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0"/>
  </p:notesMasterIdLst>
  <p:handoutMasterIdLst>
    <p:handoutMasterId r:id="rId21"/>
  </p:handoutMasterIdLst>
  <p:sldIdLst>
    <p:sldId id="289" r:id="rId5"/>
    <p:sldId id="302" r:id="rId6"/>
    <p:sldId id="290" r:id="rId7"/>
    <p:sldId id="303" r:id="rId8"/>
    <p:sldId id="304" r:id="rId9"/>
    <p:sldId id="305" r:id="rId10"/>
    <p:sldId id="306" r:id="rId11"/>
    <p:sldId id="307" r:id="rId12"/>
    <p:sldId id="308" r:id="rId13"/>
    <p:sldId id="310" r:id="rId14"/>
    <p:sldId id="309" r:id="rId15"/>
    <p:sldId id="311" r:id="rId16"/>
    <p:sldId id="312" r:id="rId17"/>
    <p:sldId id="313" r:id="rId18"/>
    <p:sldId id="314" r:id="rId19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34" autoAdjust="0"/>
    <p:restoredTop sz="94634" autoAdjust="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47880" y="2672162"/>
            <a:ext cx="10449813" cy="1229411"/>
          </a:xfrm>
        </p:spPr>
        <p:txBody>
          <a:bodyPr/>
          <a:lstStyle/>
          <a:p>
            <a:r>
              <a:rPr lang="en-US" dirty="0"/>
              <a:t>More than a Kid’s Toy: Using NeRFs for 3D Mesh Creation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78726" y="4053900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Graham Webster: Integration Innovation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88" y="0"/>
            <a:ext cx="10887211" cy="795130"/>
          </a:xfrm>
        </p:spPr>
        <p:txBody>
          <a:bodyPr/>
          <a:lstStyle/>
          <a:p>
            <a:r>
              <a:rPr lang="en-US" dirty="0"/>
              <a:t>NeRF &amp; Photogrammetry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742438" y="1239451"/>
            <a:ext cx="3078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Overall Mesh Form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9488" y="1847420"/>
            <a:ext cx="4548896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Overall form of NeRFs can sometimes be more comprehensive due to less reflective areas being completely omitted.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Curved reflective surfaces come out with less silhouette degradation in NeRF captures.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Form degrades on mirror-like surfaces and glass materials for both methods.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Heavy shadows may cause form degradation for both methods.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DAED7F0-55D9-78DA-FFA2-E1D92A06A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737409"/>
              </p:ext>
            </p:extLst>
          </p:nvPr>
        </p:nvGraphicFramePr>
        <p:xfrm>
          <a:off x="5634748" y="1050427"/>
          <a:ext cx="5422400" cy="222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1888151" imgH="9722411" progId="Unknown">
                  <p:embed/>
                </p:oleObj>
              </mc:Choice>
              <mc:Fallback>
                <p:oleObj r:id="rId2" imgW="21888151" imgH="9722411" progId="Unknown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3A6F33F-4B49-825A-DCA1-D316700365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748" y="1050427"/>
                        <a:ext cx="5422400" cy="2222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89086CD-761E-7093-445B-C237F95A5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48" y="3199823"/>
            <a:ext cx="5422400" cy="30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9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88" y="0"/>
            <a:ext cx="10887211" cy="795130"/>
          </a:xfrm>
        </p:spPr>
        <p:txBody>
          <a:bodyPr/>
          <a:lstStyle/>
          <a:p>
            <a:r>
              <a:rPr lang="en-US" dirty="0"/>
              <a:t>NeRF &amp; Photogrammetry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809488" y="1090442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Mesh Precision &amp; Topology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9488" y="1642711"/>
            <a:ext cx="5947928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Topology for both NeRFs and Photogrammetry are excessive in polycount, lack proper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riggable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topology, and are not be ideal for UV mapping and texturing.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Better overall mesh precision in areas that photogrammetry works well on. Producing millimeter level accuracy in certain cases.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Mesh Precision suffers for photogrammetry on shiny surfaces,  glass and surfaces in extreme shadow. Sometimes entirely omitting areas of the model.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9F794-2EA6-CD82-CA86-741C2A14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5150"/>
          <a:stretch/>
        </p:blipFill>
        <p:spPr>
          <a:xfrm>
            <a:off x="7031736" y="1642711"/>
            <a:ext cx="4617720" cy="43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3ECF1-65C5-4163-6EFB-AE485E3C6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EF117-EAFF-5192-120D-E69AA28C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Use Cases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C2258D-82C0-9AA9-E261-BBC0AA5AA3EC}"/>
              </a:ext>
            </a:extLst>
          </p:cNvPr>
          <p:cNvSpPr txBox="1">
            <a:spLocks/>
          </p:cNvSpPr>
          <p:nvPr/>
        </p:nvSpPr>
        <p:spPr>
          <a:xfrm>
            <a:off x="881667" y="1909755"/>
            <a:ext cx="5122894" cy="3038489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rgbClr val="0C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NeRFs &amp; an upcoming similar method called Gaussian Splats can be integrated into Virtual Reality applications.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rgbClr val="0C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include shockingly realistic looking environments to experience in world space with an HMD.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rgbClr val="0C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for architects, historians and civil engineers working with real-world environments.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kern="0" dirty="0">
              <a:solidFill>
                <a:srgbClr val="0C1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689642" y="1121610"/>
            <a:ext cx="4360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C3648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rPr>
              <a:t>NeRFs in Virtual Reality</a:t>
            </a:r>
          </a:p>
        </p:txBody>
      </p:sp>
      <p:pic>
        <p:nvPicPr>
          <p:cNvPr id="7" name="Picture 6" descr="A picture containing text, colorful, covered, graffiti">
            <a:extLst>
              <a:ext uri="{FF2B5EF4-FFF2-40B4-BE49-F238E27FC236}">
                <a16:creationId xmlns:a16="http://schemas.microsoft.com/office/drawing/2014/main" id="{A2350CE1-5EA3-E81C-C458-EDD275F3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92" y="1909755"/>
            <a:ext cx="5730173" cy="32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1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3ECF1-65C5-4163-6EFB-AE485E3C6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EF117-EAFF-5192-120D-E69AA28C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Use Cases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C2258D-82C0-9AA9-E261-BBC0AA5AA3EC}"/>
              </a:ext>
            </a:extLst>
          </p:cNvPr>
          <p:cNvSpPr txBox="1">
            <a:spLocks/>
          </p:cNvSpPr>
          <p:nvPr/>
        </p:nvSpPr>
        <p:spPr>
          <a:xfrm>
            <a:off x="676689" y="1525867"/>
            <a:ext cx="5815336" cy="4740829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Devices can recognize real-world objects and overlay augmented reality projections on top of them with stable 6 </a:t>
            </a:r>
            <a:r>
              <a:rPr lang="en-US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tracking by using a silhouette recognition profile or “Model Target”.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The more accurate the form of the model target, the more stable the tracking.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A mildly cleaned up NeRF mesh of a reflective object can lead to a valid model target.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Useful for countless industrial and training related scenarios where recognizing parts and their relevant data is critical to a job in the field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F9B04-385A-1D55-24AC-D7C078A2423B}"/>
              </a:ext>
            </a:extLst>
          </p:cNvPr>
          <p:cNvSpPr txBox="1"/>
          <p:nvPr/>
        </p:nvSpPr>
        <p:spPr>
          <a:xfrm>
            <a:off x="561783" y="947473"/>
            <a:ext cx="9791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C3648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rPr>
              <a:t>NeRF &amp;  6 </a:t>
            </a:r>
            <a:r>
              <a:rPr lang="fr-FR" sz="2400" b="1" dirty="0" err="1">
                <a:solidFill>
                  <a:srgbClr val="1C3648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rPr>
              <a:t>DoF</a:t>
            </a:r>
            <a:r>
              <a:rPr lang="fr-FR" sz="2400" b="1" dirty="0">
                <a:solidFill>
                  <a:srgbClr val="1C3648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rPr>
              <a:t> Silhouette Recognition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622A4C-788E-6F9D-F955-92F7FE91BC5D}"/>
              </a:ext>
            </a:extLst>
          </p:cNvPr>
          <p:cNvGrpSpPr/>
          <p:nvPr/>
        </p:nvGrpSpPr>
        <p:grpSpPr>
          <a:xfrm>
            <a:off x="6549216" y="1925654"/>
            <a:ext cx="5789107" cy="3207859"/>
            <a:chOff x="3050698" y="3125691"/>
            <a:chExt cx="6617613" cy="3666950"/>
          </a:xfrm>
        </p:grpSpPr>
        <p:pic>
          <p:nvPicPr>
            <p:cNvPr id="9" name="Picture 8" descr="A picture containing text, indoor">
              <a:extLst>
                <a:ext uri="{FF2B5EF4-FFF2-40B4-BE49-F238E27FC236}">
                  <a16:creationId xmlns:a16="http://schemas.microsoft.com/office/drawing/2014/main" id="{BD4BC38D-4D0C-A96E-2B53-97AC34DE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99" y="3285087"/>
              <a:ext cx="6226427" cy="3507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61109C-8C0E-2A97-7809-66B0191C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0698" y="3240443"/>
              <a:ext cx="6421404" cy="3771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1CA53C-5F82-888C-6D8D-F9768E7EBAB0}"/>
                </a:ext>
              </a:extLst>
            </p:cNvPr>
            <p:cNvSpPr txBox="1"/>
            <p:nvPr/>
          </p:nvSpPr>
          <p:spPr>
            <a:xfrm>
              <a:off x="3484005" y="3125691"/>
              <a:ext cx="2034774" cy="527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1C3648"/>
                  </a:solidFill>
                  <a:latin typeface="Source Sans Pro SemiBold" panose="020B0603030403020204" pitchFamily="34" charset="0"/>
                  <a:ea typeface="Source Sans Pro SemiBold" panose="020B0603030403020204" pitchFamily="34" charset="0"/>
                  <a:cs typeface="Tahoma" panose="020B0604030504040204" pitchFamily="34" charset="0"/>
                </a:rPr>
                <a:t>Real Life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F1E192-9915-18EC-04CC-EE3B102EEA4E}"/>
                </a:ext>
              </a:extLst>
            </p:cNvPr>
            <p:cNvSpPr txBox="1"/>
            <p:nvPr/>
          </p:nvSpPr>
          <p:spPr>
            <a:xfrm>
              <a:off x="5723517" y="3128087"/>
              <a:ext cx="15780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1C3648"/>
                  </a:solidFill>
                  <a:latin typeface="Source Sans Pro SemiBold" panose="020B0603030403020204" pitchFamily="34" charset="0"/>
                  <a:ea typeface="Source Sans Pro SemiBold" panose="020B0603030403020204" pitchFamily="34" charset="0"/>
                  <a:cs typeface="Tahoma" panose="020B0604030504040204" pitchFamily="34" charset="0"/>
                </a:rPr>
                <a:t>NeRF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7224D-3AD1-4185-8172-81DCD2691FAF}"/>
                </a:ext>
              </a:extLst>
            </p:cNvPr>
            <p:cNvSpPr txBox="1"/>
            <p:nvPr/>
          </p:nvSpPr>
          <p:spPr>
            <a:xfrm>
              <a:off x="7125194" y="3168812"/>
              <a:ext cx="2543117" cy="527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1C3648"/>
                  </a:solidFill>
                  <a:latin typeface="Source Sans Pro SemiBold" panose="020B0603030403020204" pitchFamily="34" charset="0"/>
                  <a:ea typeface="Source Sans Pro SemiBold" panose="020B0603030403020204" pitchFamily="34" charset="0"/>
                  <a:cs typeface="Tahoma" panose="020B0604030504040204" pitchFamily="34" charset="0"/>
                </a:rPr>
                <a:t>Model Target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989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3ECF1-65C5-4163-6EFB-AE485E3C6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EF117-EAFF-5192-120D-E69AA28C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Use Cases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C2258D-82C0-9AA9-E261-BBC0AA5AA3EC}"/>
              </a:ext>
            </a:extLst>
          </p:cNvPr>
          <p:cNvSpPr txBox="1">
            <a:spLocks/>
          </p:cNvSpPr>
          <p:nvPr/>
        </p:nvSpPr>
        <p:spPr>
          <a:xfrm>
            <a:off x="753617" y="1331186"/>
            <a:ext cx="10799318" cy="4777741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Creating a  3D twin of an object, allows users the capability to replace or remove the object in a Mixed Reality application.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Useful for potential warehouse or load master field work.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Useful for interior design planning and construction.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642641" y="869521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C3648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rPr>
              <a:t>Virtual Object Removal &amp; Replacement</a:t>
            </a:r>
          </a:p>
        </p:txBody>
      </p:sp>
      <p:pic>
        <p:nvPicPr>
          <p:cNvPr id="7" name="Picture 6" descr="A picture containing indoor, floor, cluttered">
            <a:extLst>
              <a:ext uri="{FF2B5EF4-FFF2-40B4-BE49-F238E27FC236}">
                <a16:creationId xmlns:a16="http://schemas.microsoft.com/office/drawing/2014/main" id="{630B6539-FDCA-7211-97DC-1A95DC550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0" y="2913383"/>
            <a:ext cx="6777612" cy="38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12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3ECF1-65C5-4163-6EFB-AE485E3C6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EF117-EAFF-5192-120D-E69AA28C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&amp; Future Research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C2258D-82C0-9AA9-E261-BBC0AA5AA3EC}"/>
              </a:ext>
            </a:extLst>
          </p:cNvPr>
          <p:cNvSpPr txBox="1">
            <a:spLocks/>
          </p:cNvSpPr>
          <p:nvPr/>
        </p:nvSpPr>
        <p:spPr>
          <a:xfrm>
            <a:off x="604004" y="1395858"/>
            <a:ext cx="5491995" cy="4765040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Work closely with the IT team to approve any and all NeRF software through the appropriate channels before jumping in.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Be aware that </a:t>
            </a:r>
            <a:r>
              <a:rPr lang="en-US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InstantNGP</a:t>
            </a: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should primarily be used for research.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We chose </a:t>
            </a:r>
            <a:r>
              <a:rPr lang="en-US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InstantNGP</a:t>
            </a: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because NeRF studio was primarily a web-based application &amp; would’ve required internal hosting of it for the web-based viewer to be truly secure.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NeRFs are a useful alternative for artists to utilize as a reference tool, but photogrammetry still has the advantage of better mesh precision over traditional NeRFs.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653B0-D2C8-7BAC-D0CC-55EBD7ADA5C0}"/>
              </a:ext>
            </a:extLst>
          </p:cNvPr>
          <p:cNvSpPr txBox="1"/>
          <p:nvPr/>
        </p:nvSpPr>
        <p:spPr>
          <a:xfrm>
            <a:off x="458257" y="941992"/>
            <a:ext cx="387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36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NeRF LESSONS LEARNED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8D5386-C628-C2E0-DC53-36ABF4C5D440}"/>
              </a:ext>
            </a:extLst>
          </p:cNvPr>
          <p:cNvSpPr txBox="1">
            <a:spLocks/>
          </p:cNvSpPr>
          <p:nvPr/>
        </p:nvSpPr>
        <p:spPr>
          <a:xfrm>
            <a:off x="6565903" y="1458186"/>
            <a:ext cx="4595584" cy="4549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399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C1E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99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C1E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99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C1E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99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C1E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99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C1E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chemeClr val="tx1"/>
                </a:solidFill>
              </a:rPr>
              <a:t>Gaussian Splat workflows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 err="1">
                <a:solidFill>
                  <a:schemeClr val="tx1"/>
                </a:solidFill>
              </a:rPr>
              <a:t>NeRFs</a:t>
            </a:r>
            <a:r>
              <a:rPr lang="en-US" sz="2000" b="1" kern="0" dirty="0">
                <a:solidFill>
                  <a:schemeClr val="tx1"/>
                </a:solidFill>
              </a:rPr>
              <a:t> &amp; Gaussian Splats with Extended Reality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chemeClr val="tx1"/>
                </a:solidFill>
              </a:rPr>
              <a:t>6 </a:t>
            </a:r>
            <a:r>
              <a:rPr lang="en-US" sz="2000" b="1" kern="0" dirty="0" err="1">
                <a:solidFill>
                  <a:schemeClr val="tx1"/>
                </a:solidFill>
              </a:rPr>
              <a:t>DoF</a:t>
            </a:r>
            <a:r>
              <a:rPr lang="en-US" sz="2000" b="1" kern="0" dirty="0">
                <a:solidFill>
                  <a:schemeClr val="tx1"/>
                </a:solidFill>
              </a:rPr>
              <a:t> Pose Estimation for Extended Reality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chemeClr val="tx1"/>
                </a:solidFill>
              </a:rPr>
              <a:t>Extended Reality Object Replacement and Removal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6A77B-CC8D-199B-3B91-C73E5DD5087B}"/>
              </a:ext>
            </a:extLst>
          </p:cNvPr>
          <p:cNvSpPr txBox="1"/>
          <p:nvPr/>
        </p:nvSpPr>
        <p:spPr>
          <a:xfrm>
            <a:off x="6414459" y="941992"/>
            <a:ext cx="387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36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RESEARCH</a:t>
            </a:r>
          </a:p>
        </p:txBody>
      </p:sp>
    </p:spTree>
    <p:extLst>
      <p:ext uri="{BB962C8B-B14F-4D97-AF65-F5344CB8AC3E}">
        <p14:creationId xmlns:p14="http://schemas.microsoft.com/office/powerpoint/2010/main" val="93683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C5D09-222E-EDDE-2BCF-B370BFF26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A76B9-B35B-7960-9391-555EEB2F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 Backgrounds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4A5582-089C-08B3-46A0-A7B10EBE62B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724" y="1509906"/>
            <a:ext cx="2138385" cy="2138385"/>
          </a:xfrm>
          <a:prstGeom prst="flowChartConnector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2D865-27C4-C904-2BE6-4370639E7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/>
        </p:blipFill>
        <p:spPr>
          <a:xfrm>
            <a:off x="7391593" y="1509906"/>
            <a:ext cx="2138385" cy="2138386"/>
          </a:xfrm>
          <a:prstGeom prst="flowChartConnector">
            <a:avLst/>
          </a:prstGeom>
          <a:effectLst>
            <a:outerShdw blurRad="254000" dist="508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C09B1-7229-BA13-5596-F39549721A8B}"/>
              </a:ext>
            </a:extLst>
          </p:cNvPr>
          <p:cNvSpPr txBox="1"/>
          <p:nvPr/>
        </p:nvSpPr>
        <p:spPr>
          <a:xfrm>
            <a:off x="953419" y="3810952"/>
            <a:ext cx="486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Senior 3D Artist &amp; XR Designer at i3</a:t>
            </a:r>
          </a:p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Experience with hard surface modeling on vehicles &amp; 3D environments</a:t>
            </a:r>
          </a:p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Iron Dev at I/ ITSEC (2021)</a:t>
            </a:r>
          </a:p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B.S. in Game Art from Full Sail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38E35-1EE3-467B-A056-C697DCAED946}"/>
              </a:ext>
            </a:extLst>
          </p:cNvPr>
          <p:cNvSpPr txBox="1"/>
          <p:nvPr/>
        </p:nvSpPr>
        <p:spPr>
          <a:xfrm>
            <a:off x="6028288" y="3808856"/>
            <a:ext cx="486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Senior Technologist at i3</a:t>
            </a:r>
          </a:p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Experience in software engineering, modeling &amp; simulation, &amp; XR devices</a:t>
            </a:r>
          </a:p>
          <a:p>
            <a:pPr marL="285750" indent="-285750">
              <a:buClr>
                <a:srgbClr val="08399A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B.S. in Computer Engineering and an M.S. in Software Engineering from the University of Alabama in Huntsville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94A0B-8741-5E9F-2AEB-3E1D5D4874FE}"/>
              </a:ext>
            </a:extLst>
          </p:cNvPr>
          <p:cNvSpPr txBox="1"/>
          <p:nvPr/>
        </p:nvSpPr>
        <p:spPr>
          <a:xfrm>
            <a:off x="1553765" y="955694"/>
            <a:ext cx="366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Graham Webster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33BCE-9FE6-F59E-DCEB-61B380AB71DC}"/>
              </a:ext>
            </a:extLst>
          </p:cNvPr>
          <p:cNvSpPr txBox="1"/>
          <p:nvPr/>
        </p:nvSpPr>
        <p:spPr>
          <a:xfrm>
            <a:off x="6628634" y="955694"/>
            <a:ext cx="366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Hunter Stinson</a:t>
            </a:r>
          </a:p>
        </p:txBody>
      </p:sp>
    </p:spTree>
    <p:extLst>
      <p:ext uri="{BB962C8B-B14F-4D97-AF65-F5344CB8AC3E}">
        <p14:creationId xmlns:p14="http://schemas.microsoft.com/office/powerpoint/2010/main" val="350101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38189" y="1633366"/>
            <a:ext cx="6007062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NeRFs utilize deep learning for 3D scene and object capture by representing a scene as a Radiance Field that represents scene geometry, lighting conditions, and reflectance of objects.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Each image in a data set provides camera position/orientation data that feeds into camera ray marching to generate a set of 3D points, each with a given radiance direction.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NeRFs allow reflection and shadow to be dynamic as they would be in real life.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NeRFs can provide a 3D point of reference for modelers to work over that allows them to accurately represent the proportions of the model as they create clean topology over it. </a:t>
            </a:r>
            <a:endParaRPr lang="en-US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E412D-B45B-4ACB-C0EF-62A69BDB54E2}"/>
              </a:ext>
            </a:extLst>
          </p:cNvPr>
          <p:cNvSpPr txBox="1"/>
          <p:nvPr/>
        </p:nvSpPr>
        <p:spPr>
          <a:xfrm>
            <a:off x="438189" y="1057036"/>
            <a:ext cx="546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NeRFs: Neural Radiance Fields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18EC5-C3BD-B1AD-82DF-CAB6C6FC73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00851" y="1192312"/>
            <a:ext cx="4583340" cy="4563973"/>
          </a:xfrm>
          <a:prstGeom prst="rect">
            <a:avLst/>
          </a:pr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2E43EA65-6A8E-1F60-7499-96AC39275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23" y="4471553"/>
            <a:ext cx="2283968" cy="1284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374D49-9E8B-6357-D63F-6658B11AFAB7}"/>
              </a:ext>
            </a:extLst>
          </p:cNvPr>
          <p:cNvSpPr txBox="1"/>
          <p:nvPr/>
        </p:nvSpPr>
        <p:spPr>
          <a:xfrm>
            <a:off x="9455823" y="3856142"/>
            <a:ext cx="157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C1E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4872E-B9B7-5C9F-422C-5599F5CC40E4}"/>
              </a:ext>
            </a:extLst>
          </p:cNvPr>
          <p:cNvSpPr txBox="1"/>
          <p:nvPr/>
        </p:nvSpPr>
        <p:spPr>
          <a:xfrm>
            <a:off x="9455823" y="1334035"/>
            <a:ext cx="157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C1E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NERF</a:t>
            </a: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477078" y="1730929"/>
            <a:ext cx="5618922" cy="444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tried-and-true method of digital object and environment capture that has been around for decades.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Photogrammetry uses triangulation to and feature matching to locate shared points across multiple images to generate a 3D mesh model.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Uses camera information such as orientation and position to overlap a set of photos to determine the dimensions of objects and environments.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Bakes RGB information of the subject as diffuse texture files with static reflections and shadows.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endParaRPr lang="en-US" sz="20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0D4F0E-A3E1-4A64-AE5C-F23C4270A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25" y="1349896"/>
            <a:ext cx="5346521" cy="392233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D2FC9D5-78EE-0019-E117-A0BC1E58E90D}"/>
              </a:ext>
            </a:extLst>
          </p:cNvPr>
          <p:cNvSpPr txBox="1"/>
          <p:nvPr/>
        </p:nvSpPr>
        <p:spPr>
          <a:xfrm>
            <a:off x="8112114" y="5552092"/>
            <a:ext cx="249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C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Photogrammetry diagram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CB61E-5A6A-9B6D-5F16-999EA42A830A}"/>
              </a:ext>
            </a:extLst>
          </p:cNvPr>
          <p:cNvSpPr txBox="1"/>
          <p:nvPr/>
        </p:nvSpPr>
        <p:spPr>
          <a:xfrm>
            <a:off x="628651" y="998131"/>
            <a:ext cx="603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Photogrammetry Fundamentals</a:t>
            </a:r>
          </a:p>
        </p:txBody>
      </p:sp>
    </p:spTree>
    <p:extLst>
      <p:ext uri="{BB962C8B-B14F-4D97-AF65-F5344CB8AC3E}">
        <p14:creationId xmlns:p14="http://schemas.microsoft.com/office/powerpoint/2010/main" val="200597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504451" y="1053101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What Makes a Quality Mesh Model?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996" y="1693272"/>
            <a:ext cx="5750284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Mesh models differ from CAD because they represent the surface of objects using vertices, edges and faces. CAD uses ARCs and Booleans mostly to represent the form of objects.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Mesh models are the primary form of model type for real time visualization using game engines, film, and games.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Topology can be important with 3D models especially if there are parts that deform needing animations.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Topological density of the model may negatively affect performance. (Tri-count)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Mesh Quality is essential for reusability. Form, Precision, Scale and Topology all play a factor depending on the model use-case.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446DDE-D3CA-F009-4E1A-8210014F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872" y="2099119"/>
            <a:ext cx="56864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5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NeRF Tooling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477078" y="1224441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NeRF Best Practices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078" y="2115417"/>
            <a:ext cx="10248834" cy="4445552"/>
          </a:xfrm>
        </p:spPr>
        <p:txBody>
          <a:bodyPr/>
          <a:lstStyle/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set photo count limited between 50-150 photos. 200 may work depending on the hardware used.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Capture photos from bottom to top (or vice versa)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Move around the subject, taking photos every 10 degrees around the subject.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Keep the subject static &amp; avoid multiple poses in one data set.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Avoid taking photos while moving, the blur will cause distortions in the NeRF.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Avoid extremely dark lighting scenarios.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Avoid casting a moving shadow into the shot. </a:t>
            </a:r>
          </a:p>
          <a:p>
            <a:pPr>
              <a:buClr>
                <a:srgbClr val="002774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Keep the subject level</a:t>
            </a:r>
          </a:p>
        </p:txBody>
      </p:sp>
    </p:spTree>
    <p:extLst>
      <p:ext uri="{BB962C8B-B14F-4D97-AF65-F5344CB8AC3E}">
        <p14:creationId xmlns:p14="http://schemas.microsoft.com/office/powerpoint/2010/main" val="1275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NeRF Tooling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618988" y="1123015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Experiment Set Up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988" y="1798536"/>
            <a:ext cx="5160020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Capture Devices: Nikon D5600, &amp; Nikon D3400 were used, both DSLR. Camera should ideally have a fixed Aperture to avoid lens warping.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Instant NGP, Luma.ai, for processing the images, &amp; Reality Capture 1.4.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Python 3.7 required to execute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instantNGP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scripts.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Colmap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used to transform images and videos into a NeRF compatible format.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8170B0-AD53-313C-2D64-2DB7F5890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08042"/>
              </p:ext>
            </p:extLst>
          </p:nvPr>
        </p:nvGraphicFramePr>
        <p:xfrm>
          <a:off x="6957147" y="1798536"/>
          <a:ext cx="3936141" cy="420984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50781">
                  <a:extLst>
                    <a:ext uri="{9D8B030D-6E8A-4147-A177-3AD203B41FA5}">
                      <a16:colId xmlns:a16="http://schemas.microsoft.com/office/drawing/2014/main" val="3199657028"/>
                    </a:ext>
                  </a:extLst>
                </a:gridCol>
                <a:gridCol w="1885360">
                  <a:extLst>
                    <a:ext uri="{9D8B030D-6E8A-4147-A177-3AD203B41FA5}">
                      <a16:colId xmlns:a16="http://schemas.microsoft.com/office/drawing/2014/main" val="3539993006"/>
                    </a:ext>
                  </a:extLst>
                </a:gridCol>
              </a:tblGrid>
              <a:tr h="47157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 Specs</a:t>
                      </a:r>
                    </a:p>
                  </a:txBody>
                  <a:tcPr marL="82317" marR="82317" marT="41159" marB="4115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54097"/>
                  </a:ext>
                </a:extLst>
              </a:tr>
              <a:tr h="98028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System</a:t>
                      </a:r>
                    </a:p>
                  </a:txBody>
                  <a:tcPr marL="74796" marR="74796" marT="37398" marB="3739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 10 64-bit 10.0.19045</a:t>
                      </a:r>
                    </a:p>
                  </a:txBody>
                  <a:tcPr marL="74796" marR="74796" marT="37398" marB="37398"/>
                </a:tc>
                <a:extLst>
                  <a:ext uri="{0D108BD9-81ED-4DB2-BD59-A6C34878D82A}">
                    <a16:rowId xmlns:a16="http://schemas.microsoft.com/office/drawing/2014/main" val="1537914432"/>
                  </a:ext>
                </a:extLst>
              </a:tr>
              <a:tr h="67845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Graphics Card</a:t>
                      </a:r>
                    </a:p>
                  </a:txBody>
                  <a:tcPr marL="74796" marR="74796" marT="37398" marB="3739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Nvidia RTX 4090</a:t>
                      </a:r>
                    </a:p>
                  </a:txBody>
                  <a:tcPr marL="74796" marR="74796" marT="37398" marB="37398"/>
                </a:tc>
                <a:extLst>
                  <a:ext uri="{0D108BD9-81ED-4DB2-BD59-A6C34878D82A}">
                    <a16:rowId xmlns:a16="http://schemas.microsoft.com/office/drawing/2014/main" val="2583623456"/>
                  </a:ext>
                </a:extLst>
              </a:tr>
              <a:tr h="67845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</a:p>
                  </a:txBody>
                  <a:tcPr marL="74796" marR="74796" marT="37398" marB="3739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Core i9-13900KS</a:t>
                      </a:r>
                    </a:p>
                  </a:txBody>
                  <a:tcPr marL="74796" marR="74796" marT="37398" marB="37398"/>
                </a:tc>
                <a:extLst>
                  <a:ext uri="{0D108BD9-81ED-4DB2-BD59-A6C34878D82A}">
                    <a16:rowId xmlns:a16="http://schemas.microsoft.com/office/drawing/2014/main" val="1967468779"/>
                  </a:ext>
                </a:extLst>
              </a:tr>
              <a:tr h="37662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</a:t>
                      </a:r>
                    </a:p>
                  </a:txBody>
                  <a:tcPr marL="74796" marR="74796" marT="37398" marB="3739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64GB</a:t>
                      </a:r>
                    </a:p>
                  </a:txBody>
                  <a:tcPr marL="74796" marR="74796" marT="37398" marB="37398"/>
                </a:tc>
                <a:extLst>
                  <a:ext uri="{0D108BD9-81ED-4DB2-BD59-A6C34878D82A}">
                    <a16:rowId xmlns:a16="http://schemas.microsoft.com/office/drawing/2014/main" val="1954978964"/>
                  </a:ext>
                </a:extLst>
              </a:tr>
              <a:tr h="98028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 Drive</a:t>
                      </a:r>
                    </a:p>
                  </a:txBody>
                  <a:tcPr marL="74796" marR="74796" marT="37398" marB="3739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2TB </a:t>
                      </a:r>
                      <a:r>
                        <a:rPr lang="en-US" sz="2000" dirty="0" err="1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sz="2000" dirty="0">
                          <a:solidFill>
                            <a:srgbClr val="0C1E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Solid State Drive</a:t>
                      </a:r>
                    </a:p>
                  </a:txBody>
                  <a:tcPr marL="74796" marR="74796" marT="37398" marB="37398"/>
                </a:tc>
                <a:extLst>
                  <a:ext uri="{0D108BD9-81ED-4DB2-BD59-A6C34878D82A}">
                    <a16:rowId xmlns:a16="http://schemas.microsoft.com/office/drawing/2014/main" val="85056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58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88" y="0"/>
            <a:ext cx="10887211" cy="795130"/>
          </a:xfrm>
        </p:spPr>
        <p:txBody>
          <a:bodyPr/>
          <a:lstStyle/>
          <a:p>
            <a:r>
              <a:rPr lang="en-US" dirty="0"/>
              <a:t>NeRF &amp; Photogrammetry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809488" y="1224714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Materials &amp; Lighting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9488" y="1847420"/>
            <a:ext cx="4704344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Photogrammetry does not have to calculate for reflections and shadows due to baking them down to a static diffuse texture.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NeRFs capture the full form of highly reflective metallic parts.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Photogrammetry struggles to capture reflective parts, and black reflective parts.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Accurate reflections and shadow from NeRF encode multiple values for a single point.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61560-EDC5-7697-1585-F3123F3A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85" y="1117211"/>
            <a:ext cx="4924203" cy="522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88" y="0"/>
            <a:ext cx="10887211" cy="795130"/>
          </a:xfrm>
        </p:spPr>
        <p:txBody>
          <a:bodyPr/>
          <a:lstStyle/>
          <a:p>
            <a:r>
              <a:rPr lang="en-US" dirty="0"/>
              <a:t>NeRF &amp; Photogrammetry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F1CA53C-5F82-888C-6D8D-F9768E7EBAB0}"/>
              </a:ext>
            </a:extLst>
          </p:cNvPr>
          <p:cNvSpPr txBox="1"/>
          <p:nvPr/>
        </p:nvSpPr>
        <p:spPr>
          <a:xfrm>
            <a:off x="809488" y="1238229"/>
            <a:ext cx="1000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 SemiBold" panose="020F0502020204030204" pitchFamily="34" charset="0"/>
                <a:cs typeface="Arial" panose="020B0604020202020204" pitchFamily="34" charset="0"/>
              </a:rPr>
              <a:t>Materials &amp; Lighting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07482C-6FAB-7FDE-F7CB-455EC0C65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9487" y="1847420"/>
            <a:ext cx="5084209" cy="4445552"/>
          </a:xfrm>
        </p:spPr>
        <p:txBody>
          <a:bodyPr/>
          <a:lstStyle/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Mirror like planar surfaces will create artifacts in final result of the NeRF.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Small text can sometimes come off as blurry in NeRFs, where-as small text can sometimes be more resolute in good photogrammetry due to higher mesh precision. </a:t>
            </a:r>
          </a:p>
          <a:p>
            <a:pPr>
              <a:buClr>
                <a:srgbClr val="08399A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Clear reflective glass may produce artifacts similar to photogrammetry in some cases entirely omitting large areas of the glass. (Tinted more opaque glass may have better results)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B4529-5E5B-43C8-6FFA-9327A46B4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04" y="1238229"/>
            <a:ext cx="4638812" cy="267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82169-1170-D68F-435A-662A1CDFB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04" y="4018085"/>
            <a:ext cx="4638812" cy="22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05443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15204</TotalTime>
  <Words>1230</Words>
  <Application>Microsoft Office PowerPoint</Application>
  <PresentationFormat>Widescreen</PresentationFormat>
  <Paragraphs>130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Source Sans Pro SemiBold</vt:lpstr>
      <vt:lpstr>Tahoma</vt:lpstr>
      <vt:lpstr>Wingdings</vt:lpstr>
      <vt:lpstr>Blends</vt:lpstr>
      <vt:lpstr>Unknown</vt:lpstr>
      <vt:lpstr>PowerPoint Presentation</vt:lpstr>
      <vt:lpstr>Author Backgrounds</vt:lpstr>
      <vt:lpstr>Introduction</vt:lpstr>
      <vt:lpstr>Introduction</vt:lpstr>
      <vt:lpstr>Introduction</vt:lpstr>
      <vt:lpstr>NeRF Tooling</vt:lpstr>
      <vt:lpstr>NeRF Tooling</vt:lpstr>
      <vt:lpstr>NeRF &amp; Photogrammetry Comparison</vt:lpstr>
      <vt:lpstr>NeRF &amp; Photogrammetry Comparison</vt:lpstr>
      <vt:lpstr>NeRF &amp; Photogrammetry Comparison</vt:lpstr>
      <vt:lpstr>NeRF &amp; Photogrammetry Comparison</vt:lpstr>
      <vt:lpstr>Potential Use Cases</vt:lpstr>
      <vt:lpstr>Potential Use Cases</vt:lpstr>
      <vt:lpstr>Potential Use Cases</vt:lpstr>
      <vt:lpstr>Lessons Learned &amp; Future Research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Hunter Stinson</cp:lastModifiedBy>
  <cp:revision>66</cp:revision>
  <cp:lastPrinted>1601-01-01T00:00:00Z</cp:lastPrinted>
  <dcterms:created xsi:type="dcterms:W3CDTF">2016-03-29T15:29:36Z</dcterms:created>
  <dcterms:modified xsi:type="dcterms:W3CDTF">2024-10-24T12:45:34Z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