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8"/>
  </p:notesMasterIdLst>
  <p:handoutMasterIdLst>
    <p:handoutMasterId r:id="rId19"/>
  </p:handoutMasterIdLst>
  <p:sldIdLst>
    <p:sldId id="289" r:id="rId5"/>
    <p:sldId id="302" r:id="rId6"/>
    <p:sldId id="305" r:id="rId7"/>
    <p:sldId id="303" r:id="rId8"/>
    <p:sldId id="304" r:id="rId9"/>
    <p:sldId id="309" r:id="rId10"/>
    <p:sldId id="306" r:id="rId11"/>
    <p:sldId id="308" r:id="rId12"/>
    <p:sldId id="313" r:id="rId13"/>
    <p:sldId id="314" r:id="rId14"/>
    <p:sldId id="312" r:id="rId15"/>
    <p:sldId id="315" r:id="rId16"/>
    <p:sldId id="316" r:id="rId1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B0B"/>
    <a:srgbClr val="182350"/>
    <a:srgbClr val="CC3300"/>
    <a:srgbClr val="22458A"/>
    <a:srgbClr val="2B56AB"/>
    <a:srgbClr val="0033CC"/>
    <a:srgbClr val="3366CC"/>
    <a:srgbClr val="0066CC"/>
    <a:srgbClr val="B2F50B"/>
    <a:srgbClr val="F88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4" autoAdjust="0"/>
    <p:restoredTop sz="76173" autoAdjust="0"/>
  </p:normalViewPr>
  <p:slideViewPr>
    <p:cSldViewPr snapToGrid="0">
      <p:cViewPr varScale="1">
        <p:scale>
          <a:sx n="79" d="100"/>
          <a:sy n="79" d="100"/>
        </p:scale>
        <p:origin x="103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mailto:psi@nationalarchives.gov.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smtClean="0"/>
              <a:t>Good Morning, my name is Matt Smith from</a:t>
            </a:r>
            <a:r>
              <a:rPr lang="en-US" baseline="0" dirty="0" smtClean="0"/>
              <a:t> the Defence Science &amp; Technology Laboratory, DSTL is the Science and Technology branch of the UK Ministry of Defence. Today, I am going to share work we have done to explore a technical approach for the representation of cyber effects in modelling and simulation systems using open standards. </a:t>
            </a:r>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GB" sz="1600" b="0" i="0" u="none" strike="noStrike" kern="1200" baseline="0" dirty="0" smtClean="0">
              <a:solidFill>
                <a:schemeClr val="tx1"/>
              </a:solidFill>
              <a:latin typeface="Arial" charset="0"/>
              <a:ea typeface="+mn-ea"/>
              <a:cs typeface="+mn-cs"/>
            </a:endParaRPr>
          </a:p>
          <a:p>
            <a:pPr marL="285750" indent="-285750">
              <a:buFont typeface="Arial" panose="020B0604020202020204" pitchFamily="34" charset="0"/>
              <a:buChar char="•"/>
            </a:pPr>
            <a:r>
              <a:rPr kumimoji="1" lang="en-GB" sz="1600" b="1" i="0" u="none" strike="noStrike" kern="1200" baseline="0" dirty="0" smtClean="0">
                <a:solidFill>
                  <a:schemeClr val="tx1"/>
                </a:solidFill>
                <a:latin typeface="Arial" charset="0"/>
                <a:ea typeface="+mn-ea"/>
                <a:cs typeface="+mn-cs"/>
              </a:rPr>
              <a:t>Extension of CyberDEM to include more </a:t>
            </a:r>
            <a:r>
              <a:rPr kumimoji="1" lang="en-GB" sz="1600" b="1" i="1" u="none" strike="noStrike" kern="1200" baseline="0" dirty="0" smtClean="0">
                <a:solidFill>
                  <a:schemeClr val="tx1"/>
                </a:solidFill>
                <a:latin typeface="Arial" charset="0"/>
                <a:ea typeface="+mn-ea"/>
                <a:cs typeface="+mn-cs"/>
              </a:rPr>
              <a:t>CyberAttack </a:t>
            </a:r>
            <a:r>
              <a:rPr kumimoji="1" lang="en-GB" sz="1600" b="1" i="0" u="none" strike="noStrike" kern="1200" baseline="0" dirty="0" smtClean="0">
                <a:solidFill>
                  <a:schemeClr val="tx1"/>
                </a:solidFill>
                <a:latin typeface="Arial" charset="0"/>
                <a:ea typeface="+mn-ea"/>
                <a:cs typeface="+mn-cs"/>
              </a:rPr>
              <a:t>events</a:t>
            </a:r>
          </a:p>
          <a:p>
            <a:pPr marL="895335" lvl="1"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This study found that the CyberDEM already meets the requirements in cases where a simulation is only interested in the effects of an attack. However, it would be beneficial to supporting a broader range of cyber use cases if the CyberDEM was extended to include a wider range of </a:t>
            </a:r>
            <a:r>
              <a:rPr kumimoji="1" lang="en-GB" sz="1600" b="0" i="1" u="none" strike="noStrike" kern="1200" baseline="0" dirty="0" smtClean="0">
                <a:solidFill>
                  <a:schemeClr val="tx1"/>
                </a:solidFill>
                <a:latin typeface="Arial" charset="0"/>
                <a:ea typeface="+mn-ea"/>
                <a:cs typeface="+mn-cs"/>
              </a:rPr>
              <a:t>CyberAttack </a:t>
            </a:r>
            <a:r>
              <a:rPr kumimoji="1" lang="en-GB" sz="1600" b="0" i="0" u="none" strike="noStrike" kern="1200" baseline="0" dirty="0" smtClean="0">
                <a:solidFill>
                  <a:schemeClr val="tx1"/>
                </a:solidFill>
                <a:latin typeface="Arial" charset="0"/>
                <a:ea typeface="+mn-ea"/>
                <a:cs typeface="+mn-cs"/>
              </a:rPr>
              <a:t>events without requiring that level of fidelity to be used in every case. </a:t>
            </a:r>
          </a:p>
          <a:p>
            <a:endParaRPr kumimoji="1" lang="en-GB" sz="1600" b="0" i="0" u="none" strike="noStrike" kern="1200" baseline="0" dirty="0" smtClean="0">
              <a:solidFill>
                <a:schemeClr val="tx1"/>
              </a:solidFill>
              <a:latin typeface="Arial" charset="0"/>
              <a:ea typeface="+mn-ea"/>
              <a:cs typeface="+mn-cs"/>
            </a:endParaRPr>
          </a:p>
          <a:p>
            <a:pPr marL="285750" indent="-285750">
              <a:buFont typeface="Arial" panose="020B0604020202020204" pitchFamily="34" charset="0"/>
              <a:buChar char="•"/>
            </a:pPr>
            <a:r>
              <a:rPr kumimoji="1" lang="en-GB" sz="1600" b="1" i="0" u="none" strike="noStrike" kern="1200" baseline="0" dirty="0" smtClean="0">
                <a:solidFill>
                  <a:schemeClr val="tx1"/>
                </a:solidFill>
                <a:latin typeface="Arial" charset="0"/>
                <a:ea typeface="+mn-ea"/>
                <a:cs typeface="+mn-cs"/>
              </a:rPr>
              <a:t>Identify commonly used </a:t>
            </a:r>
            <a:r>
              <a:rPr kumimoji="1" lang="en-GB" sz="1600" b="1" i="1" u="none" strike="noStrike" kern="1200" baseline="0" dirty="0" smtClean="0">
                <a:solidFill>
                  <a:schemeClr val="tx1"/>
                </a:solidFill>
                <a:latin typeface="Arial" charset="0"/>
                <a:ea typeface="+mn-ea"/>
                <a:cs typeface="+mn-cs"/>
              </a:rPr>
              <a:t>TargetModifiers </a:t>
            </a:r>
            <a:r>
              <a:rPr kumimoji="1" lang="en-GB" sz="1600" b="1" i="0" u="none" strike="noStrike" kern="1200" baseline="0" dirty="0" smtClean="0">
                <a:solidFill>
                  <a:schemeClr val="tx1"/>
                </a:solidFill>
                <a:latin typeface="Arial" charset="0"/>
                <a:ea typeface="+mn-ea"/>
                <a:cs typeface="+mn-cs"/>
              </a:rPr>
              <a:t>to be introduced into CyberDEM as separately defined attributes</a:t>
            </a:r>
          </a:p>
          <a:p>
            <a:pPr marL="895335" lvl="1"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As the </a:t>
            </a:r>
            <a:r>
              <a:rPr kumimoji="1" lang="en-GB" sz="1600" b="0" i="1" u="none" strike="noStrike" kern="1200" baseline="0" dirty="0" smtClean="0">
                <a:solidFill>
                  <a:schemeClr val="tx1"/>
                </a:solidFill>
                <a:latin typeface="Arial" charset="0"/>
                <a:ea typeface="+mn-ea"/>
                <a:cs typeface="+mn-cs"/>
              </a:rPr>
              <a:t>TargetModifiers </a:t>
            </a:r>
            <a:r>
              <a:rPr kumimoji="1" lang="en-GB" sz="1600" b="0" i="0" u="none" strike="noStrike" kern="1200" baseline="0" dirty="0" smtClean="0">
                <a:solidFill>
                  <a:schemeClr val="tx1"/>
                </a:solidFill>
                <a:latin typeface="Arial" charset="0"/>
                <a:ea typeface="+mn-ea"/>
                <a:cs typeface="+mn-cs"/>
              </a:rPr>
              <a:t>are not standardised, it will make re-use of components between different simulations difficult as interoperability challenges are likely to exist. </a:t>
            </a:r>
          </a:p>
          <a:p>
            <a:pPr marL="895335" lvl="1"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For example, one simulation may have used a username field as key ‘user’ while another may have used ‘credentials’. </a:t>
            </a:r>
          </a:p>
          <a:p>
            <a:pPr marL="895335" lvl="1"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Whilst these semantically mean the same thing, they would not be understood programmatically causing interoperability issues. </a:t>
            </a:r>
          </a:p>
          <a:p>
            <a:pPr marL="285750" lvl="0" indent="-285750">
              <a:buFont typeface="Arial" panose="020B0604020202020204" pitchFamily="34" charset="0"/>
              <a:buChar char="•"/>
            </a:pPr>
            <a:endParaRPr kumimoji="1" lang="en-GB" sz="1600" b="0" i="0" u="none" strike="noStrike" kern="1200" baseline="0" dirty="0" smtClean="0">
              <a:solidFill>
                <a:schemeClr val="tx1"/>
              </a:solidFill>
              <a:latin typeface="Arial" charset="0"/>
              <a:ea typeface="+mn-ea"/>
              <a:cs typeface="+mn-cs"/>
            </a:endParaRPr>
          </a:p>
          <a:p>
            <a:pPr marL="342900" indent="-342900">
              <a:buFont typeface="Arial" panose="020B0604020202020204" pitchFamily="34" charset="0"/>
              <a:buChar char="•"/>
            </a:pPr>
            <a:r>
              <a:rPr kumimoji="1" lang="en-GB" sz="1600" b="1" i="0" u="none" strike="noStrike" kern="1200" baseline="0" dirty="0" smtClean="0">
                <a:solidFill>
                  <a:schemeClr val="tx1"/>
                </a:solidFill>
                <a:latin typeface="Arial" charset="0"/>
                <a:ea typeface="+mn-ea"/>
                <a:cs typeface="+mn-cs"/>
              </a:rPr>
              <a:t>Standardise Identifier Representations</a:t>
            </a:r>
          </a:p>
          <a:p>
            <a:pPr marL="952485" lvl="1" indent="-34290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The latest draft of the Cyber DEM FOM made improvements to all object and interaction ID representation, previously integers now strings. This is a good step as it allows IDs to be treated similarly to conventions in other object models (e.g. the UUIDs of NATO FOM). </a:t>
            </a:r>
          </a:p>
          <a:p>
            <a:pPr marL="952485" lvl="1" indent="-34290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However, there is still no guidance on how these should be used within the FOM itself. Meaning less formal agreements must be made within a supplementary federation agreement document. </a:t>
            </a:r>
          </a:p>
          <a:p>
            <a:pPr marL="952485" lvl="1" indent="-34290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A standardised way of representing and assigning IDs should be considered, in order to guarantee understanding between all federates, and uniqueness of values. Alternatively, adopting an existing standard’s method (e.g. the UUIDs of NATO FOM) could work to solve the same issues while presenting a familiar methodology to users. </a:t>
            </a:r>
          </a:p>
          <a:p>
            <a:endParaRPr kumimoji="1" lang="en-GB" sz="1600" b="0" i="0" u="none" strike="noStrike" kern="1200" baseline="0" dirty="0" smtClean="0">
              <a:solidFill>
                <a:schemeClr val="tx1"/>
              </a:solidFill>
              <a:latin typeface="Arial" charset="0"/>
              <a:ea typeface="+mn-ea"/>
              <a:cs typeface="+mn-cs"/>
            </a:endParaRPr>
          </a:p>
          <a:p>
            <a:pPr marL="285750" indent="-285750">
              <a:buFont typeface="Arial" panose="020B0604020202020204" pitchFamily="34" charset="0"/>
              <a:buChar char="•"/>
            </a:pPr>
            <a:r>
              <a:rPr kumimoji="1" lang="en-GB" sz="1600" b="1" i="0" u="none" strike="noStrike" kern="1200" baseline="0" dirty="0" smtClean="0">
                <a:solidFill>
                  <a:schemeClr val="tx1"/>
                </a:solidFill>
                <a:latin typeface="Arial" charset="0"/>
                <a:ea typeface="+mn-ea"/>
                <a:cs typeface="+mn-cs"/>
              </a:rPr>
              <a:t>Define Further Encoding of </a:t>
            </a:r>
            <a:r>
              <a:rPr kumimoji="1" lang="en-GB" sz="1600" b="1" i="1" u="none" strike="noStrike" kern="1200" baseline="0" dirty="0" smtClean="0">
                <a:solidFill>
                  <a:schemeClr val="tx1"/>
                </a:solidFill>
                <a:latin typeface="Arial" charset="0"/>
                <a:ea typeface="+mn-ea"/>
                <a:cs typeface="+mn-cs"/>
              </a:rPr>
              <a:t>Payload </a:t>
            </a:r>
            <a:r>
              <a:rPr kumimoji="1" lang="en-GB" sz="1600" b="1" i="0" u="none" strike="noStrike" kern="1200" baseline="0" dirty="0" smtClean="0">
                <a:solidFill>
                  <a:schemeClr val="tx1"/>
                </a:solidFill>
                <a:latin typeface="Arial" charset="0"/>
                <a:ea typeface="+mn-ea"/>
                <a:cs typeface="+mn-cs"/>
              </a:rPr>
              <a:t>and </a:t>
            </a:r>
            <a:r>
              <a:rPr kumimoji="1" lang="en-GB" sz="1600" b="1" i="1" u="none" strike="noStrike" kern="1200" baseline="0" dirty="0" smtClean="0">
                <a:solidFill>
                  <a:schemeClr val="tx1"/>
                </a:solidFill>
                <a:latin typeface="Arial" charset="0"/>
                <a:ea typeface="+mn-ea"/>
                <a:cs typeface="+mn-cs"/>
              </a:rPr>
              <a:t>TargetModifiers </a:t>
            </a:r>
            <a:r>
              <a:rPr kumimoji="1" lang="en-GB" sz="1600" b="1" i="0" u="none" strike="noStrike" kern="1200" baseline="0" dirty="0" smtClean="0">
                <a:solidFill>
                  <a:schemeClr val="tx1"/>
                </a:solidFill>
                <a:latin typeface="Arial" charset="0"/>
                <a:ea typeface="+mn-ea"/>
                <a:cs typeface="+mn-cs"/>
              </a:rPr>
              <a:t>parameters </a:t>
            </a:r>
          </a:p>
          <a:p>
            <a:pPr marL="895335" lvl="1"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The flexibility of the byte array types of the </a:t>
            </a:r>
            <a:r>
              <a:rPr kumimoji="1" lang="en-GB" sz="1600" b="0" i="1" u="none" strike="noStrike" kern="1200" baseline="0" dirty="0" smtClean="0">
                <a:solidFill>
                  <a:schemeClr val="tx1"/>
                </a:solidFill>
                <a:latin typeface="Arial" charset="0"/>
                <a:ea typeface="+mn-ea"/>
                <a:cs typeface="+mn-cs"/>
              </a:rPr>
              <a:t>Payload </a:t>
            </a:r>
            <a:r>
              <a:rPr kumimoji="1" lang="en-GB" sz="1600" b="0" i="0" u="none" strike="noStrike" kern="1200" baseline="0" dirty="0" smtClean="0">
                <a:solidFill>
                  <a:schemeClr val="tx1"/>
                </a:solidFill>
                <a:latin typeface="Arial" charset="0"/>
                <a:ea typeface="+mn-ea"/>
                <a:cs typeface="+mn-cs"/>
              </a:rPr>
              <a:t>and </a:t>
            </a:r>
            <a:r>
              <a:rPr kumimoji="1" lang="en-GB" sz="1600" b="0" i="1" u="none" strike="noStrike" kern="1200" baseline="0" dirty="0" smtClean="0">
                <a:solidFill>
                  <a:schemeClr val="tx1"/>
                </a:solidFill>
                <a:latin typeface="Arial" charset="0"/>
                <a:ea typeface="+mn-ea"/>
                <a:cs typeface="+mn-cs"/>
              </a:rPr>
              <a:t>TargetModifiers </a:t>
            </a:r>
            <a:r>
              <a:rPr kumimoji="1" lang="en-GB" sz="1600" b="0" i="0" u="none" strike="noStrike" kern="1200" baseline="0" dirty="0" smtClean="0">
                <a:solidFill>
                  <a:schemeClr val="tx1"/>
                </a:solidFill>
                <a:latin typeface="Arial" charset="0"/>
                <a:ea typeface="+mn-ea"/>
                <a:cs typeface="+mn-cs"/>
              </a:rPr>
              <a:t>parameters means that they can be used to transmit any information within an interaction. As noted in Phase 1, this presents an interoperability challenge as possible encoding/decoding mismatches may arise between federates when attempting to use these ambiguous types. </a:t>
            </a:r>
          </a:p>
          <a:p>
            <a:pPr marL="895335" lvl="1"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Encoding should be defined for these parameters, as even within this technical demonstrator we found that it was simpler and cleaner to extend the FOM than make real use of them. At present this is the preferred approach, due to its ease within HLA. </a:t>
            </a:r>
          </a:p>
          <a:p>
            <a:endParaRPr lang="en-GB" dirty="0" smtClean="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t>Extend or adapt the </a:t>
            </a:r>
            <a:r>
              <a:rPr lang="en-GB" i="1" dirty="0" err="1" smtClean="0"/>
              <a:t>DataStatus</a:t>
            </a:r>
            <a:r>
              <a:rPr lang="en-GB" i="1" dirty="0" smtClean="0"/>
              <a:t> </a:t>
            </a:r>
            <a:r>
              <a:rPr lang="en-GB" dirty="0" smtClean="0"/>
              <a:t>enumeration to represent the Confidentiality, Integrity, and Availability (CIA)  impact on a device post-cyber-attack. </a:t>
            </a:r>
          </a:p>
          <a:p>
            <a:endParaRPr kumimoji="1" lang="en-GB" sz="1600" b="0" i="0" u="none" strike="noStrike" kern="1200" baseline="0" dirty="0" smtClean="0">
              <a:solidFill>
                <a:schemeClr val="tx1"/>
              </a:solidFill>
              <a:latin typeface="Arial" charset="0"/>
              <a:ea typeface="+mn-ea"/>
              <a:cs typeface="+mn-cs"/>
            </a:endParaRPr>
          </a:p>
          <a:p>
            <a:r>
              <a:rPr kumimoji="1" lang="en-GB" sz="1600" b="0" i="0" u="none" strike="noStrike" kern="1200" baseline="0" dirty="0" smtClean="0">
                <a:solidFill>
                  <a:schemeClr val="tx1"/>
                </a:solidFill>
                <a:latin typeface="Arial" charset="0"/>
                <a:ea typeface="+mn-ea"/>
                <a:cs typeface="+mn-cs"/>
              </a:rPr>
              <a:t>A major area of CyberAware Resilience output missing from Cyber DEM is mission outputs. These use Confidentiality, Integrity, and Availability (CIA) metrics to assess the impact of cyber-attacks on the devices. These metrics are used in the analysis of the performance degradation of the mission components related to the devices, and the effect on the higher level mission processes and goals, such as security of a specific area or success of an objective. </a:t>
            </a:r>
            <a:endParaRPr lang="en-GB"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25848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smtClean="0"/>
              <a:t>Develop a ‘playbook’ of cyber effects that training simulations need to incorporate to support requirement writing for future simulation procurements:</a:t>
            </a:r>
          </a:p>
          <a:p>
            <a:pPr marL="895335" lvl="1" indent="-285750">
              <a:buFont typeface="Arial" panose="020B0604020202020204" pitchFamily="34" charset="0"/>
              <a:buChar char="•"/>
            </a:pPr>
            <a:r>
              <a:rPr lang="en-GB" dirty="0" smtClean="0"/>
              <a:t>It has been highlighted in previous work (Wells &amp; Bryan, 2015) that when integrating Cyber DEM with existing traditional M&amp;S tools, modifications need to be made in order to make the tools “cyber aware”. </a:t>
            </a:r>
          </a:p>
          <a:p>
            <a:pPr marL="895335" lvl="1" indent="-285750">
              <a:buFont typeface="Arial" panose="020B0604020202020204" pitchFamily="34" charset="0"/>
              <a:buChar char="•"/>
            </a:pPr>
            <a:r>
              <a:rPr lang="en-GB" dirty="0" smtClean="0"/>
              <a:t>This means that tools will need to be able to apply the correct effect to the Cyber DEM inputs being provided. </a:t>
            </a:r>
          </a:p>
          <a:p>
            <a:pPr marL="895335" lvl="1" indent="-285750">
              <a:buFont typeface="Arial" panose="020B0604020202020204" pitchFamily="34" charset="0"/>
              <a:buChar char="•"/>
            </a:pPr>
            <a:r>
              <a:rPr lang="en-GB" dirty="0" smtClean="0"/>
              <a:t>The lack of “cyber awareness” is still a prevalent problem and software modifications need to be made to integrate existing traditional M&amp;S tools with a Cyber DEM federation. </a:t>
            </a:r>
          </a:p>
          <a:p>
            <a:pPr marL="895335" lvl="1" indent="-285750">
              <a:buFont typeface="Arial" panose="020B0604020202020204" pitchFamily="34" charset="0"/>
              <a:buChar char="•"/>
            </a:pPr>
            <a:r>
              <a:rPr lang="en-GB" dirty="0" smtClean="0"/>
              <a:t>Developing a catalogue of relevant cyber effects which need to be incorporated into virtual and constructive simulations would support the development of system requirements for future systems.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Develop CyberDEM interfaces for a broader spectrum of adversary emulations to support different use cases</a:t>
            </a:r>
          </a:p>
          <a:p>
            <a:pPr marL="895335" lvl="1" indent="-285750">
              <a:buFont typeface="Arial" panose="020B0604020202020204" pitchFamily="34" charset="0"/>
              <a:buChar char="•"/>
            </a:pPr>
            <a:r>
              <a:rPr lang="en-GB" dirty="0" smtClean="0"/>
              <a:t>This work focussed on the development of a federate as a means to provide an HLA adapter for the Caldera adversary emulation tool. There are, however, several other adversary emulation tools that could be used instead.</a:t>
            </a:r>
          </a:p>
          <a:p>
            <a:pPr marL="895335" lvl="1" indent="-285750">
              <a:buFont typeface="Arial" panose="020B0604020202020204" pitchFamily="34" charset="0"/>
              <a:buChar char="•"/>
            </a:pPr>
            <a:r>
              <a:rPr lang="en-GB" dirty="0" smtClean="0"/>
              <a:t>In Phase 1 of this work, two other adversary emulation tools, namely Atomic Red Team and Sliver, were investigated and used to run the cyberattack simulations.</a:t>
            </a:r>
          </a:p>
          <a:p>
            <a:pPr marL="895335" lvl="1" indent="-285750">
              <a:buFont typeface="Arial" panose="020B0604020202020204" pitchFamily="34" charset="0"/>
              <a:buChar char="•"/>
            </a:pPr>
            <a:r>
              <a:rPr lang="en-GB" dirty="0" smtClean="0"/>
              <a:t>These alternative tools could provide a means to run alternative attacks or include a human-in-the-loop for training purposes.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189047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DSTL/CP162804</a:t>
            </a:r>
          </a:p>
          <a:p>
            <a:endParaRPr lang="en-GB" dirty="0" smtClean="0"/>
          </a:p>
          <a:p>
            <a:r>
              <a:rPr lang="en-GB" dirty="0" smtClean="0"/>
              <a:t>© Crown copyright (2024), Dstl. This material is licensed under the terms of the Open Government Licence except where otherwise stated. To view this licence, visit </a:t>
            </a:r>
            <a:r>
              <a:rPr lang="en-GB" u="sng" dirty="0" smtClean="0">
                <a:hlinkClick r:id="rId3"/>
              </a:rPr>
              <a:t>http://www.nationalarchives.gov.uk/doc/open-government-licence/version/3</a:t>
            </a:r>
            <a:r>
              <a:rPr lang="en-GB" dirty="0" smtClean="0"/>
              <a:t> or write to the Information Policy Team, The National Archives, Kew, London TW9 4DU, or email: </a:t>
            </a:r>
            <a:r>
              <a:rPr lang="en-GB" u="sng" dirty="0" smtClean="0">
                <a:hlinkClick r:id="rId4"/>
              </a:rPr>
              <a:t>psi@nationalarchives.gov.uk</a:t>
            </a:r>
            <a:endParaRPr lang="en-GB" dirty="0" smtClean="0"/>
          </a:p>
          <a:p>
            <a:endParaRPr lang="en-GB"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53816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2022, the Defence Science &amp; Technology Laboratory’s (DSTL) Developing Education, Training and Learning Advances (DELTA) project commissioned three individual studies through an industry cyber security pitch panel. </a:t>
            </a:r>
          </a:p>
          <a:p>
            <a:r>
              <a:rPr lang="en-GB" dirty="0" smtClean="0"/>
              <a:t>The studies demonstrated that it was possible in theory to represent and distribute cyber effects in a synthetic environment. These studies included: </a:t>
            </a:r>
          </a:p>
          <a:p>
            <a:pPr lvl="1"/>
            <a:r>
              <a:rPr lang="en-GB" dirty="0" smtClean="0"/>
              <a:t>Study 1: An investigation into the Simulation Interoperability Standards Organisation (SISO) Cyber Data Exchange Model (DEM); </a:t>
            </a:r>
          </a:p>
          <a:p>
            <a:pPr lvl="1"/>
            <a:r>
              <a:rPr lang="en-GB" dirty="0" smtClean="0"/>
              <a:t>Study 2: Adding simulated agents to an existing Network Vulnerability Assessment tool; </a:t>
            </a:r>
          </a:p>
          <a:p>
            <a:pPr lvl="1"/>
            <a:r>
              <a:rPr lang="en-GB" dirty="0" smtClean="0"/>
              <a:t>Study 3: Integrating an adversarial emulation framework with virtual simulation. </a:t>
            </a:r>
          </a:p>
          <a:p>
            <a:r>
              <a:rPr lang="en-GB" dirty="0" smtClean="0"/>
              <a:t>As part of the pitch panel, successful participants may be offered a second phase to further develop work. </a:t>
            </a:r>
          </a:p>
          <a:p>
            <a:endParaRPr lang="en-GB" dirty="0" smtClean="0"/>
          </a:p>
          <a:p>
            <a:r>
              <a:rPr lang="en-GB" dirty="0" smtClean="0"/>
              <a:t>Study 1’s investigation into the standard highlighted the potential for interoperability between cyber ranges, cyber simulations, kinetic simulation tools. </a:t>
            </a:r>
          </a:p>
          <a:p>
            <a:endParaRPr lang="en-GB" dirty="0" smtClean="0"/>
          </a:p>
          <a:p>
            <a:r>
              <a:rPr lang="en-GB" dirty="0" smtClean="0"/>
              <a:t>A second phase was initiated but instead of individual studies, the decision was made to commission a collaborative technology demonstrator which combined the previous three studies to test Cyber DEM’s capability. </a:t>
            </a:r>
          </a:p>
          <a:p>
            <a:endParaRPr lang="en-GB" dirty="0" smtClean="0"/>
          </a:p>
        </p:txBody>
      </p:sp>
      <p:sp>
        <p:nvSpPr>
          <p:cNvPr id="4" name="Slide Number Placeholder 3"/>
          <p:cNvSpPr>
            <a:spLocks noGrp="1"/>
          </p:cNvSpPr>
          <p:nvPr>
            <p:ph type="sldNum" sz="quarter" idx="10"/>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75537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Phase</a:t>
            </a:r>
            <a:r>
              <a:rPr lang="en-GB" baseline="0" dirty="0" smtClean="0"/>
              <a:t> 2 had a couple of objectives:</a:t>
            </a:r>
          </a:p>
          <a:p>
            <a:endParaRPr lang="en-GB" baseline="0" dirty="0" smtClean="0"/>
          </a:p>
          <a:p>
            <a:r>
              <a:rPr lang="en-GB" baseline="0" dirty="0" smtClean="0"/>
              <a:t>This primarily included: </a:t>
            </a:r>
          </a:p>
          <a:p>
            <a:pPr marL="952485" lvl="1" indent="-342900">
              <a:buFont typeface="+mj-lt"/>
              <a:buAutoNum type="arabicPeriod"/>
            </a:pPr>
            <a:r>
              <a:rPr lang="en-GB" dirty="0" smtClean="0"/>
              <a:t>Demonstrate the ability to represent a cyber-effect across multiple distributed simulation federates</a:t>
            </a:r>
          </a:p>
          <a:p>
            <a:pPr marL="952485" lvl="1" indent="-342900">
              <a:buFont typeface="+mj-lt"/>
              <a:buAutoNum type="arabicPeriod"/>
            </a:pPr>
            <a:r>
              <a:rPr lang="en-GB" dirty="0" smtClean="0"/>
              <a:t>Identify any limitations in CyberDEM and gain a greater understanding of how cyber effects propagate through the simulation. </a:t>
            </a:r>
          </a:p>
          <a:p>
            <a:endParaRPr lang="en-GB" dirty="0" smtClean="0"/>
          </a:p>
          <a:p>
            <a:r>
              <a:rPr lang="en-GB" dirty="0" smtClean="0"/>
              <a:t>Crucially, the</a:t>
            </a:r>
            <a:r>
              <a:rPr lang="en-GB" baseline="0" dirty="0" smtClean="0"/>
              <a:t> aim was not to create a demonstrator that might be directly adopted to meet a particular training need but was to investigate how cyber effects can be represented in distributed synthetic environments</a:t>
            </a:r>
            <a:endParaRPr lang="en-GB"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176500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600" b="0" i="0" u="none" strike="noStrike" kern="1200" baseline="0" dirty="0" smtClean="0">
                <a:solidFill>
                  <a:schemeClr val="tx1"/>
                </a:solidFill>
                <a:latin typeface="Arial" charset="0"/>
                <a:ea typeface="+mn-ea"/>
                <a:cs typeface="+mn-cs"/>
              </a:rPr>
              <a:t>In order to design the synthetic environment for the demonstrator – the recommended practice outlined in the  Distributed Simulation Engineering and Execution Process (DSEEP) was broadly followed. </a:t>
            </a:r>
          </a:p>
          <a:p>
            <a:endParaRPr kumimoji="1" lang="en-GB" sz="1600" b="0" i="0" u="none" strike="noStrike" kern="1200" baseline="0" dirty="0" smtClean="0">
              <a:solidFill>
                <a:schemeClr val="tx1"/>
              </a:solidFill>
              <a:latin typeface="Arial" charset="0"/>
              <a:ea typeface="+mn-ea"/>
              <a:cs typeface="+mn-cs"/>
            </a:endParaRPr>
          </a:p>
          <a:p>
            <a:r>
              <a:rPr kumimoji="1" lang="en-GB" sz="1600" b="0" i="0" u="none" strike="noStrike" kern="1200" baseline="0" dirty="0" smtClean="0">
                <a:solidFill>
                  <a:schemeClr val="tx1"/>
                </a:solidFill>
                <a:latin typeface="Arial" charset="0"/>
                <a:ea typeface="+mn-ea"/>
                <a:cs typeface="+mn-cs"/>
              </a:rPr>
              <a:t>I will brief some of the elements in this presentation. </a:t>
            </a:r>
          </a:p>
          <a:p>
            <a:endParaRPr kumimoji="1" lang="en-GB" sz="1600" b="0" i="0" u="none" strike="noStrike" kern="1200" baseline="0" dirty="0" smtClean="0">
              <a:solidFill>
                <a:schemeClr val="tx1"/>
              </a:solidFill>
              <a:latin typeface="Arial" charset="0"/>
              <a:ea typeface="+mn-ea"/>
              <a:cs typeface="+mn-cs"/>
            </a:endParaRPr>
          </a:p>
          <a:p>
            <a:r>
              <a:rPr kumimoji="1" lang="en-GB" sz="1600" b="0" i="0" u="none" strike="noStrike" kern="1200" baseline="0" dirty="0" smtClean="0">
                <a:solidFill>
                  <a:schemeClr val="tx1"/>
                </a:solidFill>
                <a:latin typeface="Arial" charset="0"/>
                <a:ea typeface="+mn-ea"/>
                <a:cs typeface="+mn-cs"/>
              </a:rPr>
              <a:t>Conceptual Analysis comprised of two main elements: Conceptual Modelling and Scenario Design. </a:t>
            </a:r>
          </a:p>
          <a:p>
            <a:endParaRPr kumimoji="1" lang="en-GB" sz="1600" b="0" i="0" u="none" strike="noStrike" kern="1200" baseline="0" dirty="0" smtClean="0">
              <a:solidFill>
                <a:schemeClr val="tx1"/>
              </a:solidFill>
              <a:latin typeface="Arial" charset="0"/>
              <a:ea typeface="+mn-ea"/>
              <a:cs typeface="+mn-cs"/>
            </a:endParaRPr>
          </a:p>
          <a:p>
            <a:r>
              <a:rPr kumimoji="1" lang="en-GB" sz="1600" b="0" i="0" u="none" strike="noStrike" kern="1200" baseline="0" dirty="0" smtClean="0">
                <a:solidFill>
                  <a:schemeClr val="tx1"/>
                </a:solidFill>
                <a:latin typeface="Arial" charset="0"/>
                <a:ea typeface="+mn-ea"/>
                <a:cs typeface="+mn-cs"/>
              </a:rPr>
              <a:t>The concept </a:t>
            </a:r>
            <a:r>
              <a:rPr lang="en-GB" dirty="0" smtClean="0"/>
              <a:t>The concept of the demonstrator was to show how a red cyber-attack federate could attack a separate blue computer network federate.</a:t>
            </a:r>
            <a:r>
              <a:rPr lang="en-GB" baseline="0" dirty="0" smtClean="0"/>
              <a:t> </a:t>
            </a:r>
            <a:r>
              <a:rPr lang="en-GB" dirty="0" smtClean="0"/>
              <a:t>In turn this would demonstrate an effect on an associated blue system in a physical domain simulator.</a:t>
            </a:r>
            <a:r>
              <a:rPr lang="en-GB" baseline="0" dirty="0" smtClean="0"/>
              <a:t> </a:t>
            </a:r>
          </a:p>
          <a:p>
            <a:endParaRPr lang="en-GB" baseline="0" dirty="0" smtClean="0"/>
          </a:p>
          <a:p>
            <a:r>
              <a:rPr lang="en-GB" baseline="0" dirty="0" smtClean="0"/>
              <a:t>This can be seen in the diagram where Federate A, the Cyber attack simulator conducts and attack on Federate B which represents a system or infrastructure model. The outcome of this attack is then represented in Federate C which shows the effect on the physical domain, for example, the degradation of a sensor or denial of a system. </a:t>
            </a:r>
          </a:p>
          <a:p>
            <a:endParaRPr lang="en-GB" baseline="0" dirty="0" smtClean="0"/>
          </a:p>
          <a:p>
            <a:endParaRPr lang="en-GB" dirty="0" smtClean="0"/>
          </a:p>
          <a:p>
            <a:endParaRPr kumimoji="1" lang="en-GB" sz="16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72281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600" b="0" i="0" u="none" strike="noStrike" kern="1200" baseline="0" dirty="0" smtClean="0">
                <a:solidFill>
                  <a:schemeClr val="tx1"/>
                </a:solidFill>
                <a:latin typeface="Arial" charset="0"/>
                <a:ea typeface="+mn-ea"/>
                <a:cs typeface="+mn-cs"/>
              </a:rPr>
              <a:t>The scenario was carefully designed to ensure it would effectively challenge both the representation of cyber within the individual federates and the CyberDEM as a medium for communicating them. </a:t>
            </a:r>
            <a:endParaRPr lang="en-GB" dirty="0" smtClean="0"/>
          </a:p>
          <a:p>
            <a:endParaRPr kumimoji="1" lang="en-GB" sz="1600" b="0" i="0" kern="1200" dirty="0" smtClean="0">
              <a:solidFill>
                <a:schemeClr val="tx1"/>
              </a:solidFill>
              <a:effectLst/>
              <a:latin typeface="Arial" charset="0"/>
              <a:ea typeface="+mn-ea"/>
              <a:cs typeface="+mn-cs"/>
            </a:endParaRPr>
          </a:p>
          <a:p>
            <a:r>
              <a:rPr kumimoji="1" lang="en-GB" sz="1600" b="0" i="0" kern="1200" dirty="0" smtClean="0">
                <a:solidFill>
                  <a:schemeClr val="tx1"/>
                </a:solidFill>
                <a:effectLst/>
                <a:latin typeface="Arial" charset="0"/>
                <a:ea typeface="+mn-ea"/>
                <a:cs typeface="+mn-cs"/>
              </a:rPr>
              <a:t>The fictional RAF Rice is being disrupted by various forms of Cyber Attack </a:t>
            </a:r>
          </a:p>
          <a:p>
            <a:r>
              <a:rPr lang="en-GB" dirty="0" smtClean="0"/>
              <a:t>Narrative designed to include a wide range of effects, including: </a:t>
            </a:r>
          </a:p>
          <a:p>
            <a:pPr marL="285750" lvl="0" indent="-285750">
              <a:buFont typeface="Arial" panose="020B0604020202020204" pitchFamily="34" charset="0"/>
              <a:buChar char="•"/>
            </a:pPr>
            <a:r>
              <a:rPr lang="en-GB" dirty="0" smtClean="0"/>
              <a:t>GPS Jamming </a:t>
            </a:r>
          </a:p>
          <a:p>
            <a:pPr marL="285750" lvl="0" indent="-285750">
              <a:buFont typeface="Arial" panose="020B0604020202020204" pitchFamily="34" charset="0"/>
              <a:buChar char="•"/>
            </a:pPr>
            <a:r>
              <a:rPr lang="en-GB" dirty="0" smtClean="0"/>
              <a:t>Radio Frequency (RF) Jamming </a:t>
            </a:r>
          </a:p>
          <a:p>
            <a:pPr marL="285750" lvl="0" indent="-285750">
              <a:buFont typeface="Arial" panose="020B0604020202020204" pitchFamily="34" charset="0"/>
              <a:buChar char="•"/>
            </a:pPr>
            <a:r>
              <a:rPr lang="en-GB" dirty="0" smtClean="0"/>
              <a:t>Data-links degradation</a:t>
            </a:r>
          </a:p>
          <a:p>
            <a:pPr marL="285750" lvl="0" indent="-285750">
              <a:buFont typeface="Arial" panose="020B0604020202020204" pitchFamily="34" charset="0"/>
              <a:buChar char="•"/>
            </a:pPr>
            <a:r>
              <a:rPr lang="en-GB" dirty="0" smtClean="0"/>
              <a:t>Information Exfiltration </a:t>
            </a:r>
          </a:p>
          <a:p>
            <a:pPr marL="285750" lvl="0" indent="-285750">
              <a:buFont typeface="Arial" panose="020B0604020202020204" pitchFamily="34" charset="0"/>
              <a:buChar char="•"/>
            </a:pPr>
            <a:r>
              <a:rPr lang="en-GB" dirty="0" smtClean="0"/>
              <a:t>Phishing Attack </a:t>
            </a:r>
          </a:p>
          <a:p>
            <a:endParaRPr lang="en-GB" dirty="0" smtClean="0"/>
          </a:p>
          <a:p>
            <a:r>
              <a:rPr lang="en-GB" dirty="0" smtClean="0"/>
              <a:t>Due to project constraints only two vignettes focusing on RADAR and CCTV were taken forward </a:t>
            </a:r>
          </a:p>
          <a:p>
            <a:endParaRPr lang="en-GB" dirty="0" smtClean="0"/>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34147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kumimoji="1" lang="en-GB" sz="1600" b="0" i="0" u="none" strike="noStrike" kern="1200" baseline="0" dirty="0" smtClean="0">
                <a:solidFill>
                  <a:schemeClr val="tx1"/>
                </a:solidFill>
                <a:latin typeface="Arial" charset="0"/>
                <a:ea typeface="+mn-ea"/>
                <a:cs typeface="+mn-cs"/>
              </a:rPr>
              <a:t>The ‘Cyber DEM’ federation used Pitch RTI running RPR FOM &amp; the Cyber FOM module derived from CyberDEM.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342900"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 The ‘Cyber Attack Simulation’ was responsible for modelling cyber-attacks.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It uses TTP’s from the MITRE ATT&amp;CK framework as the basis for attacks on networked systems. </a:t>
            </a:r>
            <a:r>
              <a:rPr kumimoji="1" lang="en-GB" sz="1600" b="1" i="0" u="none" strike="noStrike" kern="1200" baseline="0" dirty="0" smtClean="0">
                <a:solidFill>
                  <a:schemeClr val="tx1"/>
                </a:solidFill>
                <a:latin typeface="Arial" charset="0"/>
                <a:ea typeface="+mn-ea"/>
                <a:cs typeface="+mn-cs"/>
              </a:rPr>
              <a:t>[CLICK]</a:t>
            </a: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It also uses MITRE Caldera to simulate the outputs of a cyber-attack. </a:t>
            </a:r>
            <a:r>
              <a:rPr kumimoji="1" lang="en-GB" sz="1600" b="1" i="0" u="none" strike="noStrike" kern="1200" baseline="0" dirty="0" smtClean="0">
                <a:solidFill>
                  <a:schemeClr val="tx1"/>
                </a:solidFill>
                <a:latin typeface="Arial" charset="0"/>
                <a:ea typeface="+mn-ea"/>
                <a:cs typeface="+mn-cs"/>
              </a:rPr>
              <a:t>[CLICK]</a:t>
            </a: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kumimoji="1" lang="en-GB" sz="1600" b="1"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The development team created a HLA adaptor for Caldera to map the simulation outputs to Cyber DEM interactions – this was primarily just </a:t>
            </a:r>
            <a:r>
              <a:rPr kumimoji="1" lang="en-GB" sz="1600" b="0" i="1" u="none" strike="noStrike" kern="1200" baseline="0" dirty="0" smtClean="0">
                <a:solidFill>
                  <a:schemeClr val="tx1"/>
                </a:solidFill>
                <a:latin typeface="Arial" charset="0"/>
                <a:ea typeface="+mn-ea"/>
                <a:cs typeface="+mn-cs"/>
              </a:rPr>
              <a:t>CyberAttack</a:t>
            </a:r>
            <a:r>
              <a:rPr kumimoji="1" lang="en-GB" sz="1600" b="0" i="0" u="none" strike="noStrike" kern="1200" baseline="0" dirty="0" smtClean="0">
                <a:solidFill>
                  <a:schemeClr val="tx1"/>
                </a:solidFill>
                <a:latin typeface="Arial" charset="0"/>
                <a:ea typeface="+mn-ea"/>
                <a:cs typeface="+mn-cs"/>
              </a:rPr>
              <a:t> due to Caldera having a far higher fidelity that CyberDEM (more on this later)</a:t>
            </a:r>
            <a:r>
              <a:rPr kumimoji="1" lang="en-GB" sz="1600" b="0" i="1" u="none" strike="noStrike" kern="1200" baseline="0" dirty="0" smtClean="0">
                <a:solidFill>
                  <a:schemeClr val="tx1"/>
                </a:solidFill>
                <a:latin typeface="Arial" charset="0"/>
                <a:ea typeface="+mn-ea"/>
                <a:cs typeface="+mn-cs"/>
              </a:rPr>
              <a:t>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342900"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The ‘Cyber System Simulation’ federate is responsible for modelling cyber systems and cyber effects and is composed of several components: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CyberAware Resilience is an ‘off the shelf’ product developed by RiskAware. Originally developed as part of Dstl’s JUMP programme. It was created to provide cyber risk modelling that can be incorporated within military mission planning.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lvl="1"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Cyber Effects Simulation Service, developed in Phase 1, is an API to allow a developer to utilise the underlying capabilities within CyberAware Resilience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lvl="1"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Cyber Gateway Service has created mappings of the CyberAware Resilience  data models to the CyberDEM standard to translate CyberDEM interactions and objects into parameters required by CyberAware Resilience . This enables inputs to be translated and to provide outputs into a wider HLA federation.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lvl="1"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Physical Domain Simulators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VR-Forces is a COTS CGF)product employed within the UK air synthetic training environment called GLADIATOR. Within this federation, it is responsible for the representation of physical systems, primarily air platforms and associated sensors (radar).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lvl="1"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Virtual Battlespace 4 is a COTS virtual desktop training simulation that is widely used for land forces training under the Defence Virtual Simulation 2 enterprise contract which provides a virtual simulation tool to UK Armed Forces, free at the point of need. Within this federation, it is responsible for the representation of physical systems, primarily land platforms and associated sensors (e.g. camera systems). </a:t>
            </a:r>
            <a:r>
              <a:rPr kumimoji="1" lang="en-GB" sz="1600" b="1" i="0" u="none" strike="noStrike" kern="1200" baseline="0" dirty="0" smtClean="0">
                <a:solidFill>
                  <a:schemeClr val="tx1"/>
                </a:solidFill>
                <a:latin typeface="Arial" charset="0"/>
                <a:ea typeface="+mn-ea"/>
                <a:cs typeface="+mn-cs"/>
              </a:rPr>
              <a:t>[CLICK]</a:t>
            </a:r>
            <a:endParaRPr kumimoji="1" lang="en-GB" sz="1600" b="0" i="0" u="none" strike="noStrike" kern="1200" baseline="0" dirty="0" smtClean="0">
              <a:solidFill>
                <a:schemeClr val="tx1"/>
              </a:solidFill>
              <a:latin typeface="Arial" charset="0"/>
              <a:ea typeface="+mn-ea"/>
              <a:cs typeface="+mn-cs"/>
            </a:endParaRPr>
          </a:p>
          <a:p>
            <a:pPr marL="952485" lvl="1" indent="-342900">
              <a:buFont typeface="+mj-lt"/>
              <a:buAutoNum type="arabicPeriod"/>
            </a:pPr>
            <a:endParaRPr kumimoji="1" lang="en-GB" sz="1600" b="0" i="0" u="none" strike="noStrike" kern="1200" baseline="0" dirty="0" smtClean="0">
              <a:solidFill>
                <a:schemeClr val="tx1"/>
              </a:solidFill>
              <a:latin typeface="Arial" charset="0"/>
              <a:ea typeface="+mn-ea"/>
              <a:cs typeface="+mn-cs"/>
            </a:endParaRPr>
          </a:p>
          <a:p>
            <a:pPr marL="952485" marR="0" lvl="1"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Plugins needed to be developed to support the Cyber DEM integration into both physical domain simulators.  Before anyone gets too excited these were both limited to the scope of the respective vignettes – the necessity to do this highlights the need for the respective developers to consider how to enable better representation of the degradation of denial of a physical asset due to a cyber attack (again… more on that later) </a:t>
            </a:r>
            <a:r>
              <a:rPr kumimoji="1" lang="en-GB" sz="1600" b="1" i="0" u="none" strike="noStrike" kern="1200" baseline="0" dirty="0" smtClean="0">
                <a:solidFill>
                  <a:schemeClr val="tx1"/>
                </a:solidFill>
                <a:latin typeface="Arial" charset="0"/>
                <a:ea typeface="+mn-ea"/>
                <a:cs typeface="+mn-cs"/>
              </a:rPr>
              <a:t>[CLICK]</a:t>
            </a:r>
          </a:p>
          <a:p>
            <a:pPr marL="609585" marR="0" lvl="1" indent="0" algn="l" defTabSz="914400" rtl="0" eaLnBrk="0" fontAlgn="base" latinLnBrk="0" hangingPunct="0">
              <a:lnSpc>
                <a:spcPct val="100000"/>
              </a:lnSpc>
              <a:spcBef>
                <a:spcPct val="30000"/>
              </a:spcBef>
              <a:spcAft>
                <a:spcPct val="0"/>
              </a:spcAft>
              <a:buClrTx/>
              <a:buSzTx/>
              <a:buFont typeface="+mj-lt"/>
              <a:buNone/>
              <a:tabLst/>
              <a:defRPr/>
            </a:pPr>
            <a:endParaRPr kumimoji="1" lang="en-GB" sz="1600" b="0" i="0" u="none" strike="noStrike" kern="1200" baseline="0" dirty="0" smtClean="0">
              <a:solidFill>
                <a:schemeClr val="tx1"/>
              </a:solidFill>
              <a:latin typeface="Arial" charset="0"/>
              <a:ea typeface="+mn-ea"/>
              <a:cs typeface="+mn-cs"/>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Wi-Fi Federate – This is a new federate developed to represent a Wi-Fi hotspot. This federate demonstrated cyber events that involve both attacking and defensive measures. </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kumimoji="1" lang="en-GB" sz="1600" b="0" i="0" u="none" strike="noStrike" kern="1200" baseline="0" dirty="0" smtClean="0">
              <a:solidFill>
                <a:schemeClr val="tx1"/>
              </a:solidFill>
              <a:latin typeface="Arial" charset="0"/>
              <a:ea typeface="+mn-ea"/>
              <a:cs typeface="+mn-cs"/>
            </a:endParaRP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kumimoji="1" lang="en-GB" sz="1600" b="0" i="0" u="none" strike="noStrike" kern="1200" baseline="0" dirty="0" smtClean="0">
                <a:solidFill>
                  <a:schemeClr val="tx1"/>
                </a:solidFill>
                <a:latin typeface="Arial" charset="0"/>
                <a:ea typeface="+mn-ea"/>
                <a:cs typeface="+mn-cs"/>
              </a:rPr>
              <a:t>Generic Cyber Attacker – GUI based federate is capable of invoking CyberDEM events and receiving CyberDEM objects and interactions. It was originally developed in Phase 1 to inject CyberDEM events into traditional simulation tools. Despite the name - In this federation it is used to provide defensive cyber effects. </a:t>
            </a:r>
          </a:p>
          <a:p>
            <a:pPr marL="0" lvl="0" indent="0">
              <a:buFont typeface="+mj-lt"/>
              <a:buNone/>
            </a:pPr>
            <a:endParaRPr kumimoji="1" lang="en-GB" sz="1600" b="0" i="0" u="none" strike="noStrike" kern="1200" baseline="0" dirty="0" smtClean="0">
              <a:solidFill>
                <a:schemeClr val="tx1"/>
              </a:solidFill>
              <a:latin typeface="Arial" charset="0"/>
              <a:ea typeface="+mn-ea"/>
              <a:cs typeface="+mn-cs"/>
            </a:endParaRPr>
          </a:p>
          <a:p>
            <a:pPr marL="0" lvl="0" indent="0">
              <a:buFont typeface="+mj-lt"/>
              <a:buNone/>
            </a:pPr>
            <a:endParaRPr kumimoji="1" lang="en-GB" sz="1600" b="0" i="0" u="none" strike="noStrike" kern="1200" baseline="0" dirty="0" smtClean="0">
              <a:solidFill>
                <a:schemeClr val="tx1"/>
              </a:solidFill>
              <a:latin typeface="Arial" charset="0"/>
              <a:ea typeface="+mn-ea"/>
              <a:cs typeface="+mn-cs"/>
            </a:endParaRPr>
          </a:p>
          <a:p>
            <a:pPr marL="0" lvl="0" indent="0">
              <a:buFont typeface="+mj-lt"/>
              <a:buNone/>
            </a:pPr>
            <a:r>
              <a:rPr kumimoji="1" lang="en-GB" sz="1600" b="0" i="0" u="none" strike="noStrike" kern="1200" baseline="0" dirty="0" smtClean="0">
                <a:solidFill>
                  <a:schemeClr val="tx1"/>
                </a:solidFill>
                <a:latin typeface="Arial" charset="0"/>
                <a:ea typeface="+mn-ea"/>
                <a:cs typeface="+mn-cs"/>
              </a:rPr>
              <a:t>API: Application Programming Interface</a:t>
            </a:r>
          </a:p>
          <a:p>
            <a:pPr marL="0" lvl="0" indent="0">
              <a:buFont typeface="+mj-lt"/>
              <a:buNone/>
            </a:pPr>
            <a:r>
              <a:rPr kumimoji="1" lang="en-GB" sz="1600" b="0" i="0" u="none" strike="noStrike" kern="1200" baseline="0" dirty="0" smtClean="0">
                <a:solidFill>
                  <a:schemeClr val="tx1"/>
                </a:solidFill>
                <a:latin typeface="Arial" charset="0"/>
                <a:ea typeface="+mn-ea"/>
                <a:cs typeface="+mn-cs"/>
              </a:rPr>
              <a:t>COTS: Commercial Off The Shelf</a:t>
            </a:r>
          </a:p>
          <a:p>
            <a:pPr marL="0" lvl="0" indent="0">
              <a:buFont typeface="+mj-lt"/>
              <a:buNone/>
            </a:pPr>
            <a:r>
              <a:rPr kumimoji="1" lang="en-GB" sz="1600" b="0" i="0" u="none" strike="noStrike" kern="1200" baseline="0" dirty="0" smtClean="0">
                <a:solidFill>
                  <a:schemeClr val="tx1"/>
                </a:solidFill>
                <a:latin typeface="Arial" charset="0"/>
                <a:ea typeface="+mn-ea"/>
                <a:cs typeface="+mn-cs"/>
              </a:rPr>
              <a:t>DEM: Data Exchange Model</a:t>
            </a:r>
          </a:p>
          <a:p>
            <a:pPr marL="0" lvl="0" indent="0">
              <a:buFont typeface="+mj-lt"/>
              <a:buNone/>
            </a:pPr>
            <a:r>
              <a:rPr kumimoji="1" lang="en-GB" sz="1600" b="0" i="0" u="none" strike="noStrike" kern="1200" baseline="0" dirty="0" smtClean="0">
                <a:solidFill>
                  <a:schemeClr val="tx1"/>
                </a:solidFill>
                <a:latin typeface="Arial" charset="0"/>
                <a:ea typeface="+mn-ea"/>
                <a:cs typeface="+mn-cs"/>
              </a:rPr>
              <a:t>FOM: Federation Object Model</a:t>
            </a:r>
          </a:p>
          <a:p>
            <a:pPr marL="0" lvl="0" indent="0">
              <a:buFont typeface="+mj-lt"/>
              <a:buNone/>
            </a:pPr>
            <a:r>
              <a:rPr kumimoji="1" lang="en-GB" sz="1600" b="0" i="0" u="none" strike="noStrike" kern="1200" baseline="0" dirty="0" smtClean="0">
                <a:solidFill>
                  <a:schemeClr val="tx1"/>
                </a:solidFill>
                <a:latin typeface="Arial" charset="0"/>
                <a:ea typeface="+mn-ea"/>
                <a:cs typeface="+mn-cs"/>
              </a:rPr>
              <a:t>GUI: Graphical User Interface</a:t>
            </a:r>
          </a:p>
          <a:p>
            <a:pPr marL="0" lvl="0" indent="0">
              <a:buFont typeface="+mj-lt"/>
              <a:buNone/>
            </a:pPr>
            <a:r>
              <a:rPr kumimoji="1" lang="en-GB" sz="1600" b="0" i="0" u="none" strike="noStrike" kern="1200" baseline="0" dirty="0" smtClean="0">
                <a:solidFill>
                  <a:schemeClr val="tx1"/>
                </a:solidFill>
                <a:latin typeface="Arial" charset="0"/>
                <a:ea typeface="+mn-ea"/>
                <a:cs typeface="+mn-cs"/>
              </a:rPr>
              <a:t>HLA: High Level Architecture</a:t>
            </a:r>
          </a:p>
          <a:p>
            <a:pPr marL="0" lvl="0" indent="0">
              <a:buFont typeface="+mj-lt"/>
              <a:buNone/>
            </a:pPr>
            <a:r>
              <a:rPr kumimoji="1" lang="en-GB" sz="1600" b="0" i="0" u="none" strike="noStrike" kern="1200" baseline="0" dirty="0" smtClean="0">
                <a:solidFill>
                  <a:schemeClr val="tx1"/>
                </a:solidFill>
                <a:latin typeface="Arial" charset="0"/>
                <a:ea typeface="+mn-ea"/>
                <a:cs typeface="+mn-cs"/>
              </a:rPr>
              <a:t>JUMP: Joint User Mission Planning for Cyber and Electro-Magnetic Activity </a:t>
            </a:r>
          </a:p>
          <a:p>
            <a:pPr marL="0" lvl="0" indent="0">
              <a:buFont typeface="+mj-lt"/>
              <a:buNone/>
            </a:pPr>
            <a:r>
              <a:rPr kumimoji="1" lang="en-GB" sz="1600" b="0" i="0" u="none" strike="noStrike" kern="1200" baseline="0" dirty="0" smtClean="0">
                <a:solidFill>
                  <a:schemeClr val="tx1"/>
                </a:solidFill>
                <a:latin typeface="Arial" charset="0"/>
                <a:ea typeface="+mn-ea"/>
                <a:cs typeface="+mn-cs"/>
              </a:rPr>
              <a:t>RTI: Run Time Interface</a:t>
            </a:r>
          </a:p>
          <a:p>
            <a:pPr marL="0" lvl="0" indent="0">
              <a:buFont typeface="+mj-lt"/>
              <a:buNone/>
            </a:pPr>
            <a:r>
              <a:rPr kumimoji="1" lang="en-GB" sz="1600" b="0" i="0" u="none" strike="noStrike" kern="1200" baseline="0" dirty="0" smtClean="0">
                <a:solidFill>
                  <a:schemeClr val="tx1"/>
                </a:solidFill>
                <a:latin typeface="Arial" charset="0"/>
                <a:ea typeface="+mn-ea"/>
                <a:cs typeface="+mn-cs"/>
              </a:rPr>
              <a:t>TTP: Tactics Techniques and Procedures</a:t>
            </a:r>
          </a:p>
          <a:p>
            <a:pPr marL="0" lvl="0" indent="0">
              <a:buFont typeface="+mj-lt"/>
              <a:buNone/>
            </a:pPr>
            <a:endParaRPr kumimoji="1" lang="en-GB" sz="16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97452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600" b="0" i="0" u="none" strike="noStrike" kern="1200" baseline="0" dirty="0" smtClean="0">
                <a:solidFill>
                  <a:schemeClr val="tx1"/>
                </a:solidFill>
                <a:latin typeface="Arial" charset="0"/>
                <a:ea typeface="+mn-ea"/>
                <a:cs typeface="+mn-cs"/>
              </a:rPr>
              <a:t>The RADAR vignette </a:t>
            </a:r>
          </a:p>
          <a:p>
            <a:pPr marL="285750"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demonstrates representation of cyber effects across multiple federates, with cyber attacker, cyber defender, system model and physical domain federates.</a:t>
            </a:r>
          </a:p>
          <a:p>
            <a:pPr marL="285750" indent="-285750">
              <a:buFont typeface="Arial" panose="020B0604020202020204" pitchFamily="34" charset="0"/>
              <a:buChar char="•"/>
            </a:pPr>
            <a:r>
              <a:rPr kumimoji="1" lang="en-GB" sz="1600" b="1" i="0" u="none" strike="noStrike" kern="1200" baseline="0" dirty="0" smtClean="0">
                <a:solidFill>
                  <a:schemeClr val="tx1"/>
                </a:solidFill>
                <a:latin typeface="Arial" charset="0"/>
                <a:ea typeface="+mn-ea"/>
                <a:cs typeface="+mn-cs"/>
              </a:rPr>
              <a:t>simple approach </a:t>
            </a:r>
            <a:r>
              <a:rPr kumimoji="1" lang="en-GB" sz="1600" b="0" i="0" u="none" strike="noStrike" kern="1200" baseline="0" dirty="0" smtClean="0">
                <a:solidFill>
                  <a:schemeClr val="tx1"/>
                </a:solidFill>
                <a:latin typeface="Arial" charset="0"/>
                <a:ea typeface="+mn-ea"/>
                <a:cs typeface="+mn-cs"/>
              </a:rPr>
              <a:t>where, the Cyber Attack and Cyber System Simulation rely on their internal states and </a:t>
            </a:r>
            <a:r>
              <a:rPr kumimoji="1" lang="en-GB" sz="1600" b="0" i="1" u="none" strike="noStrike" kern="1200" baseline="0" dirty="0" smtClean="0">
                <a:solidFill>
                  <a:schemeClr val="tx1"/>
                </a:solidFill>
                <a:latin typeface="Arial" charset="0"/>
                <a:ea typeface="+mn-ea"/>
                <a:cs typeface="+mn-cs"/>
              </a:rPr>
              <a:t>CyberAcknowledge </a:t>
            </a:r>
            <a:r>
              <a:rPr kumimoji="1" lang="en-GB" sz="1600" b="0" i="0" u="none" strike="noStrike" kern="1200" baseline="0" dirty="0" smtClean="0">
                <a:solidFill>
                  <a:schemeClr val="tx1"/>
                </a:solidFill>
                <a:latin typeface="Arial" charset="0"/>
                <a:ea typeface="+mn-ea"/>
                <a:cs typeface="+mn-cs"/>
              </a:rPr>
              <a:t>interaction responses (including the </a:t>
            </a:r>
            <a:r>
              <a:rPr kumimoji="1" lang="en-GB" sz="1600" b="0" i="1" u="none" strike="noStrike" kern="1200" baseline="0" dirty="0" smtClean="0">
                <a:solidFill>
                  <a:schemeClr val="tx1"/>
                </a:solidFill>
                <a:latin typeface="Arial" charset="0"/>
                <a:ea typeface="+mn-ea"/>
                <a:cs typeface="+mn-cs"/>
              </a:rPr>
              <a:t>TargetID </a:t>
            </a:r>
            <a:r>
              <a:rPr kumimoji="1" lang="en-GB" sz="1600" b="0" i="0" u="none" strike="noStrike" kern="1200" baseline="0" dirty="0" smtClean="0">
                <a:solidFill>
                  <a:schemeClr val="tx1"/>
                </a:solidFill>
                <a:latin typeface="Arial" charset="0"/>
                <a:ea typeface="+mn-ea"/>
                <a:cs typeface="+mn-cs"/>
              </a:rPr>
              <a:t>parameter) to keep track of which devices on the network are available to be attacked. </a:t>
            </a:r>
          </a:p>
          <a:p>
            <a:pPr marL="285750"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This allows federates to encapsulate their modelling responsibilities without having to rely on external systems. Attack steps are described solely by the series of interactions (</a:t>
            </a:r>
            <a:r>
              <a:rPr kumimoji="1" lang="en-GB" sz="1600" b="0" i="1" u="none" strike="noStrike" kern="1200" baseline="0" dirty="0" smtClean="0">
                <a:solidFill>
                  <a:schemeClr val="tx1"/>
                </a:solidFill>
                <a:latin typeface="Arial" charset="0"/>
                <a:ea typeface="+mn-ea"/>
                <a:cs typeface="+mn-cs"/>
              </a:rPr>
              <a:t>CyberAttack, CyberRecon, CyberEvent</a:t>
            </a:r>
            <a:r>
              <a:rPr kumimoji="1" lang="en-GB" sz="1600" b="0" i="0" u="none" strike="noStrike" kern="1200" baseline="0" dirty="0" smtClean="0">
                <a:solidFill>
                  <a:schemeClr val="tx1"/>
                </a:solidFill>
                <a:latin typeface="Arial" charset="0"/>
                <a:ea typeface="+mn-ea"/>
                <a:cs typeface="+mn-cs"/>
              </a:rPr>
              <a:t>, etc.) and their success or failure depends solely on the set parameters.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69660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GB" sz="1600" b="0" i="0" u="none" strike="noStrike" kern="1200" baseline="0" dirty="0" smtClean="0">
              <a:solidFill>
                <a:schemeClr val="tx1"/>
              </a:solidFill>
              <a:latin typeface="Arial" charset="0"/>
              <a:ea typeface="+mn-ea"/>
              <a:cs typeface="+mn-cs"/>
            </a:endParaRPr>
          </a:p>
          <a:p>
            <a:r>
              <a:rPr kumimoji="1" lang="en-GB" sz="1600" b="0" i="0" u="none" strike="noStrike" kern="1200" baseline="0" dirty="0" smtClean="0">
                <a:solidFill>
                  <a:schemeClr val="tx1"/>
                </a:solidFill>
                <a:latin typeface="Arial" charset="0"/>
                <a:ea typeface="+mn-ea"/>
                <a:cs typeface="+mn-cs"/>
              </a:rPr>
              <a:t>The CCTV vignette </a:t>
            </a:r>
          </a:p>
          <a:p>
            <a:pPr marL="285750"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cyber effects across a network </a:t>
            </a:r>
            <a:r>
              <a:rPr kumimoji="1" lang="en-GB" sz="1600" b="1" i="0" u="none" strike="noStrike" kern="1200" baseline="0" dirty="0" smtClean="0">
                <a:solidFill>
                  <a:schemeClr val="tx1"/>
                </a:solidFill>
                <a:latin typeface="Arial" charset="0"/>
                <a:ea typeface="+mn-ea"/>
                <a:cs typeface="+mn-cs"/>
              </a:rPr>
              <a:t>consisting of multiple federates</a:t>
            </a:r>
            <a:r>
              <a:rPr kumimoji="1" lang="en-GB" sz="1600" b="0" i="0" u="none" strike="noStrike" kern="1200" baseline="0" dirty="0" smtClean="0">
                <a:solidFill>
                  <a:schemeClr val="tx1"/>
                </a:solidFill>
                <a:latin typeface="Arial" charset="0"/>
                <a:ea typeface="+mn-ea"/>
                <a:cs typeface="+mn-cs"/>
              </a:rPr>
              <a:t>, </a:t>
            </a:r>
          </a:p>
          <a:p>
            <a:pPr marL="285750"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CCTV system is modelled by the Cyber System Simulation</a:t>
            </a:r>
          </a:p>
          <a:p>
            <a:pPr marL="285750"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a separate WiFi federate modelling part of the network used by the CCTV system</a:t>
            </a:r>
          </a:p>
          <a:p>
            <a:pPr marL="285750" indent="-285750">
              <a:buFont typeface="Arial" panose="020B0604020202020204" pitchFamily="34" charset="0"/>
              <a:buChar char="•"/>
            </a:pPr>
            <a:r>
              <a:rPr kumimoji="1" lang="en-GB" sz="1600" b="0" i="0" u="none" strike="noStrike" kern="1200" baseline="0" dirty="0" smtClean="0">
                <a:solidFill>
                  <a:schemeClr val="tx1"/>
                </a:solidFill>
                <a:latin typeface="Arial" charset="0"/>
                <a:ea typeface="+mn-ea"/>
                <a:cs typeface="+mn-cs"/>
              </a:rPr>
              <a:t> a virtual simulation, Virtual Battlespace 4 modelling the CCTV cameras, physical environment &amp; POL </a:t>
            </a:r>
          </a:p>
          <a:p>
            <a:endParaRPr kumimoji="1" lang="en-GB" sz="1600" b="0" i="0" u="none" strike="noStrike" kern="1200" baseline="0" dirty="0" smtClean="0">
              <a:solidFill>
                <a:schemeClr val="tx1"/>
              </a:solidFill>
              <a:latin typeface="Arial" charset="0"/>
              <a:ea typeface="+mn-ea"/>
              <a:cs typeface="+mn-cs"/>
            </a:endParaRPr>
          </a:p>
          <a:p>
            <a:r>
              <a:rPr kumimoji="1" lang="en-GB" sz="1600" b="0" i="0" u="none" strike="noStrike" kern="1200" baseline="0" dirty="0" smtClean="0">
                <a:solidFill>
                  <a:schemeClr val="tx1"/>
                </a:solidFill>
                <a:latin typeface="Arial" charset="0"/>
                <a:ea typeface="+mn-ea"/>
                <a:cs typeface="+mn-cs"/>
              </a:rPr>
              <a:t>This is a more complex approach where:</a:t>
            </a:r>
          </a:p>
          <a:p>
            <a:pPr marL="342900" indent="-342900">
              <a:buFont typeface="+mj-lt"/>
              <a:buAutoNum type="arabicPeriod"/>
            </a:pPr>
            <a:r>
              <a:rPr kumimoji="1" lang="en-GB" sz="1600" b="0" i="0" u="none" strike="noStrike" kern="1200" baseline="0" dirty="0" smtClean="0">
                <a:solidFill>
                  <a:schemeClr val="tx1"/>
                </a:solidFill>
                <a:latin typeface="Arial" charset="0"/>
                <a:ea typeface="+mn-ea"/>
                <a:cs typeface="+mn-cs"/>
              </a:rPr>
              <a:t>the WiFi Federate publishes </a:t>
            </a:r>
            <a:r>
              <a:rPr kumimoji="1" lang="en-GB" sz="1600" b="0" i="1" u="none" strike="noStrike" kern="1200" baseline="0" dirty="0" smtClean="0">
                <a:solidFill>
                  <a:schemeClr val="tx1"/>
                </a:solidFill>
                <a:latin typeface="Arial" charset="0"/>
                <a:ea typeface="+mn-ea"/>
                <a:cs typeface="+mn-cs"/>
              </a:rPr>
              <a:t>PhysicalNetworkLink </a:t>
            </a:r>
            <a:r>
              <a:rPr kumimoji="1" lang="en-GB" sz="1600" b="0" i="0" u="none" strike="noStrike" kern="1200" baseline="0" dirty="0" smtClean="0">
                <a:solidFill>
                  <a:schemeClr val="tx1"/>
                </a:solidFill>
                <a:latin typeface="Arial" charset="0"/>
                <a:ea typeface="+mn-ea"/>
                <a:cs typeface="+mn-cs"/>
              </a:rPr>
              <a:t>objects, whose </a:t>
            </a:r>
            <a:r>
              <a:rPr kumimoji="1" lang="en-GB" sz="1600" b="0" i="1" u="none" strike="noStrike" kern="1200" baseline="0" dirty="0" smtClean="0">
                <a:solidFill>
                  <a:schemeClr val="tx1"/>
                </a:solidFill>
                <a:latin typeface="Arial" charset="0"/>
                <a:ea typeface="+mn-ea"/>
                <a:cs typeface="+mn-cs"/>
              </a:rPr>
              <a:t>NetworkInterfaces </a:t>
            </a:r>
            <a:r>
              <a:rPr kumimoji="1" lang="en-GB" sz="1600" b="0" i="0" u="none" strike="noStrike" kern="1200" baseline="0" dirty="0" smtClean="0">
                <a:solidFill>
                  <a:schemeClr val="tx1"/>
                </a:solidFill>
                <a:latin typeface="Arial" charset="0"/>
                <a:ea typeface="+mn-ea"/>
                <a:cs typeface="+mn-cs"/>
              </a:rPr>
              <a:t>attributes are updated to reflect the current state of the attack. </a:t>
            </a:r>
          </a:p>
          <a:p>
            <a:pPr marL="342900" indent="-342900">
              <a:buFont typeface="+mj-lt"/>
              <a:buAutoNum type="arabicPeriod"/>
            </a:pPr>
            <a:r>
              <a:rPr kumimoji="1" lang="en-GB" sz="1600" b="0" i="0" u="none" strike="noStrike" kern="1200" baseline="0" dirty="0" smtClean="0">
                <a:solidFill>
                  <a:schemeClr val="tx1"/>
                </a:solidFill>
                <a:latin typeface="Arial" charset="0"/>
                <a:ea typeface="+mn-ea"/>
                <a:cs typeface="+mn-cs"/>
              </a:rPr>
              <a:t>These objects define which devices on the network are exposed to the attacker. </a:t>
            </a:r>
          </a:p>
          <a:p>
            <a:pPr marL="342900" indent="-342900">
              <a:buFont typeface="+mj-lt"/>
              <a:buAutoNum type="arabicPeriod"/>
            </a:pPr>
            <a:r>
              <a:rPr kumimoji="1" lang="en-GB" sz="1600" b="0" i="0" u="none" strike="noStrike" kern="1200" baseline="0" dirty="0" smtClean="0">
                <a:solidFill>
                  <a:schemeClr val="tx1"/>
                </a:solidFill>
                <a:latin typeface="Arial" charset="0"/>
                <a:ea typeface="+mn-ea"/>
                <a:cs typeface="+mn-cs"/>
              </a:rPr>
              <a:t>Success and failure now depends, not only the parameters of individual interactions, but on persistent cyber objects which are exposed to the federation execution.</a:t>
            </a:r>
          </a:p>
          <a:p>
            <a:pPr marL="342900" indent="-342900">
              <a:buFont typeface="+mj-lt"/>
              <a:buAutoNum type="arabicPeriod"/>
            </a:pPr>
            <a:r>
              <a:rPr kumimoji="1" lang="en-GB" sz="1600" b="0" i="0" u="none" strike="noStrike" kern="1200" baseline="0" dirty="0" smtClean="0">
                <a:solidFill>
                  <a:schemeClr val="tx1"/>
                </a:solidFill>
                <a:latin typeface="Arial" charset="0"/>
                <a:ea typeface="+mn-ea"/>
                <a:cs typeface="+mn-cs"/>
              </a:rPr>
              <a:t>This exposure of the current state of the attack steps allows for greater visibility, and can become even more helpful in recordings of the data and After Action Review (AAR).</a:t>
            </a:r>
            <a:endParaRPr lang="en-GB" dirty="0" smtClean="0"/>
          </a:p>
          <a:p>
            <a:endParaRPr lang="en-GB"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68720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2000" b="1" dirty="0" smtClean="0"/>
              <a:t>Pre-definition was required in the scenario/federation design limiting how dynamic the scenario could be</a:t>
            </a:r>
          </a:p>
          <a:p>
            <a:pPr marL="952485" lvl="1" indent="-342900">
              <a:buFont typeface="Arial" panose="020B0604020202020204" pitchFamily="34" charset="0"/>
              <a:buChar char="•"/>
            </a:pPr>
            <a:r>
              <a:rPr lang="en-GB" sz="2000" dirty="0" smtClean="0"/>
              <a:t>Hard Coded </a:t>
            </a:r>
            <a:r>
              <a:rPr lang="en-GB" sz="2000" i="1" dirty="0" err="1" smtClean="0"/>
              <a:t>ObjectIDs</a:t>
            </a:r>
            <a:r>
              <a:rPr lang="en-GB" sz="2000" dirty="0" smtClean="0"/>
              <a:t> were used to ensure that the correct Cyber Object was targeted. Identifying target objects a flexible way would allow for more dynamic scenarios</a:t>
            </a:r>
          </a:p>
          <a:p>
            <a:pPr marL="609585" lvl="1" indent="0">
              <a:buFont typeface="Arial" panose="020B0604020202020204" pitchFamily="34" charset="0"/>
              <a:buNone/>
            </a:pPr>
            <a:endParaRPr lang="en-GB" sz="2000" dirty="0" smtClean="0"/>
          </a:p>
          <a:p>
            <a:pPr marL="342900" lvl="0" indent="-342900">
              <a:buFont typeface="Arial" panose="020B0604020202020204" pitchFamily="34" charset="0"/>
              <a:buChar char="•"/>
            </a:pPr>
            <a:r>
              <a:rPr lang="en-GB" sz="2000" b="1" dirty="0" smtClean="0"/>
              <a:t>There was no direct linkage between RPR-FOM physical-domain objects and Cyber DEM.</a:t>
            </a:r>
          </a:p>
          <a:p>
            <a:pPr marL="952485" lvl="1" indent="-342900">
              <a:buFont typeface="Arial" panose="020B0604020202020204" pitchFamily="34" charset="0"/>
              <a:buChar char="•"/>
            </a:pPr>
            <a:r>
              <a:rPr lang="en-GB" sz="2000" dirty="0" smtClean="0"/>
              <a:t> For supporting dynamic, unscripted scenarios, and for supporting data analysis, it would be better if the object relationships were exposed within the FOM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342900" indent="-342900">
              <a:buFont typeface="Arial" panose="020B0604020202020204" pitchFamily="34" charset="0"/>
              <a:buChar char="•"/>
            </a:pPr>
            <a:r>
              <a:rPr lang="en-GB" sz="2400" b="1" dirty="0" smtClean="0"/>
              <a:t>Publishing Ground truth vs Perceived truth</a:t>
            </a:r>
          </a:p>
          <a:p>
            <a:pPr marL="952485" lvl="1" indent="-342900">
              <a:buFont typeface="Arial" panose="020B0604020202020204" pitchFamily="34" charset="0"/>
              <a:buChar char="•"/>
            </a:pPr>
            <a:r>
              <a:rPr lang="en-GB" sz="2000" dirty="0" smtClean="0"/>
              <a:t>In our implementation the attacker gradually gained knowledge about the simulation, leading to new objects being registered in the federation.</a:t>
            </a:r>
          </a:p>
          <a:p>
            <a:pPr marL="952485" lvl="1" indent="-342900">
              <a:buFont typeface="Arial" panose="020B0604020202020204" pitchFamily="34" charset="0"/>
              <a:buChar char="•"/>
            </a:pPr>
            <a:endParaRPr lang="en-GB" sz="2000" dirty="0" smtClean="0"/>
          </a:p>
          <a:p>
            <a:pPr marL="952485" lvl="1" indent="-342900">
              <a:buFont typeface="Arial" panose="020B0604020202020204" pitchFamily="34" charset="0"/>
              <a:buChar char="•"/>
            </a:pPr>
            <a:r>
              <a:rPr lang="en-GB" dirty="0" smtClean="0"/>
              <a:t>Partial data publication was an interesting approach as, by exposing the current state of an attack chain, all federates can be aware of which nodes on the network are compromised at any time simply by subscribing to an object type, rather than having to rely on internal modelling and calculation. </a:t>
            </a:r>
          </a:p>
          <a:p>
            <a:pPr marL="952485" lvl="1" indent="-342900">
              <a:buFont typeface="Arial" panose="020B0604020202020204" pitchFamily="34" charset="0"/>
              <a:buChar char="•"/>
            </a:pPr>
            <a:endParaRPr lang="en-GB" dirty="0" smtClean="0"/>
          </a:p>
          <a:p>
            <a:pPr marL="952485" lvl="1" indent="-342900">
              <a:buFont typeface="Arial" panose="020B0604020202020204" pitchFamily="34" charset="0"/>
              <a:buChar char="•"/>
            </a:pPr>
            <a:r>
              <a:rPr lang="en-GB" dirty="0" smtClean="0"/>
              <a:t>This could be helpful as different models, of different levels of fidelity, will have the exact same data at all times. It could also be useful during after action review, where more complex information is exposed to the federation. However, in future, a more traditional “truth” approach is preferable. Publishing the ground-truth data aligns with traditional approaches, supports expansion to encompass federations with multiple attackers, and is invaluable for exercise controllers. </a:t>
            </a:r>
          </a:p>
          <a:p>
            <a:pPr marL="952485" lvl="1" indent="-342900">
              <a:buFont typeface="Arial" panose="020B0604020202020204" pitchFamily="34" charset="0"/>
              <a:buChar char="•"/>
            </a:pPr>
            <a:endParaRPr lang="en-GB" dirty="0" smtClean="0"/>
          </a:p>
          <a:p>
            <a:pPr marL="952485" lvl="1" indent="-342900">
              <a:buFont typeface="Arial" panose="020B0604020202020204" pitchFamily="34" charset="0"/>
              <a:buChar char="•"/>
            </a:pPr>
            <a:r>
              <a:rPr lang="en-GB" dirty="0" smtClean="0"/>
              <a:t>A suggested approach is to maintain separation between FOM integration and end-point cyber effects. This could be achieved via a central "cyber controller", with listeners for all interactions presented in the Cyber DEM. Individual entities which need to respond in some way to cyber effects would include a "cyber component" (via the simulation model set) which can register which functions to call at each relevant event. This enables multiple Cyber-enabled objects to be added to a scenario whilst retaining a single federate connection to the federation. Further, using a centralised controller could give a White team fine control over how and when cyber effects actually affect a scenario. A "cyber dashboard" could be implemented which allows a White team to decide whether any incoming cyber effect would be beneficial to the training audience during scenario execution, </a:t>
            </a:r>
          </a:p>
          <a:p>
            <a:endParaRPr lang="en-GB" dirty="0" smtClean="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b="1" dirty="0" smtClean="0"/>
              <a:t>Difference in fidelity between the Cyber Attack Simulation and the Cyber System Simulation. </a:t>
            </a:r>
          </a:p>
          <a:p>
            <a:pPr marL="895335"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dirty="0" smtClean="0"/>
              <a:t>The Cyber Attack Simulation model, Caldera, has a much higher fidelity in how it models the attacks compared to the Cyber System Simulation model, CyberAware Resilience, which is intended to provide a higher level mission model overview of an attack. Caldera runs individual attack steps on each node whereas CyberAware Resilience is concerned with the overall progression of the attack through the network. </a:t>
            </a:r>
          </a:p>
          <a:p>
            <a:pPr marL="609585"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dirty="0" smtClean="0"/>
          </a:p>
          <a:p>
            <a:pPr marL="895335"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dirty="0" smtClean="0"/>
              <a:t>Despite these differences, CyberDEM effectively enabled that gap to be bridged.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600" dirty="0" smtClean="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b="1" dirty="0" smtClean="0"/>
              <a:t>Difference between attack steps run by Cyber Attack Simulation and the </a:t>
            </a:r>
            <a:r>
              <a:rPr lang="en-GB" sz="1600" b="1" i="1" dirty="0" smtClean="0"/>
              <a:t>CyberAttack </a:t>
            </a:r>
            <a:r>
              <a:rPr lang="en-GB" sz="1600" b="1" dirty="0" smtClean="0"/>
              <a:t>events available in CyberDEM. </a:t>
            </a:r>
          </a:p>
          <a:p>
            <a:pPr marL="895335"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dirty="0" smtClean="0"/>
              <a:t>In order to achieve the vignettes demonstrated, it was necessary to use TargetModifiers or in some cases extend the CyberDEM in order to be able to send the relevant information.</a:t>
            </a:r>
          </a:p>
          <a:p>
            <a:pPr marL="609585"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dirty="0" smtClean="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GB" sz="1600" b="1" i="0" u="none" strike="noStrike" kern="1200" baseline="0" dirty="0" smtClean="0">
                <a:solidFill>
                  <a:schemeClr val="tx1"/>
                </a:solidFill>
                <a:latin typeface="Arial" charset="0"/>
                <a:ea typeface="+mn-ea"/>
                <a:cs typeface="+mn-cs"/>
              </a:rPr>
              <a:t>There is currently a wide range of </a:t>
            </a:r>
            <a:r>
              <a:rPr kumimoji="1" lang="en-GB" sz="1600" b="1" i="1" u="none" strike="noStrike" kern="1200" baseline="0" dirty="0" smtClean="0">
                <a:solidFill>
                  <a:schemeClr val="tx1"/>
                </a:solidFill>
                <a:latin typeface="Arial" charset="0"/>
                <a:ea typeface="+mn-ea"/>
                <a:cs typeface="+mn-cs"/>
              </a:rPr>
              <a:t>CyberEffect </a:t>
            </a:r>
            <a:r>
              <a:rPr kumimoji="1" lang="en-GB" sz="1600" b="1" i="0" u="none" strike="noStrike" kern="1200" baseline="0" dirty="0" smtClean="0">
                <a:solidFill>
                  <a:schemeClr val="tx1"/>
                </a:solidFill>
                <a:latin typeface="Arial" charset="0"/>
                <a:ea typeface="+mn-ea"/>
                <a:cs typeface="+mn-cs"/>
              </a:rPr>
              <a:t>events in the DEM and it would be useful to replicate this on the </a:t>
            </a:r>
            <a:r>
              <a:rPr kumimoji="1" lang="en-GB" sz="1600" b="1" i="1" u="none" strike="noStrike" kern="1200" baseline="0" dirty="0" smtClean="0">
                <a:solidFill>
                  <a:schemeClr val="tx1"/>
                </a:solidFill>
                <a:latin typeface="Arial" charset="0"/>
                <a:ea typeface="+mn-ea"/>
                <a:cs typeface="+mn-cs"/>
              </a:rPr>
              <a:t>CyberAttack </a:t>
            </a:r>
            <a:r>
              <a:rPr kumimoji="1" lang="en-GB" sz="1600" b="1" i="0" u="none" strike="noStrike" kern="1200" baseline="0" dirty="0" smtClean="0">
                <a:solidFill>
                  <a:schemeClr val="tx1"/>
                </a:solidFill>
                <a:latin typeface="Arial" charset="0"/>
                <a:ea typeface="+mn-ea"/>
                <a:cs typeface="+mn-cs"/>
              </a:rPr>
              <a:t>event side of the DEM.</a:t>
            </a:r>
          </a:p>
          <a:p>
            <a:pPr marL="895335"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GB" sz="1600" b="0" i="0" u="none" strike="noStrike" kern="1200" baseline="0" dirty="0" smtClean="0">
                <a:solidFill>
                  <a:schemeClr val="tx1"/>
                </a:solidFill>
                <a:latin typeface="Arial" charset="0"/>
                <a:ea typeface="+mn-ea"/>
                <a:cs typeface="+mn-cs"/>
              </a:rPr>
              <a:t>The requirement for higher levels of detail in the attack steps would depend on the audience for any particular simulation. The structure of the DEM is such that it would always be possible to abstract it back up to a higher level if that better suited the objectives of the simulation. </a:t>
            </a:r>
          </a:p>
          <a:p>
            <a:pPr marL="895335"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GB" sz="1600" b="0" i="0" u="none" strike="noStrike" kern="1200" baseline="0" dirty="0" smtClean="0">
                <a:solidFill>
                  <a:schemeClr val="tx1"/>
                </a:solidFill>
                <a:latin typeface="Arial" charset="0"/>
                <a:ea typeface="+mn-ea"/>
                <a:cs typeface="+mn-cs"/>
              </a:rPr>
              <a:t>There is a way around this! CyberDEM offers several customisable data fields, such as </a:t>
            </a:r>
            <a:r>
              <a:rPr kumimoji="1" lang="en-GB" sz="1600" b="0" i="1" u="none" strike="noStrike" kern="1200" baseline="0" dirty="0" smtClean="0">
                <a:solidFill>
                  <a:schemeClr val="tx1"/>
                </a:solidFill>
                <a:latin typeface="Arial" charset="0"/>
                <a:ea typeface="+mn-ea"/>
                <a:cs typeface="+mn-cs"/>
              </a:rPr>
              <a:t>TargetModifiers </a:t>
            </a:r>
            <a:r>
              <a:rPr kumimoji="1" lang="en-GB" sz="1600" b="0" i="0" u="none" strike="noStrike" kern="1200" baseline="0" dirty="0" smtClean="0">
                <a:solidFill>
                  <a:schemeClr val="tx1"/>
                </a:solidFill>
                <a:latin typeface="Arial" charset="0"/>
                <a:ea typeface="+mn-ea"/>
                <a:cs typeface="+mn-cs"/>
              </a:rPr>
              <a:t>that allow users to define and exchange data that goes beyond the scope of what Cyber DEM provides. However, when using these customisable fields, the data defined is not standardised. This lack of standardisation will make any federate using these fields harder to reuse effectively. </a:t>
            </a:r>
            <a:endParaRPr lang="en-GB" sz="16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600" dirty="0" smtClean="0"/>
          </a:p>
          <a:p>
            <a:endParaRPr lang="en-GB"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139961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GB" b="0" dirty="0" smtClean="0"/>
              <a:t> </a:t>
            </a:r>
          </a:p>
          <a:p>
            <a:endParaRPr lang="en-GB" dirty="0" smtClean="0"/>
          </a:p>
          <a:p>
            <a:r>
              <a:rPr lang="en-GB" dirty="0" smtClean="0"/>
              <a:t>Fortifying </a:t>
            </a:r>
            <a:r>
              <a:rPr lang="en-GB" dirty="0"/>
              <a:t>the Virtual Battlefield: Integrating Cyber Effects using Simulation </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smtClean="0">
                <a:latin typeface="Arial Narrow" pitchFamily="34" charset="0"/>
              </a:rPr>
              <a:t>Matt Smith, Defence, Science &amp; Technology Laboratory, UK MOD</a:t>
            </a:r>
            <a:endParaRPr lang="en-US" dirty="0">
              <a:latin typeface="Arial Narrow" pitchFamily="34" charset="0"/>
            </a:endParaRP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251" y="5293249"/>
            <a:ext cx="1937495" cy="999339"/>
          </a:xfrm>
          <a:prstGeom prst="rect">
            <a:avLst/>
          </a:prstGeom>
        </p:spPr>
      </p:pic>
      <p:grpSp>
        <p:nvGrpSpPr>
          <p:cNvPr id="7" name="Group 6"/>
          <p:cNvGrpSpPr/>
          <p:nvPr/>
        </p:nvGrpSpPr>
        <p:grpSpPr>
          <a:xfrm>
            <a:off x="1655269" y="5312510"/>
            <a:ext cx="9790407" cy="980078"/>
            <a:chOff x="871093" y="5229749"/>
            <a:chExt cx="11925361" cy="1193800"/>
          </a:xfrm>
        </p:grpSpPr>
        <p:grpSp>
          <p:nvGrpSpPr>
            <p:cNvPr id="6" name="Group 5"/>
            <p:cNvGrpSpPr/>
            <p:nvPr/>
          </p:nvGrpSpPr>
          <p:grpSpPr>
            <a:xfrm>
              <a:off x="871093" y="5229749"/>
              <a:ext cx="9334544" cy="1098288"/>
              <a:chOff x="871093" y="5229749"/>
              <a:chExt cx="9334544" cy="1098288"/>
            </a:xfrm>
          </p:grpSpPr>
          <p:pic>
            <p:nvPicPr>
              <p:cNvPr id="4" name="Picture 3"/>
              <p:cNvPicPr>
                <a:picLocks noChangeAspect="1"/>
              </p:cNvPicPr>
              <p:nvPr/>
            </p:nvPicPr>
            <p:blipFill rotWithShape="1">
              <a:blip r:embed="rId4"/>
              <a:srcRect r="57456"/>
              <a:stretch/>
            </p:blipFill>
            <p:spPr>
              <a:xfrm>
                <a:off x="871093" y="5261237"/>
                <a:ext cx="3817294" cy="1066800"/>
              </a:xfrm>
              <a:prstGeom prst="rect">
                <a:avLst/>
              </a:prstGeom>
            </p:spPr>
          </p:pic>
          <p:pic>
            <p:nvPicPr>
              <p:cNvPr id="5" name="Picture 4"/>
              <p:cNvPicPr>
                <a:picLocks noChangeAspect="1"/>
              </p:cNvPicPr>
              <p:nvPr/>
            </p:nvPicPr>
            <p:blipFill rotWithShape="1">
              <a:blip r:embed="rId4"/>
              <a:srcRect l="44338" r="30715"/>
              <a:stretch/>
            </p:blipFill>
            <p:spPr>
              <a:xfrm>
                <a:off x="7967262" y="5229749"/>
                <a:ext cx="2238375" cy="1066800"/>
              </a:xfrm>
              <a:prstGeom prst="rect">
                <a:avLst/>
              </a:prstGeom>
            </p:spPr>
          </p:pic>
        </p:grpSp>
        <p:pic>
          <p:nvPicPr>
            <p:cNvPr id="8" name="Picture 7"/>
            <p:cNvPicPr>
              <a:picLocks noChangeAspect="1"/>
            </p:cNvPicPr>
            <p:nvPr/>
          </p:nvPicPr>
          <p:blipFill rotWithShape="1">
            <a:blip r:embed="rId4"/>
            <a:srcRect l="72541"/>
            <a:stretch/>
          </p:blipFill>
          <p:spPr>
            <a:xfrm>
              <a:off x="10332655" y="5356749"/>
              <a:ext cx="2463799" cy="1066800"/>
            </a:xfrm>
            <a:prstGeom prst="rect">
              <a:avLst/>
            </a:prstGeom>
          </p:spPr>
        </p:pic>
      </p:grpSp>
    </p:spTree>
    <p:extLst>
      <p:ext uri="{BB962C8B-B14F-4D97-AF65-F5344CB8AC3E}">
        <p14:creationId xmlns:p14="http://schemas.microsoft.com/office/powerpoint/2010/main" val="366468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44479" y="1099899"/>
            <a:ext cx="5994906" cy="5650267"/>
            <a:chOff x="6971237" y="1285115"/>
            <a:chExt cx="5131861" cy="4836837"/>
          </a:xfrm>
        </p:grpSpPr>
        <p:pic>
          <p:nvPicPr>
            <p:cNvPr id="5" name="Picture 4"/>
            <p:cNvPicPr>
              <a:picLocks noChangeAspect="1"/>
            </p:cNvPicPr>
            <p:nvPr/>
          </p:nvPicPr>
          <p:blipFill rotWithShape="1">
            <a:blip r:embed="rId3"/>
            <a:srcRect l="35913"/>
            <a:stretch/>
          </p:blipFill>
          <p:spPr>
            <a:xfrm>
              <a:off x="6971239" y="1285115"/>
              <a:ext cx="5131859" cy="4836837"/>
            </a:xfrm>
            <a:prstGeom prst="rect">
              <a:avLst/>
            </a:prstGeom>
            <a:ln>
              <a:noFill/>
            </a:ln>
          </p:spPr>
        </p:pic>
        <p:sp>
          <p:nvSpPr>
            <p:cNvPr id="9" name="L-Shape 8"/>
            <p:cNvSpPr/>
            <p:nvPr/>
          </p:nvSpPr>
          <p:spPr bwMode="auto">
            <a:xfrm rot="10800000">
              <a:off x="6971237" y="1285115"/>
              <a:ext cx="5131859" cy="3896487"/>
            </a:xfrm>
            <a:prstGeom prst="corner">
              <a:avLst>
                <a:gd name="adj1" fmla="val 73074"/>
                <a:gd name="adj2" fmla="val 31854"/>
              </a:avLst>
            </a:prstGeom>
            <a:noFill/>
            <a:ln w="38100" cap="flat" cmpd="sng" algn="ctr">
              <a:solidFill>
                <a:srgbClr val="1823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charset="0"/>
              </a:endParaRPr>
            </a:p>
          </p:txBody>
        </p:sp>
        <p:sp>
          <p:nvSpPr>
            <p:cNvPr id="10" name="L-Shape 9"/>
            <p:cNvSpPr/>
            <p:nvPr/>
          </p:nvSpPr>
          <p:spPr bwMode="auto">
            <a:xfrm rot="10800000" flipH="1">
              <a:off x="6971238" y="4190998"/>
              <a:ext cx="3826302" cy="1173482"/>
            </a:xfrm>
            <a:prstGeom prst="corner">
              <a:avLst>
                <a:gd name="adj1" fmla="val 84254"/>
                <a:gd name="adj2" fmla="val 108207"/>
              </a:avLst>
            </a:prstGeom>
            <a:noFill/>
            <a:ln w="38100" cap="flat" cmpd="sng" algn="ctr">
              <a:solidFill>
                <a:srgbClr val="F77B0B"/>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charset="0"/>
              </a:endParaRPr>
            </a:p>
          </p:txBody>
        </p:sp>
      </p:gr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p:cNvSpPr>
            <a:spLocks noGrp="1"/>
          </p:cNvSpPr>
          <p:nvPr>
            <p:ph type="title"/>
          </p:nvPr>
        </p:nvSpPr>
        <p:spPr/>
        <p:txBody>
          <a:bodyPr/>
          <a:lstStyle/>
          <a:p>
            <a:r>
              <a:rPr lang="en-GB" dirty="0" smtClean="0"/>
              <a:t>Findings</a:t>
            </a:r>
            <a:endParaRPr lang="en-GB" dirty="0"/>
          </a:p>
        </p:txBody>
      </p:sp>
      <p:sp>
        <p:nvSpPr>
          <p:cNvPr id="4" name="Content Placeholder 3"/>
          <p:cNvSpPr>
            <a:spLocks noGrp="1"/>
          </p:cNvSpPr>
          <p:nvPr>
            <p:ph sz="quarter" idx="11"/>
          </p:nvPr>
        </p:nvSpPr>
        <p:spPr>
          <a:xfrm>
            <a:off x="480133" y="1046715"/>
            <a:ext cx="5445179" cy="5075237"/>
          </a:xfrm>
        </p:spPr>
        <p:txBody>
          <a:bodyPr/>
          <a:lstStyle/>
          <a:p>
            <a:r>
              <a:rPr lang="en-GB" sz="2400" dirty="0" smtClean="0"/>
              <a:t>Pre-definition </a:t>
            </a:r>
            <a:r>
              <a:rPr lang="en-GB" sz="2400" dirty="0" smtClean="0"/>
              <a:t>limited </a:t>
            </a:r>
            <a:r>
              <a:rPr lang="en-GB" sz="2400" dirty="0" smtClean="0"/>
              <a:t>how dynamic the scenario could be</a:t>
            </a:r>
          </a:p>
          <a:p>
            <a:r>
              <a:rPr lang="en-GB" sz="2400" dirty="0" smtClean="0"/>
              <a:t>There </a:t>
            </a:r>
            <a:r>
              <a:rPr lang="en-GB" sz="2400" dirty="0"/>
              <a:t>was no direct linkage between RPR-FOM physical-domain objects and Cyber </a:t>
            </a:r>
            <a:r>
              <a:rPr lang="en-GB" sz="2400" dirty="0" smtClean="0"/>
              <a:t>DEM</a:t>
            </a:r>
          </a:p>
          <a:p>
            <a:r>
              <a:rPr lang="en-GB" sz="2400" dirty="0" smtClean="0"/>
              <a:t>Publishing </a:t>
            </a:r>
            <a:r>
              <a:rPr lang="en-GB" sz="2400" dirty="0"/>
              <a:t>Ground truth vs Perceived </a:t>
            </a:r>
            <a:r>
              <a:rPr lang="en-GB" sz="2400" dirty="0" smtClean="0"/>
              <a:t>truth</a:t>
            </a:r>
            <a:endParaRPr lang="en-GB" sz="2400" dirty="0"/>
          </a:p>
          <a:p>
            <a:r>
              <a:rPr lang="en-GB" sz="2400" dirty="0" smtClean="0"/>
              <a:t>Need </a:t>
            </a:r>
            <a:r>
              <a:rPr lang="en-GB" sz="2400" dirty="0" smtClean="0"/>
              <a:t>standardise </a:t>
            </a:r>
            <a:r>
              <a:rPr lang="en-GB" sz="2400" dirty="0"/>
              <a:t>the outcomes of cyber effects within a </a:t>
            </a:r>
            <a:r>
              <a:rPr lang="en-GB" sz="2400" dirty="0" smtClean="0"/>
              <a:t>simulation  </a:t>
            </a:r>
          </a:p>
          <a:p>
            <a:r>
              <a:rPr lang="en-GB" sz="2400" dirty="0" smtClean="0"/>
              <a:t>Difference </a:t>
            </a:r>
            <a:r>
              <a:rPr lang="en-GB" sz="2400" dirty="0"/>
              <a:t>in </a:t>
            </a:r>
            <a:r>
              <a:rPr lang="en-GB" sz="2400" dirty="0" smtClean="0"/>
              <a:t>Fidelity</a:t>
            </a:r>
          </a:p>
          <a:p>
            <a:r>
              <a:rPr lang="en-GB" sz="2400" dirty="0" smtClean="0"/>
              <a:t>Difference </a:t>
            </a:r>
            <a:r>
              <a:rPr lang="en-GB" sz="2400" dirty="0"/>
              <a:t>between attack </a:t>
            </a:r>
            <a:r>
              <a:rPr lang="en-GB" sz="2400" dirty="0" smtClean="0"/>
              <a:t>steps</a:t>
            </a:r>
          </a:p>
          <a:p>
            <a:r>
              <a:rPr lang="en-GB" sz="2400" dirty="0" smtClean="0"/>
              <a:t>Wider </a:t>
            </a:r>
            <a:r>
              <a:rPr lang="en-GB" sz="2400" dirty="0"/>
              <a:t>range of </a:t>
            </a:r>
            <a:r>
              <a:rPr lang="en-GB" sz="2400" i="1" dirty="0"/>
              <a:t>CyberEffect</a:t>
            </a:r>
            <a:r>
              <a:rPr lang="en-GB" sz="2400" dirty="0"/>
              <a:t> events </a:t>
            </a:r>
            <a:r>
              <a:rPr lang="en-GB" sz="2400" b="1" dirty="0" smtClean="0">
                <a:solidFill>
                  <a:srgbClr val="182350"/>
                </a:solidFill>
              </a:rPr>
              <a:t>(blue) </a:t>
            </a:r>
            <a:r>
              <a:rPr lang="en-GB" sz="2400" dirty="0" smtClean="0"/>
              <a:t>compared to the </a:t>
            </a:r>
            <a:r>
              <a:rPr lang="en-GB" sz="2400" i="1" dirty="0" smtClean="0"/>
              <a:t>CyberAttack</a:t>
            </a:r>
            <a:r>
              <a:rPr lang="en-GB" sz="2400" dirty="0" smtClean="0"/>
              <a:t> event </a:t>
            </a:r>
            <a:r>
              <a:rPr lang="en-GB" sz="2400" b="1" dirty="0" smtClean="0">
                <a:solidFill>
                  <a:srgbClr val="F77B0B"/>
                </a:solidFill>
              </a:rPr>
              <a:t>(orange) </a:t>
            </a:r>
            <a:r>
              <a:rPr lang="en-GB" sz="2400" dirty="0"/>
              <a:t>side of the </a:t>
            </a:r>
            <a:r>
              <a:rPr lang="en-GB" sz="2400" dirty="0" smtClean="0"/>
              <a:t>DEM</a:t>
            </a:r>
            <a:endParaRPr lang="en-GB" sz="2400" dirty="0"/>
          </a:p>
          <a:p>
            <a:endParaRPr lang="en-GB" dirty="0" smtClean="0"/>
          </a:p>
          <a:p>
            <a:endParaRPr lang="en-GB" dirty="0"/>
          </a:p>
        </p:txBody>
      </p:sp>
    </p:spTree>
    <p:extLst>
      <p:ext uri="{BB962C8B-B14F-4D97-AF65-F5344CB8AC3E}">
        <p14:creationId xmlns:p14="http://schemas.microsoft.com/office/powerpoint/2010/main" val="370809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p:cNvSpPr>
            <a:spLocks noGrp="1"/>
          </p:cNvSpPr>
          <p:nvPr>
            <p:ph type="title"/>
          </p:nvPr>
        </p:nvSpPr>
        <p:spPr>
          <a:xfrm>
            <a:off x="2422439" y="0"/>
            <a:ext cx="7416800" cy="795130"/>
          </a:xfrm>
        </p:spPr>
        <p:txBody>
          <a:bodyPr/>
          <a:lstStyle/>
          <a:p>
            <a:r>
              <a:rPr lang="en-GB" dirty="0" smtClean="0"/>
              <a:t>CyberDEM Specific Recommendations</a:t>
            </a:r>
            <a:endParaRPr lang="en-GB" dirty="0"/>
          </a:p>
        </p:txBody>
      </p:sp>
      <p:sp>
        <p:nvSpPr>
          <p:cNvPr id="4" name="Content Placeholder 3"/>
          <p:cNvSpPr>
            <a:spLocks noGrp="1"/>
          </p:cNvSpPr>
          <p:nvPr>
            <p:ph sz="quarter" idx="11"/>
          </p:nvPr>
        </p:nvSpPr>
        <p:spPr>
          <a:xfrm>
            <a:off x="480132" y="1046715"/>
            <a:ext cx="11234789" cy="5075237"/>
          </a:xfrm>
        </p:spPr>
        <p:txBody>
          <a:bodyPr/>
          <a:lstStyle/>
          <a:p>
            <a:pPr marL="514350" indent="-514350">
              <a:buFont typeface="+mj-lt"/>
              <a:buAutoNum type="arabicPeriod"/>
            </a:pPr>
            <a:r>
              <a:rPr lang="en-GB" dirty="0" smtClean="0"/>
              <a:t>Extension </a:t>
            </a:r>
            <a:r>
              <a:rPr lang="en-GB" dirty="0"/>
              <a:t>of CyberDEM to include more </a:t>
            </a:r>
            <a:r>
              <a:rPr lang="en-GB" i="1" dirty="0"/>
              <a:t>CyberAttack </a:t>
            </a:r>
            <a:r>
              <a:rPr lang="en-GB" dirty="0" smtClean="0"/>
              <a:t>events</a:t>
            </a:r>
          </a:p>
          <a:p>
            <a:pPr marL="514350" indent="-514350">
              <a:buFont typeface="+mj-lt"/>
              <a:buAutoNum type="arabicPeriod"/>
            </a:pPr>
            <a:endParaRPr lang="en-GB" dirty="0"/>
          </a:p>
          <a:p>
            <a:pPr marL="514350" indent="-514350">
              <a:buFont typeface="+mj-lt"/>
              <a:buAutoNum type="arabicPeriod"/>
            </a:pPr>
            <a:r>
              <a:rPr lang="en-GB" dirty="0" smtClean="0"/>
              <a:t>Identify </a:t>
            </a:r>
            <a:r>
              <a:rPr lang="en-GB" dirty="0"/>
              <a:t>commonly used </a:t>
            </a:r>
            <a:r>
              <a:rPr lang="en-GB" i="1" dirty="0"/>
              <a:t>TargetModifiers </a:t>
            </a:r>
            <a:r>
              <a:rPr lang="en-GB" dirty="0"/>
              <a:t>to be introduced into CyberDEM as </a:t>
            </a:r>
            <a:r>
              <a:rPr lang="en-GB" dirty="0" smtClean="0"/>
              <a:t>separately </a:t>
            </a:r>
            <a:r>
              <a:rPr lang="en-GB" dirty="0"/>
              <a:t>defined </a:t>
            </a:r>
            <a:r>
              <a:rPr lang="en-GB" dirty="0" smtClean="0"/>
              <a:t>attributes</a:t>
            </a:r>
          </a:p>
          <a:p>
            <a:pPr marL="514350" indent="-514350">
              <a:buFont typeface="+mj-lt"/>
              <a:buAutoNum type="arabicPeriod"/>
            </a:pPr>
            <a:endParaRPr lang="en-GB" dirty="0" smtClean="0"/>
          </a:p>
          <a:p>
            <a:pPr marL="514350" indent="-514350">
              <a:buFont typeface="+mj-lt"/>
              <a:buAutoNum type="arabicPeriod"/>
            </a:pPr>
            <a:r>
              <a:rPr lang="en-GB" dirty="0" smtClean="0"/>
              <a:t>Standardise identifier representations</a:t>
            </a:r>
          </a:p>
          <a:p>
            <a:pPr marL="514350" indent="-514350">
              <a:buFont typeface="+mj-lt"/>
              <a:buAutoNum type="arabicPeriod"/>
            </a:pPr>
            <a:endParaRPr lang="en-GB" dirty="0"/>
          </a:p>
          <a:p>
            <a:pPr marL="514350" indent="-514350">
              <a:buFont typeface="+mj-lt"/>
              <a:buAutoNum type="arabicPeriod"/>
            </a:pPr>
            <a:r>
              <a:rPr lang="en-GB" dirty="0" smtClean="0"/>
              <a:t>Define further encoding </a:t>
            </a:r>
            <a:r>
              <a:rPr lang="en-GB" dirty="0"/>
              <a:t>of Payload and TargetModifiers parameters </a:t>
            </a:r>
          </a:p>
          <a:p>
            <a:endParaRPr lang="en-GB" dirty="0"/>
          </a:p>
        </p:txBody>
      </p:sp>
    </p:spTree>
    <p:extLst>
      <p:ext uri="{BB962C8B-B14F-4D97-AF65-F5344CB8AC3E}">
        <p14:creationId xmlns:p14="http://schemas.microsoft.com/office/powerpoint/2010/main" val="4211486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p:cNvSpPr>
            <a:spLocks noGrp="1"/>
          </p:cNvSpPr>
          <p:nvPr>
            <p:ph type="title"/>
          </p:nvPr>
        </p:nvSpPr>
        <p:spPr>
          <a:xfrm>
            <a:off x="1633581" y="0"/>
            <a:ext cx="8924839" cy="795130"/>
          </a:xfrm>
        </p:spPr>
        <p:txBody>
          <a:bodyPr/>
          <a:lstStyle/>
          <a:p>
            <a:r>
              <a:rPr lang="en-GB" dirty="0" smtClean="0"/>
              <a:t>Cyber Effects Representation Recommendations</a:t>
            </a:r>
            <a:endParaRPr lang="en-GB" dirty="0"/>
          </a:p>
        </p:txBody>
      </p:sp>
      <p:sp>
        <p:nvSpPr>
          <p:cNvPr id="4" name="Content Placeholder 3"/>
          <p:cNvSpPr>
            <a:spLocks noGrp="1"/>
          </p:cNvSpPr>
          <p:nvPr>
            <p:ph sz="quarter" idx="11"/>
          </p:nvPr>
        </p:nvSpPr>
        <p:spPr/>
        <p:txBody>
          <a:bodyPr/>
          <a:lstStyle/>
          <a:p>
            <a:pPr marL="514350" indent="-514350">
              <a:buFont typeface="+mj-lt"/>
              <a:buAutoNum type="arabicPeriod"/>
            </a:pPr>
            <a:r>
              <a:rPr lang="en-GB" dirty="0" smtClean="0"/>
              <a:t>Develop a ‘playbook’ of cyber effects that training simulations need to incorporate to support requirement writing for future simulation procurements</a:t>
            </a:r>
          </a:p>
          <a:p>
            <a:pPr marL="514350" indent="-514350">
              <a:buFont typeface="+mj-lt"/>
              <a:buAutoNum type="arabicPeriod"/>
            </a:pPr>
            <a:endParaRPr lang="en-GB" dirty="0" smtClean="0"/>
          </a:p>
          <a:p>
            <a:pPr marL="514350" indent="-514350">
              <a:buFont typeface="+mj-lt"/>
              <a:buAutoNum type="arabicPeriod"/>
            </a:pPr>
            <a:r>
              <a:rPr lang="en-GB" dirty="0" smtClean="0"/>
              <a:t>Develop CyberDEM interfaces for a broader spectrum of adversary emulations to support different use cases</a:t>
            </a:r>
            <a:endParaRPr lang="en-GB" dirty="0"/>
          </a:p>
        </p:txBody>
      </p:sp>
    </p:spTree>
    <p:extLst>
      <p:ext uri="{BB962C8B-B14F-4D97-AF65-F5344CB8AC3E}">
        <p14:creationId xmlns:p14="http://schemas.microsoft.com/office/powerpoint/2010/main" val="177869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dirty="0" smtClean="0"/>
          </a:p>
          <a:p>
            <a:endParaRPr lang="en-GB" dirty="0"/>
          </a:p>
          <a:p>
            <a:r>
              <a:rPr lang="en-GB" dirty="0" smtClean="0"/>
              <a:t>Questions?</a:t>
            </a:r>
            <a:endParaRPr lang="en-GB" dirty="0"/>
          </a:p>
        </p:txBody>
      </p:sp>
      <p:sp>
        <p:nvSpPr>
          <p:cNvPr id="6" name="Text Placeholder 5"/>
          <p:cNvSpPr>
            <a:spLocks noGrp="1"/>
          </p:cNvSpPr>
          <p:nvPr>
            <p:ph type="body" sz="quarter" idx="11"/>
          </p:nvPr>
        </p:nvSpPr>
        <p:spPr>
          <a:xfrm>
            <a:off x="1856580" y="4627010"/>
            <a:ext cx="8478838" cy="1934127"/>
          </a:xfrm>
        </p:spPr>
        <p:txBody>
          <a:bodyPr/>
          <a:lstStyle/>
          <a:p>
            <a:r>
              <a:rPr lang="en-GB" dirty="0" smtClean="0"/>
              <a:t>Matt Smith </a:t>
            </a:r>
          </a:p>
          <a:p>
            <a:r>
              <a:rPr lang="en-GB" dirty="0" smtClean="0"/>
              <a:t>Defence Science and Technology Laboratory</a:t>
            </a:r>
          </a:p>
          <a:p>
            <a:r>
              <a:rPr lang="en-GB" dirty="0" smtClean="0"/>
              <a:t>mcsmith2@dstl.gov.uk</a:t>
            </a:r>
            <a:endParaRPr lang="en-GB" dirty="0"/>
          </a:p>
        </p:txBody>
      </p:sp>
      <p:sp>
        <p:nvSpPr>
          <p:cNvPr id="2" name="Slide Number Placeholder 1"/>
          <p:cNvSpPr>
            <a:spLocks noGrp="1"/>
          </p:cNvSpPr>
          <p:nvPr>
            <p:ph type="sldNum" sz="quarter" idx="4294967295"/>
          </p:nvPr>
        </p:nvSpPr>
        <p:spPr>
          <a:xfrm>
            <a:off x="11371263" y="6391275"/>
            <a:ext cx="820737" cy="339725"/>
          </a:xfrm>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334895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p:cNvSpPr>
            <a:spLocks noGrp="1"/>
          </p:cNvSpPr>
          <p:nvPr>
            <p:ph type="title"/>
          </p:nvPr>
        </p:nvSpPr>
        <p:spPr/>
        <p:txBody>
          <a:bodyPr/>
          <a:lstStyle/>
          <a:p>
            <a:r>
              <a:rPr lang="en-GB" dirty="0" smtClean="0"/>
              <a:t>Background</a:t>
            </a:r>
            <a:endParaRPr lang="en-GB" dirty="0"/>
          </a:p>
        </p:txBody>
      </p:sp>
      <p:grpSp>
        <p:nvGrpSpPr>
          <p:cNvPr id="39" name="Group 38"/>
          <p:cNvGrpSpPr/>
          <p:nvPr/>
        </p:nvGrpSpPr>
        <p:grpSpPr>
          <a:xfrm>
            <a:off x="939136" y="1125790"/>
            <a:ext cx="9954152" cy="2484445"/>
            <a:chOff x="409242" y="2180468"/>
            <a:chExt cx="11321503" cy="2825721"/>
          </a:xfrm>
        </p:grpSpPr>
        <p:cxnSp>
          <p:nvCxnSpPr>
            <p:cNvPr id="6" name="Straight Arrow Connector 5"/>
            <p:cNvCxnSpPr/>
            <p:nvPr/>
          </p:nvCxnSpPr>
          <p:spPr bwMode="auto">
            <a:xfrm>
              <a:off x="480132" y="3584334"/>
              <a:ext cx="11250613" cy="0"/>
            </a:xfrm>
            <a:prstGeom prst="straightConnector1">
              <a:avLst/>
            </a:prstGeom>
            <a:solidFill>
              <a:schemeClr val="accent1"/>
            </a:solidFill>
            <a:ln w="190500" cap="flat" cmpd="sng" algn="ctr">
              <a:solidFill>
                <a:srgbClr val="182350"/>
              </a:solidFill>
              <a:prstDash val="solid"/>
              <a:miter lim="800000"/>
              <a:headEnd type="none" w="med" len="med"/>
              <a:tailEnd type="triangle"/>
            </a:ln>
            <a:effectLst/>
          </p:spPr>
        </p:cxnSp>
        <p:sp>
          <p:nvSpPr>
            <p:cNvPr id="9" name="TextBox 8"/>
            <p:cNvSpPr txBox="1"/>
            <p:nvPr/>
          </p:nvSpPr>
          <p:spPr>
            <a:xfrm>
              <a:off x="4111097" y="3665834"/>
              <a:ext cx="1094668" cy="455071"/>
            </a:xfrm>
            <a:prstGeom prst="rect">
              <a:avLst/>
            </a:prstGeom>
            <a:noFill/>
          </p:spPr>
          <p:txBody>
            <a:bodyPr wrap="square" rtlCol="0">
              <a:spAutoFit/>
            </a:bodyPr>
            <a:lstStyle/>
            <a:p>
              <a:r>
                <a:rPr lang="en-GB" sz="2000" dirty="0" smtClean="0">
                  <a:solidFill>
                    <a:srgbClr val="F77B0B"/>
                  </a:solidFill>
                </a:rPr>
                <a:t>2023</a:t>
              </a:r>
              <a:endParaRPr lang="en-GB" sz="2800" dirty="0">
                <a:solidFill>
                  <a:srgbClr val="F77B0B"/>
                </a:solidFill>
              </a:endParaRPr>
            </a:p>
          </p:txBody>
        </p:sp>
        <p:sp>
          <p:nvSpPr>
            <p:cNvPr id="10" name="TextBox 9"/>
            <p:cNvSpPr txBox="1"/>
            <p:nvPr/>
          </p:nvSpPr>
          <p:spPr>
            <a:xfrm>
              <a:off x="6367816" y="3667511"/>
              <a:ext cx="1094668" cy="455071"/>
            </a:xfrm>
            <a:prstGeom prst="rect">
              <a:avLst/>
            </a:prstGeom>
            <a:noFill/>
          </p:spPr>
          <p:txBody>
            <a:bodyPr wrap="square" rtlCol="0">
              <a:spAutoFit/>
            </a:bodyPr>
            <a:lstStyle/>
            <a:p>
              <a:r>
                <a:rPr lang="en-GB" sz="2000" dirty="0" smtClean="0">
                  <a:solidFill>
                    <a:srgbClr val="F77B0B"/>
                  </a:solidFill>
                </a:rPr>
                <a:t>2024</a:t>
              </a:r>
              <a:endParaRPr lang="en-GB" sz="2000" dirty="0">
                <a:solidFill>
                  <a:srgbClr val="F77B0B"/>
                </a:solidFill>
              </a:endParaRPr>
            </a:p>
          </p:txBody>
        </p:sp>
        <p:cxnSp>
          <p:nvCxnSpPr>
            <p:cNvPr id="11" name="Straight Connector 10"/>
            <p:cNvCxnSpPr/>
            <p:nvPr/>
          </p:nvCxnSpPr>
          <p:spPr bwMode="auto">
            <a:xfrm flipV="1">
              <a:off x="5257800" y="3041168"/>
              <a:ext cx="0" cy="543166"/>
            </a:xfrm>
            <a:prstGeom prst="line">
              <a:avLst/>
            </a:prstGeom>
            <a:solidFill>
              <a:schemeClr val="accent1"/>
            </a:solidFill>
            <a:ln w="63500" cap="flat" cmpd="sng" algn="ctr">
              <a:solidFill>
                <a:srgbClr val="182350"/>
              </a:solidFill>
              <a:prstDash val="solid"/>
              <a:miter lim="800000"/>
              <a:headEnd type="none" w="med" len="med"/>
              <a:tailEnd type="oval" w="med" len="med"/>
            </a:ln>
            <a:effectLst/>
          </p:spPr>
        </p:cxnSp>
        <p:cxnSp>
          <p:nvCxnSpPr>
            <p:cNvPr id="14" name="Straight Connector 13"/>
            <p:cNvCxnSpPr/>
            <p:nvPr/>
          </p:nvCxnSpPr>
          <p:spPr bwMode="auto">
            <a:xfrm>
              <a:off x="3568700" y="3584334"/>
              <a:ext cx="0" cy="543165"/>
            </a:xfrm>
            <a:prstGeom prst="line">
              <a:avLst/>
            </a:prstGeom>
            <a:solidFill>
              <a:schemeClr val="accent1"/>
            </a:solidFill>
            <a:ln w="63500" cap="flat" cmpd="sng" algn="ctr">
              <a:solidFill>
                <a:srgbClr val="182350"/>
              </a:solidFill>
              <a:prstDash val="solid"/>
              <a:miter lim="800000"/>
              <a:headEnd type="none" w="med" len="med"/>
              <a:tailEnd type="oval" w="med" len="med"/>
            </a:ln>
            <a:effectLst/>
          </p:spPr>
        </p:cxnSp>
        <p:cxnSp>
          <p:nvCxnSpPr>
            <p:cNvPr id="18" name="Straight Connector 17"/>
            <p:cNvCxnSpPr/>
            <p:nvPr/>
          </p:nvCxnSpPr>
          <p:spPr bwMode="auto">
            <a:xfrm>
              <a:off x="7467600" y="3584334"/>
              <a:ext cx="0" cy="543166"/>
            </a:xfrm>
            <a:prstGeom prst="line">
              <a:avLst/>
            </a:prstGeom>
            <a:solidFill>
              <a:schemeClr val="accent1"/>
            </a:solidFill>
            <a:ln w="63500" cap="flat" cmpd="sng" algn="ctr">
              <a:solidFill>
                <a:srgbClr val="182350"/>
              </a:solidFill>
              <a:prstDash val="solid"/>
              <a:miter lim="800000"/>
              <a:headEnd type="none" w="med" len="med"/>
              <a:tailEnd type="oval" w="med" len="med"/>
            </a:ln>
            <a:effectLst/>
          </p:spPr>
        </p:cxnSp>
        <p:cxnSp>
          <p:nvCxnSpPr>
            <p:cNvPr id="19" name="Straight Connector 18"/>
            <p:cNvCxnSpPr/>
            <p:nvPr/>
          </p:nvCxnSpPr>
          <p:spPr bwMode="auto">
            <a:xfrm flipV="1">
              <a:off x="8839200" y="3041168"/>
              <a:ext cx="0" cy="543166"/>
            </a:xfrm>
            <a:prstGeom prst="line">
              <a:avLst/>
            </a:prstGeom>
            <a:solidFill>
              <a:schemeClr val="accent1"/>
            </a:solidFill>
            <a:ln w="63500" cap="flat" cmpd="sng" algn="ctr">
              <a:solidFill>
                <a:srgbClr val="182350"/>
              </a:solidFill>
              <a:prstDash val="solid"/>
              <a:miter lim="800000"/>
              <a:headEnd type="none" w="med" len="med"/>
              <a:tailEnd type="oval" w="med" len="med"/>
            </a:ln>
            <a:effectLst/>
          </p:spPr>
        </p:cxnSp>
        <p:cxnSp>
          <p:nvCxnSpPr>
            <p:cNvPr id="20" name="Straight Connector 19"/>
            <p:cNvCxnSpPr/>
            <p:nvPr/>
          </p:nvCxnSpPr>
          <p:spPr bwMode="auto">
            <a:xfrm>
              <a:off x="10223500" y="3584334"/>
              <a:ext cx="0" cy="543165"/>
            </a:xfrm>
            <a:prstGeom prst="line">
              <a:avLst/>
            </a:prstGeom>
            <a:solidFill>
              <a:schemeClr val="accent1"/>
            </a:solidFill>
            <a:ln w="63500" cap="flat" cmpd="sng" algn="ctr">
              <a:solidFill>
                <a:srgbClr val="182350"/>
              </a:solidFill>
              <a:prstDash val="solid"/>
              <a:miter lim="800000"/>
              <a:headEnd type="none" w="med" len="med"/>
              <a:tailEnd type="oval" w="med" len="med"/>
            </a:ln>
            <a:effectLst/>
          </p:spPr>
        </p:cxnSp>
        <p:sp>
          <p:nvSpPr>
            <p:cNvPr id="22" name="TextBox 21"/>
            <p:cNvSpPr txBox="1"/>
            <p:nvPr/>
          </p:nvSpPr>
          <p:spPr>
            <a:xfrm>
              <a:off x="4144037" y="2181251"/>
              <a:ext cx="2240435" cy="665103"/>
            </a:xfrm>
            <a:prstGeom prst="rect">
              <a:avLst/>
            </a:prstGeom>
            <a:noFill/>
          </p:spPr>
          <p:txBody>
            <a:bodyPr wrap="square" rtlCol="0">
              <a:spAutoFit/>
            </a:bodyPr>
            <a:lstStyle/>
            <a:p>
              <a:pPr algn="ctr"/>
              <a:r>
                <a:rPr lang="en-GB" sz="1600" b="1" dirty="0" smtClean="0">
                  <a:solidFill>
                    <a:srgbClr val="182350"/>
                  </a:solidFill>
                </a:rPr>
                <a:t>Phase 1 Studies Conclude</a:t>
              </a:r>
              <a:endParaRPr lang="en-GB" sz="1600" b="1" dirty="0">
                <a:solidFill>
                  <a:srgbClr val="182350"/>
                </a:solidFill>
              </a:endParaRPr>
            </a:p>
          </p:txBody>
        </p:sp>
        <p:sp>
          <p:nvSpPr>
            <p:cNvPr id="23" name="TextBox 22"/>
            <p:cNvSpPr txBox="1"/>
            <p:nvPr/>
          </p:nvSpPr>
          <p:spPr>
            <a:xfrm>
              <a:off x="2686050" y="4341086"/>
              <a:ext cx="1765299" cy="665103"/>
            </a:xfrm>
            <a:prstGeom prst="rect">
              <a:avLst/>
            </a:prstGeom>
            <a:noFill/>
          </p:spPr>
          <p:txBody>
            <a:bodyPr wrap="square" rtlCol="0">
              <a:spAutoFit/>
            </a:bodyPr>
            <a:lstStyle/>
            <a:p>
              <a:pPr algn="ctr"/>
              <a:r>
                <a:rPr lang="en-GB" sz="1600" b="1" dirty="0" smtClean="0">
                  <a:solidFill>
                    <a:srgbClr val="182350"/>
                  </a:solidFill>
                </a:rPr>
                <a:t>Phase 1 Studies Start</a:t>
              </a:r>
              <a:endParaRPr lang="en-GB" sz="1600" b="1" dirty="0">
                <a:solidFill>
                  <a:srgbClr val="182350"/>
                </a:solidFill>
              </a:endParaRPr>
            </a:p>
          </p:txBody>
        </p:sp>
        <p:sp>
          <p:nvSpPr>
            <p:cNvPr id="24" name="TextBox 23"/>
            <p:cNvSpPr txBox="1"/>
            <p:nvPr/>
          </p:nvSpPr>
          <p:spPr>
            <a:xfrm>
              <a:off x="6584950" y="4271502"/>
              <a:ext cx="1765299" cy="665103"/>
            </a:xfrm>
            <a:prstGeom prst="rect">
              <a:avLst/>
            </a:prstGeom>
            <a:noFill/>
          </p:spPr>
          <p:txBody>
            <a:bodyPr wrap="square" rtlCol="0">
              <a:spAutoFit/>
            </a:bodyPr>
            <a:lstStyle/>
            <a:p>
              <a:pPr algn="ctr"/>
              <a:r>
                <a:rPr lang="en-GB" sz="1600" b="1" dirty="0" smtClean="0">
                  <a:solidFill>
                    <a:srgbClr val="182350"/>
                  </a:solidFill>
                </a:rPr>
                <a:t>Phase 2 Studies Start</a:t>
              </a:r>
              <a:endParaRPr lang="en-GB" sz="1600" b="1" dirty="0">
                <a:solidFill>
                  <a:srgbClr val="182350"/>
                </a:solidFill>
              </a:endParaRPr>
            </a:p>
          </p:txBody>
        </p:sp>
        <p:sp>
          <p:nvSpPr>
            <p:cNvPr id="25" name="TextBox 24"/>
            <p:cNvSpPr txBox="1"/>
            <p:nvPr/>
          </p:nvSpPr>
          <p:spPr>
            <a:xfrm>
              <a:off x="7956550" y="2181872"/>
              <a:ext cx="1842395" cy="665103"/>
            </a:xfrm>
            <a:prstGeom prst="rect">
              <a:avLst/>
            </a:prstGeom>
            <a:noFill/>
          </p:spPr>
          <p:txBody>
            <a:bodyPr wrap="square" rtlCol="0">
              <a:spAutoFit/>
            </a:bodyPr>
            <a:lstStyle/>
            <a:p>
              <a:pPr algn="ctr"/>
              <a:r>
                <a:rPr lang="en-GB" sz="1600" b="1" dirty="0" smtClean="0">
                  <a:solidFill>
                    <a:srgbClr val="182350"/>
                  </a:solidFill>
                </a:rPr>
                <a:t>Phase 2 Demonstrator</a:t>
              </a:r>
              <a:endParaRPr lang="en-GB" sz="1600" b="1" dirty="0">
                <a:solidFill>
                  <a:srgbClr val="182350"/>
                </a:solidFill>
              </a:endParaRPr>
            </a:p>
          </p:txBody>
        </p:sp>
        <p:sp>
          <p:nvSpPr>
            <p:cNvPr id="26" name="TextBox 25"/>
            <p:cNvSpPr txBox="1"/>
            <p:nvPr/>
          </p:nvSpPr>
          <p:spPr>
            <a:xfrm>
              <a:off x="9340850" y="4266905"/>
              <a:ext cx="1765299" cy="665103"/>
            </a:xfrm>
            <a:prstGeom prst="rect">
              <a:avLst/>
            </a:prstGeom>
            <a:noFill/>
          </p:spPr>
          <p:txBody>
            <a:bodyPr wrap="square" rtlCol="0">
              <a:spAutoFit/>
            </a:bodyPr>
            <a:lstStyle/>
            <a:p>
              <a:pPr algn="ctr"/>
              <a:r>
                <a:rPr lang="en-GB" sz="1600" b="1" dirty="0" smtClean="0">
                  <a:solidFill>
                    <a:srgbClr val="182350"/>
                  </a:solidFill>
                </a:rPr>
                <a:t>I/ITSEC 2024</a:t>
              </a:r>
              <a:endParaRPr lang="en-GB" sz="1600" b="1" dirty="0">
                <a:solidFill>
                  <a:srgbClr val="182350"/>
                </a:solidFill>
              </a:endParaRPr>
            </a:p>
          </p:txBody>
        </p:sp>
        <p:sp>
          <p:nvSpPr>
            <p:cNvPr id="36" name="TextBox 35"/>
            <p:cNvSpPr txBox="1"/>
            <p:nvPr/>
          </p:nvSpPr>
          <p:spPr>
            <a:xfrm>
              <a:off x="409242" y="3665834"/>
              <a:ext cx="1094668" cy="455071"/>
            </a:xfrm>
            <a:prstGeom prst="rect">
              <a:avLst/>
            </a:prstGeom>
            <a:noFill/>
          </p:spPr>
          <p:txBody>
            <a:bodyPr wrap="square" rtlCol="0">
              <a:spAutoFit/>
            </a:bodyPr>
            <a:lstStyle/>
            <a:p>
              <a:r>
                <a:rPr lang="en-GB" sz="2000" dirty="0" smtClean="0">
                  <a:solidFill>
                    <a:srgbClr val="F77B0B"/>
                  </a:solidFill>
                </a:rPr>
                <a:t>2022</a:t>
              </a:r>
              <a:endParaRPr lang="en-GB" sz="2800" dirty="0">
                <a:solidFill>
                  <a:srgbClr val="F77B0B"/>
                </a:solidFill>
              </a:endParaRPr>
            </a:p>
          </p:txBody>
        </p:sp>
        <p:cxnSp>
          <p:nvCxnSpPr>
            <p:cNvPr id="37" name="Straight Connector 36"/>
            <p:cNvCxnSpPr/>
            <p:nvPr/>
          </p:nvCxnSpPr>
          <p:spPr bwMode="auto">
            <a:xfrm flipV="1">
              <a:off x="2654324" y="3040385"/>
              <a:ext cx="0" cy="543166"/>
            </a:xfrm>
            <a:prstGeom prst="line">
              <a:avLst/>
            </a:prstGeom>
            <a:solidFill>
              <a:schemeClr val="accent1"/>
            </a:solidFill>
            <a:ln w="63500" cap="flat" cmpd="sng" algn="ctr">
              <a:solidFill>
                <a:srgbClr val="182350"/>
              </a:solidFill>
              <a:prstDash val="solid"/>
              <a:miter lim="800000"/>
              <a:headEnd type="none" w="med" len="med"/>
              <a:tailEnd type="oval" w="med" len="med"/>
            </a:ln>
            <a:effectLst/>
          </p:spPr>
        </p:cxnSp>
        <p:sp>
          <p:nvSpPr>
            <p:cNvPr id="38" name="TextBox 37"/>
            <p:cNvSpPr txBox="1"/>
            <p:nvPr/>
          </p:nvSpPr>
          <p:spPr>
            <a:xfrm>
              <a:off x="1771674" y="2180468"/>
              <a:ext cx="1765299" cy="665103"/>
            </a:xfrm>
            <a:prstGeom prst="rect">
              <a:avLst/>
            </a:prstGeom>
            <a:noFill/>
          </p:spPr>
          <p:txBody>
            <a:bodyPr wrap="square" rtlCol="0">
              <a:spAutoFit/>
            </a:bodyPr>
            <a:lstStyle/>
            <a:p>
              <a:pPr algn="ctr"/>
              <a:r>
                <a:rPr lang="en-GB" sz="1600" b="1" dirty="0">
                  <a:solidFill>
                    <a:srgbClr val="182350"/>
                  </a:solidFill>
                </a:rPr>
                <a:t>Initial Pitch Panel</a:t>
              </a:r>
            </a:p>
          </p:txBody>
        </p:sp>
      </p:grpSp>
      <p:sp>
        <p:nvSpPr>
          <p:cNvPr id="40" name="Content Placeholder 3"/>
          <p:cNvSpPr>
            <a:spLocks noGrp="1"/>
          </p:cNvSpPr>
          <p:nvPr>
            <p:ph sz="quarter" idx="11"/>
          </p:nvPr>
        </p:nvSpPr>
        <p:spPr>
          <a:xfrm>
            <a:off x="480132" y="3856457"/>
            <a:ext cx="11250613" cy="2265495"/>
          </a:xfrm>
        </p:spPr>
        <p:txBody>
          <a:bodyPr/>
          <a:lstStyle/>
          <a:p>
            <a:r>
              <a:rPr lang="en-GB" dirty="0" smtClean="0"/>
              <a:t>Cyber Security Pitch Panel enabled industry to pitch work for funding against specified focus areas</a:t>
            </a:r>
          </a:p>
          <a:p>
            <a:r>
              <a:rPr lang="en-GB" dirty="0" smtClean="0"/>
              <a:t>Phase 1: Three individual studies commissioned</a:t>
            </a:r>
          </a:p>
          <a:p>
            <a:r>
              <a:rPr lang="en-GB" dirty="0" smtClean="0"/>
              <a:t>Phase 2: Outputs combined into a </a:t>
            </a:r>
            <a:r>
              <a:rPr lang="en-GB" dirty="0"/>
              <a:t>collaborative technology </a:t>
            </a:r>
            <a:r>
              <a:rPr lang="en-GB" dirty="0" smtClean="0"/>
              <a:t>demonstrator to </a:t>
            </a:r>
            <a:r>
              <a:rPr lang="en-GB" dirty="0"/>
              <a:t>test Cyber </a:t>
            </a:r>
            <a:r>
              <a:rPr lang="en-GB" dirty="0" smtClean="0"/>
              <a:t>Data Exchange Model’s (DEM) capability </a:t>
            </a:r>
            <a:endParaRPr lang="en-GB" dirty="0"/>
          </a:p>
          <a:p>
            <a:endParaRPr lang="en-GB" dirty="0" smtClean="0"/>
          </a:p>
          <a:p>
            <a:endParaRPr lang="en-GB" dirty="0"/>
          </a:p>
        </p:txBody>
      </p:sp>
    </p:spTree>
    <p:extLst>
      <p:ext uri="{BB962C8B-B14F-4D97-AF65-F5344CB8AC3E}">
        <p14:creationId xmlns:p14="http://schemas.microsoft.com/office/powerpoint/2010/main" val="233562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p:cNvSpPr>
            <a:spLocks noGrp="1"/>
          </p:cNvSpPr>
          <p:nvPr>
            <p:ph type="title"/>
          </p:nvPr>
        </p:nvSpPr>
        <p:spPr>
          <a:xfrm>
            <a:off x="1957431" y="0"/>
            <a:ext cx="8277139" cy="795130"/>
          </a:xfrm>
        </p:spPr>
        <p:txBody>
          <a:bodyPr/>
          <a:lstStyle/>
          <a:p>
            <a:r>
              <a:rPr lang="en-GB" dirty="0" smtClean="0"/>
              <a:t>Cyber Technology Demonstrator Objectives</a:t>
            </a:r>
            <a:endParaRPr lang="en-GB" dirty="0"/>
          </a:p>
        </p:txBody>
      </p:sp>
      <p:sp>
        <p:nvSpPr>
          <p:cNvPr id="4" name="Content Placeholder 3"/>
          <p:cNvSpPr>
            <a:spLocks noGrp="1"/>
          </p:cNvSpPr>
          <p:nvPr>
            <p:ph sz="quarter" idx="11"/>
          </p:nvPr>
        </p:nvSpPr>
        <p:spPr/>
        <p:txBody>
          <a:bodyPr/>
          <a:lstStyle/>
          <a:p>
            <a:r>
              <a:rPr lang="en-GB" dirty="0"/>
              <a:t>Objectives included: </a:t>
            </a:r>
          </a:p>
          <a:p>
            <a:pPr lvl="1"/>
            <a:r>
              <a:rPr lang="en-GB" dirty="0"/>
              <a:t>Demonstrate the ability to represent a cyber-effect across multiple distributed simulation federates</a:t>
            </a:r>
          </a:p>
          <a:p>
            <a:pPr lvl="1"/>
            <a:r>
              <a:rPr lang="en-GB" dirty="0"/>
              <a:t>Identify any limitations in CyberDEM and gain a greater understanding of how cyber effects propagate through the </a:t>
            </a:r>
            <a:r>
              <a:rPr lang="en-GB" dirty="0" smtClean="0"/>
              <a:t>simulation </a:t>
            </a:r>
            <a:endParaRPr lang="en-GB" dirty="0"/>
          </a:p>
          <a:p>
            <a:r>
              <a:rPr lang="en-GB" dirty="0"/>
              <a:t>The aim was not to create a demonstrator that meets a particular training need</a:t>
            </a:r>
          </a:p>
          <a:p>
            <a:r>
              <a:rPr lang="en-GB" dirty="0"/>
              <a:t>It was to investigate how cyber effects can be represented </a:t>
            </a:r>
            <a:r>
              <a:rPr lang="en-GB" dirty="0" smtClean="0"/>
              <a:t>in distributed synthetic environments</a:t>
            </a:r>
            <a:endParaRPr lang="en-GB" dirty="0"/>
          </a:p>
          <a:p>
            <a:endParaRPr lang="en-GB" dirty="0"/>
          </a:p>
        </p:txBody>
      </p:sp>
    </p:spTree>
    <p:extLst>
      <p:ext uri="{BB962C8B-B14F-4D97-AF65-F5344CB8AC3E}">
        <p14:creationId xmlns:p14="http://schemas.microsoft.com/office/powerpoint/2010/main" val="258892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p:cNvSpPr>
            <a:spLocks noGrp="1"/>
          </p:cNvSpPr>
          <p:nvPr>
            <p:ph type="title"/>
          </p:nvPr>
        </p:nvSpPr>
        <p:spPr>
          <a:xfrm>
            <a:off x="2387612" y="0"/>
            <a:ext cx="7416800" cy="795130"/>
          </a:xfrm>
        </p:spPr>
        <p:txBody>
          <a:bodyPr/>
          <a:lstStyle/>
          <a:p>
            <a:r>
              <a:rPr lang="en-GB" dirty="0" smtClean="0"/>
              <a:t>Conceptual Model</a:t>
            </a:r>
            <a:endParaRPr lang="en-GB" dirty="0"/>
          </a:p>
        </p:txBody>
      </p:sp>
      <p:sp>
        <p:nvSpPr>
          <p:cNvPr id="4" name="Content Placeholder 3"/>
          <p:cNvSpPr>
            <a:spLocks noGrp="1"/>
          </p:cNvSpPr>
          <p:nvPr>
            <p:ph sz="quarter" idx="11"/>
          </p:nvPr>
        </p:nvSpPr>
        <p:spPr>
          <a:xfrm>
            <a:off x="480132" y="3741736"/>
            <a:ext cx="11250613" cy="2202416"/>
          </a:xfrm>
        </p:spPr>
        <p:txBody>
          <a:bodyPr/>
          <a:lstStyle/>
          <a:p>
            <a:r>
              <a:rPr lang="en-GB" dirty="0"/>
              <a:t>The concept of the demonstrator was to </a:t>
            </a:r>
            <a:r>
              <a:rPr lang="en-GB" dirty="0" smtClean="0"/>
              <a:t>show how </a:t>
            </a:r>
            <a:r>
              <a:rPr lang="en-GB" dirty="0"/>
              <a:t>a red cyber-attack federate could attack a separate blue computer network </a:t>
            </a:r>
            <a:r>
              <a:rPr lang="en-GB" dirty="0" smtClean="0"/>
              <a:t>federate</a:t>
            </a:r>
          </a:p>
          <a:p>
            <a:r>
              <a:rPr lang="en-GB" dirty="0" smtClean="0"/>
              <a:t>In </a:t>
            </a:r>
            <a:r>
              <a:rPr lang="en-GB" dirty="0"/>
              <a:t>turn this would demonstrate an effect on an associated blue system in a physical domain simulator </a:t>
            </a:r>
          </a:p>
        </p:txBody>
      </p:sp>
      <p:pic>
        <p:nvPicPr>
          <p:cNvPr id="7" name="Picture 6"/>
          <p:cNvPicPr>
            <a:picLocks noChangeAspect="1"/>
          </p:cNvPicPr>
          <p:nvPr/>
        </p:nvPicPr>
        <p:blipFill>
          <a:blip r:embed="rId3"/>
          <a:stretch>
            <a:fillRect/>
          </a:stretch>
        </p:blipFill>
        <p:spPr>
          <a:xfrm>
            <a:off x="388514" y="1059621"/>
            <a:ext cx="11433848" cy="2682115"/>
          </a:xfrm>
          <a:prstGeom prst="rect">
            <a:avLst/>
          </a:prstGeom>
        </p:spPr>
      </p:pic>
    </p:spTree>
    <p:extLst>
      <p:ext uri="{BB962C8B-B14F-4D97-AF65-F5344CB8AC3E}">
        <p14:creationId xmlns:p14="http://schemas.microsoft.com/office/powerpoint/2010/main" val="32230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p:cNvSpPr>
            <a:spLocks noGrp="1"/>
          </p:cNvSpPr>
          <p:nvPr>
            <p:ph type="title"/>
          </p:nvPr>
        </p:nvSpPr>
        <p:spPr/>
        <p:txBody>
          <a:bodyPr/>
          <a:lstStyle/>
          <a:p>
            <a:r>
              <a:rPr lang="en-GB" dirty="0" smtClean="0"/>
              <a:t>Scenario Design</a:t>
            </a:r>
            <a:endParaRPr lang="en-GB" dirty="0"/>
          </a:p>
        </p:txBody>
      </p:sp>
      <p:sp>
        <p:nvSpPr>
          <p:cNvPr id="4" name="Content Placeholder 3"/>
          <p:cNvSpPr>
            <a:spLocks noGrp="1"/>
          </p:cNvSpPr>
          <p:nvPr>
            <p:ph sz="quarter" idx="11"/>
          </p:nvPr>
        </p:nvSpPr>
        <p:spPr>
          <a:xfrm>
            <a:off x="480134" y="1046715"/>
            <a:ext cx="11234788" cy="5075237"/>
          </a:xfrm>
        </p:spPr>
        <p:txBody>
          <a:bodyPr/>
          <a:lstStyle/>
          <a:p>
            <a:r>
              <a:rPr lang="en-GB" dirty="0"/>
              <a:t>The fictional RAF Rice is being disrupted by various forms of Cyber Attack </a:t>
            </a:r>
            <a:endParaRPr lang="en-GB" dirty="0" smtClean="0"/>
          </a:p>
          <a:p>
            <a:r>
              <a:rPr lang="en-GB" dirty="0" smtClean="0"/>
              <a:t>Narrative </a:t>
            </a:r>
            <a:r>
              <a:rPr lang="en-GB" dirty="0"/>
              <a:t>designed to include a wide range of </a:t>
            </a:r>
            <a:r>
              <a:rPr lang="en-GB" dirty="0" smtClean="0"/>
              <a:t>effects</a:t>
            </a:r>
          </a:p>
          <a:p>
            <a:pPr lvl="1"/>
            <a:r>
              <a:rPr lang="en-GB" dirty="0"/>
              <a:t>GPS Jamming </a:t>
            </a:r>
          </a:p>
          <a:p>
            <a:pPr lvl="1"/>
            <a:r>
              <a:rPr lang="en-GB" dirty="0"/>
              <a:t>Radio Frequency (RF) Jamming </a:t>
            </a:r>
          </a:p>
          <a:p>
            <a:pPr lvl="1"/>
            <a:r>
              <a:rPr lang="en-GB" dirty="0"/>
              <a:t>Data-links degradation</a:t>
            </a:r>
          </a:p>
          <a:p>
            <a:pPr lvl="1"/>
            <a:r>
              <a:rPr lang="en-GB" dirty="0"/>
              <a:t>Information Exfiltration </a:t>
            </a:r>
          </a:p>
          <a:p>
            <a:pPr lvl="1"/>
            <a:r>
              <a:rPr lang="en-GB" dirty="0"/>
              <a:t>Phishing Attack </a:t>
            </a:r>
            <a:endParaRPr lang="en-GB" dirty="0" smtClean="0"/>
          </a:p>
          <a:p>
            <a:r>
              <a:rPr lang="en-GB" dirty="0" smtClean="0"/>
              <a:t>Due to project constraints only two vignettes focusing on RADAR and CCTV were taken forward </a:t>
            </a:r>
          </a:p>
          <a:p>
            <a:endParaRPr lang="en-GB" dirty="0" smtClean="0"/>
          </a:p>
          <a:p>
            <a:endParaRPr kumimoji="1" lang="en-GB" kern="1200" dirty="0" smtClean="0">
              <a:latin typeface="Arial" charset="0"/>
            </a:endParaRPr>
          </a:p>
          <a:p>
            <a:endParaRPr lang="en-GB" dirty="0" smtClean="0"/>
          </a:p>
          <a:p>
            <a:endParaRPr lang="en-GB" dirty="0"/>
          </a:p>
          <a:p>
            <a:endParaRPr lang="en-GB" dirty="0" smtClean="0"/>
          </a:p>
        </p:txBody>
      </p:sp>
    </p:spTree>
    <p:extLst>
      <p:ext uri="{BB962C8B-B14F-4D97-AF65-F5344CB8AC3E}">
        <p14:creationId xmlns:p14="http://schemas.microsoft.com/office/powerpoint/2010/main" val="79400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z="2000" smtClean="0"/>
              <a:pPr>
                <a:defRPr/>
              </a:pPr>
              <a:t>6</a:t>
            </a:fld>
            <a:endParaRPr lang="en-US" sz="2000" dirty="0"/>
          </a:p>
        </p:txBody>
      </p:sp>
      <p:sp>
        <p:nvSpPr>
          <p:cNvPr id="3" name="Title 2"/>
          <p:cNvSpPr>
            <a:spLocks noGrp="1"/>
          </p:cNvSpPr>
          <p:nvPr>
            <p:ph type="title"/>
          </p:nvPr>
        </p:nvSpPr>
        <p:spPr/>
        <p:txBody>
          <a:bodyPr/>
          <a:lstStyle/>
          <a:p>
            <a:r>
              <a:rPr lang="en-GB" dirty="0" smtClean="0"/>
              <a:t>High Level Federation Design</a:t>
            </a:r>
            <a:endParaRPr lang="en-GB" dirty="0"/>
          </a:p>
        </p:txBody>
      </p:sp>
      <p:sp>
        <p:nvSpPr>
          <p:cNvPr id="40" name="Rounded Rectangle 39"/>
          <p:cNvSpPr/>
          <p:nvPr/>
        </p:nvSpPr>
        <p:spPr>
          <a:xfrm>
            <a:off x="6122291" y="1457645"/>
            <a:ext cx="1341120" cy="661119"/>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VBS4</a:t>
            </a:r>
            <a:endParaRPr lang="en-GB" sz="1400" dirty="0"/>
          </a:p>
        </p:txBody>
      </p:sp>
      <p:sp>
        <p:nvSpPr>
          <p:cNvPr id="41" name="Rounded Rectangle 40"/>
          <p:cNvSpPr/>
          <p:nvPr/>
        </p:nvSpPr>
        <p:spPr>
          <a:xfrm>
            <a:off x="6247259" y="2063114"/>
            <a:ext cx="1126236" cy="661119"/>
          </a:xfrm>
          <a:prstGeom prst="roundRect">
            <a:avLst/>
          </a:prstGeom>
          <a:noFill/>
          <a:ln>
            <a:solidFill>
              <a:srgbClr val="1823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ysClr val="windowText" lastClr="000000"/>
              </a:solidFill>
            </a:endParaRPr>
          </a:p>
          <a:p>
            <a:pPr algn="ctr"/>
            <a:r>
              <a:rPr lang="en-GB" sz="1400" dirty="0" smtClean="0">
                <a:solidFill>
                  <a:sysClr val="windowText" lastClr="000000"/>
                </a:solidFill>
              </a:rPr>
              <a:t>Cyber DEM Plugin</a:t>
            </a:r>
          </a:p>
        </p:txBody>
      </p:sp>
      <p:sp>
        <p:nvSpPr>
          <p:cNvPr id="38" name="Rounded Rectangle 37"/>
          <p:cNvSpPr/>
          <p:nvPr/>
        </p:nvSpPr>
        <p:spPr>
          <a:xfrm>
            <a:off x="4334639" y="1457645"/>
            <a:ext cx="1341120" cy="661119"/>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VR-Forces</a:t>
            </a:r>
            <a:endParaRPr lang="en-GB" sz="1400" dirty="0"/>
          </a:p>
        </p:txBody>
      </p:sp>
      <p:sp>
        <p:nvSpPr>
          <p:cNvPr id="39" name="Rounded Rectangle 38"/>
          <p:cNvSpPr/>
          <p:nvPr/>
        </p:nvSpPr>
        <p:spPr>
          <a:xfrm>
            <a:off x="4459607" y="2063114"/>
            <a:ext cx="1126236" cy="661119"/>
          </a:xfrm>
          <a:prstGeom prst="roundRect">
            <a:avLst/>
          </a:prstGeom>
          <a:noFill/>
          <a:ln>
            <a:solidFill>
              <a:srgbClr val="1823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Cyber </a:t>
            </a:r>
            <a:r>
              <a:rPr lang="en-GB" sz="1400" dirty="0" smtClean="0">
                <a:solidFill>
                  <a:sysClr val="windowText" lastClr="000000"/>
                </a:solidFill>
              </a:rPr>
              <a:t>DEM Plugin</a:t>
            </a:r>
          </a:p>
        </p:txBody>
      </p:sp>
      <p:sp>
        <p:nvSpPr>
          <p:cNvPr id="36" name="Rounded Rectangle 35"/>
          <p:cNvSpPr/>
          <p:nvPr/>
        </p:nvSpPr>
        <p:spPr>
          <a:xfrm>
            <a:off x="4205099" y="1117521"/>
            <a:ext cx="3394708" cy="1821721"/>
          </a:xfrm>
          <a:prstGeom prst="roundRect">
            <a:avLst/>
          </a:prstGeom>
          <a:noFill/>
          <a:ln>
            <a:solidFill>
              <a:srgbClr val="F77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7" name="TextBox 36"/>
          <p:cNvSpPr txBox="1"/>
          <p:nvPr/>
        </p:nvSpPr>
        <p:spPr>
          <a:xfrm>
            <a:off x="4334638" y="1006351"/>
            <a:ext cx="3128773" cy="464230"/>
          </a:xfrm>
          <a:prstGeom prst="rect">
            <a:avLst/>
          </a:prstGeom>
          <a:noFill/>
        </p:spPr>
        <p:txBody>
          <a:bodyPr wrap="square" rtlCol="0">
            <a:spAutoFit/>
          </a:bodyPr>
          <a:lstStyle/>
          <a:p>
            <a:pPr algn="ctr">
              <a:lnSpc>
                <a:spcPts val="2850"/>
              </a:lnSpc>
              <a:spcBef>
                <a:spcPts val="2400"/>
              </a:spcBef>
            </a:pPr>
            <a:r>
              <a:rPr lang="en-GB" sz="1400" dirty="0" smtClean="0">
                <a:latin typeface="Arial" pitchFamily="34" charset="0"/>
                <a:cs typeface="Arial" pitchFamily="34" charset="0"/>
              </a:rPr>
              <a:t>Physical Domain Simulations</a:t>
            </a:r>
          </a:p>
        </p:txBody>
      </p:sp>
      <p:cxnSp>
        <p:nvCxnSpPr>
          <p:cNvPr id="8" name="Straight Connector 7"/>
          <p:cNvCxnSpPr/>
          <p:nvPr/>
        </p:nvCxnSpPr>
        <p:spPr>
          <a:xfrm>
            <a:off x="906271" y="3141308"/>
            <a:ext cx="10379459" cy="0"/>
          </a:xfrm>
          <a:prstGeom prst="line">
            <a:avLst/>
          </a:prstGeom>
          <a:ln w="38100">
            <a:solidFill>
              <a:srgbClr val="18235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95133" y="2082634"/>
            <a:ext cx="879725"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Pitch RTI</a:t>
            </a:r>
            <a:endParaRPr lang="en-GB" sz="1400" dirty="0"/>
          </a:p>
        </p:txBody>
      </p:sp>
      <p:sp>
        <p:nvSpPr>
          <p:cNvPr id="10" name="Rounded Rectangle 9"/>
          <p:cNvSpPr/>
          <p:nvPr/>
        </p:nvSpPr>
        <p:spPr>
          <a:xfrm>
            <a:off x="2787394" y="3836569"/>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Cyber Gateway Service</a:t>
            </a:r>
          </a:p>
        </p:txBody>
      </p:sp>
      <p:sp>
        <p:nvSpPr>
          <p:cNvPr id="11" name="Rounded Rectangle 10"/>
          <p:cNvSpPr/>
          <p:nvPr/>
        </p:nvSpPr>
        <p:spPr>
          <a:xfrm>
            <a:off x="2787394" y="4842093"/>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Cyber Effects Simulation Service </a:t>
            </a:r>
          </a:p>
        </p:txBody>
      </p:sp>
      <p:sp>
        <p:nvSpPr>
          <p:cNvPr id="12" name="Rounded Rectangle 11"/>
          <p:cNvSpPr/>
          <p:nvPr/>
        </p:nvSpPr>
        <p:spPr>
          <a:xfrm>
            <a:off x="8429119" y="3722498"/>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Generic Cyber Attacker</a:t>
            </a:r>
          </a:p>
        </p:txBody>
      </p:sp>
      <p:sp>
        <p:nvSpPr>
          <p:cNvPr id="13" name="Rounded Rectangle 12"/>
          <p:cNvSpPr/>
          <p:nvPr/>
        </p:nvSpPr>
        <p:spPr>
          <a:xfrm>
            <a:off x="9944610" y="3721756"/>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Wi-Fi Federate</a:t>
            </a:r>
          </a:p>
        </p:txBody>
      </p:sp>
      <p:sp>
        <p:nvSpPr>
          <p:cNvPr id="29" name="Rounded Rectangle 28"/>
          <p:cNvSpPr/>
          <p:nvPr/>
        </p:nvSpPr>
        <p:spPr>
          <a:xfrm>
            <a:off x="5031614" y="4464956"/>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MITRE Caldera</a:t>
            </a:r>
          </a:p>
        </p:txBody>
      </p:sp>
      <p:sp>
        <p:nvSpPr>
          <p:cNvPr id="30" name="Rounded Rectangle 29"/>
          <p:cNvSpPr/>
          <p:nvPr/>
        </p:nvSpPr>
        <p:spPr>
          <a:xfrm>
            <a:off x="6641974" y="4464956"/>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MITRE ATT&amp;CK Framework</a:t>
            </a:r>
          </a:p>
        </p:txBody>
      </p:sp>
      <p:sp>
        <p:nvSpPr>
          <p:cNvPr id="31" name="Rounded Rectangle 30"/>
          <p:cNvSpPr/>
          <p:nvPr/>
        </p:nvSpPr>
        <p:spPr>
          <a:xfrm>
            <a:off x="4921379" y="3721756"/>
            <a:ext cx="3162300" cy="1727904"/>
          </a:xfrm>
          <a:prstGeom prst="roundRect">
            <a:avLst/>
          </a:prstGeom>
          <a:noFill/>
          <a:ln>
            <a:solidFill>
              <a:srgbClr val="F77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2" name="Rounded Rectangle 31"/>
          <p:cNvSpPr/>
          <p:nvPr/>
        </p:nvSpPr>
        <p:spPr>
          <a:xfrm>
            <a:off x="5139056" y="3881973"/>
            <a:ext cx="1126236" cy="667512"/>
          </a:xfrm>
          <a:prstGeom prst="roundRect">
            <a:avLst/>
          </a:prstGeom>
          <a:noFill/>
          <a:ln>
            <a:solidFill>
              <a:srgbClr val="1823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rPr>
              <a:t>HLA Adapter</a:t>
            </a:r>
            <a:endParaRPr lang="en-GB" sz="1400" dirty="0" smtClean="0">
              <a:solidFill>
                <a:sysClr val="windowText" lastClr="000000"/>
              </a:solidFill>
            </a:endParaRPr>
          </a:p>
        </p:txBody>
      </p:sp>
      <p:sp>
        <p:nvSpPr>
          <p:cNvPr id="33" name="TextBox 32"/>
          <p:cNvSpPr txBox="1"/>
          <p:nvPr/>
        </p:nvSpPr>
        <p:spPr>
          <a:xfrm>
            <a:off x="5031614" y="5012971"/>
            <a:ext cx="2951479" cy="412100"/>
          </a:xfrm>
          <a:prstGeom prst="rect">
            <a:avLst/>
          </a:prstGeom>
          <a:noFill/>
        </p:spPr>
        <p:txBody>
          <a:bodyPr wrap="square" rtlCol="0">
            <a:spAutoFit/>
          </a:bodyPr>
          <a:lstStyle/>
          <a:p>
            <a:pPr algn="ctr">
              <a:lnSpc>
                <a:spcPts val="2850"/>
              </a:lnSpc>
              <a:spcBef>
                <a:spcPts val="2400"/>
              </a:spcBef>
            </a:pPr>
            <a:r>
              <a:rPr lang="en-GB" sz="1400" dirty="0" smtClean="0">
                <a:latin typeface="Arial" pitchFamily="34" charset="0"/>
                <a:cs typeface="Arial" pitchFamily="34" charset="0"/>
              </a:rPr>
              <a:t>Cyber Attack Simulation</a:t>
            </a:r>
          </a:p>
        </p:txBody>
      </p:sp>
      <p:sp>
        <p:nvSpPr>
          <p:cNvPr id="15" name="Rounded Rectangle 14"/>
          <p:cNvSpPr/>
          <p:nvPr/>
        </p:nvSpPr>
        <p:spPr>
          <a:xfrm>
            <a:off x="906271" y="3721756"/>
            <a:ext cx="3457450" cy="2102309"/>
          </a:xfrm>
          <a:prstGeom prst="roundRect">
            <a:avLst/>
          </a:prstGeom>
          <a:noFill/>
          <a:ln>
            <a:solidFill>
              <a:srgbClr val="F77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6" name="TextBox 15"/>
          <p:cNvSpPr txBox="1"/>
          <p:nvPr/>
        </p:nvSpPr>
        <p:spPr>
          <a:xfrm>
            <a:off x="1069592" y="5383387"/>
            <a:ext cx="3008634" cy="464230"/>
          </a:xfrm>
          <a:prstGeom prst="rect">
            <a:avLst/>
          </a:prstGeom>
          <a:noFill/>
        </p:spPr>
        <p:txBody>
          <a:bodyPr wrap="square" rtlCol="0">
            <a:spAutoFit/>
          </a:bodyPr>
          <a:lstStyle/>
          <a:p>
            <a:pPr algn="ctr">
              <a:lnSpc>
                <a:spcPts val="2850"/>
              </a:lnSpc>
              <a:spcBef>
                <a:spcPts val="2400"/>
              </a:spcBef>
            </a:pPr>
            <a:r>
              <a:rPr lang="en-GB" sz="1400" dirty="0" smtClean="0">
                <a:latin typeface="Arial" pitchFamily="34" charset="0"/>
                <a:cs typeface="Arial" pitchFamily="34" charset="0"/>
              </a:rPr>
              <a:t>Cyber System Simulation</a:t>
            </a:r>
          </a:p>
        </p:txBody>
      </p:sp>
      <p:sp>
        <p:nvSpPr>
          <p:cNvPr id="17" name="TextBox 16"/>
          <p:cNvSpPr txBox="1"/>
          <p:nvPr/>
        </p:nvSpPr>
        <p:spPr>
          <a:xfrm>
            <a:off x="906271" y="3088158"/>
            <a:ext cx="2482220" cy="464230"/>
          </a:xfrm>
          <a:prstGeom prst="rect">
            <a:avLst/>
          </a:prstGeom>
          <a:noFill/>
        </p:spPr>
        <p:txBody>
          <a:bodyPr wrap="square" rtlCol="0">
            <a:spAutoFit/>
          </a:bodyPr>
          <a:lstStyle/>
          <a:p>
            <a:pPr>
              <a:lnSpc>
                <a:spcPts val="2850"/>
              </a:lnSpc>
              <a:spcBef>
                <a:spcPts val="2400"/>
              </a:spcBef>
            </a:pPr>
            <a:r>
              <a:rPr lang="en-GB" sz="1400" dirty="0" smtClean="0">
                <a:latin typeface="Arial" pitchFamily="34" charset="0"/>
                <a:cs typeface="Arial" pitchFamily="34" charset="0"/>
              </a:rPr>
              <a:t>Cyber DEM Federation</a:t>
            </a:r>
          </a:p>
        </p:txBody>
      </p:sp>
      <p:cxnSp>
        <p:nvCxnSpPr>
          <p:cNvPr id="18" name="Straight Arrow Connector 17"/>
          <p:cNvCxnSpPr>
            <a:stCxn id="39" idx="2"/>
          </p:cNvCxnSpPr>
          <p:nvPr/>
        </p:nvCxnSpPr>
        <p:spPr>
          <a:xfrm>
            <a:off x="5022725" y="2724233"/>
            <a:ext cx="0" cy="417075"/>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85995" y="2750146"/>
            <a:ext cx="0" cy="400502"/>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05661" y="2740083"/>
            <a:ext cx="0" cy="400502"/>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2" idx="0"/>
          </p:cNvCxnSpPr>
          <p:nvPr/>
        </p:nvCxnSpPr>
        <p:spPr>
          <a:xfrm flipV="1">
            <a:off x="5702174" y="3150648"/>
            <a:ext cx="0" cy="731325"/>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0"/>
          </p:cNvCxnSpPr>
          <p:nvPr/>
        </p:nvCxnSpPr>
        <p:spPr>
          <a:xfrm flipV="1">
            <a:off x="9099679" y="3150648"/>
            <a:ext cx="0" cy="571850"/>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0"/>
          </p:cNvCxnSpPr>
          <p:nvPr/>
        </p:nvCxnSpPr>
        <p:spPr>
          <a:xfrm flipV="1">
            <a:off x="10615170" y="3140585"/>
            <a:ext cx="0" cy="581171"/>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0"/>
          </p:cNvCxnSpPr>
          <p:nvPr/>
        </p:nvCxnSpPr>
        <p:spPr>
          <a:xfrm flipV="1">
            <a:off x="3457954" y="3150648"/>
            <a:ext cx="0" cy="685921"/>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0" idx="1"/>
            <a:endCxn id="29" idx="3"/>
          </p:cNvCxnSpPr>
          <p:nvPr/>
        </p:nvCxnSpPr>
        <p:spPr>
          <a:xfrm flipH="1">
            <a:off x="6372734" y="4798712"/>
            <a:ext cx="269240" cy="0"/>
          </a:xfrm>
          <a:prstGeom prst="straightConnector1">
            <a:avLst/>
          </a:prstGeom>
          <a:ln w="38100">
            <a:solidFill>
              <a:srgbClr val="18235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069592" y="4842665"/>
            <a:ext cx="1341120" cy="667512"/>
          </a:xfrm>
          <a:prstGeom prst="roundRect">
            <a:avLst/>
          </a:prstGeom>
          <a:solidFill>
            <a:srgbClr val="18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CyberAware Resilience</a:t>
            </a:r>
          </a:p>
        </p:txBody>
      </p:sp>
      <p:cxnSp>
        <p:nvCxnSpPr>
          <p:cNvPr id="27" name="Straight Arrow Connector 26"/>
          <p:cNvCxnSpPr>
            <a:stCxn id="26" idx="3"/>
            <a:endCxn id="11" idx="1"/>
          </p:cNvCxnSpPr>
          <p:nvPr/>
        </p:nvCxnSpPr>
        <p:spPr>
          <a:xfrm flipV="1">
            <a:off x="2410712" y="5175849"/>
            <a:ext cx="376682" cy="572"/>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a:off x="3457954" y="4504081"/>
            <a:ext cx="0" cy="338012"/>
          </a:xfrm>
          <a:prstGeom prst="straightConnector1">
            <a:avLst/>
          </a:prstGeom>
          <a:ln w="38100">
            <a:solidFill>
              <a:srgbClr val="1823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9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childTnLst>
                                </p:cTn>
                              </p:par>
                              <p:par>
                                <p:cTn id="101" presetID="10"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38" grpId="0" animBg="1"/>
      <p:bldP spid="39" grpId="0" animBg="1"/>
      <p:bldP spid="36" grpId="0" animBg="1"/>
      <p:bldP spid="37" grpId="0"/>
      <p:bldP spid="10" grpId="0" animBg="1"/>
      <p:bldP spid="11" grpId="0" animBg="1"/>
      <p:bldP spid="12" grpId="0" animBg="1"/>
      <p:bldP spid="13" grpId="0" animBg="1"/>
      <p:bldP spid="29" grpId="0" animBg="1"/>
      <p:bldP spid="30" grpId="0" animBg="1"/>
      <p:bldP spid="31" grpId="0" animBg="1"/>
      <p:bldP spid="32" grpId="0" animBg="1"/>
      <p:bldP spid="33" grpId="0"/>
      <p:bldP spid="15" grpId="0" animBg="1"/>
      <p:bldP spid="1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p:cNvSpPr>
            <a:spLocks noGrp="1"/>
          </p:cNvSpPr>
          <p:nvPr>
            <p:ph type="title"/>
          </p:nvPr>
        </p:nvSpPr>
        <p:spPr/>
        <p:txBody>
          <a:bodyPr/>
          <a:lstStyle/>
          <a:p>
            <a:r>
              <a:rPr lang="en-GB" dirty="0" smtClean="0"/>
              <a:t>RADAR Vignette</a:t>
            </a:r>
            <a:endParaRPr lang="en-GB" dirty="0"/>
          </a:p>
        </p:txBody>
      </p:sp>
      <p:sp>
        <p:nvSpPr>
          <p:cNvPr id="4" name="Content Placeholder 3"/>
          <p:cNvSpPr>
            <a:spLocks noGrp="1"/>
          </p:cNvSpPr>
          <p:nvPr>
            <p:ph sz="quarter" idx="11"/>
          </p:nvPr>
        </p:nvSpPr>
        <p:spPr>
          <a:xfrm>
            <a:off x="480133" y="1046715"/>
            <a:ext cx="6720768" cy="5075237"/>
          </a:xfrm>
        </p:spPr>
        <p:txBody>
          <a:bodyPr/>
          <a:lstStyle/>
          <a:p>
            <a:r>
              <a:rPr lang="en-GB" dirty="0" smtClean="0"/>
              <a:t>A simple </a:t>
            </a:r>
            <a:r>
              <a:rPr lang="en-GB" dirty="0"/>
              <a:t>approach </a:t>
            </a:r>
            <a:r>
              <a:rPr lang="en-GB" dirty="0" smtClean="0"/>
              <a:t>which included:</a:t>
            </a:r>
          </a:p>
          <a:p>
            <a:pPr lvl="1"/>
            <a:r>
              <a:rPr lang="en-GB" dirty="0" smtClean="0"/>
              <a:t>Internal states and CyberAcknowledge Interaction (including TargetID) used to </a:t>
            </a:r>
            <a:r>
              <a:rPr lang="en-GB" dirty="0"/>
              <a:t>keep track of which devices </a:t>
            </a:r>
            <a:r>
              <a:rPr lang="en-GB" dirty="0" smtClean="0"/>
              <a:t>are </a:t>
            </a:r>
            <a:r>
              <a:rPr lang="en-GB" dirty="0"/>
              <a:t>available to be </a:t>
            </a:r>
            <a:r>
              <a:rPr lang="en-GB" dirty="0" smtClean="0"/>
              <a:t>attacked </a:t>
            </a:r>
            <a:endParaRPr lang="en-GB" dirty="0"/>
          </a:p>
          <a:p>
            <a:pPr lvl="1"/>
            <a:r>
              <a:rPr lang="en-GB" dirty="0" smtClean="0"/>
              <a:t>Allows </a:t>
            </a:r>
            <a:r>
              <a:rPr lang="en-GB" dirty="0"/>
              <a:t>federates to encapsulate their modelling responsibilities without having to rely on external </a:t>
            </a:r>
            <a:r>
              <a:rPr lang="en-GB" dirty="0" smtClean="0"/>
              <a:t>systems </a:t>
            </a:r>
          </a:p>
          <a:p>
            <a:pPr lvl="1"/>
            <a:r>
              <a:rPr lang="en-GB" dirty="0" smtClean="0"/>
              <a:t>Attack </a:t>
            </a:r>
            <a:r>
              <a:rPr lang="en-GB" dirty="0"/>
              <a:t>steps </a:t>
            </a:r>
            <a:r>
              <a:rPr lang="en-GB" dirty="0" smtClean="0"/>
              <a:t>described </a:t>
            </a:r>
            <a:r>
              <a:rPr lang="en-GB" dirty="0"/>
              <a:t>solely by </a:t>
            </a:r>
            <a:r>
              <a:rPr lang="en-GB" dirty="0" smtClean="0"/>
              <a:t>series </a:t>
            </a:r>
            <a:r>
              <a:rPr lang="en-GB" dirty="0"/>
              <a:t>of interactions </a:t>
            </a:r>
            <a:endParaRPr lang="en-GB" dirty="0" smtClean="0"/>
          </a:p>
          <a:p>
            <a:pPr lvl="1"/>
            <a:r>
              <a:rPr lang="en-GB" dirty="0" smtClean="0"/>
              <a:t>Success </a:t>
            </a:r>
            <a:r>
              <a:rPr lang="en-GB" dirty="0"/>
              <a:t>or failure depends solely on the set </a:t>
            </a:r>
            <a:r>
              <a:rPr lang="en-GB" dirty="0" smtClean="0"/>
              <a:t>parameters </a:t>
            </a:r>
            <a:endParaRPr lang="en-GB" dirty="0"/>
          </a:p>
        </p:txBody>
      </p:sp>
      <p:pic>
        <p:nvPicPr>
          <p:cNvPr id="6" name="Picture 5"/>
          <p:cNvPicPr>
            <a:picLocks noChangeAspect="1"/>
          </p:cNvPicPr>
          <p:nvPr/>
        </p:nvPicPr>
        <p:blipFill>
          <a:blip r:embed="rId3"/>
          <a:stretch>
            <a:fillRect/>
          </a:stretch>
        </p:blipFill>
        <p:spPr>
          <a:xfrm>
            <a:off x="7401722" y="2280005"/>
            <a:ext cx="4646432" cy="2342794"/>
          </a:xfrm>
          <a:prstGeom prst="rect">
            <a:avLst/>
          </a:prstGeom>
        </p:spPr>
      </p:pic>
      <p:sp>
        <p:nvSpPr>
          <p:cNvPr id="7" name="TextBox 6"/>
          <p:cNvSpPr txBox="1"/>
          <p:nvPr/>
        </p:nvSpPr>
        <p:spPr>
          <a:xfrm>
            <a:off x="7057926" y="4622799"/>
            <a:ext cx="5334025" cy="523220"/>
          </a:xfrm>
          <a:prstGeom prst="rect">
            <a:avLst/>
          </a:prstGeom>
          <a:noFill/>
        </p:spPr>
        <p:txBody>
          <a:bodyPr wrap="square" rtlCol="0">
            <a:spAutoFit/>
          </a:bodyPr>
          <a:lstStyle/>
          <a:p>
            <a:pPr algn="ctr"/>
            <a:r>
              <a:rPr lang="en-GB" sz="1400" i="1" dirty="0" smtClean="0"/>
              <a:t>Fictional RAF Rice showing RADAR detected assets in Constructive Simulation</a:t>
            </a:r>
          </a:p>
        </p:txBody>
      </p:sp>
    </p:spTree>
    <p:extLst>
      <p:ext uri="{BB962C8B-B14F-4D97-AF65-F5344CB8AC3E}">
        <p14:creationId xmlns:p14="http://schemas.microsoft.com/office/powerpoint/2010/main" val="1724496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p:cNvSpPr>
            <a:spLocks noGrp="1"/>
          </p:cNvSpPr>
          <p:nvPr>
            <p:ph type="title"/>
          </p:nvPr>
        </p:nvSpPr>
        <p:spPr/>
        <p:txBody>
          <a:bodyPr/>
          <a:lstStyle/>
          <a:p>
            <a:r>
              <a:rPr lang="en-GB" dirty="0" smtClean="0"/>
              <a:t>CCTV </a:t>
            </a:r>
            <a:r>
              <a:rPr lang="en-GB" dirty="0"/>
              <a:t>Vignette</a:t>
            </a:r>
          </a:p>
        </p:txBody>
      </p:sp>
      <p:sp>
        <p:nvSpPr>
          <p:cNvPr id="4" name="Content Placeholder 3"/>
          <p:cNvSpPr>
            <a:spLocks noGrp="1"/>
          </p:cNvSpPr>
          <p:nvPr>
            <p:ph sz="quarter" idx="11"/>
          </p:nvPr>
        </p:nvSpPr>
        <p:spPr>
          <a:xfrm>
            <a:off x="480133" y="1046715"/>
            <a:ext cx="7470067" cy="5075237"/>
          </a:xfrm>
        </p:spPr>
        <p:txBody>
          <a:bodyPr/>
          <a:lstStyle/>
          <a:p>
            <a:r>
              <a:rPr lang="en-GB" dirty="0" smtClean="0"/>
              <a:t>A complex </a:t>
            </a:r>
            <a:r>
              <a:rPr lang="en-GB" dirty="0"/>
              <a:t>approach </a:t>
            </a:r>
            <a:r>
              <a:rPr lang="en-GB" dirty="0" smtClean="0"/>
              <a:t>which included:</a:t>
            </a:r>
            <a:endParaRPr lang="en-GB" dirty="0"/>
          </a:p>
          <a:p>
            <a:pPr lvl="1"/>
            <a:r>
              <a:rPr lang="en-GB" dirty="0" smtClean="0"/>
              <a:t>The </a:t>
            </a:r>
            <a:r>
              <a:rPr lang="en-GB" dirty="0"/>
              <a:t>WiFi Federate publishes </a:t>
            </a:r>
            <a:r>
              <a:rPr lang="en-GB" dirty="0" smtClean="0"/>
              <a:t>objects</a:t>
            </a:r>
            <a:r>
              <a:rPr lang="en-GB" dirty="0"/>
              <a:t>, whose </a:t>
            </a:r>
            <a:r>
              <a:rPr lang="en-GB" dirty="0" smtClean="0"/>
              <a:t>attributes </a:t>
            </a:r>
            <a:r>
              <a:rPr lang="en-GB" dirty="0"/>
              <a:t>are updated to reflect the current state of the </a:t>
            </a:r>
            <a:r>
              <a:rPr lang="en-GB" dirty="0" smtClean="0"/>
              <a:t>attack </a:t>
            </a:r>
            <a:endParaRPr lang="en-GB" dirty="0"/>
          </a:p>
          <a:p>
            <a:pPr lvl="1"/>
            <a:r>
              <a:rPr lang="en-GB" dirty="0" smtClean="0"/>
              <a:t>Objects </a:t>
            </a:r>
            <a:r>
              <a:rPr lang="en-GB" dirty="0"/>
              <a:t>define which devices on the network are exposed to the </a:t>
            </a:r>
            <a:r>
              <a:rPr lang="en-GB" dirty="0" smtClean="0"/>
              <a:t>attacker</a:t>
            </a:r>
            <a:endParaRPr lang="en-GB" dirty="0"/>
          </a:p>
          <a:p>
            <a:pPr lvl="1"/>
            <a:r>
              <a:rPr lang="en-GB" dirty="0"/>
              <a:t>Success and failure </a:t>
            </a:r>
            <a:r>
              <a:rPr lang="en-GB" dirty="0" smtClean="0"/>
              <a:t>depends</a:t>
            </a:r>
            <a:r>
              <a:rPr lang="en-GB" dirty="0"/>
              <a:t>, not only </a:t>
            </a:r>
            <a:r>
              <a:rPr lang="en-GB" dirty="0" smtClean="0"/>
              <a:t>on individual </a:t>
            </a:r>
            <a:r>
              <a:rPr lang="en-GB" dirty="0"/>
              <a:t>interactions, but </a:t>
            </a:r>
            <a:r>
              <a:rPr lang="en-GB" dirty="0" smtClean="0"/>
              <a:t>also persistent </a:t>
            </a:r>
            <a:r>
              <a:rPr lang="en-GB" dirty="0"/>
              <a:t>cyber </a:t>
            </a:r>
            <a:r>
              <a:rPr lang="en-GB" dirty="0" smtClean="0"/>
              <a:t>objects</a:t>
            </a:r>
            <a:endParaRPr lang="en-GB" dirty="0"/>
          </a:p>
          <a:p>
            <a:pPr lvl="1"/>
            <a:r>
              <a:rPr lang="en-GB" dirty="0" smtClean="0"/>
              <a:t>Exposure </a:t>
            </a:r>
            <a:r>
              <a:rPr lang="en-GB" dirty="0"/>
              <a:t>of </a:t>
            </a:r>
            <a:r>
              <a:rPr lang="en-GB" dirty="0" smtClean="0"/>
              <a:t>the </a:t>
            </a:r>
            <a:r>
              <a:rPr lang="en-GB" dirty="0"/>
              <a:t>attack steps allows for greater visibility, and can </a:t>
            </a:r>
            <a:r>
              <a:rPr lang="en-GB" dirty="0" smtClean="0"/>
              <a:t>be helpful </a:t>
            </a:r>
            <a:r>
              <a:rPr lang="en-GB" dirty="0"/>
              <a:t>in recordings of the data </a:t>
            </a:r>
            <a:r>
              <a:rPr lang="en-GB" dirty="0" smtClean="0"/>
              <a:t>for </a:t>
            </a:r>
            <a:r>
              <a:rPr lang="en-GB" dirty="0"/>
              <a:t>After Action </a:t>
            </a:r>
            <a:r>
              <a:rPr lang="en-GB" dirty="0" smtClean="0"/>
              <a:t>Review</a:t>
            </a:r>
            <a:endParaRPr lang="en-GB" dirty="0"/>
          </a:p>
        </p:txBody>
      </p:sp>
      <p:pic>
        <p:nvPicPr>
          <p:cNvPr id="5" name="Picture 4"/>
          <p:cNvPicPr>
            <a:picLocks noChangeAspect="1"/>
          </p:cNvPicPr>
          <p:nvPr/>
        </p:nvPicPr>
        <p:blipFill>
          <a:blip r:embed="rId3"/>
          <a:stretch>
            <a:fillRect/>
          </a:stretch>
        </p:blipFill>
        <p:spPr>
          <a:xfrm>
            <a:off x="7879217" y="2463800"/>
            <a:ext cx="4138549" cy="2397048"/>
          </a:xfrm>
          <a:prstGeom prst="rect">
            <a:avLst/>
          </a:prstGeom>
        </p:spPr>
      </p:pic>
      <p:sp>
        <p:nvSpPr>
          <p:cNvPr id="6" name="TextBox 5"/>
          <p:cNvSpPr txBox="1"/>
          <p:nvPr/>
        </p:nvSpPr>
        <p:spPr>
          <a:xfrm>
            <a:off x="7281478" y="4958544"/>
            <a:ext cx="5334025" cy="307777"/>
          </a:xfrm>
          <a:prstGeom prst="rect">
            <a:avLst/>
          </a:prstGeom>
          <a:noFill/>
        </p:spPr>
        <p:txBody>
          <a:bodyPr wrap="square" rtlCol="0">
            <a:spAutoFit/>
          </a:bodyPr>
          <a:lstStyle/>
          <a:p>
            <a:pPr algn="ctr"/>
            <a:r>
              <a:rPr lang="en-GB" sz="1400" i="1" dirty="0"/>
              <a:t>View from CCTV Camera in Virtual </a:t>
            </a:r>
            <a:r>
              <a:rPr lang="en-GB" sz="1400" i="1" dirty="0" smtClean="0"/>
              <a:t>Simulation</a:t>
            </a:r>
            <a:endParaRPr lang="en-GB" sz="1400" i="1" dirty="0"/>
          </a:p>
        </p:txBody>
      </p:sp>
    </p:spTree>
    <p:extLst>
      <p:ext uri="{BB962C8B-B14F-4D97-AF65-F5344CB8AC3E}">
        <p14:creationId xmlns:p14="http://schemas.microsoft.com/office/powerpoint/2010/main" val="3155156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p:cNvSpPr>
            <a:spLocks noGrp="1"/>
          </p:cNvSpPr>
          <p:nvPr>
            <p:ph type="title"/>
          </p:nvPr>
        </p:nvSpPr>
        <p:spPr/>
        <p:txBody>
          <a:bodyPr/>
          <a:lstStyle/>
          <a:p>
            <a:r>
              <a:rPr lang="en-GB" dirty="0" smtClean="0"/>
              <a:t>Demonstration Outcomes</a:t>
            </a:r>
            <a:endParaRPr lang="en-GB" dirty="0"/>
          </a:p>
        </p:txBody>
      </p:sp>
      <p:sp>
        <p:nvSpPr>
          <p:cNvPr id="4" name="Content Placeholder 3"/>
          <p:cNvSpPr>
            <a:spLocks noGrp="1"/>
          </p:cNvSpPr>
          <p:nvPr>
            <p:ph sz="quarter" idx="11"/>
          </p:nvPr>
        </p:nvSpPr>
        <p:spPr>
          <a:xfrm>
            <a:off x="480132" y="1046715"/>
            <a:ext cx="11250613" cy="5811285"/>
          </a:xfrm>
        </p:spPr>
        <p:txBody>
          <a:bodyPr/>
          <a:lstStyle/>
          <a:p>
            <a:r>
              <a:rPr lang="en-GB" dirty="0" smtClean="0"/>
              <a:t>The Technology Demonstrator Stakeholder Event took place on the 18</a:t>
            </a:r>
            <a:r>
              <a:rPr lang="en-GB" baseline="30000" dirty="0" smtClean="0"/>
              <a:t>th</a:t>
            </a:r>
            <a:r>
              <a:rPr lang="en-GB" dirty="0" smtClean="0"/>
              <a:t> June 2024 which showed:</a:t>
            </a:r>
          </a:p>
          <a:p>
            <a:pPr lvl="1"/>
            <a:r>
              <a:rPr lang="en-GB" dirty="0" smtClean="0"/>
              <a:t>Real-Time Platform Reference Federation Object Model (FOM) </a:t>
            </a:r>
            <a:r>
              <a:rPr lang="en-GB" dirty="0"/>
              <a:t>and Cyber DEM FOM </a:t>
            </a:r>
            <a:r>
              <a:rPr lang="en-GB" dirty="0" smtClean="0"/>
              <a:t>module </a:t>
            </a:r>
            <a:r>
              <a:rPr lang="en-GB" dirty="0" smtClean="0"/>
              <a:t>loaded </a:t>
            </a:r>
            <a:r>
              <a:rPr lang="en-GB" dirty="0"/>
              <a:t>in same federation, connecting cyber-domain and kinetic-domain </a:t>
            </a:r>
            <a:r>
              <a:rPr lang="en-GB" dirty="0" smtClean="0"/>
              <a:t>simulations</a:t>
            </a:r>
          </a:p>
          <a:p>
            <a:pPr lvl="1"/>
            <a:r>
              <a:rPr lang="en-GB" dirty="0" smtClean="0"/>
              <a:t>A cyber </a:t>
            </a:r>
            <a:r>
              <a:rPr lang="en-GB" dirty="0"/>
              <a:t>system </a:t>
            </a:r>
            <a:r>
              <a:rPr lang="en-GB" dirty="0" smtClean="0"/>
              <a:t>successfully </a:t>
            </a:r>
            <a:r>
              <a:rPr lang="en-GB" dirty="0"/>
              <a:t>represented using </a:t>
            </a:r>
            <a:r>
              <a:rPr lang="en-GB" dirty="0" smtClean="0"/>
              <a:t>Cyber </a:t>
            </a:r>
            <a:r>
              <a:rPr lang="en-GB" dirty="0"/>
              <a:t>DEM objects, and </a:t>
            </a:r>
            <a:r>
              <a:rPr lang="en-GB" dirty="0" smtClean="0"/>
              <a:t>could </a:t>
            </a:r>
            <a:r>
              <a:rPr lang="en-GB" dirty="0"/>
              <a:t>be successfully </a:t>
            </a:r>
            <a:r>
              <a:rPr lang="en-GB" dirty="0" smtClean="0"/>
              <a:t>attacked </a:t>
            </a:r>
            <a:r>
              <a:rPr lang="en-GB" dirty="0"/>
              <a:t>and </a:t>
            </a:r>
            <a:r>
              <a:rPr lang="en-GB" dirty="0" smtClean="0"/>
              <a:t>defended using </a:t>
            </a:r>
            <a:r>
              <a:rPr lang="en-GB" dirty="0"/>
              <a:t>Cyber DEM </a:t>
            </a:r>
            <a:r>
              <a:rPr lang="en-GB" dirty="0" smtClean="0"/>
              <a:t>events </a:t>
            </a:r>
            <a:endParaRPr lang="en-GB" dirty="0"/>
          </a:p>
          <a:p>
            <a:pPr lvl="1"/>
            <a:r>
              <a:rPr lang="en-GB" dirty="0"/>
              <a:t>Cyber Effects could be triggered using Cyber DEM events and represented within kinetic-domain </a:t>
            </a:r>
            <a:r>
              <a:rPr lang="en-GB" dirty="0" smtClean="0"/>
              <a:t>simulations </a:t>
            </a:r>
            <a:endParaRPr lang="en-GB" dirty="0"/>
          </a:p>
          <a:p>
            <a:pPr lvl="1"/>
            <a:r>
              <a:rPr lang="en-GB" dirty="0" smtClean="0"/>
              <a:t>Commercia</a:t>
            </a:r>
            <a:r>
              <a:rPr lang="en-GB" dirty="0" smtClean="0"/>
              <a:t>l </a:t>
            </a:r>
            <a:r>
              <a:rPr lang="en-GB" dirty="0" smtClean="0"/>
              <a:t>simulations </a:t>
            </a:r>
            <a:r>
              <a:rPr lang="en-GB" dirty="0" smtClean="0"/>
              <a:t>could </a:t>
            </a:r>
            <a:r>
              <a:rPr lang="en-GB" dirty="0"/>
              <a:t>be extended </a:t>
            </a:r>
            <a:r>
              <a:rPr lang="en-GB" dirty="0" smtClean="0"/>
              <a:t>to </a:t>
            </a:r>
            <a:r>
              <a:rPr lang="en-GB" dirty="0"/>
              <a:t>introduce </a:t>
            </a:r>
            <a:r>
              <a:rPr lang="en-GB" dirty="0" smtClean="0"/>
              <a:t>cyber </a:t>
            </a:r>
            <a:r>
              <a:rPr lang="en-GB" dirty="0"/>
              <a:t>effects </a:t>
            </a:r>
            <a:r>
              <a:rPr lang="en-GB" dirty="0" smtClean="0"/>
              <a:t>showing </a:t>
            </a:r>
            <a:r>
              <a:rPr lang="en-GB" dirty="0"/>
              <a:t>that different </a:t>
            </a:r>
            <a:r>
              <a:rPr lang="en-GB" dirty="0" smtClean="0"/>
              <a:t>simulations </a:t>
            </a:r>
            <a:r>
              <a:rPr lang="en-GB" dirty="0"/>
              <a:t>can adopt the same standard for communicating cyber </a:t>
            </a:r>
            <a:r>
              <a:rPr lang="en-GB" dirty="0" smtClean="0"/>
              <a:t>data</a:t>
            </a:r>
            <a:endParaRPr lang="en-GB" dirty="0"/>
          </a:p>
          <a:p>
            <a:pPr lvl="1"/>
            <a:r>
              <a:rPr lang="en-GB" dirty="0"/>
              <a:t>Both the CCTV and Radar vignettes executed successfully, and all intended visual effects could be seen within their respective kinetic simulation </a:t>
            </a:r>
            <a:r>
              <a:rPr lang="en-GB" dirty="0" smtClean="0"/>
              <a:t>environments</a:t>
            </a:r>
            <a:endParaRPr lang="en-GB" dirty="0"/>
          </a:p>
          <a:p>
            <a:endParaRPr lang="en-GB" dirty="0"/>
          </a:p>
        </p:txBody>
      </p:sp>
    </p:spTree>
    <p:extLst>
      <p:ext uri="{BB962C8B-B14F-4D97-AF65-F5344CB8AC3E}">
        <p14:creationId xmlns:p14="http://schemas.microsoft.com/office/powerpoint/2010/main" val="302639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21032</TotalTime>
  <Words>3688</Words>
  <Application>Microsoft Office PowerPoint</Application>
  <PresentationFormat>Widescreen</PresentationFormat>
  <Paragraphs>281</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Tahoma</vt:lpstr>
      <vt:lpstr>Wingdings</vt:lpstr>
      <vt:lpstr>Blends</vt:lpstr>
      <vt:lpstr>PowerPoint Presentation</vt:lpstr>
      <vt:lpstr>Background</vt:lpstr>
      <vt:lpstr>Cyber Technology Demonstrator Objectives</vt:lpstr>
      <vt:lpstr>Conceptual Model</vt:lpstr>
      <vt:lpstr>Scenario Design</vt:lpstr>
      <vt:lpstr>High Level Federation Design</vt:lpstr>
      <vt:lpstr>RADAR Vignette</vt:lpstr>
      <vt:lpstr>CCTV Vignette</vt:lpstr>
      <vt:lpstr>Demonstration Outcomes</vt:lpstr>
      <vt:lpstr>Findings</vt:lpstr>
      <vt:lpstr>CyberDEM Specific Recommendations</vt:lpstr>
      <vt:lpstr>Cyber Effects Representation Recommendations</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Matt Smith</cp:lastModifiedBy>
  <cp:revision>94</cp:revision>
  <cp:lastPrinted>1601-01-01T00:00:00Z</cp:lastPrinted>
  <dcterms:created xsi:type="dcterms:W3CDTF">2016-03-29T15:29:36Z</dcterms:created>
  <dcterms:modified xsi:type="dcterms:W3CDTF">2024-10-31T09:59:39Z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