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4_28A00E89.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8"/>
  </p:notesMasterIdLst>
  <p:handoutMasterIdLst>
    <p:handoutMasterId r:id="rId19"/>
  </p:handoutMasterIdLst>
  <p:sldIdLst>
    <p:sldId id="289" r:id="rId5"/>
    <p:sldId id="256" r:id="rId6"/>
    <p:sldId id="257" r:id="rId7"/>
    <p:sldId id="259" r:id="rId8"/>
    <p:sldId id="260" r:id="rId9"/>
    <p:sldId id="261" r:id="rId10"/>
    <p:sldId id="262" r:id="rId11"/>
    <p:sldId id="263" r:id="rId12"/>
    <p:sldId id="290" r:id="rId13"/>
    <p:sldId id="10978" r:id="rId14"/>
    <p:sldId id="414" r:id="rId15"/>
    <p:sldId id="291" r:id="rId16"/>
    <p:sldId id="294" r:id="rId1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6A0F73-BB39-D728-EC61-3FD7D685D2CE}" name="Patrick Buckley" initials="" userId="S::patrick.buckley@i3-corps.com::827919d4-8aa7-4da1-82d9-3958be8dda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47" autoAdjust="0"/>
    <p:restoredTop sz="94634" autoAdjust="0"/>
  </p:normalViewPr>
  <p:slideViewPr>
    <p:cSldViewPr snapToGrid="0">
      <p:cViewPr varScale="1">
        <p:scale>
          <a:sx n="113" d="100"/>
          <a:sy n="113" d="100"/>
        </p:scale>
        <p:origin x="208" y="4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638"/>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104_28A00E89.xml><?xml version="1.0" encoding="utf-8"?>
<p188:cmLst xmlns:a="http://schemas.openxmlformats.org/drawingml/2006/main" xmlns:r="http://schemas.openxmlformats.org/officeDocument/2006/relationships" xmlns:p188="http://schemas.microsoft.com/office/powerpoint/2018/8/main">
  <p188:cm id="{D5414F7E-5C9C-A045-B694-5D644D0166F1}" authorId="{6B6A0F73-BB39-D728-EC61-3FD7D685D2CE}" created="2024-09-09T21:18:55.257">
    <ac:deMkLst xmlns:ac="http://schemas.microsoft.com/office/drawing/2013/main/command">
      <pc:docMk xmlns:pc="http://schemas.microsoft.com/office/powerpoint/2013/main/command"/>
      <pc:sldMk xmlns:pc="http://schemas.microsoft.com/office/powerpoint/2013/main/command" cId="681578121" sldId="260"/>
      <ac:picMk id="4" creationId="{89A8F872-972F-FE1D-E2C0-BEDAB0A7B152}"/>
    </ac:deMkLst>
    <p188:txBody>
      <a:bodyPr/>
      <a:lstStyle/>
      <a:p>
        <a:r>
          <a:rPr lang="en-US"/>
          <a:t>Working with i3 graphics team to clean these figures up for presentation. All the mind map figures will be cleaned up. Placeholders for now…</a:t>
        </a:r>
      </a:p>
    </p188:txBody>
  </p188:cm>
</p188: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DC2D0-9E3B-4843-854F-3654F107E13A}" type="doc">
      <dgm:prSet loTypeId="urn:microsoft.com/office/officeart/2009/layout/ReverseList" loCatId="" qsTypeId="urn:microsoft.com/office/officeart/2005/8/quickstyle/simple1" qsCatId="simple" csTypeId="urn:microsoft.com/office/officeart/2005/8/colors/accent1_3" csCatId="accent1" phldr="1"/>
      <dgm:spPr/>
      <dgm:t>
        <a:bodyPr/>
        <a:lstStyle/>
        <a:p>
          <a:endParaRPr lang="en-US"/>
        </a:p>
      </dgm:t>
    </dgm:pt>
    <dgm:pt modelId="{1E4AED71-1EC2-C54E-A268-88B0A7A5BD1B}">
      <dgm:prSet phldrT="[Text]"/>
      <dgm:spPr/>
      <dgm:t>
        <a:bodyPr/>
        <a:lstStyle/>
        <a:p>
          <a:r>
            <a:rPr lang="en-US" b="1" dirty="0"/>
            <a:t>Structure</a:t>
          </a:r>
        </a:p>
      </dgm:t>
    </dgm:pt>
    <dgm:pt modelId="{9E7DF143-994D-F34E-865A-5C73BE6279C3}" type="parTrans" cxnId="{451F023C-481A-AA4D-9472-9A2BCB49108E}">
      <dgm:prSet/>
      <dgm:spPr/>
      <dgm:t>
        <a:bodyPr/>
        <a:lstStyle/>
        <a:p>
          <a:endParaRPr lang="en-US"/>
        </a:p>
      </dgm:t>
    </dgm:pt>
    <dgm:pt modelId="{B7231584-5082-DB40-819D-7932E4A32123}" type="sibTrans" cxnId="{451F023C-481A-AA4D-9472-9A2BCB49108E}">
      <dgm:prSet/>
      <dgm:spPr/>
      <dgm:t>
        <a:bodyPr/>
        <a:lstStyle/>
        <a:p>
          <a:endParaRPr lang="en-US"/>
        </a:p>
      </dgm:t>
    </dgm:pt>
    <dgm:pt modelId="{0A427839-A205-4B4E-8651-0DC918F3DD39}">
      <dgm:prSet phldrT="[Text]"/>
      <dgm:spPr/>
      <dgm:t>
        <a:bodyPr/>
        <a:lstStyle/>
        <a:p>
          <a:r>
            <a:rPr lang="en-US" b="1" dirty="0"/>
            <a:t>Behavior</a:t>
          </a:r>
        </a:p>
      </dgm:t>
    </dgm:pt>
    <dgm:pt modelId="{69A7B2B3-DB54-2145-A0FD-BA173707F23C}" type="parTrans" cxnId="{AF2D4912-C5A4-684A-AC75-6AEB5CA31C16}">
      <dgm:prSet/>
      <dgm:spPr/>
      <dgm:t>
        <a:bodyPr/>
        <a:lstStyle/>
        <a:p>
          <a:endParaRPr lang="en-US"/>
        </a:p>
      </dgm:t>
    </dgm:pt>
    <dgm:pt modelId="{1877A9F3-4E1D-D544-B56D-E6328289D100}" type="sibTrans" cxnId="{AF2D4912-C5A4-684A-AC75-6AEB5CA31C16}">
      <dgm:prSet/>
      <dgm:spPr/>
      <dgm:t>
        <a:bodyPr/>
        <a:lstStyle/>
        <a:p>
          <a:endParaRPr lang="en-US"/>
        </a:p>
      </dgm:t>
    </dgm:pt>
    <dgm:pt modelId="{C17C4A3F-5EA5-9B42-AA26-DCA9AA2E3FA9}" type="pres">
      <dgm:prSet presAssocID="{34FDC2D0-9E3B-4843-854F-3654F107E13A}" presName="Name0" presStyleCnt="0">
        <dgm:presLayoutVars>
          <dgm:chMax val="2"/>
          <dgm:chPref val="2"/>
          <dgm:animLvl val="lvl"/>
        </dgm:presLayoutVars>
      </dgm:prSet>
      <dgm:spPr/>
    </dgm:pt>
    <dgm:pt modelId="{3C592637-6D3E-124E-A607-D0CB97126C98}" type="pres">
      <dgm:prSet presAssocID="{34FDC2D0-9E3B-4843-854F-3654F107E13A}" presName="LeftText" presStyleLbl="revTx" presStyleIdx="0" presStyleCnt="0">
        <dgm:presLayoutVars>
          <dgm:bulletEnabled val="1"/>
        </dgm:presLayoutVars>
      </dgm:prSet>
      <dgm:spPr/>
    </dgm:pt>
    <dgm:pt modelId="{1952EF2C-73C5-4942-AD5A-3954BB1DB89D}" type="pres">
      <dgm:prSet presAssocID="{34FDC2D0-9E3B-4843-854F-3654F107E13A}" presName="LeftNode" presStyleLbl="bgImgPlace1" presStyleIdx="0" presStyleCnt="2" custLinFactNeighborY="514">
        <dgm:presLayoutVars>
          <dgm:chMax val="2"/>
          <dgm:chPref val="2"/>
        </dgm:presLayoutVars>
      </dgm:prSet>
      <dgm:spPr/>
    </dgm:pt>
    <dgm:pt modelId="{31E976E6-5021-6B4C-AA0C-EF9B132A758D}" type="pres">
      <dgm:prSet presAssocID="{34FDC2D0-9E3B-4843-854F-3654F107E13A}" presName="RightText" presStyleLbl="revTx" presStyleIdx="0" presStyleCnt="0">
        <dgm:presLayoutVars>
          <dgm:bulletEnabled val="1"/>
        </dgm:presLayoutVars>
      </dgm:prSet>
      <dgm:spPr/>
    </dgm:pt>
    <dgm:pt modelId="{BDF13425-8442-144D-9E27-B30C8071242C}" type="pres">
      <dgm:prSet presAssocID="{34FDC2D0-9E3B-4843-854F-3654F107E13A}" presName="RightNode" presStyleLbl="bgImgPlace1" presStyleIdx="1" presStyleCnt="2" custLinFactNeighborY="514">
        <dgm:presLayoutVars>
          <dgm:chMax val="0"/>
          <dgm:chPref val="0"/>
        </dgm:presLayoutVars>
      </dgm:prSet>
      <dgm:spPr/>
    </dgm:pt>
    <dgm:pt modelId="{920641C3-AC7F-144A-BF7E-E19498C7F037}" type="pres">
      <dgm:prSet presAssocID="{34FDC2D0-9E3B-4843-854F-3654F107E13A}" presName="TopArrow" presStyleLbl="node1" presStyleIdx="0" presStyleCnt="2"/>
      <dgm:spPr/>
    </dgm:pt>
    <dgm:pt modelId="{82ECD9FC-73DD-0B4A-8E68-7FB5E266FE30}" type="pres">
      <dgm:prSet presAssocID="{34FDC2D0-9E3B-4843-854F-3654F107E13A}" presName="BottomArrow" presStyleLbl="node1" presStyleIdx="1" presStyleCnt="2"/>
      <dgm:spPr/>
    </dgm:pt>
  </dgm:ptLst>
  <dgm:cxnLst>
    <dgm:cxn modelId="{4187650D-02F5-014B-9D62-7424A1624D73}" type="presOf" srcId="{1E4AED71-1EC2-C54E-A268-88B0A7A5BD1B}" destId="{1952EF2C-73C5-4942-AD5A-3954BB1DB89D}" srcOrd="1" destOrd="0" presId="urn:microsoft.com/office/officeart/2009/layout/ReverseList"/>
    <dgm:cxn modelId="{AF2D4912-C5A4-684A-AC75-6AEB5CA31C16}" srcId="{34FDC2D0-9E3B-4843-854F-3654F107E13A}" destId="{0A427839-A205-4B4E-8651-0DC918F3DD39}" srcOrd="1" destOrd="0" parTransId="{69A7B2B3-DB54-2145-A0FD-BA173707F23C}" sibTransId="{1877A9F3-4E1D-D544-B56D-E6328289D100}"/>
    <dgm:cxn modelId="{451F023C-481A-AA4D-9472-9A2BCB49108E}" srcId="{34FDC2D0-9E3B-4843-854F-3654F107E13A}" destId="{1E4AED71-1EC2-C54E-A268-88B0A7A5BD1B}" srcOrd="0" destOrd="0" parTransId="{9E7DF143-994D-F34E-865A-5C73BE6279C3}" sibTransId="{B7231584-5082-DB40-819D-7932E4A32123}"/>
    <dgm:cxn modelId="{4AA4BE99-08B3-6E46-BB7A-B091E131A98C}" type="presOf" srcId="{0A427839-A205-4B4E-8651-0DC918F3DD39}" destId="{31E976E6-5021-6B4C-AA0C-EF9B132A758D}" srcOrd="0" destOrd="0" presId="urn:microsoft.com/office/officeart/2009/layout/ReverseList"/>
    <dgm:cxn modelId="{2F461DC6-C4C5-B440-BCAD-E5AE98589713}" type="presOf" srcId="{1E4AED71-1EC2-C54E-A268-88B0A7A5BD1B}" destId="{3C592637-6D3E-124E-A607-D0CB97126C98}" srcOrd="0" destOrd="0" presId="urn:microsoft.com/office/officeart/2009/layout/ReverseList"/>
    <dgm:cxn modelId="{64F262D2-65F6-3A4A-B6AA-74BBB58AC7D1}" type="presOf" srcId="{34FDC2D0-9E3B-4843-854F-3654F107E13A}" destId="{C17C4A3F-5EA5-9B42-AA26-DCA9AA2E3FA9}" srcOrd="0" destOrd="0" presId="urn:microsoft.com/office/officeart/2009/layout/ReverseList"/>
    <dgm:cxn modelId="{2D25C4EA-3E6A-C54F-B7DF-82C2DA2BE214}" type="presOf" srcId="{0A427839-A205-4B4E-8651-0DC918F3DD39}" destId="{BDF13425-8442-144D-9E27-B30C8071242C}" srcOrd="1" destOrd="0" presId="urn:microsoft.com/office/officeart/2009/layout/ReverseList"/>
    <dgm:cxn modelId="{ACBB60F1-C0A5-064E-B5A3-0D8427C09C4F}" type="presParOf" srcId="{C17C4A3F-5EA5-9B42-AA26-DCA9AA2E3FA9}" destId="{3C592637-6D3E-124E-A607-D0CB97126C98}" srcOrd="0" destOrd="0" presId="urn:microsoft.com/office/officeart/2009/layout/ReverseList"/>
    <dgm:cxn modelId="{4E904313-197E-7942-9019-F3458C99CCF2}" type="presParOf" srcId="{C17C4A3F-5EA5-9B42-AA26-DCA9AA2E3FA9}" destId="{1952EF2C-73C5-4942-AD5A-3954BB1DB89D}" srcOrd="1" destOrd="0" presId="urn:microsoft.com/office/officeart/2009/layout/ReverseList"/>
    <dgm:cxn modelId="{2875F6EC-8428-CF4D-86B1-B743B21209B9}" type="presParOf" srcId="{C17C4A3F-5EA5-9B42-AA26-DCA9AA2E3FA9}" destId="{31E976E6-5021-6B4C-AA0C-EF9B132A758D}" srcOrd="2" destOrd="0" presId="urn:microsoft.com/office/officeart/2009/layout/ReverseList"/>
    <dgm:cxn modelId="{E762EE90-A337-5545-AE80-8EAFAC2BBEDE}" type="presParOf" srcId="{C17C4A3F-5EA5-9B42-AA26-DCA9AA2E3FA9}" destId="{BDF13425-8442-144D-9E27-B30C8071242C}" srcOrd="3" destOrd="0" presId="urn:microsoft.com/office/officeart/2009/layout/ReverseList"/>
    <dgm:cxn modelId="{CD2622B6-B7CC-7B49-9370-F0210CACD463}" type="presParOf" srcId="{C17C4A3F-5EA5-9B42-AA26-DCA9AA2E3FA9}" destId="{920641C3-AC7F-144A-BF7E-E19498C7F037}" srcOrd="4" destOrd="0" presId="urn:microsoft.com/office/officeart/2009/layout/ReverseList"/>
    <dgm:cxn modelId="{FFE3106A-F20D-D349-89EE-BE652E1F7026}" type="presParOf" srcId="{C17C4A3F-5EA5-9B42-AA26-DCA9AA2E3FA9}" destId="{82ECD9FC-73DD-0B4A-8E68-7FB5E266FE30}"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2EF2C-73C5-4942-AD5A-3954BB1DB89D}">
      <dsp:nvSpPr>
        <dsp:cNvPr id="0" name=""/>
        <dsp:cNvSpPr/>
      </dsp:nvSpPr>
      <dsp:spPr>
        <a:xfrm rot="16200000">
          <a:off x="349737" y="375238"/>
          <a:ext cx="786019" cy="480341"/>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38100" rIns="34290" bIns="38100" numCol="1" spcCol="1270" anchor="t" anchorCtr="0">
          <a:noAutofit/>
        </a:bodyPr>
        <a:lstStyle/>
        <a:p>
          <a:pPr marL="0" lvl="0" indent="0" algn="l" defTabSz="266700">
            <a:lnSpc>
              <a:spcPct val="90000"/>
            </a:lnSpc>
            <a:spcBef>
              <a:spcPct val="0"/>
            </a:spcBef>
            <a:spcAft>
              <a:spcPct val="35000"/>
            </a:spcAft>
            <a:buNone/>
          </a:pPr>
          <a:r>
            <a:rPr lang="en-US" sz="600" b="1" kern="1200" dirty="0"/>
            <a:t>Structure</a:t>
          </a:r>
        </a:p>
      </dsp:txBody>
      <dsp:txXfrm rot="5400000">
        <a:off x="526029" y="245853"/>
        <a:ext cx="456888" cy="739113"/>
      </dsp:txXfrm>
    </dsp:sp>
    <dsp:sp modelId="{BDF13425-8442-144D-9E27-B30C8071242C}">
      <dsp:nvSpPr>
        <dsp:cNvPr id="0" name=""/>
        <dsp:cNvSpPr/>
      </dsp:nvSpPr>
      <dsp:spPr>
        <a:xfrm rot="5400000">
          <a:off x="851890" y="375238"/>
          <a:ext cx="786019" cy="480341"/>
        </a:xfrm>
        <a:prstGeom prst="round2SameRect">
          <a:avLst>
            <a:gd name="adj1" fmla="val 16670"/>
            <a:gd name="adj2" fmla="val 0"/>
          </a:avLst>
        </a:prstGeom>
        <a:solidFill>
          <a:schemeClr val="accent1">
            <a:tint val="50000"/>
            <a:hueOff val="-102280"/>
            <a:satOff val="-2846"/>
            <a:lumOff val="10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8100" rIns="22860" bIns="38100" numCol="1" spcCol="1270" anchor="t" anchorCtr="0">
          <a:noAutofit/>
        </a:bodyPr>
        <a:lstStyle/>
        <a:p>
          <a:pPr marL="0" lvl="0" indent="0" algn="l" defTabSz="266700">
            <a:lnSpc>
              <a:spcPct val="90000"/>
            </a:lnSpc>
            <a:spcBef>
              <a:spcPct val="0"/>
            </a:spcBef>
            <a:spcAft>
              <a:spcPct val="35000"/>
            </a:spcAft>
            <a:buNone/>
          </a:pPr>
          <a:r>
            <a:rPr lang="en-US" sz="600" b="1" kern="1200" dirty="0"/>
            <a:t>Behavior</a:t>
          </a:r>
        </a:p>
      </dsp:txBody>
      <dsp:txXfrm rot="-5400000">
        <a:off x="1004729" y="245853"/>
        <a:ext cx="456888" cy="739113"/>
      </dsp:txXfrm>
    </dsp:sp>
    <dsp:sp modelId="{920641C3-AC7F-144A-BF7E-E19498C7F037}">
      <dsp:nvSpPr>
        <dsp:cNvPr id="0" name=""/>
        <dsp:cNvSpPr/>
      </dsp:nvSpPr>
      <dsp:spPr>
        <a:xfrm>
          <a:off x="742698" y="0"/>
          <a:ext cx="502152" cy="502127"/>
        </a:xfrm>
        <a:prstGeom prst="circularArrow">
          <a:avLst>
            <a:gd name="adj1" fmla="val 12500"/>
            <a:gd name="adj2" fmla="val 1142322"/>
            <a:gd name="adj3" fmla="val 20457678"/>
            <a:gd name="adj4" fmla="val 10800000"/>
            <a:gd name="adj5" fmla="val 125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CD9FC-73DD-0B4A-8E68-7FB5E266FE30}">
      <dsp:nvSpPr>
        <dsp:cNvPr id="0" name=""/>
        <dsp:cNvSpPr/>
      </dsp:nvSpPr>
      <dsp:spPr>
        <a:xfrm rot="10800000">
          <a:off x="742698" y="720487"/>
          <a:ext cx="502152" cy="502127"/>
        </a:xfrm>
        <a:prstGeom prst="circularArrow">
          <a:avLst>
            <a:gd name="adj1" fmla="val 12500"/>
            <a:gd name="adj2" fmla="val 1142322"/>
            <a:gd name="adj3" fmla="val 20457678"/>
            <a:gd name="adj4" fmla="val 10800000"/>
            <a:gd name="adj5" fmla="val 12500"/>
          </a:avLst>
        </a:prstGeom>
        <a:solidFill>
          <a:schemeClr val="accent1">
            <a:shade val="80000"/>
            <a:hueOff val="-569349"/>
            <a:satOff val="-29649"/>
            <a:lumOff val="35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AUTOSAR has offered DDS communication binding since 2018.03</a:t>
            </a:r>
          </a:p>
          <a:p>
            <a:endParaRPr lang="en-US" dirty="0"/>
          </a:p>
        </p:txBody>
      </p:sp>
      <p:sp>
        <p:nvSpPr>
          <p:cNvPr id="4" name="Slide Number Placeholder 3"/>
          <p:cNvSpPr>
            <a:spLocks noGrp="1"/>
          </p:cNvSpPr>
          <p:nvPr>
            <p:ph type="sldNum" sz="quarter" idx="5"/>
          </p:nvPr>
        </p:nvSpPr>
        <p:spPr/>
        <p:txBody>
          <a:bodyPr/>
          <a:lstStyle/>
          <a:p>
            <a:fld id="{1C06B82F-2287-458E-A95B-FD6CB59E37FD}" type="slidenum">
              <a:rPr lang="en-US" smtClean="0"/>
              <a:t>10</a:t>
            </a:fld>
            <a:endParaRPr lang="en-US"/>
          </a:p>
        </p:txBody>
      </p:sp>
    </p:spTree>
    <p:extLst>
      <p:ext uri="{BB962C8B-B14F-4D97-AF65-F5344CB8AC3E}">
        <p14:creationId xmlns:p14="http://schemas.microsoft.com/office/powerpoint/2010/main" val="344821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Rot="1" noChangeAspect="1" noChangeArrowheads="1" noTextEdit="1"/>
          </p:cNvSpPr>
          <p:nvPr>
            <p:ph type="sldImg"/>
          </p:nvPr>
        </p:nvSpPr>
        <p:spPr>
          <a:xfrm>
            <a:off x="381000" y="685800"/>
            <a:ext cx="6096000" cy="3429000"/>
          </a:xfrm>
          <a:ln/>
        </p:spPr>
      </p:sp>
      <p:sp>
        <p:nvSpPr>
          <p:cNvPr id="611331" name="Rectangle 3"/>
          <p:cNvSpPr>
            <a:spLocks noGrp="1" noChangeArrowheads="1"/>
          </p:cNvSpPr>
          <p:nvPr>
            <p:ph type="body" idx="1"/>
          </p:nvPr>
        </p:nvSpPr>
        <p:spPr/>
        <p:txBody>
          <a:bodyPr/>
          <a:lstStyle/>
          <a:p>
            <a:r>
              <a:rPr lang="en-US" dirty="0"/>
              <a:t>Platform = CPU, OS, Compiler</a:t>
            </a:r>
          </a:p>
          <a:p>
            <a:endParaRPr lang="en-US" dirty="0"/>
          </a:p>
        </p:txBody>
      </p:sp>
    </p:spTree>
    <p:extLst>
      <p:ext uri="{BB962C8B-B14F-4D97-AF65-F5344CB8AC3E}">
        <p14:creationId xmlns:p14="http://schemas.microsoft.com/office/powerpoint/2010/main" val="2196716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D6759-D178-F8B4-231E-7E213933BA1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73C277F-53AA-7E69-D93F-BA4EA81435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E97EEF-7D81-0EBE-0CD6-21A1E0A83394}"/>
              </a:ext>
            </a:extLst>
          </p:cNvPr>
          <p:cNvSpPr>
            <a:spLocks noGrp="1"/>
          </p:cNvSpPr>
          <p:nvPr>
            <p:ph type="sldNum" sz="quarter" idx="12"/>
          </p:nvPr>
        </p:nvSpPr>
        <p:spPr/>
        <p:txBody>
          <a:bodyPr/>
          <a:lstStyle/>
          <a:p>
            <a:fld id="{18BAF9A4-FC73-A141-918D-B959ED804A8A}" type="slidenum">
              <a:rPr lang="en-US" smtClean="0"/>
              <a:t>‹#›</a:t>
            </a:fld>
            <a:endParaRPr lang="en-US"/>
          </a:p>
        </p:txBody>
      </p:sp>
    </p:spTree>
    <p:extLst>
      <p:ext uri="{BB962C8B-B14F-4D97-AF65-F5344CB8AC3E}">
        <p14:creationId xmlns:p14="http://schemas.microsoft.com/office/powerpoint/2010/main" val="111347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79D1-FA5C-9E7A-7F9B-E290082DBD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B8005C-42A9-22B5-0769-8A33CCB490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9107A3-F0A4-E628-72AD-204959FE87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884D94-E4EA-D907-337B-6042B98B45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EF8CA9-9C4F-4B35-902C-1823A25A69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6E199D-8512-9FAB-3267-A4B02C94262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B7398D3-6795-3E1D-2495-029F4D7A26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62EAEE-A573-E2C3-5D65-7AD0AE4C388D}"/>
              </a:ext>
            </a:extLst>
          </p:cNvPr>
          <p:cNvSpPr>
            <a:spLocks noGrp="1"/>
          </p:cNvSpPr>
          <p:nvPr>
            <p:ph type="sldNum" sz="quarter" idx="12"/>
          </p:nvPr>
        </p:nvSpPr>
        <p:spPr/>
        <p:txBody>
          <a:bodyPr/>
          <a:lstStyle/>
          <a:p>
            <a:fld id="{18BAF9A4-FC73-A141-918D-B959ED804A8A}" type="slidenum">
              <a:rPr lang="en-US" smtClean="0"/>
              <a:t>‹#›</a:t>
            </a:fld>
            <a:endParaRPr lang="en-US"/>
          </a:p>
        </p:txBody>
      </p:sp>
    </p:spTree>
    <p:extLst>
      <p:ext uri="{BB962C8B-B14F-4D97-AF65-F5344CB8AC3E}">
        <p14:creationId xmlns:p14="http://schemas.microsoft.com/office/powerpoint/2010/main" val="218877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402333"/>
            <a:ext cx="10515600" cy="651052"/>
          </a:xfrm>
        </p:spPr>
        <p:txBody>
          <a:bodyPr anchor="b"/>
          <a:lstStyle>
            <a:lvl1pPr>
              <a:defRPr b="1" baseline="0">
                <a:solidFill>
                  <a:schemeClr val="tx1">
                    <a:lumMod val="75000"/>
                    <a:lumOff val="25000"/>
                  </a:schemeClr>
                </a:solidFill>
              </a:defRPr>
            </a:lvl1pPr>
          </a:lstStyle>
          <a:p>
            <a:r>
              <a:rPr lang="en-US" dirty="0"/>
              <a:t>Title (1 line)</a:t>
            </a:r>
          </a:p>
        </p:txBody>
      </p:sp>
      <p:sp>
        <p:nvSpPr>
          <p:cNvPr id="7" name="Rectangle 6"/>
          <p:cNvSpPr/>
          <p:nvPr userDrawn="1"/>
        </p:nvSpPr>
        <p:spPr>
          <a:xfrm>
            <a:off x="960592" y="1051295"/>
            <a:ext cx="564777" cy="45719"/>
          </a:xfrm>
          <a:prstGeom prst="rect">
            <a:avLst/>
          </a:prstGeom>
          <a:solidFill>
            <a:srgbClr val="EC8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978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9">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8" r:id="rId5"/>
    <p:sldLayoutId id="2147483679" r:id="rId6"/>
    <p:sldLayoutId id="2147483680" r:id="rId7"/>
  </p:sldLayoutIdLst>
  <p:hf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4.svg"/><Relationship Id="rId3" Type="http://schemas.openxmlformats.org/officeDocument/2006/relationships/image" Target="../media/image19.tiff"/><Relationship Id="rId7" Type="http://schemas.openxmlformats.org/officeDocument/2006/relationships/diagramData" Target="../diagrams/data1.xml"/><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diagramDrawing" Target="../diagrams/drawing1.xml"/><Relationship Id="rId5" Type="http://schemas.openxmlformats.org/officeDocument/2006/relationships/image" Target="../media/image21.png"/><Relationship Id="rId10" Type="http://schemas.openxmlformats.org/officeDocument/2006/relationships/diagramColors" Target="../diagrams/colors1.xml"/><Relationship Id="rId4" Type="http://schemas.openxmlformats.org/officeDocument/2006/relationships/image" Target="../media/image20.png"/><Relationship Id="rId9"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4_28A00E8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1858346"/>
            <a:ext cx="10449813" cy="2579602"/>
          </a:xfrm>
        </p:spPr>
        <p:txBody>
          <a:bodyPr/>
          <a:lstStyle/>
          <a:p>
            <a:r>
              <a:rPr lang="en-US" dirty="0"/>
              <a:t>An Open Standards Data Model and Taxonomy to</a:t>
            </a:r>
          </a:p>
          <a:p>
            <a:r>
              <a:rPr lang="en-US" dirty="0"/>
              <a:t>Enable Digital Twins for Defense</a:t>
            </a:r>
          </a:p>
          <a:p>
            <a:endParaRPr lang="en-US" sz="2000" dirty="0">
              <a:solidFill>
                <a:srgbClr val="00B050"/>
              </a:solidFill>
            </a:endParaRPr>
          </a:p>
          <a:p>
            <a:r>
              <a:rPr lang="en-US" sz="2000" dirty="0">
                <a:solidFill>
                  <a:srgbClr val="00B050"/>
                </a:solidFill>
              </a:rPr>
              <a:t>proposing a common taxonomy to define the terms, roles, and responsibilities for an open standard based approach to data production, management, consumption, and analysis of Digital Twins</a:t>
            </a:r>
            <a:endParaRPr lang="en-US" dirty="0"/>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Patrick Buckley, PhD, Integration Innovation, Inc. (i3)</a:t>
            </a:r>
          </a:p>
          <a:p>
            <a:pPr eaLnBrk="1" hangingPunct="1"/>
            <a:r>
              <a:rPr lang="en-US" dirty="0">
                <a:latin typeface="Arial Narrow" pitchFamily="34" charset="0"/>
              </a:rPr>
              <a:t>Robert Proctor, Real-Time Innovations</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1026" name="Picture 2" descr="Integration Innovation, Inc. | LinkedIn">
            <a:extLst>
              <a:ext uri="{FF2B5EF4-FFF2-40B4-BE49-F238E27FC236}">
                <a16:creationId xmlns:a16="http://schemas.microsoft.com/office/drawing/2014/main" id="{222783DD-7AFC-7C5A-E322-3B06BFD93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90" y="4355075"/>
            <a:ext cx="1716488" cy="17164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730ADD8-0DAA-DEB8-E122-8E61578F18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1610" y="4513049"/>
            <a:ext cx="2016900" cy="1558514"/>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a:extLst>
              <a:ext uri="{FF2B5EF4-FFF2-40B4-BE49-F238E27FC236}">
                <a16:creationId xmlns:a16="http://schemas.microsoft.com/office/drawing/2014/main" id="{16B74317-409C-C28C-5F6C-9CC6BF68AA5C}"/>
              </a:ext>
            </a:extLst>
          </p:cNvPr>
          <p:cNvSpPr>
            <a:spLocks noGrp="1"/>
          </p:cNvSpPr>
          <p:nvPr>
            <p:ph type="title"/>
          </p:nvPr>
        </p:nvSpPr>
        <p:spPr>
          <a:xfrm>
            <a:off x="838200" y="74707"/>
            <a:ext cx="10515600" cy="651052"/>
          </a:xfrm>
        </p:spPr>
        <p:txBody>
          <a:bodyPr/>
          <a:lstStyle/>
          <a:p>
            <a:r>
              <a:rPr kumimoji="0" lang="en-US" sz="2800" b="1" i="0" u="none" strike="noStrike" kern="0" cap="none" spc="0" normalizeH="0" baseline="0" noProof="0" dirty="0">
                <a:ln>
                  <a:noFill/>
                </a:ln>
                <a:solidFill>
                  <a:srgbClr val="FFFFFF"/>
                </a:solidFill>
                <a:effectLst/>
                <a:uLnTx/>
                <a:uFillTx/>
                <a:latin typeface="Tahoma"/>
                <a:ea typeface="+mj-ea"/>
                <a:cs typeface="+mj-cs"/>
              </a:rPr>
              <a:t>Data-Centric Digital Twin Architecture</a:t>
            </a:r>
            <a:endParaRPr lang="en-US" dirty="0">
              <a:solidFill>
                <a:schemeClr val="bg1"/>
              </a:solidFill>
            </a:endParaRPr>
          </a:p>
        </p:txBody>
      </p:sp>
      <p:sp>
        <p:nvSpPr>
          <p:cNvPr id="93" name="TextBox 92">
            <a:extLst>
              <a:ext uri="{FF2B5EF4-FFF2-40B4-BE49-F238E27FC236}">
                <a16:creationId xmlns:a16="http://schemas.microsoft.com/office/drawing/2014/main" id="{B4274C4F-8280-B71F-07B0-84F025C2FA58}"/>
              </a:ext>
            </a:extLst>
          </p:cNvPr>
          <p:cNvSpPr txBox="1"/>
          <p:nvPr/>
        </p:nvSpPr>
        <p:spPr>
          <a:xfrm>
            <a:off x="278581" y="1626088"/>
            <a:ext cx="2503393" cy="1323439"/>
          </a:xfrm>
          <a:prstGeom prst="rect">
            <a:avLst/>
          </a:prstGeom>
          <a:noFill/>
        </p:spPr>
        <p:txBody>
          <a:bodyPr wrap="square">
            <a:spAutoFit/>
          </a:bodyPr>
          <a:lstStyle/>
          <a:p>
            <a:pPr marL="0" lvl="0" indent="0" algn="l" rtl="0">
              <a:lnSpc>
                <a:spcPct val="100000"/>
              </a:lnSpc>
              <a:spcBef>
                <a:spcPts val="600"/>
              </a:spcBef>
              <a:spcAft>
                <a:spcPts val="0"/>
              </a:spcAft>
              <a:buSzPts val="2400"/>
              <a:buNone/>
            </a:pPr>
            <a:r>
              <a:rPr lang="en-US" sz="2000" dirty="0">
                <a:latin typeface="Arial Narrow" panose="020B0606020202030204" pitchFamily="34" charset="0"/>
              </a:rPr>
              <a:t>DDS is the </a:t>
            </a:r>
            <a:r>
              <a:rPr lang="en-US" sz="2000" b="1" dirty="0">
                <a:latin typeface="Arial Narrow" panose="020B0606020202030204" pitchFamily="34" charset="0"/>
              </a:rPr>
              <a:t>Real-Time</a:t>
            </a:r>
            <a:r>
              <a:rPr lang="en-US" sz="2000" dirty="0">
                <a:latin typeface="Arial Narrow" panose="020B0606020202030204" pitchFamily="34" charset="0"/>
              </a:rPr>
              <a:t> Connectivity Framework </a:t>
            </a:r>
            <a:r>
              <a:rPr lang="en-US" sz="2000" b="1" dirty="0">
                <a:latin typeface="Arial Narrow" panose="020B0606020202030204" pitchFamily="34" charset="0"/>
              </a:rPr>
              <a:t>Open Standard </a:t>
            </a:r>
            <a:r>
              <a:rPr lang="en-US" sz="2000" dirty="0">
                <a:latin typeface="Arial Narrow" panose="020B0606020202030204" pitchFamily="34" charset="0"/>
              </a:rPr>
              <a:t>used in </a:t>
            </a:r>
            <a:r>
              <a:rPr lang="en-US" sz="2000" b="1" dirty="0">
                <a:latin typeface="Arial Narrow" panose="020B0606020202030204" pitchFamily="34" charset="0"/>
              </a:rPr>
              <a:t>Many Industries</a:t>
            </a:r>
          </a:p>
        </p:txBody>
      </p:sp>
      <p:grpSp>
        <p:nvGrpSpPr>
          <p:cNvPr id="2" name="Group 1">
            <a:extLst>
              <a:ext uri="{FF2B5EF4-FFF2-40B4-BE49-F238E27FC236}">
                <a16:creationId xmlns:a16="http://schemas.microsoft.com/office/drawing/2014/main" id="{BE40A513-7F70-937F-3C06-2AF218FA1629}"/>
              </a:ext>
            </a:extLst>
          </p:cNvPr>
          <p:cNvGrpSpPr/>
          <p:nvPr/>
        </p:nvGrpSpPr>
        <p:grpSpPr>
          <a:xfrm>
            <a:off x="1860331" y="983768"/>
            <a:ext cx="9880113" cy="5405743"/>
            <a:chOff x="471483" y="60529"/>
            <a:chExt cx="11049048" cy="6552042"/>
          </a:xfrm>
        </p:grpSpPr>
        <p:grpSp>
          <p:nvGrpSpPr>
            <p:cNvPr id="3" name="Group 2">
              <a:extLst>
                <a:ext uri="{FF2B5EF4-FFF2-40B4-BE49-F238E27FC236}">
                  <a16:creationId xmlns:a16="http://schemas.microsoft.com/office/drawing/2014/main" id="{91D6369E-4237-9C80-7AC7-3DAFC259B74C}"/>
                </a:ext>
              </a:extLst>
            </p:cNvPr>
            <p:cNvGrpSpPr/>
            <p:nvPr/>
          </p:nvGrpSpPr>
          <p:grpSpPr>
            <a:xfrm>
              <a:off x="1671639" y="958187"/>
              <a:ext cx="9682162" cy="5654384"/>
              <a:chOff x="1778286" y="790418"/>
              <a:chExt cx="10242606" cy="5981684"/>
            </a:xfrm>
          </p:grpSpPr>
          <p:sp>
            <p:nvSpPr>
              <p:cNvPr id="24" name="TextBox 23">
                <a:extLst>
                  <a:ext uri="{FF2B5EF4-FFF2-40B4-BE49-F238E27FC236}">
                    <a16:creationId xmlns:a16="http://schemas.microsoft.com/office/drawing/2014/main" id="{FA88E9AB-77F0-9792-B751-376E2D15FE83}"/>
                  </a:ext>
                </a:extLst>
              </p:cNvPr>
              <p:cNvSpPr txBox="1"/>
              <p:nvPr/>
            </p:nvSpPr>
            <p:spPr>
              <a:xfrm>
                <a:off x="2476905" y="798191"/>
                <a:ext cx="1447104" cy="348089"/>
              </a:xfrm>
              <a:prstGeom prst="rect">
                <a:avLst/>
              </a:prstGeom>
              <a:noFill/>
            </p:spPr>
            <p:txBody>
              <a:bodyPr wrap="none" rtlCol="0">
                <a:spAutoFit/>
              </a:bodyPr>
              <a:lstStyle/>
              <a:p>
                <a:r>
                  <a:rPr lang="en-US" sz="1400" b="1" dirty="0">
                    <a:latin typeface="Helvetica" charset="0"/>
                    <a:ea typeface="Helvetica" charset="0"/>
                    <a:cs typeface="Helvetica" charset="0"/>
                  </a:rPr>
                  <a:t>Participant X</a:t>
                </a:r>
              </a:p>
            </p:txBody>
          </p:sp>
          <p:grpSp>
            <p:nvGrpSpPr>
              <p:cNvPr id="25" name="Group 24">
                <a:extLst>
                  <a:ext uri="{FF2B5EF4-FFF2-40B4-BE49-F238E27FC236}">
                    <a16:creationId xmlns:a16="http://schemas.microsoft.com/office/drawing/2014/main" id="{21C60BDE-FB21-CA14-6BDB-88ED6479C6DA}"/>
                  </a:ext>
                </a:extLst>
              </p:cNvPr>
              <p:cNvGrpSpPr/>
              <p:nvPr/>
            </p:nvGrpSpPr>
            <p:grpSpPr>
              <a:xfrm>
                <a:off x="1778286" y="790418"/>
                <a:ext cx="8655093" cy="5981684"/>
                <a:chOff x="1778286" y="790418"/>
                <a:chExt cx="8655093" cy="5981684"/>
              </a:xfrm>
            </p:grpSpPr>
            <p:sp>
              <p:nvSpPr>
                <p:cNvPr id="29" name="Left-Right Arrow 28">
                  <a:extLst>
                    <a:ext uri="{FF2B5EF4-FFF2-40B4-BE49-F238E27FC236}">
                      <a16:creationId xmlns:a16="http://schemas.microsoft.com/office/drawing/2014/main" id="{31ACE833-471B-0561-A0AA-872DD837FBF9}"/>
                    </a:ext>
                  </a:extLst>
                </p:cNvPr>
                <p:cNvSpPr/>
                <p:nvPr/>
              </p:nvSpPr>
              <p:spPr>
                <a:xfrm>
                  <a:off x="4705280" y="1463041"/>
                  <a:ext cx="2791927" cy="710194"/>
                </a:xfrm>
                <a:prstGeom prst="leftRightArrow">
                  <a:avLst/>
                </a:prstGeom>
                <a:solidFill>
                  <a:srgbClr val="7030A0">
                    <a:alpha val="25098"/>
                  </a:srgb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solidFill>
                        <a:schemeClr val="dk1"/>
                      </a:solidFill>
                      <a:latin typeface="Helvetica" charset="0"/>
                      <a:cs typeface="Helvetica" charset="0"/>
                    </a:rPr>
                    <a:t>Information (Data in Context)</a:t>
                  </a:r>
                </a:p>
              </p:txBody>
            </p:sp>
            <p:sp>
              <p:nvSpPr>
                <p:cNvPr id="30" name="TextBox 29">
                  <a:extLst>
                    <a:ext uri="{FF2B5EF4-FFF2-40B4-BE49-F238E27FC236}">
                      <a16:creationId xmlns:a16="http://schemas.microsoft.com/office/drawing/2014/main" id="{3B78F1A0-6792-C489-FCFE-60B13110BE06}"/>
                    </a:ext>
                  </a:extLst>
                </p:cNvPr>
                <p:cNvSpPr txBox="1"/>
                <p:nvPr/>
              </p:nvSpPr>
              <p:spPr>
                <a:xfrm>
                  <a:off x="2476905" y="798191"/>
                  <a:ext cx="1447104" cy="348089"/>
                </a:xfrm>
                <a:prstGeom prst="rect">
                  <a:avLst/>
                </a:prstGeom>
                <a:noFill/>
              </p:spPr>
              <p:txBody>
                <a:bodyPr wrap="none" rtlCol="0">
                  <a:spAutoFit/>
                </a:bodyPr>
                <a:lstStyle/>
                <a:p>
                  <a:r>
                    <a:rPr lang="en-US" sz="1400" b="1" dirty="0">
                      <a:latin typeface="Helvetica" charset="0"/>
                      <a:ea typeface="Helvetica" charset="0"/>
                      <a:cs typeface="Helvetica" charset="0"/>
                    </a:rPr>
                    <a:t>Participant X</a:t>
                  </a:r>
                </a:p>
              </p:txBody>
            </p:sp>
            <p:grpSp>
              <p:nvGrpSpPr>
                <p:cNvPr id="31" name="Group 30">
                  <a:extLst>
                    <a:ext uri="{FF2B5EF4-FFF2-40B4-BE49-F238E27FC236}">
                      <a16:creationId xmlns:a16="http://schemas.microsoft.com/office/drawing/2014/main" id="{2A6E760F-EA88-0FB4-6581-F93FA101DA9D}"/>
                    </a:ext>
                  </a:extLst>
                </p:cNvPr>
                <p:cNvGrpSpPr/>
                <p:nvPr/>
              </p:nvGrpSpPr>
              <p:grpSpPr>
                <a:xfrm>
                  <a:off x="1778286" y="1463040"/>
                  <a:ext cx="2843347" cy="5303519"/>
                  <a:chOff x="1778286" y="1280160"/>
                  <a:chExt cx="2843347" cy="5303519"/>
                </a:xfrm>
              </p:grpSpPr>
              <p:sp>
                <p:nvSpPr>
                  <p:cNvPr id="47" name="직사각형 50">
                    <a:extLst>
                      <a:ext uri="{FF2B5EF4-FFF2-40B4-BE49-F238E27FC236}">
                        <a16:creationId xmlns:a16="http://schemas.microsoft.com/office/drawing/2014/main" id="{1292F89E-5F34-0960-1138-1AA7F2161389}"/>
                      </a:ext>
                    </a:extLst>
                  </p:cNvPr>
                  <p:cNvSpPr/>
                  <p:nvPr/>
                </p:nvSpPr>
                <p:spPr>
                  <a:xfrm>
                    <a:off x="2010032" y="3111537"/>
                    <a:ext cx="2397211" cy="736562"/>
                  </a:xfrm>
                  <a:custGeom>
                    <a:avLst/>
                    <a:gdLst>
                      <a:gd name="connsiteX0" fmla="*/ 0 w 2456687"/>
                      <a:gd name="connsiteY0" fmla="*/ 0 h 755982"/>
                      <a:gd name="connsiteX1" fmla="*/ 2456687 w 2456687"/>
                      <a:gd name="connsiteY1" fmla="*/ 0 h 755982"/>
                      <a:gd name="connsiteX2" fmla="*/ 2456687 w 2456687"/>
                      <a:gd name="connsiteY2" fmla="*/ 755982 h 755982"/>
                      <a:gd name="connsiteX3" fmla="*/ 0 w 2456687"/>
                      <a:gd name="connsiteY3" fmla="*/ 755982 h 755982"/>
                      <a:gd name="connsiteX4" fmla="*/ 0 w 2456687"/>
                      <a:gd name="connsiteY4" fmla="*/ 0 h 755982"/>
                      <a:gd name="connsiteX0" fmla="*/ 0 w 2456687"/>
                      <a:gd name="connsiteY0" fmla="*/ 0 h 755982"/>
                      <a:gd name="connsiteX1" fmla="*/ 2456687 w 2456687"/>
                      <a:gd name="connsiteY1" fmla="*/ 0 h 755982"/>
                      <a:gd name="connsiteX2" fmla="*/ 2456687 w 2456687"/>
                      <a:gd name="connsiteY2" fmla="*/ 755982 h 755982"/>
                      <a:gd name="connsiteX3" fmla="*/ 766119 w 2456687"/>
                      <a:gd name="connsiteY3" fmla="*/ 755982 h 755982"/>
                      <a:gd name="connsiteX4" fmla="*/ 0 w 2456687"/>
                      <a:gd name="connsiteY4" fmla="*/ 0 h 755982"/>
                      <a:gd name="connsiteX0" fmla="*/ 0 w 2456687"/>
                      <a:gd name="connsiteY0" fmla="*/ 0 h 759512"/>
                      <a:gd name="connsiteX1" fmla="*/ 2456687 w 2456687"/>
                      <a:gd name="connsiteY1" fmla="*/ 0 h 759512"/>
                      <a:gd name="connsiteX2" fmla="*/ 1676446 w 2456687"/>
                      <a:gd name="connsiteY2" fmla="*/ 759512 h 759512"/>
                      <a:gd name="connsiteX3" fmla="*/ 766119 w 2456687"/>
                      <a:gd name="connsiteY3" fmla="*/ 755982 h 759512"/>
                      <a:gd name="connsiteX4" fmla="*/ 0 w 2456687"/>
                      <a:gd name="connsiteY4" fmla="*/ 0 h 759512"/>
                      <a:gd name="connsiteX0" fmla="*/ 0 w 2082453"/>
                      <a:gd name="connsiteY0" fmla="*/ 0 h 759512"/>
                      <a:gd name="connsiteX1" fmla="*/ 2082453 w 2082453"/>
                      <a:gd name="connsiteY1" fmla="*/ 0 h 759512"/>
                      <a:gd name="connsiteX2" fmla="*/ 1676446 w 2082453"/>
                      <a:gd name="connsiteY2" fmla="*/ 759512 h 759512"/>
                      <a:gd name="connsiteX3" fmla="*/ 766119 w 2082453"/>
                      <a:gd name="connsiteY3" fmla="*/ 755982 h 759512"/>
                      <a:gd name="connsiteX4" fmla="*/ 0 w 2082453"/>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565311 w 1715281"/>
                      <a:gd name="connsiteY3" fmla="*/ 755982 h 759512"/>
                      <a:gd name="connsiteX4" fmla="*/ 0 w 1715281"/>
                      <a:gd name="connsiteY4" fmla="*/ 0 h 759512"/>
                      <a:gd name="connsiteX0" fmla="*/ 0 w 1715281"/>
                      <a:gd name="connsiteY0" fmla="*/ 0 h 762187"/>
                      <a:gd name="connsiteX1" fmla="*/ 1715281 w 1715281"/>
                      <a:gd name="connsiteY1" fmla="*/ 0 h 762187"/>
                      <a:gd name="connsiteX2" fmla="*/ 1152470 w 1715281"/>
                      <a:gd name="connsiteY2" fmla="*/ 762187 h 762187"/>
                      <a:gd name="connsiteX3" fmla="*/ 565311 w 1715281"/>
                      <a:gd name="connsiteY3" fmla="*/ 755982 h 762187"/>
                      <a:gd name="connsiteX4" fmla="*/ 0 w 1715281"/>
                      <a:gd name="connsiteY4" fmla="*/ 0 h 762187"/>
                      <a:gd name="connsiteX0" fmla="*/ 0 w 1715281"/>
                      <a:gd name="connsiteY0" fmla="*/ 0 h 762187"/>
                      <a:gd name="connsiteX1" fmla="*/ 1715281 w 1715281"/>
                      <a:gd name="connsiteY1" fmla="*/ 0 h 762187"/>
                      <a:gd name="connsiteX2" fmla="*/ 1152470 w 1715281"/>
                      <a:gd name="connsiteY2" fmla="*/ 762187 h 762187"/>
                      <a:gd name="connsiteX3" fmla="*/ 565311 w 1715281"/>
                      <a:gd name="connsiteY3" fmla="*/ 755982 h 762187"/>
                      <a:gd name="connsiteX4" fmla="*/ 0 w 1715281"/>
                      <a:gd name="connsiteY4" fmla="*/ 0 h 762187"/>
                      <a:gd name="connsiteX0" fmla="*/ 0 w 1715281"/>
                      <a:gd name="connsiteY0" fmla="*/ 0 h 762187"/>
                      <a:gd name="connsiteX1" fmla="*/ 1715281 w 1715281"/>
                      <a:gd name="connsiteY1" fmla="*/ 0 h 762187"/>
                      <a:gd name="connsiteX2" fmla="*/ 1152470 w 1715281"/>
                      <a:gd name="connsiteY2" fmla="*/ 762187 h 762187"/>
                      <a:gd name="connsiteX3" fmla="*/ 565311 w 1715281"/>
                      <a:gd name="connsiteY3" fmla="*/ 755982 h 762187"/>
                      <a:gd name="connsiteX4" fmla="*/ 0 w 1715281"/>
                      <a:gd name="connsiteY4" fmla="*/ 0 h 762187"/>
                      <a:gd name="connsiteX0" fmla="*/ 0 w 1719106"/>
                      <a:gd name="connsiteY0" fmla="*/ 2675 h 762187"/>
                      <a:gd name="connsiteX1" fmla="*/ 1719106 w 1719106"/>
                      <a:gd name="connsiteY1" fmla="*/ 0 h 762187"/>
                      <a:gd name="connsiteX2" fmla="*/ 1156295 w 1719106"/>
                      <a:gd name="connsiteY2" fmla="*/ 762187 h 762187"/>
                      <a:gd name="connsiteX3" fmla="*/ 569136 w 1719106"/>
                      <a:gd name="connsiteY3" fmla="*/ 755982 h 762187"/>
                      <a:gd name="connsiteX4" fmla="*/ 0 w 1719106"/>
                      <a:gd name="connsiteY4" fmla="*/ 2675 h 762187"/>
                      <a:gd name="connsiteX0" fmla="*/ 0 w 1719106"/>
                      <a:gd name="connsiteY0" fmla="*/ 2675 h 762187"/>
                      <a:gd name="connsiteX1" fmla="*/ 1719106 w 1719106"/>
                      <a:gd name="connsiteY1" fmla="*/ 0 h 762187"/>
                      <a:gd name="connsiteX2" fmla="*/ 1156295 w 1719106"/>
                      <a:gd name="connsiteY2" fmla="*/ 762187 h 762187"/>
                      <a:gd name="connsiteX3" fmla="*/ 569136 w 1719106"/>
                      <a:gd name="connsiteY3" fmla="*/ 755982 h 762187"/>
                      <a:gd name="connsiteX4" fmla="*/ 0 w 1719106"/>
                      <a:gd name="connsiteY4" fmla="*/ 2675 h 762187"/>
                      <a:gd name="connsiteX0" fmla="*/ 0 w 1719106"/>
                      <a:gd name="connsiteY0" fmla="*/ 2675 h 762187"/>
                      <a:gd name="connsiteX1" fmla="*/ 1719106 w 1719106"/>
                      <a:gd name="connsiteY1" fmla="*/ 0 h 762187"/>
                      <a:gd name="connsiteX2" fmla="*/ 1156295 w 1719106"/>
                      <a:gd name="connsiteY2" fmla="*/ 762187 h 762187"/>
                      <a:gd name="connsiteX3" fmla="*/ 569136 w 1719106"/>
                      <a:gd name="connsiteY3" fmla="*/ 755982 h 762187"/>
                      <a:gd name="connsiteX4" fmla="*/ 0 w 1719106"/>
                      <a:gd name="connsiteY4" fmla="*/ 2675 h 762187"/>
                      <a:gd name="connsiteX0" fmla="*/ 0 w 1732492"/>
                      <a:gd name="connsiteY0" fmla="*/ 0 h 759512"/>
                      <a:gd name="connsiteX1" fmla="*/ 1732492 w 1732492"/>
                      <a:gd name="connsiteY1" fmla="*/ 0 h 759512"/>
                      <a:gd name="connsiteX2" fmla="*/ 1156295 w 1732492"/>
                      <a:gd name="connsiteY2" fmla="*/ 759512 h 759512"/>
                      <a:gd name="connsiteX3" fmla="*/ 569136 w 1732492"/>
                      <a:gd name="connsiteY3" fmla="*/ 753307 h 759512"/>
                      <a:gd name="connsiteX4" fmla="*/ 0 w 1732492"/>
                      <a:gd name="connsiteY4" fmla="*/ 0 h 759512"/>
                      <a:gd name="connsiteX0" fmla="*/ 0 w 1732492"/>
                      <a:gd name="connsiteY0" fmla="*/ 0 h 759512"/>
                      <a:gd name="connsiteX1" fmla="*/ 1732492 w 1732492"/>
                      <a:gd name="connsiteY1" fmla="*/ 0 h 759512"/>
                      <a:gd name="connsiteX2" fmla="*/ 1156295 w 1732492"/>
                      <a:gd name="connsiteY2" fmla="*/ 759512 h 759512"/>
                      <a:gd name="connsiteX3" fmla="*/ 569136 w 1732492"/>
                      <a:gd name="connsiteY3" fmla="*/ 753307 h 759512"/>
                      <a:gd name="connsiteX4" fmla="*/ 0 w 1732492"/>
                      <a:gd name="connsiteY4" fmla="*/ 0 h 759512"/>
                      <a:gd name="connsiteX0" fmla="*/ 0 w 1732492"/>
                      <a:gd name="connsiteY0" fmla="*/ 0 h 759512"/>
                      <a:gd name="connsiteX1" fmla="*/ 1732492 w 1732492"/>
                      <a:gd name="connsiteY1" fmla="*/ 0 h 759512"/>
                      <a:gd name="connsiteX2" fmla="*/ 1156295 w 1732492"/>
                      <a:gd name="connsiteY2" fmla="*/ 759512 h 759512"/>
                      <a:gd name="connsiteX3" fmla="*/ 569136 w 1732492"/>
                      <a:gd name="connsiteY3" fmla="*/ 753307 h 759512"/>
                      <a:gd name="connsiteX4" fmla="*/ 0 w 1732492"/>
                      <a:gd name="connsiteY4" fmla="*/ 0 h 759512"/>
                      <a:gd name="connsiteX0" fmla="*/ 0 w 1732492"/>
                      <a:gd name="connsiteY0" fmla="*/ 0 h 759512"/>
                      <a:gd name="connsiteX1" fmla="*/ 1732492 w 1732492"/>
                      <a:gd name="connsiteY1" fmla="*/ 0 h 759512"/>
                      <a:gd name="connsiteX2" fmla="*/ 1156295 w 1732492"/>
                      <a:gd name="connsiteY2" fmla="*/ 759512 h 759512"/>
                      <a:gd name="connsiteX3" fmla="*/ 569136 w 1732492"/>
                      <a:gd name="connsiteY3" fmla="*/ 753307 h 759512"/>
                      <a:gd name="connsiteX4" fmla="*/ 0 w 1732492"/>
                      <a:gd name="connsiteY4" fmla="*/ 0 h 759512"/>
                      <a:gd name="connsiteX0" fmla="*/ 0 w 1732492"/>
                      <a:gd name="connsiteY0" fmla="*/ 0 h 759512"/>
                      <a:gd name="connsiteX1" fmla="*/ 1732492 w 1732492"/>
                      <a:gd name="connsiteY1" fmla="*/ 0 h 759512"/>
                      <a:gd name="connsiteX2" fmla="*/ 1156295 w 1732492"/>
                      <a:gd name="connsiteY2" fmla="*/ 759512 h 759512"/>
                      <a:gd name="connsiteX3" fmla="*/ 569136 w 1732492"/>
                      <a:gd name="connsiteY3" fmla="*/ 753307 h 759512"/>
                      <a:gd name="connsiteX4" fmla="*/ 0 w 1732492"/>
                      <a:gd name="connsiteY4" fmla="*/ 0 h 759512"/>
                      <a:gd name="connsiteX0" fmla="*/ 0 w 1732492"/>
                      <a:gd name="connsiteY0" fmla="*/ 0 h 764746"/>
                      <a:gd name="connsiteX1" fmla="*/ 1732492 w 1732492"/>
                      <a:gd name="connsiteY1" fmla="*/ 0 h 764746"/>
                      <a:gd name="connsiteX2" fmla="*/ 1156295 w 1732492"/>
                      <a:gd name="connsiteY2" fmla="*/ 759512 h 764746"/>
                      <a:gd name="connsiteX3" fmla="*/ 566482 w 1732492"/>
                      <a:gd name="connsiteY3" fmla="*/ 764746 h 764746"/>
                      <a:gd name="connsiteX4" fmla="*/ 0 w 1732492"/>
                      <a:gd name="connsiteY4" fmla="*/ 0 h 764746"/>
                      <a:gd name="connsiteX0" fmla="*/ 0 w 1732492"/>
                      <a:gd name="connsiteY0" fmla="*/ 0 h 772372"/>
                      <a:gd name="connsiteX1" fmla="*/ 1732492 w 1732492"/>
                      <a:gd name="connsiteY1" fmla="*/ 0 h 772372"/>
                      <a:gd name="connsiteX2" fmla="*/ 1156295 w 1732492"/>
                      <a:gd name="connsiteY2" fmla="*/ 759512 h 772372"/>
                      <a:gd name="connsiteX3" fmla="*/ 473592 w 1732492"/>
                      <a:gd name="connsiteY3" fmla="*/ 772372 h 772372"/>
                      <a:gd name="connsiteX4" fmla="*/ 0 w 1732492"/>
                      <a:gd name="connsiteY4" fmla="*/ 0 h 772372"/>
                      <a:gd name="connsiteX0" fmla="*/ 0 w 1732492"/>
                      <a:gd name="connsiteY0" fmla="*/ 0 h 764747"/>
                      <a:gd name="connsiteX1" fmla="*/ 1732492 w 1732492"/>
                      <a:gd name="connsiteY1" fmla="*/ 0 h 764747"/>
                      <a:gd name="connsiteX2" fmla="*/ 1156295 w 1732492"/>
                      <a:gd name="connsiteY2" fmla="*/ 759512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51840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492" h="764747">
                        <a:moveTo>
                          <a:pt x="0" y="0"/>
                        </a:moveTo>
                        <a:lnTo>
                          <a:pt x="1732492" y="0"/>
                        </a:lnTo>
                        <a:cubicBezTo>
                          <a:pt x="1519622" y="529491"/>
                          <a:pt x="1363507" y="448257"/>
                          <a:pt x="1262456" y="763325"/>
                        </a:cubicBezTo>
                        <a:lnTo>
                          <a:pt x="468284" y="764747"/>
                        </a:lnTo>
                        <a:cubicBezTo>
                          <a:pt x="374982" y="462419"/>
                          <a:pt x="204822" y="552161"/>
                          <a:pt x="0" y="0"/>
                        </a:cubicBezTo>
                        <a:close/>
                      </a:path>
                    </a:pathLst>
                  </a:custGeom>
                  <a:solidFill>
                    <a:srgbClr val="92D050">
                      <a:alpha val="25098"/>
                    </a:srgbClr>
                  </a:solidFill>
                  <a:ln w="38100">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sz="1100" b="1" dirty="0">
                        <a:latin typeface="Helvetica" charset="0"/>
                        <a:cs typeface="Helvetica" charset="0"/>
                      </a:rPr>
                      <a:t>Transport</a:t>
                    </a:r>
                    <a:endParaRPr lang="ko-KR" altLang="en-US" sz="1100" b="1" dirty="0">
                      <a:latin typeface="Helvetica" charset="0"/>
                      <a:cs typeface="Helvetica" charset="0"/>
                    </a:endParaRPr>
                  </a:p>
                </p:txBody>
              </p:sp>
              <p:sp>
                <p:nvSpPr>
                  <p:cNvPr id="48" name="직사각형 52">
                    <a:extLst>
                      <a:ext uri="{FF2B5EF4-FFF2-40B4-BE49-F238E27FC236}">
                        <a16:creationId xmlns:a16="http://schemas.microsoft.com/office/drawing/2014/main" id="{6DDEB646-FBB0-3488-C041-DCFF584F521A}"/>
                      </a:ext>
                    </a:extLst>
                  </p:cNvPr>
                  <p:cNvSpPr/>
                  <p:nvPr/>
                </p:nvSpPr>
                <p:spPr>
                  <a:xfrm>
                    <a:off x="1909590" y="4934088"/>
                    <a:ext cx="2574276" cy="737768"/>
                  </a:xfrm>
                  <a:custGeom>
                    <a:avLst/>
                    <a:gdLst>
                      <a:gd name="connsiteX0" fmla="*/ 0 w 2456687"/>
                      <a:gd name="connsiteY0" fmla="*/ 0 h 755981"/>
                      <a:gd name="connsiteX1" fmla="*/ 2456687 w 2456687"/>
                      <a:gd name="connsiteY1" fmla="*/ 0 h 755981"/>
                      <a:gd name="connsiteX2" fmla="*/ 2456687 w 2456687"/>
                      <a:gd name="connsiteY2" fmla="*/ 755981 h 755981"/>
                      <a:gd name="connsiteX3" fmla="*/ 0 w 2456687"/>
                      <a:gd name="connsiteY3" fmla="*/ 755981 h 755981"/>
                      <a:gd name="connsiteX4" fmla="*/ 0 w 2456687"/>
                      <a:gd name="connsiteY4" fmla="*/ 0 h 755981"/>
                      <a:gd name="connsiteX0" fmla="*/ 208299 w 2664986"/>
                      <a:gd name="connsiteY0" fmla="*/ 0 h 759512"/>
                      <a:gd name="connsiteX1" fmla="*/ 2664986 w 2664986"/>
                      <a:gd name="connsiteY1" fmla="*/ 0 h 759512"/>
                      <a:gd name="connsiteX2" fmla="*/ 2664986 w 2664986"/>
                      <a:gd name="connsiteY2" fmla="*/ 755981 h 759512"/>
                      <a:gd name="connsiteX3" fmla="*/ 0 w 2664986"/>
                      <a:gd name="connsiteY3" fmla="*/ 759512 h 759512"/>
                      <a:gd name="connsiteX4" fmla="*/ 208299 w 2664986"/>
                      <a:gd name="connsiteY4" fmla="*/ 0 h 759512"/>
                      <a:gd name="connsiteX0" fmla="*/ 208299 w 2862694"/>
                      <a:gd name="connsiteY0" fmla="*/ 0 h 759512"/>
                      <a:gd name="connsiteX1" fmla="*/ 2664986 w 2862694"/>
                      <a:gd name="connsiteY1" fmla="*/ 0 h 759512"/>
                      <a:gd name="connsiteX2" fmla="*/ 2862694 w 2862694"/>
                      <a:gd name="connsiteY2" fmla="*/ 759512 h 759512"/>
                      <a:gd name="connsiteX3" fmla="*/ 0 w 2862694"/>
                      <a:gd name="connsiteY3" fmla="*/ 759512 h 759512"/>
                      <a:gd name="connsiteX4" fmla="*/ 208299 w 2862694"/>
                      <a:gd name="connsiteY4" fmla="*/ 0 h 759512"/>
                      <a:gd name="connsiteX0" fmla="*/ 187693 w 2862694"/>
                      <a:gd name="connsiteY0" fmla="*/ 0 h 759512"/>
                      <a:gd name="connsiteX1" fmla="*/ 2664986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62694"/>
                      <a:gd name="connsiteY0" fmla="*/ 0 h 759512"/>
                      <a:gd name="connsiteX1" fmla="*/ 2690744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62694"/>
                      <a:gd name="connsiteY0" fmla="*/ 0 h 759512"/>
                      <a:gd name="connsiteX1" fmla="*/ 2690744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62694"/>
                      <a:gd name="connsiteY0" fmla="*/ 0 h 759512"/>
                      <a:gd name="connsiteX1" fmla="*/ 2690744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62694"/>
                      <a:gd name="connsiteY0" fmla="*/ 0 h 759512"/>
                      <a:gd name="connsiteX1" fmla="*/ 2690744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62694"/>
                      <a:gd name="connsiteY0" fmla="*/ 0 h 759512"/>
                      <a:gd name="connsiteX1" fmla="*/ 2690744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67087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167087 w 2834360"/>
                      <a:gd name="connsiteY4" fmla="*/ 0 h 762187"/>
                      <a:gd name="connsiteX0" fmla="*/ 167087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167087 w 2834360"/>
                      <a:gd name="connsiteY4" fmla="*/ 0 h 762187"/>
                      <a:gd name="connsiteX0" fmla="*/ 167087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167087 w 2834360"/>
                      <a:gd name="connsiteY4" fmla="*/ 0 h 762187"/>
                      <a:gd name="connsiteX0" fmla="*/ 167087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167087 w 2834360"/>
                      <a:gd name="connsiteY4" fmla="*/ 0 h 762187"/>
                      <a:gd name="connsiteX0" fmla="*/ 167087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167087 w 2834360"/>
                      <a:gd name="connsiteY4" fmla="*/ 0 h 762187"/>
                      <a:gd name="connsiteX0" fmla="*/ 684630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5663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700804 w 2834360"/>
                      <a:gd name="connsiteY0" fmla="*/ 0 h 762187"/>
                      <a:gd name="connsiteX1" fmla="*/ 2156637 w 2834360"/>
                      <a:gd name="connsiteY1" fmla="*/ 0 h 762187"/>
                      <a:gd name="connsiteX2" fmla="*/ 2834360 w 2834360"/>
                      <a:gd name="connsiteY2" fmla="*/ 759512 h 762187"/>
                      <a:gd name="connsiteX3" fmla="*/ 0 w 2834360"/>
                      <a:gd name="connsiteY3" fmla="*/ 762187 h 762187"/>
                      <a:gd name="connsiteX4" fmla="*/ 700804 w 2834360"/>
                      <a:gd name="connsiteY4" fmla="*/ 0 h 762187"/>
                      <a:gd name="connsiteX0" fmla="*/ 704848 w 2834360"/>
                      <a:gd name="connsiteY0" fmla="*/ 3814 h 762187"/>
                      <a:gd name="connsiteX1" fmla="*/ 2156637 w 2834360"/>
                      <a:gd name="connsiteY1" fmla="*/ 0 h 762187"/>
                      <a:gd name="connsiteX2" fmla="*/ 2834360 w 2834360"/>
                      <a:gd name="connsiteY2" fmla="*/ 759512 h 762187"/>
                      <a:gd name="connsiteX3" fmla="*/ 0 w 2834360"/>
                      <a:gd name="connsiteY3" fmla="*/ 762187 h 762187"/>
                      <a:gd name="connsiteX4" fmla="*/ 704848 w 2834360"/>
                      <a:gd name="connsiteY4" fmla="*/ 3814 h 762187"/>
                      <a:gd name="connsiteX0" fmla="*/ 704848 w 2834360"/>
                      <a:gd name="connsiteY0" fmla="*/ 7627 h 766000"/>
                      <a:gd name="connsiteX1" fmla="*/ 2148551 w 2834360"/>
                      <a:gd name="connsiteY1" fmla="*/ 0 h 766000"/>
                      <a:gd name="connsiteX2" fmla="*/ 2834360 w 2834360"/>
                      <a:gd name="connsiteY2" fmla="*/ 763325 h 766000"/>
                      <a:gd name="connsiteX3" fmla="*/ 0 w 2834360"/>
                      <a:gd name="connsiteY3" fmla="*/ 766000 h 766000"/>
                      <a:gd name="connsiteX4" fmla="*/ 704848 w 2834360"/>
                      <a:gd name="connsiteY4" fmla="*/ 7627 h 766000"/>
                      <a:gd name="connsiteX0" fmla="*/ 704848 w 2834360"/>
                      <a:gd name="connsiteY0" fmla="*/ 7627 h 766000"/>
                      <a:gd name="connsiteX1" fmla="*/ 2148551 w 2834360"/>
                      <a:gd name="connsiteY1" fmla="*/ 0 h 766000"/>
                      <a:gd name="connsiteX2" fmla="*/ 2834360 w 2834360"/>
                      <a:gd name="connsiteY2" fmla="*/ 763325 h 766000"/>
                      <a:gd name="connsiteX3" fmla="*/ 0 w 2834360"/>
                      <a:gd name="connsiteY3" fmla="*/ 766000 h 766000"/>
                      <a:gd name="connsiteX4" fmla="*/ 704848 w 2834360"/>
                      <a:gd name="connsiteY4" fmla="*/ 7627 h 76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360" h="766000">
                        <a:moveTo>
                          <a:pt x="704848" y="7627"/>
                        </a:moveTo>
                        <a:lnTo>
                          <a:pt x="2148551" y="0"/>
                        </a:lnTo>
                        <a:cubicBezTo>
                          <a:pt x="2502497" y="337688"/>
                          <a:pt x="2597340" y="347633"/>
                          <a:pt x="2834360" y="763325"/>
                        </a:cubicBezTo>
                        <a:lnTo>
                          <a:pt x="0" y="766000"/>
                        </a:lnTo>
                        <a:cubicBezTo>
                          <a:pt x="245202" y="324412"/>
                          <a:pt x="350416" y="353734"/>
                          <a:pt x="704848" y="7627"/>
                        </a:cubicBezTo>
                        <a:close/>
                      </a:path>
                    </a:pathLst>
                  </a:custGeom>
                  <a:solidFill>
                    <a:srgbClr val="002060">
                      <a:alpha val="25098"/>
                    </a:srgbClr>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1100" dirty="0">
                        <a:latin typeface="Helvetica" charset="0"/>
                        <a:cs typeface="Helvetica" charset="0"/>
                      </a:rPr>
                      <a:t>Link</a:t>
                    </a:r>
                    <a:endParaRPr lang="ko-KR" altLang="en-US" sz="1100" dirty="0">
                      <a:latin typeface="Helvetica" charset="0"/>
                      <a:cs typeface="Helvetica" charset="0"/>
                    </a:endParaRPr>
                  </a:p>
                </p:txBody>
              </p:sp>
              <p:sp>
                <p:nvSpPr>
                  <p:cNvPr id="49" name="Rectangle 9">
                    <a:extLst>
                      <a:ext uri="{FF2B5EF4-FFF2-40B4-BE49-F238E27FC236}">
                        <a16:creationId xmlns:a16="http://schemas.microsoft.com/office/drawing/2014/main" id="{EE0D242F-D7C6-2577-607B-A53C90CBC87F}"/>
                      </a:ext>
                    </a:extLst>
                  </p:cNvPr>
                  <p:cNvSpPr/>
                  <p:nvPr/>
                </p:nvSpPr>
                <p:spPr>
                  <a:xfrm>
                    <a:off x="1778286" y="2194560"/>
                    <a:ext cx="2840043" cy="731520"/>
                  </a:xfrm>
                  <a:custGeom>
                    <a:avLst/>
                    <a:gdLst>
                      <a:gd name="connsiteX0" fmla="*/ 0 w 2831279"/>
                      <a:gd name="connsiteY0" fmla="*/ 0 h 731520"/>
                      <a:gd name="connsiteX1" fmla="*/ 2831279 w 2831279"/>
                      <a:gd name="connsiteY1" fmla="*/ 0 h 731520"/>
                      <a:gd name="connsiteX2" fmla="*/ 2831279 w 2831279"/>
                      <a:gd name="connsiteY2" fmla="*/ 731520 h 731520"/>
                      <a:gd name="connsiteX3" fmla="*/ 0 w 2831279"/>
                      <a:gd name="connsiteY3" fmla="*/ 731520 h 731520"/>
                      <a:gd name="connsiteX4" fmla="*/ 0 w 2831279"/>
                      <a:gd name="connsiteY4" fmla="*/ 0 h 731520"/>
                      <a:gd name="connsiteX0" fmla="*/ 0 w 2831279"/>
                      <a:gd name="connsiteY0" fmla="*/ 0 h 734096"/>
                      <a:gd name="connsiteX1" fmla="*/ 2831279 w 2831279"/>
                      <a:gd name="connsiteY1" fmla="*/ 0 h 734096"/>
                      <a:gd name="connsiteX2" fmla="*/ 2831279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5468"/>
                      <a:gd name="connsiteY0" fmla="*/ 0 h 734096"/>
                      <a:gd name="connsiteX1" fmla="*/ 2831279 w 2835468"/>
                      <a:gd name="connsiteY1" fmla="*/ 0 h 734096"/>
                      <a:gd name="connsiteX2" fmla="*/ 2684460 w 2835468"/>
                      <a:gd name="connsiteY2" fmla="*/ 731520 h 734096"/>
                      <a:gd name="connsiteX3" fmla="*/ 149395 w 2835468"/>
                      <a:gd name="connsiteY3" fmla="*/ 734096 h 734096"/>
                      <a:gd name="connsiteX4" fmla="*/ 0 w 2835468"/>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47100"/>
                      <a:gd name="connsiteY0" fmla="*/ 0 h 734096"/>
                      <a:gd name="connsiteX1" fmla="*/ 2831279 w 2847100"/>
                      <a:gd name="connsiteY1" fmla="*/ 0 h 734096"/>
                      <a:gd name="connsiteX2" fmla="*/ 2684460 w 2847100"/>
                      <a:gd name="connsiteY2" fmla="*/ 731520 h 734096"/>
                      <a:gd name="connsiteX3" fmla="*/ 149395 w 2847100"/>
                      <a:gd name="connsiteY3" fmla="*/ 734096 h 734096"/>
                      <a:gd name="connsiteX4" fmla="*/ 0 w 2847100"/>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76000"/>
                      <a:gd name="connsiteY0" fmla="*/ 0 h 734096"/>
                      <a:gd name="connsiteX1" fmla="*/ 2831279 w 2876000"/>
                      <a:gd name="connsiteY1" fmla="*/ 0 h 734096"/>
                      <a:gd name="connsiteX2" fmla="*/ 2684460 w 2876000"/>
                      <a:gd name="connsiteY2" fmla="*/ 731520 h 734096"/>
                      <a:gd name="connsiteX3" fmla="*/ 149395 w 2876000"/>
                      <a:gd name="connsiteY3" fmla="*/ 734096 h 734096"/>
                      <a:gd name="connsiteX4" fmla="*/ 0 w 2876000"/>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9355"/>
                      <a:gd name="connsiteY0" fmla="*/ 0 h 734096"/>
                      <a:gd name="connsiteX1" fmla="*/ 2831279 w 2839355"/>
                      <a:gd name="connsiteY1" fmla="*/ 0 h 734096"/>
                      <a:gd name="connsiteX2" fmla="*/ 2684460 w 2839355"/>
                      <a:gd name="connsiteY2" fmla="*/ 731520 h 734096"/>
                      <a:gd name="connsiteX3" fmla="*/ 149395 w 2839355"/>
                      <a:gd name="connsiteY3" fmla="*/ 734096 h 734096"/>
                      <a:gd name="connsiteX4" fmla="*/ 0 w 2839355"/>
                      <a:gd name="connsiteY4" fmla="*/ 0 h 734096"/>
                      <a:gd name="connsiteX0" fmla="*/ 0 w 2839355"/>
                      <a:gd name="connsiteY0" fmla="*/ 0 h 734096"/>
                      <a:gd name="connsiteX1" fmla="*/ 2831279 w 2839355"/>
                      <a:gd name="connsiteY1" fmla="*/ 0 h 734096"/>
                      <a:gd name="connsiteX2" fmla="*/ 2684460 w 2839355"/>
                      <a:gd name="connsiteY2" fmla="*/ 731520 h 734096"/>
                      <a:gd name="connsiteX3" fmla="*/ 149395 w 2839355"/>
                      <a:gd name="connsiteY3" fmla="*/ 734096 h 734096"/>
                      <a:gd name="connsiteX4" fmla="*/ 0 w 2839355"/>
                      <a:gd name="connsiteY4" fmla="*/ 0 h 734096"/>
                      <a:gd name="connsiteX0" fmla="*/ 0 w 2844707"/>
                      <a:gd name="connsiteY0" fmla="*/ 0 h 734096"/>
                      <a:gd name="connsiteX1" fmla="*/ 2831279 w 2844707"/>
                      <a:gd name="connsiteY1" fmla="*/ 0 h 734096"/>
                      <a:gd name="connsiteX2" fmla="*/ 2684460 w 2844707"/>
                      <a:gd name="connsiteY2" fmla="*/ 731520 h 734096"/>
                      <a:gd name="connsiteX3" fmla="*/ 149395 w 2844707"/>
                      <a:gd name="connsiteY3" fmla="*/ 734096 h 734096"/>
                      <a:gd name="connsiteX4" fmla="*/ 0 w 2844707"/>
                      <a:gd name="connsiteY4" fmla="*/ 0 h 734096"/>
                      <a:gd name="connsiteX0" fmla="*/ 0 w 2844707"/>
                      <a:gd name="connsiteY0" fmla="*/ 0 h 734096"/>
                      <a:gd name="connsiteX1" fmla="*/ 2831279 w 2844707"/>
                      <a:gd name="connsiteY1" fmla="*/ 0 h 734096"/>
                      <a:gd name="connsiteX2" fmla="*/ 2684460 w 2844707"/>
                      <a:gd name="connsiteY2" fmla="*/ 731520 h 734096"/>
                      <a:gd name="connsiteX3" fmla="*/ 149395 w 2844707"/>
                      <a:gd name="connsiteY3" fmla="*/ 734096 h 734096"/>
                      <a:gd name="connsiteX4" fmla="*/ 0 w 2844707"/>
                      <a:gd name="connsiteY4" fmla="*/ 0 h 734096"/>
                      <a:gd name="connsiteX0" fmla="*/ 0 w 2860220"/>
                      <a:gd name="connsiteY0" fmla="*/ 0 h 734096"/>
                      <a:gd name="connsiteX1" fmla="*/ 2831279 w 2860220"/>
                      <a:gd name="connsiteY1" fmla="*/ 0 h 734096"/>
                      <a:gd name="connsiteX2" fmla="*/ 2721530 w 2860220"/>
                      <a:gd name="connsiteY2" fmla="*/ 731520 h 734096"/>
                      <a:gd name="connsiteX3" fmla="*/ 149395 w 2860220"/>
                      <a:gd name="connsiteY3" fmla="*/ 734096 h 734096"/>
                      <a:gd name="connsiteX4" fmla="*/ 0 w 2860220"/>
                      <a:gd name="connsiteY4" fmla="*/ 0 h 734096"/>
                      <a:gd name="connsiteX0" fmla="*/ 0 w 2837154"/>
                      <a:gd name="connsiteY0" fmla="*/ 0 h 734096"/>
                      <a:gd name="connsiteX1" fmla="*/ 2831279 w 2837154"/>
                      <a:gd name="connsiteY1" fmla="*/ 0 h 734096"/>
                      <a:gd name="connsiteX2" fmla="*/ 2721530 w 2837154"/>
                      <a:gd name="connsiteY2" fmla="*/ 731520 h 734096"/>
                      <a:gd name="connsiteX3" fmla="*/ 149395 w 2837154"/>
                      <a:gd name="connsiteY3" fmla="*/ 734096 h 734096"/>
                      <a:gd name="connsiteX4" fmla="*/ 0 w 2837154"/>
                      <a:gd name="connsiteY4" fmla="*/ 0 h 734096"/>
                      <a:gd name="connsiteX0" fmla="*/ 0 w 2837154"/>
                      <a:gd name="connsiteY0" fmla="*/ 0 h 734096"/>
                      <a:gd name="connsiteX1" fmla="*/ 2831279 w 2837154"/>
                      <a:gd name="connsiteY1" fmla="*/ 0 h 734096"/>
                      <a:gd name="connsiteX2" fmla="*/ 2721530 w 2837154"/>
                      <a:gd name="connsiteY2" fmla="*/ 731520 h 734096"/>
                      <a:gd name="connsiteX3" fmla="*/ 149395 w 2837154"/>
                      <a:gd name="connsiteY3" fmla="*/ 734096 h 734096"/>
                      <a:gd name="connsiteX4" fmla="*/ 0 w 2837154"/>
                      <a:gd name="connsiteY4" fmla="*/ 0 h 734096"/>
                      <a:gd name="connsiteX0" fmla="*/ 0 w 2837154"/>
                      <a:gd name="connsiteY0" fmla="*/ 0 h 734096"/>
                      <a:gd name="connsiteX1" fmla="*/ 2831279 w 2837154"/>
                      <a:gd name="connsiteY1" fmla="*/ 0 h 734096"/>
                      <a:gd name="connsiteX2" fmla="*/ 2721530 w 2837154"/>
                      <a:gd name="connsiteY2" fmla="*/ 731520 h 734096"/>
                      <a:gd name="connsiteX3" fmla="*/ 149395 w 2837154"/>
                      <a:gd name="connsiteY3" fmla="*/ 734096 h 734096"/>
                      <a:gd name="connsiteX4" fmla="*/ 0 w 2837154"/>
                      <a:gd name="connsiteY4" fmla="*/ 0 h 734096"/>
                      <a:gd name="connsiteX0" fmla="*/ 0 w 2837154"/>
                      <a:gd name="connsiteY0" fmla="*/ 0 h 731520"/>
                      <a:gd name="connsiteX1" fmla="*/ 2831279 w 2837154"/>
                      <a:gd name="connsiteY1" fmla="*/ 0 h 731520"/>
                      <a:gd name="connsiteX2" fmla="*/ 2721530 w 2837154"/>
                      <a:gd name="connsiteY2" fmla="*/ 731520 h 731520"/>
                      <a:gd name="connsiteX3" fmla="*/ 137038 w 2837154"/>
                      <a:gd name="connsiteY3" fmla="*/ 729977 h 731520"/>
                      <a:gd name="connsiteX4" fmla="*/ 0 w 2837154"/>
                      <a:gd name="connsiteY4" fmla="*/ 0 h 731520"/>
                      <a:gd name="connsiteX0" fmla="*/ 2889 w 2840043"/>
                      <a:gd name="connsiteY0" fmla="*/ 0 h 731520"/>
                      <a:gd name="connsiteX1" fmla="*/ 2834168 w 2840043"/>
                      <a:gd name="connsiteY1" fmla="*/ 0 h 731520"/>
                      <a:gd name="connsiteX2" fmla="*/ 2724419 w 2840043"/>
                      <a:gd name="connsiteY2" fmla="*/ 731520 h 731520"/>
                      <a:gd name="connsiteX3" fmla="*/ 139927 w 2840043"/>
                      <a:gd name="connsiteY3" fmla="*/ 729977 h 731520"/>
                      <a:gd name="connsiteX4" fmla="*/ 2889 w 2840043"/>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043" h="731520">
                        <a:moveTo>
                          <a:pt x="2889" y="0"/>
                        </a:moveTo>
                        <a:lnTo>
                          <a:pt x="2834168" y="0"/>
                        </a:lnTo>
                        <a:cubicBezTo>
                          <a:pt x="2839284" y="164710"/>
                          <a:pt x="2868628" y="438209"/>
                          <a:pt x="2724419" y="731520"/>
                        </a:cubicBezTo>
                        <a:lnTo>
                          <a:pt x="139927" y="729977"/>
                        </a:lnTo>
                        <a:cubicBezTo>
                          <a:pt x="12357" y="408005"/>
                          <a:pt x="-9086" y="304592"/>
                          <a:pt x="2889" y="0"/>
                        </a:cubicBezTo>
                        <a:close/>
                      </a:path>
                    </a:pathLst>
                  </a:custGeom>
                  <a:solidFill>
                    <a:srgbClr val="FFC000">
                      <a:alpha val="25098"/>
                    </a:srgbClr>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dk1"/>
                        </a:solidFill>
                        <a:latin typeface="Helvetica" charset="0"/>
                        <a:cs typeface="Helvetica" charset="0"/>
                      </a:rPr>
                      <a:t>Framework</a:t>
                    </a:r>
                  </a:p>
                </p:txBody>
              </p:sp>
              <p:sp>
                <p:nvSpPr>
                  <p:cNvPr id="50" name="직사각형 53">
                    <a:extLst>
                      <a:ext uri="{FF2B5EF4-FFF2-40B4-BE49-F238E27FC236}">
                        <a16:creationId xmlns:a16="http://schemas.microsoft.com/office/drawing/2014/main" id="{31644EBC-37F4-DAC9-C23D-659CEE7F0A6E}"/>
                      </a:ext>
                    </a:extLst>
                  </p:cNvPr>
                  <p:cNvSpPr/>
                  <p:nvPr/>
                </p:nvSpPr>
                <p:spPr>
                  <a:xfrm>
                    <a:off x="1781175" y="1280160"/>
                    <a:ext cx="2831279" cy="731520"/>
                  </a:xfrm>
                  <a:prstGeom prst="rect">
                    <a:avLst/>
                  </a:prstGeom>
                  <a:solidFill>
                    <a:srgbClr val="7030A0">
                      <a:alpha val="25098"/>
                    </a:srgb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1100" dirty="0">
                        <a:latin typeface="Helvetica" charset="0"/>
                        <a:cs typeface="Helvetica" charset="0"/>
                      </a:rPr>
                      <a:t>Distributed Data </a:t>
                    </a:r>
                  </a:p>
                  <a:p>
                    <a:pPr algn="ctr"/>
                    <a:r>
                      <a:rPr lang="en-US" altLang="ko-KR" sz="1100" dirty="0">
                        <a:latin typeface="Helvetica" charset="0"/>
                        <a:cs typeface="Helvetica" charset="0"/>
                      </a:rPr>
                      <a:t>Interoperability and Management</a:t>
                    </a:r>
                    <a:endParaRPr lang="ko-KR" altLang="en-US" sz="1100" dirty="0">
                      <a:latin typeface="Helvetica" charset="0"/>
                      <a:cs typeface="Helvetica" charset="0"/>
                    </a:endParaRPr>
                  </a:p>
                </p:txBody>
              </p:sp>
              <p:sp>
                <p:nvSpPr>
                  <p:cNvPr id="51" name="직사각형 52">
                    <a:extLst>
                      <a:ext uri="{FF2B5EF4-FFF2-40B4-BE49-F238E27FC236}">
                        <a16:creationId xmlns:a16="http://schemas.microsoft.com/office/drawing/2014/main" id="{B08AFFD4-D462-5BF4-1438-77CA14B7C975}"/>
                      </a:ext>
                    </a:extLst>
                  </p:cNvPr>
                  <p:cNvSpPr/>
                  <p:nvPr/>
                </p:nvSpPr>
                <p:spPr>
                  <a:xfrm>
                    <a:off x="1780241" y="5844814"/>
                    <a:ext cx="2841392" cy="738865"/>
                  </a:xfrm>
                  <a:custGeom>
                    <a:avLst/>
                    <a:gdLst>
                      <a:gd name="connsiteX0" fmla="*/ 0 w 2834360"/>
                      <a:gd name="connsiteY0" fmla="*/ 0 h 731520"/>
                      <a:gd name="connsiteX1" fmla="*/ 2834360 w 2834360"/>
                      <a:gd name="connsiteY1" fmla="*/ 0 h 731520"/>
                      <a:gd name="connsiteX2" fmla="*/ 2834360 w 2834360"/>
                      <a:gd name="connsiteY2" fmla="*/ 731520 h 731520"/>
                      <a:gd name="connsiteX3" fmla="*/ 0 w 2834360"/>
                      <a:gd name="connsiteY3" fmla="*/ 731520 h 731520"/>
                      <a:gd name="connsiteX4" fmla="*/ 0 w 2834360"/>
                      <a:gd name="connsiteY4" fmla="*/ 0 h 731520"/>
                      <a:gd name="connsiteX0" fmla="*/ 0 w 2834360"/>
                      <a:gd name="connsiteY0" fmla="*/ 0 h 731520"/>
                      <a:gd name="connsiteX1" fmla="*/ 2790293 w 2834360"/>
                      <a:gd name="connsiteY1" fmla="*/ 3672 h 731520"/>
                      <a:gd name="connsiteX2" fmla="*/ 2834360 w 2834360"/>
                      <a:gd name="connsiteY2" fmla="*/ 731520 h 731520"/>
                      <a:gd name="connsiteX3" fmla="*/ 0 w 2834360"/>
                      <a:gd name="connsiteY3" fmla="*/ 731520 h 731520"/>
                      <a:gd name="connsiteX4" fmla="*/ 0 w 2834360"/>
                      <a:gd name="connsiteY4" fmla="*/ 0 h 731520"/>
                      <a:gd name="connsiteX0" fmla="*/ 40395 w 2834360"/>
                      <a:gd name="connsiteY0" fmla="*/ 0 h 735192"/>
                      <a:gd name="connsiteX1" fmla="*/ 2790293 w 2834360"/>
                      <a:gd name="connsiteY1" fmla="*/ 7344 h 735192"/>
                      <a:gd name="connsiteX2" fmla="*/ 2834360 w 2834360"/>
                      <a:gd name="connsiteY2" fmla="*/ 735192 h 735192"/>
                      <a:gd name="connsiteX3" fmla="*/ 0 w 2834360"/>
                      <a:gd name="connsiteY3" fmla="*/ 735192 h 735192"/>
                      <a:gd name="connsiteX4" fmla="*/ 40395 w 2834360"/>
                      <a:gd name="connsiteY4" fmla="*/ 0 h 735192"/>
                      <a:gd name="connsiteX0" fmla="*/ 40856 w 2834821"/>
                      <a:gd name="connsiteY0" fmla="*/ 0 h 735192"/>
                      <a:gd name="connsiteX1" fmla="*/ 2790754 w 2834821"/>
                      <a:gd name="connsiteY1" fmla="*/ 7344 h 735192"/>
                      <a:gd name="connsiteX2" fmla="*/ 2834821 w 2834821"/>
                      <a:gd name="connsiteY2" fmla="*/ 735192 h 735192"/>
                      <a:gd name="connsiteX3" fmla="*/ 461 w 2834821"/>
                      <a:gd name="connsiteY3" fmla="*/ 735192 h 735192"/>
                      <a:gd name="connsiteX4" fmla="*/ 40856 w 2834821"/>
                      <a:gd name="connsiteY4" fmla="*/ 0 h 735192"/>
                      <a:gd name="connsiteX0" fmla="*/ 40856 w 2834821"/>
                      <a:gd name="connsiteY0" fmla="*/ 0 h 735192"/>
                      <a:gd name="connsiteX1" fmla="*/ 2790754 w 2834821"/>
                      <a:gd name="connsiteY1" fmla="*/ 7344 h 735192"/>
                      <a:gd name="connsiteX2" fmla="*/ 2834821 w 2834821"/>
                      <a:gd name="connsiteY2" fmla="*/ 735192 h 735192"/>
                      <a:gd name="connsiteX3" fmla="*/ 461 w 2834821"/>
                      <a:gd name="connsiteY3" fmla="*/ 735192 h 735192"/>
                      <a:gd name="connsiteX4" fmla="*/ 40856 w 2834821"/>
                      <a:gd name="connsiteY4" fmla="*/ 0 h 735192"/>
                      <a:gd name="connsiteX0" fmla="*/ 40856 w 2834821"/>
                      <a:gd name="connsiteY0" fmla="*/ 0 h 735192"/>
                      <a:gd name="connsiteX1" fmla="*/ 2790754 w 2834821"/>
                      <a:gd name="connsiteY1" fmla="*/ 7344 h 735192"/>
                      <a:gd name="connsiteX2" fmla="*/ 2834821 w 2834821"/>
                      <a:gd name="connsiteY2" fmla="*/ 735192 h 735192"/>
                      <a:gd name="connsiteX3" fmla="*/ 461 w 2834821"/>
                      <a:gd name="connsiteY3" fmla="*/ 735192 h 735192"/>
                      <a:gd name="connsiteX4" fmla="*/ 40856 w 2834821"/>
                      <a:gd name="connsiteY4" fmla="*/ 0 h 735192"/>
                      <a:gd name="connsiteX0" fmla="*/ 40856 w 2834821"/>
                      <a:gd name="connsiteY0" fmla="*/ 0 h 735192"/>
                      <a:gd name="connsiteX1" fmla="*/ 2783410 w 2834821"/>
                      <a:gd name="connsiteY1" fmla="*/ 7344 h 735192"/>
                      <a:gd name="connsiteX2" fmla="*/ 2834821 w 2834821"/>
                      <a:gd name="connsiteY2" fmla="*/ 735192 h 735192"/>
                      <a:gd name="connsiteX3" fmla="*/ 461 w 2834821"/>
                      <a:gd name="connsiteY3" fmla="*/ 735192 h 735192"/>
                      <a:gd name="connsiteX4" fmla="*/ 40856 w 2834821"/>
                      <a:gd name="connsiteY4" fmla="*/ 0 h 735192"/>
                      <a:gd name="connsiteX0" fmla="*/ 51412 w 2834360"/>
                      <a:gd name="connsiteY0" fmla="*/ 0 h 735192"/>
                      <a:gd name="connsiteX1" fmla="*/ 2782949 w 2834360"/>
                      <a:gd name="connsiteY1" fmla="*/ 7344 h 735192"/>
                      <a:gd name="connsiteX2" fmla="*/ 2834360 w 2834360"/>
                      <a:gd name="connsiteY2" fmla="*/ 735192 h 735192"/>
                      <a:gd name="connsiteX3" fmla="*/ 0 w 2834360"/>
                      <a:gd name="connsiteY3" fmla="*/ 735192 h 735192"/>
                      <a:gd name="connsiteX4" fmla="*/ 51412 w 2834360"/>
                      <a:gd name="connsiteY4" fmla="*/ 0 h 735192"/>
                      <a:gd name="connsiteX0" fmla="*/ 66101 w 2834360"/>
                      <a:gd name="connsiteY0" fmla="*/ 0 h 738865"/>
                      <a:gd name="connsiteX1" fmla="*/ 2782949 w 2834360"/>
                      <a:gd name="connsiteY1" fmla="*/ 11017 h 738865"/>
                      <a:gd name="connsiteX2" fmla="*/ 2834360 w 2834360"/>
                      <a:gd name="connsiteY2" fmla="*/ 738865 h 738865"/>
                      <a:gd name="connsiteX3" fmla="*/ 0 w 2834360"/>
                      <a:gd name="connsiteY3" fmla="*/ 738865 h 738865"/>
                      <a:gd name="connsiteX4" fmla="*/ 66101 w 2834360"/>
                      <a:gd name="connsiteY4" fmla="*/ 0 h 738865"/>
                      <a:gd name="connsiteX0" fmla="*/ 66101 w 2834360"/>
                      <a:gd name="connsiteY0" fmla="*/ 0 h 738865"/>
                      <a:gd name="connsiteX1" fmla="*/ 2782949 w 2834360"/>
                      <a:gd name="connsiteY1" fmla="*/ 11017 h 738865"/>
                      <a:gd name="connsiteX2" fmla="*/ 2834360 w 2834360"/>
                      <a:gd name="connsiteY2" fmla="*/ 738865 h 738865"/>
                      <a:gd name="connsiteX3" fmla="*/ 0 w 2834360"/>
                      <a:gd name="connsiteY3" fmla="*/ 738865 h 738865"/>
                      <a:gd name="connsiteX4" fmla="*/ 66101 w 2834360"/>
                      <a:gd name="connsiteY4" fmla="*/ 0 h 738865"/>
                      <a:gd name="connsiteX0" fmla="*/ 66101 w 2834360"/>
                      <a:gd name="connsiteY0" fmla="*/ 0 h 738865"/>
                      <a:gd name="connsiteX1" fmla="*/ 2782949 w 2834360"/>
                      <a:gd name="connsiteY1" fmla="*/ 11017 h 738865"/>
                      <a:gd name="connsiteX2" fmla="*/ 2834360 w 2834360"/>
                      <a:gd name="connsiteY2" fmla="*/ 738865 h 738865"/>
                      <a:gd name="connsiteX3" fmla="*/ 0 w 2834360"/>
                      <a:gd name="connsiteY3" fmla="*/ 738865 h 738865"/>
                      <a:gd name="connsiteX4" fmla="*/ 66101 w 2834360"/>
                      <a:gd name="connsiteY4" fmla="*/ 0 h 738865"/>
                      <a:gd name="connsiteX0" fmla="*/ 66101 w 2834360"/>
                      <a:gd name="connsiteY0" fmla="*/ 0 h 738865"/>
                      <a:gd name="connsiteX1" fmla="*/ 2779277 w 2834360"/>
                      <a:gd name="connsiteY1" fmla="*/ 11017 h 738865"/>
                      <a:gd name="connsiteX2" fmla="*/ 2834360 w 2834360"/>
                      <a:gd name="connsiteY2" fmla="*/ 738865 h 738865"/>
                      <a:gd name="connsiteX3" fmla="*/ 0 w 2834360"/>
                      <a:gd name="connsiteY3" fmla="*/ 738865 h 738865"/>
                      <a:gd name="connsiteX4" fmla="*/ 66101 w 2834360"/>
                      <a:gd name="connsiteY4" fmla="*/ 0 h 738865"/>
                      <a:gd name="connsiteX0" fmla="*/ 67693 w 2835952"/>
                      <a:gd name="connsiteY0" fmla="*/ 0 h 738865"/>
                      <a:gd name="connsiteX1" fmla="*/ 2780869 w 2835952"/>
                      <a:gd name="connsiteY1" fmla="*/ 11017 h 738865"/>
                      <a:gd name="connsiteX2" fmla="*/ 2835952 w 2835952"/>
                      <a:gd name="connsiteY2" fmla="*/ 738865 h 738865"/>
                      <a:gd name="connsiteX3" fmla="*/ 1592 w 2835952"/>
                      <a:gd name="connsiteY3" fmla="*/ 738865 h 738865"/>
                      <a:gd name="connsiteX4" fmla="*/ 67693 w 2835952"/>
                      <a:gd name="connsiteY4" fmla="*/ 0 h 738865"/>
                      <a:gd name="connsiteX0" fmla="*/ 67693 w 2843027"/>
                      <a:gd name="connsiteY0" fmla="*/ 0 h 738865"/>
                      <a:gd name="connsiteX1" fmla="*/ 2780869 w 2843027"/>
                      <a:gd name="connsiteY1" fmla="*/ 11017 h 738865"/>
                      <a:gd name="connsiteX2" fmla="*/ 2835952 w 2843027"/>
                      <a:gd name="connsiteY2" fmla="*/ 738865 h 738865"/>
                      <a:gd name="connsiteX3" fmla="*/ 1592 w 2843027"/>
                      <a:gd name="connsiteY3" fmla="*/ 738865 h 738865"/>
                      <a:gd name="connsiteX4" fmla="*/ 67693 w 2843027"/>
                      <a:gd name="connsiteY4" fmla="*/ 0 h 738865"/>
                      <a:gd name="connsiteX0" fmla="*/ 67693 w 2842049"/>
                      <a:gd name="connsiteY0" fmla="*/ 0 h 738865"/>
                      <a:gd name="connsiteX1" fmla="*/ 2775718 w 2842049"/>
                      <a:gd name="connsiteY1" fmla="*/ 11017 h 738865"/>
                      <a:gd name="connsiteX2" fmla="*/ 2835952 w 2842049"/>
                      <a:gd name="connsiteY2" fmla="*/ 738865 h 738865"/>
                      <a:gd name="connsiteX3" fmla="*/ 1592 w 2842049"/>
                      <a:gd name="connsiteY3" fmla="*/ 738865 h 738865"/>
                      <a:gd name="connsiteX4" fmla="*/ 67693 w 2842049"/>
                      <a:gd name="connsiteY4" fmla="*/ 0 h 738865"/>
                      <a:gd name="connsiteX0" fmla="*/ 77339 w 2841392"/>
                      <a:gd name="connsiteY0" fmla="*/ 0 h 738865"/>
                      <a:gd name="connsiteX1" fmla="*/ 2775061 w 2841392"/>
                      <a:gd name="connsiteY1" fmla="*/ 11017 h 738865"/>
                      <a:gd name="connsiteX2" fmla="*/ 2835295 w 2841392"/>
                      <a:gd name="connsiteY2" fmla="*/ 738865 h 738865"/>
                      <a:gd name="connsiteX3" fmla="*/ 935 w 2841392"/>
                      <a:gd name="connsiteY3" fmla="*/ 738865 h 738865"/>
                      <a:gd name="connsiteX4" fmla="*/ 77339 w 2841392"/>
                      <a:gd name="connsiteY4" fmla="*/ 0 h 7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392" h="738865">
                        <a:moveTo>
                          <a:pt x="77339" y="0"/>
                        </a:moveTo>
                        <a:lnTo>
                          <a:pt x="2775061" y="11017"/>
                        </a:lnTo>
                        <a:cubicBezTo>
                          <a:pt x="2841163" y="352785"/>
                          <a:pt x="2849985" y="345685"/>
                          <a:pt x="2835295" y="738865"/>
                        </a:cubicBezTo>
                        <a:lnTo>
                          <a:pt x="935" y="738865"/>
                        </a:lnTo>
                        <a:cubicBezTo>
                          <a:pt x="-3962" y="346910"/>
                          <a:pt x="8790" y="340543"/>
                          <a:pt x="77339" y="0"/>
                        </a:cubicBezTo>
                        <a:close/>
                      </a:path>
                    </a:pathLst>
                  </a:custGeom>
                  <a:solidFill>
                    <a:srgbClr val="000000">
                      <a:alpha val="25098"/>
                    </a:srgbClr>
                  </a:solidFill>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1100" dirty="0">
                        <a:latin typeface="Helvetica" charset="0"/>
                        <a:cs typeface="Helvetica" charset="0"/>
                      </a:rPr>
                      <a:t>Physical</a:t>
                    </a:r>
                    <a:endParaRPr lang="ko-KR" altLang="en-US" sz="1100" dirty="0">
                      <a:latin typeface="Helvetica" charset="0"/>
                      <a:cs typeface="Helvetica" charset="0"/>
                    </a:endParaRPr>
                  </a:p>
                </p:txBody>
              </p:sp>
              <p:sp>
                <p:nvSpPr>
                  <p:cNvPr id="52" name="직사각형 50">
                    <a:extLst>
                      <a:ext uri="{FF2B5EF4-FFF2-40B4-BE49-F238E27FC236}">
                        <a16:creationId xmlns:a16="http://schemas.microsoft.com/office/drawing/2014/main" id="{333C2584-160A-1422-9E2D-8710C34E9A91}"/>
                      </a:ext>
                    </a:extLst>
                  </p:cNvPr>
                  <p:cNvSpPr/>
                  <p:nvPr/>
                </p:nvSpPr>
                <p:spPr>
                  <a:xfrm>
                    <a:off x="2647721" y="4020960"/>
                    <a:ext cx="1100134" cy="737887"/>
                  </a:xfrm>
                  <a:custGeom>
                    <a:avLst/>
                    <a:gdLst>
                      <a:gd name="connsiteX0" fmla="*/ 0 w 2456687"/>
                      <a:gd name="connsiteY0" fmla="*/ 0 h 755982"/>
                      <a:gd name="connsiteX1" fmla="*/ 2456687 w 2456687"/>
                      <a:gd name="connsiteY1" fmla="*/ 0 h 755982"/>
                      <a:gd name="connsiteX2" fmla="*/ 2456687 w 2456687"/>
                      <a:gd name="connsiteY2" fmla="*/ 755982 h 755982"/>
                      <a:gd name="connsiteX3" fmla="*/ 0 w 2456687"/>
                      <a:gd name="connsiteY3" fmla="*/ 755982 h 755982"/>
                      <a:gd name="connsiteX4" fmla="*/ 0 w 2456687"/>
                      <a:gd name="connsiteY4" fmla="*/ 0 h 755982"/>
                      <a:gd name="connsiteX0" fmla="*/ 0 w 2456687"/>
                      <a:gd name="connsiteY0" fmla="*/ 0 h 755982"/>
                      <a:gd name="connsiteX1" fmla="*/ 2456687 w 2456687"/>
                      <a:gd name="connsiteY1" fmla="*/ 0 h 755982"/>
                      <a:gd name="connsiteX2" fmla="*/ 2456687 w 2456687"/>
                      <a:gd name="connsiteY2" fmla="*/ 755982 h 755982"/>
                      <a:gd name="connsiteX3" fmla="*/ 766119 w 2456687"/>
                      <a:gd name="connsiteY3" fmla="*/ 755982 h 755982"/>
                      <a:gd name="connsiteX4" fmla="*/ 0 w 2456687"/>
                      <a:gd name="connsiteY4" fmla="*/ 0 h 755982"/>
                      <a:gd name="connsiteX0" fmla="*/ 0 w 2456687"/>
                      <a:gd name="connsiteY0" fmla="*/ 0 h 759512"/>
                      <a:gd name="connsiteX1" fmla="*/ 2456687 w 2456687"/>
                      <a:gd name="connsiteY1" fmla="*/ 0 h 759512"/>
                      <a:gd name="connsiteX2" fmla="*/ 1676446 w 2456687"/>
                      <a:gd name="connsiteY2" fmla="*/ 759512 h 759512"/>
                      <a:gd name="connsiteX3" fmla="*/ 766119 w 2456687"/>
                      <a:gd name="connsiteY3" fmla="*/ 755982 h 759512"/>
                      <a:gd name="connsiteX4" fmla="*/ 0 w 2456687"/>
                      <a:gd name="connsiteY4" fmla="*/ 0 h 759512"/>
                      <a:gd name="connsiteX0" fmla="*/ 0 w 2082453"/>
                      <a:gd name="connsiteY0" fmla="*/ 0 h 759512"/>
                      <a:gd name="connsiteX1" fmla="*/ 2082453 w 2082453"/>
                      <a:gd name="connsiteY1" fmla="*/ 0 h 759512"/>
                      <a:gd name="connsiteX2" fmla="*/ 1676446 w 2082453"/>
                      <a:gd name="connsiteY2" fmla="*/ 759512 h 759512"/>
                      <a:gd name="connsiteX3" fmla="*/ 766119 w 2082453"/>
                      <a:gd name="connsiteY3" fmla="*/ 755982 h 759512"/>
                      <a:gd name="connsiteX4" fmla="*/ 0 w 2082453"/>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310073"/>
                      <a:gd name="connsiteY0" fmla="*/ 0 h 759512"/>
                      <a:gd name="connsiteX1" fmla="*/ 1119695 w 1310073"/>
                      <a:gd name="connsiteY1" fmla="*/ 0 h 759512"/>
                      <a:gd name="connsiteX2" fmla="*/ 1309274 w 1310073"/>
                      <a:gd name="connsiteY2" fmla="*/ 759512 h 759512"/>
                      <a:gd name="connsiteX3" fmla="*/ 398947 w 1310073"/>
                      <a:gd name="connsiteY3" fmla="*/ 755982 h 759512"/>
                      <a:gd name="connsiteX4" fmla="*/ 0 w 1310073"/>
                      <a:gd name="connsiteY4" fmla="*/ 0 h 759512"/>
                      <a:gd name="connsiteX0" fmla="*/ 0 w 1316077"/>
                      <a:gd name="connsiteY0" fmla="*/ 0 h 759512"/>
                      <a:gd name="connsiteX1" fmla="*/ 1119695 w 1316077"/>
                      <a:gd name="connsiteY1" fmla="*/ 0 h 759512"/>
                      <a:gd name="connsiteX2" fmla="*/ 1309274 w 1316077"/>
                      <a:gd name="connsiteY2" fmla="*/ 759512 h 759512"/>
                      <a:gd name="connsiteX3" fmla="*/ 398947 w 1316077"/>
                      <a:gd name="connsiteY3" fmla="*/ 755982 h 759512"/>
                      <a:gd name="connsiteX4" fmla="*/ 0 w 1316077"/>
                      <a:gd name="connsiteY4" fmla="*/ 0 h 759512"/>
                      <a:gd name="connsiteX0" fmla="*/ 0 w 1309274"/>
                      <a:gd name="connsiteY0" fmla="*/ 0 h 759512"/>
                      <a:gd name="connsiteX1" fmla="*/ 1119695 w 1309274"/>
                      <a:gd name="connsiteY1" fmla="*/ 0 h 759512"/>
                      <a:gd name="connsiteX2" fmla="*/ 1309274 w 1309274"/>
                      <a:gd name="connsiteY2" fmla="*/ 759512 h 759512"/>
                      <a:gd name="connsiteX3" fmla="*/ 398947 w 1309274"/>
                      <a:gd name="connsiteY3" fmla="*/ 755982 h 759512"/>
                      <a:gd name="connsiteX4" fmla="*/ 0 w 1309274"/>
                      <a:gd name="connsiteY4" fmla="*/ 0 h 759512"/>
                      <a:gd name="connsiteX0" fmla="*/ 185692 w 911796"/>
                      <a:gd name="connsiteY0" fmla="*/ 0 h 764682"/>
                      <a:gd name="connsiteX1" fmla="*/ 722217 w 911796"/>
                      <a:gd name="connsiteY1" fmla="*/ 5170 h 764682"/>
                      <a:gd name="connsiteX2" fmla="*/ 911796 w 911796"/>
                      <a:gd name="connsiteY2" fmla="*/ 764682 h 764682"/>
                      <a:gd name="connsiteX3" fmla="*/ 1469 w 911796"/>
                      <a:gd name="connsiteY3" fmla="*/ 761152 h 764682"/>
                      <a:gd name="connsiteX4" fmla="*/ 185692 w 911796"/>
                      <a:gd name="connsiteY4" fmla="*/ 0 h 764682"/>
                      <a:gd name="connsiteX0" fmla="*/ 206393 w 932497"/>
                      <a:gd name="connsiteY0" fmla="*/ 0 h 764682"/>
                      <a:gd name="connsiteX1" fmla="*/ 742918 w 932497"/>
                      <a:gd name="connsiteY1" fmla="*/ 5170 h 764682"/>
                      <a:gd name="connsiteX2" fmla="*/ 932497 w 932497"/>
                      <a:gd name="connsiteY2" fmla="*/ 764682 h 764682"/>
                      <a:gd name="connsiteX3" fmla="*/ 22170 w 932497"/>
                      <a:gd name="connsiteY3" fmla="*/ 761152 h 764682"/>
                      <a:gd name="connsiteX4" fmla="*/ 206393 w 932497"/>
                      <a:gd name="connsiteY4" fmla="*/ 0 h 764682"/>
                      <a:gd name="connsiteX0" fmla="*/ 196490 w 922594"/>
                      <a:gd name="connsiteY0" fmla="*/ 0 h 764682"/>
                      <a:gd name="connsiteX1" fmla="*/ 733015 w 922594"/>
                      <a:gd name="connsiteY1" fmla="*/ 5170 h 764682"/>
                      <a:gd name="connsiteX2" fmla="*/ 922594 w 922594"/>
                      <a:gd name="connsiteY2" fmla="*/ 764682 h 764682"/>
                      <a:gd name="connsiteX3" fmla="*/ 12267 w 922594"/>
                      <a:gd name="connsiteY3" fmla="*/ 761152 h 764682"/>
                      <a:gd name="connsiteX4" fmla="*/ 196490 w 922594"/>
                      <a:gd name="connsiteY4" fmla="*/ 0 h 764682"/>
                      <a:gd name="connsiteX0" fmla="*/ 184223 w 910327"/>
                      <a:gd name="connsiteY0" fmla="*/ 0 h 764682"/>
                      <a:gd name="connsiteX1" fmla="*/ 720748 w 910327"/>
                      <a:gd name="connsiteY1" fmla="*/ 5170 h 764682"/>
                      <a:gd name="connsiteX2" fmla="*/ 910327 w 910327"/>
                      <a:gd name="connsiteY2" fmla="*/ 764682 h 764682"/>
                      <a:gd name="connsiteX3" fmla="*/ 0 w 910327"/>
                      <a:gd name="connsiteY3" fmla="*/ 761152 h 764682"/>
                      <a:gd name="connsiteX4" fmla="*/ 184223 w 910327"/>
                      <a:gd name="connsiteY4" fmla="*/ 0 h 764682"/>
                      <a:gd name="connsiteX0" fmla="*/ 184223 w 910327"/>
                      <a:gd name="connsiteY0" fmla="*/ 0 h 764682"/>
                      <a:gd name="connsiteX1" fmla="*/ 720748 w 910327"/>
                      <a:gd name="connsiteY1" fmla="*/ 5170 h 764682"/>
                      <a:gd name="connsiteX2" fmla="*/ 910327 w 910327"/>
                      <a:gd name="connsiteY2" fmla="*/ 764682 h 764682"/>
                      <a:gd name="connsiteX3" fmla="*/ 0 w 910327"/>
                      <a:gd name="connsiteY3" fmla="*/ 761152 h 764682"/>
                      <a:gd name="connsiteX4" fmla="*/ 184223 w 910327"/>
                      <a:gd name="connsiteY4" fmla="*/ 0 h 764682"/>
                      <a:gd name="connsiteX0" fmla="*/ 184223 w 910327"/>
                      <a:gd name="connsiteY0" fmla="*/ 0 h 764682"/>
                      <a:gd name="connsiteX1" fmla="*/ 720748 w 910327"/>
                      <a:gd name="connsiteY1" fmla="*/ 5170 h 764682"/>
                      <a:gd name="connsiteX2" fmla="*/ 910327 w 910327"/>
                      <a:gd name="connsiteY2" fmla="*/ 764682 h 764682"/>
                      <a:gd name="connsiteX3" fmla="*/ 0 w 910327"/>
                      <a:gd name="connsiteY3" fmla="*/ 761152 h 764682"/>
                      <a:gd name="connsiteX4" fmla="*/ 184223 w 910327"/>
                      <a:gd name="connsiteY4" fmla="*/ 0 h 764682"/>
                      <a:gd name="connsiteX0" fmla="*/ 184223 w 910327"/>
                      <a:gd name="connsiteY0" fmla="*/ 0 h 764682"/>
                      <a:gd name="connsiteX1" fmla="*/ 720748 w 910327"/>
                      <a:gd name="connsiteY1" fmla="*/ 5170 h 764682"/>
                      <a:gd name="connsiteX2" fmla="*/ 910327 w 910327"/>
                      <a:gd name="connsiteY2" fmla="*/ 764682 h 764682"/>
                      <a:gd name="connsiteX3" fmla="*/ 0 w 910327"/>
                      <a:gd name="connsiteY3" fmla="*/ 761152 h 764682"/>
                      <a:gd name="connsiteX4" fmla="*/ 184223 w 910327"/>
                      <a:gd name="connsiteY4" fmla="*/ 0 h 764682"/>
                      <a:gd name="connsiteX0" fmla="*/ 304783 w 910327"/>
                      <a:gd name="connsiteY0" fmla="*/ 0 h 761989"/>
                      <a:gd name="connsiteX1" fmla="*/ 720748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5436"/>
                      <a:gd name="connsiteY0" fmla="*/ 0 h 761989"/>
                      <a:gd name="connsiteX1" fmla="*/ 605297 w 915436"/>
                      <a:gd name="connsiteY1" fmla="*/ 2477 h 761989"/>
                      <a:gd name="connsiteX2" fmla="*/ 915436 w 915436"/>
                      <a:gd name="connsiteY2" fmla="*/ 761989 h 761989"/>
                      <a:gd name="connsiteX3" fmla="*/ 0 w 915436"/>
                      <a:gd name="connsiteY3" fmla="*/ 758459 h 761989"/>
                      <a:gd name="connsiteX4" fmla="*/ 304783 w 915436"/>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258758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258758 w 917480"/>
                      <a:gd name="connsiteY4" fmla="*/ 0 h 761989"/>
                      <a:gd name="connsiteX0" fmla="*/ 258758 w 917480"/>
                      <a:gd name="connsiteY0" fmla="*/ 0 h 761989"/>
                      <a:gd name="connsiteX1" fmla="*/ 667063 w 917480"/>
                      <a:gd name="connsiteY1" fmla="*/ 2477 h 761989"/>
                      <a:gd name="connsiteX2" fmla="*/ 917480 w 917480"/>
                      <a:gd name="connsiteY2" fmla="*/ 761989 h 761989"/>
                      <a:gd name="connsiteX3" fmla="*/ 0 w 917480"/>
                      <a:gd name="connsiteY3" fmla="*/ 758459 h 761989"/>
                      <a:gd name="connsiteX4" fmla="*/ 258758 w 917480"/>
                      <a:gd name="connsiteY4" fmla="*/ 0 h 761989"/>
                      <a:gd name="connsiteX0" fmla="*/ 258758 w 917480"/>
                      <a:gd name="connsiteY0" fmla="*/ 5201 h 767190"/>
                      <a:gd name="connsiteX1" fmla="*/ 655410 w 917480"/>
                      <a:gd name="connsiteY1" fmla="*/ 0 h 767190"/>
                      <a:gd name="connsiteX2" fmla="*/ 917480 w 917480"/>
                      <a:gd name="connsiteY2" fmla="*/ 767190 h 767190"/>
                      <a:gd name="connsiteX3" fmla="*/ 0 w 917480"/>
                      <a:gd name="connsiteY3" fmla="*/ 763660 h 767190"/>
                      <a:gd name="connsiteX4" fmla="*/ 258758 w 917480"/>
                      <a:gd name="connsiteY4" fmla="*/ 5201 h 767190"/>
                      <a:gd name="connsiteX0" fmla="*/ 18414 w 677136"/>
                      <a:gd name="connsiteY0" fmla="*/ 5201 h 771338"/>
                      <a:gd name="connsiteX1" fmla="*/ 415066 w 677136"/>
                      <a:gd name="connsiteY1" fmla="*/ 0 h 771338"/>
                      <a:gd name="connsiteX2" fmla="*/ 677136 w 677136"/>
                      <a:gd name="connsiteY2" fmla="*/ 767190 h 771338"/>
                      <a:gd name="connsiteX3" fmla="*/ 0 w 677136"/>
                      <a:gd name="connsiteY3" fmla="*/ 771338 h 771338"/>
                      <a:gd name="connsiteX4" fmla="*/ 18414 w 677136"/>
                      <a:gd name="connsiteY4" fmla="*/ 5201 h 771338"/>
                      <a:gd name="connsiteX0" fmla="*/ 18414 w 435336"/>
                      <a:gd name="connsiteY0" fmla="*/ 5201 h 771338"/>
                      <a:gd name="connsiteX1" fmla="*/ 415066 w 435336"/>
                      <a:gd name="connsiteY1" fmla="*/ 0 h 771338"/>
                      <a:gd name="connsiteX2" fmla="*/ 435336 w 435336"/>
                      <a:gd name="connsiteY2" fmla="*/ 771029 h 771338"/>
                      <a:gd name="connsiteX3" fmla="*/ 0 w 435336"/>
                      <a:gd name="connsiteY3" fmla="*/ 771338 h 771338"/>
                      <a:gd name="connsiteX4" fmla="*/ 18414 w 435336"/>
                      <a:gd name="connsiteY4" fmla="*/ 5201 h 771338"/>
                      <a:gd name="connsiteX0" fmla="*/ 18414 w 435336"/>
                      <a:gd name="connsiteY0" fmla="*/ 5201 h 771338"/>
                      <a:gd name="connsiteX1" fmla="*/ 415066 w 435336"/>
                      <a:gd name="connsiteY1" fmla="*/ 0 h 771338"/>
                      <a:gd name="connsiteX2" fmla="*/ 435336 w 435336"/>
                      <a:gd name="connsiteY2" fmla="*/ 771029 h 771338"/>
                      <a:gd name="connsiteX3" fmla="*/ 0 w 435336"/>
                      <a:gd name="connsiteY3" fmla="*/ 771338 h 771338"/>
                      <a:gd name="connsiteX4" fmla="*/ 18414 w 435336"/>
                      <a:gd name="connsiteY4" fmla="*/ 5201 h 771338"/>
                      <a:gd name="connsiteX0" fmla="*/ 18414 w 435336"/>
                      <a:gd name="connsiteY0" fmla="*/ 5201 h 771338"/>
                      <a:gd name="connsiteX1" fmla="*/ 415066 w 435336"/>
                      <a:gd name="connsiteY1" fmla="*/ 0 h 771338"/>
                      <a:gd name="connsiteX2" fmla="*/ 435336 w 435336"/>
                      <a:gd name="connsiteY2" fmla="*/ 771029 h 771338"/>
                      <a:gd name="connsiteX3" fmla="*/ 0 w 435336"/>
                      <a:gd name="connsiteY3" fmla="*/ 771338 h 771338"/>
                      <a:gd name="connsiteX4" fmla="*/ 18414 w 435336"/>
                      <a:gd name="connsiteY4" fmla="*/ 5201 h 771338"/>
                      <a:gd name="connsiteX0" fmla="*/ 18414 w 435336"/>
                      <a:gd name="connsiteY0" fmla="*/ 5201 h 771338"/>
                      <a:gd name="connsiteX1" fmla="*/ 422350 w 435336"/>
                      <a:gd name="connsiteY1" fmla="*/ 0 h 771338"/>
                      <a:gd name="connsiteX2" fmla="*/ 435336 w 435336"/>
                      <a:gd name="connsiteY2" fmla="*/ 771029 h 771338"/>
                      <a:gd name="connsiteX3" fmla="*/ 0 w 435336"/>
                      <a:gd name="connsiteY3" fmla="*/ 771338 h 771338"/>
                      <a:gd name="connsiteX4" fmla="*/ 18414 w 435336"/>
                      <a:gd name="connsiteY4" fmla="*/ 5201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9856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9856 w 435336"/>
                      <a:gd name="connsiteY4" fmla="*/ 1362 h 771338"/>
                      <a:gd name="connsiteX0" fmla="*/ 19856 w 435336"/>
                      <a:gd name="connsiteY0" fmla="*/ 1362 h 771338"/>
                      <a:gd name="connsiteX1" fmla="*/ 420896 w 435336"/>
                      <a:gd name="connsiteY1" fmla="*/ 0 h 771338"/>
                      <a:gd name="connsiteX2" fmla="*/ 435336 w 435336"/>
                      <a:gd name="connsiteY2" fmla="*/ 771029 h 771338"/>
                      <a:gd name="connsiteX3" fmla="*/ 0 w 435336"/>
                      <a:gd name="connsiteY3" fmla="*/ 771338 h 771338"/>
                      <a:gd name="connsiteX4" fmla="*/ 19856 w 435336"/>
                      <a:gd name="connsiteY4" fmla="*/ 1362 h 77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36" h="771338">
                        <a:moveTo>
                          <a:pt x="19856" y="1362"/>
                        </a:moveTo>
                        <a:lnTo>
                          <a:pt x="420896" y="0"/>
                        </a:lnTo>
                        <a:cubicBezTo>
                          <a:pt x="407694" y="348577"/>
                          <a:pt x="398006" y="348232"/>
                          <a:pt x="435336" y="771029"/>
                        </a:cubicBezTo>
                        <a:lnTo>
                          <a:pt x="0" y="771338"/>
                        </a:lnTo>
                        <a:cubicBezTo>
                          <a:pt x="36189" y="331976"/>
                          <a:pt x="38629" y="329709"/>
                          <a:pt x="19856" y="1362"/>
                        </a:cubicBezTo>
                        <a:close/>
                      </a:path>
                    </a:pathLst>
                  </a:custGeom>
                  <a:solidFill>
                    <a:srgbClr val="00B0F0">
                      <a:alpha val="25098"/>
                    </a:srgbClr>
                  </a:solidFill>
                  <a:ln w="38100">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sz="1100" dirty="0">
                        <a:latin typeface="Helvetica" charset="0"/>
                        <a:cs typeface="Helvetica" charset="0"/>
                      </a:rPr>
                      <a:t>Network</a:t>
                    </a:r>
                    <a:endParaRPr lang="ko-KR" altLang="en-US" sz="1100" dirty="0">
                      <a:latin typeface="Helvetica" charset="0"/>
                      <a:cs typeface="Helvetica" charset="0"/>
                    </a:endParaRPr>
                  </a:p>
                </p:txBody>
              </p:sp>
            </p:grpSp>
            <p:sp>
              <p:nvSpPr>
                <p:cNvPr id="32" name="TextBox 31">
                  <a:extLst>
                    <a:ext uri="{FF2B5EF4-FFF2-40B4-BE49-F238E27FC236}">
                      <a16:creationId xmlns:a16="http://schemas.microsoft.com/office/drawing/2014/main" id="{DD01BB46-34D4-0591-A74B-CF2B75E521D1}"/>
                    </a:ext>
                  </a:extLst>
                </p:cNvPr>
                <p:cNvSpPr txBox="1"/>
                <p:nvPr/>
              </p:nvSpPr>
              <p:spPr>
                <a:xfrm>
                  <a:off x="8290424" y="790418"/>
                  <a:ext cx="1443550" cy="348089"/>
                </a:xfrm>
                <a:prstGeom prst="rect">
                  <a:avLst/>
                </a:prstGeom>
                <a:noFill/>
              </p:spPr>
              <p:txBody>
                <a:bodyPr wrap="none" rtlCol="0">
                  <a:spAutoFit/>
                </a:bodyPr>
                <a:lstStyle/>
                <a:p>
                  <a:r>
                    <a:rPr lang="en-US" sz="1400" b="1" dirty="0">
                      <a:latin typeface="Helvetica" charset="0"/>
                      <a:ea typeface="Helvetica" charset="0"/>
                      <a:cs typeface="Helvetica" charset="0"/>
                    </a:rPr>
                    <a:t>Participant Y</a:t>
                  </a:r>
                </a:p>
              </p:txBody>
            </p:sp>
            <p:sp>
              <p:nvSpPr>
                <p:cNvPr id="33" name="Left-Right Arrow 29">
                  <a:extLst>
                    <a:ext uri="{FF2B5EF4-FFF2-40B4-BE49-F238E27FC236}">
                      <a16:creationId xmlns:a16="http://schemas.microsoft.com/office/drawing/2014/main" id="{9C3B6768-65B7-F35F-556D-8EF3547C7BB7}"/>
                    </a:ext>
                  </a:extLst>
                </p:cNvPr>
                <p:cNvSpPr/>
                <p:nvPr/>
              </p:nvSpPr>
              <p:spPr>
                <a:xfrm>
                  <a:off x="4705279" y="2426000"/>
                  <a:ext cx="2791927" cy="710194"/>
                </a:xfrm>
                <a:prstGeom prst="leftRightArrow">
                  <a:avLst/>
                </a:prstGeom>
                <a:solidFill>
                  <a:srgbClr val="FFC000">
                    <a:alpha val="25098"/>
                  </a:srgbClr>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dk1"/>
                      </a:solidFill>
                      <a:latin typeface="Helvetica" charset="0"/>
                      <a:cs typeface="Helvetica" charset="0"/>
                    </a:rPr>
                    <a:t>Data (State, Events, Streams)</a:t>
                  </a:r>
                </a:p>
              </p:txBody>
            </p:sp>
            <p:sp>
              <p:nvSpPr>
                <p:cNvPr id="34" name="Left-Right Arrow 29">
                  <a:extLst>
                    <a:ext uri="{FF2B5EF4-FFF2-40B4-BE49-F238E27FC236}">
                      <a16:creationId xmlns:a16="http://schemas.microsoft.com/office/drawing/2014/main" id="{88FF3EE1-577F-74F9-F74B-0F25AC30FD3B}"/>
                    </a:ext>
                  </a:extLst>
                </p:cNvPr>
                <p:cNvSpPr/>
                <p:nvPr/>
              </p:nvSpPr>
              <p:spPr>
                <a:xfrm>
                  <a:off x="4705279" y="3309298"/>
                  <a:ext cx="2791927" cy="710194"/>
                </a:xfrm>
                <a:prstGeom prst="leftRightArrow">
                  <a:avLst/>
                </a:prstGeom>
                <a:solidFill>
                  <a:srgbClr val="92D050">
                    <a:alpha val="25098"/>
                  </a:srgbClr>
                </a:solidFill>
                <a:ln w="38100">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b="1" dirty="0">
                      <a:latin typeface="Helvetica" charset="0"/>
                      <a:cs typeface="Helvetica" charset="0"/>
                    </a:rPr>
                    <a:t>Messages</a:t>
                  </a:r>
                </a:p>
              </p:txBody>
            </p:sp>
            <p:sp>
              <p:nvSpPr>
                <p:cNvPr id="35" name="Left-Right Arrow 29">
                  <a:extLst>
                    <a:ext uri="{FF2B5EF4-FFF2-40B4-BE49-F238E27FC236}">
                      <a16:creationId xmlns:a16="http://schemas.microsoft.com/office/drawing/2014/main" id="{E362703A-0437-E894-6F70-5FF5C962C7DC}"/>
                    </a:ext>
                  </a:extLst>
                </p:cNvPr>
                <p:cNvSpPr/>
                <p:nvPr/>
              </p:nvSpPr>
              <p:spPr>
                <a:xfrm>
                  <a:off x="4705279" y="4218191"/>
                  <a:ext cx="2791927" cy="710194"/>
                </a:xfrm>
                <a:prstGeom prst="leftRightArrow">
                  <a:avLst/>
                </a:prstGeom>
                <a:solidFill>
                  <a:srgbClr val="00B0F0">
                    <a:alpha val="25098"/>
                  </a:srgbClr>
                </a:solid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dirty="0">
                      <a:latin typeface="Helvetica" charset="0"/>
                      <a:cs typeface="Helvetica" charset="0"/>
                    </a:rPr>
                    <a:t>Packets</a:t>
                  </a:r>
                </a:p>
              </p:txBody>
            </p:sp>
            <p:sp>
              <p:nvSpPr>
                <p:cNvPr id="36" name="Left-Right Arrow 29">
                  <a:extLst>
                    <a:ext uri="{FF2B5EF4-FFF2-40B4-BE49-F238E27FC236}">
                      <a16:creationId xmlns:a16="http://schemas.microsoft.com/office/drawing/2014/main" id="{932F4CB4-FD4D-2F96-5B9A-0D739B656C2F}"/>
                    </a:ext>
                  </a:extLst>
                </p:cNvPr>
                <p:cNvSpPr/>
                <p:nvPr/>
              </p:nvSpPr>
              <p:spPr>
                <a:xfrm>
                  <a:off x="4705279" y="5137872"/>
                  <a:ext cx="2791927" cy="710194"/>
                </a:xfrm>
                <a:prstGeom prst="leftRightArrow">
                  <a:avLst/>
                </a:prstGeom>
                <a:solidFill>
                  <a:srgbClr val="002060">
                    <a:alpha val="25098"/>
                  </a:srgbClr>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dirty="0">
                      <a:latin typeface="Helvetica" charset="0"/>
                      <a:cs typeface="Helvetica" charset="0"/>
                    </a:rPr>
                    <a:t>Frames</a:t>
                  </a:r>
                </a:p>
              </p:txBody>
            </p:sp>
            <p:sp>
              <p:nvSpPr>
                <p:cNvPr id="37" name="Left-Right Arrow 29">
                  <a:extLst>
                    <a:ext uri="{FF2B5EF4-FFF2-40B4-BE49-F238E27FC236}">
                      <a16:creationId xmlns:a16="http://schemas.microsoft.com/office/drawing/2014/main" id="{7A83309C-4F86-0750-805B-28A4B3ACE3A9}"/>
                    </a:ext>
                  </a:extLst>
                </p:cNvPr>
                <p:cNvSpPr/>
                <p:nvPr/>
              </p:nvSpPr>
              <p:spPr>
                <a:xfrm>
                  <a:off x="4705279" y="6045703"/>
                  <a:ext cx="2791927" cy="710194"/>
                </a:xfrm>
                <a:prstGeom prst="leftRightArrow">
                  <a:avLst/>
                </a:prstGeom>
                <a:solidFill>
                  <a:srgbClr val="000000">
                    <a:alpha val="25098"/>
                  </a:srgbClr>
                </a:solidFill>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dirty="0">
                      <a:latin typeface="Helvetica" charset="0"/>
                      <a:cs typeface="Helvetica" charset="0"/>
                    </a:rPr>
                    <a:t>Bits</a:t>
                  </a:r>
                </a:p>
              </p:txBody>
            </p:sp>
            <p:grpSp>
              <p:nvGrpSpPr>
                <p:cNvPr id="38" name="Group 37">
                  <a:extLst>
                    <a:ext uri="{FF2B5EF4-FFF2-40B4-BE49-F238E27FC236}">
                      <a16:creationId xmlns:a16="http://schemas.microsoft.com/office/drawing/2014/main" id="{A614E70E-4FF9-1541-6444-8C9AEEC6ECEE}"/>
                    </a:ext>
                  </a:extLst>
                </p:cNvPr>
                <p:cNvGrpSpPr/>
                <p:nvPr/>
              </p:nvGrpSpPr>
              <p:grpSpPr>
                <a:xfrm>
                  <a:off x="7590032" y="1468583"/>
                  <a:ext cx="2843347" cy="5303519"/>
                  <a:chOff x="1778286" y="1280160"/>
                  <a:chExt cx="2843347" cy="5303519"/>
                </a:xfrm>
              </p:grpSpPr>
              <p:sp>
                <p:nvSpPr>
                  <p:cNvPr id="41" name="직사각형 50">
                    <a:extLst>
                      <a:ext uri="{FF2B5EF4-FFF2-40B4-BE49-F238E27FC236}">
                        <a16:creationId xmlns:a16="http://schemas.microsoft.com/office/drawing/2014/main" id="{8BADD66F-8694-D3CA-D62A-0F78E92DADC1}"/>
                      </a:ext>
                    </a:extLst>
                  </p:cNvPr>
                  <p:cNvSpPr/>
                  <p:nvPr/>
                </p:nvSpPr>
                <p:spPr>
                  <a:xfrm>
                    <a:off x="2010032" y="3111537"/>
                    <a:ext cx="2397211" cy="736562"/>
                  </a:xfrm>
                  <a:custGeom>
                    <a:avLst/>
                    <a:gdLst>
                      <a:gd name="connsiteX0" fmla="*/ 0 w 2456687"/>
                      <a:gd name="connsiteY0" fmla="*/ 0 h 755982"/>
                      <a:gd name="connsiteX1" fmla="*/ 2456687 w 2456687"/>
                      <a:gd name="connsiteY1" fmla="*/ 0 h 755982"/>
                      <a:gd name="connsiteX2" fmla="*/ 2456687 w 2456687"/>
                      <a:gd name="connsiteY2" fmla="*/ 755982 h 755982"/>
                      <a:gd name="connsiteX3" fmla="*/ 0 w 2456687"/>
                      <a:gd name="connsiteY3" fmla="*/ 755982 h 755982"/>
                      <a:gd name="connsiteX4" fmla="*/ 0 w 2456687"/>
                      <a:gd name="connsiteY4" fmla="*/ 0 h 755982"/>
                      <a:gd name="connsiteX0" fmla="*/ 0 w 2456687"/>
                      <a:gd name="connsiteY0" fmla="*/ 0 h 755982"/>
                      <a:gd name="connsiteX1" fmla="*/ 2456687 w 2456687"/>
                      <a:gd name="connsiteY1" fmla="*/ 0 h 755982"/>
                      <a:gd name="connsiteX2" fmla="*/ 2456687 w 2456687"/>
                      <a:gd name="connsiteY2" fmla="*/ 755982 h 755982"/>
                      <a:gd name="connsiteX3" fmla="*/ 766119 w 2456687"/>
                      <a:gd name="connsiteY3" fmla="*/ 755982 h 755982"/>
                      <a:gd name="connsiteX4" fmla="*/ 0 w 2456687"/>
                      <a:gd name="connsiteY4" fmla="*/ 0 h 755982"/>
                      <a:gd name="connsiteX0" fmla="*/ 0 w 2456687"/>
                      <a:gd name="connsiteY0" fmla="*/ 0 h 759512"/>
                      <a:gd name="connsiteX1" fmla="*/ 2456687 w 2456687"/>
                      <a:gd name="connsiteY1" fmla="*/ 0 h 759512"/>
                      <a:gd name="connsiteX2" fmla="*/ 1676446 w 2456687"/>
                      <a:gd name="connsiteY2" fmla="*/ 759512 h 759512"/>
                      <a:gd name="connsiteX3" fmla="*/ 766119 w 2456687"/>
                      <a:gd name="connsiteY3" fmla="*/ 755982 h 759512"/>
                      <a:gd name="connsiteX4" fmla="*/ 0 w 2456687"/>
                      <a:gd name="connsiteY4" fmla="*/ 0 h 759512"/>
                      <a:gd name="connsiteX0" fmla="*/ 0 w 2082453"/>
                      <a:gd name="connsiteY0" fmla="*/ 0 h 759512"/>
                      <a:gd name="connsiteX1" fmla="*/ 2082453 w 2082453"/>
                      <a:gd name="connsiteY1" fmla="*/ 0 h 759512"/>
                      <a:gd name="connsiteX2" fmla="*/ 1676446 w 2082453"/>
                      <a:gd name="connsiteY2" fmla="*/ 759512 h 759512"/>
                      <a:gd name="connsiteX3" fmla="*/ 766119 w 2082453"/>
                      <a:gd name="connsiteY3" fmla="*/ 755982 h 759512"/>
                      <a:gd name="connsiteX4" fmla="*/ 0 w 2082453"/>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565311 w 1715281"/>
                      <a:gd name="connsiteY3" fmla="*/ 755982 h 759512"/>
                      <a:gd name="connsiteX4" fmla="*/ 0 w 1715281"/>
                      <a:gd name="connsiteY4" fmla="*/ 0 h 759512"/>
                      <a:gd name="connsiteX0" fmla="*/ 0 w 1715281"/>
                      <a:gd name="connsiteY0" fmla="*/ 0 h 762187"/>
                      <a:gd name="connsiteX1" fmla="*/ 1715281 w 1715281"/>
                      <a:gd name="connsiteY1" fmla="*/ 0 h 762187"/>
                      <a:gd name="connsiteX2" fmla="*/ 1152470 w 1715281"/>
                      <a:gd name="connsiteY2" fmla="*/ 762187 h 762187"/>
                      <a:gd name="connsiteX3" fmla="*/ 565311 w 1715281"/>
                      <a:gd name="connsiteY3" fmla="*/ 755982 h 762187"/>
                      <a:gd name="connsiteX4" fmla="*/ 0 w 1715281"/>
                      <a:gd name="connsiteY4" fmla="*/ 0 h 762187"/>
                      <a:gd name="connsiteX0" fmla="*/ 0 w 1715281"/>
                      <a:gd name="connsiteY0" fmla="*/ 0 h 762187"/>
                      <a:gd name="connsiteX1" fmla="*/ 1715281 w 1715281"/>
                      <a:gd name="connsiteY1" fmla="*/ 0 h 762187"/>
                      <a:gd name="connsiteX2" fmla="*/ 1152470 w 1715281"/>
                      <a:gd name="connsiteY2" fmla="*/ 762187 h 762187"/>
                      <a:gd name="connsiteX3" fmla="*/ 565311 w 1715281"/>
                      <a:gd name="connsiteY3" fmla="*/ 755982 h 762187"/>
                      <a:gd name="connsiteX4" fmla="*/ 0 w 1715281"/>
                      <a:gd name="connsiteY4" fmla="*/ 0 h 762187"/>
                      <a:gd name="connsiteX0" fmla="*/ 0 w 1715281"/>
                      <a:gd name="connsiteY0" fmla="*/ 0 h 762187"/>
                      <a:gd name="connsiteX1" fmla="*/ 1715281 w 1715281"/>
                      <a:gd name="connsiteY1" fmla="*/ 0 h 762187"/>
                      <a:gd name="connsiteX2" fmla="*/ 1152470 w 1715281"/>
                      <a:gd name="connsiteY2" fmla="*/ 762187 h 762187"/>
                      <a:gd name="connsiteX3" fmla="*/ 565311 w 1715281"/>
                      <a:gd name="connsiteY3" fmla="*/ 755982 h 762187"/>
                      <a:gd name="connsiteX4" fmla="*/ 0 w 1715281"/>
                      <a:gd name="connsiteY4" fmla="*/ 0 h 762187"/>
                      <a:gd name="connsiteX0" fmla="*/ 0 w 1719106"/>
                      <a:gd name="connsiteY0" fmla="*/ 2675 h 762187"/>
                      <a:gd name="connsiteX1" fmla="*/ 1719106 w 1719106"/>
                      <a:gd name="connsiteY1" fmla="*/ 0 h 762187"/>
                      <a:gd name="connsiteX2" fmla="*/ 1156295 w 1719106"/>
                      <a:gd name="connsiteY2" fmla="*/ 762187 h 762187"/>
                      <a:gd name="connsiteX3" fmla="*/ 569136 w 1719106"/>
                      <a:gd name="connsiteY3" fmla="*/ 755982 h 762187"/>
                      <a:gd name="connsiteX4" fmla="*/ 0 w 1719106"/>
                      <a:gd name="connsiteY4" fmla="*/ 2675 h 762187"/>
                      <a:gd name="connsiteX0" fmla="*/ 0 w 1719106"/>
                      <a:gd name="connsiteY0" fmla="*/ 2675 h 762187"/>
                      <a:gd name="connsiteX1" fmla="*/ 1719106 w 1719106"/>
                      <a:gd name="connsiteY1" fmla="*/ 0 h 762187"/>
                      <a:gd name="connsiteX2" fmla="*/ 1156295 w 1719106"/>
                      <a:gd name="connsiteY2" fmla="*/ 762187 h 762187"/>
                      <a:gd name="connsiteX3" fmla="*/ 569136 w 1719106"/>
                      <a:gd name="connsiteY3" fmla="*/ 755982 h 762187"/>
                      <a:gd name="connsiteX4" fmla="*/ 0 w 1719106"/>
                      <a:gd name="connsiteY4" fmla="*/ 2675 h 762187"/>
                      <a:gd name="connsiteX0" fmla="*/ 0 w 1719106"/>
                      <a:gd name="connsiteY0" fmla="*/ 2675 h 762187"/>
                      <a:gd name="connsiteX1" fmla="*/ 1719106 w 1719106"/>
                      <a:gd name="connsiteY1" fmla="*/ 0 h 762187"/>
                      <a:gd name="connsiteX2" fmla="*/ 1156295 w 1719106"/>
                      <a:gd name="connsiteY2" fmla="*/ 762187 h 762187"/>
                      <a:gd name="connsiteX3" fmla="*/ 569136 w 1719106"/>
                      <a:gd name="connsiteY3" fmla="*/ 755982 h 762187"/>
                      <a:gd name="connsiteX4" fmla="*/ 0 w 1719106"/>
                      <a:gd name="connsiteY4" fmla="*/ 2675 h 762187"/>
                      <a:gd name="connsiteX0" fmla="*/ 0 w 1732492"/>
                      <a:gd name="connsiteY0" fmla="*/ 0 h 759512"/>
                      <a:gd name="connsiteX1" fmla="*/ 1732492 w 1732492"/>
                      <a:gd name="connsiteY1" fmla="*/ 0 h 759512"/>
                      <a:gd name="connsiteX2" fmla="*/ 1156295 w 1732492"/>
                      <a:gd name="connsiteY2" fmla="*/ 759512 h 759512"/>
                      <a:gd name="connsiteX3" fmla="*/ 569136 w 1732492"/>
                      <a:gd name="connsiteY3" fmla="*/ 753307 h 759512"/>
                      <a:gd name="connsiteX4" fmla="*/ 0 w 1732492"/>
                      <a:gd name="connsiteY4" fmla="*/ 0 h 759512"/>
                      <a:gd name="connsiteX0" fmla="*/ 0 w 1732492"/>
                      <a:gd name="connsiteY0" fmla="*/ 0 h 759512"/>
                      <a:gd name="connsiteX1" fmla="*/ 1732492 w 1732492"/>
                      <a:gd name="connsiteY1" fmla="*/ 0 h 759512"/>
                      <a:gd name="connsiteX2" fmla="*/ 1156295 w 1732492"/>
                      <a:gd name="connsiteY2" fmla="*/ 759512 h 759512"/>
                      <a:gd name="connsiteX3" fmla="*/ 569136 w 1732492"/>
                      <a:gd name="connsiteY3" fmla="*/ 753307 h 759512"/>
                      <a:gd name="connsiteX4" fmla="*/ 0 w 1732492"/>
                      <a:gd name="connsiteY4" fmla="*/ 0 h 759512"/>
                      <a:gd name="connsiteX0" fmla="*/ 0 w 1732492"/>
                      <a:gd name="connsiteY0" fmla="*/ 0 h 759512"/>
                      <a:gd name="connsiteX1" fmla="*/ 1732492 w 1732492"/>
                      <a:gd name="connsiteY1" fmla="*/ 0 h 759512"/>
                      <a:gd name="connsiteX2" fmla="*/ 1156295 w 1732492"/>
                      <a:gd name="connsiteY2" fmla="*/ 759512 h 759512"/>
                      <a:gd name="connsiteX3" fmla="*/ 569136 w 1732492"/>
                      <a:gd name="connsiteY3" fmla="*/ 753307 h 759512"/>
                      <a:gd name="connsiteX4" fmla="*/ 0 w 1732492"/>
                      <a:gd name="connsiteY4" fmla="*/ 0 h 759512"/>
                      <a:gd name="connsiteX0" fmla="*/ 0 w 1732492"/>
                      <a:gd name="connsiteY0" fmla="*/ 0 h 759512"/>
                      <a:gd name="connsiteX1" fmla="*/ 1732492 w 1732492"/>
                      <a:gd name="connsiteY1" fmla="*/ 0 h 759512"/>
                      <a:gd name="connsiteX2" fmla="*/ 1156295 w 1732492"/>
                      <a:gd name="connsiteY2" fmla="*/ 759512 h 759512"/>
                      <a:gd name="connsiteX3" fmla="*/ 569136 w 1732492"/>
                      <a:gd name="connsiteY3" fmla="*/ 753307 h 759512"/>
                      <a:gd name="connsiteX4" fmla="*/ 0 w 1732492"/>
                      <a:gd name="connsiteY4" fmla="*/ 0 h 759512"/>
                      <a:gd name="connsiteX0" fmla="*/ 0 w 1732492"/>
                      <a:gd name="connsiteY0" fmla="*/ 0 h 759512"/>
                      <a:gd name="connsiteX1" fmla="*/ 1732492 w 1732492"/>
                      <a:gd name="connsiteY1" fmla="*/ 0 h 759512"/>
                      <a:gd name="connsiteX2" fmla="*/ 1156295 w 1732492"/>
                      <a:gd name="connsiteY2" fmla="*/ 759512 h 759512"/>
                      <a:gd name="connsiteX3" fmla="*/ 569136 w 1732492"/>
                      <a:gd name="connsiteY3" fmla="*/ 753307 h 759512"/>
                      <a:gd name="connsiteX4" fmla="*/ 0 w 1732492"/>
                      <a:gd name="connsiteY4" fmla="*/ 0 h 759512"/>
                      <a:gd name="connsiteX0" fmla="*/ 0 w 1732492"/>
                      <a:gd name="connsiteY0" fmla="*/ 0 h 764746"/>
                      <a:gd name="connsiteX1" fmla="*/ 1732492 w 1732492"/>
                      <a:gd name="connsiteY1" fmla="*/ 0 h 764746"/>
                      <a:gd name="connsiteX2" fmla="*/ 1156295 w 1732492"/>
                      <a:gd name="connsiteY2" fmla="*/ 759512 h 764746"/>
                      <a:gd name="connsiteX3" fmla="*/ 566482 w 1732492"/>
                      <a:gd name="connsiteY3" fmla="*/ 764746 h 764746"/>
                      <a:gd name="connsiteX4" fmla="*/ 0 w 1732492"/>
                      <a:gd name="connsiteY4" fmla="*/ 0 h 764746"/>
                      <a:gd name="connsiteX0" fmla="*/ 0 w 1732492"/>
                      <a:gd name="connsiteY0" fmla="*/ 0 h 772372"/>
                      <a:gd name="connsiteX1" fmla="*/ 1732492 w 1732492"/>
                      <a:gd name="connsiteY1" fmla="*/ 0 h 772372"/>
                      <a:gd name="connsiteX2" fmla="*/ 1156295 w 1732492"/>
                      <a:gd name="connsiteY2" fmla="*/ 759512 h 772372"/>
                      <a:gd name="connsiteX3" fmla="*/ 473592 w 1732492"/>
                      <a:gd name="connsiteY3" fmla="*/ 772372 h 772372"/>
                      <a:gd name="connsiteX4" fmla="*/ 0 w 1732492"/>
                      <a:gd name="connsiteY4" fmla="*/ 0 h 772372"/>
                      <a:gd name="connsiteX0" fmla="*/ 0 w 1732492"/>
                      <a:gd name="connsiteY0" fmla="*/ 0 h 764747"/>
                      <a:gd name="connsiteX1" fmla="*/ 1732492 w 1732492"/>
                      <a:gd name="connsiteY1" fmla="*/ 0 h 764747"/>
                      <a:gd name="connsiteX2" fmla="*/ 1156295 w 1732492"/>
                      <a:gd name="connsiteY2" fmla="*/ 759512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51840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 name="connsiteX0" fmla="*/ 0 w 1732492"/>
                      <a:gd name="connsiteY0" fmla="*/ 0 h 764747"/>
                      <a:gd name="connsiteX1" fmla="*/ 1732492 w 1732492"/>
                      <a:gd name="connsiteY1" fmla="*/ 0 h 764747"/>
                      <a:gd name="connsiteX2" fmla="*/ 1262456 w 1732492"/>
                      <a:gd name="connsiteY2" fmla="*/ 763325 h 764747"/>
                      <a:gd name="connsiteX3" fmla="*/ 468284 w 1732492"/>
                      <a:gd name="connsiteY3" fmla="*/ 764747 h 764747"/>
                      <a:gd name="connsiteX4" fmla="*/ 0 w 1732492"/>
                      <a:gd name="connsiteY4" fmla="*/ 0 h 76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492" h="764747">
                        <a:moveTo>
                          <a:pt x="0" y="0"/>
                        </a:moveTo>
                        <a:lnTo>
                          <a:pt x="1732492" y="0"/>
                        </a:lnTo>
                        <a:cubicBezTo>
                          <a:pt x="1519622" y="529491"/>
                          <a:pt x="1363507" y="448257"/>
                          <a:pt x="1262456" y="763325"/>
                        </a:cubicBezTo>
                        <a:lnTo>
                          <a:pt x="468284" y="764747"/>
                        </a:lnTo>
                        <a:cubicBezTo>
                          <a:pt x="374982" y="462419"/>
                          <a:pt x="204822" y="552161"/>
                          <a:pt x="0" y="0"/>
                        </a:cubicBezTo>
                        <a:close/>
                      </a:path>
                    </a:pathLst>
                  </a:custGeom>
                  <a:solidFill>
                    <a:srgbClr val="92D050">
                      <a:alpha val="25098"/>
                    </a:srgbClr>
                  </a:solidFill>
                  <a:ln w="38100">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sz="1100" b="1" dirty="0">
                        <a:latin typeface="Helvetica" charset="0"/>
                        <a:cs typeface="Helvetica" charset="0"/>
                      </a:rPr>
                      <a:t>Transport</a:t>
                    </a:r>
                    <a:endParaRPr lang="ko-KR" altLang="en-US" sz="1100" b="1" dirty="0">
                      <a:latin typeface="Helvetica" charset="0"/>
                      <a:cs typeface="Helvetica" charset="0"/>
                    </a:endParaRPr>
                  </a:p>
                </p:txBody>
              </p:sp>
              <p:sp>
                <p:nvSpPr>
                  <p:cNvPr id="42" name="직사각형 52">
                    <a:extLst>
                      <a:ext uri="{FF2B5EF4-FFF2-40B4-BE49-F238E27FC236}">
                        <a16:creationId xmlns:a16="http://schemas.microsoft.com/office/drawing/2014/main" id="{59DBA524-A4E6-649B-0BB9-A6BBEA14DF02}"/>
                      </a:ext>
                    </a:extLst>
                  </p:cNvPr>
                  <p:cNvSpPr/>
                  <p:nvPr/>
                </p:nvSpPr>
                <p:spPr>
                  <a:xfrm>
                    <a:off x="1909590" y="4934088"/>
                    <a:ext cx="2574276" cy="737768"/>
                  </a:xfrm>
                  <a:custGeom>
                    <a:avLst/>
                    <a:gdLst>
                      <a:gd name="connsiteX0" fmla="*/ 0 w 2456687"/>
                      <a:gd name="connsiteY0" fmla="*/ 0 h 755981"/>
                      <a:gd name="connsiteX1" fmla="*/ 2456687 w 2456687"/>
                      <a:gd name="connsiteY1" fmla="*/ 0 h 755981"/>
                      <a:gd name="connsiteX2" fmla="*/ 2456687 w 2456687"/>
                      <a:gd name="connsiteY2" fmla="*/ 755981 h 755981"/>
                      <a:gd name="connsiteX3" fmla="*/ 0 w 2456687"/>
                      <a:gd name="connsiteY3" fmla="*/ 755981 h 755981"/>
                      <a:gd name="connsiteX4" fmla="*/ 0 w 2456687"/>
                      <a:gd name="connsiteY4" fmla="*/ 0 h 755981"/>
                      <a:gd name="connsiteX0" fmla="*/ 208299 w 2664986"/>
                      <a:gd name="connsiteY0" fmla="*/ 0 h 759512"/>
                      <a:gd name="connsiteX1" fmla="*/ 2664986 w 2664986"/>
                      <a:gd name="connsiteY1" fmla="*/ 0 h 759512"/>
                      <a:gd name="connsiteX2" fmla="*/ 2664986 w 2664986"/>
                      <a:gd name="connsiteY2" fmla="*/ 755981 h 759512"/>
                      <a:gd name="connsiteX3" fmla="*/ 0 w 2664986"/>
                      <a:gd name="connsiteY3" fmla="*/ 759512 h 759512"/>
                      <a:gd name="connsiteX4" fmla="*/ 208299 w 2664986"/>
                      <a:gd name="connsiteY4" fmla="*/ 0 h 759512"/>
                      <a:gd name="connsiteX0" fmla="*/ 208299 w 2862694"/>
                      <a:gd name="connsiteY0" fmla="*/ 0 h 759512"/>
                      <a:gd name="connsiteX1" fmla="*/ 2664986 w 2862694"/>
                      <a:gd name="connsiteY1" fmla="*/ 0 h 759512"/>
                      <a:gd name="connsiteX2" fmla="*/ 2862694 w 2862694"/>
                      <a:gd name="connsiteY2" fmla="*/ 759512 h 759512"/>
                      <a:gd name="connsiteX3" fmla="*/ 0 w 2862694"/>
                      <a:gd name="connsiteY3" fmla="*/ 759512 h 759512"/>
                      <a:gd name="connsiteX4" fmla="*/ 208299 w 2862694"/>
                      <a:gd name="connsiteY4" fmla="*/ 0 h 759512"/>
                      <a:gd name="connsiteX0" fmla="*/ 187693 w 2862694"/>
                      <a:gd name="connsiteY0" fmla="*/ 0 h 759512"/>
                      <a:gd name="connsiteX1" fmla="*/ 2664986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62694"/>
                      <a:gd name="connsiteY0" fmla="*/ 0 h 759512"/>
                      <a:gd name="connsiteX1" fmla="*/ 2690744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62694"/>
                      <a:gd name="connsiteY0" fmla="*/ 0 h 759512"/>
                      <a:gd name="connsiteX1" fmla="*/ 2690744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62694"/>
                      <a:gd name="connsiteY0" fmla="*/ 0 h 759512"/>
                      <a:gd name="connsiteX1" fmla="*/ 2690744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62694"/>
                      <a:gd name="connsiteY0" fmla="*/ 0 h 759512"/>
                      <a:gd name="connsiteX1" fmla="*/ 2690744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62694"/>
                      <a:gd name="connsiteY0" fmla="*/ 0 h 759512"/>
                      <a:gd name="connsiteX1" fmla="*/ 2690744 w 2862694"/>
                      <a:gd name="connsiteY1" fmla="*/ 0 h 759512"/>
                      <a:gd name="connsiteX2" fmla="*/ 2862694 w 2862694"/>
                      <a:gd name="connsiteY2" fmla="*/ 759512 h 759512"/>
                      <a:gd name="connsiteX3" fmla="*/ 0 w 2862694"/>
                      <a:gd name="connsiteY3" fmla="*/ 759512 h 759512"/>
                      <a:gd name="connsiteX4" fmla="*/ 187693 w 2862694"/>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87693 w 2854966"/>
                      <a:gd name="connsiteY0" fmla="*/ 0 h 759512"/>
                      <a:gd name="connsiteX1" fmla="*/ 2690744 w 2854966"/>
                      <a:gd name="connsiteY1" fmla="*/ 0 h 759512"/>
                      <a:gd name="connsiteX2" fmla="*/ 2854966 w 2854966"/>
                      <a:gd name="connsiteY2" fmla="*/ 759512 h 759512"/>
                      <a:gd name="connsiteX3" fmla="*/ 0 w 2854966"/>
                      <a:gd name="connsiteY3" fmla="*/ 759512 h 759512"/>
                      <a:gd name="connsiteX4" fmla="*/ 187693 w 2854966"/>
                      <a:gd name="connsiteY4" fmla="*/ 0 h 759512"/>
                      <a:gd name="connsiteX0" fmla="*/ 167087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167087 w 2834360"/>
                      <a:gd name="connsiteY4" fmla="*/ 0 h 762187"/>
                      <a:gd name="connsiteX0" fmla="*/ 167087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167087 w 2834360"/>
                      <a:gd name="connsiteY4" fmla="*/ 0 h 762187"/>
                      <a:gd name="connsiteX0" fmla="*/ 167087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167087 w 2834360"/>
                      <a:gd name="connsiteY4" fmla="*/ 0 h 762187"/>
                      <a:gd name="connsiteX0" fmla="*/ 167087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167087 w 2834360"/>
                      <a:gd name="connsiteY4" fmla="*/ 0 h 762187"/>
                      <a:gd name="connsiteX0" fmla="*/ 167087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167087 w 2834360"/>
                      <a:gd name="connsiteY4" fmla="*/ 0 h 762187"/>
                      <a:gd name="connsiteX0" fmla="*/ 684630 w 2834360"/>
                      <a:gd name="connsiteY0" fmla="*/ 0 h 762187"/>
                      <a:gd name="connsiteX1" fmla="*/ 2670138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6876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684630 w 2834360"/>
                      <a:gd name="connsiteY0" fmla="*/ 0 h 762187"/>
                      <a:gd name="connsiteX1" fmla="*/ 2156637 w 2834360"/>
                      <a:gd name="connsiteY1" fmla="*/ 0 h 762187"/>
                      <a:gd name="connsiteX2" fmla="*/ 2834360 w 2834360"/>
                      <a:gd name="connsiteY2" fmla="*/ 759512 h 762187"/>
                      <a:gd name="connsiteX3" fmla="*/ 0 w 2834360"/>
                      <a:gd name="connsiteY3" fmla="*/ 762187 h 762187"/>
                      <a:gd name="connsiteX4" fmla="*/ 684630 w 2834360"/>
                      <a:gd name="connsiteY4" fmla="*/ 0 h 762187"/>
                      <a:gd name="connsiteX0" fmla="*/ 700804 w 2834360"/>
                      <a:gd name="connsiteY0" fmla="*/ 0 h 762187"/>
                      <a:gd name="connsiteX1" fmla="*/ 2156637 w 2834360"/>
                      <a:gd name="connsiteY1" fmla="*/ 0 h 762187"/>
                      <a:gd name="connsiteX2" fmla="*/ 2834360 w 2834360"/>
                      <a:gd name="connsiteY2" fmla="*/ 759512 h 762187"/>
                      <a:gd name="connsiteX3" fmla="*/ 0 w 2834360"/>
                      <a:gd name="connsiteY3" fmla="*/ 762187 h 762187"/>
                      <a:gd name="connsiteX4" fmla="*/ 700804 w 2834360"/>
                      <a:gd name="connsiteY4" fmla="*/ 0 h 762187"/>
                      <a:gd name="connsiteX0" fmla="*/ 704848 w 2834360"/>
                      <a:gd name="connsiteY0" fmla="*/ 3814 h 762187"/>
                      <a:gd name="connsiteX1" fmla="*/ 2156637 w 2834360"/>
                      <a:gd name="connsiteY1" fmla="*/ 0 h 762187"/>
                      <a:gd name="connsiteX2" fmla="*/ 2834360 w 2834360"/>
                      <a:gd name="connsiteY2" fmla="*/ 759512 h 762187"/>
                      <a:gd name="connsiteX3" fmla="*/ 0 w 2834360"/>
                      <a:gd name="connsiteY3" fmla="*/ 762187 h 762187"/>
                      <a:gd name="connsiteX4" fmla="*/ 704848 w 2834360"/>
                      <a:gd name="connsiteY4" fmla="*/ 3814 h 762187"/>
                      <a:gd name="connsiteX0" fmla="*/ 704848 w 2834360"/>
                      <a:gd name="connsiteY0" fmla="*/ 7627 h 766000"/>
                      <a:gd name="connsiteX1" fmla="*/ 2148551 w 2834360"/>
                      <a:gd name="connsiteY1" fmla="*/ 0 h 766000"/>
                      <a:gd name="connsiteX2" fmla="*/ 2834360 w 2834360"/>
                      <a:gd name="connsiteY2" fmla="*/ 763325 h 766000"/>
                      <a:gd name="connsiteX3" fmla="*/ 0 w 2834360"/>
                      <a:gd name="connsiteY3" fmla="*/ 766000 h 766000"/>
                      <a:gd name="connsiteX4" fmla="*/ 704848 w 2834360"/>
                      <a:gd name="connsiteY4" fmla="*/ 7627 h 766000"/>
                      <a:gd name="connsiteX0" fmla="*/ 704848 w 2834360"/>
                      <a:gd name="connsiteY0" fmla="*/ 7627 h 766000"/>
                      <a:gd name="connsiteX1" fmla="*/ 2148551 w 2834360"/>
                      <a:gd name="connsiteY1" fmla="*/ 0 h 766000"/>
                      <a:gd name="connsiteX2" fmla="*/ 2834360 w 2834360"/>
                      <a:gd name="connsiteY2" fmla="*/ 763325 h 766000"/>
                      <a:gd name="connsiteX3" fmla="*/ 0 w 2834360"/>
                      <a:gd name="connsiteY3" fmla="*/ 766000 h 766000"/>
                      <a:gd name="connsiteX4" fmla="*/ 704848 w 2834360"/>
                      <a:gd name="connsiteY4" fmla="*/ 7627 h 76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360" h="766000">
                        <a:moveTo>
                          <a:pt x="704848" y="7627"/>
                        </a:moveTo>
                        <a:lnTo>
                          <a:pt x="2148551" y="0"/>
                        </a:lnTo>
                        <a:cubicBezTo>
                          <a:pt x="2502497" y="337688"/>
                          <a:pt x="2597340" y="347633"/>
                          <a:pt x="2834360" y="763325"/>
                        </a:cubicBezTo>
                        <a:lnTo>
                          <a:pt x="0" y="766000"/>
                        </a:lnTo>
                        <a:cubicBezTo>
                          <a:pt x="245202" y="324412"/>
                          <a:pt x="350416" y="353734"/>
                          <a:pt x="704848" y="7627"/>
                        </a:cubicBezTo>
                        <a:close/>
                      </a:path>
                    </a:pathLst>
                  </a:custGeom>
                  <a:solidFill>
                    <a:srgbClr val="002060">
                      <a:alpha val="25098"/>
                    </a:srgbClr>
                  </a:solidFill>
                  <a:ln w="3810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1100" dirty="0">
                        <a:latin typeface="Helvetica" charset="0"/>
                        <a:cs typeface="Helvetica" charset="0"/>
                      </a:rPr>
                      <a:t>Link</a:t>
                    </a:r>
                    <a:endParaRPr lang="ko-KR" altLang="en-US" sz="1100" dirty="0">
                      <a:latin typeface="Helvetica" charset="0"/>
                      <a:cs typeface="Helvetica" charset="0"/>
                    </a:endParaRPr>
                  </a:p>
                </p:txBody>
              </p:sp>
              <p:sp>
                <p:nvSpPr>
                  <p:cNvPr id="43" name="Rectangle 9">
                    <a:extLst>
                      <a:ext uri="{FF2B5EF4-FFF2-40B4-BE49-F238E27FC236}">
                        <a16:creationId xmlns:a16="http://schemas.microsoft.com/office/drawing/2014/main" id="{3A933B84-F322-AA24-F742-5B6A1586A4FA}"/>
                      </a:ext>
                    </a:extLst>
                  </p:cNvPr>
                  <p:cNvSpPr/>
                  <p:nvPr/>
                </p:nvSpPr>
                <p:spPr>
                  <a:xfrm>
                    <a:off x="1778286" y="2194560"/>
                    <a:ext cx="2840043" cy="731520"/>
                  </a:xfrm>
                  <a:custGeom>
                    <a:avLst/>
                    <a:gdLst>
                      <a:gd name="connsiteX0" fmla="*/ 0 w 2831279"/>
                      <a:gd name="connsiteY0" fmla="*/ 0 h 731520"/>
                      <a:gd name="connsiteX1" fmla="*/ 2831279 w 2831279"/>
                      <a:gd name="connsiteY1" fmla="*/ 0 h 731520"/>
                      <a:gd name="connsiteX2" fmla="*/ 2831279 w 2831279"/>
                      <a:gd name="connsiteY2" fmla="*/ 731520 h 731520"/>
                      <a:gd name="connsiteX3" fmla="*/ 0 w 2831279"/>
                      <a:gd name="connsiteY3" fmla="*/ 731520 h 731520"/>
                      <a:gd name="connsiteX4" fmla="*/ 0 w 2831279"/>
                      <a:gd name="connsiteY4" fmla="*/ 0 h 731520"/>
                      <a:gd name="connsiteX0" fmla="*/ 0 w 2831279"/>
                      <a:gd name="connsiteY0" fmla="*/ 0 h 734096"/>
                      <a:gd name="connsiteX1" fmla="*/ 2831279 w 2831279"/>
                      <a:gd name="connsiteY1" fmla="*/ 0 h 734096"/>
                      <a:gd name="connsiteX2" fmla="*/ 2831279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5468"/>
                      <a:gd name="connsiteY0" fmla="*/ 0 h 734096"/>
                      <a:gd name="connsiteX1" fmla="*/ 2831279 w 2835468"/>
                      <a:gd name="connsiteY1" fmla="*/ 0 h 734096"/>
                      <a:gd name="connsiteX2" fmla="*/ 2684460 w 2835468"/>
                      <a:gd name="connsiteY2" fmla="*/ 731520 h 734096"/>
                      <a:gd name="connsiteX3" fmla="*/ 149395 w 2835468"/>
                      <a:gd name="connsiteY3" fmla="*/ 734096 h 734096"/>
                      <a:gd name="connsiteX4" fmla="*/ 0 w 2835468"/>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47100"/>
                      <a:gd name="connsiteY0" fmla="*/ 0 h 734096"/>
                      <a:gd name="connsiteX1" fmla="*/ 2831279 w 2847100"/>
                      <a:gd name="connsiteY1" fmla="*/ 0 h 734096"/>
                      <a:gd name="connsiteX2" fmla="*/ 2684460 w 2847100"/>
                      <a:gd name="connsiteY2" fmla="*/ 731520 h 734096"/>
                      <a:gd name="connsiteX3" fmla="*/ 149395 w 2847100"/>
                      <a:gd name="connsiteY3" fmla="*/ 734096 h 734096"/>
                      <a:gd name="connsiteX4" fmla="*/ 0 w 2847100"/>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76000"/>
                      <a:gd name="connsiteY0" fmla="*/ 0 h 734096"/>
                      <a:gd name="connsiteX1" fmla="*/ 2831279 w 2876000"/>
                      <a:gd name="connsiteY1" fmla="*/ 0 h 734096"/>
                      <a:gd name="connsiteX2" fmla="*/ 2684460 w 2876000"/>
                      <a:gd name="connsiteY2" fmla="*/ 731520 h 734096"/>
                      <a:gd name="connsiteX3" fmla="*/ 149395 w 2876000"/>
                      <a:gd name="connsiteY3" fmla="*/ 734096 h 734096"/>
                      <a:gd name="connsiteX4" fmla="*/ 0 w 2876000"/>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1279"/>
                      <a:gd name="connsiteY0" fmla="*/ 0 h 734096"/>
                      <a:gd name="connsiteX1" fmla="*/ 2831279 w 2831279"/>
                      <a:gd name="connsiteY1" fmla="*/ 0 h 734096"/>
                      <a:gd name="connsiteX2" fmla="*/ 2684460 w 2831279"/>
                      <a:gd name="connsiteY2" fmla="*/ 731520 h 734096"/>
                      <a:gd name="connsiteX3" fmla="*/ 149395 w 2831279"/>
                      <a:gd name="connsiteY3" fmla="*/ 734096 h 734096"/>
                      <a:gd name="connsiteX4" fmla="*/ 0 w 2831279"/>
                      <a:gd name="connsiteY4" fmla="*/ 0 h 734096"/>
                      <a:gd name="connsiteX0" fmla="*/ 0 w 2839355"/>
                      <a:gd name="connsiteY0" fmla="*/ 0 h 734096"/>
                      <a:gd name="connsiteX1" fmla="*/ 2831279 w 2839355"/>
                      <a:gd name="connsiteY1" fmla="*/ 0 h 734096"/>
                      <a:gd name="connsiteX2" fmla="*/ 2684460 w 2839355"/>
                      <a:gd name="connsiteY2" fmla="*/ 731520 h 734096"/>
                      <a:gd name="connsiteX3" fmla="*/ 149395 w 2839355"/>
                      <a:gd name="connsiteY3" fmla="*/ 734096 h 734096"/>
                      <a:gd name="connsiteX4" fmla="*/ 0 w 2839355"/>
                      <a:gd name="connsiteY4" fmla="*/ 0 h 734096"/>
                      <a:gd name="connsiteX0" fmla="*/ 0 w 2839355"/>
                      <a:gd name="connsiteY0" fmla="*/ 0 h 734096"/>
                      <a:gd name="connsiteX1" fmla="*/ 2831279 w 2839355"/>
                      <a:gd name="connsiteY1" fmla="*/ 0 h 734096"/>
                      <a:gd name="connsiteX2" fmla="*/ 2684460 w 2839355"/>
                      <a:gd name="connsiteY2" fmla="*/ 731520 h 734096"/>
                      <a:gd name="connsiteX3" fmla="*/ 149395 w 2839355"/>
                      <a:gd name="connsiteY3" fmla="*/ 734096 h 734096"/>
                      <a:gd name="connsiteX4" fmla="*/ 0 w 2839355"/>
                      <a:gd name="connsiteY4" fmla="*/ 0 h 734096"/>
                      <a:gd name="connsiteX0" fmla="*/ 0 w 2844707"/>
                      <a:gd name="connsiteY0" fmla="*/ 0 h 734096"/>
                      <a:gd name="connsiteX1" fmla="*/ 2831279 w 2844707"/>
                      <a:gd name="connsiteY1" fmla="*/ 0 h 734096"/>
                      <a:gd name="connsiteX2" fmla="*/ 2684460 w 2844707"/>
                      <a:gd name="connsiteY2" fmla="*/ 731520 h 734096"/>
                      <a:gd name="connsiteX3" fmla="*/ 149395 w 2844707"/>
                      <a:gd name="connsiteY3" fmla="*/ 734096 h 734096"/>
                      <a:gd name="connsiteX4" fmla="*/ 0 w 2844707"/>
                      <a:gd name="connsiteY4" fmla="*/ 0 h 734096"/>
                      <a:gd name="connsiteX0" fmla="*/ 0 w 2844707"/>
                      <a:gd name="connsiteY0" fmla="*/ 0 h 734096"/>
                      <a:gd name="connsiteX1" fmla="*/ 2831279 w 2844707"/>
                      <a:gd name="connsiteY1" fmla="*/ 0 h 734096"/>
                      <a:gd name="connsiteX2" fmla="*/ 2684460 w 2844707"/>
                      <a:gd name="connsiteY2" fmla="*/ 731520 h 734096"/>
                      <a:gd name="connsiteX3" fmla="*/ 149395 w 2844707"/>
                      <a:gd name="connsiteY3" fmla="*/ 734096 h 734096"/>
                      <a:gd name="connsiteX4" fmla="*/ 0 w 2844707"/>
                      <a:gd name="connsiteY4" fmla="*/ 0 h 734096"/>
                      <a:gd name="connsiteX0" fmla="*/ 0 w 2860220"/>
                      <a:gd name="connsiteY0" fmla="*/ 0 h 734096"/>
                      <a:gd name="connsiteX1" fmla="*/ 2831279 w 2860220"/>
                      <a:gd name="connsiteY1" fmla="*/ 0 h 734096"/>
                      <a:gd name="connsiteX2" fmla="*/ 2721530 w 2860220"/>
                      <a:gd name="connsiteY2" fmla="*/ 731520 h 734096"/>
                      <a:gd name="connsiteX3" fmla="*/ 149395 w 2860220"/>
                      <a:gd name="connsiteY3" fmla="*/ 734096 h 734096"/>
                      <a:gd name="connsiteX4" fmla="*/ 0 w 2860220"/>
                      <a:gd name="connsiteY4" fmla="*/ 0 h 734096"/>
                      <a:gd name="connsiteX0" fmla="*/ 0 w 2837154"/>
                      <a:gd name="connsiteY0" fmla="*/ 0 h 734096"/>
                      <a:gd name="connsiteX1" fmla="*/ 2831279 w 2837154"/>
                      <a:gd name="connsiteY1" fmla="*/ 0 h 734096"/>
                      <a:gd name="connsiteX2" fmla="*/ 2721530 w 2837154"/>
                      <a:gd name="connsiteY2" fmla="*/ 731520 h 734096"/>
                      <a:gd name="connsiteX3" fmla="*/ 149395 w 2837154"/>
                      <a:gd name="connsiteY3" fmla="*/ 734096 h 734096"/>
                      <a:gd name="connsiteX4" fmla="*/ 0 w 2837154"/>
                      <a:gd name="connsiteY4" fmla="*/ 0 h 734096"/>
                      <a:gd name="connsiteX0" fmla="*/ 0 w 2837154"/>
                      <a:gd name="connsiteY0" fmla="*/ 0 h 734096"/>
                      <a:gd name="connsiteX1" fmla="*/ 2831279 w 2837154"/>
                      <a:gd name="connsiteY1" fmla="*/ 0 h 734096"/>
                      <a:gd name="connsiteX2" fmla="*/ 2721530 w 2837154"/>
                      <a:gd name="connsiteY2" fmla="*/ 731520 h 734096"/>
                      <a:gd name="connsiteX3" fmla="*/ 149395 w 2837154"/>
                      <a:gd name="connsiteY3" fmla="*/ 734096 h 734096"/>
                      <a:gd name="connsiteX4" fmla="*/ 0 w 2837154"/>
                      <a:gd name="connsiteY4" fmla="*/ 0 h 734096"/>
                      <a:gd name="connsiteX0" fmla="*/ 0 w 2837154"/>
                      <a:gd name="connsiteY0" fmla="*/ 0 h 734096"/>
                      <a:gd name="connsiteX1" fmla="*/ 2831279 w 2837154"/>
                      <a:gd name="connsiteY1" fmla="*/ 0 h 734096"/>
                      <a:gd name="connsiteX2" fmla="*/ 2721530 w 2837154"/>
                      <a:gd name="connsiteY2" fmla="*/ 731520 h 734096"/>
                      <a:gd name="connsiteX3" fmla="*/ 149395 w 2837154"/>
                      <a:gd name="connsiteY3" fmla="*/ 734096 h 734096"/>
                      <a:gd name="connsiteX4" fmla="*/ 0 w 2837154"/>
                      <a:gd name="connsiteY4" fmla="*/ 0 h 734096"/>
                      <a:gd name="connsiteX0" fmla="*/ 0 w 2837154"/>
                      <a:gd name="connsiteY0" fmla="*/ 0 h 731520"/>
                      <a:gd name="connsiteX1" fmla="*/ 2831279 w 2837154"/>
                      <a:gd name="connsiteY1" fmla="*/ 0 h 731520"/>
                      <a:gd name="connsiteX2" fmla="*/ 2721530 w 2837154"/>
                      <a:gd name="connsiteY2" fmla="*/ 731520 h 731520"/>
                      <a:gd name="connsiteX3" fmla="*/ 137038 w 2837154"/>
                      <a:gd name="connsiteY3" fmla="*/ 729977 h 731520"/>
                      <a:gd name="connsiteX4" fmla="*/ 0 w 2837154"/>
                      <a:gd name="connsiteY4" fmla="*/ 0 h 731520"/>
                      <a:gd name="connsiteX0" fmla="*/ 2889 w 2840043"/>
                      <a:gd name="connsiteY0" fmla="*/ 0 h 731520"/>
                      <a:gd name="connsiteX1" fmla="*/ 2834168 w 2840043"/>
                      <a:gd name="connsiteY1" fmla="*/ 0 h 731520"/>
                      <a:gd name="connsiteX2" fmla="*/ 2724419 w 2840043"/>
                      <a:gd name="connsiteY2" fmla="*/ 731520 h 731520"/>
                      <a:gd name="connsiteX3" fmla="*/ 139927 w 2840043"/>
                      <a:gd name="connsiteY3" fmla="*/ 729977 h 731520"/>
                      <a:gd name="connsiteX4" fmla="*/ 2889 w 2840043"/>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043" h="731520">
                        <a:moveTo>
                          <a:pt x="2889" y="0"/>
                        </a:moveTo>
                        <a:lnTo>
                          <a:pt x="2834168" y="0"/>
                        </a:lnTo>
                        <a:cubicBezTo>
                          <a:pt x="2839284" y="164710"/>
                          <a:pt x="2868628" y="438209"/>
                          <a:pt x="2724419" y="731520"/>
                        </a:cubicBezTo>
                        <a:lnTo>
                          <a:pt x="139927" y="729977"/>
                        </a:lnTo>
                        <a:cubicBezTo>
                          <a:pt x="12357" y="408005"/>
                          <a:pt x="-9086" y="304592"/>
                          <a:pt x="2889" y="0"/>
                        </a:cubicBezTo>
                        <a:close/>
                      </a:path>
                    </a:pathLst>
                  </a:custGeom>
                  <a:solidFill>
                    <a:srgbClr val="FFC000">
                      <a:alpha val="25098"/>
                    </a:srgbClr>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dk1"/>
                        </a:solidFill>
                        <a:latin typeface="Helvetica" charset="0"/>
                        <a:cs typeface="Helvetica" charset="0"/>
                      </a:rPr>
                      <a:t>Framework</a:t>
                    </a:r>
                  </a:p>
                </p:txBody>
              </p:sp>
              <p:sp>
                <p:nvSpPr>
                  <p:cNvPr id="44" name="직사각형 53">
                    <a:extLst>
                      <a:ext uri="{FF2B5EF4-FFF2-40B4-BE49-F238E27FC236}">
                        <a16:creationId xmlns:a16="http://schemas.microsoft.com/office/drawing/2014/main" id="{4B1EFFE4-FB38-AF58-100D-80E65C943BCD}"/>
                      </a:ext>
                    </a:extLst>
                  </p:cNvPr>
                  <p:cNvSpPr/>
                  <p:nvPr/>
                </p:nvSpPr>
                <p:spPr>
                  <a:xfrm>
                    <a:off x="1781175" y="1280160"/>
                    <a:ext cx="2831279" cy="731520"/>
                  </a:xfrm>
                  <a:prstGeom prst="rect">
                    <a:avLst/>
                  </a:prstGeom>
                  <a:solidFill>
                    <a:srgbClr val="7030A0">
                      <a:alpha val="25098"/>
                    </a:srgb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1100" dirty="0">
                        <a:latin typeface="Helvetica" charset="0"/>
                        <a:cs typeface="Helvetica" charset="0"/>
                      </a:rPr>
                      <a:t>Distributed Data </a:t>
                    </a:r>
                  </a:p>
                  <a:p>
                    <a:pPr algn="ctr"/>
                    <a:r>
                      <a:rPr lang="en-US" altLang="ko-KR" sz="1100" dirty="0">
                        <a:latin typeface="Helvetica" charset="0"/>
                        <a:cs typeface="Helvetica" charset="0"/>
                      </a:rPr>
                      <a:t>Interoperability and Management</a:t>
                    </a:r>
                    <a:endParaRPr lang="ko-KR" altLang="en-US" sz="1100" dirty="0">
                      <a:latin typeface="Helvetica" charset="0"/>
                      <a:cs typeface="Helvetica" charset="0"/>
                    </a:endParaRPr>
                  </a:p>
                </p:txBody>
              </p:sp>
              <p:sp>
                <p:nvSpPr>
                  <p:cNvPr id="45" name="직사각형 52">
                    <a:extLst>
                      <a:ext uri="{FF2B5EF4-FFF2-40B4-BE49-F238E27FC236}">
                        <a16:creationId xmlns:a16="http://schemas.microsoft.com/office/drawing/2014/main" id="{9C80AE79-F2D5-5190-CA21-20B70A458F6A}"/>
                      </a:ext>
                    </a:extLst>
                  </p:cNvPr>
                  <p:cNvSpPr/>
                  <p:nvPr/>
                </p:nvSpPr>
                <p:spPr>
                  <a:xfrm>
                    <a:off x="1780241" y="5844814"/>
                    <a:ext cx="2841392" cy="738865"/>
                  </a:xfrm>
                  <a:custGeom>
                    <a:avLst/>
                    <a:gdLst>
                      <a:gd name="connsiteX0" fmla="*/ 0 w 2834360"/>
                      <a:gd name="connsiteY0" fmla="*/ 0 h 731520"/>
                      <a:gd name="connsiteX1" fmla="*/ 2834360 w 2834360"/>
                      <a:gd name="connsiteY1" fmla="*/ 0 h 731520"/>
                      <a:gd name="connsiteX2" fmla="*/ 2834360 w 2834360"/>
                      <a:gd name="connsiteY2" fmla="*/ 731520 h 731520"/>
                      <a:gd name="connsiteX3" fmla="*/ 0 w 2834360"/>
                      <a:gd name="connsiteY3" fmla="*/ 731520 h 731520"/>
                      <a:gd name="connsiteX4" fmla="*/ 0 w 2834360"/>
                      <a:gd name="connsiteY4" fmla="*/ 0 h 731520"/>
                      <a:gd name="connsiteX0" fmla="*/ 0 w 2834360"/>
                      <a:gd name="connsiteY0" fmla="*/ 0 h 731520"/>
                      <a:gd name="connsiteX1" fmla="*/ 2790293 w 2834360"/>
                      <a:gd name="connsiteY1" fmla="*/ 3672 h 731520"/>
                      <a:gd name="connsiteX2" fmla="*/ 2834360 w 2834360"/>
                      <a:gd name="connsiteY2" fmla="*/ 731520 h 731520"/>
                      <a:gd name="connsiteX3" fmla="*/ 0 w 2834360"/>
                      <a:gd name="connsiteY3" fmla="*/ 731520 h 731520"/>
                      <a:gd name="connsiteX4" fmla="*/ 0 w 2834360"/>
                      <a:gd name="connsiteY4" fmla="*/ 0 h 731520"/>
                      <a:gd name="connsiteX0" fmla="*/ 40395 w 2834360"/>
                      <a:gd name="connsiteY0" fmla="*/ 0 h 735192"/>
                      <a:gd name="connsiteX1" fmla="*/ 2790293 w 2834360"/>
                      <a:gd name="connsiteY1" fmla="*/ 7344 h 735192"/>
                      <a:gd name="connsiteX2" fmla="*/ 2834360 w 2834360"/>
                      <a:gd name="connsiteY2" fmla="*/ 735192 h 735192"/>
                      <a:gd name="connsiteX3" fmla="*/ 0 w 2834360"/>
                      <a:gd name="connsiteY3" fmla="*/ 735192 h 735192"/>
                      <a:gd name="connsiteX4" fmla="*/ 40395 w 2834360"/>
                      <a:gd name="connsiteY4" fmla="*/ 0 h 735192"/>
                      <a:gd name="connsiteX0" fmla="*/ 40856 w 2834821"/>
                      <a:gd name="connsiteY0" fmla="*/ 0 h 735192"/>
                      <a:gd name="connsiteX1" fmla="*/ 2790754 w 2834821"/>
                      <a:gd name="connsiteY1" fmla="*/ 7344 h 735192"/>
                      <a:gd name="connsiteX2" fmla="*/ 2834821 w 2834821"/>
                      <a:gd name="connsiteY2" fmla="*/ 735192 h 735192"/>
                      <a:gd name="connsiteX3" fmla="*/ 461 w 2834821"/>
                      <a:gd name="connsiteY3" fmla="*/ 735192 h 735192"/>
                      <a:gd name="connsiteX4" fmla="*/ 40856 w 2834821"/>
                      <a:gd name="connsiteY4" fmla="*/ 0 h 735192"/>
                      <a:gd name="connsiteX0" fmla="*/ 40856 w 2834821"/>
                      <a:gd name="connsiteY0" fmla="*/ 0 h 735192"/>
                      <a:gd name="connsiteX1" fmla="*/ 2790754 w 2834821"/>
                      <a:gd name="connsiteY1" fmla="*/ 7344 h 735192"/>
                      <a:gd name="connsiteX2" fmla="*/ 2834821 w 2834821"/>
                      <a:gd name="connsiteY2" fmla="*/ 735192 h 735192"/>
                      <a:gd name="connsiteX3" fmla="*/ 461 w 2834821"/>
                      <a:gd name="connsiteY3" fmla="*/ 735192 h 735192"/>
                      <a:gd name="connsiteX4" fmla="*/ 40856 w 2834821"/>
                      <a:gd name="connsiteY4" fmla="*/ 0 h 735192"/>
                      <a:gd name="connsiteX0" fmla="*/ 40856 w 2834821"/>
                      <a:gd name="connsiteY0" fmla="*/ 0 h 735192"/>
                      <a:gd name="connsiteX1" fmla="*/ 2790754 w 2834821"/>
                      <a:gd name="connsiteY1" fmla="*/ 7344 h 735192"/>
                      <a:gd name="connsiteX2" fmla="*/ 2834821 w 2834821"/>
                      <a:gd name="connsiteY2" fmla="*/ 735192 h 735192"/>
                      <a:gd name="connsiteX3" fmla="*/ 461 w 2834821"/>
                      <a:gd name="connsiteY3" fmla="*/ 735192 h 735192"/>
                      <a:gd name="connsiteX4" fmla="*/ 40856 w 2834821"/>
                      <a:gd name="connsiteY4" fmla="*/ 0 h 735192"/>
                      <a:gd name="connsiteX0" fmla="*/ 40856 w 2834821"/>
                      <a:gd name="connsiteY0" fmla="*/ 0 h 735192"/>
                      <a:gd name="connsiteX1" fmla="*/ 2783410 w 2834821"/>
                      <a:gd name="connsiteY1" fmla="*/ 7344 h 735192"/>
                      <a:gd name="connsiteX2" fmla="*/ 2834821 w 2834821"/>
                      <a:gd name="connsiteY2" fmla="*/ 735192 h 735192"/>
                      <a:gd name="connsiteX3" fmla="*/ 461 w 2834821"/>
                      <a:gd name="connsiteY3" fmla="*/ 735192 h 735192"/>
                      <a:gd name="connsiteX4" fmla="*/ 40856 w 2834821"/>
                      <a:gd name="connsiteY4" fmla="*/ 0 h 735192"/>
                      <a:gd name="connsiteX0" fmla="*/ 51412 w 2834360"/>
                      <a:gd name="connsiteY0" fmla="*/ 0 h 735192"/>
                      <a:gd name="connsiteX1" fmla="*/ 2782949 w 2834360"/>
                      <a:gd name="connsiteY1" fmla="*/ 7344 h 735192"/>
                      <a:gd name="connsiteX2" fmla="*/ 2834360 w 2834360"/>
                      <a:gd name="connsiteY2" fmla="*/ 735192 h 735192"/>
                      <a:gd name="connsiteX3" fmla="*/ 0 w 2834360"/>
                      <a:gd name="connsiteY3" fmla="*/ 735192 h 735192"/>
                      <a:gd name="connsiteX4" fmla="*/ 51412 w 2834360"/>
                      <a:gd name="connsiteY4" fmla="*/ 0 h 735192"/>
                      <a:gd name="connsiteX0" fmla="*/ 66101 w 2834360"/>
                      <a:gd name="connsiteY0" fmla="*/ 0 h 738865"/>
                      <a:gd name="connsiteX1" fmla="*/ 2782949 w 2834360"/>
                      <a:gd name="connsiteY1" fmla="*/ 11017 h 738865"/>
                      <a:gd name="connsiteX2" fmla="*/ 2834360 w 2834360"/>
                      <a:gd name="connsiteY2" fmla="*/ 738865 h 738865"/>
                      <a:gd name="connsiteX3" fmla="*/ 0 w 2834360"/>
                      <a:gd name="connsiteY3" fmla="*/ 738865 h 738865"/>
                      <a:gd name="connsiteX4" fmla="*/ 66101 w 2834360"/>
                      <a:gd name="connsiteY4" fmla="*/ 0 h 738865"/>
                      <a:gd name="connsiteX0" fmla="*/ 66101 w 2834360"/>
                      <a:gd name="connsiteY0" fmla="*/ 0 h 738865"/>
                      <a:gd name="connsiteX1" fmla="*/ 2782949 w 2834360"/>
                      <a:gd name="connsiteY1" fmla="*/ 11017 h 738865"/>
                      <a:gd name="connsiteX2" fmla="*/ 2834360 w 2834360"/>
                      <a:gd name="connsiteY2" fmla="*/ 738865 h 738865"/>
                      <a:gd name="connsiteX3" fmla="*/ 0 w 2834360"/>
                      <a:gd name="connsiteY3" fmla="*/ 738865 h 738865"/>
                      <a:gd name="connsiteX4" fmla="*/ 66101 w 2834360"/>
                      <a:gd name="connsiteY4" fmla="*/ 0 h 738865"/>
                      <a:gd name="connsiteX0" fmla="*/ 66101 w 2834360"/>
                      <a:gd name="connsiteY0" fmla="*/ 0 h 738865"/>
                      <a:gd name="connsiteX1" fmla="*/ 2782949 w 2834360"/>
                      <a:gd name="connsiteY1" fmla="*/ 11017 h 738865"/>
                      <a:gd name="connsiteX2" fmla="*/ 2834360 w 2834360"/>
                      <a:gd name="connsiteY2" fmla="*/ 738865 h 738865"/>
                      <a:gd name="connsiteX3" fmla="*/ 0 w 2834360"/>
                      <a:gd name="connsiteY3" fmla="*/ 738865 h 738865"/>
                      <a:gd name="connsiteX4" fmla="*/ 66101 w 2834360"/>
                      <a:gd name="connsiteY4" fmla="*/ 0 h 738865"/>
                      <a:gd name="connsiteX0" fmla="*/ 66101 w 2834360"/>
                      <a:gd name="connsiteY0" fmla="*/ 0 h 738865"/>
                      <a:gd name="connsiteX1" fmla="*/ 2779277 w 2834360"/>
                      <a:gd name="connsiteY1" fmla="*/ 11017 h 738865"/>
                      <a:gd name="connsiteX2" fmla="*/ 2834360 w 2834360"/>
                      <a:gd name="connsiteY2" fmla="*/ 738865 h 738865"/>
                      <a:gd name="connsiteX3" fmla="*/ 0 w 2834360"/>
                      <a:gd name="connsiteY3" fmla="*/ 738865 h 738865"/>
                      <a:gd name="connsiteX4" fmla="*/ 66101 w 2834360"/>
                      <a:gd name="connsiteY4" fmla="*/ 0 h 738865"/>
                      <a:gd name="connsiteX0" fmla="*/ 67693 w 2835952"/>
                      <a:gd name="connsiteY0" fmla="*/ 0 h 738865"/>
                      <a:gd name="connsiteX1" fmla="*/ 2780869 w 2835952"/>
                      <a:gd name="connsiteY1" fmla="*/ 11017 h 738865"/>
                      <a:gd name="connsiteX2" fmla="*/ 2835952 w 2835952"/>
                      <a:gd name="connsiteY2" fmla="*/ 738865 h 738865"/>
                      <a:gd name="connsiteX3" fmla="*/ 1592 w 2835952"/>
                      <a:gd name="connsiteY3" fmla="*/ 738865 h 738865"/>
                      <a:gd name="connsiteX4" fmla="*/ 67693 w 2835952"/>
                      <a:gd name="connsiteY4" fmla="*/ 0 h 738865"/>
                      <a:gd name="connsiteX0" fmla="*/ 67693 w 2843027"/>
                      <a:gd name="connsiteY0" fmla="*/ 0 h 738865"/>
                      <a:gd name="connsiteX1" fmla="*/ 2780869 w 2843027"/>
                      <a:gd name="connsiteY1" fmla="*/ 11017 h 738865"/>
                      <a:gd name="connsiteX2" fmla="*/ 2835952 w 2843027"/>
                      <a:gd name="connsiteY2" fmla="*/ 738865 h 738865"/>
                      <a:gd name="connsiteX3" fmla="*/ 1592 w 2843027"/>
                      <a:gd name="connsiteY3" fmla="*/ 738865 h 738865"/>
                      <a:gd name="connsiteX4" fmla="*/ 67693 w 2843027"/>
                      <a:gd name="connsiteY4" fmla="*/ 0 h 738865"/>
                      <a:gd name="connsiteX0" fmla="*/ 67693 w 2842049"/>
                      <a:gd name="connsiteY0" fmla="*/ 0 h 738865"/>
                      <a:gd name="connsiteX1" fmla="*/ 2775718 w 2842049"/>
                      <a:gd name="connsiteY1" fmla="*/ 11017 h 738865"/>
                      <a:gd name="connsiteX2" fmla="*/ 2835952 w 2842049"/>
                      <a:gd name="connsiteY2" fmla="*/ 738865 h 738865"/>
                      <a:gd name="connsiteX3" fmla="*/ 1592 w 2842049"/>
                      <a:gd name="connsiteY3" fmla="*/ 738865 h 738865"/>
                      <a:gd name="connsiteX4" fmla="*/ 67693 w 2842049"/>
                      <a:gd name="connsiteY4" fmla="*/ 0 h 738865"/>
                      <a:gd name="connsiteX0" fmla="*/ 77339 w 2841392"/>
                      <a:gd name="connsiteY0" fmla="*/ 0 h 738865"/>
                      <a:gd name="connsiteX1" fmla="*/ 2775061 w 2841392"/>
                      <a:gd name="connsiteY1" fmla="*/ 11017 h 738865"/>
                      <a:gd name="connsiteX2" fmla="*/ 2835295 w 2841392"/>
                      <a:gd name="connsiteY2" fmla="*/ 738865 h 738865"/>
                      <a:gd name="connsiteX3" fmla="*/ 935 w 2841392"/>
                      <a:gd name="connsiteY3" fmla="*/ 738865 h 738865"/>
                      <a:gd name="connsiteX4" fmla="*/ 77339 w 2841392"/>
                      <a:gd name="connsiteY4" fmla="*/ 0 h 7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392" h="738865">
                        <a:moveTo>
                          <a:pt x="77339" y="0"/>
                        </a:moveTo>
                        <a:lnTo>
                          <a:pt x="2775061" y="11017"/>
                        </a:lnTo>
                        <a:cubicBezTo>
                          <a:pt x="2841163" y="352785"/>
                          <a:pt x="2849985" y="345685"/>
                          <a:pt x="2835295" y="738865"/>
                        </a:cubicBezTo>
                        <a:lnTo>
                          <a:pt x="935" y="738865"/>
                        </a:lnTo>
                        <a:cubicBezTo>
                          <a:pt x="-3962" y="346910"/>
                          <a:pt x="8790" y="340543"/>
                          <a:pt x="77339" y="0"/>
                        </a:cubicBezTo>
                        <a:close/>
                      </a:path>
                    </a:pathLst>
                  </a:custGeom>
                  <a:solidFill>
                    <a:srgbClr val="000000">
                      <a:alpha val="25098"/>
                    </a:srgbClr>
                  </a:solidFill>
                  <a:ln w="3810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1100" dirty="0">
                        <a:latin typeface="Helvetica" charset="0"/>
                        <a:cs typeface="Helvetica" charset="0"/>
                      </a:rPr>
                      <a:t>Physical</a:t>
                    </a:r>
                    <a:endParaRPr lang="ko-KR" altLang="en-US" sz="1100" dirty="0">
                      <a:latin typeface="Helvetica" charset="0"/>
                      <a:cs typeface="Helvetica" charset="0"/>
                    </a:endParaRPr>
                  </a:p>
                </p:txBody>
              </p:sp>
              <p:sp>
                <p:nvSpPr>
                  <p:cNvPr id="46" name="직사각형 50">
                    <a:extLst>
                      <a:ext uri="{FF2B5EF4-FFF2-40B4-BE49-F238E27FC236}">
                        <a16:creationId xmlns:a16="http://schemas.microsoft.com/office/drawing/2014/main" id="{E0FD7AF9-0C5E-0083-E1FC-B6D277388962}"/>
                      </a:ext>
                    </a:extLst>
                  </p:cNvPr>
                  <p:cNvSpPr/>
                  <p:nvPr/>
                </p:nvSpPr>
                <p:spPr>
                  <a:xfrm>
                    <a:off x="2647721" y="4020960"/>
                    <a:ext cx="1100134" cy="737887"/>
                  </a:xfrm>
                  <a:custGeom>
                    <a:avLst/>
                    <a:gdLst>
                      <a:gd name="connsiteX0" fmla="*/ 0 w 2456687"/>
                      <a:gd name="connsiteY0" fmla="*/ 0 h 755982"/>
                      <a:gd name="connsiteX1" fmla="*/ 2456687 w 2456687"/>
                      <a:gd name="connsiteY1" fmla="*/ 0 h 755982"/>
                      <a:gd name="connsiteX2" fmla="*/ 2456687 w 2456687"/>
                      <a:gd name="connsiteY2" fmla="*/ 755982 h 755982"/>
                      <a:gd name="connsiteX3" fmla="*/ 0 w 2456687"/>
                      <a:gd name="connsiteY3" fmla="*/ 755982 h 755982"/>
                      <a:gd name="connsiteX4" fmla="*/ 0 w 2456687"/>
                      <a:gd name="connsiteY4" fmla="*/ 0 h 755982"/>
                      <a:gd name="connsiteX0" fmla="*/ 0 w 2456687"/>
                      <a:gd name="connsiteY0" fmla="*/ 0 h 755982"/>
                      <a:gd name="connsiteX1" fmla="*/ 2456687 w 2456687"/>
                      <a:gd name="connsiteY1" fmla="*/ 0 h 755982"/>
                      <a:gd name="connsiteX2" fmla="*/ 2456687 w 2456687"/>
                      <a:gd name="connsiteY2" fmla="*/ 755982 h 755982"/>
                      <a:gd name="connsiteX3" fmla="*/ 766119 w 2456687"/>
                      <a:gd name="connsiteY3" fmla="*/ 755982 h 755982"/>
                      <a:gd name="connsiteX4" fmla="*/ 0 w 2456687"/>
                      <a:gd name="connsiteY4" fmla="*/ 0 h 755982"/>
                      <a:gd name="connsiteX0" fmla="*/ 0 w 2456687"/>
                      <a:gd name="connsiteY0" fmla="*/ 0 h 759512"/>
                      <a:gd name="connsiteX1" fmla="*/ 2456687 w 2456687"/>
                      <a:gd name="connsiteY1" fmla="*/ 0 h 759512"/>
                      <a:gd name="connsiteX2" fmla="*/ 1676446 w 2456687"/>
                      <a:gd name="connsiteY2" fmla="*/ 759512 h 759512"/>
                      <a:gd name="connsiteX3" fmla="*/ 766119 w 2456687"/>
                      <a:gd name="connsiteY3" fmla="*/ 755982 h 759512"/>
                      <a:gd name="connsiteX4" fmla="*/ 0 w 2456687"/>
                      <a:gd name="connsiteY4" fmla="*/ 0 h 759512"/>
                      <a:gd name="connsiteX0" fmla="*/ 0 w 2082453"/>
                      <a:gd name="connsiteY0" fmla="*/ 0 h 759512"/>
                      <a:gd name="connsiteX1" fmla="*/ 2082453 w 2082453"/>
                      <a:gd name="connsiteY1" fmla="*/ 0 h 759512"/>
                      <a:gd name="connsiteX2" fmla="*/ 1676446 w 2082453"/>
                      <a:gd name="connsiteY2" fmla="*/ 759512 h 759512"/>
                      <a:gd name="connsiteX3" fmla="*/ 766119 w 2082453"/>
                      <a:gd name="connsiteY3" fmla="*/ 755982 h 759512"/>
                      <a:gd name="connsiteX4" fmla="*/ 0 w 2082453"/>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715281"/>
                      <a:gd name="connsiteY0" fmla="*/ 0 h 759512"/>
                      <a:gd name="connsiteX1" fmla="*/ 1715281 w 1715281"/>
                      <a:gd name="connsiteY1" fmla="*/ 0 h 759512"/>
                      <a:gd name="connsiteX2" fmla="*/ 1309274 w 1715281"/>
                      <a:gd name="connsiteY2" fmla="*/ 759512 h 759512"/>
                      <a:gd name="connsiteX3" fmla="*/ 398947 w 1715281"/>
                      <a:gd name="connsiteY3" fmla="*/ 755982 h 759512"/>
                      <a:gd name="connsiteX4" fmla="*/ 0 w 1715281"/>
                      <a:gd name="connsiteY4" fmla="*/ 0 h 759512"/>
                      <a:gd name="connsiteX0" fmla="*/ 0 w 1310073"/>
                      <a:gd name="connsiteY0" fmla="*/ 0 h 759512"/>
                      <a:gd name="connsiteX1" fmla="*/ 1119695 w 1310073"/>
                      <a:gd name="connsiteY1" fmla="*/ 0 h 759512"/>
                      <a:gd name="connsiteX2" fmla="*/ 1309274 w 1310073"/>
                      <a:gd name="connsiteY2" fmla="*/ 759512 h 759512"/>
                      <a:gd name="connsiteX3" fmla="*/ 398947 w 1310073"/>
                      <a:gd name="connsiteY3" fmla="*/ 755982 h 759512"/>
                      <a:gd name="connsiteX4" fmla="*/ 0 w 1310073"/>
                      <a:gd name="connsiteY4" fmla="*/ 0 h 759512"/>
                      <a:gd name="connsiteX0" fmla="*/ 0 w 1316077"/>
                      <a:gd name="connsiteY0" fmla="*/ 0 h 759512"/>
                      <a:gd name="connsiteX1" fmla="*/ 1119695 w 1316077"/>
                      <a:gd name="connsiteY1" fmla="*/ 0 h 759512"/>
                      <a:gd name="connsiteX2" fmla="*/ 1309274 w 1316077"/>
                      <a:gd name="connsiteY2" fmla="*/ 759512 h 759512"/>
                      <a:gd name="connsiteX3" fmla="*/ 398947 w 1316077"/>
                      <a:gd name="connsiteY3" fmla="*/ 755982 h 759512"/>
                      <a:gd name="connsiteX4" fmla="*/ 0 w 1316077"/>
                      <a:gd name="connsiteY4" fmla="*/ 0 h 759512"/>
                      <a:gd name="connsiteX0" fmla="*/ 0 w 1309274"/>
                      <a:gd name="connsiteY0" fmla="*/ 0 h 759512"/>
                      <a:gd name="connsiteX1" fmla="*/ 1119695 w 1309274"/>
                      <a:gd name="connsiteY1" fmla="*/ 0 h 759512"/>
                      <a:gd name="connsiteX2" fmla="*/ 1309274 w 1309274"/>
                      <a:gd name="connsiteY2" fmla="*/ 759512 h 759512"/>
                      <a:gd name="connsiteX3" fmla="*/ 398947 w 1309274"/>
                      <a:gd name="connsiteY3" fmla="*/ 755982 h 759512"/>
                      <a:gd name="connsiteX4" fmla="*/ 0 w 1309274"/>
                      <a:gd name="connsiteY4" fmla="*/ 0 h 759512"/>
                      <a:gd name="connsiteX0" fmla="*/ 185692 w 911796"/>
                      <a:gd name="connsiteY0" fmla="*/ 0 h 764682"/>
                      <a:gd name="connsiteX1" fmla="*/ 722217 w 911796"/>
                      <a:gd name="connsiteY1" fmla="*/ 5170 h 764682"/>
                      <a:gd name="connsiteX2" fmla="*/ 911796 w 911796"/>
                      <a:gd name="connsiteY2" fmla="*/ 764682 h 764682"/>
                      <a:gd name="connsiteX3" fmla="*/ 1469 w 911796"/>
                      <a:gd name="connsiteY3" fmla="*/ 761152 h 764682"/>
                      <a:gd name="connsiteX4" fmla="*/ 185692 w 911796"/>
                      <a:gd name="connsiteY4" fmla="*/ 0 h 764682"/>
                      <a:gd name="connsiteX0" fmla="*/ 206393 w 932497"/>
                      <a:gd name="connsiteY0" fmla="*/ 0 h 764682"/>
                      <a:gd name="connsiteX1" fmla="*/ 742918 w 932497"/>
                      <a:gd name="connsiteY1" fmla="*/ 5170 h 764682"/>
                      <a:gd name="connsiteX2" fmla="*/ 932497 w 932497"/>
                      <a:gd name="connsiteY2" fmla="*/ 764682 h 764682"/>
                      <a:gd name="connsiteX3" fmla="*/ 22170 w 932497"/>
                      <a:gd name="connsiteY3" fmla="*/ 761152 h 764682"/>
                      <a:gd name="connsiteX4" fmla="*/ 206393 w 932497"/>
                      <a:gd name="connsiteY4" fmla="*/ 0 h 764682"/>
                      <a:gd name="connsiteX0" fmla="*/ 196490 w 922594"/>
                      <a:gd name="connsiteY0" fmla="*/ 0 h 764682"/>
                      <a:gd name="connsiteX1" fmla="*/ 733015 w 922594"/>
                      <a:gd name="connsiteY1" fmla="*/ 5170 h 764682"/>
                      <a:gd name="connsiteX2" fmla="*/ 922594 w 922594"/>
                      <a:gd name="connsiteY2" fmla="*/ 764682 h 764682"/>
                      <a:gd name="connsiteX3" fmla="*/ 12267 w 922594"/>
                      <a:gd name="connsiteY3" fmla="*/ 761152 h 764682"/>
                      <a:gd name="connsiteX4" fmla="*/ 196490 w 922594"/>
                      <a:gd name="connsiteY4" fmla="*/ 0 h 764682"/>
                      <a:gd name="connsiteX0" fmla="*/ 184223 w 910327"/>
                      <a:gd name="connsiteY0" fmla="*/ 0 h 764682"/>
                      <a:gd name="connsiteX1" fmla="*/ 720748 w 910327"/>
                      <a:gd name="connsiteY1" fmla="*/ 5170 h 764682"/>
                      <a:gd name="connsiteX2" fmla="*/ 910327 w 910327"/>
                      <a:gd name="connsiteY2" fmla="*/ 764682 h 764682"/>
                      <a:gd name="connsiteX3" fmla="*/ 0 w 910327"/>
                      <a:gd name="connsiteY3" fmla="*/ 761152 h 764682"/>
                      <a:gd name="connsiteX4" fmla="*/ 184223 w 910327"/>
                      <a:gd name="connsiteY4" fmla="*/ 0 h 764682"/>
                      <a:gd name="connsiteX0" fmla="*/ 184223 w 910327"/>
                      <a:gd name="connsiteY0" fmla="*/ 0 h 764682"/>
                      <a:gd name="connsiteX1" fmla="*/ 720748 w 910327"/>
                      <a:gd name="connsiteY1" fmla="*/ 5170 h 764682"/>
                      <a:gd name="connsiteX2" fmla="*/ 910327 w 910327"/>
                      <a:gd name="connsiteY2" fmla="*/ 764682 h 764682"/>
                      <a:gd name="connsiteX3" fmla="*/ 0 w 910327"/>
                      <a:gd name="connsiteY3" fmla="*/ 761152 h 764682"/>
                      <a:gd name="connsiteX4" fmla="*/ 184223 w 910327"/>
                      <a:gd name="connsiteY4" fmla="*/ 0 h 764682"/>
                      <a:gd name="connsiteX0" fmla="*/ 184223 w 910327"/>
                      <a:gd name="connsiteY0" fmla="*/ 0 h 764682"/>
                      <a:gd name="connsiteX1" fmla="*/ 720748 w 910327"/>
                      <a:gd name="connsiteY1" fmla="*/ 5170 h 764682"/>
                      <a:gd name="connsiteX2" fmla="*/ 910327 w 910327"/>
                      <a:gd name="connsiteY2" fmla="*/ 764682 h 764682"/>
                      <a:gd name="connsiteX3" fmla="*/ 0 w 910327"/>
                      <a:gd name="connsiteY3" fmla="*/ 761152 h 764682"/>
                      <a:gd name="connsiteX4" fmla="*/ 184223 w 910327"/>
                      <a:gd name="connsiteY4" fmla="*/ 0 h 764682"/>
                      <a:gd name="connsiteX0" fmla="*/ 184223 w 910327"/>
                      <a:gd name="connsiteY0" fmla="*/ 0 h 764682"/>
                      <a:gd name="connsiteX1" fmla="*/ 720748 w 910327"/>
                      <a:gd name="connsiteY1" fmla="*/ 5170 h 764682"/>
                      <a:gd name="connsiteX2" fmla="*/ 910327 w 910327"/>
                      <a:gd name="connsiteY2" fmla="*/ 764682 h 764682"/>
                      <a:gd name="connsiteX3" fmla="*/ 0 w 910327"/>
                      <a:gd name="connsiteY3" fmla="*/ 761152 h 764682"/>
                      <a:gd name="connsiteX4" fmla="*/ 184223 w 910327"/>
                      <a:gd name="connsiteY4" fmla="*/ 0 h 764682"/>
                      <a:gd name="connsiteX0" fmla="*/ 304783 w 910327"/>
                      <a:gd name="connsiteY0" fmla="*/ 0 h 761989"/>
                      <a:gd name="connsiteX1" fmla="*/ 720748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0327"/>
                      <a:gd name="connsiteY0" fmla="*/ 0 h 761989"/>
                      <a:gd name="connsiteX1" fmla="*/ 605297 w 910327"/>
                      <a:gd name="connsiteY1" fmla="*/ 2477 h 761989"/>
                      <a:gd name="connsiteX2" fmla="*/ 910327 w 910327"/>
                      <a:gd name="connsiteY2" fmla="*/ 761989 h 761989"/>
                      <a:gd name="connsiteX3" fmla="*/ 0 w 910327"/>
                      <a:gd name="connsiteY3" fmla="*/ 758459 h 761989"/>
                      <a:gd name="connsiteX4" fmla="*/ 304783 w 910327"/>
                      <a:gd name="connsiteY4" fmla="*/ 0 h 761989"/>
                      <a:gd name="connsiteX0" fmla="*/ 304783 w 915436"/>
                      <a:gd name="connsiteY0" fmla="*/ 0 h 761989"/>
                      <a:gd name="connsiteX1" fmla="*/ 605297 w 915436"/>
                      <a:gd name="connsiteY1" fmla="*/ 2477 h 761989"/>
                      <a:gd name="connsiteX2" fmla="*/ 915436 w 915436"/>
                      <a:gd name="connsiteY2" fmla="*/ 761989 h 761989"/>
                      <a:gd name="connsiteX3" fmla="*/ 0 w 915436"/>
                      <a:gd name="connsiteY3" fmla="*/ 758459 h 761989"/>
                      <a:gd name="connsiteX4" fmla="*/ 304783 w 915436"/>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306827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306827 w 917480"/>
                      <a:gd name="connsiteY4" fmla="*/ 0 h 761989"/>
                      <a:gd name="connsiteX0" fmla="*/ 258758 w 917480"/>
                      <a:gd name="connsiteY0" fmla="*/ 0 h 761989"/>
                      <a:gd name="connsiteX1" fmla="*/ 607341 w 917480"/>
                      <a:gd name="connsiteY1" fmla="*/ 2477 h 761989"/>
                      <a:gd name="connsiteX2" fmla="*/ 917480 w 917480"/>
                      <a:gd name="connsiteY2" fmla="*/ 761989 h 761989"/>
                      <a:gd name="connsiteX3" fmla="*/ 0 w 917480"/>
                      <a:gd name="connsiteY3" fmla="*/ 758459 h 761989"/>
                      <a:gd name="connsiteX4" fmla="*/ 258758 w 917480"/>
                      <a:gd name="connsiteY4" fmla="*/ 0 h 761989"/>
                      <a:gd name="connsiteX0" fmla="*/ 258758 w 917480"/>
                      <a:gd name="connsiteY0" fmla="*/ 0 h 761989"/>
                      <a:gd name="connsiteX1" fmla="*/ 667063 w 917480"/>
                      <a:gd name="connsiteY1" fmla="*/ 2477 h 761989"/>
                      <a:gd name="connsiteX2" fmla="*/ 917480 w 917480"/>
                      <a:gd name="connsiteY2" fmla="*/ 761989 h 761989"/>
                      <a:gd name="connsiteX3" fmla="*/ 0 w 917480"/>
                      <a:gd name="connsiteY3" fmla="*/ 758459 h 761989"/>
                      <a:gd name="connsiteX4" fmla="*/ 258758 w 917480"/>
                      <a:gd name="connsiteY4" fmla="*/ 0 h 761989"/>
                      <a:gd name="connsiteX0" fmla="*/ 258758 w 917480"/>
                      <a:gd name="connsiteY0" fmla="*/ 5201 h 767190"/>
                      <a:gd name="connsiteX1" fmla="*/ 655410 w 917480"/>
                      <a:gd name="connsiteY1" fmla="*/ 0 h 767190"/>
                      <a:gd name="connsiteX2" fmla="*/ 917480 w 917480"/>
                      <a:gd name="connsiteY2" fmla="*/ 767190 h 767190"/>
                      <a:gd name="connsiteX3" fmla="*/ 0 w 917480"/>
                      <a:gd name="connsiteY3" fmla="*/ 763660 h 767190"/>
                      <a:gd name="connsiteX4" fmla="*/ 258758 w 917480"/>
                      <a:gd name="connsiteY4" fmla="*/ 5201 h 767190"/>
                      <a:gd name="connsiteX0" fmla="*/ 18414 w 677136"/>
                      <a:gd name="connsiteY0" fmla="*/ 5201 h 771338"/>
                      <a:gd name="connsiteX1" fmla="*/ 415066 w 677136"/>
                      <a:gd name="connsiteY1" fmla="*/ 0 h 771338"/>
                      <a:gd name="connsiteX2" fmla="*/ 677136 w 677136"/>
                      <a:gd name="connsiteY2" fmla="*/ 767190 h 771338"/>
                      <a:gd name="connsiteX3" fmla="*/ 0 w 677136"/>
                      <a:gd name="connsiteY3" fmla="*/ 771338 h 771338"/>
                      <a:gd name="connsiteX4" fmla="*/ 18414 w 677136"/>
                      <a:gd name="connsiteY4" fmla="*/ 5201 h 771338"/>
                      <a:gd name="connsiteX0" fmla="*/ 18414 w 435336"/>
                      <a:gd name="connsiteY0" fmla="*/ 5201 h 771338"/>
                      <a:gd name="connsiteX1" fmla="*/ 415066 w 435336"/>
                      <a:gd name="connsiteY1" fmla="*/ 0 h 771338"/>
                      <a:gd name="connsiteX2" fmla="*/ 435336 w 435336"/>
                      <a:gd name="connsiteY2" fmla="*/ 771029 h 771338"/>
                      <a:gd name="connsiteX3" fmla="*/ 0 w 435336"/>
                      <a:gd name="connsiteY3" fmla="*/ 771338 h 771338"/>
                      <a:gd name="connsiteX4" fmla="*/ 18414 w 435336"/>
                      <a:gd name="connsiteY4" fmla="*/ 5201 h 771338"/>
                      <a:gd name="connsiteX0" fmla="*/ 18414 w 435336"/>
                      <a:gd name="connsiteY0" fmla="*/ 5201 h 771338"/>
                      <a:gd name="connsiteX1" fmla="*/ 415066 w 435336"/>
                      <a:gd name="connsiteY1" fmla="*/ 0 h 771338"/>
                      <a:gd name="connsiteX2" fmla="*/ 435336 w 435336"/>
                      <a:gd name="connsiteY2" fmla="*/ 771029 h 771338"/>
                      <a:gd name="connsiteX3" fmla="*/ 0 w 435336"/>
                      <a:gd name="connsiteY3" fmla="*/ 771338 h 771338"/>
                      <a:gd name="connsiteX4" fmla="*/ 18414 w 435336"/>
                      <a:gd name="connsiteY4" fmla="*/ 5201 h 771338"/>
                      <a:gd name="connsiteX0" fmla="*/ 18414 w 435336"/>
                      <a:gd name="connsiteY0" fmla="*/ 5201 h 771338"/>
                      <a:gd name="connsiteX1" fmla="*/ 415066 w 435336"/>
                      <a:gd name="connsiteY1" fmla="*/ 0 h 771338"/>
                      <a:gd name="connsiteX2" fmla="*/ 435336 w 435336"/>
                      <a:gd name="connsiteY2" fmla="*/ 771029 h 771338"/>
                      <a:gd name="connsiteX3" fmla="*/ 0 w 435336"/>
                      <a:gd name="connsiteY3" fmla="*/ 771338 h 771338"/>
                      <a:gd name="connsiteX4" fmla="*/ 18414 w 435336"/>
                      <a:gd name="connsiteY4" fmla="*/ 5201 h 771338"/>
                      <a:gd name="connsiteX0" fmla="*/ 18414 w 435336"/>
                      <a:gd name="connsiteY0" fmla="*/ 5201 h 771338"/>
                      <a:gd name="connsiteX1" fmla="*/ 422350 w 435336"/>
                      <a:gd name="connsiteY1" fmla="*/ 0 h 771338"/>
                      <a:gd name="connsiteX2" fmla="*/ 435336 w 435336"/>
                      <a:gd name="connsiteY2" fmla="*/ 771029 h 771338"/>
                      <a:gd name="connsiteX3" fmla="*/ 0 w 435336"/>
                      <a:gd name="connsiteY3" fmla="*/ 771338 h 771338"/>
                      <a:gd name="connsiteX4" fmla="*/ 18414 w 435336"/>
                      <a:gd name="connsiteY4" fmla="*/ 5201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4044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4044 w 435336"/>
                      <a:gd name="connsiteY4" fmla="*/ 1362 h 771338"/>
                      <a:gd name="connsiteX0" fmla="*/ 19856 w 435336"/>
                      <a:gd name="connsiteY0" fmla="*/ 1362 h 771338"/>
                      <a:gd name="connsiteX1" fmla="*/ 422350 w 435336"/>
                      <a:gd name="connsiteY1" fmla="*/ 0 h 771338"/>
                      <a:gd name="connsiteX2" fmla="*/ 435336 w 435336"/>
                      <a:gd name="connsiteY2" fmla="*/ 771029 h 771338"/>
                      <a:gd name="connsiteX3" fmla="*/ 0 w 435336"/>
                      <a:gd name="connsiteY3" fmla="*/ 771338 h 771338"/>
                      <a:gd name="connsiteX4" fmla="*/ 19856 w 435336"/>
                      <a:gd name="connsiteY4" fmla="*/ 1362 h 771338"/>
                      <a:gd name="connsiteX0" fmla="*/ 19856 w 435336"/>
                      <a:gd name="connsiteY0" fmla="*/ 1362 h 771338"/>
                      <a:gd name="connsiteX1" fmla="*/ 420896 w 435336"/>
                      <a:gd name="connsiteY1" fmla="*/ 0 h 771338"/>
                      <a:gd name="connsiteX2" fmla="*/ 435336 w 435336"/>
                      <a:gd name="connsiteY2" fmla="*/ 771029 h 771338"/>
                      <a:gd name="connsiteX3" fmla="*/ 0 w 435336"/>
                      <a:gd name="connsiteY3" fmla="*/ 771338 h 771338"/>
                      <a:gd name="connsiteX4" fmla="*/ 19856 w 435336"/>
                      <a:gd name="connsiteY4" fmla="*/ 1362 h 77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36" h="771338">
                        <a:moveTo>
                          <a:pt x="19856" y="1362"/>
                        </a:moveTo>
                        <a:lnTo>
                          <a:pt x="420896" y="0"/>
                        </a:lnTo>
                        <a:cubicBezTo>
                          <a:pt x="407694" y="348577"/>
                          <a:pt x="398006" y="348232"/>
                          <a:pt x="435336" y="771029"/>
                        </a:cubicBezTo>
                        <a:lnTo>
                          <a:pt x="0" y="771338"/>
                        </a:lnTo>
                        <a:cubicBezTo>
                          <a:pt x="36189" y="331976"/>
                          <a:pt x="38629" y="329709"/>
                          <a:pt x="19856" y="1362"/>
                        </a:cubicBezTo>
                        <a:close/>
                      </a:path>
                    </a:pathLst>
                  </a:custGeom>
                  <a:solidFill>
                    <a:srgbClr val="00B0F0">
                      <a:alpha val="25098"/>
                    </a:srgbClr>
                  </a:solidFill>
                  <a:ln w="38100">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sz="1100" dirty="0">
                        <a:latin typeface="Helvetica" charset="0"/>
                        <a:cs typeface="Helvetica" charset="0"/>
                      </a:rPr>
                      <a:t>Network</a:t>
                    </a:r>
                    <a:endParaRPr lang="ko-KR" altLang="en-US" sz="1100" dirty="0">
                      <a:latin typeface="Helvetica" charset="0"/>
                      <a:cs typeface="Helvetica" charset="0"/>
                    </a:endParaRPr>
                  </a:p>
                </p:txBody>
              </p:sp>
            </p:grpSp>
            <p:pic>
              <p:nvPicPr>
                <p:cNvPr id="39" name="Picture 38">
                  <a:extLst>
                    <a:ext uri="{FF2B5EF4-FFF2-40B4-BE49-F238E27FC236}">
                      <a16:creationId xmlns:a16="http://schemas.microsoft.com/office/drawing/2014/main" id="{FC86EE0A-8D77-7E32-93D4-AFD7B016B75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39572" y="1114015"/>
                  <a:ext cx="314312" cy="310107"/>
                </a:xfrm>
                <a:prstGeom prst="rect">
                  <a:avLst/>
                </a:prstGeom>
              </p:spPr>
            </p:pic>
            <p:pic>
              <p:nvPicPr>
                <p:cNvPr id="40" name="Picture 39">
                  <a:extLst>
                    <a:ext uri="{FF2B5EF4-FFF2-40B4-BE49-F238E27FC236}">
                      <a16:creationId xmlns:a16="http://schemas.microsoft.com/office/drawing/2014/main" id="{D6E34635-CFBA-85A3-C7E2-FF1D6C7298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863227" y="1130649"/>
                  <a:ext cx="314312" cy="310107"/>
                </a:xfrm>
                <a:prstGeom prst="rect">
                  <a:avLst/>
                </a:prstGeom>
              </p:spPr>
            </p:pic>
          </p:grpSp>
          <p:sp>
            <p:nvSpPr>
              <p:cNvPr id="26" name="TextBox 25">
                <a:extLst>
                  <a:ext uri="{FF2B5EF4-FFF2-40B4-BE49-F238E27FC236}">
                    <a16:creationId xmlns:a16="http://schemas.microsoft.com/office/drawing/2014/main" id="{CA63FA48-AF32-F424-BFCF-51B1095D0A03}"/>
                  </a:ext>
                </a:extLst>
              </p:cNvPr>
              <p:cNvSpPr txBox="1"/>
              <p:nvPr/>
            </p:nvSpPr>
            <p:spPr>
              <a:xfrm>
                <a:off x="10626792" y="3278927"/>
                <a:ext cx="1347998" cy="738664"/>
              </a:xfrm>
              <a:prstGeom prst="rect">
                <a:avLst/>
              </a:prstGeom>
              <a:noFill/>
            </p:spPr>
            <p:txBody>
              <a:bodyPr wrap="none" rtlCol="0">
                <a:spAutoFit/>
              </a:bodyPr>
              <a:lstStyle/>
              <a:p>
                <a:pPr algn="ctr"/>
                <a:r>
                  <a:rPr lang="en-US" sz="1200" i="1" dirty="0"/>
                  <a:t>Technical </a:t>
                </a:r>
              </a:p>
              <a:p>
                <a:pPr algn="ctr"/>
                <a:r>
                  <a:rPr lang="en-US" sz="1200" i="1" dirty="0"/>
                  <a:t>Interoperability </a:t>
                </a:r>
              </a:p>
              <a:p>
                <a:pPr algn="ctr"/>
                <a:r>
                  <a:rPr lang="en-US" sz="1200" i="1" dirty="0"/>
                  <a:t>(opaque blobs)</a:t>
                </a:r>
              </a:p>
            </p:txBody>
          </p:sp>
          <p:sp>
            <p:nvSpPr>
              <p:cNvPr id="27" name="TextBox 26">
                <a:extLst>
                  <a:ext uri="{FF2B5EF4-FFF2-40B4-BE49-F238E27FC236}">
                    <a16:creationId xmlns:a16="http://schemas.microsoft.com/office/drawing/2014/main" id="{C8C93941-8D9E-2A09-F593-36CA1C9E3A1B}"/>
                  </a:ext>
                </a:extLst>
              </p:cNvPr>
              <p:cNvSpPr txBox="1"/>
              <p:nvPr/>
            </p:nvSpPr>
            <p:spPr>
              <a:xfrm>
                <a:off x="10620765" y="2426000"/>
                <a:ext cx="1400127" cy="738664"/>
              </a:xfrm>
              <a:prstGeom prst="rect">
                <a:avLst/>
              </a:prstGeom>
              <a:noFill/>
            </p:spPr>
            <p:txBody>
              <a:bodyPr wrap="none" rtlCol="0">
                <a:spAutoFit/>
              </a:bodyPr>
              <a:lstStyle/>
              <a:p>
                <a:pPr algn="ctr"/>
                <a:r>
                  <a:rPr lang="en-US" sz="1200" i="1" dirty="0"/>
                  <a:t>Syntactic</a:t>
                </a:r>
              </a:p>
              <a:p>
                <a:pPr algn="ctr"/>
                <a:r>
                  <a:rPr lang="en-US" sz="1200" i="1" dirty="0"/>
                  <a:t> Interoperability </a:t>
                </a:r>
              </a:p>
              <a:p>
                <a:pPr algn="ctr"/>
                <a:r>
                  <a:rPr lang="en-US" sz="1200" i="1" dirty="0"/>
                  <a:t>(data structures)</a:t>
                </a:r>
              </a:p>
            </p:txBody>
          </p:sp>
          <p:sp>
            <p:nvSpPr>
              <p:cNvPr id="28" name="TextBox 27">
                <a:extLst>
                  <a:ext uri="{FF2B5EF4-FFF2-40B4-BE49-F238E27FC236}">
                    <a16:creationId xmlns:a16="http://schemas.microsoft.com/office/drawing/2014/main" id="{EAC49F55-FD3C-158B-857A-544E512DC2E8}"/>
                  </a:ext>
                </a:extLst>
              </p:cNvPr>
              <p:cNvSpPr txBox="1"/>
              <p:nvPr/>
            </p:nvSpPr>
            <p:spPr>
              <a:xfrm>
                <a:off x="10626792" y="1463040"/>
                <a:ext cx="1347998" cy="738664"/>
              </a:xfrm>
              <a:prstGeom prst="rect">
                <a:avLst/>
              </a:prstGeom>
              <a:noFill/>
            </p:spPr>
            <p:txBody>
              <a:bodyPr wrap="none" rtlCol="0">
                <a:spAutoFit/>
              </a:bodyPr>
              <a:lstStyle/>
              <a:p>
                <a:pPr algn="ctr"/>
                <a:r>
                  <a:rPr lang="en-US" sz="1200" i="1" dirty="0"/>
                  <a:t>Semantic </a:t>
                </a:r>
              </a:p>
              <a:p>
                <a:pPr algn="ctr"/>
                <a:r>
                  <a:rPr lang="en-US" sz="1200" i="1" dirty="0"/>
                  <a:t>Interoperability </a:t>
                </a:r>
              </a:p>
              <a:p>
                <a:pPr algn="ctr"/>
                <a:r>
                  <a:rPr lang="en-US" sz="1200" i="1" dirty="0"/>
                  <a:t>(data context)</a:t>
                </a:r>
              </a:p>
            </p:txBody>
          </p:sp>
        </p:grpSp>
        <p:sp>
          <p:nvSpPr>
            <p:cNvPr id="5" name="Oval 4">
              <a:extLst>
                <a:ext uri="{FF2B5EF4-FFF2-40B4-BE49-F238E27FC236}">
                  <a16:creationId xmlns:a16="http://schemas.microsoft.com/office/drawing/2014/main" id="{A3B3C2BA-9575-2EF9-1C41-5751F01E5E8C}"/>
                </a:ext>
              </a:extLst>
            </p:cNvPr>
            <p:cNvSpPr/>
            <p:nvPr/>
          </p:nvSpPr>
          <p:spPr>
            <a:xfrm>
              <a:off x="471483" y="2230407"/>
              <a:ext cx="11049048" cy="1952841"/>
            </a:xfrm>
            <a:prstGeom prst="ellipse">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6" name="Picture 5">
              <a:extLst>
                <a:ext uri="{FF2B5EF4-FFF2-40B4-BE49-F238E27FC236}">
                  <a16:creationId xmlns:a16="http://schemas.microsoft.com/office/drawing/2014/main" id="{56ECC42A-954F-97D5-A556-7F9ACB61F58A}"/>
                </a:ext>
              </a:extLst>
            </p:cNvPr>
            <p:cNvPicPr>
              <a:picLocks noChangeAspect="1"/>
            </p:cNvPicPr>
            <p:nvPr/>
          </p:nvPicPr>
          <p:blipFill>
            <a:blip r:embed="rId4"/>
            <a:stretch>
              <a:fillRect/>
            </a:stretch>
          </p:blipFill>
          <p:spPr>
            <a:xfrm>
              <a:off x="5571029" y="3097099"/>
              <a:ext cx="399139" cy="352378"/>
            </a:xfrm>
            <a:prstGeom prst="rect">
              <a:avLst/>
            </a:prstGeom>
          </p:spPr>
        </p:pic>
        <p:pic>
          <p:nvPicPr>
            <p:cNvPr id="7" name="Picture 6">
              <a:extLst>
                <a:ext uri="{FF2B5EF4-FFF2-40B4-BE49-F238E27FC236}">
                  <a16:creationId xmlns:a16="http://schemas.microsoft.com/office/drawing/2014/main" id="{D3047DCC-C850-ADFD-3080-5671DC6272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505308" y="3879471"/>
              <a:ext cx="449031" cy="449031"/>
            </a:xfrm>
            <a:prstGeom prst="rect">
              <a:avLst/>
            </a:prstGeom>
          </p:spPr>
        </p:pic>
        <p:pic>
          <p:nvPicPr>
            <p:cNvPr id="8" name="Picture 7" descr="dds_logo.png">
              <a:extLst>
                <a:ext uri="{FF2B5EF4-FFF2-40B4-BE49-F238E27FC236}">
                  <a16:creationId xmlns:a16="http://schemas.microsoft.com/office/drawing/2014/main" id="{7A8E59F9-E0CF-9BAD-F341-D782B8F3F6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4164" y="2281288"/>
              <a:ext cx="319577" cy="312538"/>
            </a:xfrm>
            <a:prstGeom prst="rect">
              <a:avLst/>
            </a:prstGeom>
          </p:spPr>
        </p:pic>
        <p:grpSp>
          <p:nvGrpSpPr>
            <p:cNvPr id="9" name="Group 8">
              <a:extLst>
                <a:ext uri="{FF2B5EF4-FFF2-40B4-BE49-F238E27FC236}">
                  <a16:creationId xmlns:a16="http://schemas.microsoft.com/office/drawing/2014/main" id="{BF18DAE6-70D4-A2D5-FC57-8AABDAEF3318}"/>
                </a:ext>
              </a:extLst>
            </p:cNvPr>
            <p:cNvGrpSpPr/>
            <p:nvPr/>
          </p:nvGrpSpPr>
          <p:grpSpPr>
            <a:xfrm>
              <a:off x="4671079" y="60529"/>
              <a:ext cx="2222809" cy="1701623"/>
              <a:chOff x="3625103" y="3127725"/>
              <a:chExt cx="2222809" cy="1701623"/>
            </a:xfrm>
          </p:grpSpPr>
          <p:graphicFrame>
            <p:nvGraphicFramePr>
              <p:cNvPr id="11" name="Diagram 10">
                <a:extLst>
                  <a:ext uri="{FF2B5EF4-FFF2-40B4-BE49-F238E27FC236}">
                    <a16:creationId xmlns:a16="http://schemas.microsoft.com/office/drawing/2014/main" id="{2C775FC4-A1FE-0BB1-8B10-A994EFE342C7}"/>
                  </a:ext>
                </a:extLst>
              </p:cNvPr>
              <p:cNvGraphicFramePr/>
              <p:nvPr/>
            </p:nvGraphicFramePr>
            <p:xfrm>
              <a:off x="3625103" y="3347475"/>
              <a:ext cx="2222809" cy="14818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2" name="Group 11">
                <a:extLst>
                  <a:ext uri="{FF2B5EF4-FFF2-40B4-BE49-F238E27FC236}">
                    <a16:creationId xmlns:a16="http://schemas.microsoft.com/office/drawing/2014/main" id="{DEEA7A25-52D1-EE1C-CCD7-2A56800E5887}"/>
                  </a:ext>
                </a:extLst>
              </p:cNvPr>
              <p:cNvGrpSpPr/>
              <p:nvPr/>
            </p:nvGrpSpPr>
            <p:grpSpPr>
              <a:xfrm>
                <a:off x="4369696" y="3913244"/>
                <a:ext cx="237987" cy="568438"/>
                <a:chOff x="1533661" y="3255679"/>
                <a:chExt cx="671520" cy="907856"/>
              </a:xfrm>
            </p:grpSpPr>
            <p:cxnSp>
              <p:nvCxnSpPr>
                <p:cNvPr id="15" name="Straight Connector 14">
                  <a:extLst>
                    <a:ext uri="{FF2B5EF4-FFF2-40B4-BE49-F238E27FC236}">
                      <a16:creationId xmlns:a16="http://schemas.microsoft.com/office/drawing/2014/main" id="{8CBD173F-5824-9F1A-B04D-EEAC3CB2327D}"/>
                    </a:ext>
                  </a:extLst>
                </p:cNvPr>
                <p:cNvCxnSpPr>
                  <a:cxnSpLocks/>
                </p:cNvCxnSpPr>
                <p:nvPr/>
              </p:nvCxnSpPr>
              <p:spPr>
                <a:xfrm>
                  <a:off x="1537194" y="3255679"/>
                  <a:ext cx="0" cy="907856"/>
                </a:xfrm>
                <a:prstGeom prst="line">
                  <a:avLst/>
                </a:prstGeom>
                <a:ln>
                  <a:solidFill>
                    <a:srgbClr val="7030A0"/>
                  </a:solidFill>
                  <a:headEnd type="oval" w="lg" len="lg"/>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654F1B5-B9CA-B8F0-4E5E-36E3E5744656}"/>
                    </a:ext>
                  </a:extLst>
                </p:cNvPr>
                <p:cNvCxnSpPr/>
                <p:nvPr/>
              </p:nvCxnSpPr>
              <p:spPr>
                <a:xfrm>
                  <a:off x="1546031" y="3414723"/>
                  <a:ext cx="326924" cy="0"/>
                </a:xfrm>
                <a:prstGeom prst="line">
                  <a:avLst/>
                </a:prstGeom>
                <a:ln>
                  <a:solidFill>
                    <a:srgbClr val="7030A0"/>
                  </a:solidFill>
                  <a:headEnd type="none"/>
                  <a:tailEnd type="diamond"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8FDFD61-8E8D-90D2-DCC3-285C3CD041DF}"/>
                    </a:ext>
                  </a:extLst>
                </p:cNvPr>
                <p:cNvCxnSpPr/>
                <p:nvPr/>
              </p:nvCxnSpPr>
              <p:spPr>
                <a:xfrm>
                  <a:off x="1533661" y="4015940"/>
                  <a:ext cx="326924" cy="0"/>
                </a:xfrm>
                <a:prstGeom prst="line">
                  <a:avLst/>
                </a:prstGeom>
                <a:ln>
                  <a:solidFill>
                    <a:srgbClr val="7030A0"/>
                  </a:solidFill>
                  <a:headEnd type="none"/>
                  <a:tailEnd type="oval"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0670E01-71C3-77DE-6620-BF194DD8EE4C}"/>
                    </a:ext>
                  </a:extLst>
                </p:cNvPr>
                <p:cNvCxnSpPr>
                  <a:cxnSpLocks/>
                </p:cNvCxnSpPr>
                <p:nvPr/>
              </p:nvCxnSpPr>
              <p:spPr>
                <a:xfrm>
                  <a:off x="1542497" y="3676262"/>
                  <a:ext cx="326924" cy="0"/>
                </a:xfrm>
                <a:prstGeom prst="line">
                  <a:avLst/>
                </a:prstGeom>
                <a:ln>
                  <a:solidFill>
                    <a:srgbClr val="7030A0"/>
                  </a:solidFill>
                  <a:headEnd type="none"/>
                  <a:tailEnd type="oval"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74AC859-F0A2-AC31-7D83-74097563ECD6}"/>
                    </a:ext>
                  </a:extLst>
                </p:cNvPr>
                <p:cNvCxnSpPr>
                  <a:cxnSpLocks/>
                </p:cNvCxnSpPr>
                <p:nvPr/>
              </p:nvCxnSpPr>
              <p:spPr>
                <a:xfrm>
                  <a:off x="1869422" y="3679797"/>
                  <a:ext cx="0" cy="245408"/>
                </a:xfrm>
                <a:prstGeom prst="line">
                  <a:avLst/>
                </a:prstGeom>
                <a:ln>
                  <a:solidFill>
                    <a:srgbClr val="7030A0"/>
                  </a:solidFill>
                  <a:headEnd type="oval"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A770B65-2D37-15E1-A6C6-005A0960DA85}"/>
                    </a:ext>
                  </a:extLst>
                </p:cNvPr>
                <p:cNvCxnSpPr/>
                <p:nvPr/>
              </p:nvCxnSpPr>
              <p:spPr>
                <a:xfrm>
                  <a:off x="1878257" y="3776990"/>
                  <a:ext cx="326924" cy="0"/>
                </a:xfrm>
                <a:prstGeom prst="line">
                  <a:avLst/>
                </a:prstGeom>
                <a:ln>
                  <a:solidFill>
                    <a:srgbClr val="7030A0"/>
                  </a:solidFill>
                  <a:headEnd type="none"/>
                  <a:tailEnd type="oval" w="sm" len="sm"/>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4F0F7D8-2412-D30B-D27E-0874AE8147BF}"/>
                    </a:ext>
                  </a:extLst>
                </p:cNvPr>
                <p:cNvCxnSpPr/>
                <p:nvPr/>
              </p:nvCxnSpPr>
              <p:spPr>
                <a:xfrm>
                  <a:off x="1874722" y="3903534"/>
                  <a:ext cx="326924" cy="0"/>
                </a:xfrm>
                <a:prstGeom prst="line">
                  <a:avLst/>
                </a:prstGeom>
                <a:ln>
                  <a:solidFill>
                    <a:srgbClr val="7030A0"/>
                  </a:solidFill>
                  <a:headEnd type="none"/>
                  <a:tailEnd type="oval" w="sm" len="sm"/>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AF0D621-2E89-F172-BDDA-5315DEA37F34}"/>
                    </a:ext>
                  </a:extLst>
                </p:cNvPr>
                <p:cNvCxnSpPr/>
                <p:nvPr/>
              </p:nvCxnSpPr>
              <p:spPr>
                <a:xfrm>
                  <a:off x="1537195" y="3540191"/>
                  <a:ext cx="326924" cy="0"/>
                </a:xfrm>
                <a:prstGeom prst="line">
                  <a:avLst/>
                </a:prstGeom>
                <a:ln>
                  <a:solidFill>
                    <a:srgbClr val="7030A0"/>
                  </a:solidFill>
                  <a:headEnd type="none"/>
                  <a:tailEnd type="diamond"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1462555-2912-F266-01A0-03BFACFA8992}"/>
                    </a:ext>
                  </a:extLst>
                </p:cNvPr>
                <p:cNvCxnSpPr/>
                <p:nvPr/>
              </p:nvCxnSpPr>
              <p:spPr>
                <a:xfrm>
                  <a:off x="1537194" y="4141177"/>
                  <a:ext cx="326924" cy="0"/>
                </a:xfrm>
                <a:prstGeom prst="line">
                  <a:avLst/>
                </a:prstGeom>
                <a:ln>
                  <a:solidFill>
                    <a:srgbClr val="7030A0"/>
                  </a:solidFill>
                  <a:headEnd type="none"/>
                  <a:tailEnd type="oval" w="med" len="med"/>
                </a:ln>
              </p:spPr>
              <p:style>
                <a:lnRef idx="2">
                  <a:schemeClr val="accent1"/>
                </a:lnRef>
                <a:fillRef idx="0">
                  <a:schemeClr val="accent1"/>
                </a:fillRef>
                <a:effectRef idx="1">
                  <a:schemeClr val="accent1"/>
                </a:effectRef>
                <a:fontRef idx="minor">
                  <a:schemeClr val="tx1"/>
                </a:fontRef>
              </p:style>
            </p:cxnSp>
          </p:grpSp>
          <p:pic>
            <p:nvPicPr>
              <p:cNvPr id="13" name="Graphic 12">
                <a:extLst>
                  <a:ext uri="{FF2B5EF4-FFF2-40B4-BE49-F238E27FC236}">
                    <a16:creationId xmlns:a16="http://schemas.microsoft.com/office/drawing/2014/main" id="{A6A2BD2F-A01A-4193-D04D-A8D0641B06D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56024" y="3952768"/>
                <a:ext cx="406113" cy="406114"/>
              </a:xfrm>
              <a:prstGeom prst="rect">
                <a:avLst/>
              </a:prstGeom>
            </p:spPr>
          </p:pic>
          <p:sp>
            <p:nvSpPr>
              <p:cNvPr id="14" name="Rectangle 13">
                <a:extLst>
                  <a:ext uri="{FF2B5EF4-FFF2-40B4-BE49-F238E27FC236}">
                    <a16:creationId xmlns:a16="http://schemas.microsoft.com/office/drawing/2014/main" id="{E87F6DDA-4F64-D2E6-9628-943649BFA99C}"/>
                  </a:ext>
                </a:extLst>
              </p:cNvPr>
              <p:cNvSpPr/>
              <p:nvPr/>
            </p:nvSpPr>
            <p:spPr>
              <a:xfrm>
                <a:off x="4046706" y="3127725"/>
                <a:ext cx="1381328" cy="1701623"/>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050" b="1" dirty="0">
                  <a:solidFill>
                    <a:schemeClr val="tx1"/>
                  </a:solidFill>
                </a:endParaRPr>
              </a:p>
            </p:txBody>
          </p:sp>
        </p:grpSp>
        <p:sp>
          <p:nvSpPr>
            <p:cNvPr id="10" name="TextBox 9">
              <a:extLst>
                <a:ext uri="{FF2B5EF4-FFF2-40B4-BE49-F238E27FC236}">
                  <a16:creationId xmlns:a16="http://schemas.microsoft.com/office/drawing/2014/main" id="{0C3AEABA-1DC3-45FE-04ED-3EDB9260AC6D}"/>
                </a:ext>
              </a:extLst>
            </p:cNvPr>
            <p:cNvSpPr txBox="1"/>
            <p:nvPr/>
          </p:nvSpPr>
          <p:spPr>
            <a:xfrm>
              <a:off x="477562" y="2999992"/>
              <a:ext cx="579594" cy="361946"/>
            </a:xfrm>
            <a:prstGeom prst="rect">
              <a:avLst/>
            </a:prstGeom>
            <a:noFill/>
          </p:spPr>
          <p:txBody>
            <a:bodyPr wrap="none" rtlCol="0">
              <a:spAutoFit/>
            </a:bodyPr>
            <a:lstStyle/>
            <a:p>
              <a:r>
                <a:rPr lang="en-US" sz="1600" b="1" dirty="0"/>
                <a:t>DDS</a:t>
              </a:r>
            </a:p>
          </p:txBody>
        </p:sp>
      </p:grpSp>
    </p:spTree>
    <p:extLst>
      <p:ext uri="{BB962C8B-B14F-4D97-AF65-F5344CB8AC3E}">
        <p14:creationId xmlns:p14="http://schemas.microsoft.com/office/powerpoint/2010/main" val="60628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7" name="AutoShape 3"/>
          <p:cNvSpPr>
            <a:spLocks noChangeArrowheads="1"/>
          </p:cNvSpPr>
          <p:nvPr/>
        </p:nvSpPr>
        <p:spPr bwMode="auto">
          <a:xfrm>
            <a:off x="2285999" y="1500188"/>
            <a:ext cx="6807201" cy="4295638"/>
          </a:xfrm>
          <a:prstGeom prst="roundRect">
            <a:avLst>
              <a:gd name="adj" fmla="val 16667"/>
            </a:avLst>
          </a:prstGeom>
          <a:solidFill>
            <a:srgbClr val="D6D6D6"/>
          </a:solidFill>
          <a:ln w="9525">
            <a:round/>
            <a:headEnd/>
            <a:tailEnd/>
          </a:ln>
          <a:effectLst/>
        </p:spPr>
        <p:txBody>
          <a:bodyPr wrap="none" anchor="ctr">
            <a:flatTx/>
          </a:bodyPr>
          <a:lstStyle/>
          <a:p>
            <a:pPr eaLnBrk="1" hangingPunct="1"/>
            <a:endParaRPr lang="en-US" b="1"/>
          </a:p>
        </p:txBody>
      </p:sp>
      <p:sp>
        <p:nvSpPr>
          <p:cNvPr id="610308" name="AutoShape 4"/>
          <p:cNvSpPr>
            <a:spLocks noChangeArrowheads="1"/>
          </p:cNvSpPr>
          <p:nvPr/>
        </p:nvSpPr>
        <p:spPr bwMode="auto">
          <a:xfrm>
            <a:off x="2971800" y="2540000"/>
            <a:ext cx="5486400" cy="2184400"/>
          </a:xfrm>
          <a:prstGeom prst="roundRect">
            <a:avLst>
              <a:gd name="adj" fmla="val 0"/>
            </a:avLst>
          </a:prstGeom>
          <a:solidFill>
            <a:srgbClr val="FF9300"/>
          </a:solidFill>
          <a:ln w="38100">
            <a:solidFill>
              <a:srgbClr val="EC8B22"/>
            </a:solidFill>
            <a:round/>
            <a:headEnd/>
            <a:tailEnd/>
          </a:ln>
          <a:effectLst/>
        </p:spPr>
        <p:txBody>
          <a:bodyPr>
            <a:flatTx/>
          </a:bodyPr>
          <a:lstStyle/>
          <a:p>
            <a:r>
              <a:rPr lang="en-US" sz="1600" b="1" dirty="0"/>
              <a:t>DDS Databus (middleware)</a:t>
            </a:r>
            <a:endParaRPr lang="en-US" sz="1600" b="1" dirty="0">
              <a:latin typeface="Helvetica" charset="0"/>
            </a:endParaRPr>
          </a:p>
          <a:p>
            <a:endParaRPr lang="en-US" sz="1600" b="1" dirty="0">
              <a:latin typeface="Helvetica" charset="0"/>
            </a:endParaRPr>
          </a:p>
          <a:p>
            <a:endParaRPr lang="en-US" sz="1600" b="1" dirty="0">
              <a:latin typeface="Helvetica" charset="0"/>
            </a:endParaRPr>
          </a:p>
          <a:p>
            <a:endParaRPr lang="en-US" sz="1600" b="1" dirty="0">
              <a:latin typeface="Helvetica" charset="0"/>
            </a:endParaRPr>
          </a:p>
          <a:p>
            <a:endParaRPr lang="en-US" sz="1600" b="1" dirty="0">
              <a:latin typeface="Helvetica" charset="0"/>
            </a:endParaRPr>
          </a:p>
          <a:p>
            <a:endParaRPr lang="en-US" sz="1600" b="1" dirty="0">
              <a:latin typeface="Helvetica" charset="0"/>
            </a:endParaRPr>
          </a:p>
          <a:p>
            <a:endParaRPr lang="en-US" sz="1600" b="1" dirty="0">
              <a:latin typeface="Helvetica" charset="0"/>
            </a:endParaRPr>
          </a:p>
          <a:p>
            <a:endParaRPr lang="en-US" sz="1600" b="1" dirty="0">
              <a:latin typeface="Helvetica" charset="0"/>
            </a:endParaRPr>
          </a:p>
          <a:p>
            <a:endParaRPr lang="en-US" sz="1600" b="1" dirty="0">
              <a:latin typeface="Helvetica" charset="0"/>
            </a:endParaRPr>
          </a:p>
          <a:p>
            <a:endParaRPr lang="en-US" sz="1600" b="1" dirty="0">
              <a:latin typeface="Helvetica" charset="0"/>
            </a:endParaRPr>
          </a:p>
          <a:p>
            <a:endParaRPr lang="en-US" sz="1600" b="1" dirty="0">
              <a:latin typeface="Helvetica" charset="0"/>
            </a:endParaRPr>
          </a:p>
        </p:txBody>
      </p:sp>
      <p:sp>
        <p:nvSpPr>
          <p:cNvPr id="610309" name="AutoShape 5"/>
          <p:cNvSpPr>
            <a:spLocks noChangeArrowheads="1"/>
          </p:cNvSpPr>
          <p:nvPr/>
        </p:nvSpPr>
        <p:spPr bwMode="auto">
          <a:xfrm>
            <a:off x="2909890" y="1636713"/>
            <a:ext cx="5749925" cy="565150"/>
          </a:xfrm>
          <a:prstGeom prst="roundRect">
            <a:avLst/>
          </a:prstGeom>
          <a:solidFill>
            <a:srgbClr val="FFFD78"/>
          </a:solidFill>
          <a:ln w="3175">
            <a:round/>
            <a:headEnd/>
            <a:tailEnd/>
          </a:ln>
          <a:effectLst/>
        </p:spPr>
        <p:txBody>
          <a:bodyPr wrap="none" anchor="ctr">
            <a:flatTx/>
          </a:bodyPr>
          <a:lstStyle/>
          <a:p>
            <a:r>
              <a:rPr lang="en-US" b="1" dirty="0"/>
              <a:t>UDRA based DT Models</a:t>
            </a:r>
            <a:endParaRPr lang="en-US" b="1" dirty="0">
              <a:latin typeface="Helvetica" charset="0"/>
            </a:endParaRPr>
          </a:p>
        </p:txBody>
      </p:sp>
      <p:sp>
        <p:nvSpPr>
          <p:cNvPr id="610310" name="AutoShape 6"/>
          <p:cNvSpPr>
            <a:spLocks noChangeArrowheads="1"/>
          </p:cNvSpPr>
          <p:nvPr/>
        </p:nvSpPr>
        <p:spPr bwMode="auto">
          <a:xfrm>
            <a:off x="3059115" y="3368675"/>
            <a:ext cx="2586037" cy="654050"/>
          </a:xfrm>
          <a:prstGeom prst="roundRect">
            <a:avLst>
              <a:gd name="adj" fmla="val 0"/>
            </a:avLst>
          </a:prstGeom>
          <a:solidFill>
            <a:srgbClr val="D5D5D5"/>
          </a:solidFill>
          <a:ln w="12700">
            <a:round/>
            <a:headEnd/>
            <a:tailEnd/>
          </a:ln>
          <a:effectLst/>
          <a:scene3d>
            <a:camera prst="legacyPerspectiveBottom"/>
            <a:lightRig rig="legacyFlat3" dir="t"/>
          </a:scene3d>
          <a:sp3d extrusionH="887400" prstMaterial="legacyMatte">
            <a:bevelT w="13500" h="13500" prst="angle"/>
            <a:bevelB w="13500" h="13500" prst="angle"/>
            <a:extrusionClr>
              <a:srgbClr val="D5D5D5"/>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r>
              <a:rPr lang="en-US" sz="1400" b="1" dirty="0">
                <a:latin typeface="Helvetica" charset="0"/>
              </a:rPr>
              <a:t>Topic Based</a:t>
            </a:r>
          </a:p>
          <a:p>
            <a:r>
              <a:rPr lang="en-US" sz="1400" b="1" dirty="0">
                <a:latin typeface="Helvetica" charset="0"/>
              </a:rPr>
              <a:t>Quality of Service </a:t>
            </a:r>
          </a:p>
          <a:p>
            <a:r>
              <a:rPr lang="en-US" sz="1400" b="1" dirty="0">
                <a:latin typeface="Helvetica" charset="0"/>
              </a:rPr>
              <a:t>Configuration</a:t>
            </a:r>
            <a:endParaRPr lang="en-US" sz="1600" b="1" dirty="0">
              <a:latin typeface="Helvetica" charset="0"/>
            </a:endParaRPr>
          </a:p>
        </p:txBody>
      </p:sp>
      <p:sp>
        <p:nvSpPr>
          <p:cNvPr id="610311" name="AutoShape 7"/>
          <p:cNvSpPr>
            <a:spLocks noChangeArrowheads="1"/>
          </p:cNvSpPr>
          <p:nvPr/>
        </p:nvSpPr>
        <p:spPr bwMode="auto">
          <a:xfrm>
            <a:off x="5915027" y="3362328"/>
            <a:ext cx="2422525" cy="665163"/>
          </a:xfrm>
          <a:prstGeom prst="roundRect">
            <a:avLst>
              <a:gd name="adj" fmla="val 0"/>
            </a:avLst>
          </a:prstGeom>
          <a:solidFill>
            <a:srgbClr val="D5D5D5"/>
          </a:solidFill>
          <a:ln w="12700">
            <a:round/>
            <a:headEnd/>
            <a:tailEnd/>
          </a:ln>
          <a:effectLst/>
          <a:scene3d>
            <a:camera prst="legacyPerspectiveBottom"/>
            <a:lightRig rig="legacyFlat3" dir="t"/>
          </a:scene3d>
          <a:sp3d extrusionH="887400" prstMaterial="legacyMatte">
            <a:bevelT w="13500" h="13500" prst="angle"/>
            <a:bevelB w="13500" h="13500" prst="angle"/>
            <a:extrusionClr>
              <a:srgbClr val="D5D5D5"/>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r>
              <a:rPr lang="en-US" sz="1400" b="1" dirty="0">
                <a:latin typeface="Helvetica" charset="0"/>
              </a:rPr>
              <a:t>Topic Based </a:t>
            </a:r>
          </a:p>
          <a:p>
            <a:r>
              <a:rPr lang="en-US" sz="1400" b="1" dirty="0">
                <a:latin typeface="Helvetica" charset="0"/>
              </a:rPr>
              <a:t>Data-Object</a:t>
            </a:r>
          </a:p>
          <a:p>
            <a:r>
              <a:rPr lang="en-US" sz="1400" b="1" dirty="0">
                <a:latin typeface="Helvetica" charset="0"/>
              </a:rPr>
              <a:t>Local Cache</a:t>
            </a:r>
            <a:endParaRPr lang="en-US" b="1" dirty="0">
              <a:latin typeface="Helvetica" charset="0"/>
            </a:endParaRPr>
          </a:p>
        </p:txBody>
      </p:sp>
      <p:sp>
        <p:nvSpPr>
          <p:cNvPr id="610312" name="AutoShape 8"/>
          <p:cNvSpPr>
            <a:spLocks noChangeArrowheads="1"/>
          </p:cNvSpPr>
          <p:nvPr/>
        </p:nvSpPr>
        <p:spPr bwMode="auto">
          <a:xfrm>
            <a:off x="3055938" y="2901953"/>
            <a:ext cx="5281612" cy="315913"/>
          </a:xfrm>
          <a:prstGeom prst="roundRect">
            <a:avLst>
              <a:gd name="adj" fmla="val 0"/>
            </a:avLst>
          </a:prstGeom>
          <a:solidFill>
            <a:srgbClr val="D7D7D7"/>
          </a:solidFill>
          <a:ln w="12700">
            <a:round/>
            <a:headEnd/>
            <a:tailEnd/>
          </a:ln>
          <a:effectLst/>
          <a:scene3d>
            <a:camera prst="legacyPerspectiveBottom"/>
            <a:lightRig rig="legacyFlat3" dir="t"/>
          </a:scene3d>
          <a:sp3d extrusionH="887400" prstMaterial="legacyMatte">
            <a:bevelT w="13500" h="13500" prst="angle"/>
            <a:bevelB w="13500" h="13500" prst="angle"/>
            <a:extrusionClr>
              <a:srgbClr val="D7D7D7"/>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r>
              <a:rPr lang="en-US" sz="1600" b="1" dirty="0">
                <a:latin typeface="Helvetica" charset="0"/>
              </a:rPr>
              <a:t>Data-Centric Publish-Subscribe Interface</a:t>
            </a:r>
            <a:endParaRPr lang="en-US" sz="1400" b="1" dirty="0">
              <a:latin typeface="Helvetica" charset="0"/>
            </a:endParaRPr>
          </a:p>
        </p:txBody>
      </p:sp>
      <p:sp>
        <p:nvSpPr>
          <p:cNvPr id="610313" name="AutoShape 9"/>
          <p:cNvSpPr>
            <a:spLocks noChangeArrowheads="1"/>
          </p:cNvSpPr>
          <p:nvPr/>
        </p:nvSpPr>
        <p:spPr bwMode="auto">
          <a:xfrm>
            <a:off x="3070227" y="4191003"/>
            <a:ext cx="5260975" cy="312737"/>
          </a:xfrm>
          <a:prstGeom prst="roundRect">
            <a:avLst>
              <a:gd name="adj" fmla="val 2333"/>
            </a:avLst>
          </a:prstGeom>
          <a:solidFill>
            <a:srgbClr val="EAEAEA"/>
          </a:solidFill>
          <a:ln w="12700">
            <a:round/>
            <a:headEnd/>
            <a:tailEnd/>
          </a:ln>
          <a:effectLst/>
          <a:scene3d>
            <a:camera prst="legacyPerspectiveBottom"/>
            <a:lightRig rig="legacyFlat3" dir="t"/>
          </a:scene3d>
          <a:sp3d extrusionH="887400" prstMaterial="legacyMatte">
            <a:bevelT w="13500" h="13500" prst="angle"/>
            <a:bevelB w="13500" h="13500" prst="angle"/>
            <a:extrusionClr>
              <a:srgbClr val="EAEAEA"/>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r>
              <a:rPr lang="en-US" sz="1400" b="1" dirty="0">
                <a:latin typeface="Helvetica" charset="0"/>
              </a:rPr>
              <a:t>Abstract Network Architecture</a:t>
            </a:r>
          </a:p>
        </p:txBody>
      </p:sp>
      <p:sp>
        <p:nvSpPr>
          <p:cNvPr id="610315" name="Line 11"/>
          <p:cNvSpPr>
            <a:spLocks noChangeShapeType="1"/>
          </p:cNvSpPr>
          <p:nvPr/>
        </p:nvSpPr>
        <p:spPr bwMode="auto">
          <a:xfrm>
            <a:off x="2760664" y="6269038"/>
            <a:ext cx="6159500"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10316" name="AutoShape 12"/>
          <p:cNvSpPr>
            <a:spLocks noChangeArrowheads="1"/>
          </p:cNvSpPr>
          <p:nvPr/>
        </p:nvSpPr>
        <p:spPr bwMode="auto">
          <a:xfrm>
            <a:off x="5614942" y="2206267"/>
            <a:ext cx="240785" cy="318067"/>
          </a:xfrm>
          <a:prstGeom prst="upDownArrow">
            <a:avLst>
              <a:gd name="adj1" fmla="val 50000"/>
              <a:gd name="adj2" fmla="val 25101"/>
            </a:avLst>
          </a:prstGeom>
          <a:solidFill>
            <a:srgbClr val="FF9300"/>
          </a:solidFill>
          <a:ln w="9525">
            <a:solidFill>
              <a:srgbClr val="FF9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610319" name="Text Box 15"/>
          <p:cNvSpPr txBox="1">
            <a:spLocks noChangeArrowheads="1"/>
          </p:cNvSpPr>
          <p:nvPr/>
        </p:nvSpPr>
        <p:spPr bwMode="auto">
          <a:xfrm>
            <a:off x="5167313" y="6216650"/>
            <a:ext cx="102188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b="1" dirty="0"/>
              <a:t>Network</a:t>
            </a:r>
            <a:endParaRPr lang="en-US" sz="2000" b="1" dirty="0"/>
          </a:p>
        </p:txBody>
      </p:sp>
      <p:sp>
        <p:nvSpPr>
          <p:cNvPr id="610320" name="AutoShape 16"/>
          <p:cNvSpPr>
            <a:spLocks/>
          </p:cNvSpPr>
          <p:nvPr/>
        </p:nvSpPr>
        <p:spPr bwMode="auto">
          <a:xfrm>
            <a:off x="8484903" y="2535595"/>
            <a:ext cx="409321" cy="2376129"/>
          </a:xfrm>
          <a:prstGeom prst="rightBrace">
            <a:avLst>
              <a:gd name="adj1" fmla="val 48997"/>
              <a:gd name="adj2" fmla="val 50000"/>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noAutofit/>
          </a:bodyPr>
          <a:lstStyle/>
          <a:p>
            <a:endParaRPr lang="en-US"/>
          </a:p>
        </p:txBody>
      </p:sp>
      <p:sp>
        <p:nvSpPr>
          <p:cNvPr id="610321" name="Text Box 17"/>
          <p:cNvSpPr txBox="1">
            <a:spLocks noChangeArrowheads="1"/>
          </p:cNvSpPr>
          <p:nvPr/>
        </p:nvSpPr>
        <p:spPr bwMode="auto">
          <a:xfrm>
            <a:off x="9154547" y="3366134"/>
            <a:ext cx="210871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eaLnBrk="1" hangingPunct="1">
              <a:spcBef>
                <a:spcPct val="50000"/>
              </a:spcBef>
            </a:pPr>
            <a:r>
              <a:rPr lang="en-US" sz="1600" b="1" dirty="0">
                <a:latin typeface="Arial Narrow" panose="020B0606020202030204" pitchFamily="34" charset="0"/>
              </a:rPr>
              <a:t>DDS Library</a:t>
            </a:r>
          </a:p>
        </p:txBody>
      </p:sp>
      <p:sp>
        <p:nvSpPr>
          <p:cNvPr id="610322" name="Text Box 18"/>
          <p:cNvSpPr txBox="1">
            <a:spLocks noChangeArrowheads="1"/>
          </p:cNvSpPr>
          <p:nvPr/>
        </p:nvSpPr>
        <p:spPr bwMode="auto">
          <a:xfrm>
            <a:off x="848333" y="5438041"/>
            <a:ext cx="127451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600" b="1" i="1" dirty="0">
                <a:latin typeface="Arial Narrow" panose="020B0606020202030204" pitchFamily="34" charset="0"/>
              </a:rPr>
              <a:t>Open </a:t>
            </a:r>
          </a:p>
          <a:p>
            <a:pPr eaLnBrk="1" hangingPunct="1"/>
            <a:r>
              <a:rPr lang="en-US" sz="1600" b="1" i="1" dirty="0">
                <a:latin typeface="Arial Narrow" panose="020B0606020202030204" pitchFamily="34" charset="0"/>
              </a:rPr>
              <a:t>Standard </a:t>
            </a:r>
          </a:p>
          <a:p>
            <a:pPr eaLnBrk="1" hangingPunct="1"/>
            <a:r>
              <a:rPr lang="en-US" sz="1600" b="1" i="1" dirty="0">
                <a:latin typeface="Arial Narrow" panose="020B0606020202030204" pitchFamily="34" charset="0"/>
              </a:rPr>
              <a:t>Wire Protocol</a:t>
            </a:r>
          </a:p>
        </p:txBody>
      </p:sp>
      <p:sp>
        <p:nvSpPr>
          <p:cNvPr id="610323" name="Text Box 19"/>
          <p:cNvSpPr txBox="1">
            <a:spLocks noChangeArrowheads="1"/>
          </p:cNvSpPr>
          <p:nvPr/>
        </p:nvSpPr>
        <p:spPr bwMode="auto">
          <a:xfrm>
            <a:off x="1015136" y="2108835"/>
            <a:ext cx="95891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600" b="1" i="1" dirty="0">
                <a:latin typeface="Arial Narrow" panose="020B0606020202030204" pitchFamily="34" charset="0"/>
              </a:rPr>
              <a:t>Open </a:t>
            </a:r>
          </a:p>
          <a:p>
            <a:pPr eaLnBrk="1" hangingPunct="1"/>
            <a:r>
              <a:rPr lang="en-US" sz="1600" b="1" i="1" dirty="0">
                <a:latin typeface="Arial Narrow" panose="020B0606020202030204" pitchFamily="34" charset="0"/>
              </a:rPr>
              <a:t>Standard </a:t>
            </a:r>
          </a:p>
          <a:p>
            <a:pPr eaLnBrk="1" hangingPunct="1"/>
            <a:r>
              <a:rPr lang="en-US" sz="1600" b="1" i="1" dirty="0">
                <a:latin typeface="Arial Narrow" panose="020B0606020202030204" pitchFamily="34" charset="0"/>
              </a:rPr>
              <a:t>API</a:t>
            </a:r>
          </a:p>
        </p:txBody>
      </p:sp>
      <p:sp>
        <p:nvSpPr>
          <p:cNvPr id="610325" name="AutoShape 22"/>
          <p:cNvSpPr>
            <a:spLocks noChangeArrowheads="1"/>
          </p:cNvSpPr>
          <p:nvPr/>
        </p:nvSpPr>
        <p:spPr bwMode="auto">
          <a:xfrm>
            <a:off x="10118539" y="1611373"/>
            <a:ext cx="304799" cy="152401"/>
          </a:xfrm>
          <a:prstGeom prst="rect">
            <a:avLst/>
          </a:prstGeom>
          <a:solidFill>
            <a:srgbClr val="FFFD78"/>
          </a:solidFill>
          <a:ln w="9525">
            <a:solidFill>
              <a:schemeClr val="tx1"/>
            </a:solidFill>
            <a:round/>
            <a:headEnd/>
            <a:tailEnd/>
          </a:ln>
        </p:spPr>
        <p:txBody>
          <a:bodyPr wrap="none" anchor="ctr"/>
          <a:lstStyle/>
          <a:p>
            <a:pPr algn="l"/>
            <a:endParaRPr lang="en-US"/>
          </a:p>
        </p:txBody>
      </p:sp>
      <p:sp>
        <p:nvSpPr>
          <p:cNvPr id="610326" name="Oval 24"/>
          <p:cNvSpPr>
            <a:spLocks noChangeArrowheads="1"/>
          </p:cNvSpPr>
          <p:nvPr/>
        </p:nvSpPr>
        <p:spPr bwMode="auto">
          <a:xfrm>
            <a:off x="10118539" y="1763771"/>
            <a:ext cx="304799" cy="152400"/>
          </a:xfrm>
          <a:prstGeom prst="rect">
            <a:avLst/>
          </a:prstGeom>
          <a:solidFill>
            <a:schemeClr val="accent5">
              <a:lumMod val="60000"/>
              <a:lumOff val="40000"/>
            </a:schemeClr>
          </a:solidFill>
          <a:ln w="9525">
            <a:solidFill>
              <a:schemeClr val="tx1"/>
            </a:solidFill>
            <a:round/>
            <a:headEnd/>
            <a:tailEnd/>
          </a:ln>
        </p:spPr>
        <p:txBody>
          <a:bodyPr wrap="none" anchor="ctr"/>
          <a:lstStyle/>
          <a:p>
            <a:pPr algn="l"/>
            <a:endParaRPr lang="en-US"/>
          </a:p>
        </p:txBody>
      </p:sp>
      <p:sp>
        <p:nvSpPr>
          <p:cNvPr id="610329" name="Line 28"/>
          <p:cNvSpPr>
            <a:spLocks noChangeShapeType="1"/>
          </p:cNvSpPr>
          <p:nvPr/>
        </p:nvSpPr>
        <p:spPr bwMode="auto">
          <a:xfrm flipH="1">
            <a:off x="8672513" y="1704237"/>
            <a:ext cx="1446025" cy="24204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0306" name="Rectangle 2"/>
          <p:cNvSpPr>
            <a:spLocks noGrp="1" noChangeArrowheads="1"/>
          </p:cNvSpPr>
          <p:nvPr>
            <p:ph type="title"/>
          </p:nvPr>
        </p:nvSpPr>
        <p:spPr>
          <a:xfrm>
            <a:off x="1951325" y="-6346"/>
            <a:ext cx="9276598" cy="841248"/>
          </a:xfrm>
        </p:spPr>
        <p:txBody>
          <a:bodyPr>
            <a:normAutofit/>
          </a:bodyPr>
          <a:lstStyle/>
          <a:p>
            <a:r>
              <a:rPr lang="en-US" sz="2800" dirty="0"/>
              <a:t>Proposed Digital Twin Data Architecture</a:t>
            </a:r>
          </a:p>
        </p:txBody>
      </p:sp>
      <p:sp>
        <p:nvSpPr>
          <p:cNvPr id="610330" name="Line 28"/>
          <p:cNvSpPr>
            <a:spLocks noChangeShapeType="1"/>
          </p:cNvSpPr>
          <p:nvPr/>
        </p:nvSpPr>
        <p:spPr bwMode="auto">
          <a:xfrm flipH="1">
            <a:off x="8955570" y="1954540"/>
            <a:ext cx="1162968" cy="1693133"/>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 name="Rounded Rectangle 4">
            <a:extLst>
              <a:ext uri="{FF2B5EF4-FFF2-40B4-BE49-F238E27FC236}">
                <a16:creationId xmlns:a16="http://schemas.microsoft.com/office/drawing/2014/main" id="{4ABD8BD1-DED7-D0C1-3D09-295CA8678804}"/>
              </a:ext>
            </a:extLst>
          </p:cNvPr>
          <p:cNvSpPr/>
          <p:nvPr/>
        </p:nvSpPr>
        <p:spPr>
          <a:xfrm>
            <a:off x="4789741" y="4809532"/>
            <a:ext cx="3749682" cy="841083"/>
          </a:xfrm>
          <a:prstGeom prst="roundRect">
            <a:avLst/>
          </a:prstGeom>
          <a:solidFill>
            <a:srgbClr val="ECA8A8"/>
          </a:solidFill>
          <a:ln w="38100">
            <a:solidFill>
              <a:srgbClr val="0468C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dirty="0">
                <a:solidFill>
                  <a:srgbClr val="002060"/>
                </a:solidFill>
              </a:rPr>
              <a:t>Platform Specific</a:t>
            </a:r>
          </a:p>
        </p:txBody>
      </p:sp>
      <p:sp>
        <p:nvSpPr>
          <p:cNvPr id="610331" name="AutoShape 27"/>
          <p:cNvSpPr>
            <a:spLocks noChangeArrowheads="1"/>
          </p:cNvSpPr>
          <p:nvPr/>
        </p:nvSpPr>
        <p:spPr bwMode="auto">
          <a:xfrm>
            <a:off x="6726323" y="5147837"/>
            <a:ext cx="1676400" cy="388673"/>
          </a:xfrm>
          <a:prstGeom prst="roundRect">
            <a:avLst>
              <a:gd name="adj" fmla="val 50000"/>
            </a:avLst>
          </a:prstGeom>
          <a:solidFill>
            <a:schemeClr val="accent3"/>
          </a:solidFill>
          <a:ln w="3175">
            <a:round/>
            <a:headEnd/>
            <a:tailEnd/>
          </a:ln>
          <a:effectLst/>
        </p:spPr>
        <p:txBody>
          <a:bodyPr wrap="none" anchor="ctr">
            <a:flatTx/>
          </a:bodyPr>
          <a:lstStyle/>
          <a:p>
            <a:pPr algn="ctr"/>
            <a:r>
              <a:rPr lang="en-US" sz="1600" b="1" dirty="0">
                <a:solidFill>
                  <a:schemeClr val="bg1"/>
                </a:solidFill>
                <a:latin typeface="Helvetica" charset="0"/>
              </a:rPr>
              <a:t>OS </a:t>
            </a:r>
            <a:r>
              <a:rPr lang="en-US" altLang="ja-JP" sz="1600" b="1" dirty="0">
                <a:solidFill>
                  <a:schemeClr val="bg1"/>
                </a:solidFill>
                <a:latin typeface="Arial"/>
              </a:rPr>
              <a:t>API</a:t>
            </a:r>
            <a:endParaRPr lang="en-US" sz="1600" b="1" dirty="0">
              <a:solidFill>
                <a:schemeClr val="bg1"/>
              </a:solidFill>
              <a:latin typeface="Helvetica" charset="0"/>
            </a:endParaRPr>
          </a:p>
        </p:txBody>
      </p:sp>
      <p:sp>
        <p:nvSpPr>
          <p:cNvPr id="610332" name="AutoShape 28"/>
          <p:cNvSpPr>
            <a:spLocks noChangeArrowheads="1"/>
          </p:cNvSpPr>
          <p:nvPr/>
        </p:nvSpPr>
        <p:spPr bwMode="auto">
          <a:xfrm>
            <a:off x="4876800" y="5147837"/>
            <a:ext cx="1712824" cy="388673"/>
          </a:xfrm>
          <a:prstGeom prst="roundRect">
            <a:avLst>
              <a:gd name="adj" fmla="val 0"/>
            </a:avLst>
          </a:prstGeom>
          <a:solidFill>
            <a:schemeClr val="accent3"/>
          </a:solidFill>
          <a:ln w="3175">
            <a:round/>
            <a:headEnd/>
            <a:tailEnd/>
          </a:ln>
          <a:effectLst/>
        </p:spPr>
        <p:txBody>
          <a:bodyPr wrap="none" anchor="ctr">
            <a:flatTx/>
          </a:bodyPr>
          <a:lstStyle/>
          <a:p>
            <a:pPr algn="ctr"/>
            <a:r>
              <a:rPr lang="en-US" sz="1600" b="1" dirty="0">
                <a:solidFill>
                  <a:schemeClr val="bg1"/>
                </a:solidFill>
                <a:latin typeface="Arial" panose="020B0604020202020204" pitchFamily="34" charset="0"/>
                <a:cs typeface="Arial" panose="020B0604020202020204" pitchFamily="34" charset="0"/>
              </a:rPr>
              <a:t>Transport Plugin</a:t>
            </a:r>
          </a:p>
        </p:txBody>
      </p:sp>
      <p:sp>
        <p:nvSpPr>
          <p:cNvPr id="610335" name="Rectangle 31"/>
          <p:cNvSpPr>
            <a:spLocks noChangeArrowheads="1"/>
          </p:cNvSpPr>
          <p:nvPr/>
        </p:nvSpPr>
        <p:spPr bwMode="auto">
          <a:xfrm>
            <a:off x="9071128" y="3950909"/>
            <a:ext cx="3046618"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eaLnBrk="1" hangingPunct="1">
              <a:buFontTx/>
              <a:buChar char="•"/>
            </a:pPr>
            <a:r>
              <a:rPr lang="en-US" sz="1400" b="1" dirty="0">
                <a:latin typeface="Arial Narrow" panose="020B0606020202030204" pitchFamily="34" charset="0"/>
              </a:rPr>
              <a:t> OS Independent</a:t>
            </a:r>
          </a:p>
          <a:p>
            <a:pPr algn="l" eaLnBrk="1" hangingPunct="1">
              <a:buFontTx/>
              <a:buChar char="•"/>
            </a:pPr>
            <a:r>
              <a:rPr lang="en-US" sz="1400" b="1" dirty="0">
                <a:latin typeface="Arial Narrow" panose="020B0606020202030204" pitchFamily="34" charset="0"/>
              </a:rPr>
              <a:t> Transport Independent</a:t>
            </a:r>
          </a:p>
          <a:p>
            <a:pPr algn="l" eaLnBrk="1" hangingPunct="1">
              <a:buFontTx/>
              <a:buChar char="•"/>
            </a:pPr>
            <a:r>
              <a:rPr lang="en-US" sz="1400" b="1" dirty="0">
                <a:latin typeface="Arial Narrow" panose="020B0606020202030204" pitchFamily="34" charset="0"/>
              </a:rPr>
              <a:t> Platform Specific Portability Layer</a:t>
            </a:r>
          </a:p>
        </p:txBody>
      </p:sp>
      <p:sp>
        <p:nvSpPr>
          <p:cNvPr id="2" name="TextBox 1"/>
          <p:cNvSpPr txBox="1"/>
          <p:nvPr/>
        </p:nvSpPr>
        <p:spPr>
          <a:xfrm>
            <a:off x="10451905" y="1396656"/>
            <a:ext cx="1353256" cy="707886"/>
          </a:xfrm>
          <a:prstGeom prst="rect">
            <a:avLst/>
          </a:prstGeom>
          <a:noFill/>
        </p:spPr>
        <p:txBody>
          <a:bodyPr wrap="none" rtlCol="0">
            <a:spAutoFit/>
          </a:bodyPr>
          <a:lstStyle/>
          <a:p>
            <a:r>
              <a:rPr lang="en-US" sz="2000" b="1" dirty="0">
                <a:latin typeface="Arial Narrow" panose="020B0606020202030204" pitchFamily="34" charset="0"/>
              </a:rPr>
              <a:t>Software</a:t>
            </a:r>
          </a:p>
          <a:p>
            <a:r>
              <a:rPr lang="en-US" sz="2000" b="1" dirty="0">
                <a:latin typeface="Arial Narrow" panose="020B0606020202030204" pitchFamily="34" charset="0"/>
              </a:rPr>
              <a:t>Component</a:t>
            </a:r>
          </a:p>
        </p:txBody>
      </p:sp>
      <p:graphicFrame>
        <p:nvGraphicFramePr>
          <p:cNvPr id="33" name="Group 184"/>
          <p:cNvGraphicFramePr>
            <a:graphicFrameLocks noGrp="1"/>
          </p:cNvGraphicFramePr>
          <p:nvPr/>
        </p:nvGraphicFramePr>
        <p:xfrm>
          <a:off x="7452360" y="3434082"/>
          <a:ext cx="624840" cy="375921"/>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125307">
                <a:tc>
                  <a:txBody>
                    <a:bodyPr/>
                    <a:lstStyle/>
                    <a:p>
                      <a:pPr marL="0" marR="0" lvl="0" indent="0" algn="l"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1" i="0" u="none" strike="noStrike" cap="none" normalizeH="0" baseline="0" dirty="0">
                        <a:ln>
                          <a:noFill/>
                        </a:ln>
                        <a:solidFill>
                          <a:srgbClr val="DDDDDD"/>
                        </a:solidFill>
                        <a:effectLst/>
                        <a:latin typeface="Arial"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0558D1"/>
                        </a:gs>
                        <a:gs pos="100000">
                          <a:srgbClr val="033A8B"/>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1" i="0" u="none" strike="noStrike" cap="none" normalizeH="0" baseline="0" dirty="0">
                        <a:ln>
                          <a:noFill/>
                        </a:ln>
                        <a:solidFill>
                          <a:srgbClr val="DDDDDD"/>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0558D1"/>
                        </a:gs>
                        <a:gs pos="100000">
                          <a:srgbClr val="033A8B"/>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1" i="0" u="none" strike="noStrike" cap="none" normalizeH="0" baseline="0" dirty="0">
                        <a:ln>
                          <a:noFill/>
                        </a:ln>
                        <a:solidFill>
                          <a:srgbClr val="DDDDDD"/>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0558D1"/>
                        </a:gs>
                        <a:gs pos="100000">
                          <a:srgbClr val="033A8B"/>
                        </a:gs>
                      </a:gsLst>
                      <a:lin ang="5400000" scaled="1"/>
                    </a:gradFill>
                  </a:tcPr>
                </a:tc>
                <a:extLst>
                  <a:ext uri="{0D108BD9-81ED-4DB2-BD59-A6C34878D82A}">
                    <a16:rowId xmlns:a16="http://schemas.microsoft.com/office/drawing/2014/main" val="10000"/>
                  </a:ext>
                </a:extLst>
              </a:tr>
              <a:tr h="125307">
                <a:tc>
                  <a:txBody>
                    <a:bodyPr/>
                    <a:lstStyle/>
                    <a:p>
                      <a:pPr marL="0" marR="0" lvl="0" indent="0" algn="l"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a:ln>
                          <a:noFill/>
                        </a:ln>
                        <a:solidFill>
                          <a:schemeClr val="tx1"/>
                        </a:solidFill>
                        <a:effectLst/>
                        <a:latin typeface="Arial"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8E8E95"/>
                        </a:gs>
                        <a:gs pos="100000">
                          <a:srgbClr val="636368"/>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dirty="0">
                        <a:ln>
                          <a:noFill/>
                        </a:ln>
                        <a:solidFill>
                          <a:srgbClr val="053C78"/>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dirty="0">
                        <a:ln>
                          <a:noFill/>
                        </a:ln>
                        <a:solidFill>
                          <a:srgbClr val="053C78"/>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extLst>
                  <a:ext uri="{0D108BD9-81ED-4DB2-BD59-A6C34878D82A}">
                    <a16:rowId xmlns:a16="http://schemas.microsoft.com/office/drawing/2014/main" val="10001"/>
                  </a:ext>
                </a:extLst>
              </a:tr>
              <a:tr h="125307">
                <a:tc>
                  <a:txBody>
                    <a:bodyPr/>
                    <a:lstStyle/>
                    <a:p>
                      <a:pPr marL="0" marR="0" lvl="0" indent="0" algn="l"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a:ln>
                          <a:noFill/>
                        </a:ln>
                        <a:solidFill>
                          <a:schemeClr val="tx1"/>
                        </a:solidFill>
                        <a:effectLst/>
                        <a:latin typeface="Arial"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gradFill rotWithShape="0">
                      <a:gsLst>
                        <a:gs pos="0">
                          <a:srgbClr val="8E8E95"/>
                        </a:gs>
                        <a:gs pos="100000">
                          <a:srgbClr val="636368"/>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a:ln>
                          <a:noFill/>
                        </a:ln>
                        <a:solidFill>
                          <a:srgbClr val="053C78"/>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dirty="0">
                        <a:ln>
                          <a:noFill/>
                        </a:ln>
                        <a:solidFill>
                          <a:srgbClr val="053C78"/>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extLst>
                  <a:ext uri="{0D108BD9-81ED-4DB2-BD59-A6C34878D82A}">
                    <a16:rowId xmlns:a16="http://schemas.microsoft.com/office/drawing/2014/main" val="10002"/>
                  </a:ext>
                </a:extLst>
              </a:tr>
            </a:tbl>
          </a:graphicData>
        </a:graphic>
      </p:graphicFrame>
      <p:graphicFrame>
        <p:nvGraphicFramePr>
          <p:cNvPr id="34" name="Group 184"/>
          <p:cNvGraphicFramePr>
            <a:graphicFrameLocks noGrp="1"/>
          </p:cNvGraphicFramePr>
          <p:nvPr/>
        </p:nvGraphicFramePr>
        <p:xfrm>
          <a:off x="7604760" y="3586482"/>
          <a:ext cx="624840" cy="375921"/>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125307">
                <a:tc>
                  <a:txBody>
                    <a:bodyPr/>
                    <a:lstStyle/>
                    <a:p>
                      <a:pPr marL="0" marR="0" lvl="0" indent="0" algn="l"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1" i="0" u="none" strike="noStrike" cap="none" normalizeH="0" baseline="0" dirty="0">
                        <a:ln>
                          <a:noFill/>
                        </a:ln>
                        <a:solidFill>
                          <a:srgbClr val="DDDDDD"/>
                        </a:solidFill>
                        <a:effectLst/>
                        <a:latin typeface="Arial"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0558D1"/>
                        </a:gs>
                        <a:gs pos="100000">
                          <a:srgbClr val="033A8B"/>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1" i="0" u="none" strike="noStrike" cap="none" normalizeH="0" baseline="0" dirty="0">
                        <a:ln>
                          <a:noFill/>
                        </a:ln>
                        <a:solidFill>
                          <a:srgbClr val="DDDDDD"/>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0558D1"/>
                        </a:gs>
                        <a:gs pos="100000">
                          <a:srgbClr val="033A8B"/>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1" i="0" u="none" strike="noStrike" cap="none" normalizeH="0" baseline="0" dirty="0">
                        <a:ln>
                          <a:noFill/>
                        </a:ln>
                        <a:solidFill>
                          <a:srgbClr val="DDDDDD"/>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0558D1"/>
                        </a:gs>
                        <a:gs pos="100000">
                          <a:srgbClr val="033A8B"/>
                        </a:gs>
                      </a:gsLst>
                      <a:lin ang="5400000" scaled="1"/>
                    </a:gradFill>
                  </a:tcPr>
                </a:tc>
                <a:extLst>
                  <a:ext uri="{0D108BD9-81ED-4DB2-BD59-A6C34878D82A}">
                    <a16:rowId xmlns:a16="http://schemas.microsoft.com/office/drawing/2014/main" val="10000"/>
                  </a:ext>
                </a:extLst>
              </a:tr>
              <a:tr h="125307">
                <a:tc>
                  <a:txBody>
                    <a:bodyPr/>
                    <a:lstStyle/>
                    <a:p>
                      <a:pPr marL="0" marR="0" lvl="0" indent="0" algn="l"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a:ln>
                          <a:noFill/>
                        </a:ln>
                        <a:solidFill>
                          <a:schemeClr val="tx1"/>
                        </a:solidFill>
                        <a:effectLst/>
                        <a:latin typeface="Arial"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8E8E95"/>
                        </a:gs>
                        <a:gs pos="100000">
                          <a:srgbClr val="636368"/>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dirty="0">
                        <a:ln>
                          <a:noFill/>
                        </a:ln>
                        <a:solidFill>
                          <a:srgbClr val="053C78"/>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dirty="0">
                        <a:ln>
                          <a:noFill/>
                        </a:ln>
                        <a:solidFill>
                          <a:srgbClr val="053C78"/>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extLst>
                  <a:ext uri="{0D108BD9-81ED-4DB2-BD59-A6C34878D82A}">
                    <a16:rowId xmlns:a16="http://schemas.microsoft.com/office/drawing/2014/main" val="10001"/>
                  </a:ext>
                </a:extLst>
              </a:tr>
              <a:tr h="125307">
                <a:tc>
                  <a:txBody>
                    <a:bodyPr/>
                    <a:lstStyle/>
                    <a:p>
                      <a:pPr marL="0" marR="0" lvl="0" indent="0" algn="l"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a:ln>
                          <a:noFill/>
                        </a:ln>
                        <a:solidFill>
                          <a:schemeClr val="tx1"/>
                        </a:solidFill>
                        <a:effectLst/>
                        <a:latin typeface="Arial"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gradFill rotWithShape="0">
                      <a:gsLst>
                        <a:gs pos="0">
                          <a:srgbClr val="8E8E95"/>
                        </a:gs>
                        <a:gs pos="100000">
                          <a:srgbClr val="636368"/>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a:ln>
                          <a:noFill/>
                        </a:ln>
                        <a:solidFill>
                          <a:srgbClr val="053C78"/>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dirty="0">
                        <a:ln>
                          <a:noFill/>
                        </a:ln>
                        <a:solidFill>
                          <a:srgbClr val="053C78"/>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extLst>
                  <a:ext uri="{0D108BD9-81ED-4DB2-BD59-A6C34878D82A}">
                    <a16:rowId xmlns:a16="http://schemas.microsoft.com/office/drawing/2014/main" val="10002"/>
                  </a:ext>
                </a:extLst>
              </a:tr>
            </a:tbl>
          </a:graphicData>
        </a:graphic>
      </p:graphicFrame>
      <p:graphicFrame>
        <p:nvGraphicFramePr>
          <p:cNvPr id="35" name="Group 184"/>
          <p:cNvGraphicFramePr>
            <a:graphicFrameLocks noGrp="1"/>
          </p:cNvGraphicFramePr>
          <p:nvPr>
            <p:extLst>
              <p:ext uri="{D42A27DB-BD31-4B8C-83A1-F6EECF244321}">
                <p14:modId xmlns:p14="http://schemas.microsoft.com/office/powerpoint/2010/main" val="2161510047"/>
              </p:ext>
            </p:extLst>
          </p:nvPr>
        </p:nvGraphicFramePr>
        <p:xfrm>
          <a:off x="10203017" y="1806011"/>
          <a:ext cx="144120" cy="110160"/>
        </p:xfrm>
        <a:graphic>
          <a:graphicData uri="http://schemas.openxmlformats.org/drawingml/2006/table">
            <a:tbl>
              <a:tblPr/>
              <a:tblGrid>
                <a:gridCol w="48040">
                  <a:extLst>
                    <a:ext uri="{9D8B030D-6E8A-4147-A177-3AD203B41FA5}">
                      <a16:colId xmlns:a16="http://schemas.microsoft.com/office/drawing/2014/main" val="20000"/>
                    </a:ext>
                  </a:extLst>
                </a:gridCol>
                <a:gridCol w="48040">
                  <a:extLst>
                    <a:ext uri="{9D8B030D-6E8A-4147-A177-3AD203B41FA5}">
                      <a16:colId xmlns:a16="http://schemas.microsoft.com/office/drawing/2014/main" val="20001"/>
                    </a:ext>
                  </a:extLst>
                </a:gridCol>
                <a:gridCol w="48040">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1" i="0" u="none" strike="noStrike" cap="none" normalizeH="0" baseline="0">
                        <a:ln>
                          <a:noFill/>
                        </a:ln>
                        <a:solidFill>
                          <a:srgbClr val="DDDDDD"/>
                        </a:solidFill>
                        <a:effectLst/>
                        <a:latin typeface="Arial" charset="0"/>
                      </a:endParaRPr>
                    </a:p>
                  </a:txBody>
                  <a:tcPr marL="11320" marR="11320" marT="5660" marB="5660" anchor="ctr" horzOverflow="overflow">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0558D1"/>
                        </a:gs>
                        <a:gs pos="100000">
                          <a:srgbClr val="033A8B"/>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1" i="0" u="none" strike="noStrike" cap="none" normalizeH="0" baseline="0" dirty="0">
                        <a:ln>
                          <a:noFill/>
                        </a:ln>
                        <a:solidFill>
                          <a:srgbClr val="DDDDDD"/>
                        </a:solidFill>
                        <a:effectLst/>
                        <a:latin typeface="Arial" charset="0"/>
                      </a:endParaRPr>
                    </a:p>
                  </a:txBody>
                  <a:tcPr marL="11320" marR="11320" marT="5660" marB="56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0558D1"/>
                        </a:gs>
                        <a:gs pos="100000">
                          <a:srgbClr val="033A8B"/>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1" i="0" u="none" strike="noStrike" cap="none" normalizeH="0" baseline="0" dirty="0">
                        <a:ln>
                          <a:noFill/>
                        </a:ln>
                        <a:solidFill>
                          <a:srgbClr val="DDDDDD"/>
                        </a:solidFill>
                        <a:effectLst/>
                        <a:latin typeface="Arial" charset="0"/>
                      </a:endParaRPr>
                    </a:p>
                  </a:txBody>
                  <a:tcPr marL="11320" marR="11320" marT="5660" marB="5660" anchor="ctr" horzOverflow="overflow">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0558D1"/>
                        </a:gs>
                        <a:gs pos="100000">
                          <a:srgbClr val="033A8B"/>
                        </a:gs>
                      </a:gsLst>
                      <a:lin ang="5400000" scaled="1"/>
                    </a:gra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a:ln>
                          <a:noFill/>
                        </a:ln>
                        <a:solidFill>
                          <a:schemeClr val="tx1"/>
                        </a:solidFill>
                        <a:effectLst/>
                        <a:latin typeface="Arial" charset="0"/>
                      </a:endParaRPr>
                    </a:p>
                  </a:txBody>
                  <a:tcPr marL="11320" marR="11320" marT="5660" marB="5660" anchor="ctr" horzOverflow="overflow">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8E8E95"/>
                        </a:gs>
                        <a:gs pos="100000">
                          <a:srgbClr val="636368"/>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dirty="0">
                        <a:ln>
                          <a:noFill/>
                        </a:ln>
                        <a:solidFill>
                          <a:srgbClr val="053C78"/>
                        </a:solidFill>
                        <a:effectLst/>
                        <a:latin typeface="Arial" charset="0"/>
                      </a:endParaRPr>
                    </a:p>
                  </a:txBody>
                  <a:tcPr marL="11320" marR="11320" marT="5660" marB="56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dirty="0">
                        <a:ln>
                          <a:noFill/>
                        </a:ln>
                        <a:solidFill>
                          <a:srgbClr val="053C78"/>
                        </a:solidFill>
                        <a:effectLst/>
                        <a:latin typeface="Arial" charset="0"/>
                      </a:endParaRPr>
                    </a:p>
                  </a:txBody>
                  <a:tcPr marL="11320" marR="11320" marT="5660" marB="5660" anchor="ctr" horzOverflow="overflow">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a:ln>
                          <a:noFill/>
                        </a:ln>
                        <a:solidFill>
                          <a:schemeClr val="tx1"/>
                        </a:solidFill>
                        <a:effectLst/>
                        <a:latin typeface="Arial" charset="0"/>
                      </a:endParaRPr>
                    </a:p>
                  </a:txBody>
                  <a:tcPr marL="11320" marR="11320" marT="5660" marB="5660" anchor="ctr" horzOverflow="overflow">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gradFill rotWithShape="0">
                      <a:gsLst>
                        <a:gs pos="0">
                          <a:srgbClr val="8E8E95"/>
                        </a:gs>
                        <a:gs pos="100000">
                          <a:srgbClr val="636368"/>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dirty="0">
                        <a:ln>
                          <a:noFill/>
                        </a:ln>
                        <a:solidFill>
                          <a:srgbClr val="053C78"/>
                        </a:solidFill>
                        <a:effectLst/>
                        <a:latin typeface="Arial" charset="0"/>
                      </a:endParaRPr>
                    </a:p>
                  </a:txBody>
                  <a:tcPr marL="11320" marR="11320" marT="5660" marB="56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tc>
                  <a:txBody>
                    <a:bodyPr/>
                    <a:lstStyle/>
                    <a:p>
                      <a:pPr marL="0" marR="0" lvl="0" indent="0" algn="r" defTabSz="914400" rtl="0" eaLnBrk="1" fontAlgn="base" latinLnBrk="0" hangingPunct="1">
                        <a:lnSpc>
                          <a:spcPct val="95000"/>
                        </a:lnSpc>
                        <a:spcBef>
                          <a:spcPct val="50000"/>
                        </a:spcBef>
                        <a:spcAft>
                          <a:spcPct val="0"/>
                        </a:spcAft>
                        <a:buClr>
                          <a:srgbClr val="7C97A2"/>
                        </a:buClr>
                        <a:buSzPct val="90000"/>
                        <a:buFont typeface="Wingdings" charset="2"/>
                        <a:buNone/>
                        <a:tabLst/>
                      </a:pPr>
                      <a:endParaRPr kumimoji="0" lang="en-US" sz="100" b="0" i="0" u="none" strike="noStrike" cap="none" normalizeH="0" baseline="0" dirty="0">
                        <a:ln>
                          <a:noFill/>
                        </a:ln>
                        <a:solidFill>
                          <a:srgbClr val="053C78"/>
                        </a:solidFill>
                        <a:effectLst/>
                        <a:latin typeface="Arial" charset="0"/>
                      </a:endParaRPr>
                    </a:p>
                  </a:txBody>
                  <a:tcPr marL="11320" marR="11320" marT="5660" marB="5660" anchor="ctr" horzOverflow="overflow">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gradFill rotWithShape="0">
                      <a:gsLst>
                        <a:gs pos="0">
                          <a:srgbClr val="DDDDDD"/>
                        </a:gs>
                        <a:gs pos="100000">
                          <a:srgbClr val="BFBFBF"/>
                        </a:gs>
                      </a:gsLst>
                      <a:lin ang="5400000" scaled="1"/>
                    </a:gradFill>
                  </a:tcPr>
                </a:tc>
                <a:extLst>
                  <a:ext uri="{0D108BD9-81ED-4DB2-BD59-A6C34878D82A}">
                    <a16:rowId xmlns:a16="http://schemas.microsoft.com/office/drawing/2014/main" val="10002"/>
                  </a:ext>
                </a:extLst>
              </a:tr>
            </a:tbl>
          </a:graphicData>
        </a:graphic>
      </p:graphicFrame>
      <p:sp>
        <p:nvSpPr>
          <p:cNvPr id="32" name="AutoShape 12"/>
          <p:cNvSpPr>
            <a:spLocks noChangeArrowheads="1"/>
          </p:cNvSpPr>
          <p:nvPr/>
        </p:nvSpPr>
        <p:spPr bwMode="auto">
          <a:xfrm>
            <a:off x="7493161" y="4699169"/>
            <a:ext cx="217577" cy="422910"/>
          </a:xfrm>
          <a:prstGeom prst="upDownArrow">
            <a:avLst>
              <a:gd name="adj1" fmla="val 50000"/>
              <a:gd name="adj2" fmla="val 25101"/>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7" name="AutoShape 28"/>
          <p:cNvSpPr>
            <a:spLocks noChangeArrowheads="1"/>
          </p:cNvSpPr>
          <p:nvPr/>
        </p:nvSpPr>
        <p:spPr bwMode="auto">
          <a:xfrm>
            <a:off x="2971801" y="4978403"/>
            <a:ext cx="1752600" cy="493713"/>
          </a:xfrm>
          <a:prstGeom prst="roundRect">
            <a:avLst>
              <a:gd name="adj" fmla="val 0"/>
            </a:avLst>
          </a:prstGeom>
          <a:solidFill>
            <a:schemeClr val="accent2"/>
          </a:solidFill>
          <a:ln w="3175">
            <a:round/>
            <a:headEnd/>
            <a:tailEnd/>
          </a:ln>
          <a:effectLst/>
        </p:spPr>
        <p:txBody>
          <a:bodyPr wrap="none" anchor="ctr">
            <a:flatTx/>
          </a:bodyPr>
          <a:lstStyle/>
          <a:p>
            <a:pPr algn="ctr"/>
            <a:r>
              <a:rPr lang="en-US" sz="1600" b="1" dirty="0">
                <a:latin typeface="Helvetica" charset="0"/>
              </a:rPr>
              <a:t>Discovery Plugin</a:t>
            </a:r>
          </a:p>
        </p:txBody>
      </p:sp>
      <p:sp>
        <p:nvSpPr>
          <p:cNvPr id="39" name="AutoShape 12"/>
          <p:cNvSpPr>
            <a:spLocks noChangeArrowheads="1"/>
          </p:cNvSpPr>
          <p:nvPr/>
        </p:nvSpPr>
        <p:spPr bwMode="auto">
          <a:xfrm>
            <a:off x="5598939" y="4699169"/>
            <a:ext cx="217577" cy="422910"/>
          </a:xfrm>
          <a:prstGeom prst="upDownArrow">
            <a:avLst>
              <a:gd name="adj1" fmla="val 50000"/>
              <a:gd name="adj2" fmla="val 25101"/>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40" name="AutoShape 12"/>
          <p:cNvSpPr>
            <a:spLocks noChangeArrowheads="1"/>
          </p:cNvSpPr>
          <p:nvPr/>
        </p:nvSpPr>
        <p:spPr bwMode="auto">
          <a:xfrm>
            <a:off x="3695208" y="4736363"/>
            <a:ext cx="217577" cy="240590"/>
          </a:xfrm>
          <a:prstGeom prst="upDownArrow">
            <a:avLst>
              <a:gd name="adj1" fmla="val 50000"/>
              <a:gd name="adj2" fmla="val 25101"/>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pic>
        <p:nvPicPr>
          <p:cNvPr id="38" name="Picture 37" descr="dds_logo.png">
            <a:extLst>
              <a:ext uri="{FF2B5EF4-FFF2-40B4-BE49-F238E27FC236}">
                <a16:creationId xmlns:a16="http://schemas.microsoft.com/office/drawing/2014/main" id="{66E9AD90-C125-BC47-B51C-064B52CFBE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729" y="2223057"/>
            <a:ext cx="319577" cy="312538"/>
          </a:xfrm>
          <a:prstGeom prst="rect">
            <a:avLst/>
          </a:prstGeom>
        </p:spPr>
      </p:pic>
      <p:pic>
        <p:nvPicPr>
          <p:cNvPr id="41" name="Picture 40" descr="dds_logo.png">
            <a:extLst>
              <a:ext uri="{FF2B5EF4-FFF2-40B4-BE49-F238E27FC236}">
                <a16:creationId xmlns:a16="http://schemas.microsoft.com/office/drawing/2014/main" id="{ACEAEEF9-A17F-9F43-A078-FACFDEDB1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728" y="5795826"/>
            <a:ext cx="319577" cy="312538"/>
          </a:xfrm>
          <a:prstGeom prst="rect">
            <a:avLst/>
          </a:prstGeom>
        </p:spPr>
      </p:pic>
      <p:sp>
        <p:nvSpPr>
          <p:cNvPr id="7" name="AutoShape 12">
            <a:extLst>
              <a:ext uri="{FF2B5EF4-FFF2-40B4-BE49-F238E27FC236}">
                <a16:creationId xmlns:a16="http://schemas.microsoft.com/office/drawing/2014/main" id="{3050BF7B-AAE7-A276-3618-1206E1D5C6D6}"/>
              </a:ext>
            </a:extLst>
          </p:cNvPr>
          <p:cNvSpPr>
            <a:spLocks noChangeArrowheads="1"/>
          </p:cNvSpPr>
          <p:nvPr/>
        </p:nvSpPr>
        <p:spPr bwMode="auto">
          <a:xfrm>
            <a:off x="5550419" y="5542904"/>
            <a:ext cx="305308" cy="688556"/>
          </a:xfrm>
          <a:prstGeom prst="upDownArrow">
            <a:avLst>
              <a:gd name="adj1" fmla="val 50000"/>
              <a:gd name="adj2" fmla="val 25101"/>
            </a:avLst>
          </a:prstGeom>
          <a:solidFill>
            <a:srgbClr val="FF9300"/>
          </a:solidFill>
          <a:ln w="9525">
            <a:solidFill>
              <a:srgbClr val="FF9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noAutofit/>
          </a:bodyPr>
          <a:lstStyle/>
          <a:p>
            <a:endParaRPr lang="en-US"/>
          </a:p>
        </p:txBody>
      </p:sp>
    </p:spTree>
    <p:extLst>
      <p:ext uri="{BB962C8B-B14F-4D97-AF65-F5344CB8AC3E}">
        <p14:creationId xmlns:p14="http://schemas.microsoft.com/office/powerpoint/2010/main" val="20882582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833C-FA15-5E07-7810-258D16F2C885}"/>
              </a:ext>
            </a:extLst>
          </p:cNvPr>
          <p:cNvSpPr>
            <a:spLocks noGrp="1"/>
          </p:cNvSpPr>
          <p:nvPr>
            <p:ph type="title"/>
          </p:nvPr>
        </p:nvSpPr>
        <p:spPr/>
        <p:txBody>
          <a:bodyPr/>
          <a:lstStyle/>
          <a:p>
            <a:r>
              <a:rPr lang="en-US" dirty="0"/>
              <a:t>Data-Centric Digital Twin Architecture</a:t>
            </a:r>
          </a:p>
        </p:txBody>
      </p:sp>
      <p:sp>
        <p:nvSpPr>
          <p:cNvPr id="3" name="Content Placeholder 2">
            <a:extLst>
              <a:ext uri="{FF2B5EF4-FFF2-40B4-BE49-F238E27FC236}">
                <a16:creationId xmlns:a16="http://schemas.microsoft.com/office/drawing/2014/main" id="{D0B041F8-CDFE-4E41-26DD-12E451A6C37A}"/>
              </a:ext>
            </a:extLst>
          </p:cNvPr>
          <p:cNvSpPr>
            <a:spLocks noGrp="1"/>
          </p:cNvSpPr>
          <p:nvPr>
            <p:ph idx="1"/>
          </p:nvPr>
        </p:nvSpPr>
        <p:spPr>
          <a:xfrm>
            <a:off x="593062" y="1053389"/>
            <a:ext cx="5943764" cy="4890211"/>
          </a:xfrm>
        </p:spPr>
        <p:txBody>
          <a:bodyPr/>
          <a:lstStyle/>
          <a:p>
            <a:pPr marL="0" indent="0" algn="ctr">
              <a:buNone/>
            </a:pPr>
            <a:r>
              <a:rPr lang="en-US" b="1" dirty="0"/>
              <a:t>Data Model Ownership</a:t>
            </a:r>
          </a:p>
          <a:p>
            <a:pPr>
              <a:buFont typeface="Wingdings" panose="05000000000000000000" pitchFamily="2" charset="2"/>
              <a:buChar char="§"/>
            </a:pPr>
            <a:r>
              <a:rPr lang="en-US" sz="2200" dirty="0"/>
              <a:t>One of the key challenges in DT implementation within the defense sector is ensuring clear ownership and governance of the data models. The Digital Twin Consortium or the Simulation Interoperability Standards Organization could be a logical locations for such data-models.</a:t>
            </a:r>
          </a:p>
          <a:p>
            <a:pPr>
              <a:buFont typeface="Wingdings" panose="05000000000000000000" pitchFamily="2" charset="2"/>
              <a:buChar char="§"/>
            </a:pPr>
            <a:r>
              <a:rPr lang="en-US" sz="2200" b="0" i="0" u="none" strike="noStrike" baseline="0" dirty="0">
                <a:solidFill>
                  <a:srgbClr val="000000"/>
                </a:solidFill>
              </a:rPr>
              <a:t>In contrast to proprietary approaches that often lead to data silos and fragmentation, open models that have a data-centric view promote centralization and standardization. This enables greater transparency, accountability, and collaboration. </a:t>
            </a:r>
            <a:endParaRPr lang="en-US" sz="2200" dirty="0"/>
          </a:p>
        </p:txBody>
      </p:sp>
      <p:sp>
        <p:nvSpPr>
          <p:cNvPr id="4" name="Slide Number Placeholder 3">
            <a:extLst>
              <a:ext uri="{FF2B5EF4-FFF2-40B4-BE49-F238E27FC236}">
                <a16:creationId xmlns:a16="http://schemas.microsoft.com/office/drawing/2014/main" id="{A72552B3-8146-0011-3B5F-3C34BDCBD2BF}"/>
              </a:ext>
            </a:extLst>
          </p:cNvPr>
          <p:cNvSpPr>
            <a:spLocks noGrp="1"/>
          </p:cNvSpPr>
          <p:nvPr>
            <p:ph type="sldNum" sz="quarter" idx="4"/>
          </p:nvPr>
        </p:nvSpPr>
        <p:spPr/>
        <p:txBody>
          <a:bodyPr/>
          <a:lstStyle/>
          <a:p>
            <a:pPr>
              <a:defRPr/>
            </a:pPr>
            <a:fld id="{D68E8870-17DE-45C4-A8DD-7644B2422933}" type="slidenum">
              <a:rPr lang="en-US" smtClean="0"/>
              <a:pPr>
                <a:defRPr/>
              </a:pPr>
              <a:t>12</a:t>
            </a:fld>
            <a:endParaRPr lang="en-US" dirty="0"/>
          </a:p>
        </p:txBody>
      </p:sp>
      <p:pic>
        <p:nvPicPr>
          <p:cNvPr id="9" name="Picture 8">
            <a:extLst>
              <a:ext uri="{FF2B5EF4-FFF2-40B4-BE49-F238E27FC236}">
                <a16:creationId xmlns:a16="http://schemas.microsoft.com/office/drawing/2014/main" id="{D2284807-7E0D-0E39-3454-5629664A7CBE}"/>
              </a:ext>
            </a:extLst>
          </p:cNvPr>
          <p:cNvPicPr>
            <a:picLocks noChangeAspect="1"/>
          </p:cNvPicPr>
          <p:nvPr/>
        </p:nvPicPr>
        <p:blipFill>
          <a:blip r:embed="rId2"/>
          <a:stretch>
            <a:fillRect/>
          </a:stretch>
        </p:blipFill>
        <p:spPr>
          <a:xfrm>
            <a:off x="6478945" y="1676037"/>
            <a:ext cx="5609483" cy="3505926"/>
          </a:xfrm>
          <a:prstGeom prst="rect">
            <a:avLst/>
          </a:prstGeom>
          <a:noFill/>
        </p:spPr>
      </p:pic>
    </p:spTree>
    <p:extLst>
      <p:ext uri="{BB962C8B-B14F-4D97-AF65-F5344CB8AC3E}">
        <p14:creationId xmlns:p14="http://schemas.microsoft.com/office/powerpoint/2010/main" val="6642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EDC315-9E12-CC7F-256B-9AD4CBD7CFD1}"/>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609E527E-A8B4-6B39-CACD-4693C7DF125D}"/>
              </a:ext>
            </a:extLst>
          </p:cNvPr>
          <p:cNvSpPr>
            <a:spLocks noGrp="1"/>
          </p:cNvSpPr>
          <p:nvPr>
            <p:ph type="title"/>
          </p:nvPr>
        </p:nvSpPr>
        <p:spPr/>
        <p:txBody>
          <a:bodyPr/>
          <a:lstStyle/>
          <a:p>
            <a:r>
              <a:rPr lang="en-US" b="1" dirty="0">
                <a:cs typeface="Arial" panose="020B0604020202020204" pitchFamily="34" charset="0"/>
              </a:rPr>
              <a:t>Future Work and Acknowledgements</a:t>
            </a:r>
            <a:endParaRPr lang="en-US" dirty="0"/>
          </a:p>
        </p:txBody>
      </p:sp>
      <p:sp>
        <p:nvSpPr>
          <p:cNvPr id="4" name="Content Placeholder 3">
            <a:extLst>
              <a:ext uri="{FF2B5EF4-FFF2-40B4-BE49-F238E27FC236}">
                <a16:creationId xmlns:a16="http://schemas.microsoft.com/office/drawing/2014/main" id="{740700DF-A217-850F-533A-7EC9136F26C2}"/>
              </a:ext>
            </a:extLst>
          </p:cNvPr>
          <p:cNvSpPr>
            <a:spLocks noGrp="1"/>
          </p:cNvSpPr>
          <p:nvPr>
            <p:ph sz="quarter" idx="11"/>
          </p:nvPr>
        </p:nvSpPr>
        <p:spPr/>
        <p:txBody>
          <a:bodyPr/>
          <a:lstStyle/>
          <a:p>
            <a:pPr>
              <a:buFont typeface="Wingdings" panose="05000000000000000000" pitchFamily="2" charset="2"/>
              <a:buChar char="§"/>
            </a:pPr>
            <a:r>
              <a:rPr lang="en-US" sz="2000" b="0" i="0" u="none" strike="noStrike" baseline="0" dirty="0">
                <a:solidFill>
                  <a:srgbClr val="000000"/>
                </a:solidFill>
                <a:latin typeface="Arial Narrow" panose="020B0606020202030204" pitchFamily="34" charset="0"/>
              </a:rPr>
              <a:t>This paper proposes a detailed DT taxonomy for defense applications along with a proposed black-box data model as a cornerstone for enabling a standards-based approach to DT implementation</a:t>
            </a:r>
            <a:r>
              <a:rPr lang="en-US" sz="2000" dirty="0">
                <a:solidFill>
                  <a:srgbClr val="000000"/>
                </a:solidFill>
                <a:latin typeface="Arial Narrow" panose="020B0606020202030204" pitchFamily="34" charset="0"/>
              </a:rPr>
              <a:t>. The DTT provides the foundation setting terms and expectations to ensure stakeholders looking to develop the technology for their application are clearly defining what they require, ultimately reducing cost and expediting fielding. </a:t>
            </a:r>
          </a:p>
          <a:p>
            <a:pPr>
              <a:buFont typeface="Wingdings" panose="05000000000000000000" pitchFamily="2" charset="2"/>
              <a:buChar char="§"/>
            </a:pPr>
            <a:endParaRPr lang="en-US" sz="2000" b="0" i="0" u="none" strike="noStrike" baseline="0" dirty="0">
              <a:solidFill>
                <a:srgbClr val="000000"/>
              </a:solidFill>
              <a:latin typeface="Arial Narrow" panose="020B0606020202030204" pitchFamily="34" charset="0"/>
            </a:endParaRPr>
          </a:p>
          <a:p>
            <a:pPr>
              <a:buFont typeface="Wingdings" panose="05000000000000000000" pitchFamily="2" charset="2"/>
              <a:buChar char="§"/>
            </a:pPr>
            <a:r>
              <a:rPr lang="en-US" sz="2000" dirty="0">
                <a:solidFill>
                  <a:srgbClr val="FF0000"/>
                </a:solidFill>
                <a:latin typeface="Arial Narrow" panose="020B0606020202030204" pitchFamily="34" charset="0"/>
              </a:rPr>
              <a:t>FUTURE WORK: Find willing stake holders to help standardize this taxonomy</a:t>
            </a:r>
          </a:p>
          <a:p>
            <a:pPr>
              <a:buFont typeface="Wingdings" panose="05000000000000000000" pitchFamily="2" charset="2"/>
              <a:buChar char="§"/>
            </a:pPr>
            <a:endParaRPr lang="en-US" sz="2000" b="0" i="0" u="none" strike="noStrike" baseline="0" dirty="0">
              <a:solidFill>
                <a:srgbClr val="FF0000"/>
              </a:solidFill>
              <a:latin typeface="Arial Narrow" panose="020B0606020202030204" pitchFamily="34" charset="0"/>
            </a:endParaRPr>
          </a:p>
          <a:p>
            <a:pPr>
              <a:buFont typeface="Wingdings" panose="05000000000000000000" pitchFamily="2" charset="2"/>
              <a:buChar char="§"/>
            </a:pPr>
            <a:r>
              <a:rPr lang="en-US" sz="2000" b="0" i="0" u="none" strike="noStrike" baseline="0" dirty="0">
                <a:solidFill>
                  <a:srgbClr val="000000"/>
                </a:solidFill>
                <a:latin typeface="Arial Narrow" panose="020B0606020202030204" pitchFamily="34" charset="0"/>
              </a:rPr>
              <a:t>The potential adoption of a black-box model, centered around OMG DDS and UDRA, enables a governed approach to DT implementation owned by the defense stakeholder and not the equipment manufacturer. This allows for reuse and ensures the DTs support the data-centric vision outlined by the DoD. By leveraging these frameworks and incorporating UDRA Use Cases, defense organizations can achieve greater interoperability, scalability, and security, ultimately enhancing mission success and operational effectiveness. </a:t>
            </a:r>
          </a:p>
          <a:p>
            <a:pPr>
              <a:buFont typeface="Wingdings" panose="05000000000000000000" pitchFamily="2" charset="2"/>
              <a:buChar char="§"/>
            </a:pPr>
            <a:endParaRPr lang="en-US" sz="2000" dirty="0">
              <a:solidFill>
                <a:srgbClr val="000000"/>
              </a:solidFill>
              <a:latin typeface="Arial Narrow" panose="020B0606020202030204" pitchFamily="34" charset="0"/>
            </a:endParaRPr>
          </a:p>
          <a:p>
            <a:pPr>
              <a:buFont typeface="Wingdings" panose="05000000000000000000" pitchFamily="2" charset="2"/>
              <a:buChar char="§"/>
            </a:pPr>
            <a:r>
              <a:rPr lang="en-US" sz="2000" dirty="0">
                <a:solidFill>
                  <a:srgbClr val="FF0000"/>
                </a:solidFill>
                <a:latin typeface="Arial Narrow" panose="020B0606020202030204" pitchFamily="34" charset="0"/>
              </a:rPr>
              <a:t>FUTURE WORK: Create an example Digital Twin to give to the community for inspection</a:t>
            </a:r>
          </a:p>
        </p:txBody>
      </p:sp>
    </p:spTree>
    <p:extLst>
      <p:ext uri="{BB962C8B-B14F-4D97-AF65-F5344CB8AC3E}">
        <p14:creationId xmlns:p14="http://schemas.microsoft.com/office/powerpoint/2010/main" val="323648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FA29FE-D07E-E51D-0D4A-859BFB5988F5}"/>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B619F549-3781-ED02-7FC8-217CB59D2E40}"/>
              </a:ext>
            </a:extLst>
          </p:cNvPr>
          <p:cNvSpPr>
            <a:spLocks noGrp="1"/>
          </p:cNvSpPr>
          <p:nvPr>
            <p:ph idx="1"/>
          </p:nvPr>
        </p:nvSpPr>
        <p:spPr/>
        <p:txBody>
          <a:bodyPr/>
          <a:lstStyle/>
          <a:p>
            <a:pPr>
              <a:buFont typeface="Wingdings" panose="05000000000000000000" pitchFamily="2" charset="2"/>
              <a:buChar char="§"/>
            </a:pPr>
            <a:r>
              <a:rPr lang="en-US" b="1" dirty="0">
                <a:cs typeface="Arial" panose="020B0604020202020204" pitchFamily="34" charset="0"/>
              </a:rPr>
              <a:t>Introduction and Problem Statement</a:t>
            </a:r>
          </a:p>
          <a:p>
            <a:pPr lvl="1">
              <a:buFont typeface="Wingdings" panose="05000000000000000000" pitchFamily="2" charset="2"/>
              <a:buChar char="§"/>
            </a:pPr>
            <a:r>
              <a:rPr lang="en-US" b="1" dirty="0">
                <a:cs typeface="Arial" panose="020B0604020202020204" pitchFamily="34" charset="0"/>
              </a:rPr>
              <a:t>Digital Twin means different things to different audiences </a:t>
            </a:r>
          </a:p>
          <a:p>
            <a:pPr>
              <a:buFont typeface="Wingdings" panose="05000000000000000000" pitchFamily="2" charset="2"/>
              <a:buChar char="§"/>
            </a:pPr>
            <a:r>
              <a:rPr lang="en-US" b="1" dirty="0">
                <a:cs typeface="Arial" panose="020B0604020202020204" pitchFamily="34" charset="0"/>
              </a:rPr>
              <a:t>Digital Twin Taxonomy</a:t>
            </a:r>
          </a:p>
          <a:p>
            <a:pPr lvl="1">
              <a:buFont typeface="Wingdings" panose="05000000000000000000" pitchFamily="2" charset="2"/>
              <a:buChar char="§"/>
            </a:pPr>
            <a:r>
              <a:rPr lang="en-US" dirty="0"/>
              <a:t>Maturity and Fidelity</a:t>
            </a:r>
          </a:p>
          <a:p>
            <a:pPr lvl="1">
              <a:buFont typeface="Wingdings" panose="05000000000000000000" pitchFamily="2" charset="2"/>
              <a:buChar char="§"/>
            </a:pPr>
            <a:r>
              <a:rPr lang="en-US" dirty="0"/>
              <a:t>Scope and Security &amp; Access</a:t>
            </a:r>
          </a:p>
          <a:p>
            <a:pPr lvl="1">
              <a:buFont typeface="Wingdings" panose="05000000000000000000" pitchFamily="2" charset="2"/>
              <a:buChar char="§"/>
            </a:pPr>
            <a:r>
              <a:rPr lang="en-US" sz="2400" dirty="0"/>
              <a:t>Integration &amp; Interoperability and Decision Aid Integration</a:t>
            </a:r>
            <a:endParaRPr lang="en-US" b="1" dirty="0">
              <a:cs typeface="Arial" panose="020B0604020202020204" pitchFamily="34" charset="0"/>
            </a:endParaRPr>
          </a:p>
          <a:p>
            <a:pPr>
              <a:buFont typeface="Wingdings" panose="05000000000000000000" pitchFamily="2" charset="2"/>
              <a:buChar char="§"/>
            </a:pPr>
            <a:r>
              <a:rPr lang="en-US" b="1" dirty="0">
                <a:cs typeface="Arial" panose="020B0604020202020204" pitchFamily="34" charset="0"/>
              </a:rPr>
              <a:t>Proposed Data Architecture</a:t>
            </a:r>
          </a:p>
          <a:p>
            <a:pPr>
              <a:buFont typeface="Wingdings" panose="05000000000000000000" pitchFamily="2" charset="2"/>
              <a:buChar char="§"/>
            </a:pPr>
            <a:r>
              <a:rPr lang="en-US" b="1" dirty="0">
                <a:cs typeface="Arial" panose="020B0604020202020204" pitchFamily="34" charset="0"/>
              </a:rPr>
              <a:t>Future Work and Acknowledgements</a:t>
            </a:r>
          </a:p>
        </p:txBody>
      </p:sp>
      <p:sp>
        <p:nvSpPr>
          <p:cNvPr id="2" name="Slide Number Placeholder 1">
            <a:extLst>
              <a:ext uri="{FF2B5EF4-FFF2-40B4-BE49-F238E27FC236}">
                <a16:creationId xmlns:a16="http://schemas.microsoft.com/office/drawing/2014/main" id="{6E3105F4-6CA2-A7DA-0109-B9B76E816BEF}"/>
              </a:ext>
            </a:extLst>
          </p:cNvPr>
          <p:cNvSpPr>
            <a:spLocks noGrp="1"/>
          </p:cNvSpPr>
          <p:nvPr>
            <p:ph type="sldNum" sz="quarter" idx="4"/>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33133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BFA5-85DE-8140-FF64-57732AE08799}"/>
              </a:ext>
            </a:extLst>
          </p:cNvPr>
          <p:cNvSpPr>
            <a:spLocks noGrp="1"/>
          </p:cNvSpPr>
          <p:nvPr>
            <p:ph type="title"/>
          </p:nvPr>
        </p:nvSpPr>
        <p:spPr/>
        <p:txBody>
          <a:bodyPr/>
          <a:lstStyle/>
          <a:p>
            <a:r>
              <a:rPr lang="en-US" dirty="0"/>
              <a:t>Introduction &amp; Problem Statement</a:t>
            </a:r>
          </a:p>
        </p:txBody>
      </p:sp>
      <p:sp>
        <p:nvSpPr>
          <p:cNvPr id="3" name="Content Placeholder 2">
            <a:extLst>
              <a:ext uri="{FF2B5EF4-FFF2-40B4-BE49-F238E27FC236}">
                <a16:creationId xmlns:a16="http://schemas.microsoft.com/office/drawing/2014/main" id="{6CA63B1D-0F9B-17A8-A9E6-A89A484914F9}"/>
              </a:ext>
            </a:extLst>
          </p:cNvPr>
          <p:cNvSpPr>
            <a:spLocks noGrp="1"/>
          </p:cNvSpPr>
          <p:nvPr>
            <p:ph idx="1"/>
          </p:nvPr>
        </p:nvSpPr>
        <p:spPr/>
        <p:txBody>
          <a:bodyPr/>
          <a:lstStyle/>
          <a:p>
            <a:pPr>
              <a:buFont typeface="Wingdings" panose="05000000000000000000" pitchFamily="2" charset="2"/>
              <a:buChar char="§"/>
            </a:pPr>
            <a:r>
              <a:rPr lang="en-US" b="1" dirty="0"/>
              <a:t>Digital Twin means different things to different audiences</a:t>
            </a:r>
          </a:p>
          <a:p>
            <a:pPr lvl="1">
              <a:buFont typeface="Wingdings" panose="05000000000000000000" pitchFamily="2" charset="2"/>
              <a:buChar char="§"/>
            </a:pPr>
            <a:r>
              <a:rPr lang="en-US" b="0" i="0" u="none" strike="noStrike" dirty="0">
                <a:solidFill>
                  <a:srgbClr val="444444"/>
                </a:solidFill>
                <a:effectLst/>
                <a:latin typeface="Roboto Condensed" panose="02000000000000000000" pitchFamily="2" charset="0"/>
              </a:rPr>
              <a:t>A 3D Model of a Physical Object?</a:t>
            </a:r>
            <a:endParaRPr lang="en-US" b="0" i="0" u="none" strike="noStrike" dirty="0">
              <a:solidFill>
                <a:srgbClr val="004C97"/>
              </a:solidFill>
              <a:effectLst/>
              <a:latin typeface="Roboto Condensed" panose="02000000000000000000" pitchFamily="2" charset="0"/>
            </a:endParaRPr>
          </a:p>
          <a:p>
            <a:pPr lvl="1">
              <a:buFont typeface="Wingdings" panose="05000000000000000000" pitchFamily="2" charset="2"/>
              <a:buChar char="§"/>
            </a:pPr>
            <a:r>
              <a:rPr lang="en-US" b="0" i="0" u="none" strike="noStrike" dirty="0">
                <a:solidFill>
                  <a:srgbClr val="444444"/>
                </a:solidFill>
                <a:effectLst/>
                <a:latin typeface="Roboto Condensed" panose="02000000000000000000" pitchFamily="2" charset="0"/>
              </a:rPr>
              <a:t>Virtual Representation of a Physical Component or an Entire System?</a:t>
            </a:r>
            <a:endParaRPr lang="en-US" b="1" dirty="0"/>
          </a:p>
          <a:p>
            <a:pPr>
              <a:buFont typeface="Wingdings" panose="05000000000000000000" pitchFamily="2" charset="2"/>
              <a:buChar char="§"/>
            </a:pPr>
            <a:r>
              <a:rPr lang="en-US" b="1" dirty="0"/>
              <a:t>Multifaceted definition is necessary due to the complexity of the systems composing the DT</a:t>
            </a:r>
          </a:p>
          <a:p>
            <a:pPr>
              <a:buFont typeface="Wingdings" panose="05000000000000000000" pitchFamily="2" charset="2"/>
              <a:buChar char="§"/>
            </a:pPr>
            <a:r>
              <a:rPr lang="en-US" b="1" dirty="0"/>
              <a:t>Similarly, an open-system, standardized data model provides the greatest flexibility when building a DT while ensuring interoperability and data security</a:t>
            </a:r>
          </a:p>
          <a:p>
            <a:pPr>
              <a:buFont typeface="Wingdings" panose="05000000000000000000" pitchFamily="2" charset="2"/>
              <a:buChar char="§"/>
            </a:pPr>
            <a:r>
              <a:rPr lang="en-US" b="1" dirty="0"/>
              <a:t>A comprehensive definition of a digital twin and the ontology for it would allow for all definitions of Digital Twins to co-exist</a:t>
            </a:r>
          </a:p>
          <a:p>
            <a:pPr>
              <a:buFont typeface="Wingdings" panose="05000000000000000000" pitchFamily="2" charset="2"/>
              <a:buChar char="§"/>
            </a:pPr>
            <a:endParaRPr lang="en-US" b="1" dirty="0"/>
          </a:p>
        </p:txBody>
      </p:sp>
      <p:sp>
        <p:nvSpPr>
          <p:cNvPr id="4" name="Slide Number Placeholder 3">
            <a:extLst>
              <a:ext uri="{FF2B5EF4-FFF2-40B4-BE49-F238E27FC236}">
                <a16:creationId xmlns:a16="http://schemas.microsoft.com/office/drawing/2014/main" id="{988C68F1-F90F-9F99-D3C5-E39C7FD2A75B}"/>
              </a:ext>
            </a:extLst>
          </p:cNvPr>
          <p:cNvSpPr>
            <a:spLocks noGrp="1"/>
          </p:cNvSpPr>
          <p:nvPr>
            <p:ph type="sldNum" sz="quarter" idx="4"/>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120342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BD7A474-E8C3-DDA8-065B-6F44B0E3C501}"/>
              </a:ext>
            </a:extLst>
          </p:cNvPr>
          <p:cNvSpPr>
            <a:spLocks noGrp="1"/>
          </p:cNvSpPr>
          <p:nvPr>
            <p:ph type="title"/>
          </p:nvPr>
        </p:nvSpPr>
        <p:spPr>
          <a:xfrm>
            <a:off x="518916" y="6348"/>
            <a:ext cx="11154168" cy="841248"/>
          </a:xfrm>
        </p:spPr>
        <p:txBody>
          <a:bodyPr/>
          <a:lstStyle/>
          <a:p>
            <a:r>
              <a:rPr lang="en-US" dirty="0"/>
              <a:t>Digital Twin as defined by </a:t>
            </a:r>
            <a:r>
              <a:rPr lang="en-US" sz="2400" i="1" dirty="0">
                <a:effectLst/>
                <a:latin typeface="Times New Roman" panose="02020603050405020304" pitchFamily="18" charset="0"/>
                <a:ea typeface="Times New Roman" panose="02020603050405020304" pitchFamily="18" charset="0"/>
              </a:rPr>
              <a:t>AD1112684, US DoD, 2020; UDRA, 2024</a:t>
            </a:r>
            <a:endParaRPr lang="en-US" dirty="0"/>
          </a:p>
        </p:txBody>
      </p:sp>
      <p:sp>
        <p:nvSpPr>
          <p:cNvPr id="15" name="Slide Number Placeholder 14">
            <a:extLst>
              <a:ext uri="{FF2B5EF4-FFF2-40B4-BE49-F238E27FC236}">
                <a16:creationId xmlns:a16="http://schemas.microsoft.com/office/drawing/2014/main" id="{9B60B37E-056C-604A-CF0A-7C9A2C7C957D}"/>
              </a:ext>
            </a:extLst>
          </p:cNvPr>
          <p:cNvSpPr>
            <a:spLocks noGrp="1"/>
          </p:cNvSpPr>
          <p:nvPr>
            <p:ph type="sldNum" sz="quarter" idx="4"/>
          </p:nvPr>
        </p:nvSpPr>
        <p:spPr/>
        <p:txBody>
          <a:bodyPr/>
          <a:lstStyle/>
          <a:p>
            <a:pPr>
              <a:defRPr/>
            </a:pPr>
            <a:fld id="{D68E8870-17DE-45C4-A8DD-7644B2422933}" type="slidenum">
              <a:rPr lang="en-US" smtClean="0"/>
              <a:pPr>
                <a:defRPr/>
              </a:pPr>
              <a:t>4</a:t>
            </a:fld>
            <a:endParaRPr lang="en-US" dirty="0"/>
          </a:p>
        </p:txBody>
      </p:sp>
      <p:pic>
        <p:nvPicPr>
          <p:cNvPr id="3" name="Picture 2" descr="Graphical user interface, website&#10;&#10;Description automatically generated">
            <a:extLst>
              <a:ext uri="{FF2B5EF4-FFF2-40B4-BE49-F238E27FC236}">
                <a16:creationId xmlns:a16="http://schemas.microsoft.com/office/drawing/2014/main" id="{3F9A704F-8C5B-D764-27CB-CB86E1074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917" y="974250"/>
            <a:ext cx="10550312" cy="5413248"/>
          </a:xfrm>
          <a:prstGeom prst="rect">
            <a:avLst/>
          </a:prstGeom>
        </p:spPr>
      </p:pic>
    </p:spTree>
    <p:extLst>
      <p:ext uri="{BB962C8B-B14F-4D97-AF65-F5344CB8AC3E}">
        <p14:creationId xmlns:p14="http://schemas.microsoft.com/office/powerpoint/2010/main" val="320196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342B-2C1C-14C6-326A-D469FB24F9E1}"/>
              </a:ext>
            </a:extLst>
          </p:cNvPr>
          <p:cNvSpPr>
            <a:spLocks noGrp="1"/>
          </p:cNvSpPr>
          <p:nvPr>
            <p:ph type="title"/>
          </p:nvPr>
        </p:nvSpPr>
        <p:spPr/>
        <p:txBody>
          <a:bodyPr/>
          <a:lstStyle/>
          <a:p>
            <a:r>
              <a:rPr lang="en-US" dirty="0"/>
              <a:t>Digital Twin Taxonomy</a:t>
            </a:r>
          </a:p>
        </p:txBody>
      </p:sp>
      <p:sp>
        <p:nvSpPr>
          <p:cNvPr id="3" name="Content Placeholder 2">
            <a:extLst>
              <a:ext uri="{FF2B5EF4-FFF2-40B4-BE49-F238E27FC236}">
                <a16:creationId xmlns:a16="http://schemas.microsoft.com/office/drawing/2014/main" id="{6366E5CC-FE63-0CF5-342C-BBB4FE893B95}"/>
              </a:ext>
            </a:extLst>
          </p:cNvPr>
          <p:cNvSpPr>
            <a:spLocks noGrp="1"/>
          </p:cNvSpPr>
          <p:nvPr>
            <p:ph idx="1"/>
          </p:nvPr>
        </p:nvSpPr>
        <p:spPr>
          <a:xfrm>
            <a:off x="143481" y="1053389"/>
            <a:ext cx="10928351" cy="4890211"/>
          </a:xfrm>
        </p:spPr>
        <p:txBody>
          <a:bodyPr>
            <a:normAutofit/>
          </a:bodyPr>
          <a:lstStyle/>
          <a:p>
            <a:pPr>
              <a:buFont typeface="Wingdings" panose="05000000000000000000" pitchFamily="2" charset="2"/>
              <a:buChar char="§"/>
            </a:pPr>
            <a:r>
              <a:rPr lang="en-US" b="1" dirty="0"/>
              <a:t>A systematic hierarchical definition framework for the purpose of classification of digital twin technologies</a:t>
            </a:r>
          </a:p>
          <a:p>
            <a:pPr lvl="1">
              <a:buFont typeface="Wingdings" panose="05000000000000000000" pitchFamily="2" charset="2"/>
              <a:buChar char="§"/>
            </a:pPr>
            <a:r>
              <a:rPr lang="en-US" b="1" dirty="0"/>
              <a:t>Allows for grouping of complex ideas through a series of subclassifications to improve definition and understanding</a:t>
            </a:r>
          </a:p>
        </p:txBody>
      </p:sp>
      <p:sp>
        <p:nvSpPr>
          <p:cNvPr id="6" name="Slide Number Placeholder 5">
            <a:extLst>
              <a:ext uri="{FF2B5EF4-FFF2-40B4-BE49-F238E27FC236}">
                <a16:creationId xmlns:a16="http://schemas.microsoft.com/office/drawing/2014/main" id="{DA0AE2F5-55D5-CF1C-18D7-1729E07A4BA0}"/>
              </a:ext>
            </a:extLst>
          </p:cNvPr>
          <p:cNvSpPr>
            <a:spLocks noGrp="1"/>
          </p:cNvSpPr>
          <p:nvPr>
            <p:ph type="sldNum" sz="quarter" idx="4"/>
          </p:nvPr>
        </p:nvSpPr>
        <p:spPr/>
        <p:txBody>
          <a:bodyPr/>
          <a:lstStyle/>
          <a:p>
            <a:pPr>
              <a:defRPr/>
            </a:pPr>
            <a:fld id="{D68E8870-17DE-45C4-A8DD-7644B2422933}" type="slidenum">
              <a:rPr lang="en-US" smtClean="0"/>
              <a:pPr>
                <a:defRPr/>
              </a:pPr>
              <a:t>5</a:t>
            </a:fld>
            <a:endParaRPr lang="en-US" dirty="0"/>
          </a:p>
        </p:txBody>
      </p:sp>
      <p:pic>
        <p:nvPicPr>
          <p:cNvPr id="4" name="Picture 3">
            <a:extLst>
              <a:ext uri="{FF2B5EF4-FFF2-40B4-BE49-F238E27FC236}">
                <a16:creationId xmlns:a16="http://schemas.microsoft.com/office/drawing/2014/main" id="{3221BB66-9719-28E0-9166-6447142DF7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7073" y="2356070"/>
            <a:ext cx="8937855" cy="4149460"/>
          </a:xfrm>
          <a:prstGeom prst="rect">
            <a:avLst/>
          </a:prstGeom>
        </p:spPr>
      </p:pic>
    </p:spTree>
    <p:extLst>
      <p:ext uri="{BB962C8B-B14F-4D97-AF65-F5344CB8AC3E}">
        <p14:creationId xmlns:p14="http://schemas.microsoft.com/office/powerpoint/2010/main" val="68157812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D487-9BF2-1BB9-06F9-FC8297C59946}"/>
              </a:ext>
            </a:extLst>
          </p:cNvPr>
          <p:cNvSpPr>
            <a:spLocks noGrp="1"/>
          </p:cNvSpPr>
          <p:nvPr>
            <p:ph type="title"/>
          </p:nvPr>
        </p:nvSpPr>
        <p:spPr/>
        <p:txBody>
          <a:bodyPr/>
          <a:lstStyle/>
          <a:p>
            <a:r>
              <a:rPr lang="en-US" dirty="0"/>
              <a:t>Subcategories: Maturity and Fidelity </a:t>
            </a:r>
          </a:p>
        </p:txBody>
      </p:sp>
      <p:sp>
        <p:nvSpPr>
          <p:cNvPr id="3" name="Picture Placeholder 2">
            <a:extLst>
              <a:ext uri="{FF2B5EF4-FFF2-40B4-BE49-F238E27FC236}">
                <a16:creationId xmlns:a16="http://schemas.microsoft.com/office/drawing/2014/main" id="{61477647-3FB5-D294-83D8-47B39DD582BF}"/>
              </a:ext>
            </a:extLst>
          </p:cNvPr>
          <p:cNvSpPr>
            <a:spLocks noGrp="1"/>
          </p:cNvSpPr>
          <p:nvPr>
            <p:ph type="pic" sz="quarter" idx="11"/>
          </p:nvPr>
        </p:nvSpPr>
        <p:spPr/>
        <p:txBody>
          <a:bodyPr/>
          <a:lstStyle/>
          <a:p>
            <a:pPr marL="0" indent="0" algn="ctr">
              <a:buNone/>
            </a:pPr>
            <a:r>
              <a:rPr lang="en-US" b="1" dirty="0"/>
              <a:t>Fidelity</a:t>
            </a:r>
          </a:p>
          <a:p>
            <a:pPr>
              <a:buFont typeface="Wingdings" panose="05000000000000000000" pitchFamily="2" charset="2"/>
              <a:buChar char="§"/>
            </a:pPr>
            <a:r>
              <a:rPr lang="en-US" sz="2400" b="1" u="sng" dirty="0"/>
              <a:t>Low</a:t>
            </a:r>
            <a:r>
              <a:rPr lang="en-US" sz="2400" dirty="0"/>
              <a:t> – not anchored in data collected in operationally-relevant environment</a:t>
            </a:r>
          </a:p>
          <a:p>
            <a:pPr>
              <a:buFont typeface="Wingdings" panose="05000000000000000000" pitchFamily="2" charset="2"/>
              <a:buChar char="§"/>
            </a:pPr>
            <a:r>
              <a:rPr lang="en-US" sz="2400" b="1" u="sng" dirty="0"/>
              <a:t>Medium</a:t>
            </a:r>
            <a:r>
              <a:rPr lang="en-US" sz="2400" b="1" i="1" dirty="0"/>
              <a:t> – </a:t>
            </a:r>
            <a:r>
              <a:rPr lang="en-US" sz="2400" dirty="0"/>
              <a:t>early stages of validation as test data becomes available</a:t>
            </a:r>
          </a:p>
          <a:p>
            <a:pPr>
              <a:buFont typeface="Wingdings" panose="05000000000000000000" pitchFamily="2" charset="2"/>
              <a:buChar char="§"/>
            </a:pPr>
            <a:r>
              <a:rPr lang="en-US" sz="2400" b="1" u="sng" dirty="0"/>
              <a:t>High</a:t>
            </a:r>
            <a:r>
              <a:rPr lang="en-US" sz="2400" dirty="0"/>
              <a:t> – physical, virtual, and simulated components are reliably communicating at the speed of relevance</a:t>
            </a:r>
            <a:endParaRPr lang="en-US" sz="2400" b="1" u="sng" dirty="0"/>
          </a:p>
          <a:p>
            <a:endParaRPr lang="en-US" dirty="0"/>
          </a:p>
        </p:txBody>
      </p:sp>
      <p:sp>
        <p:nvSpPr>
          <p:cNvPr id="4" name="Text Placeholder 3">
            <a:extLst>
              <a:ext uri="{FF2B5EF4-FFF2-40B4-BE49-F238E27FC236}">
                <a16:creationId xmlns:a16="http://schemas.microsoft.com/office/drawing/2014/main" id="{EF880180-D4BD-59F6-AB9A-97738ECD5DDF}"/>
              </a:ext>
            </a:extLst>
          </p:cNvPr>
          <p:cNvSpPr>
            <a:spLocks noGrp="1"/>
          </p:cNvSpPr>
          <p:nvPr>
            <p:ph type="body" sz="quarter" idx="12"/>
          </p:nvPr>
        </p:nvSpPr>
        <p:spPr/>
        <p:txBody>
          <a:bodyPr/>
          <a:lstStyle/>
          <a:p>
            <a:pPr marL="0" indent="0" algn="ctr">
              <a:buNone/>
            </a:pPr>
            <a:r>
              <a:rPr lang="en-US" b="1" dirty="0"/>
              <a:t>Maturity</a:t>
            </a:r>
          </a:p>
          <a:p>
            <a:pPr>
              <a:buFont typeface="Wingdings" panose="05000000000000000000" pitchFamily="2" charset="2"/>
              <a:buChar char="§"/>
            </a:pPr>
            <a:r>
              <a:rPr lang="en-US" sz="2200" b="1" u="sng" dirty="0"/>
              <a:t>Prototype</a:t>
            </a:r>
            <a:r>
              <a:rPr lang="en-US" sz="2200" dirty="0"/>
              <a:t> – drives technology roadmaps and future improvements</a:t>
            </a:r>
          </a:p>
          <a:p>
            <a:pPr>
              <a:buFont typeface="Wingdings" panose="05000000000000000000" pitchFamily="2" charset="2"/>
              <a:buChar char="§"/>
            </a:pPr>
            <a:r>
              <a:rPr lang="en-US" sz="2200" b="1" u="sng" dirty="0"/>
              <a:t>ED</a:t>
            </a:r>
            <a:r>
              <a:rPr lang="en-US" sz="2200" dirty="0"/>
              <a:t> – prototype advances to assess performance and develop acquisition strategies</a:t>
            </a:r>
          </a:p>
          <a:p>
            <a:pPr>
              <a:buFont typeface="Wingdings" panose="05000000000000000000" pitchFamily="2" charset="2"/>
              <a:buChar char="§"/>
            </a:pPr>
            <a:r>
              <a:rPr lang="en-US" sz="2200" b="1" u="sng" dirty="0"/>
              <a:t>IOC</a:t>
            </a:r>
            <a:r>
              <a:rPr lang="en-US" sz="2200" dirty="0"/>
              <a:t> – production ready for training validation in the operational environment</a:t>
            </a:r>
          </a:p>
          <a:p>
            <a:pPr>
              <a:buFont typeface="Wingdings" panose="05000000000000000000" pitchFamily="2" charset="2"/>
              <a:buChar char="§"/>
            </a:pPr>
            <a:r>
              <a:rPr lang="en-US" sz="2200" b="1" u="sng" dirty="0"/>
              <a:t>FOC</a:t>
            </a:r>
            <a:r>
              <a:rPr lang="en-US" sz="2200" dirty="0"/>
              <a:t> – precisely and accurately represents the fielded system</a:t>
            </a:r>
            <a:endParaRPr lang="en-US" sz="2200" b="1" u="sng" dirty="0"/>
          </a:p>
          <a:p>
            <a:endParaRPr lang="en-US" dirty="0"/>
          </a:p>
        </p:txBody>
      </p:sp>
      <p:sp>
        <p:nvSpPr>
          <p:cNvPr id="10" name="Slide Number Placeholder 9">
            <a:extLst>
              <a:ext uri="{FF2B5EF4-FFF2-40B4-BE49-F238E27FC236}">
                <a16:creationId xmlns:a16="http://schemas.microsoft.com/office/drawing/2014/main" id="{64F0CAFF-D1FF-F3C3-4D43-8DCD4F31BCCA}"/>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pic>
        <p:nvPicPr>
          <p:cNvPr id="5" name="Picture 4">
            <a:extLst>
              <a:ext uri="{FF2B5EF4-FFF2-40B4-BE49-F238E27FC236}">
                <a16:creationId xmlns:a16="http://schemas.microsoft.com/office/drawing/2014/main" id="{5AA660C2-BFA4-40DB-6E0F-798574817ED9}"/>
              </a:ext>
            </a:extLst>
          </p:cNvPr>
          <p:cNvPicPr>
            <a:picLocks noChangeAspect="1"/>
          </p:cNvPicPr>
          <p:nvPr/>
        </p:nvPicPr>
        <p:blipFill rotWithShape="1">
          <a:blip r:embed="rId2">
            <a:extLst>
              <a:ext uri="{28A0092B-C50C-407E-A947-70E740481C1C}">
                <a14:useLocalDpi xmlns:a14="http://schemas.microsoft.com/office/drawing/2010/main" val="0"/>
              </a:ext>
            </a:extLst>
          </a:blip>
          <a:srcRect t="21882" b="25230"/>
          <a:stretch/>
        </p:blipFill>
        <p:spPr>
          <a:xfrm>
            <a:off x="599174" y="4446677"/>
            <a:ext cx="5069376" cy="1840522"/>
          </a:xfrm>
          <a:prstGeom prst="rect">
            <a:avLst/>
          </a:prstGeom>
        </p:spPr>
      </p:pic>
      <p:pic>
        <p:nvPicPr>
          <p:cNvPr id="6" name="Picture 5">
            <a:extLst>
              <a:ext uri="{FF2B5EF4-FFF2-40B4-BE49-F238E27FC236}">
                <a16:creationId xmlns:a16="http://schemas.microsoft.com/office/drawing/2014/main" id="{192AB93E-C9B7-2670-CF5C-FE9696737636}"/>
              </a:ext>
            </a:extLst>
          </p:cNvPr>
          <p:cNvPicPr>
            <a:picLocks noChangeAspect="1"/>
          </p:cNvPicPr>
          <p:nvPr/>
        </p:nvPicPr>
        <p:blipFill rotWithShape="1">
          <a:blip r:embed="rId3">
            <a:extLst>
              <a:ext uri="{28A0092B-C50C-407E-A947-70E740481C1C}">
                <a14:useLocalDpi xmlns:a14="http://schemas.microsoft.com/office/drawing/2010/main" val="0"/>
              </a:ext>
            </a:extLst>
          </a:blip>
          <a:srcRect l="9837" t="27964" b="24975"/>
          <a:stretch/>
        </p:blipFill>
        <p:spPr>
          <a:xfrm>
            <a:off x="7314261" y="4422398"/>
            <a:ext cx="3191837" cy="1889081"/>
          </a:xfrm>
          <a:prstGeom prst="rect">
            <a:avLst/>
          </a:prstGeom>
        </p:spPr>
      </p:pic>
    </p:spTree>
    <p:extLst>
      <p:ext uri="{BB962C8B-B14F-4D97-AF65-F5344CB8AC3E}">
        <p14:creationId xmlns:p14="http://schemas.microsoft.com/office/powerpoint/2010/main" val="21590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D487-9BF2-1BB9-06F9-FC8297C59946}"/>
              </a:ext>
            </a:extLst>
          </p:cNvPr>
          <p:cNvSpPr>
            <a:spLocks noGrp="1"/>
          </p:cNvSpPr>
          <p:nvPr>
            <p:ph type="title"/>
          </p:nvPr>
        </p:nvSpPr>
        <p:spPr>
          <a:xfrm>
            <a:off x="1659923" y="0"/>
            <a:ext cx="8872153" cy="795130"/>
          </a:xfrm>
        </p:spPr>
        <p:txBody>
          <a:bodyPr/>
          <a:lstStyle/>
          <a:p>
            <a:r>
              <a:rPr lang="en-US" dirty="0"/>
              <a:t>Subcategories: Security &amp; Access and Scope</a:t>
            </a:r>
          </a:p>
        </p:txBody>
      </p:sp>
      <p:sp>
        <p:nvSpPr>
          <p:cNvPr id="3" name="Picture Placeholder 2">
            <a:extLst>
              <a:ext uri="{FF2B5EF4-FFF2-40B4-BE49-F238E27FC236}">
                <a16:creationId xmlns:a16="http://schemas.microsoft.com/office/drawing/2014/main" id="{CDE00D59-1960-29EF-53F1-5F74EAC6D5A5}"/>
              </a:ext>
            </a:extLst>
          </p:cNvPr>
          <p:cNvSpPr>
            <a:spLocks noGrp="1"/>
          </p:cNvSpPr>
          <p:nvPr>
            <p:ph type="pic" sz="quarter" idx="11"/>
          </p:nvPr>
        </p:nvSpPr>
        <p:spPr/>
        <p:txBody>
          <a:bodyPr/>
          <a:lstStyle/>
          <a:p>
            <a:pPr marL="0" indent="0" algn="ctr">
              <a:buNone/>
            </a:pPr>
            <a:r>
              <a:rPr lang="en-US" b="1" dirty="0"/>
              <a:t>Scope</a:t>
            </a:r>
          </a:p>
          <a:p>
            <a:pPr>
              <a:buFont typeface="Wingdings" panose="05000000000000000000" pitchFamily="2" charset="2"/>
              <a:buChar char="§"/>
            </a:pPr>
            <a:r>
              <a:rPr lang="en-US" sz="2400" b="1" u="sng" dirty="0"/>
              <a:t>Component</a:t>
            </a:r>
            <a:r>
              <a:rPr lang="en-US" sz="2400" dirty="0"/>
              <a:t> – singular element of the system or system of systems</a:t>
            </a:r>
          </a:p>
          <a:p>
            <a:pPr>
              <a:buFont typeface="Wingdings" panose="05000000000000000000" pitchFamily="2" charset="2"/>
              <a:buChar char="§"/>
            </a:pPr>
            <a:r>
              <a:rPr lang="en-US" sz="2400" b="1" u="sng" dirty="0"/>
              <a:t>System</a:t>
            </a:r>
            <a:r>
              <a:rPr lang="en-US" sz="2400" dirty="0"/>
              <a:t> – an arrangement of components that together exhibit behavior or meaning the constituent components do not</a:t>
            </a:r>
          </a:p>
          <a:p>
            <a:pPr>
              <a:buFont typeface="Wingdings" panose="05000000000000000000" pitchFamily="2" charset="2"/>
              <a:buChar char="§"/>
            </a:pPr>
            <a:r>
              <a:rPr lang="en-US" sz="2400" b="1" u="sng" dirty="0"/>
              <a:t>System of Systems</a:t>
            </a:r>
            <a:r>
              <a:rPr lang="en-US" sz="2400" dirty="0"/>
              <a:t> – scalable, integrated set of systems providing greater capability or functionality the individual system does not provide by itself</a:t>
            </a:r>
            <a:endParaRPr lang="en-US" sz="2400" b="1" u="sng" dirty="0"/>
          </a:p>
        </p:txBody>
      </p:sp>
      <p:sp>
        <p:nvSpPr>
          <p:cNvPr id="4" name="Text Placeholder 3">
            <a:extLst>
              <a:ext uri="{FF2B5EF4-FFF2-40B4-BE49-F238E27FC236}">
                <a16:creationId xmlns:a16="http://schemas.microsoft.com/office/drawing/2014/main" id="{EF880180-D4BD-59F6-AB9A-97738ECD5DDF}"/>
              </a:ext>
            </a:extLst>
          </p:cNvPr>
          <p:cNvSpPr>
            <a:spLocks noGrp="1"/>
          </p:cNvSpPr>
          <p:nvPr>
            <p:ph type="body" sz="quarter" idx="12"/>
          </p:nvPr>
        </p:nvSpPr>
        <p:spPr/>
        <p:txBody>
          <a:bodyPr/>
          <a:lstStyle/>
          <a:p>
            <a:pPr marL="0" indent="0" algn="ctr">
              <a:buNone/>
            </a:pPr>
            <a:r>
              <a:rPr lang="en-US" b="1" dirty="0"/>
              <a:t>Security and Access</a:t>
            </a:r>
          </a:p>
          <a:p>
            <a:pPr>
              <a:buFont typeface="Wingdings" panose="05000000000000000000" pitchFamily="2" charset="2"/>
              <a:buChar char="§"/>
            </a:pPr>
            <a:r>
              <a:rPr lang="en-US" sz="2400" b="1" u="sng" dirty="0"/>
              <a:t>Closed</a:t>
            </a:r>
            <a:r>
              <a:rPr lang="en-US" sz="2400" dirty="0"/>
              <a:t> – no external network access offers maximum security but reduced interoperability</a:t>
            </a:r>
          </a:p>
          <a:p>
            <a:pPr>
              <a:buFont typeface="Wingdings" panose="05000000000000000000" pitchFamily="2" charset="2"/>
              <a:buChar char="§"/>
            </a:pPr>
            <a:r>
              <a:rPr lang="en-US" sz="2400" b="1" u="sng" dirty="0"/>
              <a:t>Open</a:t>
            </a:r>
            <a:r>
              <a:rPr lang="en-US" sz="2400" b="1" i="1" dirty="0"/>
              <a:t> – </a:t>
            </a:r>
            <a:r>
              <a:rPr lang="en-US" sz="2400" dirty="0"/>
              <a:t>maximize data availability with greatest vulnerability</a:t>
            </a:r>
          </a:p>
          <a:p>
            <a:pPr>
              <a:buFont typeface="Wingdings" panose="05000000000000000000" pitchFamily="2" charset="2"/>
              <a:buChar char="§"/>
            </a:pPr>
            <a:r>
              <a:rPr lang="en-US" sz="2400" b="1" u="sng" dirty="0"/>
              <a:t>Zero Trust</a:t>
            </a:r>
            <a:r>
              <a:rPr lang="en-US" sz="2400" dirty="0"/>
              <a:t> – assumes all users are untrustworthy until authorized by a trusted agent or authorization authority</a:t>
            </a:r>
            <a:endParaRPr lang="en-US" sz="2400" b="1" u="sng" dirty="0"/>
          </a:p>
        </p:txBody>
      </p:sp>
      <p:sp>
        <p:nvSpPr>
          <p:cNvPr id="10" name="Slide Number Placeholder 9">
            <a:extLst>
              <a:ext uri="{FF2B5EF4-FFF2-40B4-BE49-F238E27FC236}">
                <a16:creationId xmlns:a16="http://schemas.microsoft.com/office/drawing/2014/main" id="{1F9AD2A3-9BF6-CE3F-99BE-C8229207DD8F}"/>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pic>
        <p:nvPicPr>
          <p:cNvPr id="5" name="Picture 4">
            <a:extLst>
              <a:ext uri="{FF2B5EF4-FFF2-40B4-BE49-F238E27FC236}">
                <a16:creationId xmlns:a16="http://schemas.microsoft.com/office/drawing/2014/main" id="{0FA4A7CC-7E96-C2D3-15A2-751E6C1E5042}"/>
              </a:ext>
            </a:extLst>
          </p:cNvPr>
          <p:cNvPicPr>
            <a:picLocks noChangeAspect="1"/>
          </p:cNvPicPr>
          <p:nvPr/>
        </p:nvPicPr>
        <p:blipFill rotWithShape="1">
          <a:blip r:embed="rId2">
            <a:extLst>
              <a:ext uri="{28A0092B-C50C-407E-A947-70E740481C1C}">
                <a14:useLocalDpi xmlns:a14="http://schemas.microsoft.com/office/drawing/2010/main" val="0"/>
              </a:ext>
            </a:extLst>
          </a:blip>
          <a:srcRect l="7345" t="30246" b="21448"/>
          <a:stretch/>
        </p:blipFill>
        <p:spPr>
          <a:xfrm>
            <a:off x="7000576" y="4746060"/>
            <a:ext cx="3819207" cy="1814909"/>
          </a:xfrm>
          <a:prstGeom prst="rect">
            <a:avLst/>
          </a:prstGeom>
        </p:spPr>
      </p:pic>
      <p:pic>
        <p:nvPicPr>
          <p:cNvPr id="6" name="Picture 5">
            <a:extLst>
              <a:ext uri="{FF2B5EF4-FFF2-40B4-BE49-F238E27FC236}">
                <a16:creationId xmlns:a16="http://schemas.microsoft.com/office/drawing/2014/main" id="{4C2E04D7-DD0E-83E8-D774-984B28FB9826}"/>
              </a:ext>
            </a:extLst>
          </p:cNvPr>
          <p:cNvPicPr>
            <a:picLocks noChangeAspect="1"/>
          </p:cNvPicPr>
          <p:nvPr/>
        </p:nvPicPr>
        <p:blipFill rotWithShape="1">
          <a:blip r:embed="rId3">
            <a:extLst>
              <a:ext uri="{28A0092B-C50C-407E-A947-70E740481C1C}">
                <a14:useLocalDpi xmlns:a14="http://schemas.microsoft.com/office/drawing/2010/main" val="0"/>
              </a:ext>
            </a:extLst>
          </a:blip>
          <a:srcRect l="8463" t="25965" r="6446" b="28714"/>
          <a:stretch/>
        </p:blipFill>
        <p:spPr>
          <a:xfrm>
            <a:off x="802706" y="4840713"/>
            <a:ext cx="4662312" cy="1625602"/>
          </a:xfrm>
          <a:prstGeom prst="rect">
            <a:avLst/>
          </a:prstGeom>
        </p:spPr>
      </p:pic>
    </p:spTree>
    <p:extLst>
      <p:ext uri="{BB962C8B-B14F-4D97-AF65-F5344CB8AC3E}">
        <p14:creationId xmlns:p14="http://schemas.microsoft.com/office/powerpoint/2010/main" val="163314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D487-9BF2-1BB9-06F9-FC8297C59946}"/>
              </a:ext>
            </a:extLst>
          </p:cNvPr>
          <p:cNvSpPr>
            <a:spLocks noGrp="1"/>
          </p:cNvSpPr>
          <p:nvPr>
            <p:ph type="title"/>
          </p:nvPr>
        </p:nvSpPr>
        <p:spPr>
          <a:xfrm>
            <a:off x="1246527" y="6306"/>
            <a:ext cx="9698946" cy="795130"/>
          </a:xfrm>
        </p:spPr>
        <p:txBody>
          <a:bodyPr/>
          <a:lstStyle/>
          <a:p>
            <a:r>
              <a:rPr lang="en-US" sz="2400" dirty="0"/>
              <a:t>Subcategories: Integration &amp; Interoperability </a:t>
            </a:r>
            <a:br>
              <a:rPr lang="en-US" sz="2400" dirty="0"/>
            </a:br>
            <a:r>
              <a:rPr lang="en-US" sz="2400" dirty="0"/>
              <a:t>and Decision Aid Integration</a:t>
            </a:r>
          </a:p>
        </p:txBody>
      </p:sp>
      <p:sp>
        <p:nvSpPr>
          <p:cNvPr id="3" name="Picture Placeholder 2">
            <a:extLst>
              <a:ext uri="{FF2B5EF4-FFF2-40B4-BE49-F238E27FC236}">
                <a16:creationId xmlns:a16="http://schemas.microsoft.com/office/drawing/2014/main" id="{0DDFFE87-F9CA-9CB2-2A53-688DA2727A9D}"/>
              </a:ext>
            </a:extLst>
          </p:cNvPr>
          <p:cNvSpPr>
            <a:spLocks noGrp="1"/>
          </p:cNvSpPr>
          <p:nvPr>
            <p:ph type="pic" sz="quarter" idx="11"/>
          </p:nvPr>
        </p:nvSpPr>
        <p:spPr/>
        <p:txBody>
          <a:bodyPr/>
          <a:lstStyle/>
          <a:p>
            <a:pPr marL="0" indent="0" algn="ctr">
              <a:buNone/>
            </a:pPr>
            <a:r>
              <a:rPr lang="en-US" b="1" dirty="0"/>
              <a:t>Decision Aid Integration</a:t>
            </a:r>
          </a:p>
          <a:p>
            <a:pPr>
              <a:buFont typeface="Wingdings" panose="05000000000000000000" pitchFamily="2" charset="2"/>
              <a:buChar char="§"/>
            </a:pPr>
            <a:r>
              <a:rPr lang="en-US" sz="2200" b="1" u="sng" dirty="0"/>
              <a:t>Stakeholder Alerts</a:t>
            </a:r>
            <a:r>
              <a:rPr lang="en-US" sz="2200" dirty="0"/>
              <a:t> – notification of known-knowns (e.g., failure modes, maintenance metrics); penultimate human factors engineering</a:t>
            </a:r>
          </a:p>
          <a:p>
            <a:pPr>
              <a:buFont typeface="Wingdings" panose="05000000000000000000" pitchFamily="2" charset="2"/>
              <a:buChar char="§"/>
            </a:pPr>
            <a:r>
              <a:rPr lang="en-US" sz="2200" b="1" u="sng" dirty="0"/>
              <a:t>Machine Learning</a:t>
            </a:r>
            <a:r>
              <a:rPr lang="en-US" sz="2200" b="1" i="1" dirty="0"/>
              <a:t> – </a:t>
            </a:r>
            <a:r>
              <a:rPr lang="en-US" sz="2200" dirty="0"/>
              <a:t>training the DT to capture performance and address known-unknowns</a:t>
            </a:r>
          </a:p>
          <a:p>
            <a:pPr>
              <a:buFont typeface="Wingdings" panose="05000000000000000000" pitchFamily="2" charset="2"/>
              <a:buChar char="§"/>
            </a:pPr>
            <a:r>
              <a:rPr lang="en-US" sz="2200" b="1" u="sng" dirty="0"/>
              <a:t>Deep Learning</a:t>
            </a:r>
            <a:r>
              <a:rPr lang="en-US" sz="2200" dirty="0"/>
              <a:t> – assess the DT operationally to determine the unknown-unknowns and potentially address in future improvements</a:t>
            </a:r>
            <a:endParaRPr lang="en-US" sz="2200" b="1" u="sng" dirty="0"/>
          </a:p>
          <a:p>
            <a:endParaRPr lang="en-US" sz="2200" dirty="0"/>
          </a:p>
          <a:p>
            <a:endParaRPr lang="en-US" dirty="0"/>
          </a:p>
        </p:txBody>
      </p:sp>
      <p:sp>
        <p:nvSpPr>
          <p:cNvPr id="4" name="Text Placeholder 3">
            <a:extLst>
              <a:ext uri="{FF2B5EF4-FFF2-40B4-BE49-F238E27FC236}">
                <a16:creationId xmlns:a16="http://schemas.microsoft.com/office/drawing/2014/main" id="{EF880180-D4BD-59F6-AB9A-97738ECD5DDF}"/>
              </a:ext>
            </a:extLst>
          </p:cNvPr>
          <p:cNvSpPr>
            <a:spLocks noGrp="1"/>
          </p:cNvSpPr>
          <p:nvPr>
            <p:ph type="body" sz="quarter" idx="12"/>
          </p:nvPr>
        </p:nvSpPr>
        <p:spPr/>
        <p:txBody>
          <a:bodyPr/>
          <a:lstStyle/>
          <a:p>
            <a:pPr marL="0" indent="0" algn="ctr">
              <a:buNone/>
            </a:pPr>
            <a:r>
              <a:rPr lang="en-US" b="1" dirty="0"/>
              <a:t>Integration &amp; Interoperability</a:t>
            </a:r>
          </a:p>
          <a:p>
            <a:pPr>
              <a:buFont typeface="Wingdings" panose="05000000000000000000" pitchFamily="2" charset="2"/>
              <a:buChar char="§"/>
            </a:pPr>
            <a:r>
              <a:rPr lang="en-US" sz="2200" b="1" u="sng" dirty="0"/>
              <a:t>Open System Architecture</a:t>
            </a:r>
            <a:r>
              <a:rPr lang="en-US" sz="2200" dirty="0"/>
              <a:t> – MOSA conformance requires considerations for modularity and openness in all DoD programs; ensures integration with other open systems through standards-based interfaces (e.g., UDRA)</a:t>
            </a:r>
          </a:p>
          <a:p>
            <a:pPr>
              <a:buFont typeface="Wingdings" panose="05000000000000000000" pitchFamily="2" charset="2"/>
              <a:buChar char="§"/>
            </a:pPr>
            <a:r>
              <a:rPr lang="en-US" sz="2200" b="1" u="sng" dirty="0"/>
              <a:t>Closed System Architecture</a:t>
            </a:r>
            <a:r>
              <a:rPr lang="en-US" sz="2200" dirty="0"/>
              <a:t> – considerations for proprietary or sensitive data in a competitive environment; could result in greater lifecycle cost</a:t>
            </a:r>
          </a:p>
          <a:p>
            <a:endParaRPr lang="en-US" dirty="0"/>
          </a:p>
        </p:txBody>
      </p:sp>
      <p:sp>
        <p:nvSpPr>
          <p:cNvPr id="10" name="Slide Number Placeholder 9">
            <a:extLst>
              <a:ext uri="{FF2B5EF4-FFF2-40B4-BE49-F238E27FC236}">
                <a16:creationId xmlns:a16="http://schemas.microsoft.com/office/drawing/2014/main" id="{E21125B9-3F78-96B9-8ED2-A783E59FDA1A}"/>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pic>
        <p:nvPicPr>
          <p:cNvPr id="5" name="Picture 4">
            <a:extLst>
              <a:ext uri="{FF2B5EF4-FFF2-40B4-BE49-F238E27FC236}">
                <a16:creationId xmlns:a16="http://schemas.microsoft.com/office/drawing/2014/main" id="{28149EB4-37F5-E124-F002-D98298EF5AB2}"/>
              </a:ext>
            </a:extLst>
          </p:cNvPr>
          <p:cNvPicPr>
            <a:picLocks noChangeAspect="1"/>
          </p:cNvPicPr>
          <p:nvPr/>
        </p:nvPicPr>
        <p:blipFill rotWithShape="1">
          <a:blip r:embed="rId2">
            <a:extLst>
              <a:ext uri="{28A0092B-C50C-407E-A947-70E740481C1C}">
                <a14:useLocalDpi xmlns:a14="http://schemas.microsoft.com/office/drawing/2010/main" val="0"/>
              </a:ext>
            </a:extLst>
          </a:blip>
          <a:srcRect l="5049" t="14815" b="9744"/>
          <a:stretch/>
        </p:blipFill>
        <p:spPr>
          <a:xfrm>
            <a:off x="1359184" y="4781819"/>
            <a:ext cx="3549356" cy="1653840"/>
          </a:xfrm>
          <a:prstGeom prst="rect">
            <a:avLst/>
          </a:prstGeom>
        </p:spPr>
      </p:pic>
      <p:pic>
        <p:nvPicPr>
          <p:cNvPr id="6" name="Picture 5">
            <a:extLst>
              <a:ext uri="{FF2B5EF4-FFF2-40B4-BE49-F238E27FC236}">
                <a16:creationId xmlns:a16="http://schemas.microsoft.com/office/drawing/2014/main" id="{A7234ADE-B103-AEE9-631B-4AB1B98FB337}"/>
              </a:ext>
            </a:extLst>
          </p:cNvPr>
          <p:cNvPicPr>
            <a:picLocks noChangeAspect="1"/>
          </p:cNvPicPr>
          <p:nvPr/>
        </p:nvPicPr>
        <p:blipFill rotWithShape="1">
          <a:blip r:embed="rId3">
            <a:extLst>
              <a:ext uri="{28A0092B-C50C-407E-A947-70E740481C1C}">
                <a14:useLocalDpi xmlns:a14="http://schemas.microsoft.com/office/drawing/2010/main" val="0"/>
              </a:ext>
            </a:extLst>
          </a:blip>
          <a:srcRect t="23280" r="6004" b="17354"/>
          <a:stretch/>
        </p:blipFill>
        <p:spPr>
          <a:xfrm>
            <a:off x="6649133" y="4742824"/>
            <a:ext cx="4522094" cy="1731830"/>
          </a:xfrm>
          <a:prstGeom prst="rect">
            <a:avLst/>
          </a:prstGeom>
        </p:spPr>
      </p:pic>
    </p:spTree>
    <p:extLst>
      <p:ext uri="{BB962C8B-B14F-4D97-AF65-F5344CB8AC3E}">
        <p14:creationId xmlns:p14="http://schemas.microsoft.com/office/powerpoint/2010/main" val="317428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833C-FA15-5E07-7810-258D16F2C885}"/>
              </a:ext>
            </a:extLst>
          </p:cNvPr>
          <p:cNvSpPr>
            <a:spLocks noGrp="1"/>
          </p:cNvSpPr>
          <p:nvPr>
            <p:ph type="title"/>
          </p:nvPr>
        </p:nvSpPr>
        <p:spPr>
          <a:xfrm>
            <a:off x="2397039" y="0"/>
            <a:ext cx="7416800" cy="795130"/>
          </a:xfrm>
        </p:spPr>
        <p:txBody>
          <a:bodyPr wrap="square" anchor="ctr">
            <a:normAutofit/>
          </a:bodyPr>
          <a:lstStyle/>
          <a:p>
            <a:r>
              <a:rPr lang="en-US" dirty="0"/>
              <a:t>Data-Centric Digital Twin Architecture</a:t>
            </a:r>
          </a:p>
        </p:txBody>
      </p:sp>
      <p:sp>
        <p:nvSpPr>
          <p:cNvPr id="4" name="Slide Number Placeholder 3">
            <a:extLst>
              <a:ext uri="{FF2B5EF4-FFF2-40B4-BE49-F238E27FC236}">
                <a16:creationId xmlns:a16="http://schemas.microsoft.com/office/drawing/2014/main" id="{A72552B3-8146-0011-3B5F-3C34BDCBD2BF}"/>
              </a:ext>
            </a:extLst>
          </p:cNvPr>
          <p:cNvSpPr>
            <a:spLocks noGrp="1"/>
          </p:cNvSpPr>
          <p:nvPr>
            <p:ph type="sldNum" sz="quarter" idx="10"/>
          </p:nvPr>
        </p:nvSpPr>
        <p:spPr>
          <a:xfrm>
            <a:off x="10893288" y="6390502"/>
            <a:ext cx="821634" cy="340935"/>
          </a:xfrm>
        </p:spPr>
        <p:txBody>
          <a:bodyPr>
            <a:normAutofit/>
          </a:bodyPr>
          <a:lstStyle/>
          <a:p>
            <a:pPr>
              <a:lnSpc>
                <a:spcPct val="90000"/>
              </a:lnSpc>
              <a:spcAft>
                <a:spcPts val="600"/>
              </a:spcAft>
              <a:defRPr/>
            </a:pPr>
            <a:fld id="{D68E8870-17DE-45C4-A8DD-7644B2422933}" type="slidenum">
              <a:rPr lang="en-US" smtClean="0"/>
              <a:pPr>
                <a:lnSpc>
                  <a:spcPct val="90000"/>
                </a:lnSpc>
                <a:spcAft>
                  <a:spcPts val="600"/>
                </a:spcAft>
                <a:defRPr/>
              </a:pPr>
              <a:t>9</a:t>
            </a:fld>
            <a:endParaRPr lang="en-US"/>
          </a:p>
        </p:txBody>
      </p:sp>
      <p:sp>
        <p:nvSpPr>
          <p:cNvPr id="3" name="Content Placeholder 2">
            <a:extLst>
              <a:ext uri="{FF2B5EF4-FFF2-40B4-BE49-F238E27FC236}">
                <a16:creationId xmlns:a16="http://schemas.microsoft.com/office/drawing/2014/main" id="{D0B041F8-CDFE-4E41-26DD-12E451A6C37A}"/>
              </a:ext>
            </a:extLst>
          </p:cNvPr>
          <p:cNvSpPr>
            <a:spLocks noGrp="1"/>
          </p:cNvSpPr>
          <p:nvPr>
            <p:ph type="body" sz="quarter" idx="12"/>
          </p:nvPr>
        </p:nvSpPr>
        <p:spPr>
          <a:xfrm>
            <a:off x="410817" y="990774"/>
            <a:ext cx="5446091" cy="4895850"/>
          </a:xfrm>
        </p:spPr>
        <p:txBody>
          <a:bodyPr wrap="square" anchor="t">
            <a:normAutofit/>
          </a:bodyPr>
          <a:lstStyle/>
          <a:p>
            <a:pPr marL="0" indent="0" algn="ctr">
              <a:lnSpc>
                <a:spcPct val="90000"/>
              </a:lnSpc>
              <a:buNone/>
            </a:pPr>
            <a:r>
              <a:rPr lang="en-US" sz="2000" b="1" dirty="0"/>
              <a:t>Data Model Development</a:t>
            </a:r>
          </a:p>
          <a:p>
            <a:pPr marL="0" indent="0">
              <a:lnSpc>
                <a:spcPct val="90000"/>
              </a:lnSpc>
              <a:buNone/>
            </a:pPr>
            <a:r>
              <a:rPr lang="en-US" sz="2000" dirty="0"/>
              <a:t>Aligned with the Department of Defense's mandate for data-centricity outlined in the DoD Data Strategy, the data model must adhere to standardized frameworks and protocols to ensure consistency, interoperability and reusability.</a:t>
            </a:r>
          </a:p>
          <a:p>
            <a:pPr marL="0" indent="0">
              <a:lnSpc>
                <a:spcPct val="90000"/>
              </a:lnSpc>
              <a:buClr>
                <a:srgbClr val="000000"/>
              </a:buClr>
              <a:buNone/>
              <a:defRPr/>
            </a:pPr>
            <a:r>
              <a:rPr kumimoji="0" lang="en-US" sz="2000" b="0" i="0" u="none" strike="noStrike" kern="0" cap="none" spc="0" normalizeH="0" baseline="0" noProof="0" dirty="0">
                <a:ln>
                  <a:noFill/>
                </a:ln>
                <a:effectLst/>
                <a:uLnTx/>
                <a:uFillTx/>
              </a:rPr>
              <a:t>By adopting open standards such as OMG DDS and combining them with mandates such as the UDRA via the principles of DoDI 5000.97, defense organizations can assert greater control over the ownership and management of DT data models.</a:t>
            </a:r>
          </a:p>
          <a:p>
            <a:pPr>
              <a:lnSpc>
                <a:spcPct val="90000"/>
              </a:lnSpc>
              <a:buFont typeface="Wingdings" panose="05000000000000000000" pitchFamily="2" charset="2"/>
              <a:buChar char="§"/>
            </a:pPr>
            <a:endParaRPr lang="en-US" sz="1800" dirty="0"/>
          </a:p>
        </p:txBody>
      </p:sp>
      <p:pic>
        <p:nvPicPr>
          <p:cNvPr id="13" name="Picture 12">
            <a:extLst>
              <a:ext uri="{FF2B5EF4-FFF2-40B4-BE49-F238E27FC236}">
                <a16:creationId xmlns:a16="http://schemas.microsoft.com/office/drawing/2014/main" id="{BE291F5F-9171-D004-8855-39AAF6960BAC}"/>
              </a:ext>
            </a:extLst>
          </p:cNvPr>
          <p:cNvPicPr>
            <a:picLocks noChangeAspect="1"/>
          </p:cNvPicPr>
          <p:nvPr/>
        </p:nvPicPr>
        <p:blipFill>
          <a:blip r:embed="rId2"/>
          <a:stretch>
            <a:fillRect/>
          </a:stretch>
        </p:blipFill>
        <p:spPr>
          <a:xfrm>
            <a:off x="6679546" y="933274"/>
            <a:ext cx="5172797" cy="5010849"/>
          </a:xfrm>
          <a:prstGeom prst="rect">
            <a:avLst/>
          </a:prstGeom>
        </p:spPr>
      </p:pic>
      <p:pic>
        <p:nvPicPr>
          <p:cNvPr id="14" name="Picture 13">
            <a:extLst>
              <a:ext uri="{FF2B5EF4-FFF2-40B4-BE49-F238E27FC236}">
                <a16:creationId xmlns:a16="http://schemas.microsoft.com/office/drawing/2014/main" id="{06E17E2A-3099-9982-64BC-AAAB615A902B}"/>
              </a:ext>
            </a:extLst>
          </p:cNvPr>
          <p:cNvPicPr>
            <a:picLocks noChangeAspect="1"/>
          </p:cNvPicPr>
          <p:nvPr/>
        </p:nvPicPr>
        <p:blipFill>
          <a:blip r:embed="rId3"/>
          <a:stretch>
            <a:fillRect/>
          </a:stretch>
        </p:blipFill>
        <p:spPr>
          <a:xfrm>
            <a:off x="1530334" y="4218768"/>
            <a:ext cx="4243233" cy="2171734"/>
          </a:xfrm>
          <a:prstGeom prst="rect">
            <a:avLst/>
          </a:prstGeom>
        </p:spPr>
      </p:pic>
    </p:spTree>
    <p:extLst>
      <p:ext uri="{BB962C8B-B14F-4D97-AF65-F5344CB8AC3E}">
        <p14:creationId xmlns:p14="http://schemas.microsoft.com/office/powerpoint/2010/main" val="1664146357"/>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15516</TotalTime>
  <Words>1053</Words>
  <Application>Microsoft Macintosh PowerPoint</Application>
  <PresentationFormat>Widescreen</PresentationFormat>
  <Paragraphs>157</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Helvetica</vt:lpstr>
      <vt:lpstr>Roboto Condensed</vt:lpstr>
      <vt:lpstr>Tahoma</vt:lpstr>
      <vt:lpstr>Times New Roman</vt:lpstr>
      <vt:lpstr>Wingdings</vt:lpstr>
      <vt:lpstr>Blends</vt:lpstr>
      <vt:lpstr>PowerPoint Presentation</vt:lpstr>
      <vt:lpstr>Outline</vt:lpstr>
      <vt:lpstr>Introduction &amp; Problem Statement</vt:lpstr>
      <vt:lpstr>Digital Twin as defined by AD1112684, US DoD, 2020; UDRA, 2024</vt:lpstr>
      <vt:lpstr>Digital Twin Taxonomy</vt:lpstr>
      <vt:lpstr>Subcategories: Maturity and Fidelity </vt:lpstr>
      <vt:lpstr>Subcategories: Security &amp; Access and Scope</vt:lpstr>
      <vt:lpstr>Subcategories: Integration &amp; Interoperability  and Decision Aid Integration</vt:lpstr>
      <vt:lpstr>Data-Centric Digital Twin Architecture</vt:lpstr>
      <vt:lpstr>Data-Centric Digital Twin Architecture</vt:lpstr>
      <vt:lpstr>Proposed Digital Twin Data Architecture</vt:lpstr>
      <vt:lpstr>Data-Centric Digital Twin Architecture</vt:lpstr>
      <vt:lpstr>Future Work and Acknowledgements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Patrick Buckley</cp:lastModifiedBy>
  <cp:revision>51</cp:revision>
  <cp:lastPrinted>1601-01-01T00:00:00Z</cp:lastPrinted>
  <dcterms:created xsi:type="dcterms:W3CDTF">2016-03-29T15:29:36Z</dcterms:created>
  <dcterms:modified xsi:type="dcterms:W3CDTF">2024-10-02T22:26:34Z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