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image7.jp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9" r:id="rId4"/>
  </p:sldMasterIdLst>
  <p:notesMasterIdLst>
    <p:notesMasterId r:id="rId20"/>
  </p:notesMasterIdLst>
  <p:handoutMasterIdLst>
    <p:handoutMasterId r:id="rId21"/>
  </p:handoutMasterIdLst>
  <p:sldIdLst>
    <p:sldId id="289" r:id="rId5"/>
    <p:sldId id="290" r:id="rId6"/>
    <p:sldId id="301" r:id="rId7"/>
    <p:sldId id="302" r:id="rId8"/>
    <p:sldId id="296" r:id="rId9"/>
    <p:sldId id="303" r:id="rId10"/>
    <p:sldId id="304" r:id="rId11"/>
    <p:sldId id="305" r:id="rId12"/>
    <p:sldId id="298" r:id="rId13"/>
    <p:sldId id="312" r:id="rId14"/>
    <p:sldId id="306" r:id="rId15"/>
    <p:sldId id="307" r:id="rId16"/>
    <p:sldId id="308" r:id="rId17"/>
    <p:sldId id="309" r:id="rId18"/>
    <p:sldId id="310" r:id="rId19"/>
  </p:sldIdLst>
  <p:sldSz cx="12192000" cy="6858000"/>
  <p:notesSz cx="6858000" cy="9029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1pPr>
    <a:lvl2pPr marL="609585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2pPr>
    <a:lvl3pPr marL="121917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3pPr>
    <a:lvl4pPr marL="1828754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4pPr>
    <a:lvl5pPr marL="2438339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5pPr>
    <a:lvl6pPr marL="3047924" algn="l" defTabSz="1219170" rtl="0" eaLnBrk="1" latinLnBrk="0" hangingPunct="1">
      <a:defRPr sz="3200" kern="1200">
        <a:solidFill>
          <a:schemeClr val="tx1"/>
        </a:solidFill>
        <a:latin typeface="Tahoma" charset="0"/>
        <a:ea typeface="+mn-ea"/>
        <a:cs typeface="+mn-cs"/>
      </a:defRPr>
    </a:lvl6pPr>
    <a:lvl7pPr marL="3657509" algn="l" defTabSz="1219170" rtl="0" eaLnBrk="1" latinLnBrk="0" hangingPunct="1">
      <a:defRPr sz="3200" kern="1200">
        <a:solidFill>
          <a:schemeClr val="tx1"/>
        </a:solidFill>
        <a:latin typeface="Tahoma" charset="0"/>
        <a:ea typeface="+mn-ea"/>
        <a:cs typeface="+mn-cs"/>
      </a:defRPr>
    </a:lvl7pPr>
    <a:lvl8pPr marL="4267093" algn="l" defTabSz="1219170" rtl="0" eaLnBrk="1" latinLnBrk="0" hangingPunct="1">
      <a:defRPr sz="3200" kern="1200">
        <a:solidFill>
          <a:schemeClr val="tx1"/>
        </a:solidFill>
        <a:latin typeface="Tahoma" charset="0"/>
        <a:ea typeface="+mn-ea"/>
        <a:cs typeface="+mn-cs"/>
      </a:defRPr>
    </a:lvl8pPr>
    <a:lvl9pPr marL="4876678" algn="l" defTabSz="1219170" rtl="0" eaLnBrk="1" latinLnBrk="0" hangingPunct="1">
      <a:defRPr sz="3200" kern="1200">
        <a:solidFill>
          <a:schemeClr val="tx1"/>
        </a:solidFill>
        <a:latin typeface="Tahoma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44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  <a:srgbClr val="22458A"/>
    <a:srgbClr val="2B56AB"/>
    <a:srgbClr val="0033CC"/>
    <a:srgbClr val="3366CC"/>
    <a:srgbClr val="0066CC"/>
    <a:srgbClr val="F77B0B"/>
    <a:srgbClr val="B2F50B"/>
    <a:srgbClr val="F88C2A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320" autoAdjust="0"/>
    <p:restoredTop sz="90068" autoAdjust="0"/>
  </p:normalViewPr>
  <p:slideViewPr>
    <p:cSldViewPr snapToGrid="0">
      <p:cViewPr varScale="1">
        <p:scale>
          <a:sx n="110" d="100"/>
          <a:sy n="110" d="100"/>
        </p:scale>
        <p:origin x="648" y="1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0" d="100"/>
          <a:sy n="70" d="100"/>
        </p:scale>
        <p:origin x="-2814" y="-102"/>
      </p:cViewPr>
      <p:guideLst>
        <p:guide orient="horz" pos="2844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>
            <a:lvl1pPr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>
            <a:lvl1pPr algn="r"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85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577263"/>
            <a:ext cx="29718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b" anchorCtr="0" compatLnSpc="1">
            <a:prstTxWarp prst="textNoShape">
              <a:avLst/>
            </a:prstTxWarp>
          </a:bodyPr>
          <a:lstStyle>
            <a:lvl1pPr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85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577263"/>
            <a:ext cx="29718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b" anchorCtr="0" compatLnSpc="1">
            <a:prstTxWarp prst="textNoShape">
              <a:avLst/>
            </a:prstTxWarp>
          </a:bodyPr>
          <a:lstStyle>
            <a:lvl1pPr algn="r" defTabSz="908050">
              <a:defRPr sz="1200"/>
            </a:lvl1pPr>
          </a:lstStyle>
          <a:p>
            <a:fld id="{4F2942F5-6495-4924-A5BF-A11924438D24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1026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>
            <a:lvl1pPr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>
            <a:lvl1pPr algn="r"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54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19100" y="676275"/>
            <a:ext cx="6019800" cy="33861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54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289425"/>
            <a:ext cx="5029200" cy="40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54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577263"/>
            <a:ext cx="29718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b" anchorCtr="0" compatLnSpc="1">
            <a:prstTxWarp prst="textNoShape">
              <a:avLst/>
            </a:prstTxWarp>
          </a:bodyPr>
          <a:lstStyle>
            <a:lvl1pPr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54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577263"/>
            <a:ext cx="29718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b" anchorCtr="0" compatLnSpc="1">
            <a:prstTxWarp prst="textNoShape">
              <a:avLst/>
            </a:prstTxWarp>
          </a:bodyPr>
          <a:lstStyle>
            <a:lvl1pPr algn="r" defTabSz="908050">
              <a:defRPr sz="1200"/>
            </a:lvl1pPr>
          </a:lstStyle>
          <a:p>
            <a:fld id="{85D9B890-3B6E-417C-BD92-47816D5AB620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5614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1pPr>
    <a:lvl2pPr marL="609585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2pPr>
    <a:lvl3pPr marL="1219170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3pPr>
    <a:lvl4pPr marL="1828754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4pPr>
    <a:lvl5pPr marL="2438339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86FA95-754A-4FEF-9130-0A7EC231E6A0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676275"/>
            <a:ext cx="6019800" cy="3386138"/>
          </a:xfrm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9815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1FDB97-8781-42DF-4700-CDE614A283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C31F2AF6-7281-795C-C82F-EE7D0BBF26B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879ACC60-63FD-9C1F-8363-7AFA5D85D31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74A1C184-1AE9-E0C7-B07F-584B584140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C9B4732-A3A7-4471-84F6-745B1B17958A}" type="slidenum">
              <a:rPr lang="en-US" smtClean="0">
                <a:solidFill>
                  <a:srgbClr val="000000"/>
                </a:solidFill>
              </a:rPr>
              <a:pPr eaLnBrk="1" hangingPunct="1"/>
              <a:t>12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386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B890-3B6E-417C-BD92-47816D5AB620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7805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B890-3B6E-417C-BD92-47816D5AB620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7669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C9B4732-A3A7-4471-84F6-745B1B17958A}" type="slidenum">
              <a:rPr lang="en-US" smtClean="0">
                <a:solidFill>
                  <a:srgbClr val="000000"/>
                </a:solidFill>
              </a:rPr>
              <a:pPr eaLnBrk="1" hangingPunct="1"/>
              <a:t>5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7126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D7CDEF-CE49-215F-4B2B-3D25F65C43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9B499269-EFA9-3B2F-B899-D42CF041E7B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AB44EAB5-A8D1-2987-AE7E-FD26CE7B20C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006F5A60-CD4A-A42F-04E3-115C8D4CB7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C9B4732-A3A7-4471-84F6-745B1B17958A}" type="slidenum">
              <a:rPr lang="en-US" smtClean="0">
                <a:solidFill>
                  <a:srgbClr val="000000"/>
                </a:solidFill>
              </a:rPr>
              <a:pPr eaLnBrk="1" hangingPunct="1"/>
              <a:t>6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8077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7ABC5A-8917-CA81-0369-906BC7E227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3D1D4839-7D7E-0548-73B6-F34C9A2189A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DB0DCF39-1D16-1755-0FAD-3F5E69CA8EB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9E1E1F4D-BD31-CD96-E28A-3CF064E02D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C9B4732-A3A7-4471-84F6-745B1B17958A}" type="slidenum">
              <a:rPr lang="en-US" smtClean="0">
                <a:solidFill>
                  <a:srgbClr val="000000"/>
                </a:solidFill>
              </a:rPr>
              <a:pPr eaLnBrk="1" hangingPunct="1"/>
              <a:t>7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6376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83C520-1859-3E69-4C27-F5EA04BCD8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350588A3-5BA9-6CDC-E604-DBD229F0FD7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A226F2FD-A797-AA79-0391-2DADDAB9B2A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B8B7A56C-B581-3097-D3CA-F6EE2C1982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C9B4732-A3A7-4471-84F6-745B1B17958A}" type="slidenum">
              <a:rPr lang="en-US" smtClean="0">
                <a:solidFill>
                  <a:srgbClr val="000000"/>
                </a:solidFill>
              </a:rPr>
              <a:pPr eaLnBrk="1" hangingPunct="1"/>
              <a:t>8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1153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D46AC5-AE28-B2D3-007C-C30B0DD605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4E23424F-D33E-7B05-4D0D-CE3E9477DFB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E8E53A11-0BA6-F354-BB5D-2F024A44DCF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0F436EB7-F66C-898E-2C14-2EF06113B5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C9B4732-A3A7-4471-84F6-745B1B17958A}" type="slidenum">
              <a:rPr lang="en-US" smtClean="0">
                <a:solidFill>
                  <a:srgbClr val="000000"/>
                </a:solidFill>
              </a:rPr>
              <a:pPr eaLnBrk="1" hangingPunct="1"/>
              <a:t>10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8469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A71412-51F3-44F0-390C-49A16C4399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BF880E4E-4348-3B79-057D-1513859E96D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F4288C76-7AA0-B9DA-EBFF-3BB5116144D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1C5D9EC8-B6C7-A3EC-17A1-82348DC9B8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C9B4732-A3A7-4471-84F6-745B1B17958A}" type="slidenum">
              <a:rPr lang="en-US" smtClean="0">
                <a:solidFill>
                  <a:srgbClr val="000000"/>
                </a:solidFill>
              </a:rPr>
              <a:pPr eaLnBrk="1" hangingPunct="1"/>
              <a:t>11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791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16E1BF6-07C4-0FBC-B918-ABD0285632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2730" y="-5151"/>
            <a:ext cx="12214730" cy="1364996"/>
          </a:xfrm>
          <a:prstGeom prst="rect">
            <a:avLst/>
          </a:prstGeom>
        </p:spPr>
      </p:pic>
      <p:cxnSp>
        <p:nvCxnSpPr>
          <p:cNvPr id="27" name="Straight Connector 26"/>
          <p:cNvCxnSpPr/>
          <p:nvPr/>
        </p:nvCxnSpPr>
        <p:spPr bwMode="auto">
          <a:xfrm>
            <a:off x="0" y="1384124"/>
            <a:ext cx="1219200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9" name="Text Placeholder 38"/>
          <p:cNvSpPr>
            <a:spLocks noGrp="1"/>
          </p:cNvSpPr>
          <p:nvPr>
            <p:ph type="body" sz="quarter" idx="10"/>
          </p:nvPr>
        </p:nvSpPr>
        <p:spPr>
          <a:xfrm>
            <a:off x="871093" y="1858346"/>
            <a:ext cx="10449813" cy="1229411"/>
          </a:xfrm>
        </p:spPr>
        <p:txBody>
          <a:bodyPr/>
          <a:lstStyle>
            <a:lvl1pPr marL="0" indent="0" algn="ctr">
              <a:buNone/>
              <a:defRPr sz="2800" b="1">
                <a:solidFill>
                  <a:srgbClr val="CC3300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40"/>
          <p:cNvSpPr>
            <a:spLocks noGrp="1"/>
          </p:cNvSpPr>
          <p:nvPr>
            <p:ph type="body" sz="quarter" idx="11"/>
          </p:nvPr>
        </p:nvSpPr>
        <p:spPr>
          <a:xfrm>
            <a:off x="2070100" y="3565525"/>
            <a:ext cx="8478838" cy="1934127"/>
          </a:xfrm>
        </p:spPr>
        <p:txBody>
          <a:bodyPr/>
          <a:lstStyle>
            <a:lvl1pPr marL="0" indent="0" algn="ctr">
              <a:buNone/>
              <a:defRPr sz="2400" b="1"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1305124" y="6512595"/>
            <a:ext cx="1338900" cy="276999"/>
            <a:chOff x="2207996" y="6472185"/>
            <a:chExt cx="1338900" cy="276999"/>
          </a:xfrm>
        </p:grpSpPr>
        <p:pic>
          <p:nvPicPr>
            <p:cNvPr id="21" name="Picture 20" descr="YouTube_icon_block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7996" y="6485179"/>
              <a:ext cx="334590" cy="250942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2513023" y="6472185"/>
              <a:ext cx="10338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latin typeface="Arial"/>
                  <a:cs typeface="Arial"/>
                </a:rPr>
                <a:t>NTSAToday</a:t>
              </a:r>
            </a:p>
          </p:txBody>
        </p:sp>
      </p:grpSp>
      <p:sp>
        <p:nvSpPr>
          <p:cNvPr id="25" name="Slide Number Placeholder 2">
            <a:extLst>
              <a:ext uri="{FF2B5EF4-FFF2-40B4-BE49-F238E27FC236}">
                <a16:creationId xmlns:a16="http://schemas.microsoft.com/office/drawing/2014/main" id="{CF395AD9-3B30-E84E-ADFF-A85DEA9A5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86876" y="6419966"/>
            <a:ext cx="821634" cy="340935"/>
          </a:xfrm>
        </p:spPr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38" name="Picture 37" descr="Text, logo&#10;&#10;Description automatically generated">
            <a:extLst>
              <a:ext uri="{FF2B5EF4-FFF2-40B4-BE49-F238E27FC236}">
                <a16:creationId xmlns:a16="http://schemas.microsoft.com/office/drawing/2014/main" id="{DC8202BA-028E-E242-B824-C4B84406E00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997" y="6352070"/>
            <a:ext cx="1094689" cy="43830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68FCE43-A445-C22C-BCD5-7FBE06D7AD6A}"/>
              </a:ext>
            </a:extLst>
          </p:cNvPr>
          <p:cNvGrpSpPr/>
          <p:nvPr userDrawn="1"/>
        </p:nvGrpSpPr>
        <p:grpSpPr>
          <a:xfrm>
            <a:off x="260862" y="6503087"/>
            <a:ext cx="1044262" cy="282877"/>
            <a:chOff x="260862" y="6503087"/>
            <a:chExt cx="1044262" cy="282877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0BFF257-B0D7-4DC3-0743-448F338D0383}"/>
                </a:ext>
              </a:extLst>
            </p:cNvPr>
            <p:cNvSpPr/>
            <p:nvPr/>
          </p:nvSpPr>
          <p:spPr>
            <a:xfrm>
              <a:off x="468035" y="6508965"/>
              <a:ext cx="83708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latin typeface="Arial"/>
                  <a:cs typeface="Arial"/>
                </a:rPr>
                <a:t>@IITSEC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FB050F1-0DBD-216C-2FB3-021CBE46F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0862" y="6503087"/>
              <a:ext cx="257814" cy="257814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51D3B32-716D-2758-508E-4514DD0BDD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0" t="14145" r="22571" b="14339"/>
          <a:stretch/>
        </p:blipFill>
        <p:spPr>
          <a:xfrm>
            <a:off x="11720949" y="6333477"/>
            <a:ext cx="473689" cy="4754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480132" y="1046715"/>
            <a:ext cx="11250613" cy="5075237"/>
          </a:xfrm>
        </p:spPr>
        <p:txBody>
          <a:bodyPr/>
          <a:lstStyle>
            <a:lvl3pPr marL="1523962" indent="-304792">
              <a:buClr>
                <a:schemeClr val="tx1"/>
              </a:buClr>
              <a:buFont typeface="Wingdings" charset="2"/>
              <a:buChar char="v"/>
              <a:defRPr sz="2000">
                <a:latin typeface="Arial Narrow" charset="0"/>
                <a:ea typeface="Arial Narrow" charset="0"/>
                <a:cs typeface="Arial Narrow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81083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6105439" y="989946"/>
            <a:ext cx="5609483" cy="4896678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410817" y="990774"/>
            <a:ext cx="5446091" cy="4895850"/>
          </a:xfrm>
        </p:spPr>
        <p:txBody>
          <a:bodyPr/>
          <a:lstStyle>
            <a:lvl3pPr marL="1523962" indent="-304792">
              <a:defRPr lang="en-US" sz="2000" dirty="0" smtClean="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33213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5741" y="0"/>
            <a:ext cx="7416800" cy="841248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3061" y="1053389"/>
            <a:ext cx="10928351" cy="4890211"/>
          </a:xfrm>
        </p:spPr>
        <p:txBody>
          <a:bodyPr/>
          <a:lstStyle>
            <a:lvl1pPr>
              <a:buClr>
                <a:schemeClr val="tx1"/>
              </a:buClr>
              <a:defRPr sz="2800">
                <a:solidFill>
                  <a:schemeClr val="tx1"/>
                </a:solidFill>
                <a:latin typeface="Arial Narrow" pitchFamily="34" charset="0"/>
              </a:defRPr>
            </a:lvl1pPr>
            <a:lvl2pPr>
              <a:buClr>
                <a:schemeClr val="tx1"/>
              </a:buClr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>
              <a:buClr>
                <a:schemeClr val="tx1"/>
              </a:buClr>
              <a:defRPr sz="2000">
                <a:solidFill>
                  <a:schemeClr val="tx1"/>
                </a:solidFill>
                <a:latin typeface="Arial Narrow" pitchFamily="34" charset="0"/>
              </a:defRPr>
            </a:lvl3pPr>
            <a:lvl4pPr>
              <a:buClr>
                <a:schemeClr val="tx1"/>
              </a:buClr>
              <a:defRPr sz="1800">
                <a:solidFill>
                  <a:schemeClr val="tx1"/>
                </a:solidFill>
                <a:latin typeface="Arial Narrow" pitchFamily="34" charset="0"/>
              </a:defRPr>
            </a:lvl4pPr>
            <a:lvl5pPr>
              <a:buClr>
                <a:schemeClr val="tx1"/>
              </a:buClr>
              <a:defRPr sz="1800">
                <a:solidFill>
                  <a:schemeClr val="tx1"/>
                </a:solidFill>
                <a:latin typeface="Arial Narrow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8AAF4E44-D342-8F43-8501-E1FB4DA1840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>
          <a:xfrm>
            <a:off x="10893288" y="6390502"/>
            <a:ext cx="821634" cy="340935"/>
          </a:xfrm>
          <a:prstGeom prst="rect">
            <a:avLst/>
          </a:prstGeom>
        </p:spPr>
        <p:txBody>
          <a:bodyPr/>
          <a:lstStyle>
            <a:lvl1pPr algn="r">
              <a:defRPr sz="1800"/>
            </a:lvl1pPr>
          </a:lstStyle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989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1DEBD9-CE34-B950-D0A1-9CE5CB7094B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" b="100"/>
          <a:stretch/>
        </p:blipFill>
        <p:spPr>
          <a:xfrm>
            <a:off x="0" y="1474"/>
            <a:ext cx="12212320" cy="823509"/>
          </a:xfrm>
          <a:prstGeom prst="rect">
            <a:avLst/>
          </a:prstGeom>
        </p:spPr>
      </p:pic>
      <p:sp>
        <p:nvSpPr>
          <p:cNvPr id="9831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1963" y="989946"/>
            <a:ext cx="11006952" cy="4896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8324" name="Rectangle 20"/>
          <p:cNvSpPr>
            <a:spLocks noGrp="1" noChangeArrowheads="1"/>
          </p:cNvSpPr>
          <p:nvPr>
            <p:ph type="title"/>
          </p:nvPr>
        </p:nvSpPr>
        <p:spPr bwMode="auto">
          <a:xfrm>
            <a:off x="2397039" y="0"/>
            <a:ext cx="7416800" cy="795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</a:t>
            </a:r>
          </a:p>
        </p:txBody>
      </p:sp>
      <p:sp>
        <p:nvSpPr>
          <p:cNvPr id="10" name="Rectangle 3"/>
          <p:cNvSpPr>
            <a:spLocks noGrp="1" noChangeArrowheads="1"/>
          </p:cNvSpPr>
          <p:nvPr>
            <p:ph type="sldNum" sz="quarter" idx="4"/>
          </p:nvPr>
        </p:nvSpPr>
        <p:spPr>
          <a:xfrm>
            <a:off x="10893288" y="6390502"/>
            <a:ext cx="821634" cy="340935"/>
          </a:xfrm>
          <a:prstGeom prst="rect">
            <a:avLst/>
          </a:prstGeom>
        </p:spPr>
        <p:txBody>
          <a:bodyPr/>
          <a:lstStyle>
            <a:lvl1pPr algn="r"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260862" y="6503087"/>
            <a:ext cx="1044262" cy="282877"/>
            <a:chOff x="260862" y="6503087"/>
            <a:chExt cx="1044262" cy="282877"/>
          </a:xfrm>
        </p:grpSpPr>
        <p:sp>
          <p:nvSpPr>
            <p:cNvPr id="22" name="Rectangle 21"/>
            <p:cNvSpPr/>
            <p:nvPr/>
          </p:nvSpPr>
          <p:spPr>
            <a:xfrm>
              <a:off x="468035" y="6508965"/>
              <a:ext cx="83708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latin typeface="Arial"/>
                  <a:cs typeface="Arial"/>
                </a:rPr>
                <a:t>@IITSEC</a:t>
              </a: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0862" y="6503087"/>
              <a:ext cx="257814" cy="257814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 userDrawn="1"/>
        </p:nvGrpSpPr>
        <p:grpSpPr>
          <a:xfrm>
            <a:off x="1305124" y="6512595"/>
            <a:ext cx="1338900" cy="276999"/>
            <a:chOff x="2207996" y="6472185"/>
            <a:chExt cx="1338900" cy="276999"/>
          </a:xfrm>
        </p:grpSpPr>
        <p:pic>
          <p:nvPicPr>
            <p:cNvPr id="25" name="Picture 24" descr="YouTube_icon_block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7996" y="6485179"/>
              <a:ext cx="334590" cy="250942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513023" y="6472185"/>
              <a:ext cx="10338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latin typeface="Arial"/>
                  <a:cs typeface="Arial"/>
                </a:rPr>
                <a:t>NTSAToday</a:t>
              </a:r>
            </a:p>
          </p:txBody>
        </p:sp>
      </p:grpSp>
      <p:pic>
        <p:nvPicPr>
          <p:cNvPr id="21" name="Picture 20" descr="Text, logo&#10;&#10;Description automatically generated">
            <a:extLst>
              <a:ext uri="{FF2B5EF4-FFF2-40B4-BE49-F238E27FC236}">
                <a16:creationId xmlns:a16="http://schemas.microsoft.com/office/drawing/2014/main" id="{6863DC4E-89E6-B745-AEC7-DBE8802F6E3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392" y="6352841"/>
            <a:ext cx="1094689" cy="4383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A0A8CAE-6BAB-EB7F-70F4-CA252F016C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0" t="14145" r="22571" b="14339"/>
          <a:stretch/>
        </p:blipFill>
        <p:spPr>
          <a:xfrm>
            <a:off x="11720949" y="6333477"/>
            <a:ext cx="473689" cy="47548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76" r:id="rId4"/>
  </p:sldLayoutIdLs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5pPr>
      <a:lvl6pPr marL="609585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6pPr>
      <a:lvl7pPr marL="1219170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7pPr>
      <a:lvl8pPr marL="1828754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8pPr>
      <a:lvl9pPr marL="2438339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9pPr>
    </p:titleStyle>
    <p:bodyStyle>
      <a:lvl1pPr marL="457189" indent="-4571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2"/>
        <a:buChar char="Ø"/>
        <a:defRPr sz="2800">
          <a:solidFill>
            <a:schemeClr val="tx1"/>
          </a:solidFill>
          <a:latin typeface="Arial Narrow" charset="0"/>
          <a:ea typeface="Arial Narrow" charset="0"/>
          <a:cs typeface="Arial Narrow" charset="0"/>
        </a:defRPr>
      </a:lvl1pPr>
      <a:lvl2pPr marL="990575" indent="-38099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n"/>
        <a:defRPr sz="2400">
          <a:solidFill>
            <a:schemeClr val="tx1"/>
          </a:solidFill>
          <a:latin typeface="Arial Narrow" charset="0"/>
          <a:ea typeface="Arial Narrow" charset="0"/>
          <a:cs typeface="Arial Narrow" charset="0"/>
        </a:defRPr>
      </a:lvl2pPr>
      <a:lvl3pPr marL="1523962" indent="-30479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3200">
          <a:solidFill>
            <a:schemeClr val="tx1"/>
          </a:solidFill>
          <a:latin typeface="+mn-lt"/>
        </a:defRPr>
      </a:lvl3pPr>
      <a:lvl4pPr marL="2133547" indent="-30479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4pPr>
      <a:lvl5pPr marL="2743131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5pPr>
      <a:lvl6pPr marL="3352716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6pPr>
      <a:lvl7pPr marL="3962301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7pPr>
      <a:lvl8pPr marL="4571886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8pPr>
      <a:lvl9pPr marL="5181470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Assessing Cognitive Workload Prediction Models Using a Continuous Subjective Approach</a:t>
            </a:r>
          </a:p>
          <a:p>
            <a:endParaRPr lang="en-US" sz="2000" dirty="0">
              <a:solidFill>
                <a:srgbClr val="00B050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1623862" y="4437948"/>
            <a:ext cx="8478838" cy="1934127"/>
          </a:xfrm>
        </p:spPr>
        <p:txBody>
          <a:bodyPr/>
          <a:lstStyle/>
          <a:p>
            <a:pPr eaLnBrk="1" hangingPunct="1"/>
            <a:r>
              <a:rPr lang="en-US" dirty="0">
                <a:latin typeface="Arial Narrow" pitchFamily="34" charset="0"/>
              </a:rPr>
              <a:t>LTC Charles Rowan, Ph.D., USA, Naval Postgraduate School</a:t>
            </a:r>
          </a:p>
          <a:p>
            <a:pPr eaLnBrk="1" hangingPunct="1"/>
            <a:endParaRPr lang="en-US" dirty="0">
              <a:latin typeface="Arial Narrow" pitchFamily="34" charset="0"/>
            </a:endParaRPr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D826E2-E600-FF4F-9DB5-F14FB3F1D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  <p:pic>
        <p:nvPicPr>
          <p:cNvPr id="3" name="Picture 193">
            <a:extLst>
              <a:ext uri="{FF2B5EF4-FFF2-40B4-BE49-F238E27FC236}">
                <a16:creationId xmlns:a16="http://schemas.microsoft.com/office/drawing/2014/main" id="{2AEA66C1-DA2B-1FB9-A216-D86EE2273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01484" y="5248025"/>
            <a:ext cx="2989033" cy="942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4686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1DB477-EAE1-B089-58CA-84FB3F31A7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19D7F7E8-71D8-B093-DB17-18B47A89A5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Experimental Approach</a:t>
            </a:r>
          </a:p>
        </p:txBody>
      </p:sp>
      <p:sp>
        <p:nvSpPr>
          <p:cNvPr id="5" name="Slide Number Placeholder 58">
            <a:extLst>
              <a:ext uri="{FF2B5EF4-FFF2-40B4-BE49-F238E27FC236}">
                <a16:creationId xmlns:a16="http://schemas.microsoft.com/office/drawing/2014/main" id="{80536D27-1AFF-1D10-287D-E05FD54A4A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11084010" y="6402860"/>
            <a:ext cx="541637" cy="368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10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IMG_8422">
            <a:hlinkClick r:id="" action="ppaction://media"/>
            <a:extLst>
              <a:ext uri="{FF2B5EF4-FFF2-40B4-BE49-F238E27FC236}">
                <a16:creationId xmlns:a16="http://schemas.microsoft.com/office/drawing/2014/main" id="{074E8DDA-0214-1809-EA74-FF6201F3A18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82728" y="1054100"/>
            <a:ext cx="2750343" cy="488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249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D3A7E1-A73D-6184-6E87-97A2C568FB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3422D8F9-F07B-7D29-BDA8-782E0BE14E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Results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2886016B-6A73-30B9-D941-44350202CC23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b="1" dirty="0"/>
              <a:t>Mixed-effects model using JMP 16.0.0 used to analyze the data.</a:t>
            </a:r>
          </a:p>
          <a:p>
            <a:pPr lvl="1"/>
            <a:r>
              <a:rPr lang="en-US" b="1" dirty="0"/>
              <a:t>Fixed effects included workload level and automation conditions</a:t>
            </a:r>
          </a:p>
          <a:p>
            <a:pPr lvl="1"/>
            <a:r>
              <a:rPr lang="en-US" b="1" dirty="0"/>
              <a:t>Participants were included as a random effect in the model and nested within groups. </a:t>
            </a:r>
          </a:p>
          <a:p>
            <a:pPr lvl="2"/>
            <a:r>
              <a:rPr lang="en-US" b="1" dirty="0"/>
              <a:t>No statistically significant differences between groups for CSWAG responses. </a:t>
            </a:r>
          </a:p>
          <a:p>
            <a:pPr lvl="1"/>
            <a:endParaRPr lang="en-US" b="1" dirty="0"/>
          </a:p>
          <a:p>
            <a:pPr eaLnBrk="1" hangingPunct="1"/>
            <a:endParaRPr lang="en-US" b="1" dirty="0"/>
          </a:p>
          <a:p>
            <a:pPr lvl="1"/>
            <a:endParaRPr lang="en-US" b="1" dirty="0"/>
          </a:p>
        </p:txBody>
      </p:sp>
      <p:sp>
        <p:nvSpPr>
          <p:cNvPr id="5" name="Slide Number Placeholder 58">
            <a:extLst>
              <a:ext uri="{FF2B5EF4-FFF2-40B4-BE49-F238E27FC236}">
                <a16:creationId xmlns:a16="http://schemas.microsoft.com/office/drawing/2014/main" id="{34B29A4E-9C34-98F1-43BC-CA7AE0EA4C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11084010" y="6402860"/>
            <a:ext cx="541637" cy="368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11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8C4C1E-8CF1-E238-BABB-E054ABA1C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2562" y="3429000"/>
            <a:ext cx="8826875" cy="154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8743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9507A1-0B9D-7C0B-51DF-60FB784A37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A9CA3CE1-8299-40DD-9529-4DE900CCF1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Results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764EDDA9-1607-2DED-17E9-1C3AB381AEC6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lvl="1"/>
            <a:endParaRPr lang="en-US" b="1" dirty="0"/>
          </a:p>
          <a:p>
            <a:pPr eaLnBrk="1" hangingPunct="1"/>
            <a:endParaRPr lang="en-US" b="1" dirty="0"/>
          </a:p>
          <a:p>
            <a:pPr lvl="1"/>
            <a:endParaRPr lang="en-US" b="1" dirty="0"/>
          </a:p>
        </p:txBody>
      </p:sp>
      <p:sp>
        <p:nvSpPr>
          <p:cNvPr id="5" name="Slide Number Placeholder 58">
            <a:extLst>
              <a:ext uri="{FF2B5EF4-FFF2-40B4-BE49-F238E27FC236}">
                <a16:creationId xmlns:a16="http://schemas.microsoft.com/office/drawing/2014/main" id="{9755B3E4-7E96-6D3B-A8DF-7A7A75DDE4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11084010" y="6402860"/>
            <a:ext cx="541637" cy="368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12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4D7BA9-4F0E-6DD6-63A5-C1DF4BFA6036}"/>
              </a:ext>
            </a:extLst>
          </p:cNvPr>
          <p:cNvSpPr txBox="1"/>
          <p:nvPr/>
        </p:nvSpPr>
        <p:spPr>
          <a:xfrm>
            <a:off x="978242" y="5836401"/>
            <a:ext cx="101517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CSWAG differences between workload (left) and tracking (right) conditions.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Error bars denote the standard error.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374319-2165-D0CA-4322-AAE163651F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7171" y="841248"/>
            <a:ext cx="6717657" cy="5023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8960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495947-D0D3-EB00-702F-2E2BC61E15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A94E1-ED5C-FA62-3B03-2088903E9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4206A5-DD5D-A7E5-AB25-BCE14F598528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b="1" dirty="0"/>
              <a:t>CSWAG percentages found to be sensitive to different workload and adaptive automation conditions. </a:t>
            </a:r>
          </a:p>
          <a:p>
            <a:r>
              <a:rPr lang="en-US" b="1" dirty="0"/>
              <a:t>Results show alignment of CSWAG results with IMPRINT prediction values. </a:t>
            </a:r>
          </a:p>
          <a:p>
            <a:endParaRPr lang="en-US" b="1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FEFBA1-FE20-EE51-1548-5D635C8BA8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5" name="Content Placeholder 18">
            <a:extLst>
              <a:ext uri="{FF2B5EF4-FFF2-40B4-BE49-F238E27FC236}">
                <a16:creationId xmlns:a16="http://schemas.microsoft.com/office/drawing/2014/main" id="{55BE9F84-0E8A-825F-ED95-024B3921EF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6976" y="2517251"/>
            <a:ext cx="6338047" cy="387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1146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52404A-2408-F3C4-5B97-F27B7350CF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B6C44-1142-9E0F-8098-72E6F1374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6472C4-6307-8112-A76B-7A50D5981AEC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b="1" dirty="0"/>
              <a:t>Results serve as validation of the IMPRINT prediction models using the CSWAG approach. </a:t>
            </a:r>
          </a:p>
          <a:p>
            <a:pPr lvl="1"/>
            <a:r>
              <a:rPr lang="en-US" b="1" dirty="0"/>
              <a:t>Higher workload conditions yielded higher reported workload and lower workload conditions yielded lower report workload as predicted in the IMPRINT models. </a:t>
            </a:r>
          </a:p>
          <a:p>
            <a:r>
              <a:rPr lang="en-US" b="1" dirty="0"/>
              <a:t>This research highlights capability of the CSWAG approach in subjective workload assessment, with caveats.</a:t>
            </a:r>
          </a:p>
          <a:p>
            <a:pPr lvl="1"/>
            <a:r>
              <a:rPr lang="en-US" b="1" dirty="0"/>
              <a:t>However, study was done in controlled setting in laboratory environment. </a:t>
            </a:r>
          </a:p>
          <a:p>
            <a:pPr lvl="1"/>
            <a:r>
              <a:rPr lang="en-US" b="1" dirty="0"/>
              <a:t>Introduction of CSWAG prompting should be modeled as a task in IMPRINT to properly account for workload solicitation in context. </a:t>
            </a:r>
          </a:p>
          <a:p>
            <a:pPr lvl="1"/>
            <a:r>
              <a:rPr lang="en-US" b="1" dirty="0"/>
              <a:t>Sustained attention and transitions state transitions need to be modeled.</a:t>
            </a:r>
          </a:p>
          <a:p>
            <a:pPr lvl="1"/>
            <a:r>
              <a:rPr lang="en-US" b="1" dirty="0"/>
              <a:t>Multi-modal (objective, subjective, and performance-based) approach to workload measurement is critical to future design of scalable autonomous systems. </a:t>
            </a:r>
          </a:p>
          <a:p>
            <a:endParaRPr lang="en-US" b="1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1AFF53-E478-8CFA-ACC1-286787D2CD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4628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454DDB-BCC7-BDE7-F419-D4CB24C65C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ADA8A-F6B1-FB62-ABE0-18D07269D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718E84-B530-DB63-F999-D3CE2A9EA0B8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 b="1" dirty="0"/>
          </a:p>
          <a:p>
            <a:r>
              <a:rPr lang="en-US" dirty="0"/>
              <a:t>Questions, comments, and discussion.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1BCBCB-4394-DE81-076E-F1C70C968D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4177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b="1" dirty="0"/>
              <a:t>Background</a:t>
            </a:r>
          </a:p>
          <a:p>
            <a:r>
              <a:rPr lang="en-US" b="1" dirty="0"/>
              <a:t>Modeling Effort</a:t>
            </a:r>
          </a:p>
          <a:p>
            <a:r>
              <a:rPr lang="en-US" b="1" dirty="0"/>
              <a:t>Experimental Approach</a:t>
            </a:r>
          </a:p>
          <a:p>
            <a:r>
              <a:rPr lang="en-US" b="1" dirty="0"/>
              <a:t>Results</a:t>
            </a:r>
          </a:p>
          <a:p>
            <a:r>
              <a:rPr lang="en-US" b="1" dirty="0"/>
              <a:t>Discussion</a:t>
            </a:r>
          </a:p>
          <a:p>
            <a:endParaRPr lang="en-US" b="1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DC1706-4C3B-2B4B-BD3E-194E88879B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6676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6E476D-24C4-4D1D-D196-FF46A68E7E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194B9-BD4A-F7EB-81E3-5EEE7082E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108964-6E1B-5A1F-37A0-9BC84BA0A41B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b="1" dirty="0"/>
              <a:t>Future systems will grow in complexity, with some potential for adaptive automation to help assist human operators (Endsley, 2017). </a:t>
            </a:r>
          </a:p>
          <a:p>
            <a:pPr lvl="1"/>
            <a:r>
              <a:rPr lang="en-US" b="1" dirty="0"/>
              <a:t>Therefore, assessing cognitive workload will be critical to help ensure high levels of performance while mitigating negative operator outcomes (Smith &amp; Baumann, 2020). </a:t>
            </a:r>
          </a:p>
          <a:p>
            <a:r>
              <a:rPr lang="en-US" b="1" dirty="0"/>
              <a:t>Adaptive Automation</a:t>
            </a:r>
          </a:p>
          <a:p>
            <a:pPr lvl="1"/>
            <a:r>
              <a:rPr lang="en-US" b="1" dirty="0"/>
              <a:t>One of the most important topics in Human Factors history (Hancock et al., 2013). </a:t>
            </a:r>
          </a:p>
          <a:p>
            <a:pPr lvl="1"/>
            <a:r>
              <a:rPr lang="en-US" b="1" dirty="0"/>
              <a:t>Seeks to keep operators within a band of optimal workload (de Greef &amp; Arciszewski, 2009). </a:t>
            </a:r>
          </a:p>
          <a:p>
            <a:pPr lvl="1"/>
            <a:r>
              <a:rPr lang="en-US" b="1" dirty="0"/>
              <a:t>Triggered with one of three strategies (Inagaki, 2003): </a:t>
            </a:r>
          </a:p>
          <a:p>
            <a:pPr lvl="2"/>
            <a:r>
              <a:rPr lang="en-US" b="1" dirty="0"/>
              <a:t>critical-event, performance/model-based, and neurophysiological measurement.</a:t>
            </a:r>
          </a:p>
          <a:p>
            <a:endParaRPr lang="en-US" b="1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6AFFA6-5B76-E5A0-BEC2-30ADB5BDEB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4978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EE7D0C-D3F5-5DCA-0C42-ED15DB13A7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0702E-B8C2-C280-8561-86BDDF10A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046494-17B7-7244-9FA2-17761C305F34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b="1" dirty="0"/>
              <a:t>Cognitive workload prediction models can assist in understanding the impacts of various task conditions (Samms, 2010).</a:t>
            </a:r>
          </a:p>
          <a:p>
            <a:pPr lvl="1"/>
            <a:r>
              <a:rPr lang="en-US" b="1" dirty="0"/>
              <a:t>These models need to be validated to assess representational capacity and to provide design recommendations.</a:t>
            </a:r>
          </a:p>
          <a:p>
            <a:r>
              <a:rPr lang="en-US" b="1" dirty="0"/>
              <a:t>Because cognitive workload is experienced subjectively by individuals, it can be described and assessed through introspection subjectively with reliability (Cain, 2007). </a:t>
            </a:r>
          </a:p>
          <a:p>
            <a:pPr marL="0" indent="0">
              <a:buNone/>
            </a:pPr>
            <a:endParaRPr lang="en-US" b="1" dirty="0"/>
          </a:p>
          <a:p>
            <a:pPr marL="0" indent="0" algn="ctr">
              <a:buNone/>
            </a:pPr>
            <a:r>
              <a:rPr lang="en-US" b="1" dirty="0"/>
              <a:t>This work leveraged human performance modeling and a human-in-the-loop study to investigate the impacts of adaptive automation systems, serving to assess a subjective surrogate tool for measuring cognitive workload. </a:t>
            </a:r>
          </a:p>
          <a:p>
            <a:endParaRPr lang="en-US" b="1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5118CFD-30DF-9C3E-DE4F-74FB03E308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04335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Modeling Effort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b="1" dirty="0"/>
              <a:t>NASA’s Multi-attribute Task Battery-II v. 3.5 (Santiago-Espada et al., 2011)</a:t>
            </a:r>
          </a:p>
          <a:p>
            <a:pPr lvl="1"/>
            <a:endParaRPr lang="en-US" b="1" dirty="0"/>
          </a:p>
        </p:txBody>
      </p:sp>
      <p:sp>
        <p:nvSpPr>
          <p:cNvPr id="5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11084010" y="6402860"/>
            <a:ext cx="541637" cy="368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5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E5E767E6-BF5B-9240-7686-05BA24BFF5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258143" y="1562859"/>
            <a:ext cx="7591995" cy="4754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347476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B58A22-DD52-3FFD-A197-3D69833090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957C9E2D-FAF5-67E7-98FB-D57AFF59D1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Modeling Effort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D05AA95A-F1E6-1C6B-3F7D-D8CC2878DD3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b="1" dirty="0"/>
              <a:t>Improved Performance Research Integration Tool (IMPRINT)</a:t>
            </a:r>
          </a:p>
          <a:p>
            <a:pPr lvl="1"/>
            <a:r>
              <a:rPr lang="en-US" b="1" dirty="0"/>
              <a:t>A US Army dynamic, stochastic, discrete event modeling and simulation tool that assists in assessing human interaction with a system and the resulting workload experienced in completing a mission. </a:t>
            </a:r>
          </a:p>
          <a:p>
            <a:pPr lvl="1"/>
            <a:endParaRPr lang="en-US" b="1" dirty="0"/>
          </a:p>
        </p:txBody>
      </p:sp>
      <p:sp>
        <p:nvSpPr>
          <p:cNvPr id="5" name="Slide Number Placeholder 58">
            <a:extLst>
              <a:ext uri="{FF2B5EF4-FFF2-40B4-BE49-F238E27FC236}">
                <a16:creationId xmlns:a16="http://schemas.microsoft.com/office/drawing/2014/main" id="{223D0271-B960-1291-BAC2-2071E8E47F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11084010" y="6402860"/>
            <a:ext cx="541637" cy="368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499B79-FB9A-48F6-D53F-5E13EDDC297C}"/>
              </a:ext>
            </a:extLst>
          </p:cNvPr>
          <p:cNvSpPr txBox="1"/>
          <p:nvPr/>
        </p:nvSpPr>
        <p:spPr>
          <a:xfrm>
            <a:off x="2018053" y="6033113"/>
            <a:ext cx="39489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MATB-II Task Network Diagram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B3B944-44BC-26C6-40B0-12D85AFCC3AA}"/>
              </a:ext>
            </a:extLst>
          </p:cNvPr>
          <p:cNvSpPr txBox="1"/>
          <p:nvPr/>
        </p:nvSpPr>
        <p:spPr>
          <a:xfrm>
            <a:off x="6466938" y="6033113"/>
            <a:ext cx="41170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Communications Event Triggers</a:t>
            </a:r>
          </a:p>
        </p:txBody>
      </p:sp>
      <p:pic>
        <p:nvPicPr>
          <p:cNvPr id="6" name="Content Placeholder 13" descr="Diagram&#10;&#10;Description automatically generated">
            <a:extLst>
              <a:ext uri="{FF2B5EF4-FFF2-40B4-BE49-F238E27FC236}">
                <a16:creationId xmlns:a16="http://schemas.microsoft.com/office/drawing/2014/main" id="{AD54DCCE-2BCC-A4A2-05E0-C31C00383A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13"/>
          <a:stretch/>
        </p:blipFill>
        <p:spPr bwMode="auto">
          <a:xfrm>
            <a:off x="1690687" y="2891280"/>
            <a:ext cx="4405313" cy="30665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7" name="Content Placeholder 14" descr="Table&#10;&#10;Description automatically generated">
            <a:extLst>
              <a:ext uri="{FF2B5EF4-FFF2-40B4-BE49-F238E27FC236}">
                <a16:creationId xmlns:a16="http://schemas.microsoft.com/office/drawing/2014/main" id="{E44C2A18-3A7F-E27E-D84A-9A8B0828FB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3508" y="2637807"/>
            <a:ext cx="3256267" cy="330579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277698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5D96E2-3A90-938A-566E-901D48C7FD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84C1AE76-BC82-349E-460D-970E8B56A1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Modeling Effort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A776002B-DEFF-D2BF-4626-54DDC5B796AF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b="1" dirty="0"/>
              <a:t>Improved Performance Research Integration Tool (IMPRINT)</a:t>
            </a:r>
          </a:p>
          <a:p>
            <a:pPr lvl="1"/>
            <a:endParaRPr lang="en-US" b="1" dirty="0"/>
          </a:p>
        </p:txBody>
      </p:sp>
      <p:sp>
        <p:nvSpPr>
          <p:cNvPr id="5" name="Slide Number Placeholder 58">
            <a:extLst>
              <a:ext uri="{FF2B5EF4-FFF2-40B4-BE49-F238E27FC236}">
                <a16:creationId xmlns:a16="http://schemas.microsoft.com/office/drawing/2014/main" id="{EBA8EAF7-3154-513C-A38D-3A0CCCAEF5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11084010" y="6402860"/>
            <a:ext cx="541637" cy="368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7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" name="Content Placeholder 9">
            <a:extLst>
              <a:ext uri="{FF2B5EF4-FFF2-40B4-BE49-F238E27FC236}">
                <a16:creationId xmlns:a16="http://schemas.microsoft.com/office/drawing/2014/main" id="{DD765AC5-36BD-7E69-4F89-BDA453AC4ED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0283" r="52784" b="24131"/>
          <a:stretch/>
        </p:blipFill>
        <p:spPr bwMode="auto">
          <a:xfrm>
            <a:off x="628325" y="1938293"/>
            <a:ext cx="5118191" cy="2908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D4E83E-B7FE-22AE-C8FC-874851F6F5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8173" y="1938293"/>
            <a:ext cx="4980766" cy="37355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CCC31AC-09EA-DD30-8E86-C5510558F130}"/>
              </a:ext>
            </a:extLst>
          </p:cNvPr>
          <p:cNvSpPr txBox="1"/>
          <p:nvPr/>
        </p:nvSpPr>
        <p:spPr>
          <a:xfrm>
            <a:off x="332890" y="6044451"/>
            <a:ext cx="57090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Resource-Interface Workload Demand Values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F7CDDF-D19F-F10D-EBC2-DAD2B974A3D0}"/>
              </a:ext>
            </a:extLst>
          </p:cNvPr>
          <p:cNvSpPr txBox="1"/>
          <p:nvPr/>
        </p:nvSpPr>
        <p:spPr>
          <a:xfrm>
            <a:off x="6918597" y="6046511"/>
            <a:ext cx="43799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Group 1 Operator Workload Graph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C3BDE6D-8106-EFAE-D6D2-341E9B69598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620" r="12059" b="21128"/>
          <a:stretch/>
        </p:blipFill>
        <p:spPr>
          <a:xfrm>
            <a:off x="1070330" y="4959886"/>
            <a:ext cx="4234180" cy="108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757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958BD5-5922-E705-723B-90A2F196A6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74CEB98A-ABEA-EE71-1F12-E0298D3DEA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Experimental Approach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928AD122-2802-8C8E-8396-3C43544D7AB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93061" y="1053389"/>
            <a:ext cx="5502939" cy="4890211"/>
          </a:xfrm>
        </p:spPr>
        <p:txBody>
          <a:bodyPr/>
          <a:lstStyle/>
          <a:p>
            <a:pPr eaLnBrk="1" hangingPunct="1"/>
            <a:r>
              <a:rPr lang="en-US" b="1" dirty="0"/>
              <a:t>Human-in-the-Loop Study Design</a:t>
            </a:r>
          </a:p>
          <a:p>
            <a:pPr lvl="1"/>
            <a:r>
              <a:rPr lang="en-US" b="1" dirty="0"/>
              <a:t>Day 1, participants trained on MATB-II through video tutorial, part-task training sessions, four full-task training sessions (5 minutes each). </a:t>
            </a:r>
          </a:p>
          <a:p>
            <a:pPr lvl="1"/>
            <a:r>
              <a:rPr lang="en-US" b="1" dirty="0"/>
              <a:t>Day 2 (within 72 hours of day 1), sequence below.</a:t>
            </a:r>
          </a:p>
          <a:p>
            <a:pPr lvl="1"/>
            <a:endParaRPr lang="en-US" b="1" dirty="0"/>
          </a:p>
          <a:p>
            <a:pPr eaLnBrk="1" hangingPunct="1"/>
            <a:endParaRPr lang="en-US" b="1" dirty="0"/>
          </a:p>
          <a:p>
            <a:pPr lvl="1"/>
            <a:endParaRPr lang="en-US" b="1" dirty="0"/>
          </a:p>
        </p:txBody>
      </p:sp>
      <p:sp>
        <p:nvSpPr>
          <p:cNvPr id="5" name="Slide Number Placeholder 58">
            <a:extLst>
              <a:ext uri="{FF2B5EF4-FFF2-40B4-BE49-F238E27FC236}">
                <a16:creationId xmlns:a16="http://schemas.microsoft.com/office/drawing/2014/main" id="{C099E438-0A25-3065-3225-AAD3A1BCF1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11084010" y="6402860"/>
            <a:ext cx="541637" cy="368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8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E07E482-704E-4021-C861-AB125E95D5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229" y="4167280"/>
            <a:ext cx="11347541" cy="220909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 descr="A person sitting at a desk using a computer&#10;&#10;Description automatically generated with medium confidence">
            <a:extLst>
              <a:ext uri="{FF2B5EF4-FFF2-40B4-BE49-F238E27FC236}">
                <a16:creationId xmlns:a16="http://schemas.microsoft.com/office/drawing/2014/main" id="{EC0A2C33-2248-A3C0-44E4-A6E1C2AB6D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87" r="3312" b="19150"/>
          <a:stretch/>
        </p:blipFill>
        <p:spPr bwMode="auto">
          <a:xfrm>
            <a:off x="7548315" y="841247"/>
            <a:ext cx="3806513" cy="32995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49795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Experimental Approach</a:t>
            </a:r>
          </a:p>
        </p:txBody>
      </p:sp>
      <p:sp>
        <p:nvSpPr>
          <p:cNvPr id="127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10836271" y="6414136"/>
            <a:ext cx="820741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1092202"/>
            <a:ext cx="489426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76213" indent="-176213">
              <a:spcBef>
                <a:spcPct val="20000"/>
              </a:spcBef>
              <a:buFontTx/>
              <a:buChar char="•"/>
              <a:defRPr/>
            </a:pPr>
            <a:r>
              <a:rPr lang="en-US" sz="2400" b="1" kern="0" dirty="0">
                <a:solidFill>
                  <a:srgbClr val="000000"/>
                </a:solidFill>
                <a:latin typeface="Arial Narrow" pitchFamily="34" charset="0"/>
              </a:rPr>
              <a:t>Continuous Subjective Workload Assessment Graph</a:t>
            </a:r>
          </a:p>
          <a:p>
            <a:pPr marL="785798" lvl="1" indent="-176213">
              <a:spcBef>
                <a:spcPct val="20000"/>
              </a:spcBef>
              <a:buFontTx/>
              <a:buChar char="•"/>
              <a:defRPr/>
            </a:pPr>
            <a:r>
              <a:rPr lang="en-US" sz="2000" b="1" kern="0" dirty="0">
                <a:solidFill>
                  <a:srgbClr val="000000"/>
                </a:solidFill>
                <a:latin typeface="Arial Narrow" pitchFamily="34" charset="0"/>
              </a:rPr>
              <a:t>Miller &amp; Shattuck (2004) originally developed the tool.</a:t>
            </a:r>
          </a:p>
          <a:p>
            <a:pPr marL="785798" lvl="1" indent="-176213">
              <a:spcBef>
                <a:spcPct val="20000"/>
              </a:spcBef>
              <a:buFontTx/>
              <a:buChar char="•"/>
              <a:defRPr/>
            </a:pPr>
            <a:r>
              <a:rPr lang="en-US" sz="2000" b="1" kern="0" dirty="0">
                <a:solidFill>
                  <a:srgbClr val="000000"/>
                </a:solidFill>
                <a:latin typeface="Arial Narrow" pitchFamily="34" charset="0"/>
              </a:rPr>
              <a:t>Participants provided a self-assessment of their currently experienced workload as a percentage of their maximum capacity through marking on a graph at set intervals of time. </a:t>
            </a:r>
          </a:p>
          <a:p>
            <a:pPr marL="785798" lvl="1" indent="-176213">
              <a:spcBef>
                <a:spcPct val="20000"/>
              </a:spcBef>
              <a:buFontTx/>
              <a:buChar char="•"/>
              <a:defRPr/>
            </a:pPr>
            <a:r>
              <a:rPr lang="en-US" sz="2000" b="1" kern="0" dirty="0">
                <a:solidFill>
                  <a:srgbClr val="000000"/>
                </a:solidFill>
                <a:latin typeface="Arial Narrow" pitchFamily="34" charset="0"/>
              </a:rPr>
              <a:t>Similar to other subjective workload assessment tools. </a:t>
            </a:r>
          </a:p>
          <a:p>
            <a:pPr marL="1395383" lvl="2" indent="-176213">
              <a:spcBef>
                <a:spcPct val="20000"/>
              </a:spcBef>
              <a:buFontTx/>
              <a:buChar char="•"/>
              <a:defRPr/>
            </a:pPr>
            <a:r>
              <a:rPr lang="en-US" sz="2000" b="1" kern="0" dirty="0">
                <a:solidFill>
                  <a:srgbClr val="000000"/>
                </a:solidFill>
                <a:latin typeface="Arial Narrow" pitchFamily="34" charset="0"/>
              </a:rPr>
              <a:t>Modified Cooper-Harper, Bedford Workload Rating Scale, Workload Profile, etc.</a:t>
            </a:r>
          </a:p>
        </p:txBody>
      </p:sp>
      <p:sp>
        <p:nvSpPr>
          <p:cNvPr id="11268" name="Rectangle 35"/>
          <p:cNvSpPr>
            <a:spLocks noChangeArrowheads="1"/>
          </p:cNvSpPr>
          <p:nvPr/>
        </p:nvSpPr>
        <p:spPr bwMode="auto">
          <a:xfrm>
            <a:off x="5894070" y="1092202"/>
            <a:ext cx="543849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6213" indent="-176213">
              <a:spcBef>
                <a:spcPct val="20000"/>
              </a:spcBef>
              <a:buFontTx/>
              <a:buChar char="•"/>
            </a:pPr>
            <a:r>
              <a:rPr lang="en-US" sz="2000" b="1" dirty="0">
                <a:solidFill>
                  <a:srgbClr val="000000"/>
                </a:solidFill>
                <a:latin typeface="Arial Narrow" pitchFamily="34" charset="0"/>
                <a:cs typeface="Sakkal Majalla" pitchFamily="2" charset="-78"/>
              </a:rPr>
              <a:t>Participants verbally prompted every 60 seconds starting at the :30 mark for workload. </a:t>
            </a:r>
          </a:p>
          <a:p>
            <a:pPr marL="176213" indent="-176213">
              <a:spcBef>
                <a:spcPct val="20000"/>
              </a:spcBef>
              <a:buFontTx/>
              <a:buChar char="•"/>
            </a:pPr>
            <a:r>
              <a:rPr lang="en-US" sz="2000" b="1" dirty="0">
                <a:solidFill>
                  <a:srgbClr val="000000"/>
                </a:solidFill>
                <a:latin typeface="Arial Narrow" pitchFamily="34" charset="0"/>
                <a:cs typeface="Sakkal Majalla" pitchFamily="2" charset="-78"/>
              </a:rPr>
              <a:t>They then provided a verbal response.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C075B0-BB81-B972-8307-C12F972588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4828" y="2159002"/>
            <a:ext cx="4476975" cy="441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883219"/>
      </p:ext>
    </p:extLst>
  </p:cSld>
  <p:clrMapOvr>
    <a:masterClrMapping/>
  </p:clrMapOvr>
</p:sld>
</file>

<file path=ppt/theme/theme1.xml><?xml version="1.0" encoding="utf-8"?>
<a:theme xmlns:a="http://schemas.openxmlformats.org/drawingml/2006/main" name="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16PresentationTemplate_Tutorials.potx" id="{703545D4-36F8-4318-AC29-1855C3CD0935}" vid="{711C829B-536F-4794-9833-7F96502517E7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67E50F16932FA4DA740AD241DCC42DC" ma:contentTypeVersion="1" ma:contentTypeDescription="Create a new document." ma:contentTypeScope="" ma:versionID="cf3becb063dad1cc8b49e034e445ab8d">
  <xsd:schema xmlns:xsd="http://www.w3.org/2001/XMLSchema" xmlns:p="http://schemas.microsoft.com/office/2006/metadata/properties" xmlns:ns1="http://schemas.microsoft.com/sharepoint/v3" targetNamespace="http://schemas.microsoft.com/office/2006/metadata/properties" ma:root="true" ma:fieldsID="ddb0c952b897a810c8a4e377cff6bff8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http://schemas.microsoft.com/sharepoint/v3" elementFormDefault="qualified">
    <xsd:import namespace="http://schemas.microsoft.com/office/2006/documentManagement/type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8C709B06-5FA7-40B8-A752-7128AA94FE0C}">
  <ds:schemaRefs>
    <ds:schemaRef ds:uri="http://schemas.microsoft.com/office/2006/documentManagement/types"/>
    <ds:schemaRef ds:uri="http://purl.org/dc/elements/1.1/"/>
    <ds:schemaRef ds:uri="http://purl.org/dc/dcmitype/"/>
    <ds:schemaRef ds:uri="http://www.w3.org/XML/1998/namespace"/>
    <ds:schemaRef ds:uri="http://purl.org/dc/terms/"/>
    <ds:schemaRef ds:uri="http://schemas.microsoft.com/sharepoint/v3"/>
    <ds:schemaRef ds:uri="http://schemas.microsoft.com/office/2006/metadata/properties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2F04B76F-4E2B-4E86-86C5-9CCB38AF7D9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C5F1E05-96DA-4377-A6E4-484D5E715A8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15389</TotalTime>
  <Words>696</Words>
  <Application>Microsoft Macintosh PowerPoint</Application>
  <PresentationFormat>Widescreen</PresentationFormat>
  <Paragraphs>107</Paragraphs>
  <Slides>15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Arial Narrow</vt:lpstr>
      <vt:lpstr>Tahoma</vt:lpstr>
      <vt:lpstr>Wingdings</vt:lpstr>
      <vt:lpstr>Blends</vt:lpstr>
      <vt:lpstr>PowerPoint Presentation</vt:lpstr>
      <vt:lpstr>Agenda</vt:lpstr>
      <vt:lpstr>Background</vt:lpstr>
      <vt:lpstr>Background</vt:lpstr>
      <vt:lpstr>Modeling Effort</vt:lpstr>
      <vt:lpstr>Modeling Effort</vt:lpstr>
      <vt:lpstr>Modeling Effort</vt:lpstr>
      <vt:lpstr>Experimental Approach</vt:lpstr>
      <vt:lpstr>Experimental Approach</vt:lpstr>
      <vt:lpstr>Experimental Approach</vt:lpstr>
      <vt:lpstr>Results</vt:lpstr>
      <vt:lpstr>Results</vt:lpstr>
      <vt:lpstr>Discussion</vt:lpstr>
      <vt:lpstr>Discussion</vt:lpstr>
      <vt:lpstr>Thank You!</vt:lpstr>
    </vt:vector>
  </TitlesOfParts>
  <Company>The Boeing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Hamilton, Christopher A</dc:creator>
  <cp:lastModifiedBy>Charles Rowan</cp:lastModifiedBy>
  <cp:revision>80</cp:revision>
  <cp:lastPrinted>1601-01-01T00:00:00Z</cp:lastPrinted>
  <dcterms:created xsi:type="dcterms:W3CDTF">2016-03-29T15:29:36Z</dcterms:created>
  <dcterms:modified xsi:type="dcterms:W3CDTF">2024-10-25T16:32:56Z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0x010100767E50F16932FA4DA740AD241DCC42DC</vt:lpwstr>
  </property>
  <property fmtid="{D5CDD505-2E9C-101B-9397-08002B2CF9AE}" pid="3" name="DocumentDescription">
    <vt:lpwstr>&lt;div class=ExternalClass9DF5FD6F97034AAA9FF0AABB8157F05A&gt; &lt;/div&gt;</vt:lpwstr>
  </property>
</Properties>
</file>