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6"/>
  </p:notesMasterIdLst>
  <p:handoutMasterIdLst>
    <p:handoutMasterId r:id="rId17"/>
  </p:handoutMasterIdLst>
  <p:sldIdLst>
    <p:sldId id="289" r:id="rId5"/>
    <p:sldId id="302" r:id="rId6"/>
    <p:sldId id="30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34" autoAdjust="0"/>
  </p:normalViewPr>
  <p:slideViewPr>
    <p:cSldViewPr snapToGrid="0">
      <p:cViewPr varScale="1">
        <p:scale>
          <a:sx n="122" d="100"/>
          <a:sy n="122" d="100"/>
        </p:scale>
        <p:origin x="120" y="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Simulating the Weaponization of Public Opinion in </a:t>
            </a:r>
          </a:p>
          <a:p>
            <a:r>
              <a:rPr lang="en-US" dirty="0"/>
              <a:t>Multi-Domain Scenarios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Linking the Information Domain with the Traditional Domains of Warfare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Jan Jaap Knobbout, Royal Netherlands Aerospace Center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Lodewijck Foorthuis, Royal Netherlands Aerospace Center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68980-378C-4550-A503-0FEDBD2F3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94" y="4318460"/>
            <a:ext cx="1313412" cy="13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Bridging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2031980"/>
            <a:ext cx="5139130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Virtual posts and social media reactions can alter real-time military decisions.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IE operations require commanders to make decisions influenced by public perception.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Impact of Virtual Actions on Military Strategy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FFD83C-440C-4131-BBB4-D6079107570C}"/>
              </a:ext>
            </a:extLst>
          </p:cNvPr>
          <p:cNvPicPr/>
          <p:nvPr/>
        </p:nvPicPr>
        <p:blipFill rotWithShape="1">
          <a:blip r:embed="rId2"/>
          <a:srcRect b="14172"/>
          <a:stretch/>
        </p:blipFill>
        <p:spPr bwMode="auto">
          <a:xfrm>
            <a:off x="5963138" y="2356582"/>
            <a:ext cx="5274026" cy="2295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516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Bridging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2031980"/>
            <a:ext cx="9734576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future of warfare training lies in fully integrated, multi-domain simulations.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Combining traditional domains with the information environment prepares operators for complex decision-making.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Building Comprehensive Training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4765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Defence</a:t>
            </a:r>
            <a:r>
              <a:rPr lang="en-US" dirty="0"/>
              <a:t> Against the Digital Arts - 101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2031980"/>
            <a:ext cx="11250613" cy="2215824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is a powerful weapon in shaping thoughts and behavior.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 platforms, especially social media, play a critical role in modern warfare.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Ethical training environments focus on synthetic information simulations to avoid real-world impacts.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Cognitive Warfare in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386713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Information Warfare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3" y="2031980"/>
            <a:ext cx="5395228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IE is a key part of military strategy, influencing decision-making across multiple domains.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includes physical, cognitive, and virtual dimensions, each impacting perceptions and actions.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Information Environment (IE)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87D85-38C5-4585-B87A-40402676A9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79" y="1794417"/>
            <a:ext cx="6249792" cy="37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5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47E7E5-3FCF-4109-898D-B0FE2C57D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61808" y="2031980"/>
            <a:ext cx="7330192" cy="3765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Information Warfare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3" y="2031980"/>
            <a:ext cx="5395228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Five military domains (land, air, maritime, space, cyber) all rely on effective information flow.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is used to gain situational awareness and create operational advantages.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Information in Military Domains</a:t>
            </a:r>
          </a:p>
        </p:txBody>
      </p:sp>
    </p:spTree>
    <p:extLst>
      <p:ext uri="{BB962C8B-B14F-4D97-AF65-F5344CB8AC3E}">
        <p14:creationId xmlns:p14="http://schemas.microsoft.com/office/powerpoint/2010/main" val="386622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Virtual </a:t>
            </a:r>
            <a:r>
              <a:rPr lang="nl-NL" dirty="0" err="1"/>
              <a:t>Warfare</a:t>
            </a:r>
            <a:r>
              <a:rPr lang="nl-NL" dirty="0"/>
              <a:t> </a:t>
            </a:r>
            <a:r>
              <a:rPr lang="nl-NL" dirty="0" err="1"/>
              <a:t>Tactics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3" y="2031980"/>
            <a:ext cx="5395228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media platforms are vital tools for influencing behavior and spreading narratives.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Unintended consequences can arise from misinformation and propaganda spread on these platforms.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Media as a Tool for Conflict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FB5C9-6FB6-4DE6-AFCC-D134D6BE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410" y="1767896"/>
            <a:ext cx="3952644" cy="39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1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Virtual </a:t>
            </a:r>
            <a:r>
              <a:rPr lang="nl-NL" dirty="0" err="1"/>
              <a:t>Warfare</a:t>
            </a:r>
            <a:r>
              <a:rPr lang="nl-NL" dirty="0"/>
              <a:t> </a:t>
            </a:r>
            <a:r>
              <a:rPr lang="nl-NL" dirty="0" err="1"/>
              <a:t>Tactics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2031980"/>
            <a:ext cx="5811486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Simulated social media environments allow safe and effective training for cognitive warfare.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environments allow trainees to monitor and counteract hostile information without legal risks.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Media as a Tool for Conflict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E8D0C9-A7B5-427D-9284-FC00F9604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53" y="1777621"/>
            <a:ext cx="5354515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168066-2C22-4838-86A3-C91C9CAEB30D}"/>
              </a:ext>
            </a:extLst>
          </p:cNvPr>
          <p:cNvSpPr txBox="1"/>
          <p:nvPr/>
        </p:nvSpPr>
        <p:spPr>
          <a:xfrm>
            <a:off x="7732861" y="5206621"/>
            <a:ext cx="277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Source: Prevency.com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8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Virtual </a:t>
            </a:r>
            <a:r>
              <a:rPr lang="nl-NL" dirty="0" err="1"/>
              <a:t>Warfare</a:t>
            </a:r>
            <a:r>
              <a:rPr lang="nl-NL" dirty="0"/>
              <a:t> </a:t>
            </a:r>
            <a:r>
              <a:rPr lang="nl-NL" dirty="0" err="1"/>
              <a:t>Tactics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2031980"/>
            <a:ext cx="9547006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Disinformation and virtual influence can trigger real-world military responses.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 operations and influence campaigns can support or hinder physical military actions.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Virtual Tactics Impacting Real Operations</a:t>
            </a:r>
          </a:p>
        </p:txBody>
      </p:sp>
    </p:spTree>
    <p:extLst>
      <p:ext uri="{BB962C8B-B14F-4D97-AF65-F5344CB8AC3E}">
        <p14:creationId xmlns:p14="http://schemas.microsoft.com/office/powerpoint/2010/main" val="119515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Bridging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2031980"/>
            <a:ext cx="5139130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Bridging the gap between traditional military simulations and information environment simulations is essential for realistic training.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Automated systems help link physical and virtual simulations.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Integrating Information Environments with MDO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8271E-16E8-444E-BC01-21F91FA35A4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11122"/>
          <a:stretch/>
        </p:blipFill>
        <p:spPr bwMode="auto">
          <a:xfrm>
            <a:off x="5802075" y="1875692"/>
            <a:ext cx="5502030" cy="3692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23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Bridging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2031980"/>
            <a:ext cx="5139130" cy="376529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Software tools can monitor physical events and generate real-time social media posts.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Civilians and digital personas can react to military activities in simulated environments.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8702F-F3A7-4200-B123-FBDCD5F98F82}"/>
              </a:ext>
            </a:extLst>
          </p:cNvPr>
          <p:cNvSpPr txBox="1"/>
          <p:nvPr/>
        </p:nvSpPr>
        <p:spPr>
          <a:xfrm>
            <a:off x="480132" y="1201189"/>
            <a:ext cx="105446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Automating Simulated Events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5E35E-FDD1-4663-AA6C-CA81A66E0D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97" y="1097564"/>
            <a:ext cx="6629011" cy="2279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598D-7882-48B6-A3BA-FA80C10495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34" y="3473933"/>
            <a:ext cx="2091055" cy="2519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B68BD1-FBED-47B6-AF43-BCD67D2999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19" y="3473933"/>
            <a:ext cx="2091055" cy="2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68408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15100</TotalTime>
  <Words>424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Tahoma</vt:lpstr>
      <vt:lpstr>Wingdings</vt:lpstr>
      <vt:lpstr>Blends</vt:lpstr>
      <vt:lpstr>PowerPoint Presentation</vt:lpstr>
      <vt:lpstr>Defence Against the Digital Arts - 101</vt:lpstr>
      <vt:lpstr>Anatomy of Information Warfare</vt:lpstr>
      <vt:lpstr>Anatomy of Information Warfare</vt:lpstr>
      <vt:lpstr>Virtual Warfare Tactics</vt:lpstr>
      <vt:lpstr>Virtual Warfare Tactics</vt:lpstr>
      <vt:lpstr>Virtual Warfare Tactics</vt:lpstr>
      <vt:lpstr>Bridging the Gap</vt:lpstr>
      <vt:lpstr>Bridging the Gap</vt:lpstr>
      <vt:lpstr>Bridging the Gap</vt:lpstr>
      <vt:lpstr>Bridging the Gap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Knobbout, Jan Jaap</cp:lastModifiedBy>
  <cp:revision>47</cp:revision>
  <cp:lastPrinted>1601-01-01T00:00:00Z</cp:lastPrinted>
  <dcterms:created xsi:type="dcterms:W3CDTF">2016-03-29T15:29:36Z</dcterms:created>
  <dcterms:modified xsi:type="dcterms:W3CDTF">2024-10-04T14:26:08Z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