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59" r:id="rId4"/>
  </p:sldMasterIdLst>
  <p:notesMasterIdLst>
    <p:notesMasterId r:id="rId25"/>
  </p:notesMasterIdLst>
  <p:handoutMasterIdLst>
    <p:handoutMasterId r:id="rId26"/>
  </p:handoutMasterIdLst>
  <p:sldIdLst>
    <p:sldId id="289" r:id="rId5"/>
    <p:sldId id="290" r:id="rId6"/>
    <p:sldId id="302" r:id="rId7"/>
    <p:sldId id="320" r:id="rId8"/>
    <p:sldId id="319" r:id="rId9"/>
    <p:sldId id="305" r:id="rId10"/>
    <p:sldId id="315" r:id="rId11"/>
    <p:sldId id="321" r:id="rId12"/>
    <p:sldId id="310" r:id="rId13"/>
    <p:sldId id="309" r:id="rId14"/>
    <p:sldId id="314" r:id="rId15"/>
    <p:sldId id="316" r:id="rId16"/>
    <p:sldId id="322" r:id="rId17"/>
    <p:sldId id="317" r:id="rId18"/>
    <p:sldId id="329" r:id="rId19"/>
    <p:sldId id="328" r:id="rId20"/>
    <p:sldId id="323" r:id="rId21"/>
    <p:sldId id="327" r:id="rId22"/>
    <p:sldId id="330" r:id="rId23"/>
    <p:sldId id="307" r:id="rId24"/>
  </p:sldIdLst>
  <p:sldSz cx="12192000" cy="6858000"/>
  <p:notesSz cx="7010400" cy="92964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782A4B-FE60-DF9D-FCFE-3DE407E226C7}" name="Joan Johnston" initials="JJ" userId="a0d0041aa4332f6d" providerId="Windows Live"/>
  <p188:author id="{7FED75D9-BB3C-6071-3583-EFD07A1D87BE}" name="Grant Johnston" initials="GJ" userId="c6f1f97de5de365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F25636-70DE-4609-8979-24E42DCD2A5B}" v="13" dt="2024-10-02T19:36:31.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604" autoAdjust="0"/>
  </p:normalViewPr>
  <p:slideViewPr>
    <p:cSldViewPr snapToGrid="0">
      <p:cViewPr varScale="1">
        <p:scale>
          <a:sx n="71" d="100"/>
          <a:sy n="71" d="100"/>
        </p:scale>
        <p:origin x="1018"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316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7840" cy="465801"/>
          </a:xfrm>
          <a:prstGeom prst="rect">
            <a:avLst/>
          </a:prstGeom>
          <a:noFill/>
          <a:ln w="9525">
            <a:noFill/>
            <a:miter lim="800000"/>
            <a:headEnd/>
            <a:tailEnd/>
          </a:ln>
          <a:effectLst/>
        </p:spPr>
        <p:txBody>
          <a:bodyPr vert="horz" wrap="square" lIns="93160" tIns="46581" rIns="93160" bIns="46581" numCol="1" anchor="t" anchorCtr="0" compatLnSpc="1">
            <a:prstTxWarp prst="textNoShape">
              <a:avLst/>
            </a:prstTxWarp>
          </a:bodyPr>
          <a:lstStyle>
            <a:lvl1pPr defTabSz="931932">
              <a:defRPr sz="1200"/>
            </a:lvl1pPr>
          </a:lstStyle>
          <a:p>
            <a:endParaRPr lang="en-US" dirty="0"/>
          </a:p>
        </p:txBody>
      </p:sp>
      <p:sp>
        <p:nvSpPr>
          <p:cNvPr id="108547" name="Rectangle 3"/>
          <p:cNvSpPr>
            <a:spLocks noGrp="1" noChangeArrowheads="1"/>
          </p:cNvSpPr>
          <p:nvPr>
            <p:ph type="dt" sz="quarter" idx="1"/>
          </p:nvPr>
        </p:nvSpPr>
        <p:spPr bwMode="auto">
          <a:xfrm>
            <a:off x="3972560" y="0"/>
            <a:ext cx="3037840" cy="465801"/>
          </a:xfrm>
          <a:prstGeom prst="rect">
            <a:avLst/>
          </a:prstGeom>
          <a:noFill/>
          <a:ln w="9525">
            <a:noFill/>
            <a:miter lim="800000"/>
            <a:headEnd/>
            <a:tailEnd/>
          </a:ln>
          <a:effectLst/>
        </p:spPr>
        <p:txBody>
          <a:bodyPr vert="horz" wrap="square" lIns="93160" tIns="46581" rIns="93160" bIns="46581" numCol="1" anchor="t" anchorCtr="0" compatLnSpc="1">
            <a:prstTxWarp prst="textNoShape">
              <a:avLst/>
            </a:prstTxWarp>
          </a:bodyPr>
          <a:lstStyle>
            <a:lvl1pPr algn="r" defTabSz="931932">
              <a:defRPr sz="1200"/>
            </a:lvl1pPr>
          </a:lstStyle>
          <a:p>
            <a:endParaRPr lang="en-US" dirty="0"/>
          </a:p>
        </p:txBody>
      </p:sp>
      <p:sp>
        <p:nvSpPr>
          <p:cNvPr id="108548" name="Rectangle 4"/>
          <p:cNvSpPr>
            <a:spLocks noGrp="1" noChangeArrowheads="1"/>
          </p:cNvSpPr>
          <p:nvPr>
            <p:ph type="ftr" sz="quarter" idx="2"/>
          </p:nvPr>
        </p:nvSpPr>
        <p:spPr bwMode="auto">
          <a:xfrm>
            <a:off x="0" y="8830600"/>
            <a:ext cx="3037840" cy="465800"/>
          </a:xfrm>
          <a:prstGeom prst="rect">
            <a:avLst/>
          </a:prstGeom>
          <a:noFill/>
          <a:ln w="9525">
            <a:noFill/>
            <a:miter lim="800000"/>
            <a:headEnd/>
            <a:tailEnd/>
          </a:ln>
          <a:effectLst/>
        </p:spPr>
        <p:txBody>
          <a:bodyPr vert="horz" wrap="square" lIns="93160" tIns="46581" rIns="93160" bIns="46581" numCol="1" anchor="b" anchorCtr="0" compatLnSpc="1">
            <a:prstTxWarp prst="textNoShape">
              <a:avLst/>
            </a:prstTxWarp>
          </a:bodyPr>
          <a:lstStyle>
            <a:lvl1pPr defTabSz="931932">
              <a:defRPr sz="1200"/>
            </a:lvl1pPr>
          </a:lstStyle>
          <a:p>
            <a:endParaRPr lang="en-US" dirty="0"/>
          </a:p>
        </p:txBody>
      </p:sp>
      <p:sp>
        <p:nvSpPr>
          <p:cNvPr id="108549" name="Rectangle 5"/>
          <p:cNvSpPr>
            <a:spLocks noGrp="1" noChangeArrowheads="1"/>
          </p:cNvSpPr>
          <p:nvPr>
            <p:ph type="sldNum" sz="quarter" idx="3"/>
          </p:nvPr>
        </p:nvSpPr>
        <p:spPr bwMode="auto">
          <a:xfrm>
            <a:off x="3972560" y="8830600"/>
            <a:ext cx="3037840" cy="465800"/>
          </a:xfrm>
          <a:prstGeom prst="rect">
            <a:avLst/>
          </a:prstGeom>
          <a:noFill/>
          <a:ln w="9525">
            <a:noFill/>
            <a:miter lim="800000"/>
            <a:headEnd/>
            <a:tailEnd/>
          </a:ln>
          <a:effectLst/>
        </p:spPr>
        <p:txBody>
          <a:bodyPr vert="horz" wrap="square" lIns="93160" tIns="46581" rIns="93160" bIns="46581" numCol="1" anchor="b" anchorCtr="0" compatLnSpc="1">
            <a:prstTxWarp prst="textNoShape">
              <a:avLst/>
            </a:prstTxWarp>
          </a:bodyPr>
          <a:lstStyle>
            <a:lvl1pPr algn="r" defTabSz="931932">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7840" cy="465801"/>
          </a:xfrm>
          <a:prstGeom prst="rect">
            <a:avLst/>
          </a:prstGeom>
          <a:noFill/>
          <a:ln w="9525">
            <a:noFill/>
            <a:miter lim="800000"/>
            <a:headEnd/>
            <a:tailEnd/>
          </a:ln>
          <a:effectLst/>
        </p:spPr>
        <p:txBody>
          <a:bodyPr vert="horz" wrap="square" lIns="93160" tIns="46581" rIns="93160" bIns="46581" numCol="1" anchor="t" anchorCtr="0" compatLnSpc="1">
            <a:prstTxWarp prst="textNoShape">
              <a:avLst/>
            </a:prstTxWarp>
          </a:bodyPr>
          <a:lstStyle>
            <a:lvl1pPr defTabSz="931932">
              <a:defRPr sz="1200"/>
            </a:lvl1pPr>
          </a:lstStyle>
          <a:p>
            <a:endParaRPr lang="en-US" dirty="0"/>
          </a:p>
        </p:txBody>
      </p:sp>
      <p:sp>
        <p:nvSpPr>
          <p:cNvPr id="105475" name="Rectangle 3"/>
          <p:cNvSpPr>
            <a:spLocks noGrp="1" noChangeArrowheads="1"/>
          </p:cNvSpPr>
          <p:nvPr>
            <p:ph type="dt" idx="1"/>
          </p:nvPr>
        </p:nvSpPr>
        <p:spPr bwMode="auto">
          <a:xfrm>
            <a:off x="3972560" y="0"/>
            <a:ext cx="3037840" cy="465801"/>
          </a:xfrm>
          <a:prstGeom prst="rect">
            <a:avLst/>
          </a:prstGeom>
          <a:noFill/>
          <a:ln w="9525">
            <a:noFill/>
            <a:miter lim="800000"/>
            <a:headEnd/>
            <a:tailEnd/>
          </a:ln>
          <a:effectLst/>
        </p:spPr>
        <p:txBody>
          <a:bodyPr vert="horz" wrap="square" lIns="93160" tIns="46581" rIns="93160" bIns="46581" numCol="1" anchor="t" anchorCtr="0" compatLnSpc="1">
            <a:prstTxWarp prst="textNoShape">
              <a:avLst/>
            </a:prstTxWarp>
          </a:bodyPr>
          <a:lstStyle>
            <a:lvl1pPr algn="r" defTabSz="931932">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34720" y="4416117"/>
            <a:ext cx="5140960" cy="4184034"/>
          </a:xfrm>
          <a:prstGeom prst="rect">
            <a:avLst/>
          </a:prstGeom>
          <a:noFill/>
          <a:ln w="9525">
            <a:noFill/>
            <a:miter lim="800000"/>
            <a:headEnd/>
            <a:tailEnd/>
          </a:ln>
          <a:effectLst/>
        </p:spPr>
        <p:txBody>
          <a:bodyPr vert="horz" wrap="square" lIns="93160" tIns="46581" rIns="93160" bIns="4658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478" name="Rectangle 6"/>
          <p:cNvSpPr>
            <a:spLocks noGrp="1" noChangeArrowheads="1"/>
          </p:cNvSpPr>
          <p:nvPr>
            <p:ph type="ftr" sz="quarter" idx="4"/>
          </p:nvPr>
        </p:nvSpPr>
        <p:spPr bwMode="auto">
          <a:xfrm>
            <a:off x="0" y="8830600"/>
            <a:ext cx="3037840" cy="465800"/>
          </a:xfrm>
          <a:prstGeom prst="rect">
            <a:avLst/>
          </a:prstGeom>
          <a:noFill/>
          <a:ln w="9525">
            <a:noFill/>
            <a:miter lim="800000"/>
            <a:headEnd/>
            <a:tailEnd/>
          </a:ln>
          <a:effectLst/>
        </p:spPr>
        <p:txBody>
          <a:bodyPr vert="horz" wrap="square" lIns="93160" tIns="46581" rIns="93160" bIns="46581" numCol="1" anchor="b" anchorCtr="0" compatLnSpc="1">
            <a:prstTxWarp prst="textNoShape">
              <a:avLst/>
            </a:prstTxWarp>
          </a:bodyPr>
          <a:lstStyle>
            <a:lvl1pPr defTabSz="931932">
              <a:defRPr sz="1200"/>
            </a:lvl1pPr>
          </a:lstStyle>
          <a:p>
            <a:endParaRPr lang="en-US" dirty="0"/>
          </a:p>
        </p:txBody>
      </p:sp>
      <p:sp>
        <p:nvSpPr>
          <p:cNvPr id="105479" name="Rectangle 7"/>
          <p:cNvSpPr>
            <a:spLocks noGrp="1" noChangeArrowheads="1"/>
          </p:cNvSpPr>
          <p:nvPr>
            <p:ph type="sldNum" sz="quarter" idx="5"/>
          </p:nvPr>
        </p:nvSpPr>
        <p:spPr bwMode="auto">
          <a:xfrm>
            <a:off x="3972560" y="8830600"/>
            <a:ext cx="3037840" cy="465800"/>
          </a:xfrm>
          <a:prstGeom prst="rect">
            <a:avLst/>
          </a:prstGeom>
          <a:noFill/>
          <a:ln w="9525">
            <a:noFill/>
            <a:miter lim="800000"/>
            <a:headEnd/>
            <a:tailEnd/>
          </a:ln>
          <a:effectLst/>
        </p:spPr>
        <p:txBody>
          <a:bodyPr vert="horz" wrap="square" lIns="93160" tIns="46581" rIns="93160" bIns="46581" numCol="1" anchor="b" anchorCtr="0" compatLnSpc="1">
            <a:prstTxWarp prst="textNoShape">
              <a:avLst/>
            </a:prstTxWarp>
          </a:bodyPr>
          <a:lstStyle>
            <a:lvl1pPr algn="r" defTabSz="931932">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06400" y="696913"/>
            <a:ext cx="6197600" cy="3486150"/>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7211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1449239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Team Efficacy - effectively setting contingency plans and determining progress towards goals had diminished by the end of the game which is likely due to all but four players becoming Zombies.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2840852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600" b="1" i="0" u="none" strike="noStrike" cap="none" normalizeH="0" baseline="0" dirty="0">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Correlation Matrix (Spearman’s Rho (</a:t>
            </a:r>
            <a:r>
              <a:rPr kumimoji="0" lang="en-US" altLang="en-US" sz="1600" b="0" i="0" u="none" strike="noStrike" cap="none" normalizeH="0" baseline="0" dirty="0" err="1">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r</a:t>
            </a:r>
            <a:r>
              <a:rPr kumimoji="0" lang="en-US" altLang="en-US" sz="1600" b="0" i="0" u="none" strike="noStrike" cap="none" normalizeH="0" baseline="-30000" dirty="0" err="1">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s</a:t>
            </a:r>
            <a:r>
              <a:rPr kumimoji="0" lang="en-US" altLang="en-US" sz="1600" b="1" i="0" u="none" strike="noStrike" cap="none" normalizeH="0" baseline="0" dirty="0">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 of Pre-game and Post-game Measures of Confidence, Team Cohesion, and Team Efficacy</a:t>
            </a:r>
          </a:p>
          <a:p>
            <a:r>
              <a:rPr lang="en-US" dirty="0"/>
              <a:t>Bolded numbers are internal consistency-reliability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kern="100" dirty="0">
                <a:latin typeface="Arial Narrow" panose="020B0606020202030204" pitchFamily="34" charset="0"/>
              </a:rPr>
              <a:t>Game demanded good teamwork among participants, especially toward the end of the game</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3904113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600" b="1" i="0" u="none" strike="noStrike" cap="none" normalizeH="0" baseline="0" dirty="0">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Correlation Matrix (Spearman’s Rho (</a:t>
            </a:r>
            <a:r>
              <a:rPr kumimoji="0" lang="en-US" altLang="en-US" sz="1600" b="0" i="0" u="none" strike="noStrike" cap="none" normalizeH="0" baseline="0" dirty="0" err="1">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r</a:t>
            </a:r>
            <a:r>
              <a:rPr kumimoji="0" lang="en-US" altLang="en-US" sz="1600" b="0" i="0" u="none" strike="noStrike" cap="none" normalizeH="0" baseline="-30000" dirty="0" err="1">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s</a:t>
            </a:r>
            <a:r>
              <a:rPr kumimoji="0" lang="en-US" altLang="en-US" sz="1600" b="1" i="0" u="none" strike="noStrike" cap="none" normalizeH="0" baseline="0" dirty="0">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 of Pre-game and Post-game Measures of Confidence, Team Cohesion, and Team Efficacy</a:t>
            </a:r>
          </a:p>
          <a:p>
            <a:r>
              <a:rPr lang="en-US" dirty="0"/>
              <a:t>Bolded numbers are internal consistency-reliability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kern="100" dirty="0">
                <a:latin typeface="Arial Narrow" panose="020B0606020202030204" pitchFamily="34" charset="0"/>
              </a:rPr>
              <a:t>Game demanded good teamwork among participants, especially toward the end of the game</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991455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600" b="1" i="0" u="none" strike="noStrike" cap="none" normalizeH="0" baseline="0" dirty="0">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Correlation Matrix (Spearman’s Rho (</a:t>
            </a:r>
            <a:r>
              <a:rPr kumimoji="0" lang="en-US" altLang="en-US" sz="1600" b="0" i="0" u="none" strike="noStrike" cap="none" normalizeH="0" baseline="0" dirty="0" err="1">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r</a:t>
            </a:r>
            <a:r>
              <a:rPr kumimoji="0" lang="en-US" altLang="en-US" sz="1600" b="0" i="0" u="none" strike="noStrike" cap="none" normalizeH="0" baseline="-30000" dirty="0" err="1">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s</a:t>
            </a:r>
            <a:r>
              <a:rPr kumimoji="0" lang="en-US" altLang="en-US" sz="1600" b="1" i="0" u="none" strike="noStrike" cap="none" normalizeH="0" baseline="0" dirty="0">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 of Pre-game and Post-game Measures of Confidence, Team Cohesion, and Team Efficacy</a:t>
            </a:r>
          </a:p>
          <a:p>
            <a:r>
              <a:rPr lang="en-US" dirty="0"/>
              <a:t>Bolded numbers are internal consistency-reliability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kern="100" dirty="0">
                <a:latin typeface="Arial Narrow" panose="020B0606020202030204" pitchFamily="34" charset="0"/>
              </a:rPr>
              <a:t>Game demanded good teamwork among participants, especially toward the end of the game</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1715279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600" b="1" i="0" u="none" strike="noStrike" cap="none" normalizeH="0" baseline="0" dirty="0">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Correlation Matrix (Spearman’s Rho (</a:t>
            </a:r>
            <a:r>
              <a:rPr kumimoji="0" lang="en-US" altLang="en-US" sz="1600" b="0" i="0" u="none" strike="noStrike" cap="none" normalizeH="0" baseline="0" dirty="0" err="1">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r</a:t>
            </a:r>
            <a:r>
              <a:rPr kumimoji="0" lang="en-US" altLang="en-US" sz="1600" b="0" i="0" u="none" strike="noStrike" cap="none" normalizeH="0" baseline="-30000" dirty="0" err="1">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s</a:t>
            </a:r>
            <a:r>
              <a:rPr kumimoji="0" lang="en-US" altLang="en-US" sz="1600" b="1" i="0" u="none" strike="noStrike" cap="none" normalizeH="0" baseline="0" dirty="0">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 of Pre-game and Post-game Measures of Confidence, Team Cohesion, and Team Efficacy</a:t>
            </a:r>
          </a:p>
          <a:p>
            <a:r>
              <a:rPr lang="en-US" dirty="0"/>
              <a:t>Bolded numbers are internal consistency-reliability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kern="100" dirty="0">
                <a:latin typeface="Arial Narrow" panose="020B0606020202030204" pitchFamily="34" charset="0"/>
              </a:rPr>
              <a:t>Game demanded good teamwork among participants, especially toward the end of the game</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66816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600" b="1" i="0" u="none" strike="noStrike" cap="none" normalizeH="0" baseline="0" dirty="0">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Correlation Matrix (Spearman’s Rho (</a:t>
            </a:r>
            <a:r>
              <a:rPr kumimoji="0" lang="en-US" altLang="en-US" sz="1600" b="0" i="0" u="none" strike="noStrike" cap="none" normalizeH="0" baseline="0" dirty="0" err="1">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r</a:t>
            </a:r>
            <a:r>
              <a:rPr kumimoji="0" lang="en-US" altLang="en-US" sz="1600" b="0" i="0" u="none" strike="noStrike" cap="none" normalizeH="0" baseline="-30000" dirty="0" err="1">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s</a:t>
            </a:r>
            <a:r>
              <a:rPr kumimoji="0" lang="en-US" altLang="en-US" sz="1600" b="1" i="0" u="none" strike="noStrike" cap="none" normalizeH="0" baseline="0" dirty="0">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 of Pre-game and Post-game Measures of Confidence, Team Cohesion, and Team Efficacy</a:t>
            </a:r>
          </a:p>
          <a:p>
            <a:r>
              <a:rPr lang="en-US" dirty="0"/>
              <a:t>Bolded numbers are internal consistency-reliability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kern="100" dirty="0">
                <a:latin typeface="Arial Narrow" panose="020B0606020202030204" pitchFamily="34" charset="0"/>
              </a:rPr>
              <a:t>Game demanded good teamwork among participants, especially toward the end of the game</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290132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600" b="1" i="0" u="none" strike="noStrike" cap="none" normalizeH="0" baseline="0" dirty="0">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Correlation Matrix (Spearman’s Rho (</a:t>
            </a:r>
            <a:r>
              <a:rPr kumimoji="0" lang="en-US" altLang="en-US" sz="1600" b="0" i="0" u="none" strike="noStrike" cap="none" normalizeH="0" baseline="0" dirty="0" err="1">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r</a:t>
            </a:r>
            <a:r>
              <a:rPr kumimoji="0" lang="en-US" altLang="en-US" sz="1600" b="0" i="0" u="none" strike="noStrike" cap="none" normalizeH="0" baseline="-30000" dirty="0" err="1">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s</a:t>
            </a:r>
            <a:r>
              <a:rPr kumimoji="0" lang="en-US" altLang="en-US" sz="1600" b="1" i="0" u="none" strike="noStrike" cap="none" normalizeH="0" baseline="0" dirty="0">
                <a:ln>
                  <a:noFill/>
                </a:ln>
                <a:solidFill>
                  <a:srgbClr val="222222"/>
                </a:solidFill>
                <a:effectLst/>
                <a:latin typeface="Aptos" panose="020B0004020202020204" pitchFamily="34" charset="0"/>
                <a:ea typeface="Times New Roman" panose="02020603050405020304" pitchFamily="18" charset="0"/>
                <a:cs typeface="Times New Roman" panose="02020603050405020304" pitchFamily="18" charset="0"/>
              </a:rPr>
              <a:t>) of Pre-game and Post-game Measures of Confidence, Team Cohesion, and Team Efficacy</a:t>
            </a:r>
          </a:p>
          <a:p>
            <a:r>
              <a:rPr lang="en-US" dirty="0"/>
              <a:t>Bolded numbers are internal consistency-reliability</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kern="100" dirty="0">
                <a:latin typeface="Arial Narrow" panose="020B0606020202030204" pitchFamily="34" charset="0"/>
              </a:rPr>
              <a:t>Game demanded good teamwork among participants, especially toward the end of the game</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19</a:t>
            </a:fld>
            <a:endParaRPr lang="en-US" dirty="0"/>
          </a:p>
        </p:txBody>
      </p:sp>
    </p:spTree>
    <p:extLst>
      <p:ext uri="{BB962C8B-B14F-4D97-AF65-F5344CB8AC3E}">
        <p14:creationId xmlns:p14="http://schemas.microsoft.com/office/powerpoint/2010/main" val="1442167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20</a:t>
            </a:fld>
            <a:endParaRPr lang="en-US" dirty="0"/>
          </a:p>
        </p:txBody>
      </p:sp>
    </p:spTree>
    <p:extLst>
      <p:ext uri="{BB962C8B-B14F-4D97-AF65-F5344CB8AC3E}">
        <p14:creationId xmlns:p14="http://schemas.microsoft.com/office/powerpoint/2010/main" val="104915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2253219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Groans and Moans Please...</a:t>
            </a:r>
          </a:p>
          <a:p>
            <a:endParaRPr lang="en-US" dirty="0"/>
          </a:p>
          <a:p>
            <a:r>
              <a:rPr lang="en-US" dirty="0"/>
              <a:t>Shows the light hearted approach to serious questions.  Intimates how novel techniques and popular genre’s can affect training/evaluation without subject knowing they are training/being evaluated.</a:t>
            </a:r>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84658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dirty="0">
                <a:latin typeface="Arial" panose="020B0604020202020204" pitchFamily="34" charset="0"/>
                <a:cs typeface="Arial" panose="020B0604020202020204" pitchFamily="34" charset="0"/>
              </a:rPr>
              <a:t>Outside the coffin thinking on personnel attributes leads to crazy ideas and a crazy framework to do hard research.</a:t>
            </a:r>
          </a:p>
          <a:p>
            <a:endParaRPr lang="en-US" dirty="0"/>
          </a:p>
          <a:p>
            <a:r>
              <a:rPr lang="en-US" dirty="0"/>
              <a:t>Leadership (inherent, emerging, non-forming) Charismatic, Traditional, Rational-legal (Weber)   also, Formal, Moral, Charismatic, Coercive, Democratic...</a:t>
            </a:r>
          </a:p>
          <a:p>
            <a:endParaRPr lang="en-US" dirty="0"/>
          </a:p>
          <a:p>
            <a:r>
              <a:rPr lang="en-US" dirty="0">
                <a:solidFill>
                  <a:srgbClr val="EBF105"/>
                </a:solidFill>
              </a:rPr>
              <a:t>Some psychology: Can we use cognitivism and to a greater extent constructionism to elicit recordable responses and interactions?</a:t>
            </a:r>
          </a:p>
          <a:p>
            <a:endParaRPr lang="en-US" dirty="0">
              <a:solidFill>
                <a:srgbClr val="EBF105"/>
              </a:solidFill>
            </a:endParaRPr>
          </a:p>
          <a:p>
            <a:r>
              <a:rPr lang="en-US" dirty="0">
                <a:solidFill>
                  <a:srgbClr val="EBF105"/>
                </a:solidFill>
              </a:rPr>
              <a:t>How can we use the principle of motivation without a full blown </a:t>
            </a:r>
            <a:r>
              <a:rPr lang="en-US" dirty="0" err="1">
                <a:solidFill>
                  <a:srgbClr val="EBF105"/>
                </a:solidFill>
              </a:rPr>
              <a:t>DnD</a:t>
            </a:r>
            <a:r>
              <a:rPr lang="en-US" dirty="0">
                <a:solidFill>
                  <a:srgbClr val="EBF105"/>
                </a:solidFill>
              </a:rPr>
              <a:t> type session or the too familiar military setting to elicit recordable desired level of responses and interactions?  - Zombies</a:t>
            </a:r>
          </a:p>
          <a:p>
            <a:endParaRPr lang="en-US" dirty="0">
              <a:solidFill>
                <a:srgbClr val="EBF105"/>
              </a:solidFill>
            </a:endParaRPr>
          </a:p>
          <a:p>
            <a:r>
              <a:rPr lang="en-US" dirty="0">
                <a:solidFill>
                  <a:srgbClr val="EBF105"/>
                </a:solidFill>
              </a:rPr>
              <a:t>Therefore, build a rules light, zombie game that induces stressors to elicit recordable responses and interactions. </a:t>
            </a:r>
          </a:p>
          <a:p>
            <a:endParaRPr lang="en-US" dirty="0">
              <a:solidFill>
                <a:srgbClr val="EBF105"/>
              </a:solidFill>
            </a:endParaRPr>
          </a:p>
          <a:p>
            <a:r>
              <a:rPr lang="en-US" dirty="0">
                <a:solidFill>
                  <a:srgbClr val="EBF105"/>
                </a:solidFill>
              </a:rPr>
              <a:t>Other tangible leader questions:</a:t>
            </a:r>
          </a:p>
          <a:p>
            <a:endParaRPr lang="en-US" dirty="0">
              <a:solidFill>
                <a:srgbClr val="EBF105"/>
              </a:solidFill>
            </a:endParaRPr>
          </a:p>
          <a:p>
            <a:pPr marL="703837" indent="-703837">
              <a:buBlip>
                <a:blip r:embed="rId3"/>
              </a:buBlip>
            </a:pPr>
            <a:r>
              <a:rPr lang="en-US" dirty="0">
                <a:solidFill>
                  <a:srgbClr val="EBF105"/>
                </a:solidFill>
              </a:rPr>
              <a:t>Recognize undeveloped/underused talent?</a:t>
            </a:r>
          </a:p>
          <a:p>
            <a:pPr marL="703837" indent="-703837">
              <a:buBlip>
                <a:blip r:embed="rId3"/>
              </a:buBlip>
            </a:pPr>
            <a:r>
              <a:rPr lang="en-US" dirty="0">
                <a:solidFill>
                  <a:srgbClr val="EBF105"/>
                </a:solidFill>
              </a:rPr>
              <a:t>Recognize natural leadership?</a:t>
            </a:r>
          </a:p>
          <a:p>
            <a:pPr marL="703837" indent="-703837">
              <a:buBlip>
                <a:blip r:embed="rId3"/>
              </a:buBlip>
            </a:pPr>
            <a:r>
              <a:rPr lang="en-US" dirty="0">
                <a:solidFill>
                  <a:srgbClr val="EBF105"/>
                </a:solidFill>
              </a:rPr>
              <a:t>Recognize teaming flaws?</a:t>
            </a:r>
          </a:p>
          <a:p>
            <a:pPr marL="703837" indent="-703837">
              <a:buBlip>
                <a:blip r:embed="rId3"/>
              </a:buBlip>
            </a:pPr>
            <a:r>
              <a:rPr lang="en-US" dirty="0">
                <a:solidFill>
                  <a:srgbClr val="EBF105"/>
                </a:solidFill>
              </a:rPr>
              <a:t>Blue Falconry (unwanted personal characteristics that affect/displaced onto other team members)</a:t>
            </a:r>
          </a:p>
          <a:p>
            <a:endParaRPr lang="en-US" dirty="0">
              <a:solidFill>
                <a:srgbClr val="EBF105"/>
              </a:solidFill>
            </a:endParaRPr>
          </a:p>
          <a:p>
            <a:endParaRPr lang="en-US" dirty="0">
              <a:solidFill>
                <a:srgbClr val="EBF105"/>
              </a:solidFill>
            </a:endParaRPr>
          </a:p>
          <a:p>
            <a:r>
              <a:rPr lang="en-US" dirty="0">
                <a:solidFill>
                  <a:srgbClr val="EBF105"/>
                </a:solidFill>
              </a:rPr>
              <a:t>Slides following explain</a:t>
            </a:r>
          </a:p>
          <a:p>
            <a:r>
              <a:rPr lang="en-US" dirty="0"/>
              <a:t>  </a:t>
            </a:r>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403879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To answer our research questions we wanted to build a way to measure and observe.  The military has training and evaluation sessions but they are lengthy or possibly burdensome.  So how can we get to something simplified that will still let us get at the questions?  Answer: GAMES.   TTRPG and LARP.</a:t>
            </a:r>
          </a:p>
          <a:p>
            <a:endParaRPr lang="en-US" sz="1600" dirty="0"/>
          </a:p>
          <a:p>
            <a:r>
              <a:rPr lang="en-US" sz="1600" dirty="0"/>
              <a:t>Leadership (inherent, emerging, non-forming) Charismatic, Traditional, Rational-legal (Weber)   also, Formal, Moral, Charismatic, Coercive, Democratic...</a:t>
            </a:r>
          </a:p>
          <a:p>
            <a:endParaRPr lang="en-US" sz="1600" dirty="0"/>
          </a:p>
          <a:p>
            <a:r>
              <a:rPr lang="en-US" sz="1600" dirty="0">
                <a:solidFill>
                  <a:srgbClr val="EBF105"/>
                </a:solidFill>
              </a:rPr>
              <a:t>Some psychology: Can we use cognitivism and to a greater extent constructionism to elicit recordable responses and interactions?</a:t>
            </a:r>
          </a:p>
          <a:p>
            <a:endParaRPr lang="en-US" sz="1600" dirty="0">
              <a:solidFill>
                <a:srgbClr val="EBF105"/>
              </a:solidFill>
            </a:endParaRPr>
          </a:p>
          <a:p>
            <a:r>
              <a:rPr lang="en-US" sz="1600" dirty="0">
                <a:solidFill>
                  <a:srgbClr val="EBF105"/>
                </a:solidFill>
              </a:rPr>
              <a:t>How can we use the principle of motivation without a full blown </a:t>
            </a:r>
            <a:r>
              <a:rPr lang="en-US" sz="1600" dirty="0" err="1">
                <a:solidFill>
                  <a:srgbClr val="EBF105"/>
                </a:solidFill>
              </a:rPr>
              <a:t>DnD</a:t>
            </a:r>
            <a:r>
              <a:rPr lang="en-US" sz="1600" dirty="0">
                <a:solidFill>
                  <a:srgbClr val="EBF105"/>
                </a:solidFill>
              </a:rPr>
              <a:t> type session or the too familiar military setting to elicit recordable desired level of responses and interactions?  - Zombies</a:t>
            </a:r>
          </a:p>
          <a:p>
            <a:endParaRPr lang="en-US" sz="1600" dirty="0">
              <a:solidFill>
                <a:srgbClr val="EBF105"/>
              </a:solidFill>
            </a:endParaRPr>
          </a:p>
          <a:p>
            <a:r>
              <a:rPr lang="en-US" sz="1600" dirty="0">
                <a:solidFill>
                  <a:srgbClr val="EBF105"/>
                </a:solidFill>
              </a:rPr>
              <a:t>Therefore, build a rules light, zombie game that induces stressors to elicit recordable responses and interactions. </a:t>
            </a:r>
          </a:p>
          <a:p>
            <a:endParaRPr lang="en-US" sz="1600" dirty="0">
              <a:solidFill>
                <a:srgbClr val="EBF105"/>
              </a:solidFill>
            </a:endParaRPr>
          </a:p>
          <a:p>
            <a:r>
              <a:rPr lang="en-US" sz="1600" dirty="0">
                <a:solidFill>
                  <a:srgbClr val="EBF105"/>
                </a:solidFill>
              </a:rPr>
              <a:t>Other tangible leader questions:</a:t>
            </a:r>
          </a:p>
          <a:p>
            <a:endParaRPr lang="en-US" sz="1600" dirty="0">
              <a:solidFill>
                <a:srgbClr val="EBF105"/>
              </a:solidFill>
            </a:endParaRPr>
          </a:p>
          <a:p>
            <a:pPr marL="703837" indent="-703837">
              <a:buBlip>
                <a:blip r:embed="rId3"/>
              </a:buBlip>
            </a:pPr>
            <a:r>
              <a:rPr lang="en-US" sz="1600" dirty="0">
                <a:solidFill>
                  <a:srgbClr val="EBF105"/>
                </a:solidFill>
              </a:rPr>
              <a:t>Recognize undeveloped/underused talent?</a:t>
            </a:r>
          </a:p>
          <a:p>
            <a:pPr marL="703837" indent="-703837">
              <a:buBlip>
                <a:blip r:embed="rId3"/>
              </a:buBlip>
            </a:pPr>
            <a:r>
              <a:rPr lang="en-US" sz="1600" dirty="0">
                <a:solidFill>
                  <a:srgbClr val="EBF105"/>
                </a:solidFill>
              </a:rPr>
              <a:t>Recognize natural leadership?</a:t>
            </a:r>
          </a:p>
          <a:p>
            <a:pPr marL="703837" indent="-703837">
              <a:buBlip>
                <a:blip r:embed="rId3"/>
              </a:buBlip>
            </a:pPr>
            <a:r>
              <a:rPr lang="en-US" sz="1600" dirty="0">
                <a:solidFill>
                  <a:srgbClr val="EBF105"/>
                </a:solidFill>
              </a:rPr>
              <a:t>Recognize teaming flaws?</a:t>
            </a:r>
          </a:p>
          <a:p>
            <a:pPr marL="703837" indent="-703837">
              <a:buBlip>
                <a:blip r:embed="rId3"/>
              </a:buBlip>
            </a:pPr>
            <a:r>
              <a:rPr lang="en-US" sz="1600" dirty="0">
                <a:solidFill>
                  <a:srgbClr val="EBF105"/>
                </a:solidFill>
              </a:rPr>
              <a:t>Blue Falconry (unwanted personal characteristics that affect/displaced onto other team members)</a:t>
            </a:r>
          </a:p>
          <a:p>
            <a:endParaRPr lang="en-US" sz="1600" dirty="0">
              <a:solidFill>
                <a:srgbClr val="EBF105"/>
              </a:solidFill>
            </a:endParaRPr>
          </a:p>
          <a:p>
            <a:endParaRPr lang="en-US" sz="1600" dirty="0">
              <a:solidFill>
                <a:srgbClr val="EBF105"/>
              </a:solidFill>
            </a:endParaRPr>
          </a:p>
          <a:p>
            <a:r>
              <a:rPr lang="en-US" sz="1600" dirty="0">
                <a:solidFill>
                  <a:srgbClr val="EBF105"/>
                </a:solidFill>
              </a:rPr>
              <a:t>Slides following explain</a:t>
            </a:r>
            <a:endParaRPr lang="en-US" sz="1600"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3820639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416117"/>
            <a:ext cx="6197600" cy="4184034"/>
          </a:xfrm>
        </p:spPr>
        <p:txBody>
          <a:bodyPr/>
          <a:lstStyle/>
          <a:p>
            <a:pPr marL="511175" indent="-285750" defTabSz="457200" fontAlgn="auto">
              <a:spcBef>
                <a:spcPts val="0"/>
              </a:spcBef>
              <a:spcAft>
                <a:spcPts val="1200"/>
              </a:spcAft>
              <a:buFont typeface="Wingdings" panose="05000000000000000000" pitchFamily="2" charset="2"/>
              <a:buChar char="Ø"/>
            </a:pPr>
            <a:r>
              <a:rPr lang="en-US" sz="1100" b="1" dirty="0">
                <a:latin typeface="Arial" panose="020B0604020202020204" pitchFamily="34" charset="0"/>
                <a:cs typeface="Arial" panose="020B0604020202020204" pitchFamily="34" charset="0"/>
              </a:rPr>
              <a:t>No assigned tables or roles – Allows behavior to emerge organically.  Table represents a building on map.   All questions</a:t>
            </a:r>
          </a:p>
          <a:p>
            <a:pPr marL="511175" indent="-285750" defTabSz="457200" fontAlgn="auto">
              <a:spcBef>
                <a:spcPts val="0"/>
              </a:spcBef>
              <a:spcAft>
                <a:spcPts val="1200"/>
              </a:spcAft>
              <a:buFont typeface="Wingdings" panose="05000000000000000000" pitchFamily="2" charset="2"/>
              <a:buChar char="Ø"/>
            </a:pPr>
            <a:r>
              <a:rPr lang="en-US" sz="1100" b="1" dirty="0">
                <a:latin typeface="Arial" panose="020B0604020202020204" pitchFamily="34" charset="0"/>
                <a:cs typeface="Arial" panose="020B0604020202020204" pitchFamily="34" charset="0"/>
              </a:rPr>
              <a:t>Rules light – but rules, however “light” gives more freedom and creativity for players to explore their limits to our questions</a:t>
            </a:r>
          </a:p>
          <a:p>
            <a:pPr marL="511175" indent="-285750" defTabSz="457200" fontAlgn="auto">
              <a:spcBef>
                <a:spcPts val="0"/>
              </a:spcBef>
              <a:spcAft>
                <a:spcPts val="1200"/>
              </a:spcAft>
              <a:buFont typeface="Wingdings" panose="05000000000000000000" pitchFamily="2" charset="2"/>
              <a:buChar char="Ø"/>
            </a:pPr>
            <a:r>
              <a:rPr lang="en-US" sz="1100" b="1" dirty="0">
                <a:latin typeface="Arial" panose="020B0604020202020204" pitchFamily="34" charset="0"/>
                <a:cs typeface="Arial" panose="020B0604020202020204" pitchFamily="34" charset="0"/>
              </a:rPr>
              <a:t>Resource Cards (scarcity by building) – Decision Making, Leadership, Teamwork, Communication, Cooperation</a:t>
            </a:r>
          </a:p>
          <a:p>
            <a:pPr marL="511175" indent="-285750" defTabSz="457200" fontAlgn="auto">
              <a:spcBef>
                <a:spcPts val="0"/>
              </a:spcBef>
              <a:spcAft>
                <a:spcPts val="1200"/>
              </a:spcAft>
              <a:buFont typeface="Wingdings" panose="05000000000000000000" pitchFamily="2" charset="2"/>
              <a:buChar char="Ø"/>
            </a:pPr>
            <a:r>
              <a:rPr lang="en-US" sz="1100" b="1" dirty="0">
                <a:latin typeface="Arial" panose="020B0604020202020204" pitchFamily="34" charset="0"/>
                <a:cs typeface="Arial" panose="020B0604020202020204" pitchFamily="34" charset="0"/>
              </a:rPr>
              <a:t>D6s for variability and for action adjudication.  Zombies would “shake and roll” their dice in metal bowls for added mood/urgency</a:t>
            </a:r>
          </a:p>
          <a:p>
            <a:pPr marL="511175" indent="-285750" defTabSz="457200" fontAlgn="auto">
              <a:spcBef>
                <a:spcPts val="0"/>
              </a:spcBef>
              <a:spcAft>
                <a:spcPts val="1200"/>
              </a:spcAft>
              <a:buFont typeface="Wingdings" panose="05000000000000000000" pitchFamily="2" charset="2"/>
              <a:buChar char="Ø"/>
            </a:pPr>
            <a:r>
              <a:rPr lang="en-US" sz="1100" b="1" dirty="0">
                <a:latin typeface="Arial" panose="020B0604020202020204" pitchFamily="34" charset="0"/>
                <a:cs typeface="Arial" panose="020B0604020202020204" pitchFamily="34" charset="0"/>
              </a:rPr>
              <a:t>Daily Event cards – all questions touched -  Forces action – Hones in on Research Questions</a:t>
            </a:r>
          </a:p>
          <a:p>
            <a:pPr marL="511175" indent="-285750" defTabSz="457200" fontAlgn="auto">
              <a:spcBef>
                <a:spcPts val="0"/>
              </a:spcBef>
              <a:spcAft>
                <a:spcPts val="1200"/>
              </a:spcAft>
              <a:buFont typeface="Wingdings" panose="05000000000000000000" pitchFamily="2" charset="2"/>
              <a:buChar char="Ø"/>
            </a:pPr>
            <a:r>
              <a:rPr lang="en-US" sz="1100" b="1" dirty="0">
                <a:latin typeface="Arial" panose="020B0604020202020204" pitchFamily="34" charset="0"/>
                <a:cs typeface="Arial" panose="020B0604020202020204" pitchFamily="34" charset="0"/>
              </a:rPr>
              <a:t>Map – Decision Making and Communication.  Simple but seeing what buildings are available/defenses cues thoughts</a:t>
            </a:r>
          </a:p>
          <a:p>
            <a:pPr marL="511175" indent="-285750" defTabSz="457200" fontAlgn="auto">
              <a:spcBef>
                <a:spcPts val="0"/>
              </a:spcBef>
              <a:spcAft>
                <a:spcPts val="1200"/>
              </a:spcAft>
              <a:buFont typeface="Wingdings" panose="05000000000000000000" pitchFamily="2" charset="2"/>
              <a:buChar char="Ø"/>
            </a:pPr>
            <a:r>
              <a:rPr lang="en-US" sz="1100" b="1" dirty="0">
                <a:latin typeface="Arial" panose="020B0604020202020204" pitchFamily="34" charset="0"/>
                <a:cs typeface="Arial" panose="020B0604020202020204" pitchFamily="34" charset="0"/>
              </a:rPr>
              <a:t>Boundary Lines – Decision making, Communication, Cooperation.  Each building represented as a table had a tape line for the building, then one for a fence, another for a double fence, could also block roads between buildings</a:t>
            </a:r>
          </a:p>
          <a:p>
            <a:pPr marL="511175" indent="-285750" defTabSz="457200" fontAlgn="auto">
              <a:spcBef>
                <a:spcPts val="0"/>
              </a:spcBef>
              <a:spcAft>
                <a:spcPts val="1200"/>
              </a:spcAft>
              <a:buFont typeface="Wingdings" panose="05000000000000000000" pitchFamily="2" charset="2"/>
              <a:buChar char="Ø"/>
            </a:pPr>
            <a:r>
              <a:rPr lang="en-US" sz="1100" b="1" dirty="0">
                <a:latin typeface="Arial" panose="020B0604020202020204" pitchFamily="34" charset="0"/>
                <a:cs typeface="Arial" panose="020B0604020202020204" pitchFamily="34" charset="0"/>
              </a:rPr>
              <a:t>Bridging - Decision making, Teamwork, Communication, Cooperation– Method to create a walkway to adjacent buildings.  </a:t>
            </a:r>
          </a:p>
          <a:p>
            <a:pPr marL="511175" indent="-285750" defTabSz="457200" fontAlgn="auto">
              <a:spcBef>
                <a:spcPts val="0"/>
              </a:spcBef>
              <a:spcAft>
                <a:spcPts val="1200"/>
              </a:spcAft>
              <a:buFont typeface="Wingdings" panose="05000000000000000000" pitchFamily="2" charset="2"/>
              <a:buChar char="Ø"/>
            </a:pPr>
            <a:r>
              <a:rPr lang="en-US" sz="1100" b="1" dirty="0">
                <a:latin typeface="Arial" panose="020B0604020202020204" pitchFamily="34" charset="0"/>
                <a:cs typeface="Arial" panose="020B0604020202020204" pitchFamily="34" charset="0"/>
              </a:rPr>
              <a:t>Combat –All questions – Either zombies break in, encounter on street, or Player v. Player</a:t>
            </a:r>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193392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Observers used checklists during game play and users conducted an </a:t>
            </a:r>
            <a:r>
              <a:rPr lang="en-US" dirty="0" err="1"/>
              <a:t>instride</a:t>
            </a:r>
            <a:r>
              <a:rPr lang="en-US" dirty="0"/>
              <a:t> and end review.   We also conducted an overall AAR to gather more insight.</a:t>
            </a:r>
          </a:p>
          <a:p>
            <a:endParaRPr lang="en-US" dirty="0"/>
          </a:p>
          <a:p>
            <a:r>
              <a:rPr lang="en-US" dirty="0"/>
              <a:t>This all led a review by our numbers crunching team.</a:t>
            </a:r>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159861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Pictures of participants having fun, learning, and having emergent behaviors without realizing it...   My cohort Grant will go over the data.</a:t>
            </a: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157735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Paperbased</a:t>
            </a:r>
            <a:r>
              <a:rPr lang="en-US" dirty="0"/>
              <a:t> and GIFT</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3183150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Rectangle 3">
            <a:extLst>
              <a:ext uri="{FF2B5EF4-FFF2-40B4-BE49-F238E27FC236}">
                <a16:creationId xmlns:a16="http://schemas.microsoft.com/office/drawing/2014/main" id="{8AAF4E44-D342-8F43-8501-E1FB4DA18400}"/>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6">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gi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pPr marL="0" marR="0" algn="ctr">
              <a:lnSpc>
                <a:spcPct val="107000"/>
              </a:lnSpc>
              <a:spcBef>
                <a:spcPts val="0"/>
              </a:spcBef>
              <a:spcAft>
                <a:spcPts val="0"/>
              </a:spcAft>
            </a:pPr>
            <a:r>
              <a:rPr lang="en-US" sz="2800" b="1" kern="0" dirty="0">
                <a:solidFill>
                  <a:srgbClr val="222222"/>
                </a:solidFill>
                <a:effectLst/>
                <a:latin typeface="Arial Black" panose="020B0A04020102020204" pitchFamily="34" charset="0"/>
                <a:ea typeface="Times New Roman" panose="02020603050405020304" pitchFamily="18" charset="0"/>
                <a:cs typeface="Times New Roman" panose="02020603050405020304" pitchFamily="18" charset="0"/>
              </a:rPr>
              <a:t>Expanding Access To Learning Decision-Making And Teamwork Skills Using Low Fidelity, Tabletop Games: A Measurement Approach </a:t>
            </a:r>
            <a:endParaRPr lang="en-US"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623862" y="3711440"/>
            <a:ext cx="8478838" cy="3049461"/>
          </a:xfrm>
        </p:spPr>
        <p:txBody>
          <a:bodyPr/>
          <a:lstStyle/>
          <a:p>
            <a:r>
              <a:rPr lang="en-US" sz="1800" u="sng" dirty="0">
                <a:latin typeface="Arial Narrow" pitchFamily="34" charset="0"/>
              </a:rPr>
              <a:t>Combat Capabilities Development Command - Soldier Center</a:t>
            </a:r>
          </a:p>
          <a:p>
            <a:r>
              <a:rPr lang="en-US" sz="1800" dirty="0">
                <a:latin typeface="Arial Narrow" pitchFamily="34" charset="0"/>
              </a:rPr>
              <a:t>Tamara Griffith, PhD</a:t>
            </a:r>
          </a:p>
          <a:p>
            <a:r>
              <a:rPr lang="en-US" sz="1800" dirty="0">
                <a:latin typeface="Arial Narrow" pitchFamily="34" charset="0"/>
              </a:rPr>
              <a:t>Lisa Townsend</a:t>
            </a:r>
          </a:p>
          <a:p>
            <a:pPr eaLnBrk="1" hangingPunct="1"/>
            <a:r>
              <a:rPr lang="en-US" sz="1800" dirty="0">
                <a:latin typeface="Arial Narrow" pitchFamily="34" charset="0"/>
              </a:rPr>
              <a:t>Jerry R. Mize  </a:t>
            </a:r>
          </a:p>
          <a:p>
            <a:endParaRPr lang="en-US" sz="1800" dirty="0">
              <a:latin typeface="Arial Narrow" pitchFamily="34" charset="0"/>
            </a:endParaRPr>
          </a:p>
          <a:p>
            <a:r>
              <a:rPr lang="en-US" sz="1800" u="sng" dirty="0">
                <a:latin typeface="Arial Narrow" pitchFamily="34" charset="0"/>
              </a:rPr>
              <a:t>Affiliated Researchers</a:t>
            </a:r>
          </a:p>
          <a:p>
            <a:r>
              <a:rPr lang="en-US" sz="1800" dirty="0">
                <a:latin typeface="Arial Narrow" pitchFamily="34" charset="0"/>
              </a:rPr>
              <a:t>Joan Johnston, PhD</a:t>
            </a:r>
          </a:p>
          <a:p>
            <a:pPr eaLnBrk="1" hangingPunct="1"/>
            <a:r>
              <a:rPr lang="en-US" sz="1800" dirty="0">
                <a:latin typeface="Arial Narrow" pitchFamily="34" charset="0"/>
              </a:rPr>
              <a:t>Grant Johnston</a:t>
            </a:r>
          </a:p>
          <a:p>
            <a:pPr eaLnBrk="1" hangingPunct="1"/>
            <a:r>
              <a:rPr lang="en-US" sz="1800" dirty="0">
                <a:latin typeface="Arial Narrow" pitchFamily="34" charset="0"/>
              </a:rPr>
              <a:t>Jake Engel</a:t>
            </a:r>
          </a:p>
          <a:p>
            <a:endParaRPr lang="en-US" sz="1800"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sp>
        <p:nvSpPr>
          <p:cNvPr id="3" name="TextBox 2">
            <a:extLst>
              <a:ext uri="{FF2B5EF4-FFF2-40B4-BE49-F238E27FC236}">
                <a16:creationId xmlns:a16="http://schemas.microsoft.com/office/drawing/2014/main" id="{E4B7B173-38FC-32D2-BEB6-248AF4AC10CB}"/>
              </a:ext>
            </a:extLst>
          </p:cNvPr>
          <p:cNvSpPr txBox="1"/>
          <p:nvPr/>
        </p:nvSpPr>
        <p:spPr>
          <a:xfrm>
            <a:off x="6723528" y="6497619"/>
            <a:ext cx="33468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Approved for Public Release  PR2024-1573</a:t>
            </a:r>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Surveys &amp; Procedure</a:t>
            </a:r>
          </a:p>
        </p:txBody>
      </p:sp>
      <p:sp>
        <p:nvSpPr>
          <p:cNvPr id="6156" name="Slide Number Placeholder 58"/>
          <p:cNvSpPr>
            <a:spLocks noGrp="1"/>
          </p:cNvSpPr>
          <p:nvPr>
            <p:ph type="sldNum" sz="quarter" idx="4"/>
          </p:nvPr>
        </p:nvSpPr>
        <p:spPr bwMode="auto">
          <a:xfrm>
            <a:off x="11217602" y="6439437"/>
            <a:ext cx="485353" cy="326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10</a:t>
            </a:fld>
            <a:endParaRPr lang="en-US" dirty="0">
              <a:solidFill>
                <a:srgbClr val="000000"/>
              </a:solidFill>
            </a:endParaRPr>
          </a:p>
        </p:txBody>
      </p:sp>
      <p:graphicFrame>
        <p:nvGraphicFramePr>
          <p:cNvPr id="6" name="Table 5">
            <a:extLst>
              <a:ext uri="{FF2B5EF4-FFF2-40B4-BE49-F238E27FC236}">
                <a16:creationId xmlns:a16="http://schemas.microsoft.com/office/drawing/2014/main" id="{13AFF672-9709-1BE8-F7E3-72374790B5CC}"/>
              </a:ext>
            </a:extLst>
          </p:cNvPr>
          <p:cNvGraphicFramePr>
            <a:graphicFrameLocks noGrp="1"/>
          </p:cNvGraphicFramePr>
          <p:nvPr>
            <p:extLst>
              <p:ext uri="{D42A27DB-BD31-4B8C-83A1-F6EECF244321}">
                <p14:modId xmlns:p14="http://schemas.microsoft.com/office/powerpoint/2010/main" val="2778090732"/>
              </p:ext>
            </p:extLst>
          </p:nvPr>
        </p:nvGraphicFramePr>
        <p:xfrm>
          <a:off x="431012" y="841248"/>
          <a:ext cx="11329976" cy="5762205"/>
        </p:xfrm>
        <a:graphic>
          <a:graphicData uri="http://schemas.openxmlformats.org/drawingml/2006/table">
            <a:tbl>
              <a:tblPr firstRow="1" firstCol="1" bandRow="1">
                <a:tableStyleId>{5C22544A-7EE6-4342-B048-85BDC9FD1C3A}</a:tableStyleId>
              </a:tblPr>
              <a:tblGrid>
                <a:gridCol w="2296764">
                  <a:extLst>
                    <a:ext uri="{9D8B030D-6E8A-4147-A177-3AD203B41FA5}">
                      <a16:colId xmlns:a16="http://schemas.microsoft.com/office/drawing/2014/main" val="460986934"/>
                    </a:ext>
                  </a:extLst>
                </a:gridCol>
                <a:gridCol w="9033212">
                  <a:extLst>
                    <a:ext uri="{9D8B030D-6E8A-4147-A177-3AD203B41FA5}">
                      <a16:colId xmlns:a16="http://schemas.microsoft.com/office/drawing/2014/main" val="2242367070"/>
                    </a:ext>
                  </a:extLst>
                </a:gridCol>
              </a:tblGrid>
              <a:tr h="726316">
                <a:tc>
                  <a:txBody>
                    <a:bodyPr/>
                    <a:lstStyle/>
                    <a:p>
                      <a:pPr marL="0" marR="0" algn="l">
                        <a:lnSpc>
                          <a:spcPct val="107000"/>
                        </a:lnSpc>
                        <a:spcBef>
                          <a:spcPts val="0"/>
                        </a:spcBef>
                        <a:spcAft>
                          <a:spcPts val="0"/>
                        </a:spcAft>
                      </a:pPr>
                      <a:r>
                        <a:rPr lang="en-US" sz="2000" b="1" kern="0" dirty="0">
                          <a:solidFill>
                            <a:schemeClr val="tx1"/>
                          </a:solidFill>
                          <a:effectLst/>
                          <a:latin typeface="Arial" panose="020B0604020202020204" pitchFamily="34" charset="0"/>
                          <a:ea typeface="+mn-ea"/>
                          <a:cs typeface="Arial" panose="020B0604020202020204" pitchFamily="34" charset="0"/>
                        </a:rPr>
                        <a:t>Pre-Game</a:t>
                      </a:r>
                    </a:p>
                  </a:txBody>
                  <a:tcPr marL="68580" marR="68580" marT="0" marB="0">
                    <a:noFill/>
                  </a:tcPr>
                </a:tc>
                <a:tc>
                  <a:txBody>
                    <a:bodyPr/>
                    <a:lstStyle/>
                    <a:p>
                      <a:pPr marL="342900" marR="0" indent="-342900" algn="l">
                        <a:lnSpc>
                          <a:spcPct val="107000"/>
                        </a:lnSpc>
                        <a:spcBef>
                          <a:spcPts val="0"/>
                        </a:spcBef>
                        <a:spcAft>
                          <a:spcPts val="0"/>
                        </a:spcAft>
                        <a:buFont typeface="Arial" panose="020B0604020202020204" pitchFamily="34" charset="0"/>
                        <a:buChar char="•"/>
                      </a:pPr>
                      <a:r>
                        <a:rPr lang="en-US" sz="2000" b="0" kern="0" dirty="0">
                          <a:solidFill>
                            <a:schemeClr val="tx1"/>
                          </a:solidFill>
                          <a:effectLst/>
                          <a:latin typeface="Arial" panose="020B0604020202020204" pitchFamily="34" charset="0"/>
                          <a:ea typeface="+mn-ea"/>
                          <a:cs typeface="Arial" panose="020B0604020202020204" pitchFamily="34" charset="0"/>
                        </a:rPr>
                        <a:t>Demographics </a:t>
                      </a:r>
                    </a:p>
                    <a:p>
                      <a:pPr marL="342900" marR="0" indent="-342900" algn="l">
                        <a:lnSpc>
                          <a:spcPct val="107000"/>
                        </a:lnSpc>
                        <a:spcBef>
                          <a:spcPts val="0"/>
                        </a:spcBef>
                        <a:spcAft>
                          <a:spcPts val="0"/>
                        </a:spcAft>
                        <a:buFont typeface="Arial" panose="020B0604020202020204" pitchFamily="34" charset="0"/>
                        <a:buChar char="•"/>
                      </a:pPr>
                      <a:r>
                        <a:rPr lang="en-US" sz="2000" b="0" kern="0" dirty="0">
                          <a:solidFill>
                            <a:schemeClr val="tx1"/>
                          </a:solidFill>
                          <a:effectLst/>
                          <a:latin typeface="Arial" panose="020B0604020202020204" pitchFamily="34" charset="0"/>
                          <a:ea typeface="+mn-ea"/>
                          <a:cs typeface="Arial" panose="020B0604020202020204" pitchFamily="34" charset="0"/>
                        </a:rPr>
                        <a:t>Confidence</a:t>
                      </a:r>
                    </a:p>
                    <a:p>
                      <a:pPr marL="0" marR="0" indent="0" algn="l">
                        <a:lnSpc>
                          <a:spcPct val="107000"/>
                        </a:lnSpc>
                        <a:spcBef>
                          <a:spcPts val="0"/>
                        </a:spcBef>
                        <a:spcAft>
                          <a:spcPts val="0"/>
                        </a:spcAft>
                        <a:buFont typeface="Arial" panose="020B0604020202020204" pitchFamily="34" charset="0"/>
                        <a:buNone/>
                      </a:pPr>
                      <a:endParaRPr lang="en-US" sz="2000" b="0" kern="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2819762665"/>
                  </a:ext>
                </a:extLst>
              </a:tr>
              <a:tr h="1187543">
                <a:tc>
                  <a:txBody>
                    <a:bodyPr/>
                    <a:lstStyle/>
                    <a:p>
                      <a:pPr marL="0" marR="0" algn="l">
                        <a:lnSpc>
                          <a:spcPct val="107000"/>
                        </a:lnSpc>
                        <a:spcBef>
                          <a:spcPts val="0"/>
                        </a:spcBef>
                        <a:spcAft>
                          <a:spcPts val="0"/>
                        </a:spcAft>
                      </a:pPr>
                      <a:r>
                        <a:rPr lang="en-US" sz="2000" b="1" kern="0" dirty="0">
                          <a:solidFill>
                            <a:schemeClr val="tx1"/>
                          </a:solidFill>
                          <a:effectLst/>
                          <a:latin typeface="Arial" panose="020B0604020202020204" pitchFamily="34" charset="0"/>
                          <a:ea typeface="+mn-ea"/>
                          <a:cs typeface="Arial" panose="020B0604020202020204" pitchFamily="34" charset="0"/>
                        </a:rPr>
                        <a:t>End Day 1</a:t>
                      </a:r>
                    </a:p>
                    <a:p>
                      <a:pPr marL="0" marR="0" algn="l">
                        <a:lnSpc>
                          <a:spcPct val="107000"/>
                        </a:lnSpc>
                        <a:spcBef>
                          <a:spcPts val="0"/>
                        </a:spcBef>
                        <a:spcAft>
                          <a:spcPts val="0"/>
                        </a:spcAft>
                      </a:pPr>
                      <a:endParaRPr lang="en-US" sz="2000" b="1" kern="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7000"/>
                        </a:lnSpc>
                        <a:spcBef>
                          <a:spcPts val="0"/>
                        </a:spcBef>
                        <a:spcAft>
                          <a:spcPts val="0"/>
                        </a:spcAft>
                        <a:buClrTx/>
                        <a:buSzTx/>
                        <a:buFontTx/>
                        <a:buNone/>
                        <a:tabLst/>
                        <a:defRPr/>
                      </a:pPr>
                      <a:endParaRPr lang="en-US" sz="2000" b="1" kern="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7000"/>
                        </a:lnSpc>
                        <a:spcBef>
                          <a:spcPts val="0"/>
                        </a:spcBef>
                        <a:spcAft>
                          <a:spcPts val="0"/>
                        </a:spcAft>
                        <a:buClrTx/>
                        <a:buSzTx/>
                        <a:buFontTx/>
                        <a:buNone/>
                        <a:tabLst/>
                        <a:defRPr/>
                      </a:pPr>
                      <a:r>
                        <a:rPr lang="en-US" sz="2000" b="1" kern="0" dirty="0">
                          <a:solidFill>
                            <a:schemeClr val="tx1"/>
                          </a:solidFill>
                          <a:effectLst/>
                          <a:latin typeface="Arial" panose="020B0604020202020204" pitchFamily="34" charset="0"/>
                          <a:ea typeface="+mn-ea"/>
                          <a:cs typeface="Arial" panose="020B0604020202020204" pitchFamily="34" charset="0"/>
                        </a:rPr>
                        <a:t>End Day 2</a:t>
                      </a:r>
                    </a:p>
                    <a:p>
                      <a:pPr marL="0" marR="0" algn="l">
                        <a:lnSpc>
                          <a:spcPct val="107000"/>
                        </a:lnSpc>
                        <a:spcBef>
                          <a:spcPts val="0"/>
                        </a:spcBef>
                        <a:spcAft>
                          <a:spcPts val="0"/>
                        </a:spcAft>
                      </a:pPr>
                      <a:endParaRPr lang="en-US" sz="2000" b="1" kern="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tc>
                  <a:txBody>
                    <a:bodyPr/>
                    <a:lstStyle/>
                    <a:p>
                      <a:pPr marL="285750" marR="0" indent="-285750" algn="l">
                        <a:lnSpc>
                          <a:spcPct val="107000"/>
                        </a:lnSpc>
                        <a:spcBef>
                          <a:spcPts val="0"/>
                        </a:spcBef>
                        <a:spcAft>
                          <a:spcPts val="0"/>
                        </a:spcAft>
                        <a:buFont typeface="Arial" panose="020B0604020202020204" pitchFamily="34" charset="0"/>
                        <a:buChar char="•"/>
                      </a:pPr>
                      <a:r>
                        <a:rPr lang="en-US" sz="2000" b="0" kern="0" dirty="0">
                          <a:solidFill>
                            <a:schemeClr val="tx1"/>
                          </a:solidFill>
                          <a:effectLst/>
                          <a:latin typeface="Arial" panose="020B0604020202020204" pitchFamily="34" charset="0"/>
                          <a:ea typeface="+mn-ea"/>
                          <a:cs typeface="Arial" panose="020B0604020202020204" pitchFamily="34" charset="0"/>
                        </a:rPr>
                        <a:t>Team Cohesion</a:t>
                      </a:r>
                    </a:p>
                    <a:p>
                      <a:pPr marL="285750" marR="0" indent="-285750" algn="l">
                        <a:lnSpc>
                          <a:spcPct val="107000"/>
                        </a:lnSpc>
                        <a:spcBef>
                          <a:spcPts val="0"/>
                        </a:spcBef>
                        <a:spcAft>
                          <a:spcPts val="0"/>
                        </a:spcAft>
                        <a:buFont typeface="Arial" panose="020B0604020202020204" pitchFamily="34" charset="0"/>
                        <a:buChar char="•"/>
                      </a:pPr>
                      <a:r>
                        <a:rPr lang="en-US" sz="2000" b="0" kern="0" dirty="0">
                          <a:solidFill>
                            <a:schemeClr val="tx1"/>
                          </a:solidFill>
                          <a:effectLst/>
                          <a:latin typeface="Arial" panose="020B0604020202020204" pitchFamily="34" charset="0"/>
                          <a:ea typeface="+mn-ea"/>
                          <a:cs typeface="Arial" panose="020B0604020202020204" pitchFamily="34" charset="0"/>
                        </a:rPr>
                        <a:t>Team Efficacy  </a:t>
                      </a:r>
                    </a:p>
                    <a:p>
                      <a:pPr marL="285750" marR="0" indent="-285750" algn="l">
                        <a:lnSpc>
                          <a:spcPct val="107000"/>
                        </a:lnSpc>
                        <a:spcBef>
                          <a:spcPts val="0"/>
                        </a:spcBef>
                        <a:spcAft>
                          <a:spcPts val="0"/>
                        </a:spcAft>
                        <a:buFont typeface="Arial" panose="020B0604020202020204" pitchFamily="34" charset="0"/>
                        <a:buChar char="•"/>
                      </a:pPr>
                      <a:endParaRPr lang="en-US" sz="2000" b="0" kern="0" dirty="0">
                        <a:solidFill>
                          <a:schemeClr val="tx1"/>
                        </a:solidFill>
                        <a:effectLst/>
                        <a:latin typeface="Arial" panose="020B0604020202020204" pitchFamily="34" charset="0"/>
                        <a:ea typeface="+mn-ea"/>
                        <a:cs typeface="Arial" panose="020B0604020202020204" pitchFamily="34" charset="0"/>
                      </a:endParaRPr>
                    </a:p>
                    <a:p>
                      <a:pPr marL="285750" marR="0" indent="-285750" algn="l">
                        <a:lnSpc>
                          <a:spcPct val="107000"/>
                        </a:lnSpc>
                        <a:spcBef>
                          <a:spcPts val="0"/>
                        </a:spcBef>
                        <a:spcAft>
                          <a:spcPts val="0"/>
                        </a:spcAft>
                        <a:buFont typeface="Arial" panose="020B0604020202020204" pitchFamily="34" charset="0"/>
                        <a:buChar char="•"/>
                      </a:pPr>
                      <a:r>
                        <a:rPr lang="en-US" sz="2000" b="0" kern="0" dirty="0">
                          <a:solidFill>
                            <a:schemeClr val="tx1"/>
                          </a:solidFill>
                          <a:effectLst/>
                          <a:latin typeface="Arial" panose="020B0604020202020204" pitchFamily="34" charset="0"/>
                          <a:ea typeface="+mn-ea"/>
                          <a:cs typeface="Arial" panose="020B0604020202020204" pitchFamily="34" charset="0"/>
                        </a:rPr>
                        <a:t>Mini-AAR</a:t>
                      </a:r>
                    </a:p>
                    <a:p>
                      <a:pPr marL="285750" marR="0" indent="-285750" algn="l">
                        <a:lnSpc>
                          <a:spcPct val="107000"/>
                        </a:lnSpc>
                        <a:spcBef>
                          <a:spcPts val="0"/>
                        </a:spcBef>
                        <a:spcAft>
                          <a:spcPts val="0"/>
                        </a:spcAft>
                        <a:buFont typeface="Arial" panose="020B0604020202020204" pitchFamily="34" charset="0"/>
                        <a:buChar char="•"/>
                      </a:pPr>
                      <a:endParaRPr lang="en-US" sz="2000" b="0" kern="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2765916322"/>
                  </a:ext>
                </a:extLst>
              </a:tr>
              <a:tr h="1074441">
                <a:tc>
                  <a:txBody>
                    <a:bodyPr/>
                    <a:lstStyle/>
                    <a:p>
                      <a:pPr marL="0" marR="0" algn="l">
                        <a:lnSpc>
                          <a:spcPct val="107000"/>
                        </a:lnSpc>
                        <a:spcBef>
                          <a:spcPts val="0"/>
                        </a:spcBef>
                        <a:spcAft>
                          <a:spcPts val="0"/>
                        </a:spcAft>
                      </a:pPr>
                      <a:r>
                        <a:rPr lang="en-US" sz="2000" b="1" kern="0" dirty="0">
                          <a:solidFill>
                            <a:schemeClr val="tx1"/>
                          </a:solidFill>
                          <a:effectLst/>
                          <a:latin typeface="Arial" panose="020B0604020202020204" pitchFamily="34" charset="0"/>
                          <a:ea typeface="+mn-ea"/>
                          <a:cs typeface="Arial" panose="020B0604020202020204" pitchFamily="34" charset="0"/>
                        </a:rPr>
                        <a:t>Post-Game</a:t>
                      </a:r>
                    </a:p>
                  </a:txBody>
                  <a:tcPr marL="68580" marR="68580" marT="0" marB="0">
                    <a:noFill/>
                  </a:tcPr>
                </a:tc>
                <a:tc>
                  <a:txBody>
                    <a:bodyPr/>
                    <a:lstStyle/>
                    <a:p>
                      <a:pPr marL="285750" marR="0" lvl="0" indent="-285750" algn="l" defTabSz="121917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2000" b="0" kern="0" dirty="0">
                          <a:solidFill>
                            <a:schemeClr val="tx1"/>
                          </a:solidFill>
                          <a:effectLst/>
                          <a:latin typeface="Arial" panose="020B0604020202020204" pitchFamily="34" charset="0"/>
                          <a:ea typeface="+mn-ea"/>
                          <a:cs typeface="Arial" panose="020B0604020202020204" pitchFamily="34" charset="0"/>
                        </a:rPr>
                        <a:t>AAR</a:t>
                      </a:r>
                    </a:p>
                    <a:p>
                      <a:pPr marL="285750" marR="0" indent="-285750" algn="l">
                        <a:lnSpc>
                          <a:spcPct val="107000"/>
                        </a:lnSpc>
                        <a:spcBef>
                          <a:spcPts val="0"/>
                        </a:spcBef>
                        <a:spcAft>
                          <a:spcPts val="0"/>
                        </a:spcAft>
                        <a:buFont typeface="Arial" panose="020B0604020202020204" pitchFamily="34" charset="0"/>
                        <a:buChar char="•"/>
                      </a:pPr>
                      <a:r>
                        <a:rPr lang="en-US" sz="2000" b="0" kern="0" dirty="0">
                          <a:solidFill>
                            <a:schemeClr val="tx1"/>
                          </a:solidFill>
                          <a:effectLst/>
                          <a:latin typeface="Arial" panose="020B0604020202020204" pitchFamily="34" charset="0"/>
                          <a:ea typeface="+mn-ea"/>
                          <a:cs typeface="Arial" panose="020B0604020202020204" pitchFamily="34" charset="0"/>
                        </a:rPr>
                        <a:t>Team Cohesion, Team Efficacy, Post-game Confidence</a:t>
                      </a:r>
                    </a:p>
                    <a:p>
                      <a:pPr marL="285750" marR="0" indent="-285750" algn="l">
                        <a:lnSpc>
                          <a:spcPct val="107000"/>
                        </a:lnSpc>
                        <a:spcBef>
                          <a:spcPts val="0"/>
                        </a:spcBef>
                        <a:spcAft>
                          <a:spcPts val="0"/>
                        </a:spcAft>
                        <a:buFont typeface="Arial" panose="020B0604020202020204" pitchFamily="34" charset="0"/>
                        <a:buChar char="•"/>
                      </a:pPr>
                      <a:r>
                        <a:rPr lang="en-US" sz="2000" b="0" kern="0" dirty="0">
                          <a:solidFill>
                            <a:schemeClr val="tx1"/>
                          </a:solidFill>
                          <a:effectLst/>
                          <a:latin typeface="Arial" panose="020B0604020202020204" pitchFamily="34" charset="0"/>
                          <a:ea typeface="+mn-ea"/>
                          <a:cs typeface="Arial" panose="020B0604020202020204" pitchFamily="34" charset="0"/>
                        </a:rPr>
                        <a:t>AAR Climate survey</a:t>
                      </a:r>
                    </a:p>
                    <a:p>
                      <a:pPr marL="285750" marR="0" indent="-285750" algn="l">
                        <a:lnSpc>
                          <a:spcPct val="107000"/>
                        </a:lnSpc>
                        <a:spcBef>
                          <a:spcPts val="0"/>
                        </a:spcBef>
                        <a:spcAft>
                          <a:spcPts val="0"/>
                        </a:spcAft>
                        <a:buFont typeface="Arial" panose="020B0604020202020204" pitchFamily="34" charset="0"/>
                        <a:buChar char="•"/>
                      </a:pPr>
                      <a:endParaRPr lang="en-US" sz="2000" b="0" kern="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2677547170"/>
                  </a:ext>
                </a:extLst>
              </a:tr>
              <a:tr h="959814">
                <a:tc>
                  <a:txBody>
                    <a:bodyPr/>
                    <a:lstStyle/>
                    <a:p>
                      <a:pPr marL="0" marR="0" algn="l">
                        <a:lnSpc>
                          <a:spcPct val="107000"/>
                        </a:lnSpc>
                        <a:spcBef>
                          <a:spcPts val="0"/>
                        </a:spcBef>
                        <a:spcAft>
                          <a:spcPts val="0"/>
                        </a:spcAft>
                      </a:pPr>
                      <a:r>
                        <a:rPr lang="en-US" sz="2000" b="1" kern="0" dirty="0">
                          <a:solidFill>
                            <a:schemeClr val="tx1"/>
                          </a:solidFill>
                          <a:effectLst/>
                          <a:latin typeface="Arial" panose="020B0604020202020204" pitchFamily="34" charset="0"/>
                          <a:ea typeface="+mn-ea"/>
                          <a:cs typeface="Arial" panose="020B0604020202020204" pitchFamily="34" charset="0"/>
                        </a:rPr>
                        <a:t>Open-ended questions</a:t>
                      </a:r>
                    </a:p>
                  </a:txBody>
                  <a:tcPr marL="68580" marR="68580" marT="0" marB="0">
                    <a:noFill/>
                  </a:tcPr>
                </a:tc>
                <a:tc>
                  <a:txBody>
                    <a:bodyPr/>
                    <a:lstStyle/>
                    <a:p>
                      <a:pPr marL="342900" marR="0" indent="-342900" algn="l">
                        <a:lnSpc>
                          <a:spcPct val="107000"/>
                        </a:lnSpc>
                        <a:spcBef>
                          <a:spcPts val="0"/>
                        </a:spcBef>
                        <a:spcAft>
                          <a:spcPts val="0"/>
                        </a:spcAft>
                        <a:buFont typeface="Arial" panose="020B0604020202020204" pitchFamily="34" charset="0"/>
                        <a:buChar char="•"/>
                      </a:pPr>
                      <a:r>
                        <a:rPr lang="en-US" sz="2000" b="0" kern="0" dirty="0">
                          <a:solidFill>
                            <a:schemeClr val="tx1"/>
                          </a:solidFill>
                          <a:effectLst/>
                          <a:latin typeface="Arial" panose="020B0604020202020204" pitchFamily="34" charset="0"/>
                          <a:ea typeface="+mn-ea"/>
                          <a:cs typeface="Arial" panose="020B0604020202020204" pitchFamily="34" charset="0"/>
                        </a:rPr>
                        <a:t>Overall Workshop Reactions included </a:t>
                      </a:r>
                    </a:p>
                    <a:p>
                      <a:pPr marL="0" marR="0" indent="0" algn="l">
                        <a:lnSpc>
                          <a:spcPct val="107000"/>
                        </a:lnSpc>
                        <a:spcBef>
                          <a:spcPts val="0"/>
                        </a:spcBef>
                        <a:spcAft>
                          <a:spcPts val="0"/>
                        </a:spcAft>
                        <a:buFont typeface="Arial" panose="020B0604020202020204" pitchFamily="34" charset="0"/>
                        <a:buNone/>
                      </a:pPr>
                      <a:r>
                        <a:rPr lang="en-US" sz="2000" b="0" kern="0" dirty="0">
                          <a:solidFill>
                            <a:schemeClr val="tx1"/>
                          </a:solidFill>
                          <a:effectLst/>
                          <a:latin typeface="Arial" panose="020B0604020202020204" pitchFamily="34" charset="0"/>
                          <a:ea typeface="+mn-ea"/>
                          <a:cs typeface="Arial" panose="020B0604020202020204" pitchFamily="34" charset="0"/>
                        </a:rPr>
                        <a:t>     trust, teamwork, team roles, leadership</a:t>
                      </a:r>
                    </a:p>
                    <a:p>
                      <a:pPr marL="342900" marR="0" indent="-342900" algn="l">
                        <a:lnSpc>
                          <a:spcPct val="107000"/>
                        </a:lnSpc>
                        <a:spcBef>
                          <a:spcPts val="0"/>
                        </a:spcBef>
                        <a:spcAft>
                          <a:spcPts val="0"/>
                        </a:spcAft>
                        <a:buFont typeface="Arial" panose="020B0604020202020204" pitchFamily="34" charset="0"/>
                        <a:buChar char="•"/>
                      </a:pPr>
                      <a:endParaRPr lang="en-US" sz="2000" b="0" kern="0" dirty="0">
                        <a:solidFill>
                          <a:schemeClr val="tx1"/>
                        </a:solidFill>
                        <a:effectLst/>
                        <a:latin typeface="Arial" panose="020B0604020202020204" pitchFamily="34" charset="0"/>
                        <a:ea typeface="+mn-ea"/>
                        <a:cs typeface="Arial" panose="020B0604020202020204" pitchFamily="34" charset="0"/>
                      </a:endParaRPr>
                    </a:p>
                  </a:txBody>
                  <a:tcPr marL="68580" marR="68580" marT="0" marB="0">
                    <a:noFill/>
                  </a:tcPr>
                </a:tc>
                <a:extLst>
                  <a:ext uri="{0D108BD9-81ED-4DB2-BD59-A6C34878D82A}">
                    <a16:rowId xmlns:a16="http://schemas.microsoft.com/office/drawing/2014/main" val="2462729766"/>
                  </a:ext>
                </a:extLst>
              </a:tr>
              <a:tr h="959814">
                <a:tc>
                  <a:txBody>
                    <a:bodyPr/>
                    <a:lstStyle/>
                    <a:p>
                      <a:pPr marL="0" marR="0" algn="l">
                        <a:lnSpc>
                          <a:spcPct val="107000"/>
                        </a:lnSpc>
                        <a:spcBef>
                          <a:spcPts val="0"/>
                        </a:spcBef>
                        <a:spcAft>
                          <a:spcPts val="0"/>
                        </a:spcAft>
                      </a:pPr>
                      <a:r>
                        <a:rPr lang="en-US" sz="2000" b="1" kern="0" dirty="0">
                          <a:solidFill>
                            <a:schemeClr val="tx1"/>
                          </a:solidFill>
                          <a:effectLst/>
                          <a:latin typeface="Arial" panose="020B0604020202020204" pitchFamily="34" charset="0"/>
                          <a:ea typeface="+mn-ea"/>
                          <a:cs typeface="Arial" panose="020B0604020202020204" pitchFamily="34" charset="0"/>
                        </a:rPr>
                        <a:t>Observer</a:t>
                      </a:r>
                    </a:p>
                    <a:p>
                      <a:pPr marL="0" marR="0" algn="l">
                        <a:lnSpc>
                          <a:spcPct val="107000"/>
                        </a:lnSpc>
                        <a:spcBef>
                          <a:spcPts val="0"/>
                        </a:spcBef>
                        <a:spcAft>
                          <a:spcPts val="0"/>
                        </a:spcAft>
                      </a:pPr>
                      <a:r>
                        <a:rPr lang="en-US" sz="2000" b="1" kern="0" dirty="0">
                          <a:solidFill>
                            <a:schemeClr val="tx1"/>
                          </a:solidFill>
                          <a:effectLst/>
                          <a:latin typeface="Arial" panose="020B0604020202020204" pitchFamily="34" charset="0"/>
                          <a:ea typeface="+mn-ea"/>
                          <a:cs typeface="Arial" panose="020B0604020202020204" pitchFamily="34" charset="0"/>
                        </a:rPr>
                        <a:t>Checklists</a:t>
                      </a:r>
                    </a:p>
                  </a:txBody>
                  <a:tcPr marL="68580" marR="68580" marT="0" marB="0">
                    <a:noFill/>
                  </a:tcPr>
                </a:tc>
                <a:tc>
                  <a:txBody>
                    <a:bodyPr/>
                    <a:lstStyle/>
                    <a:p>
                      <a:pPr marL="342900" marR="0" indent="-342900" algn="l">
                        <a:lnSpc>
                          <a:spcPct val="107000"/>
                        </a:lnSpc>
                        <a:spcBef>
                          <a:spcPts val="0"/>
                        </a:spcBef>
                        <a:spcAft>
                          <a:spcPts val="0"/>
                        </a:spcAft>
                        <a:buFont typeface="Arial" panose="020B0604020202020204" pitchFamily="34" charset="0"/>
                        <a:buChar char="•"/>
                      </a:pPr>
                      <a:r>
                        <a:rPr lang="en-US" sz="2000" b="0" kern="0" dirty="0">
                          <a:solidFill>
                            <a:schemeClr val="tx1"/>
                          </a:solidFill>
                          <a:effectLst/>
                          <a:latin typeface="Arial" panose="020B0604020202020204" pitchFamily="34" charset="0"/>
                          <a:ea typeface="+mn-ea"/>
                          <a:cs typeface="Arial" panose="020B0604020202020204" pitchFamily="34" charset="0"/>
                        </a:rPr>
                        <a:t>Table Game Manager </a:t>
                      </a:r>
                    </a:p>
                    <a:p>
                      <a:pPr marL="342900" marR="0" indent="-342900" algn="l">
                        <a:lnSpc>
                          <a:spcPct val="107000"/>
                        </a:lnSpc>
                        <a:spcBef>
                          <a:spcPts val="0"/>
                        </a:spcBef>
                        <a:spcAft>
                          <a:spcPts val="0"/>
                        </a:spcAft>
                        <a:buFont typeface="Arial" panose="020B0604020202020204" pitchFamily="34" charset="0"/>
                        <a:buChar char="•"/>
                      </a:pPr>
                      <a:r>
                        <a:rPr lang="en-US" sz="2000" b="0" kern="0" dirty="0">
                          <a:solidFill>
                            <a:schemeClr val="tx1"/>
                          </a:solidFill>
                          <a:effectLst/>
                          <a:latin typeface="Arial" panose="020B0604020202020204" pitchFamily="34" charset="0"/>
                          <a:ea typeface="+mn-ea"/>
                          <a:cs typeface="Arial" panose="020B0604020202020204" pitchFamily="34" charset="0"/>
                        </a:rPr>
                        <a:t>Dearly Departed (dead Zombies)</a:t>
                      </a:r>
                    </a:p>
                  </a:txBody>
                  <a:tcPr marL="68580" marR="68580" marT="0" marB="0">
                    <a:noFill/>
                  </a:tcPr>
                </a:tc>
                <a:extLst>
                  <a:ext uri="{0D108BD9-81ED-4DB2-BD59-A6C34878D82A}">
                    <a16:rowId xmlns:a16="http://schemas.microsoft.com/office/drawing/2014/main" val="3234122068"/>
                  </a:ext>
                </a:extLst>
              </a:tr>
            </a:tbl>
          </a:graphicData>
        </a:graphic>
      </p:graphicFrame>
      <p:sp>
        <p:nvSpPr>
          <p:cNvPr id="2" name="TextBox 1">
            <a:extLst>
              <a:ext uri="{FF2B5EF4-FFF2-40B4-BE49-F238E27FC236}">
                <a16:creationId xmlns:a16="http://schemas.microsoft.com/office/drawing/2014/main" id="{FD4F752D-AE6A-6969-664F-26E1186D835A}"/>
              </a:ext>
            </a:extLst>
          </p:cNvPr>
          <p:cNvSpPr txBox="1"/>
          <p:nvPr/>
        </p:nvSpPr>
        <p:spPr>
          <a:xfrm>
            <a:off x="4647299" y="6497619"/>
            <a:ext cx="33468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Approved for Public Release  PR2024-1573</a:t>
            </a:r>
          </a:p>
        </p:txBody>
      </p:sp>
    </p:spTree>
    <p:extLst>
      <p:ext uri="{BB962C8B-B14F-4D97-AF65-F5344CB8AC3E}">
        <p14:creationId xmlns:p14="http://schemas.microsoft.com/office/powerpoint/2010/main" val="198551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Method: Table Manager Checklist</a:t>
            </a:r>
          </a:p>
        </p:txBody>
      </p:sp>
      <p:sp>
        <p:nvSpPr>
          <p:cNvPr id="6156" name="Slide Number Placeholder 58"/>
          <p:cNvSpPr>
            <a:spLocks noGrp="1"/>
          </p:cNvSpPr>
          <p:nvPr>
            <p:ph type="sldNum" sz="quarter" idx="4"/>
          </p:nvPr>
        </p:nvSpPr>
        <p:spPr bwMode="auto">
          <a:xfrm>
            <a:off x="11217602" y="6439437"/>
            <a:ext cx="485353" cy="326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11</a:t>
            </a:fld>
            <a:endParaRPr lang="en-US" dirty="0">
              <a:solidFill>
                <a:srgbClr val="000000"/>
              </a:solidFill>
            </a:endParaRPr>
          </a:p>
        </p:txBody>
      </p:sp>
      <p:pic>
        <p:nvPicPr>
          <p:cNvPr id="2" name="Picture 1">
            <a:extLst>
              <a:ext uri="{FF2B5EF4-FFF2-40B4-BE49-F238E27FC236}">
                <a16:creationId xmlns:a16="http://schemas.microsoft.com/office/drawing/2014/main" id="{E640BFFA-0B36-3420-595F-33F0933B3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511" y="841248"/>
            <a:ext cx="11223236" cy="5645889"/>
          </a:xfrm>
          <a:prstGeom prst="rect">
            <a:avLst/>
          </a:prstGeom>
          <a:noFill/>
          <a:ln>
            <a:noFill/>
          </a:ln>
        </p:spPr>
      </p:pic>
      <p:sp>
        <p:nvSpPr>
          <p:cNvPr id="3" name="TextBox 2">
            <a:extLst>
              <a:ext uri="{FF2B5EF4-FFF2-40B4-BE49-F238E27FC236}">
                <a16:creationId xmlns:a16="http://schemas.microsoft.com/office/drawing/2014/main" id="{E266AC7C-2E49-7F74-359C-D1076C2948A4}"/>
              </a:ext>
            </a:extLst>
          </p:cNvPr>
          <p:cNvSpPr txBox="1"/>
          <p:nvPr/>
        </p:nvSpPr>
        <p:spPr>
          <a:xfrm>
            <a:off x="4647299" y="6497619"/>
            <a:ext cx="33468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Approved for Public Release  PR2024-1573</a:t>
            </a:r>
          </a:p>
        </p:txBody>
      </p:sp>
    </p:spTree>
    <p:extLst>
      <p:ext uri="{BB962C8B-B14F-4D97-AF65-F5344CB8AC3E}">
        <p14:creationId xmlns:p14="http://schemas.microsoft.com/office/powerpoint/2010/main" val="1703284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78285-6229-5159-9C20-C12F1FB34DBD}"/>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ADCE4252-32E0-1BBA-81D7-85C83D281E90}"/>
              </a:ext>
            </a:extLst>
          </p:cNvPr>
          <p:cNvSpPr>
            <a:spLocks noGrp="1"/>
          </p:cNvSpPr>
          <p:nvPr>
            <p:ph idx="1"/>
          </p:nvPr>
        </p:nvSpPr>
        <p:spPr>
          <a:xfrm>
            <a:off x="404329" y="1081503"/>
            <a:ext cx="10928351" cy="4660107"/>
          </a:xfrm>
        </p:spPr>
        <p:txBody>
          <a:bodyPr/>
          <a:lstStyle/>
          <a:p>
            <a:r>
              <a:rPr lang="en-US" sz="3200" dirty="0"/>
              <a:t>Demographics</a:t>
            </a:r>
          </a:p>
          <a:p>
            <a:pPr lvl="1"/>
            <a:r>
              <a:rPr lang="en-US" sz="2800" dirty="0"/>
              <a:t>35 participants ranging in age from 17 to 67, many with gaming experience</a:t>
            </a:r>
          </a:p>
          <a:p>
            <a:pPr lvl="1"/>
            <a:r>
              <a:rPr lang="en-US" sz="2800" dirty="0"/>
              <a:t>Nearly all had experience working in a team-based setting	</a:t>
            </a:r>
          </a:p>
          <a:p>
            <a:r>
              <a:rPr lang="en-US" sz="3200" dirty="0"/>
              <a:t>Game Feature Reactions</a:t>
            </a:r>
          </a:p>
          <a:p>
            <a:pPr lvl="1"/>
            <a:r>
              <a:rPr lang="en-US" sz="2800" dirty="0"/>
              <a:t>AAR climate was positive</a:t>
            </a:r>
          </a:p>
          <a:p>
            <a:pPr lvl="1"/>
            <a:r>
              <a:rPr lang="en-US" sz="2800" dirty="0"/>
              <a:t>Would play the game again in 2024</a:t>
            </a:r>
          </a:p>
          <a:p>
            <a:pPr lvl="1"/>
            <a:r>
              <a:rPr lang="en-US" sz="2800" dirty="0"/>
              <a:t>High level of trust</a:t>
            </a:r>
          </a:p>
          <a:p>
            <a:pPr lvl="1"/>
            <a:r>
              <a:rPr lang="en-US" sz="2800" dirty="0"/>
              <a:t>Wanted more time to learn the game</a:t>
            </a:r>
          </a:p>
          <a:p>
            <a:endParaRPr lang="en-US" dirty="0"/>
          </a:p>
        </p:txBody>
      </p:sp>
      <p:sp>
        <p:nvSpPr>
          <p:cNvPr id="4" name="Slide Number Placeholder 3">
            <a:extLst>
              <a:ext uri="{FF2B5EF4-FFF2-40B4-BE49-F238E27FC236}">
                <a16:creationId xmlns:a16="http://schemas.microsoft.com/office/drawing/2014/main" id="{0AD208CD-9C8E-9C67-F874-396BE3C0EE1D}"/>
              </a:ext>
            </a:extLst>
          </p:cNvPr>
          <p:cNvSpPr>
            <a:spLocks noGrp="1"/>
          </p:cNvSpPr>
          <p:nvPr>
            <p:ph type="sldNum" sz="quarter" idx="4"/>
          </p:nvPr>
        </p:nvSpPr>
        <p:spPr/>
        <p:txBody>
          <a:bodyPr/>
          <a:lstStyle/>
          <a:p>
            <a:pPr>
              <a:defRPr/>
            </a:pPr>
            <a:fld id="{D68E8870-17DE-45C4-A8DD-7644B2422933}" type="slidenum">
              <a:rPr lang="en-US" smtClean="0"/>
              <a:pPr>
                <a:defRPr/>
              </a:pPr>
              <a:t>12</a:t>
            </a:fld>
            <a:endParaRPr lang="en-US" dirty="0"/>
          </a:p>
        </p:txBody>
      </p:sp>
      <p:sp>
        <p:nvSpPr>
          <p:cNvPr id="5" name="TextBox 4">
            <a:extLst>
              <a:ext uri="{FF2B5EF4-FFF2-40B4-BE49-F238E27FC236}">
                <a16:creationId xmlns:a16="http://schemas.microsoft.com/office/drawing/2014/main" id="{7BB57FA6-71CC-F8F5-8A55-D38F5535DFE6}"/>
              </a:ext>
            </a:extLst>
          </p:cNvPr>
          <p:cNvSpPr txBox="1"/>
          <p:nvPr/>
        </p:nvSpPr>
        <p:spPr>
          <a:xfrm>
            <a:off x="4647299" y="6497619"/>
            <a:ext cx="33468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Approved for Public Release  PR2024-1573</a:t>
            </a:r>
          </a:p>
        </p:txBody>
      </p:sp>
    </p:spTree>
    <p:extLst>
      <p:ext uri="{BB962C8B-B14F-4D97-AF65-F5344CB8AC3E}">
        <p14:creationId xmlns:p14="http://schemas.microsoft.com/office/powerpoint/2010/main" val="589164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78285-6229-5159-9C20-C12F1FB34DBD}"/>
              </a:ext>
            </a:extLst>
          </p:cNvPr>
          <p:cNvSpPr>
            <a:spLocks noGrp="1"/>
          </p:cNvSpPr>
          <p:nvPr>
            <p:ph type="title"/>
          </p:nvPr>
        </p:nvSpPr>
        <p:spPr/>
        <p:txBody>
          <a:bodyPr/>
          <a:lstStyle/>
          <a:p>
            <a:r>
              <a:rPr lang="en-US" dirty="0"/>
              <a:t>Results (Cont.)</a:t>
            </a:r>
          </a:p>
        </p:txBody>
      </p:sp>
      <p:sp>
        <p:nvSpPr>
          <p:cNvPr id="3" name="Content Placeholder 2">
            <a:extLst>
              <a:ext uri="{FF2B5EF4-FFF2-40B4-BE49-F238E27FC236}">
                <a16:creationId xmlns:a16="http://schemas.microsoft.com/office/drawing/2014/main" id="{ADCE4252-32E0-1BBA-81D7-85C83D281E90}"/>
              </a:ext>
            </a:extLst>
          </p:cNvPr>
          <p:cNvSpPr>
            <a:spLocks noGrp="1"/>
          </p:cNvSpPr>
          <p:nvPr>
            <p:ph idx="1"/>
          </p:nvPr>
        </p:nvSpPr>
        <p:spPr>
          <a:xfrm>
            <a:off x="404329" y="1172200"/>
            <a:ext cx="11310593" cy="4985713"/>
          </a:xfrm>
        </p:spPr>
        <p:txBody>
          <a:bodyPr/>
          <a:lstStyle/>
          <a:p>
            <a:r>
              <a:rPr lang="en-US" sz="3200" dirty="0"/>
              <a:t>Table Game Manager Observations</a:t>
            </a:r>
          </a:p>
          <a:p>
            <a:pPr lvl="1"/>
            <a:r>
              <a:rPr lang="en-US" sz="2800" dirty="0"/>
              <a:t>Most players contributed to team decisions</a:t>
            </a:r>
          </a:p>
          <a:p>
            <a:pPr lvl="1"/>
            <a:r>
              <a:rPr lang="en-US" sz="2800" dirty="0"/>
              <a:t>Five leaders emerged</a:t>
            </a:r>
          </a:p>
          <a:p>
            <a:pPr lvl="1"/>
            <a:r>
              <a:rPr lang="en-US" sz="2800" dirty="0"/>
              <a:t>Players appeared to be working well together</a:t>
            </a:r>
          </a:p>
          <a:p>
            <a:r>
              <a:rPr lang="en-US" sz="3200" dirty="0"/>
              <a:t>Game Confidence – </a:t>
            </a:r>
            <a:r>
              <a:rPr lang="en-US" dirty="0"/>
              <a:t>Started evenly </a:t>
            </a:r>
            <a:r>
              <a:rPr lang="en-US" sz="2800" dirty="0"/>
              <a:t>divided between lower and higher levels of confidence, that increased slightly at game end (not significant)</a:t>
            </a:r>
          </a:p>
          <a:p>
            <a:r>
              <a:rPr lang="en-US" sz="3200" dirty="0"/>
              <a:t>Team Cohesion - </a:t>
            </a:r>
            <a:r>
              <a:rPr lang="en-US" sz="2800" dirty="0"/>
              <a:t>Moderate to high levels before and after game (no change)</a:t>
            </a:r>
          </a:p>
          <a:p>
            <a:r>
              <a:rPr lang="en-US" sz="3200" dirty="0"/>
              <a:t>Team Efficacy </a:t>
            </a:r>
            <a:r>
              <a:rPr lang="en-US" dirty="0"/>
              <a:t>– Moderate to high levels that dropped to moderate levels after the game (Wilcoxon signed ranks t test =2.71, p=.007)</a:t>
            </a:r>
          </a:p>
          <a:p>
            <a:endParaRPr lang="en-US" dirty="0"/>
          </a:p>
        </p:txBody>
      </p:sp>
      <p:sp>
        <p:nvSpPr>
          <p:cNvPr id="4" name="Slide Number Placeholder 3">
            <a:extLst>
              <a:ext uri="{FF2B5EF4-FFF2-40B4-BE49-F238E27FC236}">
                <a16:creationId xmlns:a16="http://schemas.microsoft.com/office/drawing/2014/main" id="{0AD208CD-9C8E-9C67-F874-396BE3C0EE1D}"/>
              </a:ext>
            </a:extLst>
          </p:cNvPr>
          <p:cNvSpPr>
            <a:spLocks noGrp="1"/>
          </p:cNvSpPr>
          <p:nvPr>
            <p:ph type="sldNum" sz="quarter" idx="4"/>
          </p:nvPr>
        </p:nvSpPr>
        <p:spPr/>
        <p:txBody>
          <a:bodyPr/>
          <a:lstStyle/>
          <a:p>
            <a:pPr>
              <a:defRPr/>
            </a:pPr>
            <a:fld id="{D68E8870-17DE-45C4-A8DD-7644B2422933}" type="slidenum">
              <a:rPr lang="en-US" smtClean="0"/>
              <a:pPr>
                <a:defRPr/>
              </a:pPr>
              <a:t>13</a:t>
            </a:fld>
            <a:endParaRPr lang="en-US" dirty="0"/>
          </a:p>
        </p:txBody>
      </p:sp>
      <p:sp>
        <p:nvSpPr>
          <p:cNvPr id="5" name="TextBox 4">
            <a:extLst>
              <a:ext uri="{FF2B5EF4-FFF2-40B4-BE49-F238E27FC236}">
                <a16:creationId xmlns:a16="http://schemas.microsoft.com/office/drawing/2014/main" id="{B9B8736E-79BB-560F-C258-D9A0ABA707C2}"/>
              </a:ext>
            </a:extLst>
          </p:cNvPr>
          <p:cNvSpPr txBox="1"/>
          <p:nvPr/>
        </p:nvSpPr>
        <p:spPr>
          <a:xfrm>
            <a:off x="4647299" y="6497619"/>
            <a:ext cx="33468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Approved for Public Release  PR2024-1573</a:t>
            </a:r>
          </a:p>
        </p:txBody>
      </p:sp>
    </p:spTree>
    <p:extLst>
      <p:ext uri="{BB962C8B-B14F-4D97-AF65-F5344CB8AC3E}">
        <p14:creationId xmlns:p14="http://schemas.microsoft.com/office/powerpoint/2010/main" val="319912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44009" y="0"/>
            <a:ext cx="9516140" cy="841248"/>
          </a:xfrm>
        </p:spPr>
        <p:txBody>
          <a:bodyPr/>
          <a:lstStyle/>
          <a:p>
            <a:pPr eaLnBrk="1" hangingPunct="1"/>
            <a:r>
              <a:rPr lang="en-US" dirty="0"/>
              <a:t>Results</a:t>
            </a:r>
            <a:br>
              <a:rPr lang="en-US" dirty="0"/>
            </a:br>
            <a:r>
              <a:rPr lang="en-US" dirty="0"/>
              <a:t>Team Cohesion &amp; Team Efficacy Scales</a:t>
            </a:r>
          </a:p>
        </p:txBody>
      </p:sp>
      <p:sp>
        <p:nvSpPr>
          <p:cNvPr id="6156" name="Slide Number Placeholder 58"/>
          <p:cNvSpPr>
            <a:spLocks noGrp="1"/>
          </p:cNvSpPr>
          <p:nvPr>
            <p:ph type="sldNum" sz="quarter" idx="4"/>
          </p:nvPr>
        </p:nvSpPr>
        <p:spPr bwMode="auto">
          <a:xfrm>
            <a:off x="11217602" y="6439437"/>
            <a:ext cx="485353" cy="326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14</a:t>
            </a:fld>
            <a:endParaRPr lang="en-US" dirty="0">
              <a:solidFill>
                <a:srgbClr val="000000"/>
              </a:solidFill>
            </a:endParaRPr>
          </a:p>
        </p:txBody>
      </p:sp>
      <p:graphicFrame>
        <p:nvGraphicFramePr>
          <p:cNvPr id="2" name="Table 1">
            <a:extLst>
              <a:ext uri="{FF2B5EF4-FFF2-40B4-BE49-F238E27FC236}">
                <a16:creationId xmlns:a16="http://schemas.microsoft.com/office/drawing/2014/main" id="{5AAAA919-DB20-48AE-EB09-2815497B6C63}"/>
              </a:ext>
            </a:extLst>
          </p:cNvPr>
          <p:cNvGraphicFramePr>
            <a:graphicFrameLocks/>
          </p:cNvGraphicFramePr>
          <p:nvPr>
            <p:extLst>
              <p:ext uri="{D42A27DB-BD31-4B8C-83A1-F6EECF244321}">
                <p14:modId xmlns:p14="http://schemas.microsoft.com/office/powerpoint/2010/main" val="3199113500"/>
              </p:ext>
            </p:extLst>
          </p:nvPr>
        </p:nvGraphicFramePr>
        <p:xfrm>
          <a:off x="921819" y="884148"/>
          <a:ext cx="10418317" cy="5555289"/>
        </p:xfrm>
        <a:graphic>
          <a:graphicData uri="http://schemas.openxmlformats.org/drawingml/2006/table">
            <a:tbl>
              <a:tblPr firstRow="1" firstCol="1" bandRow="1">
                <a:tableStyleId>{5C22544A-7EE6-4342-B048-85BDC9FD1C3A}</a:tableStyleId>
              </a:tblPr>
              <a:tblGrid>
                <a:gridCol w="1488331">
                  <a:extLst>
                    <a:ext uri="{9D8B030D-6E8A-4147-A177-3AD203B41FA5}">
                      <a16:colId xmlns:a16="http://schemas.microsoft.com/office/drawing/2014/main" val="3381167718"/>
                    </a:ext>
                  </a:extLst>
                </a:gridCol>
                <a:gridCol w="1488331">
                  <a:extLst>
                    <a:ext uri="{9D8B030D-6E8A-4147-A177-3AD203B41FA5}">
                      <a16:colId xmlns:a16="http://schemas.microsoft.com/office/drawing/2014/main" val="2431541372"/>
                    </a:ext>
                  </a:extLst>
                </a:gridCol>
                <a:gridCol w="1488331">
                  <a:extLst>
                    <a:ext uri="{9D8B030D-6E8A-4147-A177-3AD203B41FA5}">
                      <a16:colId xmlns:a16="http://schemas.microsoft.com/office/drawing/2014/main" val="2909861780"/>
                    </a:ext>
                  </a:extLst>
                </a:gridCol>
                <a:gridCol w="1488331">
                  <a:extLst>
                    <a:ext uri="{9D8B030D-6E8A-4147-A177-3AD203B41FA5}">
                      <a16:colId xmlns:a16="http://schemas.microsoft.com/office/drawing/2014/main" val="2864103899"/>
                    </a:ext>
                  </a:extLst>
                </a:gridCol>
                <a:gridCol w="1488331">
                  <a:extLst>
                    <a:ext uri="{9D8B030D-6E8A-4147-A177-3AD203B41FA5}">
                      <a16:colId xmlns:a16="http://schemas.microsoft.com/office/drawing/2014/main" val="2416647813"/>
                    </a:ext>
                  </a:extLst>
                </a:gridCol>
                <a:gridCol w="1488331">
                  <a:extLst>
                    <a:ext uri="{9D8B030D-6E8A-4147-A177-3AD203B41FA5}">
                      <a16:colId xmlns:a16="http://schemas.microsoft.com/office/drawing/2014/main" val="7924322"/>
                    </a:ext>
                  </a:extLst>
                </a:gridCol>
                <a:gridCol w="1488331">
                  <a:extLst>
                    <a:ext uri="{9D8B030D-6E8A-4147-A177-3AD203B41FA5}">
                      <a16:colId xmlns:a16="http://schemas.microsoft.com/office/drawing/2014/main" val="2441774419"/>
                    </a:ext>
                  </a:extLst>
                </a:gridCol>
              </a:tblGrid>
              <a:tr h="592704">
                <a:tc>
                  <a:txBody>
                    <a:bodyPr/>
                    <a:lstStyle/>
                    <a:p>
                      <a:pPr marL="0" marR="0" algn="l">
                        <a:lnSpc>
                          <a:spcPct val="107000"/>
                        </a:lnSpc>
                        <a:spcBef>
                          <a:spcPts val="0"/>
                        </a:spcBef>
                        <a:spcAft>
                          <a:spcPts val="0"/>
                        </a:spcAft>
                      </a:pPr>
                      <a:r>
                        <a:rPr lang="en-US" sz="1800" b="1" kern="0" dirty="0">
                          <a:solidFill>
                            <a:schemeClr val="tx1"/>
                          </a:solidFill>
                          <a:effectLst/>
                          <a:latin typeface="Arial Narrow" panose="020B0606020202030204" pitchFamily="34" charset="0"/>
                        </a:rPr>
                        <a:t> </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Pre-Game</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Confidence</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Day 1 </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Team Cohesion</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a:t>
                      </a:r>
                    </a:p>
                    <a:p>
                      <a:pPr marL="0" marR="0" algn="ctr">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Post Game </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Confidence</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Post Game Team Cohesion</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p>
                      <a:pPr marL="0" marR="0" algn="ctr">
                        <a:lnSpc>
                          <a:spcPct val="107000"/>
                        </a:lnSpc>
                        <a:spcBef>
                          <a:spcPts val="0"/>
                        </a:spcBef>
                        <a:spcAft>
                          <a:spcPts val="0"/>
                        </a:spcAft>
                      </a:pP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177726"/>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 </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Cohesion</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.26</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endParaRPr lang="en-US" sz="1800" b="1" kern="0" dirty="0">
                        <a:solidFill>
                          <a:schemeClr val="tx1"/>
                        </a:solidFill>
                        <a:effectLst/>
                        <a:latin typeface="Arial Narrow" panose="020B0606020202030204" pitchFamily="34" charset="0"/>
                      </a:endParaRP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.93</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68058385"/>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.21</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.69**</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.84</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26126678"/>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Post-Game </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Confidence</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.29</a:t>
                      </a:r>
                      <a:r>
                        <a:rPr lang="en-US" sz="1800" b="0" kern="0" baseline="30000" dirty="0">
                          <a:solidFill>
                            <a:schemeClr val="tx1"/>
                          </a:solidFill>
                          <a:effectLst/>
                          <a:latin typeface="Arial Narrow" panose="020B0606020202030204" pitchFamily="34" charset="0"/>
                        </a:rPr>
                        <a:t>a</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.55**</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40648231"/>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Cohesion</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.06</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.58**</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.58**</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.50*</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endParaRPr lang="en-US" sz="1800" b="1" kern="0" dirty="0">
                        <a:solidFill>
                          <a:schemeClr val="tx1"/>
                        </a:solidFill>
                        <a:effectLst/>
                        <a:latin typeface="Arial Narrow" panose="020B0606020202030204" pitchFamily="34" charset="0"/>
                      </a:endParaRP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.93</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54869422"/>
                  </a:ext>
                </a:extLst>
              </a:tr>
              <a:tr h="592704">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.10</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.66**</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.93**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a:t>
                      </a:r>
                      <a:r>
                        <a:rPr lang="en-US" sz="1800" b="1" kern="0" dirty="0">
                          <a:solidFill>
                            <a:schemeClr val="tx1"/>
                          </a:solidFill>
                          <a:effectLst/>
                          <a:latin typeface="Arial Narrow" panose="020B0606020202030204" pitchFamily="34" charset="0"/>
                        </a:rPr>
                        <a:t>89</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10609812"/>
                  </a:ext>
                </a:extLst>
              </a:tr>
            </a:tbl>
          </a:graphicData>
        </a:graphic>
      </p:graphicFrame>
      <p:sp>
        <p:nvSpPr>
          <p:cNvPr id="3" name="Rectangle 1">
            <a:extLst>
              <a:ext uri="{FF2B5EF4-FFF2-40B4-BE49-F238E27FC236}">
                <a16:creationId xmlns:a16="http://schemas.microsoft.com/office/drawing/2014/main" id="{FB08F03A-63DD-2F8A-1C10-DBD621412CD3}"/>
              </a:ext>
            </a:extLst>
          </p:cNvPr>
          <p:cNvSpPr>
            <a:spLocks/>
          </p:cNvSpPr>
          <p:nvPr/>
        </p:nvSpPr>
        <p:spPr bwMode="auto">
          <a:xfrm>
            <a:off x="4606533" y="6392909"/>
            <a:ext cx="381142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 p=.003; ** P &lt;=.001; </a:t>
            </a:r>
            <a:r>
              <a:rPr kumimoji="0" lang="en-US" altLang="en-US" sz="1400" b="0" i="0" u="none" strike="noStrike" cap="none" normalizeH="0" baseline="3000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a</a:t>
            </a:r>
            <a:r>
              <a:rPr kumimoji="0" lang="en-US" altLang="en-US" sz="1400" b="0" i="0" u="none" strike="noStrike" cap="none" normalizeH="0" baseline="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 p=.072; n ranged from 26 to 31.</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p:txBody>
      </p:sp>
      <p:grpSp>
        <p:nvGrpSpPr>
          <p:cNvPr id="23" name="Group 22">
            <a:extLst>
              <a:ext uri="{FF2B5EF4-FFF2-40B4-BE49-F238E27FC236}">
                <a16:creationId xmlns:a16="http://schemas.microsoft.com/office/drawing/2014/main" id="{3DE02E1D-3F89-9517-6CF5-8323EFC58B75}"/>
              </a:ext>
            </a:extLst>
          </p:cNvPr>
          <p:cNvGrpSpPr/>
          <p:nvPr/>
        </p:nvGrpSpPr>
        <p:grpSpPr>
          <a:xfrm>
            <a:off x="4929188" y="2205372"/>
            <a:ext cx="6469892" cy="3437713"/>
            <a:chOff x="4929188" y="2205372"/>
            <a:chExt cx="6469892" cy="3437713"/>
          </a:xfrm>
        </p:grpSpPr>
        <p:grpSp>
          <p:nvGrpSpPr>
            <p:cNvPr id="6" name="Group 5">
              <a:extLst>
                <a:ext uri="{FF2B5EF4-FFF2-40B4-BE49-F238E27FC236}">
                  <a16:creationId xmlns:a16="http://schemas.microsoft.com/office/drawing/2014/main" id="{8332A166-11F4-ED62-0AE4-E4D19E5215E4}"/>
                </a:ext>
              </a:extLst>
            </p:cNvPr>
            <p:cNvGrpSpPr/>
            <p:nvPr/>
          </p:nvGrpSpPr>
          <p:grpSpPr>
            <a:xfrm>
              <a:off x="7465104" y="2205372"/>
              <a:ext cx="3933976" cy="1031123"/>
              <a:chOff x="3591086" y="4430839"/>
              <a:chExt cx="3933976" cy="1031123"/>
            </a:xfrm>
          </p:grpSpPr>
          <p:sp>
            <p:nvSpPr>
              <p:cNvPr id="7" name="Rectangle 6">
                <a:extLst>
                  <a:ext uri="{FF2B5EF4-FFF2-40B4-BE49-F238E27FC236}">
                    <a16:creationId xmlns:a16="http://schemas.microsoft.com/office/drawing/2014/main" id="{CC228C8F-D03F-F7AA-10B3-4A096007020C}"/>
                  </a:ext>
                </a:extLst>
              </p:cNvPr>
              <p:cNvSpPr/>
              <p:nvPr/>
            </p:nvSpPr>
            <p:spPr bwMode="auto">
              <a:xfrm>
                <a:off x="3591086" y="4430839"/>
                <a:ext cx="3933976" cy="1031123"/>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9EE499C3-0443-0830-C593-6242CD19FD3B}"/>
                  </a:ext>
                </a:extLst>
              </p:cNvPr>
              <p:cNvSpPr txBox="1"/>
              <p:nvPr/>
            </p:nvSpPr>
            <p:spPr>
              <a:xfrm>
                <a:off x="3857625" y="4572000"/>
                <a:ext cx="3543300" cy="707886"/>
              </a:xfrm>
              <a:prstGeom prst="rect">
                <a:avLst/>
              </a:prstGeom>
              <a:noFill/>
            </p:spPr>
            <p:txBody>
              <a:bodyPr wrap="square" rtlCol="0">
                <a:spAutoFit/>
              </a:bodyPr>
              <a:lstStyle/>
              <a:p>
                <a:r>
                  <a:rPr lang="en-US" sz="2000" dirty="0"/>
                  <a:t>Good internal consistency of scale items </a:t>
                </a:r>
                <a:r>
                  <a:rPr lang="en-US" sz="1800" dirty="0"/>
                  <a:t>(Cronbach’s Alpha)</a:t>
                </a:r>
                <a:endParaRPr lang="en-US" sz="2000" dirty="0"/>
              </a:p>
            </p:txBody>
          </p:sp>
        </p:grpSp>
        <p:cxnSp>
          <p:nvCxnSpPr>
            <p:cNvPr id="11" name="Straight Arrow Connector 10">
              <a:extLst>
                <a:ext uri="{FF2B5EF4-FFF2-40B4-BE49-F238E27FC236}">
                  <a16:creationId xmlns:a16="http://schemas.microsoft.com/office/drawing/2014/main" id="{3587D76D-739A-B92C-5E7D-D8438D7A3235}"/>
                </a:ext>
              </a:extLst>
            </p:cNvPr>
            <p:cNvCxnSpPr>
              <a:cxnSpLocks/>
            </p:cNvCxnSpPr>
            <p:nvPr/>
          </p:nvCxnSpPr>
          <p:spPr bwMode="auto">
            <a:xfrm flipH="1" flipV="1">
              <a:off x="4929188" y="2205372"/>
              <a:ext cx="2535916" cy="637841"/>
            </a:xfrm>
            <a:prstGeom prst="straightConnector1">
              <a:avLst/>
            </a:prstGeom>
            <a:solidFill>
              <a:schemeClr val="accent1"/>
            </a:solidFill>
            <a:ln w="38100" cap="flat" cmpd="sng" algn="ctr">
              <a:solidFill>
                <a:schemeClr val="tx1"/>
              </a:solidFill>
              <a:prstDash val="solid"/>
              <a:miter lim="800000"/>
              <a:headEnd type="none" w="med" len="med"/>
              <a:tailEnd type="triangle"/>
            </a:ln>
            <a:effectLst/>
          </p:spPr>
        </p:cxnSp>
        <p:cxnSp>
          <p:nvCxnSpPr>
            <p:cNvPr id="12" name="Straight Arrow Connector 11">
              <a:extLst>
                <a:ext uri="{FF2B5EF4-FFF2-40B4-BE49-F238E27FC236}">
                  <a16:creationId xmlns:a16="http://schemas.microsoft.com/office/drawing/2014/main" id="{3D704846-724C-C41B-CC47-EA7118EF2E9B}"/>
                </a:ext>
              </a:extLst>
            </p:cNvPr>
            <p:cNvCxnSpPr>
              <a:cxnSpLocks/>
            </p:cNvCxnSpPr>
            <p:nvPr/>
          </p:nvCxnSpPr>
          <p:spPr bwMode="auto">
            <a:xfrm flipH="1">
              <a:off x="6512246" y="2868688"/>
              <a:ext cx="960653" cy="133039"/>
            </a:xfrm>
            <a:prstGeom prst="straightConnector1">
              <a:avLst/>
            </a:prstGeom>
            <a:solidFill>
              <a:schemeClr val="accent1"/>
            </a:solidFill>
            <a:ln w="38100" cap="flat" cmpd="sng" algn="ctr">
              <a:solidFill>
                <a:schemeClr val="tx1"/>
              </a:solidFill>
              <a:prstDash val="solid"/>
              <a:miter lim="800000"/>
              <a:headEnd type="none" w="med" len="med"/>
              <a:tailEnd type="triangle"/>
            </a:ln>
            <a:effectLst/>
          </p:spPr>
        </p:cxnSp>
        <p:cxnSp>
          <p:nvCxnSpPr>
            <p:cNvPr id="15" name="Straight Arrow Connector 14">
              <a:extLst>
                <a:ext uri="{FF2B5EF4-FFF2-40B4-BE49-F238E27FC236}">
                  <a16:creationId xmlns:a16="http://schemas.microsoft.com/office/drawing/2014/main" id="{DA9858F5-D71A-FEBC-7A99-BBBEFFB69213}"/>
                </a:ext>
              </a:extLst>
            </p:cNvPr>
            <p:cNvCxnSpPr>
              <a:cxnSpLocks/>
            </p:cNvCxnSpPr>
            <p:nvPr/>
          </p:nvCxnSpPr>
          <p:spPr bwMode="auto">
            <a:xfrm flipH="1">
              <a:off x="9058275" y="3279395"/>
              <a:ext cx="142875" cy="1339400"/>
            </a:xfrm>
            <a:prstGeom prst="straightConnector1">
              <a:avLst/>
            </a:prstGeom>
            <a:solidFill>
              <a:schemeClr val="accent1"/>
            </a:solidFill>
            <a:ln w="38100" cap="flat" cmpd="sng" algn="ctr">
              <a:solidFill>
                <a:schemeClr val="tx1"/>
              </a:solidFill>
              <a:prstDash val="solid"/>
              <a:miter lim="800000"/>
              <a:headEnd type="none" w="med" len="med"/>
              <a:tailEnd type="triangle"/>
            </a:ln>
            <a:effectLst/>
          </p:spPr>
        </p:cxnSp>
        <p:cxnSp>
          <p:nvCxnSpPr>
            <p:cNvPr id="19" name="Straight Arrow Connector 18">
              <a:extLst>
                <a:ext uri="{FF2B5EF4-FFF2-40B4-BE49-F238E27FC236}">
                  <a16:creationId xmlns:a16="http://schemas.microsoft.com/office/drawing/2014/main" id="{BF3C797C-6202-2A50-2F66-781E31A8464A}"/>
                </a:ext>
              </a:extLst>
            </p:cNvPr>
            <p:cNvCxnSpPr>
              <a:cxnSpLocks/>
            </p:cNvCxnSpPr>
            <p:nvPr/>
          </p:nvCxnSpPr>
          <p:spPr bwMode="auto">
            <a:xfrm>
              <a:off x="9201150" y="3279395"/>
              <a:ext cx="728663" cy="2363690"/>
            </a:xfrm>
            <a:prstGeom prst="straightConnector1">
              <a:avLst/>
            </a:prstGeom>
            <a:solidFill>
              <a:schemeClr val="accent1"/>
            </a:solidFill>
            <a:ln w="38100" cap="flat" cmpd="sng" algn="ctr">
              <a:solidFill>
                <a:schemeClr val="tx1"/>
              </a:solidFill>
              <a:prstDash val="solid"/>
              <a:miter lim="800000"/>
              <a:headEnd type="none" w="med" len="med"/>
              <a:tailEnd type="triangle"/>
            </a:ln>
            <a:effectLst/>
          </p:spPr>
        </p:cxnSp>
      </p:grpSp>
    </p:spTree>
    <p:extLst>
      <p:ext uri="{BB962C8B-B14F-4D97-AF65-F5344CB8AC3E}">
        <p14:creationId xmlns:p14="http://schemas.microsoft.com/office/powerpoint/2010/main" val="1635138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Slide Number Placeholder 58"/>
          <p:cNvSpPr>
            <a:spLocks noGrp="1"/>
          </p:cNvSpPr>
          <p:nvPr>
            <p:ph type="sldNum" sz="quarter" idx="4"/>
          </p:nvPr>
        </p:nvSpPr>
        <p:spPr bwMode="auto">
          <a:xfrm>
            <a:off x="11217602" y="6439437"/>
            <a:ext cx="485353" cy="326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15</a:t>
            </a:fld>
            <a:endParaRPr lang="en-US" dirty="0">
              <a:solidFill>
                <a:srgbClr val="000000"/>
              </a:solidFill>
            </a:endParaRPr>
          </a:p>
        </p:txBody>
      </p:sp>
      <p:graphicFrame>
        <p:nvGraphicFramePr>
          <p:cNvPr id="2" name="Table 1">
            <a:extLst>
              <a:ext uri="{FF2B5EF4-FFF2-40B4-BE49-F238E27FC236}">
                <a16:creationId xmlns:a16="http://schemas.microsoft.com/office/drawing/2014/main" id="{5AAAA919-DB20-48AE-EB09-2815497B6C63}"/>
              </a:ext>
            </a:extLst>
          </p:cNvPr>
          <p:cNvGraphicFramePr>
            <a:graphicFrameLocks/>
          </p:cNvGraphicFramePr>
          <p:nvPr/>
        </p:nvGraphicFramePr>
        <p:xfrm>
          <a:off x="792920" y="884147"/>
          <a:ext cx="10418317" cy="5555289"/>
        </p:xfrm>
        <a:graphic>
          <a:graphicData uri="http://schemas.openxmlformats.org/drawingml/2006/table">
            <a:tbl>
              <a:tblPr firstRow="1" firstCol="1" bandRow="1">
                <a:tableStyleId>{5C22544A-7EE6-4342-B048-85BDC9FD1C3A}</a:tableStyleId>
              </a:tblPr>
              <a:tblGrid>
                <a:gridCol w="1488331">
                  <a:extLst>
                    <a:ext uri="{9D8B030D-6E8A-4147-A177-3AD203B41FA5}">
                      <a16:colId xmlns:a16="http://schemas.microsoft.com/office/drawing/2014/main" val="3381167718"/>
                    </a:ext>
                  </a:extLst>
                </a:gridCol>
                <a:gridCol w="1488331">
                  <a:extLst>
                    <a:ext uri="{9D8B030D-6E8A-4147-A177-3AD203B41FA5}">
                      <a16:colId xmlns:a16="http://schemas.microsoft.com/office/drawing/2014/main" val="2431541372"/>
                    </a:ext>
                  </a:extLst>
                </a:gridCol>
                <a:gridCol w="1488331">
                  <a:extLst>
                    <a:ext uri="{9D8B030D-6E8A-4147-A177-3AD203B41FA5}">
                      <a16:colId xmlns:a16="http://schemas.microsoft.com/office/drawing/2014/main" val="2909861780"/>
                    </a:ext>
                  </a:extLst>
                </a:gridCol>
                <a:gridCol w="1488331">
                  <a:extLst>
                    <a:ext uri="{9D8B030D-6E8A-4147-A177-3AD203B41FA5}">
                      <a16:colId xmlns:a16="http://schemas.microsoft.com/office/drawing/2014/main" val="2864103899"/>
                    </a:ext>
                  </a:extLst>
                </a:gridCol>
                <a:gridCol w="1488331">
                  <a:extLst>
                    <a:ext uri="{9D8B030D-6E8A-4147-A177-3AD203B41FA5}">
                      <a16:colId xmlns:a16="http://schemas.microsoft.com/office/drawing/2014/main" val="2416647813"/>
                    </a:ext>
                  </a:extLst>
                </a:gridCol>
                <a:gridCol w="1488331">
                  <a:extLst>
                    <a:ext uri="{9D8B030D-6E8A-4147-A177-3AD203B41FA5}">
                      <a16:colId xmlns:a16="http://schemas.microsoft.com/office/drawing/2014/main" val="7924322"/>
                    </a:ext>
                  </a:extLst>
                </a:gridCol>
                <a:gridCol w="1488331">
                  <a:extLst>
                    <a:ext uri="{9D8B030D-6E8A-4147-A177-3AD203B41FA5}">
                      <a16:colId xmlns:a16="http://schemas.microsoft.com/office/drawing/2014/main" val="2441774419"/>
                    </a:ext>
                  </a:extLst>
                </a:gridCol>
              </a:tblGrid>
              <a:tr h="592704">
                <a:tc>
                  <a:txBody>
                    <a:bodyPr/>
                    <a:lstStyle/>
                    <a:p>
                      <a:pPr marL="0" marR="0" algn="l">
                        <a:lnSpc>
                          <a:spcPct val="107000"/>
                        </a:lnSpc>
                        <a:spcBef>
                          <a:spcPts val="0"/>
                        </a:spcBef>
                        <a:spcAft>
                          <a:spcPts val="0"/>
                        </a:spcAft>
                      </a:pPr>
                      <a:r>
                        <a:rPr lang="en-US" sz="1800" b="1" kern="0" dirty="0">
                          <a:solidFill>
                            <a:schemeClr val="tx1"/>
                          </a:solidFill>
                          <a:effectLst/>
                          <a:latin typeface="Arial Narrow" panose="020B0606020202030204" pitchFamily="34" charset="0"/>
                        </a:rPr>
                        <a:t> </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Pre-Game</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Confidence</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Day 1 </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Team Cohesion</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a:t>
                      </a:r>
                    </a:p>
                    <a:p>
                      <a:pPr marL="0" marR="0" algn="ctr">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Post Game </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Confidence</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Post Game Team Cohesion</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p>
                      <a:pPr marL="0" marR="0" algn="ctr">
                        <a:lnSpc>
                          <a:spcPct val="107000"/>
                        </a:lnSpc>
                        <a:spcBef>
                          <a:spcPts val="0"/>
                        </a:spcBef>
                        <a:spcAft>
                          <a:spcPts val="0"/>
                        </a:spcAft>
                      </a:pP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177726"/>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 </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Cohesion</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.26</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endParaRPr lang="en-US" sz="1800" b="1" kern="0" dirty="0">
                        <a:solidFill>
                          <a:schemeClr val="tx1"/>
                        </a:solidFill>
                        <a:effectLst/>
                        <a:latin typeface="Arial Narrow" panose="020B0606020202030204" pitchFamily="34" charset="0"/>
                      </a:endParaRP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.93</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68058385"/>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.21</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.69**</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.84</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26126678"/>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Post-Game </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Confidence</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.29</a:t>
                      </a:r>
                      <a:r>
                        <a:rPr lang="en-US" sz="1800" b="0" kern="0" baseline="30000" dirty="0">
                          <a:solidFill>
                            <a:schemeClr val="tx1"/>
                          </a:solidFill>
                          <a:effectLst/>
                          <a:latin typeface="Arial Narrow" panose="020B0606020202030204" pitchFamily="34" charset="0"/>
                        </a:rPr>
                        <a:t>a</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.55**</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40648231"/>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Cohesion</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.06</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.58**</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.58**</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.50*</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endParaRPr lang="en-US" sz="1800" b="1" kern="0" dirty="0">
                        <a:solidFill>
                          <a:schemeClr val="tx1"/>
                        </a:solidFill>
                        <a:effectLst/>
                        <a:latin typeface="Arial Narrow" panose="020B0606020202030204" pitchFamily="34" charset="0"/>
                      </a:endParaRP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.93</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54869422"/>
                  </a:ext>
                </a:extLst>
              </a:tr>
              <a:tr h="592704">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.10</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.66**</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.93**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a:t>
                      </a:r>
                      <a:r>
                        <a:rPr lang="en-US" sz="1800" b="1" kern="0" dirty="0">
                          <a:solidFill>
                            <a:schemeClr val="tx1"/>
                          </a:solidFill>
                          <a:effectLst/>
                          <a:latin typeface="Arial Narrow" panose="020B0606020202030204" pitchFamily="34" charset="0"/>
                        </a:rPr>
                        <a:t>89</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10609812"/>
                  </a:ext>
                </a:extLst>
              </a:tr>
            </a:tbl>
          </a:graphicData>
        </a:graphic>
      </p:graphicFrame>
      <p:grpSp>
        <p:nvGrpSpPr>
          <p:cNvPr id="6" name="Group 5">
            <a:extLst>
              <a:ext uri="{FF2B5EF4-FFF2-40B4-BE49-F238E27FC236}">
                <a16:creationId xmlns:a16="http://schemas.microsoft.com/office/drawing/2014/main" id="{D9D12F94-B462-23A5-2F10-F1DFBCBAED46}"/>
              </a:ext>
            </a:extLst>
          </p:cNvPr>
          <p:cNvGrpSpPr/>
          <p:nvPr/>
        </p:nvGrpSpPr>
        <p:grpSpPr>
          <a:xfrm>
            <a:off x="7627268" y="3266414"/>
            <a:ext cx="3933976" cy="925566"/>
            <a:chOff x="3591086" y="4430839"/>
            <a:chExt cx="3933976" cy="1269873"/>
          </a:xfrm>
        </p:grpSpPr>
        <p:sp>
          <p:nvSpPr>
            <p:cNvPr id="7" name="Rectangle 6">
              <a:extLst>
                <a:ext uri="{FF2B5EF4-FFF2-40B4-BE49-F238E27FC236}">
                  <a16:creationId xmlns:a16="http://schemas.microsoft.com/office/drawing/2014/main" id="{59CF309E-095A-2E90-8CF6-20C5D9AC2585}"/>
                </a:ext>
              </a:extLst>
            </p:cNvPr>
            <p:cNvSpPr/>
            <p:nvPr/>
          </p:nvSpPr>
          <p:spPr bwMode="auto">
            <a:xfrm>
              <a:off x="3591086" y="4430839"/>
              <a:ext cx="3933976" cy="1269873"/>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E6C16A72-4265-ECED-0147-08266F6E9D63}"/>
                </a:ext>
              </a:extLst>
            </p:cNvPr>
            <p:cNvSpPr txBox="1"/>
            <p:nvPr/>
          </p:nvSpPr>
          <p:spPr>
            <a:xfrm>
              <a:off x="3981762" y="4619351"/>
              <a:ext cx="3543300" cy="707886"/>
            </a:xfrm>
            <a:prstGeom prst="rect">
              <a:avLst/>
            </a:prstGeom>
            <a:noFill/>
          </p:spPr>
          <p:txBody>
            <a:bodyPr wrap="square" rtlCol="0">
              <a:spAutoFit/>
            </a:bodyPr>
            <a:lstStyle/>
            <a:p>
              <a:r>
                <a:rPr lang="en-US" sz="2000" dirty="0"/>
                <a:t>Post Game Cohesion and Efficacy </a:t>
              </a:r>
            </a:p>
          </p:txBody>
        </p:sp>
      </p:grpSp>
      <p:cxnSp>
        <p:nvCxnSpPr>
          <p:cNvPr id="9" name="Straight Arrow Connector 8">
            <a:extLst>
              <a:ext uri="{FF2B5EF4-FFF2-40B4-BE49-F238E27FC236}">
                <a16:creationId xmlns:a16="http://schemas.microsoft.com/office/drawing/2014/main" id="{501D3BC9-AF70-C71C-BBA8-AFDD4FEECEA7}"/>
              </a:ext>
            </a:extLst>
          </p:cNvPr>
          <p:cNvCxnSpPr>
            <a:cxnSpLocks/>
            <a:stCxn id="7" idx="2"/>
          </p:cNvCxnSpPr>
          <p:nvPr/>
        </p:nvCxnSpPr>
        <p:spPr bwMode="auto">
          <a:xfrm flipH="1">
            <a:off x="9201150" y="4191980"/>
            <a:ext cx="393106" cy="1631810"/>
          </a:xfrm>
          <a:prstGeom prst="straightConnector1">
            <a:avLst/>
          </a:prstGeom>
          <a:solidFill>
            <a:schemeClr val="accent1"/>
          </a:solidFill>
          <a:ln w="38100" cap="flat" cmpd="sng" algn="ctr">
            <a:solidFill>
              <a:schemeClr val="tx1"/>
            </a:solidFill>
            <a:prstDash val="solid"/>
            <a:miter lim="800000"/>
            <a:headEnd type="none" w="med" len="med"/>
            <a:tailEnd type="triangle"/>
          </a:ln>
          <a:effectLst/>
        </p:spPr>
      </p:cxnSp>
      <p:grpSp>
        <p:nvGrpSpPr>
          <p:cNvPr id="14" name="Group 13">
            <a:extLst>
              <a:ext uri="{FF2B5EF4-FFF2-40B4-BE49-F238E27FC236}">
                <a16:creationId xmlns:a16="http://schemas.microsoft.com/office/drawing/2014/main" id="{948E9CD7-99F4-8898-B048-605D6BA996A7}"/>
              </a:ext>
            </a:extLst>
          </p:cNvPr>
          <p:cNvGrpSpPr/>
          <p:nvPr/>
        </p:nvGrpSpPr>
        <p:grpSpPr>
          <a:xfrm>
            <a:off x="6368835" y="1885163"/>
            <a:ext cx="3998270" cy="809912"/>
            <a:chOff x="3591086" y="4430839"/>
            <a:chExt cx="3998270" cy="1269873"/>
          </a:xfrm>
        </p:grpSpPr>
        <p:sp>
          <p:nvSpPr>
            <p:cNvPr id="15" name="Rectangle 14">
              <a:extLst>
                <a:ext uri="{FF2B5EF4-FFF2-40B4-BE49-F238E27FC236}">
                  <a16:creationId xmlns:a16="http://schemas.microsoft.com/office/drawing/2014/main" id="{3CEFA7A8-06B2-79A6-1C89-516CC55CEC27}"/>
                </a:ext>
              </a:extLst>
            </p:cNvPr>
            <p:cNvSpPr/>
            <p:nvPr/>
          </p:nvSpPr>
          <p:spPr bwMode="auto">
            <a:xfrm>
              <a:off x="3591086" y="4430839"/>
              <a:ext cx="3933976" cy="1269873"/>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6" name="TextBox 15">
              <a:extLst>
                <a:ext uri="{FF2B5EF4-FFF2-40B4-BE49-F238E27FC236}">
                  <a16:creationId xmlns:a16="http://schemas.microsoft.com/office/drawing/2014/main" id="{EF9BB8C5-E856-19FB-1AD2-D5587C2F665D}"/>
                </a:ext>
              </a:extLst>
            </p:cNvPr>
            <p:cNvSpPr txBox="1"/>
            <p:nvPr/>
          </p:nvSpPr>
          <p:spPr>
            <a:xfrm>
              <a:off x="4046056" y="4770071"/>
              <a:ext cx="3543300" cy="400110"/>
            </a:xfrm>
            <a:prstGeom prst="rect">
              <a:avLst/>
            </a:prstGeom>
            <a:noFill/>
          </p:spPr>
          <p:txBody>
            <a:bodyPr wrap="square" rtlCol="0">
              <a:spAutoFit/>
            </a:bodyPr>
            <a:lstStyle/>
            <a:p>
              <a:r>
                <a:rPr lang="en-US" sz="2000" dirty="0"/>
                <a:t>Day 1 Cohesion and Efficacy</a:t>
              </a:r>
            </a:p>
          </p:txBody>
        </p:sp>
      </p:grpSp>
      <p:cxnSp>
        <p:nvCxnSpPr>
          <p:cNvPr id="17" name="Straight Arrow Connector 16">
            <a:extLst>
              <a:ext uri="{FF2B5EF4-FFF2-40B4-BE49-F238E27FC236}">
                <a16:creationId xmlns:a16="http://schemas.microsoft.com/office/drawing/2014/main" id="{DB854F39-DD87-6E6D-A149-A26F2EA33976}"/>
              </a:ext>
            </a:extLst>
          </p:cNvPr>
          <p:cNvCxnSpPr>
            <a:cxnSpLocks/>
          </p:cNvCxnSpPr>
          <p:nvPr/>
        </p:nvCxnSpPr>
        <p:spPr bwMode="auto">
          <a:xfrm flipH="1">
            <a:off x="4800600" y="2457999"/>
            <a:ext cx="1539723" cy="474281"/>
          </a:xfrm>
          <a:prstGeom prst="straightConnector1">
            <a:avLst/>
          </a:prstGeom>
          <a:solidFill>
            <a:schemeClr val="accent1"/>
          </a:solidFill>
          <a:ln w="38100" cap="flat" cmpd="sng" algn="ctr">
            <a:solidFill>
              <a:schemeClr val="tx1"/>
            </a:solidFill>
            <a:prstDash val="solid"/>
            <a:miter lim="800000"/>
            <a:headEnd type="none" w="med" len="med"/>
            <a:tailEnd type="triangle"/>
          </a:ln>
          <a:effectLst/>
        </p:spPr>
      </p:cxnSp>
      <p:sp>
        <p:nvSpPr>
          <p:cNvPr id="22" name="Rectangle 2">
            <a:extLst>
              <a:ext uri="{FF2B5EF4-FFF2-40B4-BE49-F238E27FC236}">
                <a16:creationId xmlns:a16="http://schemas.microsoft.com/office/drawing/2014/main" id="{07372BE7-2455-3FB5-8DFF-3405F9D575BF}"/>
              </a:ext>
            </a:extLst>
          </p:cNvPr>
          <p:cNvSpPr txBox="1">
            <a:spLocks noChangeArrowheads="1"/>
          </p:cNvSpPr>
          <p:nvPr/>
        </p:nvSpPr>
        <p:spPr bwMode="auto">
          <a:xfrm>
            <a:off x="330459" y="-20537"/>
            <a:ext cx="11531081" cy="8412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kern="0" dirty="0"/>
              <a:t>Results (Cont.)</a:t>
            </a:r>
            <a:br>
              <a:rPr lang="en-US" kern="0" dirty="0"/>
            </a:br>
            <a:r>
              <a:rPr lang="en-US" kern="0" dirty="0"/>
              <a:t>Team Cohesion &amp; Team Efficacy Correlations</a:t>
            </a:r>
          </a:p>
        </p:txBody>
      </p:sp>
      <p:sp>
        <p:nvSpPr>
          <p:cNvPr id="4" name="Rectangle 1">
            <a:extLst>
              <a:ext uri="{FF2B5EF4-FFF2-40B4-BE49-F238E27FC236}">
                <a16:creationId xmlns:a16="http://schemas.microsoft.com/office/drawing/2014/main" id="{5982F674-F803-504E-E9DB-D60704945665}"/>
              </a:ext>
            </a:extLst>
          </p:cNvPr>
          <p:cNvSpPr>
            <a:spLocks/>
          </p:cNvSpPr>
          <p:nvPr/>
        </p:nvSpPr>
        <p:spPr bwMode="auto">
          <a:xfrm>
            <a:off x="3719848" y="6316325"/>
            <a:ext cx="564072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400" kern="0" dirty="0">
                <a:latin typeface="Aptos" panose="020B0004020202020204" pitchFamily="34" charset="0"/>
                <a:ea typeface="Times New Roman" panose="02020603050405020304" pitchFamily="18" charset="0"/>
                <a:cs typeface="Times New Roman" panose="02020603050405020304" pitchFamily="18" charset="0"/>
              </a:rPr>
              <a:t>Spearman’s Rho (</a:t>
            </a:r>
            <a:r>
              <a:rPr lang="en-US" altLang="en-US" sz="1400" b="0" kern="0" dirty="0" err="1">
                <a:latin typeface="Aptos" panose="020B0004020202020204" pitchFamily="34" charset="0"/>
                <a:ea typeface="Times New Roman" panose="02020603050405020304" pitchFamily="18" charset="0"/>
                <a:cs typeface="Times New Roman" panose="02020603050405020304" pitchFamily="18" charset="0"/>
              </a:rPr>
              <a:t>r</a:t>
            </a:r>
            <a:r>
              <a:rPr lang="en-US" altLang="en-US" sz="1400" b="0" kern="0" baseline="-30000" dirty="0" err="1">
                <a:latin typeface="Aptos" panose="020B0004020202020204" pitchFamily="34" charset="0"/>
                <a:ea typeface="Times New Roman" panose="02020603050405020304" pitchFamily="18" charset="0"/>
                <a:cs typeface="Times New Roman" panose="02020603050405020304" pitchFamily="18" charset="0"/>
              </a:rPr>
              <a:t>s</a:t>
            </a:r>
            <a:r>
              <a:rPr lang="en-US" altLang="en-US" sz="1400" kern="0" dirty="0">
                <a:latin typeface="Aptos" panose="020B0004020202020204" pitchFamily="34" charset="0"/>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 * p=.003; ** P &lt;=.001; </a:t>
            </a:r>
            <a:r>
              <a:rPr kumimoji="0" lang="en-US" altLang="en-US" sz="1400" b="0" i="0" u="none" strike="noStrike" cap="none" normalizeH="0" baseline="3000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a</a:t>
            </a:r>
            <a:r>
              <a:rPr kumimoji="0" lang="en-US" altLang="en-US" sz="1400" b="0" i="0" u="none" strike="noStrike" cap="none" normalizeH="0" baseline="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 p=.072; n ranged from 26 to 31.</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702582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Slide Number Placeholder 58"/>
          <p:cNvSpPr>
            <a:spLocks noGrp="1"/>
          </p:cNvSpPr>
          <p:nvPr>
            <p:ph type="sldNum" sz="quarter" idx="4"/>
          </p:nvPr>
        </p:nvSpPr>
        <p:spPr bwMode="auto">
          <a:xfrm>
            <a:off x="11217602" y="6439437"/>
            <a:ext cx="485353" cy="326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16</a:t>
            </a:fld>
            <a:endParaRPr lang="en-US" dirty="0">
              <a:solidFill>
                <a:srgbClr val="000000"/>
              </a:solidFill>
            </a:endParaRPr>
          </a:p>
        </p:txBody>
      </p:sp>
      <p:graphicFrame>
        <p:nvGraphicFramePr>
          <p:cNvPr id="2" name="Table 1">
            <a:extLst>
              <a:ext uri="{FF2B5EF4-FFF2-40B4-BE49-F238E27FC236}">
                <a16:creationId xmlns:a16="http://schemas.microsoft.com/office/drawing/2014/main" id="{5AAAA919-DB20-48AE-EB09-2815497B6C63}"/>
              </a:ext>
            </a:extLst>
          </p:cNvPr>
          <p:cNvGraphicFramePr>
            <a:graphicFrameLocks/>
          </p:cNvGraphicFramePr>
          <p:nvPr>
            <p:extLst>
              <p:ext uri="{D42A27DB-BD31-4B8C-83A1-F6EECF244321}">
                <p14:modId xmlns:p14="http://schemas.microsoft.com/office/powerpoint/2010/main" val="2121889555"/>
              </p:ext>
            </p:extLst>
          </p:nvPr>
        </p:nvGraphicFramePr>
        <p:xfrm>
          <a:off x="792920" y="884147"/>
          <a:ext cx="10418317" cy="5555289"/>
        </p:xfrm>
        <a:graphic>
          <a:graphicData uri="http://schemas.openxmlformats.org/drawingml/2006/table">
            <a:tbl>
              <a:tblPr firstRow="1" firstCol="1" bandRow="1">
                <a:tableStyleId>{5C22544A-7EE6-4342-B048-85BDC9FD1C3A}</a:tableStyleId>
              </a:tblPr>
              <a:tblGrid>
                <a:gridCol w="1488331">
                  <a:extLst>
                    <a:ext uri="{9D8B030D-6E8A-4147-A177-3AD203B41FA5}">
                      <a16:colId xmlns:a16="http://schemas.microsoft.com/office/drawing/2014/main" val="3381167718"/>
                    </a:ext>
                  </a:extLst>
                </a:gridCol>
                <a:gridCol w="1488331">
                  <a:extLst>
                    <a:ext uri="{9D8B030D-6E8A-4147-A177-3AD203B41FA5}">
                      <a16:colId xmlns:a16="http://schemas.microsoft.com/office/drawing/2014/main" val="2431541372"/>
                    </a:ext>
                  </a:extLst>
                </a:gridCol>
                <a:gridCol w="1488331">
                  <a:extLst>
                    <a:ext uri="{9D8B030D-6E8A-4147-A177-3AD203B41FA5}">
                      <a16:colId xmlns:a16="http://schemas.microsoft.com/office/drawing/2014/main" val="2909861780"/>
                    </a:ext>
                  </a:extLst>
                </a:gridCol>
                <a:gridCol w="1488331">
                  <a:extLst>
                    <a:ext uri="{9D8B030D-6E8A-4147-A177-3AD203B41FA5}">
                      <a16:colId xmlns:a16="http://schemas.microsoft.com/office/drawing/2014/main" val="2864103899"/>
                    </a:ext>
                  </a:extLst>
                </a:gridCol>
                <a:gridCol w="1488331">
                  <a:extLst>
                    <a:ext uri="{9D8B030D-6E8A-4147-A177-3AD203B41FA5}">
                      <a16:colId xmlns:a16="http://schemas.microsoft.com/office/drawing/2014/main" val="2416647813"/>
                    </a:ext>
                  </a:extLst>
                </a:gridCol>
                <a:gridCol w="1488331">
                  <a:extLst>
                    <a:ext uri="{9D8B030D-6E8A-4147-A177-3AD203B41FA5}">
                      <a16:colId xmlns:a16="http://schemas.microsoft.com/office/drawing/2014/main" val="7924322"/>
                    </a:ext>
                  </a:extLst>
                </a:gridCol>
                <a:gridCol w="1488331">
                  <a:extLst>
                    <a:ext uri="{9D8B030D-6E8A-4147-A177-3AD203B41FA5}">
                      <a16:colId xmlns:a16="http://schemas.microsoft.com/office/drawing/2014/main" val="2441774419"/>
                    </a:ext>
                  </a:extLst>
                </a:gridCol>
              </a:tblGrid>
              <a:tr h="592704">
                <a:tc>
                  <a:txBody>
                    <a:bodyPr/>
                    <a:lstStyle/>
                    <a:p>
                      <a:pPr marL="0" marR="0" algn="l">
                        <a:lnSpc>
                          <a:spcPct val="107000"/>
                        </a:lnSpc>
                        <a:spcBef>
                          <a:spcPts val="0"/>
                        </a:spcBef>
                        <a:spcAft>
                          <a:spcPts val="0"/>
                        </a:spcAft>
                      </a:pPr>
                      <a:r>
                        <a:rPr lang="en-US" sz="1800" b="1" kern="0" dirty="0">
                          <a:solidFill>
                            <a:schemeClr val="tx1"/>
                          </a:solidFill>
                          <a:effectLst/>
                          <a:latin typeface="Arial Narrow" panose="020B0606020202030204" pitchFamily="34" charset="0"/>
                        </a:rPr>
                        <a:t> </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Pre-Game</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Confidence</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Day 1 </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Team Cohesion</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a:t>
                      </a:r>
                    </a:p>
                    <a:p>
                      <a:pPr marL="0" marR="0" algn="ctr">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Post Game </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Confidence</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Post Game Team Cohesion</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p>
                      <a:pPr marL="0" marR="0" algn="ctr">
                        <a:lnSpc>
                          <a:spcPct val="107000"/>
                        </a:lnSpc>
                        <a:spcBef>
                          <a:spcPts val="0"/>
                        </a:spcBef>
                        <a:spcAft>
                          <a:spcPts val="0"/>
                        </a:spcAft>
                      </a:pP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177726"/>
                  </a:ext>
                </a:extLst>
              </a:tr>
              <a:tr h="1093653">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 </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Cohesion</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.26</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endParaRPr lang="en-US" sz="1800" b="1" kern="0" dirty="0">
                        <a:solidFill>
                          <a:schemeClr val="tx1"/>
                        </a:solidFill>
                        <a:effectLst/>
                        <a:latin typeface="Arial Narrow" panose="020B0606020202030204" pitchFamily="34" charset="0"/>
                      </a:endParaRP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.93</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68058385"/>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.21</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.69**</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.84</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26126678"/>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Post-Game </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Confidence</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.29</a:t>
                      </a:r>
                      <a:r>
                        <a:rPr lang="en-US" sz="1800" b="0" kern="0" baseline="30000" dirty="0">
                          <a:solidFill>
                            <a:schemeClr val="tx1"/>
                          </a:solidFill>
                          <a:effectLst/>
                          <a:latin typeface="Arial Narrow" panose="020B0606020202030204" pitchFamily="34" charset="0"/>
                        </a:rPr>
                        <a:t>a</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.55**</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40648231"/>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Cohesion</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.06</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.58**</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.58**</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.50*</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endParaRPr lang="en-US" sz="1800" b="1" kern="0" dirty="0">
                        <a:solidFill>
                          <a:schemeClr val="tx1"/>
                        </a:solidFill>
                        <a:effectLst/>
                        <a:latin typeface="Arial Narrow" panose="020B0606020202030204" pitchFamily="34" charset="0"/>
                      </a:endParaRP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.93</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54869422"/>
                  </a:ext>
                </a:extLst>
              </a:tr>
              <a:tr h="592704">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.10</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.66**</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.93**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a:t>
                      </a:r>
                      <a:r>
                        <a:rPr lang="en-US" sz="1800" b="1" kern="0" dirty="0">
                          <a:solidFill>
                            <a:schemeClr val="tx1"/>
                          </a:solidFill>
                          <a:effectLst/>
                          <a:latin typeface="Arial Narrow" panose="020B0606020202030204" pitchFamily="34" charset="0"/>
                        </a:rPr>
                        <a:t>89</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10609812"/>
                  </a:ext>
                </a:extLst>
              </a:tr>
            </a:tbl>
          </a:graphicData>
        </a:graphic>
      </p:graphicFrame>
      <p:sp>
        <p:nvSpPr>
          <p:cNvPr id="3" name="Rectangle 1">
            <a:extLst>
              <a:ext uri="{FF2B5EF4-FFF2-40B4-BE49-F238E27FC236}">
                <a16:creationId xmlns:a16="http://schemas.microsoft.com/office/drawing/2014/main" id="{FB08F03A-63DD-2F8A-1C10-DBD621412CD3}"/>
              </a:ext>
            </a:extLst>
          </p:cNvPr>
          <p:cNvSpPr>
            <a:spLocks/>
          </p:cNvSpPr>
          <p:nvPr/>
        </p:nvSpPr>
        <p:spPr bwMode="auto">
          <a:xfrm>
            <a:off x="3719848" y="6316325"/>
            <a:ext cx="564072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400" kern="0" dirty="0">
                <a:latin typeface="Aptos" panose="020B0004020202020204" pitchFamily="34" charset="0"/>
                <a:ea typeface="Times New Roman" panose="02020603050405020304" pitchFamily="18" charset="0"/>
                <a:cs typeface="Times New Roman" panose="02020603050405020304" pitchFamily="18" charset="0"/>
              </a:rPr>
              <a:t>Spearman’s Rho (</a:t>
            </a:r>
            <a:r>
              <a:rPr lang="en-US" altLang="en-US" sz="1400" b="0" kern="0" dirty="0" err="1">
                <a:latin typeface="Aptos" panose="020B0004020202020204" pitchFamily="34" charset="0"/>
                <a:ea typeface="Times New Roman" panose="02020603050405020304" pitchFamily="18" charset="0"/>
                <a:cs typeface="Times New Roman" panose="02020603050405020304" pitchFamily="18" charset="0"/>
              </a:rPr>
              <a:t>r</a:t>
            </a:r>
            <a:r>
              <a:rPr lang="en-US" altLang="en-US" sz="1400" b="0" kern="0" baseline="-30000" dirty="0" err="1">
                <a:latin typeface="Aptos" panose="020B0004020202020204" pitchFamily="34" charset="0"/>
                <a:ea typeface="Times New Roman" panose="02020603050405020304" pitchFamily="18" charset="0"/>
                <a:cs typeface="Times New Roman" panose="02020603050405020304" pitchFamily="18" charset="0"/>
              </a:rPr>
              <a:t>s</a:t>
            </a:r>
            <a:r>
              <a:rPr lang="en-US" altLang="en-US" sz="1400" kern="0" dirty="0">
                <a:latin typeface="Aptos" panose="020B0004020202020204" pitchFamily="34" charset="0"/>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 * p=.003; ** P &lt;=.001; </a:t>
            </a:r>
            <a:r>
              <a:rPr kumimoji="0" lang="en-US" altLang="en-US" sz="1400" b="0" i="0" u="none" strike="noStrike" cap="none" normalizeH="0" baseline="3000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a</a:t>
            </a:r>
            <a:r>
              <a:rPr kumimoji="0" lang="en-US" altLang="en-US" sz="1400" b="0" i="0" u="none" strike="noStrike" cap="none" normalizeH="0" baseline="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 p=.072; n ranged from 26 to 31.</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p:txBody>
      </p:sp>
      <p:sp>
        <p:nvSpPr>
          <p:cNvPr id="4" name="Rectangle 3">
            <a:extLst>
              <a:ext uri="{FF2B5EF4-FFF2-40B4-BE49-F238E27FC236}">
                <a16:creationId xmlns:a16="http://schemas.microsoft.com/office/drawing/2014/main" id="{ACFAB1A1-DF2A-13C6-425C-9C9DE91152BD}"/>
              </a:ext>
            </a:extLst>
          </p:cNvPr>
          <p:cNvSpPr/>
          <p:nvPr/>
        </p:nvSpPr>
        <p:spPr bwMode="auto">
          <a:xfrm rot="5400000">
            <a:off x="4519552" y="3858780"/>
            <a:ext cx="1737285" cy="2931587"/>
          </a:xfrm>
          <a:prstGeom prst="rect">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6" name="Group 5">
            <a:extLst>
              <a:ext uri="{FF2B5EF4-FFF2-40B4-BE49-F238E27FC236}">
                <a16:creationId xmlns:a16="http://schemas.microsoft.com/office/drawing/2014/main" id="{D9D12F94-B462-23A5-2F10-F1DFBCBAED46}"/>
              </a:ext>
            </a:extLst>
          </p:cNvPr>
          <p:cNvGrpSpPr/>
          <p:nvPr/>
        </p:nvGrpSpPr>
        <p:grpSpPr>
          <a:xfrm>
            <a:off x="7148673" y="2159127"/>
            <a:ext cx="3933976" cy="1269873"/>
            <a:chOff x="3591086" y="4430839"/>
            <a:chExt cx="3933976" cy="1269873"/>
          </a:xfrm>
        </p:grpSpPr>
        <p:sp>
          <p:nvSpPr>
            <p:cNvPr id="7" name="Rectangle 6">
              <a:extLst>
                <a:ext uri="{FF2B5EF4-FFF2-40B4-BE49-F238E27FC236}">
                  <a16:creationId xmlns:a16="http://schemas.microsoft.com/office/drawing/2014/main" id="{59CF309E-095A-2E90-8CF6-20C5D9AC2585}"/>
                </a:ext>
              </a:extLst>
            </p:cNvPr>
            <p:cNvSpPr/>
            <p:nvPr/>
          </p:nvSpPr>
          <p:spPr bwMode="auto">
            <a:xfrm>
              <a:off x="3591086" y="4430839"/>
              <a:ext cx="3933976" cy="1269873"/>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E6C16A72-4265-ECED-0147-08266F6E9D63}"/>
                </a:ext>
              </a:extLst>
            </p:cNvPr>
            <p:cNvSpPr txBox="1"/>
            <p:nvPr/>
          </p:nvSpPr>
          <p:spPr>
            <a:xfrm>
              <a:off x="3857625" y="4572000"/>
              <a:ext cx="3543300" cy="1015663"/>
            </a:xfrm>
            <a:prstGeom prst="rect">
              <a:avLst/>
            </a:prstGeom>
            <a:noFill/>
          </p:spPr>
          <p:txBody>
            <a:bodyPr wrap="square" rtlCol="0">
              <a:spAutoFit/>
            </a:bodyPr>
            <a:lstStyle/>
            <a:p>
              <a:r>
                <a:rPr lang="en-US" sz="2000" dirty="0"/>
                <a:t>Day 1 Cohesion and Efficacy related to post game Cohesion and Efficacy</a:t>
              </a:r>
            </a:p>
          </p:txBody>
        </p:sp>
      </p:grpSp>
      <p:cxnSp>
        <p:nvCxnSpPr>
          <p:cNvPr id="9" name="Straight Arrow Connector 8">
            <a:extLst>
              <a:ext uri="{FF2B5EF4-FFF2-40B4-BE49-F238E27FC236}">
                <a16:creationId xmlns:a16="http://schemas.microsoft.com/office/drawing/2014/main" id="{501D3BC9-AF70-C71C-BBA8-AFDD4FEECEA7}"/>
              </a:ext>
            </a:extLst>
          </p:cNvPr>
          <p:cNvCxnSpPr>
            <a:cxnSpLocks/>
            <a:stCxn id="7" idx="1"/>
          </p:cNvCxnSpPr>
          <p:nvPr/>
        </p:nvCxnSpPr>
        <p:spPr bwMode="auto">
          <a:xfrm flipH="1">
            <a:off x="5514975" y="2794064"/>
            <a:ext cx="1633698" cy="1661867"/>
          </a:xfrm>
          <a:prstGeom prst="straightConnector1">
            <a:avLst/>
          </a:prstGeom>
          <a:solidFill>
            <a:schemeClr val="accent1"/>
          </a:solidFill>
          <a:ln w="38100" cap="flat" cmpd="sng" algn="ctr">
            <a:solidFill>
              <a:schemeClr val="tx1"/>
            </a:solidFill>
            <a:prstDash val="solid"/>
            <a:miter lim="800000"/>
            <a:headEnd type="none" w="med" len="med"/>
            <a:tailEnd type="triangle"/>
          </a:ln>
          <a:effectLst/>
        </p:spPr>
      </p:cxnSp>
      <p:sp>
        <p:nvSpPr>
          <p:cNvPr id="13" name="Rectangle 2">
            <a:extLst>
              <a:ext uri="{FF2B5EF4-FFF2-40B4-BE49-F238E27FC236}">
                <a16:creationId xmlns:a16="http://schemas.microsoft.com/office/drawing/2014/main" id="{26EEB51B-6AC7-53B2-A43B-43CDB5E56D9D}"/>
              </a:ext>
            </a:extLst>
          </p:cNvPr>
          <p:cNvSpPr txBox="1">
            <a:spLocks noChangeArrowheads="1"/>
          </p:cNvSpPr>
          <p:nvPr/>
        </p:nvSpPr>
        <p:spPr bwMode="auto">
          <a:xfrm>
            <a:off x="330459" y="-20537"/>
            <a:ext cx="11531081" cy="8412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kern="0" dirty="0"/>
              <a:t>Results (Cont.)</a:t>
            </a:r>
            <a:br>
              <a:rPr lang="en-US" kern="0" dirty="0"/>
            </a:br>
            <a:r>
              <a:rPr lang="en-US" kern="0" dirty="0"/>
              <a:t>Team Cohesion &amp; Team Efficacy Correlations</a:t>
            </a:r>
          </a:p>
        </p:txBody>
      </p:sp>
    </p:spTree>
    <p:extLst>
      <p:ext uri="{BB962C8B-B14F-4D97-AF65-F5344CB8AC3E}">
        <p14:creationId xmlns:p14="http://schemas.microsoft.com/office/powerpoint/2010/main" val="2946708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41832" y="0"/>
            <a:ext cx="11531081" cy="841248"/>
          </a:xfrm>
        </p:spPr>
        <p:txBody>
          <a:bodyPr/>
          <a:lstStyle/>
          <a:p>
            <a:pPr eaLnBrk="1" hangingPunct="1"/>
            <a:r>
              <a:rPr lang="en-US" dirty="0"/>
              <a:t>Results (Cont.)</a:t>
            </a:r>
            <a:br>
              <a:rPr lang="en-US" dirty="0"/>
            </a:br>
            <a:r>
              <a:rPr lang="en-US" dirty="0"/>
              <a:t>Pre-Game Confidence</a:t>
            </a:r>
          </a:p>
        </p:txBody>
      </p:sp>
      <p:sp>
        <p:nvSpPr>
          <p:cNvPr id="6156" name="Slide Number Placeholder 58"/>
          <p:cNvSpPr>
            <a:spLocks noGrp="1"/>
          </p:cNvSpPr>
          <p:nvPr>
            <p:ph type="sldNum" sz="quarter" idx="4"/>
          </p:nvPr>
        </p:nvSpPr>
        <p:spPr bwMode="auto">
          <a:xfrm>
            <a:off x="11217602" y="6439437"/>
            <a:ext cx="485353" cy="326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17</a:t>
            </a:fld>
            <a:endParaRPr lang="en-US" dirty="0">
              <a:solidFill>
                <a:srgbClr val="000000"/>
              </a:solidFill>
            </a:endParaRPr>
          </a:p>
        </p:txBody>
      </p:sp>
      <p:graphicFrame>
        <p:nvGraphicFramePr>
          <p:cNvPr id="2" name="Table 1">
            <a:extLst>
              <a:ext uri="{FF2B5EF4-FFF2-40B4-BE49-F238E27FC236}">
                <a16:creationId xmlns:a16="http://schemas.microsoft.com/office/drawing/2014/main" id="{5AAAA919-DB20-48AE-EB09-2815497B6C63}"/>
              </a:ext>
            </a:extLst>
          </p:cNvPr>
          <p:cNvGraphicFramePr>
            <a:graphicFrameLocks/>
          </p:cNvGraphicFramePr>
          <p:nvPr>
            <p:extLst>
              <p:ext uri="{D42A27DB-BD31-4B8C-83A1-F6EECF244321}">
                <p14:modId xmlns:p14="http://schemas.microsoft.com/office/powerpoint/2010/main" val="1423842760"/>
              </p:ext>
            </p:extLst>
          </p:nvPr>
        </p:nvGraphicFramePr>
        <p:xfrm>
          <a:off x="792920" y="884147"/>
          <a:ext cx="10418317" cy="5555289"/>
        </p:xfrm>
        <a:graphic>
          <a:graphicData uri="http://schemas.openxmlformats.org/drawingml/2006/table">
            <a:tbl>
              <a:tblPr firstRow="1" firstCol="1" bandRow="1">
                <a:tableStyleId>{5C22544A-7EE6-4342-B048-85BDC9FD1C3A}</a:tableStyleId>
              </a:tblPr>
              <a:tblGrid>
                <a:gridCol w="1488331">
                  <a:extLst>
                    <a:ext uri="{9D8B030D-6E8A-4147-A177-3AD203B41FA5}">
                      <a16:colId xmlns:a16="http://schemas.microsoft.com/office/drawing/2014/main" val="3381167718"/>
                    </a:ext>
                  </a:extLst>
                </a:gridCol>
                <a:gridCol w="1488331">
                  <a:extLst>
                    <a:ext uri="{9D8B030D-6E8A-4147-A177-3AD203B41FA5}">
                      <a16:colId xmlns:a16="http://schemas.microsoft.com/office/drawing/2014/main" val="2431541372"/>
                    </a:ext>
                  </a:extLst>
                </a:gridCol>
                <a:gridCol w="1488331">
                  <a:extLst>
                    <a:ext uri="{9D8B030D-6E8A-4147-A177-3AD203B41FA5}">
                      <a16:colId xmlns:a16="http://schemas.microsoft.com/office/drawing/2014/main" val="2909861780"/>
                    </a:ext>
                  </a:extLst>
                </a:gridCol>
                <a:gridCol w="1488331">
                  <a:extLst>
                    <a:ext uri="{9D8B030D-6E8A-4147-A177-3AD203B41FA5}">
                      <a16:colId xmlns:a16="http://schemas.microsoft.com/office/drawing/2014/main" val="2864103899"/>
                    </a:ext>
                  </a:extLst>
                </a:gridCol>
                <a:gridCol w="1488331">
                  <a:extLst>
                    <a:ext uri="{9D8B030D-6E8A-4147-A177-3AD203B41FA5}">
                      <a16:colId xmlns:a16="http://schemas.microsoft.com/office/drawing/2014/main" val="2416647813"/>
                    </a:ext>
                  </a:extLst>
                </a:gridCol>
                <a:gridCol w="1488331">
                  <a:extLst>
                    <a:ext uri="{9D8B030D-6E8A-4147-A177-3AD203B41FA5}">
                      <a16:colId xmlns:a16="http://schemas.microsoft.com/office/drawing/2014/main" val="7924322"/>
                    </a:ext>
                  </a:extLst>
                </a:gridCol>
                <a:gridCol w="1488331">
                  <a:extLst>
                    <a:ext uri="{9D8B030D-6E8A-4147-A177-3AD203B41FA5}">
                      <a16:colId xmlns:a16="http://schemas.microsoft.com/office/drawing/2014/main" val="2441774419"/>
                    </a:ext>
                  </a:extLst>
                </a:gridCol>
              </a:tblGrid>
              <a:tr h="592704">
                <a:tc>
                  <a:txBody>
                    <a:bodyPr/>
                    <a:lstStyle/>
                    <a:p>
                      <a:pPr marL="0" marR="0" algn="l">
                        <a:lnSpc>
                          <a:spcPct val="107000"/>
                        </a:lnSpc>
                        <a:spcBef>
                          <a:spcPts val="0"/>
                        </a:spcBef>
                        <a:spcAft>
                          <a:spcPts val="0"/>
                        </a:spcAft>
                      </a:pPr>
                      <a:r>
                        <a:rPr lang="en-US" sz="1800" b="1" kern="0" dirty="0">
                          <a:solidFill>
                            <a:schemeClr val="tx1"/>
                          </a:solidFill>
                          <a:effectLst/>
                          <a:latin typeface="Arial Narrow" panose="020B0606020202030204" pitchFamily="34" charset="0"/>
                        </a:rPr>
                        <a:t> </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Pre-Game</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Confidence</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Day 1 </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Team Cohesion</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a:t>
                      </a:r>
                    </a:p>
                    <a:p>
                      <a:pPr marL="0" marR="0" algn="ctr">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Post Game </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Confidence</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Post Game Team Cohesion</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p>
                      <a:pPr marL="0" marR="0" algn="ctr">
                        <a:lnSpc>
                          <a:spcPct val="107000"/>
                        </a:lnSpc>
                        <a:spcBef>
                          <a:spcPts val="0"/>
                        </a:spcBef>
                        <a:spcAft>
                          <a:spcPts val="0"/>
                        </a:spcAft>
                      </a:pP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177726"/>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 </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Cohesion</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.26</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endParaRPr lang="en-US" sz="1800" b="1" kern="0" dirty="0">
                        <a:solidFill>
                          <a:schemeClr val="tx1"/>
                        </a:solidFill>
                        <a:effectLst/>
                        <a:latin typeface="Arial Narrow" panose="020B0606020202030204" pitchFamily="34" charset="0"/>
                      </a:endParaRP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.93</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68058385"/>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.21</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.69**</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.84</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26126678"/>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Post-Game </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Confidence</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.29</a:t>
                      </a:r>
                      <a:r>
                        <a:rPr lang="en-US" sz="1800" b="0" kern="0" baseline="30000" dirty="0">
                          <a:solidFill>
                            <a:schemeClr val="tx1"/>
                          </a:solidFill>
                          <a:effectLst/>
                          <a:latin typeface="Arial Narrow" panose="020B0606020202030204" pitchFamily="34" charset="0"/>
                        </a:rPr>
                        <a:t>a</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.55**</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40648231"/>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Cohesion</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.06</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.58**</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.58**</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.50*</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endParaRPr lang="en-US" sz="1800" b="1" kern="0" dirty="0">
                        <a:solidFill>
                          <a:schemeClr val="tx1"/>
                        </a:solidFill>
                        <a:effectLst/>
                        <a:latin typeface="Arial Narrow" panose="020B0606020202030204" pitchFamily="34" charset="0"/>
                      </a:endParaRP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.93</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54869422"/>
                  </a:ext>
                </a:extLst>
              </a:tr>
              <a:tr h="592704">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.10</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.66**</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.93**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a:t>
                      </a:r>
                      <a:r>
                        <a:rPr lang="en-US" sz="1800" b="1" kern="0" dirty="0">
                          <a:solidFill>
                            <a:schemeClr val="tx1"/>
                          </a:solidFill>
                          <a:effectLst/>
                          <a:latin typeface="Arial Narrow" panose="020B0606020202030204" pitchFamily="34" charset="0"/>
                        </a:rPr>
                        <a:t>89</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10609812"/>
                  </a:ext>
                </a:extLst>
              </a:tr>
            </a:tbl>
          </a:graphicData>
        </a:graphic>
      </p:graphicFrame>
      <p:sp>
        <p:nvSpPr>
          <p:cNvPr id="4" name="Rectangle 3">
            <a:extLst>
              <a:ext uri="{FF2B5EF4-FFF2-40B4-BE49-F238E27FC236}">
                <a16:creationId xmlns:a16="http://schemas.microsoft.com/office/drawing/2014/main" id="{ACFAB1A1-DF2A-13C6-425C-9C9DE91152BD}"/>
              </a:ext>
            </a:extLst>
          </p:cNvPr>
          <p:cNvSpPr/>
          <p:nvPr/>
        </p:nvSpPr>
        <p:spPr bwMode="auto">
          <a:xfrm>
            <a:off x="2628900" y="1728788"/>
            <a:ext cx="754064" cy="4710648"/>
          </a:xfrm>
          <a:prstGeom prst="rect">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6" name="Group 5">
            <a:extLst>
              <a:ext uri="{FF2B5EF4-FFF2-40B4-BE49-F238E27FC236}">
                <a16:creationId xmlns:a16="http://schemas.microsoft.com/office/drawing/2014/main" id="{D9D12F94-B462-23A5-2F10-F1DFBCBAED46}"/>
              </a:ext>
            </a:extLst>
          </p:cNvPr>
          <p:cNvGrpSpPr/>
          <p:nvPr/>
        </p:nvGrpSpPr>
        <p:grpSpPr>
          <a:xfrm>
            <a:off x="7148673" y="2159127"/>
            <a:ext cx="3933976" cy="1269873"/>
            <a:chOff x="3591086" y="4430839"/>
            <a:chExt cx="3933976" cy="1269873"/>
          </a:xfrm>
        </p:grpSpPr>
        <p:sp>
          <p:nvSpPr>
            <p:cNvPr id="7" name="Rectangle 6">
              <a:extLst>
                <a:ext uri="{FF2B5EF4-FFF2-40B4-BE49-F238E27FC236}">
                  <a16:creationId xmlns:a16="http://schemas.microsoft.com/office/drawing/2014/main" id="{59CF309E-095A-2E90-8CF6-20C5D9AC2585}"/>
                </a:ext>
              </a:extLst>
            </p:cNvPr>
            <p:cNvSpPr/>
            <p:nvPr/>
          </p:nvSpPr>
          <p:spPr bwMode="auto">
            <a:xfrm>
              <a:off x="3591086" y="4430839"/>
              <a:ext cx="3933976" cy="1269873"/>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E6C16A72-4265-ECED-0147-08266F6E9D63}"/>
                </a:ext>
              </a:extLst>
            </p:cNvPr>
            <p:cNvSpPr txBox="1"/>
            <p:nvPr/>
          </p:nvSpPr>
          <p:spPr>
            <a:xfrm>
              <a:off x="3857625" y="4572000"/>
              <a:ext cx="3543300" cy="1015663"/>
            </a:xfrm>
            <a:prstGeom prst="rect">
              <a:avLst/>
            </a:prstGeom>
            <a:noFill/>
          </p:spPr>
          <p:txBody>
            <a:bodyPr wrap="square" rtlCol="0">
              <a:spAutoFit/>
            </a:bodyPr>
            <a:lstStyle/>
            <a:p>
              <a:r>
                <a:rPr lang="en-US" sz="2000" dirty="0"/>
                <a:t>Pre-game confidence not related to other measures before or after game</a:t>
              </a:r>
            </a:p>
          </p:txBody>
        </p:sp>
      </p:grpSp>
      <p:cxnSp>
        <p:nvCxnSpPr>
          <p:cNvPr id="9" name="Straight Arrow Connector 8">
            <a:extLst>
              <a:ext uri="{FF2B5EF4-FFF2-40B4-BE49-F238E27FC236}">
                <a16:creationId xmlns:a16="http://schemas.microsoft.com/office/drawing/2014/main" id="{501D3BC9-AF70-C71C-BBA8-AFDD4FEECEA7}"/>
              </a:ext>
            </a:extLst>
          </p:cNvPr>
          <p:cNvCxnSpPr>
            <a:cxnSpLocks/>
            <a:stCxn id="7" idx="1"/>
          </p:cNvCxnSpPr>
          <p:nvPr/>
        </p:nvCxnSpPr>
        <p:spPr bwMode="auto">
          <a:xfrm flipH="1" flipV="1">
            <a:off x="3382964" y="1585913"/>
            <a:ext cx="3765709" cy="1208151"/>
          </a:xfrm>
          <a:prstGeom prst="straightConnector1">
            <a:avLst/>
          </a:prstGeom>
          <a:solidFill>
            <a:schemeClr val="accent1"/>
          </a:solidFill>
          <a:ln w="38100" cap="flat" cmpd="sng" algn="ctr">
            <a:solidFill>
              <a:schemeClr val="tx1"/>
            </a:solidFill>
            <a:prstDash val="solid"/>
            <a:miter lim="800000"/>
            <a:headEnd type="none" w="med" len="med"/>
            <a:tailEnd type="triangle"/>
          </a:ln>
          <a:effectLst/>
        </p:spPr>
      </p:cxnSp>
      <p:sp>
        <p:nvSpPr>
          <p:cNvPr id="10" name="Rectangle 1">
            <a:extLst>
              <a:ext uri="{FF2B5EF4-FFF2-40B4-BE49-F238E27FC236}">
                <a16:creationId xmlns:a16="http://schemas.microsoft.com/office/drawing/2014/main" id="{8BDD758C-ABBE-BEE8-9608-5A0131C5F655}"/>
              </a:ext>
            </a:extLst>
          </p:cNvPr>
          <p:cNvSpPr>
            <a:spLocks/>
          </p:cNvSpPr>
          <p:nvPr/>
        </p:nvSpPr>
        <p:spPr bwMode="auto">
          <a:xfrm>
            <a:off x="3719848" y="6316325"/>
            <a:ext cx="564072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400" kern="0" dirty="0">
                <a:latin typeface="Aptos" panose="020B0004020202020204" pitchFamily="34" charset="0"/>
                <a:ea typeface="Times New Roman" panose="02020603050405020304" pitchFamily="18" charset="0"/>
                <a:cs typeface="Times New Roman" panose="02020603050405020304" pitchFamily="18" charset="0"/>
              </a:rPr>
              <a:t>Spearman’s Rho (</a:t>
            </a:r>
            <a:r>
              <a:rPr lang="en-US" altLang="en-US" sz="1400" b="0" kern="0" dirty="0" err="1">
                <a:latin typeface="Aptos" panose="020B0004020202020204" pitchFamily="34" charset="0"/>
                <a:ea typeface="Times New Roman" panose="02020603050405020304" pitchFamily="18" charset="0"/>
                <a:cs typeface="Times New Roman" panose="02020603050405020304" pitchFamily="18" charset="0"/>
              </a:rPr>
              <a:t>r</a:t>
            </a:r>
            <a:r>
              <a:rPr lang="en-US" altLang="en-US" sz="1400" b="0" kern="0" baseline="-30000" dirty="0" err="1">
                <a:latin typeface="Aptos" panose="020B0004020202020204" pitchFamily="34" charset="0"/>
                <a:ea typeface="Times New Roman" panose="02020603050405020304" pitchFamily="18" charset="0"/>
                <a:cs typeface="Times New Roman" panose="02020603050405020304" pitchFamily="18" charset="0"/>
              </a:rPr>
              <a:t>s</a:t>
            </a:r>
            <a:r>
              <a:rPr lang="en-US" altLang="en-US" sz="1400" kern="0" dirty="0">
                <a:latin typeface="Aptos" panose="020B0004020202020204" pitchFamily="34" charset="0"/>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 * p=.003; ** P &lt;=.001; </a:t>
            </a:r>
            <a:r>
              <a:rPr kumimoji="0" lang="en-US" altLang="en-US" sz="1400" b="0" i="0" u="none" strike="noStrike" cap="none" normalizeH="0" baseline="3000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a</a:t>
            </a:r>
            <a:r>
              <a:rPr kumimoji="0" lang="en-US" altLang="en-US" sz="1400" b="0" i="0" u="none" strike="noStrike" cap="none" normalizeH="0" baseline="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 p=.072; n ranged from 26 to 31.</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262589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44009" y="0"/>
            <a:ext cx="9516140" cy="841248"/>
          </a:xfrm>
        </p:spPr>
        <p:txBody>
          <a:bodyPr/>
          <a:lstStyle/>
          <a:p>
            <a:pPr eaLnBrk="1" hangingPunct="1"/>
            <a:r>
              <a:rPr lang="en-US" dirty="0"/>
              <a:t>Results (Cont.)</a:t>
            </a:r>
            <a:br>
              <a:rPr lang="en-US" dirty="0"/>
            </a:br>
            <a:r>
              <a:rPr lang="en-US" dirty="0"/>
              <a:t>Team Cohesion, Team Efficacy, and Post-Game Confidence</a:t>
            </a:r>
          </a:p>
        </p:txBody>
      </p:sp>
      <p:sp>
        <p:nvSpPr>
          <p:cNvPr id="6156" name="Slide Number Placeholder 58"/>
          <p:cNvSpPr>
            <a:spLocks noGrp="1"/>
          </p:cNvSpPr>
          <p:nvPr>
            <p:ph type="sldNum" sz="quarter" idx="4"/>
          </p:nvPr>
        </p:nvSpPr>
        <p:spPr bwMode="auto">
          <a:xfrm>
            <a:off x="11217602" y="6439437"/>
            <a:ext cx="485353" cy="326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18</a:t>
            </a:fld>
            <a:endParaRPr lang="en-US" dirty="0">
              <a:solidFill>
                <a:srgbClr val="000000"/>
              </a:solidFill>
            </a:endParaRPr>
          </a:p>
        </p:txBody>
      </p:sp>
      <p:graphicFrame>
        <p:nvGraphicFramePr>
          <p:cNvPr id="2" name="Table 1">
            <a:extLst>
              <a:ext uri="{FF2B5EF4-FFF2-40B4-BE49-F238E27FC236}">
                <a16:creationId xmlns:a16="http://schemas.microsoft.com/office/drawing/2014/main" id="{5AAAA919-DB20-48AE-EB09-2815497B6C63}"/>
              </a:ext>
            </a:extLst>
          </p:cNvPr>
          <p:cNvGraphicFramePr>
            <a:graphicFrameLocks/>
          </p:cNvGraphicFramePr>
          <p:nvPr/>
        </p:nvGraphicFramePr>
        <p:xfrm>
          <a:off x="792920" y="884147"/>
          <a:ext cx="10418317" cy="5555289"/>
        </p:xfrm>
        <a:graphic>
          <a:graphicData uri="http://schemas.openxmlformats.org/drawingml/2006/table">
            <a:tbl>
              <a:tblPr firstRow="1" firstCol="1" bandRow="1">
                <a:tableStyleId>{5C22544A-7EE6-4342-B048-85BDC9FD1C3A}</a:tableStyleId>
              </a:tblPr>
              <a:tblGrid>
                <a:gridCol w="1488331">
                  <a:extLst>
                    <a:ext uri="{9D8B030D-6E8A-4147-A177-3AD203B41FA5}">
                      <a16:colId xmlns:a16="http://schemas.microsoft.com/office/drawing/2014/main" val="3381167718"/>
                    </a:ext>
                  </a:extLst>
                </a:gridCol>
                <a:gridCol w="1488331">
                  <a:extLst>
                    <a:ext uri="{9D8B030D-6E8A-4147-A177-3AD203B41FA5}">
                      <a16:colId xmlns:a16="http://schemas.microsoft.com/office/drawing/2014/main" val="2431541372"/>
                    </a:ext>
                  </a:extLst>
                </a:gridCol>
                <a:gridCol w="1488331">
                  <a:extLst>
                    <a:ext uri="{9D8B030D-6E8A-4147-A177-3AD203B41FA5}">
                      <a16:colId xmlns:a16="http://schemas.microsoft.com/office/drawing/2014/main" val="2909861780"/>
                    </a:ext>
                  </a:extLst>
                </a:gridCol>
                <a:gridCol w="1488331">
                  <a:extLst>
                    <a:ext uri="{9D8B030D-6E8A-4147-A177-3AD203B41FA5}">
                      <a16:colId xmlns:a16="http://schemas.microsoft.com/office/drawing/2014/main" val="2864103899"/>
                    </a:ext>
                  </a:extLst>
                </a:gridCol>
                <a:gridCol w="1488331">
                  <a:extLst>
                    <a:ext uri="{9D8B030D-6E8A-4147-A177-3AD203B41FA5}">
                      <a16:colId xmlns:a16="http://schemas.microsoft.com/office/drawing/2014/main" val="2416647813"/>
                    </a:ext>
                  </a:extLst>
                </a:gridCol>
                <a:gridCol w="1488331">
                  <a:extLst>
                    <a:ext uri="{9D8B030D-6E8A-4147-A177-3AD203B41FA5}">
                      <a16:colId xmlns:a16="http://schemas.microsoft.com/office/drawing/2014/main" val="7924322"/>
                    </a:ext>
                  </a:extLst>
                </a:gridCol>
                <a:gridCol w="1488331">
                  <a:extLst>
                    <a:ext uri="{9D8B030D-6E8A-4147-A177-3AD203B41FA5}">
                      <a16:colId xmlns:a16="http://schemas.microsoft.com/office/drawing/2014/main" val="2441774419"/>
                    </a:ext>
                  </a:extLst>
                </a:gridCol>
              </a:tblGrid>
              <a:tr h="592704">
                <a:tc>
                  <a:txBody>
                    <a:bodyPr/>
                    <a:lstStyle/>
                    <a:p>
                      <a:pPr marL="0" marR="0" algn="l">
                        <a:lnSpc>
                          <a:spcPct val="107000"/>
                        </a:lnSpc>
                        <a:spcBef>
                          <a:spcPts val="0"/>
                        </a:spcBef>
                        <a:spcAft>
                          <a:spcPts val="0"/>
                        </a:spcAft>
                      </a:pPr>
                      <a:r>
                        <a:rPr lang="en-US" sz="1800" b="1" kern="0" dirty="0">
                          <a:solidFill>
                            <a:schemeClr val="tx1"/>
                          </a:solidFill>
                          <a:effectLst/>
                          <a:latin typeface="Arial Narrow" panose="020B0606020202030204" pitchFamily="34" charset="0"/>
                        </a:rPr>
                        <a:t> </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Pre-Game</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Confidence</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Day 1 </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Team Cohesion</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a:t>
                      </a:r>
                    </a:p>
                    <a:p>
                      <a:pPr marL="0" marR="0" algn="ctr">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Post Game </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Confidence</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Post Game Team Cohesion</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p>
                      <a:pPr marL="0" marR="0" algn="ctr">
                        <a:lnSpc>
                          <a:spcPct val="107000"/>
                        </a:lnSpc>
                        <a:spcBef>
                          <a:spcPts val="0"/>
                        </a:spcBef>
                        <a:spcAft>
                          <a:spcPts val="0"/>
                        </a:spcAft>
                      </a:pP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177726"/>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 </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Cohesion</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.26</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endParaRPr lang="en-US" sz="1800" b="1" kern="0" dirty="0">
                        <a:solidFill>
                          <a:schemeClr val="tx1"/>
                        </a:solidFill>
                        <a:effectLst/>
                        <a:latin typeface="Arial Narrow" panose="020B0606020202030204" pitchFamily="34" charset="0"/>
                      </a:endParaRP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.93</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68058385"/>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.21</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.69**</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.84</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26126678"/>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Post-Game </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Confidence</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.29</a:t>
                      </a:r>
                      <a:r>
                        <a:rPr lang="en-US" sz="1800" b="0" kern="0" baseline="30000" dirty="0">
                          <a:solidFill>
                            <a:schemeClr val="tx1"/>
                          </a:solidFill>
                          <a:effectLst/>
                          <a:latin typeface="Arial Narrow" panose="020B0606020202030204" pitchFamily="34" charset="0"/>
                        </a:rPr>
                        <a:t>a</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.55**</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40648231"/>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Cohesion</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.06</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.58**</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.58**</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.50*</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endParaRPr lang="en-US" sz="1800" b="1" kern="0" dirty="0">
                        <a:solidFill>
                          <a:schemeClr val="tx1"/>
                        </a:solidFill>
                        <a:effectLst/>
                        <a:latin typeface="Arial Narrow" panose="020B0606020202030204" pitchFamily="34" charset="0"/>
                      </a:endParaRP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.93</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54869422"/>
                  </a:ext>
                </a:extLst>
              </a:tr>
              <a:tr h="592704">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.10</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.66**</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.93**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a:t>
                      </a:r>
                      <a:r>
                        <a:rPr lang="en-US" sz="1800" b="1" kern="0" dirty="0">
                          <a:solidFill>
                            <a:schemeClr val="tx1"/>
                          </a:solidFill>
                          <a:effectLst/>
                          <a:latin typeface="Arial Narrow" panose="020B0606020202030204" pitchFamily="34" charset="0"/>
                        </a:rPr>
                        <a:t>89</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10609812"/>
                  </a:ext>
                </a:extLst>
              </a:tr>
            </a:tbl>
          </a:graphicData>
        </a:graphic>
      </p:graphicFrame>
      <p:sp>
        <p:nvSpPr>
          <p:cNvPr id="4" name="Rectangle 3">
            <a:extLst>
              <a:ext uri="{FF2B5EF4-FFF2-40B4-BE49-F238E27FC236}">
                <a16:creationId xmlns:a16="http://schemas.microsoft.com/office/drawing/2014/main" id="{ACFAB1A1-DF2A-13C6-425C-9C9DE91152BD}"/>
              </a:ext>
            </a:extLst>
          </p:cNvPr>
          <p:cNvSpPr/>
          <p:nvPr/>
        </p:nvSpPr>
        <p:spPr bwMode="auto">
          <a:xfrm rot="5400000">
            <a:off x="5011163" y="2527815"/>
            <a:ext cx="754064" cy="2931587"/>
          </a:xfrm>
          <a:prstGeom prst="rect">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6" name="Group 5">
            <a:extLst>
              <a:ext uri="{FF2B5EF4-FFF2-40B4-BE49-F238E27FC236}">
                <a16:creationId xmlns:a16="http://schemas.microsoft.com/office/drawing/2014/main" id="{D9D12F94-B462-23A5-2F10-F1DFBCBAED46}"/>
              </a:ext>
            </a:extLst>
          </p:cNvPr>
          <p:cNvGrpSpPr/>
          <p:nvPr/>
        </p:nvGrpSpPr>
        <p:grpSpPr>
          <a:xfrm>
            <a:off x="7148673" y="2159127"/>
            <a:ext cx="3933976" cy="1269873"/>
            <a:chOff x="3591086" y="4430839"/>
            <a:chExt cx="3933976" cy="1269873"/>
          </a:xfrm>
        </p:grpSpPr>
        <p:sp>
          <p:nvSpPr>
            <p:cNvPr id="7" name="Rectangle 6">
              <a:extLst>
                <a:ext uri="{FF2B5EF4-FFF2-40B4-BE49-F238E27FC236}">
                  <a16:creationId xmlns:a16="http://schemas.microsoft.com/office/drawing/2014/main" id="{59CF309E-095A-2E90-8CF6-20C5D9AC2585}"/>
                </a:ext>
              </a:extLst>
            </p:cNvPr>
            <p:cNvSpPr/>
            <p:nvPr/>
          </p:nvSpPr>
          <p:spPr bwMode="auto">
            <a:xfrm>
              <a:off x="3591086" y="4430839"/>
              <a:ext cx="3933976" cy="1269873"/>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E6C16A72-4265-ECED-0147-08266F6E9D63}"/>
                </a:ext>
              </a:extLst>
            </p:cNvPr>
            <p:cNvSpPr txBox="1"/>
            <p:nvPr/>
          </p:nvSpPr>
          <p:spPr>
            <a:xfrm>
              <a:off x="3857625" y="4572000"/>
              <a:ext cx="3543300" cy="1015663"/>
            </a:xfrm>
            <a:prstGeom prst="rect">
              <a:avLst/>
            </a:prstGeom>
            <a:noFill/>
          </p:spPr>
          <p:txBody>
            <a:bodyPr wrap="square" rtlCol="0">
              <a:spAutoFit/>
            </a:bodyPr>
            <a:lstStyle/>
            <a:p>
              <a:r>
                <a:rPr lang="en-US" sz="2000" dirty="0"/>
                <a:t>Day 1 Cohesion and Efficacy related to post game confidence</a:t>
              </a:r>
            </a:p>
          </p:txBody>
        </p:sp>
      </p:grpSp>
      <p:cxnSp>
        <p:nvCxnSpPr>
          <p:cNvPr id="9" name="Straight Arrow Connector 8">
            <a:extLst>
              <a:ext uri="{FF2B5EF4-FFF2-40B4-BE49-F238E27FC236}">
                <a16:creationId xmlns:a16="http://schemas.microsoft.com/office/drawing/2014/main" id="{501D3BC9-AF70-C71C-BBA8-AFDD4FEECEA7}"/>
              </a:ext>
            </a:extLst>
          </p:cNvPr>
          <p:cNvCxnSpPr>
            <a:cxnSpLocks/>
            <a:stCxn id="7" idx="1"/>
            <a:endCxn id="4" idx="1"/>
          </p:cNvCxnSpPr>
          <p:nvPr/>
        </p:nvCxnSpPr>
        <p:spPr bwMode="auto">
          <a:xfrm flipH="1">
            <a:off x="5388195" y="2794064"/>
            <a:ext cx="1760478" cy="822513"/>
          </a:xfrm>
          <a:prstGeom prst="straightConnector1">
            <a:avLst/>
          </a:prstGeom>
          <a:solidFill>
            <a:schemeClr val="accent1"/>
          </a:solidFill>
          <a:ln w="38100" cap="flat" cmpd="sng" algn="ctr">
            <a:solidFill>
              <a:schemeClr val="tx1"/>
            </a:solidFill>
            <a:prstDash val="solid"/>
            <a:miter lim="800000"/>
            <a:headEnd type="none" w="med" len="med"/>
            <a:tailEnd type="triangle"/>
          </a:ln>
          <a:effectLst/>
        </p:spPr>
      </p:cxnSp>
      <p:grpSp>
        <p:nvGrpSpPr>
          <p:cNvPr id="11" name="Group 10">
            <a:extLst>
              <a:ext uri="{FF2B5EF4-FFF2-40B4-BE49-F238E27FC236}">
                <a16:creationId xmlns:a16="http://schemas.microsoft.com/office/drawing/2014/main" id="{F0635707-0FE5-612E-8A3A-33302ED89E6A}"/>
              </a:ext>
            </a:extLst>
          </p:cNvPr>
          <p:cNvGrpSpPr/>
          <p:nvPr/>
        </p:nvGrpSpPr>
        <p:grpSpPr>
          <a:xfrm>
            <a:off x="8016482" y="3570161"/>
            <a:ext cx="3933976" cy="1269873"/>
            <a:chOff x="3591086" y="4430839"/>
            <a:chExt cx="3933976" cy="1269873"/>
          </a:xfrm>
        </p:grpSpPr>
        <p:sp>
          <p:nvSpPr>
            <p:cNvPr id="12" name="Rectangle 11">
              <a:extLst>
                <a:ext uri="{FF2B5EF4-FFF2-40B4-BE49-F238E27FC236}">
                  <a16:creationId xmlns:a16="http://schemas.microsoft.com/office/drawing/2014/main" id="{C09569B0-F7CC-2087-05D7-D5EA926A0126}"/>
                </a:ext>
              </a:extLst>
            </p:cNvPr>
            <p:cNvSpPr/>
            <p:nvPr/>
          </p:nvSpPr>
          <p:spPr bwMode="auto">
            <a:xfrm>
              <a:off x="3591086" y="4430839"/>
              <a:ext cx="3933976" cy="1269873"/>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3" name="TextBox 12">
              <a:extLst>
                <a:ext uri="{FF2B5EF4-FFF2-40B4-BE49-F238E27FC236}">
                  <a16:creationId xmlns:a16="http://schemas.microsoft.com/office/drawing/2014/main" id="{831C671D-A2CE-651C-7E28-531115DA2172}"/>
                </a:ext>
              </a:extLst>
            </p:cNvPr>
            <p:cNvSpPr txBox="1"/>
            <p:nvPr/>
          </p:nvSpPr>
          <p:spPr>
            <a:xfrm>
              <a:off x="3857625" y="4572000"/>
              <a:ext cx="3543300" cy="1015663"/>
            </a:xfrm>
            <a:prstGeom prst="rect">
              <a:avLst/>
            </a:prstGeom>
            <a:noFill/>
          </p:spPr>
          <p:txBody>
            <a:bodyPr wrap="square" rtlCol="0">
              <a:spAutoFit/>
            </a:bodyPr>
            <a:lstStyle/>
            <a:p>
              <a:r>
                <a:rPr lang="en-US" sz="2000" dirty="0"/>
                <a:t>Post game Cohesion and Efficacy related to post game confidence</a:t>
              </a:r>
            </a:p>
          </p:txBody>
        </p:sp>
      </p:grpSp>
      <p:cxnSp>
        <p:nvCxnSpPr>
          <p:cNvPr id="14" name="Straight Arrow Connector 13">
            <a:extLst>
              <a:ext uri="{FF2B5EF4-FFF2-40B4-BE49-F238E27FC236}">
                <a16:creationId xmlns:a16="http://schemas.microsoft.com/office/drawing/2014/main" id="{65614B7F-F509-7B6E-5333-78D4A1A67002}"/>
              </a:ext>
            </a:extLst>
          </p:cNvPr>
          <p:cNvCxnSpPr>
            <a:cxnSpLocks/>
          </p:cNvCxnSpPr>
          <p:nvPr/>
        </p:nvCxnSpPr>
        <p:spPr bwMode="auto">
          <a:xfrm flipH="1">
            <a:off x="7902807" y="4848758"/>
            <a:ext cx="975736" cy="594780"/>
          </a:xfrm>
          <a:prstGeom prst="straightConnector1">
            <a:avLst/>
          </a:prstGeom>
          <a:solidFill>
            <a:schemeClr val="accent1"/>
          </a:solidFill>
          <a:ln w="38100" cap="flat" cmpd="sng" algn="ctr">
            <a:solidFill>
              <a:schemeClr val="tx1"/>
            </a:solidFill>
            <a:prstDash val="solid"/>
            <a:miter lim="800000"/>
            <a:headEnd type="none" w="med" len="med"/>
            <a:tailEnd type="triangle"/>
          </a:ln>
          <a:effectLst/>
        </p:spPr>
      </p:cxnSp>
      <p:sp>
        <p:nvSpPr>
          <p:cNvPr id="16" name="Rectangle 15">
            <a:extLst>
              <a:ext uri="{FF2B5EF4-FFF2-40B4-BE49-F238E27FC236}">
                <a16:creationId xmlns:a16="http://schemas.microsoft.com/office/drawing/2014/main" id="{4AE067C8-3F8B-D56A-6C6E-E97E971273FC}"/>
              </a:ext>
            </a:extLst>
          </p:cNvPr>
          <p:cNvSpPr/>
          <p:nvPr/>
        </p:nvSpPr>
        <p:spPr bwMode="auto">
          <a:xfrm>
            <a:off x="7148743" y="4370641"/>
            <a:ext cx="754064" cy="1840379"/>
          </a:xfrm>
          <a:prstGeom prst="rect">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0" name="Rectangle 1">
            <a:extLst>
              <a:ext uri="{FF2B5EF4-FFF2-40B4-BE49-F238E27FC236}">
                <a16:creationId xmlns:a16="http://schemas.microsoft.com/office/drawing/2014/main" id="{CE17B356-D3AD-6708-3449-140807C675EF}"/>
              </a:ext>
            </a:extLst>
          </p:cNvPr>
          <p:cNvSpPr>
            <a:spLocks/>
          </p:cNvSpPr>
          <p:nvPr/>
        </p:nvSpPr>
        <p:spPr bwMode="auto">
          <a:xfrm>
            <a:off x="3719848" y="6316325"/>
            <a:ext cx="564072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400" kern="0" dirty="0">
                <a:latin typeface="Aptos" panose="020B0004020202020204" pitchFamily="34" charset="0"/>
                <a:ea typeface="Times New Roman" panose="02020603050405020304" pitchFamily="18" charset="0"/>
                <a:cs typeface="Times New Roman" panose="02020603050405020304" pitchFamily="18" charset="0"/>
              </a:rPr>
              <a:t>Spearman’s Rho (</a:t>
            </a:r>
            <a:r>
              <a:rPr lang="en-US" altLang="en-US" sz="1400" b="0" kern="0" dirty="0" err="1">
                <a:latin typeface="Aptos" panose="020B0004020202020204" pitchFamily="34" charset="0"/>
                <a:ea typeface="Times New Roman" panose="02020603050405020304" pitchFamily="18" charset="0"/>
                <a:cs typeface="Times New Roman" panose="02020603050405020304" pitchFamily="18" charset="0"/>
              </a:rPr>
              <a:t>r</a:t>
            </a:r>
            <a:r>
              <a:rPr lang="en-US" altLang="en-US" sz="1400" b="0" kern="0" baseline="-30000" dirty="0" err="1">
                <a:latin typeface="Aptos" panose="020B0004020202020204" pitchFamily="34" charset="0"/>
                <a:ea typeface="Times New Roman" panose="02020603050405020304" pitchFamily="18" charset="0"/>
                <a:cs typeface="Times New Roman" panose="02020603050405020304" pitchFamily="18" charset="0"/>
              </a:rPr>
              <a:t>s</a:t>
            </a:r>
            <a:r>
              <a:rPr lang="en-US" altLang="en-US" sz="1400" kern="0" dirty="0">
                <a:latin typeface="Aptos" panose="020B0004020202020204" pitchFamily="34" charset="0"/>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 * p=.003; ** P &lt;=.001; </a:t>
            </a:r>
            <a:r>
              <a:rPr kumimoji="0" lang="en-US" altLang="en-US" sz="1400" b="0" i="0" u="none" strike="noStrike" cap="none" normalizeH="0" baseline="3000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a</a:t>
            </a:r>
            <a:r>
              <a:rPr kumimoji="0" lang="en-US" altLang="en-US" sz="1400" b="0" i="0" u="none" strike="noStrike" cap="none" normalizeH="0" baseline="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 p=.072; n ranged from 26 to 31.</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909291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44009" y="0"/>
            <a:ext cx="9516140" cy="841248"/>
          </a:xfrm>
        </p:spPr>
        <p:txBody>
          <a:bodyPr/>
          <a:lstStyle/>
          <a:p>
            <a:pPr eaLnBrk="1" hangingPunct="1"/>
            <a:r>
              <a:rPr lang="en-US" dirty="0"/>
              <a:t>Conclusion</a:t>
            </a:r>
            <a:br>
              <a:rPr lang="en-US" dirty="0"/>
            </a:br>
            <a:r>
              <a:rPr lang="en-US" dirty="0"/>
              <a:t>Team Cohesion, Team Efficacy, &amp; Post-Game Confidence</a:t>
            </a:r>
          </a:p>
        </p:txBody>
      </p:sp>
      <p:sp>
        <p:nvSpPr>
          <p:cNvPr id="6156" name="Slide Number Placeholder 58"/>
          <p:cNvSpPr>
            <a:spLocks noGrp="1"/>
          </p:cNvSpPr>
          <p:nvPr>
            <p:ph type="sldNum" sz="quarter" idx="4"/>
          </p:nvPr>
        </p:nvSpPr>
        <p:spPr bwMode="auto">
          <a:xfrm>
            <a:off x="11217602" y="6439437"/>
            <a:ext cx="485353" cy="326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19</a:t>
            </a:fld>
            <a:endParaRPr lang="en-US" dirty="0">
              <a:solidFill>
                <a:srgbClr val="000000"/>
              </a:solidFill>
            </a:endParaRPr>
          </a:p>
        </p:txBody>
      </p:sp>
      <p:graphicFrame>
        <p:nvGraphicFramePr>
          <p:cNvPr id="2" name="Table 1">
            <a:extLst>
              <a:ext uri="{FF2B5EF4-FFF2-40B4-BE49-F238E27FC236}">
                <a16:creationId xmlns:a16="http://schemas.microsoft.com/office/drawing/2014/main" id="{5AAAA919-DB20-48AE-EB09-2815497B6C63}"/>
              </a:ext>
            </a:extLst>
          </p:cNvPr>
          <p:cNvGraphicFramePr>
            <a:graphicFrameLocks/>
          </p:cNvGraphicFramePr>
          <p:nvPr>
            <p:extLst>
              <p:ext uri="{D42A27DB-BD31-4B8C-83A1-F6EECF244321}">
                <p14:modId xmlns:p14="http://schemas.microsoft.com/office/powerpoint/2010/main" val="167098965"/>
              </p:ext>
            </p:extLst>
          </p:nvPr>
        </p:nvGraphicFramePr>
        <p:xfrm>
          <a:off x="462401" y="884147"/>
          <a:ext cx="10418317" cy="5555289"/>
        </p:xfrm>
        <a:graphic>
          <a:graphicData uri="http://schemas.openxmlformats.org/drawingml/2006/table">
            <a:tbl>
              <a:tblPr firstRow="1" firstCol="1" bandRow="1">
                <a:tableStyleId>{5C22544A-7EE6-4342-B048-85BDC9FD1C3A}</a:tableStyleId>
              </a:tblPr>
              <a:tblGrid>
                <a:gridCol w="1488331">
                  <a:extLst>
                    <a:ext uri="{9D8B030D-6E8A-4147-A177-3AD203B41FA5}">
                      <a16:colId xmlns:a16="http://schemas.microsoft.com/office/drawing/2014/main" val="3381167718"/>
                    </a:ext>
                  </a:extLst>
                </a:gridCol>
                <a:gridCol w="1488331">
                  <a:extLst>
                    <a:ext uri="{9D8B030D-6E8A-4147-A177-3AD203B41FA5}">
                      <a16:colId xmlns:a16="http://schemas.microsoft.com/office/drawing/2014/main" val="2431541372"/>
                    </a:ext>
                  </a:extLst>
                </a:gridCol>
                <a:gridCol w="1488331">
                  <a:extLst>
                    <a:ext uri="{9D8B030D-6E8A-4147-A177-3AD203B41FA5}">
                      <a16:colId xmlns:a16="http://schemas.microsoft.com/office/drawing/2014/main" val="2909861780"/>
                    </a:ext>
                  </a:extLst>
                </a:gridCol>
                <a:gridCol w="1488331">
                  <a:extLst>
                    <a:ext uri="{9D8B030D-6E8A-4147-A177-3AD203B41FA5}">
                      <a16:colId xmlns:a16="http://schemas.microsoft.com/office/drawing/2014/main" val="2864103899"/>
                    </a:ext>
                  </a:extLst>
                </a:gridCol>
                <a:gridCol w="1488331">
                  <a:extLst>
                    <a:ext uri="{9D8B030D-6E8A-4147-A177-3AD203B41FA5}">
                      <a16:colId xmlns:a16="http://schemas.microsoft.com/office/drawing/2014/main" val="2416647813"/>
                    </a:ext>
                  </a:extLst>
                </a:gridCol>
                <a:gridCol w="1488331">
                  <a:extLst>
                    <a:ext uri="{9D8B030D-6E8A-4147-A177-3AD203B41FA5}">
                      <a16:colId xmlns:a16="http://schemas.microsoft.com/office/drawing/2014/main" val="7924322"/>
                    </a:ext>
                  </a:extLst>
                </a:gridCol>
                <a:gridCol w="1488331">
                  <a:extLst>
                    <a:ext uri="{9D8B030D-6E8A-4147-A177-3AD203B41FA5}">
                      <a16:colId xmlns:a16="http://schemas.microsoft.com/office/drawing/2014/main" val="2441774419"/>
                    </a:ext>
                  </a:extLst>
                </a:gridCol>
              </a:tblGrid>
              <a:tr h="592704">
                <a:tc>
                  <a:txBody>
                    <a:bodyPr/>
                    <a:lstStyle/>
                    <a:p>
                      <a:pPr marL="0" marR="0" algn="l">
                        <a:lnSpc>
                          <a:spcPct val="107000"/>
                        </a:lnSpc>
                        <a:spcBef>
                          <a:spcPts val="0"/>
                        </a:spcBef>
                        <a:spcAft>
                          <a:spcPts val="0"/>
                        </a:spcAft>
                      </a:pPr>
                      <a:r>
                        <a:rPr lang="en-US" sz="1800" b="1" kern="0" dirty="0">
                          <a:solidFill>
                            <a:schemeClr val="tx1"/>
                          </a:solidFill>
                          <a:effectLst/>
                          <a:latin typeface="Arial Narrow" panose="020B0606020202030204" pitchFamily="34" charset="0"/>
                        </a:rPr>
                        <a:t> </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Pre-Game</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Confidence</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Day 1 </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Team Cohesion</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a:t>
                      </a:r>
                    </a:p>
                    <a:p>
                      <a:pPr marL="0" marR="0" algn="ctr">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Post Game </a:t>
                      </a: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Confidence</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Post Game Team Cohesion</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p>
                      <a:pPr marL="0" marR="0" algn="ctr">
                        <a:lnSpc>
                          <a:spcPct val="107000"/>
                        </a:lnSpc>
                        <a:spcBef>
                          <a:spcPts val="0"/>
                        </a:spcBef>
                        <a:spcAft>
                          <a:spcPts val="0"/>
                        </a:spcAft>
                      </a:pP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7177726"/>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 </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Cohesion</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.26</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endParaRPr lang="en-US" sz="1800" b="1" kern="0" dirty="0">
                        <a:solidFill>
                          <a:schemeClr val="tx1"/>
                        </a:solidFill>
                        <a:effectLst/>
                        <a:latin typeface="Arial Narrow" panose="020B0606020202030204" pitchFamily="34" charset="0"/>
                      </a:endParaRP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.93</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68058385"/>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Day 1</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.21</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.69**</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.84</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026126678"/>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Post-Game </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Confidence</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.29</a:t>
                      </a:r>
                      <a:r>
                        <a:rPr lang="en-US" sz="1800" b="0" kern="0" baseline="30000" dirty="0">
                          <a:solidFill>
                            <a:schemeClr val="tx1"/>
                          </a:solidFill>
                          <a:effectLst/>
                          <a:latin typeface="Arial Narrow" panose="020B0606020202030204" pitchFamily="34" charset="0"/>
                        </a:rPr>
                        <a:t>a</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.55**</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 </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40648231"/>
                  </a:ext>
                </a:extLst>
              </a:tr>
              <a:tr h="901031">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Cohesion</a:t>
                      </a:r>
                    </a:p>
                    <a:p>
                      <a:pPr marL="0" marR="0" algn="l">
                        <a:lnSpc>
                          <a:spcPct val="107000"/>
                        </a:lnSpc>
                        <a:spcBef>
                          <a:spcPts val="0"/>
                        </a:spcBef>
                        <a:spcAft>
                          <a:spcPts val="0"/>
                        </a:spcAft>
                      </a:pP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.06</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a:solidFill>
                            <a:schemeClr val="tx1"/>
                          </a:solidFill>
                          <a:effectLst/>
                          <a:latin typeface="Arial Narrow" panose="020B0606020202030204" pitchFamily="34" charset="0"/>
                        </a:rPr>
                        <a:t>.58**</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.58**</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.50*</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endParaRPr lang="en-US" sz="1800" b="1" kern="0" dirty="0">
                        <a:solidFill>
                          <a:schemeClr val="tx1"/>
                        </a:solidFill>
                        <a:effectLst/>
                        <a:latin typeface="Arial Narrow" panose="020B0606020202030204" pitchFamily="34" charset="0"/>
                      </a:endParaRPr>
                    </a:p>
                    <a:p>
                      <a:pPr marL="0" marR="0" algn="ctr">
                        <a:lnSpc>
                          <a:spcPct val="107000"/>
                        </a:lnSpc>
                        <a:spcBef>
                          <a:spcPts val="0"/>
                        </a:spcBef>
                        <a:spcAft>
                          <a:spcPts val="0"/>
                        </a:spcAft>
                      </a:pPr>
                      <a:r>
                        <a:rPr lang="en-US" sz="1800" b="1" kern="0" dirty="0">
                          <a:solidFill>
                            <a:schemeClr val="tx1"/>
                          </a:solidFill>
                          <a:effectLst/>
                          <a:latin typeface="Arial Narrow" panose="020B0606020202030204" pitchFamily="34" charset="0"/>
                        </a:rPr>
                        <a:t>.93</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a:solidFill>
                            <a:schemeClr val="tx1"/>
                          </a:solidFill>
                          <a:effectLst/>
                          <a:latin typeface="Arial Narrow" panose="020B0606020202030204" pitchFamily="34" charset="0"/>
                        </a:rPr>
                        <a:t> </a:t>
                      </a:r>
                      <a:endParaRPr lang="en-US" sz="1800" b="0" kern="10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54869422"/>
                  </a:ext>
                </a:extLst>
              </a:tr>
              <a:tr h="592704">
                <a:tc>
                  <a:txBody>
                    <a:bodyPr/>
                    <a:lstStyle/>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rPr>
                        <a:t>Post-Game</a:t>
                      </a:r>
                    </a:p>
                    <a:p>
                      <a:pPr marL="0" marR="0" algn="l">
                        <a:lnSpc>
                          <a:spcPct val="107000"/>
                        </a:lnSpc>
                        <a:spcBef>
                          <a:spcPts val="0"/>
                        </a:spcBef>
                        <a:spcAft>
                          <a:spcPts val="0"/>
                        </a:spcAft>
                      </a:pPr>
                      <a:r>
                        <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Team Efficacy</a:t>
                      </a: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.10</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.66**</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.63**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800" b="0" kern="0" dirty="0">
                          <a:solidFill>
                            <a:schemeClr val="tx1"/>
                          </a:solidFill>
                          <a:effectLst/>
                          <a:latin typeface="Arial Narrow" panose="020B0606020202030204" pitchFamily="34" charset="0"/>
                        </a:rPr>
                        <a:t>   .93**</a:t>
                      </a:r>
                      <a:endParaRPr lang="en-US" sz="1800" b="0"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tc>
                  <a:txBody>
                    <a:bodyPr/>
                    <a:lstStyle/>
                    <a:p>
                      <a:pPr marL="0" marR="0" algn="just">
                        <a:lnSpc>
                          <a:spcPct val="107000"/>
                        </a:lnSpc>
                        <a:spcBef>
                          <a:spcPts val="0"/>
                        </a:spcBef>
                        <a:spcAft>
                          <a:spcPts val="0"/>
                        </a:spcAft>
                      </a:pPr>
                      <a:r>
                        <a:rPr lang="en-US" sz="1800" b="0" kern="0" dirty="0">
                          <a:solidFill>
                            <a:schemeClr val="tx1"/>
                          </a:solidFill>
                          <a:effectLst/>
                          <a:latin typeface="Arial Narrow" panose="020B0606020202030204" pitchFamily="34" charset="0"/>
                        </a:rPr>
                        <a:t>.</a:t>
                      </a:r>
                      <a:r>
                        <a:rPr lang="en-US" sz="1800" b="1" kern="0" dirty="0">
                          <a:solidFill>
                            <a:schemeClr val="tx1"/>
                          </a:solidFill>
                          <a:effectLst/>
                          <a:latin typeface="Arial Narrow" panose="020B0606020202030204" pitchFamily="34" charset="0"/>
                        </a:rPr>
                        <a:t>89</a:t>
                      </a:r>
                      <a:endParaRPr lang="en-US" sz="1800" b="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10609812"/>
                  </a:ext>
                </a:extLst>
              </a:tr>
            </a:tbl>
          </a:graphicData>
        </a:graphic>
      </p:graphicFrame>
      <p:grpSp>
        <p:nvGrpSpPr>
          <p:cNvPr id="6" name="Group 5">
            <a:extLst>
              <a:ext uri="{FF2B5EF4-FFF2-40B4-BE49-F238E27FC236}">
                <a16:creationId xmlns:a16="http://schemas.microsoft.com/office/drawing/2014/main" id="{D9D12F94-B462-23A5-2F10-F1DFBCBAED46}"/>
              </a:ext>
            </a:extLst>
          </p:cNvPr>
          <p:cNvGrpSpPr/>
          <p:nvPr/>
        </p:nvGrpSpPr>
        <p:grpSpPr>
          <a:xfrm>
            <a:off x="6931215" y="1873377"/>
            <a:ext cx="4452777" cy="2387930"/>
            <a:chOff x="3591086" y="4430839"/>
            <a:chExt cx="3933976" cy="2387930"/>
          </a:xfrm>
        </p:grpSpPr>
        <p:sp>
          <p:nvSpPr>
            <p:cNvPr id="7" name="Rectangle 6">
              <a:extLst>
                <a:ext uri="{FF2B5EF4-FFF2-40B4-BE49-F238E27FC236}">
                  <a16:creationId xmlns:a16="http://schemas.microsoft.com/office/drawing/2014/main" id="{59CF309E-095A-2E90-8CF6-20C5D9AC2585}"/>
                </a:ext>
              </a:extLst>
            </p:cNvPr>
            <p:cNvSpPr/>
            <p:nvPr/>
          </p:nvSpPr>
          <p:spPr bwMode="auto">
            <a:xfrm>
              <a:off x="3591086" y="4430839"/>
              <a:ext cx="3933976" cy="2041398"/>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 name="TextBox 7">
              <a:extLst>
                <a:ext uri="{FF2B5EF4-FFF2-40B4-BE49-F238E27FC236}">
                  <a16:creationId xmlns:a16="http://schemas.microsoft.com/office/drawing/2014/main" id="{E6C16A72-4265-ECED-0147-08266F6E9D63}"/>
                </a:ext>
              </a:extLst>
            </p:cNvPr>
            <p:cNvSpPr txBox="1"/>
            <p:nvPr/>
          </p:nvSpPr>
          <p:spPr>
            <a:xfrm>
              <a:off x="3857625" y="4572000"/>
              <a:ext cx="3543300" cy="224676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800" b="1" kern="100" dirty="0">
                  <a:latin typeface="Arial Narrow" panose="020B0606020202030204" pitchFamily="34" charset="0"/>
                </a:rPr>
                <a:t>Game demanded good teamwork among participants, especially toward the end of the game</a:t>
              </a:r>
            </a:p>
          </p:txBody>
        </p:sp>
      </p:grpSp>
      <p:sp>
        <p:nvSpPr>
          <p:cNvPr id="4" name="Rectangle 1">
            <a:extLst>
              <a:ext uri="{FF2B5EF4-FFF2-40B4-BE49-F238E27FC236}">
                <a16:creationId xmlns:a16="http://schemas.microsoft.com/office/drawing/2014/main" id="{20F7D84A-16D9-4E79-4964-05964D9A727F}"/>
              </a:ext>
            </a:extLst>
          </p:cNvPr>
          <p:cNvSpPr>
            <a:spLocks/>
          </p:cNvSpPr>
          <p:nvPr/>
        </p:nvSpPr>
        <p:spPr bwMode="auto">
          <a:xfrm>
            <a:off x="3719848" y="6316325"/>
            <a:ext cx="564072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400" kern="0" dirty="0">
                <a:latin typeface="Aptos" panose="020B0004020202020204" pitchFamily="34" charset="0"/>
                <a:ea typeface="Times New Roman" panose="02020603050405020304" pitchFamily="18" charset="0"/>
                <a:cs typeface="Times New Roman" panose="02020603050405020304" pitchFamily="18" charset="0"/>
              </a:rPr>
              <a:t>Spearman’s Rho (</a:t>
            </a:r>
            <a:r>
              <a:rPr lang="en-US" altLang="en-US" sz="1400" b="0" kern="0" dirty="0" err="1">
                <a:latin typeface="Aptos" panose="020B0004020202020204" pitchFamily="34" charset="0"/>
                <a:ea typeface="Times New Roman" panose="02020603050405020304" pitchFamily="18" charset="0"/>
                <a:cs typeface="Times New Roman" panose="02020603050405020304" pitchFamily="18" charset="0"/>
              </a:rPr>
              <a:t>r</a:t>
            </a:r>
            <a:r>
              <a:rPr lang="en-US" altLang="en-US" sz="1400" b="0" kern="0" baseline="-30000" dirty="0" err="1">
                <a:latin typeface="Aptos" panose="020B0004020202020204" pitchFamily="34" charset="0"/>
                <a:ea typeface="Times New Roman" panose="02020603050405020304" pitchFamily="18" charset="0"/>
                <a:cs typeface="Times New Roman" panose="02020603050405020304" pitchFamily="18" charset="0"/>
              </a:rPr>
              <a:t>s</a:t>
            </a:r>
            <a:r>
              <a:rPr lang="en-US" altLang="en-US" sz="1400" kern="0" dirty="0">
                <a:latin typeface="Aptos" panose="020B0004020202020204" pitchFamily="34" charset="0"/>
                <a:ea typeface="Times New Roman" panose="02020603050405020304" pitchFamily="18" charset="0"/>
                <a:cs typeface="Times New Roman" panose="02020603050405020304" pitchFamily="18" charset="0"/>
              </a:rPr>
              <a:t>)</a:t>
            </a:r>
            <a:r>
              <a:rPr kumimoji="0" lang="en-US" altLang="en-US" sz="1400" b="0" i="0" u="none" strike="noStrike" cap="none" normalizeH="0" baseline="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 * p=.003; ** P &lt;=.001; </a:t>
            </a:r>
            <a:r>
              <a:rPr kumimoji="0" lang="en-US" altLang="en-US" sz="1400" b="0" i="0" u="none" strike="noStrike" cap="none" normalizeH="0" baseline="3000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a</a:t>
            </a:r>
            <a:r>
              <a:rPr kumimoji="0" lang="en-US" altLang="en-US" sz="1400" b="0" i="0" u="none" strike="noStrike" cap="none" normalizeH="0" baseline="0" dirty="0">
                <a:ln>
                  <a:noFill/>
                </a:ln>
                <a:solidFill>
                  <a:srgbClr val="222222"/>
                </a:solidFill>
                <a:effectLst/>
                <a:latin typeface="Arial Narrow" panose="020B0606020202030204" pitchFamily="34" charset="0"/>
                <a:ea typeface="Times New Roman" panose="02020603050405020304" pitchFamily="18" charset="0"/>
                <a:cs typeface="Times New Roman" panose="02020603050405020304" pitchFamily="18" charset="0"/>
              </a:rPr>
              <a:t> p=.072; n ranged from 26 to 31.</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04897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4" name="Content Placeholder 3"/>
          <p:cNvSpPr>
            <a:spLocks noGrp="1"/>
          </p:cNvSpPr>
          <p:nvPr>
            <p:ph sz="quarter" idx="11"/>
          </p:nvPr>
        </p:nvSpPr>
        <p:spPr>
          <a:xfrm>
            <a:off x="480132" y="1046715"/>
            <a:ext cx="11250613" cy="3593865"/>
          </a:xfrm>
        </p:spPr>
        <p:txBody>
          <a:bodyPr/>
          <a:lstStyle/>
          <a:p>
            <a:r>
              <a:rPr lang="en-US" dirty="0"/>
              <a:t>Research Questions</a:t>
            </a:r>
          </a:p>
          <a:p>
            <a:r>
              <a:rPr lang="en-US" dirty="0"/>
              <a:t>Game Design</a:t>
            </a:r>
          </a:p>
          <a:p>
            <a:r>
              <a:rPr lang="en-US" dirty="0"/>
              <a:t>Method</a:t>
            </a:r>
          </a:p>
          <a:p>
            <a:r>
              <a:rPr lang="en-US" dirty="0"/>
              <a:t>Results</a:t>
            </a:r>
          </a:p>
          <a:p>
            <a:r>
              <a:rPr lang="en-US" dirty="0"/>
              <a:t>Discussion</a:t>
            </a:r>
          </a:p>
          <a:p>
            <a:endParaRPr lang="en-US" dirty="0"/>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
        <p:nvSpPr>
          <p:cNvPr id="6" name="TextBox 5">
            <a:extLst>
              <a:ext uri="{FF2B5EF4-FFF2-40B4-BE49-F238E27FC236}">
                <a16:creationId xmlns:a16="http://schemas.microsoft.com/office/drawing/2014/main" id="{22DC8EE0-5A6B-981B-83B9-BA0BAE71BA3A}"/>
              </a:ext>
            </a:extLst>
          </p:cNvPr>
          <p:cNvSpPr txBox="1"/>
          <p:nvPr/>
        </p:nvSpPr>
        <p:spPr>
          <a:xfrm>
            <a:off x="317269" y="4358580"/>
            <a:ext cx="11557461" cy="1489639"/>
          </a:xfrm>
          <a:prstGeom prst="rect">
            <a:avLst/>
          </a:prstGeom>
          <a:noFill/>
          <a:ln w="38100">
            <a:solidFill>
              <a:schemeClr val="tx1"/>
            </a:solidFill>
          </a:ln>
        </p:spPr>
        <p:txBody>
          <a:bodyPr wrap="square">
            <a:spAutoFit/>
          </a:bodyPr>
          <a:lstStyle/>
          <a:p>
            <a:pPr algn="ctr">
              <a:spcBef>
                <a:spcPct val="20000"/>
              </a:spcBef>
              <a:buClr>
                <a:schemeClr val="tx1"/>
              </a:buClr>
              <a:buSzPct val="75000"/>
            </a:pPr>
            <a:endParaRPr lang="en-US" sz="2600" dirty="0">
              <a:latin typeface="Arial Narrow" charset="0"/>
            </a:endParaRPr>
          </a:p>
          <a:p>
            <a:pPr algn="ctr">
              <a:spcBef>
                <a:spcPct val="20000"/>
              </a:spcBef>
              <a:buClr>
                <a:schemeClr val="tx1"/>
              </a:buClr>
              <a:buSzPct val="75000"/>
            </a:pPr>
            <a:r>
              <a:rPr lang="en-US" sz="2800" dirty="0">
                <a:latin typeface="Arial Narrow" charset="0"/>
              </a:rPr>
              <a:t>To understand how to expand trainee access to learning leadership and team skills</a:t>
            </a:r>
          </a:p>
          <a:p>
            <a:pPr algn="ctr">
              <a:spcBef>
                <a:spcPct val="20000"/>
              </a:spcBef>
              <a:buClr>
                <a:schemeClr val="tx1"/>
              </a:buClr>
              <a:buSzPct val="75000"/>
            </a:pPr>
            <a:endParaRPr lang="en-US" sz="2600" dirty="0">
              <a:latin typeface="Arial Narrow" charset="0"/>
            </a:endParaRPr>
          </a:p>
        </p:txBody>
      </p:sp>
      <p:sp>
        <p:nvSpPr>
          <p:cNvPr id="5" name="TextBox 4">
            <a:extLst>
              <a:ext uri="{FF2B5EF4-FFF2-40B4-BE49-F238E27FC236}">
                <a16:creationId xmlns:a16="http://schemas.microsoft.com/office/drawing/2014/main" id="{A3B32103-B537-FCEF-82BC-224A2A01D522}"/>
              </a:ext>
            </a:extLst>
          </p:cNvPr>
          <p:cNvSpPr txBox="1"/>
          <p:nvPr/>
        </p:nvSpPr>
        <p:spPr>
          <a:xfrm>
            <a:off x="4647299" y="6497619"/>
            <a:ext cx="33468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Approved for Public Release  PR2024-1573</a:t>
            </a:r>
          </a:p>
        </p:txBody>
      </p:sp>
    </p:spTree>
    <p:extLst>
      <p:ext uri="{BB962C8B-B14F-4D97-AF65-F5344CB8AC3E}">
        <p14:creationId xmlns:p14="http://schemas.microsoft.com/office/powerpoint/2010/main" val="1008667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Discussion, Challenges &amp; Lessons Learned</a:t>
            </a:r>
          </a:p>
        </p:txBody>
      </p:sp>
      <p:sp>
        <p:nvSpPr>
          <p:cNvPr id="6156" name="Slide Number Placeholder 58"/>
          <p:cNvSpPr>
            <a:spLocks noGrp="1"/>
          </p:cNvSpPr>
          <p:nvPr>
            <p:ph type="sldNum" sz="quarter" idx="4"/>
          </p:nvPr>
        </p:nvSpPr>
        <p:spPr bwMode="auto">
          <a:xfrm>
            <a:off x="11217602" y="6439437"/>
            <a:ext cx="485353" cy="326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20</a:t>
            </a:fld>
            <a:endParaRPr lang="en-US" dirty="0">
              <a:solidFill>
                <a:srgbClr val="000000"/>
              </a:solidFill>
            </a:endParaRPr>
          </a:p>
        </p:txBody>
      </p:sp>
      <p:sp>
        <p:nvSpPr>
          <p:cNvPr id="52" name="Rectangle 3"/>
          <p:cNvSpPr txBox="1">
            <a:spLocks noChangeArrowheads="1"/>
          </p:cNvSpPr>
          <p:nvPr/>
        </p:nvSpPr>
        <p:spPr bwMode="auto">
          <a:xfrm>
            <a:off x="0" y="841248"/>
            <a:ext cx="12192000" cy="54579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eaLnBrk="1" hangingPunct="1">
              <a:spcBef>
                <a:spcPct val="20000"/>
              </a:spcBef>
              <a:buClr>
                <a:schemeClr val="tx1"/>
              </a:buClr>
              <a:buSzPct val="75000"/>
              <a:buFont typeface="Wingdings" charset="2"/>
              <a:buChar char="Ø"/>
              <a:defRPr sz="2800">
                <a:latin typeface="Arial Narrow" pitchFamily="34" charset="0"/>
                <a:ea typeface="Arial Narrow" charset="0"/>
                <a:cs typeface="Arial Narrow" charset="0"/>
              </a:defRPr>
            </a:lvl1pPr>
            <a:lvl2pPr marL="990575" indent="-380990" eaLnBrk="1" hangingPunct="1">
              <a:spcBef>
                <a:spcPct val="20000"/>
              </a:spcBef>
              <a:buClr>
                <a:schemeClr val="tx1"/>
              </a:buClr>
              <a:buSzPct val="75000"/>
              <a:buFont typeface="Wingdings" pitchFamily="2" charset="2"/>
              <a:buChar char="n"/>
              <a:defRPr sz="2400">
                <a:latin typeface="Arial Narrow" pitchFamily="34" charset="0"/>
                <a:ea typeface="Arial Narrow" charset="0"/>
                <a:cs typeface="Arial Narrow" charset="0"/>
              </a:defRPr>
            </a:lvl2pPr>
            <a:lvl3pPr marL="1523962" indent="-304792" eaLnBrk="1" hangingPunct="1">
              <a:spcBef>
                <a:spcPct val="20000"/>
              </a:spcBef>
              <a:buClr>
                <a:schemeClr val="tx1"/>
              </a:buClr>
              <a:buSzPct val="50000"/>
              <a:buFont typeface="Wingdings" pitchFamily="2" charset="2"/>
              <a:buChar char="n"/>
              <a:defRPr sz="2000">
                <a:latin typeface="Arial Narrow" pitchFamily="34" charset="0"/>
              </a:defRPr>
            </a:lvl3pPr>
            <a:lvl4pPr marL="2133547" indent="-304792" eaLnBrk="1" hangingPunct="1">
              <a:spcBef>
                <a:spcPct val="20000"/>
              </a:spcBef>
              <a:buClr>
                <a:schemeClr val="tx1"/>
              </a:buClr>
              <a:buSzPct val="55000"/>
              <a:buFont typeface="Wingdings" pitchFamily="2" charset="2"/>
              <a:buChar char="n"/>
              <a:defRPr sz="1800">
                <a:latin typeface="Arial Narrow" pitchFamily="34" charset="0"/>
              </a:defRPr>
            </a:lvl4pPr>
            <a:lvl5pPr marL="2743131" indent="-304792" eaLnBrk="1" hangingPunct="1">
              <a:spcBef>
                <a:spcPct val="20000"/>
              </a:spcBef>
              <a:buClr>
                <a:schemeClr val="tx1"/>
              </a:buClr>
              <a:buSzPct val="50000"/>
              <a:buFont typeface="Wingdings" pitchFamily="2" charset="2"/>
              <a:buChar char="n"/>
              <a:defRPr sz="1800">
                <a:latin typeface="Arial Narrow" pitchFamily="34" charset="0"/>
              </a:defRPr>
            </a:lvl5pPr>
            <a:lvl6pPr marL="3352716" indent="-304792" fontAlgn="base">
              <a:spcBef>
                <a:spcPct val="20000"/>
              </a:spcBef>
              <a:spcAft>
                <a:spcPct val="0"/>
              </a:spcAft>
              <a:buClr>
                <a:schemeClr val="accent1"/>
              </a:buClr>
              <a:buSzPct val="50000"/>
              <a:buFont typeface="Wingdings" pitchFamily="2" charset="2"/>
              <a:buChar char="n"/>
              <a:defRPr sz="2667">
                <a:latin typeface="+mn-lt"/>
              </a:defRPr>
            </a:lvl6pPr>
            <a:lvl7pPr marL="3962301" indent="-304792" fontAlgn="base">
              <a:spcBef>
                <a:spcPct val="20000"/>
              </a:spcBef>
              <a:spcAft>
                <a:spcPct val="0"/>
              </a:spcAft>
              <a:buClr>
                <a:schemeClr val="accent1"/>
              </a:buClr>
              <a:buSzPct val="50000"/>
              <a:buFont typeface="Wingdings" pitchFamily="2" charset="2"/>
              <a:buChar char="n"/>
              <a:defRPr sz="2667">
                <a:latin typeface="+mn-lt"/>
              </a:defRPr>
            </a:lvl7pPr>
            <a:lvl8pPr marL="4571886" indent="-304792" fontAlgn="base">
              <a:spcBef>
                <a:spcPct val="20000"/>
              </a:spcBef>
              <a:spcAft>
                <a:spcPct val="0"/>
              </a:spcAft>
              <a:buClr>
                <a:schemeClr val="accent1"/>
              </a:buClr>
              <a:buSzPct val="50000"/>
              <a:buFont typeface="Wingdings" pitchFamily="2" charset="2"/>
              <a:buChar char="n"/>
              <a:defRPr sz="2667">
                <a:latin typeface="+mn-lt"/>
              </a:defRPr>
            </a:lvl8pPr>
            <a:lvl9pPr marL="5181470" indent="-304792" fontAlgn="base">
              <a:spcBef>
                <a:spcPct val="20000"/>
              </a:spcBef>
              <a:spcAft>
                <a:spcPct val="0"/>
              </a:spcAft>
              <a:buClr>
                <a:schemeClr val="accent1"/>
              </a:buClr>
              <a:buSzPct val="50000"/>
              <a:buFont typeface="Wingdings" pitchFamily="2" charset="2"/>
              <a:buChar char="n"/>
              <a:defRPr sz="2667">
                <a:latin typeface="+mn-lt"/>
              </a:defRPr>
            </a:lvl9pPr>
          </a:lstStyle>
          <a:p>
            <a:r>
              <a:rPr lang="en-US" sz="3200" dirty="0"/>
              <a:t>Feedback from participants was very positive </a:t>
            </a:r>
          </a:p>
          <a:p>
            <a:endParaRPr lang="en-US" sz="3200" dirty="0"/>
          </a:p>
          <a:p>
            <a:r>
              <a:rPr lang="en-US" sz="3200" dirty="0"/>
              <a:t>Most common criticism was difficulty understanding rules</a:t>
            </a:r>
          </a:p>
          <a:p>
            <a:endParaRPr lang="en-US" sz="3200" dirty="0"/>
          </a:p>
          <a:p>
            <a:r>
              <a:rPr lang="en-US" sz="3200" dirty="0"/>
              <a:t>Challenges with </a:t>
            </a:r>
            <a:r>
              <a:rPr lang="en-US" sz="3200" dirty="0" err="1"/>
              <a:t>WiFi</a:t>
            </a:r>
            <a:r>
              <a:rPr lang="en-US" sz="3200" dirty="0"/>
              <a:t> network connection to GIFT</a:t>
            </a:r>
          </a:p>
          <a:p>
            <a:endParaRPr lang="en-US" sz="3200" dirty="0"/>
          </a:p>
          <a:p>
            <a:r>
              <a:rPr lang="en-US" sz="3200" dirty="0"/>
              <a:t>Underestimated game dynamics for observing team behaviors</a:t>
            </a:r>
          </a:p>
          <a:p>
            <a:endParaRPr lang="en-US" sz="3200" dirty="0"/>
          </a:p>
          <a:p>
            <a:r>
              <a:rPr lang="en-US" sz="3200" dirty="0"/>
              <a:t>Feedback has been integrated into 2024 workshop</a:t>
            </a:r>
          </a:p>
          <a:p>
            <a:endParaRPr lang="en-US" dirty="0"/>
          </a:p>
        </p:txBody>
      </p:sp>
      <p:sp>
        <p:nvSpPr>
          <p:cNvPr id="2" name="TextBox 1">
            <a:extLst>
              <a:ext uri="{FF2B5EF4-FFF2-40B4-BE49-F238E27FC236}">
                <a16:creationId xmlns:a16="http://schemas.microsoft.com/office/drawing/2014/main" id="{7A1015F1-6337-7419-5C06-A01D359EF7F7}"/>
              </a:ext>
            </a:extLst>
          </p:cNvPr>
          <p:cNvSpPr txBox="1"/>
          <p:nvPr/>
        </p:nvSpPr>
        <p:spPr>
          <a:xfrm>
            <a:off x="4647299" y="6497619"/>
            <a:ext cx="33468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Approved for Public Release  PR2024-1573</a:t>
            </a:r>
          </a:p>
        </p:txBody>
      </p:sp>
    </p:spTree>
    <p:extLst>
      <p:ext uri="{BB962C8B-B14F-4D97-AF65-F5344CB8AC3E}">
        <p14:creationId xmlns:p14="http://schemas.microsoft.com/office/powerpoint/2010/main" val="84355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Shamble On</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3</a:t>
            </a:fld>
            <a:endParaRPr lang="en-US" dirty="0">
              <a:solidFill>
                <a:srgbClr val="000000"/>
              </a:solidFill>
            </a:endParaRPr>
          </a:p>
        </p:txBody>
      </p:sp>
      <p:sp>
        <p:nvSpPr>
          <p:cNvPr id="9" name="TextBox 8">
            <a:extLst>
              <a:ext uri="{FF2B5EF4-FFF2-40B4-BE49-F238E27FC236}">
                <a16:creationId xmlns:a16="http://schemas.microsoft.com/office/drawing/2014/main" id="{45E9DF09-DD05-0535-D539-3947CBFAB103}"/>
              </a:ext>
            </a:extLst>
          </p:cNvPr>
          <p:cNvSpPr txBox="1"/>
          <p:nvPr/>
        </p:nvSpPr>
        <p:spPr>
          <a:xfrm>
            <a:off x="334186" y="707883"/>
            <a:ext cx="11667314" cy="2308324"/>
          </a:xfrm>
          <a:prstGeom prst="rect">
            <a:avLst/>
          </a:prstGeom>
          <a:noFill/>
        </p:spPr>
        <p:txBody>
          <a:bodyPr wrap="square">
            <a:spAutoFit/>
          </a:bodyPr>
          <a:lstStyle/>
          <a:p>
            <a:r>
              <a:rPr lang="en-US" sz="7200" b="1" dirty="0">
                <a:ln w="44450">
                  <a:solidFill>
                    <a:schemeClr val="tx1">
                      <a:alpha val="99000"/>
                    </a:schemeClr>
                  </a:solidFill>
                </a:ln>
                <a:solidFill>
                  <a:srgbClr val="D4D905"/>
                </a:solidFill>
                <a:latin typeface="Chiller" panose="04020404031007020602" pitchFamily="82" charset="0"/>
              </a:rPr>
              <a:t>What do you call the part of an I/ITSEC zombie paper that thanks someone?</a:t>
            </a:r>
          </a:p>
        </p:txBody>
      </p:sp>
      <p:pic>
        <p:nvPicPr>
          <p:cNvPr id="11" name="Picture 10" descr="A picture containing text, toy&#10;&#10;Description automatically generated">
            <a:extLst>
              <a:ext uri="{FF2B5EF4-FFF2-40B4-BE49-F238E27FC236}">
                <a16:creationId xmlns:a16="http://schemas.microsoft.com/office/drawing/2014/main" id="{919F2BFB-A79A-511C-514E-443587CD5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541" y="2882841"/>
            <a:ext cx="1974958" cy="3264393"/>
          </a:xfrm>
          <a:prstGeom prst="rect">
            <a:avLst/>
          </a:prstGeom>
        </p:spPr>
      </p:pic>
      <p:sp>
        <p:nvSpPr>
          <p:cNvPr id="12" name="Rectangle 11">
            <a:extLst>
              <a:ext uri="{FF2B5EF4-FFF2-40B4-BE49-F238E27FC236}">
                <a16:creationId xmlns:a16="http://schemas.microsoft.com/office/drawing/2014/main" id="{04FF791E-6B33-B016-4D15-DFFDEA5B9963}"/>
              </a:ext>
            </a:extLst>
          </p:cNvPr>
          <p:cNvSpPr/>
          <p:nvPr/>
        </p:nvSpPr>
        <p:spPr>
          <a:xfrm>
            <a:off x="4867796" y="5624014"/>
            <a:ext cx="5426486" cy="523220"/>
          </a:xfrm>
          <a:prstGeom prst="rect">
            <a:avLst/>
          </a:prstGeom>
          <a:noFill/>
        </p:spPr>
        <p:txBody>
          <a:bodyPr wrap="none" lIns="91440" tIns="45720" rIns="91440" bIns="45720">
            <a:spAutoFit/>
          </a:bodyPr>
          <a:lstStyle/>
          <a:p>
            <a:pPr algn="ctr"/>
            <a:r>
              <a:rPr lang="en-US" sz="2800" b="1" cap="none" spc="50" dirty="0">
                <a:ln w="0"/>
                <a:solidFill>
                  <a:schemeClr val="bg2"/>
                </a:solidFill>
                <a:effectLst>
                  <a:innerShdw blurRad="63500" dist="50800" dir="13500000">
                    <a:srgbClr val="000000">
                      <a:alpha val="50000"/>
                    </a:srgbClr>
                  </a:innerShdw>
                </a:effectLst>
              </a:rPr>
              <a:t>Groans and Moans Welcome</a:t>
            </a:r>
          </a:p>
        </p:txBody>
      </p:sp>
      <p:pic>
        <p:nvPicPr>
          <p:cNvPr id="3" name="Picture 2">
            <a:extLst>
              <a:ext uri="{FF2B5EF4-FFF2-40B4-BE49-F238E27FC236}">
                <a16:creationId xmlns:a16="http://schemas.microsoft.com/office/drawing/2014/main" id="{6735F1DA-20A6-1B50-7D5A-BAA906016DBE}"/>
              </a:ext>
            </a:extLst>
          </p:cNvPr>
          <p:cNvPicPr>
            <a:picLocks noChangeAspect="1"/>
          </p:cNvPicPr>
          <p:nvPr/>
        </p:nvPicPr>
        <p:blipFill>
          <a:blip r:embed="rId4"/>
          <a:stretch>
            <a:fillRect/>
          </a:stretch>
        </p:blipFill>
        <p:spPr>
          <a:xfrm>
            <a:off x="1791511" y="3647128"/>
            <a:ext cx="7077267" cy="1063788"/>
          </a:xfrm>
          <a:prstGeom prst="rect">
            <a:avLst/>
          </a:prstGeom>
        </p:spPr>
      </p:pic>
      <p:sp>
        <p:nvSpPr>
          <p:cNvPr id="2" name="TextBox 1">
            <a:extLst>
              <a:ext uri="{FF2B5EF4-FFF2-40B4-BE49-F238E27FC236}">
                <a16:creationId xmlns:a16="http://schemas.microsoft.com/office/drawing/2014/main" id="{631E195F-130B-B197-4E95-7999FF42E5FD}"/>
              </a:ext>
            </a:extLst>
          </p:cNvPr>
          <p:cNvSpPr txBox="1"/>
          <p:nvPr/>
        </p:nvSpPr>
        <p:spPr>
          <a:xfrm>
            <a:off x="4647299" y="6497619"/>
            <a:ext cx="33468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Approved for Public Release  PR2024-1573</a:t>
            </a:r>
          </a:p>
        </p:txBody>
      </p:sp>
    </p:spTree>
    <p:extLst>
      <p:ext uri="{BB962C8B-B14F-4D97-AF65-F5344CB8AC3E}">
        <p14:creationId xmlns:p14="http://schemas.microsoft.com/office/powerpoint/2010/main" val="1934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Research Questions – WHY???</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4</a:t>
            </a:fld>
            <a:endParaRPr lang="en-US" dirty="0">
              <a:solidFill>
                <a:srgbClr val="000000"/>
              </a:solidFill>
            </a:endParaRPr>
          </a:p>
        </p:txBody>
      </p:sp>
      <p:sp>
        <p:nvSpPr>
          <p:cNvPr id="8" name="TextBox 7">
            <a:extLst>
              <a:ext uri="{FF2B5EF4-FFF2-40B4-BE49-F238E27FC236}">
                <a16:creationId xmlns:a16="http://schemas.microsoft.com/office/drawing/2014/main" id="{E8CAB214-1322-43CB-D6B8-B252FA4D0662}"/>
              </a:ext>
            </a:extLst>
          </p:cNvPr>
          <p:cNvSpPr txBox="1"/>
          <p:nvPr/>
        </p:nvSpPr>
        <p:spPr>
          <a:xfrm>
            <a:off x="342899" y="741235"/>
            <a:ext cx="11506201" cy="6278642"/>
          </a:xfrm>
          <a:prstGeom prst="rect">
            <a:avLst/>
          </a:prstGeom>
          <a:noFill/>
        </p:spPr>
        <p:txBody>
          <a:bodyPr wrap="square" rtlCol="0">
            <a:spAutoFit/>
          </a:bodyPr>
          <a:lstStyle/>
          <a:p>
            <a:pPr defTabSz="457200" fontAlgn="auto">
              <a:spcBef>
                <a:spcPts val="0"/>
              </a:spcBef>
              <a:spcAft>
                <a:spcPts val="0"/>
              </a:spcAft>
            </a:pPr>
            <a:r>
              <a:rPr lang="en-US" sz="2400" b="1" dirty="0">
                <a:latin typeface="Arial" panose="020B0604020202020204" pitchFamily="34" charset="0"/>
                <a:cs typeface="Arial" panose="020B0604020202020204" pitchFamily="34" charset="0"/>
              </a:rPr>
              <a:t>How can we observe and understand basic questions on how people (nod toward military) react to crisis management:</a:t>
            </a:r>
          </a:p>
          <a:p>
            <a:pPr defTabSz="457200" fontAlgn="auto">
              <a:spcBef>
                <a:spcPts val="0"/>
              </a:spcBef>
              <a:spcAft>
                <a:spcPts val="0"/>
              </a:spcAft>
            </a:pPr>
            <a:endParaRPr lang="en-US" sz="2400" b="1" dirty="0">
              <a:latin typeface="Arial" panose="020B0604020202020204" pitchFamily="34" charset="0"/>
              <a:cs typeface="Arial" panose="020B0604020202020204" pitchFamily="34" charset="0"/>
            </a:endParaRPr>
          </a:p>
          <a:p>
            <a:pPr marL="685800" indent="-685800" defTabSz="457200" fontAlgn="auto">
              <a:spcBef>
                <a:spcPts val="0"/>
              </a:spcBef>
              <a:spcAft>
                <a:spcPts val="1200"/>
              </a:spcAft>
              <a:buFontTx/>
              <a:buBlip>
                <a:blip r:embed="rId3"/>
              </a:buBlip>
            </a:pPr>
            <a:r>
              <a:rPr lang="en-US" sz="2400" b="1" dirty="0">
                <a:latin typeface="Arial" panose="020B0604020202020204" pitchFamily="34" charset="0"/>
                <a:cs typeface="Arial" panose="020B0604020202020204" pitchFamily="34" charset="0"/>
              </a:rPr>
              <a:t>Decision Making</a:t>
            </a:r>
          </a:p>
          <a:p>
            <a:pPr marL="685800" indent="-685800" defTabSz="457200" fontAlgn="auto">
              <a:spcBef>
                <a:spcPts val="0"/>
              </a:spcBef>
              <a:spcAft>
                <a:spcPts val="1200"/>
              </a:spcAft>
              <a:buFontTx/>
              <a:buBlip>
                <a:blip r:embed="rId3"/>
              </a:buBlip>
            </a:pPr>
            <a:r>
              <a:rPr lang="en-US" sz="2400" b="1" dirty="0">
                <a:latin typeface="Arial" panose="020B0604020202020204" pitchFamily="34" charset="0"/>
                <a:cs typeface="Arial" panose="020B0604020202020204" pitchFamily="34" charset="0"/>
              </a:rPr>
              <a:t>Teamwork / Teamwork Behaviors</a:t>
            </a:r>
          </a:p>
          <a:p>
            <a:pPr marL="685800" indent="-685800" defTabSz="457200" fontAlgn="auto">
              <a:spcBef>
                <a:spcPts val="0"/>
              </a:spcBef>
              <a:spcAft>
                <a:spcPts val="1200"/>
              </a:spcAft>
              <a:buBlip>
                <a:blip r:embed="rId3"/>
              </a:buBlip>
            </a:pPr>
            <a:r>
              <a:rPr lang="en-US" sz="2400" b="1" dirty="0">
                <a:latin typeface="Arial" panose="020B0604020202020204" pitchFamily="34" charset="0"/>
                <a:cs typeface="Arial" panose="020B0604020202020204" pitchFamily="34" charset="0"/>
              </a:rPr>
              <a:t>Leadership / Emergent Leadership</a:t>
            </a:r>
            <a:endParaRPr lang="en-US" sz="2400" dirty="0">
              <a:latin typeface="Arial" panose="020B0604020202020204" pitchFamily="34" charset="0"/>
              <a:cs typeface="Arial" panose="020B0604020202020204" pitchFamily="34" charset="0"/>
            </a:endParaRPr>
          </a:p>
          <a:p>
            <a:pPr marL="685800" indent="-685800" defTabSz="457200" fontAlgn="auto">
              <a:spcBef>
                <a:spcPts val="0"/>
              </a:spcBef>
              <a:spcAft>
                <a:spcPts val="1200"/>
              </a:spcAft>
              <a:buFontTx/>
              <a:buBlip>
                <a:blip r:embed="rId3"/>
              </a:buBlip>
            </a:pPr>
            <a:r>
              <a:rPr lang="en-US" sz="2400" b="1" dirty="0">
                <a:latin typeface="Arial" panose="020B0604020202020204" pitchFamily="34" charset="0"/>
                <a:cs typeface="Arial" panose="020B0604020202020204" pitchFamily="34" charset="0"/>
              </a:rPr>
              <a:t>Communication Conduct and Content</a:t>
            </a:r>
          </a:p>
          <a:p>
            <a:pPr marL="685800" indent="-685800" defTabSz="457200" fontAlgn="auto">
              <a:spcBef>
                <a:spcPts val="0"/>
              </a:spcBef>
              <a:spcAft>
                <a:spcPts val="1200"/>
              </a:spcAft>
              <a:buFontTx/>
              <a:buBlip>
                <a:blip r:embed="rId3"/>
              </a:buBlip>
            </a:pPr>
            <a:r>
              <a:rPr lang="en-US" sz="2400" b="1" dirty="0">
                <a:latin typeface="Arial" panose="020B0604020202020204" pitchFamily="34" charset="0"/>
                <a:cs typeface="Arial" panose="020B0604020202020204" pitchFamily="34" charset="0"/>
              </a:rPr>
              <a:t>Team Cohesion and Efficacy Levels</a:t>
            </a:r>
          </a:p>
          <a:p>
            <a:pPr marL="685800" indent="-685800" defTabSz="457200" fontAlgn="auto">
              <a:spcBef>
                <a:spcPts val="0"/>
              </a:spcBef>
              <a:spcAft>
                <a:spcPts val="1200"/>
              </a:spcAft>
              <a:buFontTx/>
              <a:buBlip>
                <a:blip r:embed="rId3"/>
              </a:buBlip>
            </a:pPr>
            <a:r>
              <a:rPr lang="en-US" sz="2400" b="1" dirty="0">
                <a:latin typeface="Arial" panose="020B0604020202020204" pitchFamily="34" charset="0"/>
                <a:cs typeface="Arial" panose="020B0604020202020204" pitchFamily="34" charset="0"/>
              </a:rPr>
              <a:t>Game Confidence</a:t>
            </a:r>
          </a:p>
          <a:p>
            <a:pPr marL="685800" indent="-685800" defTabSz="457200" fontAlgn="auto">
              <a:spcBef>
                <a:spcPts val="0"/>
              </a:spcBef>
              <a:spcAft>
                <a:spcPts val="1200"/>
              </a:spcAft>
              <a:buFontTx/>
              <a:buBlip>
                <a:blip r:embed="rId3"/>
              </a:buBlip>
            </a:pPr>
            <a:r>
              <a:rPr lang="en-US" sz="2400" b="1" dirty="0">
                <a:latin typeface="Arial" panose="020B0604020202020204" pitchFamily="34" charset="0"/>
                <a:cs typeface="Arial" panose="020B0604020202020204" pitchFamily="34" charset="0"/>
              </a:rPr>
              <a:t>Cooperation Under Stress</a:t>
            </a:r>
          </a:p>
          <a:p>
            <a:pPr defTabSz="457200" fontAlgn="auto">
              <a:spcBef>
                <a:spcPts val="0"/>
              </a:spcBef>
              <a:spcAft>
                <a:spcPts val="0"/>
              </a:spcAft>
            </a:pPr>
            <a:r>
              <a:rPr lang="en-US" sz="2400" b="1" dirty="0">
                <a:latin typeface="Arial" panose="020B0604020202020204" pitchFamily="34" charset="0"/>
                <a:cs typeface="Arial" panose="020B0604020202020204" pitchFamily="34" charset="0"/>
              </a:rPr>
              <a:t>Used popular genre (zombies) and established gaming methods through Table Top Role Playing and Live Action Role Playing</a:t>
            </a:r>
          </a:p>
          <a:p>
            <a:pPr defTabSz="457200" fontAlgn="auto">
              <a:spcBef>
                <a:spcPts val="0"/>
              </a:spcBef>
              <a:spcAft>
                <a:spcPts val="0"/>
              </a:spcAft>
            </a:pPr>
            <a:endParaRPr lang="en-US" sz="2400" b="1" dirty="0">
              <a:latin typeface="Arial" panose="020B0604020202020204" pitchFamily="34" charset="0"/>
              <a:cs typeface="Arial" panose="020B0604020202020204" pitchFamily="34" charset="0"/>
            </a:endParaRPr>
          </a:p>
          <a:p>
            <a:pPr defTabSz="457200" fontAlgn="auto">
              <a:spcBef>
                <a:spcPts val="0"/>
              </a:spcBef>
              <a:spcAft>
                <a:spcPts val="0"/>
              </a:spcAft>
            </a:pPr>
            <a:endParaRPr lang="en-US" sz="20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BD9338E-6CEC-80C2-FCEC-E271CA590075}"/>
              </a:ext>
            </a:extLst>
          </p:cNvPr>
          <p:cNvSpPr txBox="1"/>
          <p:nvPr/>
        </p:nvSpPr>
        <p:spPr>
          <a:xfrm>
            <a:off x="4647299" y="6508377"/>
            <a:ext cx="33468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Approved for Public Release  PR2024-1573</a:t>
            </a:r>
          </a:p>
        </p:txBody>
      </p:sp>
    </p:spTree>
    <p:extLst>
      <p:ext uri="{BB962C8B-B14F-4D97-AF65-F5344CB8AC3E}">
        <p14:creationId xmlns:p14="http://schemas.microsoft.com/office/powerpoint/2010/main" val="198167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The Game BLUF</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5</a:t>
            </a:fld>
            <a:endParaRPr lang="en-US" dirty="0">
              <a:solidFill>
                <a:srgbClr val="000000"/>
              </a:solidFill>
            </a:endParaRPr>
          </a:p>
        </p:txBody>
      </p:sp>
      <p:sp>
        <p:nvSpPr>
          <p:cNvPr id="8" name="TextBox 7">
            <a:extLst>
              <a:ext uri="{FF2B5EF4-FFF2-40B4-BE49-F238E27FC236}">
                <a16:creationId xmlns:a16="http://schemas.microsoft.com/office/drawing/2014/main" id="{E8CAB214-1322-43CB-D6B8-B252FA4D0662}"/>
              </a:ext>
            </a:extLst>
          </p:cNvPr>
          <p:cNvSpPr txBox="1"/>
          <p:nvPr/>
        </p:nvSpPr>
        <p:spPr>
          <a:xfrm>
            <a:off x="533678" y="841248"/>
            <a:ext cx="11009277" cy="5262979"/>
          </a:xfrm>
          <a:prstGeom prst="rect">
            <a:avLst/>
          </a:prstGeom>
          <a:noFill/>
        </p:spPr>
        <p:txBody>
          <a:bodyPr wrap="square" rtlCol="0">
            <a:spAutoFit/>
          </a:bodyPr>
          <a:lstStyle/>
          <a:p>
            <a:pPr marL="457200" indent="-457200" defTabSz="457200" fontAlgn="auto">
              <a:spcBef>
                <a:spcPts val="1200"/>
              </a:spcBef>
              <a:spcAft>
                <a:spcPts val="12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Novel, low fidelity crisis management evaluative tool</a:t>
            </a:r>
          </a:p>
          <a:p>
            <a:pPr marL="457200" indent="-457200" defTabSz="457200" fontAlgn="auto">
              <a:spcBef>
                <a:spcPts val="1200"/>
              </a:spcBef>
              <a:spcAft>
                <a:spcPts val="12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Use a kluge of existing gaming systems to induce reactions</a:t>
            </a:r>
          </a:p>
          <a:p>
            <a:pPr marL="457200" indent="-457200" defTabSz="457200" fontAlgn="auto">
              <a:spcBef>
                <a:spcPts val="1200"/>
              </a:spcBef>
              <a:spcAft>
                <a:spcPts val="12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Unknown or unusual scenarios facilitate observation in a military-like setting without being “Army” - Dynamic</a:t>
            </a:r>
          </a:p>
          <a:p>
            <a:pPr marL="457200" indent="-457200" defTabSz="457200" fontAlgn="auto">
              <a:spcBef>
                <a:spcPts val="1200"/>
              </a:spcBef>
              <a:spcAft>
                <a:spcPts val="12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Threat + role playing + live action = increased stimulation and  enhanced reaction – outside the coffin thinking</a:t>
            </a:r>
          </a:p>
          <a:p>
            <a:pPr marL="457200" indent="-457200" defTabSz="457200" fontAlgn="auto">
              <a:spcBef>
                <a:spcPts val="1200"/>
              </a:spcBef>
              <a:spcAft>
                <a:spcPts val="12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Can look at individuals (leadership) and teams or team dynamic</a:t>
            </a:r>
          </a:p>
          <a:p>
            <a:pPr marL="457200" indent="-457200" defTabSz="457200" fontAlgn="auto">
              <a:spcBef>
                <a:spcPts val="1200"/>
              </a:spcBef>
              <a:spcAft>
                <a:spcPts val="12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Draws out emergent leaders</a:t>
            </a:r>
          </a:p>
          <a:p>
            <a:pPr marL="457200" indent="-457200" defTabSz="457200" fontAlgn="auto">
              <a:spcBef>
                <a:spcPts val="1200"/>
              </a:spcBef>
              <a:spcAft>
                <a:spcPts val="12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More than identify – practices, promotes improvements</a:t>
            </a:r>
          </a:p>
        </p:txBody>
      </p:sp>
      <p:sp>
        <p:nvSpPr>
          <p:cNvPr id="2" name="TextBox 1">
            <a:extLst>
              <a:ext uri="{FF2B5EF4-FFF2-40B4-BE49-F238E27FC236}">
                <a16:creationId xmlns:a16="http://schemas.microsoft.com/office/drawing/2014/main" id="{FC2002BC-E04E-B9A7-43B3-2391176971B0}"/>
              </a:ext>
            </a:extLst>
          </p:cNvPr>
          <p:cNvSpPr txBox="1"/>
          <p:nvPr/>
        </p:nvSpPr>
        <p:spPr>
          <a:xfrm>
            <a:off x="4647299" y="6497619"/>
            <a:ext cx="33468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Approved for Public Release  PR2024-1573</a:t>
            </a:r>
          </a:p>
        </p:txBody>
      </p:sp>
    </p:spTree>
    <p:extLst>
      <p:ext uri="{BB962C8B-B14F-4D97-AF65-F5344CB8AC3E}">
        <p14:creationId xmlns:p14="http://schemas.microsoft.com/office/powerpoint/2010/main" val="598216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The Game </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6</a:t>
            </a:fld>
            <a:endParaRPr lang="en-US" dirty="0">
              <a:solidFill>
                <a:srgbClr val="000000"/>
              </a:solidFill>
            </a:endParaRPr>
          </a:p>
        </p:txBody>
      </p:sp>
      <p:sp>
        <p:nvSpPr>
          <p:cNvPr id="9" name="TextBox 8">
            <a:extLst>
              <a:ext uri="{FF2B5EF4-FFF2-40B4-BE49-F238E27FC236}">
                <a16:creationId xmlns:a16="http://schemas.microsoft.com/office/drawing/2014/main" id="{40ED585C-5596-DE7E-54FC-08C646A69A51}"/>
              </a:ext>
            </a:extLst>
          </p:cNvPr>
          <p:cNvSpPr txBox="1"/>
          <p:nvPr/>
        </p:nvSpPr>
        <p:spPr>
          <a:xfrm>
            <a:off x="2267" y="2330582"/>
            <a:ext cx="3840148" cy="369332"/>
          </a:xfrm>
          <a:prstGeom prst="rect">
            <a:avLst/>
          </a:prstGeom>
          <a:noFill/>
        </p:spPr>
        <p:txBody>
          <a:bodyPr wrap="square">
            <a:spAutoFit/>
          </a:bodyPr>
          <a:lstStyle/>
          <a:p>
            <a:r>
              <a:rPr lang="en-US" sz="1800" dirty="0"/>
              <a:t>Map</a:t>
            </a:r>
          </a:p>
        </p:txBody>
      </p:sp>
      <p:sp>
        <p:nvSpPr>
          <p:cNvPr id="10" name="TextBox 9">
            <a:extLst>
              <a:ext uri="{FF2B5EF4-FFF2-40B4-BE49-F238E27FC236}">
                <a16:creationId xmlns:a16="http://schemas.microsoft.com/office/drawing/2014/main" id="{BC90C609-98F9-E0A6-615F-964DB937FD06}"/>
              </a:ext>
            </a:extLst>
          </p:cNvPr>
          <p:cNvSpPr txBox="1"/>
          <p:nvPr/>
        </p:nvSpPr>
        <p:spPr>
          <a:xfrm>
            <a:off x="0" y="4833413"/>
            <a:ext cx="3840148" cy="369332"/>
          </a:xfrm>
          <a:prstGeom prst="rect">
            <a:avLst/>
          </a:prstGeom>
          <a:noFill/>
        </p:spPr>
        <p:txBody>
          <a:bodyPr wrap="square">
            <a:spAutoFit/>
          </a:bodyPr>
          <a:lstStyle/>
          <a:p>
            <a:r>
              <a:rPr lang="en-US" sz="1800" dirty="0"/>
              <a:t>Boundary Lines / Walls</a:t>
            </a:r>
          </a:p>
        </p:txBody>
      </p:sp>
      <p:sp>
        <p:nvSpPr>
          <p:cNvPr id="11" name="TextBox 10">
            <a:extLst>
              <a:ext uri="{FF2B5EF4-FFF2-40B4-BE49-F238E27FC236}">
                <a16:creationId xmlns:a16="http://schemas.microsoft.com/office/drawing/2014/main" id="{6A27AF8E-890A-50C3-068E-6EF31556792C}"/>
              </a:ext>
            </a:extLst>
          </p:cNvPr>
          <p:cNvSpPr txBox="1"/>
          <p:nvPr/>
        </p:nvSpPr>
        <p:spPr>
          <a:xfrm>
            <a:off x="-6229" y="1355357"/>
            <a:ext cx="3840147" cy="369332"/>
          </a:xfrm>
          <a:prstGeom prst="rect">
            <a:avLst/>
          </a:prstGeom>
          <a:noFill/>
        </p:spPr>
        <p:txBody>
          <a:bodyPr wrap="square">
            <a:spAutoFit/>
          </a:bodyPr>
          <a:lstStyle/>
          <a:p>
            <a:r>
              <a:rPr lang="en-US" sz="1800" dirty="0"/>
              <a:t>No assigned play area or roles</a:t>
            </a:r>
          </a:p>
        </p:txBody>
      </p:sp>
      <p:sp>
        <p:nvSpPr>
          <p:cNvPr id="12" name="TextBox 11">
            <a:extLst>
              <a:ext uri="{FF2B5EF4-FFF2-40B4-BE49-F238E27FC236}">
                <a16:creationId xmlns:a16="http://schemas.microsoft.com/office/drawing/2014/main" id="{F2ED7707-4D31-83B8-E5B2-7FB33DCA7A1D}"/>
              </a:ext>
            </a:extLst>
          </p:cNvPr>
          <p:cNvSpPr txBox="1"/>
          <p:nvPr/>
        </p:nvSpPr>
        <p:spPr>
          <a:xfrm>
            <a:off x="-1617" y="879173"/>
            <a:ext cx="3840147" cy="369332"/>
          </a:xfrm>
          <a:prstGeom prst="rect">
            <a:avLst/>
          </a:prstGeom>
          <a:noFill/>
        </p:spPr>
        <p:txBody>
          <a:bodyPr wrap="square">
            <a:spAutoFit/>
          </a:bodyPr>
          <a:lstStyle/>
          <a:p>
            <a:r>
              <a:rPr lang="en-US" sz="1800" dirty="0"/>
              <a:t>Rules light </a:t>
            </a:r>
          </a:p>
        </p:txBody>
      </p:sp>
      <p:sp>
        <p:nvSpPr>
          <p:cNvPr id="13" name="TextBox 12">
            <a:extLst>
              <a:ext uri="{FF2B5EF4-FFF2-40B4-BE49-F238E27FC236}">
                <a16:creationId xmlns:a16="http://schemas.microsoft.com/office/drawing/2014/main" id="{99C380FF-7591-BEEE-D100-552E43FD3860}"/>
              </a:ext>
            </a:extLst>
          </p:cNvPr>
          <p:cNvSpPr txBox="1"/>
          <p:nvPr/>
        </p:nvSpPr>
        <p:spPr>
          <a:xfrm>
            <a:off x="0" y="2861287"/>
            <a:ext cx="3840147" cy="369332"/>
          </a:xfrm>
          <a:prstGeom prst="rect">
            <a:avLst/>
          </a:prstGeom>
          <a:noFill/>
        </p:spPr>
        <p:txBody>
          <a:bodyPr wrap="square">
            <a:spAutoFit/>
          </a:bodyPr>
          <a:lstStyle/>
          <a:p>
            <a:r>
              <a:rPr lang="en-US" sz="1800" dirty="0"/>
              <a:t>Resource Cards</a:t>
            </a:r>
          </a:p>
        </p:txBody>
      </p:sp>
      <p:sp>
        <p:nvSpPr>
          <p:cNvPr id="14" name="TextBox 13">
            <a:extLst>
              <a:ext uri="{FF2B5EF4-FFF2-40B4-BE49-F238E27FC236}">
                <a16:creationId xmlns:a16="http://schemas.microsoft.com/office/drawing/2014/main" id="{E2416B9C-2043-E8BF-35D5-4EC824962352}"/>
              </a:ext>
            </a:extLst>
          </p:cNvPr>
          <p:cNvSpPr txBox="1"/>
          <p:nvPr/>
        </p:nvSpPr>
        <p:spPr>
          <a:xfrm>
            <a:off x="-6230" y="6002346"/>
            <a:ext cx="3840148" cy="369332"/>
          </a:xfrm>
          <a:prstGeom prst="rect">
            <a:avLst/>
          </a:prstGeom>
          <a:noFill/>
        </p:spPr>
        <p:txBody>
          <a:bodyPr wrap="square">
            <a:spAutoFit/>
          </a:bodyPr>
          <a:lstStyle/>
          <a:p>
            <a:r>
              <a:rPr lang="en-US" sz="1800" dirty="0"/>
              <a:t>Six sided dice (D6) </a:t>
            </a:r>
          </a:p>
        </p:txBody>
      </p:sp>
      <p:sp>
        <p:nvSpPr>
          <p:cNvPr id="15" name="TextBox 14">
            <a:extLst>
              <a:ext uri="{FF2B5EF4-FFF2-40B4-BE49-F238E27FC236}">
                <a16:creationId xmlns:a16="http://schemas.microsoft.com/office/drawing/2014/main" id="{77E10CB0-8951-57B5-6C21-8C5073419E26}"/>
              </a:ext>
            </a:extLst>
          </p:cNvPr>
          <p:cNvSpPr txBox="1"/>
          <p:nvPr/>
        </p:nvSpPr>
        <p:spPr>
          <a:xfrm>
            <a:off x="-6229" y="3422193"/>
            <a:ext cx="3840148" cy="369332"/>
          </a:xfrm>
          <a:prstGeom prst="rect">
            <a:avLst/>
          </a:prstGeom>
          <a:noFill/>
        </p:spPr>
        <p:txBody>
          <a:bodyPr wrap="square">
            <a:spAutoFit/>
          </a:bodyPr>
          <a:lstStyle/>
          <a:p>
            <a:r>
              <a:rPr lang="en-US" sz="1800" dirty="0"/>
              <a:t>Daily Event cards</a:t>
            </a:r>
          </a:p>
        </p:txBody>
      </p:sp>
      <p:sp>
        <p:nvSpPr>
          <p:cNvPr id="16" name="TextBox 15">
            <a:extLst>
              <a:ext uri="{FF2B5EF4-FFF2-40B4-BE49-F238E27FC236}">
                <a16:creationId xmlns:a16="http://schemas.microsoft.com/office/drawing/2014/main" id="{F3A89ACB-533A-116B-63B2-87838AE9DC3E}"/>
              </a:ext>
            </a:extLst>
          </p:cNvPr>
          <p:cNvSpPr txBox="1"/>
          <p:nvPr/>
        </p:nvSpPr>
        <p:spPr>
          <a:xfrm>
            <a:off x="0" y="4014956"/>
            <a:ext cx="3840148" cy="646331"/>
          </a:xfrm>
          <a:prstGeom prst="rect">
            <a:avLst/>
          </a:prstGeom>
          <a:noFill/>
        </p:spPr>
        <p:txBody>
          <a:bodyPr wrap="square">
            <a:spAutoFit/>
          </a:bodyPr>
          <a:lstStyle/>
          <a:p>
            <a:r>
              <a:rPr lang="en-US" sz="1800" dirty="0"/>
              <a:t>Combat – Player v Player (PvP), </a:t>
            </a:r>
            <a:r>
              <a:rPr lang="en-US" sz="1800" dirty="0" err="1"/>
              <a:t>PvEnvironment</a:t>
            </a:r>
            <a:r>
              <a:rPr lang="en-US" sz="1800" dirty="0"/>
              <a:t>, </a:t>
            </a:r>
            <a:r>
              <a:rPr lang="en-US" sz="1800" dirty="0" err="1"/>
              <a:t>PvZombie</a:t>
            </a:r>
            <a:r>
              <a:rPr lang="en-US" sz="1800" dirty="0"/>
              <a:t> </a:t>
            </a:r>
          </a:p>
        </p:txBody>
      </p:sp>
      <p:sp>
        <p:nvSpPr>
          <p:cNvPr id="17" name="TextBox 16">
            <a:extLst>
              <a:ext uri="{FF2B5EF4-FFF2-40B4-BE49-F238E27FC236}">
                <a16:creationId xmlns:a16="http://schemas.microsoft.com/office/drawing/2014/main" id="{2D9E4744-46EC-BAE4-A954-911B88A308C3}"/>
              </a:ext>
            </a:extLst>
          </p:cNvPr>
          <p:cNvSpPr txBox="1"/>
          <p:nvPr/>
        </p:nvSpPr>
        <p:spPr>
          <a:xfrm>
            <a:off x="-585" y="5424203"/>
            <a:ext cx="3840148" cy="369332"/>
          </a:xfrm>
          <a:prstGeom prst="rect">
            <a:avLst/>
          </a:prstGeom>
          <a:noFill/>
        </p:spPr>
        <p:txBody>
          <a:bodyPr wrap="square">
            <a:spAutoFit/>
          </a:bodyPr>
          <a:lstStyle/>
          <a:p>
            <a:r>
              <a:rPr lang="en-US" sz="1800" dirty="0"/>
              <a:t>Bridging</a:t>
            </a:r>
          </a:p>
        </p:txBody>
      </p:sp>
      <p:sp>
        <p:nvSpPr>
          <p:cNvPr id="18" name="TextBox 17">
            <a:extLst>
              <a:ext uri="{FF2B5EF4-FFF2-40B4-BE49-F238E27FC236}">
                <a16:creationId xmlns:a16="http://schemas.microsoft.com/office/drawing/2014/main" id="{5236227C-DDA0-9483-EA22-A6CA7E1E70E8}"/>
              </a:ext>
            </a:extLst>
          </p:cNvPr>
          <p:cNvSpPr txBox="1"/>
          <p:nvPr/>
        </p:nvSpPr>
        <p:spPr>
          <a:xfrm>
            <a:off x="7115" y="1838645"/>
            <a:ext cx="3840147" cy="369332"/>
          </a:xfrm>
          <a:prstGeom prst="rect">
            <a:avLst/>
          </a:prstGeom>
          <a:noFill/>
        </p:spPr>
        <p:txBody>
          <a:bodyPr wrap="square">
            <a:spAutoFit/>
          </a:bodyPr>
          <a:lstStyle/>
          <a:p>
            <a:r>
              <a:rPr lang="en-US" sz="1800" dirty="0"/>
              <a:t>Group Mat</a:t>
            </a:r>
          </a:p>
        </p:txBody>
      </p:sp>
      <p:pic>
        <p:nvPicPr>
          <p:cNvPr id="25" name="Picture 24" descr="Graphical user interface, text&#10;&#10;Description automatically generated">
            <a:extLst>
              <a:ext uri="{FF2B5EF4-FFF2-40B4-BE49-F238E27FC236}">
                <a16:creationId xmlns:a16="http://schemas.microsoft.com/office/drawing/2014/main" id="{03FE4F85-2834-21E9-4FE4-55CF215133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2205" y="852027"/>
            <a:ext cx="8013469" cy="5519651"/>
          </a:xfrm>
          <a:prstGeom prst="rect">
            <a:avLst/>
          </a:prstGeom>
        </p:spPr>
      </p:pic>
      <p:pic>
        <p:nvPicPr>
          <p:cNvPr id="19" name="Picture 18">
            <a:extLst>
              <a:ext uri="{FF2B5EF4-FFF2-40B4-BE49-F238E27FC236}">
                <a16:creationId xmlns:a16="http://schemas.microsoft.com/office/drawing/2014/main" id="{D6F2C0C5-A9E0-068E-C1F6-AE707EEF8988}"/>
              </a:ext>
            </a:extLst>
          </p:cNvPr>
          <p:cNvPicPr>
            <a:picLocks noChangeAspect="1"/>
          </p:cNvPicPr>
          <p:nvPr/>
        </p:nvPicPr>
        <p:blipFill>
          <a:blip r:embed="rId4"/>
          <a:stretch>
            <a:fillRect/>
          </a:stretch>
        </p:blipFill>
        <p:spPr>
          <a:xfrm>
            <a:off x="4346702" y="1143434"/>
            <a:ext cx="7310934" cy="4977657"/>
          </a:xfrm>
          <a:prstGeom prst="rect">
            <a:avLst/>
          </a:prstGeom>
        </p:spPr>
      </p:pic>
      <p:pic>
        <p:nvPicPr>
          <p:cNvPr id="2050" name="Picture 2" descr="Dice GIFs | Tenor">
            <a:extLst>
              <a:ext uri="{FF2B5EF4-FFF2-40B4-BE49-F238E27FC236}">
                <a16:creationId xmlns:a16="http://schemas.microsoft.com/office/drawing/2014/main" id="{8013DA05-F3EB-79B8-303B-14729B0340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6762" y="1272590"/>
            <a:ext cx="19050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picture containing wooden, wood&#10;&#10;Description automatically generated">
            <a:extLst>
              <a:ext uri="{FF2B5EF4-FFF2-40B4-BE49-F238E27FC236}">
                <a16:creationId xmlns:a16="http://schemas.microsoft.com/office/drawing/2014/main" id="{7A7679DB-D9F9-6327-CAE2-DE5DCE7C27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9275" y="3403624"/>
            <a:ext cx="3592487" cy="2515325"/>
          </a:xfrm>
          <a:prstGeom prst="rect">
            <a:avLst/>
          </a:prstGeom>
        </p:spPr>
      </p:pic>
      <p:pic>
        <p:nvPicPr>
          <p:cNvPr id="33" name="Picture 32" descr="A picture containing wooden, wood&#10;&#10;Description automatically generated">
            <a:extLst>
              <a:ext uri="{FF2B5EF4-FFF2-40B4-BE49-F238E27FC236}">
                <a16:creationId xmlns:a16="http://schemas.microsoft.com/office/drawing/2014/main" id="{69D14402-D903-6E25-CB1A-B807D75F0B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5807536" y="2628511"/>
            <a:ext cx="860234" cy="417638"/>
          </a:xfrm>
          <a:prstGeom prst="rect">
            <a:avLst/>
          </a:prstGeom>
        </p:spPr>
      </p:pic>
      <p:pic>
        <p:nvPicPr>
          <p:cNvPr id="34" name="Picture 33" descr="A picture containing wooden, wood&#10;&#10;Description automatically generated">
            <a:extLst>
              <a:ext uri="{FF2B5EF4-FFF2-40B4-BE49-F238E27FC236}">
                <a16:creationId xmlns:a16="http://schemas.microsoft.com/office/drawing/2014/main" id="{F49283BC-64C4-9F74-836F-DFE1171E40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flipV="1">
            <a:off x="6978177" y="2601485"/>
            <a:ext cx="860234" cy="417638"/>
          </a:xfrm>
          <a:prstGeom prst="rect">
            <a:avLst/>
          </a:prstGeom>
        </p:spPr>
      </p:pic>
      <p:sp>
        <p:nvSpPr>
          <p:cNvPr id="35" name="Rectangle 34">
            <a:extLst>
              <a:ext uri="{FF2B5EF4-FFF2-40B4-BE49-F238E27FC236}">
                <a16:creationId xmlns:a16="http://schemas.microsoft.com/office/drawing/2014/main" id="{0A3D2880-7A4A-A6EB-6F25-A6B103992226}"/>
              </a:ext>
            </a:extLst>
          </p:cNvPr>
          <p:cNvSpPr/>
          <p:nvPr/>
        </p:nvSpPr>
        <p:spPr bwMode="auto">
          <a:xfrm>
            <a:off x="6076779" y="2701267"/>
            <a:ext cx="1448380" cy="233686"/>
          </a:xfrm>
          <a:prstGeom prst="rect">
            <a:avLst/>
          </a:prstGeom>
          <a:blipFill>
            <a:blip r:embed="rId8"/>
            <a:tile tx="0" ty="0" sx="100000" sy="100000" flip="none" algn="tl"/>
          </a:blip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3" name="Picture 2" descr="Text&#10;&#10;Description automatically generated">
            <a:extLst>
              <a:ext uri="{FF2B5EF4-FFF2-40B4-BE49-F238E27FC236}">
                <a16:creationId xmlns:a16="http://schemas.microsoft.com/office/drawing/2014/main" id="{1788819A-D882-A7D6-9286-91CA660CC56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93367" y="977585"/>
            <a:ext cx="2985908" cy="4764746"/>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A9364F2A-4393-72A4-E67E-08CF92C421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43367" y="1127585"/>
            <a:ext cx="2985908" cy="476474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6E84268-88ED-05A3-0E8D-2E20B37294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3367" y="1277585"/>
            <a:ext cx="2985908" cy="4764746"/>
          </a:xfrm>
          <a:prstGeom prst="rect">
            <a:avLst/>
          </a:prstGeom>
        </p:spPr>
      </p:pic>
      <p:pic>
        <p:nvPicPr>
          <p:cNvPr id="20" name="Picture 19" descr="Text&#10;&#10;Description automatically generated with medium confidence">
            <a:extLst>
              <a:ext uri="{FF2B5EF4-FFF2-40B4-BE49-F238E27FC236}">
                <a16:creationId xmlns:a16="http://schemas.microsoft.com/office/drawing/2014/main" id="{8B34CEDE-D2C4-B8FB-71D2-F4F1B4372FA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43367" y="1427585"/>
            <a:ext cx="2985908" cy="4764746"/>
          </a:xfrm>
          <a:prstGeom prst="rect">
            <a:avLst/>
          </a:prstGeom>
        </p:spPr>
      </p:pic>
      <p:pic>
        <p:nvPicPr>
          <p:cNvPr id="22" name="Picture 21">
            <a:extLst>
              <a:ext uri="{FF2B5EF4-FFF2-40B4-BE49-F238E27FC236}">
                <a16:creationId xmlns:a16="http://schemas.microsoft.com/office/drawing/2014/main" id="{4F2F545D-1597-8882-4F1C-8A3A2005FAD5}"/>
              </a:ext>
            </a:extLst>
          </p:cNvPr>
          <p:cNvPicPr>
            <a:picLocks noChangeAspect="1"/>
          </p:cNvPicPr>
          <p:nvPr/>
        </p:nvPicPr>
        <p:blipFill>
          <a:blip r:embed="rId13"/>
          <a:stretch>
            <a:fillRect/>
          </a:stretch>
        </p:blipFill>
        <p:spPr>
          <a:xfrm>
            <a:off x="4495525" y="1030138"/>
            <a:ext cx="6667500" cy="5153025"/>
          </a:xfrm>
          <a:prstGeom prst="rect">
            <a:avLst/>
          </a:prstGeom>
        </p:spPr>
      </p:pic>
      <p:pic>
        <p:nvPicPr>
          <p:cNvPr id="23" name="Picture 22">
            <a:extLst>
              <a:ext uri="{FF2B5EF4-FFF2-40B4-BE49-F238E27FC236}">
                <a16:creationId xmlns:a16="http://schemas.microsoft.com/office/drawing/2014/main" id="{0B31F680-6A3C-9B98-A1B7-CFBD43BAE888}"/>
              </a:ext>
            </a:extLst>
          </p:cNvPr>
          <p:cNvPicPr>
            <a:picLocks noChangeAspect="1"/>
          </p:cNvPicPr>
          <p:nvPr/>
        </p:nvPicPr>
        <p:blipFill>
          <a:blip r:embed="rId14"/>
          <a:stretch>
            <a:fillRect/>
          </a:stretch>
        </p:blipFill>
        <p:spPr>
          <a:xfrm>
            <a:off x="4495525" y="1030137"/>
            <a:ext cx="6667500" cy="5153025"/>
          </a:xfrm>
          <a:prstGeom prst="rect">
            <a:avLst/>
          </a:prstGeom>
        </p:spPr>
      </p:pic>
      <p:sp>
        <p:nvSpPr>
          <p:cNvPr id="2" name="TextBox 1">
            <a:extLst>
              <a:ext uri="{FF2B5EF4-FFF2-40B4-BE49-F238E27FC236}">
                <a16:creationId xmlns:a16="http://schemas.microsoft.com/office/drawing/2014/main" id="{97005EFE-9438-7322-8C83-14E4528B6690}"/>
              </a:ext>
            </a:extLst>
          </p:cNvPr>
          <p:cNvSpPr txBox="1"/>
          <p:nvPr/>
        </p:nvSpPr>
        <p:spPr>
          <a:xfrm>
            <a:off x="4647299" y="6497619"/>
            <a:ext cx="33468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Approved for Public Release  PR2024-1573</a:t>
            </a:r>
          </a:p>
        </p:txBody>
      </p:sp>
    </p:spTree>
    <p:extLst>
      <p:ext uri="{BB962C8B-B14F-4D97-AF65-F5344CB8AC3E}">
        <p14:creationId xmlns:p14="http://schemas.microsoft.com/office/powerpoint/2010/main" val="289794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600" fill="hold"/>
                                        <p:tgtEl>
                                          <p:spTgt spid="20"/>
                                        </p:tgtEl>
                                        <p:attrNameLst>
                                          <p:attrName>ppt_x</p:attrName>
                                        </p:attrNameLst>
                                      </p:cBhvr>
                                      <p:tavLst>
                                        <p:tav tm="0">
                                          <p:val>
                                            <p:strVal val="#ppt_x"/>
                                          </p:val>
                                        </p:tav>
                                        <p:tav tm="100000">
                                          <p:val>
                                            <p:strVal val="#ppt_x"/>
                                          </p:val>
                                        </p:tav>
                                      </p:tavLst>
                                    </p:anim>
                                    <p:anim calcmode="lin" valueType="num">
                                      <p:cBhvr additive="base">
                                        <p:cTn id="56" dur="600" fill="hold"/>
                                        <p:tgtEl>
                                          <p:spTgt spid="2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30"/>
                                        </p:tgtEl>
                                      </p:cBhvr>
                                    </p:animEffect>
                                    <p:set>
                                      <p:cBhvr>
                                        <p:cTn id="88" dur="1" fill="hold">
                                          <p:stCondLst>
                                            <p:cond delay="499"/>
                                          </p:stCondLst>
                                        </p:cTn>
                                        <p:tgtEl>
                                          <p:spTgt spid="3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10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2" presetClass="entr" presetSubtype="3" fill="hold" nodeType="clickEffect">
                                  <p:stCondLst>
                                    <p:cond delay="0"/>
                                  </p:stCondLst>
                                  <p:childTnLst>
                                    <p:set>
                                      <p:cBhvr>
                                        <p:cTn id="115" dur="1" fill="hold">
                                          <p:stCondLst>
                                            <p:cond delay="0"/>
                                          </p:stCondLst>
                                        </p:cTn>
                                        <p:tgtEl>
                                          <p:spTgt spid="2050"/>
                                        </p:tgtEl>
                                        <p:attrNameLst>
                                          <p:attrName>style.visibility</p:attrName>
                                        </p:attrNameLst>
                                      </p:cBhvr>
                                      <p:to>
                                        <p:strVal val="visible"/>
                                      </p:to>
                                    </p:set>
                                    <p:anim calcmode="lin" valueType="num">
                                      <p:cBhvr additive="base">
                                        <p:cTn id="116" dur="500" fill="hold"/>
                                        <p:tgtEl>
                                          <p:spTgt spid="2050"/>
                                        </p:tgtEl>
                                        <p:attrNameLst>
                                          <p:attrName>ppt_x</p:attrName>
                                        </p:attrNameLst>
                                      </p:cBhvr>
                                      <p:tavLst>
                                        <p:tav tm="0">
                                          <p:val>
                                            <p:strVal val="1+#ppt_w/2"/>
                                          </p:val>
                                        </p:tav>
                                        <p:tav tm="100000">
                                          <p:val>
                                            <p:strVal val="#ppt_x"/>
                                          </p:val>
                                        </p:tav>
                                      </p:tavLst>
                                    </p:anim>
                                    <p:anim calcmode="lin" valueType="num">
                                      <p:cBhvr additive="base">
                                        <p:cTn id="117" dur="500" fill="hold"/>
                                        <p:tgtEl>
                                          <p:spTgt spid="20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4A7B-F747-0953-C941-BB5DDBD693F1}"/>
              </a:ext>
            </a:extLst>
          </p:cNvPr>
          <p:cNvSpPr>
            <a:spLocks noGrp="1"/>
          </p:cNvSpPr>
          <p:nvPr>
            <p:ph type="title"/>
          </p:nvPr>
        </p:nvSpPr>
        <p:spPr/>
        <p:txBody>
          <a:bodyPr/>
          <a:lstStyle/>
          <a:p>
            <a:r>
              <a:rPr lang="en-US" dirty="0"/>
              <a:t>Events / Triggers</a:t>
            </a:r>
          </a:p>
        </p:txBody>
      </p:sp>
      <p:sp>
        <p:nvSpPr>
          <p:cNvPr id="6" name="TextBox 5">
            <a:extLst>
              <a:ext uri="{FF2B5EF4-FFF2-40B4-BE49-F238E27FC236}">
                <a16:creationId xmlns:a16="http://schemas.microsoft.com/office/drawing/2014/main" id="{DB9BE47B-DF07-D448-2017-D2A44215E403}"/>
              </a:ext>
            </a:extLst>
          </p:cNvPr>
          <p:cNvSpPr txBox="1"/>
          <p:nvPr/>
        </p:nvSpPr>
        <p:spPr>
          <a:xfrm>
            <a:off x="1" y="1034716"/>
            <a:ext cx="12192000" cy="369332"/>
          </a:xfrm>
          <a:prstGeom prst="rect">
            <a:avLst/>
          </a:prstGeom>
          <a:noFill/>
        </p:spPr>
        <p:txBody>
          <a:bodyPr wrap="square" rtlCol="0">
            <a:spAutoFit/>
          </a:bodyPr>
          <a:lstStyle/>
          <a:p>
            <a:r>
              <a:rPr lang="en-US" sz="1800" b="1" dirty="0"/>
              <a:t>Day   Title			Event/Trigger</a:t>
            </a:r>
          </a:p>
        </p:txBody>
      </p:sp>
      <p:sp>
        <p:nvSpPr>
          <p:cNvPr id="7" name="TextBox 6">
            <a:extLst>
              <a:ext uri="{FF2B5EF4-FFF2-40B4-BE49-F238E27FC236}">
                <a16:creationId xmlns:a16="http://schemas.microsoft.com/office/drawing/2014/main" id="{1EF596EC-F8E5-BB65-0749-BD6C4BE69E20}"/>
              </a:ext>
            </a:extLst>
          </p:cNvPr>
          <p:cNvSpPr txBox="1"/>
          <p:nvPr/>
        </p:nvSpPr>
        <p:spPr>
          <a:xfrm>
            <a:off x="-5763" y="1515976"/>
            <a:ext cx="12192000" cy="646331"/>
          </a:xfrm>
          <a:prstGeom prst="rect">
            <a:avLst/>
          </a:prstGeom>
          <a:noFill/>
        </p:spPr>
        <p:txBody>
          <a:bodyPr wrap="square" rtlCol="0">
            <a:spAutoFit/>
          </a:bodyPr>
          <a:lstStyle/>
          <a:p>
            <a:pPr marL="342900" indent="-342900">
              <a:buAutoNum type="arabicPlain"/>
              <a:tabLst>
                <a:tab pos="692150" algn="l"/>
                <a:tab pos="3892550" algn="l"/>
              </a:tabLst>
            </a:pPr>
            <a:r>
              <a:rPr lang="en-US" sz="1800" dirty="0"/>
              <a:t>     Welcome to the Apocalypse	You’ve found a printed item rumpled in the corner.  Perhaps this could</a:t>
            </a:r>
          </a:p>
          <a:p>
            <a:pPr>
              <a:tabLst>
                <a:tab pos="3892550" algn="l"/>
                <a:tab pos="4114800" algn="l"/>
                <a:tab pos="4572000" algn="l"/>
              </a:tabLst>
            </a:pPr>
            <a:r>
              <a:rPr lang="en-US" sz="1800" dirty="0"/>
              <a:t>		be useful?  What will you do?	</a:t>
            </a:r>
          </a:p>
        </p:txBody>
      </p:sp>
      <p:sp>
        <p:nvSpPr>
          <p:cNvPr id="8" name="TextBox 7">
            <a:extLst>
              <a:ext uri="{FF2B5EF4-FFF2-40B4-BE49-F238E27FC236}">
                <a16:creationId xmlns:a16="http://schemas.microsoft.com/office/drawing/2014/main" id="{0F4F0626-B610-169E-F367-883C82FF4253}"/>
              </a:ext>
            </a:extLst>
          </p:cNvPr>
          <p:cNvSpPr txBox="1"/>
          <p:nvPr/>
        </p:nvSpPr>
        <p:spPr>
          <a:xfrm>
            <a:off x="-41859" y="2240438"/>
            <a:ext cx="12192000" cy="923330"/>
          </a:xfrm>
          <a:prstGeom prst="rect">
            <a:avLst/>
          </a:prstGeom>
          <a:noFill/>
        </p:spPr>
        <p:txBody>
          <a:bodyPr wrap="square" rtlCol="0">
            <a:spAutoFit/>
          </a:bodyPr>
          <a:lstStyle/>
          <a:p>
            <a:pPr marL="342900" indent="-342900">
              <a:buAutoNum type="arabicPlain" startAt="2"/>
              <a:tabLst>
                <a:tab pos="3892550" algn="l"/>
              </a:tabLst>
            </a:pPr>
            <a:r>
              <a:rPr lang="en-US" sz="1800" dirty="0"/>
              <a:t>      Good Fences Make Good	Acquire supplies to build fences and then build them.</a:t>
            </a:r>
          </a:p>
          <a:p>
            <a:pPr lvl="1"/>
            <a:r>
              <a:rPr lang="en-US" sz="1800" dirty="0"/>
              <a:t>     Neighbors – or – build</a:t>
            </a:r>
          </a:p>
          <a:p>
            <a:pPr lvl="1"/>
            <a:r>
              <a:rPr lang="en-US" sz="1800" dirty="0"/>
              <a:t>     That Wall</a:t>
            </a:r>
          </a:p>
        </p:txBody>
      </p:sp>
      <p:sp>
        <p:nvSpPr>
          <p:cNvPr id="9" name="TextBox 8">
            <a:extLst>
              <a:ext uri="{FF2B5EF4-FFF2-40B4-BE49-F238E27FC236}">
                <a16:creationId xmlns:a16="http://schemas.microsoft.com/office/drawing/2014/main" id="{A1F0C404-9395-E211-0E14-EA0B1E77603C}"/>
              </a:ext>
            </a:extLst>
          </p:cNvPr>
          <p:cNvSpPr txBox="1"/>
          <p:nvPr/>
        </p:nvSpPr>
        <p:spPr>
          <a:xfrm>
            <a:off x="-5763" y="3240350"/>
            <a:ext cx="12192000" cy="646331"/>
          </a:xfrm>
          <a:prstGeom prst="rect">
            <a:avLst/>
          </a:prstGeom>
          <a:noFill/>
        </p:spPr>
        <p:txBody>
          <a:bodyPr wrap="square" rtlCol="0">
            <a:spAutoFit/>
          </a:bodyPr>
          <a:lstStyle/>
          <a:p>
            <a:pPr marL="692150" lvl="1" indent="-692150">
              <a:tabLst>
                <a:tab pos="3657600" algn="l"/>
                <a:tab pos="3892550" algn="l"/>
                <a:tab pos="4114800" algn="l"/>
                <a:tab pos="4572000" algn="l"/>
                <a:tab pos="5029200" algn="l"/>
              </a:tabLst>
            </a:pPr>
            <a:r>
              <a:rPr lang="en-US" sz="1800" dirty="0"/>
              <a:t>3	I Really Need a Drink		So, it’s in the water – all water must be filtered from this point forward.</a:t>
            </a:r>
          </a:p>
          <a:p>
            <a:pPr>
              <a:tabLst>
                <a:tab pos="3657600" algn="l"/>
                <a:tab pos="4114800" algn="l"/>
                <a:tab pos="4572000" algn="l"/>
                <a:tab pos="5029200" algn="l"/>
              </a:tabLst>
            </a:pPr>
            <a:r>
              <a:rPr lang="en-US" sz="1800" dirty="0"/>
              <a:t>		No Filter?  Where/how can you obtain one?</a:t>
            </a:r>
          </a:p>
        </p:txBody>
      </p:sp>
      <p:sp>
        <p:nvSpPr>
          <p:cNvPr id="10" name="TextBox 9">
            <a:extLst>
              <a:ext uri="{FF2B5EF4-FFF2-40B4-BE49-F238E27FC236}">
                <a16:creationId xmlns:a16="http://schemas.microsoft.com/office/drawing/2014/main" id="{4F2BDC5E-0F3D-1937-3C84-5BD1C929ABA2}"/>
              </a:ext>
            </a:extLst>
          </p:cNvPr>
          <p:cNvSpPr txBox="1"/>
          <p:nvPr/>
        </p:nvSpPr>
        <p:spPr>
          <a:xfrm>
            <a:off x="-4788" y="4046118"/>
            <a:ext cx="12192000" cy="646331"/>
          </a:xfrm>
          <a:prstGeom prst="rect">
            <a:avLst/>
          </a:prstGeom>
          <a:noFill/>
        </p:spPr>
        <p:txBody>
          <a:bodyPr wrap="square" rtlCol="0">
            <a:spAutoFit/>
          </a:bodyPr>
          <a:lstStyle/>
          <a:p>
            <a:pPr>
              <a:tabLst>
                <a:tab pos="692150" algn="l"/>
                <a:tab pos="3892550" algn="l"/>
              </a:tabLst>
            </a:pPr>
            <a:r>
              <a:rPr lang="en-US" sz="1800" dirty="0"/>
              <a:t>4	You’re Still in Florida	A hurricane strikes, it leads to injuries, damage, and change.  Roll one dice and</a:t>
            </a:r>
          </a:p>
          <a:p>
            <a:pPr lvl="6">
              <a:tabLst>
                <a:tab pos="4114800" algn="l"/>
                <a:tab pos="4572000" algn="l"/>
              </a:tabLst>
            </a:pPr>
            <a:r>
              <a:rPr lang="en-US" sz="1800" dirty="0"/>
              <a:t>	number is the Cat # storm you encountered.</a:t>
            </a:r>
          </a:p>
        </p:txBody>
      </p:sp>
      <p:sp>
        <p:nvSpPr>
          <p:cNvPr id="11" name="TextBox 10">
            <a:extLst>
              <a:ext uri="{FF2B5EF4-FFF2-40B4-BE49-F238E27FC236}">
                <a16:creationId xmlns:a16="http://schemas.microsoft.com/office/drawing/2014/main" id="{D21E11DC-C2B6-EA26-86D7-0A7693FD690D}"/>
              </a:ext>
            </a:extLst>
          </p:cNvPr>
          <p:cNvSpPr txBox="1"/>
          <p:nvPr/>
        </p:nvSpPr>
        <p:spPr>
          <a:xfrm>
            <a:off x="-4788" y="4872209"/>
            <a:ext cx="12192000" cy="1477328"/>
          </a:xfrm>
          <a:prstGeom prst="rect">
            <a:avLst/>
          </a:prstGeom>
          <a:noFill/>
        </p:spPr>
        <p:txBody>
          <a:bodyPr wrap="square" rtlCol="0">
            <a:spAutoFit/>
          </a:bodyPr>
          <a:lstStyle/>
          <a:p>
            <a:pPr marL="608013" lvl="2" indent="-608013">
              <a:tabLst>
                <a:tab pos="692150" algn="l"/>
                <a:tab pos="3892550" algn="l"/>
                <a:tab pos="4114800" algn="l"/>
              </a:tabLst>
            </a:pPr>
            <a:r>
              <a:rPr lang="en-US" sz="1800" dirty="0"/>
              <a:t>5		Many Hands	After the chaos of the storm, you’re able to assess the state of things better. </a:t>
            </a:r>
          </a:p>
          <a:p>
            <a:pPr marL="0" lvl="1">
              <a:tabLst>
                <a:tab pos="692150" algn="l"/>
                <a:tab pos="3892550" algn="l"/>
                <a:tab pos="4114800" algn="l"/>
              </a:tabLst>
            </a:pPr>
            <a:r>
              <a:rPr lang="en-US" sz="1800" dirty="0"/>
              <a:t> 			You	see a twister caused two large tree to fall, blocking access to your</a:t>
            </a:r>
          </a:p>
          <a:p>
            <a:pPr marL="0" lvl="1">
              <a:tabLst>
                <a:tab pos="692150" algn="l"/>
                <a:tab pos="3892550" algn="l"/>
                <a:tab pos="4114800" algn="l"/>
              </a:tabLst>
            </a:pPr>
            <a:r>
              <a:rPr lang="en-US" sz="1800" dirty="0"/>
              <a:t>		 	locations from two directions.  One direction leads to a military base and the</a:t>
            </a:r>
          </a:p>
          <a:p>
            <a:pPr>
              <a:tabLst>
                <a:tab pos="3892550" algn="l"/>
                <a:tab pos="4114800" algn="l"/>
              </a:tabLst>
            </a:pPr>
            <a:r>
              <a:rPr lang="en-US" sz="1800" dirty="0"/>
              <a:t>		other leads to a farm.  Should you move the trees and how will you prioritize</a:t>
            </a:r>
          </a:p>
          <a:p>
            <a:pPr>
              <a:tabLst>
                <a:tab pos="3892550" algn="l"/>
                <a:tab pos="4114800" algn="l"/>
              </a:tabLst>
            </a:pPr>
            <a:r>
              <a:rPr lang="en-US" sz="1800" dirty="0"/>
              <a:t>		which path to choose?</a:t>
            </a:r>
          </a:p>
        </p:txBody>
      </p:sp>
      <p:pic>
        <p:nvPicPr>
          <p:cNvPr id="3" name="Picture 2">
            <a:extLst>
              <a:ext uri="{FF2B5EF4-FFF2-40B4-BE49-F238E27FC236}">
                <a16:creationId xmlns:a16="http://schemas.microsoft.com/office/drawing/2014/main" id="{DAA365EA-D161-13CD-C340-BD14C7A170C7}"/>
              </a:ext>
            </a:extLst>
          </p:cNvPr>
          <p:cNvPicPr>
            <a:picLocks noChangeAspect="1"/>
          </p:cNvPicPr>
          <p:nvPr/>
        </p:nvPicPr>
        <p:blipFill>
          <a:blip r:embed="rId3"/>
          <a:stretch>
            <a:fillRect/>
          </a:stretch>
        </p:blipFill>
        <p:spPr>
          <a:xfrm>
            <a:off x="4774539" y="1019376"/>
            <a:ext cx="6954252" cy="5374644"/>
          </a:xfrm>
          <a:prstGeom prst="rect">
            <a:avLst/>
          </a:prstGeom>
        </p:spPr>
      </p:pic>
      <p:pic>
        <p:nvPicPr>
          <p:cNvPr id="4" name="Picture 3">
            <a:extLst>
              <a:ext uri="{FF2B5EF4-FFF2-40B4-BE49-F238E27FC236}">
                <a16:creationId xmlns:a16="http://schemas.microsoft.com/office/drawing/2014/main" id="{6CC0E64B-B26F-6063-A83E-BB46520E869E}"/>
              </a:ext>
            </a:extLst>
          </p:cNvPr>
          <p:cNvPicPr>
            <a:picLocks noChangeAspect="1"/>
          </p:cNvPicPr>
          <p:nvPr/>
        </p:nvPicPr>
        <p:blipFill>
          <a:blip r:embed="rId4"/>
          <a:stretch>
            <a:fillRect/>
          </a:stretch>
        </p:blipFill>
        <p:spPr>
          <a:xfrm>
            <a:off x="4774539" y="1019376"/>
            <a:ext cx="6954252" cy="5374644"/>
          </a:xfrm>
          <a:prstGeom prst="rect">
            <a:avLst/>
          </a:prstGeom>
        </p:spPr>
      </p:pic>
      <p:pic>
        <p:nvPicPr>
          <p:cNvPr id="5" name="Picture 4">
            <a:extLst>
              <a:ext uri="{FF2B5EF4-FFF2-40B4-BE49-F238E27FC236}">
                <a16:creationId xmlns:a16="http://schemas.microsoft.com/office/drawing/2014/main" id="{4928DC8B-8D9F-EE24-9081-0E3C6D54174F}"/>
              </a:ext>
            </a:extLst>
          </p:cNvPr>
          <p:cNvPicPr>
            <a:picLocks noChangeAspect="1"/>
          </p:cNvPicPr>
          <p:nvPr/>
        </p:nvPicPr>
        <p:blipFill>
          <a:blip r:embed="rId5"/>
          <a:stretch>
            <a:fillRect/>
          </a:stretch>
        </p:blipFill>
        <p:spPr>
          <a:xfrm>
            <a:off x="4774539" y="1034716"/>
            <a:ext cx="6954252" cy="5374644"/>
          </a:xfrm>
          <a:prstGeom prst="rect">
            <a:avLst/>
          </a:prstGeom>
        </p:spPr>
      </p:pic>
      <p:pic>
        <p:nvPicPr>
          <p:cNvPr id="12" name="Picture 11">
            <a:extLst>
              <a:ext uri="{FF2B5EF4-FFF2-40B4-BE49-F238E27FC236}">
                <a16:creationId xmlns:a16="http://schemas.microsoft.com/office/drawing/2014/main" id="{516334FF-19B4-F871-4DC7-A4CD7D31172E}"/>
              </a:ext>
            </a:extLst>
          </p:cNvPr>
          <p:cNvPicPr>
            <a:picLocks noChangeAspect="1"/>
          </p:cNvPicPr>
          <p:nvPr/>
        </p:nvPicPr>
        <p:blipFill>
          <a:blip r:embed="rId6"/>
          <a:stretch>
            <a:fillRect/>
          </a:stretch>
        </p:blipFill>
        <p:spPr>
          <a:xfrm>
            <a:off x="4774539" y="1019376"/>
            <a:ext cx="6954252" cy="5374644"/>
          </a:xfrm>
          <a:prstGeom prst="rect">
            <a:avLst/>
          </a:prstGeom>
        </p:spPr>
      </p:pic>
      <p:pic>
        <p:nvPicPr>
          <p:cNvPr id="13" name="Picture 12">
            <a:extLst>
              <a:ext uri="{FF2B5EF4-FFF2-40B4-BE49-F238E27FC236}">
                <a16:creationId xmlns:a16="http://schemas.microsoft.com/office/drawing/2014/main" id="{181790FC-84F8-F0AB-9B5C-40A295B1319E}"/>
              </a:ext>
            </a:extLst>
          </p:cNvPr>
          <p:cNvPicPr>
            <a:picLocks noChangeAspect="1"/>
          </p:cNvPicPr>
          <p:nvPr/>
        </p:nvPicPr>
        <p:blipFill>
          <a:blip r:embed="rId7"/>
          <a:stretch>
            <a:fillRect/>
          </a:stretch>
        </p:blipFill>
        <p:spPr>
          <a:xfrm>
            <a:off x="4774539" y="1019376"/>
            <a:ext cx="6954252" cy="5374644"/>
          </a:xfrm>
          <a:prstGeom prst="rect">
            <a:avLst/>
          </a:prstGeom>
        </p:spPr>
      </p:pic>
      <p:pic>
        <p:nvPicPr>
          <p:cNvPr id="15" name="Picture 14" descr="Diagram&#10;&#10;Description automatically generated">
            <a:extLst>
              <a:ext uri="{FF2B5EF4-FFF2-40B4-BE49-F238E27FC236}">
                <a16:creationId xmlns:a16="http://schemas.microsoft.com/office/drawing/2014/main" id="{F26F96A7-DDFB-0A97-1406-5197685EC0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2386" y="841248"/>
            <a:ext cx="7776405" cy="6009041"/>
          </a:xfrm>
          <a:prstGeom prst="rect">
            <a:avLst/>
          </a:prstGeom>
        </p:spPr>
      </p:pic>
      <p:sp>
        <p:nvSpPr>
          <p:cNvPr id="14" name="TextBox 13">
            <a:extLst>
              <a:ext uri="{FF2B5EF4-FFF2-40B4-BE49-F238E27FC236}">
                <a16:creationId xmlns:a16="http://schemas.microsoft.com/office/drawing/2014/main" id="{133C8591-EDC2-E136-E0E4-87EEBC9AD3A6}"/>
              </a:ext>
            </a:extLst>
          </p:cNvPr>
          <p:cNvSpPr txBox="1"/>
          <p:nvPr/>
        </p:nvSpPr>
        <p:spPr>
          <a:xfrm>
            <a:off x="8100505" y="6497619"/>
            <a:ext cx="33468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Approved for Public Release  PR2024-1573</a:t>
            </a:r>
          </a:p>
        </p:txBody>
      </p:sp>
    </p:spTree>
    <p:extLst>
      <p:ext uri="{BB962C8B-B14F-4D97-AF65-F5344CB8AC3E}">
        <p14:creationId xmlns:p14="http://schemas.microsoft.com/office/powerpoint/2010/main" val="290827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8" presetClass="emph" presetSubtype="0" fill="hold" nodeType="clickEffect">
                                  <p:stCondLst>
                                    <p:cond delay="0"/>
                                  </p:stCondLst>
                                  <p:childTnLst>
                                    <p:animRot by="21600000">
                                      <p:cBhvr>
                                        <p:cTn id="55" dur="2000" fill="hold"/>
                                        <p:tgtEl>
                                          <p:spTgt spid="15"/>
                                        </p:tgtEl>
                                        <p:attrNameLst>
                                          <p:attrName>r</p:attrName>
                                        </p:attrNameLst>
                                      </p:cBhvr>
                                    </p:animRo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4A7B-F747-0953-C941-BB5DDBD693F1}"/>
              </a:ext>
            </a:extLst>
          </p:cNvPr>
          <p:cNvSpPr>
            <a:spLocks noGrp="1"/>
          </p:cNvSpPr>
          <p:nvPr>
            <p:ph type="title"/>
          </p:nvPr>
        </p:nvSpPr>
        <p:spPr/>
        <p:txBody>
          <a:bodyPr/>
          <a:lstStyle/>
          <a:p>
            <a:r>
              <a:rPr lang="en-US" dirty="0"/>
              <a:t>Players In Action</a:t>
            </a:r>
          </a:p>
        </p:txBody>
      </p:sp>
      <p:sp>
        <p:nvSpPr>
          <p:cNvPr id="4" name="Slide Number Placeholder 3">
            <a:extLst>
              <a:ext uri="{FF2B5EF4-FFF2-40B4-BE49-F238E27FC236}">
                <a16:creationId xmlns:a16="http://schemas.microsoft.com/office/drawing/2014/main" id="{8366219C-8385-6E56-F615-FD3B38F3F2DD}"/>
              </a:ext>
            </a:extLst>
          </p:cNvPr>
          <p:cNvSpPr>
            <a:spLocks noGrp="1"/>
          </p:cNvSpPr>
          <p:nvPr>
            <p:ph type="sldNum" sz="quarter" idx="4"/>
          </p:nvPr>
        </p:nvSpPr>
        <p:spPr/>
        <p:txBody>
          <a:bodyPr/>
          <a:lstStyle/>
          <a:p>
            <a:pPr>
              <a:defRPr/>
            </a:pPr>
            <a:fld id="{D68E8870-17DE-45C4-A8DD-7644B2422933}" type="slidenum">
              <a:rPr lang="en-US" smtClean="0"/>
              <a:pPr>
                <a:defRPr/>
              </a:pPr>
              <a:t>8</a:t>
            </a:fld>
            <a:endParaRPr lang="en-US" dirty="0"/>
          </a:p>
        </p:txBody>
      </p:sp>
      <p:pic>
        <p:nvPicPr>
          <p:cNvPr id="5" name="Picture 4">
            <a:extLst>
              <a:ext uri="{FF2B5EF4-FFF2-40B4-BE49-F238E27FC236}">
                <a16:creationId xmlns:a16="http://schemas.microsoft.com/office/drawing/2014/main" id="{FA6B7C40-7505-5D85-D79B-0E7C996CC78E}"/>
              </a:ext>
            </a:extLst>
          </p:cNvPr>
          <p:cNvPicPr>
            <a:picLocks noChangeAspect="1"/>
          </p:cNvPicPr>
          <p:nvPr/>
        </p:nvPicPr>
        <p:blipFill>
          <a:blip r:embed="rId3"/>
          <a:stretch>
            <a:fillRect/>
          </a:stretch>
        </p:blipFill>
        <p:spPr>
          <a:xfrm>
            <a:off x="1288481" y="919830"/>
            <a:ext cx="4230855" cy="5641140"/>
          </a:xfrm>
          <a:prstGeom prst="rect">
            <a:avLst/>
          </a:prstGeom>
        </p:spPr>
      </p:pic>
      <p:sp>
        <p:nvSpPr>
          <p:cNvPr id="3" name="TextBox 2">
            <a:extLst>
              <a:ext uri="{FF2B5EF4-FFF2-40B4-BE49-F238E27FC236}">
                <a16:creationId xmlns:a16="http://schemas.microsoft.com/office/drawing/2014/main" id="{99267C6C-C391-0F59-D603-7E09091A690E}"/>
              </a:ext>
            </a:extLst>
          </p:cNvPr>
          <p:cNvSpPr txBox="1"/>
          <p:nvPr/>
        </p:nvSpPr>
        <p:spPr>
          <a:xfrm>
            <a:off x="1661172" y="1212216"/>
            <a:ext cx="3672051" cy="584775"/>
          </a:xfrm>
          <a:prstGeom prst="rect">
            <a:avLst/>
          </a:prstGeom>
          <a:noFill/>
        </p:spPr>
        <p:txBody>
          <a:bodyPr wrap="square" rtlCol="0">
            <a:spAutoFit/>
          </a:bodyPr>
          <a:lstStyle/>
          <a:p>
            <a:r>
              <a:rPr lang="en-US" dirty="0"/>
              <a:t>Basic Table Set Up</a:t>
            </a:r>
          </a:p>
        </p:txBody>
      </p:sp>
      <p:pic>
        <p:nvPicPr>
          <p:cNvPr id="6" name="Picture 5">
            <a:extLst>
              <a:ext uri="{FF2B5EF4-FFF2-40B4-BE49-F238E27FC236}">
                <a16:creationId xmlns:a16="http://schemas.microsoft.com/office/drawing/2014/main" id="{1790B42B-D353-6E13-9FCB-3F7280513206}"/>
              </a:ext>
            </a:extLst>
          </p:cNvPr>
          <p:cNvPicPr>
            <a:picLocks noChangeAspect="1"/>
          </p:cNvPicPr>
          <p:nvPr/>
        </p:nvPicPr>
        <p:blipFill>
          <a:blip r:embed="rId4"/>
          <a:stretch>
            <a:fillRect/>
          </a:stretch>
        </p:blipFill>
        <p:spPr>
          <a:xfrm>
            <a:off x="6662434" y="919830"/>
            <a:ext cx="4230854" cy="5641139"/>
          </a:xfrm>
          <a:prstGeom prst="rect">
            <a:avLst/>
          </a:prstGeom>
        </p:spPr>
      </p:pic>
      <p:sp>
        <p:nvSpPr>
          <p:cNvPr id="7" name="TextBox 6">
            <a:extLst>
              <a:ext uri="{FF2B5EF4-FFF2-40B4-BE49-F238E27FC236}">
                <a16:creationId xmlns:a16="http://schemas.microsoft.com/office/drawing/2014/main" id="{E0E501DE-F56F-1C96-5D1F-1EBDF3B72E1C}"/>
              </a:ext>
            </a:extLst>
          </p:cNvPr>
          <p:cNvSpPr txBox="1"/>
          <p:nvPr/>
        </p:nvSpPr>
        <p:spPr>
          <a:xfrm>
            <a:off x="8103808" y="1212215"/>
            <a:ext cx="1820469" cy="584775"/>
          </a:xfrm>
          <a:prstGeom prst="rect">
            <a:avLst/>
          </a:prstGeom>
          <a:noFill/>
        </p:spPr>
        <p:txBody>
          <a:bodyPr wrap="square" rtlCol="0">
            <a:spAutoFit/>
          </a:bodyPr>
          <a:lstStyle/>
          <a:p>
            <a:r>
              <a:rPr lang="en-US" dirty="0"/>
              <a:t>In Play</a:t>
            </a:r>
          </a:p>
        </p:txBody>
      </p:sp>
      <p:grpSp>
        <p:nvGrpSpPr>
          <p:cNvPr id="12" name="Group 11">
            <a:extLst>
              <a:ext uri="{FF2B5EF4-FFF2-40B4-BE49-F238E27FC236}">
                <a16:creationId xmlns:a16="http://schemas.microsoft.com/office/drawing/2014/main" id="{9828B930-F28C-0DBF-8843-057E47E76543}"/>
              </a:ext>
            </a:extLst>
          </p:cNvPr>
          <p:cNvGrpSpPr/>
          <p:nvPr/>
        </p:nvGrpSpPr>
        <p:grpSpPr>
          <a:xfrm>
            <a:off x="6662434" y="5258088"/>
            <a:ext cx="4960897" cy="1095728"/>
            <a:chOff x="4704069" y="5453732"/>
            <a:chExt cx="4960897" cy="1095728"/>
          </a:xfrm>
        </p:grpSpPr>
        <p:sp>
          <p:nvSpPr>
            <p:cNvPr id="8" name="TextBox 7">
              <a:extLst>
                <a:ext uri="{FF2B5EF4-FFF2-40B4-BE49-F238E27FC236}">
                  <a16:creationId xmlns:a16="http://schemas.microsoft.com/office/drawing/2014/main" id="{41BDCAD1-0797-240F-204E-6D98089AB87E}"/>
                </a:ext>
              </a:extLst>
            </p:cNvPr>
            <p:cNvSpPr txBox="1"/>
            <p:nvPr/>
          </p:nvSpPr>
          <p:spPr>
            <a:xfrm>
              <a:off x="4704069" y="5964685"/>
              <a:ext cx="4960897" cy="584775"/>
            </a:xfrm>
            <a:prstGeom prst="rect">
              <a:avLst/>
            </a:prstGeom>
            <a:noFill/>
          </p:spPr>
          <p:txBody>
            <a:bodyPr wrap="square" rtlCol="0">
              <a:spAutoFit/>
            </a:bodyPr>
            <a:lstStyle/>
            <a:p>
              <a:r>
                <a:rPr lang="en-US" dirty="0"/>
                <a:t>Fences/Boundaries</a:t>
              </a:r>
            </a:p>
          </p:txBody>
        </p:sp>
        <p:cxnSp>
          <p:nvCxnSpPr>
            <p:cNvPr id="10" name="Straight Arrow Connector 9">
              <a:extLst>
                <a:ext uri="{FF2B5EF4-FFF2-40B4-BE49-F238E27FC236}">
                  <a16:creationId xmlns:a16="http://schemas.microsoft.com/office/drawing/2014/main" id="{8B04B393-B05F-E10D-716E-5AA29D0EE46D}"/>
                </a:ext>
              </a:extLst>
            </p:cNvPr>
            <p:cNvCxnSpPr>
              <a:cxnSpLocks/>
            </p:cNvCxnSpPr>
            <p:nvPr/>
          </p:nvCxnSpPr>
          <p:spPr bwMode="auto">
            <a:xfrm flipV="1">
              <a:off x="5095738" y="5453732"/>
              <a:ext cx="201069" cy="631155"/>
            </a:xfrm>
            <a:prstGeom prst="straightConnector1">
              <a:avLst/>
            </a:prstGeom>
            <a:solidFill>
              <a:schemeClr val="accent1"/>
            </a:solidFill>
            <a:ln w="63500" cap="flat" cmpd="sng" algn="ctr">
              <a:solidFill>
                <a:schemeClr val="tx1"/>
              </a:solidFill>
              <a:prstDash val="solid"/>
              <a:miter lim="800000"/>
              <a:headEnd type="none" w="med" len="med"/>
              <a:tailEnd type="triangle"/>
            </a:ln>
            <a:effectLst/>
          </p:spPr>
        </p:cxnSp>
      </p:grpSp>
      <p:sp>
        <p:nvSpPr>
          <p:cNvPr id="9" name="TextBox 8">
            <a:extLst>
              <a:ext uri="{FF2B5EF4-FFF2-40B4-BE49-F238E27FC236}">
                <a16:creationId xmlns:a16="http://schemas.microsoft.com/office/drawing/2014/main" id="{6C4C50A1-4C39-5FE2-220A-90D9DCEC10B1}"/>
              </a:ext>
            </a:extLst>
          </p:cNvPr>
          <p:cNvSpPr txBox="1"/>
          <p:nvPr/>
        </p:nvSpPr>
        <p:spPr>
          <a:xfrm>
            <a:off x="4647299" y="6540651"/>
            <a:ext cx="33468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Approved for Public Release  PR2024-1573</a:t>
            </a:r>
          </a:p>
        </p:txBody>
      </p:sp>
    </p:spTree>
    <p:extLst>
      <p:ext uri="{BB962C8B-B14F-4D97-AF65-F5344CB8AC3E}">
        <p14:creationId xmlns:p14="http://schemas.microsoft.com/office/powerpoint/2010/main" val="114848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mph" presetSubtype="0" repeatCount="3000" fill="hold" nodeType="clickEffect">
                                  <p:stCondLst>
                                    <p:cond delay="0"/>
                                  </p:stCondLst>
                                  <p:childTnLst>
                                    <p:animEffect transition="out" filter="fade">
                                      <p:cBhvr>
                                        <p:cTn id="31" dur="500" tmFilter="0, 0; .2, .5; .8, .5; 1, 0"/>
                                        <p:tgtEl>
                                          <p:spTgt spid="12"/>
                                        </p:tgtEl>
                                      </p:cBhvr>
                                    </p:animEffect>
                                    <p:animScale>
                                      <p:cBhvr>
                                        <p:cTn id="3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Study Method</a:t>
            </a:r>
          </a:p>
        </p:txBody>
      </p:sp>
      <p:sp>
        <p:nvSpPr>
          <p:cNvPr id="6156" name="Slide Number Placeholder 58"/>
          <p:cNvSpPr>
            <a:spLocks noGrp="1"/>
          </p:cNvSpPr>
          <p:nvPr>
            <p:ph type="sldNum" sz="quarter" idx="4"/>
          </p:nvPr>
        </p:nvSpPr>
        <p:spPr bwMode="auto">
          <a:xfrm>
            <a:off x="11217602" y="6439437"/>
            <a:ext cx="485353" cy="326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9</a:t>
            </a:fld>
            <a:endParaRPr lang="en-US" dirty="0">
              <a:solidFill>
                <a:srgbClr val="000000"/>
              </a:solidFill>
            </a:endParaRPr>
          </a:p>
        </p:txBody>
      </p:sp>
      <p:graphicFrame>
        <p:nvGraphicFramePr>
          <p:cNvPr id="2" name="Table 1">
            <a:extLst>
              <a:ext uri="{FF2B5EF4-FFF2-40B4-BE49-F238E27FC236}">
                <a16:creationId xmlns:a16="http://schemas.microsoft.com/office/drawing/2014/main" id="{0B4BDEC6-B96C-6703-B422-A380275AF6E2}"/>
              </a:ext>
            </a:extLst>
          </p:cNvPr>
          <p:cNvGraphicFramePr>
            <a:graphicFrameLocks noGrp="1"/>
          </p:cNvGraphicFramePr>
          <p:nvPr>
            <p:extLst>
              <p:ext uri="{D42A27DB-BD31-4B8C-83A1-F6EECF244321}">
                <p14:modId xmlns:p14="http://schemas.microsoft.com/office/powerpoint/2010/main" val="3818995861"/>
              </p:ext>
            </p:extLst>
          </p:nvPr>
        </p:nvGraphicFramePr>
        <p:xfrm>
          <a:off x="524836" y="841248"/>
          <a:ext cx="11259081" cy="5435914"/>
        </p:xfrm>
        <a:graphic>
          <a:graphicData uri="http://schemas.openxmlformats.org/drawingml/2006/table">
            <a:tbl>
              <a:tblPr firstRow="1" firstCol="1" bandRow="1">
                <a:tableStyleId>{5C22544A-7EE6-4342-B048-85BDC9FD1C3A}</a:tableStyleId>
              </a:tblPr>
              <a:tblGrid>
                <a:gridCol w="5626979">
                  <a:extLst>
                    <a:ext uri="{9D8B030D-6E8A-4147-A177-3AD203B41FA5}">
                      <a16:colId xmlns:a16="http://schemas.microsoft.com/office/drawing/2014/main" val="477810606"/>
                    </a:ext>
                  </a:extLst>
                </a:gridCol>
                <a:gridCol w="2345978">
                  <a:extLst>
                    <a:ext uri="{9D8B030D-6E8A-4147-A177-3AD203B41FA5}">
                      <a16:colId xmlns:a16="http://schemas.microsoft.com/office/drawing/2014/main" val="3314675743"/>
                    </a:ext>
                  </a:extLst>
                </a:gridCol>
                <a:gridCol w="1990142">
                  <a:extLst>
                    <a:ext uri="{9D8B030D-6E8A-4147-A177-3AD203B41FA5}">
                      <a16:colId xmlns:a16="http://schemas.microsoft.com/office/drawing/2014/main" val="756190570"/>
                    </a:ext>
                  </a:extLst>
                </a:gridCol>
                <a:gridCol w="1295982">
                  <a:extLst>
                    <a:ext uri="{9D8B030D-6E8A-4147-A177-3AD203B41FA5}">
                      <a16:colId xmlns:a16="http://schemas.microsoft.com/office/drawing/2014/main" val="597864189"/>
                    </a:ext>
                  </a:extLst>
                </a:gridCol>
              </a:tblGrid>
              <a:tr h="1069146">
                <a:tc>
                  <a:txBody>
                    <a:bodyPr/>
                    <a:lstStyle/>
                    <a:p>
                      <a:pPr marL="0" marR="0" algn="just">
                        <a:lnSpc>
                          <a:spcPct val="107000"/>
                        </a:lnSpc>
                        <a:spcBef>
                          <a:spcPts val="0"/>
                        </a:spcBef>
                        <a:spcAft>
                          <a:spcPts val="0"/>
                        </a:spcAft>
                      </a:pPr>
                      <a:r>
                        <a:rPr lang="en-US" sz="2800" kern="0" dirty="0">
                          <a:solidFill>
                            <a:schemeClr val="tx1"/>
                          </a:solidFill>
                          <a:effectLst/>
                          <a:latin typeface="Arial" panose="020B0604020202020204" pitchFamily="34" charset="0"/>
                          <a:cs typeface="Arial" panose="020B0604020202020204" pitchFamily="34" charset="0"/>
                        </a:rPr>
                        <a:t> </a:t>
                      </a:r>
                      <a:endParaRPr lang="en-US" sz="2800" kern="100" dirty="0">
                        <a:solidFill>
                          <a:schemeClr val="tx1"/>
                        </a:solidFill>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2800" kern="0" dirty="0">
                          <a:solidFill>
                            <a:schemeClr val="tx1"/>
                          </a:solidFill>
                          <a:effectLst/>
                          <a:latin typeface="Arial" panose="020B0604020202020204" pitchFamily="34" charset="0"/>
                          <a:cs typeface="Arial" panose="020B0604020202020204" pitchFamily="34" charset="0"/>
                        </a:rPr>
                        <a:t>Crisis Management Elements</a:t>
                      </a: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800" kern="0" dirty="0">
                          <a:solidFill>
                            <a:schemeClr val="tx1"/>
                          </a:solidFill>
                          <a:effectLst/>
                          <a:latin typeface="Arial" panose="020B0604020202020204" pitchFamily="34" charset="0"/>
                          <a:cs typeface="Arial" panose="020B0604020202020204" pitchFamily="34" charset="0"/>
                        </a:rPr>
                        <a:t>Self-Report Surveys</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800" kern="0" dirty="0">
                          <a:solidFill>
                            <a:schemeClr val="tx1"/>
                          </a:solidFill>
                          <a:effectLst/>
                          <a:latin typeface="Arial" panose="020B0604020202020204" pitchFamily="34" charset="0"/>
                          <a:cs typeface="Arial" panose="020B0604020202020204" pitchFamily="34" charset="0"/>
                        </a:rPr>
                        <a:t>Checklists</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800" kern="0" dirty="0">
                          <a:solidFill>
                            <a:schemeClr val="tx1"/>
                          </a:solidFill>
                          <a:effectLst/>
                          <a:latin typeface="Arial" panose="020B0604020202020204" pitchFamily="34" charset="0"/>
                          <a:cs typeface="Arial" panose="020B0604020202020204" pitchFamily="34" charset="0"/>
                        </a:rPr>
                        <a:t>AARs</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5162741"/>
                  </a:ext>
                </a:extLst>
              </a:tr>
              <a:tr h="238322">
                <a:tc>
                  <a:txBody>
                    <a:bodyPr/>
                    <a:lstStyle/>
                    <a:p>
                      <a:pPr marL="342900" marR="0" lvl="0" indent="-342900" algn="l" defTabSz="1219170" rtl="0" eaLnBrk="1" latinLnBrk="0" hangingPunct="1">
                        <a:lnSpc>
                          <a:spcPct val="107000"/>
                        </a:lnSpc>
                        <a:spcBef>
                          <a:spcPts val="0"/>
                        </a:spcBef>
                        <a:spcAft>
                          <a:spcPts val="0"/>
                        </a:spcAft>
                        <a:buFont typeface="Symbol" panose="05050102010706020507" pitchFamily="18" charset="2"/>
                        <a:buChar char=""/>
                      </a:pPr>
                      <a:r>
                        <a:rPr lang="en-US" sz="2800" b="1" kern="0" dirty="0">
                          <a:solidFill>
                            <a:schemeClr val="tx1"/>
                          </a:solidFill>
                          <a:effectLst/>
                          <a:latin typeface="Arial" panose="020B0604020202020204" pitchFamily="34" charset="0"/>
                          <a:ea typeface="+mn-ea"/>
                          <a:cs typeface="Arial" panose="020B0604020202020204" pitchFamily="34" charset="0"/>
                        </a:rPr>
                        <a:t>Multiple, inter-related, and time dependent problems</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800" kern="0" dirty="0">
                          <a:solidFill>
                            <a:schemeClr val="tx1"/>
                          </a:solidFill>
                          <a:effectLst/>
                          <a:latin typeface="Arial" panose="020B0604020202020204" pitchFamily="34" charset="0"/>
                          <a:cs typeface="Arial" panose="020B0604020202020204" pitchFamily="34" charset="0"/>
                        </a:rPr>
                        <a:t> </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defTabSz="1219170" rtl="0" eaLnBrk="1" latinLnBrk="0" hangingPunct="1">
                        <a:lnSpc>
                          <a:spcPct val="107000"/>
                        </a:lnSpc>
                        <a:spcBef>
                          <a:spcPts val="0"/>
                        </a:spcBef>
                        <a:spcAft>
                          <a:spcPts val="0"/>
                        </a:spcAft>
                      </a:pPr>
                      <a:r>
                        <a:rPr lang="en-US" sz="2800" kern="0" dirty="0">
                          <a:solidFill>
                            <a:schemeClr val="tx1"/>
                          </a:solidFill>
                          <a:effectLst/>
                          <a:latin typeface="Arial" panose="020B0604020202020204" pitchFamily="34" charset="0"/>
                          <a:ea typeface="+mn-ea"/>
                          <a:cs typeface="Arial" panose="020B0604020202020204" pitchFamily="34" charset="0"/>
                        </a:rPr>
                        <a:t>x</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2800" kern="0" dirty="0">
                          <a:solidFill>
                            <a:schemeClr val="tx1"/>
                          </a:solidFill>
                          <a:effectLst/>
                          <a:latin typeface="Arial" panose="020B0604020202020204" pitchFamily="34" charset="0"/>
                          <a:cs typeface="Arial" panose="020B0604020202020204" pitchFamily="34" charset="0"/>
                        </a:rPr>
                        <a:t>x</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556257349"/>
                  </a:ext>
                </a:extLst>
              </a:tr>
              <a:tr h="238322">
                <a:tc>
                  <a:txBody>
                    <a:bodyPr/>
                    <a:lstStyle/>
                    <a:p>
                      <a:pPr marL="342900" marR="0" lvl="0" indent="-342900">
                        <a:lnSpc>
                          <a:spcPct val="107000"/>
                        </a:lnSpc>
                        <a:spcBef>
                          <a:spcPts val="0"/>
                        </a:spcBef>
                        <a:spcAft>
                          <a:spcPts val="0"/>
                        </a:spcAft>
                        <a:buFont typeface="Symbol" panose="05050102010706020507" pitchFamily="18" charset="2"/>
                        <a:buChar char=""/>
                      </a:pPr>
                      <a:r>
                        <a:rPr lang="en-US" sz="2800" kern="0" dirty="0">
                          <a:solidFill>
                            <a:schemeClr val="tx1"/>
                          </a:solidFill>
                          <a:effectLst/>
                          <a:latin typeface="Arial" panose="020B0604020202020204" pitchFamily="34" charset="0"/>
                          <a:cs typeface="Arial" panose="020B0604020202020204" pitchFamily="34" charset="0"/>
                        </a:rPr>
                        <a:t>Team communications, emergent leader, role adoption, trust</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2800" kern="0" dirty="0">
                          <a:solidFill>
                            <a:schemeClr val="tx1"/>
                          </a:solidFill>
                          <a:effectLst/>
                          <a:latin typeface="Arial" panose="020B0604020202020204" pitchFamily="34" charset="0"/>
                          <a:cs typeface="Arial" panose="020B0604020202020204" pitchFamily="34" charset="0"/>
                        </a:rPr>
                        <a:t>x</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2800" kern="0" dirty="0">
                          <a:solidFill>
                            <a:schemeClr val="tx1"/>
                          </a:solidFill>
                          <a:effectLst/>
                          <a:latin typeface="Arial" panose="020B0604020202020204" pitchFamily="34" charset="0"/>
                          <a:cs typeface="Arial" panose="020B0604020202020204" pitchFamily="34" charset="0"/>
                        </a:rPr>
                        <a:t>x</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2800" kern="0" dirty="0">
                          <a:solidFill>
                            <a:schemeClr val="tx1"/>
                          </a:solidFill>
                          <a:effectLst/>
                          <a:latin typeface="Arial" panose="020B0604020202020204" pitchFamily="34" charset="0"/>
                          <a:cs typeface="Arial" panose="020B0604020202020204" pitchFamily="34" charset="0"/>
                        </a:rPr>
                        <a:t>x</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4277864260"/>
                  </a:ext>
                </a:extLst>
              </a:tr>
              <a:tr h="216971">
                <a:tc>
                  <a:txBody>
                    <a:bodyPr/>
                    <a:lstStyle/>
                    <a:p>
                      <a:pPr marL="342900" marR="0" lvl="0" indent="-342900">
                        <a:lnSpc>
                          <a:spcPct val="107000"/>
                        </a:lnSpc>
                        <a:spcBef>
                          <a:spcPts val="0"/>
                        </a:spcBef>
                        <a:spcAft>
                          <a:spcPts val="0"/>
                        </a:spcAft>
                        <a:buFont typeface="Symbol" panose="05050102010706020507" pitchFamily="18" charset="2"/>
                        <a:buChar char=""/>
                      </a:pPr>
                      <a:r>
                        <a:rPr lang="en-US" sz="2800" kern="0">
                          <a:solidFill>
                            <a:schemeClr val="tx1"/>
                          </a:solidFill>
                          <a:effectLst/>
                          <a:latin typeface="Arial" panose="020B0604020202020204" pitchFamily="34" charset="0"/>
                          <a:cs typeface="Arial" panose="020B0604020202020204" pitchFamily="34" charset="0"/>
                        </a:rPr>
                        <a:t>Outcome predictability and availability of information </a:t>
                      </a:r>
                      <a:endParaRPr lang="en-US" sz="28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2800" kern="0">
                          <a:solidFill>
                            <a:schemeClr val="tx1"/>
                          </a:solidFill>
                          <a:effectLst/>
                          <a:latin typeface="Arial" panose="020B0604020202020204" pitchFamily="34" charset="0"/>
                          <a:cs typeface="Arial" panose="020B0604020202020204" pitchFamily="34" charset="0"/>
                        </a:rPr>
                        <a:t> </a:t>
                      </a:r>
                      <a:endParaRPr lang="en-US" sz="28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2800" kern="0">
                          <a:solidFill>
                            <a:schemeClr val="tx1"/>
                          </a:solidFill>
                          <a:effectLst/>
                          <a:latin typeface="Arial" panose="020B0604020202020204" pitchFamily="34" charset="0"/>
                          <a:cs typeface="Arial" panose="020B0604020202020204" pitchFamily="34" charset="0"/>
                        </a:rPr>
                        <a:t>x</a:t>
                      </a:r>
                      <a:endParaRPr lang="en-US" sz="28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2800" kern="0" dirty="0">
                          <a:solidFill>
                            <a:schemeClr val="tx1"/>
                          </a:solidFill>
                          <a:effectLst/>
                          <a:latin typeface="Arial" panose="020B0604020202020204" pitchFamily="34" charset="0"/>
                          <a:cs typeface="Arial" panose="020B0604020202020204" pitchFamily="34" charset="0"/>
                        </a:rPr>
                        <a:t>x</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48989860"/>
                  </a:ext>
                </a:extLst>
              </a:tr>
              <a:tr h="216971">
                <a:tc>
                  <a:txBody>
                    <a:bodyPr/>
                    <a:lstStyle/>
                    <a:p>
                      <a:pPr marL="342900" marR="0" lvl="0" indent="-342900">
                        <a:lnSpc>
                          <a:spcPct val="107000"/>
                        </a:lnSpc>
                        <a:spcBef>
                          <a:spcPts val="0"/>
                        </a:spcBef>
                        <a:spcAft>
                          <a:spcPts val="0"/>
                        </a:spcAft>
                        <a:buFont typeface="Symbol" panose="05050102010706020507" pitchFamily="18" charset="2"/>
                        <a:buChar char=""/>
                      </a:pPr>
                      <a:r>
                        <a:rPr lang="en-US" sz="2800" kern="0">
                          <a:solidFill>
                            <a:schemeClr val="tx1"/>
                          </a:solidFill>
                          <a:effectLst/>
                          <a:latin typeface="Arial" panose="020B0604020202020204" pitchFamily="34" charset="0"/>
                          <a:cs typeface="Arial" panose="020B0604020202020204" pitchFamily="34" charset="0"/>
                        </a:rPr>
                        <a:t>Planning </a:t>
                      </a:r>
                      <a:endParaRPr lang="en-US" sz="28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2800" kern="0">
                          <a:solidFill>
                            <a:schemeClr val="tx1"/>
                          </a:solidFill>
                          <a:effectLst/>
                          <a:latin typeface="Arial" panose="020B0604020202020204" pitchFamily="34" charset="0"/>
                          <a:cs typeface="Arial" panose="020B0604020202020204" pitchFamily="34" charset="0"/>
                        </a:rPr>
                        <a:t>x</a:t>
                      </a:r>
                      <a:endParaRPr lang="en-US" sz="28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2800" kern="0" dirty="0">
                          <a:solidFill>
                            <a:schemeClr val="tx1"/>
                          </a:solidFill>
                          <a:effectLst/>
                          <a:latin typeface="Arial" panose="020B0604020202020204" pitchFamily="34" charset="0"/>
                          <a:cs typeface="Arial" panose="020B0604020202020204" pitchFamily="34" charset="0"/>
                        </a:rPr>
                        <a:t>x</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2800" kern="0" dirty="0">
                          <a:solidFill>
                            <a:schemeClr val="tx1"/>
                          </a:solidFill>
                          <a:effectLst/>
                          <a:latin typeface="Arial" panose="020B0604020202020204" pitchFamily="34" charset="0"/>
                          <a:cs typeface="Arial" panose="020B0604020202020204" pitchFamily="34" charset="0"/>
                        </a:rPr>
                        <a:t>x</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102061561"/>
                  </a:ext>
                </a:extLst>
              </a:tr>
              <a:tr h="216971">
                <a:tc>
                  <a:txBody>
                    <a:bodyPr/>
                    <a:lstStyle/>
                    <a:p>
                      <a:pPr marL="342900" marR="0" lvl="0" indent="-342900">
                        <a:lnSpc>
                          <a:spcPct val="107000"/>
                        </a:lnSpc>
                        <a:spcBef>
                          <a:spcPts val="0"/>
                        </a:spcBef>
                        <a:spcAft>
                          <a:spcPts val="0"/>
                        </a:spcAft>
                        <a:buFont typeface="Symbol" panose="05050102010706020507" pitchFamily="18" charset="2"/>
                        <a:buChar char=""/>
                      </a:pPr>
                      <a:r>
                        <a:rPr lang="en-US" sz="2800" kern="0">
                          <a:solidFill>
                            <a:schemeClr val="tx1"/>
                          </a:solidFill>
                          <a:effectLst/>
                          <a:latin typeface="Arial" panose="020B0604020202020204" pitchFamily="34" charset="0"/>
                          <a:cs typeface="Arial" panose="020B0604020202020204" pitchFamily="34" charset="0"/>
                        </a:rPr>
                        <a:t>Providing real-time coaching</a:t>
                      </a:r>
                      <a:endParaRPr lang="en-US" sz="28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2800" kern="100">
                          <a:solidFill>
                            <a:schemeClr val="tx1"/>
                          </a:solidFill>
                          <a:effectLst/>
                          <a:latin typeface="Arial" panose="020B0604020202020204" pitchFamily="34" charset="0"/>
                          <a:cs typeface="Arial" panose="020B0604020202020204" pitchFamily="34" charset="0"/>
                        </a:rPr>
                        <a:t> </a:t>
                      </a:r>
                      <a:endParaRPr lang="en-US" sz="28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x</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2800" kern="100" dirty="0">
                          <a:solidFill>
                            <a:schemeClr val="tx1"/>
                          </a:solidFill>
                          <a:effectLst/>
                          <a:latin typeface="Arial" panose="020B0604020202020204" pitchFamily="34" charset="0"/>
                          <a:cs typeface="Arial" panose="020B0604020202020204" pitchFamily="34" charset="0"/>
                        </a:rPr>
                        <a:t>x</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289568841"/>
                  </a:ext>
                </a:extLst>
              </a:tr>
              <a:tr h="216971">
                <a:tc>
                  <a:txBody>
                    <a:bodyPr/>
                    <a:lstStyle/>
                    <a:p>
                      <a:pPr marL="342900" marR="0" lvl="0" indent="-342900">
                        <a:lnSpc>
                          <a:spcPct val="107000"/>
                        </a:lnSpc>
                        <a:spcBef>
                          <a:spcPts val="0"/>
                        </a:spcBef>
                        <a:spcAft>
                          <a:spcPts val="0"/>
                        </a:spcAft>
                        <a:buFont typeface="Symbol" panose="05050102010706020507" pitchFamily="18" charset="2"/>
                        <a:buChar char=""/>
                      </a:pPr>
                      <a:r>
                        <a:rPr lang="en-US" sz="2800" kern="100" dirty="0">
                          <a:solidFill>
                            <a:schemeClr val="tx1"/>
                          </a:solidFill>
                          <a:effectLst/>
                          <a:latin typeface="Arial" panose="020B0604020202020204" pitchFamily="34" charset="0"/>
                          <a:cs typeface="Arial" panose="020B0604020202020204" pitchFamily="34" charset="0"/>
                        </a:rPr>
                        <a:t>Conduct AARs</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2800" kern="0" dirty="0">
                          <a:solidFill>
                            <a:schemeClr val="tx1"/>
                          </a:solidFill>
                          <a:effectLst/>
                          <a:latin typeface="Arial" panose="020B0604020202020204" pitchFamily="34" charset="0"/>
                          <a:cs typeface="Arial" panose="020B0604020202020204" pitchFamily="34" charset="0"/>
                        </a:rPr>
                        <a:t>x</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2800" kern="0" dirty="0">
                          <a:solidFill>
                            <a:schemeClr val="tx1"/>
                          </a:solidFill>
                          <a:effectLst/>
                          <a:latin typeface="Arial" panose="020B0604020202020204" pitchFamily="34" charset="0"/>
                          <a:cs typeface="Arial" panose="020B0604020202020204" pitchFamily="34" charset="0"/>
                        </a:rPr>
                        <a:t>x</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tc>
                  <a:txBody>
                    <a:bodyPr/>
                    <a:lstStyle/>
                    <a:p>
                      <a:pPr marL="0" marR="0" algn="ctr">
                        <a:lnSpc>
                          <a:spcPct val="107000"/>
                        </a:lnSpc>
                        <a:spcBef>
                          <a:spcPts val="0"/>
                        </a:spcBef>
                        <a:spcAft>
                          <a:spcPts val="0"/>
                        </a:spcAft>
                      </a:pPr>
                      <a:r>
                        <a:rPr lang="en-US" sz="2800" kern="0" dirty="0">
                          <a:solidFill>
                            <a:schemeClr val="tx1"/>
                          </a:solidFill>
                          <a:effectLst/>
                          <a:latin typeface="Arial" panose="020B0604020202020204" pitchFamily="34" charset="0"/>
                          <a:cs typeface="Arial" panose="020B0604020202020204" pitchFamily="34" charset="0"/>
                        </a:rPr>
                        <a:t>x</a:t>
                      </a:r>
                      <a:endParaRPr lang="en-US" sz="28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052445860"/>
                  </a:ext>
                </a:extLst>
              </a:tr>
            </a:tbl>
          </a:graphicData>
        </a:graphic>
      </p:graphicFrame>
      <p:sp>
        <p:nvSpPr>
          <p:cNvPr id="3" name="TextBox 2">
            <a:extLst>
              <a:ext uri="{FF2B5EF4-FFF2-40B4-BE49-F238E27FC236}">
                <a16:creationId xmlns:a16="http://schemas.microsoft.com/office/drawing/2014/main" id="{F64166EB-7035-D33D-7D83-46CF0128CD85}"/>
              </a:ext>
            </a:extLst>
          </p:cNvPr>
          <p:cNvSpPr txBox="1"/>
          <p:nvPr/>
        </p:nvSpPr>
        <p:spPr>
          <a:xfrm>
            <a:off x="4647299" y="6497619"/>
            <a:ext cx="3346898"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Approved for Public Release  PR2024-1573</a:t>
            </a:r>
          </a:p>
        </p:txBody>
      </p:sp>
    </p:spTree>
    <p:extLst>
      <p:ext uri="{BB962C8B-B14F-4D97-AF65-F5344CB8AC3E}">
        <p14:creationId xmlns:p14="http://schemas.microsoft.com/office/powerpoint/2010/main" val="742290187"/>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8C709B06-5FA7-40B8-A752-7128AA94FE0C}">
  <ds:schemaRefs>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www.w3.org/XML/1998/namespace"/>
  </ds:schemaRefs>
</ds:datastoreItem>
</file>

<file path=customXml/itemProps3.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29570</TotalTime>
  <Words>2762</Words>
  <Application>Microsoft Office PowerPoint</Application>
  <PresentationFormat>Widescreen</PresentationFormat>
  <Paragraphs>636</Paragraphs>
  <Slides>20</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Aptos</vt:lpstr>
      <vt:lpstr>Arial</vt:lpstr>
      <vt:lpstr>Arial Black</vt:lpstr>
      <vt:lpstr>Arial Narrow</vt:lpstr>
      <vt:lpstr>Chiller</vt:lpstr>
      <vt:lpstr>Symbol</vt:lpstr>
      <vt:lpstr>Tahoma</vt:lpstr>
      <vt:lpstr>Times New Roman</vt:lpstr>
      <vt:lpstr>Wingdings</vt:lpstr>
      <vt:lpstr>Blends</vt:lpstr>
      <vt:lpstr>PowerPoint Presentation</vt:lpstr>
      <vt:lpstr>Overview</vt:lpstr>
      <vt:lpstr>Shamble On</vt:lpstr>
      <vt:lpstr>Research Questions – WHY???</vt:lpstr>
      <vt:lpstr>The Game BLUF</vt:lpstr>
      <vt:lpstr>The Game </vt:lpstr>
      <vt:lpstr>Events / Triggers</vt:lpstr>
      <vt:lpstr>Players In Action</vt:lpstr>
      <vt:lpstr>Study Method</vt:lpstr>
      <vt:lpstr>Surveys &amp; Procedure</vt:lpstr>
      <vt:lpstr>Method: Table Manager Checklist</vt:lpstr>
      <vt:lpstr>Results</vt:lpstr>
      <vt:lpstr>Results (Cont.)</vt:lpstr>
      <vt:lpstr>Results Team Cohesion &amp; Team Efficacy Scales</vt:lpstr>
      <vt:lpstr>PowerPoint Presentation</vt:lpstr>
      <vt:lpstr>PowerPoint Presentation</vt:lpstr>
      <vt:lpstr>Results (Cont.) Pre-Game Confidence</vt:lpstr>
      <vt:lpstr>Results (Cont.) Team Cohesion, Team Efficacy, and Post-Game Confidence</vt:lpstr>
      <vt:lpstr>Conclusion Team Cohesion, Team Efficacy, &amp; Post-Game Confidence</vt:lpstr>
      <vt:lpstr>Discussion, Challenges &amp; Lessons Learned</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Townsend, Lisa N CIV USARMY DEVCOM SC (USA)</cp:lastModifiedBy>
  <cp:revision>88</cp:revision>
  <cp:lastPrinted>2024-08-27T13:34:40Z</cp:lastPrinted>
  <dcterms:created xsi:type="dcterms:W3CDTF">2016-03-29T15:29:36Z</dcterms:created>
  <dcterms:modified xsi:type="dcterms:W3CDTF">2024-10-03T15:31:18Z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