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notesMasterIdLst>
    <p:notesMasterId r:id="rId31"/>
  </p:notesMasterIdLst>
  <p:handoutMasterIdLst>
    <p:handoutMasterId r:id="rId32"/>
  </p:handoutMasterIdLst>
  <p:sldIdLst>
    <p:sldId id="289" r:id="rId6"/>
    <p:sldId id="303" r:id="rId7"/>
    <p:sldId id="316" r:id="rId8"/>
    <p:sldId id="340" r:id="rId9"/>
    <p:sldId id="341" r:id="rId10"/>
    <p:sldId id="317" r:id="rId11"/>
    <p:sldId id="313" r:id="rId12"/>
    <p:sldId id="326" r:id="rId13"/>
    <p:sldId id="318" r:id="rId14"/>
    <p:sldId id="319" r:id="rId15"/>
    <p:sldId id="321" r:id="rId16"/>
    <p:sldId id="322" r:id="rId17"/>
    <p:sldId id="320" r:id="rId18"/>
    <p:sldId id="342" r:id="rId19"/>
    <p:sldId id="323" r:id="rId20"/>
    <p:sldId id="324" r:id="rId21"/>
    <p:sldId id="328" r:id="rId22"/>
    <p:sldId id="329" r:id="rId23"/>
    <p:sldId id="338" r:id="rId24"/>
    <p:sldId id="311" r:id="rId25"/>
    <p:sldId id="312" r:id="rId26"/>
    <p:sldId id="334" r:id="rId27"/>
    <p:sldId id="335" r:id="rId28"/>
    <p:sldId id="336" r:id="rId29"/>
    <p:sldId id="330" r:id="rId30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4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7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87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00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6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7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89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F4403B-3F87-4030-8550-E267CDE9EB2B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24D3D4-56CC-BD4B-8ED0-2707EAED0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err="1">
                  <a:latin typeface="Arial"/>
                  <a:cs typeface="Arial"/>
                </a:rPr>
                <a:t>NTSAToday</a:t>
              </a:r>
              <a:endParaRPr lang="en-US" sz="1200" b="1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400" noProof="0" dirty="0"/>
              <a:t>Zero Trust </a:t>
            </a:r>
            <a:r>
              <a:rPr lang="en-US" sz="4400" dirty="0"/>
              <a:t>Security</a:t>
            </a:r>
            <a:r>
              <a:rPr lang="en-US" sz="4400" noProof="0" dirty="0"/>
              <a:t> in </a:t>
            </a:r>
            <a:r>
              <a:rPr lang="en-US" sz="4400" dirty="0"/>
              <a:t>Cloud-Based</a:t>
            </a:r>
            <a:r>
              <a:rPr lang="en-US" sz="4400" noProof="0" dirty="0"/>
              <a:t> </a:t>
            </a:r>
            <a:r>
              <a:rPr lang="en-US" sz="4400" dirty="0"/>
              <a:t>Simulation</a:t>
            </a:r>
            <a:endParaRPr lang="en-US" sz="4400" noProof="0" dirty="0"/>
          </a:p>
          <a:p>
            <a:endParaRPr lang="en-US" sz="4400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r>
              <a:rPr lang="en-US" noProof="0" dirty="0">
                <a:latin typeface="Arial Narrow"/>
              </a:rPr>
              <a:t>Patric Stout, Tom van den Berg, Luca Morgese</a:t>
            </a:r>
          </a:p>
          <a:p>
            <a:r>
              <a:rPr lang="en-US" noProof="0" dirty="0">
                <a:latin typeface="Arial Narrow"/>
              </a:rPr>
              <a:t>TNO </a:t>
            </a:r>
            <a:r>
              <a:rPr lang="en-US" dirty="0" err="1">
                <a:latin typeface="Arial Narrow"/>
              </a:rPr>
              <a:t>Defence</a:t>
            </a:r>
            <a:r>
              <a:rPr lang="en-US" dirty="0">
                <a:latin typeface="Arial Narrow"/>
              </a:rPr>
              <a:t> Research</a:t>
            </a:r>
            <a:r>
              <a:rPr lang="en-US" noProof="0" dirty="0">
                <a:latin typeface="Arial Narrow"/>
              </a:rPr>
              <a:t>, The Netherlands</a:t>
            </a:r>
          </a:p>
          <a:p>
            <a:r>
              <a:rPr lang="en-US" noProof="0" dirty="0">
                <a:latin typeface="Arial Narrow"/>
              </a:rPr>
              <a:t>{</a:t>
            </a:r>
            <a:r>
              <a:rPr lang="en-US" noProof="0" dirty="0" err="1">
                <a:latin typeface="Arial Narrow"/>
              </a:rPr>
              <a:t>patric.stout</a:t>
            </a:r>
            <a:r>
              <a:rPr lang="en-US" noProof="0" dirty="0">
                <a:latin typeface="Arial Narrow"/>
              </a:rPr>
              <a:t>, </a:t>
            </a:r>
            <a:r>
              <a:rPr lang="en-US" noProof="0" dirty="0" err="1">
                <a:latin typeface="Arial Narrow"/>
              </a:rPr>
              <a:t>tom.vandenberg</a:t>
            </a:r>
            <a:r>
              <a:rPr lang="en-US" noProof="0" dirty="0">
                <a:latin typeface="Arial Narrow"/>
              </a:rPr>
              <a:t>}@tno.nl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B66B78-C046-7515-F15F-72DA55EE3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593" y="3843478"/>
            <a:ext cx="10953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Encryption</a:t>
            </a:r>
            <a:endParaRPr lang="nl-NL" dirty="0">
              <a:latin typeface="Arial Narrow"/>
            </a:endParaRPr>
          </a:p>
          <a:p>
            <a:pPr marL="989965" lvl="1" indent="-380365"/>
            <a:r>
              <a:rPr lang="en-US" dirty="0">
                <a:latin typeface="Arial Narrow"/>
              </a:rPr>
              <a:t>Without it, anyone can see what happens "on the wire"</a:t>
            </a:r>
            <a:endParaRPr lang="en-US" dirty="0"/>
          </a:p>
          <a:p>
            <a:pPr marL="1523365" lvl="2" indent="-304165"/>
            <a:r>
              <a:rPr lang="en-US" dirty="0">
                <a:latin typeface="Arial Narrow"/>
              </a:rPr>
              <a:t>As we assume the network is breached</a:t>
            </a:r>
            <a:endParaRPr lang="en-US" dirty="0"/>
          </a:p>
          <a:p>
            <a:pPr marL="1523365" lvl="2" indent="-304165">
              <a:buFont typeface="Wingdings" pitchFamily="2" charset="2"/>
            </a:pPr>
            <a:r>
              <a:rPr lang="en-US" dirty="0">
                <a:latin typeface="Arial Narrow"/>
              </a:rPr>
              <a:t>Easy to see passwords, </a:t>
            </a:r>
            <a:r>
              <a:rPr lang="en-US" dirty="0" err="1">
                <a:latin typeface="Arial Narrow"/>
              </a:rPr>
              <a:t>etc</a:t>
            </a:r>
            <a:endParaRPr lang="en-US" dirty="0"/>
          </a:p>
          <a:p>
            <a:pPr marL="989965" lvl="1" indent="-380365"/>
            <a:r>
              <a:rPr lang="en-US" dirty="0">
                <a:latin typeface="Arial Narrow"/>
              </a:rPr>
              <a:t>Use</a:t>
            </a:r>
            <a:r>
              <a:rPr lang="en-US" noProof="0" dirty="0">
                <a:latin typeface="Arial Narrow"/>
              </a:rPr>
              <a:t> existing standards: Transport Layer Security (TLS)</a:t>
            </a:r>
            <a:endParaRPr lang="en-US" noProof="0" dirty="0"/>
          </a:p>
          <a:p>
            <a:pPr marL="1523365" lvl="2" indent="-304165"/>
            <a:r>
              <a:rPr lang="en-US" noProof="0" dirty="0">
                <a:latin typeface="Arial Narrow"/>
              </a:rPr>
              <a:t>Already used by HTTPS world-wide</a:t>
            </a:r>
            <a:endParaRPr lang="en-US" dirty="0">
              <a:latin typeface="Arial Narrow"/>
            </a:endParaRPr>
          </a:p>
          <a:p>
            <a:pPr marL="989965" lvl="1" indent="-380365"/>
            <a:r>
              <a:rPr lang="en-US" noProof="0" dirty="0">
                <a:latin typeface="Arial Narrow"/>
              </a:rPr>
              <a:t>Lot of documentation and experience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Part of (nearly) all programming languages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Easy to implement and use</a:t>
            </a:r>
          </a:p>
          <a:p>
            <a:pPr marL="989965" lvl="1" indent="-380365"/>
            <a:r>
              <a:rPr lang="en-US" dirty="0">
                <a:latin typeface="Arial Narrow"/>
              </a:rPr>
              <a:t>Lot of hardware to "offload" the biggest performance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66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/>
              <a:t>Authentication (who you are)</a:t>
            </a:r>
            <a:endParaRPr lang="nl-NL" dirty="0"/>
          </a:p>
          <a:p>
            <a:pPr marL="989965" lvl="1" indent="-380365"/>
            <a:r>
              <a:rPr lang="en-US" noProof="0" dirty="0"/>
              <a:t>Two "main" standards: SAML and OpenID Connect (OIDC)</a:t>
            </a:r>
          </a:p>
          <a:p>
            <a:pPr marL="989965" lvl="1" indent="-380365"/>
            <a:endParaRPr lang="en-US" noProof="0" dirty="0"/>
          </a:p>
          <a:p>
            <a:pPr marL="456565" indent="-456565"/>
            <a:r>
              <a:rPr lang="en-US" noProof="0" dirty="0"/>
              <a:t>OIDC most popular on the web</a:t>
            </a:r>
          </a:p>
          <a:p>
            <a:pPr marL="989965" lvl="1" indent="-380365"/>
            <a:r>
              <a:rPr lang="en-US" noProof="0" dirty="0"/>
              <a:t>Used by vendors like Google, Microsoft, …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Also a trend within FMN to use OIDC</a:t>
            </a:r>
          </a:p>
          <a:p>
            <a:pPr marL="989965" lvl="1" indent="-380365"/>
            <a:r>
              <a:rPr lang="en-US" noProof="0" dirty="0"/>
              <a:t>Easy to setup your own</a:t>
            </a:r>
          </a:p>
          <a:p>
            <a:pPr marL="989965" lvl="1" indent="-380365"/>
            <a:r>
              <a:rPr lang="en-US" noProof="0" dirty="0"/>
              <a:t>Easy to implement; many existing languages</a:t>
            </a:r>
          </a:p>
          <a:p>
            <a:pPr marL="989965" lvl="1" indent="-380365"/>
            <a:endParaRPr lang="en-US" noProof="0" dirty="0"/>
          </a:p>
          <a:p>
            <a:pPr marL="2132965" lvl="3" indent="-304165"/>
            <a:endParaRPr lang="en-US" noProof="0" dirty="0">
              <a:ea typeface="Tahoma"/>
              <a:cs typeface="Tahoma"/>
            </a:endParaRPr>
          </a:p>
          <a:p>
            <a:pPr marL="1523365" lvl="2" indent="-30416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07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>
                <a:latin typeface="Arial Narrow"/>
              </a:rPr>
              <a:t>Authorization (what you have access to)</a:t>
            </a:r>
            <a:endParaRPr lang="nl-NL"/>
          </a:p>
          <a:p>
            <a:pPr marL="989965" lvl="1" indent="-380365"/>
            <a:r>
              <a:rPr lang="en-US" noProof="0">
                <a:latin typeface="Arial Narrow"/>
              </a:rPr>
              <a:t>Built-in into OIDC, called "claims"</a:t>
            </a:r>
          </a:p>
          <a:p>
            <a:pPr marL="1523365" lvl="2" indent="-304165"/>
            <a:r>
              <a:rPr lang="en-US" noProof="0">
                <a:latin typeface="Arial Narrow"/>
              </a:rPr>
              <a:t>Can define, as fine-grained as needed, what access a user has</a:t>
            </a:r>
          </a:p>
          <a:p>
            <a:pPr marL="989965" lvl="1" indent="-380365"/>
            <a:r>
              <a:rPr lang="en-US" noProof="0">
                <a:latin typeface="Arial Narrow"/>
              </a:rPr>
              <a:t>For example:</a:t>
            </a:r>
          </a:p>
          <a:p>
            <a:pPr marL="1523365" lvl="2" indent="-304165"/>
            <a:r>
              <a:rPr lang="en-US" i="1" noProof="0">
                <a:latin typeface="Arial Narrow"/>
              </a:rPr>
              <a:t>“operations": "</a:t>
            </a:r>
            <a:r>
              <a:rPr lang="en-US" i="1" noProof="0" err="1">
                <a:latin typeface="Arial Narrow"/>
              </a:rPr>
              <a:t>rti:connect</a:t>
            </a:r>
            <a:r>
              <a:rPr lang="en-US" i="1" noProof="0">
                <a:latin typeface="Arial Narrow"/>
              </a:rPr>
              <a:t>"</a:t>
            </a:r>
            <a:r>
              <a:rPr lang="en-US" noProof="0">
                <a:latin typeface="Arial Narrow"/>
              </a:rPr>
              <a:t> - allows for a federate to connect to an RTI</a:t>
            </a:r>
          </a:p>
          <a:p>
            <a:pPr marL="1523365" lvl="2" indent="-304165"/>
            <a:r>
              <a:rPr lang="en-US" i="1" noProof="0">
                <a:latin typeface="Arial Narrow"/>
              </a:rPr>
              <a:t>"federations": "</a:t>
            </a:r>
            <a:r>
              <a:rPr lang="en-US" i="1" noProof="0" err="1">
                <a:latin typeface="Arial Narrow"/>
              </a:rPr>
              <a:t>TheWorld</a:t>
            </a:r>
            <a:r>
              <a:rPr lang="en-US" i="1" noProof="0">
                <a:latin typeface="Arial Narrow"/>
              </a:rPr>
              <a:t>"</a:t>
            </a:r>
            <a:r>
              <a:rPr lang="en-US" noProof="0">
                <a:latin typeface="Arial Narrow"/>
              </a:rPr>
              <a:t> - allows for a federate to join "</a:t>
            </a:r>
            <a:r>
              <a:rPr lang="en-US" noProof="0" err="1">
                <a:latin typeface="Arial Narrow"/>
              </a:rPr>
              <a:t>TheWorld</a:t>
            </a:r>
            <a:r>
              <a:rPr lang="en-US" noProof="0">
                <a:latin typeface="Arial Narrow"/>
              </a:rPr>
              <a:t>" federation</a:t>
            </a:r>
          </a:p>
          <a:p>
            <a:pPr marL="1523365" lvl="2" indent="-304165"/>
            <a:r>
              <a:rPr lang="en-US" i="1" noProof="0">
                <a:latin typeface="Arial Narrow"/>
              </a:rPr>
              <a:t>“interest”</a:t>
            </a:r>
            <a:r>
              <a:rPr lang="en-US" noProof="0">
                <a:latin typeface="Arial Narrow"/>
              </a:rPr>
              <a:t>: reference to one or more HLA SOMs; the HLA Simulation Object Model (SOM) denotes the HLA object and interaction classes that the federate is permitted to publish or subscribe to</a:t>
            </a:r>
          </a:p>
        </p:txBody>
      </p:sp>
    </p:spTree>
    <p:extLst>
      <p:ext uri="{BB962C8B-B14F-4D97-AF65-F5344CB8AC3E}">
        <p14:creationId xmlns:p14="http://schemas.microsoft.com/office/powerpoint/2010/main" val="481027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HLA and Zero Trust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246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/>
              <a:t>HLA</a:t>
            </a:r>
            <a:r>
              <a:rPr lang="en-US" noProof="0"/>
              <a:t> and 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>
                <a:latin typeface="Arial Narrow"/>
              </a:rPr>
              <a:t>HLA Evolved is the current version of HLA</a:t>
            </a:r>
            <a:endParaRPr lang="en-US"/>
          </a:p>
          <a:p>
            <a:pPr marL="989965" lvl="1" indent="-380365"/>
            <a:endParaRPr lang="en-US"/>
          </a:p>
          <a:p>
            <a:pPr marL="456565" indent="-456565"/>
            <a:endParaRPr lang="en-US">
              <a:latin typeface="Arial Narrow"/>
            </a:endParaRPr>
          </a:p>
          <a:p>
            <a:pPr marL="456565" indent="-456565"/>
            <a:endParaRPr lang="en-US">
              <a:latin typeface="Arial Narrow"/>
            </a:endParaRPr>
          </a:p>
          <a:p>
            <a:pPr marL="456565" indent="-456565"/>
            <a:endParaRPr lang="en-US">
              <a:latin typeface="Arial Narrow"/>
            </a:endParaRPr>
          </a:p>
          <a:p>
            <a:pPr marL="456565" indent="-456565"/>
            <a:endParaRPr lang="en-US">
              <a:latin typeface="Arial Narrow"/>
            </a:endParaRPr>
          </a:p>
          <a:p>
            <a:pPr marL="456565" indent="-456565"/>
            <a:endParaRPr lang="en-US">
              <a:latin typeface="Arial Narrow"/>
            </a:endParaRPr>
          </a:p>
          <a:p>
            <a:pPr marL="456565" indent="-456565"/>
            <a:r>
              <a:rPr lang="en-US">
                <a:latin typeface="Arial Narrow"/>
              </a:rPr>
              <a:t>HLA4 is the new version of HLA (being finalized soon)</a:t>
            </a:r>
            <a:endParaRPr lang="en-US"/>
          </a:p>
          <a:p>
            <a:pPr marL="989965" lvl="1" indent="-380365"/>
            <a:r>
              <a:rPr lang="en-US">
                <a:latin typeface="Arial Narrow"/>
              </a:rPr>
              <a:t>Extends further on HLA Evolved</a:t>
            </a:r>
          </a:p>
          <a:p>
            <a:pPr marL="989965" lvl="1" indent="-380365"/>
            <a:r>
              <a:rPr lang="en-US">
                <a:latin typeface="Arial Narrow"/>
              </a:rPr>
              <a:t>Makes adding Zero Trust concepts easier</a:t>
            </a:r>
            <a:endParaRPr lang="en-US"/>
          </a:p>
          <a:p>
            <a:pPr marL="456565" indent="-456565"/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6565" indent="-456565"/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6B53DB0-0201-FB11-6DD6-1363EA8B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05" y="1621040"/>
            <a:ext cx="8092595" cy="30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5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/>
              <a:t>HLA</a:t>
            </a:r>
            <a:r>
              <a:rPr lang="en-US" noProof="0"/>
              <a:t> and 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HLA4: Federate Protocol</a:t>
            </a:r>
            <a:endParaRPr lang="nl-NL" dirty="0">
              <a:latin typeface="Arial Narrow"/>
            </a:endParaRPr>
          </a:p>
          <a:p>
            <a:pPr marL="989965" lvl="1" indent="-380365"/>
            <a:r>
              <a:rPr lang="en-US" noProof="0" dirty="0">
                <a:latin typeface="Arial Narrow"/>
              </a:rPr>
              <a:t>TCP-based connection (point-to-point)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Easy to connect to (even without LRC)</a:t>
            </a:r>
          </a:p>
          <a:p>
            <a:pPr marL="456565" indent="-456565"/>
            <a:endParaRPr lang="en-US" noProof="0" dirty="0"/>
          </a:p>
          <a:p>
            <a:pPr marL="456565" indent="-456565"/>
            <a:r>
              <a:rPr lang="en-US" noProof="0" dirty="0">
                <a:latin typeface="Arial Narrow"/>
              </a:rPr>
              <a:t>Why useful for Zero-Trust?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Because point-to-point, easy to </a:t>
            </a:r>
            <a:r>
              <a:rPr lang="en-US" dirty="0">
                <a:latin typeface="Arial Narrow"/>
              </a:rPr>
              <a:t>add</a:t>
            </a:r>
            <a:r>
              <a:rPr lang="en-US" noProof="0" dirty="0">
                <a:latin typeface="Arial Narrow"/>
              </a:rPr>
              <a:t> encryption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Traffic always goes via RTI</a:t>
            </a:r>
          </a:p>
          <a:p>
            <a:pPr marL="456579" indent="-380365"/>
            <a:endParaRPr lang="en-US" dirty="0">
              <a:latin typeface="Arial Narrow"/>
            </a:endParaRPr>
          </a:p>
          <a:p>
            <a:pPr marL="456579" indent="-380365"/>
            <a:r>
              <a:rPr lang="en-US" dirty="0">
                <a:latin typeface="Arial Narrow"/>
              </a:rPr>
              <a:t>But: support for encryption is not mandatory in HLA4</a:t>
            </a:r>
            <a:endParaRPr lang="en-US" noProof="0" dirty="0">
              <a:latin typeface="Arial Narrow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0EA2207-BFFB-89AA-AFED-8161FF458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50" y="1103682"/>
            <a:ext cx="5281556" cy="379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411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/>
              <a:t>HLA</a:t>
            </a:r>
            <a:r>
              <a:rPr lang="en-US" noProof="0"/>
              <a:t> and 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HLA4: Authorizer API</a:t>
            </a:r>
            <a:endParaRPr lang="en-US" dirty="0"/>
          </a:p>
          <a:p>
            <a:pPr marL="989965" lvl="1" indent="-380365"/>
            <a:r>
              <a:rPr lang="en-US" noProof="0" dirty="0">
                <a:latin typeface="Arial Narrow"/>
              </a:rPr>
              <a:t>New API that lives inside the RTI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Provides methods to handle authorization when federates connect / join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E.g., can reject the federate from joining</a:t>
            </a:r>
          </a:p>
          <a:p>
            <a:pPr marL="989965" lvl="1" indent="-380365"/>
            <a:endParaRPr lang="en-US" noProof="0" dirty="0"/>
          </a:p>
          <a:p>
            <a:pPr marL="989965" lvl="1" indent="-380365"/>
            <a:r>
              <a:rPr lang="en-US" dirty="0">
                <a:latin typeface="Arial Narrow"/>
              </a:rPr>
              <a:t>"Connect" call has new field: Credentials</a:t>
            </a:r>
          </a:p>
          <a:p>
            <a:pPr marL="989965" lvl="1" indent="-380365"/>
            <a:endParaRPr lang="en-US" dirty="0">
              <a:latin typeface="Arial Narrow"/>
            </a:endParaRPr>
          </a:p>
          <a:p>
            <a:pPr marL="456579" indent="-380365"/>
            <a:r>
              <a:rPr lang="en-US" noProof="0" dirty="0">
                <a:latin typeface="Arial Narrow"/>
              </a:rPr>
              <a:t>But: Authorizer API only</a:t>
            </a:r>
            <a:r>
              <a:rPr lang="en-US" dirty="0">
                <a:latin typeface="Arial Narrow"/>
              </a:rPr>
              <a:t> validates</a:t>
            </a:r>
            <a:r>
              <a:rPr lang="en-US" noProof="0" dirty="0">
                <a:latin typeface="Arial Narrow"/>
              </a:rPr>
              <a:t> </a:t>
            </a:r>
            <a:r>
              <a:rPr lang="en-US" dirty="0">
                <a:latin typeface="Arial Narrow"/>
              </a:rPr>
              <a:t>the </a:t>
            </a:r>
            <a:r>
              <a:rPr lang="en-US" noProof="0" dirty="0">
                <a:latin typeface="Arial Narrow"/>
              </a:rPr>
              <a:t>connect</a:t>
            </a:r>
            <a:r>
              <a:rPr lang="en-US" dirty="0">
                <a:latin typeface="Arial Narrow"/>
              </a:rPr>
              <a:t> </a:t>
            </a:r>
            <a:r>
              <a:rPr lang="en-US" noProof="0" dirty="0">
                <a:latin typeface="Arial Narrow"/>
              </a:rPr>
              <a:t>/</a:t>
            </a:r>
            <a:r>
              <a:rPr lang="en-US" dirty="0">
                <a:latin typeface="Arial Narrow"/>
              </a:rPr>
              <a:t> </a:t>
            </a:r>
            <a:r>
              <a:rPr lang="en-US" noProof="0" dirty="0">
                <a:latin typeface="Arial Narrow"/>
              </a:rPr>
              <a:t>join</a:t>
            </a:r>
            <a:r>
              <a:rPr lang="en-US" dirty="0">
                <a:latin typeface="Arial Narrow"/>
              </a:rPr>
              <a:t> calls</a:t>
            </a:r>
            <a:endParaRPr lang="en-US" noProof="0" dirty="0">
              <a:latin typeface="Arial Narrow"/>
            </a:endParaRPr>
          </a:p>
          <a:p>
            <a:pPr marL="989978" lvl="1" indent="-304165"/>
            <a:r>
              <a:rPr lang="en-US" noProof="0" dirty="0">
                <a:latin typeface="Arial Narrow"/>
              </a:rPr>
              <a:t>We want more fine-grained authorization</a:t>
            </a:r>
          </a:p>
          <a:p>
            <a:pPr marL="1523365" lvl="2" indent="-304165"/>
            <a:r>
              <a:rPr lang="en-US" dirty="0">
                <a:latin typeface="Arial Narrow"/>
              </a:rPr>
              <a:t>E.g., </a:t>
            </a:r>
            <a:r>
              <a:rPr lang="en-US" noProof="0" dirty="0">
                <a:latin typeface="Arial Narrow"/>
              </a:rPr>
              <a:t>are you allowed to publish or subscribe to certain classes or attributes therein?</a:t>
            </a:r>
          </a:p>
          <a:p>
            <a:pPr marL="456579" indent="-380365"/>
            <a:endParaRPr lang="en-US" dirty="0">
              <a:latin typeface="Arial Narrow"/>
            </a:endParaRPr>
          </a:p>
          <a:p>
            <a:pPr marL="1523365" lvl="2" indent="-304165">
              <a:buFont typeface="Wingdings" pitchFamily="2" charset="2"/>
              <a:buChar char="v"/>
            </a:pPr>
            <a:endParaRPr lang="en-US" dirty="0">
              <a:latin typeface="Arial Narrow"/>
            </a:endParaRPr>
          </a:p>
          <a:p>
            <a:pPr marL="989965" lvl="1" indent="-380365"/>
            <a:endParaRPr lang="en-US" dirty="0"/>
          </a:p>
          <a:p>
            <a:pPr marL="456565" indent="-4565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96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0F7D06E-B70A-AF16-4C89-56E86A7A3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E32C02-F67E-8A51-5E60-43F35135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/>
              <a:t>HLA</a:t>
            </a:r>
            <a:r>
              <a:rPr lang="en-US" noProof="0"/>
              <a:t> and 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6498F8-1A62-E45F-9256-AF92A7D3B1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dirty="0">
                <a:latin typeface="Arial Narrow"/>
              </a:rPr>
              <a:t>Couldn't add Zero Trust capabilities within HLA4 itself</a:t>
            </a:r>
          </a:p>
          <a:p>
            <a:pPr marL="989951" lvl="1" indent="-456565"/>
            <a:r>
              <a:rPr lang="en-US" dirty="0">
                <a:latin typeface="Arial Narrow"/>
              </a:rPr>
              <a:t>So HLA4 had to be extended</a:t>
            </a:r>
          </a:p>
          <a:p>
            <a:pPr marL="456565" indent="-456565">
              <a:buFont typeface="Wingdings" charset="2"/>
              <a:buChar char="Ø"/>
            </a:pPr>
            <a:endParaRPr lang="en-US" dirty="0">
              <a:latin typeface="Arial Narrow"/>
            </a:endParaRPr>
          </a:p>
          <a:p>
            <a:pPr marL="456579" indent="-380365"/>
            <a:r>
              <a:rPr lang="en-US" dirty="0">
                <a:latin typeface="Arial Narrow"/>
              </a:rPr>
              <a:t>Extended around the "Federate Protocol Server"</a:t>
            </a:r>
          </a:p>
          <a:p>
            <a:pPr marL="989978" lvl="1" indent="-304165"/>
            <a:r>
              <a:rPr lang="en-US" dirty="0">
                <a:latin typeface="Arial Narrow"/>
              </a:rPr>
              <a:t>Added </a:t>
            </a:r>
            <a:r>
              <a:rPr lang="en-US" noProof="0" dirty="0">
                <a:latin typeface="Arial Narrow"/>
              </a:rPr>
              <a:t>TLS support</a:t>
            </a:r>
            <a:endParaRPr lang="en-US" noProof="0" dirty="0"/>
          </a:p>
          <a:p>
            <a:pPr marL="989978" lvl="1" indent="-304165"/>
            <a:r>
              <a:rPr lang="en-US" noProof="0" dirty="0">
                <a:latin typeface="Arial Narrow"/>
              </a:rPr>
              <a:t>Extended Authorizer API with publish/subscribe validation</a:t>
            </a:r>
            <a:endParaRPr lang="en-US" noProof="0" dirty="0"/>
          </a:p>
          <a:p>
            <a:pPr marL="989978" lvl="1" indent="-304165"/>
            <a:r>
              <a:rPr lang="en-US" dirty="0">
                <a:latin typeface="Arial Narrow"/>
              </a:rPr>
              <a:t>Added OIDC</a:t>
            </a:r>
            <a:r>
              <a:rPr lang="en-US" noProof="0" dirty="0">
                <a:latin typeface="Arial Narrow"/>
              </a:rPr>
              <a:t> claim-based authorizer</a:t>
            </a:r>
          </a:p>
          <a:p>
            <a:pPr marL="989978" lvl="1" indent="-304165"/>
            <a:r>
              <a:rPr lang="en-US" dirty="0">
                <a:latin typeface="Arial Narrow"/>
              </a:rPr>
              <a:t>Created example code for federates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191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Field testing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483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4FDF8-0333-B65A-E103-81675E2FC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86FB9C-FB27-69A8-5474-A71EAAB1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 dirty="0"/>
              <a:t>Field </a:t>
            </a:r>
            <a:r>
              <a:rPr lang="en-US" dirty="0"/>
              <a:t>Testing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0C572-0603-6FB3-9FFF-A27B0389A8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Questions when going in </a:t>
            </a:r>
            <a:r>
              <a:rPr lang="en-US" dirty="0">
                <a:latin typeface="Arial Narrow"/>
              </a:rPr>
              <a:t>CWIX-2024</a:t>
            </a:r>
            <a:endParaRPr lang="nl-NL" dirty="0"/>
          </a:p>
          <a:p>
            <a:pPr marL="989965" lvl="1" indent="-380365"/>
            <a:r>
              <a:rPr lang="en-US" noProof="0" dirty="0">
                <a:latin typeface="Arial Narrow"/>
              </a:rPr>
              <a:t>Which of these security controls can be applied?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What is the effort required by other parties to participate?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Do the Zero Trust controls work and deliver a more resilient simulation environment against cyberattacks?</a:t>
            </a:r>
          </a:p>
          <a:p>
            <a:pPr marL="609600" lvl="1" indent="0">
              <a:buNone/>
            </a:pPr>
            <a:endParaRPr lang="en-US" noProof="0" dirty="0"/>
          </a:p>
          <a:p>
            <a:pPr marL="989965" lvl="1" indent="-38036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858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61464D-025F-158C-ADC2-775761C22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434E51-8285-A055-095B-51FF15ABC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FBEF9-77F8-FC14-EC65-7954E983FE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Context</a:t>
            </a:r>
            <a:endParaRPr lang="nl-NL">
              <a:latin typeface="Arial Narrow"/>
            </a:endParaRPr>
          </a:p>
          <a:p>
            <a:pPr marL="456565" indent="-456565"/>
            <a:r>
              <a:rPr lang="en-US" noProof="0" dirty="0">
                <a:latin typeface="Arial Narrow"/>
              </a:rPr>
              <a:t>Zero Trust</a:t>
            </a:r>
          </a:p>
          <a:p>
            <a:pPr marL="456565" indent="-456565"/>
            <a:r>
              <a:rPr lang="en-US" dirty="0">
                <a:latin typeface="Arial Narrow"/>
              </a:rPr>
              <a:t>HLA</a:t>
            </a:r>
            <a:r>
              <a:rPr lang="en-US" noProof="0" dirty="0">
                <a:latin typeface="Arial Narrow"/>
              </a:rPr>
              <a:t> and Zero Trust</a:t>
            </a:r>
          </a:p>
          <a:p>
            <a:pPr marL="456565" indent="-456565"/>
            <a:r>
              <a:rPr lang="en-US" dirty="0">
                <a:latin typeface="Arial Narrow"/>
              </a:rPr>
              <a:t>Field Testing</a:t>
            </a:r>
            <a:endParaRPr lang="en-US" dirty="0"/>
          </a:p>
          <a:p>
            <a:pPr marL="456565" indent="-456565"/>
            <a:r>
              <a:rPr lang="en-US" dirty="0">
                <a:latin typeface="Arial Narrow"/>
              </a:rPr>
              <a:t>Conclusions</a:t>
            </a:r>
            <a:r>
              <a:rPr lang="en-US" noProof="0" dirty="0">
                <a:latin typeface="Arial Narrow"/>
              </a:rPr>
              <a:t> and </a:t>
            </a:r>
            <a:r>
              <a:rPr lang="en-US" dirty="0">
                <a:latin typeface="Arial Narrow"/>
              </a:rPr>
              <a:t>Future Work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4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43612-339C-5080-3E83-3A82CD955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E29493-3D7F-5442-BB60-F0C9620CF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 dirty="0"/>
              <a:t>Field </a:t>
            </a:r>
            <a:r>
              <a:rPr lang="en-US" dirty="0"/>
              <a:t>Testing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21F7C-C94E-A016-DF39-21DA59CC973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Participants</a:t>
            </a:r>
          </a:p>
          <a:p>
            <a:pPr marL="989965" lvl="1" indent="-380365"/>
            <a:r>
              <a:rPr lang="en-US" sz="2000" noProof="0" dirty="0">
                <a:latin typeface="Arial Narrow"/>
              </a:rPr>
              <a:t>HLA Evolved Federates: MASA SWORD, IABG KORA, and PEO STRI </a:t>
            </a:r>
            <a:r>
              <a:rPr lang="en-US" sz="2000" noProof="0" dirty="0" err="1">
                <a:latin typeface="Arial Narrow"/>
              </a:rPr>
              <a:t>OneSAF</a:t>
            </a:r>
            <a:endParaRPr lang="en-US" sz="2000" noProof="0" dirty="0">
              <a:latin typeface="Arial Narrow"/>
            </a:endParaRPr>
          </a:p>
          <a:p>
            <a:pPr marL="1219200" lvl="2" indent="0">
              <a:buNone/>
            </a:pPr>
            <a:endParaRPr lang="en-US" sz="1600" dirty="0"/>
          </a:p>
          <a:p>
            <a:pPr marL="456565" indent="-456565"/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15996-8191-9C8D-A8BB-3DB4F4F9C1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0"/>
          <a:stretch/>
        </p:blipFill>
        <p:spPr bwMode="auto">
          <a:xfrm>
            <a:off x="2324638" y="2242547"/>
            <a:ext cx="7542724" cy="35687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858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AC35C-F4AC-2956-3C7F-83A28AF26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1D543-AD41-A0AF-8AF6-2C966ABD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 dirty="0"/>
              <a:t>Field </a:t>
            </a:r>
            <a:r>
              <a:rPr lang="en-US" dirty="0"/>
              <a:t>Testing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433-C3DE-1C45-41C9-3B6BDFF6F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Findings</a:t>
            </a:r>
            <a:endParaRPr lang="nl-NL" dirty="0">
              <a:latin typeface="Arial Narrow"/>
            </a:endParaRPr>
          </a:p>
          <a:p>
            <a:pPr marL="989965" lvl="1" indent="-380365"/>
            <a:r>
              <a:rPr lang="en-US" noProof="0" dirty="0">
                <a:latin typeface="Arial Narrow"/>
              </a:rPr>
              <a:t>Quick adoption of Zero Trust security controls by the CWIX </a:t>
            </a:r>
            <a:r>
              <a:rPr lang="en-US" dirty="0">
                <a:latin typeface="Arial Narrow"/>
              </a:rPr>
              <a:t>participants</a:t>
            </a:r>
          </a:p>
          <a:p>
            <a:pPr marL="989965" lvl="1" indent="-380365"/>
            <a:r>
              <a:rPr lang="en-US" noProof="0">
                <a:latin typeface="Arial Narrow"/>
              </a:rPr>
              <a:t>HLA </a:t>
            </a:r>
            <a:r>
              <a:rPr lang="en-US" noProof="0" dirty="0">
                <a:latin typeface="Arial Narrow"/>
              </a:rPr>
              <a:t>federates seamlessly transitioned over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All validations worked well</a:t>
            </a:r>
          </a:p>
          <a:p>
            <a:pPr marL="1523365" lvl="2" indent="-304165"/>
            <a:r>
              <a:rPr lang="en-US" dirty="0">
                <a:latin typeface="Arial Narrow"/>
              </a:rPr>
              <a:t>Authorization for connect / join / create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Class and attribute-based authorization</a:t>
            </a:r>
            <a:endParaRPr lang="en-US" dirty="0"/>
          </a:p>
          <a:p>
            <a:pPr marL="989965" lvl="1" indent="-380365"/>
            <a:r>
              <a:rPr lang="en-US" noProof="0" dirty="0">
                <a:latin typeface="Arial Narrow"/>
              </a:rPr>
              <a:t>Security controls were in place throughout </a:t>
            </a:r>
            <a:r>
              <a:rPr lang="en-US" dirty="0">
                <a:latin typeface="Arial Narrow"/>
              </a:rPr>
              <a:t>CWIX-2024</a:t>
            </a:r>
            <a:endParaRPr lang="en-US" noProof="0" dirty="0"/>
          </a:p>
          <a:p>
            <a:pPr marL="1523365" lvl="2" indent="-304165"/>
            <a:r>
              <a:rPr lang="en-US" noProof="0" dirty="0">
                <a:latin typeface="Arial Narrow"/>
              </a:rPr>
              <a:t>Everything was stable and no issues were reported</a:t>
            </a:r>
          </a:p>
        </p:txBody>
      </p:sp>
    </p:spTree>
    <p:extLst>
      <p:ext uri="{BB962C8B-B14F-4D97-AF65-F5344CB8AC3E}">
        <p14:creationId xmlns:p14="http://schemas.microsoft.com/office/powerpoint/2010/main" val="114008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Conclusion and future work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807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AC35C-F4AC-2956-3C7F-83A28AF26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1D543-AD41-A0AF-8AF6-2C966ABD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 dirty="0"/>
              <a:t>Conclusion and </a:t>
            </a:r>
            <a:r>
              <a:rPr lang="en-US" dirty="0"/>
              <a:t>Future</a:t>
            </a:r>
            <a:r>
              <a:rPr lang="en-US" noProof="0" dirty="0"/>
              <a:t> </a:t>
            </a:r>
            <a:r>
              <a:rPr lang="en-US" dirty="0"/>
              <a:t>Work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433-C3DE-1C45-41C9-3B6BDFF6F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/>
              <a:t>Successful first step</a:t>
            </a:r>
            <a:endParaRPr lang="nl-NL" dirty="0"/>
          </a:p>
          <a:p>
            <a:pPr marL="989965" lvl="1" indent="-380365"/>
            <a:r>
              <a:rPr lang="en-US" noProof="0" dirty="0"/>
              <a:t>ZeTSA is a good framework to build up Zero Trust in simulation networks</a:t>
            </a:r>
          </a:p>
          <a:p>
            <a:pPr marL="989965" lvl="1" indent="-380365"/>
            <a:r>
              <a:rPr lang="en-US" dirty="0">
                <a:latin typeface="Arial Narrow"/>
              </a:rPr>
              <a:t>HLA</a:t>
            </a:r>
            <a:r>
              <a:rPr lang="en-US" noProof="0" dirty="0">
                <a:latin typeface="Arial Narrow"/>
              </a:rPr>
              <a:t> can be extended with basic Zero Trust security controls</a:t>
            </a:r>
          </a:p>
          <a:p>
            <a:pPr marL="989965" lvl="1" indent="-380365"/>
            <a:r>
              <a:rPr lang="en-US" noProof="0" dirty="0"/>
              <a:t>Security controls can be added with very little friction</a:t>
            </a:r>
          </a:p>
          <a:p>
            <a:pPr marL="1523365" lvl="2" indent="-304165"/>
            <a:r>
              <a:rPr lang="en-US" noProof="0" dirty="0"/>
              <a:t>Quick adoption is important for its success</a:t>
            </a:r>
          </a:p>
          <a:p>
            <a:pPr marL="456565" indent="-456565"/>
            <a:endParaRPr lang="en-US" noProof="0" dirty="0"/>
          </a:p>
          <a:p>
            <a:pPr marL="1523365" lvl="2" indent="-304165"/>
            <a:endParaRPr lang="en-US" noProof="0" dirty="0"/>
          </a:p>
          <a:p>
            <a:pPr marL="989965" lvl="1" indent="-380365"/>
            <a:endParaRPr lang="en-US" noProof="0" dirty="0"/>
          </a:p>
        </p:txBody>
      </p:sp>
      <p:pic>
        <p:nvPicPr>
          <p:cNvPr id="5" name="Afbeelding 4" descr="Afbeelding met tekst, schermopname, concert, persoon&#10;&#10;Automatisch gegenereerde beschrijving">
            <a:extLst>
              <a:ext uri="{FF2B5EF4-FFF2-40B4-BE49-F238E27FC236}">
                <a16:creationId xmlns:a16="http://schemas.microsoft.com/office/drawing/2014/main" id="{B5136BD8-EF2D-5481-224B-199CABDCE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643" y="2664397"/>
            <a:ext cx="3462102" cy="3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6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AC35C-F4AC-2956-3C7F-83A28AF26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1D543-AD41-A0AF-8AF6-2C966ABD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 dirty="0"/>
              <a:t>Conclusion and </a:t>
            </a:r>
            <a:r>
              <a:rPr lang="en-US" dirty="0"/>
              <a:t>Future</a:t>
            </a:r>
            <a:r>
              <a:rPr lang="en-US" noProof="0" dirty="0"/>
              <a:t> </a:t>
            </a:r>
            <a:r>
              <a:rPr lang="en-US" dirty="0"/>
              <a:t>Work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A433-C3DE-1C45-41C9-3B6BDFF6F5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/>
              <a:t>Lot of possible future work</a:t>
            </a:r>
            <a:endParaRPr lang="nl-NL" dirty="0"/>
          </a:p>
          <a:p>
            <a:pPr marL="989965" lvl="1" indent="-380365"/>
            <a:r>
              <a:rPr lang="en-US" noProof="0" dirty="0"/>
              <a:t>Benchmarking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Impact of using the Federate Protocol and impact of encryption on top of that</a:t>
            </a:r>
          </a:p>
          <a:p>
            <a:pPr marL="989965" lvl="1" indent="-380365"/>
            <a:r>
              <a:rPr lang="en-US" dirty="0">
                <a:latin typeface="Arial Narrow"/>
              </a:rPr>
              <a:t>Standardize</a:t>
            </a:r>
            <a:r>
              <a:rPr lang="en-US" noProof="0" dirty="0">
                <a:latin typeface="Arial Narrow"/>
              </a:rPr>
              <a:t> Zero Trust</a:t>
            </a:r>
            <a:r>
              <a:rPr lang="en-US" dirty="0">
                <a:latin typeface="Arial Narrow"/>
              </a:rPr>
              <a:t> for simulation networks via SISO</a:t>
            </a:r>
            <a:endParaRPr lang="en-US" noProof="0" dirty="0">
              <a:latin typeface="Arial Narrow"/>
            </a:endParaRPr>
          </a:p>
          <a:p>
            <a:pPr marL="1523365" lvl="2" indent="-304165"/>
            <a:r>
              <a:rPr lang="en-US" noProof="0" dirty="0"/>
              <a:t>Extension of the HLA4 Authorizer API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Make TLS support for HLA4 Federate Protocol mandatory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Standardize OIDC as default choice</a:t>
            </a:r>
            <a:r>
              <a:rPr lang="en-US" dirty="0">
                <a:latin typeface="Arial Narrow"/>
              </a:rPr>
              <a:t> for Identity Providers</a:t>
            </a:r>
            <a:endParaRPr lang="en-US" noProof="0" dirty="0"/>
          </a:p>
          <a:p>
            <a:pPr marL="989965" lvl="1" indent="-380365"/>
            <a:r>
              <a:rPr lang="en-US" noProof="0" dirty="0">
                <a:latin typeface="Arial Narrow"/>
              </a:rPr>
              <a:t>Continue with </a:t>
            </a:r>
            <a:r>
              <a:rPr lang="en-US" dirty="0">
                <a:latin typeface="Arial Narrow"/>
              </a:rPr>
              <a:t>implementing ZeTSA framework</a:t>
            </a:r>
            <a:endParaRPr lang="en-US" noProof="0" dirty="0"/>
          </a:p>
          <a:p>
            <a:pPr marL="1523365" lvl="2" indent="-304165"/>
            <a:r>
              <a:rPr lang="en-US" dirty="0">
                <a:latin typeface="Arial Narrow"/>
              </a:rPr>
              <a:t>For example, by adding monitoring and </a:t>
            </a:r>
            <a:r>
              <a:rPr lang="en-US" noProof="0" dirty="0">
                <a:latin typeface="Arial Narrow"/>
              </a:rPr>
              <a:t>logging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Extend Zero Trust to connections with other systems</a:t>
            </a:r>
          </a:p>
          <a:p>
            <a:pPr marL="1523365" lvl="2" indent="-304165"/>
            <a:r>
              <a:rPr lang="en-US" noProof="0" dirty="0">
                <a:latin typeface="Arial Narrow"/>
              </a:rPr>
              <a:t>Such as C2-Simulation mediation services and C2 </a:t>
            </a:r>
            <a:r>
              <a:rPr lang="en-US" dirty="0">
                <a:latin typeface="Arial Narrow"/>
              </a:rPr>
              <a:t>s</a:t>
            </a:r>
            <a:r>
              <a:rPr lang="en-US" noProof="0" dirty="0" err="1">
                <a:latin typeface="Arial Narrow"/>
              </a:rPr>
              <a:t>ystems</a:t>
            </a:r>
            <a:endParaRPr lang="en-US" noProof="0" dirty="0">
              <a:latin typeface="Arial Narrow"/>
            </a:endParaRPr>
          </a:p>
          <a:p>
            <a:pPr marL="989965" lvl="1" indent="-38036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36114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Questions?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7714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Context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4820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89A4B9-ECE9-1E4E-D396-89641C92A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E478B3-A48B-0906-5352-22FBFCDCD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859D4-C194-72DC-BD34-6F42562A6D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>
                <a:latin typeface="Arial Narrow"/>
              </a:rPr>
              <a:t>NATO Federated Mission Network (FMN)</a:t>
            </a:r>
          </a:p>
          <a:p>
            <a:pPr marL="989951" lvl="1" indent="-456565"/>
            <a:r>
              <a:rPr lang="en-US" noProof="0" dirty="0">
                <a:latin typeface="Arial Narrow"/>
              </a:rPr>
              <a:t>“Day zero” interoperability</a:t>
            </a:r>
            <a:endParaRPr lang="nl-NL" dirty="0"/>
          </a:p>
          <a:p>
            <a:pPr marL="989965" lvl="1" indent="-380365"/>
            <a:r>
              <a:rPr lang="en-US" noProof="0" dirty="0"/>
              <a:t>Standards and practices for nations to implement </a:t>
            </a:r>
          </a:p>
          <a:p>
            <a:pPr marL="989965" lvl="1" indent="-380365"/>
            <a:r>
              <a:rPr lang="en-US" noProof="0" dirty="0"/>
              <a:t>Path to interoperability; not a network infrastructure</a:t>
            </a:r>
          </a:p>
          <a:p>
            <a:pPr marL="456565" indent="-456565"/>
            <a:endParaRPr lang="en-US" noProof="0" dirty="0"/>
          </a:p>
        </p:txBody>
      </p:sp>
      <p:pic>
        <p:nvPicPr>
          <p:cNvPr id="5" name="Afbeelding 4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F21C8A43-FB56-C4AC-C7EC-9729820C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386" y="2951458"/>
            <a:ext cx="7741227" cy="33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6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DA944-020F-A740-3999-4C63E801BE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34FC81-81A0-2422-A214-24C5E921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Context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5D5001-7CFF-1BDC-A576-3080C4FAD5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>
            <a:normAutofit lnSpcReduction="10000"/>
          </a:bodyPr>
          <a:lstStyle/>
          <a:p>
            <a:pPr marL="456565" indent="-456565"/>
            <a:r>
              <a:rPr lang="en-US" dirty="0">
                <a:latin typeface="Arial Narrow"/>
              </a:rPr>
              <a:t>NATO Research </a:t>
            </a:r>
            <a:r>
              <a:rPr lang="en-US" dirty="0" err="1">
                <a:latin typeface="Arial Narrow"/>
              </a:rPr>
              <a:t>Taskgroup</a:t>
            </a:r>
            <a:r>
              <a:rPr lang="en-US" dirty="0">
                <a:latin typeface="Arial Narrow"/>
              </a:rPr>
              <a:t> MSG-201 (2022-2025)</a:t>
            </a:r>
            <a:endParaRPr lang="nl-NL" dirty="0">
              <a:latin typeface="Arial Narrow"/>
            </a:endParaRPr>
          </a:p>
          <a:p>
            <a:pPr marL="989965" lvl="1" indent="-380365"/>
            <a:r>
              <a:rPr lang="en-US" dirty="0">
                <a:latin typeface="Arial Narrow"/>
              </a:rPr>
              <a:t>Chartered to support the development of M&amp;S specifications for FMN</a:t>
            </a:r>
          </a:p>
          <a:p>
            <a:pPr marL="989965" lvl="1" indent="-380365"/>
            <a:r>
              <a:rPr lang="en-US" dirty="0">
                <a:latin typeface="Arial Narrow"/>
              </a:rPr>
              <a:t>Part of the </a:t>
            </a:r>
            <a:r>
              <a:rPr lang="en-US" noProof="0" dirty="0">
                <a:latin typeface="Arial Narrow"/>
              </a:rPr>
              <a:t>NATO </a:t>
            </a:r>
            <a:r>
              <a:rPr lang="en-US" dirty="0">
                <a:latin typeface="Arial Narrow"/>
              </a:rPr>
              <a:t>Modelling </a:t>
            </a:r>
            <a:r>
              <a:rPr lang="en-US" noProof="0" dirty="0">
                <a:latin typeface="Arial Narrow"/>
              </a:rPr>
              <a:t>&amp;</a:t>
            </a:r>
            <a:r>
              <a:rPr lang="en-US" dirty="0">
                <a:latin typeface="Arial Narrow"/>
              </a:rPr>
              <a:t> Simulation</a:t>
            </a:r>
            <a:r>
              <a:rPr lang="en-US" noProof="0" dirty="0">
                <a:latin typeface="Arial Narrow"/>
              </a:rPr>
              <a:t> Group (NMSG)</a:t>
            </a:r>
            <a:endParaRPr lang="en-US" dirty="0">
              <a:latin typeface="Arial Narrow"/>
            </a:endParaRPr>
          </a:p>
          <a:p>
            <a:pPr marL="1523365" lvl="2" indent="-304165"/>
            <a:r>
              <a:rPr lang="en-US" dirty="0">
                <a:latin typeface="Arial Narrow"/>
              </a:rPr>
              <a:t>Which falls under the </a:t>
            </a:r>
            <a:r>
              <a:rPr lang="en-US" noProof="0" dirty="0">
                <a:latin typeface="Arial Narrow"/>
              </a:rPr>
              <a:t>NATO Science &amp; Technology </a:t>
            </a:r>
            <a:r>
              <a:rPr lang="en-US" dirty="0">
                <a:latin typeface="Arial Narrow"/>
              </a:rPr>
              <a:t>Organization (STO)</a:t>
            </a:r>
          </a:p>
          <a:p>
            <a:pPr marL="989965" lvl="1" indent="-380365"/>
            <a:r>
              <a:rPr lang="en-US" dirty="0">
                <a:latin typeface="Arial Narrow"/>
              </a:rPr>
              <a:t>Simulation standards include High Level Architecture (HLA)</a:t>
            </a:r>
          </a:p>
          <a:p>
            <a:pPr marL="456565" indent="-456565"/>
            <a:endParaRPr lang="en-US" dirty="0"/>
          </a:p>
          <a:p>
            <a:pPr marL="456565" indent="-456565"/>
            <a:r>
              <a:rPr lang="en-US" dirty="0">
                <a:latin typeface="Arial Narrow"/>
              </a:rPr>
              <a:t>Coalition Warrior Interoperability Exercise (CWIX)</a:t>
            </a:r>
          </a:p>
          <a:p>
            <a:pPr marL="989965" lvl="1" indent="-380365"/>
            <a:r>
              <a:rPr lang="en-US" dirty="0">
                <a:latin typeface="Arial Narrow"/>
              </a:rPr>
              <a:t>Environment to explore requirements for inclusion in FMN M&amp;S specifications</a:t>
            </a:r>
          </a:p>
          <a:p>
            <a:pPr marL="989965" lvl="1" indent="-380365"/>
            <a:r>
              <a:rPr lang="en-US" dirty="0">
                <a:latin typeface="Arial Narrow"/>
              </a:rPr>
              <a:t>Test the interoperability between simulation systems</a:t>
            </a:r>
          </a:p>
          <a:p>
            <a:pPr marL="456565" indent="-456565"/>
            <a:endParaRPr lang="en-US" noProof="0" dirty="0"/>
          </a:p>
          <a:p>
            <a:pPr marL="456565" indent="-456565"/>
            <a:r>
              <a:rPr lang="en-US" dirty="0">
                <a:latin typeface="Arial Narrow"/>
              </a:rPr>
              <a:t>CWIX-2024: Explore security interoperability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0593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noProof="0">
              <a:ea typeface="Tahoma"/>
              <a:cs typeface="Tahoma"/>
            </a:endParaRPr>
          </a:p>
        </p:txBody>
      </p:sp>
      <p:sp>
        <p:nvSpPr>
          <p:cNvPr id="7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46940" y="6415217"/>
            <a:ext cx="585589" cy="35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2133600" y="2133600"/>
            <a:ext cx="5715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solidFill>
                  <a:srgbClr val="000000"/>
                </a:solidFill>
                <a:latin typeface="Arial Narrow"/>
              </a:rPr>
              <a:t>Zero Trust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485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3BE1FB-5BC6-714F-3DB3-49A0C4370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C34CC4-B4A1-90CA-2F87-3056D4E0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CECCC-46D0-DFF6-41D9-8BE45C9D42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7524081" cy="5075237"/>
          </a:xfrm>
        </p:spPr>
        <p:txBody>
          <a:bodyPr/>
          <a:lstStyle/>
          <a:p>
            <a:pPr marL="456565" indent="-456565"/>
            <a:r>
              <a:rPr lang="en-US" noProof="0">
                <a:latin typeface="Arial Narrow"/>
              </a:rPr>
              <a:t>Zero Trust</a:t>
            </a:r>
            <a:endParaRPr lang="nl-NL">
              <a:latin typeface="Arial Narrow"/>
            </a:endParaRPr>
          </a:p>
          <a:p>
            <a:pPr marL="989965" lvl="1" indent="-380365"/>
            <a:r>
              <a:rPr lang="en-US" noProof="0">
                <a:latin typeface="Arial Narrow"/>
              </a:rPr>
              <a:t>Assume breach; no more "castle walls"</a:t>
            </a:r>
          </a:p>
          <a:p>
            <a:pPr marL="989965" lvl="1" indent="-380365"/>
            <a:r>
              <a:rPr lang="en-US" noProof="0">
                <a:latin typeface="Arial Narrow"/>
              </a:rPr>
              <a:t>Never trust, always validate</a:t>
            </a:r>
          </a:p>
          <a:p>
            <a:pPr marL="456565" indent="-456565"/>
            <a:endParaRPr lang="en-US" noProof="0"/>
          </a:p>
          <a:p>
            <a:pPr marL="456565" indent="-456565"/>
            <a:r>
              <a:rPr lang="en-US">
                <a:latin typeface="Arial Narrow"/>
              </a:rPr>
              <a:t>Can Zero</a:t>
            </a:r>
            <a:r>
              <a:rPr lang="en-US" noProof="0">
                <a:latin typeface="Arial Narrow"/>
              </a:rPr>
              <a:t> Trust </a:t>
            </a:r>
            <a:r>
              <a:rPr lang="en-US">
                <a:latin typeface="Arial Narrow"/>
              </a:rPr>
              <a:t>deliver</a:t>
            </a:r>
            <a:r>
              <a:rPr lang="en-US" noProof="0">
                <a:latin typeface="Arial Narrow"/>
              </a:rPr>
              <a:t> controls to have a trusted simulation</a:t>
            </a:r>
            <a:r>
              <a:rPr lang="en-US">
                <a:latin typeface="Arial Narrow"/>
              </a:rPr>
              <a:t>?</a:t>
            </a:r>
            <a:endParaRPr lang="en-US" noProof="0">
              <a:latin typeface="Arial Narrow"/>
            </a:endParaRPr>
          </a:p>
          <a:p>
            <a:pPr marL="989965" lvl="1" indent="-380365"/>
            <a:r>
              <a:rPr lang="en-US" noProof="0">
                <a:latin typeface="Arial Narrow"/>
              </a:rPr>
              <a:t>Even on untrusted networks</a:t>
            </a:r>
            <a:r>
              <a:rPr lang="en-US">
                <a:latin typeface="Arial Narrow"/>
              </a:rPr>
              <a:t>?</a:t>
            </a:r>
            <a:endParaRPr lang="en-US" noProof="0"/>
          </a:p>
          <a:p>
            <a:pPr marL="989965" lvl="1" indent="-380365"/>
            <a:r>
              <a:rPr lang="en-US" noProof="0">
                <a:latin typeface="Arial Narrow"/>
              </a:rPr>
              <a:t>For example:</a:t>
            </a:r>
          </a:p>
          <a:p>
            <a:pPr marL="1523365" lvl="2" indent="-304165"/>
            <a:r>
              <a:rPr lang="en-US" noProof="0">
                <a:latin typeface="Arial Narrow"/>
              </a:rPr>
              <a:t>Running parts of the simulation in a public Cloud</a:t>
            </a:r>
          </a:p>
          <a:p>
            <a:pPr marL="1523365" lvl="2" indent="-304165"/>
            <a:r>
              <a:rPr lang="en-US" noProof="0">
                <a:latin typeface="Arial Narrow"/>
              </a:rPr>
              <a:t>And the rest in a </a:t>
            </a:r>
            <a:r>
              <a:rPr lang="en-US">
                <a:latin typeface="Arial Narrow"/>
              </a:rPr>
              <a:t>(mostly) </a:t>
            </a:r>
            <a:r>
              <a:rPr lang="en-US" noProof="0">
                <a:latin typeface="Arial Narrow"/>
              </a:rPr>
              <a:t>closed-off network on-site</a:t>
            </a:r>
          </a:p>
        </p:txBody>
      </p:sp>
      <p:pic>
        <p:nvPicPr>
          <p:cNvPr id="5" name="Afbeelding 4" descr="Afbeelding met gebouw, hemel, buitenshuis, toren&#10;&#10;Automatisch gegenereerde beschrijving">
            <a:extLst>
              <a:ext uri="{FF2B5EF4-FFF2-40B4-BE49-F238E27FC236}">
                <a16:creationId xmlns:a16="http://schemas.microsoft.com/office/drawing/2014/main" id="{959BEFF3-9106-634E-1761-0B2912F65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161738"/>
            <a:ext cx="3622623" cy="362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53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A00A95-B1CF-A808-9C1B-EC2A17F87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EB7BD4-D3C8-DD17-F419-B452DD6F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7913C4-9055-A0A1-4FAB-23807E89F7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noProof="0" dirty="0"/>
              <a:t>Earlier research at TNO created a framework for Zero Trust in simulation networks</a:t>
            </a:r>
            <a:endParaRPr lang="nl-NL" dirty="0"/>
          </a:p>
          <a:p>
            <a:pPr marL="456565" indent="-456565"/>
            <a:endParaRPr lang="en-US" noProof="0" dirty="0"/>
          </a:p>
          <a:p>
            <a:pPr marL="456565" indent="-456565"/>
            <a:r>
              <a:rPr lang="en-US" noProof="0" dirty="0"/>
              <a:t>Combines three well-known frameworks for Zero Trust</a:t>
            </a:r>
          </a:p>
          <a:p>
            <a:pPr marL="989965" lvl="1" indent="-380365"/>
            <a:r>
              <a:rPr lang="en-US" noProof="0" dirty="0"/>
              <a:t>CISA: Zero Trust Maturity Model</a:t>
            </a:r>
          </a:p>
          <a:p>
            <a:pPr marL="989965" lvl="1" indent="-380365"/>
            <a:r>
              <a:rPr lang="en-US" noProof="0" dirty="0">
                <a:latin typeface="Arial Narrow"/>
              </a:rPr>
              <a:t>NIST: Special Publication 800-207</a:t>
            </a:r>
            <a:r>
              <a:rPr lang="en-US" dirty="0">
                <a:latin typeface="Arial Narrow"/>
              </a:rPr>
              <a:t> (Reference framework)</a:t>
            </a:r>
            <a:endParaRPr lang="en-US" noProof="0" dirty="0"/>
          </a:p>
          <a:p>
            <a:pPr marL="989965" lvl="1" indent="-380365"/>
            <a:r>
              <a:rPr lang="en-US" noProof="0" dirty="0"/>
              <a:t>USA DoD: Zero Trust Reference Architecture</a:t>
            </a:r>
          </a:p>
          <a:p>
            <a:pPr marL="456565" indent="-456565"/>
            <a:endParaRPr lang="en-US" noProof="0" dirty="0"/>
          </a:p>
          <a:p>
            <a:pPr marL="456565" indent="-456565"/>
            <a:r>
              <a:rPr lang="en-US" noProof="0" dirty="0"/>
              <a:t>Applies those on the simulation world</a:t>
            </a:r>
          </a:p>
          <a:p>
            <a:pPr marL="989965" lvl="1" indent="-380365"/>
            <a:r>
              <a:rPr lang="en-US" noProof="0" dirty="0"/>
              <a:t>Zero Trust for Simulation Architectures (ZeTSA) framework</a:t>
            </a:r>
          </a:p>
          <a:p>
            <a:pPr marL="456565" indent="-456565"/>
            <a:endParaRPr lang="en-US" noProof="0" dirty="0"/>
          </a:p>
          <a:p>
            <a:pPr marL="456565" indent="-456565"/>
            <a:endParaRPr lang="en-US" noProof="0" dirty="0"/>
          </a:p>
          <a:p>
            <a:pPr marL="456565" indent="-456565"/>
            <a:endParaRPr lang="en-US" noProof="0" dirty="0"/>
          </a:p>
          <a:p>
            <a:pPr marL="456565" indent="-456565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5303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7A00A95-B1CF-A808-9C1B-EC2A17F87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/>
          <a:lstStyle/>
          <a:p>
            <a:fld id="{D68E8870-17DE-45C4-A8DD-7644B242293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EB7BD4-D3C8-DD17-F419-B452DD6F5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/>
          <a:lstStyle/>
          <a:p>
            <a:r>
              <a:rPr lang="en-US" noProof="0"/>
              <a:t>Zero Trust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87913C4-9055-A0A1-4FAB-23807E89F72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/>
          <a:p>
            <a:pPr marL="456565" indent="-456565"/>
            <a:r>
              <a:rPr lang="en-US" dirty="0">
                <a:latin typeface="Arial Narrow"/>
              </a:rPr>
              <a:t>Zero Trust has three "basic" controls</a:t>
            </a:r>
            <a:endParaRPr lang="nl-NL" dirty="0"/>
          </a:p>
          <a:p>
            <a:pPr marL="989965" lvl="1" indent="-380365"/>
            <a:r>
              <a:rPr lang="en-US" noProof="0" dirty="0"/>
              <a:t>Encryption</a:t>
            </a:r>
          </a:p>
          <a:p>
            <a:pPr marL="989965" lvl="1" indent="-380365"/>
            <a:r>
              <a:rPr lang="en-US" noProof="0" dirty="0"/>
              <a:t>Authentication (who you are)</a:t>
            </a:r>
          </a:p>
          <a:p>
            <a:pPr marL="989965" lvl="1" indent="-380365"/>
            <a:r>
              <a:rPr lang="en-US" noProof="0" dirty="0"/>
              <a:t>Authorization (what you have access to)</a:t>
            </a:r>
          </a:p>
          <a:p>
            <a:pPr marL="989965" lvl="1" indent="-380365">
              <a:buFont typeface="Wingdings" pitchFamily="2" charset="2"/>
              <a:buChar char="n"/>
            </a:pPr>
            <a:endParaRPr lang="en-US" dirty="0">
              <a:latin typeface="Arial Narrow"/>
            </a:endParaRPr>
          </a:p>
          <a:p>
            <a:pPr marL="456565" indent="-456565">
              <a:buFont typeface="Wingdings" pitchFamily="2" charset="2"/>
            </a:pPr>
            <a:r>
              <a:rPr lang="en-US" dirty="0">
                <a:latin typeface="Arial Narrow"/>
              </a:rPr>
              <a:t>Part of: never trust, always validate</a:t>
            </a:r>
            <a:endParaRPr lang="en-US" dirty="0"/>
          </a:p>
          <a:p>
            <a:pPr marL="989965" lvl="1" indent="-380365"/>
            <a:r>
              <a:rPr lang="en-US" noProof="0" dirty="0">
                <a:latin typeface="Arial Narrow"/>
              </a:rPr>
              <a:t>Without these controls, all other controls are less meaningful</a:t>
            </a:r>
          </a:p>
          <a:p>
            <a:pPr marL="0" indent="0">
              <a:buNone/>
            </a:pPr>
            <a:endParaRPr lang="en-US" dirty="0"/>
          </a:p>
          <a:p>
            <a:pPr marL="989965" lvl="1" indent="-380365"/>
            <a:endParaRPr lang="en-US" dirty="0"/>
          </a:p>
          <a:p>
            <a:pPr marL="609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14785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h15fbb78f4cb41d290e72f301ea2865f xmlns="721dfb65-2b57-4413-ba28-4a0c3a5170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lca20d149a844688b6abf34073d5c21d xmlns="721dfb65-2b57-4413-ba28-4a0c3a5170db">
      <Terms xmlns="http://schemas.microsoft.com/office/infopath/2007/PartnerControls"/>
    </lca20d149a844688b6abf34073d5c21d>
    <TNOC_ClusterName xmlns="2f6a910d-138e-42c1-8e8a-320c1b7cf3f7">V2103 WP240 Zero Trust Architectuur</TNOC_ClusterName>
    <TNOC_ClusterId xmlns="2f6a910d-138e-42c1-8e8a-320c1b7cf3f7">P060.61164</TNOC_ClusterId>
    <n2a7a23bcc2241cb9261f9a914c7c1bb xmlns="721dfb65-2b57-4413-ba28-4a0c3a5170db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bac4ab11065f4f6c809c820c57e320e5 xmlns="721dfb65-2b57-4413-ba28-4a0c3a5170db">
      <Terms xmlns="http://schemas.microsoft.com/office/infopath/2007/PartnerControls"/>
    </bac4ab11065f4f6c809c820c57e320e5>
    <TaxCatchAll xmlns="721dfb65-2b57-4413-ba28-4a0c3a5170db">
      <Value>5</Value>
      <Value>1</Value>
    </TaxCatchAll>
    <_dlc_DocId xmlns="721dfb65-2b57-4413-ba28-4a0c3a5170db">Q67QHT27RS37-1107627694-50</_dlc_DocId>
    <_dlc_DocIdUrl xmlns="721dfb65-2b57-4413-ba28-4a0c3a5170db">
      <Url>https://365tno.sharepoint.com/teams/P060.61164/_layouts/15/DocIdRedir.aspx?ID=Q67QHT27RS37-1107627694-50</Url>
      <Description>Q67QHT27RS37-1107627694-50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Cluster Document" ma:contentTypeID="0x010100A35317DCC28344A7B82488658A034A5C0100D66D6AD0C3DA6249B06FE106D2534874" ma:contentTypeVersion="11" ma:contentTypeDescription="Een nieuw document maken." ma:contentTypeScope="" ma:versionID="3a5c0916cb250e581842ea15d2255906">
  <xsd:schema xmlns:xsd="http://www.w3.org/2001/XMLSchema" xmlns:xs="http://www.w3.org/2001/XMLSchema" xmlns:p="http://schemas.microsoft.com/office/2006/metadata/properties" xmlns:ns2="2f6a910d-138e-42c1-8e8a-320c1b7cf3f7" xmlns:ns3="721dfb65-2b57-4413-ba28-4a0c3a5170db" xmlns:ns5="1f5096ea-451b-493f-8d41-d534fdff7075" targetNamespace="http://schemas.microsoft.com/office/2006/metadata/properties" ma:root="true" ma:fieldsID="61a510b6d51804d309fabb8e5724cadf" ns2:_="" ns3:_="" ns5:_="">
    <xsd:import namespace="2f6a910d-138e-42c1-8e8a-320c1b7cf3f7"/>
    <xsd:import namespace="721dfb65-2b57-4413-ba28-4a0c3a5170db"/>
    <xsd:import namespace="1f5096ea-451b-493f-8d41-d534fdff7075"/>
    <xsd:element name="properties">
      <xsd:complexType>
        <xsd:sequence>
          <xsd:element name="documentManagement">
            <xsd:complexType>
              <xsd:all>
                <xsd:element ref="ns2:TNOC_ClusterName" minOccurs="0"/>
                <xsd:element ref="ns2:TNOC_ClusterId" minOccurs="0"/>
                <xsd:element ref="ns3:h15fbb78f4cb41d290e72f301ea2865f" minOccurs="0"/>
                <xsd:element ref="ns3:TaxCatchAll" minOccurs="0"/>
                <xsd:element ref="ns3:TaxCatchAllLabel" minOccurs="0"/>
                <xsd:element ref="ns3:_dlc_DocIdPersistId" minOccurs="0"/>
                <xsd:element ref="ns3:n2a7a23bcc2241cb9261f9a914c7c1bb" minOccurs="0"/>
                <xsd:element ref="ns3:lca20d149a844688b6abf34073d5c21d" minOccurs="0"/>
                <xsd:element ref="ns3:_dlc_DocIdUrl" minOccurs="0"/>
                <xsd:element ref="ns3:bac4ab11065f4f6c809c820c57e320e5" minOccurs="0"/>
                <xsd:element ref="ns3:_dlc_DocId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6" nillable="true" ma:displayName="Cluster name" ma:internalName="TNOC_ClusterName">
      <xsd:simpleType>
        <xsd:restriction base="dms:Text">
          <xsd:maxLength value="255"/>
        </xsd:restriction>
      </xsd:simpleType>
    </xsd:element>
    <xsd:element name="TNOC_ClusterId" ma:index="7" nillable="true" ma:displayName="Cluster ID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1dfb65-2b57-4413-ba28-4a0c3a5170db" elementFormDefault="qualified">
    <xsd:import namespace="http://schemas.microsoft.com/office/2006/documentManagement/types"/>
    <xsd:import namespace="http://schemas.microsoft.com/office/infopath/2007/PartnerControls"/>
    <xsd:element name="h15fbb78f4cb41d290e72f301ea2865f" ma:index="13" nillable="true" ma:taxonomy="true" ma:internalName="h15fbb78f4cb41d290e72f301ea2865f" ma:taxonomyFieldName="TNOC_ClusterType" ma:displayName="Cluster type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bdc40a9-536e-4680-beb1-4c864baa8db1}" ma:internalName="TaxCatchAll" ma:showField="CatchAllData" ma:web="721dfb65-2b57-4413-ba28-4a0c3a5170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bdc40a9-536e-4680-beb1-4c864baa8db1}" ma:internalName="TaxCatchAllLabel" ma:readOnly="true" ma:showField="CatchAllDataLabel" ma:web="721dfb65-2b57-4413-ba28-4a0c3a5170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n2a7a23bcc2241cb9261f9a914c7c1bb" ma:index="17" nillable="true" ma:taxonomy="true" ma:internalName="n2a7a23bcc2241cb9261f9a914c7c1bb" ma:taxonomyFieldName="TNOC_DocumentClassification" ma:displayName="Document classification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Url" ma:index="20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ac4ab11065f4f6c809c820c57e320e5" ma:index="22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3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096ea-451b-493f-8d41-d534fdff70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11" ma:displayName="Auteur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721dfb65-2b57-4413-ba28-4a0c3a5170db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f5096ea-451b-493f-8d41-d534fdff7075"/>
    <ds:schemaRef ds:uri="2f6a910d-138e-42c1-8e8a-320c1b7cf3f7"/>
  </ds:schemaRefs>
</ds:datastoreItem>
</file>

<file path=customXml/itemProps2.xml><?xml version="1.0" encoding="utf-8"?>
<ds:datastoreItem xmlns:ds="http://schemas.openxmlformats.org/officeDocument/2006/customXml" ds:itemID="{26A8F438-4024-4F1C-8D5C-3DC24F9B1D7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B570FD-9DA1-4E96-90B0-BCF6113955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6a910d-138e-42c1-8e8a-320c1b7cf3f7"/>
    <ds:schemaRef ds:uri="721dfb65-2b57-4413-ba28-4a0c3a5170db"/>
    <ds:schemaRef ds:uri="1f5096ea-451b-493f-8d41-d534fdff70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1046</Words>
  <Application>Microsoft Office PowerPoint</Application>
  <PresentationFormat>Widescreen</PresentationFormat>
  <Paragraphs>207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Tahoma</vt:lpstr>
      <vt:lpstr>Wingdings</vt:lpstr>
      <vt:lpstr>Blends</vt:lpstr>
      <vt:lpstr>PowerPoint Presentation</vt:lpstr>
      <vt:lpstr>Topics</vt:lpstr>
      <vt:lpstr>PowerPoint Presentation</vt:lpstr>
      <vt:lpstr>Context</vt:lpstr>
      <vt:lpstr>Context</vt:lpstr>
      <vt:lpstr>PowerPoint Presentation</vt:lpstr>
      <vt:lpstr>Zero Trust</vt:lpstr>
      <vt:lpstr>Zero Trust</vt:lpstr>
      <vt:lpstr>Zero Trust</vt:lpstr>
      <vt:lpstr>Zero Trust</vt:lpstr>
      <vt:lpstr>Zero Trust</vt:lpstr>
      <vt:lpstr>Zero Trust</vt:lpstr>
      <vt:lpstr>PowerPoint Presentation</vt:lpstr>
      <vt:lpstr>HLA and Zero Trust</vt:lpstr>
      <vt:lpstr>HLA and Zero Trust</vt:lpstr>
      <vt:lpstr>HLA and Zero Trust</vt:lpstr>
      <vt:lpstr>HLA and Zero Trust</vt:lpstr>
      <vt:lpstr>PowerPoint Presentation</vt:lpstr>
      <vt:lpstr>Field Testing</vt:lpstr>
      <vt:lpstr>Field Testing</vt:lpstr>
      <vt:lpstr>Field Testing</vt:lpstr>
      <vt:lpstr>PowerPoint Presentation</vt:lpstr>
      <vt:lpstr>Conclusion and Future Work</vt:lpstr>
      <vt:lpstr>Conclusion and Future Work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Stout, P. (Patric)</cp:lastModifiedBy>
  <cp:revision>29</cp:revision>
  <cp:lastPrinted>1601-01-01T00:00:00Z</cp:lastPrinted>
  <dcterms:created xsi:type="dcterms:W3CDTF">2016-03-29T15:29:36Z</dcterms:created>
  <dcterms:modified xsi:type="dcterms:W3CDTF">2024-11-27T11:12:13Z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0x010100A35317DCC28344A7B82488658A034A5C0100D66D6AD0C3DA6249B06FE106D2534874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_dlc_DocIdItemGuid">
    <vt:lpwstr>04b56270-be0d-489e-aef4-c830d506c914</vt:lpwstr>
  </property>
  <property fmtid="{D5CDD505-2E9C-101B-9397-08002B2CF9AE}" pid="5" name="TNOC_DocumentType">
    <vt:lpwstr/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Category">
    <vt:lpwstr/>
  </property>
  <property fmtid="{D5CDD505-2E9C-101B-9397-08002B2CF9AE}" pid="8" name="TNOC_DocumentClassification">
    <vt:lpwstr>5;#TNO Internal|1a23c89f-ef54-4907-86fd-8242403ff722</vt:lpwstr>
  </property>
</Properties>
</file>