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heme/themeOverride15.xml" ContentType="application/vnd.openxmlformats-officedocument.themeOverr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heme/themeOverride16.xml" ContentType="application/vnd.openxmlformats-officedocument.themeOverr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heme/themeOverride17.xml" ContentType="application/vnd.openxmlformats-officedocument.themeOverr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heme/themeOverride18.xml" ContentType="application/vnd.openxmlformats-officedocument.themeOverr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heme/themeOverride19.xml" ContentType="application/vnd.openxmlformats-officedocument.themeOverr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heme/themeOverride20.xml" ContentType="application/vnd.openxmlformats-officedocument.themeOverr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heme/themeOverride21.xml" ContentType="application/vnd.openxmlformats-officedocument.themeOverr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heme/themeOverride22.xml" ContentType="application/vnd.openxmlformats-officedocument.themeOverr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11" r:id="rId2"/>
  </p:sldMasterIdLst>
  <p:notesMasterIdLst>
    <p:notesMasterId r:id="rId26"/>
  </p:notesMasterIdLst>
  <p:sldIdLst>
    <p:sldId id="289" r:id="rId3"/>
    <p:sldId id="7042" r:id="rId4"/>
    <p:sldId id="7038" r:id="rId5"/>
    <p:sldId id="841" r:id="rId6"/>
    <p:sldId id="893" r:id="rId7"/>
    <p:sldId id="7043" r:id="rId8"/>
    <p:sldId id="816" r:id="rId9"/>
    <p:sldId id="1202" r:id="rId10"/>
    <p:sldId id="7047" r:id="rId11"/>
    <p:sldId id="7048" r:id="rId12"/>
    <p:sldId id="894" r:id="rId13"/>
    <p:sldId id="7052" r:id="rId14"/>
    <p:sldId id="1172" r:id="rId15"/>
    <p:sldId id="1199" r:id="rId16"/>
    <p:sldId id="7053" r:id="rId17"/>
    <p:sldId id="7035" r:id="rId18"/>
    <p:sldId id="1206" r:id="rId19"/>
    <p:sldId id="7036" r:id="rId20"/>
    <p:sldId id="7054" r:id="rId21"/>
    <p:sldId id="7034" r:id="rId22"/>
    <p:sldId id="7055" r:id="rId23"/>
    <p:sldId id="7033" r:id="rId24"/>
    <p:sldId id="7062" r:id="rId25"/>
  </p:sldIdLst>
  <p:sldSz cx="12192000" cy="6858000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yusz, Dr. rer. nat. Victoria" initials="MDrnV" lastIdx="2" clrIdx="0">
    <p:extLst>
      <p:ext uri="{19B8F6BF-5375-455C-9EA6-DF929625EA0E}">
        <p15:presenceInfo xmlns:p15="http://schemas.microsoft.com/office/powerpoint/2012/main" userId="Malyusz, Dr. rer. nat. Victor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CC00"/>
    <a:srgbClr val="CCFF66"/>
    <a:srgbClr val="66FF66"/>
    <a:srgbClr val="2A54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0" autoAdjust="0"/>
    <p:restoredTop sz="86423" autoAdjust="0"/>
  </p:normalViewPr>
  <p:slideViewPr>
    <p:cSldViewPr snapToGrid="0">
      <p:cViewPr varScale="1">
        <p:scale>
          <a:sx n="70" d="100"/>
          <a:sy n="70" d="100"/>
        </p:scale>
        <p:origin x="192" y="58"/>
      </p:cViewPr>
      <p:guideLst/>
    </p:cSldViewPr>
  </p:slideViewPr>
  <p:outlineViewPr>
    <p:cViewPr>
      <p:scale>
        <a:sx n="33" d="100"/>
        <a:sy n="33" d="100"/>
      </p:scale>
      <p:origin x="0" y="-61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DC812-4404-4432-B9D1-EE19D9569C28}" type="datetimeFigureOut">
              <a:rPr lang="de-DE" smtClean="0"/>
              <a:t>04.11.2024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AE083-0B14-495B-90C7-BB36317043D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0274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C64CBD-E6EA-4A43-99C8-C107F23DE09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415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4CBD-E6EA-4A43-99C8-C107F23DE09A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5675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C64CBD-E6EA-4A43-99C8-C107F23DE09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129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4CBD-E6EA-4A43-99C8-C107F23DE09A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4240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4CBD-E6EA-4A43-99C8-C107F23DE09A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796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C64CBD-E6EA-4A43-99C8-C107F23DE09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439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4CBD-E6EA-4A43-99C8-C107F23DE09A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1281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4CBD-E6EA-4A43-99C8-C107F23DE09A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5581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4CBD-E6EA-4A43-99C8-C107F23DE09A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9715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C64CBD-E6EA-4A43-99C8-C107F23DE09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246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4CBD-E6EA-4A43-99C8-C107F23DE09A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7626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4CBD-E6EA-4A43-99C8-C107F23DE09A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2749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C64CBD-E6EA-4A43-99C8-C107F23DE09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4210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4CBD-E6EA-4A43-99C8-C107F23DE09A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99036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C64CBD-E6EA-4A43-99C8-C107F23DE09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322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C64CBD-E6EA-4A43-99C8-C107F23DE09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846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4CBD-E6EA-4A43-99C8-C107F23DE09A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1925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4CBD-E6EA-4A43-99C8-C107F23DE09A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6936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C64CBD-E6EA-4A43-99C8-C107F23DE09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222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4CBD-E6EA-4A43-99C8-C107F23DE09A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6674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C64CBD-E6EA-4A43-99C8-C107F23DE09A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5694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C64CBD-E6EA-4A43-99C8-C107F23DE09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18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8FCE43-A445-C22C-BCD5-7FBE06D7AD6A}"/>
              </a:ext>
            </a:extLst>
          </p:cNvPr>
          <p:cNvGrpSpPr/>
          <p:nvPr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BFF257-B0D7-4DC3-0743-448F338D0383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050F1-0DBD-216C-2FB3-021CBE46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7B60958F-C31D-4FC8-B9F5-8CD926AE51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grpSp>
        <p:nvGrpSpPr>
          <p:cNvPr id="16" name="Group 19">
            <a:extLst>
              <a:ext uri="{FF2B5EF4-FFF2-40B4-BE49-F238E27FC236}">
                <a16:creationId xmlns:a16="http://schemas.microsoft.com/office/drawing/2014/main" id="{059C4B13-B4A7-4ADE-9B53-BDBC50F50C4D}"/>
              </a:ext>
            </a:extLst>
          </p:cNvPr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17" name="Picture 20" descr="YouTube_icon_block.png">
              <a:extLst>
                <a:ext uri="{FF2B5EF4-FFF2-40B4-BE49-F238E27FC236}">
                  <a16:creationId xmlns:a16="http://schemas.microsoft.com/office/drawing/2014/main" id="{0196796E-40E7-4D96-AF34-3C04F33A6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18" name="Rectangle 21">
              <a:extLst>
                <a:ext uri="{FF2B5EF4-FFF2-40B4-BE49-F238E27FC236}">
                  <a16:creationId xmlns:a16="http://schemas.microsoft.com/office/drawing/2014/main" id="{8D2E90A8-3B3A-4DAA-8BC1-00A10749B4CF}"/>
                </a:ext>
              </a:extLst>
            </p:cNvPr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19" name="Picture 37" descr="Text, logo&#10;&#10;Description automatically generated">
            <a:extLst>
              <a:ext uri="{FF2B5EF4-FFF2-40B4-BE49-F238E27FC236}">
                <a16:creationId xmlns:a16="http://schemas.microsoft.com/office/drawing/2014/main" id="{BE11ABCE-B709-4BF4-9BBF-3FB1A13792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3" name="Group 1">
            <a:extLst>
              <a:ext uri="{FF2B5EF4-FFF2-40B4-BE49-F238E27FC236}">
                <a16:creationId xmlns:a16="http://schemas.microsoft.com/office/drawing/2014/main" id="{22F7B6A7-4095-4ADE-8D51-CFEA9E3B5B4F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2384364B-32E8-41A8-9BD3-DDBDE2EAA024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6" name="Picture 3">
              <a:extLst>
                <a:ext uri="{FF2B5EF4-FFF2-40B4-BE49-F238E27FC236}">
                  <a16:creationId xmlns:a16="http://schemas.microsoft.com/office/drawing/2014/main" id="{9367AF6C-4F3C-4A07-AA8F-C020CC84D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28" name="Picture 4">
            <a:extLst>
              <a:ext uri="{FF2B5EF4-FFF2-40B4-BE49-F238E27FC236}">
                <a16:creationId xmlns:a16="http://schemas.microsoft.com/office/drawing/2014/main" id="{65B4616A-9AF4-4116-A6B6-954A66778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3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28A2D-F018-46FA-87D9-DF1554F90CD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09120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28A2D-F018-46FA-87D9-DF1554F90CD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2541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5FFEAD8C-438F-2F42-A4FE-9072CD40D8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121" y="1"/>
            <a:ext cx="10487131" cy="825500"/>
          </a:xfrm>
          <a:ln>
            <a:noFill/>
          </a:ln>
        </p:spPr>
        <p:txBody>
          <a:bodyPr lIns="0" tIns="0" rIns="0" anchor="ctr" anchorCtr="0">
            <a:noAutofit/>
          </a:bodyPr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 sz="2000" b="1" i="0" cap="all" baseline="0">
                <a:solidFill>
                  <a:schemeClr val="bg1"/>
                </a:solidFill>
                <a:latin typeface="Arial Narrow Bold" panose="020B0606020202030204" pitchFamily="34" charset="0"/>
              </a:defRPr>
            </a:lvl1pPr>
          </a:lstStyle>
          <a:p>
            <a:r>
              <a:rPr lang="de-DE" dirty="0"/>
              <a:t>Überschrift – Platz für eine 1- bis 2-zeilige Überschrift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VirtHT – Probandenuntersuchung 2023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746F-B42A-474D-94FA-02D6826DE61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383120" y="1025526"/>
            <a:ext cx="11535833" cy="5529263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 marL="717533" indent="-358766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■"/>
              <a:defRPr sz="2000"/>
            </a:lvl2pPr>
            <a:lvl3pPr marL="1076298" indent="-358766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■"/>
              <a:defRPr sz="2000"/>
            </a:lvl3pPr>
            <a:lvl4pPr marL="1435064" indent="-358766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■"/>
              <a:defRPr sz="2000"/>
            </a:lvl4pPr>
            <a:lvl5pPr marL="1793830" indent="-358766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■"/>
              <a:defRPr sz="20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6833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8FCE43-A445-C22C-BCD5-7FBE06D7AD6A}"/>
              </a:ext>
            </a:extLst>
          </p:cNvPr>
          <p:cNvGrpSpPr/>
          <p:nvPr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BFF257-B0D7-4DC3-0743-448F338D0383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050F1-0DBD-216C-2FB3-021CBE46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B98A181B-4652-4300-928F-9E0B9985740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grpSp>
        <p:nvGrpSpPr>
          <p:cNvPr id="16" name="Group 19">
            <a:extLst>
              <a:ext uri="{FF2B5EF4-FFF2-40B4-BE49-F238E27FC236}">
                <a16:creationId xmlns:a16="http://schemas.microsoft.com/office/drawing/2014/main" id="{A4A23655-BA48-4660-972D-666600092F21}"/>
              </a:ext>
            </a:extLst>
          </p:cNvPr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17" name="Picture 20" descr="YouTube_icon_block.png">
              <a:extLst>
                <a:ext uri="{FF2B5EF4-FFF2-40B4-BE49-F238E27FC236}">
                  <a16:creationId xmlns:a16="http://schemas.microsoft.com/office/drawing/2014/main" id="{AC9FA392-7E21-4369-9E5F-3FB69683F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18" name="Rectangle 21">
              <a:extLst>
                <a:ext uri="{FF2B5EF4-FFF2-40B4-BE49-F238E27FC236}">
                  <a16:creationId xmlns:a16="http://schemas.microsoft.com/office/drawing/2014/main" id="{0CEEC8FD-49E4-4558-B2DA-3263FBBE2777}"/>
                </a:ext>
              </a:extLst>
            </p:cNvPr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19" name="Picture 37" descr="Text, logo&#10;&#10;Description automatically generated">
            <a:extLst>
              <a:ext uri="{FF2B5EF4-FFF2-40B4-BE49-F238E27FC236}">
                <a16:creationId xmlns:a16="http://schemas.microsoft.com/office/drawing/2014/main" id="{8633EE17-7218-427E-9ED7-B62DF3F8FFE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3" name="Group 1">
            <a:extLst>
              <a:ext uri="{FF2B5EF4-FFF2-40B4-BE49-F238E27FC236}">
                <a16:creationId xmlns:a16="http://schemas.microsoft.com/office/drawing/2014/main" id="{617B5F31-C02E-4519-A12E-4141E864604E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7776EA26-E767-458A-AA6B-BE7D9AEA5D0A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6" name="Picture 3">
              <a:extLst>
                <a:ext uri="{FF2B5EF4-FFF2-40B4-BE49-F238E27FC236}">
                  <a16:creationId xmlns:a16="http://schemas.microsoft.com/office/drawing/2014/main" id="{B489FE64-EDB8-46BC-90A3-8567C935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28" name="Picture 4">
            <a:extLst>
              <a:ext uri="{FF2B5EF4-FFF2-40B4-BE49-F238E27FC236}">
                <a16:creationId xmlns:a16="http://schemas.microsoft.com/office/drawing/2014/main" id="{EBBB3B9A-6238-4B97-BCA4-E1BDD09B04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28A2D-F018-46FA-87D9-DF1554F90CD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9796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28A2D-F018-46FA-87D9-DF1554F90CD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4009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theme" Target="../theme/theme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328A2D-F018-46FA-87D9-DF1554F90CD9}" type="slidenum">
              <a:rPr lang="de-DE" smtClean="0"/>
              <a:t>‹Nr.›</a:t>
            </a:fld>
            <a:endParaRPr lang="de-DE" dirty="0"/>
          </a:p>
        </p:txBody>
      </p:sp>
      <p:grpSp>
        <p:nvGrpSpPr>
          <p:cNvPr id="6" name="Group 5"/>
          <p:cNvGrpSpPr/>
          <p:nvPr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6863DC4E-89E6-B745-AEC7-DBE8802F6E3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8CAE-6BAB-EB7F-70F4-CA252F016C7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8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328A2D-F018-46FA-87D9-DF1554F90CD9}" type="slidenum">
              <a:rPr lang="de-DE" smtClean="0"/>
              <a:t>‹Nr.›</a:t>
            </a:fld>
            <a:endParaRPr lang="de-DE" dirty="0"/>
          </a:p>
        </p:txBody>
      </p:sp>
      <p:grpSp>
        <p:nvGrpSpPr>
          <p:cNvPr id="6" name="Group 5"/>
          <p:cNvGrpSpPr/>
          <p:nvPr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6863DC4E-89E6-B745-AEC7-DBE8802F6E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8CAE-6BAB-EB7F-70F4-CA252F016C7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5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tags" Target="../tags/tag9.xml"/><Relationship Id="rId7" Type="http://schemas.openxmlformats.org/officeDocument/2006/relationships/image" Target="../media/image11.emf"/><Relationship Id="rId2" Type="http://schemas.openxmlformats.org/officeDocument/2006/relationships/vmlDrawing" Target="../drawings/vmlDrawing9.vml"/><Relationship Id="rId1" Type="http://schemas.openxmlformats.org/officeDocument/2006/relationships/themeOverride" Target="../theme/themeOverride9.x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1.emf"/><Relationship Id="rId2" Type="http://schemas.openxmlformats.org/officeDocument/2006/relationships/vmlDrawing" Target="../drawings/vmlDrawing10.vml"/><Relationship Id="rId1" Type="http://schemas.openxmlformats.org/officeDocument/2006/relationships/themeOverride" Target="../theme/themeOverride10.x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1.emf"/><Relationship Id="rId2" Type="http://schemas.openxmlformats.org/officeDocument/2006/relationships/vmlDrawing" Target="../drawings/vmlDrawing11.vml"/><Relationship Id="rId1" Type="http://schemas.openxmlformats.org/officeDocument/2006/relationships/themeOverride" Target="../theme/themeOverride11.x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1.emf"/><Relationship Id="rId2" Type="http://schemas.openxmlformats.org/officeDocument/2006/relationships/vmlDrawing" Target="../drawings/vmlDrawing12.vml"/><Relationship Id="rId1" Type="http://schemas.openxmlformats.org/officeDocument/2006/relationships/themeOverride" Target="../theme/themeOverride12.x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1.emf"/><Relationship Id="rId2" Type="http://schemas.openxmlformats.org/officeDocument/2006/relationships/vmlDrawing" Target="../drawings/vmlDrawing13.vml"/><Relationship Id="rId1" Type="http://schemas.openxmlformats.org/officeDocument/2006/relationships/themeOverride" Target="../theme/themeOverride13.x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1.emf"/><Relationship Id="rId2" Type="http://schemas.openxmlformats.org/officeDocument/2006/relationships/vmlDrawing" Target="../drawings/vmlDrawing14.vml"/><Relationship Id="rId1" Type="http://schemas.openxmlformats.org/officeDocument/2006/relationships/themeOverride" Target="../theme/themeOverride14.x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1.emf"/><Relationship Id="rId2" Type="http://schemas.openxmlformats.org/officeDocument/2006/relationships/vmlDrawing" Target="../drawings/vmlDrawing15.vml"/><Relationship Id="rId1" Type="http://schemas.openxmlformats.org/officeDocument/2006/relationships/themeOverride" Target="../theme/themeOverride15.x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11.emf"/><Relationship Id="rId2" Type="http://schemas.openxmlformats.org/officeDocument/2006/relationships/vmlDrawing" Target="../drawings/vmlDrawing16.vml"/><Relationship Id="rId1" Type="http://schemas.openxmlformats.org/officeDocument/2006/relationships/themeOverride" Target="../theme/themeOverride16.x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1.emf"/><Relationship Id="rId2" Type="http://schemas.openxmlformats.org/officeDocument/2006/relationships/vmlDrawing" Target="../drawings/vmlDrawing17.vml"/><Relationship Id="rId1" Type="http://schemas.openxmlformats.org/officeDocument/2006/relationships/themeOverride" Target="../theme/themeOverride17.x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1.emf"/><Relationship Id="rId2" Type="http://schemas.openxmlformats.org/officeDocument/2006/relationships/vmlDrawing" Target="../drawings/vmlDrawing18.vml"/><Relationship Id="rId1" Type="http://schemas.openxmlformats.org/officeDocument/2006/relationships/themeOverride" Target="../theme/themeOverride18.x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.xml"/><Relationship Id="rId7" Type="http://schemas.openxmlformats.org/officeDocument/2006/relationships/image" Target="../media/image11.emf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11.emf"/><Relationship Id="rId2" Type="http://schemas.openxmlformats.org/officeDocument/2006/relationships/vmlDrawing" Target="../drawings/vmlDrawing19.vml"/><Relationship Id="rId1" Type="http://schemas.openxmlformats.org/officeDocument/2006/relationships/themeOverride" Target="../theme/themeOverride19.x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tags" Target="../tags/tag20.xml"/><Relationship Id="rId7" Type="http://schemas.openxmlformats.org/officeDocument/2006/relationships/image" Target="../media/image11.emf"/><Relationship Id="rId2" Type="http://schemas.openxmlformats.org/officeDocument/2006/relationships/vmlDrawing" Target="../drawings/vmlDrawing20.vml"/><Relationship Id="rId1" Type="http://schemas.openxmlformats.org/officeDocument/2006/relationships/themeOverride" Target="../theme/themeOverride20.x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21.xml"/><Relationship Id="rId10" Type="http://schemas.openxmlformats.org/officeDocument/2006/relationships/image" Target="../media/image61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1.emf"/><Relationship Id="rId2" Type="http://schemas.openxmlformats.org/officeDocument/2006/relationships/vmlDrawing" Target="../drawings/vmlDrawing21.vml"/><Relationship Id="rId1" Type="http://schemas.openxmlformats.org/officeDocument/2006/relationships/themeOverride" Target="../theme/themeOverride21.x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tags" Target="../tags/tag22.xml"/><Relationship Id="rId7" Type="http://schemas.openxmlformats.org/officeDocument/2006/relationships/image" Target="../media/image11.emf"/><Relationship Id="rId2" Type="http://schemas.openxmlformats.org/officeDocument/2006/relationships/vmlDrawing" Target="../drawings/vmlDrawing22.vml"/><Relationship Id="rId1" Type="http://schemas.openxmlformats.org/officeDocument/2006/relationships/themeOverride" Target="../theme/themeOverride22.x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.xml"/><Relationship Id="rId7" Type="http://schemas.openxmlformats.org/officeDocument/2006/relationships/image" Target="../media/image11.emf"/><Relationship Id="rId12" Type="http://schemas.microsoft.com/office/2007/relationships/hdphoto" Target="../media/hdphoto2.wdp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png"/><Relationship Id="rId5" Type="http://schemas.openxmlformats.org/officeDocument/2006/relationships/notesSlide" Target="../notesSlides/notesSlide3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tags" Target="../tags/tag3.xml"/><Relationship Id="rId7" Type="http://schemas.openxmlformats.org/officeDocument/2006/relationships/image" Target="../media/image11.emf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3.x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8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1.emf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4.x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5.xml"/><Relationship Id="rId7" Type="http://schemas.openxmlformats.org/officeDocument/2006/relationships/image" Target="../media/image11.emf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5.x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tags" Target="../tags/tag6.xml"/><Relationship Id="rId7" Type="http://schemas.openxmlformats.org/officeDocument/2006/relationships/image" Target="../media/image11.emf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6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4.jpe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2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7.xml"/><Relationship Id="rId7" Type="http://schemas.openxmlformats.org/officeDocument/2006/relationships/image" Target="../media/image11.emf"/><Relationship Id="rId2" Type="http://schemas.openxmlformats.org/officeDocument/2006/relationships/vmlDrawing" Target="../drawings/vmlDrawing7.vml"/><Relationship Id="rId1" Type="http://schemas.openxmlformats.org/officeDocument/2006/relationships/themeOverride" Target="../theme/themeOverride7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8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27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jpeg"/><Relationship Id="rId3" Type="http://schemas.openxmlformats.org/officeDocument/2006/relationships/tags" Target="../tags/tag8.xml"/><Relationship Id="rId21" Type="http://schemas.openxmlformats.org/officeDocument/2006/relationships/image" Target="../media/image42.png"/><Relationship Id="rId34" Type="http://schemas.openxmlformats.org/officeDocument/2006/relationships/image" Target="../media/image54.jpeg"/><Relationship Id="rId7" Type="http://schemas.openxmlformats.org/officeDocument/2006/relationships/image" Target="../media/image11.emf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image" Target="../media/image53.jpeg"/><Relationship Id="rId2" Type="http://schemas.openxmlformats.org/officeDocument/2006/relationships/vmlDrawing" Target="../drawings/vmlDrawing8.v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0.jpeg"/><Relationship Id="rId1" Type="http://schemas.openxmlformats.org/officeDocument/2006/relationships/themeOverride" Target="../theme/themeOverride8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32" Type="http://schemas.microsoft.com/office/2007/relationships/hdphoto" Target="../media/hdphoto3.wdp"/><Relationship Id="rId37" Type="http://schemas.openxmlformats.org/officeDocument/2006/relationships/image" Target="../media/image57.png"/><Relationship Id="rId5" Type="http://schemas.openxmlformats.org/officeDocument/2006/relationships/notesSlide" Target="../notesSlides/notesSlide9.xml"/><Relationship Id="rId15" Type="http://schemas.openxmlformats.org/officeDocument/2006/relationships/image" Target="../media/image36.png"/><Relationship Id="rId23" Type="http://schemas.openxmlformats.org/officeDocument/2006/relationships/image" Target="../media/image44.jpeg"/><Relationship Id="rId28" Type="http://schemas.openxmlformats.org/officeDocument/2006/relationships/image" Target="../media/image49.jpeg"/><Relationship Id="rId36" Type="http://schemas.openxmlformats.org/officeDocument/2006/relationships/image" Target="../media/image5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5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0.jpeg"/><Relationship Id="rId14" Type="http://schemas.openxmlformats.org/officeDocument/2006/relationships/image" Target="../media/image35.jpe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jpeg"/><Relationship Id="rId35" Type="http://schemas.openxmlformats.org/officeDocument/2006/relationships/image" Target="../media/image5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71093" y="2532185"/>
            <a:ext cx="10449813" cy="2233648"/>
          </a:xfrm>
        </p:spPr>
        <p:txBody>
          <a:bodyPr/>
          <a:lstStyle/>
          <a:p>
            <a:pPr>
              <a:defRPr/>
            </a:pPr>
            <a:r>
              <a:rPr lang="en-US" sz="36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WTD 91</a:t>
            </a:r>
          </a:p>
          <a:p>
            <a:pPr>
              <a:defRPr/>
            </a:pPr>
            <a:r>
              <a:rPr lang="en-US" sz="32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 Team Training for Military Special Forces</a:t>
            </a:r>
            <a:br>
              <a:rPr lang="en-US" sz="32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I/ITSEC 2024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kt 3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25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40" name="Objekt 3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platzhalter 1">
            <a:extLst>
              <a:ext uri="{FF2B5EF4-FFF2-40B4-BE49-F238E27FC236}">
                <a16:creationId xmlns:a16="http://schemas.microsoft.com/office/drawing/2014/main" id="{8A211C6C-425E-4D2A-BDEA-B7710FE76B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791127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 algn="ctr"/>
            <a:r>
              <a:rPr lang="en-US" sz="3200" cap="none" noProof="0" dirty="0">
                <a:latin typeface="+mj-lt"/>
              </a:rPr>
              <a:t>Virtual Action Trainer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2C03746F-B42A-474D-94FA-02D6826DE614}" type="slidenum">
              <a:rPr lang="de-DE">
                <a:solidFill>
                  <a:srgbClr val="FFFFFF"/>
                </a:solidFill>
                <a:latin typeface="Arial"/>
              </a:rPr>
              <a:pPr defTabSz="685783"/>
              <a:t>10</a:t>
            </a:fld>
            <a:endParaRPr lang="de-DE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A4D48FF-B7DD-4DF7-8D7B-816CCC5FCD8F}"/>
              </a:ext>
            </a:extLst>
          </p:cNvPr>
          <p:cNvSpPr/>
          <p:nvPr/>
        </p:nvSpPr>
        <p:spPr>
          <a:xfrm>
            <a:off x="383117" y="953229"/>
            <a:ext cx="10875433" cy="506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582" indent="-355582" defTabSz="68578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DE" sz="1800" dirty="0">
                <a:solidFill>
                  <a:srgbClr val="000000"/>
                </a:solidFill>
                <a:latin typeface="Arial"/>
              </a:rPr>
              <a:t>3</a:t>
            </a:r>
            <a:r>
              <a:rPr lang="de-DE" sz="1800" dirty="0">
                <a:solidFill>
                  <a:srgbClr val="000000"/>
                </a:solidFill>
                <a:latin typeface="Arial"/>
              </a:rPr>
              <a:t> available training maps</a:t>
            </a:r>
          </a:p>
          <a:p>
            <a:pPr marL="736564" indent="-380981" defTabSz="685783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Training Rooms 1-3</a:t>
            </a:r>
          </a:p>
          <a:p>
            <a:pPr marL="736564" indent="-380981" defTabSz="685783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Training Room   4</a:t>
            </a:r>
          </a:p>
          <a:p>
            <a:pPr marL="736564" indent="-380981" defTabSz="685783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Training Rooms 5-7</a:t>
            </a:r>
          </a:p>
          <a:p>
            <a:pPr marL="736564" indent="-380981" defTabSz="685783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Shooting Range</a:t>
            </a:r>
          </a:p>
          <a:p>
            <a:pPr marL="736564" indent="-380981" defTabSz="685783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Desert Rooftop</a:t>
            </a:r>
          </a:p>
          <a:p>
            <a:pPr marL="736564" indent="-380981" defTabSz="685783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Apartment 1</a:t>
            </a:r>
          </a:p>
          <a:p>
            <a:pPr marL="736564" indent="-380981" defTabSz="685783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Apartment 2</a:t>
            </a:r>
          </a:p>
          <a:p>
            <a:pPr marL="736564" indent="-380981" defTabSz="685783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Apartment 3</a:t>
            </a:r>
          </a:p>
          <a:p>
            <a:pPr marL="736564" indent="-380981" defTabSz="685783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Apartment 4</a:t>
            </a:r>
          </a:p>
          <a:p>
            <a:pPr marL="736564" indent="-380981" defTabSz="685783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Hotel Lobby</a:t>
            </a:r>
            <a:endParaRPr lang="de-DE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9419367-5B21-4DB5-9347-67790DFBD27C}"/>
              </a:ext>
            </a:extLst>
          </p:cNvPr>
          <p:cNvSpPr/>
          <p:nvPr/>
        </p:nvSpPr>
        <p:spPr>
          <a:xfrm>
            <a:off x="3298815" y="485313"/>
            <a:ext cx="5111663" cy="548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6564" indent="-380981" defTabSz="685783">
              <a:lnSpc>
                <a:spcPct val="150000"/>
              </a:lnSpc>
              <a:buFont typeface="Symbol" panose="05050102010706020507" pitchFamily="18" charset="2"/>
              <a:buChar char="-"/>
            </a:pPr>
            <a:endParaRPr lang="de-DE" sz="1800" dirty="0">
              <a:solidFill>
                <a:srgbClr val="000000"/>
              </a:solidFill>
              <a:latin typeface="Arial"/>
            </a:endParaRPr>
          </a:p>
          <a:p>
            <a:pPr marL="355583" defTabSz="685783">
              <a:lnSpc>
                <a:spcPct val="150000"/>
              </a:lnSpc>
            </a:pPr>
            <a:endParaRPr lang="de-DE" sz="1800" dirty="0">
              <a:solidFill>
                <a:srgbClr val="000000"/>
              </a:solidFill>
              <a:latin typeface="Arial"/>
            </a:endParaRPr>
          </a:p>
          <a:p>
            <a:pPr marL="736564" indent="-380981" defTabSz="685783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Urban Eastern Europe Scenario</a:t>
            </a:r>
          </a:p>
          <a:p>
            <a:pPr marL="736564" indent="-380981" defTabSz="685783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Subway - bright lighting conditions</a:t>
            </a:r>
          </a:p>
          <a:p>
            <a:pPr marL="736564" indent="-380981" defTabSz="685783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Subway - dark lighting conditions</a:t>
            </a:r>
          </a:p>
          <a:p>
            <a:pPr marL="736564" indent="-380981" defTabSz="685783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Parking garage - bright lighting</a:t>
            </a:r>
          </a:p>
          <a:p>
            <a:pPr marL="736564" indent="-380981" defTabSz="685783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Parking garage - dark lighting</a:t>
            </a:r>
          </a:p>
          <a:p>
            <a:pPr marL="736564" indent="-380981" defTabSz="685783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Country road - vehicle check</a:t>
            </a:r>
          </a:p>
          <a:p>
            <a:pPr marL="736564" indent="-380981" defTabSz="685783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Warehouse</a:t>
            </a:r>
          </a:p>
          <a:p>
            <a:pPr marL="736564" indent="-380981" defTabSz="685783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Ship bridge</a:t>
            </a:r>
            <a:endParaRPr lang="en-DE" sz="2000" dirty="0">
              <a:solidFill>
                <a:srgbClr val="000000"/>
              </a:solidFill>
              <a:latin typeface="Arial"/>
            </a:endParaRPr>
          </a:p>
          <a:p>
            <a:pPr marL="736564" indent="-380981" defTabSz="685783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DE" sz="2000" dirty="0">
                <a:solidFill>
                  <a:srgbClr val="000000"/>
                </a:solidFill>
                <a:latin typeface="Arial"/>
              </a:rPr>
              <a:t>School</a:t>
            </a: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pPr marL="736564" indent="-380981" defTabSz="685783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Train station with ICE and subway</a:t>
            </a:r>
            <a:endParaRPr lang="de-DE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082BFF3-7754-4680-94B3-6F194DF35951}"/>
              </a:ext>
            </a:extLst>
          </p:cNvPr>
          <p:cNvSpPr/>
          <p:nvPr/>
        </p:nvSpPr>
        <p:spPr>
          <a:xfrm>
            <a:off x="7754688" y="893852"/>
            <a:ext cx="4085113" cy="3180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583" defTabSz="685783">
              <a:lnSpc>
                <a:spcPct val="150000"/>
              </a:lnSpc>
            </a:pPr>
            <a:endParaRPr lang="en-US" sz="1800" dirty="0">
              <a:solidFill>
                <a:srgbClr val="000000"/>
              </a:solidFill>
              <a:latin typeface="Arial"/>
            </a:endParaRPr>
          </a:p>
          <a:p>
            <a:pPr marL="736564" indent="-380981" defTabSz="685783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Airplane</a:t>
            </a:r>
          </a:p>
          <a:p>
            <a:pPr marL="736564" indent="-380981" defTabSz="685783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Gas station</a:t>
            </a:r>
          </a:p>
          <a:p>
            <a:pPr marL="736564" indent="-380981" defTabSz="685783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Bank building with forecourt</a:t>
            </a:r>
          </a:p>
          <a:p>
            <a:pPr marL="355583" defTabSz="685783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	 on four floors with</a:t>
            </a:r>
          </a:p>
          <a:p>
            <a:pPr marL="355583" defTabSz="685783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	 floor changes</a:t>
            </a:r>
            <a:endParaRPr lang="de-DE" sz="2000" dirty="0">
              <a:solidFill>
                <a:srgbClr val="000000"/>
              </a:solidFill>
              <a:latin typeface="Arial"/>
            </a:endParaRPr>
          </a:p>
          <a:p>
            <a:pPr marL="736564" indent="-380981" defTabSz="685783">
              <a:lnSpc>
                <a:spcPct val="150000"/>
              </a:lnSpc>
              <a:buFont typeface="Symbol" panose="05050102010706020507" pitchFamily="18" charset="2"/>
              <a:buChar char="-"/>
            </a:pPr>
            <a:endParaRPr lang="de-DE" sz="18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5BAA77E4-9AC4-4698-AC10-4B48878E98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543"/>
          <a:stretch/>
        </p:blipFill>
        <p:spPr bwMode="auto">
          <a:xfrm>
            <a:off x="8947093" y="4202216"/>
            <a:ext cx="2847764" cy="168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EED41F65-5A98-4075-B96D-29CA2520EC16}"/>
              </a:ext>
            </a:extLst>
          </p:cNvPr>
          <p:cNvSpPr txBox="1">
            <a:spLocks/>
          </p:cNvSpPr>
          <p:nvPr/>
        </p:nvSpPr>
        <p:spPr>
          <a:xfrm>
            <a:off x="10883240" y="6384321"/>
            <a:ext cx="821634" cy="34093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03746F-B42A-474D-94FA-02D6826DE614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6864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kt 3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25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40" name="Objekt 3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platzhalter 1">
            <a:extLst>
              <a:ext uri="{FF2B5EF4-FFF2-40B4-BE49-F238E27FC236}">
                <a16:creationId xmlns:a16="http://schemas.microsoft.com/office/drawing/2014/main" id="{1B2F4696-2F27-4325-8E8D-2AC176F79C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793820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 algn="ctr"/>
            <a:r>
              <a:rPr lang="en-US" sz="3200" cap="none" noProof="0" dirty="0">
                <a:latin typeface="+mj-lt"/>
              </a:rPr>
              <a:t>Virtual Action Trainer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746F-B42A-474D-94FA-02D6826DE614}" type="slidenum">
              <a:rPr lang="de-DE" smtClean="0"/>
              <a:t>11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065D074-9E90-4148-BDC3-E682230382B0}"/>
              </a:ext>
            </a:extLst>
          </p:cNvPr>
          <p:cNvSpPr txBox="1"/>
          <p:nvPr/>
        </p:nvSpPr>
        <p:spPr>
          <a:xfrm>
            <a:off x="0" y="3043490"/>
            <a:ext cx="12192000" cy="910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Study results</a:t>
            </a:r>
          </a:p>
        </p:txBody>
      </p:sp>
    </p:spTree>
    <p:extLst>
      <p:ext uri="{BB962C8B-B14F-4D97-AF65-F5344CB8AC3E}">
        <p14:creationId xmlns:p14="http://schemas.microsoft.com/office/powerpoint/2010/main" val="2039202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kt 3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25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1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40" name="Objekt 3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773723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 algn="ctr"/>
            <a:r>
              <a:rPr lang="en-US" sz="3200" cap="none" noProof="0" dirty="0">
                <a:latin typeface="+mj-lt"/>
              </a:rPr>
              <a:t>Study results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2C03746F-B42A-474D-94FA-02D6826DE614}" type="slidenum">
              <a:rPr lang="de-DE">
                <a:solidFill>
                  <a:srgbClr val="FFFFFF"/>
                </a:solidFill>
                <a:latin typeface="Arial"/>
              </a:rPr>
              <a:pPr defTabSz="685783"/>
              <a:t>12</a:t>
            </a:fld>
            <a:endParaRPr lang="de-DE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6"/>
          </p:nvPr>
        </p:nvSpPr>
        <p:spPr>
          <a:xfrm>
            <a:off x="383120" y="1025526"/>
            <a:ext cx="11535833" cy="5244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noProof="0" dirty="0">
                <a:latin typeface="Arial" panose="020B0604020202020204" pitchFamily="34" charset="0"/>
                <a:cs typeface="Arial" panose="020B0604020202020204" pitchFamily="34" charset="0"/>
              </a:rPr>
              <a:t>Brief Summary of the Results of the Test Subject Study</a:t>
            </a:r>
          </a:p>
          <a:p>
            <a:pPr marL="355582" lvl="1" indent="-355582">
              <a:buFont typeface="Wingdings" panose="05000000000000000000" pitchFamily="2" charset="2"/>
              <a:buChar char="Ø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Training in VR does not replace real training but can extend existing training. Existing training gaps can be closed.</a:t>
            </a:r>
          </a:p>
          <a:p>
            <a:pPr marL="355582" lvl="1" indent="-355582">
              <a:buFont typeface="Wingdings" panose="05000000000000000000" pitchFamily="2" charset="2"/>
              <a:buChar char="Ø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VirtAT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is an enrichment for training.</a:t>
            </a:r>
          </a:p>
          <a:p>
            <a:pPr marL="355582" lvl="1" indent="-355582">
              <a:buFont typeface="Wingdings" panose="05000000000000000000" pitchFamily="2" charset="2"/>
              <a:buChar char="Ø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Training in VR offers significant added value for education.</a:t>
            </a:r>
          </a:p>
          <a:p>
            <a:pPr marL="355582" lvl="1" indent="-355582">
              <a:buFont typeface="Wingdings" panose="05000000000000000000" pitchFamily="2" charset="2"/>
              <a:buChar char="Ø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Feedback from soldiers is very positive; all test subjects wish for such a training</a:t>
            </a:r>
            <a:r>
              <a:rPr lang="en-US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system.</a:t>
            </a:r>
          </a:p>
          <a:p>
            <a:pPr marL="355582" lvl="1" indent="-355582">
              <a:buFont typeface="Wingdings" panose="05000000000000000000" pitchFamily="2" charset="2"/>
              <a:buChar char="Ø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There are numerous use cases/training opportunities for team training in VR.</a:t>
            </a:r>
          </a:p>
          <a:p>
            <a:pPr marL="355582" lvl="1" indent="-355582">
              <a:buFont typeface="Wingdings" panose="05000000000000000000" pitchFamily="2" charset="2"/>
              <a:buChar char="Ø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Training with role players is a valuable training extension as realism increases, but a clear situation/mission is essential.</a:t>
            </a:r>
          </a:p>
          <a:p>
            <a:pPr marL="355582" lvl="1" indent="-355582">
              <a:buFont typeface="Wingdings" panose="05000000000000000000" pitchFamily="2" charset="2"/>
              <a:buChar char="Ø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The system provides a high level of immersion/presence with high realism.</a:t>
            </a:r>
          </a:p>
          <a:p>
            <a:pPr marL="355582" lvl="1" indent="-355582">
              <a:buFont typeface="Wingdings" panose="05000000000000000000" pitchFamily="2" charset="2"/>
              <a:buChar char="Ø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System stability needs to be improved.</a:t>
            </a:r>
          </a:p>
          <a:p>
            <a:pPr marL="355582" lvl="1" indent="-355582">
              <a:buFont typeface="Wingdings" panose="05000000000000000000" pitchFamily="2" charset="2"/>
              <a:buChar char="Ø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Robustness needs to be increased, especially the weapons are too prone to malfunction.</a:t>
            </a:r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410F1B63-0DFB-4784-A369-6844D68D20EA}"/>
              </a:ext>
            </a:extLst>
          </p:cNvPr>
          <p:cNvSpPr txBox="1">
            <a:spLocks/>
          </p:cNvSpPr>
          <p:nvPr/>
        </p:nvSpPr>
        <p:spPr>
          <a:xfrm>
            <a:off x="10883240" y="6384321"/>
            <a:ext cx="821634" cy="34093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03746F-B42A-474D-94FA-02D6826DE614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142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kt 3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25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7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40" name="Objekt 3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773723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 algn="ctr"/>
            <a:r>
              <a:rPr lang="en-US" sz="3200" cap="none" noProof="0" dirty="0">
                <a:latin typeface="+mj-lt"/>
              </a:rPr>
              <a:t>Study results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746F-B42A-474D-94FA-02D6826DE614}" type="slidenum">
              <a:rPr lang="de-DE" smtClean="0"/>
              <a:t>13</a:t>
            </a:fld>
            <a:endParaRPr lang="de-DE" dirty="0"/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6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noProof="0" dirty="0">
                <a:latin typeface="Arial" panose="020B0604020202020204" pitchFamily="34" charset="0"/>
                <a:cs typeface="Arial" panose="020B0604020202020204" pitchFamily="34" charset="0"/>
              </a:rPr>
              <a:t>Brief Summary of the Results of the Test Subject Study</a:t>
            </a:r>
          </a:p>
          <a:p>
            <a:pPr marL="355591" lvl="1" indent="-355591">
              <a:buFont typeface="Wingdings" panose="05000000000000000000" pitchFamily="2" charset="2"/>
              <a:buChar char="Ø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Motion sickness is almost no issue</a:t>
            </a:r>
          </a:p>
          <a:p>
            <a:pPr marL="355591" lvl="1" indent="-355591">
              <a:buFont typeface="Wingdings" panose="05000000000000000000" pitchFamily="2" charset="2"/>
              <a:buChar char="Ø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Tracking of the hand/fingers is still needed for non-verbal communication</a:t>
            </a:r>
          </a:p>
          <a:p>
            <a:pPr marL="355591" lvl="1" indent="-355591">
              <a:buFont typeface="Wingdings" panose="05000000000000000000" pitchFamily="2" charset="2"/>
              <a:buChar char="Ø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Relatively high cognitive load on the test subjects due to constantly changing environments and adapting to the situation</a:t>
            </a:r>
          </a:p>
          <a:p>
            <a:pPr marL="355591" lvl="1" indent="-35559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Negative training effects must be avoided, which requires an appropriate training concept for VR training</a:t>
            </a:r>
            <a:b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- Which</a:t>
            </a:r>
            <a:r>
              <a:rPr lang="en-US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training content can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trained in VR?</a:t>
            </a:r>
            <a:b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- Which training content is not suitable for VR?</a:t>
            </a:r>
            <a:b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- What is appropriate training content?</a:t>
            </a:r>
            <a:b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- What are</a:t>
            </a:r>
            <a:r>
              <a:rPr lang="en-US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limitations/technological boundaries VR?</a:t>
            </a:r>
          </a:p>
        </p:txBody>
      </p:sp>
    </p:spTree>
    <p:extLst>
      <p:ext uri="{BB962C8B-B14F-4D97-AF65-F5344CB8AC3E}">
        <p14:creationId xmlns:p14="http://schemas.microsoft.com/office/powerpoint/2010/main" val="968001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kt 3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25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40" name="Objekt 3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746F-B42A-474D-94FA-02D6826DE614}" type="slidenum">
              <a:rPr lang="de-DE" smtClean="0"/>
              <a:t>14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065D074-9E90-4148-BDC3-E682230382B0}"/>
              </a:ext>
            </a:extLst>
          </p:cNvPr>
          <p:cNvSpPr txBox="1"/>
          <p:nvPr/>
        </p:nvSpPr>
        <p:spPr>
          <a:xfrm>
            <a:off x="0" y="3043490"/>
            <a:ext cx="12192000" cy="910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Advantages of action training in VR</a:t>
            </a: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690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kt 3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25591" y="159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2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40" name="Objekt 3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91" y="159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platzhalter 1">
            <a:extLst>
              <a:ext uri="{FF2B5EF4-FFF2-40B4-BE49-F238E27FC236}">
                <a16:creationId xmlns:a16="http://schemas.microsoft.com/office/drawing/2014/main" id="{DC6F7D87-1753-4D92-8C5B-A17C9F864E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823965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 algn="ctr"/>
            <a:r>
              <a:rPr lang="en-US" sz="3200" cap="none" noProof="0" dirty="0">
                <a:latin typeface="+mj-lt"/>
              </a:rPr>
              <a:t>VirtAT - Advantages of VR Team Training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0843048" y="6390502"/>
            <a:ext cx="821634" cy="340935"/>
          </a:xfrm>
        </p:spPr>
        <p:txBody>
          <a:bodyPr/>
          <a:lstStyle/>
          <a:p>
            <a:pPr defTabSz="685783"/>
            <a:fld id="{2C03746F-B42A-474D-94FA-02D6826DE614}" type="slidenum">
              <a:rPr lang="de-DE">
                <a:solidFill>
                  <a:srgbClr val="FFFFFF"/>
                </a:solidFill>
                <a:latin typeface="Arial"/>
              </a:rPr>
              <a:pPr defTabSz="685783"/>
              <a:t>15</a:t>
            </a:fld>
            <a:endParaRPr lang="de-DE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A4D48FF-B7DD-4DF7-8D7B-816CCC5FCD8F}"/>
              </a:ext>
            </a:extLst>
          </p:cNvPr>
          <p:cNvSpPr/>
          <p:nvPr/>
        </p:nvSpPr>
        <p:spPr>
          <a:xfrm>
            <a:off x="383117" y="953229"/>
            <a:ext cx="11808883" cy="5575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574" indent="-355574" defTabSz="68578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set-up times, no construction of scenery etc.</a:t>
            </a:r>
          </a:p>
          <a:p>
            <a:pPr marL="355574" indent="-355574" defTabSz="68578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deployment</a:t>
            </a:r>
            <a:b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NPC's (None Playable Characters) take over the role player</a:t>
            </a:r>
            <a:endParaRPr 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574" indent="-355574" defTabSz="68578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handling of the weapons (simulation input device)</a:t>
            </a:r>
          </a:p>
          <a:p>
            <a:pPr marL="355574" indent="-355574" defTabSz="68578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safety distances required when firing shots </a:t>
            </a:r>
          </a:p>
          <a:p>
            <a:pPr marL="355574" indent="-355574" defTabSz="68578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ammunition consumption</a:t>
            </a:r>
          </a:p>
          <a:p>
            <a:pPr marL="355574" indent="-355574" defTabSz="68578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Danger-free training of dangerous situations, as well as situations that are difficult to train for in real life, e.g. interaction with dogs, person with IED</a:t>
            </a:r>
            <a:endParaRPr lang="en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574" indent="-355574" defTabSz="68578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Unlimited training content </a:t>
            </a:r>
            <a:b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 range of different training scenarios</a:t>
            </a:r>
            <a:b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in places that are otherwise inaccessible, e.g. airplane, subway station</a:t>
            </a:r>
            <a:b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 adaptation of training content to new requirements (e.g. NATO eastern flank)</a:t>
            </a:r>
            <a:endParaRPr lang="de-D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52905CB9-19B8-4835-BDC5-9DD00C58B963}"/>
              </a:ext>
            </a:extLst>
          </p:cNvPr>
          <p:cNvSpPr txBox="1">
            <a:spLocks/>
          </p:cNvSpPr>
          <p:nvPr/>
        </p:nvSpPr>
        <p:spPr>
          <a:xfrm>
            <a:off x="10854775" y="6392182"/>
            <a:ext cx="821634" cy="34093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03746F-B42A-474D-94FA-02D6826DE614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8767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kt 3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25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3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40" name="Objekt 3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746F-B42A-474D-94FA-02D6826DE614}" type="slidenum">
              <a:rPr lang="de-DE" smtClean="0"/>
              <a:t>16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065D074-9E90-4148-BDC3-E682230382B0}"/>
              </a:ext>
            </a:extLst>
          </p:cNvPr>
          <p:cNvSpPr txBox="1"/>
          <p:nvPr/>
        </p:nvSpPr>
        <p:spPr>
          <a:xfrm>
            <a:off x="683286" y="2119042"/>
            <a:ext cx="10902461" cy="910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“You can repeat the same training scenario over and over again until the team succeeds in maintaining control.” 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4E157BC-43E8-4B77-A203-CAE33B77C2F8}"/>
              </a:ext>
            </a:extLst>
          </p:cNvPr>
          <p:cNvSpPr txBox="1"/>
          <p:nvPr/>
        </p:nvSpPr>
        <p:spPr>
          <a:xfrm>
            <a:off x="1116401" y="5707664"/>
            <a:ext cx="10036233" cy="910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3200" b="1" dirty="0"/>
              <a:t>Alex, police instructor NRW</a:t>
            </a:r>
          </a:p>
        </p:txBody>
      </p:sp>
    </p:spTree>
    <p:extLst>
      <p:ext uri="{BB962C8B-B14F-4D97-AF65-F5344CB8AC3E}">
        <p14:creationId xmlns:p14="http://schemas.microsoft.com/office/powerpoint/2010/main" val="3235263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kt 3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25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40" name="Objekt 3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platzhalter 1">
            <a:extLst>
              <a:ext uri="{FF2B5EF4-FFF2-40B4-BE49-F238E27FC236}">
                <a16:creationId xmlns:a16="http://schemas.microsoft.com/office/drawing/2014/main" id="{DC6F7D87-1753-4D92-8C5B-A17C9F864E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823965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 algn="ctr"/>
            <a:r>
              <a:rPr lang="en-US" sz="3200" cap="none" noProof="0" dirty="0">
                <a:latin typeface="+mj-lt"/>
              </a:rPr>
              <a:t>VirtAT - Advantages of VR Team Training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746F-B42A-474D-94FA-02D6826DE614}" type="slidenum">
              <a:rPr lang="de-DE" smtClean="0"/>
              <a:t>17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A4D48FF-B7DD-4DF7-8D7B-816CCC5FCD8F}"/>
              </a:ext>
            </a:extLst>
          </p:cNvPr>
          <p:cNvSpPr/>
          <p:nvPr/>
        </p:nvSpPr>
        <p:spPr>
          <a:xfrm>
            <a:off x="383117" y="953229"/>
            <a:ext cx="11631176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582" indent="-35558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Varied training thanks to rapidly changing training scenarios</a:t>
            </a:r>
            <a:endParaRPr lang="en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582" indent="-35558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 training system has more evaluation options, both during and after the exercise by means of an after-action review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Overlay of weapon lines with detection (color change opponent, friend)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- Free camera perspectives, top view, user / opponent perspective, etc.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Statistics of the mission, e.g. number of shots, hit detection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- Slow motion playback</a:t>
            </a:r>
          </a:p>
        </p:txBody>
      </p:sp>
    </p:spTree>
    <p:extLst>
      <p:ext uri="{BB962C8B-B14F-4D97-AF65-F5344CB8AC3E}">
        <p14:creationId xmlns:p14="http://schemas.microsoft.com/office/powerpoint/2010/main" val="553784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kt 3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25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7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40" name="Objekt 3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746F-B42A-474D-94FA-02D6826DE614}" type="slidenum">
              <a:rPr lang="de-DE" smtClean="0"/>
              <a:t>18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065D074-9E90-4148-BDC3-E682230382B0}"/>
              </a:ext>
            </a:extLst>
          </p:cNvPr>
          <p:cNvSpPr txBox="1"/>
          <p:nvPr/>
        </p:nvSpPr>
        <p:spPr>
          <a:xfrm>
            <a:off x="683288" y="2289863"/>
            <a:ext cx="10902461" cy="910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“Do you see what you did wrong? I don't need to explain it to you - you can see for yourself what was wrong.” 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4E157BC-43E8-4B77-A203-CAE33B77C2F8}"/>
              </a:ext>
            </a:extLst>
          </p:cNvPr>
          <p:cNvSpPr txBox="1"/>
          <p:nvPr/>
        </p:nvSpPr>
        <p:spPr>
          <a:xfrm>
            <a:off x="1449032" y="5707664"/>
            <a:ext cx="10036233" cy="910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Mario, Instructor ObjSRgt Schortens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C5F839A-0FFE-4B16-9B1C-F4713EF1C91E}"/>
              </a:ext>
            </a:extLst>
          </p:cNvPr>
          <p:cNvSpPr txBox="1"/>
          <p:nvPr/>
        </p:nvSpPr>
        <p:spPr>
          <a:xfrm>
            <a:off x="170823" y="126563"/>
            <a:ext cx="11674728" cy="910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Evaluation during the exercise with after-action review</a:t>
            </a:r>
            <a:endParaRPr lang="de-DE" sz="32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451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kt 3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25591" y="159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0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40" name="Objekt 3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91" y="159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platzhalter 1">
            <a:extLst>
              <a:ext uri="{FF2B5EF4-FFF2-40B4-BE49-F238E27FC236}">
                <a16:creationId xmlns:a16="http://schemas.microsoft.com/office/drawing/2014/main" id="{DC6F7D87-1753-4D92-8C5B-A17C9F864E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783771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 algn="ctr"/>
            <a:r>
              <a:rPr lang="en-US" sz="3200" cap="none" noProof="0" dirty="0">
                <a:latin typeface="+mj-lt"/>
              </a:rPr>
              <a:t>VirtAT - Advantages of VR Team Training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2C03746F-B42A-474D-94FA-02D6826DE614}" type="slidenum">
              <a:rPr lang="de-DE">
                <a:solidFill>
                  <a:srgbClr val="FFFFFF"/>
                </a:solidFill>
                <a:latin typeface="Arial"/>
              </a:rPr>
              <a:pPr defTabSz="685783"/>
              <a:t>19</a:t>
            </a:fld>
            <a:endParaRPr lang="de-DE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A4D48FF-B7DD-4DF7-8D7B-816CCC5FCD8F}"/>
              </a:ext>
            </a:extLst>
          </p:cNvPr>
          <p:cNvSpPr/>
          <p:nvPr/>
        </p:nvSpPr>
        <p:spPr>
          <a:xfrm>
            <a:off x="393166" y="980970"/>
            <a:ext cx="11631176" cy="5027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574" indent="-355574" defTabSz="68578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Varied training thanks to rapidly changing training scenarios</a:t>
            </a:r>
          </a:p>
          <a:p>
            <a:pPr marL="355574" indent="-355574" defTabSz="68578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No training system has more evaluation options, both during the exercise and after the exercise </a:t>
            </a:r>
            <a:br>
              <a:rPr lang="en-US" sz="1800" dirty="0">
                <a:solidFill>
                  <a:srgbClr val="000000"/>
                </a:solidFill>
                <a:latin typeface="Arial"/>
              </a:rPr>
            </a:br>
            <a:r>
              <a:rPr lang="en-US" sz="1800" dirty="0">
                <a:solidFill>
                  <a:srgbClr val="000000"/>
                </a:solidFill>
                <a:latin typeface="Arial"/>
              </a:rPr>
              <a:t>by means of an after-action review</a:t>
            </a:r>
            <a:br>
              <a:rPr lang="de-DE" sz="1800" dirty="0">
                <a:solidFill>
                  <a:srgbClr val="000000"/>
                </a:solidFill>
                <a:latin typeface="Arial"/>
              </a:rPr>
            </a:br>
            <a:r>
              <a:rPr lang="de-DE" sz="1800" dirty="0">
                <a:solidFill>
                  <a:srgbClr val="000000"/>
                </a:solidFill>
                <a:latin typeface="Arial"/>
              </a:rPr>
              <a:t>- 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Overlay of weapon lines with detection (color change opponent, friend</a:t>
            </a:r>
            <a:r>
              <a:rPr lang="de-DE" sz="1800" dirty="0">
                <a:solidFill>
                  <a:srgbClr val="000000"/>
                </a:solidFill>
                <a:latin typeface="Arial"/>
              </a:rPr>
              <a:t>)</a:t>
            </a:r>
            <a:br>
              <a:rPr lang="de-DE" sz="1800" dirty="0">
                <a:solidFill>
                  <a:srgbClr val="000000"/>
                </a:solidFill>
                <a:latin typeface="Arial"/>
              </a:rPr>
            </a:br>
            <a:r>
              <a:rPr lang="de-DE" sz="1800" dirty="0">
                <a:solidFill>
                  <a:srgbClr val="000000"/>
                </a:solidFill>
                <a:latin typeface="Arial"/>
              </a:rPr>
              <a:t>- 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Free camera perspectives, top view, user / opponent perspective </a:t>
            </a:r>
            <a:r>
              <a:rPr lang="de-DE" sz="1800" dirty="0">
                <a:solidFill>
                  <a:srgbClr val="000000"/>
                </a:solidFill>
                <a:latin typeface="Arial"/>
              </a:rPr>
              <a:t>etc.</a:t>
            </a:r>
            <a:br>
              <a:rPr lang="de-DE" sz="1800" dirty="0">
                <a:solidFill>
                  <a:srgbClr val="000000"/>
                </a:solidFill>
                <a:latin typeface="Arial"/>
              </a:rPr>
            </a:br>
            <a:r>
              <a:rPr lang="de-DE" sz="1800" dirty="0">
                <a:solidFill>
                  <a:srgbClr val="000000"/>
                </a:solidFill>
                <a:latin typeface="Arial"/>
              </a:rPr>
              <a:t>- 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Statistics of the mission, e.g. number of shots, hit detection</a:t>
            </a:r>
            <a:br>
              <a:rPr lang="de-DE" sz="1800" dirty="0">
                <a:solidFill>
                  <a:srgbClr val="000000"/>
                </a:solidFill>
                <a:latin typeface="Arial"/>
              </a:rPr>
            </a:br>
            <a:r>
              <a:rPr lang="de-DE" sz="1800" dirty="0">
                <a:solidFill>
                  <a:srgbClr val="000000"/>
                </a:solidFill>
                <a:latin typeface="Arial"/>
              </a:rPr>
              <a:t>- Slow motion playback</a:t>
            </a:r>
          </a:p>
          <a:p>
            <a:pPr marL="355574" indent="-355574" defTabSz="68578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Continued high technical growth potential</a:t>
            </a:r>
            <a:br>
              <a:rPr lang="de-DE" sz="1800" dirty="0">
                <a:solidFill>
                  <a:srgbClr val="000000"/>
                </a:solidFill>
                <a:latin typeface="Arial"/>
              </a:rPr>
            </a:br>
            <a:r>
              <a:rPr lang="de-DE" sz="1800" dirty="0">
                <a:solidFill>
                  <a:srgbClr val="000000"/>
                </a:solidFill>
                <a:latin typeface="Arial"/>
              </a:rPr>
              <a:t>- 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Resolution, display, tracking systems, behavior</a:t>
            </a:r>
          </a:p>
          <a:p>
            <a:pPr marL="355574" indent="-355574" defTabSz="68578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latin typeface="Arial"/>
              </a:rPr>
              <a:t>VR is very highly regarded, especially among young people</a:t>
            </a:r>
            <a:br>
              <a:rPr lang="de-DE" sz="1800" dirty="0">
                <a:solidFill>
                  <a:srgbClr val="000000"/>
                </a:solidFill>
                <a:latin typeface="Arial"/>
              </a:rPr>
            </a:br>
            <a:r>
              <a:rPr lang="de-DE" sz="1800" dirty="0">
                <a:solidFill>
                  <a:srgbClr val="000000"/>
                </a:solidFill>
                <a:latin typeface="Arial"/>
              </a:rPr>
              <a:t>- Increased attractiveness 	    </a:t>
            </a:r>
            <a:r>
              <a:rPr lang="de-DE" sz="1800" dirty="0">
                <a:latin typeface="Arial"/>
              </a:rPr>
              <a:t>The</a:t>
            </a:r>
            <a:r>
              <a:rPr lang="de-DE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YouTube video</a:t>
            </a:r>
            <a:r>
              <a:rPr lang="en-US" sz="180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1800" dirty="0">
                <a:latin typeface="Arial"/>
              </a:rPr>
              <a:t>of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the Bundeswehr channel </a:t>
            </a:r>
            <a:br>
              <a:rPr lang="en-US" sz="1800" dirty="0">
                <a:solidFill>
                  <a:srgbClr val="000000"/>
                </a:solidFill>
                <a:latin typeface="Arial"/>
              </a:rPr>
            </a:br>
            <a:r>
              <a:rPr lang="en-US" sz="1800" dirty="0">
                <a:solidFill>
                  <a:srgbClr val="000000"/>
                </a:solidFill>
                <a:latin typeface="Arial"/>
              </a:rPr>
              <a:t>  </a:t>
            </a:r>
            <a:r>
              <a:rPr lang="en-US" sz="1800" dirty="0">
                <a:latin typeface="Arial"/>
              </a:rPr>
              <a:t>had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290,000 views and universally positive comments </a:t>
            </a:r>
            <a:endParaRPr lang="de-DE" sz="180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E8838770-E7B1-443D-9BAC-FF07BA161882}"/>
              </a:ext>
            </a:extLst>
          </p:cNvPr>
          <p:cNvCxnSpPr/>
          <p:nvPr/>
        </p:nvCxnSpPr>
        <p:spPr>
          <a:xfrm>
            <a:off x="3725937" y="5354315"/>
            <a:ext cx="255181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liennummernplatzhalter 3">
            <a:extLst>
              <a:ext uri="{FF2B5EF4-FFF2-40B4-BE49-F238E27FC236}">
                <a16:creationId xmlns:a16="http://schemas.microsoft.com/office/drawing/2014/main" id="{E427E197-6C79-423C-AD4D-D82931FC2462}"/>
              </a:ext>
            </a:extLst>
          </p:cNvPr>
          <p:cNvSpPr txBox="1">
            <a:spLocks/>
          </p:cNvSpPr>
          <p:nvPr/>
        </p:nvSpPr>
        <p:spPr>
          <a:xfrm>
            <a:off x="10905016" y="6392179"/>
            <a:ext cx="821634" cy="34093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03746F-B42A-474D-94FA-02D6826DE614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2870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kt 3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25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40" name="Objekt 3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793820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 algn="ctr"/>
            <a:r>
              <a:rPr lang="en-US" sz="3200" cap="none" noProof="0" dirty="0">
                <a:latin typeface="+mj-lt"/>
              </a:rPr>
              <a:t>Information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746F-B42A-474D-94FA-02D6826DE614}" type="slidenum">
              <a:rPr lang="de-DE" smtClean="0"/>
              <a:t>2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D75AD96-DF06-43F2-AAF1-B13824DF901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065" y="1960880"/>
            <a:ext cx="4592584" cy="3489136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76906FA-05E5-42D4-A302-0286909EA7B1}"/>
              </a:ext>
            </a:extLst>
          </p:cNvPr>
          <p:cNvSpPr txBox="1"/>
          <p:nvPr/>
        </p:nvSpPr>
        <p:spPr>
          <a:xfrm>
            <a:off x="5088145" y="1033788"/>
            <a:ext cx="6843623" cy="294018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Bef>
                <a:spcPts val="800"/>
              </a:spcBef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Frank Jaspers, WTD 91 – 450, Head of Department AR, VR and MR at the Technical Test Center for weapons and ammunition (WTD 91), Germany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Since 1989 at WTD 91</a:t>
            </a:r>
          </a:p>
          <a:p>
            <a:pPr marL="380990" indent="-38099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Communication Electronics Technician</a:t>
            </a:r>
          </a:p>
          <a:p>
            <a:pPr marL="380990" indent="-38099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Telecommunications Technician</a:t>
            </a:r>
          </a:p>
          <a:p>
            <a:pPr marL="380990" indent="-38099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Ergonomics, especially Software Ergonomics</a:t>
            </a:r>
          </a:p>
          <a:p>
            <a:pPr marL="380990" indent="-38099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Since 2005: Use of VR for ergonomic issues</a:t>
            </a:r>
          </a:p>
          <a:p>
            <a:pPr marL="380990" indent="-38099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Since 2015: R&amp;D activities in the field of AR, VR, and MR</a:t>
            </a:r>
          </a:p>
          <a:p>
            <a:pPr marL="380990" indent="-38099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Since 2020: Project manager for the first digital shooting range of the German Armed Forces</a:t>
            </a:r>
            <a:endParaRPr lang="en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Organizer of the AR, VR and MR </a:t>
            </a:r>
            <a:br>
              <a:rPr lang="en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symposium in German Armed Forces </a:t>
            </a:r>
            <a:endParaRPr lang="en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Chairman / Member of NATO working groups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55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kt 3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25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6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40" name="Objekt 3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746F-B42A-474D-94FA-02D6826DE614}" type="slidenum">
              <a:rPr lang="de-DE" smtClean="0"/>
              <a:t>20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065D074-9E90-4148-BDC3-E682230382B0}"/>
              </a:ext>
            </a:extLst>
          </p:cNvPr>
          <p:cNvSpPr txBox="1"/>
          <p:nvPr/>
        </p:nvSpPr>
        <p:spPr>
          <a:xfrm>
            <a:off x="683288" y="1701577"/>
            <a:ext cx="10902461" cy="910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“I've been a police trainer for over 10 years and we trained with a lot of different systems, but the VR training system is the first system, where trainees voluntarily want to continue training after the regular training"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4E157BC-43E8-4B77-A203-CAE33B77C2F8}"/>
              </a:ext>
            </a:extLst>
          </p:cNvPr>
          <p:cNvSpPr txBox="1"/>
          <p:nvPr/>
        </p:nvSpPr>
        <p:spPr>
          <a:xfrm>
            <a:off x="1368645" y="5707664"/>
            <a:ext cx="10036233" cy="910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Maarten V., police instructor Antwerp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751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kt 3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25591" y="1591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9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40" name="Objekt 3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91" y="1591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platzhalter 1">
            <a:extLst>
              <a:ext uri="{FF2B5EF4-FFF2-40B4-BE49-F238E27FC236}">
                <a16:creationId xmlns:a16="http://schemas.microsoft.com/office/drawing/2014/main" id="{DC6F7D87-1753-4D92-8C5B-A17C9F864E0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803868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 algn="ctr"/>
            <a:r>
              <a:rPr lang="en-US" sz="3200" cap="none" noProof="0" dirty="0">
                <a:latin typeface="+mj-lt"/>
              </a:rPr>
              <a:t>Further study implementations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0853096" y="6390502"/>
            <a:ext cx="821634" cy="340935"/>
          </a:xfrm>
        </p:spPr>
        <p:txBody>
          <a:bodyPr/>
          <a:lstStyle/>
          <a:p>
            <a:pPr defTabSz="685783"/>
            <a:fld id="{2C03746F-B42A-474D-94FA-02D6826DE614}" type="slidenum">
              <a:rPr lang="de-DE">
                <a:solidFill>
                  <a:srgbClr val="FFFFFF"/>
                </a:solidFill>
                <a:latin typeface="Arial"/>
              </a:rPr>
              <a:pPr defTabSz="685783"/>
              <a:t>21</a:t>
            </a:fld>
            <a:endParaRPr lang="de-DE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A4D48FF-B7DD-4DF7-8D7B-816CCC5FCD8F}"/>
              </a:ext>
            </a:extLst>
          </p:cNvPr>
          <p:cNvSpPr/>
          <p:nvPr/>
        </p:nvSpPr>
        <p:spPr>
          <a:xfrm>
            <a:off x="383117" y="953230"/>
            <a:ext cx="11631176" cy="6781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574" indent="-355574" defTabSz="68578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dirty="0">
                <a:solidFill>
                  <a:srgbClr val="000000"/>
                </a:solidFill>
                <a:latin typeface="Arial"/>
              </a:rPr>
              <a:t>Mobile virtual </a:t>
            </a:r>
            <a:r>
              <a:rPr lang="de-DE" sz="2000" dirty="0" err="1">
                <a:solidFill>
                  <a:srgbClr val="000000"/>
                </a:solidFill>
                <a:latin typeface="Arial"/>
              </a:rPr>
              <a:t>action</a:t>
            </a:r>
            <a:r>
              <a:rPr lang="de-DE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/>
              </a:rPr>
              <a:t>trainer</a:t>
            </a:r>
            <a:br>
              <a:rPr lang="de-DE" sz="2000" dirty="0">
                <a:solidFill>
                  <a:srgbClr val="000000"/>
                </a:solidFill>
                <a:latin typeface="Arial"/>
              </a:rPr>
            </a:br>
            <a:r>
              <a:rPr lang="de-DE" sz="2000" dirty="0">
                <a:solidFill>
                  <a:srgbClr val="000000"/>
                </a:solidFill>
                <a:latin typeface="Arial"/>
              </a:rPr>
              <a:t>Initial </a:t>
            </a:r>
            <a:r>
              <a:rPr lang="de-DE" sz="2000" dirty="0" err="1">
                <a:solidFill>
                  <a:srgbClr val="000000"/>
                </a:solidFill>
                <a:latin typeface="Arial"/>
              </a:rPr>
              <a:t>requirement</a:t>
            </a:r>
            <a:r>
              <a:rPr lang="de-DE" sz="2000" dirty="0">
                <a:solidFill>
                  <a:srgbClr val="000000"/>
                </a:solidFill>
                <a:latin typeface="Arial"/>
              </a:rPr>
              <a:t> :</a:t>
            </a:r>
            <a:br>
              <a:rPr lang="de-DE" sz="2000" dirty="0">
                <a:solidFill>
                  <a:srgbClr val="000000"/>
                </a:solidFill>
                <a:latin typeface="Arial"/>
              </a:rPr>
            </a:br>
            <a:r>
              <a:rPr lang="de-DE" sz="2000" dirty="0">
                <a:solidFill>
                  <a:srgbClr val="000000"/>
                </a:solidFill>
                <a:latin typeface="Arial"/>
              </a:rPr>
              <a:t>- </a:t>
            </a:r>
            <a:r>
              <a:rPr lang="de-DE" sz="2000" dirty="0" err="1">
                <a:solidFill>
                  <a:srgbClr val="000000"/>
                </a:solidFill>
                <a:latin typeface="Arial"/>
              </a:rPr>
              <a:t>One</a:t>
            </a:r>
            <a:r>
              <a:rPr lang="de-DE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/>
              </a:rPr>
              <a:t>user</a:t>
            </a:r>
            <a:r>
              <a:rPr lang="de-DE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/>
              </a:rPr>
              <a:t>system</a:t>
            </a:r>
            <a:br>
              <a:rPr lang="de-DE" sz="2000" dirty="0">
                <a:solidFill>
                  <a:srgbClr val="000000"/>
                </a:solidFill>
                <a:latin typeface="Arial"/>
              </a:rPr>
            </a:br>
            <a:r>
              <a:rPr lang="de-DE" sz="2000" dirty="0">
                <a:solidFill>
                  <a:srgbClr val="000000"/>
                </a:solidFill>
                <a:latin typeface="Arial"/>
              </a:rPr>
              <a:t>- Networking </a:t>
            </a:r>
            <a:r>
              <a:rPr lang="de-DE" sz="2000" dirty="0" err="1">
                <a:solidFill>
                  <a:srgbClr val="000000"/>
                </a:solidFill>
                <a:latin typeface="Arial"/>
              </a:rPr>
              <a:t>capability</a:t>
            </a:r>
            <a:br>
              <a:rPr lang="de-DE" sz="2000" dirty="0">
                <a:solidFill>
                  <a:srgbClr val="000000"/>
                </a:solidFill>
                <a:latin typeface="Arial"/>
              </a:rPr>
            </a:br>
            <a:r>
              <a:rPr lang="de-DE" sz="2000" dirty="0">
                <a:solidFill>
                  <a:srgbClr val="000000"/>
                </a:solidFill>
                <a:latin typeface="Arial"/>
              </a:rPr>
              <a:t>- Mobile </a:t>
            </a:r>
            <a:r>
              <a:rPr lang="de-DE" sz="2000" dirty="0" err="1">
                <a:solidFill>
                  <a:srgbClr val="000000"/>
                </a:solidFill>
                <a:latin typeface="Arial"/>
              </a:rPr>
              <a:t>use</a:t>
            </a:r>
            <a:br>
              <a:rPr lang="de-DE" sz="2000" dirty="0">
                <a:solidFill>
                  <a:srgbClr val="000000"/>
                </a:solidFill>
                <a:latin typeface="Arial"/>
              </a:rPr>
            </a:br>
            <a:r>
              <a:rPr lang="de-DE" sz="2000" dirty="0">
                <a:solidFill>
                  <a:srgbClr val="000000"/>
                </a:solidFill>
                <a:latin typeface="Arial"/>
              </a:rPr>
              <a:t>- No </a:t>
            </a:r>
            <a:r>
              <a:rPr lang="de-DE" sz="2000" dirty="0" err="1">
                <a:solidFill>
                  <a:srgbClr val="000000"/>
                </a:solidFill>
                <a:latin typeface="Arial"/>
              </a:rPr>
              <a:t>full</a:t>
            </a:r>
            <a:r>
              <a:rPr lang="de-DE" sz="2000" dirty="0">
                <a:solidFill>
                  <a:srgbClr val="000000"/>
                </a:solidFill>
                <a:latin typeface="Arial"/>
              </a:rPr>
              <a:t>-body </a:t>
            </a:r>
            <a:r>
              <a:rPr lang="de-DE" sz="2000" dirty="0" err="1">
                <a:solidFill>
                  <a:srgbClr val="000000"/>
                </a:solidFill>
                <a:latin typeface="Arial"/>
              </a:rPr>
              <a:t>tracking</a:t>
            </a:r>
            <a:endParaRPr lang="de-DE" sz="2000" dirty="0">
              <a:solidFill>
                <a:srgbClr val="000000"/>
              </a:solidFill>
              <a:latin typeface="Arial"/>
            </a:endParaRPr>
          </a:p>
          <a:p>
            <a:pPr marL="355574" indent="-355574" defTabSz="68578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dirty="0" err="1">
                <a:solidFill>
                  <a:srgbClr val="000000"/>
                </a:solidFill>
                <a:latin typeface="Arial"/>
              </a:rPr>
              <a:t>Current</a:t>
            </a:r>
            <a:r>
              <a:rPr lang="de-DE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/>
              </a:rPr>
              <a:t>state</a:t>
            </a:r>
            <a:r>
              <a:rPr lang="de-DE" sz="2000" dirty="0">
                <a:solidFill>
                  <a:srgbClr val="000000"/>
                </a:solidFill>
                <a:latin typeface="Arial"/>
              </a:rPr>
              <a:t> of </a:t>
            </a:r>
            <a:r>
              <a:rPr lang="de-DE" sz="2000" dirty="0" err="1">
                <a:solidFill>
                  <a:srgbClr val="000000"/>
                </a:solidFill>
                <a:latin typeface="Arial"/>
              </a:rPr>
              <a:t>development</a:t>
            </a:r>
            <a:br>
              <a:rPr lang="de-DE" sz="2000" dirty="0">
                <a:solidFill>
                  <a:srgbClr val="000000"/>
                </a:solidFill>
                <a:latin typeface="Arial"/>
              </a:rPr>
            </a:br>
            <a:r>
              <a:rPr lang="de-DE" sz="2000" dirty="0">
                <a:solidFill>
                  <a:srgbClr val="000000"/>
                </a:solidFill>
                <a:latin typeface="Arial"/>
              </a:rPr>
              <a:t>- </a:t>
            </a:r>
            <a:r>
              <a:rPr lang="de-DE" sz="2000" dirty="0" err="1">
                <a:solidFill>
                  <a:srgbClr val="000000"/>
                </a:solidFill>
                <a:latin typeface="Arial"/>
              </a:rPr>
              <a:t>Four</a:t>
            </a:r>
            <a:r>
              <a:rPr lang="de-DE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/>
              </a:rPr>
              <a:t>user</a:t>
            </a:r>
            <a:r>
              <a:rPr lang="de-DE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/>
              </a:rPr>
              <a:t>system</a:t>
            </a:r>
            <a:r>
              <a:rPr lang="de-DE" sz="2000" dirty="0">
                <a:solidFill>
                  <a:srgbClr val="000000"/>
                </a:solidFill>
                <a:latin typeface="Arial"/>
              </a:rPr>
              <a:t> – </a:t>
            </a:r>
            <a:r>
              <a:rPr lang="de-DE" sz="2000" dirty="0" err="1">
                <a:solidFill>
                  <a:srgbClr val="000000"/>
                </a:solidFill>
                <a:latin typeface="Arial"/>
              </a:rPr>
              <a:t>up</a:t>
            </a:r>
            <a:r>
              <a:rPr lang="de-DE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/>
              </a:rPr>
              <a:t>to</a:t>
            </a:r>
            <a:r>
              <a:rPr lang="de-DE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/>
              </a:rPr>
              <a:t>eight</a:t>
            </a:r>
            <a:r>
              <a:rPr lang="de-DE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/>
              </a:rPr>
              <a:t>user</a:t>
            </a:r>
            <a:r>
              <a:rPr lang="de-DE" sz="2000" dirty="0">
                <a:solidFill>
                  <a:srgbClr val="000000"/>
                </a:solidFill>
                <a:latin typeface="Arial"/>
              </a:rPr>
              <a:t> possible (</a:t>
            </a:r>
            <a:r>
              <a:rPr lang="de-DE" sz="2000" dirty="0" err="1">
                <a:solidFill>
                  <a:srgbClr val="000000"/>
                </a:solidFill>
                <a:latin typeface="Arial"/>
              </a:rPr>
              <a:t>two</a:t>
            </a:r>
            <a:r>
              <a:rPr lang="de-DE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Arial"/>
              </a:rPr>
              <a:t>cases</a:t>
            </a:r>
            <a:r>
              <a:rPr lang="de-DE" sz="2000" dirty="0">
                <a:solidFill>
                  <a:srgbClr val="000000"/>
                </a:solidFill>
                <a:latin typeface="Arial"/>
              </a:rPr>
              <a:t>)</a:t>
            </a:r>
            <a:br>
              <a:rPr lang="de-DE" sz="2000" dirty="0">
                <a:solidFill>
                  <a:srgbClr val="000000"/>
                </a:solidFill>
                <a:latin typeface="Arial"/>
              </a:rPr>
            </a:br>
            <a:r>
              <a:rPr lang="de-DE" sz="2000" dirty="0">
                <a:solidFill>
                  <a:srgbClr val="000000"/>
                </a:solidFill>
                <a:latin typeface="Arial"/>
              </a:rPr>
              <a:t>- </a:t>
            </a:r>
            <a:r>
              <a:rPr lang="en-US" sz="2000" dirty="0">
                <a:solidFill>
                  <a:srgbClr val="000000"/>
                </a:solidFill>
                <a:latin typeface="Arial"/>
              </a:rPr>
              <a:t>Expansion with full-body tracking has now been completed</a:t>
            </a:r>
            <a:endParaRPr lang="de-DE" sz="2000" strike="sngStrike" dirty="0">
              <a:solidFill>
                <a:srgbClr val="FF0000"/>
              </a:solidFill>
              <a:latin typeface="Arial"/>
            </a:endParaRPr>
          </a:p>
          <a:p>
            <a:pPr marL="355574" indent="-355574" defTabSz="68578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Test conducted on 722 m²</a:t>
            </a:r>
          </a:p>
          <a:p>
            <a:pPr marL="355574" indent="-355574" defTabSz="68578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Arial"/>
              </a:rPr>
              <a:t>Mobile systems with inside-out tracking is an game changer</a:t>
            </a:r>
            <a:br>
              <a:rPr lang="de-DE" sz="1800" dirty="0">
                <a:solidFill>
                  <a:srgbClr val="000000"/>
                </a:solidFill>
                <a:latin typeface="Arial"/>
              </a:rPr>
            </a:br>
            <a:br>
              <a:rPr lang="de-DE" sz="1800" dirty="0">
                <a:solidFill>
                  <a:srgbClr val="000000"/>
                </a:solidFill>
                <a:latin typeface="Arial"/>
              </a:rPr>
            </a:br>
            <a:endParaRPr lang="de-DE" sz="1800" dirty="0">
              <a:solidFill>
                <a:srgbClr val="000000"/>
              </a:solidFill>
              <a:latin typeface="Arial"/>
            </a:endParaRPr>
          </a:p>
          <a:p>
            <a:pPr marL="355574" indent="-355574" defTabSz="685783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de-DE" sz="1800" dirty="0">
              <a:solidFill>
                <a:srgbClr val="000000"/>
              </a:solidFill>
              <a:latin typeface="Arial"/>
            </a:endParaRPr>
          </a:p>
          <a:p>
            <a:pPr marL="355574" indent="-355574" defTabSz="685783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de-DE" sz="18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" name="Grafik 13" descr="Ein Bild, das Text, drinnen, Elektronik, Computer enthält.&#10;&#10;Automatisch generierte Beschreibung">
            <a:extLst>
              <a:ext uri="{FF2B5EF4-FFF2-40B4-BE49-F238E27FC236}">
                <a16:creationId xmlns:a16="http://schemas.microsoft.com/office/drawing/2014/main" id="{D564A4FE-2D7E-4E40-9516-26849F23E40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9908" y="1041263"/>
            <a:ext cx="2986925" cy="319451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DDB2661-1E11-4689-9D02-C1F4CC36609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9780" y="4282570"/>
            <a:ext cx="3079104" cy="2051004"/>
          </a:xfrm>
          <a:prstGeom prst="rect">
            <a:avLst/>
          </a:prstGeom>
        </p:spPr>
      </p:pic>
      <p:pic>
        <p:nvPicPr>
          <p:cNvPr id="16" name="Picture 9" descr="VIVE Wrist Tracker | VIVE Deutschland">
            <a:extLst>
              <a:ext uri="{FF2B5EF4-FFF2-40B4-BE49-F238E27FC236}">
                <a16:creationId xmlns:a16="http://schemas.microsoft.com/office/drawing/2014/main" id="{B6051BDB-7CEE-40C2-B217-D5D1868AA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3957" y="1158174"/>
            <a:ext cx="910336" cy="91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65B334B8-0E92-4888-8E68-8DAB9E30FA01}"/>
              </a:ext>
            </a:extLst>
          </p:cNvPr>
          <p:cNvSpPr txBox="1">
            <a:spLocks/>
          </p:cNvSpPr>
          <p:nvPr/>
        </p:nvSpPr>
        <p:spPr>
          <a:xfrm>
            <a:off x="10925112" y="6372084"/>
            <a:ext cx="821634" cy="34093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03746F-B42A-474D-94FA-02D6826DE614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2285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kt 3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25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5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40" name="Objekt 3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746F-B42A-474D-94FA-02D6826DE614}" type="slidenum">
              <a:rPr lang="de-DE" smtClean="0"/>
              <a:t>22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065D074-9E90-4148-BDC3-E682230382B0}"/>
              </a:ext>
            </a:extLst>
          </p:cNvPr>
          <p:cNvSpPr txBox="1"/>
          <p:nvPr/>
        </p:nvSpPr>
        <p:spPr>
          <a:xfrm>
            <a:off x="383116" y="1134303"/>
            <a:ext cx="11425767" cy="910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Facts about the VIRTUOS R&amp;T study</a:t>
            </a: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400" dirty="0"/>
          </a:p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results of the study are convincing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Direct transfer of the demonstrator to procurement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demonstrator is now a product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product is now also used by the police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this study, the Bundeswehr and its contractual partner Hologate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 made a massive impact on VR open-space training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849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kt 3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25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3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40" name="Objekt 3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platzhalter 1">
            <a:extLst>
              <a:ext uri="{FF2B5EF4-FFF2-40B4-BE49-F238E27FC236}">
                <a16:creationId xmlns:a16="http://schemas.microsoft.com/office/drawing/2014/main" id="{100FA9DE-1D99-4BA4-B2B4-B27B11AE58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810842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 algn="ctr"/>
            <a:r>
              <a:rPr lang="en-US" sz="3200" cap="none" noProof="0" dirty="0">
                <a:latin typeface="+mj-lt"/>
              </a:rPr>
              <a:t>Virtual Action Trainer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2C03746F-B42A-474D-94FA-02D6826DE614}" type="slidenum">
              <a:rPr lang="de-DE">
                <a:solidFill>
                  <a:srgbClr val="FFFFFF"/>
                </a:solidFill>
                <a:latin typeface="Arial"/>
              </a:rPr>
              <a:pPr defTabSz="685783"/>
              <a:t>23</a:t>
            </a:fld>
            <a:endParaRPr lang="de-DE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02F6ACAD-405F-446C-B8FA-B359EDC3AD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444392" y="983985"/>
            <a:ext cx="12636392" cy="53053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Any questions or suggestions?</a:t>
            </a:r>
          </a:p>
          <a:p>
            <a:pPr marL="0" indent="0" algn="ctr">
              <a:buNone/>
            </a:pPr>
            <a:endParaRPr lang="en-US" sz="2400" b="1" noProof="0" dirty="0"/>
          </a:p>
          <a:p>
            <a:pPr marL="0" indent="0" algn="ctr">
              <a:buNone/>
            </a:pPr>
            <a:endParaRPr lang="en-US" sz="2400" b="1" noProof="0" dirty="0"/>
          </a:p>
          <a:p>
            <a:pPr marL="0" indent="0" algn="ctr">
              <a:buNone/>
            </a:pPr>
            <a:endParaRPr lang="en-US" sz="2400" b="1" noProof="0" dirty="0"/>
          </a:p>
          <a:p>
            <a:pPr marL="0" indent="0" algn="ctr">
              <a:buNone/>
            </a:pPr>
            <a:endParaRPr lang="en-US" sz="2400" b="1" noProof="0" dirty="0"/>
          </a:p>
          <a:p>
            <a:pPr marL="0" indent="0" algn="ctr">
              <a:buNone/>
            </a:pPr>
            <a:endParaRPr lang="en-US" sz="2400" b="1" noProof="0" dirty="0"/>
          </a:p>
          <a:p>
            <a:pPr marL="0" indent="0" algn="ctr">
              <a:buNone/>
            </a:pPr>
            <a:endParaRPr lang="en-US" sz="2400" b="1" noProof="0" dirty="0"/>
          </a:p>
          <a:p>
            <a:pPr marL="0" indent="0" algn="ctr">
              <a:buNone/>
            </a:pPr>
            <a:endParaRPr lang="en-US" sz="2400" b="1" noProof="0" dirty="0"/>
          </a:p>
          <a:p>
            <a:pPr marL="0" indent="0" algn="ctr">
              <a:buNone/>
            </a:pPr>
            <a:endParaRPr lang="en-US" sz="2400" b="1" noProof="0" dirty="0"/>
          </a:p>
          <a:p>
            <a:pPr marL="0" indent="0" algn="ctr">
              <a:buNone/>
            </a:pPr>
            <a:endParaRPr lang="en-US" sz="2400" b="1" noProof="0" dirty="0"/>
          </a:p>
          <a:p>
            <a:pPr marL="0" indent="0" algn="ctr">
              <a:buNone/>
            </a:pPr>
            <a:r>
              <a:rPr lang="en-US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Thank you for your attention</a:t>
            </a:r>
            <a:endParaRPr lang="en-US" sz="1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3A25636-D5FF-4280-8F70-EC2C49858C92}"/>
              </a:ext>
            </a:extLst>
          </p:cNvPr>
          <p:cNvSpPr txBox="1"/>
          <p:nvPr/>
        </p:nvSpPr>
        <p:spPr>
          <a:xfrm>
            <a:off x="6231265" y="2136264"/>
            <a:ext cx="5348177" cy="30473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685783"/>
            <a:r>
              <a:rPr lang="de-DE" sz="2000" dirty="0">
                <a:solidFill>
                  <a:srgbClr val="000000"/>
                </a:solidFill>
                <a:latin typeface="Arial"/>
              </a:rPr>
              <a:t>Frank Jaspers</a:t>
            </a:r>
            <a:br>
              <a:rPr lang="de-DE" sz="2000" dirty="0">
                <a:solidFill>
                  <a:srgbClr val="000000"/>
                </a:solidFill>
                <a:latin typeface="Arial"/>
              </a:rPr>
            </a:br>
            <a:r>
              <a:rPr lang="de-DE" sz="2000" dirty="0">
                <a:solidFill>
                  <a:srgbClr val="000000"/>
                </a:solidFill>
                <a:latin typeface="Arial"/>
              </a:rPr>
              <a:t>SG AR, VR and MR</a:t>
            </a:r>
          </a:p>
          <a:p>
            <a:pPr defTabSz="685783"/>
            <a:endParaRPr lang="de-DE" sz="2000" dirty="0">
              <a:solidFill>
                <a:srgbClr val="000000"/>
              </a:solidFill>
              <a:latin typeface="Arial"/>
            </a:endParaRPr>
          </a:p>
          <a:p>
            <a:pPr defTabSz="685783"/>
            <a:r>
              <a:rPr lang="en-US" sz="2000" dirty="0">
                <a:solidFill>
                  <a:srgbClr val="000000"/>
                </a:solidFill>
                <a:latin typeface="Arial"/>
              </a:rPr>
              <a:t>Weapons and Ammunition Technical Center (WTD 91)</a:t>
            </a:r>
            <a:br>
              <a:rPr lang="de-DE" sz="2000" dirty="0">
                <a:solidFill>
                  <a:srgbClr val="000000"/>
                </a:solidFill>
                <a:latin typeface="Arial"/>
              </a:rPr>
            </a:br>
            <a:r>
              <a:rPr lang="de-DE" sz="2000" dirty="0">
                <a:solidFill>
                  <a:srgbClr val="000000"/>
                </a:solidFill>
                <a:latin typeface="Arial"/>
              </a:rPr>
              <a:t>Am Schießplatz 25</a:t>
            </a:r>
          </a:p>
          <a:p>
            <a:pPr defTabSz="685783"/>
            <a:r>
              <a:rPr lang="de-DE" sz="2000" dirty="0">
                <a:solidFill>
                  <a:srgbClr val="000000"/>
                </a:solidFill>
                <a:latin typeface="Arial"/>
              </a:rPr>
              <a:t>49716 Meppen</a:t>
            </a:r>
          </a:p>
          <a:p>
            <a:pPr defTabSz="685783"/>
            <a:endParaRPr lang="de-DE" sz="2000" dirty="0">
              <a:solidFill>
                <a:srgbClr val="000000"/>
              </a:solidFill>
              <a:latin typeface="Arial"/>
            </a:endParaRPr>
          </a:p>
          <a:p>
            <a:pPr defTabSz="685783"/>
            <a:r>
              <a:rPr lang="de-DE" sz="2000" dirty="0">
                <a:solidFill>
                  <a:srgbClr val="000000"/>
                </a:solidFill>
                <a:latin typeface="Arial"/>
              </a:rPr>
              <a:t>FrankJaspers@bundeswehr.org</a:t>
            </a:r>
          </a:p>
          <a:p>
            <a:pPr defTabSz="685783"/>
            <a:r>
              <a:rPr lang="de-DE" sz="2000" dirty="0">
                <a:solidFill>
                  <a:srgbClr val="000000"/>
                </a:solidFill>
                <a:latin typeface="Arial"/>
              </a:rPr>
              <a:t>Telefon: 05931 – 432987</a:t>
            </a:r>
          </a:p>
          <a:p>
            <a:pPr defTabSz="685783"/>
            <a:endParaRPr lang="de-DE" sz="1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00B4928-BA6A-409F-937D-DB40D261A0D3}"/>
              </a:ext>
            </a:extLst>
          </p:cNvPr>
          <p:cNvSpPr txBox="1"/>
          <p:nvPr/>
        </p:nvSpPr>
        <p:spPr>
          <a:xfrm>
            <a:off x="1199125" y="5441441"/>
            <a:ext cx="3440601" cy="4187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685783"/>
            <a:r>
              <a:rPr lang="en-US" sz="1300" dirty="0">
                <a:solidFill>
                  <a:srgbClr val="000000"/>
                </a:solidFill>
                <a:latin typeface="Arial"/>
              </a:rPr>
              <a:t>        The virtual action trainer on</a:t>
            </a:r>
            <a:endParaRPr lang="de-DE" sz="13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9B28EF7D-395F-4286-870D-FA1FFCCA53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2549" y="5441440"/>
            <a:ext cx="732124" cy="20720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498D4FE-1ECB-49FA-965E-C4E5A4F77E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9732" y="1916535"/>
            <a:ext cx="3465856" cy="348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79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kt 3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25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40" name="Objekt 3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799631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 algn="ctr"/>
            <a:r>
              <a:rPr lang="en-US" sz="2800" cap="none" noProof="0" dirty="0">
                <a:latin typeface="+mj-lt"/>
              </a:rPr>
              <a:t>Virtual Team Training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2C03746F-B42A-474D-94FA-02D6826DE614}" type="slidenum">
              <a:rPr lang="de-DE">
                <a:latin typeface="Arial"/>
              </a:rPr>
              <a:pPr defTabSz="685783"/>
              <a:t>3</a:t>
            </a:fld>
            <a:endParaRPr lang="de-DE" dirty="0">
              <a:latin typeface="Arial"/>
            </a:endParaRP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Research Study VirTuOS - Virtual Training of Urban Operations as a</a:t>
            </a:r>
            <a:r>
              <a:rPr lang="en-US" sz="1800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Multi-User Scenario</a:t>
            </a:r>
          </a:p>
          <a:p>
            <a:pPr marL="266693" lvl="1" indent="-26669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 Examination of the suitability of Virtual Reality for action training for</a:t>
            </a:r>
            <a:r>
              <a:rPr lang="en-US" sz="1800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a team of</a:t>
            </a:r>
            <a:r>
              <a:rPr lang="en-US" sz="1800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four people</a:t>
            </a:r>
          </a:p>
          <a:p>
            <a:pPr marL="266693" lvl="1" indent="-26669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 Determining the added value of Virtual Reality for action training compared to traditional training methods</a:t>
            </a:r>
          </a:p>
          <a:p>
            <a:pPr marL="266693" lvl="1" indent="-26669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 Acceptance by the troops</a:t>
            </a:r>
          </a:p>
          <a:p>
            <a:pPr marL="266693" lvl="1" indent="-26669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 Exemplary implementation of a demonstrator to investigate 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U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      virtual training using urban combat as an example</a:t>
            </a:r>
          </a:p>
          <a:p>
            <a:pPr marL="355582" lvl="1" indent="-35558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Results as a decision-making basis for the </a:t>
            </a:r>
            <a:br>
              <a:rPr lang="en-US" sz="18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use of Virtual Reality training in the </a:t>
            </a:r>
            <a:br>
              <a:rPr lang="en-US" sz="18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existing action training of </a:t>
            </a:r>
            <a:r>
              <a:rPr lang="en-US" sz="1800" noProof="0">
                <a:latin typeface="Arial" panose="020B0604020202020204" pitchFamily="34" charset="0"/>
                <a:cs typeface="Arial" panose="020B0604020202020204" pitchFamily="34" charset="0"/>
              </a:rPr>
              <a:t>the German </a:t>
            </a:r>
            <a:r>
              <a:rPr lang="en-U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special forces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7BB6B4A-D05A-47FB-8155-FC38DE8A75A7}"/>
              </a:ext>
            </a:extLst>
          </p:cNvPr>
          <p:cNvGrpSpPr/>
          <p:nvPr/>
        </p:nvGrpSpPr>
        <p:grpSpPr>
          <a:xfrm>
            <a:off x="6414666" y="2742369"/>
            <a:ext cx="5462884" cy="3495256"/>
            <a:chOff x="6345998" y="2934119"/>
            <a:chExt cx="5462884" cy="3495256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467E23C7-E257-4260-AEB6-EF801FE507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86343" y="2934119"/>
              <a:ext cx="3322539" cy="3495256"/>
            </a:xfrm>
            <a:prstGeom prst="rect">
              <a:avLst/>
            </a:prstGeom>
          </p:spPr>
        </p:pic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0E99540D-E50B-4141-BFA5-2A0D231C7C47}"/>
                </a:ext>
              </a:extLst>
            </p:cNvPr>
            <p:cNvGrpSpPr/>
            <p:nvPr/>
          </p:nvGrpSpPr>
          <p:grpSpPr>
            <a:xfrm>
              <a:off x="6345998" y="4414598"/>
              <a:ext cx="3322540" cy="2014776"/>
              <a:chOff x="6345998" y="4414598"/>
              <a:chExt cx="3322540" cy="2014776"/>
            </a:xfrm>
          </p:grpSpPr>
          <p:pic>
            <p:nvPicPr>
              <p:cNvPr id="3102" name="Picture 30" descr="6a87cdad-706e-4455-a305-4e2098fb7ccf@itb">
                <a:extLst>
                  <a:ext uri="{FF2B5EF4-FFF2-40B4-BE49-F238E27FC236}">
                    <a16:creationId xmlns:a16="http://schemas.microsoft.com/office/drawing/2014/main" id="{32EF953D-C75F-4D6E-9FBE-D556D6342A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3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45998" y="4414598"/>
                <a:ext cx="3322539" cy="201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8B8FC686-A638-4AA9-B14F-2120341DE5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screen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74000"/>
                        </a14:imgEffect>
                        <a14:imgEffect>
                          <a14:brightnessContrast bright="10000" contrast="4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957774" y="5695951"/>
                <a:ext cx="710764" cy="73342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30979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kt 3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25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40" name="Objekt 3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platzhalter 1">
            <a:extLst>
              <a:ext uri="{FF2B5EF4-FFF2-40B4-BE49-F238E27FC236}">
                <a16:creationId xmlns:a16="http://schemas.microsoft.com/office/drawing/2014/main" id="{2DBABAE6-C254-408B-A20E-927CAF2D44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794530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 algn="ctr"/>
            <a:r>
              <a:rPr lang="en-US" sz="3200" cap="none" noProof="0" dirty="0">
                <a:latin typeface="+mj-lt"/>
              </a:rPr>
              <a:t>Implementation VIRTUOS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746F-B42A-474D-94FA-02D6826DE614}" type="slidenum">
              <a:rPr lang="de-DE" smtClean="0"/>
              <a:t>4</a:t>
            </a:fld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5D8F2C6-BE73-4BA1-93DF-DBE52E0D47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1848" y="945123"/>
            <a:ext cx="11119960" cy="549651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481013" algn="l"/>
                <a:tab pos="715963" algn="l"/>
              </a:tabLst>
            </a:pPr>
            <a:r>
              <a:rPr lang="en-U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2019 	Development of a test and inspection environment for testing </a:t>
            </a:r>
            <a:br>
              <a:rPr lang="en-US" sz="18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		VR hardware and software (possession of VR hardware and software)</a:t>
            </a:r>
          </a:p>
          <a:p>
            <a:pPr marL="0" indent="0">
              <a:lnSpc>
                <a:spcPct val="150000"/>
              </a:lnSpc>
              <a:buNone/>
              <a:tabLst>
                <a:tab pos="481013" algn="l"/>
                <a:tab pos="715963" algn="l"/>
              </a:tabLst>
            </a:pPr>
            <a:r>
              <a:rPr lang="en-U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2020	Development of the technical demonstrator virtual action trainer VirtAT</a:t>
            </a:r>
          </a:p>
          <a:p>
            <a:pPr marL="0" indent="0">
              <a:lnSpc>
                <a:spcPct val="150000"/>
              </a:lnSpc>
              <a:buNone/>
              <a:tabLst>
                <a:tab pos="481013" algn="l"/>
                <a:tab pos="715963" algn="l"/>
              </a:tabLst>
            </a:pPr>
            <a:r>
              <a:rPr lang="en-U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2021 	Expansion of VirtAT to the training system</a:t>
            </a:r>
          </a:p>
          <a:p>
            <a:pPr marL="0" indent="0">
              <a:lnSpc>
                <a:spcPct val="150000"/>
              </a:lnSpc>
              <a:buNone/>
              <a:tabLst>
                <a:tab pos="481013" algn="l"/>
                <a:tab pos="715963" algn="l"/>
              </a:tabLst>
            </a:pPr>
            <a:r>
              <a:rPr lang="en-U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2022	Targeted adjustments based on the investigations, AAR</a:t>
            </a:r>
          </a:p>
          <a:p>
            <a:pPr marL="0" indent="0">
              <a:lnSpc>
                <a:spcPct val="150000"/>
              </a:lnSpc>
              <a:buNone/>
              <a:tabLst>
                <a:tab pos="481013" algn="l"/>
                <a:tab pos="715963" algn="l"/>
              </a:tabLst>
            </a:pPr>
            <a:r>
              <a:rPr lang="en-U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2023 	NPC interaction concept and functional enhancements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  <a:tabLst>
                <a:tab pos="481013" algn="l"/>
                <a:tab pos="715963" algn="l"/>
              </a:tabLst>
            </a:pPr>
            <a:endParaRPr lang="en-US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482588" algn="l"/>
              </a:tabLst>
            </a:pPr>
            <a:r>
              <a:rPr lang="en-US" sz="1800" u="sng" noProof="0" dirty="0">
                <a:latin typeface="Arial" panose="020B0604020202020204" pitchFamily="34" charset="0"/>
                <a:cs typeface="Arial" panose="020B0604020202020204" pitchFamily="34" charset="0"/>
              </a:rPr>
              <a:t>Iterative development approach</a:t>
            </a:r>
            <a:endParaRPr lang="en-US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5963" indent="-715963">
              <a:lnSpc>
                <a:spcPct val="125000"/>
              </a:lnSpc>
              <a:buFont typeface="Symbol" panose="05050102010706020507" pitchFamily="18" charset="2"/>
              <a:buChar char="-"/>
            </a:pPr>
            <a:r>
              <a:rPr lang="en-U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Workshops with SME (Subject Matter Experts)</a:t>
            </a:r>
          </a:p>
          <a:p>
            <a:pPr marL="715963" indent="-715963">
              <a:lnSpc>
                <a:spcPct val="125000"/>
              </a:lnSpc>
              <a:buFont typeface="Symbol" panose="05050102010706020507" pitchFamily="18" charset="2"/>
              <a:buChar char="-"/>
            </a:pPr>
            <a:r>
              <a:rPr lang="en-U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Carrying out annual subject examinations with specialized </a:t>
            </a:r>
            <a:br>
              <a:rPr lang="en-US" sz="1800" noProof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forces and special forces, as well as the federal police / GSG 9</a:t>
            </a:r>
          </a:p>
          <a:p>
            <a:pPr marL="715963" indent="-715963">
              <a:lnSpc>
                <a:spcPct val="125000"/>
              </a:lnSpc>
              <a:buFont typeface="Symbol" panose="05050102010706020507" pitchFamily="18" charset="2"/>
              <a:buChar char="-"/>
            </a:pPr>
            <a:r>
              <a:rPr lang="en-US" sz="1800" noProof="0" dirty="0">
                <a:latin typeface="Arial" panose="020B0604020202020204" pitchFamily="34" charset="0"/>
                <a:cs typeface="Arial" panose="020B0604020202020204" pitchFamily="34" charset="0"/>
              </a:rPr>
              <a:t>Evaluation of the results and targeted system adjustments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B1CF5A5-6FB5-4AA0-9302-CD19576519D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169" y="1028551"/>
            <a:ext cx="2545712" cy="158131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63ED55B-0B23-4029-9524-2CFC0BF3273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169" y="2760455"/>
            <a:ext cx="2545711" cy="169714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5644B38-8A43-4B86-AA2D-51BEDBA8FFB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169" y="4633963"/>
            <a:ext cx="2545711" cy="169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60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kt 3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25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40" name="Objekt 3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746F-B42A-474D-94FA-02D6826DE614}" type="slidenum">
              <a:rPr lang="de-DE" smtClean="0"/>
              <a:t>5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065D074-9E90-4148-BDC3-E682230382B0}"/>
              </a:ext>
            </a:extLst>
          </p:cNvPr>
          <p:cNvSpPr txBox="1"/>
          <p:nvPr/>
        </p:nvSpPr>
        <p:spPr>
          <a:xfrm>
            <a:off x="0" y="3043490"/>
            <a:ext cx="12192000" cy="9103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VirtAT</a:t>
            </a: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 – Virtual Action Trainer</a:t>
            </a:r>
          </a:p>
        </p:txBody>
      </p:sp>
    </p:spTree>
    <p:extLst>
      <p:ext uri="{BB962C8B-B14F-4D97-AF65-F5344CB8AC3E}">
        <p14:creationId xmlns:p14="http://schemas.microsoft.com/office/powerpoint/2010/main" val="3965877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kt 3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25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40" name="Objekt 3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platzhalter 1">
            <a:extLst>
              <a:ext uri="{FF2B5EF4-FFF2-40B4-BE49-F238E27FC236}">
                <a16:creationId xmlns:a16="http://schemas.microsoft.com/office/drawing/2014/main" id="{5A798AA2-4832-400A-BC26-69AD56AE94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823965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 algn="ctr"/>
            <a:br>
              <a:rPr lang="en-US" sz="3200" noProof="0" dirty="0"/>
            </a:br>
            <a:r>
              <a:rPr lang="en-US" sz="3200" cap="none" noProof="0" dirty="0">
                <a:latin typeface="+mj-lt"/>
              </a:rPr>
              <a:t>Virtual Action Trainer</a:t>
            </a:r>
          </a:p>
          <a:p>
            <a:pPr algn="ctr"/>
            <a:endParaRPr lang="en-US" sz="3200" strike="sngStrik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2C03746F-B42A-474D-94FA-02D6826DE614}" type="slidenum">
              <a:rPr lang="de-DE">
                <a:solidFill>
                  <a:srgbClr val="FFFFFF"/>
                </a:solidFill>
                <a:latin typeface="Arial"/>
              </a:rPr>
              <a:pPr defTabSz="685783"/>
              <a:t>6</a:t>
            </a:fld>
            <a:endParaRPr lang="de-DE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086895E-E521-44CD-85DD-2BA6B7FE5FA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3289" y="3163375"/>
            <a:ext cx="5545595" cy="311939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2EDAC43-DC14-4D1C-BB1E-1F2B345B902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19" y="1813227"/>
            <a:ext cx="5370516" cy="3580343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C978EF25-426E-4993-A3DE-0688EF8C8AAF}"/>
              </a:ext>
            </a:extLst>
          </p:cNvPr>
          <p:cNvSpPr txBox="1"/>
          <p:nvPr/>
        </p:nvSpPr>
        <p:spPr>
          <a:xfrm>
            <a:off x="7472116" y="2470268"/>
            <a:ext cx="3127945" cy="7195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685783"/>
            <a:r>
              <a:rPr lang="en-US" sz="2000" dirty="0">
                <a:solidFill>
                  <a:srgbClr val="000000"/>
                </a:solidFill>
                <a:latin typeface="Arial"/>
              </a:rPr>
              <a:t>...is converted into a virtual reality test environment</a:t>
            </a:r>
            <a:endParaRPr lang="de-DE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F9062E7-632F-41E5-8F27-9C3708B13A1B}"/>
              </a:ext>
            </a:extLst>
          </p:cNvPr>
          <p:cNvSpPr txBox="1"/>
          <p:nvPr/>
        </p:nvSpPr>
        <p:spPr>
          <a:xfrm>
            <a:off x="1511286" y="1146805"/>
            <a:ext cx="3437745" cy="97935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685783"/>
            <a:r>
              <a:rPr lang="en-US" sz="2000" dirty="0">
                <a:solidFill>
                  <a:srgbClr val="000000"/>
                </a:solidFill>
                <a:latin typeface="Arial"/>
              </a:rPr>
              <a:t>A vehicle hall on the grounds of WTD 91...</a:t>
            </a:r>
            <a:endParaRPr lang="de-DE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6E073436-D45C-470E-BA49-CDE61CFCB908}"/>
              </a:ext>
            </a:extLst>
          </p:cNvPr>
          <p:cNvSpPr txBox="1">
            <a:spLocks/>
          </p:cNvSpPr>
          <p:nvPr/>
        </p:nvSpPr>
        <p:spPr>
          <a:xfrm>
            <a:off x="10863144" y="6390502"/>
            <a:ext cx="821634" cy="34093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6858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03746F-B42A-474D-94FA-02D6826DE614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5239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kt 3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25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40" name="Objekt 3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551848" y="993503"/>
            <a:ext cx="11119960" cy="55292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2000" noProof="0" dirty="0"/>
          </a:p>
          <a:p>
            <a:pPr marL="0" indent="0" algn="just">
              <a:buNone/>
            </a:pPr>
            <a:endParaRPr lang="en-US" sz="200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746F-B42A-474D-94FA-02D6826DE614}" type="slidenum">
              <a:rPr lang="de-DE" smtClean="0"/>
              <a:t>7</a:t>
            </a:fld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-1" y="5977345"/>
            <a:ext cx="11826911" cy="3965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Test subjects during the examination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D8673CF-9839-4184-8223-61406710ED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096" y="1159516"/>
            <a:ext cx="3607285" cy="475640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174576B-882E-4EA6-916A-2F4CD031138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258" y="1168768"/>
            <a:ext cx="3468417" cy="231227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F944346-C30C-4B53-A4E5-98C209A0AD8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0140" y="3608737"/>
            <a:ext cx="3474653" cy="231643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2612B43-B4B4-4EF8-91F6-BF2738A36A8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7552" y="1168768"/>
            <a:ext cx="4304353" cy="4756405"/>
          </a:xfrm>
          <a:prstGeom prst="rect">
            <a:avLst/>
          </a:prstGeom>
        </p:spPr>
      </p:pic>
      <p:sp>
        <p:nvSpPr>
          <p:cNvPr id="14" name="Textplatzhalter 1">
            <a:extLst>
              <a:ext uri="{FF2B5EF4-FFF2-40B4-BE49-F238E27FC236}">
                <a16:creationId xmlns:a16="http://schemas.microsoft.com/office/drawing/2014/main" id="{5C396239-3B72-421D-8AB3-A50793209462}"/>
              </a:ext>
            </a:extLst>
          </p:cNvPr>
          <p:cNvSpPr txBox="1">
            <a:spLocks/>
          </p:cNvSpPr>
          <p:nvPr/>
        </p:nvSpPr>
        <p:spPr>
          <a:xfrm>
            <a:off x="0" y="-40192"/>
            <a:ext cx="12192000" cy="81685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None/>
              <a:defRPr sz="2000" b="1" i="0" kern="1200" cap="all" baseline="0">
                <a:solidFill>
                  <a:schemeClr val="bg1"/>
                </a:solidFill>
                <a:latin typeface="Arial Narrow Bold" panose="020B060602020203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200" cap="none" dirty="0">
                <a:latin typeface="+mj-lt"/>
              </a:rPr>
              <a:t>Virtual Action Trainer</a:t>
            </a:r>
          </a:p>
        </p:txBody>
      </p:sp>
    </p:spTree>
    <p:extLst>
      <p:ext uri="{BB962C8B-B14F-4D97-AF65-F5344CB8AC3E}">
        <p14:creationId xmlns:p14="http://schemas.microsoft.com/office/powerpoint/2010/main" val="1905247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kt 3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25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40" name="Objekt 3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551848" y="993503"/>
            <a:ext cx="11119960" cy="55292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2000" noProof="0" dirty="0"/>
          </a:p>
          <a:p>
            <a:pPr marL="0" indent="0" algn="just">
              <a:buNone/>
            </a:pPr>
            <a:endParaRPr lang="en-US" sz="200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0873192" y="6390502"/>
            <a:ext cx="821634" cy="340935"/>
          </a:xfrm>
        </p:spPr>
        <p:txBody>
          <a:bodyPr/>
          <a:lstStyle/>
          <a:p>
            <a:fld id="{2C03746F-B42A-474D-94FA-02D6826DE614}" type="slidenum">
              <a:rPr lang="de-DE" smtClean="0"/>
              <a:t>8</a:t>
            </a:fld>
            <a:endParaRPr lang="de-DE" dirty="0"/>
          </a:p>
        </p:txBody>
      </p:sp>
      <p:sp>
        <p:nvSpPr>
          <p:cNvPr id="14" name="Textplatzhalter 1">
            <a:extLst>
              <a:ext uri="{FF2B5EF4-FFF2-40B4-BE49-F238E27FC236}">
                <a16:creationId xmlns:a16="http://schemas.microsoft.com/office/drawing/2014/main" id="{31AEF2BB-EC25-4108-9BDD-A9F5560F609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0434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None/>
              <a:defRPr sz="2000" b="1" i="0" kern="1200" cap="all" baseline="0">
                <a:solidFill>
                  <a:schemeClr val="bg1"/>
                </a:solidFill>
                <a:latin typeface="Arial Narrow Bold" panose="020B060602020203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200" cap="none" dirty="0">
                <a:latin typeface="+mj-lt"/>
              </a:rPr>
              <a:t>Virtual Action Trainer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1574B6F0-70D8-46F0-B2E4-69588C5946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8249" y="894960"/>
            <a:ext cx="5601904" cy="2562604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FAE20A91-1413-47F2-B566-F66460523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01" b="-72"/>
          <a:stretch/>
        </p:blipFill>
        <p:spPr bwMode="auto">
          <a:xfrm>
            <a:off x="361741" y="3627452"/>
            <a:ext cx="5486399" cy="273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F3D7D2B6-766E-4431-B1D0-E30D114AF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8249" y="3627453"/>
            <a:ext cx="5601904" cy="273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B0A28555-316C-4579-BBEF-4C8BFB0228D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741" y="899981"/>
            <a:ext cx="5486400" cy="257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38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Zylinder 165">
            <a:extLst>
              <a:ext uri="{FF2B5EF4-FFF2-40B4-BE49-F238E27FC236}">
                <a16:creationId xmlns:a16="http://schemas.microsoft.com/office/drawing/2014/main" id="{4C42DADF-80AA-4169-B9E3-DDB248C6422C}"/>
              </a:ext>
            </a:extLst>
          </p:cNvPr>
          <p:cNvSpPr/>
          <p:nvPr/>
        </p:nvSpPr>
        <p:spPr>
          <a:xfrm>
            <a:off x="3587113" y="5853645"/>
            <a:ext cx="56841" cy="349009"/>
          </a:xfrm>
          <a:prstGeom prst="can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de-DE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Zylinder 155">
            <a:extLst>
              <a:ext uri="{FF2B5EF4-FFF2-40B4-BE49-F238E27FC236}">
                <a16:creationId xmlns:a16="http://schemas.microsoft.com/office/drawing/2014/main" id="{D1CD20BA-A44B-4FB1-B06F-4F083FCFD225}"/>
              </a:ext>
            </a:extLst>
          </p:cNvPr>
          <p:cNvSpPr/>
          <p:nvPr/>
        </p:nvSpPr>
        <p:spPr>
          <a:xfrm>
            <a:off x="2131104" y="5818240"/>
            <a:ext cx="56841" cy="418449"/>
          </a:xfrm>
          <a:prstGeom prst="can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de-DE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0" name="Zylinder 199">
            <a:extLst>
              <a:ext uri="{FF2B5EF4-FFF2-40B4-BE49-F238E27FC236}">
                <a16:creationId xmlns:a16="http://schemas.microsoft.com/office/drawing/2014/main" id="{80F441FB-8042-427A-A5A4-A6C5AD22487D}"/>
              </a:ext>
            </a:extLst>
          </p:cNvPr>
          <p:cNvSpPr/>
          <p:nvPr/>
        </p:nvSpPr>
        <p:spPr>
          <a:xfrm>
            <a:off x="706429" y="5747715"/>
            <a:ext cx="56841" cy="464181"/>
          </a:xfrm>
          <a:prstGeom prst="can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de-DE" sz="1800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40" name="Objekt 3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25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40" name="Objekt 3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Textplatzhalter 1">
            <a:extLst>
              <a:ext uri="{FF2B5EF4-FFF2-40B4-BE49-F238E27FC236}">
                <a16:creationId xmlns:a16="http://schemas.microsoft.com/office/drawing/2014/main" id="{BC81D8BB-779F-4843-8595-24E4C0F0A8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1"/>
            <a:ext cx="12192000" cy="844922"/>
          </a:xfrm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 algn="ctr"/>
            <a:r>
              <a:rPr lang="en-US" sz="3200" cap="none" noProof="0" dirty="0">
                <a:latin typeface="+mj-lt"/>
              </a:rPr>
              <a:t>Virtual Action Trainer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2C03746F-B42A-474D-94FA-02D6826DE614}" type="slidenum">
              <a:rPr lang="de-DE">
                <a:latin typeface="Arial"/>
              </a:rPr>
              <a:pPr defTabSz="685783"/>
              <a:t>9</a:t>
            </a:fld>
            <a:endParaRPr lang="de-DE" dirty="0">
              <a:latin typeface="Arial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36A354D-398D-42C4-8D6F-102C5CED3804}"/>
              </a:ext>
            </a:extLst>
          </p:cNvPr>
          <p:cNvGrpSpPr/>
          <p:nvPr/>
        </p:nvGrpSpPr>
        <p:grpSpPr>
          <a:xfrm>
            <a:off x="-366395" y="1039764"/>
            <a:ext cx="8700520" cy="1852761"/>
            <a:chOff x="-362715" y="909557"/>
            <a:chExt cx="6690015" cy="1520107"/>
          </a:xfrm>
        </p:grpSpPr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973A9C13-EC2C-4C9E-A90C-947E98C9C313}"/>
                </a:ext>
              </a:extLst>
            </p:cNvPr>
            <p:cNvSpPr/>
            <p:nvPr/>
          </p:nvSpPr>
          <p:spPr>
            <a:xfrm>
              <a:off x="82605" y="909557"/>
              <a:ext cx="6202052" cy="1520107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783"/>
              <a:endParaRPr lang="de-DE" sz="1800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FF0F0B33-B559-4B5C-9B9E-D7ED357277A5}"/>
                </a:ext>
              </a:extLst>
            </p:cNvPr>
            <p:cNvGrpSpPr/>
            <p:nvPr/>
          </p:nvGrpSpPr>
          <p:grpSpPr>
            <a:xfrm>
              <a:off x="-362715" y="962512"/>
              <a:ext cx="6690015" cy="1417732"/>
              <a:chOff x="-362715" y="962512"/>
              <a:chExt cx="6690015" cy="1417732"/>
            </a:xfrm>
          </p:grpSpPr>
          <p:pic>
            <p:nvPicPr>
              <p:cNvPr id="34" name="Grafik 33">
                <a:extLst>
                  <a:ext uri="{FF2B5EF4-FFF2-40B4-BE49-F238E27FC236}">
                    <a16:creationId xmlns:a16="http://schemas.microsoft.com/office/drawing/2014/main" id="{42A680A8-81BE-4B95-99C2-78EC0988C7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0073834">
                <a:off x="4454578" y="1412454"/>
                <a:ext cx="1053124" cy="389936"/>
              </a:xfrm>
              <a:prstGeom prst="rect">
                <a:avLst/>
              </a:prstGeom>
            </p:spPr>
          </p:pic>
          <p:pic>
            <p:nvPicPr>
              <p:cNvPr id="32" name="Grafik 31">
                <a:extLst>
                  <a:ext uri="{FF2B5EF4-FFF2-40B4-BE49-F238E27FC236}">
                    <a16:creationId xmlns:a16="http://schemas.microsoft.com/office/drawing/2014/main" id="{279A0EBC-D56D-404C-9C5A-552BB31267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5424" y="1384929"/>
                <a:ext cx="332418" cy="507076"/>
              </a:xfrm>
              <a:prstGeom prst="rect">
                <a:avLst/>
              </a:prstGeom>
            </p:spPr>
          </p:pic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8EC0DDAA-05DB-4155-B92A-8B747AF567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81149" y="1348623"/>
                <a:ext cx="744356" cy="482324"/>
              </a:xfrm>
              <a:prstGeom prst="rect">
                <a:avLst/>
              </a:prstGeom>
            </p:spPr>
          </p:pic>
          <p:pic>
            <p:nvPicPr>
              <p:cNvPr id="35" name="Grafik 34">
                <a:extLst>
                  <a:ext uri="{FF2B5EF4-FFF2-40B4-BE49-F238E27FC236}">
                    <a16:creationId xmlns:a16="http://schemas.microsoft.com/office/drawing/2014/main" id="{88C12B99-A56B-45C2-A26C-A1CFFCE18C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22562" y="2020116"/>
                <a:ext cx="335725" cy="309497"/>
              </a:xfrm>
              <a:prstGeom prst="rect">
                <a:avLst/>
              </a:prstGeom>
            </p:spPr>
          </p:pic>
          <p:sp>
            <p:nvSpPr>
              <p:cNvPr id="36" name="Textfeld 35">
                <a:extLst>
                  <a:ext uri="{FF2B5EF4-FFF2-40B4-BE49-F238E27FC236}">
                    <a16:creationId xmlns:a16="http://schemas.microsoft.com/office/drawing/2014/main" id="{FB3901B4-E141-4C30-8A65-FB6034505089}"/>
                  </a:ext>
                </a:extLst>
              </p:cNvPr>
              <p:cNvSpPr txBox="1"/>
              <p:nvPr/>
            </p:nvSpPr>
            <p:spPr>
              <a:xfrm>
                <a:off x="1726734" y="962512"/>
                <a:ext cx="1660595" cy="446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783"/>
                <a:r>
                  <a:rPr lang="de-DE" sz="1467" dirty="0">
                    <a:solidFill>
                      <a:srgbClr val="000000"/>
                    </a:solidFill>
                    <a:latin typeface="Arial"/>
                  </a:rPr>
                  <a:t>6 x Body </a:t>
                </a:r>
                <a:br>
                  <a:rPr lang="de-DE" sz="1467" dirty="0">
                    <a:solidFill>
                      <a:srgbClr val="000000"/>
                    </a:solidFill>
                    <a:latin typeface="Arial"/>
                  </a:rPr>
                </a:br>
                <a:r>
                  <a:rPr lang="de-DE" sz="1467" dirty="0">
                    <a:solidFill>
                      <a:srgbClr val="000000"/>
                    </a:solidFill>
                    <a:latin typeface="Arial"/>
                  </a:rPr>
                  <a:t>Tracker</a:t>
                </a:r>
              </a:p>
            </p:txBody>
          </p:sp>
          <p:pic>
            <p:nvPicPr>
              <p:cNvPr id="37" name="Grafik 36">
                <a:extLst>
                  <a:ext uri="{FF2B5EF4-FFF2-40B4-BE49-F238E27FC236}">
                    <a16:creationId xmlns:a16="http://schemas.microsoft.com/office/drawing/2014/main" id="{403A4929-FBC2-44AB-80B5-DC5ABB5745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5393" y="1961021"/>
                <a:ext cx="409631" cy="409631"/>
              </a:xfrm>
              <a:prstGeom prst="rect">
                <a:avLst/>
              </a:prstGeom>
            </p:spPr>
          </p:pic>
          <p:pic>
            <p:nvPicPr>
              <p:cNvPr id="38" name="Grafik 37">
                <a:extLst>
                  <a:ext uri="{FF2B5EF4-FFF2-40B4-BE49-F238E27FC236}">
                    <a16:creationId xmlns:a16="http://schemas.microsoft.com/office/drawing/2014/main" id="{5B355410-30C9-46F1-ACF2-28ADAE5C8A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79291" y="1967104"/>
                <a:ext cx="413141" cy="413140"/>
              </a:xfrm>
              <a:prstGeom prst="rect">
                <a:avLst/>
              </a:prstGeom>
            </p:spPr>
          </p:pic>
          <p:pic>
            <p:nvPicPr>
              <p:cNvPr id="80" name="Grafik 79">
                <a:extLst>
                  <a:ext uri="{FF2B5EF4-FFF2-40B4-BE49-F238E27FC236}">
                    <a16:creationId xmlns:a16="http://schemas.microsoft.com/office/drawing/2014/main" id="{8024C5DE-01D1-4762-83B6-632D208E80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65894" y="1958985"/>
                <a:ext cx="413141" cy="413139"/>
              </a:xfrm>
              <a:prstGeom prst="rect">
                <a:avLst/>
              </a:prstGeom>
            </p:spPr>
          </p:pic>
          <p:pic>
            <p:nvPicPr>
              <p:cNvPr id="81" name="Grafik 80">
                <a:extLst>
                  <a:ext uri="{FF2B5EF4-FFF2-40B4-BE49-F238E27FC236}">
                    <a16:creationId xmlns:a16="http://schemas.microsoft.com/office/drawing/2014/main" id="{3AD14516-7BF3-4C2F-8181-EF905C2D89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235931">
                <a:off x="2987266" y="1415951"/>
                <a:ext cx="642824" cy="445033"/>
              </a:xfrm>
              <a:prstGeom prst="rect">
                <a:avLst/>
              </a:prstGeom>
            </p:spPr>
          </p:pic>
          <p:sp>
            <p:nvSpPr>
              <p:cNvPr id="82" name="Textfeld 81">
                <a:extLst>
                  <a:ext uri="{FF2B5EF4-FFF2-40B4-BE49-F238E27FC236}">
                    <a16:creationId xmlns:a16="http://schemas.microsoft.com/office/drawing/2014/main" id="{0793E0F6-F530-4672-BBD5-5542A6F6522B}"/>
                  </a:ext>
                </a:extLst>
              </p:cNvPr>
              <p:cNvSpPr txBox="1"/>
              <p:nvPr/>
            </p:nvSpPr>
            <p:spPr>
              <a:xfrm>
                <a:off x="-362715" y="965488"/>
                <a:ext cx="1473682" cy="260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783"/>
                <a:r>
                  <a:rPr lang="de-DE" sz="1467" dirty="0">
                    <a:solidFill>
                      <a:srgbClr val="000000"/>
                    </a:solidFill>
                    <a:latin typeface="Arial"/>
                  </a:rPr>
                  <a:t>Vest</a:t>
                </a:r>
              </a:p>
            </p:txBody>
          </p:sp>
          <p:sp>
            <p:nvSpPr>
              <p:cNvPr id="83" name="Textfeld 82">
                <a:extLst>
                  <a:ext uri="{FF2B5EF4-FFF2-40B4-BE49-F238E27FC236}">
                    <a16:creationId xmlns:a16="http://schemas.microsoft.com/office/drawing/2014/main" id="{04010E0C-0D97-421E-8BDD-52AE032B78B2}"/>
                  </a:ext>
                </a:extLst>
              </p:cNvPr>
              <p:cNvSpPr txBox="1"/>
              <p:nvPr/>
            </p:nvSpPr>
            <p:spPr>
              <a:xfrm>
                <a:off x="2844606" y="964467"/>
                <a:ext cx="3482694" cy="260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783"/>
                <a:r>
                  <a:rPr lang="en-US" sz="1467" dirty="0">
                    <a:solidFill>
                      <a:srgbClr val="000000"/>
                    </a:solidFill>
                    <a:latin typeface="Arial"/>
                  </a:rPr>
                  <a:t>Weapons with tracker – P8, M4, G36, Enforcer</a:t>
                </a:r>
                <a:endParaRPr lang="de-DE" sz="1467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24AC058-998D-4125-BE35-43978DC536B0}"/>
              </a:ext>
            </a:extLst>
          </p:cNvPr>
          <p:cNvGrpSpPr/>
          <p:nvPr/>
        </p:nvGrpSpPr>
        <p:grpSpPr>
          <a:xfrm>
            <a:off x="8447890" y="1050467"/>
            <a:ext cx="1879703" cy="1852920"/>
            <a:chOff x="5375595" y="812574"/>
            <a:chExt cx="1561332" cy="1531724"/>
          </a:xfrm>
        </p:grpSpPr>
        <p:sp>
          <p:nvSpPr>
            <p:cNvPr id="131" name="Rechteck 130">
              <a:extLst>
                <a:ext uri="{FF2B5EF4-FFF2-40B4-BE49-F238E27FC236}">
                  <a16:creationId xmlns:a16="http://schemas.microsoft.com/office/drawing/2014/main" id="{42C1FD8A-5C5D-4D69-8573-9D62A3E64F62}"/>
                </a:ext>
              </a:extLst>
            </p:cNvPr>
            <p:cNvSpPr/>
            <p:nvPr/>
          </p:nvSpPr>
          <p:spPr>
            <a:xfrm>
              <a:off x="5375649" y="812574"/>
              <a:ext cx="1464579" cy="1531724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783"/>
              <a:endParaRPr lang="de-DE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" name="Textfeld 125">
              <a:extLst>
                <a:ext uri="{FF2B5EF4-FFF2-40B4-BE49-F238E27FC236}">
                  <a16:creationId xmlns:a16="http://schemas.microsoft.com/office/drawing/2014/main" id="{3429F603-8DAE-45B3-9394-852CF787D352}"/>
                </a:ext>
              </a:extLst>
            </p:cNvPr>
            <p:cNvSpPr txBox="1"/>
            <p:nvPr/>
          </p:nvSpPr>
          <p:spPr>
            <a:xfrm>
              <a:off x="5375595" y="842796"/>
              <a:ext cx="1561332" cy="262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783"/>
              <a:r>
                <a:rPr lang="de-DE" sz="1467" dirty="0">
                  <a:solidFill>
                    <a:srgbClr val="000000"/>
                  </a:solidFill>
                  <a:latin typeface="Arial"/>
                </a:rPr>
                <a:t>HMD (VR Headset)</a:t>
              </a:r>
            </a:p>
          </p:txBody>
        </p:sp>
        <p:pic>
          <p:nvPicPr>
            <p:cNvPr id="127" name="Grafik 126">
              <a:extLst>
                <a:ext uri="{FF2B5EF4-FFF2-40B4-BE49-F238E27FC236}">
                  <a16:creationId xmlns:a16="http://schemas.microsoft.com/office/drawing/2014/main" id="{EEF25D80-FA67-4979-967E-3AD208ED9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39380" y="1841260"/>
              <a:ext cx="428936" cy="395426"/>
            </a:xfrm>
            <a:prstGeom prst="rect">
              <a:avLst/>
            </a:prstGeom>
          </p:spPr>
        </p:pic>
      </p:grpSp>
      <p:cxnSp>
        <p:nvCxnSpPr>
          <p:cNvPr id="149" name="Gerade Verbindung mit Pfeil 148">
            <a:extLst>
              <a:ext uri="{FF2B5EF4-FFF2-40B4-BE49-F238E27FC236}">
                <a16:creationId xmlns:a16="http://schemas.microsoft.com/office/drawing/2014/main" id="{E21D25DE-67AF-42A0-B18B-6B17013AC90D}"/>
              </a:ext>
            </a:extLst>
          </p:cNvPr>
          <p:cNvCxnSpPr>
            <a:cxnSpLocks/>
          </p:cNvCxnSpPr>
          <p:nvPr/>
        </p:nvCxnSpPr>
        <p:spPr>
          <a:xfrm>
            <a:off x="10196623" y="2010424"/>
            <a:ext cx="274823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2A51202-EBD3-495F-87A6-E37D9252A62E}"/>
              </a:ext>
            </a:extLst>
          </p:cNvPr>
          <p:cNvGrpSpPr/>
          <p:nvPr/>
        </p:nvGrpSpPr>
        <p:grpSpPr>
          <a:xfrm>
            <a:off x="10467069" y="1050469"/>
            <a:ext cx="1445715" cy="1846259"/>
            <a:chOff x="7121131" y="816544"/>
            <a:chExt cx="1464580" cy="1528880"/>
          </a:xfrm>
        </p:grpSpPr>
        <p:sp>
          <p:nvSpPr>
            <p:cNvPr id="145" name="Rechteck 144">
              <a:extLst>
                <a:ext uri="{FF2B5EF4-FFF2-40B4-BE49-F238E27FC236}">
                  <a16:creationId xmlns:a16="http://schemas.microsoft.com/office/drawing/2014/main" id="{DDEB7122-BAF9-44A7-8099-E7112CE7056F}"/>
                </a:ext>
              </a:extLst>
            </p:cNvPr>
            <p:cNvSpPr/>
            <p:nvPr/>
          </p:nvSpPr>
          <p:spPr>
            <a:xfrm>
              <a:off x="7121131" y="816544"/>
              <a:ext cx="1464579" cy="152888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783"/>
              <a:endParaRPr lang="de-DE" sz="1800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29" name="Grafik 128">
              <a:extLst>
                <a:ext uri="{FF2B5EF4-FFF2-40B4-BE49-F238E27FC236}">
                  <a16:creationId xmlns:a16="http://schemas.microsoft.com/office/drawing/2014/main" id="{E183C926-7E3F-45F8-86DF-CA3EBB67A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3542" y="1251445"/>
              <a:ext cx="1219345" cy="1090498"/>
            </a:xfrm>
            <a:prstGeom prst="rect">
              <a:avLst/>
            </a:prstGeom>
          </p:spPr>
        </p:pic>
        <p:sp>
          <p:nvSpPr>
            <p:cNvPr id="150" name="Textfeld 149">
              <a:extLst>
                <a:ext uri="{FF2B5EF4-FFF2-40B4-BE49-F238E27FC236}">
                  <a16:creationId xmlns:a16="http://schemas.microsoft.com/office/drawing/2014/main" id="{6FB17B98-ED14-411C-B17E-09CA4E1D266C}"/>
                </a:ext>
              </a:extLst>
            </p:cNvPr>
            <p:cNvSpPr txBox="1"/>
            <p:nvPr/>
          </p:nvSpPr>
          <p:spPr>
            <a:xfrm>
              <a:off x="7121131" y="831315"/>
              <a:ext cx="1464580" cy="450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/>
              <a:r>
                <a:rPr lang="de-DE" sz="1467" dirty="0">
                  <a:solidFill>
                    <a:srgbClr val="000000"/>
                  </a:solidFill>
                  <a:latin typeface="Arial"/>
                </a:rPr>
                <a:t>Optical</a:t>
              </a:r>
            </a:p>
            <a:p>
              <a:pPr algn="ctr" defTabSz="685783"/>
              <a:r>
                <a:rPr lang="de-DE" sz="1467" dirty="0">
                  <a:solidFill>
                    <a:srgbClr val="000000"/>
                  </a:solidFill>
                  <a:latin typeface="Arial"/>
                </a:rPr>
                <a:t>Marker</a:t>
              </a:r>
            </a:p>
          </p:txBody>
        </p:sp>
      </p:grpSp>
      <p:sp>
        <p:nvSpPr>
          <p:cNvPr id="151" name="Zylinder 150">
            <a:extLst>
              <a:ext uri="{FF2B5EF4-FFF2-40B4-BE49-F238E27FC236}">
                <a16:creationId xmlns:a16="http://schemas.microsoft.com/office/drawing/2014/main" id="{9D23FB95-85FE-4FC1-8691-88D068178E08}"/>
              </a:ext>
            </a:extLst>
          </p:cNvPr>
          <p:cNvSpPr/>
          <p:nvPr/>
        </p:nvSpPr>
        <p:spPr>
          <a:xfrm rot="5400000">
            <a:off x="3536806" y="3019154"/>
            <a:ext cx="210629" cy="6596119"/>
          </a:xfrm>
          <a:prstGeom prst="can">
            <a:avLst>
              <a:gd name="adj" fmla="val 79167"/>
            </a:avLst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783"/>
            <a:r>
              <a:rPr lang="de-DE" sz="1400" dirty="0">
                <a:solidFill>
                  <a:schemeClr val="tx1"/>
                </a:solidFill>
                <a:latin typeface="Arial"/>
              </a:rPr>
              <a:t>Unreal Game Network 5.3</a:t>
            </a:r>
          </a:p>
        </p:txBody>
      </p:sp>
      <p:sp>
        <p:nvSpPr>
          <p:cNvPr id="154" name="Textfeld 153">
            <a:extLst>
              <a:ext uri="{FF2B5EF4-FFF2-40B4-BE49-F238E27FC236}">
                <a16:creationId xmlns:a16="http://schemas.microsoft.com/office/drawing/2014/main" id="{E03CFFB6-52EA-4D32-92FE-25CA179929EE}"/>
              </a:ext>
            </a:extLst>
          </p:cNvPr>
          <p:cNvSpPr txBox="1"/>
          <p:nvPr/>
        </p:nvSpPr>
        <p:spPr>
          <a:xfrm>
            <a:off x="123869" y="4672813"/>
            <a:ext cx="129698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de-DE" sz="1467" dirty="0">
                <a:solidFill>
                  <a:srgbClr val="000000"/>
                </a:solidFill>
                <a:latin typeface="Arial"/>
              </a:rPr>
              <a:t>Game PC 1</a:t>
            </a:r>
          </a:p>
        </p:txBody>
      </p:sp>
      <p:cxnSp>
        <p:nvCxnSpPr>
          <p:cNvPr id="160" name="Gerade Verbindung mit Pfeil 159">
            <a:extLst>
              <a:ext uri="{FF2B5EF4-FFF2-40B4-BE49-F238E27FC236}">
                <a16:creationId xmlns:a16="http://schemas.microsoft.com/office/drawing/2014/main" id="{51DA5CF5-9156-488F-8AB7-5C7E26E2F198}"/>
              </a:ext>
            </a:extLst>
          </p:cNvPr>
          <p:cNvCxnSpPr>
            <a:cxnSpLocks/>
          </p:cNvCxnSpPr>
          <p:nvPr/>
        </p:nvCxnSpPr>
        <p:spPr>
          <a:xfrm flipV="1">
            <a:off x="1420856" y="2900167"/>
            <a:ext cx="0" cy="4127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3" name="Gerader Verbinder 172">
            <a:extLst>
              <a:ext uri="{FF2B5EF4-FFF2-40B4-BE49-F238E27FC236}">
                <a16:creationId xmlns:a16="http://schemas.microsoft.com/office/drawing/2014/main" id="{CDA67C73-E01C-4F88-9818-8B90E9B6F4F4}"/>
              </a:ext>
            </a:extLst>
          </p:cNvPr>
          <p:cNvCxnSpPr>
            <a:cxnSpLocks/>
          </p:cNvCxnSpPr>
          <p:nvPr/>
        </p:nvCxnSpPr>
        <p:spPr>
          <a:xfrm flipV="1">
            <a:off x="725687" y="3303019"/>
            <a:ext cx="1382860" cy="986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Gerader Verbinder 174">
            <a:extLst>
              <a:ext uri="{FF2B5EF4-FFF2-40B4-BE49-F238E27FC236}">
                <a16:creationId xmlns:a16="http://schemas.microsoft.com/office/drawing/2014/main" id="{A3AB9609-F51F-4BFF-B846-E36463859733}"/>
              </a:ext>
            </a:extLst>
          </p:cNvPr>
          <p:cNvCxnSpPr>
            <a:cxnSpLocks/>
          </p:cNvCxnSpPr>
          <p:nvPr/>
        </p:nvCxnSpPr>
        <p:spPr>
          <a:xfrm flipV="1">
            <a:off x="3607459" y="3303023"/>
            <a:ext cx="4708" cy="57289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Gerader Verbinder 175">
            <a:extLst>
              <a:ext uri="{FF2B5EF4-FFF2-40B4-BE49-F238E27FC236}">
                <a16:creationId xmlns:a16="http://schemas.microsoft.com/office/drawing/2014/main" id="{0B3060B6-EF04-404C-BC44-DF488370202F}"/>
              </a:ext>
            </a:extLst>
          </p:cNvPr>
          <p:cNvCxnSpPr>
            <a:cxnSpLocks/>
          </p:cNvCxnSpPr>
          <p:nvPr/>
        </p:nvCxnSpPr>
        <p:spPr>
          <a:xfrm flipV="1">
            <a:off x="3612168" y="3309610"/>
            <a:ext cx="5787829" cy="328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" name="Gerade Verbindung mit Pfeil 179">
            <a:extLst>
              <a:ext uri="{FF2B5EF4-FFF2-40B4-BE49-F238E27FC236}">
                <a16:creationId xmlns:a16="http://schemas.microsoft.com/office/drawing/2014/main" id="{8A0BB92B-7AFC-4604-8652-0E17F66DEA65}"/>
              </a:ext>
            </a:extLst>
          </p:cNvPr>
          <p:cNvCxnSpPr>
            <a:cxnSpLocks/>
          </p:cNvCxnSpPr>
          <p:nvPr/>
        </p:nvCxnSpPr>
        <p:spPr>
          <a:xfrm flipV="1">
            <a:off x="9389195" y="2900168"/>
            <a:ext cx="0" cy="4028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Gerader Verbinder 184">
            <a:extLst>
              <a:ext uri="{FF2B5EF4-FFF2-40B4-BE49-F238E27FC236}">
                <a16:creationId xmlns:a16="http://schemas.microsoft.com/office/drawing/2014/main" id="{2CDB6B95-633B-4481-B0DD-2A25AACF798D}"/>
              </a:ext>
            </a:extLst>
          </p:cNvPr>
          <p:cNvCxnSpPr>
            <a:cxnSpLocks/>
            <a:stCxn id="159" idx="0"/>
          </p:cNvCxnSpPr>
          <p:nvPr/>
        </p:nvCxnSpPr>
        <p:spPr>
          <a:xfrm flipV="1">
            <a:off x="2096321" y="3312889"/>
            <a:ext cx="0" cy="5830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Gerader Verbinder 186">
            <a:extLst>
              <a:ext uri="{FF2B5EF4-FFF2-40B4-BE49-F238E27FC236}">
                <a16:creationId xmlns:a16="http://schemas.microsoft.com/office/drawing/2014/main" id="{66A27AE1-1A6F-4D6B-BFA7-6EBABD69219B}"/>
              </a:ext>
            </a:extLst>
          </p:cNvPr>
          <p:cNvCxnSpPr>
            <a:cxnSpLocks/>
            <a:stCxn id="155" idx="0"/>
          </p:cNvCxnSpPr>
          <p:nvPr/>
        </p:nvCxnSpPr>
        <p:spPr>
          <a:xfrm flipH="1" flipV="1">
            <a:off x="716181" y="3303017"/>
            <a:ext cx="14384" cy="59290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6" name="Zylinder 195">
            <a:extLst>
              <a:ext uri="{FF2B5EF4-FFF2-40B4-BE49-F238E27FC236}">
                <a16:creationId xmlns:a16="http://schemas.microsoft.com/office/drawing/2014/main" id="{FF6B6385-42A9-4F9F-B55D-1BF15E8D0E4D}"/>
              </a:ext>
            </a:extLst>
          </p:cNvPr>
          <p:cNvSpPr/>
          <p:nvPr/>
        </p:nvSpPr>
        <p:spPr>
          <a:xfrm>
            <a:off x="5010074" y="5762621"/>
            <a:ext cx="60959" cy="446744"/>
          </a:xfrm>
          <a:prstGeom prst="can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de-DE" sz="18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53" name="Grafik 152">
            <a:extLst>
              <a:ext uri="{FF2B5EF4-FFF2-40B4-BE49-F238E27FC236}">
                <a16:creationId xmlns:a16="http://schemas.microsoft.com/office/drawing/2014/main" id="{3ADFDD7A-4434-47A9-AA9E-313B0C950D59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40" y="5038331"/>
            <a:ext cx="839965" cy="898959"/>
          </a:xfrm>
          <a:prstGeom prst="rect">
            <a:avLst/>
          </a:prstGeom>
        </p:spPr>
      </p:pic>
      <p:pic>
        <p:nvPicPr>
          <p:cNvPr id="155" name="Grafik 154">
            <a:extLst>
              <a:ext uri="{FF2B5EF4-FFF2-40B4-BE49-F238E27FC236}">
                <a16:creationId xmlns:a16="http://schemas.microsoft.com/office/drawing/2014/main" id="{A58E6EC3-A6B0-41DB-A07C-FAA76E90D9AD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17" y="3895925"/>
            <a:ext cx="802097" cy="790988"/>
          </a:xfrm>
          <a:prstGeom prst="rect">
            <a:avLst/>
          </a:prstGeom>
        </p:spPr>
      </p:pic>
      <p:pic>
        <p:nvPicPr>
          <p:cNvPr id="157" name="Grafik 156">
            <a:extLst>
              <a:ext uri="{FF2B5EF4-FFF2-40B4-BE49-F238E27FC236}">
                <a16:creationId xmlns:a16="http://schemas.microsoft.com/office/drawing/2014/main" id="{3AF13BF8-F0C8-4F8D-9D05-B96F9B3AB0B9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261" y="5034091"/>
            <a:ext cx="890512" cy="953056"/>
          </a:xfrm>
          <a:prstGeom prst="rect">
            <a:avLst/>
          </a:prstGeom>
        </p:spPr>
      </p:pic>
      <p:sp>
        <p:nvSpPr>
          <p:cNvPr id="158" name="Textfeld 157">
            <a:extLst>
              <a:ext uri="{FF2B5EF4-FFF2-40B4-BE49-F238E27FC236}">
                <a16:creationId xmlns:a16="http://schemas.microsoft.com/office/drawing/2014/main" id="{EADE7344-BF15-4154-A278-D3229BB51778}"/>
              </a:ext>
            </a:extLst>
          </p:cNvPr>
          <p:cNvSpPr txBox="1"/>
          <p:nvPr/>
        </p:nvSpPr>
        <p:spPr>
          <a:xfrm>
            <a:off x="1489625" y="4672813"/>
            <a:ext cx="129698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de-DE" sz="1467" dirty="0">
                <a:solidFill>
                  <a:srgbClr val="000000"/>
                </a:solidFill>
                <a:latin typeface="Arial"/>
              </a:rPr>
              <a:t>Game PC 4</a:t>
            </a:r>
          </a:p>
        </p:txBody>
      </p:sp>
      <p:pic>
        <p:nvPicPr>
          <p:cNvPr id="159" name="Grafik 158">
            <a:extLst>
              <a:ext uri="{FF2B5EF4-FFF2-40B4-BE49-F238E27FC236}">
                <a16:creationId xmlns:a16="http://schemas.microsoft.com/office/drawing/2014/main" id="{B4E61A5D-8E8D-4C27-8A8C-FC177F6C8952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5273" y="3895925"/>
            <a:ext cx="802097" cy="790988"/>
          </a:xfrm>
          <a:prstGeom prst="rect">
            <a:avLst/>
          </a:prstGeom>
        </p:spPr>
      </p:pic>
      <p:pic>
        <p:nvPicPr>
          <p:cNvPr id="168" name="Grafik 167">
            <a:extLst>
              <a:ext uri="{FF2B5EF4-FFF2-40B4-BE49-F238E27FC236}">
                <a16:creationId xmlns:a16="http://schemas.microsoft.com/office/drawing/2014/main" id="{21987004-B429-48D4-9849-F712FFBFA9CD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276" y="4997704"/>
            <a:ext cx="1183827" cy="886021"/>
          </a:xfrm>
          <a:prstGeom prst="rect">
            <a:avLst/>
          </a:prstGeom>
        </p:spPr>
      </p:pic>
      <p:pic>
        <p:nvPicPr>
          <p:cNvPr id="169" name="Grafik 168">
            <a:extLst>
              <a:ext uri="{FF2B5EF4-FFF2-40B4-BE49-F238E27FC236}">
                <a16:creationId xmlns:a16="http://schemas.microsoft.com/office/drawing/2014/main" id="{B0396969-3845-45B8-B0C0-A8726D4209C6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469" y="3968751"/>
            <a:ext cx="517979" cy="477512"/>
          </a:xfrm>
          <a:prstGeom prst="rect">
            <a:avLst/>
          </a:prstGeom>
        </p:spPr>
      </p:pic>
      <p:sp>
        <p:nvSpPr>
          <p:cNvPr id="188" name="Flussdiagramm: Verbinder 187">
            <a:extLst>
              <a:ext uri="{FF2B5EF4-FFF2-40B4-BE49-F238E27FC236}">
                <a16:creationId xmlns:a16="http://schemas.microsoft.com/office/drawing/2014/main" id="{5F768240-BC59-4096-8BC7-B6AF71440E89}"/>
              </a:ext>
            </a:extLst>
          </p:cNvPr>
          <p:cNvSpPr/>
          <p:nvPr/>
        </p:nvSpPr>
        <p:spPr>
          <a:xfrm>
            <a:off x="1197108" y="4146559"/>
            <a:ext cx="110509" cy="110509"/>
          </a:xfrm>
          <a:prstGeom prst="flowChartConnector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de-DE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Flussdiagramm: Verbinder 188">
            <a:extLst>
              <a:ext uri="{FF2B5EF4-FFF2-40B4-BE49-F238E27FC236}">
                <a16:creationId xmlns:a16="http://schemas.microsoft.com/office/drawing/2014/main" id="{AE4219A9-AAF6-48B3-839B-E93507A46593}"/>
              </a:ext>
            </a:extLst>
          </p:cNvPr>
          <p:cNvSpPr/>
          <p:nvPr/>
        </p:nvSpPr>
        <p:spPr>
          <a:xfrm>
            <a:off x="1348564" y="4146559"/>
            <a:ext cx="110509" cy="110509"/>
          </a:xfrm>
          <a:prstGeom prst="flowChartConnector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de-DE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Flussdiagramm: Verbinder 189">
            <a:extLst>
              <a:ext uri="{FF2B5EF4-FFF2-40B4-BE49-F238E27FC236}">
                <a16:creationId xmlns:a16="http://schemas.microsoft.com/office/drawing/2014/main" id="{B8E0B717-A8C0-497B-8278-F4F2D220DFD9}"/>
              </a:ext>
            </a:extLst>
          </p:cNvPr>
          <p:cNvSpPr/>
          <p:nvPr/>
        </p:nvSpPr>
        <p:spPr>
          <a:xfrm>
            <a:off x="1516176" y="4140254"/>
            <a:ext cx="110509" cy="110509"/>
          </a:xfrm>
          <a:prstGeom prst="flowChartConnector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de-DE" sz="18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97" name="Grafik 196">
            <a:extLst>
              <a:ext uri="{FF2B5EF4-FFF2-40B4-BE49-F238E27FC236}">
                <a16:creationId xmlns:a16="http://schemas.microsoft.com/office/drawing/2014/main" id="{A5E924F0-132A-4AD9-A044-6C6632607F02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206" y="5014657"/>
            <a:ext cx="862087" cy="922633"/>
          </a:xfrm>
          <a:prstGeom prst="rect">
            <a:avLst/>
          </a:prstGeom>
        </p:spPr>
      </p:pic>
      <p:sp>
        <p:nvSpPr>
          <p:cNvPr id="198" name="Textfeld 197">
            <a:extLst>
              <a:ext uri="{FF2B5EF4-FFF2-40B4-BE49-F238E27FC236}">
                <a16:creationId xmlns:a16="http://schemas.microsoft.com/office/drawing/2014/main" id="{4F341D0C-4F13-443C-93F5-5F1E45590E68}"/>
              </a:ext>
            </a:extLst>
          </p:cNvPr>
          <p:cNvSpPr txBox="1"/>
          <p:nvPr/>
        </p:nvSpPr>
        <p:spPr>
          <a:xfrm>
            <a:off x="4175365" y="4692690"/>
            <a:ext cx="1677699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de-DE" sz="1467" dirty="0">
                <a:solidFill>
                  <a:srgbClr val="000000"/>
                </a:solidFill>
                <a:latin typeface="Arial"/>
              </a:rPr>
              <a:t>Scenario  Server</a:t>
            </a:r>
          </a:p>
        </p:txBody>
      </p:sp>
      <p:pic>
        <p:nvPicPr>
          <p:cNvPr id="199" name="Grafik 198">
            <a:extLst>
              <a:ext uri="{FF2B5EF4-FFF2-40B4-BE49-F238E27FC236}">
                <a16:creationId xmlns:a16="http://schemas.microsoft.com/office/drawing/2014/main" id="{2917031D-5C42-497C-9F1A-92FC673C77BA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588" y="5633177"/>
            <a:ext cx="508529" cy="501487"/>
          </a:xfrm>
          <a:prstGeom prst="rect">
            <a:avLst/>
          </a:prstGeom>
        </p:spPr>
      </p:pic>
      <p:pic>
        <p:nvPicPr>
          <p:cNvPr id="210" name="Grafik 209">
            <a:extLst>
              <a:ext uri="{FF2B5EF4-FFF2-40B4-BE49-F238E27FC236}">
                <a16:creationId xmlns:a16="http://schemas.microsoft.com/office/drawing/2014/main" id="{2FA4D8C9-4686-4A4C-8EF2-9039EEAEE12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1502" y="6004242"/>
            <a:ext cx="1299463" cy="533801"/>
          </a:xfrm>
          <a:prstGeom prst="rect">
            <a:avLst/>
          </a:prstGeom>
        </p:spPr>
      </p:pic>
      <p:sp>
        <p:nvSpPr>
          <p:cNvPr id="211" name="Zylinder 210">
            <a:extLst>
              <a:ext uri="{FF2B5EF4-FFF2-40B4-BE49-F238E27FC236}">
                <a16:creationId xmlns:a16="http://schemas.microsoft.com/office/drawing/2014/main" id="{41187C5F-A37F-4CE9-8C04-6A1CC298953E}"/>
              </a:ext>
            </a:extLst>
          </p:cNvPr>
          <p:cNvSpPr/>
          <p:nvPr/>
        </p:nvSpPr>
        <p:spPr>
          <a:xfrm rot="5400000">
            <a:off x="9965113" y="4539699"/>
            <a:ext cx="240000" cy="3525653"/>
          </a:xfrm>
          <a:prstGeom prst="can">
            <a:avLst>
              <a:gd name="adj" fmla="val 79167"/>
            </a:avLst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783"/>
            <a:r>
              <a:rPr lang="de-DE" sz="1400" dirty="0">
                <a:solidFill>
                  <a:schemeClr val="tx1"/>
                </a:solidFill>
                <a:latin typeface="Arial"/>
              </a:rPr>
              <a:t>Evoke Tracking Network</a:t>
            </a:r>
          </a:p>
        </p:txBody>
      </p:sp>
      <p:pic>
        <p:nvPicPr>
          <p:cNvPr id="212" name="Grafik 211">
            <a:extLst>
              <a:ext uri="{FF2B5EF4-FFF2-40B4-BE49-F238E27FC236}">
                <a16:creationId xmlns:a16="http://schemas.microsoft.com/office/drawing/2014/main" id="{0F89709A-7928-40A5-A7F2-84F60F7B9015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9908" y="4362832"/>
            <a:ext cx="1090088" cy="253445"/>
          </a:xfrm>
          <a:prstGeom prst="rect">
            <a:avLst/>
          </a:prstGeom>
        </p:spPr>
      </p:pic>
      <p:sp>
        <p:nvSpPr>
          <p:cNvPr id="213" name="Zylinder 212">
            <a:extLst>
              <a:ext uri="{FF2B5EF4-FFF2-40B4-BE49-F238E27FC236}">
                <a16:creationId xmlns:a16="http://schemas.microsoft.com/office/drawing/2014/main" id="{3A458F02-2071-4C53-9D5A-7E1BDDE5A968}"/>
              </a:ext>
            </a:extLst>
          </p:cNvPr>
          <p:cNvSpPr/>
          <p:nvPr/>
        </p:nvSpPr>
        <p:spPr>
          <a:xfrm>
            <a:off x="8965395" y="5752025"/>
            <a:ext cx="68276" cy="435859"/>
          </a:xfrm>
          <a:prstGeom prst="can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de-DE" sz="18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15" name="Grafik 214">
            <a:extLst>
              <a:ext uri="{FF2B5EF4-FFF2-40B4-BE49-F238E27FC236}">
                <a16:creationId xmlns:a16="http://schemas.microsoft.com/office/drawing/2014/main" id="{356EB920-6F0C-4E4B-BDAB-94C80BA9A2A1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757" y="4956391"/>
            <a:ext cx="838371" cy="897252"/>
          </a:xfrm>
          <a:prstGeom prst="rect">
            <a:avLst/>
          </a:prstGeom>
        </p:spPr>
      </p:pic>
      <p:sp>
        <p:nvSpPr>
          <p:cNvPr id="228" name="Textfeld 227">
            <a:extLst>
              <a:ext uri="{FF2B5EF4-FFF2-40B4-BE49-F238E27FC236}">
                <a16:creationId xmlns:a16="http://schemas.microsoft.com/office/drawing/2014/main" id="{7F436B62-A2B2-4CD7-AA21-B28EEAB8D35D}"/>
              </a:ext>
            </a:extLst>
          </p:cNvPr>
          <p:cNvSpPr txBox="1"/>
          <p:nvPr/>
        </p:nvSpPr>
        <p:spPr>
          <a:xfrm>
            <a:off x="8034902" y="4584614"/>
            <a:ext cx="1768609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de-DE" sz="1467" dirty="0">
                <a:solidFill>
                  <a:srgbClr val="000000"/>
                </a:solidFill>
                <a:latin typeface="Arial"/>
              </a:rPr>
              <a:t>Tracking Server</a:t>
            </a:r>
          </a:p>
        </p:txBody>
      </p:sp>
      <p:pic>
        <p:nvPicPr>
          <p:cNvPr id="229" name="Grafik 228">
            <a:extLst>
              <a:ext uri="{FF2B5EF4-FFF2-40B4-BE49-F238E27FC236}">
                <a16:creationId xmlns:a16="http://schemas.microsoft.com/office/drawing/2014/main" id="{C9C78159-09FF-41AC-BC54-20B38F43299A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3939" y="5233395"/>
            <a:ext cx="1794944" cy="634664"/>
          </a:xfrm>
          <a:prstGeom prst="rect">
            <a:avLst/>
          </a:prstGeom>
        </p:spPr>
      </p:pic>
      <p:sp>
        <p:nvSpPr>
          <p:cNvPr id="230" name="Zylinder 229">
            <a:extLst>
              <a:ext uri="{FF2B5EF4-FFF2-40B4-BE49-F238E27FC236}">
                <a16:creationId xmlns:a16="http://schemas.microsoft.com/office/drawing/2014/main" id="{F7174918-E45A-42CB-A0A3-0959F1CBB135}"/>
              </a:ext>
            </a:extLst>
          </p:cNvPr>
          <p:cNvSpPr/>
          <p:nvPr/>
        </p:nvSpPr>
        <p:spPr>
          <a:xfrm>
            <a:off x="10944139" y="5762622"/>
            <a:ext cx="68276" cy="425263"/>
          </a:xfrm>
          <a:prstGeom prst="can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de-DE" sz="180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31" name="Grafik 230">
            <a:extLst>
              <a:ext uri="{FF2B5EF4-FFF2-40B4-BE49-F238E27FC236}">
                <a16:creationId xmlns:a16="http://schemas.microsoft.com/office/drawing/2014/main" id="{4977AFDD-FA04-401E-A3AD-9269BCC8DA6C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2737" y="4788627"/>
            <a:ext cx="624937" cy="633344"/>
          </a:xfrm>
          <a:prstGeom prst="rect">
            <a:avLst/>
          </a:prstGeom>
        </p:spPr>
      </p:pic>
      <p:pic>
        <p:nvPicPr>
          <p:cNvPr id="232" name="Grafik 231">
            <a:extLst>
              <a:ext uri="{FF2B5EF4-FFF2-40B4-BE49-F238E27FC236}">
                <a16:creationId xmlns:a16="http://schemas.microsoft.com/office/drawing/2014/main" id="{2003A84E-FD93-4872-8086-192BFF3338EC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6978" y="4798303"/>
            <a:ext cx="624937" cy="633344"/>
          </a:xfrm>
          <a:prstGeom prst="rect">
            <a:avLst/>
          </a:prstGeom>
        </p:spPr>
      </p:pic>
      <p:sp>
        <p:nvSpPr>
          <p:cNvPr id="233" name="Flussdiagramm: Verbinder 232">
            <a:extLst>
              <a:ext uri="{FF2B5EF4-FFF2-40B4-BE49-F238E27FC236}">
                <a16:creationId xmlns:a16="http://schemas.microsoft.com/office/drawing/2014/main" id="{22A185D1-D024-4521-9B2C-90A0F4656416}"/>
              </a:ext>
            </a:extLst>
          </p:cNvPr>
          <p:cNvSpPr/>
          <p:nvPr/>
        </p:nvSpPr>
        <p:spPr>
          <a:xfrm>
            <a:off x="10680476" y="5052394"/>
            <a:ext cx="110509" cy="110509"/>
          </a:xfrm>
          <a:prstGeom prst="flowChartConnector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de-DE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4" name="Flussdiagramm: Verbinder 233">
            <a:extLst>
              <a:ext uri="{FF2B5EF4-FFF2-40B4-BE49-F238E27FC236}">
                <a16:creationId xmlns:a16="http://schemas.microsoft.com/office/drawing/2014/main" id="{148CD37C-E021-44FB-BBB6-90B18424EED5}"/>
              </a:ext>
            </a:extLst>
          </p:cNvPr>
          <p:cNvSpPr/>
          <p:nvPr/>
        </p:nvSpPr>
        <p:spPr>
          <a:xfrm>
            <a:off x="10831932" y="5052394"/>
            <a:ext cx="110509" cy="110509"/>
          </a:xfrm>
          <a:prstGeom prst="flowChartConnector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de-DE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5" name="Flussdiagramm: Verbinder 234">
            <a:extLst>
              <a:ext uri="{FF2B5EF4-FFF2-40B4-BE49-F238E27FC236}">
                <a16:creationId xmlns:a16="http://schemas.microsoft.com/office/drawing/2014/main" id="{0F947101-0087-4B5F-9C98-061963CE3AA7}"/>
              </a:ext>
            </a:extLst>
          </p:cNvPr>
          <p:cNvSpPr/>
          <p:nvPr/>
        </p:nvSpPr>
        <p:spPr>
          <a:xfrm>
            <a:off x="10999544" y="5046088"/>
            <a:ext cx="110509" cy="110509"/>
          </a:xfrm>
          <a:prstGeom prst="flowChartConnector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de-DE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9" name="Textfeld 238">
            <a:extLst>
              <a:ext uri="{FF2B5EF4-FFF2-40B4-BE49-F238E27FC236}">
                <a16:creationId xmlns:a16="http://schemas.microsoft.com/office/drawing/2014/main" id="{AEF187D5-E37E-4411-901E-8036313C5226}"/>
              </a:ext>
            </a:extLst>
          </p:cNvPr>
          <p:cNvSpPr txBox="1"/>
          <p:nvPr/>
        </p:nvSpPr>
        <p:spPr>
          <a:xfrm>
            <a:off x="9545885" y="4234962"/>
            <a:ext cx="1638319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br>
              <a:rPr lang="de-DE" sz="1467" dirty="0">
                <a:solidFill>
                  <a:srgbClr val="000000"/>
                </a:solidFill>
                <a:latin typeface="Arial"/>
              </a:rPr>
            </a:br>
            <a:r>
              <a:rPr lang="de-DE" sz="1467" dirty="0">
                <a:solidFill>
                  <a:srgbClr val="000000"/>
                </a:solidFill>
                <a:latin typeface="Arial"/>
              </a:rPr>
              <a:t>Cam 1</a:t>
            </a:r>
          </a:p>
        </p:txBody>
      </p:sp>
      <p:sp>
        <p:nvSpPr>
          <p:cNvPr id="240" name="Textfeld 239">
            <a:extLst>
              <a:ext uri="{FF2B5EF4-FFF2-40B4-BE49-F238E27FC236}">
                <a16:creationId xmlns:a16="http://schemas.microsoft.com/office/drawing/2014/main" id="{42D3B504-8094-4C29-870C-EC0D118F2790}"/>
              </a:ext>
            </a:extLst>
          </p:cNvPr>
          <p:cNvSpPr txBox="1"/>
          <p:nvPr/>
        </p:nvSpPr>
        <p:spPr>
          <a:xfrm>
            <a:off x="10555717" y="4223789"/>
            <a:ext cx="1638319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br>
              <a:rPr lang="de-DE" sz="1467" dirty="0">
                <a:solidFill>
                  <a:srgbClr val="000000"/>
                </a:solidFill>
                <a:latin typeface="Arial"/>
              </a:rPr>
            </a:br>
            <a:r>
              <a:rPr lang="de-DE" sz="1467" dirty="0">
                <a:solidFill>
                  <a:srgbClr val="000000"/>
                </a:solidFill>
                <a:latin typeface="Arial"/>
              </a:rPr>
              <a:t>Cam 96</a:t>
            </a:r>
          </a:p>
        </p:txBody>
      </p:sp>
      <p:pic>
        <p:nvPicPr>
          <p:cNvPr id="241" name="Grafik 240">
            <a:extLst>
              <a:ext uri="{FF2B5EF4-FFF2-40B4-BE49-F238E27FC236}">
                <a16:creationId xmlns:a16="http://schemas.microsoft.com/office/drawing/2014/main" id="{8027CF70-8EBA-478B-88EE-370E8D82D87A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7149" y="4359438"/>
            <a:ext cx="571785" cy="132940"/>
          </a:xfrm>
          <a:prstGeom prst="rect">
            <a:avLst/>
          </a:prstGeom>
        </p:spPr>
      </p:pic>
      <p:pic>
        <p:nvPicPr>
          <p:cNvPr id="242" name="Grafik 241">
            <a:extLst>
              <a:ext uri="{FF2B5EF4-FFF2-40B4-BE49-F238E27FC236}">
                <a16:creationId xmlns:a16="http://schemas.microsoft.com/office/drawing/2014/main" id="{09747F49-58C9-4D4F-B1F8-3D8B5BCD9D28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2417" y="4359438"/>
            <a:ext cx="571785" cy="132940"/>
          </a:xfrm>
          <a:prstGeom prst="rect">
            <a:avLst/>
          </a:prstGeom>
        </p:spPr>
      </p:pic>
      <p:pic>
        <p:nvPicPr>
          <p:cNvPr id="247" name="Grafik 246">
            <a:extLst>
              <a:ext uri="{FF2B5EF4-FFF2-40B4-BE49-F238E27FC236}">
                <a16:creationId xmlns:a16="http://schemas.microsoft.com/office/drawing/2014/main" id="{B251713B-7054-4CD2-9DE2-601027348EDD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5263" y="4125647"/>
            <a:ext cx="770101" cy="742236"/>
          </a:xfrm>
          <a:prstGeom prst="rect">
            <a:avLst/>
          </a:prstGeom>
        </p:spPr>
      </p:pic>
      <p:pic>
        <p:nvPicPr>
          <p:cNvPr id="249" name="Grafik 248">
            <a:extLst>
              <a:ext uri="{FF2B5EF4-FFF2-40B4-BE49-F238E27FC236}">
                <a16:creationId xmlns:a16="http://schemas.microsoft.com/office/drawing/2014/main" id="{683C7E7F-7C6E-4639-A432-E8DAA33A01FB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6608" y="3833911"/>
            <a:ext cx="850280" cy="223832"/>
          </a:xfrm>
          <a:prstGeom prst="rect">
            <a:avLst/>
          </a:prstGeom>
        </p:spPr>
      </p:pic>
      <p:pic>
        <p:nvPicPr>
          <p:cNvPr id="250" name="Grafik 249">
            <a:extLst>
              <a:ext uri="{FF2B5EF4-FFF2-40B4-BE49-F238E27FC236}">
                <a16:creationId xmlns:a16="http://schemas.microsoft.com/office/drawing/2014/main" id="{C3B34B00-89F2-4FA1-B233-7A63C2588314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167" y="4887606"/>
            <a:ext cx="712584" cy="855503"/>
          </a:xfrm>
          <a:prstGeom prst="rect">
            <a:avLst/>
          </a:prstGeom>
        </p:spPr>
      </p:pic>
      <p:sp>
        <p:nvSpPr>
          <p:cNvPr id="253" name="Textfeld 252">
            <a:extLst>
              <a:ext uri="{FF2B5EF4-FFF2-40B4-BE49-F238E27FC236}">
                <a16:creationId xmlns:a16="http://schemas.microsoft.com/office/drawing/2014/main" id="{0F991178-ABEF-46EA-9191-5B4E64D5F3D9}"/>
              </a:ext>
            </a:extLst>
          </p:cNvPr>
          <p:cNvSpPr txBox="1"/>
          <p:nvPr/>
        </p:nvSpPr>
        <p:spPr>
          <a:xfrm>
            <a:off x="2872364" y="4464099"/>
            <a:ext cx="1471301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de-DE" sz="1467" dirty="0">
                <a:solidFill>
                  <a:srgbClr val="000000"/>
                </a:solidFill>
                <a:latin typeface="Arial"/>
              </a:rPr>
              <a:t>WIFI 6E Access Point</a:t>
            </a:r>
          </a:p>
        </p:txBody>
      </p:sp>
      <p:sp>
        <p:nvSpPr>
          <p:cNvPr id="255" name="Zylinder 254">
            <a:extLst>
              <a:ext uri="{FF2B5EF4-FFF2-40B4-BE49-F238E27FC236}">
                <a16:creationId xmlns:a16="http://schemas.microsoft.com/office/drawing/2014/main" id="{E10C039D-ACD6-42BF-B2E6-730794AD0552}"/>
              </a:ext>
            </a:extLst>
          </p:cNvPr>
          <p:cNvSpPr/>
          <p:nvPr/>
        </p:nvSpPr>
        <p:spPr>
          <a:xfrm>
            <a:off x="6347291" y="5768571"/>
            <a:ext cx="60959" cy="446744"/>
          </a:xfrm>
          <a:prstGeom prst="can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de-DE" sz="1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6" name="Textfeld 255">
            <a:extLst>
              <a:ext uri="{FF2B5EF4-FFF2-40B4-BE49-F238E27FC236}">
                <a16:creationId xmlns:a16="http://schemas.microsoft.com/office/drawing/2014/main" id="{92CA362B-B5AD-4C31-9769-271CFFB39CAE}"/>
              </a:ext>
            </a:extLst>
          </p:cNvPr>
          <p:cNvSpPr txBox="1"/>
          <p:nvPr/>
        </p:nvSpPr>
        <p:spPr>
          <a:xfrm>
            <a:off x="6236904" y="5170518"/>
            <a:ext cx="147130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en-US" sz="1467" dirty="0">
                <a:solidFill>
                  <a:srgbClr val="000000"/>
                </a:solidFill>
                <a:latin typeface="Arial"/>
              </a:rPr>
              <a:t>Smell</a:t>
            </a:r>
          </a:p>
        </p:txBody>
      </p:sp>
      <p:sp>
        <p:nvSpPr>
          <p:cNvPr id="257" name="Textfeld 256">
            <a:extLst>
              <a:ext uri="{FF2B5EF4-FFF2-40B4-BE49-F238E27FC236}">
                <a16:creationId xmlns:a16="http://schemas.microsoft.com/office/drawing/2014/main" id="{E91F715D-4D43-46E2-ABA3-7E37F4C2AFB9}"/>
              </a:ext>
            </a:extLst>
          </p:cNvPr>
          <p:cNvSpPr txBox="1"/>
          <p:nvPr/>
        </p:nvSpPr>
        <p:spPr>
          <a:xfrm>
            <a:off x="6353756" y="3770476"/>
            <a:ext cx="147130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de-DE" sz="1467" dirty="0">
                <a:solidFill>
                  <a:srgbClr val="000000"/>
                </a:solidFill>
                <a:latin typeface="Arial"/>
              </a:rPr>
              <a:t>Heat</a:t>
            </a:r>
          </a:p>
        </p:txBody>
      </p:sp>
      <p:sp>
        <p:nvSpPr>
          <p:cNvPr id="258" name="Textfeld 257">
            <a:extLst>
              <a:ext uri="{FF2B5EF4-FFF2-40B4-BE49-F238E27FC236}">
                <a16:creationId xmlns:a16="http://schemas.microsoft.com/office/drawing/2014/main" id="{4E51E1C2-404C-4B22-9992-7FD125F47082}"/>
              </a:ext>
            </a:extLst>
          </p:cNvPr>
          <p:cNvSpPr txBox="1"/>
          <p:nvPr/>
        </p:nvSpPr>
        <p:spPr>
          <a:xfrm>
            <a:off x="6217456" y="4270954"/>
            <a:ext cx="147130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de-DE" sz="1467" dirty="0">
                <a:solidFill>
                  <a:srgbClr val="000000"/>
                </a:solidFill>
                <a:latin typeface="Arial"/>
              </a:rPr>
              <a:t>Wind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02A42A0-0798-463E-A831-E3C78E02D5B9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screen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8667" b="9096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630"/>
          <a:stretch/>
        </p:blipFill>
        <p:spPr>
          <a:xfrm rot="20082933" flipH="1">
            <a:off x="4738289" y="1699688"/>
            <a:ext cx="1540531" cy="511965"/>
          </a:xfrm>
          <a:prstGeom prst="rect">
            <a:avLst/>
          </a:prstGeom>
        </p:spPr>
      </p:pic>
      <p:sp>
        <p:nvSpPr>
          <p:cNvPr id="93" name="Textfeld 92">
            <a:extLst>
              <a:ext uri="{FF2B5EF4-FFF2-40B4-BE49-F238E27FC236}">
                <a16:creationId xmlns:a16="http://schemas.microsoft.com/office/drawing/2014/main" id="{ED82693E-3393-416C-A3FD-B96879BF8354}"/>
              </a:ext>
            </a:extLst>
          </p:cNvPr>
          <p:cNvSpPr txBox="1"/>
          <p:nvPr/>
        </p:nvSpPr>
        <p:spPr>
          <a:xfrm>
            <a:off x="492890" y="1110287"/>
            <a:ext cx="1916559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de-DE" sz="1467" dirty="0">
                <a:solidFill>
                  <a:srgbClr val="000000"/>
                </a:solidFill>
                <a:latin typeface="Arial"/>
              </a:rPr>
              <a:t>Feedback-</a:t>
            </a:r>
          </a:p>
          <a:p>
            <a:pPr algn="ctr" defTabSz="685783"/>
            <a:r>
              <a:rPr lang="de-DE" sz="1467" dirty="0">
                <a:solidFill>
                  <a:srgbClr val="000000"/>
                </a:solidFill>
                <a:latin typeface="Arial"/>
              </a:rPr>
              <a:t>device</a:t>
            </a:r>
          </a:p>
        </p:txBody>
      </p:sp>
      <p:pic>
        <p:nvPicPr>
          <p:cNvPr id="94" name="Grafik 93">
            <a:extLst>
              <a:ext uri="{FF2B5EF4-FFF2-40B4-BE49-F238E27FC236}">
                <a16:creationId xmlns:a16="http://schemas.microsoft.com/office/drawing/2014/main" id="{BDFE08E5-55DC-4AD4-938A-570A0656BE8E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94" y="1687658"/>
            <a:ext cx="997967" cy="469865"/>
          </a:xfrm>
          <a:prstGeom prst="rect">
            <a:avLst/>
          </a:prstGeom>
        </p:spPr>
      </p:pic>
      <p:sp>
        <p:nvSpPr>
          <p:cNvPr id="89" name="Textfeld 88">
            <a:extLst>
              <a:ext uri="{FF2B5EF4-FFF2-40B4-BE49-F238E27FC236}">
                <a16:creationId xmlns:a16="http://schemas.microsoft.com/office/drawing/2014/main" id="{033243A6-F919-4E13-BBA2-8925612E5815}"/>
              </a:ext>
            </a:extLst>
          </p:cNvPr>
          <p:cNvSpPr txBox="1"/>
          <p:nvPr/>
        </p:nvSpPr>
        <p:spPr>
          <a:xfrm>
            <a:off x="5901788" y="5706469"/>
            <a:ext cx="1471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de-DE" sz="1200" dirty="0">
                <a:solidFill>
                  <a:srgbClr val="000000"/>
                </a:solidFill>
                <a:latin typeface="Arial"/>
              </a:rPr>
              <a:t>DMX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C65C871-4859-4EEA-8691-BF99F758E5A2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7909" y="1454605"/>
            <a:ext cx="973851" cy="832001"/>
          </a:xfrm>
          <a:prstGeom prst="rect">
            <a:avLst/>
          </a:prstGeom>
        </p:spPr>
      </p:pic>
      <p:pic>
        <p:nvPicPr>
          <p:cNvPr id="90" name="Grafik 89">
            <a:extLst>
              <a:ext uri="{FF2B5EF4-FFF2-40B4-BE49-F238E27FC236}">
                <a16:creationId xmlns:a16="http://schemas.microsoft.com/office/drawing/2014/main" id="{D6B6D71B-B7B3-44AD-95D6-CC516B1FCE6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6709" y="2394928"/>
            <a:ext cx="436619" cy="377227"/>
          </a:xfrm>
          <a:prstGeom prst="rect">
            <a:avLst/>
          </a:prstGeom>
        </p:spPr>
      </p:pic>
      <p:pic>
        <p:nvPicPr>
          <p:cNvPr id="91" name="Grafik 90">
            <a:extLst>
              <a:ext uri="{FF2B5EF4-FFF2-40B4-BE49-F238E27FC236}">
                <a16:creationId xmlns:a16="http://schemas.microsoft.com/office/drawing/2014/main" id="{231C2389-916D-4622-81A4-93FE28748B6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789" y="2411363"/>
            <a:ext cx="436619" cy="37722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8A62423-46FD-4B58-958F-818CB1E846D4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6599" y="4036221"/>
            <a:ext cx="976744" cy="649209"/>
          </a:xfrm>
          <a:prstGeom prst="rect">
            <a:avLst/>
          </a:prstGeom>
        </p:spPr>
      </p:pic>
      <p:sp>
        <p:nvSpPr>
          <p:cNvPr id="97" name="Textfeld 96">
            <a:extLst>
              <a:ext uri="{FF2B5EF4-FFF2-40B4-BE49-F238E27FC236}">
                <a16:creationId xmlns:a16="http://schemas.microsoft.com/office/drawing/2014/main" id="{FE37232B-B419-4A93-BAF7-56A77AC0F95B}"/>
              </a:ext>
            </a:extLst>
          </p:cNvPr>
          <p:cNvSpPr txBox="1"/>
          <p:nvPr/>
        </p:nvSpPr>
        <p:spPr>
          <a:xfrm>
            <a:off x="4264521" y="3713085"/>
            <a:ext cx="1441129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de-DE" sz="1467" dirty="0">
                <a:solidFill>
                  <a:srgbClr val="000000"/>
                </a:solidFill>
                <a:latin typeface="Arial"/>
              </a:rPr>
              <a:t>Trainer Tablet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44FA23B-5C49-4F4F-86F1-48CF9FC1C36E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78475" flipH="1">
            <a:off x="7055785" y="1654659"/>
            <a:ext cx="1166467" cy="523675"/>
          </a:xfrm>
          <a:prstGeom prst="rect">
            <a:avLst/>
          </a:prstGeom>
        </p:spPr>
      </p:pic>
      <p:pic>
        <p:nvPicPr>
          <p:cNvPr id="95" name="Grafik 94">
            <a:extLst>
              <a:ext uri="{FF2B5EF4-FFF2-40B4-BE49-F238E27FC236}">
                <a16:creationId xmlns:a16="http://schemas.microsoft.com/office/drawing/2014/main" id="{70F358B8-D855-4A69-B6AB-68AC0EB370D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7812" y="2291186"/>
            <a:ext cx="537299" cy="503549"/>
          </a:xfrm>
          <a:prstGeom prst="rect">
            <a:avLst/>
          </a:prstGeom>
        </p:spPr>
      </p:pic>
      <p:pic>
        <p:nvPicPr>
          <p:cNvPr id="96" name="Grafik 95" descr="Ein Bild, das Kopfhörer, Audiogeräte, Headset, Elektronisches Gerät enthält.&#10;&#10;Automatisch generierte Beschreibung">
            <a:extLst>
              <a:ext uri="{FF2B5EF4-FFF2-40B4-BE49-F238E27FC236}">
                <a16:creationId xmlns:a16="http://schemas.microsoft.com/office/drawing/2014/main" id="{0D9B292A-7D83-48A4-86BF-B7F0C8387237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9946" y="1578674"/>
            <a:ext cx="699191" cy="699191"/>
          </a:xfrm>
          <a:prstGeom prst="rect">
            <a:avLst/>
          </a:prstGeom>
        </p:spPr>
      </p:pic>
      <p:pic>
        <p:nvPicPr>
          <p:cNvPr id="98" name="Grafik 97">
            <a:extLst>
              <a:ext uri="{FF2B5EF4-FFF2-40B4-BE49-F238E27FC236}">
                <a16:creationId xmlns:a16="http://schemas.microsoft.com/office/drawing/2014/main" id="{8B0524AE-BA05-48FF-BB08-A6DE1C3E413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460" y="2393351"/>
            <a:ext cx="436619" cy="377227"/>
          </a:xfrm>
          <a:prstGeom prst="rect">
            <a:avLst/>
          </a:prstGeom>
        </p:spPr>
      </p:pic>
      <p:sp>
        <p:nvSpPr>
          <p:cNvPr id="99" name="Textfeld 98">
            <a:extLst>
              <a:ext uri="{FF2B5EF4-FFF2-40B4-BE49-F238E27FC236}">
                <a16:creationId xmlns:a16="http://schemas.microsoft.com/office/drawing/2014/main" id="{5702D42E-4AE3-4CF9-BD0B-217F9F84769D}"/>
              </a:ext>
            </a:extLst>
          </p:cNvPr>
          <p:cNvSpPr txBox="1"/>
          <p:nvPr/>
        </p:nvSpPr>
        <p:spPr>
          <a:xfrm>
            <a:off x="1487835" y="1159650"/>
            <a:ext cx="1916559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de-DE" sz="1467" dirty="0">
                <a:solidFill>
                  <a:srgbClr val="000000"/>
                </a:solidFill>
                <a:latin typeface="Arial"/>
              </a:rPr>
              <a:t>Headset</a:t>
            </a:r>
          </a:p>
        </p:txBody>
      </p:sp>
    </p:spTree>
    <p:extLst>
      <p:ext uri="{BB962C8B-B14F-4D97-AF65-F5344CB8AC3E}">
        <p14:creationId xmlns:p14="http://schemas.microsoft.com/office/powerpoint/2010/main" val="338250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41204 2423_IITSEC2024_Hess_Future_Combat_Training_System_01.potx" id="{278375CA-49EC-4390-A181-5050FF6437ED}" vid="{70908227-1819-4B38-9DE7-F2DBD466B798}"/>
    </a:ext>
  </a:extLst>
</a:theme>
</file>

<file path=ppt/theme/theme2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ends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</a:themeOverride>
</file>

<file path=ppt/theme/themeOverride10.xml><?xml version="1.0" encoding="utf-8"?>
<a:themeOverride xmlns:a="http://schemas.openxmlformats.org/drawingml/2006/main">
  <a:clrScheme name="Blends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</a:themeOverride>
</file>

<file path=ppt/theme/themeOverride11.xml><?xml version="1.0" encoding="utf-8"?>
<a:themeOverride xmlns:a="http://schemas.openxmlformats.org/drawingml/2006/main">
  <a:clrScheme name="Blends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</a:themeOverride>
</file>

<file path=ppt/theme/themeOverride12.xml><?xml version="1.0" encoding="utf-8"?>
<a:themeOverride xmlns:a="http://schemas.openxmlformats.org/drawingml/2006/main">
  <a:clrScheme name="Blends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</a:themeOverride>
</file>

<file path=ppt/theme/themeOverride13.xml><?xml version="1.0" encoding="utf-8"?>
<a:themeOverride xmlns:a="http://schemas.openxmlformats.org/drawingml/2006/main">
  <a:clrScheme name="Blends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</a:themeOverride>
</file>

<file path=ppt/theme/themeOverride14.xml><?xml version="1.0" encoding="utf-8"?>
<a:themeOverride xmlns:a="http://schemas.openxmlformats.org/drawingml/2006/main">
  <a:clrScheme name="Blends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</a:themeOverride>
</file>

<file path=ppt/theme/themeOverride15.xml><?xml version="1.0" encoding="utf-8"?>
<a:themeOverride xmlns:a="http://schemas.openxmlformats.org/drawingml/2006/main">
  <a:clrScheme name="Blends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</a:themeOverride>
</file>

<file path=ppt/theme/themeOverride16.xml><?xml version="1.0" encoding="utf-8"?>
<a:themeOverride xmlns:a="http://schemas.openxmlformats.org/drawingml/2006/main">
  <a:clrScheme name="Blends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</a:themeOverride>
</file>

<file path=ppt/theme/themeOverride17.xml><?xml version="1.0" encoding="utf-8"?>
<a:themeOverride xmlns:a="http://schemas.openxmlformats.org/drawingml/2006/main">
  <a:clrScheme name="Blends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</a:themeOverride>
</file>

<file path=ppt/theme/themeOverride18.xml><?xml version="1.0" encoding="utf-8"?>
<a:themeOverride xmlns:a="http://schemas.openxmlformats.org/drawingml/2006/main">
  <a:clrScheme name="Blends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</a:themeOverride>
</file>

<file path=ppt/theme/themeOverride19.xml><?xml version="1.0" encoding="utf-8"?>
<a:themeOverride xmlns:a="http://schemas.openxmlformats.org/drawingml/2006/main">
  <a:clrScheme name="Blends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</a:themeOverride>
</file>

<file path=ppt/theme/themeOverride2.xml><?xml version="1.0" encoding="utf-8"?>
<a:themeOverride xmlns:a="http://schemas.openxmlformats.org/drawingml/2006/main">
  <a:clrScheme name="Blends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</a:themeOverride>
</file>

<file path=ppt/theme/themeOverride20.xml><?xml version="1.0" encoding="utf-8"?>
<a:themeOverride xmlns:a="http://schemas.openxmlformats.org/drawingml/2006/main">
  <a:clrScheme name="Blends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</a:themeOverride>
</file>

<file path=ppt/theme/themeOverride21.xml><?xml version="1.0" encoding="utf-8"?>
<a:themeOverride xmlns:a="http://schemas.openxmlformats.org/drawingml/2006/main">
  <a:clrScheme name="Blends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</a:themeOverride>
</file>

<file path=ppt/theme/themeOverride22.xml><?xml version="1.0" encoding="utf-8"?>
<a:themeOverride xmlns:a="http://schemas.openxmlformats.org/drawingml/2006/main">
  <a:clrScheme name="Blends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</a:themeOverride>
</file>

<file path=ppt/theme/themeOverride3.xml><?xml version="1.0" encoding="utf-8"?>
<a:themeOverride xmlns:a="http://schemas.openxmlformats.org/drawingml/2006/main">
  <a:clrScheme name="Blends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</a:themeOverride>
</file>

<file path=ppt/theme/themeOverride4.xml><?xml version="1.0" encoding="utf-8"?>
<a:themeOverride xmlns:a="http://schemas.openxmlformats.org/drawingml/2006/main">
  <a:clrScheme name="Blends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</a:themeOverride>
</file>

<file path=ppt/theme/themeOverride5.xml><?xml version="1.0" encoding="utf-8"?>
<a:themeOverride xmlns:a="http://schemas.openxmlformats.org/drawingml/2006/main">
  <a:clrScheme name="Blends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</a:themeOverride>
</file>

<file path=ppt/theme/themeOverride6.xml><?xml version="1.0" encoding="utf-8"?>
<a:themeOverride xmlns:a="http://schemas.openxmlformats.org/drawingml/2006/main">
  <a:clrScheme name="Blends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</a:themeOverride>
</file>

<file path=ppt/theme/themeOverride7.xml><?xml version="1.0" encoding="utf-8"?>
<a:themeOverride xmlns:a="http://schemas.openxmlformats.org/drawingml/2006/main">
  <a:clrScheme name="Blends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</a:themeOverride>
</file>

<file path=ppt/theme/themeOverride8.xml><?xml version="1.0" encoding="utf-8"?>
<a:themeOverride xmlns:a="http://schemas.openxmlformats.org/drawingml/2006/main">
  <a:clrScheme name="Blends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</a:themeOverride>
</file>

<file path=ppt/theme/themeOverride9.xml><?xml version="1.0" encoding="utf-8"?>
<a:themeOverride xmlns:a="http://schemas.openxmlformats.org/drawingml/2006/main">
  <a:clrScheme name="Blends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1476</Words>
  <Application>Microsoft Office PowerPoint</Application>
  <PresentationFormat>Breitbild</PresentationFormat>
  <Paragraphs>220</Paragraphs>
  <Slides>23</Slides>
  <Notes>23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3" baseType="lpstr">
      <vt:lpstr>Arial</vt:lpstr>
      <vt:lpstr>Arial Narrow</vt:lpstr>
      <vt:lpstr>Arial Narrow Bold</vt:lpstr>
      <vt:lpstr>Calibri</vt:lpstr>
      <vt:lpstr>Symbol</vt:lpstr>
      <vt:lpstr>Tahoma</vt:lpstr>
      <vt:lpstr>Wingdings</vt:lpstr>
      <vt:lpstr>1_Blends</vt:lpstr>
      <vt:lpstr>Blends</vt:lpstr>
      <vt:lpstr>think-cell 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Stix, Maximilian</dc:creator>
  <cp:lastModifiedBy>Jaspers, Frank</cp:lastModifiedBy>
  <cp:revision>253</cp:revision>
  <dcterms:created xsi:type="dcterms:W3CDTF">2023-02-16T15:26:16Z</dcterms:created>
  <dcterms:modified xsi:type="dcterms:W3CDTF">2024-11-04T14:39:20Z</dcterms:modified>
</cp:coreProperties>
</file>