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6"/>
  </p:notesMasterIdLst>
  <p:handoutMasterIdLst>
    <p:handoutMasterId r:id="rId27"/>
  </p:handoutMasterIdLst>
  <p:sldIdLst>
    <p:sldId id="289" r:id="rId5"/>
    <p:sldId id="294" r:id="rId6"/>
    <p:sldId id="290" r:id="rId7"/>
    <p:sldId id="295" r:id="rId8"/>
    <p:sldId id="304" r:id="rId9"/>
    <p:sldId id="306" r:id="rId10"/>
    <p:sldId id="307" r:id="rId11"/>
    <p:sldId id="630" r:id="rId12"/>
    <p:sldId id="631" r:id="rId13"/>
    <p:sldId id="634" r:id="rId14"/>
    <p:sldId id="635" r:id="rId15"/>
    <p:sldId id="636" r:id="rId16"/>
    <p:sldId id="643" r:id="rId17"/>
    <p:sldId id="645" r:id="rId18"/>
    <p:sldId id="644" r:id="rId19"/>
    <p:sldId id="639" r:id="rId20"/>
    <p:sldId id="641" r:id="rId21"/>
    <p:sldId id="642" r:id="rId22"/>
    <p:sldId id="627" r:id="rId23"/>
    <p:sldId id="628" r:id="rId24"/>
    <p:sldId id="629" r:id="rId2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766003-EF5B-5902-7768-DD793920A197}" name="Renee LI (PRIS)" initials="RL(" userId="S::Renee_LI@pris.gov.sg::dfb04f8f-619b-43c8-97b2-4219ea5a1670" providerId="AD"/>
  <p188:author id="{B02AE4B2-4E72-419B-4D0E-D7937646E83B}" name="Eng Hao LOH (PRIS)" initials="EHL(" userId="S::LOH_Eng_Hao@pris.gov.sg::cf8bb419-006e-4eea-b08f-78ec4e02e2e7" providerId="AD"/>
  <p188:author id="{C3D0D9B7-A330-2ABD-C0F3-E4BD680DFF22}" name="Derek CHONG (HTX)" initials="DC(" userId="S::Derek_CHONG@HTX.gov.sg::5e0ad394-5266-4e2a-a531-34ce7e7c90e1" providerId="AD"/>
  <p188:author id="{0C713CFC-BF52-C0D3-8731-3D6C11741CEE}" name="Biddle (US), Elizabeth M" initials="B(EM" userId="S::elizabeth.m.biddle@boeing.com::da7ab4af-8e9e-4762-84eb-9e0c24e6a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71093" autoAdjust="0"/>
  </p:normalViewPr>
  <p:slideViewPr>
    <p:cSldViewPr snapToGrid="0">
      <p:cViewPr varScale="1">
        <p:scale>
          <a:sx n="77" d="100"/>
          <a:sy n="77" d="100"/>
        </p:scale>
        <p:origin x="1692" y="22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00B050"/>
                </a:solidFill>
              </a:rPr>
              <a:t>All Presentations will be displayed using Sony VPLFH30 LCD Projector – or similar with 1920 x 1080 resolution and 16:9 aspect ratio</a:t>
            </a:r>
          </a:p>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Subjects classified under Category C likely developed coping mechanisms to mitigate their desire for drug use. This inference is supported by verbal exchanges with prison counselors, where these subjects revealed that they considered their family and loved ones when deciding to reject drug offers in the final VR scene.</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60293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Heart rate not conclusive for 1-4 due to physical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Heart rate ..ease them into the </a:t>
            </a:r>
            <a:r>
              <a:rPr lang="en-SG" sz="1800" kern="100" dirty="0" err="1">
                <a:effectLst/>
                <a:latin typeface="Calibri" panose="020F0502020204030204" pitchFamily="34" charset="0"/>
                <a:ea typeface="Calibri" panose="020F0502020204030204" pitchFamily="34" charset="0"/>
                <a:cs typeface="Times New Roman" panose="02020603050405020304" pitchFamily="18" charset="0"/>
              </a:rPr>
              <a:t>vr</a:t>
            </a: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experience. Prepare them for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Well controlled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167411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Visual Analogue Drug Scale for Craving (VASc):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Visual Analogue Drug Scale for Craving (VASc) is a 100-mm line on which participants have to rate their subjective experience of current craving for drugs, ranging from ‘not at all’ (0) to ‘extremely’ (100). Adapted from the VAS used by Culbertson et al (2010), the VAS form incorporated the following nine questions: four regarding urges to use drugs (“How much do you crave/want/desire drugs right now?”, and “If you had access to drugs right now, how likely would you be to use it right away?”), two questions regarding mood (“How depressed/ anxious do you feel right now?”) and three questions regarding physical state (“Do you feel any drug effect right now?”, “How high are you right now?”, and “How stimulated do you feel right now?”). Desire was specifically defined in subtext next to the question as “to want (a feeling)” and crave as “strong or intense need (an internal force)”.</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Drug Avoidance Self-Efficacy Scale (DASES):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Drug Avoidance Self-Efficacy Scale (DASES) is a 16-item scale adapted from the DASES used by Martin et al. (1995). It assesses drug-refusal self-efficacy, where participants are presented with different situations involving drugs, and are to rate their perceived ability to avoid drug use in those situations on a 7-point scale ranging from 1 (Definitely cannot) to 7 (Definitely can).</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SG" sz="1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77790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dirty="0"/>
              <a:t>Based on the Preliminary findings from the subjective drug craving and avoidance survey data, it can be inferred that substance abuse rehabilitation should account for </a:t>
            </a:r>
            <a:r>
              <a:rPr lang="en-US" sz="2400" b="1" dirty="0"/>
              <a:t>risk, needs, and responsivity</a:t>
            </a:r>
            <a:r>
              <a:rPr lang="en-US" sz="2400" dirty="0"/>
              <a:t>, as a one-size-fits-all approach may not be so effective. Participants showed varied needs based on drug type, which may not be fully addressed by current VR scenarios. Data suggest that </a:t>
            </a:r>
            <a:r>
              <a:rPr lang="en-US" sz="2400" b="1" dirty="0"/>
              <a:t>personalization</a:t>
            </a:r>
            <a:r>
              <a:rPr lang="en-US" sz="2400" dirty="0"/>
              <a:t> is needed, and its effectiveness could improve by enhancing the </a:t>
            </a:r>
            <a:r>
              <a:rPr lang="en-US" sz="2400" b="1" dirty="0"/>
              <a:t>interactivity and adaptability</a:t>
            </a:r>
            <a:r>
              <a:rPr lang="en-US" sz="2400" dirty="0"/>
              <a:t> of the VR system.</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05630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In conclusion, this pilot study demonstrates the potential efficacy of virtual reality cue exposure therapy as a novel intervention for ex-drug abusers as evidenced by experimental physiological data gathered from the Phase 2 trials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conclusion, this pilot study demonstrates the potential efficacy of virtual reality cue exposure therapy as a novel intervention for ex-drug abusers as evidenced by experimental physiological data gathered from the Phase 2 trials. </a:t>
            </a:r>
            <a:r>
              <a:rPr lang="en-US" sz="1800" b="0" i="0" u="none" strike="noStrike" baseline="0">
                <a:solidFill>
                  <a:srgbClr val="000000"/>
                </a:solidFill>
                <a:latin typeface="Times New Roman" panose="02020603050405020304" pitchFamily="18" charset="0"/>
              </a:rPr>
              <a:t>Broader and longitudinal studies are nonetheless needed to confirm these results and to optimize the therapeutic protocols for broader clinical application given the variations in the subjects’ responses and nuances in their background and regimes </a:t>
            </a:r>
            <a:endParaRPr lang="en-US" sz="2000" b="1" dirty="0"/>
          </a:p>
          <a:p>
            <a:endParaRPr lang="en-US" sz="2000" b="1" dirty="0"/>
          </a:p>
          <a:p>
            <a:r>
              <a:rPr lang="en-US" sz="2000" b="1" dirty="0"/>
              <a:t>Integration of Generative AI</a:t>
            </a:r>
            <a:r>
              <a:rPr lang="en-US" sz="2000" dirty="0"/>
              <a:t>:</a:t>
            </a:r>
          </a:p>
          <a:p>
            <a:pPr>
              <a:buFont typeface="Arial" panose="020B0604020202020204" pitchFamily="34" charset="0"/>
              <a:buChar char="•"/>
            </a:pPr>
            <a:r>
              <a:rPr lang="en-US" sz="2000" dirty="0"/>
              <a:t>Next research phase focuses on creating hyper-realistic and dynamic VR interactions using Generative AI.</a:t>
            </a:r>
          </a:p>
          <a:p>
            <a:pPr>
              <a:buFont typeface="Arial" panose="020B0604020202020204" pitchFamily="34" charset="0"/>
              <a:buChar char="•"/>
            </a:pPr>
            <a:r>
              <a:rPr lang="en-US" sz="2000" dirty="0"/>
              <a:t>Development of AI engines capable of generating interactive virtual scenarios based on facial and behavioral inputs.</a:t>
            </a:r>
          </a:p>
          <a:p>
            <a:pPr>
              <a:buFont typeface="Arial" panose="020B0604020202020204" pitchFamily="34" charset="0"/>
              <a:buChar char="•"/>
            </a:pPr>
            <a:r>
              <a:rPr lang="en-US" sz="2000" dirty="0"/>
              <a:t>Aims to create hyper-realistic 3D elements and meta-human characters for immersive and responsive VR experiences.</a:t>
            </a:r>
            <a:endParaRPr lang="en-US" sz="2000" b="1" dirty="0"/>
          </a:p>
          <a:p>
            <a:r>
              <a:rPr lang="en-US" sz="2000" b="1" dirty="0"/>
              <a:t>Expansion of VR Therapy Use Cases</a:t>
            </a:r>
            <a:r>
              <a:rPr lang="en-US" sz="2000" dirty="0"/>
              <a:t>:</a:t>
            </a:r>
          </a:p>
          <a:p>
            <a:pPr>
              <a:buFont typeface="Arial" panose="020B0604020202020204" pitchFamily="34" charset="0"/>
              <a:buChar char="•"/>
            </a:pPr>
            <a:r>
              <a:rPr lang="en-US" sz="2000" dirty="0"/>
              <a:t>Potential applications include therapy for offenses like outrage of modesty and family violence.</a:t>
            </a:r>
          </a:p>
          <a:p>
            <a:pPr>
              <a:buFont typeface="Arial" panose="020B0604020202020204" pitchFamily="34" charset="0"/>
              <a:buChar char="•"/>
            </a:pPr>
            <a:r>
              <a:rPr lang="en-US" sz="2000" dirty="0"/>
              <a:t>Incorporation of additional physiological sensors (EEG, GSR) could enhance research and psychological rehabilitation.</a:t>
            </a:r>
          </a:p>
          <a:p>
            <a:r>
              <a:rPr lang="en-US" sz="2000" b="1" dirty="0"/>
              <a:t>Use Cases in Special Operations</a:t>
            </a:r>
            <a:r>
              <a:rPr lang="en-US" sz="2000" dirty="0"/>
              <a:t>:</a:t>
            </a:r>
          </a:p>
          <a:p>
            <a:pPr>
              <a:buFont typeface="Arial" panose="020B0604020202020204" pitchFamily="34" charset="0"/>
              <a:buChar char="•"/>
            </a:pPr>
            <a:r>
              <a:rPr lang="en-US" sz="2000" dirty="0"/>
              <a:t>VR scenarios could be designed as tools for mitigating PTSD risk and training special operations forces.</a:t>
            </a:r>
          </a:p>
          <a:p>
            <a:pPr>
              <a:buFont typeface="Arial" panose="020B0604020202020204" pitchFamily="34" charset="0"/>
              <a:buChar char="•"/>
            </a:pPr>
            <a:r>
              <a:rPr lang="en-US" sz="2000" dirty="0"/>
              <a:t>Scenarios would help personnel manage physical reactions to stress for optimal performance.</a:t>
            </a:r>
          </a:p>
          <a:p>
            <a:pPr>
              <a:buFont typeface="Arial" panose="020B0604020202020204" pitchFamily="34" charset="0"/>
              <a:buChar char="•"/>
            </a:pPr>
            <a:r>
              <a:rPr lang="en-US" sz="2000" dirty="0"/>
              <a:t>Potential application in treating phobias, such as fear of heights.</a:t>
            </a:r>
          </a:p>
          <a:p>
            <a:r>
              <a:rPr lang="en-US" sz="2000" b="1" dirty="0"/>
              <a:t>Homeland Security Training</a:t>
            </a:r>
            <a:r>
              <a:rPr lang="en-US" sz="2000" dirty="0"/>
              <a:t>:</a:t>
            </a:r>
          </a:p>
          <a:p>
            <a:pPr>
              <a:buFont typeface="Arial" panose="020B0604020202020204" pitchFamily="34" charset="0"/>
              <a:buChar char="•"/>
            </a:pPr>
            <a:r>
              <a:rPr lang="en-US" sz="2000" dirty="0"/>
              <a:t>Immersive VR technology paired with physiological sensors could improve training for police and firefighters.</a:t>
            </a:r>
          </a:p>
          <a:p>
            <a:pPr>
              <a:buFont typeface="Arial" panose="020B0604020202020204" pitchFamily="34" charset="0"/>
              <a:buChar char="•"/>
            </a:pPr>
            <a:r>
              <a:rPr lang="en-US" sz="2000" dirty="0"/>
              <a:t>Enhances situational awareness and effectiveness in high-stress operations, including terrorist incident response.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298990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SG" sz="1800" kern="0" dirty="0">
                <a:effectLst/>
                <a:latin typeface="Arial" panose="020B0604020202020204" pitchFamily="34" charset="0"/>
                <a:ea typeface="Times New Roman" panose="02020603050405020304" pitchFamily="18" charset="0"/>
                <a:cs typeface="Arial" panose="020B0604020202020204" pitchFamily="34" charset="0"/>
              </a:rPr>
              <a:t>Future:</a:t>
            </a:r>
            <a:endParaRPr lang="en-SG"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SG" sz="1800" kern="0" dirty="0">
                <a:effectLst/>
                <a:latin typeface="Arial" panose="020B0604020202020204" pitchFamily="34" charset="0"/>
                <a:ea typeface="Times New Roman" panose="02020603050405020304" pitchFamily="18" charset="0"/>
                <a:cs typeface="Arial" panose="020B0604020202020204" pitchFamily="34" charset="0"/>
              </a:rPr>
              <a:t>Develop, sculpt, and enhance the hyper realistic avatar creation process </a:t>
            </a:r>
            <a:endParaRPr lang="en-SG" sz="18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SG" sz="1800" kern="0" dirty="0">
                <a:effectLst/>
                <a:latin typeface="Arial" panose="020B0604020202020204" pitchFamily="34" charset="0"/>
                <a:ea typeface="Times New Roman" panose="02020603050405020304" pitchFamily="18" charset="0"/>
                <a:cs typeface="Arial" panose="020B0604020202020204" pitchFamily="34" charset="0"/>
              </a:rPr>
              <a:t>Integration of more realistic mannerisms to create a more compelling interaction experience</a:t>
            </a:r>
          </a:p>
          <a:p>
            <a:pPr algn="just">
              <a:lnSpc>
                <a:spcPct val="150000"/>
              </a:lnSpc>
            </a:pPr>
            <a:r>
              <a:rPr lang="en-SG" sz="1800" kern="0" dirty="0">
                <a:effectLst/>
                <a:latin typeface="Arial" panose="020B0604020202020204" pitchFamily="34" charset="0"/>
                <a:ea typeface="Times New Roman" panose="02020603050405020304" pitchFamily="18" charset="0"/>
                <a:cs typeface="Arial" panose="020B0604020202020204" pitchFamily="34" charset="0"/>
              </a:rPr>
              <a:t>Vocal localisation – develop speech patterns and colloquialisms to make the avatars more identifiably Singaporean </a:t>
            </a:r>
            <a:endParaRPr lang="en-SG"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217521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124485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58919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25"/>
              </a:spcAft>
            </a:pPr>
            <a:r>
              <a:rPr lang="en-SG" sz="1800" b="1" dirty="0">
                <a:effectLst/>
                <a:latin typeface="Aptos" panose="020B0004020202020204" pitchFamily="34" charset="0"/>
                <a:ea typeface="Aptos" panose="020B0004020202020204" pitchFamily="34" charset="0"/>
                <a:cs typeface="Aptos" panose="020B0004020202020204" pitchFamily="34" charset="0"/>
              </a:rPr>
              <a:t>VR CET </a:t>
            </a:r>
            <a:r>
              <a:rPr lang="en-SG" sz="1800" b="1" dirty="0" err="1">
                <a:effectLst/>
                <a:latin typeface="Aptos" panose="020B0004020202020204" pitchFamily="34" charset="0"/>
                <a:ea typeface="Aptos" panose="020B0004020202020204" pitchFamily="34" charset="0"/>
                <a:cs typeface="Aptos" panose="020B0004020202020204" pitchFamily="34" charset="0"/>
              </a:rPr>
              <a:t>Hw</a:t>
            </a:r>
            <a:r>
              <a:rPr lang="en-SG" sz="1800" b="1" dirty="0">
                <a:effectLst/>
                <a:latin typeface="Aptos" panose="020B0004020202020204" pitchFamily="34" charset="0"/>
                <a:ea typeface="Aptos" panose="020B0004020202020204" pitchFamily="34" charset="0"/>
                <a:cs typeface="Aptos" panose="020B0004020202020204" pitchFamily="34" charset="0"/>
              </a:rPr>
              <a:t> and </a:t>
            </a:r>
            <a:r>
              <a:rPr lang="en-SG" sz="1800" b="1" dirty="0" err="1">
                <a:effectLst/>
                <a:latin typeface="Aptos" panose="020B0004020202020204" pitchFamily="34" charset="0"/>
                <a:ea typeface="Aptos" panose="020B0004020202020204" pitchFamily="34" charset="0"/>
                <a:cs typeface="Aptos" panose="020B0004020202020204" pitchFamily="34" charset="0"/>
              </a:rPr>
              <a:t>Sw</a:t>
            </a:r>
            <a:r>
              <a:rPr lang="en-SG" sz="1800" b="1" dirty="0">
                <a:effectLst/>
                <a:latin typeface="Aptos" panose="020B0004020202020204" pitchFamily="34" charset="0"/>
                <a:ea typeface="Aptos" panose="020B0004020202020204" pitchFamily="34" charset="0"/>
                <a:cs typeface="Aptos" panose="020B0004020202020204" pitchFamily="34" charset="0"/>
              </a:rPr>
              <a:t> specs</a:t>
            </a:r>
            <a:endParaRPr lang="en-SG"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SG" sz="1800" dirty="0">
                <a:effectLst/>
                <a:latin typeface="Aptos" panose="020B0004020202020204" pitchFamily="34" charset="0"/>
                <a:ea typeface="Times New Roman" panose="02020603050405020304" pitchFamily="18" charset="0"/>
                <a:cs typeface="Aptos" panose="020B0004020202020204" pitchFamily="34" charset="0"/>
              </a:rPr>
              <a:t>Laptop: i7-12700H, 16 GB RAM. NVIDA RTX 3070 8Gb, 1 TB SSD. 15.6</a:t>
            </a:r>
            <a:r>
              <a:rPr lang="en-SG" sz="1800">
                <a:effectLst/>
                <a:latin typeface="Aptos" panose="020B0004020202020204" pitchFamily="34" charset="0"/>
                <a:ea typeface="Times New Roman" panose="02020603050405020304" pitchFamily="18" charset="0"/>
                <a:cs typeface="Aptos" panose="020B0004020202020204" pitchFamily="34" charset="0"/>
              </a:rPr>
              <a:t>” display</a:t>
            </a:r>
            <a:endParaRPr lang="en-SG" sz="1800"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buFont typeface="+mj-lt"/>
              <a:buAutoNum type="arabicPeriod"/>
              <a:tabLst>
                <a:tab pos="457200" algn="l"/>
              </a:tabLst>
            </a:pPr>
            <a:r>
              <a:rPr lang="en-SG" sz="1800">
                <a:effectLst/>
                <a:latin typeface="Aptos" panose="020B0004020202020204" pitchFamily="34" charset="0"/>
                <a:ea typeface="Times New Roman" panose="02020603050405020304" pitchFamily="18" charset="0"/>
                <a:cs typeface="Aptos" panose="020B0004020202020204" pitchFamily="34" charset="0"/>
              </a:rPr>
              <a:t>Unreal </a:t>
            </a:r>
            <a:r>
              <a:rPr lang="en-SG" sz="1800" dirty="0">
                <a:effectLst/>
                <a:latin typeface="Aptos" panose="020B0004020202020204" pitchFamily="34" charset="0"/>
                <a:ea typeface="Times New Roman" panose="02020603050405020304" pitchFamily="18" charset="0"/>
                <a:cs typeface="Aptos" panose="020B0004020202020204" pitchFamily="34" charset="0"/>
              </a:rPr>
              <a:t>Engine version 4.26</a:t>
            </a:r>
            <a:endParaRPr lang="en-SG"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65273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and 2 objectives. Pre-calibrate and validate heart rate and eye tracking sensors with a counselor's guidance. Subjects undergo 11 seated VR sessions, with verbal assessments on mental state and well-being.</a:t>
            </a:r>
            <a:endParaRPr lang="en-SG"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89055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effectLst/>
                <a:latin typeface="Arial" panose="020B0604020202020204" pitchFamily="34" charset="0"/>
                <a:ea typeface="Calibri" panose="020F0502020204030204" pitchFamily="34" charset="0"/>
                <a:cs typeface="Arial" panose="020B0604020202020204" pitchFamily="34" charset="0"/>
              </a:rPr>
              <a:t>In this survey, a </a:t>
            </a:r>
            <a:r>
              <a:rPr lang="en-US" sz="4000" dirty="0" err="1">
                <a:effectLst/>
                <a:latin typeface="Arial" panose="020B0604020202020204" pitchFamily="34" charset="0"/>
                <a:ea typeface="Calibri" panose="020F0502020204030204" pitchFamily="34" charset="0"/>
                <a:cs typeface="Arial" panose="020B0604020202020204" pitchFamily="34" charset="0"/>
              </a:rPr>
              <a:t>normalised</a:t>
            </a:r>
            <a:r>
              <a:rPr lang="en-US" sz="4000" dirty="0">
                <a:effectLst/>
                <a:latin typeface="Arial" panose="020B0604020202020204" pitchFamily="34" charset="0"/>
                <a:ea typeface="Calibri" panose="020F0502020204030204" pitchFamily="34" charset="0"/>
                <a:cs typeface="Arial" panose="020B0604020202020204" pitchFamily="34" charset="0"/>
              </a:rPr>
              <a:t> score of “0” constitutes a “no/nil symptoms severity” while “1” constitutes a severe or high symptoms severity rating. Participants gave an overall average “symptoms severity” response </a:t>
            </a:r>
            <a:r>
              <a:rPr lang="en-US" sz="4000" dirty="0" err="1">
                <a:effectLst/>
                <a:latin typeface="Arial" panose="020B0604020202020204" pitchFamily="34" charset="0"/>
                <a:ea typeface="Calibri" panose="020F0502020204030204" pitchFamily="34" charset="0"/>
                <a:cs typeface="Arial" panose="020B0604020202020204" pitchFamily="34" charset="0"/>
              </a:rPr>
              <a:t>normalised</a:t>
            </a:r>
            <a:r>
              <a:rPr lang="en-US" sz="4000" dirty="0">
                <a:effectLst/>
                <a:latin typeface="Arial" panose="020B0604020202020204" pitchFamily="34" charset="0"/>
                <a:ea typeface="Calibri" panose="020F0502020204030204" pitchFamily="34" charset="0"/>
                <a:cs typeface="Arial" panose="020B0604020202020204" pitchFamily="34" charset="0"/>
              </a:rPr>
              <a:t> score value of “0.03” across all questions. The most severe area of discomfort was found to be that of oculomotor (highest average “symptoms severity” score of “0.05”) where in particular 6 (out of 27) participants indicated that they experienced slight eye strain during the VR sessions. The other two sickness categories “nausea” and “disorientation” also had a relatively low severity score of “0.02” each.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Regarding the aforementioned 6 participants who had indicated experiencing slight eye strain during the VR sessions, on further analysis, it was found that a majority of them had pre-existing ailments of migraine headaches and stomach discomfort.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The SSQ results indicate that the VR simulation caused minimal or no cybersickness for most participants. This outcome is attributed to participants being seated during the sessions, individual VR headset calibration, and proper briefing and familiarization with the VR technology before use.</a:t>
            </a:r>
            <a:endParaRPr lang="en-SG" sz="4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400" dirty="0"/>
              <a:t>The term "Oculomotor area of discomfort" refers to regions or aspects of visual or eye movement functions where discomfort or strain is experienced. This might relate to difficulties in controlling eye movements, focusing, or maintaining visual fixation, potentially leading to symptoms such as eye strain, headaches, or dizziness, especially in scenarios like extended VR usage or other visually demanding tasks.</a:t>
            </a:r>
          </a:p>
          <a:p>
            <a:endParaRPr lang="en-US" sz="4400" dirty="0">
              <a:latin typeface="Arial" panose="020B0604020202020204" pitchFamily="34" charset="0"/>
              <a:cs typeface="Arial" panose="020B0604020202020204" pitchFamily="34" charset="0"/>
            </a:endParaRPr>
          </a:p>
          <a:p>
            <a:r>
              <a:rPr lang="en-US" sz="1800" b="0" i="0" u="none" strike="noStrike" baseline="0" dirty="0">
                <a:solidFill>
                  <a:srgbClr val="000000"/>
                </a:solidFill>
                <a:latin typeface="Times New Roman" panose="02020603050405020304" pitchFamily="18" charset="0"/>
              </a:rPr>
              <a:t>The lowest scored category is visual fidelity which had a score of “0.59” (Figure 6). This represents the accuracy with which the VR computer generated (CG) graphics reproduces the real-life environment from the participants’ perspective. The survey questions include “How closely were you able to examine objects?” and “How well could you examine objects from multiple viewpoints?”. </a:t>
            </a:r>
            <a:endParaRPr lang="en-SG"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75685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3495" algn="just">
              <a:lnSpc>
                <a:spcPct val="107000"/>
              </a:lnSpc>
              <a:spcAft>
                <a:spcPts val="800"/>
              </a:spcAft>
            </a:pPr>
            <a:r>
              <a:rPr lang="en-US" sz="2400" dirty="0"/>
              <a:t>Bland-Altman plots were used to compare VR headset heart rate and oximeter readings across all 11 scenes, including the calm scene, for participants P1 to P14..</a:t>
            </a:r>
          </a:p>
          <a:p>
            <a:pPr marR="23495" algn="just">
              <a:lnSpc>
                <a:spcPct val="107000"/>
              </a:lnSpc>
              <a:spcAft>
                <a:spcPts val="800"/>
              </a:spcAft>
            </a:pPr>
            <a:r>
              <a:rPr lang="en-US" sz="2000" dirty="0"/>
              <a:t>The Bland–Altman plot technique was used to assess agreement between two instruments or measurement techniques. If the methods agree, values will cluster around the mean of the differences (bias) and fall within 2 standard deviations, creating a 95% prediction interval, known as the limits of agreement.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Zaiontz</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Charles, 2017).</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31277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Visual Analogue Drug Scale for Craving (VASc)</a:t>
            </a:r>
            <a:r>
              <a:rPr lang="en-SG" dirty="0"/>
              <a:t>: A 100-mm line scale where participants rate their current craving for drugs from 0 ("not at all") to 100 ("extremely"). It includes nine questions about drug urges, mood, and physical state, adapted from Culbertson et al. (2010).</a:t>
            </a:r>
          </a:p>
          <a:p>
            <a:r>
              <a:rPr lang="en-SG" b="1" dirty="0"/>
              <a:t>Drug Avoidance Self-Efficacy Scale (DASES)</a:t>
            </a:r>
            <a:r>
              <a:rPr lang="en-SG" dirty="0"/>
              <a:t>: A 16-item scale where participants rate their confidence in avoiding drug use in various situations on a 7-point scale, adapted from Martin et al. (1995).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scale ranging from 1 (Definitely cannot) to 7 (Definitely can).</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295290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key focus of the analysis is on VR Sessions #5 and 6 where the drug and social cues were at their maximum exposure (subjects were exposed to all 11 VR scenes in both sessions), as indicated in the red boxes in the below plots. The similar trending patterns (upward or downward) in heart rate and eye gaze durations in sessions #5 and 6 are categorized as Categories A to C respectively."</a:t>
            </a:r>
            <a:endParaRPr lang="en-SG"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SG" sz="1800" kern="100" dirty="0">
                <a:effectLst/>
                <a:latin typeface="Times New Roman" panose="02020603050405020304" pitchFamily="18" charset="0"/>
                <a:ea typeface="Calibri" panose="020F0502020204030204" pitchFamily="34" charset="0"/>
                <a:cs typeface="Times New Roman" panose="02020603050405020304" pitchFamily="18" charset="0"/>
              </a:rPr>
              <a:t>In the final 2 VR sessions #5 and 6, the subjects were exposed to VR Scene #11 in which one of the drug friends intentionally reached out to the subjects with the prepared drug in his hand and both drug friends verbally coerced him to consume the drug.</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65359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Cat B Subjects’ eye gaze duration decreased, likely due to habituation to the cues and a shift in cognitive effort towards managing responses and using coping mechanisms.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mj-lt"/>
              <a:buNone/>
            </a:pPr>
            <a:r>
              <a:rPr lang="en-SG" sz="1800" kern="100" dirty="0">
                <a:effectLst/>
                <a:latin typeface="Times New Roman" panose="02020603050405020304" pitchFamily="18" charset="0"/>
                <a:ea typeface="Calibri" panose="020F0502020204030204" pitchFamily="34" charset="0"/>
                <a:cs typeface="Times New Roman" panose="02020603050405020304" pitchFamily="18" charset="0"/>
              </a:rPr>
              <a:t>Habituation of the subjects to the VR drug and social cues: over repeated exposures, the subjects became accustomed to the drug-related cues, reducing their initial heightened interest or craving response. This decrease in novelty can lead to reduced attention, reflected in shorter or less frequent eye gazes at the cues;</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SG" sz="1800" dirty="0">
                <a:effectLst/>
                <a:latin typeface="Times New Roman" panose="02020603050405020304" pitchFamily="18" charset="0"/>
                <a:ea typeface="Calibri" panose="020F0502020204030204" pitchFamily="34" charset="0"/>
              </a:rPr>
              <a:t>Cognitive effort: Initially, the subjects might focus more on the drug-related cues as they are highly relevant to their addiction. As they progress through therapy, their cognitive effort may shift towards managing their responses and utilizing coping mechanisms, reducing their gaze on the cues</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862762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3">
            <a:extLst>
              <a:ext uri="{FF2B5EF4-FFF2-40B4-BE49-F238E27FC236}">
                <a16:creationId xmlns:a16="http://schemas.microsoft.com/office/drawing/2014/main" id="{0B24D3D4-56CC-BD4B-8ED0-2707EAED07B8}"/>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999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Virtual Reality Cue Exposure Therapy System</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588542" cy="1934127"/>
          </a:xfrm>
        </p:spPr>
        <p:txBody>
          <a:bodyPr/>
          <a:lstStyle/>
          <a:p>
            <a:pPr eaLnBrk="1" hangingPunct="1"/>
            <a:r>
              <a:rPr lang="en-US" dirty="0">
                <a:latin typeface="Arial Narrow" pitchFamily="34" charset="0"/>
              </a:rPr>
              <a:t>Derek Chong, Home Team Science &amp; Technology Agency (HTX)</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3" name="Picture 2">
            <a:extLst>
              <a:ext uri="{FF2B5EF4-FFF2-40B4-BE49-F238E27FC236}">
                <a16:creationId xmlns:a16="http://schemas.microsoft.com/office/drawing/2014/main" id="{C04F7B9E-B243-2A33-B2FA-B15870D082C0}"/>
              </a:ext>
            </a:extLst>
          </p:cNvPr>
          <p:cNvPicPr>
            <a:picLocks noChangeAspect="1"/>
          </p:cNvPicPr>
          <p:nvPr/>
        </p:nvPicPr>
        <p:blipFill>
          <a:blip r:embed="rId3"/>
          <a:stretch>
            <a:fillRect/>
          </a:stretch>
        </p:blipFill>
        <p:spPr>
          <a:xfrm>
            <a:off x="9718998" y="3770244"/>
            <a:ext cx="1883936" cy="2406035"/>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US" dirty="0"/>
              <a:t>Phase 2 Results and Analyses (VR Sessions #5 and 6): Category A Inferences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10</a:t>
            </a:fld>
            <a:endParaRPr lang="en-US" dirty="0">
              <a:solidFill>
                <a:srgbClr val="000000"/>
              </a:solidFill>
            </a:endParaRPr>
          </a:p>
        </p:txBody>
      </p:sp>
      <p:sp>
        <p:nvSpPr>
          <p:cNvPr id="5" name="Rectangle 3"/>
          <p:cNvSpPr txBox="1">
            <a:spLocks noChangeArrowheads="1"/>
          </p:cNvSpPr>
          <p:nvPr/>
        </p:nvSpPr>
        <p:spPr bwMode="auto">
          <a:xfrm>
            <a:off x="6219825" y="962434"/>
            <a:ext cx="5972175" cy="5095875"/>
          </a:xfrm>
          <a:prstGeom prst="rect">
            <a:avLst/>
          </a:prstGeom>
          <a:noFill/>
          <a:ln w="9525">
            <a:noFill/>
            <a:miter lim="800000"/>
            <a:headEnd/>
            <a:tailEnd/>
          </a:ln>
        </p:spPr>
        <p:txBody>
          <a:bodyPr/>
          <a:lstStyle/>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35% of subjects showed increased heart rate and eye gaze duration over VR sessions:</a:t>
            </a:r>
          </a:p>
          <a:p>
            <a:pPr marL="952485" lvl="1" indent="-342900">
              <a:lnSpc>
                <a:spcPct val="15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Anxiety symptoms triggered by the drug cues in VR Sessions #5 and #6</a:t>
            </a:r>
          </a:p>
          <a:p>
            <a:pPr marL="1562070" lvl="2" indent="-342900">
              <a:lnSpc>
                <a:spcPct val="150000"/>
              </a:lnSpc>
              <a:spcBef>
                <a:spcPct val="20000"/>
              </a:spcBef>
              <a:buFont typeface="Arial" panose="020B0604020202020204" pitchFamily="34" charset="0"/>
              <a:buChar char="‒"/>
              <a:defRPr/>
            </a:pPr>
            <a:r>
              <a:rPr lang="en-US" sz="1800" b="1" kern="0" dirty="0">
                <a:solidFill>
                  <a:srgbClr val="000000"/>
                </a:solidFill>
                <a:latin typeface="Arial" pitchFamily="34" charset="0"/>
                <a:cs typeface="Arial" pitchFamily="34" charset="0"/>
              </a:rPr>
              <a:t>Corroborated by their verbal feedback to the counselor, where they reported feeling triggered by the virtual 3-D drug and social cues</a:t>
            </a:r>
          </a:p>
        </p:txBody>
      </p:sp>
      <p:pic>
        <p:nvPicPr>
          <p:cNvPr id="3" name="Picture 2">
            <a:extLst>
              <a:ext uri="{FF2B5EF4-FFF2-40B4-BE49-F238E27FC236}">
                <a16:creationId xmlns:a16="http://schemas.microsoft.com/office/drawing/2014/main" id="{3C83D5F5-B6D1-3FF4-0461-AAE153CC9508}"/>
              </a:ext>
            </a:extLst>
          </p:cNvPr>
          <p:cNvPicPr>
            <a:picLocks noChangeAspect="1"/>
          </p:cNvPicPr>
          <p:nvPr/>
        </p:nvPicPr>
        <p:blipFill>
          <a:blip r:embed="rId3"/>
          <a:stretch>
            <a:fillRect/>
          </a:stretch>
        </p:blipFill>
        <p:spPr>
          <a:xfrm>
            <a:off x="0" y="1073086"/>
            <a:ext cx="6219825" cy="5095875"/>
          </a:xfrm>
          <a:prstGeom prst="rect">
            <a:avLst/>
          </a:prstGeom>
        </p:spPr>
      </p:pic>
    </p:spTree>
    <p:extLst>
      <p:ext uri="{BB962C8B-B14F-4D97-AF65-F5344CB8AC3E}">
        <p14:creationId xmlns:p14="http://schemas.microsoft.com/office/powerpoint/2010/main" val="32345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US" dirty="0"/>
              <a:t>Phase 2 Results and Analyses (VR Sessions #5 and 6): Category B Inferences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11</a:t>
            </a:fld>
            <a:endParaRPr lang="en-US" dirty="0">
              <a:solidFill>
                <a:srgbClr val="000000"/>
              </a:solidFill>
            </a:endParaRPr>
          </a:p>
        </p:txBody>
      </p:sp>
      <p:sp>
        <p:nvSpPr>
          <p:cNvPr id="5" name="Rectangle 3"/>
          <p:cNvSpPr txBox="1">
            <a:spLocks noChangeArrowheads="1"/>
          </p:cNvSpPr>
          <p:nvPr/>
        </p:nvSpPr>
        <p:spPr bwMode="auto">
          <a:xfrm>
            <a:off x="5710714" y="1154907"/>
            <a:ext cx="6481286" cy="5474492"/>
          </a:xfrm>
          <a:prstGeom prst="rect">
            <a:avLst/>
          </a:prstGeom>
          <a:noFill/>
          <a:ln w="9525">
            <a:noFill/>
            <a:miter lim="800000"/>
            <a:headEnd/>
            <a:tailEnd/>
          </a:ln>
        </p:spPr>
        <p:txBody>
          <a:bodyPr/>
          <a:lstStyle/>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45% of subjects maintained stable heart rates and reduced eye gaze duration:</a:t>
            </a:r>
          </a:p>
          <a:p>
            <a:pPr marL="952485" lvl="1" indent="-342900">
              <a:lnSpc>
                <a:spcPct val="150000"/>
              </a:lnSpc>
              <a:spcBef>
                <a:spcPct val="20000"/>
              </a:spcBef>
              <a:buFont typeface="Arial" panose="020B0604020202020204" pitchFamily="34" charset="0"/>
              <a:buChar char="‒"/>
              <a:defRPr/>
            </a:pPr>
            <a:r>
              <a:rPr lang="en-SG" sz="2000" b="1" kern="0" dirty="0">
                <a:solidFill>
                  <a:srgbClr val="000000"/>
                </a:solidFill>
                <a:latin typeface="Arial" pitchFamily="34" charset="0"/>
                <a:cs typeface="Arial" pitchFamily="34" charset="0"/>
              </a:rPr>
              <a:t>Habituation of the subjects to the VR drug and social cues over repeated exposures</a:t>
            </a:r>
          </a:p>
          <a:p>
            <a:pPr marL="952485" lvl="1" indent="-342900">
              <a:lnSpc>
                <a:spcPct val="15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Subjects shifted focus from cues to coping strategies, reducing cue gaze</a:t>
            </a:r>
          </a:p>
          <a:p>
            <a:pPr marL="1562070" lvl="2" indent="-342900">
              <a:lnSpc>
                <a:spcPct val="150000"/>
              </a:lnSpc>
              <a:spcBef>
                <a:spcPct val="20000"/>
              </a:spcBef>
              <a:buFont typeface="Arial" panose="020B0604020202020204" pitchFamily="34" charset="0"/>
              <a:buChar char="‒"/>
              <a:defRPr/>
            </a:pPr>
            <a:r>
              <a:rPr lang="en-US" sz="1800" b="1" kern="0" dirty="0">
                <a:solidFill>
                  <a:srgbClr val="000000"/>
                </a:solidFill>
                <a:latin typeface="Arial" pitchFamily="34" charset="0"/>
                <a:cs typeface="Arial" pitchFamily="34" charset="0"/>
              </a:rPr>
              <a:t>Corroborated</a:t>
            </a:r>
            <a:r>
              <a:rPr lang="en-US" sz="2000" b="1" kern="0" dirty="0">
                <a:solidFill>
                  <a:srgbClr val="000000"/>
                </a:solidFill>
                <a:latin typeface="Arial" pitchFamily="34" charset="0"/>
                <a:cs typeface="Arial" pitchFamily="34" charset="0"/>
              </a:rPr>
              <a:t> </a:t>
            </a:r>
            <a:r>
              <a:rPr lang="en-US" sz="1800" b="1" kern="0" dirty="0">
                <a:solidFill>
                  <a:srgbClr val="000000"/>
                </a:solidFill>
                <a:latin typeface="Arial" pitchFamily="34" charset="0"/>
                <a:cs typeface="Arial" pitchFamily="34" charset="0"/>
              </a:rPr>
              <a:t>by subjects suggesting adding olfactory cues, syringe drug scenes, and interactive avatars</a:t>
            </a:r>
          </a:p>
          <a:p>
            <a:pPr marL="952485" lvl="1" indent="-342900">
              <a:lnSpc>
                <a:spcPct val="150000"/>
              </a:lnSpc>
              <a:spcBef>
                <a:spcPct val="20000"/>
              </a:spcBef>
              <a:buFont typeface="Arial" panose="020B0604020202020204" pitchFamily="34" charset="0"/>
              <a:buChar char="‒"/>
              <a:defRPr/>
            </a:pPr>
            <a:endParaRPr lang="en-US" sz="2000" b="1" kern="0" dirty="0">
              <a:solidFill>
                <a:srgbClr val="000000"/>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FF8DF832-EB40-F421-B20E-8C9C4CE4591C}"/>
              </a:ext>
            </a:extLst>
          </p:cNvPr>
          <p:cNvPicPr>
            <a:picLocks noChangeAspect="1"/>
          </p:cNvPicPr>
          <p:nvPr/>
        </p:nvPicPr>
        <p:blipFill>
          <a:blip r:embed="rId3"/>
          <a:stretch>
            <a:fillRect/>
          </a:stretch>
        </p:blipFill>
        <p:spPr>
          <a:xfrm>
            <a:off x="181903" y="1117694"/>
            <a:ext cx="5538532" cy="4921599"/>
          </a:xfrm>
          <a:prstGeom prst="rect">
            <a:avLst/>
          </a:prstGeom>
        </p:spPr>
      </p:pic>
    </p:spTree>
    <p:extLst>
      <p:ext uri="{BB962C8B-B14F-4D97-AF65-F5344CB8AC3E}">
        <p14:creationId xmlns:p14="http://schemas.microsoft.com/office/powerpoint/2010/main" val="70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US" dirty="0"/>
              <a:t>Phase 2 Results and Analyses (VR Sessions #5 and 6): Category C Inferences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12</a:t>
            </a:fld>
            <a:endParaRPr lang="en-US" dirty="0">
              <a:solidFill>
                <a:srgbClr val="000000"/>
              </a:solidFill>
            </a:endParaRPr>
          </a:p>
        </p:txBody>
      </p:sp>
      <p:pic>
        <p:nvPicPr>
          <p:cNvPr id="3" name="Picture 2">
            <a:extLst>
              <a:ext uri="{FF2B5EF4-FFF2-40B4-BE49-F238E27FC236}">
                <a16:creationId xmlns:a16="http://schemas.microsoft.com/office/drawing/2014/main" id="{482E0283-5FB6-82AD-A507-2D7BD8278EEB}"/>
              </a:ext>
            </a:extLst>
          </p:cNvPr>
          <p:cNvPicPr>
            <a:picLocks noChangeAspect="1"/>
          </p:cNvPicPr>
          <p:nvPr/>
        </p:nvPicPr>
        <p:blipFill>
          <a:blip r:embed="rId3"/>
          <a:stretch>
            <a:fillRect/>
          </a:stretch>
        </p:blipFill>
        <p:spPr>
          <a:xfrm>
            <a:off x="113650" y="1165249"/>
            <a:ext cx="5606785" cy="4765925"/>
          </a:xfrm>
          <a:prstGeom prst="rect">
            <a:avLst/>
          </a:prstGeom>
        </p:spPr>
      </p:pic>
      <p:sp>
        <p:nvSpPr>
          <p:cNvPr id="2" name="Rectangle 3">
            <a:extLst>
              <a:ext uri="{FF2B5EF4-FFF2-40B4-BE49-F238E27FC236}">
                <a16:creationId xmlns:a16="http://schemas.microsoft.com/office/drawing/2014/main" id="{C2EB2319-B0DC-39B8-F07E-4ED4315A099D}"/>
              </a:ext>
            </a:extLst>
          </p:cNvPr>
          <p:cNvSpPr txBox="1">
            <a:spLocks noChangeArrowheads="1"/>
          </p:cNvSpPr>
          <p:nvPr/>
        </p:nvSpPr>
        <p:spPr bwMode="auto">
          <a:xfrm>
            <a:off x="5720435" y="1066758"/>
            <a:ext cx="6452036" cy="5378109"/>
          </a:xfrm>
          <a:prstGeom prst="rect">
            <a:avLst/>
          </a:prstGeom>
          <a:noFill/>
          <a:ln w="9525">
            <a:noFill/>
            <a:miter lim="800000"/>
            <a:headEnd/>
            <a:tailEnd/>
          </a:ln>
        </p:spPr>
        <p:txBody>
          <a:bodyPr/>
          <a:lstStyle/>
          <a:p>
            <a:pPr marL="342900" indent="-342900">
              <a:spcBef>
                <a:spcPct val="20000"/>
              </a:spcBef>
              <a:buFontTx/>
              <a:buChar char="•"/>
              <a:defRPr/>
            </a:pPr>
            <a:r>
              <a:rPr lang="en-US" sz="2400" b="1" kern="0" dirty="0">
                <a:solidFill>
                  <a:srgbClr val="000000"/>
                </a:solidFill>
                <a:latin typeface="Arial" pitchFamily="34" charset="0"/>
                <a:cs typeface="Arial" pitchFamily="34" charset="0"/>
              </a:rPr>
              <a:t>20% of drug abusers demonstrated decreasing heart rates and eye gaze duration:</a:t>
            </a:r>
          </a:p>
          <a:p>
            <a:pPr marL="952485" lvl="1" indent="-342900">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Hypothesis: Subjects may not have been triggered by the meth drug cues</a:t>
            </a:r>
          </a:p>
          <a:p>
            <a:pPr marL="1562070" lvl="2" indent="-342900">
              <a:spcBef>
                <a:spcPct val="20000"/>
              </a:spcBef>
              <a:buFont typeface="Arial" panose="020B0604020202020204" pitchFamily="34" charset="0"/>
              <a:buChar char="‒"/>
              <a:defRPr/>
            </a:pPr>
            <a:r>
              <a:rPr lang="en-US" sz="1800" b="1" kern="0" dirty="0">
                <a:solidFill>
                  <a:srgbClr val="000000"/>
                </a:solidFill>
                <a:latin typeface="Arial" pitchFamily="34" charset="0"/>
                <a:cs typeface="Arial" pitchFamily="34" charset="0"/>
              </a:rPr>
              <a:t>Subjects were on syringe administered substances (e.g. heroin) prior to their incarceration</a:t>
            </a:r>
          </a:p>
          <a:p>
            <a:pPr marL="1562070" lvl="2" indent="-342900">
              <a:spcBef>
                <a:spcPct val="20000"/>
              </a:spcBef>
              <a:buFont typeface="Arial" panose="020B0604020202020204" pitchFamily="34" charset="0"/>
              <a:buChar char="‒"/>
              <a:defRPr/>
            </a:pPr>
            <a:endParaRPr lang="en-US" sz="1800" b="1" kern="0" dirty="0">
              <a:solidFill>
                <a:srgbClr val="000000"/>
              </a:solidFill>
              <a:latin typeface="Arial" pitchFamily="34" charset="0"/>
              <a:cs typeface="Arial" pitchFamily="34" charset="0"/>
            </a:endParaRPr>
          </a:p>
          <a:p>
            <a:pPr marL="952485" lvl="1" indent="-342900">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Subjects possibly developed coping mechanisms to effectively reduce their desire in drug use</a:t>
            </a:r>
          </a:p>
          <a:p>
            <a:pPr marL="1562070" lvl="2" indent="-342900">
              <a:spcBef>
                <a:spcPct val="20000"/>
              </a:spcBef>
              <a:buFont typeface="Arial" panose="020B0604020202020204" pitchFamily="34" charset="0"/>
              <a:buChar char="‒"/>
              <a:defRPr/>
            </a:pPr>
            <a:r>
              <a:rPr lang="en-US" sz="1800" b="1" kern="0" dirty="0">
                <a:solidFill>
                  <a:srgbClr val="000000"/>
                </a:solidFill>
                <a:latin typeface="Arial" pitchFamily="34" charset="0"/>
                <a:cs typeface="Arial" pitchFamily="34" charset="0"/>
              </a:rPr>
              <a:t>Subjects reported thinking of their family and loved ones when deciding whether to accept a friend's drug offer in the last VR scene </a:t>
            </a:r>
          </a:p>
        </p:txBody>
      </p:sp>
    </p:spTree>
    <p:extLst>
      <p:ext uri="{BB962C8B-B14F-4D97-AF65-F5344CB8AC3E}">
        <p14:creationId xmlns:p14="http://schemas.microsoft.com/office/powerpoint/2010/main" val="354854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US" dirty="0"/>
              <a:t>Phase 2 Results and Analyses (VR Sessions #1 to 4)</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13</a:t>
            </a:fld>
            <a:endParaRPr lang="en-US" dirty="0">
              <a:solidFill>
                <a:srgbClr val="000000"/>
              </a:solidFill>
            </a:endParaRPr>
          </a:p>
        </p:txBody>
      </p:sp>
      <p:sp>
        <p:nvSpPr>
          <p:cNvPr id="2" name="Rectangle 3">
            <a:extLst>
              <a:ext uri="{FF2B5EF4-FFF2-40B4-BE49-F238E27FC236}">
                <a16:creationId xmlns:a16="http://schemas.microsoft.com/office/drawing/2014/main" id="{C2EB2319-B0DC-39B8-F07E-4ED4315A099D}"/>
              </a:ext>
            </a:extLst>
          </p:cNvPr>
          <p:cNvSpPr txBox="1">
            <a:spLocks noChangeArrowheads="1"/>
          </p:cNvSpPr>
          <p:nvPr/>
        </p:nvSpPr>
        <p:spPr bwMode="auto">
          <a:xfrm>
            <a:off x="698387" y="738722"/>
            <a:ext cx="10966391" cy="4525963"/>
          </a:xfrm>
          <a:prstGeom prst="rect">
            <a:avLst/>
          </a:prstGeom>
          <a:noFill/>
          <a:ln w="9525">
            <a:noFill/>
            <a:miter lim="800000"/>
            <a:headEnd/>
            <a:tailEnd/>
          </a:ln>
        </p:spPr>
        <p:txBody>
          <a:bodyPr/>
          <a:lstStyle/>
          <a:p>
            <a:pPr marL="342900" indent="-342900">
              <a:lnSpc>
                <a:spcPct val="90000"/>
              </a:lnSpc>
              <a:spcBef>
                <a:spcPct val="20000"/>
              </a:spcBef>
              <a:buFontTx/>
              <a:buChar char="•"/>
              <a:defRPr/>
            </a:pPr>
            <a:endParaRPr lang="en-US" sz="2400" b="1" kern="0" dirty="0">
              <a:solidFill>
                <a:srgbClr val="000000"/>
              </a:solidFill>
              <a:latin typeface="Arial" pitchFamily="34" charset="0"/>
              <a:cs typeface="Arial" pitchFamily="34" charset="0"/>
            </a:endParaRPr>
          </a:p>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Heart Rate: Observed to be well-controlled to help subjects adapt to the VR environment in preparation for VR Sessions #5 and 6</a:t>
            </a:r>
          </a:p>
          <a:p>
            <a:pPr marL="342900" indent="-342900">
              <a:lnSpc>
                <a:spcPct val="90000"/>
              </a:lnSpc>
              <a:spcBef>
                <a:spcPct val="20000"/>
              </a:spcBef>
              <a:buFontTx/>
              <a:buChar char="•"/>
              <a:defRPr/>
            </a:pPr>
            <a:endParaRPr lang="en-US" sz="2400" b="1" kern="0" dirty="0">
              <a:solidFill>
                <a:srgbClr val="000000"/>
              </a:solidFill>
              <a:latin typeface="Arial" pitchFamily="34" charset="0"/>
              <a:cs typeface="Arial" pitchFamily="34" charset="0"/>
            </a:endParaRPr>
          </a:p>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Eye Gaze: Duration increased with the introduction of 3-D drug and social cues </a:t>
            </a:r>
          </a:p>
        </p:txBody>
      </p:sp>
      <p:pic>
        <p:nvPicPr>
          <p:cNvPr id="5" name="Picture 4">
            <a:extLst>
              <a:ext uri="{FF2B5EF4-FFF2-40B4-BE49-F238E27FC236}">
                <a16:creationId xmlns:a16="http://schemas.microsoft.com/office/drawing/2014/main" id="{0F4FE395-544C-D7DC-A04F-D3E966CA90FA}"/>
              </a:ext>
            </a:extLst>
          </p:cNvPr>
          <p:cNvPicPr>
            <a:picLocks noChangeAspect="1"/>
          </p:cNvPicPr>
          <p:nvPr/>
        </p:nvPicPr>
        <p:blipFill>
          <a:blip r:embed="rId3"/>
          <a:stretch>
            <a:fillRect/>
          </a:stretch>
        </p:blipFill>
        <p:spPr>
          <a:xfrm>
            <a:off x="1162048" y="3434685"/>
            <a:ext cx="3416803" cy="2815331"/>
          </a:xfrm>
          <a:prstGeom prst="rect">
            <a:avLst/>
          </a:prstGeom>
        </p:spPr>
      </p:pic>
      <p:pic>
        <p:nvPicPr>
          <p:cNvPr id="7" name="Picture 6">
            <a:extLst>
              <a:ext uri="{FF2B5EF4-FFF2-40B4-BE49-F238E27FC236}">
                <a16:creationId xmlns:a16="http://schemas.microsoft.com/office/drawing/2014/main" id="{4C73BC7D-19BF-27C3-C1E5-79261F598E9A}"/>
              </a:ext>
            </a:extLst>
          </p:cNvPr>
          <p:cNvPicPr>
            <a:picLocks noChangeAspect="1"/>
          </p:cNvPicPr>
          <p:nvPr/>
        </p:nvPicPr>
        <p:blipFill>
          <a:blip r:embed="rId4"/>
          <a:stretch>
            <a:fillRect/>
          </a:stretch>
        </p:blipFill>
        <p:spPr>
          <a:xfrm>
            <a:off x="7788477" y="3429000"/>
            <a:ext cx="3307891" cy="2821016"/>
          </a:xfrm>
          <a:prstGeom prst="rect">
            <a:avLst/>
          </a:prstGeom>
        </p:spPr>
      </p:pic>
      <p:pic>
        <p:nvPicPr>
          <p:cNvPr id="8" name="Picture 7">
            <a:extLst>
              <a:ext uri="{FF2B5EF4-FFF2-40B4-BE49-F238E27FC236}">
                <a16:creationId xmlns:a16="http://schemas.microsoft.com/office/drawing/2014/main" id="{D3D7B521-FC3E-EDA7-4939-43A685CC6E61}"/>
              </a:ext>
            </a:extLst>
          </p:cNvPr>
          <p:cNvPicPr>
            <a:picLocks noChangeAspect="1"/>
          </p:cNvPicPr>
          <p:nvPr/>
        </p:nvPicPr>
        <p:blipFill>
          <a:blip r:embed="rId5"/>
          <a:stretch>
            <a:fillRect/>
          </a:stretch>
        </p:blipFill>
        <p:spPr>
          <a:xfrm>
            <a:off x="4578851" y="3429000"/>
            <a:ext cx="3209626" cy="2821016"/>
          </a:xfrm>
          <a:prstGeom prst="rect">
            <a:avLst/>
          </a:prstGeom>
        </p:spPr>
      </p:pic>
    </p:spTree>
    <p:extLst>
      <p:ext uri="{BB962C8B-B14F-4D97-AF65-F5344CB8AC3E}">
        <p14:creationId xmlns:p14="http://schemas.microsoft.com/office/powerpoint/2010/main" val="21912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US" dirty="0"/>
              <a:t>Phase 2 Results and Analyses (VR Sessions #5 and 6): VASc and DASES drug craving and avoidance survey data</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14</a:t>
            </a:fld>
            <a:endParaRPr lang="en-US" dirty="0">
              <a:solidFill>
                <a:srgbClr val="000000"/>
              </a:solidFill>
            </a:endParaRPr>
          </a:p>
        </p:txBody>
      </p:sp>
      <p:sp>
        <p:nvSpPr>
          <p:cNvPr id="2" name="Rectangle 3">
            <a:extLst>
              <a:ext uri="{FF2B5EF4-FFF2-40B4-BE49-F238E27FC236}">
                <a16:creationId xmlns:a16="http://schemas.microsoft.com/office/drawing/2014/main" id="{C2EB2319-B0DC-39B8-F07E-4ED4315A099D}"/>
              </a:ext>
            </a:extLst>
          </p:cNvPr>
          <p:cNvSpPr txBox="1">
            <a:spLocks noChangeArrowheads="1"/>
          </p:cNvSpPr>
          <p:nvPr/>
        </p:nvSpPr>
        <p:spPr bwMode="auto">
          <a:xfrm>
            <a:off x="640466" y="1115038"/>
            <a:ext cx="10556111" cy="166978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Psychological survey data: subjects exhibited </a:t>
            </a:r>
            <a:r>
              <a:rPr lang="en-US" sz="2400" b="1" kern="0" dirty="0" err="1">
                <a:solidFill>
                  <a:srgbClr val="000000"/>
                </a:solidFill>
                <a:latin typeface="Arial" pitchFamily="34" charset="0"/>
                <a:cs typeface="Arial" pitchFamily="34" charset="0"/>
              </a:rPr>
              <a:t>favourable</a:t>
            </a:r>
            <a:r>
              <a:rPr lang="en-US" sz="2400" b="1" kern="0" dirty="0">
                <a:solidFill>
                  <a:srgbClr val="000000"/>
                </a:solidFill>
                <a:latin typeface="Arial" pitchFamily="34" charset="0"/>
                <a:cs typeface="Arial" pitchFamily="34" charset="0"/>
              </a:rPr>
              <a:t> responses to drug craving and avoidance </a:t>
            </a:r>
          </a:p>
          <a:p>
            <a:pPr marL="952485" lvl="1" indent="-342900">
              <a:lnSpc>
                <a:spcPct val="90000"/>
              </a:lnSpc>
              <a:spcBef>
                <a:spcPct val="20000"/>
              </a:spcBef>
              <a:buFont typeface="Arial" panose="020B0604020202020204" pitchFamily="34" charset="0"/>
              <a:buChar char="‒"/>
              <a:defRPr/>
            </a:pPr>
            <a:endParaRPr lang="en-US" sz="2000" b="1" kern="0" dirty="0">
              <a:solidFill>
                <a:srgbClr val="000000"/>
              </a:solidFill>
              <a:latin typeface="Arial" pitchFamily="34" charset="0"/>
              <a:cs typeface="Arial" pitchFamily="34" charset="0"/>
            </a:endParaRPr>
          </a:p>
          <a:p>
            <a:pPr marL="952485" lvl="1" indent="-342900">
              <a:lnSpc>
                <a:spcPct val="90000"/>
              </a:lnSpc>
              <a:spcBef>
                <a:spcPct val="20000"/>
              </a:spcBef>
              <a:buFont typeface="Arial" panose="020B0604020202020204" pitchFamily="34" charset="0"/>
              <a:buChar char="‒"/>
              <a:defRPr/>
            </a:pPr>
            <a:endParaRPr lang="en-US" sz="2000" b="1" kern="0" dirty="0">
              <a:solidFill>
                <a:srgbClr val="000000"/>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C5C59C4E-F627-384F-2D36-B389C1C514D9}"/>
              </a:ext>
            </a:extLst>
          </p:cNvPr>
          <p:cNvPicPr>
            <a:picLocks noChangeAspect="1"/>
          </p:cNvPicPr>
          <p:nvPr/>
        </p:nvPicPr>
        <p:blipFill>
          <a:blip r:embed="rId3"/>
          <a:stretch>
            <a:fillRect/>
          </a:stretch>
        </p:blipFill>
        <p:spPr>
          <a:xfrm>
            <a:off x="285508" y="2133705"/>
            <a:ext cx="5633013" cy="3720749"/>
          </a:xfrm>
          <a:prstGeom prst="rect">
            <a:avLst/>
          </a:prstGeom>
        </p:spPr>
      </p:pic>
      <p:pic>
        <p:nvPicPr>
          <p:cNvPr id="14" name="Picture 13">
            <a:extLst>
              <a:ext uri="{FF2B5EF4-FFF2-40B4-BE49-F238E27FC236}">
                <a16:creationId xmlns:a16="http://schemas.microsoft.com/office/drawing/2014/main" id="{7DAB9F7B-CAED-AFE2-CDE2-BB96F985A08F}"/>
              </a:ext>
            </a:extLst>
          </p:cNvPr>
          <p:cNvPicPr>
            <a:picLocks noChangeAspect="1"/>
          </p:cNvPicPr>
          <p:nvPr/>
        </p:nvPicPr>
        <p:blipFill>
          <a:blip r:embed="rId4"/>
          <a:stretch>
            <a:fillRect/>
          </a:stretch>
        </p:blipFill>
        <p:spPr>
          <a:xfrm>
            <a:off x="5918521" y="2133706"/>
            <a:ext cx="5633013" cy="3720749"/>
          </a:xfrm>
          <a:prstGeom prst="rect">
            <a:avLst/>
          </a:prstGeom>
        </p:spPr>
      </p:pic>
    </p:spTree>
    <p:extLst>
      <p:ext uri="{BB962C8B-B14F-4D97-AF65-F5344CB8AC3E}">
        <p14:creationId xmlns:p14="http://schemas.microsoft.com/office/powerpoint/2010/main" val="92471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US" dirty="0"/>
              <a:t>Psychological Perspectives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15</a:t>
            </a:fld>
            <a:endParaRPr lang="en-US" dirty="0">
              <a:solidFill>
                <a:srgbClr val="000000"/>
              </a:solidFill>
            </a:endParaRPr>
          </a:p>
        </p:txBody>
      </p:sp>
      <p:sp>
        <p:nvSpPr>
          <p:cNvPr id="2" name="Rectangle 3">
            <a:extLst>
              <a:ext uri="{FF2B5EF4-FFF2-40B4-BE49-F238E27FC236}">
                <a16:creationId xmlns:a16="http://schemas.microsoft.com/office/drawing/2014/main" id="{C2EB2319-B0DC-39B8-F07E-4ED4315A099D}"/>
              </a:ext>
            </a:extLst>
          </p:cNvPr>
          <p:cNvSpPr txBox="1">
            <a:spLocks noChangeArrowheads="1"/>
          </p:cNvSpPr>
          <p:nvPr/>
        </p:nvSpPr>
        <p:spPr bwMode="auto">
          <a:xfrm>
            <a:off x="640466" y="1115038"/>
            <a:ext cx="11427487" cy="1669780"/>
          </a:xfrm>
          <a:prstGeom prst="rect">
            <a:avLst/>
          </a:prstGeom>
          <a:noFill/>
          <a:ln w="9525">
            <a:noFill/>
            <a:miter lim="800000"/>
            <a:headEnd/>
            <a:tailEnd/>
          </a:ln>
        </p:spPr>
        <p:txBody>
          <a:bodyPr/>
          <a:lstStyle/>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Criminology Constructs: Focus on risk, needs, and responsivity in drug rehabilitation</a:t>
            </a:r>
          </a:p>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Varied Needs: Different abusers require tailored approaches </a:t>
            </a:r>
          </a:p>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Enhancements: Enhance VR interactivity and intelligence for better outcomes</a:t>
            </a:r>
          </a:p>
          <a:p>
            <a:pPr marL="952485" lvl="1" indent="-342900">
              <a:lnSpc>
                <a:spcPct val="150000"/>
              </a:lnSpc>
              <a:spcBef>
                <a:spcPct val="20000"/>
              </a:spcBef>
              <a:buFont typeface="Arial" panose="020B0604020202020204" pitchFamily="34" charset="0"/>
              <a:buChar char="‒"/>
              <a:defRPr/>
            </a:pPr>
            <a:endParaRPr lang="en-US" sz="2400" b="1" kern="0" dirty="0">
              <a:solidFill>
                <a:srgbClr val="000000"/>
              </a:solidFill>
              <a:latin typeface="Arial" pitchFamily="34" charset="0"/>
              <a:cs typeface="Arial" pitchFamily="34" charset="0"/>
            </a:endParaRPr>
          </a:p>
          <a:p>
            <a:pPr marL="952485" lvl="1" indent="-342900">
              <a:lnSpc>
                <a:spcPct val="150000"/>
              </a:lnSpc>
              <a:spcBef>
                <a:spcPct val="20000"/>
              </a:spcBef>
              <a:buFont typeface="Arial" panose="020B0604020202020204" pitchFamily="34" charset="0"/>
              <a:buChar char="‒"/>
              <a:defRPr/>
            </a:pPr>
            <a:endParaRPr lang="en-US" sz="2000" b="1" kern="0" dirty="0">
              <a:solidFill>
                <a:srgbClr val="000000"/>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8F2AEFA6-C82A-6333-9658-D0D9016176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32" y="4448407"/>
            <a:ext cx="2353391" cy="1780572"/>
          </a:xfrm>
          <a:prstGeom prst="rect">
            <a:avLst/>
          </a:prstGeom>
        </p:spPr>
      </p:pic>
      <p:pic>
        <p:nvPicPr>
          <p:cNvPr id="4" name="Picture 3">
            <a:extLst>
              <a:ext uri="{FF2B5EF4-FFF2-40B4-BE49-F238E27FC236}">
                <a16:creationId xmlns:a16="http://schemas.microsoft.com/office/drawing/2014/main" id="{48D55392-BD78-A92D-77F4-45E5C8002756}"/>
              </a:ext>
            </a:extLst>
          </p:cNvPr>
          <p:cNvPicPr>
            <a:picLocks noChangeAspect="1"/>
          </p:cNvPicPr>
          <p:nvPr/>
        </p:nvPicPr>
        <p:blipFill>
          <a:blip r:embed="rId4"/>
          <a:stretch>
            <a:fillRect/>
          </a:stretch>
        </p:blipFill>
        <p:spPr>
          <a:xfrm>
            <a:off x="1965630" y="4448407"/>
            <a:ext cx="1563936" cy="1658363"/>
          </a:xfrm>
          <a:prstGeom prst="ellipse">
            <a:avLst/>
          </a:prstGeom>
          <a:ln>
            <a:noFill/>
          </a:ln>
          <a:effectLst>
            <a:softEdge rad="112500"/>
          </a:effectLst>
        </p:spPr>
      </p:pic>
      <p:pic>
        <p:nvPicPr>
          <p:cNvPr id="7" name="Picture 6">
            <a:extLst>
              <a:ext uri="{FF2B5EF4-FFF2-40B4-BE49-F238E27FC236}">
                <a16:creationId xmlns:a16="http://schemas.microsoft.com/office/drawing/2014/main" id="{D1886255-FD56-4239-2CA5-A7C34C03A834}"/>
              </a:ext>
            </a:extLst>
          </p:cNvPr>
          <p:cNvPicPr>
            <a:picLocks noChangeAspect="1"/>
          </p:cNvPicPr>
          <p:nvPr/>
        </p:nvPicPr>
        <p:blipFill>
          <a:blip r:embed="rId5"/>
          <a:stretch>
            <a:fillRect/>
          </a:stretch>
        </p:blipFill>
        <p:spPr>
          <a:xfrm>
            <a:off x="5064825" y="3915808"/>
            <a:ext cx="4045024" cy="2713591"/>
          </a:xfrm>
          <a:prstGeom prst="rect">
            <a:avLst/>
          </a:prstGeom>
        </p:spPr>
      </p:pic>
    </p:spTree>
    <p:extLst>
      <p:ext uri="{BB962C8B-B14F-4D97-AF65-F5344CB8AC3E}">
        <p14:creationId xmlns:p14="http://schemas.microsoft.com/office/powerpoint/2010/main" val="343398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SG" dirty="0"/>
              <a:t>Conclusion and Future Work</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16</a:t>
            </a:fld>
            <a:endParaRPr lang="en-US" dirty="0">
              <a:solidFill>
                <a:srgbClr val="000000"/>
              </a:solidFill>
            </a:endParaRPr>
          </a:p>
        </p:txBody>
      </p:sp>
      <p:sp>
        <p:nvSpPr>
          <p:cNvPr id="2" name="Rectangle 3">
            <a:extLst>
              <a:ext uri="{FF2B5EF4-FFF2-40B4-BE49-F238E27FC236}">
                <a16:creationId xmlns:a16="http://schemas.microsoft.com/office/drawing/2014/main" id="{C2EB2319-B0DC-39B8-F07E-4ED4315A099D}"/>
              </a:ext>
            </a:extLst>
          </p:cNvPr>
          <p:cNvSpPr txBox="1">
            <a:spLocks noChangeArrowheads="1"/>
          </p:cNvSpPr>
          <p:nvPr/>
        </p:nvSpPr>
        <p:spPr bwMode="auto">
          <a:xfrm>
            <a:off x="0" y="841248"/>
            <a:ext cx="12233866" cy="4525963"/>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Conclusion: The study successfully demonstrates the potential efficacy of VR-based Cue Exposure Therapy (CET) as a novel intervention for drug abusers. Subjects likely developed coping mechanisms that reduced their desire for drugs as evidenced by experimental physiological data, such as heart rate and eye gaze metrics, collected during VR sessions.</a:t>
            </a:r>
          </a:p>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Future work: </a:t>
            </a:r>
          </a:p>
          <a:p>
            <a:pPr marL="952485" lvl="1" indent="-342900">
              <a:lnSpc>
                <a:spcPct val="90000"/>
              </a:lnSpc>
              <a:spcBef>
                <a:spcPct val="20000"/>
              </a:spcBef>
              <a:buFont typeface="Arial" panose="020B0604020202020204" pitchFamily="34" charset="0"/>
              <a:buChar char="‒"/>
              <a:defRPr/>
            </a:pPr>
            <a:r>
              <a:rPr lang="en-SG" sz="2000" b="1" kern="0" dirty="0">
                <a:solidFill>
                  <a:srgbClr val="000000"/>
                </a:solidFill>
                <a:latin typeface="Arial" pitchFamily="34" charset="0"/>
                <a:cs typeface="Arial" pitchFamily="34" charset="0"/>
              </a:rPr>
              <a:t>Integration of Generative AI:</a:t>
            </a:r>
          </a:p>
          <a:p>
            <a:pPr marL="1562070" lvl="2" indent="-342900">
              <a:lnSpc>
                <a:spcPct val="90000"/>
              </a:lnSpc>
              <a:spcBef>
                <a:spcPct val="20000"/>
              </a:spcBef>
              <a:buFont typeface="Arial" panose="020B0604020202020204" pitchFamily="34" charset="0"/>
              <a:buChar char="•"/>
              <a:defRPr/>
            </a:pPr>
            <a:r>
              <a:rPr lang="it-IT" sz="2000" b="1" kern="0" dirty="0">
                <a:solidFill>
                  <a:srgbClr val="000000"/>
                </a:solidFill>
                <a:latin typeface="Arial" pitchFamily="34" charset="0"/>
                <a:cs typeface="Arial" pitchFamily="34" charset="0"/>
              </a:rPr>
              <a:t>Development of interactive, AI-responsive VR scenarios</a:t>
            </a:r>
          </a:p>
          <a:p>
            <a:pPr marL="1562070" lvl="2"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Creation of immersive, dynamic training environments</a:t>
            </a:r>
          </a:p>
          <a:p>
            <a:pPr marL="952485" lvl="1"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Expansion of VR Therapy Use Cases like modesty outrage and family violence</a:t>
            </a:r>
          </a:p>
          <a:p>
            <a:pPr marL="1562070" lvl="2"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Incorporation of EEG and GSR sensors for deeper analysis and rehabilitation</a:t>
            </a:r>
          </a:p>
          <a:p>
            <a:pPr marL="952485" lvl="1"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Special Ops Forces Training:</a:t>
            </a:r>
            <a:endParaRPr lang="en-SG" sz="2000" b="1" kern="0" dirty="0">
              <a:solidFill>
                <a:srgbClr val="000000"/>
              </a:solidFill>
              <a:latin typeface="Arial" pitchFamily="34" charset="0"/>
              <a:cs typeface="Arial" pitchFamily="34" charset="0"/>
            </a:endParaRPr>
          </a:p>
          <a:p>
            <a:pPr marL="1562070" lvl="2"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PTSD mitigation and management of stress reactions</a:t>
            </a:r>
            <a:endParaRPr lang="en-SG" sz="2000" b="1" kern="0" dirty="0">
              <a:solidFill>
                <a:srgbClr val="000000"/>
              </a:solidFill>
              <a:latin typeface="Arial" pitchFamily="34" charset="0"/>
              <a:cs typeface="Arial" pitchFamily="34" charset="0"/>
            </a:endParaRPr>
          </a:p>
          <a:p>
            <a:pPr marL="1562070" lvl="2"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Overcoming phobias (e.g. fear of heights)</a:t>
            </a:r>
          </a:p>
          <a:p>
            <a:pPr marL="952485" lvl="1" indent="-342900">
              <a:lnSpc>
                <a:spcPct val="90000"/>
              </a:lnSpc>
              <a:spcBef>
                <a:spcPct val="20000"/>
              </a:spcBef>
              <a:buFont typeface="Arial" panose="020B0604020202020204" pitchFamily="34" charset="0"/>
              <a:buChar char="‒"/>
              <a:defRPr/>
            </a:pPr>
            <a:r>
              <a:rPr lang="en-SG" sz="2000" b="1" kern="0" dirty="0">
                <a:solidFill>
                  <a:srgbClr val="000000"/>
                </a:solidFill>
                <a:latin typeface="Arial" pitchFamily="34" charset="0"/>
                <a:cs typeface="Arial" pitchFamily="34" charset="0"/>
              </a:rPr>
              <a:t>Homeland Security Training &amp; Education:</a:t>
            </a:r>
          </a:p>
          <a:p>
            <a:pPr marL="1562070" lvl="2"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Police/firefighter training for high-stress scenarios</a:t>
            </a:r>
          </a:p>
          <a:p>
            <a:pPr marL="1562070" lvl="2" indent="-3429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Sharpening of officers’ situational awareness in terrorist response</a:t>
            </a:r>
            <a:endParaRPr lang="en-SG" sz="2000" b="1" kern="0" dirty="0">
              <a:solidFill>
                <a:srgbClr val="000000"/>
              </a:solidFill>
              <a:latin typeface="Arial" pitchFamily="34" charset="0"/>
              <a:cs typeface="Arial" pitchFamily="34" charset="0"/>
            </a:endParaRPr>
          </a:p>
          <a:p>
            <a:pPr marL="952485" lvl="1" indent="-342900">
              <a:lnSpc>
                <a:spcPct val="90000"/>
              </a:lnSpc>
              <a:spcBef>
                <a:spcPct val="20000"/>
              </a:spcBef>
              <a:buFont typeface="Arial" panose="020B0604020202020204" pitchFamily="34" charset="0"/>
              <a:buChar char="‒"/>
              <a:defRPr/>
            </a:pPr>
            <a:endParaRPr lang="en-US" sz="2000" b="1"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7703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SG" dirty="0"/>
              <a:t>Q&amp;A</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17</a:t>
            </a:fld>
            <a:endParaRPr lang="en-US" dirty="0">
              <a:solidFill>
                <a:srgbClr val="000000"/>
              </a:solidFill>
            </a:endParaRPr>
          </a:p>
        </p:txBody>
      </p:sp>
      <p:sp>
        <p:nvSpPr>
          <p:cNvPr id="3" name="Title 1">
            <a:extLst>
              <a:ext uri="{FF2B5EF4-FFF2-40B4-BE49-F238E27FC236}">
                <a16:creationId xmlns:a16="http://schemas.microsoft.com/office/drawing/2014/main" id="{83DB3B80-09FB-2675-969B-212B2ED05BD7}"/>
              </a:ext>
            </a:extLst>
          </p:cNvPr>
          <p:cNvSpPr txBox="1">
            <a:spLocks/>
          </p:cNvSpPr>
          <p:nvPr/>
        </p:nvSpPr>
        <p:spPr bwMode="auto">
          <a:xfrm>
            <a:off x="2173194" y="841248"/>
            <a:ext cx="7094482" cy="2534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400" dirty="0">
                <a:solidFill>
                  <a:schemeClr val="tx1"/>
                </a:solidFill>
                <a:latin typeface="Arial" panose="020B0604020202020204" pitchFamily="34" charset="0"/>
                <a:cs typeface="Arial" panose="020B0604020202020204" pitchFamily="34" charset="0"/>
              </a:rPr>
              <a:t>Thank you for your attention. I'm happy to answer any questions</a:t>
            </a:r>
            <a:endParaRPr lang="en-US" sz="3200" kern="0" dirty="0">
              <a:solidFill>
                <a:schemeClr val="tx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771BBF51-7962-20B8-5A0E-1A10720D7431}"/>
              </a:ext>
            </a:extLst>
          </p:cNvPr>
          <p:cNvSpPr txBox="1">
            <a:spLocks/>
          </p:cNvSpPr>
          <p:nvPr/>
        </p:nvSpPr>
        <p:spPr bwMode="auto">
          <a:xfrm>
            <a:off x="3581120" y="4010440"/>
            <a:ext cx="4858309" cy="1757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0000" lnSpcReduction="20000"/>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600" b="1" kern="0" dirty="0">
                <a:latin typeface="Arial" panose="020B0604020202020204" pitchFamily="34" charset="0"/>
                <a:cs typeface="Arial" panose="020B0604020202020204" pitchFamily="34" charset="0"/>
              </a:rPr>
              <a:t>HTX contacts:</a:t>
            </a:r>
          </a:p>
          <a:p>
            <a:pPr marL="0" indent="0">
              <a:buNone/>
            </a:pPr>
            <a:r>
              <a:rPr lang="en-US" sz="2600" b="1" kern="0" dirty="0">
                <a:latin typeface="Arial" panose="020B0604020202020204" pitchFamily="34" charset="0"/>
                <a:cs typeface="Arial" panose="020B0604020202020204" pitchFamily="34" charset="0"/>
              </a:rPr>
              <a:t>Derek Chong </a:t>
            </a:r>
          </a:p>
          <a:p>
            <a:pPr marL="0" indent="0">
              <a:buNone/>
            </a:pPr>
            <a:r>
              <a:rPr lang="en-US" sz="2600" b="1" kern="0" dirty="0">
                <a:latin typeface="Arial" panose="020B0604020202020204" pitchFamily="34" charset="0"/>
                <a:cs typeface="Arial" panose="020B0604020202020204" pitchFamily="34" charset="0"/>
              </a:rPr>
              <a:t>email: derek_chong@htx.gov.sg</a:t>
            </a:r>
          </a:p>
          <a:p>
            <a:endParaRPr lang="en-US" sz="2600" b="1" kern="0" dirty="0">
              <a:latin typeface="Arial" panose="020B0604020202020204" pitchFamily="34" charset="0"/>
              <a:cs typeface="Arial" panose="020B0604020202020204" pitchFamily="34" charset="0"/>
            </a:endParaRPr>
          </a:p>
          <a:p>
            <a:pPr marL="0" indent="0">
              <a:buNone/>
            </a:pPr>
            <a:r>
              <a:rPr lang="en-US" sz="2600" b="1" kern="0" dirty="0">
                <a:latin typeface="Arial" panose="020B0604020202020204" pitchFamily="34" charset="0"/>
                <a:cs typeface="Arial" panose="020B0604020202020204" pitchFamily="34" charset="0"/>
              </a:rPr>
              <a:t>Dr Saravana Kumar</a:t>
            </a:r>
          </a:p>
          <a:p>
            <a:pPr marL="0" indent="0">
              <a:buNone/>
            </a:pPr>
            <a:r>
              <a:rPr lang="en-US" sz="2600" b="1" kern="0" dirty="0">
                <a:latin typeface="Arial" panose="020B0604020202020204" pitchFamily="34" charset="0"/>
                <a:cs typeface="Arial" panose="020B0604020202020204" pitchFamily="34" charset="0"/>
              </a:rPr>
              <a:t>email: saravana_kumarasamy@htx.gov.sg</a:t>
            </a:r>
            <a:endParaRPr lang="en-US" sz="18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24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92193" y="0"/>
            <a:ext cx="9056485" cy="841248"/>
          </a:xfrm>
        </p:spPr>
        <p:txBody>
          <a:bodyPr/>
          <a:lstStyle/>
          <a:p>
            <a:r>
              <a:rPr lang="en-SG" dirty="0"/>
              <a:t>Back-up Slides</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18</a:t>
            </a:fld>
            <a:endParaRPr lang="en-US" dirty="0">
              <a:solidFill>
                <a:srgbClr val="000000"/>
              </a:solidFill>
            </a:endParaRPr>
          </a:p>
        </p:txBody>
      </p:sp>
      <p:sp>
        <p:nvSpPr>
          <p:cNvPr id="3" name="Rectangle 1">
            <a:extLst>
              <a:ext uri="{FF2B5EF4-FFF2-40B4-BE49-F238E27FC236}">
                <a16:creationId xmlns:a16="http://schemas.microsoft.com/office/drawing/2014/main" id="{AA3D8153-493F-1980-73E2-D022AD820EC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required to confirm long-term impact on recidivism.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0FD6D38-CBE3-A66A-7888-ED4C3A474E35}"/>
              </a:ext>
            </a:extLst>
          </p:cNvPr>
          <p:cNvSpPr>
            <a:spLocks noChangeArrowheads="1"/>
          </p:cNvSpPr>
          <p:nvPr/>
        </p:nvSpPr>
        <p:spPr bwMode="auto">
          <a:xfrm>
            <a:off x="0" y="0"/>
            <a:ext cx="452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required to confirm long-term impact on recidivism.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025B42D6-BDA5-2DA1-317B-835E48240067}"/>
              </a:ext>
            </a:extLst>
          </p:cNvPr>
          <p:cNvSpPr>
            <a:spLocks noChangeArrowheads="1"/>
          </p:cNvSpPr>
          <p:nvPr/>
        </p:nvSpPr>
        <p:spPr bwMode="auto">
          <a:xfrm>
            <a:off x="0" y="0"/>
            <a:ext cx="2051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575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DC90-23D3-6E5C-381F-3CAE639DEEC7}"/>
              </a:ext>
            </a:extLst>
          </p:cNvPr>
          <p:cNvSpPr>
            <a:spLocks noGrp="1"/>
          </p:cNvSpPr>
          <p:nvPr>
            <p:ph type="title"/>
          </p:nvPr>
        </p:nvSpPr>
        <p:spPr>
          <a:xfrm>
            <a:off x="2019095" y="-105798"/>
            <a:ext cx="7509096" cy="765471"/>
          </a:xfrm>
        </p:spPr>
        <p:txBody>
          <a:bodyPr/>
          <a:lstStyle/>
          <a:p>
            <a:r>
              <a:rPr lang="en-US" dirty="0"/>
              <a:t>Simulation Safety</a:t>
            </a:r>
            <a:endParaRPr lang="en-SG" dirty="0"/>
          </a:p>
        </p:txBody>
      </p:sp>
      <p:sp>
        <p:nvSpPr>
          <p:cNvPr id="4" name="Slide Number Placeholder 3">
            <a:extLst>
              <a:ext uri="{FF2B5EF4-FFF2-40B4-BE49-F238E27FC236}">
                <a16:creationId xmlns:a16="http://schemas.microsoft.com/office/drawing/2014/main" id="{661C5851-47D1-CE31-5B4F-53FF62EA5912}"/>
              </a:ext>
            </a:extLst>
          </p:cNvPr>
          <p:cNvSpPr>
            <a:spLocks noGrp="1"/>
          </p:cNvSpPr>
          <p:nvPr>
            <p:ph type="sldNum" sz="quarter" idx="12"/>
          </p:nvPr>
        </p:nvSpPr>
        <p:spPr>
          <a:xfrm>
            <a:off x="11353800" y="365125"/>
            <a:ext cx="565484" cy="30864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F2A98C-0443-9140-82EB-86755F353243}" type="slidenum">
              <a:rPr lang="en-US" smtClean="0"/>
              <a:pPr/>
              <a:t>19</a:t>
            </a:fld>
            <a:endParaRPr lang="en-US" dirty="0"/>
          </a:p>
        </p:txBody>
      </p:sp>
      <p:graphicFrame>
        <p:nvGraphicFramePr>
          <p:cNvPr id="20" name="Table 4">
            <a:extLst>
              <a:ext uri="{FF2B5EF4-FFF2-40B4-BE49-F238E27FC236}">
                <a16:creationId xmlns:a16="http://schemas.microsoft.com/office/drawing/2014/main" id="{12F4FFB4-62B4-47D3-4957-06949812F8BC}"/>
              </a:ext>
            </a:extLst>
          </p:cNvPr>
          <p:cNvGraphicFramePr>
            <a:graphicFrameLocks noGrp="1"/>
          </p:cNvGraphicFramePr>
          <p:nvPr/>
        </p:nvGraphicFramePr>
        <p:xfrm>
          <a:off x="458401" y="608552"/>
          <a:ext cx="6486353" cy="5933440"/>
        </p:xfrm>
        <a:graphic>
          <a:graphicData uri="http://schemas.openxmlformats.org/drawingml/2006/table">
            <a:tbl>
              <a:tblPr firstRow="1" bandRow="1">
                <a:tableStyleId>{69CF1AB2-1976-4502-BF36-3FF5EA218861}</a:tableStyleId>
              </a:tblPr>
              <a:tblGrid>
                <a:gridCol w="447297">
                  <a:extLst>
                    <a:ext uri="{9D8B030D-6E8A-4147-A177-3AD203B41FA5}">
                      <a16:colId xmlns:a16="http://schemas.microsoft.com/office/drawing/2014/main" val="3818074394"/>
                    </a:ext>
                  </a:extLst>
                </a:gridCol>
                <a:gridCol w="2254707">
                  <a:extLst>
                    <a:ext uri="{9D8B030D-6E8A-4147-A177-3AD203B41FA5}">
                      <a16:colId xmlns:a16="http://schemas.microsoft.com/office/drawing/2014/main" val="3869922171"/>
                    </a:ext>
                  </a:extLst>
                </a:gridCol>
                <a:gridCol w="851027">
                  <a:extLst>
                    <a:ext uri="{9D8B030D-6E8A-4147-A177-3AD203B41FA5}">
                      <a16:colId xmlns:a16="http://schemas.microsoft.com/office/drawing/2014/main" val="4118973587"/>
                    </a:ext>
                  </a:extLst>
                </a:gridCol>
                <a:gridCol w="823865">
                  <a:extLst>
                    <a:ext uri="{9D8B030D-6E8A-4147-A177-3AD203B41FA5}">
                      <a16:colId xmlns:a16="http://schemas.microsoft.com/office/drawing/2014/main" val="3867664099"/>
                    </a:ext>
                  </a:extLst>
                </a:gridCol>
                <a:gridCol w="1077362">
                  <a:extLst>
                    <a:ext uri="{9D8B030D-6E8A-4147-A177-3AD203B41FA5}">
                      <a16:colId xmlns:a16="http://schemas.microsoft.com/office/drawing/2014/main" val="3974221672"/>
                    </a:ext>
                  </a:extLst>
                </a:gridCol>
                <a:gridCol w="1032095">
                  <a:extLst>
                    <a:ext uri="{9D8B030D-6E8A-4147-A177-3AD203B41FA5}">
                      <a16:colId xmlns:a16="http://schemas.microsoft.com/office/drawing/2014/main" val="1813015832"/>
                    </a:ext>
                  </a:extLst>
                </a:gridCol>
              </a:tblGrid>
              <a:tr h="370840">
                <a:tc>
                  <a:txBody>
                    <a:bodyPr/>
                    <a:lstStyle/>
                    <a:p>
                      <a:r>
                        <a:rPr lang="en-US" sz="1200" b="0" dirty="0"/>
                        <a:t>1</a:t>
                      </a:r>
                      <a:endParaRPr lang="en-SG" sz="1200" b="0" dirty="0"/>
                    </a:p>
                  </a:txBody>
                  <a:tcPr/>
                </a:tc>
                <a:tc>
                  <a:txBody>
                    <a:bodyPr/>
                    <a:lstStyle/>
                    <a:p>
                      <a:r>
                        <a:rPr lang="en-US" sz="1200" b="0" dirty="0"/>
                        <a:t>General discomfort</a:t>
                      </a:r>
                      <a:endParaRPr lang="en-SG" sz="1200" b="0" dirty="0"/>
                    </a:p>
                  </a:txBody>
                  <a:tcPr/>
                </a:tc>
                <a:tc>
                  <a:txBody>
                    <a:bodyPr/>
                    <a:lstStyle/>
                    <a:p>
                      <a:r>
                        <a:rPr lang="en-US" sz="1200" b="0" dirty="0"/>
                        <a:t>None</a:t>
                      </a:r>
                      <a:endParaRPr lang="en-SG" sz="1200" b="0" dirty="0"/>
                    </a:p>
                  </a:txBody>
                  <a:tcPr/>
                </a:tc>
                <a:tc>
                  <a:txBody>
                    <a:bodyPr/>
                    <a:lstStyle/>
                    <a:p>
                      <a:r>
                        <a:rPr lang="en-US" sz="1200" b="0" dirty="0"/>
                        <a:t>Slight</a:t>
                      </a:r>
                      <a:endParaRPr lang="en-SG" sz="1200" b="0" dirty="0"/>
                    </a:p>
                  </a:txBody>
                  <a:tcPr/>
                </a:tc>
                <a:tc>
                  <a:txBody>
                    <a:bodyPr/>
                    <a:lstStyle/>
                    <a:p>
                      <a:r>
                        <a:rPr lang="en-US" sz="1200" b="0" dirty="0"/>
                        <a:t>Moderate</a:t>
                      </a:r>
                      <a:endParaRPr lang="en-SG" sz="1200" b="0" dirty="0"/>
                    </a:p>
                  </a:txBody>
                  <a:tcPr/>
                </a:tc>
                <a:tc>
                  <a:txBody>
                    <a:bodyPr/>
                    <a:lstStyle/>
                    <a:p>
                      <a:r>
                        <a:rPr lang="en-US" sz="1200" b="0" dirty="0"/>
                        <a:t>Severe</a:t>
                      </a:r>
                      <a:endParaRPr lang="en-SG" sz="1200" b="0" dirty="0"/>
                    </a:p>
                  </a:txBody>
                  <a:tcPr/>
                </a:tc>
                <a:extLst>
                  <a:ext uri="{0D108BD9-81ED-4DB2-BD59-A6C34878D82A}">
                    <a16:rowId xmlns:a16="http://schemas.microsoft.com/office/drawing/2014/main" val="2987562184"/>
                  </a:ext>
                </a:extLst>
              </a:tr>
              <a:tr h="370840">
                <a:tc>
                  <a:txBody>
                    <a:bodyPr/>
                    <a:lstStyle/>
                    <a:p>
                      <a:r>
                        <a:rPr lang="en-US" sz="1200" dirty="0"/>
                        <a:t>2</a:t>
                      </a:r>
                      <a:endParaRPr lang="en-SG" sz="1200" dirty="0"/>
                    </a:p>
                  </a:txBody>
                  <a:tcPr/>
                </a:tc>
                <a:tc>
                  <a:txBody>
                    <a:bodyPr/>
                    <a:lstStyle/>
                    <a:p>
                      <a:r>
                        <a:rPr lang="en-US" sz="1200" dirty="0"/>
                        <a:t>Fatigue</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3597958673"/>
                  </a:ext>
                </a:extLst>
              </a:tr>
              <a:tr h="370840">
                <a:tc>
                  <a:txBody>
                    <a:bodyPr/>
                    <a:lstStyle/>
                    <a:p>
                      <a:r>
                        <a:rPr lang="en-US" sz="1200" dirty="0"/>
                        <a:t>3</a:t>
                      </a:r>
                      <a:endParaRPr lang="en-SG" sz="1200" dirty="0"/>
                    </a:p>
                  </a:txBody>
                  <a:tcPr/>
                </a:tc>
                <a:tc>
                  <a:txBody>
                    <a:bodyPr/>
                    <a:lstStyle/>
                    <a:p>
                      <a:r>
                        <a:rPr lang="en-US" sz="1200" dirty="0"/>
                        <a:t>Headache</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2989706405"/>
                  </a:ext>
                </a:extLst>
              </a:tr>
              <a:tr h="370840">
                <a:tc>
                  <a:txBody>
                    <a:bodyPr/>
                    <a:lstStyle/>
                    <a:p>
                      <a:r>
                        <a:rPr lang="en-US" sz="1200" dirty="0"/>
                        <a:t>4</a:t>
                      </a:r>
                      <a:endParaRPr lang="en-SG" sz="1200" dirty="0"/>
                    </a:p>
                  </a:txBody>
                  <a:tcPr/>
                </a:tc>
                <a:tc>
                  <a:txBody>
                    <a:bodyPr/>
                    <a:lstStyle/>
                    <a:p>
                      <a:r>
                        <a:rPr lang="en-US" sz="1200" dirty="0"/>
                        <a:t>Eye Strain</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526970707"/>
                  </a:ext>
                </a:extLst>
              </a:tr>
              <a:tr h="370840">
                <a:tc>
                  <a:txBody>
                    <a:bodyPr/>
                    <a:lstStyle/>
                    <a:p>
                      <a:r>
                        <a:rPr lang="en-US" sz="1200" dirty="0"/>
                        <a:t>5</a:t>
                      </a:r>
                      <a:endParaRPr lang="en-SG" sz="1200" dirty="0"/>
                    </a:p>
                  </a:txBody>
                  <a:tcPr/>
                </a:tc>
                <a:tc>
                  <a:txBody>
                    <a:bodyPr/>
                    <a:lstStyle/>
                    <a:p>
                      <a:r>
                        <a:rPr lang="en-US" sz="1200" dirty="0"/>
                        <a:t>Difficulty Focusing</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895321793"/>
                  </a:ext>
                </a:extLst>
              </a:tr>
              <a:tr h="370840">
                <a:tc>
                  <a:txBody>
                    <a:bodyPr/>
                    <a:lstStyle/>
                    <a:p>
                      <a:r>
                        <a:rPr lang="en-US" sz="1200" dirty="0"/>
                        <a:t>6</a:t>
                      </a:r>
                      <a:endParaRPr lang="en-SG" sz="1200" dirty="0"/>
                    </a:p>
                  </a:txBody>
                  <a:tcPr/>
                </a:tc>
                <a:tc>
                  <a:txBody>
                    <a:bodyPr/>
                    <a:lstStyle/>
                    <a:p>
                      <a:r>
                        <a:rPr lang="en-US" sz="1200" dirty="0"/>
                        <a:t>Salivation Increasing</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2509000489"/>
                  </a:ext>
                </a:extLst>
              </a:tr>
              <a:tr h="370840">
                <a:tc>
                  <a:txBody>
                    <a:bodyPr/>
                    <a:lstStyle/>
                    <a:p>
                      <a:r>
                        <a:rPr lang="en-US" sz="1200" dirty="0"/>
                        <a:t>7</a:t>
                      </a:r>
                      <a:endParaRPr lang="en-SG" sz="1200" dirty="0"/>
                    </a:p>
                  </a:txBody>
                  <a:tcPr/>
                </a:tc>
                <a:tc>
                  <a:txBody>
                    <a:bodyPr/>
                    <a:lstStyle/>
                    <a:p>
                      <a:r>
                        <a:rPr lang="en-US" sz="1200" dirty="0"/>
                        <a:t>Sweating </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567969625"/>
                  </a:ext>
                </a:extLst>
              </a:tr>
              <a:tr h="370840">
                <a:tc>
                  <a:txBody>
                    <a:bodyPr/>
                    <a:lstStyle/>
                    <a:p>
                      <a:r>
                        <a:rPr lang="en-US" sz="1200" dirty="0"/>
                        <a:t>8</a:t>
                      </a:r>
                      <a:endParaRPr lang="en-SG" sz="1200" dirty="0"/>
                    </a:p>
                  </a:txBody>
                  <a:tcPr/>
                </a:tc>
                <a:tc>
                  <a:txBody>
                    <a:bodyPr/>
                    <a:lstStyle/>
                    <a:p>
                      <a:r>
                        <a:rPr lang="en-US" sz="1200" dirty="0"/>
                        <a:t>Nausea</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3556910708"/>
                  </a:ext>
                </a:extLst>
              </a:tr>
              <a:tr h="370840">
                <a:tc>
                  <a:txBody>
                    <a:bodyPr/>
                    <a:lstStyle/>
                    <a:p>
                      <a:r>
                        <a:rPr lang="en-US" sz="1200" dirty="0"/>
                        <a:t>9</a:t>
                      </a:r>
                      <a:endParaRPr lang="en-SG" sz="1200" dirty="0"/>
                    </a:p>
                  </a:txBody>
                  <a:tcPr/>
                </a:tc>
                <a:tc>
                  <a:txBody>
                    <a:bodyPr/>
                    <a:lstStyle/>
                    <a:p>
                      <a:r>
                        <a:rPr lang="en-US" sz="1200" dirty="0"/>
                        <a:t>Difficulty Concentrating</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4078353547"/>
                  </a:ext>
                </a:extLst>
              </a:tr>
              <a:tr h="370840">
                <a:tc>
                  <a:txBody>
                    <a:bodyPr/>
                    <a:lstStyle/>
                    <a:p>
                      <a:r>
                        <a:rPr lang="en-US" sz="1200" dirty="0"/>
                        <a:t>10</a:t>
                      </a:r>
                      <a:endParaRPr lang="en-SG" sz="1200" dirty="0"/>
                    </a:p>
                  </a:txBody>
                  <a:tcPr/>
                </a:tc>
                <a:tc>
                  <a:txBody>
                    <a:bodyPr/>
                    <a:lstStyle/>
                    <a:p>
                      <a:r>
                        <a:rPr lang="en-US" sz="1200" dirty="0"/>
                        <a:t>Fullness of the Head</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3235769578"/>
                  </a:ext>
                </a:extLst>
              </a:tr>
              <a:tr h="370840">
                <a:tc>
                  <a:txBody>
                    <a:bodyPr/>
                    <a:lstStyle/>
                    <a:p>
                      <a:r>
                        <a:rPr lang="en-US" sz="1200" dirty="0"/>
                        <a:t>11</a:t>
                      </a:r>
                      <a:endParaRPr lang="en-SG" sz="1200" dirty="0"/>
                    </a:p>
                  </a:txBody>
                  <a:tcPr/>
                </a:tc>
                <a:tc>
                  <a:txBody>
                    <a:bodyPr/>
                    <a:lstStyle/>
                    <a:p>
                      <a:r>
                        <a:rPr lang="en-US" sz="1200" dirty="0"/>
                        <a:t>Blurred Vision</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3766459790"/>
                  </a:ext>
                </a:extLst>
              </a:tr>
              <a:tr h="370840">
                <a:tc>
                  <a:txBody>
                    <a:bodyPr/>
                    <a:lstStyle/>
                    <a:p>
                      <a:r>
                        <a:rPr lang="en-US" sz="1200" dirty="0"/>
                        <a:t>12</a:t>
                      </a:r>
                      <a:endParaRPr lang="en-SG" sz="1200" dirty="0"/>
                    </a:p>
                  </a:txBody>
                  <a:tcPr/>
                </a:tc>
                <a:tc>
                  <a:txBody>
                    <a:bodyPr/>
                    <a:lstStyle/>
                    <a:p>
                      <a:r>
                        <a:rPr lang="en-US" sz="1200" dirty="0"/>
                        <a:t>Dizziness with Eyes Open</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1956228729"/>
                  </a:ext>
                </a:extLst>
              </a:tr>
              <a:tr h="370840">
                <a:tc>
                  <a:txBody>
                    <a:bodyPr/>
                    <a:lstStyle/>
                    <a:p>
                      <a:r>
                        <a:rPr lang="en-US" sz="1200" dirty="0"/>
                        <a:t>13</a:t>
                      </a:r>
                      <a:endParaRPr lang="en-SG" sz="1200" dirty="0"/>
                    </a:p>
                  </a:txBody>
                  <a:tcPr/>
                </a:tc>
                <a:tc>
                  <a:txBody>
                    <a:bodyPr/>
                    <a:lstStyle/>
                    <a:p>
                      <a:r>
                        <a:rPr lang="en-US" sz="1200" dirty="0"/>
                        <a:t>Dizziness with Eyes Closed</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3946259901"/>
                  </a:ext>
                </a:extLst>
              </a:tr>
              <a:tr h="370840">
                <a:tc>
                  <a:txBody>
                    <a:bodyPr/>
                    <a:lstStyle/>
                    <a:p>
                      <a:r>
                        <a:rPr lang="en-US" sz="1200" dirty="0"/>
                        <a:t>14</a:t>
                      </a:r>
                      <a:endParaRPr lang="en-SG" sz="1200" dirty="0"/>
                    </a:p>
                  </a:txBody>
                  <a:tcPr/>
                </a:tc>
                <a:tc>
                  <a:txBody>
                    <a:bodyPr/>
                    <a:lstStyle/>
                    <a:p>
                      <a:r>
                        <a:rPr lang="en-US" sz="1200" dirty="0"/>
                        <a:t>Vertigo</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606640950"/>
                  </a:ext>
                </a:extLst>
              </a:tr>
              <a:tr h="370840">
                <a:tc>
                  <a:txBody>
                    <a:bodyPr/>
                    <a:lstStyle/>
                    <a:p>
                      <a:r>
                        <a:rPr lang="en-US" sz="1200" dirty="0"/>
                        <a:t>15</a:t>
                      </a:r>
                      <a:endParaRPr lang="en-SG" sz="1200" dirty="0"/>
                    </a:p>
                  </a:txBody>
                  <a:tcPr/>
                </a:tc>
                <a:tc>
                  <a:txBody>
                    <a:bodyPr/>
                    <a:lstStyle/>
                    <a:p>
                      <a:r>
                        <a:rPr lang="en-US" sz="1200" dirty="0"/>
                        <a:t>Stomach Awareness</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1437400888"/>
                  </a:ext>
                </a:extLst>
              </a:tr>
              <a:tr h="370840">
                <a:tc>
                  <a:txBody>
                    <a:bodyPr/>
                    <a:lstStyle/>
                    <a:p>
                      <a:r>
                        <a:rPr lang="en-US" sz="1200" dirty="0"/>
                        <a:t>16</a:t>
                      </a:r>
                      <a:endParaRPr lang="en-SG" sz="1200" dirty="0"/>
                    </a:p>
                  </a:txBody>
                  <a:tcPr/>
                </a:tc>
                <a:tc>
                  <a:txBody>
                    <a:bodyPr/>
                    <a:lstStyle/>
                    <a:p>
                      <a:r>
                        <a:rPr lang="en-US" sz="1200" dirty="0"/>
                        <a:t>Burping</a:t>
                      </a:r>
                      <a:endParaRPr lang="en-SG" sz="1200" dirty="0"/>
                    </a:p>
                  </a:txBody>
                  <a:tcPr/>
                </a:tc>
                <a:tc>
                  <a:txBody>
                    <a:bodyPr/>
                    <a:lstStyle/>
                    <a:p>
                      <a:r>
                        <a:rPr lang="en-US" sz="1200" dirty="0"/>
                        <a:t>None</a:t>
                      </a:r>
                      <a:endParaRPr lang="en-SG" sz="1200" dirty="0"/>
                    </a:p>
                  </a:txBody>
                  <a:tcPr/>
                </a:tc>
                <a:tc>
                  <a:txBody>
                    <a:bodyPr/>
                    <a:lstStyle/>
                    <a:p>
                      <a:r>
                        <a:rPr lang="en-US" sz="1200" dirty="0"/>
                        <a:t>Slight</a:t>
                      </a:r>
                      <a:endParaRPr lang="en-SG" sz="1200" dirty="0"/>
                    </a:p>
                  </a:txBody>
                  <a:tcPr/>
                </a:tc>
                <a:tc>
                  <a:txBody>
                    <a:bodyPr/>
                    <a:lstStyle/>
                    <a:p>
                      <a:r>
                        <a:rPr lang="en-US" sz="1200" dirty="0"/>
                        <a:t>Moderate</a:t>
                      </a:r>
                      <a:endParaRPr lang="en-SG" sz="1200" dirty="0"/>
                    </a:p>
                  </a:txBody>
                  <a:tcPr/>
                </a:tc>
                <a:tc>
                  <a:txBody>
                    <a:bodyPr/>
                    <a:lstStyle/>
                    <a:p>
                      <a:r>
                        <a:rPr lang="en-US" sz="1200" dirty="0"/>
                        <a:t>Severe</a:t>
                      </a:r>
                      <a:endParaRPr lang="en-SG" sz="1200" dirty="0"/>
                    </a:p>
                  </a:txBody>
                  <a:tcPr/>
                </a:tc>
                <a:extLst>
                  <a:ext uri="{0D108BD9-81ED-4DB2-BD59-A6C34878D82A}">
                    <a16:rowId xmlns:a16="http://schemas.microsoft.com/office/drawing/2014/main" val="874543990"/>
                  </a:ext>
                </a:extLst>
              </a:tr>
            </a:tbl>
          </a:graphicData>
        </a:graphic>
      </p:graphicFrame>
      <p:sp>
        <p:nvSpPr>
          <p:cNvPr id="21" name="Rectangle: Rounded Corners 20">
            <a:extLst>
              <a:ext uri="{FF2B5EF4-FFF2-40B4-BE49-F238E27FC236}">
                <a16:creationId xmlns:a16="http://schemas.microsoft.com/office/drawing/2014/main" id="{94740515-B09A-910F-6C04-2EAA956F3CCF}"/>
              </a:ext>
            </a:extLst>
          </p:cNvPr>
          <p:cNvSpPr/>
          <p:nvPr/>
        </p:nvSpPr>
        <p:spPr>
          <a:xfrm>
            <a:off x="811733" y="608552"/>
            <a:ext cx="2384888" cy="1857724"/>
          </a:xfrm>
          <a:prstGeom prst="roundRect">
            <a:avLst/>
          </a:prstGeom>
          <a:solidFill>
            <a:srgbClr val="9966FF">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23E43BBD-CBC3-A6D5-AD11-3A5B46CB4132}"/>
              </a:ext>
            </a:extLst>
          </p:cNvPr>
          <p:cNvSpPr/>
          <p:nvPr/>
        </p:nvSpPr>
        <p:spPr>
          <a:xfrm>
            <a:off x="840429" y="3575272"/>
            <a:ext cx="2327496" cy="344527"/>
          </a:xfrm>
          <a:prstGeom prst="roundRect">
            <a:avLst/>
          </a:prstGeom>
          <a:solidFill>
            <a:srgbClr val="9966FF">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9A37A2D9-04B1-201B-66A1-159490056843}"/>
              </a:ext>
            </a:extLst>
          </p:cNvPr>
          <p:cNvSpPr/>
          <p:nvPr/>
        </p:nvSpPr>
        <p:spPr>
          <a:xfrm>
            <a:off x="841569" y="4362507"/>
            <a:ext cx="2355052" cy="283253"/>
          </a:xfrm>
          <a:prstGeom prst="roundRect">
            <a:avLst/>
          </a:prstGeom>
          <a:solidFill>
            <a:srgbClr val="9966FF">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09E7E298-575E-13C8-661A-D9F4E15382C8}"/>
              </a:ext>
            </a:extLst>
          </p:cNvPr>
          <p:cNvSpPr/>
          <p:nvPr/>
        </p:nvSpPr>
        <p:spPr>
          <a:xfrm>
            <a:off x="840429" y="3946390"/>
            <a:ext cx="2384888" cy="1857724"/>
          </a:xfrm>
          <a:prstGeom prst="roundRect">
            <a:avLst/>
          </a:prstGeom>
          <a:solidFill>
            <a:schemeClr val="tx1">
              <a:lumMod val="65000"/>
              <a:lumOff val="35000"/>
              <a:alpha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F2CE4B8-85A4-0A95-D92B-FB5BA3ABCABB}"/>
              </a:ext>
            </a:extLst>
          </p:cNvPr>
          <p:cNvSpPr/>
          <p:nvPr/>
        </p:nvSpPr>
        <p:spPr>
          <a:xfrm>
            <a:off x="811733" y="2371233"/>
            <a:ext cx="2384889" cy="1548565"/>
          </a:xfrm>
          <a:prstGeom prst="roundRect">
            <a:avLst/>
          </a:prstGeom>
          <a:solidFill>
            <a:srgbClr val="FFC000">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6D2D63D5-DD03-9C32-1A31-C3A906171D2B}"/>
              </a:ext>
            </a:extLst>
          </p:cNvPr>
          <p:cNvSpPr/>
          <p:nvPr/>
        </p:nvSpPr>
        <p:spPr>
          <a:xfrm>
            <a:off x="841570" y="5828591"/>
            <a:ext cx="2355052" cy="688924"/>
          </a:xfrm>
          <a:prstGeom prst="roundRect">
            <a:avLst/>
          </a:prstGeom>
          <a:solidFill>
            <a:srgbClr val="FFC000">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SG" sz="1800">
              <a:solidFill>
                <a:prstClr val="white"/>
              </a:solidFill>
              <a:latin typeface="Calibri" panose="020F0502020204030204"/>
            </a:endParaRPr>
          </a:p>
        </p:txBody>
      </p:sp>
      <p:sp>
        <p:nvSpPr>
          <p:cNvPr id="27" name="TextBox 26">
            <a:extLst>
              <a:ext uri="{FF2B5EF4-FFF2-40B4-BE49-F238E27FC236}">
                <a16:creationId xmlns:a16="http://schemas.microsoft.com/office/drawing/2014/main" id="{10FB9C97-6F23-F252-6EAD-3AE4D05A4CA9}"/>
              </a:ext>
            </a:extLst>
          </p:cNvPr>
          <p:cNvSpPr txBox="1"/>
          <p:nvPr/>
        </p:nvSpPr>
        <p:spPr>
          <a:xfrm>
            <a:off x="8234735" y="1030516"/>
            <a:ext cx="2672137"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Nausea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Oculomotor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Disorientation</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03A4011A-A110-6C4C-6A9C-F016BCB58F97}"/>
              </a:ext>
            </a:extLst>
          </p:cNvPr>
          <p:cNvSpPr/>
          <p:nvPr/>
        </p:nvSpPr>
        <p:spPr>
          <a:xfrm>
            <a:off x="10187902" y="1344707"/>
            <a:ext cx="718969" cy="264638"/>
          </a:xfrm>
          <a:prstGeom prst="roundRect">
            <a:avLst/>
          </a:prstGeom>
          <a:solidFill>
            <a:srgbClr val="9966FF">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6BCD0EA-25E6-9DB7-CBBA-71805641CD30}"/>
              </a:ext>
            </a:extLst>
          </p:cNvPr>
          <p:cNvSpPr/>
          <p:nvPr/>
        </p:nvSpPr>
        <p:spPr>
          <a:xfrm>
            <a:off x="10187901" y="1026788"/>
            <a:ext cx="718969" cy="264638"/>
          </a:xfrm>
          <a:prstGeom prst="roundRect">
            <a:avLst/>
          </a:prstGeom>
          <a:solidFill>
            <a:srgbClr val="FFC000">
              <a:alpha val="40000"/>
            </a:srgb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SG" sz="1800">
              <a:solidFill>
                <a:prstClr val="white"/>
              </a:solidFill>
              <a:latin typeface="Calibri" panose="020F0502020204030204"/>
            </a:endParaRPr>
          </a:p>
        </p:txBody>
      </p:sp>
      <p:sp>
        <p:nvSpPr>
          <p:cNvPr id="30" name="Rectangle: Rounded Corners 29">
            <a:extLst>
              <a:ext uri="{FF2B5EF4-FFF2-40B4-BE49-F238E27FC236}">
                <a16:creationId xmlns:a16="http://schemas.microsoft.com/office/drawing/2014/main" id="{98A58D35-116E-4CD3-418F-EBE2E8DD0428}"/>
              </a:ext>
            </a:extLst>
          </p:cNvPr>
          <p:cNvSpPr/>
          <p:nvPr/>
        </p:nvSpPr>
        <p:spPr>
          <a:xfrm>
            <a:off x="10187903" y="1657815"/>
            <a:ext cx="718969" cy="264638"/>
          </a:xfrm>
          <a:prstGeom prst="roundRect">
            <a:avLst/>
          </a:prstGeom>
          <a:solidFill>
            <a:schemeClr val="tx1">
              <a:lumMod val="65000"/>
              <a:lumOff val="35000"/>
              <a:alpha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B89C33E-847D-EA77-312F-DB99995720FD}"/>
              </a:ext>
            </a:extLst>
          </p:cNvPr>
          <p:cNvSpPr/>
          <p:nvPr/>
        </p:nvSpPr>
        <p:spPr>
          <a:xfrm>
            <a:off x="3095311" y="6302885"/>
            <a:ext cx="771223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enhanced method for quantifying simulator sickness. </a:t>
            </a:r>
            <a:r>
              <a:rPr kumimoji="0" lang="en-US" sz="16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International Journal of Aviation Psychology, 3(3), 203-220, 1993 </a:t>
            </a:r>
            <a:endParaRPr kumimoji="0" lang="en-SG" sz="1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8493A81-95F9-BBF5-D420-96A8567878C6}"/>
              </a:ext>
            </a:extLst>
          </p:cNvPr>
          <p:cNvSpPr/>
          <p:nvPr/>
        </p:nvSpPr>
        <p:spPr>
          <a:xfrm>
            <a:off x="8074834" y="4680743"/>
            <a:ext cx="398294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Factors Issues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Virtual Environments. </a:t>
            </a:r>
            <a:r>
              <a:rPr kumimoji="0" lang="en-SG" sz="18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Presence, 7(4), 327-351,1998</a:t>
            </a:r>
          </a:p>
        </p:txBody>
      </p:sp>
      <p:graphicFrame>
        <p:nvGraphicFramePr>
          <p:cNvPr id="33" name="Table 13">
            <a:extLst>
              <a:ext uri="{FF2B5EF4-FFF2-40B4-BE49-F238E27FC236}">
                <a16:creationId xmlns:a16="http://schemas.microsoft.com/office/drawing/2014/main" id="{4E1B865E-3F54-AB0B-7ACB-AAEEA2A3A33C}"/>
              </a:ext>
            </a:extLst>
          </p:cNvPr>
          <p:cNvGraphicFramePr>
            <a:graphicFrameLocks noGrp="1"/>
          </p:cNvGraphicFramePr>
          <p:nvPr>
            <p:extLst>
              <p:ext uri="{D42A27DB-BD31-4B8C-83A1-F6EECF244321}">
                <p14:modId xmlns:p14="http://schemas.microsoft.com/office/powerpoint/2010/main" val="3109965822"/>
              </p:ext>
            </p:extLst>
          </p:nvPr>
        </p:nvGraphicFramePr>
        <p:xfrm>
          <a:off x="8074834" y="2080589"/>
          <a:ext cx="3561708" cy="2499360"/>
        </p:xfrm>
        <a:graphic>
          <a:graphicData uri="http://schemas.openxmlformats.org/drawingml/2006/table">
            <a:tbl>
              <a:tblPr firstRow="1" bandRow="1">
                <a:tableStyleId>{16D9F66E-5EB9-4882-86FB-DCBF35E3C3E4}</a:tableStyleId>
              </a:tblPr>
              <a:tblGrid>
                <a:gridCol w="407542">
                  <a:extLst>
                    <a:ext uri="{9D8B030D-6E8A-4147-A177-3AD203B41FA5}">
                      <a16:colId xmlns:a16="http://schemas.microsoft.com/office/drawing/2014/main" val="2838635078"/>
                    </a:ext>
                  </a:extLst>
                </a:gridCol>
                <a:gridCol w="3154166">
                  <a:extLst>
                    <a:ext uri="{9D8B030D-6E8A-4147-A177-3AD203B41FA5}">
                      <a16:colId xmlns:a16="http://schemas.microsoft.com/office/drawing/2014/main" val="3008052999"/>
                    </a:ext>
                  </a:extLst>
                </a:gridCol>
              </a:tblGrid>
              <a:tr h="370840">
                <a:tc>
                  <a:txBody>
                    <a:bodyPr/>
                    <a:lstStyle/>
                    <a:p>
                      <a:r>
                        <a:rPr lang="en-US" sz="2000" b="0" dirty="0">
                          <a:latin typeface="Arial" panose="020B0604020202020204" pitchFamily="34" charset="0"/>
                          <a:cs typeface="Arial" panose="020B0604020202020204" pitchFamily="34" charset="0"/>
                        </a:rPr>
                        <a:t>1</a:t>
                      </a:r>
                      <a:endParaRPr lang="en-SG" sz="2000" b="0" dirty="0">
                        <a:latin typeface="Arial" panose="020B0604020202020204" pitchFamily="34" charset="0"/>
                        <a:cs typeface="Arial" panose="020B0604020202020204" pitchFamily="34" charset="0"/>
                      </a:endParaRPr>
                    </a:p>
                  </a:txBody>
                  <a:tcPr/>
                </a:tc>
                <a:tc>
                  <a:txBody>
                    <a:bodyPr/>
                    <a:lstStyle/>
                    <a:p>
                      <a:r>
                        <a:rPr lang="en-US" sz="2000" b="0" dirty="0">
                          <a:latin typeface="Arial" panose="020B0604020202020204" pitchFamily="34" charset="0"/>
                          <a:cs typeface="Arial" panose="020B0604020202020204" pitchFamily="34" charset="0"/>
                        </a:rPr>
                        <a:t>Fatigue in the head, neck or spine area?</a:t>
                      </a:r>
                      <a:endParaRPr lang="en-SG"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8059468"/>
                  </a:ext>
                </a:extLst>
              </a:tr>
              <a:tr h="370840">
                <a:tc>
                  <a:txBody>
                    <a:bodyPr/>
                    <a:lstStyle/>
                    <a:p>
                      <a:r>
                        <a:rPr lang="en-US" sz="2000" b="0" dirty="0">
                          <a:latin typeface="Arial" panose="020B0604020202020204" pitchFamily="34" charset="0"/>
                          <a:cs typeface="Arial" panose="020B0604020202020204" pitchFamily="34" charset="0"/>
                        </a:rPr>
                        <a:t>2</a:t>
                      </a:r>
                      <a:endParaRPr lang="en-SG" sz="2000" b="0" dirty="0">
                        <a:latin typeface="Arial" panose="020B0604020202020204" pitchFamily="34" charset="0"/>
                        <a:cs typeface="Arial" panose="020B0604020202020204" pitchFamily="34" charset="0"/>
                      </a:endParaRPr>
                    </a:p>
                  </a:txBody>
                  <a:tcPr/>
                </a:tc>
                <a:tc>
                  <a:txBody>
                    <a:bodyPr/>
                    <a:lstStyle/>
                    <a:p>
                      <a:r>
                        <a:rPr lang="en-US" sz="2000" b="0" dirty="0">
                          <a:latin typeface="Arial" panose="020B0604020202020204" pitchFamily="34" charset="0"/>
                          <a:cs typeface="Arial" panose="020B0604020202020204" pitchFamily="34" charset="0"/>
                        </a:rPr>
                        <a:t>Imbalance or Inadvertent tripping or falling?</a:t>
                      </a:r>
                      <a:endParaRPr lang="en-SG"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1744463"/>
                  </a:ext>
                </a:extLst>
              </a:tr>
              <a:tr h="370840">
                <a:tc>
                  <a:txBody>
                    <a:bodyPr/>
                    <a:lstStyle/>
                    <a:p>
                      <a:r>
                        <a:rPr lang="en-US" sz="2000" b="0" dirty="0">
                          <a:latin typeface="Arial" panose="020B0604020202020204" pitchFamily="34" charset="0"/>
                          <a:cs typeface="Arial" panose="020B0604020202020204" pitchFamily="34" charset="0"/>
                        </a:rPr>
                        <a:t>3</a:t>
                      </a:r>
                      <a:endParaRPr lang="en-SG" sz="2000" b="0" dirty="0">
                        <a:latin typeface="Arial" panose="020B0604020202020204" pitchFamily="34" charset="0"/>
                        <a:cs typeface="Arial" panose="020B0604020202020204" pitchFamily="34" charset="0"/>
                      </a:endParaRPr>
                    </a:p>
                  </a:txBody>
                  <a:tcPr/>
                </a:tc>
                <a:tc>
                  <a:txBody>
                    <a:bodyPr/>
                    <a:lstStyle/>
                    <a:p>
                      <a:r>
                        <a:rPr lang="en-US" sz="2000" b="0" dirty="0">
                          <a:latin typeface="Arial" panose="020B0604020202020204" pitchFamily="34" charset="0"/>
                          <a:cs typeface="Arial" panose="020B0604020202020204" pitchFamily="34" charset="0"/>
                        </a:rPr>
                        <a:t>Body or muscle aches?</a:t>
                      </a:r>
                      <a:endParaRPr lang="en-SG"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5247804"/>
                  </a:ext>
                </a:extLst>
              </a:tr>
              <a:tr h="370840">
                <a:tc>
                  <a:txBody>
                    <a:bodyPr/>
                    <a:lstStyle/>
                    <a:p>
                      <a:r>
                        <a:rPr lang="en-US" sz="2000" b="0" dirty="0">
                          <a:latin typeface="Arial" panose="020B0604020202020204" pitchFamily="34" charset="0"/>
                          <a:cs typeface="Arial" panose="020B0604020202020204" pitchFamily="34" charset="0"/>
                        </a:rPr>
                        <a:t>4</a:t>
                      </a:r>
                      <a:endParaRPr lang="en-SG" sz="2000" b="0" dirty="0">
                        <a:latin typeface="Arial" panose="020B0604020202020204" pitchFamily="34" charset="0"/>
                        <a:cs typeface="Arial" panose="020B0604020202020204" pitchFamily="34" charset="0"/>
                      </a:endParaRPr>
                    </a:p>
                  </a:txBody>
                  <a:tcPr/>
                </a:tc>
                <a:tc>
                  <a:txBody>
                    <a:bodyPr/>
                    <a:lstStyle/>
                    <a:p>
                      <a:r>
                        <a:rPr lang="en-US" sz="2000" b="0" kern="1200" dirty="0">
                          <a:solidFill>
                            <a:schemeClr val="dk1"/>
                          </a:solidFill>
                          <a:latin typeface="Arial" panose="020B0604020202020204" pitchFamily="34" charset="0"/>
                          <a:ea typeface="+mn-ea"/>
                          <a:cs typeface="Arial" panose="020B0604020202020204" pitchFamily="34" charset="0"/>
                        </a:rPr>
                        <a:t>Haptic and/or auditory discomfort?</a:t>
                      </a:r>
                      <a:endParaRPr lang="en-SG" sz="20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52168840"/>
                  </a:ext>
                </a:extLst>
              </a:tr>
            </a:tbl>
          </a:graphicData>
        </a:graphic>
      </p:graphicFrame>
    </p:spTree>
    <p:extLst>
      <p:ext uri="{BB962C8B-B14F-4D97-AF65-F5344CB8AC3E}">
        <p14:creationId xmlns:p14="http://schemas.microsoft.com/office/powerpoint/2010/main" val="42357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2980591" y="3743800"/>
            <a:ext cx="5401713" cy="254346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solidFill>
                <a:srgbClr val="000000"/>
              </a:solidFill>
            </a:endParaRPr>
          </a:p>
        </p:txBody>
      </p:sp>
      <p:sp>
        <p:nvSpPr>
          <p:cNvPr id="7171" name="Rectangle 190"/>
          <p:cNvSpPr>
            <a:spLocks noChangeArrowheads="1"/>
          </p:cNvSpPr>
          <p:nvPr/>
        </p:nvSpPr>
        <p:spPr bwMode="auto">
          <a:xfrm>
            <a:off x="4687908" y="6190719"/>
            <a:ext cx="12968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1" dirty="0">
                <a:solidFill>
                  <a:srgbClr val="000000"/>
                </a:solidFill>
              </a:rPr>
              <a:t>      Unclassified</a:t>
            </a:r>
            <a:endParaRPr lang="en-US" sz="2400" b="1" dirty="0">
              <a:solidFill>
                <a:srgbClr val="000000"/>
              </a:solidFill>
            </a:endParaRPr>
          </a:p>
        </p:txBody>
      </p:sp>
      <p:sp>
        <p:nvSpPr>
          <p:cNvPr id="7173" name="Rectangle 2"/>
          <p:cNvSpPr>
            <a:spLocks noGrp="1" noChangeArrowheads="1"/>
          </p:cNvSpPr>
          <p:nvPr>
            <p:ph type="title"/>
          </p:nvPr>
        </p:nvSpPr>
        <p:spPr/>
        <p:txBody>
          <a:bodyPr/>
          <a:lstStyle/>
          <a:p>
            <a:pPr eaLnBrk="1" hangingPunct="1"/>
            <a:r>
              <a:rPr lang="en-US" dirty="0"/>
              <a:t>VR Cue Exposure Therapy System</a:t>
            </a:r>
          </a:p>
        </p:txBody>
      </p:sp>
      <p:sp>
        <p:nvSpPr>
          <p:cNvPr id="24" name="Slide Number Placeholder 58"/>
          <p:cNvSpPr>
            <a:spLocks noGrp="1"/>
          </p:cNvSpPr>
          <p:nvPr>
            <p:ph type="sldNum" sz="quarter" idx="4"/>
          </p:nvPr>
        </p:nvSpPr>
        <p:spPr bwMode="auto">
          <a:xfrm>
            <a:off x="11182550" y="6390774"/>
            <a:ext cx="529281" cy="380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2</a:t>
            </a:fld>
            <a:endParaRPr lang="en-US" dirty="0">
              <a:solidFill>
                <a:srgbClr val="000000"/>
              </a:solidFill>
            </a:endParaRPr>
          </a:p>
        </p:txBody>
      </p:sp>
      <p:sp>
        <p:nvSpPr>
          <p:cNvPr id="3" name="Rectangle 3"/>
          <p:cNvSpPr>
            <a:spLocks noChangeArrowheads="1"/>
          </p:cNvSpPr>
          <p:nvPr/>
        </p:nvSpPr>
        <p:spPr bwMode="auto">
          <a:xfrm>
            <a:off x="1524001"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solidFill>
                <a:srgbClr val="000000"/>
              </a:solidFill>
            </a:endParaRPr>
          </a:p>
        </p:txBody>
      </p:sp>
      <p:sp>
        <p:nvSpPr>
          <p:cNvPr id="5" name="Rectangle 4"/>
          <p:cNvSpPr>
            <a:spLocks noChangeArrowheads="1"/>
          </p:cNvSpPr>
          <p:nvPr/>
        </p:nvSpPr>
        <p:spPr bwMode="auto">
          <a:xfrm>
            <a:off x="1524001" y="966402"/>
            <a:ext cx="40799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200">
                <a:solidFill>
                  <a:srgbClr val="000000"/>
                </a:solidFill>
                <a:latin typeface="Arial" pitchFamily="34" charset="0"/>
                <a:ea typeface="Times New Roman" pitchFamily="18" charset="0"/>
                <a:cs typeface="Arial" pitchFamily="34" charset="0"/>
              </a:rPr>
              <a:t>                                                                                          </a:t>
            </a:r>
            <a:endParaRPr lang="en-US" altLang="en-US" sz="1800">
              <a:solidFill>
                <a:srgbClr val="000000"/>
              </a:solidFill>
              <a:latin typeface="Arial" pitchFamily="34" charset="0"/>
              <a:cs typeface="Arial" pitchFamily="34" charset="0"/>
            </a:endParaRPr>
          </a:p>
        </p:txBody>
      </p:sp>
      <p:sp>
        <p:nvSpPr>
          <p:cNvPr id="7" name="Rectangle 5"/>
          <p:cNvSpPr>
            <a:spLocks noChangeArrowheads="1"/>
          </p:cNvSpPr>
          <p:nvPr/>
        </p:nvSpPr>
        <p:spPr bwMode="auto">
          <a:xfrm>
            <a:off x="1524000" y="1556952"/>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r>
              <a:rPr lang="en-US" altLang="en-US" sz="1200">
                <a:solidFill>
                  <a:srgbClr val="000000"/>
                </a:solidFill>
                <a:ea typeface="Times New Roman" pitchFamily="18" charset="0"/>
              </a:rPr>
              <a:t>  </a:t>
            </a:r>
            <a:endParaRPr lang="en-US" altLang="en-US" sz="1800">
              <a:solidFill>
                <a:srgbClr val="000000"/>
              </a:solidFill>
            </a:endParaRPr>
          </a:p>
        </p:txBody>
      </p:sp>
      <p:sp>
        <p:nvSpPr>
          <p:cNvPr id="8" name="TextBox 7"/>
          <p:cNvSpPr txBox="1"/>
          <p:nvPr/>
        </p:nvSpPr>
        <p:spPr>
          <a:xfrm>
            <a:off x="5079137" y="1211527"/>
            <a:ext cx="2149565" cy="461665"/>
          </a:xfrm>
          <a:prstGeom prst="rect">
            <a:avLst/>
          </a:prstGeom>
          <a:noFill/>
        </p:spPr>
        <p:txBody>
          <a:bodyPr wrap="square" rtlCol="0">
            <a:spAutoFit/>
          </a:bodyPr>
          <a:lstStyle/>
          <a:p>
            <a:r>
              <a:rPr lang="en-US" sz="2400" dirty="0">
                <a:solidFill>
                  <a:srgbClr val="000000"/>
                </a:solidFill>
                <a:latin typeface="Arial" panose="020B0604020202020204" pitchFamily="34" charset="0"/>
                <a:cs typeface="Arial" panose="020B0604020202020204" pitchFamily="34" charset="0"/>
              </a:rPr>
              <a:t>I/ITSEC 2024</a:t>
            </a:r>
          </a:p>
        </p:txBody>
      </p:sp>
      <p:pic>
        <p:nvPicPr>
          <p:cNvPr id="14" name="Picture 13">
            <a:extLst>
              <a:ext uri="{FF2B5EF4-FFF2-40B4-BE49-F238E27FC236}">
                <a16:creationId xmlns:a16="http://schemas.microsoft.com/office/drawing/2014/main" id="{FCD2A104-7295-ED40-BCF0-1AA55EC8A5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4965" y="1243401"/>
            <a:ext cx="4379920" cy="4410337"/>
          </a:xfrm>
          <a:prstGeom prst="rect">
            <a:avLst/>
          </a:prstGeom>
        </p:spPr>
      </p:pic>
      <p:pic>
        <p:nvPicPr>
          <p:cNvPr id="6" name="Picture 5">
            <a:extLst>
              <a:ext uri="{FF2B5EF4-FFF2-40B4-BE49-F238E27FC236}">
                <a16:creationId xmlns:a16="http://schemas.microsoft.com/office/drawing/2014/main" id="{15AB6CE5-64F5-CB54-22F8-27C8868FBC8C}"/>
              </a:ext>
            </a:extLst>
          </p:cNvPr>
          <p:cNvPicPr>
            <a:picLocks noChangeAspect="1"/>
          </p:cNvPicPr>
          <p:nvPr/>
        </p:nvPicPr>
        <p:blipFill>
          <a:blip r:embed="rId3"/>
          <a:stretch>
            <a:fillRect/>
          </a:stretch>
        </p:blipFill>
        <p:spPr>
          <a:xfrm>
            <a:off x="5211951" y="3240438"/>
            <a:ext cx="1883936" cy="2406035"/>
          </a:xfrm>
          <a:prstGeom prst="rect">
            <a:avLst/>
          </a:prstGeom>
        </p:spPr>
      </p:pic>
    </p:spTree>
    <p:extLst>
      <p:ext uri="{BB962C8B-B14F-4D97-AF65-F5344CB8AC3E}">
        <p14:creationId xmlns:p14="http://schemas.microsoft.com/office/powerpoint/2010/main" val="4051063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AF6E-BB13-DE69-83E4-3E6AF4A6D8C0}"/>
              </a:ext>
            </a:extLst>
          </p:cNvPr>
          <p:cNvSpPr>
            <a:spLocks noGrp="1"/>
          </p:cNvSpPr>
          <p:nvPr>
            <p:ph type="title"/>
          </p:nvPr>
        </p:nvSpPr>
        <p:spPr>
          <a:xfrm>
            <a:off x="538480" y="-278501"/>
            <a:ext cx="10515600" cy="1184485"/>
          </a:xfrm>
        </p:spPr>
        <p:txBody>
          <a:bodyPr/>
          <a:lstStyle/>
          <a:p>
            <a:r>
              <a:rPr lang="en-US" dirty="0"/>
              <a:t>Simulation Interactivity/Usability </a:t>
            </a:r>
            <a:endParaRPr lang="en-SG" dirty="0"/>
          </a:p>
        </p:txBody>
      </p:sp>
      <p:sp>
        <p:nvSpPr>
          <p:cNvPr id="4" name="Slide Number Placeholder 3">
            <a:extLst>
              <a:ext uri="{FF2B5EF4-FFF2-40B4-BE49-F238E27FC236}">
                <a16:creationId xmlns:a16="http://schemas.microsoft.com/office/drawing/2014/main" id="{2A955731-CE3C-8922-92FE-EF517AEC138E}"/>
              </a:ext>
            </a:extLst>
          </p:cNvPr>
          <p:cNvSpPr>
            <a:spLocks noGrp="1"/>
          </p:cNvSpPr>
          <p:nvPr>
            <p:ph type="sldNum" sz="quarter" idx="12"/>
          </p:nvPr>
        </p:nvSpPr>
        <p:spPr>
          <a:xfrm>
            <a:off x="11353800" y="365125"/>
            <a:ext cx="565484" cy="30864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F2A98C-0443-9140-82EB-86755F353243}" type="slidenum">
              <a:rPr lang="en-US" smtClean="0"/>
              <a:pPr/>
              <a:t>20</a:t>
            </a:fld>
            <a:endParaRPr lang="en-US" dirty="0"/>
          </a:p>
        </p:txBody>
      </p:sp>
      <p:graphicFrame>
        <p:nvGraphicFramePr>
          <p:cNvPr id="5" name="Table 6">
            <a:extLst>
              <a:ext uri="{FF2B5EF4-FFF2-40B4-BE49-F238E27FC236}">
                <a16:creationId xmlns:a16="http://schemas.microsoft.com/office/drawing/2014/main" id="{BDA4982D-C4C3-2A2A-D170-6058184B88CF}"/>
              </a:ext>
            </a:extLst>
          </p:cNvPr>
          <p:cNvGraphicFramePr>
            <a:graphicFrameLocks noGrp="1"/>
          </p:cNvGraphicFramePr>
          <p:nvPr/>
        </p:nvGraphicFramePr>
        <p:xfrm>
          <a:off x="5622202" y="603714"/>
          <a:ext cx="6111397" cy="5940544"/>
        </p:xfrm>
        <a:graphic>
          <a:graphicData uri="http://schemas.openxmlformats.org/drawingml/2006/table">
            <a:tbl>
              <a:tblPr firstRow="1" bandRow="1">
                <a:tableStyleId>{8A107856-5554-42FB-B03E-39F5DBC370BA}</a:tableStyleId>
              </a:tblPr>
              <a:tblGrid>
                <a:gridCol w="364356">
                  <a:extLst>
                    <a:ext uri="{9D8B030D-6E8A-4147-A177-3AD203B41FA5}">
                      <a16:colId xmlns:a16="http://schemas.microsoft.com/office/drawing/2014/main" val="3586735868"/>
                    </a:ext>
                  </a:extLst>
                </a:gridCol>
                <a:gridCol w="5747041">
                  <a:extLst>
                    <a:ext uri="{9D8B030D-6E8A-4147-A177-3AD203B41FA5}">
                      <a16:colId xmlns:a16="http://schemas.microsoft.com/office/drawing/2014/main" val="764603896"/>
                    </a:ext>
                  </a:extLst>
                </a:gridCol>
              </a:tblGrid>
              <a:tr h="371284">
                <a:tc>
                  <a:txBody>
                    <a:bodyPr/>
                    <a:lstStyle/>
                    <a:p>
                      <a:r>
                        <a:rPr lang="en-US" sz="1000" b="0" dirty="0"/>
                        <a:t>17</a:t>
                      </a:r>
                      <a:endParaRPr lang="en-SG" sz="1000" b="0" dirty="0"/>
                    </a:p>
                  </a:txBody>
                  <a:tcPr/>
                </a:tc>
                <a:tc>
                  <a:txBody>
                    <a:bodyPr/>
                    <a:lstStyle/>
                    <a:p>
                      <a:r>
                        <a:rPr lang="en-US" sz="1000" b="0" dirty="0"/>
                        <a:t>How well could you move or manipulate objects in the virtual environment?</a:t>
                      </a:r>
                      <a:endParaRPr lang="en-SG" sz="1000" b="0" dirty="0"/>
                    </a:p>
                  </a:txBody>
                  <a:tcPr/>
                </a:tc>
                <a:extLst>
                  <a:ext uri="{0D108BD9-81ED-4DB2-BD59-A6C34878D82A}">
                    <a16:rowId xmlns:a16="http://schemas.microsoft.com/office/drawing/2014/main" val="3558414212"/>
                  </a:ext>
                </a:extLst>
              </a:tr>
              <a:tr h="371284">
                <a:tc>
                  <a:txBody>
                    <a:bodyPr/>
                    <a:lstStyle/>
                    <a:p>
                      <a:r>
                        <a:rPr lang="en-US" sz="1000" dirty="0"/>
                        <a:t>18</a:t>
                      </a:r>
                      <a:endParaRPr lang="en-SG" sz="1000" dirty="0"/>
                    </a:p>
                  </a:txBody>
                  <a:tcPr/>
                </a:tc>
                <a:tc>
                  <a:txBody>
                    <a:bodyPr/>
                    <a:lstStyle/>
                    <a:p>
                      <a:r>
                        <a:rPr lang="en-US" sz="1000" dirty="0"/>
                        <a:t>How involved were you in the virtual environment experience?</a:t>
                      </a:r>
                    </a:p>
                  </a:txBody>
                  <a:tcPr/>
                </a:tc>
                <a:extLst>
                  <a:ext uri="{0D108BD9-81ED-4DB2-BD59-A6C34878D82A}">
                    <a16:rowId xmlns:a16="http://schemas.microsoft.com/office/drawing/2014/main" val="773047852"/>
                  </a:ext>
                </a:extLst>
              </a:tr>
              <a:tr h="371284">
                <a:tc>
                  <a:txBody>
                    <a:bodyPr/>
                    <a:lstStyle/>
                    <a:p>
                      <a:r>
                        <a:rPr lang="en-US" sz="1000" dirty="0"/>
                        <a:t>19</a:t>
                      </a:r>
                      <a:endParaRPr lang="en-SG" sz="1000" dirty="0"/>
                    </a:p>
                  </a:txBody>
                  <a:tcPr/>
                </a:tc>
                <a:tc>
                  <a:txBody>
                    <a:bodyPr/>
                    <a:lstStyle/>
                    <a:p>
                      <a:r>
                        <a:rPr lang="en-US" sz="1000" dirty="0"/>
                        <a:t>How much delay did you experience between your actions and expected outcomes?</a:t>
                      </a:r>
                      <a:endParaRPr lang="en-SG" sz="1000" dirty="0"/>
                    </a:p>
                  </a:txBody>
                  <a:tcPr/>
                </a:tc>
                <a:extLst>
                  <a:ext uri="{0D108BD9-81ED-4DB2-BD59-A6C34878D82A}">
                    <a16:rowId xmlns:a16="http://schemas.microsoft.com/office/drawing/2014/main" val="5841824"/>
                  </a:ext>
                </a:extLst>
              </a:tr>
              <a:tr h="371284">
                <a:tc>
                  <a:txBody>
                    <a:bodyPr/>
                    <a:lstStyle/>
                    <a:p>
                      <a:r>
                        <a:rPr lang="en-US" sz="1000" dirty="0"/>
                        <a:t>20</a:t>
                      </a:r>
                      <a:endParaRPr lang="en-SG" sz="1000" dirty="0"/>
                    </a:p>
                  </a:txBody>
                  <a:tcPr/>
                </a:tc>
                <a:tc>
                  <a:txBody>
                    <a:bodyPr/>
                    <a:lstStyle/>
                    <a:p>
                      <a:r>
                        <a:rPr lang="en-US" sz="1000" dirty="0"/>
                        <a:t>How quickly did you adjust to the virtual environment experience?</a:t>
                      </a:r>
                      <a:endParaRPr lang="en-SG" sz="1000" dirty="0"/>
                    </a:p>
                  </a:txBody>
                  <a:tcPr/>
                </a:tc>
                <a:extLst>
                  <a:ext uri="{0D108BD9-81ED-4DB2-BD59-A6C34878D82A}">
                    <a16:rowId xmlns:a16="http://schemas.microsoft.com/office/drawing/2014/main" val="1038820885"/>
                  </a:ext>
                </a:extLst>
              </a:tr>
              <a:tr h="371284">
                <a:tc>
                  <a:txBody>
                    <a:bodyPr/>
                    <a:lstStyle/>
                    <a:p>
                      <a:r>
                        <a:rPr lang="en-US" sz="1000" dirty="0"/>
                        <a:t>21</a:t>
                      </a:r>
                      <a:endParaRPr lang="en-SG" sz="1000" dirty="0"/>
                    </a:p>
                  </a:txBody>
                  <a:tcPr/>
                </a:tc>
                <a:tc>
                  <a:txBody>
                    <a:bodyPr/>
                    <a:lstStyle/>
                    <a:p>
                      <a:r>
                        <a:rPr lang="en-US" sz="1000" dirty="0"/>
                        <a:t>How proficient in moving &amp; interacting with the virtual environ. did you feel at the end?</a:t>
                      </a:r>
                      <a:endParaRPr lang="en-SG" sz="1000" dirty="0"/>
                    </a:p>
                  </a:txBody>
                  <a:tcPr/>
                </a:tc>
                <a:extLst>
                  <a:ext uri="{0D108BD9-81ED-4DB2-BD59-A6C34878D82A}">
                    <a16:rowId xmlns:a16="http://schemas.microsoft.com/office/drawing/2014/main" val="755771426"/>
                  </a:ext>
                </a:extLst>
              </a:tr>
              <a:tr h="371284">
                <a:tc>
                  <a:txBody>
                    <a:bodyPr/>
                    <a:lstStyle/>
                    <a:p>
                      <a:r>
                        <a:rPr lang="en-US" sz="1000" dirty="0"/>
                        <a:t>22</a:t>
                      </a:r>
                      <a:endParaRPr lang="en-SG" sz="1000" dirty="0"/>
                    </a:p>
                  </a:txBody>
                  <a:tcPr/>
                </a:tc>
                <a:tc>
                  <a:txBody>
                    <a:bodyPr/>
                    <a:lstStyle/>
                    <a:p>
                      <a:r>
                        <a:rPr lang="en-US" sz="1000" dirty="0"/>
                        <a:t>How much did the visual display quality interfere/distract from performing tasks/activity?</a:t>
                      </a:r>
                      <a:endParaRPr lang="en-SG" sz="1000" dirty="0"/>
                    </a:p>
                  </a:txBody>
                  <a:tcPr/>
                </a:tc>
                <a:extLst>
                  <a:ext uri="{0D108BD9-81ED-4DB2-BD59-A6C34878D82A}">
                    <a16:rowId xmlns:a16="http://schemas.microsoft.com/office/drawing/2014/main" val="1827719141"/>
                  </a:ext>
                </a:extLst>
              </a:tr>
              <a:tr h="371284">
                <a:tc>
                  <a:txBody>
                    <a:bodyPr/>
                    <a:lstStyle/>
                    <a:p>
                      <a:r>
                        <a:rPr lang="en-US" sz="1000" dirty="0"/>
                        <a:t>23</a:t>
                      </a:r>
                      <a:endParaRPr lang="en-SG" sz="1000" dirty="0"/>
                    </a:p>
                  </a:txBody>
                  <a:tcPr/>
                </a:tc>
                <a:tc>
                  <a:txBody>
                    <a:bodyPr/>
                    <a:lstStyle/>
                    <a:p>
                      <a:r>
                        <a:rPr lang="en-US" sz="1000" dirty="0"/>
                        <a:t>How much did the control devices interfere with performing tasks/activities?</a:t>
                      </a:r>
                      <a:endParaRPr lang="en-SG" sz="1000" dirty="0"/>
                    </a:p>
                  </a:txBody>
                  <a:tcPr/>
                </a:tc>
                <a:extLst>
                  <a:ext uri="{0D108BD9-81ED-4DB2-BD59-A6C34878D82A}">
                    <a16:rowId xmlns:a16="http://schemas.microsoft.com/office/drawing/2014/main" val="3338865818"/>
                  </a:ext>
                </a:extLst>
              </a:tr>
              <a:tr h="371284">
                <a:tc>
                  <a:txBody>
                    <a:bodyPr/>
                    <a:lstStyle/>
                    <a:p>
                      <a:r>
                        <a:rPr lang="en-US" sz="1000" dirty="0"/>
                        <a:t>24</a:t>
                      </a:r>
                      <a:endParaRPr lang="en-SG" sz="1000" dirty="0"/>
                    </a:p>
                  </a:txBody>
                  <a:tcPr/>
                </a:tc>
                <a:tc>
                  <a:txBody>
                    <a:bodyPr/>
                    <a:lstStyle/>
                    <a:p>
                      <a:r>
                        <a:rPr lang="en-US" sz="1000" dirty="0"/>
                        <a:t>How well could you concentrate on tasks/activities vs mechanism used to perform them?</a:t>
                      </a:r>
                      <a:endParaRPr lang="en-SG" sz="1000" dirty="0"/>
                    </a:p>
                  </a:txBody>
                  <a:tcPr/>
                </a:tc>
                <a:extLst>
                  <a:ext uri="{0D108BD9-81ED-4DB2-BD59-A6C34878D82A}">
                    <a16:rowId xmlns:a16="http://schemas.microsoft.com/office/drawing/2014/main" val="1113007908"/>
                  </a:ext>
                </a:extLst>
              </a:tr>
              <a:tr h="371284">
                <a:tc>
                  <a:txBody>
                    <a:bodyPr/>
                    <a:lstStyle/>
                    <a:p>
                      <a:r>
                        <a:rPr lang="en-US" sz="1000" dirty="0"/>
                        <a:t>25</a:t>
                      </a:r>
                      <a:endParaRPr lang="en-SG" sz="1000" dirty="0"/>
                    </a:p>
                  </a:txBody>
                  <a:tcPr/>
                </a:tc>
                <a:tc>
                  <a:txBody>
                    <a:bodyPr/>
                    <a:lstStyle/>
                    <a:p>
                      <a:r>
                        <a:rPr lang="en-US" sz="1000" dirty="0"/>
                        <a:t>How completely were your senses engaged in this experience?</a:t>
                      </a:r>
                      <a:endParaRPr lang="en-SG" sz="1000" dirty="0"/>
                    </a:p>
                  </a:txBody>
                  <a:tcPr/>
                </a:tc>
                <a:extLst>
                  <a:ext uri="{0D108BD9-81ED-4DB2-BD59-A6C34878D82A}">
                    <a16:rowId xmlns:a16="http://schemas.microsoft.com/office/drawing/2014/main" val="74430888"/>
                  </a:ext>
                </a:extLst>
              </a:tr>
              <a:tr h="371284">
                <a:tc>
                  <a:txBody>
                    <a:bodyPr/>
                    <a:lstStyle/>
                    <a:p>
                      <a:r>
                        <a:rPr lang="en-US" sz="1000" dirty="0"/>
                        <a:t>26</a:t>
                      </a:r>
                      <a:endParaRPr lang="en-SG" sz="1000" dirty="0"/>
                    </a:p>
                  </a:txBody>
                  <a:tcPr/>
                </a:tc>
                <a:tc>
                  <a:txBody>
                    <a:bodyPr/>
                    <a:lstStyle/>
                    <a:p>
                      <a:r>
                        <a:rPr lang="en-US" sz="1000" dirty="0"/>
                        <a:t>To what extent did outside events distract from your experience in the virtual environ.?</a:t>
                      </a:r>
                      <a:endParaRPr lang="en-SG" sz="1000" dirty="0"/>
                    </a:p>
                  </a:txBody>
                  <a:tcPr/>
                </a:tc>
                <a:extLst>
                  <a:ext uri="{0D108BD9-81ED-4DB2-BD59-A6C34878D82A}">
                    <a16:rowId xmlns:a16="http://schemas.microsoft.com/office/drawing/2014/main" val="1670901645"/>
                  </a:ext>
                </a:extLst>
              </a:tr>
              <a:tr h="371284">
                <a:tc>
                  <a:txBody>
                    <a:bodyPr/>
                    <a:lstStyle/>
                    <a:p>
                      <a:r>
                        <a:rPr lang="en-US" sz="1000" dirty="0"/>
                        <a:t>27</a:t>
                      </a:r>
                      <a:endParaRPr lang="en-SG" sz="1000" dirty="0"/>
                    </a:p>
                  </a:txBody>
                  <a:tcPr/>
                </a:tc>
                <a:tc>
                  <a:txBody>
                    <a:bodyPr/>
                    <a:lstStyle/>
                    <a:p>
                      <a:r>
                        <a:rPr lang="en-US" sz="1000" dirty="0"/>
                        <a:t>Overall, how much did you focus on using </a:t>
                      </a:r>
                      <a:r>
                        <a:rPr lang="en-US" sz="1000" dirty="0" err="1"/>
                        <a:t>disp</a:t>
                      </a:r>
                      <a:r>
                        <a:rPr lang="en-US" sz="1000" dirty="0"/>
                        <a:t> &amp; ctrl devices vs virtual experience &amp; task?</a:t>
                      </a:r>
                      <a:endParaRPr lang="en-SG" sz="1000" dirty="0"/>
                    </a:p>
                  </a:txBody>
                  <a:tcPr/>
                </a:tc>
                <a:extLst>
                  <a:ext uri="{0D108BD9-81ED-4DB2-BD59-A6C34878D82A}">
                    <a16:rowId xmlns:a16="http://schemas.microsoft.com/office/drawing/2014/main" val="3998018419"/>
                  </a:ext>
                </a:extLst>
              </a:tr>
              <a:tr h="371284">
                <a:tc>
                  <a:txBody>
                    <a:bodyPr/>
                    <a:lstStyle/>
                    <a:p>
                      <a:r>
                        <a:rPr lang="en-US" sz="1000" dirty="0"/>
                        <a:t>28</a:t>
                      </a:r>
                      <a:endParaRPr lang="en-SG" sz="1000" dirty="0"/>
                    </a:p>
                  </a:txBody>
                  <a:tcPr/>
                </a:tc>
                <a:tc>
                  <a:txBody>
                    <a:bodyPr/>
                    <a:lstStyle/>
                    <a:p>
                      <a:r>
                        <a:rPr lang="en-US" sz="1000" dirty="0"/>
                        <a:t>Were you involved in the assigned task to the extent that you lost track of time?</a:t>
                      </a:r>
                      <a:endParaRPr lang="en-SG" sz="1000" dirty="0"/>
                    </a:p>
                  </a:txBody>
                  <a:tcPr/>
                </a:tc>
                <a:extLst>
                  <a:ext uri="{0D108BD9-81ED-4DB2-BD59-A6C34878D82A}">
                    <a16:rowId xmlns:a16="http://schemas.microsoft.com/office/drawing/2014/main" val="1597742454"/>
                  </a:ext>
                </a:extLst>
              </a:tr>
              <a:tr h="371284">
                <a:tc>
                  <a:txBody>
                    <a:bodyPr/>
                    <a:lstStyle/>
                    <a:p>
                      <a:r>
                        <a:rPr lang="en-US" sz="1000" dirty="0"/>
                        <a:t>29</a:t>
                      </a:r>
                      <a:endParaRPr lang="en-SG" sz="1000" dirty="0"/>
                    </a:p>
                  </a:txBody>
                  <a:tcPr/>
                </a:tc>
                <a:tc>
                  <a:txBody>
                    <a:bodyPr/>
                    <a:lstStyle/>
                    <a:p>
                      <a:r>
                        <a:rPr lang="en-US" sz="1000" dirty="0"/>
                        <a:t>How easy was it to identify obj via physical interaction </a:t>
                      </a:r>
                      <a:r>
                        <a:rPr lang="en-US" sz="1000" dirty="0" err="1"/>
                        <a:t>eg</a:t>
                      </a:r>
                      <a:r>
                        <a:rPr lang="en-US" sz="1000" dirty="0"/>
                        <a:t> touching obj. bump into wall?</a:t>
                      </a:r>
                      <a:endParaRPr lang="en-SG" sz="1000" dirty="0"/>
                    </a:p>
                  </a:txBody>
                  <a:tcPr/>
                </a:tc>
                <a:extLst>
                  <a:ext uri="{0D108BD9-81ED-4DB2-BD59-A6C34878D82A}">
                    <a16:rowId xmlns:a16="http://schemas.microsoft.com/office/drawing/2014/main" val="3305382962"/>
                  </a:ext>
                </a:extLst>
              </a:tr>
              <a:tr h="371284">
                <a:tc>
                  <a:txBody>
                    <a:bodyPr/>
                    <a:lstStyle/>
                    <a:p>
                      <a:r>
                        <a:rPr lang="en-US" sz="1000" dirty="0"/>
                        <a:t>30</a:t>
                      </a:r>
                      <a:endParaRPr lang="en-SG" sz="1000" dirty="0"/>
                    </a:p>
                  </a:txBody>
                  <a:tcPr/>
                </a:tc>
                <a:tc>
                  <a:txBody>
                    <a:bodyPr/>
                    <a:lstStyle/>
                    <a:p>
                      <a:r>
                        <a:rPr lang="en-US" sz="1000" dirty="0"/>
                        <a:t>Were there moments in the virtual exp. when you completely focused on the task/env.?</a:t>
                      </a:r>
                      <a:endParaRPr lang="en-SG" sz="1000" dirty="0"/>
                    </a:p>
                  </a:txBody>
                  <a:tcPr/>
                </a:tc>
                <a:extLst>
                  <a:ext uri="{0D108BD9-81ED-4DB2-BD59-A6C34878D82A}">
                    <a16:rowId xmlns:a16="http://schemas.microsoft.com/office/drawing/2014/main" val="3370259724"/>
                  </a:ext>
                </a:extLst>
              </a:tr>
              <a:tr h="371284">
                <a:tc>
                  <a:txBody>
                    <a:bodyPr/>
                    <a:lstStyle/>
                    <a:p>
                      <a:r>
                        <a:rPr lang="en-US" sz="1000" dirty="0"/>
                        <a:t>31</a:t>
                      </a:r>
                      <a:endParaRPr lang="en-SG" sz="1000" dirty="0"/>
                    </a:p>
                  </a:txBody>
                  <a:tcPr/>
                </a:tc>
                <a:tc>
                  <a:txBody>
                    <a:bodyPr/>
                    <a:lstStyle/>
                    <a:p>
                      <a:r>
                        <a:rPr lang="en-US" sz="1000" dirty="0"/>
                        <a:t>How easily did you adjust to the ctrl devices used to interact with the virtual environ.?</a:t>
                      </a:r>
                      <a:endParaRPr lang="en-SG" sz="1000" dirty="0"/>
                    </a:p>
                  </a:txBody>
                  <a:tcPr/>
                </a:tc>
                <a:extLst>
                  <a:ext uri="{0D108BD9-81ED-4DB2-BD59-A6C34878D82A}">
                    <a16:rowId xmlns:a16="http://schemas.microsoft.com/office/drawing/2014/main" val="1943946827"/>
                  </a:ext>
                </a:extLst>
              </a:tr>
              <a:tr h="371284">
                <a:tc>
                  <a:txBody>
                    <a:bodyPr/>
                    <a:lstStyle/>
                    <a:p>
                      <a:r>
                        <a:rPr lang="en-US" sz="1000" dirty="0"/>
                        <a:t>32</a:t>
                      </a:r>
                      <a:endParaRPr lang="en-SG" sz="1000" dirty="0"/>
                    </a:p>
                  </a:txBody>
                  <a:tcPr/>
                </a:tc>
                <a:tc>
                  <a:txBody>
                    <a:bodyPr/>
                    <a:lstStyle/>
                    <a:p>
                      <a:r>
                        <a:rPr lang="en-US" sz="1000" dirty="0"/>
                        <a:t>Was the info provided through diff senses in the virtual env. consistent </a:t>
                      </a:r>
                      <a:r>
                        <a:rPr lang="en-US" sz="1000" dirty="0" err="1"/>
                        <a:t>eg.</a:t>
                      </a:r>
                      <a:r>
                        <a:rPr lang="en-US" sz="1000" dirty="0"/>
                        <a:t> touch, vision?</a:t>
                      </a:r>
                      <a:endParaRPr lang="en-SG" sz="1000" dirty="0"/>
                    </a:p>
                  </a:txBody>
                  <a:tcPr/>
                </a:tc>
                <a:extLst>
                  <a:ext uri="{0D108BD9-81ED-4DB2-BD59-A6C34878D82A}">
                    <a16:rowId xmlns:a16="http://schemas.microsoft.com/office/drawing/2014/main" val="3269274381"/>
                  </a:ext>
                </a:extLst>
              </a:tr>
            </a:tbl>
          </a:graphicData>
        </a:graphic>
      </p:graphicFrame>
      <p:graphicFrame>
        <p:nvGraphicFramePr>
          <p:cNvPr id="7" name="Table 6">
            <a:extLst>
              <a:ext uri="{FF2B5EF4-FFF2-40B4-BE49-F238E27FC236}">
                <a16:creationId xmlns:a16="http://schemas.microsoft.com/office/drawing/2014/main" id="{25641D5D-103B-5421-602F-8CF6AF8037C8}"/>
              </a:ext>
            </a:extLst>
          </p:cNvPr>
          <p:cNvGraphicFramePr>
            <a:graphicFrameLocks noGrp="1"/>
          </p:cNvGraphicFramePr>
          <p:nvPr/>
        </p:nvGraphicFramePr>
        <p:xfrm>
          <a:off x="60049" y="603718"/>
          <a:ext cx="5562153" cy="5933444"/>
        </p:xfrm>
        <a:graphic>
          <a:graphicData uri="http://schemas.openxmlformats.org/drawingml/2006/table">
            <a:tbl>
              <a:tblPr firstRow="1" bandRow="1">
                <a:tableStyleId>{8A107856-5554-42FB-B03E-39F5DBC370BA}</a:tableStyleId>
              </a:tblPr>
              <a:tblGrid>
                <a:gridCol w="335647">
                  <a:extLst>
                    <a:ext uri="{9D8B030D-6E8A-4147-A177-3AD203B41FA5}">
                      <a16:colId xmlns:a16="http://schemas.microsoft.com/office/drawing/2014/main" val="3586735868"/>
                    </a:ext>
                  </a:extLst>
                </a:gridCol>
                <a:gridCol w="5226506">
                  <a:extLst>
                    <a:ext uri="{9D8B030D-6E8A-4147-A177-3AD203B41FA5}">
                      <a16:colId xmlns:a16="http://schemas.microsoft.com/office/drawing/2014/main" val="764603896"/>
                    </a:ext>
                  </a:extLst>
                </a:gridCol>
              </a:tblGrid>
              <a:tr h="362965">
                <a:tc>
                  <a:txBody>
                    <a:bodyPr/>
                    <a:lstStyle/>
                    <a:p>
                      <a:r>
                        <a:rPr lang="en-US" sz="1000" b="0" dirty="0"/>
                        <a:t>1</a:t>
                      </a:r>
                      <a:endParaRPr lang="en-SG" sz="1000" b="0" dirty="0"/>
                    </a:p>
                  </a:txBody>
                  <a:tcPr/>
                </a:tc>
                <a:tc>
                  <a:txBody>
                    <a:bodyPr/>
                    <a:lstStyle/>
                    <a:p>
                      <a:r>
                        <a:rPr lang="en-US" sz="1000" b="0" dirty="0"/>
                        <a:t>How much were you able to control the events?</a:t>
                      </a:r>
                      <a:endParaRPr lang="en-SG" sz="1000" b="0" dirty="0"/>
                    </a:p>
                  </a:txBody>
                  <a:tcPr/>
                </a:tc>
                <a:extLst>
                  <a:ext uri="{0D108BD9-81ED-4DB2-BD59-A6C34878D82A}">
                    <a16:rowId xmlns:a16="http://schemas.microsoft.com/office/drawing/2014/main" val="3558414212"/>
                  </a:ext>
                </a:extLst>
              </a:tr>
              <a:tr h="362965">
                <a:tc>
                  <a:txBody>
                    <a:bodyPr/>
                    <a:lstStyle/>
                    <a:p>
                      <a:r>
                        <a:rPr lang="en-US" sz="1000" dirty="0"/>
                        <a:t>2</a:t>
                      </a:r>
                      <a:endParaRPr lang="en-SG" sz="1000" dirty="0"/>
                    </a:p>
                  </a:txBody>
                  <a:tcPr/>
                </a:tc>
                <a:tc>
                  <a:txBody>
                    <a:bodyPr/>
                    <a:lstStyle/>
                    <a:p>
                      <a:r>
                        <a:rPr lang="en-US" sz="1000" dirty="0"/>
                        <a:t>How responsive was the environment to actions that you initiated/performed?</a:t>
                      </a:r>
                      <a:endParaRPr lang="en-SG" sz="1000" dirty="0"/>
                    </a:p>
                  </a:txBody>
                  <a:tcPr/>
                </a:tc>
                <a:extLst>
                  <a:ext uri="{0D108BD9-81ED-4DB2-BD59-A6C34878D82A}">
                    <a16:rowId xmlns:a16="http://schemas.microsoft.com/office/drawing/2014/main" val="773047852"/>
                  </a:ext>
                </a:extLst>
              </a:tr>
              <a:tr h="362965">
                <a:tc>
                  <a:txBody>
                    <a:bodyPr/>
                    <a:lstStyle/>
                    <a:p>
                      <a:r>
                        <a:rPr lang="en-US" sz="1000" dirty="0"/>
                        <a:t>3</a:t>
                      </a:r>
                      <a:endParaRPr lang="en-SG" sz="1000" dirty="0"/>
                    </a:p>
                  </a:txBody>
                  <a:tcPr/>
                </a:tc>
                <a:tc>
                  <a:txBody>
                    <a:bodyPr/>
                    <a:lstStyle/>
                    <a:p>
                      <a:r>
                        <a:rPr lang="en-US" sz="1000" dirty="0"/>
                        <a:t>How natural did your interactions with the environment seem?</a:t>
                      </a:r>
                      <a:endParaRPr lang="en-SG" sz="1000" dirty="0"/>
                    </a:p>
                  </a:txBody>
                  <a:tcPr/>
                </a:tc>
                <a:extLst>
                  <a:ext uri="{0D108BD9-81ED-4DB2-BD59-A6C34878D82A}">
                    <a16:rowId xmlns:a16="http://schemas.microsoft.com/office/drawing/2014/main" val="5841824"/>
                  </a:ext>
                </a:extLst>
              </a:tr>
              <a:tr h="362965">
                <a:tc>
                  <a:txBody>
                    <a:bodyPr/>
                    <a:lstStyle/>
                    <a:p>
                      <a:r>
                        <a:rPr lang="en-US" sz="1000" dirty="0"/>
                        <a:t>4</a:t>
                      </a:r>
                      <a:endParaRPr lang="en-SG" sz="1000" dirty="0"/>
                    </a:p>
                  </a:txBody>
                  <a:tcPr/>
                </a:tc>
                <a:tc>
                  <a:txBody>
                    <a:bodyPr/>
                    <a:lstStyle/>
                    <a:p>
                      <a:r>
                        <a:rPr lang="en-US" sz="1000" dirty="0"/>
                        <a:t>How much did the visual aspects of the environment involve you?</a:t>
                      </a:r>
                      <a:endParaRPr lang="en-SG" sz="1000" dirty="0"/>
                    </a:p>
                  </a:txBody>
                  <a:tcPr/>
                </a:tc>
                <a:extLst>
                  <a:ext uri="{0D108BD9-81ED-4DB2-BD59-A6C34878D82A}">
                    <a16:rowId xmlns:a16="http://schemas.microsoft.com/office/drawing/2014/main" val="1038820885"/>
                  </a:ext>
                </a:extLst>
              </a:tr>
              <a:tr h="362965">
                <a:tc>
                  <a:txBody>
                    <a:bodyPr/>
                    <a:lstStyle/>
                    <a:p>
                      <a:r>
                        <a:rPr lang="en-US" sz="1000" dirty="0"/>
                        <a:t>5</a:t>
                      </a:r>
                      <a:endParaRPr lang="en-SG" sz="1000" dirty="0"/>
                    </a:p>
                  </a:txBody>
                  <a:tcPr/>
                </a:tc>
                <a:tc>
                  <a:txBody>
                    <a:bodyPr/>
                    <a:lstStyle/>
                    <a:p>
                      <a:r>
                        <a:rPr lang="en-US" sz="1000" dirty="0"/>
                        <a:t>How much did the auditory aspects of the environment involve you?</a:t>
                      </a:r>
                      <a:endParaRPr lang="en-SG" sz="1000" dirty="0"/>
                    </a:p>
                  </a:txBody>
                  <a:tcPr/>
                </a:tc>
                <a:extLst>
                  <a:ext uri="{0D108BD9-81ED-4DB2-BD59-A6C34878D82A}">
                    <a16:rowId xmlns:a16="http://schemas.microsoft.com/office/drawing/2014/main" val="755771426"/>
                  </a:ext>
                </a:extLst>
              </a:tr>
              <a:tr h="394466">
                <a:tc>
                  <a:txBody>
                    <a:bodyPr/>
                    <a:lstStyle/>
                    <a:p>
                      <a:r>
                        <a:rPr lang="en-US" sz="1000" dirty="0"/>
                        <a:t>6</a:t>
                      </a:r>
                      <a:endParaRPr lang="en-SG" sz="1000" dirty="0"/>
                    </a:p>
                  </a:txBody>
                  <a:tcPr/>
                </a:tc>
                <a:tc>
                  <a:txBody>
                    <a:bodyPr/>
                    <a:lstStyle/>
                    <a:p>
                      <a:r>
                        <a:rPr lang="en-US" sz="1000" dirty="0"/>
                        <a:t>How natural was the mechanism which controlled movement in the environment?</a:t>
                      </a:r>
                      <a:endParaRPr lang="en-SG" sz="1000" dirty="0"/>
                    </a:p>
                  </a:txBody>
                  <a:tcPr/>
                </a:tc>
                <a:extLst>
                  <a:ext uri="{0D108BD9-81ED-4DB2-BD59-A6C34878D82A}">
                    <a16:rowId xmlns:a16="http://schemas.microsoft.com/office/drawing/2014/main" val="1827719141"/>
                  </a:ext>
                </a:extLst>
              </a:tr>
              <a:tr h="362965">
                <a:tc>
                  <a:txBody>
                    <a:bodyPr/>
                    <a:lstStyle/>
                    <a:p>
                      <a:r>
                        <a:rPr lang="en-US" sz="1000" dirty="0"/>
                        <a:t>7</a:t>
                      </a:r>
                      <a:endParaRPr lang="en-SG" sz="1000" dirty="0"/>
                    </a:p>
                  </a:txBody>
                  <a:tcPr/>
                </a:tc>
                <a:tc>
                  <a:txBody>
                    <a:bodyPr/>
                    <a:lstStyle/>
                    <a:p>
                      <a:r>
                        <a:rPr lang="en-US" sz="1000" dirty="0"/>
                        <a:t>How compelling was your sense of objects moving through space?</a:t>
                      </a:r>
                      <a:endParaRPr lang="en-SG" sz="1000" dirty="0"/>
                    </a:p>
                  </a:txBody>
                  <a:tcPr/>
                </a:tc>
                <a:extLst>
                  <a:ext uri="{0D108BD9-81ED-4DB2-BD59-A6C34878D82A}">
                    <a16:rowId xmlns:a16="http://schemas.microsoft.com/office/drawing/2014/main" val="3338865818"/>
                  </a:ext>
                </a:extLst>
              </a:tr>
              <a:tr h="394466">
                <a:tc>
                  <a:txBody>
                    <a:bodyPr/>
                    <a:lstStyle/>
                    <a:p>
                      <a:r>
                        <a:rPr lang="en-US" sz="1000" dirty="0"/>
                        <a:t>8</a:t>
                      </a:r>
                      <a:endParaRPr lang="en-SG" sz="1000" dirty="0"/>
                    </a:p>
                  </a:txBody>
                  <a:tcPr/>
                </a:tc>
                <a:tc>
                  <a:txBody>
                    <a:bodyPr/>
                    <a:lstStyle/>
                    <a:p>
                      <a:r>
                        <a:rPr lang="en-US" sz="1000" dirty="0"/>
                        <a:t>How much did your virtual experience seem consistent with your real world experience? </a:t>
                      </a:r>
                      <a:endParaRPr lang="en-SG" sz="1000" dirty="0"/>
                    </a:p>
                  </a:txBody>
                  <a:tcPr/>
                </a:tc>
                <a:extLst>
                  <a:ext uri="{0D108BD9-81ED-4DB2-BD59-A6C34878D82A}">
                    <a16:rowId xmlns:a16="http://schemas.microsoft.com/office/drawing/2014/main" val="1113007908"/>
                  </a:ext>
                </a:extLst>
              </a:tr>
              <a:tr h="394466">
                <a:tc>
                  <a:txBody>
                    <a:bodyPr/>
                    <a:lstStyle/>
                    <a:p>
                      <a:r>
                        <a:rPr lang="en-US" sz="1000" dirty="0"/>
                        <a:t>9</a:t>
                      </a:r>
                      <a:endParaRPr lang="en-SG" sz="1000" dirty="0"/>
                    </a:p>
                  </a:txBody>
                  <a:tcPr/>
                </a:tc>
                <a:tc>
                  <a:txBody>
                    <a:bodyPr/>
                    <a:lstStyle/>
                    <a:p>
                      <a:r>
                        <a:rPr lang="en-US" sz="1000" dirty="0"/>
                        <a:t>Were you able to anticipate what happens next in response to the actions performed?</a:t>
                      </a:r>
                      <a:endParaRPr lang="en-SG" sz="1000" dirty="0"/>
                    </a:p>
                  </a:txBody>
                  <a:tcPr/>
                </a:tc>
                <a:extLst>
                  <a:ext uri="{0D108BD9-81ED-4DB2-BD59-A6C34878D82A}">
                    <a16:rowId xmlns:a16="http://schemas.microsoft.com/office/drawing/2014/main" val="74430888"/>
                  </a:ext>
                </a:extLst>
              </a:tr>
              <a:tr h="394466">
                <a:tc>
                  <a:txBody>
                    <a:bodyPr/>
                    <a:lstStyle/>
                    <a:p>
                      <a:r>
                        <a:rPr lang="en-US" sz="1000" dirty="0"/>
                        <a:t>10</a:t>
                      </a:r>
                      <a:endParaRPr lang="en-SG" sz="1000" dirty="0"/>
                    </a:p>
                  </a:txBody>
                  <a:tcPr/>
                </a:tc>
                <a:tc>
                  <a:txBody>
                    <a:bodyPr/>
                    <a:lstStyle/>
                    <a:p>
                      <a:r>
                        <a:rPr lang="en-US" sz="1000" dirty="0"/>
                        <a:t>How completely were you able to actively survey/search the environment using vision?</a:t>
                      </a:r>
                      <a:endParaRPr lang="en-SG" sz="1000" dirty="0"/>
                    </a:p>
                  </a:txBody>
                  <a:tcPr/>
                </a:tc>
                <a:extLst>
                  <a:ext uri="{0D108BD9-81ED-4DB2-BD59-A6C34878D82A}">
                    <a16:rowId xmlns:a16="http://schemas.microsoft.com/office/drawing/2014/main" val="1670901645"/>
                  </a:ext>
                </a:extLst>
              </a:tr>
              <a:tr h="362965">
                <a:tc>
                  <a:txBody>
                    <a:bodyPr/>
                    <a:lstStyle/>
                    <a:p>
                      <a:r>
                        <a:rPr lang="en-US" sz="1000" dirty="0"/>
                        <a:t>11</a:t>
                      </a:r>
                      <a:endParaRPr lang="en-SG" sz="1000" dirty="0"/>
                    </a:p>
                  </a:txBody>
                  <a:tcPr/>
                </a:tc>
                <a:tc>
                  <a:txBody>
                    <a:bodyPr/>
                    <a:lstStyle/>
                    <a:p>
                      <a:r>
                        <a:rPr lang="en-US" sz="1000" dirty="0"/>
                        <a:t>How well could you identify sounds?</a:t>
                      </a:r>
                    </a:p>
                  </a:txBody>
                  <a:tcPr/>
                </a:tc>
                <a:extLst>
                  <a:ext uri="{0D108BD9-81ED-4DB2-BD59-A6C34878D82A}">
                    <a16:rowId xmlns:a16="http://schemas.microsoft.com/office/drawing/2014/main" val="3998018419"/>
                  </a:ext>
                </a:extLst>
              </a:tr>
              <a:tr h="362965">
                <a:tc>
                  <a:txBody>
                    <a:bodyPr/>
                    <a:lstStyle/>
                    <a:p>
                      <a:r>
                        <a:rPr lang="en-US" sz="1000" dirty="0"/>
                        <a:t>12</a:t>
                      </a:r>
                      <a:endParaRPr lang="en-SG" sz="1000" dirty="0"/>
                    </a:p>
                  </a:txBody>
                  <a:tcPr/>
                </a:tc>
                <a:tc>
                  <a:txBody>
                    <a:bodyPr/>
                    <a:lstStyle/>
                    <a:p>
                      <a:r>
                        <a:rPr lang="en-US" sz="1000" dirty="0"/>
                        <a:t>How well could you localize sounds?</a:t>
                      </a:r>
                      <a:endParaRPr lang="en-SG" sz="1000" dirty="0"/>
                    </a:p>
                  </a:txBody>
                  <a:tcPr/>
                </a:tc>
                <a:extLst>
                  <a:ext uri="{0D108BD9-81ED-4DB2-BD59-A6C34878D82A}">
                    <a16:rowId xmlns:a16="http://schemas.microsoft.com/office/drawing/2014/main" val="1597742454"/>
                  </a:ext>
                </a:extLst>
              </a:tr>
              <a:tr h="362965">
                <a:tc>
                  <a:txBody>
                    <a:bodyPr/>
                    <a:lstStyle/>
                    <a:p>
                      <a:r>
                        <a:rPr lang="en-US" sz="1000" dirty="0"/>
                        <a:t>13</a:t>
                      </a:r>
                      <a:endParaRPr lang="en-SG" sz="1000" dirty="0"/>
                    </a:p>
                  </a:txBody>
                  <a:tcPr/>
                </a:tc>
                <a:tc>
                  <a:txBody>
                    <a:bodyPr/>
                    <a:lstStyle/>
                    <a:p>
                      <a:r>
                        <a:rPr lang="en-US" sz="1000" dirty="0"/>
                        <a:t>How well could you actively survey/search the virtual environment using touch?</a:t>
                      </a:r>
                    </a:p>
                  </a:txBody>
                  <a:tcPr/>
                </a:tc>
                <a:extLst>
                  <a:ext uri="{0D108BD9-81ED-4DB2-BD59-A6C34878D82A}">
                    <a16:rowId xmlns:a16="http://schemas.microsoft.com/office/drawing/2014/main" val="3305382962"/>
                  </a:ext>
                </a:extLst>
              </a:tr>
              <a:tr h="362965">
                <a:tc>
                  <a:txBody>
                    <a:bodyPr/>
                    <a:lstStyle/>
                    <a:p>
                      <a:r>
                        <a:rPr lang="en-US" sz="1000" dirty="0"/>
                        <a:t>14</a:t>
                      </a:r>
                      <a:endParaRPr lang="en-SG" sz="1000" dirty="0"/>
                    </a:p>
                  </a:txBody>
                  <a:tcPr/>
                </a:tc>
                <a:tc>
                  <a:txBody>
                    <a:bodyPr/>
                    <a:lstStyle/>
                    <a:p>
                      <a:r>
                        <a:rPr lang="en-US" sz="1000" dirty="0"/>
                        <a:t>How compelling was your sense of moving around inside the virtual environment?</a:t>
                      </a:r>
                      <a:endParaRPr lang="en-SG" sz="1000" dirty="0"/>
                    </a:p>
                  </a:txBody>
                  <a:tcPr/>
                </a:tc>
                <a:extLst>
                  <a:ext uri="{0D108BD9-81ED-4DB2-BD59-A6C34878D82A}">
                    <a16:rowId xmlns:a16="http://schemas.microsoft.com/office/drawing/2014/main" val="3370259724"/>
                  </a:ext>
                </a:extLst>
              </a:tr>
              <a:tr h="362965">
                <a:tc>
                  <a:txBody>
                    <a:bodyPr/>
                    <a:lstStyle/>
                    <a:p>
                      <a:r>
                        <a:rPr lang="en-US" sz="1000" dirty="0"/>
                        <a:t>15</a:t>
                      </a:r>
                      <a:endParaRPr lang="en-SG" sz="1000" dirty="0"/>
                    </a:p>
                  </a:txBody>
                  <a:tcPr/>
                </a:tc>
                <a:tc>
                  <a:txBody>
                    <a:bodyPr/>
                    <a:lstStyle/>
                    <a:p>
                      <a:r>
                        <a:rPr lang="en-US" sz="1000" dirty="0"/>
                        <a:t>How closely were you able to examine objects?</a:t>
                      </a:r>
                      <a:endParaRPr lang="en-SG" sz="1000" dirty="0"/>
                    </a:p>
                  </a:txBody>
                  <a:tcPr/>
                </a:tc>
                <a:extLst>
                  <a:ext uri="{0D108BD9-81ED-4DB2-BD59-A6C34878D82A}">
                    <a16:rowId xmlns:a16="http://schemas.microsoft.com/office/drawing/2014/main" val="1943946827"/>
                  </a:ext>
                </a:extLst>
              </a:tr>
              <a:tr h="362965">
                <a:tc>
                  <a:txBody>
                    <a:bodyPr/>
                    <a:lstStyle/>
                    <a:p>
                      <a:r>
                        <a:rPr lang="en-US" sz="1000" dirty="0"/>
                        <a:t>16</a:t>
                      </a:r>
                      <a:endParaRPr lang="en-SG" sz="1000" dirty="0"/>
                    </a:p>
                  </a:txBody>
                  <a:tcPr/>
                </a:tc>
                <a:tc>
                  <a:txBody>
                    <a:bodyPr/>
                    <a:lstStyle/>
                    <a:p>
                      <a:r>
                        <a:rPr lang="en-US" sz="1000" dirty="0"/>
                        <a:t>How well could you examine objects from multiple viewpoints?</a:t>
                      </a:r>
                      <a:endParaRPr lang="en-SG" sz="1000" dirty="0"/>
                    </a:p>
                  </a:txBody>
                  <a:tcPr/>
                </a:tc>
                <a:extLst>
                  <a:ext uri="{0D108BD9-81ED-4DB2-BD59-A6C34878D82A}">
                    <a16:rowId xmlns:a16="http://schemas.microsoft.com/office/drawing/2014/main" val="3269274381"/>
                  </a:ext>
                </a:extLst>
              </a:tr>
            </a:tbl>
          </a:graphicData>
        </a:graphic>
      </p:graphicFrame>
      <p:sp>
        <p:nvSpPr>
          <p:cNvPr id="8" name="TextBox 7">
            <a:extLst>
              <a:ext uri="{FF2B5EF4-FFF2-40B4-BE49-F238E27FC236}">
                <a16:creationId xmlns:a16="http://schemas.microsoft.com/office/drawing/2014/main" id="{E775EC07-F56C-D5EA-CFC5-2ACCE5209B85}"/>
              </a:ext>
            </a:extLst>
          </p:cNvPr>
          <p:cNvSpPr txBox="1"/>
          <p:nvPr/>
        </p:nvSpPr>
        <p:spPr>
          <a:xfrm>
            <a:off x="2510812" y="6511264"/>
            <a:ext cx="98220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Factor Structure of the Presence Questionnaire.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Presence 14(3), 298-312, 2005</a:t>
            </a:r>
            <a:endParaRPr kumimoji="0" lang="en-SG" sz="1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17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B149BC-863F-C68D-8E94-17B17E2D4BB9}"/>
              </a:ext>
            </a:extLst>
          </p:cNvPr>
          <p:cNvSpPr>
            <a:spLocks noGrp="1"/>
          </p:cNvSpPr>
          <p:nvPr>
            <p:ph type="sldNum" sz="quarter" idx="12"/>
          </p:nvPr>
        </p:nvSpPr>
        <p:spPr>
          <a:xfrm>
            <a:off x="11353800" y="365125"/>
            <a:ext cx="565484" cy="30864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F2A98C-0443-9140-82EB-86755F353243}" type="slidenum">
              <a:rPr lang="en-US" smtClean="0"/>
              <a:pPr/>
              <a:t>21</a:t>
            </a:fld>
            <a:endParaRPr lang="en-US" dirty="0"/>
          </a:p>
        </p:txBody>
      </p:sp>
      <p:sp>
        <p:nvSpPr>
          <p:cNvPr id="5" name="Title 1">
            <a:extLst>
              <a:ext uri="{FF2B5EF4-FFF2-40B4-BE49-F238E27FC236}">
                <a16:creationId xmlns:a16="http://schemas.microsoft.com/office/drawing/2014/main" id="{4B099DBE-BEE7-491D-3C8B-88B25A086086}"/>
              </a:ext>
            </a:extLst>
          </p:cNvPr>
          <p:cNvSpPr>
            <a:spLocks noGrp="1"/>
          </p:cNvSpPr>
          <p:nvPr>
            <p:ph type="title"/>
          </p:nvPr>
        </p:nvSpPr>
        <p:spPr>
          <a:xfrm>
            <a:off x="355600" y="-227118"/>
            <a:ext cx="10515600" cy="1184485"/>
          </a:xfrm>
        </p:spPr>
        <p:txBody>
          <a:bodyPr/>
          <a:lstStyle/>
          <a:p>
            <a:r>
              <a:rPr lang="en-US" dirty="0"/>
              <a:t>Simulation Interactivity/Usability </a:t>
            </a:r>
            <a:endParaRPr lang="en-SG" dirty="0"/>
          </a:p>
        </p:txBody>
      </p:sp>
      <p:graphicFrame>
        <p:nvGraphicFramePr>
          <p:cNvPr id="6" name="Table 5">
            <a:extLst>
              <a:ext uri="{FF2B5EF4-FFF2-40B4-BE49-F238E27FC236}">
                <a16:creationId xmlns:a16="http://schemas.microsoft.com/office/drawing/2014/main" id="{82E2AF48-0D50-857E-F926-D2E271269D4E}"/>
              </a:ext>
            </a:extLst>
          </p:cNvPr>
          <p:cNvGraphicFramePr>
            <a:graphicFrameLocks noGrp="1"/>
          </p:cNvGraphicFramePr>
          <p:nvPr>
            <p:extLst>
              <p:ext uri="{D42A27DB-BD31-4B8C-83A1-F6EECF244321}">
                <p14:modId xmlns:p14="http://schemas.microsoft.com/office/powerpoint/2010/main" val="3886279416"/>
              </p:ext>
            </p:extLst>
          </p:nvPr>
        </p:nvGraphicFramePr>
        <p:xfrm>
          <a:off x="105878" y="786127"/>
          <a:ext cx="11983452" cy="5706746"/>
        </p:xfrm>
        <a:graphic>
          <a:graphicData uri="http://schemas.openxmlformats.org/drawingml/2006/table">
            <a:tbl>
              <a:tblPr/>
              <a:tblGrid>
                <a:gridCol w="1994279">
                  <a:extLst>
                    <a:ext uri="{9D8B030D-6E8A-4147-A177-3AD203B41FA5}">
                      <a16:colId xmlns:a16="http://schemas.microsoft.com/office/drawing/2014/main" val="2582595341"/>
                    </a:ext>
                  </a:extLst>
                </a:gridCol>
                <a:gridCol w="1269090">
                  <a:extLst>
                    <a:ext uri="{9D8B030D-6E8A-4147-A177-3AD203B41FA5}">
                      <a16:colId xmlns:a16="http://schemas.microsoft.com/office/drawing/2014/main" val="413337169"/>
                    </a:ext>
                  </a:extLst>
                </a:gridCol>
                <a:gridCol w="1805872">
                  <a:extLst>
                    <a:ext uri="{9D8B030D-6E8A-4147-A177-3AD203B41FA5}">
                      <a16:colId xmlns:a16="http://schemas.microsoft.com/office/drawing/2014/main" val="1121143628"/>
                    </a:ext>
                  </a:extLst>
                </a:gridCol>
                <a:gridCol w="1663680">
                  <a:extLst>
                    <a:ext uri="{9D8B030D-6E8A-4147-A177-3AD203B41FA5}">
                      <a16:colId xmlns:a16="http://schemas.microsoft.com/office/drawing/2014/main" val="320336685"/>
                    </a:ext>
                  </a:extLst>
                </a:gridCol>
                <a:gridCol w="1549920">
                  <a:extLst>
                    <a:ext uri="{9D8B030D-6E8A-4147-A177-3AD203B41FA5}">
                      <a16:colId xmlns:a16="http://schemas.microsoft.com/office/drawing/2014/main" val="2549274241"/>
                    </a:ext>
                  </a:extLst>
                </a:gridCol>
                <a:gridCol w="1791649">
                  <a:extLst>
                    <a:ext uri="{9D8B030D-6E8A-4147-A177-3AD203B41FA5}">
                      <a16:colId xmlns:a16="http://schemas.microsoft.com/office/drawing/2014/main" val="3036843099"/>
                    </a:ext>
                  </a:extLst>
                </a:gridCol>
                <a:gridCol w="1908962">
                  <a:extLst>
                    <a:ext uri="{9D8B030D-6E8A-4147-A177-3AD203B41FA5}">
                      <a16:colId xmlns:a16="http://schemas.microsoft.com/office/drawing/2014/main" val="1979688617"/>
                    </a:ext>
                  </a:extLst>
                </a:gridCol>
              </a:tblGrid>
              <a:tr h="235554">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Interaction</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Audio Fidelity</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Haptic Fidelity</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Visual Fidelity</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Interface Quality</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Adaptation</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SG" sz="900" b="1" i="0" u="none" strike="noStrike" dirty="0">
                          <a:solidFill>
                            <a:srgbClr val="000000"/>
                          </a:solidFill>
                          <a:effectLst/>
                          <a:latin typeface="Arial" panose="020B0604020202020204" pitchFamily="34" charset="0"/>
                          <a:cs typeface="Arial" panose="020B0604020202020204" pitchFamily="34" charset="0"/>
                        </a:rPr>
                        <a:t>Immersion</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700694"/>
                  </a:ext>
                </a:extLst>
              </a:tr>
              <a:tr h="459335">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Control of events (1)</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Involvement of auditory aspects (5)</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Survey/search of virtual environment using touch (13)</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Close examination of objects (15)</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Delay between actions and expected outcomes (19)</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Adjustment to the virtual environment (20)</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Concentration on tasks/activities vs mechanism used to perform them (24)</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251486"/>
                  </a:ext>
                </a:extLst>
              </a:tr>
              <a:tr h="459335">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Responsiveness of actions (2)</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Sounds identification (11)</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Objects' movement/manipulation in virtual environment (17)</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Examination of objects from multiple viewpoints (16)</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Interference of control devices with  tasks/activities (23)</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Movement &amp; interaction with the virtual environment (21)</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Senses' engagement in this experience (25)</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243019"/>
                  </a:ext>
                </a:extLst>
              </a:tr>
              <a:tr h="717145">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Involvement of visual aspects (4) </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Sounds localisation (12)</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Identification of objects via physical interaction (29)</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Interference of visual display quality with tasks/activity</a:t>
                      </a:r>
                      <a:br>
                        <a:rPr lang="en-US" sz="900" b="1" i="0" u="none" strike="noStrike" dirty="0">
                          <a:solidFill>
                            <a:srgbClr val="000000"/>
                          </a:solidFill>
                          <a:effectLst/>
                          <a:latin typeface="Arial" panose="020B0604020202020204" pitchFamily="34" charset="0"/>
                          <a:cs typeface="Arial" panose="020B0604020202020204" pitchFamily="34" charset="0"/>
                        </a:rPr>
                      </a:br>
                      <a:r>
                        <a:rPr lang="en-US" sz="900" b="1" i="0" u="none" strike="noStrike" dirty="0">
                          <a:solidFill>
                            <a:srgbClr val="000000"/>
                          </a:solidFill>
                          <a:effectLst/>
                          <a:latin typeface="Arial" panose="020B0604020202020204" pitchFamily="34" charset="0"/>
                          <a:cs typeface="Arial" panose="020B0604020202020204" pitchFamily="34" charset="0"/>
                        </a:rPr>
                        <a:t>(0 - Very distracting, 1 - Not distracting) (22)</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Adjustment to the control devices with  virtual environment  (31)</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Distraction in the virtual environment (26)</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7690615"/>
                  </a:ext>
                </a:extLst>
              </a:tr>
              <a:tr h="459335">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Natural interactions with the environment (3)</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Were you able to anticipate what happens next in response to the actions performed? (9)</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Were you involved in the assigned task to the extent that you lost track of time? (28)</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2461190"/>
                  </a:ext>
                </a:extLst>
              </a:tr>
              <a:tr h="610927">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Natural movement control of mechanism in the environment (6)</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Were there moments in the virtual experience when you completely focused on the task/environment? (30)</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2942103"/>
                  </a:ext>
                </a:extLst>
              </a:tr>
              <a:tr h="610927">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Sense of objects moving through space (7)</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Was the info provided through different senses in the virtual environment consistent? (e.g. Touch, vision, etc.) (32)</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262401"/>
                  </a:ext>
                </a:extLst>
              </a:tr>
              <a:tr h="307741">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Consistency of virtual experience  with the real world (8)</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6364101"/>
                  </a:ext>
                </a:extLst>
              </a:tr>
              <a:tr h="307741">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Completeness of visual survey/search (10)</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extLst>
                  <a:ext uri="{0D108BD9-81ED-4DB2-BD59-A6C34878D82A}">
                    <a16:rowId xmlns:a16="http://schemas.microsoft.com/office/drawing/2014/main" val="1094339514"/>
                  </a:ext>
                </a:extLst>
              </a:tr>
              <a:tr h="307741">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Movement inside virtual environment (14)</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extLst>
                  <a:ext uri="{0D108BD9-81ED-4DB2-BD59-A6C34878D82A}">
                    <a16:rowId xmlns:a16="http://schemas.microsoft.com/office/drawing/2014/main" val="3467901970"/>
                  </a:ext>
                </a:extLst>
              </a:tr>
              <a:tr h="307741">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Objects' movement/manipulation in virtual environment (17)</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extLst>
                  <a:ext uri="{0D108BD9-81ED-4DB2-BD59-A6C34878D82A}">
                    <a16:rowId xmlns:a16="http://schemas.microsoft.com/office/drawing/2014/main" val="2455206004"/>
                  </a:ext>
                </a:extLst>
              </a:tr>
              <a:tr h="156148">
                <a:tc>
                  <a:txBody>
                    <a:bodyPr/>
                    <a:lstStyle/>
                    <a:p>
                      <a:pPr algn="l" fontAlgn="ctr"/>
                      <a:r>
                        <a:rPr lang="en-SG" sz="900" b="1" i="0" u="none" strike="noStrike" dirty="0">
                          <a:solidFill>
                            <a:srgbClr val="000000"/>
                          </a:solidFill>
                          <a:effectLst/>
                          <a:latin typeface="Arial" panose="020B0604020202020204" pitchFamily="34" charset="0"/>
                          <a:cs typeface="Arial" panose="020B0604020202020204" pitchFamily="34" charset="0"/>
                        </a:rPr>
                        <a:t>Virtual environment experience (18)</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extLst>
                  <a:ext uri="{0D108BD9-81ED-4DB2-BD59-A6C34878D82A}">
                    <a16:rowId xmlns:a16="http://schemas.microsoft.com/office/drawing/2014/main" val="3362558961"/>
                  </a:ext>
                </a:extLst>
              </a:tr>
              <a:tr h="459335">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Focus on using display &amp; control devices vs virtual experience &amp; task (27)</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extLst>
                  <a:ext uri="{0D108BD9-81ED-4DB2-BD59-A6C34878D82A}">
                    <a16:rowId xmlns:a16="http://schemas.microsoft.com/office/drawing/2014/main" val="2859746938"/>
                  </a:ext>
                </a:extLst>
              </a:tr>
              <a:tr h="307741">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Identification of objects via physical interaction (29)</a:t>
                      </a:r>
                    </a:p>
                  </a:txBody>
                  <a:tcPr marL="4808" marR="4808"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tc>
                  <a:txBody>
                    <a:bodyPr/>
                    <a:lstStyle/>
                    <a:p>
                      <a:pPr algn="l" fontAlgn="b"/>
                      <a:endParaRPr lang="en-SG" sz="9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nchor="b">
                    <a:lnL>
                      <a:noFill/>
                    </a:lnL>
                    <a:lnR>
                      <a:noFill/>
                    </a:lnR>
                    <a:lnT>
                      <a:noFill/>
                    </a:lnT>
                    <a:lnB>
                      <a:noFill/>
                    </a:lnB>
                  </a:tcPr>
                </a:tc>
                <a:extLst>
                  <a:ext uri="{0D108BD9-81ED-4DB2-BD59-A6C34878D82A}">
                    <a16:rowId xmlns:a16="http://schemas.microsoft.com/office/drawing/2014/main" val="1439409646"/>
                  </a:ext>
                </a:extLst>
              </a:tr>
            </a:tbl>
          </a:graphicData>
        </a:graphic>
      </p:graphicFrame>
    </p:spTree>
    <p:extLst>
      <p:ext uri="{BB962C8B-B14F-4D97-AF65-F5344CB8AC3E}">
        <p14:creationId xmlns:p14="http://schemas.microsoft.com/office/powerpoint/2010/main" val="89440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a:xfrm>
            <a:off x="464309" y="1206204"/>
            <a:ext cx="11250613" cy="5075237"/>
          </a:xfrm>
        </p:spPr>
        <p:txBody>
          <a:bodyPr/>
          <a:lstStyle/>
          <a:p>
            <a:r>
              <a:rPr lang="en-US" dirty="0"/>
              <a:t>Background and Introduction</a:t>
            </a:r>
          </a:p>
          <a:p>
            <a:r>
              <a:rPr lang="en-US" dirty="0"/>
              <a:t>System Overview</a:t>
            </a:r>
          </a:p>
          <a:p>
            <a:r>
              <a:rPr lang="en-US" dirty="0"/>
              <a:t>Phase 1 Trial Discussion</a:t>
            </a:r>
          </a:p>
          <a:p>
            <a:r>
              <a:rPr lang="en-US" dirty="0"/>
              <a:t>Phase 2 Trial Discussion</a:t>
            </a:r>
          </a:p>
          <a:p>
            <a:r>
              <a:rPr lang="en-SG" dirty="0"/>
              <a:t>Psychological Perspectives</a:t>
            </a:r>
          </a:p>
          <a:p>
            <a:r>
              <a:rPr lang="en-SG" dirty="0"/>
              <a:t>Conclusion and Future work</a:t>
            </a:r>
          </a:p>
          <a:p>
            <a:r>
              <a:rPr lang="en-SG" dirty="0"/>
              <a:t>Q&amp;A </a:t>
            </a:r>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Background and Introduction</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4</a:t>
            </a:fld>
            <a:endParaRPr lang="en-US" dirty="0">
              <a:solidFill>
                <a:srgbClr val="000000"/>
              </a:solidFill>
            </a:endParaRPr>
          </a:p>
        </p:txBody>
      </p:sp>
      <p:sp>
        <p:nvSpPr>
          <p:cNvPr id="5" name="Rectangle 3"/>
          <p:cNvSpPr txBox="1">
            <a:spLocks noChangeArrowheads="1"/>
          </p:cNvSpPr>
          <p:nvPr/>
        </p:nvSpPr>
        <p:spPr bwMode="auto">
          <a:xfrm>
            <a:off x="1725980" y="1249681"/>
            <a:ext cx="10466019" cy="4525963"/>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b="1" kern="0" dirty="0">
                <a:solidFill>
                  <a:srgbClr val="000000"/>
                </a:solidFill>
                <a:latin typeface="Arial" pitchFamily="34" charset="0"/>
                <a:cs typeface="Arial" pitchFamily="34" charset="0"/>
              </a:rPr>
              <a:t>Singapore Prison Service (SPS) drug abuser rehabilitation:</a:t>
            </a:r>
            <a:endParaRPr lang="en-SG" sz="2400" b="1" kern="0" dirty="0">
              <a:solidFill>
                <a:srgbClr val="000000"/>
              </a:solidFill>
              <a:latin typeface="Arial" pitchFamily="34" charset="0"/>
              <a:cs typeface="Arial" pitchFamily="34" charset="0"/>
            </a:endParaRPr>
          </a:p>
          <a:p>
            <a:pPr marL="742950" lvl="1" indent="-285750">
              <a:lnSpc>
                <a:spcPct val="90000"/>
              </a:lnSpc>
              <a:spcBef>
                <a:spcPct val="20000"/>
              </a:spcBef>
              <a:buFontTx/>
              <a:buChar char="–"/>
              <a:defRPr/>
            </a:pPr>
            <a:r>
              <a:rPr lang="en-SG" sz="2000" b="1" kern="0" dirty="0">
                <a:solidFill>
                  <a:srgbClr val="000000"/>
                </a:solidFill>
                <a:latin typeface="Arial" pitchFamily="34" charset="0"/>
                <a:cs typeface="Arial" pitchFamily="34" charset="0"/>
              </a:rPr>
              <a:t>Purpose: </a:t>
            </a:r>
            <a:r>
              <a:rPr lang="en-US" sz="2000" b="1" kern="0" dirty="0">
                <a:solidFill>
                  <a:srgbClr val="000000"/>
                </a:solidFill>
                <a:latin typeface="Arial" pitchFamily="34" charset="0"/>
                <a:cs typeface="Arial" pitchFamily="34" charset="0"/>
              </a:rPr>
              <a:t>To counsel abusers using role-playing and talk therapy by addressing mental models that perpetuate drug abuse</a:t>
            </a:r>
          </a:p>
          <a:p>
            <a:pPr marL="742950" lvl="1" indent="-285750">
              <a:lnSpc>
                <a:spcPct val="90000"/>
              </a:lnSpc>
              <a:spcBef>
                <a:spcPct val="20000"/>
              </a:spcBef>
              <a:buFontTx/>
              <a:buChar char="–"/>
              <a:defRPr/>
            </a:pPr>
            <a:r>
              <a:rPr lang="en-US" sz="2000" b="1" kern="0" dirty="0">
                <a:solidFill>
                  <a:srgbClr val="000000"/>
                </a:solidFill>
                <a:latin typeface="Arial" pitchFamily="34" charset="0"/>
                <a:cs typeface="Arial" pitchFamily="34" charset="0"/>
              </a:rPr>
              <a:t>Problem: Due to the </a:t>
            </a:r>
            <a:r>
              <a:rPr lang="en-US" sz="2000" b="1" kern="0" dirty="0" err="1">
                <a:solidFill>
                  <a:srgbClr val="000000"/>
                </a:solidFill>
                <a:latin typeface="Arial" pitchFamily="34" charset="0"/>
                <a:cs typeface="Arial" pitchFamily="34" charset="0"/>
              </a:rPr>
              <a:t>sanitised</a:t>
            </a:r>
            <a:r>
              <a:rPr lang="en-US" sz="2000" b="1" kern="0" dirty="0">
                <a:solidFill>
                  <a:srgbClr val="000000"/>
                </a:solidFill>
                <a:latin typeface="Arial" pitchFamily="34" charset="0"/>
                <a:cs typeface="Arial" pitchFamily="34" charset="0"/>
              </a:rPr>
              <a:t> environment of the drug rehabilitation </a:t>
            </a:r>
            <a:r>
              <a:rPr lang="en-US" sz="2000" b="1" kern="0" dirty="0" err="1">
                <a:solidFill>
                  <a:srgbClr val="000000"/>
                </a:solidFill>
                <a:latin typeface="Arial" pitchFamily="34" charset="0"/>
                <a:cs typeface="Arial" pitchFamily="34" charset="0"/>
              </a:rPr>
              <a:t>centres</a:t>
            </a:r>
            <a:r>
              <a:rPr lang="en-US" sz="2000" b="1" kern="0" dirty="0">
                <a:solidFill>
                  <a:srgbClr val="000000"/>
                </a:solidFill>
                <a:latin typeface="Arial" pitchFamily="34" charset="0"/>
                <a:cs typeface="Arial" pitchFamily="34" charset="0"/>
              </a:rPr>
              <a:t>, drug abusers have insufficient opportunities to be exposed to drug cues for skills practice in naturalistic environments</a:t>
            </a:r>
            <a:endParaRPr lang="en-SG" sz="2000" b="1" kern="0" dirty="0">
              <a:solidFill>
                <a:srgbClr val="000000"/>
              </a:solidFill>
              <a:latin typeface="Arial" pitchFamily="34" charset="0"/>
              <a:cs typeface="Arial" pitchFamily="34" charset="0"/>
            </a:endParaRPr>
          </a:p>
          <a:p>
            <a:pPr marL="342900" indent="-342900">
              <a:lnSpc>
                <a:spcPct val="90000"/>
              </a:lnSpc>
              <a:spcBef>
                <a:spcPct val="20000"/>
              </a:spcBef>
              <a:buFont typeface="Arial" panose="020B0604020202020204" pitchFamily="34" charset="0"/>
              <a:buChar char="•"/>
              <a:defRPr/>
            </a:pPr>
            <a:r>
              <a:rPr lang="en-US" sz="2400" b="1" kern="0" dirty="0">
                <a:solidFill>
                  <a:srgbClr val="000000"/>
                </a:solidFill>
                <a:latin typeface="Arial" pitchFamily="34" charset="0"/>
                <a:cs typeface="Arial" pitchFamily="34" charset="0"/>
              </a:rPr>
              <a:t>VR-based Substance Abuse Therapy Prototype</a:t>
            </a:r>
          </a:p>
          <a:p>
            <a:pPr marL="712788" lvl="1" indent="-2667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Collaborative research program</a:t>
            </a:r>
          </a:p>
          <a:p>
            <a:pPr marL="712788" lvl="1" indent="-266700">
              <a:lnSpc>
                <a:spcPct val="90000"/>
              </a:lnSpc>
              <a:spcBef>
                <a:spcPct val="20000"/>
              </a:spcBef>
              <a:buFont typeface="Arial" panose="020B0604020202020204" pitchFamily="34" charset="0"/>
              <a:buChar char="‒"/>
              <a:defRPr/>
            </a:pPr>
            <a:r>
              <a:rPr lang="en-US" sz="2000" b="1" kern="0" dirty="0">
                <a:solidFill>
                  <a:srgbClr val="000000"/>
                </a:solidFill>
                <a:latin typeface="Arial" pitchFamily="34" charset="0"/>
                <a:cs typeface="Arial" pitchFamily="34" charset="0"/>
              </a:rPr>
              <a:t>Objective: Desensitize drug abusers to drug use cues, applying cognitive behavior therapy (CBT) principles.</a:t>
            </a:r>
          </a:p>
        </p:txBody>
      </p:sp>
      <p:pic>
        <p:nvPicPr>
          <p:cNvPr id="2" name="Picture Placeholder 6">
            <a:extLst>
              <a:ext uri="{FF2B5EF4-FFF2-40B4-BE49-F238E27FC236}">
                <a16:creationId xmlns:a16="http://schemas.microsoft.com/office/drawing/2014/main" id="{5D7CC694-CFAE-BDF8-D9C8-7E4ED2AE951A}"/>
              </a:ext>
            </a:extLst>
          </p:cNvPr>
          <p:cNvPicPr>
            <a:picLocks noChangeAspect="1"/>
          </p:cNvPicPr>
          <p:nvPr/>
        </p:nvPicPr>
        <p:blipFill>
          <a:blip r:embed="rId2"/>
          <a:srcRect l="16829" r="16829"/>
          <a:stretch/>
        </p:blipFill>
        <p:spPr>
          <a:xfrm>
            <a:off x="0" y="1521210"/>
            <a:ext cx="2026634" cy="1991452"/>
          </a:xfrm>
          <a:prstGeom prst="ellipse">
            <a:avLst/>
          </a:prstGeom>
          <a:scene3d>
            <a:camera prst="orthographicFront"/>
            <a:lightRig rig="threePt" dir="t"/>
          </a:scene3d>
          <a:sp3d>
            <a:bevelT/>
          </a:sp3d>
        </p:spPr>
      </p:pic>
      <p:pic>
        <p:nvPicPr>
          <p:cNvPr id="4" name="Picture 3">
            <a:extLst>
              <a:ext uri="{FF2B5EF4-FFF2-40B4-BE49-F238E27FC236}">
                <a16:creationId xmlns:a16="http://schemas.microsoft.com/office/drawing/2014/main" id="{62CAD59B-91AC-6D04-F803-625A0E17D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533" y="5099165"/>
            <a:ext cx="2968122" cy="1758835"/>
          </a:xfrm>
          <a:prstGeom prst="rect">
            <a:avLst/>
          </a:prstGeom>
          <a:ln>
            <a:noFill/>
          </a:ln>
          <a:effectLst>
            <a:softEdge rad="112500"/>
          </a:effectLst>
        </p:spPr>
      </p:pic>
    </p:spTree>
    <p:extLst>
      <p:ext uri="{BB962C8B-B14F-4D97-AF65-F5344CB8AC3E}">
        <p14:creationId xmlns:p14="http://schemas.microsoft.com/office/powerpoint/2010/main" val="15858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System Overview</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5</a:t>
            </a:fld>
            <a:endParaRPr lang="en-US" dirty="0">
              <a:solidFill>
                <a:srgbClr val="000000"/>
              </a:solidFill>
            </a:endParaRPr>
          </a:p>
        </p:txBody>
      </p:sp>
      <p:pic>
        <p:nvPicPr>
          <p:cNvPr id="10" name="Picture 9">
            <a:extLst>
              <a:ext uri="{FF2B5EF4-FFF2-40B4-BE49-F238E27FC236}">
                <a16:creationId xmlns:a16="http://schemas.microsoft.com/office/drawing/2014/main" id="{C79497AA-2875-7AF3-602D-F93738DAAB49}"/>
              </a:ext>
            </a:extLst>
          </p:cNvPr>
          <p:cNvPicPr>
            <a:picLocks noChangeAspect="1"/>
          </p:cNvPicPr>
          <p:nvPr/>
        </p:nvPicPr>
        <p:blipFill>
          <a:blip r:embed="rId3"/>
          <a:stretch>
            <a:fillRect/>
          </a:stretch>
        </p:blipFill>
        <p:spPr>
          <a:xfrm>
            <a:off x="782861" y="760861"/>
            <a:ext cx="10313507" cy="5639939"/>
          </a:xfrm>
          <a:prstGeom prst="rect">
            <a:avLst/>
          </a:prstGeom>
        </p:spPr>
      </p:pic>
    </p:spTree>
    <p:extLst>
      <p:ext uri="{BB962C8B-B14F-4D97-AF65-F5344CB8AC3E}">
        <p14:creationId xmlns:p14="http://schemas.microsoft.com/office/powerpoint/2010/main" val="108837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Trial Methodology</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6</a:t>
            </a:fld>
            <a:endParaRPr lang="en-US" dirty="0">
              <a:solidFill>
                <a:srgbClr val="000000"/>
              </a:solidFill>
            </a:endParaRPr>
          </a:p>
        </p:txBody>
      </p:sp>
      <p:pic>
        <p:nvPicPr>
          <p:cNvPr id="4" name="Picture 3">
            <a:extLst>
              <a:ext uri="{FF2B5EF4-FFF2-40B4-BE49-F238E27FC236}">
                <a16:creationId xmlns:a16="http://schemas.microsoft.com/office/drawing/2014/main" id="{4EDBA93C-AC5C-E7A0-FB39-05C536602404}"/>
              </a:ext>
            </a:extLst>
          </p:cNvPr>
          <p:cNvPicPr>
            <a:picLocks noChangeAspect="1"/>
          </p:cNvPicPr>
          <p:nvPr/>
        </p:nvPicPr>
        <p:blipFill>
          <a:blip r:embed="rId3"/>
          <a:stretch>
            <a:fillRect/>
          </a:stretch>
        </p:blipFill>
        <p:spPr>
          <a:xfrm>
            <a:off x="0" y="1255307"/>
            <a:ext cx="12192000" cy="4347385"/>
          </a:xfrm>
          <a:prstGeom prst="rect">
            <a:avLst/>
          </a:prstGeom>
        </p:spPr>
      </p:pic>
    </p:spTree>
    <p:extLst>
      <p:ext uri="{BB962C8B-B14F-4D97-AF65-F5344CB8AC3E}">
        <p14:creationId xmlns:p14="http://schemas.microsoft.com/office/powerpoint/2010/main" val="166928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7219" y="1"/>
            <a:ext cx="6846148" cy="833933"/>
          </a:xfrm>
        </p:spPr>
        <p:txBody>
          <a:bodyPr vert="horz" wrap="square" lIns="91440" tIns="45720" rIns="91440" bIns="45720" numCol="1" anchor="ctr" anchorCtr="0" compatLnSpc="1">
            <a:prstTxWarp prst="textNoShape">
              <a:avLst/>
            </a:prstTxWarp>
            <a:normAutofit/>
          </a:bodyPr>
          <a:lstStyle/>
          <a:p>
            <a:r>
              <a:rPr lang="en-US" b="1" dirty="0">
                <a:latin typeface="+mj-lt"/>
                <a:ea typeface="+mj-ea"/>
                <a:cs typeface="+mj-cs"/>
              </a:rPr>
              <a:t>Phase 1 Results: Simulation Safety and Usability</a:t>
            </a:r>
          </a:p>
        </p:txBody>
      </p:sp>
      <p:sp>
        <p:nvSpPr>
          <p:cNvPr id="5" name="Rectangle 3"/>
          <p:cNvSpPr txBox="1">
            <a:spLocks noChangeArrowheads="1"/>
          </p:cNvSpPr>
          <p:nvPr/>
        </p:nvSpPr>
        <p:spPr bwMode="auto">
          <a:xfrm>
            <a:off x="5189907" y="961339"/>
            <a:ext cx="6846148" cy="27835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457189" lvl="1" indent="-457189">
              <a:spcBef>
                <a:spcPct val="20000"/>
              </a:spcBef>
              <a:buClr>
                <a:schemeClr val="tx1"/>
              </a:buClr>
              <a:buSzPct val="100000"/>
              <a:buFont typeface="Arial" panose="020B0604020202020204" pitchFamily="34" charset="0"/>
              <a:buChar char="•"/>
              <a:defRPr/>
            </a:pPr>
            <a:r>
              <a:rPr lang="en-US" sz="2400" b="1" kern="0" dirty="0">
                <a:latin typeface="Arial" panose="020B0604020202020204" pitchFamily="34" charset="0"/>
                <a:cs typeface="Arial" panose="020B0604020202020204" pitchFamily="34" charset="0"/>
              </a:rPr>
              <a:t>Cybersickness: participants exhibited little/no symptoms of cybersickness</a:t>
            </a:r>
          </a:p>
          <a:p>
            <a:pPr marL="1066774" lvl="2" indent="-457189">
              <a:spcBef>
                <a:spcPct val="20000"/>
              </a:spcBef>
              <a:buClr>
                <a:schemeClr val="tx1"/>
              </a:buClr>
              <a:buSzPct val="100000"/>
              <a:buFont typeface="Arial" panose="020B0604020202020204" pitchFamily="34" charset="0"/>
              <a:buChar char="‒"/>
              <a:defRPr/>
            </a:pPr>
            <a:r>
              <a:rPr lang="en-US" sz="2400" b="1" kern="0" dirty="0">
                <a:latin typeface="Arial" panose="020B0604020202020204" pitchFamily="34" charset="0"/>
                <a:cs typeface="Arial" panose="020B0604020202020204" pitchFamily="34" charset="0"/>
              </a:rPr>
              <a:t>Overall mean normalized "symptoms severity" score of only 0.03</a:t>
            </a:r>
          </a:p>
          <a:p>
            <a:pPr marL="1066774" lvl="2" indent="-457189">
              <a:spcBef>
                <a:spcPct val="20000"/>
              </a:spcBef>
              <a:buClr>
                <a:schemeClr val="tx1"/>
              </a:buClr>
              <a:buSzPct val="100000"/>
              <a:buFont typeface="Arial" panose="020B0604020202020204" pitchFamily="34" charset="0"/>
              <a:buChar char="‒"/>
              <a:defRPr/>
            </a:pPr>
            <a:endParaRPr lang="en-US" sz="2400" b="1" kern="0" dirty="0">
              <a:latin typeface="Arial" panose="020B0604020202020204" pitchFamily="34" charset="0"/>
              <a:cs typeface="Arial" panose="020B0604020202020204" pitchFamily="34" charset="0"/>
            </a:endParaRPr>
          </a:p>
          <a:p>
            <a:pPr marL="457189" lvl="1" indent="-457189">
              <a:spcBef>
                <a:spcPct val="20000"/>
              </a:spcBef>
              <a:buClr>
                <a:schemeClr val="tx1"/>
              </a:buClr>
              <a:buSzPct val="100000"/>
              <a:buFont typeface="Arial" panose="020B0604020202020204" pitchFamily="34" charset="0"/>
              <a:buChar char="•"/>
              <a:defRPr/>
            </a:pPr>
            <a:r>
              <a:rPr lang="en-US" sz="2400" b="1" kern="0" dirty="0">
                <a:latin typeface="Arial" panose="020B0604020202020204" pitchFamily="34" charset="0"/>
                <a:cs typeface="Arial" panose="020B0604020202020204" pitchFamily="34" charset="0"/>
              </a:rPr>
              <a:t>Simulation Interactivity/Usability: very positive feedback</a:t>
            </a:r>
          </a:p>
          <a:p>
            <a:pPr marL="1066774" lvl="2" indent="-457189">
              <a:spcBef>
                <a:spcPct val="20000"/>
              </a:spcBef>
              <a:buClr>
                <a:schemeClr val="tx1"/>
              </a:buClr>
              <a:buSzPct val="100000"/>
              <a:buFont typeface="Tahoma" panose="020B0604030504040204" pitchFamily="34" charset="0"/>
              <a:buChar char="‒"/>
              <a:defRPr/>
            </a:pPr>
            <a:r>
              <a:rPr lang="en-US" sz="2400" b="1" kern="0" dirty="0">
                <a:latin typeface="Arial" panose="020B0604020202020204" pitchFamily="34" charset="0"/>
                <a:cs typeface="Arial" panose="020B0604020202020204" pitchFamily="34" charset="0"/>
              </a:rPr>
              <a:t>System achieved a normalized highest score of 0.88</a:t>
            </a:r>
          </a:p>
          <a:p>
            <a:pPr marL="1066774" lvl="2" indent="-457189">
              <a:spcBef>
                <a:spcPct val="20000"/>
              </a:spcBef>
              <a:buClr>
                <a:schemeClr val="tx1"/>
              </a:buClr>
              <a:buSzPct val="100000"/>
              <a:buFont typeface="Tahoma" panose="020B0604030504040204" pitchFamily="34" charset="0"/>
              <a:buChar char="‒"/>
              <a:defRPr/>
            </a:pPr>
            <a:r>
              <a:rPr lang="en-US" sz="2400" b="1" kern="0" dirty="0">
                <a:latin typeface="Arial" panose="020B0604020202020204" pitchFamily="34" charset="0"/>
                <a:cs typeface="Arial" panose="020B0604020202020204" pitchFamily="34" charset="0"/>
              </a:rPr>
              <a:t>Visual fidelity scored the lowest at 0.59 because participants were seated behind a desk, limiting their movements</a:t>
            </a:r>
          </a:p>
        </p:txBody>
      </p:sp>
      <p:sp>
        <p:nvSpPr>
          <p:cNvPr id="6" name="Slide Number Placeholder 58"/>
          <p:cNvSpPr>
            <a:spLocks noGrp="1"/>
          </p:cNvSpPr>
          <p:nvPr>
            <p:ph type="sldNum" sz="quarter" idx="4"/>
          </p:nvPr>
        </p:nvSpPr>
        <p:spPr bwMode="auto">
          <a:xfrm>
            <a:off x="10893288" y="6390502"/>
            <a:ext cx="821634" cy="3409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fld id="{AA3372D9-D4FB-4982-A634-8204ACEB1D42}" type="slidenum">
              <a:rPr lang="en-US" smtClean="0">
                <a:latin typeface="Arial" panose="020B0604020202020204" pitchFamily="34" charset="0"/>
              </a:rPr>
              <a:pPr eaLnBrk="1" hangingPunct="1">
                <a:lnSpc>
                  <a:spcPct val="90000"/>
                </a:lnSpc>
                <a:spcAft>
                  <a:spcPts val="600"/>
                </a:spcAft>
                <a:defRPr/>
              </a:pPr>
              <a:t>7</a:t>
            </a:fld>
            <a:endParaRPr lang="en-US">
              <a:latin typeface="Arial" panose="020B0604020202020204" pitchFamily="34" charset="0"/>
            </a:endParaRPr>
          </a:p>
        </p:txBody>
      </p:sp>
      <p:pic>
        <p:nvPicPr>
          <p:cNvPr id="3" name="Picture 2">
            <a:extLst>
              <a:ext uri="{FF2B5EF4-FFF2-40B4-BE49-F238E27FC236}">
                <a16:creationId xmlns:a16="http://schemas.microsoft.com/office/drawing/2014/main" id="{65059C1B-910E-182E-02BE-5F6E9D4C0453}"/>
              </a:ext>
            </a:extLst>
          </p:cNvPr>
          <p:cNvPicPr>
            <a:picLocks noChangeAspect="1"/>
          </p:cNvPicPr>
          <p:nvPr/>
        </p:nvPicPr>
        <p:blipFill>
          <a:blip r:embed="rId3"/>
          <a:stretch>
            <a:fillRect/>
          </a:stretch>
        </p:blipFill>
        <p:spPr>
          <a:xfrm>
            <a:off x="574158" y="870185"/>
            <a:ext cx="4442504" cy="2872474"/>
          </a:xfrm>
          <a:prstGeom prst="rect">
            <a:avLst/>
          </a:prstGeom>
          <a:noFill/>
        </p:spPr>
      </p:pic>
      <p:pic>
        <p:nvPicPr>
          <p:cNvPr id="4" name="Picture 3">
            <a:extLst>
              <a:ext uri="{FF2B5EF4-FFF2-40B4-BE49-F238E27FC236}">
                <a16:creationId xmlns:a16="http://schemas.microsoft.com/office/drawing/2014/main" id="{E608CF44-AF4C-50ED-B65A-991432065E89}"/>
              </a:ext>
            </a:extLst>
          </p:cNvPr>
          <p:cNvPicPr>
            <a:picLocks noChangeAspect="1"/>
          </p:cNvPicPr>
          <p:nvPr/>
        </p:nvPicPr>
        <p:blipFill>
          <a:blip r:embed="rId4"/>
          <a:stretch>
            <a:fillRect/>
          </a:stretch>
        </p:blipFill>
        <p:spPr>
          <a:xfrm>
            <a:off x="574158" y="3742659"/>
            <a:ext cx="4442504" cy="2783467"/>
          </a:xfrm>
          <a:prstGeom prst="rect">
            <a:avLst/>
          </a:prstGeom>
          <a:noFill/>
        </p:spPr>
      </p:pic>
    </p:spTree>
    <p:extLst>
      <p:ext uri="{BB962C8B-B14F-4D97-AF65-F5344CB8AC3E}">
        <p14:creationId xmlns:p14="http://schemas.microsoft.com/office/powerpoint/2010/main" val="210760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02825" y="0"/>
            <a:ext cx="9400923" cy="833933"/>
          </a:xfrm>
        </p:spPr>
        <p:txBody>
          <a:bodyPr vert="horz" wrap="square" lIns="91440" tIns="45720" rIns="91440" bIns="45720" numCol="1" anchor="ctr" anchorCtr="0" compatLnSpc="1">
            <a:prstTxWarp prst="textNoShape">
              <a:avLst/>
            </a:prstTxWarp>
            <a:normAutofit/>
          </a:bodyPr>
          <a:lstStyle/>
          <a:p>
            <a:r>
              <a:rPr lang="en-US" dirty="0"/>
              <a:t>Phase 1 Results: Efficacy of VR Headset Heart Rate and Eye Gaze Sensors</a:t>
            </a:r>
          </a:p>
        </p:txBody>
      </p:sp>
      <p:sp>
        <p:nvSpPr>
          <p:cNvPr id="6" name="Slide Number Placeholder 58"/>
          <p:cNvSpPr>
            <a:spLocks noGrp="1"/>
          </p:cNvSpPr>
          <p:nvPr>
            <p:ph type="sldNum" sz="quarter" idx="4"/>
          </p:nvPr>
        </p:nvSpPr>
        <p:spPr bwMode="auto">
          <a:xfrm>
            <a:off x="10893288" y="6390502"/>
            <a:ext cx="821634" cy="3409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fld id="{AA3372D9-D4FB-4982-A634-8204ACEB1D42}" type="slidenum">
              <a:rPr lang="en-US" smtClean="0">
                <a:latin typeface="Arial" panose="020B0604020202020204" pitchFamily="34" charset="0"/>
              </a:rPr>
              <a:pPr eaLnBrk="1" hangingPunct="1">
                <a:lnSpc>
                  <a:spcPct val="90000"/>
                </a:lnSpc>
                <a:spcAft>
                  <a:spcPts val="600"/>
                </a:spcAft>
                <a:defRPr/>
              </a:pPr>
              <a:t>8</a:t>
            </a:fld>
            <a:endParaRPr lang="en-US">
              <a:latin typeface="Arial" panose="020B0604020202020204" pitchFamily="34" charset="0"/>
            </a:endParaRPr>
          </a:p>
        </p:txBody>
      </p:sp>
      <p:pic>
        <p:nvPicPr>
          <p:cNvPr id="3" name="Picture 2">
            <a:extLst>
              <a:ext uri="{FF2B5EF4-FFF2-40B4-BE49-F238E27FC236}">
                <a16:creationId xmlns:a16="http://schemas.microsoft.com/office/drawing/2014/main" id="{9F3529BB-DA8C-C4A3-F8EA-FBA43A412571}"/>
              </a:ext>
            </a:extLst>
          </p:cNvPr>
          <p:cNvPicPr>
            <a:picLocks noChangeAspect="1"/>
          </p:cNvPicPr>
          <p:nvPr/>
        </p:nvPicPr>
        <p:blipFill>
          <a:blip r:embed="rId3"/>
          <a:stretch>
            <a:fillRect/>
          </a:stretch>
        </p:blipFill>
        <p:spPr>
          <a:xfrm>
            <a:off x="999316" y="1004973"/>
            <a:ext cx="4419038" cy="2801482"/>
          </a:xfrm>
          <a:prstGeom prst="rect">
            <a:avLst/>
          </a:prstGeom>
        </p:spPr>
      </p:pic>
      <p:sp>
        <p:nvSpPr>
          <p:cNvPr id="4" name="Rectangle 3">
            <a:extLst>
              <a:ext uri="{FF2B5EF4-FFF2-40B4-BE49-F238E27FC236}">
                <a16:creationId xmlns:a16="http://schemas.microsoft.com/office/drawing/2014/main" id="{FA6F237C-0F46-DB39-DC1D-322E23835B76}"/>
              </a:ext>
            </a:extLst>
          </p:cNvPr>
          <p:cNvSpPr txBox="1">
            <a:spLocks noChangeArrowheads="1"/>
          </p:cNvSpPr>
          <p:nvPr/>
        </p:nvSpPr>
        <p:spPr bwMode="auto">
          <a:xfrm>
            <a:off x="5456778" y="1004973"/>
            <a:ext cx="6735222" cy="5385529"/>
          </a:xfrm>
          <a:prstGeom prst="rect">
            <a:avLst/>
          </a:prstGeom>
          <a:noFill/>
          <a:ln w="9525">
            <a:noFill/>
            <a:miter lim="800000"/>
            <a:headEnd/>
            <a:tailEnd/>
          </a:ln>
        </p:spPr>
        <p:txBody>
          <a:bodyPr/>
          <a:lstStyle>
            <a:defPPr>
              <a:defRPr lang="en-US"/>
            </a:defPPr>
            <a:lvl1pPr marL="342900" indent="-342900">
              <a:lnSpc>
                <a:spcPct val="90000"/>
              </a:lnSpc>
              <a:spcBef>
                <a:spcPct val="20000"/>
              </a:spcBef>
              <a:buFontTx/>
              <a:buChar char="•"/>
              <a:defRPr sz="2400" b="1" kern="0">
                <a:solidFill>
                  <a:srgbClr val="000000"/>
                </a:solidFill>
                <a:latin typeface="Arial" pitchFamily="34" charset="0"/>
                <a:cs typeface="Arial" pitchFamily="34" charset="0"/>
              </a:defRPr>
            </a:lvl1pPr>
            <a:lvl2pPr marL="742950" lvl="1" indent="-285750">
              <a:lnSpc>
                <a:spcPct val="90000"/>
              </a:lnSpc>
              <a:spcBef>
                <a:spcPct val="20000"/>
              </a:spcBef>
              <a:buFontTx/>
              <a:buChar char="–"/>
              <a:defRPr sz="2000" b="1" kern="0">
                <a:solidFill>
                  <a:srgbClr val="000000"/>
                </a:solidFill>
                <a:latin typeface="Arial" pitchFamily="34" charset="0"/>
                <a:cs typeface="Arial" pitchFamily="34" charset="0"/>
              </a:defRPr>
            </a:lvl2pPr>
            <a:lvl3pPr marL="1143000" lvl="2" indent="-228600">
              <a:lnSpc>
                <a:spcPct val="90000"/>
              </a:lnSpc>
              <a:spcBef>
                <a:spcPct val="20000"/>
              </a:spcBef>
              <a:buFontTx/>
              <a:buChar char="•"/>
              <a:defRPr sz="1400" kern="0">
                <a:solidFill>
                  <a:srgbClr val="000000"/>
                </a:solidFill>
                <a:latin typeface="Tahoma" pitchFamily="34" charset="0"/>
              </a:defRPr>
            </a:lvl3pPr>
          </a:lstStyle>
          <a:p>
            <a:pPr marL="457189" lvl="1" indent="-457189">
              <a:lnSpc>
                <a:spcPct val="150000"/>
              </a:lnSpc>
              <a:spcBef>
                <a:spcPct val="20000"/>
              </a:spcBef>
              <a:buClr>
                <a:schemeClr val="tx1"/>
              </a:buClr>
              <a:buSzPct val="100000"/>
              <a:buFont typeface="Arial" panose="020B0604020202020204" pitchFamily="34" charset="0"/>
              <a:buChar char="•"/>
              <a:defRPr/>
            </a:pPr>
            <a:r>
              <a:rPr lang="en-US" sz="2400" b="1" kern="0" dirty="0">
                <a:latin typeface="Arial" panose="020B0604020202020204" pitchFamily="34" charset="0"/>
                <a:cs typeface="Arial" panose="020B0604020202020204" pitchFamily="34" charset="0"/>
              </a:rPr>
              <a:t>Physiological sensors (heart rate &amp; eye gaze) demonstrated high efficacy:</a:t>
            </a:r>
          </a:p>
          <a:p>
            <a:pPr marL="1066774" lvl="2" indent="-457189">
              <a:lnSpc>
                <a:spcPct val="150000"/>
              </a:lnSpc>
              <a:buClr>
                <a:schemeClr val="tx1"/>
              </a:buClr>
              <a:buSzPct val="100000"/>
              <a:buFont typeface="Arial" panose="020B0604020202020204" pitchFamily="34" charset="0"/>
              <a:buChar char="‒"/>
              <a:defRPr/>
            </a:pPr>
            <a:r>
              <a:rPr lang="en-US" sz="2000" b="1" kern="0" dirty="0">
                <a:latin typeface="Arial" panose="020B0604020202020204" pitchFamily="34" charset="0"/>
                <a:cs typeface="Arial" panose="020B0604020202020204" pitchFamily="34" charset="0"/>
              </a:rPr>
              <a:t>VR headset heart rate sensor and oximeter readings agree, with 95% of differences within limits (Bland-Altman plot)</a:t>
            </a:r>
          </a:p>
          <a:p>
            <a:pPr marL="1752528" lvl="3" indent="-457189">
              <a:lnSpc>
                <a:spcPct val="150000"/>
              </a:lnSpc>
              <a:buClr>
                <a:schemeClr val="tx1"/>
              </a:buClr>
              <a:buSzPct val="100000"/>
              <a:buFont typeface="Arial" panose="020B0604020202020204" pitchFamily="34" charset="0"/>
              <a:buChar char="‒"/>
              <a:defRPr/>
            </a:pPr>
            <a:r>
              <a:rPr lang="en-US" sz="1800" b="1" kern="0" dirty="0">
                <a:latin typeface="Arial" panose="020B0604020202020204" pitchFamily="34" charset="0"/>
                <a:cs typeface="Arial" panose="020B0604020202020204" pitchFamily="34" charset="0"/>
              </a:rPr>
              <a:t>Rear padding was inserted in the VR Headset to improve heart rate sensor contact with the forehead</a:t>
            </a:r>
          </a:p>
          <a:p>
            <a:pPr marL="1752528" lvl="3" indent="-457189">
              <a:lnSpc>
                <a:spcPct val="150000"/>
              </a:lnSpc>
              <a:buClr>
                <a:schemeClr val="tx1"/>
              </a:buClr>
              <a:buSzPct val="100000"/>
              <a:buFont typeface="Arial" panose="020B0604020202020204" pitchFamily="34" charset="0"/>
              <a:buChar char="‒"/>
              <a:defRPr/>
            </a:pPr>
            <a:endParaRPr lang="en-US" sz="1800" b="1" kern="0" dirty="0">
              <a:latin typeface="Arial" panose="020B0604020202020204" pitchFamily="34" charset="0"/>
              <a:cs typeface="Arial" panose="020B0604020202020204" pitchFamily="34" charset="0"/>
            </a:endParaRPr>
          </a:p>
          <a:p>
            <a:pPr marL="1066774" lvl="2" indent="-457189">
              <a:lnSpc>
                <a:spcPct val="150000"/>
              </a:lnSpc>
              <a:spcBef>
                <a:spcPct val="20000"/>
              </a:spcBef>
              <a:buClr>
                <a:schemeClr val="tx1"/>
              </a:buClr>
              <a:buSzPct val="100000"/>
              <a:buFont typeface="Arial" panose="020B0604020202020204" pitchFamily="34" charset="0"/>
              <a:buChar char="‒"/>
              <a:defRPr/>
            </a:pPr>
            <a:r>
              <a:rPr lang="en-US" sz="2000" b="1" kern="0" dirty="0">
                <a:latin typeface="Arial" panose="020B0604020202020204" pitchFamily="34" charset="0"/>
                <a:cs typeface="Arial" panose="020B0604020202020204" pitchFamily="34" charset="0"/>
              </a:rPr>
              <a:t>95% accuracy for eye gaze</a:t>
            </a:r>
          </a:p>
        </p:txBody>
      </p:sp>
      <p:pic>
        <p:nvPicPr>
          <p:cNvPr id="2" name="Picture 1">
            <a:extLst>
              <a:ext uri="{FF2B5EF4-FFF2-40B4-BE49-F238E27FC236}">
                <a16:creationId xmlns:a16="http://schemas.microsoft.com/office/drawing/2014/main" id="{D09B6DCF-3EF1-F6DB-CC89-DA5CCE810B82}"/>
              </a:ext>
            </a:extLst>
          </p:cNvPr>
          <p:cNvPicPr>
            <a:picLocks noChangeAspect="1"/>
          </p:cNvPicPr>
          <p:nvPr/>
        </p:nvPicPr>
        <p:blipFill>
          <a:blip r:embed="rId4"/>
          <a:srcRect r="13680" b="3"/>
          <a:stretch/>
        </p:blipFill>
        <p:spPr>
          <a:xfrm>
            <a:off x="1398799" y="3806455"/>
            <a:ext cx="3620072" cy="2498986"/>
          </a:xfrm>
          <a:prstGeom prst="rect">
            <a:avLst/>
          </a:prstGeom>
          <a:noFill/>
        </p:spPr>
      </p:pic>
    </p:spTree>
    <p:extLst>
      <p:ext uri="{BB962C8B-B14F-4D97-AF65-F5344CB8AC3E}">
        <p14:creationId xmlns:p14="http://schemas.microsoft.com/office/powerpoint/2010/main" val="100493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Phase 2 Trial Methodology</a:t>
            </a:r>
          </a:p>
        </p:txBody>
      </p:sp>
      <p:sp>
        <p:nvSpPr>
          <p:cNvPr id="6" name="Slide Number Placeholder 58"/>
          <p:cNvSpPr>
            <a:spLocks noGrp="1"/>
          </p:cNvSpPr>
          <p:nvPr>
            <p:ph type="sldNum" sz="quarter" idx="4"/>
          </p:nvPr>
        </p:nvSpPr>
        <p:spPr bwMode="auto">
          <a:xfrm>
            <a:off x="11096368" y="6400800"/>
            <a:ext cx="568410" cy="457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9</a:t>
            </a:fld>
            <a:endParaRPr lang="en-US" dirty="0">
              <a:solidFill>
                <a:srgbClr val="000000"/>
              </a:solidFill>
            </a:endParaRPr>
          </a:p>
        </p:txBody>
      </p:sp>
      <p:sp>
        <p:nvSpPr>
          <p:cNvPr id="5" name="Rectangle 3"/>
          <p:cNvSpPr txBox="1">
            <a:spLocks noChangeArrowheads="1"/>
          </p:cNvSpPr>
          <p:nvPr/>
        </p:nvSpPr>
        <p:spPr bwMode="auto">
          <a:xfrm>
            <a:off x="5836751" y="783992"/>
            <a:ext cx="6231202" cy="5290016"/>
          </a:xfrm>
          <a:prstGeom prst="rect">
            <a:avLst/>
          </a:prstGeom>
          <a:noFill/>
          <a:ln w="9525">
            <a:noFill/>
            <a:miter lim="800000"/>
            <a:headEnd/>
            <a:tailEnd/>
          </a:ln>
        </p:spPr>
        <p:txBody>
          <a:bodyPr/>
          <a:lstStyle/>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VR scenes increased in intensity of triggering cues from sessions 1 to 6 to stagger drug cue exposure (treatment group)</a:t>
            </a:r>
          </a:p>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Separate control group of 20 subjects (non-VR conventional CBT)</a:t>
            </a:r>
          </a:p>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Mean heart rate and eye gaze data were calculated across all VR sessions</a:t>
            </a:r>
          </a:p>
          <a:p>
            <a:pPr marL="342900" indent="-342900">
              <a:lnSpc>
                <a:spcPct val="150000"/>
              </a:lnSpc>
              <a:spcBef>
                <a:spcPct val="20000"/>
              </a:spcBef>
              <a:buFontTx/>
              <a:buChar char="•"/>
              <a:defRPr/>
            </a:pPr>
            <a:r>
              <a:rPr lang="en-US" sz="2400" b="1" kern="0" dirty="0">
                <a:solidFill>
                  <a:srgbClr val="000000"/>
                </a:solidFill>
                <a:latin typeface="Arial" pitchFamily="34" charset="0"/>
                <a:cs typeface="Arial" pitchFamily="34" charset="0"/>
              </a:rPr>
              <a:t>Trends showed varied responses based on subjects' drug abuse history</a:t>
            </a:r>
          </a:p>
        </p:txBody>
      </p:sp>
      <p:graphicFrame>
        <p:nvGraphicFramePr>
          <p:cNvPr id="4" name="Table 3">
            <a:extLst>
              <a:ext uri="{FF2B5EF4-FFF2-40B4-BE49-F238E27FC236}">
                <a16:creationId xmlns:a16="http://schemas.microsoft.com/office/drawing/2014/main" id="{5649AA07-53FE-4A6F-42E0-F1A8971E2F37}"/>
              </a:ext>
            </a:extLst>
          </p:cNvPr>
          <p:cNvGraphicFramePr>
            <a:graphicFrameLocks noGrp="1"/>
          </p:cNvGraphicFramePr>
          <p:nvPr>
            <p:extLst>
              <p:ext uri="{D42A27DB-BD31-4B8C-83A1-F6EECF244321}">
                <p14:modId xmlns:p14="http://schemas.microsoft.com/office/powerpoint/2010/main" val="239220432"/>
              </p:ext>
            </p:extLst>
          </p:nvPr>
        </p:nvGraphicFramePr>
        <p:xfrm>
          <a:off x="124046" y="1803904"/>
          <a:ext cx="5712704" cy="3538799"/>
        </p:xfrm>
        <a:graphic>
          <a:graphicData uri="http://schemas.openxmlformats.org/drawingml/2006/table">
            <a:tbl>
              <a:tblPr/>
              <a:tblGrid>
                <a:gridCol w="1059574">
                  <a:extLst>
                    <a:ext uri="{9D8B030D-6E8A-4147-A177-3AD203B41FA5}">
                      <a16:colId xmlns:a16="http://schemas.microsoft.com/office/drawing/2014/main" val="1957691300"/>
                    </a:ext>
                  </a:extLst>
                </a:gridCol>
                <a:gridCol w="1191459">
                  <a:extLst>
                    <a:ext uri="{9D8B030D-6E8A-4147-A177-3AD203B41FA5}">
                      <a16:colId xmlns:a16="http://schemas.microsoft.com/office/drawing/2014/main" val="2899861546"/>
                    </a:ext>
                  </a:extLst>
                </a:gridCol>
                <a:gridCol w="1127056">
                  <a:extLst>
                    <a:ext uri="{9D8B030D-6E8A-4147-A177-3AD203B41FA5}">
                      <a16:colId xmlns:a16="http://schemas.microsoft.com/office/drawing/2014/main" val="255045637"/>
                    </a:ext>
                  </a:extLst>
                </a:gridCol>
                <a:gridCol w="802507">
                  <a:extLst>
                    <a:ext uri="{9D8B030D-6E8A-4147-A177-3AD203B41FA5}">
                      <a16:colId xmlns:a16="http://schemas.microsoft.com/office/drawing/2014/main" val="3375025240"/>
                    </a:ext>
                  </a:extLst>
                </a:gridCol>
                <a:gridCol w="1532108">
                  <a:extLst>
                    <a:ext uri="{9D8B030D-6E8A-4147-A177-3AD203B41FA5}">
                      <a16:colId xmlns:a16="http://schemas.microsoft.com/office/drawing/2014/main" val="2598683388"/>
                    </a:ext>
                  </a:extLst>
                </a:gridCol>
              </a:tblGrid>
              <a:tr h="1599731">
                <a:tc>
                  <a:txBody>
                    <a:bodyPr/>
                    <a:lstStyle/>
                    <a:p>
                      <a:pPr algn="ctr" fontAlgn="ctr"/>
                      <a:r>
                        <a:rPr lang="en-SG" sz="2000" b="1" i="0" u="none" strike="noStrike" dirty="0">
                          <a:solidFill>
                            <a:srgbClr val="000000"/>
                          </a:solidFill>
                          <a:effectLst/>
                          <a:latin typeface="Arial" panose="020B0604020202020204" pitchFamily="34" charset="0"/>
                          <a:cs typeface="Arial" panose="020B0604020202020204" pitchFamily="34" charset="0"/>
                        </a:rPr>
                        <a:t>Session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1" i="0" u="none" strike="noStrike" dirty="0">
                          <a:solidFill>
                            <a:srgbClr val="000000"/>
                          </a:solidFill>
                          <a:effectLst/>
                          <a:latin typeface="Arial" panose="020B0604020202020204" pitchFamily="34" charset="0"/>
                          <a:cs typeface="Arial" panose="020B0604020202020204" pitchFamily="34" charset="0"/>
                        </a:rPr>
                        <a:t>VR Scenes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Social Cues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1" i="0" u="none" strike="noStrike" dirty="0">
                          <a:solidFill>
                            <a:srgbClr val="000000"/>
                          </a:solidFill>
                          <a:effectLst/>
                          <a:latin typeface="Arial" panose="020B0604020202020204" pitchFamily="34" charset="0"/>
                          <a:cs typeface="Arial" panose="020B0604020202020204" pitchFamily="34" charset="0"/>
                        </a:rPr>
                        <a:t>Drug Cues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rial" panose="020B0604020202020204" pitchFamily="34" charset="0"/>
                          <a:cs typeface="Arial" panose="020B0604020202020204" pitchFamily="34" charset="0"/>
                        </a:rPr>
                        <a:t>Drug avoidance and craving surveys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4364591"/>
                  </a:ext>
                </a:extLst>
              </a:tr>
              <a:tr h="323178">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1 to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 (Pre)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737902"/>
                  </a:ext>
                </a:extLst>
              </a:tr>
              <a:tr h="323178">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1 to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5053312"/>
                  </a:ext>
                </a:extLst>
              </a:tr>
              <a:tr h="323178">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1 to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 (Post)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847966"/>
                  </a:ext>
                </a:extLst>
              </a:tr>
              <a:tr h="323178">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1 to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727597"/>
                  </a:ext>
                </a:extLst>
              </a:tr>
              <a:tr h="323178">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1 to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 (Post)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661386"/>
                  </a:ext>
                </a:extLst>
              </a:tr>
              <a:tr h="323178">
                <a:tc>
                  <a:txBody>
                    <a:bodyPr/>
                    <a:lstStyle/>
                    <a:p>
                      <a:pPr algn="ctr" fontAlgn="ctr"/>
                      <a:r>
                        <a:rPr lang="en-SG" sz="20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1 to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a:solidFill>
                            <a:srgbClr val="000000"/>
                          </a:solidFill>
                          <a:effectLst/>
                          <a:latin typeface="Arial" panose="020B0604020202020204" pitchFamily="34" charset="0"/>
                          <a:cs typeface="Arial" panose="020B0604020202020204" pitchFamily="34" charset="0"/>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SG" sz="2000" b="0" i="0" u="none" strike="noStrike" dirty="0">
                          <a:solidFill>
                            <a:srgbClr val="000000"/>
                          </a:solidFill>
                          <a:effectLst/>
                          <a:latin typeface="Arial" panose="020B0604020202020204" pitchFamily="34" charset="0"/>
                          <a:cs typeface="Arial" panose="020B0604020202020204" pitchFamily="34" charset="0"/>
                        </a:rPr>
                        <a:t>Yes (Post)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536455"/>
                  </a:ext>
                </a:extLst>
              </a:tr>
            </a:tbl>
          </a:graphicData>
        </a:graphic>
      </p:graphicFrame>
    </p:spTree>
    <p:extLst>
      <p:ext uri="{BB962C8B-B14F-4D97-AF65-F5344CB8AC3E}">
        <p14:creationId xmlns:p14="http://schemas.microsoft.com/office/powerpoint/2010/main" val="168601734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20471</TotalTime>
  <Words>3719</Words>
  <Application>Microsoft Office PowerPoint</Application>
  <PresentationFormat>Widescreen</PresentationFormat>
  <Paragraphs>447</Paragraphs>
  <Slides>21</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Arial Narrow</vt:lpstr>
      <vt:lpstr>Calibri</vt:lpstr>
      <vt:lpstr>Tahoma</vt:lpstr>
      <vt:lpstr>Times New Roman</vt:lpstr>
      <vt:lpstr>Wingdings</vt:lpstr>
      <vt:lpstr>Blends</vt:lpstr>
      <vt:lpstr>PowerPoint Presentation</vt:lpstr>
      <vt:lpstr>VR Cue Exposure Therapy System</vt:lpstr>
      <vt:lpstr>Agenda</vt:lpstr>
      <vt:lpstr>Background and Introduction</vt:lpstr>
      <vt:lpstr>System Overview</vt:lpstr>
      <vt:lpstr>Trial Methodology</vt:lpstr>
      <vt:lpstr>Phase 1 Results: Simulation Safety and Usability</vt:lpstr>
      <vt:lpstr>Phase 1 Results: Efficacy of VR Headset Heart Rate and Eye Gaze Sensors</vt:lpstr>
      <vt:lpstr>Phase 2 Trial Methodology</vt:lpstr>
      <vt:lpstr>Phase 2 Results and Analyses (VR Sessions #5 and 6): Category A Inferences</vt:lpstr>
      <vt:lpstr>Phase 2 Results and Analyses (VR Sessions #5 and 6): Category B Inferences</vt:lpstr>
      <vt:lpstr>Phase 2 Results and Analyses (VR Sessions #5 and 6): Category C Inferences</vt:lpstr>
      <vt:lpstr>Phase 2 Results and Analyses (VR Sessions #1 to 4)</vt:lpstr>
      <vt:lpstr>Phase 2 Results and Analyses (VR Sessions #5 and 6): VASc and DASES drug craving and avoidance survey data</vt:lpstr>
      <vt:lpstr>Psychological Perspectives</vt:lpstr>
      <vt:lpstr>Conclusion and Future Work</vt:lpstr>
      <vt:lpstr>Q&amp;A</vt:lpstr>
      <vt:lpstr>Back-up Slides</vt:lpstr>
      <vt:lpstr>Simulation Safety</vt:lpstr>
      <vt:lpstr>Simulation Interactivity/Usability </vt:lpstr>
      <vt:lpstr>Simulation Interactivity/Usability </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Derek CHONG (HTX)</cp:lastModifiedBy>
  <cp:revision>358</cp:revision>
  <cp:lastPrinted>1601-01-01T00:00:00Z</cp:lastPrinted>
  <dcterms:created xsi:type="dcterms:W3CDTF">2016-03-29T15:29:36Z</dcterms:created>
  <dcterms:modified xsi:type="dcterms:W3CDTF">2024-10-29T00:22:53Z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y fmtid="{D5CDD505-2E9C-101B-9397-08002B2CF9AE}" pid="4" name="MSIP_Label_4aaa7e78-45b1-4890-b8a3-003d1d728a3e_Enabled">
    <vt:lpwstr>true</vt:lpwstr>
  </property>
  <property fmtid="{D5CDD505-2E9C-101B-9397-08002B2CF9AE}" pid="5" name="MSIP_Label_4aaa7e78-45b1-4890-b8a3-003d1d728a3e_SetDate">
    <vt:lpwstr>2024-08-08T06:44:32Z</vt:lpwstr>
  </property>
  <property fmtid="{D5CDD505-2E9C-101B-9397-08002B2CF9AE}" pid="6" name="MSIP_Label_4aaa7e78-45b1-4890-b8a3-003d1d728a3e_Method">
    <vt:lpwstr>Privileged</vt:lpwstr>
  </property>
  <property fmtid="{D5CDD505-2E9C-101B-9397-08002B2CF9AE}" pid="7" name="MSIP_Label_4aaa7e78-45b1-4890-b8a3-003d1d728a3e_Name">
    <vt:lpwstr>Non Sensitive</vt:lpwstr>
  </property>
  <property fmtid="{D5CDD505-2E9C-101B-9397-08002B2CF9AE}" pid="8" name="MSIP_Label_4aaa7e78-45b1-4890-b8a3-003d1d728a3e_SiteId">
    <vt:lpwstr>0b11c524-9a1c-4e1b-84cb-6336aefc2243</vt:lpwstr>
  </property>
  <property fmtid="{D5CDD505-2E9C-101B-9397-08002B2CF9AE}" pid="9" name="MSIP_Label_4aaa7e78-45b1-4890-b8a3-003d1d728a3e_ActionId">
    <vt:lpwstr>f81d70b2-1092-42c2-9d6d-eb578c40815c</vt:lpwstr>
  </property>
  <property fmtid="{D5CDD505-2E9C-101B-9397-08002B2CF9AE}" pid="10" name="MSIP_Label_4aaa7e78-45b1-4890-b8a3-003d1d728a3e_ContentBits">
    <vt:lpwstr>0</vt:lpwstr>
  </property>
</Properties>
</file>