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21"/>
  </p:notesMasterIdLst>
  <p:handoutMasterIdLst>
    <p:handoutMasterId r:id="rId22"/>
  </p:handoutMasterIdLst>
  <p:sldIdLst>
    <p:sldId id="289" r:id="rId5"/>
    <p:sldId id="291" r:id="rId6"/>
    <p:sldId id="290" r:id="rId7"/>
    <p:sldId id="292" r:id="rId8"/>
    <p:sldId id="293" r:id="rId9"/>
    <p:sldId id="296" r:id="rId10"/>
    <p:sldId id="308" r:id="rId11"/>
    <p:sldId id="297" r:id="rId12"/>
    <p:sldId id="298" r:id="rId13"/>
    <p:sldId id="299" r:id="rId14"/>
    <p:sldId id="300" r:id="rId15"/>
    <p:sldId id="301" r:id="rId16"/>
    <p:sldId id="294" r:id="rId17"/>
    <p:sldId id="295" r:id="rId18"/>
    <p:sldId id="304" r:id="rId19"/>
    <p:sldId id="306" r:id="rId20"/>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CC3300"/>
    <a:srgbClr val="22458A"/>
    <a:srgbClr val="2B56AB"/>
    <a:srgbClr val="0033CC"/>
    <a:srgbClr val="3366CC"/>
    <a:srgbClr val="0066CC"/>
    <a:srgbClr val="F77B0B"/>
    <a:srgbClr val="B2F50B"/>
    <a:srgbClr val="F88C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4CD2B7-CE4B-4711-BCEC-17FFC6740BD1}" v="6" dt="2024-09-09T13:06:43.0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652" autoAdjust="0"/>
    <p:restoredTop sz="81395" autoAdjust="0"/>
  </p:normalViewPr>
  <p:slideViewPr>
    <p:cSldViewPr snapToGrid="0">
      <p:cViewPr varScale="1">
        <p:scale>
          <a:sx n="66" d="100"/>
          <a:sy n="66" d="100"/>
        </p:scale>
        <p:origin x="883" y="6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0" d="100"/>
          <a:sy n="70" d="100"/>
        </p:scale>
        <p:origin x="-2814" y="-102"/>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ndall, Mitchell J CIV (USA)" userId="b72dd3e6-a5d7-45e4-9b8d-103d3036ff6f" providerId="ADAL" clId="{684CD2B7-CE4B-4711-BCEC-17FFC6740BD1}"/>
    <pc:docChg chg="custSel modSld">
      <pc:chgData name="Tindall, Mitchell J CIV (USA)" userId="b72dd3e6-a5d7-45e4-9b8d-103d3036ff6f" providerId="ADAL" clId="{684CD2B7-CE4B-4711-BCEC-17FFC6740BD1}" dt="2024-09-09T13:09:00.651" v="121" actId="14100"/>
      <pc:docMkLst>
        <pc:docMk/>
      </pc:docMkLst>
      <pc:sldChg chg="addSp modSp mod">
        <pc:chgData name="Tindall, Mitchell J CIV (USA)" userId="b72dd3e6-a5d7-45e4-9b8d-103d3036ff6f" providerId="ADAL" clId="{684CD2B7-CE4B-4711-BCEC-17FFC6740BD1}" dt="2024-09-09T12:54:41.435" v="102" actId="1076"/>
        <pc:sldMkLst>
          <pc:docMk/>
          <pc:sldMk cId="2273254425" sldId="296"/>
        </pc:sldMkLst>
        <pc:spChg chg="mod">
          <ac:chgData name="Tindall, Mitchell J CIV (USA)" userId="b72dd3e6-a5d7-45e4-9b8d-103d3036ff6f" providerId="ADAL" clId="{684CD2B7-CE4B-4711-BCEC-17FFC6740BD1}" dt="2024-09-09T12:51:40.995" v="5" actId="20577"/>
          <ac:spMkLst>
            <pc:docMk/>
            <pc:sldMk cId="2273254425" sldId="296"/>
            <ac:spMk id="4" creationId="{A9F3D3F6-2C48-081D-0331-B532BB592813}"/>
          </ac:spMkLst>
        </pc:spChg>
        <pc:spChg chg="add mod">
          <ac:chgData name="Tindall, Mitchell J CIV (USA)" userId="b72dd3e6-a5d7-45e4-9b8d-103d3036ff6f" providerId="ADAL" clId="{684CD2B7-CE4B-4711-BCEC-17FFC6740BD1}" dt="2024-09-09T12:54:41.435" v="102" actId="1076"/>
          <ac:spMkLst>
            <pc:docMk/>
            <pc:sldMk cId="2273254425" sldId="296"/>
            <ac:spMk id="6" creationId="{E7A83889-7CD1-2299-80A6-5F188A8B75E7}"/>
          </ac:spMkLst>
        </pc:spChg>
        <pc:picChg chg="add mod">
          <ac:chgData name="Tindall, Mitchell J CIV (USA)" userId="b72dd3e6-a5d7-45e4-9b8d-103d3036ff6f" providerId="ADAL" clId="{684CD2B7-CE4B-4711-BCEC-17FFC6740BD1}" dt="2024-09-09T12:52:55.300" v="8" actId="1076"/>
          <ac:picMkLst>
            <pc:docMk/>
            <pc:sldMk cId="2273254425" sldId="296"/>
            <ac:picMk id="5" creationId="{FDE1E8DE-0F2C-7C04-D977-45ACF432FCD4}"/>
          </ac:picMkLst>
        </pc:picChg>
      </pc:sldChg>
      <pc:sldChg chg="modSp mod">
        <pc:chgData name="Tindall, Mitchell J CIV (USA)" userId="b72dd3e6-a5d7-45e4-9b8d-103d3036ff6f" providerId="ADAL" clId="{684CD2B7-CE4B-4711-BCEC-17FFC6740BD1}" dt="2024-09-09T12:56:22.453" v="108" actId="20577"/>
        <pc:sldMkLst>
          <pc:docMk/>
          <pc:sldMk cId="3977881197" sldId="297"/>
        </pc:sldMkLst>
        <pc:spChg chg="mod">
          <ac:chgData name="Tindall, Mitchell J CIV (USA)" userId="b72dd3e6-a5d7-45e4-9b8d-103d3036ff6f" providerId="ADAL" clId="{684CD2B7-CE4B-4711-BCEC-17FFC6740BD1}" dt="2024-09-09T12:56:22.453" v="108" actId="20577"/>
          <ac:spMkLst>
            <pc:docMk/>
            <pc:sldMk cId="3977881197" sldId="297"/>
            <ac:spMk id="4" creationId="{86B00BB5-1167-0962-DB84-FD3291F4AAC7}"/>
          </ac:spMkLst>
        </pc:spChg>
      </pc:sldChg>
      <pc:sldChg chg="addSp modSp mod">
        <pc:chgData name="Tindall, Mitchell J CIV (USA)" userId="b72dd3e6-a5d7-45e4-9b8d-103d3036ff6f" providerId="ADAL" clId="{684CD2B7-CE4B-4711-BCEC-17FFC6740BD1}" dt="2024-09-09T13:09:00.651" v="121" actId="14100"/>
        <pc:sldMkLst>
          <pc:docMk/>
          <pc:sldMk cId="4113986765" sldId="298"/>
        </pc:sldMkLst>
        <pc:spChg chg="mod">
          <ac:chgData name="Tindall, Mitchell J CIV (USA)" userId="b72dd3e6-a5d7-45e4-9b8d-103d3036ff6f" providerId="ADAL" clId="{684CD2B7-CE4B-4711-BCEC-17FFC6740BD1}" dt="2024-09-09T13:09:00.651" v="121" actId="14100"/>
          <ac:spMkLst>
            <pc:docMk/>
            <pc:sldMk cId="4113986765" sldId="298"/>
            <ac:spMk id="4" creationId="{19BC2228-BD89-2359-68D5-4F46D5394A11}"/>
          </ac:spMkLst>
        </pc:spChg>
        <pc:picChg chg="add mod">
          <ac:chgData name="Tindall, Mitchell J CIV (USA)" userId="b72dd3e6-a5d7-45e4-9b8d-103d3036ff6f" providerId="ADAL" clId="{684CD2B7-CE4B-4711-BCEC-17FFC6740BD1}" dt="2024-09-09T13:08:50.165" v="120" actId="1076"/>
          <ac:picMkLst>
            <pc:docMk/>
            <pc:sldMk cId="4113986765" sldId="298"/>
            <ac:picMk id="5" creationId="{00547491-83FA-8A74-3193-A0A938C4FD85}"/>
          </ac:picMkLst>
        </pc:picChg>
      </pc:sldChg>
      <pc:sldChg chg="addSp delSp modSp mod">
        <pc:chgData name="Tindall, Mitchell J CIV (USA)" userId="b72dd3e6-a5d7-45e4-9b8d-103d3036ff6f" providerId="ADAL" clId="{684CD2B7-CE4B-4711-BCEC-17FFC6740BD1}" dt="2024-09-09T13:07:15.381" v="119" actId="1076"/>
        <pc:sldMkLst>
          <pc:docMk/>
          <pc:sldMk cId="1796505676" sldId="299"/>
        </pc:sldMkLst>
        <pc:spChg chg="mod">
          <ac:chgData name="Tindall, Mitchell J CIV (USA)" userId="b72dd3e6-a5d7-45e4-9b8d-103d3036ff6f" providerId="ADAL" clId="{684CD2B7-CE4B-4711-BCEC-17FFC6740BD1}" dt="2024-09-09T13:07:10.148" v="118" actId="14100"/>
          <ac:spMkLst>
            <pc:docMk/>
            <pc:sldMk cId="1796505676" sldId="299"/>
            <ac:spMk id="4" creationId="{9FFA2174-3ED1-2C5B-A2E4-F45898F1292C}"/>
          </ac:spMkLst>
        </pc:spChg>
        <pc:picChg chg="add del">
          <ac:chgData name="Tindall, Mitchell J CIV (USA)" userId="b72dd3e6-a5d7-45e4-9b8d-103d3036ff6f" providerId="ADAL" clId="{684CD2B7-CE4B-4711-BCEC-17FFC6740BD1}" dt="2024-09-09T13:06:29.822" v="113" actId="21"/>
          <ac:picMkLst>
            <pc:docMk/>
            <pc:sldMk cId="1796505676" sldId="299"/>
            <ac:picMk id="5" creationId="{54C096F5-464D-53B2-BE0A-956705203BA7}"/>
          </ac:picMkLst>
        </pc:picChg>
        <pc:picChg chg="add mod">
          <ac:chgData name="Tindall, Mitchell J CIV (USA)" userId="b72dd3e6-a5d7-45e4-9b8d-103d3036ff6f" providerId="ADAL" clId="{684CD2B7-CE4B-4711-BCEC-17FFC6740BD1}" dt="2024-09-09T13:07:15.381" v="119" actId="1076"/>
          <ac:picMkLst>
            <pc:docMk/>
            <pc:sldMk cId="1796505676" sldId="299"/>
            <ac:picMk id="6" creationId="{273C36C8-C546-7A0F-A4C7-86E4DD80FEE5}"/>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dirty="0"/>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85981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NOTE:</a:t>
            </a:r>
            <a:r>
              <a:rPr lang="en-US" baseline="0" dirty="0"/>
              <a:t> </a:t>
            </a:r>
            <a:r>
              <a:rPr lang="en-US" dirty="0"/>
              <a:t>We are reviewing</a:t>
            </a:r>
            <a:r>
              <a:rPr lang="en-US" baseline="0" dirty="0"/>
              <a:t> two standards relevant to HPM that we feel are most relevant to our paper but this is not an exhaustive list as there are other standards that have relevancy </a:t>
            </a:r>
          </a:p>
          <a:p>
            <a:pPr marL="285750" indent="-285750">
              <a:buFont typeface="Arial" panose="020B0604020202020204" pitchFamily="34" charset="0"/>
              <a:buChar char="•"/>
            </a:pPr>
            <a:r>
              <a:rPr lang="en-US" baseline="0" dirty="0"/>
              <a:t>2020 DoD Data Strategy Aim: </a:t>
            </a:r>
            <a:r>
              <a:rPr kumimoji="1" lang="en-US" sz="1600" kern="1200" dirty="0">
                <a:solidFill>
                  <a:schemeClr val="tx1"/>
                </a:solidFill>
                <a:effectLst/>
                <a:latin typeface="Arial" charset="0"/>
                <a:ea typeface="+mn-ea"/>
                <a:cs typeface="+mn-cs"/>
              </a:rPr>
              <a:t>become a data centric organization that leverages enterprise-level management to ensure valid and critical data is widely available to all relevant stakeholders</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a:t>
            </a:fld>
            <a:endParaRPr lang="en-US" dirty="0"/>
          </a:p>
        </p:txBody>
      </p:sp>
    </p:spTree>
    <p:extLst>
      <p:ext uri="{BB962C8B-B14F-4D97-AF65-F5344CB8AC3E}">
        <p14:creationId xmlns:p14="http://schemas.microsoft.com/office/powerpoint/2010/main" val="73378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DoD</a:t>
            </a:r>
            <a:r>
              <a:rPr lang="en-US" baseline="0" dirty="0"/>
              <a:t> leadership has long talked about the ability to conduct data analyses across the training pipeline through operations for a variety of purposes such as uncovering trends that have implications for how we train, when we train, what we train, when to deploy, who to deploy, etc..</a:t>
            </a:r>
            <a:endParaRPr lang="en-US" dirty="0"/>
          </a:p>
          <a:p>
            <a:pPr marL="285750" indent="-285750">
              <a:buFont typeface="Arial" panose="020B0604020202020204" pitchFamily="34" charset="0"/>
              <a:buChar char="•"/>
            </a:pPr>
            <a:r>
              <a:rPr lang="en-US" dirty="0"/>
              <a:t>The development of robust HPM</a:t>
            </a:r>
            <a:r>
              <a:rPr lang="en-US" baseline="0" dirty="0"/>
              <a:t> systems across communities are required to support this vision</a:t>
            </a:r>
          </a:p>
          <a:p>
            <a:pPr marL="285750" indent="-285750">
              <a:buFont typeface="Arial" panose="020B0604020202020204" pitchFamily="34" charset="0"/>
              <a:buChar char="•"/>
            </a:pPr>
            <a:r>
              <a:rPr lang="en-US" baseline="0" dirty="0"/>
              <a:t>The complexity of individual communities platforms, training systems, cultures, prime contractors, support staff, etc.. Make meeting this aim very challenging</a:t>
            </a:r>
          </a:p>
          <a:p>
            <a:pPr marL="285750" indent="-285750">
              <a:buFont typeface="Arial" panose="020B0604020202020204" pitchFamily="34" charset="0"/>
              <a:buChar char="•"/>
            </a:pPr>
            <a:r>
              <a:rPr lang="en-US" baseline="0" dirty="0"/>
              <a:t>MBSE offers a means by which this complexity can be organized into actionable models that outline what the HPM requirements of a community or platform are, where that data exists and how that data needs to be connected to produce the intended analyses – furthermore, these models can highlight areas where investments need to be made in order to expand our coverage of the HPM construct </a:t>
            </a:r>
          </a:p>
          <a:p>
            <a:pPr marL="285750" indent="-285750">
              <a:buFont typeface="Arial" panose="020B0604020202020204" pitchFamily="34" charset="0"/>
              <a:buChar char="•"/>
            </a:pPr>
            <a:endParaRPr lang="en-US" baseline="0" dirty="0"/>
          </a:p>
          <a:p>
            <a:pPr marL="285750" indent="-285750">
              <a:buFont typeface="Arial" panose="020B0604020202020204" pitchFamily="34" charset="0"/>
              <a:buChar char="•"/>
            </a:pPr>
            <a:r>
              <a:rPr kumimoji="1" lang="en-US" sz="1600" b="0" i="0" kern="1200" dirty="0">
                <a:solidFill>
                  <a:schemeClr val="tx1"/>
                </a:solidFill>
                <a:effectLst/>
                <a:latin typeface="Arial" charset="0"/>
                <a:ea typeface="+mn-ea"/>
                <a:cs typeface="+mn-cs"/>
              </a:rPr>
              <a:t>MOSA and containerization are examples of MBSE software approaches that allow for resilience of the system to changing of the subsystem components (Morgan, </a:t>
            </a:r>
            <a:r>
              <a:rPr kumimoji="1" lang="en-US" sz="1600" b="0" i="0" kern="1200" dirty="0" err="1">
                <a:solidFill>
                  <a:schemeClr val="tx1"/>
                </a:solidFill>
                <a:effectLst/>
                <a:latin typeface="Arial" charset="0"/>
                <a:ea typeface="+mn-ea"/>
                <a:cs typeface="+mn-cs"/>
              </a:rPr>
              <a:t>Holzer</a:t>
            </a:r>
            <a:r>
              <a:rPr kumimoji="1" lang="en-US" sz="1600" b="0" i="0" kern="1200" dirty="0">
                <a:solidFill>
                  <a:schemeClr val="tx1"/>
                </a:solidFill>
                <a:effectLst/>
                <a:latin typeface="Arial" charset="0"/>
                <a:ea typeface="+mn-ea"/>
                <a:cs typeface="+mn-cs"/>
              </a:rPr>
              <a:t>, &amp; </a:t>
            </a:r>
            <a:r>
              <a:rPr kumimoji="1" lang="en-US" sz="1600" b="0" i="0" kern="1200" dirty="0" err="1">
                <a:solidFill>
                  <a:schemeClr val="tx1"/>
                </a:solidFill>
                <a:effectLst/>
                <a:latin typeface="Arial" charset="0"/>
                <a:ea typeface="+mn-ea"/>
                <a:cs typeface="+mn-cs"/>
              </a:rPr>
              <a:t>Everleigh</a:t>
            </a:r>
            <a:r>
              <a:rPr kumimoji="1" lang="en-US" sz="1600" b="0" i="0" kern="1200">
                <a:solidFill>
                  <a:schemeClr val="tx1"/>
                </a:solidFill>
                <a:effectLst/>
                <a:latin typeface="Arial" charset="0"/>
                <a:ea typeface="+mn-ea"/>
                <a:cs typeface="+mn-cs"/>
              </a:rPr>
              <a:t>, 2021). </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6</a:t>
            </a:fld>
            <a:endParaRPr lang="en-US" dirty="0"/>
          </a:p>
        </p:txBody>
      </p:sp>
    </p:spTree>
    <p:extLst>
      <p:ext uri="{BB962C8B-B14F-4D97-AF65-F5344CB8AC3E}">
        <p14:creationId xmlns:p14="http://schemas.microsoft.com/office/powerpoint/2010/main" val="717583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DoD</a:t>
            </a:r>
            <a:r>
              <a:rPr lang="en-US" baseline="0" dirty="0"/>
              <a:t> leadership has long talked about the ability to conduct data analyses across the training pipeline through operations for a variety of purposes such as uncovering trends that have implications for how we train, when we train, what we train, when to deploy, who to deploy, etc..</a:t>
            </a:r>
            <a:endParaRPr lang="en-US" dirty="0"/>
          </a:p>
          <a:p>
            <a:pPr marL="285750" indent="-285750">
              <a:buFont typeface="Arial" panose="020B0604020202020204" pitchFamily="34" charset="0"/>
              <a:buChar char="•"/>
            </a:pPr>
            <a:r>
              <a:rPr lang="en-US" dirty="0"/>
              <a:t>The development of robust HPM</a:t>
            </a:r>
            <a:r>
              <a:rPr lang="en-US" baseline="0" dirty="0"/>
              <a:t> systems across communities are required to support this vision</a:t>
            </a:r>
          </a:p>
          <a:p>
            <a:pPr marL="285750" indent="-285750">
              <a:buFont typeface="Arial" panose="020B0604020202020204" pitchFamily="34" charset="0"/>
              <a:buChar char="•"/>
            </a:pPr>
            <a:r>
              <a:rPr lang="en-US" baseline="0" dirty="0"/>
              <a:t>The complexity of individual communities platforms, training systems, cultures, prime contractors, support staff, etc.. Make meeting this aim very challenging</a:t>
            </a:r>
          </a:p>
          <a:p>
            <a:pPr marL="285750" indent="-285750">
              <a:buFont typeface="Arial" panose="020B0604020202020204" pitchFamily="34" charset="0"/>
              <a:buChar char="•"/>
            </a:pPr>
            <a:r>
              <a:rPr lang="en-US" baseline="0" dirty="0"/>
              <a:t>MBSE offers a means by which this complexity can be organized into actionable models that outline what the HPM requirements of a community or platform are, where that data exists and how that data needs to be connected to produce the intended analyses – furthermore, these models can highlight areas where investments need to be made in order to expand our coverage of the HPM construct </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7</a:t>
            </a:fld>
            <a:endParaRPr lang="en-US" dirty="0"/>
          </a:p>
        </p:txBody>
      </p:sp>
    </p:spTree>
    <p:extLst>
      <p:ext uri="{BB962C8B-B14F-4D97-AF65-F5344CB8AC3E}">
        <p14:creationId xmlns:p14="http://schemas.microsoft.com/office/powerpoint/2010/main" val="1577785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Physiological</a:t>
            </a:r>
            <a:r>
              <a:rPr lang="en-US" baseline="0" dirty="0"/>
              <a:t> data offer unique manifest variables that can help us better understand the human performance construct – specifically, they can help us better understand the complex (parabolic) relationship between things like fatigue, stress, arousal and performance – for training this information can be useful for adapting training scenarios to individual abilities and helping identify each individual’s ceiling of performance.</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9</a:t>
            </a:fld>
            <a:endParaRPr lang="en-US" dirty="0"/>
          </a:p>
        </p:txBody>
      </p:sp>
    </p:spTree>
    <p:extLst>
      <p:ext uri="{BB962C8B-B14F-4D97-AF65-F5344CB8AC3E}">
        <p14:creationId xmlns:p14="http://schemas.microsoft.com/office/powerpoint/2010/main" val="1581740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Assessing HPM</a:t>
            </a:r>
            <a:r>
              <a:rPr lang="en-US" baseline="0" dirty="0"/>
              <a:t> as an observer is a notoriously difficult task, made more difficult in military aviation contexts where much of performance is cognitive (i.e., not available for observation via outward behavior).</a:t>
            </a:r>
          </a:p>
          <a:p>
            <a:pPr marL="285750" indent="-285750">
              <a:buFont typeface="Arial" panose="020B0604020202020204" pitchFamily="34" charset="0"/>
              <a:buChar char="•"/>
            </a:pPr>
            <a:r>
              <a:rPr lang="en-US" baseline="0" dirty="0"/>
              <a:t>Eye tracking offers a means by which we can automate the assessment of some of the processes that lead to performance outcomes – these processes are crucial for training environments where detailed and accurate feedback help facilitate learning.</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10</a:t>
            </a:fld>
            <a:endParaRPr lang="en-US" dirty="0"/>
          </a:p>
        </p:txBody>
      </p:sp>
    </p:spTree>
    <p:extLst>
      <p:ext uri="{BB962C8B-B14F-4D97-AF65-F5344CB8AC3E}">
        <p14:creationId xmlns:p14="http://schemas.microsoft.com/office/powerpoint/2010/main" val="3283285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Automation of speech processing</a:t>
            </a:r>
            <a:r>
              <a:rPr lang="en-US" baseline="0" dirty="0"/>
              <a:t> offers a means by which DoD communities can assess communications performance with more reliability and accuracy. As the Navy emphasizes more coordinated training opportunities through LVC, this technology is uniquely suited for assessing one of the most important aspects of perf in these situations.</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11</a:t>
            </a:fld>
            <a:endParaRPr lang="en-US" dirty="0"/>
          </a:p>
        </p:txBody>
      </p:sp>
    </p:spTree>
    <p:extLst>
      <p:ext uri="{BB962C8B-B14F-4D97-AF65-F5344CB8AC3E}">
        <p14:creationId xmlns:p14="http://schemas.microsoft.com/office/powerpoint/2010/main" val="9722668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29" name="Picture 28" descr="Text, logo&#10;&#10;Description automatically generated">
            <a:extLst>
              <a:ext uri="{FF2B5EF4-FFF2-40B4-BE49-F238E27FC236}">
                <a16:creationId xmlns:a16="http://schemas.microsoft.com/office/drawing/2014/main" id="{1268F2DD-8B4A-B745-B423-049FE70168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48997" y="6371281"/>
            <a:ext cx="1094689" cy="438303"/>
          </a:xfrm>
          <a:prstGeom prst="rect">
            <a:avLst/>
          </a:prstGeom>
        </p:spPr>
      </p:pic>
      <p:sp>
        <p:nvSpPr>
          <p:cNvPr id="30" name="Slide Number Placeholder 2">
            <a:extLst>
              <a:ext uri="{FF2B5EF4-FFF2-40B4-BE49-F238E27FC236}">
                <a16:creationId xmlns:a16="http://schemas.microsoft.com/office/drawing/2014/main" id="{8FAAA619-D59D-024E-83F2-04B759B36D5D}"/>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dirty="0"/>
          </a:p>
        </p:txBody>
      </p:sp>
      <p:cxnSp>
        <p:nvCxnSpPr>
          <p:cNvPr id="2" name="Straight Connector 1">
            <a:extLst>
              <a:ext uri="{FF2B5EF4-FFF2-40B4-BE49-F238E27FC236}">
                <a16:creationId xmlns:a16="http://schemas.microsoft.com/office/drawing/2014/main" id="{763CD88B-3D8E-5930-8860-B89DE42D2953}"/>
              </a:ext>
            </a:extLst>
          </p:cNvPr>
          <p:cNvCxnSpPr/>
          <p:nvPr userDrawn="1"/>
        </p:nvCxnSpPr>
        <p:spPr bwMode="auto">
          <a:xfrm>
            <a:off x="0" y="1361190"/>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5" name="Picture 4">
            <a:extLst>
              <a:ext uri="{FF2B5EF4-FFF2-40B4-BE49-F238E27FC236}">
                <a16:creationId xmlns:a16="http://schemas.microsoft.com/office/drawing/2014/main" id="{C33F177E-FD1D-3429-0967-6E068024731E}"/>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0" y="-16800"/>
            <a:ext cx="12192000" cy="1362456"/>
          </a:xfrm>
          <a:prstGeom prst="rect">
            <a:avLst/>
          </a:prstGeom>
        </p:spPr>
      </p:pic>
      <p:grpSp>
        <p:nvGrpSpPr>
          <p:cNvPr id="3" name="Group 2">
            <a:extLst>
              <a:ext uri="{FF2B5EF4-FFF2-40B4-BE49-F238E27FC236}">
                <a16:creationId xmlns:a16="http://schemas.microsoft.com/office/drawing/2014/main" id="{D3790B48-04B0-C7FD-F0C1-BEFEA9C62337}"/>
              </a:ext>
            </a:extLst>
          </p:cNvPr>
          <p:cNvGrpSpPr/>
          <p:nvPr userDrawn="1"/>
        </p:nvGrpSpPr>
        <p:grpSpPr>
          <a:xfrm>
            <a:off x="260862" y="6503087"/>
            <a:ext cx="1044262" cy="282877"/>
            <a:chOff x="260862" y="6503087"/>
            <a:chExt cx="1044262" cy="282877"/>
          </a:xfrm>
        </p:grpSpPr>
        <p:sp>
          <p:nvSpPr>
            <p:cNvPr id="6" name="Rectangle 5">
              <a:extLst>
                <a:ext uri="{FF2B5EF4-FFF2-40B4-BE49-F238E27FC236}">
                  <a16:creationId xmlns:a16="http://schemas.microsoft.com/office/drawing/2014/main" id="{365A881C-A917-6498-85C6-F1C8BEBFFF0A}"/>
                </a:ext>
              </a:extLst>
            </p:cNvPr>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7" name="Picture 6">
              <a:extLst>
                <a:ext uri="{FF2B5EF4-FFF2-40B4-BE49-F238E27FC236}">
                  <a16:creationId xmlns:a16="http://schemas.microsoft.com/office/drawing/2014/main" id="{176AF24A-A2C7-4537-ED5B-1FB8F20C863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8" name="Picture 7">
            <a:extLst>
              <a:ext uri="{FF2B5EF4-FFF2-40B4-BE49-F238E27FC236}">
                <a16:creationId xmlns:a16="http://schemas.microsoft.com/office/drawing/2014/main" id="{22007856-D53C-82C6-78C1-CE86F095E76D}"/>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33213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dirty="0"/>
          </a:p>
        </p:txBody>
      </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17" name="Picture 16" descr="Text, logo&#10;&#10;Description automatically generated">
            <a:extLst>
              <a:ext uri="{FF2B5EF4-FFF2-40B4-BE49-F238E27FC236}">
                <a16:creationId xmlns:a16="http://schemas.microsoft.com/office/drawing/2014/main" id="{54782887-490E-0144-831D-68E3D84E5E2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2" name="Picture 1">
            <a:extLst>
              <a:ext uri="{FF2B5EF4-FFF2-40B4-BE49-F238E27FC236}">
                <a16:creationId xmlns:a16="http://schemas.microsoft.com/office/drawing/2014/main" id="{E329B4E3-77EA-8607-736D-5A7B3EC41ECC}"/>
              </a:ext>
            </a:extLst>
          </p:cNvPr>
          <p:cNvPicPr>
            <a:picLocks noChangeAspect="1"/>
          </p:cNvPicPr>
          <p:nvPr userDrawn="1"/>
        </p:nvPicPr>
        <p:blipFill>
          <a:blip r:embed="rId7">
            <a:extLst>
              <a:ext uri="{28A0092B-C50C-407E-A947-70E740481C1C}">
                <a14:useLocalDpi xmlns:a14="http://schemas.microsoft.com/office/drawing/2010/main" val="0"/>
              </a:ext>
            </a:extLst>
          </a:blip>
          <a:srcRect t="100" b="100"/>
          <a:stretch/>
        </p:blipFill>
        <p:spPr>
          <a:xfrm>
            <a:off x="0" y="1474"/>
            <a:ext cx="12212320" cy="823509"/>
          </a:xfrm>
          <a:prstGeom prst="rect">
            <a:avLst/>
          </a:prstGeom>
        </p:spPr>
      </p:pic>
      <p:grpSp>
        <p:nvGrpSpPr>
          <p:cNvPr id="7" name="Group 6">
            <a:extLst>
              <a:ext uri="{FF2B5EF4-FFF2-40B4-BE49-F238E27FC236}">
                <a16:creationId xmlns:a16="http://schemas.microsoft.com/office/drawing/2014/main" id="{5D750FDE-2C1F-0237-67D9-0E156FC60F2F}"/>
              </a:ext>
            </a:extLst>
          </p:cNvPr>
          <p:cNvGrpSpPr/>
          <p:nvPr userDrawn="1"/>
        </p:nvGrpSpPr>
        <p:grpSpPr>
          <a:xfrm>
            <a:off x="260862" y="6503087"/>
            <a:ext cx="1044262" cy="282877"/>
            <a:chOff x="260862" y="6503087"/>
            <a:chExt cx="1044262" cy="282877"/>
          </a:xfrm>
        </p:grpSpPr>
        <p:sp>
          <p:nvSpPr>
            <p:cNvPr id="8" name="Rectangle 7">
              <a:extLst>
                <a:ext uri="{FF2B5EF4-FFF2-40B4-BE49-F238E27FC236}">
                  <a16:creationId xmlns:a16="http://schemas.microsoft.com/office/drawing/2014/main" id="{A065A0FB-53D2-D257-9A2D-FF80A7CD33CE}"/>
                </a:ext>
              </a:extLst>
            </p:cNvPr>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9" name="Picture 8">
              <a:extLst>
                <a:ext uri="{FF2B5EF4-FFF2-40B4-BE49-F238E27FC236}">
                  <a16:creationId xmlns:a16="http://schemas.microsoft.com/office/drawing/2014/main" id="{16A85FD3-3D3E-319A-77BE-25186D06BB45}"/>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11" name="Picture 10">
            <a:extLst>
              <a:ext uri="{FF2B5EF4-FFF2-40B4-BE49-F238E27FC236}">
                <a16:creationId xmlns:a16="http://schemas.microsoft.com/office/drawing/2014/main" id="{CDBDE676-EE96-D8BE-61A7-D8B05F2F3BA8}"/>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Lst>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dirty="0"/>
              <a:t>Automated Human Performance Measurement: Standardizing Lifelong Learning Training Data</a:t>
            </a:r>
          </a:p>
          <a:p>
            <a:endParaRPr lang="en-US" dirty="0"/>
          </a:p>
        </p:txBody>
      </p:sp>
      <p:sp>
        <p:nvSpPr>
          <p:cNvPr id="10" name="Text Placeholder 9"/>
          <p:cNvSpPr>
            <a:spLocks noGrp="1"/>
          </p:cNvSpPr>
          <p:nvPr>
            <p:ph type="body" sz="quarter" idx="11"/>
          </p:nvPr>
        </p:nvSpPr>
        <p:spPr>
          <a:xfrm>
            <a:off x="1163169" y="4437948"/>
            <a:ext cx="10135242" cy="1511439"/>
          </a:xfrm>
        </p:spPr>
        <p:txBody>
          <a:bodyPr/>
          <a:lstStyle/>
          <a:p>
            <a:pPr eaLnBrk="1" hangingPunct="1"/>
            <a:r>
              <a:rPr lang="en-US" dirty="0">
                <a:latin typeface="Arial Narrow" pitchFamily="34" charset="0"/>
              </a:rPr>
              <a:t>Presenter: LT Sarah Beadle, Ph.D., Naval Air Warfare Center Aircraft Division</a:t>
            </a:r>
          </a:p>
          <a:p>
            <a:pPr eaLnBrk="1" hangingPunct="1"/>
            <a:r>
              <a:rPr lang="en-US" dirty="0">
                <a:latin typeface="Arial Narrow" pitchFamily="34" charset="0"/>
              </a:rPr>
              <a:t>Mitchell Tindall, Ph.D., Naval Air Warfare Center Training Systems Division</a:t>
            </a:r>
          </a:p>
          <a:p>
            <a:r>
              <a:rPr lang="en-US" dirty="0">
                <a:latin typeface="Arial Narrow" pitchFamily="34" charset="0"/>
              </a:rPr>
              <a:t>Beth Atkinson, M.A., Naval Air Warfare Center Training Systems Division</a:t>
            </a:r>
          </a:p>
          <a:p>
            <a:pPr eaLnBrk="1" hangingPunct="1"/>
            <a:endParaRPr lang="en-US" dirty="0">
              <a:latin typeface="Arial Narrow" pitchFamily="34" charset="0"/>
            </a:endParaRPr>
          </a:p>
        </p:txBody>
      </p:sp>
    </p:spTree>
    <p:extLst>
      <p:ext uri="{BB962C8B-B14F-4D97-AF65-F5344CB8AC3E}">
        <p14:creationId xmlns:p14="http://schemas.microsoft.com/office/powerpoint/2010/main" val="36646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9378C-D456-3636-F4F0-2CD1D570AC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CB283D-78FB-735A-C9FA-C371A0B2D128}"/>
              </a:ext>
            </a:extLst>
          </p:cNvPr>
          <p:cNvSpPr>
            <a:spLocks noGrp="1"/>
          </p:cNvSpPr>
          <p:nvPr>
            <p:ph type="title"/>
          </p:nvPr>
        </p:nvSpPr>
        <p:spPr>
          <a:xfrm>
            <a:off x="1267968" y="0"/>
            <a:ext cx="9656064" cy="795130"/>
          </a:xfrm>
        </p:spPr>
        <p:txBody>
          <a:bodyPr/>
          <a:lstStyle/>
          <a:p>
            <a:r>
              <a:rPr lang="en-US" dirty="0"/>
              <a:t>Eye Tracking</a:t>
            </a:r>
          </a:p>
        </p:txBody>
      </p:sp>
      <p:sp>
        <p:nvSpPr>
          <p:cNvPr id="4" name="Content Placeholder 3">
            <a:extLst>
              <a:ext uri="{FF2B5EF4-FFF2-40B4-BE49-F238E27FC236}">
                <a16:creationId xmlns:a16="http://schemas.microsoft.com/office/drawing/2014/main" id="{9FFA2174-3ED1-2C5B-A2E4-F45898F1292C}"/>
              </a:ext>
            </a:extLst>
          </p:cNvPr>
          <p:cNvSpPr>
            <a:spLocks noGrp="1"/>
          </p:cNvSpPr>
          <p:nvPr>
            <p:ph sz="quarter" idx="11"/>
          </p:nvPr>
        </p:nvSpPr>
        <p:spPr>
          <a:xfrm>
            <a:off x="331852" y="911634"/>
            <a:ext cx="6779084" cy="5075237"/>
          </a:xfrm>
        </p:spPr>
        <p:txBody>
          <a:bodyPr/>
          <a:lstStyle/>
          <a:p>
            <a:pPr lvl="0">
              <a:buFont typeface="Arial" panose="020B0604020202020204" pitchFamily="34" charset="0"/>
              <a:buChar char="•"/>
            </a:pPr>
            <a:r>
              <a:rPr lang="en-US" b="1" dirty="0"/>
              <a:t>Provides a method to collect and understand ocular metrics such as blink rate, gaze patterns, fixation time, fixations, saccades, and </a:t>
            </a:r>
            <a:r>
              <a:rPr lang="en-US" b="1" dirty="0" err="1"/>
              <a:t>pupillometry</a:t>
            </a:r>
            <a:endParaRPr lang="en-US" b="1" dirty="0"/>
          </a:p>
          <a:p>
            <a:pPr lvl="0">
              <a:buFont typeface="Arial" panose="020B0604020202020204" pitchFamily="34" charset="0"/>
              <a:buChar char="•"/>
            </a:pPr>
            <a:r>
              <a:rPr lang="en-US" b="1" dirty="0"/>
              <a:t>Technology advances in recent years have decreased the size and increased the data fidelity of these sensors</a:t>
            </a:r>
          </a:p>
          <a:p>
            <a:pPr lvl="0">
              <a:buFont typeface="Arial" panose="020B0604020202020204" pitchFamily="34" charset="0"/>
              <a:buChar char="•"/>
            </a:pPr>
            <a:r>
              <a:rPr lang="en-US" b="1" dirty="0"/>
              <a:t>Available products include:</a:t>
            </a:r>
          </a:p>
          <a:p>
            <a:pPr lvl="1">
              <a:buFont typeface="Arial" panose="020B0604020202020204" pitchFamily="34" charset="0"/>
              <a:buChar char="•"/>
            </a:pPr>
            <a:r>
              <a:rPr lang="en-US" b="1" dirty="0"/>
              <a:t>Screen-mounted eye tracking sensors </a:t>
            </a:r>
          </a:p>
          <a:p>
            <a:pPr lvl="1">
              <a:buFont typeface="Arial" panose="020B0604020202020204" pitchFamily="34" charset="0"/>
              <a:buChar char="•"/>
            </a:pPr>
            <a:r>
              <a:rPr lang="en-US" b="1" dirty="0"/>
              <a:t>Wearable glasses</a:t>
            </a:r>
          </a:p>
          <a:p>
            <a:pPr lvl="1">
              <a:buFont typeface="Arial" panose="020B0604020202020204" pitchFamily="34" charset="0"/>
              <a:buChar char="•"/>
            </a:pPr>
            <a:r>
              <a:rPr lang="en-US" b="1" dirty="0"/>
              <a:t>Embedded eye tracking in XR devices</a:t>
            </a:r>
          </a:p>
        </p:txBody>
      </p:sp>
      <p:sp>
        <p:nvSpPr>
          <p:cNvPr id="3" name="Slide Number Placeholder 2">
            <a:extLst>
              <a:ext uri="{FF2B5EF4-FFF2-40B4-BE49-F238E27FC236}">
                <a16:creationId xmlns:a16="http://schemas.microsoft.com/office/drawing/2014/main" id="{4803699D-1045-94ED-6AF3-3CC6CF321948}"/>
              </a:ext>
            </a:extLst>
          </p:cNvPr>
          <p:cNvSpPr>
            <a:spLocks noGrp="1"/>
          </p:cNvSpPr>
          <p:nvPr>
            <p:ph type="sldNum" sz="quarter" idx="10"/>
          </p:nvPr>
        </p:nvSpPr>
        <p:spPr>
          <a:xfrm>
            <a:off x="10722807" y="6373537"/>
            <a:ext cx="821634" cy="340935"/>
          </a:xfrm>
        </p:spPr>
        <p:txBody>
          <a:bodyPr/>
          <a:lstStyle/>
          <a:p>
            <a:pPr>
              <a:defRPr/>
            </a:pPr>
            <a:fld id="{D68E8870-17DE-45C4-A8DD-7644B2422933}" type="slidenum">
              <a:rPr lang="en-US" b="1" smtClean="0"/>
              <a:pPr>
                <a:defRPr/>
              </a:pPr>
              <a:t>10</a:t>
            </a:fld>
            <a:endParaRPr lang="en-US" b="1" dirty="0"/>
          </a:p>
        </p:txBody>
      </p:sp>
      <p:pic>
        <p:nvPicPr>
          <p:cNvPr id="6" name="Picture 5">
            <a:extLst>
              <a:ext uri="{FF2B5EF4-FFF2-40B4-BE49-F238E27FC236}">
                <a16:creationId xmlns:a16="http://schemas.microsoft.com/office/drawing/2014/main" id="{273C36C8-C546-7A0F-A4C7-86E4DD80FEE5}"/>
              </a:ext>
            </a:extLst>
          </p:cNvPr>
          <p:cNvPicPr>
            <a:picLocks noChangeAspect="1"/>
          </p:cNvPicPr>
          <p:nvPr/>
        </p:nvPicPr>
        <p:blipFill>
          <a:blip r:embed="rId3"/>
          <a:stretch>
            <a:fillRect/>
          </a:stretch>
        </p:blipFill>
        <p:spPr>
          <a:xfrm>
            <a:off x="7110936" y="3146341"/>
            <a:ext cx="5013036" cy="3131476"/>
          </a:xfrm>
          <a:prstGeom prst="rect">
            <a:avLst/>
          </a:prstGeom>
          <a:effectLst>
            <a:outerShdw blurRad="50800" dist="38100" dir="2700000" algn="tl" rotWithShape="0">
              <a:prstClr val="black">
                <a:alpha val="40000"/>
              </a:prstClr>
            </a:outerShdw>
          </a:effectLst>
        </p:spPr>
      </p:pic>
      <p:sp>
        <p:nvSpPr>
          <p:cNvPr id="5" name="TextBox 4"/>
          <p:cNvSpPr txBox="1"/>
          <p:nvPr/>
        </p:nvSpPr>
        <p:spPr>
          <a:xfrm rot="20851878">
            <a:off x="7585453" y="1543594"/>
            <a:ext cx="4064000" cy="923330"/>
          </a:xfrm>
          <a:prstGeom prst="rect">
            <a:avLst/>
          </a:prstGeom>
          <a:solidFill>
            <a:srgbClr val="FF9900"/>
          </a:solidFill>
          <a:ln>
            <a:noFill/>
          </a:ln>
          <a:effectLst>
            <a:outerShdw blurRad="50800" dist="38100" dir="2700000" algn="tl" rotWithShape="0">
              <a:prstClr val="black">
                <a:alpha val="40000"/>
              </a:prstClr>
            </a:outerShdw>
          </a:effectLst>
        </p:spPr>
        <p:txBody>
          <a:bodyPr wrap="square" rtlCol="0">
            <a:spAutoFit/>
          </a:bodyPr>
          <a:lstStyle/>
          <a:p>
            <a:pPr lvl="0" fontAlgn="auto">
              <a:spcBef>
                <a:spcPts val="0"/>
              </a:spcBef>
              <a:spcAft>
                <a:spcPts val="0"/>
              </a:spcAft>
            </a:pPr>
            <a:r>
              <a:rPr lang="en-US" sz="1800" dirty="0">
                <a:solidFill>
                  <a:prstClr val="black"/>
                </a:solidFill>
                <a:latin typeface="Calibri"/>
              </a:rPr>
              <a:t>“For 100 years, eyes have been studied as indicators of cognitive functions” (</a:t>
            </a:r>
            <a:r>
              <a:rPr lang="en-US" sz="1800" dirty="0" err="1">
                <a:solidFill>
                  <a:prstClr val="black"/>
                </a:solidFill>
                <a:latin typeface="Calibri"/>
              </a:rPr>
              <a:t>Spering</a:t>
            </a:r>
            <a:r>
              <a:rPr lang="en-US" sz="1800" dirty="0">
                <a:solidFill>
                  <a:prstClr val="black"/>
                </a:solidFill>
                <a:latin typeface="Calibri"/>
              </a:rPr>
              <a:t>, 2022, p. 9.1)</a:t>
            </a:r>
          </a:p>
        </p:txBody>
      </p:sp>
    </p:spTree>
    <p:extLst>
      <p:ext uri="{BB962C8B-B14F-4D97-AF65-F5344CB8AC3E}">
        <p14:creationId xmlns:p14="http://schemas.microsoft.com/office/powerpoint/2010/main" val="1796505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65434-D93D-3DC8-4099-5E4FC90899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74BC8F-4199-06C3-8FEB-F0BC96E72283}"/>
              </a:ext>
            </a:extLst>
          </p:cNvPr>
          <p:cNvSpPr>
            <a:spLocks noGrp="1"/>
          </p:cNvSpPr>
          <p:nvPr>
            <p:ph type="title"/>
          </p:nvPr>
        </p:nvSpPr>
        <p:spPr>
          <a:xfrm>
            <a:off x="1267968" y="0"/>
            <a:ext cx="9656064" cy="795130"/>
          </a:xfrm>
        </p:spPr>
        <p:txBody>
          <a:bodyPr/>
          <a:lstStyle/>
          <a:p>
            <a:r>
              <a:rPr lang="en-US" dirty="0"/>
              <a:t>Speech Processing</a:t>
            </a:r>
          </a:p>
        </p:txBody>
      </p:sp>
      <p:sp>
        <p:nvSpPr>
          <p:cNvPr id="4" name="Content Placeholder 3">
            <a:extLst>
              <a:ext uri="{FF2B5EF4-FFF2-40B4-BE49-F238E27FC236}">
                <a16:creationId xmlns:a16="http://schemas.microsoft.com/office/drawing/2014/main" id="{885F7A18-7F00-F6D7-1573-5F8EA520FA43}"/>
              </a:ext>
            </a:extLst>
          </p:cNvPr>
          <p:cNvSpPr>
            <a:spLocks noGrp="1"/>
          </p:cNvSpPr>
          <p:nvPr>
            <p:ph sz="quarter" idx="11"/>
          </p:nvPr>
        </p:nvSpPr>
        <p:spPr>
          <a:xfrm>
            <a:off x="490522" y="942806"/>
            <a:ext cx="11558723" cy="5075237"/>
          </a:xfrm>
        </p:spPr>
        <p:txBody>
          <a:bodyPr/>
          <a:lstStyle/>
          <a:p>
            <a:pPr marL="0" indent="0">
              <a:buNone/>
            </a:pPr>
            <a:r>
              <a:rPr lang="en-US" b="1" dirty="0"/>
              <a:t>Automatic speech recognition solutions to support dictation or other monotonous tasking have been evolving for decades</a:t>
            </a:r>
          </a:p>
          <a:p>
            <a:pPr lvl="0">
              <a:buFont typeface="Arial" panose="020B0604020202020204" pitchFamily="34" charset="0"/>
              <a:buChar char="•"/>
            </a:pPr>
            <a:r>
              <a:rPr lang="en-US" b="1" dirty="0"/>
              <a:t>Early solutions required a significant amount of initial engineering investment</a:t>
            </a:r>
          </a:p>
          <a:p>
            <a:pPr lvl="0">
              <a:buFont typeface="Arial" panose="020B0604020202020204" pitchFamily="34" charset="0"/>
              <a:buChar char="•"/>
            </a:pPr>
            <a:r>
              <a:rPr lang="en-US" b="1" dirty="0"/>
              <a:t>Recent advances in deep learning and other techniques have exponentially matured automated speech recognition solutions</a:t>
            </a:r>
          </a:p>
          <a:p>
            <a:pPr marL="0" lvl="0" indent="0">
              <a:buNone/>
            </a:pPr>
            <a:endParaRPr lang="en-US" b="1" dirty="0"/>
          </a:p>
          <a:p>
            <a:pPr marL="0" lvl="0" indent="0">
              <a:buNone/>
            </a:pPr>
            <a:r>
              <a:rPr lang="en-US" b="1" dirty="0"/>
              <a:t>Unique Military Domain Problems</a:t>
            </a:r>
          </a:p>
          <a:p>
            <a:pPr lvl="0">
              <a:buFont typeface="Arial" panose="020B0604020202020204" pitchFamily="34" charset="0"/>
              <a:buChar char="•"/>
            </a:pPr>
            <a:r>
              <a:rPr lang="en-US" sz="2400" b="1" dirty="0"/>
              <a:t>Jargon or brevity terms </a:t>
            </a:r>
          </a:p>
          <a:p>
            <a:pPr lvl="0">
              <a:buFont typeface="Arial" panose="020B0604020202020204" pitchFamily="34" charset="0"/>
              <a:buChar char="•"/>
            </a:pPr>
            <a:r>
              <a:rPr lang="en-US" sz="2400" b="1" dirty="0"/>
              <a:t>Lack of available data for training</a:t>
            </a:r>
          </a:p>
          <a:p>
            <a:pPr lvl="0">
              <a:buFont typeface="Arial" panose="020B0604020202020204" pitchFamily="34" charset="0"/>
              <a:buChar char="•"/>
            </a:pPr>
            <a:r>
              <a:rPr lang="en-US" sz="2400" b="1" dirty="0"/>
              <a:t>Noisy and/or encrypted audio files</a:t>
            </a:r>
          </a:p>
          <a:p>
            <a:pPr lvl="0">
              <a:buFont typeface="Arial" panose="020B0604020202020204" pitchFamily="34" charset="0"/>
              <a:buChar char="•"/>
            </a:pPr>
            <a:r>
              <a:rPr lang="en-US" sz="2400" b="1" dirty="0"/>
              <a:t>Mix of protocol-based and natural language interactions</a:t>
            </a:r>
          </a:p>
        </p:txBody>
      </p:sp>
      <p:sp>
        <p:nvSpPr>
          <p:cNvPr id="3" name="Slide Number Placeholder 2">
            <a:extLst>
              <a:ext uri="{FF2B5EF4-FFF2-40B4-BE49-F238E27FC236}">
                <a16:creationId xmlns:a16="http://schemas.microsoft.com/office/drawing/2014/main" id="{D2F6BFA3-59D7-1071-17A3-0EE1430858D2}"/>
              </a:ext>
            </a:extLst>
          </p:cNvPr>
          <p:cNvSpPr>
            <a:spLocks noGrp="1"/>
          </p:cNvSpPr>
          <p:nvPr>
            <p:ph type="sldNum" sz="quarter" idx="10"/>
          </p:nvPr>
        </p:nvSpPr>
        <p:spPr>
          <a:xfrm>
            <a:off x="10722807" y="6373537"/>
            <a:ext cx="821634" cy="340935"/>
          </a:xfrm>
        </p:spPr>
        <p:txBody>
          <a:bodyPr/>
          <a:lstStyle/>
          <a:p>
            <a:pPr>
              <a:defRPr/>
            </a:pPr>
            <a:fld id="{D68E8870-17DE-45C4-A8DD-7644B2422933}" type="slidenum">
              <a:rPr lang="en-US" b="1" smtClean="0"/>
              <a:pPr>
                <a:defRPr/>
              </a:pPr>
              <a:t>11</a:t>
            </a:fld>
            <a:endParaRPr lang="en-US" b="1" dirty="0"/>
          </a:p>
        </p:txBody>
      </p:sp>
      <p:sp>
        <p:nvSpPr>
          <p:cNvPr id="5" name="Rectangle 2">
            <a:extLst>
              <a:ext uri="{FF2B5EF4-FFF2-40B4-BE49-F238E27FC236}">
                <a16:creationId xmlns:a16="http://schemas.microsoft.com/office/drawing/2014/main" id="{EEA3E181-DDCD-886F-02CF-BD30D783FE00}"/>
              </a:ext>
            </a:extLst>
          </p:cNvPr>
          <p:cNvSpPr>
            <a:spLocks noChangeArrowheads="1"/>
          </p:cNvSpPr>
          <p:nvPr/>
        </p:nvSpPr>
        <p:spPr bwMode="auto">
          <a:xfrm>
            <a:off x="7800268" y="132056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189755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E86CB-5AB4-9088-3CDC-C7D782BA92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2DC2E1-78A1-9ABF-53CE-F4F97292D1BA}"/>
              </a:ext>
            </a:extLst>
          </p:cNvPr>
          <p:cNvSpPr>
            <a:spLocks noGrp="1"/>
          </p:cNvSpPr>
          <p:nvPr>
            <p:ph type="title"/>
          </p:nvPr>
        </p:nvSpPr>
        <p:spPr>
          <a:xfrm>
            <a:off x="1267968" y="0"/>
            <a:ext cx="9656064" cy="795130"/>
          </a:xfrm>
        </p:spPr>
        <p:txBody>
          <a:bodyPr/>
          <a:lstStyle/>
          <a:p>
            <a:r>
              <a:rPr lang="en-US" dirty="0"/>
              <a:t>Recommended Standard Changes</a:t>
            </a:r>
          </a:p>
        </p:txBody>
      </p:sp>
      <p:sp>
        <p:nvSpPr>
          <p:cNvPr id="4" name="Content Placeholder 3">
            <a:extLst>
              <a:ext uri="{FF2B5EF4-FFF2-40B4-BE49-F238E27FC236}">
                <a16:creationId xmlns:a16="http://schemas.microsoft.com/office/drawing/2014/main" id="{60016F4B-75C6-8D62-29E4-DCFD78DB4084}"/>
              </a:ext>
            </a:extLst>
          </p:cNvPr>
          <p:cNvSpPr>
            <a:spLocks noGrp="1"/>
          </p:cNvSpPr>
          <p:nvPr>
            <p:ph sz="quarter" idx="11"/>
          </p:nvPr>
        </p:nvSpPr>
        <p:spPr/>
        <p:txBody>
          <a:bodyPr/>
          <a:lstStyle/>
          <a:p>
            <a:pPr lvl="0">
              <a:buFont typeface="Arial" panose="020B0604020202020204" pitchFamily="34" charset="0"/>
              <a:buChar char="•"/>
            </a:pPr>
            <a:r>
              <a:rPr lang="en-US" b="1" dirty="0"/>
              <a:t>A section of the HPML manual should be added to describe the considerations outlined above</a:t>
            </a:r>
          </a:p>
          <a:p>
            <a:pPr lvl="1">
              <a:buFont typeface="Arial" panose="020B0604020202020204" pitchFamily="34" charset="0"/>
              <a:buChar char="•"/>
            </a:pPr>
            <a:r>
              <a:rPr lang="en-US" b="1" dirty="0"/>
              <a:t>Data storage, physiological and behavioral data conventions (eye tracking, speech, etc.)</a:t>
            </a:r>
          </a:p>
          <a:p>
            <a:pPr lvl="1">
              <a:buFont typeface="Arial" panose="020B0604020202020204" pitchFamily="34" charset="0"/>
              <a:buChar char="•"/>
            </a:pPr>
            <a:r>
              <a:rPr lang="en-US" b="1" dirty="0"/>
              <a:t>The HPML manual is the appropriate venue for adding definitions of these terms and their considerations for use</a:t>
            </a:r>
          </a:p>
          <a:p>
            <a:pPr lvl="0">
              <a:buFont typeface="Arial" panose="020B0604020202020204" pitchFamily="34" charset="0"/>
              <a:buChar char="•"/>
            </a:pPr>
            <a:r>
              <a:rPr lang="en-US" b="1" dirty="0"/>
              <a:t>Describing the sampling rate and introducing recommendations for documenting data synchronization would also make this data more usable for MBSE applications</a:t>
            </a:r>
          </a:p>
          <a:p>
            <a:pPr lvl="1">
              <a:buFont typeface="Arial" panose="020B0604020202020204" pitchFamily="34" charset="0"/>
              <a:buChar char="•"/>
            </a:pPr>
            <a:r>
              <a:rPr lang="en-US" b="1" i="1" dirty="0"/>
              <a:t>Example: standard time of recording, the type of measurement recorded (i.e., heart rate), the recording tool (i.e., wearable device name), and the unit of measurement (i.e., beats per minute)</a:t>
            </a:r>
          </a:p>
          <a:p>
            <a:pPr lvl="0">
              <a:buFont typeface="Arial" panose="020B0604020202020204" pitchFamily="34" charset="0"/>
              <a:buChar char="•"/>
            </a:pPr>
            <a:endParaRPr lang="en-US" dirty="0"/>
          </a:p>
        </p:txBody>
      </p:sp>
      <p:sp>
        <p:nvSpPr>
          <p:cNvPr id="3" name="Slide Number Placeholder 2">
            <a:extLst>
              <a:ext uri="{FF2B5EF4-FFF2-40B4-BE49-F238E27FC236}">
                <a16:creationId xmlns:a16="http://schemas.microsoft.com/office/drawing/2014/main" id="{7C8F2EF7-4F7B-EBD1-1763-CCFE00E1119C}"/>
              </a:ext>
            </a:extLst>
          </p:cNvPr>
          <p:cNvSpPr>
            <a:spLocks noGrp="1"/>
          </p:cNvSpPr>
          <p:nvPr>
            <p:ph type="sldNum" sz="quarter" idx="10"/>
          </p:nvPr>
        </p:nvSpPr>
        <p:spPr>
          <a:xfrm>
            <a:off x="10722807" y="6373537"/>
            <a:ext cx="821634" cy="340935"/>
          </a:xfrm>
        </p:spPr>
        <p:txBody>
          <a:bodyPr/>
          <a:lstStyle/>
          <a:p>
            <a:pPr>
              <a:defRPr/>
            </a:pPr>
            <a:fld id="{D68E8870-17DE-45C4-A8DD-7644B2422933}" type="slidenum">
              <a:rPr lang="en-US" b="1" smtClean="0"/>
              <a:pPr>
                <a:defRPr/>
              </a:pPr>
              <a:t>12</a:t>
            </a:fld>
            <a:endParaRPr lang="en-US" b="1" dirty="0"/>
          </a:p>
        </p:txBody>
      </p:sp>
    </p:spTree>
    <p:extLst>
      <p:ext uri="{BB962C8B-B14F-4D97-AF65-F5344CB8AC3E}">
        <p14:creationId xmlns:p14="http://schemas.microsoft.com/office/powerpoint/2010/main" val="1859232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B902A-3307-B49D-4225-FBA540AF48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57B031-79AA-A5C7-F69B-CC2E9DBADED9}"/>
              </a:ext>
            </a:extLst>
          </p:cNvPr>
          <p:cNvSpPr>
            <a:spLocks noGrp="1"/>
          </p:cNvSpPr>
          <p:nvPr>
            <p:ph type="title"/>
          </p:nvPr>
        </p:nvSpPr>
        <p:spPr>
          <a:xfrm>
            <a:off x="1942554" y="0"/>
            <a:ext cx="8325768" cy="795130"/>
          </a:xfrm>
        </p:spPr>
        <p:txBody>
          <a:bodyPr/>
          <a:lstStyle/>
          <a:p>
            <a:r>
              <a:rPr lang="en-US" dirty="0"/>
              <a:t>Future Research and Development Efforts</a:t>
            </a:r>
          </a:p>
        </p:txBody>
      </p:sp>
      <p:sp>
        <p:nvSpPr>
          <p:cNvPr id="4" name="Content Placeholder 3">
            <a:extLst>
              <a:ext uri="{FF2B5EF4-FFF2-40B4-BE49-F238E27FC236}">
                <a16:creationId xmlns:a16="http://schemas.microsoft.com/office/drawing/2014/main" id="{B8C1CDF7-8F63-FF8E-1337-0B0D6BF6DB4F}"/>
              </a:ext>
            </a:extLst>
          </p:cNvPr>
          <p:cNvSpPr>
            <a:spLocks noGrp="1"/>
          </p:cNvSpPr>
          <p:nvPr>
            <p:ph sz="quarter" idx="11"/>
          </p:nvPr>
        </p:nvSpPr>
        <p:spPr>
          <a:xfrm>
            <a:off x="521697" y="932415"/>
            <a:ext cx="11323940" cy="5075237"/>
          </a:xfrm>
        </p:spPr>
        <p:txBody>
          <a:bodyPr/>
          <a:lstStyle/>
          <a:p>
            <a:pPr marL="0" lvl="0" indent="0">
              <a:buNone/>
            </a:pPr>
            <a:r>
              <a:rPr lang="en-US" b="1" dirty="0"/>
              <a:t>Potential Improvements</a:t>
            </a:r>
          </a:p>
          <a:p>
            <a:pPr lvl="0">
              <a:buFont typeface="Arial" panose="020B0604020202020204" pitchFamily="34" charset="0"/>
              <a:buChar char="•"/>
            </a:pPr>
            <a:r>
              <a:rPr lang="en-US" b="1" dirty="0"/>
              <a:t>Improving our ability to use simulator data to measure performance</a:t>
            </a:r>
          </a:p>
          <a:p>
            <a:pPr lvl="1">
              <a:buFont typeface="Arial" panose="020B0604020202020204" pitchFamily="34" charset="0"/>
              <a:buChar char="•"/>
            </a:pPr>
            <a:r>
              <a:rPr lang="en-US" b="1" dirty="0"/>
              <a:t>Outcome data will only ever be able to account for a portion of HPM</a:t>
            </a:r>
          </a:p>
          <a:p>
            <a:pPr lvl="1">
              <a:buFont typeface="Arial" panose="020B0604020202020204" pitchFamily="34" charset="0"/>
              <a:buChar char="•"/>
            </a:pPr>
            <a:r>
              <a:rPr lang="en-US" b="1" dirty="0"/>
              <a:t>Emerging technologies offer component capabilities that may assess unique variance in performance</a:t>
            </a:r>
          </a:p>
          <a:p>
            <a:pPr>
              <a:buFont typeface="Arial" panose="020B0604020202020204" pitchFamily="34" charset="0"/>
              <a:buChar char="•"/>
            </a:pPr>
            <a:r>
              <a:rPr lang="en-US" b="1" dirty="0"/>
              <a:t>AI/ML Integration</a:t>
            </a:r>
          </a:p>
          <a:p>
            <a:pPr lvl="1">
              <a:buFont typeface="Arial" panose="020B0604020202020204" pitchFamily="34" charset="0"/>
              <a:buChar char="•"/>
            </a:pPr>
            <a:r>
              <a:rPr lang="en-US" b="1" dirty="0"/>
              <a:t>AI/ML approaches require well labeled data- which is enabled by using </a:t>
            </a:r>
            <a:r>
              <a:rPr lang="en-US" b="1" dirty="0" err="1"/>
              <a:t>xAPI</a:t>
            </a:r>
            <a:r>
              <a:rPr lang="en-US" b="1" dirty="0"/>
              <a:t> and HPML concepts</a:t>
            </a:r>
          </a:p>
          <a:p>
            <a:pPr lvl="1">
              <a:buFont typeface="Arial" panose="020B0604020202020204" pitchFamily="34" charset="0"/>
              <a:buChar char="•"/>
            </a:pPr>
            <a:r>
              <a:rPr lang="en-US" b="1" dirty="0"/>
              <a:t>Novel video and audio capture technologies combined with emerging AI/ML analytic capabilities may offer advanced means to automatically capture both cognitive and behavioral processes that lead to performance outcomes</a:t>
            </a:r>
          </a:p>
          <a:p>
            <a:pPr>
              <a:buFont typeface="Arial" panose="020B0604020202020204" pitchFamily="34" charset="0"/>
              <a:buChar char="•"/>
            </a:pPr>
            <a:endParaRPr lang="en-US" sz="2400" dirty="0"/>
          </a:p>
        </p:txBody>
      </p:sp>
      <p:sp>
        <p:nvSpPr>
          <p:cNvPr id="3" name="Slide Number Placeholder 2">
            <a:extLst>
              <a:ext uri="{FF2B5EF4-FFF2-40B4-BE49-F238E27FC236}">
                <a16:creationId xmlns:a16="http://schemas.microsoft.com/office/drawing/2014/main" id="{E6D4CA8F-D4FC-FA69-57E4-05231E413257}"/>
              </a:ext>
            </a:extLst>
          </p:cNvPr>
          <p:cNvSpPr>
            <a:spLocks noGrp="1"/>
          </p:cNvSpPr>
          <p:nvPr>
            <p:ph type="sldNum" sz="quarter" idx="10"/>
          </p:nvPr>
        </p:nvSpPr>
        <p:spPr>
          <a:xfrm>
            <a:off x="10722807" y="6373537"/>
            <a:ext cx="821634" cy="340935"/>
          </a:xfrm>
        </p:spPr>
        <p:txBody>
          <a:bodyPr/>
          <a:lstStyle/>
          <a:p>
            <a:pPr>
              <a:defRPr/>
            </a:pPr>
            <a:fld id="{D68E8870-17DE-45C4-A8DD-7644B2422933}" type="slidenum">
              <a:rPr lang="en-US" b="1" smtClean="0"/>
              <a:pPr>
                <a:defRPr/>
              </a:pPr>
              <a:t>13</a:t>
            </a:fld>
            <a:endParaRPr lang="en-US" b="1" dirty="0"/>
          </a:p>
        </p:txBody>
      </p:sp>
    </p:spTree>
    <p:extLst>
      <p:ext uri="{BB962C8B-B14F-4D97-AF65-F5344CB8AC3E}">
        <p14:creationId xmlns:p14="http://schemas.microsoft.com/office/powerpoint/2010/main" val="1493090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C8C08-313F-6DB3-D47E-D0FF7A4F6A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EF1DED-CFE8-54FE-8AD1-C42FD217700F}"/>
              </a:ext>
            </a:extLst>
          </p:cNvPr>
          <p:cNvSpPr>
            <a:spLocks noGrp="1"/>
          </p:cNvSpPr>
          <p:nvPr>
            <p:ph type="title"/>
          </p:nvPr>
        </p:nvSpPr>
        <p:spPr>
          <a:xfrm>
            <a:off x="1942554" y="0"/>
            <a:ext cx="8325768" cy="795130"/>
          </a:xfrm>
        </p:spPr>
        <p:txBody>
          <a:bodyPr/>
          <a:lstStyle/>
          <a:p>
            <a:r>
              <a:rPr lang="en-US" dirty="0"/>
              <a:t>Conclusion</a:t>
            </a:r>
          </a:p>
        </p:txBody>
      </p:sp>
      <p:sp>
        <p:nvSpPr>
          <p:cNvPr id="4" name="Content Placeholder 3">
            <a:extLst>
              <a:ext uri="{FF2B5EF4-FFF2-40B4-BE49-F238E27FC236}">
                <a16:creationId xmlns:a16="http://schemas.microsoft.com/office/drawing/2014/main" id="{8EA0B490-500F-221F-C7B0-A8CD24B7189D}"/>
              </a:ext>
            </a:extLst>
          </p:cNvPr>
          <p:cNvSpPr>
            <a:spLocks noGrp="1"/>
          </p:cNvSpPr>
          <p:nvPr>
            <p:ph sz="quarter" idx="11"/>
          </p:nvPr>
        </p:nvSpPr>
        <p:spPr>
          <a:xfrm>
            <a:off x="480132" y="1046715"/>
            <a:ext cx="8772725" cy="3840971"/>
          </a:xfrm>
        </p:spPr>
        <p:txBody>
          <a:bodyPr/>
          <a:lstStyle/>
          <a:p>
            <a:pPr marL="0" indent="0">
              <a:buNone/>
            </a:pPr>
            <a:r>
              <a:rPr lang="en-US" b="1" dirty="0"/>
              <a:t>As the DoD moves towards becoming a data-centric organization, there is a need to expand the standards for HPM data derived from advancing technologies</a:t>
            </a:r>
          </a:p>
          <a:p>
            <a:pPr>
              <a:buFont typeface="Arial" panose="020B0604020202020204" pitchFamily="34" charset="0"/>
              <a:buChar char="•"/>
            </a:pPr>
            <a:r>
              <a:rPr lang="en-US" b="1" dirty="0"/>
              <a:t>Avoid approaches that don’t scale by including the structure in SBIR/STTR and other acquisition efforts</a:t>
            </a:r>
          </a:p>
          <a:p>
            <a:pPr>
              <a:buFont typeface="Arial" panose="020B0604020202020204" pitchFamily="34" charset="0"/>
              <a:buChar char="•"/>
            </a:pPr>
            <a:r>
              <a:rPr lang="en-US" b="1" dirty="0"/>
              <a:t>The proposed expansion of standards and architecture will support achieving the goals of the DoD data strategy and improve proficiency</a:t>
            </a:r>
          </a:p>
          <a:p>
            <a:pPr marL="0" indent="0">
              <a:buNone/>
            </a:pPr>
            <a:endParaRPr lang="en-US" dirty="0"/>
          </a:p>
        </p:txBody>
      </p:sp>
      <p:sp>
        <p:nvSpPr>
          <p:cNvPr id="3" name="Slide Number Placeholder 2">
            <a:extLst>
              <a:ext uri="{FF2B5EF4-FFF2-40B4-BE49-F238E27FC236}">
                <a16:creationId xmlns:a16="http://schemas.microsoft.com/office/drawing/2014/main" id="{73B6EE4F-E25F-1AAB-73D4-C17A16491291}"/>
              </a:ext>
            </a:extLst>
          </p:cNvPr>
          <p:cNvSpPr>
            <a:spLocks noGrp="1"/>
          </p:cNvSpPr>
          <p:nvPr>
            <p:ph type="sldNum" sz="quarter" idx="10"/>
          </p:nvPr>
        </p:nvSpPr>
        <p:spPr>
          <a:xfrm>
            <a:off x="10722807" y="6373537"/>
            <a:ext cx="821634" cy="340935"/>
          </a:xfrm>
        </p:spPr>
        <p:txBody>
          <a:bodyPr/>
          <a:lstStyle/>
          <a:p>
            <a:pPr>
              <a:defRPr/>
            </a:pPr>
            <a:fld id="{D68E8870-17DE-45C4-A8DD-7644B2422933}" type="slidenum">
              <a:rPr lang="en-US" b="1" smtClean="0"/>
              <a:pPr>
                <a:defRPr/>
              </a:pPr>
              <a:t>14</a:t>
            </a:fld>
            <a:endParaRPr lang="en-US" b="1" dirty="0"/>
          </a:p>
        </p:txBody>
      </p:sp>
      <p:pic>
        <p:nvPicPr>
          <p:cNvPr id="5" name="Picture 4"/>
          <p:cNvPicPr>
            <a:picLocks noChangeAspect="1"/>
          </p:cNvPicPr>
          <p:nvPr/>
        </p:nvPicPr>
        <p:blipFill>
          <a:blip r:embed="rId2"/>
          <a:stretch>
            <a:fillRect/>
          </a:stretch>
        </p:blipFill>
        <p:spPr>
          <a:xfrm>
            <a:off x="9252857" y="1169607"/>
            <a:ext cx="2641414" cy="3408589"/>
          </a:xfrm>
          <a:prstGeom prst="rect">
            <a:avLst/>
          </a:prstGeom>
        </p:spPr>
      </p:pic>
      <p:sp>
        <p:nvSpPr>
          <p:cNvPr id="7" name="Rectangle 6"/>
          <p:cNvSpPr/>
          <p:nvPr/>
        </p:nvSpPr>
        <p:spPr>
          <a:xfrm>
            <a:off x="480132" y="4703989"/>
            <a:ext cx="10960754" cy="1384995"/>
          </a:xfrm>
          <a:prstGeom prst="rect">
            <a:avLst/>
          </a:prstGeom>
        </p:spPr>
        <p:txBody>
          <a:bodyPr wrap="square">
            <a:spAutoFit/>
          </a:bodyPr>
          <a:lstStyle/>
          <a:p>
            <a:r>
              <a:rPr lang="en-US" sz="2800" b="1" dirty="0">
                <a:latin typeface="Arial Narrow" panose="020B0606020202030204" pitchFamily="34" charset="0"/>
              </a:rPr>
              <a:t>An architecture such as MBSE can support defining the application of these solutions within modular systems enabled by the emerging capabilities of artificial intelligence and machine learning</a:t>
            </a:r>
          </a:p>
        </p:txBody>
      </p:sp>
    </p:spTree>
    <p:extLst>
      <p:ext uri="{BB962C8B-B14F-4D97-AF65-F5344CB8AC3E}">
        <p14:creationId xmlns:p14="http://schemas.microsoft.com/office/powerpoint/2010/main" val="3200757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501CF-1CC1-86E6-1FFE-0C869805B72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97D85E-9AC7-3CA5-ADF5-34974924CE8F}"/>
              </a:ext>
            </a:extLst>
          </p:cNvPr>
          <p:cNvSpPr>
            <a:spLocks noGrp="1"/>
          </p:cNvSpPr>
          <p:nvPr>
            <p:ph type="sldNum" sz="quarter" idx="10"/>
          </p:nvPr>
        </p:nvSpPr>
        <p:spPr>
          <a:xfrm>
            <a:off x="10722807" y="6373537"/>
            <a:ext cx="821634" cy="340935"/>
          </a:xfrm>
        </p:spPr>
        <p:txBody>
          <a:bodyPr/>
          <a:lstStyle/>
          <a:p>
            <a:pPr>
              <a:defRPr/>
            </a:pPr>
            <a:fld id="{D68E8870-17DE-45C4-A8DD-7644B2422933}" type="slidenum">
              <a:rPr lang="en-US" b="1" smtClean="0"/>
              <a:pPr>
                <a:defRPr/>
              </a:pPr>
              <a:t>15</a:t>
            </a:fld>
            <a:endParaRPr lang="en-US" b="1" dirty="0"/>
          </a:p>
        </p:txBody>
      </p:sp>
      <p:sp>
        <p:nvSpPr>
          <p:cNvPr id="9" name="TextBox 8">
            <a:extLst>
              <a:ext uri="{FF2B5EF4-FFF2-40B4-BE49-F238E27FC236}">
                <a16:creationId xmlns:a16="http://schemas.microsoft.com/office/drawing/2014/main" id="{70EB3388-4D18-5F31-0ED2-AD208F99918F}"/>
              </a:ext>
            </a:extLst>
          </p:cNvPr>
          <p:cNvSpPr txBox="1"/>
          <p:nvPr/>
        </p:nvSpPr>
        <p:spPr>
          <a:xfrm>
            <a:off x="1603129" y="2644170"/>
            <a:ext cx="8985741" cy="1446550"/>
          </a:xfrm>
          <a:prstGeom prst="rect">
            <a:avLst/>
          </a:prstGeom>
          <a:noFill/>
        </p:spPr>
        <p:txBody>
          <a:bodyPr wrap="square" rtlCol="0">
            <a:spAutoFit/>
          </a:bodyPr>
          <a:lstStyle/>
          <a:p>
            <a:pPr algn="ctr"/>
            <a:r>
              <a:rPr lang="en-US" sz="8800" dirty="0">
                <a:latin typeface="Arial" panose="020B0604020202020204" pitchFamily="34" charset="0"/>
                <a:cs typeface="Arial" panose="020B0604020202020204" pitchFamily="34" charset="0"/>
              </a:rPr>
              <a:t>Questions</a:t>
            </a:r>
            <a:r>
              <a:rPr lang="en-US" sz="18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9353190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sz="quarter" idx="11"/>
          </p:nvPr>
        </p:nvSpPr>
        <p:spPr/>
        <p:txBody>
          <a:bodyPr/>
          <a:lstStyle/>
          <a:p>
            <a:r>
              <a:rPr lang="en-US" sz="1600" dirty="0"/>
              <a:t>Department of Defense (2020, September 30). Department of Defense Data Strategy. https://media.defense.gov/2020/Oct/08/2002514180/-1/-1/0/DOD-DATA-STRATEGY.PDF</a:t>
            </a:r>
          </a:p>
          <a:p>
            <a:r>
              <a:rPr lang="en-US" sz="1600" dirty="0"/>
              <a:t>Department of Defense Acquisition Agility (2020). Code 10. Sec 805. Ch. 144B. § 2446a. Requirement for Modular Open System Approach. </a:t>
            </a:r>
            <a:r>
              <a:rPr lang="en-US" sz="1600" u="sng" dirty="0"/>
              <a:t>https://www.cto.mil/sea/mosa/</a:t>
            </a:r>
            <a:r>
              <a:rPr lang="en-US" sz="1600" dirty="0"/>
              <a:t>  </a:t>
            </a:r>
          </a:p>
          <a:p>
            <a:r>
              <a:rPr lang="en-US" sz="1600" dirty="0" err="1"/>
              <a:t>Geier</a:t>
            </a:r>
            <a:r>
              <a:rPr lang="en-US" sz="1600" dirty="0"/>
              <a:t>, N. (May, 2022). TECHNICAL REPORT: OUSD(R&amp;E) MOSA Assessment Criteria. </a:t>
            </a:r>
            <a:r>
              <a:rPr lang="en-US" sz="1600" u="sng" dirty="0"/>
              <a:t>https://www.cto.mil/wp-content/uploads/2023/06/MOSA-Assess-2022.pdf</a:t>
            </a:r>
            <a:r>
              <a:rPr lang="en-US" sz="1600" dirty="0"/>
              <a:t> </a:t>
            </a:r>
          </a:p>
          <a:p>
            <a:r>
              <a:rPr lang="en-US" sz="1600" dirty="0"/>
              <a:t>IEEE Standards Association. (2021). What are standards? Why are they important? </a:t>
            </a:r>
            <a:r>
              <a:rPr lang="en-US" sz="1600" u="sng" dirty="0"/>
              <a:t>https://standards.ieee.org/beyond-standards/what-are-standards-why-are-they-important</a:t>
            </a:r>
            <a:r>
              <a:rPr lang="en-US" sz="1600" dirty="0"/>
              <a:t>. </a:t>
            </a:r>
          </a:p>
          <a:p>
            <a:r>
              <a:rPr lang="en-US" sz="1600" dirty="0"/>
              <a:t>IEEE 9274.1.1. (2023). IEEE Standard for Learning Technology—JavaScript Object Notation (JSON) </a:t>
            </a:r>
            <a:br>
              <a:rPr lang="en-US" sz="1600" dirty="0"/>
            </a:br>
            <a:r>
              <a:rPr lang="en-US" sz="1600" dirty="0"/>
              <a:t>Data Model Format and Representational State Transfer (RESTful) Web Service for Learner Experience Data Tracking and Access. IEEE SA. </a:t>
            </a:r>
          </a:p>
          <a:p>
            <a:r>
              <a:rPr lang="en-US" sz="1600" dirty="0"/>
              <a:t>Morgan, M., </a:t>
            </a:r>
            <a:r>
              <a:rPr lang="en-US" sz="1600" dirty="0" err="1"/>
              <a:t>Holzer</a:t>
            </a:r>
            <a:r>
              <a:rPr lang="en-US" sz="1600" dirty="0"/>
              <a:t>, T., &amp; Eveleigh, T. (2021). Synergizing model‐based systems engineering, modularity, and software container concepts to manage obsolescence. Systems Engineering, 24(5), 369-380. </a:t>
            </a:r>
          </a:p>
          <a:p>
            <a:r>
              <a:rPr lang="en-US" sz="1600" dirty="0" err="1"/>
              <a:t>Nouira</a:t>
            </a:r>
            <a:r>
              <a:rPr lang="en-US" sz="1600" dirty="0"/>
              <a:t>, A., </a:t>
            </a:r>
            <a:r>
              <a:rPr lang="en-US" sz="1600" dirty="0" err="1"/>
              <a:t>Cheniti-Belcadhi</a:t>
            </a:r>
            <a:r>
              <a:rPr lang="en-US" sz="1600" dirty="0"/>
              <a:t>, L., &amp; Braham, R. (2018). An enhanced </a:t>
            </a:r>
            <a:r>
              <a:rPr lang="en-US" sz="1600" dirty="0" err="1"/>
              <a:t>xAPI</a:t>
            </a:r>
            <a:r>
              <a:rPr lang="en-US" sz="1600" dirty="0"/>
              <a:t> data model supporting assessment analytics. Procedia Computer Science, 126, 566-575. </a:t>
            </a:r>
          </a:p>
          <a:p>
            <a:r>
              <a:rPr lang="en-US" sz="1600" dirty="0" err="1"/>
              <a:t>Spering</a:t>
            </a:r>
            <a:r>
              <a:rPr lang="en-US" sz="1600" dirty="0"/>
              <a:t>, M. (2022). Eye movements as a window into decision-making. Annual review of vision science, 8, 427-448.</a:t>
            </a:r>
          </a:p>
          <a:p>
            <a:r>
              <a:rPr lang="en-US" sz="1600" dirty="0"/>
              <a:t>Wiese, E., Atkinson, B., Roberts, M., Ayers, J., &amp; </a:t>
            </a:r>
            <a:r>
              <a:rPr lang="en-US" sz="1600" dirty="0" err="1"/>
              <a:t>Ramoutar</a:t>
            </a:r>
            <a:r>
              <a:rPr lang="en-US" sz="1600" dirty="0"/>
              <a:t>, D. (2012). Automated human performance measurement: Data availability and standards. In Proceedings of the 2012 </a:t>
            </a:r>
            <a:r>
              <a:rPr lang="en-US" sz="1600" dirty="0" err="1"/>
              <a:t>Interservice</a:t>
            </a:r>
            <a:r>
              <a:rPr lang="en-US" sz="1600" dirty="0"/>
              <a:t>/Industry Training, Education, and Simulation Conference, Orlando, FL. </a:t>
            </a:r>
          </a:p>
          <a:p>
            <a:endParaRPr lang="en-US" sz="1600" dirty="0"/>
          </a:p>
        </p:txBody>
      </p:sp>
    </p:spTree>
    <p:extLst>
      <p:ext uri="{BB962C8B-B14F-4D97-AF65-F5344CB8AC3E}">
        <p14:creationId xmlns:p14="http://schemas.microsoft.com/office/powerpoint/2010/main" val="345843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Author’s Notes</a:t>
            </a:r>
          </a:p>
        </p:txBody>
      </p:sp>
      <p:sp>
        <p:nvSpPr>
          <p:cNvPr id="4" name="Content Placeholder 3"/>
          <p:cNvSpPr>
            <a:spLocks noGrp="1"/>
          </p:cNvSpPr>
          <p:nvPr>
            <p:ph sz="quarter" idx="11"/>
          </p:nvPr>
        </p:nvSpPr>
        <p:spPr/>
        <p:txBody>
          <a:bodyPr/>
          <a:lstStyle/>
          <a:p>
            <a:pPr algn="l">
              <a:spcAft>
                <a:spcPts val="2400"/>
              </a:spcAft>
              <a:buFont typeface="Arial" panose="020B0604020202020204" pitchFamily="34" charset="0"/>
              <a:buChar char="•"/>
            </a:pPr>
            <a:r>
              <a:rPr lang="en-US" sz="2400" b="1" dirty="0"/>
              <a:t>Authors: Mitchell Tindall, </a:t>
            </a:r>
            <a:r>
              <a:rPr lang="en-US" sz="2400" b="1" dirty="0" err="1"/>
              <a:t>Ph.D</a:t>
            </a:r>
            <a:r>
              <a:rPr lang="en-US" sz="2400" b="1" dirty="0"/>
              <a:t>, Beth Atkinson, M.A, LT Sarah Beadle, Ph.D.</a:t>
            </a:r>
            <a:endParaRPr lang="en-US" sz="2400" b="1" i="1" dirty="0"/>
          </a:p>
          <a:p>
            <a:pPr algn="l">
              <a:spcAft>
                <a:spcPts val="2400"/>
              </a:spcAft>
              <a:buFont typeface="Arial" panose="020B0604020202020204" pitchFamily="34" charset="0"/>
              <a:buChar char="•"/>
            </a:pPr>
            <a:r>
              <a:rPr lang="en-US" sz="2400" b="1" i="1" dirty="0"/>
              <a:t>The views of the authors expressed herein do not necessarily represent those of the U.S. Navy or Department of Defense (DoD). Presentation of this material does not constitute or imply its endorsement, recommendation, or favoring by the DoD.</a:t>
            </a:r>
          </a:p>
          <a:p>
            <a:pPr>
              <a:spcAft>
                <a:spcPts val="2400"/>
              </a:spcAft>
              <a:buFont typeface="Arial" panose="020B0604020202020204" pitchFamily="34" charset="0"/>
              <a:buChar char="•"/>
            </a:pPr>
            <a:r>
              <a:rPr lang="en-US" sz="2400" b="1" i="1" dirty="0"/>
              <a:t>NAWCTSD Public Release 24-ORL064 Distribution Statement A – Approved for public release; distribution is unlimited.</a:t>
            </a:r>
          </a:p>
        </p:txBody>
      </p:sp>
      <p:sp>
        <p:nvSpPr>
          <p:cNvPr id="3" name="Slide Number Placeholder 2">
            <a:extLst>
              <a:ext uri="{FF2B5EF4-FFF2-40B4-BE49-F238E27FC236}">
                <a16:creationId xmlns:a16="http://schemas.microsoft.com/office/drawing/2014/main" id="{47120F73-9AB8-41B1-BE96-89267788E03F}"/>
              </a:ext>
            </a:extLst>
          </p:cNvPr>
          <p:cNvSpPr>
            <a:spLocks noGrp="1"/>
          </p:cNvSpPr>
          <p:nvPr>
            <p:ph type="sldNum" sz="quarter" idx="10"/>
          </p:nvPr>
        </p:nvSpPr>
        <p:spPr>
          <a:xfrm>
            <a:off x="10722807" y="6373537"/>
            <a:ext cx="821634" cy="340935"/>
          </a:xfrm>
        </p:spPr>
        <p:txBody>
          <a:bodyPr/>
          <a:lstStyle/>
          <a:p>
            <a:pPr>
              <a:defRPr/>
            </a:pPr>
            <a:fld id="{D68E8870-17DE-45C4-A8DD-7644B2422933}" type="slidenum">
              <a:rPr lang="en-US" b="1" smtClean="0"/>
              <a:pPr>
                <a:defRPr/>
              </a:pPr>
              <a:t>2</a:t>
            </a:fld>
            <a:endParaRPr lang="en-US" b="1" dirty="0"/>
          </a:p>
        </p:txBody>
      </p:sp>
    </p:spTree>
    <p:extLst>
      <p:ext uri="{BB962C8B-B14F-4D97-AF65-F5344CB8AC3E}">
        <p14:creationId xmlns:p14="http://schemas.microsoft.com/office/powerpoint/2010/main" val="397869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660D6-926F-8C5C-F15C-161807D5E8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339023-7761-1F59-715C-480B65EDD39C}"/>
              </a:ext>
            </a:extLst>
          </p:cNvPr>
          <p:cNvSpPr>
            <a:spLocks noGrp="1"/>
          </p:cNvSpPr>
          <p:nvPr>
            <p:ph type="title"/>
          </p:nvPr>
        </p:nvSpPr>
        <p:spPr/>
        <p:txBody>
          <a:bodyPr/>
          <a:lstStyle/>
          <a:p>
            <a:r>
              <a:rPr lang="en-US" dirty="0"/>
              <a:t>Learning and Human Performance Standards</a:t>
            </a:r>
          </a:p>
        </p:txBody>
      </p:sp>
      <p:sp>
        <p:nvSpPr>
          <p:cNvPr id="4" name="Content Placeholder 3">
            <a:extLst>
              <a:ext uri="{FF2B5EF4-FFF2-40B4-BE49-F238E27FC236}">
                <a16:creationId xmlns:a16="http://schemas.microsoft.com/office/drawing/2014/main" id="{C399F931-DA9C-02D0-FB64-65EFFC51488E}"/>
              </a:ext>
            </a:extLst>
          </p:cNvPr>
          <p:cNvSpPr>
            <a:spLocks noGrp="1"/>
          </p:cNvSpPr>
          <p:nvPr>
            <p:ph sz="quarter" idx="11"/>
          </p:nvPr>
        </p:nvSpPr>
        <p:spPr>
          <a:xfrm>
            <a:off x="361440" y="1163783"/>
            <a:ext cx="10694487" cy="1641762"/>
          </a:xfrm>
        </p:spPr>
        <p:txBody>
          <a:bodyPr/>
          <a:lstStyle/>
          <a:p>
            <a:pPr marL="0" indent="0">
              <a:buNone/>
            </a:pPr>
            <a:r>
              <a:rPr lang="en-US" b="1" dirty="0"/>
              <a:t>Standards are </a:t>
            </a:r>
            <a:r>
              <a:rPr lang="en-US" b="1" i="1" u="sng" dirty="0"/>
              <a:t>absolutely necessary </a:t>
            </a:r>
            <a:r>
              <a:rPr lang="en-US" b="1" dirty="0"/>
              <a:t>for achieving the aim of the 2020 DoD Data Strategy</a:t>
            </a:r>
          </a:p>
        </p:txBody>
      </p:sp>
      <p:sp>
        <p:nvSpPr>
          <p:cNvPr id="3" name="Slide Number Placeholder 2">
            <a:extLst>
              <a:ext uri="{FF2B5EF4-FFF2-40B4-BE49-F238E27FC236}">
                <a16:creationId xmlns:a16="http://schemas.microsoft.com/office/drawing/2014/main" id="{D2ED6881-D0E6-2CB2-8508-087E3815F797}"/>
              </a:ext>
            </a:extLst>
          </p:cNvPr>
          <p:cNvSpPr>
            <a:spLocks noGrp="1"/>
          </p:cNvSpPr>
          <p:nvPr>
            <p:ph type="sldNum" sz="quarter" idx="10"/>
          </p:nvPr>
        </p:nvSpPr>
        <p:spPr>
          <a:xfrm>
            <a:off x="10722807" y="6373537"/>
            <a:ext cx="821634" cy="340935"/>
          </a:xfrm>
        </p:spPr>
        <p:txBody>
          <a:bodyPr/>
          <a:lstStyle/>
          <a:p>
            <a:pPr>
              <a:defRPr/>
            </a:pPr>
            <a:fld id="{D68E8870-17DE-45C4-A8DD-7644B2422933}" type="slidenum">
              <a:rPr lang="en-US" b="1" smtClean="0"/>
              <a:pPr>
                <a:defRPr/>
              </a:pPr>
              <a:t>3</a:t>
            </a:fld>
            <a:endParaRPr lang="en-US" b="1" dirty="0"/>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5708683" y="2166257"/>
            <a:ext cx="6298800" cy="3668486"/>
          </a:xfrm>
          <a:prstGeom prst="rect">
            <a:avLst/>
          </a:prstGeom>
        </p:spPr>
      </p:pic>
      <p:sp>
        <p:nvSpPr>
          <p:cNvPr id="6" name="Content Placeholder 3">
            <a:extLst>
              <a:ext uri="{FF2B5EF4-FFF2-40B4-BE49-F238E27FC236}">
                <a16:creationId xmlns:a16="http://schemas.microsoft.com/office/drawing/2014/main" id="{C399F931-DA9C-02D0-FB64-65EFFC51488E}"/>
              </a:ext>
            </a:extLst>
          </p:cNvPr>
          <p:cNvSpPr txBox="1">
            <a:spLocks/>
          </p:cNvSpPr>
          <p:nvPr/>
        </p:nvSpPr>
        <p:spPr bwMode="auto">
          <a:xfrm>
            <a:off x="424563" y="2166257"/>
            <a:ext cx="5405514" cy="444025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lvl="1" indent="0">
              <a:buNone/>
            </a:pPr>
            <a:r>
              <a:rPr lang="en-US" sz="2800" b="1" dirty="0"/>
              <a:t>Two standards related to Human Performance Modeling (HPM):</a:t>
            </a:r>
          </a:p>
          <a:p>
            <a:pPr>
              <a:buFont typeface="Arial" panose="020B0604020202020204" pitchFamily="34" charset="0"/>
              <a:buChar char="•"/>
            </a:pPr>
            <a:r>
              <a:rPr lang="en-US" sz="2400" b="1" kern="0" dirty="0"/>
              <a:t>Experience Application Programming Interface (</a:t>
            </a:r>
            <a:r>
              <a:rPr lang="en-US" sz="2400" b="1" kern="0" dirty="0" err="1"/>
              <a:t>xAPI</a:t>
            </a:r>
            <a:r>
              <a:rPr lang="en-US" sz="2400" b="1" kern="0" dirty="0"/>
              <a:t>)</a:t>
            </a:r>
          </a:p>
          <a:p>
            <a:pPr>
              <a:buFont typeface="Arial" panose="020B0604020202020204" pitchFamily="34" charset="0"/>
              <a:buChar char="•"/>
            </a:pPr>
            <a:r>
              <a:rPr lang="en-US" sz="2400" b="1" kern="0" dirty="0"/>
              <a:t>Human Performance Modeling Language (HPML)</a:t>
            </a:r>
          </a:p>
          <a:p>
            <a:pPr marL="0" indent="0">
              <a:buNone/>
            </a:pPr>
            <a:r>
              <a:rPr lang="en-US" b="1" u="sng" kern="0" dirty="0"/>
              <a:t>Facilitates tracking </a:t>
            </a:r>
            <a:r>
              <a:rPr lang="en-US" b="1" kern="0" dirty="0"/>
              <a:t>of learning and performance </a:t>
            </a:r>
            <a:r>
              <a:rPr lang="en-US" b="1" u="sng" kern="0" dirty="0"/>
              <a:t>over time </a:t>
            </a:r>
            <a:r>
              <a:rPr lang="en-US" b="1" kern="0" dirty="0"/>
              <a:t>and </a:t>
            </a:r>
            <a:r>
              <a:rPr lang="en-US" b="1" u="sng" kern="0" dirty="0"/>
              <a:t>across modes</a:t>
            </a:r>
            <a:r>
              <a:rPr lang="en-US" b="1" kern="0" dirty="0"/>
              <a:t> of education</a:t>
            </a:r>
          </a:p>
        </p:txBody>
      </p:sp>
    </p:spTree>
    <p:extLst>
      <p:ext uri="{BB962C8B-B14F-4D97-AF65-F5344CB8AC3E}">
        <p14:creationId xmlns:p14="http://schemas.microsoft.com/office/powerpoint/2010/main" val="325698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660D6-926F-8C5C-F15C-161807D5E8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339023-7761-1F59-715C-480B65EDD39C}"/>
              </a:ext>
            </a:extLst>
          </p:cNvPr>
          <p:cNvSpPr>
            <a:spLocks noGrp="1"/>
          </p:cNvSpPr>
          <p:nvPr>
            <p:ph type="title"/>
          </p:nvPr>
        </p:nvSpPr>
        <p:spPr/>
        <p:txBody>
          <a:bodyPr/>
          <a:lstStyle/>
          <a:p>
            <a:r>
              <a:rPr lang="en-US" dirty="0"/>
              <a:t>Learning Standard: </a:t>
            </a:r>
            <a:r>
              <a:rPr lang="en-US" dirty="0" err="1"/>
              <a:t>xAPI</a:t>
            </a:r>
            <a:endParaRPr lang="en-US" dirty="0"/>
          </a:p>
        </p:txBody>
      </p:sp>
      <p:sp>
        <p:nvSpPr>
          <p:cNvPr id="4" name="Content Placeholder 3">
            <a:extLst>
              <a:ext uri="{FF2B5EF4-FFF2-40B4-BE49-F238E27FC236}">
                <a16:creationId xmlns:a16="http://schemas.microsoft.com/office/drawing/2014/main" id="{C399F931-DA9C-02D0-FB64-65EFFC51488E}"/>
              </a:ext>
            </a:extLst>
          </p:cNvPr>
          <p:cNvSpPr>
            <a:spLocks noGrp="1"/>
          </p:cNvSpPr>
          <p:nvPr>
            <p:ph sz="quarter" idx="11"/>
          </p:nvPr>
        </p:nvSpPr>
        <p:spPr>
          <a:xfrm>
            <a:off x="480132" y="1046715"/>
            <a:ext cx="8248231" cy="5326822"/>
          </a:xfrm>
        </p:spPr>
        <p:txBody>
          <a:bodyPr/>
          <a:lstStyle/>
          <a:p>
            <a:pPr marL="0" indent="0">
              <a:buNone/>
            </a:pPr>
            <a:r>
              <a:rPr lang="en-US" sz="2400" b="1" dirty="0"/>
              <a:t>IEEE approved standard that expanded on SCORM’s eLearning focus, broadest and most widely adopted learning standard</a:t>
            </a:r>
          </a:p>
          <a:p>
            <a:pPr marL="0" indent="0">
              <a:buNone/>
            </a:pPr>
            <a:r>
              <a:rPr lang="en-US" sz="2400" b="1" dirty="0"/>
              <a:t>Learning Record Stores (LRSs) facilitate tracking experiences associated with learning</a:t>
            </a:r>
          </a:p>
          <a:p>
            <a:pPr>
              <a:buFont typeface="Arial" panose="020B0604020202020204" pitchFamily="34" charset="0"/>
              <a:buChar char="•"/>
            </a:pPr>
            <a:r>
              <a:rPr lang="en-US" sz="2400" b="1" dirty="0"/>
              <a:t>Learning experiences can range from completing an action to how the learner performed on multiple-choice test</a:t>
            </a:r>
          </a:p>
          <a:p>
            <a:pPr>
              <a:buFont typeface="Arial" panose="020B0604020202020204" pitchFamily="34" charset="0"/>
              <a:buChar char="•"/>
            </a:pPr>
            <a:r>
              <a:rPr lang="en-US" sz="2400" b="1" dirty="0"/>
              <a:t>Primarily supported for learning technologies such as videos, eLearning, Learning Experience Platforms, and LRSs</a:t>
            </a:r>
          </a:p>
          <a:p>
            <a:pPr>
              <a:buFont typeface="Arial" panose="020B0604020202020204" pitchFamily="34" charset="0"/>
              <a:buChar char="•"/>
            </a:pPr>
            <a:r>
              <a:rPr lang="en-US" sz="2400" b="1" dirty="0"/>
              <a:t>Potential Limitations:</a:t>
            </a:r>
          </a:p>
          <a:p>
            <a:pPr lvl="1">
              <a:buFont typeface="Arial" panose="020B0604020202020204" pitchFamily="34" charset="0"/>
              <a:buChar char="•"/>
            </a:pPr>
            <a:r>
              <a:rPr lang="en-US" sz="2000" b="1" dirty="0"/>
              <a:t>Granularity of data required for assessing proficiency with procedural knowledge during live or simulated operations</a:t>
            </a:r>
          </a:p>
          <a:p>
            <a:pPr lvl="1">
              <a:buFont typeface="Arial" panose="020B0604020202020204" pitchFamily="34" charset="0"/>
              <a:buChar char="•"/>
            </a:pPr>
            <a:r>
              <a:rPr lang="en-US" sz="2000" b="1" dirty="0"/>
              <a:t>Performance modeling using emerging data (e.g., physiological &amp; eye tracking) may not be supported</a:t>
            </a:r>
          </a:p>
        </p:txBody>
      </p:sp>
      <p:sp>
        <p:nvSpPr>
          <p:cNvPr id="3" name="Slide Number Placeholder 2">
            <a:extLst>
              <a:ext uri="{FF2B5EF4-FFF2-40B4-BE49-F238E27FC236}">
                <a16:creationId xmlns:a16="http://schemas.microsoft.com/office/drawing/2014/main" id="{D2ED6881-D0E6-2CB2-8508-087E3815F797}"/>
              </a:ext>
            </a:extLst>
          </p:cNvPr>
          <p:cNvSpPr>
            <a:spLocks noGrp="1"/>
          </p:cNvSpPr>
          <p:nvPr>
            <p:ph type="sldNum" sz="quarter" idx="10"/>
          </p:nvPr>
        </p:nvSpPr>
        <p:spPr>
          <a:xfrm>
            <a:off x="10722807" y="6373537"/>
            <a:ext cx="821634" cy="340935"/>
          </a:xfrm>
        </p:spPr>
        <p:txBody>
          <a:bodyPr/>
          <a:lstStyle/>
          <a:p>
            <a:pPr>
              <a:defRPr/>
            </a:pPr>
            <a:fld id="{D68E8870-17DE-45C4-A8DD-7644B2422933}" type="slidenum">
              <a:rPr lang="en-US" b="1" smtClean="0"/>
              <a:pPr>
                <a:defRPr/>
              </a:pPr>
              <a:t>4</a:t>
            </a:fld>
            <a:endParaRPr lang="en-US" b="1" dirty="0"/>
          </a:p>
        </p:txBody>
      </p:sp>
      <p:pic>
        <p:nvPicPr>
          <p:cNvPr id="5" name="Picture 4"/>
          <p:cNvPicPr/>
          <p:nvPr/>
        </p:nvPicPr>
        <p:blipFill rotWithShape="1">
          <a:blip r:embed="rId2">
            <a:extLst>
              <a:ext uri="{28A0092B-C50C-407E-A947-70E740481C1C}">
                <a14:useLocalDpi xmlns:a14="http://schemas.microsoft.com/office/drawing/2010/main" val="0"/>
              </a:ext>
            </a:extLst>
          </a:blip>
          <a:srcRect l="22306" r="21999"/>
          <a:stretch/>
        </p:blipFill>
        <p:spPr>
          <a:xfrm>
            <a:off x="8052955" y="1618787"/>
            <a:ext cx="4021281" cy="4335204"/>
          </a:xfrm>
          <a:prstGeom prst="rect">
            <a:avLst/>
          </a:prstGeom>
        </p:spPr>
      </p:pic>
    </p:spTree>
    <p:extLst>
      <p:ext uri="{BB962C8B-B14F-4D97-AF65-F5344CB8AC3E}">
        <p14:creationId xmlns:p14="http://schemas.microsoft.com/office/powerpoint/2010/main" val="291626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46C22-28FD-E08E-89EA-F6269CE374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C62EFE-4950-5529-EBD0-0CAFCB5F3691}"/>
              </a:ext>
            </a:extLst>
          </p:cNvPr>
          <p:cNvSpPr>
            <a:spLocks noGrp="1"/>
          </p:cNvSpPr>
          <p:nvPr>
            <p:ph type="title"/>
          </p:nvPr>
        </p:nvSpPr>
        <p:spPr/>
        <p:txBody>
          <a:bodyPr/>
          <a:lstStyle/>
          <a:p>
            <a:r>
              <a:rPr lang="en-US" dirty="0"/>
              <a:t>Human Performance Modeling Language: HPML</a:t>
            </a:r>
          </a:p>
        </p:txBody>
      </p:sp>
      <p:sp>
        <p:nvSpPr>
          <p:cNvPr id="4" name="Content Placeholder 3">
            <a:extLst>
              <a:ext uri="{FF2B5EF4-FFF2-40B4-BE49-F238E27FC236}">
                <a16:creationId xmlns:a16="http://schemas.microsoft.com/office/drawing/2014/main" id="{9DDF1125-01BB-620F-986D-780A62239620}"/>
              </a:ext>
            </a:extLst>
          </p:cNvPr>
          <p:cNvSpPr>
            <a:spLocks noGrp="1"/>
          </p:cNvSpPr>
          <p:nvPr>
            <p:ph sz="quarter" idx="11"/>
          </p:nvPr>
        </p:nvSpPr>
        <p:spPr>
          <a:xfrm>
            <a:off x="480132" y="1049482"/>
            <a:ext cx="11711868" cy="4820885"/>
          </a:xfrm>
        </p:spPr>
        <p:txBody>
          <a:bodyPr/>
          <a:lstStyle/>
          <a:p>
            <a:pPr marL="0" lvl="0" indent="0">
              <a:buNone/>
            </a:pPr>
            <a:r>
              <a:rPr lang="en-US" b="1" dirty="0"/>
              <a:t>Defines what data is required for automated HPM in DoD services and domains</a:t>
            </a:r>
          </a:p>
          <a:p>
            <a:pPr lvl="0">
              <a:buFont typeface="Arial" panose="020B0604020202020204" pitchFamily="34" charset="0"/>
              <a:buChar char="•"/>
            </a:pPr>
            <a:r>
              <a:rPr lang="en-US" b="1" dirty="0"/>
              <a:t>Primarily focused on the </a:t>
            </a:r>
            <a:r>
              <a:rPr lang="en-US" b="1" i="1" dirty="0"/>
              <a:t>“walk” </a:t>
            </a:r>
            <a:r>
              <a:rPr lang="en-US" b="1" dirty="0"/>
              <a:t>and </a:t>
            </a:r>
            <a:r>
              <a:rPr lang="en-US" b="1" i="1" dirty="0"/>
              <a:t>“run” </a:t>
            </a:r>
            <a:r>
              <a:rPr lang="en-US" b="1" dirty="0"/>
              <a:t>phases of training when procedural knowledge is acquired (i.e., medium fidelity simulation through live training)</a:t>
            </a:r>
          </a:p>
          <a:p>
            <a:pPr lvl="0">
              <a:buFont typeface="Arial" panose="020B0604020202020204" pitchFamily="34" charset="0"/>
              <a:buChar char="•"/>
            </a:pPr>
            <a:r>
              <a:rPr lang="en-US" b="1" dirty="0"/>
              <a:t>Considers data relevant to performance — environmental, systems, or adversarial data that would impact mission difficulty</a:t>
            </a:r>
          </a:p>
          <a:p>
            <a:pPr lvl="1">
              <a:buFont typeface="Arial" panose="020B0604020202020204" pitchFamily="34" charset="0"/>
              <a:buChar char="•"/>
            </a:pPr>
            <a:r>
              <a:rPr lang="en-US" b="1" dirty="0"/>
              <a:t>Contextual information important to consider when providing feedback and assessments</a:t>
            </a:r>
          </a:p>
          <a:p>
            <a:pPr marL="0" indent="0">
              <a:buNone/>
            </a:pPr>
            <a:r>
              <a:rPr lang="en-US" b="1" dirty="0"/>
              <a:t>Limited </a:t>
            </a:r>
            <a:r>
              <a:rPr lang="en-US" b="1" i="1" u="sng" dirty="0"/>
              <a:t>availability of the right data</a:t>
            </a:r>
            <a:r>
              <a:rPr lang="en-US" b="1" u="sng" dirty="0"/>
              <a:t>, </a:t>
            </a:r>
            <a:r>
              <a:rPr lang="en-US" b="1" dirty="0"/>
              <a:t>despite large available data sets, may result in measurement challenges</a:t>
            </a:r>
          </a:p>
          <a:p>
            <a:pPr>
              <a:buFont typeface="Arial" panose="020B0604020202020204" pitchFamily="34" charset="0"/>
              <a:buChar char="•"/>
            </a:pPr>
            <a:r>
              <a:rPr lang="en-US" b="1" dirty="0"/>
              <a:t>Training simulators and aircraft not currently designed with HPM data availability and formatting as requirement</a:t>
            </a:r>
          </a:p>
        </p:txBody>
      </p:sp>
      <p:sp>
        <p:nvSpPr>
          <p:cNvPr id="3" name="Slide Number Placeholder 2">
            <a:extLst>
              <a:ext uri="{FF2B5EF4-FFF2-40B4-BE49-F238E27FC236}">
                <a16:creationId xmlns:a16="http://schemas.microsoft.com/office/drawing/2014/main" id="{418987AA-5ED2-5D40-9CA0-43BEEF0C0BFD}"/>
              </a:ext>
            </a:extLst>
          </p:cNvPr>
          <p:cNvSpPr>
            <a:spLocks noGrp="1"/>
          </p:cNvSpPr>
          <p:nvPr>
            <p:ph type="sldNum" sz="quarter" idx="10"/>
          </p:nvPr>
        </p:nvSpPr>
        <p:spPr>
          <a:xfrm>
            <a:off x="10722807" y="6373537"/>
            <a:ext cx="821634" cy="340935"/>
          </a:xfrm>
        </p:spPr>
        <p:txBody>
          <a:bodyPr/>
          <a:lstStyle/>
          <a:p>
            <a:pPr>
              <a:defRPr/>
            </a:pPr>
            <a:fld id="{D68E8870-17DE-45C4-A8DD-7644B2422933}" type="slidenum">
              <a:rPr lang="en-US" b="1" smtClean="0"/>
              <a:pPr>
                <a:defRPr/>
              </a:pPr>
              <a:t>5</a:t>
            </a:fld>
            <a:endParaRPr lang="en-US" b="1" dirty="0"/>
          </a:p>
        </p:txBody>
      </p:sp>
    </p:spTree>
    <p:extLst>
      <p:ext uri="{BB962C8B-B14F-4D97-AF65-F5344CB8AC3E}">
        <p14:creationId xmlns:p14="http://schemas.microsoft.com/office/powerpoint/2010/main" val="561784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6ACDD-E03C-8D4C-91B5-DAE3E18701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927EE0-8732-6C17-315C-BA64610901C6}"/>
              </a:ext>
            </a:extLst>
          </p:cNvPr>
          <p:cNvSpPr>
            <a:spLocks noGrp="1"/>
          </p:cNvSpPr>
          <p:nvPr>
            <p:ph type="title"/>
          </p:nvPr>
        </p:nvSpPr>
        <p:spPr>
          <a:xfrm>
            <a:off x="1942554" y="0"/>
            <a:ext cx="8325768" cy="795130"/>
          </a:xfrm>
        </p:spPr>
        <p:txBody>
          <a:bodyPr/>
          <a:lstStyle/>
          <a:p>
            <a:r>
              <a:rPr lang="en-US" dirty="0"/>
              <a:t>Model Based Systems Engineering (MBSE)</a:t>
            </a:r>
          </a:p>
        </p:txBody>
      </p:sp>
      <p:sp>
        <p:nvSpPr>
          <p:cNvPr id="4" name="Content Placeholder 3">
            <a:extLst>
              <a:ext uri="{FF2B5EF4-FFF2-40B4-BE49-F238E27FC236}">
                <a16:creationId xmlns:a16="http://schemas.microsoft.com/office/drawing/2014/main" id="{A9F3D3F6-2C48-081D-0331-B532BB592813}"/>
              </a:ext>
            </a:extLst>
          </p:cNvPr>
          <p:cNvSpPr>
            <a:spLocks noGrp="1"/>
          </p:cNvSpPr>
          <p:nvPr>
            <p:ph sz="quarter" idx="11"/>
          </p:nvPr>
        </p:nvSpPr>
        <p:spPr>
          <a:xfrm>
            <a:off x="92597" y="1046715"/>
            <a:ext cx="7259926" cy="5075237"/>
          </a:xfrm>
        </p:spPr>
        <p:txBody>
          <a:bodyPr/>
          <a:lstStyle/>
          <a:p>
            <a:pPr lvl="0">
              <a:buFont typeface="Arial" panose="020B0604020202020204" pitchFamily="34" charset="0"/>
              <a:buChar char="•"/>
            </a:pPr>
            <a:r>
              <a:rPr lang="en-US" b="1" dirty="0"/>
              <a:t>Methodology used by systems engineers to support the lifecycle of complex systems</a:t>
            </a:r>
          </a:p>
          <a:p>
            <a:pPr lvl="0">
              <a:buFont typeface="Arial" panose="020B0604020202020204" pitchFamily="34" charset="0"/>
              <a:buChar char="•"/>
            </a:pPr>
            <a:r>
              <a:rPr lang="en-US" b="1" dirty="0"/>
              <a:t>Useful when establishing the requirements of future systems, tracking system deficiencies, and gaps that can be addressed with R&amp;D in emerging technologies</a:t>
            </a:r>
          </a:p>
          <a:p>
            <a:pPr>
              <a:buFont typeface="Arial" panose="020B0604020202020204" pitchFamily="34" charset="0"/>
              <a:buChar char="•"/>
            </a:pPr>
            <a:r>
              <a:rPr lang="en-US" b="1" dirty="0"/>
              <a:t>Potential benefits to extending MBSE models with performance measurement system considerations to support multi-level trend analyses</a:t>
            </a:r>
          </a:p>
        </p:txBody>
      </p:sp>
      <p:sp>
        <p:nvSpPr>
          <p:cNvPr id="3" name="Slide Number Placeholder 2">
            <a:extLst>
              <a:ext uri="{FF2B5EF4-FFF2-40B4-BE49-F238E27FC236}">
                <a16:creationId xmlns:a16="http://schemas.microsoft.com/office/drawing/2014/main" id="{3FF77062-A607-E680-5E15-264163B22AB0}"/>
              </a:ext>
            </a:extLst>
          </p:cNvPr>
          <p:cNvSpPr>
            <a:spLocks noGrp="1"/>
          </p:cNvSpPr>
          <p:nvPr>
            <p:ph type="sldNum" sz="quarter" idx="10"/>
          </p:nvPr>
        </p:nvSpPr>
        <p:spPr>
          <a:xfrm>
            <a:off x="10722807" y="6373537"/>
            <a:ext cx="821634" cy="340935"/>
          </a:xfrm>
        </p:spPr>
        <p:txBody>
          <a:bodyPr/>
          <a:lstStyle/>
          <a:p>
            <a:pPr>
              <a:defRPr/>
            </a:pPr>
            <a:fld id="{D68E8870-17DE-45C4-A8DD-7644B2422933}" type="slidenum">
              <a:rPr lang="en-US" b="1" smtClean="0"/>
              <a:pPr>
                <a:defRPr/>
              </a:pPr>
              <a:t>6</a:t>
            </a:fld>
            <a:endParaRPr lang="en-US" b="1" dirty="0"/>
          </a:p>
        </p:txBody>
      </p:sp>
      <p:pic>
        <p:nvPicPr>
          <p:cNvPr id="5" name="Picture 4">
            <a:extLst>
              <a:ext uri="{FF2B5EF4-FFF2-40B4-BE49-F238E27FC236}">
                <a16:creationId xmlns:a16="http://schemas.microsoft.com/office/drawing/2014/main" id="{FDE1E8DE-0F2C-7C04-D977-45ACF432FCD4}"/>
              </a:ext>
            </a:extLst>
          </p:cNvPr>
          <p:cNvPicPr>
            <a:picLocks noChangeAspect="1"/>
          </p:cNvPicPr>
          <p:nvPr/>
        </p:nvPicPr>
        <p:blipFill>
          <a:blip r:embed="rId3"/>
          <a:stretch>
            <a:fillRect/>
          </a:stretch>
        </p:blipFill>
        <p:spPr>
          <a:xfrm>
            <a:off x="6996075" y="2708476"/>
            <a:ext cx="5103328" cy="3321038"/>
          </a:xfrm>
          <a:prstGeom prst="rect">
            <a:avLst/>
          </a:prstGeom>
        </p:spPr>
      </p:pic>
      <p:sp>
        <p:nvSpPr>
          <p:cNvPr id="6" name="TextBox 5">
            <a:extLst>
              <a:ext uri="{FF2B5EF4-FFF2-40B4-BE49-F238E27FC236}">
                <a16:creationId xmlns:a16="http://schemas.microsoft.com/office/drawing/2014/main" id="{E7A83889-7CD1-2299-80A6-5F188A8B75E7}"/>
              </a:ext>
            </a:extLst>
          </p:cNvPr>
          <p:cNvSpPr txBox="1"/>
          <p:nvPr/>
        </p:nvSpPr>
        <p:spPr>
          <a:xfrm>
            <a:off x="7264668" y="1933470"/>
            <a:ext cx="4469364" cy="461665"/>
          </a:xfrm>
          <a:prstGeom prst="rect">
            <a:avLst/>
          </a:prstGeom>
          <a:noFill/>
          <a:ln>
            <a:solidFill>
              <a:schemeClr val="tx1"/>
            </a:solidFill>
          </a:ln>
        </p:spPr>
        <p:txBody>
          <a:bodyPr wrap="square" rtlCol="0">
            <a:spAutoFit/>
          </a:bodyPr>
          <a:lstStyle/>
          <a:p>
            <a:pPr algn="ctr"/>
            <a:r>
              <a:rPr lang="en-US" sz="1200" dirty="0"/>
              <a:t>Example of Human Performance MBSE Applied to a Navy Aviation Training Use case</a:t>
            </a:r>
          </a:p>
        </p:txBody>
      </p:sp>
    </p:spTree>
    <p:extLst>
      <p:ext uri="{BB962C8B-B14F-4D97-AF65-F5344CB8AC3E}">
        <p14:creationId xmlns:p14="http://schemas.microsoft.com/office/powerpoint/2010/main" val="2273254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6ACDD-E03C-8D4C-91B5-DAE3E18701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927EE0-8732-6C17-315C-BA64610901C6}"/>
              </a:ext>
            </a:extLst>
          </p:cNvPr>
          <p:cNvSpPr>
            <a:spLocks noGrp="1"/>
          </p:cNvSpPr>
          <p:nvPr>
            <p:ph type="title"/>
          </p:nvPr>
        </p:nvSpPr>
        <p:spPr>
          <a:xfrm>
            <a:off x="1942554" y="0"/>
            <a:ext cx="8325768" cy="795130"/>
          </a:xfrm>
        </p:spPr>
        <p:txBody>
          <a:bodyPr/>
          <a:lstStyle/>
          <a:p>
            <a:r>
              <a:rPr lang="en-US" dirty="0"/>
              <a:t>Example of Human Performance MBSE Applied to a Navy Aviation Training Use-case</a:t>
            </a:r>
          </a:p>
        </p:txBody>
      </p:sp>
      <p:sp>
        <p:nvSpPr>
          <p:cNvPr id="3" name="Slide Number Placeholder 2">
            <a:extLst>
              <a:ext uri="{FF2B5EF4-FFF2-40B4-BE49-F238E27FC236}">
                <a16:creationId xmlns:a16="http://schemas.microsoft.com/office/drawing/2014/main" id="{3FF77062-A607-E680-5E15-264163B22AB0}"/>
              </a:ext>
            </a:extLst>
          </p:cNvPr>
          <p:cNvSpPr>
            <a:spLocks noGrp="1"/>
          </p:cNvSpPr>
          <p:nvPr>
            <p:ph type="sldNum" sz="quarter" idx="10"/>
          </p:nvPr>
        </p:nvSpPr>
        <p:spPr>
          <a:xfrm>
            <a:off x="10722807" y="6373537"/>
            <a:ext cx="821634" cy="340935"/>
          </a:xfrm>
        </p:spPr>
        <p:txBody>
          <a:bodyPr/>
          <a:lstStyle/>
          <a:p>
            <a:pPr>
              <a:defRPr/>
            </a:pPr>
            <a:fld id="{D68E8870-17DE-45C4-A8DD-7644B2422933}" type="slidenum">
              <a:rPr lang="en-US" b="1" smtClean="0"/>
              <a:pPr>
                <a:defRPr/>
              </a:pPr>
              <a:t>7</a:t>
            </a:fld>
            <a:endParaRPr lang="en-US" b="1" dirty="0"/>
          </a:p>
        </p:txBody>
      </p:sp>
      <p:pic>
        <p:nvPicPr>
          <p:cNvPr id="5" name="Picture 4">
            <a:extLst>
              <a:ext uri="{FF2B5EF4-FFF2-40B4-BE49-F238E27FC236}">
                <a16:creationId xmlns:a16="http://schemas.microsoft.com/office/drawing/2014/main" id="{FDE1E8DE-0F2C-7C04-D977-45ACF432FCD4}"/>
              </a:ext>
            </a:extLst>
          </p:cNvPr>
          <p:cNvPicPr>
            <a:picLocks noChangeAspect="1"/>
          </p:cNvPicPr>
          <p:nvPr/>
        </p:nvPicPr>
        <p:blipFill>
          <a:blip r:embed="rId3"/>
          <a:stretch>
            <a:fillRect/>
          </a:stretch>
        </p:blipFill>
        <p:spPr>
          <a:xfrm>
            <a:off x="3733800" y="933497"/>
            <a:ext cx="8214403" cy="5345599"/>
          </a:xfrm>
          <a:prstGeom prst="rect">
            <a:avLst/>
          </a:prstGeom>
        </p:spPr>
      </p:pic>
      <p:sp>
        <p:nvSpPr>
          <p:cNvPr id="8" name="Content Placeholder 3">
            <a:extLst>
              <a:ext uri="{FF2B5EF4-FFF2-40B4-BE49-F238E27FC236}">
                <a16:creationId xmlns:a16="http://schemas.microsoft.com/office/drawing/2014/main" id="{86B00BB5-1167-0962-DB84-FD3291F4AAC7}"/>
              </a:ext>
            </a:extLst>
          </p:cNvPr>
          <p:cNvSpPr>
            <a:spLocks noGrp="1"/>
          </p:cNvSpPr>
          <p:nvPr>
            <p:ph sz="quarter" idx="11"/>
          </p:nvPr>
        </p:nvSpPr>
        <p:spPr>
          <a:xfrm>
            <a:off x="435430" y="1046715"/>
            <a:ext cx="3298370" cy="5075237"/>
          </a:xfrm>
        </p:spPr>
        <p:txBody>
          <a:bodyPr/>
          <a:lstStyle/>
          <a:p>
            <a:pPr marL="0" indent="0">
              <a:buNone/>
            </a:pPr>
            <a:r>
              <a:rPr lang="en-US" sz="2200" b="1" dirty="0"/>
              <a:t>Benefits of Standards Update:</a:t>
            </a:r>
          </a:p>
          <a:p>
            <a:pPr>
              <a:buFont typeface="Arial" panose="020B0604020202020204" pitchFamily="34" charset="0"/>
              <a:buChar char="•"/>
            </a:pPr>
            <a:r>
              <a:rPr lang="en-US" sz="2200" b="1" dirty="0"/>
              <a:t>Common language across training phases</a:t>
            </a:r>
          </a:p>
          <a:p>
            <a:pPr>
              <a:buFont typeface="Arial" panose="020B0604020202020204" pitchFamily="34" charset="0"/>
              <a:buChar char="•"/>
            </a:pPr>
            <a:r>
              <a:rPr lang="en-US" sz="2200" b="1" dirty="0"/>
              <a:t>Storing data with same labeling convention regardless of modality of delivery</a:t>
            </a:r>
          </a:p>
          <a:p>
            <a:pPr>
              <a:buFont typeface="Arial" panose="020B0604020202020204" pitchFamily="34" charset="0"/>
              <a:buChar char="•"/>
            </a:pPr>
            <a:r>
              <a:rPr lang="en-US" sz="2200" b="1" dirty="0"/>
              <a:t>Standardizing what data is collection at each learning opportunity</a:t>
            </a:r>
          </a:p>
          <a:p>
            <a:pPr>
              <a:buFont typeface="Arial" panose="020B0604020202020204" pitchFamily="34" charset="0"/>
              <a:buChar char="•"/>
            </a:pPr>
            <a:r>
              <a:rPr lang="en-US" sz="2200" b="1" dirty="0"/>
              <a:t>Providing top-down data requirements to vendors to increase interoperability</a:t>
            </a:r>
          </a:p>
          <a:p>
            <a:pPr lvl="1">
              <a:buFont typeface="Arial" panose="020B0604020202020204" pitchFamily="34" charset="0"/>
              <a:buChar char="•"/>
            </a:pPr>
            <a:endParaRPr lang="en-US" sz="2200" dirty="0"/>
          </a:p>
        </p:txBody>
      </p:sp>
    </p:spTree>
    <p:extLst>
      <p:ext uri="{BB962C8B-B14F-4D97-AF65-F5344CB8AC3E}">
        <p14:creationId xmlns:p14="http://schemas.microsoft.com/office/powerpoint/2010/main" val="741609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C697D-C476-697C-97D0-7021C96A6C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688002-B624-4D1E-8B06-D2529C329A79}"/>
              </a:ext>
            </a:extLst>
          </p:cNvPr>
          <p:cNvSpPr>
            <a:spLocks noGrp="1"/>
          </p:cNvSpPr>
          <p:nvPr>
            <p:ph type="title"/>
          </p:nvPr>
        </p:nvSpPr>
        <p:spPr>
          <a:xfrm>
            <a:off x="1267968" y="0"/>
            <a:ext cx="9656064" cy="795130"/>
          </a:xfrm>
        </p:spPr>
        <p:txBody>
          <a:bodyPr/>
          <a:lstStyle/>
          <a:p>
            <a:r>
              <a:rPr lang="en-US" dirty="0"/>
              <a:t>Considerations for Standards and Architecture</a:t>
            </a:r>
          </a:p>
        </p:txBody>
      </p:sp>
      <p:sp>
        <p:nvSpPr>
          <p:cNvPr id="4" name="Content Placeholder 3">
            <a:extLst>
              <a:ext uri="{FF2B5EF4-FFF2-40B4-BE49-F238E27FC236}">
                <a16:creationId xmlns:a16="http://schemas.microsoft.com/office/drawing/2014/main" id="{86B00BB5-1167-0962-DB84-FD3291F4AAC7}"/>
              </a:ext>
            </a:extLst>
          </p:cNvPr>
          <p:cNvSpPr>
            <a:spLocks noGrp="1"/>
          </p:cNvSpPr>
          <p:nvPr>
            <p:ph sz="quarter" idx="11"/>
          </p:nvPr>
        </p:nvSpPr>
        <p:spPr>
          <a:xfrm>
            <a:off x="480132" y="1046715"/>
            <a:ext cx="6621968" cy="5075237"/>
          </a:xfrm>
        </p:spPr>
        <p:txBody>
          <a:bodyPr/>
          <a:lstStyle/>
          <a:p>
            <a:pPr>
              <a:buFont typeface="Arial" panose="020B0604020202020204" pitchFamily="34" charset="0"/>
              <a:buChar char="•"/>
            </a:pPr>
            <a:r>
              <a:rPr lang="en-US" b="1" dirty="0" err="1"/>
              <a:t>xAPI</a:t>
            </a:r>
            <a:r>
              <a:rPr lang="en-US" b="1" dirty="0"/>
              <a:t> and HPML provide the data points needed to deliver usable, real-time, and interoperable data</a:t>
            </a:r>
          </a:p>
          <a:p>
            <a:pPr lvl="0">
              <a:buFont typeface="Arial" panose="020B0604020202020204" pitchFamily="34" charset="0"/>
              <a:buChar char="•"/>
            </a:pPr>
            <a:r>
              <a:rPr lang="en-US" b="1" dirty="0"/>
              <a:t>MBSE architecture provides a strategy for connecting this data in a meaningful way to facilitate valid and data centric decisions related to proficiency</a:t>
            </a:r>
            <a:endParaRPr lang="en-US" b="1" dirty="0">
              <a:solidFill>
                <a:srgbClr val="FF0000"/>
              </a:solidFill>
            </a:endParaRPr>
          </a:p>
          <a:p>
            <a:pPr lvl="0">
              <a:buFont typeface="Arial" panose="020B0604020202020204" pitchFamily="34" charset="0"/>
              <a:buChar char="•"/>
            </a:pPr>
            <a:r>
              <a:rPr lang="en-US" b="1" dirty="0"/>
              <a:t>Emerging technologies will also play a role in advancing our ability to accurately and comprehensively assess human performance</a:t>
            </a:r>
          </a:p>
        </p:txBody>
      </p:sp>
      <p:grpSp>
        <p:nvGrpSpPr>
          <p:cNvPr id="31" name="Group 30"/>
          <p:cNvGrpSpPr/>
          <p:nvPr/>
        </p:nvGrpSpPr>
        <p:grpSpPr>
          <a:xfrm>
            <a:off x="7711440" y="1341120"/>
            <a:ext cx="3933952" cy="5059914"/>
            <a:chOff x="152400" y="762000"/>
            <a:chExt cx="4267441" cy="5638800"/>
          </a:xfrm>
        </p:grpSpPr>
        <p:pic>
          <p:nvPicPr>
            <p:cNvPr id="32" name="Picture 31"/>
            <p:cNvPicPr>
              <a:picLocks noChangeAspect="1"/>
            </p:cNvPicPr>
            <p:nvPr/>
          </p:nvPicPr>
          <p:blipFill>
            <a:blip r:embed="rId2"/>
            <a:stretch>
              <a:fillRect/>
            </a:stretch>
          </p:blipFill>
          <p:spPr>
            <a:xfrm>
              <a:off x="1737086" y="762000"/>
              <a:ext cx="1123709" cy="1420368"/>
            </a:xfrm>
            <a:prstGeom prst="rect">
              <a:avLst/>
            </a:prstGeom>
          </p:spPr>
        </p:pic>
        <p:sp>
          <p:nvSpPr>
            <p:cNvPr id="33" name="Rectangle 32"/>
            <p:cNvSpPr/>
            <p:nvPr/>
          </p:nvSpPr>
          <p:spPr>
            <a:xfrm>
              <a:off x="304800" y="2051239"/>
              <a:ext cx="1828800" cy="4120961"/>
            </a:xfrm>
            <a:prstGeom prst="rect">
              <a:avLst/>
            </a:prstGeom>
            <a:no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a:off x="2762491" y="2667000"/>
              <a:ext cx="1143000" cy="990600"/>
            </a:xfrm>
            <a:prstGeom prst="rect">
              <a:avLst/>
            </a:prstGeom>
            <a:no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a:ea typeface="+mn-ea"/>
                  <a:cs typeface="+mn-cs"/>
                </a:rPr>
                <a:t>v</a:t>
              </a:r>
            </a:p>
          </p:txBody>
        </p:sp>
        <p:sp>
          <p:nvSpPr>
            <p:cNvPr id="35" name="Rectangle 34"/>
            <p:cNvSpPr/>
            <p:nvPr/>
          </p:nvSpPr>
          <p:spPr>
            <a:xfrm>
              <a:off x="2781300" y="3810000"/>
              <a:ext cx="1143000" cy="990600"/>
            </a:xfrm>
            <a:prstGeom prst="rect">
              <a:avLst/>
            </a:prstGeom>
            <a:no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a:ea typeface="+mn-ea"/>
                  <a:cs typeface="+mn-cs"/>
                </a:rPr>
                <a:t>v</a:t>
              </a:r>
            </a:p>
          </p:txBody>
        </p:sp>
        <p:sp>
          <p:nvSpPr>
            <p:cNvPr id="36" name="Rectangle 35"/>
            <p:cNvSpPr/>
            <p:nvPr/>
          </p:nvSpPr>
          <p:spPr>
            <a:xfrm>
              <a:off x="2794000" y="5029200"/>
              <a:ext cx="1143000" cy="990600"/>
            </a:xfrm>
            <a:prstGeom prst="rect">
              <a:avLst/>
            </a:prstGeom>
            <a:no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a:ea typeface="+mn-ea"/>
                  <a:cs typeface="+mn-cs"/>
                </a:rPr>
                <a:t>v</a:t>
              </a:r>
            </a:p>
          </p:txBody>
        </p:sp>
        <p:sp>
          <p:nvSpPr>
            <p:cNvPr id="37" name="TextBox 36"/>
            <p:cNvSpPr txBox="1"/>
            <p:nvPr/>
          </p:nvSpPr>
          <p:spPr>
            <a:xfrm>
              <a:off x="2743200" y="2819400"/>
              <a:ext cx="1371600" cy="61005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a:rPr>
                <a:t>General Procedures</a:t>
              </a:r>
            </a:p>
          </p:txBody>
        </p:sp>
        <p:sp>
          <p:nvSpPr>
            <p:cNvPr id="38" name="TextBox 37"/>
            <p:cNvSpPr txBox="1"/>
            <p:nvPr/>
          </p:nvSpPr>
          <p:spPr>
            <a:xfrm>
              <a:off x="742950" y="2819400"/>
              <a:ext cx="914400" cy="61005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a:rPr>
                <a:t>Class Grades</a:t>
              </a:r>
            </a:p>
          </p:txBody>
        </p:sp>
        <p:sp>
          <p:nvSpPr>
            <p:cNvPr id="39" name="TextBox 38"/>
            <p:cNvSpPr txBox="1"/>
            <p:nvPr/>
          </p:nvSpPr>
          <p:spPr>
            <a:xfrm>
              <a:off x="2766028" y="5345668"/>
              <a:ext cx="1355363" cy="35319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a:rPr>
                <a:t>Crosswind</a:t>
              </a:r>
            </a:p>
          </p:txBody>
        </p:sp>
        <p:sp>
          <p:nvSpPr>
            <p:cNvPr id="40" name="TextBox 39"/>
            <p:cNvSpPr txBox="1"/>
            <p:nvPr/>
          </p:nvSpPr>
          <p:spPr>
            <a:xfrm>
              <a:off x="2749791" y="3962400"/>
              <a:ext cx="1371600" cy="61005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a:rPr>
                <a:t>Dynamic Maneuvers</a:t>
              </a:r>
            </a:p>
          </p:txBody>
        </p:sp>
        <p:sp>
          <p:nvSpPr>
            <p:cNvPr id="41" name="Can 40"/>
            <p:cNvSpPr/>
            <p:nvPr/>
          </p:nvSpPr>
          <p:spPr>
            <a:xfrm>
              <a:off x="711200" y="3720084"/>
              <a:ext cx="990600" cy="1170432"/>
            </a:xfrm>
            <a:prstGeom prst="can">
              <a:avLst/>
            </a:prstGeom>
            <a:no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2" name="Flowchart: Punched Tape 41"/>
            <p:cNvSpPr/>
            <p:nvPr/>
          </p:nvSpPr>
          <p:spPr>
            <a:xfrm>
              <a:off x="647700" y="5029200"/>
              <a:ext cx="1143000" cy="914400"/>
            </a:xfrm>
            <a:prstGeom prst="flowChartPunchedTape">
              <a:avLst/>
            </a:prstGeom>
            <a:no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Flowchart: Punched Tape 42"/>
            <p:cNvSpPr/>
            <p:nvPr/>
          </p:nvSpPr>
          <p:spPr>
            <a:xfrm>
              <a:off x="596900" y="2651915"/>
              <a:ext cx="1143000" cy="914400"/>
            </a:xfrm>
            <a:prstGeom prst="flowChartPunchedTape">
              <a:avLst/>
            </a:prstGeom>
            <a:no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TextBox 43"/>
            <p:cNvSpPr txBox="1"/>
            <p:nvPr/>
          </p:nvSpPr>
          <p:spPr>
            <a:xfrm>
              <a:off x="909282" y="4114183"/>
              <a:ext cx="914400" cy="35319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a:rPr>
                <a:t>Sim Perf</a:t>
              </a:r>
            </a:p>
          </p:txBody>
        </p:sp>
        <p:sp>
          <p:nvSpPr>
            <p:cNvPr id="45" name="TextBox 44"/>
            <p:cNvSpPr txBox="1"/>
            <p:nvPr/>
          </p:nvSpPr>
          <p:spPr>
            <a:xfrm>
              <a:off x="861027" y="5183431"/>
              <a:ext cx="914400" cy="35319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a:rPr>
                <a:t>Live Perf</a:t>
              </a:r>
            </a:p>
          </p:txBody>
        </p:sp>
        <p:sp>
          <p:nvSpPr>
            <p:cNvPr id="46" name="TextBox 45"/>
            <p:cNvSpPr txBox="1"/>
            <p:nvPr/>
          </p:nvSpPr>
          <p:spPr>
            <a:xfrm>
              <a:off x="622300" y="2162608"/>
              <a:ext cx="1384300" cy="3772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a:rPr>
                <a:t>Data Source</a:t>
              </a:r>
            </a:p>
          </p:txBody>
        </p:sp>
        <p:sp>
          <p:nvSpPr>
            <p:cNvPr id="47" name="Rectangle 46"/>
            <p:cNvSpPr/>
            <p:nvPr/>
          </p:nvSpPr>
          <p:spPr>
            <a:xfrm>
              <a:off x="2476500" y="2051239"/>
              <a:ext cx="1828800" cy="4120961"/>
            </a:xfrm>
            <a:prstGeom prst="rect">
              <a:avLst/>
            </a:prstGeom>
            <a:no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 name="TextBox 47"/>
            <p:cNvSpPr txBox="1"/>
            <p:nvPr/>
          </p:nvSpPr>
          <p:spPr>
            <a:xfrm>
              <a:off x="2496648" y="2006756"/>
              <a:ext cx="1674685" cy="6516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a:rPr>
                <a:t>Measures</a:t>
              </a:r>
              <a:r>
                <a:rPr kumimoji="0" lang="en-US" sz="1600" b="1" i="0" u="none" strike="noStrike" kern="0" cap="none" spc="0" normalizeH="0" noProof="0" dirty="0">
                  <a:ln>
                    <a:noFill/>
                  </a:ln>
                  <a:solidFill>
                    <a:prstClr val="black"/>
                  </a:solidFill>
                  <a:effectLst/>
                  <a:uLnTx/>
                  <a:uFillTx/>
                  <a:latin typeface="Calibri"/>
                </a:rPr>
                <a:t> of Performance</a:t>
              </a:r>
              <a:endParaRPr kumimoji="0" lang="en-US" sz="1600" b="1" i="0" u="none" strike="noStrike" kern="0" cap="none" spc="0" normalizeH="0" baseline="0" noProof="0" dirty="0">
                <a:ln>
                  <a:noFill/>
                </a:ln>
                <a:solidFill>
                  <a:prstClr val="black"/>
                </a:solidFill>
                <a:effectLst/>
                <a:uLnTx/>
                <a:uFillTx/>
                <a:latin typeface="Calibri"/>
              </a:endParaRPr>
            </a:p>
          </p:txBody>
        </p:sp>
        <p:cxnSp>
          <p:nvCxnSpPr>
            <p:cNvPr id="49" name="Straight Arrow Connector 48"/>
            <p:cNvCxnSpPr>
              <a:stCxn id="43" idx="3"/>
              <a:endCxn id="37" idx="1"/>
            </p:cNvCxnSpPr>
            <p:nvPr/>
          </p:nvCxnSpPr>
          <p:spPr>
            <a:xfrm>
              <a:off x="1739900" y="3109115"/>
              <a:ext cx="1003300" cy="15314"/>
            </a:xfrm>
            <a:prstGeom prst="straightConnector1">
              <a:avLst/>
            </a:prstGeom>
            <a:noFill/>
            <a:ln w="19050" cap="flat" cmpd="sng" algn="ctr">
              <a:solidFill>
                <a:sysClr val="windowText" lastClr="000000"/>
              </a:solidFill>
              <a:prstDash val="solid"/>
              <a:tailEnd type="triangle"/>
            </a:ln>
            <a:effectLst/>
          </p:spPr>
        </p:cxnSp>
        <p:cxnSp>
          <p:nvCxnSpPr>
            <p:cNvPr id="50" name="Straight Arrow Connector 49"/>
            <p:cNvCxnSpPr>
              <a:stCxn id="42" idx="3"/>
              <a:endCxn id="40" idx="1"/>
            </p:cNvCxnSpPr>
            <p:nvPr/>
          </p:nvCxnSpPr>
          <p:spPr>
            <a:xfrm flipV="1">
              <a:off x="1790700" y="4267429"/>
              <a:ext cx="959091" cy="1218971"/>
            </a:xfrm>
            <a:prstGeom prst="straightConnector1">
              <a:avLst/>
            </a:prstGeom>
            <a:noFill/>
            <a:ln w="19050" cap="flat" cmpd="sng" algn="ctr">
              <a:solidFill>
                <a:sysClr val="windowText" lastClr="000000"/>
              </a:solidFill>
              <a:prstDash val="solid"/>
              <a:tailEnd type="triangle"/>
            </a:ln>
            <a:effectLst/>
          </p:spPr>
        </p:cxnSp>
        <p:cxnSp>
          <p:nvCxnSpPr>
            <p:cNvPr id="51" name="Straight Arrow Connector 50"/>
            <p:cNvCxnSpPr>
              <a:stCxn id="44" idx="3"/>
              <a:endCxn id="37" idx="1"/>
            </p:cNvCxnSpPr>
            <p:nvPr/>
          </p:nvCxnSpPr>
          <p:spPr>
            <a:xfrm flipV="1">
              <a:off x="1823682" y="3124429"/>
              <a:ext cx="919518" cy="1166350"/>
            </a:xfrm>
            <a:prstGeom prst="straightConnector1">
              <a:avLst/>
            </a:prstGeom>
            <a:noFill/>
            <a:ln w="19050" cap="flat" cmpd="sng" algn="ctr">
              <a:solidFill>
                <a:sysClr val="windowText" lastClr="000000"/>
              </a:solidFill>
              <a:prstDash val="solid"/>
              <a:tailEnd type="triangle"/>
            </a:ln>
            <a:effectLst/>
          </p:spPr>
        </p:cxnSp>
        <p:cxnSp>
          <p:nvCxnSpPr>
            <p:cNvPr id="52" name="Straight Arrow Connector 51"/>
            <p:cNvCxnSpPr/>
            <p:nvPr/>
          </p:nvCxnSpPr>
          <p:spPr>
            <a:xfrm>
              <a:off x="1803400" y="5484285"/>
              <a:ext cx="1003300" cy="33451"/>
            </a:xfrm>
            <a:prstGeom prst="straightConnector1">
              <a:avLst/>
            </a:prstGeom>
            <a:noFill/>
            <a:ln w="19050" cap="flat" cmpd="sng" algn="ctr">
              <a:solidFill>
                <a:sysClr val="windowText" lastClr="000000"/>
              </a:solidFill>
              <a:prstDash val="solid"/>
              <a:tailEnd type="triangle"/>
            </a:ln>
            <a:effectLst/>
          </p:spPr>
        </p:cxnSp>
        <p:cxnSp>
          <p:nvCxnSpPr>
            <p:cNvPr id="53" name="Straight Arrow Connector 52"/>
            <p:cNvCxnSpPr>
              <a:endCxn id="40" idx="1"/>
            </p:cNvCxnSpPr>
            <p:nvPr/>
          </p:nvCxnSpPr>
          <p:spPr>
            <a:xfrm flipV="1">
              <a:off x="1727200" y="4267429"/>
              <a:ext cx="1022592" cy="88944"/>
            </a:xfrm>
            <a:prstGeom prst="straightConnector1">
              <a:avLst/>
            </a:prstGeom>
            <a:noFill/>
            <a:ln w="19050" cap="flat" cmpd="sng" algn="ctr">
              <a:solidFill>
                <a:sysClr val="windowText" lastClr="000000"/>
              </a:solidFill>
              <a:prstDash val="solid"/>
              <a:tailEnd type="triangle"/>
            </a:ln>
            <a:effectLst/>
          </p:spPr>
        </p:cxnSp>
        <p:cxnSp>
          <p:nvCxnSpPr>
            <p:cNvPr id="54" name="Straight Arrow Connector 53"/>
            <p:cNvCxnSpPr>
              <a:endCxn id="39" idx="1"/>
            </p:cNvCxnSpPr>
            <p:nvPr/>
          </p:nvCxnSpPr>
          <p:spPr>
            <a:xfrm>
              <a:off x="1716148" y="4360634"/>
              <a:ext cx="1049880" cy="1161629"/>
            </a:xfrm>
            <a:prstGeom prst="straightConnector1">
              <a:avLst/>
            </a:prstGeom>
            <a:noFill/>
            <a:ln w="19050" cap="flat" cmpd="sng" algn="ctr">
              <a:solidFill>
                <a:sysClr val="windowText" lastClr="000000"/>
              </a:solidFill>
              <a:prstDash val="solid"/>
              <a:tailEnd type="triangle"/>
            </a:ln>
            <a:effectLst/>
          </p:spPr>
        </p:cxnSp>
        <p:cxnSp>
          <p:nvCxnSpPr>
            <p:cNvPr id="55" name="Straight Arrow Connector 54"/>
            <p:cNvCxnSpPr>
              <a:stCxn id="42" idx="3"/>
              <a:endCxn id="37" idx="1"/>
            </p:cNvCxnSpPr>
            <p:nvPr/>
          </p:nvCxnSpPr>
          <p:spPr>
            <a:xfrm flipV="1">
              <a:off x="1790700" y="3124429"/>
              <a:ext cx="952500" cy="2361971"/>
            </a:xfrm>
            <a:prstGeom prst="straightConnector1">
              <a:avLst/>
            </a:prstGeom>
            <a:noFill/>
            <a:ln w="19050" cap="flat" cmpd="sng" algn="ctr">
              <a:solidFill>
                <a:sysClr val="windowText" lastClr="000000"/>
              </a:solidFill>
              <a:prstDash val="solid"/>
              <a:tailEnd type="triangle"/>
            </a:ln>
            <a:effectLst/>
          </p:spPr>
        </p:cxnSp>
        <p:sp>
          <p:nvSpPr>
            <p:cNvPr id="56" name="Rectangle 55"/>
            <p:cNvSpPr/>
            <p:nvPr/>
          </p:nvSpPr>
          <p:spPr>
            <a:xfrm>
              <a:off x="152400" y="914400"/>
              <a:ext cx="4267441" cy="5486400"/>
            </a:xfrm>
            <a:prstGeom prst="rect">
              <a:avLst/>
            </a:prstGeom>
            <a:no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58" name="TextBox 57"/>
          <p:cNvSpPr txBox="1"/>
          <p:nvPr/>
        </p:nvSpPr>
        <p:spPr>
          <a:xfrm>
            <a:off x="7233920" y="1109374"/>
            <a:ext cx="5071872" cy="369332"/>
          </a:xfrm>
          <a:prstGeom prst="rect">
            <a:avLst/>
          </a:prstGeom>
          <a:noFill/>
        </p:spPr>
        <p:txBody>
          <a:bodyPr wrap="square" rtlCol="0">
            <a:spAutoFit/>
          </a:bodyPr>
          <a:lstStyle/>
          <a:p>
            <a:r>
              <a:rPr lang="en-US" sz="1800" dirty="0"/>
              <a:t>Notional MBSE Model Primary Aviation Training</a:t>
            </a:r>
          </a:p>
        </p:txBody>
      </p:sp>
      <p:sp>
        <p:nvSpPr>
          <p:cNvPr id="59" name="TextBox 58"/>
          <p:cNvSpPr txBox="1"/>
          <p:nvPr/>
        </p:nvSpPr>
        <p:spPr>
          <a:xfrm rot="16200000">
            <a:off x="4950108" y="3738160"/>
            <a:ext cx="5148023" cy="353943"/>
          </a:xfrm>
          <a:prstGeom prst="rect">
            <a:avLst/>
          </a:prstGeom>
          <a:noFill/>
        </p:spPr>
        <p:txBody>
          <a:bodyPr wrap="square" rtlCol="0">
            <a:spAutoFit/>
          </a:bodyPr>
          <a:lstStyle/>
          <a:p>
            <a:pPr algn="ctr"/>
            <a:r>
              <a:rPr lang="en-US" sz="1700" dirty="0"/>
              <a:t>Standards = requirements for our </a:t>
            </a:r>
            <a:r>
              <a:rPr lang="en-US" sz="1700" b="1" dirty="0"/>
              <a:t>data sources</a:t>
            </a:r>
          </a:p>
        </p:txBody>
      </p:sp>
    </p:spTree>
    <p:extLst>
      <p:ext uri="{BB962C8B-B14F-4D97-AF65-F5344CB8AC3E}">
        <p14:creationId xmlns:p14="http://schemas.microsoft.com/office/powerpoint/2010/main" val="3977881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1E77D-B38C-F6DD-0ED0-103A2B5A8D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D8DE0E-E404-3AAB-5628-EB079CDBCA0D}"/>
              </a:ext>
            </a:extLst>
          </p:cNvPr>
          <p:cNvSpPr>
            <a:spLocks noGrp="1"/>
          </p:cNvSpPr>
          <p:nvPr>
            <p:ph type="title"/>
          </p:nvPr>
        </p:nvSpPr>
        <p:spPr>
          <a:xfrm>
            <a:off x="1267968" y="0"/>
            <a:ext cx="9656064" cy="795130"/>
          </a:xfrm>
        </p:spPr>
        <p:txBody>
          <a:bodyPr/>
          <a:lstStyle/>
          <a:p>
            <a:r>
              <a:rPr lang="en-US" dirty="0"/>
              <a:t>Physiological Monitoring</a:t>
            </a:r>
          </a:p>
        </p:txBody>
      </p:sp>
      <p:sp>
        <p:nvSpPr>
          <p:cNvPr id="4" name="Content Placeholder 3">
            <a:extLst>
              <a:ext uri="{FF2B5EF4-FFF2-40B4-BE49-F238E27FC236}">
                <a16:creationId xmlns:a16="http://schemas.microsoft.com/office/drawing/2014/main" id="{19BC2228-BD89-2359-68D5-4F46D5394A11}"/>
              </a:ext>
            </a:extLst>
          </p:cNvPr>
          <p:cNvSpPr>
            <a:spLocks noGrp="1"/>
          </p:cNvSpPr>
          <p:nvPr>
            <p:ph sz="quarter" idx="11"/>
          </p:nvPr>
        </p:nvSpPr>
        <p:spPr>
          <a:xfrm>
            <a:off x="480132" y="1046715"/>
            <a:ext cx="6859005" cy="5075237"/>
          </a:xfrm>
        </p:spPr>
        <p:txBody>
          <a:bodyPr/>
          <a:lstStyle/>
          <a:p>
            <a:pPr lvl="0">
              <a:buFont typeface="Arial" panose="020B0604020202020204" pitchFamily="34" charset="0"/>
              <a:buChar char="•"/>
            </a:pPr>
            <a:r>
              <a:rPr lang="en-US" sz="2600" b="1" dirty="0"/>
              <a:t>Sensors that monitor individual physiology such as heart rate, breath rate, and blood pressure have provided extensive data for supporting monitoring of individuals in medical or training situations</a:t>
            </a:r>
          </a:p>
          <a:p>
            <a:pPr lvl="0">
              <a:buFont typeface="Arial" panose="020B0604020202020204" pitchFamily="34" charset="0"/>
              <a:buChar char="•"/>
            </a:pPr>
            <a:r>
              <a:rPr lang="en-US" sz="2600" b="1" dirty="0"/>
              <a:t>Advances in technology have created an increased consideration for these technologies in training and/or operational environments where tracking and understanding human performance are important</a:t>
            </a:r>
          </a:p>
          <a:p>
            <a:pPr lvl="0">
              <a:buFont typeface="Arial" panose="020B0604020202020204" pitchFamily="34" charset="0"/>
              <a:buChar char="•"/>
            </a:pPr>
            <a:r>
              <a:rPr lang="en-US" sz="2600" b="1" dirty="0"/>
              <a:t>Validation within HPM models is required in order to use these metrics in training</a:t>
            </a:r>
          </a:p>
        </p:txBody>
      </p:sp>
      <p:sp>
        <p:nvSpPr>
          <p:cNvPr id="3" name="Slide Number Placeholder 2">
            <a:extLst>
              <a:ext uri="{FF2B5EF4-FFF2-40B4-BE49-F238E27FC236}">
                <a16:creationId xmlns:a16="http://schemas.microsoft.com/office/drawing/2014/main" id="{6E4CD753-3555-1360-A3A1-5DD85803A1E6}"/>
              </a:ext>
            </a:extLst>
          </p:cNvPr>
          <p:cNvSpPr>
            <a:spLocks noGrp="1"/>
          </p:cNvSpPr>
          <p:nvPr>
            <p:ph type="sldNum" sz="quarter" idx="10"/>
          </p:nvPr>
        </p:nvSpPr>
        <p:spPr>
          <a:xfrm>
            <a:off x="10722807" y="6373537"/>
            <a:ext cx="821634" cy="340935"/>
          </a:xfrm>
        </p:spPr>
        <p:txBody>
          <a:bodyPr/>
          <a:lstStyle/>
          <a:p>
            <a:pPr>
              <a:defRPr/>
            </a:pPr>
            <a:fld id="{D68E8870-17DE-45C4-A8DD-7644B2422933}" type="slidenum">
              <a:rPr lang="en-US" b="1" smtClean="0"/>
              <a:pPr>
                <a:defRPr/>
              </a:pPr>
              <a:t>9</a:t>
            </a:fld>
            <a:endParaRPr lang="en-US" b="1" dirty="0"/>
          </a:p>
        </p:txBody>
      </p:sp>
      <p:pic>
        <p:nvPicPr>
          <p:cNvPr id="5" name="Picture 4">
            <a:extLst>
              <a:ext uri="{FF2B5EF4-FFF2-40B4-BE49-F238E27FC236}">
                <a16:creationId xmlns:a16="http://schemas.microsoft.com/office/drawing/2014/main" id="{00547491-83FA-8A74-3193-A0A938C4FD85}"/>
              </a:ext>
            </a:extLst>
          </p:cNvPr>
          <p:cNvPicPr>
            <a:picLocks noChangeAspect="1"/>
          </p:cNvPicPr>
          <p:nvPr/>
        </p:nvPicPr>
        <p:blipFill>
          <a:blip r:embed="rId3"/>
          <a:stretch>
            <a:fillRect/>
          </a:stretch>
        </p:blipFill>
        <p:spPr>
          <a:xfrm>
            <a:off x="7552497" y="2117046"/>
            <a:ext cx="4391608" cy="32937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13986765"/>
      </p:ext>
    </p:extLst>
  </p:cSld>
  <p:clrMapOvr>
    <a:masterClrMapping/>
  </p:clrMapOvr>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CE74FF56111874F8528354EA601358C" ma:contentTypeVersion="15" ma:contentTypeDescription="Create a new document." ma:contentTypeScope="" ma:versionID="21c917d5804aa2ea6c47626350557070">
  <xsd:schema xmlns:xsd="http://www.w3.org/2001/XMLSchema" xmlns:xs="http://www.w3.org/2001/XMLSchema" xmlns:p="http://schemas.microsoft.com/office/2006/metadata/properties" xmlns:ns3="30e15a99-2787-4658-9a49-e1375a37af84" xmlns:ns4="f29e537e-536d-4c3d-a73c-f40e94626c0e" targetNamespace="http://schemas.microsoft.com/office/2006/metadata/properties" ma:root="true" ma:fieldsID="4e5dc0c02188f74b9dfd3e83c444b960" ns3:_="" ns4:_="">
    <xsd:import namespace="30e15a99-2787-4658-9a49-e1375a37af84"/>
    <xsd:import namespace="f29e537e-536d-4c3d-a73c-f40e94626c0e"/>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element ref="ns3:_activity" minOccurs="0"/>
                <xsd:element ref="ns3:MediaServiceObjectDetectorVersions"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e15a99-2787-4658-9a49-e1375a37af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SystemTags" ma:index="2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29e537e-536d-4c3d-a73c-f40e94626c0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documentManagement>
    <_activity xmlns="30e15a99-2787-4658-9a49-e1375a37af8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B6E4F61-FA33-4955-B3E3-59680F2993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e15a99-2787-4658-9a49-e1375a37af84"/>
    <ds:schemaRef ds:uri="f29e537e-536d-4c3d-a73c-f40e94626c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C709B06-5FA7-40B8-A752-7128AA94FE0C}">
  <ds:schemaRef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purl.org/dc/terms/"/>
    <ds:schemaRef ds:uri="f29e537e-536d-4c3d-a73c-f40e94626c0e"/>
    <ds:schemaRef ds:uri="30e15a99-2787-4658-9a49-e1375a37af84"/>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2F04B76F-4E2B-4E86-86C5-9CCB38AF7D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5154</TotalTime>
  <Words>2132</Words>
  <Application>Microsoft Office PowerPoint</Application>
  <PresentationFormat>Widescreen</PresentationFormat>
  <Paragraphs>145</Paragraphs>
  <Slides>16</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Arial Narrow</vt:lpstr>
      <vt:lpstr>Calibri</vt:lpstr>
      <vt:lpstr>Tahoma</vt:lpstr>
      <vt:lpstr>Wingdings</vt:lpstr>
      <vt:lpstr>Blends</vt:lpstr>
      <vt:lpstr>PowerPoint Presentation</vt:lpstr>
      <vt:lpstr>Author’s Notes</vt:lpstr>
      <vt:lpstr>Learning and Human Performance Standards</vt:lpstr>
      <vt:lpstr>Learning Standard: xAPI</vt:lpstr>
      <vt:lpstr>Human Performance Modeling Language: HPML</vt:lpstr>
      <vt:lpstr>Model Based Systems Engineering (MBSE)</vt:lpstr>
      <vt:lpstr>Example of Human Performance MBSE Applied to a Navy Aviation Training Use-case</vt:lpstr>
      <vt:lpstr>Considerations for Standards and Architecture</vt:lpstr>
      <vt:lpstr>Physiological Monitoring</vt:lpstr>
      <vt:lpstr>Eye Tracking</vt:lpstr>
      <vt:lpstr>Speech Processing</vt:lpstr>
      <vt:lpstr>Recommended Standard Changes</vt:lpstr>
      <vt:lpstr>Future Research and Development Efforts</vt:lpstr>
      <vt:lpstr>Conclusion</vt:lpstr>
      <vt:lpstr>PowerPoint Presentation</vt:lpstr>
      <vt:lpstr>References</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Tindall, Mitchell J CIV (USA)</cp:lastModifiedBy>
  <cp:revision>71</cp:revision>
  <cp:lastPrinted>1601-01-01T00:00:00Z</cp:lastPrinted>
  <dcterms:created xsi:type="dcterms:W3CDTF">2016-03-29T15:29:36Z</dcterms:created>
  <dcterms:modified xsi:type="dcterms:W3CDTF">2024-10-24T13:57:57Z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0x0101002CE74FF56111874F8528354EA601358C</vt:lpwstr>
  </property>
  <property fmtid="{D5CDD505-2E9C-101B-9397-08002B2CF9AE}" pid="3" name="DocumentDescription">
    <vt:lpwstr>&lt;div class=ExternalClass9DF5FD6F97034AAA9FF0AABB8157F05A&gt; &lt;/div&gt;</vt:lpwstr>
  </property>
</Properties>
</file>