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64" r:id="rId5"/>
  </p:sldMasterIdLst>
  <p:notesMasterIdLst>
    <p:notesMasterId r:id="rId21"/>
  </p:notesMasterIdLst>
  <p:handoutMasterIdLst>
    <p:handoutMasterId r:id="rId22"/>
  </p:handoutMasterIdLst>
  <p:sldIdLst>
    <p:sldId id="256" r:id="rId6"/>
    <p:sldId id="290" r:id="rId7"/>
    <p:sldId id="291" r:id="rId8"/>
    <p:sldId id="302" r:id="rId9"/>
    <p:sldId id="305" r:id="rId10"/>
    <p:sldId id="303" r:id="rId11"/>
    <p:sldId id="298" r:id="rId12"/>
    <p:sldId id="294" r:id="rId13"/>
    <p:sldId id="301" r:id="rId14"/>
    <p:sldId id="295" r:id="rId15"/>
    <p:sldId id="296" r:id="rId16"/>
    <p:sldId id="299" r:id="rId17"/>
    <p:sldId id="297" r:id="rId18"/>
    <p:sldId id="300" r:id="rId19"/>
    <p:sldId id="304" r:id="rId20"/>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FBB346-FB1E-CBBD-2F6D-0233B0CF557A}" name="Covelli, Daniel P (US)" initials="CDP(" userId="Covelli, Daniel P (U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F4C"/>
    <a:srgbClr val="006797"/>
    <a:srgbClr val="0C1A47"/>
    <a:srgbClr val="091841"/>
    <a:srgbClr val="081E4B"/>
    <a:srgbClr val="0A1C48"/>
    <a:srgbClr val="001C54"/>
    <a:srgbClr val="182350"/>
    <a:srgbClr val="FFFFFF"/>
    <a:srgbClr val="959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47963D-3328-4758-8B1A-19B04DED4B5F}" v="240" dt="2024-10-01T19:39:35.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8" autoAdjust="0"/>
    <p:restoredTop sz="96357" autoAdjust="0"/>
  </p:normalViewPr>
  <p:slideViewPr>
    <p:cSldViewPr snapToGrid="0">
      <p:cViewPr varScale="1">
        <p:scale>
          <a:sx n="114" d="100"/>
          <a:sy n="114" d="100"/>
        </p:scale>
        <p:origin x="186" y="13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8" d="100"/>
          <a:sy n="88" d="100"/>
        </p:scale>
        <p:origin x="3822" y="7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BC20D4-A653-481F-BC2C-770DF9C676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8009551-1F6A-46E2-91F5-B97B39B26B60}">
      <dgm:prSet phldrT="[Text]" custT="1"/>
      <dgm:spPr>
        <a:solidFill>
          <a:srgbClr val="001C54"/>
        </a:solidFill>
        <a:ln>
          <a:solidFill>
            <a:srgbClr val="001C54"/>
          </a:solidFill>
        </a:ln>
      </dgm:spPr>
      <dgm:t>
        <a:bodyPr/>
        <a:lstStyle/>
        <a:p>
          <a:r>
            <a:rPr lang="en-US" sz="2400" dirty="0"/>
            <a:t>Material Solutions</a:t>
          </a:r>
        </a:p>
      </dgm:t>
    </dgm:pt>
    <dgm:pt modelId="{2085D412-7F32-4762-8ACF-5FDAEFD929F2}" type="parTrans" cxnId="{112ECF37-7F8B-46FD-AE39-1B078B0B4733}">
      <dgm:prSet/>
      <dgm:spPr/>
      <dgm:t>
        <a:bodyPr/>
        <a:lstStyle/>
        <a:p>
          <a:endParaRPr lang="en-US"/>
        </a:p>
      </dgm:t>
    </dgm:pt>
    <dgm:pt modelId="{F7716B3D-17B0-4C8D-BD6F-1E57B0336F0D}" type="sibTrans" cxnId="{112ECF37-7F8B-46FD-AE39-1B078B0B4733}">
      <dgm:prSet/>
      <dgm:spPr/>
      <dgm:t>
        <a:bodyPr/>
        <a:lstStyle/>
        <a:p>
          <a:endParaRPr lang="en-US"/>
        </a:p>
      </dgm:t>
    </dgm:pt>
    <dgm:pt modelId="{8EB3E6F1-CF99-4861-B0D1-8106D686D05B}">
      <dgm:prSet phldrT="[Text]" custT="1"/>
      <dgm:spPr>
        <a:solidFill>
          <a:schemeClr val="bg1">
            <a:lumMod val="95000"/>
            <a:alpha val="90000"/>
          </a:schemeClr>
        </a:solidFill>
        <a:ln>
          <a:solidFill>
            <a:srgbClr val="001C54">
              <a:alpha val="90000"/>
            </a:srgbClr>
          </a:solidFill>
        </a:ln>
      </dgm:spPr>
      <dgm:t>
        <a:bodyPr/>
        <a:lstStyle/>
        <a:p>
          <a:pPr>
            <a:spcAft>
              <a:spcPts val="1200"/>
            </a:spcAft>
          </a:pPr>
          <a:r>
            <a:rPr lang="en-US" sz="2000" dirty="0"/>
            <a:t>Effectiveness of Simulators</a:t>
          </a:r>
        </a:p>
      </dgm:t>
    </dgm:pt>
    <dgm:pt modelId="{4B38A70A-D4DC-4F97-BC87-7764022019B6}" type="parTrans" cxnId="{28232342-4FE5-470D-91CC-1D8DE868EAFB}">
      <dgm:prSet/>
      <dgm:spPr/>
      <dgm:t>
        <a:bodyPr/>
        <a:lstStyle/>
        <a:p>
          <a:endParaRPr lang="en-US"/>
        </a:p>
      </dgm:t>
    </dgm:pt>
    <dgm:pt modelId="{7FC147A5-2E51-4E6E-A260-CBB35D5E75CF}" type="sibTrans" cxnId="{28232342-4FE5-470D-91CC-1D8DE868EAFB}">
      <dgm:prSet/>
      <dgm:spPr/>
      <dgm:t>
        <a:bodyPr/>
        <a:lstStyle/>
        <a:p>
          <a:endParaRPr lang="en-US"/>
        </a:p>
      </dgm:t>
    </dgm:pt>
    <dgm:pt modelId="{97CB7214-68AC-430D-AF29-A6D9182DE29F}">
      <dgm:prSet phldrT="[Text]" custT="1"/>
      <dgm:spPr>
        <a:solidFill>
          <a:schemeClr val="bg1">
            <a:lumMod val="95000"/>
            <a:alpha val="90000"/>
          </a:schemeClr>
        </a:solidFill>
        <a:ln>
          <a:solidFill>
            <a:srgbClr val="001C54">
              <a:alpha val="90000"/>
            </a:srgbClr>
          </a:solidFill>
        </a:ln>
      </dgm:spPr>
      <dgm:t>
        <a:bodyPr/>
        <a:lstStyle/>
        <a:p>
          <a:pPr>
            <a:spcAft>
              <a:spcPts val="1200"/>
            </a:spcAft>
          </a:pPr>
          <a:r>
            <a:rPr lang="en-US" sz="2000" dirty="0"/>
            <a:t>Fidelity and Motion Independence</a:t>
          </a:r>
        </a:p>
      </dgm:t>
    </dgm:pt>
    <dgm:pt modelId="{C989CAD0-D5A7-426E-A072-FAA1B74981D9}" type="parTrans" cxnId="{308931E8-017B-4456-A8F3-F20C30EA156A}">
      <dgm:prSet/>
      <dgm:spPr/>
      <dgm:t>
        <a:bodyPr/>
        <a:lstStyle/>
        <a:p>
          <a:endParaRPr lang="en-US"/>
        </a:p>
      </dgm:t>
    </dgm:pt>
    <dgm:pt modelId="{A0E51252-5106-4286-B43C-E979B8B3108A}" type="sibTrans" cxnId="{308931E8-017B-4456-A8F3-F20C30EA156A}">
      <dgm:prSet/>
      <dgm:spPr/>
      <dgm:t>
        <a:bodyPr/>
        <a:lstStyle/>
        <a:p>
          <a:endParaRPr lang="en-US"/>
        </a:p>
      </dgm:t>
    </dgm:pt>
    <dgm:pt modelId="{05C33E0E-820B-46F5-BC12-311AC777B703}">
      <dgm:prSet phldrT="[Text]" custT="1"/>
      <dgm:spPr>
        <a:solidFill>
          <a:srgbClr val="001C54"/>
        </a:solidFill>
        <a:ln>
          <a:solidFill>
            <a:srgbClr val="001C54"/>
          </a:solidFill>
        </a:ln>
      </dgm:spPr>
      <dgm:t>
        <a:bodyPr/>
        <a:lstStyle/>
        <a:p>
          <a:r>
            <a:rPr lang="en-US" sz="2400" dirty="0"/>
            <a:t>Training</a:t>
          </a:r>
        </a:p>
      </dgm:t>
    </dgm:pt>
    <dgm:pt modelId="{BAA89056-745A-46C3-9FD6-D2411E64F2E3}" type="parTrans" cxnId="{9D4398E8-88C3-4A87-812F-36FDD7FB8A32}">
      <dgm:prSet/>
      <dgm:spPr/>
      <dgm:t>
        <a:bodyPr/>
        <a:lstStyle/>
        <a:p>
          <a:endParaRPr lang="en-US"/>
        </a:p>
      </dgm:t>
    </dgm:pt>
    <dgm:pt modelId="{7780B1C4-0F42-4BD9-BF66-0A9FF74F5A40}" type="sibTrans" cxnId="{9D4398E8-88C3-4A87-812F-36FDD7FB8A32}">
      <dgm:prSet/>
      <dgm:spPr/>
      <dgm:t>
        <a:bodyPr/>
        <a:lstStyle/>
        <a:p>
          <a:endParaRPr lang="en-US"/>
        </a:p>
      </dgm:t>
    </dgm:pt>
    <dgm:pt modelId="{C79B20E3-1992-471B-AA25-DD37A44E5094}">
      <dgm:prSet phldrT="[Text]" custT="1"/>
      <dgm:spPr>
        <a:solidFill>
          <a:schemeClr val="bg1">
            <a:lumMod val="95000"/>
            <a:alpha val="90000"/>
          </a:schemeClr>
        </a:solidFill>
        <a:ln>
          <a:solidFill>
            <a:srgbClr val="001C54">
              <a:alpha val="90000"/>
            </a:srgbClr>
          </a:solidFill>
        </a:ln>
      </dgm:spPr>
      <dgm:t>
        <a:bodyPr/>
        <a:lstStyle/>
        <a:p>
          <a:pPr>
            <a:spcAft>
              <a:spcPts val="1200"/>
            </a:spcAft>
          </a:pPr>
          <a:r>
            <a:rPr lang="en-US" sz="2000" dirty="0"/>
            <a:t>Accreditation and Training Strategy</a:t>
          </a:r>
        </a:p>
      </dgm:t>
    </dgm:pt>
    <dgm:pt modelId="{80A7DD3F-5D8B-4DAB-AF0E-D71D970CC2BD}" type="parTrans" cxnId="{FAF9E7A5-C52A-4199-87D8-6FBBB3345AF9}">
      <dgm:prSet/>
      <dgm:spPr/>
      <dgm:t>
        <a:bodyPr/>
        <a:lstStyle/>
        <a:p>
          <a:endParaRPr lang="en-US"/>
        </a:p>
      </dgm:t>
    </dgm:pt>
    <dgm:pt modelId="{46201C6B-C45E-4A3A-A4F0-819960860EFD}" type="sibTrans" cxnId="{FAF9E7A5-C52A-4199-87D8-6FBBB3345AF9}">
      <dgm:prSet/>
      <dgm:spPr/>
      <dgm:t>
        <a:bodyPr/>
        <a:lstStyle/>
        <a:p>
          <a:endParaRPr lang="en-US"/>
        </a:p>
      </dgm:t>
    </dgm:pt>
    <dgm:pt modelId="{AF77E63D-C125-43CE-9FBE-69D47B1A8869}">
      <dgm:prSet phldrT="[Text]" custT="1"/>
      <dgm:spPr>
        <a:solidFill>
          <a:srgbClr val="001C54"/>
        </a:solidFill>
        <a:ln>
          <a:solidFill>
            <a:srgbClr val="001C54"/>
          </a:solidFill>
        </a:ln>
      </dgm:spPr>
      <dgm:t>
        <a:bodyPr/>
        <a:lstStyle/>
        <a:p>
          <a:r>
            <a:rPr lang="en-US" sz="2400" dirty="0"/>
            <a:t>Deployment Requirements</a:t>
          </a:r>
        </a:p>
      </dgm:t>
    </dgm:pt>
    <dgm:pt modelId="{CD87CD49-FEF4-4403-A79E-2C12234B31ED}" type="parTrans" cxnId="{9E719791-5F2D-4ED2-91DC-0E60BA5825E3}">
      <dgm:prSet/>
      <dgm:spPr/>
      <dgm:t>
        <a:bodyPr/>
        <a:lstStyle/>
        <a:p>
          <a:endParaRPr lang="en-US"/>
        </a:p>
      </dgm:t>
    </dgm:pt>
    <dgm:pt modelId="{E6FA66F4-7A99-4C7E-A630-697035C89440}" type="sibTrans" cxnId="{9E719791-5F2D-4ED2-91DC-0E60BA5825E3}">
      <dgm:prSet/>
      <dgm:spPr/>
      <dgm:t>
        <a:bodyPr/>
        <a:lstStyle/>
        <a:p>
          <a:endParaRPr lang="en-US"/>
        </a:p>
      </dgm:t>
    </dgm:pt>
    <dgm:pt modelId="{904F9715-38EA-41A7-AE5F-7A9ED2F867BE}">
      <dgm:prSet phldrT="[Text]" custT="1"/>
      <dgm:spPr>
        <a:solidFill>
          <a:schemeClr val="bg1">
            <a:lumMod val="95000"/>
            <a:alpha val="90000"/>
          </a:schemeClr>
        </a:solidFill>
        <a:ln>
          <a:solidFill>
            <a:srgbClr val="001C54">
              <a:alpha val="90000"/>
            </a:srgbClr>
          </a:solidFill>
        </a:ln>
      </dgm:spPr>
      <dgm:t>
        <a:bodyPr/>
        <a:lstStyle/>
        <a:p>
          <a:pPr>
            <a:spcAft>
              <a:spcPts val="1200"/>
            </a:spcAft>
          </a:pPr>
          <a:r>
            <a:rPr lang="en-US" sz="2000" dirty="0"/>
            <a:t>Trade-offs in Deployed Training</a:t>
          </a:r>
        </a:p>
      </dgm:t>
    </dgm:pt>
    <dgm:pt modelId="{1A960168-FF5F-4E95-AE4F-09116A442FFF}" type="parTrans" cxnId="{21B89469-0066-4C87-BE62-133F907468F2}">
      <dgm:prSet/>
      <dgm:spPr/>
      <dgm:t>
        <a:bodyPr/>
        <a:lstStyle/>
        <a:p>
          <a:endParaRPr lang="en-US"/>
        </a:p>
      </dgm:t>
    </dgm:pt>
    <dgm:pt modelId="{51645C64-E33F-4740-878D-B6C386E5F7D7}" type="sibTrans" cxnId="{21B89469-0066-4C87-BE62-133F907468F2}">
      <dgm:prSet/>
      <dgm:spPr/>
      <dgm:t>
        <a:bodyPr/>
        <a:lstStyle/>
        <a:p>
          <a:endParaRPr lang="en-US"/>
        </a:p>
      </dgm:t>
    </dgm:pt>
    <dgm:pt modelId="{520BC670-17AA-4DDF-8672-EFC2320CCE41}">
      <dgm:prSet phldrT="[Text]" custT="1"/>
      <dgm:spPr>
        <a:solidFill>
          <a:schemeClr val="bg1">
            <a:lumMod val="95000"/>
            <a:alpha val="90000"/>
          </a:schemeClr>
        </a:solidFill>
        <a:ln>
          <a:solidFill>
            <a:srgbClr val="001C54">
              <a:alpha val="90000"/>
            </a:srgbClr>
          </a:solidFill>
        </a:ln>
      </dgm:spPr>
      <dgm:t>
        <a:bodyPr/>
        <a:lstStyle/>
        <a:p>
          <a:pPr>
            <a:spcAft>
              <a:spcPts val="1200"/>
            </a:spcAft>
          </a:pPr>
          <a:r>
            <a:rPr lang="en-US" sz="2000" dirty="0"/>
            <a:t>Training in Deployed Environments</a:t>
          </a:r>
        </a:p>
      </dgm:t>
    </dgm:pt>
    <dgm:pt modelId="{2985B784-BBF9-4412-B161-0AD53B657BB4}" type="parTrans" cxnId="{8DC1718B-EFF9-47A7-8F67-14AF3A0194EC}">
      <dgm:prSet/>
      <dgm:spPr/>
      <dgm:t>
        <a:bodyPr/>
        <a:lstStyle/>
        <a:p>
          <a:endParaRPr lang="en-US"/>
        </a:p>
      </dgm:t>
    </dgm:pt>
    <dgm:pt modelId="{7E0E0B9F-8DD2-49C3-9183-D599ACC2DE3E}" type="sibTrans" cxnId="{8DC1718B-EFF9-47A7-8F67-14AF3A0194EC}">
      <dgm:prSet/>
      <dgm:spPr/>
      <dgm:t>
        <a:bodyPr/>
        <a:lstStyle/>
        <a:p>
          <a:endParaRPr lang="en-US"/>
        </a:p>
      </dgm:t>
    </dgm:pt>
    <dgm:pt modelId="{46A8D307-2F20-4E34-8E07-9E631CFAEAD9}">
      <dgm:prSet phldrT="[Text]" custT="1"/>
      <dgm:spPr>
        <a:solidFill>
          <a:schemeClr val="bg1">
            <a:lumMod val="95000"/>
            <a:alpha val="90000"/>
          </a:schemeClr>
        </a:solidFill>
        <a:ln>
          <a:solidFill>
            <a:srgbClr val="001C54">
              <a:alpha val="90000"/>
            </a:srgbClr>
          </a:solidFill>
        </a:ln>
      </dgm:spPr>
      <dgm:t>
        <a:bodyPr/>
        <a:lstStyle/>
        <a:p>
          <a:pPr>
            <a:spcAft>
              <a:spcPts val="1200"/>
            </a:spcAft>
          </a:pPr>
          <a:r>
            <a:rPr lang="en-US" sz="2000" dirty="0"/>
            <a:t>Technology Integration</a:t>
          </a:r>
        </a:p>
      </dgm:t>
    </dgm:pt>
    <dgm:pt modelId="{71E40A37-F094-4472-8B95-130A95B6505C}" type="parTrans" cxnId="{E94D183F-C9A0-41A8-93CF-01495BADC10F}">
      <dgm:prSet/>
      <dgm:spPr/>
      <dgm:t>
        <a:bodyPr/>
        <a:lstStyle/>
        <a:p>
          <a:endParaRPr lang="en-US"/>
        </a:p>
      </dgm:t>
    </dgm:pt>
    <dgm:pt modelId="{4859AAD6-6147-48E8-B604-1B52F845F5F3}" type="sibTrans" cxnId="{E94D183F-C9A0-41A8-93CF-01495BADC10F}">
      <dgm:prSet/>
      <dgm:spPr/>
      <dgm:t>
        <a:bodyPr/>
        <a:lstStyle/>
        <a:p>
          <a:endParaRPr lang="en-US"/>
        </a:p>
      </dgm:t>
    </dgm:pt>
    <dgm:pt modelId="{42416FB2-EED1-4751-864E-9D8AB705EF05}">
      <dgm:prSet phldrT="[Text]" custT="1"/>
      <dgm:spPr>
        <a:solidFill>
          <a:schemeClr val="bg1">
            <a:lumMod val="95000"/>
            <a:alpha val="90000"/>
          </a:schemeClr>
        </a:solidFill>
        <a:ln>
          <a:solidFill>
            <a:srgbClr val="001C54">
              <a:alpha val="90000"/>
            </a:srgbClr>
          </a:solidFill>
        </a:ln>
      </dgm:spPr>
      <dgm:t>
        <a:bodyPr/>
        <a:lstStyle/>
        <a:p>
          <a:pPr>
            <a:spcAft>
              <a:spcPts val="1200"/>
            </a:spcAft>
          </a:pPr>
          <a:r>
            <a:rPr lang="en-US" sz="2000" dirty="0"/>
            <a:t>Rapid Adaptability</a:t>
          </a:r>
        </a:p>
      </dgm:t>
    </dgm:pt>
    <dgm:pt modelId="{1FAB00F4-6906-4A9F-A9A4-D33A450022B3}" type="parTrans" cxnId="{CAB17135-63A0-4F4F-9F9B-20D01A4DF59E}">
      <dgm:prSet/>
      <dgm:spPr/>
      <dgm:t>
        <a:bodyPr/>
        <a:lstStyle/>
        <a:p>
          <a:endParaRPr lang="en-US"/>
        </a:p>
      </dgm:t>
    </dgm:pt>
    <dgm:pt modelId="{D4D0241C-CF95-43A9-ADF6-62A64256723B}" type="sibTrans" cxnId="{CAB17135-63A0-4F4F-9F9B-20D01A4DF59E}">
      <dgm:prSet/>
      <dgm:spPr/>
      <dgm:t>
        <a:bodyPr/>
        <a:lstStyle/>
        <a:p>
          <a:endParaRPr lang="en-US"/>
        </a:p>
      </dgm:t>
    </dgm:pt>
    <dgm:pt modelId="{4BF74A1D-BFB6-4C87-93BA-6B776A77546B}">
      <dgm:prSet phldrT="[Text]" custT="1"/>
      <dgm:spPr>
        <a:solidFill>
          <a:schemeClr val="bg1">
            <a:lumMod val="95000"/>
            <a:alpha val="90000"/>
          </a:schemeClr>
        </a:solidFill>
        <a:ln>
          <a:solidFill>
            <a:srgbClr val="001C54">
              <a:alpha val="90000"/>
            </a:srgbClr>
          </a:solidFill>
        </a:ln>
      </dgm:spPr>
      <dgm:t>
        <a:bodyPr/>
        <a:lstStyle/>
        <a:p>
          <a:pPr>
            <a:spcAft>
              <a:spcPts val="1200"/>
            </a:spcAft>
          </a:pPr>
          <a:r>
            <a:rPr lang="en-US" sz="2000" dirty="0"/>
            <a:t>Motion Platforms</a:t>
          </a:r>
        </a:p>
      </dgm:t>
    </dgm:pt>
    <dgm:pt modelId="{A02D44B7-24A8-474F-85E9-A5957E8BEC61}" type="parTrans" cxnId="{AB930DF3-8BA1-4BC1-ABE7-3882889AF58D}">
      <dgm:prSet/>
      <dgm:spPr/>
      <dgm:t>
        <a:bodyPr/>
        <a:lstStyle/>
        <a:p>
          <a:endParaRPr lang="en-US"/>
        </a:p>
      </dgm:t>
    </dgm:pt>
    <dgm:pt modelId="{9DC5090D-33C8-4C8C-9CE1-7B2D31A3BCB3}" type="sibTrans" cxnId="{AB930DF3-8BA1-4BC1-ABE7-3882889AF58D}">
      <dgm:prSet/>
      <dgm:spPr/>
      <dgm:t>
        <a:bodyPr/>
        <a:lstStyle/>
        <a:p>
          <a:endParaRPr lang="en-US"/>
        </a:p>
      </dgm:t>
    </dgm:pt>
    <dgm:pt modelId="{37C8E19B-B893-4FA4-8812-B3F3DD383CA2}">
      <dgm:prSet phldrT="[Text]" custT="1"/>
      <dgm:spPr>
        <a:solidFill>
          <a:schemeClr val="bg1">
            <a:lumMod val="95000"/>
            <a:alpha val="90000"/>
          </a:schemeClr>
        </a:solidFill>
        <a:ln>
          <a:solidFill>
            <a:srgbClr val="001C54">
              <a:alpha val="90000"/>
            </a:srgbClr>
          </a:solidFill>
        </a:ln>
      </dgm:spPr>
      <dgm:t>
        <a:bodyPr/>
        <a:lstStyle/>
        <a:p>
          <a:pPr>
            <a:spcAft>
              <a:spcPts val="1200"/>
            </a:spcAft>
          </a:pPr>
          <a:r>
            <a:rPr lang="en-US" sz="2000" dirty="0"/>
            <a:t>VR/AR Technologies</a:t>
          </a:r>
        </a:p>
      </dgm:t>
    </dgm:pt>
    <dgm:pt modelId="{E6B951D9-DBA3-4CEE-8B2D-B5AEF4553D65}" type="parTrans" cxnId="{C48FD89A-4B59-4B3B-B2A6-8BB6561B705E}">
      <dgm:prSet/>
      <dgm:spPr/>
      <dgm:t>
        <a:bodyPr/>
        <a:lstStyle/>
        <a:p>
          <a:endParaRPr lang="en-US"/>
        </a:p>
      </dgm:t>
    </dgm:pt>
    <dgm:pt modelId="{AF18907A-B5B6-412B-85D0-B950E473DF79}" type="sibTrans" cxnId="{C48FD89A-4B59-4B3B-B2A6-8BB6561B705E}">
      <dgm:prSet/>
      <dgm:spPr/>
      <dgm:t>
        <a:bodyPr/>
        <a:lstStyle/>
        <a:p>
          <a:endParaRPr lang="en-US"/>
        </a:p>
      </dgm:t>
    </dgm:pt>
    <dgm:pt modelId="{A0910044-1A1F-47E9-A07C-CDE119FC9C0C}">
      <dgm:prSet phldrT="[Text]" custT="1"/>
      <dgm:spPr>
        <a:solidFill>
          <a:schemeClr val="bg1">
            <a:lumMod val="95000"/>
            <a:alpha val="90000"/>
          </a:schemeClr>
        </a:solidFill>
        <a:ln>
          <a:solidFill>
            <a:srgbClr val="001C54">
              <a:alpha val="90000"/>
            </a:srgbClr>
          </a:solidFill>
        </a:ln>
      </dgm:spPr>
      <dgm:t>
        <a:bodyPr/>
        <a:lstStyle/>
        <a:p>
          <a:pPr>
            <a:spcAft>
              <a:spcPts val="1200"/>
            </a:spcAft>
          </a:pPr>
          <a:r>
            <a:rPr lang="en-US" sz="2000" dirty="0"/>
            <a:t>Data and Analytics</a:t>
          </a:r>
        </a:p>
      </dgm:t>
    </dgm:pt>
    <dgm:pt modelId="{A57FB0B0-3F02-40D6-80CC-FC1E50E7F3C3}" type="parTrans" cxnId="{DA50624B-C2E7-4147-B66F-130FD408C1FD}">
      <dgm:prSet/>
      <dgm:spPr/>
      <dgm:t>
        <a:bodyPr/>
        <a:lstStyle/>
        <a:p>
          <a:endParaRPr lang="en-US"/>
        </a:p>
      </dgm:t>
    </dgm:pt>
    <dgm:pt modelId="{9D549F8C-BE1C-458A-8F82-0CE385AF3952}" type="sibTrans" cxnId="{DA50624B-C2E7-4147-B66F-130FD408C1FD}">
      <dgm:prSet/>
      <dgm:spPr/>
      <dgm:t>
        <a:bodyPr/>
        <a:lstStyle/>
        <a:p>
          <a:endParaRPr lang="en-US"/>
        </a:p>
      </dgm:t>
    </dgm:pt>
    <dgm:pt modelId="{BF1ED74F-9666-4E65-89D0-F551A167F72E}">
      <dgm:prSet phldrT="[Text]" custT="1"/>
      <dgm:spPr>
        <a:solidFill>
          <a:schemeClr val="bg1">
            <a:lumMod val="95000"/>
            <a:alpha val="90000"/>
          </a:schemeClr>
        </a:solidFill>
        <a:ln>
          <a:solidFill>
            <a:srgbClr val="001C54">
              <a:alpha val="90000"/>
            </a:srgbClr>
          </a:solidFill>
        </a:ln>
      </dgm:spPr>
      <dgm:t>
        <a:bodyPr/>
        <a:lstStyle/>
        <a:p>
          <a:pPr>
            <a:spcAft>
              <a:spcPts val="1200"/>
            </a:spcAft>
          </a:pPr>
          <a:r>
            <a:rPr lang="en-US" sz="2000" dirty="0"/>
            <a:t>Fidelity and Experience Levels</a:t>
          </a:r>
        </a:p>
      </dgm:t>
    </dgm:pt>
    <dgm:pt modelId="{2FD635FF-FC75-4794-84B7-2BBBBD161585}" type="parTrans" cxnId="{7D4E4B36-806A-4CDF-AEA2-12334B8FCAF1}">
      <dgm:prSet/>
      <dgm:spPr/>
      <dgm:t>
        <a:bodyPr/>
        <a:lstStyle/>
        <a:p>
          <a:endParaRPr lang="en-US"/>
        </a:p>
      </dgm:t>
    </dgm:pt>
    <dgm:pt modelId="{FCCE5474-F24A-44C2-8727-9E393822197C}" type="sibTrans" cxnId="{7D4E4B36-806A-4CDF-AEA2-12334B8FCAF1}">
      <dgm:prSet/>
      <dgm:spPr/>
      <dgm:t>
        <a:bodyPr/>
        <a:lstStyle/>
        <a:p>
          <a:endParaRPr lang="en-US"/>
        </a:p>
      </dgm:t>
    </dgm:pt>
    <dgm:pt modelId="{CE2A3DAA-5732-4001-8BBB-7F280376E07D}">
      <dgm:prSet phldrT="[Text]" custT="1"/>
      <dgm:spPr>
        <a:solidFill>
          <a:schemeClr val="bg1">
            <a:lumMod val="95000"/>
            <a:alpha val="90000"/>
          </a:schemeClr>
        </a:solidFill>
        <a:ln>
          <a:solidFill>
            <a:srgbClr val="001C54">
              <a:alpha val="90000"/>
            </a:srgbClr>
          </a:solidFill>
        </a:ln>
      </dgm:spPr>
      <dgm:t>
        <a:bodyPr/>
        <a:lstStyle/>
        <a:p>
          <a:pPr>
            <a:spcAft>
              <a:spcPts val="1200"/>
            </a:spcAft>
          </a:pPr>
          <a:r>
            <a:rPr lang="en-US" sz="2000" dirty="0"/>
            <a:t>Train the Trainer</a:t>
          </a:r>
        </a:p>
      </dgm:t>
    </dgm:pt>
    <dgm:pt modelId="{9C6D4A0C-8249-4B18-A80E-56E38FFDFB2E}" type="parTrans" cxnId="{7514B12C-7E60-4C0D-9124-9C897D9F5C23}">
      <dgm:prSet/>
      <dgm:spPr/>
      <dgm:t>
        <a:bodyPr/>
        <a:lstStyle/>
        <a:p>
          <a:endParaRPr lang="en-US"/>
        </a:p>
      </dgm:t>
    </dgm:pt>
    <dgm:pt modelId="{E7AC8F80-4B79-43F2-A668-51FF3FFFBE31}" type="sibTrans" cxnId="{7514B12C-7E60-4C0D-9124-9C897D9F5C23}">
      <dgm:prSet/>
      <dgm:spPr/>
      <dgm:t>
        <a:bodyPr/>
        <a:lstStyle/>
        <a:p>
          <a:endParaRPr lang="en-US"/>
        </a:p>
      </dgm:t>
    </dgm:pt>
    <dgm:pt modelId="{50696DD4-F544-4226-A4DA-D3554177F99F}">
      <dgm:prSet phldrT="[Text]"/>
      <dgm:spPr>
        <a:solidFill>
          <a:schemeClr val="bg1">
            <a:lumMod val="95000"/>
            <a:alpha val="90000"/>
          </a:schemeClr>
        </a:solidFill>
        <a:ln>
          <a:solidFill>
            <a:srgbClr val="001C54">
              <a:alpha val="90000"/>
            </a:srgbClr>
          </a:solidFill>
        </a:ln>
      </dgm:spPr>
      <dgm:t>
        <a:bodyPr/>
        <a:lstStyle/>
        <a:p>
          <a:pPr>
            <a:spcAft>
              <a:spcPct val="15000"/>
            </a:spcAft>
          </a:pPr>
          <a:endParaRPr lang="en-US" sz="2800" dirty="0"/>
        </a:p>
      </dgm:t>
    </dgm:pt>
    <dgm:pt modelId="{D8029C46-C231-4CA9-B25D-A2670317E9DC}" type="parTrans" cxnId="{8E0F4C41-61D8-44D5-A643-C13F7DDD8770}">
      <dgm:prSet/>
      <dgm:spPr/>
      <dgm:t>
        <a:bodyPr/>
        <a:lstStyle/>
        <a:p>
          <a:endParaRPr lang="en-US"/>
        </a:p>
      </dgm:t>
    </dgm:pt>
    <dgm:pt modelId="{6BCA2C01-62D1-4401-ABB9-618192451B5A}" type="sibTrans" cxnId="{8E0F4C41-61D8-44D5-A643-C13F7DDD8770}">
      <dgm:prSet/>
      <dgm:spPr/>
      <dgm:t>
        <a:bodyPr/>
        <a:lstStyle/>
        <a:p>
          <a:endParaRPr lang="en-US"/>
        </a:p>
      </dgm:t>
    </dgm:pt>
    <dgm:pt modelId="{C03DE73F-6F00-4C0B-80C4-46AA322BD864}" type="pres">
      <dgm:prSet presAssocID="{8BBC20D4-A653-481F-BC2C-770DF9C67688}" presName="Name0" presStyleCnt="0">
        <dgm:presLayoutVars>
          <dgm:dir/>
          <dgm:animLvl val="lvl"/>
          <dgm:resizeHandles val="exact"/>
        </dgm:presLayoutVars>
      </dgm:prSet>
      <dgm:spPr/>
    </dgm:pt>
    <dgm:pt modelId="{B63BCA93-8439-48D1-B622-F0158EB4CEB7}" type="pres">
      <dgm:prSet presAssocID="{18009551-1F6A-46E2-91F5-B97B39B26B60}" presName="composite" presStyleCnt="0"/>
      <dgm:spPr/>
    </dgm:pt>
    <dgm:pt modelId="{25ABED19-52CE-4AE5-82E6-5F572E686CFB}" type="pres">
      <dgm:prSet presAssocID="{18009551-1F6A-46E2-91F5-B97B39B26B60}" presName="parTx" presStyleLbl="alignNode1" presStyleIdx="0" presStyleCnt="3" custScaleY="66688" custLinFactNeighborY="-18187">
        <dgm:presLayoutVars>
          <dgm:chMax val="0"/>
          <dgm:chPref val="0"/>
          <dgm:bulletEnabled val="1"/>
        </dgm:presLayoutVars>
      </dgm:prSet>
      <dgm:spPr/>
    </dgm:pt>
    <dgm:pt modelId="{30E5757F-204F-4BDE-A45F-A332604B6586}" type="pres">
      <dgm:prSet presAssocID="{18009551-1F6A-46E2-91F5-B97B39B26B60}" presName="desTx" presStyleLbl="alignAccFollowNode1" presStyleIdx="0" presStyleCnt="3" custLinFactNeighborX="-287" custLinFactNeighborY="3630">
        <dgm:presLayoutVars>
          <dgm:bulletEnabled val="1"/>
        </dgm:presLayoutVars>
      </dgm:prSet>
      <dgm:spPr/>
    </dgm:pt>
    <dgm:pt modelId="{3C2E38C1-433F-43DC-9B95-F7485F18E5DC}" type="pres">
      <dgm:prSet presAssocID="{F7716B3D-17B0-4C8D-BD6F-1E57B0336F0D}" presName="space" presStyleCnt="0"/>
      <dgm:spPr/>
    </dgm:pt>
    <dgm:pt modelId="{90D204CC-E8A0-4524-AC3B-A3C7B0481BAB}" type="pres">
      <dgm:prSet presAssocID="{05C33E0E-820B-46F5-BC12-311AC777B703}" presName="composite" presStyleCnt="0"/>
      <dgm:spPr/>
    </dgm:pt>
    <dgm:pt modelId="{7F9D0E4E-A60D-423C-B0BB-33354F4D2C3A}" type="pres">
      <dgm:prSet presAssocID="{05C33E0E-820B-46F5-BC12-311AC777B703}" presName="parTx" presStyleLbl="alignNode1" presStyleIdx="1" presStyleCnt="3" custScaleY="66688" custLinFactNeighborX="21" custLinFactNeighborY="-16840">
        <dgm:presLayoutVars>
          <dgm:chMax val="0"/>
          <dgm:chPref val="0"/>
          <dgm:bulletEnabled val="1"/>
        </dgm:presLayoutVars>
      </dgm:prSet>
      <dgm:spPr/>
    </dgm:pt>
    <dgm:pt modelId="{F648818D-0ADA-4535-A4D6-BB170234E472}" type="pres">
      <dgm:prSet presAssocID="{05C33E0E-820B-46F5-BC12-311AC777B703}" presName="desTx" presStyleLbl="alignAccFollowNode1" presStyleIdx="1" presStyleCnt="3" custLinFactNeighborX="21" custLinFactNeighborY="4235">
        <dgm:presLayoutVars>
          <dgm:bulletEnabled val="1"/>
        </dgm:presLayoutVars>
      </dgm:prSet>
      <dgm:spPr/>
    </dgm:pt>
    <dgm:pt modelId="{11F4A94F-07FE-4587-872A-2FE4B3B9949B}" type="pres">
      <dgm:prSet presAssocID="{7780B1C4-0F42-4BD9-BF66-0A9FF74F5A40}" presName="space" presStyleCnt="0"/>
      <dgm:spPr/>
    </dgm:pt>
    <dgm:pt modelId="{90C07FD2-C09D-4B21-BB59-BC311C803910}" type="pres">
      <dgm:prSet presAssocID="{AF77E63D-C125-43CE-9FBE-69D47B1A8869}" presName="composite" presStyleCnt="0"/>
      <dgm:spPr/>
    </dgm:pt>
    <dgm:pt modelId="{CA9EDD94-D108-4FAC-B5A2-6E28734115F3}" type="pres">
      <dgm:prSet presAssocID="{AF77E63D-C125-43CE-9FBE-69D47B1A8869}" presName="parTx" presStyleLbl="alignNode1" presStyleIdx="2" presStyleCnt="3" custScaleY="66688" custLinFactNeighborX="-338" custLinFactNeighborY="-16840">
        <dgm:presLayoutVars>
          <dgm:chMax val="0"/>
          <dgm:chPref val="0"/>
          <dgm:bulletEnabled val="1"/>
        </dgm:presLayoutVars>
      </dgm:prSet>
      <dgm:spPr/>
    </dgm:pt>
    <dgm:pt modelId="{C6467D78-CAC1-4A08-AB1B-2EF20EA16748}" type="pres">
      <dgm:prSet presAssocID="{AF77E63D-C125-43CE-9FBE-69D47B1A8869}" presName="desTx" presStyleLbl="alignAccFollowNode1" presStyleIdx="2" presStyleCnt="3" custLinFactNeighborX="-338" custLinFactNeighborY="3887">
        <dgm:presLayoutVars>
          <dgm:bulletEnabled val="1"/>
        </dgm:presLayoutVars>
      </dgm:prSet>
      <dgm:spPr/>
    </dgm:pt>
  </dgm:ptLst>
  <dgm:cxnLst>
    <dgm:cxn modelId="{ACEF7906-3C18-478A-99FE-ABD8240FD48A}" type="presOf" srcId="{46A8D307-2F20-4E34-8E07-9E631CFAEAD9}" destId="{30E5757F-204F-4BDE-A45F-A332604B6586}" srcOrd="0" destOrd="2" presId="urn:microsoft.com/office/officeart/2005/8/layout/hList1"/>
    <dgm:cxn modelId="{3A81C506-80D9-49C0-88E8-0F7C99B9266C}" type="presOf" srcId="{42416FB2-EED1-4751-864E-9D8AB705EF05}" destId="{30E5757F-204F-4BDE-A45F-A332604B6586}" srcOrd="0" destOrd="3" presId="urn:microsoft.com/office/officeart/2005/8/layout/hList1"/>
    <dgm:cxn modelId="{575C740D-4BB1-4342-9C5B-6FF047CD1EAE}" type="presOf" srcId="{CE2A3DAA-5732-4001-8BBB-7F280376E07D}" destId="{F648818D-0ADA-4535-A4D6-BB170234E472}" srcOrd="0" destOrd="3" presId="urn:microsoft.com/office/officeart/2005/8/layout/hList1"/>
    <dgm:cxn modelId="{8676DC23-8812-4333-AF17-43C69EA28DC9}" type="presOf" srcId="{AF77E63D-C125-43CE-9FBE-69D47B1A8869}" destId="{CA9EDD94-D108-4FAC-B5A2-6E28734115F3}" srcOrd="0" destOrd="0" presId="urn:microsoft.com/office/officeart/2005/8/layout/hList1"/>
    <dgm:cxn modelId="{D0F67324-FCF5-4A33-9E04-E071DFB18BEB}" type="presOf" srcId="{05C33E0E-820B-46F5-BC12-311AC777B703}" destId="{7F9D0E4E-A60D-423C-B0BB-33354F4D2C3A}" srcOrd="0" destOrd="0" presId="urn:microsoft.com/office/officeart/2005/8/layout/hList1"/>
    <dgm:cxn modelId="{7514B12C-7E60-4C0D-9124-9C897D9F5C23}" srcId="{BF1ED74F-9666-4E65-89D0-F551A167F72E}" destId="{CE2A3DAA-5732-4001-8BBB-7F280376E07D}" srcOrd="0" destOrd="0" parTransId="{9C6D4A0C-8249-4B18-A80E-56E38FFDFB2E}" sibTransId="{E7AC8F80-4B79-43F2-A668-51FF3FFFBE31}"/>
    <dgm:cxn modelId="{CAB17135-63A0-4F4F-9F9B-20D01A4DF59E}" srcId="{18009551-1F6A-46E2-91F5-B97B39B26B60}" destId="{42416FB2-EED1-4751-864E-9D8AB705EF05}" srcOrd="3" destOrd="0" parTransId="{1FAB00F4-6906-4A9F-A9A4-D33A450022B3}" sibTransId="{D4D0241C-CF95-43A9-ADF6-62A64256723B}"/>
    <dgm:cxn modelId="{7D4E4B36-806A-4CDF-AEA2-12334B8FCAF1}" srcId="{05C33E0E-820B-46F5-BC12-311AC777B703}" destId="{BF1ED74F-9666-4E65-89D0-F551A167F72E}" srcOrd="2" destOrd="0" parTransId="{2FD635FF-FC75-4794-84B7-2BBBBD161585}" sibTransId="{FCCE5474-F24A-44C2-8727-9E393822197C}"/>
    <dgm:cxn modelId="{112ECF37-7F8B-46FD-AE39-1B078B0B4733}" srcId="{8BBC20D4-A653-481F-BC2C-770DF9C67688}" destId="{18009551-1F6A-46E2-91F5-B97B39B26B60}" srcOrd="0" destOrd="0" parTransId="{2085D412-7F32-4762-8ACF-5FDAEFD929F2}" sibTransId="{F7716B3D-17B0-4C8D-BD6F-1E57B0336F0D}"/>
    <dgm:cxn modelId="{E94D183F-C9A0-41A8-93CF-01495BADC10F}" srcId="{18009551-1F6A-46E2-91F5-B97B39B26B60}" destId="{46A8D307-2F20-4E34-8E07-9E631CFAEAD9}" srcOrd="2" destOrd="0" parTransId="{71E40A37-F094-4472-8B95-130A95B6505C}" sibTransId="{4859AAD6-6147-48E8-B604-1B52F845F5F3}"/>
    <dgm:cxn modelId="{8E0F4C41-61D8-44D5-A643-C13F7DDD8770}" srcId="{AF77E63D-C125-43CE-9FBE-69D47B1A8869}" destId="{50696DD4-F544-4226-A4DA-D3554177F99F}" srcOrd="2" destOrd="0" parTransId="{D8029C46-C231-4CA9-B25D-A2670317E9DC}" sibTransId="{6BCA2C01-62D1-4401-ABB9-618192451B5A}"/>
    <dgm:cxn modelId="{28232342-4FE5-470D-91CC-1D8DE868EAFB}" srcId="{18009551-1F6A-46E2-91F5-B97B39B26B60}" destId="{8EB3E6F1-CF99-4861-B0D1-8106D686D05B}" srcOrd="0" destOrd="0" parTransId="{4B38A70A-D4DC-4F97-BC87-7764022019B6}" sibTransId="{7FC147A5-2E51-4E6E-A260-CBB35D5E75CF}"/>
    <dgm:cxn modelId="{21B89469-0066-4C87-BE62-133F907468F2}" srcId="{AF77E63D-C125-43CE-9FBE-69D47B1A8869}" destId="{904F9715-38EA-41A7-AE5F-7A9ED2F867BE}" srcOrd="0" destOrd="0" parTransId="{1A960168-FF5F-4E95-AE4F-09116A442FFF}" sibTransId="{51645C64-E33F-4740-878D-B6C386E5F7D7}"/>
    <dgm:cxn modelId="{DA50624B-C2E7-4147-B66F-130FD408C1FD}" srcId="{05C33E0E-820B-46F5-BC12-311AC777B703}" destId="{A0910044-1A1F-47E9-A07C-CDE119FC9C0C}" srcOrd="1" destOrd="0" parTransId="{A57FB0B0-3F02-40D6-80CC-FC1E50E7F3C3}" sibTransId="{9D549F8C-BE1C-458A-8F82-0CE385AF3952}"/>
    <dgm:cxn modelId="{890F3B77-B156-4D8C-B3D1-94777221E0B4}" type="presOf" srcId="{8EB3E6F1-CF99-4861-B0D1-8106D686D05B}" destId="{30E5757F-204F-4BDE-A45F-A332604B6586}" srcOrd="0" destOrd="0" presId="urn:microsoft.com/office/officeart/2005/8/layout/hList1"/>
    <dgm:cxn modelId="{4C201988-6C1D-4C01-AB4D-11C21032B64E}" type="presOf" srcId="{A0910044-1A1F-47E9-A07C-CDE119FC9C0C}" destId="{F648818D-0ADA-4535-A4D6-BB170234E472}" srcOrd="0" destOrd="1" presId="urn:microsoft.com/office/officeart/2005/8/layout/hList1"/>
    <dgm:cxn modelId="{8DC1718B-EFF9-47A7-8F67-14AF3A0194EC}" srcId="{AF77E63D-C125-43CE-9FBE-69D47B1A8869}" destId="{520BC670-17AA-4DDF-8672-EFC2320CCE41}" srcOrd="1" destOrd="0" parTransId="{2985B784-BBF9-4412-B161-0AD53B657BB4}" sibTransId="{7E0E0B9F-8DD2-49C3-9183-D599ACC2DE3E}"/>
    <dgm:cxn modelId="{9E719791-5F2D-4ED2-91DC-0E60BA5825E3}" srcId="{8BBC20D4-A653-481F-BC2C-770DF9C67688}" destId="{AF77E63D-C125-43CE-9FBE-69D47B1A8869}" srcOrd="2" destOrd="0" parTransId="{CD87CD49-FEF4-4403-A79E-2C12234B31ED}" sibTransId="{E6FA66F4-7A99-4C7E-A630-697035C89440}"/>
    <dgm:cxn modelId="{C48FD89A-4B59-4B3B-B2A6-8BB6561B705E}" srcId="{18009551-1F6A-46E2-91F5-B97B39B26B60}" destId="{37C8E19B-B893-4FA4-8812-B3F3DD383CA2}" srcOrd="5" destOrd="0" parTransId="{E6B951D9-DBA3-4CEE-8B2D-B5AEF4553D65}" sibTransId="{AF18907A-B5B6-412B-85D0-B950E473DF79}"/>
    <dgm:cxn modelId="{FAF9E7A5-C52A-4199-87D8-6FBBB3345AF9}" srcId="{05C33E0E-820B-46F5-BC12-311AC777B703}" destId="{C79B20E3-1992-471B-AA25-DD37A44E5094}" srcOrd="0" destOrd="0" parTransId="{80A7DD3F-5D8B-4DAB-AF0E-D71D970CC2BD}" sibTransId="{46201C6B-C45E-4A3A-A4F0-819960860EFD}"/>
    <dgm:cxn modelId="{CE68FEB1-FD40-4908-B3F5-982DF1888723}" type="presOf" srcId="{904F9715-38EA-41A7-AE5F-7A9ED2F867BE}" destId="{C6467D78-CAC1-4A08-AB1B-2EF20EA16748}" srcOrd="0" destOrd="0" presId="urn:microsoft.com/office/officeart/2005/8/layout/hList1"/>
    <dgm:cxn modelId="{2B1A7FBA-CA9D-4CF0-8285-5FE4F83FB03B}" type="presOf" srcId="{4BF74A1D-BFB6-4C87-93BA-6B776A77546B}" destId="{30E5757F-204F-4BDE-A45F-A332604B6586}" srcOrd="0" destOrd="4" presId="urn:microsoft.com/office/officeart/2005/8/layout/hList1"/>
    <dgm:cxn modelId="{46BD26C4-34C6-4042-BC25-CB3E5E2B4977}" type="presOf" srcId="{8BBC20D4-A653-481F-BC2C-770DF9C67688}" destId="{C03DE73F-6F00-4C0B-80C4-46AA322BD864}" srcOrd="0" destOrd="0" presId="urn:microsoft.com/office/officeart/2005/8/layout/hList1"/>
    <dgm:cxn modelId="{1E1D4FC8-8FD4-4527-A23C-4FCCEE3438EF}" type="presOf" srcId="{520BC670-17AA-4DDF-8672-EFC2320CCE41}" destId="{C6467D78-CAC1-4A08-AB1B-2EF20EA16748}" srcOrd="0" destOrd="1" presId="urn:microsoft.com/office/officeart/2005/8/layout/hList1"/>
    <dgm:cxn modelId="{833432D4-8D7C-4CD3-99FB-727D9D3FDF0A}" type="presOf" srcId="{18009551-1F6A-46E2-91F5-B97B39B26B60}" destId="{25ABED19-52CE-4AE5-82E6-5F572E686CFB}" srcOrd="0" destOrd="0" presId="urn:microsoft.com/office/officeart/2005/8/layout/hList1"/>
    <dgm:cxn modelId="{27F33ED9-297E-46B3-9701-4A3A14ADC8CE}" type="presOf" srcId="{97CB7214-68AC-430D-AF29-A6D9182DE29F}" destId="{30E5757F-204F-4BDE-A45F-A332604B6586}" srcOrd="0" destOrd="1" presId="urn:microsoft.com/office/officeart/2005/8/layout/hList1"/>
    <dgm:cxn modelId="{C7370EE3-CE93-44B6-9776-3EE63911ECD3}" type="presOf" srcId="{50696DD4-F544-4226-A4DA-D3554177F99F}" destId="{C6467D78-CAC1-4A08-AB1B-2EF20EA16748}" srcOrd="0" destOrd="2" presId="urn:microsoft.com/office/officeart/2005/8/layout/hList1"/>
    <dgm:cxn modelId="{308931E8-017B-4456-A8F3-F20C30EA156A}" srcId="{18009551-1F6A-46E2-91F5-B97B39B26B60}" destId="{97CB7214-68AC-430D-AF29-A6D9182DE29F}" srcOrd="1" destOrd="0" parTransId="{C989CAD0-D5A7-426E-A072-FAA1B74981D9}" sibTransId="{A0E51252-5106-4286-B43C-E979B8B3108A}"/>
    <dgm:cxn modelId="{9D4398E8-88C3-4A87-812F-36FDD7FB8A32}" srcId="{8BBC20D4-A653-481F-BC2C-770DF9C67688}" destId="{05C33E0E-820B-46F5-BC12-311AC777B703}" srcOrd="1" destOrd="0" parTransId="{BAA89056-745A-46C3-9FD6-D2411E64F2E3}" sibTransId="{7780B1C4-0F42-4BD9-BF66-0A9FF74F5A40}"/>
    <dgm:cxn modelId="{1EF9AEED-DD58-4243-9956-EFCF3228DB32}" type="presOf" srcId="{C79B20E3-1992-471B-AA25-DD37A44E5094}" destId="{F648818D-0ADA-4535-A4D6-BB170234E472}" srcOrd="0" destOrd="0" presId="urn:microsoft.com/office/officeart/2005/8/layout/hList1"/>
    <dgm:cxn modelId="{AB930DF3-8BA1-4BC1-ABE7-3882889AF58D}" srcId="{18009551-1F6A-46E2-91F5-B97B39B26B60}" destId="{4BF74A1D-BFB6-4C87-93BA-6B776A77546B}" srcOrd="4" destOrd="0" parTransId="{A02D44B7-24A8-474F-85E9-A5957E8BEC61}" sibTransId="{9DC5090D-33C8-4C8C-9CE1-7B2D31A3BCB3}"/>
    <dgm:cxn modelId="{65184DFA-CC37-478D-8CB4-D94D8EE24A48}" type="presOf" srcId="{37C8E19B-B893-4FA4-8812-B3F3DD383CA2}" destId="{30E5757F-204F-4BDE-A45F-A332604B6586}" srcOrd="0" destOrd="5" presId="urn:microsoft.com/office/officeart/2005/8/layout/hList1"/>
    <dgm:cxn modelId="{729ABCFF-D4C0-499F-B588-69D60BE91E12}" type="presOf" srcId="{BF1ED74F-9666-4E65-89D0-F551A167F72E}" destId="{F648818D-0ADA-4535-A4D6-BB170234E472}" srcOrd="0" destOrd="2" presId="urn:microsoft.com/office/officeart/2005/8/layout/hList1"/>
    <dgm:cxn modelId="{9B55CDE1-CEE3-4312-9393-465A8E264317}" type="presParOf" srcId="{C03DE73F-6F00-4C0B-80C4-46AA322BD864}" destId="{B63BCA93-8439-48D1-B622-F0158EB4CEB7}" srcOrd="0" destOrd="0" presId="urn:microsoft.com/office/officeart/2005/8/layout/hList1"/>
    <dgm:cxn modelId="{F9EB60EB-919B-4C6D-885F-7A92BF8B522F}" type="presParOf" srcId="{B63BCA93-8439-48D1-B622-F0158EB4CEB7}" destId="{25ABED19-52CE-4AE5-82E6-5F572E686CFB}" srcOrd="0" destOrd="0" presId="urn:microsoft.com/office/officeart/2005/8/layout/hList1"/>
    <dgm:cxn modelId="{46C9C7F9-15CB-4598-B588-3BDCD61A5BBF}" type="presParOf" srcId="{B63BCA93-8439-48D1-B622-F0158EB4CEB7}" destId="{30E5757F-204F-4BDE-A45F-A332604B6586}" srcOrd="1" destOrd="0" presId="urn:microsoft.com/office/officeart/2005/8/layout/hList1"/>
    <dgm:cxn modelId="{045AB222-95AD-4249-B8F9-20A4F553B4ED}" type="presParOf" srcId="{C03DE73F-6F00-4C0B-80C4-46AA322BD864}" destId="{3C2E38C1-433F-43DC-9B95-F7485F18E5DC}" srcOrd="1" destOrd="0" presId="urn:microsoft.com/office/officeart/2005/8/layout/hList1"/>
    <dgm:cxn modelId="{A060C963-80B5-4530-87A6-4417A1D4F19F}" type="presParOf" srcId="{C03DE73F-6F00-4C0B-80C4-46AA322BD864}" destId="{90D204CC-E8A0-4524-AC3B-A3C7B0481BAB}" srcOrd="2" destOrd="0" presId="urn:microsoft.com/office/officeart/2005/8/layout/hList1"/>
    <dgm:cxn modelId="{85248ECC-B764-4D07-B206-C5EFA92B5CDA}" type="presParOf" srcId="{90D204CC-E8A0-4524-AC3B-A3C7B0481BAB}" destId="{7F9D0E4E-A60D-423C-B0BB-33354F4D2C3A}" srcOrd="0" destOrd="0" presId="urn:microsoft.com/office/officeart/2005/8/layout/hList1"/>
    <dgm:cxn modelId="{196B4BEB-F201-41A6-AD76-3DD9653E6DF9}" type="presParOf" srcId="{90D204CC-E8A0-4524-AC3B-A3C7B0481BAB}" destId="{F648818D-0ADA-4535-A4D6-BB170234E472}" srcOrd="1" destOrd="0" presId="urn:microsoft.com/office/officeart/2005/8/layout/hList1"/>
    <dgm:cxn modelId="{F0900D13-7E26-4909-8435-D8B6E9B307A6}" type="presParOf" srcId="{C03DE73F-6F00-4C0B-80C4-46AA322BD864}" destId="{11F4A94F-07FE-4587-872A-2FE4B3B9949B}" srcOrd="3" destOrd="0" presId="urn:microsoft.com/office/officeart/2005/8/layout/hList1"/>
    <dgm:cxn modelId="{7B563A25-E99E-4178-A252-67DAB1BA26A4}" type="presParOf" srcId="{C03DE73F-6F00-4C0B-80C4-46AA322BD864}" destId="{90C07FD2-C09D-4B21-BB59-BC311C803910}" srcOrd="4" destOrd="0" presId="urn:microsoft.com/office/officeart/2005/8/layout/hList1"/>
    <dgm:cxn modelId="{2880A1CA-B6EE-46F7-871E-57BFE3B36E56}" type="presParOf" srcId="{90C07FD2-C09D-4B21-BB59-BC311C803910}" destId="{CA9EDD94-D108-4FAC-B5A2-6E28734115F3}" srcOrd="0" destOrd="0" presId="urn:microsoft.com/office/officeart/2005/8/layout/hList1"/>
    <dgm:cxn modelId="{159F1EDC-89C0-4BCC-A33D-2A33D892872E}" type="presParOf" srcId="{90C07FD2-C09D-4B21-BB59-BC311C803910}" destId="{C6467D78-CAC1-4A08-AB1B-2EF20EA1674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BED19-52CE-4AE5-82E6-5F572E686CFB}">
      <dsp:nvSpPr>
        <dsp:cNvPr id="0" name=""/>
        <dsp:cNvSpPr/>
      </dsp:nvSpPr>
      <dsp:spPr>
        <a:xfrm>
          <a:off x="3515" y="320192"/>
          <a:ext cx="3427921" cy="914404"/>
        </a:xfrm>
        <a:prstGeom prst="rect">
          <a:avLst/>
        </a:prstGeom>
        <a:solidFill>
          <a:srgbClr val="001C54"/>
        </a:solidFill>
        <a:ln w="25400" cap="flat" cmpd="sng" algn="ctr">
          <a:solidFill>
            <a:srgbClr val="001C5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Material Solutions</a:t>
          </a:r>
        </a:p>
      </dsp:txBody>
      <dsp:txXfrm>
        <a:off x="3515" y="320192"/>
        <a:ext cx="3427921" cy="914404"/>
      </dsp:txXfrm>
    </dsp:sp>
    <dsp:sp modelId="{30E5757F-204F-4BDE-A45F-A332604B6586}">
      <dsp:nvSpPr>
        <dsp:cNvPr id="0" name=""/>
        <dsp:cNvSpPr/>
      </dsp:nvSpPr>
      <dsp:spPr>
        <a:xfrm>
          <a:off x="0" y="1373567"/>
          <a:ext cx="3427921" cy="3250080"/>
        </a:xfrm>
        <a:prstGeom prst="rect">
          <a:avLst/>
        </a:prstGeom>
        <a:solidFill>
          <a:schemeClr val="bg1">
            <a:lumMod val="95000"/>
            <a:alpha val="90000"/>
          </a:schemeClr>
        </a:solidFill>
        <a:ln w="25400" cap="flat" cmpd="sng" algn="ctr">
          <a:solidFill>
            <a:srgbClr val="001C5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1200"/>
            </a:spcAft>
            <a:buChar char="•"/>
          </a:pPr>
          <a:r>
            <a:rPr lang="en-US" sz="2000" kern="1200" dirty="0"/>
            <a:t>Effectiveness of Simulators</a:t>
          </a:r>
        </a:p>
        <a:p>
          <a:pPr marL="228600" lvl="1" indent="-228600" algn="l" defTabSz="889000">
            <a:lnSpc>
              <a:spcPct val="90000"/>
            </a:lnSpc>
            <a:spcBef>
              <a:spcPct val="0"/>
            </a:spcBef>
            <a:spcAft>
              <a:spcPts val="1200"/>
            </a:spcAft>
            <a:buChar char="•"/>
          </a:pPr>
          <a:r>
            <a:rPr lang="en-US" sz="2000" kern="1200" dirty="0"/>
            <a:t>Fidelity and Motion Independence</a:t>
          </a:r>
        </a:p>
        <a:p>
          <a:pPr marL="228600" lvl="1" indent="-228600" algn="l" defTabSz="889000">
            <a:lnSpc>
              <a:spcPct val="90000"/>
            </a:lnSpc>
            <a:spcBef>
              <a:spcPct val="0"/>
            </a:spcBef>
            <a:spcAft>
              <a:spcPts val="1200"/>
            </a:spcAft>
            <a:buChar char="•"/>
          </a:pPr>
          <a:r>
            <a:rPr lang="en-US" sz="2000" kern="1200" dirty="0"/>
            <a:t>Technology Integration</a:t>
          </a:r>
        </a:p>
        <a:p>
          <a:pPr marL="228600" lvl="1" indent="-228600" algn="l" defTabSz="889000">
            <a:lnSpc>
              <a:spcPct val="90000"/>
            </a:lnSpc>
            <a:spcBef>
              <a:spcPct val="0"/>
            </a:spcBef>
            <a:spcAft>
              <a:spcPts val="1200"/>
            </a:spcAft>
            <a:buChar char="•"/>
          </a:pPr>
          <a:r>
            <a:rPr lang="en-US" sz="2000" kern="1200" dirty="0"/>
            <a:t>Rapid Adaptability</a:t>
          </a:r>
        </a:p>
        <a:p>
          <a:pPr marL="228600" lvl="1" indent="-228600" algn="l" defTabSz="889000">
            <a:lnSpc>
              <a:spcPct val="90000"/>
            </a:lnSpc>
            <a:spcBef>
              <a:spcPct val="0"/>
            </a:spcBef>
            <a:spcAft>
              <a:spcPts val="1200"/>
            </a:spcAft>
            <a:buChar char="•"/>
          </a:pPr>
          <a:r>
            <a:rPr lang="en-US" sz="2000" kern="1200" dirty="0"/>
            <a:t>Motion Platforms</a:t>
          </a:r>
        </a:p>
        <a:p>
          <a:pPr marL="228600" lvl="1" indent="-228600" algn="l" defTabSz="889000">
            <a:lnSpc>
              <a:spcPct val="90000"/>
            </a:lnSpc>
            <a:spcBef>
              <a:spcPct val="0"/>
            </a:spcBef>
            <a:spcAft>
              <a:spcPts val="1200"/>
            </a:spcAft>
            <a:buChar char="•"/>
          </a:pPr>
          <a:r>
            <a:rPr lang="en-US" sz="2000" kern="1200" dirty="0"/>
            <a:t>VR/AR Technologies</a:t>
          </a:r>
        </a:p>
      </dsp:txBody>
      <dsp:txXfrm>
        <a:off x="0" y="1373567"/>
        <a:ext cx="3427921" cy="3250080"/>
      </dsp:txXfrm>
    </dsp:sp>
    <dsp:sp modelId="{7F9D0E4E-A60D-423C-B0BB-33354F4D2C3A}">
      <dsp:nvSpPr>
        <dsp:cNvPr id="0" name=""/>
        <dsp:cNvSpPr/>
      </dsp:nvSpPr>
      <dsp:spPr>
        <a:xfrm>
          <a:off x="3912065" y="338662"/>
          <a:ext cx="3427921" cy="914404"/>
        </a:xfrm>
        <a:prstGeom prst="rect">
          <a:avLst/>
        </a:prstGeom>
        <a:solidFill>
          <a:srgbClr val="001C54"/>
        </a:solidFill>
        <a:ln w="25400" cap="flat" cmpd="sng" algn="ctr">
          <a:solidFill>
            <a:srgbClr val="001C5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Training</a:t>
          </a:r>
        </a:p>
      </dsp:txBody>
      <dsp:txXfrm>
        <a:off x="3912065" y="338662"/>
        <a:ext cx="3427921" cy="914404"/>
      </dsp:txXfrm>
    </dsp:sp>
    <dsp:sp modelId="{F648818D-0ADA-4535-A4D6-BB170234E472}">
      <dsp:nvSpPr>
        <dsp:cNvPr id="0" name=""/>
        <dsp:cNvSpPr/>
      </dsp:nvSpPr>
      <dsp:spPr>
        <a:xfrm>
          <a:off x="3912065" y="1393230"/>
          <a:ext cx="3427921" cy="3250080"/>
        </a:xfrm>
        <a:prstGeom prst="rect">
          <a:avLst/>
        </a:prstGeom>
        <a:solidFill>
          <a:schemeClr val="bg1">
            <a:lumMod val="95000"/>
            <a:alpha val="90000"/>
          </a:schemeClr>
        </a:solidFill>
        <a:ln w="25400" cap="flat" cmpd="sng" algn="ctr">
          <a:solidFill>
            <a:srgbClr val="001C5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1200"/>
            </a:spcAft>
            <a:buChar char="•"/>
          </a:pPr>
          <a:r>
            <a:rPr lang="en-US" sz="2000" kern="1200" dirty="0"/>
            <a:t>Accreditation and Training Strategy</a:t>
          </a:r>
        </a:p>
        <a:p>
          <a:pPr marL="228600" lvl="1" indent="-228600" algn="l" defTabSz="889000">
            <a:lnSpc>
              <a:spcPct val="90000"/>
            </a:lnSpc>
            <a:spcBef>
              <a:spcPct val="0"/>
            </a:spcBef>
            <a:spcAft>
              <a:spcPts val="1200"/>
            </a:spcAft>
            <a:buChar char="•"/>
          </a:pPr>
          <a:r>
            <a:rPr lang="en-US" sz="2000" kern="1200" dirty="0"/>
            <a:t>Data and Analytics</a:t>
          </a:r>
        </a:p>
        <a:p>
          <a:pPr marL="228600" lvl="1" indent="-228600" algn="l" defTabSz="889000">
            <a:lnSpc>
              <a:spcPct val="90000"/>
            </a:lnSpc>
            <a:spcBef>
              <a:spcPct val="0"/>
            </a:spcBef>
            <a:spcAft>
              <a:spcPts val="1200"/>
            </a:spcAft>
            <a:buChar char="•"/>
          </a:pPr>
          <a:r>
            <a:rPr lang="en-US" sz="2000" kern="1200" dirty="0"/>
            <a:t>Fidelity and Experience Levels</a:t>
          </a:r>
        </a:p>
        <a:p>
          <a:pPr marL="457200" lvl="2" indent="-228600" algn="l" defTabSz="889000">
            <a:lnSpc>
              <a:spcPct val="90000"/>
            </a:lnSpc>
            <a:spcBef>
              <a:spcPct val="0"/>
            </a:spcBef>
            <a:spcAft>
              <a:spcPts val="1200"/>
            </a:spcAft>
            <a:buChar char="•"/>
          </a:pPr>
          <a:r>
            <a:rPr lang="en-US" sz="2000" kern="1200" dirty="0"/>
            <a:t>Train the Trainer</a:t>
          </a:r>
        </a:p>
      </dsp:txBody>
      <dsp:txXfrm>
        <a:off x="3912065" y="1393230"/>
        <a:ext cx="3427921" cy="3250080"/>
      </dsp:txXfrm>
    </dsp:sp>
    <dsp:sp modelId="{CA9EDD94-D108-4FAC-B5A2-6E28734115F3}">
      <dsp:nvSpPr>
        <dsp:cNvPr id="0" name=""/>
        <dsp:cNvSpPr/>
      </dsp:nvSpPr>
      <dsp:spPr>
        <a:xfrm>
          <a:off x="7807589" y="338662"/>
          <a:ext cx="3427921" cy="914404"/>
        </a:xfrm>
        <a:prstGeom prst="rect">
          <a:avLst/>
        </a:prstGeom>
        <a:solidFill>
          <a:srgbClr val="001C54"/>
        </a:solidFill>
        <a:ln w="25400" cap="flat" cmpd="sng" algn="ctr">
          <a:solidFill>
            <a:srgbClr val="001C5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Deployment Requirements</a:t>
          </a:r>
        </a:p>
      </dsp:txBody>
      <dsp:txXfrm>
        <a:off x="7807589" y="338662"/>
        <a:ext cx="3427921" cy="914404"/>
      </dsp:txXfrm>
    </dsp:sp>
    <dsp:sp modelId="{C6467D78-CAC1-4A08-AB1B-2EF20EA16748}">
      <dsp:nvSpPr>
        <dsp:cNvPr id="0" name=""/>
        <dsp:cNvSpPr/>
      </dsp:nvSpPr>
      <dsp:spPr>
        <a:xfrm>
          <a:off x="7807589" y="1381920"/>
          <a:ext cx="3427921" cy="3250080"/>
        </a:xfrm>
        <a:prstGeom prst="rect">
          <a:avLst/>
        </a:prstGeom>
        <a:solidFill>
          <a:schemeClr val="bg1">
            <a:lumMod val="95000"/>
            <a:alpha val="90000"/>
          </a:schemeClr>
        </a:solidFill>
        <a:ln w="25400" cap="flat" cmpd="sng" algn="ctr">
          <a:solidFill>
            <a:srgbClr val="001C5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1200"/>
            </a:spcAft>
            <a:buChar char="•"/>
          </a:pPr>
          <a:r>
            <a:rPr lang="en-US" sz="2000" kern="1200" dirty="0"/>
            <a:t>Trade-offs in Deployed Training</a:t>
          </a:r>
        </a:p>
        <a:p>
          <a:pPr marL="228600" lvl="1" indent="-228600" algn="l" defTabSz="889000">
            <a:lnSpc>
              <a:spcPct val="90000"/>
            </a:lnSpc>
            <a:spcBef>
              <a:spcPct val="0"/>
            </a:spcBef>
            <a:spcAft>
              <a:spcPts val="1200"/>
            </a:spcAft>
            <a:buChar char="•"/>
          </a:pPr>
          <a:r>
            <a:rPr lang="en-US" sz="2000" kern="1200" dirty="0"/>
            <a:t>Training in Deployed Environments</a:t>
          </a:r>
        </a:p>
        <a:p>
          <a:pPr marL="285750" lvl="1" indent="-285750" algn="l" defTabSz="1244600">
            <a:lnSpc>
              <a:spcPct val="90000"/>
            </a:lnSpc>
            <a:spcBef>
              <a:spcPct val="0"/>
            </a:spcBef>
            <a:spcAft>
              <a:spcPct val="15000"/>
            </a:spcAft>
            <a:buChar char="•"/>
          </a:pPr>
          <a:endParaRPr lang="en-US" sz="2800" kern="1200" dirty="0"/>
        </a:p>
      </dsp:txBody>
      <dsp:txXfrm>
        <a:off x="7807589" y="1381920"/>
        <a:ext cx="3427921" cy="32500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44E37-4FE7-4FA8-B17F-6BB7D70AF838}" type="slidenum">
              <a:rPr lang="en-US" smtClean="0"/>
              <a:t>1</a:t>
            </a:fld>
            <a:endParaRPr lang="en-US"/>
          </a:p>
        </p:txBody>
      </p:sp>
    </p:spTree>
    <p:extLst>
      <p:ext uri="{BB962C8B-B14F-4D97-AF65-F5344CB8AC3E}">
        <p14:creationId xmlns:p14="http://schemas.microsoft.com/office/powerpoint/2010/main" val="142479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1" dirty="0"/>
              <a:t>Key Points</a:t>
            </a:r>
          </a:p>
          <a:p>
            <a:pPr>
              <a:buFont typeface="Arial" panose="020B0604020202020204" pitchFamily="34" charset="0"/>
              <a:buChar char="•"/>
            </a:pPr>
            <a:r>
              <a:rPr lang="en-US" dirty="0"/>
              <a:t>Assessing effectiveness of simulation fidelity</a:t>
            </a:r>
          </a:p>
          <a:p>
            <a:pPr>
              <a:buFont typeface="Arial" panose="020B0604020202020204" pitchFamily="34" charset="0"/>
              <a:buChar char="•"/>
            </a:pPr>
            <a:r>
              <a:rPr lang="en-US" dirty="0"/>
              <a:t>Cost-effective training solutions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158373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1" dirty="0"/>
              <a:t>Key Points</a:t>
            </a:r>
          </a:p>
          <a:p>
            <a:pPr>
              <a:buFont typeface="Arial" panose="020B0604020202020204" pitchFamily="34" charset="0"/>
              <a:buChar char="•"/>
            </a:pPr>
            <a:r>
              <a:rPr lang="en-US" dirty="0"/>
              <a:t> Importance of simulation fidelity</a:t>
            </a:r>
          </a:p>
          <a:p>
            <a:pPr>
              <a:buFont typeface="Arial" panose="020B0604020202020204" pitchFamily="34" charset="0"/>
              <a:buChar char="•"/>
            </a:pPr>
            <a:r>
              <a:rPr lang="en-US" dirty="0"/>
              <a:t> Objectives: Assessing fidelity requirements, exploring new technologies</a:t>
            </a:r>
          </a:p>
          <a:p>
            <a:pPr>
              <a:buFont typeface="Arial" panose="020B0604020202020204" pitchFamily="34" charset="0"/>
              <a:buChar char="•"/>
            </a:pPr>
            <a:r>
              <a:rPr lang="en-US" dirty="0"/>
              <a:t> SMEs rated tasks based on their required levels of fidelity.</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377799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870243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 and CER are key metrics introduced to evaluate the cost-effectiveness of simulation-based training. TER measures the benefit of training in a simulated environment, while CER considers the relative costs of aircraft and simulation devices. By applying these metrics, we can optimize training resource allocation.</a:t>
            </a: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2807916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0" i="0" u="none" strike="noStrike" baseline="0" dirty="0">
                <a:solidFill>
                  <a:srgbClr val="000000"/>
                </a:solidFill>
                <a:latin typeface="+mn-lt"/>
              </a:rPr>
              <a:t>To visually represent the impact of the proficiency factor on the TER and CER, we can plot these values against the simulation ratio, as shown in Figure 2. This illustrative example, where a notional TER equals 0.8, demonstrates several key insights: </a:t>
            </a:r>
          </a:p>
          <a:p>
            <a:pPr marL="171450" indent="-171450">
              <a:buFont typeface="Arial" panose="020B0604020202020204" pitchFamily="34" charset="0"/>
              <a:buChar char="•"/>
            </a:pPr>
            <a:r>
              <a:rPr lang="en-US" sz="1000" b="0" i="0" u="none" strike="noStrike" baseline="0" dirty="0">
                <a:solidFill>
                  <a:srgbClr val="000000"/>
                </a:solidFill>
                <a:latin typeface="+mn-lt"/>
              </a:rPr>
              <a:t>The proficiency factor adjusts the TER and CER when the simulation ratio exceeds a threshold of 0.5. This adjustment reflects the potential decline in training effectiveness as the proportion of simulation hours increases. </a:t>
            </a:r>
          </a:p>
          <a:p>
            <a:pPr marL="171450" indent="-171450">
              <a:buFont typeface="Arial" panose="020B0604020202020204" pitchFamily="34" charset="0"/>
              <a:buChar char="•"/>
            </a:pPr>
            <a:r>
              <a:rPr lang="en-US" sz="1000" b="0" i="0" u="none" strike="noStrike" baseline="0" dirty="0">
                <a:solidFill>
                  <a:srgbClr val="000000"/>
                </a:solidFill>
                <a:latin typeface="+mn-lt"/>
              </a:rPr>
              <a:t>While the original TER remains constant, the proficiency-adjusted TER (TERα) and proficiency-adjusted CER (CERα) decline as the simulation ratio exceeds 0.5. This decline indicates a potential reduction in training effectiveness and cost efficiency as the use of simulation increases. </a:t>
            </a:r>
          </a:p>
          <a:p>
            <a:pPr marL="171450" indent="-171450">
              <a:buFont typeface="Arial" panose="020B0604020202020204" pitchFamily="34" charset="0"/>
              <a:buChar char="•"/>
            </a:pPr>
            <a:r>
              <a:rPr lang="en-US" sz="1000" b="0" i="0" u="none" strike="noStrike" baseline="0" dirty="0">
                <a:solidFill>
                  <a:srgbClr val="000000"/>
                </a:solidFill>
                <a:latin typeface="+mn-lt"/>
              </a:rPr>
              <a:t>The rate of decline in TERα and CERα is influenced by the constant 𝑘. A higher 𝑘 value results in a steeper decline, indicating greater sensitivity to increased simulation hours. Conversely, a lower 𝑘 value results in a more gradual decline, indicating less sensitivity. </a:t>
            </a:r>
          </a:p>
          <a:p>
            <a:pPr marL="171450" indent="-171450">
              <a:buFont typeface="Arial" panose="020B0604020202020204" pitchFamily="34" charset="0"/>
              <a:buChar char="•"/>
            </a:pPr>
            <a:r>
              <a:rPr lang="en-US" sz="1000" b="0" i="0" u="none" strike="noStrike" baseline="0" dirty="0">
                <a:solidFill>
                  <a:srgbClr val="000000"/>
                </a:solidFill>
                <a:latin typeface="+mn-lt"/>
              </a:rPr>
              <a:t>The CER is further influenced by the time ratio (𝜃𝑖) and cost ratio (𝜙𝑖). The time ratio (𝜃𝑖) is the ratio of the average time per iteration in the aircraft to the average time per iteration in the simulator. A higher 𝜃𝑖 value indicates that the simulator is more time-efficient compared to the aircraft, leading to a higher CER and indicating better cost-effectiveness. The cost ratio (𝜙𝑖) is the ratio of the per-hour operating cost of the aircraft to the per-hour operating cost of the simulator. A higher 𝜙𝑖 value indicates that the simulator is more cost-efficient compared to the aircraft, also resulting in a higher CER. </a:t>
            </a:r>
          </a:p>
          <a:p>
            <a:pPr marL="171450" indent="-171450">
              <a:buFont typeface="Arial" panose="020B0604020202020204" pitchFamily="34" charset="0"/>
              <a:buChar char="•"/>
            </a:pPr>
            <a:r>
              <a:rPr lang="en-US" sz="1000" b="0" i="0" u="none" strike="noStrike" baseline="0" dirty="0">
                <a:solidFill>
                  <a:srgbClr val="000000"/>
                </a:solidFill>
                <a:latin typeface="+mn-lt"/>
              </a:rPr>
              <a:t>The trade-off between cost savings and training effectiveness becomes apparent as the simulation ratio increases. Decision-makers can use this visual representation to identify the optimal simulation ratio that balances cost savings and training effectiveness based on their specific requirements and constraints. </a:t>
            </a:r>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266781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enhance TER, we introduce a proficiency factor that adjusts for the ratio of simulation to live flight hours. The multi-stage model further refines TER by accounting for different training stages, such as initial and advanced training. This approach allows for a nuanced analysis of simulation effectiveness across a pilot’s career.</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56307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mn-lt"/>
              </a:rPr>
              <a:t>Effective data collection and analysis is critical to optimizing simulation-based training. First, we must capture key performance metrics—such as task performance, operating costs, and pilot proficiency—to accurately measure training effectiveness. </a:t>
            </a:r>
          </a:p>
          <a:p>
            <a:r>
              <a:rPr lang="en-US" sz="1400" dirty="0">
                <a:latin typeface="+mn-lt"/>
              </a:rPr>
              <a:t>Advanced database systems play a vital role here, handling large volumes of data and ensuring seamless sharing across devices and scenarios.</a:t>
            </a:r>
          </a:p>
          <a:p>
            <a:r>
              <a:rPr lang="en-US" sz="1400" dirty="0">
                <a:latin typeface="+mn-lt"/>
              </a:rPr>
              <a:t>Incorporating AI and machine learning can further enhance insights, allowing us to identify patterns, optimize scenarios, and provide personalized feedback. </a:t>
            </a:r>
          </a:p>
          <a:p>
            <a:r>
              <a:rPr lang="en-US" sz="1400" dirty="0">
                <a:latin typeface="+mn-lt"/>
              </a:rPr>
              <a:t>Interoperability is also essential, ensuring systems can exchange data in real-time while remaining flexible for updates. </a:t>
            </a:r>
          </a:p>
          <a:p>
            <a:r>
              <a:rPr lang="en-US" sz="1400" dirty="0">
                <a:latin typeface="+mn-lt"/>
              </a:rPr>
              <a:t>Finally, aligning simulated and live training data enables continuous improvement, ensuring our training programs remain both effective and adaptable to evolving needs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3894337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Simulation fidelity plays a key role in tailoring training to pilot experience levels. Novice pilots may benefit from lower fidelity simulations, while experienced pilots thrive with high-fidelity environments that mirror real-world scenarios. In mission planning, high-fidelity synthetic environments improve accuracy and responsiveness, making them essential for comprehensive mission rehearsal.</a:t>
            </a:r>
          </a:p>
          <a:p>
            <a:r>
              <a:rPr lang="en-US" sz="1100" dirty="0">
                <a:latin typeface="+mn-lt"/>
              </a:rPr>
              <a:t>Emerging technologies like VR, AR, and MR are transforming training by offering immersive, realistic experiences that enhance both visual and cognitive fidelity. Embedded training tools integrated directly into aircraft platforms offer a versatile training solution, but also raise concerns about cybersecurity and power consumption.</a:t>
            </a:r>
          </a:p>
          <a:p>
            <a:r>
              <a:rPr lang="en-US" sz="1100" dirty="0">
                <a:latin typeface="+mn-lt"/>
              </a:rPr>
              <a:t>We’ve identified the need for deployable simulation modes to support operational environments, particularly in high-intensity conflicts where training time is limited. Finally, we must continuously update accreditation standards to keep pace with advancing simulation technologies, ensuring training programs remain rigorous and relevant.</a:t>
            </a:r>
          </a:p>
          <a:p>
            <a:r>
              <a:rPr lang="en-US" sz="1100">
                <a:latin typeface="+mn-lt"/>
              </a:rPr>
              <a:t>--------------------------------------------------------------------------------------------------------------</a:t>
            </a:r>
            <a:endParaRPr lang="en-US" sz="1100" dirty="0">
              <a:latin typeface="+mn-lt"/>
            </a:endParaRPr>
          </a:p>
          <a:p>
            <a:r>
              <a:rPr lang="en-US" sz="1100" dirty="0">
                <a:latin typeface="+mn-lt"/>
              </a:rPr>
              <a:t>AR - Challenging tasks such as aerial refueling, formation flying, or </a:t>
            </a:r>
            <a:r>
              <a:rPr lang="en-US" sz="1100" dirty="0" err="1">
                <a:latin typeface="+mn-lt"/>
              </a:rPr>
              <a:t>xxxxxx</a:t>
            </a:r>
            <a:r>
              <a:rPr lang="en-US" sz="1100" dirty="0">
                <a:latin typeface="+mn-lt"/>
              </a:rPr>
              <a:t> can be practiced without the huge risk, but because the training is done in the aircraft with the feel and sound of being in the air, it is as real as it gets.</a:t>
            </a:r>
          </a:p>
          <a:p>
            <a:r>
              <a:rPr lang="en-US" sz="1100" dirty="0">
                <a:latin typeface="+mn-lt"/>
              </a:rPr>
              <a:t>The pilots are essentially able to take the simulator in the air with them, seeing real elements, such as the mountains and clouds.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415636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230308" y="6512595"/>
            <a:ext cx="1227486" cy="263936"/>
            <a:chOff x="2207996" y="6472185"/>
            <a:chExt cx="1227486" cy="263936"/>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479771" y="6472185"/>
              <a:ext cx="955711" cy="261610"/>
            </a:xfrm>
            <a:prstGeom prst="rect">
              <a:avLst/>
            </a:prstGeom>
          </p:spPr>
          <p:txBody>
            <a:bodyPr wrap="none">
              <a:spAutoFit/>
            </a:bodyPr>
            <a:lstStyle/>
            <a:p>
              <a:r>
                <a:rPr lang="en-US" sz="1100" b="0" dirty="0" err="1">
                  <a:latin typeface="Arial"/>
                  <a:cs typeface="Arial"/>
                </a:rPr>
                <a:t>NTSAToday</a:t>
              </a:r>
              <a:endParaRPr lang="en-US" sz="1100" b="0"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1344076" y="6419966"/>
            <a:ext cx="821634" cy="340935"/>
          </a:xfrm>
        </p:spPr>
        <p:txBody>
          <a:bodyPr/>
          <a:lstStyle>
            <a:lvl1pPr>
              <a:defRPr sz="1600">
                <a:solidFill>
                  <a:srgbClr val="001C54"/>
                </a:solidFill>
              </a:defRPr>
            </a:lvl1p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880"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931569" cy="267488"/>
            <a:chOff x="260862" y="6503087"/>
            <a:chExt cx="931569" cy="267488"/>
          </a:xfrm>
        </p:grpSpPr>
        <p:sp>
          <p:nvSpPr>
            <p:cNvPr id="3" name="Rectangle 2">
              <a:extLst>
                <a:ext uri="{FF2B5EF4-FFF2-40B4-BE49-F238E27FC236}">
                  <a16:creationId xmlns:a16="http://schemas.microsoft.com/office/drawing/2014/main" id="{30BFF257-B0D7-4DC3-0743-448F338D0383}"/>
                </a:ext>
              </a:extLst>
            </p:cNvPr>
            <p:cNvSpPr/>
            <p:nvPr/>
          </p:nvSpPr>
          <p:spPr>
            <a:xfrm>
              <a:off x="409844" y="6508965"/>
              <a:ext cx="782587" cy="261610"/>
            </a:xfrm>
            <a:prstGeom prst="rect">
              <a:avLst/>
            </a:prstGeom>
          </p:spPr>
          <p:txBody>
            <a:bodyPr wrap="none">
              <a:spAutoFit/>
            </a:bodyPr>
            <a:lstStyle/>
            <a:p>
              <a:r>
                <a:rPr lang="en-US" sz="1100" b="0"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163997"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182350"/>
                </a:solidFill>
              </a:defRPr>
            </a:lvl1p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1pPr marL="274320" indent="-274320">
              <a:buSzPct val="100000"/>
              <a:buFont typeface="Arial" panose="020B0604020202020204" pitchFamily="34" charset="0"/>
              <a:buChar char="•"/>
              <a:defRPr/>
            </a:lvl1pPr>
            <a:lvl2pPr marL="640080" indent="-274320">
              <a:buSzPct val="100000"/>
              <a:buFont typeface="Arial" panose="020B0604020202020204" pitchFamily="34" charset="0"/>
              <a:buChar char="–"/>
              <a:defRPr/>
            </a:lvl2pPr>
            <a:lvl3pPr marL="914400" indent="-274320">
              <a:buClr>
                <a:schemeClr val="tx1"/>
              </a:buClr>
              <a:buSzPct val="100000"/>
              <a:buFont typeface="Courier New" panose="02070309020205020404" pitchFamily="49" charset="0"/>
              <a:buChar char="o"/>
              <a:defRPr sz="2000">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ulleted Text">
    <p:bg>
      <p:bgPr>
        <a:solidFill>
          <a:srgbClr val="182350"/>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182350"/>
                </a:solidFill>
              </a:defRPr>
            </a:lvl1p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701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lvl1pPr marL="640069" indent="-457200">
              <a:defRPr lang="en-US" sz="2800" dirty="0">
                <a:solidFill>
                  <a:schemeClr val="tx1"/>
                </a:solidFill>
                <a:latin typeface="Arial Narrow" charset="0"/>
                <a:ea typeface="Arial Narrow" charset="0"/>
                <a:cs typeface="Arial Narrow" charset="0"/>
              </a:defRPr>
            </a:lvl1pPr>
          </a:lstStyle>
          <a:p>
            <a:pPr marL="457189" lvl="0" indent="-274320" algn="l" rtl="0" eaLnBrk="1" fontAlgn="base" hangingPunct="1">
              <a:spcBef>
                <a:spcPct val="20000"/>
              </a:spcBef>
              <a:spcAft>
                <a:spcPct val="0"/>
              </a:spcAft>
              <a:buClr>
                <a:schemeClr val="tx1"/>
              </a:buClr>
              <a:buSzPct val="100000"/>
              <a:buFont typeface="Arial" panose="020B0604020202020204" pitchFamily="34" charset="0"/>
              <a:buChar char="•"/>
            </a:pPr>
            <a:r>
              <a:rPr lang="en-US" dirty="0"/>
              <a:t>Click icon to add picture</a:t>
            </a:r>
          </a:p>
        </p:txBody>
      </p:sp>
      <p:sp>
        <p:nvSpPr>
          <p:cNvPr id="8" name="Text Placeholder 7"/>
          <p:cNvSpPr>
            <a:spLocks noGrp="1"/>
          </p:cNvSpPr>
          <p:nvPr>
            <p:ph type="body" sz="quarter" idx="12"/>
          </p:nvPr>
        </p:nvSpPr>
        <p:spPr>
          <a:xfrm>
            <a:off x="410817" y="990774"/>
            <a:ext cx="5446091" cy="4895850"/>
          </a:xfrm>
        </p:spPr>
        <p:txBody>
          <a:bodyPr/>
          <a:lstStyle>
            <a:lvl1pPr marL="457189" indent="-274320" algn="l" rtl="0" eaLnBrk="1" fontAlgn="base" hangingPunct="1">
              <a:spcBef>
                <a:spcPct val="20000"/>
              </a:spcBef>
              <a:spcAft>
                <a:spcPct val="0"/>
              </a:spcAft>
              <a:buClr>
                <a:schemeClr val="tx1"/>
              </a:buClr>
              <a:buSzPct val="100000"/>
              <a:buFont typeface="Arial" panose="020B0604020202020204" pitchFamily="34" charset="0"/>
              <a:buChar char="•"/>
              <a:defRPr lang="en-US" sz="2800" dirty="0">
                <a:solidFill>
                  <a:schemeClr val="tx1"/>
                </a:solidFill>
                <a:latin typeface="Arial Narrow" charset="0"/>
                <a:ea typeface="Arial Narrow" charset="0"/>
                <a:cs typeface="Arial Narrow" charset="0"/>
              </a:defRPr>
            </a:lvl1pPr>
            <a:lvl2pPr marL="990575" indent="-274320" algn="l" rtl="0" eaLnBrk="1" fontAlgn="base" hangingPunct="1">
              <a:spcBef>
                <a:spcPct val="20000"/>
              </a:spcBef>
              <a:spcAft>
                <a:spcPct val="0"/>
              </a:spcAft>
              <a:buClr>
                <a:schemeClr val="tx1"/>
              </a:buClr>
              <a:buSzPct val="100000"/>
              <a:buFont typeface="Arial" panose="020B0604020202020204" pitchFamily="34" charset="0"/>
              <a:buChar char="–"/>
              <a:defRPr lang="en-US" sz="2800" dirty="0">
                <a:solidFill>
                  <a:schemeClr val="tx1"/>
                </a:solidFill>
                <a:latin typeface="Arial Narrow" charset="0"/>
                <a:ea typeface="Arial Narrow" charset="0"/>
                <a:cs typeface="Arial Narrow" charset="0"/>
              </a:defRPr>
            </a:lvl2pPr>
            <a:lvl3pPr marL="1523962" indent="-274320" algn="l" rtl="0" eaLnBrk="1" fontAlgn="base" hangingPunct="1">
              <a:spcBef>
                <a:spcPct val="20000"/>
              </a:spcBef>
              <a:spcAft>
                <a:spcPct val="0"/>
              </a:spcAft>
              <a:buClr>
                <a:schemeClr val="tx1"/>
              </a:buClr>
              <a:buSzPct val="100000"/>
              <a:defRPr lang="en-US" sz="2800" dirty="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3321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3C3D0E5-6171-2416-D8C5-76B85086B4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96" y="-69973"/>
            <a:ext cx="12444984" cy="7098384"/>
          </a:xfrm>
          <a:prstGeom prst="rect">
            <a:avLst/>
          </a:prstGeom>
        </p:spPr>
      </p:pic>
      <p:sp>
        <p:nvSpPr>
          <p:cNvPr id="8" name="Title 1">
            <a:extLst>
              <a:ext uri="{FF2B5EF4-FFF2-40B4-BE49-F238E27FC236}">
                <a16:creationId xmlns:a16="http://schemas.microsoft.com/office/drawing/2014/main" id="{31CE6D8C-769C-E9E7-0D80-531E48B51B89}"/>
              </a:ext>
            </a:extLst>
          </p:cNvPr>
          <p:cNvSpPr>
            <a:spLocks noGrp="1"/>
          </p:cNvSpPr>
          <p:nvPr>
            <p:ph type="ctrTitle"/>
          </p:nvPr>
        </p:nvSpPr>
        <p:spPr>
          <a:xfrm>
            <a:off x="561940" y="3282274"/>
            <a:ext cx="9826659" cy="1251395"/>
          </a:xfrm>
        </p:spPr>
        <p:txBody>
          <a:bodyPr/>
          <a:lstStyle/>
          <a:p>
            <a:pPr algn="l"/>
            <a:r>
              <a:rPr lang="en-US" spc="100" dirty="0">
                <a:solidFill>
                  <a:schemeClr val="bg1"/>
                </a:solidFill>
                <a:latin typeface="Tahoma" panose="020B0604030504040204" pitchFamily="34" charset="0"/>
                <a:ea typeface="Tahoma" panose="020B0604030504040204" pitchFamily="34" charset="0"/>
                <a:cs typeface="Tahoma" panose="020B0604030504040204" pitchFamily="34" charset="0"/>
              </a:rPr>
              <a:t>I/ITSEC 2024</a:t>
            </a:r>
          </a:p>
        </p:txBody>
      </p:sp>
      <p:grpSp>
        <p:nvGrpSpPr>
          <p:cNvPr id="11" name="Group 10">
            <a:extLst>
              <a:ext uri="{FF2B5EF4-FFF2-40B4-BE49-F238E27FC236}">
                <a16:creationId xmlns:a16="http://schemas.microsoft.com/office/drawing/2014/main" id="{5B4FCCEE-D1EE-AA73-3AA7-E87CE9BD6AA5}"/>
              </a:ext>
            </a:extLst>
          </p:cNvPr>
          <p:cNvGrpSpPr/>
          <p:nvPr userDrawn="1"/>
        </p:nvGrpSpPr>
        <p:grpSpPr>
          <a:xfrm>
            <a:off x="190482" y="6183671"/>
            <a:ext cx="11867398" cy="523224"/>
            <a:chOff x="327934" y="6115250"/>
            <a:chExt cx="11867398" cy="523224"/>
          </a:xfrm>
        </p:grpSpPr>
        <p:pic>
          <p:nvPicPr>
            <p:cNvPr id="12" name="Picture 11">
              <a:extLst>
                <a:ext uri="{FF2B5EF4-FFF2-40B4-BE49-F238E27FC236}">
                  <a16:creationId xmlns:a16="http://schemas.microsoft.com/office/drawing/2014/main" id="{3C9F2870-FF3E-11E5-85BB-28784D686E0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675717" y="6115250"/>
              <a:ext cx="519615" cy="523224"/>
            </a:xfrm>
            <a:prstGeom prst="rect">
              <a:avLst/>
            </a:prstGeom>
          </p:spPr>
        </p:pic>
        <p:pic>
          <p:nvPicPr>
            <p:cNvPr id="13" name="Picture 12">
              <a:extLst>
                <a:ext uri="{FF2B5EF4-FFF2-40B4-BE49-F238E27FC236}">
                  <a16:creationId xmlns:a16="http://schemas.microsoft.com/office/drawing/2014/main" id="{3F4330E4-6569-5434-D350-8A11D19699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V="1">
              <a:off x="1692937" y="6225670"/>
              <a:ext cx="502443" cy="395487"/>
            </a:xfrm>
            <a:prstGeom prst="rect">
              <a:avLst/>
            </a:prstGeom>
          </p:spPr>
        </p:pic>
        <p:pic>
          <p:nvPicPr>
            <p:cNvPr id="14" name="Picture 13">
              <a:extLst>
                <a:ext uri="{FF2B5EF4-FFF2-40B4-BE49-F238E27FC236}">
                  <a16:creationId xmlns:a16="http://schemas.microsoft.com/office/drawing/2014/main" id="{5A05A69D-5FB8-8BCA-4618-11A7FE2061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5074" y="6204136"/>
              <a:ext cx="662033" cy="353659"/>
            </a:xfrm>
            <a:prstGeom prst="rect">
              <a:avLst/>
            </a:prstGeom>
          </p:spPr>
        </p:pic>
        <p:pic>
          <p:nvPicPr>
            <p:cNvPr id="15" name="Picture 14">
              <a:extLst>
                <a:ext uri="{FF2B5EF4-FFF2-40B4-BE49-F238E27FC236}">
                  <a16:creationId xmlns:a16="http://schemas.microsoft.com/office/drawing/2014/main" id="{BF548D2F-5B20-C8ED-A534-B595E1DF465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27934" y="6258111"/>
              <a:ext cx="311150" cy="313701"/>
            </a:xfrm>
            <a:prstGeom prst="rect">
              <a:avLst/>
            </a:prstGeom>
          </p:spPr>
        </p:pic>
        <p:sp>
          <p:nvSpPr>
            <p:cNvPr id="16" name="TextBox 15">
              <a:extLst>
                <a:ext uri="{FF2B5EF4-FFF2-40B4-BE49-F238E27FC236}">
                  <a16:creationId xmlns:a16="http://schemas.microsoft.com/office/drawing/2014/main" id="{2772DFBD-4A11-6083-29B3-7E6DFD47C7F6}"/>
                </a:ext>
              </a:extLst>
            </p:cNvPr>
            <p:cNvSpPr txBox="1"/>
            <p:nvPr/>
          </p:nvSpPr>
          <p:spPr>
            <a:xfrm>
              <a:off x="639085" y="6283465"/>
              <a:ext cx="991031" cy="276999"/>
            </a:xfrm>
            <a:prstGeom prst="rect">
              <a:avLst/>
            </a:prstGeom>
            <a:noFill/>
          </p:spPr>
          <p:txBody>
            <a:bodyPr wrap="square">
              <a:spAutoFit/>
            </a:bodyPr>
            <a:lstStyle/>
            <a:p>
              <a:r>
                <a:rPr lang="en-US" sz="1200" kern="0" dirty="0">
                  <a:solidFill>
                    <a:schemeClr val="bg1"/>
                  </a:solidFill>
                  <a:latin typeface="Arial" panose="020B0604020202020204" pitchFamily="34" charset="0"/>
                  <a:cs typeface="Arial" panose="020B0604020202020204" pitchFamily="34" charset="0"/>
                </a:rPr>
                <a:t>@IITSEC</a:t>
              </a:r>
              <a:endParaRPr lang="en-US" sz="1200" dirty="0">
                <a:solidFill>
                  <a:schemeClr val="bg1"/>
                </a:solidFill>
              </a:endParaRPr>
            </a:p>
          </p:txBody>
        </p:sp>
        <p:sp>
          <p:nvSpPr>
            <p:cNvPr id="17" name="TextBox 16">
              <a:extLst>
                <a:ext uri="{FF2B5EF4-FFF2-40B4-BE49-F238E27FC236}">
                  <a16:creationId xmlns:a16="http://schemas.microsoft.com/office/drawing/2014/main" id="{44DF46AA-363A-AD6A-507E-890293327708}"/>
                </a:ext>
              </a:extLst>
            </p:cNvPr>
            <p:cNvSpPr txBox="1"/>
            <p:nvPr/>
          </p:nvSpPr>
          <p:spPr>
            <a:xfrm>
              <a:off x="2190105" y="6284914"/>
              <a:ext cx="2585825" cy="276999"/>
            </a:xfrm>
            <a:prstGeom prst="rect">
              <a:avLst/>
            </a:prstGeom>
            <a:noFill/>
          </p:spPr>
          <p:txBody>
            <a:bodyPr wrap="square">
              <a:spAutoFit/>
            </a:bodyPr>
            <a:lstStyle/>
            <a:p>
              <a:r>
                <a:rPr lang="en-US" sz="1200" kern="0" dirty="0" err="1">
                  <a:solidFill>
                    <a:schemeClr val="bg1"/>
                  </a:solidFill>
                  <a:latin typeface="Arial" panose="020B0604020202020204" pitchFamily="34" charset="0"/>
                  <a:cs typeface="Arial" panose="020B0604020202020204" pitchFamily="34" charset="0"/>
                </a:rPr>
                <a:t>NTSAToday</a:t>
              </a:r>
              <a:endParaRPr lang="en-US" sz="1200" dirty="0">
                <a:solidFill>
                  <a:schemeClr val="bg1"/>
                </a:solidFill>
              </a:endParaRPr>
            </a:p>
          </p:txBody>
        </p:sp>
      </p:grpSp>
      <p:pic>
        <p:nvPicPr>
          <p:cNvPr id="2" name="Picture 1">
            <a:extLst>
              <a:ext uri="{FF2B5EF4-FFF2-40B4-BE49-F238E27FC236}">
                <a16:creationId xmlns:a16="http://schemas.microsoft.com/office/drawing/2014/main" id="{D22DA4D1-6CFE-8BB6-DA74-DF1EE718AD84}"/>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64696" t="100" r="4128" b="100"/>
          <a:stretch/>
        </p:blipFill>
        <p:spPr>
          <a:xfrm>
            <a:off x="6850021" y="-69974"/>
            <a:ext cx="5486587" cy="1188720"/>
          </a:xfrm>
          <a:prstGeom prst="rect">
            <a:avLst/>
          </a:prstGeom>
        </p:spPr>
      </p:pic>
      <p:sp>
        <p:nvSpPr>
          <p:cNvPr id="3" name="Rectangle 2">
            <a:extLst>
              <a:ext uri="{FF2B5EF4-FFF2-40B4-BE49-F238E27FC236}">
                <a16:creationId xmlns:a16="http://schemas.microsoft.com/office/drawing/2014/main" id="{71E08BA8-9A66-B605-5E26-75CD638A5FA3}"/>
              </a:ext>
            </a:extLst>
          </p:cNvPr>
          <p:cNvSpPr/>
          <p:nvPr userDrawn="1"/>
        </p:nvSpPr>
        <p:spPr>
          <a:xfrm>
            <a:off x="-82296" y="-68370"/>
            <a:ext cx="7397496" cy="1188720"/>
          </a:xfrm>
          <a:prstGeom prst="rect">
            <a:avLst/>
          </a:prstGeom>
          <a:solidFill>
            <a:srgbClr val="0C1A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FC5FC59B-34F4-BFE7-B962-0D1FD919884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31393" y="-66395"/>
            <a:ext cx="1188720" cy="1188720"/>
          </a:xfrm>
          <a:prstGeom prst="rect">
            <a:avLst/>
          </a:prstGeom>
        </p:spPr>
      </p:pic>
    </p:spTree>
    <p:extLst>
      <p:ext uri="{BB962C8B-B14F-4D97-AF65-F5344CB8AC3E}">
        <p14:creationId xmlns:p14="http://schemas.microsoft.com/office/powerpoint/2010/main" val="319520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BC6650-B3FA-9B8A-E9FE-BDF12B30CF2E}"/>
              </a:ext>
            </a:extLst>
          </p:cNvPr>
          <p:cNvSpPr>
            <a:spLocks noGrp="1"/>
          </p:cNvSpPr>
          <p:nvPr>
            <p:ph type="dt" sz="half" idx="10"/>
          </p:nvPr>
        </p:nvSpPr>
        <p:spPr/>
        <p:txBody>
          <a:bodyPr/>
          <a:lstStyle/>
          <a:p>
            <a:fld id="{FA8C5069-0D6D-4A9C-80ED-6EF3B6F76B9D}" type="datetime1">
              <a:rPr lang="en-US" smtClean="0"/>
              <a:t>10/3/2024</a:t>
            </a:fld>
            <a:endParaRPr lang="en-US"/>
          </a:p>
        </p:txBody>
      </p:sp>
      <p:grpSp>
        <p:nvGrpSpPr>
          <p:cNvPr id="12" name="Group 11">
            <a:extLst>
              <a:ext uri="{FF2B5EF4-FFF2-40B4-BE49-F238E27FC236}">
                <a16:creationId xmlns:a16="http://schemas.microsoft.com/office/drawing/2014/main" id="{02B52574-74C3-DAF7-2AEB-D92477AD93AD}"/>
              </a:ext>
            </a:extLst>
          </p:cNvPr>
          <p:cNvGrpSpPr/>
          <p:nvPr userDrawn="1"/>
        </p:nvGrpSpPr>
        <p:grpSpPr>
          <a:xfrm>
            <a:off x="190482" y="6183671"/>
            <a:ext cx="11867398" cy="523224"/>
            <a:chOff x="327934" y="6115250"/>
            <a:chExt cx="11867398" cy="523224"/>
          </a:xfrm>
        </p:grpSpPr>
        <p:pic>
          <p:nvPicPr>
            <p:cNvPr id="13" name="Picture 12">
              <a:extLst>
                <a:ext uri="{FF2B5EF4-FFF2-40B4-BE49-F238E27FC236}">
                  <a16:creationId xmlns:a16="http://schemas.microsoft.com/office/drawing/2014/main" id="{8CE8642F-E094-0F1E-AEFF-B389F2D9D9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675717" y="6115250"/>
              <a:ext cx="519615" cy="523224"/>
            </a:xfrm>
            <a:prstGeom prst="rect">
              <a:avLst/>
            </a:prstGeom>
          </p:spPr>
        </p:pic>
        <p:pic>
          <p:nvPicPr>
            <p:cNvPr id="14" name="Picture 13">
              <a:extLst>
                <a:ext uri="{FF2B5EF4-FFF2-40B4-BE49-F238E27FC236}">
                  <a16:creationId xmlns:a16="http://schemas.microsoft.com/office/drawing/2014/main" id="{51E532EF-A0E3-676E-5173-E3F10A80C9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V="1">
              <a:off x="1692937" y="6225670"/>
              <a:ext cx="502443" cy="395487"/>
            </a:xfrm>
            <a:prstGeom prst="rect">
              <a:avLst/>
            </a:prstGeom>
          </p:spPr>
        </p:pic>
        <p:pic>
          <p:nvPicPr>
            <p:cNvPr id="15" name="Picture 14">
              <a:extLst>
                <a:ext uri="{FF2B5EF4-FFF2-40B4-BE49-F238E27FC236}">
                  <a16:creationId xmlns:a16="http://schemas.microsoft.com/office/drawing/2014/main" id="{9546EFBE-4E79-5288-80F7-CC20ED170B9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7934" y="6258111"/>
              <a:ext cx="311150" cy="313701"/>
            </a:xfrm>
            <a:prstGeom prst="rect">
              <a:avLst/>
            </a:prstGeom>
          </p:spPr>
        </p:pic>
        <p:sp>
          <p:nvSpPr>
            <p:cNvPr id="16" name="TextBox 15">
              <a:extLst>
                <a:ext uri="{FF2B5EF4-FFF2-40B4-BE49-F238E27FC236}">
                  <a16:creationId xmlns:a16="http://schemas.microsoft.com/office/drawing/2014/main" id="{D996F002-62C4-ED07-0B48-660F58048D62}"/>
                </a:ext>
              </a:extLst>
            </p:cNvPr>
            <p:cNvSpPr txBox="1"/>
            <p:nvPr/>
          </p:nvSpPr>
          <p:spPr>
            <a:xfrm>
              <a:off x="639085" y="6283465"/>
              <a:ext cx="991031" cy="276999"/>
            </a:xfrm>
            <a:prstGeom prst="rect">
              <a:avLst/>
            </a:prstGeom>
            <a:noFill/>
          </p:spPr>
          <p:txBody>
            <a:bodyPr wrap="square">
              <a:spAutoFit/>
            </a:bodyPr>
            <a:lstStyle/>
            <a:p>
              <a:r>
                <a:rPr lang="en-US" sz="1200" kern="0" dirty="0">
                  <a:solidFill>
                    <a:schemeClr val="bg1"/>
                  </a:solidFill>
                  <a:latin typeface="Arial" panose="020B0604020202020204" pitchFamily="34" charset="0"/>
                  <a:cs typeface="Arial" panose="020B0604020202020204" pitchFamily="34" charset="0"/>
                </a:rPr>
                <a:t>@IITSEC</a:t>
              </a:r>
              <a:endParaRPr lang="en-US" sz="1200" dirty="0">
                <a:solidFill>
                  <a:schemeClr val="bg1"/>
                </a:solidFill>
              </a:endParaRPr>
            </a:p>
          </p:txBody>
        </p:sp>
        <p:sp>
          <p:nvSpPr>
            <p:cNvPr id="17" name="TextBox 16">
              <a:extLst>
                <a:ext uri="{FF2B5EF4-FFF2-40B4-BE49-F238E27FC236}">
                  <a16:creationId xmlns:a16="http://schemas.microsoft.com/office/drawing/2014/main" id="{1CDCB713-85FC-8DD2-1B5C-011990B1E12A}"/>
                </a:ext>
              </a:extLst>
            </p:cNvPr>
            <p:cNvSpPr txBox="1"/>
            <p:nvPr/>
          </p:nvSpPr>
          <p:spPr>
            <a:xfrm>
              <a:off x="2190105" y="6284914"/>
              <a:ext cx="2585825" cy="276999"/>
            </a:xfrm>
            <a:prstGeom prst="rect">
              <a:avLst/>
            </a:prstGeom>
            <a:noFill/>
          </p:spPr>
          <p:txBody>
            <a:bodyPr wrap="square">
              <a:spAutoFit/>
            </a:bodyPr>
            <a:lstStyle/>
            <a:p>
              <a:r>
                <a:rPr lang="en-US" sz="1200" kern="0" dirty="0" err="1">
                  <a:solidFill>
                    <a:schemeClr val="bg1"/>
                  </a:solidFill>
                  <a:latin typeface="Arial" panose="020B0604020202020204" pitchFamily="34" charset="0"/>
                  <a:cs typeface="Arial" panose="020B0604020202020204" pitchFamily="34" charset="0"/>
                </a:rPr>
                <a:t>NTSAToday</a:t>
              </a:r>
              <a:endParaRPr lang="en-US" sz="1200" dirty="0">
                <a:solidFill>
                  <a:schemeClr val="bg1"/>
                </a:solidFill>
              </a:endParaRPr>
            </a:p>
          </p:txBody>
        </p:sp>
      </p:grpSp>
      <p:pic>
        <p:nvPicPr>
          <p:cNvPr id="18" name="Picture 17" descr="Logo&#10;&#10;Description automatically generated">
            <a:extLst>
              <a:ext uri="{FF2B5EF4-FFF2-40B4-BE49-F238E27FC236}">
                <a16:creationId xmlns:a16="http://schemas.microsoft.com/office/drawing/2014/main" id="{6BCAD174-7A7C-BCCE-B8E0-B805DB43D9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98777" y="6272557"/>
            <a:ext cx="662033" cy="353660"/>
          </a:xfrm>
          <a:prstGeom prst="rect">
            <a:avLst/>
          </a:prstGeom>
        </p:spPr>
      </p:pic>
      <p:sp>
        <p:nvSpPr>
          <p:cNvPr id="19" name="Slide Number Placeholder 5">
            <a:extLst>
              <a:ext uri="{FF2B5EF4-FFF2-40B4-BE49-F238E27FC236}">
                <a16:creationId xmlns:a16="http://schemas.microsoft.com/office/drawing/2014/main" id="{36EAF99A-A96B-42B3-7DD8-F5E9979B3B49}"/>
              </a:ext>
            </a:extLst>
          </p:cNvPr>
          <p:cNvSpPr>
            <a:spLocks noGrp="1"/>
          </p:cNvSpPr>
          <p:nvPr userDrawn="1">
            <p:ph type="sldNum" sz="quarter" idx="12"/>
          </p:nvPr>
        </p:nvSpPr>
        <p:spPr>
          <a:xfrm>
            <a:off x="8610600" y="6254752"/>
            <a:ext cx="2743200" cy="365125"/>
          </a:xfrm>
        </p:spPr>
        <p:txBody>
          <a:bodyPr/>
          <a:lstStyle>
            <a:lvl1pPr>
              <a:defRPr b="0" i="0">
                <a:solidFill>
                  <a:srgbClr val="0C1E4D"/>
                </a:solidFill>
                <a:latin typeface="Arial" panose="020B0604020202020204" pitchFamily="34" charset="0"/>
                <a:cs typeface="Arial" panose="020B0604020202020204" pitchFamily="34" charset="0"/>
              </a:defRPr>
            </a:lvl1pPr>
          </a:lstStyle>
          <a:p>
            <a:fld id="{E14BDCBB-DBA7-4069-B5A2-A0F567DD8F74}" type="slidenum">
              <a:rPr lang="en-US" smtClean="0"/>
              <a:pPr/>
              <a:t>‹#›</a:t>
            </a:fld>
            <a:endParaRPr lang="en-US" dirty="0"/>
          </a:p>
        </p:txBody>
      </p:sp>
      <p:grpSp>
        <p:nvGrpSpPr>
          <p:cNvPr id="3" name="Group 2">
            <a:extLst>
              <a:ext uri="{FF2B5EF4-FFF2-40B4-BE49-F238E27FC236}">
                <a16:creationId xmlns:a16="http://schemas.microsoft.com/office/drawing/2014/main" id="{1E0749D8-AFFF-5BEC-1D65-9505798E8831}"/>
              </a:ext>
            </a:extLst>
          </p:cNvPr>
          <p:cNvGrpSpPr/>
          <p:nvPr userDrawn="1"/>
        </p:nvGrpSpPr>
        <p:grpSpPr>
          <a:xfrm>
            <a:off x="-2364215" y="-1017210"/>
            <a:ext cx="9142441" cy="9096827"/>
            <a:chOff x="-3047881" y="-1017210"/>
            <a:chExt cx="9142441" cy="9096827"/>
          </a:xfrm>
        </p:grpSpPr>
        <p:sp>
          <p:nvSpPr>
            <p:cNvPr id="8" name="Oval 7">
              <a:extLst>
                <a:ext uri="{FF2B5EF4-FFF2-40B4-BE49-F238E27FC236}">
                  <a16:creationId xmlns:a16="http://schemas.microsoft.com/office/drawing/2014/main" id="{D4D5C16E-E0B4-3F32-8607-43F8034955AE}"/>
                </a:ext>
              </a:extLst>
            </p:cNvPr>
            <p:cNvSpPr>
              <a:spLocks noChangeAspect="1"/>
            </p:cNvSpPr>
            <p:nvPr/>
          </p:nvSpPr>
          <p:spPr>
            <a:xfrm>
              <a:off x="-3047881" y="-1017210"/>
              <a:ext cx="9142441" cy="9096827"/>
            </a:xfrm>
            <a:prstGeom prst="ellipse">
              <a:avLst/>
            </a:prstGeom>
            <a:noFill/>
            <a:ln w="41275" cap="rnd">
              <a:gradFill>
                <a:gsLst>
                  <a:gs pos="67000">
                    <a:srgbClr val="0C1E4D"/>
                  </a:gs>
                  <a:gs pos="100000">
                    <a:schemeClr val="bg1"/>
                  </a:gs>
                </a:gsLst>
                <a:lin ang="21594000" scaled="0"/>
              </a:gradFill>
              <a:prstDash val="lgDashDot"/>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6F93BE6-69B1-34B3-4C24-7818A3729713}"/>
                </a:ext>
              </a:extLst>
            </p:cNvPr>
            <p:cNvSpPr/>
            <p:nvPr/>
          </p:nvSpPr>
          <p:spPr>
            <a:xfrm>
              <a:off x="-2815787" y="-720757"/>
              <a:ext cx="8503920" cy="8503920"/>
            </a:xfrm>
            <a:prstGeom prst="ellipse">
              <a:avLst/>
            </a:prstGeom>
            <a:noFill/>
            <a:ln>
              <a:gradFill>
                <a:gsLst>
                  <a:gs pos="0">
                    <a:schemeClr val="bg1">
                      <a:lumMod val="95000"/>
                    </a:schemeClr>
                  </a:gs>
                  <a:gs pos="100000">
                    <a:srgbClr val="0C1E4D"/>
                  </a:gs>
                </a:gsLst>
                <a:lin ang="120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82154084-0FC8-76D7-38B8-D092BDA0BE1D}"/>
                </a:ext>
              </a:extLst>
            </p:cNvPr>
            <p:cNvSpPr/>
            <p:nvPr userDrawn="1"/>
          </p:nvSpPr>
          <p:spPr>
            <a:xfrm>
              <a:off x="-2880033" y="-675037"/>
              <a:ext cx="8412480" cy="8412480"/>
            </a:xfrm>
            <a:prstGeom prst="ellipse">
              <a:avLst/>
            </a:prstGeom>
            <a:solidFill>
              <a:srgbClr val="0A1F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120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9BC6650-B3FA-9B8A-E9FE-BDF12B30CF2E}"/>
              </a:ext>
            </a:extLst>
          </p:cNvPr>
          <p:cNvSpPr>
            <a:spLocks noGrp="1"/>
          </p:cNvSpPr>
          <p:nvPr>
            <p:ph type="dt" sz="half" idx="10"/>
          </p:nvPr>
        </p:nvSpPr>
        <p:spPr/>
        <p:txBody>
          <a:bodyPr/>
          <a:lstStyle/>
          <a:p>
            <a:fld id="{FA8C5069-0D6D-4A9C-80ED-6EF3B6F76B9D}" type="datetime1">
              <a:rPr lang="en-US" smtClean="0"/>
              <a:t>10/3/2024</a:t>
            </a:fld>
            <a:endParaRPr lang="en-US"/>
          </a:p>
        </p:txBody>
      </p:sp>
      <p:grpSp>
        <p:nvGrpSpPr>
          <p:cNvPr id="7" name="Group 6">
            <a:extLst>
              <a:ext uri="{FF2B5EF4-FFF2-40B4-BE49-F238E27FC236}">
                <a16:creationId xmlns:a16="http://schemas.microsoft.com/office/drawing/2014/main" id="{D5FEC128-BAAD-CD43-1959-99DC7CFD20C2}"/>
              </a:ext>
            </a:extLst>
          </p:cNvPr>
          <p:cNvGrpSpPr/>
          <p:nvPr userDrawn="1"/>
        </p:nvGrpSpPr>
        <p:grpSpPr>
          <a:xfrm>
            <a:off x="-3182811" y="-1017210"/>
            <a:ext cx="9277371" cy="9096827"/>
            <a:chOff x="-4063997" y="-1017210"/>
            <a:chExt cx="9231084" cy="9096827"/>
          </a:xfrm>
        </p:grpSpPr>
        <p:sp>
          <p:nvSpPr>
            <p:cNvPr id="8" name="Oval 7">
              <a:extLst>
                <a:ext uri="{FF2B5EF4-FFF2-40B4-BE49-F238E27FC236}">
                  <a16:creationId xmlns:a16="http://schemas.microsoft.com/office/drawing/2014/main" id="{D4D5C16E-E0B4-3F32-8607-43F8034955AE}"/>
                </a:ext>
              </a:extLst>
            </p:cNvPr>
            <p:cNvSpPr/>
            <p:nvPr/>
          </p:nvSpPr>
          <p:spPr>
            <a:xfrm>
              <a:off x="-3929740" y="-1017210"/>
              <a:ext cx="9096827" cy="9096827"/>
            </a:xfrm>
            <a:prstGeom prst="ellipse">
              <a:avLst/>
            </a:prstGeom>
            <a:noFill/>
            <a:ln w="41275" cap="rnd">
              <a:gradFill>
                <a:gsLst>
                  <a:gs pos="67000">
                    <a:srgbClr val="0C1E4D"/>
                  </a:gs>
                  <a:gs pos="100000">
                    <a:schemeClr val="bg1"/>
                  </a:gs>
                </a:gsLst>
                <a:lin ang="21594000" scaled="0"/>
              </a:gradFill>
              <a:prstDash val="lgDashDot"/>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ackground pattern&#10;&#10;Description automatically generated">
              <a:extLst>
                <a:ext uri="{FF2B5EF4-FFF2-40B4-BE49-F238E27FC236}">
                  <a16:creationId xmlns:a16="http://schemas.microsoft.com/office/drawing/2014/main" id="{6D742690-8BAE-2226-4353-1AD715C86ACA}"/>
                </a:ext>
              </a:extLst>
            </p:cNvPr>
            <p:cNvPicPr>
              <a:picLocks noChangeAspect="1"/>
            </p:cNvPicPr>
            <p:nvPr/>
          </p:nvPicPr>
          <p:blipFill rotWithShape="1">
            <a:blip r:embed="rId2">
              <a:extLst>
                <a:ext uri="{28A0092B-C50C-407E-A947-70E740481C1C}">
                  <a14:useLocalDpi xmlns:a14="http://schemas.microsoft.com/office/drawing/2010/main" val="0"/>
                </a:ext>
              </a:extLst>
            </a:blip>
            <a:srcRect l="58367" t="19966" r="2865" b="12065"/>
            <a:stretch/>
          </p:blipFill>
          <p:spPr>
            <a:xfrm>
              <a:off x="-4063997" y="-493485"/>
              <a:ext cx="8378368" cy="7862206"/>
            </a:xfrm>
            <a:prstGeom prst="flowChartConnector">
              <a:avLst/>
            </a:prstGeom>
            <a:ln w="31750">
              <a:noFill/>
            </a:ln>
          </p:spPr>
        </p:pic>
        <p:sp>
          <p:nvSpPr>
            <p:cNvPr id="10" name="Oval 9">
              <a:extLst>
                <a:ext uri="{FF2B5EF4-FFF2-40B4-BE49-F238E27FC236}">
                  <a16:creationId xmlns:a16="http://schemas.microsoft.com/office/drawing/2014/main" id="{16F93BE6-69B1-34B3-4C24-7818A3729713}"/>
                </a:ext>
              </a:extLst>
            </p:cNvPr>
            <p:cNvSpPr/>
            <p:nvPr/>
          </p:nvSpPr>
          <p:spPr>
            <a:xfrm>
              <a:off x="-3922483" y="-568778"/>
              <a:ext cx="8378369" cy="7995555"/>
            </a:xfrm>
            <a:prstGeom prst="ellipse">
              <a:avLst/>
            </a:prstGeom>
            <a:noFill/>
            <a:ln>
              <a:gradFill>
                <a:gsLst>
                  <a:gs pos="0">
                    <a:schemeClr val="bg1">
                      <a:lumMod val="95000"/>
                    </a:schemeClr>
                  </a:gs>
                  <a:gs pos="100000">
                    <a:srgbClr val="0C1E4D"/>
                  </a:gs>
                </a:gsLst>
                <a:lin ang="1200000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02B52574-74C3-DAF7-2AEB-D92477AD93AD}"/>
              </a:ext>
            </a:extLst>
          </p:cNvPr>
          <p:cNvGrpSpPr/>
          <p:nvPr userDrawn="1"/>
        </p:nvGrpSpPr>
        <p:grpSpPr>
          <a:xfrm>
            <a:off x="190482" y="6183671"/>
            <a:ext cx="11867398" cy="523224"/>
            <a:chOff x="327934" y="6115250"/>
            <a:chExt cx="11867398" cy="523224"/>
          </a:xfrm>
        </p:grpSpPr>
        <p:pic>
          <p:nvPicPr>
            <p:cNvPr id="13" name="Picture 12">
              <a:extLst>
                <a:ext uri="{FF2B5EF4-FFF2-40B4-BE49-F238E27FC236}">
                  <a16:creationId xmlns:a16="http://schemas.microsoft.com/office/drawing/2014/main" id="{8CE8642F-E094-0F1E-AEFF-B389F2D9D9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675717" y="6115250"/>
              <a:ext cx="519615" cy="523224"/>
            </a:xfrm>
            <a:prstGeom prst="rect">
              <a:avLst/>
            </a:prstGeom>
          </p:spPr>
        </p:pic>
        <p:pic>
          <p:nvPicPr>
            <p:cNvPr id="14" name="Picture 13">
              <a:extLst>
                <a:ext uri="{FF2B5EF4-FFF2-40B4-BE49-F238E27FC236}">
                  <a16:creationId xmlns:a16="http://schemas.microsoft.com/office/drawing/2014/main" id="{51E532EF-A0E3-676E-5173-E3F10A80C9C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V="1">
              <a:off x="1692937" y="6225670"/>
              <a:ext cx="502443" cy="395487"/>
            </a:xfrm>
            <a:prstGeom prst="rect">
              <a:avLst/>
            </a:prstGeom>
          </p:spPr>
        </p:pic>
        <p:pic>
          <p:nvPicPr>
            <p:cNvPr id="15" name="Picture 14">
              <a:extLst>
                <a:ext uri="{FF2B5EF4-FFF2-40B4-BE49-F238E27FC236}">
                  <a16:creationId xmlns:a16="http://schemas.microsoft.com/office/drawing/2014/main" id="{9546EFBE-4E79-5288-80F7-CC20ED170B9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27934" y="6258111"/>
              <a:ext cx="311150" cy="313701"/>
            </a:xfrm>
            <a:prstGeom prst="rect">
              <a:avLst/>
            </a:prstGeom>
          </p:spPr>
        </p:pic>
        <p:sp>
          <p:nvSpPr>
            <p:cNvPr id="16" name="TextBox 15">
              <a:extLst>
                <a:ext uri="{FF2B5EF4-FFF2-40B4-BE49-F238E27FC236}">
                  <a16:creationId xmlns:a16="http://schemas.microsoft.com/office/drawing/2014/main" id="{D996F002-62C4-ED07-0B48-660F58048D62}"/>
                </a:ext>
              </a:extLst>
            </p:cNvPr>
            <p:cNvSpPr txBox="1"/>
            <p:nvPr/>
          </p:nvSpPr>
          <p:spPr>
            <a:xfrm>
              <a:off x="639085" y="6283465"/>
              <a:ext cx="991031" cy="276999"/>
            </a:xfrm>
            <a:prstGeom prst="rect">
              <a:avLst/>
            </a:prstGeom>
            <a:noFill/>
          </p:spPr>
          <p:txBody>
            <a:bodyPr wrap="square">
              <a:spAutoFit/>
            </a:bodyPr>
            <a:lstStyle/>
            <a:p>
              <a:r>
                <a:rPr lang="en-US" sz="1200" kern="0" dirty="0">
                  <a:solidFill>
                    <a:schemeClr val="bg1"/>
                  </a:solidFill>
                  <a:latin typeface="Arial" panose="020B0604020202020204" pitchFamily="34" charset="0"/>
                  <a:cs typeface="Arial" panose="020B0604020202020204" pitchFamily="34" charset="0"/>
                </a:rPr>
                <a:t>@IITSEC</a:t>
              </a:r>
              <a:endParaRPr lang="en-US" sz="1200" dirty="0">
                <a:solidFill>
                  <a:schemeClr val="bg1"/>
                </a:solidFill>
              </a:endParaRPr>
            </a:p>
          </p:txBody>
        </p:sp>
        <p:sp>
          <p:nvSpPr>
            <p:cNvPr id="17" name="TextBox 16">
              <a:extLst>
                <a:ext uri="{FF2B5EF4-FFF2-40B4-BE49-F238E27FC236}">
                  <a16:creationId xmlns:a16="http://schemas.microsoft.com/office/drawing/2014/main" id="{1CDCB713-85FC-8DD2-1B5C-011990B1E12A}"/>
                </a:ext>
              </a:extLst>
            </p:cNvPr>
            <p:cNvSpPr txBox="1"/>
            <p:nvPr/>
          </p:nvSpPr>
          <p:spPr>
            <a:xfrm>
              <a:off x="2190105" y="6284914"/>
              <a:ext cx="2585825" cy="276999"/>
            </a:xfrm>
            <a:prstGeom prst="rect">
              <a:avLst/>
            </a:prstGeom>
            <a:noFill/>
          </p:spPr>
          <p:txBody>
            <a:bodyPr wrap="square">
              <a:spAutoFit/>
            </a:bodyPr>
            <a:lstStyle/>
            <a:p>
              <a:r>
                <a:rPr lang="en-US" sz="1200" kern="0" dirty="0" err="1">
                  <a:solidFill>
                    <a:schemeClr val="bg1"/>
                  </a:solidFill>
                  <a:latin typeface="Arial" panose="020B0604020202020204" pitchFamily="34" charset="0"/>
                  <a:cs typeface="Arial" panose="020B0604020202020204" pitchFamily="34" charset="0"/>
                </a:rPr>
                <a:t>NTSAToday</a:t>
              </a:r>
              <a:endParaRPr lang="en-US" sz="1200" dirty="0">
                <a:solidFill>
                  <a:schemeClr val="bg1"/>
                </a:solidFill>
              </a:endParaRPr>
            </a:p>
          </p:txBody>
        </p:sp>
      </p:grpSp>
      <p:pic>
        <p:nvPicPr>
          <p:cNvPr id="18" name="Picture 17" descr="Logo&#10;&#10;Description automatically generated">
            <a:extLst>
              <a:ext uri="{FF2B5EF4-FFF2-40B4-BE49-F238E27FC236}">
                <a16:creationId xmlns:a16="http://schemas.microsoft.com/office/drawing/2014/main" id="{6BCAD174-7A7C-BCCE-B8E0-B805DB43D99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98777" y="6272557"/>
            <a:ext cx="662033" cy="353660"/>
          </a:xfrm>
          <a:prstGeom prst="rect">
            <a:avLst/>
          </a:prstGeom>
        </p:spPr>
      </p:pic>
      <p:sp>
        <p:nvSpPr>
          <p:cNvPr id="19" name="Slide Number Placeholder 5">
            <a:extLst>
              <a:ext uri="{FF2B5EF4-FFF2-40B4-BE49-F238E27FC236}">
                <a16:creationId xmlns:a16="http://schemas.microsoft.com/office/drawing/2014/main" id="{36EAF99A-A96B-42B3-7DD8-F5E9979B3B49}"/>
              </a:ext>
            </a:extLst>
          </p:cNvPr>
          <p:cNvSpPr>
            <a:spLocks noGrp="1"/>
          </p:cNvSpPr>
          <p:nvPr>
            <p:ph type="sldNum" sz="quarter" idx="12"/>
          </p:nvPr>
        </p:nvSpPr>
        <p:spPr>
          <a:xfrm>
            <a:off x="8610600" y="6254752"/>
            <a:ext cx="2743200" cy="365125"/>
          </a:xfrm>
        </p:spPr>
        <p:txBody>
          <a:bodyPr/>
          <a:lstStyle>
            <a:lvl1pPr>
              <a:defRPr b="0" i="0">
                <a:solidFill>
                  <a:srgbClr val="0C1E4D"/>
                </a:solidFill>
                <a:latin typeface="Arial" panose="020B0604020202020204" pitchFamily="34" charset="0"/>
                <a:cs typeface="Arial" panose="020B0604020202020204" pitchFamily="34" charset="0"/>
              </a:defRPr>
            </a:lvl1pPr>
          </a:lstStyle>
          <a:p>
            <a:fld id="{E14BDCBB-DBA7-4069-B5A2-A0F567DD8F74}" type="slidenum">
              <a:rPr lang="en-US" smtClean="0"/>
              <a:pPr/>
              <a:t>‹#›</a:t>
            </a:fld>
            <a:endParaRPr lang="en-US" dirty="0"/>
          </a:p>
        </p:txBody>
      </p:sp>
    </p:spTree>
    <p:extLst>
      <p:ext uri="{BB962C8B-B14F-4D97-AF65-F5344CB8AC3E}">
        <p14:creationId xmlns:p14="http://schemas.microsoft.com/office/powerpoint/2010/main" val="1053668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6">
            <a:extLst>
              <a:ext uri="{28A0092B-C50C-407E-A947-70E740481C1C}">
                <a14:useLocalDpi xmlns:a14="http://schemas.microsoft.com/office/drawing/2010/main" val="0"/>
              </a:ext>
            </a:extLst>
          </a:blip>
          <a:srcRect t="100" b="100"/>
          <a:stretch/>
        </p:blipFill>
        <p:spPr>
          <a:xfrm>
            <a:off x="0" y="1474"/>
            <a:ext cx="1219200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1"/>
            <a:ext cx="7416800" cy="8235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1276292" y="6390501"/>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8D25C0-4EC1-3C16-0CD5-9219BBC957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556AB8-78C3-0A5C-B5D8-8D92C63ED0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CF62CA-7F30-B6D2-9FE4-2E148D9F2C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519FD1-5649-4840-8D5C-76ACC6B262D3}" type="datetimeFigureOut">
              <a:rPr lang="en-US" smtClean="0"/>
              <a:t>10/3/2024</a:t>
            </a:fld>
            <a:endParaRPr lang="en-US"/>
          </a:p>
        </p:txBody>
      </p:sp>
      <p:sp>
        <p:nvSpPr>
          <p:cNvPr id="5" name="Footer Placeholder 4">
            <a:extLst>
              <a:ext uri="{FF2B5EF4-FFF2-40B4-BE49-F238E27FC236}">
                <a16:creationId xmlns:a16="http://schemas.microsoft.com/office/drawing/2014/main" id="{4EAAE020-EE8E-BA35-E85F-ED6F1D77A2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526545E-4AB9-D192-EB26-DD4612506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AD23F8-B55A-45E3-BA9E-6D2848409496}" type="slidenum">
              <a:rPr lang="en-US" smtClean="0"/>
              <a:t>‹#›</a:t>
            </a:fld>
            <a:endParaRPr lang="en-US"/>
          </a:p>
        </p:txBody>
      </p:sp>
    </p:spTree>
    <p:extLst>
      <p:ext uri="{BB962C8B-B14F-4D97-AF65-F5344CB8AC3E}">
        <p14:creationId xmlns:p14="http://schemas.microsoft.com/office/powerpoint/2010/main" val="30090896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0.png"/><Relationship Id="rId4" Type="http://schemas.openxmlformats.org/officeDocument/2006/relationships/image" Target="../media/image16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7192-E54C-6BA3-46CB-2B234A88222A}"/>
              </a:ext>
            </a:extLst>
          </p:cNvPr>
          <p:cNvSpPr>
            <a:spLocks noGrp="1"/>
          </p:cNvSpPr>
          <p:nvPr>
            <p:ph type="ctrTitle"/>
          </p:nvPr>
        </p:nvSpPr>
        <p:spPr/>
        <p:txBody>
          <a:bodyPr/>
          <a:lstStyle/>
          <a:p>
            <a:pPr algn="l"/>
            <a:r>
              <a:rPr lang="en-US" spc="100" dirty="0">
                <a:solidFill>
                  <a:schemeClr val="bg1"/>
                </a:solidFill>
                <a:latin typeface="Tahoma" panose="020B0604030504040204" pitchFamily="34" charset="0"/>
                <a:ea typeface="Tahoma" panose="020B0604030504040204" pitchFamily="34" charset="0"/>
                <a:cs typeface="Tahoma" panose="020B0604030504040204" pitchFamily="34" charset="0"/>
              </a:rPr>
              <a:t>I/ITSEC 2024</a:t>
            </a:r>
          </a:p>
        </p:txBody>
      </p:sp>
      <p:grpSp>
        <p:nvGrpSpPr>
          <p:cNvPr id="43" name="Group 42">
            <a:extLst>
              <a:ext uri="{FF2B5EF4-FFF2-40B4-BE49-F238E27FC236}">
                <a16:creationId xmlns:a16="http://schemas.microsoft.com/office/drawing/2014/main" id="{969E0AE3-5100-D726-D981-1FDC4DDF5C34}"/>
              </a:ext>
            </a:extLst>
          </p:cNvPr>
          <p:cNvGrpSpPr/>
          <p:nvPr/>
        </p:nvGrpSpPr>
        <p:grpSpPr>
          <a:xfrm>
            <a:off x="190482" y="6183671"/>
            <a:ext cx="11867398" cy="523224"/>
            <a:chOff x="327934" y="6115250"/>
            <a:chExt cx="11867398" cy="523224"/>
          </a:xfrm>
        </p:grpSpPr>
        <p:pic>
          <p:nvPicPr>
            <p:cNvPr id="44" name="Picture 43">
              <a:extLst>
                <a:ext uri="{FF2B5EF4-FFF2-40B4-BE49-F238E27FC236}">
                  <a16:creationId xmlns:a16="http://schemas.microsoft.com/office/drawing/2014/main" id="{7BA6A3A2-3881-DA42-FA15-F832BB1EDD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675717" y="6115250"/>
              <a:ext cx="519615" cy="523224"/>
            </a:xfrm>
            <a:prstGeom prst="rect">
              <a:avLst/>
            </a:prstGeom>
          </p:spPr>
        </p:pic>
        <p:pic>
          <p:nvPicPr>
            <p:cNvPr id="45" name="Picture 44">
              <a:extLst>
                <a:ext uri="{FF2B5EF4-FFF2-40B4-BE49-F238E27FC236}">
                  <a16:creationId xmlns:a16="http://schemas.microsoft.com/office/drawing/2014/main" id="{41AC2FDA-7639-76C5-4715-032869EEC39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V="1">
              <a:off x="1692937" y="6225670"/>
              <a:ext cx="502443" cy="395487"/>
            </a:xfrm>
            <a:prstGeom prst="rect">
              <a:avLst/>
            </a:prstGeom>
          </p:spPr>
        </p:pic>
        <p:pic>
          <p:nvPicPr>
            <p:cNvPr id="47" name="Picture 46">
              <a:extLst>
                <a:ext uri="{FF2B5EF4-FFF2-40B4-BE49-F238E27FC236}">
                  <a16:creationId xmlns:a16="http://schemas.microsoft.com/office/drawing/2014/main" id="{D75E2E2F-D0CC-AD3E-63AE-BF0A7376F12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27934" y="6258111"/>
              <a:ext cx="311150" cy="313701"/>
            </a:xfrm>
            <a:prstGeom prst="rect">
              <a:avLst/>
            </a:prstGeom>
          </p:spPr>
        </p:pic>
        <p:sp>
          <p:nvSpPr>
            <p:cNvPr id="48" name="TextBox 47">
              <a:extLst>
                <a:ext uri="{FF2B5EF4-FFF2-40B4-BE49-F238E27FC236}">
                  <a16:creationId xmlns:a16="http://schemas.microsoft.com/office/drawing/2014/main" id="{3BAF7B91-8FB7-BEAD-8621-2D269329F32D}"/>
                </a:ext>
              </a:extLst>
            </p:cNvPr>
            <p:cNvSpPr txBox="1"/>
            <p:nvPr/>
          </p:nvSpPr>
          <p:spPr>
            <a:xfrm>
              <a:off x="639085" y="6283465"/>
              <a:ext cx="991031" cy="276999"/>
            </a:xfrm>
            <a:prstGeom prst="rect">
              <a:avLst/>
            </a:prstGeom>
            <a:noFill/>
          </p:spPr>
          <p:txBody>
            <a:bodyPr wrap="square">
              <a:spAutoFit/>
            </a:bodyPr>
            <a:lstStyle/>
            <a:p>
              <a:r>
                <a:rPr lang="en-US" sz="1200" kern="0" dirty="0">
                  <a:solidFill>
                    <a:schemeClr val="bg1"/>
                  </a:solidFill>
                  <a:latin typeface="Arial" panose="020B0604020202020204" pitchFamily="34" charset="0"/>
                  <a:cs typeface="Arial" panose="020B0604020202020204" pitchFamily="34" charset="0"/>
                </a:rPr>
                <a:t>@IITSEC</a:t>
              </a:r>
              <a:endParaRPr lang="en-US" sz="1200" dirty="0">
                <a:solidFill>
                  <a:schemeClr val="bg1"/>
                </a:solidFill>
              </a:endParaRPr>
            </a:p>
          </p:txBody>
        </p:sp>
        <p:sp>
          <p:nvSpPr>
            <p:cNvPr id="49" name="TextBox 48">
              <a:extLst>
                <a:ext uri="{FF2B5EF4-FFF2-40B4-BE49-F238E27FC236}">
                  <a16:creationId xmlns:a16="http://schemas.microsoft.com/office/drawing/2014/main" id="{38571C10-2AC7-8733-C821-BFC78AA59035}"/>
                </a:ext>
              </a:extLst>
            </p:cNvPr>
            <p:cNvSpPr txBox="1"/>
            <p:nvPr/>
          </p:nvSpPr>
          <p:spPr>
            <a:xfrm>
              <a:off x="2190105" y="6284914"/>
              <a:ext cx="2585825" cy="276999"/>
            </a:xfrm>
            <a:prstGeom prst="rect">
              <a:avLst/>
            </a:prstGeom>
            <a:noFill/>
          </p:spPr>
          <p:txBody>
            <a:bodyPr wrap="square">
              <a:spAutoFit/>
            </a:bodyPr>
            <a:lstStyle/>
            <a:p>
              <a:r>
                <a:rPr lang="en-US" sz="1200" kern="0" dirty="0" err="1">
                  <a:solidFill>
                    <a:schemeClr val="bg1"/>
                  </a:solidFill>
                  <a:latin typeface="Arial" panose="020B0604020202020204" pitchFamily="34" charset="0"/>
                  <a:cs typeface="Arial" panose="020B0604020202020204" pitchFamily="34" charset="0"/>
                </a:rPr>
                <a:t>NTSAToday</a:t>
              </a:r>
              <a:endParaRPr lang="en-US" sz="1200" dirty="0">
                <a:solidFill>
                  <a:schemeClr val="bg1"/>
                </a:solidFill>
              </a:endParaRPr>
            </a:p>
          </p:txBody>
        </p:sp>
      </p:grpSp>
      <p:sp>
        <p:nvSpPr>
          <p:cNvPr id="4" name="TextBox 3">
            <a:extLst>
              <a:ext uri="{FF2B5EF4-FFF2-40B4-BE49-F238E27FC236}">
                <a16:creationId xmlns:a16="http://schemas.microsoft.com/office/drawing/2014/main" id="{652DE4C8-5ABA-D093-D0AB-A0160D5706B2}"/>
              </a:ext>
            </a:extLst>
          </p:cNvPr>
          <p:cNvSpPr txBox="1"/>
          <p:nvPr/>
        </p:nvSpPr>
        <p:spPr>
          <a:xfrm>
            <a:off x="190481" y="167162"/>
            <a:ext cx="8097842" cy="846386"/>
          </a:xfrm>
          <a:prstGeom prst="rect">
            <a:avLst/>
          </a:prstGeom>
          <a:noFill/>
        </p:spPr>
        <p:txBody>
          <a:bodyPr wrap="square">
            <a:spAutoFit/>
          </a:bodyPr>
          <a:lstStyle/>
          <a:p>
            <a:pPr eaLnBrk="1" hangingPunct="1">
              <a:spcAft>
                <a:spcPts val="600"/>
              </a:spcAft>
            </a:pPr>
            <a:r>
              <a:rPr lang="en-US" sz="2000" dirty="0">
                <a:solidFill>
                  <a:schemeClr val="bg1">
                    <a:lumMod val="95000"/>
                  </a:schemeClr>
                </a:solidFill>
                <a:latin typeface="Arial" panose="020B0604020202020204" pitchFamily="34" charset="0"/>
                <a:cs typeface="Arial" panose="020B0604020202020204" pitchFamily="34" charset="0"/>
              </a:rPr>
              <a:t>Mark Zais, Ph.D.; Trish Sowles; Matt Zepp; Frank Turinsky</a:t>
            </a:r>
          </a:p>
          <a:p>
            <a:pPr eaLnBrk="1" hangingPunct="1"/>
            <a:r>
              <a:rPr lang="en-US" sz="2400" dirty="0">
                <a:solidFill>
                  <a:schemeClr val="tx2">
                    <a:lumMod val="25000"/>
                    <a:lumOff val="75000"/>
                  </a:schemeClr>
                </a:solidFill>
                <a:latin typeface="Arial" panose="020B0604020202020204" pitchFamily="34" charset="0"/>
                <a:cs typeface="Arial" panose="020B0604020202020204" pitchFamily="34" charset="0"/>
              </a:rPr>
              <a:t>Integration Innovation Inc. (i3)</a:t>
            </a:r>
          </a:p>
        </p:txBody>
      </p:sp>
      <p:sp>
        <p:nvSpPr>
          <p:cNvPr id="5" name="TextBox 4">
            <a:extLst>
              <a:ext uri="{FF2B5EF4-FFF2-40B4-BE49-F238E27FC236}">
                <a16:creationId xmlns:a16="http://schemas.microsoft.com/office/drawing/2014/main" id="{EDE5F389-BA87-1A55-FB66-51D227D875CE}"/>
              </a:ext>
            </a:extLst>
          </p:cNvPr>
          <p:cNvSpPr txBox="1"/>
          <p:nvPr/>
        </p:nvSpPr>
        <p:spPr>
          <a:xfrm>
            <a:off x="574411" y="4533669"/>
            <a:ext cx="11223661" cy="830997"/>
          </a:xfrm>
          <a:prstGeom prst="rect">
            <a:avLst/>
          </a:prstGeom>
          <a:noFill/>
        </p:spPr>
        <p:txBody>
          <a:bodyPr wrap="square" rtlCol="0">
            <a:spAutoFit/>
          </a:bodyPr>
          <a:lstStyle/>
          <a:p>
            <a:pPr>
              <a:buClr>
                <a:schemeClr val="tx2">
                  <a:lumMod val="10000"/>
                  <a:lumOff val="90000"/>
                </a:schemeClr>
              </a:buClr>
            </a:pPr>
            <a:r>
              <a:rPr lang="en-US" sz="2400" dirty="0">
                <a:solidFill>
                  <a:schemeClr val="bg1">
                    <a:lumMod val="95000"/>
                  </a:schemeClr>
                </a:solidFill>
                <a:latin typeface="Arial" panose="020B0604020202020204" pitchFamily="34" charset="0"/>
                <a:cs typeface="Arial" panose="020B0604020202020204" pitchFamily="34" charset="0"/>
              </a:rPr>
              <a:t>Optimizing Simulation Fidelity for Cost-Effective Aviation Training</a:t>
            </a:r>
          </a:p>
          <a:p>
            <a:pPr>
              <a:buClr>
                <a:srgbClr val="002774"/>
              </a:buClr>
            </a:pPr>
            <a:endParaRPr lang="en-US" sz="2400" kern="0" dirty="0">
              <a:solidFill>
                <a:schemeClr val="bg1"/>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D7906B54-BFE1-67E0-E6D3-8F4E33E6FDA7}"/>
              </a:ext>
            </a:extLst>
          </p:cNvPr>
          <p:cNvCxnSpPr>
            <a:cxnSpLocks/>
          </p:cNvCxnSpPr>
          <p:nvPr/>
        </p:nvCxnSpPr>
        <p:spPr>
          <a:xfrm>
            <a:off x="-75417" y="1120162"/>
            <a:ext cx="12415104" cy="0"/>
          </a:xfrm>
          <a:prstGeom prst="line">
            <a:avLst/>
          </a:prstGeom>
          <a:ln>
            <a:solidFill>
              <a:srgbClr val="00679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26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E44F8F-C8CD-2102-F17F-39ED74BDE676}"/>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3" name="Title 2">
            <a:extLst>
              <a:ext uri="{FF2B5EF4-FFF2-40B4-BE49-F238E27FC236}">
                <a16:creationId xmlns:a16="http://schemas.microsoft.com/office/drawing/2014/main" id="{C9DAA7BC-E66F-389E-1A2F-3B4F4F5EA92F}"/>
              </a:ext>
            </a:extLst>
          </p:cNvPr>
          <p:cNvSpPr>
            <a:spLocks noGrp="1"/>
          </p:cNvSpPr>
          <p:nvPr>
            <p:ph type="title"/>
          </p:nvPr>
        </p:nvSpPr>
        <p:spPr>
          <a:xfrm>
            <a:off x="2185416" y="0"/>
            <a:ext cx="7854696" cy="795130"/>
          </a:xfrm>
        </p:spPr>
        <p:txBody>
          <a:bodyPr/>
          <a:lstStyle/>
          <a:p>
            <a:r>
              <a:rPr lang="en-US" dirty="0"/>
              <a:t>Introducing a Multi-Stage Model</a:t>
            </a:r>
          </a:p>
        </p:txBody>
      </p:sp>
      <p:sp>
        <p:nvSpPr>
          <p:cNvPr id="4" name="Content Placeholder 3">
            <a:extLst>
              <a:ext uri="{FF2B5EF4-FFF2-40B4-BE49-F238E27FC236}">
                <a16:creationId xmlns:a16="http://schemas.microsoft.com/office/drawing/2014/main" id="{2998C870-49B3-C889-4519-4CD88CD0EE7B}"/>
              </a:ext>
            </a:extLst>
          </p:cNvPr>
          <p:cNvSpPr>
            <a:spLocks noGrp="1"/>
          </p:cNvSpPr>
          <p:nvPr>
            <p:ph sz="quarter" idx="11"/>
          </p:nvPr>
        </p:nvSpPr>
        <p:spPr>
          <a:xfrm>
            <a:off x="436496" y="806635"/>
            <a:ext cx="11250613" cy="951137"/>
          </a:xfrm>
        </p:spPr>
        <p:txBody>
          <a:bodyPr/>
          <a:lstStyle/>
          <a:p>
            <a:pPr marL="0" indent="0">
              <a:buNone/>
            </a:pPr>
            <a:r>
              <a:rPr lang="en-US" sz="2400" dirty="0"/>
              <a:t>The multi-stage model further refines TER by accounting for different training stages</a:t>
            </a:r>
            <a:r>
              <a:rPr lang="en-US" sz="2400"/>
              <a:t>. </a:t>
            </a:r>
          </a:p>
          <a:p>
            <a:pPr marL="0" indent="0">
              <a:buNone/>
            </a:pPr>
            <a:r>
              <a:rPr lang="en-US" sz="2400"/>
              <a:t>This approach</a:t>
            </a:r>
            <a:r>
              <a:rPr lang="en-US" sz="2400" kern="0"/>
              <a:t> </a:t>
            </a:r>
            <a:r>
              <a:rPr lang="en-US" sz="2400" kern="0" dirty="0"/>
              <a:t>allows for a nuanced analysis of simulation effectiveness across a pilot’s career.</a:t>
            </a:r>
          </a:p>
          <a:p>
            <a:pPr marL="0" indent="0">
              <a:buNone/>
            </a:pPr>
            <a:endParaRPr lang="en-US" sz="2400" dirty="0"/>
          </a:p>
        </p:txBody>
      </p:sp>
      <p:sp>
        <p:nvSpPr>
          <p:cNvPr id="6" name="Rectangle 5">
            <a:extLst>
              <a:ext uri="{FF2B5EF4-FFF2-40B4-BE49-F238E27FC236}">
                <a16:creationId xmlns:a16="http://schemas.microsoft.com/office/drawing/2014/main" id="{BA0AABF5-CA27-5CBC-AF7E-61F316ED08A9}"/>
              </a:ext>
            </a:extLst>
          </p:cNvPr>
          <p:cNvSpPr/>
          <p:nvPr/>
        </p:nvSpPr>
        <p:spPr bwMode="auto">
          <a:xfrm>
            <a:off x="0" y="1769276"/>
            <a:ext cx="12192000" cy="834587"/>
          </a:xfrm>
          <a:prstGeom prst="rect">
            <a:avLst/>
          </a:prstGeom>
          <a:solidFill>
            <a:srgbClr val="18235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0" name="Picture 9">
            <a:extLst>
              <a:ext uri="{FF2B5EF4-FFF2-40B4-BE49-F238E27FC236}">
                <a16:creationId xmlns:a16="http://schemas.microsoft.com/office/drawing/2014/main" id="{9C5DCFD6-8B71-A46F-09AD-3ACCD46DD877}"/>
              </a:ext>
            </a:extLst>
          </p:cNvPr>
          <p:cNvPicPr>
            <a:picLocks noChangeAspect="1"/>
          </p:cNvPicPr>
          <p:nvPr/>
        </p:nvPicPr>
        <p:blipFill rotWithShape="1">
          <a:blip r:embed="rId3"/>
          <a:srcRect l="15759" r="16265"/>
          <a:stretch/>
        </p:blipFill>
        <p:spPr>
          <a:xfrm>
            <a:off x="4877512" y="1727712"/>
            <a:ext cx="2954451" cy="851881"/>
          </a:xfrm>
          <a:prstGeom prst="rect">
            <a:avLst/>
          </a:prstGeom>
        </p:spPr>
      </p:pic>
      <p:pic>
        <p:nvPicPr>
          <p:cNvPr id="13" name="Picture 12">
            <a:extLst>
              <a:ext uri="{FF2B5EF4-FFF2-40B4-BE49-F238E27FC236}">
                <a16:creationId xmlns:a16="http://schemas.microsoft.com/office/drawing/2014/main" id="{2C7A14DA-B877-E58B-528E-652AC3DE85F7}"/>
              </a:ext>
            </a:extLst>
          </p:cNvPr>
          <p:cNvPicPr>
            <a:picLocks noChangeAspect="1"/>
          </p:cNvPicPr>
          <p:nvPr/>
        </p:nvPicPr>
        <p:blipFill rotWithShape="1">
          <a:blip r:embed="rId4"/>
          <a:srcRect l="19377" r="18702"/>
          <a:stretch/>
        </p:blipFill>
        <p:spPr>
          <a:xfrm>
            <a:off x="8715234" y="1907254"/>
            <a:ext cx="2962573" cy="492795"/>
          </a:xfrm>
          <a:prstGeom prst="rect">
            <a:avLst/>
          </a:prstGeom>
        </p:spPr>
      </p:pic>
      <p:sp>
        <p:nvSpPr>
          <p:cNvPr id="15" name="TextBox 14">
            <a:extLst>
              <a:ext uri="{FF2B5EF4-FFF2-40B4-BE49-F238E27FC236}">
                <a16:creationId xmlns:a16="http://schemas.microsoft.com/office/drawing/2014/main" id="{2737D81E-852E-F394-5F99-7D5A3999BBC7}"/>
              </a:ext>
            </a:extLst>
          </p:cNvPr>
          <p:cNvSpPr txBox="1"/>
          <p:nvPr/>
        </p:nvSpPr>
        <p:spPr>
          <a:xfrm>
            <a:off x="436496" y="1819033"/>
            <a:ext cx="3683559" cy="784830"/>
          </a:xfrm>
          <a:prstGeom prst="rect">
            <a:avLst/>
          </a:prstGeom>
          <a:noFill/>
        </p:spPr>
        <p:txBody>
          <a:bodyPr wrap="square">
            <a:spAutoFit/>
          </a:bodyPr>
          <a:lstStyle/>
          <a:p>
            <a:pPr>
              <a:spcAft>
                <a:spcPts val="600"/>
              </a:spcAft>
            </a:pPr>
            <a:r>
              <a:rPr lang="el-GR" sz="2000" i="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α</a:t>
            </a:r>
            <a:r>
              <a:rPr lang="en-US" sz="20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represents a </a:t>
            </a:r>
            <a:r>
              <a:rPr lang="en-US" sz="2000" b="1"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proficiency</a:t>
            </a:r>
            <a:r>
              <a:rPr lang="en-US" sz="20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factor</a:t>
            </a:r>
          </a:p>
          <a:p>
            <a:r>
              <a:rPr lang="el-GR" sz="2000" i="1" dirty="0">
                <a:solidFill>
                  <a:schemeClr val="bg1"/>
                </a:solidFill>
                <a:latin typeface="Arial Narrow" panose="020B0606020202030204" pitchFamily="34" charset="0"/>
              </a:rPr>
              <a:t>β</a:t>
            </a:r>
            <a:r>
              <a:rPr lang="en-US" sz="2000" dirty="0">
                <a:solidFill>
                  <a:schemeClr val="bg1"/>
                </a:solidFill>
                <a:latin typeface="Arial Narrow" panose="020B0606020202030204" pitchFamily="34" charset="0"/>
              </a:rPr>
              <a:t>: represents a </a:t>
            </a:r>
            <a:r>
              <a:rPr lang="en-US" sz="2000" b="1" dirty="0">
                <a:solidFill>
                  <a:schemeClr val="bg1"/>
                </a:solidFill>
                <a:latin typeface="Arial Narrow" panose="020B0606020202030204" pitchFamily="34" charset="0"/>
              </a:rPr>
              <a:t>stage</a:t>
            </a:r>
            <a:r>
              <a:rPr lang="en-US" sz="2000" dirty="0">
                <a:solidFill>
                  <a:schemeClr val="bg1"/>
                </a:solidFill>
                <a:latin typeface="Arial Narrow" panose="020B0606020202030204" pitchFamily="34" charset="0"/>
              </a:rPr>
              <a:t> factor</a:t>
            </a:r>
          </a:p>
        </p:txBody>
      </p:sp>
      <p:pic>
        <p:nvPicPr>
          <p:cNvPr id="12" name="Picture 11" descr="Chart, bar chart&#10;&#10;Description automatically generated">
            <a:extLst>
              <a:ext uri="{FF2B5EF4-FFF2-40B4-BE49-F238E27FC236}">
                <a16:creationId xmlns:a16="http://schemas.microsoft.com/office/drawing/2014/main" id="{D65CE3A5-1729-B759-FD31-FD13CE2C8B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1539" y="2787226"/>
            <a:ext cx="9860525" cy="3944210"/>
          </a:xfrm>
          <a:prstGeom prst="rect">
            <a:avLst/>
          </a:prstGeom>
        </p:spPr>
      </p:pic>
    </p:spTree>
    <p:extLst>
      <p:ext uri="{BB962C8B-B14F-4D97-AF65-F5344CB8AC3E}">
        <p14:creationId xmlns:p14="http://schemas.microsoft.com/office/powerpoint/2010/main" val="395001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3DEFC6-149D-BD40-0907-136A9739989D}"/>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
        <p:nvSpPr>
          <p:cNvPr id="3" name="Title 2">
            <a:extLst>
              <a:ext uri="{FF2B5EF4-FFF2-40B4-BE49-F238E27FC236}">
                <a16:creationId xmlns:a16="http://schemas.microsoft.com/office/drawing/2014/main" id="{8E00748E-EA82-E5A5-A618-D31541E959FE}"/>
              </a:ext>
            </a:extLst>
          </p:cNvPr>
          <p:cNvSpPr>
            <a:spLocks noGrp="1"/>
          </p:cNvSpPr>
          <p:nvPr>
            <p:ph type="title"/>
          </p:nvPr>
        </p:nvSpPr>
        <p:spPr/>
        <p:txBody>
          <a:bodyPr/>
          <a:lstStyle/>
          <a:p>
            <a:r>
              <a:rPr lang="en-US" dirty="0"/>
              <a:t>Data Collection &amp; Analysis Strategy</a:t>
            </a:r>
          </a:p>
        </p:txBody>
      </p:sp>
      <p:sp>
        <p:nvSpPr>
          <p:cNvPr id="4" name="Content Placeholder 3">
            <a:extLst>
              <a:ext uri="{FF2B5EF4-FFF2-40B4-BE49-F238E27FC236}">
                <a16:creationId xmlns:a16="http://schemas.microsoft.com/office/drawing/2014/main" id="{C2C04AC3-B3F4-E2A2-1D51-88B081110FB6}"/>
              </a:ext>
            </a:extLst>
          </p:cNvPr>
          <p:cNvSpPr>
            <a:spLocks noGrp="1"/>
          </p:cNvSpPr>
          <p:nvPr>
            <p:ph sz="quarter" idx="11"/>
          </p:nvPr>
        </p:nvSpPr>
        <p:spPr>
          <a:xfrm>
            <a:off x="480132" y="1046715"/>
            <a:ext cx="11130843" cy="5075237"/>
          </a:xfrm>
        </p:spPr>
        <p:txBody>
          <a:bodyPr/>
          <a:lstStyle/>
          <a:p>
            <a:pPr marL="0" indent="0">
              <a:spcBef>
                <a:spcPts val="0"/>
              </a:spcBef>
              <a:spcAft>
                <a:spcPts val="1200"/>
              </a:spcAft>
              <a:buNone/>
            </a:pPr>
            <a:r>
              <a:rPr lang="en-US" sz="2400" b="1" dirty="0"/>
              <a:t>Capture Key Performance Metrics</a:t>
            </a:r>
            <a:r>
              <a:rPr lang="en-US" sz="2400" dirty="0"/>
              <a:t>: Collect data on task performance, costs, pilot proficiency, and training throughput to measure simulation effectiveness.</a:t>
            </a:r>
          </a:p>
          <a:p>
            <a:pPr marL="0" indent="0">
              <a:spcBef>
                <a:spcPts val="0"/>
              </a:spcBef>
              <a:spcAft>
                <a:spcPts val="1200"/>
              </a:spcAft>
              <a:buNone/>
            </a:pPr>
            <a:r>
              <a:rPr lang="en-US" sz="2400" b="1" dirty="0"/>
              <a:t>Leverage Advanced Databases</a:t>
            </a:r>
            <a:r>
              <a:rPr lang="en-US" sz="2400" dirty="0"/>
              <a:t>: Use database systems to handle large volumes of data, support parallel simulations, and enable data sharing across devices and scenarios.</a:t>
            </a:r>
          </a:p>
          <a:p>
            <a:pPr marL="0" indent="0">
              <a:spcBef>
                <a:spcPts val="0"/>
              </a:spcBef>
              <a:spcAft>
                <a:spcPts val="1200"/>
              </a:spcAft>
              <a:buNone/>
            </a:pPr>
            <a:r>
              <a:rPr lang="en-US" sz="2400" b="1" dirty="0"/>
              <a:t>Integrate AI &amp; Machine Learning</a:t>
            </a:r>
            <a:r>
              <a:rPr lang="en-US" sz="2400" dirty="0"/>
              <a:t>: Use AI/ML to identify patterns, optimize training scenarios, and personalize feedback for enhanced pilot learning paths.</a:t>
            </a:r>
          </a:p>
          <a:p>
            <a:pPr marL="0" indent="0">
              <a:spcBef>
                <a:spcPts val="0"/>
              </a:spcBef>
              <a:spcAft>
                <a:spcPts val="1200"/>
              </a:spcAft>
              <a:buNone/>
            </a:pPr>
            <a:r>
              <a:rPr lang="en-US" sz="2400" b="1" dirty="0"/>
              <a:t>Ensure Interoperability</a:t>
            </a:r>
            <a:r>
              <a:rPr lang="en-US" sz="2400" dirty="0"/>
              <a:t>: Standardize data formats and ensure system flexibility for real-time data exchange and updates.</a:t>
            </a:r>
          </a:p>
          <a:p>
            <a:pPr marL="0" indent="0">
              <a:spcBef>
                <a:spcPts val="0"/>
              </a:spcBef>
              <a:spcAft>
                <a:spcPts val="1200"/>
              </a:spcAft>
              <a:buNone/>
            </a:pPr>
            <a:r>
              <a:rPr lang="en-US" sz="2400" b="1" dirty="0"/>
              <a:t>Data-Driven Continuous Improvement</a:t>
            </a:r>
            <a:r>
              <a:rPr lang="en-US" sz="2400" dirty="0"/>
              <a:t>: Align simulated and live training data to enable ongoing assessment and refinement of training programs.</a:t>
            </a:r>
          </a:p>
        </p:txBody>
      </p:sp>
    </p:spTree>
    <p:extLst>
      <p:ext uri="{BB962C8B-B14F-4D97-AF65-F5344CB8AC3E}">
        <p14:creationId xmlns:p14="http://schemas.microsoft.com/office/powerpoint/2010/main" val="3695665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403B5E-DD61-4CCE-2A3B-7E8841F1F70F}"/>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
        <p:nvSpPr>
          <p:cNvPr id="3" name="Title 2">
            <a:extLst>
              <a:ext uri="{FF2B5EF4-FFF2-40B4-BE49-F238E27FC236}">
                <a16:creationId xmlns:a16="http://schemas.microsoft.com/office/drawing/2014/main" id="{1F3757CC-69C1-5A68-7B20-72CD3D4A5719}"/>
              </a:ext>
            </a:extLst>
          </p:cNvPr>
          <p:cNvSpPr>
            <a:spLocks noGrp="1"/>
          </p:cNvSpPr>
          <p:nvPr>
            <p:ph type="title"/>
          </p:nvPr>
        </p:nvSpPr>
        <p:spPr/>
        <p:txBody>
          <a:bodyPr/>
          <a:lstStyle/>
          <a:p>
            <a:r>
              <a:rPr lang="en-US" dirty="0"/>
              <a:t>Additional Considerations</a:t>
            </a:r>
          </a:p>
        </p:txBody>
      </p:sp>
      <p:sp>
        <p:nvSpPr>
          <p:cNvPr id="4" name="Content Placeholder 3">
            <a:extLst>
              <a:ext uri="{FF2B5EF4-FFF2-40B4-BE49-F238E27FC236}">
                <a16:creationId xmlns:a16="http://schemas.microsoft.com/office/drawing/2014/main" id="{5EF13B56-8818-FB83-F5AF-E664CF3539EB}"/>
              </a:ext>
            </a:extLst>
          </p:cNvPr>
          <p:cNvSpPr>
            <a:spLocks noGrp="1"/>
          </p:cNvSpPr>
          <p:nvPr>
            <p:ph sz="quarter" idx="11"/>
          </p:nvPr>
        </p:nvSpPr>
        <p:spPr>
          <a:xfrm>
            <a:off x="733425" y="1046715"/>
            <a:ext cx="10997320" cy="5075237"/>
          </a:xfrm>
        </p:spPr>
        <p:txBody>
          <a:bodyPr/>
          <a:lstStyle/>
          <a:p>
            <a:pPr marL="0" indent="0">
              <a:spcBef>
                <a:spcPts val="0"/>
              </a:spcBef>
              <a:spcAft>
                <a:spcPts val="1200"/>
              </a:spcAft>
              <a:buNone/>
            </a:pPr>
            <a:r>
              <a:rPr lang="en-US" sz="2400" b="1" dirty="0"/>
              <a:t>Fidelity &amp; Experience Levels</a:t>
            </a:r>
            <a:r>
              <a:rPr lang="en-US" sz="2400" dirty="0"/>
              <a:t>: Novice pilots benefit from lower fidelity, while experienced pilots gain more from high-fidelity simulations.</a:t>
            </a:r>
          </a:p>
          <a:p>
            <a:pPr marL="0" indent="0">
              <a:spcBef>
                <a:spcPts val="0"/>
              </a:spcBef>
              <a:spcAft>
                <a:spcPts val="1200"/>
              </a:spcAft>
              <a:buNone/>
            </a:pPr>
            <a:r>
              <a:rPr lang="en-US" sz="2400" b="1" dirty="0"/>
              <a:t>Mission Planning</a:t>
            </a:r>
            <a:r>
              <a:rPr lang="en-US" sz="2400" dirty="0"/>
              <a:t>: High-fidelity synthetic environments enhance mission planning accuracy and real-time responsiveness.</a:t>
            </a:r>
          </a:p>
          <a:p>
            <a:pPr marL="0" indent="0">
              <a:spcBef>
                <a:spcPts val="0"/>
              </a:spcBef>
              <a:spcAft>
                <a:spcPts val="1200"/>
              </a:spcAft>
              <a:buNone/>
            </a:pPr>
            <a:r>
              <a:rPr lang="en-US" sz="2400" b="1" dirty="0"/>
              <a:t>Emerging Technologies</a:t>
            </a:r>
            <a:r>
              <a:rPr lang="en-US" sz="2400" dirty="0"/>
              <a:t>: VR, AR, and MR offer immersive training, enhancing visual and cognitive fidelity.</a:t>
            </a:r>
          </a:p>
          <a:p>
            <a:pPr marL="0" indent="0">
              <a:spcBef>
                <a:spcPts val="0"/>
              </a:spcBef>
              <a:spcAft>
                <a:spcPts val="1200"/>
              </a:spcAft>
              <a:buNone/>
            </a:pPr>
            <a:r>
              <a:rPr lang="en-US" sz="2400" b="1" dirty="0"/>
              <a:t>Embedded Training</a:t>
            </a:r>
            <a:r>
              <a:rPr lang="en-US" sz="2400" dirty="0"/>
              <a:t>: Integrating training tools directly into aircraft enables versatile, on-the-spot training.</a:t>
            </a:r>
          </a:p>
          <a:p>
            <a:pPr marL="0" indent="0">
              <a:spcBef>
                <a:spcPts val="0"/>
              </a:spcBef>
              <a:spcAft>
                <a:spcPts val="1200"/>
              </a:spcAft>
              <a:buNone/>
            </a:pPr>
            <a:r>
              <a:rPr lang="en-US" sz="2400" b="1" dirty="0"/>
              <a:t>Deployed Modes</a:t>
            </a:r>
            <a:r>
              <a:rPr lang="en-US" sz="2400" dirty="0"/>
              <a:t>: Need for deployable simulation modes to support training in operational environments.</a:t>
            </a:r>
          </a:p>
          <a:p>
            <a:pPr marL="0" indent="0">
              <a:spcBef>
                <a:spcPts val="0"/>
              </a:spcBef>
              <a:spcAft>
                <a:spcPts val="1200"/>
              </a:spcAft>
              <a:buNone/>
            </a:pPr>
            <a:r>
              <a:rPr lang="en-US" sz="2400" b="1" dirty="0"/>
              <a:t>Accreditation Standards</a:t>
            </a:r>
            <a:r>
              <a:rPr lang="en-US" sz="2400" dirty="0"/>
              <a:t>: Continuous updates must align standards with evolving technologies.</a:t>
            </a:r>
          </a:p>
        </p:txBody>
      </p:sp>
    </p:spTree>
    <p:extLst>
      <p:ext uri="{BB962C8B-B14F-4D97-AF65-F5344CB8AC3E}">
        <p14:creationId xmlns:p14="http://schemas.microsoft.com/office/powerpoint/2010/main" val="3755996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E753B8-85A3-7479-D84C-D54ECC959E5C}"/>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3" name="Title 2">
            <a:extLst>
              <a:ext uri="{FF2B5EF4-FFF2-40B4-BE49-F238E27FC236}">
                <a16:creationId xmlns:a16="http://schemas.microsoft.com/office/drawing/2014/main" id="{97F5AA02-CEC4-7AED-5951-34AF4048B041}"/>
              </a:ext>
            </a:extLst>
          </p:cNvPr>
          <p:cNvSpPr>
            <a:spLocks noGrp="1"/>
          </p:cNvSpPr>
          <p:nvPr>
            <p:ph type="title"/>
          </p:nvPr>
        </p:nvSpPr>
        <p:spPr/>
        <p:txBody>
          <a:bodyPr/>
          <a:lstStyle/>
          <a:p>
            <a:r>
              <a:rPr lang="en-US" dirty="0"/>
              <a:t>Recommendations</a:t>
            </a:r>
          </a:p>
        </p:txBody>
      </p:sp>
      <p:sp>
        <p:nvSpPr>
          <p:cNvPr id="4" name="Content Placeholder 3">
            <a:extLst>
              <a:ext uri="{FF2B5EF4-FFF2-40B4-BE49-F238E27FC236}">
                <a16:creationId xmlns:a16="http://schemas.microsoft.com/office/drawing/2014/main" id="{3792DE30-77B2-18B6-FFF1-70DF005317AD}"/>
              </a:ext>
            </a:extLst>
          </p:cNvPr>
          <p:cNvSpPr>
            <a:spLocks noGrp="1"/>
          </p:cNvSpPr>
          <p:nvPr>
            <p:ph sz="quarter" idx="11"/>
          </p:nvPr>
        </p:nvSpPr>
        <p:spPr>
          <a:xfrm>
            <a:off x="480132" y="1046715"/>
            <a:ext cx="11084851" cy="5075237"/>
          </a:xfrm>
        </p:spPr>
        <p:txBody>
          <a:bodyPr/>
          <a:lstStyle/>
          <a:p>
            <a:pPr marL="228600" indent="-228600">
              <a:spcBef>
                <a:spcPts val="600"/>
              </a:spcBef>
              <a:spcAft>
                <a:spcPts val="1200"/>
              </a:spcAft>
              <a:buFont typeface="+mj-lt"/>
              <a:buAutoNum type="arabicPeriod"/>
            </a:pPr>
            <a:r>
              <a:rPr lang="en-US" sz="2000" dirty="0"/>
              <a:t>O</a:t>
            </a:r>
            <a:r>
              <a:rPr lang="en-US" sz="2000" dirty="0">
                <a:effectLst/>
              </a:rPr>
              <a:t>ptimize the use of flight simulation devices in aviation training by conducting a comprehensive </a:t>
            </a:r>
            <a:r>
              <a:rPr lang="en-US" sz="2000" b="1" dirty="0">
                <a:effectLst/>
              </a:rPr>
              <a:t>cost-benefit analysis </a:t>
            </a:r>
            <a:r>
              <a:rPr lang="en-US" sz="2000" dirty="0">
                <a:effectLst/>
              </a:rPr>
              <a:t>using the Transfer Effectiveness Ratio (TER) and Cost Effectiveness Ratio (CER) methods, or other similar methods. </a:t>
            </a:r>
          </a:p>
          <a:p>
            <a:pPr marL="228600" indent="-228600">
              <a:spcBef>
                <a:spcPts val="600"/>
              </a:spcBef>
              <a:spcAft>
                <a:spcPts val="1200"/>
              </a:spcAft>
              <a:buFont typeface="+mj-lt"/>
              <a:buAutoNum type="arabicPeriod"/>
            </a:pPr>
            <a:r>
              <a:rPr lang="en-US" sz="2000" dirty="0">
                <a:effectLst/>
              </a:rPr>
              <a:t>Prioritize the development and acquisition of </a:t>
            </a:r>
            <a:r>
              <a:rPr lang="en-US" sz="2000" b="1" dirty="0">
                <a:effectLst/>
              </a:rPr>
              <a:t>modular</a:t>
            </a:r>
            <a:r>
              <a:rPr lang="en-US" sz="2000" dirty="0">
                <a:effectLst/>
              </a:rPr>
              <a:t>, </a:t>
            </a:r>
            <a:r>
              <a:rPr lang="en-US" sz="2000" b="1" dirty="0">
                <a:effectLst/>
              </a:rPr>
              <a:t>adaptable</a:t>
            </a:r>
            <a:r>
              <a:rPr lang="en-US" sz="2000" dirty="0">
                <a:effectLst/>
              </a:rPr>
              <a:t>, and </a:t>
            </a:r>
            <a:r>
              <a:rPr lang="en-US" sz="2000" b="1" dirty="0">
                <a:effectLst/>
              </a:rPr>
              <a:t>rapidly updatable</a:t>
            </a:r>
            <a:r>
              <a:rPr lang="en-US" sz="2000" dirty="0">
                <a:effectLst/>
              </a:rPr>
              <a:t> simulation devices to keep pace with the evolving technology and training requirements of aviation training. </a:t>
            </a:r>
          </a:p>
          <a:p>
            <a:pPr marL="228600" indent="-228600">
              <a:spcBef>
                <a:spcPts val="600"/>
              </a:spcBef>
              <a:spcAft>
                <a:spcPts val="1200"/>
              </a:spcAft>
              <a:buFont typeface="+mj-lt"/>
              <a:buAutoNum type="arabicPeriod"/>
            </a:pPr>
            <a:r>
              <a:rPr lang="en-US" sz="2000" dirty="0"/>
              <a:t>E</a:t>
            </a:r>
            <a:r>
              <a:rPr lang="en-US" sz="2000" dirty="0">
                <a:effectLst/>
              </a:rPr>
              <a:t>stablish a comprehensive </a:t>
            </a:r>
            <a:r>
              <a:rPr lang="en-US" sz="2000" b="1" dirty="0">
                <a:effectLst/>
              </a:rPr>
              <a:t>data collection and analysis </a:t>
            </a:r>
            <a:r>
              <a:rPr lang="en-US" sz="2000" dirty="0">
                <a:effectLst/>
              </a:rPr>
              <a:t>program to continuously evaluate the effectiveness of simulation training and optimize the use of simulation devices. </a:t>
            </a:r>
          </a:p>
          <a:p>
            <a:pPr marL="228600" indent="-228600">
              <a:spcBef>
                <a:spcPts val="600"/>
              </a:spcBef>
              <a:spcAft>
                <a:spcPts val="1200"/>
              </a:spcAft>
              <a:buFont typeface="+mj-lt"/>
              <a:buAutoNum type="arabicPeriod"/>
            </a:pPr>
            <a:r>
              <a:rPr lang="en-US" sz="2000" dirty="0"/>
              <a:t>C</a:t>
            </a:r>
            <a:r>
              <a:rPr lang="en-US" sz="2000" dirty="0">
                <a:effectLst/>
              </a:rPr>
              <a:t>onsider a comprehensive set of factors to ensure the optimal balance of </a:t>
            </a:r>
            <a:r>
              <a:rPr lang="en-US" sz="2000" b="1" dirty="0">
                <a:effectLst/>
              </a:rPr>
              <a:t>fidelity</a:t>
            </a:r>
            <a:r>
              <a:rPr lang="en-US" sz="2000" dirty="0">
                <a:effectLst/>
              </a:rPr>
              <a:t>, </a:t>
            </a:r>
            <a:r>
              <a:rPr lang="en-US" sz="2000" b="1" dirty="0">
                <a:effectLst/>
              </a:rPr>
              <a:t>interoperability</a:t>
            </a:r>
            <a:r>
              <a:rPr lang="en-US" sz="2000" dirty="0">
                <a:effectLst/>
              </a:rPr>
              <a:t>, and           </a:t>
            </a:r>
            <a:r>
              <a:rPr lang="en-US" sz="2000" b="1" dirty="0">
                <a:effectLst/>
              </a:rPr>
              <a:t>cost-effectiveness </a:t>
            </a:r>
            <a:r>
              <a:rPr lang="en-US" sz="2000" dirty="0">
                <a:effectLst/>
              </a:rPr>
              <a:t>when evaluating and selecting VR/AR devices for training. </a:t>
            </a:r>
          </a:p>
          <a:p>
            <a:pPr marL="228600" indent="-228600">
              <a:spcBef>
                <a:spcPts val="600"/>
              </a:spcBef>
              <a:spcAft>
                <a:spcPts val="1200"/>
              </a:spcAft>
              <a:buFont typeface="+mj-lt"/>
              <a:buAutoNum type="arabicPeriod"/>
            </a:pPr>
            <a:r>
              <a:rPr lang="en-US" sz="2000" dirty="0"/>
              <a:t>L</a:t>
            </a:r>
            <a:r>
              <a:rPr lang="en-US" sz="2000" dirty="0">
                <a:effectLst/>
              </a:rPr>
              <a:t>everage </a:t>
            </a:r>
            <a:r>
              <a:rPr lang="en-US" sz="2000" b="1" dirty="0">
                <a:effectLst/>
              </a:rPr>
              <a:t>AI technologies </a:t>
            </a:r>
            <a:r>
              <a:rPr lang="en-US" sz="2000" dirty="0">
                <a:effectLst/>
              </a:rPr>
              <a:t>and </a:t>
            </a:r>
            <a:r>
              <a:rPr lang="en-US" sz="2000" b="1" dirty="0">
                <a:effectLst/>
              </a:rPr>
              <a:t>ML methods </a:t>
            </a:r>
            <a:r>
              <a:rPr lang="en-US" sz="2000" dirty="0">
                <a:effectLst/>
              </a:rPr>
              <a:t>to objectively assess and identify potential training tasks, competencies, and procedures to enhance student readiness and efficiency. </a:t>
            </a:r>
          </a:p>
          <a:p>
            <a:pPr marL="0" indent="0">
              <a:buNone/>
            </a:pPr>
            <a:endParaRPr lang="en-US" sz="2000" dirty="0"/>
          </a:p>
        </p:txBody>
      </p:sp>
    </p:spTree>
    <p:extLst>
      <p:ext uri="{BB962C8B-B14F-4D97-AF65-F5344CB8AC3E}">
        <p14:creationId xmlns:p14="http://schemas.microsoft.com/office/powerpoint/2010/main" val="2753188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1721E-CD99-8830-5D7B-1FB5AAD4ADB4}"/>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
        <p:nvSpPr>
          <p:cNvPr id="3" name="Title 2">
            <a:extLst>
              <a:ext uri="{FF2B5EF4-FFF2-40B4-BE49-F238E27FC236}">
                <a16:creationId xmlns:a16="http://schemas.microsoft.com/office/drawing/2014/main" id="{B8237B39-F97F-AAA4-E75A-6FEC6F0FC462}"/>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A3138934-ACF2-E932-70D7-2FC2D79EBB53}"/>
              </a:ext>
            </a:extLst>
          </p:cNvPr>
          <p:cNvSpPr>
            <a:spLocks noGrp="1"/>
          </p:cNvSpPr>
          <p:nvPr>
            <p:ph sz="quarter" idx="11"/>
          </p:nvPr>
        </p:nvSpPr>
        <p:spPr>
          <a:xfrm>
            <a:off x="697920" y="1046715"/>
            <a:ext cx="10796160" cy="5075237"/>
          </a:xfrm>
        </p:spPr>
        <p:txBody>
          <a:bodyPr/>
          <a:lstStyle/>
          <a:p>
            <a:pPr marL="0" indent="0">
              <a:spcBef>
                <a:spcPts val="0"/>
              </a:spcBef>
              <a:spcAft>
                <a:spcPts val="600"/>
              </a:spcAft>
              <a:buNone/>
            </a:pPr>
            <a:r>
              <a:rPr lang="en-US" sz="2400" b="1" dirty="0"/>
              <a:t>Challenges Conventional Wisdom</a:t>
            </a:r>
            <a:r>
              <a:rPr lang="en-US" sz="2400" dirty="0"/>
              <a:t>: This research challenges assumptions that high-fidelity, full-motion simulators are always necessary, highlighting that seat-based motion cueing can provide comparable outcomes for many tasks.</a:t>
            </a:r>
          </a:p>
          <a:p>
            <a:pPr marL="0" indent="0">
              <a:spcBef>
                <a:spcPts val="0"/>
              </a:spcBef>
              <a:spcAft>
                <a:spcPts val="600"/>
              </a:spcAft>
              <a:buNone/>
            </a:pPr>
            <a:r>
              <a:rPr lang="en-US" sz="2400" b="1" dirty="0"/>
              <a:t>Cost-Effective Alternatives</a:t>
            </a:r>
            <a:r>
              <a:rPr lang="en-US" sz="2400" dirty="0"/>
              <a:t>: Leveraging the enhanced TER and CER models, we find that lower-fidelity solutions can offer significant cost savings without sacrificing training quality, supporting a strategic shift in simulation investments.</a:t>
            </a:r>
          </a:p>
          <a:p>
            <a:pPr marL="0" indent="0">
              <a:spcBef>
                <a:spcPts val="0"/>
              </a:spcBef>
              <a:spcAft>
                <a:spcPts val="600"/>
              </a:spcAft>
              <a:buNone/>
            </a:pPr>
            <a:r>
              <a:rPr lang="en-US" sz="2400" b="1" dirty="0"/>
              <a:t>Tailored Training Solutions</a:t>
            </a:r>
            <a:r>
              <a:rPr lang="en-US" sz="2400" dirty="0"/>
              <a:t>: The proposed framework enables precise tailoring of visual and motion fidelity, optimizing simulation capabilities to meet specific training phase needs and enhancing overall program efficiency.</a:t>
            </a:r>
          </a:p>
          <a:p>
            <a:pPr marL="0" indent="0">
              <a:spcBef>
                <a:spcPts val="0"/>
              </a:spcBef>
              <a:spcAft>
                <a:spcPts val="600"/>
              </a:spcAft>
              <a:buNone/>
            </a:pPr>
            <a:r>
              <a:rPr lang="en-US" sz="2400" b="1" dirty="0"/>
              <a:t>Roadmap for Adaptable Training</a:t>
            </a:r>
            <a:r>
              <a:rPr lang="en-US" sz="2400" dirty="0"/>
              <a:t>: By addressing deployed mode requirements and implementing a robust data collection strategy, this research provides a roadmap for more flexible, effective, and scalable aviation training programs.</a:t>
            </a:r>
          </a:p>
        </p:txBody>
      </p:sp>
    </p:spTree>
    <p:extLst>
      <p:ext uri="{BB962C8B-B14F-4D97-AF65-F5344CB8AC3E}">
        <p14:creationId xmlns:p14="http://schemas.microsoft.com/office/powerpoint/2010/main" val="613997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0DEA58-74F0-99E8-348A-ACF83067559D}"/>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
        <p:nvSpPr>
          <p:cNvPr id="3" name="Title 2">
            <a:extLst>
              <a:ext uri="{FF2B5EF4-FFF2-40B4-BE49-F238E27FC236}">
                <a16:creationId xmlns:a16="http://schemas.microsoft.com/office/drawing/2014/main" id="{A9A2E285-0463-CD52-D994-29B5E804A3E4}"/>
              </a:ext>
            </a:extLst>
          </p:cNvPr>
          <p:cNvSpPr>
            <a:spLocks noGrp="1"/>
          </p:cNvSpPr>
          <p:nvPr>
            <p:ph type="title"/>
          </p:nvPr>
        </p:nvSpPr>
        <p:spPr/>
        <p:txBody>
          <a:bodyPr/>
          <a:lstStyle/>
          <a:p>
            <a:r>
              <a:rPr lang="en-US" dirty="0"/>
              <a:t>Questions</a:t>
            </a:r>
          </a:p>
        </p:txBody>
      </p:sp>
      <p:pic>
        <p:nvPicPr>
          <p:cNvPr id="8" name="Picture 7" descr="A screenshot of a video game&#10;&#10;Description automatically generated with medium confidence">
            <a:extLst>
              <a:ext uri="{FF2B5EF4-FFF2-40B4-BE49-F238E27FC236}">
                <a16:creationId xmlns:a16="http://schemas.microsoft.com/office/drawing/2014/main" id="{CCF8186E-BFB9-04F1-F183-E346ADC2389B}"/>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7134" b="6232"/>
          <a:stretch/>
        </p:blipFill>
        <p:spPr>
          <a:xfrm>
            <a:off x="0" y="823508"/>
            <a:ext cx="12189648" cy="6034492"/>
          </a:xfrm>
          <a:prstGeom prst="rect">
            <a:avLst/>
          </a:prstGeom>
        </p:spPr>
      </p:pic>
    </p:spTree>
    <p:extLst>
      <p:ext uri="{BB962C8B-B14F-4D97-AF65-F5344CB8AC3E}">
        <p14:creationId xmlns:p14="http://schemas.microsoft.com/office/powerpoint/2010/main" val="353133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CEB1A6-BCD8-05DE-CCBE-69DC0073635F}"/>
              </a:ext>
            </a:extLst>
          </p:cNvPr>
          <p:cNvPicPr>
            <a:picLocks noChangeAspect="1"/>
          </p:cNvPicPr>
          <p:nvPr/>
        </p:nvPicPr>
        <p:blipFill rotWithShape="1">
          <a:blip r:embed="rId3">
            <a:alphaModFix amt="61000"/>
          </a:blip>
          <a:srcRect t="3668" b="9701"/>
          <a:stretch/>
        </p:blipFill>
        <p:spPr>
          <a:xfrm>
            <a:off x="-1666" y="822562"/>
            <a:ext cx="12193666" cy="6035438"/>
          </a:xfrm>
          <a:prstGeom prst="rect">
            <a:avLst/>
          </a:prstGeom>
        </p:spPr>
      </p:pic>
      <p:sp>
        <p:nvSpPr>
          <p:cNvPr id="2" name="Title 1"/>
          <p:cNvSpPr>
            <a:spLocks noGrp="1"/>
          </p:cNvSpPr>
          <p:nvPr>
            <p:ph type="title"/>
          </p:nvPr>
        </p:nvSpPr>
        <p:spPr/>
        <p:txBody>
          <a:bodyPr/>
          <a:lstStyle/>
          <a:p>
            <a:r>
              <a:rPr lang="en-US" dirty="0"/>
              <a:t>Introduction</a:t>
            </a:r>
          </a:p>
        </p:txBody>
      </p:sp>
      <p:sp>
        <p:nvSpPr>
          <p:cNvPr id="4" name="Content Placeholder 3"/>
          <p:cNvSpPr>
            <a:spLocks noGrp="1"/>
          </p:cNvSpPr>
          <p:nvPr>
            <p:ph sz="quarter" idx="11"/>
          </p:nvPr>
        </p:nvSpPr>
        <p:spPr>
          <a:xfrm>
            <a:off x="464309" y="2966955"/>
            <a:ext cx="11118091" cy="1678617"/>
          </a:xfrm>
          <a:solidFill>
            <a:schemeClr val="bg1">
              <a:alpha val="80000"/>
            </a:schemeClr>
          </a:solidFill>
          <a:ln>
            <a:noFill/>
          </a:ln>
          <a:effectLst>
            <a:outerShdw blurRad="50800" dist="38100" dir="2700000" algn="tl" rotWithShape="0">
              <a:prstClr val="black">
                <a:alpha val="40000"/>
              </a:prstClr>
            </a:outerShdw>
          </a:effectLst>
        </p:spPr>
        <p:txBody>
          <a:bodyPr/>
          <a:lstStyle/>
          <a:p>
            <a:pPr marL="0" indent="0">
              <a:lnSpc>
                <a:spcPct val="110000"/>
              </a:lnSpc>
              <a:spcBef>
                <a:spcPts val="0"/>
              </a:spcBef>
              <a:spcAft>
                <a:spcPts val="1200"/>
              </a:spcAft>
              <a:buNone/>
            </a:pPr>
            <a:r>
              <a:rPr lang="en-US" sz="2400" dirty="0">
                <a:solidFill>
                  <a:schemeClr val="accent4"/>
                </a:solidFill>
                <a:latin typeface="+mn-lt"/>
              </a:rPr>
              <a:t>This study evaluated the </a:t>
            </a:r>
            <a:r>
              <a:rPr lang="en-US" sz="2400" b="1" dirty="0">
                <a:solidFill>
                  <a:schemeClr val="accent4"/>
                </a:solidFill>
                <a:latin typeface="+mn-lt"/>
              </a:rPr>
              <a:t>effectiveness</a:t>
            </a:r>
            <a:r>
              <a:rPr lang="en-US" sz="2400" dirty="0">
                <a:solidFill>
                  <a:schemeClr val="accent4"/>
                </a:solidFill>
                <a:latin typeface="+mn-lt"/>
              </a:rPr>
              <a:t> of various </a:t>
            </a:r>
            <a:r>
              <a:rPr lang="en-US" sz="2400" b="1" dirty="0">
                <a:solidFill>
                  <a:schemeClr val="accent4"/>
                </a:solidFill>
                <a:latin typeface="+mn-lt"/>
              </a:rPr>
              <a:t>simulation fidelity levels </a:t>
            </a:r>
            <a:r>
              <a:rPr lang="en-US" sz="2400" dirty="0">
                <a:solidFill>
                  <a:schemeClr val="accent4"/>
                </a:solidFill>
                <a:latin typeface="+mn-lt"/>
              </a:rPr>
              <a:t>in aviation training. Our findings challenge conventional beliefs about </a:t>
            </a:r>
            <a:r>
              <a:rPr lang="en-US" sz="2400" b="1" dirty="0">
                <a:solidFill>
                  <a:schemeClr val="accent4"/>
                </a:solidFill>
                <a:latin typeface="+mn-lt"/>
              </a:rPr>
              <a:t>motion cueing </a:t>
            </a:r>
            <a:r>
              <a:rPr lang="en-US" sz="2400" dirty="0">
                <a:solidFill>
                  <a:schemeClr val="accent4"/>
                </a:solidFill>
                <a:latin typeface="+mn-lt"/>
              </a:rPr>
              <a:t>in simulators and suggest significant cost-saving opportunities by using more scalable solutions for specific training tasks</a:t>
            </a:r>
            <a:r>
              <a:rPr lang="en-US" sz="2400" dirty="0">
                <a:latin typeface="+mn-lt"/>
              </a:rPr>
              <a:t>.</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100866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4" name="Content Placeholder 3"/>
          <p:cNvSpPr>
            <a:spLocks noGrp="1"/>
          </p:cNvSpPr>
          <p:nvPr>
            <p:ph sz="quarter" idx="11"/>
          </p:nvPr>
        </p:nvSpPr>
        <p:spPr>
          <a:xfrm>
            <a:off x="480132" y="1046715"/>
            <a:ext cx="11250613" cy="1212391"/>
          </a:xfrm>
        </p:spPr>
        <p:txBody>
          <a:bodyPr/>
          <a:lstStyle/>
          <a:p>
            <a:pPr marL="0" indent="0">
              <a:spcBef>
                <a:spcPts val="0"/>
              </a:spcBef>
              <a:spcAft>
                <a:spcPts val="1200"/>
              </a:spcAft>
              <a:buNone/>
            </a:pPr>
            <a:r>
              <a:rPr lang="en-US" sz="2000" dirty="0"/>
              <a:t>High-fidelity simulation plays a crucial role in modern military aviation training, ensuring operational readiness. </a:t>
            </a:r>
          </a:p>
          <a:p>
            <a:pPr marL="0" indent="0">
              <a:spcBef>
                <a:spcPts val="0"/>
              </a:spcBef>
              <a:spcAft>
                <a:spcPts val="600"/>
              </a:spcAft>
              <a:buNone/>
            </a:pPr>
            <a:r>
              <a:rPr lang="en-US" sz="2000" dirty="0"/>
              <a:t>This research explores the fidelity requirements for institutional vs. operational training, the efficacy of different training devices, and the potential of emerging technologies like VR and AR.</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grpSp>
        <p:nvGrpSpPr>
          <p:cNvPr id="5" name="Group 4">
            <a:extLst>
              <a:ext uri="{FF2B5EF4-FFF2-40B4-BE49-F238E27FC236}">
                <a16:creationId xmlns:a16="http://schemas.microsoft.com/office/drawing/2014/main" id="{250A3781-1A9E-F7CF-F0BB-B8FF21BAFA2B}"/>
              </a:ext>
            </a:extLst>
          </p:cNvPr>
          <p:cNvGrpSpPr/>
          <p:nvPr/>
        </p:nvGrpSpPr>
        <p:grpSpPr>
          <a:xfrm>
            <a:off x="1034357" y="2530088"/>
            <a:ext cx="10123287" cy="2771536"/>
            <a:chOff x="697176" y="2530088"/>
            <a:chExt cx="10123287" cy="2771536"/>
          </a:xfrm>
        </p:grpSpPr>
        <p:pic>
          <p:nvPicPr>
            <p:cNvPr id="21" name="Picture 20">
              <a:extLst>
                <a:ext uri="{FF2B5EF4-FFF2-40B4-BE49-F238E27FC236}">
                  <a16:creationId xmlns:a16="http://schemas.microsoft.com/office/drawing/2014/main" id="{02626AF4-7604-068B-FF90-47B02126E025}"/>
                </a:ext>
              </a:extLst>
            </p:cNvPr>
            <p:cNvPicPr>
              <a:picLocks noChangeAspect="1"/>
            </p:cNvPicPr>
            <p:nvPr/>
          </p:nvPicPr>
          <p:blipFill>
            <a:blip r:embed="rId3"/>
            <a:stretch>
              <a:fillRect/>
            </a:stretch>
          </p:blipFill>
          <p:spPr>
            <a:xfrm>
              <a:off x="4765310" y="2930074"/>
              <a:ext cx="2286000" cy="2286000"/>
            </a:xfrm>
            <a:prstGeom prst="rect">
              <a:avLst/>
            </a:prstGeom>
            <a:ln w="28575">
              <a:solidFill>
                <a:schemeClr val="tx1"/>
              </a:solidFill>
            </a:ln>
          </p:spPr>
        </p:pic>
        <p:pic>
          <p:nvPicPr>
            <p:cNvPr id="29" name="Picture 28">
              <a:extLst>
                <a:ext uri="{FF2B5EF4-FFF2-40B4-BE49-F238E27FC236}">
                  <a16:creationId xmlns:a16="http://schemas.microsoft.com/office/drawing/2014/main" id="{86415BF7-DBDA-2F2E-9C4B-AA7DDDEE7380}"/>
                </a:ext>
              </a:extLst>
            </p:cNvPr>
            <p:cNvPicPr>
              <a:picLocks noChangeAspect="1"/>
            </p:cNvPicPr>
            <p:nvPr/>
          </p:nvPicPr>
          <p:blipFill>
            <a:blip r:embed="rId4"/>
            <a:stretch>
              <a:fillRect/>
            </a:stretch>
          </p:blipFill>
          <p:spPr>
            <a:xfrm>
              <a:off x="1848451" y="2930074"/>
              <a:ext cx="2290692" cy="2286000"/>
            </a:xfrm>
            <a:prstGeom prst="rect">
              <a:avLst/>
            </a:prstGeom>
            <a:ln w="28575">
              <a:solidFill>
                <a:schemeClr val="tx1"/>
              </a:solidFill>
            </a:ln>
          </p:spPr>
        </p:pic>
        <p:pic>
          <p:nvPicPr>
            <p:cNvPr id="30" name="Picture 29">
              <a:extLst>
                <a:ext uri="{FF2B5EF4-FFF2-40B4-BE49-F238E27FC236}">
                  <a16:creationId xmlns:a16="http://schemas.microsoft.com/office/drawing/2014/main" id="{B06DAF0B-BD4E-25F6-1917-350690CD9E06}"/>
                </a:ext>
              </a:extLst>
            </p:cNvPr>
            <p:cNvPicPr>
              <a:picLocks noChangeAspect="1"/>
            </p:cNvPicPr>
            <p:nvPr/>
          </p:nvPicPr>
          <p:blipFill>
            <a:blip r:embed="rId5"/>
            <a:stretch>
              <a:fillRect/>
            </a:stretch>
          </p:blipFill>
          <p:spPr>
            <a:xfrm>
              <a:off x="7677477" y="2930074"/>
              <a:ext cx="2286000" cy="2286000"/>
            </a:xfrm>
            <a:prstGeom prst="rect">
              <a:avLst/>
            </a:prstGeom>
            <a:ln w="28575">
              <a:solidFill>
                <a:schemeClr val="tx1"/>
              </a:solidFill>
            </a:ln>
          </p:spPr>
        </p:pic>
        <p:sp>
          <p:nvSpPr>
            <p:cNvPr id="32" name="TextBox 31">
              <a:extLst>
                <a:ext uri="{FF2B5EF4-FFF2-40B4-BE49-F238E27FC236}">
                  <a16:creationId xmlns:a16="http://schemas.microsoft.com/office/drawing/2014/main" id="{385B9C99-C50D-8B3F-EE55-F572A4182376}"/>
                </a:ext>
              </a:extLst>
            </p:cNvPr>
            <p:cNvSpPr txBox="1"/>
            <p:nvPr/>
          </p:nvSpPr>
          <p:spPr>
            <a:xfrm>
              <a:off x="1793510" y="2530088"/>
              <a:ext cx="2345633" cy="369332"/>
            </a:xfrm>
            <a:prstGeom prst="rect">
              <a:avLst/>
            </a:prstGeom>
            <a:noFill/>
          </p:spPr>
          <p:txBody>
            <a:bodyPr wrap="square">
              <a:spAutoFit/>
            </a:bodyPr>
            <a:lstStyle/>
            <a:p>
              <a:pPr algn="ctr"/>
              <a:r>
                <a:rPr lang="en-US" sz="1800" b="1" dirty="0">
                  <a:latin typeface="Arial Narrow" panose="020B0606020202030204" pitchFamily="34" charset="0"/>
                </a:rPr>
                <a:t>Physical Fidelity</a:t>
              </a:r>
            </a:p>
          </p:txBody>
        </p:sp>
        <p:sp>
          <p:nvSpPr>
            <p:cNvPr id="33" name="TextBox 32">
              <a:extLst>
                <a:ext uri="{FF2B5EF4-FFF2-40B4-BE49-F238E27FC236}">
                  <a16:creationId xmlns:a16="http://schemas.microsoft.com/office/drawing/2014/main" id="{71EE789B-8FEA-FBD0-005D-B19E6DDC732D}"/>
                </a:ext>
              </a:extLst>
            </p:cNvPr>
            <p:cNvSpPr txBox="1"/>
            <p:nvPr/>
          </p:nvSpPr>
          <p:spPr>
            <a:xfrm>
              <a:off x="4705677" y="2530088"/>
              <a:ext cx="2345633" cy="369332"/>
            </a:xfrm>
            <a:prstGeom prst="rect">
              <a:avLst/>
            </a:prstGeom>
            <a:noFill/>
          </p:spPr>
          <p:txBody>
            <a:bodyPr wrap="square">
              <a:spAutoFit/>
            </a:bodyPr>
            <a:lstStyle/>
            <a:p>
              <a:pPr algn="ctr"/>
              <a:r>
                <a:rPr lang="en-US" sz="1800" b="1" dirty="0">
                  <a:latin typeface="Arial Narrow" panose="020B0606020202030204" pitchFamily="34" charset="0"/>
                </a:rPr>
                <a:t>Functional Fidelity</a:t>
              </a:r>
            </a:p>
          </p:txBody>
        </p:sp>
        <p:sp>
          <p:nvSpPr>
            <p:cNvPr id="34" name="TextBox 33">
              <a:extLst>
                <a:ext uri="{FF2B5EF4-FFF2-40B4-BE49-F238E27FC236}">
                  <a16:creationId xmlns:a16="http://schemas.microsoft.com/office/drawing/2014/main" id="{82F24E84-72FB-2C2B-1465-9C6FAAC9F0B2}"/>
                </a:ext>
              </a:extLst>
            </p:cNvPr>
            <p:cNvSpPr txBox="1"/>
            <p:nvPr/>
          </p:nvSpPr>
          <p:spPr>
            <a:xfrm>
              <a:off x="7647660" y="2530088"/>
              <a:ext cx="2345633" cy="369332"/>
            </a:xfrm>
            <a:prstGeom prst="rect">
              <a:avLst/>
            </a:prstGeom>
            <a:noFill/>
          </p:spPr>
          <p:txBody>
            <a:bodyPr wrap="square">
              <a:spAutoFit/>
            </a:bodyPr>
            <a:lstStyle/>
            <a:p>
              <a:pPr algn="ctr"/>
              <a:r>
                <a:rPr lang="en-US" sz="1800" b="1" dirty="0">
                  <a:latin typeface="Arial Narrow" panose="020B0606020202030204" pitchFamily="34" charset="0"/>
                </a:rPr>
                <a:t>Cognitive Fidelity</a:t>
              </a:r>
            </a:p>
          </p:txBody>
        </p:sp>
        <p:pic>
          <p:nvPicPr>
            <p:cNvPr id="35" name="Picture 34">
              <a:extLst>
                <a:ext uri="{FF2B5EF4-FFF2-40B4-BE49-F238E27FC236}">
                  <a16:creationId xmlns:a16="http://schemas.microsoft.com/office/drawing/2014/main" id="{97013A3C-15A1-4862-42ED-C137578A6D5D}"/>
                </a:ext>
              </a:extLst>
            </p:cNvPr>
            <p:cNvPicPr>
              <a:picLocks noChangeAspect="1"/>
            </p:cNvPicPr>
            <p:nvPr/>
          </p:nvPicPr>
          <p:blipFill>
            <a:blip r:embed="rId6"/>
            <a:stretch>
              <a:fillRect/>
            </a:stretch>
          </p:blipFill>
          <p:spPr>
            <a:xfrm>
              <a:off x="697176" y="2832744"/>
              <a:ext cx="702494" cy="2468880"/>
            </a:xfrm>
            <a:prstGeom prst="rect">
              <a:avLst/>
            </a:prstGeom>
          </p:spPr>
        </p:pic>
        <p:pic>
          <p:nvPicPr>
            <p:cNvPr id="36" name="Picture 35">
              <a:extLst>
                <a:ext uri="{FF2B5EF4-FFF2-40B4-BE49-F238E27FC236}">
                  <a16:creationId xmlns:a16="http://schemas.microsoft.com/office/drawing/2014/main" id="{DC7E6045-A519-7A7C-0725-707FF28642C9}"/>
                </a:ext>
              </a:extLst>
            </p:cNvPr>
            <p:cNvPicPr>
              <a:picLocks noChangeAspect="1"/>
            </p:cNvPicPr>
            <p:nvPr/>
          </p:nvPicPr>
          <p:blipFill>
            <a:blip r:embed="rId7"/>
            <a:stretch>
              <a:fillRect/>
            </a:stretch>
          </p:blipFill>
          <p:spPr>
            <a:xfrm>
              <a:off x="10418457" y="2832744"/>
              <a:ext cx="402006" cy="2468880"/>
            </a:xfrm>
            <a:prstGeom prst="rect">
              <a:avLst/>
            </a:prstGeom>
          </p:spPr>
        </p:pic>
      </p:grpSp>
    </p:spTree>
    <p:extLst>
      <p:ext uri="{BB962C8B-B14F-4D97-AF65-F5344CB8AC3E}">
        <p14:creationId xmlns:p14="http://schemas.microsoft.com/office/powerpoint/2010/main" val="410583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69D3E0-BA37-D198-8D45-D9C190ACBDE8}"/>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
        <p:nvSpPr>
          <p:cNvPr id="3" name="Title 2">
            <a:extLst>
              <a:ext uri="{FF2B5EF4-FFF2-40B4-BE49-F238E27FC236}">
                <a16:creationId xmlns:a16="http://schemas.microsoft.com/office/drawing/2014/main" id="{56C1DC17-7009-BDA1-58D1-3730D649DED4}"/>
              </a:ext>
            </a:extLst>
          </p:cNvPr>
          <p:cNvSpPr>
            <a:spLocks noGrp="1"/>
          </p:cNvSpPr>
          <p:nvPr>
            <p:ph type="title"/>
          </p:nvPr>
        </p:nvSpPr>
        <p:spPr/>
        <p:txBody>
          <a:bodyPr/>
          <a:lstStyle/>
          <a:p>
            <a:r>
              <a:rPr lang="en-US" dirty="0"/>
              <a:t>Task Fidelity Requirements</a:t>
            </a:r>
          </a:p>
        </p:txBody>
      </p:sp>
      <p:sp>
        <p:nvSpPr>
          <p:cNvPr id="32" name="TextBox 31">
            <a:extLst>
              <a:ext uri="{FF2B5EF4-FFF2-40B4-BE49-F238E27FC236}">
                <a16:creationId xmlns:a16="http://schemas.microsoft.com/office/drawing/2014/main" id="{761FEDD4-969A-D1DB-B529-52DB1510E2DA}"/>
              </a:ext>
            </a:extLst>
          </p:cNvPr>
          <p:cNvSpPr txBox="1"/>
          <p:nvPr/>
        </p:nvSpPr>
        <p:spPr>
          <a:xfrm>
            <a:off x="653471" y="918856"/>
            <a:ext cx="4947578" cy="707886"/>
          </a:xfrm>
          <a:prstGeom prst="rect">
            <a:avLst/>
          </a:prstGeom>
          <a:solidFill>
            <a:schemeClr val="bg1"/>
          </a:solidFill>
          <a:effectLst/>
        </p:spPr>
        <p:txBody>
          <a:bodyPr wrap="square" rtlCol="0">
            <a:spAutoFit/>
          </a:bodyPr>
          <a:lstStyle/>
          <a:p>
            <a:r>
              <a:rPr lang="en-US" sz="2000" dirty="0"/>
              <a:t>Example: 81 AH-64D Training Tasks</a:t>
            </a:r>
          </a:p>
          <a:p>
            <a:r>
              <a:rPr lang="en-US" sz="2000" dirty="0"/>
              <a:t>Base, Tactical, and Mission</a:t>
            </a:r>
          </a:p>
        </p:txBody>
      </p:sp>
      <p:pic>
        <p:nvPicPr>
          <p:cNvPr id="5" name="Picture 4">
            <a:extLst>
              <a:ext uri="{FF2B5EF4-FFF2-40B4-BE49-F238E27FC236}">
                <a16:creationId xmlns:a16="http://schemas.microsoft.com/office/drawing/2014/main" id="{05848F18-75C4-1406-3FD7-E55A0AF02DD5}"/>
              </a:ext>
            </a:extLst>
          </p:cNvPr>
          <p:cNvPicPr>
            <a:picLocks noChangeAspect="1"/>
          </p:cNvPicPr>
          <p:nvPr/>
        </p:nvPicPr>
        <p:blipFill rotWithShape="1">
          <a:blip r:embed="rId2"/>
          <a:srcRect b="29787"/>
          <a:stretch/>
        </p:blipFill>
        <p:spPr>
          <a:xfrm>
            <a:off x="6003721" y="931955"/>
            <a:ext cx="5841534" cy="5629013"/>
          </a:xfrm>
          <a:prstGeom prst="rect">
            <a:avLst/>
          </a:prstGeom>
        </p:spPr>
      </p:pic>
      <p:pic>
        <p:nvPicPr>
          <p:cNvPr id="6" name="Picture 5">
            <a:extLst>
              <a:ext uri="{FF2B5EF4-FFF2-40B4-BE49-F238E27FC236}">
                <a16:creationId xmlns:a16="http://schemas.microsoft.com/office/drawing/2014/main" id="{941B84BD-D122-B089-5346-C17E7307BD15}"/>
              </a:ext>
            </a:extLst>
          </p:cNvPr>
          <p:cNvPicPr>
            <a:picLocks noChangeAspect="1"/>
          </p:cNvPicPr>
          <p:nvPr/>
        </p:nvPicPr>
        <p:blipFill>
          <a:blip r:embed="rId3"/>
          <a:stretch>
            <a:fillRect/>
          </a:stretch>
        </p:blipFill>
        <p:spPr>
          <a:xfrm>
            <a:off x="653471" y="1856513"/>
            <a:ext cx="5114359" cy="4686826"/>
          </a:xfrm>
          <a:prstGeom prst="rect">
            <a:avLst/>
          </a:prstGeom>
        </p:spPr>
      </p:pic>
      <p:sp>
        <p:nvSpPr>
          <p:cNvPr id="9" name="Freeform: Shape 8">
            <a:extLst>
              <a:ext uri="{FF2B5EF4-FFF2-40B4-BE49-F238E27FC236}">
                <a16:creationId xmlns:a16="http://schemas.microsoft.com/office/drawing/2014/main" id="{63AEE451-CCDB-9F3B-7080-73987E6AD660}"/>
              </a:ext>
            </a:extLst>
          </p:cNvPr>
          <p:cNvSpPr/>
          <p:nvPr/>
        </p:nvSpPr>
        <p:spPr bwMode="auto">
          <a:xfrm>
            <a:off x="6004560" y="6530340"/>
            <a:ext cx="5821680" cy="152400"/>
          </a:xfrm>
          <a:custGeom>
            <a:avLst/>
            <a:gdLst>
              <a:gd name="connsiteX0" fmla="*/ 0 w 5821680"/>
              <a:gd name="connsiteY0" fmla="*/ 38100 h 152400"/>
              <a:gd name="connsiteX1" fmla="*/ 0 w 5821680"/>
              <a:gd name="connsiteY1" fmla="*/ 38100 h 152400"/>
              <a:gd name="connsiteX2" fmla="*/ 68580 w 5821680"/>
              <a:gd name="connsiteY2" fmla="*/ 53340 h 152400"/>
              <a:gd name="connsiteX3" fmla="*/ 91440 w 5821680"/>
              <a:gd name="connsiteY3" fmla="*/ 60960 h 152400"/>
              <a:gd name="connsiteX4" fmla="*/ 121920 w 5821680"/>
              <a:gd name="connsiteY4" fmla="*/ 68580 h 152400"/>
              <a:gd name="connsiteX5" fmla="*/ 152400 w 5821680"/>
              <a:gd name="connsiteY5" fmla="*/ 83820 h 152400"/>
              <a:gd name="connsiteX6" fmla="*/ 213360 w 5821680"/>
              <a:gd name="connsiteY6" fmla="*/ 99060 h 152400"/>
              <a:gd name="connsiteX7" fmla="*/ 358140 w 5821680"/>
              <a:gd name="connsiteY7" fmla="*/ 91440 h 152400"/>
              <a:gd name="connsiteX8" fmla="*/ 396240 w 5821680"/>
              <a:gd name="connsiteY8" fmla="*/ 83820 h 152400"/>
              <a:gd name="connsiteX9" fmla="*/ 495300 w 5821680"/>
              <a:gd name="connsiteY9" fmla="*/ 60960 h 152400"/>
              <a:gd name="connsiteX10" fmla="*/ 609600 w 5821680"/>
              <a:gd name="connsiteY10" fmla="*/ 53340 h 152400"/>
              <a:gd name="connsiteX11" fmla="*/ 632460 w 5821680"/>
              <a:gd name="connsiteY11" fmla="*/ 45720 h 152400"/>
              <a:gd name="connsiteX12" fmla="*/ 693420 w 5821680"/>
              <a:gd name="connsiteY12" fmla="*/ 60960 h 152400"/>
              <a:gd name="connsiteX13" fmla="*/ 723900 w 5821680"/>
              <a:gd name="connsiteY13" fmla="*/ 68580 h 152400"/>
              <a:gd name="connsiteX14" fmla="*/ 731520 w 5821680"/>
              <a:gd name="connsiteY14" fmla="*/ 91440 h 152400"/>
              <a:gd name="connsiteX15" fmla="*/ 800100 w 5821680"/>
              <a:gd name="connsiteY15" fmla="*/ 68580 h 152400"/>
              <a:gd name="connsiteX16" fmla="*/ 830580 w 5821680"/>
              <a:gd name="connsiteY16" fmla="*/ 38100 h 152400"/>
              <a:gd name="connsiteX17" fmla="*/ 861060 w 5821680"/>
              <a:gd name="connsiteY17" fmla="*/ 15240 h 152400"/>
              <a:gd name="connsiteX18" fmla="*/ 998220 w 5821680"/>
              <a:gd name="connsiteY18" fmla="*/ 68580 h 152400"/>
              <a:gd name="connsiteX19" fmla="*/ 1127760 w 5821680"/>
              <a:gd name="connsiteY19" fmla="*/ 30480 h 152400"/>
              <a:gd name="connsiteX20" fmla="*/ 1539240 w 5821680"/>
              <a:gd name="connsiteY20" fmla="*/ 152400 h 152400"/>
              <a:gd name="connsiteX21" fmla="*/ 1737360 w 5821680"/>
              <a:gd name="connsiteY21" fmla="*/ 68580 h 152400"/>
              <a:gd name="connsiteX22" fmla="*/ 1889760 w 5821680"/>
              <a:gd name="connsiteY22" fmla="*/ 83820 h 152400"/>
              <a:gd name="connsiteX23" fmla="*/ 2392680 w 5821680"/>
              <a:gd name="connsiteY23" fmla="*/ 38100 h 152400"/>
              <a:gd name="connsiteX24" fmla="*/ 2727960 w 5821680"/>
              <a:gd name="connsiteY24" fmla="*/ 129540 h 152400"/>
              <a:gd name="connsiteX25" fmla="*/ 2849880 w 5821680"/>
              <a:gd name="connsiteY25" fmla="*/ 60960 h 152400"/>
              <a:gd name="connsiteX26" fmla="*/ 2987040 w 5821680"/>
              <a:gd name="connsiteY26" fmla="*/ 129540 h 152400"/>
              <a:gd name="connsiteX27" fmla="*/ 3169920 w 5821680"/>
              <a:gd name="connsiteY27" fmla="*/ 45720 h 152400"/>
              <a:gd name="connsiteX28" fmla="*/ 3215640 w 5821680"/>
              <a:gd name="connsiteY28" fmla="*/ 22860 h 152400"/>
              <a:gd name="connsiteX29" fmla="*/ 3291840 w 5821680"/>
              <a:gd name="connsiteY29" fmla="*/ 45720 h 152400"/>
              <a:gd name="connsiteX30" fmla="*/ 3383280 w 5821680"/>
              <a:gd name="connsiteY30" fmla="*/ 76200 h 152400"/>
              <a:gd name="connsiteX31" fmla="*/ 3429000 w 5821680"/>
              <a:gd name="connsiteY31" fmla="*/ 91440 h 152400"/>
              <a:gd name="connsiteX32" fmla="*/ 3489960 w 5821680"/>
              <a:gd name="connsiteY32" fmla="*/ 83820 h 152400"/>
              <a:gd name="connsiteX33" fmla="*/ 3520440 w 5821680"/>
              <a:gd name="connsiteY33" fmla="*/ 76200 h 152400"/>
              <a:gd name="connsiteX34" fmla="*/ 3596640 w 5821680"/>
              <a:gd name="connsiteY34" fmla="*/ 68580 h 152400"/>
              <a:gd name="connsiteX35" fmla="*/ 3680460 w 5821680"/>
              <a:gd name="connsiteY35" fmla="*/ 76200 h 152400"/>
              <a:gd name="connsiteX36" fmla="*/ 3726180 w 5821680"/>
              <a:gd name="connsiteY36" fmla="*/ 121920 h 152400"/>
              <a:gd name="connsiteX37" fmla="*/ 3771900 w 5821680"/>
              <a:gd name="connsiteY37" fmla="*/ 114300 h 152400"/>
              <a:gd name="connsiteX38" fmla="*/ 3817620 w 5821680"/>
              <a:gd name="connsiteY38" fmla="*/ 76200 h 152400"/>
              <a:gd name="connsiteX39" fmla="*/ 3840480 w 5821680"/>
              <a:gd name="connsiteY39" fmla="*/ 68580 h 152400"/>
              <a:gd name="connsiteX40" fmla="*/ 3855720 w 5821680"/>
              <a:gd name="connsiteY40" fmla="*/ 45720 h 152400"/>
              <a:gd name="connsiteX41" fmla="*/ 3962400 w 5821680"/>
              <a:gd name="connsiteY41" fmla="*/ 45720 h 152400"/>
              <a:gd name="connsiteX42" fmla="*/ 4000500 w 5821680"/>
              <a:gd name="connsiteY42" fmla="*/ 99060 h 152400"/>
              <a:gd name="connsiteX43" fmla="*/ 4046220 w 5821680"/>
              <a:gd name="connsiteY43" fmla="*/ 106680 h 152400"/>
              <a:gd name="connsiteX44" fmla="*/ 4175760 w 5821680"/>
              <a:gd name="connsiteY44" fmla="*/ 114300 h 152400"/>
              <a:gd name="connsiteX45" fmla="*/ 4259580 w 5821680"/>
              <a:gd name="connsiteY45" fmla="*/ 99060 h 152400"/>
              <a:gd name="connsiteX46" fmla="*/ 4282440 w 5821680"/>
              <a:gd name="connsiteY46" fmla="*/ 83820 h 152400"/>
              <a:gd name="connsiteX47" fmla="*/ 4305300 w 5821680"/>
              <a:gd name="connsiteY47" fmla="*/ 76200 h 152400"/>
              <a:gd name="connsiteX48" fmla="*/ 4351020 w 5821680"/>
              <a:gd name="connsiteY48" fmla="*/ 45720 h 152400"/>
              <a:gd name="connsiteX49" fmla="*/ 4450080 w 5821680"/>
              <a:gd name="connsiteY49" fmla="*/ 0 h 152400"/>
              <a:gd name="connsiteX50" fmla="*/ 5021580 w 5821680"/>
              <a:gd name="connsiteY50" fmla="*/ 129540 h 152400"/>
              <a:gd name="connsiteX51" fmla="*/ 5303520 w 5821680"/>
              <a:gd name="connsiteY51" fmla="*/ 53340 h 152400"/>
              <a:gd name="connsiteX52" fmla="*/ 5501640 w 5821680"/>
              <a:gd name="connsiteY52" fmla="*/ 106680 h 152400"/>
              <a:gd name="connsiteX53" fmla="*/ 5593080 w 5821680"/>
              <a:gd name="connsiteY53" fmla="*/ 60960 h 152400"/>
              <a:gd name="connsiteX54" fmla="*/ 5646420 w 5821680"/>
              <a:gd name="connsiteY54" fmla="*/ 91440 h 152400"/>
              <a:gd name="connsiteX55" fmla="*/ 5821680 w 5821680"/>
              <a:gd name="connsiteY55" fmla="*/ 2286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21680" h="152400">
                <a:moveTo>
                  <a:pt x="0" y="38100"/>
                </a:moveTo>
                <a:lnTo>
                  <a:pt x="0" y="38100"/>
                </a:lnTo>
                <a:cubicBezTo>
                  <a:pt x="22860" y="43180"/>
                  <a:pt x="45862" y="47660"/>
                  <a:pt x="68580" y="53340"/>
                </a:cubicBezTo>
                <a:cubicBezTo>
                  <a:pt x="76372" y="55288"/>
                  <a:pt x="83717" y="58753"/>
                  <a:pt x="91440" y="60960"/>
                </a:cubicBezTo>
                <a:cubicBezTo>
                  <a:pt x="101510" y="63837"/>
                  <a:pt x="112114" y="64903"/>
                  <a:pt x="121920" y="68580"/>
                </a:cubicBezTo>
                <a:cubicBezTo>
                  <a:pt x="132556" y="72568"/>
                  <a:pt x="141959" y="79345"/>
                  <a:pt x="152400" y="83820"/>
                </a:cubicBezTo>
                <a:cubicBezTo>
                  <a:pt x="172902" y="92607"/>
                  <a:pt x="190997" y="94587"/>
                  <a:pt x="213360" y="99060"/>
                </a:cubicBezTo>
                <a:cubicBezTo>
                  <a:pt x="261620" y="96520"/>
                  <a:pt x="309980" y="95453"/>
                  <a:pt x="358140" y="91440"/>
                </a:cubicBezTo>
                <a:cubicBezTo>
                  <a:pt x="371047" y="90364"/>
                  <a:pt x="383620" y="86732"/>
                  <a:pt x="396240" y="83820"/>
                </a:cubicBezTo>
                <a:cubicBezTo>
                  <a:pt x="408059" y="81092"/>
                  <a:pt x="474817" y="63008"/>
                  <a:pt x="495300" y="60960"/>
                </a:cubicBezTo>
                <a:cubicBezTo>
                  <a:pt x="533295" y="57160"/>
                  <a:pt x="571500" y="55880"/>
                  <a:pt x="609600" y="53340"/>
                </a:cubicBezTo>
                <a:cubicBezTo>
                  <a:pt x="617220" y="50800"/>
                  <a:pt x="624428" y="45720"/>
                  <a:pt x="632460" y="45720"/>
                </a:cubicBezTo>
                <a:cubicBezTo>
                  <a:pt x="655698" y="45720"/>
                  <a:pt x="672375" y="54947"/>
                  <a:pt x="693420" y="60960"/>
                </a:cubicBezTo>
                <a:cubicBezTo>
                  <a:pt x="703490" y="63837"/>
                  <a:pt x="713740" y="66040"/>
                  <a:pt x="723900" y="68580"/>
                </a:cubicBezTo>
                <a:cubicBezTo>
                  <a:pt x="726440" y="76200"/>
                  <a:pt x="723797" y="89233"/>
                  <a:pt x="731520" y="91440"/>
                </a:cubicBezTo>
                <a:cubicBezTo>
                  <a:pt x="754558" y="98022"/>
                  <a:pt x="783184" y="83079"/>
                  <a:pt x="800100" y="68580"/>
                </a:cubicBezTo>
                <a:cubicBezTo>
                  <a:pt x="811009" y="59229"/>
                  <a:pt x="818888" y="46451"/>
                  <a:pt x="830580" y="38100"/>
                </a:cubicBezTo>
                <a:cubicBezTo>
                  <a:pt x="867198" y="11944"/>
                  <a:pt x="843930" y="49501"/>
                  <a:pt x="861060" y="15240"/>
                </a:cubicBezTo>
                <a:lnTo>
                  <a:pt x="998220" y="68580"/>
                </a:lnTo>
                <a:lnTo>
                  <a:pt x="1127760" y="30480"/>
                </a:lnTo>
                <a:lnTo>
                  <a:pt x="1539240" y="152400"/>
                </a:lnTo>
                <a:lnTo>
                  <a:pt x="1737360" y="68580"/>
                </a:lnTo>
                <a:lnTo>
                  <a:pt x="1889760" y="83820"/>
                </a:lnTo>
                <a:lnTo>
                  <a:pt x="2392680" y="38100"/>
                </a:lnTo>
                <a:lnTo>
                  <a:pt x="2727960" y="129540"/>
                </a:lnTo>
                <a:lnTo>
                  <a:pt x="2849880" y="60960"/>
                </a:lnTo>
                <a:lnTo>
                  <a:pt x="2987040" y="129540"/>
                </a:lnTo>
                <a:lnTo>
                  <a:pt x="3169920" y="45720"/>
                </a:lnTo>
                <a:lnTo>
                  <a:pt x="3215640" y="22860"/>
                </a:lnTo>
                <a:lnTo>
                  <a:pt x="3291840" y="45720"/>
                </a:lnTo>
                <a:cubicBezTo>
                  <a:pt x="3433799" y="98955"/>
                  <a:pt x="3297390" y="50433"/>
                  <a:pt x="3383280" y="76200"/>
                </a:cubicBezTo>
                <a:cubicBezTo>
                  <a:pt x="3398667" y="80816"/>
                  <a:pt x="3429000" y="91440"/>
                  <a:pt x="3429000" y="91440"/>
                </a:cubicBezTo>
                <a:cubicBezTo>
                  <a:pt x="3449320" y="88900"/>
                  <a:pt x="3469760" y="87187"/>
                  <a:pt x="3489960" y="83820"/>
                </a:cubicBezTo>
                <a:cubicBezTo>
                  <a:pt x="3500290" y="82098"/>
                  <a:pt x="3510073" y="77681"/>
                  <a:pt x="3520440" y="76200"/>
                </a:cubicBezTo>
                <a:cubicBezTo>
                  <a:pt x="3545710" y="72590"/>
                  <a:pt x="3571240" y="71120"/>
                  <a:pt x="3596640" y="68580"/>
                </a:cubicBezTo>
                <a:cubicBezTo>
                  <a:pt x="3624580" y="71120"/>
                  <a:pt x="3654518" y="65518"/>
                  <a:pt x="3680460" y="76200"/>
                </a:cubicBezTo>
                <a:cubicBezTo>
                  <a:pt x="3700389" y="84406"/>
                  <a:pt x="3726180" y="121920"/>
                  <a:pt x="3726180" y="121920"/>
                </a:cubicBezTo>
                <a:cubicBezTo>
                  <a:pt x="3741420" y="119380"/>
                  <a:pt x="3757243" y="119186"/>
                  <a:pt x="3771900" y="114300"/>
                </a:cubicBezTo>
                <a:cubicBezTo>
                  <a:pt x="3796831" y="105990"/>
                  <a:pt x="3796399" y="90348"/>
                  <a:pt x="3817620" y="76200"/>
                </a:cubicBezTo>
                <a:cubicBezTo>
                  <a:pt x="3824303" y="71745"/>
                  <a:pt x="3832860" y="71120"/>
                  <a:pt x="3840480" y="68580"/>
                </a:cubicBezTo>
                <a:cubicBezTo>
                  <a:pt x="3845560" y="60960"/>
                  <a:pt x="3848100" y="50800"/>
                  <a:pt x="3855720" y="45720"/>
                </a:cubicBezTo>
                <a:cubicBezTo>
                  <a:pt x="3880940" y="28906"/>
                  <a:pt x="3948962" y="44376"/>
                  <a:pt x="3962400" y="45720"/>
                </a:cubicBezTo>
                <a:cubicBezTo>
                  <a:pt x="3967846" y="53889"/>
                  <a:pt x="3995496" y="96280"/>
                  <a:pt x="4000500" y="99060"/>
                </a:cubicBezTo>
                <a:cubicBezTo>
                  <a:pt x="4014006" y="106563"/>
                  <a:pt x="4030828" y="105342"/>
                  <a:pt x="4046220" y="106680"/>
                </a:cubicBezTo>
                <a:cubicBezTo>
                  <a:pt x="4089312" y="110427"/>
                  <a:pt x="4132580" y="111760"/>
                  <a:pt x="4175760" y="114300"/>
                </a:cubicBezTo>
                <a:cubicBezTo>
                  <a:pt x="4196774" y="111673"/>
                  <a:pt x="4236087" y="110806"/>
                  <a:pt x="4259580" y="99060"/>
                </a:cubicBezTo>
                <a:cubicBezTo>
                  <a:pt x="4267771" y="94964"/>
                  <a:pt x="4274249" y="87916"/>
                  <a:pt x="4282440" y="83820"/>
                </a:cubicBezTo>
                <a:cubicBezTo>
                  <a:pt x="4289624" y="80228"/>
                  <a:pt x="4298279" y="80101"/>
                  <a:pt x="4305300" y="76200"/>
                </a:cubicBezTo>
                <a:cubicBezTo>
                  <a:pt x="4321311" y="67305"/>
                  <a:pt x="4334390" y="53396"/>
                  <a:pt x="4351020" y="45720"/>
                </a:cubicBezTo>
                <a:lnTo>
                  <a:pt x="4450080" y="0"/>
                </a:lnTo>
                <a:lnTo>
                  <a:pt x="5021580" y="129540"/>
                </a:lnTo>
                <a:lnTo>
                  <a:pt x="5303520" y="53340"/>
                </a:lnTo>
                <a:lnTo>
                  <a:pt x="5501640" y="106680"/>
                </a:lnTo>
                <a:lnTo>
                  <a:pt x="5593080" y="60960"/>
                </a:lnTo>
                <a:lnTo>
                  <a:pt x="5646420" y="91440"/>
                </a:lnTo>
                <a:lnTo>
                  <a:pt x="5821680" y="22860"/>
                </a:lnTo>
              </a:path>
            </a:pathLst>
          </a:cu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258152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A223E81-7E60-C29C-1415-21B64E805BB1}"/>
              </a:ext>
            </a:extLst>
          </p:cNvPr>
          <p:cNvSpPr txBox="1"/>
          <p:nvPr/>
        </p:nvSpPr>
        <p:spPr>
          <a:xfrm>
            <a:off x="706162" y="1062962"/>
            <a:ext cx="4663440" cy="4937760"/>
          </a:xfrm>
          <a:prstGeom prst="rect">
            <a:avLst/>
          </a:prstGeom>
          <a:solidFill>
            <a:srgbClr val="0A1F4C"/>
          </a:solidFill>
          <a:ln>
            <a:noFill/>
          </a:ln>
          <a:effectLst/>
        </p:spPr>
        <p:txBody>
          <a:bodyPr wrap="square" rtlCol="0" anchor="ctr">
            <a:noAutofit/>
          </a:bodyPr>
          <a:lstStyle/>
          <a:p>
            <a:pPr>
              <a:lnSpc>
                <a:spcPct val="110000"/>
              </a:lnSpc>
            </a:pPr>
            <a:r>
              <a:rPr lang="en-US" sz="2400" dirty="0">
                <a:solidFill>
                  <a:schemeClr val="bg1"/>
                </a:solidFill>
                <a:latin typeface="Arial" panose="020B0604020202020204" pitchFamily="34" charset="0"/>
                <a:cs typeface="Arial" panose="020B0604020202020204" pitchFamily="34" charset="0"/>
              </a:rPr>
              <a:t>Seat-based motion cueing (</a:t>
            </a:r>
            <a:r>
              <a:rPr lang="en-US" sz="2400" b="1" dirty="0">
                <a:solidFill>
                  <a:schemeClr val="bg1"/>
                </a:solidFill>
                <a:latin typeface="Arial" panose="020B0604020202020204" pitchFamily="34" charset="0"/>
                <a:cs typeface="Arial" panose="020B0604020202020204" pitchFamily="34" charset="0"/>
              </a:rPr>
              <a:t>vibration</a:t>
            </a:r>
            <a:r>
              <a:rPr lang="en-US" sz="2400" dirty="0">
                <a:solidFill>
                  <a:schemeClr val="bg1"/>
                </a:solidFill>
                <a:latin typeface="Arial" panose="020B0604020202020204" pitchFamily="34" charset="0"/>
                <a:cs typeface="Arial" panose="020B0604020202020204" pitchFamily="34" charset="0"/>
              </a:rPr>
              <a:t>) may be just as effective as </a:t>
            </a:r>
            <a:r>
              <a:rPr lang="en-US" sz="2400" b="1" dirty="0">
                <a:solidFill>
                  <a:schemeClr val="bg1"/>
                </a:solidFill>
                <a:latin typeface="Arial" panose="020B0604020202020204" pitchFamily="34" charset="0"/>
                <a:cs typeface="Arial" panose="020B0604020202020204" pitchFamily="34" charset="0"/>
              </a:rPr>
              <a:t>full-motion</a:t>
            </a:r>
            <a:r>
              <a:rPr lang="en-US" sz="2400" dirty="0">
                <a:solidFill>
                  <a:schemeClr val="bg1"/>
                </a:solidFill>
                <a:latin typeface="Arial" panose="020B0604020202020204" pitchFamily="34" charset="0"/>
                <a:cs typeface="Arial" panose="020B0604020202020204" pitchFamily="34" charset="0"/>
              </a:rPr>
              <a:t> simulators for many training tasks.</a:t>
            </a:r>
          </a:p>
        </p:txBody>
      </p:sp>
      <p:sp>
        <p:nvSpPr>
          <p:cNvPr id="18" name="TextBox 17">
            <a:extLst>
              <a:ext uri="{FF2B5EF4-FFF2-40B4-BE49-F238E27FC236}">
                <a16:creationId xmlns:a16="http://schemas.microsoft.com/office/drawing/2014/main" id="{F1E747F5-5A02-0975-83F0-C295286181D7}"/>
              </a:ext>
            </a:extLst>
          </p:cNvPr>
          <p:cNvSpPr txBox="1"/>
          <p:nvPr/>
        </p:nvSpPr>
        <p:spPr>
          <a:xfrm>
            <a:off x="706162" y="1062962"/>
            <a:ext cx="4663440" cy="4937760"/>
          </a:xfrm>
          <a:prstGeom prst="rect">
            <a:avLst/>
          </a:prstGeom>
          <a:solidFill>
            <a:srgbClr val="0A1F4C"/>
          </a:solidFill>
          <a:ln>
            <a:noFill/>
          </a:ln>
          <a:effectLst/>
        </p:spPr>
        <p:txBody>
          <a:bodyPr wrap="square" rtlCol="0" anchor="ctr">
            <a:noAutofit/>
          </a:bodyPr>
          <a:lstStyle/>
          <a:p>
            <a:pPr>
              <a:lnSpc>
                <a:spcPct val="110000"/>
              </a:lnSpc>
            </a:pPr>
            <a:r>
              <a:rPr lang="en-US" sz="2400" dirty="0">
                <a:solidFill>
                  <a:schemeClr val="bg1"/>
                </a:solidFill>
                <a:latin typeface="Arial" panose="020B0604020202020204" pitchFamily="34" charset="0"/>
                <a:cs typeface="Arial" panose="020B0604020202020204" pitchFamily="34" charset="0"/>
              </a:rPr>
              <a:t>The relationship between </a:t>
            </a:r>
            <a:r>
              <a:rPr lang="en-US" sz="2400" b="1" dirty="0">
                <a:solidFill>
                  <a:schemeClr val="bg1"/>
                </a:solidFill>
                <a:latin typeface="Arial" panose="020B0604020202020204" pitchFamily="34" charset="0"/>
                <a:cs typeface="Arial" panose="020B0604020202020204" pitchFamily="34" charset="0"/>
              </a:rPr>
              <a:t>fidelity </a:t>
            </a:r>
            <a:r>
              <a:rPr lang="en-US" sz="2400" dirty="0">
                <a:solidFill>
                  <a:schemeClr val="bg1"/>
                </a:solidFill>
                <a:latin typeface="Arial" panose="020B0604020202020204" pitchFamily="34" charset="0"/>
                <a:cs typeface="Arial" panose="020B0604020202020204" pitchFamily="34" charset="0"/>
              </a:rPr>
              <a:t>and </a:t>
            </a:r>
            <a:r>
              <a:rPr lang="en-US" sz="2400" b="1" dirty="0">
                <a:solidFill>
                  <a:schemeClr val="bg1"/>
                </a:solidFill>
                <a:latin typeface="Arial" panose="020B0604020202020204" pitchFamily="34" charset="0"/>
                <a:cs typeface="Arial" panose="020B0604020202020204" pitchFamily="34" charset="0"/>
              </a:rPr>
              <a:t>motion</a:t>
            </a:r>
            <a:r>
              <a:rPr lang="en-US" sz="2400" dirty="0">
                <a:solidFill>
                  <a:schemeClr val="bg1"/>
                </a:solidFill>
                <a:latin typeface="Arial" panose="020B0604020202020204" pitchFamily="34" charset="0"/>
                <a:cs typeface="Arial" panose="020B0604020202020204" pitchFamily="34" charset="0"/>
              </a:rPr>
              <a:t> in a training device is not intrinsically interconnected. </a:t>
            </a:r>
          </a:p>
          <a:p>
            <a:pPr>
              <a:lnSpc>
                <a:spcPct val="110000"/>
              </a:lnSpc>
            </a:pPr>
            <a:endParaRPr lang="en-US" sz="2400" dirty="0">
              <a:solidFill>
                <a:schemeClr val="bg1"/>
              </a:solidFill>
              <a:latin typeface="Arial" panose="020B0604020202020204" pitchFamily="34" charset="0"/>
              <a:cs typeface="Arial" panose="020B0604020202020204" pitchFamily="34" charset="0"/>
            </a:endParaRPr>
          </a:p>
          <a:p>
            <a:pPr>
              <a:lnSpc>
                <a:spcPct val="110000"/>
              </a:lnSpc>
            </a:pPr>
            <a:r>
              <a:rPr lang="en-US" sz="2400" dirty="0">
                <a:solidFill>
                  <a:schemeClr val="bg1"/>
                </a:solidFill>
                <a:latin typeface="Arial" panose="020B0604020202020204" pitchFamily="34" charset="0"/>
                <a:cs typeface="Arial" panose="020B0604020202020204" pitchFamily="34" charset="0"/>
              </a:rPr>
              <a:t>These elements can be </a:t>
            </a:r>
            <a:r>
              <a:rPr lang="en-US" sz="2400" b="1" dirty="0">
                <a:solidFill>
                  <a:schemeClr val="bg1"/>
                </a:solidFill>
                <a:latin typeface="Arial" panose="020B0604020202020204" pitchFamily="34" charset="0"/>
                <a:cs typeface="Arial" panose="020B0604020202020204" pitchFamily="34" charset="0"/>
              </a:rPr>
              <a:t>independently assessed </a:t>
            </a:r>
            <a:r>
              <a:rPr lang="en-US" sz="2400" dirty="0">
                <a:solidFill>
                  <a:schemeClr val="bg1"/>
                </a:solidFill>
                <a:latin typeface="Arial" panose="020B0604020202020204" pitchFamily="34" charset="0"/>
                <a:cs typeface="Arial" panose="020B0604020202020204" pitchFamily="34" charset="0"/>
              </a:rPr>
              <a:t>to understand their individual and possibly uncorrelated impacts on training effectiveness.</a:t>
            </a:r>
          </a:p>
        </p:txBody>
      </p:sp>
      <p:sp>
        <p:nvSpPr>
          <p:cNvPr id="26" name="TextBox 25">
            <a:extLst>
              <a:ext uri="{FF2B5EF4-FFF2-40B4-BE49-F238E27FC236}">
                <a16:creationId xmlns:a16="http://schemas.microsoft.com/office/drawing/2014/main" id="{F97F593C-880D-976F-7BB5-7703FEA97054}"/>
              </a:ext>
            </a:extLst>
          </p:cNvPr>
          <p:cNvSpPr txBox="1"/>
          <p:nvPr/>
        </p:nvSpPr>
        <p:spPr>
          <a:xfrm>
            <a:off x="706162" y="1062962"/>
            <a:ext cx="4663440" cy="4937760"/>
          </a:xfrm>
          <a:prstGeom prst="rect">
            <a:avLst/>
          </a:prstGeom>
          <a:solidFill>
            <a:srgbClr val="0A1F4C"/>
          </a:solidFill>
          <a:ln>
            <a:noFill/>
          </a:ln>
          <a:effectLst/>
        </p:spPr>
        <p:txBody>
          <a:bodyPr wrap="square" rtlCol="0" anchor="ctr">
            <a:noAutofit/>
          </a:bodyPr>
          <a:lstStyle/>
          <a:p>
            <a:pPr>
              <a:lnSpc>
                <a:spcPct val="110000"/>
              </a:lnSpc>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There are currently no written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requirements</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for a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deployed mode</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for simulation devices.</a:t>
            </a:r>
            <a:endParaRPr lang="en-US" sz="2400"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6FF706B-0D87-C74C-9E4B-AD745E49FA4B}"/>
              </a:ext>
            </a:extLst>
          </p:cNvPr>
          <p:cNvSpPr txBox="1"/>
          <p:nvPr/>
        </p:nvSpPr>
        <p:spPr>
          <a:xfrm>
            <a:off x="706162" y="1062962"/>
            <a:ext cx="4663440" cy="4937760"/>
          </a:xfrm>
          <a:prstGeom prst="rect">
            <a:avLst/>
          </a:prstGeom>
          <a:solidFill>
            <a:srgbClr val="0A1F4C"/>
          </a:solidFill>
          <a:ln>
            <a:noFill/>
          </a:ln>
          <a:effectLst/>
        </p:spPr>
        <p:txBody>
          <a:bodyPr wrap="square" rtlCol="0" anchor="ctr">
            <a:noAutofit/>
          </a:bodyPr>
          <a:lstStyle/>
          <a:p>
            <a:pPr>
              <a:lnSpc>
                <a:spcPct val="110000"/>
              </a:lnSpc>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The ability to meet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accreditation standards </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is a critical criterion for training device selections. </a:t>
            </a:r>
            <a:endParaRPr lang="en-US" sz="2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71EC8AD-F08B-6887-8EB0-78D38991F5DB}"/>
              </a:ext>
            </a:extLst>
          </p:cNvPr>
          <p:cNvSpPr txBox="1"/>
          <p:nvPr/>
        </p:nvSpPr>
        <p:spPr>
          <a:xfrm>
            <a:off x="706162" y="1062962"/>
            <a:ext cx="4663440" cy="4937760"/>
          </a:xfrm>
          <a:prstGeom prst="rect">
            <a:avLst/>
          </a:prstGeom>
          <a:solidFill>
            <a:srgbClr val="0A1F4C"/>
          </a:solidFill>
          <a:ln>
            <a:noFill/>
          </a:ln>
          <a:effectLst/>
        </p:spPr>
        <p:txBody>
          <a:bodyPr wrap="square" rtlCol="0" anchor="ctr">
            <a:noAutofit/>
          </a:bodyPr>
          <a:lstStyle/>
          <a:p>
            <a:pPr>
              <a:lnSpc>
                <a:spcPct val="110000"/>
              </a:lnSpc>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Implementation of a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training strategy</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that emphasizes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academic instruction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instructor interaction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and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operational repetition </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enhances the overall result compared to an overreliance on simulator devices.</a:t>
            </a:r>
          </a:p>
        </p:txBody>
      </p:sp>
      <p:sp>
        <p:nvSpPr>
          <p:cNvPr id="12" name="TextBox 11">
            <a:extLst>
              <a:ext uri="{FF2B5EF4-FFF2-40B4-BE49-F238E27FC236}">
                <a16:creationId xmlns:a16="http://schemas.microsoft.com/office/drawing/2014/main" id="{762DCC6B-EF4A-D6AC-5B3F-FA406A537BDE}"/>
              </a:ext>
            </a:extLst>
          </p:cNvPr>
          <p:cNvSpPr txBox="1"/>
          <p:nvPr/>
        </p:nvSpPr>
        <p:spPr>
          <a:xfrm>
            <a:off x="706162" y="1062962"/>
            <a:ext cx="4663440" cy="4937760"/>
          </a:xfrm>
          <a:prstGeom prst="rect">
            <a:avLst/>
          </a:prstGeom>
          <a:solidFill>
            <a:srgbClr val="0A1F4C"/>
          </a:solidFill>
          <a:ln>
            <a:noFill/>
          </a:ln>
          <a:effectLst/>
        </p:spPr>
        <p:txBody>
          <a:bodyPr wrap="square" rtlCol="0" anchor="ctr">
            <a:noAutofit/>
          </a:bodyPr>
          <a:lstStyle/>
          <a:p>
            <a:pPr>
              <a:lnSpc>
                <a:spcPct val="110000"/>
              </a:lnSpc>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Integration of a versatile Operator Training Device Suite (OTDS) requires co-designing its hardware and software while carefully trading off competing design objectives such as onboard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computing capacity </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and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platform agility</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74ADFD7D-7FD4-75A4-CF4D-0D05154F4396}"/>
              </a:ext>
            </a:extLst>
          </p:cNvPr>
          <p:cNvSpPr txBox="1"/>
          <p:nvPr/>
        </p:nvSpPr>
        <p:spPr>
          <a:xfrm>
            <a:off x="706162" y="1062962"/>
            <a:ext cx="4663440" cy="4937760"/>
          </a:xfrm>
          <a:prstGeom prst="rect">
            <a:avLst/>
          </a:prstGeom>
          <a:solidFill>
            <a:srgbClr val="0A1F4C"/>
          </a:solidFill>
          <a:ln>
            <a:noFill/>
          </a:ln>
          <a:effectLst/>
        </p:spPr>
        <p:txBody>
          <a:bodyPr wrap="square" rtlCol="0" anchor="ctr">
            <a:noAutofit/>
          </a:bodyPr>
          <a:lstStyle/>
          <a:p>
            <a:pPr>
              <a:lnSpc>
                <a:spcPct val="110000"/>
              </a:lnSpc>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Updates to aircraft software versions will require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rapid updates</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to training devices to maintain training value.</a:t>
            </a:r>
          </a:p>
        </p:txBody>
      </p:sp>
      <p:sp>
        <p:nvSpPr>
          <p:cNvPr id="14" name="Rectangle 13">
            <a:extLst>
              <a:ext uri="{FF2B5EF4-FFF2-40B4-BE49-F238E27FC236}">
                <a16:creationId xmlns:a16="http://schemas.microsoft.com/office/drawing/2014/main" id="{18C0BEEC-7C72-C87A-D498-47A0B47E1997}"/>
              </a:ext>
            </a:extLst>
          </p:cNvPr>
          <p:cNvSpPr/>
          <p:nvPr/>
        </p:nvSpPr>
        <p:spPr bwMode="auto">
          <a:xfrm>
            <a:off x="706162" y="1062962"/>
            <a:ext cx="4663440" cy="4937760"/>
          </a:xfrm>
          <a:prstGeom prst="rect">
            <a:avLst/>
          </a:prstGeom>
          <a:solidFill>
            <a:srgbClr val="0A1F4C"/>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469D3E0-BA37-D198-8D45-D9C190ACBDE8}"/>
              </a:ext>
            </a:extLst>
          </p:cNvPr>
          <p:cNvSpPr>
            <a:spLocks noGrp="1"/>
          </p:cNvSpPr>
          <p:nvPr>
            <p:ph type="sldNum" sz="quarter" idx="12"/>
          </p:nvPr>
        </p:nvSpPr>
        <p:spPr/>
        <p:txBody>
          <a:bodyPr/>
          <a:lstStyle/>
          <a:p>
            <a:pPr>
              <a:defRPr/>
            </a:pPr>
            <a:fld id="{D68E8870-17DE-45C4-A8DD-7644B2422933}" type="slidenum">
              <a:rPr lang="en-US" smtClean="0"/>
              <a:pPr>
                <a:defRPr/>
              </a:pPr>
              <a:t>5</a:t>
            </a:fld>
            <a:endParaRPr lang="en-US" dirty="0"/>
          </a:p>
        </p:txBody>
      </p:sp>
      <p:sp>
        <p:nvSpPr>
          <p:cNvPr id="7" name="Flowchart: Alternate Process 6">
            <a:extLst>
              <a:ext uri="{FF2B5EF4-FFF2-40B4-BE49-F238E27FC236}">
                <a16:creationId xmlns:a16="http://schemas.microsoft.com/office/drawing/2014/main" id="{2206BC08-ADCB-D3F5-2D7F-A64043F3276B}"/>
              </a:ext>
            </a:extLst>
          </p:cNvPr>
          <p:cNvSpPr/>
          <p:nvPr/>
        </p:nvSpPr>
        <p:spPr bwMode="auto">
          <a:xfrm>
            <a:off x="5854278" y="1419293"/>
            <a:ext cx="5352177" cy="457200"/>
          </a:xfrm>
          <a:prstGeom prst="flowChartAlternateProcess">
            <a:avLst/>
          </a:prstGeom>
          <a:solidFill>
            <a:srgbClr val="001C54"/>
          </a:solidFill>
          <a:ln w="2857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Tahoma" charset="0"/>
              </a:rPr>
              <a:t> Effectiveness of Seat Vibration vs Full-Motion Simulators</a:t>
            </a:r>
          </a:p>
        </p:txBody>
      </p:sp>
      <p:sp>
        <p:nvSpPr>
          <p:cNvPr id="28" name="Oval 27">
            <a:extLst>
              <a:ext uri="{FF2B5EF4-FFF2-40B4-BE49-F238E27FC236}">
                <a16:creationId xmlns:a16="http://schemas.microsoft.com/office/drawing/2014/main" id="{75DDBE5B-CC1D-E1B4-C98A-179ACFC9BC8A}"/>
              </a:ext>
            </a:extLst>
          </p:cNvPr>
          <p:cNvSpPr/>
          <p:nvPr/>
        </p:nvSpPr>
        <p:spPr bwMode="auto">
          <a:xfrm>
            <a:off x="5479793" y="1411135"/>
            <a:ext cx="457200" cy="457200"/>
          </a:xfrm>
          <a:prstGeom prst="ellipse">
            <a:avLst/>
          </a:prstGeom>
          <a:solidFill>
            <a:srgbClr val="0A1F4C"/>
          </a:solidFill>
          <a:ln w="19050" cap="flat" cmpd="sng" algn="ctr">
            <a:solidFill>
              <a:schemeClr val="bg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Narrow" panose="020B0606020202030204" pitchFamily="34" charset="0"/>
              </a:rPr>
              <a:t>1</a:t>
            </a:r>
          </a:p>
        </p:txBody>
      </p:sp>
      <p:sp>
        <p:nvSpPr>
          <p:cNvPr id="17" name="Flowchart: Alternate Process 16">
            <a:extLst>
              <a:ext uri="{FF2B5EF4-FFF2-40B4-BE49-F238E27FC236}">
                <a16:creationId xmlns:a16="http://schemas.microsoft.com/office/drawing/2014/main" id="{268574A0-7810-A37E-CCEA-F4B5D5B129B0}"/>
              </a:ext>
            </a:extLst>
          </p:cNvPr>
          <p:cNvSpPr/>
          <p:nvPr/>
        </p:nvSpPr>
        <p:spPr bwMode="auto">
          <a:xfrm>
            <a:off x="6153379" y="2054615"/>
            <a:ext cx="5352177" cy="457200"/>
          </a:xfrm>
          <a:prstGeom prst="flowChartAlternateProcess">
            <a:avLst/>
          </a:prstGeom>
          <a:solidFill>
            <a:srgbClr val="001C54"/>
          </a:solidFill>
          <a:ln w="2857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Tahoma" charset="0"/>
              </a:rPr>
              <a:t> Fidelity and Motion Independence</a:t>
            </a:r>
          </a:p>
        </p:txBody>
      </p:sp>
      <p:sp>
        <p:nvSpPr>
          <p:cNvPr id="4" name="Oval 3">
            <a:extLst>
              <a:ext uri="{FF2B5EF4-FFF2-40B4-BE49-F238E27FC236}">
                <a16:creationId xmlns:a16="http://schemas.microsoft.com/office/drawing/2014/main" id="{E9E07DCE-2404-66AB-AF2B-494794391066}"/>
              </a:ext>
            </a:extLst>
          </p:cNvPr>
          <p:cNvSpPr/>
          <p:nvPr/>
        </p:nvSpPr>
        <p:spPr bwMode="auto">
          <a:xfrm>
            <a:off x="5778894" y="2047137"/>
            <a:ext cx="457200" cy="457200"/>
          </a:xfrm>
          <a:prstGeom prst="ellipse">
            <a:avLst/>
          </a:prstGeom>
          <a:solidFill>
            <a:srgbClr val="001C54"/>
          </a:solidFill>
          <a:ln w="19050" cap="flat" cmpd="sng" algn="ctr">
            <a:solidFill>
              <a:schemeClr val="bg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Narrow" panose="020B0606020202030204" pitchFamily="34" charset="0"/>
              </a:rPr>
              <a:t>2</a:t>
            </a:r>
          </a:p>
        </p:txBody>
      </p:sp>
      <p:sp>
        <p:nvSpPr>
          <p:cNvPr id="19" name="Flowchart: Alternate Process 18">
            <a:extLst>
              <a:ext uri="{FF2B5EF4-FFF2-40B4-BE49-F238E27FC236}">
                <a16:creationId xmlns:a16="http://schemas.microsoft.com/office/drawing/2014/main" id="{F7FFCC68-4031-16B5-C6A7-12134BB54DE6}"/>
              </a:ext>
            </a:extLst>
          </p:cNvPr>
          <p:cNvSpPr/>
          <p:nvPr/>
        </p:nvSpPr>
        <p:spPr bwMode="auto">
          <a:xfrm>
            <a:off x="6307205" y="2689257"/>
            <a:ext cx="5352177" cy="457200"/>
          </a:xfrm>
          <a:prstGeom prst="flowChartAlternateProcess">
            <a:avLst/>
          </a:prstGeom>
          <a:solidFill>
            <a:srgbClr val="001C54"/>
          </a:solidFill>
          <a:ln w="2857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sz="1600" dirty="0">
                <a:solidFill>
                  <a:schemeClr val="bg1"/>
                </a:solidFill>
              </a:rPr>
              <a:t> Lack of Deployed Mode Requirements</a:t>
            </a:r>
            <a:endParaRPr kumimoji="0" lang="en-US" sz="1600" b="0" i="0" u="none" strike="noStrike" cap="none" normalizeH="0" baseline="0" dirty="0">
              <a:ln>
                <a:noFill/>
              </a:ln>
              <a:solidFill>
                <a:schemeClr val="bg1"/>
              </a:solidFill>
              <a:effectLst/>
              <a:latin typeface="Tahoma" charset="0"/>
            </a:endParaRPr>
          </a:p>
        </p:txBody>
      </p:sp>
      <p:sp>
        <p:nvSpPr>
          <p:cNvPr id="5" name="Oval 4">
            <a:extLst>
              <a:ext uri="{FF2B5EF4-FFF2-40B4-BE49-F238E27FC236}">
                <a16:creationId xmlns:a16="http://schemas.microsoft.com/office/drawing/2014/main" id="{010C0C5C-CBED-8D97-E916-BFC540B8B9AA}"/>
              </a:ext>
            </a:extLst>
          </p:cNvPr>
          <p:cNvSpPr/>
          <p:nvPr/>
        </p:nvSpPr>
        <p:spPr bwMode="auto">
          <a:xfrm>
            <a:off x="5932720" y="2682459"/>
            <a:ext cx="457200" cy="457200"/>
          </a:xfrm>
          <a:prstGeom prst="ellipse">
            <a:avLst/>
          </a:prstGeom>
          <a:solidFill>
            <a:srgbClr val="001C54"/>
          </a:solidFill>
          <a:ln w="19050" cap="flat" cmpd="sng" algn="ctr">
            <a:solidFill>
              <a:schemeClr val="bg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b="1" dirty="0">
                <a:solidFill>
                  <a:schemeClr val="bg1"/>
                </a:solidFill>
                <a:latin typeface="Arial Narrow" panose="020B0606020202030204" pitchFamily="34" charset="0"/>
              </a:rPr>
              <a:t>3</a:t>
            </a:r>
            <a:endParaRPr kumimoji="0" lang="en-US" sz="1800" b="1" i="0" u="none" strike="noStrike" cap="none" normalizeH="0" baseline="0" dirty="0">
              <a:ln>
                <a:noFill/>
              </a:ln>
              <a:solidFill>
                <a:schemeClr val="bg1"/>
              </a:solidFill>
              <a:effectLst/>
              <a:latin typeface="Arial Narrow" panose="020B0606020202030204" pitchFamily="34" charset="0"/>
            </a:endParaRPr>
          </a:p>
        </p:txBody>
      </p:sp>
      <p:sp>
        <p:nvSpPr>
          <p:cNvPr id="20" name="Flowchart: Alternate Process 19">
            <a:extLst>
              <a:ext uri="{FF2B5EF4-FFF2-40B4-BE49-F238E27FC236}">
                <a16:creationId xmlns:a16="http://schemas.microsoft.com/office/drawing/2014/main" id="{21498900-3338-599E-F540-DED93718C305}"/>
              </a:ext>
            </a:extLst>
          </p:cNvPr>
          <p:cNvSpPr/>
          <p:nvPr/>
        </p:nvSpPr>
        <p:spPr bwMode="auto">
          <a:xfrm>
            <a:off x="6349932" y="3331765"/>
            <a:ext cx="5352177" cy="457200"/>
          </a:xfrm>
          <a:prstGeom prst="flowChartAlternateProcess">
            <a:avLst/>
          </a:prstGeom>
          <a:solidFill>
            <a:srgbClr val="001C54"/>
          </a:solidFill>
          <a:ln w="2857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sz="1600" dirty="0">
                <a:solidFill>
                  <a:schemeClr val="bg1"/>
                </a:solidFill>
              </a:rPr>
              <a:t> Importance of Accreditation Standards</a:t>
            </a:r>
            <a:endParaRPr kumimoji="0" lang="en-US" sz="1600" b="0" i="0" u="none" strike="noStrike" cap="none" normalizeH="0" baseline="0" dirty="0">
              <a:ln>
                <a:noFill/>
              </a:ln>
              <a:solidFill>
                <a:schemeClr val="bg1"/>
              </a:solidFill>
              <a:effectLst/>
              <a:latin typeface="Tahoma" charset="0"/>
            </a:endParaRPr>
          </a:p>
        </p:txBody>
      </p:sp>
      <p:sp>
        <p:nvSpPr>
          <p:cNvPr id="6" name="Oval 5">
            <a:extLst>
              <a:ext uri="{FF2B5EF4-FFF2-40B4-BE49-F238E27FC236}">
                <a16:creationId xmlns:a16="http://schemas.microsoft.com/office/drawing/2014/main" id="{B0A1B10E-BCDD-EFB3-C3CA-46AAE439BC7D}"/>
              </a:ext>
            </a:extLst>
          </p:cNvPr>
          <p:cNvSpPr/>
          <p:nvPr/>
        </p:nvSpPr>
        <p:spPr bwMode="auto">
          <a:xfrm>
            <a:off x="5975447" y="3325647"/>
            <a:ext cx="457200" cy="457200"/>
          </a:xfrm>
          <a:prstGeom prst="ellipse">
            <a:avLst/>
          </a:prstGeom>
          <a:solidFill>
            <a:srgbClr val="001C54"/>
          </a:solidFill>
          <a:ln w="19050" cap="flat" cmpd="sng" algn="ctr">
            <a:solidFill>
              <a:schemeClr val="bg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Narrow" panose="020B0606020202030204" pitchFamily="34" charset="0"/>
              </a:rPr>
              <a:t>4</a:t>
            </a:r>
          </a:p>
        </p:txBody>
      </p:sp>
      <p:sp>
        <p:nvSpPr>
          <p:cNvPr id="21" name="Flowchart: Alternate Process 20">
            <a:extLst>
              <a:ext uri="{FF2B5EF4-FFF2-40B4-BE49-F238E27FC236}">
                <a16:creationId xmlns:a16="http://schemas.microsoft.com/office/drawing/2014/main" id="{BA3AB6A3-3CBC-B076-3745-6BD6ADF201BD}"/>
              </a:ext>
            </a:extLst>
          </p:cNvPr>
          <p:cNvSpPr/>
          <p:nvPr/>
        </p:nvSpPr>
        <p:spPr bwMode="auto">
          <a:xfrm>
            <a:off x="6298661" y="3956501"/>
            <a:ext cx="5352177" cy="457200"/>
          </a:xfrm>
          <a:prstGeom prst="flowChartAlternateProcess">
            <a:avLst/>
          </a:prstGeom>
          <a:solidFill>
            <a:srgbClr val="001C54"/>
          </a:solidFill>
          <a:ln w="2857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Tahoma" charset="0"/>
              </a:rPr>
              <a:t> Pivotal Role of a Robust Training Strategy</a:t>
            </a:r>
          </a:p>
        </p:txBody>
      </p:sp>
      <p:sp>
        <p:nvSpPr>
          <p:cNvPr id="8" name="Oval 7">
            <a:extLst>
              <a:ext uri="{FF2B5EF4-FFF2-40B4-BE49-F238E27FC236}">
                <a16:creationId xmlns:a16="http://schemas.microsoft.com/office/drawing/2014/main" id="{ED6EE47E-12E1-6A73-065D-E863E98725BF}"/>
              </a:ext>
            </a:extLst>
          </p:cNvPr>
          <p:cNvSpPr/>
          <p:nvPr/>
        </p:nvSpPr>
        <p:spPr bwMode="auto">
          <a:xfrm>
            <a:off x="5924176" y="3951063"/>
            <a:ext cx="457200" cy="457200"/>
          </a:xfrm>
          <a:prstGeom prst="ellipse">
            <a:avLst/>
          </a:prstGeom>
          <a:solidFill>
            <a:srgbClr val="001C54"/>
          </a:solidFill>
          <a:ln w="19050" cap="flat" cmpd="sng" algn="ctr">
            <a:solidFill>
              <a:schemeClr val="bg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Narrow" panose="020B0606020202030204" pitchFamily="34" charset="0"/>
              </a:rPr>
              <a:t>5</a:t>
            </a:r>
          </a:p>
        </p:txBody>
      </p:sp>
      <p:sp>
        <p:nvSpPr>
          <p:cNvPr id="22" name="Flowchart: Alternate Process 21">
            <a:extLst>
              <a:ext uri="{FF2B5EF4-FFF2-40B4-BE49-F238E27FC236}">
                <a16:creationId xmlns:a16="http://schemas.microsoft.com/office/drawing/2014/main" id="{8C8306DB-2C5A-644A-3617-9FFEC1D70D89}"/>
              </a:ext>
            </a:extLst>
          </p:cNvPr>
          <p:cNvSpPr/>
          <p:nvPr/>
        </p:nvSpPr>
        <p:spPr bwMode="auto">
          <a:xfrm>
            <a:off x="6136285" y="4589103"/>
            <a:ext cx="5352177" cy="457200"/>
          </a:xfrm>
          <a:prstGeom prst="flowChartAlternateProcess">
            <a:avLst/>
          </a:prstGeom>
          <a:solidFill>
            <a:srgbClr val="001C54"/>
          </a:solidFill>
          <a:ln w="2857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Tahoma" charset="0"/>
              </a:rPr>
              <a:t> Designing</a:t>
            </a:r>
            <a:r>
              <a:rPr kumimoji="0" lang="en-US" sz="1600" b="0" i="0" u="none" strike="noStrike" cap="none" normalizeH="0" dirty="0">
                <a:ln>
                  <a:noFill/>
                </a:ln>
                <a:solidFill>
                  <a:schemeClr val="bg1"/>
                </a:solidFill>
                <a:effectLst/>
                <a:latin typeface="Tahoma" charset="0"/>
              </a:rPr>
              <a:t> Versatile Operator Training Device Suite</a:t>
            </a:r>
            <a:endParaRPr kumimoji="0" lang="en-US" sz="1600" b="0" i="0" u="none" strike="noStrike" cap="none" normalizeH="0" baseline="0" dirty="0">
              <a:ln>
                <a:noFill/>
              </a:ln>
              <a:solidFill>
                <a:schemeClr val="bg1"/>
              </a:solidFill>
              <a:effectLst/>
              <a:latin typeface="Tahoma" charset="0"/>
            </a:endParaRPr>
          </a:p>
        </p:txBody>
      </p:sp>
      <p:sp>
        <p:nvSpPr>
          <p:cNvPr id="9" name="Oval 8">
            <a:extLst>
              <a:ext uri="{FF2B5EF4-FFF2-40B4-BE49-F238E27FC236}">
                <a16:creationId xmlns:a16="http://schemas.microsoft.com/office/drawing/2014/main" id="{AFD5A549-18E4-43A5-DF3A-C74F98CC1B4D}"/>
              </a:ext>
            </a:extLst>
          </p:cNvPr>
          <p:cNvSpPr/>
          <p:nvPr/>
        </p:nvSpPr>
        <p:spPr bwMode="auto">
          <a:xfrm>
            <a:off x="5761800" y="4584345"/>
            <a:ext cx="457200" cy="457200"/>
          </a:xfrm>
          <a:prstGeom prst="ellipse">
            <a:avLst/>
          </a:prstGeom>
          <a:solidFill>
            <a:srgbClr val="001C54"/>
          </a:solidFill>
          <a:ln w="19050" cap="flat" cmpd="sng" algn="ctr">
            <a:solidFill>
              <a:schemeClr val="bg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Narrow" panose="020B0606020202030204" pitchFamily="34" charset="0"/>
              </a:rPr>
              <a:t>6</a:t>
            </a:r>
          </a:p>
        </p:txBody>
      </p:sp>
      <p:sp>
        <p:nvSpPr>
          <p:cNvPr id="23" name="Flowchart: Alternate Process 22">
            <a:extLst>
              <a:ext uri="{FF2B5EF4-FFF2-40B4-BE49-F238E27FC236}">
                <a16:creationId xmlns:a16="http://schemas.microsoft.com/office/drawing/2014/main" id="{DDC77BB2-1921-0D67-F7D7-E4894FD63595}"/>
              </a:ext>
            </a:extLst>
          </p:cNvPr>
          <p:cNvSpPr/>
          <p:nvPr/>
        </p:nvSpPr>
        <p:spPr bwMode="auto">
          <a:xfrm>
            <a:off x="5854278" y="5221028"/>
            <a:ext cx="5352177" cy="457200"/>
          </a:xfrm>
          <a:prstGeom prst="flowChartAlternateProcess">
            <a:avLst/>
          </a:prstGeom>
          <a:solidFill>
            <a:srgbClr val="001C54"/>
          </a:solidFill>
          <a:ln w="2857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Tahoma" charset="0"/>
              </a:rPr>
              <a:t> Rapid Updates to Training Devices</a:t>
            </a:r>
          </a:p>
        </p:txBody>
      </p:sp>
      <p:sp>
        <p:nvSpPr>
          <p:cNvPr id="10" name="Oval 9">
            <a:extLst>
              <a:ext uri="{FF2B5EF4-FFF2-40B4-BE49-F238E27FC236}">
                <a16:creationId xmlns:a16="http://schemas.microsoft.com/office/drawing/2014/main" id="{7D572D13-74B8-CC66-4000-08869FF1B080}"/>
              </a:ext>
            </a:extLst>
          </p:cNvPr>
          <p:cNvSpPr/>
          <p:nvPr/>
        </p:nvSpPr>
        <p:spPr bwMode="auto">
          <a:xfrm>
            <a:off x="5479793" y="5216949"/>
            <a:ext cx="457200" cy="457200"/>
          </a:xfrm>
          <a:prstGeom prst="ellipse">
            <a:avLst/>
          </a:prstGeom>
          <a:solidFill>
            <a:srgbClr val="001C54"/>
          </a:solidFill>
          <a:ln w="19050" cap="flat" cmpd="sng" algn="ctr">
            <a:solidFill>
              <a:schemeClr val="bg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Narrow" panose="020B0606020202030204" pitchFamily="34" charset="0"/>
              </a:rPr>
              <a:t>7</a:t>
            </a:r>
          </a:p>
        </p:txBody>
      </p:sp>
      <p:sp>
        <p:nvSpPr>
          <p:cNvPr id="15" name="Title 2">
            <a:extLst>
              <a:ext uri="{FF2B5EF4-FFF2-40B4-BE49-F238E27FC236}">
                <a16:creationId xmlns:a16="http://schemas.microsoft.com/office/drawing/2014/main" id="{6323EBFD-4DC6-B8BF-47C8-6C8C92BC9A01}"/>
              </a:ext>
            </a:extLst>
          </p:cNvPr>
          <p:cNvSpPr txBox="1">
            <a:spLocks/>
          </p:cNvSpPr>
          <p:nvPr/>
        </p:nvSpPr>
        <p:spPr>
          <a:xfrm>
            <a:off x="6298658" y="0"/>
            <a:ext cx="5893342" cy="795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n-US" sz="2800" b="1" dirty="0">
                <a:solidFill>
                  <a:srgbClr val="0A1F4C"/>
                </a:solidFill>
                <a:latin typeface="Tahoma" panose="020B0604030504040204" pitchFamily="34" charset="0"/>
                <a:ea typeface="Tahoma" panose="020B0604030504040204" pitchFamily="34" charset="0"/>
                <a:cs typeface="Tahoma" panose="020B0604030504040204" pitchFamily="34" charset="0"/>
              </a:rPr>
              <a:t>Findings </a:t>
            </a:r>
            <a:r>
              <a:rPr lang="en-US" sz="2400" dirty="0">
                <a:solidFill>
                  <a:srgbClr val="0A1F4C"/>
                </a:solidFill>
                <a:latin typeface="Tahoma" panose="020B0604030504040204" pitchFamily="34" charset="0"/>
                <a:ea typeface="Tahoma" panose="020B0604030504040204" pitchFamily="34" charset="0"/>
                <a:cs typeface="Tahoma" panose="020B0604030504040204" pitchFamily="34" charset="0"/>
              </a:rPr>
              <a:t>(1 of 2)</a:t>
            </a:r>
            <a:endParaRPr lang="en-US" sz="2800" dirty="0">
              <a:solidFill>
                <a:schemeClr val="bg1"/>
              </a:solidFill>
            </a:endParaRPr>
          </a:p>
        </p:txBody>
      </p:sp>
      <p:grpSp>
        <p:nvGrpSpPr>
          <p:cNvPr id="49" name="Group 48">
            <a:extLst>
              <a:ext uri="{FF2B5EF4-FFF2-40B4-BE49-F238E27FC236}">
                <a16:creationId xmlns:a16="http://schemas.microsoft.com/office/drawing/2014/main" id="{9194EE51-9CAF-1372-0451-056A426FBE1E}"/>
              </a:ext>
            </a:extLst>
          </p:cNvPr>
          <p:cNvGrpSpPr/>
          <p:nvPr/>
        </p:nvGrpSpPr>
        <p:grpSpPr>
          <a:xfrm>
            <a:off x="459938" y="600499"/>
            <a:ext cx="5649283" cy="5254903"/>
            <a:chOff x="459938" y="600499"/>
            <a:chExt cx="5649283" cy="5254903"/>
          </a:xfrm>
        </p:grpSpPr>
        <p:pic>
          <p:nvPicPr>
            <p:cNvPr id="39" name="Picture 38" descr="A picture containing logo&#10;&#10;Description automatically generated">
              <a:extLst>
                <a:ext uri="{FF2B5EF4-FFF2-40B4-BE49-F238E27FC236}">
                  <a16:creationId xmlns:a16="http://schemas.microsoft.com/office/drawing/2014/main" id="{B67A7659-4B7C-DAB5-B884-54C4059950D1}"/>
                </a:ext>
              </a:extLst>
            </p:cNvPr>
            <p:cNvPicPr>
              <a:picLocks noChangeAspect="1"/>
            </p:cNvPicPr>
            <p:nvPr/>
          </p:nvPicPr>
          <p:blipFill rotWithShape="1">
            <a:blip r:embed="rId2">
              <a:clrChange>
                <a:clrFrom>
                  <a:srgbClr val="2C333C"/>
                </a:clrFrom>
                <a:clrTo>
                  <a:srgbClr val="2C333C">
                    <a:alpha val="0"/>
                  </a:srgbClr>
                </a:clrTo>
              </a:clrChange>
              <a:alphaModFix amt="60000"/>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5081" t="1971" r="3285" b="5072"/>
            <a:stretch/>
          </p:blipFill>
          <p:spPr>
            <a:xfrm>
              <a:off x="1204958" y="1305370"/>
              <a:ext cx="4186754" cy="4247260"/>
            </a:xfrm>
            <a:prstGeom prst="rect">
              <a:avLst/>
            </a:prstGeom>
          </p:spPr>
        </p:pic>
        <p:grpSp>
          <p:nvGrpSpPr>
            <p:cNvPr id="48" name="Group 47">
              <a:extLst>
                <a:ext uri="{FF2B5EF4-FFF2-40B4-BE49-F238E27FC236}">
                  <a16:creationId xmlns:a16="http://schemas.microsoft.com/office/drawing/2014/main" id="{6FC20B39-93C9-0521-092A-375BB73D2038}"/>
                </a:ext>
              </a:extLst>
            </p:cNvPr>
            <p:cNvGrpSpPr/>
            <p:nvPr/>
          </p:nvGrpSpPr>
          <p:grpSpPr>
            <a:xfrm>
              <a:off x="459938" y="600499"/>
              <a:ext cx="5649283" cy="5254903"/>
              <a:chOff x="459938" y="600499"/>
              <a:chExt cx="5649283" cy="5254903"/>
            </a:xfrm>
          </p:grpSpPr>
          <p:sp>
            <p:nvSpPr>
              <p:cNvPr id="40" name="Oval 39">
                <a:extLst>
                  <a:ext uri="{FF2B5EF4-FFF2-40B4-BE49-F238E27FC236}">
                    <a16:creationId xmlns:a16="http://schemas.microsoft.com/office/drawing/2014/main" id="{DF8EA2F2-F219-B690-C41A-8873F62AEEAD}"/>
                  </a:ext>
                </a:extLst>
              </p:cNvPr>
              <p:cNvSpPr/>
              <p:nvPr/>
            </p:nvSpPr>
            <p:spPr>
              <a:xfrm>
                <a:off x="1064490" y="1285029"/>
                <a:ext cx="4389120" cy="4389120"/>
              </a:xfrm>
              <a:prstGeom prst="ellipse">
                <a:avLst/>
              </a:prstGeom>
              <a:noFill/>
              <a:ln w="254000">
                <a:solidFill>
                  <a:srgbClr val="0A1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3A2B7A21-EC44-419A-6A28-67E34286036A}"/>
                  </a:ext>
                </a:extLst>
              </p:cNvPr>
              <p:cNvGrpSpPr/>
              <p:nvPr/>
            </p:nvGrpSpPr>
            <p:grpSpPr>
              <a:xfrm>
                <a:off x="459938" y="600499"/>
                <a:ext cx="5649283" cy="5254903"/>
                <a:chOff x="459938" y="600499"/>
                <a:chExt cx="5649283" cy="5254903"/>
              </a:xfrm>
            </p:grpSpPr>
            <p:sp>
              <p:nvSpPr>
                <p:cNvPr id="41" name="Isosceles Triangle 40">
                  <a:extLst>
                    <a:ext uri="{FF2B5EF4-FFF2-40B4-BE49-F238E27FC236}">
                      <a16:creationId xmlns:a16="http://schemas.microsoft.com/office/drawing/2014/main" id="{E426CC83-3A34-2FD1-03D0-E31F888FB1E7}"/>
                    </a:ext>
                  </a:extLst>
                </p:cNvPr>
                <p:cNvSpPr/>
                <p:nvPr/>
              </p:nvSpPr>
              <p:spPr>
                <a:xfrm rot="18490877">
                  <a:off x="407234" y="1296566"/>
                  <a:ext cx="1901898" cy="928792"/>
                </a:xfrm>
                <a:prstGeom prst="triangle">
                  <a:avLst>
                    <a:gd name="adj" fmla="val 59450"/>
                  </a:avLst>
                </a:prstGeom>
                <a:solidFill>
                  <a:srgbClr val="0A1F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667EB25C-52BE-0669-8A5F-A74B0E2BF8D9}"/>
                    </a:ext>
                  </a:extLst>
                </p:cNvPr>
                <p:cNvSpPr/>
                <p:nvPr/>
              </p:nvSpPr>
              <p:spPr>
                <a:xfrm rot="13451247">
                  <a:off x="459938" y="4926610"/>
                  <a:ext cx="1901898" cy="928792"/>
                </a:xfrm>
                <a:prstGeom prst="triangle">
                  <a:avLst>
                    <a:gd name="adj" fmla="val 59450"/>
                  </a:avLst>
                </a:prstGeom>
                <a:solidFill>
                  <a:srgbClr val="0A1F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B6C695F6-E357-E3F2-9BF6-BE250EDC6CCA}"/>
                    </a:ext>
                  </a:extLst>
                </p:cNvPr>
                <p:cNvSpPr/>
                <p:nvPr/>
              </p:nvSpPr>
              <p:spPr>
                <a:xfrm rot="8122682">
                  <a:off x="4207323" y="4871829"/>
                  <a:ext cx="1901898" cy="928792"/>
                </a:xfrm>
                <a:prstGeom prst="triangle">
                  <a:avLst>
                    <a:gd name="adj" fmla="val 59450"/>
                  </a:avLst>
                </a:prstGeom>
                <a:solidFill>
                  <a:srgbClr val="0A1F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73C85DEE-840E-A551-FFCF-0866B361DBC3}"/>
                    </a:ext>
                  </a:extLst>
                </p:cNvPr>
                <p:cNvSpPr/>
                <p:nvPr/>
              </p:nvSpPr>
              <p:spPr>
                <a:xfrm rot="2856482">
                  <a:off x="4115246" y="1047052"/>
                  <a:ext cx="1815359" cy="922253"/>
                </a:xfrm>
                <a:prstGeom prst="triangle">
                  <a:avLst>
                    <a:gd name="adj" fmla="val 59450"/>
                  </a:avLst>
                </a:prstGeom>
                <a:solidFill>
                  <a:srgbClr val="0A1F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47013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9"/>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7" presetClass="emph" presetSubtype="2" fill="hold" nodeType="withEffect">
                                  <p:stCondLst>
                                    <p:cond delay="0"/>
                                  </p:stCondLst>
                                  <p:childTnLst>
                                    <p:animClr clrSpc="rgb" dir="cw">
                                      <p:cBhvr>
                                        <p:cTn id="12" dur="250" fill="hold"/>
                                        <p:tgtEl>
                                          <p:spTgt spid="28"/>
                                        </p:tgtEl>
                                        <p:attrNameLst>
                                          <p:attrName>stroke.color</p:attrName>
                                        </p:attrNameLst>
                                      </p:cBhvr>
                                      <p:to>
                                        <a:srgbClr val="FFC000"/>
                                      </p:to>
                                    </p:animClr>
                                    <p:set>
                                      <p:cBhvr>
                                        <p:cTn id="13" dur="250" fill="hold"/>
                                        <p:tgtEl>
                                          <p:spTgt spid="28"/>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7" presetClass="emph" presetSubtype="2" fill="hold" nodeType="withEffect">
                                  <p:stCondLst>
                                    <p:cond delay="0"/>
                                  </p:stCondLst>
                                  <p:childTnLst>
                                    <p:animClr clrSpc="rgb" dir="cw">
                                      <p:cBhvr>
                                        <p:cTn id="21" dur="250" fill="hold"/>
                                        <p:tgtEl>
                                          <p:spTgt spid="4"/>
                                        </p:tgtEl>
                                        <p:attrNameLst>
                                          <p:attrName>stroke.color</p:attrName>
                                        </p:attrNameLst>
                                      </p:cBhvr>
                                      <p:to>
                                        <a:srgbClr val="FFC000"/>
                                      </p:to>
                                    </p:animClr>
                                    <p:set>
                                      <p:cBhvr>
                                        <p:cTn id="22" dur="250" fill="hold"/>
                                        <p:tgtEl>
                                          <p:spTgt spid="4"/>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7" presetClass="emph" presetSubtype="2" fill="hold" nodeType="withEffect">
                                  <p:stCondLst>
                                    <p:cond delay="0"/>
                                  </p:stCondLst>
                                  <p:childTnLst>
                                    <p:animClr clrSpc="rgb" dir="cw">
                                      <p:cBhvr>
                                        <p:cTn id="30" dur="250" fill="hold"/>
                                        <p:tgtEl>
                                          <p:spTgt spid="5"/>
                                        </p:tgtEl>
                                        <p:attrNameLst>
                                          <p:attrName>stroke.color</p:attrName>
                                        </p:attrNameLst>
                                      </p:cBhvr>
                                      <p:to>
                                        <a:srgbClr val="FFC000"/>
                                      </p:to>
                                    </p:animClr>
                                    <p:set>
                                      <p:cBhvr>
                                        <p:cTn id="31" dur="250" fill="hold"/>
                                        <p:tgtEl>
                                          <p:spTgt spid="5"/>
                                        </p:tgtEl>
                                        <p:attrNameLst>
                                          <p:attrName>stroke.on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26"/>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par>
                                <p:cTn id="38" presetID="7" presetClass="emph" presetSubtype="2" fill="hold" nodeType="withEffect">
                                  <p:stCondLst>
                                    <p:cond delay="0"/>
                                  </p:stCondLst>
                                  <p:childTnLst>
                                    <p:animClr clrSpc="rgb" dir="cw">
                                      <p:cBhvr>
                                        <p:cTn id="39" dur="250" fill="hold"/>
                                        <p:tgtEl>
                                          <p:spTgt spid="6"/>
                                        </p:tgtEl>
                                        <p:attrNameLst>
                                          <p:attrName>stroke.color</p:attrName>
                                        </p:attrNameLst>
                                      </p:cBhvr>
                                      <p:to>
                                        <a:srgbClr val="FFC000"/>
                                      </p:to>
                                    </p:animClr>
                                    <p:set>
                                      <p:cBhvr>
                                        <p:cTn id="40" dur="250" fill="hold"/>
                                        <p:tgtEl>
                                          <p:spTgt spid="6"/>
                                        </p:tgtEl>
                                        <p:attrNameLst>
                                          <p:attrName>stroke.on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7" presetClass="emph" presetSubtype="2" fill="hold" nodeType="withEffect">
                                  <p:stCondLst>
                                    <p:cond delay="0"/>
                                  </p:stCondLst>
                                  <p:childTnLst>
                                    <p:animClr clrSpc="rgb" dir="cw">
                                      <p:cBhvr>
                                        <p:cTn id="48" dur="250" fill="hold"/>
                                        <p:tgtEl>
                                          <p:spTgt spid="8"/>
                                        </p:tgtEl>
                                        <p:attrNameLst>
                                          <p:attrName>stroke.color</p:attrName>
                                        </p:attrNameLst>
                                      </p:cBhvr>
                                      <p:to>
                                        <a:srgbClr val="FFC000"/>
                                      </p:to>
                                    </p:animClr>
                                    <p:set>
                                      <p:cBhvr>
                                        <p:cTn id="49" dur="250" fill="hold"/>
                                        <p:tgtEl>
                                          <p:spTgt spid="8"/>
                                        </p:tgtEl>
                                        <p:attrNameLst>
                                          <p:attrName>stroke.on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1"/>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par>
                                <p:cTn id="56" presetID="7" presetClass="emph" presetSubtype="2" fill="hold" nodeType="withEffect">
                                  <p:stCondLst>
                                    <p:cond delay="0"/>
                                  </p:stCondLst>
                                  <p:childTnLst>
                                    <p:animClr clrSpc="rgb" dir="cw">
                                      <p:cBhvr>
                                        <p:cTn id="57" dur="250" fill="hold"/>
                                        <p:tgtEl>
                                          <p:spTgt spid="9"/>
                                        </p:tgtEl>
                                        <p:attrNameLst>
                                          <p:attrName>stroke.color</p:attrName>
                                        </p:attrNameLst>
                                      </p:cBhvr>
                                      <p:to>
                                        <a:srgbClr val="FFC000"/>
                                      </p:to>
                                    </p:animClr>
                                    <p:set>
                                      <p:cBhvr>
                                        <p:cTn id="58" dur="250" fill="hold"/>
                                        <p:tgtEl>
                                          <p:spTgt spid="9"/>
                                        </p:tgtEl>
                                        <p:attrNameLst>
                                          <p:attrName>stroke.on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2"/>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par>
                                <p:cTn id="65" presetID="7" presetClass="emph" presetSubtype="2" fill="hold" nodeType="withEffect">
                                  <p:stCondLst>
                                    <p:cond delay="0"/>
                                  </p:stCondLst>
                                  <p:childTnLst>
                                    <p:animClr clrSpc="rgb" dir="cw">
                                      <p:cBhvr>
                                        <p:cTn id="66" dur="250" fill="hold"/>
                                        <p:tgtEl>
                                          <p:spTgt spid="10"/>
                                        </p:tgtEl>
                                        <p:attrNameLst>
                                          <p:attrName>stroke.color</p:attrName>
                                        </p:attrNameLst>
                                      </p:cBhvr>
                                      <p:to>
                                        <a:srgbClr val="FFC000"/>
                                      </p:to>
                                    </p:animClr>
                                    <p:set>
                                      <p:cBhvr>
                                        <p:cTn id="67" dur="250" fill="hold"/>
                                        <p:tgtEl>
                                          <p:spTgt spid="10"/>
                                        </p:tgtEl>
                                        <p:attrNameLst>
                                          <p:attrName>stroke.on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8" grpId="0" animBg="1"/>
      <p:bldP spid="18" grpId="1" animBg="1"/>
      <p:bldP spid="26" grpId="0" animBg="1"/>
      <p:bldP spid="26" grpId="1" animBg="1"/>
      <p:bldP spid="27" grpId="0" animBg="1"/>
      <p:bldP spid="27" grpId="1" animBg="1"/>
      <p:bldP spid="11" grpId="0" animBg="1"/>
      <p:bldP spid="11" grpId="1" animBg="1"/>
      <p:bldP spid="12" grpId="0" animBg="1"/>
      <p:bldP spid="12" grpId="1" animBg="1"/>
      <p:bldP spid="13" grpId="0" animBg="1"/>
      <p:bldP spid="13" grpId="1"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A223E81-7E60-C29C-1415-21B64E805BB1}"/>
              </a:ext>
            </a:extLst>
          </p:cNvPr>
          <p:cNvSpPr txBox="1"/>
          <p:nvPr/>
        </p:nvSpPr>
        <p:spPr>
          <a:xfrm>
            <a:off x="670171" y="1050944"/>
            <a:ext cx="4663440" cy="4937760"/>
          </a:xfrm>
          <a:prstGeom prst="rect">
            <a:avLst/>
          </a:prstGeom>
          <a:solidFill>
            <a:srgbClr val="0A1F4C"/>
          </a:solidFill>
          <a:ln>
            <a:noFill/>
          </a:ln>
          <a:effectLst/>
        </p:spPr>
        <p:txBody>
          <a:bodyPr wrap="square" rtlCol="0" anchor="ctr">
            <a:noAutofit/>
          </a:bodyPr>
          <a:lstStyle/>
          <a:p>
            <a:pPr>
              <a:lnSpc>
                <a:spcPct val="110000"/>
              </a:lnSpc>
            </a:pPr>
            <a:r>
              <a:rPr lang="en-US" sz="2400" dirty="0">
                <a:solidFill>
                  <a:schemeClr val="bg1"/>
                </a:solidFill>
                <a:latin typeface="Arial" panose="020B0604020202020204" pitchFamily="34" charset="0"/>
                <a:cs typeface="Arial" panose="020B0604020202020204" pitchFamily="34" charset="0"/>
              </a:rPr>
              <a:t>Training transfer has significant impact on the </a:t>
            </a:r>
            <a:r>
              <a:rPr lang="en-US" sz="2400" b="1" dirty="0">
                <a:solidFill>
                  <a:schemeClr val="bg1"/>
                </a:solidFill>
                <a:latin typeface="Arial" panose="020B0604020202020204" pitchFamily="34" charset="0"/>
                <a:cs typeface="Arial" panose="020B0604020202020204" pitchFamily="34" charset="0"/>
              </a:rPr>
              <a:t>learning process</a:t>
            </a:r>
            <a:r>
              <a:rPr lang="en-US" sz="2400"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safety</a:t>
            </a:r>
            <a:r>
              <a:rPr lang="en-US" sz="2400" dirty="0">
                <a:solidFill>
                  <a:schemeClr val="bg1"/>
                </a:solidFill>
                <a:latin typeface="Arial" panose="020B0604020202020204" pitchFamily="34" charset="0"/>
                <a:cs typeface="Arial" panose="020B0604020202020204" pitchFamily="34" charset="0"/>
              </a:rPr>
              <a:t>, and overall </a:t>
            </a:r>
            <a:r>
              <a:rPr lang="en-US" sz="2400" b="1" dirty="0">
                <a:solidFill>
                  <a:schemeClr val="bg1"/>
                </a:solidFill>
                <a:latin typeface="Arial" panose="020B0604020202020204" pitchFamily="34" charset="0"/>
                <a:cs typeface="Arial" panose="020B0604020202020204" pitchFamily="34" charset="0"/>
              </a:rPr>
              <a:t>effectiveness</a:t>
            </a:r>
            <a:r>
              <a:rPr lang="en-US" sz="2400" dirty="0">
                <a:solidFill>
                  <a:schemeClr val="bg1"/>
                </a:solidFill>
                <a:latin typeface="Arial" panose="020B0604020202020204" pitchFamily="34" charset="0"/>
                <a:cs typeface="Arial" panose="020B0604020202020204" pitchFamily="34" charset="0"/>
              </a:rPr>
              <a:t> of the training, but incur some limitations that require a combination of Training Aids, Devices, Simulators and Simulations (TADSS), and in-flight training.</a:t>
            </a:r>
          </a:p>
        </p:txBody>
      </p:sp>
      <p:sp>
        <p:nvSpPr>
          <p:cNvPr id="18" name="TextBox 17">
            <a:extLst>
              <a:ext uri="{FF2B5EF4-FFF2-40B4-BE49-F238E27FC236}">
                <a16:creationId xmlns:a16="http://schemas.microsoft.com/office/drawing/2014/main" id="{F1E747F5-5A02-0975-83F0-C295286181D7}"/>
              </a:ext>
            </a:extLst>
          </p:cNvPr>
          <p:cNvSpPr txBox="1"/>
          <p:nvPr/>
        </p:nvSpPr>
        <p:spPr>
          <a:xfrm>
            <a:off x="670171" y="1050944"/>
            <a:ext cx="4663440" cy="4937760"/>
          </a:xfrm>
          <a:prstGeom prst="rect">
            <a:avLst/>
          </a:prstGeom>
          <a:solidFill>
            <a:srgbClr val="0A1F4C"/>
          </a:solidFill>
          <a:ln>
            <a:noFill/>
          </a:ln>
          <a:effectLst/>
        </p:spPr>
        <p:txBody>
          <a:bodyPr wrap="square" rtlCol="0" anchor="ctr">
            <a:noAutofit/>
          </a:bodyPr>
          <a:lstStyle/>
          <a:p>
            <a:pPr>
              <a:lnSpc>
                <a:spcPct val="110000"/>
              </a:lnSpc>
              <a:spcAft>
                <a:spcPts val="600"/>
              </a:spcAft>
            </a:pPr>
            <a:r>
              <a:rPr lang="en-US" sz="2400" dirty="0">
                <a:solidFill>
                  <a:schemeClr val="bg1"/>
                </a:solidFill>
                <a:latin typeface="Arial" panose="020B0604020202020204" pitchFamily="34" charset="0"/>
                <a:cs typeface="Arial" panose="020B0604020202020204" pitchFamily="34" charset="0"/>
              </a:rPr>
              <a:t>Requirements for training in deployed environments may create a need for a </a:t>
            </a:r>
            <a:r>
              <a:rPr lang="en-US" sz="2400" b="1" dirty="0">
                <a:solidFill>
                  <a:schemeClr val="bg1"/>
                </a:solidFill>
                <a:latin typeface="Arial" panose="020B0604020202020204" pitchFamily="34" charset="0"/>
                <a:cs typeface="Arial" panose="020B0604020202020204" pitchFamily="34" charset="0"/>
              </a:rPr>
              <a:t>tradeoff</a:t>
            </a:r>
            <a:r>
              <a:rPr lang="en-US" sz="2400" dirty="0">
                <a:solidFill>
                  <a:schemeClr val="bg1"/>
                </a:solidFill>
                <a:latin typeface="Arial" panose="020B0604020202020204" pitchFamily="34" charset="0"/>
                <a:cs typeface="Arial" panose="020B0604020202020204" pitchFamily="34" charset="0"/>
              </a:rPr>
              <a:t> between </a:t>
            </a:r>
            <a:r>
              <a:rPr lang="en-US" sz="2400" b="1" dirty="0">
                <a:solidFill>
                  <a:schemeClr val="bg1"/>
                </a:solidFill>
                <a:latin typeface="Arial" panose="020B0604020202020204" pitchFamily="34" charset="0"/>
                <a:cs typeface="Arial" panose="020B0604020202020204" pitchFamily="34" charset="0"/>
              </a:rPr>
              <a:t>training tasks </a:t>
            </a:r>
            <a:r>
              <a:rPr lang="en-US" sz="2400" dirty="0">
                <a:solidFill>
                  <a:schemeClr val="bg1"/>
                </a:solidFill>
                <a:latin typeface="Arial" panose="020B0604020202020204" pitchFamily="34" charset="0"/>
                <a:cs typeface="Arial" panose="020B0604020202020204" pitchFamily="34" charset="0"/>
              </a:rPr>
              <a:t>and the </a:t>
            </a:r>
            <a:r>
              <a:rPr lang="en-US" sz="2400" b="1" dirty="0">
                <a:solidFill>
                  <a:schemeClr val="bg1"/>
                </a:solidFill>
                <a:latin typeface="Arial" panose="020B0604020202020204" pitchFamily="34" charset="0"/>
                <a:cs typeface="Arial" panose="020B0604020202020204" pitchFamily="34" charset="0"/>
              </a:rPr>
              <a:t>fidelity</a:t>
            </a:r>
            <a:r>
              <a:rPr lang="en-US" sz="2400" dirty="0">
                <a:solidFill>
                  <a:schemeClr val="bg1"/>
                </a:solidFill>
                <a:latin typeface="Arial" panose="020B0604020202020204" pitchFamily="34" charset="0"/>
                <a:cs typeface="Arial" panose="020B0604020202020204" pitchFamily="34" charset="0"/>
              </a:rPr>
              <a:t> available in the deployed environment. </a:t>
            </a:r>
          </a:p>
          <a:p>
            <a:pPr>
              <a:lnSpc>
                <a:spcPct val="110000"/>
              </a:lnSpc>
            </a:pPr>
            <a:r>
              <a:rPr lang="en-US" sz="2400" dirty="0">
                <a:solidFill>
                  <a:schemeClr val="bg1"/>
                </a:solidFill>
                <a:latin typeface="Arial" panose="020B0604020202020204" pitchFamily="34" charset="0"/>
                <a:cs typeface="Arial" panose="020B0604020202020204" pitchFamily="34" charset="0"/>
              </a:rPr>
              <a:t>Some examples of deployable training are using a Desktop Trainer (DTT) for mission planning, aircraft embedded training, and FTDs in mobile environmental containers.</a:t>
            </a:r>
          </a:p>
        </p:txBody>
      </p:sp>
      <p:sp>
        <p:nvSpPr>
          <p:cNvPr id="26" name="TextBox 25">
            <a:extLst>
              <a:ext uri="{FF2B5EF4-FFF2-40B4-BE49-F238E27FC236}">
                <a16:creationId xmlns:a16="http://schemas.microsoft.com/office/drawing/2014/main" id="{F97F593C-880D-976F-7BB5-7703FEA97054}"/>
              </a:ext>
            </a:extLst>
          </p:cNvPr>
          <p:cNvSpPr txBox="1"/>
          <p:nvPr/>
        </p:nvSpPr>
        <p:spPr>
          <a:xfrm>
            <a:off x="670171" y="1050944"/>
            <a:ext cx="4663440" cy="4937760"/>
          </a:xfrm>
          <a:prstGeom prst="rect">
            <a:avLst/>
          </a:prstGeom>
          <a:solidFill>
            <a:srgbClr val="0A1F4C"/>
          </a:solidFill>
          <a:ln>
            <a:noFill/>
          </a:ln>
          <a:effectLst/>
        </p:spPr>
        <p:txBody>
          <a:bodyPr wrap="square" rtlCol="0" anchor="ctr">
            <a:noAutofit/>
          </a:bodyPr>
          <a:lstStyle/>
          <a:p>
            <a:pPr>
              <a:lnSpc>
                <a:spcPct val="110000"/>
              </a:lnSpc>
              <a:spcAft>
                <a:spcPts val="600"/>
              </a:spcAft>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Simulators in mobile environmental containers may have limited field of view with reduced peripheral stimuli, which can lead to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limited situational awareness</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a:lnSpc>
                <a:spcPct val="110000"/>
              </a:lnSpc>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Relatively few studies explore the tradeoffs between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fidelity</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transportability</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and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cost</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in flight training devices. </a:t>
            </a:r>
          </a:p>
        </p:txBody>
      </p:sp>
      <p:sp>
        <p:nvSpPr>
          <p:cNvPr id="27" name="TextBox 26">
            <a:extLst>
              <a:ext uri="{FF2B5EF4-FFF2-40B4-BE49-F238E27FC236}">
                <a16:creationId xmlns:a16="http://schemas.microsoft.com/office/drawing/2014/main" id="{66FF706B-0D87-C74C-9E4B-AD745E49FA4B}"/>
              </a:ext>
            </a:extLst>
          </p:cNvPr>
          <p:cNvSpPr txBox="1"/>
          <p:nvPr/>
        </p:nvSpPr>
        <p:spPr>
          <a:xfrm>
            <a:off x="670171" y="1050944"/>
            <a:ext cx="4663440" cy="4937760"/>
          </a:xfrm>
          <a:prstGeom prst="rect">
            <a:avLst/>
          </a:prstGeom>
          <a:solidFill>
            <a:srgbClr val="0A1F4C"/>
          </a:solidFill>
          <a:ln>
            <a:noFill/>
          </a:ln>
          <a:effectLst/>
        </p:spPr>
        <p:txBody>
          <a:bodyPr wrap="square" rtlCol="0" anchor="ctr">
            <a:noAutofit/>
          </a:bodyPr>
          <a:lstStyle/>
          <a:p>
            <a:pPr>
              <a:lnSpc>
                <a:spcPct val="110000"/>
              </a:lnSpc>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Integration and interoperability of simulation capabilities for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collective training </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are a significant priority and force multiplier. This may include combined and joint forces. </a:t>
            </a:r>
            <a:endParaRPr lang="en-US" sz="2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71EC8AD-F08B-6887-8EB0-78D38991F5DB}"/>
              </a:ext>
            </a:extLst>
          </p:cNvPr>
          <p:cNvSpPr txBox="1"/>
          <p:nvPr/>
        </p:nvSpPr>
        <p:spPr>
          <a:xfrm>
            <a:off x="670171" y="1050944"/>
            <a:ext cx="4663440" cy="4937760"/>
          </a:xfrm>
          <a:prstGeom prst="rect">
            <a:avLst/>
          </a:prstGeom>
          <a:solidFill>
            <a:srgbClr val="0A1F4C"/>
          </a:solidFill>
          <a:ln>
            <a:noFill/>
          </a:ln>
          <a:effectLst/>
        </p:spPr>
        <p:txBody>
          <a:bodyPr wrap="square" rtlCol="0" anchor="ctr">
            <a:noAutofit/>
          </a:bodyPr>
          <a:lstStyle/>
          <a:p>
            <a:pPr>
              <a:lnSpc>
                <a:spcPct val="110000"/>
              </a:lnSpc>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Pilot training simulations using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AI-powered customization </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reveal promising results in tailoring critical task training to individual needs and learning styles.</a:t>
            </a:r>
          </a:p>
        </p:txBody>
      </p:sp>
      <p:sp>
        <p:nvSpPr>
          <p:cNvPr id="12" name="TextBox 11">
            <a:extLst>
              <a:ext uri="{FF2B5EF4-FFF2-40B4-BE49-F238E27FC236}">
                <a16:creationId xmlns:a16="http://schemas.microsoft.com/office/drawing/2014/main" id="{762DCC6B-EF4A-D6AC-5B3F-FA406A537BDE}"/>
              </a:ext>
            </a:extLst>
          </p:cNvPr>
          <p:cNvSpPr txBox="1"/>
          <p:nvPr/>
        </p:nvSpPr>
        <p:spPr>
          <a:xfrm>
            <a:off x="670171" y="1050944"/>
            <a:ext cx="4663440" cy="4937760"/>
          </a:xfrm>
          <a:prstGeom prst="rect">
            <a:avLst/>
          </a:prstGeom>
          <a:solidFill>
            <a:srgbClr val="0A1F4C"/>
          </a:solidFill>
          <a:ln>
            <a:noFill/>
          </a:ln>
          <a:effectLst/>
        </p:spPr>
        <p:txBody>
          <a:bodyPr wrap="square" rtlCol="0" anchor="ctr">
            <a:noAutofit/>
          </a:bodyPr>
          <a:lstStyle/>
          <a:p>
            <a:pPr>
              <a:lnSpc>
                <a:spcPct val="110000"/>
              </a:lnSpc>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Emerging technologies have facilitated the creation of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AR systems</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that are displayed on an aircrew helmet-mounted screen where the helmet’s visor usually mounts. The display can generate visual friendly aircraft, threat systems, etc. as well.  </a:t>
            </a:r>
          </a:p>
        </p:txBody>
      </p:sp>
      <p:sp>
        <p:nvSpPr>
          <p:cNvPr id="13" name="TextBox 12">
            <a:extLst>
              <a:ext uri="{FF2B5EF4-FFF2-40B4-BE49-F238E27FC236}">
                <a16:creationId xmlns:a16="http://schemas.microsoft.com/office/drawing/2014/main" id="{74ADFD7D-7FD4-75A4-CF4D-0D05154F4396}"/>
              </a:ext>
            </a:extLst>
          </p:cNvPr>
          <p:cNvSpPr txBox="1"/>
          <p:nvPr/>
        </p:nvSpPr>
        <p:spPr>
          <a:xfrm>
            <a:off x="670171" y="1050944"/>
            <a:ext cx="4663440" cy="4937760"/>
          </a:xfrm>
          <a:prstGeom prst="rect">
            <a:avLst/>
          </a:prstGeom>
          <a:solidFill>
            <a:srgbClr val="0A1F4C"/>
          </a:solidFill>
          <a:ln>
            <a:noFill/>
          </a:ln>
          <a:effectLst/>
        </p:spPr>
        <p:txBody>
          <a:bodyPr wrap="square" rtlCol="0" anchor="ctr">
            <a:noAutofit/>
          </a:bodyPr>
          <a:lstStyle/>
          <a:p>
            <a:pPr>
              <a:lnSpc>
                <a:spcPct val="110000"/>
              </a:lnSpc>
            </a:pP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The impact of simulation fidelity on training efficacy appears to diverge based on whether the pilot is a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novice</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or </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experienced</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This is influenced by factors such as task specificity, mission complexity, and individual learning traits.</a:t>
            </a:r>
          </a:p>
        </p:txBody>
      </p:sp>
      <p:sp>
        <p:nvSpPr>
          <p:cNvPr id="14" name="Rectangle 13">
            <a:extLst>
              <a:ext uri="{FF2B5EF4-FFF2-40B4-BE49-F238E27FC236}">
                <a16:creationId xmlns:a16="http://schemas.microsoft.com/office/drawing/2014/main" id="{18C0BEEC-7C72-C87A-D498-47A0B47E1997}"/>
              </a:ext>
            </a:extLst>
          </p:cNvPr>
          <p:cNvSpPr/>
          <p:nvPr/>
        </p:nvSpPr>
        <p:spPr bwMode="auto">
          <a:xfrm>
            <a:off x="670171" y="1050944"/>
            <a:ext cx="4663440" cy="4937760"/>
          </a:xfrm>
          <a:prstGeom prst="rect">
            <a:avLst/>
          </a:prstGeom>
          <a:solidFill>
            <a:srgbClr val="0A1F4C"/>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469D3E0-BA37-D198-8D45-D9C190ACBDE8}"/>
              </a:ext>
            </a:extLst>
          </p:cNvPr>
          <p:cNvSpPr>
            <a:spLocks noGrp="1"/>
          </p:cNvSpPr>
          <p:nvPr>
            <p:ph type="sldNum" sz="quarter" idx="12"/>
          </p:nvPr>
        </p:nvSpPr>
        <p:spPr/>
        <p:txBody>
          <a:bodyPr/>
          <a:lstStyle/>
          <a:p>
            <a:pPr>
              <a:defRPr/>
            </a:pPr>
            <a:fld id="{D68E8870-17DE-45C4-A8DD-7644B2422933}" type="slidenum">
              <a:rPr lang="en-US" smtClean="0"/>
              <a:pPr>
                <a:defRPr/>
              </a:pPr>
              <a:t>6</a:t>
            </a:fld>
            <a:endParaRPr lang="en-US" dirty="0"/>
          </a:p>
        </p:txBody>
      </p:sp>
      <p:sp>
        <p:nvSpPr>
          <p:cNvPr id="3" name="Title 2">
            <a:extLst>
              <a:ext uri="{FF2B5EF4-FFF2-40B4-BE49-F238E27FC236}">
                <a16:creationId xmlns:a16="http://schemas.microsoft.com/office/drawing/2014/main" id="{56C1DC17-7009-BDA1-58D1-3730D649DED4}"/>
              </a:ext>
            </a:extLst>
          </p:cNvPr>
          <p:cNvSpPr>
            <a:spLocks noGrp="1"/>
          </p:cNvSpPr>
          <p:nvPr>
            <p:ph type="title" idx="4294967295"/>
          </p:nvPr>
        </p:nvSpPr>
        <p:spPr>
          <a:xfrm>
            <a:off x="6298658" y="0"/>
            <a:ext cx="5893342" cy="795338"/>
          </a:xfrm>
        </p:spPr>
        <p:txBody>
          <a:bodyPr/>
          <a:lstStyle/>
          <a:p>
            <a:pPr fontAlgn="base">
              <a:spcAft>
                <a:spcPct val="0"/>
              </a:spcAft>
            </a:pPr>
            <a:r>
              <a:rPr lang="en-US" sz="2800" b="1" dirty="0">
                <a:solidFill>
                  <a:srgbClr val="0A1F4C"/>
                </a:solidFill>
                <a:latin typeface="Tahoma" panose="020B0604030504040204" pitchFamily="34" charset="0"/>
                <a:ea typeface="Tahoma" panose="020B0604030504040204" pitchFamily="34" charset="0"/>
                <a:cs typeface="Tahoma" panose="020B0604030504040204" pitchFamily="34" charset="0"/>
              </a:rPr>
              <a:t>Findings </a:t>
            </a:r>
            <a:r>
              <a:rPr lang="en-US" sz="2400" dirty="0">
                <a:solidFill>
                  <a:srgbClr val="0A1F4C"/>
                </a:solidFill>
                <a:latin typeface="Tahoma" panose="020B0604030504040204" pitchFamily="34" charset="0"/>
                <a:ea typeface="Tahoma" panose="020B0604030504040204" pitchFamily="34" charset="0"/>
                <a:cs typeface="Tahoma" panose="020B0604030504040204" pitchFamily="34" charset="0"/>
              </a:rPr>
              <a:t>(2 of 2)</a:t>
            </a:r>
            <a:endParaRPr lang="en-US" sz="2800" dirty="0">
              <a:solidFill>
                <a:schemeClr val="bg1"/>
              </a:solidFill>
            </a:endParaRPr>
          </a:p>
        </p:txBody>
      </p:sp>
      <p:sp>
        <p:nvSpPr>
          <p:cNvPr id="7" name="Flowchart: Alternate Process 6">
            <a:extLst>
              <a:ext uri="{FF2B5EF4-FFF2-40B4-BE49-F238E27FC236}">
                <a16:creationId xmlns:a16="http://schemas.microsoft.com/office/drawing/2014/main" id="{2206BC08-ADCB-D3F5-2D7F-A64043F3276B}"/>
              </a:ext>
            </a:extLst>
          </p:cNvPr>
          <p:cNvSpPr/>
          <p:nvPr/>
        </p:nvSpPr>
        <p:spPr bwMode="auto">
          <a:xfrm>
            <a:off x="5854282" y="1423857"/>
            <a:ext cx="5352177" cy="457200"/>
          </a:xfrm>
          <a:prstGeom prst="flowChartAlternateProcess">
            <a:avLst/>
          </a:prstGeom>
          <a:solidFill>
            <a:srgbClr val="001C54"/>
          </a:solidFill>
          <a:ln w="2857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Tahoma" charset="0"/>
              </a:rPr>
              <a:t> Transfer of Training</a:t>
            </a:r>
          </a:p>
        </p:txBody>
      </p:sp>
      <p:sp>
        <p:nvSpPr>
          <p:cNvPr id="28" name="Oval 27">
            <a:extLst>
              <a:ext uri="{FF2B5EF4-FFF2-40B4-BE49-F238E27FC236}">
                <a16:creationId xmlns:a16="http://schemas.microsoft.com/office/drawing/2014/main" id="{75DDBE5B-CC1D-E1B4-C98A-179ACFC9BC8A}"/>
              </a:ext>
            </a:extLst>
          </p:cNvPr>
          <p:cNvSpPr/>
          <p:nvPr/>
        </p:nvSpPr>
        <p:spPr bwMode="auto">
          <a:xfrm>
            <a:off x="5479797" y="1415699"/>
            <a:ext cx="457200" cy="457200"/>
          </a:xfrm>
          <a:prstGeom prst="ellipse">
            <a:avLst/>
          </a:prstGeom>
          <a:solidFill>
            <a:srgbClr val="001C54"/>
          </a:solidFill>
          <a:ln w="19050" cap="flat" cmpd="sng" algn="ctr">
            <a:solidFill>
              <a:schemeClr val="bg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b="1" dirty="0">
                <a:solidFill>
                  <a:schemeClr val="bg1"/>
                </a:solidFill>
                <a:latin typeface="Arial Narrow" panose="020B0606020202030204" pitchFamily="34" charset="0"/>
              </a:rPr>
              <a:t>8</a:t>
            </a:r>
            <a:endParaRPr kumimoji="0" lang="en-US" sz="1800" b="1" i="0" u="none" strike="noStrike" cap="none" normalizeH="0" baseline="0" dirty="0">
              <a:ln>
                <a:noFill/>
              </a:ln>
              <a:solidFill>
                <a:schemeClr val="bg1"/>
              </a:solidFill>
              <a:effectLst/>
              <a:latin typeface="Arial Narrow" panose="020B0606020202030204" pitchFamily="34" charset="0"/>
            </a:endParaRPr>
          </a:p>
        </p:txBody>
      </p:sp>
      <p:sp>
        <p:nvSpPr>
          <p:cNvPr id="17" name="Flowchart: Alternate Process 16">
            <a:extLst>
              <a:ext uri="{FF2B5EF4-FFF2-40B4-BE49-F238E27FC236}">
                <a16:creationId xmlns:a16="http://schemas.microsoft.com/office/drawing/2014/main" id="{268574A0-7810-A37E-CCEA-F4B5D5B129B0}"/>
              </a:ext>
            </a:extLst>
          </p:cNvPr>
          <p:cNvSpPr/>
          <p:nvPr/>
        </p:nvSpPr>
        <p:spPr bwMode="auto">
          <a:xfrm>
            <a:off x="6144836" y="2059312"/>
            <a:ext cx="5352177" cy="457200"/>
          </a:xfrm>
          <a:prstGeom prst="flowChartAlternateProcess">
            <a:avLst/>
          </a:prstGeom>
          <a:solidFill>
            <a:srgbClr val="001C54"/>
          </a:solidFill>
          <a:ln w="2857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sz="1600" dirty="0">
                <a:solidFill>
                  <a:schemeClr val="bg1"/>
                </a:solidFill>
              </a:rPr>
              <a:t> Training in Deployed Environments</a:t>
            </a:r>
            <a:endParaRPr kumimoji="0" lang="en-US" sz="1600" b="0" i="0" u="none" strike="noStrike" cap="none" normalizeH="0" baseline="0" dirty="0">
              <a:ln>
                <a:noFill/>
              </a:ln>
              <a:solidFill>
                <a:schemeClr val="bg1"/>
              </a:solidFill>
              <a:effectLst/>
              <a:latin typeface="Tahoma" charset="0"/>
            </a:endParaRPr>
          </a:p>
        </p:txBody>
      </p:sp>
      <p:sp>
        <p:nvSpPr>
          <p:cNvPr id="4" name="Oval 3">
            <a:extLst>
              <a:ext uri="{FF2B5EF4-FFF2-40B4-BE49-F238E27FC236}">
                <a16:creationId xmlns:a16="http://schemas.microsoft.com/office/drawing/2014/main" id="{E9E07DCE-2404-66AB-AF2B-494794391066}"/>
              </a:ext>
            </a:extLst>
          </p:cNvPr>
          <p:cNvSpPr/>
          <p:nvPr/>
        </p:nvSpPr>
        <p:spPr bwMode="auto">
          <a:xfrm>
            <a:off x="5770351" y="2051834"/>
            <a:ext cx="457200" cy="457200"/>
          </a:xfrm>
          <a:prstGeom prst="ellipse">
            <a:avLst/>
          </a:prstGeom>
          <a:solidFill>
            <a:srgbClr val="001C54"/>
          </a:solidFill>
          <a:ln w="19050" cap="flat" cmpd="sng" algn="ctr">
            <a:solidFill>
              <a:schemeClr val="bg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b="1" dirty="0">
                <a:solidFill>
                  <a:schemeClr val="bg1"/>
                </a:solidFill>
                <a:latin typeface="Arial Narrow" panose="020B0606020202030204" pitchFamily="34" charset="0"/>
              </a:rPr>
              <a:t>9</a:t>
            </a:r>
            <a:endParaRPr kumimoji="0" lang="en-US" sz="1800" b="1" i="0" u="none" strike="noStrike" cap="none" normalizeH="0" baseline="0" dirty="0">
              <a:ln>
                <a:noFill/>
              </a:ln>
              <a:solidFill>
                <a:schemeClr val="bg1"/>
              </a:solidFill>
              <a:effectLst/>
              <a:latin typeface="Arial Narrow" panose="020B0606020202030204" pitchFamily="34" charset="0"/>
            </a:endParaRPr>
          </a:p>
        </p:txBody>
      </p:sp>
      <p:sp>
        <p:nvSpPr>
          <p:cNvPr id="19" name="Flowchart: Alternate Process 18">
            <a:extLst>
              <a:ext uri="{FF2B5EF4-FFF2-40B4-BE49-F238E27FC236}">
                <a16:creationId xmlns:a16="http://schemas.microsoft.com/office/drawing/2014/main" id="{F7FFCC68-4031-16B5-C6A7-12134BB54DE6}"/>
              </a:ext>
            </a:extLst>
          </p:cNvPr>
          <p:cNvSpPr/>
          <p:nvPr/>
        </p:nvSpPr>
        <p:spPr bwMode="auto">
          <a:xfrm>
            <a:off x="6298658" y="2694087"/>
            <a:ext cx="5352177" cy="457200"/>
          </a:xfrm>
          <a:prstGeom prst="flowChartAlternateProcess">
            <a:avLst/>
          </a:prstGeom>
          <a:solidFill>
            <a:srgbClr val="001C54"/>
          </a:solidFill>
          <a:ln w="2857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sz="1600" dirty="0">
                <a:solidFill>
                  <a:schemeClr val="bg1"/>
                </a:solidFill>
              </a:rPr>
              <a:t> Limitations of Portable Simulators</a:t>
            </a:r>
            <a:endParaRPr kumimoji="0" lang="en-US" sz="1600" b="0" i="0" u="none" strike="noStrike" cap="none" normalizeH="0" baseline="0" dirty="0">
              <a:ln>
                <a:noFill/>
              </a:ln>
              <a:solidFill>
                <a:schemeClr val="bg1"/>
              </a:solidFill>
              <a:effectLst/>
              <a:latin typeface="Tahoma" charset="0"/>
            </a:endParaRPr>
          </a:p>
        </p:txBody>
      </p:sp>
      <p:sp>
        <p:nvSpPr>
          <p:cNvPr id="5" name="Oval 4">
            <a:extLst>
              <a:ext uri="{FF2B5EF4-FFF2-40B4-BE49-F238E27FC236}">
                <a16:creationId xmlns:a16="http://schemas.microsoft.com/office/drawing/2014/main" id="{010C0C5C-CBED-8D97-E916-BFC540B8B9AA}"/>
              </a:ext>
            </a:extLst>
          </p:cNvPr>
          <p:cNvSpPr/>
          <p:nvPr/>
        </p:nvSpPr>
        <p:spPr bwMode="auto">
          <a:xfrm>
            <a:off x="5924173" y="2687289"/>
            <a:ext cx="457200" cy="457200"/>
          </a:xfrm>
          <a:prstGeom prst="ellipse">
            <a:avLst/>
          </a:prstGeom>
          <a:solidFill>
            <a:srgbClr val="001C54"/>
          </a:solidFill>
          <a:ln w="19050" cap="flat" cmpd="sng" algn="ctr">
            <a:solidFill>
              <a:schemeClr val="bg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Narrow" panose="020B0606020202030204" pitchFamily="34" charset="0"/>
              </a:rPr>
              <a:t>10</a:t>
            </a:r>
          </a:p>
        </p:txBody>
      </p:sp>
      <p:sp>
        <p:nvSpPr>
          <p:cNvPr id="20" name="Flowchart: Alternate Process 19">
            <a:extLst>
              <a:ext uri="{FF2B5EF4-FFF2-40B4-BE49-F238E27FC236}">
                <a16:creationId xmlns:a16="http://schemas.microsoft.com/office/drawing/2014/main" id="{21498900-3338-599E-F540-DED93718C305}"/>
              </a:ext>
            </a:extLst>
          </p:cNvPr>
          <p:cNvSpPr/>
          <p:nvPr/>
        </p:nvSpPr>
        <p:spPr bwMode="auto">
          <a:xfrm>
            <a:off x="6349934" y="3328182"/>
            <a:ext cx="5352177" cy="457200"/>
          </a:xfrm>
          <a:prstGeom prst="flowChartAlternateProcess">
            <a:avLst/>
          </a:prstGeom>
          <a:solidFill>
            <a:srgbClr val="001C54"/>
          </a:solidFill>
          <a:ln w="2857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sz="1600" dirty="0">
                <a:solidFill>
                  <a:schemeClr val="bg1"/>
                </a:solidFill>
              </a:rPr>
              <a:t> Collective Training</a:t>
            </a:r>
            <a:endParaRPr kumimoji="0" lang="en-US" sz="1600" b="0" i="0" u="none" strike="noStrike" cap="none" normalizeH="0" baseline="0" dirty="0">
              <a:ln>
                <a:noFill/>
              </a:ln>
              <a:solidFill>
                <a:schemeClr val="bg1"/>
              </a:solidFill>
              <a:effectLst/>
              <a:latin typeface="Tahoma" charset="0"/>
            </a:endParaRPr>
          </a:p>
        </p:txBody>
      </p:sp>
      <p:sp>
        <p:nvSpPr>
          <p:cNvPr id="6" name="Oval 5">
            <a:extLst>
              <a:ext uri="{FF2B5EF4-FFF2-40B4-BE49-F238E27FC236}">
                <a16:creationId xmlns:a16="http://schemas.microsoft.com/office/drawing/2014/main" id="{B0A1B10E-BCDD-EFB3-C3CA-46AAE439BC7D}"/>
              </a:ext>
            </a:extLst>
          </p:cNvPr>
          <p:cNvSpPr/>
          <p:nvPr/>
        </p:nvSpPr>
        <p:spPr bwMode="auto">
          <a:xfrm>
            <a:off x="5975449" y="3322064"/>
            <a:ext cx="457200" cy="457200"/>
          </a:xfrm>
          <a:prstGeom prst="ellipse">
            <a:avLst/>
          </a:prstGeom>
          <a:solidFill>
            <a:srgbClr val="001C54"/>
          </a:solidFill>
          <a:ln w="19050" cap="flat" cmpd="sng" algn="ctr">
            <a:solidFill>
              <a:schemeClr val="bg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Narrow" panose="020B0606020202030204" pitchFamily="34" charset="0"/>
              </a:rPr>
              <a:t>11</a:t>
            </a:r>
          </a:p>
        </p:txBody>
      </p:sp>
      <p:sp>
        <p:nvSpPr>
          <p:cNvPr id="21" name="Flowchart: Alternate Process 20">
            <a:extLst>
              <a:ext uri="{FF2B5EF4-FFF2-40B4-BE49-F238E27FC236}">
                <a16:creationId xmlns:a16="http://schemas.microsoft.com/office/drawing/2014/main" id="{BA3AB6A3-3CBC-B076-3745-6BD6ADF201BD}"/>
              </a:ext>
            </a:extLst>
          </p:cNvPr>
          <p:cNvSpPr/>
          <p:nvPr/>
        </p:nvSpPr>
        <p:spPr bwMode="auto">
          <a:xfrm>
            <a:off x="6298660" y="3961597"/>
            <a:ext cx="5352177" cy="457200"/>
          </a:xfrm>
          <a:prstGeom prst="flowChartAlternateProcess">
            <a:avLst/>
          </a:prstGeom>
          <a:solidFill>
            <a:srgbClr val="001C54"/>
          </a:solidFill>
          <a:ln w="2857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Tahoma" charset="0"/>
              </a:rPr>
              <a:t> Adaptive Training</a:t>
            </a:r>
          </a:p>
        </p:txBody>
      </p:sp>
      <p:sp>
        <p:nvSpPr>
          <p:cNvPr id="8" name="Oval 7">
            <a:extLst>
              <a:ext uri="{FF2B5EF4-FFF2-40B4-BE49-F238E27FC236}">
                <a16:creationId xmlns:a16="http://schemas.microsoft.com/office/drawing/2014/main" id="{ED6EE47E-12E1-6A73-065D-E863E98725BF}"/>
              </a:ext>
            </a:extLst>
          </p:cNvPr>
          <p:cNvSpPr/>
          <p:nvPr/>
        </p:nvSpPr>
        <p:spPr bwMode="auto">
          <a:xfrm>
            <a:off x="5924175" y="3956159"/>
            <a:ext cx="457200" cy="457200"/>
          </a:xfrm>
          <a:prstGeom prst="ellipse">
            <a:avLst/>
          </a:prstGeom>
          <a:solidFill>
            <a:srgbClr val="001C54"/>
          </a:solidFill>
          <a:ln w="19050" cap="flat" cmpd="sng" algn="ctr">
            <a:solidFill>
              <a:schemeClr val="bg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Narrow" panose="020B0606020202030204" pitchFamily="34" charset="0"/>
              </a:rPr>
              <a:t>12</a:t>
            </a:r>
          </a:p>
        </p:txBody>
      </p:sp>
      <p:sp>
        <p:nvSpPr>
          <p:cNvPr id="22" name="Flowchart: Alternate Process 21">
            <a:extLst>
              <a:ext uri="{FF2B5EF4-FFF2-40B4-BE49-F238E27FC236}">
                <a16:creationId xmlns:a16="http://schemas.microsoft.com/office/drawing/2014/main" id="{8C8306DB-2C5A-644A-3617-9FFEC1D70D89}"/>
              </a:ext>
            </a:extLst>
          </p:cNvPr>
          <p:cNvSpPr/>
          <p:nvPr/>
        </p:nvSpPr>
        <p:spPr bwMode="auto">
          <a:xfrm>
            <a:off x="6136286" y="4594332"/>
            <a:ext cx="5352177" cy="457200"/>
          </a:xfrm>
          <a:prstGeom prst="flowChartAlternateProcess">
            <a:avLst/>
          </a:prstGeom>
          <a:solidFill>
            <a:srgbClr val="001C54"/>
          </a:solidFill>
          <a:ln w="2857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Tahoma" charset="0"/>
              </a:rPr>
              <a:t> Advanced</a:t>
            </a:r>
            <a:r>
              <a:rPr kumimoji="0" lang="en-US" sz="1600" b="0" i="0" u="none" strike="noStrike" cap="none" normalizeH="0" dirty="0">
                <a:ln>
                  <a:noFill/>
                </a:ln>
                <a:solidFill>
                  <a:schemeClr val="bg1"/>
                </a:solidFill>
                <a:effectLst/>
                <a:latin typeface="Tahoma" charset="0"/>
              </a:rPr>
              <a:t> </a:t>
            </a:r>
            <a:r>
              <a:rPr kumimoji="0" lang="en-US" sz="1600" b="0" i="0" u="none" strike="noStrike" cap="none" normalizeH="0" baseline="0" dirty="0">
                <a:ln>
                  <a:noFill/>
                </a:ln>
                <a:solidFill>
                  <a:schemeClr val="bg1"/>
                </a:solidFill>
                <a:effectLst/>
                <a:latin typeface="Tahoma" charset="0"/>
              </a:rPr>
              <a:t>Augmented</a:t>
            </a:r>
            <a:r>
              <a:rPr kumimoji="0" lang="en-US" sz="1600" b="0" i="0" u="none" strike="noStrike" cap="none" normalizeH="0" dirty="0">
                <a:ln>
                  <a:noFill/>
                </a:ln>
                <a:solidFill>
                  <a:schemeClr val="bg1"/>
                </a:solidFill>
                <a:effectLst/>
                <a:latin typeface="Tahoma" charset="0"/>
              </a:rPr>
              <a:t> Reality (AR) System</a:t>
            </a:r>
            <a:endParaRPr kumimoji="0" lang="en-US" sz="1600" b="0" i="0" u="none" strike="noStrike" cap="none" normalizeH="0" baseline="0" dirty="0">
              <a:ln>
                <a:noFill/>
              </a:ln>
              <a:solidFill>
                <a:schemeClr val="bg1"/>
              </a:solidFill>
              <a:effectLst/>
              <a:latin typeface="Tahoma" charset="0"/>
            </a:endParaRPr>
          </a:p>
        </p:txBody>
      </p:sp>
      <p:sp>
        <p:nvSpPr>
          <p:cNvPr id="9" name="Oval 8">
            <a:extLst>
              <a:ext uri="{FF2B5EF4-FFF2-40B4-BE49-F238E27FC236}">
                <a16:creationId xmlns:a16="http://schemas.microsoft.com/office/drawing/2014/main" id="{AFD5A549-18E4-43A5-DF3A-C74F98CC1B4D}"/>
              </a:ext>
            </a:extLst>
          </p:cNvPr>
          <p:cNvSpPr/>
          <p:nvPr/>
        </p:nvSpPr>
        <p:spPr bwMode="auto">
          <a:xfrm>
            <a:off x="5761801" y="4589574"/>
            <a:ext cx="457200" cy="457200"/>
          </a:xfrm>
          <a:prstGeom prst="ellipse">
            <a:avLst/>
          </a:prstGeom>
          <a:solidFill>
            <a:srgbClr val="001C54"/>
          </a:solidFill>
          <a:ln w="19050" cap="flat" cmpd="sng" algn="ctr">
            <a:solidFill>
              <a:schemeClr val="bg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Narrow" panose="020B0606020202030204" pitchFamily="34" charset="0"/>
              </a:rPr>
              <a:t>13</a:t>
            </a:r>
          </a:p>
        </p:txBody>
      </p:sp>
      <p:sp>
        <p:nvSpPr>
          <p:cNvPr id="23" name="Flowchart: Alternate Process 22">
            <a:extLst>
              <a:ext uri="{FF2B5EF4-FFF2-40B4-BE49-F238E27FC236}">
                <a16:creationId xmlns:a16="http://schemas.microsoft.com/office/drawing/2014/main" id="{DDC77BB2-1921-0D67-F7D7-E4894FD63595}"/>
              </a:ext>
            </a:extLst>
          </p:cNvPr>
          <p:cNvSpPr/>
          <p:nvPr/>
        </p:nvSpPr>
        <p:spPr bwMode="auto">
          <a:xfrm>
            <a:off x="5914096" y="5226385"/>
            <a:ext cx="5352177" cy="457200"/>
          </a:xfrm>
          <a:prstGeom prst="flowChartAlternateProcess">
            <a:avLst/>
          </a:prstGeom>
          <a:solidFill>
            <a:srgbClr val="001C54"/>
          </a:solidFill>
          <a:ln w="2857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dirty="0">
                <a:solidFill>
                  <a:schemeClr val="bg1"/>
                </a:solidFill>
              </a:rPr>
              <a:t> Fidelity and Experience Levels</a:t>
            </a:r>
            <a:endParaRPr kumimoji="0" lang="en-US" sz="1600" b="0" i="0" u="none" strike="noStrike" cap="none" normalizeH="0" baseline="0" dirty="0">
              <a:ln>
                <a:noFill/>
              </a:ln>
              <a:solidFill>
                <a:schemeClr val="bg1"/>
              </a:solidFill>
              <a:effectLst/>
              <a:latin typeface="Tahoma" charset="0"/>
            </a:endParaRPr>
          </a:p>
        </p:txBody>
      </p:sp>
      <p:sp>
        <p:nvSpPr>
          <p:cNvPr id="10" name="Oval 9">
            <a:extLst>
              <a:ext uri="{FF2B5EF4-FFF2-40B4-BE49-F238E27FC236}">
                <a16:creationId xmlns:a16="http://schemas.microsoft.com/office/drawing/2014/main" id="{7D572D13-74B8-CC66-4000-08869FF1B080}"/>
              </a:ext>
            </a:extLst>
          </p:cNvPr>
          <p:cNvSpPr/>
          <p:nvPr/>
        </p:nvSpPr>
        <p:spPr bwMode="auto">
          <a:xfrm>
            <a:off x="5539611" y="5222306"/>
            <a:ext cx="457200" cy="457200"/>
          </a:xfrm>
          <a:prstGeom prst="ellipse">
            <a:avLst/>
          </a:prstGeom>
          <a:solidFill>
            <a:srgbClr val="001C54"/>
          </a:solidFill>
          <a:ln w="19050" cap="flat" cmpd="sng" algn="ctr">
            <a:solidFill>
              <a:schemeClr val="bg1"/>
            </a:solidFill>
            <a:prstDash val="solid"/>
            <a:miter lim="800000"/>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Narrow" panose="020B0606020202030204" pitchFamily="34" charset="0"/>
              </a:rPr>
              <a:t>14</a:t>
            </a:r>
          </a:p>
        </p:txBody>
      </p:sp>
      <p:grpSp>
        <p:nvGrpSpPr>
          <p:cNvPr id="34" name="Group 33">
            <a:extLst>
              <a:ext uri="{FF2B5EF4-FFF2-40B4-BE49-F238E27FC236}">
                <a16:creationId xmlns:a16="http://schemas.microsoft.com/office/drawing/2014/main" id="{5E54D0E4-FA03-40DA-309C-DE70EBFD7311}"/>
              </a:ext>
            </a:extLst>
          </p:cNvPr>
          <p:cNvGrpSpPr/>
          <p:nvPr/>
        </p:nvGrpSpPr>
        <p:grpSpPr>
          <a:xfrm>
            <a:off x="459938" y="600499"/>
            <a:ext cx="5649283" cy="5254903"/>
            <a:chOff x="459938" y="600499"/>
            <a:chExt cx="5649283" cy="5254903"/>
          </a:xfrm>
        </p:grpSpPr>
        <p:pic>
          <p:nvPicPr>
            <p:cNvPr id="35" name="Picture 34" descr="A picture containing logo&#10;&#10;Description automatically generated">
              <a:extLst>
                <a:ext uri="{FF2B5EF4-FFF2-40B4-BE49-F238E27FC236}">
                  <a16:creationId xmlns:a16="http://schemas.microsoft.com/office/drawing/2014/main" id="{E3B4876F-E445-7A8A-4387-BB2F79910F8F}"/>
                </a:ext>
              </a:extLst>
            </p:cNvPr>
            <p:cNvPicPr>
              <a:picLocks noChangeAspect="1"/>
            </p:cNvPicPr>
            <p:nvPr/>
          </p:nvPicPr>
          <p:blipFill rotWithShape="1">
            <a:blip r:embed="rId3">
              <a:clrChange>
                <a:clrFrom>
                  <a:srgbClr val="2C333C"/>
                </a:clrFrom>
                <a:clrTo>
                  <a:srgbClr val="2C333C">
                    <a:alpha val="0"/>
                  </a:srgbClr>
                </a:clrTo>
              </a:clrChange>
              <a:alphaModFix amt="60000"/>
              <a:extLst>
                <a:ext uri="{BEBA8EAE-BF5A-486C-A8C5-ECC9F3942E4B}">
                  <a14:imgProps xmlns:a14="http://schemas.microsoft.com/office/drawing/2010/main">
                    <a14:imgLayer r:embed="rId4">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5081" t="1971" r="3285" b="5072"/>
            <a:stretch/>
          </p:blipFill>
          <p:spPr>
            <a:xfrm>
              <a:off x="1204958" y="1305370"/>
              <a:ext cx="4186754" cy="4247260"/>
            </a:xfrm>
            <a:prstGeom prst="rect">
              <a:avLst/>
            </a:prstGeom>
          </p:spPr>
        </p:pic>
        <p:grpSp>
          <p:nvGrpSpPr>
            <p:cNvPr id="36" name="Group 35">
              <a:extLst>
                <a:ext uri="{FF2B5EF4-FFF2-40B4-BE49-F238E27FC236}">
                  <a16:creationId xmlns:a16="http://schemas.microsoft.com/office/drawing/2014/main" id="{FBBAD45A-9F84-6907-0BFA-C38ABA93C742}"/>
                </a:ext>
              </a:extLst>
            </p:cNvPr>
            <p:cNvGrpSpPr/>
            <p:nvPr/>
          </p:nvGrpSpPr>
          <p:grpSpPr>
            <a:xfrm>
              <a:off x="459938" y="600499"/>
              <a:ext cx="5649283" cy="5254903"/>
              <a:chOff x="459938" y="600499"/>
              <a:chExt cx="5649283" cy="5254903"/>
            </a:xfrm>
          </p:grpSpPr>
          <p:sp>
            <p:nvSpPr>
              <p:cNvPr id="37" name="Oval 36">
                <a:extLst>
                  <a:ext uri="{FF2B5EF4-FFF2-40B4-BE49-F238E27FC236}">
                    <a16:creationId xmlns:a16="http://schemas.microsoft.com/office/drawing/2014/main" id="{1F4E5CEE-485A-41CC-2D35-39A82E190243}"/>
                  </a:ext>
                </a:extLst>
              </p:cNvPr>
              <p:cNvSpPr/>
              <p:nvPr/>
            </p:nvSpPr>
            <p:spPr>
              <a:xfrm>
                <a:off x="1064490" y="1285029"/>
                <a:ext cx="4389120" cy="4389120"/>
              </a:xfrm>
              <a:prstGeom prst="ellipse">
                <a:avLst/>
              </a:prstGeom>
              <a:noFill/>
              <a:ln w="254000">
                <a:solidFill>
                  <a:srgbClr val="0A1F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9DB9BBB3-D04D-0321-0A0D-D6F61ED2368B}"/>
                  </a:ext>
                </a:extLst>
              </p:cNvPr>
              <p:cNvGrpSpPr/>
              <p:nvPr/>
            </p:nvGrpSpPr>
            <p:grpSpPr>
              <a:xfrm>
                <a:off x="459938" y="600499"/>
                <a:ext cx="5649283" cy="5254903"/>
                <a:chOff x="459938" y="600499"/>
                <a:chExt cx="5649283" cy="5254903"/>
              </a:xfrm>
            </p:grpSpPr>
            <p:sp>
              <p:nvSpPr>
                <p:cNvPr id="39" name="Isosceles Triangle 38">
                  <a:extLst>
                    <a:ext uri="{FF2B5EF4-FFF2-40B4-BE49-F238E27FC236}">
                      <a16:creationId xmlns:a16="http://schemas.microsoft.com/office/drawing/2014/main" id="{E23A53CB-93A8-3F06-8CBF-C2E65C28CF26}"/>
                    </a:ext>
                  </a:extLst>
                </p:cNvPr>
                <p:cNvSpPr/>
                <p:nvPr/>
              </p:nvSpPr>
              <p:spPr>
                <a:xfrm rot="18490877">
                  <a:off x="407234" y="1296566"/>
                  <a:ext cx="1901898" cy="928792"/>
                </a:xfrm>
                <a:prstGeom prst="triangle">
                  <a:avLst>
                    <a:gd name="adj" fmla="val 59450"/>
                  </a:avLst>
                </a:prstGeom>
                <a:solidFill>
                  <a:srgbClr val="0A1F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8A4C9026-A1A5-4A2A-8F21-3B57460925D9}"/>
                    </a:ext>
                  </a:extLst>
                </p:cNvPr>
                <p:cNvSpPr/>
                <p:nvPr/>
              </p:nvSpPr>
              <p:spPr>
                <a:xfrm rot="13451247">
                  <a:off x="459938" y="4926610"/>
                  <a:ext cx="1901898" cy="928792"/>
                </a:xfrm>
                <a:prstGeom prst="triangle">
                  <a:avLst>
                    <a:gd name="adj" fmla="val 59450"/>
                  </a:avLst>
                </a:prstGeom>
                <a:solidFill>
                  <a:srgbClr val="0A1F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9845C453-EC04-9EFB-140B-9B56B214EB2B}"/>
                    </a:ext>
                  </a:extLst>
                </p:cNvPr>
                <p:cNvSpPr/>
                <p:nvPr/>
              </p:nvSpPr>
              <p:spPr>
                <a:xfrm rot="8122682">
                  <a:off x="4207323" y="4871829"/>
                  <a:ext cx="1901898" cy="928792"/>
                </a:xfrm>
                <a:prstGeom prst="triangle">
                  <a:avLst>
                    <a:gd name="adj" fmla="val 59450"/>
                  </a:avLst>
                </a:prstGeom>
                <a:solidFill>
                  <a:srgbClr val="0A1F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813B2EF7-7B4C-F55C-588F-8C0C4A218C3B}"/>
                    </a:ext>
                  </a:extLst>
                </p:cNvPr>
                <p:cNvSpPr/>
                <p:nvPr/>
              </p:nvSpPr>
              <p:spPr>
                <a:xfrm rot="2856482">
                  <a:off x="4115246" y="1047052"/>
                  <a:ext cx="1815359" cy="922253"/>
                </a:xfrm>
                <a:prstGeom prst="triangle">
                  <a:avLst>
                    <a:gd name="adj" fmla="val 59450"/>
                  </a:avLst>
                </a:prstGeom>
                <a:solidFill>
                  <a:srgbClr val="0A1F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31140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7" presetClass="emph" presetSubtype="2" fill="hold" nodeType="withEffect">
                                  <p:stCondLst>
                                    <p:cond delay="0"/>
                                  </p:stCondLst>
                                  <p:childTnLst>
                                    <p:animClr clrSpc="rgb" dir="cw">
                                      <p:cBhvr>
                                        <p:cTn id="12" dur="250" fill="hold"/>
                                        <p:tgtEl>
                                          <p:spTgt spid="28"/>
                                        </p:tgtEl>
                                        <p:attrNameLst>
                                          <p:attrName>stroke.color</p:attrName>
                                        </p:attrNameLst>
                                      </p:cBhvr>
                                      <p:to>
                                        <a:srgbClr val="FFC000"/>
                                      </p:to>
                                    </p:animClr>
                                    <p:set>
                                      <p:cBhvr>
                                        <p:cTn id="13" dur="250" fill="hold"/>
                                        <p:tgtEl>
                                          <p:spTgt spid="28"/>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7" presetClass="emph" presetSubtype="2" fill="hold" nodeType="withEffect">
                                  <p:stCondLst>
                                    <p:cond delay="0"/>
                                  </p:stCondLst>
                                  <p:childTnLst>
                                    <p:animClr clrSpc="rgb" dir="cw">
                                      <p:cBhvr>
                                        <p:cTn id="21" dur="250" fill="hold"/>
                                        <p:tgtEl>
                                          <p:spTgt spid="4"/>
                                        </p:tgtEl>
                                        <p:attrNameLst>
                                          <p:attrName>stroke.color</p:attrName>
                                        </p:attrNameLst>
                                      </p:cBhvr>
                                      <p:to>
                                        <a:srgbClr val="FFC000"/>
                                      </p:to>
                                    </p:animClr>
                                    <p:set>
                                      <p:cBhvr>
                                        <p:cTn id="22" dur="250" fill="hold"/>
                                        <p:tgtEl>
                                          <p:spTgt spid="4"/>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7" presetClass="emph" presetSubtype="2" fill="hold" nodeType="withEffect">
                                  <p:stCondLst>
                                    <p:cond delay="0"/>
                                  </p:stCondLst>
                                  <p:childTnLst>
                                    <p:animClr clrSpc="rgb" dir="cw">
                                      <p:cBhvr>
                                        <p:cTn id="30" dur="250" fill="hold"/>
                                        <p:tgtEl>
                                          <p:spTgt spid="5"/>
                                        </p:tgtEl>
                                        <p:attrNameLst>
                                          <p:attrName>stroke.color</p:attrName>
                                        </p:attrNameLst>
                                      </p:cBhvr>
                                      <p:to>
                                        <a:srgbClr val="FFC000"/>
                                      </p:to>
                                    </p:animClr>
                                    <p:set>
                                      <p:cBhvr>
                                        <p:cTn id="31" dur="250" fill="hold"/>
                                        <p:tgtEl>
                                          <p:spTgt spid="5"/>
                                        </p:tgtEl>
                                        <p:attrNameLst>
                                          <p:attrName>stroke.on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26"/>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par>
                                <p:cTn id="38" presetID="7" presetClass="emph" presetSubtype="2" fill="hold" nodeType="withEffect">
                                  <p:stCondLst>
                                    <p:cond delay="0"/>
                                  </p:stCondLst>
                                  <p:childTnLst>
                                    <p:animClr clrSpc="rgb" dir="cw">
                                      <p:cBhvr>
                                        <p:cTn id="39" dur="250" fill="hold"/>
                                        <p:tgtEl>
                                          <p:spTgt spid="6"/>
                                        </p:tgtEl>
                                        <p:attrNameLst>
                                          <p:attrName>stroke.color</p:attrName>
                                        </p:attrNameLst>
                                      </p:cBhvr>
                                      <p:to>
                                        <a:srgbClr val="FFC000"/>
                                      </p:to>
                                    </p:animClr>
                                    <p:set>
                                      <p:cBhvr>
                                        <p:cTn id="40" dur="250" fill="hold"/>
                                        <p:tgtEl>
                                          <p:spTgt spid="6"/>
                                        </p:tgtEl>
                                        <p:attrNameLst>
                                          <p:attrName>stroke.on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7" presetClass="emph" presetSubtype="2" fill="hold" nodeType="withEffect">
                                  <p:stCondLst>
                                    <p:cond delay="0"/>
                                  </p:stCondLst>
                                  <p:childTnLst>
                                    <p:animClr clrSpc="rgb" dir="cw">
                                      <p:cBhvr>
                                        <p:cTn id="48" dur="250" fill="hold"/>
                                        <p:tgtEl>
                                          <p:spTgt spid="8"/>
                                        </p:tgtEl>
                                        <p:attrNameLst>
                                          <p:attrName>stroke.color</p:attrName>
                                        </p:attrNameLst>
                                      </p:cBhvr>
                                      <p:to>
                                        <a:srgbClr val="FFC000"/>
                                      </p:to>
                                    </p:animClr>
                                    <p:set>
                                      <p:cBhvr>
                                        <p:cTn id="49" dur="250" fill="hold"/>
                                        <p:tgtEl>
                                          <p:spTgt spid="8"/>
                                        </p:tgtEl>
                                        <p:attrNameLst>
                                          <p:attrName>stroke.on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1"/>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par>
                                <p:cTn id="56" presetID="7" presetClass="emph" presetSubtype="2" fill="hold" nodeType="withEffect">
                                  <p:stCondLst>
                                    <p:cond delay="0"/>
                                  </p:stCondLst>
                                  <p:childTnLst>
                                    <p:animClr clrSpc="rgb" dir="cw">
                                      <p:cBhvr>
                                        <p:cTn id="57" dur="250" fill="hold"/>
                                        <p:tgtEl>
                                          <p:spTgt spid="9"/>
                                        </p:tgtEl>
                                        <p:attrNameLst>
                                          <p:attrName>stroke.color</p:attrName>
                                        </p:attrNameLst>
                                      </p:cBhvr>
                                      <p:to>
                                        <a:srgbClr val="FFC000"/>
                                      </p:to>
                                    </p:animClr>
                                    <p:set>
                                      <p:cBhvr>
                                        <p:cTn id="58" dur="250" fill="hold"/>
                                        <p:tgtEl>
                                          <p:spTgt spid="9"/>
                                        </p:tgtEl>
                                        <p:attrNameLst>
                                          <p:attrName>stroke.on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2"/>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par>
                                <p:cTn id="65" presetID="7" presetClass="emph" presetSubtype="2" fill="hold" nodeType="withEffect">
                                  <p:stCondLst>
                                    <p:cond delay="0"/>
                                  </p:stCondLst>
                                  <p:childTnLst>
                                    <p:animClr clrSpc="rgb" dir="cw">
                                      <p:cBhvr>
                                        <p:cTn id="66" dur="250" fill="hold"/>
                                        <p:tgtEl>
                                          <p:spTgt spid="10"/>
                                        </p:tgtEl>
                                        <p:attrNameLst>
                                          <p:attrName>stroke.color</p:attrName>
                                        </p:attrNameLst>
                                      </p:cBhvr>
                                      <p:to>
                                        <a:srgbClr val="FFC000"/>
                                      </p:to>
                                    </p:animClr>
                                    <p:set>
                                      <p:cBhvr>
                                        <p:cTn id="67" dur="250" fill="hold"/>
                                        <p:tgtEl>
                                          <p:spTgt spid="10"/>
                                        </p:tgtEl>
                                        <p:attrNameLst>
                                          <p:attrName>stroke.on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8" grpId="0" animBg="1"/>
      <p:bldP spid="18" grpId="1" animBg="1"/>
      <p:bldP spid="26" grpId="0" animBg="1"/>
      <p:bldP spid="26" grpId="1" animBg="1"/>
      <p:bldP spid="27" grpId="0" animBg="1"/>
      <p:bldP spid="27" grpId="1" animBg="1"/>
      <p:bldP spid="11" grpId="0" animBg="1"/>
      <p:bldP spid="11" grpId="1" animBg="1"/>
      <p:bldP spid="12" grpId="0" animBg="1"/>
      <p:bldP spid="12" grpId="1" animBg="1"/>
      <p:bldP spid="13" grpId="0" animBg="1"/>
      <p:bldP spid="13" grpId="1"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14DFB7-A9C3-E66A-3AB1-E6E26CC30EFD}"/>
              </a:ext>
            </a:extLst>
          </p:cNvPr>
          <p:cNvPicPr>
            <a:picLocks noChangeAspect="1"/>
          </p:cNvPicPr>
          <p:nvPr/>
        </p:nvPicPr>
        <p:blipFill rotWithShape="1">
          <a:blip r:embed="rId2">
            <a:alphaModFix amt="40000"/>
          </a:blip>
          <a:srcRect t="3668" b="9701"/>
          <a:stretch/>
        </p:blipFill>
        <p:spPr>
          <a:xfrm>
            <a:off x="-1666" y="831798"/>
            <a:ext cx="12193666" cy="6035438"/>
          </a:xfrm>
          <a:prstGeom prst="rect">
            <a:avLst/>
          </a:prstGeom>
        </p:spPr>
      </p:pic>
      <p:sp>
        <p:nvSpPr>
          <p:cNvPr id="2" name="Slide Number Placeholder 1">
            <a:extLst>
              <a:ext uri="{FF2B5EF4-FFF2-40B4-BE49-F238E27FC236}">
                <a16:creationId xmlns:a16="http://schemas.microsoft.com/office/drawing/2014/main" id="{6A7D97AB-17E7-9E7C-16F8-0E261758720C}"/>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3" name="Title 2">
            <a:extLst>
              <a:ext uri="{FF2B5EF4-FFF2-40B4-BE49-F238E27FC236}">
                <a16:creationId xmlns:a16="http://schemas.microsoft.com/office/drawing/2014/main" id="{1B776E9F-8318-8D86-939B-BC33E15ADF9B}"/>
              </a:ext>
            </a:extLst>
          </p:cNvPr>
          <p:cNvSpPr>
            <a:spLocks noGrp="1"/>
          </p:cNvSpPr>
          <p:nvPr>
            <p:ph type="title"/>
          </p:nvPr>
        </p:nvSpPr>
        <p:spPr/>
        <p:txBody>
          <a:bodyPr/>
          <a:lstStyle/>
          <a:p>
            <a:r>
              <a:rPr lang="en-US" dirty="0"/>
              <a:t>Key Insights</a:t>
            </a:r>
          </a:p>
        </p:txBody>
      </p:sp>
      <p:graphicFrame>
        <p:nvGraphicFramePr>
          <p:cNvPr id="5" name="Content Placeholder 4">
            <a:extLst>
              <a:ext uri="{FF2B5EF4-FFF2-40B4-BE49-F238E27FC236}">
                <a16:creationId xmlns:a16="http://schemas.microsoft.com/office/drawing/2014/main" id="{10CAADE2-5570-554D-BA0E-010F0F452059}"/>
              </a:ext>
            </a:extLst>
          </p:cNvPr>
          <p:cNvGraphicFramePr>
            <a:graphicFrameLocks noGrp="1"/>
          </p:cNvGraphicFramePr>
          <p:nvPr>
            <p:ph sz="quarter" idx="11"/>
            <p:extLst>
              <p:ext uri="{D42A27DB-BD31-4B8C-83A1-F6EECF244321}">
                <p14:modId xmlns:p14="http://schemas.microsoft.com/office/powerpoint/2010/main" val="657565904"/>
              </p:ext>
            </p:extLst>
          </p:nvPr>
        </p:nvGraphicFramePr>
        <p:xfrm>
          <a:off x="479425" y="1046163"/>
          <a:ext cx="11250613" cy="507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nector: Elbow 5">
            <a:extLst>
              <a:ext uri="{FF2B5EF4-FFF2-40B4-BE49-F238E27FC236}">
                <a16:creationId xmlns:a16="http://schemas.microsoft.com/office/drawing/2014/main" id="{225FFEEB-D5D0-C15F-F54D-AFA423F79C2E}"/>
              </a:ext>
            </a:extLst>
          </p:cNvPr>
          <p:cNvCxnSpPr>
            <a:cxnSpLocks/>
          </p:cNvCxnSpPr>
          <p:nvPr/>
        </p:nvCxnSpPr>
        <p:spPr bwMode="auto">
          <a:xfrm rot="16200000" flipH="1">
            <a:off x="4299358" y="4072854"/>
            <a:ext cx="721453" cy="226503"/>
          </a:xfrm>
          <a:prstGeom prst="bentConnector3">
            <a:avLst>
              <a:gd name="adj1" fmla="val 96512"/>
            </a:avLst>
          </a:prstGeom>
          <a:solidFill>
            <a:schemeClr val="accent1"/>
          </a:solidFill>
          <a:ln w="12700" cap="flat"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val="807064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8235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DF1638B-63D6-2523-18FA-31F635A3F2D0}"/>
              </a:ext>
            </a:extLst>
          </p:cNvPr>
          <p:cNvSpPr/>
          <p:nvPr/>
        </p:nvSpPr>
        <p:spPr bwMode="auto">
          <a:xfrm>
            <a:off x="6086561" y="829967"/>
            <a:ext cx="6095999" cy="602803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Slide Number Placeholder 1">
            <a:extLst>
              <a:ext uri="{FF2B5EF4-FFF2-40B4-BE49-F238E27FC236}">
                <a16:creationId xmlns:a16="http://schemas.microsoft.com/office/drawing/2014/main" id="{016EAEED-6441-80E3-C63E-91231871FE07}"/>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3" name="Title 2">
            <a:extLst>
              <a:ext uri="{FF2B5EF4-FFF2-40B4-BE49-F238E27FC236}">
                <a16:creationId xmlns:a16="http://schemas.microsoft.com/office/drawing/2014/main" id="{82FDDDD8-AAFA-87C6-5ED6-B12F22677B41}"/>
              </a:ext>
            </a:extLst>
          </p:cNvPr>
          <p:cNvSpPr>
            <a:spLocks noGrp="1"/>
          </p:cNvSpPr>
          <p:nvPr>
            <p:ph type="title"/>
          </p:nvPr>
        </p:nvSpPr>
        <p:spPr/>
        <p:txBody>
          <a:bodyPr/>
          <a:lstStyle/>
          <a:p>
            <a:r>
              <a:rPr lang="en-US" dirty="0"/>
              <a:t>Cost-Benefit Analysis: TER &amp; CER</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BA8098-FC6C-D306-1A97-32DE43D5E48D}"/>
                  </a:ext>
                </a:extLst>
              </p:cNvPr>
              <p:cNvSpPr txBox="1"/>
              <p:nvPr/>
            </p:nvSpPr>
            <p:spPr>
              <a:xfrm>
                <a:off x="0" y="2841077"/>
                <a:ext cx="6095998" cy="1092607"/>
              </a:xfrm>
              <a:prstGeom prst="rect">
                <a:avLst/>
              </a:prstGeom>
              <a:noFill/>
            </p:spPr>
            <p:txBody>
              <a:bodyPr wrap="square">
                <a:spAutoFit/>
              </a:bodyPr>
              <a:lstStyle/>
              <a:p>
                <a:pPr algn="ctr">
                  <a:spcAft>
                    <a:spcPts val="600"/>
                  </a:spcAft>
                </a:pPr>
                <a:r>
                  <a:rPr lang="en-US" sz="2800" dirty="0">
                    <a:solidFill>
                      <a:schemeClr val="bg1"/>
                    </a:solidFill>
                    <a:latin typeface="Cambria Math" panose="02040503050406030204" pitchFamily="18" charset="0"/>
                  </a:rPr>
                  <a:t>Cost Effectiveness Ratio (CER)</a:t>
                </a:r>
              </a:p>
              <a:p>
                <a:pPr/>
                <a14:m>
                  <m:oMathPara xmlns:m="http://schemas.openxmlformats.org/officeDocument/2006/math">
                    <m:oMathParaPr>
                      <m:jc m:val="centerGroup"/>
                    </m:oMathParaPr>
                    <m:oMath xmlns:m="http://schemas.openxmlformats.org/officeDocument/2006/math">
                      <m:sSub>
                        <m:sSubPr>
                          <m:ctrlPr>
                            <a:rPr lang="en-US" i="1" smtClean="0">
                              <a:solidFill>
                                <a:schemeClr val="bg1">
                                  <a:lumMod val="95000"/>
                                </a:schemeClr>
                              </a:solidFill>
                              <a:latin typeface="Cambria Math" panose="02040503050406030204" pitchFamily="18" charset="0"/>
                            </a:rPr>
                          </m:ctrlPr>
                        </m:sSubPr>
                        <m:e>
                          <m:r>
                            <a:rPr lang="en-US" i="1">
                              <a:solidFill>
                                <a:schemeClr val="bg1">
                                  <a:lumMod val="95000"/>
                                </a:schemeClr>
                              </a:solidFill>
                              <a:latin typeface="Cambria Math" panose="02040503050406030204" pitchFamily="18" charset="0"/>
                            </a:rPr>
                            <m:t>𝐶𝐸𝑅</m:t>
                          </m:r>
                        </m:e>
                        <m:sub>
                          <m:r>
                            <a:rPr lang="en-US" i="1">
                              <a:solidFill>
                                <a:schemeClr val="bg1">
                                  <a:lumMod val="95000"/>
                                </a:schemeClr>
                              </a:solidFill>
                              <a:latin typeface="Cambria Math" panose="02040503050406030204" pitchFamily="18" charset="0"/>
                            </a:rPr>
                            <m:t>𝑖</m:t>
                          </m:r>
                        </m:sub>
                      </m:sSub>
                      <m:r>
                        <a:rPr lang="en-US">
                          <a:solidFill>
                            <a:schemeClr val="bg1">
                              <a:lumMod val="95000"/>
                            </a:schemeClr>
                          </a:solidFill>
                          <a:latin typeface="Cambria Math" panose="02040503050406030204" pitchFamily="18" charset="0"/>
                        </a:rPr>
                        <m:t>=</m:t>
                      </m:r>
                      <m:r>
                        <a:rPr lang="en-US" i="1">
                          <a:solidFill>
                            <a:schemeClr val="bg1">
                              <a:lumMod val="95000"/>
                            </a:schemeClr>
                          </a:solidFill>
                          <a:latin typeface="Cambria Math" panose="02040503050406030204" pitchFamily="18" charset="0"/>
                        </a:rPr>
                        <m:t>𝑇𝐸𝑅</m:t>
                      </m:r>
                      <m:r>
                        <a:rPr lang="en-US">
                          <a:solidFill>
                            <a:schemeClr val="bg1">
                              <a:lumMod val="95000"/>
                            </a:schemeClr>
                          </a:solidFill>
                          <a:latin typeface="Cambria Math" panose="02040503050406030204" pitchFamily="18" charset="0"/>
                        </a:rPr>
                        <m:t>∙</m:t>
                      </m:r>
                      <m:sSub>
                        <m:sSubPr>
                          <m:ctrlPr>
                            <a:rPr lang="en-US" i="1">
                              <a:solidFill>
                                <a:schemeClr val="bg1">
                                  <a:lumMod val="95000"/>
                                </a:schemeClr>
                              </a:solidFill>
                              <a:latin typeface="Cambria Math" panose="02040503050406030204" pitchFamily="18" charset="0"/>
                            </a:rPr>
                          </m:ctrlPr>
                        </m:sSubPr>
                        <m:e>
                          <m:r>
                            <m:rPr>
                              <m:sty m:val="p"/>
                            </m:rPr>
                            <a:rPr lang="en-US">
                              <a:solidFill>
                                <a:schemeClr val="bg1">
                                  <a:lumMod val="95000"/>
                                </a:schemeClr>
                              </a:solidFill>
                              <a:latin typeface="Cambria Math" panose="02040503050406030204" pitchFamily="18" charset="0"/>
                            </a:rPr>
                            <m:t>θ</m:t>
                          </m:r>
                        </m:e>
                        <m:sub>
                          <m:r>
                            <a:rPr lang="en-US" i="1">
                              <a:solidFill>
                                <a:schemeClr val="bg1">
                                  <a:lumMod val="95000"/>
                                </a:schemeClr>
                              </a:solidFill>
                              <a:latin typeface="Cambria Math" panose="02040503050406030204" pitchFamily="18" charset="0"/>
                            </a:rPr>
                            <m:t>𝑖</m:t>
                          </m:r>
                        </m:sub>
                      </m:sSub>
                      <m:r>
                        <a:rPr lang="en-US" i="1">
                          <a:solidFill>
                            <a:schemeClr val="bg1">
                              <a:lumMod val="95000"/>
                            </a:schemeClr>
                          </a:solidFill>
                          <a:latin typeface="Cambria Math" panose="02040503050406030204" pitchFamily="18" charset="0"/>
                        </a:rPr>
                        <m:t>∙</m:t>
                      </m:r>
                      <m:sSub>
                        <m:sSubPr>
                          <m:ctrlPr>
                            <a:rPr lang="en-US" i="1">
                              <a:solidFill>
                                <a:schemeClr val="bg1">
                                  <a:lumMod val="95000"/>
                                </a:schemeClr>
                              </a:solidFill>
                              <a:latin typeface="Cambria Math" panose="02040503050406030204" pitchFamily="18" charset="0"/>
                            </a:rPr>
                          </m:ctrlPr>
                        </m:sSubPr>
                        <m:e>
                          <m:r>
                            <a:rPr lang="en-US" i="1">
                              <a:solidFill>
                                <a:schemeClr val="bg1">
                                  <a:lumMod val="95000"/>
                                </a:schemeClr>
                              </a:solidFill>
                              <a:latin typeface="Cambria Math" panose="02040503050406030204" pitchFamily="18" charset="0"/>
                            </a:rPr>
                            <m:t>𝜑</m:t>
                          </m:r>
                        </m:e>
                        <m:sub>
                          <m:r>
                            <a:rPr lang="en-US" i="1">
                              <a:solidFill>
                                <a:schemeClr val="bg1">
                                  <a:lumMod val="95000"/>
                                </a:schemeClr>
                              </a:solidFill>
                              <a:latin typeface="Cambria Math" panose="02040503050406030204" pitchFamily="18" charset="0"/>
                            </a:rPr>
                            <m:t>𝑖</m:t>
                          </m:r>
                        </m:sub>
                      </m:sSub>
                    </m:oMath>
                  </m:oMathPara>
                </a14:m>
                <a:endParaRPr lang="en-US" dirty="0">
                  <a:solidFill>
                    <a:schemeClr val="bg1">
                      <a:lumMod val="95000"/>
                    </a:schemeClr>
                  </a:solidFill>
                </a:endParaRPr>
              </a:p>
            </p:txBody>
          </p:sp>
        </mc:Choice>
        <mc:Fallback xmlns="">
          <p:sp>
            <p:nvSpPr>
              <p:cNvPr id="8" name="TextBox 7">
                <a:extLst>
                  <a:ext uri="{FF2B5EF4-FFF2-40B4-BE49-F238E27FC236}">
                    <a16:creationId xmlns:a16="http://schemas.microsoft.com/office/drawing/2014/main" id="{6FBA8098-FC6C-D306-1A97-32DE43D5E48D}"/>
                  </a:ext>
                </a:extLst>
              </p:cNvPr>
              <p:cNvSpPr txBox="1">
                <a:spLocks noRot="1" noChangeAspect="1" noMove="1" noResize="1" noEditPoints="1" noAdjustHandles="1" noChangeArrowheads="1" noChangeShapeType="1" noTextEdit="1"/>
              </p:cNvSpPr>
              <p:nvPr/>
            </p:nvSpPr>
            <p:spPr>
              <a:xfrm>
                <a:off x="0" y="2841077"/>
                <a:ext cx="6095998" cy="1092607"/>
              </a:xfrm>
              <a:prstGeom prst="rect">
                <a:avLst/>
              </a:prstGeom>
              <a:blipFill>
                <a:blip r:embed="rId3"/>
                <a:stretch>
                  <a:fillRect t="-5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826081B-FE89-BA54-FC18-19DF74BEFCFB}"/>
                  </a:ext>
                </a:extLst>
              </p:cNvPr>
              <p:cNvSpPr txBox="1"/>
              <p:nvPr/>
            </p:nvSpPr>
            <p:spPr>
              <a:xfrm>
                <a:off x="9440" y="1198684"/>
                <a:ext cx="6077121" cy="1092607"/>
              </a:xfrm>
              <a:prstGeom prst="rect">
                <a:avLst/>
              </a:prstGeom>
              <a:noFill/>
            </p:spPr>
            <p:txBody>
              <a:bodyPr wrap="square">
                <a:spAutoFit/>
              </a:bodyPr>
              <a:lstStyle/>
              <a:p>
                <a:pPr algn="ctr">
                  <a:spcAft>
                    <a:spcPts val="600"/>
                  </a:spcAft>
                </a:pPr>
                <a:r>
                  <a:rPr lang="en-US" sz="2800" dirty="0">
                    <a:solidFill>
                      <a:schemeClr val="bg1"/>
                    </a:solidFill>
                    <a:latin typeface="Cambria Math" panose="02040503050406030204" pitchFamily="18" charset="0"/>
                  </a:rPr>
                  <a:t>Transfer Effectiveness Ratio (TER)</a:t>
                </a:r>
              </a:p>
              <a:p>
                <a:pPr/>
                <a14:m>
                  <m:oMathPara xmlns:m="http://schemas.openxmlformats.org/officeDocument/2006/math">
                    <m:oMathParaPr>
                      <m:jc m:val="centerGroup"/>
                    </m:oMathParaPr>
                    <m:oMath xmlns:m="http://schemas.openxmlformats.org/officeDocument/2006/math">
                      <m:r>
                        <a:rPr lang="en-US" i="1" smtClean="0">
                          <a:solidFill>
                            <a:schemeClr val="bg1">
                              <a:lumMod val="95000"/>
                            </a:schemeClr>
                          </a:solidFill>
                          <a:latin typeface="Cambria Math" panose="02040503050406030204" pitchFamily="18" charset="0"/>
                        </a:rPr>
                        <m:t>𝑇𝐸𝑅</m:t>
                      </m:r>
                      <m:r>
                        <a:rPr lang="en-US" i="0">
                          <a:solidFill>
                            <a:schemeClr val="bg1">
                              <a:lumMod val="95000"/>
                            </a:schemeClr>
                          </a:solidFill>
                          <a:latin typeface="Cambria Math" panose="02040503050406030204" pitchFamily="18" charset="0"/>
                        </a:rPr>
                        <m:t>=</m:t>
                      </m:r>
                      <m:f>
                        <m:fPr>
                          <m:type m:val="lin"/>
                          <m:ctrlPr>
                            <a:rPr lang="en-US" i="1" smtClean="0">
                              <a:solidFill>
                                <a:schemeClr val="bg1">
                                  <a:lumMod val="95000"/>
                                </a:schemeClr>
                              </a:solidFill>
                              <a:latin typeface="Cambria Math" panose="02040503050406030204" pitchFamily="18" charset="0"/>
                            </a:rPr>
                          </m:ctrlPr>
                        </m:fPr>
                        <m:num>
                          <m:d>
                            <m:dPr>
                              <m:ctrlPr>
                                <a:rPr lang="en-US" i="1">
                                  <a:solidFill>
                                    <a:schemeClr val="bg1">
                                      <a:lumMod val="95000"/>
                                    </a:schemeClr>
                                  </a:solidFill>
                                  <a:latin typeface="Cambria Math" panose="02040503050406030204" pitchFamily="18" charset="0"/>
                                </a:rPr>
                              </m:ctrlPr>
                            </m:dPr>
                            <m:e>
                              <m:sSub>
                                <m:sSubPr>
                                  <m:ctrlPr>
                                    <a:rPr lang="en-US" i="1">
                                      <a:solidFill>
                                        <a:schemeClr val="bg1">
                                          <a:lumMod val="95000"/>
                                        </a:schemeClr>
                                      </a:solidFill>
                                      <a:latin typeface="Cambria Math" panose="02040503050406030204" pitchFamily="18" charset="0"/>
                                    </a:rPr>
                                  </m:ctrlPr>
                                </m:sSubPr>
                                <m:e>
                                  <m:r>
                                    <a:rPr lang="en-US" i="1">
                                      <a:solidFill>
                                        <a:schemeClr val="bg1">
                                          <a:lumMod val="95000"/>
                                        </a:schemeClr>
                                      </a:solidFill>
                                      <a:latin typeface="Cambria Math" panose="02040503050406030204" pitchFamily="18" charset="0"/>
                                    </a:rPr>
                                    <m:t>𝑌</m:t>
                                  </m:r>
                                </m:e>
                                <m:sub>
                                  <m:r>
                                    <a:rPr lang="en-US" i="0">
                                      <a:solidFill>
                                        <a:schemeClr val="bg1">
                                          <a:lumMod val="95000"/>
                                        </a:schemeClr>
                                      </a:solidFill>
                                      <a:latin typeface="Cambria Math" panose="02040503050406030204" pitchFamily="18" charset="0"/>
                                    </a:rPr>
                                    <m:t>0</m:t>
                                  </m:r>
                                </m:sub>
                              </m:sSub>
                              <m:r>
                                <a:rPr lang="en-US" i="0">
                                  <a:solidFill>
                                    <a:schemeClr val="bg1">
                                      <a:lumMod val="95000"/>
                                    </a:schemeClr>
                                  </a:solidFill>
                                  <a:latin typeface="Cambria Math" panose="02040503050406030204" pitchFamily="18" charset="0"/>
                                </a:rPr>
                                <m:t>−</m:t>
                              </m:r>
                              <m:sSub>
                                <m:sSubPr>
                                  <m:ctrlPr>
                                    <a:rPr lang="en-US" i="1">
                                      <a:solidFill>
                                        <a:schemeClr val="bg1">
                                          <a:lumMod val="95000"/>
                                        </a:schemeClr>
                                      </a:solidFill>
                                      <a:latin typeface="Cambria Math" panose="02040503050406030204" pitchFamily="18" charset="0"/>
                                    </a:rPr>
                                  </m:ctrlPr>
                                </m:sSubPr>
                                <m:e>
                                  <m:r>
                                    <a:rPr lang="en-US" i="1">
                                      <a:solidFill>
                                        <a:schemeClr val="bg1">
                                          <a:lumMod val="95000"/>
                                        </a:schemeClr>
                                      </a:solidFill>
                                      <a:latin typeface="Cambria Math" panose="02040503050406030204" pitchFamily="18" charset="0"/>
                                    </a:rPr>
                                    <m:t>𝑌</m:t>
                                  </m:r>
                                </m:e>
                                <m:sub>
                                  <m:r>
                                    <a:rPr lang="en-US" i="1">
                                      <a:solidFill>
                                        <a:schemeClr val="bg1">
                                          <a:lumMod val="95000"/>
                                        </a:schemeClr>
                                      </a:solidFill>
                                      <a:latin typeface="Cambria Math" panose="02040503050406030204" pitchFamily="18" charset="0"/>
                                    </a:rPr>
                                    <m:t>𝑥</m:t>
                                  </m:r>
                                </m:sub>
                              </m:sSub>
                            </m:e>
                          </m:d>
                        </m:num>
                        <m:den>
                          <m:sSub>
                            <m:sSubPr>
                              <m:ctrlPr>
                                <a:rPr lang="en-US" i="1">
                                  <a:solidFill>
                                    <a:schemeClr val="bg1">
                                      <a:lumMod val="95000"/>
                                    </a:schemeClr>
                                  </a:solidFill>
                                  <a:latin typeface="Cambria Math" panose="02040503050406030204" pitchFamily="18" charset="0"/>
                                </a:rPr>
                              </m:ctrlPr>
                            </m:sSubPr>
                            <m:e>
                              <m:r>
                                <a:rPr lang="en-US" i="1">
                                  <a:solidFill>
                                    <a:schemeClr val="bg1">
                                      <a:lumMod val="95000"/>
                                    </a:schemeClr>
                                  </a:solidFill>
                                  <a:latin typeface="Cambria Math" panose="02040503050406030204" pitchFamily="18" charset="0"/>
                                </a:rPr>
                                <m:t>𝑋</m:t>
                              </m:r>
                            </m:e>
                            <m:sub>
                              <m:r>
                                <a:rPr lang="en-US" i="1">
                                  <a:solidFill>
                                    <a:schemeClr val="bg1">
                                      <a:lumMod val="95000"/>
                                    </a:schemeClr>
                                  </a:solidFill>
                                  <a:latin typeface="Cambria Math" panose="02040503050406030204" pitchFamily="18" charset="0"/>
                                </a:rPr>
                                <m:t>𝑖</m:t>
                              </m:r>
                            </m:sub>
                          </m:sSub>
                        </m:den>
                      </m:f>
                    </m:oMath>
                  </m:oMathPara>
                </a14:m>
                <a:endParaRPr lang="en-US" dirty="0">
                  <a:solidFill>
                    <a:schemeClr val="bg1"/>
                  </a:solidFill>
                </a:endParaRPr>
              </a:p>
            </p:txBody>
          </p:sp>
        </mc:Choice>
        <mc:Fallback xmlns="">
          <p:sp>
            <p:nvSpPr>
              <p:cNvPr id="10" name="TextBox 9">
                <a:extLst>
                  <a:ext uri="{FF2B5EF4-FFF2-40B4-BE49-F238E27FC236}">
                    <a16:creationId xmlns:a16="http://schemas.microsoft.com/office/drawing/2014/main" id="{3826081B-FE89-BA54-FC18-19DF74BEFCFB}"/>
                  </a:ext>
                </a:extLst>
              </p:cNvPr>
              <p:cNvSpPr txBox="1">
                <a:spLocks noRot="1" noChangeAspect="1" noMove="1" noResize="1" noEditPoints="1" noAdjustHandles="1" noChangeArrowheads="1" noChangeShapeType="1" noTextEdit="1"/>
              </p:cNvSpPr>
              <p:nvPr/>
            </p:nvSpPr>
            <p:spPr>
              <a:xfrm>
                <a:off x="9440" y="1198684"/>
                <a:ext cx="6077121" cy="1092607"/>
              </a:xfrm>
              <a:prstGeom prst="rect">
                <a:avLst/>
              </a:prstGeom>
              <a:blipFill>
                <a:blip r:embed="rId4"/>
                <a:stretch>
                  <a:fillRect t="-6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DE78E01D-9CE9-1C3D-DB8C-6604ED0E12A3}"/>
                  </a:ext>
                </a:extLst>
              </p:cNvPr>
              <p:cNvGraphicFramePr>
                <a:graphicFrameLocks noGrp="1"/>
              </p:cNvGraphicFramePr>
              <p:nvPr>
                <p:extLst>
                  <p:ext uri="{D42A27DB-BD31-4B8C-83A1-F6EECF244321}">
                    <p14:modId xmlns:p14="http://schemas.microsoft.com/office/powerpoint/2010/main" val="232603565"/>
                  </p:ext>
                </p:extLst>
              </p:nvPr>
            </p:nvGraphicFramePr>
            <p:xfrm>
              <a:off x="6261466" y="1030271"/>
              <a:ext cx="5686697" cy="5212080"/>
            </p:xfrm>
            <a:graphic>
              <a:graphicData uri="http://schemas.openxmlformats.org/drawingml/2006/table">
                <a:tbl>
                  <a:tblPr firstRow="1" bandRow="1">
                    <a:tableStyleId>{5C22544A-7EE6-4342-B048-85BDC9FD1C3A}</a:tableStyleId>
                  </a:tblPr>
                  <a:tblGrid>
                    <a:gridCol w="598598">
                      <a:extLst>
                        <a:ext uri="{9D8B030D-6E8A-4147-A177-3AD203B41FA5}">
                          <a16:colId xmlns:a16="http://schemas.microsoft.com/office/drawing/2014/main" val="3054055469"/>
                        </a:ext>
                      </a:extLst>
                    </a:gridCol>
                    <a:gridCol w="5088099">
                      <a:extLst>
                        <a:ext uri="{9D8B030D-6E8A-4147-A177-3AD203B41FA5}">
                          <a16:colId xmlns:a16="http://schemas.microsoft.com/office/drawing/2014/main" val="2859951762"/>
                        </a:ext>
                      </a:extLst>
                    </a:gridCol>
                  </a:tblGrid>
                  <a:tr h="96490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1800" i="1" smtClean="0">
                                      <a:solidFill>
                                        <a:srgbClr val="182350"/>
                                      </a:solidFill>
                                      <a:latin typeface="Cambria Math" panose="02040503050406030204" pitchFamily="18" charset="0"/>
                                    </a:rPr>
                                  </m:ctrlPr>
                                </m:sSubPr>
                                <m:e>
                                  <m:r>
                                    <a:rPr lang="en-US" sz="1800" i="1">
                                      <a:solidFill>
                                        <a:srgbClr val="182350"/>
                                      </a:solidFill>
                                      <a:latin typeface="Cambria Math" panose="02040503050406030204" pitchFamily="18" charset="0"/>
                                    </a:rPr>
                                    <m:t>𝑌</m:t>
                                  </m:r>
                                </m:e>
                                <m:sub>
                                  <m:r>
                                    <a:rPr lang="en-US" sz="1800" i="0">
                                      <a:solidFill>
                                        <a:srgbClr val="182350"/>
                                      </a:solidFill>
                                      <a:latin typeface="Cambria Math" panose="02040503050406030204" pitchFamily="18" charset="0"/>
                                    </a:rPr>
                                    <m:t>0</m:t>
                                  </m:r>
                                </m:sub>
                              </m:sSub>
                            </m:oMath>
                          </a14:m>
                          <a:r>
                            <a:rPr lang="en-US" sz="1800" b="0" i="0" dirty="0">
                              <a:solidFill>
                                <a:srgbClr val="182350"/>
                              </a:solidFill>
                              <a:effectLst/>
                              <a:latin typeface="Cambria Math" panose="02040503050406030204" pitchFamily="18" charset="0"/>
                              <a:ea typeface="Cambria Math" panose="02040503050406030204" pitchFamily="18" charset="0"/>
                              <a:cs typeface="Tahoma" panose="020B0604030504040204" pitchFamily="34" charset="0"/>
                            </a:rPr>
                            <a:t> :</a:t>
                          </a:r>
                          <a:endParaRPr lang="en-US" sz="1800" b="0" i="0" dirty="0">
                            <a:solidFill>
                              <a:srgbClr val="182350"/>
                            </a:solidFill>
                            <a:latin typeface="Cambria Math" panose="02040503050406030204" pitchFamily="18" charset="0"/>
                            <a:ea typeface="Cambria Math" panose="02040503050406030204" pitchFamily="18" charset="0"/>
                          </a:endParaRPr>
                        </a:p>
                        <a:p>
                          <a:pPr algn="ctr"/>
                          <a:endParaRPr lang="en-US" sz="1800" b="0" i="0" dirty="0">
                            <a:solidFill>
                              <a:srgbClr val="182350"/>
                            </a:solidFill>
                            <a:latin typeface="Cambria Math" panose="02040503050406030204" pitchFamily="18" charset="0"/>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0" dirty="0">
                              <a:solidFill>
                                <a:srgbClr val="182350"/>
                              </a:solidFill>
                              <a:latin typeface="Cambria Math" panose="02040503050406030204" pitchFamily="18" charset="0"/>
                              <a:ea typeface="Cambria Math" panose="02040503050406030204" pitchFamily="18" charset="0"/>
                            </a:rPr>
                            <a:t>number of </a:t>
                          </a:r>
                          <a:r>
                            <a:rPr lang="en-US" sz="1800" b="1" dirty="0">
                              <a:solidFill>
                                <a:srgbClr val="182350"/>
                              </a:solidFill>
                              <a:latin typeface="Cambria Math" panose="02040503050406030204" pitchFamily="18" charset="0"/>
                              <a:ea typeface="Cambria Math" panose="02040503050406030204" pitchFamily="18" charset="0"/>
                            </a:rPr>
                            <a:t>iterations</a:t>
                          </a:r>
                          <a:r>
                            <a:rPr lang="en-US" sz="1800" b="0" dirty="0">
                              <a:solidFill>
                                <a:srgbClr val="182350"/>
                              </a:solidFill>
                              <a:latin typeface="Cambria Math" panose="02040503050406030204" pitchFamily="18" charset="0"/>
                              <a:ea typeface="Cambria Math" panose="02040503050406030204" pitchFamily="18" charset="0"/>
                            </a:rPr>
                            <a:t> required for the </a:t>
                          </a:r>
                          <a:r>
                            <a:rPr lang="en-US" sz="1800" b="1" dirty="0">
                              <a:solidFill>
                                <a:srgbClr val="182350"/>
                              </a:solidFill>
                              <a:latin typeface="Cambria Math" panose="02040503050406030204" pitchFamily="18" charset="0"/>
                              <a:ea typeface="Cambria Math" panose="02040503050406030204" pitchFamily="18" charset="0"/>
                            </a:rPr>
                            <a:t>control group</a:t>
                          </a:r>
                          <a:r>
                            <a:rPr lang="en-US" sz="1800" b="0" dirty="0">
                              <a:solidFill>
                                <a:srgbClr val="182350"/>
                              </a:solidFill>
                              <a:latin typeface="Cambria Math" panose="02040503050406030204" pitchFamily="18" charset="0"/>
                              <a:ea typeface="Cambria Math" panose="02040503050406030204" pitchFamily="18" charset="0"/>
                            </a:rPr>
                            <a:t> to meet a performance standard in the aircraft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4110888"/>
                      </a:ext>
                    </a:extLst>
                  </a:tr>
                  <a:tr h="1008569">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1800" i="1" smtClean="0">
                                      <a:solidFill>
                                        <a:srgbClr val="182350"/>
                                      </a:solidFill>
                                      <a:latin typeface="Cambria Math" panose="02040503050406030204" pitchFamily="18" charset="0"/>
                                    </a:rPr>
                                  </m:ctrlPr>
                                </m:sSubPr>
                                <m:e>
                                  <m:r>
                                    <a:rPr lang="en-US" sz="1800" i="1">
                                      <a:solidFill>
                                        <a:srgbClr val="182350"/>
                                      </a:solidFill>
                                      <a:latin typeface="Cambria Math" panose="02040503050406030204" pitchFamily="18" charset="0"/>
                                    </a:rPr>
                                    <m:t>𝑌</m:t>
                                  </m:r>
                                </m:e>
                                <m:sub>
                                  <m:r>
                                    <a:rPr lang="en-US" sz="1800" b="0" i="1" smtClean="0">
                                      <a:solidFill>
                                        <a:srgbClr val="182350"/>
                                      </a:solidFill>
                                      <a:latin typeface="Cambria Math" panose="02040503050406030204" pitchFamily="18" charset="0"/>
                                    </a:rPr>
                                    <m:t>𝑥</m:t>
                                  </m:r>
                                </m:sub>
                              </m:sSub>
                            </m:oMath>
                          </a14:m>
                          <a:r>
                            <a:rPr lang="en-US" sz="1800" b="0" i="0" dirty="0">
                              <a:solidFill>
                                <a:srgbClr val="182350"/>
                              </a:solidFill>
                              <a:effectLst/>
                              <a:latin typeface="Cambria Math" panose="02040503050406030204" pitchFamily="18" charset="0"/>
                              <a:ea typeface="Cambria Math" panose="02040503050406030204" pitchFamily="18" charset="0"/>
                              <a:cs typeface="Tahoma" panose="020B0604030504040204" pitchFamily="34" charset="0"/>
                            </a:rPr>
                            <a:t> :</a:t>
                          </a:r>
                          <a:endParaRPr lang="en-US" sz="1800" b="0" i="0" dirty="0">
                            <a:solidFill>
                              <a:srgbClr val="182350"/>
                            </a:solidFill>
                            <a:latin typeface="Cambria Math" panose="02040503050406030204" pitchFamily="18" charset="0"/>
                            <a:ea typeface="Cambria Math" panose="02040503050406030204" pitchFamily="18" charset="0"/>
                          </a:endParaRPr>
                        </a:p>
                        <a:p>
                          <a:pPr algn="ctr"/>
                          <a:endParaRPr lang="en-US" sz="1800" b="0" i="0" dirty="0">
                            <a:solidFill>
                              <a:srgbClr val="182350"/>
                            </a:solidFill>
                            <a:latin typeface="Cambria Math" panose="02040503050406030204" pitchFamily="18" charset="0"/>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0" dirty="0">
                              <a:solidFill>
                                <a:srgbClr val="182350"/>
                              </a:solidFill>
                              <a:latin typeface="Cambria Math" panose="02040503050406030204" pitchFamily="18" charset="0"/>
                              <a:ea typeface="Cambria Math" panose="02040503050406030204" pitchFamily="18" charset="0"/>
                            </a:rPr>
                            <a:t>number of iterations required for the </a:t>
                          </a:r>
                          <a:r>
                            <a:rPr lang="en-US" sz="1800" b="1" dirty="0">
                              <a:solidFill>
                                <a:srgbClr val="182350"/>
                              </a:solidFill>
                              <a:latin typeface="Cambria Math" panose="02040503050406030204" pitchFamily="18" charset="0"/>
                              <a:ea typeface="Cambria Math" panose="02040503050406030204" pitchFamily="18" charset="0"/>
                            </a:rPr>
                            <a:t>experimental group </a:t>
                          </a:r>
                          <a:r>
                            <a:rPr lang="en-US" sz="1800" b="0" dirty="0">
                              <a:solidFill>
                                <a:srgbClr val="182350"/>
                              </a:solidFill>
                              <a:latin typeface="Cambria Math" panose="02040503050406030204" pitchFamily="18" charset="0"/>
                              <a:ea typeface="Cambria Math" panose="02040503050406030204" pitchFamily="18" charset="0"/>
                            </a:rPr>
                            <a:t>to meet the same standard in the </a:t>
                          </a:r>
                          <a:r>
                            <a:rPr lang="en-US" sz="1800" b="1" dirty="0">
                              <a:solidFill>
                                <a:srgbClr val="182350"/>
                              </a:solidFill>
                              <a:latin typeface="Cambria Math" panose="02040503050406030204" pitchFamily="18" charset="0"/>
                              <a:ea typeface="Cambria Math" panose="02040503050406030204" pitchFamily="18" charset="0"/>
                            </a:rPr>
                            <a:t>aircraft</a:t>
                          </a:r>
                          <a:r>
                            <a:rPr lang="en-US" sz="1800" b="0" dirty="0">
                              <a:solidFill>
                                <a:srgbClr val="182350"/>
                              </a:solidFill>
                              <a:latin typeface="Cambria Math" panose="02040503050406030204" pitchFamily="18" charset="0"/>
                              <a:ea typeface="Cambria Math" panose="02040503050406030204" pitchFamily="18" charset="0"/>
                            </a:rPr>
                            <a:t> after receiving simulation training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8611204"/>
                      </a:ext>
                    </a:extLst>
                  </a:tr>
                  <a:tr h="964903">
                    <a:tc>
                      <a:txBody>
                        <a:bodyPr/>
                        <a:lstStyle/>
                        <a:p>
                          <a:pPr algn="ctr"/>
                          <a14:m>
                            <m:oMath xmlns:m="http://schemas.openxmlformats.org/officeDocument/2006/math">
                              <m:sSub>
                                <m:sSubPr>
                                  <m:ctrlPr>
                                    <a:rPr lang="en-US" sz="1800" i="1" smtClean="0">
                                      <a:solidFill>
                                        <a:srgbClr val="182350"/>
                                      </a:solidFill>
                                      <a:latin typeface="Cambria Math" panose="02040503050406030204" pitchFamily="18" charset="0"/>
                                    </a:rPr>
                                  </m:ctrlPr>
                                </m:sSubPr>
                                <m:e>
                                  <m:r>
                                    <a:rPr lang="en-US" sz="1800" i="1">
                                      <a:solidFill>
                                        <a:srgbClr val="182350"/>
                                      </a:solidFill>
                                      <a:latin typeface="Cambria Math" panose="02040503050406030204" pitchFamily="18" charset="0"/>
                                    </a:rPr>
                                    <m:t>𝑋</m:t>
                                  </m:r>
                                </m:e>
                                <m:sub>
                                  <m:r>
                                    <a:rPr lang="en-US" sz="1800" i="1">
                                      <a:solidFill>
                                        <a:srgbClr val="182350"/>
                                      </a:solidFill>
                                      <a:latin typeface="Cambria Math" panose="02040503050406030204" pitchFamily="18" charset="0"/>
                                    </a:rPr>
                                    <m:t>𝑖</m:t>
                                  </m:r>
                                </m:sub>
                              </m:sSub>
                            </m:oMath>
                          </a14:m>
                          <a:r>
                            <a:rPr lang="en-US" sz="1800" b="0" i="0" dirty="0">
                              <a:solidFill>
                                <a:srgbClr val="182350"/>
                              </a:solidFill>
                              <a:effectLst/>
                              <a:latin typeface="Cambria Math" panose="02040503050406030204" pitchFamily="18" charset="0"/>
                              <a:ea typeface="Cambria Math" panose="02040503050406030204" pitchFamily="18" charset="0"/>
                              <a:cs typeface="Tahoma" panose="020B0604030504040204" pitchFamily="34" charset="0"/>
                            </a:rPr>
                            <a:t> :</a:t>
                          </a:r>
                          <a:endParaRPr lang="en-US" sz="1800" b="0" i="0" dirty="0">
                            <a:solidFill>
                              <a:srgbClr val="182350"/>
                            </a:solidFill>
                            <a:latin typeface="Cambria Math" panose="02040503050406030204" pitchFamily="18" charset="0"/>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0" dirty="0">
                              <a:solidFill>
                                <a:srgbClr val="182350"/>
                              </a:solidFill>
                              <a:latin typeface="Cambria Math" panose="02040503050406030204" pitchFamily="18" charset="0"/>
                              <a:ea typeface="Cambria Math" panose="02040503050406030204" pitchFamily="18" charset="0"/>
                            </a:rPr>
                            <a:t>number of </a:t>
                          </a:r>
                          <a:r>
                            <a:rPr lang="en-US" sz="1800" b="1" dirty="0">
                              <a:solidFill>
                                <a:srgbClr val="182350"/>
                              </a:solidFill>
                              <a:latin typeface="Cambria Math" panose="02040503050406030204" pitchFamily="18" charset="0"/>
                              <a:ea typeface="Cambria Math" panose="02040503050406030204" pitchFamily="18" charset="0"/>
                            </a:rPr>
                            <a:t>iterations</a:t>
                          </a:r>
                          <a:r>
                            <a:rPr lang="en-US" sz="1800" b="0" dirty="0">
                              <a:solidFill>
                                <a:srgbClr val="182350"/>
                              </a:solidFill>
                              <a:latin typeface="Cambria Math" panose="02040503050406030204" pitchFamily="18" charset="0"/>
                              <a:ea typeface="Cambria Math" panose="02040503050406030204" pitchFamily="18" charset="0"/>
                            </a:rPr>
                            <a:t> required for the </a:t>
                          </a:r>
                          <a:r>
                            <a:rPr lang="en-US" sz="1800" b="1" dirty="0">
                              <a:solidFill>
                                <a:srgbClr val="182350"/>
                              </a:solidFill>
                              <a:latin typeface="Cambria Math" panose="02040503050406030204" pitchFamily="18" charset="0"/>
                              <a:ea typeface="Cambria Math" panose="02040503050406030204" pitchFamily="18" charset="0"/>
                            </a:rPr>
                            <a:t>experimental group </a:t>
                          </a:r>
                          <a:r>
                            <a:rPr lang="en-US" sz="1800" b="0" dirty="0">
                              <a:solidFill>
                                <a:srgbClr val="182350"/>
                              </a:solidFill>
                              <a:latin typeface="Cambria Math" panose="02040503050406030204" pitchFamily="18" charset="0"/>
                              <a:ea typeface="Cambria Math" panose="02040503050406030204" pitchFamily="18" charset="0"/>
                            </a:rPr>
                            <a:t>to meet the standard in the </a:t>
                          </a:r>
                          <a:r>
                            <a:rPr lang="en-US" sz="1800" b="1" dirty="0">
                              <a:solidFill>
                                <a:srgbClr val="182350"/>
                              </a:solidFill>
                              <a:latin typeface="Cambria Math" panose="02040503050406030204" pitchFamily="18" charset="0"/>
                              <a:ea typeface="Cambria Math" panose="02040503050406030204" pitchFamily="18" charset="0"/>
                            </a:rPr>
                            <a:t>simulator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4482099"/>
                      </a:ext>
                    </a:extLst>
                  </a:tr>
                  <a:tr h="1035111">
                    <a:tc>
                      <a:txBody>
                        <a:bodyPr/>
                        <a:lstStyle/>
                        <a:p>
                          <a:pPr algn="ctr"/>
                          <a14:m>
                            <m:oMath xmlns:m="http://schemas.openxmlformats.org/officeDocument/2006/math">
                              <m:sSub>
                                <m:sSubPr>
                                  <m:ctrlPr>
                                    <a:rPr lang="en-US" sz="1800" i="1" smtClean="0">
                                      <a:solidFill>
                                        <a:srgbClr val="182350"/>
                                      </a:solidFill>
                                      <a:latin typeface="Cambria Math" panose="02040503050406030204" pitchFamily="18" charset="0"/>
                                    </a:rPr>
                                  </m:ctrlPr>
                                </m:sSubPr>
                                <m:e>
                                  <m:r>
                                    <m:rPr>
                                      <m:sty m:val="p"/>
                                    </m:rPr>
                                    <a:rPr lang="en-US" sz="1800">
                                      <a:solidFill>
                                        <a:srgbClr val="182350"/>
                                      </a:solidFill>
                                      <a:latin typeface="Cambria Math" panose="02040503050406030204" pitchFamily="18" charset="0"/>
                                    </a:rPr>
                                    <m:t>θ</m:t>
                                  </m:r>
                                </m:e>
                                <m:sub>
                                  <m:r>
                                    <a:rPr lang="en-US" sz="1800" i="1">
                                      <a:solidFill>
                                        <a:srgbClr val="182350"/>
                                      </a:solidFill>
                                      <a:latin typeface="Cambria Math" panose="02040503050406030204" pitchFamily="18" charset="0"/>
                                    </a:rPr>
                                    <m:t>𝑖</m:t>
                                  </m:r>
                                </m:sub>
                              </m:sSub>
                            </m:oMath>
                          </a14:m>
                          <a:r>
                            <a:rPr lang="en-US" sz="1800" b="0" dirty="0">
                              <a:solidFill>
                                <a:srgbClr val="182350"/>
                              </a:solidFill>
                              <a:latin typeface="Cambria Math" panose="02040503050406030204" pitchFamily="18" charset="0"/>
                              <a:ea typeface="Cambria Math" panose="02040503050406030204" pitchFamily="18" charset="0"/>
                            </a:rPr>
                            <a:t>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800" b="1" dirty="0">
                              <a:solidFill>
                                <a:srgbClr val="182350"/>
                              </a:solidFill>
                              <a:latin typeface="Cambria Math" panose="02040503050406030204" pitchFamily="18" charset="0"/>
                              <a:ea typeface="Cambria Math" panose="02040503050406030204" pitchFamily="18" charset="0"/>
                            </a:rPr>
                            <a:t>ratio of </a:t>
                          </a:r>
                          <a:r>
                            <a:rPr lang="en-US" sz="1800" b="0" dirty="0">
                              <a:solidFill>
                                <a:srgbClr val="182350"/>
                              </a:solidFill>
                              <a:latin typeface="Cambria Math" panose="02040503050406030204" pitchFamily="18" charset="0"/>
                              <a:ea typeface="Cambria Math" panose="02040503050406030204" pitchFamily="18" charset="0"/>
                            </a:rPr>
                            <a:t>the average </a:t>
                          </a:r>
                          <a:r>
                            <a:rPr lang="en-US" sz="1800" b="1" dirty="0">
                              <a:solidFill>
                                <a:srgbClr val="182350"/>
                              </a:solidFill>
                              <a:latin typeface="Cambria Math" panose="02040503050406030204" pitchFamily="18" charset="0"/>
                              <a:ea typeface="Cambria Math" panose="02040503050406030204" pitchFamily="18" charset="0"/>
                            </a:rPr>
                            <a:t>time</a:t>
                          </a:r>
                          <a:r>
                            <a:rPr lang="en-US" sz="1800" b="0" dirty="0">
                              <a:solidFill>
                                <a:srgbClr val="182350"/>
                              </a:solidFill>
                              <a:latin typeface="Cambria Math" panose="02040503050406030204" pitchFamily="18" charset="0"/>
                              <a:ea typeface="Cambria Math" panose="02040503050406030204" pitchFamily="18" charset="0"/>
                            </a:rPr>
                            <a:t> per iteration in the aircraft to the average time per iteration in the device type "i“ (tₒ / tᵢ)</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4120875"/>
                      </a:ext>
                    </a:extLst>
                  </a:tr>
                  <a:tr h="1238594">
                    <a:tc>
                      <a:txBody>
                        <a:bodyPr/>
                        <a:lstStyle/>
                        <a:p>
                          <a:pPr algn="ctr"/>
                          <a14:m>
                            <m:oMath xmlns:m="http://schemas.openxmlformats.org/officeDocument/2006/math">
                              <m:sSub>
                                <m:sSubPr>
                                  <m:ctrlPr>
                                    <a:rPr lang="en-US" sz="1800" i="1" smtClean="0">
                                      <a:solidFill>
                                        <a:srgbClr val="182350"/>
                                      </a:solidFill>
                                      <a:latin typeface="Cambria Math" panose="02040503050406030204" pitchFamily="18" charset="0"/>
                                    </a:rPr>
                                  </m:ctrlPr>
                                </m:sSubPr>
                                <m:e>
                                  <m:r>
                                    <a:rPr lang="en-US" sz="1800" i="1">
                                      <a:solidFill>
                                        <a:srgbClr val="182350"/>
                                      </a:solidFill>
                                      <a:latin typeface="Cambria Math" panose="02040503050406030204" pitchFamily="18" charset="0"/>
                                    </a:rPr>
                                    <m:t>𝜑</m:t>
                                  </m:r>
                                </m:e>
                                <m:sub>
                                  <m:r>
                                    <a:rPr lang="en-US" sz="1800" i="1">
                                      <a:solidFill>
                                        <a:srgbClr val="182350"/>
                                      </a:solidFill>
                                      <a:latin typeface="Cambria Math" panose="02040503050406030204" pitchFamily="18" charset="0"/>
                                    </a:rPr>
                                    <m:t>𝑖</m:t>
                                  </m:r>
                                </m:sub>
                              </m:sSub>
                            </m:oMath>
                          </a14:m>
                          <a:r>
                            <a:rPr lang="en-US" sz="1800" b="0" dirty="0">
                              <a:solidFill>
                                <a:srgbClr val="182350"/>
                              </a:solidFill>
                              <a:latin typeface="Cambria Math" panose="02040503050406030204" pitchFamily="18" charset="0"/>
                              <a:ea typeface="Cambria Math" panose="02040503050406030204" pitchFamily="18"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1" dirty="0">
                              <a:solidFill>
                                <a:srgbClr val="182350"/>
                              </a:solidFill>
                              <a:latin typeface="Cambria Math" panose="02040503050406030204" pitchFamily="18" charset="0"/>
                              <a:ea typeface="Cambria Math" panose="02040503050406030204" pitchFamily="18" charset="0"/>
                            </a:rPr>
                            <a:t>ratio</a:t>
                          </a:r>
                          <a:r>
                            <a:rPr lang="en-US" sz="1800" b="0" dirty="0">
                              <a:solidFill>
                                <a:srgbClr val="182350"/>
                              </a:solidFill>
                              <a:latin typeface="Cambria Math" panose="02040503050406030204" pitchFamily="18" charset="0"/>
                              <a:ea typeface="Cambria Math" panose="02040503050406030204" pitchFamily="18" charset="0"/>
                            </a:rPr>
                            <a:t> </a:t>
                          </a:r>
                          <a:r>
                            <a:rPr lang="en-US" sz="1800" b="1" dirty="0">
                              <a:solidFill>
                                <a:srgbClr val="182350"/>
                              </a:solidFill>
                              <a:latin typeface="Cambria Math" panose="02040503050406030204" pitchFamily="18" charset="0"/>
                              <a:ea typeface="Cambria Math" panose="02040503050406030204" pitchFamily="18" charset="0"/>
                            </a:rPr>
                            <a:t>of</a:t>
                          </a:r>
                          <a:r>
                            <a:rPr lang="en-US" sz="1800" b="0" dirty="0">
                              <a:solidFill>
                                <a:srgbClr val="182350"/>
                              </a:solidFill>
                              <a:latin typeface="Cambria Math" panose="02040503050406030204" pitchFamily="18" charset="0"/>
                              <a:ea typeface="Cambria Math" panose="02040503050406030204" pitchFamily="18" charset="0"/>
                            </a:rPr>
                            <a:t> the per-hour </a:t>
                          </a:r>
                          <a:r>
                            <a:rPr lang="en-US" sz="1800" b="1" dirty="0">
                              <a:solidFill>
                                <a:srgbClr val="182350"/>
                              </a:solidFill>
                              <a:latin typeface="Cambria Math" panose="02040503050406030204" pitchFamily="18" charset="0"/>
                              <a:ea typeface="Cambria Math" panose="02040503050406030204" pitchFamily="18" charset="0"/>
                            </a:rPr>
                            <a:t>operating cost </a:t>
                          </a:r>
                          <a:r>
                            <a:rPr lang="en-US" sz="1800" b="0" dirty="0">
                              <a:solidFill>
                                <a:srgbClr val="182350"/>
                              </a:solidFill>
                              <a:latin typeface="Cambria Math" panose="02040503050406030204" pitchFamily="18" charset="0"/>
                              <a:ea typeface="Cambria Math" panose="02040503050406030204" pitchFamily="18" charset="0"/>
                            </a:rPr>
                            <a:t>of the aircraft to the per-hour operating cost of the simulation device (f₀ / fᵢ)</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6379311"/>
                      </a:ext>
                    </a:extLst>
                  </a:tr>
                </a:tbl>
              </a:graphicData>
            </a:graphic>
          </p:graphicFrame>
        </mc:Choice>
        <mc:Fallback xmlns="">
          <p:graphicFrame>
            <p:nvGraphicFramePr>
              <p:cNvPr id="13" name="Table 12">
                <a:extLst>
                  <a:ext uri="{FF2B5EF4-FFF2-40B4-BE49-F238E27FC236}">
                    <a16:creationId xmlns:a16="http://schemas.microsoft.com/office/drawing/2014/main" id="{DE78E01D-9CE9-1C3D-DB8C-6604ED0E12A3}"/>
                  </a:ext>
                </a:extLst>
              </p:cNvPr>
              <p:cNvGraphicFramePr>
                <a:graphicFrameLocks noGrp="1"/>
              </p:cNvGraphicFramePr>
              <p:nvPr>
                <p:extLst>
                  <p:ext uri="{D42A27DB-BD31-4B8C-83A1-F6EECF244321}">
                    <p14:modId xmlns:p14="http://schemas.microsoft.com/office/powerpoint/2010/main" val="232603565"/>
                  </p:ext>
                </p:extLst>
              </p:nvPr>
            </p:nvGraphicFramePr>
            <p:xfrm>
              <a:off x="6261466" y="1030271"/>
              <a:ext cx="5686697" cy="5212080"/>
            </p:xfrm>
            <a:graphic>
              <a:graphicData uri="http://schemas.openxmlformats.org/drawingml/2006/table">
                <a:tbl>
                  <a:tblPr firstRow="1" bandRow="1">
                    <a:tableStyleId>{5C22544A-7EE6-4342-B048-85BDC9FD1C3A}</a:tableStyleId>
                  </a:tblPr>
                  <a:tblGrid>
                    <a:gridCol w="598598">
                      <a:extLst>
                        <a:ext uri="{9D8B030D-6E8A-4147-A177-3AD203B41FA5}">
                          <a16:colId xmlns:a16="http://schemas.microsoft.com/office/drawing/2014/main" val="3054055469"/>
                        </a:ext>
                      </a:extLst>
                    </a:gridCol>
                    <a:gridCol w="5088099">
                      <a:extLst>
                        <a:ext uri="{9D8B030D-6E8A-4147-A177-3AD203B41FA5}">
                          <a16:colId xmlns:a16="http://schemas.microsoft.com/office/drawing/2014/main" val="2859951762"/>
                        </a:ext>
                      </a:extLst>
                    </a:gridCol>
                  </a:tblGrid>
                  <a:tr h="964903">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6"/>
                          <a:stretch>
                            <a:fillRect t="-3797" r="-852041" b="-441772"/>
                          </a:stretch>
                        </a:blipFill>
                      </a:tcPr>
                    </a:tc>
                    <a:tc>
                      <a:txBody>
                        <a:bodyPr/>
                        <a:lstStyle/>
                        <a:p>
                          <a:r>
                            <a:rPr lang="en-US" sz="1800" b="0" dirty="0">
                              <a:solidFill>
                                <a:srgbClr val="182350"/>
                              </a:solidFill>
                              <a:latin typeface="Cambria Math" panose="02040503050406030204" pitchFamily="18" charset="0"/>
                              <a:ea typeface="Cambria Math" panose="02040503050406030204" pitchFamily="18" charset="0"/>
                            </a:rPr>
                            <a:t>number of </a:t>
                          </a:r>
                          <a:r>
                            <a:rPr lang="en-US" sz="1800" b="1" dirty="0">
                              <a:solidFill>
                                <a:srgbClr val="182350"/>
                              </a:solidFill>
                              <a:latin typeface="Cambria Math" panose="02040503050406030204" pitchFamily="18" charset="0"/>
                              <a:ea typeface="Cambria Math" panose="02040503050406030204" pitchFamily="18" charset="0"/>
                            </a:rPr>
                            <a:t>iterations</a:t>
                          </a:r>
                          <a:r>
                            <a:rPr lang="en-US" sz="1800" b="0" dirty="0">
                              <a:solidFill>
                                <a:srgbClr val="182350"/>
                              </a:solidFill>
                              <a:latin typeface="Cambria Math" panose="02040503050406030204" pitchFamily="18" charset="0"/>
                              <a:ea typeface="Cambria Math" panose="02040503050406030204" pitchFamily="18" charset="0"/>
                            </a:rPr>
                            <a:t> required for the </a:t>
                          </a:r>
                          <a:r>
                            <a:rPr lang="en-US" sz="1800" b="1" dirty="0">
                              <a:solidFill>
                                <a:srgbClr val="182350"/>
                              </a:solidFill>
                              <a:latin typeface="Cambria Math" panose="02040503050406030204" pitchFamily="18" charset="0"/>
                              <a:ea typeface="Cambria Math" panose="02040503050406030204" pitchFamily="18" charset="0"/>
                            </a:rPr>
                            <a:t>control group</a:t>
                          </a:r>
                          <a:r>
                            <a:rPr lang="en-US" sz="1800" b="0" dirty="0">
                              <a:solidFill>
                                <a:srgbClr val="182350"/>
                              </a:solidFill>
                              <a:latin typeface="Cambria Math" panose="02040503050406030204" pitchFamily="18" charset="0"/>
                              <a:ea typeface="Cambria Math" panose="02040503050406030204" pitchFamily="18" charset="0"/>
                            </a:rPr>
                            <a:t> to meet a performance standard in the aircraft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4110888"/>
                      </a:ext>
                    </a:extLst>
                  </a:tr>
                  <a:tr h="1008569">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6"/>
                          <a:stretch>
                            <a:fillRect t="-98795" r="-852041" b="-320482"/>
                          </a:stretch>
                        </a:blipFill>
                      </a:tcPr>
                    </a:tc>
                    <a:tc>
                      <a:txBody>
                        <a:bodyPr/>
                        <a:lstStyle/>
                        <a:p>
                          <a:r>
                            <a:rPr lang="en-US" sz="1800" b="0" dirty="0">
                              <a:solidFill>
                                <a:srgbClr val="182350"/>
                              </a:solidFill>
                              <a:latin typeface="Cambria Math" panose="02040503050406030204" pitchFamily="18" charset="0"/>
                              <a:ea typeface="Cambria Math" panose="02040503050406030204" pitchFamily="18" charset="0"/>
                            </a:rPr>
                            <a:t>number of iterations required for the </a:t>
                          </a:r>
                          <a:r>
                            <a:rPr lang="en-US" sz="1800" b="1" dirty="0">
                              <a:solidFill>
                                <a:srgbClr val="182350"/>
                              </a:solidFill>
                              <a:latin typeface="Cambria Math" panose="02040503050406030204" pitchFamily="18" charset="0"/>
                              <a:ea typeface="Cambria Math" panose="02040503050406030204" pitchFamily="18" charset="0"/>
                            </a:rPr>
                            <a:t>experimental group </a:t>
                          </a:r>
                          <a:r>
                            <a:rPr lang="en-US" sz="1800" b="0" dirty="0">
                              <a:solidFill>
                                <a:srgbClr val="182350"/>
                              </a:solidFill>
                              <a:latin typeface="Cambria Math" panose="02040503050406030204" pitchFamily="18" charset="0"/>
                              <a:ea typeface="Cambria Math" panose="02040503050406030204" pitchFamily="18" charset="0"/>
                            </a:rPr>
                            <a:t>to meet the same standard in the </a:t>
                          </a:r>
                          <a:r>
                            <a:rPr lang="en-US" sz="1800" b="1" dirty="0">
                              <a:solidFill>
                                <a:srgbClr val="182350"/>
                              </a:solidFill>
                              <a:latin typeface="Cambria Math" panose="02040503050406030204" pitchFamily="18" charset="0"/>
                              <a:ea typeface="Cambria Math" panose="02040503050406030204" pitchFamily="18" charset="0"/>
                            </a:rPr>
                            <a:t>aircraft</a:t>
                          </a:r>
                          <a:r>
                            <a:rPr lang="en-US" sz="1800" b="0" dirty="0">
                              <a:solidFill>
                                <a:srgbClr val="182350"/>
                              </a:solidFill>
                              <a:latin typeface="Cambria Math" panose="02040503050406030204" pitchFamily="18" charset="0"/>
                              <a:ea typeface="Cambria Math" panose="02040503050406030204" pitchFamily="18" charset="0"/>
                            </a:rPr>
                            <a:t> after receiving simulation training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8611204"/>
                      </a:ext>
                    </a:extLst>
                  </a:tr>
                  <a:tr h="964903">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6"/>
                          <a:stretch>
                            <a:fillRect t="-207547" r="-852041" b="-234591"/>
                          </a:stretch>
                        </a:blipFill>
                      </a:tcPr>
                    </a:tc>
                    <a:tc>
                      <a:txBody>
                        <a:bodyPr/>
                        <a:lstStyle/>
                        <a:p>
                          <a:r>
                            <a:rPr lang="en-US" sz="1800" b="0" dirty="0">
                              <a:solidFill>
                                <a:srgbClr val="182350"/>
                              </a:solidFill>
                              <a:latin typeface="Cambria Math" panose="02040503050406030204" pitchFamily="18" charset="0"/>
                              <a:ea typeface="Cambria Math" panose="02040503050406030204" pitchFamily="18" charset="0"/>
                            </a:rPr>
                            <a:t>number of </a:t>
                          </a:r>
                          <a:r>
                            <a:rPr lang="en-US" sz="1800" b="1" dirty="0">
                              <a:solidFill>
                                <a:srgbClr val="182350"/>
                              </a:solidFill>
                              <a:latin typeface="Cambria Math" panose="02040503050406030204" pitchFamily="18" charset="0"/>
                              <a:ea typeface="Cambria Math" panose="02040503050406030204" pitchFamily="18" charset="0"/>
                            </a:rPr>
                            <a:t>iterations</a:t>
                          </a:r>
                          <a:r>
                            <a:rPr lang="en-US" sz="1800" b="0" dirty="0">
                              <a:solidFill>
                                <a:srgbClr val="182350"/>
                              </a:solidFill>
                              <a:latin typeface="Cambria Math" panose="02040503050406030204" pitchFamily="18" charset="0"/>
                              <a:ea typeface="Cambria Math" panose="02040503050406030204" pitchFamily="18" charset="0"/>
                            </a:rPr>
                            <a:t> required for the </a:t>
                          </a:r>
                          <a:r>
                            <a:rPr lang="en-US" sz="1800" b="1" dirty="0">
                              <a:solidFill>
                                <a:srgbClr val="182350"/>
                              </a:solidFill>
                              <a:latin typeface="Cambria Math" panose="02040503050406030204" pitchFamily="18" charset="0"/>
                              <a:ea typeface="Cambria Math" panose="02040503050406030204" pitchFamily="18" charset="0"/>
                            </a:rPr>
                            <a:t>experimental group </a:t>
                          </a:r>
                          <a:r>
                            <a:rPr lang="en-US" sz="1800" b="0" dirty="0">
                              <a:solidFill>
                                <a:srgbClr val="182350"/>
                              </a:solidFill>
                              <a:latin typeface="Cambria Math" panose="02040503050406030204" pitchFamily="18" charset="0"/>
                              <a:ea typeface="Cambria Math" panose="02040503050406030204" pitchFamily="18" charset="0"/>
                            </a:rPr>
                            <a:t>to meet the standard in the </a:t>
                          </a:r>
                          <a:r>
                            <a:rPr lang="en-US" sz="1800" b="1" dirty="0">
                              <a:solidFill>
                                <a:srgbClr val="182350"/>
                              </a:solidFill>
                              <a:latin typeface="Cambria Math" panose="02040503050406030204" pitchFamily="18" charset="0"/>
                              <a:ea typeface="Cambria Math" panose="02040503050406030204" pitchFamily="18" charset="0"/>
                            </a:rPr>
                            <a:t>simulator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4482099"/>
                      </a:ext>
                    </a:extLst>
                  </a:tr>
                  <a:tr h="1035111">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6"/>
                          <a:stretch>
                            <a:fillRect t="-287647" r="-852041" b="-119412"/>
                          </a:stretch>
                        </a:blipFill>
                      </a:tcPr>
                    </a:tc>
                    <a:tc>
                      <a:txBody>
                        <a:bodyPr/>
                        <a:lstStyle/>
                        <a:p>
                          <a:r>
                            <a:rPr lang="en-US" sz="1800" b="1" dirty="0">
                              <a:solidFill>
                                <a:srgbClr val="182350"/>
                              </a:solidFill>
                              <a:latin typeface="Cambria Math" panose="02040503050406030204" pitchFamily="18" charset="0"/>
                              <a:ea typeface="Cambria Math" panose="02040503050406030204" pitchFamily="18" charset="0"/>
                            </a:rPr>
                            <a:t>ratio of </a:t>
                          </a:r>
                          <a:r>
                            <a:rPr lang="en-US" sz="1800" b="0" dirty="0">
                              <a:solidFill>
                                <a:srgbClr val="182350"/>
                              </a:solidFill>
                              <a:latin typeface="Cambria Math" panose="02040503050406030204" pitchFamily="18" charset="0"/>
                              <a:ea typeface="Cambria Math" panose="02040503050406030204" pitchFamily="18" charset="0"/>
                            </a:rPr>
                            <a:t>the average </a:t>
                          </a:r>
                          <a:r>
                            <a:rPr lang="en-US" sz="1800" b="1" dirty="0">
                              <a:solidFill>
                                <a:srgbClr val="182350"/>
                              </a:solidFill>
                              <a:latin typeface="Cambria Math" panose="02040503050406030204" pitchFamily="18" charset="0"/>
                              <a:ea typeface="Cambria Math" panose="02040503050406030204" pitchFamily="18" charset="0"/>
                            </a:rPr>
                            <a:t>time</a:t>
                          </a:r>
                          <a:r>
                            <a:rPr lang="en-US" sz="1800" b="0" dirty="0">
                              <a:solidFill>
                                <a:srgbClr val="182350"/>
                              </a:solidFill>
                              <a:latin typeface="Cambria Math" panose="02040503050406030204" pitchFamily="18" charset="0"/>
                              <a:ea typeface="Cambria Math" panose="02040503050406030204" pitchFamily="18" charset="0"/>
                            </a:rPr>
                            <a:t> per iteration in the aircraft to the average time per iteration in the device type "i“ (tₒ / tᵢ)</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4120875"/>
                      </a:ext>
                    </a:extLst>
                  </a:tr>
                  <a:tr h="1238594">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t="-324631" r="-852041"/>
                          </a:stretch>
                        </a:blipFill>
                      </a:tcPr>
                    </a:tc>
                    <a:tc>
                      <a:txBody>
                        <a:bodyPr/>
                        <a:lstStyle/>
                        <a:p>
                          <a:r>
                            <a:rPr lang="en-US" sz="1800" b="1" dirty="0">
                              <a:solidFill>
                                <a:srgbClr val="182350"/>
                              </a:solidFill>
                              <a:latin typeface="Cambria Math" panose="02040503050406030204" pitchFamily="18" charset="0"/>
                              <a:ea typeface="Cambria Math" panose="02040503050406030204" pitchFamily="18" charset="0"/>
                            </a:rPr>
                            <a:t>ratio</a:t>
                          </a:r>
                          <a:r>
                            <a:rPr lang="en-US" sz="1800" b="0" dirty="0">
                              <a:solidFill>
                                <a:srgbClr val="182350"/>
                              </a:solidFill>
                              <a:latin typeface="Cambria Math" panose="02040503050406030204" pitchFamily="18" charset="0"/>
                              <a:ea typeface="Cambria Math" panose="02040503050406030204" pitchFamily="18" charset="0"/>
                            </a:rPr>
                            <a:t> </a:t>
                          </a:r>
                          <a:r>
                            <a:rPr lang="en-US" sz="1800" b="1" dirty="0">
                              <a:solidFill>
                                <a:srgbClr val="182350"/>
                              </a:solidFill>
                              <a:latin typeface="Cambria Math" panose="02040503050406030204" pitchFamily="18" charset="0"/>
                              <a:ea typeface="Cambria Math" panose="02040503050406030204" pitchFamily="18" charset="0"/>
                            </a:rPr>
                            <a:t>of</a:t>
                          </a:r>
                          <a:r>
                            <a:rPr lang="en-US" sz="1800" b="0" dirty="0">
                              <a:solidFill>
                                <a:srgbClr val="182350"/>
                              </a:solidFill>
                              <a:latin typeface="Cambria Math" panose="02040503050406030204" pitchFamily="18" charset="0"/>
                              <a:ea typeface="Cambria Math" panose="02040503050406030204" pitchFamily="18" charset="0"/>
                            </a:rPr>
                            <a:t> the per-hour </a:t>
                          </a:r>
                          <a:r>
                            <a:rPr lang="en-US" sz="1800" b="1" dirty="0">
                              <a:solidFill>
                                <a:srgbClr val="182350"/>
                              </a:solidFill>
                              <a:latin typeface="Cambria Math" panose="02040503050406030204" pitchFamily="18" charset="0"/>
                              <a:ea typeface="Cambria Math" panose="02040503050406030204" pitchFamily="18" charset="0"/>
                            </a:rPr>
                            <a:t>operating cost </a:t>
                          </a:r>
                          <a:r>
                            <a:rPr lang="en-US" sz="1800" b="0" dirty="0">
                              <a:solidFill>
                                <a:srgbClr val="182350"/>
                              </a:solidFill>
                              <a:latin typeface="Cambria Math" panose="02040503050406030204" pitchFamily="18" charset="0"/>
                              <a:ea typeface="Cambria Math" panose="02040503050406030204" pitchFamily="18" charset="0"/>
                            </a:rPr>
                            <a:t>of the aircraft to the per-hour operating cost of the simulation device (f₀ / fᵢ)</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6379311"/>
                      </a:ext>
                    </a:extLst>
                  </a:tr>
                </a:tbl>
              </a:graphicData>
            </a:graphic>
          </p:graphicFrame>
        </mc:Fallback>
      </mc:AlternateContent>
      <p:cxnSp>
        <p:nvCxnSpPr>
          <p:cNvPr id="16" name="Straight Connector 15">
            <a:extLst>
              <a:ext uri="{FF2B5EF4-FFF2-40B4-BE49-F238E27FC236}">
                <a16:creationId xmlns:a16="http://schemas.microsoft.com/office/drawing/2014/main" id="{C24CE605-5BDA-E498-60AB-2CD58B941CD5}"/>
              </a:ext>
            </a:extLst>
          </p:cNvPr>
          <p:cNvCxnSpPr>
            <a:cxnSpLocks/>
          </p:cNvCxnSpPr>
          <p:nvPr/>
        </p:nvCxnSpPr>
        <p:spPr bwMode="auto">
          <a:xfrm>
            <a:off x="0" y="829967"/>
            <a:ext cx="12192000" cy="0"/>
          </a:xfrm>
          <a:prstGeom prst="line">
            <a:avLst/>
          </a:prstGeom>
          <a:solidFill>
            <a:schemeClr val="accent1"/>
          </a:solidFill>
          <a:ln w="19050" cap="flat" cmpd="sng" algn="ctr">
            <a:solidFill>
              <a:srgbClr val="FFFFFF"/>
            </a:solidFill>
            <a:prstDash val="solid"/>
            <a:miter lim="800000"/>
            <a:headEnd type="none" w="med" len="med"/>
            <a:tailEnd type="none" w="med" len="med"/>
          </a:ln>
          <a:effectLst/>
        </p:spPr>
      </p:cxnSp>
      <p:sp>
        <p:nvSpPr>
          <p:cNvPr id="6" name="Rectangle 5">
            <a:extLst>
              <a:ext uri="{FF2B5EF4-FFF2-40B4-BE49-F238E27FC236}">
                <a16:creationId xmlns:a16="http://schemas.microsoft.com/office/drawing/2014/main" id="{17D42A92-AD0E-81FE-DEA2-70BCE016D46B}"/>
              </a:ext>
            </a:extLst>
          </p:cNvPr>
          <p:cNvSpPr/>
          <p:nvPr/>
        </p:nvSpPr>
        <p:spPr bwMode="auto">
          <a:xfrm>
            <a:off x="9440" y="4483470"/>
            <a:ext cx="6067681" cy="1445934"/>
          </a:xfrm>
          <a:prstGeom prst="rect">
            <a:avLst/>
          </a:prstGeom>
          <a:solidFill>
            <a:schemeClr val="bg1">
              <a:lumMod val="95000"/>
              <a:alpha val="2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FB720EA1-011E-371A-C791-805C349595AE}"/>
              </a:ext>
            </a:extLst>
          </p:cNvPr>
          <p:cNvSpPr txBox="1"/>
          <p:nvPr/>
        </p:nvSpPr>
        <p:spPr>
          <a:xfrm>
            <a:off x="435895" y="4629823"/>
            <a:ext cx="5591174" cy="1200329"/>
          </a:xfrm>
          <a:prstGeom prst="rect">
            <a:avLst/>
          </a:prstGeom>
          <a:noFill/>
        </p:spPr>
        <p:txBody>
          <a:bodyPr wrap="square">
            <a:spAutoFit/>
          </a:bodyPr>
          <a:lstStyle/>
          <a:p>
            <a:r>
              <a:rPr lang="en-US" sz="2400" dirty="0">
                <a:solidFill>
                  <a:schemeClr val="bg1">
                    <a:lumMod val="95000"/>
                  </a:schemeClr>
                </a:solidFill>
                <a:latin typeface="Arial Narrow" panose="020B0606020202030204" pitchFamily="34" charset="0"/>
              </a:rPr>
              <a:t>By applying these metrics, we can evaluate </a:t>
            </a:r>
            <a:r>
              <a:rPr lang="en-US" sz="2400" b="1" dirty="0">
                <a:solidFill>
                  <a:schemeClr val="bg1">
                    <a:lumMod val="95000"/>
                  </a:schemeClr>
                </a:solidFill>
                <a:latin typeface="Arial Narrow" panose="020B0606020202030204" pitchFamily="34" charset="0"/>
              </a:rPr>
              <a:t>cost-effectiveness</a:t>
            </a:r>
            <a:r>
              <a:rPr lang="en-US" sz="2400" dirty="0">
                <a:solidFill>
                  <a:schemeClr val="bg1">
                    <a:lumMod val="95000"/>
                  </a:schemeClr>
                </a:solidFill>
                <a:latin typeface="Arial Narrow" panose="020B0606020202030204" pitchFamily="34" charset="0"/>
              </a:rPr>
              <a:t> and optimize training </a:t>
            </a:r>
            <a:r>
              <a:rPr lang="en-US" sz="2400" b="1" dirty="0">
                <a:solidFill>
                  <a:schemeClr val="bg1">
                    <a:lumMod val="95000"/>
                  </a:schemeClr>
                </a:solidFill>
                <a:latin typeface="Arial Narrow" panose="020B0606020202030204" pitchFamily="34" charset="0"/>
              </a:rPr>
              <a:t>resource allocation</a:t>
            </a:r>
            <a:r>
              <a:rPr lang="en-US" sz="2400" dirty="0">
                <a:solidFill>
                  <a:schemeClr val="bg1">
                    <a:lumMod val="95000"/>
                  </a:schemeClr>
                </a:solidFill>
                <a:latin typeface="Arial Narrow" panose="020B0606020202030204" pitchFamily="34" charset="0"/>
              </a:rPr>
              <a:t>.</a:t>
            </a:r>
          </a:p>
        </p:txBody>
      </p:sp>
    </p:spTree>
    <p:extLst>
      <p:ext uri="{BB962C8B-B14F-4D97-AF65-F5344CB8AC3E}">
        <p14:creationId xmlns:p14="http://schemas.microsoft.com/office/powerpoint/2010/main" val="82338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F9F2285-C3B9-B405-AC5D-F2697BA7E631}"/>
              </a:ext>
            </a:extLst>
          </p:cNvPr>
          <p:cNvSpPr/>
          <p:nvPr/>
        </p:nvSpPr>
        <p:spPr bwMode="auto">
          <a:xfrm>
            <a:off x="0" y="1769276"/>
            <a:ext cx="12192000" cy="834587"/>
          </a:xfrm>
          <a:prstGeom prst="rect">
            <a:avLst/>
          </a:prstGeom>
          <a:solidFill>
            <a:srgbClr val="18235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Slide Number Placeholder 1">
            <a:extLst>
              <a:ext uri="{FF2B5EF4-FFF2-40B4-BE49-F238E27FC236}">
                <a16:creationId xmlns:a16="http://schemas.microsoft.com/office/drawing/2014/main" id="{E2E44F8F-C8CD-2102-F17F-39ED74BDE676}"/>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3" name="Title 2">
            <a:extLst>
              <a:ext uri="{FF2B5EF4-FFF2-40B4-BE49-F238E27FC236}">
                <a16:creationId xmlns:a16="http://schemas.microsoft.com/office/drawing/2014/main" id="{C9DAA7BC-E66F-389E-1A2F-3B4F4F5EA92F}"/>
              </a:ext>
            </a:extLst>
          </p:cNvPr>
          <p:cNvSpPr>
            <a:spLocks noGrp="1"/>
          </p:cNvSpPr>
          <p:nvPr>
            <p:ph type="title"/>
          </p:nvPr>
        </p:nvSpPr>
        <p:spPr>
          <a:xfrm>
            <a:off x="2185416" y="0"/>
            <a:ext cx="7854696" cy="795130"/>
          </a:xfrm>
        </p:spPr>
        <p:txBody>
          <a:bodyPr/>
          <a:lstStyle/>
          <a:p>
            <a:r>
              <a:rPr lang="en-US" dirty="0"/>
              <a:t>Proficiency Factor Enhancement</a:t>
            </a:r>
          </a:p>
        </p:txBody>
      </p:sp>
      <p:pic>
        <p:nvPicPr>
          <p:cNvPr id="5" name="Picture 4" descr="Chart, line chart&#10;&#10;Description automatically generated">
            <a:extLst>
              <a:ext uri="{FF2B5EF4-FFF2-40B4-BE49-F238E27FC236}">
                <a16:creationId xmlns:a16="http://schemas.microsoft.com/office/drawing/2014/main" id="{F9791D6F-DB67-10DC-C7EA-3B46180526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6682" y="2677246"/>
            <a:ext cx="8678635" cy="3857171"/>
          </a:xfrm>
          <a:prstGeom prst="rect">
            <a:avLst/>
          </a:prstGeom>
          <a:noFill/>
          <a:ln>
            <a:noFill/>
          </a:ln>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1D2B0A2-EE3F-BA08-3CD8-B275B6405EBE}"/>
                  </a:ext>
                </a:extLst>
              </p:cNvPr>
              <p:cNvSpPr txBox="1"/>
              <p:nvPr/>
            </p:nvSpPr>
            <p:spPr>
              <a:xfrm>
                <a:off x="4436146" y="1903619"/>
                <a:ext cx="41148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𝑇𝐸𝑅</m:t>
                          </m:r>
                        </m:e>
                        <m:sub>
                          <m:r>
                            <a:rPr lang="en-US" sz="2800" i="1">
                              <a:solidFill>
                                <a:schemeClr val="bg1"/>
                              </a:solidFill>
                              <a:latin typeface="Cambria Math" panose="02040503050406030204" pitchFamily="18" charset="0"/>
                            </a:rPr>
                            <m:t>𝛼</m:t>
                          </m:r>
                        </m:sub>
                      </m:sSub>
                      <m:r>
                        <a:rPr lang="en-US" sz="2800" i="0">
                          <a:solidFill>
                            <a:schemeClr val="bg1"/>
                          </a:solidFill>
                          <a:latin typeface="Cambria Math" panose="02040503050406030204" pitchFamily="18" charset="0"/>
                        </a:rPr>
                        <m:t>=</m:t>
                      </m:r>
                      <m:r>
                        <a:rPr lang="en-US" sz="2800" i="1">
                          <a:solidFill>
                            <a:schemeClr val="bg1"/>
                          </a:solidFill>
                          <a:latin typeface="Cambria Math" panose="02040503050406030204" pitchFamily="18" charset="0"/>
                        </a:rPr>
                        <m:t>𝛼</m:t>
                      </m:r>
                      <m:f>
                        <m:fPr>
                          <m:type m:val="lin"/>
                          <m:ctrlPr>
                            <a:rPr lang="en-US" sz="2800" i="1">
                              <a:solidFill>
                                <a:schemeClr val="bg1"/>
                              </a:solidFill>
                              <a:latin typeface="Cambria Math" panose="02040503050406030204" pitchFamily="18" charset="0"/>
                            </a:rPr>
                          </m:ctrlPr>
                        </m:fPr>
                        <m:num>
                          <m:d>
                            <m:dPr>
                              <m:ctrlPr>
                                <a:rPr lang="en-US" sz="2800" i="1">
                                  <a:solidFill>
                                    <a:schemeClr val="bg1"/>
                                  </a:solidFill>
                                  <a:latin typeface="Cambria Math" panose="02040503050406030204" pitchFamily="18" charset="0"/>
                                </a:rPr>
                              </m:ctrlPr>
                            </m:dPr>
                            <m:e>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𝑌</m:t>
                                  </m:r>
                                </m:e>
                                <m:sub>
                                  <m:r>
                                    <a:rPr lang="en-US" sz="2800" i="0">
                                      <a:solidFill>
                                        <a:schemeClr val="bg1"/>
                                      </a:solidFill>
                                      <a:latin typeface="Cambria Math" panose="02040503050406030204" pitchFamily="18" charset="0"/>
                                    </a:rPr>
                                    <m:t>0</m:t>
                                  </m:r>
                                </m:sub>
                              </m:sSub>
                              <m:r>
                                <a:rPr lang="en-US" sz="2800" i="0">
                                  <a:solidFill>
                                    <a:schemeClr val="bg1"/>
                                  </a:solidFill>
                                  <a:latin typeface="Cambria Math" panose="02040503050406030204" pitchFamily="18" charset="0"/>
                                </a:rPr>
                                <m:t>−</m:t>
                              </m:r>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𝑌</m:t>
                                  </m:r>
                                </m:e>
                                <m:sub>
                                  <m:r>
                                    <a:rPr lang="en-US" sz="2800" i="1">
                                      <a:solidFill>
                                        <a:schemeClr val="bg1"/>
                                      </a:solidFill>
                                      <a:latin typeface="Cambria Math" panose="02040503050406030204" pitchFamily="18" charset="0"/>
                                    </a:rPr>
                                    <m:t>𝑥</m:t>
                                  </m:r>
                                </m:sub>
                              </m:sSub>
                            </m:e>
                          </m:d>
                        </m:num>
                        <m:den>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𝑋</m:t>
                              </m:r>
                            </m:e>
                            <m:sub>
                              <m:r>
                                <a:rPr lang="en-US" sz="2800" i="1">
                                  <a:solidFill>
                                    <a:schemeClr val="bg1"/>
                                  </a:solidFill>
                                  <a:latin typeface="Cambria Math" panose="02040503050406030204" pitchFamily="18" charset="0"/>
                                </a:rPr>
                                <m:t>𝑖</m:t>
                              </m:r>
                            </m:sub>
                          </m:sSub>
                        </m:den>
                      </m:f>
                    </m:oMath>
                  </m:oMathPara>
                </a14:m>
                <a:endParaRPr lang="en-US" sz="2800" dirty="0">
                  <a:solidFill>
                    <a:schemeClr val="bg1"/>
                  </a:solidFill>
                </a:endParaRPr>
              </a:p>
            </p:txBody>
          </p:sp>
        </mc:Choice>
        <mc:Fallback xmlns="">
          <p:sp>
            <p:nvSpPr>
              <p:cNvPr id="9" name="TextBox 8">
                <a:extLst>
                  <a:ext uri="{FF2B5EF4-FFF2-40B4-BE49-F238E27FC236}">
                    <a16:creationId xmlns:a16="http://schemas.microsoft.com/office/drawing/2014/main" id="{61D2B0A2-EE3F-BA08-3CD8-B275B6405EBE}"/>
                  </a:ext>
                </a:extLst>
              </p:cNvPr>
              <p:cNvSpPr txBox="1">
                <a:spLocks noRot="1" noChangeAspect="1" noMove="1" noResize="1" noEditPoints="1" noAdjustHandles="1" noChangeArrowheads="1" noChangeShapeType="1" noTextEdit="1"/>
              </p:cNvSpPr>
              <p:nvPr/>
            </p:nvSpPr>
            <p:spPr>
              <a:xfrm>
                <a:off x="4436146" y="1903619"/>
                <a:ext cx="4114800"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A5FBA8-E53B-BE4F-6A72-1FA86F3D8E5C}"/>
                  </a:ext>
                </a:extLst>
              </p:cNvPr>
              <p:cNvSpPr txBox="1"/>
              <p:nvPr/>
            </p:nvSpPr>
            <p:spPr>
              <a:xfrm>
                <a:off x="8550946" y="1911641"/>
                <a:ext cx="342246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𝐶𝐸𝑅</m:t>
                          </m:r>
                        </m:e>
                        <m:sub>
                          <m:r>
                            <a:rPr lang="en-US" sz="2800" i="1">
                              <a:solidFill>
                                <a:schemeClr val="bg1"/>
                              </a:solidFill>
                              <a:latin typeface="Cambria Math" panose="02040503050406030204" pitchFamily="18" charset="0"/>
                            </a:rPr>
                            <m:t>𝛼</m:t>
                          </m:r>
                        </m:sub>
                      </m:sSub>
                      <m:r>
                        <a:rPr lang="en-US" sz="2800" i="0">
                          <a:solidFill>
                            <a:schemeClr val="bg1"/>
                          </a:solidFill>
                          <a:latin typeface="Cambria Math" panose="02040503050406030204" pitchFamily="18" charset="0"/>
                        </a:rPr>
                        <m:t>=</m:t>
                      </m:r>
                      <m:sSub>
                        <m:sSubPr>
                          <m:ctrlPr>
                            <a:rPr lang="en-US" sz="2800" i="1">
                              <a:solidFill>
                                <a:schemeClr val="bg1"/>
                              </a:solidFill>
                              <a:latin typeface="Cambria Math" panose="02040503050406030204" pitchFamily="18" charset="0"/>
                            </a:rPr>
                          </m:ctrlPr>
                        </m:sSubPr>
                        <m:e>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𝜃</m:t>
                              </m:r>
                            </m:e>
                            <m:sub>
                              <m:r>
                                <a:rPr lang="en-US" sz="2800" i="1">
                                  <a:solidFill>
                                    <a:schemeClr val="bg1"/>
                                  </a:solidFill>
                                  <a:latin typeface="Cambria Math" panose="02040503050406030204" pitchFamily="18" charset="0"/>
                                </a:rPr>
                                <m:t>𝑖</m:t>
                              </m:r>
                            </m:sub>
                          </m:sSub>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𝜑</m:t>
                              </m:r>
                            </m:e>
                            <m:sub>
                              <m:r>
                                <a:rPr lang="en-US" sz="2800" i="1">
                                  <a:solidFill>
                                    <a:schemeClr val="bg1"/>
                                  </a:solidFill>
                                  <a:latin typeface="Cambria Math" panose="02040503050406030204" pitchFamily="18" charset="0"/>
                                </a:rPr>
                                <m:t>𝑖</m:t>
                              </m:r>
                            </m:sub>
                          </m:sSub>
                          <m:r>
                            <a:rPr lang="en-US" sz="2800" i="1">
                              <a:solidFill>
                                <a:schemeClr val="bg1"/>
                              </a:solidFill>
                              <a:latin typeface="Cambria Math" panose="02040503050406030204" pitchFamily="18" charset="0"/>
                            </a:rPr>
                            <m:t>𝑇𝐸𝑅</m:t>
                          </m:r>
                        </m:e>
                        <m:sub>
                          <m:r>
                            <a:rPr lang="en-US" sz="2800" i="1">
                              <a:solidFill>
                                <a:schemeClr val="bg1"/>
                              </a:solidFill>
                              <a:latin typeface="Cambria Math" panose="02040503050406030204" pitchFamily="18" charset="0"/>
                            </a:rPr>
                            <m:t>𝛼</m:t>
                          </m:r>
                        </m:sub>
                      </m:sSub>
                    </m:oMath>
                  </m:oMathPara>
                </a14:m>
                <a:endParaRPr lang="en-US" sz="2800" dirty="0">
                  <a:solidFill>
                    <a:schemeClr val="bg1"/>
                  </a:solidFill>
                </a:endParaRPr>
              </a:p>
            </p:txBody>
          </p:sp>
        </mc:Choice>
        <mc:Fallback xmlns="">
          <p:sp>
            <p:nvSpPr>
              <p:cNvPr id="11" name="TextBox 10">
                <a:extLst>
                  <a:ext uri="{FF2B5EF4-FFF2-40B4-BE49-F238E27FC236}">
                    <a16:creationId xmlns:a16="http://schemas.microsoft.com/office/drawing/2014/main" id="{38A5FBA8-E53B-BE4F-6A72-1FA86F3D8E5C}"/>
                  </a:ext>
                </a:extLst>
              </p:cNvPr>
              <p:cNvSpPr txBox="1">
                <a:spLocks noRot="1" noChangeAspect="1" noMove="1" noResize="1" noEditPoints="1" noAdjustHandles="1" noChangeArrowheads="1" noChangeShapeType="1" noTextEdit="1"/>
              </p:cNvSpPr>
              <p:nvPr/>
            </p:nvSpPr>
            <p:spPr>
              <a:xfrm>
                <a:off x="8550946" y="1911641"/>
                <a:ext cx="3422469" cy="523220"/>
              </a:xfrm>
              <a:prstGeom prst="rect">
                <a:avLst/>
              </a:prstGeom>
              <a:blipFill>
                <a:blip r:embed="rId5"/>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7A18D340-38C8-1F0F-80A9-FD5A22445DA1}"/>
              </a:ext>
            </a:extLst>
          </p:cNvPr>
          <p:cNvSpPr txBox="1"/>
          <p:nvPr/>
        </p:nvSpPr>
        <p:spPr>
          <a:xfrm>
            <a:off x="278880" y="892633"/>
            <a:ext cx="11486606" cy="830997"/>
          </a:xfrm>
          <a:prstGeom prst="rect">
            <a:avLst/>
          </a:prstGeom>
          <a:noFill/>
        </p:spPr>
        <p:txBody>
          <a:bodyPr wrap="square">
            <a:spAutoFit/>
          </a:bodyPr>
          <a:lstStyle/>
          <a:p>
            <a:r>
              <a:rPr lang="en-US" sz="2400" dirty="0">
                <a:latin typeface="Arial Narrow" panose="020B0606020202030204" pitchFamily="34" charset="0"/>
              </a:rPr>
              <a:t>Adjust the TER based on the </a:t>
            </a:r>
            <a:r>
              <a:rPr lang="en-US" sz="2400" b="1" dirty="0">
                <a:latin typeface="Arial Narrow" panose="020B0606020202030204" pitchFamily="34" charset="0"/>
              </a:rPr>
              <a:t>ratio</a:t>
            </a:r>
            <a:r>
              <a:rPr lang="en-US" sz="2400" dirty="0">
                <a:latin typeface="Arial Narrow" panose="020B0606020202030204" pitchFamily="34" charset="0"/>
              </a:rPr>
              <a:t> of </a:t>
            </a:r>
            <a:r>
              <a:rPr lang="en-US" sz="2400" b="1" dirty="0">
                <a:latin typeface="Arial Narrow" panose="020B0606020202030204" pitchFamily="34" charset="0"/>
              </a:rPr>
              <a:t>simulation </a:t>
            </a:r>
            <a:r>
              <a:rPr lang="en-US" sz="2400" dirty="0">
                <a:latin typeface="Arial Narrow" panose="020B0606020202030204" pitchFamily="34" charset="0"/>
              </a:rPr>
              <a:t>to </a:t>
            </a:r>
            <a:r>
              <a:rPr lang="en-US" sz="2400" b="1" dirty="0">
                <a:latin typeface="Arial Narrow" panose="020B0606020202030204" pitchFamily="34" charset="0"/>
              </a:rPr>
              <a:t>live flight hours</a:t>
            </a:r>
            <a:r>
              <a:rPr lang="en-US" sz="2400" dirty="0">
                <a:latin typeface="Arial Narrow" panose="020B0606020202030204" pitchFamily="34" charset="0"/>
              </a:rPr>
              <a:t>, reflecting the potential decline in training effectiveness as the proportion of simulation hours increases beyond a threshold.</a:t>
            </a:r>
          </a:p>
        </p:txBody>
      </p:sp>
      <p:sp>
        <p:nvSpPr>
          <p:cNvPr id="6" name="TextBox 5">
            <a:extLst>
              <a:ext uri="{FF2B5EF4-FFF2-40B4-BE49-F238E27FC236}">
                <a16:creationId xmlns:a16="http://schemas.microsoft.com/office/drawing/2014/main" id="{DE210920-8F30-3AA2-B344-E50DAC7399AC}"/>
              </a:ext>
            </a:extLst>
          </p:cNvPr>
          <p:cNvSpPr txBox="1"/>
          <p:nvPr/>
        </p:nvSpPr>
        <p:spPr>
          <a:xfrm>
            <a:off x="1115697" y="1638189"/>
            <a:ext cx="6097656" cy="584775"/>
          </a:xfrm>
          <a:prstGeom prst="rect">
            <a:avLst/>
          </a:prstGeom>
          <a:noFill/>
        </p:spPr>
        <p:txBody>
          <a:bodyPr wrap="square">
            <a:spAutoFit/>
          </a:bodyPr>
          <a:lstStyle/>
          <a:p>
            <a:endParaRPr lang="en-US" dirty="0">
              <a:solidFill>
                <a:schemeClr val="bg1"/>
              </a:solidFill>
            </a:endParaRPr>
          </a:p>
        </p:txBody>
      </p:sp>
      <p:pic>
        <p:nvPicPr>
          <p:cNvPr id="14" name="Picture 13">
            <a:extLst>
              <a:ext uri="{FF2B5EF4-FFF2-40B4-BE49-F238E27FC236}">
                <a16:creationId xmlns:a16="http://schemas.microsoft.com/office/drawing/2014/main" id="{AEF38E20-C50E-51B6-624B-06EAB81C14E5}"/>
              </a:ext>
            </a:extLst>
          </p:cNvPr>
          <p:cNvPicPr>
            <a:picLocks noChangeAspect="1"/>
          </p:cNvPicPr>
          <p:nvPr/>
        </p:nvPicPr>
        <p:blipFill>
          <a:blip r:embed="rId6"/>
          <a:stretch>
            <a:fillRect/>
          </a:stretch>
        </p:blipFill>
        <p:spPr>
          <a:xfrm>
            <a:off x="202489" y="1801255"/>
            <a:ext cx="4210682" cy="782729"/>
          </a:xfrm>
          <a:prstGeom prst="rect">
            <a:avLst/>
          </a:prstGeom>
        </p:spPr>
      </p:pic>
    </p:spTree>
    <p:extLst>
      <p:ext uri="{BB962C8B-B14F-4D97-AF65-F5344CB8AC3E}">
        <p14:creationId xmlns:p14="http://schemas.microsoft.com/office/powerpoint/2010/main" val="2570790756"/>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purl.org/dc/terms/"/>
    <ds:schemaRef ds:uri="http://schemas.microsoft.com/sharepoint/v3"/>
    <ds:schemaRef ds:uri="http://schemas.microsoft.com/office/2006/metadata/properties"/>
    <ds:schemaRef ds:uri="http://purl.org/dc/elements/1.1/"/>
    <ds:schemaRef ds:uri="http://schemas.microsoft.com/office/2006/documentManagement/types"/>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18487</TotalTime>
  <Words>2324</Words>
  <Application>Microsoft Office PowerPoint</Application>
  <PresentationFormat>Widescreen</PresentationFormat>
  <Paragraphs>180</Paragraphs>
  <Slides>15</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Aptos</vt:lpstr>
      <vt:lpstr>Aptos Display</vt:lpstr>
      <vt:lpstr>Arial</vt:lpstr>
      <vt:lpstr>Arial Narrow</vt:lpstr>
      <vt:lpstr>Cambria Math</vt:lpstr>
      <vt:lpstr>Courier New</vt:lpstr>
      <vt:lpstr>Tahoma</vt:lpstr>
      <vt:lpstr>Wingdings</vt:lpstr>
      <vt:lpstr>Blends</vt:lpstr>
      <vt:lpstr>Custom Design</vt:lpstr>
      <vt:lpstr>I/ITSEC 2024</vt:lpstr>
      <vt:lpstr>Introduction</vt:lpstr>
      <vt:lpstr>Background</vt:lpstr>
      <vt:lpstr>Task Fidelity Requirements</vt:lpstr>
      <vt:lpstr>PowerPoint Presentation</vt:lpstr>
      <vt:lpstr>Findings (2 of 2)</vt:lpstr>
      <vt:lpstr>Key Insights</vt:lpstr>
      <vt:lpstr>Cost-Benefit Analysis: TER &amp; CER</vt:lpstr>
      <vt:lpstr>Proficiency Factor Enhancement</vt:lpstr>
      <vt:lpstr>Introducing a Multi-Stage Model</vt:lpstr>
      <vt:lpstr>Data Collection &amp; Analysis Strategy</vt:lpstr>
      <vt:lpstr>Additional Considerations</vt:lpstr>
      <vt:lpstr>Recommendations</vt:lpstr>
      <vt:lpstr>Conclusion</vt:lpstr>
      <vt:lpstr>Questions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Mark Zais</cp:lastModifiedBy>
  <cp:revision>52</cp:revision>
  <cp:lastPrinted>1601-01-01T00:00:00Z</cp:lastPrinted>
  <dcterms:created xsi:type="dcterms:W3CDTF">2016-03-29T15:29:36Z</dcterms:created>
  <dcterms:modified xsi:type="dcterms:W3CDTF">2024-10-03T19:22:29Z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y fmtid="{D5CDD505-2E9C-101B-9397-08002B2CF9AE}" pid="4" name="MSIP_Label_502bc7c3-f152-4da1-98bd-f7a1bebdf752_Enabled">
    <vt:lpwstr>true</vt:lpwstr>
  </property>
  <property fmtid="{D5CDD505-2E9C-101B-9397-08002B2CF9AE}" pid="5" name="MSIP_Label_502bc7c3-f152-4da1-98bd-f7a1bebdf752_SetDate">
    <vt:lpwstr>2024-09-11T22:32:46Z</vt:lpwstr>
  </property>
  <property fmtid="{D5CDD505-2E9C-101B-9397-08002B2CF9AE}" pid="6" name="MSIP_Label_502bc7c3-f152-4da1-98bd-f7a1bebdf752_Method">
    <vt:lpwstr>Privileged</vt:lpwstr>
  </property>
  <property fmtid="{D5CDD505-2E9C-101B-9397-08002B2CF9AE}" pid="7" name="MSIP_Label_502bc7c3-f152-4da1-98bd-f7a1bebdf752_Name">
    <vt:lpwstr>Unrestricted</vt:lpwstr>
  </property>
  <property fmtid="{D5CDD505-2E9C-101B-9397-08002B2CF9AE}" pid="8" name="MSIP_Label_502bc7c3-f152-4da1-98bd-f7a1bebdf752_SiteId">
    <vt:lpwstr>b18f006c-b0fc-467d-b23a-a35b5695b5dc</vt:lpwstr>
  </property>
  <property fmtid="{D5CDD505-2E9C-101B-9397-08002B2CF9AE}" pid="9" name="MSIP_Label_502bc7c3-f152-4da1-98bd-f7a1bebdf752_ActionId">
    <vt:lpwstr>bf258752-b0ca-42e1-8d39-d06229bdd2db</vt:lpwstr>
  </property>
  <property fmtid="{D5CDD505-2E9C-101B-9397-08002B2CF9AE}" pid="10" name="MSIP_Label_502bc7c3-f152-4da1-98bd-f7a1bebdf752_ContentBits">
    <vt:lpwstr>0</vt:lpwstr>
  </property>
</Properties>
</file>