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4"/>
  </p:sldMasterIdLst>
  <p:notesMasterIdLst>
    <p:notesMasterId r:id="rId18"/>
  </p:notesMasterIdLst>
  <p:handoutMasterIdLst>
    <p:handoutMasterId r:id="rId19"/>
  </p:handoutMasterIdLst>
  <p:sldIdLst>
    <p:sldId id="289" r:id="rId5"/>
    <p:sldId id="290" r:id="rId6"/>
    <p:sldId id="304" r:id="rId7"/>
    <p:sldId id="302" r:id="rId8"/>
    <p:sldId id="303" r:id="rId9"/>
    <p:sldId id="306" r:id="rId10"/>
    <p:sldId id="307" r:id="rId11"/>
    <p:sldId id="309" r:id="rId12"/>
    <p:sldId id="310" r:id="rId13"/>
    <p:sldId id="308" r:id="rId14"/>
    <p:sldId id="312" r:id="rId15"/>
    <p:sldId id="311" r:id="rId16"/>
    <p:sldId id="313" r:id="rId17"/>
  </p:sldIdLst>
  <p:sldSz cx="12192000" cy="6858000"/>
  <p:notesSz cx="6858000" cy="9029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charset="0"/>
        <a:ea typeface="+mn-ea"/>
        <a:cs typeface="+mn-cs"/>
      </a:defRPr>
    </a:lvl1pPr>
    <a:lvl2pPr marL="609585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charset="0"/>
        <a:ea typeface="+mn-ea"/>
        <a:cs typeface="+mn-cs"/>
      </a:defRPr>
    </a:lvl2pPr>
    <a:lvl3pPr marL="121917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charset="0"/>
        <a:ea typeface="+mn-ea"/>
        <a:cs typeface="+mn-cs"/>
      </a:defRPr>
    </a:lvl3pPr>
    <a:lvl4pPr marL="1828754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charset="0"/>
        <a:ea typeface="+mn-ea"/>
        <a:cs typeface="+mn-cs"/>
      </a:defRPr>
    </a:lvl4pPr>
    <a:lvl5pPr marL="2438339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ahoma" charset="0"/>
        <a:ea typeface="+mn-ea"/>
        <a:cs typeface="+mn-cs"/>
      </a:defRPr>
    </a:lvl5pPr>
    <a:lvl6pPr marL="3047924" algn="l" defTabSz="1219170" rtl="0" eaLnBrk="1" latinLnBrk="0" hangingPunct="1">
      <a:defRPr sz="3200" kern="1200">
        <a:solidFill>
          <a:schemeClr val="tx1"/>
        </a:solidFill>
        <a:latin typeface="Tahoma" charset="0"/>
        <a:ea typeface="+mn-ea"/>
        <a:cs typeface="+mn-cs"/>
      </a:defRPr>
    </a:lvl6pPr>
    <a:lvl7pPr marL="3657509" algn="l" defTabSz="1219170" rtl="0" eaLnBrk="1" latinLnBrk="0" hangingPunct="1">
      <a:defRPr sz="3200" kern="1200">
        <a:solidFill>
          <a:schemeClr val="tx1"/>
        </a:solidFill>
        <a:latin typeface="Tahoma" charset="0"/>
        <a:ea typeface="+mn-ea"/>
        <a:cs typeface="+mn-cs"/>
      </a:defRPr>
    </a:lvl7pPr>
    <a:lvl8pPr marL="4267093" algn="l" defTabSz="1219170" rtl="0" eaLnBrk="1" latinLnBrk="0" hangingPunct="1">
      <a:defRPr sz="3200" kern="1200">
        <a:solidFill>
          <a:schemeClr val="tx1"/>
        </a:solidFill>
        <a:latin typeface="Tahoma" charset="0"/>
        <a:ea typeface="+mn-ea"/>
        <a:cs typeface="+mn-cs"/>
      </a:defRPr>
    </a:lvl8pPr>
    <a:lvl9pPr marL="4876678" algn="l" defTabSz="1219170" rtl="0" eaLnBrk="1" latinLnBrk="0" hangingPunct="1">
      <a:defRPr sz="3200"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4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22458A"/>
    <a:srgbClr val="2B56AB"/>
    <a:srgbClr val="0033CC"/>
    <a:srgbClr val="3366CC"/>
    <a:srgbClr val="0066CC"/>
    <a:srgbClr val="F77B0B"/>
    <a:srgbClr val="B2F50B"/>
    <a:srgbClr val="F88C2A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6F481F-B93C-4E2E-962F-B201FB34A6B8}" v="2" dt="2024-11-04T21:23:14.5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434" autoAdjust="0"/>
    <p:restoredTop sz="94634" autoAdjust="0"/>
  </p:normalViewPr>
  <p:slideViewPr>
    <p:cSldViewPr snapToGrid="0">
      <p:cViewPr varScale="1">
        <p:scale>
          <a:sx n="105" d="100"/>
          <a:sy n="105" d="100"/>
        </p:scale>
        <p:origin x="60" y="1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-2814" y="-102"/>
      </p:cViewPr>
      <p:guideLst>
        <p:guide orient="horz" pos="2844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nda davies" userId="b19f63820f3fd593" providerId="LiveId" clId="{9E40818A-D97D-41F1-8B2D-0543C7D14BFD}"/>
    <pc:docChg chg="modSld">
      <pc:chgData name="amanda davies" userId="b19f63820f3fd593" providerId="LiveId" clId="{9E40818A-D97D-41F1-8B2D-0543C7D14BFD}" dt="2024-09-17T23:48:49.352" v="24" actId="14100"/>
      <pc:docMkLst>
        <pc:docMk/>
      </pc:docMkLst>
      <pc:sldChg chg="modSp mod">
        <pc:chgData name="amanda davies" userId="b19f63820f3fd593" providerId="LiveId" clId="{9E40818A-D97D-41F1-8B2D-0543C7D14BFD}" dt="2024-09-17T23:42:59.915" v="0" actId="14100"/>
        <pc:sldMkLst>
          <pc:docMk/>
          <pc:sldMk cId="1775824266" sldId="308"/>
        </pc:sldMkLst>
        <pc:graphicFrameChg chg="mod">
          <ac:chgData name="amanda davies" userId="b19f63820f3fd593" providerId="LiveId" clId="{9E40818A-D97D-41F1-8B2D-0543C7D14BFD}" dt="2024-09-17T23:42:59.915" v="0" actId="14100"/>
          <ac:graphicFrameMkLst>
            <pc:docMk/>
            <pc:sldMk cId="1775824266" sldId="308"/>
            <ac:graphicFrameMk id="4" creationId="{4A2B1B3A-4398-2ED8-1C4D-F91E0C5CE95F}"/>
          </ac:graphicFrameMkLst>
        </pc:graphicFrameChg>
      </pc:sldChg>
      <pc:sldChg chg="modSp mod">
        <pc:chgData name="amanda davies" userId="b19f63820f3fd593" providerId="LiveId" clId="{9E40818A-D97D-41F1-8B2D-0543C7D14BFD}" dt="2024-09-17T23:46:38.754" v="16"/>
        <pc:sldMkLst>
          <pc:docMk/>
          <pc:sldMk cId="1991850321" sldId="311"/>
        </pc:sldMkLst>
        <pc:graphicFrameChg chg="mod">
          <ac:chgData name="amanda davies" userId="b19f63820f3fd593" providerId="LiveId" clId="{9E40818A-D97D-41F1-8B2D-0543C7D14BFD}" dt="2024-09-17T23:46:38.754" v="16"/>
          <ac:graphicFrameMkLst>
            <pc:docMk/>
            <pc:sldMk cId="1991850321" sldId="311"/>
            <ac:graphicFrameMk id="6" creationId="{B2B5D7B1-1BDF-57B3-45F0-A531A7FE4238}"/>
          </ac:graphicFrameMkLst>
        </pc:graphicFrameChg>
      </pc:sldChg>
      <pc:sldChg chg="modSp mod">
        <pc:chgData name="amanda davies" userId="b19f63820f3fd593" providerId="LiveId" clId="{9E40818A-D97D-41F1-8B2D-0543C7D14BFD}" dt="2024-09-17T23:48:49.352" v="24" actId="14100"/>
        <pc:sldMkLst>
          <pc:docMk/>
          <pc:sldMk cId="3088396523" sldId="312"/>
        </pc:sldMkLst>
        <pc:graphicFrameChg chg="mod modGraphic">
          <ac:chgData name="amanda davies" userId="b19f63820f3fd593" providerId="LiveId" clId="{9E40818A-D97D-41F1-8B2D-0543C7D14BFD}" dt="2024-09-17T23:48:49.352" v="24" actId="14100"/>
          <ac:graphicFrameMkLst>
            <pc:docMk/>
            <pc:sldMk cId="3088396523" sldId="312"/>
            <ac:graphicFrameMk id="4" creationId="{6E602487-06D8-C677-9189-360686B12EDF}"/>
          </ac:graphicFrameMkLst>
        </pc:graphicFrameChg>
      </pc:sldChg>
      <pc:sldChg chg="modSp mod">
        <pc:chgData name="amanda davies" userId="b19f63820f3fd593" providerId="LiveId" clId="{9E40818A-D97D-41F1-8B2D-0543C7D14BFD}" dt="2024-09-17T23:47:47.179" v="22" actId="1076"/>
        <pc:sldMkLst>
          <pc:docMk/>
          <pc:sldMk cId="4052919396" sldId="313"/>
        </pc:sldMkLst>
        <pc:spChg chg="mod">
          <ac:chgData name="amanda davies" userId="b19f63820f3fd593" providerId="LiveId" clId="{9E40818A-D97D-41F1-8B2D-0543C7D14BFD}" dt="2024-09-17T23:47:47.179" v="22" actId="1076"/>
          <ac:spMkLst>
            <pc:docMk/>
            <pc:sldMk cId="4052919396" sldId="313"/>
            <ac:spMk id="4" creationId="{E6FF641A-D691-842C-33E1-7FC25618FC01}"/>
          </ac:spMkLst>
        </pc:spChg>
        <pc:spChg chg="mod">
          <ac:chgData name="amanda davies" userId="b19f63820f3fd593" providerId="LiveId" clId="{9E40818A-D97D-41F1-8B2D-0543C7D14BFD}" dt="2024-09-17T23:47:39.104" v="20" actId="20577"/>
          <ac:spMkLst>
            <pc:docMk/>
            <pc:sldMk cId="4052919396" sldId="313"/>
            <ac:spMk id="7" creationId="{A5E7D3D3-878A-A2AA-FAA1-EDE7FAD1C623}"/>
          </ac:spMkLst>
        </pc:spChg>
        <pc:picChg chg="mod">
          <ac:chgData name="amanda davies" userId="b19f63820f3fd593" providerId="LiveId" clId="{9E40818A-D97D-41F1-8B2D-0543C7D14BFD}" dt="2024-09-17T23:47:43.502" v="21" actId="1076"/>
          <ac:picMkLst>
            <pc:docMk/>
            <pc:sldMk cId="4052919396" sldId="313"/>
            <ac:picMk id="10" creationId="{F4279B39-CE36-E2B5-A6E3-9A4A18B15DBF}"/>
          </ac:picMkLst>
        </pc:picChg>
      </pc:sldChg>
    </pc:docChg>
  </pc:docChgLst>
  <pc:docChgLst>
    <pc:chgData name="amanda davies" userId="b19f63820f3fd593" providerId="LiveId" clId="{AB6F481F-B93C-4E2E-962F-B201FB34A6B8}"/>
    <pc:docChg chg="modSld">
      <pc:chgData name="amanda davies" userId="b19f63820f3fd593" providerId="LiveId" clId="{AB6F481F-B93C-4E2E-962F-B201FB34A6B8}" dt="2024-11-04T21:24:41.341" v="80" actId="1076"/>
      <pc:docMkLst>
        <pc:docMk/>
      </pc:docMkLst>
      <pc:sldChg chg="modSp mod">
        <pc:chgData name="amanda davies" userId="b19f63820f3fd593" providerId="LiveId" clId="{AB6F481F-B93C-4E2E-962F-B201FB34A6B8}" dt="2024-11-04T21:24:41.341" v="80" actId="1076"/>
        <pc:sldMkLst>
          <pc:docMk/>
          <pc:sldMk cId="4052919396" sldId="313"/>
        </pc:sldMkLst>
        <pc:spChg chg="mod">
          <ac:chgData name="amanda davies" userId="b19f63820f3fd593" providerId="LiveId" clId="{AB6F481F-B93C-4E2E-962F-B201FB34A6B8}" dt="2024-11-04T21:22:02.887" v="10" actId="20577"/>
          <ac:spMkLst>
            <pc:docMk/>
            <pc:sldMk cId="4052919396" sldId="313"/>
            <ac:spMk id="2" creationId="{00000000-0000-0000-0000-000000000000}"/>
          </ac:spMkLst>
        </pc:spChg>
        <pc:spChg chg="mod">
          <ac:chgData name="amanda davies" userId="b19f63820f3fd593" providerId="LiveId" clId="{AB6F481F-B93C-4E2E-962F-B201FB34A6B8}" dt="2024-11-04T21:24:27.980" v="49" actId="1076"/>
          <ac:spMkLst>
            <pc:docMk/>
            <pc:sldMk cId="4052919396" sldId="313"/>
            <ac:spMk id="4" creationId="{E6FF641A-D691-842C-33E1-7FC25618FC01}"/>
          </ac:spMkLst>
        </pc:spChg>
        <pc:spChg chg="mod">
          <ac:chgData name="amanda davies" userId="b19f63820f3fd593" providerId="LiveId" clId="{AB6F481F-B93C-4E2E-962F-B201FB34A6B8}" dt="2024-11-04T21:24:36.485" v="79" actId="20577"/>
          <ac:spMkLst>
            <pc:docMk/>
            <pc:sldMk cId="4052919396" sldId="313"/>
            <ac:spMk id="7" creationId="{A5E7D3D3-878A-A2AA-FAA1-EDE7FAD1C623}"/>
          </ac:spMkLst>
        </pc:spChg>
        <pc:spChg chg="mod">
          <ac:chgData name="amanda davies" userId="b19f63820f3fd593" providerId="LiveId" clId="{AB6F481F-B93C-4E2E-962F-B201FB34A6B8}" dt="2024-11-04T21:24:22.268" v="48" actId="1076"/>
          <ac:spMkLst>
            <pc:docMk/>
            <pc:sldMk cId="4052919396" sldId="313"/>
            <ac:spMk id="11" creationId="{91155AD5-AD85-DF5F-DE02-11A6F409BD42}"/>
          </ac:spMkLst>
        </pc:spChg>
        <pc:picChg chg="mod">
          <ac:chgData name="amanda davies" userId="b19f63820f3fd593" providerId="LiveId" clId="{AB6F481F-B93C-4E2E-962F-B201FB34A6B8}" dt="2024-11-04T21:24:41.341" v="80" actId="1076"/>
          <ac:picMkLst>
            <pc:docMk/>
            <pc:sldMk cId="4052919396" sldId="313"/>
            <ac:picMk id="10" creationId="{F4279B39-CE36-E2B5-A6E3-9A4A18B15DBF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ysClr val="windowText" lastClr="000000"/>
                </a:solidFill>
              </a:rPr>
              <a:t>Simulation:</a:t>
            </a:r>
            <a:r>
              <a:rPr lang="en-US" b="1" baseline="0" dirty="0">
                <a:solidFill>
                  <a:sysClr val="windowText" lastClr="000000"/>
                </a:solidFill>
              </a:rPr>
              <a:t> </a:t>
            </a:r>
            <a:r>
              <a:rPr lang="en-US" b="1" dirty="0">
                <a:solidFill>
                  <a:sysClr val="windowText" lastClr="000000"/>
                </a:solidFill>
              </a:rPr>
              <a:t>Factors influencing Decision Making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Time Constraints</c:v>
                </c:pt>
                <c:pt idx="1">
                  <c:v>Context</c:v>
                </c:pt>
                <c:pt idx="2">
                  <c:v>Knowledge of subject</c:v>
                </c:pt>
                <c:pt idx="3">
                  <c:v>Impact of decision</c:v>
                </c:pt>
                <c:pt idx="4">
                  <c:v>Risk (safety- police &amp; community)</c:v>
                </c:pt>
                <c:pt idx="5">
                  <c:v>Outcome required</c:v>
                </c:pt>
                <c:pt idx="6">
                  <c:v>Police policy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7</c:v>
                </c:pt>
                <c:pt idx="1">
                  <c:v>7</c:v>
                </c:pt>
                <c:pt idx="2">
                  <c:v>7</c:v>
                </c:pt>
                <c:pt idx="3">
                  <c:v>14</c:v>
                </c:pt>
                <c:pt idx="4">
                  <c:v>17</c:v>
                </c:pt>
                <c:pt idx="5">
                  <c:v>17</c:v>
                </c:pt>
                <c:pt idx="6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2F-4CB5-BCF1-0A2952F9DC5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17986464"/>
        <c:axId val="717986824"/>
        <c:axId val="0"/>
      </c:bar3DChart>
      <c:catAx>
        <c:axId val="717986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717986824"/>
        <c:crosses val="autoZero"/>
        <c:auto val="1"/>
        <c:lblAlgn val="ctr"/>
        <c:lblOffset val="100"/>
        <c:noMultiLvlLbl val="0"/>
      </c:catAx>
      <c:valAx>
        <c:axId val="717986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>
                    <a:solidFill>
                      <a:sysClr val="windowText" lastClr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% of times elemnt Priority One</a:t>
                </a:r>
              </a:p>
            </c:rich>
          </c:tx>
          <c:layout>
            <c:manualLayout>
              <c:xMode val="edge"/>
              <c:yMode val="edge"/>
              <c:x val="3.3320647419072619E-2"/>
              <c:y val="0.2119781099973886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7179864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30E04B-8147-4DB4-875B-03287CE5917B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</dgm:pt>
    <dgm:pt modelId="{AFC07846-F937-4C0C-9FB4-3981310A40C1}">
      <dgm:prSet phldrT="[Text]" custT="1"/>
      <dgm:spPr/>
      <dgm:t>
        <a:bodyPr/>
        <a:lstStyle/>
        <a:p>
          <a:r>
            <a: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Reveals previously unknown capabilities, competence, strengths and weaknesses</a:t>
          </a:r>
        </a:p>
      </dgm:t>
    </dgm:pt>
    <dgm:pt modelId="{5A31B343-ADAE-472F-B4F1-3532A3FE41FA}" type="parTrans" cxnId="{6DF600F8-2AD5-4B95-B529-AFA45AF623E4}">
      <dgm:prSet/>
      <dgm:spPr/>
      <dgm:t>
        <a:bodyPr/>
        <a:lstStyle/>
        <a:p>
          <a:endParaRPr lang="en-US"/>
        </a:p>
      </dgm:t>
    </dgm:pt>
    <dgm:pt modelId="{2452BEE8-4049-4D49-8E23-8F31069CB146}" type="sibTrans" cxnId="{6DF600F8-2AD5-4B95-B529-AFA45AF623E4}">
      <dgm:prSet/>
      <dgm:spPr/>
      <dgm:t>
        <a:bodyPr/>
        <a:lstStyle/>
        <a:p>
          <a:endParaRPr lang="en-US"/>
        </a:p>
      </dgm:t>
    </dgm:pt>
    <dgm:pt modelId="{EA60A13A-A16D-4581-8495-D9F78D134101}">
      <dgm:prSet phldrT="[Text]" custT="1"/>
      <dgm:spPr/>
      <dgm:t>
        <a:bodyPr/>
        <a:lstStyle/>
        <a:p>
          <a:r>
            <a: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Populates Johari Window Q4</a:t>
          </a:r>
        </a:p>
        <a:p>
          <a:r>
            <a: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Populates EL Phase 4</a:t>
          </a:r>
        </a:p>
      </dgm:t>
    </dgm:pt>
    <dgm:pt modelId="{58E47A1D-F5B6-413B-82D6-D6FFA61BC2E7}" type="parTrans" cxnId="{56FB003D-8D5B-4264-8D4E-55A43CD177D8}">
      <dgm:prSet/>
      <dgm:spPr/>
      <dgm:t>
        <a:bodyPr/>
        <a:lstStyle/>
        <a:p>
          <a:endParaRPr lang="en-US"/>
        </a:p>
      </dgm:t>
    </dgm:pt>
    <dgm:pt modelId="{F65108FA-44A1-417A-90D6-453B37AE53F6}" type="sibTrans" cxnId="{56FB003D-8D5B-4264-8D4E-55A43CD177D8}">
      <dgm:prSet/>
      <dgm:spPr/>
      <dgm:t>
        <a:bodyPr/>
        <a:lstStyle/>
        <a:p>
          <a:endParaRPr lang="en-US"/>
        </a:p>
      </dgm:t>
    </dgm:pt>
    <dgm:pt modelId="{0DBF3EB9-7DEE-4D6C-9219-90BC01E6B886}">
      <dgm:prSet phldrT="[Text]" custT="1"/>
      <dgm:spPr/>
      <dgm:t>
        <a:bodyPr/>
        <a:lstStyle/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r>
            <a:rPr lang="en-US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Closes the loops, empties Johari Window 4 and the cycle begins again</a:t>
          </a:r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endParaRPr lang="en-US" sz="500" dirty="0"/>
        </a:p>
        <a:p>
          <a:r>
            <a:rPr lang="en-US" sz="500" dirty="0"/>
            <a:t>Enables the next cycle </a:t>
          </a:r>
        </a:p>
      </dgm:t>
    </dgm:pt>
    <dgm:pt modelId="{D35DBBE6-94AE-4392-942B-7B3226D1AA4E}" type="parTrans" cxnId="{21461A15-3C7F-4BE1-983A-C797B6DE76A0}">
      <dgm:prSet/>
      <dgm:spPr/>
      <dgm:t>
        <a:bodyPr/>
        <a:lstStyle/>
        <a:p>
          <a:endParaRPr lang="en-US"/>
        </a:p>
      </dgm:t>
    </dgm:pt>
    <dgm:pt modelId="{3F0CEC58-E6E3-49D7-AB21-54FDD3E3089F}" type="sibTrans" cxnId="{21461A15-3C7F-4BE1-983A-C797B6DE76A0}">
      <dgm:prSet/>
      <dgm:spPr/>
      <dgm:t>
        <a:bodyPr/>
        <a:lstStyle/>
        <a:p>
          <a:endParaRPr lang="en-US"/>
        </a:p>
      </dgm:t>
    </dgm:pt>
    <dgm:pt modelId="{46676289-4398-41B5-BDAE-762EF157B9AC}" type="pres">
      <dgm:prSet presAssocID="{A230E04B-8147-4DB4-875B-03287CE5917B}" presName="Name0" presStyleCnt="0">
        <dgm:presLayoutVars>
          <dgm:dir/>
          <dgm:resizeHandles val="exact"/>
        </dgm:presLayoutVars>
      </dgm:prSet>
      <dgm:spPr/>
    </dgm:pt>
    <dgm:pt modelId="{80F385DA-729C-4280-9831-7837CE9DE694}" type="pres">
      <dgm:prSet presAssocID="{A230E04B-8147-4DB4-875B-03287CE5917B}" presName="vNodes" presStyleCnt="0"/>
      <dgm:spPr/>
    </dgm:pt>
    <dgm:pt modelId="{41B3323E-BD70-4F2B-9206-F0560E3050D6}" type="pres">
      <dgm:prSet presAssocID="{AFC07846-F937-4C0C-9FB4-3981310A40C1}" presName="node" presStyleLbl="node1" presStyleIdx="0" presStyleCnt="3" custScaleX="230337" custScaleY="193637">
        <dgm:presLayoutVars>
          <dgm:bulletEnabled val="1"/>
        </dgm:presLayoutVars>
      </dgm:prSet>
      <dgm:spPr/>
    </dgm:pt>
    <dgm:pt modelId="{84F4483C-BA9E-4E77-A489-165BA2E3E23F}" type="pres">
      <dgm:prSet presAssocID="{2452BEE8-4049-4D49-8E23-8F31069CB146}" presName="spacerT" presStyleCnt="0"/>
      <dgm:spPr/>
    </dgm:pt>
    <dgm:pt modelId="{B30E7F17-0B23-4611-821B-79B3859E5A72}" type="pres">
      <dgm:prSet presAssocID="{2452BEE8-4049-4D49-8E23-8F31069CB146}" presName="sibTrans" presStyleLbl="sibTrans2D1" presStyleIdx="0" presStyleCnt="2"/>
      <dgm:spPr/>
    </dgm:pt>
    <dgm:pt modelId="{AFCE7E27-1F1D-4404-AD26-7D7EB0B721A7}" type="pres">
      <dgm:prSet presAssocID="{2452BEE8-4049-4D49-8E23-8F31069CB146}" presName="spacerB" presStyleCnt="0"/>
      <dgm:spPr/>
    </dgm:pt>
    <dgm:pt modelId="{3DB0048A-CCE7-4609-B986-7B9A0B35A33D}" type="pres">
      <dgm:prSet presAssocID="{EA60A13A-A16D-4581-8495-D9F78D134101}" presName="node" presStyleLbl="node1" presStyleIdx="1" presStyleCnt="3" custScaleX="214934" custScaleY="162887" custLinFactNeighborX="-3225" custLinFactNeighborY="514">
        <dgm:presLayoutVars>
          <dgm:bulletEnabled val="1"/>
        </dgm:presLayoutVars>
      </dgm:prSet>
      <dgm:spPr/>
    </dgm:pt>
    <dgm:pt modelId="{638C41C3-3DBD-4000-8731-5F276DD69677}" type="pres">
      <dgm:prSet presAssocID="{A230E04B-8147-4DB4-875B-03287CE5917B}" presName="sibTransLast" presStyleLbl="sibTrans2D1" presStyleIdx="1" presStyleCnt="2"/>
      <dgm:spPr/>
    </dgm:pt>
    <dgm:pt modelId="{65097BBD-B520-45A0-B06A-2BA87B6A82B5}" type="pres">
      <dgm:prSet presAssocID="{A230E04B-8147-4DB4-875B-03287CE5917B}" presName="connectorText" presStyleLbl="sibTrans2D1" presStyleIdx="1" presStyleCnt="2"/>
      <dgm:spPr/>
    </dgm:pt>
    <dgm:pt modelId="{FBAC460F-6AF2-449C-9C7C-B94213B6C18F}" type="pres">
      <dgm:prSet presAssocID="{A230E04B-8147-4DB4-875B-03287CE5917B}" presName="lastNode" presStyleLbl="node1" presStyleIdx="2" presStyleCnt="3" custScaleX="118337">
        <dgm:presLayoutVars>
          <dgm:bulletEnabled val="1"/>
        </dgm:presLayoutVars>
      </dgm:prSet>
      <dgm:spPr/>
    </dgm:pt>
  </dgm:ptLst>
  <dgm:cxnLst>
    <dgm:cxn modelId="{09182A07-4EA5-4A6D-B24C-FA1A11F7BA86}" type="presOf" srcId="{A230E04B-8147-4DB4-875B-03287CE5917B}" destId="{46676289-4398-41B5-BDAE-762EF157B9AC}" srcOrd="0" destOrd="0" presId="urn:microsoft.com/office/officeart/2005/8/layout/equation2"/>
    <dgm:cxn modelId="{A2CBC70E-C5EE-4C23-9412-BB6FD8BD5FD5}" type="presOf" srcId="{2452BEE8-4049-4D49-8E23-8F31069CB146}" destId="{B30E7F17-0B23-4611-821B-79B3859E5A72}" srcOrd="0" destOrd="0" presId="urn:microsoft.com/office/officeart/2005/8/layout/equation2"/>
    <dgm:cxn modelId="{878F3A0F-270C-4C2F-9A49-4814A00EA7E0}" type="presOf" srcId="{F65108FA-44A1-417A-90D6-453B37AE53F6}" destId="{638C41C3-3DBD-4000-8731-5F276DD69677}" srcOrd="0" destOrd="0" presId="urn:microsoft.com/office/officeart/2005/8/layout/equation2"/>
    <dgm:cxn modelId="{21461A15-3C7F-4BE1-983A-C797B6DE76A0}" srcId="{A230E04B-8147-4DB4-875B-03287CE5917B}" destId="{0DBF3EB9-7DEE-4D6C-9219-90BC01E6B886}" srcOrd="2" destOrd="0" parTransId="{D35DBBE6-94AE-4392-942B-7B3226D1AA4E}" sibTransId="{3F0CEC58-E6E3-49D7-AB21-54FDD3E3089F}"/>
    <dgm:cxn modelId="{5CA2ED3C-DCBF-440B-8167-FCA1F1A85224}" type="presOf" srcId="{F65108FA-44A1-417A-90D6-453B37AE53F6}" destId="{65097BBD-B520-45A0-B06A-2BA87B6A82B5}" srcOrd="1" destOrd="0" presId="urn:microsoft.com/office/officeart/2005/8/layout/equation2"/>
    <dgm:cxn modelId="{56FB003D-8D5B-4264-8D4E-55A43CD177D8}" srcId="{A230E04B-8147-4DB4-875B-03287CE5917B}" destId="{EA60A13A-A16D-4581-8495-D9F78D134101}" srcOrd="1" destOrd="0" parTransId="{58E47A1D-F5B6-413B-82D6-D6FFA61BC2E7}" sibTransId="{F65108FA-44A1-417A-90D6-453B37AE53F6}"/>
    <dgm:cxn modelId="{0096A946-7A2C-4003-877B-4EE81714447D}" type="presOf" srcId="{0DBF3EB9-7DEE-4D6C-9219-90BC01E6B886}" destId="{FBAC460F-6AF2-449C-9C7C-B94213B6C18F}" srcOrd="0" destOrd="0" presId="urn:microsoft.com/office/officeart/2005/8/layout/equation2"/>
    <dgm:cxn modelId="{E128F9F7-F629-4E11-A4AA-4BE533F76B5D}" type="presOf" srcId="{EA60A13A-A16D-4581-8495-D9F78D134101}" destId="{3DB0048A-CCE7-4609-B986-7B9A0B35A33D}" srcOrd="0" destOrd="0" presId="urn:microsoft.com/office/officeart/2005/8/layout/equation2"/>
    <dgm:cxn modelId="{6DF600F8-2AD5-4B95-B529-AFA45AF623E4}" srcId="{A230E04B-8147-4DB4-875B-03287CE5917B}" destId="{AFC07846-F937-4C0C-9FB4-3981310A40C1}" srcOrd="0" destOrd="0" parTransId="{5A31B343-ADAE-472F-B4F1-3532A3FE41FA}" sibTransId="{2452BEE8-4049-4D49-8E23-8F31069CB146}"/>
    <dgm:cxn modelId="{B211FEFC-513C-49D5-9191-C464A78C2EF2}" type="presOf" srcId="{AFC07846-F937-4C0C-9FB4-3981310A40C1}" destId="{41B3323E-BD70-4F2B-9206-F0560E3050D6}" srcOrd="0" destOrd="0" presId="urn:microsoft.com/office/officeart/2005/8/layout/equation2"/>
    <dgm:cxn modelId="{CBA09D6B-35E7-43BE-9F92-2E12EC3AADC4}" type="presParOf" srcId="{46676289-4398-41B5-BDAE-762EF157B9AC}" destId="{80F385DA-729C-4280-9831-7837CE9DE694}" srcOrd="0" destOrd="0" presId="urn:microsoft.com/office/officeart/2005/8/layout/equation2"/>
    <dgm:cxn modelId="{608A3D55-3EEC-47B2-9A31-332026549C69}" type="presParOf" srcId="{80F385DA-729C-4280-9831-7837CE9DE694}" destId="{41B3323E-BD70-4F2B-9206-F0560E3050D6}" srcOrd="0" destOrd="0" presId="urn:microsoft.com/office/officeart/2005/8/layout/equation2"/>
    <dgm:cxn modelId="{EC22E501-F01E-4066-893C-4DA5DE899D23}" type="presParOf" srcId="{80F385DA-729C-4280-9831-7837CE9DE694}" destId="{84F4483C-BA9E-4E77-A489-165BA2E3E23F}" srcOrd="1" destOrd="0" presId="urn:microsoft.com/office/officeart/2005/8/layout/equation2"/>
    <dgm:cxn modelId="{BE43F7A4-30C9-4C4F-A1D1-54ECF7953B95}" type="presParOf" srcId="{80F385DA-729C-4280-9831-7837CE9DE694}" destId="{B30E7F17-0B23-4611-821B-79B3859E5A72}" srcOrd="2" destOrd="0" presId="urn:microsoft.com/office/officeart/2005/8/layout/equation2"/>
    <dgm:cxn modelId="{9285AE81-717F-4C2C-A30B-5E41038E59EA}" type="presParOf" srcId="{80F385DA-729C-4280-9831-7837CE9DE694}" destId="{AFCE7E27-1F1D-4404-AD26-7D7EB0B721A7}" srcOrd="3" destOrd="0" presId="urn:microsoft.com/office/officeart/2005/8/layout/equation2"/>
    <dgm:cxn modelId="{2BEECE7C-01E9-4505-83BA-2A2AC6B71D2C}" type="presParOf" srcId="{80F385DA-729C-4280-9831-7837CE9DE694}" destId="{3DB0048A-CCE7-4609-B986-7B9A0B35A33D}" srcOrd="4" destOrd="0" presId="urn:microsoft.com/office/officeart/2005/8/layout/equation2"/>
    <dgm:cxn modelId="{597BA797-6AC9-4430-906D-6752BA8A2EBD}" type="presParOf" srcId="{46676289-4398-41B5-BDAE-762EF157B9AC}" destId="{638C41C3-3DBD-4000-8731-5F276DD69677}" srcOrd="1" destOrd="0" presId="urn:microsoft.com/office/officeart/2005/8/layout/equation2"/>
    <dgm:cxn modelId="{7808E686-54F1-45C0-B297-22B9322ED433}" type="presParOf" srcId="{638C41C3-3DBD-4000-8731-5F276DD69677}" destId="{65097BBD-B520-45A0-B06A-2BA87B6A82B5}" srcOrd="0" destOrd="0" presId="urn:microsoft.com/office/officeart/2005/8/layout/equation2"/>
    <dgm:cxn modelId="{BCFDC429-B2E7-474B-B02F-A7E1E1E640A6}" type="presParOf" srcId="{46676289-4398-41B5-BDAE-762EF157B9AC}" destId="{FBAC460F-6AF2-449C-9C7C-B94213B6C18F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B3323E-BD70-4F2B-9206-F0560E3050D6}">
      <dsp:nvSpPr>
        <dsp:cNvPr id="0" name=""/>
        <dsp:cNvSpPr/>
      </dsp:nvSpPr>
      <dsp:spPr>
        <a:xfrm>
          <a:off x="1250301" y="676"/>
          <a:ext cx="2580883" cy="21696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Reveals previously unknown capabilities, competence, strengths and weaknesses</a:t>
          </a:r>
        </a:p>
      </dsp:txBody>
      <dsp:txXfrm>
        <a:off x="1628263" y="318416"/>
        <a:ext cx="1824959" cy="1534186"/>
      </dsp:txXfrm>
    </dsp:sp>
    <dsp:sp modelId="{B30E7F17-0B23-4611-821B-79B3859E5A72}">
      <dsp:nvSpPr>
        <dsp:cNvPr id="0" name=""/>
        <dsp:cNvSpPr/>
      </dsp:nvSpPr>
      <dsp:spPr>
        <a:xfrm>
          <a:off x="2215803" y="2261325"/>
          <a:ext cx="649879" cy="649879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100" kern="1200"/>
        </a:p>
      </dsp:txBody>
      <dsp:txXfrm>
        <a:off x="2301944" y="2509839"/>
        <a:ext cx="477597" cy="152851"/>
      </dsp:txXfrm>
    </dsp:sp>
    <dsp:sp modelId="{3DB0048A-CCE7-4609-B986-7B9A0B35A33D}">
      <dsp:nvSpPr>
        <dsp:cNvPr id="0" name=""/>
        <dsp:cNvSpPr/>
      </dsp:nvSpPr>
      <dsp:spPr>
        <a:xfrm>
          <a:off x="1300459" y="3002655"/>
          <a:ext cx="2408295" cy="182511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Populates Johari Window Q4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Populates EL Phase 4</a:t>
          </a:r>
        </a:p>
      </dsp:txBody>
      <dsp:txXfrm>
        <a:off x="1653146" y="3269937"/>
        <a:ext cx="1702921" cy="1290554"/>
      </dsp:txXfrm>
    </dsp:sp>
    <dsp:sp modelId="{638C41C3-3DBD-4000-8731-5F276DD69677}">
      <dsp:nvSpPr>
        <dsp:cNvPr id="0" name=""/>
        <dsp:cNvSpPr/>
      </dsp:nvSpPr>
      <dsp:spPr>
        <a:xfrm rot="21599756">
          <a:off x="3999256" y="2205699"/>
          <a:ext cx="356313" cy="41681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/>
        </a:p>
      </dsp:txBody>
      <dsp:txXfrm>
        <a:off x="3999256" y="2289067"/>
        <a:ext cx="249419" cy="250091"/>
      </dsp:txXfrm>
    </dsp:sp>
    <dsp:sp modelId="{FBAC460F-6AF2-449C-9C7C-B94213B6C18F}">
      <dsp:nvSpPr>
        <dsp:cNvPr id="0" name=""/>
        <dsp:cNvSpPr/>
      </dsp:nvSpPr>
      <dsp:spPr>
        <a:xfrm>
          <a:off x="4503473" y="1293510"/>
          <a:ext cx="2651888" cy="22409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Closes the loops, empties Johari Window 4 and the cycle begins again</a:t>
          </a:r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" kern="1200" dirty="0"/>
            <a:t>Enables the next cycle </a:t>
          </a:r>
        </a:p>
      </dsp:txBody>
      <dsp:txXfrm>
        <a:off x="4891833" y="1621691"/>
        <a:ext cx="1875168" cy="15846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3" tIns="45387" rIns="90773" bIns="45387" numCol="1" anchor="t" anchorCtr="0" compatLnSpc="1">
            <a:prstTxWarp prst="textNoShape">
              <a:avLst/>
            </a:prstTxWarp>
          </a:bodyPr>
          <a:lstStyle>
            <a:lvl1pPr defTabSz="908050">
              <a:defRPr sz="1200"/>
            </a:lvl1pPr>
          </a:lstStyle>
          <a:p>
            <a:endParaRPr lang="en-US" dirty="0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3" tIns="45387" rIns="90773" bIns="45387" numCol="1" anchor="t" anchorCtr="0" compatLnSpc="1">
            <a:prstTxWarp prst="textNoShape">
              <a:avLst/>
            </a:prstTxWarp>
          </a:bodyPr>
          <a:lstStyle>
            <a:lvl1pPr algn="r" defTabSz="908050">
              <a:defRPr sz="1200"/>
            </a:lvl1pPr>
          </a:lstStyle>
          <a:p>
            <a:endParaRPr lang="en-US" dirty="0"/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77263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3" tIns="45387" rIns="90773" bIns="45387" numCol="1" anchor="b" anchorCtr="0" compatLnSpc="1">
            <a:prstTxWarp prst="textNoShape">
              <a:avLst/>
            </a:prstTxWarp>
          </a:bodyPr>
          <a:lstStyle>
            <a:lvl1pPr defTabSz="908050">
              <a:defRPr sz="1200"/>
            </a:lvl1pPr>
          </a:lstStyle>
          <a:p>
            <a:endParaRPr lang="en-US" dirty="0"/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577263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3" tIns="45387" rIns="90773" bIns="45387" numCol="1" anchor="b" anchorCtr="0" compatLnSpc="1">
            <a:prstTxWarp prst="textNoShape">
              <a:avLst/>
            </a:prstTxWarp>
          </a:bodyPr>
          <a:lstStyle>
            <a:lvl1pPr algn="r" defTabSz="908050">
              <a:defRPr sz="1200"/>
            </a:lvl1pPr>
          </a:lstStyle>
          <a:p>
            <a:fld id="{4F2942F5-6495-4924-A5BF-A11924438D2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1026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3" tIns="45387" rIns="90773" bIns="45387" numCol="1" anchor="t" anchorCtr="0" compatLnSpc="1">
            <a:prstTxWarp prst="textNoShape">
              <a:avLst/>
            </a:prstTxWarp>
          </a:bodyPr>
          <a:lstStyle>
            <a:lvl1pPr defTabSz="908050">
              <a:defRPr sz="1200"/>
            </a:lvl1pPr>
          </a:lstStyle>
          <a:p>
            <a:endParaRPr lang="en-US" dirty="0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3" tIns="45387" rIns="90773" bIns="45387" numCol="1" anchor="t" anchorCtr="0" compatLnSpc="1">
            <a:prstTxWarp prst="textNoShape">
              <a:avLst/>
            </a:prstTxWarp>
          </a:bodyPr>
          <a:lstStyle>
            <a:lvl1pPr algn="r" defTabSz="908050">
              <a:defRPr sz="1200"/>
            </a:lvl1pPr>
          </a:lstStyle>
          <a:p>
            <a:endParaRPr lang="en-US" dirty="0"/>
          </a:p>
        </p:txBody>
      </p:sp>
      <p:sp>
        <p:nvSpPr>
          <p:cNvPr id="1054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19100" y="676275"/>
            <a:ext cx="6019800" cy="33861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54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289425"/>
            <a:ext cx="5029200" cy="40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3" tIns="45387" rIns="90773" bIns="45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77263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3" tIns="45387" rIns="90773" bIns="45387" numCol="1" anchor="b" anchorCtr="0" compatLnSpc="1">
            <a:prstTxWarp prst="textNoShape">
              <a:avLst/>
            </a:prstTxWarp>
          </a:bodyPr>
          <a:lstStyle>
            <a:lvl1pPr defTabSz="908050">
              <a:defRPr sz="1200"/>
            </a:lvl1pPr>
          </a:lstStyle>
          <a:p>
            <a:endParaRPr lang="en-US" dirty="0"/>
          </a:p>
        </p:txBody>
      </p:sp>
      <p:sp>
        <p:nvSpPr>
          <p:cNvPr id="1054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77263"/>
            <a:ext cx="2971800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73" tIns="45387" rIns="90773" bIns="45387" numCol="1" anchor="b" anchorCtr="0" compatLnSpc="1">
            <a:prstTxWarp prst="textNoShape">
              <a:avLst/>
            </a:prstTxWarp>
          </a:bodyPr>
          <a:lstStyle>
            <a:lvl1pPr algn="r" defTabSz="908050">
              <a:defRPr sz="1200"/>
            </a:lvl1pPr>
          </a:lstStyle>
          <a:p>
            <a:fld id="{85D9B890-3B6E-417C-BD92-47816D5AB62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05614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rtl="0" eaLnBrk="0" fontAlgn="base" hangingPunct="0">
      <a:spcBef>
        <a:spcPct val="30000"/>
      </a:spcBef>
      <a:spcAft>
        <a:spcPct val="0"/>
      </a:spcAft>
      <a:defRPr kumimoji="1" sz="160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86FA95-754A-4FEF-9130-0A7EC231E6A0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19100" y="676275"/>
            <a:ext cx="6019800" cy="3386138"/>
          </a:xfrm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981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16E1BF6-07C4-0FBC-B918-ABD0285632A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2730" y="-5151"/>
            <a:ext cx="12214730" cy="1364996"/>
          </a:xfrm>
          <a:prstGeom prst="rect">
            <a:avLst/>
          </a:prstGeom>
        </p:spPr>
      </p:pic>
      <p:cxnSp>
        <p:nvCxnSpPr>
          <p:cNvPr id="27" name="Straight Connector 26"/>
          <p:cNvCxnSpPr/>
          <p:nvPr/>
        </p:nvCxnSpPr>
        <p:spPr bwMode="auto">
          <a:xfrm>
            <a:off x="0" y="1384124"/>
            <a:ext cx="121920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9" name="Text Placeholder 38"/>
          <p:cNvSpPr>
            <a:spLocks noGrp="1"/>
          </p:cNvSpPr>
          <p:nvPr>
            <p:ph type="body" sz="quarter" idx="10"/>
          </p:nvPr>
        </p:nvSpPr>
        <p:spPr>
          <a:xfrm>
            <a:off x="871093" y="1858346"/>
            <a:ext cx="10449813" cy="1229411"/>
          </a:xfrm>
        </p:spPr>
        <p:txBody>
          <a:bodyPr/>
          <a:lstStyle>
            <a:lvl1pPr marL="0" indent="0" algn="ctr">
              <a:buNone/>
              <a:defRPr sz="2800" b="1">
                <a:solidFill>
                  <a:srgbClr val="CC3300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11"/>
          </p:nvPr>
        </p:nvSpPr>
        <p:spPr>
          <a:xfrm>
            <a:off x="2070100" y="3565525"/>
            <a:ext cx="8478838" cy="1934127"/>
          </a:xfrm>
        </p:spPr>
        <p:txBody>
          <a:bodyPr/>
          <a:lstStyle>
            <a:lvl1pPr marL="0" indent="0" algn="ctr">
              <a:buNone/>
              <a:defRPr sz="2400" b="1">
                <a:latin typeface="Arial Narrow" charset="0"/>
                <a:ea typeface="Arial Narrow" charset="0"/>
                <a:cs typeface="Arial Narrow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1305124" y="6512595"/>
            <a:ext cx="1338900" cy="276999"/>
            <a:chOff x="2207996" y="6472185"/>
            <a:chExt cx="1338900" cy="276999"/>
          </a:xfrm>
        </p:grpSpPr>
        <p:pic>
          <p:nvPicPr>
            <p:cNvPr id="21" name="Picture 20" descr="YouTube_icon_block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07996" y="6485179"/>
              <a:ext cx="334590" cy="250942"/>
            </a:xfrm>
            <a:prstGeom prst="rect">
              <a:avLst/>
            </a:prstGeom>
          </p:spPr>
        </p:pic>
        <p:sp>
          <p:nvSpPr>
            <p:cNvPr id="22" name="Rectangle 21"/>
            <p:cNvSpPr/>
            <p:nvPr/>
          </p:nvSpPr>
          <p:spPr>
            <a:xfrm>
              <a:off x="2513023" y="6472185"/>
              <a:ext cx="103387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dirty="0" err="1">
                  <a:latin typeface="Arial"/>
                  <a:cs typeface="Arial"/>
                </a:rPr>
                <a:t>NTSAToday</a:t>
              </a:r>
              <a:endParaRPr lang="en-US" sz="1200" b="1" dirty="0">
                <a:latin typeface="Arial"/>
                <a:cs typeface="Arial"/>
              </a:endParaRPr>
            </a:p>
          </p:txBody>
        </p:sp>
      </p:grpSp>
      <p:sp>
        <p:nvSpPr>
          <p:cNvPr id="25" name="Slide Number Placeholder 2">
            <a:extLst>
              <a:ext uri="{FF2B5EF4-FFF2-40B4-BE49-F238E27FC236}">
                <a16:creationId xmlns:a16="http://schemas.microsoft.com/office/drawing/2014/main" id="{CF395AD9-3B30-E84E-ADFF-A85DEA9A5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86876" y="6419966"/>
            <a:ext cx="821634" cy="340935"/>
          </a:xfrm>
        </p:spPr>
        <p:txBody>
          <a:bodyPr/>
          <a:lstStyle/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8" name="Picture 37" descr="Text, logo&#10;&#10;Description automatically generated">
            <a:extLst>
              <a:ext uri="{FF2B5EF4-FFF2-40B4-BE49-F238E27FC236}">
                <a16:creationId xmlns:a16="http://schemas.microsoft.com/office/drawing/2014/main" id="{DC8202BA-028E-E242-B824-C4B84406E00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8997" y="6352070"/>
            <a:ext cx="1094689" cy="438303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E68FCE43-A445-C22C-BCD5-7FBE06D7AD6A}"/>
              </a:ext>
            </a:extLst>
          </p:cNvPr>
          <p:cNvGrpSpPr/>
          <p:nvPr userDrawn="1"/>
        </p:nvGrpSpPr>
        <p:grpSpPr>
          <a:xfrm>
            <a:off x="260862" y="6503087"/>
            <a:ext cx="1044262" cy="282877"/>
            <a:chOff x="260862" y="6503087"/>
            <a:chExt cx="1044262" cy="282877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0BFF257-B0D7-4DC3-0743-448F338D0383}"/>
                </a:ext>
              </a:extLst>
            </p:cNvPr>
            <p:cNvSpPr/>
            <p:nvPr/>
          </p:nvSpPr>
          <p:spPr>
            <a:xfrm>
              <a:off x="468035" y="6508965"/>
              <a:ext cx="837089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dirty="0">
                  <a:latin typeface="Arial"/>
                  <a:cs typeface="Arial"/>
                </a:rPr>
                <a:t>@IITSEC</a:t>
              </a:r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1FB050F1-0DBD-216C-2FB3-021CBE46F42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60862" y="6503087"/>
              <a:ext cx="257814" cy="257814"/>
            </a:xfrm>
            <a:prstGeom prst="rect">
              <a:avLst/>
            </a:prstGeom>
          </p:spPr>
        </p:pic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851D3B32-716D-2758-508E-4514DD0BDD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80" t="14145" r="22571" b="14339"/>
          <a:stretch/>
        </p:blipFill>
        <p:spPr>
          <a:xfrm>
            <a:off x="11720949" y="6333477"/>
            <a:ext cx="473689" cy="47548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1"/>
          </p:nvPr>
        </p:nvSpPr>
        <p:spPr>
          <a:xfrm>
            <a:off x="480132" y="1046715"/>
            <a:ext cx="11250613" cy="5075237"/>
          </a:xfrm>
        </p:spPr>
        <p:txBody>
          <a:bodyPr/>
          <a:lstStyle>
            <a:lvl3pPr marL="1523962" indent="-304792">
              <a:buClr>
                <a:schemeClr val="tx1"/>
              </a:buClr>
              <a:buFont typeface="Wingdings" charset="2"/>
              <a:buChar char="v"/>
              <a:defRPr sz="2000">
                <a:latin typeface="Arial Narrow" charset="0"/>
                <a:ea typeface="Arial Narrow" charset="0"/>
                <a:cs typeface="Arial Narrow" charset="0"/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981083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6105439" y="989946"/>
            <a:ext cx="5609483" cy="489667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410817" y="990774"/>
            <a:ext cx="5446091" cy="4895850"/>
          </a:xfrm>
        </p:spPr>
        <p:txBody>
          <a:bodyPr/>
          <a:lstStyle>
            <a:lvl3pPr marL="1523962" indent="-304792">
              <a:defRPr lang="en-US" sz="2000" dirty="0" smtClean="0">
                <a:solidFill>
                  <a:schemeClr val="tx1"/>
                </a:solidFill>
                <a:latin typeface="Arial Narrow" charset="0"/>
                <a:ea typeface="Arial Narrow" charset="0"/>
                <a:cs typeface="Arial Narrow" charset="0"/>
              </a:defRPr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933213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7219" y="1"/>
            <a:ext cx="7416800" cy="83393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097300"/>
            <a:ext cx="5361517" cy="4114800"/>
          </a:xfrm>
        </p:spPr>
        <p:txBody>
          <a:bodyPr/>
          <a:lstStyle>
            <a:lvl1pPr>
              <a:buClr>
                <a:schemeClr val="tx1"/>
              </a:buClr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>
              <a:buClr>
                <a:schemeClr val="tx1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1800">
                <a:solidFill>
                  <a:schemeClr val="tx1"/>
                </a:solidFill>
              </a:defRPr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72718" y="1097300"/>
            <a:ext cx="5363633" cy="4114800"/>
          </a:xfrm>
        </p:spPr>
        <p:txBody>
          <a:bodyPr/>
          <a:lstStyle>
            <a:lvl1pPr>
              <a:buClr>
                <a:schemeClr val="tx1"/>
              </a:buClr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>
              <a:buClr>
                <a:schemeClr val="tx1"/>
              </a:buClr>
              <a:defRPr sz="2000">
                <a:solidFill>
                  <a:schemeClr val="tx1"/>
                </a:solidFill>
                <a:latin typeface="Arial Narrow" pitchFamily="34" charset="0"/>
              </a:defRPr>
            </a:lvl2pPr>
            <a:lvl3pPr>
              <a:buClr>
                <a:schemeClr val="tx1"/>
              </a:buClr>
              <a:defRPr sz="1800">
                <a:solidFill>
                  <a:schemeClr val="tx1"/>
                </a:solidFill>
                <a:latin typeface="Arial Narrow" pitchFamily="34" charset="0"/>
              </a:defRPr>
            </a:lvl3pPr>
            <a:lvl4pPr>
              <a:defRPr sz="1600">
                <a:latin typeface="Arial Narrow" pitchFamily="34" charset="0"/>
              </a:defRPr>
            </a:lvl4pPr>
            <a:lvl5pPr>
              <a:defRPr sz="1600">
                <a:latin typeface="Arial Narrow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0B24D3D4-56CC-BD4B-8ED0-2707EAED07B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10893288" y="6390502"/>
            <a:ext cx="821634" cy="340935"/>
          </a:xfrm>
          <a:prstGeom prst="rect">
            <a:avLst/>
          </a:prstGeom>
        </p:spPr>
        <p:txBody>
          <a:bodyPr/>
          <a:lstStyle>
            <a:lvl1pPr algn="r">
              <a:defRPr sz="1800"/>
            </a:lvl1pPr>
          </a:lstStyle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990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10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21DEBD9-CE34-B950-D0A1-9CE5CB7094B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0" b="100"/>
          <a:stretch/>
        </p:blipFill>
        <p:spPr>
          <a:xfrm>
            <a:off x="0" y="1474"/>
            <a:ext cx="12212320" cy="823509"/>
          </a:xfrm>
          <a:prstGeom prst="rect">
            <a:avLst/>
          </a:prstGeom>
        </p:spPr>
      </p:pic>
      <p:sp>
        <p:nvSpPr>
          <p:cNvPr id="983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1963" y="989946"/>
            <a:ext cx="11006952" cy="4896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8324" name="Rectangle 20"/>
          <p:cNvSpPr>
            <a:spLocks noGrp="1" noChangeArrowheads="1"/>
          </p:cNvSpPr>
          <p:nvPr>
            <p:ph type="title"/>
          </p:nvPr>
        </p:nvSpPr>
        <p:spPr bwMode="auto">
          <a:xfrm>
            <a:off x="2397039" y="0"/>
            <a:ext cx="7416800" cy="795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0893288" y="6390502"/>
            <a:ext cx="821634" cy="340935"/>
          </a:xfrm>
          <a:prstGeom prst="rect">
            <a:avLst/>
          </a:prstGeom>
        </p:spPr>
        <p:txBody>
          <a:bodyPr/>
          <a:lstStyle>
            <a:lvl1pPr algn="r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260862" y="6503087"/>
            <a:ext cx="1044262" cy="282877"/>
            <a:chOff x="260862" y="6503087"/>
            <a:chExt cx="1044262" cy="282877"/>
          </a:xfrm>
        </p:grpSpPr>
        <p:sp>
          <p:nvSpPr>
            <p:cNvPr id="22" name="Rectangle 21"/>
            <p:cNvSpPr/>
            <p:nvPr/>
          </p:nvSpPr>
          <p:spPr>
            <a:xfrm>
              <a:off x="468035" y="6508965"/>
              <a:ext cx="837089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dirty="0">
                  <a:latin typeface="Arial"/>
                  <a:cs typeface="Arial"/>
                </a:rPr>
                <a:t>@IITSEC</a:t>
              </a: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60862" y="6503087"/>
              <a:ext cx="257814" cy="257814"/>
            </a:xfrm>
            <a:prstGeom prst="rect">
              <a:avLst/>
            </a:prstGeom>
          </p:spPr>
        </p:pic>
      </p:grpSp>
      <p:grpSp>
        <p:nvGrpSpPr>
          <p:cNvPr id="5" name="Group 4"/>
          <p:cNvGrpSpPr/>
          <p:nvPr userDrawn="1"/>
        </p:nvGrpSpPr>
        <p:grpSpPr>
          <a:xfrm>
            <a:off x="1305124" y="6512595"/>
            <a:ext cx="1338900" cy="276999"/>
            <a:chOff x="2207996" y="6472185"/>
            <a:chExt cx="1338900" cy="276999"/>
          </a:xfrm>
        </p:grpSpPr>
        <p:pic>
          <p:nvPicPr>
            <p:cNvPr id="25" name="Picture 24" descr="YouTube_icon_block.png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07996" y="6485179"/>
              <a:ext cx="334590" cy="250942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2513023" y="6472185"/>
              <a:ext cx="103387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200" b="1" dirty="0" err="1">
                  <a:latin typeface="Arial"/>
                  <a:cs typeface="Arial"/>
                </a:rPr>
                <a:t>NTSAToday</a:t>
              </a:r>
              <a:endParaRPr lang="en-US" sz="1200" b="1" dirty="0">
                <a:latin typeface="Arial"/>
                <a:cs typeface="Arial"/>
              </a:endParaRPr>
            </a:p>
          </p:txBody>
        </p:sp>
      </p:grpSp>
      <p:pic>
        <p:nvPicPr>
          <p:cNvPr id="21" name="Picture 20" descr="Text, logo&#10;&#10;Description automatically generated">
            <a:extLst>
              <a:ext uri="{FF2B5EF4-FFF2-40B4-BE49-F238E27FC236}">
                <a16:creationId xmlns:a16="http://schemas.microsoft.com/office/drawing/2014/main" id="{6863DC4E-89E6-B745-AEC7-DBE8802F6E31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7392" y="6352841"/>
            <a:ext cx="1094689" cy="43830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A0A8CAE-6BAB-EB7F-70F4-CA252F016C7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380" t="14145" r="22571" b="14339"/>
          <a:stretch/>
        </p:blipFill>
        <p:spPr>
          <a:xfrm>
            <a:off x="11720949" y="6333477"/>
            <a:ext cx="473689" cy="4754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77" r:id="rId4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67" b="1">
          <a:solidFill>
            <a:srgbClr val="F77B0B"/>
          </a:solidFill>
          <a:latin typeface="Tahom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67" b="1">
          <a:solidFill>
            <a:srgbClr val="F77B0B"/>
          </a:solidFill>
          <a:latin typeface="Tahom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67" b="1">
          <a:solidFill>
            <a:srgbClr val="F77B0B"/>
          </a:solidFill>
          <a:latin typeface="Tahom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67" b="1">
          <a:solidFill>
            <a:srgbClr val="F77B0B"/>
          </a:solidFill>
          <a:latin typeface="Tahoma" charset="0"/>
        </a:defRPr>
      </a:lvl5pPr>
      <a:lvl6pPr marL="609585" algn="l" rtl="0" eaLnBrk="1" fontAlgn="base" hangingPunct="1">
        <a:spcBef>
          <a:spcPct val="0"/>
        </a:spcBef>
        <a:spcAft>
          <a:spcPct val="0"/>
        </a:spcAft>
        <a:defRPr sz="4267" b="1">
          <a:solidFill>
            <a:srgbClr val="F77B0B"/>
          </a:solidFill>
          <a:latin typeface="Tahoma" charset="0"/>
        </a:defRPr>
      </a:lvl6pPr>
      <a:lvl7pPr marL="1219170" algn="l" rtl="0" eaLnBrk="1" fontAlgn="base" hangingPunct="1">
        <a:spcBef>
          <a:spcPct val="0"/>
        </a:spcBef>
        <a:spcAft>
          <a:spcPct val="0"/>
        </a:spcAft>
        <a:defRPr sz="4267" b="1">
          <a:solidFill>
            <a:srgbClr val="F77B0B"/>
          </a:solidFill>
          <a:latin typeface="Tahoma" charset="0"/>
        </a:defRPr>
      </a:lvl7pPr>
      <a:lvl8pPr marL="1828754" algn="l" rtl="0" eaLnBrk="1" fontAlgn="base" hangingPunct="1">
        <a:spcBef>
          <a:spcPct val="0"/>
        </a:spcBef>
        <a:spcAft>
          <a:spcPct val="0"/>
        </a:spcAft>
        <a:defRPr sz="4267" b="1">
          <a:solidFill>
            <a:srgbClr val="F77B0B"/>
          </a:solidFill>
          <a:latin typeface="Tahoma" charset="0"/>
        </a:defRPr>
      </a:lvl8pPr>
      <a:lvl9pPr marL="2438339" algn="l" rtl="0" eaLnBrk="1" fontAlgn="base" hangingPunct="1">
        <a:spcBef>
          <a:spcPct val="0"/>
        </a:spcBef>
        <a:spcAft>
          <a:spcPct val="0"/>
        </a:spcAft>
        <a:defRPr sz="4267" b="1">
          <a:solidFill>
            <a:srgbClr val="F77B0B"/>
          </a:solidFill>
          <a:latin typeface="Tahoma" charset="0"/>
        </a:defRPr>
      </a:lvl9pPr>
    </p:titleStyle>
    <p:bodyStyle>
      <a:lvl1pPr marL="457189" indent="-457189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charset="2"/>
        <a:buChar char="Ø"/>
        <a:defRPr sz="2800">
          <a:solidFill>
            <a:schemeClr val="tx1"/>
          </a:solidFill>
          <a:latin typeface="Arial Narrow" charset="0"/>
          <a:ea typeface="Arial Narrow" charset="0"/>
          <a:cs typeface="Arial Narrow" charset="0"/>
        </a:defRPr>
      </a:lvl1pPr>
      <a:lvl2pPr marL="990575" indent="-38099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Arial Narrow" charset="0"/>
          <a:ea typeface="Arial Narrow" charset="0"/>
          <a:cs typeface="Arial Narrow" charset="0"/>
        </a:defRPr>
      </a:lvl2pPr>
      <a:lvl3pPr marL="1523962" indent="-304792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3200">
          <a:solidFill>
            <a:schemeClr val="tx1"/>
          </a:solidFill>
          <a:latin typeface="+mn-lt"/>
        </a:defRPr>
      </a:lvl3pPr>
      <a:lvl4pPr marL="2133547" indent="-304792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667">
          <a:solidFill>
            <a:schemeClr val="tx1"/>
          </a:solidFill>
          <a:latin typeface="+mn-lt"/>
        </a:defRPr>
      </a:lvl4pPr>
      <a:lvl5pPr marL="2743131" indent="-304792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667">
          <a:solidFill>
            <a:schemeClr val="tx1"/>
          </a:solidFill>
          <a:latin typeface="+mn-lt"/>
        </a:defRPr>
      </a:lvl5pPr>
      <a:lvl6pPr marL="3352716" indent="-304792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667">
          <a:solidFill>
            <a:schemeClr val="tx1"/>
          </a:solidFill>
          <a:latin typeface="+mn-lt"/>
        </a:defRPr>
      </a:lvl6pPr>
      <a:lvl7pPr marL="3962301" indent="-304792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667">
          <a:solidFill>
            <a:schemeClr val="tx1"/>
          </a:solidFill>
          <a:latin typeface="+mn-lt"/>
        </a:defRPr>
      </a:lvl7pPr>
      <a:lvl8pPr marL="4571886" indent="-304792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667">
          <a:solidFill>
            <a:schemeClr val="tx1"/>
          </a:solidFill>
          <a:latin typeface="+mn-lt"/>
        </a:defRPr>
      </a:lvl8pPr>
      <a:lvl9pPr marL="5181470" indent="-304792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667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Addressing the Gaps in the Johari window:</a:t>
            </a:r>
          </a:p>
          <a:p>
            <a:r>
              <a:rPr lang="en-US" dirty="0"/>
              <a:t>Perception vs Reality for Incident Commanders</a:t>
            </a:r>
          </a:p>
          <a:p>
            <a:endParaRPr lang="en-US" sz="2000" dirty="0">
              <a:solidFill>
                <a:srgbClr val="00B050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1623862" y="4437948"/>
            <a:ext cx="8478838" cy="1934127"/>
          </a:xfrm>
        </p:spPr>
        <p:txBody>
          <a:bodyPr/>
          <a:lstStyle/>
          <a:p>
            <a:pPr eaLnBrk="1" hangingPunct="1"/>
            <a:r>
              <a:rPr lang="en-US" dirty="0">
                <a:latin typeface="Arial Narrow" pitchFamily="34" charset="0"/>
              </a:rPr>
              <a:t>Dr Amanda Davies</a:t>
            </a:r>
          </a:p>
          <a:p>
            <a:pPr eaLnBrk="1" hangingPunct="1"/>
            <a:r>
              <a:rPr lang="en-US" dirty="0">
                <a:latin typeface="Arial Narrow" pitchFamily="34" charset="0"/>
              </a:rPr>
              <a:t>School of Policing, Charles Sturt University, Australia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D826E2-E600-FF4F-9DB5-F14FB3F1D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686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7219" y="1"/>
            <a:ext cx="7416800" cy="833933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The Reality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DC1706-4C3B-2B4B-BD3E-194E88879B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3288" y="6390502"/>
            <a:ext cx="821634" cy="34093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fld id="{D68E8870-17DE-45C4-A8DD-7644B2422933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10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5E7D3D3-878A-A2AA-FAA1-EDE7FAD1C6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8000" y="1097300"/>
            <a:ext cx="11108612" cy="453839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Elements influencing good decision making during the simulation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100% agreement fully engaged and immersed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100% agreement able to apply decision making knowledge and skills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A2B1B3A-4398-2ED8-1C4D-F91E0C5CE9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301753"/>
              </p:ext>
            </p:extLst>
          </p:nvPr>
        </p:nvGraphicFramePr>
        <p:xfrm>
          <a:off x="3051110" y="1474858"/>
          <a:ext cx="5396204" cy="3526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5824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7219" y="1"/>
            <a:ext cx="7416800" cy="833933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Johari Window Quadrant 4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DC1706-4C3B-2B4B-BD3E-194E88879B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3288" y="6390502"/>
            <a:ext cx="821634" cy="34093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fld id="{D68E8870-17DE-45C4-A8DD-7644B2422933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11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5E7D3D3-878A-A2AA-FAA1-EDE7FAD1C6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8000" y="1097300"/>
            <a:ext cx="11108612" cy="453839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Participation in the simulation revealed strengths and weaknesses unknown to the participant or to others = populating Johari Window Quadrant 4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E602487-06D8-C677-9189-360686B12E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0249237"/>
              </p:ext>
            </p:extLst>
          </p:nvPr>
        </p:nvGraphicFramePr>
        <p:xfrm>
          <a:off x="508000" y="3715450"/>
          <a:ext cx="11108612" cy="2682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89199">
                  <a:extLst>
                    <a:ext uri="{9D8B030D-6E8A-4147-A177-3AD203B41FA5}">
                      <a16:colId xmlns:a16="http://schemas.microsoft.com/office/drawing/2014/main" val="2244210622"/>
                    </a:ext>
                  </a:extLst>
                </a:gridCol>
                <a:gridCol w="8919413">
                  <a:extLst>
                    <a:ext uri="{9D8B030D-6E8A-4147-A177-3AD203B41FA5}">
                      <a16:colId xmlns:a16="http://schemas.microsoft.com/office/drawing/2014/main" val="33348918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29461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Participant 21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…the simulation-based process was valuable for understanding where we are at, our strengths and to work on any perceived weaknesses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94279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Participant 16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…the opportunity to participate in a simulation exercise that resembles real life helped me to identify the stressors I would be under in such a situation which has helped me to understand my strengths in this area and what I need to work on to be able to handle a situation like this in real life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336894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Participant 14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…my knowledge of Incident Command and Control prior to attending this course was minimal. Learning the structure and application of the model and putting it into practice in the simulation, I am now more confident and comfortable if I am faced with a situation to run an Incident Management Team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364001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3C097BBE-76BC-065E-E1C1-7379EBF99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0" y="1924333"/>
            <a:ext cx="10371750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q"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Post simulation Question: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What were the most valuable aspects for your future policing practice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gained from participating in the simulation exercise for you? </a:t>
            </a:r>
            <a:endParaRPr lang="en-US" altLang="en-US" sz="24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lang="en-US" altLang="en-US" sz="2400" dirty="0">
                <a:latin typeface="Arial" panose="020B0604020202020204" pitchFamily="34" charset="0"/>
                <a:ea typeface="Times New Roman" panose="02020603050405020304" pitchFamily="18" charset="0"/>
              </a:rPr>
              <a:t>95% stated it was learning about their strengths and weaknesses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8396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7219" y="1"/>
            <a:ext cx="7416800" cy="833933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Lessons Learnt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DC1706-4C3B-2B4B-BD3E-194E88879B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3288" y="6390502"/>
            <a:ext cx="821634" cy="34093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fld id="{D68E8870-17DE-45C4-A8DD-7644B2422933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12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5E7D3D3-878A-A2AA-FAA1-EDE7FAD1C6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8000" y="1097300"/>
            <a:ext cx="11108612" cy="453839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does this mean?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3C097BBE-76BC-065E-E1C1-7379EBF99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3909" y="2816885"/>
            <a:ext cx="21993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B2B5D7B1-1BDF-57B3-45F0-A531A7FE42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0052257"/>
              </p:ext>
            </p:extLst>
          </p:nvPr>
        </p:nvGraphicFramePr>
        <p:xfrm>
          <a:off x="2399185" y="1796752"/>
          <a:ext cx="8405663" cy="48279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918503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7219" y="1"/>
            <a:ext cx="7416800" cy="833933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Lessons Learnt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DC1706-4C3B-2B4B-BD3E-194E88879B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3288" y="6390502"/>
            <a:ext cx="821634" cy="34093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fld id="{D68E8870-17DE-45C4-A8DD-7644B2422933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13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5E7D3D3-878A-A2AA-FAA1-EDE7FAD1C6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41694" y="833934"/>
            <a:ext cx="11108612" cy="453839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and         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Potential to expand the application of the Johari Window model to simulation-based exercises to examine and identify leader characteristics and attributes including, for example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unconscious bias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Integrity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courage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respect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compassion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 resilience. 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Research connecting ‘practice’ through simulation-based exercises               models such as the Johari Window </a:t>
            </a:r>
          </a:p>
          <a:p>
            <a:pPr marL="0" indent="0">
              <a:buNone/>
            </a:pP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leads to informing continuous improvement strategies for developing 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leaders 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              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l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eads to understanding leadership capabi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lities</a:t>
            </a:r>
          </a:p>
          <a:p>
            <a:pPr marL="0" indent="0"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	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3C097BBE-76BC-065E-E1C1-7379EBF99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3909" y="2816885"/>
            <a:ext cx="21993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E6FF641A-D691-842C-33E1-7FC25618FC01}"/>
              </a:ext>
            </a:extLst>
          </p:cNvPr>
          <p:cNvSpPr/>
          <p:nvPr/>
        </p:nvSpPr>
        <p:spPr bwMode="auto">
          <a:xfrm>
            <a:off x="910957" y="4798785"/>
            <a:ext cx="978408" cy="484632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4279B39-CE36-E2B5-A6E3-9A4A18B15D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634" y="5505861"/>
            <a:ext cx="999831" cy="518205"/>
          </a:xfrm>
          <a:prstGeom prst="rect">
            <a:avLst/>
          </a:prstGeom>
        </p:spPr>
      </p:pic>
      <p:sp>
        <p:nvSpPr>
          <p:cNvPr id="11" name="Plus Sign 10">
            <a:extLst>
              <a:ext uri="{FF2B5EF4-FFF2-40B4-BE49-F238E27FC236}">
                <a16:creationId xmlns:a16="http://schemas.microsoft.com/office/drawing/2014/main" id="{91155AD5-AD85-DF5F-DE02-11A6F409BD42}"/>
              </a:ext>
            </a:extLst>
          </p:cNvPr>
          <p:cNvSpPr/>
          <p:nvPr/>
        </p:nvSpPr>
        <p:spPr bwMode="auto">
          <a:xfrm>
            <a:off x="7946593" y="3957053"/>
            <a:ext cx="914400" cy="914400"/>
          </a:xfrm>
          <a:prstGeom prst="mathPlus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2919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Simulation Based Exercises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Why do we use simulation-based learning in Incident Commander training?</a:t>
            </a:r>
          </a:p>
          <a:p>
            <a:pPr marL="0" indent="0" algn="ctr">
              <a:buNone/>
            </a:pP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Opportunity to practice application of knowledge and skill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Provide multiple different scenarios/situations in a ‘safe environment’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Opportunity to visualize the potential landscape of real-world incidents (cannot practice in the public domain)</a:t>
            </a:r>
          </a:p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Test/Assess</a:t>
            </a:r>
          </a:p>
          <a:p>
            <a:pPr marL="609585" lvl="1" indent="0">
              <a:buNone/>
            </a:pPr>
            <a:r>
              <a:rPr lang="en-US" dirty="0"/>
              <a:t>                          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DC1706-4C3B-2B4B-BD3E-194E88879B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68E8870-17DE-45C4-A8DD-7644B242293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667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7219" y="1"/>
            <a:ext cx="7416800" cy="833933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Johari Window Concept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12297" y="1329170"/>
            <a:ext cx="5361517" cy="3493947"/>
          </a:xfrm>
        </p:spPr>
        <p:txBody>
          <a:bodyPr wrap="square" anchor="t">
            <a:normAutofit/>
          </a:bodyPr>
          <a:lstStyle/>
          <a:p>
            <a:pPr marL="457200" indent="-457200"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What we know about ourselves and other also know</a:t>
            </a:r>
          </a:p>
          <a:p>
            <a:pPr marL="457200" indent="-457200"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What we know about ourselves, and others do not know</a:t>
            </a:r>
          </a:p>
          <a:p>
            <a:pPr marL="457200" indent="-457200"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What others know about us, and we do not know about ourselves</a:t>
            </a:r>
          </a:p>
          <a:p>
            <a:pPr marL="457200" indent="-457200">
              <a:buAutoNum type="arabicPeriod"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What neither we or others know about us</a:t>
            </a:r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DC1706-4C3B-2B4B-BD3E-194E88879B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3288" y="6390502"/>
            <a:ext cx="821634" cy="34093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fld id="{D68E8870-17DE-45C4-A8DD-7644B2422933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3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1F6A7B-9813-0C6E-4353-7DE3C402B1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8188" y="1105235"/>
            <a:ext cx="4187065" cy="442862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E3F4587-0828-B30F-5B64-637EEDB2E96B}"/>
              </a:ext>
            </a:extLst>
          </p:cNvPr>
          <p:cNvSpPr txBox="1"/>
          <p:nvPr/>
        </p:nvSpPr>
        <p:spPr>
          <a:xfrm>
            <a:off x="507998" y="5490488"/>
            <a:ext cx="919602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n-US" b="1" dirty="0"/>
              <a:t>How does this relate to simulation-based learning?</a:t>
            </a:r>
          </a:p>
        </p:txBody>
      </p:sp>
    </p:spTree>
    <p:extLst>
      <p:ext uri="{BB962C8B-B14F-4D97-AF65-F5344CB8AC3E}">
        <p14:creationId xmlns:p14="http://schemas.microsoft.com/office/powerpoint/2010/main" val="2764892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7219" y="1"/>
            <a:ext cx="7416800" cy="833933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Experiential learning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39902" y="1026367"/>
            <a:ext cx="5361517" cy="4633602"/>
          </a:xfrm>
        </p:spPr>
        <p:txBody>
          <a:bodyPr wrap="square" anchor="t">
            <a:normAutofit fontScale="85000" lnSpcReduction="20000"/>
          </a:bodyPr>
          <a:lstStyle/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Phase 1 the initial experience</a:t>
            </a: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Phase 2 reflection on and review of the initial experience 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Phase 3 interpreting the experience – what has been learnt and what knowledge and skill has been demonstrated 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Phase 4 applying modification and or adjusting understanding in preparation of a further application of knowledge and skill based on what has been learnt from the initial experience</a:t>
            </a: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Phase 5 replicating the adjusted knowledge and skill – hence closing the learning cycle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just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359B34-EDDB-6D2F-BD00-2F9644577B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0582" y="1097300"/>
            <a:ext cx="4927904" cy="4114800"/>
          </a:xfrm>
          <a:prstGeom prst="rect">
            <a:avLst/>
          </a:prstGeom>
          <a:noFill/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DC1706-4C3B-2B4B-BD3E-194E88879B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3288" y="6390502"/>
            <a:ext cx="821634" cy="34093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fld id="{D68E8870-17DE-45C4-A8DD-7644B2422933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209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7219" y="1"/>
            <a:ext cx="7416800" cy="833933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The Case Study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DC1706-4C3B-2B4B-BD3E-194E88879B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3288" y="6390502"/>
            <a:ext cx="821634" cy="34093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fld id="{D68E8870-17DE-45C4-A8DD-7644B2422933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5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12C09DA-8137-C660-D253-F1C6B0C839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8000" y="1097300"/>
            <a:ext cx="11117943" cy="4114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33 Senior Officers undertaking Incident Command Training (average length of service 26.5 years)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FD1AB11-83A8-10C5-29E9-2539E287B4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5271" y="1926834"/>
            <a:ext cx="5900695" cy="41148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F23854A-578C-A996-CA0A-234F0297F193}"/>
              </a:ext>
            </a:extLst>
          </p:cNvPr>
          <p:cNvSpPr txBox="1"/>
          <p:nvPr/>
        </p:nvSpPr>
        <p:spPr>
          <a:xfrm>
            <a:off x="793102" y="5551714"/>
            <a:ext cx="1083284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* Real-time; emerging information feeds, police radio; live streaming; media units </a:t>
            </a:r>
          </a:p>
        </p:txBody>
      </p:sp>
    </p:spTree>
    <p:extLst>
      <p:ext uri="{BB962C8B-B14F-4D97-AF65-F5344CB8AC3E}">
        <p14:creationId xmlns:p14="http://schemas.microsoft.com/office/powerpoint/2010/main" val="2911901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7219" y="1"/>
            <a:ext cx="7416800" cy="833933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Setting the Scene – Pre-Simulation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DC1706-4C3B-2B4B-BD3E-194E88879B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3288" y="6390502"/>
            <a:ext cx="821634" cy="34093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fld id="{D68E8870-17DE-45C4-A8DD-7644B2422933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6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5E7D3D3-878A-A2AA-FAA1-EDE7FAD1C6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0208" y="1159805"/>
            <a:ext cx="11108612" cy="453839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100% agreement the simulation exercise was realistic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Pre simulation Profile (Quadrants 1,2,3)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100% agreement the officers were confident with decision making skills</a:t>
            </a:r>
          </a:p>
          <a:p>
            <a:pPr marL="1258888" indent="-1258888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99-100% agreement the officers were perceived by their peers as competent and reliable with decision making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932A3E-385F-2193-92EA-E91BE4EC3A5C}"/>
              </a:ext>
            </a:extLst>
          </p:cNvPr>
          <p:cNvSpPr txBox="1"/>
          <p:nvPr/>
        </p:nvSpPr>
        <p:spPr>
          <a:xfrm>
            <a:off x="895740" y="1686935"/>
            <a:ext cx="999754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</a:t>
            </a:r>
            <a:r>
              <a:rPr lang="en-US" sz="2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 felt under pressure, was very realistic in the sense of phone calls coming in just like they do in the real world and for example when I was trying to get a busy, I couldn’t get a bus”;</a:t>
            </a:r>
          </a:p>
          <a:p>
            <a:pPr marL="45720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</a:p>
          <a:p>
            <a:r>
              <a:rPr lang="en-US" sz="2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“as soon as we started the [police] radio started blaring as we started working on the map, time logs, listening, making decisions, it was like we were there</a:t>
            </a:r>
          </a:p>
        </p:txBody>
      </p:sp>
    </p:spTree>
    <p:extLst>
      <p:ext uri="{BB962C8B-B14F-4D97-AF65-F5344CB8AC3E}">
        <p14:creationId xmlns:p14="http://schemas.microsoft.com/office/powerpoint/2010/main" val="342223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7219" y="1"/>
            <a:ext cx="7416800" cy="833933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Setting the Scene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DC1706-4C3B-2B4B-BD3E-194E88879B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3288" y="6390502"/>
            <a:ext cx="821634" cy="34093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fld id="{D68E8870-17DE-45C4-A8DD-7644B2422933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7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5E7D3D3-878A-A2AA-FAA1-EDE7FAD1C6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8000" y="1097300"/>
            <a:ext cx="11108612" cy="453839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Elements influencing good decision making: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Personal attributes influencing decision making</a:t>
            </a:r>
          </a:p>
          <a:p>
            <a:pPr marL="0" indent="0">
              <a:buNone/>
            </a:pP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     Personal characteristics</a:t>
            </a:r>
          </a:p>
          <a:p>
            <a:pPr marL="457200" indent="-457200">
              <a:buNone/>
            </a:pP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     Strength of character</a:t>
            </a:r>
          </a:p>
          <a:p>
            <a:pPr marL="457200" indent="-457200">
              <a:buNone/>
            </a:pP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      Humility</a:t>
            </a:r>
          </a:p>
          <a:p>
            <a:pPr marL="457200" indent="-457200">
              <a:buNone/>
            </a:pP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	Analytical skills</a:t>
            </a:r>
          </a:p>
          <a:p>
            <a:pPr marL="457200" indent="-457200">
              <a:buNone/>
            </a:pP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	Trust in others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932A3E-385F-2193-92EA-E91BE4EC3A5C}"/>
              </a:ext>
            </a:extLst>
          </p:cNvPr>
          <p:cNvSpPr txBox="1"/>
          <p:nvPr/>
        </p:nvSpPr>
        <p:spPr>
          <a:xfrm>
            <a:off x="996845" y="1705596"/>
            <a:ext cx="999754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Operational Police experience</a:t>
            </a: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Observing other officers, senior and junior</a:t>
            </a: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Education and training</a:t>
            </a: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lang="en-US" sz="2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entoring from senior officers</a:t>
            </a:r>
          </a:p>
        </p:txBody>
      </p:sp>
    </p:spTree>
    <p:extLst>
      <p:ext uri="{BB962C8B-B14F-4D97-AF65-F5344CB8AC3E}">
        <p14:creationId xmlns:p14="http://schemas.microsoft.com/office/powerpoint/2010/main" val="1706043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7219" y="1"/>
            <a:ext cx="7416800" cy="833933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Setting the Scene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DC1706-4C3B-2B4B-BD3E-194E88879B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3288" y="6390502"/>
            <a:ext cx="821634" cy="34093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fld id="{D68E8870-17DE-45C4-A8DD-7644B2422933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8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5E7D3D3-878A-A2AA-FAA1-EDE7FAD1C6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8000" y="1097300"/>
            <a:ext cx="11108612" cy="453839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Elements influencing good decision making: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Personal attributes influencing decision making</a:t>
            </a:r>
          </a:p>
          <a:p>
            <a:pPr marL="0" indent="0">
              <a:buNone/>
            </a:pP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     Personal characteristics</a:t>
            </a:r>
          </a:p>
          <a:p>
            <a:pPr marL="457200" indent="-457200">
              <a:buNone/>
            </a:pP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     Strength of character</a:t>
            </a:r>
          </a:p>
          <a:p>
            <a:pPr marL="457200" indent="-457200">
              <a:buNone/>
            </a:pP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      Humility</a:t>
            </a:r>
          </a:p>
          <a:p>
            <a:pPr marL="457200" indent="-457200">
              <a:buNone/>
            </a:pP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	Analytical skills</a:t>
            </a:r>
          </a:p>
          <a:p>
            <a:pPr marL="457200" indent="-457200">
              <a:buNone/>
            </a:pP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	Trust in others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932A3E-385F-2193-92EA-E91BE4EC3A5C}"/>
              </a:ext>
            </a:extLst>
          </p:cNvPr>
          <p:cNvSpPr txBox="1"/>
          <p:nvPr/>
        </p:nvSpPr>
        <p:spPr>
          <a:xfrm>
            <a:off x="996845" y="1705596"/>
            <a:ext cx="999754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Operational Police experience</a:t>
            </a: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Observing other officers, senior and junior</a:t>
            </a: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Education and training</a:t>
            </a: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lang="en-US" sz="2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entoring from senior officers</a:t>
            </a:r>
          </a:p>
        </p:txBody>
      </p:sp>
    </p:spTree>
    <p:extLst>
      <p:ext uri="{BB962C8B-B14F-4D97-AF65-F5344CB8AC3E}">
        <p14:creationId xmlns:p14="http://schemas.microsoft.com/office/powerpoint/2010/main" val="24944820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7219" y="1"/>
            <a:ext cx="7416800" cy="833933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Setting the Scene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DC1706-4C3B-2B4B-BD3E-194E88879B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3288" y="6390502"/>
            <a:ext cx="821634" cy="34093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  <a:defRPr/>
            </a:pPr>
            <a:fld id="{D68E8870-17DE-45C4-A8DD-7644B2422933}" type="slidenum">
              <a:rPr lang="en-US" smtClean="0"/>
              <a:pPr>
                <a:lnSpc>
                  <a:spcPct val="90000"/>
                </a:lnSpc>
                <a:spcAft>
                  <a:spcPts val="600"/>
                </a:spcAft>
                <a:defRPr/>
              </a:pPr>
              <a:t>9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5E7D3D3-878A-A2AA-FAA1-EDE7FAD1C6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8000" y="1097300"/>
            <a:ext cx="11108612" cy="453839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Elements influencing good decision making: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Personal attributes influencing decision making</a:t>
            </a:r>
          </a:p>
          <a:p>
            <a:pPr marL="0" indent="0">
              <a:buNone/>
            </a:pP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     Personal characteristics</a:t>
            </a:r>
          </a:p>
          <a:p>
            <a:pPr marL="457200" indent="-457200">
              <a:buNone/>
            </a:pP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     Strength of character</a:t>
            </a:r>
          </a:p>
          <a:p>
            <a:pPr marL="457200" indent="-457200">
              <a:buNone/>
            </a:pP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       Humility</a:t>
            </a:r>
          </a:p>
          <a:p>
            <a:pPr marL="457200" indent="-457200">
              <a:buNone/>
            </a:pP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	Analytical skills</a:t>
            </a:r>
          </a:p>
          <a:p>
            <a:pPr marL="457200" indent="-457200">
              <a:buNone/>
            </a:pPr>
            <a:r>
              <a:rPr 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	Trust in others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932A3E-385F-2193-92EA-E91BE4EC3A5C}"/>
              </a:ext>
            </a:extLst>
          </p:cNvPr>
          <p:cNvSpPr txBox="1"/>
          <p:nvPr/>
        </p:nvSpPr>
        <p:spPr>
          <a:xfrm>
            <a:off x="996845" y="1705596"/>
            <a:ext cx="999754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Operational Police experience</a:t>
            </a: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Observing other officers, senior and junior</a:t>
            </a: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Education and training</a:t>
            </a:r>
          </a:p>
          <a:p>
            <a:pPr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i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</a:t>
            </a:r>
            <a:r>
              <a:rPr lang="en-US" sz="2000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entoring from senior officers</a:t>
            </a:r>
          </a:p>
        </p:txBody>
      </p:sp>
    </p:spTree>
    <p:extLst>
      <p:ext uri="{BB962C8B-B14F-4D97-AF65-F5344CB8AC3E}">
        <p14:creationId xmlns:p14="http://schemas.microsoft.com/office/powerpoint/2010/main" val="1815563783"/>
      </p:ext>
    </p:extLst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2016PresentationTemplate_Tutorials.potx" id="{703545D4-36F8-4318-AC29-1855C3CD0935}" vid="{711C829B-536F-4794-9833-7F96502517E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7E50F16932FA4DA740AD241DCC42DC" ma:contentTypeVersion="1" ma:contentTypeDescription="Create a new document." ma:contentTypeScope="" ma:versionID="cf3becb063dad1cc8b49e034e445ab8d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ddb0c952b897a810c8a4e377cff6bff8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FC5F1E05-96DA-4377-A6E4-484D5E715A8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2F04B76F-4E2B-4E86-86C5-9CCB38AF7D9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C709B06-5FA7-40B8-A752-7128AA94FE0C}">
  <ds:schemaRefs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http://purl.org/dc/terms/"/>
    <ds:schemaRef ds:uri="http://schemas.microsoft.com/sharepoint/v3"/>
    <ds:schemaRef ds:uri="http://schemas.microsoft.com/office/2006/metadata/propertie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16299</TotalTime>
  <Words>891</Words>
  <Application>Microsoft Office PowerPoint</Application>
  <PresentationFormat>Widescreen</PresentationFormat>
  <Paragraphs>240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Arial Narrow</vt:lpstr>
      <vt:lpstr>Symbol</vt:lpstr>
      <vt:lpstr>Tahoma</vt:lpstr>
      <vt:lpstr>Times New Roman</vt:lpstr>
      <vt:lpstr>Wingdings</vt:lpstr>
      <vt:lpstr>Blends</vt:lpstr>
      <vt:lpstr>PowerPoint Presentation</vt:lpstr>
      <vt:lpstr>Why Use Simulation Based Exercises</vt:lpstr>
      <vt:lpstr>Johari Window Concept</vt:lpstr>
      <vt:lpstr>Experiential learning </vt:lpstr>
      <vt:lpstr>The Case Study</vt:lpstr>
      <vt:lpstr>Setting the Scene – Pre-Simulation</vt:lpstr>
      <vt:lpstr>Setting the Scene</vt:lpstr>
      <vt:lpstr>Setting the Scene</vt:lpstr>
      <vt:lpstr>Setting the Scene</vt:lpstr>
      <vt:lpstr>The Reality </vt:lpstr>
      <vt:lpstr>Johari Window Quadrant 4</vt:lpstr>
      <vt:lpstr>Lessons Learnt</vt:lpstr>
      <vt:lpstr>Lessons Learnt</vt:lpstr>
    </vt:vector>
  </TitlesOfParts>
  <Company>The Boeing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Hamilton, Christopher A</dc:creator>
  <cp:lastModifiedBy>amanda davies</cp:lastModifiedBy>
  <cp:revision>43</cp:revision>
  <cp:lastPrinted>1601-01-01T00:00:00Z</cp:lastPrinted>
  <dcterms:created xsi:type="dcterms:W3CDTF">2016-03-29T15:29:36Z</dcterms:created>
  <dcterms:modified xsi:type="dcterms:W3CDTF">2024-11-04T21:24:50Z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0x010100767E50F16932FA4DA740AD241DCC42DC</vt:lpwstr>
  </property>
  <property fmtid="{D5CDD505-2E9C-101B-9397-08002B2CF9AE}" pid="3" name="DocumentDescription">
    <vt:lpwstr>&lt;div class=ExternalClass9DF5FD6F97034AAA9FF0AABB8157F05A&gt; &lt;/div&gt;</vt:lpwstr>
  </property>
</Properties>
</file>