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Lst>
  <p:notesMasterIdLst>
    <p:notesMasterId r:id="rId16"/>
  </p:notesMasterIdLst>
  <p:handoutMasterIdLst>
    <p:handoutMasterId r:id="rId17"/>
  </p:handoutMasterIdLst>
  <p:sldIdLst>
    <p:sldId id="289" r:id="rId5"/>
    <p:sldId id="300" r:id="rId6"/>
    <p:sldId id="699" r:id="rId7"/>
    <p:sldId id="701" r:id="rId8"/>
    <p:sldId id="700" r:id="rId9"/>
    <p:sldId id="683" r:id="rId10"/>
    <p:sldId id="684" r:id="rId11"/>
    <p:sldId id="692" r:id="rId12"/>
    <p:sldId id="320" r:id="rId13"/>
    <p:sldId id="324" r:id="rId14"/>
    <p:sldId id="325" r:id="rId15"/>
  </p:sldIdLst>
  <p:sldSz cx="12192000" cy="6858000"/>
  <p:notesSz cx="6858000" cy="90297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22458A"/>
    <a:srgbClr val="2B56AB"/>
    <a:srgbClr val="0033CC"/>
    <a:srgbClr val="3366CC"/>
    <a:srgbClr val="0066CC"/>
    <a:srgbClr val="F77B0B"/>
    <a:srgbClr val="B2F50B"/>
    <a:srgbClr val="F88C2A"/>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777" autoAdjust="0"/>
    <p:restoredTop sz="94634" autoAdjust="0"/>
  </p:normalViewPr>
  <p:slideViewPr>
    <p:cSldViewPr snapToGrid="0">
      <p:cViewPr>
        <p:scale>
          <a:sx n="110" d="100"/>
          <a:sy n="110" d="100"/>
        </p:scale>
        <p:origin x="1184" y="124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0" d="100"/>
          <a:sy n="70" d="100"/>
        </p:scale>
        <p:origin x="-2814" y="-102"/>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dirty="0"/>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dirty="0"/>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1</a:t>
            </a:fld>
            <a:endParaRPr lang="en-US" dirty="0"/>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85981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RTCA: Radio Technical Commission for Aerospace</a:t>
            </a:r>
          </a:p>
          <a:p>
            <a:r>
              <a:rPr lang="en-US" dirty="0"/>
              <a:t>SAE:</a:t>
            </a:r>
            <a:r>
              <a:rPr lang="en-US" baseline="0" dirty="0"/>
              <a:t> Society of Automotive Engineers</a:t>
            </a:r>
          </a:p>
          <a:p>
            <a:endParaRPr lang="en-US" baseline="0" dirty="0"/>
          </a:p>
          <a:p>
            <a:r>
              <a:rPr lang="en-US" baseline="0" dirty="0"/>
              <a:t>DO-178 Software</a:t>
            </a:r>
          </a:p>
          <a:p>
            <a:r>
              <a:rPr lang="en-US" baseline="0" dirty="0"/>
              <a:t>DO-254 Hardware</a:t>
            </a:r>
          </a:p>
          <a:p>
            <a:r>
              <a:rPr lang="en-US" baseline="0" dirty="0"/>
              <a:t>ARP4754A Systems</a:t>
            </a:r>
          </a:p>
          <a:p>
            <a:endParaRPr lang="en-US" baseline="0" dirty="0"/>
          </a:p>
          <a:p>
            <a:pPr>
              <a:spcBef>
                <a:spcPct val="0"/>
              </a:spcBef>
              <a:spcAft>
                <a:spcPts val="1200"/>
              </a:spcAft>
            </a:pPr>
            <a:r>
              <a:rPr lang="en-US" altLang="en-US" sz="2000" dirty="0"/>
              <a:t>Systems are comprised of hardware and software</a:t>
            </a:r>
          </a:p>
          <a:p>
            <a:pPr marL="1028700" lvl="1">
              <a:spcBef>
                <a:spcPct val="0"/>
              </a:spcBef>
              <a:spcAft>
                <a:spcPts val="1200"/>
              </a:spcAft>
            </a:pPr>
            <a:r>
              <a:rPr lang="en-US" altLang="en-US" sz="1600" dirty="0"/>
              <a:t>Simple electronic hardware is consider deterministic and is fully analyzable</a:t>
            </a:r>
          </a:p>
          <a:p>
            <a:pPr marL="1028700" lvl="1">
              <a:spcBef>
                <a:spcPct val="0"/>
              </a:spcBef>
              <a:spcAft>
                <a:spcPts val="1200"/>
              </a:spcAft>
            </a:pPr>
            <a:r>
              <a:rPr lang="en-US" altLang="en-US" sz="1600" dirty="0"/>
              <a:t>Deterministic items benefit from lower design validation rigor</a:t>
            </a:r>
          </a:p>
          <a:p>
            <a:pPr>
              <a:spcBef>
                <a:spcPts val="0"/>
              </a:spcBef>
              <a:spcAft>
                <a:spcPts val="1200"/>
              </a:spcAft>
            </a:pPr>
            <a:r>
              <a:rPr lang="en-US" altLang="en-US" sz="2000" dirty="0"/>
              <a:t>Development of airborne system is guide by SAE ARP4754</a:t>
            </a:r>
          </a:p>
          <a:p>
            <a:pPr marL="1028700" lvl="1">
              <a:spcBef>
                <a:spcPts val="600"/>
              </a:spcBef>
              <a:spcAft>
                <a:spcPts val="1200"/>
              </a:spcAft>
            </a:pPr>
            <a:r>
              <a:rPr lang="en-US" sz="1600" dirty="0"/>
              <a:t>System outputs are the result of complex interactions of multiple inputs</a:t>
            </a:r>
          </a:p>
          <a:p>
            <a:pPr marL="571500" lvl="0">
              <a:spcBef>
                <a:spcPts val="600"/>
              </a:spcBef>
              <a:spcAft>
                <a:spcPts val="1200"/>
              </a:spcAft>
            </a:pPr>
            <a:endParaRPr lang="en-US" sz="1600" dirty="0"/>
          </a:p>
          <a:p>
            <a:pPr marL="0" lvl="0">
              <a:spcBef>
                <a:spcPts val="600"/>
              </a:spcBef>
              <a:spcAft>
                <a:spcPts val="1200"/>
              </a:spcAft>
            </a:pPr>
            <a:r>
              <a:rPr lang="en-US" sz="1600" dirty="0"/>
              <a:t>Statement Coverage – Very weak, not recommended</a:t>
            </a:r>
          </a:p>
          <a:p>
            <a:pPr marL="0" lvl="0">
              <a:spcBef>
                <a:spcPts val="600"/>
              </a:spcBef>
              <a:spcAft>
                <a:spcPts val="1200"/>
              </a:spcAft>
            </a:pPr>
            <a:r>
              <a:rPr lang="en-US" sz="1600" dirty="0"/>
              <a:t>Decision</a:t>
            </a:r>
            <a:r>
              <a:rPr lang="en-US" sz="1600" baseline="0" dirty="0"/>
              <a:t> Coverage – Required for DAL-B, may fail to detect faults in complex logic</a:t>
            </a:r>
          </a:p>
          <a:p>
            <a:pPr marL="0" lvl="0">
              <a:spcBef>
                <a:spcPts val="600"/>
              </a:spcBef>
              <a:spcAft>
                <a:spcPts val="1200"/>
              </a:spcAft>
            </a:pPr>
            <a:r>
              <a:rPr lang="en-US" sz="1600" dirty="0"/>
              <a:t>Condition Coverage – Inputs are toggled (FT) (TF),</a:t>
            </a:r>
            <a:r>
              <a:rPr lang="en-US" sz="1600" baseline="0" dirty="0"/>
              <a:t> </a:t>
            </a:r>
            <a:r>
              <a:rPr lang="en-US" sz="1600" dirty="0"/>
              <a:t>Does</a:t>
            </a:r>
            <a:r>
              <a:rPr lang="en-US" sz="1600" baseline="0" dirty="0"/>
              <a:t> not observe all possible outcomes</a:t>
            </a:r>
            <a:endParaRPr lang="en-US" sz="1600" dirty="0"/>
          </a:p>
          <a:p>
            <a:pPr marL="0" lvl="0">
              <a:spcBef>
                <a:spcPts val="600"/>
              </a:spcBef>
              <a:spcAft>
                <a:spcPts val="1200"/>
              </a:spcAft>
            </a:pPr>
            <a:r>
              <a:rPr lang="en-US" sz="1600" dirty="0"/>
              <a:t>Modified</a:t>
            </a:r>
            <a:r>
              <a:rPr lang="en-US" sz="1600" baseline="0" dirty="0"/>
              <a:t> Condition Decision Coverage- Required for DAL-A, (TF)(FT)(FF), evaluates </a:t>
            </a:r>
            <a:r>
              <a:rPr lang="en-US" sz="1600" baseline="0" dirty="0" err="1"/>
              <a:t>ind</a:t>
            </a:r>
            <a:endParaRPr lang="en-US" sz="1600" baseline="0" dirty="0"/>
          </a:p>
          <a:p>
            <a:pPr marL="0" lvl="0">
              <a:spcBef>
                <a:spcPts val="600"/>
              </a:spcBef>
              <a:spcAft>
                <a:spcPts val="1200"/>
              </a:spcAft>
            </a:pPr>
            <a:r>
              <a:rPr lang="en-US" sz="1600" baseline="0" dirty="0"/>
              <a:t>Multiple Condition Coverage</a:t>
            </a:r>
            <a:endParaRPr lang="en-US" sz="160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99B2F8A7-4FE4-476F-AE88-0E9C62DE039C}" type="slidenum">
              <a:rPr lang="en-US" smtClean="0"/>
              <a:t>2</a:t>
            </a:fld>
            <a:endParaRPr lang="en-US" dirty="0"/>
          </a:p>
        </p:txBody>
      </p:sp>
    </p:spTree>
    <p:extLst>
      <p:ext uri="{BB962C8B-B14F-4D97-AF65-F5344CB8AC3E}">
        <p14:creationId xmlns:p14="http://schemas.microsoft.com/office/powerpoint/2010/main" val="1035706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RTCA: Radio Technical Commission for Aerospace</a:t>
            </a:r>
          </a:p>
          <a:p>
            <a:r>
              <a:rPr lang="en-US" dirty="0"/>
              <a:t>SAE:</a:t>
            </a:r>
            <a:r>
              <a:rPr lang="en-US" baseline="0" dirty="0"/>
              <a:t> Society of Automotive Engineers</a:t>
            </a:r>
          </a:p>
          <a:p>
            <a:endParaRPr lang="en-US" baseline="0" dirty="0"/>
          </a:p>
          <a:p>
            <a:r>
              <a:rPr lang="en-US" baseline="0" dirty="0"/>
              <a:t>DO-178 Software</a:t>
            </a:r>
          </a:p>
          <a:p>
            <a:r>
              <a:rPr lang="en-US" baseline="0" dirty="0"/>
              <a:t>DO-254 Hardware</a:t>
            </a:r>
          </a:p>
          <a:p>
            <a:r>
              <a:rPr lang="en-US" baseline="0" dirty="0"/>
              <a:t>ARP4754A Systems</a:t>
            </a:r>
          </a:p>
          <a:p>
            <a:endParaRPr lang="en-US" baseline="0" dirty="0"/>
          </a:p>
          <a:p>
            <a:pPr>
              <a:spcBef>
                <a:spcPct val="0"/>
              </a:spcBef>
              <a:spcAft>
                <a:spcPts val="1200"/>
              </a:spcAft>
            </a:pPr>
            <a:r>
              <a:rPr lang="en-US" altLang="en-US" sz="2000" dirty="0"/>
              <a:t>Systems are comprised of hardware and software</a:t>
            </a:r>
          </a:p>
          <a:p>
            <a:pPr marL="1028700" lvl="1">
              <a:spcBef>
                <a:spcPct val="0"/>
              </a:spcBef>
              <a:spcAft>
                <a:spcPts val="1200"/>
              </a:spcAft>
            </a:pPr>
            <a:r>
              <a:rPr lang="en-US" altLang="en-US" sz="1600" dirty="0"/>
              <a:t>Simple electronic hardware is consider deterministic and is fully analyzable</a:t>
            </a:r>
          </a:p>
          <a:p>
            <a:pPr marL="1028700" lvl="1">
              <a:spcBef>
                <a:spcPct val="0"/>
              </a:spcBef>
              <a:spcAft>
                <a:spcPts val="1200"/>
              </a:spcAft>
            </a:pPr>
            <a:r>
              <a:rPr lang="en-US" altLang="en-US" sz="1600" dirty="0"/>
              <a:t>Deterministic items benefit from lower design validation rigor</a:t>
            </a:r>
          </a:p>
          <a:p>
            <a:pPr>
              <a:spcBef>
                <a:spcPts val="0"/>
              </a:spcBef>
              <a:spcAft>
                <a:spcPts val="1200"/>
              </a:spcAft>
            </a:pPr>
            <a:r>
              <a:rPr lang="en-US" altLang="en-US" sz="2000" dirty="0"/>
              <a:t>Development of airborne system is guide by SAE ARP4754</a:t>
            </a:r>
          </a:p>
          <a:p>
            <a:pPr marL="1028700" lvl="1">
              <a:spcBef>
                <a:spcPts val="600"/>
              </a:spcBef>
              <a:spcAft>
                <a:spcPts val="1200"/>
              </a:spcAft>
            </a:pPr>
            <a:r>
              <a:rPr lang="en-US" sz="1600" dirty="0"/>
              <a:t>System outputs are the result of complex interactions of multiple inputs</a:t>
            </a:r>
          </a:p>
          <a:p>
            <a:pPr marL="571500" lvl="0">
              <a:spcBef>
                <a:spcPts val="600"/>
              </a:spcBef>
              <a:spcAft>
                <a:spcPts val="1200"/>
              </a:spcAft>
            </a:pPr>
            <a:endParaRPr lang="en-US" sz="1600" dirty="0"/>
          </a:p>
          <a:p>
            <a:pPr marL="0" lvl="0">
              <a:spcBef>
                <a:spcPts val="600"/>
              </a:spcBef>
              <a:spcAft>
                <a:spcPts val="1200"/>
              </a:spcAft>
            </a:pPr>
            <a:r>
              <a:rPr lang="en-US" sz="1600" dirty="0"/>
              <a:t>Statement Coverage – Very weak, not recommended</a:t>
            </a:r>
          </a:p>
          <a:p>
            <a:pPr marL="0" lvl="0">
              <a:spcBef>
                <a:spcPts val="600"/>
              </a:spcBef>
              <a:spcAft>
                <a:spcPts val="1200"/>
              </a:spcAft>
            </a:pPr>
            <a:r>
              <a:rPr lang="en-US" sz="1600" dirty="0"/>
              <a:t>Decision</a:t>
            </a:r>
            <a:r>
              <a:rPr lang="en-US" sz="1600" baseline="0" dirty="0"/>
              <a:t> Coverage – Required for DAL-B, may fail to detect faults in complex logic</a:t>
            </a:r>
          </a:p>
          <a:p>
            <a:pPr marL="0" lvl="0">
              <a:spcBef>
                <a:spcPts val="600"/>
              </a:spcBef>
              <a:spcAft>
                <a:spcPts val="1200"/>
              </a:spcAft>
            </a:pPr>
            <a:r>
              <a:rPr lang="en-US" sz="1600" dirty="0"/>
              <a:t>Condition Coverage – Inputs are toggled (FT) (TF),</a:t>
            </a:r>
            <a:r>
              <a:rPr lang="en-US" sz="1600" baseline="0" dirty="0"/>
              <a:t> </a:t>
            </a:r>
            <a:r>
              <a:rPr lang="en-US" sz="1600" dirty="0"/>
              <a:t>Does</a:t>
            </a:r>
            <a:r>
              <a:rPr lang="en-US" sz="1600" baseline="0" dirty="0"/>
              <a:t> not observe all possible outcomes</a:t>
            </a:r>
            <a:endParaRPr lang="en-US" sz="1600" dirty="0"/>
          </a:p>
          <a:p>
            <a:pPr marL="0" lvl="0">
              <a:spcBef>
                <a:spcPts val="600"/>
              </a:spcBef>
              <a:spcAft>
                <a:spcPts val="1200"/>
              </a:spcAft>
            </a:pPr>
            <a:r>
              <a:rPr lang="en-US" sz="1600" dirty="0"/>
              <a:t>Modified</a:t>
            </a:r>
            <a:r>
              <a:rPr lang="en-US" sz="1600" baseline="0" dirty="0"/>
              <a:t> Condition Decision Coverage- Required for DAL-A, (TF)(FT)(FF), evaluates </a:t>
            </a:r>
            <a:r>
              <a:rPr lang="en-US" sz="1600" baseline="0" dirty="0" err="1"/>
              <a:t>ind</a:t>
            </a:r>
            <a:endParaRPr lang="en-US" sz="1600" baseline="0" dirty="0"/>
          </a:p>
          <a:p>
            <a:pPr marL="0" lvl="0">
              <a:spcBef>
                <a:spcPts val="600"/>
              </a:spcBef>
              <a:spcAft>
                <a:spcPts val="1200"/>
              </a:spcAft>
            </a:pPr>
            <a:r>
              <a:rPr lang="en-US" sz="1600" baseline="0" dirty="0"/>
              <a:t>Multiple Condition Coverage</a:t>
            </a:r>
            <a:endParaRPr lang="en-US" sz="160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99B2F8A7-4FE4-476F-AE88-0E9C62DE039C}" type="slidenum">
              <a:rPr lang="en-US" smtClean="0"/>
              <a:t>3</a:t>
            </a:fld>
            <a:endParaRPr lang="en-US" dirty="0"/>
          </a:p>
        </p:txBody>
      </p:sp>
    </p:spTree>
    <p:extLst>
      <p:ext uri="{BB962C8B-B14F-4D97-AF65-F5344CB8AC3E}">
        <p14:creationId xmlns:p14="http://schemas.microsoft.com/office/powerpoint/2010/main" val="2548937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SES and DOTM used a library that automated fitting the model to the data.  </a:t>
            </a:r>
          </a:p>
          <a:p>
            <a:r>
              <a:rPr lang="en-US" sz="1200" kern="1200" dirty="0">
                <a:solidFill>
                  <a:schemeClr val="tx1"/>
                </a:solidFill>
                <a:effectLst/>
                <a:latin typeface="+mn-lt"/>
                <a:ea typeface="+mn-ea"/>
                <a:cs typeface="+mn-cs"/>
              </a:rPr>
              <a:t>TSB had to be fit manually. </a:t>
            </a:r>
          </a:p>
          <a:p>
            <a:r>
              <a:rPr lang="en-US" sz="1200" kern="1200" dirty="0">
                <a:solidFill>
                  <a:schemeClr val="tx1"/>
                </a:solidFill>
                <a:effectLst/>
                <a:latin typeface="+mn-lt"/>
                <a:ea typeface="+mn-ea"/>
                <a:cs typeface="+mn-cs"/>
              </a:rPr>
              <a:t>Grid search cross validation (</a:t>
            </a:r>
            <a:r>
              <a:rPr lang="en-US" sz="1200" kern="1200" dirty="0" err="1">
                <a:solidFill>
                  <a:schemeClr val="tx1"/>
                </a:solidFill>
                <a:effectLst/>
                <a:latin typeface="+mn-lt"/>
                <a:ea typeface="+mn-ea"/>
                <a:cs typeface="+mn-cs"/>
              </a:rPr>
              <a:t>GridsearchCV</a:t>
            </a:r>
            <a:r>
              <a:rPr lang="en-US" sz="1200" kern="1200" dirty="0">
                <a:solidFill>
                  <a:schemeClr val="tx1"/>
                </a:solidFill>
                <a:effectLst/>
                <a:latin typeface="+mn-lt"/>
                <a:ea typeface="+mn-ea"/>
                <a:cs typeface="+mn-cs"/>
              </a:rPr>
              <a:t>) was used along with custom code to identify the parameter that best fit each repair part demand during the training phase for each method.</a:t>
            </a:r>
            <a:r>
              <a:rPr lang="en-US" dirty="0">
                <a:effectLst/>
              </a:rPr>
              <a:t> </a:t>
            </a:r>
          </a:p>
          <a:p>
            <a:endParaRPr lang="en-US" dirty="0"/>
          </a:p>
        </p:txBody>
      </p:sp>
      <p:sp>
        <p:nvSpPr>
          <p:cNvPr id="4" name="Slide Number Placeholder 3"/>
          <p:cNvSpPr>
            <a:spLocks noGrp="1"/>
          </p:cNvSpPr>
          <p:nvPr>
            <p:ph type="sldNum" sz="quarter" idx="5"/>
          </p:nvPr>
        </p:nvSpPr>
        <p:spPr/>
        <p:txBody>
          <a:bodyPr/>
          <a:lstStyle/>
          <a:p>
            <a:fld id="{99B2F8A7-4FE4-476F-AE88-0E9C62DE039C}" type="slidenum">
              <a:rPr lang="en-US" smtClean="0"/>
              <a:t>4</a:t>
            </a:fld>
            <a:endParaRPr lang="en-US" dirty="0"/>
          </a:p>
        </p:txBody>
      </p:sp>
    </p:spTree>
    <p:extLst>
      <p:ext uri="{BB962C8B-B14F-4D97-AF65-F5344CB8AC3E}">
        <p14:creationId xmlns:p14="http://schemas.microsoft.com/office/powerpoint/2010/main" val="1155213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 your main areas of progress since last meeting in bullet points. Examples:</a:t>
            </a:r>
          </a:p>
          <a:p>
            <a:pPr marL="171450" indent="-171450">
              <a:buFont typeface="Arial" panose="020B0604020202020204" pitchFamily="34" charset="0"/>
              <a:buChar char="•"/>
            </a:pPr>
            <a:r>
              <a:rPr lang="en-US" dirty="0"/>
              <a:t>Improved problem statement</a:t>
            </a:r>
          </a:p>
          <a:p>
            <a:pPr marL="171450" indent="-171450">
              <a:buFont typeface="Arial" panose="020B0604020202020204" pitchFamily="34" charset="0"/>
              <a:buChar char="•"/>
            </a:pPr>
            <a:r>
              <a:rPr lang="en-US" dirty="0"/>
              <a:t>Acquired more data</a:t>
            </a:r>
          </a:p>
          <a:p>
            <a:pPr marL="171450" indent="-171450">
              <a:buFont typeface="Arial" panose="020B0604020202020204" pitchFamily="34" charset="0"/>
              <a:buChar char="•"/>
            </a:pPr>
            <a:r>
              <a:rPr lang="en-US" dirty="0"/>
              <a:t>Clarified thesis statement</a:t>
            </a:r>
          </a:p>
          <a:p>
            <a:pPr marL="171450" indent="-171450">
              <a:buFont typeface="Arial" panose="020B0604020202020204" pitchFamily="34" charset="0"/>
              <a:buChar char="•"/>
            </a:pPr>
            <a:r>
              <a:rPr lang="en-US" dirty="0"/>
              <a:t>Rewrote H1</a:t>
            </a:r>
          </a:p>
          <a:p>
            <a:pPr marL="171450" indent="-171450">
              <a:buFont typeface="Arial" panose="020B0604020202020204" pitchFamily="34" charset="0"/>
              <a:buChar char="•"/>
            </a:pPr>
            <a:r>
              <a:rPr lang="en-US" dirty="0"/>
              <a:t>Resolved H2</a:t>
            </a:r>
          </a:p>
          <a:p>
            <a:pPr marL="171450" indent="-171450">
              <a:buFont typeface="Arial" panose="020B0604020202020204" pitchFamily="34" charset="0"/>
              <a:buChar char="•"/>
            </a:pPr>
            <a:r>
              <a:rPr lang="en-US" dirty="0"/>
              <a:t>Finalized praxis</a:t>
            </a:r>
          </a:p>
        </p:txBody>
      </p:sp>
      <p:sp>
        <p:nvSpPr>
          <p:cNvPr id="4" name="Slide Number Placeholder 3"/>
          <p:cNvSpPr>
            <a:spLocks noGrp="1"/>
          </p:cNvSpPr>
          <p:nvPr>
            <p:ph type="sldNum" sz="quarter" idx="10"/>
          </p:nvPr>
        </p:nvSpPr>
        <p:spPr/>
        <p:txBody>
          <a:bodyPr/>
          <a:lstStyle/>
          <a:p>
            <a:fld id="{75693FD4-8F83-4EF7-AC3F-0DC0388986B0}" type="slidenum">
              <a:rPr lang="en-US" smtClean="0"/>
              <a:pPr/>
              <a:t>6</a:t>
            </a:fld>
            <a:endParaRPr lang="en-US" dirty="0"/>
          </a:p>
        </p:txBody>
      </p:sp>
    </p:spTree>
    <p:extLst>
      <p:ext uri="{BB962C8B-B14F-4D97-AF65-F5344CB8AC3E}">
        <p14:creationId xmlns:p14="http://schemas.microsoft.com/office/powerpoint/2010/main" val="2207859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 your main areas of progress since last meeting in bullet points. Examples:</a:t>
            </a:r>
          </a:p>
          <a:p>
            <a:pPr marL="171450" indent="-171450">
              <a:buFont typeface="Arial" panose="020B0604020202020204" pitchFamily="34" charset="0"/>
              <a:buChar char="•"/>
            </a:pPr>
            <a:r>
              <a:rPr lang="en-US" dirty="0"/>
              <a:t>Improved problem statement</a:t>
            </a:r>
          </a:p>
          <a:p>
            <a:pPr marL="171450" indent="-171450">
              <a:buFont typeface="Arial" panose="020B0604020202020204" pitchFamily="34" charset="0"/>
              <a:buChar char="•"/>
            </a:pPr>
            <a:r>
              <a:rPr lang="en-US" dirty="0"/>
              <a:t>Acquired more data</a:t>
            </a:r>
          </a:p>
          <a:p>
            <a:pPr marL="171450" indent="-171450">
              <a:buFont typeface="Arial" panose="020B0604020202020204" pitchFamily="34" charset="0"/>
              <a:buChar char="•"/>
            </a:pPr>
            <a:r>
              <a:rPr lang="en-US" dirty="0"/>
              <a:t>Clarified thesis statement</a:t>
            </a:r>
          </a:p>
          <a:p>
            <a:pPr marL="171450" indent="-171450">
              <a:buFont typeface="Arial" panose="020B0604020202020204" pitchFamily="34" charset="0"/>
              <a:buChar char="•"/>
            </a:pPr>
            <a:r>
              <a:rPr lang="en-US" dirty="0"/>
              <a:t>Rewrote H1</a:t>
            </a:r>
          </a:p>
          <a:p>
            <a:pPr marL="171450" indent="-171450">
              <a:buFont typeface="Arial" panose="020B0604020202020204" pitchFamily="34" charset="0"/>
              <a:buChar char="•"/>
            </a:pPr>
            <a:r>
              <a:rPr lang="en-US" dirty="0"/>
              <a:t>Resolved H2</a:t>
            </a:r>
          </a:p>
          <a:p>
            <a:pPr marL="171450" indent="-171450">
              <a:buFont typeface="Arial" panose="020B0604020202020204" pitchFamily="34" charset="0"/>
              <a:buChar char="•"/>
            </a:pPr>
            <a:r>
              <a:rPr lang="en-US" dirty="0"/>
              <a:t>Finalized praxis</a:t>
            </a:r>
          </a:p>
        </p:txBody>
      </p:sp>
      <p:sp>
        <p:nvSpPr>
          <p:cNvPr id="4" name="Slide Number Placeholder 3"/>
          <p:cNvSpPr>
            <a:spLocks noGrp="1"/>
          </p:cNvSpPr>
          <p:nvPr>
            <p:ph type="sldNum" sz="quarter" idx="10"/>
          </p:nvPr>
        </p:nvSpPr>
        <p:spPr/>
        <p:txBody>
          <a:bodyPr/>
          <a:lstStyle/>
          <a:p>
            <a:fld id="{75693FD4-8F83-4EF7-AC3F-0DC0388986B0}" type="slidenum">
              <a:rPr lang="en-US" smtClean="0"/>
              <a:pPr/>
              <a:t>7</a:t>
            </a:fld>
            <a:endParaRPr lang="en-US" dirty="0"/>
          </a:p>
        </p:txBody>
      </p:sp>
    </p:spTree>
    <p:extLst>
      <p:ext uri="{BB962C8B-B14F-4D97-AF65-F5344CB8AC3E}">
        <p14:creationId xmlns:p14="http://schemas.microsoft.com/office/powerpoint/2010/main" val="3533083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 your main areas of progress since last meeting in bullet points. Examples:</a:t>
            </a:r>
          </a:p>
          <a:p>
            <a:pPr marL="171450" indent="-171450">
              <a:buFont typeface="Arial" panose="020B0604020202020204" pitchFamily="34" charset="0"/>
              <a:buChar char="•"/>
            </a:pPr>
            <a:r>
              <a:rPr lang="en-US" dirty="0"/>
              <a:t>Improved problem statement</a:t>
            </a:r>
          </a:p>
          <a:p>
            <a:pPr marL="171450" indent="-171450">
              <a:buFont typeface="Arial" panose="020B0604020202020204" pitchFamily="34" charset="0"/>
              <a:buChar char="•"/>
            </a:pPr>
            <a:r>
              <a:rPr lang="en-US" dirty="0"/>
              <a:t>Acquired more data</a:t>
            </a:r>
          </a:p>
          <a:p>
            <a:pPr marL="171450" indent="-171450">
              <a:buFont typeface="Arial" panose="020B0604020202020204" pitchFamily="34" charset="0"/>
              <a:buChar char="•"/>
            </a:pPr>
            <a:r>
              <a:rPr lang="en-US" dirty="0"/>
              <a:t>Clarified thesis statement</a:t>
            </a:r>
          </a:p>
          <a:p>
            <a:pPr marL="171450" indent="-171450">
              <a:buFont typeface="Arial" panose="020B0604020202020204" pitchFamily="34" charset="0"/>
              <a:buChar char="•"/>
            </a:pPr>
            <a:r>
              <a:rPr lang="en-US" dirty="0"/>
              <a:t>Rewrote H1</a:t>
            </a:r>
          </a:p>
          <a:p>
            <a:pPr marL="171450" indent="-171450">
              <a:buFont typeface="Arial" panose="020B0604020202020204" pitchFamily="34" charset="0"/>
              <a:buChar char="•"/>
            </a:pPr>
            <a:r>
              <a:rPr lang="en-US" dirty="0"/>
              <a:t>Resolved H2</a:t>
            </a:r>
          </a:p>
          <a:p>
            <a:pPr marL="171450" indent="-171450">
              <a:buFont typeface="Arial" panose="020B0604020202020204" pitchFamily="34" charset="0"/>
              <a:buChar char="•"/>
            </a:pPr>
            <a:r>
              <a:rPr lang="en-US" dirty="0"/>
              <a:t>Finalized praxis</a:t>
            </a:r>
          </a:p>
        </p:txBody>
      </p:sp>
      <p:sp>
        <p:nvSpPr>
          <p:cNvPr id="4" name="Slide Number Placeholder 3"/>
          <p:cNvSpPr>
            <a:spLocks noGrp="1"/>
          </p:cNvSpPr>
          <p:nvPr>
            <p:ph type="sldNum" sz="quarter" idx="10"/>
          </p:nvPr>
        </p:nvSpPr>
        <p:spPr/>
        <p:txBody>
          <a:bodyPr/>
          <a:lstStyle/>
          <a:p>
            <a:fld id="{75693FD4-8F83-4EF7-AC3F-0DC0388986B0}" type="slidenum">
              <a:rPr lang="en-US" smtClean="0"/>
              <a:pPr/>
              <a:t>8</a:t>
            </a:fld>
            <a:endParaRPr lang="en-US" dirty="0"/>
          </a:p>
        </p:txBody>
      </p:sp>
    </p:spTree>
    <p:extLst>
      <p:ext uri="{BB962C8B-B14F-4D97-AF65-F5344CB8AC3E}">
        <p14:creationId xmlns:p14="http://schemas.microsoft.com/office/powerpoint/2010/main" val="20145908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16E1BF6-07C4-0FBC-B918-ABD0285632A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2730" y="-5151"/>
            <a:ext cx="12214730" cy="1364996"/>
          </a:xfrm>
          <a:prstGeom prst="rect">
            <a:avLst/>
          </a:prstGeom>
        </p:spPr>
      </p:pic>
      <p:cxnSp>
        <p:nvCxnSpPr>
          <p:cNvPr id="27" name="Straight Connector 26"/>
          <p:cNvCxnSpPr/>
          <p:nvPr/>
        </p:nvCxnSpPr>
        <p:spPr bwMode="auto">
          <a:xfrm>
            <a:off x="0" y="1384124"/>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sp>
        <p:nvSpPr>
          <p:cNvPr id="25" name="Slide Number Placeholder 2">
            <a:extLst>
              <a:ext uri="{FF2B5EF4-FFF2-40B4-BE49-F238E27FC236}">
                <a16:creationId xmlns:a16="http://schemas.microsoft.com/office/drawing/2014/main" id="{CF395AD9-3B30-E84E-ADFF-A85DEA9A5AEF}"/>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a:t>
            </a:fld>
            <a:endParaRPr lang="en-US" dirty="0"/>
          </a:p>
        </p:txBody>
      </p:sp>
      <p:pic>
        <p:nvPicPr>
          <p:cNvPr id="38" name="Picture 37" descr="Text, logo&#10;&#10;Description automatically generated">
            <a:extLst>
              <a:ext uri="{FF2B5EF4-FFF2-40B4-BE49-F238E27FC236}">
                <a16:creationId xmlns:a16="http://schemas.microsoft.com/office/drawing/2014/main" id="{DC8202BA-028E-E242-B824-C4B84406E00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48997" y="6352070"/>
            <a:ext cx="1094689" cy="438303"/>
          </a:xfrm>
          <a:prstGeom prst="rect">
            <a:avLst/>
          </a:prstGeom>
        </p:spPr>
      </p:pic>
      <p:grpSp>
        <p:nvGrpSpPr>
          <p:cNvPr id="2" name="Group 1">
            <a:extLst>
              <a:ext uri="{FF2B5EF4-FFF2-40B4-BE49-F238E27FC236}">
                <a16:creationId xmlns:a16="http://schemas.microsoft.com/office/drawing/2014/main" id="{E68FCE43-A445-C22C-BCD5-7FBE06D7AD6A}"/>
              </a:ext>
            </a:extLst>
          </p:cNvPr>
          <p:cNvGrpSpPr/>
          <p:nvPr userDrawn="1"/>
        </p:nvGrpSpPr>
        <p:grpSpPr>
          <a:xfrm>
            <a:off x="260862" y="6503087"/>
            <a:ext cx="1044262" cy="282877"/>
            <a:chOff x="260862" y="6503087"/>
            <a:chExt cx="1044262" cy="282877"/>
          </a:xfrm>
        </p:grpSpPr>
        <p:sp>
          <p:nvSpPr>
            <p:cNvPr id="3" name="Rectangle 2">
              <a:extLst>
                <a:ext uri="{FF2B5EF4-FFF2-40B4-BE49-F238E27FC236}">
                  <a16:creationId xmlns:a16="http://schemas.microsoft.com/office/drawing/2014/main" id="{30BFF257-B0D7-4DC3-0743-448F338D0383}"/>
                </a:ext>
              </a:extLst>
            </p:cNvPr>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4" name="Picture 3">
              <a:extLst>
                <a:ext uri="{FF2B5EF4-FFF2-40B4-BE49-F238E27FC236}">
                  <a16:creationId xmlns:a16="http://schemas.microsoft.com/office/drawing/2014/main" id="{1FB050F1-0DBD-216C-2FB3-021CBE46F42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5" name="Picture 4">
            <a:extLst>
              <a:ext uri="{FF2B5EF4-FFF2-40B4-BE49-F238E27FC236}">
                <a16:creationId xmlns:a16="http://schemas.microsoft.com/office/drawing/2014/main" id="{851D3B32-716D-2758-508E-4514DD0BDD4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10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33213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93061" y="1053389"/>
            <a:ext cx="10928351" cy="4890211"/>
          </a:xfrm>
        </p:spPr>
        <p:txBody>
          <a:bodyPr/>
          <a:lstStyle>
            <a:lvl1pPr>
              <a:buClr>
                <a:schemeClr val="tx1"/>
              </a:buClr>
              <a:defRPr sz="2800">
                <a:solidFill>
                  <a:schemeClr val="tx1"/>
                </a:solidFill>
                <a:latin typeface="Arial Narrow" pitchFamily="34" charset="0"/>
              </a:defRPr>
            </a:lvl1pPr>
            <a:lvl2pPr>
              <a:buClr>
                <a:schemeClr val="tx1"/>
              </a:buClr>
              <a:defRPr sz="2400">
                <a:solidFill>
                  <a:schemeClr val="tx1"/>
                </a:solidFill>
                <a:latin typeface="Arial Narrow" pitchFamily="34" charset="0"/>
              </a:defRPr>
            </a:lvl2pPr>
            <a:lvl3pPr>
              <a:buClr>
                <a:schemeClr val="tx1"/>
              </a:buClr>
              <a:defRPr sz="20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Rectangle 3">
            <a:extLst>
              <a:ext uri="{FF2B5EF4-FFF2-40B4-BE49-F238E27FC236}">
                <a16:creationId xmlns:a16="http://schemas.microsoft.com/office/drawing/2014/main" id="{8AAF4E44-D342-8F43-8501-E1FB4DA18400}"/>
              </a:ext>
            </a:extLst>
          </p:cNvPr>
          <p:cNvSpPr>
            <a:spLocks noGrp="1" noChangeArrowheads="1"/>
          </p:cNvSpPr>
          <p:nvPr>
            <p:ph type="sldNum" sz="quarter" idx="4"/>
          </p:nvPr>
        </p:nvSpPr>
        <p:spPr>
          <a:xfrm>
            <a:off x="10893288" y="6390502"/>
            <a:ext cx="821634" cy="340935"/>
          </a:xfrm>
          <a:prstGeom prst="rect">
            <a:avLst/>
          </a:prstGeom>
        </p:spPr>
        <p:txBody>
          <a:bodyPr/>
          <a:lstStyle>
            <a:lvl1pPr algn="r">
              <a:defRPr sz="1800"/>
            </a:lvl1pPr>
          </a:lstStyle>
          <a:p>
            <a:pPr>
              <a:defRPr/>
            </a:pPr>
            <a:fld id="{D68E8870-17DE-45C4-A8DD-7644B2422933}" type="slidenum">
              <a:rPr lang="en-US" smtClean="0"/>
              <a:pPr>
                <a:defRPr/>
              </a:pPr>
              <a:t>‹#›</a:t>
            </a:fld>
            <a:endParaRPr lang="en-US" dirty="0"/>
          </a:p>
        </p:txBody>
      </p:sp>
    </p:spTree>
    <p:extLst>
      <p:ext uri="{BB962C8B-B14F-4D97-AF65-F5344CB8AC3E}">
        <p14:creationId xmlns:p14="http://schemas.microsoft.com/office/powerpoint/2010/main" val="964989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wo Content Areas">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914400" y="1141786"/>
            <a:ext cx="5071872" cy="4138170"/>
          </a:xfrm>
          <a:prstGeom prst="rect">
            <a:avLst/>
          </a:prstGeom>
        </p:spPr>
        <p:txBody>
          <a:bodyPr>
            <a:normAutofit/>
          </a:bodyPr>
          <a:lstStyle>
            <a:lvl1pPr>
              <a:defRPr sz="2000">
                <a:solidFill>
                  <a:srgbClr val="595959"/>
                </a:solidFill>
                <a:latin typeface="Arial"/>
                <a:cs typeface="Arial"/>
              </a:defRPr>
            </a:lvl1pPr>
          </a:lstStyle>
          <a:p>
            <a:pPr lvl="0"/>
            <a:r>
              <a:rPr lang="en-US"/>
              <a:t>Edit Master text styles</a:t>
            </a:r>
          </a:p>
        </p:txBody>
      </p:sp>
      <p:sp>
        <p:nvSpPr>
          <p:cNvPr id="10" name="Content Placeholder 9"/>
          <p:cNvSpPr>
            <a:spLocks noGrp="1"/>
          </p:cNvSpPr>
          <p:nvPr>
            <p:ph sz="quarter" idx="14"/>
          </p:nvPr>
        </p:nvSpPr>
        <p:spPr>
          <a:xfrm>
            <a:off x="6193535" y="1141786"/>
            <a:ext cx="5071872" cy="4138170"/>
          </a:xfrm>
          <a:prstGeom prst="rect">
            <a:avLst/>
          </a:prstGeom>
        </p:spPr>
        <p:txBody>
          <a:bodyPr>
            <a:normAutofit/>
          </a:bodyPr>
          <a:lstStyle>
            <a:lvl1pPr>
              <a:defRPr sz="2000">
                <a:solidFill>
                  <a:srgbClr val="595959"/>
                </a:solidFill>
                <a:latin typeface="Arial"/>
                <a:cs typeface="Arial"/>
              </a:defRPr>
            </a:lvl1pPr>
          </a:lstStyle>
          <a:p>
            <a:pPr lvl="0"/>
            <a:r>
              <a:rPr lang="en-US"/>
              <a:t>Edit Master text styles</a:t>
            </a:r>
          </a:p>
        </p:txBody>
      </p:sp>
      <p:sp>
        <p:nvSpPr>
          <p:cNvPr id="5" name="Title 10"/>
          <p:cNvSpPr>
            <a:spLocks noGrp="1"/>
          </p:cNvSpPr>
          <p:nvPr>
            <p:ph type="title"/>
          </p:nvPr>
        </p:nvSpPr>
        <p:spPr>
          <a:xfrm>
            <a:off x="917986" y="314574"/>
            <a:ext cx="10341684" cy="710705"/>
          </a:xfrm>
          <a:prstGeom prst="rect">
            <a:avLst/>
          </a:prstGeom>
        </p:spPr>
        <p:txBody>
          <a:bodyPr/>
          <a:lstStyle>
            <a:lvl1pPr algn="l">
              <a:defRPr sz="3200" b="1">
                <a:solidFill>
                  <a:schemeClr val="tx1">
                    <a:lumMod val="75000"/>
                    <a:lumOff val="25000"/>
                  </a:schemeClr>
                </a:solidFill>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1170913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5.png"/><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1DEBD9-CE34-B950-D0A1-9CE5CB7094B2}"/>
              </a:ext>
            </a:extLst>
          </p:cNvPr>
          <p:cNvPicPr>
            <a:picLocks noChangeAspect="1"/>
          </p:cNvPicPr>
          <p:nvPr userDrawn="1"/>
        </p:nvPicPr>
        <p:blipFill>
          <a:blip r:embed="rId7">
            <a:extLst>
              <a:ext uri="{28A0092B-C50C-407E-A947-70E740481C1C}">
                <a14:useLocalDpi xmlns:a14="http://schemas.microsoft.com/office/drawing/2010/main" val="0"/>
              </a:ext>
            </a:extLst>
          </a:blip>
          <a:srcRect t="100" b="100"/>
          <a:stretch/>
        </p:blipFill>
        <p:spPr>
          <a:xfrm>
            <a:off x="0" y="1474"/>
            <a:ext cx="12212320" cy="823509"/>
          </a:xfrm>
          <a:prstGeom prst="rect">
            <a:avLst/>
          </a:prstGeom>
        </p:spPr>
      </p:pic>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10" name="Rectangle 3"/>
          <p:cNvSpPr>
            <a:spLocks noGrp="1" noChangeArrowheads="1"/>
          </p:cNvSpPr>
          <p:nvPr>
            <p:ph type="sldNum" sz="quarter" idx="4"/>
          </p:nvPr>
        </p:nvSpPr>
        <p:spPr>
          <a:xfrm>
            <a:off x="10893288" y="6390502"/>
            <a:ext cx="821634" cy="340935"/>
          </a:xfrm>
          <a:prstGeom prst="rect">
            <a:avLst/>
          </a:prstGeom>
        </p:spPr>
        <p:txBody>
          <a:bodyPr/>
          <a:lstStyle>
            <a:lvl1pPr algn="r">
              <a:defRPr sz="1800">
                <a:latin typeface="Arial" panose="020B0604020202020204" pitchFamily="34" charset="0"/>
                <a:cs typeface="Arial" panose="020B0604020202020204" pitchFamily="34" charset="0"/>
              </a:defRPr>
            </a:lvl1pPr>
          </a:lstStyle>
          <a:p>
            <a:pPr>
              <a:defRPr/>
            </a:pPr>
            <a:fld id="{D68E8870-17DE-45C4-A8DD-7644B2422933}" type="slidenum">
              <a:rPr lang="en-US" smtClean="0"/>
              <a:pPr>
                <a:defRPr/>
              </a:pPr>
              <a:t>‹#›</a:t>
            </a:fld>
            <a:endParaRPr lang="en-US" dirty="0"/>
          </a:p>
        </p:txBody>
      </p:sp>
      <p:grpSp>
        <p:nvGrpSpPr>
          <p:cNvPr id="6" name="Group 5"/>
          <p:cNvGrpSpPr/>
          <p:nvPr userDrawn="1"/>
        </p:nvGrpSpPr>
        <p:grpSpPr>
          <a:xfrm>
            <a:off x="260862" y="6503087"/>
            <a:ext cx="1044262" cy="282877"/>
            <a:chOff x="260862" y="6503087"/>
            <a:chExt cx="1044262" cy="282877"/>
          </a:xfrm>
        </p:grpSpPr>
        <p:sp>
          <p:nvSpPr>
            <p:cNvPr id="22" name="Rectangle 21"/>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21" name="Picture 20" descr="Text, logo&#10;&#10;Description automatically generated">
            <a:extLst>
              <a:ext uri="{FF2B5EF4-FFF2-40B4-BE49-F238E27FC236}">
                <a16:creationId xmlns:a16="http://schemas.microsoft.com/office/drawing/2014/main" id="{6863DC4E-89E6-B745-AEC7-DBE8802F6E3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12" name="Picture 11">
            <a:extLst>
              <a:ext uri="{FF2B5EF4-FFF2-40B4-BE49-F238E27FC236}">
                <a16:creationId xmlns:a16="http://schemas.microsoft.com/office/drawing/2014/main" id="{1A0A8CAE-6BAB-EB7F-70F4-CA252F016C74}"/>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76" r:id="rId4"/>
    <p:sldLayoutId id="2147483678" r:id="rId5"/>
  </p:sldLayoutIdLst>
  <p:hf hdr="0" dt="0"/>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dirty="0"/>
              <a:t>Intermittent Demand Forecasting Methods in Predicting the Repair of Simulators based upon System State</a:t>
            </a:r>
          </a:p>
          <a:p>
            <a:endParaRPr lang="en-US" sz="2000" dirty="0">
              <a:solidFill>
                <a:srgbClr val="00B050"/>
              </a:solidFill>
            </a:endParaRPr>
          </a:p>
          <a:p>
            <a:endParaRPr lang="en-US" dirty="0"/>
          </a:p>
          <a:p>
            <a:endParaRPr lang="en-US" dirty="0"/>
          </a:p>
        </p:txBody>
      </p:sp>
      <p:sp>
        <p:nvSpPr>
          <p:cNvPr id="10" name="Text Placeholder 9"/>
          <p:cNvSpPr>
            <a:spLocks noGrp="1"/>
          </p:cNvSpPr>
          <p:nvPr>
            <p:ph type="body" sz="quarter" idx="11"/>
          </p:nvPr>
        </p:nvSpPr>
        <p:spPr>
          <a:xfrm>
            <a:off x="1623862" y="4437948"/>
            <a:ext cx="8478838" cy="1934127"/>
          </a:xfrm>
        </p:spPr>
        <p:txBody>
          <a:bodyPr/>
          <a:lstStyle/>
          <a:p>
            <a:pPr eaLnBrk="1" hangingPunct="1"/>
            <a:r>
              <a:rPr lang="en-US" dirty="0">
                <a:latin typeface="Arial Narrow" pitchFamily="34" charset="0"/>
              </a:rPr>
              <a:t>Corey Hendricks, Leidos</a:t>
            </a:r>
          </a:p>
          <a:p>
            <a:endParaRPr lang="en-US" dirty="0"/>
          </a:p>
        </p:txBody>
      </p:sp>
      <p:sp>
        <p:nvSpPr>
          <p:cNvPr id="2" name="Slide Number Placeholder 1">
            <a:extLst>
              <a:ext uri="{FF2B5EF4-FFF2-40B4-BE49-F238E27FC236}">
                <a16:creationId xmlns:a16="http://schemas.microsoft.com/office/drawing/2014/main" id="{89D826E2-E600-FF4F-9DB5-F14FB3F1D687}"/>
              </a:ext>
            </a:extLst>
          </p:cNvPr>
          <p:cNvSpPr>
            <a:spLocks noGrp="1"/>
          </p:cNvSpPr>
          <p:nvPr>
            <p:ph type="sldNum" sz="quarter" idx="12"/>
          </p:nvPr>
        </p:nvSpPr>
        <p:spPr/>
        <p:txBody>
          <a:bodyPr/>
          <a:lstStyle/>
          <a:p>
            <a:pPr>
              <a:defRPr/>
            </a:pPr>
            <a:fld id="{D68E8870-17DE-45C4-A8DD-7644B2422933}" type="slidenum">
              <a:rPr lang="en-US" smtClean="0"/>
              <a:pPr>
                <a:defRPr/>
              </a:pPr>
              <a:t>1</a:t>
            </a:fld>
            <a:endParaRPr lang="en-US" dirty="0"/>
          </a:p>
        </p:txBody>
      </p:sp>
    </p:spTree>
    <p:extLst>
      <p:ext uri="{BB962C8B-B14F-4D97-AF65-F5344CB8AC3E}">
        <p14:creationId xmlns:p14="http://schemas.microsoft.com/office/powerpoint/2010/main" val="3664686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053389"/>
            <a:ext cx="12085503" cy="4890211"/>
          </a:xfrm>
        </p:spPr>
        <p:txBody>
          <a:bodyPr/>
          <a:lstStyle/>
          <a:p>
            <a:r>
              <a:rPr lang="en-US" sz="2400" dirty="0"/>
              <a:t>Future studies should consider: </a:t>
            </a:r>
          </a:p>
          <a:p>
            <a:endParaRPr lang="en-US" sz="2400" dirty="0"/>
          </a:p>
          <a:p>
            <a:pPr marL="342900" indent="-342900">
              <a:buClrTx/>
              <a:buFont typeface="Arial" panose="020B0604020202020204" pitchFamily="34" charset="0"/>
              <a:buChar char="•"/>
            </a:pPr>
            <a:r>
              <a:rPr lang="en-US" sz="2000" dirty="0"/>
              <a:t>Using additional forecasting methods to determine if a better forecasting model can be applied to this data set.</a:t>
            </a:r>
          </a:p>
          <a:p>
            <a:pPr marL="342900" indent="-342900">
              <a:buClrTx/>
              <a:buFont typeface="Arial" panose="020B0604020202020204" pitchFamily="34" charset="0"/>
              <a:buChar char="•"/>
            </a:pPr>
            <a:endParaRPr lang="en-US" sz="2000" dirty="0"/>
          </a:p>
          <a:p>
            <a:pPr marL="342900" indent="-342900">
              <a:buClrTx/>
              <a:buFont typeface="Arial" panose="020B0604020202020204" pitchFamily="34" charset="0"/>
              <a:buChar char="•"/>
            </a:pPr>
            <a:r>
              <a:rPr lang="en-US" sz="2000" dirty="0"/>
              <a:t>Researchers could use different libraries to tune DOTM, and SES models manually to see if an improvement in results is achieved.</a:t>
            </a:r>
          </a:p>
          <a:p>
            <a:pPr marL="342900" indent="-342900">
              <a:buClrTx/>
              <a:buFont typeface="Arial" panose="020B0604020202020204" pitchFamily="34" charset="0"/>
              <a:buChar char="•"/>
            </a:pPr>
            <a:endParaRPr lang="en-US" sz="2000" dirty="0"/>
          </a:p>
          <a:p>
            <a:pPr marL="342900" indent="-342900">
              <a:buClrTx/>
              <a:buFont typeface="Arial" panose="020B0604020202020204" pitchFamily="34" charset="0"/>
              <a:buChar char="•"/>
            </a:pPr>
            <a:r>
              <a:rPr lang="en-US" sz="2000" dirty="0"/>
              <a:t>Increase the forecast horizon by using additional data from subsequent contracts to assist the Army with developing a strategic forecast. </a:t>
            </a:r>
            <a:endParaRPr lang="en-US" altLang="en-US" sz="2000" dirty="0"/>
          </a:p>
        </p:txBody>
      </p:sp>
      <p:sp>
        <p:nvSpPr>
          <p:cNvPr id="3" name="Title 2"/>
          <p:cNvSpPr>
            <a:spLocks noGrp="1"/>
          </p:cNvSpPr>
          <p:nvPr>
            <p:ph type="title"/>
          </p:nvPr>
        </p:nvSpPr>
        <p:spPr>
          <a:xfrm>
            <a:off x="1990086" y="127285"/>
            <a:ext cx="7978667" cy="710705"/>
          </a:xfrm>
        </p:spPr>
        <p:txBody>
          <a:bodyPr/>
          <a:lstStyle/>
          <a:p>
            <a:r>
              <a:rPr lang="en-US" sz="3200" dirty="0"/>
              <a:t>Future Research Directions</a:t>
            </a:r>
          </a:p>
        </p:txBody>
      </p:sp>
    </p:spTree>
    <p:extLst>
      <p:ext uri="{BB962C8B-B14F-4D97-AF65-F5344CB8AC3E}">
        <p14:creationId xmlns:p14="http://schemas.microsoft.com/office/powerpoint/2010/main" val="1251766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90086" y="2383604"/>
            <a:ext cx="8214743" cy="2964152"/>
          </a:xfrm>
        </p:spPr>
        <p:txBody>
          <a:bodyPr/>
          <a:lstStyle/>
          <a:p>
            <a:pPr marL="0" indent="0" algn="ctr">
              <a:buNone/>
            </a:pPr>
            <a:r>
              <a:rPr lang="en-US" altLang="en-US" sz="6000" dirty="0"/>
              <a:t>?</a:t>
            </a:r>
          </a:p>
        </p:txBody>
      </p:sp>
      <p:sp>
        <p:nvSpPr>
          <p:cNvPr id="3" name="Title 2"/>
          <p:cNvSpPr>
            <a:spLocks noGrp="1"/>
          </p:cNvSpPr>
          <p:nvPr>
            <p:ph type="title"/>
          </p:nvPr>
        </p:nvSpPr>
        <p:spPr>
          <a:xfrm>
            <a:off x="1990086" y="50167"/>
            <a:ext cx="7978667" cy="710705"/>
          </a:xfrm>
        </p:spPr>
        <p:txBody>
          <a:bodyPr/>
          <a:lstStyle/>
          <a:p>
            <a:r>
              <a:rPr lang="en-US" sz="3200" dirty="0"/>
              <a:t>Questions</a:t>
            </a:r>
          </a:p>
        </p:txBody>
      </p:sp>
    </p:spTree>
    <p:extLst>
      <p:ext uri="{BB962C8B-B14F-4D97-AF65-F5344CB8AC3E}">
        <p14:creationId xmlns:p14="http://schemas.microsoft.com/office/powerpoint/2010/main" val="694766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461686" y="1048527"/>
            <a:ext cx="6500928" cy="4112762"/>
          </a:xfrm>
        </p:spPr>
        <p:txBody>
          <a:bodyPr/>
          <a:lstStyle/>
          <a:p>
            <a:pPr>
              <a:spcBef>
                <a:spcPct val="0"/>
              </a:spcBef>
              <a:spcAft>
                <a:spcPts val="1200"/>
              </a:spcAft>
            </a:pPr>
            <a:r>
              <a:rPr lang="en-US" altLang="en-US" sz="1800" b="1" dirty="0"/>
              <a:t>What was the problem space:</a:t>
            </a:r>
            <a:endParaRPr lang="en-US" altLang="en-US" sz="1800" dirty="0"/>
          </a:p>
          <a:p>
            <a:pPr marL="342900" indent="-342900">
              <a:spcBef>
                <a:spcPct val="0"/>
              </a:spcBef>
              <a:spcAft>
                <a:spcPts val="1200"/>
              </a:spcAft>
              <a:buClrTx/>
              <a:buFont typeface="Arial" panose="020B0604020202020204" pitchFamily="34" charset="0"/>
              <a:buChar char="•"/>
            </a:pPr>
            <a:r>
              <a:rPr lang="en-US" altLang="en-US" sz="1800" dirty="0"/>
              <a:t>DoD (U.S. Army) supply chain management has been classified as a high-risk area since 1990, due in part to weaknesses in accurately forecasting the demand for spare parts (GAO, 2015). </a:t>
            </a:r>
          </a:p>
          <a:p>
            <a:pPr>
              <a:spcBef>
                <a:spcPct val="0"/>
              </a:spcBef>
              <a:spcAft>
                <a:spcPts val="1200"/>
              </a:spcAft>
            </a:pPr>
            <a:endParaRPr lang="en-US" altLang="en-US" sz="1800" b="1" dirty="0"/>
          </a:p>
          <a:p>
            <a:pPr>
              <a:spcBef>
                <a:spcPct val="0"/>
              </a:spcBef>
              <a:spcAft>
                <a:spcPts val="1200"/>
              </a:spcAft>
            </a:pPr>
            <a:r>
              <a:rPr lang="en-US" altLang="en-US" sz="1800" b="1" dirty="0"/>
              <a:t>What is the research scope:</a:t>
            </a:r>
            <a:endParaRPr lang="en-US" altLang="en-US" sz="1800" dirty="0"/>
          </a:p>
          <a:p>
            <a:pPr marL="342900" indent="-342900">
              <a:spcBef>
                <a:spcPct val="0"/>
              </a:spcBef>
              <a:spcAft>
                <a:spcPts val="1200"/>
              </a:spcAft>
              <a:buClrTx/>
              <a:buFont typeface="Arial" panose="020B0604020202020204" pitchFamily="34" charset="0"/>
              <a:buChar char="•"/>
            </a:pPr>
            <a:r>
              <a:rPr lang="en-US" altLang="en-US" sz="1800" dirty="0"/>
              <a:t>Perform a comparison of multiple machine learning and statistical techniques, to determine the most accurate forecasting method.  </a:t>
            </a:r>
          </a:p>
          <a:p>
            <a:pPr marL="342900" indent="-342900">
              <a:spcBef>
                <a:spcPct val="0"/>
              </a:spcBef>
              <a:spcAft>
                <a:spcPts val="1200"/>
              </a:spcAft>
              <a:buClrTx/>
              <a:buFont typeface="Arial" panose="020B0604020202020204" pitchFamily="34" charset="0"/>
              <a:buChar char="•"/>
            </a:pPr>
            <a:r>
              <a:rPr lang="en-US" altLang="en-US" sz="1800" dirty="0"/>
              <a:t>Use system state of Fully Mission Capable (FMC), Partially Mission Capable (PMC), and Non-Mission Capable (NMC) to categorize repair parts needed to support material forecasts.</a:t>
            </a:r>
          </a:p>
          <a:p>
            <a:pPr marL="342900" indent="-342900">
              <a:spcBef>
                <a:spcPct val="0"/>
              </a:spcBef>
              <a:spcAft>
                <a:spcPts val="1200"/>
              </a:spcAft>
              <a:buClrTx/>
              <a:buFont typeface="Arial" panose="020B0604020202020204" pitchFamily="34" charset="0"/>
              <a:buChar char="•"/>
            </a:pPr>
            <a:r>
              <a:rPr lang="en-US" altLang="en-US" sz="1800" dirty="0"/>
              <a:t>Rank the all forecasting models based upon Root Mean Squared Error (RMSE) and Mean Absolute Error (MAE). </a:t>
            </a:r>
          </a:p>
          <a:p>
            <a:pPr marL="342900" indent="-342900">
              <a:spcBef>
                <a:spcPct val="0"/>
              </a:spcBef>
              <a:spcAft>
                <a:spcPts val="1200"/>
              </a:spcAft>
              <a:buClrTx/>
              <a:buFont typeface="Arial" panose="020B0604020202020204" pitchFamily="34" charset="0"/>
              <a:buChar char="•"/>
            </a:pPr>
            <a:r>
              <a:rPr lang="en-US" altLang="en-US" sz="1800" dirty="0"/>
              <a:t>Determine if a statistically significant difference exists between forecasting methods</a:t>
            </a:r>
          </a:p>
          <a:p>
            <a:pPr marL="342900" indent="-342900">
              <a:spcBef>
                <a:spcPct val="0"/>
              </a:spcBef>
              <a:spcAft>
                <a:spcPts val="1200"/>
              </a:spcAft>
              <a:buFont typeface="Arial" panose="020B0604020202020204" pitchFamily="34" charset="0"/>
              <a:buChar char="•"/>
            </a:pPr>
            <a:endParaRPr lang="en-US" altLang="en-US" sz="1600" dirty="0"/>
          </a:p>
          <a:p>
            <a:pPr marL="342900" indent="-342900">
              <a:spcBef>
                <a:spcPct val="0"/>
              </a:spcBef>
              <a:spcAft>
                <a:spcPts val="1200"/>
              </a:spcAft>
              <a:buFont typeface="Arial" panose="020B0604020202020204" pitchFamily="34" charset="0"/>
              <a:buChar char="•"/>
            </a:pPr>
            <a:endParaRPr lang="en-US" altLang="en-US" sz="1600" dirty="0"/>
          </a:p>
        </p:txBody>
      </p:sp>
      <p:sp>
        <p:nvSpPr>
          <p:cNvPr id="3" name="Title 2"/>
          <p:cNvSpPr>
            <a:spLocks noGrp="1"/>
          </p:cNvSpPr>
          <p:nvPr>
            <p:ph type="title"/>
          </p:nvPr>
        </p:nvSpPr>
        <p:spPr>
          <a:xfrm>
            <a:off x="1990085" y="160338"/>
            <a:ext cx="7978667" cy="710705"/>
          </a:xfrm>
        </p:spPr>
        <p:txBody>
          <a:bodyPr/>
          <a:lstStyle/>
          <a:p>
            <a:r>
              <a:rPr lang="en-US" dirty="0"/>
              <a:t>Scope</a:t>
            </a:r>
          </a:p>
        </p:txBody>
      </p:sp>
      <p:pic>
        <p:nvPicPr>
          <p:cNvPr id="5" name="Picture 4" descr="A person in uniform looking at a computer screen&#10;&#10;Description automatically generated">
            <a:extLst>
              <a:ext uri="{FF2B5EF4-FFF2-40B4-BE49-F238E27FC236}">
                <a16:creationId xmlns:a16="http://schemas.microsoft.com/office/drawing/2014/main" id="{8E4DF75C-6273-7603-B4CC-5006080995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40772"/>
            <a:ext cx="5350476" cy="5100026"/>
          </a:xfrm>
          <a:prstGeom prst="rect">
            <a:avLst/>
          </a:prstGeom>
        </p:spPr>
      </p:pic>
    </p:spTree>
    <p:extLst>
      <p:ext uri="{BB962C8B-B14F-4D97-AF65-F5344CB8AC3E}">
        <p14:creationId xmlns:p14="http://schemas.microsoft.com/office/powerpoint/2010/main" val="2584954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7554" y="1372619"/>
            <a:ext cx="11670832" cy="4112762"/>
          </a:xfrm>
        </p:spPr>
        <p:txBody>
          <a:bodyPr/>
          <a:lstStyle/>
          <a:p>
            <a:pPr marL="342900" indent="-342900">
              <a:spcBef>
                <a:spcPct val="0"/>
              </a:spcBef>
              <a:spcAft>
                <a:spcPts val="1200"/>
              </a:spcAft>
              <a:buClrTx/>
              <a:buFont typeface="Arial" panose="020B0604020202020204" pitchFamily="34" charset="0"/>
              <a:buChar char="•"/>
            </a:pPr>
            <a:r>
              <a:rPr lang="en-US" altLang="en-US" sz="2000" dirty="0"/>
              <a:t>The research was limited to maintenance data associated with the following systems sustained on the U.S. Army’s Warfighter FOCUS (WFF) program: </a:t>
            </a:r>
          </a:p>
          <a:p>
            <a:pPr marL="754380" lvl="1" indent="-342900">
              <a:spcBef>
                <a:spcPct val="0"/>
              </a:spcBef>
              <a:spcAft>
                <a:spcPts val="1200"/>
              </a:spcAft>
              <a:buClrTx/>
              <a:buFont typeface="Arial" panose="020B0604020202020204" pitchFamily="34" charset="0"/>
              <a:buChar char="•"/>
            </a:pPr>
            <a:r>
              <a:rPr lang="en-US" altLang="en-US" sz="2000" dirty="0"/>
              <a:t>Aviation Combined Arms Tactical Trainer (AVCATT), Close Combat Tactical Trainer (CCTT), Combined Arms Collective Training Facility (CACTF), Digital Range Training System (DRTS), Engagement Skills Trainer (EST), Gunnery Maintenance Driver Trainers (GMDT), Joint Multinational Readiness Center (JMRC), Laser Marksmanship Training System (LMTS), National Training Center (NTC), Tactical Engagement Simulation Systems (TESS), and Wireless Independent Targeting System (WITS).</a:t>
            </a:r>
          </a:p>
          <a:p>
            <a:pPr marL="754380" lvl="1" indent="-342900">
              <a:spcBef>
                <a:spcPct val="0"/>
              </a:spcBef>
              <a:spcAft>
                <a:spcPts val="1200"/>
              </a:spcAft>
              <a:buClrTx/>
              <a:buFont typeface="Arial" panose="020B0604020202020204" pitchFamily="34" charset="0"/>
              <a:buChar char="•"/>
            </a:pPr>
            <a:endParaRPr lang="en-US" altLang="en-US" sz="2000" dirty="0"/>
          </a:p>
          <a:p>
            <a:pPr marL="342900" indent="-342900">
              <a:spcBef>
                <a:spcPct val="0"/>
              </a:spcBef>
              <a:spcAft>
                <a:spcPts val="1200"/>
              </a:spcAft>
              <a:buClrTx/>
              <a:buFont typeface="Arial" panose="020B0604020202020204" pitchFamily="34" charset="0"/>
              <a:buChar char="•"/>
            </a:pPr>
            <a:r>
              <a:rPr lang="en-US" altLang="en-US" sz="2000" dirty="0"/>
              <a:t>The research was limited to the use of 7 forecasting methods</a:t>
            </a:r>
          </a:p>
          <a:p>
            <a:pPr marL="0" indent="0">
              <a:spcBef>
                <a:spcPct val="0"/>
              </a:spcBef>
              <a:spcAft>
                <a:spcPts val="1200"/>
              </a:spcAft>
              <a:buClrTx/>
              <a:buNone/>
            </a:pPr>
            <a:endParaRPr lang="en-US" altLang="en-US" sz="2000" dirty="0"/>
          </a:p>
          <a:p>
            <a:pPr marL="342900" indent="-342900">
              <a:spcBef>
                <a:spcPct val="0"/>
              </a:spcBef>
              <a:spcAft>
                <a:spcPts val="1200"/>
              </a:spcAft>
              <a:buClrTx/>
              <a:buFont typeface="Arial" panose="020B0604020202020204" pitchFamily="34" charset="0"/>
              <a:buChar char="•"/>
            </a:pPr>
            <a:r>
              <a:rPr lang="en-US" altLang="en-US" sz="2000" dirty="0"/>
              <a:t>Work orders utilized in the research, are limited to preventive maintenance or corrective action with a start date of the 4th of May 2012, through 30th of April 2017. </a:t>
            </a:r>
          </a:p>
        </p:txBody>
      </p:sp>
      <p:sp>
        <p:nvSpPr>
          <p:cNvPr id="3" name="Title 2"/>
          <p:cNvSpPr>
            <a:spLocks noGrp="1"/>
          </p:cNvSpPr>
          <p:nvPr>
            <p:ph type="title"/>
          </p:nvPr>
        </p:nvSpPr>
        <p:spPr>
          <a:xfrm>
            <a:off x="1990085" y="61186"/>
            <a:ext cx="7978667" cy="710705"/>
          </a:xfrm>
        </p:spPr>
        <p:txBody>
          <a:bodyPr/>
          <a:lstStyle/>
          <a:p>
            <a:r>
              <a:rPr lang="en-US" altLang="en-US" sz="3200" dirty="0"/>
              <a:t>R</a:t>
            </a:r>
            <a:r>
              <a:rPr lang="en-US" altLang="en-US" sz="3200" b="1" dirty="0"/>
              <a:t>esearch Limitations</a:t>
            </a:r>
            <a:endParaRPr lang="en-US" sz="3200" dirty="0"/>
          </a:p>
        </p:txBody>
      </p:sp>
    </p:spTree>
    <p:extLst>
      <p:ext uri="{BB962C8B-B14F-4D97-AF65-F5344CB8AC3E}">
        <p14:creationId xmlns:p14="http://schemas.microsoft.com/office/powerpoint/2010/main" val="13565243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9152" y="314575"/>
            <a:ext cx="11281272" cy="573246"/>
          </a:xfrm>
        </p:spPr>
        <p:txBody>
          <a:bodyPr/>
          <a:lstStyle/>
          <a:p>
            <a:r>
              <a:rPr lang="en-US" sz="3200" dirty="0"/>
              <a:t>Forecasting Techniques</a:t>
            </a:r>
            <a:br>
              <a:rPr lang="en-US" sz="3200" dirty="0"/>
            </a:br>
            <a:endParaRPr lang="en-US" sz="3200" dirty="0"/>
          </a:p>
        </p:txBody>
      </p:sp>
      <p:graphicFrame>
        <p:nvGraphicFramePr>
          <p:cNvPr id="5" name="Table 4">
            <a:extLst>
              <a:ext uri="{FF2B5EF4-FFF2-40B4-BE49-F238E27FC236}">
                <a16:creationId xmlns:a16="http://schemas.microsoft.com/office/drawing/2014/main" id="{47746C31-08A8-A34C-B3EB-76CB4FD4265C}"/>
              </a:ext>
            </a:extLst>
          </p:cNvPr>
          <p:cNvGraphicFramePr>
            <a:graphicFrameLocks noGrp="1"/>
          </p:cNvGraphicFramePr>
          <p:nvPr>
            <p:extLst>
              <p:ext uri="{D42A27DB-BD31-4B8C-83A1-F6EECF244321}">
                <p14:modId xmlns:p14="http://schemas.microsoft.com/office/powerpoint/2010/main" val="3699873743"/>
              </p:ext>
            </p:extLst>
          </p:nvPr>
        </p:nvGraphicFramePr>
        <p:xfrm>
          <a:off x="583894" y="1377619"/>
          <a:ext cx="10521108" cy="2638644"/>
        </p:xfrm>
        <a:graphic>
          <a:graphicData uri="http://schemas.openxmlformats.org/drawingml/2006/table">
            <a:tbl>
              <a:tblPr/>
              <a:tblGrid>
                <a:gridCol w="2853918">
                  <a:extLst>
                    <a:ext uri="{9D8B030D-6E8A-4147-A177-3AD203B41FA5}">
                      <a16:colId xmlns:a16="http://schemas.microsoft.com/office/drawing/2014/main" val="1061488086"/>
                    </a:ext>
                  </a:extLst>
                </a:gridCol>
                <a:gridCol w="823580">
                  <a:extLst>
                    <a:ext uri="{9D8B030D-6E8A-4147-A177-3AD203B41FA5}">
                      <a16:colId xmlns:a16="http://schemas.microsoft.com/office/drawing/2014/main" val="1478171760"/>
                    </a:ext>
                  </a:extLst>
                </a:gridCol>
                <a:gridCol w="4121563">
                  <a:extLst>
                    <a:ext uri="{9D8B030D-6E8A-4147-A177-3AD203B41FA5}">
                      <a16:colId xmlns:a16="http://schemas.microsoft.com/office/drawing/2014/main" val="3589627243"/>
                    </a:ext>
                  </a:extLst>
                </a:gridCol>
                <a:gridCol w="2722047">
                  <a:extLst>
                    <a:ext uri="{9D8B030D-6E8A-4147-A177-3AD203B41FA5}">
                      <a16:colId xmlns:a16="http://schemas.microsoft.com/office/drawing/2014/main" val="477999963"/>
                    </a:ext>
                  </a:extLst>
                </a:gridCol>
              </a:tblGrid>
              <a:tr h="198477">
                <a:tc>
                  <a:txBody>
                    <a:bodyPr/>
                    <a:lstStyle/>
                    <a:p>
                      <a:pPr algn="ctr" fontAlgn="b"/>
                      <a:r>
                        <a:rPr lang="en-US" sz="1200" b="1" i="0" u="none" strike="noStrike" dirty="0">
                          <a:solidFill>
                            <a:schemeClr val="tx1"/>
                          </a:solidFill>
                          <a:effectLst/>
                          <a:latin typeface="Arial" panose="020B0604020202020204" pitchFamily="34" charset="0"/>
                          <a:cs typeface="Arial" panose="020B0604020202020204" pitchFamily="34" charset="0"/>
                        </a:rPr>
                        <a:t>Forecasting Method</a:t>
                      </a:r>
                    </a:p>
                  </a:txBody>
                  <a:tcPr marL="7855" marR="7855" marT="78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chemeClr val="tx1"/>
                          </a:solidFill>
                          <a:effectLst/>
                          <a:latin typeface="Arial" panose="020B0604020202020204" pitchFamily="34" charset="0"/>
                          <a:cs typeface="Arial" panose="020B0604020202020204" pitchFamily="34" charset="0"/>
                        </a:rPr>
                        <a:t>Type</a:t>
                      </a:r>
                    </a:p>
                  </a:txBody>
                  <a:tcPr marL="7855" marR="7855" marT="78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chemeClr val="tx1"/>
                          </a:solidFill>
                          <a:effectLst/>
                          <a:latin typeface="Arial" panose="020B0604020202020204" pitchFamily="34" charset="0"/>
                          <a:cs typeface="Arial" panose="020B0604020202020204" pitchFamily="34" charset="0"/>
                        </a:rPr>
                        <a:t>Implementation Method</a:t>
                      </a:r>
                    </a:p>
                  </a:txBody>
                  <a:tcPr marL="7855" marR="7855" marT="78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chemeClr val="tx1"/>
                          </a:solidFill>
                          <a:effectLst/>
                          <a:latin typeface="Arial" panose="020B0604020202020204" pitchFamily="34" charset="0"/>
                          <a:cs typeface="Arial" panose="020B0604020202020204" pitchFamily="34" charset="0"/>
                        </a:rPr>
                        <a:t>Validation Method</a:t>
                      </a:r>
                    </a:p>
                  </a:txBody>
                  <a:tcPr marL="7855" marR="7855" marT="78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5427051"/>
                  </a:ext>
                </a:extLst>
              </a:tr>
              <a:tr h="198477">
                <a:tc>
                  <a:txBody>
                    <a:bodyPr/>
                    <a:lstStyle/>
                    <a:p>
                      <a:pPr algn="l" fontAlgn="b"/>
                      <a:r>
                        <a:rPr lang="en-US" sz="1200" b="0" i="0" u="none" strike="noStrike">
                          <a:solidFill>
                            <a:schemeClr val="tx1"/>
                          </a:solidFill>
                          <a:effectLst/>
                          <a:latin typeface="Arial" panose="020B0604020202020204" pitchFamily="34" charset="0"/>
                          <a:cs typeface="Arial" panose="020B0604020202020204" pitchFamily="34" charset="0"/>
                        </a:rPr>
                        <a:t>Simple Exponential Smoothing (SES)</a:t>
                      </a:r>
                    </a:p>
                  </a:txBody>
                  <a:tcPr marL="7855" marR="7855" marT="78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chemeClr val="tx1"/>
                          </a:solidFill>
                          <a:effectLst/>
                          <a:latin typeface="Arial" panose="020B0604020202020204" pitchFamily="34" charset="0"/>
                          <a:cs typeface="Arial" panose="020B0604020202020204" pitchFamily="34" charset="0"/>
                        </a:rPr>
                        <a:t>Statistical</a:t>
                      </a:r>
                    </a:p>
                  </a:txBody>
                  <a:tcPr marL="7855" marR="7855" marT="78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chemeClr val="tx1"/>
                          </a:solidFill>
                          <a:effectLst/>
                          <a:latin typeface="Arial" panose="020B0604020202020204" pitchFamily="34" charset="0"/>
                          <a:cs typeface="Arial" panose="020B0604020202020204" pitchFamily="34" charset="0"/>
                        </a:rPr>
                        <a:t>Python version 3.6.9, </a:t>
                      </a:r>
                      <a:r>
                        <a:rPr lang="en-US" sz="1200" b="0" i="0" u="none" strike="noStrike" dirty="0" err="1">
                          <a:solidFill>
                            <a:schemeClr val="tx1"/>
                          </a:solidFill>
                          <a:effectLst/>
                          <a:latin typeface="Arial" panose="020B0604020202020204" pitchFamily="34" charset="0"/>
                          <a:cs typeface="Arial" panose="020B0604020202020204" pitchFamily="34" charset="0"/>
                        </a:rPr>
                        <a:t>SimpleExpSmoothing</a:t>
                      </a:r>
                      <a:r>
                        <a:rPr lang="en-US" sz="1200" b="0" i="0" u="none" strike="noStrike" dirty="0">
                          <a:solidFill>
                            <a:schemeClr val="tx1"/>
                          </a:solidFill>
                          <a:effectLst/>
                          <a:latin typeface="Arial" panose="020B0604020202020204" pitchFamily="34" charset="0"/>
                          <a:cs typeface="Arial" panose="020B0604020202020204" pitchFamily="34" charset="0"/>
                        </a:rPr>
                        <a:t> library ,</a:t>
                      </a:r>
                      <a:r>
                        <a:rPr lang="en-US" sz="1200" b="0" i="0" u="none" strike="noStrike" dirty="0" err="1">
                          <a:solidFill>
                            <a:schemeClr val="tx1"/>
                          </a:solidFill>
                          <a:effectLst/>
                          <a:latin typeface="Arial" panose="020B0604020202020204" pitchFamily="34" charset="0"/>
                          <a:cs typeface="Arial" panose="020B0604020202020204" pitchFamily="34" charset="0"/>
                        </a:rPr>
                        <a:t>Statsmodels</a:t>
                      </a:r>
                      <a:r>
                        <a:rPr lang="en-US" sz="1200" b="0" i="0" u="none" strike="noStrike" dirty="0">
                          <a:solidFill>
                            <a:schemeClr val="tx1"/>
                          </a:solidFill>
                          <a:effectLst/>
                          <a:latin typeface="Arial" panose="020B0604020202020204" pitchFamily="34" charset="0"/>
                          <a:cs typeface="Arial" panose="020B0604020202020204" pitchFamily="34" charset="0"/>
                        </a:rPr>
                        <a:t> </a:t>
                      </a:r>
                    </a:p>
                  </a:txBody>
                  <a:tcPr marL="7855" marR="7855" marT="78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chemeClr val="tx1"/>
                          </a:solidFill>
                          <a:effectLst/>
                          <a:latin typeface="Arial" panose="020B0604020202020204" pitchFamily="34" charset="0"/>
                          <a:cs typeface="Arial" panose="020B0604020202020204" pitchFamily="34" charset="0"/>
                        </a:rPr>
                        <a:t>Goodness of Fit</a:t>
                      </a:r>
                    </a:p>
                  </a:txBody>
                  <a:tcPr marL="7855" marR="7855" marT="78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7859500"/>
                  </a:ext>
                </a:extLst>
              </a:tr>
              <a:tr h="198477">
                <a:tc>
                  <a:txBody>
                    <a:bodyPr/>
                    <a:lstStyle/>
                    <a:p>
                      <a:pPr algn="l" fontAlgn="b"/>
                      <a:r>
                        <a:rPr lang="en-US" sz="1200" b="0" i="0" u="none" strike="noStrike">
                          <a:solidFill>
                            <a:schemeClr val="tx1"/>
                          </a:solidFill>
                          <a:effectLst/>
                          <a:latin typeface="Arial" panose="020B0604020202020204" pitchFamily="34" charset="0"/>
                          <a:cs typeface="Arial" panose="020B0604020202020204" pitchFamily="34" charset="0"/>
                        </a:rPr>
                        <a:t>Teunter Syntetos Babai (TSB)</a:t>
                      </a:r>
                    </a:p>
                  </a:txBody>
                  <a:tcPr marL="7855" marR="7855" marT="78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chemeClr val="tx1"/>
                          </a:solidFill>
                          <a:effectLst/>
                          <a:latin typeface="Arial" panose="020B0604020202020204" pitchFamily="34" charset="0"/>
                          <a:cs typeface="Arial" panose="020B0604020202020204" pitchFamily="34" charset="0"/>
                        </a:rPr>
                        <a:t>Statistical</a:t>
                      </a:r>
                    </a:p>
                  </a:txBody>
                  <a:tcPr marL="7855" marR="7855" marT="78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chemeClr val="tx1"/>
                          </a:solidFill>
                          <a:effectLst/>
                          <a:latin typeface="Arial" panose="020B0604020202020204" pitchFamily="34" charset="0"/>
                          <a:cs typeface="Arial" panose="020B0604020202020204" pitchFamily="34" charset="0"/>
                        </a:rPr>
                        <a:t>Python version 3.6.9, Custom Code  </a:t>
                      </a:r>
                    </a:p>
                  </a:txBody>
                  <a:tcPr marL="7855" marR="7855" marT="78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chemeClr val="tx1"/>
                          </a:solidFill>
                          <a:effectLst/>
                          <a:latin typeface="Arial" panose="020B0604020202020204" pitchFamily="34" charset="0"/>
                          <a:cs typeface="Arial" panose="020B0604020202020204" pitchFamily="34" charset="0"/>
                        </a:rPr>
                        <a:t>Goodness of Fit</a:t>
                      </a:r>
                    </a:p>
                  </a:txBody>
                  <a:tcPr marL="7855" marR="7855" marT="78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1259094"/>
                  </a:ext>
                </a:extLst>
              </a:tr>
              <a:tr h="198477">
                <a:tc>
                  <a:txBody>
                    <a:bodyPr/>
                    <a:lstStyle/>
                    <a:p>
                      <a:pPr algn="l" fontAlgn="b"/>
                      <a:r>
                        <a:rPr lang="en-US" sz="1200" b="0" i="0" u="none" strike="noStrike" dirty="0">
                          <a:solidFill>
                            <a:schemeClr val="tx1"/>
                          </a:solidFill>
                          <a:effectLst/>
                          <a:latin typeface="Arial" panose="020B0604020202020204" pitchFamily="34" charset="0"/>
                          <a:cs typeface="Arial" panose="020B0604020202020204" pitchFamily="34" charset="0"/>
                        </a:rPr>
                        <a:t>Dynamic </a:t>
                      </a:r>
                      <a:r>
                        <a:rPr lang="en-US" sz="1200" b="0" i="0" u="none" strike="noStrike" dirty="0" err="1">
                          <a:solidFill>
                            <a:schemeClr val="tx1"/>
                          </a:solidFill>
                          <a:effectLst/>
                          <a:latin typeface="Arial" panose="020B0604020202020204" pitchFamily="34" charset="0"/>
                          <a:cs typeface="Arial" panose="020B0604020202020204" pitchFamily="34" charset="0"/>
                        </a:rPr>
                        <a:t>Optimised</a:t>
                      </a:r>
                      <a:r>
                        <a:rPr lang="en-US" sz="1200" b="0" i="0" u="none" strike="noStrike" dirty="0">
                          <a:solidFill>
                            <a:schemeClr val="tx1"/>
                          </a:solidFill>
                          <a:effectLst/>
                          <a:latin typeface="Arial" panose="020B0604020202020204" pitchFamily="34" charset="0"/>
                          <a:cs typeface="Arial" panose="020B0604020202020204" pitchFamily="34" charset="0"/>
                        </a:rPr>
                        <a:t> Theta Method (DOTM)</a:t>
                      </a:r>
                    </a:p>
                  </a:txBody>
                  <a:tcPr marL="7855" marR="7855" marT="78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chemeClr val="tx1"/>
                          </a:solidFill>
                          <a:effectLst/>
                          <a:latin typeface="Arial" panose="020B0604020202020204" pitchFamily="34" charset="0"/>
                          <a:cs typeface="Arial" panose="020B0604020202020204" pitchFamily="34" charset="0"/>
                        </a:rPr>
                        <a:t>Statistical</a:t>
                      </a:r>
                    </a:p>
                  </a:txBody>
                  <a:tcPr marL="7855" marR="7855" marT="78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chemeClr val="tx1"/>
                          </a:solidFill>
                          <a:effectLst/>
                          <a:latin typeface="Arial" panose="020B0604020202020204" pitchFamily="34" charset="0"/>
                          <a:cs typeface="Arial" panose="020B0604020202020204" pitchFamily="34" charset="0"/>
                        </a:rPr>
                        <a:t>Python version 3.6.9, Statsmodels </a:t>
                      </a:r>
                    </a:p>
                  </a:txBody>
                  <a:tcPr marL="7855" marR="7855" marT="78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chemeClr val="tx1"/>
                          </a:solidFill>
                          <a:effectLst/>
                          <a:latin typeface="Arial" panose="020B0604020202020204" pitchFamily="34" charset="0"/>
                          <a:cs typeface="Arial" panose="020B0604020202020204" pitchFamily="34" charset="0"/>
                        </a:rPr>
                        <a:t>Goodness of Fit</a:t>
                      </a:r>
                    </a:p>
                  </a:txBody>
                  <a:tcPr marL="7855" marR="7855" marT="78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9301170"/>
                  </a:ext>
                </a:extLst>
              </a:tr>
              <a:tr h="198477">
                <a:tc>
                  <a:txBody>
                    <a:bodyPr/>
                    <a:lstStyle/>
                    <a:p>
                      <a:pPr algn="l" fontAlgn="b"/>
                      <a:r>
                        <a:rPr lang="en-US" sz="1200" b="0" i="0" u="none" strike="noStrike">
                          <a:solidFill>
                            <a:schemeClr val="tx1"/>
                          </a:solidFill>
                          <a:effectLst/>
                          <a:latin typeface="Arial" panose="020B0604020202020204" pitchFamily="34" charset="0"/>
                          <a:cs typeface="Arial" panose="020B0604020202020204" pitchFamily="34" charset="0"/>
                        </a:rPr>
                        <a:t>Multi-Layer Perceptron (MLP)</a:t>
                      </a:r>
                    </a:p>
                  </a:txBody>
                  <a:tcPr marL="7855" marR="7855" marT="78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chemeClr val="tx1"/>
                          </a:solidFill>
                          <a:effectLst/>
                          <a:latin typeface="Arial" panose="020B0604020202020204" pitchFamily="34" charset="0"/>
                          <a:cs typeface="Arial" panose="020B0604020202020204" pitchFamily="34" charset="0"/>
                        </a:rPr>
                        <a:t>Machine Learning</a:t>
                      </a:r>
                    </a:p>
                  </a:txBody>
                  <a:tcPr marL="7855" marR="7855" marT="78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chemeClr val="tx1"/>
                          </a:solidFill>
                          <a:effectLst/>
                          <a:latin typeface="Arial" panose="020B0604020202020204" pitchFamily="34" charset="0"/>
                          <a:cs typeface="Arial" panose="020B0604020202020204" pitchFamily="34" charset="0"/>
                        </a:rPr>
                        <a:t>Python version 3.6.9 , Scikit learn library, MLPRegressor &amp; StandardScaler modules    </a:t>
                      </a:r>
                    </a:p>
                  </a:txBody>
                  <a:tcPr marL="7855" marR="7855" marT="78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chemeClr val="tx1"/>
                          </a:solidFill>
                          <a:effectLst/>
                          <a:latin typeface="Arial" panose="020B0604020202020204" pitchFamily="34" charset="0"/>
                          <a:cs typeface="Arial" panose="020B0604020202020204" pitchFamily="34" charset="0"/>
                        </a:rPr>
                        <a:t>Time Series Nested Cross Validation</a:t>
                      </a:r>
                    </a:p>
                  </a:txBody>
                  <a:tcPr marL="7855" marR="7855" marT="78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3085878"/>
                  </a:ext>
                </a:extLst>
              </a:tr>
              <a:tr h="198477">
                <a:tc>
                  <a:txBody>
                    <a:bodyPr/>
                    <a:lstStyle/>
                    <a:p>
                      <a:pPr algn="l" fontAlgn="b"/>
                      <a:r>
                        <a:rPr lang="en-US" sz="1200" b="0" i="0" u="none" strike="noStrike" dirty="0">
                          <a:solidFill>
                            <a:schemeClr val="tx1"/>
                          </a:solidFill>
                          <a:effectLst/>
                          <a:latin typeface="Arial" panose="020B0604020202020204" pitchFamily="34" charset="0"/>
                          <a:cs typeface="Arial" panose="020B0604020202020204" pitchFamily="34" charset="0"/>
                        </a:rPr>
                        <a:t>Support Vector Regression (</a:t>
                      </a:r>
                      <a:r>
                        <a:rPr lang="en-US" sz="1200" b="0" i="0" u="none" strike="noStrike" dirty="0" err="1">
                          <a:solidFill>
                            <a:schemeClr val="tx1"/>
                          </a:solidFill>
                          <a:effectLst/>
                          <a:latin typeface="Arial" panose="020B0604020202020204" pitchFamily="34" charset="0"/>
                          <a:cs typeface="Arial" panose="020B0604020202020204" pitchFamily="34" charset="0"/>
                        </a:rPr>
                        <a:t>SVR</a:t>
                      </a:r>
                      <a:r>
                        <a:rPr lang="en-US" sz="1200" b="0" i="0" u="none" strike="noStrike" dirty="0">
                          <a:solidFill>
                            <a:schemeClr val="tx1"/>
                          </a:solidFill>
                          <a:effectLst/>
                          <a:latin typeface="Arial" panose="020B0604020202020204" pitchFamily="34" charset="0"/>
                          <a:cs typeface="Arial" panose="020B0604020202020204" pitchFamily="34" charset="0"/>
                        </a:rPr>
                        <a:t>)</a:t>
                      </a:r>
                    </a:p>
                  </a:txBody>
                  <a:tcPr marL="7855" marR="7855" marT="78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chemeClr val="tx1"/>
                          </a:solidFill>
                          <a:effectLst/>
                          <a:latin typeface="Arial" panose="020B0604020202020204" pitchFamily="34" charset="0"/>
                          <a:cs typeface="Arial" panose="020B0604020202020204" pitchFamily="34" charset="0"/>
                        </a:rPr>
                        <a:t>Machine Learning</a:t>
                      </a:r>
                    </a:p>
                  </a:txBody>
                  <a:tcPr marL="7855" marR="7855" marT="78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chemeClr val="tx1"/>
                          </a:solidFill>
                          <a:effectLst/>
                          <a:latin typeface="Arial" panose="020B0604020202020204" pitchFamily="34" charset="0"/>
                          <a:cs typeface="Arial" panose="020B0604020202020204" pitchFamily="34" charset="0"/>
                        </a:rPr>
                        <a:t>Python version 3.6.9, </a:t>
                      </a:r>
                      <a:r>
                        <a:rPr lang="en-US" sz="1200" b="0" i="0" u="none" strike="noStrike" dirty="0" err="1">
                          <a:solidFill>
                            <a:schemeClr val="tx1"/>
                          </a:solidFill>
                          <a:effectLst/>
                          <a:latin typeface="Arial" panose="020B0604020202020204" pitchFamily="34" charset="0"/>
                          <a:cs typeface="Arial" panose="020B0604020202020204" pitchFamily="34" charset="0"/>
                        </a:rPr>
                        <a:t>Tslearn</a:t>
                      </a:r>
                      <a:r>
                        <a:rPr lang="en-US" sz="1200" b="0" i="0" u="none" strike="noStrike" dirty="0">
                          <a:solidFill>
                            <a:schemeClr val="tx1"/>
                          </a:solidFill>
                          <a:effectLst/>
                          <a:latin typeface="Arial" panose="020B0604020202020204" pitchFamily="34" charset="0"/>
                          <a:cs typeface="Arial" panose="020B0604020202020204" pitchFamily="34" charset="0"/>
                        </a:rPr>
                        <a:t> library version 0.5.2 </a:t>
                      </a:r>
                    </a:p>
                  </a:txBody>
                  <a:tcPr marL="7855" marR="7855" marT="78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chemeClr val="tx1"/>
                          </a:solidFill>
                          <a:effectLst/>
                          <a:latin typeface="Arial" panose="020B0604020202020204" pitchFamily="34" charset="0"/>
                          <a:cs typeface="Arial" panose="020B0604020202020204" pitchFamily="34" charset="0"/>
                        </a:rPr>
                        <a:t>Time Series Nested Cross Validation</a:t>
                      </a:r>
                    </a:p>
                  </a:txBody>
                  <a:tcPr marL="7855" marR="7855" marT="78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4918303"/>
                  </a:ext>
                </a:extLst>
              </a:tr>
              <a:tr h="198477">
                <a:tc>
                  <a:txBody>
                    <a:bodyPr/>
                    <a:lstStyle/>
                    <a:p>
                      <a:pPr algn="l" fontAlgn="b"/>
                      <a:r>
                        <a:rPr lang="en-US" sz="1200" b="0" i="0" u="none" strike="noStrike" dirty="0">
                          <a:solidFill>
                            <a:schemeClr val="tx1"/>
                          </a:solidFill>
                          <a:effectLst/>
                          <a:latin typeface="Arial" panose="020B0604020202020204" pitchFamily="34" charset="0"/>
                          <a:cs typeface="Arial" panose="020B0604020202020204" pitchFamily="34" charset="0"/>
                        </a:rPr>
                        <a:t>Random Forest (RF)</a:t>
                      </a:r>
                    </a:p>
                  </a:txBody>
                  <a:tcPr marL="7855" marR="7855" marT="78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chemeClr val="tx1"/>
                          </a:solidFill>
                          <a:effectLst/>
                          <a:latin typeface="Arial" panose="020B0604020202020204" pitchFamily="34" charset="0"/>
                          <a:cs typeface="Arial" panose="020B0604020202020204" pitchFamily="34" charset="0"/>
                        </a:rPr>
                        <a:t>Machine Learning</a:t>
                      </a:r>
                    </a:p>
                  </a:txBody>
                  <a:tcPr marL="7855" marR="7855" marT="78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chemeClr val="tx1"/>
                          </a:solidFill>
                          <a:effectLst/>
                          <a:latin typeface="Arial" panose="020B0604020202020204" pitchFamily="34" charset="0"/>
                          <a:cs typeface="Arial" panose="020B0604020202020204" pitchFamily="34" charset="0"/>
                        </a:rPr>
                        <a:t>Python version 3.6.9, </a:t>
                      </a:r>
                      <a:r>
                        <a:rPr lang="en-US" sz="1200" b="0" i="0" u="none" strike="noStrike" dirty="0" err="1">
                          <a:solidFill>
                            <a:schemeClr val="tx1"/>
                          </a:solidFill>
                          <a:effectLst/>
                          <a:latin typeface="Arial" panose="020B0604020202020204" pitchFamily="34" charset="0"/>
                          <a:cs typeface="Arial" panose="020B0604020202020204" pitchFamily="34" charset="0"/>
                        </a:rPr>
                        <a:t>Tslearn</a:t>
                      </a:r>
                      <a:r>
                        <a:rPr lang="en-US" sz="1200" b="0" i="0" u="none" strike="noStrike" dirty="0">
                          <a:solidFill>
                            <a:schemeClr val="tx1"/>
                          </a:solidFill>
                          <a:effectLst/>
                          <a:latin typeface="Arial" panose="020B0604020202020204" pitchFamily="34" charset="0"/>
                          <a:cs typeface="Arial" panose="020B0604020202020204" pitchFamily="34" charset="0"/>
                        </a:rPr>
                        <a:t> library version 0.5.2, </a:t>
                      </a:r>
                      <a:r>
                        <a:rPr lang="en-US" sz="1200" b="0" i="0" u="none" strike="noStrike" dirty="0" err="1">
                          <a:solidFill>
                            <a:schemeClr val="tx1"/>
                          </a:solidFill>
                          <a:effectLst/>
                          <a:latin typeface="Arial" panose="020B0604020202020204" pitchFamily="34" charset="0"/>
                          <a:cs typeface="Arial" panose="020B0604020202020204" pitchFamily="34" charset="0"/>
                        </a:rPr>
                        <a:t>RandomForestRegressor</a:t>
                      </a:r>
                      <a:r>
                        <a:rPr lang="en-US" sz="1200" b="0" i="0" u="none" strike="noStrike" dirty="0">
                          <a:solidFill>
                            <a:schemeClr val="tx1"/>
                          </a:solidFill>
                          <a:effectLst/>
                          <a:latin typeface="Arial" panose="020B0604020202020204" pitchFamily="34" charset="0"/>
                          <a:cs typeface="Arial" panose="020B0604020202020204" pitchFamily="34" charset="0"/>
                        </a:rPr>
                        <a:t> class  </a:t>
                      </a:r>
                    </a:p>
                  </a:txBody>
                  <a:tcPr marL="7855" marR="7855" marT="78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chemeClr val="tx1"/>
                          </a:solidFill>
                          <a:effectLst/>
                          <a:latin typeface="Arial" panose="020B0604020202020204" pitchFamily="34" charset="0"/>
                          <a:cs typeface="Arial" panose="020B0604020202020204" pitchFamily="34" charset="0"/>
                        </a:rPr>
                        <a:t>Time Series Nested Cross Validation</a:t>
                      </a:r>
                    </a:p>
                  </a:txBody>
                  <a:tcPr marL="7855" marR="7855" marT="78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0677496"/>
                  </a:ext>
                </a:extLst>
              </a:tr>
              <a:tr h="210882">
                <a:tc>
                  <a:txBody>
                    <a:bodyPr/>
                    <a:lstStyle/>
                    <a:p>
                      <a:pPr algn="l" fontAlgn="b"/>
                      <a:r>
                        <a:rPr lang="en-US" sz="1200" b="0" i="0" u="none" strike="noStrike" dirty="0">
                          <a:solidFill>
                            <a:schemeClr val="tx1"/>
                          </a:solidFill>
                          <a:effectLst/>
                          <a:latin typeface="Arial" panose="020B0604020202020204" pitchFamily="34" charset="0"/>
                          <a:cs typeface="Arial" panose="020B0604020202020204" pitchFamily="34" charset="0"/>
                        </a:rPr>
                        <a:t>K-Nearest Neighbor Regression (KNNR)</a:t>
                      </a:r>
                    </a:p>
                  </a:txBody>
                  <a:tcPr marL="7855" marR="7855" marT="78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chemeClr val="tx1"/>
                          </a:solidFill>
                          <a:effectLst/>
                          <a:latin typeface="Arial" panose="020B0604020202020204" pitchFamily="34" charset="0"/>
                          <a:cs typeface="Arial" panose="020B0604020202020204" pitchFamily="34" charset="0"/>
                        </a:rPr>
                        <a:t>Machine Learning</a:t>
                      </a:r>
                    </a:p>
                  </a:txBody>
                  <a:tcPr marL="7855" marR="7855" marT="78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chemeClr val="tx1"/>
                          </a:solidFill>
                          <a:effectLst/>
                          <a:latin typeface="Arial" panose="020B0604020202020204" pitchFamily="34" charset="0"/>
                          <a:cs typeface="Arial" panose="020B0604020202020204" pitchFamily="34" charset="0"/>
                        </a:rPr>
                        <a:t>Python version 3.6.9, </a:t>
                      </a:r>
                      <a:r>
                        <a:rPr lang="en-US" sz="1200" b="0" i="0" u="none" strike="noStrike" dirty="0" err="1">
                          <a:solidFill>
                            <a:schemeClr val="tx1"/>
                          </a:solidFill>
                          <a:effectLst/>
                          <a:latin typeface="Arial" panose="020B0604020202020204" pitchFamily="34" charset="0"/>
                          <a:cs typeface="Arial" panose="020B0604020202020204" pitchFamily="34" charset="0"/>
                        </a:rPr>
                        <a:t>Tslearn</a:t>
                      </a:r>
                      <a:r>
                        <a:rPr lang="en-US" sz="1200" b="0" i="0" u="none" strike="noStrike" dirty="0">
                          <a:solidFill>
                            <a:schemeClr val="tx1"/>
                          </a:solidFill>
                          <a:effectLst/>
                          <a:latin typeface="Arial" panose="020B0604020202020204" pitchFamily="34" charset="0"/>
                          <a:cs typeface="Arial" panose="020B0604020202020204" pitchFamily="34" charset="0"/>
                        </a:rPr>
                        <a:t> library version 0.5.2</a:t>
                      </a:r>
                    </a:p>
                  </a:txBody>
                  <a:tcPr marL="7855" marR="7855" marT="78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chemeClr val="tx1"/>
                          </a:solidFill>
                          <a:effectLst/>
                          <a:latin typeface="Arial" panose="020B0604020202020204" pitchFamily="34" charset="0"/>
                          <a:cs typeface="Arial" panose="020B0604020202020204" pitchFamily="34" charset="0"/>
                        </a:rPr>
                        <a:t>Time Series Nested Cross Validation</a:t>
                      </a:r>
                    </a:p>
                  </a:txBody>
                  <a:tcPr marL="7855" marR="7855" marT="78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0892508"/>
                  </a:ext>
                </a:extLst>
              </a:tr>
            </a:tbl>
          </a:graphicData>
        </a:graphic>
      </p:graphicFrame>
      <p:sp>
        <p:nvSpPr>
          <p:cNvPr id="7" name="TextBox 6">
            <a:extLst>
              <a:ext uri="{FF2B5EF4-FFF2-40B4-BE49-F238E27FC236}">
                <a16:creationId xmlns:a16="http://schemas.microsoft.com/office/drawing/2014/main" id="{4894F3E9-9AAF-9745-BDD6-36C209269D3B}"/>
              </a:ext>
            </a:extLst>
          </p:cNvPr>
          <p:cNvSpPr txBox="1"/>
          <p:nvPr/>
        </p:nvSpPr>
        <p:spPr>
          <a:xfrm>
            <a:off x="583894" y="5295715"/>
            <a:ext cx="2820003" cy="830997"/>
          </a:xfrm>
          <a:prstGeom prst="rect">
            <a:avLst/>
          </a:prstGeom>
          <a:noFill/>
        </p:spPr>
        <p:txBody>
          <a:bodyPr wrap="none" rtlCol="0">
            <a:spAutoFit/>
          </a:bodyPr>
          <a:lstStyle/>
          <a:p>
            <a:pPr>
              <a:spcAft>
                <a:spcPts val="1200"/>
              </a:spcAft>
              <a:buClr>
                <a:schemeClr val="accent1"/>
              </a:buClr>
            </a:pPr>
            <a:r>
              <a:rPr lang="en-US" sz="1400" b="1" dirty="0">
                <a:latin typeface="Arial"/>
                <a:cs typeface="Arial"/>
              </a:rPr>
              <a:t>Accuracy Measures</a:t>
            </a:r>
          </a:p>
          <a:p>
            <a:pPr marL="285750" indent="-285750">
              <a:buFont typeface="Arial" panose="020B0604020202020204" pitchFamily="34" charset="0"/>
              <a:buChar char="•"/>
            </a:pPr>
            <a:r>
              <a:rPr lang="en-US" sz="1200" dirty="0">
                <a:latin typeface="Arial"/>
                <a:cs typeface="Arial"/>
              </a:rPr>
              <a:t>Root Mean Squared Error (RMSE)</a:t>
            </a:r>
          </a:p>
          <a:p>
            <a:pPr marL="285750" indent="-285750">
              <a:buFont typeface="Arial" panose="020B0604020202020204" pitchFamily="34" charset="0"/>
              <a:buChar char="•"/>
            </a:pPr>
            <a:r>
              <a:rPr lang="en-US" sz="1200" dirty="0">
                <a:latin typeface="Arial"/>
                <a:cs typeface="Arial"/>
              </a:rPr>
              <a:t>Mean Absolute Error (MAE)</a:t>
            </a:r>
          </a:p>
        </p:txBody>
      </p:sp>
      <p:sp>
        <p:nvSpPr>
          <p:cNvPr id="8" name="TextBox 7">
            <a:extLst>
              <a:ext uri="{FF2B5EF4-FFF2-40B4-BE49-F238E27FC236}">
                <a16:creationId xmlns:a16="http://schemas.microsoft.com/office/drawing/2014/main" id="{6B5B9CF7-CFE2-C94A-A1D0-29EC66137E32}"/>
              </a:ext>
            </a:extLst>
          </p:cNvPr>
          <p:cNvSpPr txBox="1"/>
          <p:nvPr/>
        </p:nvSpPr>
        <p:spPr>
          <a:xfrm>
            <a:off x="5541484" y="5295715"/>
            <a:ext cx="5867055" cy="1015663"/>
          </a:xfrm>
          <a:prstGeom prst="rect">
            <a:avLst/>
          </a:prstGeom>
          <a:noFill/>
        </p:spPr>
        <p:txBody>
          <a:bodyPr wrap="none" rtlCol="0">
            <a:spAutoFit/>
          </a:bodyPr>
          <a:lstStyle/>
          <a:p>
            <a:pPr>
              <a:spcAft>
                <a:spcPts val="1200"/>
              </a:spcAft>
              <a:buClr>
                <a:schemeClr val="accent1"/>
              </a:buClr>
            </a:pPr>
            <a:r>
              <a:rPr lang="en-US" sz="1400" b="1" dirty="0">
                <a:latin typeface="Arial"/>
                <a:cs typeface="Arial"/>
              </a:rPr>
              <a:t>Verification of a statistical difference between forecasting methods</a:t>
            </a:r>
          </a:p>
          <a:p>
            <a:pPr marL="285750" indent="-285750">
              <a:buFont typeface="Arial" panose="020B0604020202020204" pitchFamily="34" charset="0"/>
              <a:buChar char="•"/>
            </a:pPr>
            <a:r>
              <a:rPr lang="en-US" sz="1200" dirty="0">
                <a:latin typeface="Arial"/>
                <a:cs typeface="Arial"/>
              </a:rPr>
              <a:t>Analysis of Variance (ANOVA)</a:t>
            </a:r>
          </a:p>
          <a:p>
            <a:pPr marL="285750" indent="-285750">
              <a:buFont typeface="Arial" panose="020B0604020202020204" pitchFamily="34" charset="0"/>
              <a:buChar char="•"/>
            </a:pPr>
            <a:r>
              <a:rPr lang="en-US" sz="1200" dirty="0">
                <a:latin typeface="Arial"/>
                <a:cs typeface="Arial"/>
              </a:rPr>
              <a:t>F critical value = 2.099 </a:t>
            </a:r>
          </a:p>
          <a:p>
            <a:pPr marL="285750" indent="-285750">
              <a:buFont typeface="Arial" panose="020B0604020202020204" pitchFamily="34" charset="0"/>
              <a:buChar char="•"/>
            </a:pPr>
            <a:r>
              <a:rPr lang="en-US" sz="1200" dirty="0">
                <a:latin typeface="Arial"/>
                <a:cs typeface="Arial"/>
              </a:rPr>
              <a:t>Alpha = 0.05</a:t>
            </a:r>
          </a:p>
        </p:txBody>
      </p:sp>
      <p:sp>
        <p:nvSpPr>
          <p:cNvPr id="6" name="TextBox 5">
            <a:extLst>
              <a:ext uri="{FF2B5EF4-FFF2-40B4-BE49-F238E27FC236}">
                <a16:creationId xmlns:a16="http://schemas.microsoft.com/office/drawing/2014/main" id="{1D575213-1F7C-2AFC-CBAB-DFC7AF453B68}"/>
              </a:ext>
            </a:extLst>
          </p:cNvPr>
          <p:cNvSpPr txBox="1"/>
          <p:nvPr/>
        </p:nvSpPr>
        <p:spPr>
          <a:xfrm>
            <a:off x="583894" y="4121340"/>
            <a:ext cx="6268319" cy="984885"/>
          </a:xfrm>
          <a:prstGeom prst="rect">
            <a:avLst/>
          </a:prstGeom>
          <a:noFill/>
        </p:spPr>
        <p:txBody>
          <a:bodyPr wrap="square" rtlCol="0">
            <a:spAutoFit/>
          </a:bodyPr>
          <a:lstStyle/>
          <a:p>
            <a:r>
              <a:rPr lang="en-US" sz="1600" b="1" dirty="0">
                <a:latin typeface="Arial"/>
                <a:cs typeface="Arial"/>
              </a:rPr>
              <a:t>Model Selection Criteria</a:t>
            </a:r>
          </a:p>
          <a:p>
            <a:pPr marL="285750" indent="-285750">
              <a:buFont typeface="Arial" panose="020B0604020202020204" pitchFamily="34" charset="0"/>
              <a:buChar char="•"/>
            </a:pPr>
            <a:r>
              <a:rPr lang="en-US" sz="1400" dirty="0">
                <a:latin typeface="Arial"/>
                <a:cs typeface="Arial"/>
              </a:rPr>
              <a:t>Ability to forecast intermittent part demand</a:t>
            </a:r>
          </a:p>
          <a:p>
            <a:pPr marL="285750" indent="-285750">
              <a:buFont typeface="Arial" panose="020B0604020202020204" pitchFamily="34" charset="0"/>
              <a:buChar char="•"/>
            </a:pPr>
            <a:r>
              <a:rPr lang="en-US" sz="1400" dirty="0">
                <a:latin typeface="Arial"/>
                <a:cs typeface="Arial"/>
              </a:rPr>
              <a:t>Ability to handle part obsolescence </a:t>
            </a:r>
          </a:p>
          <a:p>
            <a:pPr marL="285750" indent="-285750">
              <a:buFont typeface="Arial" panose="020B0604020202020204" pitchFamily="34" charset="0"/>
              <a:buChar char="•"/>
            </a:pPr>
            <a:r>
              <a:rPr lang="en-US" sz="1400" dirty="0">
                <a:latin typeface="Arial"/>
                <a:cs typeface="Arial"/>
              </a:rPr>
              <a:t>Good performance in previous studies for part demand forecasting</a:t>
            </a:r>
          </a:p>
        </p:txBody>
      </p:sp>
    </p:spTree>
    <p:extLst>
      <p:ext uri="{BB962C8B-B14F-4D97-AF65-F5344CB8AC3E}">
        <p14:creationId xmlns:p14="http://schemas.microsoft.com/office/powerpoint/2010/main" val="1028055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Content Placeholder 2">
            <a:extLst>
              <a:ext uri="{FF2B5EF4-FFF2-40B4-BE49-F238E27FC236}">
                <a16:creationId xmlns:a16="http://schemas.microsoft.com/office/drawing/2014/main" id="{20888050-60C9-4270-BE9B-714A91D1CB03}"/>
              </a:ext>
            </a:extLst>
          </p:cNvPr>
          <p:cNvSpPr>
            <a:spLocks noGrp="1"/>
          </p:cNvSpPr>
          <p:nvPr>
            <p:ph sz="quarter" idx="14"/>
          </p:nvPr>
        </p:nvSpPr>
        <p:spPr>
          <a:xfrm>
            <a:off x="6238755" y="4990821"/>
            <a:ext cx="5269026" cy="1564454"/>
          </a:xfrm>
        </p:spPr>
        <p:txBody>
          <a:bodyPr>
            <a:noAutofit/>
          </a:bodyPr>
          <a:lstStyle/>
          <a:p>
            <a:pPr marL="285750" indent="-285750">
              <a:buClrTx/>
              <a:buFont typeface="Arial" panose="020B0604020202020204" pitchFamily="34" charset="0"/>
              <a:buChar char="•"/>
            </a:pPr>
            <a:r>
              <a:rPr lang="en-US" sz="1600" dirty="0">
                <a:solidFill>
                  <a:schemeClr val="tx1"/>
                </a:solidFill>
              </a:rPr>
              <a:t>Standardized repair part number and repair part name fields for each system.</a:t>
            </a:r>
          </a:p>
          <a:p>
            <a:pPr marL="285750" indent="-285750">
              <a:buClrTx/>
              <a:buFont typeface="Arial" panose="020B0604020202020204" pitchFamily="34" charset="0"/>
              <a:buChar char="•"/>
            </a:pPr>
            <a:r>
              <a:rPr lang="en-US" sz="1600" dirty="0">
                <a:solidFill>
                  <a:schemeClr val="tx1"/>
                </a:solidFill>
              </a:rPr>
              <a:t>Reduced number of fields used in the training and testing dataset from 33 to 8 </a:t>
            </a:r>
          </a:p>
          <a:p>
            <a:pPr marL="285750" indent="-285750">
              <a:buClrTx/>
              <a:buFont typeface="Arial" panose="020B0604020202020204" pitchFamily="34" charset="0"/>
              <a:buChar char="•"/>
            </a:pPr>
            <a:r>
              <a:rPr lang="en-US" sz="1600" dirty="0">
                <a:solidFill>
                  <a:schemeClr val="tx1"/>
                </a:solidFill>
              </a:rPr>
              <a:t>Over 1 Million individual parts were used in the study</a:t>
            </a:r>
          </a:p>
        </p:txBody>
      </p:sp>
      <p:sp>
        <p:nvSpPr>
          <p:cNvPr id="3" name="Title 2"/>
          <p:cNvSpPr>
            <a:spLocks noGrp="1"/>
          </p:cNvSpPr>
          <p:nvPr>
            <p:ph type="title"/>
          </p:nvPr>
        </p:nvSpPr>
        <p:spPr>
          <a:xfrm>
            <a:off x="2080287" y="82219"/>
            <a:ext cx="7756263" cy="710705"/>
          </a:xfrm>
        </p:spPr>
        <p:txBody>
          <a:bodyPr>
            <a:normAutofit/>
          </a:bodyPr>
          <a:lstStyle/>
          <a:p>
            <a:pPr algn="ctr"/>
            <a:r>
              <a:rPr lang="en-US" dirty="0">
                <a:solidFill>
                  <a:schemeClr val="bg1"/>
                </a:solidFill>
                <a:latin typeface="+mj-lt"/>
                <a:cs typeface="+mj-cs"/>
              </a:rPr>
              <a:t>Data Cleansing</a:t>
            </a:r>
          </a:p>
        </p:txBody>
      </p:sp>
      <p:graphicFrame>
        <p:nvGraphicFramePr>
          <p:cNvPr id="2" name="Table 1">
            <a:extLst>
              <a:ext uri="{FF2B5EF4-FFF2-40B4-BE49-F238E27FC236}">
                <a16:creationId xmlns:a16="http://schemas.microsoft.com/office/drawing/2014/main" id="{112177C3-A063-514D-9CC4-E21EC09A3366}"/>
              </a:ext>
            </a:extLst>
          </p:cNvPr>
          <p:cNvGraphicFramePr>
            <a:graphicFrameLocks noGrp="1"/>
          </p:cNvGraphicFramePr>
          <p:nvPr>
            <p:extLst>
              <p:ext uri="{D42A27DB-BD31-4B8C-83A1-F6EECF244321}">
                <p14:modId xmlns:p14="http://schemas.microsoft.com/office/powerpoint/2010/main" val="643536175"/>
              </p:ext>
            </p:extLst>
          </p:nvPr>
        </p:nvGraphicFramePr>
        <p:xfrm>
          <a:off x="6409830" y="1034098"/>
          <a:ext cx="5269026" cy="3715549"/>
        </p:xfrm>
        <a:graphic>
          <a:graphicData uri="http://schemas.openxmlformats.org/drawingml/2006/table">
            <a:tbl>
              <a:tblPr firstRow="1" firstCol="1" bandRow="1"/>
              <a:tblGrid>
                <a:gridCol w="1113219">
                  <a:extLst>
                    <a:ext uri="{9D8B030D-6E8A-4147-A177-3AD203B41FA5}">
                      <a16:colId xmlns:a16="http://schemas.microsoft.com/office/drawing/2014/main" val="3575145247"/>
                    </a:ext>
                  </a:extLst>
                </a:gridCol>
                <a:gridCol w="1385269">
                  <a:extLst>
                    <a:ext uri="{9D8B030D-6E8A-4147-A177-3AD203B41FA5}">
                      <a16:colId xmlns:a16="http://schemas.microsoft.com/office/drawing/2014/main" val="669787040"/>
                    </a:ext>
                  </a:extLst>
                </a:gridCol>
                <a:gridCol w="1385269">
                  <a:extLst>
                    <a:ext uri="{9D8B030D-6E8A-4147-A177-3AD203B41FA5}">
                      <a16:colId xmlns:a16="http://schemas.microsoft.com/office/drawing/2014/main" val="2861928777"/>
                    </a:ext>
                  </a:extLst>
                </a:gridCol>
                <a:gridCol w="1385269">
                  <a:extLst>
                    <a:ext uri="{9D8B030D-6E8A-4147-A177-3AD203B41FA5}">
                      <a16:colId xmlns:a16="http://schemas.microsoft.com/office/drawing/2014/main" val="3995212090"/>
                    </a:ext>
                  </a:extLst>
                </a:gridCol>
              </a:tblGrid>
              <a:tr h="588590">
                <a:tc>
                  <a:txBody>
                    <a:bodyPr/>
                    <a:lstStyle/>
                    <a:p>
                      <a:pPr marL="0" marR="0" algn="ctr" fontAlgn="b">
                        <a:spcBef>
                          <a:spcPts val="0"/>
                        </a:spcBef>
                        <a:spcAft>
                          <a:spcPts val="0"/>
                        </a:spcAft>
                      </a:pPr>
                      <a:r>
                        <a:rPr lang="en-US" sz="1100" b="1"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System</a:t>
                      </a:r>
                      <a:endParaRPr lang="en-US" sz="1600" b="0" i="0" u="none" strike="noStrike">
                        <a:effectLst/>
                        <a:latin typeface="Arial" panose="020B0604020202020204" pitchFamily="34" charset="0"/>
                      </a:endParaRPr>
                    </a:p>
                  </a:txBody>
                  <a:tcPr marL="61931" marR="61931" marT="86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spcBef>
                          <a:spcPts val="0"/>
                        </a:spcBef>
                        <a:spcAft>
                          <a:spcPts val="0"/>
                        </a:spcAft>
                      </a:pPr>
                      <a:r>
                        <a:rPr lang="en-US" sz="1100" b="1"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Original Number of Unique Part Numbers</a:t>
                      </a:r>
                      <a:endParaRPr lang="en-US" sz="1600" b="0" i="0" u="none" strike="noStrike" dirty="0">
                        <a:effectLst/>
                        <a:latin typeface="Arial" panose="020B0604020202020204" pitchFamily="34" charset="0"/>
                      </a:endParaRPr>
                    </a:p>
                  </a:txBody>
                  <a:tcPr marL="61931" marR="61931" marT="86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spcBef>
                          <a:spcPts val="0"/>
                        </a:spcBef>
                        <a:spcAft>
                          <a:spcPts val="0"/>
                        </a:spcAft>
                      </a:pPr>
                      <a:r>
                        <a:rPr lang="en-US" sz="1100" b="1"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Reduced Number of Unique Part Numbers</a:t>
                      </a:r>
                      <a:endParaRPr lang="en-US" sz="1600" b="0" i="0" u="none" strike="noStrike" dirty="0">
                        <a:effectLst/>
                        <a:latin typeface="Arial" panose="020B0604020202020204" pitchFamily="34" charset="0"/>
                      </a:endParaRPr>
                    </a:p>
                  </a:txBody>
                  <a:tcPr marL="61931" marR="61931" marT="86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spcBef>
                          <a:spcPts val="0"/>
                        </a:spcBef>
                        <a:spcAft>
                          <a:spcPts val="0"/>
                        </a:spcAft>
                      </a:pPr>
                      <a:r>
                        <a:rPr lang="en-US" sz="1100" b="1"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Remaining Number of Unique Part</a:t>
                      </a:r>
                    </a:p>
                    <a:p>
                      <a:pPr marL="0" marR="0" algn="ctr" fontAlgn="b">
                        <a:spcBef>
                          <a:spcPts val="0"/>
                        </a:spcBef>
                        <a:spcAft>
                          <a:spcPts val="0"/>
                        </a:spcAft>
                      </a:pPr>
                      <a:r>
                        <a:rPr lang="en-US" sz="1100" b="1" i="0" u="none" strike="noStrike" dirty="0">
                          <a:solidFill>
                            <a:srgbClr val="000000"/>
                          </a:solidFill>
                          <a:effectLst/>
                          <a:latin typeface="Times New Roman" panose="02020603050405020304" pitchFamily="18" charset="0"/>
                          <a:cs typeface="Times New Roman" panose="02020603050405020304" pitchFamily="18" charset="0"/>
                        </a:rPr>
                        <a:t>Numbers</a:t>
                      </a:r>
                      <a:endParaRPr lang="en-US" sz="1600" b="0" i="0" u="none" strike="noStrike" dirty="0">
                        <a:effectLst/>
                        <a:latin typeface="Arial" panose="020B0604020202020204" pitchFamily="34" charset="0"/>
                      </a:endParaRPr>
                    </a:p>
                  </a:txBody>
                  <a:tcPr marL="61931" marR="61931" marT="86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9897429"/>
                  </a:ext>
                </a:extLst>
              </a:tr>
              <a:tr h="226613">
                <a:tc>
                  <a:txBody>
                    <a:bodyPr/>
                    <a:lstStyle/>
                    <a:p>
                      <a:pPr marL="0" marR="0" algn="l" fontAlgn="b">
                        <a:spcBef>
                          <a:spcPts val="0"/>
                        </a:spcBef>
                        <a:spcAft>
                          <a:spcPts val="0"/>
                        </a:spcAft>
                      </a:pPr>
                      <a:r>
                        <a:rPr lang="en-US" sz="1100" b="1"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AVCATT</a:t>
                      </a:r>
                      <a:endParaRPr lang="en-US" sz="1600" b="0" i="0" u="none" strike="noStrike">
                        <a:effectLst/>
                        <a:latin typeface="Arial" panose="020B0604020202020204" pitchFamily="34" charset="0"/>
                      </a:endParaRPr>
                    </a:p>
                  </a:txBody>
                  <a:tcPr marL="61931" marR="61931" marT="86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spcBef>
                          <a:spcPts val="0"/>
                        </a:spcBef>
                        <a:spcAft>
                          <a:spcPts val="0"/>
                        </a:spcAft>
                      </a:pPr>
                      <a:r>
                        <a:rPr lang="en-US" sz="11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1,580</a:t>
                      </a:r>
                      <a:endParaRPr lang="en-US" sz="1600" b="0" i="0" u="none" strike="noStrike">
                        <a:effectLst/>
                        <a:latin typeface="Arial" panose="020B0604020202020204" pitchFamily="34" charset="0"/>
                      </a:endParaRPr>
                    </a:p>
                  </a:txBody>
                  <a:tcPr marL="61931" marR="61931" marT="86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spcBef>
                          <a:spcPts val="0"/>
                        </a:spcBef>
                        <a:spcAft>
                          <a:spcPts val="0"/>
                        </a:spcAft>
                      </a:pPr>
                      <a:r>
                        <a:rPr lang="en-US" sz="11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1,157</a:t>
                      </a:r>
                      <a:endParaRPr lang="en-US" sz="1600" b="0" i="0" u="none" strike="noStrike">
                        <a:effectLst/>
                        <a:latin typeface="Arial" panose="020B0604020202020204" pitchFamily="34" charset="0"/>
                      </a:endParaRPr>
                    </a:p>
                  </a:txBody>
                  <a:tcPr marL="61931" marR="61931" marT="86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spcBef>
                          <a:spcPts val="0"/>
                        </a:spcBef>
                        <a:spcAft>
                          <a:spcPts val="0"/>
                        </a:spcAft>
                      </a:pPr>
                      <a:r>
                        <a:rPr lang="en-US" sz="11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423</a:t>
                      </a:r>
                      <a:endParaRPr lang="en-US" sz="1600" b="0" i="0" u="none" strike="noStrike">
                        <a:effectLst/>
                        <a:latin typeface="Arial" panose="020B0604020202020204" pitchFamily="34" charset="0"/>
                      </a:endParaRPr>
                    </a:p>
                  </a:txBody>
                  <a:tcPr marL="61931" marR="61931" marT="86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6681513"/>
                  </a:ext>
                </a:extLst>
              </a:tr>
              <a:tr h="226613">
                <a:tc>
                  <a:txBody>
                    <a:bodyPr/>
                    <a:lstStyle/>
                    <a:p>
                      <a:pPr marL="0" marR="0" algn="l" fontAlgn="b">
                        <a:spcBef>
                          <a:spcPts val="0"/>
                        </a:spcBef>
                        <a:spcAft>
                          <a:spcPts val="0"/>
                        </a:spcAft>
                      </a:pPr>
                      <a:r>
                        <a:rPr lang="en-US" sz="1100" b="1"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CACTF</a:t>
                      </a:r>
                      <a:endParaRPr lang="en-US" sz="1600" b="0" i="0" u="none" strike="noStrike">
                        <a:effectLst/>
                        <a:latin typeface="Arial" panose="020B0604020202020204" pitchFamily="34" charset="0"/>
                      </a:endParaRPr>
                    </a:p>
                  </a:txBody>
                  <a:tcPr marL="61931" marR="61931" marT="86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spcBef>
                          <a:spcPts val="0"/>
                        </a:spcBef>
                        <a:spcAft>
                          <a:spcPts val="0"/>
                        </a:spcAft>
                      </a:pPr>
                      <a:r>
                        <a:rPr lang="en-US" sz="11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1,800</a:t>
                      </a:r>
                      <a:endParaRPr lang="en-US" sz="1600" b="0" i="0" u="none" strike="noStrike">
                        <a:effectLst/>
                        <a:latin typeface="Arial" panose="020B0604020202020204" pitchFamily="34" charset="0"/>
                      </a:endParaRPr>
                    </a:p>
                  </a:txBody>
                  <a:tcPr marL="61931" marR="61931" marT="86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spcBef>
                          <a:spcPts val="0"/>
                        </a:spcBef>
                        <a:spcAft>
                          <a:spcPts val="0"/>
                        </a:spcAft>
                      </a:pPr>
                      <a:r>
                        <a:rPr lang="en-US" sz="11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930</a:t>
                      </a:r>
                      <a:endParaRPr lang="en-US" sz="1600" b="0" i="0" u="none" strike="noStrike">
                        <a:effectLst/>
                        <a:latin typeface="Arial" panose="020B0604020202020204" pitchFamily="34" charset="0"/>
                      </a:endParaRPr>
                    </a:p>
                  </a:txBody>
                  <a:tcPr marL="61931" marR="61931" marT="86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spcBef>
                          <a:spcPts val="0"/>
                        </a:spcBef>
                        <a:spcAft>
                          <a:spcPts val="0"/>
                        </a:spcAft>
                      </a:pPr>
                      <a:r>
                        <a:rPr lang="en-US" sz="11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870</a:t>
                      </a:r>
                      <a:endParaRPr lang="en-US" sz="1600" b="0" i="0" u="none" strike="noStrike">
                        <a:effectLst/>
                        <a:latin typeface="Arial" panose="020B0604020202020204" pitchFamily="34" charset="0"/>
                      </a:endParaRPr>
                    </a:p>
                  </a:txBody>
                  <a:tcPr marL="61931" marR="61931" marT="86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2821895"/>
                  </a:ext>
                </a:extLst>
              </a:tr>
              <a:tr h="226613">
                <a:tc>
                  <a:txBody>
                    <a:bodyPr/>
                    <a:lstStyle/>
                    <a:p>
                      <a:pPr marL="0" marR="0" algn="l" fontAlgn="b">
                        <a:spcBef>
                          <a:spcPts val="0"/>
                        </a:spcBef>
                        <a:spcAft>
                          <a:spcPts val="0"/>
                        </a:spcAft>
                      </a:pPr>
                      <a:r>
                        <a:rPr lang="en-US" sz="1100" b="1"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CCTT</a:t>
                      </a:r>
                      <a:endParaRPr lang="en-US" sz="1600" b="0" i="0" u="none" strike="noStrike">
                        <a:effectLst/>
                        <a:latin typeface="Arial" panose="020B0604020202020204" pitchFamily="34" charset="0"/>
                      </a:endParaRPr>
                    </a:p>
                  </a:txBody>
                  <a:tcPr marL="61931" marR="61931" marT="86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spcBef>
                          <a:spcPts val="0"/>
                        </a:spcBef>
                        <a:spcAft>
                          <a:spcPts val="0"/>
                        </a:spcAft>
                      </a:pPr>
                      <a:r>
                        <a:rPr lang="en-US" sz="11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2,906</a:t>
                      </a:r>
                      <a:endParaRPr lang="en-US" sz="1600" b="0" i="0" u="none" strike="noStrike">
                        <a:effectLst/>
                        <a:latin typeface="Arial" panose="020B0604020202020204" pitchFamily="34" charset="0"/>
                      </a:endParaRPr>
                    </a:p>
                  </a:txBody>
                  <a:tcPr marL="61931" marR="61931" marT="86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spcBef>
                          <a:spcPts val="0"/>
                        </a:spcBef>
                        <a:spcAft>
                          <a:spcPts val="0"/>
                        </a:spcAft>
                      </a:pPr>
                      <a:r>
                        <a:rPr lang="en-US" sz="11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498</a:t>
                      </a:r>
                      <a:endParaRPr lang="en-US" sz="1600" b="0" i="0" u="none" strike="noStrike">
                        <a:effectLst/>
                        <a:latin typeface="Arial" panose="020B0604020202020204" pitchFamily="34" charset="0"/>
                      </a:endParaRPr>
                    </a:p>
                  </a:txBody>
                  <a:tcPr marL="61931" marR="61931" marT="86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spcBef>
                          <a:spcPts val="0"/>
                        </a:spcBef>
                        <a:spcAft>
                          <a:spcPts val="0"/>
                        </a:spcAft>
                      </a:pPr>
                      <a:r>
                        <a:rPr lang="en-US" sz="1100" b="0"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2,408</a:t>
                      </a:r>
                      <a:endParaRPr lang="en-US" sz="1600" b="0" i="0" u="none" strike="noStrike" dirty="0">
                        <a:effectLst/>
                        <a:latin typeface="Arial" panose="020B0604020202020204" pitchFamily="34" charset="0"/>
                      </a:endParaRPr>
                    </a:p>
                  </a:txBody>
                  <a:tcPr marL="61931" marR="61931" marT="86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660166"/>
                  </a:ext>
                </a:extLst>
              </a:tr>
              <a:tr h="226613">
                <a:tc>
                  <a:txBody>
                    <a:bodyPr/>
                    <a:lstStyle/>
                    <a:p>
                      <a:pPr marL="0" marR="0" algn="l" fontAlgn="b">
                        <a:spcBef>
                          <a:spcPts val="0"/>
                        </a:spcBef>
                        <a:spcAft>
                          <a:spcPts val="0"/>
                        </a:spcAft>
                      </a:pPr>
                      <a:r>
                        <a:rPr lang="en-US" sz="1100" b="1"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DRTS</a:t>
                      </a:r>
                      <a:endParaRPr lang="en-US" sz="1600" b="0" i="0" u="none" strike="noStrike" dirty="0">
                        <a:effectLst/>
                        <a:latin typeface="Arial" panose="020B0604020202020204" pitchFamily="34" charset="0"/>
                      </a:endParaRPr>
                    </a:p>
                  </a:txBody>
                  <a:tcPr marL="61931" marR="61931" marT="86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spcBef>
                          <a:spcPts val="0"/>
                        </a:spcBef>
                        <a:spcAft>
                          <a:spcPts val="0"/>
                        </a:spcAft>
                      </a:pPr>
                      <a:r>
                        <a:rPr lang="en-US" sz="11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3,778</a:t>
                      </a:r>
                      <a:endParaRPr lang="en-US" sz="1600" b="0" i="0" u="none" strike="noStrike">
                        <a:effectLst/>
                        <a:latin typeface="Arial" panose="020B0604020202020204" pitchFamily="34" charset="0"/>
                      </a:endParaRPr>
                    </a:p>
                  </a:txBody>
                  <a:tcPr marL="61931" marR="61931" marT="86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spcBef>
                          <a:spcPts val="0"/>
                        </a:spcBef>
                        <a:spcAft>
                          <a:spcPts val="0"/>
                        </a:spcAft>
                      </a:pPr>
                      <a:r>
                        <a:rPr lang="en-US" sz="11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560</a:t>
                      </a:r>
                      <a:endParaRPr lang="en-US" sz="1600" b="0" i="0" u="none" strike="noStrike">
                        <a:effectLst/>
                        <a:latin typeface="Arial" panose="020B0604020202020204" pitchFamily="34" charset="0"/>
                      </a:endParaRPr>
                    </a:p>
                  </a:txBody>
                  <a:tcPr marL="61931" marR="61931" marT="86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spcBef>
                          <a:spcPts val="0"/>
                        </a:spcBef>
                        <a:spcAft>
                          <a:spcPts val="0"/>
                        </a:spcAft>
                      </a:pPr>
                      <a:r>
                        <a:rPr lang="en-US" sz="11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3,218</a:t>
                      </a:r>
                      <a:endParaRPr lang="en-US" sz="1600" b="0" i="0" u="none" strike="noStrike">
                        <a:effectLst/>
                        <a:latin typeface="Arial" panose="020B0604020202020204" pitchFamily="34" charset="0"/>
                      </a:endParaRPr>
                    </a:p>
                  </a:txBody>
                  <a:tcPr marL="61931" marR="61931" marT="86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7531039"/>
                  </a:ext>
                </a:extLst>
              </a:tr>
              <a:tr h="226613">
                <a:tc>
                  <a:txBody>
                    <a:bodyPr/>
                    <a:lstStyle/>
                    <a:p>
                      <a:pPr marL="0" marR="0" algn="l" fontAlgn="b">
                        <a:spcBef>
                          <a:spcPts val="0"/>
                        </a:spcBef>
                        <a:spcAft>
                          <a:spcPts val="0"/>
                        </a:spcAft>
                      </a:pPr>
                      <a:r>
                        <a:rPr lang="en-US" sz="1100" b="1"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EST</a:t>
                      </a:r>
                      <a:endParaRPr lang="en-US" sz="1600" b="0" i="0" u="none" strike="noStrike" dirty="0">
                        <a:effectLst/>
                        <a:latin typeface="Arial" panose="020B0604020202020204" pitchFamily="34" charset="0"/>
                      </a:endParaRPr>
                    </a:p>
                  </a:txBody>
                  <a:tcPr marL="61931" marR="61931" marT="86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spcBef>
                          <a:spcPts val="0"/>
                        </a:spcBef>
                        <a:spcAft>
                          <a:spcPts val="0"/>
                        </a:spcAft>
                      </a:pPr>
                      <a:r>
                        <a:rPr lang="en-US" sz="11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1,772</a:t>
                      </a:r>
                      <a:endParaRPr lang="en-US" sz="1600" b="0" i="0" u="none" strike="noStrike">
                        <a:effectLst/>
                        <a:latin typeface="Arial" panose="020B0604020202020204" pitchFamily="34" charset="0"/>
                      </a:endParaRPr>
                    </a:p>
                  </a:txBody>
                  <a:tcPr marL="61931" marR="61931" marT="86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spcBef>
                          <a:spcPts val="0"/>
                        </a:spcBef>
                        <a:spcAft>
                          <a:spcPts val="0"/>
                        </a:spcAft>
                      </a:pPr>
                      <a:r>
                        <a:rPr lang="en-US" sz="11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802</a:t>
                      </a:r>
                      <a:endParaRPr lang="en-US" sz="1600" b="0" i="0" u="none" strike="noStrike">
                        <a:effectLst/>
                        <a:latin typeface="Arial" panose="020B0604020202020204" pitchFamily="34" charset="0"/>
                      </a:endParaRPr>
                    </a:p>
                  </a:txBody>
                  <a:tcPr marL="61931" marR="61931" marT="86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spcBef>
                          <a:spcPts val="0"/>
                        </a:spcBef>
                        <a:spcAft>
                          <a:spcPts val="0"/>
                        </a:spcAft>
                      </a:pPr>
                      <a:r>
                        <a:rPr lang="en-US" sz="11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970</a:t>
                      </a:r>
                      <a:endParaRPr lang="en-US" sz="1600" b="0" i="0" u="none" strike="noStrike">
                        <a:effectLst/>
                        <a:latin typeface="Arial" panose="020B0604020202020204" pitchFamily="34" charset="0"/>
                      </a:endParaRPr>
                    </a:p>
                  </a:txBody>
                  <a:tcPr marL="61931" marR="61931" marT="86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4856975"/>
                  </a:ext>
                </a:extLst>
              </a:tr>
              <a:tr h="226613">
                <a:tc>
                  <a:txBody>
                    <a:bodyPr/>
                    <a:lstStyle/>
                    <a:p>
                      <a:pPr marL="0" marR="0" algn="l" fontAlgn="b">
                        <a:spcBef>
                          <a:spcPts val="0"/>
                        </a:spcBef>
                        <a:spcAft>
                          <a:spcPts val="0"/>
                        </a:spcAft>
                      </a:pPr>
                      <a:r>
                        <a:rPr lang="en-US" sz="1100" b="1"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GMDT</a:t>
                      </a:r>
                      <a:endParaRPr lang="en-US" sz="1600" b="0" i="0" u="none" strike="noStrike">
                        <a:effectLst/>
                        <a:latin typeface="Arial" panose="020B0604020202020204" pitchFamily="34" charset="0"/>
                      </a:endParaRPr>
                    </a:p>
                  </a:txBody>
                  <a:tcPr marL="61931" marR="61931" marT="86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spcBef>
                          <a:spcPts val="0"/>
                        </a:spcBef>
                        <a:spcAft>
                          <a:spcPts val="0"/>
                        </a:spcAft>
                      </a:pPr>
                      <a:r>
                        <a:rPr lang="en-US" sz="11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6,153</a:t>
                      </a:r>
                      <a:endParaRPr lang="en-US" sz="1600" b="0" i="0" u="none" strike="noStrike">
                        <a:effectLst/>
                        <a:latin typeface="Arial" panose="020B0604020202020204" pitchFamily="34" charset="0"/>
                      </a:endParaRPr>
                    </a:p>
                  </a:txBody>
                  <a:tcPr marL="61931" marR="61931" marT="86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spcBef>
                          <a:spcPts val="0"/>
                        </a:spcBef>
                        <a:spcAft>
                          <a:spcPts val="0"/>
                        </a:spcAft>
                      </a:pPr>
                      <a:r>
                        <a:rPr lang="en-US" sz="11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1,752</a:t>
                      </a:r>
                      <a:endParaRPr lang="en-US" sz="1600" b="0" i="0" u="none" strike="noStrike">
                        <a:effectLst/>
                        <a:latin typeface="Arial" panose="020B0604020202020204" pitchFamily="34" charset="0"/>
                      </a:endParaRPr>
                    </a:p>
                  </a:txBody>
                  <a:tcPr marL="61931" marR="61931" marT="86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spcBef>
                          <a:spcPts val="0"/>
                        </a:spcBef>
                        <a:spcAft>
                          <a:spcPts val="0"/>
                        </a:spcAft>
                      </a:pPr>
                      <a:r>
                        <a:rPr lang="en-US" sz="11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4,401</a:t>
                      </a:r>
                      <a:endParaRPr lang="en-US" sz="1600" b="0" i="0" u="none" strike="noStrike">
                        <a:effectLst/>
                        <a:latin typeface="Arial" panose="020B0604020202020204" pitchFamily="34" charset="0"/>
                      </a:endParaRPr>
                    </a:p>
                  </a:txBody>
                  <a:tcPr marL="61931" marR="61931" marT="86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1331467"/>
                  </a:ext>
                </a:extLst>
              </a:tr>
              <a:tr h="226613">
                <a:tc>
                  <a:txBody>
                    <a:bodyPr/>
                    <a:lstStyle/>
                    <a:p>
                      <a:pPr marL="0" marR="0" algn="l" fontAlgn="b">
                        <a:spcBef>
                          <a:spcPts val="0"/>
                        </a:spcBef>
                        <a:spcAft>
                          <a:spcPts val="0"/>
                        </a:spcAft>
                      </a:pPr>
                      <a:r>
                        <a:rPr lang="en-US" sz="1100" b="1"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JMRC</a:t>
                      </a:r>
                      <a:endParaRPr lang="en-US" sz="1600" b="0" i="0" u="none" strike="noStrike">
                        <a:effectLst/>
                        <a:latin typeface="Arial" panose="020B0604020202020204" pitchFamily="34" charset="0"/>
                      </a:endParaRPr>
                    </a:p>
                  </a:txBody>
                  <a:tcPr marL="61931" marR="61931" marT="86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spcBef>
                          <a:spcPts val="0"/>
                        </a:spcBef>
                        <a:spcAft>
                          <a:spcPts val="0"/>
                        </a:spcAft>
                      </a:pPr>
                      <a:r>
                        <a:rPr lang="en-US" sz="11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2,817</a:t>
                      </a:r>
                      <a:endParaRPr lang="en-US" sz="1600" b="0" i="0" u="none" strike="noStrike">
                        <a:effectLst/>
                        <a:latin typeface="Arial" panose="020B0604020202020204" pitchFamily="34" charset="0"/>
                      </a:endParaRPr>
                    </a:p>
                  </a:txBody>
                  <a:tcPr marL="61931" marR="61931" marT="86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spcBef>
                          <a:spcPts val="0"/>
                        </a:spcBef>
                        <a:spcAft>
                          <a:spcPts val="0"/>
                        </a:spcAft>
                      </a:pPr>
                      <a:r>
                        <a:rPr lang="en-US" sz="11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486</a:t>
                      </a:r>
                      <a:endParaRPr lang="en-US" sz="1600" b="0" i="0" u="none" strike="noStrike">
                        <a:effectLst/>
                        <a:latin typeface="Arial" panose="020B0604020202020204" pitchFamily="34" charset="0"/>
                      </a:endParaRPr>
                    </a:p>
                  </a:txBody>
                  <a:tcPr marL="61931" marR="61931" marT="86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spcBef>
                          <a:spcPts val="0"/>
                        </a:spcBef>
                        <a:spcAft>
                          <a:spcPts val="0"/>
                        </a:spcAft>
                      </a:pPr>
                      <a:r>
                        <a:rPr lang="en-US" sz="11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2,331</a:t>
                      </a:r>
                      <a:endParaRPr lang="en-US" sz="1600" b="0" i="0" u="none" strike="noStrike">
                        <a:effectLst/>
                        <a:latin typeface="Arial" panose="020B0604020202020204" pitchFamily="34" charset="0"/>
                      </a:endParaRPr>
                    </a:p>
                  </a:txBody>
                  <a:tcPr marL="61931" marR="61931" marT="86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7730460"/>
                  </a:ext>
                </a:extLst>
              </a:tr>
              <a:tr h="226613">
                <a:tc>
                  <a:txBody>
                    <a:bodyPr/>
                    <a:lstStyle/>
                    <a:p>
                      <a:pPr marL="0" marR="0" algn="l" fontAlgn="b">
                        <a:spcBef>
                          <a:spcPts val="0"/>
                        </a:spcBef>
                        <a:spcAft>
                          <a:spcPts val="0"/>
                        </a:spcAft>
                      </a:pPr>
                      <a:r>
                        <a:rPr lang="en-US" sz="1100" b="1"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LMTS</a:t>
                      </a:r>
                      <a:endParaRPr lang="en-US" sz="1600" b="0" i="0" u="none" strike="noStrike">
                        <a:effectLst/>
                        <a:latin typeface="Arial" panose="020B0604020202020204" pitchFamily="34" charset="0"/>
                      </a:endParaRPr>
                    </a:p>
                  </a:txBody>
                  <a:tcPr marL="61931" marR="61931" marT="86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spcBef>
                          <a:spcPts val="0"/>
                        </a:spcBef>
                        <a:spcAft>
                          <a:spcPts val="0"/>
                        </a:spcAft>
                      </a:pPr>
                      <a:r>
                        <a:rPr lang="en-US" sz="11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279</a:t>
                      </a:r>
                      <a:endParaRPr lang="en-US" sz="1600" b="0" i="0" u="none" strike="noStrike">
                        <a:effectLst/>
                        <a:latin typeface="Arial" panose="020B0604020202020204" pitchFamily="34" charset="0"/>
                      </a:endParaRPr>
                    </a:p>
                  </a:txBody>
                  <a:tcPr marL="61931" marR="61931" marT="86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spcBef>
                          <a:spcPts val="0"/>
                        </a:spcBef>
                        <a:spcAft>
                          <a:spcPts val="0"/>
                        </a:spcAft>
                      </a:pPr>
                      <a:r>
                        <a:rPr lang="en-US" sz="11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186</a:t>
                      </a:r>
                      <a:endParaRPr lang="en-US" sz="1600" b="0" i="0" u="none" strike="noStrike">
                        <a:effectLst/>
                        <a:latin typeface="Arial" panose="020B0604020202020204" pitchFamily="34" charset="0"/>
                      </a:endParaRPr>
                    </a:p>
                  </a:txBody>
                  <a:tcPr marL="61931" marR="61931" marT="86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spcBef>
                          <a:spcPts val="0"/>
                        </a:spcBef>
                        <a:spcAft>
                          <a:spcPts val="0"/>
                        </a:spcAft>
                      </a:pPr>
                      <a:r>
                        <a:rPr lang="en-US" sz="11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93</a:t>
                      </a:r>
                      <a:endParaRPr lang="en-US" sz="1600" b="0" i="0" u="none" strike="noStrike">
                        <a:effectLst/>
                        <a:latin typeface="Arial" panose="020B0604020202020204" pitchFamily="34" charset="0"/>
                      </a:endParaRPr>
                    </a:p>
                  </a:txBody>
                  <a:tcPr marL="61931" marR="61931" marT="86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0106376"/>
                  </a:ext>
                </a:extLst>
              </a:tr>
              <a:tr h="226613">
                <a:tc>
                  <a:txBody>
                    <a:bodyPr/>
                    <a:lstStyle/>
                    <a:p>
                      <a:pPr marL="0" marR="0" algn="l" fontAlgn="b">
                        <a:spcBef>
                          <a:spcPts val="0"/>
                        </a:spcBef>
                        <a:spcAft>
                          <a:spcPts val="0"/>
                        </a:spcAft>
                      </a:pPr>
                      <a:r>
                        <a:rPr lang="en-US" sz="1100" b="1"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NCM3</a:t>
                      </a:r>
                      <a:endParaRPr lang="en-US" sz="1600" b="0" i="0" u="none" strike="noStrike">
                        <a:effectLst/>
                        <a:latin typeface="Arial" panose="020B0604020202020204" pitchFamily="34" charset="0"/>
                      </a:endParaRPr>
                    </a:p>
                  </a:txBody>
                  <a:tcPr marL="61931" marR="61931" marT="86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spcBef>
                          <a:spcPts val="0"/>
                        </a:spcBef>
                        <a:spcAft>
                          <a:spcPts val="0"/>
                        </a:spcAft>
                      </a:pPr>
                      <a:r>
                        <a:rPr lang="en-US" sz="11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48</a:t>
                      </a:r>
                      <a:endParaRPr lang="en-US" sz="1600" b="0" i="0" u="none" strike="noStrike">
                        <a:effectLst/>
                        <a:latin typeface="Arial" panose="020B0604020202020204" pitchFamily="34" charset="0"/>
                      </a:endParaRPr>
                    </a:p>
                  </a:txBody>
                  <a:tcPr marL="61931" marR="61931" marT="86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spcBef>
                          <a:spcPts val="0"/>
                        </a:spcBef>
                        <a:spcAft>
                          <a:spcPts val="0"/>
                        </a:spcAft>
                      </a:pPr>
                      <a:r>
                        <a:rPr lang="en-US" sz="11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en-US" sz="1600" b="0" i="0" u="none" strike="noStrike">
                        <a:effectLst/>
                        <a:latin typeface="Arial" panose="020B0604020202020204" pitchFamily="34" charset="0"/>
                      </a:endParaRPr>
                    </a:p>
                  </a:txBody>
                  <a:tcPr marL="61931" marR="61931" marT="86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spcBef>
                          <a:spcPts val="0"/>
                        </a:spcBef>
                        <a:spcAft>
                          <a:spcPts val="0"/>
                        </a:spcAft>
                      </a:pPr>
                      <a:r>
                        <a:rPr lang="en-US" sz="11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37</a:t>
                      </a:r>
                      <a:endParaRPr lang="en-US" sz="1600" b="0" i="0" u="none" strike="noStrike">
                        <a:effectLst/>
                        <a:latin typeface="Arial" panose="020B0604020202020204" pitchFamily="34" charset="0"/>
                      </a:endParaRPr>
                    </a:p>
                  </a:txBody>
                  <a:tcPr marL="61931" marR="61931" marT="86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2291265"/>
                  </a:ext>
                </a:extLst>
              </a:tr>
              <a:tr h="226613">
                <a:tc>
                  <a:txBody>
                    <a:bodyPr/>
                    <a:lstStyle/>
                    <a:p>
                      <a:pPr marL="0" marR="0" algn="l" fontAlgn="b">
                        <a:spcBef>
                          <a:spcPts val="0"/>
                        </a:spcBef>
                        <a:spcAft>
                          <a:spcPts val="0"/>
                        </a:spcAft>
                      </a:pPr>
                      <a:r>
                        <a:rPr lang="en-US" sz="1100" b="1"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NSTD</a:t>
                      </a:r>
                      <a:endParaRPr lang="en-US" sz="1600" b="0" i="0" u="none" strike="noStrike">
                        <a:effectLst/>
                        <a:latin typeface="Arial" panose="020B0604020202020204" pitchFamily="34" charset="0"/>
                      </a:endParaRPr>
                    </a:p>
                  </a:txBody>
                  <a:tcPr marL="61931" marR="61931" marT="86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spcBef>
                          <a:spcPts val="0"/>
                        </a:spcBef>
                        <a:spcAft>
                          <a:spcPts val="0"/>
                        </a:spcAft>
                      </a:pPr>
                      <a:r>
                        <a:rPr lang="en-US" sz="11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392</a:t>
                      </a:r>
                      <a:endParaRPr lang="en-US" sz="1600" b="0" i="0" u="none" strike="noStrike">
                        <a:effectLst/>
                        <a:latin typeface="Arial" panose="020B0604020202020204" pitchFamily="34" charset="0"/>
                      </a:endParaRPr>
                    </a:p>
                  </a:txBody>
                  <a:tcPr marL="61931" marR="61931" marT="86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spcBef>
                          <a:spcPts val="0"/>
                        </a:spcBef>
                        <a:spcAft>
                          <a:spcPts val="0"/>
                        </a:spcAft>
                      </a:pPr>
                      <a:r>
                        <a:rPr lang="en-US" sz="11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291</a:t>
                      </a:r>
                      <a:endParaRPr lang="en-US" sz="1600" b="0" i="0" u="none" strike="noStrike">
                        <a:effectLst/>
                        <a:latin typeface="Arial" panose="020B0604020202020204" pitchFamily="34" charset="0"/>
                      </a:endParaRPr>
                    </a:p>
                  </a:txBody>
                  <a:tcPr marL="61931" marR="61931" marT="86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spcBef>
                          <a:spcPts val="0"/>
                        </a:spcBef>
                        <a:spcAft>
                          <a:spcPts val="0"/>
                        </a:spcAft>
                      </a:pPr>
                      <a:r>
                        <a:rPr lang="en-US" sz="11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101</a:t>
                      </a:r>
                      <a:endParaRPr lang="en-US" sz="1600" b="0" i="0" u="none" strike="noStrike">
                        <a:effectLst/>
                        <a:latin typeface="Arial" panose="020B0604020202020204" pitchFamily="34" charset="0"/>
                      </a:endParaRPr>
                    </a:p>
                  </a:txBody>
                  <a:tcPr marL="61931" marR="61931" marT="86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2323296"/>
                  </a:ext>
                </a:extLst>
              </a:tr>
              <a:tr h="226613">
                <a:tc>
                  <a:txBody>
                    <a:bodyPr/>
                    <a:lstStyle/>
                    <a:p>
                      <a:pPr marL="0" marR="0" algn="l" fontAlgn="b">
                        <a:spcBef>
                          <a:spcPts val="0"/>
                        </a:spcBef>
                        <a:spcAft>
                          <a:spcPts val="0"/>
                        </a:spcAft>
                      </a:pPr>
                      <a:r>
                        <a:rPr lang="en-US" sz="1100" b="1"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NTC</a:t>
                      </a:r>
                      <a:endParaRPr lang="en-US" sz="1600" b="0" i="0" u="none" strike="noStrike">
                        <a:effectLst/>
                        <a:latin typeface="Arial" panose="020B0604020202020204" pitchFamily="34" charset="0"/>
                      </a:endParaRPr>
                    </a:p>
                  </a:txBody>
                  <a:tcPr marL="61931" marR="61931" marT="86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spcBef>
                          <a:spcPts val="0"/>
                        </a:spcBef>
                        <a:spcAft>
                          <a:spcPts val="0"/>
                        </a:spcAft>
                      </a:pPr>
                      <a:r>
                        <a:rPr lang="en-US" sz="11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5,335</a:t>
                      </a:r>
                      <a:endParaRPr lang="en-US" sz="1600" b="0" i="0" u="none" strike="noStrike">
                        <a:effectLst/>
                        <a:latin typeface="Arial" panose="020B0604020202020204" pitchFamily="34" charset="0"/>
                      </a:endParaRPr>
                    </a:p>
                  </a:txBody>
                  <a:tcPr marL="61931" marR="61931" marT="86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spcBef>
                          <a:spcPts val="0"/>
                        </a:spcBef>
                        <a:spcAft>
                          <a:spcPts val="0"/>
                        </a:spcAft>
                      </a:pPr>
                      <a:r>
                        <a:rPr lang="en-US" sz="11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2,312</a:t>
                      </a:r>
                      <a:endParaRPr lang="en-US" sz="1600" b="0" i="0" u="none" strike="noStrike">
                        <a:effectLst/>
                        <a:latin typeface="Arial" panose="020B0604020202020204" pitchFamily="34" charset="0"/>
                      </a:endParaRPr>
                    </a:p>
                  </a:txBody>
                  <a:tcPr marL="61931" marR="61931" marT="86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spcBef>
                          <a:spcPts val="0"/>
                        </a:spcBef>
                        <a:spcAft>
                          <a:spcPts val="0"/>
                        </a:spcAft>
                      </a:pPr>
                      <a:r>
                        <a:rPr lang="en-US" sz="11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3,023</a:t>
                      </a:r>
                      <a:endParaRPr lang="en-US" sz="1600" b="0" i="0" u="none" strike="noStrike">
                        <a:effectLst/>
                        <a:latin typeface="Arial" panose="020B0604020202020204" pitchFamily="34" charset="0"/>
                      </a:endParaRPr>
                    </a:p>
                  </a:txBody>
                  <a:tcPr marL="61931" marR="61931" marT="86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3922676"/>
                  </a:ext>
                </a:extLst>
              </a:tr>
              <a:tr h="407603">
                <a:tc>
                  <a:txBody>
                    <a:bodyPr/>
                    <a:lstStyle/>
                    <a:p>
                      <a:pPr marL="0" marR="0" algn="l" fontAlgn="b">
                        <a:spcBef>
                          <a:spcPts val="0"/>
                        </a:spcBef>
                        <a:spcAft>
                          <a:spcPts val="0"/>
                        </a:spcAft>
                      </a:pPr>
                      <a:r>
                        <a:rPr lang="en-US" sz="1100" b="1"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LCT, TES, WITS</a:t>
                      </a:r>
                      <a:endParaRPr lang="en-US" sz="1600" b="0" i="0" u="none" strike="noStrike">
                        <a:effectLst/>
                        <a:latin typeface="Arial" panose="020B0604020202020204" pitchFamily="34" charset="0"/>
                      </a:endParaRPr>
                    </a:p>
                  </a:txBody>
                  <a:tcPr marL="61931" marR="61931" marT="86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marL="0" marR="0" algn="ctr" fontAlgn="b">
                        <a:spcBef>
                          <a:spcPts val="0"/>
                        </a:spcBef>
                        <a:spcAft>
                          <a:spcPts val="0"/>
                        </a:spcAft>
                      </a:pPr>
                      <a:r>
                        <a:rPr lang="en-US" sz="11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8,447</a:t>
                      </a:r>
                      <a:endParaRPr lang="en-US" sz="1600" b="0" i="0" u="none" strike="noStrike">
                        <a:effectLst/>
                        <a:latin typeface="Arial" panose="020B0604020202020204" pitchFamily="34" charset="0"/>
                      </a:endParaRPr>
                    </a:p>
                  </a:txBody>
                  <a:tcPr marL="61931" marR="61931" marT="86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marL="0" marR="0" algn="ctr" fontAlgn="b">
                        <a:spcBef>
                          <a:spcPts val="0"/>
                        </a:spcBef>
                        <a:spcAft>
                          <a:spcPts val="0"/>
                        </a:spcAft>
                      </a:pPr>
                      <a:r>
                        <a:rPr lang="en-US" sz="11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b="0" i="0" u="none" strike="noStrike">
                        <a:effectLst/>
                        <a:latin typeface="Arial" panose="020B0604020202020204" pitchFamily="34" charset="0"/>
                      </a:endParaRPr>
                    </a:p>
                  </a:txBody>
                  <a:tcPr marL="61931" marR="61931" marT="86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marL="0" marR="0" algn="ctr" fontAlgn="b">
                        <a:spcBef>
                          <a:spcPts val="0"/>
                        </a:spcBef>
                        <a:spcAft>
                          <a:spcPts val="0"/>
                        </a:spcAft>
                      </a:pPr>
                      <a:r>
                        <a:rPr lang="en-US" sz="11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8,447</a:t>
                      </a:r>
                      <a:endParaRPr lang="en-US" sz="1600" b="0" i="0" u="none" strike="noStrike">
                        <a:effectLst/>
                        <a:latin typeface="Arial" panose="020B0604020202020204" pitchFamily="34" charset="0"/>
                      </a:endParaRPr>
                    </a:p>
                  </a:txBody>
                  <a:tcPr marL="61931" marR="61931" marT="86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366610594"/>
                  </a:ext>
                </a:extLst>
              </a:tr>
              <a:tr h="226613">
                <a:tc>
                  <a:txBody>
                    <a:bodyPr/>
                    <a:lstStyle/>
                    <a:p>
                      <a:pPr marL="0" marR="0" algn="l" fontAlgn="b">
                        <a:spcBef>
                          <a:spcPts val="0"/>
                        </a:spcBef>
                        <a:spcAft>
                          <a:spcPts val="0"/>
                        </a:spcAft>
                      </a:pPr>
                      <a:r>
                        <a:rPr lang="en-US" sz="1100" b="1"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Total</a:t>
                      </a:r>
                      <a:endParaRPr lang="en-US" sz="1600" b="0" i="0" u="none" strike="noStrike">
                        <a:effectLst/>
                        <a:latin typeface="Arial" panose="020B0604020202020204" pitchFamily="34" charset="0"/>
                      </a:endParaRPr>
                    </a:p>
                  </a:txBody>
                  <a:tcPr marL="61931" marR="61931" marT="86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spcBef>
                          <a:spcPts val="0"/>
                        </a:spcBef>
                        <a:spcAft>
                          <a:spcPts val="0"/>
                        </a:spcAft>
                      </a:pPr>
                      <a:r>
                        <a:rPr lang="en-US" sz="11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35,307</a:t>
                      </a:r>
                      <a:endParaRPr lang="en-US" sz="1600" b="0" i="0" u="none" strike="noStrike">
                        <a:effectLst/>
                        <a:latin typeface="Arial" panose="020B0604020202020204" pitchFamily="34" charset="0"/>
                      </a:endParaRPr>
                    </a:p>
                  </a:txBody>
                  <a:tcPr marL="61931" marR="61931" marT="86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spcBef>
                          <a:spcPts val="0"/>
                        </a:spcBef>
                        <a:spcAft>
                          <a:spcPts val="0"/>
                        </a:spcAft>
                      </a:pPr>
                      <a:r>
                        <a:rPr lang="en-US" sz="11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8,985</a:t>
                      </a:r>
                      <a:endParaRPr lang="en-US" sz="1600" b="0" i="0" u="none" strike="noStrike">
                        <a:effectLst/>
                        <a:latin typeface="Arial" panose="020B0604020202020204" pitchFamily="34" charset="0"/>
                      </a:endParaRPr>
                    </a:p>
                  </a:txBody>
                  <a:tcPr marL="61931" marR="61931" marT="86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spcBef>
                          <a:spcPts val="0"/>
                        </a:spcBef>
                        <a:spcAft>
                          <a:spcPts val="0"/>
                        </a:spcAft>
                      </a:pPr>
                      <a:r>
                        <a:rPr lang="en-US" sz="1100" b="0"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26,322 </a:t>
                      </a:r>
                      <a:endParaRPr lang="en-US" sz="1600" b="0" i="0" u="none" strike="noStrike" dirty="0">
                        <a:effectLst/>
                        <a:latin typeface="Arial" panose="020B0604020202020204" pitchFamily="34" charset="0"/>
                      </a:endParaRPr>
                    </a:p>
                  </a:txBody>
                  <a:tcPr marL="61931" marR="61931" marT="86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6460748"/>
                  </a:ext>
                </a:extLst>
              </a:tr>
            </a:tbl>
          </a:graphicData>
        </a:graphic>
      </p:graphicFrame>
      <p:pic>
        <p:nvPicPr>
          <p:cNvPr id="5" name="Picture 4" descr="A person sitting at a desk looking at multiple screens&#10;&#10;Description automatically generated">
            <a:extLst>
              <a:ext uri="{FF2B5EF4-FFF2-40B4-BE49-F238E27FC236}">
                <a16:creationId xmlns:a16="http://schemas.microsoft.com/office/drawing/2014/main" id="{D6AC1421-2B06-C7E4-54C2-94519E339A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388" y="1163095"/>
            <a:ext cx="4407745" cy="44077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37735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5812BDB-B077-4C44-B61C-807CF9CBD254}"/>
              </a:ext>
            </a:extLst>
          </p:cNvPr>
          <p:cNvSpPr>
            <a:spLocks noGrp="1"/>
          </p:cNvSpPr>
          <p:nvPr>
            <p:ph type="title"/>
          </p:nvPr>
        </p:nvSpPr>
        <p:spPr>
          <a:xfrm>
            <a:off x="1943919" y="17595"/>
            <a:ext cx="7880890" cy="801070"/>
          </a:xfrm>
        </p:spPr>
        <p:txBody>
          <a:bodyPr anchor="ctr">
            <a:normAutofit fontScale="90000"/>
          </a:bodyPr>
          <a:lstStyle/>
          <a:p>
            <a:pPr>
              <a:lnSpc>
                <a:spcPct val="90000"/>
              </a:lnSpc>
            </a:pPr>
            <a:r>
              <a:rPr lang="en-US" sz="3200" dirty="0"/>
              <a:t>Forecasting Method Results – </a:t>
            </a:r>
            <a:br>
              <a:rPr lang="en-US" sz="3200" dirty="0"/>
            </a:br>
            <a:r>
              <a:rPr lang="en-US" sz="3200" dirty="0"/>
              <a:t>Non-Mission Capable (NMC)</a:t>
            </a:r>
            <a:endParaRPr lang="en-US" sz="3200" dirty="0">
              <a:solidFill>
                <a:schemeClr val="tx1"/>
              </a:solidFill>
            </a:endParaRPr>
          </a:p>
        </p:txBody>
      </p:sp>
      <p:sp>
        <p:nvSpPr>
          <p:cNvPr id="15" name="TextBox 14">
            <a:extLst>
              <a:ext uri="{FF2B5EF4-FFF2-40B4-BE49-F238E27FC236}">
                <a16:creationId xmlns:a16="http://schemas.microsoft.com/office/drawing/2014/main" id="{4B9589E6-1ADE-4849-85EE-BFF932F1BE68}"/>
              </a:ext>
            </a:extLst>
          </p:cNvPr>
          <p:cNvSpPr txBox="1"/>
          <p:nvPr/>
        </p:nvSpPr>
        <p:spPr>
          <a:xfrm>
            <a:off x="-1702" y="5729357"/>
            <a:ext cx="11609408" cy="646331"/>
          </a:xfrm>
          <a:prstGeom prst="rect">
            <a:avLst/>
          </a:prstGeom>
          <a:noFill/>
        </p:spPr>
        <p:txBody>
          <a:bodyPr wrap="square">
            <a:spAutoFit/>
          </a:bodyPr>
          <a:lstStyle/>
          <a:p>
            <a:pPr lvl="1"/>
            <a:r>
              <a:rPr lang="en-US" sz="1800" dirty="0">
                <a:effectLst/>
                <a:latin typeface="Times New Roman" panose="02020603050405020304" pitchFamily="18" charset="0"/>
                <a:ea typeface="Times New Roman" panose="02020603050405020304" pitchFamily="18" charset="0"/>
              </a:rPr>
              <a:t>Logistics Officers, Demand Planners, and Supply Chain Managers, can significantly enhance material demand forecasts for Non-Mission Capable (NMC) systems by using</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Support</a:t>
            </a:r>
            <a:r>
              <a:rPr lang="en-US" sz="1800" spc="-2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Vector</a:t>
            </a:r>
            <a:r>
              <a:rPr lang="en-US" sz="1800" spc="-2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Regression</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(SVR)</a:t>
            </a:r>
            <a:r>
              <a:rPr lang="en-US" sz="1800" spc="-2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method.</a:t>
            </a:r>
            <a:endParaRPr lang="en-US" sz="16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34F7C118-8997-3540-AD32-BACE9B5E0FE1}"/>
              </a:ext>
            </a:extLst>
          </p:cNvPr>
          <p:cNvPicPr>
            <a:picLocks noChangeAspect="1"/>
          </p:cNvPicPr>
          <p:nvPr/>
        </p:nvPicPr>
        <p:blipFill>
          <a:blip r:embed="rId3"/>
          <a:stretch>
            <a:fillRect/>
          </a:stretch>
        </p:blipFill>
        <p:spPr>
          <a:xfrm>
            <a:off x="7047736" y="1058833"/>
            <a:ext cx="5554146" cy="4608043"/>
          </a:xfrm>
          <a:prstGeom prst="rect">
            <a:avLst/>
          </a:prstGeom>
        </p:spPr>
      </p:pic>
      <p:sp>
        <p:nvSpPr>
          <p:cNvPr id="3" name="TextBox 2">
            <a:extLst>
              <a:ext uri="{FF2B5EF4-FFF2-40B4-BE49-F238E27FC236}">
                <a16:creationId xmlns:a16="http://schemas.microsoft.com/office/drawing/2014/main" id="{2E97D182-FFEA-6418-CF4C-AB02CA28EA7F}"/>
              </a:ext>
            </a:extLst>
          </p:cNvPr>
          <p:cNvSpPr txBox="1"/>
          <p:nvPr/>
        </p:nvSpPr>
        <p:spPr>
          <a:xfrm>
            <a:off x="4250412" y="2766077"/>
            <a:ext cx="3719031"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Number of Unique Parts Assessed: </a:t>
            </a:r>
            <a:r>
              <a:rPr lang="en-US" sz="1400" dirty="0">
                <a:latin typeface="Arial" panose="020B0604020202020204" pitchFamily="34" charset="0"/>
                <a:cs typeface="Arial" panose="020B0604020202020204" pitchFamily="34" charset="0"/>
              </a:rPr>
              <a:t>1,586 </a:t>
            </a:r>
          </a:p>
        </p:txBody>
      </p:sp>
      <p:sp>
        <p:nvSpPr>
          <p:cNvPr id="4" name="TextBox 3">
            <a:extLst>
              <a:ext uri="{FF2B5EF4-FFF2-40B4-BE49-F238E27FC236}">
                <a16:creationId xmlns:a16="http://schemas.microsoft.com/office/drawing/2014/main" id="{B36DBDAA-ADD7-8B09-BE34-81D9CA28E76A}"/>
              </a:ext>
            </a:extLst>
          </p:cNvPr>
          <p:cNvSpPr txBox="1"/>
          <p:nvPr/>
        </p:nvSpPr>
        <p:spPr>
          <a:xfrm>
            <a:off x="4261987" y="3675193"/>
            <a:ext cx="2549031"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Forecast Horizon: </a:t>
            </a:r>
            <a:r>
              <a:rPr lang="en-US" sz="1400" dirty="0">
                <a:latin typeface="Arial" panose="020B0604020202020204" pitchFamily="34" charset="0"/>
                <a:cs typeface="Arial" panose="020B0604020202020204" pitchFamily="34" charset="0"/>
              </a:rPr>
              <a:t>52 Weeks</a:t>
            </a:r>
          </a:p>
        </p:txBody>
      </p:sp>
      <p:sp>
        <p:nvSpPr>
          <p:cNvPr id="5" name="TextBox 4">
            <a:extLst>
              <a:ext uri="{FF2B5EF4-FFF2-40B4-BE49-F238E27FC236}">
                <a16:creationId xmlns:a16="http://schemas.microsoft.com/office/drawing/2014/main" id="{1CF5489D-C6C4-9561-5F9C-A8C4B572A107}"/>
              </a:ext>
            </a:extLst>
          </p:cNvPr>
          <p:cNvSpPr txBox="1"/>
          <p:nvPr/>
        </p:nvSpPr>
        <p:spPr>
          <a:xfrm>
            <a:off x="4261986" y="3254637"/>
            <a:ext cx="2835648"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Training Timeframe: </a:t>
            </a:r>
            <a:r>
              <a:rPr lang="en-US" sz="1400" dirty="0">
                <a:latin typeface="Arial" panose="020B0604020202020204" pitchFamily="34" charset="0"/>
                <a:cs typeface="Arial" panose="020B0604020202020204" pitchFamily="34" charset="0"/>
              </a:rPr>
              <a:t>282 Weeks</a:t>
            </a:r>
          </a:p>
        </p:txBody>
      </p:sp>
      <p:sp>
        <p:nvSpPr>
          <p:cNvPr id="8" name="TextBox 7">
            <a:extLst>
              <a:ext uri="{FF2B5EF4-FFF2-40B4-BE49-F238E27FC236}">
                <a16:creationId xmlns:a16="http://schemas.microsoft.com/office/drawing/2014/main" id="{F06B2A8C-6CFC-8B87-10C8-4552AE57D109}"/>
              </a:ext>
            </a:extLst>
          </p:cNvPr>
          <p:cNvSpPr txBox="1"/>
          <p:nvPr/>
        </p:nvSpPr>
        <p:spPr>
          <a:xfrm>
            <a:off x="4250412" y="2325878"/>
            <a:ext cx="3723583"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Part Type Used: </a:t>
            </a:r>
            <a:r>
              <a:rPr lang="en-US" sz="1400" dirty="0">
                <a:latin typeface="Arial" panose="020B0604020202020204" pitchFamily="34" charset="0"/>
                <a:cs typeface="Arial" panose="020B0604020202020204" pitchFamily="34" charset="0"/>
              </a:rPr>
              <a:t>Repairable &amp; Consumable </a:t>
            </a:r>
          </a:p>
        </p:txBody>
      </p:sp>
      <p:sp>
        <p:nvSpPr>
          <p:cNvPr id="11" name="TextBox 10">
            <a:extLst>
              <a:ext uri="{FF2B5EF4-FFF2-40B4-BE49-F238E27FC236}">
                <a16:creationId xmlns:a16="http://schemas.microsoft.com/office/drawing/2014/main" id="{A01797B5-0DF2-9977-01E5-0901E90B6EA8}"/>
              </a:ext>
            </a:extLst>
          </p:cNvPr>
          <p:cNvSpPr txBox="1"/>
          <p:nvPr/>
        </p:nvSpPr>
        <p:spPr>
          <a:xfrm>
            <a:off x="4261986" y="1850460"/>
            <a:ext cx="2525050"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Work Order Type: </a:t>
            </a:r>
            <a:r>
              <a:rPr lang="en-US" sz="1400" dirty="0">
                <a:latin typeface="Arial" panose="020B0604020202020204" pitchFamily="34" charset="0"/>
                <a:cs typeface="Arial" panose="020B0604020202020204" pitchFamily="34" charset="0"/>
              </a:rPr>
              <a:t>Corrective</a:t>
            </a:r>
          </a:p>
        </p:txBody>
      </p:sp>
      <p:pic>
        <p:nvPicPr>
          <p:cNvPr id="16" name="Picture 15" descr="A military tank in a factory&#10;&#10;Description automatically generated">
            <a:extLst>
              <a:ext uri="{FF2B5EF4-FFF2-40B4-BE49-F238E27FC236}">
                <a16:creationId xmlns:a16="http://schemas.microsoft.com/office/drawing/2014/main" id="{425FB673-0BD7-9BBF-AB09-1B912D2E6F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81687"/>
            <a:ext cx="4069144" cy="40691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956132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50BADE5-EB05-7A4E-8F4A-DEBC825005DF}"/>
              </a:ext>
            </a:extLst>
          </p:cNvPr>
          <p:cNvSpPr>
            <a:spLocks noGrp="1"/>
          </p:cNvSpPr>
          <p:nvPr>
            <p:ph type="title"/>
          </p:nvPr>
        </p:nvSpPr>
        <p:spPr>
          <a:xfrm>
            <a:off x="1943919" y="17595"/>
            <a:ext cx="7880890" cy="801070"/>
          </a:xfrm>
        </p:spPr>
        <p:txBody>
          <a:bodyPr anchor="ctr">
            <a:normAutofit fontScale="90000"/>
          </a:bodyPr>
          <a:lstStyle/>
          <a:p>
            <a:pPr>
              <a:lnSpc>
                <a:spcPct val="90000"/>
              </a:lnSpc>
            </a:pPr>
            <a:r>
              <a:rPr lang="en-US" sz="3200" dirty="0"/>
              <a:t>Forecasting Method Results – </a:t>
            </a:r>
            <a:br>
              <a:rPr lang="en-US" sz="3200" dirty="0"/>
            </a:br>
            <a:r>
              <a:rPr lang="en-US" sz="3200" dirty="0"/>
              <a:t>Partially Mission Capable (PMC)</a:t>
            </a:r>
          </a:p>
        </p:txBody>
      </p:sp>
      <p:sp>
        <p:nvSpPr>
          <p:cNvPr id="15" name="TextBox 14">
            <a:extLst>
              <a:ext uri="{FF2B5EF4-FFF2-40B4-BE49-F238E27FC236}">
                <a16:creationId xmlns:a16="http://schemas.microsoft.com/office/drawing/2014/main" id="{6FCE4923-43A8-044D-8D75-5964AE942127}"/>
              </a:ext>
            </a:extLst>
          </p:cNvPr>
          <p:cNvSpPr txBox="1"/>
          <p:nvPr/>
        </p:nvSpPr>
        <p:spPr>
          <a:xfrm>
            <a:off x="430774" y="5801225"/>
            <a:ext cx="10416936" cy="646331"/>
          </a:xfrm>
          <a:prstGeom prst="rect">
            <a:avLst/>
          </a:prstGeom>
          <a:noFill/>
        </p:spPr>
        <p:txBody>
          <a:bodyPr wrap="square">
            <a:spAutoFit/>
          </a:bodyPr>
          <a:lstStyle/>
          <a:p>
            <a:pPr lvl="1"/>
            <a:r>
              <a:rPr lang="en-US" sz="1800" dirty="0">
                <a:effectLst/>
                <a:latin typeface="Times New Roman" panose="02020603050405020304" pitchFamily="18" charset="0"/>
                <a:ea typeface="Times New Roman" panose="02020603050405020304" pitchFamily="18" charset="0"/>
              </a:rPr>
              <a:t>By adopting SVR and KNNR for intermittent demand forecasting, demand planners can achieve a more accurate prediction of the parts needed to maintain simulator </a:t>
            </a:r>
            <a:r>
              <a:rPr lang="en-US" sz="1800" spc="-10" dirty="0">
                <a:effectLst/>
                <a:latin typeface="Times New Roman" panose="02020603050405020304" pitchFamily="18" charset="0"/>
                <a:ea typeface="Times New Roman" panose="02020603050405020304" pitchFamily="18" charset="0"/>
              </a:rPr>
              <a:t>functionality.</a:t>
            </a:r>
            <a:endParaRPr lang="en-US" sz="16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E850DDFE-F900-404B-A835-12BDEC312FD5}"/>
              </a:ext>
            </a:extLst>
          </p:cNvPr>
          <p:cNvPicPr>
            <a:picLocks noChangeAspect="1"/>
          </p:cNvPicPr>
          <p:nvPr/>
        </p:nvPicPr>
        <p:blipFill rotWithShape="1">
          <a:blip r:embed="rId3"/>
          <a:srcRect l="13221" r="12181"/>
          <a:stretch/>
        </p:blipFill>
        <p:spPr>
          <a:xfrm>
            <a:off x="7600789" y="958434"/>
            <a:ext cx="4448039" cy="4703022"/>
          </a:xfrm>
          <a:prstGeom prst="rect">
            <a:avLst/>
          </a:prstGeom>
        </p:spPr>
      </p:pic>
      <p:sp>
        <p:nvSpPr>
          <p:cNvPr id="2" name="TextBox 1">
            <a:extLst>
              <a:ext uri="{FF2B5EF4-FFF2-40B4-BE49-F238E27FC236}">
                <a16:creationId xmlns:a16="http://schemas.microsoft.com/office/drawing/2014/main" id="{664EFCDC-899D-E50F-37FE-536C85F435C1}"/>
              </a:ext>
            </a:extLst>
          </p:cNvPr>
          <p:cNvSpPr txBox="1"/>
          <p:nvPr/>
        </p:nvSpPr>
        <p:spPr>
          <a:xfrm>
            <a:off x="4053581" y="2503672"/>
            <a:ext cx="3569952"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Number of Unique Parts Assessed: </a:t>
            </a:r>
            <a:r>
              <a:rPr lang="en-US" sz="1400" dirty="0">
                <a:latin typeface="Arial" panose="020B0604020202020204" pitchFamily="34" charset="0"/>
                <a:cs typeface="Arial" panose="020B0604020202020204" pitchFamily="34" charset="0"/>
              </a:rPr>
              <a:t>959 </a:t>
            </a:r>
          </a:p>
        </p:txBody>
      </p:sp>
      <p:sp>
        <p:nvSpPr>
          <p:cNvPr id="3" name="TextBox 2">
            <a:extLst>
              <a:ext uri="{FF2B5EF4-FFF2-40B4-BE49-F238E27FC236}">
                <a16:creationId xmlns:a16="http://schemas.microsoft.com/office/drawing/2014/main" id="{5E59C945-91CE-10B0-5EBF-9780D956B30E}"/>
              </a:ext>
            </a:extLst>
          </p:cNvPr>
          <p:cNvSpPr txBox="1"/>
          <p:nvPr/>
        </p:nvSpPr>
        <p:spPr>
          <a:xfrm>
            <a:off x="4053582" y="3370246"/>
            <a:ext cx="2549031"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Forecast Horizon: </a:t>
            </a:r>
            <a:r>
              <a:rPr lang="en-US" sz="1400" dirty="0">
                <a:latin typeface="Arial" panose="020B0604020202020204" pitchFamily="34" charset="0"/>
                <a:cs typeface="Arial" panose="020B0604020202020204" pitchFamily="34" charset="0"/>
              </a:rPr>
              <a:t>49 Weeks</a:t>
            </a:r>
          </a:p>
        </p:txBody>
      </p:sp>
      <p:sp>
        <p:nvSpPr>
          <p:cNvPr id="4" name="TextBox 3">
            <a:extLst>
              <a:ext uri="{FF2B5EF4-FFF2-40B4-BE49-F238E27FC236}">
                <a16:creationId xmlns:a16="http://schemas.microsoft.com/office/drawing/2014/main" id="{310D3081-74E5-AA75-BEA1-3D21B086990D}"/>
              </a:ext>
            </a:extLst>
          </p:cNvPr>
          <p:cNvSpPr txBox="1"/>
          <p:nvPr/>
        </p:nvSpPr>
        <p:spPr>
          <a:xfrm>
            <a:off x="4053581" y="2959616"/>
            <a:ext cx="2835648"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Training Timeframe: </a:t>
            </a:r>
            <a:r>
              <a:rPr lang="en-US" sz="1400" dirty="0">
                <a:latin typeface="Arial" panose="020B0604020202020204" pitchFamily="34" charset="0"/>
                <a:cs typeface="Arial" panose="020B0604020202020204" pitchFamily="34" charset="0"/>
              </a:rPr>
              <a:t>282 Weeks</a:t>
            </a:r>
          </a:p>
        </p:txBody>
      </p:sp>
      <p:sp>
        <p:nvSpPr>
          <p:cNvPr id="6" name="TextBox 5">
            <a:extLst>
              <a:ext uri="{FF2B5EF4-FFF2-40B4-BE49-F238E27FC236}">
                <a16:creationId xmlns:a16="http://schemas.microsoft.com/office/drawing/2014/main" id="{F0A506C0-5C38-98DD-4808-A13ED478A93D}"/>
              </a:ext>
            </a:extLst>
          </p:cNvPr>
          <p:cNvSpPr txBox="1"/>
          <p:nvPr/>
        </p:nvSpPr>
        <p:spPr>
          <a:xfrm>
            <a:off x="4082427" y="2110526"/>
            <a:ext cx="3723583"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Part Type Used: </a:t>
            </a:r>
            <a:r>
              <a:rPr lang="en-US" sz="1400" dirty="0">
                <a:latin typeface="Arial" panose="020B0604020202020204" pitchFamily="34" charset="0"/>
                <a:cs typeface="Arial" panose="020B0604020202020204" pitchFamily="34" charset="0"/>
              </a:rPr>
              <a:t>Repairable &amp; Consumable </a:t>
            </a:r>
          </a:p>
        </p:txBody>
      </p:sp>
      <p:sp>
        <p:nvSpPr>
          <p:cNvPr id="7" name="TextBox 6">
            <a:extLst>
              <a:ext uri="{FF2B5EF4-FFF2-40B4-BE49-F238E27FC236}">
                <a16:creationId xmlns:a16="http://schemas.microsoft.com/office/drawing/2014/main" id="{938E95D9-E331-66C2-D197-870CAE27FE97}"/>
              </a:ext>
            </a:extLst>
          </p:cNvPr>
          <p:cNvSpPr txBox="1"/>
          <p:nvPr/>
        </p:nvSpPr>
        <p:spPr>
          <a:xfrm>
            <a:off x="4082426" y="1691670"/>
            <a:ext cx="2525050"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Work Order Type: </a:t>
            </a:r>
            <a:r>
              <a:rPr lang="en-US" sz="1400" dirty="0">
                <a:latin typeface="Arial" panose="020B0604020202020204" pitchFamily="34" charset="0"/>
                <a:cs typeface="Arial" panose="020B0604020202020204" pitchFamily="34" charset="0"/>
              </a:rPr>
              <a:t>Corrective</a:t>
            </a:r>
          </a:p>
        </p:txBody>
      </p:sp>
      <p:pic>
        <p:nvPicPr>
          <p:cNvPr id="16" name="Picture 15" descr="A helicopter in the desert&#10;&#10;Description automatically generated">
            <a:extLst>
              <a:ext uri="{FF2B5EF4-FFF2-40B4-BE49-F238E27FC236}">
                <a16:creationId xmlns:a16="http://schemas.microsoft.com/office/drawing/2014/main" id="{F28DAAB2-35C7-260A-E3F4-3169BFEEF6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25" y="942018"/>
            <a:ext cx="3999697" cy="39996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02551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1519BCD-067B-424B-8606-62099DA039A4}"/>
              </a:ext>
            </a:extLst>
          </p:cNvPr>
          <p:cNvSpPr>
            <a:spLocks noGrp="1"/>
          </p:cNvSpPr>
          <p:nvPr>
            <p:ph type="title"/>
          </p:nvPr>
        </p:nvSpPr>
        <p:spPr>
          <a:xfrm>
            <a:off x="1943919" y="72680"/>
            <a:ext cx="7880890" cy="801070"/>
          </a:xfrm>
        </p:spPr>
        <p:txBody>
          <a:bodyPr anchor="ctr">
            <a:normAutofit fontScale="90000"/>
          </a:bodyPr>
          <a:lstStyle/>
          <a:p>
            <a:pPr>
              <a:lnSpc>
                <a:spcPct val="90000"/>
              </a:lnSpc>
            </a:pPr>
            <a:r>
              <a:rPr lang="en-US" sz="3200" dirty="0"/>
              <a:t>Forecasting Method Results – </a:t>
            </a:r>
            <a:br>
              <a:rPr lang="en-US" sz="3200" dirty="0"/>
            </a:br>
            <a:r>
              <a:rPr lang="en-US" sz="3200" dirty="0"/>
              <a:t>Fully Mission Capable (FMC)</a:t>
            </a:r>
          </a:p>
        </p:txBody>
      </p:sp>
      <p:sp>
        <p:nvSpPr>
          <p:cNvPr id="14" name="TextBox 13">
            <a:extLst>
              <a:ext uri="{FF2B5EF4-FFF2-40B4-BE49-F238E27FC236}">
                <a16:creationId xmlns:a16="http://schemas.microsoft.com/office/drawing/2014/main" id="{25C2F766-72F8-F745-9FAA-F942C6B44512}"/>
              </a:ext>
            </a:extLst>
          </p:cNvPr>
          <p:cNvSpPr txBox="1"/>
          <p:nvPr/>
        </p:nvSpPr>
        <p:spPr>
          <a:xfrm>
            <a:off x="277791" y="5819309"/>
            <a:ext cx="11019099" cy="646331"/>
          </a:xfrm>
          <a:prstGeom prst="rect">
            <a:avLst/>
          </a:prstGeom>
          <a:noFill/>
        </p:spPr>
        <p:txBody>
          <a:bodyPr wrap="square">
            <a:spAutoFit/>
          </a:bodyPr>
          <a:lstStyle/>
          <a:p>
            <a:pPr lvl="1"/>
            <a:r>
              <a:rPr lang="en-US" sz="1800" dirty="0">
                <a:effectLst/>
                <a:latin typeface="Times New Roman" panose="02020603050405020304" pitchFamily="18" charset="0"/>
                <a:ea typeface="Times New Roman" panose="02020603050405020304" pitchFamily="18" charset="0"/>
              </a:rPr>
              <a:t>Logistics Officers, Supply Chain Managers, and Demand Planners should integrate SVR into their forecasting models to achieve more accurate predictions for repair parts needed over a 52-week forecast horizon.</a:t>
            </a:r>
            <a:endParaRPr lang="en-US" sz="16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3DD73E9-596E-6C40-BD52-B92B2D086D19}"/>
              </a:ext>
            </a:extLst>
          </p:cNvPr>
          <p:cNvPicPr>
            <a:picLocks noChangeAspect="1"/>
          </p:cNvPicPr>
          <p:nvPr/>
        </p:nvPicPr>
        <p:blipFill rotWithShape="1">
          <a:blip r:embed="rId3"/>
          <a:srcRect l="12478" r="12267"/>
          <a:stretch/>
        </p:blipFill>
        <p:spPr>
          <a:xfrm>
            <a:off x="7205094" y="991494"/>
            <a:ext cx="4822747" cy="4826791"/>
          </a:xfrm>
          <a:prstGeom prst="rect">
            <a:avLst/>
          </a:prstGeom>
        </p:spPr>
      </p:pic>
      <p:sp>
        <p:nvSpPr>
          <p:cNvPr id="3" name="TextBox 2">
            <a:extLst>
              <a:ext uri="{FF2B5EF4-FFF2-40B4-BE49-F238E27FC236}">
                <a16:creationId xmlns:a16="http://schemas.microsoft.com/office/drawing/2014/main" id="{3B2A6BBD-7F9A-400C-461D-C0FBF563566F}"/>
              </a:ext>
            </a:extLst>
          </p:cNvPr>
          <p:cNvSpPr txBox="1"/>
          <p:nvPr/>
        </p:nvSpPr>
        <p:spPr>
          <a:xfrm>
            <a:off x="3745089" y="2357083"/>
            <a:ext cx="3818418"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Number of Unique Parts Assessed: </a:t>
            </a:r>
            <a:r>
              <a:rPr lang="en-US" sz="1400" dirty="0">
                <a:latin typeface="Arial" panose="020B0604020202020204" pitchFamily="34" charset="0"/>
                <a:cs typeface="Arial" panose="020B0604020202020204" pitchFamily="34" charset="0"/>
              </a:rPr>
              <a:t>21,471 </a:t>
            </a:r>
          </a:p>
        </p:txBody>
      </p:sp>
      <p:sp>
        <p:nvSpPr>
          <p:cNvPr id="4" name="TextBox 3">
            <a:extLst>
              <a:ext uri="{FF2B5EF4-FFF2-40B4-BE49-F238E27FC236}">
                <a16:creationId xmlns:a16="http://schemas.microsoft.com/office/drawing/2014/main" id="{40E193D7-CC32-28C6-007D-0B97ED7EE600}"/>
              </a:ext>
            </a:extLst>
          </p:cNvPr>
          <p:cNvSpPr txBox="1"/>
          <p:nvPr/>
        </p:nvSpPr>
        <p:spPr>
          <a:xfrm>
            <a:off x="3745090" y="3121223"/>
            <a:ext cx="2549031"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Forecast Horizon: </a:t>
            </a:r>
            <a:r>
              <a:rPr lang="en-US" sz="1400" dirty="0">
                <a:latin typeface="Arial" panose="020B0604020202020204" pitchFamily="34" charset="0"/>
                <a:cs typeface="Arial" panose="020B0604020202020204" pitchFamily="34" charset="0"/>
              </a:rPr>
              <a:t>52 Weeks</a:t>
            </a:r>
          </a:p>
        </p:txBody>
      </p:sp>
      <p:sp>
        <p:nvSpPr>
          <p:cNvPr id="5" name="TextBox 4">
            <a:extLst>
              <a:ext uri="{FF2B5EF4-FFF2-40B4-BE49-F238E27FC236}">
                <a16:creationId xmlns:a16="http://schemas.microsoft.com/office/drawing/2014/main" id="{C9D24CCD-6AFE-825A-423E-6EDBCA90E5F7}"/>
              </a:ext>
            </a:extLst>
          </p:cNvPr>
          <p:cNvSpPr txBox="1"/>
          <p:nvPr/>
        </p:nvSpPr>
        <p:spPr>
          <a:xfrm>
            <a:off x="3745089" y="2762262"/>
            <a:ext cx="2835648"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Training Timeframe: </a:t>
            </a:r>
            <a:r>
              <a:rPr lang="en-US" sz="1400" dirty="0">
                <a:latin typeface="Arial" panose="020B0604020202020204" pitchFamily="34" charset="0"/>
                <a:cs typeface="Arial" panose="020B0604020202020204" pitchFamily="34" charset="0"/>
              </a:rPr>
              <a:t>282 Weeks</a:t>
            </a:r>
          </a:p>
        </p:txBody>
      </p:sp>
      <p:sp>
        <p:nvSpPr>
          <p:cNvPr id="7" name="TextBox 6">
            <a:extLst>
              <a:ext uri="{FF2B5EF4-FFF2-40B4-BE49-F238E27FC236}">
                <a16:creationId xmlns:a16="http://schemas.microsoft.com/office/drawing/2014/main" id="{CA88E051-735F-222E-5DE5-BC1EC659772B}"/>
              </a:ext>
            </a:extLst>
          </p:cNvPr>
          <p:cNvSpPr txBox="1"/>
          <p:nvPr/>
        </p:nvSpPr>
        <p:spPr>
          <a:xfrm>
            <a:off x="3745090" y="1938771"/>
            <a:ext cx="3723583"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Part Type Used: </a:t>
            </a:r>
            <a:r>
              <a:rPr lang="en-US" sz="1400" dirty="0">
                <a:latin typeface="Arial" panose="020B0604020202020204" pitchFamily="34" charset="0"/>
                <a:cs typeface="Arial" panose="020B0604020202020204" pitchFamily="34" charset="0"/>
              </a:rPr>
              <a:t>Repairable &amp; Consumable </a:t>
            </a:r>
          </a:p>
        </p:txBody>
      </p:sp>
      <p:sp>
        <p:nvSpPr>
          <p:cNvPr id="8" name="TextBox 7">
            <a:extLst>
              <a:ext uri="{FF2B5EF4-FFF2-40B4-BE49-F238E27FC236}">
                <a16:creationId xmlns:a16="http://schemas.microsoft.com/office/drawing/2014/main" id="{5493F247-F4C1-7E73-0330-ACCD90697C37}"/>
              </a:ext>
            </a:extLst>
          </p:cNvPr>
          <p:cNvSpPr txBox="1"/>
          <p:nvPr/>
        </p:nvSpPr>
        <p:spPr>
          <a:xfrm>
            <a:off x="3745089" y="1548196"/>
            <a:ext cx="2525050"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Work Order Type: </a:t>
            </a:r>
            <a:r>
              <a:rPr lang="en-US" sz="1400" dirty="0">
                <a:latin typeface="Arial" panose="020B0604020202020204" pitchFamily="34" charset="0"/>
                <a:cs typeface="Arial" panose="020B0604020202020204" pitchFamily="34" charset="0"/>
              </a:rPr>
              <a:t>Corrective</a:t>
            </a:r>
          </a:p>
        </p:txBody>
      </p:sp>
      <p:pic>
        <p:nvPicPr>
          <p:cNvPr id="11" name="Picture 10" descr="A group of people in military uniforms working on computers&#10;&#10;Description automatically generated">
            <a:extLst>
              <a:ext uri="{FF2B5EF4-FFF2-40B4-BE49-F238E27FC236}">
                <a16:creationId xmlns:a16="http://schemas.microsoft.com/office/drawing/2014/main" id="{9A75148A-95CA-9B43-6B46-9FFD834214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05" y="969045"/>
            <a:ext cx="3723584" cy="39029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42991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474823" y="1372619"/>
            <a:ext cx="6242613" cy="4112762"/>
          </a:xfrm>
        </p:spPr>
        <p:txBody>
          <a:bodyPr/>
          <a:lstStyle/>
          <a:p>
            <a:pPr marL="0" indent="0">
              <a:buClrTx/>
              <a:buNone/>
            </a:pPr>
            <a:endParaRPr lang="en-US" sz="2000" dirty="0"/>
          </a:p>
          <a:p>
            <a:pPr marL="342900" indent="-342900">
              <a:buClrTx/>
              <a:buFont typeface="Arial" panose="020B0604020202020204" pitchFamily="34" charset="0"/>
              <a:buChar char="•"/>
            </a:pPr>
            <a:r>
              <a:rPr lang="en-US" sz="2000" dirty="0"/>
              <a:t>Machine Learning models can perform equal to or better than statistical models when computational constraints are removed.</a:t>
            </a:r>
          </a:p>
          <a:p>
            <a:pPr marL="342900" indent="-342900">
              <a:buClrTx/>
              <a:buFont typeface="Arial" panose="020B0604020202020204" pitchFamily="34" charset="0"/>
              <a:buChar char="•"/>
            </a:pPr>
            <a:endParaRPr lang="en-US" sz="2000" dirty="0"/>
          </a:p>
          <a:p>
            <a:pPr marL="342900" indent="-342900">
              <a:buClrTx/>
              <a:buFont typeface="Arial" panose="020B0604020202020204" pitchFamily="34" charset="0"/>
              <a:buChar char="•"/>
            </a:pPr>
            <a:r>
              <a:rPr lang="en-US" sz="2000" dirty="0"/>
              <a:t>Similar forecasting model comparisons must be performed on each use case to identify the best performing method to support operational readiness rate requirements.</a:t>
            </a:r>
          </a:p>
          <a:p>
            <a:pPr marL="342900" indent="-342900">
              <a:buClrTx/>
              <a:buFont typeface="Arial" panose="020B0604020202020204" pitchFamily="34" charset="0"/>
              <a:buChar char="•"/>
            </a:pPr>
            <a:endParaRPr lang="en-US" sz="2000" dirty="0"/>
          </a:p>
          <a:p>
            <a:pPr marL="342900" indent="-342900">
              <a:buClrTx/>
              <a:buFont typeface="Arial" panose="020B0604020202020204" pitchFamily="34" charset="0"/>
              <a:buChar char="•"/>
            </a:pPr>
            <a:r>
              <a:rPr lang="en-US" sz="2000" dirty="0"/>
              <a:t>The amount of training data made available impacts accuracy of the forecasting models.</a:t>
            </a:r>
          </a:p>
        </p:txBody>
      </p:sp>
      <p:sp>
        <p:nvSpPr>
          <p:cNvPr id="3" name="Title 2"/>
          <p:cNvSpPr>
            <a:spLocks noGrp="1"/>
          </p:cNvSpPr>
          <p:nvPr>
            <p:ph type="title"/>
          </p:nvPr>
        </p:nvSpPr>
        <p:spPr>
          <a:xfrm>
            <a:off x="1990086" y="116268"/>
            <a:ext cx="7978667" cy="710705"/>
          </a:xfrm>
        </p:spPr>
        <p:txBody>
          <a:bodyPr/>
          <a:lstStyle/>
          <a:p>
            <a:r>
              <a:rPr lang="en-US" sz="3200" dirty="0"/>
              <a:t>Conclusions</a:t>
            </a:r>
          </a:p>
        </p:txBody>
      </p:sp>
      <p:pic>
        <p:nvPicPr>
          <p:cNvPr id="5" name="Picture 4" descr="A group of soldiers in a room with computers&#10;&#10;Description automatically generated">
            <a:extLst>
              <a:ext uri="{FF2B5EF4-FFF2-40B4-BE49-F238E27FC236}">
                <a16:creationId xmlns:a16="http://schemas.microsoft.com/office/drawing/2014/main" id="{C490E998-8755-20B2-A779-8843B8F050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25" y="914401"/>
            <a:ext cx="5210214" cy="52102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47620940"/>
      </p:ext>
    </p:extLst>
  </p:cSld>
  <p:clrMapOvr>
    <a:masterClrMapping/>
  </p:clrMapOvr>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67E50F16932FA4DA740AD241DCC42DC" ma:contentTypeVersion="1" ma:contentTypeDescription="Create a new document." ma:contentTypeScope="" ma:versionID="cf3becb063dad1cc8b49e034e445ab8d">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2F04B76F-4E2B-4E86-86C5-9CCB38AF7D96}">
  <ds:schemaRefs>
    <ds:schemaRef ds:uri="http://schemas.microsoft.com/sharepoint/v3/contenttype/forms"/>
  </ds:schemaRefs>
</ds:datastoreItem>
</file>

<file path=customXml/itemProps2.xml><?xml version="1.0" encoding="utf-8"?>
<ds:datastoreItem xmlns:ds="http://schemas.openxmlformats.org/officeDocument/2006/customXml" ds:itemID="{FC5F1E05-96DA-4377-A6E4-484D5E715A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8C709B06-5FA7-40B8-A752-7128AA94FE0C}">
  <ds:schemaRefs>
    <ds:schemaRef ds:uri="http://schemas.microsoft.com/office/2006/documentManagement/types"/>
    <ds:schemaRef ds:uri="http://purl.org/dc/elements/1.1/"/>
    <ds:schemaRef ds:uri="http://purl.org/dc/dcmitype/"/>
    <ds:schemaRef ds:uri="http://www.w3.org/XML/1998/namespace"/>
    <ds:schemaRef ds:uri="http://purl.org/dc/terms/"/>
    <ds:schemaRef ds:uri="http://schemas.microsoft.com/sharepoint/v3"/>
    <ds:schemaRef ds:uri="http://schemas.microsoft.com/office/2006/metadata/propertie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
  <TotalTime>15981</TotalTime>
  <Words>1371</Words>
  <Application>Microsoft Macintosh PowerPoint</Application>
  <PresentationFormat>Widescreen</PresentationFormat>
  <Paragraphs>230</Paragraphs>
  <Slides>11</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Arial Narrow</vt:lpstr>
      <vt:lpstr>Tahoma</vt:lpstr>
      <vt:lpstr>Times New Roman</vt:lpstr>
      <vt:lpstr>Wingdings</vt:lpstr>
      <vt:lpstr>Blends</vt:lpstr>
      <vt:lpstr>PowerPoint Presentation</vt:lpstr>
      <vt:lpstr>Scope</vt:lpstr>
      <vt:lpstr>Research Limitations</vt:lpstr>
      <vt:lpstr>Forecasting Techniques </vt:lpstr>
      <vt:lpstr>Data Cleansing</vt:lpstr>
      <vt:lpstr>Forecasting Method Results –  Non-Mission Capable (NMC)</vt:lpstr>
      <vt:lpstr>Forecasting Method Results –  Partially Mission Capable (PMC)</vt:lpstr>
      <vt:lpstr>Forecasting Method Results –  Fully Mission Capable (FMC)</vt:lpstr>
      <vt:lpstr>Conclusions</vt:lpstr>
      <vt:lpstr>Future Research Directions</vt:lpstr>
      <vt:lpstr>Questions</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Corey Hendricks</cp:lastModifiedBy>
  <cp:revision>47</cp:revision>
  <cp:lastPrinted>1601-01-01T00:00:00Z</cp:lastPrinted>
  <dcterms:created xsi:type="dcterms:W3CDTF">2016-03-29T15:29:36Z</dcterms:created>
  <dcterms:modified xsi:type="dcterms:W3CDTF">2024-10-05T20:13:15Z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0x010100767E50F16932FA4DA740AD241DCC42DC</vt:lpwstr>
  </property>
  <property fmtid="{D5CDD505-2E9C-101B-9397-08002B2CF9AE}" pid="3" name="DocumentDescription">
    <vt:lpwstr>&lt;div class=ExternalClass9DF5FD6F97034AAA9FF0AABB8157F05A&gt; &lt;/div&gt;</vt:lpwstr>
  </property>
</Properties>
</file>