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3"/>
  </p:notesMasterIdLst>
  <p:handoutMasterIdLst>
    <p:handoutMasterId r:id="rId24"/>
  </p:handoutMasterIdLst>
  <p:sldIdLst>
    <p:sldId id="289" r:id="rId5"/>
    <p:sldId id="290" r:id="rId6"/>
    <p:sldId id="291" r:id="rId7"/>
    <p:sldId id="292" r:id="rId8"/>
    <p:sldId id="309" r:id="rId9"/>
    <p:sldId id="302" r:id="rId10"/>
    <p:sldId id="303" r:id="rId11"/>
    <p:sldId id="306" r:id="rId12"/>
    <p:sldId id="307" r:id="rId13"/>
    <p:sldId id="304" r:id="rId14"/>
    <p:sldId id="308" r:id="rId15"/>
    <p:sldId id="310" r:id="rId16"/>
    <p:sldId id="311" r:id="rId17"/>
    <p:sldId id="312" r:id="rId18"/>
    <p:sldId id="313" r:id="rId19"/>
    <p:sldId id="314" r:id="rId20"/>
    <p:sldId id="315" r:id="rId21"/>
    <p:sldId id="317" r:id="rId22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53" autoAdjust="0"/>
    <p:restoredTop sz="88547" autoAdjust="0"/>
  </p:normalViewPr>
  <p:slideViewPr>
    <p:cSldViewPr snapToGrid="0">
      <p:cViewPr varScale="1">
        <p:scale>
          <a:sx n="139" d="100"/>
          <a:sy n="139" d="100"/>
        </p:scale>
        <p:origin x="327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sandbox of reviewed &amp; approved program models</a:t>
            </a:r>
          </a:p>
          <a:p>
            <a:r>
              <a:rPr lang="en-US" dirty="0"/>
              <a:t>Single source of truth for portfolio baselines</a:t>
            </a:r>
          </a:p>
          <a:p>
            <a:r>
              <a:rPr lang="en-US" dirty="0"/>
              <a:t>Enables larger scale analyses using integrations with purpose-built tools (e.g., AFSIM)</a:t>
            </a:r>
          </a:p>
          <a:p>
            <a:r>
              <a:rPr lang="en-US" dirty="0"/>
              <a:t>Feeds into Component Library with non-proprietary reusable components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3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953366"/>
          </a:xfrm>
        </p:spPr>
        <p:txBody>
          <a:bodyPr/>
          <a:lstStyle/>
          <a:p>
            <a:r>
              <a:rPr lang="en-US" sz="3200" dirty="0"/>
              <a:t>Model-Based Systems Engineering (MBSE) Approach to Model &amp; Simulate Space Experiments using Teamwork Cloud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Paper No. 24171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56581" y="5414481"/>
            <a:ext cx="8478838" cy="957594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Capt Christopher </a:t>
            </a:r>
            <a:r>
              <a:rPr lang="en-US" dirty="0" err="1">
                <a:latin typeface="Arial Narrow" pitchFamily="34" charset="0"/>
              </a:rPr>
              <a:t>Reed,</a:t>
            </a:r>
            <a:r>
              <a:rPr lang="en-US" dirty="0">
                <a:latin typeface="Arial Narrow" pitchFamily="34" charset="0"/>
              </a:rPr>
              <a:t> USAF </a:t>
            </a:r>
          </a:p>
          <a:p>
            <a:pPr eaLnBrk="1" hangingPunct="1"/>
            <a:r>
              <a:rPr lang="en-US" sz="1800" dirty="0">
                <a:latin typeface="Arial Narrow" pitchFamily="34" charset="0"/>
              </a:rPr>
              <a:t>Air Force Research Lab, Space Vehicles Directorate (AFRL/RV)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6135848-1AEE-BCB3-4B53-BE4CA0F16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10" y="3236236"/>
            <a:ext cx="2468880" cy="2468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7C11D6-212B-CAA0-D72C-6CA605D1A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237" y="3236236"/>
            <a:ext cx="245185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CA32-F778-DC2E-9025-4B93C061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SVRA: Component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A8D33-8179-6D19-C2D4-D2F941964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4383781" cy="4890211"/>
          </a:xfrm>
        </p:spPr>
        <p:txBody>
          <a:bodyPr/>
          <a:lstStyle/>
          <a:p>
            <a:r>
              <a:rPr lang="en-US" dirty="0"/>
              <a:t>A collection of reusable elements that help speed up model creation</a:t>
            </a:r>
          </a:p>
          <a:p>
            <a:r>
              <a:rPr lang="en-US" dirty="0"/>
              <a:t>Includes numerous mathematical functions, value types, and patterns to aid system and mission analyses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C68EC-1809-F4FA-7E7A-025F2048F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D58420-2385-90CE-38F4-2730DCABD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42" y="841248"/>
            <a:ext cx="7215157" cy="55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4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F741-7DB6-880F-D7DF-89F6562A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SVRA: Functional Reference Architecture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96C55-5233-ED1F-27CB-153A7458B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91" y="1338393"/>
            <a:ext cx="9891617" cy="43209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F4661-1D93-DE24-B3BD-A24DAA205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3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</a:t>
            </a:r>
          </a:p>
        </p:txBody>
      </p:sp>
      <p:sp>
        <p:nvSpPr>
          <p:cNvPr id="615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217602" y="6439437"/>
            <a:ext cx="485353" cy="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5B930F-FD9C-6648-C53E-4C15E2C47C2D}"/>
              </a:ext>
            </a:extLst>
          </p:cNvPr>
          <p:cNvGrpSpPr/>
          <p:nvPr/>
        </p:nvGrpSpPr>
        <p:grpSpPr>
          <a:xfrm>
            <a:off x="1651682" y="1329405"/>
            <a:ext cx="10235638" cy="4838331"/>
            <a:chOff x="953040" y="1524614"/>
            <a:chExt cx="10235638" cy="48383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86B042-7F6D-8348-2020-D975F7BB6B9E}"/>
                </a:ext>
              </a:extLst>
            </p:cNvPr>
            <p:cNvSpPr/>
            <p:nvPr/>
          </p:nvSpPr>
          <p:spPr>
            <a:xfrm>
              <a:off x="4642834" y="1745088"/>
              <a:ext cx="1500389" cy="605492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Reference Architecture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07E381-BCAA-8A36-9AA2-724515DDFA6C}"/>
                </a:ext>
              </a:extLst>
            </p:cNvPr>
            <p:cNvSpPr/>
            <p:nvPr/>
          </p:nvSpPr>
          <p:spPr>
            <a:xfrm>
              <a:off x="1820215" y="1745088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Component Library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D6AF304-C7D2-5393-C46F-77DD36516620}"/>
                </a:ext>
              </a:extLst>
            </p:cNvPr>
            <p:cNvSpPr/>
            <p:nvPr/>
          </p:nvSpPr>
          <p:spPr>
            <a:xfrm>
              <a:off x="7465453" y="1745088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Style Guide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5447AEB-6818-9756-B558-71B8308EEFCC}"/>
                </a:ext>
              </a:extLst>
            </p:cNvPr>
            <p:cNvSpPr/>
            <p:nvPr/>
          </p:nvSpPr>
          <p:spPr>
            <a:xfrm>
              <a:off x="1820214" y="3004660"/>
              <a:ext cx="7516969" cy="1444992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Mission Models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31E4A2-30D5-3638-DF2D-F191ADDF4C9F}"/>
                </a:ext>
              </a:extLst>
            </p:cNvPr>
            <p:cNvSpPr/>
            <p:nvPr/>
          </p:nvSpPr>
          <p:spPr>
            <a:xfrm>
              <a:off x="2127163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A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5315E9-BDB9-FA47-0578-F0AD31CF78DA}"/>
                </a:ext>
              </a:extLst>
            </p:cNvPr>
            <p:cNvSpPr/>
            <p:nvPr/>
          </p:nvSpPr>
          <p:spPr>
            <a:xfrm>
              <a:off x="3964548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B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C58705-FBF9-2274-9449-AA32D87D4421}"/>
                </a:ext>
              </a:extLst>
            </p:cNvPr>
            <p:cNvSpPr/>
            <p:nvPr/>
          </p:nvSpPr>
          <p:spPr>
            <a:xfrm>
              <a:off x="5801933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294AA39-624A-9946-1AC5-5F092850B1E6}"/>
                </a:ext>
              </a:extLst>
            </p:cNvPr>
            <p:cNvSpPr/>
            <p:nvPr/>
          </p:nvSpPr>
          <p:spPr>
            <a:xfrm>
              <a:off x="7639318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AFRL Ground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785570B-B953-EFFD-4002-4402FD0822FF}"/>
                </a:ext>
              </a:extLst>
            </p:cNvPr>
            <p:cNvCxnSpPr>
              <a:stCxn id="35" idx="1"/>
              <a:endCxn id="36" idx="3"/>
            </p:cNvCxnSpPr>
            <p:nvPr/>
          </p:nvCxnSpPr>
          <p:spPr>
            <a:xfrm flipH="1">
              <a:off x="3320604" y="2047834"/>
              <a:ext cx="132223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7B18A88-7C92-F0FA-0D50-14C14856D8E8}"/>
                </a:ext>
              </a:extLst>
            </p:cNvPr>
            <p:cNvSpPr txBox="1"/>
            <p:nvPr/>
          </p:nvSpPr>
          <p:spPr>
            <a:xfrm>
              <a:off x="3665114" y="1524614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Project Usage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FCFBE5F-38E9-4EFB-8ECE-AAC3F71195FA}"/>
                </a:ext>
              </a:extLst>
            </p:cNvPr>
            <p:cNvCxnSpPr/>
            <p:nvPr/>
          </p:nvCxnSpPr>
          <p:spPr>
            <a:xfrm flipH="1">
              <a:off x="6143223" y="2047834"/>
              <a:ext cx="132223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A95B4E-C036-A0EC-20C6-04A414CEC685}"/>
                </a:ext>
              </a:extLst>
            </p:cNvPr>
            <p:cNvSpPr txBox="1"/>
            <p:nvPr/>
          </p:nvSpPr>
          <p:spPr>
            <a:xfrm>
              <a:off x="6487733" y="1524614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Project Usage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4C2E619-6348-36F8-FD37-677FB97A8357}"/>
                </a:ext>
              </a:extLst>
            </p:cNvPr>
            <p:cNvCxnSpPr>
              <a:stCxn id="35" idx="2"/>
              <a:endCxn id="39" idx="0"/>
            </p:cNvCxnSpPr>
            <p:nvPr/>
          </p:nvCxnSpPr>
          <p:spPr>
            <a:xfrm flipH="1">
              <a:off x="2790425" y="2350580"/>
              <a:ext cx="2602604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0E8316A-83BA-96AC-F4FD-279A950C5F20}"/>
                </a:ext>
              </a:extLst>
            </p:cNvPr>
            <p:cNvCxnSpPr>
              <a:cxnSpLocks/>
              <a:stCxn id="35" idx="2"/>
              <a:endCxn id="40" idx="0"/>
            </p:cNvCxnSpPr>
            <p:nvPr/>
          </p:nvCxnSpPr>
          <p:spPr>
            <a:xfrm flipH="1">
              <a:off x="4627810" y="2350580"/>
              <a:ext cx="765219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3CBF7D6-14B3-0BEE-1592-DFAD92212B9B}"/>
                </a:ext>
              </a:extLst>
            </p:cNvPr>
            <p:cNvCxnSpPr>
              <a:cxnSpLocks/>
              <a:stCxn id="35" idx="2"/>
              <a:endCxn id="41" idx="0"/>
            </p:cNvCxnSpPr>
            <p:nvPr/>
          </p:nvCxnSpPr>
          <p:spPr>
            <a:xfrm>
              <a:off x="5393029" y="2350580"/>
              <a:ext cx="1072166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C7148D9-0F60-35F2-0B92-0DBF632A9F12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>
              <a:off x="5393029" y="2350580"/>
              <a:ext cx="2611191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5B7B7DD-3D17-7DFC-EC07-D69A5ADD45E2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5801933" y="2350579"/>
              <a:ext cx="2500647" cy="12361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D71FB04-BAE8-A753-B85D-95FBF5C597BC}"/>
                </a:ext>
              </a:extLst>
            </p:cNvPr>
            <p:cNvSpPr/>
            <p:nvPr/>
          </p:nvSpPr>
          <p:spPr>
            <a:xfrm>
              <a:off x="4822063" y="5071627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Model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235D46A-5D5C-21F9-029B-30C22B361F8E}"/>
                </a:ext>
              </a:extLst>
            </p:cNvPr>
            <p:cNvCxnSpPr>
              <a:cxnSpLocks/>
              <a:stCxn id="39" idx="2"/>
              <a:endCxn id="59" idx="0"/>
            </p:cNvCxnSpPr>
            <p:nvPr/>
          </p:nvCxnSpPr>
          <p:spPr>
            <a:xfrm>
              <a:off x="2790425" y="4114801"/>
              <a:ext cx="2781833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02F03C8-9D83-FDCA-6869-2902FD33CB08}"/>
                </a:ext>
              </a:extLst>
            </p:cNvPr>
            <p:cNvCxnSpPr>
              <a:cxnSpLocks/>
              <a:stCxn id="40" idx="2"/>
              <a:endCxn id="59" idx="0"/>
            </p:cNvCxnSpPr>
            <p:nvPr/>
          </p:nvCxnSpPr>
          <p:spPr>
            <a:xfrm>
              <a:off x="4627810" y="4114801"/>
              <a:ext cx="944448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18DAE1E-D0FB-1768-67D3-0E75B2377026}"/>
                </a:ext>
              </a:extLst>
            </p:cNvPr>
            <p:cNvCxnSpPr>
              <a:cxnSpLocks/>
              <a:stCxn id="41" idx="2"/>
              <a:endCxn id="59" idx="0"/>
            </p:cNvCxnSpPr>
            <p:nvPr/>
          </p:nvCxnSpPr>
          <p:spPr>
            <a:xfrm flipH="1">
              <a:off x="5572258" y="4114801"/>
              <a:ext cx="892937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63117D7-3725-E143-730F-2AFCE7048587}"/>
                </a:ext>
              </a:extLst>
            </p:cNvPr>
            <p:cNvCxnSpPr>
              <a:cxnSpLocks/>
              <a:stCxn id="42" idx="2"/>
              <a:endCxn id="59" idx="0"/>
            </p:cNvCxnSpPr>
            <p:nvPr/>
          </p:nvCxnSpPr>
          <p:spPr>
            <a:xfrm flipH="1">
              <a:off x="5572258" y="4114801"/>
              <a:ext cx="2730322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44" name="Connector: Elbow 6143">
              <a:extLst>
                <a:ext uri="{FF2B5EF4-FFF2-40B4-BE49-F238E27FC236}">
                  <a16:creationId xmlns:a16="http://schemas.microsoft.com/office/drawing/2014/main" id="{1691197E-18D1-2108-7204-FE8D1A6F77A2}"/>
                </a:ext>
              </a:extLst>
            </p:cNvPr>
            <p:cNvCxnSpPr>
              <a:stCxn id="59" idx="1"/>
              <a:endCxn id="36" idx="1"/>
            </p:cNvCxnSpPr>
            <p:nvPr/>
          </p:nvCxnSpPr>
          <p:spPr>
            <a:xfrm rot="10800000">
              <a:off x="1820215" y="2047835"/>
              <a:ext cx="3001848" cy="3326539"/>
            </a:xfrm>
            <a:prstGeom prst="bentConnector3">
              <a:avLst>
                <a:gd name="adj1" fmla="val 123918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145" name="TextBox 6144">
              <a:extLst>
                <a:ext uri="{FF2B5EF4-FFF2-40B4-BE49-F238E27FC236}">
                  <a16:creationId xmlns:a16="http://schemas.microsoft.com/office/drawing/2014/main" id="{0AB1AEB8-E038-4D88-D804-AB7C53F1BE9F}"/>
                </a:ext>
              </a:extLst>
            </p:cNvPr>
            <p:cNvSpPr txBox="1"/>
            <p:nvPr/>
          </p:nvSpPr>
          <p:spPr>
            <a:xfrm>
              <a:off x="953040" y="4883257"/>
              <a:ext cx="2101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Transfer Common Components to CL</a:t>
              </a:r>
            </a:p>
          </p:txBody>
        </p:sp>
        <p:sp>
          <p:nvSpPr>
            <p:cNvPr id="6149" name="TextBox 6148">
              <a:extLst>
                <a:ext uri="{FF2B5EF4-FFF2-40B4-BE49-F238E27FC236}">
                  <a16:creationId xmlns:a16="http://schemas.microsoft.com/office/drawing/2014/main" id="{ECB86D37-B7FF-5C05-9EDE-77DF18F0227D}"/>
                </a:ext>
              </a:extLst>
            </p:cNvPr>
            <p:cNvSpPr txBox="1"/>
            <p:nvPr/>
          </p:nvSpPr>
          <p:spPr>
            <a:xfrm>
              <a:off x="3518081" y="2449335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Branch from RA</a:t>
              </a:r>
            </a:p>
          </p:txBody>
        </p:sp>
        <p:sp>
          <p:nvSpPr>
            <p:cNvPr id="6150" name="TextBox 6149">
              <a:extLst>
                <a:ext uri="{FF2B5EF4-FFF2-40B4-BE49-F238E27FC236}">
                  <a16:creationId xmlns:a16="http://schemas.microsoft.com/office/drawing/2014/main" id="{443449AB-0C6F-DC8B-5DE4-E36387BD24E8}"/>
                </a:ext>
              </a:extLst>
            </p:cNvPr>
            <p:cNvSpPr txBox="1"/>
            <p:nvPr/>
          </p:nvSpPr>
          <p:spPr>
            <a:xfrm>
              <a:off x="6722772" y="2470908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Reuse in RA</a:t>
              </a:r>
            </a:p>
          </p:txBody>
        </p:sp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A53C7340-35E8-430B-4A4E-96ECB4095332}"/>
                </a:ext>
              </a:extLst>
            </p:cNvPr>
            <p:cNvSpPr txBox="1"/>
            <p:nvPr/>
          </p:nvSpPr>
          <p:spPr>
            <a:xfrm>
              <a:off x="6739938" y="4551430"/>
              <a:ext cx="2114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Review, Approve, and Merge models into EM</a:t>
              </a:r>
            </a:p>
          </p:txBody>
        </p:sp>
        <p:sp>
          <p:nvSpPr>
            <p:cNvPr id="6152" name="Rectangle 6151">
              <a:extLst>
                <a:ext uri="{FF2B5EF4-FFF2-40B4-BE49-F238E27FC236}">
                  <a16:creationId xmlns:a16="http://schemas.microsoft.com/office/drawing/2014/main" id="{6AF79AB3-83AD-5966-4467-1F53CDD46803}"/>
                </a:ext>
              </a:extLst>
            </p:cNvPr>
            <p:cNvSpPr/>
            <p:nvPr/>
          </p:nvSpPr>
          <p:spPr>
            <a:xfrm>
              <a:off x="9552134" y="5381436"/>
              <a:ext cx="182880" cy="18288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CFA74567-4339-665B-629F-B3F646B5103E}"/>
                </a:ext>
              </a:extLst>
            </p:cNvPr>
            <p:cNvSpPr txBox="1"/>
            <p:nvPr/>
          </p:nvSpPr>
          <p:spPr>
            <a:xfrm>
              <a:off x="9825166" y="5316505"/>
              <a:ext cx="136351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AFRL/RV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Open Use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Mission Use</a:t>
              </a:r>
            </a:p>
          </p:txBody>
        </p:sp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01768CDA-8920-4F97-6A9D-C796BC8E08B7}"/>
                </a:ext>
              </a:extLst>
            </p:cNvPr>
            <p:cNvSpPr/>
            <p:nvPr/>
          </p:nvSpPr>
          <p:spPr>
            <a:xfrm>
              <a:off x="9552134" y="5743172"/>
              <a:ext cx="182880" cy="18288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2D78DED1-2456-6E91-0F0F-EEE10B3BA9F5}"/>
                </a:ext>
              </a:extLst>
            </p:cNvPr>
            <p:cNvSpPr/>
            <p:nvPr/>
          </p:nvSpPr>
          <p:spPr>
            <a:xfrm>
              <a:off x="9552134" y="6113527"/>
              <a:ext cx="182880" cy="18288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96" name="Arrow: Right 6195">
            <a:extLst>
              <a:ext uri="{FF2B5EF4-FFF2-40B4-BE49-F238E27FC236}">
                <a16:creationId xmlns:a16="http://schemas.microsoft.com/office/drawing/2014/main" id="{F317CC44-7A84-F361-1EE9-72F6671E049E}"/>
              </a:ext>
            </a:extLst>
          </p:cNvPr>
          <p:cNvSpPr/>
          <p:nvPr/>
        </p:nvSpPr>
        <p:spPr bwMode="auto">
          <a:xfrm rot="10800000">
            <a:off x="10264886" y="3037481"/>
            <a:ext cx="1622434" cy="12361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4D89F223-E0AC-BBCE-0688-AAEBD291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5756" y="4620004"/>
            <a:ext cx="11785104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A8688-0E81-4FA0-9C71-221EC004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ACA8-92D4-8041-61E2-FFB32C737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Mega Moon Battle Station</a:t>
            </a:r>
          </a:p>
          <a:p>
            <a:pPr lvl="1"/>
            <a:r>
              <a:rPr lang="en-US" dirty="0"/>
              <a:t>“You may fire when ready”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9F727-60CC-C47E-DFF9-9C8A08FEE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7CD3DFB-396A-F9BE-7CFE-0E327D919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09" y="841248"/>
            <a:ext cx="7209135" cy="4122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52142-D98A-7D0A-67F4-480E13120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53" y="1988340"/>
            <a:ext cx="4548556" cy="26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1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5B61-A56A-90DF-8C55-B37DC103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52030-B1C2-29BA-4B13-EFDF19F2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2" y="1053389"/>
            <a:ext cx="5335128" cy="4890211"/>
          </a:xfrm>
        </p:spPr>
        <p:txBody>
          <a:bodyPr/>
          <a:lstStyle/>
          <a:p>
            <a:r>
              <a:rPr lang="en-US" dirty="0"/>
              <a:t>Mega Moon Telescope System</a:t>
            </a:r>
          </a:p>
          <a:p>
            <a:pPr lvl="1"/>
            <a:r>
              <a:rPr lang="en-US" dirty="0"/>
              <a:t>Focused on model management</a:t>
            </a:r>
          </a:p>
          <a:p>
            <a:pPr lvl="1"/>
            <a:r>
              <a:rPr lang="en-US" dirty="0"/>
              <a:t>Model sparked development by group for real US Space Force telescopes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315F5-4051-088E-C37C-BD33F8498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CB74B-42FB-E4A3-8148-0D31D5C28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4"/>
          <a:stretch/>
        </p:blipFill>
        <p:spPr>
          <a:xfrm>
            <a:off x="94720" y="4458053"/>
            <a:ext cx="12002560" cy="1485547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411BBB-E634-1796-6920-261F48245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08" y="815947"/>
            <a:ext cx="5788308" cy="31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6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3BD6-D487-7660-D71A-46757450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E097-39AD-D43E-DE92-5A96614D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2" y="1053389"/>
            <a:ext cx="3783730" cy="4890211"/>
          </a:xfrm>
        </p:spPr>
        <p:txBody>
          <a:bodyPr/>
          <a:lstStyle/>
          <a:p>
            <a:r>
              <a:rPr lang="en-US" dirty="0"/>
              <a:t>Sad Satellite</a:t>
            </a:r>
          </a:p>
          <a:p>
            <a:pPr lvl="1"/>
            <a:r>
              <a:rPr lang="en-US" dirty="0"/>
              <a:t>Efficient use of Teamwork Cloud</a:t>
            </a:r>
          </a:p>
          <a:p>
            <a:pPr lvl="1"/>
            <a:r>
              <a:rPr lang="en-US" dirty="0"/>
              <a:t>Best use of SVRA Component Library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44B54-FDBB-5FD0-D799-E9013648A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9C5C79CB-B150-127C-FBF0-9C0409D10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13" y="822558"/>
            <a:ext cx="5930958" cy="60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9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Enterprise Model</a:t>
            </a:r>
          </a:p>
        </p:txBody>
      </p:sp>
      <p:sp>
        <p:nvSpPr>
          <p:cNvPr id="615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217602" y="6439437"/>
            <a:ext cx="485353" cy="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5B930F-FD9C-6648-C53E-4C15E2C47C2D}"/>
              </a:ext>
            </a:extLst>
          </p:cNvPr>
          <p:cNvGrpSpPr/>
          <p:nvPr/>
        </p:nvGrpSpPr>
        <p:grpSpPr>
          <a:xfrm>
            <a:off x="1651682" y="1329405"/>
            <a:ext cx="10235638" cy="4838331"/>
            <a:chOff x="953040" y="1524614"/>
            <a:chExt cx="10235638" cy="48383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86B042-7F6D-8348-2020-D975F7BB6B9E}"/>
                </a:ext>
              </a:extLst>
            </p:cNvPr>
            <p:cNvSpPr/>
            <p:nvPr/>
          </p:nvSpPr>
          <p:spPr>
            <a:xfrm>
              <a:off x="4642834" y="1745088"/>
              <a:ext cx="1500389" cy="605492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Reference Architecture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07E381-BCAA-8A36-9AA2-724515DDFA6C}"/>
                </a:ext>
              </a:extLst>
            </p:cNvPr>
            <p:cNvSpPr/>
            <p:nvPr/>
          </p:nvSpPr>
          <p:spPr>
            <a:xfrm>
              <a:off x="1820215" y="1745088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Component Library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D6AF304-C7D2-5393-C46F-77DD36516620}"/>
                </a:ext>
              </a:extLst>
            </p:cNvPr>
            <p:cNvSpPr/>
            <p:nvPr/>
          </p:nvSpPr>
          <p:spPr>
            <a:xfrm>
              <a:off x="7465453" y="1745088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Style Guide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5447AEB-6818-9756-B558-71B8308EEFCC}"/>
                </a:ext>
              </a:extLst>
            </p:cNvPr>
            <p:cNvSpPr/>
            <p:nvPr/>
          </p:nvSpPr>
          <p:spPr>
            <a:xfrm>
              <a:off x="1820214" y="3004660"/>
              <a:ext cx="7516969" cy="1444992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Mission Models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31E4A2-30D5-3638-DF2D-F191ADDF4C9F}"/>
                </a:ext>
              </a:extLst>
            </p:cNvPr>
            <p:cNvSpPr/>
            <p:nvPr/>
          </p:nvSpPr>
          <p:spPr>
            <a:xfrm>
              <a:off x="2127163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A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5315E9-BDB9-FA47-0578-F0AD31CF78DA}"/>
                </a:ext>
              </a:extLst>
            </p:cNvPr>
            <p:cNvSpPr/>
            <p:nvPr/>
          </p:nvSpPr>
          <p:spPr>
            <a:xfrm>
              <a:off x="3964548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B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C58705-FBF9-2274-9449-AA32D87D4421}"/>
                </a:ext>
              </a:extLst>
            </p:cNvPr>
            <p:cNvSpPr/>
            <p:nvPr/>
          </p:nvSpPr>
          <p:spPr>
            <a:xfrm>
              <a:off x="5801933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294AA39-624A-9946-1AC5-5F092850B1E6}"/>
                </a:ext>
              </a:extLst>
            </p:cNvPr>
            <p:cNvSpPr/>
            <p:nvPr/>
          </p:nvSpPr>
          <p:spPr>
            <a:xfrm>
              <a:off x="7639318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AFRL Ground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785570B-B953-EFFD-4002-4402FD0822FF}"/>
                </a:ext>
              </a:extLst>
            </p:cNvPr>
            <p:cNvCxnSpPr>
              <a:stCxn id="35" idx="1"/>
              <a:endCxn id="36" idx="3"/>
            </p:cNvCxnSpPr>
            <p:nvPr/>
          </p:nvCxnSpPr>
          <p:spPr>
            <a:xfrm flipH="1">
              <a:off x="3320604" y="2047834"/>
              <a:ext cx="132223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7B18A88-7C92-F0FA-0D50-14C14856D8E8}"/>
                </a:ext>
              </a:extLst>
            </p:cNvPr>
            <p:cNvSpPr txBox="1"/>
            <p:nvPr/>
          </p:nvSpPr>
          <p:spPr>
            <a:xfrm>
              <a:off x="3665114" y="1524614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Project Usage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FCFBE5F-38E9-4EFB-8ECE-AAC3F71195FA}"/>
                </a:ext>
              </a:extLst>
            </p:cNvPr>
            <p:cNvCxnSpPr/>
            <p:nvPr/>
          </p:nvCxnSpPr>
          <p:spPr>
            <a:xfrm flipH="1">
              <a:off x="6143223" y="2047834"/>
              <a:ext cx="132223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A95B4E-C036-A0EC-20C6-04A414CEC685}"/>
                </a:ext>
              </a:extLst>
            </p:cNvPr>
            <p:cNvSpPr txBox="1"/>
            <p:nvPr/>
          </p:nvSpPr>
          <p:spPr>
            <a:xfrm>
              <a:off x="6487733" y="1524614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Project Usage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4C2E619-6348-36F8-FD37-677FB97A8357}"/>
                </a:ext>
              </a:extLst>
            </p:cNvPr>
            <p:cNvCxnSpPr>
              <a:stCxn id="35" idx="2"/>
              <a:endCxn id="39" idx="0"/>
            </p:cNvCxnSpPr>
            <p:nvPr/>
          </p:nvCxnSpPr>
          <p:spPr>
            <a:xfrm flipH="1">
              <a:off x="2790425" y="2350580"/>
              <a:ext cx="2602604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0E8316A-83BA-96AC-F4FD-279A950C5F20}"/>
                </a:ext>
              </a:extLst>
            </p:cNvPr>
            <p:cNvCxnSpPr>
              <a:cxnSpLocks/>
              <a:stCxn id="35" idx="2"/>
              <a:endCxn id="40" idx="0"/>
            </p:cNvCxnSpPr>
            <p:nvPr/>
          </p:nvCxnSpPr>
          <p:spPr>
            <a:xfrm flipH="1">
              <a:off x="4627810" y="2350580"/>
              <a:ext cx="765219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3CBF7D6-14B3-0BEE-1592-DFAD92212B9B}"/>
                </a:ext>
              </a:extLst>
            </p:cNvPr>
            <p:cNvCxnSpPr>
              <a:cxnSpLocks/>
              <a:stCxn id="35" idx="2"/>
              <a:endCxn id="41" idx="0"/>
            </p:cNvCxnSpPr>
            <p:nvPr/>
          </p:nvCxnSpPr>
          <p:spPr>
            <a:xfrm>
              <a:off x="5393029" y="2350580"/>
              <a:ext cx="1072166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C7148D9-0F60-35F2-0B92-0DBF632A9F12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>
              <a:off x="5393029" y="2350580"/>
              <a:ext cx="2611191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5B7B7DD-3D17-7DFC-EC07-D69A5ADD45E2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5801933" y="2350579"/>
              <a:ext cx="2500647" cy="12361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D71FB04-BAE8-A753-B85D-95FBF5C597BC}"/>
                </a:ext>
              </a:extLst>
            </p:cNvPr>
            <p:cNvSpPr/>
            <p:nvPr/>
          </p:nvSpPr>
          <p:spPr>
            <a:xfrm>
              <a:off x="4822063" y="5071627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Model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235D46A-5D5C-21F9-029B-30C22B361F8E}"/>
                </a:ext>
              </a:extLst>
            </p:cNvPr>
            <p:cNvCxnSpPr>
              <a:cxnSpLocks/>
              <a:stCxn id="39" idx="2"/>
              <a:endCxn id="59" idx="0"/>
            </p:cNvCxnSpPr>
            <p:nvPr/>
          </p:nvCxnSpPr>
          <p:spPr>
            <a:xfrm>
              <a:off x="2790425" y="4114801"/>
              <a:ext cx="2781833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02F03C8-9D83-FDCA-6869-2902FD33CB08}"/>
                </a:ext>
              </a:extLst>
            </p:cNvPr>
            <p:cNvCxnSpPr>
              <a:cxnSpLocks/>
              <a:stCxn id="40" idx="2"/>
              <a:endCxn id="59" idx="0"/>
            </p:cNvCxnSpPr>
            <p:nvPr/>
          </p:nvCxnSpPr>
          <p:spPr>
            <a:xfrm>
              <a:off x="4627810" y="4114801"/>
              <a:ext cx="944448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18DAE1E-D0FB-1768-67D3-0E75B2377026}"/>
                </a:ext>
              </a:extLst>
            </p:cNvPr>
            <p:cNvCxnSpPr>
              <a:cxnSpLocks/>
              <a:stCxn id="41" idx="2"/>
              <a:endCxn id="59" idx="0"/>
            </p:cNvCxnSpPr>
            <p:nvPr/>
          </p:nvCxnSpPr>
          <p:spPr>
            <a:xfrm flipH="1">
              <a:off x="5572258" y="4114801"/>
              <a:ext cx="892937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63117D7-3725-E143-730F-2AFCE7048587}"/>
                </a:ext>
              </a:extLst>
            </p:cNvPr>
            <p:cNvCxnSpPr>
              <a:cxnSpLocks/>
              <a:stCxn id="42" idx="2"/>
              <a:endCxn id="59" idx="0"/>
            </p:cNvCxnSpPr>
            <p:nvPr/>
          </p:nvCxnSpPr>
          <p:spPr>
            <a:xfrm flipH="1">
              <a:off x="5572258" y="4114801"/>
              <a:ext cx="2730322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44" name="Connector: Elbow 6143">
              <a:extLst>
                <a:ext uri="{FF2B5EF4-FFF2-40B4-BE49-F238E27FC236}">
                  <a16:creationId xmlns:a16="http://schemas.microsoft.com/office/drawing/2014/main" id="{1691197E-18D1-2108-7204-FE8D1A6F77A2}"/>
                </a:ext>
              </a:extLst>
            </p:cNvPr>
            <p:cNvCxnSpPr>
              <a:stCxn id="59" idx="1"/>
              <a:endCxn id="36" idx="1"/>
            </p:cNvCxnSpPr>
            <p:nvPr/>
          </p:nvCxnSpPr>
          <p:spPr>
            <a:xfrm rot="10800000">
              <a:off x="1820215" y="2047835"/>
              <a:ext cx="3001848" cy="3326539"/>
            </a:xfrm>
            <a:prstGeom prst="bentConnector3">
              <a:avLst>
                <a:gd name="adj1" fmla="val 123918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145" name="TextBox 6144">
              <a:extLst>
                <a:ext uri="{FF2B5EF4-FFF2-40B4-BE49-F238E27FC236}">
                  <a16:creationId xmlns:a16="http://schemas.microsoft.com/office/drawing/2014/main" id="{0AB1AEB8-E038-4D88-D804-AB7C53F1BE9F}"/>
                </a:ext>
              </a:extLst>
            </p:cNvPr>
            <p:cNvSpPr txBox="1"/>
            <p:nvPr/>
          </p:nvSpPr>
          <p:spPr>
            <a:xfrm>
              <a:off x="953040" y="4883257"/>
              <a:ext cx="2101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Transfer Common Components to CL</a:t>
              </a:r>
            </a:p>
          </p:txBody>
        </p:sp>
        <p:sp>
          <p:nvSpPr>
            <p:cNvPr id="6149" name="TextBox 6148">
              <a:extLst>
                <a:ext uri="{FF2B5EF4-FFF2-40B4-BE49-F238E27FC236}">
                  <a16:creationId xmlns:a16="http://schemas.microsoft.com/office/drawing/2014/main" id="{ECB86D37-B7FF-5C05-9EDE-77DF18F0227D}"/>
                </a:ext>
              </a:extLst>
            </p:cNvPr>
            <p:cNvSpPr txBox="1"/>
            <p:nvPr/>
          </p:nvSpPr>
          <p:spPr>
            <a:xfrm>
              <a:off x="3518081" y="2449335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Branch from RA</a:t>
              </a:r>
            </a:p>
          </p:txBody>
        </p:sp>
        <p:sp>
          <p:nvSpPr>
            <p:cNvPr id="6150" name="TextBox 6149">
              <a:extLst>
                <a:ext uri="{FF2B5EF4-FFF2-40B4-BE49-F238E27FC236}">
                  <a16:creationId xmlns:a16="http://schemas.microsoft.com/office/drawing/2014/main" id="{443449AB-0C6F-DC8B-5DE4-E36387BD24E8}"/>
                </a:ext>
              </a:extLst>
            </p:cNvPr>
            <p:cNvSpPr txBox="1"/>
            <p:nvPr/>
          </p:nvSpPr>
          <p:spPr>
            <a:xfrm>
              <a:off x="6722772" y="2470908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Reuse in RA</a:t>
              </a:r>
            </a:p>
          </p:txBody>
        </p:sp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A53C7340-35E8-430B-4A4E-96ECB4095332}"/>
                </a:ext>
              </a:extLst>
            </p:cNvPr>
            <p:cNvSpPr txBox="1"/>
            <p:nvPr/>
          </p:nvSpPr>
          <p:spPr>
            <a:xfrm>
              <a:off x="6739938" y="4551430"/>
              <a:ext cx="2114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Review, Approve, and Merge models into EM</a:t>
              </a:r>
            </a:p>
          </p:txBody>
        </p:sp>
        <p:sp>
          <p:nvSpPr>
            <p:cNvPr id="6152" name="Rectangle 6151">
              <a:extLst>
                <a:ext uri="{FF2B5EF4-FFF2-40B4-BE49-F238E27FC236}">
                  <a16:creationId xmlns:a16="http://schemas.microsoft.com/office/drawing/2014/main" id="{6AF79AB3-83AD-5966-4467-1F53CDD46803}"/>
                </a:ext>
              </a:extLst>
            </p:cNvPr>
            <p:cNvSpPr/>
            <p:nvPr/>
          </p:nvSpPr>
          <p:spPr>
            <a:xfrm>
              <a:off x="9552134" y="5381436"/>
              <a:ext cx="182880" cy="18288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CFA74567-4339-665B-629F-B3F646B5103E}"/>
                </a:ext>
              </a:extLst>
            </p:cNvPr>
            <p:cNvSpPr txBox="1"/>
            <p:nvPr/>
          </p:nvSpPr>
          <p:spPr>
            <a:xfrm>
              <a:off x="9825166" y="5316505"/>
              <a:ext cx="136351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AFRL/RV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Open Use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Mission Use</a:t>
              </a:r>
            </a:p>
          </p:txBody>
        </p:sp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01768CDA-8920-4F97-6A9D-C796BC8E08B7}"/>
                </a:ext>
              </a:extLst>
            </p:cNvPr>
            <p:cNvSpPr/>
            <p:nvPr/>
          </p:nvSpPr>
          <p:spPr>
            <a:xfrm>
              <a:off x="9552134" y="5743172"/>
              <a:ext cx="182880" cy="18288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2D78DED1-2456-6E91-0F0F-EEE10B3BA9F5}"/>
                </a:ext>
              </a:extLst>
            </p:cNvPr>
            <p:cNvSpPr/>
            <p:nvPr/>
          </p:nvSpPr>
          <p:spPr>
            <a:xfrm>
              <a:off x="9552134" y="6113527"/>
              <a:ext cx="182880" cy="18288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96" name="Arrow: Right 6195">
            <a:extLst>
              <a:ext uri="{FF2B5EF4-FFF2-40B4-BE49-F238E27FC236}">
                <a16:creationId xmlns:a16="http://schemas.microsoft.com/office/drawing/2014/main" id="{F317CC44-7A84-F361-1EE9-72F6671E049E}"/>
              </a:ext>
            </a:extLst>
          </p:cNvPr>
          <p:cNvSpPr/>
          <p:nvPr/>
        </p:nvSpPr>
        <p:spPr bwMode="auto">
          <a:xfrm rot="13448233">
            <a:off x="6796940" y="5172888"/>
            <a:ext cx="1622434" cy="12361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5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E115-72C0-9C4C-CDDB-C00141D4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48327-8606-69FF-144D-498B75EB7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6485833" cy="5337113"/>
          </a:xfrm>
        </p:spPr>
        <p:txBody>
          <a:bodyPr/>
          <a:lstStyle/>
          <a:p>
            <a:r>
              <a:rPr lang="en-US" dirty="0"/>
              <a:t>AFRL/RV is using MBSE to:</a:t>
            </a:r>
          </a:p>
          <a:p>
            <a:pPr lvl="1"/>
            <a:r>
              <a:rPr lang="en-US" dirty="0"/>
              <a:t>Assist in space vehicle systems engineering</a:t>
            </a:r>
          </a:p>
          <a:p>
            <a:pPr lvl="1"/>
            <a:r>
              <a:rPr lang="en-US" dirty="0"/>
              <a:t>Act as a digital repository of our missions</a:t>
            </a:r>
          </a:p>
          <a:p>
            <a:pPr lvl="1"/>
            <a:r>
              <a:rPr lang="en-US" dirty="0"/>
              <a:t>Answer mission analysis questions</a:t>
            </a:r>
          </a:p>
          <a:p>
            <a:pPr lvl="1"/>
            <a:r>
              <a:rPr lang="en-US" dirty="0"/>
              <a:t>Support the unique needs of each mission</a:t>
            </a:r>
          </a:p>
          <a:p>
            <a:r>
              <a:rPr lang="en-US" dirty="0"/>
              <a:t>The SVRA acts as the starter model for our current and future MBSE models</a:t>
            </a:r>
          </a:p>
          <a:p>
            <a:r>
              <a:rPr lang="en-US" dirty="0"/>
              <a:t>The model management framework enables snowballing MBSE knowledge and quicker model development cycles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87B60-E881-63C6-32D5-8C995665C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F797DFD-1B1A-35C3-888A-4ED477A7F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94" y="1520576"/>
            <a:ext cx="5026716" cy="41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7387C-38FC-0C1A-FDC1-B93F4CAF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B4DE7-E663-7894-3C1C-0A01955495FF}"/>
              </a:ext>
            </a:extLst>
          </p:cNvPr>
          <p:cNvSpPr txBox="1"/>
          <p:nvPr/>
        </p:nvSpPr>
        <p:spPr>
          <a:xfrm>
            <a:off x="2936697" y="2767281"/>
            <a:ext cx="6318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9931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Foundation – Model “Literature” Review</a:t>
            </a:r>
          </a:p>
          <a:p>
            <a:endParaRPr lang="en-US" dirty="0"/>
          </a:p>
          <a:p>
            <a:r>
              <a:rPr lang="en-US" dirty="0"/>
              <a:t>Application – AFRL Space Vehicle Methods</a:t>
            </a:r>
          </a:p>
          <a:p>
            <a:pPr lvl="1"/>
            <a:r>
              <a:rPr lang="en-US" dirty="0"/>
              <a:t>The Space Vehicles Reference Architecture</a:t>
            </a:r>
          </a:p>
          <a:p>
            <a:pPr lvl="1"/>
            <a:r>
              <a:rPr lang="en-US" dirty="0"/>
              <a:t>Class Models</a:t>
            </a:r>
          </a:p>
          <a:p>
            <a:pPr lvl="1"/>
            <a:r>
              <a:rPr lang="en-US" dirty="0"/>
              <a:t>Enterprise Model</a:t>
            </a:r>
          </a:p>
          <a:p>
            <a:endParaRPr lang="en-US" dirty="0"/>
          </a:p>
          <a:p>
            <a:r>
              <a:rPr lang="en-US" dirty="0"/>
              <a:t>Conclusion – Why MBSE Matters to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387600" y="0"/>
            <a:ext cx="7416800" cy="841248"/>
          </a:xfrm>
        </p:spPr>
        <p:txBody>
          <a:bodyPr/>
          <a:lstStyle/>
          <a:p>
            <a:r>
              <a:rPr lang="en-US" dirty="0"/>
              <a:t>Foundation</a:t>
            </a:r>
          </a:p>
        </p:txBody>
      </p:sp>
      <p:sp>
        <p:nvSpPr>
          <p:cNvPr id="5437" name="Slide Number Placeholder 775"/>
          <p:cNvSpPr>
            <a:spLocks noGrp="1"/>
          </p:cNvSpPr>
          <p:nvPr>
            <p:ph type="sldNum" sz="quarter" idx="4"/>
          </p:nvPr>
        </p:nvSpPr>
        <p:spPr bwMode="auto">
          <a:xfrm>
            <a:off x="11108724" y="6405626"/>
            <a:ext cx="626076" cy="3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A0626-601B-4F02-A9C8-F30D2C1F6B4A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37E6AB-1059-6EF6-2418-1F63896E0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791" y="841248"/>
            <a:ext cx="1859482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659314-8621-72AA-1D42-612FB602357D}"/>
              </a:ext>
            </a:extLst>
          </p:cNvPr>
          <p:cNvSpPr txBox="1"/>
          <p:nvPr/>
        </p:nvSpPr>
        <p:spPr>
          <a:xfrm>
            <a:off x="3487450" y="2715267"/>
            <a:ext cx="2332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Satellite Reference Architecture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8D6940-03B3-7C9E-EFE2-1B88F3628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21" y="847740"/>
            <a:ext cx="1828800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7B95E8-1937-5547-8849-72DD66C402DB}"/>
              </a:ext>
            </a:extLst>
          </p:cNvPr>
          <p:cNvSpPr txBox="1"/>
          <p:nvPr/>
        </p:nvSpPr>
        <p:spPr>
          <a:xfrm>
            <a:off x="623045" y="2721114"/>
            <a:ext cx="2016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WNS MBSE </a:t>
            </a:r>
          </a:p>
          <a:p>
            <a:pPr algn="ctr"/>
            <a:r>
              <a:rPr lang="en-US" sz="2000" dirty="0"/>
              <a:t>Modeling Guide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BA462-6575-8560-33D9-945DB80CE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50" b="91139" l="9916" r="89451">
                        <a14:foregroundMark x1="49578" y1="8650" x2="49578" y2="8650"/>
                        <a14:foregroundMark x1="44515" y1="25316" x2="44515" y2="25316"/>
                        <a14:foregroundMark x1="43460" y1="31646" x2="43460" y2="31646"/>
                        <a14:foregroundMark x1="40717" y1="37764" x2="40717" y2="37764"/>
                        <a14:foregroundMark x1="39451" y1="42194" x2="39451" y2="42194"/>
                        <a14:foregroundMark x1="37342" y1="47890" x2="37342" y2="47890"/>
                        <a14:foregroundMark x1="34388" y1="57384" x2="34388" y2="57384"/>
                        <a14:foregroundMark x1="38397" y1="40506" x2="38397" y2="40506"/>
                        <a14:foregroundMark x1="37764" y1="47257" x2="37764" y2="47257"/>
                        <a14:foregroundMark x1="36076" y1="49578" x2="36076" y2="53586"/>
                        <a14:foregroundMark x1="35021" y1="54641" x2="33333" y2="59072"/>
                        <a14:foregroundMark x1="32278" y1="64135" x2="29325" y2="68143"/>
                        <a14:foregroundMark x1="29325" y1="72152" x2="26160" y2="78270"/>
                        <a14:foregroundMark x1="26582" y1="84388" x2="23840" y2="90506"/>
                        <a14:foregroundMark x1="31013" y1="86709" x2="22785" y2="91139"/>
                        <a14:foregroundMark x1="54219" y1="23840" x2="56962" y2="31013"/>
                        <a14:foregroundMark x1="58650" y1="37764" x2="62025" y2="45148"/>
                        <a14:foregroundMark x1="62025" y1="46835" x2="64768" y2="54641"/>
                        <a14:foregroundMark x1="65401" y1="56962" x2="68776" y2="62025"/>
                        <a14:foregroundMark x1="64768" y1="55696" x2="68143" y2="65401"/>
                        <a14:foregroundMark x1="67722" y1="66456" x2="72785" y2="765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4831" y="3694237"/>
            <a:ext cx="1920240" cy="1920240"/>
          </a:xfrm>
          <a:prstGeom prst="rect">
            <a:avLst/>
          </a:prstGeom>
        </p:spPr>
      </p:pic>
      <p:pic>
        <p:nvPicPr>
          <p:cNvPr id="1026" name="Picture 2" descr="Space Systems Command on Twitter: &quot;WGS-11+ program completed its 1st ...">
            <a:extLst>
              <a:ext uri="{FF2B5EF4-FFF2-40B4-BE49-F238E27FC236}">
                <a16:creationId xmlns:a16="http://schemas.microsoft.com/office/drawing/2014/main" id="{0B40DDE4-C59F-7CDE-2608-F0EA8A37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750" l="10000" r="90000">
                        <a14:foregroundMark x1="46250" y1="90000" x2="53500" y2="91750"/>
                        <a14:foregroundMark x1="49750" y1="13000" x2="50250" y2="1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83" y="3750127"/>
            <a:ext cx="210312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7424D0-4272-A007-57BB-1FB3B361A4DE}"/>
              </a:ext>
            </a:extLst>
          </p:cNvPr>
          <p:cNvSpPr txBox="1"/>
          <p:nvPr/>
        </p:nvSpPr>
        <p:spPr>
          <a:xfrm>
            <a:off x="1631222" y="5729958"/>
            <a:ext cx="280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 Space Force Processes &amp; Guides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8245A6-0F91-0061-6E8F-E67922F76AEB}"/>
              </a:ext>
            </a:extLst>
          </p:cNvPr>
          <p:cNvCxnSpPr>
            <a:cxnSpLocks/>
            <a:stCxn id="9" idx="3"/>
          </p:cNvCxnSpPr>
          <p:nvPr/>
        </p:nvCxnSpPr>
        <p:spPr bwMode="auto">
          <a:xfrm>
            <a:off x="5819613" y="3069210"/>
            <a:ext cx="1698575" cy="171059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9DAEB7-ADBC-ED25-7B75-46C3A00CC549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 bwMode="auto">
          <a:xfrm flipV="1">
            <a:off x="2639398" y="3069210"/>
            <a:ext cx="848052" cy="5847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FBA354-20CF-3001-F55E-3E88E32B7B89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4436067" y="5106774"/>
            <a:ext cx="3094628" cy="977127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07747C0-9677-E680-553F-DCC3829B8B89}"/>
              </a:ext>
            </a:extLst>
          </p:cNvPr>
          <p:cNvSpPr txBox="1"/>
          <p:nvPr/>
        </p:nvSpPr>
        <p:spPr>
          <a:xfrm>
            <a:off x="7530695" y="4599071"/>
            <a:ext cx="359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Space Vehicles Reference Architecture (SVRA)</a:t>
            </a:r>
          </a:p>
        </p:txBody>
      </p:sp>
      <p:pic>
        <p:nvPicPr>
          <p:cNvPr id="41" name="Picture 40" descr="Diagram&#10;&#10;Description automatically generated">
            <a:extLst>
              <a:ext uri="{FF2B5EF4-FFF2-40B4-BE49-F238E27FC236}">
                <a16:creationId xmlns:a16="http://schemas.microsoft.com/office/drawing/2014/main" id="{FE042DE0-A254-73F1-DBEE-3EE42030ED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48" y="981910"/>
            <a:ext cx="4096179" cy="34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</a:t>
            </a:r>
          </a:p>
        </p:txBody>
      </p:sp>
      <p:sp>
        <p:nvSpPr>
          <p:cNvPr id="615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217602" y="6439437"/>
            <a:ext cx="485353" cy="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5B930F-FD9C-6648-C53E-4C15E2C47C2D}"/>
              </a:ext>
            </a:extLst>
          </p:cNvPr>
          <p:cNvGrpSpPr/>
          <p:nvPr/>
        </p:nvGrpSpPr>
        <p:grpSpPr>
          <a:xfrm>
            <a:off x="1651682" y="1329405"/>
            <a:ext cx="10235638" cy="4838331"/>
            <a:chOff x="953040" y="1524614"/>
            <a:chExt cx="10235638" cy="48383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86B042-7F6D-8348-2020-D975F7BB6B9E}"/>
                </a:ext>
              </a:extLst>
            </p:cNvPr>
            <p:cNvSpPr/>
            <p:nvPr/>
          </p:nvSpPr>
          <p:spPr>
            <a:xfrm>
              <a:off x="4642834" y="1745088"/>
              <a:ext cx="1500389" cy="605492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Reference Architecture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07E381-BCAA-8A36-9AA2-724515DDFA6C}"/>
                </a:ext>
              </a:extLst>
            </p:cNvPr>
            <p:cNvSpPr/>
            <p:nvPr/>
          </p:nvSpPr>
          <p:spPr>
            <a:xfrm>
              <a:off x="1820215" y="1745088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Component Library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D6AF304-C7D2-5393-C46F-77DD36516620}"/>
                </a:ext>
              </a:extLst>
            </p:cNvPr>
            <p:cNvSpPr/>
            <p:nvPr/>
          </p:nvSpPr>
          <p:spPr>
            <a:xfrm>
              <a:off x="7465453" y="1745088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Style Guide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5447AEB-6818-9756-B558-71B8308EEFCC}"/>
                </a:ext>
              </a:extLst>
            </p:cNvPr>
            <p:cNvSpPr/>
            <p:nvPr/>
          </p:nvSpPr>
          <p:spPr>
            <a:xfrm>
              <a:off x="1820214" y="3004660"/>
              <a:ext cx="7516969" cy="1444992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Mission Models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31E4A2-30D5-3638-DF2D-F191ADDF4C9F}"/>
                </a:ext>
              </a:extLst>
            </p:cNvPr>
            <p:cNvSpPr/>
            <p:nvPr/>
          </p:nvSpPr>
          <p:spPr>
            <a:xfrm>
              <a:off x="2127163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A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5315E9-BDB9-FA47-0578-F0AD31CF78DA}"/>
                </a:ext>
              </a:extLst>
            </p:cNvPr>
            <p:cNvSpPr/>
            <p:nvPr/>
          </p:nvSpPr>
          <p:spPr>
            <a:xfrm>
              <a:off x="3964548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B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C58705-FBF9-2274-9449-AA32D87D4421}"/>
                </a:ext>
              </a:extLst>
            </p:cNvPr>
            <p:cNvSpPr/>
            <p:nvPr/>
          </p:nvSpPr>
          <p:spPr>
            <a:xfrm>
              <a:off x="5801933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294AA39-624A-9946-1AC5-5F092850B1E6}"/>
                </a:ext>
              </a:extLst>
            </p:cNvPr>
            <p:cNvSpPr/>
            <p:nvPr/>
          </p:nvSpPr>
          <p:spPr>
            <a:xfrm>
              <a:off x="7639318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AFRL Ground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785570B-B953-EFFD-4002-4402FD0822FF}"/>
                </a:ext>
              </a:extLst>
            </p:cNvPr>
            <p:cNvCxnSpPr>
              <a:stCxn id="35" idx="1"/>
              <a:endCxn id="36" idx="3"/>
            </p:cNvCxnSpPr>
            <p:nvPr/>
          </p:nvCxnSpPr>
          <p:spPr>
            <a:xfrm flipH="1">
              <a:off x="3320604" y="2047834"/>
              <a:ext cx="132223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7B18A88-7C92-F0FA-0D50-14C14856D8E8}"/>
                </a:ext>
              </a:extLst>
            </p:cNvPr>
            <p:cNvSpPr txBox="1"/>
            <p:nvPr/>
          </p:nvSpPr>
          <p:spPr>
            <a:xfrm>
              <a:off x="3665114" y="1524614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Project Usage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FCFBE5F-38E9-4EFB-8ECE-AAC3F71195FA}"/>
                </a:ext>
              </a:extLst>
            </p:cNvPr>
            <p:cNvCxnSpPr/>
            <p:nvPr/>
          </p:nvCxnSpPr>
          <p:spPr>
            <a:xfrm flipH="1">
              <a:off x="6143223" y="2047834"/>
              <a:ext cx="132223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A95B4E-C036-A0EC-20C6-04A414CEC685}"/>
                </a:ext>
              </a:extLst>
            </p:cNvPr>
            <p:cNvSpPr txBox="1"/>
            <p:nvPr/>
          </p:nvSpPr>
          <p:spPr>
            <a:xfrm>
              <a:off x="6487733" y="1524614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Project Usage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4C2E619-6348-36F8-FD37-677FB97A8357}"/>
                </a:ext>
              </a:extLst>
            </p:cNvPr>
            <p:cNvCxnSpPr>
              <a:stCxn id="35" idx="2"/>
              <a:endCxn id="39" idx="0"/>
            </p:cNvCxnSpPr>
            <p:nvPr/>
          </p:nvCxnSpPr>
          <p:spPr>
            <a:xfrm flipH="1">
              <a:off x="2790425" y="2350580"/>
              <a:ext cx="2602604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0E8316A-83BA-96AC-F4FD-279A950C5F20}"/>
                </a:ext>
              </a:extLst>
            </p:cNvPr>
            <p:cNvCxnSpPr>
              <a:cxnSpLocks/>
              <a:stCxn id="35" idx="2"/>
              <a:endCxn id="40" idx="0"/>
            </p:cNvCxnSpPr>
            <p:nvPr/>
          </p:nvCxnSpPr>
          <p:spPr>
            <a:xfrm flipH="1">
              <a:off x="4627810" y="2350580"/>
              <a:ext cx="765219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3CBF7D6-14B3-0BEE-1592-DFAD92212B9B}"/>
                </a:ext>
              </a:extLst>
            </p:cNvPr>
            <p:cNvCxnSpPr>
              <a:cxnSpLocks/>
              <a:stCxn id="35" idx="2"/>
              <a:endCxn id="41" idx="0"/>
            </p:cNvCxnSpPr>
            <p:nvPr/>
          </p:nvCxnSpPr>
          <p:spPr>
            <a:xfrm>
              <a:off x="5393029" y="2350580"/>
              <a:ext cx="1072166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C7148D9-0F60-35F2-0B92-0DBF632A9F12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>
              <a:off x="5393029" y="2350580"/>
              <a:ext cx="2611191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5B7B7DD-3D17-7DFC-EC07-D69A5ADD45E2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5801933" y="2350579"/>
              <a:ext cx="2500647" cy="12361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D71FB04-BAE8-A753-B85D-95FBF5C597BC}"/>
                </a:ext>
              </a:extLst>
            </p:cNvPr>
            <p:cNvSpPr/>
            <p:nvPr/>
          </p:nvSpPr>
          <p:spPr>
            <a:xfrm>
              <a:off x="4822063" y="5071627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Model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235D46A-5D5C-21F9-029B-30C22B361F8E}"/>
                </a:ext>
              </a:extLst>
            </p:cNvPr>
            <p:cNvCxnSpPr>
              <a:cxnSpLocks/>
              <a:stCxn id="39" idx="2"/>
              <a:endCxn id="59" idx="0"/>
            </p:cNvCxnSpPr>
            <p:nvPr/>
          </p:nvCxnSpPr>
          <p:spPr>
            <a:xfrm>
              <a:off x="2790425" y="4114801"/>
              <a:ext cx="2781833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02F03C8-9D83-FDCA-6869-2902FD33CB08}"/>
                </a:ext>
              </a:extLst>
            </p:cNvPr>
            <p:cNvCxnSpPr>
              <a:cxnSpLocks/>
              <a:stCxn id="40" idx="2"/>
              <a:endCxn id="59" idx="0"/>
            </p:cNvCxnSpPr>
            <p:nvPr/>
          </p:nvCxnSpPr>
          <p:spPr>
            <a:xfrm>
              <a:off x="4627810" y="4114801"/>
              <a:ext cx="944448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18DAE1E-D0FB-1768-67D3-0E75B2377026}"/>
                </a:ext>
              </a:extLst>
            </p:cNvPr>
            <p:cNvCxnSpPr>
              <a:cxnSpLocks/>
              <a:stCxn id="41" idx="2"/>
              <a:endCxn id="59" idx="0"/>
            </p:cNvCxnSpPr>
            <p:nvPr/>
          </p:nvCxnSpPr>
          <p:spPr>
            <a:xfrm flipH="1">
              <a:off x="5572258" y="4114801"/>
              <a:ext cx="892937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63117D7-3725-E143-730F-2AFCE7048587}"/>
                </a:ext>
              </a:extLst>
            </p:cNvPr>
            <p:cNvCxnSpPr>
              <a:cxnSpLocks/>
              <a:stCxn id="42" idx="2"/>
              <a:endCxn id="59" idx="0"/>
            </p:cNvCxnSpPr>
            <p:nvPr/>
          </p:nvCxnSpPr>
          <p:spPr>
            <a:xfrm flipH="1">
              <a:off x="5572258" y="4114801"/>
              <a:ext cx="2730322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44" name="Connector: Elbow 6143">
              <a:extLst>
                <a:ext uri="{FF2B5EF4-FFF2-40B4-BE49-F238E27FC236}">
                  <a16:creationId xmlns:a16="http://schemas.microsoft.com/office/drawing/2014/main" id="{1691197E-18D1-2108-7204-FE8D1A6F77A2}"/>
                </a:ext>
              </a:extLst>
            </p:cNvPr>
            <p:cNvCxnSpPr>
              <a:stCxn id="59" idx="1"/>
              <a:endCxn id="36" idx="1"/>
            </p:cNvCxnSpPr>
            <p:nvPr/>
          </p:nvCxnSpPr>
          <p:spPr>
            <a:xfrm rot="10800000">
              <a:off x="1820215" y="2047835"/>
              <a:ext cx="3001848" cy="3326539"/>
            </a:xfrm>
            <a:prstGeom prst="bentConnector3">
              <a:avLst>
                <a:gd name="adj1" fmla="val 123918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145" name="TextBox 6144">
              <a:extLst>
                <a:ext uri="{FF2B5EF4-FFF2-40B4-BE49-F238E27FC236}">
                  <a16:creationId xmlns:a16="http://schemas.microsoft.com/office/drawing/2014/main" id="{0AB1AEB8-E038-4D88-D804-AB7C53F1BE9F}"/>
                </a:ext>
              </a:extLst>
            </p:cNvPr>
            <p:cNvSpPr txBox="1"/>
            <p:nvPr/>
          </p:nvSpPr>
          <p:spPr>
            <a:xfrm>
              <a:off x="953040" y="4883257"/>
              <a:ext cx="2101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Transfer Common Components to CL</a:t>
              </a:r>
            </a:p>
          </p:txBody>
        </p:sp>
        <p:sp>
          <p:nvSpPr>
            <p:cNvPr id="6149" name="TextBox 6148">
              <a:extLst>
                <a:ext uri="{FF2B5EF4-FFF2-40B4-BE49-F238E27FC236}">
                  <a16:creationId xmlns:a16="http://schemas.microsoft.com/office/drawing/2014/main" id="{ECB86D37-B7FF-5C05-9EDE-77DF18F0227D}"/>
                </a:ext>
              </a:extLst>
            </p:cNvPr>
            <p:cNvSpPr txBox="1"/>
            <p:nvPr/>
          </p:nvSpPr>
          <p:spPr>
            <a:xfrm>
              <a:off x="3518081" y="2449335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Branch from RA</a:t>
              </a:r>
            </a:p>
          </p:txBody>
        </p:sp>
        <p:sp>
          <p:nvSpPr>
            <p:cNvPr id="6150" name="TextBox 6149">
              <a:extLst>
                <a:ext uri="{FF2B5EF4-FFF2-40B4-BE49-F238E27FC236}">
                  <a16:creationId xmlns:a16="http://schemas.microsoft.com/office/drawing/2014/main" id="{443449AB-0C6F-DC8B-5DE4-E36387BD24E8}"/>
                </a:ext>
              </a:extLst>
            </p:cNvPr>
            <p:cNvSpPr txBox="1"/>
            <p:nvPr/>
          </p:nvSpPr>
          <p:spPr>
            <a:xfrm>
              <a:off x="6722772" y="2470908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Reuse in RA</a:t>
              </a:r>
            </a:p>
          </p:txBody>
        </p:sp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A53C7340-35E8-430B-4A4E-96ECB4095332}"/>
                </a:ext>
              </a:extLst>
            </p:cNvPr>
            <p:cNvSpPr txBox="1"/>
            <p:nvPr/>
          </p:nvSpPr>
          <p:spPr>
            <a:xfrm>
              <a:off x="6739938" y="4551430"/>
              <a:ext cx="2114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Review, Approve, and Merge models into EM</a:t>
              </a:r>
            </a:p>
          </p:txBody>
        </p:sp>
        <p:sp>
          <p:nvSpPr>
            <p:cNvPr id="6152" name="Rectangle 6151">
              <a:extLst>
                <a:ext uri="{FF2B5EF4-FFF2-40B4-BE49-F238E27FC236}">
                  <a16:creationId xmlns:a16="http://schemas.microsoft.com/office/drawing/2014/main" id="{6AF79AB3-83AD-5966-4467-1F53CDD46803}"/>
                </a:ext>
              </a:extLst>
            </p:cNvPr>
            <p:cNvSpPr/>
            <p:nvPr/>
          </p:nvSpPr>
          <p:spPr>
            <a:xfrm>
              <a:off x="9552134" y="5381436"/>
              <a:ext cx="182880" cy="18288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CFA74567-4339-665B-629F-B3F646B5103E}"/>
                </a:ext>
              </a:extLst>
            </p:cNvPr>
            <p:cNvSpPr txBox="1"/>
            <p:nvPr/>
          </p:nvSpPr>
          <p:spPr>
            <a:xfrm>
              <a:off x="9825166" y="5316505"/>
              <a:ext cx="136351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AFRL/RV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Open Use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Mission Use</a:t>
              </a:r>
            </a:p>
          </p:txBody>
        </p:sp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01768CDA-8920-4F97-6A9D-C796BC8E08B7}"/>
                </a:ext>
              </a:extLst>
            </p:cNvPr>
            <p:cNvSpPr/>
            <p:nvPr/>
          </p:nvSpPr>
          <p:spPr>
            <a:xfrm>
              <a:off x="9552134" y="5743172"/>
              <a:ext cx="182880" cy="18288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2D78DED1-2456-6E91-0F0F-EEE10B3BA9F5}"/>
                </a:ext>
              </a:extLst>
            </p:cNvPr>
            <p:cNvSpPr/>
            <p:nvPr/>
          </p:nvSpPr>
          <p:spPr>
            <a:xfrm>
              <a:off x="9552134" y="6113527"/>
              <a:ext cx="182880" cy="18288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48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</a:t>
            </a:r>
          </a:p>
        </p:txBody>
      </p:sp>
      <p:sp>
        <p:nvSpPr>
          <p:cNvPr id="615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217602" y="6439437"/>
            <a:ext cx="485353" cy="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5B930F-FD9C-6648-C53E-4C15E2C47C2D}"/>
              </a:ext>
            </a:extLst>
          </p:cNvPr>
          <p:cNvGrpSpPr/>
          <p:nvPr/>
        </p:nvGrpSpPr>
        <p:grpSpPr>
          <a:xfrm>
            <a:off x="1651682" y="1329405"/>
            <a:ext cx="10235638" cy="4838331"/>
            <a:chOff x="953040" y="1524614"/>
            <a:chExt cx="10235638" cy="48383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86B042-7F6D-8348-2020-D975F7BB6B9E}"/>
                </a:ext>
              </a:extLst>
            </p:cNvPr>
            <p:cNvSpPr/>
            <p:nvPr/>
          </p:nvSpPr>
          <p:spPr>
            <a:xfrm>
              <a:off x="4642834" y="1745088"/>
              <a:ext cx="1500389" cy="605492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Reference Architecture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07E381-BCAA-8A36-9AA2-724515DDFA6C}"/>
                </a:ext>
              </a:extLst>
            </p:cNvPr>
            <p:cNvSpPr/>
            <p:nvPr/>
          </p:nvSpPr>
          <p:spPr>
            <a:xfrm>
              <a:off x="1820215" y="1745088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Component Library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D6AF304-C7D2-5393-C46F-77DD36516620}"/>
                </a:ext>
              </a:extLst>
            </p:cNvPr>
            <p:cNvSpPr/>
            <p:nvPr/>
          </p:nvSpPr>
          <p:spPr>
            <a:xfrm>
              <a:off x="7465453" y="1745088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Style Guide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5447AEB-6818-9756-B558-71B8308EEFCC}"/>
                </a:ext>
              </a:extLst>
            </p:cNvPr>
            <p:cNvSpPr/>
            <p:nvPr/>
          </p:nvSpPr>
          <p:spPr>
            <a:xfrm>
              <a:off x="1820214" y="3004660"/>
              <a:ext cx="7516969" cy="1444992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Mission Models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31E4A2-30D5-3638-DF2D-F191ADDF4C9F}"/>
                </a:ext>
              </a:extLst>
            </p:cNvPr>
            <p:cNvSpPr/>
            <p:nvPr/>
          </p:nvSpPr>
          <p:spPr>
            <a:xfrm>
              <a:off x="2127163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A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5315E9-BDB9-FA47-0578-F0AD31CF78DA}"/>
                </a:ext>
              </a:extLst>
            </p:cNvPr>
            <p:cNvSpPr/>
            <p:nvPr/>
          </p:nvSpPr>
          <p:spPr>
            <a:xfrm>
              <a:off x="3964548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B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C58705-FBF9-2274-9449-AA32D87D4421}"/>
                </a:ext>
              </a:extLst>
            </p:cNvPr>
            <p:cNvSpPr/>
            <p:nvPr/>
          </p:nvSpPr>
          <p:spPr>
            <a:xfrm>
              <a:off x="5801933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294AA39-624A-9946-1AC5-5F092850B1E6}"/>
                </a:ext>
              </a:extLst>
            </p:cNvPr>
            <p:cNvSpPr/>
            <p:nvPr/>
          </p:nvSpPr>
          <p:spPr>
            <a:xfrm>
              <a:off x="7639318" y="3586767"/>
              <a:ext cx="1326524" cy="52803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AFRL Ground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785570B-B953-EFFD-4002-4402FD0822FF}"/>
                </a:ext>
              </a:extLst>
            </p:cNvPr>
            <p:cNvCxnSpPr>
              <a:stCxn id="35" idx="1"/>
              <a:endCxn id="36" idx="3"/>
            </p:cNvCxnSpPr>
            <p:nvPr/>
          </p:nvCxnSpPr>
          <p:spPr>
            <a:xfrm flipH="1">
              <a:off x="3320604" y="2047834"/>
              <a:ext cx="132223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7B18A88-7C92-F0FA-0D50-14C14856D8E8}"/>
                </a:ext>
              </a:extLst>
            </p:cNvPr>
            <p:cNvSpPr txBox="1"/>
            <p:nvPr/>
          </p:nvSpPr>
          <p:spPr>
            <a:xfrm>
              <a:off x="3665114" y="1524614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Project Usage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FCFBE5F-38E9-4EFB-8ECE-AAC3F71195FA}"/>
                </a:ext>
              </a:extLst>
            </p:cNvPr>
            <p:cNvCxnSpPr/>
            <p:nvPr/>
          </p:nvCxnSpPr>
          <p:spPr>
            <a:xfrm flipH="1">
              <a:off x="6143223" y="2047834"/>
              <a:ext cx="132223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A95B4E-C036-A0EC-20C6-04A414CEC685}"/>
                </a:ext>
              </a:extLst>
            </p:cNvPr>
            <p:cNvSpPr txBox="1"/>
            <p:nvPr/>
          </p:nvSpPr>
          <p:spPr>
            <a:xfrm>
              <a:off x="6487733" y="1524614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Project Usage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4C2E619-6348-36F8-FD37-677FB97A8357}"/>
                </a:ext>
              </a:extLst>
            </p:cNvPr>
            <p:cNvCxnSpPr>
              <a:stCxn id="35" idx="2"/>
              <a:endCxn id="39" idx="0"/>
            </p:cNvCxnSpPr>
            <p:nvPr/>
          </p:nvCxnSpPr>
          <p:spPr>
            <a:xfrm flipH="1">
              <a:off x="2790425" y="2350580"/>
              <a:ext cx="2602604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0E8316A-83BA-96AC-F4FD-279A950C5F20}"/>
                </a:ext>
              </a:extLst>
            </p:cNvPr>
            <p:cNvCxnSpPr>
              <a:cxnSpLocks/>
              <a:stCxn id="35" idx="2"/>
              <a:endCxn id="40" idx="0"/>
            </p:cNvCxnSpPr>
            <p:nvPr/>
          </p:nvCxnSpPr>
          <p:spPr>
            <a:xfrm flipH="1">
              <a:off x="4627810" y="2350580"/>
              <a:ext cx="765219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3CBF7D6-14B3-0BEE-1592-DFAD92212B9B}"/>
                </a:ext>
              </a:extLst>
            </p:cNvPr>
            <p:cNvCxnSpPr>
              <a:cxnSpLocks/>
              <a:stCxn id="35" idx="2"/>
              <a:endCxn id="41" idx="0"/>
            </p:cNvCxnSpPr>
            <p:nvPr/>
          </p:nvCxnSpPr>
          <p:spPr>
            <a:xfrm>
              <a:off x="5393029" y="2350580"/>
              <a:ext cx="1072166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C7148D9-0F60-35F2-0B92-0DBF632A9F12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>
              <a:off x="5393029" y="2350580"/>
              <a:ext cx="2611191" cy="12361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5B7B7DD-3D17-7DFC-EC07-D69A5ADD45E2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5801933" y="2350579"/>
              <a:ext cx="2500647" cy="12361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D71FB04-BAE8-A753-B85D-95FBF5C597BC}"/>
                </a:ext>
              </a:extLst>
            </p:cNvPr>
            <p:cNvSpPr/>
            <p:nvPr/>
          </p:nvSpPr>
          <p:spPr>
            <a:xfrm>
              <a:off x="4822063" y="5071627"/>
              <a:ext cx="1500389" cy="60549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Model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235D46A-5D5C-21F9-029B-30C22B361F8E}"/>
                </a:ext>
              </a:extLst>
            </p:cNvPr>
            <p:cNvCxnSpPr>
              <a:cxnSpLocks/>
              <a:stCxn id="39" idx="2"/>
              <a:endCxn id="59" idx="0"/>
            </p:cNvCxnSpPr>
            <p:nvPr/>
          </p:nvCxnSpPr>
          <p:spPr>
            <a:xfrm>
              <a:off x="2790425" y="4114801"/>
              <a:ext cx="2781833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02F03C8-9D83-FDCA-6869-2902FD33CB08}"/>
                </a:ext>
              </a:extLst>
            </p:cNvPr>
            <p:cNvCxnSpPr>
              <a:cxnSpLocks/>
              <a:stCxn id="40" idx="2"/>
              <a:endCxn id="59" idx="0"/>
            </p:cNvCxnSpPr>
            <p:nvPr/>
          </p:nvCxnSpPr>
          <p:spPr>
            <a:xfrm>
              <a:off x="4627810" y="4114801"/>
              <a:ext cx="944448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18DAE1E-D0FB-1768-67D3-0E75B2377026}"/>
                </a:ext>
              </a:extLst>
            </p:cNvPr>
            <p:cNvCxnSpPr>
              <a:cxnSpLocks/>
              <a:stCxn id="41" idx="2"/>
              <a:endCxn id="59" idx="0"/>
            </p:cNvCxnSpPr>
            <p:nvPr/>
          </p:nvCxnSpPr>
          <p:spPr>
            <a:xfrm flipH="1">
              <a:off x="5572258" y="4114801"/>
              <a:ext cx="892937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63117D7-3725-E143-730F-2AFCE7048587}"/>
                </a:ext>
              </a:extLst>
            </p:cNvPr>
            <p:cNvCxnSpPr>
              <a:cxnSpLocks/>
              <a:stCxn id="42" idx="2"/>
              <a:endCxn id="59" idx="0"/>
            </p:cNvCxnSpPr>
            <p:nvPr/>
          </p:nvCxnSpPr>
          <p:spPr>
            <a:xfrm flipH="1">
              <a:off x="5572258" y="4114801"/>
              <a:ext cx="2730322" cy="95682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44" name="Connector: Elbow 6143">
              <a:extLst>
                <a:ext uri="{FF2B5EF4-FFF2-40B4-BE49-F238E27FC236}">
                  <a16:creationId xmlns:a16="http://schemas.microsoft.com/office/drawing/2014/main" id="{1691197E-18D1-2108-7204-FE8D1A6F77A2}"/>
                </a:ext>
              </a:extLst>
            </p:cNvPr>
            <p:cNvCxnSpPr>
              <a:stCxn id="59" idx="1"/>
              <a:endCxn id="36" idx="1"/>
            </p:cNvCxnSpPr>
            <p:nvPr/>
          </p:nvCxnSpPr>
          <p:spPr>
            <a:xfrm rot="10800000">
              <a:off x="1820215" y="2047835"/>
              <a:ext cx="3001848" cy="3326539"/>
            </a:xfrm>
            <a:prstGeom prst="bentConnector3">
              <a:avLst>
                <a:gd name="adj1" fmla="val 123918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145" name="TextBox 6144">
              <a:extLst>
                <a:ext uri="{FF2B5EF4-FFF2-40B4-BE49-F238E27FC236}">
                  <a16:creationId xmlns:a16="http://schemas.microsoft.com/office/drawing/2014/main" id="{0AB1AEB8-E038-4D88-D804-AB7C53F1BE9F}"/>
                </a:ext>
              </a:extLst>
            </p:cNvPr>
            <p:cNvSpPr txBox="1"/>
            <p:nvPr/>
          </p:nvSpPr>
          <p:spPr>
            <a:xfrm>
              <a:off x="953040" y="4883257"/>
              <a:ext cx="2101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Transfer Common Components to CL</a:t>
              </a:r>
            </a:p>
          </p:txBody>
        </p:sp>
        <p:sp>
          <p:nvSpPr>
            <p:cNvPr id="6149" name="TextBox 6148">
              <a:extLst>
                <a:ext uri="{FF2B5EF4-FFF2-40B4-BE49-F238E27FC236}">
                  <a16:creationId xmlns:a16="http://schemas.microsoft.com/office/drawing/2014/main" id="{ECB86D37-B7FF-5C05-9EDE-77DF18F0227D}"/>
                </a:ext>
              </a:extLst>
            </p:cNvPr>
            <p:cNvSpPr txBox="1"/>
            <p:nvPr/>
          </p:nvSpPr>
          <p:spPr>
            <a:xfrm>
              <a:off x="3518081" y="2449335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Branch from RA</a:t>
              </a:r>
            </a:p>
          </p:txBody>
        </p:sp>
        <p:sp>
          <p:nvSpPr>
            <p:cNvPr id="6150" name="TextBox 6149">
              <a:extLst>
                <a:ext uri="{FF2B5EF4-FFF2-40B4-BE49-F238E27FC236}">
                  <a16:creationId xmlns:a16="http://schemas.microsoft.com/office/drawing/2014/main" id="{443449AB-0C6F-DC8B-5DE4-E36387BD24E8}"/>
                </a:ext>
              </a:extLst>
            </p:cNvPr>
            <p:cNvSpPr txBox="1"/>
            <p:nvPr/>
          </p:nvSpPr>
          <p:spPr>
            <a:xfrm>
              <a:off x="6722772" y="2470908"/>
              <a:ext cx="811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Reuse in RA</a:t>
              </a:r>
            </a:p>
          </p:txBody>
        </p:sp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A53C7340-35E8-430B-4A4E-96ECB4095332}"/>
                </a:ext>
              </a:extLst>
            </p:cNvPr>
            <p:cNvSpPr txBox="1"/>
            <p:nvPr/>
          </p:nvSpPr>
          <p:spPr>
            <a:xfrm>
              <a:off x="6739938" y="4551430"/>
              <a:ext cx="2114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Review, Approve, and Merge models into EM</a:t>
              </a:r>
            </a:p>
          </p:txBody>
        </p:sp>
        <p:sp>
          <p:nvSpPr>
            <p:cNvPr id="6152" name="Rectangle 6151">
              <a:extLst>
                <a:ext uri="{FF2B5EF4-FFF2-40B4-BE49-F238E27FC236}">
                  <a16:creationId xmlns:a16="http://schemas.microsoft.com/office/drawing/2014/main" id="{6AF79AB3-83AD-5966-4467-1F53CDD46803}"/>
                </a:ext>
              </a:extLst>
            </p:cNvPr>
            <p:cNvSpPr/>
            <p:nvPr/>
          </p:nvSpPr>
          <p:spPr>
            <a:xfrm>
              <a:off x="9552134" y="5381436"/>
              <a:ext cx="182880" cy="18288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CFA74567-4339-665B-629F-B3F646B5103E}"/>
                </a:ext>
              </a:extLst>
            </p:cNvPr>
            <p:cNvSpPr txBox="1"/>
            <p:nvPr/>
          </p:nvSpPr>
          <p:spPr>
            <a:xfrm>
              <a:off x="9825166" y="5316505"/>
              <a:ext cx="136351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AFRL/RV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Open Use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Mission Use</a:t>
              </a:r>
            </a:p>
          </p:txBody>
        </p:sp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01768CDA-8920-4F97-6A9D-C796BC8E08B7}"/>
                </a:ext>
              </a:extLst>
            </p:cNvPr>
            <p:cNvSpPr/>
            <p:nvPr/>
          </p:nvSpPr>
          <p:spPr>
            <a:xfrm>
              <a:off x="9552134" y="5743172"/>
              <a:ext cx="182880" cy="18288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2D78DED1-2456-6E91-0F0F-EEE10B3BA9F5}"/>
                </a:ext>
              </a:extLst>
            </p:cNvPr>
            <p:cNvSpPr/>
            <p:nvPr/>
          </p:nvSpPr>
          <p:spPr>
            <a:xfrm>
              <a:off x="9552134" y="6113527"/>
              <a:ext cx="182880" cy="18288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96" name="Arrow: Right 6195">
            <a:extLst>
              <a:ext uri="{FF2B5EF4-FFF2-40B4-BE49-F238E27FC236}">
                <a16:creationId xmlns:a16="http://schemas.microsoft.com/office/drawing/2014/main" id="{F317CC44-7A84-F361-1EE9-72F6671E049E}"/>
              </a:ext>
            </a:extLst>
          </p:cNvPr>
          <p:cNvSpPr/>
          <p:nvPr/>
        </p:nvSpPr>
        <p:spPr bwMode="auto">
          <a:xfrm rot="8095527">
            <a:off x="6259206" y="344004"/>
            <a:ext cx="1622434" cy="12361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4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0142-DD93-BCE6-F858-F1408299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Vehicles Reference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863A-3BD9-FFCD-7359-18DB136F6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5139919" cy="4890211"/>
          </a:xfrm>
        </p:spPr>
        <p:txBody>
          <a:bodyPr/>
          <a:lstStyle/>
          <a:p>
            <a:r>
              <a:rPr lang="en-US" dirty="0"/>
              <a:t>Provides an advanced starting point for space vehicle baseline modeling</a:t>
            </a:r>
          </a:p>
          <a:p>
            <a:r>
              <a:rPr lang="en-US" dirty="0"/>
              <a:t>Includes a read-only Style Guide and Component Library for assistance in generating models</a:t>
            </a:r>
          </a:p>
          <a:p>
            <a:r>
              <a:rPr lang="en-US" dirty="0"/>
              <a:t>The Functional Reference Architecture is the editable and entirely tailorable container for a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50FA5-8CA2-2E79-E26E-DFAF0E877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811963A-6DFE-47A8-F5B7-8369C51F7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80" y="924673"/>
            <a:ext cx="6459020" cy="53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5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3C99-3F93-AA51-E812-528FA664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SVRA: Style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4D127-7268-9A24-C697-805DE065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4764373" cy="5419330"/>
          </a:xfrm>
        </p:spPr>
        <p:txBody>
          <a:bodyPr/>
          <a:lstStyle/>
          <a:p>
            <a:r>
              <a:rPr lang="en-US" dirty="0"/>
              <a:t>The Style Guide is a collection of modeling rules, examples, and reference documents that aid a modeler in making an AFRL/RV standard model</a:t>
            </a:r>
          </a:p>
          <a:p>
            <a:r>
              <a:rPr lang="en-US" dirty="0"/>
              <a:t>Rules are custom SysML requirements with traceability to example diagrams that depict the rule used in context</a:t>
            </a:r>
          </a:p>
          <a:p>
            <a:r>
              <a:rPr lang="en-US" dirty="0"/>
              <a:t>Includes a Change Log that points to every change made in the SVRA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DCF26-EEA5-0094-974A-F920AB0C2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7F1159-E022-9B1B-D61A-D8FB3F46A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34" y="841248"/>
            <a:ext cx="6834566" cy="55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4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3C99-3F93-AA51-E812-528FA664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SVRA: Style Guide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DCF26-EEA5-0094-974A-F920AB0C2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52339AC6-5ED7-F76D-0397-177CA67B7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5"/>
          <a:stretch/>
        </p:blipFill>
        <p:spPr>
          <a:xfrm>
            <a:off x="0" y="923418"/>
            <a:ext cx="12192000" cy="53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5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3C99-3F93-AA51-E812-528FA664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SVRA: Style Guide Change 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DCF26-EEA5-0094-974A-F920AB0C2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96D03B-1DB5-4182-27FA-5FA6CB793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8078"/>
            <a:ext cx="12192000" cy="33370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5AB0-EE29-93F4-DAC7-551D0F11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10842076" cy="4890211"/>
          </a:xfrm>
        </p:spPr>
        <p:txBody>
          <a:bodyPr/>
          <a:lstStyle/>
          <a:p>
            <a:r>
              <a:rPr lang="en-US" dirty="0"/>
              <a:t>Every change in the SVRA since the V1.0 release</a:t>
            </a:r>
          </a:p>
          <a:p>
            <a:r>
              <a:rPr lang="en-US" dirty="0"/>
              <a:t>Changes are linked to actual locations of the changes </a:t>
            </a:r>
          </a:p>
        </p:txBody>
      </p:sp>
    </p:spTree>
    <p:extLst>
      <p:ext uri="{BB962C8B-B14F-4D97-AF65-F5344CB8AC3E}">
        <p14:creationId xmlns:p14="http://schemas.microsoft.com/office/powerpoint/2010/main" val="378707341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15220</TotalTime>
  <Words>629</Words>
  <Application>Microsoft Office PowerPoint</Application>
  <PresentationFormat>Widescreen</PresentationFormat>
  <Paragraphs>156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Tahoma</vt:lpstr>
      <vt:lpstr>Wingdings</vt:lpstr>
      <vt:lpstr>Blends</vt:lpstr>
      <vt:lpstr>PowerPoint Presentation</vt:lpstr>
      <vt:lpstr>Overview</vt:lpstr>
      <vt:lpstr>Foundation</vt:lpstr>
      <vt:lpstr>Application</vt:lpstr>
      <vt:lpstr>Application</vt:lpstr>
      <vt:lpstr>Space Vehicles Reference Architecture</vt:lpstr>
      <vt:lpstr>SVRA: Style Guide</vt:lpstr>
      <vt:lpstr>SVRA: Style Guide Rules</vt:lpstr>
      <vt:lpstr>SVRA: Style Guide Change Log</vt:lpstr>
      <vt:lpstr>SVRA: Component Library</vt:lpstr>
      <vt:lpstr>SVRA: Functional Reference Architecture</vt:lpstr>
      <vt:lpstr>Application</vt:lpstr>
      <vt:lpstr>Class Models</vt:lpstr>
      <vt:lpstr>Class Models</vt:lpstr>
      <vt:lpstr>Class Models</vt:lpstr>
      <vt:lpstr>Enterprise Model</vt:lpstr>
      <vt:lpstr>Conclusion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REED, CHRISTOPHER R Capt USSF AFMC AFRL/RVES</cp:lastModifiedBy>
  <cp:revision>48</cp:revision>
  <cp:lastPrinted>1601-01-01T00:00:00Z</cp:lastPrinted>
  <dcterms:created xsi:type="dcterms:W3CDTF">2016-03-29T15:29:36Z</dcterms:created>
  <dcterms:modified xsi:type="dcterms:W3CDTF">2024-10-02T00:00:57Z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