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2"/>
  </p:notesMasterIdLst>
  <p:handoutMasterIdLst>
    <p:handoutMasterId r:id="rId23"/>
  </p:handoutMasterIdLst>
  <p:sldIdLst>
    <p:sldId id="289" r:id="rId5"/>
    <p:sldId id="290" r:id="rId6"/>
    <p:sldId id="306" r:id="rId7"/>
    <p:sldId id="303" r:id="rId8"/>
    <p:sldId id="308" r:id="rId9"/>
    <p:sldId id="307" r:id="rId10"/>
    <p:sldId id="310" r:id="rId11"/>
    <p:sldId id="312" r:id="rId12"/>
    <p:sldId id="311" r:id="rId13"/>
    <p:sldId id="313" r:id="rId14"/>
    <p:sldId id="314" r:id="rId15"/>
    <p:sldId id="316" r:id="rId16"/>
    <p:sldId id="315" r:id="rId17"/>
    <p:sldId id="317" r:id="rId18"/>
    <p:sldId id="318" r:id="rId19"/>
    <p:sldId id="319" r:id="rId20"/>
    <p:sldId id="309" r:id="rId21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082"/>
    <a:srgbClr val="CC3300"/>
    <a:srgbClr val="22458A"/>
    <a:srgbClr val="2B56AB"/>
    <a:srgbClr val="0033CC"/>
    <a:srgbClr val="3366CC"/>
    <a:srgbClr val="0066CC"/>
    <a:srgbClr val="F77B0B"/>
    <a:srgbClr val="B2F50B"/>
    <a:srgbClr val="F88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34" autoAdjust="0"/>
  </p:normalViewPr>
  <p:slideViewPr>
    <p:cSldViewPr snapToGrid="0">
      <p:cViewPr varScale="1">
        <p:scale>
          <a:sx n="127" d="100"/>
          <a:sy n="127" d="100"/>
        </p:scale>
        <p:origin x="67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2E3D8-AADC-7C40-B7C1-F15BAB59C27F}" type="doc">
      <dgm:prSet loTypeId="urn:microsoft.com/office/officeart/2005/8/layout/process1" loCatId="" qsTypeId="urn:microsoft.com/office/officeart/2005/8/quickstyle/simple1" qsCatId="simple" csTypeId="urn:microsoft.com/office/officeart/2005/8/colors/accent0_3" csCatId="mainScheme" phldr="1"/>
      <dgm:spPr/>
    </dgm:pt>
    <dgm:pt modelId="{B75AD496-D579-454F-B3FD-7B1EBA22DB7C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ADSB Aircraft State Message</a:t>
          </a:r>
        </a:p>
      </dgm:t>
    </dgm:pt>
    <dgm:pt modelId="{154542A0-968A-3348-A1B3-DEAF507B2BD1}" type="parTrans" cxnId="{54E7E99F-36F0-3547-AC09-78F408C6AC1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41A04-1896-4049-B2F1-DB710BCC93D7}" type="sibTrans" cxnId="{54E7E99F-36F0-3547-AC09-78F408C6AC11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BABBD-9D30-BA43-B4DC-CFBD104FA082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DSL Transform inside STITCHES Field and Transform Graph</a:t>
          </a:r>
        </a:p>
      </dgm:t>
    </dgm:pt>
    <dgm:pt modelId="{32118659-F2CC-A44E-82B4-55D5CDEE204E}" type="parTrans" cxnId="{591B7E74-13A5-E247-8935-49B5CA79B88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C2266-36A0-BE40-AE75-4ACBADF08499}" type="sibTrans" cxnId="{591B7E74-13A5-E247-8935-49B5CA79B88C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A7E06-951C-F647-B952-88C75635E42D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DIS Entity State PDU</a:t>
          </a:r>
        </a:p>
      </dgm:t>
    </dgm:pt>
    <dgm:pt modelId="{E4B9327F-CAAD-7D47-A737-5886750A5A4D}" type="parTrans" cxnId="{99591AC1-95BF-FE46-868D-35F332AECAF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A117F-2DE0-4F43-A0B1-6E29CADCAC87}" type="sibTrans" cxnId="{99591AC1-95BF-FE46-868D-35F332AECAF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1BD10-D325-854D-AC2C-FAA42D951021}" type="pres">
      <dgm:prSet presAssocID="{4E52E3D8-AADC-7C40-B7C1-F15BAB59C27F}" presName="Name0" presStyleCnt="0">
        <dgm:presLayoutVars>
          <dgm:dir/>
          <dgm:resizeHandles val="exact"/>
        </dgm:presLayoutVars>
      </dgm:prSet>
      <dgm:spPr/>
    </dgm:pt>
    <dgm:pt modelId="{2DA61C0D-1E52-B343-A2B0-B19F24D57937}" type="pres">
      <dgm:prSet presAssocID="{B75AD496-D579-454F-B3FD-7B1EBA22DB7C}" presName="node" presStyleLbl="node1" presStyleIdx="0" presStyleCnt="3">
        <dgm:presLayoutVars>
          <dgm:bulletEnabled val="1"/>
        </dgm:presLayoutVars>
      </dgm:prSet>
      <dgm:spPr/>
    </dgm:pt>
    <dgm:pt modelId="{8DF34758-83A4-B740-925D-0A37F2953802}" type="pres">
      <dgm:prSet presAssocID="{6A441A04-1896-4049-B2F1-DB710BCC93D7}" presName="sibTrans" presStyleLbl="sibTrans2D1" presStyleIdx="0" presStyleCnt="2"/>
      <dgm:spPr/>
    </dgm:pt>
    <dgm:pt modelId="{8C3CF401-2F71-1F4F-A22A-833DF011D0C8}" type="pres">
      <dgm:prSet presAssocID="{6A441A04-1896-4049-B2F1-DB710BCC93D7}" presName="connectorText" presStyleLbl="sibTrans2D1" presStyleIdx="0" presStyleCnt="2"/>
      <dgm:spPr/>
    </dgm:pt>
    <dgm:pt modelId="{B7FA3E78-83F3-EF48-9D33-152B598A2604}" type="pres">
      <dgm:prSet presAssocID="{CEABABBD-9D30-BA43-B4DC-CFBD104FA082}" presName="node" presStyleLbl="node1" presStyleIdx="1" presStyleCnt="3">
        <dgm:presLayoutVars>
          <dgm:bulletEnabled val="1"/>
        </dgm:presLayoutVars>
      </dgm:prSet>
      <dgm:spPr/>
    </dgm:pt>
    <dgm:pt modelId="{FBB0797F-0060-FD4B-AFA9-8699D8A10028}" type="pres">
      <dgm:prSet presAssocID="{972C2266-36A0-BE40-AE75-4ACBADF08499}" presName="sibTrans" presStyleLbl="sibTrans2D1" presStyleIdx="1" presStyleCnt="2"/>
      <dgm:spPr/>
    </dgm:pt>
    <dgm:pt modelId="{B3A89E45-3018-F449-BF94-D0C9A88AF066}" type="pres">
      <dgm:prSet presAssocID="{972C2266-36A0-BE40-AE75-4ACBADF08499}" presName="connectorText" presStyleLbl="sibTrans2D1" presStyleIdx="1" presStyleCnt="2"/>
      <dgm:spPr/>
    </dgm:pt>
    <dgm:pt modelId="{88BCD8A8-A48B-2646-BAAB-DC281BC9E874}" type="pres">
      <dgm:prSet presAssocID="{A73A7E06-951C-F647-B952-88C75635E42D}" presName="node" presStyleLbl="node1" presStyleIdx="2" presStyleCnt="3">
        <dgm:presLayoutVars>
          <dgm:bulletEnabled val="1"/>
        </dgm:presLayoutVars>
      </dgm:prSet>
      <dgm:spPr/>
    </dgm:pt>
  </dgm:ptLst>
  <dgm:cxnLst>
    <dgm:cxn modelId="{040D3703-E1D8-2642-99C5-4A998FCB2C5A}" type="presOf" srcId="{6A441A04-1896-4049-B2F1-DB710BCC93D7}" destId="{8C3CF401-2F71-1F4F-A22A-833DF011D0C8}" srcOrd="1" destOrd="0" presId="urn:microsoft.com/office/officeart/2005/8/layout/process1"/>
    <dgm:cxn modelId="{54C98A0C-B5C3-0943-8BA8-4E2957D94801}" type="presOf" srcId="{6A441A04-1896-4049-B2F1-DB710BCC93D7}" destId="{8DF34758-83A4-B740-925D-0A37F2953802}" srcOrd="0" destOrd="0" presId="urn:microsoft.com/office/officeart/2005/8/layout/process1"/>
    <dgm:cxn modelId="{EF908850-4F28-B643-9BA7-CE513D109E26}" type="presOf" srcId="{CEABABBD-9D30-BA43-B4DC-CFBD104FA082}" destId="{B7FA3E78-83F3-EF48-9D33-152B598A2604}" srcOrd="0" destOrd="0" presId="urn:microsoft.com/office/officeart/2005/8/layout/process1"/>
    <dgm:cxn modelId="{BC412F6D-8550-2A45-B8C9-0D79496F16BF}" type="presOf" srcId="{A73A7E06-951C-F647-B952-88C75635E42D}" destId="{88BCD8A8-A48B-2646-BAAB-DC281BC9E874}" srcOrd="0" destOrd="0" presId="urn:microsoft.com/office/officeart/2005/8/layout/process1"/>
    <dgm:cxn modelId="{591B7E74-13A5-E247-8935-49B5CA79B88C}" srcId="{4E52E3D8-AADC-7C40-B7C1-F15BAB59C27F}" destId="{CEABABBD-9D30-BA43-B4DC-CFBD104FA082}" srcOrd="1" destOrd="0" parTransId="{32118659-F2CC-A44E-82B4-55D5CDEE204E}" sibTransId="{972C2266-36A0-BE40-AE75-4ACBADF08499}"/>
    <dgm:cxn modelId="{94FBE897-9C31-9344-A4EA-02D3F03A9F79}" type="presOf" srcId="{972C2266-36A0-BE40-AE75-4ACBADF08499}" destId="{B3A89E45-3018-F449-BF94-D0C9A88AF066}" srcOrd="1" destOrd="0" presId="urn:microsoft.com/office/officeart/2005/8/layout/process1"/>
    <dgm:cxn modelId="{54E7E99F-36F0-3547-AC09-78F408C6AC11}" srcId="{4E52E3D8-AADC-7C40-B7C1-F15BAB59C27F}" destId="{B75AD496-D579-454F-B3FD-7B1EBA22DB7C}" srcOrd="0" destOrd="0" parTransId="{154542A0-968A-3348-A1B3-DEAF507B2BD1}" sibTransId="{6A441A04-1896-4049-B2F1-DB710BCC93D7}"/>
    <dgm:cxn modelId="{99591AC1-95BF-FE46-868D-35F332AECAFF}" srcId="{4E52E3D8-AADC-7C40-B7C1-F15BAB59C27F}" destId="{A73A7E06-951C-F647-B952-88C75635E42D}" srcOrd="2" destOrd="0" parTransId="{E4B9327F-CAAD-7D47-A737-5886750A5A4D}" sibTransId="{FA0A117F-2DE0-4F43-A0B1-6E29CADCAC87}"/>
    <dgm:cxn modelId="{EAB462D8-BC4A-C74F-B7C1-A5DB8937A43A}" type="presOf" srcId="{4E52E3D8-AADC-7C40-B7C1-F15BAB59C27F}" destId="{FA21BD10-D325-854D-AC2C-FAA42D951021}" srcOrd="0" destOrd="0" presId="urn:microsoft.com/office/officeart/2005/8/layout/process1"/>
    <dgm:cxn modelId="{417906EF-0DEE-8E48-B7E1-FB1339641BC0}" type="presOf" srcId="{B75AD496-D579-454F-B3FD-7B1EBA22DB7C}" destId="{2DA61C0D-1E52-B343-A2B0-B19F24D57937}" srcOrd="0" destOrd="0" presId="urn:microsoft.com/office/officeart/2005/8/layout/process1"/>
    <dgm:cxn modelId="{0D95DFF0-A145-CF48-8914-47193B0932FE}" type="presOf" srcId="{972C2266-36A0-BE40-AE75-4ACBADF08499}" destId="{FBB0797F-0060-FD4B-AFA9-8699D8A10028}" srcOrd="0" destOrd="0" presId="urn:microsoft.com/office/officeart/2005/8/layout/process1"/>
    <dgm:cxn modelId="{B9EF0D45-DE1E-A743-A412-C94B8846317C}" type="presParOf" srcId="{FA21BD10-D325-854D-AC2C-FAA42D951021}" destId="{2DA61C0D-1E52-B343-A2B0-B19F24D57937}" srcOrd="0" destOrd="0" presId="urn:microsoft.com/office/officeart/2005/8/layout/process1"/>
    <dgm:cxn modelId="{4E3740AC-87A1-584A-905C-BFB2FB1ABE74}" type="presParOf" srcId="{FA21BD10-D325-854D-AC2C-FAA42D951021}" destId="{8DF34758-83A4-B740-925D-0A37F2953802}" srcOrd="1" destOrd="0" presId="urn:microsoft.com/office/officeart/2005/8/layout/process1"/>
    <dgm:cxn modelId="{C11E6693-4DF6-FC48-8AB8-E691C1CDDCFD}" type="presParOf" srcId="{8DF34758-83A4-B740-925D-0A37F2953802}" destId="{8C3CF401-2F71-1F4F-A22A-833DF011D0C8}" srcOrd="0" destOrd="0" presId="urn:microsoft.com/office/officeart/2005/8/layout/process1"/>
    <dgm:cxn modelId="{58C1757C-43D8-0448-9CC0-71244D919D0C}" type="presParOf" srcId="{FA21BD10-D325-854D-AC2C-FAA42D951021}" destId="{B7FA3E78-83F3-EF48-9D33-152B598A2604}" srcOrd="2" destOrd="0" presId="urn:microsoft.com/office/officeart/2005/8/layout/process1"/>
    <dgm:cxn modelId="{673943D7-C73E-3743-9B63-1EE1D9D4A9B8}" type="presParOf" srcId="{FA21BD10-D325-854D-AC2C-FAA42D951021}" destId="{FBB0797F-0060-FD4B-AFA9-8699D8A10028}" srcOrd="3" destOrd="0" presId="urn:microsoft.com/office/officeart/2005/8/layout/process1"/>
    <dgm:cxn modelId="{02C41D81-C94D-E74E-BB86-342D222BF035}" type="presParOf" srcId="{FBB0797F-0060-FD4B-AFA9-8699D8A10028}" destId="{B3A89E45-3018-F449-BF94-D0C9A88AF066}" srcOrd="0" destOrd="0" presId="urn:microsoft.com/office/officeart/2005/8/layout/process1"/>
    <dgm:cxn modelId="{C616937E-A423-7B42-B6CD-B480B91B9882}" type="presParOf" srcId="{FA21BD10-D325-854D-AC2C-FAA42D951021}" destId="{88BCD8A8-A48B-2646-BAAB-DC281BC9E87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61C0D-1E52-B343-A2B0-B19F24D57937}">
      <dsp:nvSpPr>
        <dsp:cNvPr id="0" name=""/>
        <dsp:cNvSpPr/>
      </dsp:nvSpPr>
      <dsp:spPr>
        <a:xfrm>
          <a:off x="6266" y="437840"/>
          <a:ext cx="1873053" cy="11238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ADSB Aircraft State Message</a:t>
          </a:r>
        </a:p>
      </dsp:txBody>
      <dsp:txXfrm>
        <a:off x="39182" y="470756"/>
        <a:ext cx="1807221" cy="1058000"/>
      </dsp:txXfrm>
    </dsp:sp>
    <dsp:sp modelId="{8DF34758-83A4-B740-925D-0A37F2953802}">
      <dsp:nvSpPr>
        <dsp:cNvPr id="0" name=""/>
        <dsp:cNvSpPr/>
      </dsp:nvSpPr>
      <dsp:spPr>
        <a:xfrm>
          <a:off x="2066625" y="767497"/>
          <a:ext cx="397087" cy="4645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6625" y="860400"/>
        <a:ext cx="277961" cy="278711"/>
      </dsp:txXfrm>
    </dsp:sp>
    <dsp:sp modelId="{B7FA3E78-83F3-EF48-9D33-152B598A2604}">
      <dsp:nvSpPr>
        <dsp:cNvPr id="0" name=""/>
        <dsp:cNvSpPr/>
      </dsp:nvSpPr>
      <dsp:spPr>
        <a:xfrm>
          <a:off x="2628542" y="437840"/>
          <a:ext cx="1873053" cy="11238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DSL Transform inside STITCHES Field and Transform Graph</a:t>
          </a:r>
        </a:p>
      </dsp:txBody>
      <dsp:txXfrm>
        <a:off x="2661458" y="470756"/>
        <a:ext cx="1807221" cy="1058000"/>
      </dsp:txXfrm>
    </dsp:sp>
    <dsp:sp modelId="{FBB0797F-0060-FD4B-AFA9-8699D8A10028}">
      <dsp:nvSpPr>
        <dsp:cNvPr id="0" name=""/>
        <dsp:cNvSpPr/>
      </dsp:nvSpPr>
      <dsp:spPr>
        <a:xfrm>
          <a:off x="4688901" y="767497"/>
          <a:ext cx="397087" cy="4645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8901" y="860400"/>
        <a:ext cx="277961" cy="278711"/>
      </dsp:txXfrm>
    </dsp:sp>
    <dsp:sp modelId="{88BCD8A8-A48B-2646-BAAB-DC281BC9E874}">
      <dsp:nvSpPr>
        <dsp:cNvPr id="0" name=""/>
        <dsp:cNvSpPr/>
      </dsp:nvSpPr>
      <dsp:spPr>
        <a:xfrm>
          <a:off x="5250817" y="437840"/>
          <a:ext cx="1873053" cy="11238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DIS Entity State PDU</a:t>
          </a:r>
        </a:p>
      </dsp:txBody>
      <dsp:txXfrm>
        <a:off x="5283733" y="470756"/>
        <a:ext cx="1807221" cy="105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9.svg"/><Relationship Id="rId4" Type="http://schemas.openxmlformats.org/officeDocument/2006/relationships/image" Target="../media/image30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Bridging the Interoperability Gap Using Large Language Models and STITCHES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Javier Garza, Lockheed Martin</a:t>
            </a:r>
          </a:p>
          <a:p>
            <a:pPr eaLnBrk="1" hangingPunct="1"/>
            <a:r>
              <a:rPr lang="en-US" dirty="0" err="1">
                <a:latin typeface="Arial Narrow" pitchFamily="34" charset="0"/>
              </a:rPr>
              <a:t>Sekinat</a:t>
            </a:r>
            <a:r>
              <a:rPr lang="en-US" dirty="0">
                <a:latin typeface="Arial Narrow" pitchFamily="34" charset="0"/>
              </a:rPr>
              <a:t> Quadri, Independent Researcher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889CA-FFB5-B792-CC46-9B73068D5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44" y="5254309"/>
            <a:ext cx="4525505" cy="8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15569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ea typeface="Times New Roman" pitchFamily="18" charset="0"/>
              </a:rPr>
              <a:t> 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642C49-5C6E-6935-E842-FF3A33D6CBF9}"/>
              </a:ext>
            </a:extLst>
          </p:cNvPr>
          <p:cNvSpPr txBox="1">
            <a:spLocks/>
          </p:cNvSpPr>
          <p:nvPr/>
        </p:nvSpPr>
        <p:spPr>
          <a:xfrm>
            <a:off x="480132" y="1046715"/>
            <a:ext cx="10702417" cy="5121303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Retrieval Augmented Generation (RAG) from Field &amp; Transform Specification</a:t>
            </a:r>
          </a:p>
          <a:p>
            <a:pPr lvl="1"/>
            <a:r>
              <a:rPr lang="en-US" kern="0" dirty="0"/>
              <a:t>Give the model a document one might give to a human, and a prompt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BA5DCE-2F2C-F156-B98D-D5279E823381}"/>
              </a:ext>
            </a:extLst>
          </p:cNvPr>
          <p:cNvSpPr txBox="1"/>
          <p:nvPr/>
        </p:nvSpPr>
        <p:spPr>
          <a:xfrm>
            <a:off x="4446283" y="5949968"/>
            <a:ext cx="329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RAG from Specification - Results</a:t>
            </a:r>
          </a:p>
        </p:txBody>
      </p:sp>
      <p:pic>
        <p:nvPicPr>
          <p:cNvPr id="2" name="Picture 1" descr="A screenshot of a black and white screen&#10;&#10;Description automatically generated">
            <a:extLst>
              <a:ext uri="{FF2B5EF4-FFF2-40B4-BE49-F238E27FC236}">
                <a16:creationId xmlns:a16="http://schemas.microsoft.com/office/drawing/2014/main" id="{4DB5EEA4-21BC-C294-75D3-5633CB17A9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17"/>
          <a:stretch/>
        </p:blipFill>
        <p:spPr bwMode="auto">
          <a:xfrm>
            <a:off x="2105790" y="2144458"/>
            <a:ext cx="7862603" cy="374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phic 3" descr="Close with solid fill">
            <a:extLst>
              <a:ext uri="{FF2B5EF4-FFF2-40B4-BE49-F238E27FC236}">
                <a16:creationId xmlns:a16="http://schemas.microsoft.com/office/drawing/2014/main" id="{9F9B2A71-82F4-566D-F060-34034F732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3404" y="49379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5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15569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ea typeface="Times New Roman" pitchFamily="18" charset="0"/>
              </a:rPr>
              <a:t> 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642C49-5C6E-6935-E842-FF3A33D6CBF9}"/>
              </a:ext>
            </a:extLst>
          </p:cNvPr>
          <p:cNvSpPr txBox="1">
            <a:spLocks/>
          </p:cNvSpPr>
          <p:nvPr/>
        </p:nvSpPr>
        <p:spPr>
          <a:xfrm>
            <a:off x="480132" y="1046715"/>
            <a:ext cx="10702417" cy="5121303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Retrieval Augmented Generation (RAG) from Examples</a:t>
            </a:r>
          </a:p>
          <a:p>
            <a:pPr lvl="1"/>
            <a:r>
              <a:rPr lang="en-US" kern="0" dirty="0"/>
              <a:t>Give the model many examples and then a prompt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BA5DCE-2F2C-F156-B98D-D5279E823381}"/>
              </a:ext>
            </a:extLst>
          </p:cNvPr>
          <p:cNvSpPr txBox="1"/>
          <p:nvPr/>
        </p:nvSpPr>
        <p:spPr>
          <a:xfrm>
            <a:off x="3954250" y="5615830"/>
            <a:ext cx="329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RAG from Examples - Results</a:t>
            </a:r>
          </a:p>
        </p:txBody>
      </p:sp>
      <p:pic>
        <p:nvPicPr>
          <p:cNvPr id="4" name="Picture 3" descr="A computer screen with text and numbers&#10;&#10;Description automatically generated">
            <a:extLst>
              <a:ext uri="{FF2B5EF4-FFF2-40B4-BE49-F238E27FC236}">
                <a16:creationId xmlns:a16="http://schemas.microsoft.com/office/drawing/2014/main" id="{A530133B-7AB1-0887-2EFA-B174B26E3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"/>
          <a:stretch/>
        </p:blipFill>
        <p:spPr>
          <a:xfrm>
            <a:off x="77282" y="2175609"/>
            <a:ext cx="5252299" cy="3403942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54B0E17B-4FCC-52B5-46AC-BD9B6C1BF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8214" y="4619083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954B76-88EE-035D-3D0C-D58FC41F3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0962" y="2175609"/>
            <a:ext cx="6723755" cy="3403942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D1DABD86-402A-1889-6CA4-7E9E4A495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8199" y="46135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6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15569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ea typeface="Times New Roman" pitchFamily="18" charset="0"/>
              </a:rPr>
              <a:t> 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642C49-5C6E-6935-E842-FF3A33D6CBF9}"/>
              </a:ext>
            </a:extLst>
          </p:cNvPr>
          <p:cNvSpPr txBox="1">
            <a:spLocks/>
          </p:cNvSpPr>
          <p:nvPr/>
        </p:nvSpPr>
        <p:spPr>
          <a:xfrm>
            <a:off x="480132" y="1046715"/>
            <a:ext cx="8170573" cy="5121303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Previous methods work well in pre-defined cases; however, insufficient data exists in this case</a:t>
            </a:r>
          </a:p>
          <a:p>
            <a:r>
              <a:rPr lang="en-US" kern="0" dirty="0"/>
              <a:t>Could RAG be used to generate an augmented dataset for fine-tuning?</a:t>
            </a:r>
          </a:p>
          <a:p>
            <a:pPr lvl="1"/>
            <a:r>
              <a:rPr lang="en-US" kern="0" dirty="0"/>
              <a:t>Yes! Unfortunately, generated labels were too verbose</a:t>
            </a:r>
          </a:p>
          <a:p>
            <a:pPr lvl="1"/>
            <a:r>
              <a:rPr lang="en-US" kern="0" dirty="0"/>
              <a:t>Validation loss was not showing improvement during training</a:t>
            </a:r>
          </a:p>
          <a:p>
            <a:r>
              <a:rPr lang="en-US" kern="0" dirty="0"/>
              <a:t>Training Setup</a:t>
            </a:r>
          </a:p>
          <a:p>
            <a:pPr lvl="1"/>
            <a:r>
              <a:rPr lang="en-US" kern="0" dirty="0"/>
              <a:t>Supervised Fine-Tuning Trainer (SFTT)</a:t>
            </a:r>
          </a:p>
          <a:p>
            <a:pPr lvl="1"/>
            <a:r>
              <a:rPr lang="en-US" kern="0" dirty="0"/>
              <a:t>80% training, 20% evaluation, batch size: 7</a:t>
            </a:r>
          </a:p>
          <a:p>
            <a:pPr lvl="1"/>
            <a:r>
              <a:rPr lang="en-US" kern="0" dirty="0"/>
              <a:t>Learning rate: 0.0001, max sequence length: 128</a:t>
            </a:r>
          </a:p>
          <a:p>
            <a:pPr lvl="1"/>
            <a:r>
              <a:rPr lang="en-US" kern="0" dirty="0"/>
              <a:t>Gradient accumulation steps: 4</a:t>
            </a:r>
          </a:p>
        </p:txBody>
      </p:sp>
      <p:pic>
        <p:nvPicPr>
          <p:cNvPr id="4" name="Picture 3" descr="A table of numbers with numbers on it&#10;&#10;Description automatically generated">
            <a:extLst>
              <a:ext uri="{FF2B5EF4-FFF2-40B4-BE49-F238E27FC236}">
                <a16:creationId xmlns:a16="http://schemas.microsoft.com/office/drawing/2014/main" id="{492D7623-4843-F5FF-CB6D-2AB701A44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05" y="1243401"/>
            <a:ext cx="3205505" cy="4051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22961-1A0C-968C-B4B9-07F852C921DC}"/>
              </a:ext>
            </a:extLst>
          </p:cNvPr>
          <p:cNvSpPr txBox="1"/>
          <p:nvPr/>
        </p:nvSpPr>
        <p:spPr>
          <a:xfrm>
            <a:off x="8603744" y="5328011"/>
            <a:ext cx="329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Training with Autogenerated Labels</a:t>
            </a:r>
          </a:p>
        </p:txBody>
      </p:sp>
    </p:spTree>
    <p:extLst>
      <p:ext uri="{BB962C8B-B14F-4D97-AF65-F5344CB8AC3E}">
        <p14:creationId xmlns:p14="http://schemas.microsoft.com/office/powerpoint/2010/main" val="367207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15569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ea typeface="Times New Roman" pitchFamily="18" charset="0"/>
              </a:rPr>
              <a:t>  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642C49-5C6E-6935-E842-FF3A33D6CBF9}"/>
              </a:ext>
            </a:extLst>
          </p:cNvPr>
          <p:cNvSpPr txBox="1">
            <a:spLocks/>
          </p:cNvSpPr>
          <p:nvPr/>
        </p:nvSpPr>
        <p:spPr>
          <a:xfrm>
            <a:off x="480132" y="1046715"/>
            <a:ext cx="5740194" cy="5121303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kern="0" dirty="0"/>
              <a:t>New approach: select subset of available transforms and manually label them</a:t>
            </a:r>
          </a:p>
          <a:p>
            <a:endParaRPr lang="en-US" sz="2600" kern="0" dirty="0"/>
          </a:p>
          <a:p>
            <a:r>
              <a:rPr lang="en-US" sz="2600" kern="0" dirty="0"/>
              <a:t>Selected 42 transforms with increasing complexity, then labeled</a:t>
            </a:r>
          </a:p>
          <a:p>
            <a:endParaRPr lang="en-US" sz="2600" kern="0" dirty="0"/>
          </a:p>
          <a:p>
            <a:r>
              <a:rPr lang="en-US" sz="2600" kern="0" dirty="0"/>
              <a:t>Augmented into 1,680 total transforms, resulting in balanced class distribution</a:t>
            </a:r>
          </a:p>
          <a:p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22961-1A0C-968C-B4B9-07F852C921DC}"/>
              </a:ext>
            </a:extLst>
          </p:cNvPr>
          <p:cNvSpPr txBox="1"/>
          <p:nvPr/>
        </p:nvSpPr>
        <p:spPr>
          <a:xfrm>
            <a:off x="7508554" y="5410762"/>
            <a:ext cx="329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Manually Labeled Snippet Sample</a:t>
            </a:r>
          </a:p>
        </p:txBody>
      </p:sp>
      <p:pic>
        <p:nvPicPr>
          <p:cNvPr id="10" name="Picture 9" descr="A computer screen with text and images&#10;&#10;Description automatically generated">
            <a:extLst>
              <a:ext uri="{FF2B5EF4-FFF2-40B4-BE49-F238E27FC236}">
                <a16:creationId xmlns:a16="http://schemas.microsoft.com/office/drawing/2014/main" id="{5753E475-A00F-253F-5F12-EA651375F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68" y="1262572"/>
            <a:ext cx="5845001" cy="41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3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15569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ea typeface="Times New Roman" pitchFamily="18" charset="0"/>
              </a:rPr>
              <a:t>  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642C49-5C6E-6935-E842-FF3A33D6CBF9}"/>
              </a:ext>
            </a:extLst>
          </p:cNvPr>
          <p:cNvSpPr txBox="1">
            <a:spLocks/>
          </p:cNvSpPr>
          <p:nvPr/>
        </p:nvSpPr>
        <p:spPr>
          <a:xfrm>
            <a:off x="480131" y="1046715"/>
            <a:ext cx="6425995" cy="5121303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Fine Tuning: Low-Rank Adaptation (</a:t>
            </a:r>
            <a:r>
              <a:rPr lang="en-US" sz="2400" kern="0" dirty="0" err="1"/>
              <a:t>LoRA</a:t>
            </a:r>
            <a:r>
              <a:rPr lang="en-US" sz="2400" kern="0" dirty="0"/>
              <a:t>)</a:t>
            </a:r>
          </a:p>
          <a:p>
            <a:r>
              <a:rPr lang="en-US" sz="2400" kern="0" dirty="0"/>
              <a:t>Batch size: 8</a:t>
            </a:r>
          </a:p>
          <a:p>
            <a:r>
              <a:rPr lang="en-US" sz="2400" kern="0" dirty="0"/>
              <a:t>Learning rate: 0.0001</a:t>
            </a:r>
          </a:p>
          <a:p>
            <a:r>
              <a:rPr lang="en-US" sz="2400" kern="0" dirty="0"/>
              <a:t>Epochs: 10</a:t>
            </a:r>
          </a:p>
          <a:p>
            <a:r>
              <a:rPr lang="en-US" sz="2400" kern="0" dirty="0"/>
              <a:t>Alpha: 16</a:t>
            </a:r>
          </a:p>
          <a:p>
            <a:r>
              <a:rPr lang="en-US" sz="2400" kern="0" dirty="0"/>
              <a:t>Dimension attention: 16</a:t>
            </a:r>
          </a:p>
          <a:p>
            <a:r>
              <a:rPr lang="en-US" sz="2400" kern="0" dirty="0"/>
              <a:t>Dropout probability: 0.05</a:t>
            </a:r>
          </a:p>
          <a:p>
            <a:r>
              <a:rPr lang="en-US" sz="2400" kern="0" dirty="0"/>
              <a:t>95% training split </a:t>
            </a:r>
          </a:p>
          <a:p>
            <a:r>
              <a:rPr lang="en-US" sz="2400" kern="0" dirty="0"/>
              <a:t>5% validation split</a:t>
            </a:r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10A535-928D-C643-31B4-792198E5F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83" y="1504109"/>
            <a:ext cx="8374783" cy="4167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31F7BE-F975-E800-477C-406773E4E75F}"/>
              </a:ext>
            </a:extLst>
          </p:cNvPr>
          <p:cNvSpPr txBox="1"/>
          <p:nvPr/>
        </p:nvSpPr>
        <p:spPr>
          <a:xfrm>
            <a:off x="6325660" y="5678395"/>
            <a:ext cx="329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Training Metrics</a:t>
            </a:r>
          </a:p>
        </p:txBody>
      </p:sp>
    </p:spTree>
    <p:extLst>
      <p:ext uri="{BB962C8B-B14F-4D97-AF65-F5344CB8AC3E}">
        <p14:creationId xmlns:p14="http://schemas.microsoft.com/office/powerpoint/2010/main" val="735015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Results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15569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ea typeface="Times New Roman" pitchFamily="18" charset="0"/>
              </a:rPr>
              <a:t>  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642C49-5C6E-6935-E842-FF3A33D6CBF9}"/>
              </a:ext>
            </a:extLst>
          </p:cNvPr>
          <p:cNvSpPr txBox="1">
            <a:spLocks/>
          </p:cNvSpPr>
          <p:nvPr/>
        </p:nvSpPr>
        <p:spPr>
          <a:xfrm>
            <a:off x="480131" y="1046715"/>
            <a:ext cx="6943353" cy="5121303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ROUGE metrics evaluate generated text against reference text to assess model retention post-fine-tuning and integration with the base model</a:t>
            </a:r>
          </a:p>
          <a:p>
            <a:r>
              <a:rPr lang="en-US" sz="2400" kern="0" dirty="0"/>
              <a:t>Test Setup – temperature: 0.3, max tokens: 256</a:t>
            </a:r>
          </a:p>
          <a:p>
            <a:endParaRPr lang="en-US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1F7BE-F975-E800-477C-406773E4E75F}"/>
              </a:ext>
            </a:extLst>
          </p:cNvPr>
          <p:cNvSpPr txBox="1"/>
          <p:nvPr/>
        </p:nvSpPr>
        <p:spPr>
          <a:xfrm>
            <a:off x="8112827" y="2251766"/>
            <a:ext cx="329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ROUGE Metrics</a:t>
            </a:r>
          </a:p>
        </p:txBody>
      </p:sp>
      <p:pic>
        <p:nvPicPr>
          <p:cNvPr id="5" name="Picture 4" descr="A number of numbers on a white background&#10;&#10;Description automatically generated">
            <a:extLst>
              <a:ext uri="{FF2B5EF4-FFF2-40B4-BE49-F238E27FC236}">
                <a16:creationId xmlns:a16="http://schemas.microsoft.com/office/drawing/2014/main" id="{87326FB2-35DC-94F8-D57F-20DB984A4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45" y="1139135"/>
            <a:ext cx="4409793" cy="1112631"/>
          </a:xfrm>
          <a:prstGeom prst="rect">
            <a:avLst/>
          </a:prstGeom>
        </p:spPr>
      </p:pic>
      <p:pic>
        <p:nvPicPr>
          <p:cNvPr id="6" name="Picture 5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98DE2969-8E52-87F8-FC74-FBEC40FAA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" y="3146201"/>
            <a:ext cx="3490312" cy="2040255"/>
          </a:xfrm>
          <a:prstGeom prst="rect">
            <a:avLst/>
          </a:prstGeom>
        </p:spPr>
      </p:pic>
      <p:pic>
        <p:nvPicPr>
          <p:cNvPr id="8" name="Picture 7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F9C844E5-302D-83B9-E32B-B3370F5C3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11" y="3146200"/>
            <a:ext cx="2795430" cy="2040255"/>
          </a:xfrm>
          <a:prstGeom prst="rect">
            <a:avLst/>
          </a:prstGeom>
        </p:spPr>
      </p:pic>
      <p:pic>
        <p:nvPicPr>
          <p:cNvPr id="10" name="Picture 9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FE4A255A-8D5C-3022-3992-AA4B37020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32" y="3143299"/>
            <a:ext cx="2557818" cy="2174915"/>
          </a:xfrm>
          <a:prstGeom prst="rect">
            <a:avLst/>
          </a:prstGeom>
        </p:spPr>
      </p:pic>
      <p:pic>
        <p:nvPicPr>
          <p:cNvPr id="11" name="Picture 10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F6BAD8DE-6D0C-4397-6E0F-6B8C2FF038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256" y="3132342"/>
            <a:ext cx="3151672" cy="321624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A6E2AA31-5F19-BB77-B44F-9A8B84B469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1286" y="4237855"/>
            <a:ext cx="407216" cy="407216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0FE3C8A7-20E1-DC30-128C-3BCFB811F4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0533" y="4237855"/>
            <a:ext cx="407216" cy="407216"/>
          </a:xfrm>
          <a:prstGeom prst="rect">
            <a:avLst/>
          </a:prstGeom>
        </p:spPr>
      </p:pic>
      <p:pic>
        <p:nvPicPr>
          <p:cNvPr id="14" name="Graphic 13" descr="Close with solid fill">
            <a:extLst>
              <a:ext uri="{FF2B5EF4-FFF2-40B4-BE49-F238E27FC236}">
                <a16:creationId xmlns:a16="http://schemas.microsoft.com/office/drawing/2014/main" id="{FB9F5C0B-1042-C103-AD68-6E9486120A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83314" y="3820660"/>
            <a:ext cx="330768" cy="330768"/>
          </a:xfrm>
          <a:prstGeom prst="rect">
            <a:avLst/>
          </a:prstGeom>
        </p:spPr>
      </p:pic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7FDDBEC9-2E51-A255-58A3-404D7BB1D5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41221" y="3824765"/>
            <a:ext cx="330768" cy="3307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BFE691-90A7-7247-39B1-BC9731C4426F}"/>
              </a:ext>
            </a:extLst>
          </p:cNvPr>
          <p:cNvSpPr txBox="1"/>
          <p:nvPr/>
        </p:nvSpPr>
        <p:spPr>
          <a:xfrm>
            <a:off x="4720727" y="5404405"/>
            <a:ext cx="329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Post Fine-Tuning Test Results</a:t>
            </a:r>
          </a:p>
        </p:txBody>
      </p:sp>
    </p:spTree>
    <p:extLst>
      <p:ext uri="{BB962C8B-B14F-4D97-AF65-F5344CB8AC3E}">
        <p14:creationId xmlns:p14="http://schemas.microsoft.com/office/powerpoint/2010/main" val="72729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1601-2ABA-02B3-E4BC-7A8E4287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B1DA-7EC0-4796-80A5-0662BB232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2944796" cy="4890211"/>
          </a:xfrm>
        </p:spPr>
        <p:txBody>
          <a:bodyPr/>
          <a:lstStyle/>
          <a:p>
            <a:r>
              <a:rPr lang="en-US" dirty="0"/>
              <a:t>What about the use case?</a:t>
            </a:r>
          </a:p>
          <a:p>
            <a:r>
              <a:rPr lang="en-US" dirty="0"/>
              <a:t>Important factors:</a:t>
            </a:r>
          </a:p>
          <a:p>
            <a:pPr lvl="1"/>
            <a:r>
              <a:rPr lang="en-US" dirty="0"/>
              <a:t>Prompt verbosity</a:t>
            </a:r>
          </a:p>
          <a:p>
            <a:pPr lvl="1"/>
            <a:r>
              <a:rPr lang="en-US" dirty="0"/>
              <a:t>Instruction quality</a:t>
            </a:r>
          </a:p>
          <a:p>
            <a:pPr lvl="1"/>
            <a:r>
              <a:rPr lang="en-US" dirty="0"/>
              <a:t>Training data quality </a:t>
            </a:r>
          </a:p>
          <a:p>
            <a:r>
              <a:rPr lang="en-US" dirty="0"/>
              <a:t>Syntax correct, math not verified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9A878-BDA9-FC96-4AD1-8968D9CE8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5015D6-AE81-3B69-803D-D3E7F269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826" y="734307"/>
            <a:ext cx="6707450" cy="1426348"/>
          </a:xfrm>
          <a:prstGeom prst="rect">
            <a:avLst/>
          </a:prstGeom>
        </p:spPr>
      </p:pic>
      <p:pic>
        <p:nvPicPr>
          <p:cNvPr id="16" name="Picture 15" descr="A screen shot of a computer&#10;&#10;Description automatically generated">
            <a:extLst>
              <a:ext uri="{FF2B5EF4-FFF2-40B4-BE49-F238E27FC236}">
                <a16:creationId xmlns:a16="http://schemas.microsoft.com/office/drawing/2014/main" id="{D2319D10-EA62-C1C0-7B46-5A980C0C1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80" y="1943826"/>
            <a:ext cx="8044742" cy="4179867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6FA75FDB-E43E-F248-B1C5-25A2F3D48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6615" y="5461820"/>
            <a:ext cx="612324" cy="612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A54EA7-6603-3ABA-2892-0DF0C7235172}"/>
              </a:ext>
            </a:extLst>
          </p:cNvPr>
          <p:cNvSpPr txBox="1"/>
          <p:nvPr/>
        </p:nvSpPr>
        <p:spPr>
          <a:xfrm>
            <a:off x="6042837" y="6126910"/>
            <a:ext cx="329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Generated ADSB to DIS Transform</a:t>
            </a:r>
          </a:p>
        </p:txBody>
      </p:sp>
    </p:spTree>
    <p:extLst>
      <p:ext uri="{BB962C8B-B14F-4D97-AF65-F5344CB8AC3E}">
        <p14:creationId xmlns:p14="http://schemas.microsoft.com/office/powerpoint/2010/main" val="264160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Conclusion and Future Work</a:t>
            </a:r>
          </a:p>
        </p:txBody>
      </p:sp>
      <p:sp>
        <p:nvSpPr>
          <p:cNvPr id="615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217602" y="6439437"/>
            <a:ext cx="485353" cy="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E009F2A-A145-56D8-CFAA-323FE5CBD00B}"/>
              </a:ext>
            </a:extLst>
          </p:cNvPr>
          <p:cNvSpPr txBox="1">
            <a:spLocks/>
          </p:cNvSpPr>
          <p:nvPr/>
        </p:nvSpPr>
        <p:spPr>
          <a:xfrm>
            <a:off x="480132" y="1046715"/>
            <a:ext cx="7727697" cy="4450702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None of the training, validation, or test data included DIS or ADSB information, suggesting base model contained those standards in original training</a:t>
            </a:r>
          </a:p>
          <a:p>
            <a:r>
              <a:rPr lang="en-US" sz="2400" kern="0" dirty="0"/>
              <a:t>LLMs can be harnessed as tools by DoD and industry to solve the most relevant problems such as platform integration</a:t>
            </a:r>
          </a:p>
          <a:p>
            <a:r>
              <a:rPr lang="en-US" sz="2400" kern="0" dirty="0"/>
              <a:t>Data lineage is important when working with AI/ML models, especially in a DoD context</a:t>
            </a:r>
          </a:p>
          <a:p>
            <a:r>
              <a:rPr lang="en-US" sz="2400" kern="0" dirty="0"/>
              <a:t>Usage of the internal DoD STITCHES graph for future efforts could enable code generation capabilities on par with other programming languages</a:t>
            </a:r>
          </a:p>
          <a:p>
            <a:r>
              <a:rPr lang="en-US" sz="2400" kern="0" dirty="0"/>
              <a:t>Future integration into a front-end framework, such as </a:t>
            </a:r>
            <a:r>
              <a:rPr lang="en-US" sz="2400" kern="0" dirty="0" err="1"/>
              <a:t>Ollama</a:t>
            </a:r>
            <a:r>
              <a:rPr lang="en-US" sz="2400" kern="0" dirty="0"/>
              <a:t>, would ensure fine-tuned model could be more easily accessible</a:t>
            </a:r>
          </a:p>
          <a:p>
            <a:endParaRPr lang="en-US" sz="2400" kern="0" dirty="0"/>
          </a:p>
        </p:txBody>
      </p:sp>
      <p:pic>
        <p:nvPicPr>
          <p:cNvPr id="7" name="Picture 6" descr="Brain model with LED lights">
            <a:extLst>
              <a:ext uri="{FF2B5EF4-FFF2-40B4-BE49-F238E27FC236}">
                <a16:creationId xmlns:a16="http://schemas.microsoft.com/office/drawing/2014/main" id="{E38997A0-BDA5-AB12-8E8E-C1EBAE358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29" y="2013857"/>
            <a:ext cx="3773715" cy="2830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228A81-3B92-3E90-E002-81EF0A4EBE8E}"/>
              </a:ext>
            </a:extLst>
          </p:cNvPr>
          <p:cNvSpPr txBox="1"/>
          <p:nvPr/>
        </p:nvSpPr>
        <p:spPr>
          <a:xfrm>
            <a:off x="9902456" y="4863002"/>
            <a:ext cx="2079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 Narrow" panose="020B0606020202030204" pitchFamily="34" charset="0"/>
              </a:rPr>
              <a:t>Image Courtesy of: Microsoft</a:t>
            </a:r>
          </a:p>
        </p:txBody>
      </p:sp>
    </p:spTree>
    <p:extLst>
      <p:ext uri="{BB962C8B-B14F-4D97-AF65-F5344CB8AC3E}">
        <p14:creationId xmlns:p14="http://schemas.microsoft.com/office/powerpoint/2010/main" val="330001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 and Future Work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F583A3-26C8-2075-F57C-05D91C80C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163F5E-9355-4432-8CA1-516310F5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19062-11A4-FF41-5DE5-8B5551D561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5773184" cy="5075237"/>
          </a:xfrm>
        </p:spPr>
        <p:txBody>
          <a:bodyPr/>
          <a:lstStyle/>
          <a:p>
            <a:r>
              <a:rPr lang="en-US" dirty="0"/>
              <a:t>Generative AI has exploded in popularity recently</a:t>
            </a:r>
          </a:p>
          <a:p>
            <a:r>
              <a:rPr lang="en-US" dirty="0"/>
              <a:t>Tools such as OpenAI’s DALL-E can generate images using descriptive prompts</a:t>
            </a:r>
          </a:p>
          <a:p>
            <a:r>
              <a:rPr lang="en-US" dirty="0"/>
              <a:t>DoD recognizes the importance of Generative AI, including Large Language Models (LLMs)</a:t>
            </a:r>
          </a:p>
          <a:p>
            <a:r>
              <a:rPr lang="en-US" dirty="0"/>
              <a:t>However, most pre-trained LLMs use closed datasets whose lineage is difficult to track, much less understand</a:t>
            </a:r>
          </a:p>
        </p:txBody>
      </p:sp>
      <p:pic>
        <p:nvPicPr>
          <p:cNvPr id="5" name="Picture 4" descr="A dog wearing a watermelon around its neck&#10;&#10;Description automatically generated">
            <a:extLst>
              <a:ext uri="{FF2B5EF4-FFF2-40B4-BE49-F238E27FC236}">
                <a16:creationId xmlns:a16="http://schemas.microsoft.com/office/drawing/2014/main" id="{DAA520C2-F46D-C5FF-82B6-B9A6928AD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28" y="2010235"/>
            <a:ext cx="5778972" cy="2837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589185-3C8F-361B-99DF-3BB91EBC4650}"/>
              </a:ext>
            </a:extLst>
          </p:cNvPr>
          <p:cNvSpPr txBox="1"/>
          <p:nvPr/>
        </p:nvSpPr>
        <p:spPr>
          <a:xfrm>
            <a:off x="6677301" y="4847764"/>
            <a:ext cx="525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of these is human generated…</a:t>
            </a:r>
          </a:p>
        </p:txBody>
      </p:sp>
    </p:spTree>
    <p:extLst>
      <p:ext uri="{BB962C8B-B14F-4D97-AF65-F5344CB8AC3E}">
        <p14:creationId xmlns:p14="http://schemas.microsoft.com/office/powerpoint/2010/main" val="126515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</a:t>
            </a:r>
          </a:p>
        </p:txBody>
      </p:sp>
      <p:sp>
        <p:nvSpPr>
          <p:cNvPr id="615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217602" y="6439437"/>
            <a:ext cx="485353" cy="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E009F2A-A145-56D8-CFAA-323FE5CBD00B}"/>
              </a:ext>
            </a:extLst>
          </p:cNvPr>
          <p:cNvSpPr txBox="1">
            <a:spLocks/>
          </p:cNvSpPr>
          <p:nvPr/>
        </p:nvSpPr>
        <p:spPr>
          <a:xfrm>
            <a:off x="480132" y="1046715"/>
            <a:ext cx="11432235" cy="2197012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How can one take these technologies and apply them to a DoD-specific use case?</a:t>
            </a:r>
          </a:p>
          <a:p>
            <a:pPr lvl="1"/>
            <a:r>
              <a:rPr lang="en-US" kern="0" dirty="0"/>
              <a:t>New technology integration with existing DoD systems is historically difficult</a:t>
            </a:r>
          </a:p>
          <a:p>
            <a:pPr lvl="1"/>
            <a:r>
              <a:rPr lang="en-US" kern="0" dirty="0"/>
              <a:t>LLMs can generate domain specific data, including source code</a:t>
            </a:r>
            <a:endParaRPr lang="en-US" sz="1600" i="1" kern="0" dirty="0">
              <a:latin typeface="Arial Narrow" panose="020B0606020202030204" pitchFamily="34" charset="0"/>
            </a:endParaRPr>
          </a:p>
          <a:p>
            <a:pPr lvl="1"/>
            <a:r>
              <a:rPr lang="en-US" kern="0" dirty="0"/>
              <a:t>STITCHES, developed by Apogee Research through DARPA, requires the use of a Domain Specific Language (DSL) to create </a:t>
            </a:r>
            <a:r>
              <a:rPr lang="en-US" i="1" kern="0" dirty="0"/>
              <a:t>transforms</a:t>
            </a:r>
            <a:r>
              <a:rPr lang="en-US" b="1" i="1" kern="0" dirty="0"/>
              <a:t> </a:t>
            </a:r>
            <a:r>
              <a:rPr lang="en-US" kern="0" dirty="0"/>
              <a:t>between messages</a:t>
            </a:r>
            <a:endParaRPr lang="en-US" sz="1600" kern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2D42DD-CC81-1BAE-2912-793AAE0F6AFF}"/>
              </a:ext>
            </a:extLst>
          </p:cNvPr>
          <p:cNvSpPr/>
          <p:nvPr/>
        </p:nvSpPr>
        <p:spPr bwMode="auto">
          <a:xfrm>
            <a:off x="4641957" y="4327214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825707-D03C-EEDF-8080-939246F0E1B7}"/>
              </a:ext>
            </a:extLst>
          </p:cNvPr>
          <p:cNvSpPr/>
          <p:nvPr/>
        </p:nvSpPr>
        <p:spPr bwMode="auto">
          <a:xfrm>
            <a:off x="6717001" y="4327214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82A655-1FAB-F648-D277-096F56A8286C}"/>
              </a:ext>
            </a:extLst>
          </p:cNvPr>
          <p:cNvSpPr/>
          <p:nvPr/>
        </p:nvSpPr>
        <p:spPr bwMode="auto">
          <a:xfrm>
            <a:off x="5679480" y="3346018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7BF925-30E5-0FAD-0FDB-18D90D0F9F88}"/>
              </a:ext>
            </a:extLst>
          </p:cNvPr>
          <p:cNvSpPr/>
          <p:nvPr/>
        </p:nvSpPr>
        <p:spPr bwMode="auto">
          <a:xfrm>
            <a:off x="5679479" y="4327214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3E5B8B-E055-190A-6D54-8A8505221475}"/>
              </a:ext>
            </a:extLst>
          </p:cNvPr>
          <p:cNvSpPr/>
          <p:nvPr/>
        </p:nvSpPr>
        <p:spPr bwMode="auto">
          <a:xfrm>
            <a:off x="5679478" y="5308410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FB54E7-F4F1-AD62-FB26-D6404F8A2CA2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 bwMode="auto">
          <a:xfrm>
            <a:off x="5425712" y="4713623"/>
            <a:ext cx="2537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9B5F52-3F37-ACA2-3A34-F9475D967293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 bwMode="auto">
          <a:xfrm>
            <a:off x="6463234" y="4713623"/>
            <a:ext cx="2537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1823C5-8D63-29B0-B624-15752A3B3C72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 bwMode="auto">
          <a:xfrm flipH="1">
            <a:off x="6071357" y="4118835"/>
            <a:ext cx="1" cy="208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F5C3F1-4C6C-9906-8F17-298DD16FFE19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 bwMode="auto">
          <a:xfrm flipH="1">
            <a:off x="6071356" y="5100031"/>
            <a:ext cx="1" cy="208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1DF427C-56E4-0078-F1C9-EE2242CB6017}"/>
              </a:ext>
            </a:extLst>
          </p:cNvPr>
          <p:cNvSpPr txBox="1"/>
          <p:nvPr/>
        </p:nvSpPr>
        <p:spPr>
          <a:xfrm>
            <a:off x="1325574" y="606036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Local Standards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6B888B-D59A-A330-4BC2-E38C9F56853E}"/>
              </a:ext>
            </a:extLst>
          </p:cNvPr>
          <p:cNvSpPr txBox="1"/>
          <p:nvPr/>
        </p:nvSpPr>
        <p:spPr>
          <a:xfrm>
            <a:off x="5112397" y="608155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Global Standards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141E74-E7A7-A41C-887C-DA38F6AF3726}"/>
              </a:ext>
            </a:extLst>
          </p:cNvPr>
          <p:cNvSpPr txBox="1"/>
          <p:nvPr/>
        </p:nvSpPr>
        <p:spPr>
          <a:xfrm>
            <a:off x="8834561" y="606036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Incremental Standards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3636988-5706-2E42-A6D5-2E9283241432}"/>
              </a:ext>
            </a:extLst>
          </p:cNvPr>
          <p:cNvSpPr/>
          <p:nvPr/>
        </p:nvSpPr>
        <p:spPr bwMode="auto">
          <a:xfrm>
            <a:off x="998642" y="4349669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310CEF-A07B-1CC4-71D4-D60AA04AE2E1}"/>
              </a:ext>
            </a:extLst>
          </p:cNvPr>
          <p:cNvSpPr/>
          <p:nvPr/>
        </p:nvSpPr>
        <p:spPr bwMode="auto">
          <a:xfrm>
            <a:off x="2720541" y="4357972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9873E4-6328-8ACC-C34F-E5AD9A3E3601}"/>
              </a:ext>
            </a:extLst>
          </p:cNvPr>
          <p:cNvSpPr/>
          <p:nvPr/>
        </p:nvSpPr>
        <p:spPr bwMode="auto">
          <a:xfrm>
            <a:off x="1870082" y="3544616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D372337-9C59-43D5-13C3-53E72679AEB8}"/>
              </a:ext>
            </a:extLst>
          </p:cNvPr>
          <p:cNvSpPr/>
          <p:nvPr/>
        </p:nvSpPr>
        <p:spPr bwMode="auto">
          <a:xfrm>
            <a:off x="1870083" y="5163026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1BAA0E6-4633-DA52-A943-B6049E29326C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 bwMode="auto">
          <a:xfrm>
            <a:off x="1782397" y="4736078"/>
            <a:ext cx="938144" cy="8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9A06906-EFDC-DDAB-A926-50EED9D2FAA6}"/>
              </a:ext>
            </a:extLst>
          </p:cNvPr>
          <p:cNvCxnSpPr>
            <a:cxnSpLocks/>
            <a:stCxn id="42" idx="4"/>
            <a:endCxn id="44" idx="0"/>
          </p:cNvCxnSpPr>
          <p:nvPr/>
        </p:nvCxnSpPr>
        <p:spPr bwMode="auto">
          <a:xfrm>
            <a:off x="2261960" y="4317433"/>
            <a:ext cx="1" cy="8455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4CFA06B-5C22-4982-9813-9310FDAAAD91}"/>
              </a:ext>
            </a:extLst>
          </p:cNvPr>
          <p:cNvCxnSpPr>
            <a:cxnSpLocks/>
            <a:stCxn id="42" idx="6"/>
            <a:endCxn id="41" idx="0"/>
          </p:cNvCxnSpPr>
          <p:nvPr/>
        </p:nvCxnSpPr>
        <p:spPr bwMode="auto">
          <a:xfrm>
            <a:off x="2653837" y="3931025"/>
            <a:ext cx="458582" cy="4269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EDCA907-5C72-A561-437C-65CA7E4BA0D6}"/>
              </a:ext>
            </a:extLst>
          </p:cNvPr>
          <p:cNvCxnSpPr>
            <a:cxnSpLocks/>
            <a:stCxn id="41" idx="4"/>
            <a:endCxn id="44" idx="6"/>
          </p:cNvCxnSpPr>
          <p:nvPr/>
        </p:nvCxnSpPr>
        <p:spPr bwMode="auto">
          <a:xfrm flipH="1">
            <a:off x="2653838" y="5130789"/>
            <a:ext cx="458581" cy="4186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147" name="Straight Arrow Connector 6146">
            <a:extLst>
              <a:ext uri="{FF2B5EF4-FFF2-40B4-BE49-F238E27FC236}">
                <a16:creationId xmlns:a16="http://schemas.microsoft.com/office/drawing/2014/main" id="{18106544-EBE9-6D68-D1A6-8240CCFC2DCA}"/>
              </a:ext>
            </a:extLst>
          </p:cNvPr>
          <p:cNvCxnSpPr>
            <a:cxnSpLocks/>
            <a:stCxn id="40" idx="4"/>
            <a:endCxn id="44" idx="2"/>
          </p:cNvCxnSpPr>
          <p:nvPr/>
        </p:nvCxnSpPr>
        <p:spPr bwMode="auto">
          <a:xfrm>
            <a:off x="1390520" y="5122486"/>
            <a:ext cx="479563" cy="4269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157" name="Straight Arrow Connector 6156">
            <a:extLst>
              <a:ext uri="{FF2B5EF4-FFF2-40B4-BE49-F238E27FC236}">
                <a16:creationId xmlns:a16="http://schemas.microsoft.com/office/drawing/2014/main" id="{1C1F0F5A-DB4B-9DDB-654C-65720DCF9305}"/>
              </a:ext>
            </a:extLst>
          </p:cNvPr>
          <p:cNvCxnSpPr>
            <a:cxnSpLocks/>
            <a:stCxn id="42" idx="2"/>
            <a:endCxn id="40" idx="0"/>
          </p:cNvCxnSpPr>
          <p:nvPr/>
        </p:nvCxnSpPr>
        <p:spPr bwMode="auto">
          <a:xfrm flipH="1">
            <a:off x="1390520" y="3931025"/>
            <a:ext cx="479562" cy="4186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170" name="Oval 6169">
            <a:extLst>
              <a:ext uri="{FF2B5EF4-FFF2-40B4-BE49-F238E27FC236}">
                <a16:creationId xmlns:a16="http://schemas.microsoft.com/office/drawing/2014/main" id="{7FA6B2E6-4699-0C10-38D0-65DBD15D8F26}"/>
              </a:ext>
            </a:extLst>
          </p:cNvPr>
          <p:cNvSpPr/>
          <p:nvPr/>
        </p:nvSpPr>
        <p:spPr bwMode="auto">
          <a:xfrm>
            <a:off x="8864007" y="4355169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71" name="Oval 6170">
            <a:extLst>
              <a:ext uri="{FF2B5EF4-FFF2-40B4-BE49-F238E27FC236}">
                <a16:creationId xmlns:a16="http://schemas.microsoft.com/office/drawing/2014/main" id="{416E49CE-6CE1-B374-CF77-81FA4C04DA6D}"/>
              </a:ext>
            </a:extLst>
          </p:cNvPr>
          <p:cNvSpPr/>
          <p:nvPr/>
        </p:nvSpPr>
        <p:spPr bwMode="auto">
          <a:xfrm>
            <a:off x="10676523" y="4346303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2" name="Oval 6171">
            <a:extLst>
              <a:ext uri="{FF2B5EF4-FFF2-40B4-BE49-F238E27FC236}">
                <a16:creationId xmlns:a16="http://schemas.microsoft.com/office/drawing/2014/main" id="{FEA6B566-9A22-13EA-1ACD-C778E78EE3DC}"/>
              </a:ext>
            </a:extLst>
          </p:cNvPr>
          <p:cNvSpPr/>
          <p:nvPr/>
        </p:nvSpPr>
        <p:spPr bwMode="auto">
          <a:xfrm>
            <a:off x="9762541" y="3446392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174" name="Oval 6173">
            <a:extLst>
              <a:ext uri="{FF2B5EF4-FFF2-40B4-BE49-F238E27FC236}">
                <a16:creationId xmlns:a16="http://schemas.microsoft.com/office/drawing/2014/main" id="{BEA8FD9B-034E-6022-55C0-AD24739E082D}"/>
              </a:ext>
            </a:extLst>
          </p:cNvPr>
          <p:cNvSpPr/>
          <p:nvPr/>
        </p:nvSpPr>
        <p:spPr bwMode="auto">
          <a:xfrm>
            <a:off x="9762540" y="5292915"/>
            <a:ext cx="783755" cy="772817"/>
          </a:xfrm>
          <a:prstGeom prst="ellipse">
            <a:avLst/>
          </a:prstGeom>
          <a:solidFill>
            <a:srgbClr val="1F6082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6175" name="Straight Arrow Connector 6174">
            <a:extLst>
              <a:ext uri="{FF2B5EF4-FFF2-40B4-BE49-F238E27FC236}">
                <a16:creationId xmlns:a16="http://schemas.microsoft.com/office/drawing/2014/main" id="{3BDB2F58-C907-AAA2-E7FC-0F4C5338FE64}"/>
              </a:ext>
            </a:extLst>
          </p:cNvPr>
          <p:cNvCxnSpPr>
            <a:cxnSpLocks/>
            <a:stCxn id="6170" idx="7"/>
            <a:endCxn id="6172" idx="3"/>
          </p:cNvCxnSpPr>
          <p:nvPr/>
        </p:nvCxnSpPr>
        <p:spPr bwMode="auto">
          <a:xfrm flipV="1">
            <a:off x="9532984" y="4106033"/>
            <a:ext cx="344335" cy="3623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176" name="Straight Arrow Connector 6175">
            <a:extLst>
              <a:ext uri="{FF2B5EF4-FFF2-40B4-BE49-F238E27FC236}">
                <a16:creationId xmlns:a16="http://schemas.microsoft.com/office/drawing/2014/main" id="{A266F4E2-665D-4856-9673-BDFC3C251949}"/>
              </a:ext>
            </a:extLst>
          </p:cNvPr>
          <p:cNvCxnSpPr>
            <a:cxnSpLocks/>
            <a:stCxn id="6174" idx="7"/>
            <a:endCxn id="6171" idx="3"/>
          </p:cNvCxnSpPr>
          <p:nvPr/>
        </p:nvCxnSpPr>
        <p:spPr bwMode="auto">
          <a:xfrm flipV="1">
            <a:off x="10431517" y="5005944"/>
            <a:ext cx="359784" cy="400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177" name="Straight Arrow Connector 6176">
            <a:extLst>
              <a:ext uri="{FF2B5EF4-FFF2-40B4-BE49-F238E27FC236}">
                <a16:creationId xmlns:a16="http://schemas.microsoft.com/office/drawing/2014/main" id="{CD5BC24D-BA9A-2D36-F810-0E2518332069}"/>
              </a:ext>
            </a:extLst>
          </p:cNvPr>
          <p:cNvCxnSpPr>
            <a:cxnSpLocks/>
            <a:stCxn id="6172" idx="5"/>
            <a:endCxn id="6171" idx="1"/>
          </p:cNvCxnSpPr>
          <p:nvPr/>
        </p:nvCxnSpPr>
        <p:spPr bwMode="auto">
          <a:xfrm>
            <a:off x="10431518" y="4106033"/>
            <a:ext cx="359783" cy="353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F6082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191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6207-1E9E-DCB6-8E88-FEAD425E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5BA04-AD36-87CA-0AE8-A4DA2DD4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90"/>
            <a:ext cx="10928351" cy="2633708"/>
          </a:xfrm>
        </p:spPr>
        <p:txBody>
          <a:bodyPr/>
          <a:lstStyle/>
          <a:p>
            <a:r>
              <a:rPr lang="en-US" dirty="0"/>
              <a:t>Example: Real-World Airplane Data Feeding a Simulation</a:t>
            </a:r>
          </a:p>
          <a:p>
            <a:pPr lvl="1"/>
            <a:r>
              <a:rPr lang="en-US" dirty="0"/>
              <a:t>Distributed Interactive Simulation (DIS) provides standardized messages, known as Protocol Data Units</a:t>
            </a:r>
          </a:p>
          <a:p>
            <a:pPr lvl="1"/>
            <a:r>
              <a:rPr lang="en-US" dirty="0"/>
              <a:t>Automatic Dependent Surveillance-Broadcast (ADSB) provides airborne position messages</a:t>
            </a:r>
          </a:p>
          <a:p>
            <a:pPr lvl="1"/>
            <a:r>
              <a:rPr lang="en-US" dirty="0"/>
              <a:t>Both standards use different coordinate systems and encode their values differently</a:t>
            </a:r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5C4CF-1F37-B6E0-463C-16F73D1FF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BF46AE9-6B87-6E47-A515-15C819E3F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900923"/>
              </p:ext>
            </p:extLst>
          </p:nvPr>
        </p:nvGraphicFramePr>
        <p:xfrm>
          <a:off x="1468197" y="4108075"/>
          <a:ext cx="7130138" cy="199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Graphic 12" descr="Theatre outline">
            <a:extLst>
              <a:ext uri="{FF2B5EF4-FFF2-40B4-BE49-F238E27FC236}">
                <a16:creationId xmlns:a16="http://schemas.microsoft.com/office/drawing/2014/main" id="{9475B201-6E58-B623-88F0-93CB4A70BC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4770" y="4408572"/>
            <a:ext cx="1398518" cy="1398518"/>
          </a:xfrm>
          <a:prstGeom prst="rect">
            <a:avLst/>
          </a:prstGeom>
        </p:spPr>
      </p:pic>
      <p:pic>
        <p:nvPicPr>
          <p:cNvPr id="15" name="Graphic 14" descr="Send outline">
            <a:extLst>
              <a:ext uri="{FF2B5EF4-FFF2-40B4-BE49-F238E27FC236}">
                <a16:creationId xmlns:a16="http://schemas.microsoft.com/office/drawing/2014/main" id="{D11FDC55-B8EB-F2FE-EA4E-B9C38F6FED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3058" y="4921803"/>
            <a:ext cx="372055" cy="372055"/>
          </a:xfrm>
          <a:prstGeom prst="rect">
            <a:avLst/>
          </a:prstGeom>
        </p:spPr>
      </p:pic>
      <p:pic>
        <p:nvPicPr>
          <p:cNvPr id="17" name="Graphic 16" descr="Take Off outline">
            <a:extLst>
              <a:ext uri="{FF2B5EF4-FFF2-40B4-BE49-F238E27FC236}">
                <a16:creationId xmlns:a16="http://schemas.microsoft.com/office/drawing/2014/main" id="{27B43752-35BF-4DC2-6326-92EC5A2F51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31421"/>
          <a:stretch/>
        </p:blipFill>
        <p:spPr>
          <a:xfrm>
            <a:off x="9573139" y="4612978"/>
            <a:ext cx="542522" cy="372055"/>
          </a:xfrm>
          <a:prstGeom prst="rect">
            <a:avLst/>
          </a:prstGeom>
        </p:spPr>
      </p:pic>
      <p:pic>
        <p:nvPicPr>
          <p:cNvPr id="18" name="Graphic 17" descr="Send outline">
            <a:extLst>
              <a:ext uri="{FF2B5EF4-FFF2-40B4-BE49-F238E27FC236}">
                <a16:creationId xmlns:a16="http://schemas.microsoft.com/office/drawing/2014/main" id="{9B6B3257-69FD-4BF0-ABB7-31247670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08761">
            <a:off x="10247921" y="4845347"/>
            <a:ext cx="372055" cy="372055"/>
          </a:xfrm>
          <a:prstGeom prst="rect">
            <a:avLst/>
          </a:prstGeom>
        </p:spPr>
      </p:pic>
      <p:pic>
        <p:nvPicPr>
          <p:cNvPr id="19" name="Graphic 18" descr="Take Off outline">
            <a:extLst>
              <a:ext uri="{FF2B5EF4-FFF2-40B4-BE49-F238E27FC236}">
                <a16:creationId xmlns:a16="http://schemas.microsoft.com/office/drawing/2014/main" id="{0FAADB16-5187-6650-D43C-E08916A4C9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31421"/>
          <a:stretch/>
        </p:blipFill>
        <p:spPr>
          <a:xfrm rot="553370">
            <a:off x="10339061" y="4581235"/>
            <a:ext cx="447238" cy="30671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602AAC4-8BF4-2665-0AE0-B8951396A83D}"/>
              </a:ext>
            </a:extLst>
          </p:cNvPr>
          <p:cNvGrpSpPr/>
          <p:nvPr/>
        </p:nvGrpSpPr>
        <p:grpSpPr>
          <a:xfrm>
            <a:off x="8890566" y="4875571"/>
            <a:ext cx="397087" cy="464517"/>
            <a:chOff x="4688901" y="767497"/>
            <a:chExt cx="397087" cy="464517"/>
          </a:xfrm>
        </p:grpSpPr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11593E97-0B03-3190-F345-3709613E6AD5}"/>
                </a:ext>
              </a:extLst>
            </p:cNvPr>
            <p:cNvSpPr/>
            <p:nvPr/>
          </p:nvSpPr>
          <p:spPr>
            <a:xfrm>
              <a:off x="4688901" y="767497"/>
              <a:ext cx="397087" cy="46451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ight Arrow 4">
              <a:extLst>
                <a:ext uri="{FF2B5EF4-FFF2-40B4-BE49-F238E27FC236}">
                  <a16:creationId xmlns:a16="http://schemas.microsoft.com/office/drawing/2014/main" id="{04035E20-AAE5-75BE-8465-0FB5CA4BDBDA}"/>
                </a:ext>
              </a:extLst>
            </p:cNvPr>
            <p:cNvSpPr txBox="1"/>
            <p:nvPr/>
          </p:nvSpPr>
          <p:spPr>
            <a:xfrm>
              <a:off x="4688901" y="860400"/>
              <a:ext cx="277961" cy="278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94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</a:t>
            </a:r>
          </a:p>
        </p:txBody>
      </p:sp>
      <p:sp>
        <p:nvSpPr>
          <p:cNvPr id="615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217602" y="6439437"/>
            <a:ext cx="485353" cy="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E009F2A-A145-56D8-CFAA-323FE5CBD00B}"/>
              </a:ext>
            </a:extLst>
          </p:cNvPr>
          <p:cNvSpPr txBox="1">
            <a:spLocks/>
          </p:cNvSpPr>
          <p:nvPr/>
        </p:nvSpPr>
        <p:spPr>
          <a:xfrm>
            <a:off x="480132" y="1046715"/>
            <a:ext cx="8656803" cy="4450702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The Transformer network architecture (Vaswani et al., 2017) was a key enabler to initial development of LLMs</a:t>
            </a:r>
          </a:p>
          <a:p>
            <a:endParaRPr lang="en-US" sz="2400" kern="0" dirty="0"/>
          </a:p>
          <a:p>
            <a:r>
              <a:rPr lang="en-US" sz="2400" kern="0" dirty="0"/>
              <a:t>Pre-training bidirectional representations from unlabeled text led to BERT model; performed well on Natural Language Processing (NLP) tasks  (Devlin et al., 2019)</a:t>
            </a:r>
          </a:p>
          <a:p>
            <a:endParaRPr lang="en-US" sz="2400" kern="0" dirty="0"/>
          </a:p>
          <a:p>
            <a:r>
              <a:rPr lang="en-US" sz="2400" kern="0" dirty="0"/>
              <a:t>Providing multiple example prompt and response pairs correlates to improved performance with larger models (Brown et al., 2020)</a:t>
            </a:r>
          </a:p>
          <a:p>
            <a:endParaRPr lang="en-US" kern="0" dirty="0"/>
          </a:p>
          <a:p>
            <a:endParaRPr lang="en-US" sz="2000" i="1" kern="0" dirty="0"/>
          </a:p>
        </p:txBody>
      </p:sp>
      <p:pic>
        <p:nvPicPr>
          <p:cNvPr id="2" name="Picture 1" descr="A diagram of a software process&#10;&#10;Description automatically generated">
            <a:extLst>
              <a:ext uri="{FF2B5EF4-FFF2-40B4-BE49-F238E27FC236}">
                <a16:creationId xmlns:a16="http://schemas.microsoft.com/office/drawing/2014/main" id="{5A71B67A-7D92-4ED2-EC2B-34AB42E50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r="29257"/>
          <a:stretch/>
        </p:blipFill>
        <p:spPr bwMode="auto">
          <a:xfrm>
            <a:off x="8888505" y="927787"/>
            <a:ext cx="2900082" cy="5002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47742-D2A7-1F12-6295-EF27F22A621F}"/>
              </a:ext>
            </a:extLst>
          </p:cNvPr>
          <p:cNvSpPr txBox="1"/>
          <p:nvPr/>
        </p:nvSpPr>
        <p:spPr>
          <a:xfrm>
            <a:off x="9136935" y="5930213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LLM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89935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software process&#10;&#10;Description automatically generated">
            <a:extLst>
              <a:ext uri="{FF2B5EF4-FFF2-40B4-BE49-F238E27FC236}">
                <a16:creationId xmlns:a16="http://schemas.microsoft.com/office/drawing/2014/main" id="{5A71B67A-7D92-4ED2-EC2B-34AB42E50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r="29257"/>
          <a:stretch/>
        </p:blipFill>
        <p:spPr bwMode="auto">
          <a:xfrm>
            <a:off x="8888505" y="927787"/>
            <a:ext cx="2900082" cy="5002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</a:t>
            </a:r>
          </a:p>
        </p:txBody>
      </p:sp>
      <p:sp>
        <p:nvSpPr>
          <p:cNvPr id="615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217602" y="6439437"/>
            <a:ext cx="485353" cy="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E009F2A-A145-56D8-CFAA-323FE5CBD00B}"/>
              </a:ext>
            </a:extLst>
          </p:cNvPr>
          <p:cNvSpPr txBox="1">
            <a:spLocks/>
          </p:cNvSpPr>
          <p:nvPr/>
        </p:nvSpPr>
        <p:spPr>
          <a:xfrm>
            <a:off x="480132" y="1046715"/>
            <a:ext cx="8656803" cy="4450702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In-context learning using multimodal sources can enhance performance on various tasks (Huang et al., 2023)</a:t>
            </a:r>
          </a:p>
          <a:p>
            <a:endParaRPr lang="en-US" sz="2400" kern="0" dirty="0"/>
          </a:p>
          <a:p>
            <a:r>
              <a:rPr lang="en-US" sz="2400" kern="0" dirty="0"/>
              <a:t>Fine-tuned model for Verilog code completion resulted in 41% performance increase over GPT 3.5 (Thakur et al., 2023)</a:t>
            </a:r>
          </a:p>
          <a:p>
            <a:pPr marL="0" indent="0">
              <a:buNone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none" strike="noStrike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Smaller models like Phi-3 match LLM performance using filtered public and synthetic data, enabling edge deployment </a:t>
            </a:r>
            <a:r>
              <a:rPr lang="en-US" sz="2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(Microsoft, 2024)</a:t>
            </a:r>
          </a:p>
          <a:p>
            <a:endParaRPr lang="en-US" sz="2000" i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47742-D2A7-1F12-6295-EF27F22A621F}"/>
              </a:ext>
            </a:extLst>
          </p:cNvPr>
          <p:cNvSpPr txBox="1"/>
          <p:nvPr/>
        </p:nvSpPr>
        <p:spPr>
          <a:xfrm>
            <a:off x="9136935" y="5930213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LLM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208448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15569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ea typeface="Times New Roman" pitchFamily="18" charset="0"/>
              </a:rPr>
              <a:t> 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642C49-5C6E-6935-E842-FF3A33D6CBF9}"/>
              </a:ext>
            </a:extLst>
          </p:cNvPr>
          <p:cNvSpPr txBox="1">
            <a:spLocks/>
          </p:cNvSpPr>
          <p:nvPr/>
        </p:nvSpPr>
        <p:spPr>
          <a:xfrm>
            <a:off x="480132" y="1046715"/>
            <a:ext cx="10702417" cy="5121303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Initial Data Collection </a:t>
            </a:r>
          </a:p>
          <a:p>
            <a:pPr lvl="1"/>
            <a:r>
              <a:rPr lang="en-US" kern="0" dirty="0"/>
              <a:t>Python script used to extract all transforms from Field and Transform Graph (FTG) XML files</a:t>
            </a:r>
          </a:p>
          <a:p>
            <a:pPr lvl="1"/>
            <a:r>
              <a:rPr lang="en-US" kern="0" dirty="0"/>
              <a:t>Extracted 324 domain-specific language code snippets, specifically from Distribution A STITCHES release</a:t>
            </a:r>
          </a:p>
          <a:p>
            <a:pPr lvl="1"/>
            <a:r>
              <a:rPr lang="en-US" kern="0" dirty="0"/>
              <a:t>Each snippet contains varying complexity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313C2-85AB-21A3-A5AD-DA5428791075}"/>
              </a:ext>
            </a:extLst>
          </p:cNvPr>
          <p:cNvSpPr txBox="1"/>
          <p:nvPr/>
        </p:nvSpPr>
        <p:spPr>
          <a:xfrm>
            <a:off x="4861164" y="5798686"/>
            <a:ext cx="246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Simple DSL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50C05-B518-9A72-7A41-445B1B72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35" y="4045825"/>
            <a:ext cx="5017330" cy="16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9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15569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ea typeface="Times New Roman" pitchFamily="18" charset="0"/>
              </a:rPr>
              <a:t> 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642C49-5C6E-6935-E842-FF3A33D6CBF9}"/>
              </a:ext>
            </a:extLst>
          </p:cNvPr>
          <p:cNvSpPr txBox="1">
            <a:spLocks/>
          </p:cNvSpPr>
          <p:nvPr/>
        </p:nvSpPr>
        <p:spPr>
          <a:xfrm>
            <a:off x="480132" y="1046715"/>
            <a:ext cx="10702417" cy="5121303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In-Context Learning (ICL)</a:t>
            </a:r>
          </a:p>
          <a:p>
            <a:pPr lvl="1"/>
            <a:r>
              <a:rPr lang="en-US" kern="0" dirty="0"/>
              <a:t>No training required, just provide samples and see what the model can 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313C2-85AB-21A3-A5AD-DA5428791075}"/>
              </a:ext>
            </a:extLst>
          </p:cNvPr>
          <p:cNvSpPr txBox="1"/>
          <p:nvPr/>
        </p:nvSpPr>
        <p:spPr>
          <a:xfrm>
            <a:off x="1858129" y="5710272"/>
            <a:ext cx="246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Context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D1141-8D55-DAB2-38A4-FC83D10BA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58"/>
          <a:stretch/>
        </p:blipFill>
        <p:spPr>
          <a:xfrm>
            <a:off x="480132" y="2148543"/>
            <a:ext cx="5693997" cy="3547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3E3A9A-0C7D-32D7-06F5-597324637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9"/>
          <a:stretch/>
        </p:blipFill>
        <p:spPr>
          <a:xfrm>
            <a:off x="6252031" y="2750066"/>
            <a:ext cx="5693997" cy="2344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BA5DCE-2F2C-F156-B98D-D5279E823381}"/>
              </a:ext>
            </a:extLst>
          </p:cNvPr>
          <p:cNvSpPr txBox="1"/>
          <p:nvPr/>
        </p:nvSpPr>
        <p:spPr>
          <a:xfrm>
            <a:off x="7859782" y="5123597"/>
            <a:ext cx="246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ICL Results</a:t>
            </a:r>
          </a:p>
        </p:txBody>
      </p:sp>
      <p:pic>
        <p:nvPicPr>
          <p:cNvPr id="18" name="Graphic 17" descr="Close with solid fill">
            <a:extLst>
              <a:ext uri="{FF2B5EF4-FFF2-40B4-BE49-F238E27FC236}">
                <a16:creationId xmlns:a16="http://schemas.microsoft.com/office/drawing/2014/main" id="{9BF481FD-3067-4862-9BD1-5E32D372E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6376" y="42193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58341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24121</TotalTime>
  <Words>873</Words>
  <Application>Microsoft Macintosh PowerPoint</Application>
  <PresentationFormat>Widescreen</PresentationFormat>
  <Paragraphs>171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Tahoma</vt:lpstr>
      <vt:lpstr>Times New Roman</vt:lpstr>
      <vt:lpstr>Wingdings</vt:lpstr>
      <vt:lpstr>Blends</vt:lpstr>
      <vt:lpstr>PowerPoint Presentation</vt:lpstr>
      <vt:lpstr>Agenda</vt:lpstr>
      <vt:lpstr>Introduction</vt:lpstr>
      <vt:lpstr>Background</vt:lpstr>
      <vt:lpstr>Background</vt:lpstr>
      <vt:lpstr>Background</vt:lpstr>
      <vt:lpstr>Background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Conclusion and Future Work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Javier Garza</cp:lastModifiedBy>
  <cp:revision>75</cp:revision>
  <cp:lastPrinted>1601-01-01T00:00:00Z</cp:lastPrinted>
  <dcterms:created xsi:type="dcterms:W3CDTF">2016-03-29T15:29:36Z</dcterms:created>
  <dcterms:modified xsi:type="dcterms:W3CDTF">2024-09-24T19:16:03Z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  <property fmtid="{D5CDD505-2E9C-101B-9397-08002B2CF9AE}" pid="4" name="MSIP_Label_502bc7c3-f152-4da1-98bd-f7a1bebdf752_Enabled">
    <vt:lpwstr>true</vt:lpwstr>
  </property>
  <property fmtid="{D5CDD505-2E9C-101B-9397-08002B2CF9AE}" pid="5" name="MSIP_Label_502bc7c3-f152-4da1-98bd-f7a1bebdf752_SetDate">
    <vt:lpwstr>2024-08-22T15:02:13Z</vt:lpwstr>
  </property>
  <property fmtid="{D5CDD505-2E9C-101B-9397-08002B2CF9AE}" pid="6" name="MSIP_Label_502bc7c3-f152-4da1-98bd-f7a1bebdf752_Method">
    <vt:lpwstr>Privileged</vt:lpwstr>
  </property>
  <property fmtid="{D5CDD505-2E9C-101B-9397-08002B2CF9AE}" pid="7" name="MSIP_Label_502bc7c3-f152-4da1-98bd-f7a1bebdf752_Name">
    <vt:lpwstr>Unrestricted</vt:lpwstr>
  </property>
  <property fmtid="{D5CDD505-2E9C-101B-9397-08002B2CF9AE}" pid="8" name="MSIP_Label_502bc7c3-f152-4da1-98bd-f7a1bebdf752_SiteId">
    <vt:lpwstr>b18f006c-b0fc-467d-b23a-a35b5695b5dc</vt:lpwstr>
  </property>
  <property fmtid="{D5CDD505-2E9C-101B-9397-08002B2CF9AE}" pid="9" name="MSIP_Label_502bc7c3-f152-4da1-98bd-f7a1bebdf752_ActionId">
    <vt:lpwstr>916cbb1d-0172-4078-a092-91f87f9bb738</vt:lpwstr>
  </property>
  <property fmtid="{D5CDD505-2E9C-101B-9397-08002B2CF9AE}" pid="10" name="MSIP_Label_502bc7c3-f152-4da1-98bd-f7a1bebdf752_ContentBits">
    <vt:lpwstr>0</vt:lpwstr>
  </property>
</Properties>
</file>