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4"/>
  </p:notesMasterIdLst>
  <p:handoutMasterIdLst>
    <p:handoutMasterId r:id="rId25"/>
  </p:handoutMasterIdLst>
  <p:sldIdLst>
    <p:sldId id="289" r:id="rId5"/>
    <p:sldId id="290" r:id="rId6"/>
    <p:sldId id="302" r:id="rId7"/>
    <p:sldId id="303" r:id="rId8"/>
    <p:sldId id="304" r:id="rId9"/>
    <p:sldId id="305" r:id="rId10"/>
    <p:sldId id="316" r:id="rId11"/>
    <p:sldId id="306" r:id="rId12"/>
    <p:sldId id="308" r:id="rId13"/>
    <p:sldId id="309" r:id="rId14"/>
    <p:sldId id="307" r:id="rId15"/>
    <p:sldId id="318" r:id="rId16"/>
    <p:sldId id="310" r:id="rId17"/>
    <p:sldId id="311" r:id="rId18"/>
    <p:sldId id="312" r:id="rId19"/>
    <p:sldId id="313" r:id="rId20"/>
    <p:sldId id="314" r:id="rId21"/>
    <p:sldId id="315" r:id="rId22"/>
    <p:sldId id="317" r:id="rId23"/>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766D36-F59E-99CF-FB37-3CBD552618AE}" name="Allen, Jayne L CIV USARMY HQDA ARI (USA)" initials="JA" userId="S::jayne.l.allen3.civ@army.mil::68868de4-7f84-42d2-bd27-4fe8f469efe1" providerId="AD"/>
  <p188:author id="{16A52067-8D57-FB0C-D47B-5986B92A4724}" name="Tatiana Toumbeva" initials="TT" userId="S::ttoumbeva@aptima.com::d6853836-8892-46f1-bddd-d8b44bbe7ab2" providerId="AD"/>
  <p188:author id="{4F91F367-385D-14D8-C8A5-838B7D110835}" name="Fred Diedrich" initials="FD" userId="90791228694c4933" providerId="Windows Live"/>
  <p188:author id="{4FB91AC6-8A42-D7E4-08EF-2CC75FF9ED2D}" name="Scott Flanagan" initials="SF" userId="307f50507098306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3" autoAdjust="0"/>
    <p:restoredTop sz="94927" autoAdjust="0"/>
  </p:normalViewPr>
  <p:slideViewPr>
    <p:cSldViewPr snapToGrid="0">
      <p:cViewPr varScale="1">
        <p:scale>
          <a:sx n="76" d="100"/>
          <a:sy n="76" d="100"/>
        </p:scale>
        <p:origin x="576"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a:p>
        </p:txBody>
      </p:sp>
    </p:spTree>
    <p:extLst>
      <p:ext uri="{BB962C8B-B14F-4D97-AF65-F5344CB8AC3E}">
        <p14:creationId xmlns:p14="http://schemas.microsoft.com/office/powerpoint/2010/main" val="1877768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a:latin typeface="Arial"/>
                  <a:cs typeface="Arial"/>
                </a:rPr>
                <a:t>NTSAToday</a:t>
              </a: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Context-Sensitive Attribute and Competency Assessment</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panose="020B0604020202020204" pitchFamily="34" charset="0"/>
                <a:ea typeface="Tahoma" panose="020B0604030504040204" pitchFamily="34" charset="0"/>
                <a:cs typeface="Arial" panose="020B0604020202020204" pitchFamily="34" charset="0"/>
              </a:rPr>
              <a:t>Jayne L. Allen Ph.D., U.S. Army Research Institute for the Behavioral and Social Sciences</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3" name="Picture 2">
            <a:extLst>
              <a:ext uri="{FF2B5EF4-FFF2-40B4-BE49-F238E27FC236}">
                <a16:creationId xmlns:a16="http://schemas.microsoft.com/office/drawing/2014/main" id="{6B7F6C5E-19EF-BE5B-1140-74E8C880F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858" y="5405011"/>
            <a:ext cx="1329043" cy="1268078"/>
          </a:xfrm>
          <a:prstGeom prst="rect">
            <a:avLst/>
          </a:prstGeom>
        </p:spPr>
      </p:pic>
      <p:pic>
        <p:nvPicPr>
          <p:cNvPr id="4" name="Picture 3">
            <a:extLst>
              <a:ext uri="{FF2B5EF4-FFF2-40B4-BE49-F238E27FC236}">
                <a16:creationId xmlns:a16="http://schemas.microsoft.com/office/drawing/2014/main" id="{EC9E08F3-78AD-5B27-C638-82749FC51B8C}"/>
              </a:ext>
            </a:extLst>
          </p:cNvPr>
          <p:cNvPicPr>
            <a:picLocks noChangeAspect="1"/>
          </p:cNvPicPr>
          <p:nvPr/>
        </p:nvPicPr>
        <p:blipFill>
          <a:blip r:embed="rId4"/>
          <a:stretch>
            <a:fillRect/>
          </a:stretch>
        </p:blipFill>
        <p:spPr>
          <a:xfrm>
            <a:off x="4352540" y="5569971"/>
            <a:ext cx="1982896" cy="928982"/>
          </a:xfrm>
          <a:prstGeom prst="rect">
            <a:avLst/>
          </a:prstGeom>
        </p:spPr>
      </p:pic>
      <p:pic>
        <p:nvPicPr>
          <p:cNvPr id="5" name="Picture 3">
            <a:extLst>
              <a:ext uri="{FF2B5EF4-FFF2-40B4-BE49-F238E27FC236}">
                <a16:creationId xmlns:a16="http://schemas.microsoft.com/office/drawing/2014/main" id="{9E399FA1-B646-96E2-3019-3F7F0AA8C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207" y="5304288"/>
            <a:ext cx="2151347" cy="132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2E0EED-365C-1DC9-7C2F-81139441E0F0}"/>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895EBCE5-7DA0-5AD7-C931-0D99E3CBE64D}"/>
              </a:ext>
            </a:extLst>
          </p:cNvPr>
          <p:cNvSpPr>
            <a:spLocks noGrp="1"/>
          </p:cNvSpPr>
          <p:nvPr>
            <p:ph type="title"/>
          </p:nvPr>
        </p:nvSpPr>
        <p:spPr/>
        <p:txBody>
          <a:bodyPr/>
          <a:lstStyle/>
          <a:p>
            <a:r>
              <a:rPr lang="en-US" dirty="0"/>
              <a:t>Struggling Student (cont’d)</a:t>
            </a:r>
          </a:p>
        </p:txBody>
      </p:sp>
      <p:sp>
        <p:nvSpPr>
          <p:cNvPr id="4" name="Content Placeholder 3">
            <a:extLst>
              <a:ext uri="{FF2B5EF4-FFF2-40B4-BE49-F238E27FC236}">
                <a16:creationId xmlns:a16="http://schemas.microsoft.com/office/drawing/2014/main" id="{A5072A88-AEAE-5799-0E39-D88C33ED4C87}"/>
              </a:ext>
            </a:extLst>
          </p:cNvPr>
          <p:cNvSpPr>
            <a:spLocks noGrp="1"/>
          </p:cNvSpPr>
          <p:nvPr>
            <p:ph sz="quarter" idx="11"/>
          </p:nvPr>
        </p:nvSpPr>
        <p:spPr/>
        <p:txBody>
          <a:bodyPr/>
          <a:lstStyle/>
          <a:p>
            <a:pPr marL="0" indent="0">
              <a:buNone/>
            </a:pPr>
            <a:r>
              <a:rPr lang="en-US" dirty="0">
                <a:effectLst/>
                <a:latin typeface="Arial" panose="020B0604020202020204" pitchFamily="34" charset="0"/>
                <a:ea typeface="Tahoma" panose="020B0604030504040204" pitchFamily="34" charset="0"/>
                <a:cs typeface="Arial" panose="020B0604020202020204" pitchFamily="34" charset="0"/>
              </a:rPr>
              <a:t>You start to take the staff through the new assessment process, and it’s clear that members of the staff do not understand. One Soldier starts the process but keeps reverting to their original approach rather than the one you are teaching. The commander loses his patience, berates the Soldier in front of others, and demands that he quickly follow your instructions.</a:t>
            </a:r>
          </a:p>
          <a:p>
            <a:endParaRPr lang="en-US" sz="2400" dirty="0">
              <a:latin typeface="Arial" panose="020B0604020202020204" pitchFamily="34" charset="0"/>
              <a:ea typeface="Tahoma" panose="020B0604030504040204" pitchFamily="34" charset="0"/>
              <a:cs typeface="Arial" panose="020B0604020202020204" pitchFamily="34" charset="0"/>
            </a:endParaRPr>
          </a:p>
          <a:p>
            <a:r>
              <a:rPr lang="en-US" sz="2600" dirty="0">
                <a:effectLst/>
                <a:latin typeface="Arial" panose="020B0604020202020204" pitchFamily="34" charset="0"/>
                <a:ea typeface="Times New Roman" panose="02020603050405020304" pitchFamily="18" charset="0"/>
                <a:cs typeface="Arial" panose="020B0604020202020204" pitchFamily="34" charset="0"/>
              </a:rPr>
              <a:t>(1) What would you do in this situation? </a:t>
            </a:r>
          </a:p>
          <a:p>
            <a:r>
              <a:rPr lang="en-US" sz="2600" dirty="0">
                <a:effectLst/>
                <a:latin typeface="Arial" panose="020B0604020202020204" pitchFamily="34" charset="0"/>
                <a:ea typeface="Times New Roman" panose="02020603050405020304" pitchFamily="18" charset="0"/>
                <a:cs typeface="Arial" panose="020B0604020202020204" pitchFamily="34" charset="0"/>
              </a:rPr>
              <a:t>(2) How did you come to that decision? </a:t>
            </a:r>
          </a:p>
          <a:p>
            <a:r>
              <a:rPr lang="en-US" sz="2600" dirty="0">
                <a:effectLst/>
                <a:latin typeface="Arial" panose="020B0604020202020204" pitchFamily="34" charset="0"/>
                <a:ea typeface="Times New Roman" panose="02020603050405020304" pitchFamily="18" charset="0"/>
                <a:cs typeface="Arial" panose="020B0604020202020204" pitchFamily="34" charset="0"/>
              </a:rPr>
              <a:t>(3) What are the consequences of your decision? If any negative consequences, what would you do about it? </a:t>
            </a:r>
            <a:endParaRPr lang="en-US" sz="2600" dirty="0">
              <a:effectLst/>
              <a:latin typeface="Arial" panose="020B0604020202020204" pitchFamily="34" charset="0"/>
              <a:ea typeface="Tahoma" panose="020B060403050404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08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98D279-E89C-E7EB-5DAA-E8664DFFC435}"/>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a:extLst>
              <a:ext uri="{FF2B5EF4-FFF2-40B4-BE49-F238E27FC236}">
                <a16:creationId xmlns:a16="http://schemas.microsoft.com/office/drawing/2014/main" id="{9FD859AF-D030-9D13-60A5-8CD01724CD70}"/>
              </a:ext>
            </a:extLst>
          </p:cNvPr>
          <p:cNvSpPr>
            <a:spLocks noGrp="1"/>
          </p:cNvSpPr>
          <p:nvPr>
            <p:ph type="title"/>
          </p:nvPr>
        </p:nvSpPr>
        <p:spPr>
          <a:xfrm>
            <a:off x="2209443" y="0"/>
            <a:ext cx="7791990" cy="795130"/>
          </a:xfrm>
        </p:spPr>
        <p:txBody>
          <a:bodyPr/>
          <a:lstStyle/>
          <a:p>
            <a:r>
              <a:rPr lang="en-US" dirty="0"/>
              <a:t>Developing Initial Situations and Variants</a:t>
            </a:r>
          </a:p>
        </p:txBody>
      </p:sp>
      <p:sp>
        <p:nvSpPr>
          <p:cNvPr id="4" name="Content Placeholder 3">
            <a:extLst>
              <a:ext uri="{FF2B5EF4-FFF2-40B4-BE49-F238E27FC236}">
                <a16:creationId xmlns:a16="http://schemas.microsoft.com/office/drawing/2014/main" id="{704E6999-04E5-CF3E-DC5D-0EBEEA9AE540}"/>
              </a:ext>
            </a:extLst>
          </p:cNvPr>
          <p:cNvSpPr>
            <a:spLocks noGrp="1"/>
          </p:cNvSpPr>
          <p:nvPr>
            <p:ph sz="quarter" idx="11"/>
          </p:nvPr>
        </p:nvSpPr>
        <p:spPr/>
        <p:txBody>
          <a:bodyPr/>
          <a:lstStyle/>
          <a:p>
            <a:r>
              <a:rPr lang="en-US" sz="3000" dirty="0"/>
              <a:t>Scenarios based on the needs of the target population, situational elements, and targeted attributes/competencies</a:t>
            </a:r>
          </a:p>
          <a:p>
            <a:endParaRPr lang="en-US" dirty="0"/>
          </a:p>
          <a:p>
            <a:r>
              <a:rPr lang="en-US" sz="3000" dirty="0"/>
              <a:t>Four baseline situations</a:t>
            </a:r>
          </a:p>
          <a:p>
            <a:pPr lvl="1"/>
            <a:r>
              <a:rPr lang="en-US" sz="2800" dirty="0"/>
              <a:t>Call For Fire, Struggling Student, Medical, Site Survey</a:t>
            </a:r>
          </a:p>
          <a:p>
            <a:pPr lvl="1"/>
            <a:endParaRPr lang="en-US" dirty="0"/>
          </a:p>
          <a:p>
            <a:r>
              <a:rPr lang="en-US" sz="3000" dirty="0"/>
              <a:t>Manipulated situational elements</a:t>
            </a:r>
          </a:p>
          <a:p>
            <a:pPr lvl="1"/>
            <a:r>
              <a:rPr lang="en-US" sz="2800" dirty="0"/>
              <a:t>Threat Level, Time Pressure, Relationship Tension</a:t>
            </a:r>
          </a:p>
          <a:p>
            <a:pPr lvl="1"/>
            <a:r>
              <a:rPr lang="en-US" sz="2800" dirty="0"/>
              <a:t>Low, High</a:t>
            </a:r>
          </a:p>
        </p:txBody>
      </p:sp>
    </p:spTree>
    <p:extLst>
      <p:ext uri="{BB962C8B-B14F-4D97-AF65-F5344CB8AC3E}">
        <p14:creationId xmlns:p14="http://schemas.microsoft.com/office/powerpoint/2010/main" val="234907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C02833-09DC-94C0-0C6E-4FF08569D411}"/>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a:p>
        </p:txBody>
      </p:sp>
      <p:sp>
        <p:nvSpPr>
          <p:cNvPr id="3" name="Title 2">
            <a:extLst>
              <a:ext uri="{FF2B5EF4-FFF2-40B4-BE49-F238E27FC236}">
                <a16:creationId xmlns:a16="http://schemas.microsoft.com/office/drawing/2014/main" id="{1478C246-ABFC-5372-F847-56DE143E5C79}"/>
              </a:ext>
            </a:extLst>
          </p:cNvPr>
          <p:cNvSpPr>
            <a:spLocks noGrp="1"/>
          </p:cNvSpPr>
          <p:nvPr>
            <p:ph type="title"/>
          </p:nvPr>
        </p:nvSpPr>
        <p:spPr/>
        <p:txBody>
          <a:bodyPr/>
          <a:lstStyle/>
          <a:p>
            <a:r>
              <a:rPr lang="en-US" dirty="0"/>
              <a:t>SJTs as Assessment/Development Tools</a:t>
            </a:r>
          </a:p>
        </p:txBody>
      </p:sp>
      <p:sp>
        <p:nvSpPr>
          <p:cNvPr id="4" name="Content Placeholder 3">
            <a:extLst>
              <a:ext uri="{FF2B5EF4-FFF2-40B4-BE49-F238E27FC236}">
                <a16:creationId xmlns:a16="http://schemas.microsoft.com/office/drawing/2014/main" id="{41F458C1-CFEA-5BC2-4E02-544B5BBA778D}"/>
              </a:ext>
            </a:extLst>
          </p:cNvPr>
          <p:cNvSpPr>
            <a:spLocks noGrp="1"/>
          </p:cNvSpPr>
          <p:nvPr>
            <p:ph sz="quarter" idx="11"/>
          </p:nvPr>
        </p:nvSpPr>
        <p:spPr/>
        <p:txBody>
          <a:bodyPr/>
          <a:lstStyle/>
          <a:p>
            <a:pPr marL="0" indent="0">
              <a:buNone/>
            </a:pPr>
            <a:r>
              <a:rPr lang="en-US" sz="3000" dirty="0">
                <a:latin typeface="Arial" panose="020B0604020202020204" pitchFamily="34" charset="0"/>
                <a:ea typeface="Tahoma" panose="020B0604030504040204" pitchFamily="34" charset="0"/>
                <a:cs typeface="Arial" panose="020B0604020202020204" pitchFamily="34" charset="0"/>
              </a:rPr>
              <a:t>Used with Rubrics</a:t>
            </a:r>
          </a:p>
          <a:p>
            <a:pPr marL="0" indent="0">
              <a:buNone/>
            </a:pPr>
            <a:endParaRPr lang="en-US" sz="3000" dirty="0">
              <a:latin typeface="Arial" panose="020B0604020202020204" pitchFamily="34" charset="0"/>
              <a:ea typeface="Tahoma" panose="020B0604030504040204" pitchFamily="34" charset="0"/>
              <a:cs typeface="Arial" panose="020B0604020202020204" pitchFamily="34" charset="0"/>
            </a:endParaRPr>
          </a:p>
          <a:p>
            <a:pPr lvl="1"/>
            <a:r>
              <a:rPr lang="en-US" sz="3000" dirty="0">
                <a:latin typeface="Arial" panose="020B0604020202020204" pitchFamily="34" charset="0"/>
                <a:ea typeface="Tahoma" panose="020B0604030504040204" pitchFamily="34" charset="0"/>
                <a:cs typeface="Arial" panose="020B0604020202020204" pitchFamily="34" charset="0"/>
              </a:rPr>
              <a:t>Behaviorally-based descriptors of attributes/competencies</a:t>
            </a:r>
          </a:p>
          <a:p>
            <a:pPr lvl="2"/>
            <a:r>
              <a:rPr lang="en-US" sz="2800" dirty="0">
                <a:latin typeface="Arial" panose="020B0604020202020204" pitchFamily="34" charset="0"/>
                <a:ea typeface="Tahoma" panose="020B0604030504040204" pitchFamily="34" charset="0"/>
                <a:cs typeface="Arial" panose="020B0604020202020204" pitchFamily="34" charset="0"/>
              </a:rPr>
              <a:t>1 to 5 Likert-type scale</a:t>
            </a:r>
          </a:p>
          <a:p>
            <a:pPr marL="1219170" lvl="2" indent="0">
              <a:buNone/>
            </a:pPr>
            <a:endParaRPr lang="en-US" sz="3000" dirty="0">
              <a:latin typeface="Arial" panose="020B0604020202020204" pitchFamily="34" charset="0"/>
              <a:ea typeface="Tahoma" panose="020B0604030504040204" pitchFamily="34" charset="0"/>
              <a:cs typeface="Arial" panose="020B0604020202020204" pitchFamily="34" charset="0"/>
            </a:endParaRPr>
          </a:p>
          <a:p>
            <a:pPr lvl="1"/>
            <a:r>
              <a:rPr lang="en-US" sz="3000" dirty="0">
                <a:latin typeface="Arial" panose="020B0604020202020204" pitchFamily="34" charset="0"/>
                <a:ea typeface="Tahoma" panose="020B0604030504040204" pitchFamily="34" charset="0"/>
                <a:cs typeface="Arial" panose="020B0604020202020204" pitchFamily="34" charset="0"/>
              </a:rPr>
              <a:t>Developed with SME input building on doctrine</a:t>
            </a:r>
          </a:p>
          <a:p>
            <a:endParaRPr lang="en-US" dirty="0"/>
          </a:p>
        </p:txBody>
      </p:sp>
    </p:spTree>
    <p:extLst>
      <p:ext uri="{BB962C8B-B14F-4D97-AF65-F5344CB8AC3E}">
        <p14:creationId xmlns:p14="http://schemas.microsoft.com/office/powerpoint/2010/main" val="72812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4B8DF5-5AE6-9E69-56B4-0929A258E159}"/>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008D90F9-7A2A-A0E9-C931-32A321E35867}"/>
              </a:ext>
            </a:extLst>
          </p:cNvPr>
          <p:cNvSpPr>
            <a:spLocks noGrp="1"/>
          </p:cNvSpPr>
          <p:nvPr>
            <p:ph type="title"/>
          </p:nvPr>
        </p:nvSpPr>
        <p:spPr/>
        <p:txBody>
          <a:bodyPr/>
          <a:lstStyle/>
          <a:p>
            <a:r>
              <a:rPr lang="en-US" dirty="0"/>
              <a:t>General Rubric for Empathetic</a:t>
            </a:r>
          </a:p>
        </p:txBody>
      </p:sp>
      <p:graphicFrame>
        <p:nvGraphicFramePr>
          <p:cNvPr id="6" name="Content Placeholder 5">
            <a:extLst>
              <a:ext uri="{FF2B5EF4-FFF2-40B4-BE49-F238E27FC236}">
                <a16:creationId xmlns:a16="http://schemas.microsoft.com/office/drawing/2014/main" id="{A15DB609-02FF-7E8F-FB20-A4C13E52944F}"/>
              </a:ext>
            </a:extLst>
          </p:cNvPr>
          <p:cNvGraphicFramePr>
            <a:graphicFrameLocks noGrp="1"/>
          </p:cNvGraphicFramePr>
          <p:nvPr>
            <p:ph sz="quarter" idx="11"/>
            <p:extLst>
              <p:ext uri="{D42A27DB-BD31-4B8C-83A1-F6EECF244321}">
                <p14:modId xmlns:p14="http://schemas.microsoft.com/office/powerpoint/2010/main" val="440910587"/>
              </p:ext>
            </p:extLst>
          </p:nvPr>
        </p:nvGraphicFramePr>
        <p:xfrm>
          <a:off x="650228" y="941831"/>
          <a:ext cx="11163819" cy="6782054"/>
        </p:xfrm>
        <a:graphic>
          <a:graphicData uri="http://schemas.openxmlformats.org/drawingml/2006/table">
            <a:tbl>
              <a:tblPr firstRow="1" firstCol="1" bandRow="1"/>
              <a:tblGrid>
                <a:gridCol w="2870212">
                  <a:extLst>
                    <a:ext uri="{9D8B030D-6E8A-4147-A177-3AD203B41FA5}">
                      <a16:colId xmlns:a16="http://schemas.microsoft.com/office/drawing/2014/main" val="3169432154"/>
                    </a:ext>
                  </a:extLst>
                </a:gridCol>
                <a:gridCol w="3721608">
                  <a:extLst>
                    <a:ext uri="{9D8B030D-6E8A-4147-A177-3AD203B41FA5}">
                      <a16:colId xmlns:a16="http://schemas.microsoft.com/office/drawing/2014/main" val="284845395"/>
                    </a:ext>
                  </a:extLst>
                </a:gridCol>
                <a:gridCol w="4571999">
                  <a:extLst>
                    <a:ext uri="{9D8B030D-6E8A-4147-A177-3AD203B41FA5}">
                      <a16:colId xmlns:a16="http://schemas.microsoft.com/office/drawing/2014/main" val="3971614041"/>
                    </a:ext>
                  </a:extLst>
                </a:gridCol>
              </a:tblGrid>
              <a:tr h="40793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1</a:t>
                      </a:r>
                      <a:endParaRPr lang="en-US" sz="20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3 </a:t>
                      </a:r>
                      <a:endParaRPr lang="en-US" sz="20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5 </a:t>
                      </a:r>
                      <a:endParaRPr lang="en-US" sz="20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0751348"/>
                  </a:ext>
                </a:extLst>
              </a:tr>
              <a:tr h="1375142">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Does not ask about, listen to, or acknowledge others' perspectives</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Listens to and acknowledges others but may not always probe for additional information</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Proactively requests, actively listens to, and tactfully acknowledges others' perspectives</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1157049"/>
                  </a:ext>
                </a:extLst>
              </a:tr>
              <a:tr h="1399032">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Ignores, dismisses, or belittles the opinions and practices of others</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Accounts for the opinions and practices of relevant parties but may take too much time doing so</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Accounts for the opinions and practices of relevant parties when taking actions without compromising the mission timeline</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319195"/>
                  </a:ext>
                </a:extLst>
              </a:tr>
              <a:tr h="1417320">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Uses a one-size-fits-all approach when assigning roles/tasking</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Considers strengths and weaknesses of partners, peers, or subordinates when assigning roles or tasking</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Actively looks for opportunities to utilize strengths and develop weaknesses when assigning roles or tasking</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5392335"/>
                  </a:ext>
                </a:extLst>
              </a:tr>
              <a:tr h="2182621">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Allows others to fail unnecessarily</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Helps others who are struggling but not at the optimal time</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200" dirty="0">
                          <a:solidFill>
                            <a:srgbClr val="000000"/>
                          </a:solidFill>
                          <a:effectLst/>
                          <a:latin typeface="Arial" panose="020B0604020202020204" pitchFamily="34" charset="0"/>
                          <a:ea typeface="Tahoma" panose="020B0604030504040204" pitchFamily="34" charset="0"/>
                          <a:cs typeface="Arial" panose="020B0604020202020204" pitchFamily="34" charset="0"/>
                        </a:rPr>
                        <a:t>Anticipates when others may struggle and helps at the "right" time</a:t>
                      </a:r>
                      <a:endParaRPr lang="en-US" sz="2200" dirty="0">
                        <a:effectLst/>
                        <a:latin typeface="Arial" panose="020B0604020202020204" pitchFamily="34" charset="0"/>
                        <a:ea typeface="Tahoma" panose="020B0604030504040204" pitchFamily="34" charset="0"/>
                        <a:cs typeface="Arial" panose="020B060402020202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1944555"/>
                  </a:ext>
                </a:extLst>
              </a:tr>
            </a:tbl>
          </a:graphicData>
        </a:graphic>
      </p:graphicFrame>
    </p:spTree>
    <p:extLst>
      <p:ext uri="{BB962C8B-B14F-4D97-AF65-F5344CB8AC3E}">
        <p14:creationId xmlns:p14="http://schemas.microsoft.com/office/powerpoint/2010/main" val="109946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C4EAD0-0242-AD50-6FBC-6172C712F66F}"/>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3" name="Title 2">
            <a:extLst>
              <a:ext uri="{FF2B5EF4-FFF2-40B4-BE49-F238E27FC236}">
                <a16:creationId xmlns:a16="http://schemas.microsoft.com/office/drawing/2014/main" id="{EE2843A0-4C3F-2DE6-171A-439F0BCA9460}"/>
              </a:ext>
            </a:extLst>
          </p:cNvPr>
          <p:cNvSpPr>
            <a:spLocks noGrp="1"/>
          </p:cNvSpPr>
          <p:nvPr>
            <p:ph type="title"/>
          </p:nvPr>
        </p:nvSpPr>
        <p:spPr/>
        <p:txBody>
          <a:bodyPr/>
          <a:lstStyle/>
          <a:p>
            <a:r>
              <a:rPr lang="en-US" dirty="0"/>
              <a:t>Scenario-Specific Rubric</a:t>
            </a:r>
          </a:p>
        </p:txBody>
      </p:sp>
      <p:graphicFrame>
        <p:nvGraphicFramePr>
          <p:cNvPr id="5" name="Content Placeholder 4">
            <a:extLst>
              <a:ext uri="{FF2B5EF4-FFF2-40B4-BE49-F238E27FC236}">
                <a16:creationId xmlns:a16="http://schemas.microsoft.com/office/drawing/2014/main" id="{780E7429-1C25-9EE5-7E27-ABD0C8E2A76F}"/>
              </a:ext>
            </a:extLst>
          </p:cNvPr>
          <p:cNvGraphicFramePr>
            <a:graphicFrameLocks noGrp="1"/>
          </p:cNvGraphicFramePr>
          <p:nvPr>
            <p:ph sz="quarter" idx="11"/>
            <p:extLst>
              <p:ext uri="{D42A27DB-BD31-4B8C-83A1-F6EECF244321}">
                <p14:modId xmlns:p14="http://schemas.microsoft.com/office/powerpoint/2010/main" val="2764781212"/>
              </p:ext>
            </p:extLst>
          </p:nvPr>
        </p:nvGraphicFramePr>
        <p:xfrm>
          <a:off x="128016" y="1024128"/>
          <a:ext cx="11878056" cy="6676902"/>
        </p:xfrm>
        <a:graphic>
          <a:graphicData uri="http://schemas.openxmlformats.org/drawingml/2006/table">
            <a:tbl>
              <a:tblPr firstRow="1" firstCol="1" bandRow="1"/>
              <a:tblGrid>
                <a:gridCol w="2850734">
                  <a:extLst>
                    <a:ext uri="{9D8B030D-6E8A-4147-A177-3AD203B41FA5}">
                      <a16:colId xmlns:a16="http://schemas.microsoft.com/office/drawing/2014/main" val="3600389861"/>
                    </a:ext>
                  </a:extLst>
                </a:gridCol>
                <a:gridCol w="3088294">
                  <a:extLst>
                    <a:ext uri="{9D8B030D-6E8A-4147-A177-3AD203B41FA5}">
                      <a16:colId xmlns:a16="http://schemas.microsoft.com/office/drawing/2014/main" val="1595936980"/>
                    </a:ext>
                  </a:extLst>
                </a:gridCol>
                <a:gridCol w="2738628">
                  <a:extLst>
                    <a:ext uri="{9D8B030D-6E8A-4147-A177-3AD203B41FA5}">
                      <a16:colId xmlns:a16="http://schemas.microsoft.com/office/drawing/2014/main" val="3476644442"/>
                    </a:ext>
                  </a:extLst>
                </a:gridCol>
                <a:gridCol w="3200400">
                  <a:extLst>
                    <a:ext uri="{9D8B030D-6E8A-4147-A177-3AD203B41FA5}">
                      <a16:colId xmlns:a16="http://schemas.microsoft.com/office/drawing/2014/main" val="291903347"/>
                    </a:ext>
                  </a:extLst>
                </a:gridCol>
              </a:tblGrid>
              <a:tr h="344188">
                <a:tc>
                  <a:txBody>
                    <a:bodyPr/>
                    <a:lstStyle/>
                    <a:p>
                      <a:pPr marL="0" marR="0" algn="ctr">
                        <a:spcBef>
                          <a:spcPts val="0"/>
                        </a:spcBef>
                        <a:spcAft>
                          <a:spcPts val="0"/>
                        </a:spcAft>
                      </a:pPr>
                      <a:r>
                        <a:rPr lang="en-US" sz="2400" b="1" kern="100" dirty="0">
                          <a:effectLst/>
                          <a:latin typeface="Arial" panose="020B0604020202020204" pitchFamily="34" charset="0"/>
                          <a:ea typeface="Tahoma" panose="020B0604030504040204" pitchFamily="34" charset="0"/>
                          <a:cs typeface="Arial" panose="020B0604020202020204" pitchFamily="34" charset="0"/>
                        </a:rPr>
                        <a:t>Perspective Seeking</a:t>
                      </a:r>
                      <a:endParaRPr lang="en-US" sz="2400" kern="100" dirty="0">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400" b="1" kern="100" dirty="0">
                          <a:effectLst/>
                          <a:latin typeface="Arial" panose="020B0604020202020204" pitchFamily="34" charset="0"/>
                          <a:ea typeface="Tahoma" panose="020B0604030504040204" pitchFamily="34" charset="0"/>
                          <a:cs typeface="Arial" panose="020B0604020202020204" pitchFamily="34" charset="0"/>
                        </a:rPr>
                        <a:t>Perspective Taking</a:t>
                      </a:r>
                      <a:endParaRPr lang="en-US" sz="2400" kern="100" dirty="0">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400" b="1" kern="100" dirty="0">
                          <a:effectLst/>
                          <a:latin typeface="Arial" panose="020B0604020202020204" pitchFamily="34" charset="0"/>
                          <a:ea typeface="Tahoma" panose="020B0604030504040204" pitchFamily="34" charset="0"/>
                          <a:cs typeface="Arial" panose="020B0604020202020204" pitchFamily="34" charset="0"/>
                        </a:rPr>
                        <a:t>Help at the Right Place/Time</a:t>
                      </a:r>
                      <a:endParaRPr lang="en-US" sz="2400" kern="100" dirty="0">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200" b="1" kern="100" dirty="0">
                          <a:effectLst/>
                          <a:latin typeface="Arial" panose="020B0604020202020204" pitchFamily="34" charset="0"/>
                          <a:ea typeface="Tahoma" panose="020B0604030504040204" pitchFamily="34" charset="0"/>
                          <a:cs typeface="Arial" panose="020B0604020202020204" pitchFamily="34" charset="0"/>
                        </a:rPr>
                        <a:t>Aware of Others' Strengths/Weaknesses</a:t>
                      </a:r>
                      <a:endParaRPr lang="en-US" sz="2200" kern="100" dirty="0">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2159169"/>
                  </a:ext>
                </a:extLst>
              </a:tr>
              <a:tr h="431810">
                <a:tc>
                  <a:txBody>
                    <a:bodyPr/>
                    <a:lstStyle/>
                    <a:p>
                      <a:pPr marL="0" marR="0" algn="ctr">
                        <a:spcBef>
                          <a:spcPts val="0"/>
                        </a:spcBef>
                        <a:spcAft>
                          <a:spcPts val="0"/>
                        </a:spcAft>
                      </a:pPr>
                      <a:r>
                        <a:rPr lang="en-US" sz="2400" i="1" kern="100" dirty="0">
                          <a:effectLst/>
                          <a:latin typeface="Arial" panose="020B0604020202020204" pitchFamily="34" charset="0"/>
                          <a:ea typeface="Tahoma" panose="020B0604030504040204" pitchFamily="34" charset="0"/>
                          <a:cs typeface="Arial" panose="020B0604020202020204" pitchFamily="34" charset="0"/>
                        </a:rPr>
                        <a:t>Where/How</a:t>
                      </a:r>
                      <a:endParaRPr lang="en-US" sz="2400" kern="100" dirty="0">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400" i="1" kern="100" dirty="0">
                          <a:effectLst/>
                          <a:latin typeface="Arial" panose="020B0604020202020204" pitchFamily="34" charset="0"/>
                          <a:ea typeface="Tahoma" panose="020B0604030504040204" pitchFamily="34" charset="0"/>
                          <a:cs typeface="Arial" panose="020B0604020202020204" pitchFamily="34" charset="0"/>
                        </a:rPr>
                        <a:t>Where/How</a:t>
                      </a:r>
                      <a:endParaRPr lang="en-US" sz="2400" kern="100" dirty="0">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400" i="1" kern="100" dirty="0">
                          <a:effectLst/>
                          <a:latin typeface="Arial" panose="020B0604020202020204" pitchFamily="34" charset="0"/>
                          <a:ea typeface="Tahoma" panose="020B0604030504040204" pitchFamily="34" charset="0"/>
                          <a:cs typeface="Arial" panose="020B0604020202020204" pitchFamily="34" charset="0"/>
                        </a:rPr>
                        <a:t>Where/How</a:t>
                      </a:r>
                      <a:endParaRPr lang="en-US" sz="2400" kern="100" dirty="0">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400" i="1" kern="100" dirty="0">
                          <a:effectLst/>
                          <a:latin typeface="Arial" panose="020B0604020202020204" pitchFamily="34" charset="0"/>
                          <a:ea typeface="Tahoma" panose="020B0604030504040204" pitchFamily="34" charset="0"/>
                          <a:cs typeface="Arial" panose="020B0604020202020204" pitchFamily="34" charset="0"/>
                        </a:rPr>
                        <a:t>Where/How</a:t>
                      </a:r>
                      <a:endParaRPr lang="en-US" sz="2400" kern="100" dirty="0">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8259837"/>
                  </a:ext>
                </a:extLst>
              </a:tr>
              <a:tr h="685040">
                <a:tc>
                  <a:txBody>
                    <a:bodyPr/>
                    <a:lstStyle/>
                    <a:p>
                      <a:pPr marL="0" marR="0">
                        <a:spcBef>
                          <a:spcPts val="0"/>
                        </a:spcBef>
                        <a:spcAft>
                          <a:spcPts val="0"/>
                        </a:spcAft>
                      </a:pPr>
                      <a:r>
                        <a:rPr lang="en-US" sz="2400" kern="100" dirty="0">
                          <a:effectLst/>
                          <a:latin typeface="Arial" panose="020B0604020202020204" pitchFamily="34" charset="0"/>
                          <a:ea typeface="Tahoma" panose="020B0604030504040204" pitchFamily="34" charset="0"/>
                          <a:cs typeface="Arial" panose="020B0604020202020204" pitchFamily="34" charset="0"/>
                        </a:rPr>
                        <a:t>Trying to figure out why the Soldier is shutting down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200" kern="100" dirty="0">
                          <a:effectLst/>
                          <a:latin typeface="Arial" panose="020B0604020202020204" pitchFamily="34" charset="0"/>
                          <a:ea typeface="Tahoma" panose="020B0604030504040204" pitchFamily="34" charset="0"/>
                          <a:cs typeface="Arial" panose="020B0604020202020204" pitchFamily="34" charset="0"/>
                        </a:rPr>
                        <a:t>Acknowledgment that the U.S. process is new/different from what the coalition partners usually do; it may not work for them and/or it may take time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400" kern="100" dirty="0">
                          <a:effectLst/>
                          <a:latin typeface="Arial" panose="020B0604020202020204" pitchFamily="34" charset="0"/>
                          <a:ea typeface="Tahoma" panose="020B0604030504040204" pitchFamily="34" charset="0"/>
                          <a:cs typeface="Arial" panose="020B0604020202020204" pitchFamily="34" charset="0"/>
                        </a:rPr>
                        <a:t>Pulling the commander aside to discuss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400" kern="100" dirty="0">
                          <a:effectLst/>
                          <a:latin typeface="Arial" panose="020B0604020202020204" pitchFamily="34" charset="0"/>
                          <a:ea typeface="Tahoma" panose="020B0604030504040204" pitchFamily="34" charset="0"/>
                          <a:cs typeface="Arial" panose="020B0604020202020204" pitchFamily="34" charset="0"/>
                        </a:rPr>
                        <a:t>Helping the student to problem solve/learn the new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6772838"/>
                  </a:ext>
                </a:extLst>
              </a:tr>
              <a:tr h="914400">
                <a:tc rowSpan="2">
                  <a:txBody>
                    <a:bodyPr/>
                    <a:lstStyle/>
                    <a:p>
                      <a:pPr marL="0" marR="0">
                        <a:spcBef>
                          <a:spcPts val="0"/>
                        </a:spcBef>
                        <a:spcAft>
                          <a:spcPts val="0"/>
                        </a:spcAft>
                      </a:pPr>
                      <a:r>
                        <a:rPr lang="en-US" sz="2400" kern="100" dirty="0">
                          <a:effectLst/>
                          <a:latin typeface="Arial" panose="020B0604020202020204" pitchFamily="34" charset="0"/>
                          <a:ea typeface="Tahoma" panose="020B0604030504040204" pitchFamily="34" charset="0"/>
                          <a:cs typeface="Arial" panose="020B0604020202020204" pitchFamily="34" charset="0"/>
                        </a:rPr>
                        <a:t>Trying to figure out why the commander is getting so upset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marL="0" marR="0">
                        <a:spcBef>
                          <a:spcPts val="0"/>
                        </a:spcBef>
                        <a:spcAft>
                          <a:spcPts val="0"/>
                        </a:spcAft>
                      </a:pPr>
                      <a:r>
                        <a:rPr lang="en-US" sz="2400" kern="100" dirty="0">
                          <a:effectLst/>
                          <a:latin typeface="Arial" panose="020B0604020202020204" pitchFamily="34" charset="0"/>
                          <a:ea typeface="Tahoma" panose="020B0604030504040204" pitchFamily="34" charset="0"/>
                          <a:cs typeface="Arial" panose="020B0604020202020204" pitchFamily="34" charset="0"/>
                        </a:rPr>
                        <a:t>Acknowledging the feelings/perspective of someone else (e.g., commander) and/or threat situation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marL="0" marR="0">
                        <a:spcBef>
                          <a:spcPts val="0"/>
                        </a:spcBef>
                        <a:spcAft>
                          <a:spcPts val="0"/>
                        </a:spcAft>
                      </a:pPr>
                      <a:r>
                        <a:rPr lang="en-US" sz="2400" kern="100" dirty="0">
                          <a:effectLst/>
                          <a:latin typeface="Arial" panose="020B0604020202020204" pitchFamily="34" charset="0"/>
                          <a:ea typeface="Tahoma" panose="020B0604030504040204" pitchFamily="34" charset="0"/>
                          <a:cs typeface="Arial" panose="020B0604020202020204" pitchFamily="34" charset="0"/>
                        </a:rPr>
                        <a:t>Taking the student aside to discuss challenges; following up with student after the fact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spcBef>
                          <a:spcPts val="0"/>
                        </a:spcBef>
                        <a:spcAft>
                          <a:spcPts val="0"/>
                        </a:spcAft>
                      </a:pPr>
                      <a:r>
                        <a:rPr lang="en-US" sz="2400" kern="100" dirty="0">
                          <a:effectLst/>
                          <a:latin typeface="Arial" panose="020B0604020202020204" pitchFamily="34" charset="0"/>
                          <a:ea typeface="Tahoma" panose="020B0604030504040204" pitchFamily="34" charset="0"/>
                          <a:cs typeface="Arial" panose="020B0604020202020204" pitchFamily="34" charset="0"/>
                        </a:rPr>
                        <a:t>Adjust instructional approach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0324665"/>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kern="100" dirty="0">
                          <a:effectLst/>
                          <a:latin typeface="Arial" panose="020B0604020202020204" pitchFamily="34" charset="0"/>
                          <a:ea typeface="Tahoma" panose="020B0604030504040204" pitchFamily="34" charset="0"/>
                          <a:cs typeface="Arial" panose="020B0604020202020204" pitchFamily="34" charset="0"/>
                        </a:rPr>
                        <a:t>Mention of helping the commander learn or develop</a:t>
                      </a:r>
                    </a:p>
                    <a:p>
                      <a:pPr marL="0" marR="0">
                        <a:spcBef>
                          <a:spcPts val="0"/>
                        </a:spcBef>
                        <a:spcAft>
                          <a:spcPts val="0"/>
                        </a:spcAft>
                      </a:pPr>
                      <a:endParaRPr lang="en-US" sz="2400" kern="100" dirty="0">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75929762"/>
                  </a:ext>
                </a:extLst>
              </a:tr>
              <a:tr h="789172">
                <a:tc>
                  <a:txBody>
                    <a:bodyPr/>
                    <a:lstStyle/>
                    <a:p>
                      <a:pPr marL="0" marR="0">
                        <a:spcBef>
                          <a:spcPts val="0"/>
                        </a:spcBef>
                        <a:spcAft>
                          <a:spcPts val="0"/>
                        </a:spcAft>
                      </a:pPr>
                      <a:r>
                        <a:rPr lang="en-US" sz="2000" kern="100" dirty="0">
                          <a:effectLst/>
                          <a:latin typeface="Arial" panose="020B0604020202020204" pitchFamily="34" charset="0"/>
                          <a:ea typeface="Tahoma" panose="020B060403050404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kern="100" dirty="0">
                          <a:effectLst/>
                          <a:latin typeface="Arial" panose="020B0604020202020204" pitchFamily="34" charset="0"/>
                          <a:ea typeface="Tahoma" panose="020B060403050404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kern="100" dirty="0">
                          <a:effectLst/>
                          <a:latin typeface="Arial" panose="020B0604020202020204" pitchFamily="34" charset="0"/>
                          <a:ea typeface="Tahoma" panose="020B060403050404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000" kern="100" dirty="0">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3825056"/>
                  </a:ext>
                </a:extLst>
              </a:tr>
            </a:tbl>
          </a:graphicData>
        </a:graphic>
      </p:graphicFrame>
    </p:spTree>
    <p:extLst>
      <p:ext uri="{BB962C8B-B14F-4D97-AF65-F5344CB8AC3E}">
        <p14:creationId xmlns:p14="http://schemas.microsoft.com/office/powerpoint/2010/main" val="73522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A4EDF-15C2-6F12-504D-A3323EEDA1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0F4E5-CAB8-74AB-3522-700B980114DD}"/>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3" name="Title 2">
            <a:extLst>
              <a:ext uri="{FF2B5EF4-FFF2-40B4-BE49-F238E27FC236}">
                <a16:creationId xmlns:a16="http://schemas.microsoft.com/office/drawing/2014/main" id="{018B3866-E391-159F-2BED-09A4066C3F72}"/>
              </a:ext>
            </a:extLst>
          </p:cNvPr>
          <p:cNvSpPr>
            <a:spLocks noGrp="1"/>
          </p:cNvSpPr>
          <p:nvPr>
            <p:ph type="title"/>
          </p:nvPr>
        </p:nvSpPr>
        <p:spPr/>
        <p:txBody>
          <a:bodyPr/>
          <a:lstStyle/>
          <a:p>
            <a:r>
              <a:rPr lang="en-US" dirty="0"/>
              <a:t>Data Collection</a:t>
            </a:r>
          </a:p>
        </p:txBody>
      </p:sp>
      <p:sp>
        <p:nvSpPr>
          <p:cNvPr id="4" name="Content Placeholder 3">
            <a:extLst>
              <a:ext uri="{FF2B5EF4-FFF2-40B4-BE49-F238E27FC236}">
                <a16:creationId xmlns:a16="http://schemas.microsoft.com/office/drawing/2014/main" id="{86CE9283-65B1-DBD6-8724-D9DEC69E0D3D}"/>
              </a:ext>
            </a:extLst>
          </p:cNvPr>
          <p:cNvSpPr>
            <a:spLocks noGrp="1"/>
          </p:cNvSpPr>
          <p:nvPr>
            <p:ph sz="quarter" idx="11"/>
          </p:nvPr>
        </p:nvSpPr>
        <p:spPr>
          <a:xfrm>
            <a:off x="552450" y="891381"/>
            <a:ext cx="11162472" cy="5499121"/>
          </a:xfrm>
        </p:spPr>
        <p:txBody>
          <a:bodyPr/>
          <a:lstStyle/>
          <a:p>
            <a:r>
              <a:rPr lang="en-US" dirty="0">
                <a:latin typeface="Arial" panose="020B0604020202020204" pitchFamily="34" charset="0"/>
                <a:ea typeface="Tahoma" panose="020B0604030504040204" pitchFamily="34" charset="0"/>
                <a:cs typeface="Arial" panose="020B0604020202020204" pitchFamily="34" charset="0"/>
              </a:rPr>
              <a:t>Objective: Explore reliability of assessment approach</a:t>
            </a:r>
          </a:p>
          <a:p>
            <a:r>
              <a:rPr lang="en-US" dirty="0">
                <a:latin typeface="Arial" panose="020B0604020202020204" pitchFamily="34" charset="0"/>
                <a:ea typeface="Tahoma" panose="020B0604030504040204" pitchFamily="34" charset="0"/>
                <a:cs typeface="Arial" panose="020B0604020202020204" pitchFamily="34" charset="0"/>
              </a:rPr>
              <a:t>Participants/Method</a:t>
            </a:r>
          </a:p>
          <a:p>
            <a:pPr lvl="1"/>
            <a:r>
              <a:rPr lang="en-US" sz="2600" dirty="0">
                <a:latin typeface="Arial" panose="020B0604020202020204" pitchFamily="34" charset="0"/>
                <a:ea typeface="Tahoma" panose="020B0604030504040204" pitchFamily="34" charset="0"/>
                <a:cs typeface="Arial" panose="020B0604020202020204" pitchFamily="34" charset="0"/>
              </a:rPr>
              <a:t>173 Soldiers enrolled in a course</a:t>
            </a:r>
          </a:p>
          <a:p>
            <a:pPr lvl="1"/>
            <a:r>
              <a:rPr lang="en-US" sz="2600" dirty="0">
                <a:latin typeface="Arial" panose="020B0604020202020204" pitchFamily="34" charset="0"/>
                <a:ea typeface="Tahoma" panose="020B0604030504040204" pitchFamily="34" charset="0"/>
                <a:cs typeface="Arial" panose="020B0604020202020204" pitchFamily="34" charset="0"/>
              </a:rPr>
              <a:t>Each Soldier completed two SJT variants for a total of 345 responses</a:t>
            </a:r>
          </a:p>
          <a:p>
            <a:pPr lvl="1">
              <a:spcAft>
                <a:spcPts val="600"/>
              </a:spcAft>
            </a:pPr>
            <a:r>
              <a:rPr lang="en-US" sz="2600" dirty="0">
                <a:latin typeface="Arial" panose="020B0604020202020204" pitchFamily="34" charset="0"/>
                <a:ea typeface="Tahoma" panose="020B0604030504040204" pitchFamily="34" charset="0"/>
                <a:cs typeface="Arial" panose="020B0604020202020204" pitchFamily="34" charset="0"/>
              </a:rPr>
              <a:t>30 minutes to complete</a:t>
            </a:r>
          </a:p>
          <a:p>
            <a:r>
              <a:rPr lang="en-US" dirty="0">
                <a:latin typeface="Arial" panose="020B0604020202020204" pitchFamily="34" charset="0"/>
                <a:ea typeface="Tahoma" panose="020B0604030504040204" pitchFamily="34" charset="0"/>
                <a:cs typeface="Arial" panose="020B0604020202020204" pitchFamily="34" charset="0"/>
              </a:rPr>
              <a:t>Coding</a:t>
            </a:r>
          </a:p>
          <a:p>
            <a:pPr lvl="1"/>
            <a:r>
              <a:rPr lang="en-US" sz="2600" dirty="0">
                <a:latin typeface="Arial" panose="020B0604020202020204" pitchFamily="34" charset="0"/>
                <a:ea typeface="Tahoma" panose="020B0604030504040204" pitchFamily="34" charset="0"/>
                <a:cs typeface="Arial" panose="020B0604020202020204" pitchFamily="34" charset="0"/>
              </a:rPr>
              <a:t>Scored narrative responses to open-ended prompts</a:t>
            </a:r>
          </a:p>
          <a:p>
            <a:pPr lvl="1"/>
            <a:r>
              <a:rPr lang="en-US" sz="2600" dirty="0">
                <a:latin typeface="Arial" panose="020B0604020202020204" pitchFamily="34" charset="0"/>
                <a:ea typeface="Tahoma" panose="020B0604030504040204" pitchFamily="34" charset="0"/>
                <a:cs typeface="Arial" panose="020B0604020202020204" pitchFamily="34" charset="0"/>
              </a:rPr>
              <a:t>Used rubric with 5-point scale for multiple attributes</a:t>
            </a:r>
          </a:p>
          <a:p>
            <a:pPr lvl="1"/>
            <a:r>
              <a:rPr lang="en-US" sz="2600" dirty="0">
                <a:latin typeface="Arial" panose="020B0604020202020204" pitchFamily="34" charset="0"/>
                <a:ea typeface="Tahoma" panose="020B0604030504040204" pitchFamily="34" charset="0"/>
                <a:cs typeface="Arial" panose="020B0604020202020204" pitchFamily="34" charset="0"/>
              </a:rPr>
              <a:t>Six different trained coders, pairs randomly assigned, rated independently</a:t>
            </a:r>
          </a:p>
          <a:p>
            <a:pPr lvl="1"/>
            <a:endParaRPr lang="en-US" dirty="0">
              <a:latin typeface="Arial" panose="020B0604020202020204" pitchFamily="34" charset="0"/>
              <a:ea typeface="Tahoma" panose="020B0604030504040204" pitchFamily="34" charset="0"/>
              <a:cs typeface="Arial" panose="020B0604020202020204" pitchFamily="34" charset="0"/>
            </a:endParaRPr>
          </a:p>
          <a:p>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69178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39848-77C3-EFB5-F120-81C60C8C5E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760B7D-CBC6-4C55-0957-8DCF1D0470AA}"/>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3" name="Title 2">
            <a:extLst>
              <a:ext uri="{FF2B5EF4-FFF2-40B4-BE49-F238E27FC236}">
                <a16:creationId xmlns:a16="http://schemas.microsoft.com/office/drawing/2014/main" id="{FF22DFB3-8454-7B8B-5066-B42E616B62C8}"/>
              </a:ext>
            </a:extLst>
          </p:cNvPr>
          <p:cNvSpPr>
            <a:spLocks noGrp="1"/>
          </p:cNvSpPr>
          <p:nvPr>
            <p:ph type="title"/>
          </p:nvPr>
        </p:nvSpPr>
        <p:spPr/>
        <p:txBody>
          <a:bodyPr/>
          <a:lstStyle/>
          <a:p>
            <a:r>
              <a:rPr lang="en-US" dirty="0"/>
              <a:t>Percent Agreement</a:t>
            </a:r>
          </a:p>
        </p:txBody>
      </p:sp>
      <p:sp>
        <p:nvSpPr>
          <p:cNvPr id="9" name="Content Placeholder 8">
            <a:extLst>
              <a:ext uri="{FF2B5EF4-FFF2-40B4-BE49-F238E27FC236}">
                <a16:creationId xmlns:a16="http://schemas.microsoft.com/office/drawing/2014/main" id="{A77C49E7-C7CC-501E-FFA6-34F82608ACAA}"/>
              </a:ext>
            </a:extLst>
          </p:cNvPr>
          <p:cNvSpPr>
            <a:spLocks noGrp="1"/>
          </p:cNvSpPr>
          <p:nvPr>
            <p:ph sz="quarter" idx="11"/>
          </p:nvPr>
        </p:nvSpPr>
        <p:spPr>
          <a:xfrm>
            <a:off x="941387" y="961925"/>
            <a:ext cx="11250613" cy="5075237"/>
          </a:xfrm>
        </p:spPr>
        <p:txBody>
          <a:bodyPr/>
          <a:lstStyle/>
          <a:p>
            <a:pPr marL="0" indent="0">
              <a:buNone/>
            </a:pPr>
            <a:r>
              <a:rPr lang="en-US" b="1" dirty="0"/>
              <a:t>Agreement between raters was 97% within one point on a five-point scale</a:t>
            </a:r>
          </a:p>
        </p:txBody>
      </p:sp>
      <p:pic>
        <p:nvPicPr>
          <p:cNvPr id="14" name="Picture 13">
            <a:extLst>
              <a:ext uri="{FF2B5EF4-FFF2-40B4-BE49-F238E27FC236}">
                <a16:creationId xmlns:a16="http://schemas.microsoft.com/office/drawing/2014/main" id="{ACC9C58A-767E-33D0-CBAB-81CBD0F7F2D8}"/>
              </a:ext>
            </a:extLst>
          </p:cNvPr>
          <p:cNvPicPr>
            <a:picLocks noChangeAspect="1"/>
          </p:cNvPicPr>
          <p:nvPr/>
        </p:nvPicPr>
        <p:blipFill>
          <a:blip r:embed="rId2"/>
          <a:stretch>
            <a:fillRect/>
          </a:stretch>
        </p:blipFill>
        <p:spPr>
          <a:xfrm>
            <a:off x="2000709" y="1638291"/>
            <a:ext cx="8209459" cy="4565666"/>
          </a:xfrm>
          <a:prstGeom prst="rect">
            <a:avLst/>
          </a:prstGeom>
        </p:spPr>
      </p:pic>
      <p:sp>
        <p:nvSpPr>
          <p:cNvPr id="16" name="TextBox 15">
            <a:extLst>
              <a:ext uri="{FF2B5EF4-FFF2-40B4-BE49-F238E27FC236}">
                <a16:creationId xmlns:a16="http://schemas.microsoft.com/office/drawing/2014/main" id="{8DCBFDD5-CC85-622D-4C44-1C3CB7A4018D}"/>
              </a:ext>
            </a:extLst>
          </p:cNvPr>
          <p:cNvSpPr txBox="1"/>
          <p:nvPr/>
        </p:nvSpPr>
        <p:spPr>
          <a:xfrm>
            <a:off x="1702073" y="5923040"/>
            <a:ext cx="8787854" cy="369332"/>
          </a:xfrm>
          <a:prstGeom prst="rect">
            <a:avLst/>
          </a:prstGeom>
          <a:noFill/>
        </p:spPr>
        <p:txBody>
          <a:bodyPr wrap="square">
            <a:spAutoFit/>
          </a:bodyPr>
          <a:lstStyle/>
          <a:p>
            <a:pPr marL="0" marR="0" algn="ctr">
              <a:spcBef>
                <a:spcPts val="0"/>
              </a:spcBef>
              <a:spcAft>
                <a:spcPts val="0"/>
              </a:spcAft>
            </a:pPr>
            <a:r>
              <a:rPr lang="en-US" sz="1800" i="1" dirty="0">
                <a:effectLst/>
                <a:latin typeface="Arial" panose="020B0604020202020204" pitchFamily="34" charset="0"/>
                <a:ea typeface="Times New Roman" panose="02020603050405020304" pitchFamily="18" charset="0"/>
                <a:cs typeface="Arial" panose="020B0604020202020204" pitchFamily="34" charset="0"/>
              </a:rPr>
              <a:t>Note.</a:t>
            </a:r>
            <a:r>
              <a:rPr lang="en-US" sz="1800" dirty="0">
                <a:effectLst/>
                <a:latin typeface="Arial" panose="020B0604020202020204" pitchFamily="34" charset="0"/>
                <a:ea typeface="Times New Roman" panose="02020603050405020304" pitchFamily="18" charset="0"/>
                <a:cs typeface="Arial" panose="020B0604020202020204" pitchFamily="34" charset="0"/>
              </a:rPr>
              <a:t> N = 345 responses for each attribute. No ratings were 4 points apart.</a:t>
            </a:r>
          </a:p>
        </p:txBody>
      </p:sp>
    </p:spTree>
    <p:extLst>
      <p:ext uri="{BB962C8B-B14F-4D97-AF65-F5344CB8AC3E}">
        <p14:creationId xmlns:p14="http://schemas.microsoft.com/office/powerpoint/2010/main" val="7090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EF85-EA87-BFB5-96EE-2979A68F470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CBAA17-B4E7-F754-4769-918E2E3B3200}"/>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3" name="Title 2">
            <a:extLst>
              <a:ext uri="{FF2B5EF4-FFF2-40B4-BE49-F238E27FC236}">
                <a16:creationId xmlns:a16="http://schemas.microsoft.com/office/drawing/2014/main" id="{E9769A9C-B447-3933-9493-C979B3CB55BD}"/>
              </a:ext>
            </a:extLst>
          </p:cNvPr>
          <p:cNvSpPr>
            <a:spLocks noGrp="1"/>
          </p:cNvSpPr>
          <p:nvPr>
            <p:ph type="title"/>
          </p:nvPr>
        </p:nvSpPr>
        <p:spPr/>
        <p:txBody>
          <a:bodyPr/>
          <a:lstStyle/>
          <a:p>
            <a:r>
              <a:rPr lang="en-US" dirty="0"/>
              <a:t>Interrater Reliability</a:t>
            </a:r>
          </a:p>
        </p:txBody>
      </p:sp>
      <p:sp>
        <p:nvSpPr>
          <p:cNvPr id="9" name="Content Placeholder 8">
            <a:extLst>
              <a:ext uri="{FF2B5EF4-FFF2-40B4-BE49-F238E27FC236}">
                <a16:creationId xmlns:a16="http://schemas.microsoft.com/office/drawing/2014/main" id="{88F764A2-1A5E-BCD6-B21E-B60F16528A92}"/>
              </a:ext>
            </a:extLst>
          </p:cNvPr>
          <p:cNvSpPr>
            <a:spLocks noGrp="1"/>
          </p:cNvSpPr>
          <p:nvPr>
            <p:ph sz="quarter" idx="11"/>
          </p:nvPr>
        </p:nvSpPr>
        <p:spPr>
          <a:xfrm>
            <a:off x="464309" y="891381"/>
            <a:ext cx="11250613" cy="5075237"/>
          </a:xfrm>
        </p:spPr>
        <p:txBody>
          <a:bodyPr/>
          <a:lstStyle/>
          <a:p>
            <a:pPr marL="0" indent="0">
              <a:buNone/>
            </a:pPr>
            <a:r>
              <a:rPr lang="en-US" b="1" dirty="0">
                <a:effectLst/>
                <a:latin typeface="Arial" panose="020B0604020202020204" pitchFamily="34" charset="0"/>
                <a:ea typeface="Times New Roman" panose="02020603050405020304" pitchFamily="18" charset="0"/>
                <a:cs typeface="Arial" panose="020B0604020202020204" pitchFamily="34" charset="0"/>
              </a:rPr>
              <a:t>Intraclass coefficients (ICCs) ranged from .74 to .79 across attributes reflecting excellent levels of interrater reliability (Cicchetti, 1994). </a:t>
            </a:r>
            <a:endParaRPr lang="en-US"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66AAC49-4289-AA49-EDEC-DA1B0E5AD6C8}"/>
              </a:ext>
            </a:extLst>
          </p:cNvPr>
          <p:cNvPicPr>
            <a:picLocks noChangeAspect="1"/>
          </p:cNvPicPr>
          <p:nvPr/>
        </p:nvPicPr>
        <p:blipFill>
          <a:blip r:embed="rId2"/>
          <a:stretch>
            <a:fillRect/>
          </a:stretch>
        </p:blipFill>
        <p:spPr>
          <a:xfrm>
            <a:off x="1529862" y="2200589"/>
            <a:ext cx="9363426" cy="4340888"/>
          </a:xfrm>
          <a:prstGeom prst="rect">
            <a:avLst/>
          </a:prstGeom>
        </p:spPr>
      </p:pic>
    </p:spTree>
    <p:extLst>
      <p:ext uri="{BB962C8B-B14F-4D97-AF65-F5344CB8AC3E}">
        <p14:creationId xmlns:p14="http://schemas.microsoft.com/office/powerpoint/2010/main" val="3044699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7545A-116F-8347-144A-C4E1D07794C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9DEFC4-C425-3F89-1354-BF17DD96D301}"/>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
        <p:nvSpPr>
          <p:cNvPr id="3" name="Title 2">
            <a:extLst>
              <a:ext uri="{FF2B5EF4-FFF2-40B4-BE49-F238E27FC236}">
                <a16:creationId xmlns:a16="http://schemas.microsoft.com/office/drawing/2014/main" id="{111FD9ED-304D-0133-6E9F-DC2E7B4BF08C}"/>
              </a:ext>
            </a:extLst>
          </p:cNvPr>
          <p:cNvSpPr>
            <a:spLocks noGrp="1"/>
          </p:cNvSpPr>
          <p:nvPr>
            <p:ph type="title"/>
          </p:nvPr>
        </p:nvSpPr>
        <p:spPr/>
        <p:txBody>
          <a:bodyPr/>
          <a:lstStyle/>
          <a:p>
            <a:r>
              <a:rPr lang="en-US" dirty="0"/>
              <a:t>Discussion/Future Research</a:t>
            </a:r>
          </a:p>
        </p:txBody>
      </p:sp>
      <p:sp>
        <p:nvSpPr>
          <p:cNvPr id="4" name="Content Placeholder 3">
            <a:extLst>
              <a:ext uri="{FF2B5EF4-FFF2-40B4-BE49-F238E27FC236}">
                <a16:creationId xmlns:a16="http://schemas.microsoft.com/office/drawing/2014/main" id="{4DAE4F78-6835-AEBF-FCE2-E36BC614B16C}"/>
              </a:ext>
            </a:extLst>
          </p:cNvPr>
          <p:cNvSpPr>
            <a:spLocks noGrp="1"/>
          </p:cNvSpPr>
          <p:nvPr>
            <p:ph sz="quarter" idx="11"/>
          </p:nvPr>
        </p:nvSpPr>
        <p:spPr>
          <a:xfrm>
            <a:off x="480132" y="1046715"/>
            <a:ext cx="11250613" cy="5243553"/>
          </a:xfrm>
        </p:spPr>
        <p:txBody>
          <a:bodyPr/>
          <a:lstStyle/>
          <a:p>
            <a:r>
              <a:rPr lang="en-US" dirty="0"/>
              <a:t>SJTs with open-ended responses and rubrics provide a viable context-sensitive assessment approach</a:t>
            </a:r>
          </a:p>
          <a:p>
            <a:pPr lvl="1"/>
            <a:r>
              <a:rPr lang="en-US" sz="2600" dirty="0"/>
              <a:t>Systematic </a:t>
            </a:r>
          </a:p>
          <a:p>
            <a:pPr lvl="1"/>
            <a:r>
              <a:rPr lang="en-US" sz="2600" dirty="0"/>
              <a:t>Reliable</a:t>
            </a:r>
          </a:p>
          <a:p>
            <a:r>
              <a:rPr lang="en-US" dirty="0"/>
              <a:t>The method increases probability that technologically advanced simulations are effective for the individual </a:t>
            </a:r>
          </a:p>
          <a:p>
            <a:r>
              <a:rPr lang="en-US" dirty="0"/>
              <a:t>Future work </a:t>
            </a:r>
          </a:p>
          <a:p>
            <a:pPr lvl="1"/>
            <a:r>
              <a:rPr lang="en-US" sz="2600" dirty="0"/>
              <a:t>Explore developmental changes with respect to contextual dependencies</a:t>
            </a:r>
          </a:p>
          <a:p>
            <a:pPr lvl="2"/>
            <a:r>
              <a:rPr lang="en-US" sz="2400" dirty="0"/>
              <a:t>Changes in if-then patterns over time</a:t>
            </a:r>
          </a:p>
          <a:p>
            <a:pPr lvl="2"/>
            <a:r>
              <a:rPr lang="en-US" sz="2400" dirty="0"/>
              <a:t>Individual differences</a:t>
            </a:r>
          </a:p>
          <a:p>
            <a:pPr lvl="1"/>
            <a:r>
              <a:rPr lang="en-US" sz="2600" dirty="0"/>
              <a:t>Automated scoring</a:t>
            </a:r>
          </a:p>
          <a:p>
            <a:pPr lvl="2"/>
            <a:endParaRPr lang="en-US" dirty="0"/>
          </a:p>
          <a:p>
            <a:pPr marL="609585" lvl="1" indent="0">
              <a:buNone/>
            </a:pPr>
            <a:endParaRPr lang="en-US" dirty="0"/>
          </a:p>
          <a:p>
            <a:pPr lvl="1"/>
            <a:endParaRPr lang="en-US" dirty="0"/>
          </a:p>
        </p:txBody>
      </p:sp>
    </p:spTree>
    <p:extLst>
      <p:ext uri="{BB962C8B-B14F-4D97-AF65-F5344CB8AC3E}">
        <p14:creationId xmlns:p14="http://schemas.microsoft.com/office/powerpoint/2010/main" val="134839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874C0-7089-BDE9-86A4-59F9C381FE6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065DB7-7DC1-520C-905B-C8BFDE24FE48}"/>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
        <p:nvSpPr>
          <p:cNvPr id="3" name="Title 2">
            <a:extLst>
              <a:ext uri="{FF2B5EF4-FFF2-40B4-BE49-F238E27FC236}">
                <a16:creationId xmlns:a16="http://schemas.microsoft.com/office/drawing/2014/main" id="{9EEE3B3A-1ED0-853B-2846-3CBCFCB52CEE}"/>
              </a:ext>
            </a:extLst>
          </p:cNvPr>
          <p:cNvSpPr>
            <a:spLocks noGrp="1"/>
          </p:cNvSpPr>
          <p:nvPr>
            <p:ph type="title"/>
          </p:nvPr>
        </p:nvSpPr>
        <p:spPr/>
        <p:txBody>
          <a:bodyPr/>
          <a:lstStyle/>
          <a:p>
            <a:r>
              <a:rPr lang="en-US" dirty="0"/>
              <a:t>So What? </a:t>
            </a:r>
          </a:p>
        </p:txBody>
      </p:sp>
      <p:sp>
        <p:nvSpPr>
          <p:cNvPr id="4" name="Content Placeholder 3">
            <a:extLst>
              <a:ext uri="{FF2B5EF4-FFF2-40B4-BE49-F238E27FC236}">
                <a16:creationId xmlns:a16="http://schemas.microsoft.com/office/drawing/2014/main" id="{0C612A2E-E07D-38EB-A4C1-D546097BC0FD}"/>
              </a:ext>
            </a:extLst>
          </p:cNvPr>
          <p:cNvSpPr>
            <a:spLocks noGrp="1"/>
          </p:cNvSpPr>
          <p:nvPr>
            <p:ph sz="quarter" idx="11"/>
          </p:nvPr>
        </p:nvSpPr>
        <p:spPr>
          <a:xfrm>
            <a:off x="480132" y="795130"/>
            <a:ext cx="11250613" cy="5505185"/>
          </a:xfrm>
        </p:spPr>
        <p:txBody>
          <a:bodyPr/>
          <a:lstStyle/>
          <a:p>
            <a:pPr>
              <a:spcBef>
                <a:spcPts val="0"/>
              </a:spcBef>
              <a:spcAft>
                <a:spcPts val="600"/>
              </a:spcAft>
            </a:pPr>
            <a:r>
              <a:rPr lang="en-US" sz="3000" dirty="0"/>
              <a:t>What needs to be developed, under what conditions, for what operational reality? </a:t>
            </a:r>
          </a:p>
          <a:p>
            <a:pPr lvl="1">
              <a:spcBef>
                <a:spcPts val="0"/>
              </a:spcBef>
            </a:pPr>
            <a:r>
              <a:rPr lang="en-US" sz="2800" dirty="0"/>
              <a:t>Move away from framing as “having” or “not having” an attribute to knowing the probability of when a warfighter is likely to thrive given a context.</a:t>
            </a:r>
          </a:p>
          <a:p>
            <a:pPr marL="0" indent="0">
              <a:buNone/>
            </a:pPr>
            <a:endParaRPr lang="en-US" dirty="0"/>
          </a:p>
          <a:p>
            <a:pPr lvl="1">
              <a:spcBef>
                <a:spcPts val="0"/>
              </a:spcBef>
            </a:pPr>
            <a:r>
              <a:rPr lang="en-US" sz="2800" dirty="0"/>
              <a:t>Target instructional interventions (live and virtual) based on a nuanced understanding of attribute-context interaction to further support readiness for complex, large-scale, multidomain operations.</a:t>
            </a:r>
          </a:p>
          <a:p>
            <a:pPr marL="609585" lvl="1" indent="0">
              <a:buNone/>
            </a:pPr>
            <a:endParaRPr lang="en-US" sz="2800" dirty="0"/>
          </a:p>
          <a:p>
            <a:pPr lvl="1">
              <a:spcBef>
                <a:spcPts val="0"/>
              </a:spcBef>
            </a:pPr>
            <a:r>
              <a:rPr lang="en-US" sz="2800" dirty="0"/>
              <a:t>Include context in assessments, including automated assessments – Otherwise, the understanding of warfighter state will be incomplete. </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77994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4" name="Content Placeholder 3"/>
          <p:cNvSpPr>
            <a:spLocks noGrp="1"/>
          </p:cNvSpPr>
          <p:nvPr>
            <p:ph sz="quarter" idx="11"/>
          </p:nvPr>
        </p:nvSpPr>
        <p:spPr/>
        <p:txBody>
          <a:bodyPr/>
          <a:lstStyle/>
          <a:p>
            <a:r>
              <a:rPr lang="en-US" dirty="0">
                <a:latin typeface="Arial" panose="020B0604020202020204" pitchFamily="34" charset="0"/>
                <a:ea typeface="Tahoma" panose="020B0604030504040204" pitchFamily="34" charset="0"/>
                <a:cs typeface="Arial" panose="020B0604020202020204" pitchFamily="34" charset="0"/>
              </a:rPr>
              <a:t>Co-Authors</a:t>
            </a:r>
          </a:p>
          <a:p>
            <a:pPr lvl="1"/>
            <a:r>
              <a:rPr lang="en-US" sz="2600" dirty="0">
                <a:latin typeface="Arial" panose="020B0604020202020204" pitchFamily="34" charset="0"/>
                <a:ea typeface="Tahoma" panose="020B0604030504040204" pitchFamily="34" charset="0"/>
                <a:cs typeface="Arial" panose="020B0604020202020204" pitchFamily="34" charset="0"/>
              </a:rPr>
              <a:t>Randy J. Brou, Ph.D. (U.S. Army Research Institute)</a:t>
            </a:r>
          </a:p>
          <a:p>
            <a:pPr lvl="1"/>
            <a:r>
              <a:rPr lang="en-US" sz="2600" dirty="0">
                <a:latin typeface="Arial" panose="020B0604020202020204" pitchFamily="34" charset="0"/>
                <a:ea typeface="Tahoma" panose="020B0604030504040204" pitchFamily="34" charset="0"/>
                <a:cs typeface="Arial" panose="020B0604020202020204" pitchFamily="34" charset="0"/>
              </a:rPr>
              <a:t>Krista L. Ratwani, Ph.D. (Aptima, Inc.)</a:t>
            </a:r>
          </a:p>
          <a:p>
            <a:pPr lvl="1"/>
            <a:r>
              <a:rPr lang="en-US" sz="2600" dirty="0">
                <a:latin typeface="Arial" panose="020B0604020202020204" pitchFamily="34" charset="0"/>
                <a:ea typeface="Tahoma" panose="020B0604030504040204" pitchFamily="34" charset="0"/>
                <a:cs typeface="Arial" panose="020B0604020202020204" pitchFamily="34" charset="0"/>
              </a:rPr>
              <a:t>Frederick J. Diedrich, Ph.D. (Independent Consultant)</a:t>
            </a:r>
          </a:p>
          <a:p>
            <a:pPr lvl="1"/>
            <a:r>
              <a:rPr lang="en-US" sz="2600" dirty="0">
                <a:latin typeface="Arial" panose="020B0604020202020204" pitchFamily="34" charset="0"/>
                <a:ea typeface="Tahoma" panose="020B0604030504040204" pitchFamily="34" charset="0"/>
                <a:cs typeface="Arial" panose="020B0604020202020204" pitchFamily="34" charset="0"/>
              </a:rPr>
              <a:t>MSG (R) Scott M. Flanagan (Sophia Speira, LLC)</a:t>
            </a:r>
          </a:p>
          <a:p>
            <a:pPr lvl="1"/>
            <a:r>
              <a:rPr lang="en-US" sz="2600" dirty="0">
                <a:latin typeface="Arial" panose="020B0604020202020204" pitchFamily="34" charset="0"/>
                <a:ea typeface="Tahoma" panose="020B0604030504040204" pitchFamily="34" charset="0"/>
                <a:cs typeface="Arial" panose="020B0604020202020204" pitchFamily="34" charset="0"/>
              </a:rPr>
              <a:t>Tatiana H. Toumbeva, Ph.D. (Aptima, Inc.)</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5" name="TextBox 4">
            <a:extLst>
              <a:ext uri="{FF2B5EF4-FFF2-40B4-BE49-F238E27FC236}">
                <a16:creationId xmlns:a16="http://schemas.microsoft.com/office/drawing/2014/main" id="{ACDFE72E-23FD-3C49-4544-723DD9779B4B}"/>
              </a:ext>
            </a:extLst>
          </p:cNvPr>
          <p:cNvSpPr txBox="1"/>
          <p:nvPr/>
        </p:nvSpPr>
        <p:spPr>
          <a:xfrm>
            <a:off x="1733550" y="4200525"/>
            <a:ext cx="6800850" cy="2800767"/>
          </a:xfrm>
          <a:prstGeom prst="rect">
            <a:avLst/>
          </a:prstGeom>
          <a:noFill/>
        </p:spPr>
        <p:txBody>
          <a:bodyPr wrap="square" rtlCol="0">
            <a:spAutoFit/>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DISCLAIMER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 research described herein was sponsored by the U.S. Army Research Institute for the Behavioral and Social Sciences, Department of the Army (Contract No. W911NF220031). The views expressed in this presentation are those of the author and do not reflect the official policy or position of the Department of the Army, DOD, or the U.S. Government.</a:t>
            </a:r>
          </a:p>
          <a:p>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D0F63C-198F-3A61-8C08-93E52222ACD6}"/>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972905CC-FEA1-F86D-1F3C-6034A005AA4A}"/>
              </a:ext>
            </a:extLst>
          </p:cNvPr>
          <p:cNvSpPr>
            <a:spLocks noGrp="1"/>
          </p:cNvSpPr>
          <p:nvPr>
            <p:ph type="title"/>
          </p:nvPr>
        </p:nvSpPr>
        <p:spPr/>
        <p:txBody>
          <a:bodyPr/>
          <a:lstStyle/>
          <a:p>
            <a:r>
              <a:rPr lang="en-US" dirty="0"/>
              <a:t>The Challenge</a:t>
            </a:r>
          </a:p>
        </p:txBody>
      </p:sp>
      <p:sp>
        <p:nvSpPr>
          <p:cNvPr id="4" name="Content Placeholder 3">
            <a:extLst>
              <a:ext uri="{FF2B5EF4-FFF2-40B4-BE49-F238E27FC236}">
                <a16:creationId xmlns:a16="http://schemas.microsoft.com/office/drawing/2014/main" id="{AF44AD6D-C184-5479-EE64-92B1CE175E8E}"/>
              </a:ext>
            </a:extLst>
          </p:cNvPr>
          <p:cNvSpPr>
            <a:spLocks noGrp="1"/>
          </p:cNvSpPr>
          <p:nvPr>
            <p:ph sz="quarter" idx="11"/>
          </p:nvPr>
        </p:nvSpPr>
        <p:spPr>
          <a:xfrm>
            <a:off x="347474" y="1046715"/>
            <a:ext cx="11383272" cy="5075237"/>
          </a:xfrm>
        </p:spPr>
        <p:txBody>
          <a:bodyPr/>
          <a:lstStyle/>
          <a:p>
            <a:pPr marL="0" indent="0">
              <a:buNone/>
            </a:pPr>
            <a:r>
              <a:rPr lang="en-US" dirty="0">
                <a:latin typeface="Arial" panose="020B0604020202020204" pitchFamily="34" charset="0"/>
                <a:ea typeface="Tahoma" panose="020B0604030504040204" pitchFamily="34" charset="0"/>
                <a:cs typeface="Arial" panose="020B0604020202020204" pitchFamily="34" charset="0"/>
              </a:rPr>
              <a:t>Context matters </a:t>
            </a:r>
          </a:p>
        </p:txBody>
      </p:sp>
      <p:pic>
        <p:nvPicPr>
          <p:cNvPr id="8" name="Picture 7" descr="A picture containing text, car, road, outdoor&#10;&#10;Description automatically generated">
            <a:extLst>
              <a:ext uri="{FF2B5EF4-FFF2-40B4-BE49-F238E27FC236}">
                <a16:creationId xmlns:a16="http://schemas.microsoft.com/office/drawing/2014/main" id="{25530514-02B1-A6F1-221E-716D0DD9B1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8064" y="1857962"/>
            <a:ext cx="4245585" cy="2999233"/>
          </a:xfrm>
          <a:prstGeom prst="rect">
            <a:avLst/>
          </a:prstGeom>
        </p:spPr>
      </p:pic>
      <p:pic>
        <p:nvPicPr>
          <p:cNvPr id="19" name="Picture 18" descr="Car driving in the hills on a sunny day">
            <a:extLst>
              <a:ext uri="{FF2B5EF4-FFF2-40B4-BE49-F238E27FC236}">
                <a16:creationId xmlns:a16="http://schemas.microsoft.com/office/drawing/2014/main" id="{3892C7CB-E3D8-B155-5CFF-93FBDA876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59" y="1857962"/>
            <a:ext cx="4477649" cy="2999233"/>
          </a:xfrm>
          <a:prstGeom prst="rect">
            <a:avLst/>
          </a:prstGeom>
        </p:spPr>
      </p:pic>
    </p:spTree>
    <p:extLst>
      <p:ext uri="{BB962C8B-B14F-4D97-AF65-F5344CB8AC3E}">
        <p14:creationId xmlns:p14="http://schemas.microsoft.com/office/powerpoint/2010/main" val="318937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D0F63C-198F-3A61-8C08-93E52222ACD6}"/>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972905CC-FEA1-F86D-1F3C-6034A005AA4A}"/>
              </a:ext>
            </a:extLst>
          </p:cNvPr>
          <p:cNvSpPr>
            <a:spLocks noGrp="1"/>
          </p:cNvSpPr>
          <p:nvPr>
            <p:ph type="title"/>
          </p:nvPr>
        </p:nvSpPr>
        <p:spPr/>
        <p:txBody>
          <a:bodyPr/>
          <a:lstStyle/>
          <a:p>
            <a:r>
              <a:rPr lang="en-US" dirty="0"/>
              <a:t>The Challenge</a:t>
            </a:r>
          </a:p>
        </p:txBody>
      </p:sp>
      <p:sp>
        <p:nvSpPr>
          <p:cNvPr id="4" name="Content Placeholder 3">
            <a:extLst>
              <a:ext uri="{FF2B5EF4-FFF2-40B4-BE49-F238E27FC236}">
                <a16:creationId xmlns:a16="http://schemas.microsoft.com/office/drawing/2014/main" id="{AF44AD6D-C184-5479-EE64-92B1CE175E8E}"/>
              </a:ext>
            </a:extLst>
          </p:cNvPr>
          <p:cNvSpPr>
            <a:spLocks noGrp="1"/>
          </p:cNvSpPr>
          <p:nvPr>
            <p:ph sz="quarter" idx="11"/>
          </p:nvPr>
        </p:nvSpPr>
        <p:spPr>
          <a:xfrm>
            <a:off x="347474" y="1046715"/>
            <a:ext cx="11383272" cy="5075237"/>
          </a:xfrm>
        </p:spPr>
        <p:txBody>
          <a:bodyPr/>
          <a:lstStyle/>
          <a:p>
            <a:pPr marL="0" indent="0">
              <a:buNone/>
            </a:pPr>
            <a:r>
              <a:rPr lang="en-US" dirty="0">
                <a:latin typeface="Arial" panose="020B0604020202020204" pitchFamily="34" charset="0"/>
                <a:ea typeface="Tahoma" panose="020B0604030504040204" pitchFamily="34" charset="0"/>
                <a:cs typeface="Arial" panose="020B0604020202020204" pitchFamily="34" charset="0"/>
              </a:rPr>
              <a:t>Training 					Performance</a:t>
            </a:r>
          </a:p>
        </p:txBody>
      </p:sp>
      <p:pic>
        <p:nvPicPr>
          <p:cNvPr id="7" name="Picture 6" descr="A picture containing grass, outdoor, tree, field&#10;&#10;Description automatically generated">
            <a:extLst>
              <a:ext uri="{FF2B5EF4-FFF2-40B4-BE49-F238E27FC236}">
                <a16:creationId xmlns:a16="http://schemas.microsoft.com/office/drawing/2014/main" id="{55B12F7C-E182-1C6F-7AC8-B31A8666E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74" y="1675083"/>
            <a:ext cx="4837174" cy="4346514"/>
          </a:xfrm>
          <a:prstGeom prst="rect">
            <a:avLst/>
          </a:prstGeom>
        </p:spPr>
      </p:pic>
      <p:pic>
        <p:nvPicPr>
          <p:cNvPr id="10" name="Picture 9" descr="A picture containing outdoor, weapon, slope, hillside&#10;&#10;Description automatically generated">
            <a:extLst>
              <a:ext uri="{FF2B5EF4-FFF2-40B4-BE49-F238E27FC236}">
                <a16:creationId xmlns:a16="http://schemas.microsoft.com/office/drawing/2014/main" id="{77FFE3BD-4C7A-40C3-85A5-814A9FB51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159" y="1675083"/>
            <a:ext cx="5120641" cy="4327632"/>
          </a:xfrm>
          <a:prstGeom prst="rect">
            <a:avLst/>
          </a:prstGeom>
        </p:spPr>
      </p:pic>
    </p:spTree>
    <p:extLst>
      <p:ext uri="{BB962C8B-B14F-4D97-AF65-F5344CB8AC3E}">
        <p14:creationId xmlns:p14="http://schemas.microsoft.com/office/powerpoint/2010/main" val="126565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944C8-A636-172D-53B0-02FC896431C0}"/>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a:extLst>
              <a:ext uri="{FF2B5EF4-FFF2-40B4-BE49-F238E27FC236}">
                <a16:creationId xmlns:a16="http://schemas.microsoft.com/office/drawing/2014/main" id="{85E7705F-ED93-7797-3643-FD301A2FEC6A}"/>
              </a:ext>
            </a:extLst>
          </p:cNvPr>
          <p:cNvSpPr>
            <a:spLocks noGrp="1"/>
          </p:cNvSpPr>
          <p:nvPr>
            <p:ph type="title"/>
          </p:nvPr>
        </p:nvSpPr>
        <p:spPr/>
        <p:txBody>
          <a:bodyPr/>
          <a:lstStyle/>
          <a:p>
            <a:r>
              <a:rPr lang="en-US" dirty="0"/>
              <a:t>Further Complicating Matters</a:t>
            </a:r>
          </a:p>
        </p:txBody>
      </p:sp>
      <p:sp>
        <p:nvSpPr>
          <p:cNvPr id="4" name="Content Placeholder 3">
            <a:extLst>
              <a:ext uri="{FF2B5EF4-FFF2-40B4-BE49-F238E27FC236}">
                <a16:creationId xmlns:a16="http://schemas.microsoft.com/office/drawing/2014/main" id="{4567668F-37CB-944C-AFB8-3870D1EBC147}"/>
              </a:ext>
            </a:extLst>
          </p:cNvPr>
          <p:cNvSpPr>
            <a:spLocks noGrp="1"/>
          </p:cNvSpPr>
          <p:nvPr>
            <p:ph sz="quarter" idx="11"/>
          </p:nvPr>
        </p:nvSpPr>
        <p:spPr/>
        <p:txBody>
          <a:bodyPr/>
          <a:lstStyle/>
          <a:p>
            <a:pPr marL="0" indent="0">
              <a:buNone/>
            </a:pPr>
            <a:r>
              <a:rPr lang="en-US" dirty="0">
                <a:latin typeface="Arial" panose="020B0604020202020204" pitchFamily="34" charset="0"/>
                <a:ea typeface="Tahoma" panose="020B0604030504040204" pitchFamily="34" charset="0"/>
                <a:cs typeface="Arial" panose="020B0604020202020204" pitchFamily="34" charset="0"/>
              </a:rPr>
              <a:t>Contextual Effects Vary by Individual</a:t>
            </a:r>
          </a:p>
          <a:p>
            <a:pPr marL="0" indent="0">
              <a:buNone/>
            </a:pPr>
            <a:endParaRPr lang="en-US" dirty="0">
              <a:latin typeface="Arial" panose="020B0604020202020204" pitchFamily="34" charset="0"/>
              <a:ea typeface="Tahoma" panose="020B0604030504040204" pitchFamily="34" charset="0"/>
              <a:cs typeface="Arial" panose="020B0604020202020204" pitchFamily="34" charset="0"/>
            </a:endParaRPr>
          </a:p>
        </p:txBody>
      </p:sp>
      <p:pic>
        <p:nvPicPr>
          <p:cNvPr id="10" name="Picture 9" descr="A picture containing person, indoor&#10;&#10;Description automatically generated">
            <a:extLst>
              <a:ext uri="{FF2B5EF4-FFF2-40B4-BE49-F238E27FC236}">
                <a16:creationId xmlns:a16="http://schemas.microsoft.com/office/drawing/2014/main" id="{E2DD1F10-11B2-B867-8BFA-B7D46B1035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1025" y="1769235"/>
            <a:ext cx="4404096" cy="4352713"/>
          </a:xfrm>
          <a:prstGeom prst="rect">
            <a:avLst/>
          </a:prstGeom>
        </p:spPr>
      </p:pic>
      <p:pic>
        <p:nvPicPr>
          <p:cNvPr id="6" name="Picture 5" descr="A picture containing person, indoor&#10;&#10;Description automatically generated">
            <a:extLst>
              <a:ext uri="{FF2B5EF4-FFF2-40B4-BE49-F238E27FC236}">
                <a16:creationId xmlns:a16="http://schemas.microsoft.com/office/drawing/2014/main" id="{311140ED-EA76-EFED-DC29-4A7A5292AF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11" y="1769235"/>
            <a:ext cx="3666745" cy="4352713"/>
          </a:xfrm>
          <a:prstGeom prst="rect">
            <a:avLst/>
          </a:prstGeom>
        </p:spPr>
      </p:pic>
      <p:pic>
        <p:nvPicPr>
          <p:cNvPr id="8" name="Picture 7" descr="A person wearing a hat&#10;&#10;Description automatically generated with medium confidence">
            <a:extLst>
              <a:ext uri="{FF2B5EF4-FFF2-40B4-BE49-F238E27FC236}">
                <a16:creationId xmlns:a16="http://schemas.microsoft.com/office/drawing/2014/main" id="{A4DF4B3D-21D4-5504-6C09-D9DB9FC7E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5121" y="1769235"/>
            <a:ext cx="3858768" cy="4352713"/>
          </a:xfrm>
          <a:prstGeom prst="rect">
            <a:avLst/>
          </a:prstGeom>
        </p:spPr>
      </p:pic>
    </p:spTree>
    <p:extLst>
      <p:ext uri="{BB962C8B-B14F-4D97-AF65-F5344CB8AC3E}">
        <p14:creationId xmlns:p14="http://schemas.microsoft.com/office/powerpoint/2010/main" val="129098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60C3D9-42F1-86AC-4B8E-630FDA560C94}"/>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3" name="Title 2">
            <a:extLst>
              <a:ext uri="{FF2B5EF4-FFF2-40B4-BE49-F238E27FC236}">
                <a16:creationId xmlns:a16="http://schemas.microsoft.com/office/drawing/2014/main" id="{47A12705-DBDA-3120-1CBF-281369FBA7E2}"/>
              </a:ext>
            </a:extLst>
          </p:cNvPr>
          <p:cNvSpPr>
            <a:spLocks noGrp="1"/>
          </p:cNvSpPr>
          <p:nvPr>
            <p:ph type="title"/>
          </p:nvPr>
        </p:nvSpPr>
        <p:spPr/>
        <p:txBody>
          <a:bodyPr/>
          <a:lstStyle/>
          <a:p>
            <a:r>
              <a:rPr lang="en-US" dirty="0"/>
              <a:t>The Military Problem</a:t>
            </a:r>
          </a:p>
        </p:txBody>
      </p:sp>
      <p:sp>
        <p:nvSpPr>
          <p:cNvPr id="4" name="Content Placeholder 3">
            <a:extLst>
              <a:ext uri="{FF2B5EF4-FFF2-40B4-BE49-F238E27FC236}">
                <a16:creationId xmlns:a16="http://schemas.microsoft.com/office/drawing/2014/main" id="{146CE429-0552-A6D6-DFC0-07C11F978DD3}"/>
              </a:ext>
            </a:extLst>
          </p:cNvPr>
          <p:cNvSpPr>
            <a:spLocks noGrp="1"/>
          </p:cNvSpPr>
          <p:nvPr>
            <p:ph sz="quarter" idx="11"/>
          </p:nvPr>
        </p:nvSpPr>
        <p:spPr>
          <a:xfrm>
            <a:off x="480132" y="1321708"/>
            <a:ext cx="11250613" cy="5075237"/>
          </a:xfrm>
        </p:spPr>
        <p:txBody>
          <a:bodyPr/>
          <a:lstStyle/>
          <a:p>
            <a:r>
              <a:rPr lang="en-US" dirty="0"/>
              <a:t>How will a warfighter perform in an ambiguous, complex, multidomain operational environment?  </a:t>
            </a:r>
          </a:p>
          <a:p>
            <a:pPr marL="609585" lvl="1" indent="0">
              <a:buNone/>
            </a:pPr>
            <a:endParaRPr lang="en-US" dirty="0"/>
          </a:p>
          <a:p>
            <a:r>
              <a:rPr lang="en-US" dirty="0"/>
              <a:t>Assessment and training under fixed, limited conditions is insufficient and will not adequately prepare warfighters for a dynamic battlefield</a:t>
            </a:r>
          </a:p>
          <a:p>
            <a:endParaRPr lang="en-US" dirty="0"/>
          </a:p>
          <a:p>
            <a:pPr lvl="1"/>
            <a:r>
              <a:rPr lang="en-US" sz="2600" dirty="0"/>
              <a:t>“Train as you fight” implies an understanding of likely conditions on the battlefield. </a:t>
            </a:r>
          </a:p>
          <a:p>
            <a:pPr lvl="1"/>
            <a:endParaRPr lang="en-US" sz="2600" dirty="0"/>
          </a:p>
          <a:p>
            <a:pPr lvl="1">
              <a:spcBef>
                <a:spcPts val="400"/>
              </a:spcBef>
            </a:pPr>
            <a:r>
              <a:rPr lang="en-US" sz="2600" dirty="0"/>
              <a:t>If the battlefield is complex, then the likely conditions will be dynamic, differentially drawing on attributes and competencies based on the situation (i.e., who, what, where, and how).   </a:t>
            </a:r>
          </a:p>
          <a:p>
            <a:endParaRPr lang="en-US" dirty="0"/>
          </a:p>
          <a:p>
            <a:endParaRPr lang="en-US" dirty="0"/>
          </a:p>
        </p:txBody>
      </p:sp>
    </p:spTree>
    <p:extLst>
      <p:ext uri="{BB962C8B-B14F-4D97-AF65-F5344CB8AC3E}">
        <p14:creationId xmlns:p14="http://schemas.microsoft.com/office/powerpoint/2010/main" val="428147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F9F4-D86E-D044-C16C-353285BFBB2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D960EF-05B8-38F0-64FD-E46C1C84BFD9}"/>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AE37D903-B3AE-1670-1F90-8842C2809F8B}"/>
              </a:ext>
            </a:extLst>
          </p:cNvPr>
          <p:cNvSpPr>
            <a:spLocks noGrp="1"/>
          </p:cNvSpPr>
          <p:nvPr>
            <p:ph type="title"/>
          </p:nvPr>
        </p:nvSpPr>
        <p:spPr/>
        <p:txBody>
          <a:bodyPr/>
          <a:lstStyle/>
          <a:p>
            <a:r>
              <a:rPr lang="en-US" dirty="0"/>
              <a:t>Theory</a:t>
            </a:r>
          </a:p>
        </p:txBody>
      </p:sp>
      <p:sp>
        <p:nvSpPr>
          <p:cNvPr id="4" name="Content Placeholder 3">
            <a:extLst>
              <a:ext uri="{FF2B5EF4-FFF2-40B4-BE49-F238E27FC236}">
                <a16:creationId xmlns:a16="http://schemas.microsoft.com/office/drawing/2014/main" id="{87348175-A623-ABC5-4667-3A0D235370F1}"/>
              </a:ext>
            </a:extLst>
          </p:cNvPr>
          <p:cNvSpPr>
            <a:spLocks noGrp="1"/>
          </p:cNvSpPr>
          <p:nvPr>
            <p:ph sz="quarter" idx="11"/>
          </p:nvPr>
        </p:nvSpPr>
        <p:spPr>
          <a:xfrm>
            <a:off x="464309" y="891381"/>
            <a:ext cx="11250613" cy="5075237"/>
          </a:xfrm>
        </p:spPr>
        <p:txBody>
          <a:bodyPr/>
          <a:lstStyle/>
          <a:p>
            <a:pPr>
              <a:spcAft>
                <a:spcPts val="600"/>
              </a:spcAft>
            </a:pPr>
            <a:r>
              <a:rPr lang="en-US" dirty="0"/>
              <a:t>Soldier development is likely to be nonlinear and characterized by context dependencies (Brou et al., 2022)</a:t>
            </a:r>
          </a:p>
          <a:p>
            <a:pPr lvl="1">
              <a:spcAft>
                <a:spcPts val="600"/>
              </a:spcAft>
            </a:pPr>
            <a:r>
              <a:rPr lang="en-US" sz="2600" dirty="0"/>
              <a:t>It is insufficient to think of Soldiers as simply “having” or “not having” attributes and competencies</a:t>
            </a:r>
          </a:p>
          <a:p>
            <a:pPr>
              <a:spcAft>
                <a:spcPts val="600"/>
              </a:spcAft>
            </a:pPr>
            <a:r>
              <a:rPr lang="en-US" dirty="0"/>
              <a:t>Rather, leveraging if-then relationships (Mischel &amp; Shoda, 1995), the assessment challenge becomes better understanding the probability of whether a Soldier will behave in accordance with a desired attribute or competency under different conditions</a:t>
            </a:r>
          </a:p>
          <a:p>
            <a:pPr lvl="1"/>
            <a:r>
              <a:rPr lang="en-US" sz="2600" dirty="0"/>
              <a:t>Context-sensitive assessment can further inform an understanding of readiness and enable targeted instructional intervention</a:t>
            </a:r>
          </a:p>
        </p:txBody>
      </p:sp>
    </p:spTree>
    <p:extLst>
      <p:ext uri="{BB962C8B-B14F-4D97-AF65-F5344CB8AC3E}">
        <p14:creationId xmlns:p14="http://schemas.microsoft.com/office/powerpoint/2010/main" val="224600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1B01B2-622D-BF06-F75B-072D29177EA6}"/>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A96FA9BF-4B8B-A967-BEB3-44FB17A70853}"/>
              </a:ext>
            </a:extLst>
          </p:cNvPr>
          <p:cNvSpPr>
            <a:spLocks noGrp="1"/>
          </p:cNvSpPr>
          <p:nvPr>
            <p:ph type="title"/>
          </p:nvPr>
        </p:nvSpPr>
        <p:spPr/>
        <p:txBody>
          <a:bodyPr/>
          <a:lstStyle/>
          <a:p>
            <a:r>
              <a:rPr lang="en-US" dirty="0"/>
              <a:t>A Method of Assessment</a:t>
            </a:r>
          </a:p>
        </p:txBody>
      </p:sp>
      <p:sp>
        <p:nvSpPr>
          <p:cNvPr id="4" name="Content Placeholder 3">
            <a:extLst>
              <a:ext uri="{FF2B5EF4-FFF2-40B4-BE49-F238E27FC236}">
                <a16:creationId xmlns:a16="http://schemas.microsoft.com/office/drawing/2014/main" id="{746FC36A-6D38-7F6B-BF15-D0BADC71608D}"/>
              </a:ext>
            </a:extLst>
          </p:cNvPr>
          <p:cNvSpPr>
            <a:spLocks noGrp="1"/>
          </p:cNvSpPr>
          <p:nvPr>
            <p:ph sz="quarter" idx="11"/>
          </p:nvPr>
        </p:nvSpPr>
        <p:spPr>
          <a:xfrm>
            <a:off x="480132" y="1083785"/>
            <a:ext cx="11250613" cy="5075237"/>
          </a:xfrm>
        </p:spPr>
        <p:txBody>
          <a:bodyPr/>
          <a:lstStyle/>
          <a:p>
            <a:r>
              <a:rPr lang="en-US" sz="3000" dirty="0">
                <a:latin typeface="Arial" panose="020B0604020202020204" pitchFamily="34" charset="0"/>
                <a:ea typeface="Tahoma" panose="020B0604030504040204" pitchFamily="34" charset="0"/>
                <a:cs typeface="Arial" panose="020B0604020202020204" pitchFamily="34" charset="0"/>
              </a:rPr>
              <a:t>Situational Judgement Tests (SJTs)</a:t>
            </a:r>
          </a:p>
          <a:p>
            <a:pPr marL="0" indent="0">
              <a:buNone/>
            </a:pPr>
            <a:endParaRPr lang="en-US" dirty="0">
              <a:latin typeface="Arial" panose="020B0604020202020204" pitchFamily="34" charset="0"/>
              <a:ea typeface="Tahoma" panose="020B0604030504040204" pitchFamily="34" charset="0"/>
              <a:cs typeface="Arial" panose="020B0604020202020204" pitchFamily="34" charset="0"/>
            </a:endParaRPr>
          </a:p>
          <a:p>
            <a:pPr lvl="1"/>
            <a:r>
              <a:rPr lang="en-US" sz="2800" dirty="0">
                <a:latin typeface="Arial" panose="020B0604020202020204" pitchFamily="34" charset="0"/>
                <a:ea typeface="Tahoma" panose="020B0604030504040204" pitchFamily="34" charset="0"/>
                <a:cs typeface="Arial" panose="020B0604020202020204" pitchFamily="34" charset="0"/>
              </a:rPr>
              <a:t>Short vignettes (scenarios) that describe the context of a problem followed by a series of question</a:t>
            </a:r>
          </a:p>
          <a:p>
            <a:pPr lvl="1"/>
            <a:endParaRPr lang="en-US" sz="2800" dirty="0">
              <a:latin typeface="Arial" panose="020B0604020202020204" pitchFamily="34" charset="0"/>
              <a:ea typeface="Tahoma" panose="020B0604030504040204" pitchFamily="34" charset="0"/>
              <a:cs typeface="Arial" panose="020B0604020202020204" pitchFamily="34" charset="0"/>
            </a:endParaRPr>
          </a:p>
          <a:p>
            <a:pPr lvl="1"/>
            <a:r>
              <a:rPr lang="en-US" sz="2800" dirty="0">
                <a:latin typeface="Arial" panose="020B0604020202020204" pitchFamily="34" charset="0"/>
                <a:ea typeface="Tahoma" panose="020B0604030504040204" pitchFamily="34" charset="0"/>
                <a:cs typeface="Arial" panose="020B0604020202020204" pitchFamily="34" charset="0"/>
              </a:rPr>
              <a:t>Allow systematic manipulation of contextual demands thought to create a priori difference in response</a:t>
            </a:r>
          </a:p>
          <a:p>
            <a:pPr marL="609585" lvl="1" indent="0">
              <a:buNone/>
            </a:pPr>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9682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61CCE8-D7CD-8FC4-88BB-1F2D810F86DB}"/>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447EC638-237C-15EC-7702-59332EB3B86B}"/>
              </a:ext>
            </a:extLst>
          </p:cNvPr>
          <p:cNvSpPr>
            <a:spLocks noGrp="1"/>
          </p:cNvSpPr>
          <p:nvPr>
            <p:ph type="title"/>
          </p:nvPr>
        </p:nvSpPr>
        <p:spPr/>
        <p:txBody>
          <a:bodyPr/>
          <a:lstStyle/>
          <a:p>
            <a:r>
              <a:rPr lang="en-US" dirty="0"/>
              <a:t>Example: Struggling Student</a:t>
            </a:r>
          </a:p>
        </p:txBody>
      </p:sp>
      <p:sp>
        <p:nvSpPr>
          <p:cNvPr id="4" name="Content Placeholder 3">
            <a:extLst>
              <a:ext uri="{FF2B5EF4-FFF2-40B4-BE49-F238E27FC236}">
                <a16:creationId xmlns:a16="http://schemas.microsoft.com/office/drawing/2014/main" id="{757F5AB0-C4A1-98E3-B20F-86534F0F989E}"/>
              </a:ext>
            </a:extLst>
          </p:cNvPr>
          <p:cNvSpPr>
            <a:spLocks noGrp="1"/>
          </p:cNvSpPr>
          <p:nvPr>
            <p:ph sz="quarter" idx="11"/>
          </p:nvPr>
        </p:nvSpPr>
        <p:spPr>
          <a:xfrm>
            <a:off x="480132" y="996473"/>
            <a:ext cx="11250613" cy="5075237"/>
          </a:xfrm>
        </p:spPr>
        <p:txBody>
          <a:bodyPr/>
          <a:lstStyle/>
          <a:p>
            <a:pPr marL="0" indent="0">
              <a:buNone/>
            </a:pPr>
            <a:r>
              <a:rPr lang="en-US" dirty="0">
                <a:effectLst/>
                <a:latin typeface="Arial" panose="020B0604020202020204" pitchFamily="34" charset="0"/>
                <a:ea typeface="Tahoma" panose="020B0604030504040204" pitchFamily="34" charset="0"/>
                <a:cs typeface="Arial" panose="020B0604020202020204" pitchFamily="34" charset="0"/>
              </a:rPr>
              <a:t>As an advisor, you are tasked with assisting coalition partners in an assessment of the security of a unit’s compound that is located next to a busy market area in a village with little distance from multiple shops and vendors. </a:t>
            </a:r>
            <a:r>
              <a:rPr lang="en-US" b="1" dirty="0">
                <a:effectLst/>
                <a:latin typeface="Arial" panose="020B0604020202020204" pitchFamily="34" charset="0"/>
                <a:ea typeface="Tahoma" panose="020B0604030504040204" pitchFamily="34" charset="0"/>
                <a:cs typeface="Arial" panose="020B0604020202020204" pitchFamily="34" charset="0"/>
              </a:rPr>
              <a:t>It is 1600 and the busiest market day of the week begins in the morning</a:t>
            </a:r>
            <a:r>
              <a:rPr lang="en-US" dirty="0">
                <a:effectLst/>
                <a:latin typeface="Arial" panose="020B0604020202020204" pitchFamily="34" charset="0"/>
                <a:ea typeface="Tahoma" panose="020B0604030504040204" pitchFamily="34" charset="0"/>
                <a:cs typeface="Arial" panose="020B0604020202020204" pitchFamily="34" charset="0"/>
              </a:rPr>
              <a:t> </a:t>
            </a:r>
            <a:r>
              <a:rPr lang="en-US" i="1" dirty="0">
                <a:effectLst/>
                <a:latin typeface="Arial" panose="020B0604020202020204" pitchFamily="34" charset="0"/>
                <a:ea typeface="Tahoma" panose="020B0604030504040204" pitchFamily="34" charset="0"/>
                <a:cs typeface="Arial" panose="020B0604020202020204" pitchFamily="34" charset="0"/>
              </a:rPr>
              <a:t>[time pressure]</a:t>
            </a:r>
            <a:r>
              <a:rPr lang="en-US" dirty="0">
                <a:effectLst/>
                <a:latin typeface="Arial" panose="020B0604020202020204" pitchFamily="34" charset="0"/>
                <a:ea typeface="Tahoma" panose="020B0604030504040204" pitchFamily="34" charset="0"/>
                <a:cs typeface="Arial" panose="020B0604020202020204" pitchFamily="34" charset="0"/>
              </a:rPr>
              <a:t>. </a:t>
            </a:r>
            <a:r>
              <a:rPr lang="en-US" b="1" dirty="0">
                <a:effectLst/>
                <a:latin typeface="Arial" panose="020B0604020202020204" pitchFamily="34" charset="0"/>
                <a:ea typeface="Tahoma" panose="020B0604030504040204" pitchFamily="34" charset="0"/>
                <a:cs typeface="Arial" panose="020B0604020202020204" pitchFamily="34" charset="0"/>
              </a:rPr>
              <a:t>You’ve been working with the coalition commander for a few months but recently the relationship has been strained</a:t>
            </a:r>
            <a:r>
              <a:rPr lang="en-US" dirty="0">
                <a:effectLst/>
                <a:latin typeface="Arial" panose="020B0604020202020204" pitchFamily="34" charset="0"/>
                <a:ea typeface="Tahoma" panose="020B0604030504040204" pitchFamily="34" charset="0"/>
                <a:cs typeface="Arial" panose="020B0604020202020204" pitchFamily="34" charset="0"/>
              </a:rPr>
              <a:t> </a:t>
            </a:r>
            <a:r>
              <a:rPr lang="en-US" i="1" dirty="0">
                <a:effectLst/>
                <a:latin typeface="Arial" panose="020B0604020202020204" pitchFamily="34" charset="0"/>
                <a:ea typeface="Tahoma" panose="020B0604030504040204" pitchFamily="34" charset="0"/>
                <a:cs typeface="Arial" panose="020B0604020202020204" pitchFamily="34" charset="0"/>
              </a:rPr>
              <a:t>[relationship tension]</a:t>
            </a:r>
            <a:r>
              <a:rPr lang="en-US" dirty="0">
                <a:effectLst/>
                <a:latin typeface="Arial" panose="020B0604020202020204" pitchFamily="34" charset="0"/>
                <a:ea typeface="Tahoma" panose="020B0604030504040204" pitchFamily="34" charset="0"/>
                <a:cs typeface="Arial" panose="020B0604020202020204" pitchFamily="34" charset="0"/>
              </a:rPr>
              <a:t>. </a:t>
            </a:r>
            <a:r>
              <a:rPr lang="en-US" b="1" dirty="0">
                <a:effectLst/>
                <a:latin typeface="Arial" panose="020B0604020202020204" pitchFamily="34" charset="0"/>
                <a:ea typeface="Tahoma" panose="020B0604030504040204" pitchFamily="34" charset="0"/>
                <a:cs typeface="Arial" panose="020B0604020202020204" pitchFamily="34" charset="0"/>
              </a:rPr>
              <a:t>The commander tells you that he is concerned about vulnerabilities because of decentralized insurgents in the area of operations (AO)</a:t>
            </a:r>
            <a:r>
              <a:rPr lang="en-US" dirty="0">
                <a:effectLst/>
                <a:latin typeface="Arial" panose="020B0604020202020204" pitchFamily="34" charset="0"/>
                <a:ea typeface="Tahoma" panose="020B0604030504040204" pitchFamily="34" charset="0"/>
                <a:cs typeface="Arial" panose="020B0604020202020204" pitchFamily="34" charset="0"/>
              </a:rPr>
              <a:t> </a:t>
            </a:r>
            <a:r>
              <a:rPr lang="en-US" i="1" dirty="0">
                <a:effectLst/>
                <a:latin typeface="Arial" panose="020B0604020202020204" pitchFamily="34" charset="0"/>
                <a:ea typeface="Tahoma" panose="020B0604030504040204" pitchFamily="34" charset="0"/>
                <a:cs typeface="Arial" panose="020B0604020202020204" pitchFamily="34" charset="0"/>
              </a:rPr>
              <a:t>[threat]</a:t>
            </a:r>
            <a:r>
              <a:rPr lang="en-US" dirty="0">
                <a:effectLst/>
                <a:latin typeface="Arial" panose="020B0604020202020204" pitchFamily="34" charset="0"/>
                <a:ea typeface="Tahoma" panose="020B0604030504040204" pitchFamily="34" charset="0"/>
                <a:cs typeface="Arial" panose="020B0604020202020204" pitchFamily="34" charset="0"/>
              </a:rPr>
              <a:t>.  He wants you to teach his staff a process that they can use now and in the future for how to conduct a good assessment to inform security enhancements…</a:t>
            </a:r>
          </a:p>
          <a:p>
            <a:endParaRPr lang="en-US" sz="2400" dirty="0">
              <a:effectLst/>
              <a:latin typeface="Arial" panose="020B0604020202020204" pitchFamily="34" charset="0"/>
              <a:ea typeface="Tahoma" panose="020B060403050404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979335"/>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Metadata/LabelInfo.xml><?xml version="1.0" encoding="utf-8"?>
<clbl:labelList xmlns:clbl="http://schemas.microsoft.com/office/2020/mipLabelMetadata">
  <clbl:label id="{c0b8bdd8-d286-4b74-bc5c-a60cf60f6939}" enabled="1" method="Standard" siteId="{f84861f0-b682-4e29-8d67-014158fc4021}" removed="0"/>
</clbl:labelList>
</file>

<file path=docProps/app.xml><?xml version="1.0" encoding="utf-8"?>
<Properties xmlns="http://schemas.openxmlformats.org/officeDocument/2006/extended-properties" xmlns:vt="http://schemas.openxmlformats.org/officeDocument/2006/docPropsVTypes">
  <Template/>
  <TotalTime>15800</TotalTime>
  <Words>1356</Words>
  <Application>Microsoft Office PowerPoint</Application>
  <PresentationFormat>Widescreen</PresentationFormat>
  <Paragraphs>154</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Tahoma</vt:lpstr>
      <vt:lpstr>Times New Roman</vt:lpstr>
      <vt:lpstr>Wingdings</vt:lpstr>
      <vt:lpstr>Blends</vt:lpstr>
      <vt:lpstr>PowerPoint Presentation</vt:lpstr>
      <vt:lpstr>Acknowledgements</vt:lpstr>
      <vt:lpstr>The Challenge</vt:lpstr>
      <vt:lpstr>The Challenge</vt:lpstr>
      <vt:lpstr>Further Complicating Matters</vt:lpstr>
      <vt:lpstr>The Military Problem</vt:lpstr>
      <vt:lpstr>Theory</vt:lpstr>
      <vt:lpstr>A Method of Assessment</vt:lpstr>
      <vt:lpstr>Example: Struggling Student</vt:lpstr>
      <vt:lpstr>Struggling Student (cont’d)</vt:lpstr>
      <vt:lpstr>Developing Initial Situations and Variants</vt:lpstr>
      <vt:lpstr>SJTs as Assessment/Development Tools</vt:lpstr>
      <vt:lpstr>General Rubric for Empathetic</vt:lpstr>
      <vt:lpstr>Scenario-Specific Rubric</vt:lpstr>
      <vt:lpstr>Data Collection</vt:lpstr>
      <vt:lpstr>Percent Agreement</vt:lpstr>
      <vt:lpstr>Interrater Reliability</vt:lpstr>
      <vt:lpstr>Discussion/Future Research</vt:lpstr>
      <vt:lpstr>So What? </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Allen, Jayne L CIV USARMY HQDA ARI (USA)</cp:lastModifiedBy>
  <cp:revision>89</cp:revision>
  <cp:lastPrinted>1601-01-01T00:00:00Z</cp:lastPrinted>
  <dcterms:created xsi:type="dcterms:W3CDTF">2016-03-29T15:29:36Z</dcterms:created>
  <dcterms:modified xsi:type="dcterms:W3CDTF">2024-11-04T18:54:53Z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