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1"/>
  </p:notesMasterIdLst>
  <p:handoutMasterIdLst>
    <p:handoutMasterId r:id="rId22"/>
  </p:handoutMasterIdLst>
  <p:sldIdLst>
    <p:sldId id="289" r:id="rId5"/>
    <p:sldId id="309" r:id="rId6"/>
    <p:sldId id="307" r:id="rId7"/>
    <p:sldId id="302" r:id="rId8"/>
    <p:sldId id="308" r:id="rId9"/>
    <p:sldId id="313" r:id="rId10"/>
    <p:sldId id="320" r:id="rId11"/>
    <p:sldId id="315" r:id="rId12"/>
    <p:sldId id="322" r:id="rId13"/>
    <p:sldId id="323" r:id="rId14"/>
    <p:sldId id="324" r:id="rId15"/>
    <p:sldId id="316" r:id="rId16"/>
    <p:sldId id="317" r:id="rId17"/>
    <p:sldId id="321" r:id="rId18"/>
    <p:sldId id="318" r:id="rId19"/>
    <p:sldId id="301" r:id="rId2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9FEB0C-5F86-0D17-0BF8-58A6DF870DD1}" name="Claire Hughes" initials="CH" userId="S::claire.hughes@designinteractive.net::a540ba2c-76c0-4d49-8340-4e86244e1832" providerId="AD"/>
  <p188:author id="{51BC9514-097B-04EF-E5F0-50519C8D6013}" name="Jessyca Derby" initials="JD" userId="S::jessyca.derby@designinteractive.net::1060fb34-3eb3-4c7c-a92e-2fcc06f32a0c" providerId="AD"/>
  <p188:author id="{F8703355-ABC6-C14B-BEE9-E01419FE5A25}" name="Smith, Christie L LCDR USCG FORCECOM (USA)" initials="CS" userId="S::Christie.L.Smith3@uscg.mil::4a8dbe64-fc99-4312-a0e7-c4467adcbb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9"/>
    <a:srgbClr val="E3EBF5"/>
    <a:srgbClr val="000000"/>
    <a:srgbClr val="D2DFEE"/>
    <a:srgbClr val="F3EDF9"/>
    <a:srgbClr val="FBF9FD"/>
    <a:srgbClr val="F3EBF9"/>
    <a:srgbClr val="E2CFF1"/>
    <a:srgbClr val="4C5F27"/>
    <a:srgbClr val="EFF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77EB8-EA71-4E6D-95A7-87B9F68D7AAF}" v="2375" dt="2024-10-03T20:39:46.837"/>
    <p1510:client id="{D63AB63C-951B-45A5-810F-2A3730290F6F}" v="1746" dt="2024-10-03T20:26:39.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6173" autoAdjust="0"/>
  </p:normalViewPr>
  <p:slideViewPr>
    <p:cSldViewPr snapToGrid="0">
      <p:cViewPr>
        <p:scale>
          <a:sx n="70" d="100"/>
          <a:sy n="70" d="100"/>
        </p:scale>
        <p:origin x="612" y="8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encourage continued professional development throughout one’s career and to maintain currency with industry, the competency models were developed to show progressive skill acquisition from apprentice and journeyman through mastery. 	</a:t>
            </a:r>
          </a:p>
          <a:p>
            <a:endParaRPr lang="en-US" dirty="0"/>
          </a:p>
          <a:p>
            <a:r>
              <a:rPr lang="en-US" dirty="0"/>
              <a:t>The criteria for apprentice, journeyman, and master differ between the ISD, INST, and MMD competency models. The example on this slide shows the career profession of proficiency in skill throughout a FORCECOM staff member’s (GS, enlisted, and officer) career.</a:t>
            </a:r>
          </a:p>
          <a:p>
            <a:endParaRPr lang="en-US" dirty="0"/>
          </a:p>
          <a:p>
            <a:r>
              <a:rPr lang="en-US" dirty="0"/>
              <a:t>(The example on the screen is for instructional designers)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232031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 current state performance against the desired state competency models for each of the organization's roles. This level of detail can be harnessed as evaluation data to tailor upskilling efforts. The next three slides provide broad perspective of the organizations upskilling needs (regardless of a members proficiency level.</a:t>
            </a:r>
          </a:p>
          <a:p>
            <a:endParaRPr lang="en-US" dirty="0"/>
          </a:p>
          <a:p>
            <a:r>
              <a:rPr lang="en-US" dirty="0"/>
              <a:t>This slide shows the overall strengths and weakness of instructional designers within our training system. As you can see from the results, advances in tools and technology do not change the fundamental elements of design. Our upskilling efforts need to target an instructional designer's ability to integrate technology into instructional strategies and expanding their development skills using industry equivalent tools and technology.</a:t>
            </a:r>
          </a:p>
          <a:p>
            <a:endParaRPr lang="en-US" dirty="0"/>
          </a:p>
          <a:p>
            <a:r>
              <a:rPr lang="en-US" dirty="0"/>
              <a:t>It is important to note that management competencies are defined in all the competency models as endorsements, since they are specific to responsibilities of specific positions and therefor a defect is expected when looking at the data representing the entire sample population.</a:t>
            </a:r>
          </a:p>
          <a:p>
            <a:endParaRPr lang="en-US" dirty="0"/>
          </a:p>
          <a:p>
            <a:r>
              <a:rPr lang="en-US" dirty="0"/>
              <a:t>Historically, most of the performance standards within, 4.1 Enterprise Technology, fall with LMS Administrator roles and responsibilities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29720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Contradicting the current perception surrounding instructor upskilling gaps within the organization, the facilitation competency remains a strength among CG instructors. </a:t>
            </a:r>
          </a:p>
          <a:p>
            <a:r>
              <a:rPr lang="en-US" dirty="0"/>
              <a:t>The Facilitation Competency strength includes the domains 3.1-3.6. Many of the domains have performance standards that address skillsets in a resident or online training environment.</a:t>
            </a:r>
          </a:p>
          <a:p>
            <a:endParaRPr lang="en-US" dirty="0"/>
          </a:p>
          <a:p>
            <a:r>
              <a:rPr lang="en-US" dirty="0"/>
              <a:t>*Due to the increase in facilitated online training courses in the CG, it may be of interest to highlight that there was only about a 1-6% increase in performance gap, when comparing the differences between the results of resident facilitation performance standards to online facilitation performance standards.</a:t>
            </a:r>
          </a:p>
          <a:p>
            <a:endParaRPr lang="en-US" dirty="0"/>
          </a:p>
          <a:p>
            <a:r>
              <a:rPr lang="en-US" dirty="0"/>
              <a:t>The evaluation competency including 4.1-4.3 identify an opportunity for upskilling, while further investigating the causal factors that contribute barriers to course evaluation implementation.</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3497714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Multimedia support directly impacts the development of a courses design. Traditionally multimedia develops are supporting instruction through photographs, infographics, and training videos. This data confirms that even if our ISDs design instructional strategies that harness the use of microlearning through apps, AR, VR, and AI…. The organization lack the development competencies and supporting resources.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220220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Times New Roman" panose="02020603050405020304" pitchFamily="18" charset="0"/>
              </a:rPr>
              <a:t>Once the analysts qualified the gap in performance, the team conducted focus groups to identify the contributing causal factors beyond skills and knowledge.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85839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Establish clear and adaptable competency models</a:t>
            </a:r>
            <a:r>
              <a:rPr lang="en-US" dirty="0"/>
              <a:t>: Develop progressive competency models that evolve alongside career paths to ensure employees are encouraged and empowered to stay current and consistently upskill. This enables a workforce that is resilient and agile in the face of technological and organizational changes.</a:t>
            </a:r>
          </a:p>
          <a:p>
            <a:pPr>
              <a:buFont typeface="+mj-lt"/>
              <a:buAutoNum type="arabicPeriod"/>
            </a:pPr>
            <a:r>
              <a:rPr lang="en-US" b="1" dirty="0"/>
              <a:t>Invest in comprehensive, structured professional development</a:t>
            </a:r>
            <a:r>
              <a:rPr lang="en-US" dirty="0"/>
              <a:t>: Prioritize and institutionalize regular, meaningful professional development programs. These programs should not be seen as optional, but as essential to fostering a culture of lifelong learning and growth, ensuring that employees remain relevant and equipped to meet future challenges.</a:t>
            </a:r>
          </a:p>
          <a:p>
            <a:pPr>
              <a:buFont typeface="+mj-lt"/>
              <a:buAutoNum type="arabicPeriod"/>
            </a:pPr>
            <a:r>
              <a:rPr lang="en-US" b="1" dirty="0"/>
              <a:t>Address multi-level causal factors</a:t>
            </a:r>
            <a:r>
              <a:rPr lang="en-US" dirty="0"/>
              <a:t>: It is critical to address the causal factors that affect performance at the job, process, and organizational levels. By identifying and mitigating these issues, we can enhance the effectiveness of training and upskilling efforts, ensuring they align with the overarching goals of the organization.</a:t>
            </a:r>
          </a:p>
          <a:p>
            <a:endParaRPr lang="en-US" b="1"/>
          </a:p>
          <a:p>
            <a:r>
              <a:rPr lang="en-US" b="1"/>
              <a:t>Final </a:t>
            </a:r>
            <a:r>
              <a:rPr lang="en-US" b="1" dirty="0"/>
              <a:t>Call to Action</a:t>
            </a:r>
            <a:r>
              <a:rPr lang="en-US" dirty="0"/>
              <a:t>: "In closing, the MRL upskilling needs assessment has provided us with a roadmap to strengthen our workforce’s readiness. By establishing clear career progression pathways, investing in continuous development, and addressing key performance barriers, we can create a training ecosystem that supports both individual growth and organizational success. I encourage you to take these insights back to your teams and begin embedding them into your own strategic planning to ensure we are all ready for the future demands of our industry."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20434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painting the picture of the problem, which is:</a:t>
            </a:r>
          </a:p>
          <a:p>
            <a:pPr marL="285750" indent="-285750">
              <a:buFont typeface="Arial" panose="020B0604020202020204" pitchFamily="34" charset="0"/>
              <a:buChar char="•"/>
            </a:pPr>
            <a:r>
              <a:rPr lang="en-US" dirty="0"/>
              <a:t>Organizations that fail to innovate or adapt fail. Slide 3 addresses the status quo.  and need to identify all stakeholders.</a:t>
            </a:r>
          </a:p>
          <a:p>
            <a:pPr marL="285750" indent="-285750">
              <a:buFont typeface="Arial" panose="020B0604020202020204" pitchFamily="34" charset="0"/>
              <a:buChar char="•"/>
            </a:pPr>
            <a:r>
              <a:rPr lang="en-US" dirty="0"/>
              <a:t>A Call to Action cannot be met without defining measurable goals – and the analysis we conducted provides a roadmap line all paths toward meeting the goal. </a:t>
            </a:r>
          </a:p>
          <a:p>
            <a:pPr marL="285750" indent="-285750">
              <a:buFont typeface="Arial" panose="020B0604020202020204" pitchFamily="34" charset="0"/>
              <a:buChar char="•"/>
            </a:pPr>
            <a:endParaRPr lang="en-US" dirty="0"/>
          </a:p>
          <a:p>
            <a:r>
              <a:rPr lang="en-US" dirty="0"/>
              <a:t>What do </a:t>
            </a:r>
            <a:r>
              <a:rPr lang="en-US"/>
              <a:t>KODAK, </a:t>
            </a:r>
            <a:r>
              <a:rPr lang="en-US" dirty="0"/>
              <a:t>Blockbuster</a:t>
            </a:r>
            <a:r>
              <a:rPr lang="en-US"/>
              <a:t>, and Xerox</a:t>
            </a:r>
            <a:r>
              <a:rPr lang="en-US" dirty="0"/>
              <a:t> have in common?</a:t>
            </a:r>
          </a:p>
          <a:p>
            <a:r>
              <a:rPr lang="en-US" dirty="0"/>
              <a:t>Put in an interactive survey?</a:t>
            </a:r>
          </a:p>
          <a:p>
            <a:endParaRPr lang="en-US" dirty="0"/>
          </a:p>
          <a:p>
            <a:r>
              <a:rPr lang="en-US" dirty="0"/>
              <a:t> – </a:t>
            </a:r>
          </a:p>
          <a:p>
            <a:r>
              <a:rPr lang="en-US" dirty="0"/>
              <a:t>State the problem.</a:t>
            </a: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73218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[Background slide of status quo]</a:t>
            </a:r>
            <a:endParaRPr lang="en-US">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Scenario 1a: You are a new employee at an organization.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Scenario 1b: You are a new Active Duty member in the military. This is your first job and you have no work experience.</a:t>
            </a:r>
          </a:p>
          <a:p>
            <a:r>
              <a:rPr lang="en-US"/>
              <a:t>Scenario 2a: You are a working professional who has been a gainfully employed contributor for (10?) years. You are ready for a new opportunity and look first to your current organization for options.</a:t>
            </a:r>
          </a:p>
          <a:p>
            <a:r>
              <a:rPr lang="en-US"/>
              <a:t>Scenario 2b: You are an experience Active Duty member in the military for (10?) years. You are ready for a new opportunity and look first to your current organization for options.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Scenario 2c: You are a working professional who has been a gainfully employed contributor for (10?) years. You are ready for a new opportunity and look at joining the military for options.</a:t>
            </a:r>
          </a:p>
          <a:p>
            <a:endParaRPr lang="en-US"/>
          </a:p>
          <a:p>
            <a:r>
              <a:rPr lang="en-US"/>
              <a:t>How do you want your professional development / professional development plan to look?</a:t>
            </a:r>
          </a:p>
          <a:p>
            <a:endParaRPr lang="en-US">
              <a:latin typeface="Arial"/>
              <a:cs typeface="Arial"/>
            </a:endParaRPr>
          </a:p>
          <a:p>
            <a:r>
              <a:rPr lang="en-US">
                <a:latin typeface="Arial"/>
                <a:cs typeface="Arial"/>
              </a:rPr>
              <a:t>Was it effective?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33602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We're not saying that traditional training is ineffective.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But clearly there is research that indicates virtual training CAN be more effective  -- not because the tech is “cool” , but because it enables an opportunity to implement effective instructional strategies.</a:t>
            </a:r>
          </a:p>
          <a:p>
            <a:r>
              <a:rPr lang="en-US">
                <a:latin typeface="Arial"/>
                <a:cs typeface="Arial"/>
              </a:rPr>
              <a:t>Recognizing that training is the backbone of a mission ready workforce framework, </a:t>
            </a:r>
            <a:endParaRPr lang="en-US" dirty="0">
              <a:latin typeface="Arial"/>
              <a:cs typeface="Arial"/>
            </a:endParaRPr>
          </a:p>
          <a:p>
            <a:r>
              <a:rPr lang="en-US" b="1" dirty="0">
                <a:latin typeface="Arial"/>
                <a:cs typeface="Arial"/>
              </a:rPr>
              <a:t>(the problem): Senior leaders recognized the necessity to innovate to maintain currency.</a:t>
            </a:r>
          </a:p>
          <a:p>
            <a:r>
              <a:rPr lang="en-US">
                <a:latin typeface="Arial"/>
                <a:cs typeface="Arial"/>
              </a:rPr>
              <a:t>Today's training experiences in the Coast Guard are just in its infancy of aligning with a future world that is increasingly virtual and customizable.</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395360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purpose of this slide is to address the impact of failing to create a shared vision.]</a:t>
            </a:r>
          </a:p>
          <a:p>
            <a:endParaRPr lang="en-US" dirty="0">
              <a:latin typeface="Arial"/>
              <a:cs typeface="Arial"/>
            </a:endParaRPr>
          </a:p>
          <a:p>
            <a:r>
              <a:rPr lang="en-US">
                <a:latin typeface="Arial"/>
                <a:cs typeface="Arial"/>
              </a:rPr>
              <a:t>In some cases, there was pushback from stakeholders – namely the Instructors – in changing the way that we train.</a:t>
            </a:r>
            <a:endParaRPr lang="en-US"/>
          </a:p>
          <a:p>
            <a:r>
              <a:rPr lang="en-US">
                <a:latin typeface="Arial"/>
                <a:cs typeface="Arial"/>
              </a:rPr>
              <a:t>Which was a fair claim – after all, instructors, largely propelled by the pandemic, were force to trade in-person lectures for Teams calls.</a:t>
            </a:r>
            <a:endParaRPr lang="en-US"/>
          </a:p>
          <a:p>
            <a:r>
              <a:rPr lang="en-US">
                <a:latin typeface="Arial"/>
                <a:cs typeface="Arial"/>
              </a:rPr>
              <a:t>As soon as the state of world was closer back to normalcy, there was a push to return facilitated-online training back to in-person training.</a:t>
            </a:r>
          </a:p>
          <a:p>
            <a:endParaRPr lang="en-US">
              <a:latin typeface="Arial"/>
              <a:cs typeface="Arial"/>
            </a:endParaRPr>
          </a:p>
          <a:p>
            <a:r>
              <a:rPr lang="en-US">
                <a:latin typeface="Arial"/>
                <a:cs typeface="Arial"/>
              </a:rPr>
              <a:t>Also, largely due to the rapid transition, </a:t>
            </a:r>
            <a:r>
              <a:rPr lang="en-US" err="1">
                <a:latin typeface="Arial"/>
                <a:cs typeface="Arial"/>
              </a:rPr>
              <a:t>curriuculum</a:t>
            </a:r>
            <a:r>
              <a:rPr lang="en-US">
                <a:latin typeface="Arial"/>
                <a:cs typeface="Arial"/>
              </a:rPr>
              <a:t> designers and developers like Instructional Systems designers didn’t redesign training for consideration in this new modality.</a:t>
            </a:r>
            <a:endParaRPr lang="en-US"/>
          </a:p>
          <a:p>
            <a:endParaRPr lang="en-US">
              <a:latin typeface="Arial"/>
              <a:cs typeface="Arial"/>
            </a:endParaRPr>
          </a:p>
          <a:p>
            <a:r>
              <a:rPr lang="en-US">
                <a:latin typeface="Arial"/>
                <a:cs typeface="Arial"/>
              </a:rPr>
              <a:t>Multimedia developers weren’t employed to improve media for new modality.</a:t>
            </a:r>
          </a:p>
          <a:p>
            <a:endParaRPr lang="en-US" dirty="0"/>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105099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slide to address the impact of not defining measurable goals]</a:t>
            </a:r>
          </a:p>
          <a:p>
            <a:r>
              <a:rPr lang="en-US"/>
              <a:t>Why isn’t “MRL” </a:t>
            </a:r>
            <a:r>
              <a:rPr lang="en-US" err="1"/>
              <a:t>happeninig</a:t>
            </a:r>
            <a:r>
              <a:rPr lang="en-US"/>
              <a:t>?</a:t>
            </a:r>
          </a:p>
          <a:p>
            <a:endParaRPr lang="en-US"/>
          </a:p>
          <a:p>
            <a:r>
              <a:rPr lang="en-US"/>
              <a:t>There were two responses:</a:t>
            </a:r>
          </a:p>
          <a:p>
            <a:pPr marL="342900" indent="-342900">
              <a:buFont typeface="+mj-lt"/>
              <a:buAutoNum type="arabicPeriod"/>
            </a:pPr>
            <a:r>
              <a:rPr lang="en-US"/>
              <a:t>Without really changing anything that was already happening, stayed the course with claims that modernized ready learning was already happening</a:t>
            </a:r>
          </a:p>
          <a:p>
            <a:pPr marL="342900" indent="-342900">
              <a:buFont typeface="+mj-lt"/>
              <a:buAutoNum type="arabicPeriod"/>
            </a:pPr>
            <a:r>
              <a:rPr lang="en-US"/>
              <a:t>Started buying VR headsets, drones and </a:t>
            </a:r>
            <a:r>
              <a:rPr lang="en-US" err="1"/>
              <a:t>gopros</a:t>
            </a:r>
            <a:r>
              <a:rPr lang="en-US"/>
              <a:t> in the name of MRL</a:t>
            </a:r>
          </a:p>
          <a:p>
            <a:pPr marL="342900" indent="-342900">
              <a:buFont typeface="+mj-lt"/>
              <a:buAutoNum type="arabicPeriod"/>
            </a:pPr>
            <a:endParaRPr lang="en-US"/>
          </a:p>
          <a:p>
            <a:pPr marL="0" indent="0">
              <a:buFont typeface="+mj-lt"/>
              <a:buNone/>
            </a:pPr>
            <a:endParaRPr lang="en-US"/>
          </a:p>
          <a:p>
            <a:pPr marL="0" indent="0">
              <a:buFont typeface="+mj-lt"/>
              <a:buNone/>
            </a:pPr>
            <a:r>
              <a:rPr lang="en-US"/>
              <a:t>Is this the answer? If the goal is MRL, how do we know MRL is achieved? </a:t>
            </a:r>
          </a:p>
          <a:p>
            <a:pPr marL="0" indent="0">
              <a:buFont typeface="+mj-lt"/>
              <a:buNone/>
            </a:pPr>
            <a:r>
              <a:rPr lang="en-US"/>
              <a:t>We’re seeking to resolve two problems: align the stakeholders with the vision, and provide a path forward to achieving the vision by examining the impact of the skills of the personnel in achieving MRL.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995621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1" u="none" dirty="0">
                <a:effectLst/>
                <a:latin typeface="Calibri" panose="020F0502020204030204" pitchFamily="34" charset="0"/>
                <a:ea typeface="Times New Roman" panose="02020603050405020304" pitchFamily="18" charset="0"/>
              </a:rPr>
              <a:t>The Modernized Ready Learning document defined the tenants and overarching vison of a modernized training system, but as we have previously highlighted the organization was just scratching the surface for MRL’s potential. </a:t>
            </a:r>
          </a:p>
          <a:p>
            <a:pPr algn="l"/>
            <a:r>
              <a:rPr lang="en-US" sz="1600" b="0" i="0" u="none" strike="noStrike" baseline="0" dirty="0">
                <a:latin typeface="Times New Roman" panose="02020603050405020304" pitchFamily="18" charset="0"/>
              </a:rPr>
              <a:t>Ms. Zollicoffer highlighted many </a:t>
            </a:r>
            <a:r>
              <a:rPr lang="en-US" sz="1600" dirty="0">
                <a:effectLst/>
                <a:latin typeface="Calibri" panose="020F0502020204030204" pitchFamily="34" charset="0"/>
                <a:ea typeface="Times New Roman" panose="02020603050405020304" pitchFamily="18" charset="0"/>
              </a:rPr>
              <a:t>ongoing efforts to modernize enterprise performance solutions, but to meet the Commandant’s Intent of “developing individually tailored, on-demand, and modernized learning for the continuous professional and personal growth of our workforce,” the CG must ensure our ISDs, instructors, and multimedia developers have the required skills and resources to succeed. Therefore, an MRL Upskilling Charter was established across FORCECOM to conduct a needs assessment to identify performance gaps and the associated barriers, as well as recommend improvements. </a:t>
            </a:r>
          </a:p>
          <a:p>
            <a:pPr algn="l"/>
            <a:endParaRPr lang="en-US" sz="1600" b="0" dirty="0">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u="sng" dirty="0">
                <a:effectLst/>
                <a:latin typeface="Calibri" panose="020F0502020204030204" pitchFamily="34" charset="0"/>
                <a:ea typeface="Times New Roman" panose="02020603050405020304" pitchFamily="18" charset="0"/>
              </a:rPr>
              <a:t>The goal of the MRL Upskilling Needs Assessment, conducted by the charter was to better equip FORCECOM staff and remove any barriers preventing the continued development and sustainment of the USCG Modernized Training Ecosystem.</a:t>
            </a:r>
            <a:endParaRPr lang="en-US" sz="1600" b="1" i="0" u="sng" strike="noStrike" baseline="0" dirty="0">
              <a:latin typeface="Times New Roman" panose="02020603050405020304" pitchFamily="18" charset="0"/>
            </a:endParaRPr>
          </a:p>
          <a:p>
            <a:pPr algn="l"/>
            <a:endParaRPr lang="en-US" b="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43116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Charters target audience </a:t>
            </a:r>
            <a:r>
              <a:rPr lang="en-US" b="1" dirty="0"/>
              <a:t>scope</a:t>
            </a:r>
            <a:r>
              <a:rPr lang="en-US" dirty="0"/>
              <a:t> of the upskilling needs assessment was broad: To ensure organizational alignment among upskilling efforts the charter used </a:t>
            </a:r>
            <a:r>
              <a:rPr lang="en-US" dirty="0" err="1"/>
              <a:t>Rummlers</a:t>
            </a:r>
            <a:r>
              <a:rPr lang="en-US" dirty="0"/>
              <a:t> Anatomy of Performance framework to map out the interdependencies between our needs assessments target audiences. This was particularly essential for Senior Leadership buy-in on the upskilling scope. Using this perspective, the organization became an arrangement of systems, while MRL was contextualized as the ultimate output (or deliverables) of the system.</a:t>
            </a:r>
          </a:p>
          <a:p>
            <a:endParaRPr lang="en-US" dirty="0"/>
          </a:p>
          <a:p>
            <a:r>
              <a:rPr lang="en-US" dirty="0"/>
              <a:t>This graphic shows the relationship between roles… you can see how the deliverable of one role become the input of the next. This is key when systematically addressing performance of upskilling of any given role. </a:t>
            </a:r>
          </a:p>
          <a:p>
            <a:endParaRPr lang="en-US" dirty="0"/>
          </a:p>
          <a:p>
            <a:r>
              <a:rPr lang="en-US" dirty="0"/>
              <a:t>Ex. We can NOT expect to see results if we only focus our efforts on upskilling an instructor's ability to facilitating online training, if the instructional designer has not designed or developed the course efficiently for that modality.</a:t>
            </a:r>
          </a:p>
          <a:p>
            <a:endParaRPr lang="en-US" dirty="0"/>
          </a:p>
          <a:p>
            <a:r>
              <a:rPr lang="en-US" sz="2400" dirty="0">
                <a:effectLst/>
                <a:latin typeface="Calibri" panose="020F0502020204030204" pitchFamily="34" charset="0"/>
                <a:ea typeface="Times New Roman" panose="02020603050405020304" pitchFamily="18" charset="0"/>
              </a:rPr>
              <a:t>Therefore, to </a:t>
            </a:r>
            <a:r>
              <a:rPr lang="en-US" sz="2400" u="sng" dirty="0">
                <a:effectLst/>
                <a:latin typeface="Calibri" panose="020F0502020204030204" pitchFamily="34" charset="0"/>
                <a:ea typeface="Times New Roman" panose="02020603050405020304" pitchFamily="18" charset="0"/>
              </a:rPr>
              <a:t>diagnose why the organizations staff has not yet reached the full potential of MRL</a:t>
            </a:r>
            <a:r>
              <a:rPr lang="en-US" sz="2400" dirty="0">
                <a:effectLst/>
                <a:latin typeface="Calibri" panose="020F0502020204030204" pitchFamily="34" charset="0"/>
                <a:ea typeface="Times New Roman" panose="02020603050405020304" pitchFamily="18" charset="0"/>
              </a:rPr>
              <a:t>, the charters objective was to focus on the roles (people) as interdependent systems as well as the associated processes that contribute to their desired outputs. </a:t>
            </a: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411085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Times New Roman" panose="02020603050405020304" pitchFamily="18" charset="0"/>
                <a:cs typeface="Arial" panose="020B0604020202020204" pitchFamily="34" charset="0"/>
              </a:rPr>
              <a:t>The four tenants of MRL as described in our strategic document were not yet defined as measurable goals, which presented the charter with a challenge. The basis of every needs assessment is to identify the gap between the current and desired state, yet our desired state was not fully defined. </a:t>
            </a:r>
            <a:endParaRPr lang="en-US" sz="16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rgbClr val="000000"/>
                </a:solidFill>
                <a:latin typeface="Calibri" panose="020F0502020204030204" pitchFamily="34" charset="0"/>
              </a:rPr>
              <a:t>In order to identify performance gaps for upskilling opportunities, the Charter required a more prescriptive optimal state to measure the current state against. Therefore, a competency model approach was used to define the optimal state of performance, within each role, that leads to the *four tenets of MRL ( *major accomplishment). 	</a:t>
            </a:r>
          </a:p>
          <a:p>
            <a:endParaRPr lang="en-US" dirty="0"/>
          </a:p>
          <a:p>
            <a:r>
              <a:rPr lang="en-US" sz="1600" b="0" i="0" u="none" strike="noStrike" baseline="0" dirty="0">
                <a:solidFill>
                  <a:srgbClr val="000000"/>
                </a:solidFill>
                <a:latin typeface="Calibri" panose="020F0502020204030204" pitchFamily="34" charset="0"/>
              </a:rPr>
              <a:t>The competency models were influenced by the: </a:t>
            </a:r>
          </a:p>
          <a:p>
            <a:r>
              <a:rPr lang="en-US" sz="1600" b="0" i="0" u="none" strike="noStrike" baseline="0" dirty="0">
                <a:solidFill>
                  <a:srgbClr val="000000"/>
                </a:solidFill>
                <a:latin typeface="Calibri" panose="020F0502020204030204" pitchFamily="34" charset="0"/>
              </a:rPr>
              <a:t>• Organizational Strategy Documents </a:t>
            </a:r>
          </a:p>
          <a:p>
            <a:r>
              <a:rPr lang="en-US" sz="1600" b="0" i="0" u="none" strike="noStrike" baseline="0" dirty="0">
                <a:solidFill>
                  <a:srgbClr val="000000"/>
                </a:solidFill>
                <a:latin typeface="Calibri" panose="020F0502020204030204" pitchFamily="34" charset="0"/>
              </a:rPr>
              <a:t>• US Air Force’s GS-1750 competency study structure </a:t>
            </a:r>
          </a:p>
          <a:p>
            <a:r>
              <a:rPr lang="en-US" sz="1600" b="0" i="0" u="none" strike="noStrike" baseline="0" dirty="0">
                <a:solidFill>
                  <a:srgbClr val="000000"/>
                </a:solidFill>
                <a:latin typeface="Calibri" panose="020F0502020204030204" pitchFamily="34" charset="0"/>
              </a:rPr>
              <a:t>• International Board of Standards for Training competency (IBSTPI) models </a:t>
            </a:r>
          </a:p>
          <a:p>
            <a:r>
              <a:rPr lang="en-US" sz="1600" b="0" i="0" u="none" strike="noStrike" baseline="0" dirty="0">
                <a:solidFill>
                  <a:srgbClr val="000000"/>
                </a:solidFill>
                <a:latin typeface="Calibri" panose="020F0502020204030204" pitchFamily="34" charset="0"/>
              </a:rPr>
              <a:t>• Association for Talent Development (ATD) Capability Model </a:t>
            </a:r>
          </a:p>
          <a:p>
            <a:r>
              <a:rPr lang="en-US" sz="1600" b="0" i="0" u="none" strike="noStrike" baseline="0" dirty="0">
                <a:solidFill>
                  <a:srgbClr val="000000"/>
                </a:solidFill>
                <a:latin typeface="Calibri" panose="020F0502020204030204" pitchFamily="34" charset="0"/>
              </a:rPr>
              <a:t>• Various Higher Education Course Requirements &amp; Curriculum </a:t>
            </a:r>
          </a:p>
          <a:p>
            <a:r>
              <a:rPr lang="en-US" sz="1600" b="0" i="0" u="none" strike="noStrike" baseline="0" dirty="0">
                <a:solidFill>
                  <a:srgbClr val="000000"/>
                </a:solidFill>
                <a:latin typeface="Calibri" panose="020F0502020204030204" pitchFamily="34" charset="0"/>
              </a:rPr>
              <a:t>• USCG FORCECOM SOP Vol 13. Professional Development </a:t>
            </a:r>
          </a:p>
          <a:p>
            <a:r>
              <a:rPr lang="en-US" sz="1600" b="0" i="0" u="none" strike="noStrike" baseline="0" dirty="0">
                <a:solidFill>
                  <a:srgbClr val="000000"/>
                </a:solidFill>
                <a:latin typeface="Calibri" panose="020F0502020204030204" pitchFamily="34" charset="0"/>
              </a:rPr>
              <a:t>• SME and AP Charter Members’ input </a:t>
            </a:r>
          </a:p>
          <a:p>
            <a:endParaRPr lang="en-US" sz="16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rgbClr val="000000"/>
                </a:solidFill>
                <a:latin typeface="Calibri" panose="020F0502020204030204" pitchFamily="34" charset="0"/>
              </a:rPr>
              <a:t>*NOTE: </a:t>
            </a:r>
            <a:r>
              <a:rPr lang="en-US" sz="1600" i="1" dirty="0">
                <a:effectLst/>
                <a:latin typeface="Calibri" panose="020F0502020204030204" pitchFamily="34" charset="0"/>
                <a:ea typeface="Times New Roman" panose="02020603050405020304" pitchFamily="18" charset="0"/>
              </a:rPr>
              <a:t>Since the MMD competency model includes modalities and/or interventions that we have not created internally, such as complex/interactive 3D models and AR/VR, these competencies still require further analysis and validation that exceeded the targeted scope and deadline of this analysis.</a:t>
            </a:r>
            <a:endParaRPr lang="en-US" sz="16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1068813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5">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2335428"/>
            <a:ext cx="10449813" cy="1229411"/>
          </a:xfrm>
        </p:spPr>
        <p:txBody>
          <a:bodyPr/>
          <a:lstStyle/>
          <a:p>
            <a:r>
              <a:rPr lang="en-US" dirty="0"/>
              <a:t>Systematic Approach to Upskilling Learning Professionals for the Development of Modernized Training </a:t>
            </a:r>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LCDR Christie Smith, United States Coast Guard</a:t>
            </a:r>
          </a:p>
          <a:p>
            <a:pPr eaLnBrk="1" hangingPunct="1"/>
            <a:r>
              <a:rPr lang="en-US" dirty="0">
                <a:latin typeface="Arial Narrow" pitchFamily="34" charset="0"/>
              </a:rPr>
              <a:t>Courtney Zollicoffer, United States Coast Guard</a:t>
            </a: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1026" name="Picture 2">
            <a:extLst>
              <a:ext uri="{FF2B5EF4-FFF2-40B4-BE49-F238E27FC236}">
                <a16:creationId xmlns:a16="http://schemas.microsoft.com/office/drawing/2014/main" id="{0DBFCEE4-27F3-19C6-ABA4-5DE46107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76" y="4102087"/>
            <a:ext cx="1302924" cy="130292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F75CBBC6-EEA6-3142-79C7-2043E52982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9306F71F-1E5C-7CE2-4A69-68CD6EDABA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5852" y="4102087"/>
            <a:ext cx="1545249" cy="146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520CE6-D07C-6C89-70E3-D17945BFC32A}"/>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
        <p:nvSpPr>
          <p:cNvPr id="3" name="Title 2">
            <a:extLst>
              <a:ext uri="{FF2B5EF4-FFF2-40B4-BE49-F238E27FC236}">
                <a16:creationId xmlns:a16="http://schemas.microsoft.com/office/drawing/2014/main" id="{D885F4BE-750F-0330-4D3F-5A1FB4E9EE40}"/>
              </a:ext>
            </a:extLst>
          </p:cNvPr>
          <p:cNvSpPr>
            <a:spLocks noGrp="1"/>
          </p:cNvSpPr>
          <p:nvPr>
            <p:ph type="title"/>
          </p:nvPr>
        </p:nvSpPr>
        <p:spPr>
          <a:xfrm>
            <a:off x="0" y="0"/>
            <a:ext cx="12192000" cy="795130"/>
          </a:xfrm>
        </p:spPr>
        <p:txBody>
          <a:bodyPr/>
          <a:lstStyle/>
          <a:p>
            <a:r>
              <a:rPr lang="en-US" b="1" dirty="0"/>
              <a:t>Continued Professional Development Ex.</a:t>
            </a:r>
            <a:endParaRPr lang="en-US" dirty="0"/>
          </a:p>
        </p:txBody>
      </p:sp>
      <p:pic>
        <p:nvPicPr>
          <p:cNvPr id="25" name="Picture 24">
            <a:extLst>
              <a:ext uri="{FF2B5EF4-FFF2-40B4-BE49-F238E27FC236}">
                <a16:creationId xmlns:a16="http://schemas.microsoft.com/office/drawing/2014/main" id="{8298A0C4-2411-32EC-97B8-3421C04D2DD6}"/>
              </a:ext>
            </a:extLst>
          </p:cNvPr>
          <p:cNvPicPr>
            <a:picLocks noChangeAspect="1"/>
          </p:cNvPicPr>
          <p:nvPr/>
        </p:nvPicPr>
        <p:blipFill>
          <a:blip r:embed="rId3"/>
          <a:stretch>
            <a:fillRect/>
          </a:stretch>
        </p:blipFill>
        <p:spPr>
          <a:xfrm>
            <a:off x="1019243" y="1255470"/>
            <a:ext cx="10695679" cy="5135032"/>
          </a:xfrm>
          <a:prstGeom prst="rect">
            <a:avLst/>
          </a:prstGeom>
        </p:spPr>
      </p:pic>
    </p:spTree>
    <p:extLst>
      <p:ext uri="{BB962C8B-B14F-4D97-AF65-F5344CB8AC3E}">
        <p14:creationId xmlns:p14="http://schemas.microsoft.com/office/powerpoint/2010/main" val="148066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588" y="0"/>
            <a:ext cx="7931251" cy="795130"/>
          </a:xfrm>
        </p:spPr>
        <p:txBody>
          <a:bodyPr/>
          <a:lstStyle/>
          <a:p>
            <a:r>
              <a:rPr lang="en-US" dirty="0"/>
              <a:t>Findings: Instructional System Designers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
        <p:nvSpPr>
          <p:cNvPr id="8" name="Oval 7">
            <a:extLst>
              <a:ext uri="{FF2B5EF4-FFF2-40B4-BE49-F238E27FC236}">
                <a16:creationId xmlns:a16="http://schemas.microsoft.com/office/drawing/2014/main" id="{DC937FF8-E274-3EE6-D6BB-D449262FA70D}"/>
              </a:ext>
            </a:extLst>
          </p:cNvPr>
          <p:cNvSpPr/>
          <p:nvPr/>
        </p:nvSpPr>
        <p:spPr>
          <a:xfrm>
            <a:off x="-2225135" y="983934"/>
            <a:ext cx="5404426" cy="5481396"/>
          </a:xfrm>
          <a:prstGeom prst="ellipse">
            <a:avLst/>
          </a:prstGeom>
          <a:solidFill>
            <a:srgbClr val="D6E3BB"/>
          </a:solidFill>
          <a:ln w="50800">
            <a:noFill/>
            <a:extLst>
              <a:ext uri="{C807C97D-BFC1-408E-A445-0C87EB9F89A2}">
                <ask:lineSketchStyleProps xmlns:ask="http://schemas.microsoft.com/office/drawing/2018/sketchyshapes" sd="1219033472">
                  <a:custGeom>
                    <a:avLst/>
                    <a:gdLst>
                      <a:gd name="connsiteX0" fmla="*/ 0 w 6743700"/>
                      <a:gd name="connsiteY0" fmla="*/ 3419872 h 6839744"/>
                      <a:gd name="connsiteX1" fmla="*/ 3371850 w 6743700"/>
                      <a:gd name="connsiteY1" fmla="*/ 0 h 6839744"/>
                      <a:gd name="connsiteX2" fmla="*/ 6743700 w 6743700"/>
                      <a:gd name="connsiteY2" fmla="*/ 3419872 h 6839744"/>
                      <a:gd name="connsiteX3" fmla="*/ 3371850 w 6743700"/>
                      <a:gd name="connsiteY3" fmla="*/ 6839744 h 6839744"/>
                      <a:gd name="connsiteX4" fmla="*/ 0 w 6743700"/>
                      <a:gd name="connsiteY4" fmla="*/ 3419872 h 683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700" h="6839744" fill="none" extrusionOk="0">
                        <a:moveTo>
                          <a:pt x="0" y="3419872"/>
                        </a:moveTo>
                        <a:cubicBezTo>
                          <a:pt x="287425" y="1565226"/>
                          <a:pt x="1698669" y="-389042"/>
                          <a:pt x="3371850" y="0"/>
                        </a:cubicBezTo>
                        <a:cubicBezTo>
                          <a:pt x="5073921" y="-24525"/>
                          <a:pt x="6610050" y="1656959"/>
                          <a:pt x="6743700" y="3419872"/>
                        </a:cubicBezTo>
                        <a:cubicBezTo>
                          <a:pt x="6727267" y="5151900"/>
                          <a:pt x="5113707" y="7007015"/>
                          <a:pt x="3371850" y="6839744"/>
                        </a:cubicBezTo>
                        <a:cubicBezTo>
                          <a:pt x="1574879" y="6876274"/>
                          <a:pt x="320236" y="5385612"/>
                          <a:pt x="0" y="3419872"/>
                        </a:cubicBezTo>
                        <a:close/>
                      </a:path>
                      <a:path w="6743700" h="6839744" stroke="0" extrusionOk="0">
                        <a:moveTo>
                          <a:pt x="0" y="3419872"/>
                        </a:moveTo>
                        <a:cubicBezTo>
                          <a:pt x="-392168" y="1289231"/>
                          <a:pt x="1181018" y="123333"/>
                          <a:pt x="3371850" y="0"/>
                        </a:cubicBezTo>
                        <a:cubicBezTo>
                          <a:pt x="5488710" y="53608"/>
                          <a:pt x="6598115" y="1535758"/>
                          <a:pt x="6743700" y="3419872"/>
                        </a:cubicBezTo>
                        <a:cubicBezTo>
                          <a:pt x="6680500" y="5370333"/>
                          <a:pt x="5190402" y="7081116"/>
                          <a:pt x="3371850" y="6839744"/>
                        </a:cubicBezTo>
                        <a:cubicBezTo>
                          <a:pt x="1394355" y="6776675"/>
                          <a:pt x="189364" y="5399094"/>
                          <a:pt x="0" y="341987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DE7DC6A2-8AD9-6F61-48EE-4DA79B38F76E}"/>
              </a:ext>
            </a:extLst>
          </p:cNvPr>
          <p:cNvSpPr txBox="1">
            <a:spLocks/>
          </p:cNvSpPr>
          <p:nvPr/>
        </p:nvSpPr>
        <p:spPr>
          <a:xfrm>
            <a:off x="93009" y="4186866"/>
            <a:ext cx="2768474" cy="1723549"/>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000" b="1" kern="0" dirty="0">
                <a:solidFill>
                  <a:srgbClr val="4C5F27"/>
                </a:solidFill>
                <a:latin typeface="+mn-lt"/>
              </a:rPr>
              <a:t>+ Design/Analysis</a:t>
            </a:r>
          </a:p>
          <a:p>
            <a:pPr marL="0" indent="0">
              <a:buFont typeface="Wingdings" charset="2"/>
              <a:buNone/>
            </a:pPr>
            <a:endParaRPr lang="en-US" sz="500" b="1" kern="0" dirty="0">
              <a:solidFill>
                <a:srgbClr val="4C5F27"/>
              </a:solidFill>
              <a:latin typeface="+mn-lt"/>
            </a:endParaRPr>
          </a:p>
          <a:p>
            <a:pPr marL="0" indent="0">
              <a:buFont typeface="Wingdings" charset="2"/>
              <a:buNone/>
            </a:pPr>
            <a:r>
              <a:rPr lang="en-US" sz="2000" b="1" kern="0" dirty="0">
                <a:solidFill>
                  <a:srgbClr val="4C5F27"/>
                </a:solidFill>
                <a:latin typeface="+mn-lt"/>
              </a:rPr>
              <a:t>- Tech Application</a:t>
            </a:r>
          </a:p>
        </p:txBody>
      </p:sp>
      <p:sp>
        <p:nvSpPr>
          <p:cNvPr id="10" name="TextBox 9">
            <a:extLst>
              <a:ext uri="{FF2B5EF4-FFF2-40B4-BE49-F238E27FC236}">
                <a16:creationId xmlns:a16="http://schemas.microsoft.com/office/drawing/2014/main" id="{01F97447-FDD8-3639-8958-EB315DDA7001}"/>
              </a:ext>
            </a:extLst>
          </p:cNvPr>
          <p:cNvSpPr txBox="1"/>
          <p:nvPr/>
        </p:nvSpPr>
        <p:spPr>
          <a:xfrm>
            <a:off x="93009" y="2251843"/>
            <a:ext cx="2980266" cy="1723549"/>
          </a:xfrm>
          <a:prstGeom prst="rect">
            <a:avLst/>
          </a:prstGeom>
          <a:noFill/>
        </p:spPr>
        <p:txBody>
          <a:bodyPr wrap="square" rtlCol="0">
            <a:spAutoFit/>
          </a:bodyPr>
          <a:lstStyle/>
          <a:p>
            <a:pPr algn="ctr"/>
            <a:r>
              <a:rPr lang="en-US" sz="6600" b="1" dirty="0">
                <a:solidFill>
                  <a:srgbClr val="4C5F27"/>
                </a:solidFill>
              </a:rPr>
              <a:t>4/14</a:t>
            </a:r>
          </a:p>
          <a:p>
            <a:r>
              <a:rPr lang="en-US" sz="1800" b="1" dirty="0">
                <a:solidFill>
                  <a:srgbClr val="4C5F27"/>
                </a:solidFill>
              </a:rPr>
              <a:t>Domains w/ 40% or &gt; </a:t>
            </a:r>
          </a:p>
          <a:p>
            <a:r>
              <a:rPr lang="en-US" sz="1800" b="1" dirty="0">
                <a:solidFill>
                  <a:srgbClr val="4C5F27"/>
                </a:solidFill>
              </a:rPr>
              <a:t>Performance Gap</a:t>
            </a:r>
            <a:endParaRPr lang="en-US" sz="2000" b="1" dirty="0">
              <a:solidFill>
                <a:srgbClr val="4C5F27"/>
              </a:solidFill>
            </a:endParaRPr>
          </a:p>
        </p:txBody>
      </p:sp>
      <p:cxnSp>
        <p:nvCxnSpPr>
          <p:cNvPr id="5" name="Straight Connector 4">
            <a:extLst>
              <a:ext uri="{FF2B5EF4-FFF2-40B4-BE49-F238E27FC236}">
                <a16:creationId xmlns:a16="http://schemas.microsoft.com/office/drawing/2014/main" id="{35AA70EB-6F2A-8265-E2FA-1CE65ED35910}"/>
              </a:ext>
            </a:extLst>
          </p:cNvPr>
          <p:cNvCxnSpPr/>
          <p:nvPr/>
        </p:nvCxnSpPr>
        <p:spPr bwMode="auto">
          <a:xfrm>
            <a:off x="225288" y="3975392"/>
            <a:ext cx="2544418" cy="0"/>
          </a:xfrm>
          <a:prstGeom prst="line">
            <a:avLst/>
          </a:prstGeom>
          <a:ln w="38100">
            <a:solidFill>
              <a:srgbClr val="4C5F27"/>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4" name="Rectangle 3">
            <a:extLst>
              <a:ext uri="{FF2B5EF4-FFF2-40B4-BE49-F238E27FC236}">
                <a16:creationId xmlns:a16="http://schemas.microsoft.com/office/drawing/2014/main" id="{49C9903E-866B-C03B-7E8E-56E02A338B2E}"/>
              </a:ext>
            </a:extLst>
          </p:cNvPr>
          <p:cNvSpPr/>
          <p:nvPr/>
        </p:nvSpPr>
        <p:spPr bwMode="auto">
          <a:xfrm>
            <a:off x="4650269" y="1808054"/>
            <a:ext cx="3246782" cy="245166"/>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0772B4B7-E66F-5C4E-EE55-341F75143428}"/>
              </a:ext>
            </a:extLst>
          </p:cNvPr>
          <p:cNvSpPr/>
          <p:nvPr/>
        </p:nvSpPr>
        <p:spPr bwMode="auto">
          <a:xfrm>
            <a:off x="4650269" y="2126217"/>
            <a:ext cx="3140765" cy="245166"/>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55A81BE9-539E-68DC-17CA-0175832861CF}"/>
              </a:ext>
            </a:extLst>
          </p:cNvPr>
          <p:cNvSpPr/>
          <p:nvPr/>
        </p:nvSpPr>
        <p:spPr bwMode="auto">
          <a:xfrm>
            <a:off x="4650269" y="2444380"/>
            <a:ext cx="5936975" cy="245166"/>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DF6FB497-F655-9E1F-4998-43820C4D7024}"/>
              </a:ext>
            </a:extLst>
          </p:cNvPr>
          <p:cNvSpPr/>
          <p:nvPr/>
        </p:nvSpPr>
        <p:spPr bwMode="auto">
          <a:xfrm>
            <a:off x="4650269" y="2762543"/>
            <a:ext cx="5579167" cy="283537"/>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1FF99256-3936-88B7-1828-842AFC2DC93F}"/>
              </a:ext>
            </a:extLst>
          </p:cNvPr>
          <p:cNvSpPr/>
          <p:nvPr/>
        </p:nvSpPr>
        <p:spPr bwMode="auto">
          <a:xfrm>
            <a:off x="4650269" y="3119077"/>
            <a:ext cx="2027584"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E34D6FC5-D49E-A565-3EAE-F4738F4E6148}"/>
              </a:ext>
            </a:extLst>
          </p:cNvPr>
          <p:cNvSpPr/>
          <p:nvPr/>
        </p:nvSpPr>
        <p:spPr bwMode="auto">
          <a:xfrm>
            <a:off x="4650269" y="3434964"/>
            <a:ext cx="1927589"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2D8B8BA0-99CF-6D4E-8327-F7E327029BFF}"/>
              </a:ext>
            </a:extLst>
          </p:cNvPr>
          <p:cNvSpPr/>
          <p:nvPr/>
        </p:nvSpPr>
        <p:spPr bwMode="auto">
          <a:xfrm>
            <a:off x="4650269" y="3750851"/>
            <a:ext cx="1032464"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a:extLst>
              <a:ext uri="{FF2B5EF4-FFF2-40B4-BE49-F238E27FC236}">
                <a16:creationId xmlns:a16="http://schemas.microsoft.com/office/drawing/2014/main" id="{A8FECCD0-7C4D-3BED-5789-2E6782199680}"/>
              </a:ext>
            </a:extLst>
          </p:cNvPr>
          <p:cNvSpPr/>
          <p:nvPr/>
        </p:nvSpPr>
        <p:spPr bwMode="auto">
          <a:xfrm>
            <a:off x="4650269" y="4066738"/>
            <a:ext cx="2345636"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7EADA16E-1340-4723-19BE-77DF65CAC496}"/>
              </a:ext>
            </a:extLst>
          </p:cNvPr>
          <p:cNvSpPr/>
          <p:nvPr/>
        </p:nvSpPr>
        <p:spPr bwMode="auto">
          <a:xfrm>
            <a:off x="4650269" y="4382625"/>
            <a:ext cx="999333"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a:extLst>
              <a:ext uri="{FF2B5EF4-FFF2-40B4-BE49-F238E27FC236}">
                <a16:creationId xmlns:a16="http://schemas.microsoft.com/office/drawing/2014/main" id="{88015C87-03BC-EAD6-3ACB-5C231976B7CF}"/>
              </a:ext>
            </a:extLst>
          </p:cNvPr>
          <p:cNvSpPr/>
          <p:nvPr/>
        </p:nvSpPr>
        <p:spPr bwMode="auto">
          <a:xfrm>
            <a:off x="4650269" y="4698512"/>
            <a:ext cx="1111977"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Rectangle 18">
            <a:extLst>
              <a:ext uri="{FF2B5EF4-FFF2-40B4-BE49-F238E27FC236}">
                <a16:creationId xmlns:a16="http://schemas.microsoft.com/office/drawing/2014/main" id="{761A4C5C-764B-E8BF-8EE1-43D2CC73FC81}"/>
              </a:ext>
            </a:extLst>
          </p:cNvPr>
          <p:cNvSpPr/>
          <p:nvPr/>
        </p:nvSpPr>
        <p:spPr bwMode="auto">
          <a:xfrm>
            <a:off x="4650269" y="5014399"/>
            <a:ext cx="1512552"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Rectangle 19">
            <a:extLst>
              <a:ext uri="{FF2B5EF4-FFF2-40B4-BE49-F238E27FC236}">
                <a16:creationId xmlns:a16="http://schemas.microsoft.com/office/drawing/2014/main" id="{7D3FEAAF-B97A-71E1-CC19-D20A1909E071}"/>
              </a:ext>
            </a:extLst>
          </p:cNvPr>
          <p:cNvSpPr/>
          <p:nvPr/>
        </p:nvSpPr>
        <p:spPr bwMode="auto">
          <a:xfrm>
            <a:off x="4650269" y="5330286"/>
            <a:ext cx="1920359"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8BAC74DC-63EA-E1EF-225E-E9157AB80B36}"/>
              </a:ext>
            </a:extLst>
          </p:cNvPr>
          <p:cNvSpPr/>
          <p:nvPr/>
        </p:nvSpPr>
        <p:spPr bwMode="auto">
          <a:xfrm>
            <a:off x="4650269" y="5646173"/>
            <a:ext cx="1664656"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98BFED37-3AF4-6112-76E4-35B5E44CD800}"/>
              </a:ext>
            </a:extLst>
          </p:cNvPr>
          <p:cNvSpPr/>
          <p:nvPr/>
        </p:nvSpPr>
        <p:spPr bwMode="auto">
          <a:xfrm>
            <a:off x="4650269" y="5962064"/>
            <a:ext cx="1172818" cy="242890"/>
          </a:xfrm>
          <a:prstGeom prst="rect">
            <a:avLst/>
          </a:prstGeom>
          <a:solidFill>
            <a:srgbClr val="EFF4E4"/>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TextBox 24">
            <a:extLst>
              <a:ext uri="{FF2B5EF4-FFF2-40B4-BE49-F238E27FC236}">
                <a16:creationId xmlns:a16="http://schemas.microsoft.com/office/drawing/2014/main" id="{278646FE-BBB3-BEF3-A196-22B49434F96A}"/>
              </a:ext>
            </a:extLst>
          </p:cNvPr>
          <p:cNvSpPr txBox="1"/>
          <p:nvPr/>
        </p:nvSpPr>
        <p:spPr>
          <a:xfrm>
            <a:off x="4627399" y="1153976"/>
            <a:ext cx="5959846" cy="338554"/>
          </a:xfrm>
          <a:prstGeom prst="rect">
            <a:avLst/>
          </a:prstGeom>
          <a:noFill/>
        </p:spPr>
        <p:txBody>
          <a:bodyPr wrap="square" rtlCol="0">
            <a:spAutoFit/>
          </a:bodyPr>
          <a:lstStyle/>
          <a:p>
            <a:r>
              <a:rPr lang="en-US" sz="1600" u="sng" dirty="0"/>
              <a:t>Average ISD Competency Domain Gaps (N=71)</a:t>
            </a:r>
          </a:p>
        </p:txBody>
      </p:sp>
      <p:sp>
        <p:nvSpPr>
          <p:cNvPr id="27" name="TextBox 26">
            <a:extLst>
              <a:ext uri="{FF2B5EF4-FFF2-40B4-BE49-F238E27FC236}">
                <a16:creationId xmlns:a16="http://schemas.microsoft.com/office/drawing/2014/main" id="{0BD72724-197B-505B-69D9-56E536AF8069}"/>
              </a:ext>
            </a:extLst>
          </p:cNvPr>
          <p:cNvSpPr txBox="1"/>
          <p:nvPr/>
        </p:nvSpPr>
        <p:spPr>
          <a:xfrm>
            <a:off x="4627399" y="1702002"/>
            <a:ext cx="6267718" cy="4572727"/>
          </a:xfrm>
          <a:prstGeom prst="rect">
            <a:avLst/>
          </a:prstGeom>
          <a:noFill/>
        </p:spPr>
        <p:txBody>
          <a:bodyPr wrap="square" rtlCol="0">
            <a:spAutoFit/>
          </a:bodyPr>
          <a:lstStyle/>
          <a:p>
            <a:pPr>
              <a:lnSpc>
                <a:spcPct val="150000"/>
              </a:lnSpc>
            </a:pPr>
            <a:r>
              <a:rPr lang="en-US" sz="1400" b="1" dirty="0"/>
              <a:t>Program Management 50% </a:t>
            </a:r>
          </a:p>
          <a:p>
            <a:pPr>
              <a:lnSpc>
                <a:spcPct val="150000"/>
              </a:lnSpc>
            </a:pPr>
            <a:r>
              <a:rPr lang="en-US" sz="1400" b="1" dirty="0"/>
              <a:t>Project Management 49%</a:t>
            </a:r>
          </a:p>
          <a:p>
            <a:pPr>
              <a:lnSpc>
                <a:spcPct val="150000"/>
              </a:lnSpc>
            </a:pPr>
            <a:r>
              <a:rPr lang="en-US" sz="1400" b="1" dirty="0"/>
              <a:t>Resource Management 92%</a:t>
            </a:r>
          </a:p>
          <a:p>
            <a:pPr>
              <a:lnSpc>
                <a:spcPct val="150000"/>
              </a:lnSpc>
            </a:pPr>
            <a:r>
              <a:rPr lang="en-US" sz="1400" b="1" dirty="0"/>
              <a:t>Enterprise Technology 86 %</a:t>
            </a:r>
          </a:p>
          <a:p>
            <a:pPr>
              <a:lnSpc>
                <a:spcPct val="150000"/>
              </a:lnSpc>
            </a:pPr>
            <a:r>
              <a:rPr lang="en-US" sz="1400" b="1" dirty="0"/>
              <a:t>Training Development 31%</a:t>
            </a:r>
          </a:p>
          <a:p>
            <a:pPr>
              <a:lnSpc>
                <a:spcPct val="150000"/>
              </a:lnSpc>
            </a:pPr>
            <a:r>
              <a:rPr lang="en-US" sz="1400" b="1" dirty="0"/>
              <a:t>Technology 29%</a:t>
            </a:r>
          </a:p>
          <a:p>
            <a:pPr>
              <a:lnSpc>
                <a:spcPct val="150000"/>
              </a:lnSpc>
            </a:pPr>
            <a:r>
              <a:rPr lang="en-US" sz="1400" b="1" dirty="0"/>
              <a:t>Design 16%</a:t>
            </a:r>
          </a:p>
          <a:p>
            <a:pPr>
              <a:lnSpc>
                <a:spcPct val="150000"/>
              </a:lnSpc>
            </a:pPr>
            <a:r>
              <a:rPr lang="en-US" sz="1400" b="1" dirty="0"/>
              <a:t>Evaluation 36%</a:t>
            </a:r>
          </a:p>
          <a:p>
            <a:pPr>
              <a:lnSpc>
                <a:spcPct val="150000"/>
              </a:lnSpc>
            </a:pPr>
            <a:r>
              <a:rPr lang="en-US" sz="1400" b="1" dirty="0"/>
              <a:t>Analysis 16%</a:t>
            </a:r>
          </a:p>
          <a:p>
            <a:pPr>
              <a:lnSpc>
                <a:spcPct val="150000"/>
              </a:lnSpc>
            </a:pPr>
            <a:r>
              <a:rPr lang="en-US" sz="1400" b="1" dirty="0"/>
              <a:t>Data Collection 17%</a:t>
            </a:r>
          </a:p>
          <a:p>
            <a:pPr>
              <a:lnSpc>
                <a:spcPct val="150000"/>
              </a:lnSpc>
            </a:pPr>
            <a:r>
              <a:rPr lang="en-US" sz="1400" b="1" dirty="0"/>
              <a:t>Ethics 24%</a:t>
            </a:r>
          </a:p>
          <a:p>
            <a:pPr>
              <a:lnSpc>
                <a:spcPct val="150000"/>
              </a:lnSpc>
            </a:pPr>
            <a:r>
              <a:rPr lang="en-US" sz="1400" b="1" dirty="0"/>
              <a:t>Professional Currency 30%</a:t>
            </a:r>
          </a:p>
          <a:p>
            <a:pPr>
              <a:lnSpc>
                <a:spcPct val="150000"/>
              </a:lnSpc>
            </a:pPr>
            <a:r>
              <a:rPr lang="en-US" sz="1400" b="1" dirty="0"/>
              <a:t>Learning &amp; Educational Practices 26%</a:t>
            </a:r>
          </a:p>
          <a:p>
            <a:pPr>
              <a:lnSpc>
                <a:spcPct val="150000"/>
              </a:lnSpc>
            </a:pPr>
            <a:r>
              <a:rPr lang="en-US" sz="1400" b="1" dirty="0"/>
              <a:t>Communication 18%</a:t>
            </a:r>
          </a:p>
        </p:txBody>
      </p:sp>
    </p:spTree>
    <p:extLst>
      <p:ext uri="{BB962C8B-B14F-4D97-AF65-F5344CB8AC3E}">
        <p14:creationId xmlns:p14="http://schemas.microsoft.com/office/powerpoint/2010/main" val="3005037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4ACC5-6FC0-EE04-7032-617638B3D187}"/>
              </a:ext>
            </a:extLst>
          </p:cNvPr>
          <p:cNvSpPr/>
          <p:nvPr/>
        </p:nvSpPr>
        <p:spPr bwMode="auto">
          <a:xfrm>
            <a:off x="4667501" y="1336054"/>
            <a:ext cx="3876511" cy="249712"/>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5AA2D16E-83DC-ECB3-0287-B5BAA370E52F}"/>
              </a:ext>
            </a:extLst>
          </p:cNvPr>
          <p:cNvSpPr/>
          <p:nvPr/>
        </p:nvSpPr>
        <p:spPr bwMode="auto">
          <a:xfrm>
            <a:off x="4667502" y="1655653"/>
            <a:ext cx="3140765" cy="245166"/>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11848FB0-F9FA-F95B-266C-94C0D18EBC5C}"/>
              </a:ext>
            </a:extLst>
          </p:cNvPr>
          <p:cNvSpPr/>
          <p:nvPr/>
        </p:nvSpPr>
        <p:spPr bwMode="auto">
          <a:xfrm>
            <a:off x="4667502" y="1975251"/>
            <a:ext cx="3533611"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a:extLst>
              <a:ext uri="{FF2B5EF4-FFF2-40B4-BE49-F238E27FC236}">
                <a16:creationId xmlns:a16="http://schemas.microsoft.com/office/drawing/2014/main" id="{63ACA915-F382-E57C-FF7D-6B947E8B1166}"/>
              </a:ext>
            </a:extLst>
          </p:cNvPr>
          <p:cNvSpPr/>
          <p:nvPr/>
        </p:nvSpPr>
        <p:spPr bwMode="auto">
          <a:xfrm>
            <a:off x="4667502" y="2294851"/>
            <a:ext cx="3613621"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95FAFEC7-5F4C-0DC9-08AD-6D2A41BE71A3}"/>
              </a:ext>
            </a:extLst>
          </p:cNvPr>
          <p:cNvSpPr/>
          <p:nvPr/>
        </p:nvSpPr>
        <p:spPr bwMode="auto">
          <a:xfrm>
            <a:off x="4667501" y="2652821"/>
            <a:ext cx="3613621"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0372B01F-8F9C-DF97-BAC7-531AA251594A}"/>
              </a:ext>
            </a:extLst>
          </p:cNvPr>
          <p:cNvSpPr/>
          <p:nvPr/>
        </p:nvSpPr>
        <p:spPr bwMode="auto">
          <a:xfrm>
            <a:off x="4667502" y="2970143"/>
            <a:ext cx="1350481"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6EA355F9-9A32-987F-77F3-E13944C4693C}"/>
              </a:ext>
            </a:extLst>
          </p:cNvPr>
          <p:cNvSpPr/>
          <p:nvPr/>
        </p:nvSpPr>
        <p:spPr bwMode="auto">
          <a:xfrm>
            <a:off x="4667501" y="3287465"/>
            <a:ext cx="1569701"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a:extLst>
              <a:ext uri="{FF2B5EF4-FFF2-40B4-BE49-F238E27FC236}">
                <a16:creationId xmlns:a16="http://schemas.microsoft.com/office/drawing/2014/main" id="{EB996E1E-A848-BCFE-58D4-1B7F2A3D0E93}"/>
              </a:ext>
            </a:extLst>
          </p:cNvPr>
          <p:cNvSpPr/>
          <p:nvPr/>
        </p:nvSpPr>
        <p:spPr bwMode="auto">
          <a:xfrm>
            <a:off x="4667502" y="3604790"/>
            <a:ext cx="1445731" cy="242884"/>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E7EC090B-DA49-5E37-E418-6AD1C90AA830}"/>
              </a:ext>
            </a:extLst>
          </p:cNvPr>
          <p:cNvSpPr/>
          <p:nvPr/>
        </p:nvSpPr>
        <p:spPr bwMode="auto">
          <a:xfrm>
            <a:off x="4667502" y="3922113"/>
            <a:ext cx="1512552" cy="242884"/>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a:extLst>
              <a:ext uri="{FF2B5EF4-FFF2-40B4-BE49-F238E27FC236}">
                <a16:creationId xmlns:a16="http://schemas.microsoft.com/office/drawing/2014/main" id="{17669394-83DF-B7E3-2476-6AED8BDA8CEA}"/>
              </a:ext>
            </a:extLst>
          </p:cNvPr>
          <p:cNvSpPr/>
          <p:nvPr/>
        </p:nvSpPr>
        <p:spPr bwMode="auto">
          <a:xfrm>
            <a:off x="4667502" y="4239436"/>
            <a:ext cx="1664656"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Rectangle 18">
            <a:extLst>
              <a:ext uri="{FF2B5EF4-FFF2-40B4-BE49-F238E27FC236}">
                <a16:creationId xmlns:a16="http://schemas.microsoft.com/office/drawing/2014/main" id="{94C16D0D-7C92-6B51-B6AA-0456C06B7FD4}"/>
              </a:ext>
            </a:extLst>
          </p:cNvPr>
          <p:cNvSpPr/>
          <p:nvPr/>
        </p:nvSpPr>
        <p:spPr bwMode="auto">
          <a:xfrm>
            <a:off x="4667501" y="4556759"/>
            <a:ext cx="1304762"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Rectangle 19">
            <a:extLst>
              <a:ext uri="{FF2B5EF4-FFF2-40B4-BE49-F238E27FC236}">
                <a16:creationId xmlns:a16="http://schemas.microsoft.com/office/drawing/2014/main" id="{91073793-699D-CBF5-A86B-B1484340E565}"/>
              </a:ext>
            </a:extLst>
          </p:cNvPr>
          <p:cNvSpPr/>
          <p:nvPr/>
        </p:nvSpPr>
        <p:spPr bwMode="auto">
          <a:xfrm>
            <a:off x="4667501" y="4874082"/>
            <a:ext cx="1840350"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F087B747-C119-66A1-88AE-806A94AD6023}"/>
              </a:ext>
            </a:extLst>
          </p:cNvPr>
          <p:cNvSpPr/>
          <p:nvPr/>
        </p:nvSpPr>
        <p:spPr bwMode="auto">
          <a:xfrm>
            <a:off x="4667501" y="5191405"/>
            <a:ext cx="2390611" cy="254534"/>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1916F8EB-1031-D2FD-4092-A9E6B8D37184}"/>
              </a:ext>
            </a:extLst>
          </p:cNvPr>
          <p:cNvSpPr/>
          <p:nvPr/>
        </p:nvSpPr>
        <p:spPr bwMode="auto">
          <a:xfrm>
            <a:off x="4667501" y="5508727"/>
            <a:ext cx="2930369"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4CF41C6E-64DF-0382-F22E-D19E1741E840}"/>
              </a:ext>
            </a:extLst>
          </p:cNvPr>
          <p:cNvSpPr/>
          <p:nvPr/>
        </p:nvSpPr>
        <p:spPr bwMode="auto">
          <a:xfrm>
            <a:off x="4667502" y="5826050"/>
            <a:ext cx="2390610" cy="246888"/>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Rectangle 25">
            <a:extLst>
              <a:ext uri="{FF2B5EF4-FFF2-40B4-BE49-F238E27FC236}">
                <a16:creationId xmlns:a16="http://schemas.microsoft.com/office/drawing/2014/main" id="{83ECFA60-5C32-7BBA-5205-C1A36E45FAA0}"/>
              </a:ext>
            </a:extLst>
          </p:cNvPr>
          <p:cNvSpPr/>
          <p:nvPr/>
        </p:nvSpPr>
        <p:spPr bwMode="auto">
          <a:xfrm>
            <a:off x="4667500" y="6143379"/>
            <a:ext cx="2368296" cy="246314"/>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a:xfrm>
            <a:off x="1882588" y="0"/>
            <a:ext cx="7931251" cy="795130"/>
          </a:xfrm>
        </p:spPr>
        <p:txBody>
          <a:bodyPr/>
          <a:lstStyle/>
          <a:p>
            <a:r>
              <a:rPr lang="en-US" dirty="0"/>
              <a:t>Findings: Instructors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a:xfrm>
            <a:off x="10893288" y="6135672"/>
            <a:ext cx="821634" cy="340935"/>
          </a:xfrm>
        </p:spPr>
        <p:txBody>
          <a:bodyPr/>
          <a:lstStyle/>
          <a:p>
            <a:pPr>
              <a:defRPr/>
            </a:pPr>
            <a:fld id="{D68E8870-17DE-45C4-A8DD-7644B2422933}" type="slidenum">
              <a:rPr lang="en-US" smtClean="0"/>
              <a:pPr>
                <a:defRPr/>
              </a:pPr>
              <a:t>12</a:t>
            </a:fld>
            <a:endParaRPr lang="en-US" dirty="0"/>
          </a:p>
        </p:txBody>
      </p:sp>
      <p:sp>
        <p:nvSpPr>
          <p:cNvPr id="5" name="Oval 4">
            <a:extLst>
              <a:ext uri="{FF2B5EF4-FFF2-40B4-BE49-F238E27FC236}">
                <a16:creationId xmlns:a16="http://schemas.microsoft.com/office/drawing/2014/main" id="{8E89EE05-C4C2-8073-230B-5CA2E9B5934D}"/>
              </a:ext>
            </a:extLst>
          </p:cNvPr>
          <p:cNvSpPr/>
          <p:nvPr/>
        </p:nvSpPr>
        <p:spPr>
          <a:xfrm>
            <a:off x="-2239619" y="991279"/>
            <a:ext cx="5404425" cy="5481396"/>
          </a:xfrm>
          <a:prstGeom prst="ellipse">
            <a:avLst/>
          </a:prstGeom>
          <a:solidFill>
            <a:srgbClr val="E2CFF1"/>
          </a:solidFill>
          <a:ln w="50800">
            <a:gradFill flip="none" rotWithShape="1">
              <a:gsLst>
                <a:gs pos="50000">
                  <a:srgbClr val="A980C9"/>
                </a:gs>
                <a:gs pos="100000">
                  <a:srgbClr val="E2CFF1"/>
                </a:gs>
                <a:gs pos="0">
                  <a:srgbClr val="7030A0"/>
                </a:gs>
              </a:gsLst>
              <a:path path="rect">
                <a:fillToRect l="100000" t="100000"/>
              </a:path>
              <a:tileRect r="-100000" b="-100000"/>
            </a:gradFill>
            <a:extLst>
              <a:ext uri="{C807C97D-BFC1-408E-A445-0C87EB9F89A2}">
                <ask:lineSketchStyleProps xmlns:ask="http://schemas.microsoft.com/office/drawing/2018/sketchyshapes" sd="1219033472">
                  <a:custGeom>
                    <a:avLst/>
                    <a:gdLst>
                      <a:gd name="connsiteX0" fmla="*/ 0 w 6743700"/>
                      <a:gd name="connsiteY0" fmla="*/ 3419872 h 6839744"/>
                      <a:gd name="connsiteX1" fmla="*/ 3371850 w 6743700"/>
                      <a:gd name="connsiteY1" fmla="*/ 0 h 6839744"/>
                      <a:gd name="connsiteX2" fmla="*/ 6743700 w 6743700"/>
                      <a:gd name="connsiteY2" fmla="*/ 3419872 h 6839744"/>
                      <a:gd name="connsiteX3" fmla="*/ 3371850 w 6743700"/>
                      <a:gd name="connsiteY3" fmla="*/ 6839744 h 6839744"/>
                      <a:gd name="connsiteX4" fmla="*/ 0 w 6743700"/>
                      <a:gd name="connsiteY4" fmla="*/ 3419872 h 683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700" h="6839744" fill="none" extrusionOk="0">
                        <a:moveTo>
                          <a:pt x="0" y="3419872"/>
                        </a:moveTo>
                        <a:cubicBezTo>
                          <a:pt x="287425" y="1565226"/>
                          <a:pt x="1698669" y="-389042"/>
                          <a:pt x="3371850" y="0"/>
                        </a:cubicBezTo>
                        <a:cubicBezTo>
                          <a:pt x="5073921" y="-24525"/>
                          <a:pt x="6610050" y="1656959"/>
                          <a:pt x="6743700" y="3419872"/>
                        </a:cubicBezTo>
                        <a:cubicBezTo>
                          <a:pt x="6727267" y="5151900"/>
                          <a:pt x="5113707" y="7007015"/>
                          <a:pt x="3371850" y="6839744"/>
                        </a:cubicBezTo>
                        <a:cubicBezTo>
                          <a:pt x="1574879" y="6876274"/>
                          <a:pt x="320236" y="5385612"/>
                          <a:pt x="0" y="3419872"/>
                        </a:cubicBezTo>
                        <a:close/>
                      </a:path>
                      <a:path w="6743700" h="6839744" stroke="0" extrusionOk="0">
                        <a:moveTo>
                          <a:pt x="0" y="3419872"/>
                        </a:moveTo>
                        <a:cubicBezTo>
                          <a:pt x="-392168" y="1289231"/>
                          <a:pt x="1181018" y="123333"/>
                          <a:pt x="3371850" y="0"/>
                        </a:cubicBezTo>
                        <a:cubicBezTo>
                          <a:pt x="5488710" y="53608"/>
                          <a:pt x="6598115" y="1535758"/>
                          <a:pt x="6743700" y="3419872"/>
                        </a:cubicBezTo>
                        <a:cubicBezTo>
                          <a:pt x="6680500" y="5370333"/>
                          <a:pt x="5190402" y="7081116"/>
                          <a:pt x="3371850" y="6839744"/>
                        </a:cubicBezTo>
                        <a:cubicBezTo>
                          <a:pt x="1394355" y="6776675"/>
                          <a:pt x="189364" y="5399094"/>
                          <a:pt x="0" y="341987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376685A-38C3-EBC9-3E9E-EAC146F3945E}"/>
              </a:ext>
            </a:extLst>
          </p:cNvPr>
          <p:cNvSpPr txBox="1">
            <a:spLocks/>
          </p:cNvSpPr>
          <p:nvPr/>
        </p:nvSpPr>
        <p:spPr>
          <a:xfrm>
            <a:off x="177860" y="4204728"/>
            <a:ext cx="2810563" cy="1661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030A0"/>
                </a:solidFill>
              </a:rPr>
              <a:t>+ Facilitation</a:t>
            </a:r>
          </a:p>
          <a:p>
            <a:pPr marL="0" indent="0">
              <a:buFont typeface="Arial" panose="020B0604020202020204" pitchFamily="34" charset="0"/>
              <a:buNone/>
            </a:pPr>
            <a:r>
              <a:rPr lang="en-US" sz="2400" b="1" dirty="0">
                <a:solidFill>
                  <a:srgbClr val="7030A0"/>
                </a:solidFill>
              </a:rPr>
              <a:t>- Evaluation</a:t>
            </a:r>
          </a:p>
        </p:txBody>
      </p:sp>
      <p:sp>
        <p:nvSpPr>
          <p:cNvPr id="8" name="TextBox 7">
            <a:extLst>
              <a:ext uri="{FF2B5EF4-FFF2-40B4-BE49-F238E27FC236}">
                <a16:creationId xmlns:a16="http://schemas.microsoft.com/office/drawing/2014/main" id="{D1EC2284-8731-CB8A-0A6F-9B6DFC83C0AE}"/>
              </a:ext>
            </a:extLst>
          </p:cNvPr>
          <p:cNvSpPr txBox="1"/>
          <p:nvPr/>
        </p:nvSpPr>
        <p:spPr>
          <a:xfrm>
            <a:off x="93009" y="2296067"/>
            <a:ext cx="2980266" cy="1661993"/>
          </a:xfrm>
          <a:prstGeom prst="rect">
            <a:avLst/>
          </a:prstGeom>
          <a:noFill/>
        </p:spPr>
        <p:txBody>
          <a:bodyPr wrap="square" rtlCol="0">
            <a:spAutoFit/>
          </a:bodyPr>
          <a:lstStyle/>
          <a:p>
            <a:pPr algn="ctr"/>
            <a:r>
              <a:rPr lang="en-US" sz="6600" b="1" dirty="0">
                <a:solidFill>
                  <a:srgbClr val="7030A0"/>
                </a:solidFill>
              </a:rPr>
              <a:t>9/17</a:t>
            </a:r>
          </a:p>
          <a:p>
            <a:pPr algn="ctr"/>
            <a:r>
              <a:rPr lang="en-US" sz="1800" b="1" dirty="0">
                <a:solidFill>
                  <a:srgbClr val="7030A0"/>
                </a:solidFill>
              </a:rPr>
              <a:t>Domains w/ 40% or &gt; </a:t>
            </a:r>
          </a:p>
          <a:p>
            <a:pPr algn="ctr"/>
            <a:r>
              <a:rPr lang="en-US" sz="1800" b="1" dirty="0">
                <a:solidFill>
                  <a:srgbClr val="7030A0"/>
                </a:solidFill>
              </a:rPr>
              <a:t>Performance Gap</a:t>
            </a:r>
          </a:p>
        </p:txBody>
      </p:sp>
      <p:cxnSp>
        <p:nvCxnSpPr>
          <p:cNvPr id="11" name="Straight Connector 10">
            <a:extLst>
              <a:ext uri="{FF2B5EF4-FFF2-40B4-BE49-F238E27FC236}">
                <a16:creationId xmlns:a16="http://schemas.microsoft.com/office/drawing/2014/main" id="{7009E276-074F-9C08-F1EC-218FABBD6691}"/>
              </a:ext>
            </a:extLst>
          </p:cNvPr>
          <p:cNvCxnSpPr/>
          <p:nvPr/>
        </p:nvCxnSpPr>
        <p:spPr bwMode="auto">
          <a:xfrm>
            <a:off x="225288" y="3975392"/>
            <a:ext cx="2544418" cy="0"/>
          </a:xfrm>
          <a:prstGeom prst="line">
            <a:avLst/>
          </a:prstGeom>
          <a:ln w="38100">
            <a:solidFill>
              <a:srgbClr val="7030A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DB017135-E097-A7FD-C8B9-4DE7648B4F18}"/>
              </a:ext>
            </a:extLst>
          </p:cNvPr>
          <p:cNvSpPr txBox="1"/>
          <p:nvPr/>
        </p:nvSpPr>
        <p:spPr>
          <a:xfrm>
            <a:off x="4644632" y="936806"/>
            <a:ext cx="5959846" cy="338554"/>
          </a:xfrm>
          <a:prstGeom prst="rect">
            <a:avLst/>
          </a:prstGeom>
          <a:noFill/>
        </p:spPr>
        <p:txBody>
          <a:bodyPr wrap="square" rtlCol="0">
            <a:spAutoFit/>
          </a:bodyPr>
          <a:lstStyle/>
          <a:p>
            <a:r>
              <a:rPr lang="en-US" sz="1600" u="sng" dirty="0"/>
              <a:t>Average Instructor Competency Domain Gaps (N=123)</a:t>
            </a:r>
          </a:p>
        </p:txBody>
      </p:sp>
      <p:sp>
        <p:nvSpPr>
          <p:cNvPr id="27" name="Rectangle 26">
            <a:extLst>
              <a:ext uri="{FF2B5EF4-FFF2-40B4-BE49-F238E27FC236}">
                <a16:creationId xmlns:a16="http://schemas.microsoft.com/office/drawing/2014/main" id="{F865EABE-FE84-FD8A-7597-4E7AD23C3E28}"/>
              </a:ext>
            </a:extLst>
          </p:cNvPr>
          <p:cNvSpPr/>
          <p:nvPr/>
        </p:nvSpPr>
        <p:spPr bwMode="auto">
          <a:xfrm>
            <a:off x="4667500" y="6458295"/>
            <a:ext cx="2344889" cy="246314"/>
          </a:xfrm>
          <a:prstGeom prst="rect">
            <a:avLst/>
          </a:prstGeom>
          <a:solidFill>
            <a:srgbClr val="F3ED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TextBox 23">
            <a:extLst>
              <a:ext uri="{FF2B5EF4-FFF2-40B4-BE49-F238E27FC236}">
                <a16:creationId xmlns:a16="http://schemas.microsoft.com/office/drawing/2014/main" id="{4E8D3609-20DB-78EA-732C-3B5B4389B9F5}"/>
              </a:ext>
            </a:extLst>
          </p:cNvPr>
          <p:cNvSpPr txBox="1"/>
          <p:nvPr/>
        </p:nvSpPr>
        <p:spPr>
          <a:xfrm>
            <a:off x="4644632" y="1230002"/>
            <a:ext cx="6267718" cy="5542223"/>
          </a:xfrm>
          <a:prstGeom prst="rect">
            <a:avLst/>
          </a:prstGeom>
          <a:noFill/>
        </p:spPr>
        <p:txBody>
          <a:bodyPr wrap="square" rtlCol="0">
            <a:spAutoFit/>
          </a:bodyPr>
          <a:lstStyle/>
          <a:p>
            <a:pPr>
              <a:lnSpc>
                <a:spcPct val="150000"/>
              </a:lnSpc>
            </a:pPr>
            <a:r>
              <a:rPr lang="en-US" sz="1400" b="1" dirty="0"/>
              <a:t>Program Management 66% </a:t>
            </a:r>
          </a:p>
          <a:p>
            <a:pPr>
              <a:lnSpc>
                <a:spcPct val="150000"/>
              </a:lnSpc>
            </a:pPr>
            <a:r>
              <a:rPr lang="en-US" sz="1400" b="1" dirty="0"/>
              <a:t>Course Management 64%</a:t>
            </a:r>
          </a:p>
          <a:p>
            <a:pPr>
              <a:lnSpc>
                <a:spcPct val="150000"/>
              </a:lnSpc>
            </a:pPr>
            <a:r>
              <a:rPr lang="en-US" sz="1400" b="1" dirty="0"/>
              <a:t>Evaluating Instructional Effectiveness 60%</a:t>
            </a:r>
          </a:p>
          <a:p>
            <a:pPr>
              <a:lnSpc>
                <a:spcPct val="150000"/>
              </a:lnSpc>
            </a:pPr>
            <a:r>
              <a:rPr lang="en-US" sz="1400" b="1" dirty="0"/>
              <a:t>Evaluating Instruction 62%</a:t>
            </a:r>
          </a:p>
          <a:p>
            <a:pPr>
              <a:lnSpc>
                <a:spcPct val="150000"/>
              </a:lnSpc>
            </a:pPr>
            <a:r>
              <a:rPr lang="en-US" sz="1400" b="1" dirty="0"/>
              <a:t>Course Design Evaluation 62%</a:t>
            </a:r>
          </a:p>
          <a:p>
            <a:pPr>
              <a:lnSpc>
                <a:spcPct val="150000"/>
              </a:lnSpc>
            </a:pPr>
            <a:r>
              <a:rPr lang="en-US" sz="1400" b="1" dirty="0"/>
              <a:t>Classroom Management 23%</a:t>
            </a:r>
          </a:p>
          <a:p>
            <a:pPr>
              <a:lnSpc>
                <a:spcPct val="150000"/>
              </a:lnSpc>
            </a:pPr>
            <a:r>
              <a:rPr lang="en-US" sz="1400" b="1" dirty="0"/>
              <a:t>Promote Transfer 27%</a:t>
            </a:r>
          </a:p>
          <a:p>
            <a:pPr>
              <a:lnSpc>
                <a:spcPct val="150000"/>
              </a:lnSpc>
            </a:pPr>
            <a:r>
              <a:rPr lang="en-US" sz="1400" b="1" dirty="0"/>
              <a:t>Promote Retention 25%</a:t>
            </a:r>
          </a:p>
          <a:p>
            <a:pPr>
              <a:lnSpc>
                <a:spcPct val="150000"/>
              </a:lnSpc>
            </a:pPr>
            <a:r>
              <a:rPr lang="en-US" sz="1400" b="1" dirty="0"/>
              <a:t>Feedback 26%</a:t>
            </a:r>
          </a:p>
          <a:p>
            <a:pPr>
              <a:lnSpc>
                <a:spcPct val="150000"/>
              </a:lnSpc>
            </a:pPr>
            <a:r>
              <a:rPr lang="en-US" sz="1400" b="1" dirty="0"/>
              <a:t>Adapt Instruction 29%</a:t>
            </a:r>
          </a:p>
          <a:p>
            <a:pPr>
              <a:lnSpc>
                <a:spcPct val="150000"/>
              </a:lnSpc>
            </a:pPr>
            <a:r>
              <a:rPr lang="en-US" sz="1400" b="1" dirty="0"/>
              <a:t>Engage Learners 22%</a:t>
            </a:r>
          </a:p>
          <a:p>
            <a:pPr>
              <a:lnSpc>
                <a:spcPct val="150000"/>
              </a:lnSpc>
            </a:pPr>
            <a:r>
              <a:rPr lang="en-US" sz="1400" b="1" dirty="0"/>
              <a:t>Preparing for Instruction 32%</a:t>
            </a:r>
          </a:p>
          <a:p>
            <a:pPr>
              <a:lnSpc>
                <a:spcPct val="150000"/>
              </a:lnSpc>
            </a:pPr>
            <a:r>
              <a:rPr lang="en-US" sz="1400" b="1" dirty="0"/>
              <a:t>Ethics 41%</a:t>
            </a:r>
          </a:p>
          <a:p>
            <a:pPr>
              <a:lnSpc>
                <a:spcPct val="150000"/>
              </a:lnSpc>
            </a:pPr>
            <a:r>
              <a:rPr lang="en-US" sz="1400" b="1" dirty="0"/>
              <a:t>Professional Currency 50%</a:t>
            </a:r>
          </a:p>
          <a:p>
            <a:pPr>
              <a:lnSpc>
                <a:spcPct val="150000"/>
              </a:lnSpc>
            </a:pPr>
            <a:r>
              <a:rPr lang="en-US" sz="1400" b="1" dirty="0"/>
              <a:t>Learning &amp; Educational Practices 43%</a:t>
            </a:r>
          </a:p>
          <a:p>
            <a:pPr>
              <a:lnSpc>
                <a:spcPct val="150000"/>
              </a:lnSpc>
            </a:pPr>
            <a:r>
              <a:rPr lang="en-US" sz="1400" b="1" dirty="0"/>
              <a:t>Emotional Intelligence 42%</a:t>
            </a:r>
          </a:p>
          <a:p>
            <a:pPr>
              <a:lnSpc>
                <a:spcPct val="150000"/>
              </a:lnSpc>
            </a:pPr>
            <a:r>
              <a:rPr lang="en-US" sz="1400" b="1" dirty="0"/>
              <a:t>Communication 40%</a:t>
            </a:r>
          </a:p>
        </p:txBody>
      </p:sp>
    </p:spTree>
    <p:extLst>
      <p:ext uri="{BB962C8B-B14F-4D97-AF65-F5344CB8AC3E}">
        <p14:creationId xmlns:p14="http://schemas.microsoft.com/office/powerpoint/2010/main" val="3203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5F14FE6-B5B6-4966-34FA-7E881A57FAC7}"/>
              </a:ext>
            </a:extLst>
          </p:cNvPr>
          <p:cNvSpPr/>
          <p:nvPr/>
        </p:nvSpPr>
        <p:spPr>
          <a:xfrm>
            <a:off x="-2171379" y="991279"/>
            <a:ext cx="5404425" cy="5481396"/>
          </a:xfrm>
          <a:prstGeom prst="ellipse">
            <a:avLst/>
          </a:prstGeom>
          <a:solidFill>
            <a:srgbClr val="D2DFEE"/>
          </a:solidFill>
          <a:ln w="50800">
            <a:noFill/>
            <a:extLst>
              <a:ext uri="{C807C97D-BFC1-408E-A445-0C87EB9F89A2}">
                <ask:lineSketchStyleProps xmlns:ask="http://schemas.microsoft.com/office/drawing/2018/sketchyshapes" sd="1219033472">
                  <a:custGeom>
                    <a:avLst/>
                    <a:gdLst>
                      <a:gd name="connsiteX0" fmla="*/ 0 w 6743700"/>
                      <a:gd name="connsiteY0" fmla="*/ 3419872 h 6839744"/>
                      <a:gd name="connsiteX1" fmla="*/ 3371850 w 6743700"/>
                      <a:gd name="connsiteY1" fmla="*/ 0 h 6839744"/>
                      <a:gd name="connsiteX2" fmla="*/ 6743700 w 6743700"/>
                      <a:gd name="connsiteY2" fmla="*/ 3419872 h 6839744"/>
                      <a:gd name="connsiteX3" fmla="*/ 3371850 w 6743700"/>
                      <a:gd name="connsiteY3" fmla="*/ 6839744 h 6839744"/>
                      <a:gd name="connsiteX4" fmla="*/ 0 w 6743700"/>
                      <a:gd name="connsiteY4" fmla="*/ 3419872 h 683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700" h="6839744" fill="none" extrusionOk="0">
                        <a:moveTo>
                          <a:pt x="0" y="3419872"/>
                        </a:moveTo>
                        <a:cubicBezTo>
                          <a:pt x="287425" y="1565226"/>
                          <a:pt x="1698669" y="-389042"/>
                          <a:pt x="3371850" y="0"/>
                        </a:cubicBezTo>
                        <a:cubicBezTo>
                          <a:pt x="5073921" y="-24525"/>
                          <a:pt x="6610050" y="1656959"/>
                          <a:pt x="6743700" y="3419872"/>
                        </a:cubicBezTo>
                        <a:cubicBezTo>
                          <a:pt x="6727267" y="5151900"/>
                          <a:pt x="5113707" y="7007015"/>
                          <a:pt x="3371850" y="6839744"/>
                        </a:cubicBezTo>
                        <a:cubicBezTo>
                          <a:pt x="1574879" y="6876274"/>
                          <a:pt x="320236" y="5385612"/>
                          <a:pt x="0" y="3419872"/>
                        </a:cubicBezTo>
                        <a:close/>
                      </a:path>
                      <a:path w="6743700" h="6839744" stroke="0" extrusionOk="0">
                        <a:moveTo>
                          <a:pt x="0" y="3419872"/>
                        </a:moveTo>
                        <a:cubicBezTo>
                          <a:pt x="-392168" y="1289231"/>
                          <a:pt x="1181018" y="123333"/>
                          <a:pt x="3371850" y="0"/>
                        </a:cubicBezTo>
                        <a:cubicBezTo>
                          <a:pt x="5488710" y="53608"/>
                          <a:pt x="6598115" y="1535758"/>
                          <a:pt x="6743700" y="3419872"/>
                        </a:cubicBezTo>
                        <a:cubicBezTo>
                          <a:pt x="6680500" y="5370333"/>
                          <a:pt x="5190402" y="7081116"/>
                          <a:pt x="3371850" y="6839744"/>
                        </a:cubicBezTo>
                        <a:cubicBezTo>
                          <a:pt x="1394355" y="6776675"/>
                          <a:pt x="189364" y="5399094"/>
                          <a:pt x="0" y="341987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82588" y="0"/>
            <a:ext cx="7931251" cy="795130"/>
          </a:xfrm>
        </p:spPr>
        <p:txBody>
          <a:bodyPr/>
          <a:lstStyle/>
          <a:p>
            <a:r>
              <a:rPr lang="en-US" dirty="0"/>
              <a:t>Findings: Multi-Media Developers </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a:xfrm>
            <a:off x="10893288" y="6267670"/>
            <a:ext cx="821634" cy="340935"/>
          </a:xfrm>
        </p:spPr>
        <p:txBody>
          <a:bodyPr/>
          <a:lstStyle/>
          <a:p>
            <a:pPr>
              <a:defRPr/>
            </a:pPr>
            <a:fld id="{D68E8870-17DE-45C4-A8DD-7644B2422933}" type="slidenum">
              <a:rPr lang="en-US" smtClean="0"/>
              <a:pPr>
                <a:defRPr/>
              </a:pPr>
              <a:t>13</a:t>
            </a:fld>
            <a:endParaRPr lang="en-US" dirty="0"/>
          </a:p>
        </p:txBody>
      </p:sp>
      <p:sp>
        <p:nvSpPr>
          <p:cNvPr id="7" name="Content Placeholder 2">
            <a:extLst>
              <a:ext uri="{FF2B5EF4-FFF2-40B4-BE49-F238E27FC236}">
                <a16:creationId xmlns:a16="http://schemas.microsoft.com/office/drawing/2014/main" id="{4C8B2CD1-A40C-AED8-FD85-B1CD5FEC7616}"/>
              </a:ext>
            </a:extLst>
          </p:cNvPr>
          <p:cNvSpPr txBox="1">
            <a:spLocks/>
          </p:cNvSpPr>
          <p:nvPr/>
        </p:nvSpPr>
        <p:spPr>
          <a:xfrm>
            <a:off x="185532" y="4169956"/>
            <a:ext cx="3419722" cy="2185783"/>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dirty="0">
                <a:solidFill>
                  <a:srgbClr val="2F527D"/>
                </a:solidFill>
                <a:latin typeface="+mn-lt"/>
              </a:rPr>
              <a:t>+ Photo/Video</a:t>
            </a:r>
          </a:p>
          <a:p>
            <a:pPr marL="0" indent="0">
              <a:buFont typeface="Wingdings" charset="2"/>
              <a:buNone/>
            </a:pPr>
            <a:r>
              <a:rPr lang="en-US" sz="2400" b="1" kern="0" dirty="0">
                <a:solidFill>
                  <a:srgbClr val="2F527D"/>
                </a:solidFill>
                <a:latin typeface="+mn-lt"/>
              </a:rPr>
              <a:t>- Mobile/AR/VR</a:t>
            </a:r>
          </a:p>
          <a:p>
            <a:pPr marL="0" indent="0">
              <a:buFont typeface="Wingdings" charset="2"/>
              <a:buNone/>
            </a:pPr>
            <a:r>
              <a:rPr lang="en-US" sz="2400" b="1" kern="0" dirty="0">
                <a:solidFill>
                  <a:srgbClr val="2F527D"/>
                </a:solidFill>
                <a:latin typeface="+mn-lt"/>
              </a:rPr>
              <a:t>/Programming</a:t>
            </a:r>
          </a:p>
        </p:txBody>
      </p:sp>
      <p:sp>
        <p:nvSpPr>
          <p:cNvPr id="8" name="TextBox 7">
            <a:extLst>
              <a:ext uri="{FF2B5EF4-FFF2-40B4-BE49-F238E27FC236}">
                <a16:creationId xmlns:a16="http://schemas.microsoft.com/office/drawing/2014/main" id="{8FD9EDB5-87CB-7F89-C7C9-2EFE364A5081}"/>
              </a:ext>
            </a:extLst>
          </p:cNvPr>
          <p:cNvSpPr txBox="1"/>
          <p:nvPr/>
        </p:nvSpPr>
        <p:spPr>
          <a:xfrm>
            <a:off x="85767" y="2322913"/>
            <a:ext cx="2980266" cy="1661993"/>
          </a:xfrm>
          <a:prstGeom prst="rect">
            <a:avLst/>
          </a:prstGeom>
          <a:noFill/>
        </p:spPr>
        <p:txBody>
          <a:bodyPr wrap="square" rtlCol="0">
            <a:spAutoFit/>
          </a:bodyPr>
          <a:lstStyle/>
          <a:p>
            <a:pPr algn="ctr"/>
            <a:r>
              <a:rPr lang="en-US" sz="6600" b="1" dirty="0">
                <a:solidFill>
                  <a:srgbClr val="2F527D"/>
                </a:solidFill>
              </a:rPr>
              <a:t>10/19</a:t>
            </a:r>
          </a:p>
          <a:p>
            <a:pPr algn="ctr"/>
            <a:r>
              <a:rPr lang="en-US" sz="1800" b="1" dirty="0">
                <a:solidFill>
                  <a:srgbClr val="2F527D"/>
                </a:solidFill>
              </a:rPr>
              <a:t>Domains w/ 40% or &gt; </a:t>
            </a:r>
          </a:p>
          <a:p>
            <a:pPr algn="ctr"/>
            <a:r>
              <a:rPr lang="en-US" sz="1800" b="1" dirty="0">
                <a:solidFill>
                  <a:srgbClr val="2F527D"/>
                </a:solidFill>
              </a:rPr>
              <a:t>Performance Gap</a:t>
            </a:r>
          </a:p>
        </p:txBody>
      </p:sp>
      <p:cxnSp>
        <p:nvCxnSpPr>
          <p:cNvPr id="11" name="Straight Connector 10">
            <a:extLst>
              <a:ext uri="{FF2B5EF4-FFF2-40B4-BE49-F238E27FC236}">
                <a16:creationId xmlns:a16="http://schemas.microsoft.com/office/drawing/2014/main" id="{97D8C547-75D3-AFF3-46C7-EB68EF13A7C0}"/>
              </a:ext>
            </a:extLst>
          </p:cNvPr>
          <p:cNvCxnSpPr/>
          <p:nvPr/>
        </p:nvCxnSpPr>
        <p:spPr bwMode="auto">
          <a:xfrm>
            <a:off x="225288" y="3975392"/>
            <a:ext cx="2544418" cy="0"/>
          </a:xfrm>
          <a:prstGeom prst="line">
            <a:avLst/>
          </a:prstGeom>
          <a:ln w="38100">
            <a:solidFill>
              <a:srgbClr val="2F527D"/>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7" name="Rectangle 26">
            <a:extLst>
              <a:ext uri="{FF2B5EF4-FFF2-40B4-BE49-F238E27FC236}">
                <a16:creationId xmlns:a16="http://schemas.microsoft.com/office/drawing/2014/main" id="{AB40FEA7-B521-0667-422B-DB9EE2B9AD21}"/>
              </a:ext>
            </a:extLst>
          </p:cNvPr>
          <p:cNvSpPr/>
          <p:nvPr/>
        </p:nvSpPr>
        <p:spPr bwMode="auto">
          <a:xfrm>
            <a:off x="4217122" y="1144982"/>
            <a:ext cx="1840350"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0B91E8E5-A50E-C865-FEBA-995C94A4DBA5}"/>
              </a:ext>
            </a:extLst>
          </p:cNvPr>
          <p:cNvSpPr/>
          <p:nvPr/>
        </p:nvSpPr>
        <p:spPr bwMode="auto">
          <a:xfrm>
            <a:off x="4217122" y="1444851"/>
            <a:ext cx="130476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Rectangle 28">
            <a:extLst>
              <a:ext uri="{FF2B5EF4-FFF2-40B4-BE49-F238E27FC236}">
                <a16:creationId xmlns:a16="http://schemas.microsoft.com/office/drawing/2014/main" id="{B3FA9200-812C-11AE-602D-2F632BBDDF52}"/>
              </a:ext>
            </a:extLst>
          </p:cNvPr>
          <p:cNvSpPr/>
          <p:nvPr/>
        </p:nvSpPr>
        <p:spPr bwMode="auto">
          <a:xfrm>
            <a:off x="4217121" y="1744720"/>
            <a:ext cx="5581967"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Rectangle 29">
            <a:extLst>
              <a:ext uri="{FF2B5EF4-FFF2-40B4-BE49-F238E27FC236}">
                <a16:creationId xmlns:a16="http://schemas.microsoft.com/office/drawing/2014/main" id="{7A713458-7FE9-9A09-92B3-063B8D432BE2}"/>
              </a:ext>
            </a:extLst>
          </p:cNvPr>
          <p:cNvSpPr/>
          <p:nvPr/>
        </p:nvSpPr>
        <p:spPr bwMode="auto">
          <a:xfrm>
            <a:off x="4217122" y="2044589"/>
            <a:ext cx="6510014"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7813D1B1-EE6A-BB1B-3184-257860E34449}"/>
              </a:ext>
            </a:extLst>
          </p:cNvPr>
          <p:cNvSpPr/>
          <p:nvPr/>
        </p:nvSpPr>
        <p:spPr bwMode="auto">
          <a:xfrm>
            <a:off x="4217121" y="2344458"/>
            <a:ext cx="5146338"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Rectangle 31">
            <a:extLst>
              <a:ext uri="{FF2B5EF4-FFF2-40B4-BE49-F238E27FC236}">
                <a16:creationId xmlns:a16="http://schemas.microsoft.com/office/drawing/2014/main" id="{A1DAD327-442B-CE8A-FB13-D713F26001F8}"/>
              </a:ext>
            </a:extLst>
          </p:cNvPr>
          <p:cNvSpPr/>
          <p:nvPr/>
        </p:nvSpPr>
        <p:spPr bwMode="auto">
          <a:xfrm>
            <a:off x="4217122" y="2644327"/>
            <a:ext cx="567750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Rectangle 32">
            <a:extLst>
              <a:ext uri="{FF2B5EF4-FFF2-40B4-BE49-F238E27FC236}">
                <a16:creationId xmlns:a16="http://schemas.microsoft.com/office/drawing/2014/main" id="{394A72ED-7E41-4EA9-9100-C4FD9345DD99}"/>
              </a:ext>
            </a:extLst>
          </p:cNvPr>
          <p:cNvSpPr/>
          <p:nvPr/>
        </p:nvSpPr>
        <p:spPr bwMode="auto">
          <a:xfrm>
            <a:off x="4217121" y="2944196"/>
            <a:ext cx="2925558"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Rectangle 33">
            <a:extLst>
              <a:ext uri="{FF2B5EF4-FFF2-40B4-BE49-F238E27FC236}">
                <a16:creationId xmlns:a16="http://schemas.microsoft.com/office/drawing/2014/main" id="{EF0FFAAC-1402-07F8-E85A-15F212F6CF98}"/>
              </a:ext>
            </a:extLst>
          </p:cNvPr>
          <p:cNvSpPr/>
          <p:nvPr/>
        </p:nvSpPr>
        <p:spPr bwMode="auto">
          <a:xfrm>
            <a:off x="4217122" y="3244065"/>
            <a:ext cx="256581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Rectangle 34">
            <a:extLst>
              <a:ext uri="{FF2B5EF4-FFF2-40B4-BE49-F238E27FC236}">
                <a16:creationId xmlns:a16="http://schemas.microsoft.com/office/drawing/2014/main" id="{21786DB2-14DA-8BAE-B255-5733DABEC537}"/>
              </a:ext>
            </a:extLst>
          </p:cNvPr>
          <p:cNvSpPr/>
          <p:nvPr/>
        </p:nvSpPr>
        <p:spPr bwMode="auto">
          <a:xfrm>
            <a:off x="4194253" y="3543934"/>
            <a:ext cx="1904162"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Rectangle 35">
            <a:extLst>
              <a:ext uri="{FF2B5EF4-FFF2-40B4-BE49-F238E27FC236}">
                <a16:creationId xmlns:a16="http://schemas.microsoft.com/office/drawing/2014/main" id="{503BE949-9D75-D1E3-A421-3B15CE1D8D18}"/>
              </a:ext>
            </a:extLst>
          </p:cNvPr>
          <p:cNvSpPr/>
          <p:nvPr/>
        </p:nvSpPr>
        <p:spPr bwMode="auto">
          <a:xfrm>
            <a:off x="4217122" y="3843803"/>
            <a:ext cx="232709"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Rectangle 36">
            <a:extLst>
              <a:ext uri="{FF2B5EF4-FFF2-40B4-BE49-F238E27FC236}">
                <a16:creationId xmlns:a16="http://schemas.microsoft.com/office/drawing/2014/main" id="{663EA2BF-7811-46A3-D52C-612F4AF8EABD}"/>
              </a:ext>
            </a:extLst>
          </p:cNvPr>
          <p:cNvSpPr/>
          <p:nvPr/>
        </p:nvSpPr>
        <p:spPr bwMode="auto">
          <a:xfrm>
            <a:off x="4217121" y="4143672"/>
            <a:ext cx="37223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Rectangle 37">
            <a:extLst>
              <a:ext uri="{FF2B5EF4-FFF2-40B4-BE49-F238E27FC236}">
                <a16:creationId xmlns:a16="http://schemas.microsoft.com/office/drawing/2014/main" id="{81DB01FD-22E5-0F61-53D9-032953C1A6C8}"/>
              </a:ext>
            </a:extLst>
          </p:cNvPr>
          <p:cNvSpPr/>
          <p:nvPr/>
        </p:nvSpPr>
        <p:spPr bwMode="auto">
          <a:xfrm>
            <a:off x="4217121" y="4743410"/>
            <a:ext cx="1221000"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Rectangle 38">
            <a:extLst>
              <a:ext uri="{FF2B5EF4-FFF2-40B4-BE49-F238E27FC236}">
                <a16:creationId xmlns:a16="http://schemas.microsoft.com/office/drawing/2014/main" id="{F314EDFE-BFB6-CDEC-1B54-F45B14E4926E}"/>
              </a:ext>
            </a:extLst>
          </p:cNvPr>
          <p:cNvSpPr/>
          <p:nvPr/>
        </p:nvSpPr>
        <p:spPr bwMode="auto">
          <a:xfrm>
            <a:off x="4217122" y="5043279"/>
            <a:ext cx="922456"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Rectangle 39">
            <a:extLst>
              <a:ext uri="{FF2B5EF4-FFF2-40B4-BE49-F238E27FC236}">
                <a16:creationId xmlns:a16="http://schemas.microsoft.com/office/drawing/2014/main" id="{AF97BBBD-12A5-6A5C-9065-03C64AD3957C}"/>
              </a:ext>
            </a:extLst>
          </p:cNvPr>
          <p:cNvSpPr/>
          <p:nvPr/>
        </p:nvSpPr>
        <p:spPr bwMode="auto">
          <a:xfrm>
            <a:off x="4217121" y="5343148"/>
            <a:ext cx="3152666"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Rectangle 40">
            <a:extLst>
              <a:ext uri="{FF2B5EF4-FFF2-40B4-BE49-F238E27FC236}">
                <a16:creationId xmlns:a16="http://schemas.microsoft.com/office/drawing/2014/main" id="{098D228C-E923-DC53-D466-BDC56E13972F}"/>
              </a:ext>
            </a:extLst>
          </p:cNvPr>
          <p:cNvSpPr/>
          <p:nvPr/>
        </p:nvSpPr>
        <p:spPr bwMode="auto">
          <a:xfrm>
            <a:off x="4217121" y="5643017"/>
            <a:ext cx="288461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TextBox 42">
            <a:extLst>
              <a:ext uri="{FF2B5EF4-FFF2-40B4-BE49-F238E27FC236}">
                <a16:creationId xmlns:a16="http://schemas.microsoft.com/office/drawing/2014/main" id="{2A77ACC1-10F5-5922-8694-93C98C8D4603}"/>
              </a:ext>
            </a:extLst>
          </p:cNvPr>
          <p:cNvSpPr txBox="1"/>
          <p:nvPr/>
        </p:nvSpPr>
        <p:spPr>
          <a:xfrm>
            <a:off x="4139656" y="813974"/>
            <a:ext cx="7106098" cy="338554"/>
          </a:xfrm>
          <a:prstGeom prst="rect">
            <a:avLst/>
          </a:prstGeom>
          <a:noFill/>
        </p:spPr>
        <p:txBody>
          <a:bodyPr wrap="square" rtlCol="0">
            <a:spAutoFit/>
          </a:bodyPr>
          <a:lstStyle/>
          <a:p>
            <a:r>
              <a:rPr lang="en-US" sz="1600" u="sng" dirty="0"/>
              <a:t>Average Multi-media Developer Competency Domain Gaps (N=12)</a:t>
            </a:r>
          </a:p>
        </p:txBody>
      </p:sp>
      <p:sp>
        <p:nvSpPr>
          <p:cNvPr id="44" name="Rectangle 43">
            <a:extLst>
              <a:ext uri="{FF2B5EF4-FFF2-40B4-BE49-F238E27FC236}">
                <a16:creationId xmlns:a16="http://schemas.microsoft.com/office/drawing/2014/main" id="{3B2CE73F-90F3-7311-2CEB-33B26D8F3DAD}"/>
              </a:ext>
            </a:extLst>
          </p:cNvPr>
          <p:cNvSpPr/>
          <p:nvPr/>
        </p:nvSpPr>
        <p:spPr bwMode="auto">
          <a:xfrm>
            <a:off x="4203314" y="6542627"/>
            <a:ext cx="122864"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7" name="Rectangle 46">
            <a:extLst>
              <a:ext uri="{FF2B5EF4-FFF2-40B4-BE49-F238E27FC236}">
                <a16:creationId xmlns:a16="http://schemas.microsoft.com/office/drawing/2014/main" id="{CDCE0B22-B1E1-09B9-CC4F-DB9252CD7E4C}"/>
              </a:ext>
            </a:extLst>
          </p:cNvPr>
          <p:cNvSpPr/>
          <p:nvPr/>
        </p:nvSpPr>
        <p:spPr bwMode="auto">
          <a:xfrm>
            <a:off x="4221546" y="5942886"/>
            <a:ext cx="288461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8" name="Rectangle 47">
            <a:extLst>
              <a:ext uri="{FF2B5EF4-FFF2-40B4-BE49-F238E27FC236}">
                <a16:creationId xmlns:a16="http://schemas.microsoft.com/office/drawing/2014/main" id="{7F9AFC07-254E-F63E-8CBA-1333629636F6}"/>
              </a:ext>
            </a:extLst>
          </p:cNvPr>
          <p:cNvSpPr/>
          <p:nvPr/>
        </p:nvSpPr>
        <p:spPr bwMode="auto">
          <a:xfrm>
            <a:off x="4203314" y="6242755"/>
            <a:ext cx="2884611" cy="246888"/>
          </a:xfrm>
          <a:prstGeom prst="rect">
            <a:avLst/>
          </a:prstGeom>
          <a:solidFill>
            <a:srgbClr val="EDF2F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TextBox 44">
            <a:extLst>
              <a:ext uri="{FF2B5EF4-FFF2-40B4-BE49-F238E27FC236}">
                <a16:creationId xmlns:a16="http://schemas.microsoft.com/office/drawing/2014/main" id="{00787311-DCE2-A167-DAB0-E91B3625CFA6}"/>
              </a:ext>
            </a:extLst>
          </p:cNvPr>
          <p:cNvSpPr txBox="1"/>
          <p:nvPr/>
        </p:nvSpPr>
        <p:spPr>
          <a:xfrm>
            <a:off x="4139656" y="1038930"/>
            <a:ext cx="6267718" cy="5970865"/>
          </a:xfrm>
          <a:prstGeom prst="rect">
            <a:avLst/>
          </a:prstGeom>
          <a:noFill/>
        </p:spPr>
        <p:txBody>
          <a:bodyPr wrap="square" rtlCol="0">
            <a:spAutoFit/>
          </a:bodyPr>
          <a:lstStyle/>
          <a:p>
            <a:pPr>
              <a:lnSpc>
                <a:spcPct val="150000"/>
              </a:lnSpc>
            </a:pPr>
            <a:r>
              <a:rPr lang="en-US" sz="1320" b="1" dirty="0"/>
              <a:t>Program Management 28% </a:t>
            </a:r>
          </a:p>
          <a:p>
            <a:pPr>
              <a:lnSpc>
                <a:spcPct val="150000"/>
              </a:lnSpc>
            </a:pPr>
            <a:r>
              <a:rPr lang="en-US" sz="1320" b="1" dirty="0"/>
              <a:t>Project Management 20%</a:t>
            </a:r>
          </a:p>
          <a:p>
            <a:pPr>
              <a:lnSpc>
                <a:spcPct val="150000"/>
              </a:lnSpc>
            </a:pPr>
            <a:r>
              <a:rPr lang="en-US" sz="1320" b="1" dirty="0"/>
              <a:t>AR/VR Developer 87%</a:t>
            </a:r>
          </a:p>
          <a:p>
            <a:pPr>
              <a:lnSpc>
                <a:spcPct val="150000"/>
              </a:lnSpc>
            </a:pPr>
            <a:r>
              <a:rPr lang="en-US" sz="1320" b="1" dirty="0"/>
              <a:t>Mobile Development 100%</a:t>
            </a:r>
          </a:p>
          <a:p>
            <a:pPr>
              <a:lnSpc>
                <a:spcPct val="150000"/>
              </a:lnSpc>
            </a:pPr>
            <a:r>
              <a:rPr lang="en-US" sz="1320" b="1" dirty="0"/>
              <a:t>Web Development 80%</a:t>
            </a:r>
          </a:p>
          <a:p>
            <a:pPr>
              <a:lnSpc>
                <a:spcPct val="150000"/>
              </a:lnSpc>
            </a:pPr>
            <a:r>
              <a:rPr lang="en-US" sz="1320" b="1" dirty="0"/>
              <a:t>Programing Languages 88%</a:t>
            </a:r>
          </a:p>
          <a:p>
            <a:pPr>
              <a:lnSpc>
                <a:spcPct val="150000"/>
              </a:lnSpc>
            </a:pPr>
            <a:r>
              <a:rPr lang="en-US" sz="1320" b="1" dirty="0"/>
              <a:t>3D Modeling 45%</a:t>
            </a:r>
          </a:p>
          <a:p>
            <a:pPr>
              <a:lnSpc>
                <a:spcPct val="150000"/>
              </a:lnSpc>
            </a:pPr>
            <a:r>
              <a:rPr lang="en-US" sz="1320" b="1" dirty="0"/>
              <a:t>Animation 40%</a:t>
            </a:r>
          </a:p>
          <a:p>
            <a:pPr>
              <a:lnSpc>
                <a:spcPct val="150000"/>
              </a:lnSpc>
            </a:pPr>
            <a:r>
              <a:rPr lang="en-US" sz="1320" b="1" dirty="0"/>
              <a:t>Web Design 29%</a:t>
            </a:r>
          </a:p>
          <a:p>
            <a:pPr>
              <a:lnSpc>
                <a:spcPct val="150000"/>
              </a:lnSpc>
            </a:pPr>
            <a:r>
              <a:rPr lang="en-US" sz="1320" b="1" dirty="0"/>
              <a:t>Design 3%</a:t>
            </a:r>
          </a:p>
          <a:p>
            <a:pPr>
              <a:lnSpc>
                <a:spcPct val="150000"/>
              </a:lnSpc>
            </a:pPr>
            <a:r>
              <a:rPr lang="en-US" sz="1320" b="1" dirty="0"/>
              <a:t>Typography 6%</a:t>
            </a:r>
          </a:p>
          <a:p>
            <a:pPr>
              <a:lnSpc>
                <a:spcPct val="150000"/>
              </a:lnSpc>
            </a:pPr>
            <a:r>
              <a:rPr lang="en-US" sz="1320" b="1" dirty="0"/>
              <a:t>Photography 0%</a:t>
            </a:r>
          </a:p>
          <a:p>
            <a:pPr>
              <a:lnSpc>
                <a:spcPct val="150000"/>
              </a:lnSpc>
            </a:pPr>
            <a:r>
              <a:rPr lang="en-US" sz="1320" b="1" dirty="0"/>
              <a:t>Audio 19%</a:t>
            </a:r>
          </a:p>
          <a:p>
            <a:pPr>
              <a:lnSpc>
                <a:spcPct val="150000"/>
              </a:lnSpc>
            </a:pPr>
            <a:r>
              <a:rPr lang="en-US" sz="1320" b="1" dirty="0"/>
              <a:t>Video 14%</a:t>
            </a:r>
          </a:p>
          <a:p>
            <a:pPr>
              <a:lnSpc>
                <a:spcPct val="150000"/>
              </a:lnSpc>
            </a:pPr>
            <a:r>
              <a:rPr lang="en-US" sz="1320" b="1" dirty="0"/>
              <a:t>Technology 49%</a:t>
            </a:r>
          </a:p>
          <a:p>
            <a:pPr>
              <a:lnSpc>
                <a:spcPct val="150000"/>
              </a:lnSpc>
            </a:pPr>
            <a:r>
              <a:rPr lang="en-US" sz="1320" b="1" dirty="0"/>
              <a:t>Ethics 44%</a:t>
            </a:r>
          </a:p>
          <a:p>
            <a:pPr>
              <a:lnSpc>
                <a:spcPct val="150000"/>
              </a:lnSpc>
            </a:pPr>
            <a:r>
              <a:rPr lang="en-US" sz="1320" b="1" dirty="0"/>
              <a:t>Professional Currency 44%</a:t>
            </a:r>
          </a:p>
          <a:p>
            <a:pPr>
              <a:lnSpc>
                <a:spcPct val="150000"/>
              </a:lnSpc>
            </a:pPr>
            <a:r>
              <a:rPr lang="en-US" sz="1320" b="1" dirty="0"/>
              <a:t>Design Thinking 44%</a:t>
            </a:r>
          </a:p>
          <a:p>
            <a:pPr>
              <a:lnSpc>
                <a:spcPct val="150000"/>
              </a:lnSpc>
            </a:pPr>
            <a:r>
              <a:rPr lang="en-US" sz="1320" b="1" dirty="0"/>
              <a:t>Communication 2%</a:t>
            </a:r>
          </a:p>
        </p:txBody>
      </p:sp>
    </p:spTree>
    <p:extLst>
      <p:ext uri="{BB962C8B-B14F-4D97-AF65-F5344CB8AC3E}">
        <p14:creationId xmlns:p14="http://schemas.microsoft.com/office/powerpoint/2010/main" val="46573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67AC1-9317-1073-96B7-71EDF9DF1C3C}"/>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
        <p:nvSpPr>
          <p:cNvPr id="3" name="Title 2">
            <a:extLst>
              <a:ext uri="{FF2B5EF4-FFF2-40B4-BE49-F238E27FC236}">
                <a16:creationId xmlns:a16="http://schemas.microsoft.com/office/drawing/2014/main" id="{625D7ED8-018B-D3C1-8A01-3D377A45292A}"/>
              </a:ext>
            </a:extLst>
          </p:cNvPr>
          <p:cNvSpPr>
            <a:spLocks noGrp="1"/>
          </p:cNvSpPr>
          <p:nvPr>
            <p:ph type="title"/>
          </p:nvPr>
        </p:nvSpPr>
        <p:spPr>
          <a:xfrm>
            <a:off x="0" y="0"/>
            <a:ext cx="12192000" cy="795130"/>
          </a:xfrm>
        </p:spPr>
        <p:txBody>
          <a:bodyPr/>
          <a:lstStyle/>
          <a:p>
            <a:r>
              <a:rPr lang="en-US" dirty="0"/>
              <a:t>Performance Gap Causal Factors</a:t>
            </a:r>
          </a:p>
        </p:txBody>
      </p:sp>
      <p:graphicFrame>
        <p:nvGraphicFramePr>
          <p:cNvPr id="10" name="Table 4">
            <a:extLst>
              <a:ext uri="{FF2B5EF4-FFF2-40B4-BE49-F238E27FC236}">
                <a16:creationId xmlns:a16="http://schemas.microsoft.com/office/drawing/2014/main" id="{9047A0EB-A000-F0E3-B177-51B4CA015196}"/>
              </a:ext>
            </a:extLst>
          </p:cNvPr>
          <p:cNvGraphicFramePr>
            <a:graphicFrameLocks noGrp="1"/>
          </p:cNvGraphicFramePr>
          <p:nvPr>
            <p:extLst>
              <p:ext uri="{D42A27DB-BD31-4B8C-83A1-F6EECF244321}">
                <p14:modId xmlns:p14="http://schemas.microsoft.com/office/powerpoint/2010/main" val="3108436918"/>
              </p:ext>
            </p:extLst>
          </p:nvPr>
        </p:nvGraphicFramePr>
        <p:xfrm>
          <a:off x="1953545" y="2534730"/>
          <a:ext cx="8298996" cy="3410371"/>
        </p:xfrm>
        <a:graphic>
          <a:graphicData uri="http://schemas.openxmlformats.org/drawingml/2006/table">
            <a:tbl>
              <a:tblPr firstRow="1" bandRow="1"/>
              <a:tblGrid>
                <a:gridCol w="2074749">
                  <a:extLst>
                    <a:ext uri="{9D8B030D-6E8A-4147-A177-3AD203B41FA5}">
                      <a16:colId xmlns:a16="http://schemas.microsoft.com/office/drawing/2014/main" val="3155628156"/>
                    </a:ext>
                  </a:extLst>
                </a:gridCol>
                <a:gridCol w="2074749">
                  <a:extLst>
                    <a:ext uri="{9D8B030D-6E8A-4147-A177-3AD203B41FA5}">
                      <a16:colId xmlns:a16="http://schemas.microsoft.com/office/drawing/2014/main" val="874639878"/>
                    </a:ext>
                  </a:extLst>
                </a:gridCol>
                <a:gridCol w="2074749">
                  <a:extLst>
                    <a:ext uri="{9D8B030D-6E8A-4147-A177-3AD203B41FA5}">
                      <a16:colId xmlns:a16="http://schemas.microsoft.com/office/drawing/2014/main" val="61923552"/>
                    </a:ext>
                  </a:extLst>
                </a:gridCol>
                <a:gridCol w="2074749">
                  <a:extLst>
                    <a:ext uri="{9D8B030D-6E8A-4147-A177-3AD203B41FA5}">
                      <a16:colId xmlns:a16="http://schemas.microsoft.com/office/drawing/2014/main" val="4016064233"/>
                    </a:ext>
                  </a:extLst>
                </a:gridCol>
              </a:tblGrid>
              <a:tr h="34015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endParaRPr lang="en-US" sz="1800" b="1">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en-US" sz="1800" b="1">
                          <a:solidFill>
                            <a:schemeClr val="tx1"/>
                          </a:solidFill>
                        </a:rPr>
                        <a:t>GOALS</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en-US" sz="1800" b="1">
                          <a:solidFill>
                            <a:schemeClr val="tx1"/>
                          </a:solidFill>
                        </a:rPr>
                        <a:t>DESIGN</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en-US" sz="1800" b="1">
                          <a:solidFill>
                            <a:schemeClr val="tx1"/>
                          </a:solidFill>
                        </a:rPr>
                        <a:t>MANAGMENT</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567539135"/>
                  </a:ext>
                </a:extLst>
              </a:tr>
              <a:tr h="1017885">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1" dirty="0">
                        <a:solidFill>
                          <a:schemeClr val="tx1"/>
                        </a:solidFill>
                      </a:endParaRPr>
                    </a:p>
                    <a:p>
                      <a:pPr algn="ctr"/>
                      <a:r>
                        <a:rPr lang="en-US" sz="1800" b="1" dirty="0">
                          <a:solidFill>
                            <a:schemeClr val="tx1"/>
                          </a:solidFill>
                        </a:rPr>
                        <a:t>ORGANIZATION</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0" dirty="0">
                        <a:solidFill>
                          <a:schemeClr val="tx1"/>
                        </a:solidFill>
                      </a:endParaRPr>
                    </a:p>
                    <a:p>
                      <a:pPr algn="ctr"/>
                      <a:r>
                        <a:rPr lang="en-US" sz="1800" b="0" dirty="0">
                          <a:solidFill>
                            <a:schemeClr val="tx1"/>
                          </a:solidFill>
                        </a:rPr>
                        <a:t>Alignment</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(5 CF)</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(3 CF)</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913519054"/>
                  </a:ext>
                </a:extLst>
              </a:tr>
              <a:tr h="1002708">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1">
                        <a:solidFill>
                          <a:schemeClr val="tx1"/>
                        </a:solidFill>
                      </a:endParaRPr>
                    </a:p>
                    <a:p>
                      <a:pPr algn="ctr"/>
                      <a:r>
                        <a:rPr lang="en-US" sz="1800" b="1">
                          <a:solidFill>
                            <a:schemeClr val="tx1"/>
                          </a:solidFill>
                        </a:rPr>
                        <a:t>PROCESS</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(7 CF)</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(8 CF)</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(8 CF)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50227393"/>
                  </a:ext>
                </a:extLst>
              </a:tr>
              <a:tr h="1022094">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endParaRPr lang="en-US" sz="1800" b="1">
                        <a:solidFill>
                          <a:schemeClr val="tx1"/>
                        </a:solidFill>
                      </a:endParaRPr>
                    </a:p>
                    <a:p>
                      <a:pPr algn="ctr"/>
                      <a:r>
                        <a:rPr lang="en-US" sz="1800" b="1">
                          <a:solidFill>
                            <a:schemeClr val="tx1"/>
                          </a:solidFill>
                        </a:rPr>
                        <a:t>JOB</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(5 CF)</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(8 CF)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Skills &amp; Knowledge</a:t>
                      </a: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(9 CF)</a:t>
                      </a:r>
                    </a:p>
                    <a:p>
                      <a:pPr algn="ctr"/>
                      <a:endParaRPr lang="en-US" sz="1800" b="0" dirty="0">
                        <a:solidFill>
                          <a:schemeClr val="tx1"/>
                        </a:solidFill>
                      </a:endParaRPr>
                    </a:p>
                  </a:txBody>
                  <a:tcPr marL="93363" marR="93363" marT="46682" marB="4668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4042515243"/>
                  </a:ext>
                </a:extLst>
              </a:tr>
            </a:tbl>
          </a:graphicData>
        </a:graphic>
      </p:graphicFrame>
      <p:sp>
        <p:nvSpPr>
          <p:cNvPr id="11" name="TextBox 10">
            <a:extLst>
              <a:ext uri="{FF2B5EF4-FFF2-40B4-BE49-F238E27FC236}">
                <a16:creationId xmlns:a16="http://schemas.microsoft.com/office/drawing/2014/main" id="{EA565C2A-3298-1BAB-E439-D38AF2018769}"/>
              </a:ext>
            </a:extLst>
          </p:cNvPr>
          <p:cNvSpPr txBox="1"/>
          <p:nvPr/>
        </p:nvSpPr>
        <p:spPr>
          <a:xfrm rot="16200000">
            <a:off x="-124345" y="4136869"/>
            <a:ext cx="3665943" cy="461665"/>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rPr>
              <a:t>Levels of Performance</a:t>
            </a:r>
          </a:p>
        </p:txBody>
      </p:sp>
      <p:sp>
        <p:nvSpPr>
          <p:cNvPr id="12" name="TextBox 11">
            <a:extLst>
              <a:ext uri="{FF2B5EF4-FFF2-40B4-BE49-F238E27FC236}">
                <a16:creationId xmlns:a16="http://schemas.microsoft.com/office/drawing/2014/main" id="{6FE51CFC-4C5B-A32F-EAB9-00011B51F2DB}"/>
              </a:ext>
            </a:extLst>
          </p:cNvPr>
          <p:cNvSpPr txBox="1"/>
          <p:nvPr/>
        </p:nvSpPr>
        <p:spPr>
          <a:xfrm>
            <a:off x="4073225" y="2060619"/>
            <a:ext cx="6183959" cy="461665"/>
          </a:xfrm>
          <a:prstGeom prst="rect">
            <a:avLst/>
          </a:prstGeom>
          <a:noFill/>
        </p:spPr>
        <p:txBody>
          <a:bodyPr wrap="square" rtlCol="0">
            <a:spAutoFit/>
          </a:bodyPr>
          <a:lstStyle/>
          <a:p>
            <a:pPr algn="ctr" fontAlgn="auto">
              <a:spcBef>
                <a:spcPts val="0"/>
              </a:spcBef>
              <a:spcAft>
                <a:spcPts val="0"/>
              </a:spcAft>
            </a:pPr>
            <a:r>
              <a:rPr lang="en-US" sz="2400" i="1" dirty="0">
                <a:solidFill>
                  <a:prstClr val="black"/>
                </a:solidFill>
                <a:latin typeface="Calibri" panose="020F0502020204030204"/>
              </a:rPr>
              <a:t>Performance Dimensions</a:t>
            </a:r>
          </a:p>
        </p:txBody>
      </p:sp>
      <p:pic>
        <p:nvPicPr>
          <p:cNvPr id="13" name="Graphic 12" descr="Star with solid fill">
            <a:extLst>
              <a:ext uri="{FF2B5EF4-FFF2-40B4-BE49-F238E27FC236}">
                <a16:creationId xmlns:a16="http://schemas.microsoft.com/office/drawing/2014/main" id="{43763EA6-A5A4-F343-B83D-1D3B02BBD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5311" y="5556072"/>
            <a:ext cx="145751" cy="145751"/>
          </a:xfrm>
          <a:prstGeom prst="rect">
            <a:avLst/>
          </a:prstGeom>
        </p:spPr>
      </p:pic>
      <p:sp>
        <p:nvSpPr>
          <p:cNvPr id="16" name="TextBox 15">
            <a:extLst>
              <a:ext uri="{FF2B5EF4-FFF2-40B4-BE49-F238E27FC236}">
                <a16:creationId xmlns:a16="http://schemas.microsoft.com/office/drawing/2014/main" id="{38448CB7-DD3E-27BB-EFD7-1099CA1BB0C7}"/>
              </a:ext>
            </a:extLst>
          </p:cNvPr>
          <p:cNvSpPr txBox="1"/>
          <p:nvPr/>
        </p:nvSpPr>
        <p:spPr>
          <a:xfrm>
            <a:off x="196059" y="1080154"/>
            <a:ext cx="6109252" cy="584775"/>
          </a:xfrm>
          <a:prstGeom prst="rect">
            <a:avLst/>
          </a:prstGeom>
          <a:noFill/>
        </p:spPr>
        <p:txBody>
          <a:bodyPr wrap="square">
            <a:spAutoFit/>
          </a:bodyPr>
          <a:lstStyle/>
          <a:p>
            <a:r>
              <a:rPr lang="en-US" b="1" dirty="0"/>
              <a:t>53 Total Causal Factors (CF)</a:t>
            </a:r>
            <a:endParaRPr lang="en-US" dirty="0"/>
          </a:p>
        </p:txBody>
      </p:sp>
    </p:spTree>
    <p:extLst>
      <p:ext uri="{BB962C8B-B14F-4D97-AF65-F5344CB8AC3E}">
        <p14:creationId xmlns:p14="http://schemas.microsoft.com/office/powerpoint/2010/main" val="1619577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2A180-60B4-6004-04CB-9BB19D7E82EB}"/>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
        <p:nvSpPr>
          <p:cNvPr id="3" name="Title 2">
            <a:extLst>
              <a:ext uri="{FF2B5EF4-FFF2-40B4-BE49-F238E27FC236}">
                <a16:creationId xmlns:a16="http://schemas.microsoft.com/office/drawing/2014/main" id="{1E7FC7DF-424C-05C3-947D-44A09E66BE0F}"/>
              </a:ext>
            </a:extLst>
          </p:cNvPr>
          <p:cNvSpPr>
            <a:spLocks noGrp="1"/>
          </p:cNvSpPr>
          <p:nvPr>
            <p:ph type="title"/>
          </p:nvPr>
        </p:nvSpPr>
        <p:spPr/>
        <p:txBody>
          <a:bodyPr/>
          <a:lstStyle/>
          <a:p>
            <a:r>
              <a:rPr lang="en-US" dirty="0"/>
              <a:t>Way Forward</a:t>
            </a:r>
          </a:p>
        </p:txBody>
      </p:sp>
      <p:sp>
        <p:nvSpPr>
          <p:cNvPr id="4" name="Content Placeholder 3">
            <a:extLst>
              <a:ext uri="{FF2B5EF4-FFF2-40B4-BE49-F238E27FC236}">
                <a16:creationId xmlns:a16="http://schemas.microsoft.com/office/drawing/2014/main" id="{A76548D5-FADF-AC4D-681B-92F9313C9390}"/>
              </a:ext>
            </a:extLst>
          </p:cNvPr>
          <p:cNvSpPr>
            <a:spLocks noGrp="1"/>
          </p:cNvSpPr>
          <p:nvPr>
            <p:ph sz="quarter" idx="11"/>
          </p:nvPr>
        </p:nvSpPr>
        <p:spPr>
          <a:xfrm>
            <a:off x="480132" y="1683026"/>
            <a:ext cx="11250613" cy="4438926"/>
          </a:xfrm>
        </p:spPr>
        <p:txBody>
          <a:bodyPr/>
          <a:lstStyle/>
          <a:p>
            <a:r>
              <a:rPr lang="en-US" dirty="0">
                <a:latin typeface="+mj-lt"/>
              </a:rPr>
              <a:t>Establish clear and adaptable competency models</a:t>
            </a:r>
          </a:p>
          <a:p>
            <a:endParaRPr lang="en-US" dirty="0">
              <a:latin typeface="+mj-lt"/>
            </a:endParaRPr>
          </a:p>
          <a:p>
            <a:r>
              <a:rPr lang="en-US" dirty="0">
                <a:latin typeface="+mj-lt"/>
              </a:rPr>
              <a:t>Invest in comprehensive, structured professional development</a:t>
            </a:r>
          </a:p>
          <a:p>
            <a:pPr marL="0" indent="0">
              <a:buNone/>
            </a:pPr>
            <a:endParaRPr lang="en-US" dirty="0">
              <a:latin typeface="+mj-lt"/>
            </a:endParaRPr>
          </a:p>
          <a:p>
            <a:r>
              <a:rPr lang="en-US" dirty="0">
                <a:latin typeface="+mj-lt"/>
              </a:rPr>
              <a:t>Address multi-level causal factors</a:t>
            </a:r>
          </a:p>
          <a:p>
            <a:pPr marL="0" indent="0">
              <a:buNone/>
            </a:pPr>
            <a:endParaRPr lang="en-US" dirty="0">
              <a:latin typeface="+mj-lt"/>
            </a:endParaRPr>
          </a:p>
        </p:txBody>
      </p:sp>
    </p:spTree>
    <p:extLst>
      <p:ext uri="{BB962C8B-B14F-4D97-AF65-F5344CB8AC3E}">
        <p14:creationId xmlns:p14="http://schemas.microsoft.com/office/powerpoint/2010/main" val="3855924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C778CA-104F-7AF7-34FC-9BDEEF252985}"/>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
        <p:nvSpPr>
          <p:cNvPr id="3" name="Title 2">
            <a:extLst>
              <a:ext uri="{FF2B5EF4-FFF2-40B4-BE49-F238E27FC236}">
                <a16:creationId xmlns:a16="http://schemas.microsoft.com/office/drawing/2014/main" id="{D83B9554-5D91-1313-AD15-6EEAA5315F69}"/>
              </a:ext>
            </a:extLst>
          </p:cNvPr>
          <p:cNvSpPr>
            <a:spLocks noGrp="1"/>
          </p:cNvSpPr>
          <p:nvPr>
            <p:ph type="title"/>
          </p:nvPr>
        </p:nvSpPr>
        <p:spPr/>
        <p:txBody>
          <a:bodyPr/>
          <a:lstStyle/>
          <a:p>
            <a:r>
              <a:rPr lang="en-US" dirty="0"/>
              <a:t>Q&amp;A</a:t>
            </a:r>
          </a:p>
        </p:txBody>
      </p:sp>
      <p:sp>
        <p:nvSpPr>
          <p:cNvPr id="5" name="TextBox 4">
            <a:extLst>
              <a:ext uri="{FF2B5EF4-FFF2-40B4-BE49-F238E27FC236}">
                <a16:creationId xmlns:a16="http://schemas.microsoft.com/office/drawing/2014/main" id="{A08FD973-9BF9-B559-F012-C3964C139CDC}"/>
              </a:ext>
            </a:extLst>
          </p:cNvPr>
          <p:cNvSpPr txBox="1"/>
          <p:nvPr/>
        </p:nvSpPr>
        <p:spPr>
          <a:xfrm>
            <a:off x="4491486" y="3013501"/>
            <a:ext cx="3209027" cy="830997"/>
          </a:xfrm>
          <a:prstGeom prst="rect">
            <a:avLst/>
          </a:prstGeom>
          <a:noFill/>
        </p:spPr>
        <p:txBody>
          <a:bodyPr wrap="square" rtlCol="0">
            <a:spAutoFit/>
          </a:bodyPr>
          <a:lstStyle/>
          <a:p>
            <a:r>
              <a:rPr lang="en-US" sz="4800" dirty="0"/>
              <a:t>Questions?</a:t>
            </a:r>
          </a:p>
        </p:txBody>
      </p:sp>
    </p:spTree>
    <p:extLst>
      <p:ext uri="{BB962C8B-B14F-4D97-AF65-F5344CB8AC3E}">
        <p14:creationId xmlns:p14="http://schemas.microsoft.com/office/powerpoint/2010/main" val="152595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4B2737-9AD2-B4A9-7E9F-B61753CA4BB4}"/>
              </a:ext>
            </a:extLst>
          </p:cNvPr>
          <p:cNvSpPr/>
          <p:nvPr/>
        </p:nvSpPr>
        <p:spPr bwMode="auto">
          <a:xfrm>
            <a:off x="0" y="1219513"/>
            <a:ext cx="12192000" cy="3893908"/>
          </a:xfrm>
          <a:prstGeom prst="rect">
            <a:avLst/>
          </a:prstGeom>
          <a:solidFill>
            <a:srgbClr val="EEF5FC"/>
          </a:solidFill>
          <a:ln w="12700"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ndParaRPr>
          </a:p>
        </p:txBody>
      </p:sp>
      <p:pic>
        <p:nvPicPr>
          <p:cNvPr id="1026" name="Picture 2">
            <a:extLst>
              <a:ext uri="{FF2B5EF4-FFF2-40B4-BE49-F238E27FC236}">
                <a16:creationId xmlns:a16="http://schemas.microsoft.com/office/drawing/2014/main" id="{6341124E-2EC3-E0F5-AEFB-85E13DA578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874"/>
          <a:stretch/>
        </p:blipFill>
        <p:spPr bwMode="auto">
          <a:xfrm>
            <a:off x="123484" y="1817056"/>
            <a:ext cx="3994384" cy="270681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6465943-C660-27A4-A85C-7CBF91FFE646}"/>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
        <p:nvSpPr>
          <p:cNvPr id="3" name="Title 2">
            <a:extLst>
              <a:ext uri="{FF2B5EF4-FFF2-40B4-BE49-F238E27FC236}">
                <a16:creationId xmlns:a16="http://schemas.microsoft.com/office/drawing/2014/main" id="{01CFA827-6786-66D3-CC83-7DFA8FD03398}"/>
              </a:ext>
            </a:extLst>
          </p:cNvPr>
          <p:cNvSpPr>
            <a:spLocks noGrp="1"/>
          </p:cNvSpPr>
          <p:nvPr>
            <p:ph type="title"/>
          </p:nvPr>
        </p:nvSpPr>
        <p:spPr/>
        <p:txBody>
          <a:bodyPr/>
          <a:lstStyle/>
          <a:p>
            <a:r>
              <a:rPr lang="en-US" dirty="0"/>
              <a:t>Cue for a Call to Action</a:t>
            </a:r>
          </a:p>
        </p:txBody>
      </p:sp>
      <p:pic>
        <p:nvPicPr>
          <p:cNvPr id="5122" name="Picture 2" descr="Last Blues for Blockbuster | The New Yorker">
            <a:extLst>
              <a:ext uri="{FF2B5EF4-FFF2-40B4-BE49-F238E27FC236}">
                <a16:creationId xmlns:a16="http://schemas.microsoft.com/office/drawing/2014/main" id="{49633564-243B-6FA5-3BC5-A364ED5EBE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 r="5947"/>
          <a:stretch/>
        </p:blipFill>
        <p:spPr bwMode="auto">
          <a:xfrm>
            <a:off x="4209235" y="1817056"/>
            <a:ext cx="3752162" cy="27068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4D28B25-A9D5-4AAB-A324-EEC009EFF4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70" t="-153" r="9242" b="153"/>
          <a:stretch/>
        </p:blipFill>
        <p:spPr bwMode="auto">
          <a:xfrm>
            <a:off x="8090136" y="1817056"/>
            <a:ext cx="3994384" cy="270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7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44A297-F45C-8552-36B9-D4F485C07ABC}"/>
              </a:ext>
            </a:extLst>
          </p:cNvPr>
          <p:cNvSpPr/>
          <p:nvPr/>
        </p:nvSpPr>
        <p:spPr bwMode="auto">
          <a:xfrm>
            <a:off x="283448" y="1219513"/>
            <a:ext cx="5711537" cy="4954145"/>
          </a:xfrm>
          <a:prstGeom prst="rect">
            <a:avLst/>
          </a:prstGeom>
          <a:solidFill>
            <a:srgbClr val="EEF5FC"/>
          </a:solidFill>
          <a:ln w="12700"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ndParaRPr>
          </a:p>
        </p:txBody>
      </p:sp>
      <p:sp>
        <p:nvSpPr>
          <p:cNvPr id="2" name="Slide Number Placeholder 1">
            <a:extLst>
              <a:ext uri="{FF2B5EF4-FFF2-40B4-BE49-F238E27FC236}">
                <a16:creationId xmlns:a16="http://schemas.microsoft.com/office/drawing/2014/main" id="{FDDEBEE9-9711-5686-0FE2-A76E3174DD72}"/>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
        <p:nvSpPr>
          <p:cNvPr id="3" name="Title 2">
            <a:extLst>
              <a:ext uri="{FF2B5EF4-FFF2-40B4-BE49-F238E27FC236}">
                <a16:creationId xmlns:a16="http://schemas.microsoft.com/office/drawing/2014/main" id="{A79F5EEB-D15C-45A5-9A48-194EB492E0E4}"/>
              </a:ext>
            </a:extLst>
          </p:cNvPr>
          <p:cNvSpPr>
            <a:spLocks noGrp="1"/>
          </p:cNvSpPr>
          <p:nvPr>
            <p:ph type="title"/>
          </p:nvPr>
        </p:nvSpPr>
        <p:spPr/>
        <p:txBody>
          <a:bodyPr/>
          <a:lstStyle/>
          <a:p>
            <a:r>
              <a:rPr lang="en-US" dirty="0"/>
              <a:t>Traditional Model</a:t>
            </a:r>
          </a:p>
        </p:txBody>
      </p:sp>
      <p:pic>
        <p:nvPicPr>
          <p:cNvPr id="3078" name="Picture 6" descr="Coast Guard Firearms Instructor course">
            <a:extLst>
              <a:ext uri="{FF2B5EF4-FFF2-40B4-BE49-F238E27FC236}">
                <a16:creationId xmlns:a16="http://schemas.microsoft.com/office/drawing/2014/main" id="{844444B7-9CA6-5A75-77FC-584721D91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849" y="3257589"/>
            <a:ext cx="3532848" cy="22080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ast Guard Firearms Instructor course">
            <a:extLst>
              <a:ext uri="{FF2B5EF4-FFF2-40B4-BE49-F238E27FC236}">
                <a16:creationId xmlns:a16="http://schemas.microsoft.com/office/drawing/2014/main" id="{93901C86-3232-2516-3E79-B2FED542B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903" y="1374039"/>
            <a:ext cx="3667890" cy="22924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F521CA1-1150-B555-6BFC-B7D94C5B6093}"/>
              </a:ext>
            </a:extLst>
          </p:cNvPr>
          <p:cNvSpPr/>
          <p:nvPr/>
        </p:nvSpPr>
        <p:spPr bwMode="auto">
          <a:xfrm>
            <a:off x="6183997" y="1203907"/>
            <a:ext cx="5938568" cy="4954145"/>
          </a:xfrm>
          <a:prstGeom prst="rect">
            <a:avLst/>
          </a:prstGeom>
          <a:solidFill>
            <a:srgbClr val="EEF5FC"/>
          </a:solidFill>
          <a:ln w="12700"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ndParaRPr>
          </a:p>
        </p:txBody>
      </p:sp>
      <p:pic>
        <p:nvPicPr>
          <p:cNvPr id="18" name="Graphic 17" descr="Egg with solid fill">
            <a:extLst>
              <a:ext uri="{FF2B5EF4-FFF2-40B4-BE49-F238E27FC236}">
                <a16:creationId xmlns:a16="http://schemas.microsoft.com/office/drawing/2014/main" id="{27E4F77F-99E2-A3C2-891B-F1922A3007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1592" y="2768303"/>
            <a:ext cx="2158566" cy="2158569"/>
          </a:xfrm>
          <a:prstGeom prst="rect">
            <a:avLst/>
          </a:prstGeom>
        </p:spPr>
      </p:pic>
      <p:pic>
        <p:nvPicPr>
          <p:cNvPr id="22" name="Graphic 21" descr="Butterfly with solid fill">
            <a:extLst>
              <a:ext uri="{FF2B5EF4-FFF2-40B4-BE49-F238E27FC236}">
                <a16:creationId xmlns:a16="http://schemas.microsoft.com/office/drawing/2014/main" id="{F14BF933-6CA8-3F53-AB75-17A6DD021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15964" y="2948300"/>
            <a:ext cx="2826603" cy="2826608"/>
          </a:xfrm>
          <a:prstGeom prst="rect">
            <a:avLst/>
          </a:prstGeom>
        </p:spPr>
      </p:pic>
      <p:pic>
        <p:nvPicPr>
          <p:cNvPr id="26" name="Graphic 25" descr="Caterpillar with solid fill">
            <a:extLst>
              <a:ext uri="{FF2B5EF4-FFF2-40B4-BE49-F238E27FC236}">
                <a16:creationId xmlns:a16="http://schemas.microsoft.com/office/drawing/2014/main" id="{8EB0C92F-7305-4165-998A-E02D74360B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12259" y="1215939"/>
            <a:ext cx="2183123" cy="2183123"/>
          </a:xfrm>
          <a:prstGeom prst="rect">
            <a:avLst/>
          </a:prstGeom>
        </p:spPr>
      </p:pic>
      <p:sp>
        <p:nvSpPr>
          <p:cNvPr id="30" name="TextBox 29">
            <a:extLst>
              <a:ext uri="{FF2B5EF4-FFF2-40B4-BE49-F238E27FC236}">
                <a16:creationId xmlns:a16="http://schemas.microsoft.com/office/drawing/2014/main" id="{162AC223-E141-7774-C4C6-FDFF38F32C26}"/>
              </a:ext>
            </a:extLst>
          </p:cNvPr>
          <p:cNvSpPr txBox="1"/>
          <p:nvPr/>
        </p:nvSpPr>
        <p:spPr>
          <a:xfrm>
            <a:off x="-176139" y="5622035"/>
            <a:ext cx="6106026"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a:t>“Butts in Seats”</a:t>
            </a:r>
            <a:endParaRPr kumimoji="0" lang="en-US" sz="2400" b="1" i="0" u="none" strike="noStrike" cap="none" normalizeH="0" baseline="0">
              <a:ln>
                <a:noFill/>
              </a:ln>
              <a:solidFill>
                <a:schemeClr val="tx1"/>
              </a:solidFill>
              <a:effectLst/>
              <a:latin typeface="Tahoma" charset="0"/>
            </a:endParaRPr>
          </a:p>
        </p:txBody>
      </p:sp>
      <p:sp>
        <p:nvSpPr>
          <p:cNvPr id="32" name="TextBox 31">
            <a:extLst>
              <a:ext uri="{FF2B5EF4-FFF2-40B4-BE49-F238E27FC236}">
                <a16:creationId xmlns:a16="http://schemas.microsoft.com/office/drawing/2014/main" id="{49B5C1C6-A560-1309-3E58-76948A0F07B4}"/>
              </a:ext>
            </a:extLst>
          </p:cNvPr>
          <p:cNvSpPr txBox="1"/>
          <p:nvPr/>
        </p:nvSpPr>
        <p:spPr>
          <a:xfrm>
            <a:off x="6123165" y="5624451"/>
            <a:ext cx="6196262"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a:t>Rigid Career Progression</a:t>
            </a:r>
            <a:endParaRPr kumimoji="0" lang="en-US" sz="2400" b="1" i="0" u="none" strike="noStrike" cap="none" normalizeH="0" baseline="0">
              <a:ln>
                <a:noFill/>
              </a:ln>
              <a:solidFill>
                <a:schemeClr val="tx1"/>
              </a:solidFill>
              <a:effectLst/>
              <a:latin typeface="Tahoma" charset="0"/>
            </a:endParaRPr>
          </a:p>
        </p:txBody>
      </p:sp>
      <p:sp>
        <p:nvSpPr>
          <p:cNvPr id="33" name="Arrow: Bent 32">
            <a:extLst>
              <a:ext uri="{FF2B5EF4-FFF2-40B4-BE49-F238E27FC236}">
                <a16:creationId xmlns:a16="http://schemas.microsoft.com/office/drawing/2014/main" id="{3805AE78-F251-E7F1-2033-7B05FC2D438E}"/>
              </a:ext>
            </a:extLst>
          </p:cNvPr>
          <p:cNvSpPr/>
          <p:nvPr/>
        </p:nvSpPr>
        <p:spPr bwMode="auto">
          <a:xfrm rot="10490470" flipH="1" flipV="1">
            <a:off x="7672415" y="2213652"/>
            <a:ext cx="776192" cy="655791"/>
          </a:xfrm>
          <a:prstGeom prst="bentArrow">
            <a:avLst>
              <a:gd name="adj1" fmla="val 19023"/>
              <a:gd name="adj2" fmla="val 34105"/>
              <a:gd name="adj3" fmla="val 46254"/>
              <a:gd name="adj4" fmla="val 43750"/>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Arrow: Bent 36">
            <a:extLst>
              <a:ext uri="{FF2B5EF4-FFF2-40B4-BE49-F238E27FC236}">
                <a16:creationId xmlns:a16="http://schemas.microsoft.com/office/drawing/2014/main" id="{F3250559-EAD9-F57C-D89F-E2E1AFA09D02}"/>
              </a:ext>
            </a:extLst>
          </p:cNvPr>
          <p:cNvSpPr/>
          <p:nvPr/>
        </p:nvSpPr>
        <p:spPr bwMode="auto">
          <a:xfrm rot="16460792" flipH="1" flipV="1">
            <a:off x="10065435" y="2629003"/>
            <a:ext cx="881212" cy="579168"/>
          </a:xfrm>
          <a:prstGeom prst="bentArrow">
            <a:avLst>
              <a:gd name="adj1" fmla="val 19807"/>
              <a:gd name="adj2" fmla="val 34105"/>
              <a:gd name="adj3" fmla="val 46254"/>
              <a:gd name="adj4" fmla="val 43750"/>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616497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125" y="0"/>
            <a:ext cx="8135256" cy="795130"/>
          </a:xfrm>
        </p:spPr>
        <p:txBody>
          <a:bodyPr/>
          <a:lstStyle/>
          <a:p>
            <a:r>
              <a:rPr lang="en-US" dirty="0"/>
              <a:t>Four Tenets of </a:t>
            </a:r>
            <a:r>
              <a:rPr lang="en-US"/>
              <a:t>Modernized Ready Learning</a:t>
            </a:r>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a:p>
        </p:txBody>
      </p:sp>
      <p:sp>
        <p:nvSpPr>
          <p:cNvPr id="71" name="Rectangle 70">
            <a:extLst>
              <a:ext uri="{FF2B5EF4-FFF2-40B4-BE49-F238E27FC236}">
                <a16:creationId xmlns:a16="http://schemas.microsoft.com/office/drawing/2014/main" id="{EC8C9CA0-9821-CF47-10C4-7E8B589BFD51}"/>
              </a:ext>
            </a:extLst>
          </p:cNvPr>
          <p:cNvSpPr/>
          <p:nvPr/>
        </p:nvSpPr>
        <p:spPr>
          <a:xfrm>
            <a:off x="264097" y="1545426"/>
            <a:ext cx="11571628" cy="1368905"/>
          </a:xfrm>
          <a:prstGeom prst="rect">
            <a:avLst/>
          </a:prstGeom>
          <a:solidFill>
            <a:sysClr val="window" lastClr="FFFFFF"/>
          </a:solidFill>
          <a:ln w="12700" cap="flat" cmpd="sng" algn="ctr">
            <a:solidFill>
              <a:srgbClr val="4472C4">
                <a:shade val="1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rapezoid 41">
            <a:extLst>
              <a:ext uri="{FF2B5EF4-FFF2-40B4-BE49-F238E27FC236}">
                <a16:creationId xmlns:a16="http://schemas.microsoft.com/office/drawing/2014/main" id="{417D1FAB-E1B0-E6DC-5938-5D596CE7E9E6}"/>
              </a:ext>
            </a:extLst>
          </p:cNvPr>
          <p:cNvSpPr/>
          <p:nvPr/>
        </p:nvSpPr>
        <p:spPr>
          <a:xfrm>
            <a:off x="1734230" y="2783781"/>
            <a:ext cx="8609990" cy="1810221"/>
          </a:xfrm>
          <a:custGeom>
            <a:avLst/>
            <a:gdLst>
              <a:gd name="connsiteX0" fmla="*/ 0 w 1798320"/>
              <a:gd name="connsiteY0" fmla="*/ 2605658 h 2605658"/>
              <a:gd name="connsiteX1" fmla="*/ 449580 w 1798320"/>
              <a:gd name="connsiteY1" fmla="*/ 0 h 2605658"/>
              <a:gd name="connsiteX2" fmla="*/ 1348740 w 1798320"/>
              <a:gd name="connsiteY2" fmla="*/ 0 h 2605658"/>
              <a:gd name="connsiteX3" fmla="*/ 1798320 w 1798320"/>
              <a:gd name="connsiteY3" fmla="*/ 2605658 h 2605658"/>
              <a:gd name="connsiteX4" fmla="*/ 0 w 1798320"/>
              <a:gd name="connsiteY4" fmla="*/ 2605658 h 2605658"/>
              <a:gd name="connsiteX0" fmla="*/ 0 w 2011680"/>
              <a:gd name="connsiteY0" fmla="*/ 2605658 h 2605658"/>
              <a:gd name="connsiteX1" fmla="*/ 449580 w 2011680"/>
              <a:gd name="connsiteY1" fmla="*/ 0 h 2605658"/>
              <a:gd name="connsiteX2" fmla="*/ 1348740 w 2011680"/>
              <a:gd name="connsiteY2" fmla="*/ 0 h 2605658"/>
              <a:gd name="connsiteX3" fmla="*/ 2011680 w 2011680"/>
              <a:gd name="connsiteY3" fmla="*/ 2605658 h 2605658"/>
              <a:gd name="connsiteX4" fmla="*/ 0 w 2011680"/>
              <a:gd name="connsiteY4" fmla="*/ 2605658 h 2605658"/>
              <a:gd name="connsiteX0" fmla="*/ 0 w 2682240"/>
              <a:gd name="connsiteY0" fmla="*/ 2646298 h 2646298"/>
              <a:gd name="connsiteX1" fmla="*/ 1120140 w 2682240"/>
              <a:gd name="connsiteY1" fmla="*/ 0 h 2646298"/>
              <a:gd name="connsiteX2" fmla="*/ 2019300 w 2682240"/>
              <a:gd name="connsiteY2" fmla="*/ 0 h 2646298"/>
              <a:gd name="connsiteX3" fmla="*/ 2682240 w 2682240"/>
              <a:gd name="connsiteY3" fmla="*/ 2605658 h 2646298"/>
              <a:gd name="connsiteX4" fmla="*/ 0 w 2682240"/>
              <a:gd name="connsiteY4" fmla="*/ 2646298 h 2646298"/>
              <a:gd name="connsiteX0" fmla="*/ 0 w 2682240"/>
              <a:gd name="connsiteY0" fmla="*/ 2671803 h 2671803"/>
              <a:gd name="connsiteX1" fmla="*/ 1709420 w 2682240"/>
              <a:gd name="connsiteY1" fmla="*/ 0 h 2671803"/>
              <a:gd name="connsiteX2" fmla="*/ 2019300 w 2682240"/>
              <a:gd name="connsiteY2" fmla="*/ 25505 h 2671803"/>
              <a:gd name="connsiteX3" fmla="*/ 2682240 w 2682240"/>
              <a:gd name="connsiteY3" fmla="*/ 2631163 h 2671803"/>
              <a:gd name="connsiteX4" fmla="*/ 0 w 2682240"/>
              <a:gd name="connsiteY4" fmla="*/ 2671803 h 2671803"/>
              <a:gd name="connsiteX0" fmla="*/ 0 w 2682240"/>
              <a:gd name="connsiteY0" fmla="*/ 2671803 h 2671803"/>
              <a:gd name="connsiteX1" fmla="*/ 1709420 w 2682240"/>
              <a:gd name="connsiteY1" fmla="*/ 0 h 2671803"/>
              <a:gd name="connsiteX2" fmla="*/ 2120900 w 2682240"/>
              <a:gd name="connsiteY2" fmla="*/ 0 h 2671803"/>
              <a:gd name="connsiteX3" fmla="*/ 2682240 w 2682240"/>
              <a:gd name="connsiteY3" fmla="*/ 2631163 h 2671803"/>
              <a:gd name="connsiteX4" fmla="*/ 0 w 2682240"/>
              <a:gd name="connsiteY4" fmla="*/ 2671803 h 2671803"/>
              <a:gd name="connsiteX0" fmla="*/ 0 w 2682240"/>
              <a:gd name="connsiteY0" fmla="*/ 2697308 h 2697308"/>
              <a:gd name="connsiteX1" fmla="*/ 1851660 w 2682240"/>
              <a:gd name="connsiteY1" fmla="*/ 0 h 2697308"/>
              <a:gd name="connsiteX2" fmla="*/ 2120900 w 2682240"/>
              <a:gd name="connsiteY2" fmla="*/ 25505 h 2697308"/>
              <a:gd name="connsiteX3" fmla="*/ 2682240 w 2682240"/>
              <a:gd name="connsiteY3" fmla="*/ 2656668 h 2697308"/>
              <a:gd name="connsiteX4" fmla="*/ 0 w 2682240"/>
              <a:gd name="connsiteY4" fmla="*/ 2697308 h 2697308"/>
              <a:gd name="connsiteX0" fmla="*/ 0 w 2682240"/>
              <a:gd name="connsiteY0" fmla="*/ 2697308 h 2697308"/>
              <a:gd name="connsiteX1" fmla="*/ 1851660 w 2682240"/>
              <a:gd name="connsiteY1" fmla="*/ 0 h 2697308"/>
              <a:gd name="connsiteX2" fmla="*/ 2070100 w 2682240"/>
              <a:gd name="connsiteY2" fmla="*/ 17003 h 2697308"/>
              <a:gd name="connsiteX3" fmla="*/ 2682240 w 2682240"/>
              <a:gd name="connsiteY3" fmla="*/ 2656668 h 2697308"/>
              <a:gd name="connsiteX4" fmla="*/ 0 w 2682240"/>
              <a:gd name="connsiteY4" fmla="*/ 2697308 h 2697308"/>
              <a:gd name="connsiteX0" fmla="*/ 0 w 2682240"/>
              <a:gd name="connsiteY0" fmla="*/ 2680305 h 2680305"/>
              <a:gd name="connsiteX1" fmla="*/ 484227 w 2682240"/>
              <a:gd name="connsiteY1" fmla="*/ 223899 h 2680305"/>
              <a:gd name="connsiteX2" fmla="*/ 2070100 w 2682240"/>
              <a:gd name="connsiteY2" fmla="*/ 0 h 2680305"/>
              <a:gd name="connsiteX3" fmla="*/ 2682240 w 2682240"/>
              <a:gd name="connsiteY3" fmla="*/ 2639665 h 2680305"/>
              <a:gd name="connsiteX4" fmla="*/ 0 w 2682240"/>
              <a:gd name="connsiteY4" fmla="*/ 2680305 h 2680305"/>
              <a:gd name="connsiteX0" fmla="*/ 0 w 2682240"/>
              <a:gd name="connsiteY0" fmla="*/ 2470826 h 2470826"/>
              <a:gd name="connsiteX1" fmla="*/ 484227 w 2682240"/>
              <a:gd name="connsiteY1" fmla="*/ 14420 h 2470826"/>
              <a:gd name="connsiteX2" fmla="*/ 2040712 w 2682240"/>
              <a:gd name="connsiteY2" fmla="*/ 0 h 2470826"/>
              <a:gd name="connsiteX3" fmla="*/ 2682240 w 2682240"/>
              <a:gd name="connsiteY3" fmla="*/ 2430186 h 2470826"/>
              <a:gd name="connsiteX4" fmla="*/ 0 w 2682240"/>
              <a:gd name="connsiteY4" fmla="*/ 2470826 h 2470826"/>
              <a:gd name="connsiteX0" fmla="*/ 0 w 2678783"/>
              <a:gd name="connsiteY0" fmla="*/ 2470826 h 2472083"/>
              <a:gd name="connsiteX1" fmla="*/ 484227 w 2678783"/>
              <a:gd name="connsiteY1" fmla="*/ 14420 h 2472083"/>
              <a:gd name="connsiteX2" fmla="*/ 2040712 w 2678783"/>
              <a:gd name="connsiteY2" fmla="*/ 0 h 2472083"/>
              <a:gd name="connsiteX3" fmla="*/ 2678783 w 2678783"/>
              <a:gd name="connsiteY3" fmla="*/ 2472083 h 2472083"/>
              <a:gd name="connsiteX4" fmla="*/ 0 w 2678783"/>
              <a:gd name="connsiteY4" fmla="*/ 2470826 h 2472083"/>
              <a:gd name="connsiteX0" fmla="*/ 0 w 3006460"/>
              <a:gd name="connsiteY0" fmla="*/ 2470825 h 2472083"/>
              <a:gd name="connsiteX1" fmla="*/ 811904 w 3006460"/>
              <a:gd name="connsiteY1" fmla="*/ 14420 h 2472083"/>
              <a:gd name="connsiteX2" fmla="*/ 2368389 w 3006460"/>
              <a:gd name="connsiteY2" fmla="*/ 0 h 2472083"/>
              <a:gd name="connsiteX3" fmla="*/ 3006460 w 3006460"/>
              <a:gd name="connsiteY3" fmla="*/ 2472083 h 2472083"/>
              <a:gd name="connsiteX4" fmla="*/ 0 w 3006460"/>
              <a:gd name="connsiteY4" fmla="*/ 2470825 h 2472083"/>
              <a:gd name="connsiteX0" fmla="*/ 0 w 6533812"/>
              <a:gd name="connsiteY0" fmla="*/ 2470825 h 2559166"/>
              <a:gd name="connsiteX1" fmla="*/ 811904 w 6533812"/>
              <a:gd name="connsiteY1" fmla="*/ 14420 h 2559166"/>
              <a:gd name="connsiteX2" fmla="*/ 2368389 w 6533812"/>
              <a:gd name="connsiteY2" fmla="*/ 0 h 2559166"/>
              <a:gd name="connsiteX3" fmla="*/ 6533812 w 6533812"/>
              <a:gd name="connsiteY3" fmla="*/ 2559166 h 2559166"/>
              <a:gd name="connsiteX4" fmla="*/ 0 w 6533812"/>
              <a:gd name="connsiteY4" fmla="*/ 2470825 h 2559166"/>
              <a:gd name="connsiteX0" fmla="*/ 0 w 6533812"/>
              <a:gd name="connsiteY0" fmla="*/ 2456406 h 2544747"/>
              <a:gd name="connsiteX1" fmla="*/ 811904 w 6533812"/>
              <a:gd name="connsiteY1" fmla="*/ 1 h 2544747"/>
              <a:gd name="connsiteX2" fmla="*/ 2937006 w 6533812"/>
              <a:gd name="connsiteY2" fmla="*/ 2317 h 2544747"/>
              <a:gd name="connsiteX3" fmla="*/ 6533812 w 6533812"/>
              <a:gd name="connsiteY3" fmla="*/ 2544747 h 2544747"/>
              <a:gd name="connsiteX4" fmla="*/ 0 w 6533812"/>
              <a:gd name="connsiteY4" fmla="*/ 2456406 h 2544747"/>
              <a:gd name="connsiteX0" fmla="*/ 0 w 6533812"/>
              <a:gd name="connsiteY0" fmla="*/ 2454089 h 2542430"/>
              <a:gd name="connsiteX1" fmla="*/ 1380521 w 6533812"/>
              <a:gd name="connsiteY1" fmla="*/ 14420 h 2542430"/>
              <a:gd name="connsiteX2" fmla="*/ 2937006 w 6533812"/>
              <a:gd name="connsiteY2" fmla="*/ 0 h 2542430"/>
              <a:gd name="connsiteX3" fmla="*/ 6533812 w 6533812"/>
              <a:gd name="connsiteY3" fmla="*/ 2542430 h 2542430"/>
              <a:gd name="connsiteX4" fmla="*/ 0 w 6533812"/>
              <a:gd name="connsiteY4" fmla="*/ 2454089 h 2542430"/>
              <a:gd name="connsiteX0" fmla="*/ 0 w 6533812"/>
              <a:gd name="connsiteY0" fmla="*/ 2454089 h 2542430"/>
              <a:gd name="connsiteX1" fmla="*/ 1380521 w 6533812"/>
              <a:gd name="connsiteY1" fmla="*/ 14420 h 2542430"/>
              <a:gd name="connsiteX2" fmla="*/ 2888818 w 6533812"/>
              <a:gd name="connsiteY2" fmla="*/ 0 h 2542430"/>
              <a:gd name="connsiteX3" fmla="*/ 6533812 w 6533812"/>
              <a:gd name="connsiteY3" fmla="*/ 2542430 h 2542430"/>
              <a:gd name="connsiteX4" fmla="*/ 0 w 6533812"/>
              <a:gd name="connsiteY4" fmla="*/ 2454089 h 2542430"/>
              <a:gd name="connsiteX0" fmla="*/ 0 w 6533812"/>
              <a:gd name="connsiteY0" fmla="*/ 2454089 h 2542430"/>
              <a:gd name="connsiteX1" fmla="*/ 1438346 w 6533812"/>
              <a:gd name="connsiteY1" fmla="*/ 14419 h 2542430"/>
              <a:gd name="connsiteX2" fmla="*/ 2888818 w 6533812"/>
              <a:gd name="connsiteY2" fmla="*/ 0 h 2542430"/>
              <a:gd name="connsiteX3" fmla="*/ 6533812 w 6533812"/>
              <a:gd name="connsiteY3" fmla="*/ 2542430 h 2542430"/>
              <a:gd name="connsiteX4" fmla="*/ 0 w 6533812"/>
              <a:gd name="connsiteY4" fmla="*/ 2454089 h 2542430"/>
              <a:gd name="connsiteX0" fmla="*/ 0 w 6533812"/>
              <a:gd name="connsiteY0" fmla="*/ 2454089 h 2542430"/>
              <a:gd name="connsiteX1" fmla="*/ 1438346 w 6533812"/>
              <a:gd name="connsiteY1" fmla="*/ 14419 h 2542430"/>
              <a:gd name="connsiteX2" fmla="*/ 2946643 w 6533812"/>
              <a:gd name="connsiteY2" fmla="*/ 0 h 2542430"/>
              <a:gd name="connsiteX3" fmla="*/ 6533812 w 6533812"/>
              <a:gd name="connsiteY3" fmla="*/ 2542430 h 2542430"/>
              <a:gd name="connsiteX4" fmla="*/ 0 w 6533812"/>
              <a:gd name="connsiteY4" fmla="*/ 2454089 h 254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812" h="2542430">
                <a:moveTo>
                  <a:pt x="0" y="2454089"/>
                </a:moveTo>
                <a:lnTo>
                  <a:pt x="1438346" y="14419"/>
                </a:lnTo>
                <a:lnTo>
                  <a:pt x="2946643" y="0"/>
                </a:lnTo>
                <a:lnTo>
                  <a:pt x="6533812" y="2542430"/>
                </a:lnTo>
                <a:lnTo>
                  <a:pt x="0" y="2454089"/>
                </a:lnTo>
                <a:close/>
              </a:path>
            </a:pathLst>
          </a:custGeom>
          <a:solidFill>
            <a:srgbClr val="4472C4">
              <a:lumMod val="20000"/>
              <a:lumOff val="80000"/>
              <a:alpha val="57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Arrow: Chevron 72">
            <a:extLst>
              <a:ext uri="{FF2B5EF4-FFF2-40B4-BE49-F238E27FC236}">
                <a16:creationId xmlns:a16="http://schemas.microsoft.com/office/drawing/2014/main" id="{4592606C-1A6C-3517-D631-05DF9DFDC6BD}"/>
              </a:ext>
            </a:extLst>
          </p:cNvPr>
          <p:cNvSpPr/>
          <p:nvPr/>
        </p:nvSpPr>
        <p:spPr>
          <a:xfrm>
            <a:off x="6725047" y="4585985"/>
            <a:ext cx="4152900" cy="1053047"/>
          </a:xfrm>
          <a:prstGeom prst="chevron">
            <a:avLst/>
          </a:prstGeom>
          <a:blipFill>
            <a:blip r:embed="rId3"/>
            <a:stretch>
              <a:fillRect/>
            </a:stretch>
          </a:blipFill>
          <a:ln w="571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Arrow: Chevron 73">
            <a:extLst>
              <a:ext uri="{FF2B5EF4-FFF2-40B4-BE49-F238E27FC236}">
                <a16:creationId xmlns:a16="http://schemas.microsoft.com/office/drawing/2014/main" id="{98CB2353-2513-06FC-481F-36EF0D9EF06B}"/>
              </a:ext>
            </a:extLst>
          </p:cNvPr>
          <p:cNvSpPr/>
          <p:nvPr/>
        </p:nvSpPr>
        <p:spPr>
          <a:xfrm>
            <a:off x="3718643" y="4584031"/>
            <a:ext cx="3070392" cy="1053047"/>
          </a:xfrm>
          <a:prstGeom prst="chevron">
            <a:avLst/>
          </a:prstGeom>
          <a:solidFill>
            <a:sysClr val="window" lastClr="FFFFFF"/>
          </a:solidFill>
          <a:ln w="762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BAE4D5E-EDD6-8A65-FC4A-3FC3AF870CDF}"/>
              </a:ext>
            </a:extLst>
          </p:cNvPr>
          <p:cNvSpPr txBox="1"/>
          <p:nvPr/>
        </p:nvSpPr>
        <p:spPr>
          <a:xfrm>
            <a:off x="3387756" y="1856706"/>
            <a:ext cx="2494731" cy="646331"/>
          </a:xfrm>
          <a:prstGeom prst="rect">
            <a:avLst/>
          </a:prstGeom>
          <a:noFill/>
        </p:spPr>
        <p:txBody>
          <a:bodyPr wrap="square" rtlCol="0">
            <a:spAutoFit/>
          </a:bodyPr>
          <a:lstStyle/>
          <a:p>
            <a:pPr algn="ctr" fontAlgn="auto">
              <a:spcBef>
                <a:spcPts val="0"/>
              </a:spcBef>
              <a:spcAft>
                <a:spcPts val="0"/>
              </a:spcAft>
            </a:pPr>
            <a:r>
              <a:rPr lang="en-US" sz="1800" b="1">
                <a:solidFill>
                  <a:prstClr val="black"/>
                </a:solidFill>
                <a:latin typeface="Calibri" panose="020F0502020204030204"/>
              </a:rPr>
              <a:t>Modernize training delivery</a:t>
            </a:r>
          </a:p>
        </p:txBody>
      </p:sp>
      <p:sp>
        <p:nvSpPr>
          <p:cNvPr id="76" name="TextBox 75">
            <a:extLst>
              <a:ext uri="{FF2B5EF4-FFF2-40B4-BE49-F238E27FC236}">
                <a16:creationId xmlns:a16="http://schemas.microsoft.com/office/drawing/2014/main" id="{55BA489F-DE37-0354-3E30-2284C47DF0C8}"/>
              </a:ext>
            </a:extLst>
          </p:cNvPr>
          <p:cNvSpPr txBox="1"/>
          <p:nvPr/>
        </p:nvSpPr>
        <p:spPr>
          <a:xfrm>
            <a:off x="6300757" y="1995205"/>
            <a:ext cx="2460995" cy="369332"/>
          </a:xfrm>
          <a:prstGeom prst="rect">
            <a:avLst/>
          </a:prstGeom>
          <a:noFill/>
        </p:spPr>
        <p:txBody>
          <a:bodyPr wrap="none" rtlCol="0">
            <a:spAutoFit/>
          </a:bodyPr>
          <a:lstStyle/>
          <a:p>
            <a:pPr fontAlgn="auto">
              <a:spcBef>
                <a:spcPts val="0"/>
              </a:spcBef>
              <a:spcAft>
                <a:spcPts val="0"/>
              </a:spcAft>
            </a:pPr>
            <a:r>
              <a:rPr lang="en-US" sz="1800" b="1">
                <a:solidFill>
                  <a:prstClr val="black"/>
                </a:solidFill>
                <a:latin typeface="Calibri" panose="020F0502020204030204"/>
              </a:rPr>
              <a:t>Tailor training programs</a:t>
            </a:r>
          </a:p>
        </p:txBody>
      </p:sp>
      <p:sp>
        <p:nvSpPr>
          <p:cNvPr id="77" name="TextBox 76">
            <a:extLst>
              <a:ext uri="{FF2B5EF4-FFF2-40B4-BE49-F238E27FC236}">
                <a16:creationId xmlns:a16="http://schemas.microsoft.com/office/drawing/2014/main" id="{15ACC825-65B1-98EB-9EE3-8E20B9302D0D}"/>
              </a:ext>
            </a:extLst>
          </p:cNvPr>
          <p:cNvSpPr txBox="1"/>
          <p:nvPr/>
        </p:nvSpPr>
        <p:spPr>
          <a:xfrm>
            <a:off x="9091122" y="1718206"/>
            <a:ext cx="2494732" cy="923330"/>
          </a:xfrm>
          <a:prstGeom prst="rect">
            <a:avLst/>
          </a:prstGeom>
          <a:noFill/>
        </p:spPr>
        <p:txBody>
          <a:bodyPr wrap="square" rtlCol="0">
            <a:spAutoFit/>
          </a:bodyPr>
          <a:lstStyle/>
          <a:p>
            <a:pPr algn="ctr" fontAlgn="auto">
              <a:spcBef>
                <a:spcPts val="0"/>
              </a:spcBef>
              <a:spcAft>
                <a:spcPts val="0"/>
              </a:spcAft>
            </a:pPr>
            <a:r>
              <a:rPr lang="en-US" sz="1800" b="1">
                <a:solidFill>
                  <a:prstClr val="black"/>
                </a:solidFill>
                <a:latin typeface="Calibri" panose="020F0502020204030204"/>
              </a:rPr>
              <a:t>Advance workforce resilience through training</a:t>
            </a:r>
          </a:p>
        </p:txBody>
      </p:sp>
      <p:sp>
        <p:nvSpPr>
          <p:cNvPr id="78" name="TextBox 77">
            <a:extLst>
              <a:ext uri="{FF2B5EF4-FFF2-40B4-BE49-F238E27FC236}">
                <a16:creationId xmlns:a16="http://schemas.microsoft.com/office/drawing/2014/main" id="{A2E0E444-4F47-7640-7CF4-805CE06B22D3}"/>
              </a:ext>
            </a:extLst>
          </p:cNvPr>
          <p:cNvSpPr txBox="1"/>
          <p:nvPr/>
        </p:nvSpPr>
        <p:spPr>
          <a:xfrm>
            <a:off x="292100" y="1856706"/>
            <a:ext cx="2855186" cy="646331"/>
          </a:xfrm>
          <a:prstGeom prst="rect">
            <a:avLst/>
          </a:prstGeom>
          <a:noFill/>
        </p:spPr>
        <p:txBody>
          <a:bodyPr wrap="square" rtlCol="0">
            <a:spAutoFit/>
          </a:bodyPr>
          <a:lstStyle/>
          <a:p>
            <a:pPr algn="ctr" fontAlgn="auto">
              <a:spcBef>
                <a:spcPts val="0"/>
              </a:spcBef>
              <a:spcAft>
                <a:spcPts val="0"/>
              </a:spcAft>
            </a:pPr>
            <a:r>
              <a:rPr lang="en-US" sz="1800" b="1">
                <a:solidFill>
                  <a:prstClr val="black"/>
                </a:solidFill>
                <a:latin typeface="Calibri" panose="020F0502020204030204"/>
              </a:rPr>
              <a:t>Maximize training opportunities</a:t>
            </a:r>
          </a:p>
        </p:txBody>
      </p:sp>
      <p:sp>
        <p:nvSpPr>
          <p:cNvPr id="79" name="Rectangle 78">
            <a:extLst>
              <a:ext uri="{FF2B5EF4-FFF2-40B4-BE49-F238E27FC236}">
                <a16:creationId xmlns:a16="http://schemas.microsoft.com/office/drawing/2014/main" id="{E6E2DA4F-3438-7E80-4173-FD5106BC0B78}"/>
              </a:ext>
            </a:extLst>
          </p:cNvPr>
          <p:cNvSpPr/>
          <p:nvPr/>
        </p:nvSpPr>
        <p:spPr>
          <a:xfrm>
            <a:off x="3620274" y="2616128"/>
            <a:ext cx="2047702" cy="168371"/>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A5AEB071-D99C-6E0B-CF2F-B0DB17A8A43D}"/>
              </a:ext>
            </a:extLst>
          </p:cNvPr>
          <p:cNvSpPr/>
          <p:nvPr/>
        </p:nvSpPr>
        <p:spPr>
          <a:xfrm>
            <a:off x="9438459" y="2616128"/>
            <a:ext cx="2023688" cy="168371"/>
          </a:xfrm>
          <a:prstGeom prst="rect">
            <a:avLst/>
          </a:prstGeom>
          <a:solidFill>
            <a:srgbClr val="0072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7942E6A-5A92-7DF1-DA33-91A43C572E81}"/>
              </a:ext>
            </a:extLst>
          </p:cNvPr>
          <p:cNvSpPr/>
          <p:nvPr/>
        </p:nvSpPr>
        <p:spPr>
          <a:xfrm>
            <a:off x="6541373" y="2624681"/>
            <a:ext cx="2023688" cy="15126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2" name="Graphic 81" descr="Virtual Reality headset with solid fill">
            <a:extLst>
              <a:ext uri="{FF2B5EF4-FFF2-40B4-BE49-F238E27FC236}">
                <a16:creationId xmlns:a16="http://schemas.microsoft.com/office/drawing/2014/main" id="{19C1C21B-32E8-2FCF-9B33-CEE041872F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0012" y="3291998"/>
            <a:ext cx="1275162" cy="1275162"/>
          </a:xfrm>
          <a:prstGeom prst="rect">
            <a:avLst/>
          </a:prstGeom>
        </p:spPr>
      </p:pic>
      <p:sp>
        <p:nvSpPr>
          <p:cNvPr id="83" name="Rectangle 82">
            <a:extLst>
              <a:ext uri="{FF2B5EF4-FFF2-40B4-BE49-F238E27FC236}">
                <a16:creationId xmlns:a16="http://schemas.microsoft.com/office/drawing/2014/main" id="{11FFD0B5-EDBB-2E06-1885-0C906C55E3C7}"/>
              </a:ext>
            </a:extLst>
          </p:cNvPr>
          <p:cNvSpPr/>
          <p:nvPr/>
        </p:nvSpPr>
        <p:spPr>
          <a:xfrm>
            <a:off x="699175" y="2616128"/>
            <a:ext cx="2047702" cy="168371"/>
          </a:xfrm>
          <a:prstGeom prst="rect">
            <a:avLst/>
          </a:prstGeom>
          <a:solidFill>
            <a:srgbClr val="A5A5A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4" name="Graphic 83" descr="Classroom with solid fill">
            <a:extLst>
              <a:ext uri="{FF2B5EF4-FFF2-40B4-BE49-F238E27FC236}">
                <a16:creationId xmlns:a16="http://schemas.microsoft.com/office/drawing/2014/main" id="{DE281A13-5622-8AAB-7867-A6D99DA17B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1861" y="3347386"/>
            <a:ext cx="1053047" cy="1053047"/>
          </a:xfrm>
          <a:prstGeom prst="rect">
            <a:avLst/>
          </a:prstGeom>
        </p:spPr>
      </p:pic>
      <p:pic>
        <p:nvPicPr>
          <p:cNvPr id="85" name="Graphic 84" descr="Cloud Computing with solid fill">
            <a:extLst>
              <a:ext uri="{FF2B5EF4-FFF2-40B4-BE49-F238E27FC236}">
                <a16:creationId xmlns:a16="http://schemas.microsoft.com/office/drawing/2014/main" id="{3174A070-02A7-680E-8C64-1086462E5E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8050" y="3191534"/>
            <a:ext cx="1136991" cy="1136991"/>
          </a:xfrm>
          <a:prstGeom prst="rect">
            <a:avLst/>
          </a:prstGeom>
        </p:spPr>
      </p:pic>
      <p:sp>
        <p:nvSpPr>
          <p:cNvPr id="86" name="TextBox 85">
            <a:extLst>
              <a:ext uri="{FF2B5EF4-FFF2-40B4-BE49-F238E27FC236}">
                <a16:creationId xmlns:a16="http://schemas.microsoft.com/office/drawing/2014/main" id="{068ABB64-2CC0-523A-2EF6-1EBC53197B2C}"/>
              </a:ext>
            </a:extLst>
          </p:cNvPr>
          <p:cNvSpPr txBox="1"/>
          <p:nvPr/>
        </p:nvSpPr>
        <p:spPr>
          <a:xfrm>
            <a:off x="4417771" y="4594777"/>
            <a:ext cx="1582484" cy="369332"/>
          </a:xfrm>
          <a:prstGeom prst="rect">
            <a:avLst/>
          </a:prstGeom>
          <a:noFill/>
        </p:spPr>
        <p:txBody>
          <a:bodyPr wrap="none" rtlCol="0">
            <a:spAutoFit/>
          </a:bodyPr>
          <a:lstStyle/>
          <a:p>
            <a:pPr fontAlgn="auto">
              <a:spcBef>
                <a:spcPts val="0"/>
              </a:spcBef>
              <a:spcAft>
                <a:spcPts val="0"/>
              </a:spcAft>
            </a:pPr>
            <a:r>
              <a:rPr lang="en-US" sz="1800" b="1">
                <a:solidFill>
                  <a:prstClr val="black">
                    <a:lumMod val="85000"/>
                    <a:lumOff val="15000"/>
                  </a:prstClr>
                </a:solidFill>
                <a:latin typeface="Calibri" panose="020F0502020204030204"/>
              </a:rPr>
              <a:t>Instructor-Led</a:t>
            </a:r>
          </a:p>
        </p:txBody>
      </p:sp>
      <p:sp>
        <p:nvSpPr>
          <p:cNvPr id="87" name="TextBox 86">
            <a:extLst>
              <a:ext uri="{FF2B5EF4-FFF2-40B4-BE49-F238E27FC236}">
                <a16:creationId xmlns:a16="http://schemas.microsoft.com/office/drawing/2014/main" id="{028B6126-B720-5857-889D-A1E718E3D7F3}"/>
              </a:ext>
            </a:extLst>
          </p:cNvPr>
          <p:cNvSpPr txBox="1"/>
          <p:nvPr/>
        </p:nvSpPr>
        <p:spPr>
          <a:xfrm>
            <a:off x="7311659" y="4594777"/>
            <a:ext cx="3099888"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Blended Facilitated, Self-paced</a:t>
            </a:r>
          </a:p>
        </p:txBody>
      </p:sp>
      <p:sp>
        <p:nvSpPr>
          <p:cNvPr id="88" name="TextBox 87">
            <a:extLst>
              <a:ext uri="{FF2B5EF4-FFF2-40B4-BE49-F238E27FC236}">
                <a16:creationId xmlns:a16="http://schemas.microsoft.com/office/drawing/2014/main" id="{B2F89673-29FE-6963-8D5B-F2FC012E9E45}"/>
              </a:ext>
            </a:extLst>
          </p:cNvPr>
          <p:cNvSpPr txBox="1"/>
          <p:nvPr/>
        </p:nvSpPr>
        <p:spPr>
          <a:xfrm>
            <a:off x="4417771" y="4930874"/>
            <a:ext cx="1987852" cy="369332"/>
          </a:xfrm>
          <a:prstGeom prst="rect">
            <a:avLst/>
          </a:prstGeom>
          <a:noFill/>
        </p:spPr>
        <p:txBody>
          <a:bodyPr wrap="none" rtlCol="0">
            <a:spAutoFit/>
          </a:bodyPr>
          <a:lstStyle/>
          <a:p>
            <a:pPr fontAlgn="auto">
              <a:spcBef>
                <a:spcPts val="0"/>
              </a:spcBef>
              <a:spcAft>
                <a:spcPts val="0"/>
              </a:spcAft>
            </a:pPr>
            <a:r>
              <a:rPr lang="en-US" sz="1800" b="1">
                <a:solidFill>
                  <a:prstClr val="black">
                    <a:lumMod val="85000"/>
                    <a:lumOff val="15000"/>
                  </a:prstClr>
                </a:solidFill>
                <a:latin typeface="Calibri" panose="020F0502020204030204"/>
              </a:rPr>
              <a:t>Physical Classroom</a:t>
            </a:r>
          </a:p>
        </p:txBody>
      </p:sp>
      <p:sp>
        <p:nvSpPr>
          <p:cNvPr id="89" name="TextBox 88">
            <a:extLst>
              <a:ext uri="{FF2B5EF4-FFF2-40B4-BE49-F238E27FC236}">
                <a16:creationId xmlns:a16="http://schemas.microsoft.com/office/drawing/2014/main" id="{BFBCAABB-621A-21BF-8EBE-A810E7094E08}"/>
              </a:ext>
            </a:extLst>
          </p:cNvPr>
          <p:cNvSpPr txBox="1"/>
          <p:nvPr/>
        </p:nvSpPr>
        <p:spPr>
          <a:xfrm>
            <a:off x="7324359" y="4930874"/>
            <a:ext cx="2534092"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Blended Virtual/Physical</a:t>
            </a:r>
          </a:p>
        </p:txBody>
      </p:sp>
      <p:sp>
        <p:nvSpPr>
          <p:cNvPr id="90" name="TextBox 89">
            <a:extLst>
              <a:ext uri="{FF2B5EF4-FFF2-40B4-BE49-F238E27FC236}">
                <a16:creationId xmlns:a16="http://schemas.microsoft.com/office/drawing/2014/main" id="{3E7611F9-54D5-8C9D-BAED-FA118B6222BF}"/>
              </a:ext>
            </a:extLst>
          </p:cNvPr>
          <p:cNvSpPr txBox="1"/>
          <p:nvPr/>
        </p:nvSpPr>
        <p:spPr>
          <a:xfrm>
            <a:off x="4417771" y="5235767"/>
            <a:ext cx="1221296" cy="369332"/>
          </a:xfrm>
          <a:prstGeom prst="rect">
            <a:avLst/>
          </a:prstGeom>
          <a:noFill/>
        </p:spPr>
        <p:txBody>
          <a:bodyPr wrap="none" rtlCol="0">
            <a:spAutoFit/>
          </a:bodyPr>
          <a:lstStyle/>
          <a:p>
            <a:pPr fontAlgn="auto">
              <a:spcBef>
                <a:spcPts val="0"/>
              </a:spcBef>
              <a:spcAft>
                <a:spcPts val="0"/>
              </a:spcAft>
            </a:pPr>
            <a:r>
              <a:rPr lang="en-US" sz="1800" b="1">
                <a:solidFill>
                  <a:prstClr val="black">
                    <a:lumMod val="85000"/>
                    <a:lumOff val="15000"/>
                  </a:prstClr>
                </a:solidFill>
                <a:latin typeface="Calibri" panose="020F0502020204030204"/>
              </a:rPr>
              <a:t>Real-world</a:t>
            </a:r>
          </a:p>
        </p:txBody>
      </p:sp>
      <p:sp>
        <p:nvSpPr>
          <p:cNvPr id="91" name="TextBox 90">
            <a:extLst>
              <a:ext uri="{FF2B5EF4-FFF2-40B4-BE49-F238E27FC236}">
                <a16:creationId xmlns:a16="http://schemas.microsoft.com/office/drawing/2014/main" id="{D67043BA-7FA4-A957-5BA7-8BB1C0FD41D2}"/>
              </a:ext>
            </a:extLst>
          </p:cNvPr>
          <p:cNvSpPr txBox="1"/>
          <p:nvPr/>
        </p:nvSpPr>
        <p:spPr>
          <a:xfrm>
            <a:off x="7324359" y="5235767"/>
            <a:ext cx="799578"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Digital</a:t>
            </a:r>
          </a:p>
        </p:txBody>
      </p:sp>
      <p:sp>
        <p:nvSpPr>
          <p:cNvPr id="92" name="TextBox 91">
            <a:extLst>
              <a:ext uri="{FF2B5EF4-FFF2-40B4-BE49-F238E27FC236}">
                <a16:creationId xmlns:a16="http://schemas.microsoft.com/office/drawing/2014/main" id="{1AEE266D-E88B-E408-0D51-20459AD491AA}"/>
              </a:ext>
            </a:extLst>
          </p:cNvPr>
          <p:cNvSpPr txBox="1"/>
          <p:nvPr/>
        </p:nvSpPr>
        <p:spPr>
          <a:xfrm>
            <a:off x="5136073" y="5638122"/>
            <a:ext cx="1229824" cy="369332"/>
          </a:xfrm>
          <a:prstGeom prst="rect">
            <a:avLst/>
          </a:prstGeom>
          <a:noFill/>
        </p:spPr>
        <p:txBody>
          <a:bodyPr wrap="none" rtlCol="0">
            <a:spAutoFit/>
          </a:bodyPr>
          <a:lstStyle/>
          <a:p>
            <a:pPr fontAlgn="auto">
              <a:spcBef>
                <a:spcPts val="0"/>
              </a:spcBef>
              <a:spcAft>
                <a:spcPts val="0"/>
              </a:spcAft>
            </a:pPr>
            <a:r>
              <a:rPr lang="en-US" sz="1800" i="1">
                <a:solidFill>
                  <a:prstClr val="black">
                    <a:lumMod val="85000"/>
                    <a:lumOff val="15000"/>
                  </a:prstClr>
                </a:solidFill>
                <a:latin typeface="Calibri" panose="020F0502020204030204"/>
              </a:rPr>
              <a:t>Traditional</a:t>
            </a:r>
          </a:p>
        </p:txBody>
      </p:sp>
      <p:sp>
        <p:nvSpPr>
          <p:cNvPr id="93" name="TextBox 92">
            <a:extLst>
              <a:ext uri="{FF2B5EF4-FFF2-40B4-BE49-F238E27FC236}">
                <a16:creationId xmlns:a16="http://schemas.microsoft.com/office/drawing/2014/main" id="{0B055A63-6659-2D9B-B0F1-BA9326A33CFD}"/>
              </a:ext>
            </a:extLst>
          </p:cNvPr>
          <p:cNvSpPr txBox="1"/>
          <p:nvPr/>
        </p:nvSpPr>
        <p:spPr>
          <a:xfrm>
            <a:off x="6742242" y="5638122"/>
            <a:ext cx="1328312" cy="369332"/>
          </a:xfrm>
          <a:prstGeom prst="rect">
            <a:avLst/>
          </a:prstGeom>
          <a:noFill/>
        </p:spPr>
        <p:txBody>
          <a:bodyPr wrap="none" rtlCol="0">
            <a:spAutoFit/>
          </a:bodyPr>
          <a:lstStyle/>
          <a:p>
            <a:pPr fontAlgn="auto">
              <a:spcBef>
                <a:spcPts val="0"/>
              </a:spcBef>
              <a:spcAft>
                <a:spcPts val="0"/>
              </a:spcAft>
            </a:pPr>
            <a:r>
              <a:rPr lang="en-US" sz="1800" i="1">
                <a:solidFill>
                  <a:prstClr val="black">
                    <a:lumMod val="85000"/>
                    <a:lumOff val="15000"/>
                  </a:prstClr>
                </a:solidFill>
                <a:latin typeface="Calibri" panose="020F0502020204030204"/>
              </a:rPr>
              <a:t>Modernized</a:t>
            </a:r>
          </a:p>
        </p:txBody>
      </p:sp>
      <p:sp>
        <p:nvSpPr>
          <p:cNvPr id="94" name="Arrow: Chevron 93">
            <a:extLst>
              <a:ext uri="{FF2B5EF4-FFF2-40B4-BE49-F238E27FC236}">
                <a16:creationId xmlns:a16="http://schemas.microsoft.com/office/drawing/2014/main" id="{09E12B46-B346-154F-7DCA-B9CD477D59D8}"/>
              </a:ext>
            </a:extLst>
          </p:cNvPr>
          <p:cNvSpPr/>
          <p:nvPr/>
        </p:nvSpPr>
        <p:spPr>
          <a:xfrm>
            <a:off x="6298610" y="4587939"/>
            <a:ext cx="916022" cy="1053047"/>
          </a:xfrm>
          <a:prstGeom prst="chevron">
            <a:avLst/>
          </a:prstGeom>
          <a:solidFill>
            <a:srgbClr val="4472C4">
              <a:lumMod val="75000"/>
            </a:srgbClr>
          </a:solidFill>
          <a:ln w="571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6160F1DC-7E00-C1B5-A169-71BD3CC00F3F}"/>
              </a:ext>
            </a:extLst>
          </p:cNvPr>
          <p:cNvSpPr/>
          <p:nvPr/>
        </p:nvSpPr>
        <p:spPr>
          <a:xfrm>
            <a:off x="3300120" y="4574097"/>
            <a:ext cx="916022" cy="1053047"/>
          </a:xfrm>
          <a:prstGeom prst="chevron">
            <a:avLst/>
          </a:prstGeom>
          <a:solidFill>
            <a:srgbClr val="E7E6E6">
              <a:lumMod val="75000"/>
            </a:srgbClr>
          </a:solidFill>
          <a:ln w="571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6" name="Arrow: Pentagon 95">
            <a:extLst>
              <a:ext uri="{FF2B5EF4-FFF2-40B4-BE49-F238E27FC236}">
                <a16:creationId xmlns:a16="http://schemas.microsoft.com/office/drawing/2014/main" id="{73050CCD-EAD5-4C08-EE98-51A6BD538ED5}"/>
              </a:ext>
            </a:extLst>
          </p:cNvPr>
          <p:cNvSpPr/>
          <p:nvPr/>
        </p:nvSpPr>
        <p:spPr>
          <a:xfrm>
            <a:off x="1746180" y="4585984"/>
            <a:ext cx="2501853" cy="1053047"/>
          </a:xfrm>
          <a:prstGeom prst="homePlate">
            <a:avLst/>
          </a:prstGeom>
          <a:solidFill>
            <a:srgbClr val="002060"/>
          </a:solidFill>
          <a:ln w="762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5B5A5E40-96AA-EA8C-7431-4CFA830003DC}"/>
              </a:ext>
            </a:extLst>
          </p:cNvPr>
          <p:cNvSpPr txBox="1"/>
          <p:nvPr/>
        </p:nvSpPr>
        <p:spPr>
          <a:xfrm>
            <a:off x="1875520" y="4594777"/>
            <a:ext cx="1863908"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Theory/Approach</a:t>
            </a:r>
          </a:p>
        </p:txBody>
      </p:sp>
      <p:sp>
        <p:nvSpPr>
          <p:cNvPr id="98" name="TextBox 97">
            <a:extLst>
              <a:ext uri="{FF2B5EF4-FFF2-40B4-BE49-F238E27FC236}">
                <a16:creationId xmlns:a16="http://schemas.microsoft.com/office/drawing/2014/main" id="{8F74C0F4-5192-6409-3FB9-97B2AB47FE6B}"/>
              </a:ext>
            </a:extLst>
          </p:cNvPr>
          <p:cNvSpPr txBox="1"/>
          <p:nvPr/>
        </p:nvSpPr>
        <p:spPr>
          <a:xfrm>
            <a:off x="2666509" y="4930874"/>
            <a:ext cx="1048685"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Modality</a:t>
            </a:r>
          </a:p>
        </p:txBody>
      </p:sp>
      <p:sp>
        <p:nvSpPr>
          <p:cNvPr id="99" name="TextBox 98">
            <a:extLst>
              <a:ext uri="{FF2B5EF4-FFF2-40B4-BE49-F238E27FC236}">
                <a16:creationId xmlns:a16="http://schemas.microsoft.com/office/drawing/2014/main" id="{BD856D47-62CD-D2B4-5F70-DB3C3355FE15}"/>
              </a:ext>
            </a:extLst>
          </p:cNvPr>
          <p:cNvSpPr txBox="1"/>
          <p:nvPr/>
        </p:nvSpPr>
        <p:spPr>
          <a:xfrm>
            <a:off x="2754935" y="5235767"/>
            <a:ext cx="972959" cy="369332"/>
          </a:xfrm>
          <a:prstGeom prst="rect">
            <a:avLst/>
          </a:prstGeom>
          <a:noFill/>
        </p:spPr>
        <p:txBody>
          <a:bodyPr wrap="none" rtlCol="0">
            <a:spAutoFit/>
          </a:bodyPr>
          <a:lstStyle/>
          <a:p>
            <a:pPr fontAlgn="auto">
              <a:spcBef>
                <a:spcPts val="0"/>
              </a:spcBef>
              <a:spcAft>
                <a:spcPts val="0"/>
              </a:spcAft>
            </a:pPr>
            <a:r>
              <a:rPr lang="en-US" sz="1800" b="1">
                <a:solidFill>
                  <a:prstClr val="white"/>
                </a:solidFill>
                <a:latin typeface="Calibri" panose="020F0502020204030204"/>
              </a:rPr>
              <a:t>Strategy</a:t>
            </a:r>
          </a:p>
        </p:txBody>
      </p:sp>
      <p:sp>
        <p:nvSpPr>
          <p:cNvPr id="100" name="TextBox 99">
            <a:extLst>
              <a:ext uri="{FF2B5EF4-FFF2-40B4-BE49-F238E27FC236}">
                <a16:creationId xmlns:a16="http://schemas.microsoft.com/office/drawing/2014/main" id="{CC7CE48B-EA0F-80D9-E6ED-C10414CCE434}"/>
              </a:ext>
            </a:extLst>
          </p:cNvPr>
          <p:cNvSpPr txBox="1"/>
          <p:nvPr/>
        </p:nvSpPr>
        <p:spPr>
          <a:xfrm>
            <a:off x="6339048" y="5638122"/>
            <a:ext cx="384144" cy="369332"/>
          </a:xfrm>
          <a:prstGeom prst="rect">
            <a:avLst/>
          </a:prstGeom>
          <a:noFill/>
        </p:spPr>
        <p:txBody>
          <a:bodyPr wrap="none" rtlCol="0">
            <a:spAutoFit/>
          </a:bodyPr>
          <a:lstStyle/>
          <a:p>
            <a:pPr fontAlgn="auto">
              <a:spcBef>
                <a:spcPts val="0"/>
              </a:spcBef>
              <a:spcAft>
                <a:spcPts val="0"/>
              </a:spcAft>
            </a:pPr>
            <a:r>
              <a:rPr lang="en-US" sz="1800" i="1">
                <a:solidFill>
                  <a:prstClr val="black">
                    <a:lumMod val="85000"/>
                    <a:lumOff val="15000"/>
                  </a:prstClr>
                </a:solidFill>
                <a:latin typeface="Calibri" panose="020F0502020204030204"/>
              </a:rPr>
              <a:t>to</a:t>
            </a:r>
          </a:p>
        </p:txBody>
      </p:sp>
      <p:cxnSp>
        <p:nvCxnSpPr>
          <p:cNvPr id="101" name="Straight Connector 100">
            <a:extLst>
              <a:ext uri="{FF2B5EF4-FFF2-40B4-BE49-F238E27FC236}">
                <a16:creationId xmlns:a16="http://schemas.microsoft.com/office/drawing/2014/main" id="{E642F35D-CE13-F995-216D-35A99AF0DB9E}"/>
              </a:ext>
            </a:extLst>
          </p:cNvPr>
          <p:cNvCxnSpPr>
            <a:cxnSpLocks/>
          </p:cNvCxnSpPr>
          <p:nvPr/>
        </p:nvCxnSpPr>
        <p:spPr>
          <a:xfrm>
            <a:off x="1795096" y="4938709"/>
            <a:ext cx="8872904" cy="0"/>
          </a:xfrm>
          <a:prstGeom prst="line">
            <a:avLst/>
          </a:prstGeom>
          <a:noFill/>
          <a:ln w="6350" cap="flat" cmpd="sng" algn="ctr">
            <a:solidFill>
              <a:srgbClr val="E7E6E6">
                <a:lumMod val="90000"/>
              </a:srgbClr>
            </a:solidFill>
            <a:prstDash val="solid"/>
            <a:miter lim="800000"/>
          </a:ln>
          <a:effectLst/>
        </p:spPr>
      </p:cxnSp>
      <p:cxnSp>
        <p:nvCxnSpPr>
          <p:cNvPr id="102" name="Straight Connector 101">
            <a:extLst>
              <a:ext uri="{FF2B5EF4-FFF2-40B4-BE49-F238E27FC236}">
                <a16:creationId xmlns:a16="http://schemas.microsoft.com/office/drawing/2014/main" id="{A7F64C4E-D060-6636-A68A-63BA470C0115}"/>
              </a:ext>
            </a:extLst>
          </p:cNvPr>
          <p:cNvCxnSpPr>
            <a:cxnSpLocks/>
          </p:cNvCxnSpPr>
          <p:nvPr/>
        </p:nvCxnSpPr>
        <p:spPr>
          <a:xfrm>
            <a:off x="1779113" y="5294402"/>
            <a:ext cx="8872904" cy="0"/>
          </a:xfrm>
          <a:prstGeom prst="line">
            <a:avLst/>
          </a:prstGeom>
          <a:noFill/>
          <a:ln w="3175" cap="flat" cmpd="sng" algn="ctr">
            <a:solidFill>
              <a:srgbClr val="E7E6E6">
                <a:lumMod val="90000"/>
              </a:srgbClr>
            </a:solidFill>
            <a:prstDash val="solid"/>
            <a:miter lim="800000"/>
          </a:ln>
          <a:effectLst/>
        </p:spPr>
      </p:cxnSp>
    </p:spTree>
    <p:extLst>
      <p:ext uri="{BB962C8B-B14F-4D97-AF65-F5344CB8AC3E}">
        <p14:creationId xmlns:p14="http://schemas.microsoft.com/office/powerpoint/2010/main" val="2531517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oast Guard members teach ICS">
            <a:extLst>
              <a:ext uri="{FF2B5EF4-FFF2-40B4-BE49-F238E27FC236}">
                <a16:creationId xmlns:a16="http://schemas.microsoft.com/office/drawing/2014/main" id="{2ADB5B40-5875-471D-2798-3A5507CA5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346" y="983266"/>
            <a:ext cx="8651577" cy="54072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0F5DE60-1C39-3F8D-335B-125477DAAD79}"/>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
        <p:nvSpPr>
          <p:cNvPr id="3" name="Title 2">
            <a:extLst>
              <a:ext uri="{FF2B5EF4-FFF2-40B4-BE49-F238E27FC236}">
                <a16:creationId xmlns:a16="http://schemas.microsoft.com/office/drawing/2014/main" id="{D6429287-0E47-7D1C-8417-D52233AF66C5}"/>
              </a:ext>
            </a:extLst>
          </p:cNvPr>
          <p:cNvSpPr>
            <a:spLocks noGrp="1"/>
          </p:cNvSpPr>
          <p:nvPr>
            <p:ph type="title"/>
          </p:nvPr>
        </p:nvSpPr>
        <p:spPr/>
        <p:txBody>
          <a:bodyPr/>
          <a:lstStyle/>
          <a:p>
            <a:r>
              <a:rPr lang="en-US"/>
              <a:t>Challenges</a:t>
            </a:r>
            <a:endParaRPr lang="en-US" dirty="0"/>
          </a:p>
        </p:txBody>
      </p:sp>
      <p:pic>
        <p:nvPicPr>
          <p:cNvPr id="4098" name="Picture 2" descr="Coast Guard virtual Recruiter School in session">
            <a:extLst>
              <a:ext uri="{FF2B5EF4-FFF2-40B4-BE49-F238E27FC236}">
                <a16:creationId xmlns:a16="http://schemas.microsoft.com/office/drawing/2014/main" id="{9E3601A0-B1F3-9FCE-87FA-CFF1BF27B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109" y="983266"/>
            <a:ext cx="8637814" cy="539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11E9D1-61AC-E15F-AC0B-E85DC6B27508}"/>
              </a:ext>
            </a:extLst>
          </p:cNvPr>
          <p:cNvSpPr/>
          <p:nvPr/>
        </p:nvSpPr>
        <p:spPr bwMode="auto">
          <a:xfrm>
            <a:off x="8277812" y="882422"/>
            <a:ext cx="3880254" cy="5508079"/>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14">
            <a:extLst>
              <a:ext uri="{FF2B5EF4-FFF2-40B4-BE49-F238E27FC236}">
                <a16:creationId xmlns:a16="http://schemas.microsoft.com/office/drawing/2014/main" id="{6B0EAE14-20C6-B0EE-648B-B8BD315CF083}"/>
              </a:ext>
            </a:extLst>
          </p:cNvPr>
          <p:cNvSpPr/>
          <p:nvPr/>
        </p:nvSpPr>
        <p:spPr bwMode="auto">
          <a:xfrm>
            <a:off x="7983508" y="1191665"/>
            <a:ext cx="4222686" cy="5174773"/>
          </a:xfrm>
          <a:prstGeom prst="rect">
            <a:avLst/>
          </a:prstGeom>
          <a:solidFill>
            <a:srgbClr val="0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1E0AE02E-D259-D1DF-5DCD-FEBC8E809D7D}"/>
              </a:ext>
            </a:extLst>
          </p:cNvPr>
          <p:cNvSpPr/>
          <p:nvPr/>
        </p:nvSpPr>
        <p:spPr bwMode="auto">
          <a:xfrm>
            <a:off x="1" y="882422"/>
            <a:ext cx="8271778" cy="5508079"/>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Slide Number Placeholder 1">
            <a:extLst>
              <a:ext uri="{FF2B5EF4-FFF2-40B4-BE49-F238E27FC236}">
                <a16:creationId xmlns:a16="http://schemas.microsoft.com/office/drawing/2014/main" id="{53F77151-72D0-F929-EA1F-EE42A68C381F}"/>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
        <p:nvSpPr>
          <p:cNvPr id="3" name="Title 2">
            <a:extLst>
              <a:ext uri="{FF2B5EF4-FFF2-40B4-BE49-F238E27FC236}">
                <a16:creationId xmlns:a16="http://schemas.microsoft.com/office/drawing/2014/main" id="{6C9461FB-707D-4E98-F13D-62F4419FEEF5}"/>
              </a:ext>
            </a:extLst>
          </p:cNvPr>
          <p:cNvSpPr>
            <a:spLocks noGrp="1"/>
          </p:cNvSpPr>
          <p:nvPr>
            <p:ph type="title"/>
          </p:nvPr>
        </p:nvSpPr>
        <p:spPr/>
        <p:txBody>
          <a:bodyPr/>
          <a:lstStyle/>
          <a:p>
            <a:r>
              <a:rPr lang="en-US"/>
              <a:t>Response to MRL</a:t>
            </a:r>
            <a:endParaRPr lang="en-US" dirty="0"/>
          </a:p>
        </p:txBody>
      </p:sp>
      <p:grpSp>
        <p:nvGrpSpPr>
          <p:cNvPr id="13" name="Group 12">
            <a:extLst>
              <a:ext uri="{FF2B5EF4-FFF2-40B4-BE49-F238E27FC236}">
                <a16:creationId xmlns:a16="http://schemas.microsoft.com/office/drawing/2014/main" id="{893D0CFC-434E-6AF4-3C5D-DEE5A8838881}"/>
              </a:ext>
            </a:extLst>
          </p:cNvPr>
          <p:cNvGrpSpPr/>
          <p:nvPr/>
        </p:nvGrpSpPr>
        <p:grpSpPr>
          <a:xfrm>
            <a:off x="330432" y="1215729"/>
            <a:ext cx="7707237" cy="4426541"/>
            <a:chOff x="4434841" y="1533599"/>
            <a:chExt cx="7707237" cy="4426541"/>
          </a:xfrm>
        </p:grpSpPr>
        <p:sp>
          <p:nvSpPr>
            <p:cNvPr id="5" name="Rectangle 4">
              <a:extLst>
                <a:ext uri="{FF2B5EF4-FFF2-40B4-BE49-F238E27FC236}">
                  <a16:creationId xmlns:a16="http://schemas.microsoft.com/office/drawing/2014/main" id="{DE8A0571-FC3F-8BFE-5A7C-FA93DCCD8997}"/>
                </a:ext>
              </a:extLst>
            </p:cNvPr>
            <p:cNvSpPr/>
            <p:nvPr/>
          </p:nvSpPr>
          <p:spPr bwMode="auto">
            <a:xfrm>
              <a:off x="4434841" y="1533599"/>
              <a:ext cx="3816683" cy="606252"/>
            </a:xfrm>
            <a:prstGeom prst="rect">
              <a:avLst/>
            </a:prstGeom>
            <a:solidFill>
              <a:schemeClr val="accent4"/>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sz="1800" b="0" i="0" u="none" strike="noStrike" cap="none" normalizeH="0" baseline="0">
                <a:ln>
                  <a:noFill/>
                </a:ln>
                <a:effectLst/>
                <a:latin typeface="Tahoma" charset="0"/>
                <a:ea typeface="Tahoma"/>
                <a:cs typeface="Tahoma"/>
              </a:endParaRPr>
            </a:p>
          </p:txBody>
        </p:sp>
        <p:sp>
          <p:nvSpPr>
            <p:cNvPr id="6" name="Rectangle 5">
              <a:extLst>
                <a:ext uri="{FF2B5EF4-FFF2-40B4-BE49-F238E27FC236}">
                  <a16:creationId xmlns:a16="http://schemas.microsoft.com/office/drawing/2014/main" id="{FD692386-D092-7E0B-CAFD-4CC3090DD915}"/>
                </a:ext>
              </a:extLst>
            </p:cNvPr>
            <p:cNvSpPr/>
            <p:nvPr/>
          </p:nvSpPr>
          <p:spPr bwMode="auto">
            <a:xfrm>
              <a:off x="8251525" y="1533599"/>
              <a:ext cx="3805218" cy="606252"/>
            </a:xfrm>
            <a:prstGeom prst="rect">
              <a:avLst/>
            </a:prstGeom>
            <a:solidFill>
              <a:schemeClr val="accent4"/>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1800">
                <a:ea typeface="Tahoma"/>
                <a:cs typeface="Tahoma"/>
              </a:endParaRPr>
            </a:p>
            <a:p>
              <a:endParaRPr lang="en-US" sz="1800">
                <a:ea typeface="Tahoma"/>
                <a:cs typeface="Tahoma"/>
              </a:endParaRPr>
            </a:p>
            <a:p>
              <a:endParaRPr lang="en-US" sz="1800">
                <a:ea typeface="Tahoma"/>
                <a:cs typeface="Tahoma"/>
              </a:endParaRPr>
            </a:p>
            <a:p>
              <a:endParaRPr lang="en-US" sz="1800">
                <a:ea typeface="Tahoma"/>
                <a:cs typeface="Tahoma"/>
              </a:endParaRPr>
            </a:p>
          </p:txBody>
        </p:sp>
        <p:pic>
          <p:nvPicPr>
            <p:cNvPr id="1026" name="Picture 2" descr="Woman yelling at a cat - Wikipedia">
              <a:extLst>
                <a:ext uri="{FF2B5EF4-FFF2-40B4-BE49-F238E27FC236}">
                  <a16:creationId xmlns:a16="http://schemas.microsoft.com/office/drawing/2014/main" id="{BFF654EA-FB95-0D60-9454-C9F746B94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841" y="2157714"/>
              <a:ext cx="7621902" cy="3802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983CCC-C505-A663-8614-096123CD1429}"/>
                </a:ext>
              </a:extLst>
            </p:cNvPr>
            <p:cNvSpPr txBox="1"/>
            <p:nvPr/>
          </p:nvSpPr>
          <p:spPr>
            <a:xfrm>
              <a:off x="8190564" y="1681914"/>
              <a:ext cx="3951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latin typeface="Tahoma"/>
                  <a:ea typeface="Tahoma"/>
                  <a:cs typeface="Tahoma"/>
                </a:rPr>
                <a:t>Traditional learning is more effective.</a:t>
              </a:r>
              <a:endParaRPr lang="en-US" sz="1800">
                <a:solidFill>
                  <a:schemeClr val="bg1"/>
                </a:solidFill>
                <a:ea typeface="Tahoma"/>
                <a:cs typeface="Tahoma"/>
              </a:endParaRPr>
            </a:p>
          </p:txBody>
        </p:sp>
        <p:sp>
          <p:nvSpPr>
            <p:cNvPr id="7" name="TextBox 6">
              <a:extLst>
                <a:ext uri="{FF2B5EF4-FFF2-40B4-BE49-F238E27FC236}">
                  <a16:creationId xmlns:a16="http://schemas.microsoft.com/office/drawing/2014/main" id="{78FC90E2-9B0B-4724-8E9A-4F49360E6144}"/>
                </a:ext>
              </a:extLst>
            </p:cNvPr>
            <p:cNvSpPr txBox="1"/>
            <p:nvPr/>
          </p:nvSpPr>
          <p:spPr>
            <a:xfrm>
              <a:off x="4570990" y="1652058"/>
              <a:ext cx="3680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bg1"/>
                  </a:solidFill>
                  <a:latin typeface="Tahoma"/>
                  <a:ea typeface="Tahoma"/>
                  <a:cs typeface="Tahoma"/>
                </a:rPr>
                <a:t>Virtual learning is more effective!</a:t>
              </a:r>
              <a:endParaRPr lang="en-US" sz="1800">
                <a:solidFill>
                  <a:schemeClr val="bg1"/>
                </a:solidFill>
                <a:ea typeface="Tahoma"/>
                <a:cs typeface="Tahoma"/>
              </a:endParaRPr>
            </a:p>
          </p:txBody>
        </p:sp>
        <p:cxnSp>
          <p:nvCxnSpPr>
            <p:cNvPr id="10" name="Straight Connector 9">
              <a:extLst>
                <a:ext uri="{FF2B5EF4-FFF2-40B4-BE49-F238E27FC236}">
                  <a16:creationId xmlns:a16="http://schemas.microsoft.com/office/drawing/2014/main" id="{2E14121D-85F1-156B-3F9E-B0AB8C60ACA3}"/>
                </a:ext>
              </a:extLst>
            </p:cNvPr>
            <p:cNvCxnSpPr>
              <a:endCxn id="1026" idx="2"/>
            </p:cNvCxnSpPr>
            <p:nvPr/>
          </p:nvCxnSpPr>
          <p:spPr bwMode="auto">
            <a:xfrm>
              <a:off x="8190564" y="1533599"/>
              <a:ext cx="55228" cy="4426541"/>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10718919-2B7B-FA12-D3C1-F3634D4BD058}"/>
              </a:ext>
            </a:extLst>
          </p:cNvPr>
          <p:cNvGrpSpPr/>
          <p:nvPr/>
        </p:nvGrpSpPr>
        <p:grpSpPr>
          <a:xfrm>
            <a:off x="8784499" y="1577991"/>
            <a:ext cx="2930423" cy="4634068"/>
            <a:chOff x="843796" y="1539240"/>
            <a:chExt cx="2930423" cy="4634068"/>
          </a:xfrm>
        </p:grpSpPr>
        <p:pic>
          <p:nvPicPr>
            <p:cNvPr id="2050" name="Picture 2" descr="My Name is Earl | Sticker">
              <a:extLst>
                <a:ext uri="{FF2B5EF4-FFF2-40B4-BE49-F238E27FC236}">
                  <a16:creationId xmlns:a16="http://schemas.microsoft.com/office/drawing/2014/main" id="{B98767A1-E53D-C278-3F74-CC971A1FDC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93" b="1694"/>
            <a:stretch/>
          </p:blipFill>
          <p:spPr bwMode="auto">
            <a:xfrm>
              <a:off x="843796" y="1539240"/>
              <a:ext cx="2930423" cy="3571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1D6D07-4123-006B-C3BC-0DD3F559BAC3}"/>
                </a:ext>
              </a:extLst>
            </p:cNvPr>
            <p:cNvSpPr txBox="1"/>
            <p:nvPr/>
          </p:nvSpPr>
          <p:spPr>
            <a:xfrm>
              <a:off x="1140661" y="5803976"/>
              <a:ext cx="2316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ea typeface="Tahoma"/>
                  <a:cs typeface="Tahoma"/>
                </a:rPr>
                <a:t>My name is MRL</a:t>
              </a:r>
            </a:p>
          </p:txBody>
        </p:sp>
        <p:pic>
          <p:nvPicPr>
            <p:cNvPr id="11" name="Graphic 10" descr="Virtual Reality headset with solid fill">
              <a:extLst>
                <a:ext uri="{FF2B5EF4-FFF2-40B4-BE49-F238E27FC236}">
                  <a16:creationId xmlns:a16="http://schemas.microsoft.com/office/drawing/2014/main" id="{40BA072C-C249-550C-6BF6-C38B5133EA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996" y="2214867"/>
              <a:ext cx="2569210" cy="2569210"/>
            </a:xfrm>
            <a:prstGeom prst="rect">
              <a:avLst/>
            </a:prstGeom>
          </p:spPr>
        </p:pic>
      </p:grpSp>
      <p:cxnSp>
        <p:nvCxnSpPr>
          <p:cNvPr id="21" name="Straight Connector 20">
            <a:extLst>
              <a:ext uri="{FF2B5EF4-FFF2-40B4-BE49-F238E27FC236}">
                <a16:creationId xmlns:a16="http://schemas.microsoft.com/office/drawing/2014/main" id="{27B429D3-EC59-C0C6-5118-245166F1F4FE}"/>
              </a:ext>
            </a:extLst>
          </p:cNvPr>
          <p:cNvCxnSpPr/>
          <p:nvPr/>
        </p:nvCxnSpPr>
        <p:spPr bwMode="auto">
          <a:xfrm>
            <a:off x="8271779" y="5642270"/>
            <a:ext cx="3934415" cy="0"/>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00546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dirty="0"/>
              <a:t>Upskilling Needs Assessment Driving Factors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
        <p:nvSpPr>
          <p:cNvPr id="4" name="Rectangle 3">
            <a:extLst>
              <a:ext uri="{FF2B5EF4-FFF2-40B4-BE49-F238E27FC236}">
                <a16:creationId xmlns:a16="http://schemas.microsoft.com/office/drawing/2014/main" id="{5919C6D1-ED78-710A-7BA7-91A790AC6946}"/>
              </a:ext>
            </a:extLst>
          </p:cNvPr>
          <p:cNvSpPr/>
          <p:nvPr/>
        </p:nvSpPr>
        <p:spPr>
          <a:xfrm>
            <a:off x="0" y="1417149"/>
            <a:ext cx="12192000" cy="3073400"/>
          </a:xfrm>
          <a:prstGeom prst="rect">
            <a:avLst/>
          </a:prstGeom>
          <a:solidFill>
            <a:srgbClr val="EE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AEA910E6-D2BB-50B6-9DFD-ED5303959D96}"/>
              </a:ext>
            </a:extLst>
          </p:cNvPr>
          <p:cNvGrpSpPr/>
          <p:nvPr/>
        </p:nvGrpSpPr>
        <p:grpSpPr>
          <a:xfrm>
            <a:off x="877544" y="2117248"/>
            <a:ext cx="1892969" cy="3530651"/>
            <a:chOff x="3126369" y="1758130"/>
            <a:chExt cx="1892969" cy="3530651"/>
          </a:xfrm>
        </p:grpSpPr>
        <p:sp>
          <p:nvSpPr>
            <p:cNvPr id="7" name="TextBox 6">
              <a:extLst>
                <a:ext uri="{FF2B5EF4-FFF2-40B4-BE49-F238E27FC236}">
                  <a16:creationId xmlns:a16="http://schemas.microsoft.com/office/drawing/2014/main" id="{8FF13EF9-DE78-7CEF-4FBE-0A9A291C1452}"/>
                </a:ext>
              </a:extLst>
            </p:cNvPr>
            <p:cNvSpPr txBox="1"/>
            <p:nvPr/>
          </p:nvSpPr>
          <p:spPr>
            <a:xfrm>
              <a:off x="3322885" y="4273118"/>
              <a:ext cx="1499937" cy="1015663"/>
            </a:xfrm>
            <a:prstGeom prst="rect">
              <a:avLst/>
            </a:prstGeom>
            <a:noFill/>
          </p:spPr>
          <p:txBody>
            <a:bodyPr wrap="square" rtlCol="0">
              <a:spAutoFit/>
            </a:bodyPr>
            <a:lstStyle/>
            <a:p>
              <a:pPr algn="ctr"/>
              <a:r>
                <a:rPr lang="en-US" sz="2000" b="1" dirty="0">
                  <a:solidFill>
                    <a:schemeClr val="bg2"/>
                  </a:solidFill>
                </a:rPr>
                <a:t>MRL Strategy Document</a:t>
              </a:r>
            </a:p>
          </p:txBody>
        </p:sp>
        <p:sp>
          <p:nvSpPr>
            <p:cNvPr id="8" name="Oval 7">
              <a:extLst>
                <a:ext uri="{FF2B5EF4-FFF2-40B4-BE49-F238E27FC236}">
                  <a16:creationId xmlns:a16="http://schemas.microsoft.com/office/drawing/2014/main" id="{38B599C9-7C95-7480-1EE7-ACFF58C4276B}"/>
                </a:ext>
              </a:extLst>
            </p:cNvPr>
            <p:cNvSpPr/>
            <p:nvPr/>
          </p:nvSpPr>
          <p:spPr>
            <a:xfrm>
              <a:off x="3126369" y="1758130"/>
              <a:ext cx="1892969" cy="1892969"/>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pic>
        <p:nvPicPr>
          <p:cNvPr id="9" name="Graphic 8" descr="Programmer female with solid fill">
            <a:extLst>
              <a:ext uri="{FF2B5EF4-FFF2-40B4-BE49-F238E27FC236}">
                <a16:creationId xmlns:a16="http://schemas.microsoft.com/office/drawing/2014/main" id="{D018B119-56B2-AF0D-86BE-E82C1D1F52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563" y="2273654"/>
            <a:ext cx="1463658" cy="1463658"/>
          </a:xfrm>
          <a:prstGeom prst="rect">
            <a:avLst/>
          </a:prstGeom>
        </p:spPr>
      </p:pic>
      <p:grpSp>
        <p:nvGrpSpPr>
          <p:cNvPr id="13" name="Group 12">
            <a:extLst>
              <a:ext uri="{FF2B5EF4-FFF2-40B4-BE49-F238E27FC236}">
                <a16:creationId xmlns:a16="http://schemas.microsoft.com/office/drawing/2014/main" id="{AB0419CD-156F-959F-DC3E-026834303B17}"/>
              </a:ext>
            </a:extLst>
          </p:cNvPr>
          <p:cNvGrpSpPr/>
          <p:nvPr/>
        </p:nvGrpSpPr>
        <p:grpSpPr>
          <a:xfrm>
            <a:off x="4460753" y="2117247"/>
            <a:ext cx="3114167" cy="4120805"/>
            <a:chOff x="6000327" y="1758129"/>
            <a:chExt cx="3114167" cy="4120805"/>
          </a:xfrm>
        </p:grpSpPr>
        <p:sp>
          <p:nvSpPr>
            <p:cNvPr id="14" name="TextBox 13">
              <a:extLst>
                <a:ext uri="{FF2B5EF4-FFF2-40B4-BE49-F238E27FC236}">
                  <a16:creationId xmlns:a16="http://schemas.microsoft.com/office/drawing/2014/main" id="{F444A1FB-B1C6-6CE4-2D49-F997E69D9DF6}"/>
                </a:ext>
              </a:extLst>
            </p:cNvPr>
            <p:cNvSpPr txBox="1"/>
            <p:nvPr/>
          </p:nvSpPr>
          <p:spPr>
            <a:xfrm>
              <a:off x="6000327" y="4247718"/>
              <a:ext cx="3114167" cy="1631216"/>
            </a:xfrm>
            <a:prstGeom prst="rect">
              <a:avLst/>
            </a:prstGeom>
            <a:noFill/>
          </p:spPr>
          <p:txBody>
            <a:bodyPr wrap="square" rtlCol="0">
              <a:spAutoFit/>
            </a:bodyPr>
            <a:lstStyle/>
            <a:p>
              <a:pPr algn="ctr"/>
              <a:r>
                <a:rPr lang="en-US" sz="2000" b="1" dirty="0">
                  <a:solidFill>
                    <a:schemeClr val="bg2"/>
                  </a:solidFill>
                </a:rPr>
                <a:t>USCG Commandant’s Intent </a:t>
              </a:r>
            </a:p>
            <a:p>
              <a:pPr algn="ctr"/>
              <a:r>
                <a:rPr lang="en-US" sz="2000" b="1" dirty="0">
                  <a:solidFill>
                    <a:schemeClr val="bg2"/>
                  </a:solidFill>
                </a:rPr>
                <a:t>&amp; </a:t>
              </a:r>
            </a:p>
            <a:p>
              <a:pPr algn="ctr"/>
              <a:r>
                <a:rPr lang="en-US" sz="2000" b="1" dirty="0">
                  <a:solidFill>
                    <a:schemeClr val="bg2"/>
                  </a:solidFill>
                </a:rPr>
                <a:t>Directed Action</a:t>
              </a:r>
            </a:p>
            <a:p>
              <a:pPr algn="ctr"/>
              <a:r>
                <a:rPr lang="en-US" sz="2000" b="1" dirty="0">
                  <a:solidFill>
                    <a:schemeClr val="bg2"/>
                  </a:solidFill>
                </a:rPr>
                <a:t>for Upskilling</a:t>
              </a:r>
            </a:p>
          </p:txBody>
        </p:sp>
        <p:sp>
          <p:nvSpPr>
            <p:cNvPr id="15" name="Oval 14">
              <a:extLst>
                <a:ext uri="{FF2B5EF4-FFF2-40B4-BE49-F238E27FC236}">
                  <a16:creationId xmlns:a16="http://schemas.microsoft.com/office/drawing/2014/main" id="{B9C50752-CC43-6A3A-D29D-F1DC0D151FC5}"/>
                </a:ext>
              </a:extLst>
            </p:cNvPr>
            <p:cNvSpPr/>
            <p:nvPr/>
          </p:nvSpPr>
          <p:spPr>
            <a:xfrm>
              <a:off x="6585113" y="1758129"/>
              <a:ext cx="1892969" cy="1892969"/>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 name="Group 15">
            <a:extLst>
              <a:ext uri="{FF2B5EF4-FFF2-40B4-BE49-F238E27FC236}">
                <a16:creationId xmlns:a16="http://schemas.microsoft.com/office/drawing/2014/main" id="{46BFBD4B-5496-916F-D791-4258672CCF34}"/>
              </a:ext>
            </a:extLst>
          </p:cNvPr>
          <p:cNvGrpSpPr/>
          <p:nvPr/>
        </p:nvGrpSpPr>
        <p:grpSpPr>
          <a:xfrm>
            <a:off x="9271663" y="2117247"/>
            <a:ext cx="2126320" cy="3210175"/>
            <a:chOff x="9131963" y="1758129"/>
            <a:chExt cx="2126320" cy="3210175"/>
          </a:xfrm>
        </p:grpSpPr>
        <p:sp>
          <p:nvSpPr>
            <p:cNvPr id="17" name="TextBox 16">
              <a:extLst>
                <a:ext uri="{FF2B5EF4-FFF2-40B4-BE49-F238E27FC236}">
                  <a16:creationId xmlns:a16="http://schemas.microsoft.com/office/drawing/2014/main" id="{733D148D-0725-D97A-1DD0-C83FE1D09171}"/>
                </a:ext>
              </a:extLst>
            </p:cNvPr>
            <p:cNvSpPr txBox="1"/>
            <p:nvPr/>
          </p:nvSpPr>
          <p:spPr>
            <a:xfrm>
              <a:off x="9131963" y="4260418"/>
              <a:ext cx="2126320" cy="707886"/>
            </a:xfrm>
            <a:prstGeom prst="rect">
              <a:avLst/>
            </a:prstGeom>
            <a:noFill/>
          </p:spPr>
          <p:txBody>
            <a:bodyPr wrap="square" rtlCol="0">
              <a:spAutoFit/>
            </a:bodyPr>
            <a:lstStyle/>
            <a:p>
              <a:pPr algn="ctr"/>
              <a:r>
                <a:rPr lang="en-US" sz="2000" b="1" dirty="0">
                  <a:solidFill>
                    <a:schemeClr val="bg2"/>
                  </a:solidFill>
                </a:rPr>
                <a:t>MRL Upskilling Charter</a:t>
              </a:r>
            </a:p>
          </p:txBody>
        </p:sp>
        <p:sp>
          <p:nvSpPr>
            <p:cNvPr id="18" name="Oval 17">
              <a:extLst>
                <a:ext uri="{FF2B5EF4-FFF2-40B4-BE49-F238E27FC236}">
                  <a16:creationId xmlns:a16="http://schemas.microsoft.com/office/drawing/2014/main" id="{086C07CB-A72E-9FE8-DD88-88D7AE9F1EF7}"/>
                </a:ext>
              </a:extLst>
            </p:cNvPr>
            <p:cNvSpPr/>
            <p:nvPr/>
          </p:nvSpPr>
          <p:spPr>
            <a:xfrm>
              <a:off x="9131963" y="1758129"/>
              <a:ext cx="1892969" cy="1892969"/>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pic>
        <p:nvPicPr>
          <p:cNvPr id="20" name="Graphic 19" descr="Cycle with people with solid fill">
            <a:extLst>
              <a:ext uri="{FF2B5EF4-FFF2-40B4-BE49-F238E27FC236}">
                <a16:creationId xmlns:a16="http://schemas.microsoft.com/office/drawing/2014/main" id="{0B73B07E-8A5A-CF7D-744B-453C9A0F0F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86368" y="2070277"/>
            <a:ext cx="1892969" cy="1892969"/>
          </a:xfrm>
          <a:prstGeom prst="rect">
            <a:avLst/>
          </a:prstGeom>
        </p:spPr>
      </p:pic>
      <p:pic>
        <p:nvPicPr>
          <p:cNvPr id="21" name="Graphic 20" descr="Chevron arrows outline">
            <a:extLst>
              <a:ext uri="{FF2B5EF4-FFF2-40B4-BE49-F238E27FC236}">
                <a16:creationId xmlns:a16="http://schemas.microsoft.com/office/drawing/2014/main" id="{B415DF7D-DD47-49BE-0ED6-545F95B3C1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46353" y="2630782"/>
            <a:ext cx="914400" cy="914400"/>
          </a:xfrm>
          <a:prstGeom prst="rect">
            <a:avLst/>
          </a:prstGeom>
        </p:spPr>
      </p:pic>
      <p:pic>
        <p:nvPicPr>
          <p:cNvPr id="23" name="Graphic 22" descr="Chevron arrows outline">
            <a:extLst>
              <a:ext uri="{FF2B5EF4-FFF2-40B4-BE49-F238E27FC236}">
                <a16:creationId xmlns:a16="http://schemas.microsoft.com/office/drawing/2014/main" id="{3939D8C8-D624-DDE3-A0E8-9B990CC8D3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74921" y="2630782"/>
            <a:ext cx="914400" cy="914400"/>
          </a:xfrm>
          <a:prstGeom prst="rect">
            <a:avLst/>
          </a:prstGeom>
        </p:spPr>
      </p:pic>
      <p:pic>
        <p:nvPicPr>
          <p:cNvPr id="24" name="Graphic 23" descr="Document with solid fill">
            <a:extLst>
              <a:ext uri="{FF2B5EF4-FFF2-40B4-BE49-F238E27FC236}">
                <a16:creationId xmlns:a16="http://schemas.microsoft.com/office/drawing/2014/main" id="{02D42777-0813-D50B-669B-DD511492C3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8300" y="2348796"/>
            <a:ext cx="1429869" cy="1429869"/>
          </a:xfrm>
          <a:prstGeom prst="rect">
            <a:avLst/>
          </a:prstGeom>
        </p:spPr>
      </p:pic>
    </p:spTree>
    <p:extLst>
      <p:ext uri="{BB962C8B-B14F-4D97-AF65-F5344CB8AC3E}">
        <p14:creationId xmlns:p14="http://schemas.microsoft.com/office/powerpoint/2010/main" val="184877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A7A40C-67EE-3BE9-EEAC-2E31379AE5A9}"/>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
        <p:nvSpPr>
          <p:cNvPr id="3" name="Title 2">
            <a:extLst>
              <a:ext uri="{FF2B5EF4-FFF2-40B4-BE49-F238E27FC236}">
                <a16:creationId xmlns:a16="http://schemas.microsoft.com/office/drawing/2014/main" id="{A59B8EC2-908D-7277-F4C4-FF3C09D4A2CD}"/>
              </a:ext>
            </a:extLst>
          </p:cNvPr>
          <p:cNvSpPr>
            <a:spLocks noGrp="1"/>
          </p:cNvSpPr>
          <p:nvPr>
            <p:ph type="title"/>
          </p:nvPr>
        </p:nvSpPr>
        <p:spPr>
          <a:xfrm>
            <a:off x="0" y="0"/>
            <a:ext cx="12192000" cy="795130"/>
          </a:xfrm>
        </p:spPr>
        <p:txBody>
          <a:bodyPr/>
          <a:lstStyle/>
          <a:p>
            <a:r>
              <a:rPr lang="en-US" b="1" dirty="0">
                <a:solidFill>
                  <a:schemeClr val="bg1"/>
                </a:solidFill>
              </a:rPr>
              <a:t>Systematic Approach to Upskilling </a:t>
            </a:r>
            <a:br>
              <a:rPr lang="en-US" b="1" dirty="0">
                <a:solidFill>
                  <a:schemeClr val="bg1"/>
                </a:solidFill>
              </a:rPr>
            </a:br>
            <a:r>
              <a:rPr lang="en-US" b="1" dirty="0">
                <a:solidFill>
                  <a:schemeClr val="bg1"/>
                </a:solidFill>
              </a:rPr>
              <a:t>Needs Assessment</a:t>
            </a:r>
            <a:endParaRPr lang="en-US" dirty="0"/>
          </a:p>
        </p:txBody>
      </p:sp>
      <p:grpSp>
        <p:nvGrpSpPr>
          <p:cNvPr id="10" name="Group 9">
            <a:extLst>
              <a:ext uri="{FF2B5EF4-FFF2-40B4-BE49-F238E27FC236}">
                <a16:creationId xmlns:a16="http://schemas.microsoft.com/office/drawing/2014/main" id="{916AC380-908E-D3C5-A8CF-FDEF705FF068}"/>
              </a:ext>
            </a:extLst>
          </p:cNvPr>
          <p:cNvGrpSpPr/>
          <p:nvPr/>
        </p:nvGrpSpPr>
        <p:grpSpPr>
          <a:xfrm>
            <a:off x="503586" y="845930"/>
            <a:ext cx="10568949" cy="6019273"/>
            <a:chOff x="-66260" y="845930"/>
            <a:chExt cx="10568949" cy="6019273"/>
          </a:xfrm>
        </p:grpSpPr>
        <p:pic>
          <p:nvPicPr>
            <p:cNvPr id="5" name="Picture 4">
              <a:extLst>
                <a:ext uri="{FF2B5EF4-FFF2-40B4-BE49-F238E27FC236}">
                  <a16:creationId xmlns:a16="http://schemas.microsoft.com/office/drawing/2014/main" id="{D6EE510D-6910-C924-738F-74F462D2ECC9}"/>
                </a:ext>
              </a:extLst>
            </p:cNvPr>
            <p:cNvPicPr>
              <a:picLocks noChangeAspect="1"/>
            </p:cNvPicPr>
            <p:nvPr/>
          </p:nvPicPr>
          <p:blipFill rotWithShape="1">
            <a:blip r:embed="rId3"/>
            <a:srcRect b="12851"/>
            <a:stretch/>
          </p:blipFill>
          <p:spPr>
            <a:xfrm>
              <a:off x="724493" y="845930"/>
              <a:ext cx="9778196" cy="6019273"/>
            </a:xfrm>
            <a:prstGeom prst="rect">
              <a:avLst/>
            </a:prstGeom>
          </p:spPr>
        </p:pic>
        <p:sp>
          <p:nvSpPr>
            <p:cNvPr id="4" name="Rectangle 3">
              <a:extLst>
                <a:ext uri="{FF2B5EF4-FFF2-40B4-BE49-F238E27FC236}">
                  <a16:creationId xmlns:a16="http://schemas.microsoft.com/office/drawing/2014/main" id="{EF3C745E-3434-2537-775F-E612727AC8EC}"/>
                </a:ext>
              </a:extLst>
            </p:cNvPr>
            <p:cNvSpPr/>
            <p:nvPr/>
          </p:nvSpPr>
          <p:spPr bwMode="auto">
            <a:xfrm>
              <a:off x="1934817" y="845930"/>
              <a:ext cx="3538331" cy="452783"/>
            </a:xfrm>
            <a:prstGeom prst="rect">
              <a:avLst/>
            </a:prstGeom>
            <a:solidFill>
              <a:srgbClr val="EBEFF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C25D870C-7C66-FB5E-179D-E83EBC332659}"/>
                </a:ext>
              </a:extLst>
            </p:cNvPr>
            <p:cNvSpPr/>
            <p:nvPr/>
          </p:nvSpPr>
          <p:spPr bwMode="auto">
            <a:xfrm>
              <a:off x="9479129" y="940904"/>
              <a:ext cx="897324" cy="198783"/>
            </a:xfrm>
            <a:prstGeom prst="rect">
              <a:avLst/>
            </a:prstGeom>
            <a:solidFill>
              <a:srgbClr val="E8D9F3"/>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6">
              <a:extLst>
                <a:ext uri="{FF2B5EF4-FFF2-40B4-BE49-F238E27FC236}">
                  <a16:creationId xmlns:a16="http://schemas.microsoft.com/office/drawing/2014/main" id="{22214434-05A2-228B-6DA8-F4F70FFA692E}"/>
                </a:ext>
              </a:extLst>
            </p:cNvPr>
            <p:cNvSpPr/>
            <p:nvPr/>
          </p:nvSpPr>
          <p:spPr bwMode="auto">
            <a:xfrm>
              <a:off x="291548" y="1325217"/>
              <a:ext cx="1192696" cy="1245704"/>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98E9CEC1-169F-7226-631E-EF030441E863}"/>
                </a:ext>
              </a:extLst>
            </p:cNvPr>
            <p:cNvSpPr txBox="1"/>
            <p:nvPr/>
          </p:nvSpPr>
          <p:spPr>
            <a:xfrm>
              <a:off x="-66260" y="1488972"/>
              <a:ext cx="1689311" cy="830997"/>
            </a:xfrm>
            <a:prstGeom prst="rect">
              <a:avLst/>
            </a:prstGeom>
            <a:noFill/>
            <a:ln>
              <a:noFill/>
            </a:ln>
          </p:spPr>
          <p:txBody>
            <a:bodyPr wrap="square" rtlCol="0">
              <a:spAutoFit/>
            </a:bodyPr>
            <a:lstStyle/>
            <a:p>
              <a:pPr algn="ctr"/>
              <a:r>
                <a:rPr lang="en-US" sz="1600" dirty="0">
                  <a:latin typeface="Calibri" panose="020F0502020204030204" pitchFamily="34" charset="0"/>
                  <a:cs typeface="Calibri" panose="020F0502020204030204" pitchFamily="34" charset="0"/>
                </a:rPr>
                <a:t>Headquarters level staff </a:t>
              </a:r>
            </a:p>
            <a:p>
              <a:pPr algn="ctr"/>
              <a:r>
                <a:rPr lang="en-US" sz="1600" dirty="0">
                  <a:latin typeface="Calibri" panose="020F0502020204030204" pitchFamily="34" charset="0"/>
                  <a:cs typeface="Calibri" panose="020F0502020204030204" pitchFamily="34" charset="0"/>
                </a:rPr>
                <a:t>&amp; policy</a:t>
              </a:r>
            </a:p>
          </p:txBody>
        </p:sp>
        <p:sp>
          <p:nvSpPr>
            <p:cNvPr id="9" name="Oval 8">
              <a:extLst>
                <a:ext uri="{FF2B5EF4-FFF2-40B4-BE49-F238E27FC236}">
                  <a16:creationId xmlns:a16="http://schemas.microsoft.com/office/drawing/2014/main" id="{28D6BEB8-A06D-961A-3EAA-637877577AB6}"/>
                </a:ext>
              </a:extLst>
            </p:cNvPr>
            <p:cNvSpPr/>
            <p:nvPr/>
          </p:nvSpPr>
          <p:spPr bwMode="auto">
            <a:xfrm>
              <a:off x="53009" y="1152939"/>
              <a:ext cx="1404731" cy="1364973"/>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                </a:t>
              </a:r>
            </a:p>
          </p:txBody>
        </p:sp>
      </p:grpSp>
    </p:spTree>
    <p:extLst>
      <p:ext uri="{BB962C8B-B14F-4D97-AF65-F5344CB8AC3E}">
        <p14:creationId xmlns:p14="http://schemas.microsoft.com/office/powerpoint/2010/main" val="158168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67AC1-9317-1073-96B7-71EDF9DF1C3C}"/>
              </a:ext>
            </a:extLst>
          </p:cNvPr>
          <p:cNvSpPr>
            <a:spLocks noGrp="1"/>
          </p:cNvSpPr>
          <p:nvPr>
            <p:ph type="sldNum" sz="quarter" idx="10"/>
          </p:nvPr>
        </p:nvSpPr>
        <p:spPr>
          <a:xfrm>
            <a:off x="10893288" y="6121562"/>
            <a:ext cx="821634" cy="340935"/>
          </a:xfrm>
        </p:spPr>
        <p:txBody>
          <a:bodyPr/>
          <a:lstStyle/>
          <a:p>
            <a:pPr>
              <a:defRPr/>
            </a:pPr>
            <a:fld id="{D68E8870-17DE-45C4-A8DD-7644B2422933}" type="slidenum">
              <a:rPr lang="en-US" smtClean="0"/>
              <a:pPr>
                <a:defRPr/>
              </a:pPr>
              <a:t>9</a:t>
            </a:fld>
            <a:endParaRPr lang="en-US" dirty="0"/>
          </a:p>
        </p:txBody>
      </p:sp>
      <p:sp>
        <p:nvSpPr>
          <p:cNvPr id="3" name="Title 2">
            <a:extLst>
              <a:ext uri="{FF2B5EF4-FFF2-40B4-BE49-F238E27FC236}">
                <a16:creationId xmlns:a16="http://schemas.microsoft.com/office/drawing/2014/main" id="{625D7ED8-018B-D3C1-8A01-3D377A45292A}"/>
              </a:ext>
            </a:extLst>
          </p:cNvPr>
          <p:cNvSpPr>
            <a:spLocks noGrp="1"/>
          </p:cNvSpPr>
          <p:nvPr>
            <p:ph type="title"/>
          </p:nvPr>
        </p:nvSpPr>
        <p:spPr/>
        <p:txBody>
          <a:bodyPr/>
          <a:lstStyle/>
          <a:p>
            <a:r>
              <a:rPr lang="en-US" b="1" dirty="0"/>
              <a:t>Development of Desired State</a:t>
            </a:r>
            <a:endParaRPr lang="en-US" dirty="0"/>
          </a:p>
        </p:txBody>
      </p:sp>
      <p:sp>
        <p:nvSpPr>
          <p:cNvPr id="5" name="Rectangle 4">
            <a:extLst>
              <a:ext uri="{FF2B5EF4-FFF2-40B4-BE49-F238E27FC236}">
                <a16:creationId xmlns:a16="http://schemas.microsoft.com/office/drawing/2014/main" id="{3ECFAE9F-5C2D-6507-9653-E56EC1D82FD2}"/>
              </a:ext>
            </a:extLst>
          </p:cNvPr>
          <p:cNvSpPr/>
          <p:nvPr/>
        </p:nvSpPr>
        <p:spPr>
          <a:xfrm>
            <a:off x="4082742" y="850827"/>
            <a:ext cx="4028474" cy="541550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329641-0BE0-180B-9493-BE3E098DD79B}"/>
              </a:ext>
            </a:extLst>
          </p:cNvPr>
          <p:cNvSpPr/>
          <p:nvPr/>
        </p:nvSpPr>
        <p:spPr>
          <a:xfrm>
            <a:off x="8163525" y="850828"/>
            <a:ext cx="4028474" cy="5415504"/>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AF855A-4286-629B-5C1F-50AEF0B81469}"/>
              </a:ext>
            </a:extLst>
          </p:cNvPr>
          <p:cNvSpPr/>
          <p:nvPr/>
        </p:nvSpPr>
        <p:spPr>
          <a:xfrm>
            <a:off x="0" y="850828"/>
            <a:ext cx="4028474" cy="541550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B286055-1FC9-B136-23A8-FC5FB84D4E01}"/>
              </a:ext>
            </a:extLst>
          </p:cNvPr>
          <p:cNvGrpSpPr/>
          <p:nvPr/>
        </p:nvGrpSpPr>
        <p:grpSpPr>
          <a:xfrm>
            <a:off x="121237" y="1675928"/>
            <a:ext cx="3729404" cy="4475855"/>
            <a:chOff x="922749" y="1646705"/>
            <a:chExt cx="3729404" cy="4475855"/>
          </a:xfrm>
        </p:grpSpPr>
        <p:pic>
          <p:nvPicPr>
            <p:cNvPr id="9" name="Picture 8">
              <a:extLst>
                <a:ext uri="{FF2B5EF4-FFF2-40B4-BE49-F238E27FC236}">
                  <a16:creationId xmlns:a16="http://schemas.microsoft.com/office/drawing/2014/main" id="{4D277EEE-ED71-2D1C-A03E-9EBFCB3AE825}"/>
                </a:ext>
              </a:extLst>
            </p:cNvPr>
            <p:cNvPicPr>
              <a:picLocks noChangeAspect="1"/>
            </p:cNvPicPr>
            <p:nvPr/>
          </p:nvPicPr>
          <p:blipFill>
            <a:blip r:embed="rId3"/>
            <a:stretch>
              <a:fillRect/>
            </a:stretch>
          </p:blipFill>
          <p:spPr>
            <a:xfrm>
              <a:off x="922749" y="2366348"/>
              <a:ext cx="2842539" cy="3756212"/>
            </a:xfrm>
            <a:prstGeom prst="rect">
              <a:avLst/>
            </a:prstGeom>
          </p:spPr>
        </p:pic>
        <p:pic>
          <p:nvPicPr>
            <p:cNvPr id="10" name="Picture 9">
              <a:extLst>
                <a:ext uri="{FF2B5EF4-FFF2-40B4-BE49-F238E27FC236}">
                  <a16:creationId xmlns:a16="http://schemas.microsoft.com/office/drawing/2014/main" id="{6305E750-2772-44DF-FA8E-F6B76CB9A5A1}"/>
                </a:ext>
              </a:extLst>
            </p:cNvPr>
            <p:cNvPicPr>
              <a:picLocks noChangeAspect="1"/>
            </p:cNvPicPr>
            <p:nvPr/>
          </p:nvPicPr>
          <p:blipFill>
            <a:blip r:embed="rId4"/>
            <a:stretch>
              <a:fillRect/>
            </a:stretch>
          </p:blipFill>
          <p:spPr>
            <a:xfrm>
              <a:off x="1315069" y="1963270"/>
              <a:ext cx="2899608" cy="3824286"/>
            </a:xfrm>
            <a:prstGeom prst="rect">
              <a:avLst/>
            </a:prstGeom>
          </p:spPr>
        </p:pic>
        <p:pic>
          <p:nvPicPr>
            <p:cNvPr id="11" name="Picture 10">
              <a:extLst>
                <a:ext uri="{FF2B5EF4-FFF2-40B4-BE49-F238E27FC236}">
                  <a16:creationId xmlns:a16="http://schemas.microsoft.com/office/drawing/2014/main" id="{532645BF-767C-D9E2-12BB-10709D8E696B}"/>
                </a:ext>
              </a:extLst>
            </p:cNvPr>
            <p:cNvPicPr>
              <a:picLocks noChangeAspect="1"/>
            </p:cNvPicPr>
            <p:nvPr/>
          </p:nvPicPr>
          <p:blipFill>
            <a:blip r:embed="rId5"/>
            <a:stretch>
              <a:fillRect/>
            </a:stretch>
          </p:blipFill>
          <p:spPr>
            <a:xfrm>
              <a:off x="1709947" y="1646705"/>
              <a:ext cx="2942206" cy="3824287"/>
            </a:xfrm>
            <a:prstGeom prst="rect">
              <a:avLst/>
            </a:prstGeom>
          </p:spPr>
        </p:pic>
      </p:grpSp>
      <p:grpSp>
        <p:nvGrpSpPr>
          <p:cNvPr id="12" name="Group 11">
            <a:extLst>
              <a:ext uri="{FF2B5EF4-FFF2-40B4-BE49-F238E27FC236}">
                <a16:creationId xmlns:a16="http://schemas.microsoft.com/office/drawing/2014/main" id="{B5D97080-1C8C-8032-5AD9-A633D685BE15}"/>
              </a:ext>
            </a:extLst>
          </p:cNvPr>
          <p:cNvGrpSpPr/>
          <p:nvPr/>
        </p:nvGrpSpPr>
        <p:grpSpPr>
          <a:xfrm>
            <a:off x="4237884" y="1639114"/>
            <a:ext cx="3720547" cy="4516296"/>
            <a:chOff x="4235726" y="2174337"/>
            <a:chExt cx="3720547" cy="4516296"/>
          </a:xfrm>
        </p:grpSpPr>
        <p:pic>
          <p:nvPicPr>
            <p:cNvPr id="13" name="Picture 12">
              <a:extLst>
                <a:ext uri="{FF2B5EF4-FFF2-40B4-BE49-F238E27FC236}">
                  <a16:creationId xmlns:a16="http://schemas.microsoft.com/office/drawing/2014/main" id="{EAA99C76-0523-F148-5F4E-A1552A44765D}"/>
                </a:ext>
              </a:extLst>
            </p:cNvPr>
            <p:cNvPicPr>
              <a:picLocks noChangeAspect="1"/>
            </p:cNvPicPr>
            <p:nvPr/>
          </p:nvPicPr>
          <p:blipFill>
            <a:blip r:embed="rId6"/>
            <a:stretch>
              <a:fillRect/>
            </a:stretch>
          </p:blipFill>
          <p:spPr>
            <a:xfrm>
              <a:off x="4235726" y="2866346"/>
              <a:ext cx="2981647" cy="3824287"/>
            </a:xfrm>
            <a:prstGeom prst="rect">
              <a:avLst/>
            </a:prstGeom>
          </p:spPr>
        </p:pic>
        <p:pic>
          <p:nvPicPr>
            <p:cNvPr id="14" name="Picture 13">
              <a:extLst>
                <a:ext uri="{FF2B5EF4-FFF2-40B4-BE49-F238E27FC236}">
                  <a16:creationId xmlns:a16="http://schemas.microsoft.com/office/drawing/2014/main" id="{CBCFA879-1BAA-464D-BEA7-5F1EAE6B2219}"/>
                </a:ext>
              </a:extLst>
            </p:cNvPr>
            <p:cNvPicPr>
              <a:picLocks noChangeAspect="1"/>
            </p:cNvPicPr>
            <p:nvPr/>
          </p:nvPicPr>
          <p:blipFill>
            <a:blip r:embed="rId7"/>
            <a:stretch>
              <a:fillRect/>
            </a:stretch>
          </p:blipFill>
          <p:spPr>
            <a:xfrm>
              <a:off x="4599283" y="2471271"/>
              <a:ext cx="2993433" cy="3859643"/>
            </a:xfrm>
            <a:prstGeom prst="rect">
              <a:avLst/>
            </a:prstGeom>
          </p:spPr>
        </p:pic>
        <p:pic>
          <p:nvPicPr>
            <p:cNvPr id="15" name="Picture 14">
              <a:extLst>
                <a:ext uri="{FF2B5EF4-FFF2-40B4-BE49-F238E27FC236}">
                  <a16:creationId xmlns:a16="http://schemas.microsoft.com/office/drawing/2014/main" id="{8FE636EC-8D7B-E730-66F7-F4D083BC2A1A}"/>
                </a:ext>
              </a:extLst>
            </p:cNvPr>
            <p:cNvPicPr>
              <a:picLocks noChangeAspect="1"/>
            </p:cNvPicPr>
            <p:nvPr/>
          </p:nvPicPr>
          <p:blipFill>
            <a:blip r:embed="rId8"/>
            <a:stretch>
              <a:fillRect/>
            </a:stretch>
          </p:blipFill>
          <p:spPr>
            <a:xfrm>
              <a:off x="4951055" y="2174337"/>
              <a:ext cx="3005218" cy="3830179"/>
            </a:xfrm>
            <a:prstGeom prst="rect">
              <a:avLst/>
            </a:prstGeom>
          </p:spPr>
        </p:pic>
      </p:grpSp>
      <p:grpSp>
        <p:nvGrpSpPr>
          <p:cNvPr id="16" name="Group 15">
            <a:extLst>
              <a:ext uri="{FF2B5EF4-FFF2-40B4-BE49-F238E27FC236}">
                <a16:creationId xmlns:a16="http://schemas.microsoft.com/office/drawing/2014/main" id="{A6CC826C-6EE6-E9BF-CD9F-5071CEAA9105}"/>
              </a:ext>
            </a:extLst>
          </p:cNvPr>
          <p:cNvGrpSpPr/>
          <p:nvPr/>
        </p:nvGrpSpPr>
        <p:grpSpPr>
          <a:xfrm>
            <a:off x="8312260" y="1582669"/>
            <a:ext cx="3760934" cy="4543679"/>
            <a:chOff x="8097769" y="2095314"/>
            <a:chExt cx="3760934" cy="4543679"/>
          </a:xfrm>
        </p:grpSpPr>
        <p:pic>
          <p:nvPicPr>
            <p:cNvPr id="17" name="Picture 16">
              <a:extLst>
                <a:ext uri="{FF2B5EF4-FFF2-40B4-BE49-F238E27FC236}">
                  <a16:creationId xmlns:a16="http://schemas.microsoft.com/office/drawing/2014/main" id="{38BEA870-6A26-97E7-46C2-09AD5D9EAE38}"/>
                </a:ext>
              </a:extLst>
            </p:cNvPr>
            <p:cNvPicPr>
              <a:picLocks noChangeAspect="1"/>
            </p:cNvPicPr>
            <p:nvPr/>
          </p:nvPicPr>
          <p:blipFill>
            <a:blip r:embed="rId9"/>
            <a:stretch>
              <a:fillRect/>
            </a:stretch>
          </p:blipFill>
          <p:spPr>
            <a:xfrm>
              <a:off x="8097769" y="2817904"/>
              <a:ext cx="2999349" cy="3821089"/>
            </a:xfrm>
            <a:prstGeom prst="rect">
              <a:avLst/>
            </a:prstGeom>
          </p:spPr>
        </p:pic>
        <p:pic>
          <p:nvPicPr>
            <p:cNvPr id="18" name="Picture 17">
              <a:extLst>
                <a:ext uri="{FF2B5EF4-FFF2-40B4-BE49-F238E27FC236}">
                  <a16:creationId xmlns:a16="http://schemas.microsoft.com/office/drawing/2014/main" id="{21AD4A5B-717B-9DF3-A897-1C0B22BA2133}"/>
                </a:ext>
              </a:extLst>
            </p:cNvPr>
            <p:cNvPicPr>
              <a:picLocks noChangeAspect="1"/>
            </p:cNvPicPr>
            <p:nvPr/>
          </p:nvPicPr>
          <p:blipFill>
            <a:blip r:embed="rId10"/>
            <a:stretch>
              <a:fillRect/>
            </a:stretch>
          </p:blipFill>
          <p:spPr>
            <a:xfrm>
              <a:off x="8477572" y="2414826"/>
              <a:ext cx="2999350" cy="3920872"/>
            </a:xfrm>
            <a:prstGeom prst="rect">
              <a:avLst/>
            </a:prstGeom>
          </p:spPr>
        </p:pic>
        <p:pic>
          <p:nvPicPr>
            <p:cNvPr id="19" name="Picture 18">
              <a:extLst>
                <a:ext uri="{FF2B5EF4-FFF2-40B4-BE49-F238E27FC236}">
                  <a16:creationId xmlns:a16="http://schemas.microsoft.com/office/drawing/2014/main" id="{2C345EE7-9C9C-573C-AB06-6F1A7F017376}"/>
                </a:ext>
              </a:extLst>
            </p:cNvPr>
            <p:cNvPicPr>
              <a:picLocks noChangeAspect="1"/>
            </p:cNvPicPr>
            <p:nvPr/>
          </p:nvPicPr>
          <p:blipFill>
            <a:blip r:embed="rId11"/>
            <a:stretch>
              <a:fillRect/>
            </a:stretch>
          </p:blipFill>
          <p:spPr>
            <a:xfrm>
              <a:off x="8853485" y="2095314"/>
              <a:ext cx="3005218" cy="3891523"/>
            </a:xfrm>
            <a:prstGeom prst="rect">
              <a:avLst/>
            </a:prstGeom>
          </p:spPr>
        </p:pic>
      </p:grpSp>
      <p:sp>
        <p:nvSpPr>
          <p:cNvPr id="20" name="TextBox 19">
            <a:extLst>
              <a:ext uri="{FF2B5EF4-FFF2-40B4-BE49-F238E27FC236}">
                <a16:creationId xmlns:a16="http://schemas.microsoft.com/office/drawing/2014/main" id="{46F12A7D-1E55-BC99-EE6F-9DCB406B95F5}"/>
              </a:ext>
            </a:extLst>
          </p:cNvPr>
          <p:cNvSpPr txBox="1"/>
          <p:nvPr/>
        </p:nvSpPr>
        <p:spPr>
          <a:xfrm>
            <a:off x="0" y="1007637"/>
            <a:ext cx="4003539" cy="461665"/>
          </a:xfrm>
          <a:prstGeom prst="rect">
            <a:avLst/>
          </a:prstGeom>
          <a:noFill/>
          <a:ln>
            <a:noFill/>
          </a:ln>
        </p:spPr>
        <p:txBody>
          <a:bodyPr wrap="square" rtlCol="0">
            <a:spAutoFit/>
          </a:bodyPr>
          <a:lstStyle/>
          <a:p>
            <a:pPr algn="ctr"/>
            <a:r>
              <a:rPr lang="en-US" sz="2400" b="1" dirty="0"/>
              <a:t>Instructional Designer</a:t>
            </a:r>
          </a:p>
        </p:txBody>
      </p:sp>
      <p:sp>
        <p:nvSpPr>
          <p:cNvPr id="21" name="TextBox 20">
            <a:extLst>
              <a:ext uri="{FF2B5EF4-FFF2-40B4-BE49-F238E27FC236}">
                <a16:creationId xmlns:a16="http://schemas.microsoft.com/office/drawing/2014/main" id="{7937459A-AE5D-E5C5-D948-AC3165E517C3}"/>
              </a:ext>
            </a:extLst>
          </p:cNvPr>
          <p:cNvSpPr txBox="1"/>
          <p:nvPr/>
        </p:nvSpPr>
        <p:spPr>
          <a:xfrm>
            <a:off x="4096009" y="1007637"/>
            <a:ext cx="4003539" cy="461665"/>
          </a:xfrm>
          <a:prstGeom prst="rect">
            <a:avLst/>
          </a:prstGeom>
          <a:noFill/>
          <a:ln>
            <a:noFill/>
          </a:ln>
        </p:spPr>
        <p:txBody>
          <a:bodyPr wrap="square" rtlCol="0">
            <a:spAutoFit/>
          </a:bodyPr>
          <a:lstStyle/>
          <a:p>
            <a:pPr algn="ctr"/>
            <a:r>
              <a:rPr lang="en-US" sz="2400" b="1"/>
              <a:t>Instructor</a:t>
            </a:r>
          </a:p>
        </p:txBody>
      </p:sp>
      <p:sp>
        <p:nvSpPr>
          <p:cNvPr id="22" name="TextBox 21">
            <a:extLst>
              <a:ext uri="{FF2B5EF4-FFF2-40B4-BE49-F238E27FC236}">
                <a16:creationId xmlns:a16="http://schemas.microsoft.com/office/drawing/2014/main" id="{434A6F1F-0660-F802-22BF-32877CD98B23}"/>
              </a:ext>
            </a:extLst>
          </p:cNvPr>
          <p:cNvSpPr txBox="1"/>
          <p:nvPr/>
        </p:nvSpPr>
        <p:spPr>
          <a:xfrm>
            <a:off x="8175992" y="1007637"/>
            <a:ext cx="4003539" cy="461665"/>
          </a:xfrm>
          <a:prstGeom prst="rect">
            <a:avLst/>
          </a:prstGeom>
          <a:noFill/>
          <a:ln>
            <a:noFill/>
          </a:ln>
        </p:spPr>
        <p:txBody>
          <a:bodyPr wrap="square" rtlCol="0">
            <a:spAutoFit/>
          </a:bodyPr>
          <a:lstStyle/>
          <a:p>
            <a:pPr algn="ctr"/>
            <a:r>
              <a:rPr lang="en-US" sz="2400" b="1"/>
              <a:t>Multimedia Developer</a:t>
            </a:r>
          </a:p>
        </p:txBody>
      </p:sp>
    </p:spTree>
    <p:extLst>
      <p:ext uri="{BB962C8B-B14F-4D97-AF65-F5344CB8AC3E}">
        <p14:creationId xmlns:p14="http://schemas.microsoft.com/office/powerpoint/2010/main" val="1635591000"/>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b8f4fb6a-9ba2-46fc-9236-78b850a0ea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71C34E5A44C84381CA42DA0387C029" ma:contentTypeVersion="12" ma:contentTypeDescription="Create a new document." ma:contentTypeScope="" ma:versionID="585b729ff38942a4bc51fcfedc27af0a">
  <xsd:schema xmlns:xsd="http://www.w3.org/2001/XMLSchema" xmlns:xs="http://www.w3.org/2001/XMLSchema" xmlns:p="http://schemas.microsoft.com/office/2006/metadata/properties" xmlns:ns2="b8f4fb6a-9ba2-46fc-9236-78b850a0ea85" xmlns:ns3="c46d7dec-eefd-4ae1-b814-c49f94419d41" targetNamespace="http://schemas.microsoft.com/office/2006/metadata/properties" ma:root="true" ma:fieldsID="0b4727ce1fc8d72a0b420450c93a9d96" ns2:_="" ns3:_="">
    <xsd:import namespace="b8f4fb6a-9ba2-46fc-9236-78b850a0ea85"/>
    <xsd:import namespace="c46d7dec-eefd-4ae1-b814-c49f94419d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4fb6a-9ba2-46fc-9236-78b850a0e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0711c0e-4245-4ab7-b236-62d0b6835c8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6d7dec-eefd-4ae1-b814-c49f94419d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elements/1.1/"/>
    <ds:schemaRef ds:uri="http://schemas.microsoft.com/office/2006/documentManagement/types"/>
    <ds:schemaRef ds:uri="http://www.w3.org/XML/1998/namespace"/>
    <ds:schemaRef ds:uri="b8f4fb6a-9ba2-46fc-9236-78b850a0ea85"/>
    <ds:schemaRef ds:uri="http://purl.org/dc/terms/"/>
    <ds:schemaRef ds:uri="http://purl.org/dc/dcmitype/"/>
    <ds:schemaRef ds:uri="http://schemas.microsoft.com/office/infopath/2007/PartnerControls"/>
    <ds:schemaRef ds:uri="c46d7dec-eefd-4ae1-b814-c49f94419d4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EF27FAC-8723-4772-B046-0D7D95D547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4fb6a-9ba2-46fc-9236-78b850a0ea85"/>
    <ds:schemaRef ds:uri="c46d7dec-eefd-4ae1-b814-c49f94419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17049</TotalTime>
  <Words>2496</Words>
  <Application>Microsoft Office PowerPoint</Application>
  <PresentationFormat>Widescreen</PresentationFormat>
  <Paragraphs>284</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Calibri</vt:lpstr>
      <vt:lpstr>Tahoma</vt:lpstr>
      <vt:lpstr>Times New Roman</vt:lpstr>
      <vt:lpstr>Wingdings</vt:lpstr>
      <vt:lpstr>Blends</vt:lpstr>
      <vt:lpstr>PowerPoint Presentation</vt:lpstr>
      <vt:lpstr>Cue for a Call to Action</vt:lpstr>
      <vt:lpstr>Traditional Model</vt:lpstr>
      <vt:lpstr>Four Tenets of Modernized Ready Learning</vt:lpstr>
      <vt:lpstr>Challenges</vt:lpstr>
      <vt:lpstr>Response to MRL</vt:lpstr>
      <vt:lpstr>Upskilling Needs Assessment Driving Factors</vt:lpstr>
      <vt:lpstr>Systematic Approach to Upskilling  Needs Assessment</vt:lpstr>
      <vt:lpstr>Development of Desired State</vt:lpstr>
      <vt:lpstr>Continued Professional Development Ex.</vt:lpstr>
      <vt:lpstr>Findings: Instructional System Designers</vt:lpstr>
      <vt:lpstr>Findings: Instructors</vt:lpstr>
      <vt:lpstr>Findings: Multi-Media Developers </vt:lpstr>
      <vt:lpstr>Performance Gap Causal Factors</vt:lpstr>
      <vt:lpstr>Way Forward</vt:lpstr>
      <vt:lpstr>Q&amp;A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Smith, Christie L LCDR USCG FORCECOM (USA)</cp:lastModifiedBy>
  <cp:revision>55</cp:revision>
  <cp:lastPrinted>1601-01-01T00:00:00Z</cp:lastPrinted>
  <dcterms:created xsi:type="dcterms:W3CDTF">2016-03-29T15:29:36Z</dcterms:created>
  <dcterms:modified xsi:type="dcterms:W3CDTF">2024-10-03T20:39:47Z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0x010100E071C34E5A44C84381CA42DA0387C029</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