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35"/>
  </p:notesMasterIdLst>
  <p:handoutMasterIdLst>
    <p:handoutMasterId r:id="rId36"/>
  </p:handoutMasterIdLst>
  <p:sldIdLst>
    <p:sldId id="289" r:id="rId5"/>
    <p:sldId id="290" r:id="rId6"/>
    <p:sldId id="302" r:id="rId7"/>
    <p:sldId id="303" r:id="rId8"/>
    <p:sldId id="304" r:id="rId9"/>
    <p:sldId id="291" r:id="rId10"/>
    <p:sldId id="305" r:id="rId11"/>
    <p:sldId id="306" r:id="rId12"/>
    <p:sldId id="307" r:id="rId13"/>
    <p:sldId id="309" r:id="rId14"/>
    <p:sldId id="311" r:id="rId15"/>
    <p:sldId id="329" r:id="rId16"/>
    <p:sldId id="317" r:id="rId17"/>
    <p:sldId id="330" r:id="rId18"/>
    <p:sldId id="316" r:id="rId19"/>
    <p:sldId id="310" r:id="rId20"/>
    <p:sldId id="319" r:id="rId21"/>
    <p:sldId id="324" r:id="rId22"/>
    <p:sldId id="320" r:id="rId23"/>
    <p:sldId id="318" r:id="rId24"/>
    <p:sldId id="312" r:id="rId25"/>
    <p:sldId id="323" r:id="rId26"/>
    <p:sldId id="313" r:id="rId27"/>
    <p:sldId id="314" r:id="rId28"/>
    <p:sldId id="321" r:id="rId29"/>
    <p:sldId id="322" r:id="rId30"/>
    <p:sldId id="325" r:id="rId31"/>
    <p:sldId id="326" r:id="rId32"/>
    <p:sldId id="327" r:id="rId33"/>
    <p:sldId id="328" r:id="rId34"/>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CC3300"/>
    <a:srgbClr val="22458A"/>
    <a:srgbClr val="2B56AB"/>
    <a:srgbClr val="0033CC"/>
    <a:srgbClr val="33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1445" autoAdjust="0"/>
    <p:restoredTop sz="94634" autoAdjust="0"/>
  </p:normalViewPr>
  <p:slideViewPr>
    <p:cSldViewPr snapToGrid="0">
      <p:cViewPr>
        <p:scale>
          <a:sx n="60" d="100"/>
          <a:sy n="60" d="100"/>
        </p:scale>
        <p:origin x="34" y="21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A method to assess barriers to </a:t>
            </a:r>
            <a:br>
              <a:rPr lang="en-US" dirty="0"/>
            </a:br>
            <a:r>
              <a:rPr lang="en-US" dirty="0"/>
              <a:t>implementing training technologies:</a:t>
            </a:r>
            <a:endParaRPr lang="en-US" sz="2000" dirty="0">
              <a:solidFill>
                <a:srgbClr val="00B050"/>
              </a:solidFill>
            </a:endParaRPr>
          </a:p>
          <a:p>
            <a:r>
              <a:rPr lang="en-US" sz="2000" dirty="0"/>
              <a:t>A study of two cases in the Canadian Armed Forces</a:t>
            </a:r>
            <a:endParaRPr lang="en-US" dirty="0"/>
          </a:p>
          <a:p>
            <a:endParaRPr lang="en-US" dirty="0"/>
          </a:p>
        </p:txBody>
      </p:sp>
      <p:sp>
        <p:nvSpPr>
          <p:cNvPr id="10" name="Text Placeholder 9"/>
          <p:cNvSpPr>
            <a:spLocks noGrp="1"/>
          </p:cNvSpPr>
          <p:nvPr>
            <p:ph type="body" sz="quarter" idx="11"/>
          </p:nvPr>
        </p:nvSpPr>
        <p:spPr>
          <a:xfrm>
            <a:off x="1623862" y="3809298"/>
            <a:ext cx="8478838" cy="1034863"/>
          </a:xfrm>
        </p:spPr>
        <p:txBody>
          <a:bodyPr/>
          <a:lstStyle/>
          <a:p>
            <a:pPr eaLnBrk="1" hangingPunct="1"/>
            <a:r>
              <a:rPr lang="en-US" dirty="0">
                <a:latin typeface="Arial Narrow" pitchFamily="34" charset="0"/>
              </a:rPr>
              <a:t>Blake Martin PhD, </a:t>
            </a:r>
            <a:r>
              <a:rPr lang="en-US" dirty="0" err="1">
                <a:latin typeface="Arial Narrow" pitchFamily="34" charset="0"/>
              </a:rPr>
              <a:t>Defence</a:t>
            </a:r>
            <a:r>
              <a:rPr lang="en-US" dirty="0">
                <a:latin typeface="Arial Narrow" pitchFamily="34" charset="0"/>
              </a:rPr>
              <a:t> Research and Development Canada</a:t>
            </a:r>
          </a:p>
          <a:p>
            <a:pPr eaLnBrk="1" hangingPunct="1"/>
            <a:r>
              <a:rPr lang="en-US" dirty="0">
                <a:latin typeface="Arial Narrow" pitchFamily="34" charset="0"/>
              </a:rPr>
              <a:t>Jerzy Jarmasz PhD, </a:t>
            </a:r>
            <a:r>
              <a:rPr lang="en-US" dirty="0" err="1">
                <a:latin typeface="Arial Narrow" pitchFamily="34" charset="0"/>
              </a:rPr>
              <a:t>Defence</a:t>
            </a:r>
            <a:r>
              <a:rPr lang="en-US" dirty="0">
                <a:latin typeface="Arial Narrow" pitchFamily="34" charset="0"/>
              </a:rPr>
              <a:t> Research and Development Canada</a:t>
            </a:r>
          </a:p>
          <a:p>
            <a:endParaRPr lang="en-US" dirty="0"/>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pic>
        <p:nvPicPr>
          <p:cNvPr id="4" name="Picture 3">
            <a:extLst>
              <a:ext uri="{FF2B5EF4-FFF2-40B4-BE49-F238E27FC236}">
                <a16:creationId xmlns:a16="http://schemas.microsoft.com/office/drawing/2014/main" id="{2A5C479B-0DD4-CF6A-C5A7-9CA6BAD82B8B}"/>
              </a:ext>
            </a:extLst>
          </p:cNvPr>
          <p:cNvPicPr>
            <a:picLocks noChangeAspect="1"/>
          </p:cNvPicPr>
          <p:nvPr/>
        </p:nvPicPr>
        <p:blipFill>
          <a:blip r:embed="rId3"/>
          <a:stretch>
            <a:fillRect/>
          </a:stretch>
        </p:blipFill>
        <p:spPr>
          <a:xfrm>
            <a:off x="5199429" y="4918002"/>
            <a:ext cx="1793139" cy="1034862"/>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Stretching Instructional Solutions Into the Gaps</a:t>
            </a:r>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pic>
        <p:nvPicPr>
          <p:cNvPr id="1030" name="Picture 6">
            <a:extLst>
              <a:ext uri="{FF2B5EF4-FFF2-40B4-BE49-F238E27FC236}">
                <a16:creationId xmlns:a16="http://schemas.microsoft.com/office/drawing/2014/main" id="{F26211B3-0208-EF57-2757-4D115515D2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538" y="954235"/>
            <a:ext cx="8382018" cy="562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40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Barriers Methodology Development</a:t>
            </a:r>
            <a:endParaRPr lang="en-US" dirty="0"/>
          </a:p>
        </p:txBody>
      </p:sp>
      <p:sp>
        <p:nvSpPr>
          <p:cNvPr id="4" name="Content Placeholder 3"/>
          <p:cNvSpPr>
            <a:spLocks noGrp="1"/>
          </p:cNvSpPr>
          <p:nvPr>
            <p:ph sz="quarter" idx="11"/>
          </p:nvPr>
        </p:nvSpPr>
        <p:spPr/>
        <p:txBody>
          <a:bodyPr/>
          <a:lstStyle/>
          <a:p>
            <a:pPr marL="73025" indent="0">
              <a:spcBef>
                <a:spcPts val="459"/>
              </a:spcBef>
              <a:buNone/>
            </a:pPr>
            <a:r>
              <a:rPr lang="en-CA" sz="3200" dirty="0">
                <a:latin typeface="Arial" panose="020B0604020202020204" pitchFamily="34" charset="0"/>
                <a:cs typeface="Arial" panose="020B0604020202020204" pitchFamily="34" charset="0"/>
              </a:rPr>
              <a:t>Created Questionnaire</a:t>
            </a:r>
          </a:p>
          <a:p>
            <a:pPr marL="603885" lvl="1" indent="-121920">
              <a:spcBef>
                <a:spcPts val="459"/>
              </a:spcBef>
            </a:pPr>
            <a:r>
              <a:rPr lang="en-CA" sz="2700" dirty="0">
                <a:latin typeface="Arial" panose="020B0604020202020204" pitchFamily="34" charset="0"/>
                <a:cs typeface="Arial" panose="020B0604020202020204" pitchFamily="34" charset="0"/>
              </a:rPr>
              <a:t>Technology</a:t>
            </a:r>
          </a:p>
          <a:p>
            <a:pPr marL="603885" lvl="1" indent="-121920">
              <a:spcBef>
                <a:spcPts val="459"/>
              </a:spcBef>
            </a:pPr>
            <a:r>
              <a:rPr lang="en-CA" sz="2700" dirty="0">
                <a:latin typeface="Arial" panose="020B0604020202020204" pitchFamily="34" charset="0"/>
                <a:cs typeface="Arial" panose="020B0604020202020204" pitchFamily="34" charset="0"/>
              </a:rPr>
              <a:t>Process</a:t>
            </a:r>
          </a:p>
          <a:p>
            <a:pPr marL="603885" lvl="1" indent="-121920">
              <a:spcBef>
                <a:spcPts val="459"/>
              </a:spcBef>
            </a:pPr>
            <a:r>
              <a:rPr lang="en-CA" sz="2700" dirty="0">
                <a:latin typeface="Arial" panose="020B0604020202020204" pitchFamily="34" charset="0"/>
                <a:cs typeface="Arial" panose="020B0604020202020204" pitchFamily="34" charset="0"/>
              </a:rPr>
              <a:t>Administration</a:t>
            </a:r>
          </a:p>
          <a:p>
            <a:pPr marL="603885" lvl="1" indent="-121920">
              <a:spcBef>
                <a:spcPts val="459"/>
              </a:spcBef>
            </a:pPr>
            <a:r>
              <a:rPr lang="en-CA" sz="2700" dirty="0">
                <a:latin typeface="Arial" panose="020B0604020202020204" pitchFamily="34" charset="0"/>
                <a:cs typeface="Arial" panose="020B0604020202020204" pitchFamily="34" charset="0"/>
              </a:rPr>
              <a:t>Environment</a:t>
            </a:r>
          </a:p>
          <a:p>
            <a:pPr marL="603885" lvl="1" indent="-121920">
              <a:spcBef>
                <a:spcPts val="459"/>
              </a:spcBef>
            </a:pPr>
            <a:r>
              <a:rPr lang="en-CA" sz="2700" dirty="0">
                <a:latin typeface="Arial" panose="020B0604020202020204" pitchFamily="34" charset="0"/>
                <a:cs typeface="Arial" panose="020B0604020202020204" pitchFamily="34" charset="0"/>
              </a:rPr>
              <a:t>Training Stakeholders</a:t>
            </a:r>
          </a:p>
          <a:p>
            <a:pPr marL="173449" indent="-121920">
              <a:spcBef>
                <a:spcPts val="459"/>
              </a:spcBef>
            </a:pPr>
            <a:r>
              <a:rPr lang="en-CA" sz="3200" dirty="0">
                <a:latin typeface="Arial" panose="020B0604020202020204" pitchFamily="34" charset="0"/>
                <a:cs typeface="Arial" panose="020B0604020202020204" pitchFamily="34" charset="0"/>
              </a:rPr>
              <a:t>Further subdivided into minor categories</a:t>
            </a:r>
          </a:p>
          <a:p>
            <a:pPr marL="173449" indent="-121920">
              <a:spcBef>
                <a:spcPts val="459"/>
              </a:spcBef>
            </a:pPr>
            <a:r>
              <a:rPr lang="en-CA" sz="3200" dirty="0">
                <a:latin typeface="Arial" panose="020B0604020202020204" pitchFamily="34" charset="0"/>
                <a:cs typeface="Arial" panose="020B0604020202020204" pitchFamily="34" charset="0"/>
              </a:rPr>
              <a:t>Two-day focus group</a:t>
            </a:r>
          </a:p>
          <a:p>
            <a:pPr marL="603885" lvl="1" indent="-121920">
              <a:spcBef>
                <a:spcPts val="459"/>
              </a:spcBef>
            </a:pPr>
            <a:r>
              <a:rPr lang="en-CA" sz="2800" dirty="0">
                <a:latin typeface="Arial" panose="020B0604020202020204" pitchFamily="34" charset="0"/>
                <a:cs typeface="Arial" panose="020B0604020202020204" pitchFamily="34" charset="0"/>
              </a:rPr>
              <a:t>Day 1: Technology Introduction, Use Cases, Key Functionalities</a:t>
            </a:r>
          </a:p>
          <a:p>
            <a:pPr marL="603885" lvl="1" indent="-121920">
              <a:spcBef>
                <a:spcPts val="459"/>
              </a:spcBef>
            </a:pPr>
            <a:r>
              <a:rPr lang="en-CA" sz="2800" dirty="0">
                <a:latin typeface="Arial" panose="020B0604020202020204" pitchFamily="34" charset="0"/>
                <a:cs typeface="Arial" panose="020B0604020202020204" pitchFamily="34" charset="0"/>
              </a:rPr>
              <a:t>Day 2: Barriers questionnaire, Open-Space Forum</a:t>
            </a:r>
          </a:p>
          <a:p>
            <a:pPr marL="0" indent="0">
              <a:buNone/>
            </a:pPr>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11</a:t>
            </a:fld>
            <a:endParaRPr lang="en-US" dirty="0"/>
          </a:p>
        </p:txBody>
      </p:sp>
    </p:spTree>
    <p:extLst>
      <p:ext uri="{BB962C8B-B14F-4D97-AF65-F5344CB8AC3E}">
        <p14:creationId xmlns:p14="http://schemas.microsoft.com/office/powerpoint/2010/main" val="81922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07DCA-9474-4292-6386-2E1145407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28CE2-8637-B339-9FE3-F3AF071A5670}"/>
              </a:ext>
            </a:extLst>
          </p:cNvPr>
          <p:cNvSpPr>
            <a:spLocks noGrp="1"/>
          </p:cNvSpPr>
          <p:nvPr>
            <p:ph type="title"/>
          </p:nvPr>
        </p:nvSpPr>
        <p:spPr>
          <a:xfrm>
            <a:off x="1425533" y="0"/>
            <a:ext cx="9340934" cy="795130"/>
          </a:xfrm>
        </p:spPr>
        <p:txBody>
          <a:bodyPr/>
          <a:lstStyle/>
          <a:p>
            <a:r>
              <a:rPr lang="en-CA" sz="2800" dirty="0"/>
              <a:t>Barriers Methodology Development</a:t>
            </a:r>
            <a:endParaRPr lang="en-US" dirty="0"/>
          </a:p>
        </p:txBody>
      </p:sp>
      <p:sp>
        <p:nvSpPr>
          <p:cNvPr id="4" name="Content Placeholder 3">
            <a:extLst>
              <a:ext uri="{FF2B5EF4-FFF2-40B4-BE49-F238E27FC236}">
                <a16:creationId xmlns:a16="http://schemas.microsoft.com/office/drawing/2014/main" id="{DC3379A1-A4BF-2884-C473-CBDDD5934C42}"/>
              </a:ext>
            </a:extLst>
          </p:cNvPr>
          <p:cNvSpPr>
            <a:spLocks noGrp="1"/>
          </p:cNvSpPr>
          <p:nvPr>
            <p:ph sz="quarter" idx="11"/>
          </p:nvPr>
        </p:nvSpPr>
        <p:spPr/>
        <p:txBody>
          <a:bodyPr/>
          <a:lstStyle/>
          <a:p>
            <a:pPr marL="73025" indent="0">
              <a:spcBef>
                <a:spcPts val="459"/>
              </a:spcBef>
              <a:buNone/>
            </a:pPr>
            <a:r>
              <a:rPr lang="en-CA" sz="3200" dirty="0">
                <a:latin typeface="Arial" panose="020B0604020202020204" pitchFamily="34" charset="0"/>
                <a:cs typeface="Arial" panose="020B0604020202020204" pitchFamily="34" charset="0"/>
              </a:rPr>
              <a:t>Applied to two major capital acquisitions for Canadian Army</a:t>
            </a:r>
          </a:p>
          <a:p>
            <a:pPr marL="603885" lvl="1" indent="-121920">
              <a:spcBef>
                <a:spcPts val="459"/>
              </a:spcBef>
            </a:pPr>
            <a:r>
              <a:rPr lang="en-CA" sz="2700" dirty="0">
                <a:latin typeface="Arial" panose="020B0604020202020204" pitchFamily="34" charset="0"/>
                <a:cs typeface="Arial" panose="020B0604020202020204" pitchFamily="34" charset="0"/>
              </a:rPr>
              <a:t>Solution 1: 4 locations, 56 participants</a:t>
            </a:r>
          </a:p>
          <a:p>
            <a:pPr marL="603885" lvl="1" indent="-121920">
              <a:spcBef>
                <a:spcPts val="459"/>
              </a:spcBef>
            </a:pPr>
            <a:r>
              <a:rPr lang="en-US" sz="2700" dirty="0">
                <a:latin typeface="Arial" panose="020B0604020202020204" pitchFamily="34" charset="0"/>
                <a:cs typeface="Arial" panose="020B0604020202020204" pitchFamily="34" charset="0"/>
              </a:rPr>
              <a:t>primary training audience, instructors, training development officers, technical personnel and those involved in oversight of training </a:t>
            </a:r>
          </a:p>
          <a:p>
            <a:pPr marL="603885" lvl="1" indent="-121920">
              <a:spcBef>
                <a:spcPts val="459"/>
              </a:spcBef>
            </a:pPr>
            <a:r>
              <a:rPr lang="en-US" sz="2700" dirty="0">
                <a:latin typeface="Arial" panose="020B0604020202020204" pitchFamily="34" charset="0"/>
                <a:cs typeface="Arial" panose="020B0604020202020204" pitchFamily="34" charset="0"/>
              </a:rPr>
              <a:t>ranking from Private to Captain.</a:t>
            </a:r>
            <a:endParaRPr lang="en-CA" sz="2700" dirty="0">
              <a:latin typeface="Arial" panose="020B0604020202020204" pitchFamily="34" charset="0"/>
              <a:cs typeface="Arial" panose="020B0604020202020204" pitchFamily="34" charset="0"/>
            </a:endParaRPr>
          </a:p>
          <a:p>
            <a:pPr marL="603885" lvl="1" indent="-121920">
              <a:spcBef>
                <a:spcPts val="459"/>
              </a:spcBef>
            </a:pPr>
            <a:r>
              <a:rPr lang="en-CA" sz="2700" dirty="0">
                <a:latin typeface="Arial" panose="020B0604020202020204" pitchFamily="34" charset="0"/>
                <a:cs typeface="Arial" panose="020B0604020202020204" pitchFamily="34" charset="0"/>
              </a:rPr>
              <a:t>Solution 2: 3 locations, 49 participants</a:t>
            </a:r>
          </a:p>
          <a:p>
            <a:pPr marL="603885" lvl="1" indent="-121920">
              <a:spcBef>
                <a:spcPts val="459"/>
              </a:spcBef>
            </a:pPr>
            <a:r>
              <a:rPr lang="en-US" sz="2700" dirty="0">
                <a:latin typeface="Arial" panose="020B0604020202020204" pitchFamily="34" charset="0"/>
                <a:cs typeface="Arial" panose="020B0604020202020204" pitchFamily="34" charset="0"/>
              </a:rPr>
              <a:t>primary and secondary training audience learners, Observer Controller Trainers (OCT), Observer Analysts (OA), Combat Support Services (CSS) personnel, technical personnel, training leaders, exercise planners, site service management personnel and others, and ranged in rank from Private to Lieutenant Colonel</a:t>
            </a:r>
            <a:endParaRPr lang="en-CA" sz="2700" dirty="0">
              <a:latin typeface="Arial" panose="020B0604020202020204" pitchFamily="34" charset="0"/>
              <a:cs typeface="Arial" panose="020B0604020202020204" pitchFamily="34" charset="0"/>
            </a:endParaRPr>
          </a:p>
          <a:p>
            <a:pPr marL="603885" lvl="1" indent="-121920">
              <a:spcBef>
                <a:spcPts val="459"/>
              </a:spcBef>
            </a:pPr>
            <a:r>
              <a:rPr lang="en-CA" sz="2700" dirty="0">
                <a:latin typeface="Arial" panose="020B0604020202020204" pitchFamily="34" charset="0"/>
                <a:cs typeface="Arial" panose="020B0604020202020204" pitchFamily="34" charset="0"/>
              </a:rPr>
              <a:t>Both solutions had one collection in French only</a:t>
            </a:r>
          </a:p>
          <a:p>
            <a:pPr marL="0" indent="0">
              <a:buNone/>
            </a:pPr>
            <a:endParaRPr lang="en-US" dirty="0"/>
          </a:p>
        </p:txBody>
      </p:sp>
      <p:sp>
        <p:nvSpPr>
          <p:cNvPr id="3" name="Slide Number Placeholder 2">
            <a:extLst>
              <a:ext uri="{FF2B5EF4-FFF2-40B4-BE49-F238E27FC236}">
                <a16:creationId xmlns:a16="http://schemas.microsoft.com/office/drawing/2014/main" id="{D79A8291-C4A3-4271-3F6D-D7021330701C}"/>
              </a:ext>
            </a:extLst>
          </p:cNvPr>
          <p:cNvSpPr>
            <a:spLocks noGrp="1"/>
          </p:cNvSpPr>
          <p:nvPr>
            <p:ph type="sldNum" sz="quarter" idx="10"/>
          </p:nvPr>
        </p:nvSpPr>
        <p:spPr/>
        <p:txBody>
          <a:bodyPr/>
          <a:lstStyle/>
          <a:p>
            <a:pPr>
              <a:defRPr/>
            </a:pPr>
            <a:fld id="{D68E8870-17DE-45C4-A8DD-7644B2422933}" type="slidenum">
              <a:rPr lang="en-US" smtClean="0"/>
              <a:pPr>
                <a:defRPr/>
              </a:pPr>
              <a:t>12</a:t>
            </a:fld>
            <a:endParaRPr lang="en-US" dirty="0"/>
          </a:p>
        </p:txBody>
      </p:sp>
    </p:spTree>
    <p:extLst>
      <p:ext uri="{BB962C8B-B14F-4D97-AF65-F5344CB8AC3E}">
        <p14:creationId xmlns:p14="http://schemas.microsoft.com/office/powerpoint/2010/main" val="2635467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Barriers Questionnaire</a:t>
            </a:r>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13</a:t>
            </a:fld>
            <a:endParaRPr lang="en-US" dirty="0"/>
          </a:p>
        </p:txBody>
      </p:sp>
      <p:pic>
        <p:nvPicPr>
          <p:cNvPr id="5" name="Picture 4" title="Inserting image...">
            <a:extLst>
              <a:ext uri="{FF2B5EF4-FFF2-40B4-BE49-F238E27FC236}">
                <a16:creationId xmlns:a16="http://schemas.microsoft.com/office/drawing/2014/main" id="{D9633ADD-5EC4-EF94-D93E-3D7136B6AB09}"/>
              </a:ext>
            </a:extLst>
          </p:cNvPr>
          <p:cNvPicPr>
            <a:picLocks noChangeAspect="1"/>
          </p:cNvPicPr>
          <p:nvPr/>
        </p:nvPicPr>
        <p:blipFill>
          <a:blip r:embed="rId2">
            <a:extLst>
              <a:ext uri="{28A0092B-C50C-407E-A947-70E740481C1C}">
                <a14:useLocalDpi xmlns:a14="http://schemas.microsoft.com/office/drawing/2010/main" val="0"/>
              </a:ext>
            </a:extLst>
          </a:blip>
          <a:srcRect l="3685" t="4511" r="1282" b="64847"/>
          <a:stretch/>
        </p:blipFill>
        <p:spPr>
          <a:xfrm>
            <a:off x="987204" y="2727695"/>
            <a:ext cx="10217593" cy="1402610"/>
          </a:xfrm>
          <a:prstGeom prst="rect">
            <a:avLst/>
          </a:prstGeom>
        </p:spPr>
      </p:pic>
    </p:spTree>
    <p:extLst>
      <p:ext uri="{BB962C8B-B14F-4D97-AF65-F5344CB8AC3E}">
        <p14:creationId xmlns:p14="http://schemas.microsoft.com/office/powerpoint/2010/main" val="949122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C64B-4144-9D70-DE6C-2C012505F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6152E-89E3-EE75-A749-B6248B757316}"/>
              </a:ext>
            </a:extLst>
          </p:cNvPr>
          <p:cNvSpPr>
            <a:spLocks noGrp="1"/>
          </p:cNvSpPr>
          <p:nvPr>
            <p:ph type="title"/>
          </p:nvPr>
        </p:nvSpPr>
        <p:spPr>
          <a:xfrm>
            <a:off x="1425533" y="0"/>
            <a:ext cx="9340934" cy="795130"/>
          </a:xfrm>
        </p:spPr>
        <p:txBody>
          <a:bodyPr/>
          <a:lstStyle/>
          <a:p>
            <a:r>
              <a:rPr lang="en-CA" sz="2800" dirty="0"/>
              <a:t>Barriers Questionnaire</a:t>
            </a:r>
            <a:endParaRPr lang="en-US" dirty="0"/>
          </a:p>
        </p:txBody>
      </p:sp>
      <p:sp>
        <p:nvSpPr>
          <p:cNvPr id="3" name="Slide Number Placeholder 2">
            <a:extLst>
              <a:ext uri="{FF2B5EF4-FFF2-40B4-BE49-F238E27FC236}">
                <a16:creationId xmlns:a16="http://schemas.microsoft.com/office/drawing/2014/main" id="{CD1A061B-FFD3-3F68-E7E5-92AE1E0160EB}"/>
              </a:ext>
            </a:extLst>
          </p:cNvPr>
          <p:cNvSpPr>
            <a:spLocks noGrp="1"/>
          </p:cNvSpPr>
          <p:nvPr>
            <p:ph type="sldNum" sz="quarter" idx="10"/>
          </p:nvPr>
        </p:nvSpPr>
        <p:spPr/>
        <p:txBody>
          <a:bodyPr/>
          <a:lstStyle/>
          <a:p>
            <a:pPr>
              <a:defRPr/>
            </a:pPr>
            <a:fld id="{D68E8870-17DE-45C4-A8DD-7644B2422933}" type="slidenum">
              <a:rPr lang="en-US" smtClean="0"/>
              <a:pPr>
                <a:defRPr/>
              </a:pPr>
              <a:t>14</a:t>
            </a:fld>
            <a:endParaRPr lang="en-US" dirty="0"/>
          </a:p>
        </p:txBody>
      </p:sp>
      <p:pic>
        <p:nvPicPr>
          <p:cNvPr id="4" name="Picture 3">
            <a:extLst>
              <a:ext uri="{FF2B5EF4-FFF2-40B4-BE49-F238E27FC236}">
                <a16:creationId xmlns:a16="http://schemas.microsoft.com/office/drawing/2014/main" id="{5228A6E3-2747-8B19-9970-221C98C0B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78" y="1733123"/>
            <a:ext cx="9886044" cy="3391754"/>
          </a:xfrm>
          <a:prstGeom prst="rect">
            <a:avLst/>
          </a:prstGeom>
        </p:spPr>
      </p:pic>
    </p:spTree>
    <p:extLst>
      <p:ext uri="{BB962C8B-B14F-4D97-AF65-F5344CB8AC3E}">
        <p14:creationId xmlns:p14="http://schemas.microsoft.com/office/powerpoint/2010/main" val="4218948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Barriers Questionnaire</a:t>
            </a:r>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15</a:t>
            </a:fld>
            <a:endParaRPr lang="en-US" dirty="0"/>
          </a:p>
        </p:txBody>
      </p:sp>
      <p:pic>
        <p:nvPicPr>
          <p:cNvPr id="7" name="Picture 6" title="Inserting image...">
            <a:extLst>
              <a:ext uri="{FF2B5EF4-FFF2-40B4-BE49-F238E27FC236}">
                <a16:creationId xmlns:a16="http://schemas.microsoft.com/office/drawing/2014/main" id="{1019DBAE-74E8-45FE-1966-15EF0755A71C}"/>
              </a:ext>
            </a:extLst>
          </p:cNvPr>
          <p:cNvPicPr>
            <a:picLocks noChangeAspect="1"/>
          </p:cNvPicPr>
          <p:nvPr/>
        </p:nvPicPr>
        <p:blipFill>
          <a:blip r:embed="rId2">
            <a:extLst>
              <a:ext uri="{28A0092B-C50C-407E-A947-70E740481C1C}">
                <a14:useLocalDpi xmlns:a14="http://schemas.microsoft.com/office/drawing/2010/main" val="0"/>
              </a:ext>
            </a:extLst>
          </a:blip>
          <a:srcRect l="3685" t="4511" r="1282"/>
          <a:stretch>
            <a:fillRect/>
          </a:stretch>
        </p:blipFill>
        <p:spPr>
          <a:xfrm>
            <a:off x="987204" y="1499616"/>
            <a:ext cx="10217593" cy="4370831"/>
          </a:xfrm>
          <a:prstGeom prst="rect">
            <a:avLst/>
          </a:prstGeom>
        </p:spPr>
      </p:pic>
    </p:spTree>
    <p:extLst>
      <p:ext uri="{BB962C8B-B14F-4D97-AF65-F5344CB8AC3E}">
        <p14:creationId xmlns:p14="http://schemas.microsoft.com/office/powerpoint/2010/main" val="2880325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Likert Analysis</a:t>
            </a:r>
            <a:endParaRPr lang="en-US" dirty="0"/>
          </a:p>
        </p:txBody>
      </p:sp>
      <p:sp>
        <p:nvSpPr>
          <p:cNvPr id="4" name="Content Placeholder 3"/>
          <p:cNvSpPr>
            <a:spLocks noGrp="1"/>
          </p:cNvSpPr>
          <p:nvPr>
            <p:ph sz="quarter" idx="11"/>
          </p:nvPr>
        </p:nvSpPr>
        <p:spPr/>
        <p:txBody>
          <a:bodyPr/>
          <a:lstStyle/>
          <a:p>
            <a:pPr marL="73024" indent="0">
              <a:buNone/>
            </a:pPr>
            <a:r>
              <a:rPr lang="en-CA" sz="3200" dirty="0"/>
              <a:t>Likert items scaled from 1-5</a:t>
            </a:r>
          </a:p>
          <a:p>
            <a:pPr marL="73024" indent="0">
              <a:buNone/>
            </a:pPr>
            <a:r>
              <a:rPr lang="en-CA" sz="3200" dirty="0"/>
              <a:t>Presence score of “5” means the Barrier was always present</a:t>
            </a:r>
          </a:p>
          <a:p>
            <a:pPr marL="73024" indent="0">
              <a:buNone/>
            </a:pPr>
            <a:r>
              <a:rPr lang="en-CA" sz="3200" dirty="0"/>
              <a:t>Impact score of “5” means the Barrier imposed critical impact on delivery</a:t>
            </a:r>
          </a:p>
          <a:p>
            <a:pPr marL="73024" indent="0">
              <a:buNone/>
            </a:pPr>
            <a:endParaRPr lang="en-CA" sz="3200" dirty="0"/>
          </a:p>
          <a:p>
            <a:pPr marL="0" indent="0">
              <a:buNone/>
            </a:pPr>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16</a:t>
            </a:fld>
            <a:endParaRPr lang="en-US" dirty="0"/>
          </a:p>
        </p:txBody>
      </p:sp>
    </p:spTree>
    <p:extLst>
      <p:ext uri="{BB962C8B-B14F-4D97-AF65-F5344CB8AC3E}">
        <p14:creationId xmlns:p14="http://schemas.microsoft.com/office/powerpoint/2010/main" val="1387342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Likert Analysis: Barrier Presence by Division</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17</a:t>
            </a:fld>
            <a:endParaRPr lang="en-US" dirty="0"/>
          </a:p>
        </p:txBody>
      </p:sp>
      <p:pic>
        <p:nvPicPr>
          <p:cNvPr id="5" name="Picture 4">
            <a:extLst>
              <a:ext uri="{FF2B5EF4-FFF2-40B4-BE49-F238E27FC236}">
                <a16:creationId xmlns:a16="http://schemas.microsoft.com/office/drawing/2014/main" id="{857098FD-17A5-A8CB-7536-D9310A06E5A2}"/>
              </a:ext>
            </a:extLst>
          </p:cNvPr>
          <p:cNvPicPr>
            <a:picLocks noChangeAspect="1"/>
          </p:cNvPicPr>
          <p:nvPr/>
        </p:nvPicPr>
        <p:blipFill>
          <a:blip r:embed="rId2">
            <a:extLst>
              <a:ext uri="{28A0092B-C50C-407E-A947-70E740481C1C}">
                <a14:useLocalDpi xmlns:a14="http://schemas.microsoft.com/office/drawing/2010/main" val="0"/>
              </a:ext>
            </a:extLst>
          </a:blip>
          <a:srcRect b="7637"/>
          <a:stretch>
            <a:fillRect/>
          </a:stretch>
        </p:blipFill>
        <p:spPr>
          <a:xfrm>
            <a:off x="1592331" y="795130"/>
            <a:ext cx="9007338" cy="5597830"/>
          </a:xfrm>
          <a:prstGeom prst="rect">
            <a:avLst/>
          </a:prstGeom>
        </p:spPr>
      </p:pic>
      <p:sp>
        <p:nvSpPr>
          <p:cNvPr id="4" name="Rectangle 3">
            <a:extLst>
              <a:ext uri="{FF2B5EF4-FFF2-40B4-BE49-F238E27FC236}">
                <a16:creationId xmlns:a16="http://schemas.microsoft.com/office/drawing/2014/main" id="{1A57D6AC-A25E-D5B7-9D77-5716BC88B84B}"/>
              </a:ext>
            </a:extLst>
          </p:cNvPr>
          <p:cNvSpPr/>
          <p:nvPr/>
        </p:nvSpPr>
        <p:spPr bwMode="auto">
          <a:xfrm>
            <a:off x="1987826" y="3750365"/>
            <a:ext cx="8537299" cy="318052"/>
          </a:xfrm>
          <a:prstGeom prst="rect">
            <a:avLst/>
          </a:prstGeom>
          <a:noFill/>
          <a:ln w="28575" cap="flat" cmpd="sng" algn="ctr">
            <a:solidFill>
              <a:srgbClr val="0066C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BFE1A944-D738-C800-6595-9492A73CE3F4}"/>
              </a:ext>
            </a:extLst>
          </p:cNvPr>
          <p:cNvSpPr/>
          <p:nvPr/>
        </p:nvSpPr>
        <p:spPr bwMode="auto">
          <a:xfrm>
            <a:off x="5076825" y="5076825"/>
            <a:ext cx="342900" cy="986045"/>
          </a:xfrm>
          <a:prstGeom prst="rect">
            <a:avLst/>
          </a:prstGeom>
          <a:noFill/>
          <a:ln w="28575" cap="flat" cmpd="sng" algn="ctr">
            <a:solidFill>
              <a:srgbClr val="0066C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82167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Likert Analysis: Barrier Impact by Division</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18</a:t>
            </a:fld>
            <a:endParaRPr lang="en-US" dirty="0"/>
          </a:p>
        </p:txBody>
      </p:sp>
      <p:pic>
        <p:nvPicPr>
          <p:cNvPr id="5" name="Picture 4">
            <a:extLst>
              <a:ext uri="{FF2B5EF4-FFF2-40B4-BE49-F238E27FC236}">
                <a16:creationId xmlns:a16="http://schemas.microsoft.com/office/drawing/2014/main" id="{A3415452-61F9-3B1E-3A0A-7C45B0246469}"/>
              </a:ext>
            </a:extLst>
          </p:cNvPr>
          <p:cNvPicPr>
            <a:picLocks noChangeAspect="1"/>
          </p:cNvPicPr>
          <p:nvPr/>
        </p:nvPicPr>
        <p:blipFill>
          <a:blip r:embed="rId2">
            <a:extLst>
              <a:ext uri="{28A0092B-C50C-407E-A947-70E740481C1C}">
                <a14:useLocalDpi xmlns:a14="http://schemas.microsoft.com/office/drawing/2010/main" val="0"/>
              </a:ext>
            </a:extLst>
          </a:blip>
          <a:srcRect b="8353"/>
          <a:stretch>
            <a:fillRect/>
          </a:stretch>
        </p:blipFill>
        <p:spPr>
          <a:xfrm>
            <a:off x="1578472" y="795130"/>
            <a:ext cx="9035055" cy="5571195"/>
          </a:xfrm>
          <a:prstGeom prst="rect">
            <a:avLst/>
          </a:prstGeom>
        </p:spPr>
      </p:pic>
    </p:spTree>
    <p:extLst>
      <p:ext uri="{BB962C8B-B14F-4D97-AF65-F5344CB8AC3E}">
        <p14:creationId xmlns:p14="http://schemas.microsoft.com/office/powerpoint/2010/main" val="247219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Open Answer Analysis</a:t>
            </a:r>
            <a:endParaRPr lang="en-US" dirty="0"/>
          </a:p>
        </p:txBody>
      </p:sp>
      <p:sp>
        <p:nvSpPr>
          <p:cNvPr id="4" name="Content Placeholder 3"/>
          <p:cNvSpPr>
            <a:spLocks noGrp="1"/>
          </p:cNvSpPr>
          <p:nvPr>
            <p:ph sz="quarter" idx="11"/>
          </p:nvPr>
        </p:nvSpPr>
        <p:spPr/>
        <p:txBody>
          <a:bodyPr/>
          <a:lstStyle/>
          <a:p>
            <a:pPr marL="530224" indent="-457200"/>
            <a:r>
              <a:rPr lang="en-CA" sz="3200" dirty="0"/>
              <a:t>All references coded by Barrier subcategory</a:t>
            </a:r>
          </a:p>
          <a:p>
            <a:pPr marL="530224" indent="-457200"/>
            <a:r>
              <a:rPr lang="en-CA" sz="3200" dirty="0"/>
              <a:t>Some items coded into more than one category</a:t>
            </a:r>
          </a:p>
          <a:p>
            <a:pPr marL="530224" indent="-457200"/>
            <a:r>
              <a:rPr lang="en-CA" sz="3200" dirty="0"/>
              <a:t>Subsequently, references placed into themes inductively</a:t>
            </a:r>
          </a:p>
          <a:p>
            <a:pPr marL="530224" indent="-457200"/>
            <a:r>
              <a:rPr lang="en-CA" sz="3200" dirty="0"/>
              <a:t>Grounded Theory approach (Singh &amp; Estefan, 2018)</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19</a:t>
            </a:fld>
            <a:endParaRPr lang="en-US" dirty="0"/>
          </a:p>
        </p:txBody>
      </p:sp>
    </p:spTree>
    <p:extLst>
      <p:ext uri="{BB962C8B-B14F-4D97-AF65-F5344CB8AC3E}">
        <p14:creationId xmlns:p14="http://schemas.microsoft.com/office/powerpoint/2010/main" val="704297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4" name="Content Placeholder 3"/>
          <p:cNvSpPr>
            <a:spLocks noGrp="1"/>
          </p:cNvSpPr>
          <p:nvPr>
            <p:ph sz="quarter" idx="11"/>
          </p:nvPr>
        </p:nvSpPr>
        <p:spPr/>
        <p:txBody>
          <a:bodyPr/>
          <a:lstStyle/>
          <a:p>
            <a:r>
              <a:rPr lang="en-CA" sz="3200" dirty="0">
                <a:latin typeface="Arial" panose="020B0604020202020204" pitchFamily="34" charset="0"/>
                <a:cs typeface="Arial" panose="020B0604020202020204" pitchFamily="34" charset="0"/>
              </a:rPr>
              <a:t>Defence Research and Development Canada</a:t>
            </a:r>
          </a:p>
          <a:p>
            <a:r>
              <a:rPr lang="en-CA" sz="3200" dirty="0">
                <a:latin typeface="Arial" panose="020B0604020202020204" pitchFamily="34" charset="0"/>
                <a:cs typeface="Arial" panose="020B0604020202020204" pitchFamily="34" charset="0"/>
              </a:rPr>
              <a:t>Why a Barriers analysis?</a:t>
            </a:r>
          </a:p>
          <a:p>
            <a:r>
              <a:rPr lang="en-CA" sz="3200" dirty="0">
                <a:latin typeface="Arial" panose="020B0604020202020204" pitchFamily="34" charset="0"/>
                <a:cs typeface="Arial" panose="020B0604020202020204" pitchFamily="34" charset="0"/>
              </a:rPr>
              <a:t>What is a Barriers analysis?</a:t>
            </a:r>
          </a:p>
          <a:p>
            <a:r>
              <a:rPr lang="en-CA" sz="3200" dirty="0">
                <a:latin typeface="Arial" panose="020B0604020202020204" pitchFamily="34" charset="0"/>
                <a:cs typeface="Arial" panose="020B0604020202020204" pitchFamily="34" charset="0"/>
              </a:rPr>
              <a:t>What are the results?</a:t>
            </a:r>
          </a:p>
          <a:p>
            <a:r>
              <a:rPr lang="en-CA" sz="3200" dirty="0">
                <a:latin typeface="Arial" panose="020B0604020202020204" pitchFamily="34" charset="0"/>
                <a:cs typeface="Arial" panose="020B0604020202020204" pitchFamily="34" charset="0"/>
              </a:rPr>
              <a:t>Discussion</a:t>
            </a:r>
          </a:p>
          <a:p>
            <a:pPr marL="0" indent="0">
              <a:buNone/>
            </a:pPr>
            <a:endParaRPr lang="en-US" sz="3200"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dirty="0"/>
          </a:p>
        </p:txBody>
      </p:sp>
    </p:spTree>
    <p:extLst>
      <p:ext uri="{BB962C8B-B14F-4D97-AF65-F5344CB8AC3E}">
        <p14:creationId xmlns:p14="http://schemas.microsoft.com/office/powerpoint/2010/main" val="100866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Barrier References: Category </a:t>
            </a:r>
            <a:r>
              <a:rPr lang="en-CA" dirty="0"/>
              <a:t>b</a:t>
            </a:r>
            <a:r>
              <a:rPr lang="en-CA" sz="2800" dirty="0"/>
              <a:t>y Technology</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20</a:t>
            </a:fld>
            <a:endParaRPr lang="en-US" dirty="0"/>
          </a:p>
        </p:txBody>
      </p:sp>
      <p:graphicFrame>
        <p:nvGraphicFramePr>
          <p:cNvPr id="6" name="Table 5">
            <a:extLst>
              <a:ext uri="{FF2B5EF4-FFF2-40B4-BE49-F238E27FC236}">
                <a16:creationId xmlns:a16="http://schemas.microsoft.com/office/drawing/2014/main" id="{DFB53AD7-7F89-2114-0ACE-CA1173E4311D}"/>
              </a:ext>
            </a:extLst>
          </p:cNvPr>
          <p:cNvGraphicFramePr>
            <a:graphicFrameLocks noGrp="1"/>
          </p:cNvGraphicFramePr>
          <p:nvPr>
            <p:extLst>
              <p:ext uri="{D42A27DB-BD31-4B8C-83A1-F6EECF244321}">
                <p14:modId xmlns:p14="http://schemas.microsoft.com/office/powerpoint/2010/main" val="2208120174"/>
              </p:ext>
            </p:extLst>
          </p:nvPr>
        </p:nvGraphicFramePr>
        <p:xfrm>
          <a:off x="1162494" y="1456043"/>
          <a:ext cx="9867011" cy="4376218"/>
        </p:xfrm>
        <a:graphic>
          <a:graphicData uri="http://schemas.openxmlformats.org/drawingml/2006/table">
            <a:tbl>
              <a:tblPr/>
              <a:tblGrid>
                <a:gridCol w="4455827">
                  <a:extLst>
                    <a:ext uri="{9D8B030D-6E8A-4147-A177-3AD203B41FA5}">
                      <a16:colId xmlns:a16="http://schemas.microsoft.com/office/drawing/2014/main" val="4209989730"/>
                    </a:ext>
                  </a:extLst>
                </a:gridCol>
                <a:gridCol w="1352796">
                  <a:extLst>
                    <a:ext uri="{9D8B030D-6E8A-4147-A177-3AD203B41FA5}">
                      <a16:colId xmlns:a16="http://schemas.microsoft.com/office/drawing/2014/main" val="2532899647"/>
                    </a:ext>
                  </a:extLst>
                </a:gridCol>
                <a:gridCol w="1352796">
                  <a:extLst>
                    <a:ext uri="{9D8B030D-6E8A-4147-A177-3AD203B41FA5}">
                      <a16:colId xmlns:a16="http://schemas.microsoft.com/office/drawing/2014/main" val="3540771537"/>
                    </a:ext>
                  </a:extLst>
                </a:gridCol>
                <a:gridCol w="1352796">
                  <a:extLst>
                    <a:ext uri="{9D8B030D-6E8A-4147-A177-3AD203B41FA5}">
                      <a16:colId xmlns:a16="http://schemas.microsoft.com/office/drawing/2014/main" val="2910051027"/>
                    </a:ext>
                  </a:extLst>
                </a:gridCol>
                <a:gridCol w="1352796">
                  <a:extLst>
                    <a:ext uri="{9D8B030D-6E8A-4147-A177-3AD203B41FA5}">
                      <a16:colId xmlns:a16="http://schemas.microsoft.com/office/drawing/2014/main" val="1883699472"/>
                    </a:ext>
                  </a:extLst>
                </a:gridCol>
              </a:tblGrid>
              <a:tr h="62517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fontAlgn="b"/>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fontAlgn="b"/>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Sol. 1</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fontAlgn="b"/>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fontAlgn="b"/>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Sol. 2</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fontAlgn="b"/>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extLst>
                  <a:ext uri="{0D108BD9-81ED-4DB2-BD59-A6C34878D82A}">
                    <a16:rowId xmlns:a16="http://schemas.microsoft.com/office/drawing/2014/main" val="2783198571"/>
                  </a:ext>
                </a:extLst>
              </a:tr>
              <a:tr h="62517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l" fontAlgn="t"/>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Technology</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116</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24.3%</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241</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32.0%</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extLst>
                  <a:ext uri="{0D108BD9-81ED-4DB2-BD59-A6C34878D82A}">
                    <a16:rowId xmlns:a16="http://schemas.microsoft.com/office/drawing/2014/main" val="876579190"/>
                  </a:ext>
                </a:extLst>
              </a:tr>
              <a:tr h="62517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l" fontAlgn="t"/>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Process</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169</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35.4%</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245</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32.6%</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extLst>
                  <a:ext uri="{0D108BD9-81ED-4DB2-BD59-A6C34878D82A}">
                    <a16:rowId xmlns:a16="http://schemas.microsoft.com/office/drawing/2014/main" val="3875607876"/>
                  </a:ext>
                </a:extLst>
              </a:tr>
              <a:tr h="62517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l" fontAlgn="t"/>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Administration</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65</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13.6%</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114</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15.2%</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extLst>
                  <a:ext uri="{0D108BD9-81ED-4DB2-BD59-A6C34878D82A}">
                    <a16:rowId xmlns:a16="http://schemas.microsoft.com/office/drawing/2014/main" val="2473036392"/>
                  </a:ext>
                </a:extLst>
              </a:tr>
              <a:tr h="62517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l" fontAlgn="t"/>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Environment</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50</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10.5%</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54</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7.2%</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extLst>
                  <a:ext uri="{0D108BD9-81ED-4DB2-BD59-A6C34878D82A}">
                    <a16:rowId xmlns:a16="http://schemas.microsoft.com/office/drawing/2014/main" val="637545076"/>
                  </a:ext>
                </a:extLst>
              </a:tr>
              <a:tr h="62517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l" fontAlgn="t"/>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Training Stakeholder</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77</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16.1%</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98</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a:effectLst/>
                          <a:latin typeface="Arial" panose="020B0604020202020204" pitchFamily="34" charset="0"/>
                          <a:ea typeface="Calibri" panose="020F0502020204030204" pitchFamily="34" charset="0"/>
                          <a:cs typeface="Arial" panose="020B0604020202020204" pitchFamily="34" charset="0"/>
                        </a:rPr>
                        <a:t>13.0%</a:t>
                      </a:r>
                      <a:endParaRPr lang="en-CA" sz="3200"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extLst>
                  <a:ext uri="{0D108BD9-81ED-4DB2-BD59-A6C34878D82A}">
                    <a16:rowId xmlns:a16="http://schemas.microsoft.com/office/drawing/2014/main" val="3426775661"/>
                  </a:ext>
                </a:extLst>
              </a:tr>
              <a:tr h="62517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 Total</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477</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333399">
                        <a:lumMod val="20000"/>
                        <a:lumOff val="8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b="1" u="none" strike="noStrike" dirty="0">
                          <a:effectLst/>
                          <a:latin typeface="Arial" panose="020B0604020202020204" pitchFamily="34" charset="0"/>
                          <a:ea typeface="Calibri" panose="020F0502020204030204" pitchFamily="34" charset="0"/>
                          <a:cs typeface="Arial" panose="020B0604020202020204" pitchFamily="34" charset="0"/>
                        </a:rPr>
                        <a:t>752</a:t>
                      </a:r>
                      <a:endParaRPr lang="en-CA" sz="32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r" fontAlgn="t"/>
                      <a:r>
                        <a:rPr lang="en-CA" sz="3200"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CA" sz="32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2517" marR="62517" marT="62517" marB="625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BE0E3">
                        <a:lumMod val="90000"/>
                      </a:srgbClr>
                    </a:solidFill>
                  </a:tcPr>
                </a:tc>
                <a:extLst>
                  <a:ext uri="{0D108BD9-81ED-4DB2-BD59-A6C34878D82A}">
                    <a16:rowId xmlns:a16="http://schemas.microsoft.com/office/drawing/2014/main" val="3110053618"/>
                  </a:ext>
                </a:extLst>
              </a:tr>
            </a:tbl>
          </a:graphicData>
        </a:graphic>
      </p:graphicFrame>
    </p:spTree>
    <p:extLst>
      <p:ext uri="{BB962C8B-B14F-4D97-AF65-F5344CB8AC3E}">
        <p14:creationId xmlns:p14="http://schemas.microsoft.com/office/powerpoint/2010/main" val="3593887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Categorizing Barrier Items</a:t>
            </a:r>
            <a:endParaRPr lang="en-US" dirty="0"/>
          </a:p>
        </p:txBody>
      </p:sp>
      <p:sp>
        <p:nvSpPr>
          <p:cNvPr id="4" name="Content Placeholder 3"/>
          <p:cNvSpPr>
            <a:spLocks noGrp="1"/>
          </p:cNvSpPr>
          <p:nvPr>
            <p:ph sz="quarter" idx="11"/>
          </p:nvPr>
        </p:nvSpPr>
        <p:spPr/>
        <p:txBody>
          <a:bodyPr/>
          <a:lstStyle/>
          <a:p>
            <a:pPr marL="73024" indent="0">
              <a:buNone/>
            </a:pPr>
            <a:r>
              <a:rPr lang="en-CA" sz="3200" u="sng" dirty="0">
                <a:latin typeface="Arial Narrow" panose="020B0606020202030204" pitchFamily="34" charset="0"/>
                <a:cs typeface="Arial" panose="020B0604020202020204" pitchFamily="34" charset="0"/>
              </a:rPr>
              <a:t>T1 Access</a:t>
            </a:r>
          </a:p>
          <a:p>
            <a:r>
              <a:rPr lang="en-CA" sz="3200" dirty="0">
                <a:latin typeface="Arial Narrow" panose="020B0606020202030204" pitchFamily="34" charset="0"/>
                <a:cs typeface="Arial" panose="020B0604020202020204" pitchFamily="34" charset="0"/>
              </a:rPr>
              <a:t>“Our unit always gets bumped by other units.”</a:t>
            </a:r>
          </a:p>
          <a:p>
            <a:r>
              <a:rPr lang="en-CA" sz="3200" dirty="0">
                <a:latin typeface="Arial Narrow" panose="020B0606020202030204" pitchFamily="34" charset="0"/>
                <a:cs typeface="Arial" panose="020B0604020202020204" pitchFamily="34" charset="0"/>
              </a:rPr>
              <a:t>“The kit is located too far away from us to ever use.”</a:t>
            </a:r>
          </a:p>
          <a:p>
            <a:pPr marL="73024" indent="0">
              <a:buNone/>
            </a:pPr>
            <a:r>
              <a:rPr lang="en-CA" sz="3200" u="sng" dirty="0">
                <a:latin typeface="Arial Narrow" panose="020B0606020202030204" pitchFamily="34" charset="0"/>
                <a:cs typeface="Arial" panose="020B0604020202020204" pitchFamily="34" charset="0"/>
              </a:rPr>
              <a:t>P4 </a:t>
            </a:r>
            <a:r>
              <a:rPr lang="en-US" sz="3200" u="sng" dirty="0">
                <a:latin typeface="Arial Narrow" panose="020B0606020202030204" pitchFamily="34" charset="0"/>
                <a:cs typeface="Arial" panose="020B0604020202020204" pitchFamily="34" charset="0"/>
              </a:rPr>
              <a:t>The presence and availability of support staff</a:t>
            </a:r>
          </a:p>
          <a:p>
            <a:r>
              <a:rPr lang="en-US" sz="3200" dirty="0">
                <a:latin typeface="Arial Narrow" panose="020B0606020202030204" pitchFamily="34" charset="0"/>
                <a:cs typeface="Arial" panose="020B0604020202020204" pitchFamily="34" charset="0"/>
              </a:rPr>
              <a:t>“We can never get the Edmonton support staff out here.”</a:t>
            </a:r>
          </a:p>
          <a:p>
            <a:r>
              <a:rPr lang="en-US" sz="3200" dirty="0">
                <a:latin typeface="Arial Narrow" panose="020B0606020202030204" pitchFamily="34" charset="0"/>
                <a:cs typeface="Arial" panose="020B0604020202020204" pitchFamily="34" charset="0"/>
              </a:rPr>
              <a:t>“Support staff are only for Reg Forces. Reservists are out of luck.”  </a:t>
            </a:r>
            <a:endParaRPr lang="en-CA" sz="3200" dirty="0">
              <a:latin typeface="Arial Narrow" panose="020B0606020202030204" pitchFamily="34" charset="0"/>
              <a:cs typeface="Arial" panose="020B0604020202020204" pitchFamily="34" charset="0"/>
            </a:endParaRPr>
          </a:p>
          <a:p>
            <a:pPr marL="0" indent="0">
              <a:buNone/>
            </a:pPr>
            <a:endParaRPr lang="en-US" dirty="0">
              <a:latin typeface="Arial Narrow" panose="020B0606020202030204" pitchFamily="34" charset="0"/>
            </a:endParaRP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21</a:t>
            </a:fld>
            <a:endParaRPr lang="en-US" dirty="0"/>
          </a:p>
        </p:txBody>
      </p:sp>
    </p:spTree>
    <p:extLst>
      <p:ext uri="{BB962C8B-B14F-4D97-AF65-F5344CB8AC3E}">
        <p14:creationId xmlns:p14="http://schemas.microsoft.com/office/powerpoint/2010/main" val="2609089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Categorizing Barrier Items into Themes</a:t>
            </a:r>
            <a:endParaRPr lang="en-US" dirty="0"/>
          </a:p>
        </p:txBody>
      </p:sp>
      <p:sp>
        <p:nvSpPr>
          <p:cNvPr id="4" name="Content Placeholder 3"/>
          <p:cNvSpPr>
            <a:spLocks noGrp="1"/>
          </p:cNvSpPr>
          <p:nvPr>
            <p:ph sz="quarter" idx="11"/>
          </p:nvPr>
        </p:nvSpPr>
        <p:spPr/>
        <p:txBody>
          <a:bodyPr/>
          <a:lstStyle/>
          <a:p>
            <a:pPr marL="73024" indent="0">
              <a:buNone/>
            </a:pPr>
            <a:r>
              <a:rPr lang="en-CA" sz="3200" u="sng" dirty="0">
                <a:solidFill>
                  <a:srgbClr val="666633"/>
                </a:solidFill>
                <a:latin typeface="Arial Narrow" panose="020B0606020202030204" pitchFamily="34" charset="0"/>
                <a:cs typeface="Arial" panose="020B0604020202020204" pitchFamily="34" charset="0"/>
              </a:rPr>
              <a:t>Priorities</a:t>
            </a:r>
          </a:p>
          <a:p>
            <a:r>
              <a:rPr lang="en-CA" sz="3200" dirty="0">
                <a:solidFill>
                  <a:srgbClr val="666633"/>
                </a:solidFill>
                <a:latin typeface="Arial Narrow" panose="020B0606020202030204" pitchFamily="34" charset="0"/>
                <a:cs typeface="Arial" panose="020B0604020202020204" pitchFamily="34" charset="0"/>
              </a:rPr>
              <a:t>“Our unit always gets bumped by other units.”</a:t>
            </a:r>
          </a:p>
          <a:p>
            <a:r>
              <a:rPr lang="en-US" sz="3200" dirty="0">
                <a:solidFill>
                  <a:srgbClr val="666633"/>
                </a:solidFill>
                <a:latin typeface="Arial Narrow" panose="020B0606020202030204" pitchFamily="34" charset="0"/>
                <a:cs typeface="Arial" panose="020B0604020202020204" pitchFamily="34" charset="0"/>
              </a:rPr>
              <a:t> “Support staff are only for Reg Forces. Reservists are out of luck.”</a:t>
            </a:r>
            <a:endParaRPr lang="en-CA" sz="3200" dirty="0">
              <a:solidFill>
                <a:srgbClr val="666633"/>
              </a:solidFill>
              <a:latin typeface="Arial Narrow" panose="020B0606020202030204" pitchFamily="34" charset="0"/>
              <a:cs typeface="Arial" panose="020B0604020202020204" pitchFamily="34" charset="0"/>
            </a:endParaRPr>
          </a:p>
          <a:p>
            <a:pPr marL="73024" indent="0">
              <a:buNone/>
            </a:pPr>
            <a:r>
              <a:rPr lang="en-US" sz="3200" u="sng" dirty="0">
                <a:solidFill>
                  <a:schemeClr val="bg2"/>
                </a:solidFill>
                <a:latin typeface="Arial Narrow" panose="020B0606020202030204" pitchFamily="34" charset="0"/>
                <a:cs typeface="Arial" panose="020B0604020202020204" pitchFamily="34" charset="0"/>
              </a:rPr>
              <a:t>Centralization/Location</a:t>
            </a:r>
          </a:p>
          <a:p>
            <a:r>
              <a:rPr lang="en-US" sz="3200" dirty="0">
                <a:solidFill>
                  <a:schemeClr val="bg2"/>
                </a:solidFill>
                <a:latin typeface="Arial Narrow" panose="020B0606020202030204" pitchFamily="34" charset="0"/>
                <a:cs typeface="Arial" panose="020B0604020202020204" pitchFamily="34" charset="0"/>
              </a:rPr>
              <a:t>“We can never get the Edmonton support staff out here.”</a:t>
            </a:r>
          </a:p>
          <a:p>
            <a:r>
              <a:rPr lang="en-US" sz="3200" dirty="0">
                <a:solidFill>
                  <a:schemeClr val="bg2"/>
                </a:solidFill>
                <a:latin typeface="Arial Narrow" panose="020B0606020202030204" pitchFamily="34" charset="0"/>
                <a:cs typeface="Arial" panose="020B0604020202020204" pitchFamily="34" charset="0"/>
              </a:rPr>
              <a:t> </a:t>
            </a:r>
            <a:r>
              <a:rPr lang="en-CA" sz="3200" dirty="0">
                <a:solidFill>
                  <a:schemeClr val="bg2"/>
                </a:solidFill>
                <a:latin typeface="Arial Narrow" panose="020B0606020202030204" pitchFamily="34" charset="0"/>
                <a:cs typeface="Arial" panose="020B0604020202020204" pitchFamily="34" charset="0"/>
              </a:rPr>
              <a:t>“The kit is located too far away from us to ever use.”</a:t>
            </a:r>
          </a:p>
          <a:p>
            <a:pPr marL="0" indent="0">
              <a:buNone/>
            </a:pPr>
            <a:endParaRPr lang="en-US" dirty="0">
              <a:latin typeface="Arial Narrow" panose="020B0606020202030204" pitchFamily="34" charset="0"/>
            </a:endParaRP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22</a:t>
            </a:fld>
            <a:endParaRPr lang="en-US" dirty="0"/>
          </a:p>
        </p:txBody>
      </p:sp>
    </p:spTree>
    <p:extLst>
      <p:ext uri="{BB962C8B-B14F-4D97-AF65-F5344CB8AC3E}">
        <p14:creationId xmlns:p14="http://schemas.microsoft.com/office/powerpoint/2010/main" val="3156585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Solutions Based on Themes</a:t>
            </a:r>
            <a:endParaRPr lang="en-US" dirty="0"/>
          </a:p>
        </p:txBody>
      </p:sp>
      <p:sp>
        <p:nvSpPr>
          <p:cNvPr id="4" name="Content Placeholder 3"/>
          <p:cNvSpPr>
            <a:spLocks noGrp="1"/>
          </p:cNvSpPr>
          <p:nvPr>
            <p:ph sz="quarter" idx="11"/>
          </p:nvPr>
        </p:nvSpPr>
        <p:spPr/>
        <p:txBody>
          <a:bodyPr/>
          <a:lstStyle/>
          <a:p>
            <a:pPr marL="73024" indent="0">
              <a:buNone/>
            </a:pPr>
            <a:r>
              <a:rPr lang="en-CA" sz="3200" u="sng" dirty="0">
                <a:solidFill>
                  <a:srgbClr val="666633"/>
                </a:solidFill>
                <a:latin typeface="Arial Narrow" panose="020B0606020202030204" pitchFamily="34" charset="0"/>
                <a:cs typeface="Arial" panose="020B0604020202020204" pitchFamily="34" charset="0"/>
              </a:rPr>
              <a:t>Priorities</a:t>
            </a:r>
          </a:p>
          <a:p>
            <a:r>
              <a:rPr lang="en-CA" sz="3200" dirty="0">
                <a:solidFill>
                  <a:srgbClr val="666633"/>
                </a:solidFill>
                <a:latin typeface="Arial Narrow" panose="020B0606020202030204" pitchFamily="34" charset="0"/>
                <a:cs typeface="Arial" panose="020B0604020202020204" pitchFamily="34" charset="0"/>
              </a:rPr>
              <a:t>Difficult to change</a:t>
            </a:r>
          </a:p>
          <a:p>
            <a:pPr lvl="1"/>
            <a:r>
              <a:rPr lang="en-CA" sz="2700" dirty="0">
                <a:solidFill>
                  <a:srgbClr val="666633"/>
                </a:solidFill>
                <a:latin typeface="Arial Narrow" panose="020B0606020202030204" pitchFamily="34" charset="0"/>
                <a:cs typeface="Arial" panose="020B0604020202020204" pitchFamily="34" charset="0"/>
              </a:rPr>
              <a:t>Define priorities to be perceived as equitable </a:t>
            </a:r>
          </a:p>
          <a:p>
            <a:r>
              <a:rPr lang="en-US" sz="3200" dirty="0">
                <a:solidFill>
                  <a:srgbClr val="666633"/>
                </a:solidFill>
                <a:latin typeface="Arial Narrow" panose="020B0606020202030204" pitchFamily="34" charset="0"/>
                <a:cs typeface="Arial" panose="020B0604020202020204" pitchFamily="34" charset="0"/>
              </a:rPr>
              <a:t>Mitigated with Request for Proposals</a:t>
            </a:r>
          </a:p>
          <a:p>
            <a:pPr lvl="1"/>
            <a:r>
              <a:rPr lang="en-US" sz="2700" dirty="0">
                <a:solidFill>
                  <a:srgbClr val="666633"/>
                </a:solidFill>
                <a:latin typeface="Arial Narrow" panose="020B0606020202030204" pitchFamily="34" charset="0"/>
                <a:cs typeface="Arial" panose="020B0604020202020204" pitchFamily="34" charset="0"/>
              </a:rPr>
              <a:t>Develop a better scheduling tool to improve access </a:t>
            </a:r>
          </a:p>
          <a:p>
            <a:pPr lvl="1"/>
            <a:r>
              <a:rPr lang="en-US" sz="2700" dirty="0">
                <a:solidFill>
                  <a:srgbClr val="666633"/>
                </a:solidFill>
                <a:latin typeface="Arial Narrow" panose="020B0606020202030204" pitchFamily="34" charset="0"/>
                <a:cs typeface="Arial" panose="020B0604020202020204" pitchFamily="34" charset="0"/>
              </a:rPr>
              <a:t>Specify support contract that includes Reservist schedules</a:t>
            </a:r>
          </a:p>
          <a:p>
            <a:pPr marL="0" indent="0">
              <a:buNone/>
            </a:pPr>
            <a:endParaRPr lang="en-US" dirty="0">
              <a:latin typeface="Arial Narrow" panose="020B0606020202030204" pitchFamily="34" charset="0"/>
            </a:endParaRP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23</a:t>
            </a:fld>
            <a:endParaRPr lang="en-US" dirty="0"/>
          </a:p>
        </p:txBody>
      </p:sp>
    </p:spTree>
    <p:extLst>
      <p:ext uri="{BB962C8B-B14F-4D97-AF65-F5344CB8AC3E}">
        <p14:creationId xmlns:p14="http://schemas.microsoft.com/office/powerpoint/2010/main" val="3529534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Solutions Based on Themes</a:t>
            </a:r>
            <a:endParaRPr lang="en-US" dirty="0"/>
          </a:p>
        </p:txBody>
      </p:sp>
      <p:sp>
        <p:nvSpPr>
          <p:cNvPr id="4" name="Content Placeholder 3"/>
          <p:cNvSpPr>
            <a:spLocks noGrp="1"/>
          </p:cNvSpPr>
          <p:nvPr>
            <p:ph sz="quarter" idx="11"/>
          </p:nvPr>
        </p:nvSpPr>
        <p:spPr/>
        <p:txBody>
          <a:bodyPr/>
          <a:lstStyle/>
          <a:p>
            <a:pPr marL="73024" indent="0">
              <a:buNone/>
            </a:pPr>
            <a:r>
              <a:rPr lang="en-US" sz="3200" u="sng" dirty="0">
                <a:solidFill>
                  <a:schemeClr val="bg2"/>
                </a:solidFill>
                <a:latin typeface="Arial Narrow" panose="020B0606020202030204" pitchFamily="34" charset="0"/>
                <a:cs typeface="Arial" panose="020B0604020202020204" pitchFamily="34" charset="0"/>
              </a:rPr>
              <a:t>Centralization/Location</a:t>
            </a:r>
          </a:p>
          <a:p>
            <a:r>
              <a:rPr lang="en-US" sz="3200" dirty="0">
                <a:solidFill>
                  <a:schemeClr val="bg2"/>
                </a:solidFill>
                <a:latin typeface="Arial Narrow" panose="020B0606020202030204" pitchFamily="34" charset="0"/>
                <a:cs typeface="Arial" panose="020B0604020202020204" pitchFamily="34" charset="0"/>
              </a:rPr>
              <a:t>Difficult to change</a:t>
            </a:r>
          </a:p>
          <a:p>
            <a:pPr lvl="1"/>
            <a:r>
              <a:rPr lang="en-US" sz="2700" dirty="0">
                <a:solidFill>
                  <a:schemeClr val="bg2"/>
                </a:solidFill>
                <a:latin typeface="Arial Narrow" panose="020B0606020202030204" pitchFamily="34" charset="0"/>
                <a:cs typeface="Arial" panose="020B0604020202020204" pitchFamily="34" charset="0"/>
              </a:rPr>
              <a:t>Geographical size of Canada</a:t>
            </a:r>
          </a:p>
          <a:p>
            <a:pPr lvl="1"/>
            <a:r>
              <a:rPr lang="en-US" sz="2700" dirty="0">
                <a:solidFill>
                  <a:schemeClr val="bg2"/>
                </a:solidFill>
                <a:latin typeface="Arial Narrow" panose="020B0606020202030204" pitchFamily="34" charset="0"/>
                <a:cs typeface="Arial" panose="020B0604020202020204" pitchFamily="34" charset="0"/>
              </a:rPr>
              <a:t>Locations of units</a:t>
            </a:r>
          </a:p>
          <a:p>
            <a:r>
              <a:rPr lang="en-US" sz="3200" dirty="0">
                <a:solidFill>
                  <a:schemeClr val="bg2"/>
                </a:solidFill>
                <a:latin typeface="Arial Narrow" panose="020B0606020202030204" pitchFamily="34" charset="0"/>
                <a:cs typeface="Arial" panose="020B0604020202020204" pitchFamily="34" charset="0"/>
              </a:rPr>
              <a:t>Mitigated with Request for Proposals</a:t>
            </a:r>
          </a:p>
          <a:p>
            <a:pPr lvl="1"/>
            <a:r>
              <a:rPr lang="en-US" sz="2700" dirty="0">
                <a:solidFill>
                  <a:schemeClr val="bg2"/>
                </a:solidFill>
                <a:latin typeface="Arial Narrow" panose="020B0606020202030204" pitchFamily="34" charset="0"/>
                <a:cs typeface="Arial" panose="020B0604020202020204" pitchFamily="34" charset="0"/>
              </a:rPr>
              <a:t>Smaller scale kit for all units</a:t>
            </a:r>
          </a:p>
          <a:p>
            <a:pPr lvl="1"/>
            <a:r>
              <a:rPr lang="en-US" sz="2700" dirty="0">
                <a:solidFill>
                  <a:schemeClr val="bg2"/>
                </a:solidFill>
                <a:latin typeface="Arial Narrow" panose="020B0606020202030204" pitchFamily="34" charset="0"/>
                <a:cs typeface="Arial" panose="020B0604020202020204" pitchFamily="34" charset="0"/>
              </a:rPr>
              <a:t>Decentralization of kit infrastructure</a:t>
            </a:r>
          </a:p>
          <a:p>
            <a:pPr lvl="1"/>
            <a:r>
              <a:rPr lang="en-US" sz="2700" dirty="0">
                <a:solidFill>
                  <a:schemeClr val="bg2"/>
                </a:solidFill>
                <a:latin typeface="Arial Narrow" panose="020B0606020202030204" pitchFamily="34" charset="0"/>
                <a:cs typeface="Arial" panose="020B0604020202020204" pitchFamily="34" charset="0"/>
              </a:rPr>
              <a:t>Contract specifies training CAF members as first line techs</a:t>
            </a:r>
          </a:p>
          <a:p>
            <a:pPr marL="0" indent="0">
              <a:buNone/>
            </a:pPr>
            <a:endParaRPr lang="en-US" dirty="0">
              <a:latin typeface="Arial Narrow" panose="020B0606020202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24</a:t>
            </a:fld>
            <a:endParaRPr lang="en-US" dirty="0"/>
          </a:p>
        </p:txBody>
      </p:sp>
    </p:spTree>
    <p:extLst>
      <p:ext uri="{BB962C8B-B14F-4D97-AF65-F5344CB8AC3E}">
        <p14:creationId xmlns:p14="http://schemas.microsoft.com/office/powerpoint/2010/main" val="183241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dirty="0"/>
              <a:t>Themes: Solution 1</a:t>
            </a:r>
            <a:endParaRPr lang="en-US" dirty="0"/>
          </a:p>
        </p:txBody>
      </p:sp>
      <p:sp>
        <p:nvSpPr>
          <p:cNvPr id="4" name="Content Placeholder 3"/>
          <p:cNvSpPr>
            <a:spLocks noGrp="1"/>
          </p:cNvSpPr>
          <p:nvPr>
            <p:ph sz="quarter" idx="11"/>
          </p:nvPr>
        </p:nvSpPr>
        <p:spPr/>
        <p:txBody>
          <a:bodyPr/>
          <a:lstStyle/>
          <a:p>
            <a:r>
              <a:rPr lang="en-US" sz="3200" dirty="0">
                <a:latin typeface="Arial Narrow" panose="020B0606020202030204" pitchFamily="34" charset="0"/>
                <a:cs typeface="Arial" panose="020B0604020202020204" pitchFamily="34" charset="0"/>
              </a:rPr>
              <a:t>Time Scarcity (Op Tempo, Scheduling, Real-time constraints, </a:t>
            </a:r>
            <a:br>
              <a:rPr lang="en-US" sz="3200" dirty="0">
                <a:latin typeface="Arial Narrow" panose="020B0606020202030204" pitchFamily="34" charset="0"/>
                <a:cs typeface="Arial" panose="020B0604020202020204" pitchFamily="34" charset="0"/>
              </a:rPr>
            </a:br>
            <a:r>
              <a:rPr lang="en-US" sz="3200" dirty="0">
                <a:latin typeface="Arial Narrow" panose="020B0606020202030204" pitchFamily="34" charset="0"/>
                <a:cs typeface="Arial" panose="020B0604020202020204" pitchFamily="34" charset="0"/>
              </a:rPr>
              <a:t>Personnel time)</a:t>
            </a:r>
          </a:p>
          <a:p>
            <a:r>
              <a:rPr lang="en-US" sz="3200" dirty="0">
                <a:latin typeface="Arial Narrow" panose="020B0606020202030204" pitchFamily="34" charset="0"/>
                <a:cs typeface="Arial" panose="020B0604020202020204" pitchFamily="34" charset="0"/>
              </a:rPr>
              <a:t>System reliability (maintenance, supply chain/procurement, computer problems)</a:t>
            </a:r>
          </a:p>
          <a:p>
            <a:r>
              <a:rPr lang="en-US" sz="3200" dirty="0">
                <a:latin typeface="Arial Narrow" panose="020B0606020202030204" pitchFamily="34" charset="0"/>
                <a:cs typeface="Arial" panose="020B0604020202020204" pitchFamily="34" charset="0"/>
              </a:rPr>
              <a:t>Personnel (expertise and specialization: Technical, Pedagogical, Content) </a:t>
            </a:r>
          </a:p>
          <a:p>
            <a:r>
              <a:rPr lang="en-US" sz="3200" dirty="0">
                <a:latin typeface="Arial Narrow" panose="020B0606020202030204" pitchFamily="34" charset="0"/>
                <a:cs typeface="Arial" panose="020B0604020202020204" pitchFamily="34" charset="0"/>
              </a:rPr>
              <a:t>Communications (Acceptance and Buy-in, Familiarization, Information Management) </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1575972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dirty="0"/>
              <a:t>Themes: Solution 2</a:t>
            </a:r>
            <a:endParaRPr lang="en-US" dirty="0"/>
          </a:p>
        </p:txBody>
      </p:sp>
      <p:sp>
        <p:nvSpPr>
          <p:cNvPr id="4" name="Content Placeholder 3"/>
          <p:cNvSpPr>
            <a:spLocks noGrp="1"/>
          </p:cNvSpPr>
          <p:nvPr>
            <p:ph sz="quarter" idx="11"/>
          </p:nvPr>
        </p:nvSpPr>
        <p:spPr/>
        <p:txBody>
          <a:bodyPr/>
          <a:lstStyle/>
          <a:p>
            <a:r>
              <a:rPr lang="en-US" sz="3200" dirty="0"/>
              <a:t>After-Action Review and Learning Data Access and Content</a:t>
            </a:r>
          </a:p>
          <a:p>
            <a:r>
              <a:rPr lang="en-US" sz="3200" dirty="0"/>
              <a:t>Restrictive Administration and Stewardship </a:t>
            </a:r>
          </a:p>
          <a:p>
            <a:r>
              <a:rPr lang="en-US" sz="3200" dirty="0"/>
              <a:t>Contracting Constraints</a:t>
            </a:r>
          </a:p>
          <a:p>
            <a:r>
              <a:rPr lang="en-US" sz="3200" dirty="0"/>
              <a:t>Infrequent Use vs System Familiarity, Training Application, Acceptance and Buy-In</a:t>
            </a:r>
          </a:p>
          <a:p>
            <a:r>
              <a:rPr lang="en-US" sz="3200" dirty="0"/>
              <a:t>Sufficiency</a:t>
            </a:r>
          </a:p>
          <a:p>
            <a:r>
              <a:rPr lang="en-US" sz="3200" dirty="0"/>
              <a:t>Succession and Posting</a:t>
            </a:r>
            <a:endParaRPr lang="en-CA" sz="4000"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26</a:t>
            </a:fld>
            <a:endParaRPr lang="en-US" dirty="0"/>
          </a:p>
        </p:txBody>
      </p:sp>
    </p:spTree>
    <p:extLst>
      <p:ext uri="{BB962C8B-B14F-4D97-AF65-F5344CB8AC3E}">
        <p14:creationId xmlns:p14="http://schemas.microsoft.com/office/powerpoint/2010/main" val="3130144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dirty="0"/>
              <a:t>Limitations</a:t>
            </a:r>
            <a:endParaRPr lang="en-US" dirty="0"/>
          </a:p>
        </p:txBody>
      </p:sp>
      <p:sp>
        <p:nvSpPr>
          <p:cNvPr id="4" name="Content Placeholder 3"/>
          <p:cNvSpPr>
            <a:spLocks noGrp="1"/>
          </p:cNvSpPr>
          <p:nvPr>
            <p:ph sz="quarter" idx="11"/>
          </p:nvPr>
        </p:nvSpPr>
        <p:spPr/>
        <p:txBody>
          <a:bodyPr/>
          <a:lstStyle/>
          <a:p>
            <a:r>
              <a:rPr lang="en-US" sz="3200" dirty="0"/>
              <a:t>Categories may be impossible to validate</a:t>
            </a:r>
          </a:p>
          <a:p>
            <a:r>
              <a:rPr lang="en-US" sz="3200" dirty="0"/>
              <a:t>Not all ‘ecosystem’ members represented</a:t>
            </a:r>
          </a:p>
          <a:p>
            <a:r>
              <a:rPr lang="en-US" sz="3200" dirty="0"/>
              <a:t>Data collection is long and complex</a:t>
            </a:r>
          </a:p>
          <a:p>
            <a:r>
              <a:rPr lang="en-US" sz="3200" dirty="0"/>
              <a:t>Repeatability</a:t>
            </a:r>
          </a:p>
          <a:p>
            <a:r>
              <a:rPr lang="en-US" sz="3200" dirty="0"/>
              <a:t>Data analysis requires domain, pedagogical, and content knowledge</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27</a:t>
            </a:fld>
            <a:endParaRPr lang="en-US" dirty="0"/>
          </a:p>
        </p:txBody>
      </p:sp>
    </p:spTree>
    <p:extLst>
      <p:ext uri="{BB962C8B-B14F-4D97-AF65-F5344CB8AC3E}">
        <p14:creationId xmlns:p14="http://schemas.microsoft.com/office/powerpoint/2010/main" val="2549291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dirty="0"/>
              <a:t>Future Directions</a:t>
            </a:r>
            <a:endParaRPr lang="en-US" dirty="0"/>
          </a:p>
        </p:txBody>
      </p:sp>
      <p:sp>
        <p:nvSpPr>
          <p:cNvPr id="4" name="Content Placeholder 3"/>
          <p:cNvSpPr>
            <a:spLocks noGrp="1"/>
          </p:cNvSpPr>
          <p:nvPr>
            <p:ph sz="quarter" idx="11"/>
          </p:nvPr>
        </p:nvSpPr>
        <p:spPr/>
        <p:txBody>
          <a:bodyPr/>
          <a:lstStyle/>
          <a:p>
            <a:r>
              <a:rPr lang="en-US" sz="3200" dirty="0"/>
              <a:t>Standardizing and streamlining data collection</a:t>
            </a:r>
          </a:p>
          <a:p>
            <a:r>
              <a:rPr lang="en-US" sz="3200" dirty="0"/>
              <a:t>Possibility of abbreviated survey</a:t>
            </a:r>
          </a:p>
          <a:p>
            <a:r>
              <a:rPr lang="en-US" sz="3200" dirty="0"/>
              <a:t>Use of large language models and machine learning</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28</a:t>
            </a:fld>
            <a:endParaRPr lang="en-US" dirty="0"/>
          </a:p>
        </p:txBody>
      </p:sp>
    </p:spTree>
    <p:extLst>
      <p:ext uri="{BB962C8B-B14F-4D97-AF65-F5344CB8AC3E}">
        <p14:creationId xmlns:p14="http://schemas.microsoft.com/office/powerpoint/2010/main" val="3528676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dirty="0"/>
              <a:t>Conclusions</a:t>
            </a:r>
            <a:endParaRPr lang="en-US" dirty="0"/>
          </a:p>
        </p:txBody>
      </p:sp>
      <p:sp>
        <p:nvSpPr>
          <p:cNvPr id="4" name="Content Placeholder 3"/>
          <p:cNvSpPr>
            <a:spLocks noGrp="1"/>
          </p:cNvSpPr>
          <p:nvPr>
            <p:ph sz="quarter" idx="11"/>
          </p:nvPr>
        </p:nvSpPr>
        <p:spPr/>
        <p:txBody>
          <a:bodyPr/>
          <a:lstStyle/>
          <a:p>
            <a:r>
              <a:rPr lang="en-US" sz="3200" dirty="0"/>
              <a:t>Research methods reveals significant barriers in ecosystem</a:t>
            </a:r>
          </a:p>
          <a:p>
            <a:r>
              <a:rPr lang="en-US" sz="3200" dirty="0"/>
              <a:t>Generates actionable insights</a:t>
            </a:r>
          </a:p>
          <a:p>
            <a:r>
              <a:rPr lang="en-US" sz="3200" dirty="0"/>
              <a:t>Discriminates between technologies and locations using tech</a:t>
            </a:r>
          </a:p>
          <a:p>
            <a:r>
              <a:rPr lang="en-US" sz="3200" dirty="0"/>
              <a:t>Might be used to perform wholistic analysis of training ecosystem</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29</a:t>
            </a:fld>
            <a:endParaRPr lang="en-US" dirty="0"/>
          </a:p>
        </p:txBody>
      </p:sp>
    </p:spTree>
    <p:extLst>
      <p:ext uri="{BB962C8B-B14F-4D97-AF65-F5344CB8AC3E}">
        <p14:creationId xmlns:p14="http://schemas.microsoft.com/office/powerpoint/2010/main" val="166964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dirty="0"/>
              <a:t>Choosing an Instructional Solution</a:t>
            </a:r>
            <a:endParaRPr lang="en-US" dirty="0"/>
          </a:p>
        </p:txBody>
      </p:sp>
      <p:sp>
        <p:nvSpPr>
          <p:cNvPr id="4" name="Content Placeholder 3"/>
          <p:cNvSpPr>
            <a:spLocks noGrp="1"/>
          </p:cNvSpPr>
          <p:nvPr>
            <p:ph sz="quarter" idx="11"/>
          </p:nvPr>
        </p:nvSpPr>
        <p:spPr/>
        <p:txBody>
          <a:bodyPr/>
          <a:lstStyle/>
          <a:p>
            <a:pPr marL="173990" indent="-100965">
              <a:spcBef>
                <a:spcPts val="459"/>
              </a:spcBef>
            </a:pPr>
            <a:r>
              <a:rPr lang="en-CA" sz="3200" dirty="0">
                <a:latin typeface="Arial" panose="020B0604020202020204" pitchFamily="34" charset="0"/>
                <a:cs typeface="Arial" panose="020B0604020202020204" pitchFamily="34" charset="0"/>
              </a:rPr>
              <a:t>How does one decide what solution to use for instruction?</a:t>
            </a:r>
          </a:p>
          <a:p>
            <a:pPr marL="604426" lvl="1" indent="-100965">
              <a:spcBef>
                <a:spcPts val="459"/>
              </a:spcBef>
            </a:pPr>
            <a:r>
              <a:rPr lang="en-CA" dirty="0">
                <a:latin typeface="Arial" panose="020B0604020202020204" pitchFamily="34" charset="0"/>
                <a:cs typeface="Arial" panose="020B0604020202020204" pitchFamily="34" charset="0"/>
              </a:rPr>
              <a:t>Scientific study?</a:t>
            </a:r>
          </a:p>
          <a:p>
            <a:pPr marL="604426" lvl="1" indent="-100965">
              <a:spcBef>
                <a:spcPts val="459"/>
              </a:spcBef>
            </a:pPr>
            <a:r>
              <a:rPr lang="en-CA" dirty="0">
                <a:latin typeface="Arial" panose="020B0604020202020204" pitchFamily="34" charset="0"/>
                <a:cs typeface="Arial" panose="020B0604020202020204" pitchFamily="34" charset="0"/>
              </a:rPr>
              <a:t>SME recommendation?</a:t>
            </a:r>
          </a:p>
          <a:p>
            <a:pPr marL="604426" lvl="1" indent="-100965">
              <a:spcBef>
                <a:spcPts val="459"/>
              </a:spcBef>
            </a:pPr>
            <a:r>
              <a:rPr lang="en-CA" dirty="0">
                <a:latin typeface="Arial" panose="020B0604020202020204" pitchFamily="34" charset="0"/>
                <a:cs typeface="Arial" panose="020B0604020202020204" pitchFamily="34" charset="0"/>
              </a:rPr>
              <a:t>Clever sales pitch?</a:t>
            </a:r>
          </a:p>
          <a:p>
            <a:pPr marL="173990" indent="-100965">
              <a:spcBef>
                <a:spcPts val="459"/>
              </a:spcBef>
            </a:pPr>
            <a:r>
              <a:rPr lang="en-CA" sz="3200" dirty="0">
                <a:latin typeface="Arial" panose="020B0604020202020204" pitchFamily="34" charset="0"/>
                <a:cs typeface="Arial" panose="020B0604020202020204" pitchFamily="34" charset="0"/>
              </a:rPr>
              <a:t>What about return on investment? </a:t>
            </a:r>
          </a:p>
          <a:p>
            <a:pPr marL="0" indent="0">
              <a:buNone/>
            </a:pPr>
            <a:endParaRPr lang="en-US" sz="3200"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spTree>
    <p:extLst>
      <p:ext uri="{BB962C8B-B14F-4D97-AF65-F5344CB8AC3E}">
        <p14:creationId xmlns:p14="http://schemas.microsoft.com/office/powerpoint/2010/main" val="2215733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dirty="0"/>
              <a:t>Thank you!</a:t>
            </a:r>
            <a:endParaRPr lang="en-US" dirty="0"/>
          </a:p>
        </p:txBody>
      </p:sp>
      <p:sp>
        <p:nvSpPr>
          <p:cNvPr id="4" name="Content Placeholder 3"/>
          <p:cNvSpPr>
            <a:spLocks noGrp="1"/>
          </p:cNvSpPr>
          <p:nvPr>
            <p:ph sz="quarter" idx="11"/>
          </p:nvPr>
        </p:nvSpPr>
        <p:spPr/>
        <p:txBody>
          <a:bodyPr anchor="ctr"/>
          <a:lstStyle/>
          <a:p>
            <a:pPr marL="0" indent="0" algn="ctr">
              <a:buNone/>
            </a:pPr>
            <a:r>
              <a:rPr lang="en-US" sz="4800" dirty="0"/>
              <a:t>Questions?</a:t>
            </a:r>
          </a:p>
          <a:p>
            <a:pPr marL="0" indent="0" algn="ctr">
              <a:buNone/>
            </a:pPr>
            <a:r>
              <a:rPr lang="en-US" dirty="0"/>
              <a:t>blake.martin@forces.gc.ca</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30</a:t>
            </a:fld>
            <a:endParaRPr lang="en-US" dirty="0"/>
          </a:p>
        </p:txBody>
      </p:sp>
    </p:spTree>
    <p:extLst>
      <p:ext uri="{BB962C8B-B14F-4D97-AF65-F5344CB8AC3E}">
        <p14:creationId xmlns:p14="http://schemas.microsoft.com/office/powerpoint/2010/main" val="32471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dirty="0"/>
              <a:t>Choosing an Instructional Solution</a:t>
            </a:r>
            <a:endParaRPr lang="en-US" dirty="0"/>
          </a:p>
        </p:txBody>
      </p:sp>
      <p:sp>
        <p:nvSpPr>
          <p:cNvPr id="4" name="Content Placeholder 3"/>
          <p:cNvSpPr>
            <a:spLocks noGrp="1"/>
          </p:cNvSpPr>
          <p:nvPr>
            <p:ph sz="quarter" idx="11"/>
          </p:nvPr>
        </p:nvSpPr>
        <p:spPr/>
        <p:txBody>
          <a:bodyPr/>
          <a:lstStyle/>
          <a:p>
            <a:pPr marL="173990" indent="-100965">
              <a:spcBef>
                <a:spcPts val="459"/>
              </a:spcBef>
            </a:pPr>
            <a:r>
              <a:rPr lang="en-US" sz="3200" dirty="0">
                <a:latin typeface="Arial" panose="020B0604020202020204" pitchFamily="34" charset="0"/>
                <a:cs typeface="Arial" panose="020B0604020202020204" pitchFamily="34" charset="0"/>
              </a:rPr>
              <a:t>Existing models and approaches:</a:t>
            </a:r>
          </a:p>
          <a:p>
            <a:pPr marL="503461" lvl="1" indent="0">
              <a:spcBef>
                <a:spcPts val="459"/>
              </a:spcBef>
              <a:buNone/>
            </a:pPr>
            <a:r>
              <a:rPr lang="en-US" dirty="0">
                <a:latin typeface="Arial" panose="020B0604020202020204" pitchFamily="34" charset="0"/>
                <a:cs typeface="Arial" panose="020B0604020202020204" pitchFamily="34" charset="0"/>
              </a:rPr>
              <a:t>Theory of Reasoned Action (TRA; </a:t>
            </a:r>
            <a:r>
              <a:rPr lang="en-CA" dirty="0">
                <a:latin typeface="Arial" panose="020B0604020202020204" pitchFamily="34" charset="0"/>
                <a:cs typeface="Arial" panose="020B0604020202020204" pitchFamily="34" charset="0"/>
              </a:rPr>
              <a:t>Fishbein and Ajzen, 1975)</a:t>
            </a:r>
            <a:r>
              <a:rPr lang="en-US" dirty="0">
                <a:latin typeface="Arial" panose="020B0604020202020204" pitchFamily="34" charset="0"/>
                <a:cs typeface="Arial" panose="020B0604020202020204" pitchFamily="34" charset="0"/>
              </a:rPr>
              <a:t>, Technology Acceptance Model (TAM; Davis, 1989), and the Unified Technology Adoption and User Theory (UTAUT; </a:t>
            </a:r>
            <a:r>
              <a:rPr lang="en-CA" dirty="0">
                <a:latin typeface="Arial" panose="020B0604020202020204" pitchFamily="34" charset="0"/>
                <a:cs typeface="Arial" panose="020B0604020202020204" pitchFamily="34" charset="0"/>
              </a:rPr>
              <a:t>Venkatesh et al., 2003</a:t>
            </a:r>
            <a:r>
              <a:rPr lang="en-US" dirty="0">
                <a:latin typeface="Arial" panose="020B0604020202020204" pitchFamily="34" charset="0"/>
                <a:cs typeface="Arial" panose="020B0604020202020204" pitchFamily="34" charset="0"/>
              </a:rPr>
              <a:t>), System Usability Scale (SUS; Brooke, 1986)</a:t>
            </a:r>
          </a:p>
          <a:p>
            <a:pPr marL="173990" indent="-100965">
              <a:spcBef>
                <a:spcPts val="459"/>
              </a:spcBef>
            </a:pPr>
            <a:r>
              <a:rPr lang="en-CA" sz="3200" dirty="0">
                <a:latin typeface="Arial" panose="020B0604020202020204" pitchFamily="34" charset="0"/>
                <a:cs typeface="Arial" panose="020B0604020202020204" pitchFamily="34" charset="0"/>
              </a:rPr>
              <a:t>Consideration of specific utility for instruction </a:t>
            </a:r>
          </a:p>
          <a:p>
            <a:pPr marL="604426" lvl="1" indent="-100965">
              <a:spcBef>
                <a:spcPts val="459"/>
              </a:spcBef>
            </a:pPr>
            <a:r>
              <a:rPr lang="en-CA" dirty="0">
                <a:latin typeface="Arial" panose="020B0604020202020204" pitchFamily="34" charset="0"/>
                <a:cs typeface="Arial" panose="020B0604020202020204" pitchFamily="34" charset="0"/>
              </a:rPr>
              <a:t>Cognitive load theory (Chandler and </a:t>
            </a:r>
            <a:r>
              <a:rPr lang="en-CA" dirty="0" err="1">
                <a:latin typeface="Arial" panose="020B0604020202020204" pitchFamily="34" charset="0"/>
                <a:cs typeface="Arial" panose="020B0604020202020204" pitchFamily="34" charset="0"/>
              </a:rPr>
              <a:t>Sweller</a:t>
            </a:r>
            <a:r>
              <a:rPr lang="en-CA" dirty="0">
                <a:latin typeface="Arial" panose="020B0604020202020204" pitchFamily="34" charset="0"/>
                <a:cs typeface="Arial" panose="020B0604020202020204" pitchFamily="34" charset="0"/>
              </a:rPr>
              <a:t>, 1991)</a:t>
            </a:r>
          </a:p>
          <a:p>
            <a:pPr marL="604426" lvl="1" indent="-100965">
              <a:spcBef>
                <a:spcPts val="459"/>
              </a:spcBef>
            </a:pPr>
            <a:r>
              <a:rPr lang="en-CA" dirty="0">
                <a:latin typeface="Arial" panose="020B0604020202020204" pitchFamily="34" charset="0"/>
                <a:cs typeface="Arial" panose="020B0604020202020204" pitchFamily="34" charset="0"/>
              </a:rPr>
              <a:t>Instructional Affordances (Bower, 2017), both intended and unintended</a:t>
            </a:r>
          </a:p>
          <a:p>
            <a:pPr marL="173990" indent="-100965">
              <a:spcBef>
                <a:spcPts val="459"/>
              </a:spcBef>
            </a:pPr>
            <a:r>
              <a:rPr lang="en-CA" sz="3200" dirty="0">
                <a:latin typeface="Arial" panose="020B0604020202020204" pitchFamily="34" charset="0"/>
                <a:cs typeface="Arial" panose="020B0604020202020204" pitchFamily="34" charset="0"/>
              </a:rPr>
              <a:t>Consideration of the ‘instructional ecosystem’</a:t>
            </a:r>
          </a:p>
          <a:p>
            <a:pPr marL="604426" marR="0" lvl="1" indent="-100965" algn="l" defTabSz="914400" rtl="0" eaLnBrk="1" fontAlgn="base" latinLnBrk="0" hangingPunct="1">
              <a:lnSpc>
                <a:spcPct val="100000"/>
              </a:lnSpc>
              <a:spcBef>
                <a:spcPts val="459"/>
              </a:spcBef>
              <a:spcAft>
                <a:spcPct val="0"/>
              </a:spcAft>
              <a:buClr>
                <a:srgbClr val="000000"/>
              </a:buClr>
              <a:buSzPct val="75000"/>
              <a:buFont typeface="Wingdings" pitchFamily="2" charset="2"/>
              <a:buChar char="n"/>
              <a:tabLst/>
              <a:defRPr/>
            </a:pPr>
            <a:r>
              <a:rPr lang="en-CA" dirty="0">
                <a:solidFill>
                  <a:srgbClr val="000000"/>
                </a:solidFill>
                <a:latin typeface="Arial" panose="020B0604020202020204" pitchFamily="34" charset="0"/>
                <a:cs typeface="Arial" panose="020B0604020202020204" pitchFamily="34" charset="0"/>
              </a:rPr>
              <a:t>The lesson of Exercise Virtual</a:t>
            </a:r>
            <a:endParaRPr kumimoji="0" lang="en-CA"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3990" indent="-100965">
              <a:spcBef>
                <a:spcPts val="459"/>
              </a:spcBef>
            </a:pPr>
            <a:endParaRPr lang="en-CA" sz="3200" dirty="0">
              <a:latin typeface="Arial" panose="020B0604020202020204" pitchFamily="34" charset="0"/>
              <a:cs typeface="Arial" panose="020B0604020202020204" pitchFamily="34" charset="0"/>
            </a:endParaRPr>
          </a:p>
          <a:p>
            <a:pPr marL="0" indent="0">
              <a:buNone/>
            </a:pPr>
            <a:endParaRPr lang="en-US" sz="3200"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4</a:t>
            </a:fld>
            <a:endParaRPr lang="en-US" dirty="0"/>
          </a:p>
        </p:txBody>
      </p:sp>
    </p:spTree>
    <p:extLst>
      <p:ext uri="{BB962C8B-B14F-4D97-AF65-F5344CB8AC3E}">
        <p14:creationId xmlns:p14="http://schemas.microsoft.com/office/powerpoint/2010/main" val="463759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Barriers to Implementing Training Technology:</a:t>
            </a:r>
            <a:endParaRPr lang="en-US" dirty="0"/>
          </a:p>
        </p:txBody>
      </p:sp>
      <p:sp>
        <p:nvSpPr>
          <p:cNvPr id="4" name="Content Placeholder 3"/>
          <p:cNvSpPr>
            <a:spLocks noGrp="1"/>
          </p:cNvSpPr>
          <p:nvPr>
            <p:ph sz="quarter" idx="11"/>
          </p:nvPr>
        </p:nvSpPr>
        <p:spPr/>
        <p:txBody>
          <a:bodyPr/>
          <a:lstStyle/>
          <a:p>
            <a:pPr marL="73025" indent="0">
              <a:spcBef>
                <a:spcPts val="459"/>
              </a:spcBef>
              <a:buNone/>
            </a:pPr>
            <a:r>
              <a:rPr lang="en-CA" sz="3200" dirty="0">
                <a:latin typeface="Arial" panose="020B0604020202020204" pitchFamily="34" charset="0"/>
                <a:cs typeface="Arial" panose="020B0604020202020204" pitchFamily="34" charset="0"/>
              </a:rPr>
              <a:t>Based on literature examining failure to implement instructional technology (Reid, 2014)</a:t>
            </a:r>
          </a:p>
          <a:p>
            <a:pPr marL="73025" indent="0">
              <a:spcBef>
                <a:spcPts val="459"/>
              </a:spcBef>
              <a:buNone/>
            </a:pPr>
            <a:r>
              <a:rPr lang="en-CA" sz="3200" dirty="0">
                <a:latin typeface="Arial" panose="020B0604020202020204" pitchFamily="34" charset="0"/>
                <a:cs typeface="Arial" panose="020B0604020202020204" pitchFamily="34" charset="0"/>
              </a:rPr>
              <a:t>Major categories:</a:t>
            </a:r>
          </a:p>
          <a:p>
            <a:pPr marL="603885" lvl="1" indent="-121920">
              <a:spcBef>
                <a:spcPts val="459"/>
              </a:spcBef>
            </a:pPr>
            <a:r>
              <a:rPr lang="en-CA" sz="2700" dirty="0">
                <a:latin typeface="Arial" panose="020B0604020202020204" pitchFamily="34" charset="0"/>
                <a:cs typeface="Arial" panose="020B0604020202020204" pitchFamily="34" charset="0"/>
              </a:rPr>
              <a:t>Technology</a:t>
            </a:r>
          </a:p>
          <a:p>
            <a:pPr marL="603885" lvl="1" indent="-121920">
              <a:spcBef>
                <a:spcPts val="459"/>
              </a:spcBef>
            </a:pPr>
            <a:r>
              <a:rPr lang="en-CA" sz="2700" dirty="0">
                <a:latin typeface="Arial" panose="020B0604020202020204" pitchFamily="34" charset="0"/>
                <a:cs typeface="Arial" panose="020B0604020202020204" pitchFamily="34" charset="0"/>
              </a:rPr>
              <a:t>Process (added Collective Training sub-category)</a:t>
            </a:r>
          </a:p>
          <a:p>
            <a:pPr marL="603885" lvl="1" indent="-121920">
              <a:spcBef>
                <a:spcPts val="459"/>
              </a:spcBef>
            </a:pPr>
            <a:r>
              <a:rPr lang="en-CA" sz="2700" dirty="0">
                <a:latin typeface="Arial" panose="020B0604020202020204" pitchFamily="34" charset="0"/>
                <a:cs typeface="Arial" panose="020B0604020202020204" pitchFamily="34" charset="0"/>
              </a:rPr>
              <a:t>Administration</a:t>
            </a:r>
          </a:p>
          <a:p>
            <a:pPr marL="603885" lvl="1" indent="-121920">
              <a:spcBef>
                <a:spcPts val="459"/>
              </a:spcBef>
            </a:pPr>
            <a:r>
              <a:rPr lang="en-CA" sz="2700" dirty="0">
                <a:latin typeface="Arial" panose="020B0604020202020204" pitchFamily="34" charset="0"/>
                <a:cs typeface="Arial" panose="020B0604020202020204" pitchFamily="34" charset="0"/>
              </a:rPr>
              <a:t>Environment</a:t>
            </a:r>
          </a:p>
          <a:p>
            <a:pPr marL="603885" lvl="1" indent="-121920">
              <a:spcBef>
                <a:spcPts val="459"/>
              </a:spcBef>
            </a:pPr>
            <a:r>
              <a:rPr lang="en-CA" sz="2700" dirty="0">
                <a:latin typeface="Arial" panose="020B0604020202020204" pitchFamily="34" charset="0"/>
                <a:cs typeface="Arial" panose="020B0604020202020204" pitchFamily="34" charset="0"/>
              </a:rPr>
              <a:t>Training Stakeholders (originally ‘Faculty’)</a:t>
            </a:r>
          </a:p>
          <a:p>
            <a:pPr marL="0" indent="0">
              <a:buNone/>
            </a:pPr>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dirty="0"/>
          </a:p>
        </p:txBody>
      </p:sp>
    </p:spTree>
    <p:extLst>
      <p:ext uri="{BB962C8B-B14F-4D97-AF65-F5344CB8AC3E}">
        <p14:creationId xmlns:p14="http://schemas.microsoft.com/office/powerpoint/2010/main" val="1704679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lstStyle/>
          <a:p>
            <a:r>
              <a:rPr lang="en-CA" sz="2400" dirty="0"/>
              <a:t>Good and Bad Technology:</a:t>
            </a:r>
            <a:endParaRPr lang="en-US" dirty="0"/>
          </a:p>
        </p:txBody>
      </p:sp>
      <p:sp>
        <p:nvSpPr>
          <p:cNvPr id="5437" name="Slide Number Placeholder 775"/>
          <p:cNvSpPr>
            <a:spLocks noGrp="1"/>
          </p:cNvSpPr>
          <p:nvPr>
            <p:ph type="sldNum" sz="quarter" idx="4"/>
          </p:nvPr>
        </p:nvSpPr>
        <p:spPr bwMode="auto">
          <a:xfrm>
            <a:off x="11108724" y="6405626"/>
            <a:ext cx="626076" cy="353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6</a:t>
            </a:fld>
            <a:endParaRPr lang="en-US" dirty="0">
              <a:solidFill>
                <a:srgbClr val="000000"/>
              </a:solidFill>
            </a:endParaRPr>
          </a:p>
        </p:txBody>
      </p:sp>
      <p:pic>
        <p:nvPicPr>
          <p:cNvPr id="8" name="Picture 7">
            <a:extLst>
              <a:ext uri="{FF2B5EF4-FFF2-40B4-BE49-F238E27FC236}">
                <a16:creationId xmlns:a16="http://schemas.microsoft.com/office/drawing/2014/main" id="{4C7682AD-2608-8A7D-1CEC-3EBA7CF4CD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2979" y="965407"/>
            <a:ext cx="5439600" cy="5439600"/>
          </a:xfrm>
          <a:prstGeom prst="rect">
            <a:avLst/>
          </a:prstGeom>
          <a:ln w="3175">
            <a:noFill/>
          </a:ln>
        </p:spPr>
      </p:pic>
      <p:pic>
        <p:nvPicPr>
          <p:cNvPr id="9" name="Picture 8">
            <a:extLst>
              <a:ext uri="{FF2B5EF4-FFF2-40B4-BE49-F238E27FC236}">
                <a16:creationId xmlns:a16="http://schemas.microsoft.com/office/drawing/2014/main" id="{8F8C9F52-FCBD-8834-2454-E2CF29E1D5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421" y="965407"/>
            <a:ext cx="5440219" cy="5440219"/>
          </a:xfrm>
          <a:prstGeom prst="rect">
            <a:avLst/>
          </a:prstGeom>
          <a:ln w="3175">
            <a:solidFill>
              <a:schemeClr val="tx1">
                <a:lumMod val="50000"/>
                <a:lumOff val="50000"/>
              </a:schemeClr>
            </a:solidFill>
          </a:ln>
        </p:spPr>
      </p:pic>
      <p:sp>
        <p:nvSpPr>
          <p:cNvPr id="2" name="TextBox 1">
            <a:extLst>
              <a:ext uri="{FF2B5EF4-FFF2-40B4-BE49-F238E27FC236}">
                <a16:creationId xmlns:a16="http://schemas.microsoft.com/office/drawing/2014/main" id="{D32F9C47-AB32-EEF7-8B1C-FFB90C6B7FD9}"/>
              </a:ext>
            </a:extLst>
          </p:cNvPr>
          <p:cNvSpPr txBox="1"/>
          <p:nvPr/>
        </p:nvSpPr>
        <p:spPr>
          <a:xfrm>
            <a:off x="4267200" y="6405007"/>
            <a:ext cx="3143809" cy="461665"/>
          </a:xfrm>
          <a:prstGeom prst="rect">
            <a:avLst/>
          </a:prstGeom>
          <a:noFill/>
        </p:spPr>
        <p:txBody>
          <a:bodyPr wrap="none" rtlCol="0">
            <a:spAutoFit/>
          </a:bodyPr>
          <a:lstStyle/>
          <a:p>
            <a:r>
              <a:rPr lang="en-CA" sz="2400" dirty="0">
                <a:latin typeface="Arial" panose="020B0604020202020204" pitchFamily="34" charset="0"/>
                <a:cs typeface="Arial" panose="020B0604020202020204" pitchFamily="34" charset="0"/>
              </a:rPr>
              <a:t>created with </a:t>
            </a:r>
            <a:r>
              <a:rPr lang="en-CA" sz="2400" dirty="0" err="1">
                <a:latin typeface="Arial" panose="020B0604020202020204" pitchFamily="34" charset="0"/>
                <a:cs typeface="Arial" panose="020B0604020202020204" pitchFamily="34" charset="0"/>
              </a:rPr>
              <a:t>chatGPT</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086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The Ideal Learning Ecosystem</a:t>
            </a:r>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7</a:t>
            </a:fld>
            <a:endParaRPr lang="en-US" dirty="0"/>
          </a:p>
        </p:txBody>
      </p:sp>
      <p:pic>
        <p:nvPicPr>
          <p:cNvPr id="1026" name="Picture 2">
            <a:extLst>
              <a:ext uri="{FF2B5EF4-FFF2-40B4-BE49-F238E27FC236}">
                <a16:creationId xmlns:a16="http://schemas.microsoft.com/office/drawing/2014/main" id="{FE293ED5-8D24-6E7C-4742-3A9F516597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538" y="954235"/>
            <a:ext cx="8382018" cy="562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573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US" sz="2800" dirty="0"/>
              <a:t>A</a:t>
            </a:r>
            <a:r>
              <a:rPr lang="en-CA" sz="2800" dirty="0"/>
              <a:t> Good Technology in an Ideal Ecosystem</a:t>
            </a:r>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pic>
        <p:nvPicPr>
          <p:cNvPr id="1027" name="Picture 3">
            <a:extLst>
              <a:ext uri="{FF2B5EF4-FFF2-40B4-BE49-F238E27FC236}">
                <a16:creationId xmlns:a16="http://schemas.microsoft.com/office/drawing/2014/main" id="{0EBA8F40-1F6F-8E2C-4DE0-B747506A83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538" y="954235"/>
            <a:ext cx="8382018" cy="562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85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33" y="0"/>
            <a:ext cx="9340934" cy="795130"/>
          </a:xfrm>
        </p:spPr>
        <p:txBody>
          <a:bodyPr/>
          <a:lstStyle/>
          <a:p>
            <a:r>
              <a:rPr lang="en-CA" sz="2800" dirty="0"/>
              <a:t>A Typical Instructional Ecosystem</a:t>
            </a:r>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pic>
        <p:nvPicPr>
          <p:cNvPr id="1028" name="Picture 4">
            <a:extLst>
              <a:ext uri="{FF2B5EF4-FFF2-40B4-BE49-F238E27FC236}">
                <a16:creationId xmlns:a16="http://schemas.microsoft.com/office/drawing/2014/main" id="{05752141-5706-3C6D-45DA-CCC33D4EE2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538" y="954235"/>
            <a:ext cx="8382018" cy="562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62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16376</TotalTime>
  <Words>968</Words>
  <Application>Microsoft Office PowerPoint</Application>
  <PresentationFormat>Widescreen</PresentationFormat>
  <Paragraphs>197</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Arial Narrow</vt:lpstr>
      <vt:lpstr>Tahoma</vt:lpstr>
      <vt:lpstr>Wingdings</vt:lpstr>
      <vt:lpstr>Blends</vt:lpstr>
      <vt:lpstr>PowerPoint Presentation</vt:lpstr>
      <vt:lpstr>Overview</vt:lpstr>
      <vt:lpstr>Choosing an Instructional Solution</vt:lpstr>
      <vt:lpstr>Choosing an Instructional Solution</vt:lpstr>
      <vt:lpstr>Barriers to Implementing Training Technology:</vt:lpstr>
      <vt:lpstr>Good and Bad Technology:</vt:lpstr>
      <vt:lpstr>The Ideal Learning Ecosystem</vt:lpstr>
      <vt:lpstr>A Good Technology in an Ideal Ecosystem</vt:lpstr>
      <vt:lpstr>A Typical Instructional Ecosystem</vt:lpstr>
      <vt:lpstr>Stretching Instructional Solutions Into the Gaps</vt:lpstr>
      <vt:lpstr>Barriers Methodology Development</vt:lpstr>
      <vt:lpstr>Barriers Methodology Development</vt:lpstr>
      <vt:lpstr>Barriers Questionnaire</vt:lpstr>
      <vt:lpstr>Barriers Questionnaire</vt:lpstr>
      <vt:lpstr>Barriers Questionnaire</vt:lpstr>
      <vt:lpstr>Likert Analysis</vt:lpstr>
      <vt:lpstr>Likert Analysis: Barrier Presence by Division</vt:lpstr>
      <vt:lpstr>Likert Analysis: Barrier Impact by Division</vt:lpstr>
      <vt:lpstr>Open Answer Analysis</vt:lpstr>
      <vt:lpstr>Barrier References: Category by Technology</vt:lpstr>
      <vt:lpstr>Categorizing Barrier Items</vt:lpstr>
      <vt:lpstr>Categorizing Barrier Items into Themes</vt:lpstr>
      <vt:lpstr>Solutions Based on Themes</vt:lpstr>
      <vt:lpstr>Solutions Based on Themes</vt:lpstr>
      <vt:lpstr>Themes: Solution 1</vt:lpstr>
      <vt:lpstr>Themes: Solution 2</vt:lpstr>
      <vt:lpstr>Limitations</vt:lpstr>
      <vt:lpstr>Future Directions</vt:lpstr>
      <vt:lpstr>Conclusions</vt:lpstr>
      <vt:lpstr>Thank you!</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Blake Martin</cp:lastModifiedBy>
  <cp:revision>60</cp:revision>
  <cp:lastPrinted>1601-01-01T00:00:00Z</cp:lastPrinted>
  <dcterms:created xsi:type="dcterms:W3CDTF">2016-03-29T15:29:36Z</dcterms:created>
  <dcterms:modified xsi:type="dcterms:W3CDTF">2024-12-03T03:17:33Z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