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12192000"/>
  <p:notesSz cx="6858000" cy="9029700"/>
  <p:embeddedFontLst>
    <p:embeddedFont>
      <p:font typeface="Arial Narrow"/>
      <p:regular r:id="rId35"/>
      <p:bold r:id="rId36"/>
      <p:italic r:id="rId37"/>
      <p:boldItalic r:id="rId38"/>
    </p:embeddedFont>
    <p:embeddedFont>
      <p:font typeface="Tahoma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41" roundtripDataSignature="AMtx7mgrMGvkpsuPyWETpZYbQuqaqiWg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D04BEC-1929-4BAC-A32C-40762D5F9BA8}">
  <a:tblStyle styleId="{C3D04BEC-1929-4BAC-A32C-40762D5F9BA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44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bold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ArialNarrow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ArialNarrow-italic.fntdata"/><Relationship Id="rId14" Type="http://schemas.openxmlformats.org/officeDocument/2006/relationships/slide" Target="slides/slide8.xml"/><Relationship Id="rId36" Type="http://schemas.openxmlformats.org/officeDocument/2006/relationships/font" Target="fonts/ArialNarrow-bold.fntdata"/><Relationship Id="rId17" Type="http://schemas.openxmlformats.org/officeDocument/2006/relationships/slide" Target="slides/slide11.xml"/><Relationship Id="rId39" Type="http://schemas.openxmlformats.org/officeDocument/2006/relationships/font" Target="fonts/Tahoma-regular.fntdata"/><Relationship Id="rId16" Type="http://schemas.openxmlformats.org/officeDocument/2006/relationships/slide" Target="slides/slide10.xml"/><Relationship Id="rId38" Type="http://schemas.openxmlformats.org/officeDocument/2006/relationships/font" Target="fonts/ArialNarrow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2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2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289425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577263"/>
            <a:ext cx="2971800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5375" lIns="90750" spcFirstLastPara="1" rIns="90750" wrap="square" tIns="453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577263"/>
            <a:ext cx="2971800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5375" lIns="90750" spcFirstLastPara="1" rIns="90750" wrap="square" tIns="45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2" type="sldNum"/>
          </p:nvPr>
        </p:nvSpPr>
        <p:spPr>
          <a:xfrm>
            <a:off x="3886200" y="8577263"/>
            <a:ext cx="2971800" cy="452437"/>
          </a:xfrm>
          <a:prstGeom prst="rect">
            <a:avLst/>
          </a:prstGeom>
          <a:noFill/>
          <a:ln>
            <a:noFill/>
          </a:ln>
        </p:spPr>
        <p:txBody>
          <a:bodyPr anchorCtr="0" anchor="b" bIns="45375" lIns="90750" spcFirstLastPara="1" rIns="90750" wrap="square" tIns="453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914400" y="4289425"/>
            <a:ext cx="5029200" cy="4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86f31e9db_0_156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3086f31e9db_0_156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086f31e9db_0_138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3086f31e9db_0_138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86f31e9db_0_164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3086f31e9db_0_164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86f31e9db_0_188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3086f31e9db_0_188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86f31e9db_0_201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3086f31e9db_0_201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86f31e9db_0_211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3086f31e9db_0_211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86f31e9db_0_223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3086f31e9db_0_223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86f31e9db_0_239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3086f31e9db_0_239:notes"/>
          <p:cNvSpPr/>
          <p:nvPr>
            <p:ph idx="2" type="sldImg"/>
          </p:nvPr>
        </p:nvSpPr>
        <p:spPr>
          <a:xfrm>
            <a:off x="419100" y="676275"/>
            <a:ext cx="6019800" cy="33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86f31e9db_0_266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3086f31e9db_0_266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086f31e9db_0_291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g3086f31e9db_0_291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110c152f25_0_4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g3110c152f25_0_4:notes"/>
          <p:cNvSpPr/>
          <p:nvPr>
            <p:ph idx="2" type="sldImg"/>
          </p:nvPr>
        </p:nvSpPr>
        <p:spPr>
          <a:xfrm>
            <a:off x="419100" y="676275"/>
            <a:ext cx="6019800" cy="33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086f31e9db_0_273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3086f31e9db_0_273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89835849e_0_0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3089835849e_0_0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086f31e9db_0_317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3086f31e9db_0_317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086f31e9db_0_310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3086f31e9db_0_310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086f31e9db_0_352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g3086f31e9db_0_352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086f31e9db_0_358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3086f31e9db_0_358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086f31e9db_0_364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g3086f31e9db_0_364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86f31e9db_0_370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g3086f31e9db_0_370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086f31e9db_0_376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g3086f31e9db_0_376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ec1f169fa_0_0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g30ec1f169fa_0_0:notes"/>
          <p:cNvSpPr/>
          <p:nvPr>
            <p:ph idx="2" type="sldImg"/>
          </p:nvPr>
        </p:nvSpPr>
        <p:spPr>
          <a:xfrm>
            <a:off x="419100" y="676275"/>
            <a:ext cx="6019800" cy="33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086f31e9db_0_91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g3086f31e9db_0_91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86f31e9db_0_5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g3086f31e9db_0_5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86f31e9db_0_18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3086f31e9db_0_18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86f31e9db_0_32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g3086f31e9db_0_32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86f31e9db_0_48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3086f31e9db_0_48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86f31e9db_0_148:notes"/>
          <p:cNvSpPr txBox="1"/>
          <p:nvPr>
            <p:ph idx="1" type="body"/>
          </p:nvPr>
        </p:nvSpPr>
        <p:spPr>
          <a:xfrm>
            <a:off x="914400" y="4289425"/>
            <a:ext cx="5029200" cy="4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3086f31e9db_0_148:notes"/>
          <p:cNvSpPr/>
          <p:nvPr>
            <p:ph idx="2" type="sldImg"/>
          </p:nvPr>
        </p:nvSpPr>
        <p:spPr>
          <a:xfrm>
            <a:off x="419100" y="676275"/>
            <a:ext cx="6019800" cy="33861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15"/>
          <p:cNvCxnSpPr/>
          <p:nvPr/>
        </p:nvCxnSpPr>
        <p:spPr>
          <a:xfrm>
            <a:off x="0" y="1384124"/>
            <a:ext cx="121920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</p:cxn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71093" y="1858346"/>
            <a:ext cx="10449813" cy="122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  <a:defRPr b="1" sz="2800">
                <a:solidFill>
                  <a:srgbClr val="CC33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432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28575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indent="-28575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indent="-28575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2" type="body"/>
          </p:nvPr>
        </p:nvSpPr>
        <p:spPr>
          <a:xfrm>
            <a:off x="2070100" y="3565525"/>
            <a:ext cx="8478838" cy="193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1432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2857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28575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indent="-28575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indent="-28575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grpSp>
        <p:nvGrpSpPr>
          <p:cNvPr id="27" name="Google Shape;27;p15"/>
          <p:cNvGrpSpPr/>
          <p:nvPr/>
        </p:nvGrpSpPr>
        <p:grpSpPr>
          <a:xfrm>
            <a:off x="1305123" y="6512595"/>
            <a:ext cx="1612247" cy="276999"/>
            <a:chOff x="2207996" y="6472185"/>
            <a:chExt cx="1338900" cy="276999"/>
          </a:xfrm>
        </p:grpSpPr>
        <p:pic>
          <p:nvPicPr>
            <p:cNvPr descr="YouTube_icon_block.png" id="28" name="Google Shape;28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29;p1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NTSAToday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10886876" y="6419966"/>
            <a:ext cx="821634" cy="340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xt, logo&#10;&#10;Description automatically generated" id="31" name="Google Shape;3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8997" y="6352070"/>
            <a:ext cx="1094689" cy="4383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15"/>
          <p:cNvGrpSpPr/>
          <p:nvPr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3" name="Google Shape;33;p15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@IITSEC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" name="Google Shape;34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Google Shape;35;p15"/>
          <p:cNvPicPr preferRelativeResize="0"/>
          <p:nvPr/>
        </p:nvPicPr>
        <p:blipFill rotWithShape="1">
          <a:blip r:embed="rId6">
            <a:alphaModFix/>
          </a:blip>
          <a:srcRect b="14339" l="22380" r="22571" t="14145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ed Text">
  <p:cSld name="Bulleted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idx="12" type="sldNum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16"/>
          <p:cNvSpPr txBox="1"/>
          <p:nvPr>
            <p:ph type="title"/>
          </p:nvPr>
        </p:nvSpPr>
        <p:spPr>
          <a:xfrm>
            <a:off x="2397039" y="0"/>
            <a:ext cx="7416800" cy="795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480132" y="1046715"/>
            <a:ext cx="11250613" cy="5075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⮚"/>
              <a:defRPr/>
            </a:lvl1pPr>
            <a:lvl2pPr indent="-31432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2921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  <a:defRPr sz="2000"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28575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indent="-28575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indent="-28575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2345741" y="0"/>
            <a:ext cx="741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593061" y="1053389"/>
            <a:ext cx="10928351" cy="4890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Char char="⮚"/>
              <a:defRPr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921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90"/>
              <a:buChar char="■"/>
              <a:def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28575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indent="-28575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indent="-28575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2287219" y="1"/>
            <a:ext cx="7416800" cy="833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508000" y="1097300"/>
            <a:ext cx="536151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238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20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800">
                <a:solidFill>
                  <a:schemeClr val="dk1"/>
                </a:solidFill>
              </a:defRPr>
            </a:lvl3pPr>
            <a:lvl4pPr indent="-28448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80"/>
              <a:buChar char="■"/>
              <a:defRPr sz="1600"/>
            </a:lvl4pPr>
            <a:lvl5pPr indent="-2794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5pPr>
            <a:lvl6pPr indent="-28575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6pPr>
            <a:lvl7pPr indent="-28575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7pPr>
            <a:lvl8pPr indent="-28575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8pPr>
            <a:lvl9pPr indent="-28575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6072718" y="1097300"/>
            <a:ext cx="5363633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238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2857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8448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80"/>
              <a:buChar char="■"/>
              <a:defRPr sz="16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2794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28575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6pPr>
            <a:lvl7pPr indent="-28575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7pPr>
            <a:lvl8pPr indent="-28575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8pPr>
            <a:lvl9pPr indent="-28575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ed Text and Picture">
  <p:cSld name="Bulleted Text and Pictur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2397039" y="0"/>
            <a:ext cx="7416800" cy="795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19"/>
          <p:cNvSpPr/>
          <p:nvPr>
            <p:ph idx="2" type="pic"/>
          </p:nvPr>
        </p:nvSpPr>
        <p:spPr>
          <a:xfrm>
            <a:off x="6105439" y="989946"/>
            <a:ext cx="5609483" cy="4896678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9"/>
          <p:cNvSpPr txBox="1"/>
          <p:nvPr>
            <p:ph idx="1" type="body"/>
          </p:nvPr>
        </p:nvSpPr>
        <p:spPr>
          <a:xfrm>
            <a:off x="410817" y="990774"/>
            <a:ext cx="5446091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⮚"/>
              <a:defRPr/>
            </a:lvl1pPr>
            <a:lvl2pPr indent="-31432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indent="-2921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29146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28575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indent="-28575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indent="-28575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5.xml"/><Relationship Id="rId9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1">
            <a:alphaModFix/>
          </a:blip>
          <a:srcRect b="100" l="0" r="0" t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601963" y="989946"/>
            <a:ext cx="11006952" cy="4896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⮚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21754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467"/>
              <a:buFont typeface="Noto Sans Symbols"/>
              <a:buChar char="■"/>
              <a:defRPr b="0" i="0" sz="2667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3308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334"/>
              <a:buFont typeface="Noto Sans Symbols"/>
              <a:buChar char="■"/>
              <a:defRPr b="0" i="0" sz="2667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3308" lvl="5" marL="27432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334"/>
              <a:buFont typeface="Noto Sans Symbols"/>
              <a:buChar char="■"/>
              <a:defRPr b="0" i="0" sz="2667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3308" lvl="6" marL="3200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334"/>
              <a:buFont typeface="Noto Sans Symbols"/>
              <a:buChar char="■"/>
              <a:defRPr b="0" i="0" sz="2667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3309" lvl="7" marL="3657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334"/>
              <a:buFont typeface="Noto Sans Symbols"/>
              <a:buChar char="■"/>
              <a:defRPr b="0" i="0" sz="2667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3309" lvl="8" marL="4114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1334"/>
              <a:buFont typeface="Noto Sans Symbols"/>
              <a:buChar char="■"/>
              <a:defRPr b="0" i="0" sz="2667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type="title"/>
          </p:nvPr>
        </p:nvSpPr>
        <p:spPr>
          <a:xfrm>
            <a:off x="2397039" y="0"/>
            <a:ext cx="7416800" cy="7951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267" u="none" cap="none" strike="noStrike">
                <a:solidFill>
                  <a:srgbClr val="F77B0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267" u="none" cap="none" strike="noStrike">
                <a:solidFill>
                  <a:srgbClr val="F77B0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267" u="none" cap="none" strike="noStrike">
                <a:solidFill>
                  <a:srgbClr val="F77B0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267" u="none" cap="none" strike="noStrike">
                <a:solidFill>
                  <a:srgbClr val="F77B0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267" u="none" cap="none" strike="noStrike">
                <a:solidFill>
                  <a:srgbClr val="F77B0B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267" u="none" cap="none" strike="noStrike">
                <a:solidFill>
                  <a:srgbClr val="F77B0B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267" u="none" cap="none" strike="noStrike">
                <a:solidFill>
                  <a:srgbClr val="F77B0B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4267" u="none" cap="none" strike="noStrike">
                <a:solidFill>
                  <a:srgbClr val="F77B0B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2" type="sldNum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4" name="Google Shape;14;p14"/>
          <p:cNvGrpSpPr/>
          <p:nvPr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15" name="Google Shape;15;p14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@IITSEC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" name="Google Shape;16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7;p14"/>
          <p:cNvGrpSpPr/>
          <p:nvPr/>
        </p:nvGrpSpPr>
        <p:grpSpPr>
          <a:xfrm>
            <a:off x="1305124" y="6512595"/>
            <a:ext cx="1655790" cy="276999"/>
            <a:chOff x="2207996" y="6472185"/>
            <a:chExt cx="1338900" cy="276999"/>
          </a:xfrm>
        </p:grpSpPr>
        <p:pic>
          <p:nvPicPr>
            <p:cNvPr descr="YouTube_icon_block.png" id="18" name="Google Shape;18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4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NTSAToday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Text, logo&#10;&#10;Description automatically generated" id="20" name="Google Shape;2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37392" y="6352841"/>
            <a:ext cx="1094689" cy="43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4"/>
          <p:cNvPicPr preferRelativeResize="0"/>
          <p:nvPr/>
        </p:nvPicPr>
        <p:blipFill rotWithShape="1">
          <a:blip r:embed="rId5">
            <a:alphaModFix/>
          </a:blip>
          <a:srcRect b="14339" l="22380" r="22571" t="14145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idx="1" type="body"/>
          </p:nvPr>
        </p:nvSpPr>
        <p:spPr>
          <a:xfrm>
            <a:off x="871093" y="1858346"/>
            <a:ext cx="10449900" cy="12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Interaction Design for Binary Reverse Engineering in Virtual Reality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60" name="Google Shape;60;p1"/>
          <p:cNvSpPr txBox="1"/>
          <p:nvPr>
            <p:ph idx="2" type="body"/>
          </p:nvPr>
        </p:nvSpPr>
        <p:spPr>
          <a:xfrm>
            <a:off x="749400" y="3087750"/>
            <a:ext cx="10693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Presenter: Dennis G. Brown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/>
              <a:t>Contributors: Julian C. Bauer, Kevan D. Baker, Luke J. Wittbrodt, Dr. Samuel Z. Mulder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/>
              <a:t>Dept of Computer Science &amp; Software Engineering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1" name="Google Shape;61;p1"/>
          <p:cNvSpPr txBox="1"/>
          <p:nvPr>
            <p:ph idx="12" type="sldNum"/>
          </p:nvPr>
        </p:nvSpPr>
        <p:spPr>
          <a:xfrm>
            <a:off x="10886876" y="6419966"/>
            <a:ext cx="821634" cy="340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0772" y="5477174"/>
            <a:ext cx="6810450" cy="10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86f31e9db_0_156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Discover: Stakeholder Analysis</a:t>
            </a:r>
            <a:endParaRPr/>
          </a:p>
        </p:txBody>
      </p:sp>
      <p:sp>
        <p:nvSpPr>
          <p:cNvPr id="150" name="Google Shape;150;g3086f31e9db_0_156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g3086f31e9db_0_156"/>
          <p:cNvSpPr txBox="1"/>
          <p:nvPr/>
        </p:nvSpPr>
        <p:spPr>
          <a:xfrm>
            <a:off x="388525" y="916450"/>
            <a:ext cx="114150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 Workflow - “as-is” 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○"/>
            </a:pP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Created composite workflow for basic and advanced static analysis from inputs of several practitioners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Empathy Map - impacts of the “as-is”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○"/>
            </a:pP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practitioners Say, Think, Do, and Feel executing the workflow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Contextual Inquiry - “to be”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○"/>
            </a:pP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Brainstorming capabilities of an immersive RE tool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2" name="Google Shape;152;g3086f31e9db_0_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5700" y="4366600"/>
            <a:ext cx="4080600" cy="1853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  <p:sp>
        <p:nvSpPr>
          <p:cNvPr id="153" name="Google Shape;153;g3086f31e9db_0_156"/>
          <p:cNvSpPr/>
          <p:nvPr/>
        </p:nvSpPr>
        <p:spPr>
          <a:xfrm>
            <a:off x="4106625" y="4316468"/>
            <a:ext cx="1075800" cy="19539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086f31e9db_0_138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Define</a:t>
            </a:r>
            <a:endParaRPr/>
          </a:p>
        </p:txBody>
      </p:sp>
      <p:sp>
        <p:nvSpPr>
          <p:cNvPr id="159" name="Google Shape;159;g3086f31e9db_0_138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g3086f31e9db_0_138"/>
          <p:cNvSpPr txBox="1"/>
          <p:nvPr/>
        </p:nvSpPr>
        <p:spPr>
          <a:xfrm>
            <a:off x="388525" y="916450"/>
            <a:ext cx="114150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Identify threads, via affinity mapping, that link the elements from the three categories of the Survey 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Cluster the threads into themes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Prioritize VR Affordances 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Integrate findings from Stakeholder Analysis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1" name="Google Shape;161;g3086f31e9db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9350" y="4137700"/>
            <a:ext cx="4080600" cy="1853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</p:pic>
      <p:sp>
        <p:nvSpPr>
          <p:cNvPr id="162" name="Google Shape;162;g3086f31e9db_0_138"/>
          <p:cNvSpPr/>
          <p:nvPr/>
        </p:nvSpPr>
        <p:spPr>
          <a:xfrm>
            <a:off x="5028211" y="4087568"/>
            <a:ext cx="1075800" cy="19539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86f31e9db_0_164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Define: Themes of Threads</a:t>
            </a:r>
            <a:endParaRPr/>
          </a:p>
        </p:txBody>
      </p:sp>
      <p:sp>
        <p:nvSpPr>
          <p:cNvPr id="168" name="Google Shape;168;g3086f31e9db_0_164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9" name="Google Shape;169;g3086f31e9db_0_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7975" y="930900"/>
            <a:ext cx="9556048" cy="545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86f31e9db_0_188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Develop → Deliver</a:t>
            </a:r>
            <a:endParaRPr/>
          </a:p>
        </p:txBody>
      </p:sp>
      <p:sp>
        <p:nvSpPr>
          <p:cNvPr id="175" name="Google Shape;175;g3086f31e9db_0_188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g3086f31e9db_0_188"/>
          <p:cNvSpPr txBox="1"/>
          <p:nvPr/>
        </p:nvSpPr>
        <p:spPr>
          <a:xfrm>
            <a:off x="388525" y="916450"/>
            <a:ext cx="114150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Approach: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Execute multiple iterations of the “Develop → Deliver” diamond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Start with a “minimally viable product” (MVP) with basic interactive features that facilitate a very bare-bones RE process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Get feedback to drive improvements to each successive iteration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Goal is to build a system ready for a formal effectiveness study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7" name="Google Shape;177;g3086f31e9db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9350" y="4137700"/>
            <a:ext cx="4080600" cy="1853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</p:pic>
      <p:sp>
        <p:nvSpPr>
          <p:cNvPr id="178" name="Google Shape;178;g3086f31e9db_0_188"/>
          <p:cNvSpPr/>
          <p:nvPr/>
        </p:nvSpPr>
        <p:spPr>
          <a:xfrm>
            <a:off x="6100884" y="4087568"/>
            <a:ext cx="2004000" cy="19539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3086f31e9db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2510" y="4714160"/>
            <a:ext cx="700724" cy="7007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086f31e9db_0_201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Iteration 1: MVP Architecture</a:t>
            </a:r>
            <a:endParaRPr/>
          </a:p>
        </p:txBody>
      </p:sp>
      <p:sp>
        <p:nvSpPr>
          <p:cNvPr id="185" name="Google Shape;185;g3086f31e9db_0_201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6" name="Google Shape;186;g3086f31e9db_0_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475" y="1290388"/>
            <a:ext cx="10471701" cy="458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86f31e9db_0_211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MVP VR Considerations</a:t>
            </a:r>
            <a:endParaRPr/>
          </a:p>
        </p:txBody>
      </p:sp>
      <p:sp>
        <p:nvSpPr>
          <p:cNvPr id="192" name="Google Shape;192;g3086f31e9db_0_211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g3086f31e9db_0_211"/>
          <p:cNvSpPr txBox="1"/>
          <p:nvPr/>
        </p:nvSpPr>
        <p:spPr>
          <a:xfrm>
            <a:off x="388525" y="916450"/>
            <a:ext cx="114150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Provides fully immersive VR experience 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Developed in Unity + MRTK2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Targets SteamVR devices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HTC Vive Pro 2 HMD: high res and FOV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Maintains interactive frame rate at all times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Leverages multithreading and coroutines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Minimizes size of client session state 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Nexus fills that role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■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Minimizing VR state reduces exposure to state sync errors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Leverages Oxide’s smart caching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Streamlined + on-demand pulling of session state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4" name="Google Shape;194;g3086f31e9db_0_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4200" y="1221814"/>
            <a:ext cx="3573200" cy="241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oogle Shape;199;g3086f31e9db_0_223"/>
          <p:cNvGraphicFramePr/>
          <p:nvPr/>
        </p:nvGraphicFramePr>
        <p:xfrm>
          <a:off x="952500" y="8888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{C3D04BEC-1929-4BAC-A32C-40762D5F9BA8}</a:tableStyleId>
              </a:tblPr>
              <a:tblGrid>
                <a:gridCol w="3423975"/>
                <a:gridCol w="3423975"/>
                <a:gridCol w="34390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sng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Theme</a:t>
                      </a:r>
                      <a:endParaRPr b="1" sz="1500" u="sng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sng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Affordance</a:t>
                      </a:r>
                      <a:endParaRPr b="1" sz="1500" u="sng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sng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MVP Implementation</a:t>
                      </a:r>
                      <a:endParaRPr b="1" sz="1500" u="sng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38100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Enhancing abductive iteration (hypothesis loop)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C4. Spatial semantics (understanding)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Hierarchical (Sugiyama) graphs of function calls and control flow</a:t>
                      </a:r>
                      <a:endParaRPr i="1"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C5. Incremental formalism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User can manually explore Call Graph </a:t>
                      </a: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→ CFG → Code</a:t>
                      </a:r>
                      <a:endParaRPr i="1"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C8. Embodied assistant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(not yet)</a:t>
                      </a:r>
                      <a:endParaRPr i="1"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325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2. Augmenting working memory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C10. Persistence: exploit spatial memory (remembering)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Environment provides basic tools for user-managed placement</a:t>
                      </a:r>
                      <a:endParaRPr i="1"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C15. Use a relevant metaphor of program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Basic hierarchical (Sugiyama) graphs only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C20. Cross-modal mapping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(not yet)</a:t>
                      </a:r>
                      <a:endParaRPr i="1" sz="1400" u="none" cap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C24. Note taking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 sz="14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(not yet)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3. Supporting information organization and feature discovery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C1. Signalling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(not yet)</a:t>
                      </a:r>
                      <a:endParaRPr i="1"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C2. Common Rev Eng tools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Exploit via chain of Nexus → Oxide </a:t>
                      </a: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→</a:t>
                      </a: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 Ghidra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C3. User-organization of visualizations (expressing)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Create, Move, Delete slates and graphs arbitrarily in 3D space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sp>
        <p:nvSpPr>
          <p:cNvPr id="200" name="Google Shape;200;g3086f31e9db_0_223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MVP Affordances</a:t>
            </a:r>
            <a:endParaRPr/>
          </a:p>
        </p:txBody>
      </p:sp>
      <p:sp>
        <p:nvSpPr>
          <p:cNvPr id="201" name="Google Shape;201;g3086f31e9db_0_223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086f31e9db_0_239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MVP VR Affordances</a:t>
            </a:r>
            <a:endParaRPr/>
          </a:p>
        </p:txBody>
      </p:sp>
      <p:sp>
        <p:nvSpPr>
          <p:cNvPr id="207" name="Google Shape;207;g3086f31e9db_0_239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8" name="Google Shape;208;g3086f31e9db_0_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438" y="968626"/>
            <a:ext cx="10521124" cy="5341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86f31e9db_0_266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MVP Feedback</a:t>
            </a:r>
            <a:endParaRPr/>
          </a:p>
        </p:txBody>
      </p:sp>
      <p:sp>
        <p:nvSpPr>
          <p:cNvPr id="214" name="Google Shape;214;g3086f31e9db_0_266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g3086f31e9db_0_266"/>
          <p:cNvSpPr txBox="1"/>
          <p:nvPr/>
        </p:nvSpPr>
        <p:spPr>
          <a:xfrm>
            <a:off x="388525" y="916450"/>
            <a:ext cx="114150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In-person discussions with the VR system as a probe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Ask questions about usefulness of the tool and suggested improvements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Make observations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did they say?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did they do?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did they think?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did they feel?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086f31e9db_0_291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MVP Feedback</a:t>
            </a:r>
            <a:endParaRPr/>
          </a:p>
        </p:txBody>
      </p:sp>
      <p:sp>
        <p:nvSpPr>
          <p:cNvPr id="221" name="Google Shape;221;g3086f31e9db_0_291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Google Shape;222;g3086f31e9db_0_291"/>
          <p:cNvSpPr txBox="1"/>
          <p:nvPr/>
        </p:nvSpPr>
        <p:spPr>
          <a:xfrm>
            <a:off x="388525" y="916450"/>
            <a:ext cx="114150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did they say?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“It’s fun”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“Why is everything blue?”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“Easier to use than videos implied”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“This flexibility doesn’t exist in current tools”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did they do?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Learned how to navigate and interact with objects with little-to-no assistance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Tried all features for multiple files and functions 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Struggled with very large graphs and small text 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did they think? -- (</a:t>
            </a: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next slide</a:t>
            </a: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did they feel?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Avoids VR due to nausea, but didn’t feel nauseous in this case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Felt guided by the options presented in the program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10c152f25_0_4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BLUF</a:t>
            </a:r>
            <a:endParaRPr/>
          </a:p>
        </p:txBody>
      </p:sp>
      <p:sp>
        <p:nvSpPr>
          <p:cNvPr id="68" name="Google Shape;68;g3110c152f25_0_4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g3110c152f25_0_4"/>
          <p:cNvSpPr txBox="1"/>
          <p:nvPr/>
        </p:nvSpPr>
        <p:spPr>
          <a:xfrm>
            <a:off x="388525" y="916450"/>
            <a:ext cx="9884400" cy="53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Applying a </a:t>
            </a:r>
            <a:r>
              <a:rPr b="1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hybrid DT/CSE framework</a:t>
            </a: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address cognitive limitations:</a:t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0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Char char="○"/>
            </a:pP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CSE provides solid foundation and start to UCD process</a:t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0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Char char="○"/>
            </a:pP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DT ensures user-focused continuous refinement</a:t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Char char="•"/>
            </a:pPr>
            <a:r>
              <a:rPr b="1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Discover:</a:t>
            </a: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Performed indirect Cognitive Task Analysis and Stakeholder Analysis to identify salient elements</a:t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0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Char char="○"/>
            </a:pP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Cognitive limitations of task (empirical, theoretical)</a:t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0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Char char="○"/>
            </a:pP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UI affordances that may remediate limitations based on theory</a:t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Char char="•"/>
            </a:pPr>
            <a:r>
              <a:rPr b="1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Define:</a:t>
            </a: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Synthesized three primary themes from discovered elements to inform initial backlog of requirements</a:t>
            </a:r>
            <a:endParaRPr b="0" i="0" sz="1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Char char="•"/>
            </a:pPr>
            <a:r>
              <a:rPr b="1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Develop → Deliver:</a:t>
            </a: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Build, test, feedback, repeat</a:t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Char char="•"/>
            </a:pPr>
            <a:r>
              <a:rPr b="1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Validation:</a:t>
            </a: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User study </a:t>
            </a:r>
            <a:r>
              <a:rPr lang="en-US" sz="2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planned to start Jan 2025</a:t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" name="Google Shape;70;g3110c152f25_0_4"/>
          <p:cNvSpPr/>
          <p:nvPr/>
        </p:nvSpPr>
        <p:spPr>
          <a:xfrm>
            <a:off x="9880925" y="1505175"/>
            <a:ext cx="2237400" cy="2433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1" name="Google Shape;71;g3110c152f25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6282" y="1952274"/>
            <a:ext cx="1966700" cy="18608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3110c152f25_0_4"/>
          <p:cNvSpPr txBox="1"/>
          <p:nvPr>
            <p:ph idx="4294967295" type="body"/>
          </p:nvPr>
        </p:nvSpPr>
        <p:spPr>
          <a:xfrm>
            <a:off x="10208684" y="1505163"/>
            <a:ext cx="15819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2000"/>
              <a:t>WIP video</a:t>
            </a:r>
            <a:endParaRPr b="1"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086f31e9db_0_273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MVP Feedback</a:t>
            </a:r>
            <a:endParaRPr/>
          </a:p>
        </p:txBody>
      </p:sp>
      <p:sp>
        <p:nvSpPr>
          <p:cNvPr id="228" name="Google Shape;228;g3086f31e9db_0_273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g3086f31e9db_0_273"/>
          <p:cNvSpPr txBox="1"/>
          <p:nvPr/>
        </p:nvSpPr>
        <p:spPr>
          <a:xfrm>
            <a:off x="388525" y="916450"/>
            <a:ext cx="114150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Would you use this tool as-is when trying to comprehend a binary program?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 Yes; 2 Maybe; 2 No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is better in the VR environment than tools and processes you usually use?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Bigger space to work in 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More intuitive than 2D tools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Open multiple programs at once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What is worse?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Readability, both with HMD resolution and text angle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Can’t make annotations or take notes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Missing ability to edit: fix disassembly errors, rename variables, etc.</a:t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●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Solicited ideas for minor and major improvements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○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Usability &amp; QoL improvements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○"/>
            </a:pPr>
            <a:r>
              <a:rPr lang="en-US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Access to more features of analysis tools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" name="Google Shape;234;g3089835849e_0_0"/>
          <p:cNvGraphicFramePr/>
          <p:nvPr/>
        </p:nvGraphicFramePr>
        <p:xfrm>
          <a:off x="952500" y="8888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{C3D04BEC-1929-4BAC-A32C-40762D5F9BA8}</a:tableStyleId>
              </a:tblPr>
              <a:tblGrid>
                <a:gridCol w="3423975"/>
                <a:gridCol w="3423975"/>
                <a:gridCol w="34390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sng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Theme</a:t>
                      </a:r>
                      <a:endParaRPr b="1" sz="1500" u="sng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sng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Affordance</a:t>
                      </a:r>
                      <a:endParaRPr b="1" sz="1500" u="sng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 u="sng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MVP Implementation</a:t>
                      </a:r>
                      <a:endParaRPr b="1" sz="1500" u="sng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4C2F4"/>
                    </a:solidFill>
                  </a:tcPr>
                </a:tc>
              </a:tr>
              <a:tr h="38100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Enhancing abductive iteration (hypothesis loop)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C4. Spatial semantics (understanding)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Hierarchical (Sugiyama) graphs of function calls and control flow</a:t>
                      </a:r>
                      <a:endParaRPr i="1"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C5. Incremental formalism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User can manually explore Call Graph </a:t>
                      </a: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→ CFG → Code</a:t>
                      </a:r>
                      <a:endParaRPr i="1"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C8. Embodied assistant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(not yet)</a:t>
                      </a:r>
                      <a:endParaRPr i="1"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325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2. Augmenting working memory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C10. Persistence: exploit spatial memory (remembering)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Environment provides basic tools for user-managed placement</a:t>
                      </a:r>
                      <a:endParaRPr i="1"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C15. Use a relevant metaphor of program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Basic hierarchical (Sugiyama) graphs only</a:t>
                      </a:r>
                      <a:endParaRPr sz="1400" u="none" cap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C20. Cross-modal mapping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(not yet)</a:t>
                      </a:r>
                      <a:endParaRPr i="1" sz="1400" u="none" cap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C24. Note taking</a:t>
                      </a:r>
                      <a:endParaRPr b="1"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Notepad </a:t>
                      </a:r>
                      <a:endParaRPr b="1" sz="1400" u="none" cap="none" strike="noStrike">
                        <a:solidFill>
                          <a:srgbClr val="00000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8100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3. Supporting information organization and feature discovery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C1. Signalling</a:t>
                      </a:r>
                      <a:endParaRPr b="1"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Call graph node colors and markings indicate Capa findings</a:t>
                      </a:r>
                      <a:endParaRPr b="1"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B6D7A8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C2. Common Rev Eng tools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Exploit via chain of Nexus → Oxide </a:t>
                      </a:r>
                      <a:r>
                        <a:rPr lang="en-US" sz="1400" u="none" cap="none" strike="noStrike">
                          <a:solidFill>
                            <a:srgbClr val="0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→</a:t>
                      </a: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 Ghidra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C3. User-organization of visualizations (expressing)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Create, Move, Delete slates and graphs arbitrarily in 3D space</a:t>
                      </a:r>
                      <a:endParaRPr sz="14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sp>
        <p:nvSpPr>
          <p:cNvPr id="235" name="Google Shape;235;g3089835849e_0_0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Iteration 2 Affordance update</a:t>
            </a:r>
            <a:endParaRPr/>
          </a:p>
        </p:txBody>
      </p:sp>
      <p:sp>
        <p:nvSpPr>
          <p:cNvPr id="236" name="Google Shape;236;g3089835849e_0_0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086f31e9db_0_317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Iteration 2</a:t>
            </a:r>
            <a:endParaRPr/>
          </a:p>
        </p:txBody>
      </p:sp>
      <p:sp>
        <p:nvSpPr>
          <p:cNvPr id="242" name="Google Shape;242;g3086f31e9db_0_317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3" name="Google Shape;243;g3086f31e9db_0_3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038" y="947775"/>
            <a:ext cx="10907961" cy="55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086f31e9db_0_310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Iteration 2</a:t>
            </a:r>
            <a:endParaRPr/>
          </a:p>
        </p:txBody>
      </p:sp>
      <p:sp>
        <p:nvSpPr>
          <p:cNvPr id="249" name="Google Shape;249;g3086f31e9db_0_310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0" name="Google Shape;250;g3086f31e9db_0_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575" y="921775"/>
            <a:ext cx="10760865" cy="54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086f31e9db_0_352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US"/>
              <a:t>FUTURE</a:t>
            </a:r>
            <a:r>
              <a:rPr lang="en-US"/>
              <a:t> User Study Hypotheses</a:t>
            </a:r>
            <a:endParaRPr/>
          </a:p>
        </p:txBody>
      </p:sp>
      <p:sp>
        <p:nvSpPr>
          <p:cNvPr id="256" name="Google Shape;256;g3086f31e9db_0_352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g3086f31e9db_0_352"/>
          <p:cNvSpPr txBox="1"/>
          <p:nvPr/>
        </p:nvSpPr>
        <p:spPr>
          <a:xfrm>
            <a:off x="388525" y="916450"/>
            <a:ext cx="114150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Hypotheses: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Participants will have better task completion metrics with certain levels of affordances in VR. 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Cognitive load will vary by level of affordances in VR.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Participants will rate certain affordances in VR (e.g., user organization, spatial memory, signalling) higher than others in terms of usefulness.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Participants who have better performance in the immersive environments will have used more of the VR space.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086f31e9db_0_358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US"/>
              <a:t>FUTURE</a:t>
            </a:r>
            <a:r>
              <a:rPr lang="en-US"/>
              <a:t> User Study Conditions</a:t>
            </a:r>
            <a:endParaRPr/>
          </a:p>
        </p:txBody>
      </p:sp>
      <p:sp>
        <p:nvSpPr>
          <p:cNvPr id="263" name="Google Shape;263;g3086f31e9db_0_358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" name="Google Shape;264;g3086f31e9db_0_358"/>
          <p:cNvSpPr txBox="1"/>
          <p:nvPr/>
        </p:nvSpPr>
        <p:spPr>
          <a:xfrm>
            <a:off x="388525" y="916450"/>
            <a:ext cx="114150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Conditions (choice of condition is independent variable):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Traditional desktop tools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Basic VR environment -- to compare against environment 1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Advanced VR environment -- to compare against environment 2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Participants will solve an RE challenge in their assigned environment. Sessions are expected to last 30 minutes and capped at 60.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exact configurations of these environments are still to be determined through further refinement. 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086f31e9db_0_364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US"/>
              <a:t>FUTURE</a:t>
            </a:r>
            <a:r>
              <a:rPr lang="en-US"/>
              <a:t> User Study Measures</a:t>
            </a:r>
            <a:endParaRPr/>
          </a:p>
        </p:txBody>
      </p:sp>
      <p:sp>
        <p:nvSpPr>
          <p:cNvPr id="270" name="Google Shape;270;g3086f31e9db_0_364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g3086f31e9db_0_364"/>
          <p:cNvSpPr txBox="1"/>
          <p:nvPr/>
        </p:nvSpPr>
        <p:spPr>
          <a:xfrm>
            <a:off x="388525" y="916450"/>
            <a:ext cx="114150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Dependent variables: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Task performance metrics (e.g., accuracy and speed)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System usability (survey: System Usability Scale (SUS)) [Brooke 1996]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Cognitive load (survey: NASA Task Load Index (TLX)) [Hart 1986]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Immersiveness (survey: Presence Questionnaire) [Witmer, Jerome, Singer 2005]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VR feature rating (survey: bespoke Likert)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AutoNum type="arabicPeriod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VR activity patterns (logging)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086f31e9db_0_370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US"/>
              <a:t>FUTURE</a:t>
            </a:r>
            <a:r>
              <a:rPr lang="en-US"/>
              <a:t> User Study Participants</a:t>
            </a:r>
            <a:endParaRPr/>
          </a:p>
        </p:txBody>
      </p:sp>
      <p:sp>
        <p:nvSpPr>
          <p:cNvPr id="277" name="Google Shape;277;g3086f31e9db_0_370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g3086f31e9db_0_370"/>
          <p:cNvSpPr txBox="1"/>
          <p:nvPr/>
        </p:nvSpPr>
        <p:spPr>
          <a:xfrm>
            <a:off x="388525" y="916450"/>
            <a:ext cx="114150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Recruiting from Auburn student population; primarily CSSE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Expect medium-to-high magnitude of differences (est d=0.7) [Cohen 1969]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Will analyze the results using Analysis of Variance (ANOVA) (3 groups)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With statistical power = 0.8, significance level ⍺= 0.05, and d =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0.7, power analysis shows we need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 samples per condition</a:t>
            </a:r>
            <a:endParaRPr b="1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Need 54 total valid sessions---will recruit 70 participants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Two similar studies of testing VR for program comprehension in three conditions had numbers of participants in this same range [Romano 2019, Hoff 2022]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086f31e9db_0_376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84" name="Google Shape;284;g3086f31e9db_0_376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g3086f31e9db_0_376"/>
          <p:cNvSpPr txBox="1"/>
          <p:nvPr/>
        </p:nvSpPr>
        <p:spPr>
          <a:xfrm>
            <a:off x="388525" y="916450"/>
            <a:ext cx="9884400" cy="53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Char char="•"/>
            </a:pP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Applying a </a:t>
            </a:r>
            <a:r>
              <a:rPr b="1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hybrid DT/CSE framework</a:t>
            </a: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address cognitive limitations:</a:t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0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Char char="○"/>
            </a:pP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CSE provides solid foundation and start to UCD process</a:t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0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Char char="○"/>
            </a:pP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DT ensures user-focused continuous refinement</a:t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Char char="•"/>
            </a:pPr>
            <a:r>
              <a:rPr b="1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Discover:</a:t>
            </a: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Performed indirect Cognitive Task Analysis and Stakeholder Analysis to identify salient elements</a:t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0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Char char="○"/>
            </a:pP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Cognitive limitations of task (empirical, theoretical)</a:t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0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Char char="○"/>
            </a:pP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UI affordances that may remediate limitations based on theory</a:t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Char char="•"/>
            </a:pPr>
            <a:r>
              <a:rPr b="1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Define:</a:t>
            </a: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Synthesized three primary themes from discovered elements to inform initial backlog of requirements</a:t>
            </a:r>
            <a:endParaRPr b="0" i="0" sz="1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Char char="•"/>
            </a:pPr>
            <a:r>
              <a:rPr b="1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Develop → Deliver:</a:t>
            </a: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Build, test, feedback, repeat</a:t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Char char="•"/>
            </a:pPr>
            <a:r>
              <a:rPr b="1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Validation:</a:t>
            </a:r>
            <a:r>
              <a:rPr b="0" i="0" lang="en-US" sz="27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User study </a:t>
            </a:r>
            <a:r>
              <a:rPr lang="en-US" sz="27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planned to start Jan 2025</a:t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6" name="Google Shape;286;g3086f31e9db_0_376"/>
          <p:cNvSpPr/>
          <p:nvPr/>
        </p:nvSpPr>
        <p:spPr>
          <a:xfrm>
            <a:off x="9880925" y="1505175"/>
            <a:ext cx="2237400" cy="2433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87" name="Google Shape;287;g3086f31e9db_0_3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6282" y="1952274"/>
            <a:ext cx="1966700" cy="186080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3086f31e9db_0_376"/>
          <p:cNvSpPr txBox="1"/>
          <p:nvPr>
            <p:ph idx="4294967295" type="body"/>
          </p:nvPr>
        </p:nvSpPr>
        <p:spPr>
          <a:xfrm>
            <a:off x="10208684" y="1505163"/>
            <a:ext cx="15819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2000"/>
              <a:t>WIP video</a:t>
            </a:r>
            <a:endParaRPr b="1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ec1f169fa_0_0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78" name="Google Shape;78;g30ec1f169fa_0_0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g30ec1f169fa_0_0"/>
          <p:cNvSpPr txBox="1"/>
          <p:nvPr/>
        </p:nvSpPr>
        <p:spPr>
          <a:xfrm>
            <a:off x="388525" y="916450"/>
            <a:ext cx="11415000" cy="53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Our Problem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User-Centered Design Approach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Discovery and Definition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Literature Survey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Stakeholder Analysis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Synthesis on Themes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Prioritized Affordances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Development and Delivery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Iteration 1 (MVP) Implementation and Feedback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Iteration 2 status 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Validation: Proposed User Study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86f31e9db_0_91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Our Problem</a:t>
            </a:r>
            <a:endParaRPr/>
          </a:p>
        </p:txBody>
      </p:sp>
      <p:sp>
        <p:nvSpPr>
          <p:cNvPr id="85" name="Google Shape;85;g3086f31e9db_0_91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g3086f31e9db_0_91"/>
          <p:cNvSpPr txBox="1"/>
          <p:nvPr/>
        </p:nvSpPr>
        <p:spPr>
          <a:xfrm>
            <a:off x="1118499" y="1021399"/>
            <a:ext cx="101442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ahoma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Reverse-engineering (RE) binary software—aka binary program comprehension or understanding—is critical to maintaining legacy systems and to cybersecurity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ahoma"/>
              <a:buChar char="●"/>
            </a:pPr>
            <a:r>
              <a:rPr b="0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Binary RE is difficult! All context from source code is lost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Char char="○"/>
            </a:pPr>
            <a:r>
              <a:rPr b="0" i="0" lang="en-US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Compounded uncertainty going from binary → disassembly → low-level decompilation → higher-level structures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7" name="Google Shape;87;g3086f31e9db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8106" y="3682181"/>
            <a:ext cx="2838846" cy="2619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3086f31e9db_0_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1975" y="3644075"/>
            <a:ext cx="2305372" cy="269595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3086f31e9db_0_91"/>
          <p:cNvSpPr/>
          <p:nvPr/>
        </p:nvSpPr>
        <p:spPr>
          <a:xfrm>
            <a:off x="5362777" y="4432473"/>
            <a:ext cx="1539000" cy="8259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WAY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86f31e9db_0_5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General Approach</a:t>
            </a:r>
            <a:endParaRPr/>
          </a:p>
        </p:txBody>
      </p:sp>
      <p:sp>
        <p:nvSpPr>
          <p:cNvPr id="95" name="Google Shape;95;g3086f31e9db_0_5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g3086f31e9db_0_5"/>
          <p:cNvSpPr txBox="1"/>
          <p:nvPr/>
        </p:nvSpPr>
        <p:spPr>
          <a:xfrm>
            <a:off x="388525" y="1145050"/>
            <a:ext cx="114150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Investigate </a:t>
            </a:r>
            <a:r>
              <a:rPr b="0" i="1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augmenting the cognitive process</a:t>
            </a: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RE practitioners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Specifically, </a:t>
            </a:r>
            <a:r>
              <a:rPr b="0" i="1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reducing cognitive complexity</a:t>
            </a: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via employment of virtual reality affordances in an immersive environment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●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Being a cross-discipline problem increases the complexity of this approach: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Software reverse engineering and program understanding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Cognition and Cognitive modeling; sensemaking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○"/>
            </a:pPr>
            <a:r>
              <a:rPr b="0" i="0" lang="en-US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Human-Computer Interaction</a:t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086f31e9db_0_18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User-Centered Design Approach</a:t>
            </a:r>
            <a:endParaRPr/>
          </a:p>
        </p:txBody>
      </p:sp>
      <p:sp>
        <p:nvSpPr>
          <p:cNvPr id="102" name="Google Shape;102;g3086f31e9db_0_18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g3086f31e9db_0_18"/>
          <p:cNvSpPr txBox="1"/>
          <p:nvPr/>
        </p:nvSpPr>
        <p:spPr>
          <a:xfrm>
            <a:off x="634350" y="1061225"/>
            <a:ext cx="10601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Apply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Cognitive Systems Engineering (CSE) </a:t>
            </a:r>
            <a:r>
              <a:rPr b="0" i="0" lang="en-US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and </a:t>
            </a:r>
            <a:r>
              <a:rPr b="1" i="0" lang="en-US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Design Thinking (DT)</a:t>
            </a:r>
            <a:r>
              <a:rPr b="0" i="0" lang="en-US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in parallel to provide a </a:t>
            </a:r>
            <a:r>
              <a:rPr b="0" i="0" lang="en-US" sz="2300" u="sng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highly usable experience</a:t>
            </a:r>
            <a:r>
              <a:rPr b="0" i="0" lang="en-US" sz="23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with a </a:t>
            </a:r>
            <a:r>
              <a:rPr b="0" i="0" lang="en-US" sz="2300" u="sng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very complex system</a:t>
            </a:r>
            <a:endParaRPr b="0" i="0" sz="900" u="sng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g3086f31e9db_0_18"/>
          <p:cNvSpPr/>
          <p:nvPr/>
        </p:nvSpPr>
        <p:spPr>
          <a:xfrm>
            <a:off x="2666850" y="2285375"/>
            <a:ext cx="6536400" cy="153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472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Cognitive Systems Engineering</a:t>
            </a:r>
            <a:endParaRPr b="1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" name="Google Shape;105;g3086f31e9db_0_18"/>
          <p:cNvSpPr/>
          <p:nvPr/>
        </p:nvSpPr>
        <p:spPr>
          <a:xfrm>
            <a:off x="2666850" y="4607425"/>
            <a:ext cx="6536400" cy="153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D7D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Design Thinking</a:t>
            </a:r>
            <a:endParaRPr b="1" i="0" sz="2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6" name="Google Shape;106;g3086f31e9db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25" y="2158450"/>
            <a:ext cx="2073500" cy="20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3086f31e9db_0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25" y="4321375"/>
            <a:ext cx="2073500" cy="2073500"/>
          </a:xfrm>
          <a:prstGeom prst="rect">
            <a:avLst/>
          </a:prstGeom>
          <a:solidFill>
            <a:srgbClr val="4472C4"/>
          </a:solidFill>
          <a:ln>
            <a:noFill/>
          </a:ln>
        </p:spPr>
      </p:pic>
      <p:pic>
        <p:nvPicPr>
          <p:cNvPr id="108" name="Google Shape;108;g3086f31e9db_0_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25088" y="2893849"/>
            <a:ext cx="2455375" cy="24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3086f31e9db_0_18"/>
          <p:cNvSpPr txBox="1"/>
          <p:nvPr/>
        </p:nvSpPr>
        <p:spPr>
          <a:xfrm>
            <a:off x="2993700" y="4287725"/>
            <a:ext cx="5331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ED7D31"/>
                </a:solidFill>
                <a:latin typeface="Tahoma"/>
                <a:ea typeface="Tahoma"/>
                <a:cs typeface="Tahoma"/>
                <a:sym typeface="Tahoma"/>
              </a:rPr>
              <a:t>improve user experience based on human-centered design and iteration</a:t>
            </a:r>
            <a:endParaRPr b="1" i="0" sz="500" u="sng" cap="none" strike="noStrike">
              <a:solidFill>
                <a:srgbClr val="ED7D3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Google Shape;110;g3086f31e9db_0_18"/>
          <p:cNvSpPr txBox="1"/>
          <p:nvPr/>
        </p:nvSpPr>
        <p:spPr>
          <a:xfrm>
            <a:off x="2993700" y="3377475"/>
            <a:ext cx="5331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4472C4"/>
                </a:solidFill>
                <a:latin typeface="Tahoma"/>
                <a:ea typeface="Tahoma"/>
                <a:cs typeface="Tahoma"/>
                <a:sym typeface="Tahoma"/>
              </a:rPr>
              <a:t>improve human interaction with complex systems based on cognitive analysis</a:t>
            </a:r>
            <a:endParaRPr b="1" i="0" sz="500" u="sng" cap="none" strike="noStrike">
              <a:solidFill>
                <a:srgbClr val="4472C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86f31e9db_0_32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User-Centered Design Approach</a:t>
            </a:r>
            <a:endParaRPr/>
          </a:p>
        </p:txBody>
      </p:sp>
      <p:sp>
        <p:nvSpPr>
          <p:cNvPr id="116" name="Google Shape;116;g3086f31e9db_0_32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g3086f31e9db_0_32"/>
          <p:cNvSpPr txBox="1"/>
          <p:nvPr/>
        </p:nvSpPr>
        <p:spPr>
          <a:xfrm>
            <a:off x="1142999" y="904874"/>
            <a:ext cx="10144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Apply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Double Diamond</a:t>
            </a:r>
            <a:r>
              <a:rPr b="0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as our overarching Design Thinking approach, iterating the right-side diamond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8" name="Google Shape;118;g3086f31e9db_0_32"/>
          <p:cNvSpPr txBox="1"/>
          <p:nvPr/>
        </p:nvSpPr>
        <p:spPr>
          <a:xfrm>
            <a:off x="1425250" y="5968250"/>
            <a:ext cx="566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Attribution: The Double Diamond by the British Design Council  [CC-BY-4.0]  https://www.designcouncil.org.uk/our-resources/the-double-diamond/</a:t>
            </a:r>
            <a:endParaRPr b="0" i="0" sz="1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9" name="Google Shape;119;g3086f31e9db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1243" y="2025775"/>
            <a:ext cx="7096174" cy="343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086f31e9db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0996" y="3025998"/>
            <a:ext cx="1433925" cy="1433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86f31e9db_0_48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User-Centered Design Approach</a:t>
            </a:r>
            <a:endParaRPr/>
          </a:p>
        </p:txBody>
      </p:sp>
      <p:sp>
        <p:nvSpPr>
          <p:cNvPr id="126" name="Google Shape;126;g3086f31e9db_0_48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g3086f31e9db_0_48"/>
          <p:cNvSpPr/>
          <p:nvPr/>
        </p:nvSpPr>
        <p:spPr>
          <a:xfrm>
            <a:off x="1394120" y="896514"/>
            <a:ext cx="10603500" cy="284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3086f31e9db_0_48"/>
          <p:cNvSpPr/>
          <p:nvPr/>
        </p:nvSpPr>
        <p:spPr>
          <a:xfrm>
            <a:off x="1418089" y="3720345"/>
            <a:ext cx="10603500" cy="293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3086f31e9db_0_48"/>
          <p:cNvPicPr preferRelativeResize="0"/>
          <p:nvPr/>
        </p:nvPicPr>
        <p:blipFill rotWithShape="1">
          <a:blip r:embed="rId3">
            <a:alphaModFix amt="19000"/>
          </a:blip>
          <a:srcRect b="0" l="0" r="0" t="0"/>
          <a:stretch/>
        </p:blipFill>
        <p:spPr>
          <a:xfrm>
            <a:off x="7576275" y="3007974"/>
            <a:ext cx="1540500" cy="1540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</p:pic>
      <p:sp>
        <p:nvSpPr>
          <p:cNvPr id="130" name="Google Shape;130;g3086f31e9db_0_48"/>
          <p:cNvSpPr/>
          <p:nvPr/>
        </p:nvSpPr>
        <p:spPr>
          <a:xfrm>
            <a:off x="6278775" y="1738200"/>
            <a:ext cx="4135500" cy="4125900"/>
          </a:xfrm>
          <a:prstGeom prst="diamond">
            <a:avLst/>
          </a:prstGeom>
          <a:noFill/>
          <a:ln cap="flat" cmpd="sng" w="15240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086f31e9db_0_48"/>
          <p:cNvSpPr txBox="1"/>
          <p:nvPr/>
        </p:nvSpPr>
        <p:spPr>
          <a:xfrm>
            <a:off x="409574" y="2077825"/>
            <a:ext cx="74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CSE</a:t>
            </a:r>
            <a:endParaRPr b="0" i="0" sz="11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" name="Google Shape;132;g3086f31e9db_0_48"/>
          <p:cNvSpPr txBox="1"/>
          <p:nvPr/>
        </p:nvSpPr>
        <p:spPr>
          <a:xfrm>
            <a:off x="409574" y="4899075"/>
            <a:ext cx="743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DT</a:t>
            </a:r>
            <a:endParaRPr b="0" i="0" sz="11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" name="Google Shape;133;g3086f31e9db_0_48"/>
          <p:cNvSpPr/>
          <p:nvPr/>
        </p:nvSpPr>
        <p:spPr>
          <a:xfrm>
            <a:off x="2166225" y="1738200"/>
            <a:ext cx="4135500" cy="4125900"/>
          </a:xfrm>
          <a:prstGeom prst="diamond">
            <a:avLst/>
          </a:prstGeom>
          <a:noFill/>
          <a:ln cap="flat" cmpd="sng" w="15240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4" name="Google Shape;134;g3086f31e9db_0_48"/>
          <p:cNvGraphicFramePr/>
          <p:nvPr/>
        </p:nvGraphicFramePr>
        <p:xfrm>
          <a:off x="2173275" y="915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{C3D04BEC-1929-4BAC-A32C-40762D5F9BA8}</a:tableStyleId>
              </a:tblPr>
              <a:tblGrid>
                <a:gridCol w="2059175"/>
                <a:gridCol w="2059175"/>
                <a:gridCol w="2059175"/>
                <a:gridCol w="2059175"/>
              </a:tblGrid>
              <a:tr h="70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Discover</a:t>
                      </a:r>
                      <a:endParaRPr b="1" sz="26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Define</a:t>
                      </a:r>
                      <a:endParaRPr b="1" sz="26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Develop</a:t>
                      </a:r>
                      <a:endParaRPr b="1" sz="26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Deliver</a:t>
                      </a:r>
                      <a:endParaRPr b="1" sz="26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4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Indirect Cognitive Task Analysis via literature survey</a:t>
                      </a:r>
                      <a:endParaRPr sz="2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Synthesis of survey findings into themes</a:t>
                      </a:r>
                      <a:endParaRPr sz="2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Inform iteration requirements</a:t>
                      </a:r>
                      <a:endParaRPr sz="2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Ensure system is ready for user study</a:t>
                      </a:r>
                      <a:endParaRPr sz="2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2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Understand problem context</a:t>
                      </a:r>
                      <a:endParaRPr b="1" i="1" sz="2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Prioritize VR affordances for Binary RE</a:t>
                      </a:r>
                      <a:endParaRPr b="1" i="1" sz="2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Build initial requirements backlog</a:t>
                      </a:r>
                      <a:endParaRPr b="1" i="1" sz="2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1" lang="en-US" sz="2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Build VR MVP, get feedback, iterate</a:t>
                      </a:r>
                      <a:endParaRPr b="1" i="1" sz="2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2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Stakeholder Analysis</a:t>
                      </a:r>
                      <a:endParaRPr sz="2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Integrate SA with CSE Synthesis</a:t>
                      </a:r>
                      <a:endParaRPr sz="2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Brainstorm iteration requirements</a:t>
                      </a:r>
                      <a:endParaRPr sz="2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Build and test</a:t>
                      </a:r>
                      <a:endParaRPr sz="20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5" name="Google Shape;135;g3086f31e9db_0_48"/>
          <p:cNvSpPr txBox="1"/>
          <p:nvPr/>
        </p:nvSpPr>
        <p:spPr>
          <a:xfrm>
            <a:off x="148275" y="3488450"/>
            <a:ext cx="1265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Hybrid</a:t>
            </a:r>
            <a:endParaRPr b="0" i="0" sz="11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86f31e9db_0_148"/>
          <p:cNvSpPr txBox="1"/>
          <p:nvPr>
            <p:ph type="title"/>
          </p:nvPr>
        </p:nvSpPr>
        <p:spPr>
          <a:xfrm>
            <a:off x="2397039" y="0"/>
            <a:ext cx="74169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Discover: Survey</a:t>
            </a:r>
            <a:endParaRPr/>
          </a:p>
        </p:txBody>
      </p:sp>
      <p:sp>
        <p:nvSpPr>
          <p:cNvPr id="141" name="Google Shape;141;g3086f31e9db_0_148"/>
          <p:cNvSpPr txBox="1"/>
          <p:nvPr>
            <p:ph idx="12" type="sldNum"/>
          </p:nvPr>
        </p:nvSpPr>
        <p:spPr>
          <a:xfrm>
            <a:off x="10893288" y="6390502"/>
            <a:ext cx="8217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g3086f31e9db_0_148"/>
          <p:cNvSpPr txBox="1"/>
          <p:nvPr/>
        </p:nvSpPr>
        <p:spPr>
          <a:xfrm>
            <a:off x="388525" y="916450"/>
            <a:ext cx="114150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Literature Survey as a composite and indirect Cognitive Task Analysis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Searched, filtered; analyzed 85 matching publications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Identified distinctive and relevant elements in 3 successive areas: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○"/>
            </a:pP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Cognitive models of software Reverse Engineering: 15 elements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○"/>
            </a:pP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Related cognitive phenomena: 15 elements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7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○"/>
            </a:pP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VR affordances that can affect those phenomena: 24 elements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Resulting elements to be discussed in “Define” section coming up</a:t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3" name="Google Shape;143;g3086f31e9db_0_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5200" y="4278800"/>
            <a:ext cx="4080600" cy="1853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</p:pic>
      <p:sp>
        <p:nvSpPr>
          <p:cNvPr id="144" name="Google Shape;144;g3086f31e9db_0_148"/>
          <p:cNvSpPr/>
          <p:nvPr/>
        </p:nvSpPr>
        <p:spPr>
          <a:xfrm>
            <a:off x="4116125" y="4228668"/>
            <a:ext cx="1075800" cy="19539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2016-03-29T15:29:36Z</dcterms:created>
  <dc:creator>Hamilton, Christopher 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