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4"/>
  </p:sldMasterIdLst>
  <p:notesMasterIdLst>
    <p:notesMasterId r:id="rId40"/>
  </p:notesMasterIdLst>
  <p:handoutMasterIdLst>
    <p:handoutMasterId r:id="rId41"/>
  </p:handoutMasterIdLst>
  <p:sldIdLst>
    <p:sldId id="289" r:id="rId5"/>
    <p:sldId id="323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11" r:id="rId26"/>
    <p:sldId id="312" r:id="rId27"/>
    <p:sldId id="313" r:id="rId28"/>
    <p:sldId id="314" r:id="rId29"/>
    <p:sldId id="315" r:id="rId30"/>
    <p:sldId id="316" r:id="rId31"/>
    <p:sldId id="317" r:id="rId32"/>
    <p:sldId id="318" r:id="rId33"/>
    <p:sldId id="319" r:id="rId34"/>
    <p:sldId id="320" r:id="rId35"/>
    <p:sldId id="321" r:id="rId36"/>
    <p:sldId id="322" r:id="rId37"/>
    <p:sldId id="324" r:id="rId38"/>
    <p:sldId id="325" r:id="rId39"/>
  </p:sldIdLst>
  <p:sldSz cx="12192000" cy="6858000"/>
  <p:notesSz cx="6858000" cy="90297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1pPr>
    <a:lvl2pPr marL="609585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2pPr>
    <a:lvl3pPr marL="121917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3pPr>
    <a:lvl4pPr marL="1828754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4pPr>
    <a:lvl5pPr marL="2438339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5pPr>
    <a:lvl6pPr marL="3047924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6pPr>
    <a:lvl7pPr marL="3657509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7pPr>
    <a:lvl8pPr marL="4267093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8pPr>
    <a:lvl9pPr marL="4876678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4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22458A"/>
    <a:srgbClr val="2B56AB"/>
    <a:srgbClr val="0033CC"/>
    <a:srgbClr val="3366CC"/>
    <a:srgbClr val="0066CC"/>
    <a:srgbClr val="F77B0B"/>
    <a:srgbClr val="B2F50B"/>
    <a:srgbClr val="F88C2A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434" autoAdjust="0"/>
    <p:restoredTop sz="94634" autoAdjust="0"/>
  </p:normalViewPr>
  <p:slideViewPr>
    <p:cSldViewPr snapToGrid="0">
      <p:cViewPr varScale="1">
        <p:scale>
          <a:sx n="105" d="100"/>
          <a:sy n="105" d="100"/>
        </p:scale>
        <p:origin x="120" y="2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0" d="100"/>
          <a:sy n="70" d="100"/>
        </p:scale>
        <p:origin x="-2814" y="-102"/>
      </p:cViewPr>
      <p:guideLst>
        <p:guide orient="horz" pos="2844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fld id="{4F2942F5-6495-4924-A5BF-A11924438D24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02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19100" y="676275"/>
            <a:ext cx="6019800" cy="33861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9425"/>
            <a:ext cx="5029200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fld id="{85D9B890-3B6E-417C-BD92-47816D5AB620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5614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1pPr>
    <a:lvl2pPr marL="609585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2pPr>
    <a:lvl3pPr marL="1219170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3pPr>
    <a:lvl4pPr marL="1828754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4pPr>
    <a:lvl5pPr marL="2438339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5pPr>
    <a:lvl6pPr marL="3047924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86FA95-754A-4FEF-9130-0A7EC231E6A0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9100" y="676275"/>
            <a:ext cx="6019800" cy="3386138"/>
          </a:xfrm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981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6E1BF6-07C4-0FBC-B918-ABD0285632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2730" y="-5151"/>
            <a:ext cx="12214730" cy="1364996"/>
          </a:xfrm>
          <a:prstGeom prst="rect">
            <a:avLst/>
          </a:prstGeom>
        </p:spPr>
      </p:pic>
      <p:cxnSp>
        <p:nvCxnSpPr>
          <p:cNvPr id="27" name="Straight Connector 26"/>
          <p:cNvCxnSpPr/>
          <p:nvPr/>
        </p:nvCxnSpPr>
        <p:spPr bwMode="auto">
          <a:xfrm>
            <a:off x="0" y="1384124"/>
            <a:ext cx="1219200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9" name="Text Placeholder 38"/>
          <p:cNvSpPr>
            <a:spLocks noGrp="1"/>
          </p:cNvSpPr>
          <p:nvPr>
            <p:ph type="body" sz="quarter" idx="10"/>
          </p:nvPr>
        </p:nvSpPr>
        <p:spPr>
          <a:xfrm>
            <a:off x="871093" y="1858346"/>
            <a:ext cx="10449813" cy="1229411"/>
          </a:xfrm>
        </p:spPr>
        <p:txBody>
          <a:bodyPr/>
          <a:lstStyle>
            <a:lvl1pPr marL="0" indent="0" algn="ctr">
              <a:buNone/>
              <a:defRPr sz="2800" b="1">
                <a:solidFill>
                  <a:srgbClr val="CC3300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1"/>
          </p:nvPr>
        </p:nvSpPr>
        <p:spPr>
          <a:xfrm>
            <a:off x="2070100" y="3565525"/>
            <a:ext cx="8478838" cy="1934127"/>
          </a:xfrm>
        </p:spPr>
        <p:txBody>
          <a:bodyPr/>
          <a:lstStyle>
            <a:lvl1pPr marL="0" indent="0" algn="ctr">
              <a:buNone/>
              <a:defRPr sz="2400" b="1">
                <a:latin typeface="Arial Narrow" charset="0"/>
                <a:ea typeface="Arial Narrow" charset="0"/>
                <a:cs typeface="Arial Narrow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0" name="Group 19"/>
          <p:cNvGrpSpPr/>
          <p:nvPr userDrawn="1"/>
        </p:nvGrpSpPr>
        <p:grpSpPr>
          <a:xfrm>
            <a:off x="1305124" y="6512595"/>
            <a:ext cx="1338900" cy="276999"/>
            <a:chOff x="2207996" y="6472185"/>
            <a:chExt cx="1338900" cy="276999"/>
          </a:xfrm>
        </p:grpSpPr>
        <p:pic>
          <p:nvPicPr>
            <p:cNvPr id="21" name="Picture 20" descr="YouTube_icon_block.png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7996" y="6485179"/>
              <a:ext cx="334590" cy="250942"/>
            </a:xfrm>
            <a:prstGeom prst="rect">
              <a:avLst/>
            </a:prstGeom>
          </p:spPr>
        </p:pic>
        <p:sp>
          <p:nvSpPr>
            <p:cNvPr id="22" name="Rectangle 21"/>
            <p:cNvSpPr/>
            <p:nvPr/>
          </p:nvSpPr>
          <p:spPr>
            <a:xfrm>
              <a:off x="2513023" y="6472185"/>
              <a:ext cx="1033873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 err="1">
                  <a:latin typeface="Arial"/>
                  <a:cs typeface="Arial"/>
                </a:rPr>
                <a:t>NTSAToday</a:t>
              </a:r>
              <a:endParaRPr lang="en-US" sz="1200" b="1" dirty="0">
                <a:latin typeface="Arial"/>
                <a:cs typeface="Arial"/>
              </a:endParaRPr>
            </a:p>
          </p:txBody>
        </p:sp>
      </p:grpSp>
      <p:sp>
        <p:nvSpPr>
          <p:cNvPr id="25" name="Slide Number Placeholder 2">
            <a:extLst>
              <a:ext uri="{FF2B5EF4-FFF2-40B4-BE49-F238E27FC236}">
                <a16:creationId xmlns:a16="http://schemas.microsoft.com/office/drawing/2014/main" id="{CF395AD9-3B30-E84E-ADFF-A85DEA9A5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6876" y="6419966"/>
            <a:ext cx="821634" cy="340935"/>
          </a:xfrm>
        </p:spPr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38" name="Picture 37" descr="Text, logo&#10;&#10;Description automatically generated">
            <a:extLst>
              <a:ext uri="{FF2B5EF4-FFF2-40B4-BE49-F238E27FC236}">
                <a16:creationId xmlns:a16="http://schemas.microsoft.com/office/drawing/2014/main" id="{DC8202BA-028E-E242-B824-C4B84406E0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8997" y="6352070"/>
            <a:ext cx="1094689" cy="43830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68FCE43-A445-C22C-BCD5-7FBE06D7AD6A}"/>
              </a:ext>
            </a:extLst>
          </p:cNvPr>
          <p:cNvGrpSpPr/>
          <p:nvPr userDrawn="1"/>
        </p:nvGrpSpPr>
        <p:grpSpPr>
          <a:xfrm>
            <a:off x="260862" y="6503087"/>
            <a:ext cx="1044262" cy="282877"/>
            <a:chOff x="260862" y="6503087"/>
            <a:chExt cx="1044262" cy="282877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30BFF257-B0D7-4DC3-0743-448F338D0383}"/>
                </a:ext>
              </a:extLst>
            </p:cNvPr>
            <p:cNvSpPr/>
            <p:nvPr/>
          </p:nvSpPr>
          <p:spPr>
            <a:xfrm>
              <a:off x="468035" y="6508965"/>
              <a:ext cx="837089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>
                  <a:latin typeface="Arial"/>
                  <a:cs typeface="Arial"/>
                </a:rPr>
                <a:t>@IITSEC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FB050F1-0DBD-216C-2FB3-021CBE46F42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60862" y="6503087"/>
              <a:ext cx="257814" cy="257814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51D3B32-716D-2758-508E-4514DD0BDD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0" t="14145" r="22571" b="14339"/>
          <a:stretch/>
        </p:blipFill>
        <p:spPr>
          <a:xfrm>
            <a:off x="11720949" y="6333477"/>
            <a:ext cx="473689" cy="4754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1"/>
          </p:nvPr>
        </p:nvSpPr>
        <p:spPr>
          <a:xfrm>
            <a:off x="480132" y="1046715"/>
            <a:ext cx="11250613" cy="5075237"/>
          </a:xfrm>
        </p:spPr>
        <p:txBody>
          <a:bodyPr/>
          <a:lstStyle>
            <a:lvl3pPr marL="1523962" indent="-304792">
              <a:buClr>
                <a:schemeClr val="tx1"/>
              </a:buClr>
              <a:buFont typeface="Wingdings" charset="2"/>
              <a:buChar char="v"/>
              <a:defRPr sz="2000">
                <a:latin typeface="Arial Narrow" charset="0"/>
                <a:ea typeface="Arial Narrow" charset="0"/>
                <a:cs typeface="Arial Narrow" charset="0"/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981083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6105439" y="989946"/>
            <a:ext cx="5609483" cy="4896678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10817" y="990774"/>
            <a:ext cx="5446091" cy="4895850"/>
          </a:xfrm>
        </p:spPr>
        <p:txBody>
          <a:bodyPr/>
          <a:lstStyle>
            <a:lvl3pPr marL="1523962" indent="-304792">
              <a:defRPr lang="en-US" sz="2000" dirty="0" smtClean="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933213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theme" Target="../theme/theme1.xml"/><Relationship Id="rId9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1DEBD9-CE34-B950-D0A1-9CE5CB7094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" b="100"/>
          <a:stretch/>
        </p:blipFill>
        <p:spPr>
          <a:xfrm>
            <a:off x="0" y="1474"/>
            <a:ext cx="12212320" cy="823509"/>
          </a:xfrm>
          <a:prstGeom prst="rect">
            <a:avLst/>
          </a:prstGeom>
        </p:spPr>
      </p:pic>
      <p:sp>
        <p:nvSpPr>
          <p:cNvPr id="9831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1963" y="989946"/>
            <a:ext cx="11006952" cy="4896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98324" name="Rectangle 20"/>
          <p:cNvSpPr>
            <a:spLocks noGrp="1" noChangeArrowheads="1"/>
          </p:cNvSpPr>
          <p:nvPr>
            <p:ph type="title"/>
          </p:nvPr>
        </p:nvSpPr>
        <p:spPr bwMode="auto">
          <a:xfrm>
            <a:off x="2397039" y="0"/>
            <a:ext cx="7416800" cy="795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</a:t>
            </a:r>
          </a:p>
        </p:txBody>
      </p:sp>
      <p:sp>
        <p:nvSpPr>
          <p:cNvPr id="10" name="Rectangle 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10893288" y="6390502"/>
            <a:ext cx="821634" cy="340935"/>
          </a:xfrm>
          <a:prstGeom prst="rect">
            <a:avLst/>
          </a:prstGeom>
        </p:spPr>
        <p:txBody>
          <a:bodyPr/>
          <a:lstStyle>
            <a:lvl1pPr algn="r"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grpSp>
        <p:nvGrpSpPr>
          <p:cNvPr id="6" name="Group 5"/>
          <p:cNvGrpSpPr/>
          <p:nvPr userDrawn="1"/>
        </p:nvGrpSpPr>
        <p:grpSpPr>
          <a:xfrm>
            <a:off x="260862" y="6503087"/>
            <a:ext cx="1044262" cy="282877"/>
            <a:chOff x="260862" y="6503087"/>
            <a:chExt cx="1044262" cy="282877"/>
          </a:xfrm>
        </p:grpSpPr>
        <p:sp>
          <p:nvSpPr>
            <p:cNvPr id="22" name="Rectangle 21"/>
            <p:cNvSpPr/>
            <p:nvPr/>
          </p:nvSpPr>
          <p:spPr>
            <a:xfrm>
              <a:off x="468035" y="6508965"/>
              <a:ext cx="837089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>
                  <a:latin typeface="Arial"/>
                  <a:cs typeface="Arial"/>
                </a:rPr>
                <a:t>@IITSEC</a:t>
              </a:r>
            </a:p>
          </p:txBody>
        </p:sp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60862" y="6503087"/>
              <a:ext cx="257814" cy="257814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 userDrawn="1"/>
        </p:nvGrpSpPr>
        <p:grpSpPr>
          <a:xfrm>
            <a:off x="1305124" y="6512595"/>
            <a:ext cx="1338900" cy="276999"/>
            <a:chOff x="2207996" y="6472185"/>
            <a:chExt cx="1338900" cy="276999"/>
          </a:xfrm>
        </p:grpSpPr>
        <p:pic>
          <p:nvPicPr>
            <p:cNvPr id="25" name="Picture 24" descr="YouTube_icon_block.png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7996" y="6485179"/>
              <a:ext cx="334590" cy="250942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513023" y="6472185"/>
              <a:ext cx="1033873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 err="1">
                  <a:latin typeface="Arial"/>
                  <a:cs typeface="Arial"/>
                </a:rPr>
                <a:t>NTSAToday</a:t>
              </a:r>
              <a:endParaRPr lang="en-US" sz="1200" b="1" dirty="0">
                <a:latin typeface="Arial"/>
                <a:cs typeface="Arial"/>
              </a:endParaRPr>
            </a:p>
          </p:txBody>
        </p:sp>
      </p:grpSp>
      <p:pic>
        <p:nvPicPr>
          <p:cNvPr id="21" name="Picture 20" descr="Text, logo&#10;&#10;Description automatically generated">
            <a:extLst>
              <a:ext uri="{FF2B5EF4-FFF2-40B4-BE49-F238E27FC236}">
                <a16:creationId xmlns:a16="http://schemas.microsoft.com/office/drawing/2014/main" id="{6863DC4E-89E6-B745-AEC7-DBE8802F6E31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7392" y="6352841"/>
            <a:ext cx="1094689" cy="4383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0A8CAE-6BAB-EB7F-70F4-CA252F016C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0" t="14145" r="22571" b="14339"/>
          <a:stretch/>
        </p:blipFill>
        <p:spPr>
          <a:xfrm>
            <a:off x="11720949" y="6333477"/>
            <a:ext cx="473689" cy="47548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5pPr>
      <a:lvl6pPr marL="609585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6pPr>
      <a:lvl7pPr marL="1219170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7pPr>
      <a:lvl8pPr marL="1828754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8pPr>
      <a:lvl9pPr marL="2438339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9pPr>
    </p:titleStyle>
    <p:bodyStyle>
      <a:lvl1pPr marL="457189" indent="-457189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charset="2"/>
        <a:buChar char="Ø"/>
        <a:defRPr sz="2800">
          <a:solidFill>
            <a:schemeClr val="tx1"/>
          </a:solidFill>
          <a:latin typeface="Arial Narrow" charset="0"/>
          <a:ea typeface="Arial Narrow" charset="0"/>
          <a:cs typeface="Arial Narrow" charset="0"/>
        </a:defRPr>
      </a:lvl1pPr>
      <a:lvl2pPr marL="990575" indent="-38099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Arial Narrow" charset="0"/>
          <a:ea typeface="Arial Narrow" charset="0"/>
          <a:cs typeface="Arial Narrow" charset="0"/>
        </a:defRPr>
      </a:lvl2pPr>
      <a:lvl3pPr marL="1523962" indent="-304792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3200">
          <a:solidFill>
            <a:schemeClr val="tx1"/>
          </a:solidFill>
          <a:latin typeface="+mn-lt"/>
        </a:defRPr>
      </a:lvl3pPr>
      <a:lvl4pPr marL="2133547" indent="-304792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4pPr>
      <a:lvl5pPr marL="2743131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5pPr>
      <a:lvl6pPr marL="3352716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6pPr>
      <a:lvl7pPr marL="3962301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7pPr>
      <a:lvl8pPr marL="4571886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8pPr>
      <a:lvl9pPr marL="5181470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3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Open-Vocabulary High-Resolution 3D (OVHR3D) Data Segmentation and Annotation Framework</a:t>
            </a:r>
          </a:p>
          <a:p>
            <a:endParaRPr lang="en-US" sz="2000" dirty="0">
              <a:solidFill>
                <a:srgbClr val="00B050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1"/>
          </p:nvPr>
        </p:nvSpPr>
        <p:spPr>
          <a:xfrm>
            <a:off x="1623862" y="4437948"/>
            <a:ext cx="8478838" cy="1934127"/>
          </a:xfrm>
        </p:spPr>
        <p:txBody>
          <a:bodyPr/>
          <a:lstStyle/>
          <a:p>
            <a:pPr eaLnBrk="1" hangingPunct="1"/>
            <a:r>
              <a:rPr lang="en-US" dirty="0">
                <a:latin typeface="Arial Narrow" pitchFamily="34" charset="0"/>
              </a:rPr>
              <a:t>Meida Chen</a:t>
            </a:r>
          </a:p>
          <a:p>
            <a:pPr eaLnBrk="1" hangingPunct="1"/>
            <a:r>
              <a:rPr lang="en-US" dirty="0">
                <a:latin typeface="Arial Narrow" pitchFamily="34" charset="0"/>
              </a:rPr>
              <a:t>University of Southern California Institute for Creative Technologies (USC-ICT)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D826E2-E600-FF4F-9DB5-F14FB3F1D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686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Authors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81922C-FCBB-B620-F29C-7958A20E11E2}"/>
              </a:ext>
            </a:extLst>
          </p:cNvPr>
          <p:cNvSpPr txBox="1"/>
          <p:nvPr/>
        </p:nvSpPr>
        <p:spPr>
          <a:xfrm>
            <a:off x="8916950" y="4921699"/>
            <a:ext cx="1793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Andrew Feng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A1BD15-81BC-3DC1-86D1-9D484430634B}"/>
              </a:ext>
            </a:extLst>
          </p:cNvPr>
          <p:cNvSpPr txBox="1"/>
          <p:nvPr/>
        </p:nvSpPr>
        <p:spPr>
          <a:xfrm>
            <a:off x="5208549" y="4921699"/>
            <a:ext cx="1793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Meida Chen</a:t>
            </a:r>
          </a:p>
        </p:txBody>
      </p:sp>
      <p:pic>
        <p:nvPicPr>
          <p:cNvPr id="12" name="Picture 11" descr="A person in a suit&#10;&#10;Description automatically generated">
            <a:extLst>
              <a:ext uri="{FF2B5EF4-FFF2-40B4-BE49-F238E27FC236}">
                <a16:creationId xmlns:a16="http://schemas.microsoft.com/office/drawing/2014/main" id="{CD81B548-07C4-4194-D830-536524E492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046" y="1271646"/>
            <a:ext cx="2157985" cy="3236345"/>
          </a:xfrm>
          <a:prstGeom prst="rect">
            <a:avLst/>
          </a:prstGeom>
        </p:spPr>
      </p:pic>
      <p:pic>
        <p:nvPicPr>
          <p:cNvPr id="14" name="Picture 13" descr="A person in a blue shirt&#10;&#10;Description automatically generated">
            <a:extLst>
              <a:ext uri="{FF2B5EF4-FFF2-40B4-BE49-F238E27FC236}">
                <a16:creationId xmlns:a16="http://schemas.microsoft.com/office/drawing/2014/main" id="{071F54CE-8E67-8A40-09B8-787DB85334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446" y="1810510"/>
            <a:ext cx="2157985" cy="2697481"/>
          </a:xfrm>
          <a:prstGeom prst="rect">
            <a:avLst/>
          </a:prstGeom>
        </p:spPr>
      </p:pic>
      <p:pic>
        <p:nvPicPr>
          <p:cNvPr id="16" name="Picture 15" descr="A person wearing glasses and smiling&#10;&#10;Description automatically generated">
            <a:extLst>
              <a:ext uri="{FF2B5EF4-FFF2-40B4-BE49-F238E27FC236}">
                <a16:creationId xmlns:a16="http://schemas.microsoft.com/office/drawing/2014/main" id="{E30BE296-D57C-463D-4C76-BA3CF55488B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3" r="16497"/>
          <a:stretch/>
        </p:blipFill>
        <p:spPr>
          <a:xfrm>
            <a:off x="8076118" y="1810511"/>
            <a:ext cx="3099817" cy="269748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1C8E800-F77F-2CE5-ABD5-6BD6770B3C16}"/>
              </a:ext>
            </a:extLst>
          </p:cNvPr>
          <p:cNvSpPr txBox="1"/>
          <p:nvPr/>
        </p:nvSpPr>
        <p:spPr>
          <a:xfrm>
            <a:off x="1795141" y="4921699"/>
            <a:ext cx="12037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Jiuyi</a:t>
            </a:r>
            <a:r>
              <a:rPr lang="en-US" sz="2000" dirty="0"/>
              <a:t> Xu</a:t>
            </a:r>
          </a:p>
        </p:txBody>
      </p:sp>
    </p:spTree>
    <p:extLst>
      <p:ext uri="{BB962C8B-B14F-4D97-AF65-F5344CB8AC3E}">
        <p14:creationId xmlns:p14="http://schemas.microsoft.com/office/powerpoint/2010/main" val="19587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Deep learning is </a:t>
            </a:r>
            <a:r>
              <a:rPr lang="en-US" dirty="0">
                <a:solidFill>
                  <a:srgbClr val="C00000"/>
                </a:solidFill>
              </a:rPr>
              <a:t>data-hungry</a:t>
            </a:r>
            <a:r>
              <a:rPr lang="en-US" dirty="0"/>
              <a:t>, especially in 3D domain.</a:t>
            </a:r>
          </a:p>
          <a:p>
            <a:endParaRPr lang="en-US" dirty="0"/>
          </a:p>
          <a:p>
            <a:r>
              <a:rPr lang="en-US" dirty="0"/>
              <a:t>Annotating 3D data is a </a:t>
            </a:r>
            <a:r>
              <a:rPr lang="en-US" dirty="0">
                <a:solidFill>
                  <a:srgbClr val="C00000"/>
                </a:solidFill>
              </a:rPr>
              <a:t>labor-intensive </a:t>
            </a:r>
            <a:r>
              <a:rPr lang="en-US" dirty="0"/>
              <a:t>and </a:t>
            </a:r>
            <a:r>
              <a:rPr lang="en-US" dirty="0">
                <a:solidFill>
                  <a:srgbClr val="C00000"/>
                </a:solidFill>
              </a:rPr>
              <a:t>time-consuming </a:t>
            </a:r>
            <a:r>
              <a:rPr lang="en-US" dirty="0"/>
              <a:t>process.</a:t>
            </a:r>
          </a:p>
          <a:p>
            <a:endParaRPr lang="en-US" dirty="0"/>
          </a:p>
          <a:p>
            <a:r>
              <a:rPr lang="en-US" dirty="0"/>
              <a:t>High-quality annotations are </a:t>
            </a:r>
            <a:r>
              <a:rPr lang="en-US" dirty="0">
                <a:solidFill>
                  <a:srgbClr val="C00000"/>
                </a:solidFill>
              </a:rPr>
              <a:t>limited</a:t>
            </a:r>
            <a:r>
              <a:rPr lang="en-US" dirty="0"/>
              <a:t> in both 3D indoor and outdoor datasets.</a:t>
            </a:r>
          </a:p>
          <a:p>
            <a:endParaRPr lang="en-US" dirty="0"/>
          </a:p>
          <a:p>
            <a:r>
              <a:rPr lang="en-US" dirty="0"/>
              <a:t>It is challenging to annotate/segment </a:t>
            </a:r>
            <a:r>
              <a:rPr lang="en-US" dirty="0">
                <a:solidFill>
                  <a:srgbClr val="C00000"/>
                </a:solidFill>
              </a:rPr>
              <a:t>task specific </a:t>
            </a:r>
            <a:r>
              <a:rPr lang="en-US" dirty="0"/>
              <a:t>objects.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667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First Objective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61E42A8-F550-8619-A853-4F6F3A127A97}"/>
              </a:ext>
            </a:extLst>
          </p:cNvPr>
          <p:cNvSpPr txBox="1">
            <a:spLocks/>
          </p:cNvSpPr>
          <p:nvPr/>
        </p:nvSpPr>
        <p:spPr>
          <a:xfrm>
            <a:off x="526720" y="1593272"/>
            <a:ext cx="11157437" cy="5138165"/>
          </a:xfrm>
          <a:prstGeom prst="rect">
            <a:avLst/>
          </a:prstGeom>
        </p:spPr>
        <p:txBody>
          <a:bodyPr/>
          <a:lstStyle>
            <a:lvl1pPr marL="457189" indent="-457189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charset="2"/>
              <a:buChar char="Ø"/>
              <a:defRPr sz="28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1pPr>
            <a:lvl2pPr marL="990575" indent="-38099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2pPr>
            <a:lvl3pPr marL="1523962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+mn-lt"/>
              </a:defRPr>
            </a:lvl3pPr>
            <a:lvl4pPr marL="2133547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4pPr>
            <a:lvl5pPr marL="274313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5pPr>
            <a:lvl6pPr marL="335271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6pPr>
            <a:lvl7pPr marL="396230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7pPr>
            <a:lvl8pPr marL="457188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8pPr>
            <a:lvl9pPr marL="5181470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9pPr>
          </a:lstStyle>
          <a:p>
            <a:pPr marL="685800" lvl="2" indent="0">
              <a:lnSpc>
                <a:spcPct val="170000"/>
              </a:lnSpc>
              <a:buFont typeface="Wingdings" pitchFamily="2" charset="2"/>
              <a:buNone/>
            </a:pPr>
            <a:endParaRPr lang="en-US" sz="2800" kern="0" dirty="0"/>
          </a:p>
          <a:p>
            <a:pPr marL="685800" lvl="2" indent="0">
              <a:lnSpc>
                <a:spcPct val="170000"/>
              </a:lnSpc>
              <a:buFont typeface="Wingdings" pitchFamily="2" charset="2"/>
              <a:buNone/>
            </a:pPr>
            <a:r>
              <a:rPr lang="en-US" sz="2800" kern="0" dirty="0"/>
              <a:t>The fist objective of this effort is to design and develop a simple yet effective interactive </a:t>
            </a:r>
            <a:r>
              <a:rPr lang="en-US" sz="2800" kern="0" dirty="0">
                <a:solidFill>
                  <a:srgbClr val="54AF01"/>
                </a:solidFill>
              </a:rPr>
              <a:t>multi-view 3D annotation framework </a:t>
            </a:r>
            <a:r>
              <a:rPr lang="en-US" sz="2800" kern="0" dirty="0"/>
              <a:t>based on </a:t>
            </a:r>
            <a:r>
              <a:rPr lang="en-US" sz="2800" kern="0" dirty="0">
                <a:solidFill>
                  <a:srgbClr val="54AF01"/>
                </a:solidFill>
              </a:rPr>
              <a:t>open-vocabulary</a:t>
            </a:r>
            <a:r>
              <a:rPr lang="en-US" sz="2800" kern="0" dirty="0"/>
              <a:t> methods.</a:t>
            </a:r>
          </a:p>
          <a:p>
            <a:pPr lvl="2">
              <a:lnSpc>
                <a:spcPct val="170000"/>
              </a:lnSpc>
            </a:pPr>
            <a:endParaRPr lang="en-US" sz="2800" kern="0" dirty="0"/>
          </a:p>
        </p:txBody>
      </p:sp>
    </p:spTree>
    <p:extLst>
      <p:ext uri="{BB962C8B-B14F-4D97-AF65-F5344CB8AC3E}">
        <p14:creationId xmlns:p14="http://schemas.microsoft.com/office/powerpoint/2010/main" val="2779235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– VLM &amp; open vocabulary methods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>
          <a:xfrm>
            <a:off x="480132" y="1046715"/>
            <a:ext cx="6091707" cy="507523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vision-language model (VLM) is a </a:t>
            </a:r>
            <a:r>
              <a:rPr lang="en-US" altLang="zh-CN" sz="24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fusion</a:t>
            </a: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vision and natural language models.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Open-vocabulary (OV) methods allow models to locate and recognize categories </a:t>
            </a:r>
            <a:r>
              <a:rPr lang="en-US" altLang="zh-CN" sz="24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beyond the annotated label space</a:t>
            </a: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implementation of OV methods </a:t>
            </a:r>
            <a:r>
              <a:rPr lang="en-US" altLang="zh-CN" sz="24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significantly from</a:t>
            </a:r>
            <a:r>
              <a:rPr lang="en-US" altLang="zh-CN" sz="2400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VLMs.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2F81CEE-B01E-83DC-4688-F591930163DE}"/>
              </a:ext>
            </a:extLst>
          </p:cNvPr>
          <p:cNvGrpSpPr/>
          <p:nvPr/>
        </p:nvGrpSpPr>
        <p:grpSpPr>
          <a:xfrm>
            <a:off x="6571839" y="1996127"/>
            <a:ext cx="5263210" cy="3746514"/>
            <a:chOff x="6439352" y="1432155"/>
            <a:chExt cx="3976764" cy="2542960"/>
          </a:xfrm>
        </p:grpSpPr>
        <p:pic>
          <p:nvPicPr>
            <p:cNvPr id="6" name="图片 12" descr="图片包含 键盘, 游戏机, 灯光, 银色&#10;&#10;描述已自动生成">
              <a:extLst>
                <a:ext uri="{FF2B5EF4-FFF2-40B4-BE49-F238E27FC236}">
                  <a16:creationId xmlns:a16="http://schemas.microsoft.com/office/drawing/2014/main" id="{AACC3C48-6DB8-0B88-BC17-4450A663FA6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16848" y="3038469"/>
              <a:ext cx="775720" cy="426389"/>
            </a:xfrm>
            <a:prstGeom prst="rect">
              <a:avLst/>
            </a:prstGeom>
          </p:spPr>
        </p:pic>
        <p:sp>
          <p:nvSpPr>
            <p:cNvPr id="7" name="矩形: 圆角 33">
              <a:extLst>
                <a:ext uri="{FF2B5EF4-FFF2-40B4-BE49-F238E27FC236}">
                  <a16:creationId xmlns:a16="http://schemas.microsoft.com/office/drawing/2014/main" id="{9C6B1DBD-CDC6-D66A-EAE6-E97B6C926E21}"/>
                </a:ext>
              </a:extLst>
            </p:cNvPr>
            <p:cNvSpPr/>
            <p:nvPr/>
          </p:nvSpPr>
          <p:spPr>
            <a:xfrm>
              <a:off x="6877766" y="1432155"/>
              <a:ext cx="3033142" cy="2542960"/>
            </a:xfrm>
            <a:prstGeom prst="roundRect">
              <a:avLst>
                <a:gd name="adj" fmla="val 6498"/>
              </a:avLst>
            </a:prstGeom>
            <a:solidFill>
              <a:schemeClr val="accent5">
                <a:lumMod val="75000"/>
                <a:alpha val="25000"/>
              </a:schemeClr>
            </a:solidFill>
            <a:ln>
              <a:solidFill>
                <a:schemeClr val="accent1">
                  <a:shade val="15000"/>
                  <a:alpha val="0"/>
                </a:schemeClr>
              </a:solidFill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pic>
          <p:nvPicPr>
            <p:cNvPr id="8" name="图片 36">
              <a:extLst>
                <a:ext uri="{FF2B5EF4-FFF2-40B4-BE49-F238E27FC236}">
                  <a16:creationId xmlns:a16="http://schemas.microsoft.com/office/drawing/2014/main" id="{F7770D01-7501-3465-1983-18353A8E0CC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431282" y="2957520"/>
              <a:ext cx="601572" cy="581240"/>
            </a:xfrm>
            <a:prstGeom prst="rect">
              <a:avLst/>
            </a:prstGeom>
          </p:spPr>
        </p:pic>
        <p:sp>
          <p:nvSpPr>
            <p:cNvPr id="9" name="矩形: 圆角 38">
              <a:extLst>
                <a:ext uri="{FF2B5EF4-FFF2-40B4-BE49-F238E27FC236}">
                  <a16:creationId xmlns:a16="http://schemas.microsoft.com/office/drawing/2014/main" id="{592CCD06-8649-31E3-855B-5E9D679B1825}"/>
                </a:ext>
              </a:extLst>
            </p:cNvPr>
            <p:cNvSpPr/>
            <p:nvPr/>
          </p:nvSpPr>
          <p:spPr>
            <a:xfrm>
              <a:off x="7065480" y="1500516"/>
              <a:ext cx="2714323" cy="125225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0" name="直接箭头连接符 42">
              <a:extLst>
                <a:ext uri="{FF2B5EF4-FFF2-40B4-BE49-F238E27FC236}">
                  <a16:creationId xmlns:a16="http://schemas.microsoft.com/office/drawing/2014/main" id="{731ADC8E-92DE-5D05-B8F3-CD608EAE1720}"/>
                </a:ext>
              </a:extLst>
            </p:cNvPr>
            <p:cNvCxnSpPr>
              <a:cxnSpLocks/>
              <a:stCxn id="6" idx="0"/>
            </p:cNvCxnSpPr>
            <p:nvPr/>
          </p:nvCxnSpPr>
          <p:spPr>
            <a:xfrm flipV="1">
              <a:off x="9204708" y="2752774"/>
              <a:ext cx="0" cy="28569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直接箭头连接符 47">
              <a:extLst>
                <a:ext uri="{FF2B5EF4-FFF2-40B4-BE49-F238E27FC236}">
                  <a16:creationId xmlns:a16="http://schemas.microsoft.com/office/drawing/2014/main" id="{188776DF-C6A4-D3CA-81BA-9126B5C7A2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735350" y="2752774"/>
              <a:ext cx="0" cy="1927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文本框 48">
              <a:extLst>
                <a:ext uri="{FF2B5EF4-FFF2-40B4-BE49-F238E27FC236}">
                  <a16:creationId xmlns:a16="http://schemas.microsoft.com/office/drawing/2014/main" id="{D28AEA8A-CA03-B708-D9BF-8700F00C831E}"/>
                </a:ext>
              </a:extLst>
            </p:cNvPr>
            <p:cNvSpPr txBox="1"/>
            <p:nvPr/>
          </p:nvSpPr>
          <p:spPr>
            <a:xfrm>
              <a:off x="7405119" y="3556092"/>
              <a:ext cx="653900" cy="3969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Image</a:t>
              </a:r>
            </a:p>
            <a:p>
              <a:pPr algn="ctr"/>
              <a:r>
                <a:rPr lang="en-US" altLang="zh-CN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Feature</a:t>
              </a:r>
              <a:endParaRPr lang="zh-CN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文本框 49">
              <a:extLst>
                <a:ext uri="{FF2B5EF4-FFF2-40B4-BE49-F238E27FC236}">
                  <a16:creationId xmlns:a16="http://schemas.microsoft.com/office/drawing/2014/main" id="{0A384CAC-50B1-FBF0-2225-43D755C317C6}"/>
                </a:ext>
              </a:extLst>
            </p:cNvPr>
            <p:cNvSpPr txBox="1"/>
            <p:nvPr/>
          </p:nvSpPr>
          <p:spPr>
            <a:xfrm>
              <a:off x="8877757" y="3559616"/>
              <a:ext cx="653900" cy="3969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Text</a:t>
              </a:r>
            </a:p>
            <a:p>
              <a:pPr algn="ctr"/>
              <a:r>
                <a:rPr lang="en-US" altLang="zh-CN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Feature</a:t>
              </a:r>
              <a:endParaRPr lang="zh-CN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矩形: 圆角 50">
              <a:extLst>
                <a:ext uri="{FF2B5EF4-FFF2-40B4-BE49-F238E27FC236}">
                  <a16:creationId xmlns:a16="http://schemas.microsoft.com/office/drawing/2014/main" id="{3F95E0E6-D9BB-DBD6-56D3-4B9B75CF70B7}"/>
                </a:ext>
              </a:extLst>
            </p:cNvPr>
            <p:cNvSpPr/>
            <p:nvPr/>
          </p:nvSpPr>
          <p:spPr>
            <a:xfrm>
              <a:off x="7109870" y="1862576"/>
              <a:ext cx="1155061" cy="76211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矩形: 圆角 52">
              <a:extLst>
                <a:ext uri="{FF2B5EF4-FFF2-40B4-BE49-F238E27FC236}">
                  <a16:creationId xmlns:a16="http://schemas.microsoft.com/office/drawing/2014/main" id="{CB84F269-08B8-4291-DF58-8E7D7ABB0C04}"/>
                </a:ext>
              </a:extLst>
            </p:cNvPr>
            <p:cNvSpPr/>
            <p:nvPr/>
          </p:nvSpPr>
          <p:spPr>
            <a:xfrm>
              <a:off x="8590538" y="1859246"/>
              <a:ext cx="1155061" cy="76211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文本框 53">
              <a:extLst>
                <a:ext uri="{FF2B5EF4-FFF2-40B4-BE49-F238E27FC236}">
                  <a16:creationId xmlns:a16="http://schemas.microsoft.com/office/drawing/2014/main" id="{49ACB112-BAEB-4E59-71FE-CFA8DF0B3AF7}"/>
                </a:ext>
              </a:extLst>
            </p:cNvPr>
            <p:cNvSpPr txBox="1"/>
            <p:nvPr/>
          </p:nvSpPr>
          <p:spPr>
            <a:xfrm>
              <a:off x="7174593" y="1512954"/>
              <a:ext cx="2496096" cy="2715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Vision-Language Model</a:t>
              </a:r>
              <a:endParaRPr lang="zh-CN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文本框 54">
              <a:extLst>
                <a:ext uri="{FF2B5EF4-FFF2-40B4-BE49-F238E27FC236}">
                  <a16:creationId xmlns:a16="http://schemas.microsoft.com/office/drawing/2014/main" id="{B30A5178-F69D-0866-753A-607721CBD30B}"/>
                </a:ext>
              </a:extLst>
            </p:cNvPr>
            <p:cNvSpPr txBox="1"/>
            <p:nvPr/>
          </p:nvSpPr>
          <p:spPr>
            <a:xfrm>
              <a:off x="6439352" y="1945018"/>
              <a:ext cx="2496096" cy="4804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Vision </a:t>
              </a:r>
            </a:p>
            <a:p>
              <a:pPr algn="ctr"/>
              <a:r>
                <a:rPr lang="en-US" altLang="zh-CN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Model</a:t>
              </a:r>
              <a:endParaRPr lang="zh-CN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文本框 55">
              <a:extLst>
                <a:ext uri="{FF2B5EF4-FFF2-40B4-BE49-F238E27FC236}">
                  <a16:creationId xmlns:a16="http://schemas.microsoft.com/office/drawing/2014/main" id="{38623B4F-1EC6-D1DB-53DE-1DEF3425BDFC}"/>
                </a:ext>
              </a:extLst>
            </p:cNvPr>
            <p:cNvSpPr txBox="1"/>
            <p:nvPr/>
          </p:nvSpPr>
          <p:spPr>
            <a:xfrm>
              <a:off x="7920020" y="1901106"/>
              <a:ext cx="2496096" cy="4804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Language </a:t>
              </a:r>
            </a:p>
            <a:p>
              <a:pPr algn="ctr"/>
              <a:r>
                <a:rPr lang="en-US" altLang="zh-CN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Model</a:t>
              </a:r>
              <a:endParaRPr lang="zh-CN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86601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OVHR2D - Data segmentation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 lvl="1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Grounding DINO(GDINO)</a:t>
            </a:r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GDINO supports any text prompts as model inputs.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GDINO achieves SOTA performance on open-set object detection tasks.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Segment-Anything-Model(SAM)</a:t>
            </a:r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 is a powerful foundation model that can perform well for image segmentation tasks with point and bounding box prompts.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 can meet or even exceed other models trained on specific datasets for zero-shot tasks.</a:t>
            </a:r>
          </a:p>
          <a:p>
            <a:pPr marL="685800" lvl="2" indent="0">
              <a:lnSpc>
                <a:spcPct val="170000"/>
              </a:lnSpc>
              <a:buNone/>
            </a:pPr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Interestingly, SAM can take </a:t>
            </a:r>
            <a:r>
              <a:rPr lang="en-US" altLang="zh-CN" sz="22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bounding boxes </a:t>
            </a:r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obtained by GDINO as the input and generate </a:t>
            </a:r>
            <a:r>
              <a:rPr lang="en-US" altLang="zh-CN" sz="2200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fine </a:t>
            </a:r>
            <a:r>
              <a:rPr lang="en-US" altLang="zh-CN" sz="22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 masks </a:t>
            </a:r>
            <a:r>
              <a:rPr lang="en-US" altLang="zh-C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output.</a:t>
            </a:r>
            <a:endParaRPr lang="zh-CN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0" lvl="2" indent="0">
              <a:lnSpc>
                <a:spcPct val="170000"/>
              </a:lnSpc>
              <a:buNone/>
            </a:pP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7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369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OVHR2D - demo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  <p:pic>
        <p:nvPicPr>
          <p:cNvPr id="7" name="OVOD2D">
            <a:hlinkClick r:id="" action="ppaction://media"/>
            <a:extLst>
              <a:ext uri="{FF2B5EF4-FFF2-40B4-BE49-F238E27FC236}">
                <a16:creationId xmlns:a16="http://schemas.microsoft.com/office/drawing/2014/main" id="{A06480AE-241C-D8B0-92FB-4B3AABED33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1852" y="822960"/>
            <a:ext cx="10728960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63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60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interactive data annotation pipeline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3023363-581F-0C1D-DBB0-B609DE30B490}"/>
              </a:ext>
            </a:extLst>
          </p:cNvPr>
          <p:cNvGrpSpPr/>
          <p:nvPr/>
        </p:nvGrpSpPr>
        <p:grpSpPr>
          <a:xfrm>
            <a:off x="545505" y="1291015"/>
            <a:ext cx="11100990" cy="4978322"/>
            <a:chOff x="1619193" y="1876633"/>
            <a:chExt cx="8024709" cy="3432937"/>
          </a:xfrm>
        </p:grpSpPr>
        <p:pic>
          <p:nvPicPr>
            <p:cNvPr id="8" name="图片 2" descr="图片包含 游戏机&#10;&#10;描述已自动生成">
              <a:extLst>
                <a:ext uri="{FF2B5EF4-FFF2-40B4-BE49-F238E27FC236}">
                  <a16:creationId xmlns:a16="http://schemas.microsoft.com/office/drawing/2014/main" id="{6721CDF8-CABC-A557-B881-7D0E3F3C99F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3363" y="2184410"/>
              <a:ext cx="2344366" cy="1240194"/>
            </a:xfrm>
            <a:prstGeom prst="rect">
              <a:avLst/>
            </a:prstGeom>
            <a:noFill/>
          </p:spPr>
        </p:pic>
        <p:sp>
          <p:nvSpPr>
            <p:cNvPr id="9" name="文本框 3">
              <a:extLst>
                <a:ext uri="{FF2B5EF4-FFF2-40B4-BE49-F238E27FC236}">
                  <a16:creationId xmlns:a16="http://schemas.microsoft.com/office/drawing/2014/main" id="{77F210D5-1C1B-7AFB-C20A-4EF4BD373058}"/>
                </a:ext>
              </a:extLst>
            </p:cNvPr>
            <p:cNvSpPr txBox="1"/>
            <p:nvPr/>
          </p:nvSpPr>
          <p:spPr>
            <a:xfrm>
              <a:off x="2309757" y="1876633"/>
              <a:ext cx="1181031" cy="254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3D Point Cloud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0" name="图片 4" descr="建筑旁的轨道上行驶&#10;&#10;描述已自动生成">
              <a:extLst>
                <a:ext uri="{FF2B5EF4-FFF2-40B4-BE49-F238E27FC236}">
                  <a16:creationId xmlns:a16="http://schemas.microsoft.com/office/drawing/2014/main" id="{5BB43CA7-FB29-B97C-BDA3-218560362A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 flipV="1">
              <a:off x="5583927" y="2233176"/>
              <a:ext cx="1571650" cy="1142661"/>
            </a:xfrm>
            <a:prstGeom prst="rect">
              <a:avLst/>
            </a:prstGeom>
          </p:spPr>
        </p:pic>
        <p:sp>
          <p:nvSpPr>
            <p:cNvPr id="11" name="文本框 6">
              <a:extLst>
                <a:ext uri="{FF2B5EF4-FFF2-40B4-BE49-F238E27FC236}">
                  <a16:creationId xmlns:a16="http://schemas.microsoft.com/office/drawing/2014/main" id="{687276AC-0DCC-E572-272B-81C7C4297BA5}"/>
                </a:ext>
              </a:extLst>
            </p:cNvPr>
            <p:cNvSpPr txBox="1"/>
            <p:nvPr/>
          </p:nvSpPr>
          <p:spPr>
            <a:xfrm>
              <a:off x="4887539" y="1876633"/>
              <a:ext cx="2794056" cy="254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2D rendered image (based on 3D mesh)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箭头: 下 7">
              <a:extLst>
                <a:ext uri="{FF2B5EF4-FFF2-40B4-BE49-F238E27FC236}">
                  <a16:creationId xmlns:a16="http://schemas.microsoft.com/office/drawing/2014/main" id="{2B472624-1F42-7E79-BEA8-8AECC09286A1}"/>
                </a:ext>
              </a:extLst>
            </p:cNvPr>
            <p:cNvSpPr/>
            <p:nvPr/>
          </p:nvSpPr>
          <p:spPr>
            <a:xfrm rot="16200000">
              <a:off x="4799121" y="2133191"/>
              <a:ext cx="117618" cy="1343325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文本框 8">
              <a:extLst>
                <a:ext uri="{FF2B5EF4-FFF2-40B4-BE49-F238E27FC236}">
                  <a16:creationId xmlns:a16="http://schemas.microsoft.com/office/drawing/2014/main" id="{55226437-2A44-0DD1-C78C-0F4ADE5F6163}"/>
                </a:ext>
              </a:extLst>
            </p:cNvPr>
            <p:cNvSpPr txBox="1"/>
            <p:nvPr/>
          </p:nvSpPr>
          <p:spPr>
            <a:xfrm>
              <a:off x="4137729" y="2477023"/>
              <a:ext cx="1287639" cy="254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Image Rendering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矩形 9">
              <a:extLst>
                <a:ext uri="{FF2B5EF4-FFF2-40B4-BE49-F238E27FC236}">
                  <a16:creationId xmlns:a16="http://schemas.microsoft.com/office/drawing/2014/main" id="{8C6B59F8-DB8F-B7E4-0FAF-7A4DA3F81FDA}"/>
                </a:ext>
              </a:extLst>
            </p:cNvPr>
            <p:cNvSpPr/>
            <p:nvPr/>
          </p:nvSpPr>
          <p:spPr>
            <a:xfrm>
              <a:off x="8469071" y="4089943"/>
              <a:ext cx="1016094" cy="65128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solidFill>
                    <a:srgbClr val="991B1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SAM</a:t>
              </a:r>
              <a:endParaRPr lang="zh-CN" altLang="en-US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文本框 10">
              <a:extLst>
                <a:ext uri="{FF2B5EF4-FFF2-40B4-BE49-F238E27FC236}">
                  <a16:creationId xmlns:a16="http://schemas.microsoft.com/office/drawing/2014/main" id="{B82CE017-5608-8337-A9BB-A39027CE8E29}"/>
                </a:ext>
              </a:extLst>
            </p:cNvPr>
            <p:cNvSpPr txBox="1"/>
            <p:nvPr/>
          </p:nvSpPr>
          <p:spPr>
            <a:xfrm>
              <a:off x="8369419" y="2585612"/>
              <a:ext cx="12153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Prompt: window</a:t>
              </a:r>
              <a:endParaRPr lang="zh-CN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矩形 11">
              <a:extLst>
                <a:ext uri="{FF2B5EF4-FFF2-40B4-BE49-F238E27FC236}">
                  <a16:creationId xmlns:a16="http://schemas.microsoft.com/office/drawing/2014/main" id="{0D4B7C71-B65E-B9DB-E75A-B218BA0F6198}"/>
                </a:ext>
              </a:extLst>
            </p:cNvPr>
            <p:cNvSpPr/>
            <p:nvPr/>
          </p:nvSpPr>
          <p:spPr>
            <a:xfrm>
              <a:off x="8390286" y="2597958"/>
              <a:ext cx="1154351" cy="2234154"/>
            </a:xfrm>
            <a:prstGeom prst="rect">
              <a:avLst/>
            </a:prstGeom>
            <a:gradFill>
              <a:gsLst>
                <a:gs pos="43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7" name="矩形 14">
              <a:extLst>
                <a:ext uri="{FF2B5EF4-FFF2-40B4-BE49-F238E27FC236}">
                  <a16:creationId xmlns:a16="http://schemas.microsoft.com/office/drawing/2014/main" id="{3D3AD486-ADF1-38B5-8EB0-710434589870}"/>
                </a:ext>
              </a:extLst>
            </p:cNvPr>
            <p:cNvSpPr/>
            <p:nvPr/>
          </p:nvSpPr>
          <p:spPr>
            <a:xfrm>
              <a:off x="8469071" y="2894254"/>
              <a:ext cx="1016094" cy="65128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solidFill>
                    <a:srgbClr val="991B1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GDINO</a:t>
              </a:r>
              <a:endParaRPr lang="zh-CN" altLang="en-US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箭头: 下 16">
              <a:extLst>
                <a:ext uri="{FF2B5EF4-FFF2-40B4-BE49-F238E27FC236}">
                  <a16:creationId xmlns:a16="http://schemas.microsoft.com/office/drawing/2014/main" id="{D6BA840E-FD79-82C0-5697-7B56225F662B}"/>
                </a:ext>
              </a:extLst>
            </p:cNvPr>
            <p:cNvSpPr/>
            <p:nvPr/>
          </p:nvSpPr>
          <p:spPr>
            <a:xfrm>
              <a:off x="8901868" y="3577183"/>
              <a:ext cx="131185" cy="481117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箭头: 下 17">
              <a:extLst>
                <a:ext uri="{FF2B5EF4-FFF2-40B4-BE49-F238E27FC236}">
                  <a16:creationId xmlns:a16="http://schemas.microsoft.com/office/drawing/2014/main" id="{76A1B8B5-79C4-07C4-7224-A385D113F7F0}"/>
                </a:ext>
              </a:extLst>
            </p:cNvPr>
            <p:cNvSpPr/>
            <p:nvPr/>
          </p:nvSpPr>
          <p:spPr>
            <a:xfrm rot="18241011">
              <a:off x="7746785" y="2530299"/>
              <a:ext cx="113742" cy="1144870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20" name="图片 18" descr="建筑的摆设布局&#10;&#10;描述已自动生成">
              <a:extLst>
                <a:ext uri="{FF2B5EF4-FFF2-40B4-BE49-F238E27FC236}">
                  <a16:creationId xmlns:a16="http://schemas.microsoft.com/office/drawing/2014/main" id="{ED40A1FD-45FE-81E5-8930-A7F4CED041E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4270" y="3672447"/>
              <a:ext cx="1572480" cy="1175435"/>
            </a:xfrm>
            <a:prstGeom prst="rect">
              <a:avLst/>
            </a:prstGeom>
          </p:spPr>
        </p:pic>
        <p:sp>
          <p:nvSpPr>
            <p:cNvPr id="21" name="箭头: 下 19">
              <a:extLst>
                <a:ext uri="{FF2B5EF4-FFF2-40B4-BE49-F238E27FC236}">
                  <a16:creationId xmlns:a16="http://schemas.microsoft.com/office/drawing/2014/main" id="{8096666A-8C28-5521-8BB5-5F648FE3412E}"/>
                </a:ext>
              </a:extLst>
            </p:cNvPr>
            <p:cNvSpPr/>
            <p:nvPr/>
          </p:nvSpPr>
          <p:spPr>
            <a:xfrm rot="2238286">
              <a:off x="8145450" y="3993010"/>
              <a:ext cx="135660" cy="327361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文本框 20">
              <a:extLst>
                <a:ext uri="{FF2B5EF4-FFF2-40B4-BE49-F238E27FC236}">
                  <a16:creationId xmlns:a16="http://schemas.microsoft.com/office/drawing/2014/main" id="{1C814C98-49EA-6E20-73DC-C4291D7B76F5}"/>
                </a:ext>
              </a:extLst>
            </p:cNvPr>
            <p:cNvSpPr txBox="1"/>
            <p:nvPr/>
          </p:nvSpPr>
          <p:spPr>
            <a:xfrm>
              <a:off x="8133777" y="2251479"/>
              <a:ext cx="1510125" cy="254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Segmentation model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3" name="图片 21" descr="图片包含 户外, 卡车, 街道, 蛋糕&#10;&#10;描述已自动生成">
              <a:extLst>
                <a:ext uri="{FF2B5EF4-FFF2-40B4-BE49-F238E27FC236}">
                  <a16:creationId xmlns:a16="http://schemas.microsoft.com/office/drawing/2014/main" id="{4BABEAD7-C37C-1D91-E88F-8301BC2E19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16800" y="3672448"/>
              <a:ext cx="1571650" cy="1175435"/>
            </a:xfrm>
            <a:prstGeom prst="rect">
              <a:avLst/>
            </a:prstGeom>
          </p:spPr>
        </p:pic>
        <p:pic>
          <p:nvPicPr>
            <p:cNvPr id="24" name="图片 22" descr="图片包含 游戏机, 电路, 蛋糕, 标志&#10;&#10;描述已自动生成">
              <a:extLst>
                <a:ext uri="{FF2B5EF4-FFF2-40B4-BE49-F238E27FC236}">
                  <a16:creationId xmlns:a16="http://schemas.microsoft.com/office/drawing/2014/main" id="{D9CD9CDB-814F-0E10-45D0-BFA6A6F233B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9193" y="3615127"/>
              <a:ext cx="2286023" cy="1368608"/>
            </a:xfrm>
            <a:prstGeom prst="rect">
              <a:avLst/>
            </a:prstGeom>
          </p:spPr>
        </p:pic>
        <p:sp>
          <p:nvSpPr>
            <p:cNvPr id="25" name="箭头: 下 23">
              <a:extLst>
                <a:ext uri="{FF2B5EF4-FFF2-40B4-BE49-F238E27FC236}">
                  <a16:creationId xmlns:a16="http://schemas.microsoft.com/office/drawing/2014/main" id="{18A3F045-8F4C-D314-D1FC-BE00E1B90844}"/>
                </a:ext>
              </a:extLst>
            </p:cNvPr>
            <p:cNvSpPr/>
            <p:nvPr/>
          </p:nvSpPr>
          <p:spPr>
            <a:xfrm rot="5400000">
              <a:off x="6163530" y="4096484"/>
              <a:ext cx="135660" cy="327361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文本框 24">
              <a:extLst>
                <a:ext uri="{FF2B5EF4-FFF2-40B4-BE49-F238E27FC236}">
                  <a16:creationId xmlns:a16="http://schemas.microsoft.com/office/drawing/2014/main" id="{E4E58BBA-7233-6EA9-277B-C58FB44D51B5}"/>
                </a:ext>
              </a:extLst>
            </p:cNvPr>
            <p:cNvSpPr txBox="1"/>
            <p:nvPr/>
          </p:nvSpPr>
          <p:spPr>
            <a:xfrm>
              <a:off x="1803201" y="5020368"/>
              <a:ext cx="1918016" cy="254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Segmented 3D point cloud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箭头: 下 25">
              <a:extLst>
                <a:ext uri="{FF2B5EF4-FFF2-40B4-BE49-F238E27FC236}">
                  <a16:creationId xmlns:a16="http://schemas.microsoft.com/office/drawing/2014/main" id="{DA66A436-7577-01B4-7574-C18E0F215E40}"/>
                </a:ext>
              </a:extLst>
            </p:cNvPr>
            <p:cNvSpPr/>
            <p:nvPr/>
          </p:nvSpPr>
          <p:spPr>
            <a:xfrm rot="5400000">
              <a:off x="4091153" y="4059876"/>
              <a:ext cx="125417" cy="479109"/>
            </a:xfrm>
            <a:prstGeom prst="downArrow">
              <a:avLst/>
            </a:prstGeom>
            <a:gradFill>
              <a:gsLst>
                <a:gs pos="50000">
                  <a:srgbClr val="FFCC00"/>
                </a:gs>
                <a:gs pos="100000">
                  <a:srgbClr val="991B1E"/>
                </a:gs>
              </a:gsLst>
              <a:path path="rect">
                <a:fillToRect l="100000" b="100000"/>
              </a:path>
            </a:gradFill>
            <a:ln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文本框 26">
              <a:extLst>
                <a:ext uri="{FF2B5EF4-FFF2-40B4-BE49-F238E27FC236}">
                  <a16:creationId xmlns:a16="http://schemas.microsoft.com/office/drawing/2014/main" id="{DDE1A893-6AC7-F155-D211-15645D4DA0B2}"/>
                </a:ext>
              </a:extLst>
            </p:cNvPr>
            <p:cNvSpPr txBox="1"/>
            <p:nvPr/>
          </p:nvSpPr>
          <p:spPr>
            <a:xfrm>
              <a:off x="4330116" y="4863875"/>
              <a:ext cx="1769692" cy="4456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3D Point Cloud with </a:t>
              </a:r>
            </a:p>
            <a:p>
              <a:pPr algn="ctr"/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semantic / instance label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文本框 27">
              <a:extLst>
                <a:ext uri="{FF2B5EF4-FFF2-40B4-BE49-F238E27FC236}">
                  <a16:creationId xmlns:a16="http://schemas.microsoft.com/office/drawing/2014/main" id="{0582ABE5-9D89-A16F-6054-33EF86578B5F}"/>
                </a:ext>
              </a:extLst>
            </p:cNvPr>
            <p:cNvSpPr txBox="1"/>
            <p:nvPr/>
          </p:nvSpPr>
          <p:spPr>
            <a:xfrm>
              <a:off x="6375663" y="4860497"/>
              <a:ext cx="1769692" cy="4456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2D image with </a:t>
              </a:r>
            </a:p>
            <a:p>
              <a:pPr algn="ctr"/>
              <a:r>
                <a:rPr lang="en-US" altLang="zh-CN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semantic / instance label</a:t>
              </a:r>
              <a:endParaRPr lang="zh-C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矩形 28">
              <a:extLst>
                <a:ext uri="{FF2B5EF4-FFF2-40B4-BE49-F238E27FC236}">
                  <a16:creationId xmlns:a16="http://schemas.microsoft.com/office/drawing/2014/main" id="{6613B195-5769-1CDA-A9B1-F38B8B050830}"/>
                </a:ext>
              </a:extLst>
            </p:cNvPr>
            <p:cNvSpPr/>
            <p:nvPr/>
          </p:nvSpPr>
          <p:spPr>
            <a:xfrm>
              <a:off x="8456048" y="4085744"/>
              <a:ext cx="1016094" cy="65128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solidFill>
                    <a:srgbClr val="991B1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SAM</a:t>
              </a:r>
              <a:endParaRPr lang="zh-CN" altLang="en-US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文本框 29">
              <a:extLst>
                <a:ext uri="{FF2B5EF4-FFF2-40B4-BE49-F238E27FC236}">
                  <a16:creationId xmlns:a16="http://schemas.microsoft.com/office/drawing/2014/main" id="{C7DAE484-7494-632C-5BF4-F0053C9E9054}"/>
                </a:ext>
              </a:extLst>
            </p:cNvPr>
            <p:cNvSpPr txBox="1"/>
            <p:nvPr/>
          </p:nvSpPr>
          <p:spPr>
            <a:xfrm>
              <a:off x="8378277" y="2586664"/>
              <a:ext cx="12153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Prompt: window</a:t>
              </a:r>
              <a:endParaRPr lang="zh-CN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9240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Framework – 2D image rendering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>
          <a:xfrm>
            <a:off x="480132" y="891381"/>
            <a:ext cx="11250613" cy="5075237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</a:t>
            </a:r>
            <a:r>
              <a:rPr lang="en-US" altLang="zh-CN" sz="2400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aerial images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collected by UAVs in the datasets used for training GDINO and SAM.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</a:t>
            </a:r>
            <a:r>
              <a:rPr lang="en-US" altLang="zh-CN" sz="2400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 images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directly for object detection and segmentation tasks often results in </a:t>
            </a:r>
            <a:r>
              <a:rPr lang="en-US" altLang="zh-CN" sz="2400" dirty="0">
                <a:solidFill>
                  <a:srgbClr val="991B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performance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3D meshes allow </a:t>
            </a:r>
            <a:r>
              <a:rPr lang="en-US" altLang="zh-CN" sz="24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detailed rendering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different views.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  <p:pic>
        <p:nvPicPr>
          <p:cNvPr id="5" name="图片 11" descr="建筑旁的轨道上行驶&#10;&#10;描述已自动生成">
            <a:extLst>
              <a:ext uri="{FF2B5EF4-FFF2-40B4-BE49-F238E27FC236}">
                <a16:creationId xmlns:a16="http://schemas.microsoft.com/office/drawing/2014/main" id="{92A096AD-0420-EAC2-A048-6F904BC7AC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6488321" y="3706184"/>
            <a:ext cx="4699414" cy="2860466"/>
          </a:xfrm>
          <a:prstGeom prst="rect">
            <a:avLst/>
          </a:prstGeom>
        </p:spPr>
      </p:pic>
      <p:pic>
        <p:nvPicPr>
          <p:cNvPr id="6" name="图片 14" descr="绿色的卡车&#10;&#10;中度可信度描述已自动生成">
            <a:extLst>
              <a:ext uri="{FF2B5EF4-FFF2-40B4-BE49-F238E27FC236}">
                <a16:creationId xmlns:a16="http://schemas.microsoft.com/office/drawing/2014/main" id="{B4D36FF0-45F7-467D-709A-951BBD88F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140" y="3719914"/>
            <a:ext cx="4968776" cy="285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506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Framework – 2D-3D back-projection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Photogrammetry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altLang="zh-CN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RGB-D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sensors provide </a:t>
            </a:r>
            <a:r>
              <a:rPr lang="en-US" altLang="zh-CN" sz="26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easy projection 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2D and 3D data.</a:t>
            </a:r>
            <a:endParaRPr lang="en-US" altLang="zh-CN" sz="2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Spatial searches 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performed to find the point in the original </a:t>
            </a:r>
            <a:r>
              <a:rPr lang="en-US" altLang="zh-CN" sz="26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3D point cloud 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closest to the points in the projected </a:t>
            </a:r>
            <a:r>
              <a:rPr lang="en-US" altLang="zh-CN" sz="26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3D mesh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2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NMS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used in instance segmentation task to </a:t>
            </a:r>
            <a:r>
              <a:rPr lang="en-US" altLang="zh-CN" sz="26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eliminate redundant bounding boxes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altLang="zh-CN" sz="2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DBSCAN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applied to further </a:t>
            </a:r>
            <a:r>
              <a:rPr lang="en-US" altLang="zh-CN" sz="2600" dirty="0">
                <a:solidFill>
                  <a:srgbClr val="54AF0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out the noisy data</a:t>
            </a:r>
            <a:r>
              <a:rPr lang="en-US" altLang="zh-C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generated in semantic segmentation task.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447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demo – Semantic segmentation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  <p:pic>
        <p:nvPicPr>
          <p:cNvPr id="7" name="OHR3D_semantic_segmentation">
            <a:hlinkClick r:id="" action="ppaction://media"/>
            <a:extLst>
              <a:ext uri="{FF2B5EF4-FFF2-40B4-BE49-F238E27FC236}">
                <a16:creationId xmlns:a16="http://schemas.microsoft.com/office/drawing/2014/main" id="{84AB071F-129B-A460-1B12-47DACDD8AC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0959" y="795130"/>
            <a:ext cx="10728960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1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5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demo – instance segmentation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  <p:pic>
        <p:nvPicPr>
          <p:cNvPr id="7" name="OHR3D_instance_segmentation">
            <a:hlinkClick r:id="" action="ppaction://media"/>
            <a:extLst>
              <a:ext uri="{FF2B5EF4-FFF2-40B4-BE49-F238E27FC236}">
                <a16:creationId xmlns:a16="http://schemas.microsoft.com/office/drawing/2014/main" id="{0C0AF961-DBB4-EE39-2748-2429A3B4B7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1519" y="822960"/>
            <a:ext cx="10728961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185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0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demo – indoor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  <p:pic>
        <p:nvPicPr>
          <p:cNvPr id="7" name="STTC_interior_OVHR3D">
            <a:hlinkClick r:id="" action="ppaction://media"/>
            <a:extLst>
              <a:ext uri="{FF2B5EF4-FFF2-40B4-BE49-F238E27FC236}">
                <a16:creationId xmlns:a16="http://schemas.microsoft.com/office/drawing/2014/main" id="{950470E4-6AC7-1201-47B5-CB8C15150E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1520" y="795130"/>
            <a:ext cx="10728960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743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demo – Range feature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  <p:pic>
        <p:nvPicPr>
          <p:cNvPr id="7" name="OHR3D_trench_target">
            <a:hlinkClick r:id="" action="ppaction://media"/>
            <a:extLst>
              <a:ext uri="{FF2B5EF4-FFF2-40B4-BE49-F238E27FC236}">
                <a16:creationId xmlns:a16="http://schemas.microsoft.com/office/drawing/2014/main" id="{FC031E22-EC9A-B0DB-30B5-8769F926E3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0959" y="795130"/>
            <a:ext cx="10728960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96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Indoor annotation experiment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8AB16F31-110F-3BC2-F9CB-819B56277702}"/>
              </a:ext>
            </a:extLst>
          </p:cNvPr>
          <p:cNvSpPr txBox="1">
            <a:spLocks/>
          </p:cNvSpPr>
          <p:nvPr/>
        </p:nvSpPr>
        <p:spPr>
          <a:xfrm>
            <a:off x="6497624" y="821523"/>
            <a:ext cx="5771534" cy="556897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457200" lvl="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lvl="1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lvl="2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lvl="3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86000" lvl="4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lvl="5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0400" lvl="6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57600" lvl="7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lvl="8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/>
              <a:t>Annotation time by expert requires approximately </a:t>
            </a:r>
            <a:r>
              <a:rPr lang="en-US" altLang="zh-CN" sz="2400" dirty="0">
                <a:solidFill>
                  <a:srgbClr val="FF0000"/>
                </a:solidFill>
              </a:rPr>
              <a:t>1.5hrs</a:t>
            </a:r>
            <a:r>
              <a:rPr lang="en-US" altLang="zh-CN" sz="2400" dirty="0"/>
              <a:t>. Annotation time assisted by our designed UI requires approximately </a:t>
            </a:r>
            <a:r>
              <a:rPr lang="en-US" altLang="zh-CN" sz="2400" dirty="0">
                <a:solidFill>
                  <a:srgbClr val="54AF01"/>
                </a:solidFill>
              </a:rPr>
              <a:t>20mins</a:t>
            </a:r>
            <a:r>
              <a:rPr lang="en-US" altLang="zh-CN" sz="2400" dirty="0"/>
              <a:t>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/>
              <a:t>For independent objects (like shelf), UI can help us segment them perfectly.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/>
              <a:t>For objects that are closely related in 3D annotation (e.g., table and chair, table and trash can), it is difficult for even experts to separate it accurately.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endParaRPr lang="en-US" altLang="zh-CN" sz="2400" dirty="0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F47E07DB-728F-B79A-B276-E0B2128F1873}"/>
              </a:ext>
            </a:extLst>
          </p:cNvPr>
          <p:cNvSpPr txBox="1">
            <a:spLocks/>
          </p:cNvSpPr>
          <p:nvPr/>
        </p:nvSpPr>
        <p:spPr>
          <a:xfrm>
            <a:off x="-101600" y="877338"/>
            <a:ext cx="6722500" cy="188037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spcCol="365760" rtlCol="0" anchor="t" anchorCtr="0">
            <a:noAutofit/>
          </a:bodyPr>
          <a:lstStyle>
            <a:lvl1pPr marL="457200" lvl="0" indent="-228600" algn="l" rtl="0" eaLnBrk="1" fontAlgn="base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914400" lvl="1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1371600" lvl="2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828800" lvl="3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2286000" lvl="4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743200" lvl="5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0400" lvl="6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57600" lvl="7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lvl="8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0"/>
            <a:r>
              <a:rPr lang="en-US" sz="2000" dirty="0">
                <a:latin typeface="+mj-lt"/>
              </a:rPr>
              <a:t>Tested Objects: 1 – painting,</a:t>
            </a:r>
            <a:r>
              <a:rPr lang="zh-CN" altLang="en-US" sz="2000" dirty="0">
                <a:latin typeface="+mj-lt"/>
              </a:rPr>
              <a:t> </a:t>
            </a:r>
            <a:r>
              <a:rPr lang="en-US" sz="2000" dirty="0">
                <a:latin typeface="+mj-lt"/>
              </a:rPr>
              <a:t>2 – wall, 3 – door, 4 – ceiling, 5 – light, 6 – window,  7 – trash can, 8 – table, 9 – chair, 10 – floor, 11 – shelf, 12 – monitor.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endParaRPr lang="en-US" sz="2000" dirty="0">
              <a:latin typeface="+mj-lt"/>
            </a:endParaRPr>
          </a:p>
        </p:txBody>
      </p:sp>
      <p:pic>
        <p:nvPicPr>
          <p:cNvPr id="9" name="图片 5" descr="图片包含 图形用户界面&#10;&#10;描述已自动生成">
            <a:extLst>
              <a:ext uri="{FF2B5EF4-FFF2-40B4-BE49-F238E27FC236}">
                <a16:creationId xmlns:a16="http://schemas.microsoft.com/office/drawing/2014/main" id="{ECBAC09C-719B-0CBE-521D-B9352C547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33" y="2282773"/>
            <a:ext cx="6635478" cy="416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5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outdoor annotation experiment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  <p:pic>
        <p:nvPicPr>
          <p:cNvPr id="7" name="图片 7" descr="图形用户界面&#10;&#10;低可信度描述已自动生成">
            <a:extLst>
              <a:ext uri="{FF2B5EF4-FFF2-40B4-BE49-F238E27FC236}">
                <a16:creationId xmlns:a16="http://schemas.microsoft.com/office/drawing/2014/main" id="{5AB18D40-A2B8-3910-35AD-BDD26380F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08069"/>
            <a:ext cx="6569615" cy="3438731"/>
          </a:xfrm>
          <a:prstGeom prst="rect">
            <a:avLst/>
          </a:prstGeom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016B525D-FF08-4A2D-A037-ADF106057653}"/>
              </a:ext>
            </a:extLst>
          </p:cNvPr>
          <p:cNvSpPr txBox="1">
            <a:spLocks/>
          </p:cNvSpPr>
          <p:nvPr/>
        </p:nvSpPr>
        <p:spPr>
          <a:xfrm>
            <a:off x="6292645" y="1403964"/>
            <a:ext cx="5899355" cy="457592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457200" lvl="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lvl="1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lvl="2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lvl="3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86000" lvl="4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lvl="5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0400" lvl="6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57600" lvl="7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lvl="8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000" dirty="0"/>
              <a:t>Annotation time by expert requires approximately </a:t>
            </a:r>
            <a:r>
              <a:rPr lang="en-US" altLang="zh-CN" sz="2000" dirty="0">
                <a:solidFill>
                  <a:srgbClr val="FF0000"/>
                </a:solidFill>
              </a:rPr>
              <a:t>3hrs</a:t>
            </a:r>
            <a:r>
              <a:rPr lang="en-US" altLang="zh-CN" sz="2000" dirty="0"/>
              <a:t>. Annotation time assisted by our designed UI requires approximately </a:t>
            </a:r>
            <a:r>
              <a:rPr lang="en-US" altLang="zh-CN" sz="2000" dirty="0">
                <a:solidFill>
                  <a:srgbClr val="54AF01"/>
                </a:solidFill>
              </a:rPr>
              <a:t>50mins</a:t>
            </a:r>
            <a:r>
              <a:rPr lang="en-US" altLang="zh-CN" sz="2000" dirty="0"/>
              <a:t>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000" dirty="0"/>
              <a:t>By observing the segmented results, we can find UI-assisted method can help to segment objects more accurately because it can better segment different edges of the object.</a:t>
            </a:r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80A0F5-A956-91EB-DD05-78DD9BADFF4E}"/>
              </a:ext>
            </a:extLst>
          </p:cNvPr>
          <p:cNvSpPr txBox="1">
            <a:spLocks/>
          </p:cNvSpPr>
          <p:nvPr/>
        </p:nvSpPr>
        <p:spPr>
          <a:xfrm>
            <a:off x="1" y="964424"/>
            <a:ext cx="6516914" cy="156106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spcCol="365760" rtlCol="0" anchor="t" anchorCtr="0">
            <a:noAutofit/>
          </a:bodyPr>
          <a:lstStyle>
            <a:lvl1pPr marL="457200" lvl="0" indent="-228600" algn="l" rtl="0" eaLnBrk="1" fontAlgn="base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914400" lvl="1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1371600" lvl="2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828800" lvl="3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2286000" lvl="4" indent="-3429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743200" lvl="5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0400" lvl="6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57600" lvl="7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lvl="8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0"/>
            <a:r>
              <a:rPr lang="en-US" sz="2200" dirty="0">
                <a:latin typeface="+mj-lt"/>
              </a:rPr>
              <a:t>Tested Objects: 0 – ground,</a:t>
            </a:r>
            <a:r>
              <a:rPr lang="zh-CN" altLang="en-US" sz="2200" dirty="0">
                <a:latin typeface="+mj-lt"/>
              </a:rPr>
              <a:t> </a:t>
            </a:r>
            <a:r>
              <a:rPr lang="en-US" sz="2200" dirty="0">
                <a:latin typeface="+mj-lt"/>
              </a:rPr>
              <a:t>2 – building, 3 – tree, 4 – clutter, 5 – vehicle, 6 – pole, 7 – fence, 8 – special object.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endParaRPr lang="en-US" sz="2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272022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Second Objective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F511495-8428-5EA1-3EAB-D7C73DACD6FF}"/>
              </a:ext>
            </a:extLst>
          </p:cNvPr>
          <p:cNvSpPr txBox="1">
            <a:spLocks/>
          </p:cNvSpPr>
          <p:nvPr/>
        </p:nvSpPr>
        <p:spPr>
          <a:xfrm>
            <a:off x="517281" y="1196703"/>
            <a:ext cx="11157437" cy="5138165"/>
          </a:xfrm>
          <a:prstGeom prst="rect">
            <a:avLst/>
          </a:prstGeom>
        </p:spPr>
        <p:txBody>
          <a:bodyPr/>
          <a:lstStyle>
            <a:lvl1pPr marL="457189" indent="-457189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charset="2"/>
              <a:buChar char="Ø"/>
              <a:defRPr sz="28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1pPr>
            <a:lvl2pPr marL="990575" indent="-38099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2pPr>
            <a:lvl3pPr marL="1523962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+mn-lt"/>
              </a:defRPr>
            </a:lvl3pPr>
            <a:lvl4pPr marL="2133547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4pPr>
            <a:lvl5pPr marL="274313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5pPr>
            <a:lvl6pPr marL="335271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6pPr>
            <a:lvl7pPr marL="396230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7pPr>
            <a:lvl8pPr marL="457188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8pPr>
            <a:lvl9pPr marL="5181470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9pPr>
          </a:lstStyle>
          <a:p>
            <a:pPr marL="685800" lvl="2" indent="0">
              <a:lnSpc>
                <a:spcPct val="170000"/>
              </a:lnSpc>
              <a:buFont typeface="Wingdings" pitchFamily="2" charset="2"/>
              <a:buNone/>
            </a:pPr>
            <a:endParaRPr lang="en-US" sz="2800" kern="0" dirty="0"/>
          </a:p>
          <a:p>
            <a:pPr marL="685800" lvl="2" indent="0">
              <a:lnSpc>
                <a:spcPct val="170000"/>
              </a:lnSpc>
              <a:buFont typeface="Wingdings" pitchFamily="2" charset="2"/>
              <a:buNone/>
            </a:pPr>
            <a:r>
              <a:rPr lang="en-US" sz="2800" kern="0" dirty="0"/>
              <a:t>The second objective of this effort is to extend our designed </a:t>
            </a:r>
            <a:r>
              <a:rPr lang="en-US" sz="2800" kern="0" dirty="0">
                <a:solidFill>
                  <a:srgbClr val="FFC000"/>
                </a:solidFill>
              </a:rPr>
              <a:t>multi-view 3D annotation framework </a:t>
            </a:r>
            <a:r>
              <a:rPr lang="en-US" sz="2800" kern="0" dirty="0"/>
              <a:t>into a </a:t>
            </a:r>
            <a:r>
              <a:rPr lang="en-US" sz="2800" kern="0" dirty="0">
                <a:solidFill>
                  <a:srgbClr val="54AF01"/>
                </a:solidFill>
              </a:rPr>
              <a:t>fully automated 3D data segmentation framework</a:t>
            </a:r>
            <a:r>
              <a:rPr lang="en-US" sz="2800" kern="0" dirty="0"/>
              <a:t>.</a:t>
            </a:r>
          </a:p>
          <a:p>
            <a:pPr lvl="2">
              <a:lnSpc>
                <a:spcPct val="170000"/>
              </a:lnSpc>
            </a:pPr>
            <a:endParaRPr lang="en-US" sz="2800" kern="0" dirty="0"/>
          </a:p>
        </p:txBody>
      </p:sp>
    </p:spTree>
    <p:extLst>
      <p:ext uri="{BB962C8B-B14F-4D97-AF65-F5344CB8AC3E}">
        <p14:creationId xmlns:p14="http://schemas.microsoft.com/office/powerpoint/2010/main" val="3286811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fully automated data segmentation pipeline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2DC0C1-11B2-2001-3224-E1756F0946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2560" y="2955659"/>
            <a:ext cx="12618110" cy="240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72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fully automated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B2A93F19-433A-F454-2663-43B7CB5D9CA4}"/>
              </a:ext>
            </a:extLst>
          </p:cNvPr>
          <p:cNvSpPr txBox="1">
            <a:spLocks/>
          </p:cNvSpPr>
          <p:nvPr/>
        </p:nvSpPr>
        <p:spPr>
          <a:xfrm>
            <a:off x="856345" y="1306513"/>
            <a:ext cx="10379335" cy="4604430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0"/>
            <a:r>
              <a:rPr lang="en-US" sz="2200" dirty="0"/>
              <a:t>The performance of the proposed framework is highly related to the following parameters:</a:t>
            </a:r>
          </a:p>
          <a:p>
            <a:pPr marL="5715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Camera spacing</a:t>
            </a:r>
            <a:r>
              <a:rPr lang="en-US" sz="2200" dirty="0"/>
              <a:t>: The distance between cameras set in the synthetic environment.</a:t>
            </a:r>
          </a:p>
          <a:p>
            <a:pPr marL="5715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Image mode</a:t>
            </a:r>
            <a:r>
              <a:rPr lang="en-US" sz="2200" dirty="0"/>
              <a:t>: source image </a:t>
            </a:r>
            <a:r>
              <a:rPr lang="en-US" sz="2200" dirty="0">
                <a:solidFill>
                  <a:srgbClr val="C00000"/>
                </a:solidFill>
              </a:rPr>
              <a:t>vs</a:t>
            </a:r>
            <a:r>
              <a:rPr lang="en-US" sz="2200" dirty="0"/>
              <a:t>. rendered image </a:t>
            </a:r>
            <a:r>
              <a:rPr lang="en-US" sz="2200" dirty="0">
                <a:solidFill>
                  <a:srgbClr val="C00000"/>
                </a:solidFill>
              </a:rPr>
              <a:t>vs</a:t>
            </a:r>
            <a:r>
              <a:rPr lang="en-US" sz="2200" dirty="0"/>
              <a:t>. rendered image at source camera pose.</a:t>
            </a:r>
          </a:p>
          <a:p>
            <a:pPr marL="5715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Camera altitude and angle</a:t>
            </a:r>
            <a:r>
              <a:rPr lang="en-US" sz="2200" dirty="0"/>
              <a:t>: The camera’s altitude and the camera’s angle.</a:t>
            </a:r>
          </a:p>
          <a:p>
            <a:pPr marL="5715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Segmentation model</a:t>
            </a:r>
            <a:r>
              <a:rPr lang="en-US" sz="2200" dirty="0"/>
              <a:t>: The model will be used to perform object detection and semantic segmentation tasks.</a:t>
            </a:r>
          </a:p>
          <a:p>
            <a:pPr marL="228600" indent="0"/>
            <a:r>
              <a:rPr lang="en-US" sz="2200" dirty="0"/>
              <a:t>Experiments: </a:t>
            </a:r>
          </a:p>
          <a:p>
            <a:pPr marL="571500">
              <a:buFont typeface="Arial" panose="020B0604020202020204" pitchFamily="34" charset="0"/>
              <a:buChar char="•"/>
            </a:pPr>
            <a:r>
              <a:rPr lang="en-US" sz="2200" dirty="0"/>
              <a:t>Dataset: The Residential Area (RA) sub-dataset from STPLS3D.</a:t>
            </a:r>
          </a:p>
          <a:p>
            <a:pPr marL="5715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3414113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Camera spacing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  <p:pic>
        <p:nvPicPr>
          <p:cNvPr id="7" name="图片 8" descr="图表, 折线图&#10;&#10;描述已自动生成">
            <a:extLst>
              <a:ext uri="{FF2B5EF4-FFF2-40B4-BE49-F238E27FC236}">
                <a16:creationId xmlns:a16="http://schemas.microsoft.com/office/drawing/2014/main" id="{C91A8677-5AFC-52A2-01F7-81E964AC1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0902"/>
            <a:ext cx="8107720" cy="4864632"/>
          </a:xfrm>
          <a:prstGeom prst="rect">
            <a:avLst/>
          </a:prstGeom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528F5905-7E9C-A8B8-08DE-E496364B31B3}"/>
              </a:ext>
            </a:extLst>
          </p:cNvPr>
          <p:cNvSpPr txBox="1">
            <a:spLocks/>
          </p:cNvSpPr>
          <p:nvPr/>
        </p:nvSpPr>
        <p:spPr>
          <a:xfrm>
            <a:off x="7139355" y="1374458"/>
            <a:ext cx="5052646" cy="4804916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>
              <a:buFont typeface="Wingdings" panose="05000000000000000000" pitchFamily="2" charset="2"/>
              <a:buChar char="q"/>
            </a:pPr>
            <a:r>
              <a:rPr lang="en-US" altLang="zh-CN" dirty="0"/>
              <a:t>As </a:t>
            </a:r>
            <a:r>
              <a:rPr lang="en-US" dirty="0">
                <a:solidFill>
                  <a:srgbClr val="00B0F0"/>
                </a:solidFill>
              </a:rPr>
              <a:t>Camera spacing</a:t>
            </a:r>
            <a:r>
              <a:rPr lang="en-US" sz="2800" dirty="0">
                <a:solidFill>
                  <a:srgbClr val="00B0F0"/>
                </a:solidFill>
              </a:rPr>
              <a:t> </a:t>
            </a:r>
            <a:r>
              <a:rPr lang="en-US" altLang="zh-CN" dirty="0"/>
              <a:t>increases, </a:t>
            </a:r>
            <a:r>
              <a:rPr lang="en-US" altLang="zh-CN" dirty="0" err="1"/>
              <a:t>mIoU</a:t>
            </a:r>
            <a:r>
              <a:rPr lang="en-US" altLang="zh-CN" dirty="0"/>
              <a:t> decrease. 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altLang="zh-CN" dirty="0"/>
              <a:t>Although the model performs best when </a:t>
            </a:r>
            <a:r>
              <a:rPr lang="en-US" dirty="0">
                <a:solidFill>
                  <a:srgbClr val="00B0F0"/>
                </a:solidFill>
              </a:rPr>
              <a:t>Camera spacing</a:t>
            </a:r>
            <a:r>
              <a:rPr lang="en-US" sz="2800" dirty="0">
                <a:solidFill>
                  <a:srgbClr val="00B0F0"/>
                </a:solidFill>
              </a:rPr>
              <a:t> </a:t>
            </a:r>
            <a:r>
              <a:rPr lang="en-US" altLang="zh-CN" dirty="0"/>
              <a:t>is </a:t>
            </a:r>
            <a:r>
              <a:rPr lang="en-US" altLang="zh-CN" dirty="0">
                <a:solidFill>
                  <a:srgbClr val="C00000"/>
                </a:solidFill>
              </a:rPr>
              <a:t>5</a:t>
            </a:r>
            <a:r>
              <a:rPr lang="en-US" altLang="zh-CN" dirty="0"/>
              <a:t>, it requires rendering up to </a:t>
            </a:r>
            <a:r>
              <a:rPr lang="en-US" altLang="zh-CN" dirty="0">
                <a:solidFill>
                  <a:srgbClr val="C00000"/>
                </a:solidFill>
              </a:rPr>
              <a:t>9500</a:t>
            </a:r>
            <a:r>
              <a:rPr lang="en-US" altLang="zh-CN" dirty="0"/>
              <a:t> images, which greatly increases the model running cost. Hence, we selected </a:t>
            </a:r>
            <a:r>
              <a:rPr lang="en-US" altLang="zh-CN" dirty="0">
                <a:solidFill>
                  <a:srgbClr val="54AF01"/>
                </a:solidFill>
              </a:rPr>
              <a:t>10</a:t>
            </a:r>
            <a:r>
              <a:rPr lang="en-US" altLang="zh-CN" dirty="0"/>
              <a:t> for </a:t>
            </a:r>
            <a:r>
              <a:rPr lang="en-US" dirty="0">
                <a:solidFill>
                  <a:srgbClr val="00B0F0"/>
                </a:solidFill>
              </a:rPr>
              <a:t>Camera spacing</a:t>
            </a:r>
            <a:r>
              <a:rPr lang="en-US" altLang="zh-CN" dirty="0"/>
              <a:t>.</a:t>
            </a:r>
            <a:endParaRPr lang="en-US" dirty="0"/>
          </a:p>
          <a:p>
            <a:pPr marL="228600" indent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62397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mode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  <p:pic>
        <p:nvPicPr>
          <p:cNvPr id="7" name="图片 5" descr="图表, 折线图&#10;&#10;描述已自动生成">
            <a:extLst>
              <a:ext uri="{FF2B5EF4-FFF2-40B4-BE49-F238E27FC236}">
                <a16:creationId xmlns:a16="http://schemas.microsoft.com/office/drawing/2014/main" id="{8289686E-8FEA-FDC1-520B-673CC6A55C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6599" y="1012262"/>
            <a:ext cx="8681884" cy="5209131"/>
          </a:xfrm>
          <a:prstGeom prst="rect">
            <a:avLst/>
          </a:prstGeom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F66D34A-07B2-43A4-C340-B9B18BAE93D9}"/>
              </a:ext>
            </a:extLst>
          </p:cNvPr>
          <p:cNvSpPr txBox="1">
            <a:spLocks/>
          </p:cNvSpPr>
          <p:nvPr/>
        </p:nvSpPr>
        <p:spPr>
          <a:xfrm>
            <a:off x="7254240" y="1328867"/>
            <a:ext cx="4860631" cy="457592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457200" lvl="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lvl="1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lvl="2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lvl="3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86000" lvl="4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lvl="5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0400" lvl="6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57600" lvl="7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lvl="8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/>
              <a:t>Source images show the worst performance.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>
                <a:solidFill>
                  <a:srgbClr val="54AF01"/>
                </a:solidFill>
              </a:rPr>
              <a:t>Rendered image at source camera pose </a:t>
            </a:r>
            <a:r>
              <a:rPr lang="en-US" altLang="zh-CN" sz="2400" dirty="0"/>
              <a:t>show </a:t>
            </a:r>
            <a:r>
              <a:rPr lang="en-US" altLang="zh-CN" sz="2400" dirty="0">
                <a:solidFill>
                  <a:srgbClr val="00B0F0"/>
                </a:solidFill>
              </a:rPr>
              <a:t>improved</a:t>
            </a:r>
            <a:r>
              <a:rPr lang="en-US" altLang="zh-CN" sz="2400" dirty="0"/>
              <a:t> performance.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>
                <a:solidFill>
                  <a:srgbClr val="54AF01"/>
                </a:solidFill>
              </a:rPr>
              <a:t>Rendered images </a:t>
            </a:r>
            <a:r>
              <a:rPr lang="en-US" altLang="zh-CN" sz="2400" dirty="0"/>
              <a:t>show </a:t>
            </a:r>
            <a:r>
              <a:rPr lang="en-US" altLang="zh-CN" sz="2400" dirty="0">
                <a:solidFill>
                  <a:srgbClr val="FFC000"/>
                </a:solidFill>
              </a:rPr>
              <a:t>improved</a:t>
            </a:r>
            <a:r>
              <a:rPr lang="en-US" altLang="zh-CN" sz="2400" dirty="0"/>
              <a:t> performance.</a:t>
            </a:r>
          </a:p>
          <a:p>
            <a:pPr marL="571500" indent="-342900">
              <a:buFont typeface="Wingdings" panose="05000000000000000000" pitchFamily="2" charset="2"/>
              <a:buChar char="q"/>
            </a:pPr>
            <a:r>
              <a:rPr lang="en-US" altLang="zh-CN" sz="2400" dirty="0">
                <a:solidFill>
                  <a:srgbClr val="54AF01"/>
                </a:solidFill>
              </a:rPr>
              <a:t>Rendered image + rendered image at source camera pose </a:t>
            </a:r>
            <a:r>
              <a:rPr lang="en-US" altLang="zh-CN" sz="2400" dirty="0"/>
              <a:t>show the </a:t>
            </a:r>
            <a:r>
              <a:rPr lang="en-US" altLang="zh-CN" sz="2400" dirty="0">
                <a:solidFill>
                  <a:srgbClr val="C00000"/>
                </a:solidFill>
              </a:rPr>
              <a:t>best</a:t>
            </a:r>
            <a:r>
              <a:rPr lang="en-US" altLang="zh-CN" sz="2400" dirty="0"/>
              <a:t> performance</a:t>
            </a:r>
          </a:p>
        </p:txBody>
      </p:sp>
    </p:spTree>
    <p:extLst>
      <p:ext uri="{BB962C8B-B14F-4D97-AF65-F5344CB8AC3E}">
        <p14:creationId xmlns:p14="http://schemas.microsoft.com/office/powerpoint/2010/main" val="2249285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Camera altitude and angle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16DCB159-1F24-8F00-A376-83CC864102A7}"/>
              </a:ext>
            </a:extLst>
          </p:cNvPr>
          <p:cNvSpPr txBox="1">
            <a:spLocks/>
          </p:cNvSpPr>
          <p:nvPr/>
        </p:nvSpPr>
        <p:spPr>
          <a:xfrm>
            <a:off x="572963" y="2216728"/>
            <a:ext cx="11046073" cy="3676072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B0F0"/>
                </a:solidFill>
              </a:rPr>
              <a:t>Camera spacing</a:t>
            </a:r>
            <a:r>
              <a:rPr lang="en-US" dirty="0"/>
              <a:t>: 10 m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B0F0"/>
                </a:solidFill>
              </a:rPr>
              <a:t>Image mode</a:t>
            </a:r>
            <a:r>
              <a:rPr lang="en-US" dirty="0"/>
              <a:t>: rendered image.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54AF01"/>
                </a:solidFill>
              </a:rPr>
              <a:t>Camera altitude and angle</a:t>
            </a:r>
            <a:r>
              <a:rPr lang="en-US" dirty="0"/>
              <a:t>: </a:t>
            </a:r>
          </a:p>
          <a:p>
            <a:pPr marL="1028700" lvl="1">
              <a:buFont typeface="Wingdings" panose="05000000000000000000" pitchFamily="2" charset="2"/>
              <a:buChar char="q"/>
            </a:pPr>
            <a:r>
              <a:rPr lang="en-US" dirty="0"/>
              <a:t>Altitude: 5 – 50m</a:t>
            </a:r>
          </a:p>
          <a:p>
            <a:pPr marL="1028700" lvl="1">
              <a:buFont typeface="Wingdings" panose="05000000000000000000" pitchFamily="2" charset="2"/>
              <a:buChar char="q"/>
            </a:pPr>
            <a:r>
              <a:rPr lang="en-US" dirty="0"/>
              <a:t>Angle: 1 – 75 degree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B0F0"/>
                </a:solidFill>
              </a:rPr>
              <a:t>Segmentation model</a:t>
            </a:r>
            <a:r>
              <a:rPr lang="en-US" dirty="0"/>
              <a:t>: GDINO + SAM.</a:t>
            </a:r>
          </a:p>
        </p:txBody>
      </p:sp>
    </p:spTree>
    <p:extLst>
      <p:ext uri="{BB962C8B-B14F-4D97-AF65-F5344CB8AC3E}">
        <p14:creationId xmlns:p14="http://schemas.microsoft.com/office/powerpoint/2010/main" val="267593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5m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  <p:pic>
        <p:nvPicPr>
          <p:cNvPr id="4" name="图片 5" descr="图表, 折线图&#10;&#10;描述已自动生成">
            <a:extLst>
              <a:ext uri="{FF2B5EF4-FFF2-40B4-BE49-F238E27FC236}">
                <a16:creationId xmlns:a16="http://schemas.microsoft.com/office/drawing/2014/main" id="{F0B58D01-AB77-4055-AD02-1FA47BADA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012" y="923950"/>
            <a:ext cx="8697975" cy="5218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9921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10m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65082ADF-EE99-25B4-9D68-0BE6C9A4FC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179" y="953263"/>
            <a:ext cx="8637641" cy="5182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5890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15m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60F7E5DF-5FD3-33ED-E456-8204012574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642" y="908678"/>
            <a:ext cx="8750715" cy="525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292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20m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  <p:pic>
        <p:nvPicPr>
          <p:cNvPr id="4" name="图片 5" descr="图表, 折线图&#10;&#10;描述已自动生成">
            <a:extLst>
              <a:ext uri="{FF2B5EF4-FFF2-40B4-BE49-F238E27FC236}">
                <a16:creationId xmlns:a16="http://schemas.microsoft.com/office/drawing/2014/main" id="{075E326D-791A-FC6A-6BD9-5A609E19D1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9802" y="931459"/>
            <a:ext cx="8652396" cy="519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9044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25m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99B5F8B3-8EBE-1C2D-DE6F-B35DA04D93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521" y="922105"/>
            <a:ext cx="8552957" cy="513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763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30m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404AD8CB-6EDC-05F6-1C76-18820EDB1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8723" y="931604"/>
            <a:ext cx="8574553" cy="514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9179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40m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66104D7F-81E8-8FE0-CC26-A585F5F454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447" y="978080"/>
            <a:ext cx="8589105" cy="5153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049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ALTITUDE = 50m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  <p:pic>
        <p:nvPicPr>
          <p:cNvPr id="4" name="图片 6" descr="图表, 折线图&#10;&#10;描述已自动生成">
            <a:extLst>
              <a:ext uri="{FF2B5EF4-FFF2-40B4-BE49-F238E27FC236}">
                <a16:creationId xmlns:a16="http://schemas.microsoft.com/office/drawing/2014/main" id="{463C870E-31E9-ADFB-C65A-8B0E72EE80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1255" y="945550"/>
            <a:ext cx="8529489" cy="511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9320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results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31</a:t>
            </a:fld>
            <a:endParaRPr lang="en-US" dirty="0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FF342FF3-CB58-8CDF-E478-3EA08CF9843D}"/>
              </a:ext>
            </a:extLst>
          </p:cNvPr>
          <p:cNvSpPr txBox="1">
            <a:spLocks/>
          </p:cNvSpPr>
          <p:nvPr/>
        </p:nvSpPr>
        <p:spPr>
          <a:xfrm>
            <a:off x="572963" y="1289437"/>
            <a:ext cx="11046073" cy="4745603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>
              <a:buFont typeface="Wingdings" panose="05000000000000000000" pitchFamily="2" charset="2"/>
              <a:buChar char="q"/>
            </a:pPr>
            <a:r>
              <a:rPr lang="en-US" dirty="0"/>
              <a:t>Best angle for each altitude is (altitude, angle): (5,5), (10,5), (15,55), (20, 55), (25,55), (30,55), (40,60), (50,65). 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/>
              <a:t>When the altitude is less than 10m, although the </a:t>
            </a:r>
            <a:r>
              <a:rPr lang="en-US" dirty="0" err="1">
                <a:solidFill>
                  <a:srgbClr val="54AF01"/>
                </a:solidFill>
              </a:rPr>
              <a:t>mIoU</a:t>
            </a:r>
            <a:r>
              <a:rPr lang="en-US" dirty="0">
                <a:solidFill>
                  <a:srgbClr val="54AF01"/>
                </a:solidFill>
              </a:rPr>
              <a:t> is good </a:t>
            </a:r>
            <a:r>
              <a:rPr lang="en-US" dirty="0"/>
              <a:t>(over 0.6), the </a:t>
            </a:r>
            <a:r>
              <a:rPr lang="en-US" dirty="0">
                <a:solidFill>
                  <a:srgbClr val="C00000"/>
                </a:solidFill>
              </a:rPr>
              <a:t>cover rate is unsatisfied </a:t>
            </a:r>
            <a:r>
              <a:rPr lang="en-US" dirty="0"/>
              <a:t>(less than 90%). 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/>
              <a:t>When the altitude is more than 10m and less than 30m, the </a:t>
            </a:r>
            <a:r>
              <a:rPr lang="en-US" dirty="0">
                <a:solidFill>
                  <a:srgbClr val="54AF01"/>
                </a:solidFill>
              </a:rPr>
              <a:t>cover rate is more than 93% </a:t>
            </a:r>
            <a:r>
              <a:rPr lang="en-US" dirty="0"/>
              <a:t>and the </a:t>
            </a:r>
            <a:r>
              <a:rPr lang="en-US" dirty="0" err="1">
                <a:solidFill>
                  <a:srgbClr val="54AF01"/>
                </a:solidFill>
              </a:rPr>
              <a:t>mIoU</a:t>
            </a:r>
            <a:r>
              <a:rPr lang="en-US" dirty="0">
                <a:solidFill>
                  <a:srgbClr val="54AF01"/>
                </a:solidFill>
              </a:rPr>
              <a:t> for the whole 3D point clouds is over 0.5</a:t>
            </a:r>
            <a:r>
              <a:rPr lang="en-US" dirty="0"/>
              <a:t>. </a:t>
            </a:r>
          </a:p>
          <a:p>
            <a:pPr marL="571500">
              <a:buFont typeface="Wingdings" panose="05000000000000000000" pitchFamily="2" charset="2"/>
              <a:buChar char="q"/>
            </a:pPr>
            <a:r>
              <a:rPr lang="en-US" dirty="0"/>
              <a:t>When the altitude is more than 30</a:t>
            </a:r>
            <a:r>
              <a:rPr lang="en-US" altLang="zh-CN" dirty="0"/>
              <a:t>m, the model </a:t>
            </a:r>
            <a:r>
              <a:rPr lang="en-US" altLang="zh-CN" dirty="0">
                <a:solidFill>
                  <a:srgbClr val="C00000"/>
                </a:solidFill>
              </a:rPr>
              <a:t>cannot segment light pole and fence effectively</a:t>
            </a:r>
            <a:r>
              <a:rPr lang="en-US" altLang="zh-CN" dirty="0">
                <a:solidFill>
                  <a:srgbClr val="FF0000"/>
                </a:solidFill>
              </a:rPr>
              <a:t> </a:t>
            </a:r>
            <a:r>
              <a:rPr lang="en-US" altLang="zh-CN" dirty="0"/>
              <a:t>(the </a:t>
            </a:r>
            <a:r>
              <a:rPr lang="en-US" altLang="zh-CN" dirty="0" err="1"/>
              <a:t>IoU</a:t>
            </a:r>
            <a:r>
              <a:rPr lang="en-US" altLang="zh-CN" dirty="0"/>
              <a:t> is close to 0) which means the framework can only segment large objects at this altitude.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2579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OVHR3D – demo – Automated segmentation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  <p:pic>
        <p:nvPicPr>
          <p:cNvPr id="4" name="SegResult">
            <a:hlinkClick r:id="" action="ppaction://media"/>
            <a:extLst>
              <a:ext uri="{FF2B5EF4-FFF2-40B4-BE49-F238E27FC236}">
                <a16:creationId xmlns:a16="http://schemas.microsoft.com/office/drawing/2014/main" id="{729B096F-686C-BBF8-6CD2-99A8728C08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6905" y="822960"/>
            <a:ext cx="10650725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56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ADVANCES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52451275-76CF-672B-ED49-556115F9A8F3}"/>
              </a:ext>
            </a:extLst>
          </p:cNvPr>
          <p:cNvSpPr txBox="1">
            <a:spLocks/>
          </p:cNvSpPr>
          <p:nvPr/>
        </p:nvSpPr>
        <p:spPr>
          <a:xfrm>
            <a:off x="85708" y="1113781"/>
            <a:ext cx="11708663" cy="941900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5763" indent="-214313">
              <a:buFont typeface="Arial" panose="020B0604020202020204" pitchFamily="34" charset="0"/>
              <a:buChar char="•"/>
            </a:pPr>
            <a:r>
              <a:rPr lang="en-US" sz="1600" dirty="0"/>
              <a:t>Leverage newer vision-language model and latest neural rendering for faster processing and real time application.</a:t>
            </a:r>
          </a:p>
        </p:txBody>
      </p:sp>
      <p:pic>
        <p:nvPicPr>
          <p:cNvPr id="5" name="GS_efficientVITSam_demo">
            <a:hlinkClick r:id="" action="ppaction://media"/>
            <a:extLst>
              <a:ext uri="{FF2B5EF4-FFF2-40B4-BE49-F238E27FC236}">
                <a16:creationId xmlns:a16="http://schemas.microsoft.com/office/drawing/2014/main" id="{4B2E363B-FBA0-CA07-BBC1-5A445824D8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5164"/>
          <a:stretch/>
        </p:blipFill>
        <p:spPr>
          <a:xfrm>
            <a:off x="1983577" y="1512137"/>
            <a:ext cx="8224846" cy="487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3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Acknowledgement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34</a:t>
            </a:fld>
            <a:endParaRPr lang="en-US" dirty="0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FF342FF3-CB58-8CDF-E478-3EA08CF9843D}"/>
              </a:ext>
            </a:extLst>
          </p:cNvPr>
          <p:cNvSpPr txBox="1">
            <a:spLocks/>
          </p:cNvSpPr>
          <p:nvPr/>
        </p:nvSpPr>
        <p:spPr>
          <a:xfrm>
            <a:off x="572963" y="1289437"/>
            <a:ext cx="11046073" cy="4745603"/>
          </a:xfrm>
          <a:prstGeom prst="rect">
            <a:avLst/>
          </a:prstGeom>
        </p:spPr>
        <p:txBody>
          <a:bodyPr vert="horz" lIns="0" tIns="0" rIns="0" bIns="0" spcCol="365760" rtlCol="0"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143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914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828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0"/>
            <a:endParaRPr lang="en-US" dirty="0"/>
          </a:p>
          <a:p>
            <a:pPr marL="228600" indent="0"/>
            <a:endParaRPr lang="en-US" dirty="0"/>
          </a:p>
          <a:p>
            <a:pPr marL="228600" indent="0"/>
            <a:r>
              <a:rPr lang="en-US" dirty="0"/>
              <a:t>The authors would like to thank our primary sponsors of this research: Mr. Clayton Burford of the Battlespace Content Creation (BCC) team at Simulation and Training Technology Center (STTC). This work is supported by University Affiliated Research Center (UARC) award W911NF-14-D-0005. Statements and opinions expressed and content included do not necessarily reflect the position or the policy of the Government, and no official endorsement should be inferred.</a:t>
            </a:r>
          </a:p>
        </p:txBody>
      </p:sp>
    </p:spTree>
    <p:extLst>
      <p:ext uri="{BB962C8B-B14F-4D97-AF65-F5344CB8AC3E}">
        <p14:creationId xmlns:p14="http://schemas.microsoft.com/office/powerpoint/2010/main" val="32694956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C1706-4C3B-2B4B-BD3E-194E88879B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74006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2016PresentationTemplate_Tutorials.potx" id="{703545D4-36F8-4318-AC29-1855C3CD0935}" vid="{711C829B-536F-4794-9833-7F96502517E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67E50F16932FA4DA740AD241DCC42DC" ma:contentTypeVersion="1" ma:contentTypeDescription="Create a new document." ma:contentTypeScope="" ma:versionID="cf3becb063dad1cc8b49e034e445ab8d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ddb0c952b897a810c8a4e377cff6bff8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p:properties xmlns:p="http://schemas.microsoft.com/office/2006/metadata/properties" xmlns:xsi="http://www.w3.org/2001/XMLSchema-instance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5F1E05-96DA-4377-A6E4-484D5E715A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8C709B06-5FA7-40B8-A752-7128AA94FE0C}">
  <ds:schemaRefs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purl.org/dc/terms/"/>
    <ds:schemaRef ds:uri="http://schemas.microsoft.com/sharepoint/v3"/>
    <ds:schemaRef ds:uri="http://schemas.microsoft.com/office/2006/metadata/propertie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2F04B76F-4E2B-4E86-86C5-9CCB38AF7D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15145</TotalTime>
  <Words>1222</Words>
  <Application>Microsoft Office PowerPoint</Application>
  <PresentationFormat>Widescreen</PresentationFormat>
  <Paragraphs>166</Paragraphs>
  <Slides>35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Arial Narrow</vt:lpstr>
      <vt:lpstr>Tahoma</vt:lpstr>
      <vt:lpstr>Times New Roman</vt:lpstr>
      <vt:lpstr>Wingdings</vt:lpstr>
      <vt:lpstr>Blends</vt:lpstr>
      <vt:lpstr>PowerPoint Presentation</vt:lpstr>
      <vt:lpstr>Authors</vt:lpstr>
      <vt:lpstr>Motivations</vt:lpstr>
      <vt:lpstr>First Objective</vt:lpstr>
      <vt:lpstr>Background – VLM &amp; open vocabulary methods</vt:lpstr>
      <vt:lpstr>OVHR2D - Data segmentation</vt:lpstr>
      <vt:lpstr>OVHR2D - demo</vt:lpstr>
      <vt:lpstr>OVHR3D – interactive data annotation pipeline</vt:lpstr>
      <vt:lpstr>Framework – 2D image rendering</vt:lpstr>
      <vt:lpstr>Framework – 2D-3D back-projection</vt:lpstr>
      <vt:lpstr>OVHR3D – demo – Semantic segmentation</vt:lpstr>
      <vt:lpstr>OVHR3D – demo – instance segmentation</vt:lpstr>
      <vt:lpstr>OVHR3D – demo – indoor</vt:lpstr>
      <vt:lpstr>OVHR3D – demo – Range feature</vt:lpstr>
      <vt:lpstr>OVHR3D – Indoor annotation experiment</vt:lpstr>
      <vt:lpstr>OVHR3D – outdoor annotation experiment</vt:lpstr>
      <vt:lpstr>Second Objective</vt:lpstr>
      <vt:lpstr>OVHR3D – fully automated data segmentation pipeline</vt:lpstr>
      <vt:lpstr>OVHR3D – fully automated</vt:lpstr>
      <vt:lpstr>Camera spacing</vt:lpstr>
      <vt:lpstr>Image mode</vt:lpstr>
      <vt:lpstr>Camera altitude and angle</vt:lpstr>
      <vt:lpstr>ALTITUDE = 5m</vt:lpstr>
      <vt:lpstr>ALTITUDE = 10m</vt:lpstr>
      <vt:lpstr>ALTITUDE = 15m</vt:lpstr>
      <vt:lpstr>ALTITUDE = 20m</vt:lpstr>
      <vt:lpstr>ALTITUDE = 25m</vt:lpstr>
      <vt:lpstr>ALTITUDE = 30m</vt:lpstr>
      <vt:lpstr>ALTITUDE = 40m</vt:lpstr>
      <vt:lpstr>ALTITUDE = 50m</vt:lpstr>
      <vt:lpstr>Current results</vt:lpstr>
      <vt:lpstr>OVHR3D – demo – Automated segmentation</vt:lpstr>
      <vt:lpstr>FUTURE ADVANCES</vt:lpstr>
      <vt:lpstr>Acknowledgement</vt:lpstr>
      <vt:lpstr>Thank you!</vt:lpstr>
    </vt:vector>
  </TitlesOfParts>
  <Company>The Boeing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Hamilton, Christopher A</dc:creator>
  <cp:lastModifiedBy>Meida Chen</cp:lastModifiedBy>
  <cp:revision>46</cp:revision>
  <cp:lastPrinted>1601-01-01T00:00:00Z</cp:lastPrinted>
  <dcterms:created xsi:type="dcterms:W3CDTF">2016-03-29T15:29:36Z</dcterms:created>
  <dcterms:modified xsi:type="dcterms:W3CDTF">2024-10-01T23:22:15Z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0x010100767E50F16932FA4DA740AD241DCC42DC</vt:lpwstr>
  </property>
  <property fmtid="{D5CDD505-2E9C-101B-9397-08002B2CF9AE}" pid="3" name="DocumentDescription">
    <vt:lpwstr>&lt;div class=ExternalClass9DF5FD6F97034AAA9FF0AABB8157F05A&gt; &lt;/div&gt;</vt:lpwstr>
  </property>
</Properties>
</file>