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5"/>
  </p:notesMasterIdLst>
  <p:handoutMasterIdLst>
    <p:handoutMasterId r:id="rId26"/>
  </p:handoutMasterIdLst>
  <p:sldIdLst>
    <p:sldId id="289" r:id="rId5"/>
    <p:sldId id="290" r:id="rId6"/>
    <p:sldId id="313" r:id="rId7"/>
    <p:sldId id="302" r:id="rId8"/>
    <p:sldId id="316" r:id="rId9"/>
    <p:sldId id="303" r:id="rId10"/>
    <p:sldId id="314" r:id="rId11"/>
    <p:sldId id="315" r:id="rId12"/>
    <p:sldId id="317" r:id="rId13"/>
    <p:sldId id="304" r:id="rId14"/>
    <p:sldId id="318" r:id="rId15"/>
    <p:sldId id="305" r:id="rId16"/>
    <p:sldId id="319" r:id="rId17"/>
    <p:sldId id="307" r:id="rId18"/>
    <p:sldId id="308" r:id="rId19"/>
    <p:sldId id="309" r:id="rId20"/>
    <p:sldId id="320" r:id="rId21"/>
    <p:sldId id="310" r:id="rId22"/>
    <p:sldId id="311" r:id="rId23"/>
    <p:sldId id="312" r:id="rId24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58A"/>
    <a:srgbClr val="0033CC"/>
    <a:srgbClr val="2B56AB"/>
    <a:srgbClr val="CC3300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9" autoAdjust="0"/>
    <p:restoredTop sz="96400" autoAdjust="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=""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=""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=""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Surpass the Adversary</a:t>
            </a:r>
            <a:endParaRPr lang="en-US" dirty="0"/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Enhanced Mission Training through Digital Engineering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pitchFamily="34" charset="0"/>
              </a:rPr>
              <a:t>Viruben Watson, Thales Australia</a:t>
            </a:r>
            <a:endParaRPr lang="en-US" dirty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397" y="4855089"/>
            <a:ext cx="3477768" cy="10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Digital Advantage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520190" cy="5075237"/>
          </a:xfrm>
        </p:spPr>
        <p:txBody>
          <a:bodyPr/>
          <a:lstStyle/>
          <a:p>
            <a:r>
              <a:rPr lang="en-US" dirty="0" smtClean="0"/>
              <a:t>Combine concepts of systems engineering to both training and mission engineering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8448" y="2468880"/>
            <a:ext cx="337451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FFC000"/>
                </a:solidFill>
              </a:rPr>
              <a:t>Training Needs Analysis</a:t>
            </a:r>
            <a:endParaRPr lang="en-AU" sz="2400" dirty="0">
              <a:solidFill>
                <a:srgbClr val="FFC000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009553" y="2320236"/>
            <a:ext cx="1691640" cy="758952"/>
          </a:xfrm>
          <a:prstGeom prst="right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ahoma" charset="0"/>
              </a:rPr>
              <a:t>Analogous</a:t>
            </a:r>
            <a:r>
              <a:rPr kumimoji="0" lang="en-AU" sz="1800" b="0" i="0" u="none" strike="noStrike" cap="none" normalizeH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ahoma" charset="0"/>
              </a:rPr>
              <a:t> to</a:t>
            </a:r>
            <a:endParaRPr kumimoji="0" lang="en-AU" sz="1800" b="0" i="0" u="none" strike="noStrike" cap="non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Tahom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8598" y="2468879"/>
            <a:ext cx="2755241" cy="4616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User Requirements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0363" y="4248795"/>
            <a:ext cx="2251707" cy="4616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Mission Activity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3350" y="4248794"/>
            <a:ext cx="3926203" cy="461665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0033CC"/>
                </a:solidFill>
              </a:rPr>
              <a:t>Mission Engineering Thread</a:t>
            </a:r>
            <a:endParaRPr lang="en-AU" sz="2400" dirty="0">
              <a:solidFill>
                <a:srgbClr val="0033CC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380842" y="4100150"/>
            <a:ext cx="1691640" cy="758952"/>
          </a:xfrm>
          <a:prstGeom prst="right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ahoma" charset="0"/>
              </a:rPr>
              <a:t>Defines</a:t>
            </a:r>
          </a:p>
        </p:txBody>
      </p:sp>
      <p:sp>
        <p:nvSpPr>
          <p:cNvPr id="13" name="Up-Down Arrow 12"/>
          <p:cNvSpPr/>
          <p:nvPr/>
        </p:nvSpPr>
        <p:spPr bwMode="auto">
          <a:xfrm>
            <a:off x="8193900" y="3176793"/>
            <a:ext cx="484632" cy="889951"/>
          </a:xfrm>
          <a:prstGeom prst="up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8532" y="3128004"/>
            <a:ext cx="2413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Links the digital and</a:t>
            </a:r>
          </a:p>
          <a:p>
            <a:r>
              <a:rPr lang="en-AU" sz="1800" dirty="0" smtClean="0"/>
              <a:t>mission engineering concepts</a:t>
            </a:r>
            <a:endParaRPr lang="en-AU" sz="1800" dirty="0"/>
          </a:p>
        </p:txBody>
      </p:sp>
      <p:sp>
        <p:nvSpPr>
          <p:cNvPr id="15" name="Up-Down Arrow 14"/>
          <p:cNvSpPr/>
          <p:nvPr/>
        </p:nvSpPr>
        <p:spPr bwMode="auto">
          <a:xfrm>
            <a:off x="2002513" y="3139356"/>
            <a:ext cx="484632" cy="889951"/>
          </a:xfrm>
          <a:prstGeom prst="up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7351" y="3117281"/>
            <a:ext cx="240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Links the training goals with the operational context</a:t>
            </a:r>
          </a:p>
        </p:txBody>
      </p:sp>
    </p:spTree>
    <p:extLst>
      <p:ext uri="{BB962C8B-B14F-4D97-AF65-F5344CB8AC3E}">
        <p14:creationId xmlns:p14="http://schemas.microsoft.com/office/powerpoint/2010/main" val="382962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Digital Advantage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78890" y="982706"/>
            <a:ext cx="11444775" cy="5075237"/>
          </a:xfrm>
        </p:spPr>
        <p:txBody>
          <a:bodyPr/>
          <a:lstStyle/>
          <a:p>
            <a:r>
              <a:rPr lang="en-US" dirty="0" smtClean="0"/>
              <a:t>Mission Engineering Thread (MET) and Training Needs Analysis (TNA) relationship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524" y="2239241"/>
            <a:ext cx="4581030" cy="2690184"/>
          </a:xfrm>
          <a:prstGeom prst="rect">
            <a:avLst/>
          </a:prstGeom>
        </p:spPr>
      </p:pic>
      <p:pic>
        <p:nvPicPr>
          <p:cNvPr id="1026" name="Picture 2" descr="https://lh7-rt.googleusercontent.com/docsz/AD_4nXeIrDnJdlEJm4EfxCNHbk5uIoxLGCih3Rf11IdO5-83i5mLfXMc0xvoiFAGhmoAKVktQl6pFSwwclR2HnGlFv0_oa6uYQc5z8XQLRhTwkIUxaQrC8hgkcu7hmHSjJTQ9RXUacZKFDPqKfxIXUHYHV_H6Ijj3DjRLZ6uyrEUGjcEFH8eh7WY_Q?key=BEU2Wfp02pG-BGieOBHi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90" y="2603627"/>
            <a:ext cx="6666634" cy="22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1307592" y="2825496"/>
            <a:ext cx="1089447" cy="6948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0" name="Straight Arrow Connector 19"/>
          <p:cNvCxnSpPr>
            <a:stCxn id="18" idx="7"/>
            <a:endCxn id="22" idx="2"/>
          </p:cNvCxnSpPr>
          <p:nvPr/>
        </p:nvCxnSpPr>
        <p:spPr bwMode="auto">
          <a:xfrm>
            <a:off x="2237493" y="2927251"/>
            <a:ext cx="4967577" cy="7588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7205070" y="3338673"/>
            <a:ext cx="1089447" cy="6948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6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 err="1" smtClean="0"/>
              <a:t>Characterisation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78338" y="1172578"/>
            <a:ext cx="11454202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Combine concepts of systems engineering to both training and mission engineering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298448" y="2468880"/>
            <a:ext cx="266303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FFC000"/>
                </a:solidFill>
              </a:rPr>
              <a:t>Training Attributes</a:t>
            </a:r>
            <a:endParaRPr lang="en-AU" sz="2400" dirty="0">
              <a:solidFill>
                <a:srgbClr val="FFC0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671163" y="2351323"/>
            <a:ext cx="1691640" cy="758952"/>
          </a:xfrm>
          <a:prstGeom prst="right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ahoma" charset="0"/>
              </a:rPr>
              <a:t>Analogous</a:t>
            </a:r>
            <a:r>
              <a:rPr kumimoji="0" lang="en-AU" sz="1800" b="0" i="0" u="none" strike="noStrike" cap="none" normalizeH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ahoma" charset="0"/>
              </a:rPr>
              <a:t> to</a:t>
            </a:r>
            <a:endParaRPr kumimoji="0" lang="en-AU" sz="1800" b="0" i="0" u="none" strike="noStrike" cap="non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Tahom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6437" y="2351323"/>
            <a:ext cx="3226045" cy="7078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Functional and Performance Specification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4318" y="4248795"/>
            <a:ext cx="1872179" cy="4616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Mission Task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4802" y="4211898"/>
            <a:ext cx="1849352" cy="461665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0033CC"/>
                </a:solidFill>
              </a:rPr>
              <a:t>MET Activity</a:t>
            </a:r>
            <a:endParaRPr lang="en-AU" sz="2400" dirty="0">
              <a:solidFill>
                <a:srgbClr val="0033CC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671163" y="4100151"/>
            <a:ext cx="1691640" cy="758952"/>
          </a:xfrm>
          <a:prstGeom prst="right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Tahoma" charset="0"/>
              </a:rPr>
              <a:t>Defines</a:t>
            </a:r>
          </a:p>
        </p:txBody>
      </p:sp>
      <p:sp>
        <p:nvSpPr>
          <p:cNvPr id="12" name="Up-Down Arrow 11"/>
          <p:cNvSpPr/>
          <p:nvPr/>
        </p:nvSpPr>
        <p:spPr bwMode="auto">
          <a:xfrm>
            <a:off x="7677855" y="3176793"/>
            <a:ext cx="484632" cy="889951"/>
          </a:xfrm>
          <a:prstGeom prst="up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2487" y="3128004"/>
            <a:ext cx="2413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Links the digital and</a:t>
            </a:r>
          </a:p>
          <a:p>
            <a:r>
              <a:rPr lang="en-AU" sz="1800" dirty="0" smtClean="0"/>
              <a:t>mission engineering concepts</a:t>
            </a:r>
            <a:endParaRPr lang="en-AU" sz="1800" dirty="0"/>
          </a:p>
        </p:txBody>
      </p:sp>
      <p:sp>
        <p:nvSpPr>
          <p:cNvPr id="14" name="Up-Down Arrow 13"/>
          <p:cNvSpPr/>
          <p:nvPr/>
        </p:nvSpPr>
        <p:spPr bwMode="auto">
          <a:xfrm>
            <a:off x="2002513" y="3139356"/>
            <a:ext cx="484632" cy="889951"/>
          </a:xfrm>
          <a:prstGeom prst="up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7351" y="3117281"/>
            <a:ext cx="240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Links the training characteristics with mission activities</a:t>
            </a:r>
          </a:p>
        </p:txBody>
      </p:sp>
    </p:spTree>
    <p:extLst>
      <p:ext uri="{BB962C8B-B14F-4D97-AF65-F5344CB8AC3E}">
        <p14:creationId xmlns:p14="http://schemas.microsoft.com/office/powerpoint/2010/main" val="268960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 err="1" smtClean="0"/>
              <a:t>Characterisation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62829" y="1074110"/>
            <a:ext cx="11250613" cy="5075237"/>
          </a:xfrm>
        </p:spPr>
        <p:txBody>
          <a:bodyPr/>
          <a:lstStyle/>
          <a:p>
            <a:r>
              <a:rPr lang="en-US" dirty="0" smtClean="0"/>
              <a:t>Functional Performance Specification and Training Attribute relationship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162" y="2166814"/>
            <a:ext cx="4581030" cy="26901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230" y="1843700"/>
            <a:ext cx="4714875" cy="36957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 bwMode="auto">
          <a:xfrm>
            <a:off x="3453264" y="2166814"/>
            <a:ext cx="1089447" cy="6948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110525" y="2166813"/>
            <a:ext cx="1089447" cy="6948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0" name="Straight Arrow Connector 19"/>
          <p:cNvCxnSpPr>
            <a:stCxn id="18" idx="6"/>
            <a:endCxn id="19" idx="2"/>
          </p:cNvCxnSpPr>
          <p:nvPr/>
        </p:nvCxnSpPr>
        <p:spPr bwMode="auto">
          <a:xfrm flipV="1">
            <a:off x="4542711" y="2514228"/>
            <a:ext cx="256781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958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Tangible Product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Product Alignment Analysis – What device meets our digital representation?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57" y="2241734"/>
            <a:ext cx="3490964" cy="2736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028" y="2077293"/>
            <a:ext cx="1491853" cy="1293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486676" y="2241734"/>
            <a:ext cx="2271844" cy="964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486676" y="3699410"/>
            <a:ext cx="2271844" cy="964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486676" y="5157086"/>
            <a:ext cx="2271844" cy="964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763" y="3590771"/>
            <a:ext cx="1210382" cy="1210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968" y="5165737"/>
            <a:ext cx="1257972" cy="943479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5" idx="3"/>
            <a:endCxn id="7" idx="1"/>
          </p:cNvCxnSpPr>
          <p:nvPr/>
        </p:nvCxnSpPr>
        <p:spPr bwMode="auto">
          <a:xfrm flipV="1">
            <a:off x="4142521" y="2724167"/>
            <a:ext cx="1344155" cy="8857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5" idx="3"/>
            <a:endCxn id="8" idx="1"/>
          </p:cNvCxnSpPr>
          <p:nvPr/>
        </p:nvCxnSpPr>
        <p:spPr bwMode="auto">
          <a:xfrm>
            <a:off x="4142521" y="3609910"/>
            <a:ext cx="1344155" cy="5719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5" idx="3"/>
            <a:endCxn id="9" idx="1"/>
          </p:cNvCxnSpPr>
          <p:nvPr/>
        </p:nvCxnSpPr>
        <p:spPr bwMode="auto">
          <a:xfrm>
            <a:off x="4142521" y="3609910"/>
            <a:ext cx="1344155" cy="2029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7" idx="3"/>
            <a:endCxn id="6" idx="1"/>
          </p:cNvCxnSpPr>
          <p:nvPr/>
        </p:nvCxnSpPr>
        <p:spPr bwMode="auto">
          <a:xfrm>
            <a:off x="7758520" y="2724167"/>
            <a:ext cx="88950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8" idx="3"/>
            <a:endCxn id="10" idx="1"/>
          </p:cNvCxnSpPr>
          <p:nvPr/>
        </p:nvCxnSpPr>
        <p:spPr bwMode="auto">
          <a:xfrm>
            <a:off x="7758520" y="4181843"/>
            <a:ext cx="1030243" cy="141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9" idx="3"/>
            <a:endCxn id="11" idx="1"/>
          </p:cNvCxnSpPr>
          <p:nvPr/>
        </p:nvCxnSpPr>
        <p:spPr bwMode="auto">
          <a:xfrm flipV="1">
            <a:off x="7758520" y="5637477"/>
            <a:ext cx="1006448" cy="20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53030" y="1820872"/>
            <a:ext cx="275626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Digital attribute instantiation</a:t>
            </a:r>
            <a:endParaRPr lang="en-A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80296" y="1830496"/>
            <a:ext cx="308017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Comparison digital model to digital model</a:t>
            </a:r>
            <a:endParaRPr lang="en-A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502246" y="1691996"/>
            <a:ext cx="178237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Product Representation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36893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USV A2/AD Example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608" y="1305022"/>
            <a:ext cx="3215746" cy="1367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352" y="2672990"/>
            <a:ext cx="6280570" cy="3467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66" y="5074920"/>
            <a:ext cx="1936591" cy="884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965" y="3891292"/>
            <a:ext cx="1310392" cy="1031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490" y="2918262"/>
            <a:ext cx="1577728" cy="90614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5202357" y="3446918"/>
            <a:ext cx="686379" cy="3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202356" y="4406837"/>
            <a:ext cx="686379" cy="3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22218" y="5504013"/>
            <a:ext cx="686379" cy="3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7" name="Left Brace 16"/>
          <p:cNvSpPr/>
          <p:nvPr/>
        </p:nvSpPr>
        <p:spPr bwMode="auto">
          <a:xfrm>
            <a:off x="2099925" y="2996002"/>
            <a:ext cx="416970" cy="2969346"/>
          </a:xfrm>
          <a:prstGeom prst="leftBrace">
            <a:avLst>
              <a:gd name="adj1" fmla="val 214305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85710" y="4228085"/>
            <a:ext cx="255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rgbClr val="0033CC"/>
                </a:solidFill>
              </a:rPr>
              <a:t>Kill Chain Coordination </a:t>
            </a:r>
            <a:endParaRPr lang="en-AU" sz="1800" dirty="0">
              <a:solidFill>
                <a:srgbClr val="0033CC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6200000">
            <a:off x="1362508" y="4304645"/>
            <a:ext cx="3047086" cy="274320"/>
          </a:xfrm>
          <a:prstGeom prst="rightArrow">
            <a:avLst/>
          </a:prstGeom>
          <a:noFill/>
          <a:ln w="28575" cap="flat" cmpd="sng" algn="ctr">
            <a:solidFill>
              <a:srgbClr val="22458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07" y="970440"/>
            <a:ext cx="2000962" cy="1019687"/>
          </a:xfrm>
          <a:prstGeom prst="rect">
            <a:avLst/>
          </a:prstGeom>
        </p:spPr>
      </p:pic>
      <p:sp>
        <p:nvSpPr>
          <p:cNvPr id="21" name="Left Brace 20"/>
          <p:cNvSpPr/>
          <p:nvPr/>
        </p:nvSpPr>
        <p:spPr bwMode="auto">
          <a:xfrm rot="5400000">
            <a:off x="8529696" y="-553208"/>
            <a:ext cx="66737" cy="6035039"/>
          </a:xfrm>
          <a:prstGeom prst="leftBrace">
            <a:avLst>
              <a:gd name="adj1" fmla="val 214305"/>
              <a:gd name="adj2" fmla="val 49076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0955" y="1989006"/>
            <a:ext cx="259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rgbClr val="0033CC"/>
                </a:solidFill>
              </a:rPr>
              <a:t>Anti-Access/Area Denial</a:t>
            </a:r>
            <a:endParaRPr lang="en-AU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7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USV A2/AD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4046600" cy="480333"/>
          </a:xfrm>
        </p:spPr>
        <p:txBody>
          <a:bodyPr/>
          <a:lstStyle/>
          <a:p>
            <a:r>
              <a:rPr lang="en-US" dirty="0" smtClean="0"/>
              <a:t>MET (Kill Chain) to TNA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91" y="1945302"/>
            <a:ext cx="5529342" cy="2219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25" y="1945302"/>
            <a:ext cx="5313937" cy="4020932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123725" y="1046715"/>
            <a:ext cx="4858127" cy="30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TNA to Training Attributes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2258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USV A2/AD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5830133" cy="480333"/>
          </a:xfrm>
        </p:spPr>
        <p:txBody>
          <a:bodyPr/>
          <a:lstStyle/>
          <a:p>
            <a:r>
              <a:rPr lang="en-US" dirty="0" smtClean="0"/>
              <a:t>Attributes to Product Alignment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3" y="1778633"/>
            <a:ext cx="7805754" cy="2892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248" y="1286881"/>
            <a:ext cx="2015006" cy="1366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072" y="2990088"/>
            <a:ext cx="1917093" cy="1120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518" y="4370832"/>
            <a:ext cx="1566551" cy="16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6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Applicable to weapons systems and major platforms, as well as training</a:t>
            </a:r>
          </a:p>
          <a:p>
            <a:r>
              <a:rPr lang="en-US" dirty="0" smtClean="0"/>
              <a:t>Use of more sophisticated analytical concepts, such as machine learning to conduct product alignment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643" y="3278460"/>
            <a:ext cx="7963590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40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More </a:t>
            </a:r>
            <a:r>
              <a:rPr lang="en-GB" dirty="0"/>
              <a:t>effective and targeted training </a:t>
            </a:r>
            <a:r>
              <a:rPr lang="en-GB" dirty="0" smtClean="0"/>
              <a:t>that delivers operational outcomes for </a:t>
            </a:r>
            <a:r>
              <a:rPr lang="en-GB" dirty="0"/>
              <a:t>the </a:t>
            </a:r>
            <a:r>
              <a:rPr lang="en-GB" dirty="0" smtClean="0"/>
              <a:t>student</a:t>
            </a:r>
          </a:p>
          <a:p>
            <a:r>
              <a:rPr lang="en-GB" dirty="0" smtClean="0"/>
              <a:t>A </a:t>
            </a:r>
            <a:r>
              <a:rPr lang="en-GB" dirty="0"/>
              <a:t>traceable and justifiable approach </a:t>
            </a:r>
            <a:r>
              <a:rPr lang="en-GB" dirty="0" smtClean="0"/>
              <a:t>that aligns with mission objectives</a:t>
            </a:r>
          </a:p>
          <a:p>
            <a:r>
              <a:rPr lang="en-GB" dirty="0" smtClean="0"/>
              <a:t>Adaptability and agility for an strategic urgent need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39" y="3308604"/>
            <a:ext cx="3160458" cy="2259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34" y="3804508"/>
            <a:ext cx="4005165" cy="14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Changing Strategic Environment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Novel technologies shifting the nature of warfare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Changing strategic environment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039" y="1599592"/>
            <a:ext cx="2711167" cy="176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383" y="1599592"/>
            <a:ext cx="2814530" cy="175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904" y="4230362"/>
            <a:ext cx="6496957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650" y="2094754"/>
            <a:ext cx="5009578" cy="29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1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Changing Strategic Environment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17" y="2176090"/>
            <a:ext cx="3669130" cy="2544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062" y="1564558"/>
            <a:ext cx="396223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400" dirty="0" smtClean="0"/>
              <a:t>Novel Autonomous Platform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00925" y="1047514"/>
            <a:ext cx="351718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000" dirty="0" smtClean="0"/>
              <a:t>Training using Crewed Tactics</a:t>
            </a:r>
            <a:endParaRPr lang="en-AU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925" y="1564558"/>
            <a:ext cx="4674838" cy="1809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251" y="4225381"/>
            <a:ext cx="2845588" cy="21651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68251" y="3689476"/>
            <a:ext cx="4426789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000" dirty="0" smtClean="0"/>
              <a:t>Training on use of </a:t>
            </a:r>
            <a:r>
              <a:rPr lang="en-AU" sz="2000" dirty="0" err="1" smtClean="0"/>
              <a:t>Uncrewed</a:t>
            </a:r>
            <a:r>
              <a:rPr lang="en-AU" sz="2000" dirty="0" smtClean="0"/>
              <a:t> Systems</a:t>
            </a:r>
            <a:endParaRPr lang="en-AU" sz="2000" dirty="0"/>
          </a:p>
        </p:txBody>
      </p:sp>
      <p:sp>
        <p:nvSpPr>
          <p:cNvPr id="16" name="Left Brace 15"/>
          <p:cNvSpPr/>
          <p:nvPr/>
        </p:nvSpPr>
        <p:spPr bwMode="auto">
          <a:xfrm>
            <a:off x="5925617" y="2044034"/>
            <a:ext cx="538607" cy="3661345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3156" y="3590753"/>
            <a:ext cx="142308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1400" dirty="0" smtClean="0"/>
              <a:t>Balance of both</a:t>
            </a:r>
            <a:endParaRPr lang="en-AU" sz="1400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186239" y="5021559"/>
            <a:ext cx="5643883" cy="572763"/>
          </a:xfrm>
        </p:spPr>
        <p:txBody>
          <a:bodyPr/>
          <a:lstStyle/>
          <a:p>
            <a:r>
              <a:rPr lang="en-US" dirty="0" smtClean="0"/>
              <a:t>But how do we deliver this training as part of the new </a:t>
            </a:r>
            <a:r>
              <a:rPr lang="en-US" dirty="0" smtClean="0"/>
              <a:t>capability?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687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Capability: Legacy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How are capabilities currently being delivered in the Australian </a:t>
            </a:r>
            <a:r>
              <a:rPr lang="en-US" dirty="0" err="1" smtClean="0"/>
              <a:t>Defence</a:t>
            </a:r>
            <a:r>
              <a:rPr lang="en-US" dirty="0" smtClean="0"/>
              <a:t> context? </a:t>
            </a:r>
          </a:p>
          <a:p>
            <a:r>
              <a:rPr lang="en-US" dirty="0" smtClean="0"/>
              <a:t>How does training get delivered with these capabilities?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3087" y="4580539"/>
            <a:ext cx="2601768" cy="15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357" y="3408829"/>
            <a:ext cx="2295845" cy="1476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347" y="3315934"/>
            <a:ext cx="1356313" cy="1264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004047" y="-1916367"/>
            <a:ext cx="1161645" cy="95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Capability: Legacy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How does Systems Engineering enable the capability delivery process?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05" y="1910980"/>
            <a:ext cx="6664665" cy="39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Capability: Digital Methods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How can we enhance and </a:t>
            </a:r>
            <a:r>
              <a:rPr lang="en-US" dirty="0" err="1" smtClean="0"/>
              <a:t>modernise</a:t>
            </a:r>
            <a:r>
              <a:rPr lang="en-US" dirty="0" smtClean="0"/>
              <a:t> the systems engineering process?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7324" y="1673352"/>
            <a:ext cx="635622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Enter…Digital Engineering</a:t>
            </a: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85" y="2509712"/>
            <a:ext cx="5572903" cy="3353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1751" y="5860649"/>
            <a:ext cx="1627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 smtClean="0"/>
              <a:t>Source:</a:t>
            </a:r>
            <a:r>
              <a:rPr lang="en-AU" sz="1050" dirty="0" smtClean="0"/>
              <a:t> JAMA Software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410277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Capability: Digital Methods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What is Mission Engineering?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57" y="1568195"/>
            <a:ext cx="8253402" cy="3437920"/>
          </a:xfrm>
          <a:prstGeom prst="rect">
            <a:avLst/>
          </a:prstGeom>
        </p:spPr>
      </p:pic>
      <p:sp>
        <p:nvSpPr>
          <p:cNvPr id="7" name="Double Brace 6"/>
          <p:cNvSpPr/>
          <p:nvPr/>
        </p:nvSpPr>
        <p:spPr bwMode="auto">
          <a:xfrm>
            <a:off x="1333145" y="5006115"/>
            <a:ext cx="5817463" cy="681103"/>
          </a:xfrm>
          <a:prstGeom prst="bracePair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rPr>
              <a:t>Digital Engineering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rPr>
              <a:t> methods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8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Capability: Digital Methods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40981" y="1028427"/>
            <a:ext cx="11250613" cy="5075237"/>
          </a:xfrm>
        </p:spPr>
        <p:txBody>
          <a:bodyPr/>
          <a:lstStyle/>
          <a:p>
            <a:r>
              <a:rPr lang="en-US" dirty="0" smtClean="0"/>
              <a:t>Using Mission Engineering (through Digital Engineering methods) to streamline capability delivery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87" y="2540684"/>
            <a:ext cx="3612545" cy="3014017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 bwMode="auto">
          <a:xfrm>
            <a:off x="656644" y="2474437"/>
            <a:ext cx="416970" cy="2894910"/>
          </a:xfrm>
          <a:prstGeom prst="leftBrace">
            <a:avLst>
              <a:gd name="adj1" fmla="val 214305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>
            <a:off x="6541312" y="3688721"/>
            <a:ext cx="566928" cy="484632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Striped Right Arrow 9"/>
          <p:cNvSpPr/>
          <p:nvPr/>
        </p:nvSpPr>
        <p:spPr bwMode="auto">
          <a:xfrm rot="10800000">
            <a:off x="4829123" y="3688721"/>
            <a:ext cx="566928" cy="484632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171479" y="3737226"/>
            <a:ext cx="306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rgbClr val="0033CC"/>
                </a:solidFill>
              </a:rPr>
              <a:t>Digital model representation</a:t>
            </a:r>
            <a:endParaRPr lang="en-AU" sz="18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2432" y="5038944"/>
            <a:ext cx="500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 smtClean="0">
                <a:solidFill>
                  <a:srgbClr val="00B050"/>
                </a:solidFill>
              </a:rPr>
              <a:t>Digitally engineered model of a capability</a:t>
            </a:r>
            <a:endParaRPr lang="en-AU" sz="1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9036" y="368750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rgbClr val="22458A"/>
                </a:solidFill>
              </a:rPr>
              <a:t>SYNERGY</a:t>
            </a:r>
            <a:endParaRPr lang="en-AU" sz="1800" dirty="0">
              <a:solidFill>
                <a:srgbClr val="22458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37" y="2453398"/>
            <a:ext cx="4494865" cy="25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8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Capability: Digital Methods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So how can this streamlined capability delivery allow us to deliver on training more effectively?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Apply digital engineering to the training capability and integrate with Mission Engineered model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07" y="2789508"/>
            <a:ext cx="5154462" cy="33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0364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16679</TotalTime>
  <Words>445</Words>
  <Application>Microsoft Office PowerPoint</Application>
  <PresentationFormat>Widescreen</PresentationFormat>
  <Paragraphs>105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Courier New</vt:lpstr>
      <vt:lpstr>Tahoma</vt:lpstr>
      <vt:lpstr>Wingdings</vt:lpstr>
      <vt:lpstr>Blends</vt:lpstr>
      <vt:lpstr>PowerPoint Presentation</vt:lpstr>
      <vt:lpstr>A Changing Strategic Environment</vt:lpstr>
      <vt:lpstr>A Changing Strategic Environment</vt:lpstr>
      <vt:lpstr>Delivering Capability: Legacy Methods</vt:lpstr>
      <vt:lpstr>Delivering Capability: Legacy Methods</vt:lpstr>
      <vt:lpstr>Delivering Capability: Digital Methods </vt:lpstr>
      <vt:lpstr>Delivering Capability: Digital Methods </vt:lpstr>
      <vt:lpstr>Delivering Capability: Digital Methods </vt:lpstr>
      <vt:lpstr>Delivering Capability: Digital Methods </vt:lpstr>
      <vt:lpstr>The Digital Advantage</vt:lpstr>
      <vt:lpstr>The Digital Advantage</vt:lpstr>
      <vt:lpstr>Training Characterisation</vt:lpstr>
      <vt:lpstr>Training Characterisation</vt:lpstr>
      <vt:lpstr>Building the Tangible Product</vt:lpstr>
      <vt:lpstr>USV A2/AD Example</vt:lpstr>
      <vt:lpstr>USV A2/AD Example</vt:lpstr>
      <vt:lpstr>USV A2/AD Example</vt:lpstr>
      <vt:lpstr>Future Work</vt:lpstr>
      <vt:lpstr>Conclusions</vt:lpstr>
      <vt:lpstr>Questions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Microsoft account</cp:lastModifiedBy>
  <cp:revision>122</cp:revision>
  <cp:lastPrinted>1601-01-01T00:00:00Z</cp:lastPrinted>
  <dcterms:created xsi:type="dcterms:W3CDTF">2016-03-29T15:29:36Z</dcterms:created>
  <dcterms:modified xsi:type="dcterms:W3CDTF">2024-10-03T12:54:47Z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