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9" r:id="rId4"/>
    <p:sldMasterId id="2147483678" r:id="rId5"/>
    <p:sldMasterId id="2147483714" r:id="rId6"/>
  </p:sldMasterIdLst>
  <p:notesMasterIdLst>
    <p:notesMasterId r:id="rId26"/>
  </p:notesMasterIdLst>
  <p:handoutMasterIdLst>
    <p:handoutMasterId r:id="rId27"/>
  </p:handoutMasterIdLst>
  <p:sldIdLst>
    <p:sldId id="303" r:id="rId7"/>
    <p:sldId id="257" r:id="rId8"/>
    <p:sldId id="304" r:id="rId9"/>
    <p:sldId id="305" r:id="rId10"/>
    <p:sldId id="306" r:id="rId11"/>
    <p:sldId id="307" r:id="rId12"/>
    <p:sldId id="309" r:id="rId13"/>
    <p:sldId id="310" r:id="rId14"/>
    <p:sldId id="311" r:id="rId15"/>
    <p:sldId id="319" r:id="rId16"/>
    <p:sldId id="320" r:id="rId17"/>
    <p:sldId id="302" r:id="rId18"/>
    <p:sldId id="318" r:id="rId19"/>
    <p:sldId id="317" r:id="rId20"/>
    <p:sldId id="312" r:id="rId21"/>
    <p:sldId id="313" r:id="rId22"/>
    <p:sldId id="324" r:id="rId23"/>
    <p:sldId id="322" r:id="rId24"/>
    <p:sldId id="321" r:id="rId25"/>
  </p:sldIdLst>
  <p:sldSz cx="12192000" cy="6858000"/>
  <p:notesSz cx="6858000" cy="9029700"/>
  <p:defaultTextStyle>
    <a:defPPr>
      <a:defRPr lang="en-US"/>
    </a:defPPr>
    <a:lvl1pPr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1pPr>
    <a:lvl2pPr marL="608013" indent="-150813"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2pPr>
    <a:lvl3pPr marL="1217613" indent="-303213"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3pPr>
    <a:lvl4pPr marL="1827213" indent="-455613"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4pPr>
    <a:lvl5pPr marL="2436813" indent="-608013" algn="l" rtl="0" eaLnBrk="0" fontAlgn="base" hangingPunct="0">
      <a:spcBef>
        <a:spcPct val="0"/>
      </a:spcBef>
      <a:spcAft>
        <a:spcPct val="0"/>
      </a:spcAft>
      <a:defRPr sz="3200" kern="1200">
        <a:solidFill>
          <a:schemeClr val="tx1"/>
        </a:solidFill>
        <a:latin typeface="Tahoma" panose="020B0604030504040204" pitchFamily="34" charset="0"/>
        <a:ea typeface="+mn-ea"/>
        <a:cs typeface="+mn-cs"/>
      </a:defRPr>
    </a:lvl5pPr>
    <a:lvl6pPr marL="2286000" algn="l" defTabSz="914400" rtl="0" eaLnBrk="1" latinLnBrk="0" hangingPunct="1">
      <a:defRPr sz="3200" kern="1200">
        <a:solidFill>
          <a:schemeClr val="tx1"/>
        </a:solidFill>
        <a:latin typeface="Tahoma" panose="020B0604030504040204" pitchFamily="34" charset="0"/>
        <a:ea typeface="+mn-ea"/>
        <a:cs typeface="+mn-cs"/>
      </a:defRPr>
    </a:lvl6pPr>
    <a:lvl7pPr marL="2743200" algn="l" defTabSz="914400" rtl="0" eaLnBrk="1" latinLnBrk="0" hangingPunct="1">
      <a:defRPr sz="3200" kern="1200">
        <a:solidFill>
          <a:schemeClr val="tx1"/>
        </a:solidFill>
        <a:latin typeface="Tahoma" panose="020B0604030504040204" pitchFamily="34" charset="0"/>
        <a:ea typeface="+mn-ea"/>
        <a:cs typeface="+mn-cs"/>
      </a:defRPr>
    </a:lvl7pPr>
    <a:lvl8pPr marL="3200400" algn="l" defTabSz="914400" rtl="0" eaLnBrk="1" latinLnBrk="0" hangingPunct="1">
      <a:defRPr sz="3200" kern="1200">
        <a:solidFill>
          <a:schemeClr val="tx1"/>
        </a:solidFill>
        <a:latin typeface="Tahoma" panose="020B0604030504040204" pitchFamily="34" charset="0"/>
        <a:ea typeface="+mn-ea"/>
        <a:cs typeface="+mn-cs"/>
      </a:defRPr>
    </a:lvl8pPr>
    <a:lvl9pPr marL="3657600" algn="l" defTabSz="914400" rtl="0" eaLnBrk="1" latinLnBrk="0" hangingPunct="1">
      <a:defRPr sz="3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autoAdjust="0"/>
    <p:restoredTop sz="80816" autoAdjust="0"/>
  </p:normalViewPr>
  <p:slideViewPr>
    <p:cSldViewPr snapToGrid="0">
      <p:cViewPr varScale="1">
        <p:scale>
          <a:sx n="98" d="100"/>
          <a:sy n="98" d="100"/>
        </p:scale>
        <p:origin x="1608"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168"/>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6AB6635-F27F-DC4A-116E-BD49C0A8189F}"/>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eaLnBrk="1" hangingPunct="1">
              <a:defRPr sz="1200" dirty="0">
                <a:latin typeface="Tahoma" charset="0"/>
              </a:defRPr>
            </a:lvl1pPr>
          </a:lstStyle>
          <a:p>
            <a:pPr>
              <a:defRPr/>
            </a:pPr>
            <a:endParaRPr lang="en-US"/>
          </a:p>
        </p:txBody>
      </p:sp>
      <p:sp>
        <p:nvSpPr>
          <p:cNvPr id="108547" name="Rectangle 3">
            <a:extLst>
              <a:ext uri="{FF2B5EF4-FFF2-40B4-BE49-F238E27FC236}">
                <a16:creationId xmlns:a16="http://schemas.microsoft.com/office/drawing/2014/main" id="{13A279AC-9163-6F36-7EE8-6812DD6428FD}"/>
              </a:ext>
            </a:extLst>
          </p:cNvPr>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eaLnBrk="1" hangingPunct="1">
              <a:defRPr sz="1200" dirty="0">
                <a:latin typeface="Tahoma" charset="0"/>
              </a:defRPr>
            </a:lvl1pPr>
          </a:lstStyle>
          <a:p>
            <a:pPr>
              <a:defRPr/>
            </a:pPr>
            <a:endParaRPr lang="en-US"/>
          </a:p>
        </p:txBody>
      </p:sp>
      <p:sp>
        <p:nvSpPr>
          <p:cNvPr id="108548" name="Rectangle 4">
            <a:extLst>
              <a:ext uri="{FF2B5EF4-FFF2-40B4-BE49-F238E27FC236}">
                <a16:creationId xmlns:a16="http://schemas.microsoft.com/office/drawing/2014/main" id="{877711E1-2B44-AA7C-52E4-CFF5774715B0}"/>
              </a:ext>
            </a:extLst>
          </p:cNvPr>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eaLnBrk="1" hangingPunct="1">
              <a:defRPr sz="1200" dirty="0">
                <a:latin typeface="Tahoma" charset="0"/>
              </a:defRPr>
            </a:lvl1pPr>
          </a:lstStyle>
          <a:p>
            <a:pPr>
              <a:defRPr/>
            </a:pPr>
            <a:endParaRPr lang="en-US"/>
          </a:p>
        </p:txBody>
      </p:sp>
      <p:sp>
        <p:nvSpPr>
          <p:cNvPr id="108549" name="Rectangle 5">
            <a:extLst>
              <a:ext uri="{FF2B5EF4-FFF2-40B4-BE49-F238E27FC236}">
                <a16:creationId xmlns:a16="http://schemas.microsoft.com/office/drawing/2014/main" id="{5888337D-B671-BFFC-DBCF-B7140470275E}"/>
              </a:ext>
            </a:extLst>
          </p:cNvPr>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eaLnBrk="1" hangingPunct="1">
              <a:defRPr sz="1200">
                <a:latin typeface="Tahoma" charset="0"/>
              </a:defRPr>
            </a:lvl1pPr>
          </a:lstStyle>
          <a:p>
            <a:pPr>
              <a:defRPr/>
            </a:pPr>
            <a:fld id="{4F3AC420-7DCD-5742-8A2C-20341AFC524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DA0C58F-98C9-9609-C5F7-1265501CFD51}"/>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eaLnBrk="1" hangingPunct="1">
              <a:defRPr sz="1200" dirty="0">
                <a:latin typeface="Tahoma" charset="0"/>
              </a:defRPr>
            </a:lvl1pPr>
          </a:lstStyle>
          <a:p>
            <a:pPr>
              <a:defRPr/>
            </a:pPr>
            <a:endParaRPr lang="en-US"/>
          </a:p>
        </p:txBody>
      </p:sp>
      <p:sp>
        <p:nvSpPr>
          <p:cNvPr id="105475" name="Rectangle 3">
            <a:extLst>
              <a:ext uri="{FF2B5EF4-FFF2-40B4-BE49-F238E27FC236}">
                <a16:creationId xmlns:a16="http://schemas.microsoft.com/office/drawing/2014/main" id="{D4EC3A4B-AF7A-7537-F4FE-1F397266E2C5}"/>
              </a:ext>
            </a:extLst>
          </p:cNvPr>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eaLnBrk="1" hangingPunct="1">
              <a:defRPr sz="1200" dirty="0">
                <a:latin typeface="Tahoma" charset="0"/>
              </a:defRPr>
            </a:lvl1pPr>
          </a:lstStyle>
          <a:p>
            <a:pPr>
              <a:defRPr/>
            </a:pPr>
            <a:endParaRPr lang="en-US"/>
          </a:p>
        </p:txBody>
      </p:sp>
      <p:sp>
        <p:nvSpPr>
          <p:cNvPr id="16388" name="Rectangle 4">
            <a:extLst>
              <a:ext uri="{FF2B5EF4-FFF2-40B4-BE49-F238E27FC236}">
                <a16:creationId xmlns:a16="http://schemas.microsoft.com/office/drawing/2014/main" id="{9781D99E-D19E-7738-AE46-36AE95F3447D}"/>
              </a:ext>
            </a:extLst>
          </p:cNvPr>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5">
            <a:extLst>
              <a:ext uri="{FF2B5EF4-FFF2-40B4-BE49-F238E27FC236}">
                <a16:creationId xmlns:a16="http://schemas.microsoft.com/office/drawing/2014/main" id="{3DC9219E-1BD1-C1E5-68FC-CBEF60964C22}"/>
              </a:ext>
            </a:extLst>
          </p:cNvPr>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78" name="Rectangle 6">
            <a:extLst>
              <a:ext uri="{FF2B5EF4-FFF2-40B4-BE49-F238E27FC236}">
                <a16:creationId xmlns:a16="http://schemas.microsoft.com/office/drawing/2014/main" id="{AB51E258-7E58-88D1-6B70-A43145E9D9A8}"/>
              </a:ext>
            </a:extLst>
          </p:cNvPr>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eaLnBrk="1" hangingPunct="1">
              <a:defRPr sz="1200" dirty="0">
                <a:latin typeface="Tahoma" charset="0"/>
              </a:defRPr>
            </a:lvl1pPr>
          </a:lstStyle>
          <a:p>
            <a:pPr>
              <a:defRPr/>
            </a:pPr>
            <a:endParaRPr lang="en-US"/>
          </a:p>
        </p:txBody>
      </p:sp>
      <p:sp>
        <p:nvSpPr>
          <p:cNvPr id="105479" name="Rectangle 7">
            <a:extLst>
              <a:ext uri="{FF2B5EF4-FFF2-40B4-BE49-F238E27FC236}">
                <a16:creationId xmlns:a16="http://schemas.microsoft.com/office/drawing/2014/main" id="{A99FE62B-8065-FDA3-F2D7-CA2FE3744DDD}"/>
              </a:ext>
            </a:extLst>
          </p:cNvPr>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eaLnBrk="1" hangingPunct="1">
              <a:defRPr sz="1200">
                <a:latin typeface="Tahoma" charset="0"/>
              </a:defRPr>
            </a:lvl1pPr>
          </a:lstStyle>
          <a:p>
            <a:pPr>
              <a:defRPr/>
            </a:pPr>
            <a:fld id="{C8A2970F-65D5-BA4C-BB01-021AFC0D635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8013"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7613"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7213"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6813"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722E0A-40F2-E7D1-CE20-88D43A07D70A}"/>
              </a:ext>
            </a:extLst>
          </p:cNvPr>
          <p:cNvSpPr>
            <a:spLocks noGrp="1" noChangeArrowheads="1"/>
          </p:cNvSpPr>
          <p:nvPr>
            <p:ph type="sldNum" sz="quarter" idx="5"/>
          </p:nvPr>
        </p:nvSpPr>
        <p:spPr/>
        <p:txBody>
          <a:bodyPr/>
          <a:lstStyle/>
          <a:p>
            <a:pPr algn="l" defTabSz="914400" fontAlgn="auto">
              <a:spcBef>
                <a:spcPts val="0"/>
              </a:spcBef>
              <a:spcAft>
                <a:spcPts val="0"/>
              </a:spcAft>
              <a:buClr>
                <a:srgbClr val="000000"/>
              </a:buClr>
              <a:buFont typeface="Arial"/>
              <a:buNone/>
              <a:defRPr/>
            </a:pPr>
            <a:fld id="{D364195E-77D6-9646-9685-6B18832D73B9}" type="slidenum">
              <a:rPr lang="en-US" sz="1400" kern="0">
                <a:solidFill>
                  <a:srgbClr val="000000"/>
                </a:solidFill>
                <a:latin typeface="Arial"/>
                <a:cs typeface="Arial"/>
                <a:sym typeface="Arial"/>
              </a:rPr>
              <a:pPr algn="l" defTabSz="914400" fontAlgn="auto">
                <a:spcBef>
                  <a:spcPts val="0"/>
                </a:spcBef>
                <a:spcAft>
                  <a:spcPts val="0"/>
                </a:spcAft>
                <a:buClr>
                  <a:srgbClr val="000000"/>
                </a:buClr>
                <a:buFont typeface="Arial"/>
                <a:buNone/>
                <a:defRPr/>
              </a:pPr>
              <a:t>1</a:t>
            </a:fld>
            <a:endParaRPr lang="en-US" sz="1400" kern="0" dirty="0">
              <a:solidFill>
                <a:srgbClr val="000000"/>
              </a:solidFill>
              <a:latin typeface="Arial"/>
              <a:cs typeface="Arial"/>
              <a:sym typeface="Arial"/>
            </a:endParaRPr>
          </a:p>
        </p:txBody>
      </p:sp>
      <p:sp>
        <p:nvSpPr>
          <p:cNvPr id="19458" name="Rectangle 2">
            <a:extLst>
              <a:ext uri="{FF2B5EF4-FFF2-40B4-BE49-F238E27FC236}">
                <a16:creationId xmlns:a16="http://schemas.microsoft.com/office/drawing/2014/main" id="{009573F6-9BF0-B0AE-2B4E-440689AB31E1}"/>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96522150-6C2B-E978-B6C2-9462497B7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Google Shape;162;p1:notes">
            <a:extLst>
              <a:ext uri="{FF2B5EF4-FFF2-40B4-BE49-F238E27FC236}">
                <a16:creationId xmlns:a16="http://schemas.microsoft.com/office/drawing/2014/main" id="{143611EB-0A23-BE42-56DC-BDF163CD26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F8769E37-B141-9A41-8862-5A52BA822AF3}"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10</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7890" name="Google Shape;163;p1:notes">
            <a:extLst>
              <a:ext uri="{FF2B5EF4-FFF2-40B4-BE49-F238E27FC236}">
                <a16:creationId xmlns:a16="http://schemas.microsoft.com/office/drawing/2014/main" id="{31CA71BB-3F40-7EAB-CA2E-7259B04E487C}"/>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7891" name="Google Shape;164;p1:notes">
            <a:extLst>
              <a:ext uri="{FF2B5EF4-FFF2-40B4-BE49-F238E27FC236}">
                <a16:creationId xmlns:a16="http://schemas.microsoft.com/office/drawing/2014/main" id="{B0B1AB1A-40B8-71DE-2C74-FC8BDB148CA3}"/>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Building on prior work and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ITERATING FOR A MORE USABLE MODEL</a:t>
            </a:r>
          </a:p>
          <a:p>
            <a:pPr>
              <a:spcBef>
                <a:spcPts val="475"/>
              </a:spcBef>
            </a:pPr>
            <a:r>
              <a:rPr lang="en-US" altLang="en-US">
                <a:latin typeface="Arial" panose="020B0604020202020204" pitchFamily="34" charset="0"/>
              </a:rPr>
              <a:t>With the primary design goal of “utility and usability” in mind the authors reviewed the rubrics above and</a:t>
            </a:r>
          </a:p>
          <a:p>
            <a:pPr>
              <a:spcBef>
                <a:spcPts val="475"/>
              </a:spcBef>
            </a:pPr>
            <a:r>
              <a:rPr lang="en-US" altLang="en-US">
                <a:latin typeface="Arial" panose="020B0604020202020204" pitchFamily="34" charset="0"/>
              </a:rPr>
              <a:t>considered alternative formats. One format included only the “Indicators of No Adoption” and “Indicators of Mature</a:t>
            </a:r>
          </a:p>
          <a:p>
            <a:pPr>
              <a:spcBef>
                <a:spcPts val="475"/>
              </a:spcBef>
            </a:pPr>
            <a:r>
              <a:rPr lang="en-US" altLang="en-US">
                <a:latin typeface="Arial" panose="020B0604020202020204" pitchFamily="34" charset="0"/>
              </a:rPr>
              <a:t>Adoption” columns. The next iteration focussed on observable “Indicators of Mature Adoption.” The following</a:t>
            </a:r>
          </a:p>
          <a:p>
            <a:pPr>
              <a:spcBef>
                <a:spcPts val="475"/>
              </a:spcBef>
            </a:pPr>
            <a:r>
              <a:rPr lang="en-US" altLang="en-US">
                <a:latin typeface="Arial" panose="020B0604020202020204" pitchFamily="34" charset="0"/>
              </a:rPr>
              <a:t>further simplified checklist format includes all of the “Indicators of Mature Adoption” from the above rubrics. When</a:t>
            </a:r>
          </a:p>
          <a:p>
            <a:pPr>
              <a:spcBef>
                <a:spcPts val="475"/>
              </a:spcBef>
            </a:pPr>
            <a:r>
              <a:rPr lang="en-US" altLang="en-US">
                <a:latin typeface="Arial" panose="020B0604020202020204" pitchFamily="34" charset="0"/>
              </a:rPr>
              <a:t>using this checklist, unchecked boxes represent potential areas for developing greater maturity.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Google Shape;162;p1:notes">
            <a:extLst>
              <a:ext uri="{FF2B5EF4-FFF2-40B4-BE49-F238E27FC236}">
                <a16:creationId xmlns:a16="http://schemas.microsoft.com/office/drawing/2014/main" id="{8A79C611-A0D0-80F6-26A2-97480C2125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CC4A5332-D211-8840-BC34-6BDEA6DCB346}"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11</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9938" name="Google Shape;163;p1:notes">
            <a:extLst>
              <a:ext uri="{FF2B5EF4-FFF2-40B4-BE49-F238E27FC236}">
                <a16:creationId xmlns:a16="http://schemas.microsoft.com/office/drawing/2014/main" id="{06628F17-D68B-E4FD-07FA-402C5E87938D}"/>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9939" name="Google Shape;164;p1:notes">
            <a:extLst>
              <a:ext uri="{FF2B5EF4-FFF2-40B4-BE49-F238E27FC236}">
                <a16:creationId xmlns:a16="http://schemas.microsoft.com/office/drawing/2014/main" id="{3E619991-1122-AF6E-EDE7-33DF6E1C28BC}"/>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We’ve developed the GLEAMM to give organizations a usable tool to guide the process of adopting the complex discipline of learning engineering…particularly at scale. Our process has led to developing a checklist for ease of use.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We expect this to be immediately helpful for organizations like the U.S. Air Force in establishing the principles and practices of LE. But like any LE endeavor, we are not resting on our laurels. We don’t expect this checklist to be perfect yet. We’ll want to field test it in various contexts and collect data to inform future improvements and/or context-specific adaptations.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Google Shape;162;p1:notes">
            <a:extLst>
              <a:ext uri="{FF2B5EF4-FFF2-40B4-BE49-F238E27FC236}">
                <a16:creationId xmlns:a16="http://schemas.microsoft.com/office/drawing/2014/main" id="{EDAB9810-2367-B2F3-C9C4-1B0188EFD9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8C855604-14CC-B648-90CA-BAC749DC4860}"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12</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1986" name="Google Shape;163;p1:notes">
            <a:extLst>
              <a:ext uri="{FF2B5EF4-FFF2-40B4-BE49-F238E27FC236}">
                <a16:creationId xmlns:a16="http://schemas.microsoft.com/office/drawing/2014/main" id="{4C268E4B-7401-EED2-D4E3-9EDE7A7360FA}"/>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1987" name="Google Shape;164;p1:notes">
            <a:extLst>
              <a:ext uri="{FF2B5EF4-FFF2-40B4-BE49-F238E27FC236}">
                <a16:creationId xmlns:a16="http://schemas.microsoft.com/office/drawing/2014/main" id="{76D65DC0-905C-1F97-4AF4-C5EEFA44DC48}"/>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Google Shape;162;p1:notes">
            <a:extLst>
              <a:ext uri="{FF2B5EF4-FFF2-40B4-BE49-F238E27FC236}">
                <a16:creationId xmlns:a16="http://schemas.microsoft.com/office/drawing/2014/main" id="{17F6563E-E669-7DCA-2B21-E9D8A570CB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1A2992FB-1D20-5847-AC5D-7E4D213E9546}"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13</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4034" name="Google Shape;163;p1:notes">
            <a:extLst>
              <a:ext uri="{FF2B5EF4-FFF2-40B4-BE49-F238E27FC236}">
                <a16:creationId xmlns:a16="http://schemas.microsoft.com/office/drawing/2014/main" id="{D38665AF-0BAB-B3B4-D6EA-D2266582D08F}"/>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4035" name="Google Shape;164;p1:notes">
            <a:extLst>
              <a:ext uri="{FF2B5EF4-FFF2-40B4-BE49-F238E27FC236}">
                <a16:creationId xmlns:a16="http://schemas.microsoft.com/office/drawing/2014/main" id="{DC675883-DC0F-128C-29B4-A8CD1323AEE2}"/>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Google Shape;162;p1:notes">
            <a:extLst>
              <a:ext uri="{FF2B5EF4-FFF2-40B4-BE49-F238E27FC236}">
                <a16:creationId xmlns:a16="http://schemas.microsoft.com/office/drawing/2014/main" id="{559A96B8-00D4-DDF9-980F-59B914B3B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F2994944-7F33-A341-BF89-51DE570274D2}"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14</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6082" name="Google Shape;163;p1:notes">
            <a:extLst>
              <a:ext uri="{FF2B5EF4-FFF2-40B4-BE49-F238E27FC236}">
                <a16:creationId xmlns:a16="http://schemas.microsoft.com/office/drawing/2014/main" id="{75F8339D-1038-55E0-2301-116320F3A77C}"/>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6083" name="Google Shape;164;p1:notes">
            <a:extLst>
              <a:ext uri="{FF2B5EF4-FFF2-40B4-BE49-F238E27FC236}">
                <a16:creationId xmlns:a16="http://schemas.microsoft.com/office/drawing/2014/main" id="{B4CE2451-BF5B-617A-503D-EFB27491A512}"/>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Google Shape;162;p1:notes">
            <a:extLst>
              <a:ext uri="{FF2B5EF4-FFF2-40B4-BE49-F238E27FC236}">
                <a16:creationId xmlns:a16="http://schemas.microsoft.com/office/drawing/2014/main" id="{D78447EF-587D-F892-90DA-53FEC68714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63744CB1-7386-904A-B904-B7A53AECE61D}"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15</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8130" name="Google Shape;163;p1:notes">
            <a:extLst>
              <a:ext uri="{FF2B5EF4-FFF2-40B4-BE49-F238E27FC236}">
                <a16:creationId xmlns:a16="http://schemas.microsoft.com/office/drawing/2014/main" id="{CAEC8D30-5B83-0504-C8BE-983C71329A31}"/>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48131" name="Google Shape;164;p1:notes">
            <a:extLst>
              <a:ext uri="{FF2B5EF4-FFF2-40B4-BE49-F238E27FC236}">
                <a16:creationId xmlns:a16="http://schemas.microsoft.com/office/drawing/2014/main" id="{9274A360-3922-1152-FD5B-E73B12D20038}"/>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We’ve developed the GLEAMM to give organizations a usable tool to guide the process of adopting the complex discipline of learning engineering…particularly at scale. Our process has led to developing a checklist for ease of use.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We expect this to be immediately helpful for organizations like the U.S. Air Force in establishing the principles and practices of LE. But like any LE endeavor, we are not resting on our laurels. We don’t expect this checklist to be perfect yet. We’ll want to field test it in various contexts and collect data to inform future improvements and/or context-specific adaptations.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Google Shape;162;p1:notes">
            <a:extLst>
              <a:ext uri="{FF2B5EF4-FFF2-40B4-BE49-F238E27FC236}">
                <a16:creationId xmlns:a16="http://schemas.microsoft.com/office/drawing/2014/main" id="{0416C520-0020-0C14-284A-296EF73D6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A3F0F7BB-9D94-5146-AF35-BF1FF78CA9A2}"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16</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50178" name="Google Shape;163;p1:notes">
            <a:extLst>
              <a:ext uri="{FF2B5EF4-FFF2-40B4-BE49-F238E27FC236}">
                <a16:creationId xmlns:a16="http://schemas.microsoft.com/office/drawing/2014/main" id="{417E22E5-5DB5-1A49-B635-19615551D4E6}"/>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50179" name="Google Shape;164;p1:notes">
            <a:extLst>
              <a:ext uri="{FF2B5EF4-FFF2-40B4-BE49-F238E27FC236}">
                <a16:creationId xmlns:a16="http://schemas.microsoft.com/office/drawing/2014/main" id="{ADBE4B92-2E2F-A183-D589-6550CF3B8C94}"/>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Here are some areas of future research that can help advance the value and benefits of the model and tool…</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First, from a human-centered design perspective, we have</a:t>
            </a:r>
          </a:p>
          <a:p>
            <a:pPr>
              <a:spcBef>
                <a:spcPts val="475"/>
              </a:spcBef>
            </a:pPr>
            <a:r>
              <a:rPr lang="en-US" altLang="en-US">
                <a:latin typeface="Arial" panose="020B0604020202020204" pitchFamily="34" charset="0"/>
              </a:rPr>
              <a:t>limited data from few non-author ICICLE participants pointing to the checklist as potentially the preferred format.</a:t>
            </a:r>
          </a:p>
          <a:p>
            <a:pPr>
              <a:spcBef>
                <a:spcPts val="475"/>
              </a:spcBef>
            </a:pPr>
            <a:r>
              <a:rPr lang="en-US" altLang="en-US">
                <a:latin typeface="Arial" panose="020B0604020202020204" pitchFamily="34" charset="0"/>
              </a:rPr>
              <a:t>More formal research is needed comparing the perceived and practical utility and usability of the proposed formats.</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Further testing will be needed to determine if a given iteration of the tool is valuable for formative feedback to the</a:t>
            </a:r>
          </a:p>
          <a:p>
            <a:pPr>
              <a:spcBef>
                <a:spcPts val="475"/>
              </a:spcBef>
            </a:pPr>
            <a:r>
              <a:rPr lang="en-US" altLang="en-US">
                <a:latin typeface="Arial" panose="020B0604020202020204" pitchFamily="34" charset="0"/>
              </a:rPr>
              <a:t>organization in its growth toward learning engineering maturity.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While the authors had stories of exemplar organizations and the processes they use in mind, e.g. as documented in Learning Engineering Toolkit), </a:t>
            </a:r>
          </a:p>
          <a:p>
            <a:pPr>
              <a:spcBef>
                <a:spcPts val="475"/>
              </a:spcBef>
            </a:pPr>
            <a:r>
              <a:rPr lang="en-US" altLang="en-US">
                <a:latin typeface="Arial" panose="020B0604020202020204" pitchFamily="34" charset="0"/>
              </a:rPr>
              <a:t>we recognize the need for additional case studies on organizations that have adopted and are</a:t>
            </a:r>
          </a:p>
          <a:p>
            <a:pPr>
              <a:spcBef>
                <a:spcPts val="475"/>
              </a:spcBef>
            </a:pPr>
            <a:r>
              <a:rPr lang="en-US" altLang="en-US">
                <a:latin typeface="Arial" panose="020B0604020202020204" pitchFamily="34" charset="0"/>
              </a:rPr>
              <a:t>adopting learning engineering processes and practices, and more research on what makes them successful and what</a:t>
            </a:r>
          </a:p>
          <a:p>
            <a:pPr>
              <a:spcBef>
                <a:spcPts val="475"/>
              </a:spcBef>
            </a:pPr>
            <a:r>
              <a:rPr lang="en-US" altLang="en-US">
                <a:latin typeface="Arial" panose="020B0604020202020204" pitchFamily="34" charset="0"/>
              </a:rPr>
              <a:t>hinders success. This research could discover additional dimensions of mature and effective learning engineering</a:t>
            </a:r>
          </a:p>
          <a:p>
            <a:pPr>
              <a:spcBef>
                <a:spcPts val="475"/>
              </a:spcBef>
            </a:pPr>
            <a:r>
              <a:rPr lang="en-US" altLang="en-US">
                <a:latin typeface="Arial" panose="020B0604020202020204" pitchFamily="34" charset="0"/>
              </a:rPr>
              <a:t>organizations not covered in the current model.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Furthermore, research is needed to identify characteristics of</a:t>
            </a:r>
          </a:p>
          <a:p>
            <a:pPr>
              <a:spcBef>
                <a:spcPts val="475"/>
              </a:spcBef>
            </a:pPr>
            <a:r>
              <a:rPr lang="en-US" altLang="en-US">
                <a:latin typeface="Arial" panose="020B0604020202020204" pitchFamily="34" charset="0"/>
              </a:rPr>
              <a:t>organizations that are at different levels of maturity and to develop additional tools that help organizations reach</a:t>
            </a:r>
          </a:p>
          <a:p>
            <a:pPr>
              <a:spcBef>
                <a:spcPts val="475"/>
              </a:spcBef>
            </a:pPr>
            <a:r>
              <a:rPr lang="en-US" altLang="en-US">
                <a:latin typeface="Arial" panose="020B0604020202020204" pitchFamily="34" charset="0"/>
              </a:rPr>
              <a:t>higher levels of maturity. Further development of standards could be paired with exemplar assessments for</a:t>
            </a:r>
          </a:p>
          <a:p>
            <a:pPr>
              <a:spcBef>
                <a:spcPts val="475"/>
              </a:spcBef>
            </a:pPr>
            <a:r>
              <a:rPr lang="en-US" altLang="en-US">
                <a:latin typeface="Arial" panose="020B0604020202020204" pitchFamily="34" charset="0"/>
              </a:rPr>
              <a:t>organizations in various contexts to review and use as a guide.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workshop activity for feedback on the maturity model was complex and challenging to digest in the short time- we should have gone with the check list version. We did get some useful feedback: </a:t>
            </a:r>
          </a:p>
          <a:p>
            <a:r>
              <a:rPr lang="en-US" dirty="0"/>
              <a:t>Language is not clear- what is meant by enterprise, instrument…</a:t>
            </a:r>
          </a:p>
          <a:p>
            <a:r>
              <a:rPr lang="en-US" dirty="0"/>
              <a:t>What level should we be thinking about in applying the model- Joint and individual organizations may need to be measured differently</a:t>
            </a:r>
          </a:p>
          <a:p>
            <a:r>
              <a:rPr lang="en-US" dirty="0"/>
              <a:t>It was too late, and we went over time.</a:t>
            </a:r>
          </a:p>
          <a:p>
            <a:endParaRPr lang="en-US" dirty="0"/>
          </a:p>
          <a:p>
            <a:r>
              <a:rPr lang="en-US" dirty="0"/>
              <a:t>There was synergy in some of the challenges, opportunities, risks and ways to mitigate risks- </a:t>
            </a:r>
          </a:p>
          <a:p>
            <a:r>
              <a:rPr lang="en-US" dirty="0"/>
              <a:t>needing to strengthening the learning continuum, think more deeply about how to measure collective and individual competency &amp; create psychological safety to ensure we are being honest with each other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08050" rtl="0" eaLnBrk="1" fontAlgn="base" latinLnBrk="0" hangingPunct="1">
              <a:lnSpc>
                <a:spcPct val="100000"/>
              </a:lnSpc>
              <a:spcBef>
                <a:spcPct val="0"/>
              </a:spcBef>
              <a:spcAft>
                <a:spcPct val="0"/>
              </a:spcAft>
              <a:buClrTx/>
              <a:buSzTx/>
              <a:buFontTx/>
              <a:buNone/>
              <a:tabLst/>
              <a:defRPr/>
            </a:pPr>
            <a:fld id="{7D05184E-8426-4D00-BB40-25B33F1E88B8}" type="slidenum">
              <a:rPr kumimoji="0" lang="en-US" sz="12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0805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76588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B958CA-B2EE-40FF-09A8-1A3578931712}"/>
              </a:ext>
            </a:extLst>
          </p:cNvPr>
          <p:cNvSpPr>
            <a:spLocks noGrp="1" noChangeArrowheads="1"/>
          </p:cNvSpPr>
          <p:nvPr>
            <p:ph type="sldNum" sz="quarter" idx="5"/>
          </p:nvPr>
        </p:nvSpPr>
        <p:spPr/>
        <p:txBody>
          <a:bodyPr/>
          <a:lstStyle/>
          <a:p>
            <a:pPr algn="l" defTabSz="914400" fontAlgn="auto">
              <a:spcBef>
                <a:spcPts val="0"/>
              </a:spcBef>
              <a:spcAft>
                <a:spcPts val="0"/>
              </a:spcAft>
              <a:buClr>
                <a:srgbClr val="000000"/>
              </a:buClr>
              <a:buFont typeface="Arial"/>
              <a:buNone/>
              <a:defRPr/>
            </a:pPr>
            <a:fld id="{566D2353-C397-4544-8586-47BC4BCA0C1C}" type="slidenum">
              <a:rPr lang="en-US" sz="1400" kern="0">
                <a:solidFill>
                  <a:srgbClr val="000000"/>
                </a:solidFill>
                <a:latin typeface="Arial"/>
                <a:cs typeface="Arial"/>
                <a:sym typeface="Arial"/>
              </a:rPr>
              <a:pPr algn="l" defTabSz="914400" fontAlgn="auto">
                <a:spcBef>
                  <a:spcPts val="0"/>
                </a:spcBef>
                <a:spcAft>
                  <a:spcPts val="0"/>
                </a:spcAft>
                <a:buClr>
                  <a:srgbClr val="000000"/>
                </a:buClr>
                <a:buFont typeface="Arial"/>
                <a:buNone/>
                <a:defRPr/>
              </a:pPr>
              <a:t>18</a:t>
            </a:fld>
            <a:endParaRPr lang="en-US" sz="1400" kern="0" dirty="0">
              <a:solidFill>
                <a:srgbClr val="000000"/>
              </a:solidFill>
              <a:latin typeface="Arial"/>
              <a:cs typeface="Arial"/>
              <a:sym typeface="Arial"/>
            </a:endParaRPr>
          </a:p>
        </p:txBody>
      </p:sp>
      <p:sp>
        <p:nvSpPr>
          <p:cNvPr id="52226" name="Rectangle 2">
            <a:extLst>
              <a:ext uri="{FF2B5EF4-FFF2-40B4-BE49-F238E27FC236}">
                <a16:creationId xmlns:a16="http://schemas.microsoft.com/office/drawing/2014/main" id="{5E10A5FA-0B18-6CDC-12FF-1EEAB3128B69}"/>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80369AE8-7225-FE24-464B-152ED1A1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75"/>
              </a:spcBef>
            </a:pPr>
            <a:r>
              <a:rPr lang="en-US" altLang="en-US">
                <a:latin typeface="Arial" panose="020B0604020202020204" pitchFamily="34" charset="0"/>
              </a:rPr>
              <a:t>As a new and complex discipline organizations and multi-organization enterprises may find it difficult to</a:t>
            </a:r>
          </a:p>
          <a:p>
            <a:pPr>
              <a:spcBef>
                <a:spcPts val="475"/>
              </a:spcBef>
            </a:pPr>
            <a:r>
              <a:rPr lang="en-US" altLang="en-US">
                <a:latin typeface="Arial" panose="020B0604020202020204" pitchFamily="34" charset="0"/>
              </a:rPr>
              <a:t>implement learning engineering, particularly</a:t>
            </a:r>
          </a:p>
          <a:p>
            <a:pPr>
              <a:spcBef>
                <a:spcPts val="475"/>
              </a:spcBef>
            </a:pPr>
            <a:r>
              <a:rPr lang="en-US" altLang="en-US">
                <a:latin typeface="Arial" panose="020B0604020202020204" pitchFamily="34" charset="0"/>
              </a:rPr>
              <a:t>at scale.</a:t>
            </a:r>
          </a:p>
          <a:p>
            <a:pPr>
              <a:spcBef>
                <a:spcPts val="475"/>
              </a:spcBef>
            </a:pPr>
            <a:r>
              <a:rPr lang="en-US" altLang="en-US">
                <a:latin typeface="Arial" panose="020B0604020202020204" pitchFamily="34" charset="0"/>
              </a:rPr>
              <a:t>The adoption maturity model helps these organizations evaluate their internal progress, and make systematic decisions on where to invest</a:t>
            </a:r>
          </a:p>
          <a:p>
            <a:pPr>
              <a:spcBef>
                <a:spcPts val="475"/>
              </a:spcBef>
            </a:pPr>
            <a:r>
              <a:rPr lang="en-US" altLang="en-US">
                <a:latin typeface="Arial" panose="020B0604020202020204" pitchFamily="34" charset="0"/>
              </a:rPr>
              <a:t>future resources. This is where a Maturity Model can help.</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7369CD-CA8F-5069-156F-F16D1EFDA9B1}"/>
              </a:ext>
            </a:extLst>
          </p:cNvPr>
          <p:cNvSpPr>
            <a:spLocks noGrp="1" noChangeArrowheads="1"/>
          </p:cNvSpPr>
          <p:nvPr>
            <p:ph type="sldNum" sz="quarter" idx="5"/>
          </p:nvPr>
        </p:nvSpPr>
        <p:spPr/>
        <p:txBody>
          <a:bodyPr/>
          <a:lstStyle/>
          <a:p>
            <a:pPr algn="l" defTabSz="914400" fontAlgn="auto">
              <a:spcBef>
                <a:spcPts val="0"/>
              </a:spcBef>
              <a:spcAft>
                <a:spcPts val="0"/>
              </a:spcAft>
              <a:buClr>
                <a:srgbClr val="000000"/>
              </a:buClr>
              <a:buFont typeface="Arial"/>
              <a:buNone/>
              <a:defRPr/>
            </a:pPr>
            <a:fld id="{8C922021-368B-DB46-B34B-584C4DEBB8CA}" type="slidenum">
              <a:rPr lang="en-US" sz="1400" kern="0">
                <a:solidFill>
                  <a:srgbClr val="000000"/>
                </a:solidFill>
                <a:latin typeface="Arial"/>
                <a:cs typeface="Arial"/>
                <a:sym typeface="Arial"/>
              </a:rPr>
              <a:pPr algn="l" defTabSz="914400" fontAlgn="auto">
                <a:spcBef>
                  <a:spcPts val="0"/>
                </a:spcBef>
                <a:spcAft>
                  <a:spcPts val="0"/>
                </a:spcAft>
                <a:buClr>
                  <a:srgbClr val="000000"/>
                </a:buClr>
                <a:buFont typeface="Arial"/>
                <a:buNone/>
                <a:defRPr/>
              </a:pPr>
              <a:t>19</a:t>
            </a:fld>
            <a:endParaRPr lang="en-US" sz="1400" kern="0" dirty="0">
              <a:solidFill>
                <a:srgbClr val="000000"/>
              </a:solidFill>
              <a:latin typeface="Arial"/>
              <a:cs typeface="Arial"/>
              <a:sym typeface="Arial"/>
            </a:endParaRPr>
          </a:p>
        </p:txBody>
      </p:sp>
      <p:sp>
        <p:nvSpPr>
          <p:cNvPr id="54274" name="Rectangle 2">
            <a:extLst>
              <a:ext uri="{FF2B5EF4-FFF2-40B4-BE49-F238E27FC236}">
                <a16:creationId xmlns:a16="http://schemas.microsoft.com/office/drawing/2014/main" id="{3E9F6028-3384-2092-1F7A-E01D8D3D9EB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1975387-43E9-34CA-9CDB-DF7FDD6379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71;p2:notes">
            <a:extLst>
              <a:ext uri="{FF2B5EF4-FFF2-40B4-BE49-F238E27FC236}">
                <a16:creationId xmlns:a16="http://schemas.microsoft.com/office/drawing/2014/main" id="{2E8DE17B-8D0E-E1A4-AFD1-53F42941527F}"/>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cap="flat">
            <a:headEnd type="none" w="sm" len="sm"/>
            <a:tailEnd type="none" w="sm" len="sm"/>
          </a:ln>
        </p:spPr>
      </p:sp>
      <p:sp>
        <p:nvSpPr>
          <p:cNvPr id="21506" name="Google Shape;172;p2:notes">
            <a:extLst>
              <a:ext uri="{FF2B5EF4-FFF2-40B4-BE49-F238E27FC236}">
                <a16:creationId xmlns:a16="http://schemas.microsoft.com/office/drawing/2014/main" id="{B3461F7B-D895-1035-62FA-383179F71D79}"/>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ct val="0"/>
              </a:spcBef>
            </a:pPr>
            <a:r>
              <a:rPr lang="en-US" altLang="en-US">
                <a:latin typeface="Arial" panose="020B0604020202020204" pitchFamily="34" charset="0"/>
              </a:rPr>
              <a:t>Learning engineering is…</a:t>
            </a:r>
          </a:p>
        </p:txBody>
      </p:sp>
      <p:sp>
        <p:nvSpPr>
          <p:cNvPr id="21507" name="Google Shape;173;p2:notes">
            <a:extLst>
              <a:ext uri="{FF2B5EF4-FFF2-40B4-BE49-F238E27FC236}">
                <a16:creationId xmlns:a16="http://schemas.microsoft.com/office/drawing/2014/main" id="{3A6C7834-695F-8D87-81E6-6EBD51B280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4A4212DD-E9E2-134B-B725-CF3C38BAD6C5}"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2</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62;p1:notes">
            <a:extLst>
              <a:ext uri="{FF2B5EF4-FFF2-40B4-BE49-F238E27FC236}">
                <a16:creationId xmlns:a16="http://schemas.microsoft.com/office/drawing/2014/main" id="{4229DE5C-7FEA-2AC0-FEC1-E9045F1C4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DBE22E42-63DB-D046-8B69-9CAD621D7A49}"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3</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3554" name="Google Shape;163;p1:notes">
            <a:extLst>
              <a:ext uri="{FF2B5EF4-FFF2-40B4-BE49-F238E27FC236}">
                <a16:creationId xmlns:a16="http://schemas.microsoft.com/office/drawing/2014/main" id="{B92145D1-7339-8DC0-DCE3-D807EEFF328F}"/>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3555" name="Google Shape;164;p1:notes">
            <a:extLst>
              <a:ext uri="{FF2B5EF4-FFF2-40B4-BE49-F238E27FC236}">
                <a16:creationId xmlns:a16="http://schemas.microsoft.com/office/drawing/2014/main" id="{E421B094-DD2F-56E5-5F88-5D39FADF7425}"/>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588;p16:notes">
            <a:extLst>
              <a:ext uri="{FF2B5EF4-FFF2-40B4-BE49-F238E27FC236}">
                <a16:creationId xmlns:a16="http://schemas.microsoft.com/office/drawing/2014/main" id="{493A485D-8CCC-543B-E635-94B5D93991F7}"/>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cap="flat">
            <a:headEnd type="none" w="sm" len="sm"/>
            <a:tailEnd type="none" w="sm" len="sm"/>
          </a:ln>
        </p:spPr>
      </p:sp>
      <p:sp>
        <p:nvSpPr>
          <p:cNvPr id="25602" name="Google Shape;589;p16:notes">
            <a:extLst>
              <a:ext uri="{FF2B5EF4-FFF2-40B4-BE49-F238E27FC236}">
                <a16:creationId xmlns:a16="http://schemas.microsoft.com/office/drawing/2014/main" id="{EE9AE06B-39B3-7778-EAA6-98F0FC355647}"/>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The principles of learning engineering include tenets such as these:</a:t>
            </a:r>
          </a:p>
          <a:p>
            <a:pPr>
              <a:spcBef>
                <a:spcPts val="475"/>
              </a:spcBef>
            </a:pPr>
            <a:r>
              <a:rPr lang="en-US" altLang="en-US">
                <a:latin typeface="Arial" panose="020B0604020202020204" pitchFamily="34" charset="0"/>
              </a:rPr>
              <a:t>● Be data-driven throughout the entire learning lifecycle</a:t>
            </a:r>
          </a:p>
          <a:p>
            <a:pPr>
              <a:spcBef>
                <a:spcPts val="475"/>
              </a:spcBef>
            </a:pPr>
            <a:r>
              <a:rPr lang="en-US" altLang="en-US">
                <a:latin typeface="Arial" panose="020B0604020202020204" pitchFamily="34" charset="0"/>
              </a:rPr>
              <a:t>● Continuously improve learning activities – like development operations (DevOps) for learning</a:t>
            </a:r>
          </a:p>
          <a:p>
            <a:pPr>
              <a:spcBef>
                <a:spcPts val="475"/>
              </a:spcBef>
            </a:pPr>
            <a:r>
              <a:rPr lang="en-US" altLang="en-US">
                <a:latin typeface="Arial" panose="020B0604020202020204" pitchFamily="34" charset="0"/>
              </a:rPr>
              <a:t>● Incorporate UI/UX throughout all aspects (human-centered design)</a:t>
            </a:r>
          </a:p>
          <a:p>
            <a:pPr>
              <a:spcBef>
                <a:spcPts val="475"/>
              </a:spcBef>
            </a:pPr>
            <a:r>
              <a:rPr lang="en-US" altLang="en-US">
                <a:latin typeface="Arial" panose="020B0604020202020204" pitchFamily="34" charset="0"/>
              </a:rPr>
              <a:t>● Use learning activities to reach a goal (not solely an end to themselves)</a:t>
            </a:r>
          </a:p>
          <a:p>
            <a:pPr>
              <a:spcBef>
                <a:spcPts val="475"/>
              </a:spcBef>
            </a:pPr>
            <a:r>
              <a:rPr lang="en-US" altLang="en-US">
                <a:latin typeface="Arial" panose="020B0604020202020204" pitchFamily="34" charset="0"/>
              </a:rPr>
              <a:t>● Actively intertwine learning science, technology, data, UI/UX, and organizational performance principles.</a:t>
            </a:r>
          </a:p>
        </p:txBody>
      </p:sp>
      <p:sp>
        <p:nvSpPr>
          <p:cNvPr id="25603" name="Google Shape;590;p16:notes">
            <a:extLst>
              <a:ext uri="{FF2B5EF4-FFF2-40B4-BE49-F238E27FC236}">
                <a16:creationId xmlns:a16="http://schemas.microsoft.com/office/drawing/2014/main" id="{11C457F5-4773-A720-A69D-4284F0237B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E18A73D6-8C89-C84A-891D-E431C91CE781}"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4</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62;p1:notes">
            <a:extLst>
              <a:ext uri="{FF2B5EF4-FFF2-40B4-BE49-F238E27FC236}">
                <a16:creationId xmlns:a16="http://schemas.microsoft.com/office/drawing/2014/main" id="{AF09A315-FFB4-BCED-CF62-7D02E036E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F9CCB5DD-21E9-5C46-998F-DFDDABDCB308}"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5</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7650" name="Google Shape;163;p1:notes">
            <a:extLst>
              <a:ext uri="{FF2B5EF4-FFF2-40B4-BE49-F238E27FC236}">
                <a16:creationId xmlns:a16="http://schemas.microsoft.com/office/drawing/2014/main" id="{1B4B170B-6303-5C6A-4DEE-3B721BE09AB8}"/>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7651" name="Google Shape;164;p1:notes">
            <a:extLst>
              <a:ext uri="{FF2B5EF4-FFF2-40B4-BE49-F238E27FC236}">
                <a16:creationId xmlns:a16="http://schemas.microsoft.com/office/drawing/2014/main" id="{E0B8BACE-AE94-13D0-BDC5-7ACE2392B1E8}"/>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As a new and complex discipline organizations and multi-organization enterprises may find it difficult to implement learning engineering, particularly at scale.</a:t>
            </a:r>
          </a:p>
          <a:p>
            <a:pPr>
              <a:spcBef>
                <a:spcPts val="475"/>
              </a:spcBef>
            </a:pPr>
            <a:r>
              <a:rPr lang="en-US" altLang="en-US">
                <a:latin typeface="Arial" panose="020B0604020202020204" pitchFamily="34" charset="0"/>
              </a:rPr>
              <a:t>The adoption maturity model helps these organizations evaluate their internal progress, and make systematic decisions on where to invest future resources. This is where a Maturity Model can help.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162;p1:notes">
            <a:extLst>
              <a:ext uri="{FF2B5EF4-FFF2-40B4-BE49-F238E27FC236}">
                <a16:creationId xmlns:a16="http://schemas.microsoft.com/office/drawing/2014/main" id="{8A0EB719-ACDF-7F90-A6AC-683A6127D5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7C0DB3BB-A64D-E04D-B9C9-9F39CB1252FD}"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6</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9698" name="Google Shape;163;p1:notes">
            <a:extLst>
              <a:ext uri="{FF2B5EF4-FFF2-40B4-BE49-F238E27FC236}">
                <a16:creationId xmlns:a16="http://schemas.microsoft.com/office/drawing/2014/main" id="{4026B279-E1B3-6405-B2BE-BCE2C27BB4F0}"/>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9699" name="Google Shape;164;p1:notes">
            <a:extLst>
              <a:ext uri="{FF2B5EF4-FFF2-40B4-BE49-F238E27FC236}">
                <a16:creationId xmlns:a16="http://schemas.microsoft.com/office/drawing/2014/main" id="{CF75B81D-B904-AC90-A5EE-F7ABD963DF3D}"/>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The tool defined in our paper is designed to assess the level at which an organization or enterprise has adopted</a:t>
            </a:r>
          </a:p>
          <a:p>
            <a:pPr>
              <a:spcBef>
                <a:spcPts val="475"/>
              </a:spcBef>
            </a:pPr>
            <a:r>
              <a:rPr lang="en-US" altLang="en-US">
                <a:latin typeface="Arial" panose="020B0604020202020204" pitchFamily="34" charset="0"/>
              </a:rPr>
              <a:t>learning engineering processes and practices, i.e. the extent to which the organization is </a:t>
            </a:r>
            <a:r>
              <a:rPr lang="en-US" altLang="en-US" b="1" u="sng">
                <a:latin typeface="Arial" panose="020B0604020202020204" pitchFamily="34" charset="0"/>
              </a:rPr>
              <a:t>doing</a:t>
            </a:r>
            <a:r>
              <a:rPr lang="en-US" altLang="en-US">
                <a:latin typeface="Arial" panose="020B0604020202020204" pitchFamily="34" charset="0"/>
              </a:rPr>
              <a:t> learning engineering.</a:t>
            </a:r>
            <a:br>
              <a:rPr lang="en-US" altLang="en-US">
                <a:latin typeface="Arial" panose="020B0604020202020204" pitchFamily="34" charset="0"/>
              </a:rPr>
            </a:br>
            <a:endParaRPr lang="en-US" altLang="en-US">
              <a:latin typeface="Arial" panose="020B0604020202020204" pitchFamily="34" charset="0"/>
            </a:endParaRPr>
          </a:p>
          <a:p>
            <a:pPr>
              <a:spcBef>
                <a:spcPts val="475"/>
              </a:spcBef>
            </a:pPr>
            <a:r>
              <a:rPr lang="en-US" altLang="en-US">
                <a:latin typeface="Arial" panose="020B0604020202020204" pitchFamily="34" charset="0"/>
              </a:rPr>
              <a:t>We intentionally focused on organizational </a:t>
            </a:r>
            <a:r>
              <a:rPr lang="en-US" altLang="en-US" b="1" u="sng">
                <a:latin typeface="Arial" panose="020B0604020202020204" pitchFamily="34" charset="0"/>
              </a:rPr>
              <a:t>adoption</a:t>
            </a:r>
            <a:r>
              <a:rPr lang="en-US" altLang="en-US">
                <a:latin typeface="Arial" panose="020B0604020202020204" pitchFamily="34" charset="0"/>
              </a:rPr>
              <a:t> recognizing that there are other tools being developed to gauge an organization or enterprise’s </a:t>
            </a:r>
            <a:r>
              <a:rPr lang="en-US" altLang="en-US" b="1" u="sng">
                <a:latin typeface="Arial" panose="020B0604020202020204" pitchFamily="34" charset="0"/>
              </a:rPr>
              <a:t>capabilities</a:t>
            </a:r>
            <a:r>
              <a:rPr lang="en-US" altLang="en-US">
                <a:latin typeface="Arial" panose="020B0604020202020204" pitchFamily="34" charset="0"/>
              </a:rPr>
              <a:t> related to specific aspects of learning engineering. This model is not about what an organization might be able to do but about what it is actually doing.</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Priority design goals for the tool were utility and usability, making it as easy as possible to assess generally where an</a:t>
            </a:r>
          </a:p>
          <a:p>
            <a:pPr>
              <a:spcBef>
                <a:spcPts val="475"/>
              </a:spcBef>
            </a:pPr>
            <a:r>
              <a:rPr lang="en-US" altLang="en-US">
                <a:latin typeface="Arial" panose="020B0604020202020204" pitchFamily="34" charset="0"/>
              </a:rPr>
              <a:t>organization is on a continuum from non-adoption to full-adoption of key learning engineering practices.</a:t>
            </a:r>
          </a:p>
          <a:p>
            <a:pPr>
              <a:spcBef>
                <a:spcPts val="475"/>
              </a:spcBef>
            </a:pP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Google Shape;162;p1:notes">
            <a:extLst>
              <a:ext uri="{FF2B5EF4-FFF2-40B4-BE49-F238E27FC236}">
                <a16:creationId xmlns:a16="http://schemas.microsoft.com/office/drawing/2014/main" id="{156E0690-F2A0-CB51-2C11-DDFE16AE71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7B8D3893-539F-564D-9528-C1D2BC0ACD07}"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7</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1746" name="Google Shape;163;p1:notes">
            <a:extLst>
              <a:ext uri="{FF2B5EF4-FFF2-40B4-BE49-F238E27FC236}">
                <a16:creationId xmlns:a16="http://schemas.microsoft.com/office/drawing/2014/main" id="{5CF42579-92A8-D6B8-960E-B420EF53D538}"/>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1747" name="Google Shape;164;p1:notes">
            <a:extLst>
              <a:ext uri="{FF2B5EF4-FFF2-40B4-BE49-F238E27FC236}">
                <a16:creationId xmlns:a16="http://schemas.microsoft.com/office/drawing/2014/main" id="{E2CBBFA6-22E4-BA2B-2EA0-72740D2AF46D}"/>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PRIOR WORK</a:t>
            </a:r>
          </a:p>
          <a:p>
            <a:pPr>
              <a:spcBef>
                <a:spcPts val="475"/>
              </a:spcBef>
            </a:pPr>
            <a:r>
              <a:rPr lang="en-US" altLang="en-US">
                <a:latin typeface="Arial" panose="020B0604020202020204" pitchFamily="34" charset="0"/>
              </a:rPr>
              <a:t>The tool has been informed by concepts from previous work, as described below, including the definition of learning</a:t>
            </a:r>
          </a:p>
          <a:p>
            <a:pPr>
              <a:spcBef>
                <a:spcPts val="475"/>
              </a:spcBef>
            </a:pPr>
            <a:r>
              <a:rPr lang="en-US" altLang="en-US">
                <a:latin typeface="Arial" panose="020B0604020202020204" pitchFamily="34" charset="0"/>
              </a:rPr>
              <a:t>engineering as a process and practice (IEEE ICICLE, n.d.), the ADL Initiative Distributed Learning Capability</a:t>
            </a:r>
          </a:p>
          <a:p>
            <a:pPr>
              <a:spcBef>
                <a:spcPts val="475"/>
              </a:spcBef>
            </a:pPr>
            <a:r>
              <a:rPr lang="en-US" altLang="en-US">
                <a:latin typeface="Arial" panose="020B0604020202020204" pitchFamily="34" charset="0"/>
              </a:rPr>
              <a:t>Maturity Model (Malone et al., 2020), “Learning Engineering Virtual Training Systems with Learning Science, Data</a:t>
            </a:r>
          </a:p>
          <a:p>
            <a:pPr>
              <a:spcBef>
                <a:spcPts val="475"/>
              </a:spcBef>
            </a:pPr>
            <a:r>
              <a:rPr lang="en-US" altLang="en-US">
                <a:latin typeface="Arial" panose="020B0604020202020204" pitchFamily="34" charset="0"/>
              </a:rPr>
              <a:t>Standards and a Capabilities Maturity Model” (Owens, et al., 2023) and the IEEE ICICLE Competency, Curriculum,</a:t>
            </a:r>
          </a:p>
          <a:p>
            <a:pPr>
              <a:spcBef>
                <a:spcPts val="475"/>
              </a:spcBef>
            </a:pPr>
            <a:r>
              <a:rPr lang="en-US" altLang="en-US">
                <a:latin typeface="Arial" panose="020B0604020202020204" pitchFamily="34" charset="0"/>
              </a:rPr>
              <a:t>and Credentials Special Interest Group’s definition of learning engineering competencies.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Google Shape;162;p1:notes">
            <a:extLst>
              <a:ext uri="{FF2B5EF4-FFF2-40B4-BE49-F238E27FC236}">
                <a16:creationId xmlns:a16="http://schemas.microsoft.com/office/drawing/2014/main" id="{9CFF34CE-690D-F9F4-CBEE-E791C6E19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778F22B8-62AA-634E-8F37-F04DE2BEFEAE}"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8</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3794" name="Google Shape;163;p1:notes">
            <a:extLst>
              <a:ext uri="{FF2B5EF4-FFF2-40B4-BE49-F238E27FC236}">
                <a16:creationId xmlns:a16="http://schemas.microsoft.com/office/drawing/2014/main" id="{B767845B-CE7F-4A9B-F99E-462F2B856A47}"/>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3795" name="Google Shape;164;p1:notes">
            <a:extLst>
              <a:ext uri="{FF2B5EF4-FFF2-40B4-BE49-F238E27FC236}">
                <a16:creationId xmlns:a16="http://schemas.microsoft.com/office/drawing/2014/main" id="{BC5B4CC2-DA45-209F-965A-12CAF4FD1094}"/>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DIMENSIONS OF LEARNING ENGINEERING ADOPTION</a:t>
            </a:r>
          </a:p>
          <a:p>
            <a:pPr>
              <a:spcBef>
                <a:spcPts val="475"/>
              </a:spcBef>
            </a:pPr>
            <a:r>
              <a:rPr lang="en-US" altLang="en-US">
                <a:latin typeface="Arial" panose="020B0604020202020204" pitchFamily="34" charset="0"/>
              </a:rPr>
              <a:t>Based on the official IEEE ICICLE definition of learning engineering the adoption maturity model is divided into six separate rubric criterion to guage:</a:t>
            </a:r>
          </a:p>
          <a:p>
            <a:pPr>
              <a:spcBef>
                <a:spcPts val="475"/>
              </a:spcBef>
            </a:pPr>
            <a:r>
              <a:rPr lang="en-US" altLang="en-US">
                <a:latin typeface="Arial" panose="020B0604020202020204" pitchFamily="34" charset="0"/>
              </a:rPr>
              <a:t>A. maturity of an organization in adopting learning engineering as a multidisciplinary practice</a:t>
            </a:r>
          </a:p>
          <a:p>
            <a:pPr>
              <a:spcBef>
                <a:spcPts val="475"/>
              </a:spcBef>
            </a:pPr>
            <a:r>
              <a:rPr lang="en-US" altLang="en-US">
                <a:latin typeface="Arial" panose="020B0604020202020204" pitchFamily="34" charset="0"/>
              </a:rPr>
              <a:t>B. maturity of an organization in adopting the learning engineering process</a:t>
            </a:r>
          </a:p>
          <a:p>
            <a:pPr>
              <a:spcBef>
                <a:spcPts val="475"/>
              </a:spcBef>
            </a:pPr>
            <a:r>
              <a:rPr lang="en-US" altLang="en-US">
                <a:latin typeface="Arial" panose="020B0604020202020204" pitchFamily="34" charset="0"/>
              </a:rPr>
              <a:t>C. maturity of an organization in adopting and applying the learning sciences</a:t>
            </a:r>
          </a:p>
          <a:p>
            <a:pPr>
              <a:spcBef>
                <a:spcPts val="475"/>
              </a:spcBef>
            </a:pPr>
            <a:r>
              <a:rPr lang="en-US" altLang="en-US">
                <a:latin typeface="Arial" panose="020B0604020202020204" pitchFamily="34" charset="0"/>
              </a:rPr>
              <a:t>D. maturity of an organization in adopting human-centered design practices</a:t>
            </a:r>
          </a:p>
          <a:p>
            <a:pPr>
              <a:spcBef>
                <a:spcPts val="475"/>
              </a:spcBef>
            </a:pPr>
            <a:r>
              <a:rPr lang="en-US" altLang="en-US">
                <a:latin typeface="Arial" panose="020B0604020202020204" pitchFamily="34" charset="0"/>
              </a:rPr>
              <a:t>E. maturity of an organization in adopting systems engineering</a:t>
            </a:r>
          </a:p>
          <a:p>
            <a:pPr>
              <a:spcBef>
                <a:spcPts val="475"/>
              </a:spcBef>
            </a:pPr>
            <a:r>
              <a:rPr lang="en-US" altLang="en-US">
                <a:latin typeface="Arial" panose="020B0604020202020204" pitchFamily="34" charset="0"/>
              </a:rPr>
              <a:t>F. maturity of an organization in adopting data-informed decision-making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Google Shape;162;p1:notes">
            <a:extLst>
              <a:ext uri="{FF2B5EF4-FFF2-40B4-BE49-F238E27FC236}">
                <a16:creationId xmlns:a16="http://schemas.microsoft.com/office/drawing/2014/main" id="{D86ADB9E-CFEA-A90C-1195-931246A520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lvl1pPr defTabSz="908050">
              <a:defRPr sz="3200">
                <a:solidFill>
                  <a:schemeClr val="tx1"/>
                </a:solidFill>
                <a:latin typeface="Tahoma" panose="020B0604030504040204" pitchFamily="34" charset="0"/>
              </a:defRPr>
            </a:lvl1pPr>
            <a:lvl2pPr marL="742950" indent="-285750" defTabSz="908050">
              <a:defRPr sz="3200">
                <a:solidFill>
                  <a:schemeClr val="tx1"/>
                </a:solidFill>
                <a:latin typeface="Tahoma" panose="020B0604030504040204" pitchFamily="34" charset="0"/>
              </a:defRPr>
            </a:lvl2pPr>
            <a:lvl3pPr marL="1143000" indent="-228600" defTabSz="908050">
              <a:defRPr sz="3200">
                <a:solidFill>
                  <a:schemeClr val="tx1"/>
                </a:solidFill>
                <a:latin typeface="Tahoma" panose="020B0604030504040204" pitchFamily="34" charset="0"/>
              </a:defRPr>
            </a:lvl3pPr>
            <a:lvl4pPr marL="1600200" indent="-228600" defTabSz="908050">
              <a:defRPr sz="3200">
                <a:solidFill>
                  <a:schemeClr val="tx1"/>
                </a:solidFill>
                <a:latin typeface="Tahoma" panose="020B0604030504040204" pitchFamily="34" charset="0"/>
              </a:defRPr>
            </a:lvl4pPr>
            <a:lvl5pPr marL="2057400" indent="-228600" defTabSz="908050">
              <a:defRPr sz="3200">
                <a:solidFill>
                  <a:schemeClr val="tx1"/>
                </a:solidFill>
                <a:latin typeface="Tahoma" panose="020B0604030504040204" pitchFamily="34" charset="0"/>
              </a:defRPr>
            </a:lvl5pPr>
            <a:lvl6pPr marL="2514600" indent="-228600" defTabSz="908050"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08050"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08050"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08050" eaLnBrk="0" fontAlgn="base" hangingPunct="0">
              <a:spcBef>
                <a:spcPct val="0"/>
              </a:spcBef>
              <a:spcAft>
                <a:spcPct val="0"/>
              </a:spcAft>
              <a:defRPr sz="3200">
                <a:solidFill>
                  <a:schemeClr val="tx1"/>
                </a:solidFill>
                <a:latin typeface="Tahoma" panose="020B0604030504040204" pitchFamily="34" charset="0"/>
              </a:defRPr>
            </a:lvl9pPr>
          </a:lstStyle>
          <a:p>
            <a:pPr>
              <a:buClr>
                <a:srgbClr val="000000"/>
              </a:buClr>
              <a:buSzPts val="1200"/>
              <a:buFont typeface="Calibri" panose="020F0502020204030204" pitchFamily="34" charset="0"/>
              <a:buNone/>
            </a:pPr>
            <a:fld id="{7FD0DAA9-A9E5-4E4B-B274-89DC5300FF46}" type="slidenum">
              <a:rPr lang="en-US" altLang="en-US" sz="1200" smtClean="0">
                <a:solidFill>
                  <a:srgbClr val="000000"/>
                </a:solidFill>
                <a:latin typeface="Calibri" panose="020F0502020204030204" pitchFamily="34" charset="0"/>
                <a:cs typeface="Calibri" panose="020F0502020204030204" pitchFamily="34" charset="0"/>
                <a:sym typeface="Calibri" panose="020F0502020204030204" pitchFamily="34" charset="0"/>
              </a:rPr>
              <a:pPr>
                <a:buClr>
                  <a:srgbClr val="000000"/>
                </a:buClr>
                <a:buSzPts val="1200"/>
                <a:buFont typeface="Calibri" panose="020F0502020204030204" pitchFamily="34" charset="0"/>
                <a:buNone/>
              </a:pPr>
              <a:t>9</a:t>
            </a:fld>
            <a:endParaRPr lang="en-US" altLang="en-US" sz="12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5842" name="Google Shape;163;p1:notes">
            <a:extLst>
              <a:ext uri="{FF2B5EF4-FFF2-40B4-BE49-F238E27FC236}">
                <a16:creationId xmlns:a16="http://schemas.microsoft.com/office/drawing/2014/main" id="{E6D5A22F-369F-CEC4-6195-3C3FA029FB20}"/>
              </a:ext>
            </a:extLst>
          </p:cNvPr>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35843" name="Google Shape;164;p1:notes">
            <a:extLst>
              <a:ext uri="{FF2B5EF4-FFF2-40B4-BE49-F238E27FC236}">
                <a16:creationId xmlns:a16="http://schemas.microsoft.com/office/drawing/2014/main" id="{1F069232-A264-CA83-6197-19BF62578FFC}"/>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50" tIns="45375" rIns="90750" bIns="45375"/>
          <a:lstStyle/>
          <a:p>
            <a:pPr>
              <a:spcBef>
                <a:spcPts val="475"/>
              </a:spcBef>
            </a:pPr>
            <a:r>
              <a:rPr lang="en-US" altLang="en-US">
                <a:latin typeface="Arial" panose="020B0604020202020204" pitchFamily="34" charset="0"/>
              </a:rPr>
              <a:t>Building on prior work and </a:t>
            </a:r>
          </a:p>
          <a:p>
            <a:pPr>
              <a:spcBef>
                <a:spcPts val="475"/>
              </a:spcBef>
            </a:pPr>
            <a:endParaRPr lang="en-US" altLang="en-US">
              <a:latin typeface="Arial" panose="020B0604020202020204" pitchFamily="34" charset="0"/>
            </a:endParaRPr>
          </a:p>
          <a:p>
            <a:pPr>
              <a:spcBef>
                <a:spcPts val="475"/>
              </a:spcBef>
            </a:pPr>
            <a:r>
              <a:rPr lang="en-US" altLang="en-US">
                <a:latin typeface="Arial" panose="020B0604020202020204" pitchFamily="34" charset="0"/>
              </a:rPr>
              <a:t>ITERATING FOR A MORE USABLE MODEL</a:t>
            </a:r>
          </a:p>
          <a:p>
            <a:pPr>
              <a:spcBef>
                <a:spcPts val="475"/>
              </a:spcBef>
            </a:pPr>
            <a:r>
              <a:rPr lang="en-US" altLang="en-US">
                <a:latin typeface="Arial" panose="020B0604020202020204" pitchFamily="34" charset="0"/>
              </a:rPr>
              <a:t>With the primary design goal of “utility and usability” in mind the authors reviewed the rubrics above and</a:t>
            </a:r>
          </a:p>
          <a:p>
            <a:pPr>
              <a:spcBef>
                <a:spcPts val="475"/>
              </a:spcBef>
            </a:pPr>
            <a:r>
              <a:rPr lang="en-US" altLang="en-US">
                <a:latin typeface="Arial" panose="020B0604020202020204" pitchFamily="34" charset="0"/>
              </a:rPr>
              <a:t>considered alternative formats. One format included only the “Indicators of No Adoption” and “Indicators of Mature</a:t>
            </a:r>
          </a:p>
          <a:p>
            <a:pPr>
              <a:spcBef>
                <a:spcPts val="475"/>
              </a:spcBef>
            </a:pPr>
            <a:r>
              <a:rPr lang="en-US" altLang="en-US">
                <a:latin typeface="Arial" panose="020B0604020202020204" pitchFamily="34" charset="0"/>
              </a:rPr>
              <a:t>Adoption” columns. The next iteration focussed on observable “Indicators of Mature Adoption.” The following</a:t>
            </a:r>
          </a:p>
          <a:p>
            <a:pPr>
              <a:spcBef>
                <a:spcPts val="475"/>
              </a:spcBef>
            </a:pPr>
            <a:r>
              <a:rPr lang="en-US" altLang="en-US">
                <a:latin typeface="Arial" panose="020B0604020202020204" pitchFamily="34" charset="0"/>
              </a:rPr>
              <a:t>further simplified checklist format includes all of the “Indicators of Mature Adoption” from the above rubrics. When</a:t>
            </a:r>
          </a:p>
          <a:p>
            <a:pPr>
              <a:spcBef>
                <a:spcPts val="475"/>
              </a:spcBef>
            </a:pPr>
            <a:r>
              <a:rPr lang="en-US" altLang="en-US">
                <a:latin typeface="Arial" panose="020B0604020202020204" pitchFamily="34" charset="0"/>
              </a:rPr>
              <a:t>using this checklist, unchecked boxes represent potential areas for developing greater maturity.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B8CF21A-CBC0-E6E3-7154-4F3DBCA4EC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4763"/>
            <a:ext cx="12214225" cy="13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5CE96435-B97B-CE27-AC94-B032BF406B7C}"/>
              </a:ext>
            </a:extLst>
          </p:cNvPr>
          <p:cNvCxnSpPr/>
          <p:nvPr/>
        </p:nvCxnSpPr>
        <p:spPr bwMode="auto">
          <a:xfrm>
            <a:off x="0" y="138430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4" name="Group 9">
            <a:extLst>
              <a:ext uri="{FF2B5EF4-FFF2-40B4-BE49-F238E27FC236}">
                <a16:creationId xmlns:a16="http://schemas.microsoft.com/office/drawing/2014/main" id="{8EA9ED79-AB9F-8F37-DA6E-3EDA4B822ED2}"/>
              </a:ext>
            </a:extLst>
          </p:cNvPr>
          <p:cNvGrpSpPr>
            <a:grpSpLocks/>
          </p:cNvGrpSpPr>
          <p:nvPr userDrawn="1"/>
        </p:nvGrpSpPr>
        <p:grpSpPr bwMode="auto">
          <a:xfrm>
            <a:off x="1304925" y="6511925"/>
            <a:ext cx="1339850" cy="277813"/>
            <a:chOff x="2207996" y="6472185"/>
            <a:chExt cx="1338900" cy="276999"/>
          </a:xfrm>
        </p:grpSpPr>
        <p:pic>
          <p:nvPicPr>
            <p:cNvPr id="5" name="Picture 11" descr="YouTube_icon_block.png">
              <a:extLst>
                <a:ext uri="{FF2B5EF4-FFF2-40B4-BE49-F238E27FC236}">
                  <a16:creationId xmlns:a16="http://schemas.microsoft.com/office/drawing/2014/main" id="{21A6B54D-B629-7D74-FB68-965A5EE1D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96" y="6485179"/>
              <a:ext cx="334590"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a:extLst>
                <a:ext uri="{FF2B5EF4-FFF2-40B4-BE49-F238E27FC236}">
                  <a16:creationId xmlns:a16="http://schemas.microsoft.com/office/drawing/2014/main" id="{D629466A-A171-E96D-5C5B-03AEBA90A007}"/>
                </a:ext>
              </a:extLst>
            </p:cNvPr>
            <p:cNvSpPr>
              <a:spLocks noChangeArrowheads="1"/>
            </p:cNvSpPr>
            <p:nvPr/>
          </p:nvSpPr>
          <p:spPr bwMode="auto">
            <a:xfrm>
              <a:off x="251302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NTSAToday</a:t>
              </a:r>
            </a:p>
          </p:txBody>
        </p:sp>
      </p:grpSp>
      <p:pic>
        <p:nvPicPr>
          <p:cNvPr id="7" name="Picture 16" descr="Text, logo&#10;&#10;Description automatically generated">
            <a:extLst>
              <a:ext uri="{FF2B5EF4-FFF2-40B4-BE49-F238E27FC236}">
                <a16:creationId xmlns:a16="http://schemas.microsoft.com/office/drawing/2014/main" id="{FEE61EC5-A547-5804-84CB-299C3F297F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48850" y="6351588"/>
            <a:ext cx="109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7">
            <a:extLst>
              <a:ext uri="{FF2B5EF4-FFF2-40B4-BE49-F238E27FC236}">
                <a16:creationId xmlns:a16="http://schemas.microsoft.com/office/drawing/2014/main" id="{6B73753E-A0A3-FF30-2749-43EEE3A5C72E}"/>
              </a:ext>
            </a:extLst>
          </p:cNvPr>
          <p:cNvGrpSpPr>
            <a:grpSpLocks/>
          </p:cNvGrpSpPr>
          <p:nvPr userDrawn="1"/>
        </p:nvGrpSpPr>
        <p:grpSpPr bwMode="auto">
          <a:xfrm>
            <a:off x="260350" y="6502400"/>
            <a:ext cx="1044575" cy="284163"/>
            <a:chOff x="260862" y="6503087"/>
            <a:chExt cx="1044262" cy="282877"/>
          </a:xfrm>
        </p:grpSpPr>
        <p:sp>
          <p:nvSpPr>
            <p:cNvPr id="9" name="Rectangle 18">
              <a:extLst>
                <a:ext uri="{FF2B5EF4-FFF2-40B4-BE49-F238E27FC236}">
                  <a16:creationId xmlns:a16="http://schemas.microsoft.com/office/drawing/2014/main" id="{6FFBEA95-C0B7-AA61-D8BD-7D0C1FE7E192}"/>
                </a:ext>
              </a:extLst>
            </p:cNvPr>
            <p:cNvSpPr>
              <a:spLocks noChangeArrowheads="1"/>
            </p:cNvSpPr>
            <p:nvPr/>
          </p:nvSpPr>
          <p:spPr bwMode="auto">
            <a:xfrm>
              <a:off x="468035"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@IITSEC</a:t>
              </a:r>
            </a:p>
          </p:txBody>
        </p:sp>
        <p:pic>
          <p:nvPicPr>
            <p:cNvPr id="10" name="Picture 19">
              <a:extLst>
                <a:ext uri="{FF2B5EF4-FFF2-40B4-BE49-F238E27FC236}">
                  <a16:creationId xmlns:a16="http://schemas.microsoft.com/office/drawing/2014/main" id="{4A860060-B8FE-CBE1-D536-4AA9B8042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62" y="6503087"/>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0">
            <a:extLst>
              <a:ext uri="{FF2B5EF4-FFF2-40B4-BE49-F238E27FC236}">
                <a16:creationId xmlns:a16="http://schemas.microsoft.com/office/drawing/2014/main" id="{30F3B3C6-CD2C-71CA-6EF9-0F028C262B4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22380" t="14145" r="22571" b="14339"/>
          <a:stretch>
            <a:fillRect/>
          </a:stretch>
        </p:blipFill>
        <p:spPr bwMode="auto">
          <a:xfrm>
            <a:off x="11720513" y="6334125"/>
            <a:ext cx="4746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sp>
        <p:nvSpPr>
          <p:cNvPr id="12" name="Slide Number Placeholder 2">
            <a:extLst>
              <a:ext uri="{FF2B5EF4-FFF2-40B4-BE49-F238E27FC236}">
                <a16:creationId xmlns:a16="http://schemas.microsoft.com/office/drawing/2014/main" id="{1E072031-B7A3-81FF-6829-EA5A1C18F7A8}"/>
              </a:ext>
            </a:extLst>
          </p:cNvPr>
          <p:cNvSpPr>
            <a:spLocks noGrp="1"/>
          </p:cNvSpPr>
          <p:nvPr>
            <p:ph type="sldNum" sz="quarter" idx="12"/>
          </p:nvPr>
        </p:nvSpPr>
        <p:spPr>
          <a:xfrm>
            <a:off x="10887075" y="6419850"/>
            <a:ext cx="820738" cy="341313"/>
          </a:xfrm>
        </p:spPr>
        <p:txBody>
          <a:bodyPr/>
          <a:lstStyle>
            <a:lvl1pPr>
              <a:defRPr/>
            </a:lvl1pPr>
          </a:lstStyle>
          <a:p>
            <a:pPr>
              <a:defRPr/>
            </a:pPr>
            <a:fld id="{7F70FC2F-B7B8-A440-954D-48F97181378F}" type="slidenum">
              <a:rPr lang="en-US"/>
              <a:pPr>
                <a:defRPr/>
              </a:pPr>
              <a:t>‹#›</a:t>
            </a:fld>
            <a:endParaRPr lang="en-US" dirty="0"/>
          </a:p>
        </p:txBody>
      </p:sp>
    </p:spTree>
    <p:extLst>
      <p:ext uri="{BB962C8B-B14F-4D97-AF65-F5344CB8AC3E}">
        <p14:creationId xmlns:p14="http://schemas.microsoft.com/office/powerpoint/2010/main" val="240584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406400" y="228600"/>
            <a:ext cx="11379200" cy="990600"/>
          </a:xfrm>
          <a:prstGeom prst="rect">
            <a:avLst/>
          </a:prstGeom>
          <a:noFill/>
          <a:ln>
            <a:noFill/>
          </a:ln>
        </p:spPr>
        <p:txBody>
          <a:bodyPr spcFirstLastPara="1">
            <a:no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0"/>
          <p:cNvSpPr txBox="1">
            <a:spLocks noGrp="1"/>
          </p:cNvSpPr>
          <p:nvPr>
            <p:ph type="body" idx="1"/>
          </p:nvPr>
        </p:nvSpPr>
        <p:spPr>
          <a:xfrm>
            <a:off x="406400" y="1371600"/>
            <a:ext cx="11480800" cy="5029200"/>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o"/>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207828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332294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ed Text">
  <p:cSld name="Bulleted Text">
    <p:spTree>
      <p:nvGrpSpPr>
        <p:cNvPr id="1" name="Shape 24"/>
        <p:cNvGrpSpPr/>
        <p:nvPr/>
      </p:nvGrpSpPr>
      <p:grpSpPr>
        <a:xfrm>
          <a:off x="0" y="0"/>
          <a:ext cx="0" cy="0"/>
          <a:chOff x="0" y="0"/>
          <a:chExt cx="0" cy="0"/>
        </a:xfrm>
      </p:grpSpPr>
      <p:sp>
        <p:nvSpPr>
          <p:cNvPr id="2" name="Google Shape;27;p52">
            <a:extLst>
              <a:ext uri="{FF2B5EF4-FFF2-40B4-BE49-F238E27FC236}">
                <a16:creationId xmlns:a16="http://schemas.microsoft.com/office/drawing/2014/main" id="{4B6F8933-0D39-B75E-C41B-548C19D6E575}"/>
              </a:ext>
            </a:extLst>
          </p:cNvPr>
          <p:cNvSpPr txBox="1">
            <a:spLocks noChangeArrowheads="1"/>
          </p:cNvSpPr>
          <p:nvPr/>
        </p:nvSpPr>
        <p:spPr bwMode="auto">
          <a:xfrm>
            <a:off x="11684000" y="6553200"/>
            <a:ext cx="50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r" eaLnBrk="1" hangingPunct="1">
              <a:buClr>
                <a:srgbClr val="84888B"/>
              </a:buClr>
              <a:buSzPts val="1200"/>
              <a:buFont typeface="Arial" panose="020B0604020202020204" pitchFamily="34" charset="0"/>
              <a:buNone/>
            </a:pPr>
            <a:fld id="{F7B06A58-31F1-094B-8639-7D843FB640DA}" type="slidenum">
              <a:rPr lang="en-US" altLang="en-US" sz="1200">
                <a:solidFill>
                  <a:srgbClr val="84888B"/>
                </a:solidFill>
                <a:latin typeface="Arial" panose="020B0604020202020204" pitchFamily="34" charset="0"/>
                <a:cs typeface="Arial" panose="020B0604020202020204" pitchFamily="34" charset="0"/>
                <a:sym typeface="Arial" panose="020B0604020202020204" pitchFamily="34" charset="0"/>
              </a:rPr>
              <a:pPr algn="r" eaLnBrk="1" hangingPunct="1">
                <a:buClr>
                  <a:srgbClr val="84888B"/>
                </a:buClr>
                <a:buSzPts val="1200"/>
                <a:buFont typeface="Arial" panose="020B0604020202020204" pitchFamily="34" charset="0"/>
                <a:buNone/>
              </a:pPr>
              <a:t>‹#›</a:t>
            </a:fld>
            <a:endParaRPr lang="en-US" altLang="en-US" sz="1200">
              <a:solidFill>
                <a:srgbClr val="84888B"/>
              </a:solidFill>
              <a:latin typeface="Arial" panose="020B0604020202020204" pitchFamily="34" charset="0"/>
              <a:cs typeface="Arial" panose="020B0604020202020204" pitchFamily="34" charset="0"/>
              <a:sym typeface="Arial" panose="020B0604020202020204" pitchFamily="34" charset="0"/>
            </a:endParaRPr>
          </a:p>
        </p:txBody>
      </p:sp>
      <p:sp>
        <p:nvSpPr>
          <p:cNvPr id="25" name="Google Shape;25;p52"/>
          <p:cNvSpPr txBox="1">
            <a:spLocks noGrp="1"/>
          </p:cNvSpPr>
          <p:nvPr>
            <p:ph type="title"/>
          </p:nvPr>
        </p:nvSpPr>
        <p:spPr>
          <a:xfrm>
            <a:off x="838200" y="365129"/>
            <a:ext cx="10515600" cy="1325563"/>
          </a:xfrm>
          <a:prstGeom prst="rect">
            <a:avLst/>
          </a:prstGeom>
          <a:noFill/>
          <a:ln>
            <a:noFill/>
          </a:ln>
        </p:spPr>
        <p:txBody>
          <a:bodyPr spcFirstLastPara="1">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2"/>
          <p:cNvSpPr txBox="1">
            <a:spLocks noGrp="1"/>
          </p:cNvSpPr>
          <p:nvPr>
            <p:ph type="body" idx="1"/>
          </p:nvPr>
        </p:nvSpPr>
        <p:spPr>
          <a:xfrm>
            <a:off x="480132" y="1046715"/>
            <a:ext cx="11250613" cy="5075237"/>
          </a:xfrm>
          <a:prstGeom prst="rect">
            <a:avLst/>
          </a:prstGeom>
          <a:noFill/>
          <a:ln>
            <a:noFill/>
          </a:ln>
        </p:spPr>
        <p:txBody>
          <a:bodyPr spcFirstLastPara="1">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Font typeface="Noto Sans Symbols"/>
              <a:buChar char="❖"/>
              <a:defRPr sz="200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853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18224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9DE7F2-7286-AC84-F139-97367962A804}"/>
              </a:ext>
            </a:extLst>
          </p:cNvPr>
          <p:cNvSpPr/>
          <p:nvPr userDrawn="1"/>
        </p:nvSpPr>
        <p:spPr>
          <a:xfrm>
            <a:off x="0" y="6291263"/>
            <a:ext cx="12192000" cy="566737"/>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pic>
        <p:nvPicPr>
          <p:cNvPr id="3" name="Picture 2">
            <a:extLst>
              <a:ext uri="{FF2B5EF4-FFF2-40B4-BE49-F238E27FC236}">
                <a16:creationId xmlns:a16="http://schemas.microsoft.com/office/drawing/2014/main" id="{5CA2A7C4-0145-18A0-F744-91FCC5F0D32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4763"/>
            <a:ext cx="12214225" cy="13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E65ED7A4-946D-D259-E65A-283B592914DA}"/>
              </a:ext>
            </a:extLst>
          </p:cNvPr>
          <p:cNvGrpSpPr>
            <a:grpSpLocks/>
          </p:cNvGrpSpPr>
          <p:nvPr userDrawn="1"/>
        </p:nvGrpSpPr>
        <p:grpSpPr bwMode="auto">
          <a:xfrm>
            <a:off x="1304925" y="6511925"/>
            <a:ext cx="1339850" cy="277813"/>
            <a:chOff x="2207996" y="6472185"/>
            <a:chExt cx="1338900" cy="276999"/>
          </a:xfrm>
        </p:grpSpPr>
        <p:pic>
          <p:nvPicPr>
            <p:cNvPr id="5" name="Picture 4" descr="YouTube_icon_block.png">
              <a:extLst>
                <a:ext uri="{FF2B5EF4-FFF2-40B4-BE49-F238E27FC236}">
                  <a16:creationId xmlns:a16="http://schemas.microsoft.com/office/drawing/2014/main" id="{9782AEDA-C26E-BE5E-A24C-F5A39E7A7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96" y="6485179"/>
              <a:ext cx="334590"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5054DC4-FD3E-669C-BD0C-C08C62552397}"/>
                </a:ext>
              </a:extLst>
            </p:cNvPr>
            <p:cNvSpPr>
              <a:spLocks noChangeArrowheads="1"/>
            </p:cNvSpPr>
            <p:nvPr/>
          </p:nvSpPr>
          <p:spPr bwMode="auto">
            <a:xfrm>
              <a:off x="251302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solidFill>
                    <a:schemeClr val="bg1"/>
                  </a:solidFill>
                  <a:latin typeface="Arial" panose="020B0604020202020204" pitchFamily="34" charset="0"/>
                  <a:cs typeface="Arial" panose="020B0604020202020204" pitchFamily="34" charset="0"/>
                </a:rPr>
                <a:t>NTSAToday</a:t>
              </a:r>
            </a:p>
          </p:txBody>
        </p:sp>
      </p:grpSp>
      <p:pic>
        <p:nvPicPr>
          <p:cNvPr id="7" name="Picture 6" descr="Text, logo&#10;&#10;Description automatically generated">
            <a:extLst>
              <a:ext uri="{FF2B5EF4-FFF2-40B4-BE49-F238E27FC236}">
                <a16:creationId xmlns:a16="http://schemas.microsoft.com/office/drawing/2014/main" id="{87A18E0F-13BF-9CF0-2F3D-9883DDBFD0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48850" y="6351588"/>
            <a:ext cx="109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C379CB10-E692-5EBF-3052-EDBF6F082118}"/>
              </a:ext>
            </a:extLst>
          </p:cNvPr>
          <p:cNvGrpSpPr>
            <a:grpSpLocks/>
          </p:cNvGrpSpPr>
          <p:nvPr userDrawn="1"/>
        </p:nvGrpSpPr>
        <p:grpSpPr bwMode="auto">
          <a:xfrm>
            <a:off x="260350" y="6502400"/>
            <a:ext cx="1044575" cy="284163"/>
            <a:chOff x="260862" y="6503087"/>
            <a:chExt cx="1044262" cy="282877"/>
          </a:xfrm>
        </p:grpSpPr>
        <p:sp>
          <p:nvSpPr>
            <p:cNvPr id="9" name="Rectangle 8">
              <a:extLst>
                <a:ext uri="{FF2B5EF4-FFF2-40B4-BE49-F238E27FC236}">
                  <a16:creationId xmlns:a16="http://schemas.microsoft.com/office/drawing/2014/main" id="{7DCF6DB6-8B0A-F5DD-5F6E-B6BB4AB8240F}"/>
                </a:ext>
              </a:extLst>
            </p:cNvPr>
            <p:cNvSpPr>
              <a:spLocks noChangeArrowheads="1"/>
            </p:cNvSpPr>
            <p:nvPr/>
          </p:nvSpPr>
          <p:spPr bwMode="auto">
            <a:xfrm>
              <a:off x="468035"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solidFill>
                    <a:schemeClr val="bg1"/>
                  </a:solidFill>
                  <a:latin typeface="Arial" panose="020B0604020202020204" pitchFamily="34" charset="0"/>
                  <a:cs typeface="Arial" panose="020B0604020202020204" pitchFamily="34" charset="0"/>
                </a:rPr>
                <a:t>@IITSEC</a:t>
              </a:r>
            </a:p>
          </p:txBody>
        </p:sp>
        <p:pic>
          <p:nvPicPr>
            <p:cNvPr id="10" name="Picture 14">
              <a:extLst>
                <a:ext uri="{FF2B5EF4-FFF2-40B4-BE49-F238E27FC236}">
                  <a16:creationId xmlns:a16="http://schemas.microsoft.com/office/drawing/2014/main" id="{2C1191D3-52F8-AB45-695B-6A8A30299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62" y="6503087"/>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5">
            <a:extLst>
              <a:ext uri="{FF2B5EF4-FFF2-40B4-BE49-F238E27FC236}">
                <a16:creationId xmlns:a16="http://schemas.microsoft.com/office/drawing/2014/main" id="{FC3A82E2-BDA2-EEC7-58E6-A6AF5A51DC1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22380" t="14145" r="22571" b="14339"/>
          <a:stretch>
            <a:fillRect/>
          </a:stretch>
        </p:blipFill>
        <p:spPr bwMode="auto">
          <a:xfrm>
            <a:off x="11720513" y="6334125"/>
            <a:ext cx="4746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E888DD1D-76E7-2EB4-CEA1-2D9286F7B08C}"/>
              </a:ext>
            </a:extLst>
          </p:cNvPr>
          <p:cNvCxnSpPr/>
          <p:nvPr userDrawn="1"/>
        </p:nvCxnSpPr>
        <p:spPr bwMode="auto">
          <a:xfrm>
            <a:off x="0" y="1384300"/>
            <a:ext cx="12192000" cy="0"/>
          </a:xfrm>
          <a:prstGeom prst="line">
            <a:avLst/>
          </a:prstGeom>
          <a:noFill/>
          <a:ln w="38100" cap="flat" cmpd="sng" algn="ctr">
            <a:solidFill>
              <a:srgbClr val="E7BB01"/>
            </a:solidFill>
            <a:prstDash val="solid"/>
            <a:headEnd type="none" w="med" len="med"/>
            <a:tailEnd type="none" w="med" len="med"/>
          </a:ln>
          <a:effectLst>
            <a:outerShdw blurRad="40000" dist="23000" dir="5400000" rotWithShape="0">
              <a:srgbClr val="000000">
                <a:alpha val="35000"/>
              </a:srgbClr>
            </a:outerShdw>
          </a:effectLst>
        </p:spPr>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sp>
        <p:nvSpPr>
          <p:cNvPr id="13" name="Slide Number Placeholder 2">
            <a:extLst>
              <a:ext uri="{FF2B5EF4-FFF2-40B4-BE49-F238E27FC236}">
                <a16:creationId xmlns:a16="http://schemas.microsoft.com/office/drawing/2014/main" id="{1555140E-15B0-211D-F813-781CA27F5DA2}"/>
              </a:ext>
            </a:extLst>
          </p:cNvPr>
          <p:cNvSpPr>
            <a:spLocks noGrp="1"/>
          </p:cNvSpPr>
          <p:nvPr>
            <p:ph type="sldNum" sz="quarter" idx="12"/>
          </p:nvPr>
        </p:nvSpPr>
        <p:spPr>
          <a:xfrm>
            <a:off x="10887075" y="6419850"/>
            <a:ext cx="820738" cy="341313"/>
          </a:xfrm>
        </p:spPr>
        <p:txBody>
          <a:bodyPr/>
          <a:lstStyle>
            <a:lvl1pPr>
              <a:defRPr smtClean="0">
                <a:solidFill>
                  <a:schemeClr val="bg1"/>
                </a:solidFill>
              </a:defRPr>
            </a:lvl1pPr>
          </a:lstStyle>
          <a:p>
            <a:pPr>
              <a:defRPr/>
            </a:pPr>
            <a:fld id="{1B24BDEE-62AF-6A45-8D71-112A39C05C4B}" type="slidenum">
              <a:rPr lang="en-US"/>
              <a:pPr>
                <a:defRPr/>
              </a:pPr>
              <a:t>‹#›</a:t>
            </a:fld>
            <a:endParaRPr lang="en-US" dirty="0"/>
          </a:p>
        </p:txBody>
      </p:sp>
    </p:spTree>
    <p:extLst>
      <p:ext uri="{BB962C8B-B14F-4D97-AF65-F5344CB8AC3E}">
        <p14:creationId xmlns:p14="http://schemas.microsoft.com/office/powerpoint/2010/main" val="205521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313BE12-B54D-D194-95AF-46874D4E18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4763"/>
            <a:ext cx="12214225" cy="136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33875459-AC53-9782-757A-9D032026DF92}"/>
              </a:ext>
            </a:extLst>
          </p:cNvPr>
          <p:cNvCxnSpPr/>
          <p:nvPr/>
        </p:nvCxnSpPr>
        <p:spPr bwMode="auto">
          <a:xfrm>
            <a:off x="0" y="138430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4" name="Group 9">
            <a:extLst>
              <a:ext uri="{FF2B5EF4-FFF2-40B4-BE49-F238E27FC236}">
                <a16:creationId xmlns:a16="http://schemas.microsoft.com/office/drawing/2014/main" id="{B902EC11-B84D-0CBC-C680-007B5B9BB84F}"/>
              </a:ext>
            </a:extLst>
          </p:cNvPr>
          <p:cNvGrpSpPr>
            <a:grpSpLocks/>
          </p:cNvGrpSpPr>
          <p:nvPr userDrawn="1"/>
        </p:nvGrpSpPr>
        <p:grpSpPr bwMode="auto">
          <a:xfrm>
            <a:off x="1304925" y="6511925"/>
            <a:ext cx="1339850" cy="277813"/>
            <a:chOff x="2207996" y="6472185"/>
            <a:chExt cx="1338900" cy="276999"/>
          </a:xfrm>
        </p:grpSpPr>
        <p:pic>
          <p:nvPicPr>
            <p:cNvPr id="5" name="Picture 11" descr="YouTube_icon_block.png">
              <a:extLst>
                <a:ext uri="{FF2B5EF4-FFF2-40B4-BE49-F238E27FC236}">
                  <a16:creationId xmlns:a16="http://schemas.microsoft.com/office/drawing/2014/main" id="{FAC338B5-90F3-7EEA-D1A6-E87B69B37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996" y="6485179"/>
              <a:ext cx="334590"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a:extLst>
                <a:ext uri="{FF2B5EF4-FFF2-40B4-BE49-F238E27FC236}">
                  <a16:creationId xmlns:a16="http://schemas.microsoft.com/office/drawing/2014/main" id="{77C701E2-E331-70CF-6B2F-22AFC24ED599}"/>
                </a:ext>
              </a:extLst>
            </p:cNvPr>
            <p:cNvSpPr>
              <a:spLocks noChangeArrowheads="1"/>
            </p:cNvSpPr>
            <p:nvPr/>
          </p:nvSpPr>
          <p:spPr bwMode="auto">
            <a:xfrm>
              <a:off x="251302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NTSAToday</a:t>
              </a:r>
            </a:p>
          </p:txBody>
        </p:sp>
      </p:grpSp>
      <p:pic>
        <p:nvPicPr>
          <p:cNvPr id="7" name="Picture 16" descr="Text, logo&#10;&#10;Description automatically generated">
            <a:extLst>
              <a:ext uri="{FF2B5EF4-FFF2-40B4-BE49-F238E27FC236}">
                <a16:creationId xmlns:a16="http://schemas.microsoft.com/office/drawing/2014/main" id="{4565E574-8902-7280-6680-6552CA42D1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48850" y="6351588"/>
            <a:ext cx="109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7">
            <a:extLst>
              <a:ext uri="{FF2B5EF4-FFF2-40B4-BE49-F238E27FC236}">
                <a16:creationId xmlns:a16="http://schemas.microsoft.com/office/drawing/2014/main" id="{C9E8B30D-57B2-784D-5533-75A8D3E4322B}"/>
              </a:ext>
            </a:extLst>
          </p:cNvPr>
          <p:cNvGrpSpPr>
            <a:grpSpLocks/>
          </p:cNvGrpSpPr>
          <p:nvPr userDrawn="1"/>
        </p:nvGrpSpPr>
        <p:grpSpPr bwMode="auto">
          <a:xfrm>
            <a:off x="260350" y="6502400"/>
            <a:ext cx="1044575" cy="284163"/>
            <a:chOff x="260862" y="6503087"/>
            <a:chExt cx="1044262" cy="282877"/>
          </a:xfrm>
        </p:grpSpPr>
        <p:sp>
          <p:nvSpPr>
            <p:cNvPr id="9" name="Rectangle 18">
              <a:extLst>
                <a:ext uri="{FF2B5EF4-FFF2-40B4-BE49-F238E27FC236}">
                  <a16:creationId xmlns:a16="http://schemas.microsoft.com/office/drawing/2014/main" id="{6EFA6A50-F64A-EB13-10CD-487B3A6849E8}"/>
                </a:ext>
              </a:extLst>
            </p:cNvPr>
            <p:cNvSpPr>
              <a:spLocks noChangeArrowheads="1"/>
            </p:cNvSpPr>
            <p:nvPr/>
          </p:nvSpPr>
          <p:spPr bwMode="auto">
            <a:xfrm>
              <a:off x="468035"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@IITSEC</a:t>
              </a:r>
            </a:p>
          </p:txBody>
        </p:sp>
        <p:pic>
          <p:nvPicPr>
            <p:cNvPr id="10" name="Picture 19">
              <a:extLst>
                <a:ext uri="{FF2B5EF4-FFF2-40B4-BE49-F238E27FC236}">
                  <a16:creationId xmlns:a16="http://schemas.microsoft.com/office/drawing/2014/main" id="{27FF3499-3E5A-2019-05F4-071CB851A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62" y="6503087"/>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20">
            <a:extLst>
              <a:ext uri="{FF2B5EF4-FFF2-40B4-BE49-F238E27FC236}">
                <a16:creationId xmlns:a16="http://schemas.microsoft.com/office/drawing/2014/main" id="{FE7A427B-88D3-A753-1134-961FEC1C5C3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22380" t="14145" r="22571" b="14339"/>
          <a:stretch>
            <a:fillRect/>
          </a:stretch>
        </p:blipFill>
        <p:spPr bwMode="auto">
          <a:xfrm>
            <a:off x="11720513" y="6334125"/>
            <a:ext cx="4746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sp>
        <p:nvSpPr>
          <p:cNvPr id="12" name="Slide Number Placeholder 2">
            <a:extLst>
              <a:ext uri="{FF2B5EF4-FFF2-40B4-BE49-F238E27FC236}">
                <a16:creationId xmlns:a16="http://schemas.microsoft.com/office/drawing/2014/main" id="{532803AB-64E3-1109-51C2-060576183A6E}"/>
              </a:ext>
            </a:extLst>
          </p:cNvPr>
          <p:cNvSpPr>
            <a:spLocks noGrp="1"/>
          </p:cNvSpPr>
          <p:nvPr>
            <p:ph type="sldNum" sz="quarter" idx="12"/>
          </p:nvPr>
        </p:nvSpPr>
        <p:spPr>
          <a:xfrm>
            <a:off x="10887075" y="6419850"/>
            <a:ext cx="820738" cy="341313"/>
          </a:xfrm>
        </p:spPr>
        <p:txBody>
          <a:bodyPr/>
          <a:lstStyle>
            <a:lvl1pPr>
              <a:defRPr/>
            </a:lvl1pPr>
          </a:lstStyle>
          <a:p>
            <a:pPr>
              <a:defRPr/>
            </a:pPr>
            <a:fld id="{F38C17C4-3470-4F7F-BBCD-7BB54C27B3C5}" type="slidenum">
              <a:rPr lang="en-US"/>
              <a:pPr>
                <a:defRPr/>
              </a:pPr>
              <a:t>‹#›</a:t>
            </a:fld>
            <a:endParaRPr lang="en-US" dirty="0"/>
          </a:p>
        </p:txBody>
      </p:sp>
    </p:spTree>
    <p:extLst>
      <p:ext uri="{BB962C8B-B14F-4D97-AF65-F5344CB8AC3E}">
        <p14:creationId xmlns:p14="http://schemas.microsoft.com/office/powerpoint/2010/main" val="361212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
        <p:nvSpPr>
          <p:cNvPr id="2" name="Slide Number Placeholder 2">
            <a:extLst>
              <a:ext uri="{FF2B5EF4-FFF2-40B4-BE49-F238E27FC236}">
                <a16:creationId xmlns:a16="http://schemas.microsoft.com/office/drawing/2014/main" id="{B6FC0488-689F-310A-B686-DA80D111CC17}"/>
              </a:ext>
            </a:extLst>
          </p:cNvPr>
          <p:cNvSpPr>
            <a:spLocks noGrp="1"/>
          </p:cNvSpPr>
          <p:nvPr>
            <p:ph type="sldNum" sz="quarter" idx="12"/>
          </p:nvPr>
        </p:nvSpPr>
        <p:spPr>
          <a:xfrm>
            <a:off x="10893425" y="6391275"/>
            <a:ext cx="820738" cy="339725"/>
          </a:xfrm>
        </p:spPr>
        <p:txBody>
          <a:bodyPr/>
          <a:lstStyle>
            <a:lvl1pPr>
              <a:defRPr/>
            </a:lvl1pPr>
          </a:lstStyle>
          <a:p>
            <a:pPr>
              <a:defRPr/>
            </a:pPr>
            <a:fld id="{93AE2B5D-2492-44EF-B279-717A388D59C4}" type="slidenum">
              <a:rPr lang="en-US"/>
              <a:pPr>
                <a:defRPr/>
              </a:pPr>
              <a:t>‹#›</a:t>
            </a:fld>
            <a:endParaRPr lang="en-US" dirty="0"/>
          </a:p>
        </p:txBody>
      </p:sp>
    </p:spTree>
    <p:extLst>
      <p:ext uri="{BB962C8B-B14F-4D97-AF65-F5344CB8AC3E}">
        <p14:creationId xmlns:p14="http://schemas.microsoft.com/office/powerpoint/2010/main" val="125057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1"/>
          </p:nvPr>
        </p:nvSpPr>
        <p:spPr>
          <a:xfrm>
            <a:off x="6105439" y="989946"/>
            <a:ext cx="5609483" cy="4896678"/>
          </a:xfrm>
        </p:spPr>
        <p:txBody>
          <a:bodyPr/>
          <a:lstStyle/>
          <a:p>
            <a:pPr lvl="0"/>
            <a:r>
              <a:rPr lang="en-US" noProof="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41B89C61-C5FA-694E-10F9-5109A009356C}"/>
              </a:ext>
            </a:extLst>
          </p:cNvPr>
          <p:cNvSpPr>
            <a:spLocks noGrp="1"/>
          </p:cNvSpPr>
          <p:nvPr>
            <p:ph type="sldNum" sz="quarter" idx="13"/>
          </p:nvPr>
        </p:nvSpPr>
        <p:spPr>
          <a:xfrm>
            <a:off x="10893425" y="6391275"/>
            <a:ext cx="820738" cy="339725"/>
          </a:xfrm>
        </p:spPr>
        <p:txBody>
          <a:bodyPr/>
          <a:lstStyle>
            <a:lvl1pPr>
              <a:defRPr/>
            </a:lvl1pPr>
          </a:lstStyle>
          <a:p>
            <a:pPr>
              <a:defRPr/>
            </a:pPr>
            <a:fld id="{B9ECB911-F36E-4DDC-A21B-90062CD8E436}" type="slidenum">
              <a:rPr lang="en-US"/>
              <a:pPr>
                <a:defRPr/>
              </a:pPr>
              <a:t>‹#›</a:t>
            </a:fld>
            <a:endParaRPr lang="en-US" dirty="0"/>
          </a:p>
        </p:txBody>
      </p:sp>
    </p:spTree>
    <p:extLst>
      <p:ext uri="{BB962C8B-B14F-4D97-AF65-F5344CB8AC3E}">
        <p14:creationId xmlns:p14="http://schemas.microsoft.com/office/powerpoint/2010/main" val="12236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8BF087F6-AFB1-FC29-933A-AFDA396A6D46}"/>
              </a:ext>
            </a:extLst>
          </p:cNvPr>
          <p:cNvSpPr>
            <a:spLocks noGrp="1" noChangeArrowheads="1"/>
          </p:cNvSpPr>
          <p:nvPr>
            <p:ph type="sldNum" sz="quarter" idx="10"/>
          </p:nvPr>
        </p:nvSpPr>
        <p:spPr>
          <a:xfrm>
            <a:off x="10893425" y="6391275"/>
            <a:ext cx="820738" cy="339725"/>
          </a:xfrm>
        </p:spPr>
        <p:txBody>
          <a:bodyPr/>
          <a:lstStyle>
            <a:lvl1pPr algn="r">
              <a:defRPr sz="1800" smtClean="0"/>
            </a:lvl1pPr>
          </a:lstStyle>
          <a:p>
            <a:pPr>
              <a:defRPr/>
            </a:pPr>
            <a:fld id="{60BF7BA4-D57A-4932-93B8-FA636610837F}" type="slidenum">
              <a:rPr lang="en-US"/>
              <a:pPr>
                <a:defRPr/>
              </a:pPr>
              <a:t>‹#›</a:t>
            </a:fld>
            <a:endParaRPr lang="en-US" dirty="0"/>
          </a:p>
        </p:txBody>
      </p:sp>
    </p:spTree>
    <p:extLst>
      <p:ext uri="{BB962C8B-B14F-4D97-AF65-F5344CB8AC3E}">
        <p14:creationId xmlns:p14="http://schemas.microsoft.com/office/powerpoint/2010/main" val="1778053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6690221-0686-3375-1FC0-A3AB8623BA60}"/>
              </a:ext>
            </a:extLst>
          </p:cNvPr>
          <p:cNvSpPr>
            <a:spLocks noGrp="1"/>
          </p:cNvSpPr>
          <p:nvPr>
            <p:ph type="sldNum" sz="quarter" idx="10"/>
          </p:nvPr>
        </p:nvSpPr>
        <p:spPr>
          <a:xfrm>
            <a:off x="10887075" y="6419850"/>
            <a:ext cx="820738" cy="341313"/>
          </a:xfrm>
        </p:spPr>
        <p:txBody>
          <a:bodyPr/>
          <a:lstStyle>
            <a:lvl1pPr>
              <a:defRPr smtClean="0">
                <a:solidFill>
                  <a:srgbClr val="F9C677"/>
                </a:solidFill>
              </a:defRPr>
            </a:lvl1pPr>
          </a:lstStyle>
          <a:p>
            <a:pPr>
              <a:defRPr/>
            </a:pPr>
            <a:fld id="{051B1BD8-EC6F-4964-93E8-7D6A49A5E101}" type="slidenum">
              <a:rPr lang="en-US"/>
              <a:pPr>
                <a:defRPr/>
              </a:pPr>
              <a:t>‹#›</a:t>
            </a:fld>
            <a:endParaRPr lang="en-US" dirty="0"/>
          </a:p>
        </p:txBody>
      </p:sp>
    </p:spTree>
    <p:extLst>
      <p:ext uri="{BB962C8B-B14F-4D97-AF65-F5344CB8AC3E}">
        <p14:creationId xmlns:p14="http://schemas.microsoft.com/office/powerpoint/2010/main" val="79543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_Blue">
  <p:cSld name="Title Slide_Blue">
    <p:spTree>
      <p:nvGrpSpPr>
        <p:cNvPr id="1" name="Shape 15"/>
        <p:cNvGrpSpPr/>
        <p:nvPr/>
      </p:nvGrpSpPr>
      <p:grpSpPr>
        <a:xfrm>
          <a:off x="0" y="0"/>
          <a:ext cx="0" cy="0"/>
          <a:chOff x="0" y="0"/>
          <a:chExt cx="0" cy="0"/>
        </a:xfrm>
      </p:grpSpPr>
      <p:sp>
        <p:nvSpPr>
          <p:cNvPr id="16" name="Google Shape;16;p40"/>
          <p:cNvSpPr txBox="1">
            <a:spLocks noGrp="1"/>
          </p:cNvSpPr>
          <p:nvPr>
            <p:ph type="title"/>
          </p:nvPr>
        </p:nvSpPr>
        <p:spPr>
          <a:xfrm>
            <a:off x="968829" y="1823981"/>
            <a:ext cx="10515600" cy="1325563"/>
          </a:xfrm>
          <a:prstGeom prst="rect">
            <a:avLst/>
          </a:prstGeom>
          <a:noFill/>
          <a:ln>
            <a:noFill/>
          </a:ln>
        </p:spPr>
        <p:txBody>
          <a:bodyPr spcFirstLastPara="1" lIns="91425" tIns="45700" rIns="91425" bIns="45700">
            <a:normAutofit/>
          </a:bodyPr>
          <a:lstStyle>
            <a:lvl1pPr lvl="0" algn="ctr">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0"/>
          <p:cNvSpPr txBox="1">
            <a:spLocks noGrp="1"/>
          </p:cNvSpPr>
          <p:nvPr>
            <p:ph type="body" idx="1"/>
          </p:nvPr>
        </p:nvSpPr>
        <p:spPr>
          <a:xfrm>
            <a:off x="968831" y="3273818"/>
            <a:ext cx="10515600" cy="590550"/>
          </a:xfrm>
          <a:prstGeom prst="rect">
            <a:avLst/>
          </a:prstGeom>
          <a:noFill/>
          <a:ln>
            <a:noFill/>
          </a:ln>
        </p:spPr>
        <p:txBody>
          <a:bodyPr spcFirstLastPara="1" lIns="91425" tIns="45700" rIns="91425" bIns="45700">
            <a:normAutofit/>
          </a:bodyPr>
          <a:lstStyle>
            <a:lvl1pPr marL="457200" lvl="0" indent="-228600" algn="ctr">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8;p40">
            <a:extLst>
              <a:ext uri="{FF2B5EF4-FFF2-40B4-BE49-F238E27FC236}">
                <a16:creationId xmlns:a16="http://schemas.microsoft.com/office/drawing/2014/main" id="{62BB1BDF-A143-55CB-35D8-E3C55ED6DA5D}"/>
              </a:ext>
            </a:extLst>
          </p:cNvPr>
          <p:cNvSpPr txBox="1">
            <a:spLocks noGrp="1"/>
          </p:cNvSpPr>
          <p:nvPr>
            <p:ph type="dt" idx="10"/>
          </p:nvPr>
        </p:nvSpPr>
        <p:spPr>
          <a:xfrm>
            <a:off x="109538" y="6411913"/>
            <a:ext cx="5629275" cy="365125"/>
          </a:xfrm>
          <a:prstGeom prst="rect">
            <a:avLst/>
          </a:prstGeom>
        </p:spPr>
        <p:txBody>
          <a:bodyPr spcFirstLastPara="1" wrap="square" lIns="91425" tIns="45700" rIns="91425" bIns="45700" anchor="ctr" anchorCtr="0">
            <a:noAutofit/>
          </a:bodyPr>
          <a:lstStyle>
            <a:lvl1pPr lvl="0" algn="l" eaLnBrk="1" hangingPunct="1">
              <a:spcBef>
                <a:spcPts val="0"/>
              </a:spcBef>
              <a:spcAft>
                <a:spcPts val="0"/>
              </a:spcAft>
              <a:buSzPts val="1400"/>
              <a:buNone/>
              <a:defRPr>
                <a:solidFill>
                  <a:schemeClr val="lt1"/>
                </a:solidFill>
                <a:latin typeface="Tahoma"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Slide Number Placeholder 2">
            <a:extLst>
              <a:ext uri="{FF2B5EF4-FFF2-40B4-BE49-F238E27FC236}">
                <a16:creationId xmlns:a16="http://schemas.microsoft.com/office/drawing/2014/main" id="{109474F0-9510-D99B-2E91-B205F49E46AA}"/>
              </a:ext>
            </a:extLst>
          </p:cNvPr>
          <p:cNvSpPr>
            <a:spLocks noGrp="1"/>
          </p:cNvSpPr>
          <p:nvPr>
            <p:ph type="sldNum" sz="quarter" idx="11"/>
          </p:nvPr>
        </p:nvSpPr>
        <p:spPr>
          <a:xfrm>
            <a:off x="10887075" y="6419850"/>
            <a:ext cx="820738" cy="341313"/>
          </a:xfrm>
        </p:spPr>
        <p:txBody>
          <a:bodyPr/>
          <a:lstStyle>
            <a:lvl1pPr>
              <a:defRPr smtClean="0">
                <a:solidFill>
                  <a:srgbClr val="F9C677"/>
                </a:solidFill>
              </a:defRPr>
            </a:lvl1pPr>
          </a:lstStyle>
          <a:p>
            <a:pPr>
              <a:defRPr/>
            </a:pPr>
            <a:fld id="{D47F3001-AA08-41D3-9D1B-A8724110C9F7}" type="slidenum">
              <a:rPr lang="en-US"/>
              <a:pPr>
                <a:defRPr/>
              </a:pPr>
              <a:t>‹#›</a:t>
            </a:fld>
            <a:endParaRPr lang="en-US" dirty="0"/>
          </a:p>
        </p:txBody>
      </p:sp>
    </p:spTree>
    <p:extLst>
      <p:ext uri="{BB962C8B-B14F-4D97-AF65-F5344CB8AC3E}">
        <p14:creationId xmlns:p14="http://schemas.microsoft.com/office/powerpoint/2010/main" val="148332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
        <p:nvSpPr>
          <p:cNvPr id="2" name="Slide Number Placeholder 2">
            <a:extLst>
              <a:ext uri="{FF2B5EF4-FFF2-40B4-BE49-F238E27FC236}">
                <a16:creationId xmlns:a16="http://schemas.microsoft.com/office/drawing/2014/main" id="{D67F91DB-CCBC-000A-7534-B8E005007B49}"/>
              </a:ext>
            </a:extLst>
          </p:cNvPr>
          <p:cNvSpPr>
            <a:spLocks noGrp="1"/>
          </p:cNvSpPr>
          <p:nvPr>
            <p:ph type="sldNum" sz="quarter" idx="12"/>
          </p:nvPr>
        </p:nvSpPr>
        <p:spPr>
          <a:xfrm>
            <a:off x="10893425" y="6391275"/>
            <a:ext cx="820738" cy="339725"/>
          </a:xfrm>
        </p:spPr>
        <p:txBody>
          <a:bodyPr/>
          <a:lstStyle>
            <a:lvl1pPr>
              <a:defRPr/>
            </a:lvl1pPr>
          </a:lstStyle>
          <a:p>
            <a:pPr>
              <a:defRPr/>
            </a:pPr>
            <a:fld id="{6D425488-D316-4948-8962-5695C305E090}" type="slidenum">
              <a:rPr lang="en-US"/>
              <a:pPr>
                <a:defRPr/>
              </a:pPr>
              <a:t>‹#›</a:t>
            </a:fld>
            <a:endParaRPr lang="en-US" dirty="0"/>
          </a:p>
        </p:txBody>
      </p:sp>
    </p:spTree>
    <p:extLst>
      <p:ext uri="{BB962C8B-B14F-4D97-AF65-F5344CB8AC3E}">
        <p14:creationId xmlns:p14="http://schemas.microsoft.com/office/powerpoint/2010/main" val="2888323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804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1"/>
          </p:nvPr>
        </p:nvSpPr>
        <p:spPr>
          <a:xfrm>
            <a:off x="6105439" y="989946"/>
            <a:ext cx="5609483" cy="4896678"/>
          </a:xfrm>
        </p:spPr>
        <p:txBody>
          <a:bodyPr/>
          <a:lstStyle/>
          <a:p>
            <a:pPr lvl="0"/>
            <a:r>
              <a:rPr lang="en-US" noProof="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53ABACDE-20D4-26DF-5C06-3479AF276AE1}"/>
              </a:ext>
            </a:extLst>
          </p:cNvPr>
          <p:cNvSpPr>
            <a:spLocks noGrp="1"/>
          </p:cNvSpPr>
          <p:nvPr>
            <p:ph type="sldNum" sz="quarter" idx="13"/>
          </p:nvPr>
        </p:nvSpPr>
        <p:spPr>
          <a:xfrm>
            <a:off x="10893425" y="6391275"/>
            <a:ext cx="820738" cy="339725"/>
          </a:xfrm>
        </p:spPr>
        <p:txBody>
          <a:bodyPr/>
          <a:lstStyle>
            <a:lvl1pPr>
              <a:defRPr/>
            </a:lvl1pPr>
          </a:lstStyle>
          <a:p>
            <a:pPr>
              <a:defRPr/>
            </a:pPr>
            <a:fld id="{4BCE06C8-13F5-EF42-A6EF-101C0BCF74EA}" type="slidenum">
              <a:rPr lang="en-US"/>
              <a:pPr>
                <a:defRPr/>
              </a:pPr>
              <a:t>‹#›</a:t>
            </a:fld>
            <a:endParaRPr lang="en-US" dirty="0"/>
          </a:p>
        </p:txBody>
      </p:sp>
    </p:spTree>
    <p:extLst>
      <p:ext uri="{BB962C8B-B14F-4D97-AF65-F5344CB8AC3E}">
        <p14:creationId xmlns:p14="http://schemas.microsoft.com/office/powerpoint/2010/main" val="73726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a:extLst>
              <a:ext uri="{FF2B5EF4-FFF2-40B4-BE49-F238E27FC236}">
                <a16:creationId xmlns:a16="http://schemas.microsoft.com/office/drawing/2014/main" id="{AF2EB3DA-8BE7-D551-5504-406B020FF5C2}"/>
              </a:ext>
            </a:extLst>
          </p:cNvPr>
          <p:cNvSpPr>
            <a:spLocks noGrp="1" noChangeArrowheads="1"/>
          </p:cNvSpPr>
          <p:nvPr>
            <p:ph type="sldNum" sz="quarter" idx="10"/>
          </p:nvPr>
        </p:nvSpPr>
        <p:spPr>
          <a:xfrm>
            <a:off x="10893425" y="6391275"/>
            <a:ext cx="820738" cy="339725"/>
          </a:xfrm>
        </p:spPr>
        <p:txBody>
          <a:bodyPr/>
          <a:lstStyle>
            <a:lvl1pPr algn="r">
              <a:defRPr sz="1800" smtClean="0"/>
            </a:lvl1pPr>
          </a:lstStyle>
          <a:p>
            <a:pPr>
              <a:defRPr/>
            </a:pPr>
            <a:fld id="{D2C8B14F-032B-E94F-B9C9-51FBFFB8B448}" type="slidenum">
              <a:rPr lang="en-US"/>
              <a:pPr>
                <a:defRPr/>
              </a:pPr>
              <a:t>‹#›</a:t>
            </a:fld>
            <a:endParaRPr lang="en-US" dirty="0"/>
          </a:p>
        </p:txBody>
      </p:sp>
    </p:spTree>
    <p:extLst>
      <p:ext uri="{BB962C8B-B14F-4D97-AF65-F5344CB8AC3E}">
        <p14:creationId xmlns:p14="http://schemas.microsoft.com/office/powerpoint/2010/main" val="227708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27BDD9D-75E0-78FE-3B67-04AB4419EBC4}"/>
              </a:ext>
            </a:extLst>
          </p:cNvPr>
          <p:cNvSpPr>
            <a:spLocks noGrp="1"/>
          </p:cNvSpPr>
          <p:nvPr>
            <p:ph type="sldNum" sz="quarter" idx="10"/>
          </p:nvPr>
        </p:nvSpPr>
        <p:spPr>
          <a:xfrm>
            <a:off x="10887075" y="6419850"/>
            <a:ext cx="820738" cy="341313"/>
          </a:xfrm>
        </p:spPr>
        <p:txBody>
          <a:bodyPr/>
          <a:lstStyle>
            <a:lvl1pPr>
              <a:defRPr smtClean="0">
                <a:solidFill>
                  <a:srgbClr val="F9C677"/>
                </a:solidFill>
              </a:defRPr>
            </a:lvl1pPr>
          </a:lstStyle>
          <a:p>
            <a:pPr>
              <a:defRPr/>
            </a:pPr>
            <a:fld id="{596EFCD4-04EE-0449-A1E3-6233A3636223}" type="slidenum">
              <a:rPr lang="en-US"/>
              <a:pPr>
                <a:defRPr/>
              </a:pPr>
              <a:t>‹#›</a:t>
            </a:fld>
            <a:endParaRPr lang="en-US" dirty="0"/>
          </a:p>
        </p:txBody>
      </p:sp>
    </p:spTree>
    <p:extLst>
      <p:ext uri="{BB962C8B-B14F-4D97-AF65-F5344CB8AC3E}">
        <p14:creationId xmlns:p14="http://schemas.microsoft.com/office/powerpoint/2010/main" val="158588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_Blue">
  <p:cSld name="Title Slide_Blue">
    <p:spTree>
      <p:nvGrpSpPr>
        <p:cNvPr id="1" name="Shape 15"/>
        <p:cNvGrpSpPr/>
        <p:nvPr/>
      </p:nvGrpSpPr>
      <p:grpSpPr>
        <a:xfrm>
          <a:off x="0" y="0"/>
          <a:ext cx="0" cy="0"/>
          <a:chOff x="0" y="0"/>
          <a:chExt cx="0" cy="0"/>
        </a:xfrm>
      </p:grpSpPr>
      <p:sp>
        <p:nvSpPr>
          <p:cNvPr id="16" name="Google Shape;16;p40"/>
          <p:cNvSpPr txBox="1">
            <a:spLocks noGrp="1"/>
          </p:cNvSpPr>
          <p:nvPr>
            <p:ph type="title"/>
          </p:nvPr>
        </p:nvSpPr>
        <p:spPr>
          <a:xfrm>
            <a:off x="968829" y="1823981"/>
            <a:ext cx="10515600" cy="1325563"/>
          </a:xfrm>
          <a:prstGeom prst="rect">
            <a:avLst/>
          </a:prstGeom>
          <a:noFill/>
          <a:ln>
            <a:noFill/>
          </a:ln>
        </p:spPr>
        <p:txBody>
          <a:bodyPr spcFirstLastPara="1" lIns="91425" tIns="45700" rIns="91425" bIns="45700">
            <a:normAutofit/>
          </a:bodyPr>
          <a:lstStyle>
            <a:lvl1pPr lvl="0" algn="ctr">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0"/>
          <p:cNvSpPr txBox="1">
            <a:spLocks noGrp="1"/>
          </p:cNvSpPr>
          <p:nvPr>
            <p:ph type="body" idx="1"/>
          </p:nvPr>
        </p:nvSpPr>
        <p:spPr>
          <a:xfrm>
            <a:off x="968831" y="3273818"/>
            <a:ext cx="10515600" cy="590550"/>
          </a:xfrm>
          <a:prstGeom prst="rect">
            <a:avLst/>
          </a:prstGeom>
          <a:noFill/>
          <a:ln>
            <a:noFill/>
          </a:ln>
        </p:spPr>
        <p:txBody>
          <a:bodyPr spcFirstLastPara="1" lIns="91425" tIns="45700" rIns="91425" bIns="45700">
            <a:normAutofit/>
          </a:bodyPr>
          <a:lstStyle>
            <a:lvl1pPr marL="457200" lvl="0" indent="-228600" algn="ctr">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8;p40">
            <a:extLst>
              <a:ext uri="{FF2B5EF4-FFF2-40B4-BE49-F238E27FC236}">
                <a16:creationId xmlns:a16="http://schemas.microsoft.com/office/drawing/2014/main" id="{6E0662D4-FA0F-3653-E6C8-0FF533EDBFEF}"/>
              </a:ext>
            </a:extLst>
          </p:cNvPr>
          <p:cNvSpPr txBox="1">
            <a:spLocks noGrp="1"/>
          </p:cNvSpPr>
          <p:nvPr>
            <p:ph type="dt" idx="10"/>
          </p:nvPr>
        </p:nvSpPr>
        <p:spPr>
          <a:xfrm>
            <a:off x="109538" y="6411913"/>
            <a:ext cx="5629275" cy="365125"/>
          </a:xfrm>
          <a:prstGeom prst="rect">
            <a:avLst/>
          </a:prstGeom>
        </p:spPr>
        <p:txBody>
          <a:bodyPr spcFirstLastPara="1" wrap="square" lIns="91425" tIns="45700" rIns="91425" bIns="45700" anchor="ctr" anchorCtr="0">
            <a:noAutofit/>
          </a:bodyPr>
          <a:lstStyle>
            <a:lvl1pPr lvl="0" algn="l" eaLnBrk="1" hangingPunct="1">
              <a:spcBef>
                <a:spcPts val="0"/>
              </a:spcBef>
              <a:spcAft>
                <a:spcPts val="0"/>
              </a:spcAft>
              <a:buSzPts val="1400"/>
              <a:buNone/>
              <a:defRPr>
                <a:solidFill>
                  <a:schemeClr val="lt1"/>
                </a:solidFill>
                <a:latin typeface="Tahoma"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Slide Number Placeholder 2">
            <a:extLst>
              <a:ext uri="{FF2B5EF4-FFF2-40B4-BE49-F238E27FC236}">
                <a16:creationId xmlns:a16="http://schemas.microsoft.com/office/drawing/2014/main" id="{3987EE54-B0A5-1593-FCC3-D3B76BD49BB0}"/>
              </a:ext>
            </a:extLst>
          </p:cNvPr>
          <p:cNvSpPr>
            <a:spLocks noGrp="1"/>
          </p:cNvSpPr>
          <p:nvPr>
            <p:ph type="sldNum" sz="quarter" idx="11"/>
          </p:nvPr>
        </p:nvSpPr>
        <p:spPr>
          <a:xfrm>
            <a:off x="10887075" y="6419850"/>
            <a:ext cx="820738" cy="341313"/>
          </a:xfrm>
        </p:spPr>
        <p:txBody>
          <a:bodyPr/>
          <a:lstStyle>
            <a:lvl1pPr>
              <a:defRPr smtClean="0">
                <a:solidFill>
                  <a:srgbClr val="F9C677"/>
                </a:solidFill>
              </a:defRPr>
            </a:lvl1pPr>
          </a:lstStyle>
          <a:p>
            <a:pPr>
              <a:defRPr/>
            </a:pPr>
            <a:fld id="{7F5F5025-2B04-614A-A346-706FB7EC2113}" type="slidenum">
              <a:rPr lang="en-US"/>
              <a:pPr>
                <a:defRPr/>
              </a:pPr>
              <a:t>‹#›</a:t>
            </a:fld>
            <a:endParaRPr lang="en-US" dirty="0"/>
          </a:p>
        </p:txBody>
      </p:sp>
    </p:spTree>
    <p:extLst>
      <p:ext uri="{BB962C8B-B14F-4D97-AF65-F5344CB8AC3E}">
        <p14:creationId xmlns:p14="http://schemas.microsoft.com/office/powerpoint/2010/main" val="19669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23931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Blue">
  <p:cSld name="Title Slide_Blue">
    <p:spTree>
      <p:nvGrpSpPr>
        <p:cNvPr id="1" name="Shape 15"/>
        <p:cNvGrpSpPr/>
        <p:nvPr/>
      </p:nvGrpSpPr>
      <p:grpSpPr>
        <a:xfrm>
          <a:off x="0" y="0"/>
          <a:ext cx="0" cy="0"/>
          <a:chOff x="0" y="0"/>
          <a:chExt cx="0" cy="0"/>
        </a:xfrm>
      </p:grpSpPr>
      <p:sp>
        <p:nvSpPr>
          <p:cNvPr id="16" name="Google Shape;16;p40"/>
          <p:cNvSpPr txBox="1">
            <a:spLocks noGrp="1"/>
          </p:cNvSpPr>
          <p:nvPr>
            <p:ph type="title"/>
          </p:nvPr>
        </p:nvSpPr>
        <p:spPr>
          <a:xfrm>
            <a:off x="968829" y="1823981"/>
            <a:ext cx="10515600" cy="1325563"/>
          </a:xfrm>
          <a:prstGeom prst="rect">
            <a:avLst/>
          </a:prstGeom>
          <a:noFill/>
          <a:ln>
            <a:noFill/>
          </a:ln>
        </p:spPr>
        <p:txBody>
          <a:bodyPr spcFirstLastPara="1">
            <a:normAutofit/>
          </a:bodyPr>
          <a:lstStyle>
            <a:lvl1pPr lvl="0" algn="ctr">
              <a:lnSpc>
                <a:spcPct val="90000"/>
              </a:lnSpc>
              <a:spcBef>
                <a:spcPts val="0"/>
              </a:spcBef>
              <a:spcAft>
                <a:spcPts val="0"/>
              </a:spcAft>
              <a:buClr>
                <a:schemeClr val="dk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0"/>
          <p:cNvSpPr txBox="1">
            <a:spLocks noGrp="1"/>
          </p:cNvSpPr>
          <p:nvPr>
            <p:ph type="body" idx="1"/>
          </p:nvPr>
        </p:nvSpPr>
        <p:spPr>
          <a:xfrm>
            <a:off x="968831" y="3273818"/>
            <a:ext cx="10515600" cy="590550"/>
          </a:xfrm>
          <a:prstGeom prst="rect">
            <a:avLst/>
          </a:prstGeom>
          <a:noFill/>
          <a:ln>
            <a:noFill/>
          </a:ln>
        </p:spPr>
        <p:txBody>
          <a:bodyPr spcFirstLastPara="1">
            <a:normAutofit/>
          </a:bodyPr>
          <a:lstStyle>
            <a:lvl1pPr marL="457200" lvl="0" indent="-228600" algn="ctr">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18;p40">
            <a:extLst>
              <a:ext uri="{FF2B5EF4-FFF2-40B4-BE49-F238E27FC236}">
                <a16:creationId xmlns:a16="http://schemas.microsoft.com/office/drawing/2014/main" id="{3B4263F9-8E05-2A07-C636-54AE4A954D2C}"/>
              </a:ext>
            </a:extLst>
          </p:cNvPr>
          <p:cNvSpPr txBox="1">
            <a:spLocks noGrp="1"/>
          </p:cNvSpPr>
          <p:nvPr>
            <p:ph type="dt" idx="10"/>
          </p:nvPr>
        </p:nvSpPr>
        <p:spPr>
          <a:xfrm>
            <a:off x="109538" y="6411913"/>
            <a:ext cx="5629275" cy="365125"/>
          </a:xfrm>
        </p:spPr>
        <p:txBody>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Slide Number Placeholder 2">
            <a:extLst>
              <a:ext uri="{FF2B5EF4-FFF2-40B4-BE49-F238E27FC236}">
                <a16:creationId xmlns:a16="http://schemas.microsoft.com/office/drawing/2014/main" id="{3129783F-0891-4CD4-5A96-EFCD9ECBA52D}"/>
              </a:ext>
            </a:extLst>
          </p:cNvPr>
          <p:cNvSpPr>
            <a:spLocks noGrp="1"/>
          </p:cNvSpPr>
          <p:nvPr>
            <p:ph type="sldNum" sz="quarter" idx="11"/>
          </p:nvPr>
        </p:nvSpPr>
        <p:spPr>
          <a:xfrm>
            <a:off x="10887075" y="6419850"/>
            <a:ext cx="820738" cy="341313"/>
          </a:xfrm>
        </p:spPr>
        <p:txBody>
          <a:bodyPr/>
          <a:lstStyle>
            <a:lvl1pPr>
              <a:defRPr smtClean="0">
                <a:solidFill>
                  <a:srgbClr val="F9C677"/>
                </a:solidFill>
              </a:defRPr>
            </a:lvl1pPr>
          </a:lstStyle>
          <a:p>
            <a:pPr>
              <a:defRPr/>
            </a:pPr>
            <a:fld id="{260FFBA0-A30E-344D-B915-390F34CD9592}" type="slidenum">
              <a:rPr lang="en-US"/>
              <a:pPr>
                <a:defRPr/>
              </a:pPr>
              <a:t>‹#›</a:t>
            </a:fld>
            <a:endParaRPr lang="en-US" dirty="0"/>
          </a:p>
        </p:txBody>
      </p:sp>
    </p:spTree>
    <p:extLst>
      <p:ext uri="{BB962C8B-B14F-4D97-AF65-F5344CB8AC3E}">
        <p14:creationId xmlns:p14="http://schemas.microsoft.com/office/powerpoint/2010/main" val="379057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819EFEE-BC98-87D8-3096-AF02001A8123}"/>
              </a:ext>
            </a:extLst>
          </p:cNvPr>
          <p:cNvSpPr>
            <a:spLocks noGrp="1"/>
          </p:cNvSpPr>
          <p:nvPr>
            <p:ph type="sldNum" sz="quarter" idx="10"/>
          </p:nvPr>
        </p:nvSpPr>
        <p:spPr>
          <a:xfrm>
            <a:off x="10887075" y="6419850"/>
            <a:ext cx="820738" cy="341313"/>
          </a:xfrm>
        </p:spPr>
        <p:txBody>
          <a:bodyPr/>
          <a:lstStyle>
            <a:lvl1pPr>
              <a:defRPr smtClean="0">
                <a:solidFill>
                  <a:srgbClr val="F9C677"/>
                </a:solidFill>
              </a:defRPr>
            </a:lvl1pPr>
          </a:lstStyle>
          <a:p>
            <a:pPr>
              <a:defRPr/>
            </a:pPr>
            <a:fld id="{07A3DADA-7E98-D14C-B66B-72B56505021F}" type="slidenum">
              <a:rPr lang="en-US"/>
              <a:pPr>
                <a:defRPr/>
              </a:pPr>
              <a:t>‹#›</a:t>
            </a:fld>
            <a:endParaRPr lang="en-US" dirty="0"/>
          </a:p>
        </p:txBody>
      </p:sp>
    </p:spTree>
    <p:extLst>
      <p:ext uri="{BB962C8B-B14F-4D97-AF65-F5344CB8AC3E}">
        <p14:creationId xmlns:p14="http://schemas.microsoft.com/office/powerpoint/2010/main" val="127486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5678A35-B687-6EC9-6685-3A660625AC5E}"/>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t="101" b="101"/>
          <a:stretch>
            <a:fillRect/>
          </a:stretch>
        </p:blipFill>
        <p:spPr bwMode="auto">
          <a:xfrm>
            <a:off x="0" y="1588"/>
            <a:ext cx="12212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5F1A92A0-F31A-91A7-E02C-7DDCCA8A0F71}"/>
              </a:ext>
            </a:extLst>
          </p:cNvPr>
          <p:cNvSpPr>
            <a:spLocks noGrp="1" noChangeArrowheads="1"/>
          </p:cNvSpPr>
          <p:nvPr>
            <p:ph type="body" idx="1"/>
          </p:nvPr>
        </p:nvSpPr>
        <p:spPr bwMode="auto">
          <a:xfrm>
            <a:off x="601663" y="990600"/>
            <a:ext cx="110077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28" name="Rectangle 20">
            <a:extLst>
              <a:ext uri="{FF2B5EF4-FFF2-40B4-BE49-F238E27FC236}">
                <a16:creationId xmlns:a16="http://schemas.microsoft.com/office/drawing/2014/main" id="{E8EA16BC-2FE3-24FF-43A2-D01904F7C35E}"/>
              </a:ext>
            </a:extLst>
          </p:cNvPr>
          <p:cNvSpPr>
            <a:spLocks noGrp="1" noChangeArrowheads="1"/>
          </p:cNvSpPr>
          <p:nvPr>
            <p:ph type="title"/>
          </p:nvPr>
        </p:nvSpPr>
        <p:spPr bwMode="auto">
          <a:xfrm>
            <a:off x="2397125" y="0"/>
            <a:ext cx="7416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2" name="Rectangle 3">
            <a:extLst>
              <a:ext uri="{FF2B5EF4-FFF2-40B4-BE49-F238E27FC236}">
                <a16:creationId xmlns:a16="http://schemas.microsoft.com/office/drawing/2014/main" id="{2C136896-7D89-0626-4ABB-DB34832B9EFC}"/>
              </a:ext>
            </a:extLst>
          </p:cNvPr>
          <p:cNvSpPr>
            <a:spLocks noGrp="1" noChangeArrowheads="1"/>
          </p:cNvSpPr>
          <p:nvPr>
            <p:ph type="sldNum" sz="quarter" idx="4"/>
          </p:nvPr>
        </p:nvSpPr>
        <p:spPr>
          <a:xfrm>
            <a:off x="9913938" y="6418263"/>
            <a:ext cx="820737" cy="341312"/>
          </a:xfrm>
          <a:prstGeom prst="rect">
            <a:avLst/>
          </a:prstGeom>
        </p:spPr>
        <p:txBody>
          <a:bodyPr/>
          <a:lstStyle>
            <a:lvl1pPr algn="r" eaLnBrk="1" hangingPunct="1">
              <a:defRPr sz="1600" smtClean="0">
                <a:latin typeface="Tahoma" charset="0"/>
              </a:defRPr>
            </a:lvl1pPr>
          </a:lstStyle>
          <a:p>
            <a:pPr>
              <a:defRPr/>
            </a:pPr>
            <a:fld id="{9A2B2CD5-0976-5E41-AFB2-5DC6A2A41A6D}" type="slidenum">
              <a:rPr lang="en-US"/>
              <a:pPr>
                <a:defRPr/>
              </a:pPr>
              <a:t>‹#›</a:t>
            </a:fld>
            <a:endParaRPr lang="en-US" dirty="0"/>
          </a:p>
        </p:txBody>
      </p:sp>
      <p:grpSp>
        <p:nvGrpSpPr>
          <p:cNvPr id="1030" name="Group 3">
            <a:extLst>
              <a:ext uri="{FF2B5EF4-FFF2-40B4-BE49-F238E27FC236}">
                <a16:creationId xmlns:a16="http://schemas.microsoft.com/office/drawing/2014/main" id="{6A25A417-EDAF-9623-C168-3166DAC5867B}"/>
              </a:ext>
            </a:extLst>
          </p:cNvPr>
          <p:cNvGrpSpPr>
            <a:grpSpLocks/>
          </p:cNvGrpSpPr>
          <p:nvPr userDrawn="1"/>
        </p:nvGrpSpPr>
        <p:grpSpPr bwMode="auto">
          <a:xfrm>
            <a:off x="1193800" y="6450013"/>
            <a:ext cx="1231900" cy="277812"/>
            <a:chOff x="2207996" y="6472185"/>
            <a:chExt cx="1232330" cy="276999"/>
          </a:xfrm>
        </p:grpSpPr>
        <p:pic>
          <p:nvPicPr>
            <p:cNvPr id="1036" name="Picture 6" descr="YouTube_icon_block.png">
              <a:extLst>
                <a:ext uri="{FF2B5EF4-FFF2-40B4-BE49-F238E27FC236}">
                  <a16:creationId xmlns:a16="http://schemas.microsoft.com/office/drawing/2014/main" id="{793F7391-755D-98D4-F8D4-0420C180E9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7996" y="6485179"/>
              <a:ext cx="257814"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7">
              <a:extLst>
                <a:ext uri="{FF2B5EF4-FFF2-40B4-BE49-F238E27FC236}">
                  <a16:creationId xmlns:a16="http://schemas.microsoft.com/office/drawing/2014/main" id="{B6451C2F-618D-C5E1-479C-C4D8EC9F1291}"/>
                </a:ext>
              </a:extLst>
            </p:cNvPr>
            <p:cNvSpPr>
              <a:spLocks noChangeArrowheads="1"/>
            </p:cNvSpPr>
            <p:nvPr/>
          </p:nvSpPr>
          <p:spPr bwMode="auto">
            <a:xfrm>
              <a:off x="240645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NTSAToday</a:t>
              </a:r>
            </a:p>
          </p:txBody>
        </p:sp>
      </p:grpSp>
      <p:pic>
        <p:nvPicPr>
          <p:cNvPr id="1031" name="Picture 8" descr="Text, logo&#10;&#10;Description automatically generated">
            <a:extLst>
              <a:ext uri="{FF2B5EF4-FFF2-40B4-BE49-F238E27FC236}">
                <a16:creationId xmlns:a16="http://schemas.microsoft.com/office/drawing/2014/main" id="{E219A05D-C43E-4AB9-6655-09009ECC48D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29900" y="6369050"/>
            <a:ext cx="10937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0">
            <a:extLst>
              <a:ext uri="{FF2B5EF4-FFF2-40B4-BE49-F238E27FC236}">
                <a16:creationId xmlns:a16="http://schemas.microsoft.com/office/drawing/2014/main" id="{A6B64ECB-223C-395F-FCBD-92598D925628}"/>
              </a:ext>
            </a:extLst>
          </p:cNvPr>
          <p:cNvGrpSpPr>
            <a:grpSpLocks/>
          </p:cNvGrpSpPr>
          <p:nvPr userDrawn="1"/>
        </p:nvGrpSpPr>
        <p:grpSpPr bwMode="auto">
          <a:xfrm>
            <a:off x="149225" y="6453188"/>
            <a:ext cx="977900" cy="285750"/>
            <a:chOff x="260862" y="6508965"/>
            <a:chExt cx="977409" cy="285389"/>
          </a:xfrm>
        </p:grpSpPr>
        <p:sp>
          <p:nvSpPr>
            <p:cNvPr id="1034" name="Rectangle 12">
              <a:extLst>
                <a:ext uri="{FF2B5EF4-FFF2-40B4-BE49-F238E27FC236}">
                  <a16:creationId xmlns:a16="http://schemas.microsoft.com/office/drawing/2014/main" id="{56C53733-726E-3B78-2554-9313BC19130B}"/>
                </a:ext>
              </a:extLst>
            </p:cNvPr>
            <p:cNvSpPr>
              <a:spLocks noChangeArrowheads="1"/>
            </p:cNvSpPr>
            <p:nvPr/>
          </p:nvSpPr>
          <p:spPr bwMode="auto">
            <a:xfrm>
              <a:off x="401182"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@IITSEC</a:t>
              </a:r>
            </a:p>
          </p:txBody>
        </p:sp>
        <p:pic>
          <p:nvPicPr>
            <p:cNvPr id="1035" name="Picture 13">
              <a:extLst>
                <a:ext uri="{FF2B5EF4-FFF2-40B4-BE49-F238E27FC236}">
                  <a16:creationId xmlns:a16="http://schemas.microsoft.com/office/drawing/2014/main" id="{521EB07D-D94C-2526-4C3B-3D717ADB30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862" y="6536540"/>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14">
            <a:extLst>
              <a:ext uri="{FF2B5EF4-FFF2-40B4-BE49-F238E27FC236}">
                <a16:creationId xmlns:a16="http://schemas.microsoft.com/office/drawing/2014/main" id="{5DC0F7FE-3DB2-DB7E-9252-92FF80BF515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22380" t="14145" r="22571" b="14339"/>
          <a:stretch>
            <a:fillRect/>
          </a:stretch>
        </p:blipFill>
        <p:spPr bwMode="auto">
          <a:xfrm>
            <a:off x="11617325" y="6351588"/>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dt="0"/>
  <p:txStyles>
    <p:titleStyle>
      <a:lvl1pPr algn="ctr" rtl="0" fontAlgn="base">
        <a:spcBef>
          <a:spcPct val="0"/>
        </a:spcBef>
        <a:spcAft>
          <a:spcPct val="0"/>
        </a:spcAft>
        <a:defRPr sz="2800" b="1">
          <a:solidFill>
            <a:schemeClr val="bg1"/>
          </a:solidFill>
          <a:latin typeface="+mj-lt"/>
          <a:ea typeface="+mj-ea"/>
          <a:cs typeface="+mj-cs"/>
        </a:defRPr>
      </a:lvl1pPr>
      <a:lvl2pPr algn="ctr" rtl="0" fontAlgn="base">
        <a:spcBef>
          <a:spcPct val="0"/>
        </a:spcBef>
        <a:spcAft>
          <a:spcPct val="0"/>
        </a:spcAft>
        <a:defRPr sz="2800" b="1">
          <a:solidFill>
            <a:schemeClr val="bg1"/>
          </a:solidFill>
          <a:latin typeface="Tahoma" charset="0"/>
        </a:defRPr>
      </a:lvl2pPr>
      <a:lvl3pPr algn="ctr" rtl="0" fontAlgn="base">
        <a:spcBef>
          <a:spcPct val="0"/>
        </a:spcBef>
        <a:spcAft>
          <a:spcPct val="0"/>
        </a:spcAft>
        <a:defRPr sz="2800" b="1">
          <a:solidFill>
            <a:schemeClr val="bg1"/>
          </a:solidFill>
          <a:latin typeface="Tahoma" charset="0"/>
        </a:defRPr>
      </a:lvl3pPr>
      <a:lvl4pPr algn="ctr" rtl="0" fontAlgn="base">
        <a:spcBef>
          <a:spcPct val="0"/>
        </a:spcBef>
        <a:spcAft>
          <a:spcPct val="0"/>
        </a:spcAft>
        <a:defRPr sz="2800" b="1">
          <a:solidFill>
            <a:schemeClr val="bg1"/>
          </a:solidFill>
          <a:latin typeface="Tahoma" charset="0"/>
        </a:defRPr>
      </a:lvl4pPr>
      <a:lvl5pPr algn="ctr" rtl="0" fontAlgn="base">
        <a:spcBef>
          <a:spcPct val="0"/>
        </a:spcBef>
        <a:spcAft>
          <a:spcPct val="0"/>
        </a:spcAft>
        <a:defRPr sz="2800" b="1">
          <a:solidFill>
            <a:schemeClr val="bg1"/>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5613" indent="-455613" algn="l" rtl="0" fontAlgn="base">
        <a:spcBef>
          <a:spcPct val="20000"/>
        </a:spcBef>
        <a:spcAft>
          <a:spcPct val="0"/>
        </a:spcAft>
        <a:buClr>
          <a:schemeClr val="tx1"/>
        </a:buClr>
        <a:buSzPct val="75000"/>
        <a:buFont typeface="Wingdings" pitchFamily="2" charset="2"/>
        <a:buChar char="Ø"/>
        <a:defRPr sz="2800">
          <a:solidFill>
            <a:schemeClr val="tx1"/>
          </a:solidFill>
          <a:latin typeface="Arial Narrow" charset="0"/>
          <a:ea typeface="Arial Narrow" charset="0"/>
          <a:cs typeface="Arial Narrow" charset="0"/>
        </a:defRPr>
      </a:lvl1pPr>
      <a:lvl2pPr marL="989013" indent="-379413" algn="l" rtl="0" fontAlgn="base">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2413" indent="-303213" algn="l" rtl="0" fontAlgn="base">
        <a:spcBef>
          <a:spcPct val="20000"/>
        </a:spcBef>
        <a:spcAft>
          <a:spcPct val="0"/>
        </a:spcAft>
        <a:buClr>
          <a:schemeClr val="folHlink"/>
        </a:buClr>
        <a:buSzPct val="50000"/>
        <a:buFont typeface="Wingdings" pitchFamily="2" charset="2"/>
        <a:buChar char="n"/>
        <a:defRPr sz="3200">
          <a:solidFill>
            <a:schemeClr val="tx1"/>
          </a:solidFill>
          <a:latin typeface="+mn-lt"/>
          <a:ea typeface="Arial Narrow" panose="020B0604020202020204" pitchFamily="34" charset="0"/>
          <a:cs typeface="Arial Narrow" panose="020B0604020202020204" pitchFamily="34" charset="0"/>
        </a:defRPr>
      </a:lvl3pPr>
      <a:lvl4pPr marL="2132013" indent="-303213" algn="l" rtl="0" fontAlgn="base">
        <a:spcBef>
          <a:spcPct val="20000"/>
        </a:spcBef>
        <a:spcAft>
          <a:spcPct val="0"/>
        </a:spcAft>
        <a:buClr>
          <a:schemeClr val="accent2"/>
        </a:buClr>
        <a:buSzPct val="55000"/>
        <a:buFont typeface="Wingdings" pitchFamily="2" charset="2"/>
        <a:buChar char="n"/>
        <a:defRPr sz="2600">
          <a:solidFill>
            <a:schemeClr val="tx1"/>
          </a:solidFill>
          <a:latin typeface="+mn-lt"/>
          <a:ea typeface="Arial Narrow" panose="020B0604020202020204" pitchFamily="34" charset="0"/>
          <a:cs typeface="Arial Narrow" panose="020B0604020202020204" pitchFamily="34" charset="0"/>
        </a:defRPr>
      </a:lvl4pPr>
      <a:lvl5pPr marL="2741613" indent="-303213" algn="l" rtl="0" fontAlgn="base">
        <a:spcBef>
          <a:spcPct val="20000"/>
        </a:spcBef>
        <a:spcAft>
          <a:spcPct val="0"/>
        </a:spcAft>
        <a:buClr>
          <a:schemeClr val="accent1"/>
        </a:buClr>
        <a:buSzPct val="50000"/>
        <a:buFont typeface="Wingdings" pitchFamily="2" charset="2"/>
        <a:buChar char="n"/>
        <a:defRPr sz="2600">
          <a:solidFill>
            <a:schemeClr val="tx1"/>
          </a:solidFill>
          <a:latin typeface="+mn-lt"/>
          <a:ea typeface="Arial Narrow" panose="020B0604020202020204" pitchFamily="34" charset="0"/>
          <a:cs typeface="Arial Narrow" panose="020B0604020202020204"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39">
            <a:extLst>
              <a:ext uri="{FF2B5EF4-FFF2-40B4-BE49-F238E27FC236}">
                <a16:creationId xmlns:a16="http://schemas.microsoft.com/office/drawing/2014/main" id="{3FDAE940-5E4A-2FC1-1E48-750C5D961E4D}"/>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Google Shape;11;p39">
            <a:extLst>
              <a:ext uri="{FF2B5EF4-FFF2-40B4-BE49-F238E27FC236}">
                <a16:creationId xmlns:a16="http://schemas.microsoft.com/office/drawing/2014/main" id="{F78BBA50-500D-4E7B-28C5-B3AF30440186}"/>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2" name="Google Shape;12;p39">
            <a:extLst>
              <a:ext uri="{FF2B5EF4-FFF2-40B4-BE49-F238E27FC236}">
                <a16:creationId xmlns:a16="http://schemas.microsoft.com/office/drawing/2014/main" id="{D8C1286E-61DA-75D1-93EF-4DC6D24BDE09}"/>
              </a:ext>
            </a:extLst>
          </p:cNvPr>
          <p:cNvSpPr txBox="1">
            <a:spLocks noGrp="1"/>
          </p:cNvSpPr>
          <p:nvPr>
            <p:ph type="dt" idx="10"/>
          </p:nvPr>
        </p:nvSpPr>
        <p:spPr>
          <a:xfrm>
            <a:off x="6350" y="6492875"/>
            <a:ext cx="2743200" cy="365125"/>
          </a:xfrm>
          <a:prstGeom prst="rect">
            <a:avLst/>
          </a:prstGeom>
          <a:noFill/>
          <a:ln>
            <a:noFill/>
          </a:ln>
        </p:spPr>
        <p:txBody>
          <a:bodyPr spcFirstLastPara="1" wrap="square" lIns="91425" tIns="45700" rIns="91425" bIns="45700" anchor="ctr" anchorCtr="0">
            <a:noAutofit/>
          </a:bodyPr>
          <a:lstStyle>
            <a:lvl1pPr marR="0" lvl="0" algn="l" rtl="0" eaLnBrk="1" hangingPunct="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pPr>
              <a:defRPr/>
            </a:pPr>
            <a:endParaRPr/>
          </a:p>
        </p:txBody>
      </p:sp>
      <p:sp>
        <p:nvSpPr>
          <p:cNvPr id="13" name="Google Shape;13;p39">
            <a:extLst>
              <a:ext uri="{FF2B5EF4-FFF2-40B4-BE49-F238E27FC236}">
                <a16:creationId xmlns:a16="http://schemas.microsoft.com/office/drawing/2014/main" id="{39EC4448-B4C1-B1A4-3A38-A12EF808C054}"/>
              </a:ext>
            </a:extLst>
          </p:cNvPr>
          <p:cNvSpPr txBox="1">
            <a:spLocks noGrp="1"/>
          </p:cNvSpPr>
          <p:nvPr>
            <p:ph type="ftr" idx="11"/>
          </p:nvPr>
        </p:nvSpPr>
        <p:spPr>
          <a:xfrm>
            <a:off x="4038600" y="6492875"/>
            <a:ext cx="4114800" cy="365125"/>
          </a:xfrm>
          <a:prstGeom prst="rect">
            <a:avLst/>
          </a:prstGeom>
          <a:noFill/>
          <a:ln>
            <a:noFill/>
          </a:ln>
        </p:spPr>
        <p:txBody>
          <a:bodyPr spcFirstLastPara="1" wrap="square" lIns="91425" tIns="45700" rIns="91425" bIns="45700" anchor="ctr" anchorCtr="0">
            <a:noAutofit/>
          </a:bodyPr>
          <a:lstStyle>
            <a:lvl1pPr marR="0" lvl="0" algn="ctr" rtl="0" eaLnBrk="1" hangingPunct="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32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32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32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32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32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32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3200" b="0" i="0" u="none" strike="noStrike" cap="none">
                <a:solidFill>
                  <a:schemeClr val="dk1"/>
                </a:solidFill>
                <a:latin typeface="Tahoma"/>
                <a:ea typeface="Tahoma"/>
                <a:cs typeface="Tahoma"/>
                <a:sym typeface="Tahoma"/>
              </a:defRPr>
            </a:lvl9pPr>
          </a:lstStyle>
          <a:p>
            <a:pPr>
              <a:defRPr/>
            </a:pPr>
            <a:endParaRPr/>
          </a:p>
        </p:txBody>
      </p:sp>
      <p:sp>
        <p:nvSpPr>
          <p:cNvPr id="14" name="Google Shape;14;p39">
            <a:extLst>
              <a:ext uri="{FF2B5EF4-FFF2-40B4-BE49-F238E27FC236}">
                <a16:creationId xmlns:a16="http://schemas.microsoft.com/office/drawing/2014/main" id="{EA9F060D-902D-BF4E-1691-754593B91BBF}"/>
              </a:ext>
            </a:extLst>
          </p:cNvPr>
          <p:cNvSpPr txBox="1">
            <a:spLocks noGrp="1"/>
          </p:cNvSpPr>
          <p:nvPr>
            <p:ph type="sldNum" idx="12"/>
          </p:nvPr>
        </p:nvSpPr>
        <p:spPr>
          <a:xfrm>
            <a:off x="9442450" y="6405563"/>
            <a:ext cx="2743200" cy="365125"/>
          </a:xfrm>
          <a:prstGeom prst="rect">
            <a:avLst/>
          </a:prstGeom>
          <a:noFill/>
          <a:ln>
            <a:noFill/>
          </a:ln>
        </p:spPr>
        <p:txBody>
          <a:bodyPr spcFirstLastPara="1" wrap="square" lIns="91425" tIns="45700" rIns="91425" bIns="45700" anchor="ctr" anchorCtr="0">
            <a:noAutofit/>
          </a:bodyPr>
          <a:lstStyle>
            <a:lvl1pPr marL="0" marR="0" lvl="0" indent="0" algn="r" rtl="0" eaLnBrk="1" hangingPunct="1">
              <a:spcBef>
                <a:spcPts val="0"/>
              </a:spcBef>
              <a:spcAft>
                <a:spcPts val="0"/>
              </a:spcAft>
              <a:buNone/>
              <a:defRPr sz="1200" b="0" i="0" u="none" strike="noStrike" cap="none">
                <a:solidFill>
                  <a:schemeClr val="dk1"/>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chemeClr val="dk1"/>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chemeClr val="dk1"/>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chemeClr val="dk1"/>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chemeClr val="dk1"/>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chemeClr val="dk1"/>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chemeClr val="dk1"/>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chemeClr val="dk1"/>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chemeClr val="dk1"/>
                </a:solidFill>
                <a:latin typeface="Calibri"/>
                <a:ea typeface="Calibri"/>
                <a:cs typeface="Calibri"/>
                <a:sym typeface="Calibri"/>
              </a:defRPr>
            </a:lvl9pPr>
          </a:lstStyle>
          <a:p>
            <a:pPr>
              <a:defRPr/>
            </a:pPr>
            <a:fld id="{D05E3A9F-DDFC-A646-BFB4-E4DA495C7E70}" type="slidenum">
              <a:rPr lang="en-US"/>
              <a:pPr>
                <a:defRPr/>
              </a:pPr>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DFAC6C-B378-B578-3DB8-065EE5B0B9A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t="101" b="101"/>
          <a:stretch>
            <a:fillRect/>
          </a:stretch>
        </p:blipFill>
        <p:spPr bwMode="auto">
          <a:xfrm>
            <a:off x="0" y="1588"/>
            <a:ext cx="12212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a:extLst>
              <a:ext uri="{FF2B5EF4-FFF2-40B4-BE49-F238E27FC236}">
                <a16:creationId xmlns:a16="http://schemas.microsoft.com/office/drawing/2014/main" id="{7D126078-D702-1945-E30B-6CEFBA6E7341}"/>
              </a:ext>
            </a:extLst>
          </p:cNvPr>
          <p:cNvSpPr>
            <a:spLocks noGrp="1" noChangeArrowheads="1"/>
          </p:cNvSpPr>
          <p:nvPr>
            <p:ph type="body" idx="1"/>
          </p:nvPr>
        </p:nvSpPr>
        <p:spPr bwMode="auto">
          <a:xfrm>
            <a:off x="601663" y="990600"/>
            <a:ext cx="110077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28" name="Rectangle 20">
            <a:extLst>
              <a:ext uri="{FF2B5EF4-FFF2-40B4-BE49-F238E27FC236}">
                <a16:creationId xmlns:a16="http://schemas.microsoft.com/office/drawing/2014/main" id="{054A78F2-382C-D7A4-FA16-F81FCC39DD0B}"/>
              </a:ext>
            </a:extLst>
          </p:cNvPr>
          <p:cNvSpPr>
            <a:spLocks noGrp="1" noChangeArrowheads="1"/>
          </p:cNvSpPr>
          <p:nvPr>
            <p:ph type="title"/>
          </p:nvPr>
        </p:nvSpPr>
        <p:spPr bwMode="auto">
          <a:xfrm>
            <a:off x="2397125" y="0"/>
            <a:ext cx="7416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2" name="Rectangle 3">
            <a:extLst>
              <a:ext uri="{FF2B5EF4-FFF2-40B4-BE49-F238E27FC236}">
                <a16:creationId xmlns:a16="http://schemas.microsoft.com/office/drawing/2014/main" id="{158C0FB3-4BD8-89CB-0768-74B6AB0F801D}"/>
              </a:ext>
            </a:extLst>
          </p:cNvPr>
          <p:cNvSpPr>
            <a:spLocks noGrp="1" noChangeArrowheads="1"/>
          </p:cNvSpPr>
          <p:nvPr>
            <p:ph type="sldNum" sz="quarter" idx="4"/>
          </p:nvPr>
        </p:nvSpPr>
        <p:spPr>
          <a:xfrm>
            <a:off x="9913938" y="6418263"/>
            <a:ext cx="820737" cy="341312"/>
          </a:xfrm>
          <a:prstGeom prst="rect">
            <a:avLst/>
          </a:prstGeom>
        </p:spPr>
        <p:txBody>
          <a:bodyPr/>
          <a:lstStyle>
            <a:lvl1pPr algn="r" eaLnBrk="1" hangingPunct="1">
              <a:defRPr sz="1600" smtClean="0">
                <a:latin typeface="Tahoma" charset="0"/>
              </a:defRPr>
            </a:lvl1pPr>
          </a:lstStyle>
          <a:p>
            <a:pPr>
              <a:defRPr/>
            </a:pPr>
            <a:fld id="{3ED4BA6C-41A3-4457-8E3D-3C5FE374B455}" type="slidenum">
              <a:rPr lang="en-US"/>
              <a:pPr>
                <a:defRPr/>
              </a:pPr>
              <a:t>‹#›</a:t>
            </a:fld>
            <a:endParaRPr lang="en-US" dirty="0"/>
          </a:p>
        </p:txBody>
      </p:sp>
      <p:grpSp>
        <p:nvGrpSpPr>
          <p:cNvPr id="1030" name="Group 3">
            <a:extLst>
              <a:ext uri="{FF2B5EF4-FFF2-40B4-BE49-F238E27FC236}">
                <a16:creationId xmlns:a16="http://schemas.microsoft.com/office/drawing/2014/main" id="{523FEB28-4D11-6532-15D9-551242CF3732}"/>
              </a:ext>
            </a:extLst>
          </p:cNvPr>
          <p:cNvGrpSpPr>
            <a:grpSpLocks/>
          </p:cNvGrpSpPr>
          <p:nvPr userDrawn="1"/>
        </p:nvGrpSpPr>
        <p:grpSpPr bwMode="auto">
          <a:xfrm>
            <a:off x="1193800" y="6450013"/>
            <a:ext cx="1231900" cy="277812"/>
            <a:chOff x="2207996" y="6472185"/>
            <a:chExt cx="1232330" cy="276999"/>
          </a:xfrm>
        </p:grpSpPr>
        <p:pic>
          <p:nvPicPr>
            <p:cNvPr id="1036" name="Picture 6" descr="YouTube_icon_block.png">
              <a:extLst>
                <a:ext uri="{FF2B5EF4-FFF2-40B4-BE49-F238E27FC236}">
                  <a16:creationId xmlns:a16="http://schemas.microsoft.com/office/drawing/2014/main" id="{76C9F0A5-E84C-E0DD-7FF7-AE71F8B61D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7996" y="6485179"/>
              <a:ext cx="257814"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7">
              <a:extLst>
                <a:ext uri="{FF2B5EF4-FFF2-40B4-BE49-F238E27FC236}">
                  <a16:creationId xmlns:a16="http://schemas.microsoft.com/office/drawing/2014/main" id="{CFDE30CD-48B6-162F-0011-1C149D42A5DA}"/>
                </a:ext>
              </a:extLst>
            </p:cNvPr>
            <p:cNvSpPr>
              <a:spLocks noChangeArrowheads="1"/>
            </p:cNvSpPr>
            <p:nvPr/>
          </p:nvSpPr>
          <p:spPr bwMode="auto">
            <a:xfrm>
              <a:off x="240645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NTSAToday</a:t>
              </a:r>
            </a:p>
          </p:txBody>
        </p:sp>
      </p:grpSp>
      <p:pic>
        <p:nvPicPr>
          <p:cNvPr id="1031" name="Picture 8" descr="Text, logo&#10;&#10;Description automatically generated">
            <a:extLst>
              <a:ext uri="{FF2B5EF4-FFF2-40B4-BE49-F238E27FC236}">
                <a16:creationId xmlns:a16="http://schemas.microsoft.com/office/drawing/2014/main" id="{AAECB4A5-AA53-6291-264F-B617BFDA12D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29900" y="6369050"/>
            <a:ext cx="10937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0">
            <a:extLst>
              <a:ext uri="{FF2B5EF4-FFF2-40B4-BE49-F238E27FC236}">
                <a16:creationId xmlns:a16="http://schemas.microsoft.com/office/drawing/2014/main" id="{97E816D4-148C-117B-6F34-7C792EB1F38F}"/>
              </a:ext>
            </a:extLst>
          </p:cNvPr>
          <p:cNvGrpSpPr>
            <a:grpSpLocks/>
          </p:cNvGrpSpPr>
          <p:nvPr userDrawn="1"/>
        </p:nvGrpSpPr>
        <p:grpSpPr bwMode="auto">
          <a:xfrm>
            <a:off x="149225" y="6453188"/>
            <a:ext cx="977900" cy="285750"/>
            <a:chOff x="260862" y="6508965"/>
            <a:chExt cx="977409" cy="285389"/>
          </a:xfrm>
        </p:grpSpPr>
        <p:sp>
          <p:nvSpPr>
            <p:cNvPr id="1034" name="Rectangle 12">
              <a:extLst>
                <a:ext uri="{FF2B5EF4-FFF2-40B4-BE49-F238E27FC236}">
                  <a16:creationId xmlns:a16="http://schemas.microsoft.com/office/drawing/2014/main" id="{8FA28F00-2B71-0815-3BD2-C4CF7AA5116F}"/>
                </a:ext>
              </a:extLst>
            </p:cNvPr>
            <p:cNvSpPr>
              <a:spLocks noChangeArrowheads="1"/>
            </p:cNvSpPr>
            <p:nvPr/>
          </p:nvSpPr>
          <p:spPr bwMode="auto">
            <a:xfrm>
              <a:off x="401182"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@IITSEC</a:t>
              </a:r>
            </a:p>
          </p:txBody>
        </p:sp>
        <p:pic>
          <p:nvPicPr>
            <p:cNvPr id="1035" name="Picture 13">
              <a:extLst>
                <a:ext uri="{FF2B5EF4-FFF2-40B4-BE49-F238E27FC236}">
                  <a16:creationId xmlns:a16="http://schemas.microsoft.com/office/drawing/2014/main" id="{1DCF3973-8E15-462E-B1D1-6BB746EF54D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862" y="6536540"/>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14">
            <a:extLst>
              <a:ext uri="{FF2B5EF4-FFF2-40B4-BE49-F238E27FC236}">
                <a16:creationId xmlns:a16="http://schemas.microsoft.com/office/drawing/2014/main" id="{F5CED5BD-90FE-6CF4-533A-813E14726C4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l="22380" t="14145" r="22571" b="14339"/>
          <a:stretch>
            <a:fillRect/>
          </a:stretch>
        </p:blipFill>
        <p:spPr bwMode="auto">
          <a:xfrm>
            <a:off x="11617325" y="6351588"/>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9390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ctr" rtl="0" fontAlgn="base">
        <a:spcBef>
          <a:spcPct val="0"/>
        </a:spcBef>
        <a:spcAft>
          <a:spcPct val="0"/>
        </a:spcAft>
        <a:defRPr sz="2800" b="1">
          <a:solidFill>
            <a:schemeClr val="bg1"/>
          </a:solidFill>
          <a:latin typeface="+mj-lt"/>
          <a:ea typeface="+mj-ea"/>
          <a:cs typeface="+mj-cs"/>
        </a:defRPr>
      </a:lvl1pPr>
      <a:lvl2pPr algn="ctr" rtl="0" fontAlgn="base">
        <a:spcBef>
          <a:spcPct val="0"/>
        </a:spcBef>
        <a:spcAft>
          <a:spcPct val="0"/>
        </a:spcAft>
        <a:defRPr sz="2800" b="1">
          <a:solidFill>
            <a:schemeClr val="bg1"/>
          </a:solidFill>
          <a:latin typeface="Tahoma" charset="0"/>
        </a:defRPr>
      </a:lvl2pPr>
      <a:lvl3pPr algn="ctr" rtl="0" fontAlgn="base">
        <a:spcBef>
          <a:spcPct val="0"/>
        </a:spcBef>
        <a:spcAft>
          <a:spcPct val="0"/>
        </a:spcAft>
        <a:defRPr sz="2800" b="1">
          <a:solidFill>
            <a:schemeClr val="bg1"/>
          </a:solidFill>
          <a:latin typeface="Tahoma" charset="0"/>
        </a:defRPr>
      </a:lvl3pPr>
      <a:lvl4pPr algn="ctr" rtl="0" fontAlgn="base">
        <a:spcBef>
          <a:spcPct val="0"/>
        </a:spcBef>
        <a:spcAft>
          <a:spcPct val="0"/>
        </a:spcAft>
        <a:defRPr sz="2800" b="1">
          <a:solidFill>
            <a:schemeClr val="bg1"/>
          </a:solidFill>
          <a:latin typeface="Tahoma" charset="0"/>
        </a:defRPr>
      </a:lvl4pPr>
      <a:lvl5pPr algn="ctr" rtl="0" fontAlgn="base">
        <a:spcBef>
          <a:spcPct val="0"/>
        </a:spcBef>
        <a:spcAft>
          <a:spcPct val="0"/>
        </a:spcAft>
        <a:defRPr sz="2800" b="1">
          <a:solidFill>
            <a:schemeClr val="bg1"/>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5613" indent="-455613" algn="l" rtl="0" fontAlgn="base">
        <a:spcBef>
          <a:spcPct val="20000"/>
        </a:spcBef>
        <a:spcAft>
          <a:spcPct val="0"/>
        </a:spcAft>
        <a:buClr>
          <a:schemeClr val="tx1"/>
        </a:buClr>
        <a:buSzPct val="75000"/>
        <a:buFont typeface="Wingdings" panose="05000000000000000000" pitchFamily="2" charset="2"/>
        <a:buChar char="Ø"/>
        <a:defRPr sz="2800">
          <a:solidFill>
            <a:schemeClr val="tx1"/>
          </a:solidFill>
          <a:latin typeface="Arial Narrow" charset="0"/>
          <a:ea typeface="Arial Narrow" charset="0"/>
          <a:cs typeface="Arial Narrow" charset="0"/>
        </a:defRPr>
      </a:lvl1pPr>
      <a:lvl2pPr marL="989013" indent="-379413" algn="l" rtl="0" fontAlgn="base">
        <a:spcBef>
          <a:spcPct val="20000"/>
        </a:spcBef>
        <a:spcAft>
          <a:spcPct val="0"/>
        </a:spcAft>
        <a:buClr>
          <a:schemeClr val="tx1"/>
        </a:buClr>
        <a:buSzPct val="75000"/>
        <a:buFont typeface="Wingdings" panose="05000000000000000000" pitchFamily="2" charset="2"/>
        <a:buChar char="n"/>
        <a:defRPr sz="2400">
          <a:solidFill>
            <a:schemeClr val="tx1"/>
          </a:solidFill>
          <a:latin typeface="Arial Narrow" charset="0"/>
          <a:ea typeface="Arial Narrow" charset="0"/>
          <a:cs typeface="Arial Narrow" charset="0"/>
        </a:defRPr>
      </a:lvl2pPr>
      <a:lvl3pPr marL="1522413" indent="-303213" algn="l" rtl="0" fontAlgn="base">
        <a:spcBef>
          <a:spcPct val="20000"/>
        </a:spcBef>
        <a:spcAft>
          <a:spcPct val="0"/>
        </a:spcAft>
        <a:buClr>
          <a:schemeClr val="folHlink"/>
        </a:buClr>
        <a:buSzPct val="50000"/>
        <a:buFont typeface="Wingdings" panose="05000000000000000000" pitchFamily="2" charset="2"/>
        <a:buChar char="n"/>
        <a:defRPr sz="3200">
          <a:solidFill>
            <a:schemeClr val="tx1"/>
          </a:solidFill>
          <a:latin typeface="+mn-lt"/>
          <a:ea typeface="Arial Narrow" panose="020B0606020202030204" pitchFamily="34" charset="0"/>
          <a:cs typeface="Arial Narrow" panose="020B0606020202030204" pitchFamily="34" charset="0"/>
        </a:defRPr>
      </a:lvl3pPr>
      <a:lvl4pPr marL="2132013" indent="-303213" algn="l" rtl="0" fontAlgn="base">
        <a:spcBef>
          <a:spcPct val="20000"/>
        </a:spcBef>
        <a:spcAft>
          <a:spcPct val="0"/>
        </a:spcAft>
        <a:buClr>
          <a:schemeClr val="accent2"/>
        </a:buClr>
        <a:buSzPct val="55000"/>
        <a:buFont typeface="Wingdings" panose="05000000000000000000" pitchFamily="2" charset="2"/>
        <a:buChar char="n"/>
        <a:defRPr sz="2600">
          <a:solidFill>
            <a:schemeClr val="tx1"/>
          </a:solidFill>
          <a:latin typeface="+mn-lt"/>
          <a:ea typeface="Arial Narrow" panose="020B0606020202030204" pitchFamily="34" charset="0"/>
          <a:cs typeface="Arial Narrow" panose="020B0606020202030204" pitchFamily="34" charset="0"/>
        </a:defRPr>
      </a:lvl4pPr>
      <a:lvl5pPr marL="2741613" indent="-303213" algn="l" rtl="0" fontAlgn="base">
        <a:spcBef>
          <a:spcPct val="20000"/>
        </a:spcBef>
        <a:spcAft>
          <a:spcPct val="0"/>
        </a:spcAft>
        <a:buClr>
          <a:schemeClr val="accent1"/>
        </a:buClr>
        <a:buSzPct val="50000"/>
        <a:buFont typeface="Wingdings" panose="05000000000000000000" pitchFamily="2" charset="2"/>
        <a:buChar char="n"/>
        <a:defRPr sz="2600">
          <a:solidFill>
            <a:schemeClr val="tx1"/>
          </a:solidFill>
          <a:latin typeface="+mn-lt"/>
          <a:ea typeface="Arial Narrow" panose="020B0606020202030204" pitchFamily="34" charset="0"/>
          <a:cs typeface="Arial Narrow" panose="020B0606020202030204"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A5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C5174-A77F-0A46-3FAB-F005350AF647}"/>
              </a:ext>
            </a:extLst>
          </p:cNvPr>
          <p:cNvSpPr>
            <a:spLocks noGrp="1"/>
          </p:cNvSpPr>
          <p:nvPr>
            <p:ph type="sldNum" sz="quarter" idx="12"/>
          </p:nvPr>
        </p:nvSpPr>
        <p:spPr/>
        <p:txBody>
          <a:bodyPr/>
          <a:lstStyle/>
          <a:p>
            <a:pPr fontAlgn="auto">
              <a:buClr>
                <a:srgbClr val="000000"/>
              </a:buClr>
              <a:buFont typeface="Arial"/>
              <a:buNone/>
              <a:defRPr/>
            </a:pPr>
            <a:fld id="{A05B2B61-57C6-EB4E-A905-6648391C382E}" type="slidenum">
              <a:rPr lang="en-US" kern="0">
                <a:solidFill>
                  <a:srgbClr val="000000"/>
                </a:solidFill>
              </a:rPr>
              <a:pPr fontAlgn="auto">
                <a:buClr>
                  <a:srgbClr val="000000"/>
                </a:buClr>
                <a:buFont typeface="Arial"/>
                <a:buNone/>
                <a:defRPr/>
              </a:pPr>
              <a:t>1</a:t>
            </a:fld>
            <a:endParaRPr lang="en-US" kern="0" dirty="0">
              <a:solidFill>
                <a:srgbClr val="000000"/>
              </a:solidFill>
            </a:endParaRPr>
          </a:p>
        </p:txBody>
      </p:sp>
      <p:pic>
        <p:nvPicPr>
          <p:cNvPr id="7" name="Picture 6">
            <a:extLst>
              <a:ext uri="{FF2B5EF4-FFF2-40B4-BE49-F238E27FC236}">
                <a16:creationId xmlns:a16="http://schemas.microsoft.com/office/drawing/2014/main" id="{4B68DE95-D506-3770-5289-4C9C4E591B54}"/>
              </a:ext>
            </a:extLst>
          </p:cNvPr>
          <p:cNvPicPr>
            <a:picLocks noChangeAspect="1"/>
          </p:cNvPicPr>
          <p:nvPr/>
        </p:nvPicPr>
        <p:blipFill>
          <a:blip r:embed="rId3">
            <a:duotone>
              <a:schemeClr val="bg2">
                <a:shade val="45000"/>
                <a:satMod val="135000"/>
              </a:schemeClr>
              <a:prstClr val="white"/>
            </a:duotone>
          </a:blip>
          <a:srcRect t="3293"/>
          <a:stretch/>
        </p:blipFill>
        <p:spPr>
          <a:xfrm>
            <a:off x="7076850" y="1547446"/>
            <a:ext cx="4625585" cy="4473264"/>
          </a:xfrm>
          <a:prstGeom prst="rect">
            <a:avLst/>
          </a:prstGeom>
          <a:effectLst>
            <a:softEdge rad="292100"/>
          </a:effectLst>
        </p:spPr>
      </p:pic>
      <p:sp>
        <p:nvSpPr>
          <p:cNvPr id="11" name="Google Shape;169;p1">
            <a:extLst>
              <a:ext uri="{FF2B5EF4-FFF2-40B4-BE49-F238E27FC236}">
                <a16:creationId xmlns:a16="http://schemas.microsoft.com/office/drawing/2014/main" id="{6E849C95-108F-A1FE-CF7E-461B2B3387B4}"/>
              </a:ext>
            </a:extLst>
          </p:cNvPr>
          <p:cNvSpPr txBox="1">
            <a:spLocks/>
          </p:cNvSpPr>
          <p:nvPr/>
        </p:nvSpPr>
        <p:spPr>
          <a:xfrm>
            <a:off x="298450" y="4335463"/>
            <a:ext cx="6850063" cy="1949450"/>
          </a:xfrm>
          <a:prstGeom prst="rect">
            <a:avLst/>
          </a:prstGeom>
          <a:noFill/>
          <a:ln>
            <a:noFill/>
          </a:ln>
        </p:spPr>
        <p:txBody>
          <a:bodyPr spcFirstLastPara="1" lIns="91425" tIns="45700" rIns="91425" bIns="4570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lnSpc>
                <a:spcPct val="85000"/>
              </a:lnSpc>
              <a:buClr>
                <a:srgbClr val="F9C677"/>
              </a:buClr>
              <a:buSzPts val="9600"/>
              <a:defRPr/>
            </a:pPr>
            <a:r>
              <a:rPr lang="en-US" sz="4000" b="1" kern="0" dirty="0">
                <a:solidFill>
                  <a:srgbClr val="FFFFFF"/>
                </a:solidFill>
              </a:rPr>
              <a:t>Generalizable </a:t>
            </a:r>
            <a:br>
              <a:rPr lang="en-US" sz="4000" b="1" kern="0" dirty="0">
                <a:solidFill>
                  <a:srgbClr val="FFFFFF"/>
                </a:solidFill>
              </a:rPr>
            </a:br>
            <a:r>
              <a:rPr lang="en-US" sz="4000" b="1" kern="0" dirty="0">
                <a:solidFill>
                  <a:srgbClr val="E7BB01"/>
                </a:solidFill>
              </a:rPr>
              <a:t>Learning Engineering </a:t>
            </a:r>
            <a:br>
              <a:rPr lang="en-US" sz="4000" b="1" kern="0" dirty="0">
                <a:solidFill>
                  <a:srgbClr val="FFFFFF"/>
                </a:solidFill>
              </a:rPr>
            </a:br>
            <a:r>
              <a:rPr lang="en-US" sz="4000" b="1" kern="0" dirty="0">
                <a:solidFill>
                  <a:srgbClr val="FFFFFF"/>
                </a:solidFill>
              </a:rPr>
              <a:t>Adoption Maturity Model</a:t>
            </a:r>
            <a:endParaRPr lang="en-US" kern="0" dirty="0">
              <a:solidFill>
                <a:srgbClr val="FFFFFF"/>
              </a:solidFill>
            </a:endParaRPr>
          </a:p>
        </p:txBody>
      </p:sp>
      <p:sp>
        <p:nvSpPr>
          <p:cNvPr id="13" name="Google Shape;168;p1">
            <a:extLst>
              <a:ext uri="{FF2B5EF4-FFF2-40B4-BE49-F238E27FC236}">
                <a16:creationId xmlns:a16="http://schemas.microsoft.com/office/drawing/2014/main" id="{7A7924E1-19A1-1FEB-3761-50460E7A5B19}"/>
              </a:ext>
            </a:extLst>
          </p:cNvPr>
          <p:cNvSpPr txBox="1"/>
          <p:nvPr/>
        </p:nvSpPr>
        <p:spPr>
          <a:xfrm>
            <a:off x="298450" y="1666875"/>
            <a:ext cx="5105400" cy="2592388"/>
          </a:xfrm>
          <a:prstGeom prst="rect">
            <a:avLst/>
          </a:prstGeom>
          <a:noFill/>
          <a:ln>
            <a:noFill/>
          </a:ln>
        </p:spPr>
        <p:txBody>
          <a:bodyPr spcFirstLastPara="1" lIns="91425" tIns="45700" rIns="91425" bIns="45700">
            <a:spAutoFit/>
          </a:bodyPr>
          <a:lstStyle/>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Shelly Blake-Plock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Yet Analytics</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Scotty D. Craig, </a:t>
            </a:r>
            <a:r>
              <a:rPr lang="en-US" sz="1600" kern="0" dirty="0" err="1">
                <a:solidFill>
                  <a:srgbClr val="FFFFFF"/>
                </a:solidFill>
                <a:latin typeface="Calibri"/>
                <a:ea typeface="Calibri"/>
                <a:cs typeface="Calibri"/>
                <a:sym typeface="Calibri"/>
              </a:rPr>
              <a:t>Ph.D</a:t>
            </a: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Arizona State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Erin Czerwinski</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Carnegie Mellon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Jim Goodell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QIP &amp; </a:t>
            </a:r>
            <a:r>
              <a:rPr lang="en-US" sz="1200" kern="0" dirty="0" err="1">
                <a:solidFill>
                  <a:srgbClr val="FFFFFF"/>
                </a:solidFill>
                <a:latin typeface="Calibri"/>
                <a:ea typeface="Calibri"/>
                <a:cs typeface="Calibri"/>
                <a:sym typeface="Calibri"/>
              </a:rPr>
              <a:t>INFERable</a:t>
            </a:r>
            <a:endParaRPr lang="en-US" sz="12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Jodi Lis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Arizona State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77F48375-E762-0BCB-5CDF-ABBC2862A3EC}"/>
              </a:ext>
            </a:extLst>
          </p:cNvPr>
          <p:cNvSpPr txBox="1"/>
          <p:nvPr/>
        </p:nvSpPr>
        <p:spPr>
          <a:xfrm>
            <a:off x="2538413" y="1666875"/>
            <a:ext cx="4364037" cy="2425700"/>
          </a:xfrm>
          <a:prstGeom prst="rect">
            <a:avLst/>
          </a:prstGeom>
          <a:noFill/>
        </p:spPr>
        <p:txBody>
          <a:bodyPr>
            <a:spAutoFit/>
          </a:bodyPr>
          <a:lstStyle/>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Katherine </a:t>
            </a:r>
            <a:r>
              <a:rPr lang="en-US" sz="1600" kern="0" dirty="0" err="1">
                <a:solidFill>
                  <a:srgbClr val="FFFFFF"/>
                </a:solidFill>
                <a:latin typeface="Calibri"/>
                <a:ea typeface="Calibri"/>
                <a:cs typeface="Calibri"/>
                <a:sym typeface="Calibri"/>
              </a:rPr>
              <a:t>McEldoon</a:t>
            </a:r>
            <a:r>
              <a:rPr lang="en-US" sz="1600" kern="0" dirty="0">
                <a:solidFill>
                  <a:srgbClr val="FFFFFF"/>
                </a:solidFill>
                <a:latin typeface="Calibri"/>
                <a:ea typeface="Calibri"/>
                <a:cs typeface="Calibri"/>
                <a:sym typeface="Calibri"/>
              </a:rPr>
              <a:t>, </a:t>
            </a:r>
            <a:r>
              <a:rPr lang="en-US" sz="1600" kern="0" dirty="0" err="1">
                <a:solidFill>
                  <a:srgbClr val="FFFFFF"/>
                </a:solidFill>
                <a:latin typeface="Calibri"/>
                <a:ea typeface="Calibri"/>
                <a:cs typeface="Calibri"/>
                <a:sym typeface="Calibri"/>
              </a:rPr>
              <a:t>Ph.D</a:t>
            </a: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Federation of American Scientists</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Kevin Owens</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Applied Research Laboratories, The University of Texas at Austin </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Julian </a:t>
            </a:r>
            <a:r>
              <a:rPr lang="en-US" sz="1600" kern="0" dirty="0" err="1">
                <a:solidFill>
                  <a:srgbClr val="FFFFFF"/>
                </a:solidFill>
                <a:latin typeface="Calibri"/>
                <a:ea typeface="Calibri"/>
                <a:cs typeface="Calibri"/>
                <a:sym typeface="Calibri"/>
              </a:rPr>
              <a:t>Stodd</a:t>
            </a:r>
            <a:r>
              <a:rPr lang="en-US" sz="1600" kern="0" dirty="0">
                <a:solidFill>
                  <a:srgbClr val="FFFFFF"/>
                </a:solidFill>
                <a:latin typeface="Calibri"/>
                <a:ea typeface="Calibri"/>
                <a:cs typeface="Calibri"/>
                <a:sym typeface="Calibri"/>
              </a:rPr>
              <a:t>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Sea Salt Learning</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Sae Schatz, Ph.D.</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Partnership for Peace Consortium</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Wendy Walsh, Ed.D.</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U.S. Air Force Air Education and Training Command</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a:extLst>
              <a:ext uri="{FF2B5EF4-FFF2-40B4-BE49-F238E27FC236}">
                <a16:creationId xmlns:a16="http://schemas.microsoft.com/office/drawing/2014/main" id="{0D6F2E67-42FB-92F4-863E-F3CADA31E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1230313"/>
            <a:ext cx="10742613" cy="1096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52051BFE-B524-78C0-4065-22E1CEC76619}"/>
              </a:ext>
            </a:extLst>
          </p:cNvPr>
          <p:cNvSpPr/>
          <p:nvPr/>
        </p:nvSpPr>
        <p:spPr>
          <a:xfrm>
            <a:off x="5473911" y="1154859"/>
            <a:ext cx="2305522" cy="726510"/>
          </a:xfrm>
          <a:prstGeom prst="ellipse">
            <a:avLst/>
          </a:prstGeom>
          <a:noFill/>
          <a:ln w="57150">
            <a:solidFill>
              <a:srgbClr val="297DCE"/>
            </a:solidFill>
          </a:ln>
          <a:effectLst>
            <a:glow rad="63500">
              <a:schemeClr val="tx1">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a16="http://schemas.microsoft.com/office/drawing/2014/main" id="{E1BE8D24-D89C-A852-BB8C-017C3F2002BF}"/>
              </a:ext>
            </a:extLst>
          </p:cNvPr>
          <p:cNvSpPr/>
          <p:nvPr/>
        </p:nvSpPr>
        <p:spPr>
          <a:xfrm>
            <a:off x="3387973" y="1211131"/>
            <a:ext cx="2040444" cy="726510"/>
          </a:xfrm>
          <a:prstGeom prst="ellipse">
            <a:avLst/>
          </a:prstGeom>
          <a:noFill/>
          <a:ln w="57150">
            <a:solidFill>
              <a:srgbClr val="297DCE"/>
            </a:solidFill>
          </a:ln>
          <a:effectLst>
            <a:glow rad="63500">
              <a:schemeClr val="tx1">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81B3922E-0506-89AC-DD56-39409B3F3F6D}"/>
              </a:ext>
            </a:extLst>
          </p:cNvPr>
          <p:cNvSpPr/>
          <p:nvPr/>
        </p:nvSpPr>
        <p:spPr>
          <a:xfrm>
            <a:off x="8497718" y="1148031"/>
            <a:ext cx="2389158" cy="852709"/>
          </a:xfrm>
          <a:prstGeom prst="ellipse">
            <a:avLst/>
          </a:prstGeom>
          <a:noFill/>
          <a:ln w="57150">
            <a:solidFill>
              <a:srgbClr val="297DCE"/>
            </a:solidFill>
          </a:ln>
          <a:effectLst>
            <a:glow rad="63500">
              <a:schemeClr val="tx1">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7ECBD56F-922F-575E-4DA9-8A4B8C975053}"/>
              </a:ext>
            </a:extLst>
          </p:cNvPr>
          <p:cNvSpPr/>
          <p:nvPr/>
        </p:nvSpPr>
        <p:spPr>
          <a:xfrm>
            <a:off x="758294" y="1211131"/>
            <a:ext cx="2541981" cy="726510"/>
          </a:xfrm>
          <a:prstGeom prst="ellipse">
            <a:avLst/>
          </a:prstGeom>
          <a:noFill/>
          <a:ln w="57150">
            <a:solidFill>
              <a:srgbClr val="297DCE"/>
            </a:solidFill>
          </a:ln>
          <a:effectLst>
            <a:glow rad="63500">
              <a:schemeClr val="tx1">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878" name="Slide Number Placeholder 2">
            <a:extLst>
              <a:ext uri="{FF2B5EF4-FFF2-40B4-BE49-F238E27FC236}">
                <a16:creationId xmlns:a16="http://schemas.microsoft.com/office/drawing/2014/main" id="{01334A3C-3FBA-6B5F-6128-F74841E24CEC}"/>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B61180A6-BD42-7540-95C2-5B6FFDC1FB99}" type="slidenum">
              <a:rPr lang="en-US" altLang="en-US" sz="1600"/>
              <a:pPr/>
              <a:t>10</a:t>
            </a:fld>
            <a:endParaRPr lang="en-US" altLang="en-US" sz="1600"/>
          </a:p>
        </p:txBody>
      </p:sp>
      <p:sp>
        <p:nvSpPr>
          <p:cNvPr id="2" name="Title 3">
            <a:extLst>
              <a:ext uri="{FF2B5EF4-FFF2-40B4-BE49-F238E27FC236}">
                <a16:creationId xmlns:a16="http://schemas.microsoft.com/office/drawing/2014/main" id="{2339B8FA-F2F8-2D05-A94C-EC767C624161}"/>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Early Iteration of the Model</a:t>
            </a:r>
          </a:p>
        </p:txBody>
      </p:sp>
      <p:sp>
        <p:nvSpPr>
          <p:cNvPr id="3" name="Rectangle 2">
            <a:extLst>
              <a:ext uri="{FF2B5EF4-FFF2-40B4-BE49-F238E27FC236}">
                <a16:creationId xmlns:a16="http://schemas.microsoft.com/office/drawing/2014/main" id="{D703D990-19AA-6FE2-9EC7-87EBC1D7814A}"/>
              </a:ext>
            </a:extLst>
          </p:cNvPr>
          <p:cNvSpPr/>
          <p:nvPr/>
        </p:nvSpPr>
        <p:spPr bwMode="auto">
          <a:xfrm>
            <a:off x="0" y="4694664"/>
            <a:ext cx="12411307" cy="2199978"/>
          </a:xfrm>
          <a:prstGeom prst="rect">
            <a:avLst/>
          </a:prstGeom>
          <a:gradFill>
            <a:gsLst>
              <a:gs pos="0">
                <a:srgbClr val="FFFFFF">
                  <a:alpha val="0"/>
                </a:srgbClr>
              </a:gs>
              <a:gs pos="35000">
                <a:srgbClr val="FFFFFF"/>
              </a:gs>
            </a:gsLst>
            <a:lin ang="5400000" scaled="1"/>
          </a:gradFill>
          <a:ln w="9525" cap="flat" cmpd="sng" algn="ctr">
            <a:noFill/>
            <a:prstDash val="solid"/>
            <a:miter lim="800000"/>
            <a:headEnd type="none" w="med" len="med"/>
            <a:tailEnd type="none" w="med" len="med"/>
          </a:ln>
          <a:effectLst/>
        </p:spPr>
        <p:txBody>
          <a:bodyPr wrap="none"/>
          <a:lstStyle/>
          <a:p>
            <a:pPr eaLnBrk="1" hangingPunct="1">
              <a:defRPr/>
            </a:pPr>
            <a:endParaRPr lang="en-US" sz="2400">
              <a:latin typeface="Tahoma" charset="0"/>
            </a:endParaRPr>
          </a:p>
        </p:txBody>
      </p:sp>
      <p:sp>
        <p:nvSpPr>
          <p:cNvPr id="36883" name="Rectangle 3">
            <a:extLst>
              <a:ext uri="{FF2B5EF4-FFF2-40B4-BE49-F238E27FC236}">
                <a16:creationId xmlns:a16="http://schemas.microsoft.com/office/drawing/2014/main" id="{1D039657-8169-FDBB-D76D-F6DD51CDEF60}"/>
              </a:ext>
            </a:extLst>
          </p:cNvPr>
          <p:cNvSpPr txBox="1">
            <a:spLocks noChangeArrowheads="1"/>
          </p:cNvSpPr>
          <p:nvPr/>
        </p:nvSpPr>
        <p:spPr bwMode="auto">
          <a:xfrm>
            <a:off x="9913938" y="6418263"/>
            <a:ext cx="8207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Ø"/>
              <a:defRPr sz="280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vl2pPr indent="-379413">
              <a:spcBef>
                <a:spcPct val="20000"/>
              </a:spcBef>
              <a:buClr>
                <a:schemeClr val="tx1"/>
              </a:buClr>
              <a:buSzPct val="75000"/>
              <a:buFont typeface="Wingdings" pitchFamily="2" charset="2"/>
              <a:buChar char="n"/>
              <a:defRPr sz="240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2pPr>
            <a:lvl3pPr>
              <a:spcBef>
                <a:spcPct val="20000"/>
              </a:spcBef>
              <a:buClr>
                <a:schemeClr val="folHlink"/>
              </a:buClr>
              <a:buSzPct val="50000"/>
              <a:buFont typeface="Wingdings" pitchFamily="2" charset="2"/>
              <a:buChar char="n"/>
              <a:defRPr sz="3200">
                <a:solidFill>
                  <a:schemeClr val="tx1"/>
                </a:solidFill>
                <a:latin typeface="Tahoma" panose="020B0604030504040204" pitchFamily="34" charset="0"/>
                <a:ea typeface="Arial Narrow" panose="020B0604020202020204" pitchFamily="34" charset="0"/>
                <a:cs typeface="Arial Narrow" panose="020B0604020202020204" pitchFamily="34" charset="0"/>
              </a:defRPr>
            </a:lvl3pPr>
            <a:lvl4pPr indent="-303213">
              <a:spcBef>
                <a:spcPct val="20000"/>
              </a:spcBef>
              <a:buClr>
                <a:schemeClr val="accent2"/>
              </a:buClr>
              <a:buSzPct val="55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4pPr>
            <a:lvl5pPr indent="-303213">
              <a:spcBef>
                <a:spcPct val="20000"/>
              </a:spcBef>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5pPr>
            <a:lvl6pPr marL="28940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6pPr>
            <a:lvl7pPr marL="33512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7pPr>
            <a:lvl8pPr marL="38084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8pPr>
            <a:lvl9pPr marL="42656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9pPr>
          </a:lstStyle>
          <a:p>
            <a:pPr algn="r" eaLnBrk="1" hangingPunct="1">
              <a:spcBef>
                <a:spcPct val="0"/>
              </a:spcBef>
              <a:buClrTx/>
              <a:buSzTx/>
              <a:buFontTx/>
              <a:buNone/>
            </a:pPr>
            <a:fld id="{38910586-FF06-8949-AE8D-07F4E0D16AB1}" type="slidenum">
              <a:rPr lang="en-US" altLang="en-US" sz="1600">
                <a:latin typeface="Tahoma" panose="020B0604030504040204" pitchFamily="34" charset="0"/>
              </a:rPr>
              <a:pPr algn="r" eaLnBrk="1" hangingPunct="1">
                <a:spcBef>
                  <a:spcPct val="0"/>
                </a:spcBef>
                <a:buClrTx/>
                <a:buSzTx/>
                <a:buFontTx/>
                <a:buNone/>
              </a:pPr>
              <a:t>10</a:t>
            </a:fld>
            <a:endParaRPr lang="en-US" altLang="en-US" sz="1600">
              <a:latin typeface="Tahoma" panose="020B0604030504040204" pitchFamily="34" charset="0"/>
            </a:endParaRPr>
          </a:p>
        </p:txBody>
      </p:sp>
      <p:grpSp>
        <p:nvGrpSpPr>
          <p:cNvPr id="36884" name="Group 5">
            <a:extLst>
              <a:ext uri="{FF2B5EF4-FFF2-40B4-BE49-F238E27FC236}">
                <a16:creationId xmlns:a16="http://schemas.microsoft.com/office/drawing/2014/main" id="{12BF61F7-22DF-73B6-EFFA-35DC2EDF5035}"/>
              </a:ext>
            </a:extLst>
          </p:cNvPr>
          <p:cNvGrpSpPr>
            <a:grpSpLocks/>
          </p:cNvGrpSpPr>
          <p:nvPr/>
        </p:nvGrpSpPr>
        <p:grpSpPr bwMode="auto">
          <a:xfrm>
            <a:off x="1193800" y="6450013"/>
            <a:ext cx="1231900" cy="277812"/>
            <a:chOff x="2207996" y="6472185"/>
            <a:chExt cx="1232330" cy="276999"/>
          </a:xfrm>
        </p:grpSpPr>
        <p:pic>
          <p:nvPicPr>
            <p:cNvPr id="36890" name="Picture 6" descr="YouTube_icon_block.png">
              <a:extLst>
                <a:ext uri="{FF2B5EF4-FFF2-40B4-BE49-F238E27FC236}">
                  <a16:creationId xmlns:a16="http://schemas.microsoft.com/office/drawing/2014/main" id="{40D9CCA5-4F0C-C7B6-FED9-797C57FC3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996" y="6485179"/>
              <a:ext cx="257814" cy="25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1" name="Rectangle 8">
              <a:extLst>
                <a:ext uri="{FF2B5EF4-FFF2-40B4-BE49-F238E27FC236}">
                  <a16:creationId xmlns:a16="http://schemas.microsoft.com/office/drawing/2014/main" id="{63AAC380-9B86-36BF-2D6F-F2B16E4A5B23}"/>
                </a:ext>
              </a:extLst>
            </p:cNvPr>
            <p:cNvSpPr>
              <a:spLocks noChangeArrowheads="1"/>
            </p:cNvSpPr>
            <p:nvPr/>
          </p:nvSpPr>
          <p:spPr bwMode="auto">
            <a:xfrm>
              <a:off x="2406453" y="6472185"/>
              <a:ext cx="1033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NTSAToday</a:t>
              </a:r>
            </a:p>
          </p:txBody>
        </p:sp>
      </p:grpSp>
      <p:pic>
        <p:nvPicPr>
          <p:cNvPr id="36885" name="Picture 9" descr="Text, logo&#10;&#10;Description automatically generated">
            <a:extLst>
              <a:ext uri="{FF2B5EF4-FFF2-40B4-BE49-F238E27FC236}">
                <a16:creationId xmlns:a16="http://schemas.microsoft.com/office/drawing/2014/main" id="{FEF71780-1D19-904E-5EBC-9BD003EE4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9900" y="6369050"/>
            <a:ext cx="10937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6" name="Group 11">
            <a:extLst>
              <a:ext uri="{FF2B5EF4-FFF2-40B4-BE49-F238E27FC236}">
                <a16:creationId xmlns:a16="http://schemas.microsoft.com/office/drawing/2014/main" id="{36477A29-B865-B24A-6394-881935B51D47}"/>
              </a:ext>
            </a:extLst>
          </p:cNvPr>
          <p:cNvGrpSpPr>
            <a:grpSpLocks/>
          </p:cNvGrpSpPr>
          <p:nvPr/>
        </p:nvGrpSpPr>
        <p:grpSpPr bwMode="auto">
          <a:xfrm>
            <a:off x="149225" y="6453188"/>
            <a:ext cx="977900" cy="285750"/>
            <a:chOff x="260862" y="6508965"/>
            <a:chExt cx="977409" cy="285389"/>
          </a:xfrm>
        </p:grpSpPr>
        <p:sp>
          <p:nvSpPr>
            <p:cNvPr id="36888" name="Rectangle 16">
              <a:extLst>
                <a:ext uri="{FF2B5EF4-FFF2-40B4-BE49-F238E27FC236}">
                  <a16:creationId xmlns:a16="http://schemas.microsoft.com/office/drawing/2014/main" id="{D13F8472-3BAA-C681-EAA0-CCC9053AA6EC}"/>
                </a:ext>
              </a:extLst>
            </p:cNvPr>
            <p:cNvSpPr>
              <a:spLocks noChangeArrowheads="1"/>
            </p:cNvSpPr>
            <p:nvPr/>
          </p:nvSpPr>
          <p:spPr bwMode="auto">
            <a:xfrm>
              <a:off x="401182" y="6508965"/>
              <a:ext cx="837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1200" b="1">
                  <a:latin typeface="Arial" panose="020B0604020202020204" pitchFamily="34" charset="0"/>
                  <a:cs typeface="Arial" panose="020B0604020202020204" pitchFamily="34" charset="0"/>
                </a:rPr>
                <a:t>@IITSEC</a:t>
              </a:r>
            </a:p>
          </p:txBody>
        </p:sp>
        <p:pic>
          <p:nvPicPr>
            <p:cNvPr id="36889" name="Picture 17">
              <a:extLst>
                <a:ext uri="{FF2B5EF4-FFF2-40B4-BE49-F238E27FC236}">
                  <a16:creationId xmlns:a16="http://schemas.microsoft.com/office/drawing/2014/main" id="{685F677A-4614-1964-BB43-428F0F10F4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62" y="6536540"/>
              <a:ext cx="257814" cy="2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87" name="Picture 18">
            <a:extLst>
              <a:ext uri="{FF2B5EF4-FFF2-40B4-BE49-F238E27FC236}">
                <a16:creationId xmlns:a16="http://schemas.microsoft.com/office/drawing/2014/main" id="{9FCC56C3-1074-EC7C-5F49-56E70505FE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2380" t="14145" r="22571" b="14339"/>
          <a:stretch>
            <a:fillRect/>
          </a:stretch>
        </p:blipFill>
        <p:spPr bwMode="auto">
          <a:xfrm>
            <a:off x="11617325" y="6351588"/>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2">
            <a:extLst>
              <a:ext uri="{FF2B5EF4-FFF2-40B4-BE49-F238E27FC236}">
                <a16:creationId xmlns:a16="http://schemas.microsoft.com/office/drawing/2014/main" id="{5B50879E-DFBD-A4D1-9B95-B14612E29943}"/>
              </a:ext>
            </a:extLst>
          </p:cNvPr>
          <p:cNvSpPr>
            <a:spLocks noGrp="1" noRot="1" noMove="1" noResize="1" noEditPoints="1" noAdjustHandles="1" noChangeArrowheads="1" noChangeShapeType="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01029923-DA2D-954C-982A-789AC3CD011F}" type="slidenum">
              <a:rPr lang="en-US" altLang="en-US" sz="1600"/>
              <a:pPr/>
              <a:t>11</a:t>
            </a:fld>
            <a:endParaRPr lang="en-US" altLang="en-US" sz="1600"/>
          </a:p>
        </p:txBody>
      </p:sp>
      <p:sp>
        <p:nvSpPr>
          <p:cNvPr id="38914" name="Rectangle 6">
            <a:extLst>
              <a:ext uri="{FF2B5EF4-FFF2-40B4-BE49-F238E27FC236}">
                <a16:creationId xmlns:a16="http://schemas.microsoft.com/office/drawing/2014/main" id="{B32FEAD5-7054-ADBD-45D6-705D5430B1C0}"/>
              </a:ext>
            </a:extLst>
          </p:cNvPr>
          <p:cNvSpPr>
            <a:spLocks noChangeArrowheads="1"/>
          </p:cNvSpPr>
          <p:nvPr/>
        </p:nvSpPr>
        <p:spPr bwMode="auto">
          <a:xfrm>
            <a:off x="0" y="806450"/>
            <a:ext cx="12192000" cy="5484813"/>
          </a:xfrm>
          <a:prstGeom prst="rect">
            <a:avLst/>
          </a:prstGeom>
          <a:solidFill>
            <a:srgbClr val="172350"/>
          </a:solidFill>
          <a:ln w="9525" algn="ctr">
            <a:solidFill>
              <a:schemeClr val="tx1"/>
            </a:solidFill>
            <a:miter lim="800000"/>
            <a:headEnd/>
            <a:tailEnd/>
          </a:ln>
        </p:spPr>
        <p:txBody>
          <a:bodyPr wrap="none"/>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US" altLang="en-US" sz="2400"/>
          </a:p>
        </p:txBody>
      </p:sp>
      <p:pic>
        <p:nvPicPr>
          <p:cNvPr id="3" name="Graphic 2">
            <a:extLst>
              <a:ext uri="{FF2B5EF4-FFF2-40B4-BE49-F238E27FC236}">
                <a16:creationId xmlns:a16="http://schemas.microsoft.com/office/drawing/2014/main" id="{7807086A-DA43-EB0D-8677-F8F4CF8AA2EA}"/>
              </a:ext>
            </a:extLst>
          </p:cNvPr>
          <p:cNvPicPr>
            <a:picLocks noChangeAspect="1"/>
          </p:cNvPicPr>
          <p:nvPr/>
        </p:nvPicPr>
        <p:blipFill>
          <a:blip r:embed="rId3"/>
          <a:stretch>
            <a:fillRect/>
          </a:stretch>
        </p:blipFill>
        <p:spPr>
          <a:xfrm>
            <a:off x="3652838" y="1130300"/>
            <a:ext cx="4886325" cy="4837113"/>
          </a:xfrm>
          <a:prstGeom prst="rect">
            <a:avLst/>
          </a:prstGeom>
        </p:spPr>
      </p:pic>
      <p:sp>
        <p:nvSpPr>
          <p:cNvPr id="9" name="Title 3">
            <a:extLst>
              <a:ext uri="{FF2B5EF4-FFF2-40B4-BE49-F238E27FC236}">
                <a16:creationId xmlns:a16="http://schemas.microsoft.com/office/drawing/2014/main" id="{904952D5-403D-5BD1-B0FC-3598F81F732F}"/>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Iteration for a More Usable Instrument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a:extLst>
              <a:ext uri="{FF2B5EF4-FFF2-40B4-BE49-F238E27FC236}">
                <a16:creationId xmlns:a16="http://schemas.microsoft.com/office/drawing/2014/main" id="{7EE02D46-AC64-35DA-F7B7-5D34B36CF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2068"/>
          <a:stretch>
            <a:fillRect/>
          </a:stretch>
        </p:blipFill>
        <p:spPr bwMode="auto">
          <a:xfrm>
            <a:off x="1897063" y="1106488"/>
            <a:ext cx="8397875"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Slide Number Placeholder 2">
            <a:extLst>
              <a:ext uri="{FF2B5EF4-FFF2-40B4-BE49-F238E27FC236}">
                <a16:creationId xmlns:a16="http://schemas.microsoft.com/office/drawing/2014/main" id="{C1A1CDAD-327C-E365-B761-8313756329DB}"/>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77DD3AE8-1D4B-5E46-AB73-F60B7DBC761A}" type="slidenum">
              <a:rPr lang="en-US" altLang="en-US" sz="1600"/>
              <a:pPr/>
              <a:t>12</a:t>
            </a:fld>
            <a:endParaRPr lang="en-US" altLang="en-US" sz="1600"/>
          </a:p>
        </p:txBody>
      </p:sp>
      <p:pic>
        <p:nvPicPr>
          <p:cNvPr id="5" name="Graphic 4" descr="Checkmark with solid fill">
            <a:extLst>
              <a:ext uri="{FF2B5EF4-FFF2-40B4-BE49-F238E27FC236}">
                <a16:creationId xmlns:a16="http://schemas.microsoft.com/office/drawing/2014/main" id="{91B43A18-AC18-47D1-52AE-F0AF0DDA27EF}"/>
              </a:ext>
            </a:extLst>
          </p:cNvPr>
          <p:cNvPicPr>
            <a:picLocks noChangeAspect="1"/>
          </p:cNvPicPr>
          <p:nvPr/>
        </p:nvPicPr>
        <p:blipFill>
          <a:blip r:embed="rId4"/>
          <a:stretch>
            <a:fillRect/>
          </a:stretch>
        </p:blipFill>
        <p:spPr>
          <a:xfrm>
            <a:off x="2374900" y="1955800"/>
            <a:ext cx="341313" cy="341313"/>
          </a:xfrm>
          <a:prstGeom prst="rect">
            <a:avLst/>
          </a:prstGeom>
        </p:spPr>
      </p:pic>
      <p:pic>
        <p:nvPicPr>
          <p:cNvPr id="10" name="Graphic 9" descr="Checkmark with solid fill">
            <a:extLst>
              <a:ext uri="{FF2B5EF4-FFF2-40B4-BE49-F238E27FC236}">
                <a16:creationId xmlns:a16="http://schemas.microsoft.com/office/drawing/2014/main" id="{B671250D-AC16-84E7-3689-B334EBF0397D}"/>
              </a:ext>
            </a:extLst>
          </p:cNvPr>
          <p:cNvPicPr>
            <a:picLocks noChangeAspect="1"/>
          </p:cNvPicPr>
          <p:nvPr/>
        </p:nvPicPr>
        <p:blipFill>
          <a:blip r:embed="rId4"/>
          <a:stretch>
            <a:fillRect/>
          </a:stretch>
        </p:blipFill>
        <p:spPr>
          <a:xfrm>
            <a:off x="2400300" y="2403475"/>
            <a:ext cx="341313" cy="341313"/>
          </a:xfrm>
          <a:prstGeom prst="rect">
            <a:avLst/>
          </a:prstGeom>
        </p:spPr>
      </p:pic>
      <p:pic>
        <p:nvPicPr>
          <p:cNvPr id="11" name="Graphic 10" descr="Checkmark with solid fill">
            <a:extLst>
              <a:ext uri="{FF2B5EF4-FFF2-40B4-BE49-F238E27FC236}">
                <a16:creationId xmlns:a16="http://schemas.microsoft.com/office/drawing/2014/main" id="{B24CE8CD-E0BE-2798-831B-671082F54BFE}"/>
              </a:ext>
            </a:extLst>
          </p:cNvPr>
          <p:cNvPicPr>
            <a:picLocks noChangeAspect="1"/>
          </p:cNvPicPr>
          <p:nvPr/>
        </p:nvPicPr>
        <p:blipFill>
          <a:blip r:embed="rId4"/>
          <a:stretch>
            <a:fillRect/>
          </a:stretch>
        </p:blipFill>
        <p:spPr>
          <a:xfrm>
            <a:off x="2400300" y="3008313"/>
            <a:ext cx="341313" cy="341312"/>
          </a:xfrm>
          <a:prstGeom prst="rect">
            <a:avLst/>
          </a:prstGeom>
        </p:spPr>
      </p:pic>
      <p:sp>
        <p:nvSpPr>
          <p:cNvPr id="2" name="Title 3">
            <a:extLst>
              <a:ext uri="{FF2B5EF4-FFF2-40B4-BE49-F238E27FC236}">
                <a16:creationId xmlns:a16="http://schemas.microsoft.com/office/drawing/2014/main" id="{15530D42-25E9-88BF-28F4-5AA2EF11A3F3}"/>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Iteration for a More Usable Instrument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nodeType="afterGroup">
                            <p:stCondLst>
                              <p:cond delay="25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50"/>
                                        <p:tgtEl>
                                          <p:spTgt spid="10"/>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a:extLst>
              <a:ext uri="{FF2B5EF4-FFF2-40B4-BE49-F238E27FC236}">
                <a16:creationId xmlns:a16="http://schemas.microsoft.com/office/drawing/2014/main" id="{09E6FC49-495B-E334-4E43-B67A33967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2068"/>
          <a:stretch>
            <a:fillRect/>
          </a:stretch>
        </p:blipFill>
        <p:spPr bwMode="auto">
          <a:xfrm>
            <a:off x="1897063" y="1106488"/>
            <a:ext cx="8397875"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Slide Number Placeholder 2">
            <a:extLst>
              <a:ext uri="{FF2B5EF4-FFF2-40B4-BE49-F238E27FC236}">
                <a16:creationId xmlns:a16="http://schemas.microsoft.com/office/drawing/2014/main" id="{898CBF5E-7B35-33EE-7726-6882D6501955}"/>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16E9120E-AD89-0549-856B-6E4D770128AF}" type="slidenum">
              <a:rPr lang="en-US" altLang="en-US" sz="1600"/>
              <a:pPr/>
              <a:t>13</a:t>
            </a:fld>
            <a:endParaRPr lang="en-US" altLang="en-US" sz="1600"/>
          </a:p>
        </p:txBody>
      </p:sp>
      <p:sp>
        <p:nvSpPr>
          <p:cNvPr id="5" name="Title 3">
            <a:extLst>
              <a:ext uri="{FF2B5EF4-FFF2-40B4-BE49-F238E27FC236}">
                <a16:creationId xmlns:a16="http://schemas.microsoft.com/office/drawing/2014/main" id="{41CF6B47-6A1A-5F27-7A3F-D9288CCA8C8E}"/>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Iteration for a More Usable Instrument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a:extLst>
              <a:ext uri="{FF2B5EF4-FFF2-40B4-BE49-F238E27FC236}">
                <a16:creationId xmlns:a16="http://schemas.microsoft.com/office/drawing/2014/main" id="{7ECE04F4-CA51-130B-147C-FEE4597DF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633"/>
          <a:stretch>
            <a:fillRect/>
          </a:stretch>
        </p:blipFill>
        <p:spPr bwMode="auto">
          <a:xfrm>
            <a:off x="1708150" y="868363"/>
            <a:ext cx="8775700"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Slide Number Placeholder 2">
            <a:extLst>
              <a:ext uri="{FF2B5EF4-FFF2-40B4-BE49-F238E27FC236}">
                <a16:creationId xmlns:a16="http://schemas.microsoft.com/office/drawing/2014/main" id="{3D617E27-FF4A-6D5A-D251-B17950FFCD60}"/>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8BB20AB7-9F87-4E47-A5D4-999B4799B4D6}" type="slidenum">
              <a:rPr lang="en-US" altLang="en-US" sz="1600"/>
              <a:pPr/>
              <a:t>14</a:t>
            </a:fld>
            <a:endParaRPr lang="en-US" altLang="en-US" sz="1600"/>
          </a:p>
        </p:txBody>
      </p:sp>
      <p:sp>
        <p:nvSpPr>
          <p:cNvPr id="2" name="Title 3">
            <a:extLst>
              <a:ext uri="{FF2B5EF4-FFF2-40B4-BE49-F238E27FC236}">
                <a16:creationId xmlns:a16="http://schemas.microsoft.com/office/drawing/2014/main" id="{7A7DBE76-345E-C2E5-7EE8-E2560FC7A568}"/>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Iteration for a More Usable Instrument</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2">
            <a:extLst>
              <a:ext uri="{FF2B5EF4-FFF2-40B4-BE49-F238E27FC236}">
                <a16:creationId xmlns:a16="http://schemas.microsoft.com/office/drawing/2014/main" id="{B5DB0BD0-8EDD-363C-2FEE-D040F4B466C8}"/>
              </a:ext>
            </a:extLst>
          </p:cNvPr>
          <p:cNvSpPr>
            <a:spLocks noGrp="1" noRot="1" noMove="1" noResize="1" noEditPoints="1" noAdjustHandles="1" noChangeArrowheads="1" noChangeShapeType="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DB7B263F-BBB6-5C4A-9136-3F84F6FB1798}" type="slidenum">
              <a:rPr lang="en-US" altLang="en-US" sz="1600"/>
              <a:pPr/>
              <a:t>15</a:t>
            </a:fld>
            <a:endParaRPr lang="en-US" altLang="en-US" sz="1600"/>
          </a:p>
        </p:txBody>
      </p:sp>
      <p:sp>
        <p:nvSpPr>
          <p:cNvPr id="3" name="Title 3">
            <a:extLst>
              <a:ext uri="{FF2B5EF4-FFF2-40B4-BE49-F238E27FC236}">
                <a16:creationId xmlns:a16="http://schemas.microsoft.com/office/drawing/2014/main" id="{F4610A49-4D66-6F86-8888-4E988D8AB1C8}"/>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Long-Term Benefits</a:t>
            </a:r>
          </a:p>
        </p:txBody>
      </p:sp>
      <p:sp>
        <p:nvSpPr>
          <p:cNvPr id="9" name="TextBox 8">
            <a:extLst>
              <a:ext uri="{FF2B5EF4-FFF2-40B4-BE49-F238E27FC236}">
                <a16:creationId xmlns:a16="http://schemas.microsoft.com/office/drawing/2014/main" id="{22D79E19-9335-39EA-5CE4-B97F1080329B}"/>
              </a:ext>
            </a:extLst>
          </p:cNvPr>
          <p:cNvSpPr txBox="1"/>
          <p:nvPr/>
        </p:nvSpPr>
        <p:spPr>
          <a:xfrm>
            <a:off x="457200" y="1485900"/>
            <a:ext cx="11139488" cy="2784475"/>
          </a:xfrm>
          <a:prstGeom prst="rect">
            <a:avLst/>
          </a:prstGeom>
          <a:noFill/>
        </p:spPr>
        <p:txBody>
          <a:bodyPr>
            <a:spAutoFit/>
          </a:bodyPr>
          <a:lstStyle/>
          <a:p>
            <a:pPr eaLnBrk="1" hangingPunct="1">
              <a:spcBef>
                <a:spcPts val="1800"/>
              </a:spcBef>
              <a:spcAft>
                <a:spcPts val="0"/>
              </a:spcAft>
              <a:buClr>
                <a:srgbClr val="8F5F26"/>
              </a:buClr>
              <a:defRPr/>
            </a:pP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We’ve developed the </a:t>
            </a:r>
            <a:r>
              <a:rPr lang="en-US" b="1" dirty="0" err="1">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GLEAMM</a:t>
            </a: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to give organizations a usable tool to guide the process of adopting the complex discipline of learning engineering—particularly at scale. </a:t>
            </a:r>
          </a:p>
          <a:p>
            <a:pPr eaLnBrk="1" hangingPunct="1">
              <a:spcBef>
                <a:spcPts val="1800"/>
              </a:spcBef>
              <a:spcAft>
                <a:spcPts val="0"/>
              </a:spcAft>
              <a:buClr>
                <a:srgbClr val="8F5F26"/>
              </a:buClr>
              <a:defRPr/>
            </a:pP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We expect this to be helpful in establishing the principles and practices of Learning Engineering, BUT . .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2">
            <a:extLst>
              <a:ext uri="{FF2B5EF4-FFF2-40B4-BE49-F238E27FC236}">
                <a16:creationId xmlns:a16="http://schemas.microsoft.com/office/drawing/2014/main" id="{DC2A7AE0-CB1C-3201-2693-631FE044103F}"/>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DD15C3F0-A536-9D49-AD2C-F7E3157E674E}" type="slidenum">
              <a:rPr lang="en-US" altLang="en-US" sz="1600"/>
              <a:pPr/>
              <a:t>16</a:t>
            </a:fld>
            <a:endParaRPr lang="en-US" altLang="en-US" sz="1600"/>
          </a:p>
        </p:txBody>
      </p:sp>
      <p:sp>
        <p:nvSpPr>
          <p:cNvPr id="2" name="TextBox 1">
            <a:extLst>
              <a:ext uri="{FF2B5EF4-FFF2-40B4-BE49-F238E27FC236}">
                <a16:creationId xmlns:a16="http://schemas.microsoft.com/office/drawing/2014/main" id="{D413CF23-6601-3B08-CE0A-2DDDF2BB76FE}"/>
              </a:ext>
            </a:extLst>
          </p:cNvPr>
          <p:cNvSpPr txBox="1"/>
          <p:nvPr/>
        </p:nvSpPr>
        <p:spPr>
          <a:xfrm>
            <a:off x="279400" y="3171825"/>
            <a:ext cx="2103438" cy="923925"/>
          </a:xfrm>
          <a:prstGeom prst="rect">
            <a:avLst/>
          </a:prstGeom>
          <a:noFill/>
        </p:spPr>
        <p:txBody>
          <a:bodyPr>
            <a:spAutoFit/>
          </a:bodyPr>
          <a:lstStyle/>
          <a:p>
            <a:pPr algn="ctr" eaLnBrk="1" hangingPunct="1">
              <a:buClr>
                <a:srgbClr val="F9C677"/>
              </a:buClr>
              <a:defRPr/>
            </a:pP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A-B test practical utility and usability of </a:t>
            </a:r>
            <a:r>
              <a:rPr lang="en-US" sz="1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alternate formats</a:t>
            </a:r>
          </a:p>
        </p:txBody>
      </p:sp>
      <p:sp>
        <p:nvSpPr>
          <p:cNvPr id="3" name="Title 3">
            <a:extLst>
              <a:ext uri="{FF2B5EF4-FFF2-40B4-BE49-F238E27FC236}">
                <a16:creationId xmlns:a16="http://schemas.microsoft.com/office/drawing/2014/main" id="{6401CB69-BB1D-0B38-ED50-B133ED25FCC1}"/>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dirty="0"/>
              <a:t>Future Research Needs</a:t>
            </a:r>
            <a:endParaRPr lang="en-US" kern="0" dirty="0"/>
          </a:p>
        </p:txBody>
      </p:sp>
      <p:sp>
        <p:nvSpPr>
          <p:cNvPr id="6" name="TextBox 5">
            <a:extLst>
              <a:ext uri="{FF2B5EF4-FFF2-40B4-BE49-F238E27FC236}">
                <a16:creationId xmlns:a16="http://schemas.microsoft.com/office/drawing/2014/main" id="{E37DFBE9-9078-F9B8-3CB4-D27906C472CF}"/>
              </a:ext>
            </a:extLst>
          </p:cNvPr>
          <p:cNvSpPr txBox="1"/>
          <p:nvPr/>
        </p:nvSpPr>
        <p:spPr>
          <a:xfrm>
            <a:off x="2662238" y="3171825"/>
            <a:ext cx="2103437" cy="1755775"/>
          </a:xfrm>
          <a:prstGeom prst="rect">
            <a:avLst/>
          </a:prstGeom>
          <a:noFill/>
        </p:spPr>
        <p:txBody>
          <a:bodyPr>
            <a:spAutoFit/>
          </a:bodyPr>
          <a:lstStyle/>
          <a:p>
            <a:pPr algn="ctr" eaLnBrk="1" hangingPunct="1">
              <a:buClr>
                <a:srgbClr val="F9C677"/>
              </a:buClr>
              <a:defRPr/>
            </a:pP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Best format and process for </a:t>
            </a:r>
            <a:r>
              <a:rPr lang="en-US" sz="1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formative feedback </a:t>
            </a: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to an organization to advance its maturity</a:t>
            </a:r>
          </a:p>
        </p:txBody>
      </p:sp>
      <p:sp>
        <p:nvSpPr>
          <p:cNvPr id="7" name="TextBox 6">
            <a:extLst>
              <a:ext uri="{FF2B5EF4-FFF2-40B4-BE49-F238E27FC236}">
                <a16:creationId xmlns:a16="http://schemas.microsoft.com/office/drawing/2014/main" id="{B9C666C2-5533-4F7A-0E3F-DF395026C780}"/>
              </a:ext>
            </a:extLst>
          </p:cNvPr>
          <p:cNvSpPr txBox="1"/>
          <p:nvPr/>
        </p:nvSpPr>
        <p:spPr>
          <a:xfrm>
            <a:off x="5045075" y="3171825"/>
            <a:ext cx="2101850" cy="1477963"/>
          </a:xfrm>
          <a:prstGeom prst="rect">
            <a:avLst/>
          </a:prstGeom>
          <a:noFill/>
        </p:spPr>
        <p:txBody>
          <a:bodyPr>
            <a:spAutoFit/>
          </a:bodyPr>
          <a:lstStyle/>
          <a:p>
            <a:pPr algn="ctr" eaLnBrk="1" hangingPunct="1">
              <a:buClr>
                <a:srgbClr val="F9C677"/>
              </a:buClr>
              <a:defRPr/>
            </a:pP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Additional research on what </a:t>
            </a:r>
            <a:r>
              <a:rPr lang="en-US" sz="1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helps or hinders success</a:t>
            </a: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in organizational adoption</a:t>
            </a:r>
          </a:p>
        </p:txBody>
      </p:sp>
      <p:sp>
        <p:nvSpPr>
          <p:cNvPr id="8" name="TextBox 7">
            <a:extLst>
              <a:ext uri="{FF2B5EF4-FFF2-40B4-BE49-F238E27FC236}">
                <a16:creationId xmlns:a16="http://schemas.microsoft.com/office/drawing/2014/main" id="{DD5946EA-0137-D67D-9DDF-7CAF354C8346}"/>
              </a:ext>
            </a:extLst>
          </p:cNvPr>
          <p:cNvSpPr txBox="1"/>
          <p:nvPr/>
        </p:nvSpPr>
        <p:spPr>
          <a:xfrm>
            <a:off x="7426325" y="3171825"/>
            <a:ext cx="2103438" cy="1477963"/>
          </a:xfrm>
          <a:prstGeom prst="rect">
            <a:avLst/>
          </a:prstGeom>
          <a:noFill/>
        </p:spPr>
        <p:txBody>
          <a:bodyPr>
            <a:spAutoFit/>
          </a:bodyPr>
          <a:lstStyle/>
          <a:p>
            <a:pPr algn="ctr" eaLnBrk="1" hangingPunct="1">
              <a:buClr>
                <a:srgbClr val="F9C677"/>
              </a:buClr>
              <a:defRPr/>
            </a:pP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Discover </a:t>
            </a:r>
            <a:r>
              <a:rPr lang="en-US" sz="1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additional dimensions</a:t>
            </a: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of mature and effective learning engineering</a:t>
            </a:r>
          </a:p>
        </p:txBody>
      </p:sp>
      <p:sp>
        <p:nvSpPr>
          <p:cNvPr id="9" name="TextBox 8">
            <a:extLst>
              <a:ext uri="{FF2B5EF4-FFF2-40B4-BE49-F238E27FC236}">
                <a16:creationId xmlns:a16="http://schemas.microsoft.com/office/drawing/2014/main" id="{E1818BF6-26C3-EC1F-560E-12ADAA40C1E5}"/>
              </a:ext>
            </a:extLst>
          </p:cNvPr>
          <p:cNvSpPr txBox="1"/>
          <p:nvPr/>
        </p:nvSpPr>
        <p:spPr>
          <a:xfrm>
            <a:off x="9809163" y="3171825"/>
            <a:ext cx="2103437" cy="1201738"/>
          </a:xfrm>
          <a:prstGeom prst="rect">
            <a:avLst/>
          </a:prstGeom>
          <a:noFill/>
        </p:spPr>
        <p:txBody>
          <a:bodyPr>
            <a:spAutoFit/>
          </a:bodyPr>
          <a:lstStyle/>
          <a:p>
            <a:pPr algn="ctr" eaLnBrk="1" hangingPunct="1">
              <a:buClr>
                <a:srgbClr val="F9C677"/>
              </a:buClr>
              <a:defRPr/>
            </a:pP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Add </a:t>
            </a:r>
            <a:r>
              <a:rPr lang="en-US" sz="1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tools</a:t>
            </a:r>
            <a:r>
              <a:rPr lang="en-US" sz="1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that help organizations reach higher levels of maturity </a:t>
            </a:r>
          </a:p>
        </p:txBody>
      </p:sp>
      <p:pic>
        <p:nvPicPr>
          <p:cNvPr id="11" name="Graphic 10" descr="Lightbulb and pencil with solid fill">
            <a:extLst>
              <a:ext uri="{FF2B5EF4-FFF2-40B4-BE49-F238E27FC236}">
                <a16:creationId xmlns:a16="http://schemas.microsoft.com/office/drawing/2014/main" id="{2AFF799D-76D0-B423-E39C-CC03C193C624}"/>
              </a:ext>
            </a:extLst>
          </p:cNvPr>
          <p:cNvPicPr>
            <a:picLocks noChangeAspect="1"/>
          </p:cNvPicPr>
          <p:nvPr/>
        </p:nvPicPr>
        <p:blipFill>
          <a:blip r:embed="rId3"/>
          <a:stretch>
            <a:fillRect/>
          </a:stretch>
        </p:blipFill>
        <p:spPr>
          <a:xfrm>
            <a:off x="10113963" y="1489075"/>
            <a:ext cx="1495425" cy="1495425"/>
          </a:xfrm>
          <a:prstGeom prst="rect">
            <a:avLst/>
          </a:prstGeom>
        </p:spPr>
      </p:pic>
      <p:pic>
        <p:nvPicPr>
          <p:cNvPr id="17" name="Graphic 16" descr="Playbook with solid fill">
            <a:extLst>
              <a:ext uri="{FF2B5EF4-FFF2-40B4-BE49-F238E27FC236}">
                <a16:creationId xmlns:a16="http://schemas.microsoft.com/office/drawing/2014/main" id="{73BABF5C-87DB-FB04-1183-5518C37DFD34}"/>
              </a:ext>
            </a:extLst>
          </p:cNvPr>
          <p:cNvPicPr>
            <a:picLocks noChangeAspect="1"/>
          </p:cNvPicPr>
          <p:nvPr/>
        </p:nvPicPr>
        <p:blipFill>
          <a:blip r:embed="rId4"/>
          <a:stretch>
            <a:fillRect/>
          </a:stretch>
        </p:blipFill>
        <p:spPr>
          <a:xfrm>
            <a:off x="5348288" y="1489075"/>
            <a:ext cx="1495425" cy="1495425"/>
          </a:xfrm>
          <a:prstGeom prst="rect">
            <a:avLst/>
          </a:prstGeom>
        </p:spPr>
      </p:pic>
      <p:pic>
        <p:nvPicPr>
          <p:cNvPr id="21" name="Graphic 20" descr="Chat with solid fill">
            <a:extLst>
              <a:ext uri="{FF2B5EF4-FFF2-40B4-BE49-F238E27FC236}">
                <a16:creationId xmlns:a16="http://schemas.microsoft.com/office/drawing/2014/main" id="{0BE944F8-7C4E-5181-D399-D50C77AB3F19}"/>
              </a:ext>
            </a:extLst>
          </p:cNvPr>
          <p:cNvPicPr>
            <a:picLocks noChangeAspect="1"/>
          </p:cNvPicPr>
          <p:nvPr/>
        </p:nvPicPr>
        <p:blipFill>
          <a:blip r:embed="rId5"/>
          <a:stretch>
            <a:fillRect/>
          </a:stretch>
        </p:blipFill>
        <p:spPr>
          <a:xfrm>
            <a:off x="3438525" y="941388"/>
            <a:ext cx="1327150" cy="1327150"/>
          </a:xfrm>
          <a:prstGeom prst="rect">
            <a:avLst/>
          </a:prstGeom>
        </p:spPr>
      </p:pic>
      <p:pic>
        <p:nvPicPr>
          <p:cNvPr id="23" name="Graphic 22" descr="Chat bubble with solid fill">
            <a:extLst>
              <a:ext uri="{FF2B5EF4-FFF2-40B4-BE49-F238E27FC236}">
                <a16:creationId xmlns:a16="http://schemas.microsoft.com/office/drawing/2014/main" id="{2485E5B8-C974-0A4B-7242-0D335529C611}"/>
              </a:ext>
            </a:extLst>
          </p:cNvPr>
          <p:cNvPicPr>
            <a:picLocks noChangeAspect="1"/>
          </p:cNvPicPr>
          <p:nvPr/>
        </p:nvPicPr>
        <p:blipFill>
          <a:blip r:embed="rId6"/>
          <a:stretch>
            <a:fillRect/>
          </a:stretch>
        </p:blipFill>
        <p:spPr>
          <a:xfrm>
            <a:off x="2949575" y="1684338"/>
            <a:ext cx="1493838" cy="1495425"/>
          </a:xfrm>
          <a:prstGeom prst="rect">
            <a:avLst/>
          </a:prstGeom>
        </p:spPr>
      </p:pic>
      <p:pic>
        <p:nvPicPr>
          <p:cNvPr id="27" name="Graphic 26" descr="Table with solid fill">
            <a:extLst>
              <a:ext uri="{FF2B5EF4-FFF2-40B4-BE49-F238E27FC236}">
                <a16:creationId xmlns:a16="http://schemas.microsoft.com/office/drawing/2014/main" id="{D18B6481-4E65-5900-9385-F7541F6E587D}"/>
              </a:ext>
            </a:extLst>
          </p:cNvPr>
          <p:cNvPicPr>
            <a:picLocks noChangeAspect="1"/>
          </p:cNvPicPr>
          <p:nvPr/>
        </p:nvPicPr>
        <p:blipFill>
          <a:blip r:embed="rId7"/>
          <a:srcRect/>
          <a:stretch/>
        </p:blipFill>
        <p:spPr>
          <a:xfrm>
            <a:off x="1157288" y="1801813"/>
            <a:ext cx="1301750" cy="1301750"/>
          </a:xfrm>
          <a:prstGeom prst="rect">
            <a:avLst/>
          </a:prstGeom>
        </p:spPr>
      </p:pic>
      <p:pic>
        <p:nvPicPr>
          <p:cNvPr id="28" name="Graphic 27" descr="Check In with solid fill">
            <a:extLst>
              <a:ext uri="{FF2B5EF4-FFF2-40B4-BE49-F238E27FC236}">
                <a16:creationId xmlns:a16="http://schemas.microsoft.com/office/drawing/2014/main" id="{BB646044-8D15-B6C7-3CFE-6C76C9D7FE89}"/>
              </a:ext>
            </a:extLst>
          </p:cNvPr>
          <p:cNvPicPr>
            <a:picLocks noChangeAspect="1"/>
          </p:cNvPicPr>
          <p:nvPr/>
        </p:nvPicPr>
        <p:blipFill>
          <a:blip r:embed="rId8"/>
          <a:srcRect/>
          <a:stretch/>
        </p:blipFill>
        <p:spPr>
          <a:xfrm>
            <a:off x="1157288" y="1092200"/>
            <a:ext cx="793750" cy="795338"/>
          </a:xfrm>
          <a:prstGeom prst="rect">
            <a:avLst/>
          </a:prstGeom>
        </p:spPr>
      </p:pic>
      <p:pic>
        <p:nvPicPr>
          <p:cNvPr id="29" name="Graphic 28" descr="Clipboard with solid fill">
            <a:extLst>
              <a:ext uri="{FF2B5EF4-FFF2-40B4-BE49-F238E27FC236}">
                <a16:creationId xmlns:a16="http://schemas.microsoft.com/office/drawing/2014/main" id="{BF66F63B-06C8-B1F2-A40D-7125D85AFFA4}"/>
              </a:ext>
            </a:extLst>
          </p:cNvPr>
          <p:cNvPicPr>
            <a:picLocks noChangeAspect="1"/>
          </p:cNvPicPr>
          <p:nvPr/>
        </p:nvPicPr>
        <p:blipFill>
          <a:blip r:embed="rId9"/>
          <a:srcRect/>
          <a:stretch/>
        </p:blipFill>
        <p:spPr>
          <a:xfrm>
            <a:off x="249238" y="1489075"/>
            <a:ext cx="1054100" cy="1055688"/>
          </a:xfrm>
          <a:prstGeom prst="rect">
            <a:avLst/>
          </a:prstGeom>
        </p:spPr>
      </p:pic>
      <p:pic>
        <p:nvPicPr>
          <p:cNvPr id="31" name="Graphic 30" descr="Braille with solid fill">
            <a:extLst>
              <a:ext uri="{FF2B5EF4-FFF2-40B4-BE49-F238E27FC236}">
                <a16:creationId xmlns:a16="http://schemas.microsoft.com/office/drawing/2014/main" id="{7C89E225-E419-7579-90BD-7D88E6555F71}"/>
              </a:ext>
            </a:extLst>
          </p:cNvPr>
          <p:cNvPicPr>
            <a:picLocks noChangeAspect="1"/>
          </p:cNvPicPr>
          <p:nvPr/>
        </p:nvPicPr>
        <p:blipFill>
          <a:blip r:embed="rId10"/>
          <a:stretch>
            <a:fillRect/>
          </a:stretch>
        </p:blipFill>
        <p:spPr>
          <a:xfrm>
            <a:off x="7610475" y="1370013"/>
            <a:ext cx="1735138" cy="17335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50"/>
                                        <p:tgtEl>
                                          <p:spTgt spid="29"/>
                                        </p:tgtEl>
                                      </p:cBhvr>
                                    </p:animEffect>
                                  </p:childTnLst>
                                </p:cTn>
                              </p:par>
                            </p:childTnLst>
                          </p:cTn>
                        </p:par>
                        <p:par>
                          <p:cTn id="15" fill="hold" nodeType="afterGroup">
                            <p:stCondLst>
                              <p:cond delay="75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50"/>
                                        <p:tgtEl>
                                          <p:spTgt spid="23"/>
                                        </p:tgtEl>
                                      </p:cBhvr>
                                    </p:animEffec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5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50"/>
                                        <p:tgtEl>
                                          <p:spTgt spid="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fade">
                                      <p:cBhvr>
                                        <p:cTn id="51" dur="500"/>
                                        <p:tgtEl>
                                          <p:spTgt spid="9">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7" grpId="0" build="p"/>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E8B1-83BF-53B2-E614-AC4572143968}"/>
              </a:ext>
            </a:extLst>
          </p:cNvPr>
          <p:cNvSpPr>
            <a:spLocks noGrp="1"/>
          </p:cNvSpPr>
          <p:nvPr>
            <p:ph type="title"/>
          </p:nvPr>
        </p:nvSpPr>
        <p:spPr>
          <a:xfrm>
            <a:off x="103696" y="54207"/>
            <a:ext cx="6956982" cy="683443"/>
          </a:xfrm>
        </p:spPr>
        <p:txBody>
          <a:bodyPr anchor="b">
            <a:noAutofit/>
          </a:bodyPr>
          <a:lstStyle/>
          <a:p>
            <a:pPr algn="l"/>
            <a:r>
              <a:rPr lang="en-US" sz="2000" dirty="0"/>
              <a:t>Learning Engineering Maturity Roughly Applied </a:t>
            </a:r>
            <a:br>
              <a:rPr lang="en-US" sz="2000" dirty="0"/>
            </a:br>
            <a:r>
              <a:rPr lang="en-US" sz="2000" dirty="0" err="1"/>
              <a:t>PfPC</a:t>
            </a:r>
            <a:r>
              <a:rPr lang="en-US" sz="2000" dirty="0"/>
              <a:t>- ADL  Working Group</a:t>
            </a:r>
          </a:p>
        </p:txBody>
      </p:sp>
      <p:graphicFrame>
        <p:nvGraphicFramePr>
          <p:cNvPr id="10" name="Content Placeholder 9">
            <a:extLst>
              <a:ext uri="{FF2B5EF4-FFF2-40B4-BE49-F238E27FC236}">
                <a16:creationId xmlns:a16="http://schemas.microsoft.com/office/drawing/2014/main" id="{B5DD9575-9EB6-1176-AA10-2CE01A4201B0}"/>
              </a:ext>
            </a:extLst>
          </p:cNvPr>
          <p:cNvGraphicFramePr>
            <a:graphicFrameLocks noGrp="1"/>
          </p:cNvGraphicFramePr>
          <p:nvPr>
            <p:ph idx="1"/>
          </p:nvPr>
        </p:nvGraphicFramePr>
        <p:xfrm>
          <a:off x="480767" y="1206632"/>
          <a:ext cx="11349872" cy="3374796"/>
        </p:xfrm>
        <a:graphic>
          <a:graphicData uri="http://schemas.openxmlformats.org/drawingml/2006/table">
            <a:tbl>
              <a:tblPr firstRow="1" bandRow="1">
                <a:tableStyleId>{F5AB1C69-6EDB-4FF4-983F-18BD219EF322}</a:tableStyleId>
              </a:tblPr>
              <a:tblGrid>
                <a:gridCol w="3485557">
                  <a:extLst>
                    <a:ext uri="{9D8B030D-6E8A-4147-A177-3AD203B41FA5}">
                      <a16:colId xmlns:a16="http://schemas.microsoft.com/office/drawing/2014/main" val="2002295290"/>
                    </a:ext>
                  </a:extLst>
                </a:gridCol>
                <a:gridCol w="1331496">
                  <a:extLst>
                    <a:ext uri="{9D8B030D-6E8A-4147-A177-3AD203B41FA5}">
                      <a16:colId xmlns:a16="http://schemas.microsoft.com/office/drawing/2014/main" val="2070149499"/>
                    </a:ext>
                  </a:extLst>
                </a:gridCol>
                <a:gridCol w="1605628">
                  <a:extLst>
                    <a:ext uri="{9D8B030D-6E8A-4147-A177-3AD203B41FA5}">
                      <a16:colId xmlns:a16="http://schemas.microsoft.com/office/drawing/2014/main" val="1117695767"/>
                    </a:ext>
                  </a:extLst>
                </a:gridCol>
                <a:gridCol w="1889550">
                  <a:extLst>
                    <a:ext uri="{9D8B030D-6E8A-4147-A177-3AD203B41FA5}">
                      <a16:colId xmlns:a16="http://schemas.microsoft.com/office/drawing/2014/main" val="4154710568"/>
                    </a:ext>
                  </a:extLst>
                </a:gridCol>
                <a:gridCol w="1781856">
                  <a:extLst>
                    <a:ext uri="{9D8B030D-6E8A-4147-A177-3AD203B41FA5}">
                      <a16:colId xmlns:a16="http://schemas.microsoft.com/office/drawing/2014/main" val="205501547"/>
                    </a:ext>
                  </a:extLst>
                </a:gridCol>
                <a:gridCol w="1255785">
                  <a:extLst>
                    <a:ext uri="{9D8B030D-6E8A-4147-A177-3AD203B41FA5}">
                      <a16:colId xmlns:a16="http://schemas.microsoft.com/office/drawing/2014/main" val="833601369"/>
                    </a:ext>
                  </a:extLst>
                </a:gridCol>
              </a:tblGrid>
              <a:tr h="388581">
                <a:tc>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No adoption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Some adoption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Maturing adoption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Mature adoption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Total Votes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5678830"/>
                  </a:ext>
                </a:extLst>
              </a:tr>
              <a:tr h="606824">
                <a:tc>
                  <a:txBody>
                    <a:bodyPr/>
                    <a:lstStyle/>
                    <a:p>
                      <a:r>
                        <a:rPr lang="en-US" sz="1600" dirty="0"/>
                        <a:t>Adaptation of learning engineering as a multidisciplinary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350987"/>
                  </a:ext>
                </a:extLst>
              </a:tr>
              <a:tr h="606824">
                <a:tc>
                  <a:txBody>
                    <a:bodyPr/>
                    <a:lstStyle/>
                    <a:p>
                      <a:r>
                        <a:rPr lang="en-US" sz="1600" dirty="0"/>
                        <a:t>Adaptation of the learning engineering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672980"/>
                  </a:ext>
                </a:extLst>
              </a:tr>
              <a:tr h="388581">
                <a:tc>
                  <a:txBody>
                    <a:bodyPr/>
                    <a:lstStyle/>
                    <a:p>
                      <a:r>
                        <a:rPr lang="en-US" sz="1600" dirty="0"/>
                        <a:t>Applies the learning sciences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3432649"/>
                  </a:ext>
                </a:extLst>
              </a:tr>
              <a:tr h="606824">
                <a:tc>
                  <a:txBody>
                    <a:bodyPr/>
                    <a:lstStyle/>
                    <a:p>
                      <a:r>
                        <a:rPr lang="en-US" sz="1600" dirty="0"/>
                        <a:t>Using human-centered design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815338"/>
                  </a:ext>
                </a:extLst>
              </a:tr>
              <a:tr h="388581">
                <a:tc>
                  <a:txBody>
                    <a:bodyPr/>
                    <a:lstStyle/>
                    <a:p>
                      <a:r>
                        <a:rPr lang="en-US" sz="1600" dirty="0"/>
                        <a:t>Using systems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622527"/>
                  </a:ext>
                </a:extLst>
              </a:tr>
              <a:tr h="388581">
                <a:tc>
                  <a:txBody>
                    <a:bodyPr/>
                    <a:lstStyle/>
                    <a:p>
                      <a:r>
                        <a:rPr lang="en-US" sz="1600" dirty="0"/>
                        <a:t>Data informed decision making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362063"/>
                  </a:ext>
                </a:extLst>
              </a:tr>
            </a:tbl>
          </a:graphicData>
        </a:graphic>
      </p:graphicFrame>
      <p:sp>
        <p:nvSpPr>
          <p:cNvPr id="12" name="TextBox 11">
            <a:extLst>
              <a:ext uri="{FF2B5EF4-FFF2-40B4-BE49-F238E27FC236}">
                <a16:creationId xmlns:a16="http://schemas.microsoft.com/office/drawing/2014/main" id="{B4B6B5BE-5F8E-1C8A-47AF-9B6578FF1318}"/>
              </a:ext>
            </a:extLst>
          </p:cNvPr>
          <p:cNvSpPr txBox="1"/>
          <p:nvPr/>
        </p:nvSpPr>
        <p:spPr>
          <a:xfrm>
            <a:off x="480766" y="4835950"/>
            <a:ext cx="11349871"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We hosted a workshop to share learning engineering as a sense making model and human-centered design. As an activity we discussed the narrative learning engineering maturity model and then did a self assessment of our organizations based on the check list.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A few limiting factors- 1) Timing 2) Language 3) Psychological Safety</a:t>
            </a:r>
          </a:p>
        </p:txBody>
      </p:sp>
    </p:spTree>
    <p:extLst>
      <p:ext uri="{BB962C8B-B14F-4D97-AF65-F5344CB8AC3E}">
        <p14:creationId xmlns:p14="http://schemas.microsoft.com/office/powerpoint/2010/main" val="1903376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2A5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D081C9-9745-9A21-39C3-9F6B1C58076E}"/>
              </a:ext>
            </a:extLst>
          </p:cNvPr>
          <p:cNvSpPr>
            <a:spLocks noGrp="1"/>
          </p:cNvSpPr>
          <p:nvPr>
            <p:ph type="sldNum" sz="quarter" idx="12"/>
          </p:nvPr>
        </p:nvSpPr>
        <p:spPr/>
        <p:txBody>
          <a:bodyPr/>
          <a:lstStyle/>
          <a:p>
            <a:pPr fontAlgn="auto">
              <a:buClr>
                <a:srgbClr val="000000"/>
              </a:buClr>
              <a:buFont typeface="Arial"/>
              <a:buNone/>
              <a:defRPr/>
            </a:pPr>
            <a:fld id="{5F0320B3-525A-0543-9038-ED218C756E53}" type="slidenum">
              <a:rPr lang="en-US" kern="0">
                <a:solidFill>
                  <a:srgbClr val="000000"/>
                </a:solidFill>
              </a:rPr>
              <a:pPr fontAlgn="auto">
                <a:buClr>
                  <a:srgbClr val="000000"/>
                </a:buClr>
                <a:buFont typeface="Arial"/>
                <a:buNone/>
                <a:defRPr/>
              </a:pPr>
              <a:t>18</a:t>
            </a:fld>
            <a:endParaRPr lang="en-US" kern="0" dirty="0">
              <a:solidFill>
                <a:srgbClr val="000000"/>
              </a:solidFill>
            </a:endParaRPr>
          </a:p>
        </p:txBody>
      </p:sp>
      <p:pic>
        <p:nvPicPr>
          <p:cNvPr id="7" name="Picture 6">
            <a:extLst>
              <a:ext uri="{FF2B5EF4-FFF2-40B4-BE49-F238E27FC236}">
                <a16:creationId xmlns:a16="http://schemas.microsoft.com/office/drawing/2014/main" id="{EBD13A34-EA8B-2D5C-55F0-B2DB3AF4E692}"/>
              </a:ext>
            </a:extLst>
          </p:cNvPr>
          <p:cNvPicPr>
            <a:picLocks noChangeAspect="1"/>
          </p:cNvPicPr>
          <p:nvPr/>
        </p:nvPicPr>
        <p:blipFill>
          <a:blip r:embed="rId3">
            <a:duotone>
              <a:schemeClr val="bg2">
                <a:shade val="45000"/>
                <a:satMod val="135000"/>
              </a:schemeClr>
              <a:prstClr val="white"/>
            </a:duotone>
          </a:blip>
          <a:srcRect t="3293"/>
          <a:stretch/>
        </p:blipFill>
        <p:spPr>
          <a:xfrm>
            <a:off x="7076850" y="1547446"/>
            <a:ext cx="4625585" cy="4473264"/>
          </a:xfrm>
          <a:prstGeom prst="rect">
            <a:avLst/>
          </a:prstGeom>
          <a:effectLst>
            <a:softEdge rad="292100"/>
          </a:effectLst>
        </p:spPr>
      </p:pic>
      <p:sp>
        <p:nvSpPr>
          <p:cNvPr id="51204" name="TextBox 3">
            <a:extLst>
              <a:ext uri="{FF2B5EF4-FFF2-40B4-BE49-F238E27FC236}">
                <a16:creationId xmlns:a16="http://schemas.microsoft.com/office/drawing/2014/main" id="{43BE2D64-0D67-0522-4DFD-40FEC83E0E89}"/>
              </a:ext>
            </a:extLst>
          </p:cNvPr>
          <p:cNvSpPr txBox="1">
            <a:spLocks noChangeArrowheads="1"/>
          </p:cNvSpPr>
          <p:nvPr/>
        </p:nvSpPr>
        <p:spPr bwMode="auto">
          <a:xfrm>
            <a:off x="1160463" y="2665413"/>
            <a:ext cx="4637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r>
              <a:rPr lang="en-US" altLang="en-US" sz="7200"/>
              <a:t>Questions?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2A55"/>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CB772B-905F-CE4A-5882-A424C86DC4FC}"/>
              </a:ext>
            </a:extLst>
          </p:cNvPr>
          <p:cNvSpPr>
            <a:spLocks noGrp="1"/>
          </p:cNvSpPr>
          <p:nvPr>
            <p:ph type="sldNum" sz="quarter" idx="12"/>
          </p:nvPr>
        </p:nvSpPr>
        <p:spPr/>
        <p:txBody>
          <a:bodyPr/>
          <a:lstStyle/>
          <a:p>
            <a:pPr fontAlgn="auto">
              <a:buClr>
                <a:srgbClr val="000000"/>
              </a:buClr>
              <a:buFont typeface="Arial"/>
              <a:buNone/>
              <a:defRPr/>
            </a:pPr>
            <a:fld id="{9B9CA322-C5AE-8D40-A996-090EE6A82F71}" type="slidenum">
              <a:rPr lang="en-US" kern="0">
                <a:solidFill>
                  <a:srgbClr val="000000"/>
                </a:solidFill>
              </a:rPr>
              <a:pPr fontAlgn="auto">
                <a:buClr>
                  <a:srgbClr val="000000"/>
                </a:buClr>
                <a:buFont typeface="Arial"/>
                <a:buNone/>
                <a:defRPr/>
              </a:pPr>
              <a:t>19</a:t>
            </a:fld>
            <a:endParaRPr lang="en-US" kern="0" dirty="0">
              <a:solidFill>
                <a:srgbClr val="000000"/>
              </a:solidFill>
            </a:endParaRPr>
          </a:p>
        </p:txBody>
      </p:sp>
      <p:pic>
        <p:nvPicPr>
          <p:cNvPr id="7" name="Picture 6">
            <a:extLst>
              <a:ext uri="{FF2B5EF4-FFF2-40B4-BE49-F238E27FC236}">
                <a16:creationId xmlns:a16="http://schemas.microsoft.com/office/drawing/2014/main" id="{EA93DB33-69DA-56E0-83A0-ED35575CDCB1}"/>
              </a:ext>
            </a:extLst>
          </p:cNvPr>
          <p:cNvPicPr>
            <a:picLocks noChangeAspect="1"/>
          </p:cNvPicPr>
          <p:nvPr/>
        </p:nvPicPr>
        <p:blipFill>
          <a:blip r:embed="rId3">
            <a:duotone>
              <a:schemeClr val="bg2">
                <a:shade val="45000"/>
                <a:satMod val="135000"/>
              </a:schemeClr>
              <a:prstClr val="white"/>
            </a:duotone>
          </a:blip>
          <a:srcRect t="3293"/>
          <a:stretch/>
        </p:blipFill>
        <p:spPr>
          <a:xfrm>
            <a:off x="7076850" y="1547446"/>
            <a:ext cx="4625585" cy="4473264"/>
          </a:xfrm>
          <a:prstGeom prst="rect">
            <a:avLst/>
          </a:prstGeom>
          <a:effectLst>
            <a:softEdge rad="292100"/>
          </a:effectLst>
        </p:spPr>
      </p:pic>
      <p:sp>
        <p:nvSpPr>
          <p:cNvPr id="11" name="Google Shape;169;p1">
            <a:extLst>
              <a:ext uri="{FF2B5EF4-FFF2-40B4-BE49-F238E27FC236}">
                <a16:creationId xmlns:a16="http://schemas.microsoft.com/office/drawing/2014/main" id="{21B2694E-5532-C193-D3D1-FA7AB9FF7F42}"/>
              </a:ext>
            </a:extLst>
          </p:cNvPr>
          <p:cNvSpPr txBox="1">
            <a:spLocks/>
          </p:cNvSpPr>
          <p:nvPr/>
        </p:nvSpPr>
        <p:spPr>
          <a:xfrm>
            <a:off x="298450" y="4335463"/>
            <a:ext cx="6850063" cy="1949450"/>
          </a:xfrm>
          <a:prstGeom prst="rect">
            <a:avLst/>
          </a:prstGeom>
          <a:noFill/>
          <a:ln>
            <a:noFill/>
          </a:ln>
        </p:spPr>
        <p:txBody>
          <a:bodyPr spcFirstLastPara="1" lIns="91425" tIns="45700" rIns="91425" bIns="4570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lnSpc>
                <a:spcPct val="85000"/>
              </a:lnSpc>
              <a:buClr>
                <a:srgbClr val="F9C677"/>
              </a:buClr>
              <a:buSzPts val="9600"/>
              <a:defRPr/>
            </a:pPr>
            <a:r>
              <a:rPr lang="en-US" sz="4000" b="1" kern="0" dirty="0">
                <a:solidFill>
                  <a:srgbClr val="FFFFFF"/>
                </a:solidFill>
              </a:rPr>
              <a:t>Generalizable </a:t>
            </a:r>
            <a:br>
              <a:rPr lang="en-US" sz="4000" b="1" kern="0" dirty="0">
                <a:solidFill>
                  <a:srgbClr val="FFFFFF"/>
                </a:solidFill>
              </a:rPr>
            </a:br>
            <a:r>
              <a:rPr lang="en-US" sz="4000" b="1" kern="0" dirty="0">
                <a:solidFill>
                  <a:srgbClr val="E7BB01"/>
                </a:solidFill>
              </a:rPr>
              <a:t>Learning Engineering </a:t>
            </a:r>
            <a:br>
              <a:rPr lang="en-US" sz="4000" b="1" kern="0" dirty="0">
                <a:solidFill>
                  <a:srgbClr val="FFFFFF"/>
                </a:solidFill>
              </a:rPr>
            </a:br>
            <a:r>
              <a:rPr lang="en-US" sz="4000" b="1" kern="0" dirty="0">
                <a:solidFill>
                  <a:srgbClr val="FFFFFF"/>
                </a:solidFill>
              </a:rPr>
              <a:t>Adoption Maturity Model</a:t>
            </a:r>
            <a:endParaRPr lang="en-US" kern="0" dirty="0">
              <a:solidFill>
                <a:srgbClr val="FFFFFF"/>
              </a:solidFill>
            </a:endParaRPr>
          </a:p>
        </p:txBody>
      </p:sp>
      <p:sp>
        <p:nvSpPr>
          <p:cNvPr id="13" name="Google Shape;168;p1">
            <a:extLst>
              <a:ext uri="{FF2B5EF4-FFF2-40B4-BE49-F238E27FC236}">
                <a16:creationId xmlns:a16="http://schemas.microsoft.com/office/drawing/2014/main" id="{136DAFB7-8EED-05D7-2A2B-D55550B9E778}"/>
              </a:ext>
            </a:extLst>
          </p:cNvPr>
          <p:cNvSpPr txBox="1"/>
          <p:nvPr/>
        </p:nvSpPr>
        <p:spPr>
          <a:xfrm>
            <a:off x="298450" y="1666875"/>
            <a:ext cx="5105400" cy="2592388"/>
          </a:xfrm>
          <a:prstGeom prst="rect">
            <a:avLst/>
          </a:prstGeom>
          <a:noFill/>
          <a:ln>
            <a:noFill/>
          </a:ln>
        </p:spPr>
        <p:txBody>
          <a:bodyPr spcFirstLastPara="1" lIns="91425" tIns="45700" rIns="91425" bIns="45700">
            <a:spAutoFit/>
          </a:bodyPr>
          <a:lstStyle/>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Shelly Blake-Plock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Yet Analytics</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Scotty D. Craig, </a:t>
            </a:r>
            <a:r>
              <a:rPr lang="en-US" sz="1600" kern="0" dirty="0" err="1">
                <a:solidFill>
                  <a:srgbClr val="FFFFFF"/>
                </a:solidFill>
                <a:latin typeface="Calibri"/>
                <a:ea typeface="Calibri"/>
                <a:cs typeface="Calibri"/>
                <a:sym typeface="Calibri"/>
              </a:rPr>
              <a:t>Ph.D</a:t>
            </a: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Arizona State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Erin Czerwinski</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Carnegie Mellon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Jim Goodell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QIP &amp; </a:t>
            </a:r>
            <a:r>
              <a:rPr lang="en-US" sz="1200" kern="0" dirty="0" err="1">
                <a:solidFill>
                  <a:srgbClr val="FFFFFF"/>
                </a:solidFill>
                <a:latin typeface="Calibri"/>
                <a:ea typeface="Calibri"/>
                <a:cs typeface="Calibri"/>
                <a:sym typeface="Calibri"/>
              </a:rPr>
              <a:t>INFERable</a:t>
            </a:r>
            <a:endParaRPr lang="en-US" sz="12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Jodi Lis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Arizona State University</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C89D30C7-9A49-EB75-313D-3E7CEF0F5003}"/>
              </a:ext>
            </a:extLst>
          </p:cNvPr>
          <p:cNvSpPr txBox="1"/>
          <p:nvPr/>
        </p:nvSpPr>
        <p:spPr>
          <a:xfrm>
            <a:off x="2538413" y="1666875"/>
            <a:ext cx="4364037" cy="2425700"/>
          </a:xfrm>
          <a:prstGeom prst="rect">
            <a:avLst/>
          </a:prstGeom>
          <a:noFill/>
        </p:spPr>
        <p:txBody>
          <a:bodyPr>
            <a:spAutoFit/>
          </a:bodyPr>
          <a:lstStyle/>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Katherine </a:t>
            </a:r>
            <a:r>
              <a:rPr lang="en-US" sz="1600" kern="0" dirty="0" err="1">
                <a:solidFill>
                  <a:srgbClr val="FFFFFF"/>
                </a:solidFill>
                <a:latin typeface="Calibri"/>
                <a:ea typeface="Calibri"/>
                <a:cs typeface="Calibri"/>
                <a:sym typeface="Calibri"/>
              </a:rPr>
              <a:t>McEldoon</a:t>
            </a:r>
            <a:r>
              <a:rPr lang="en-US" sz="1600" kern="0" dirty="0">
                <a:solidFill>
                  <a:srgbClr val="FFFFFF"/>
                </a:solidFill>
                <a:latin typeface="Calibri"/>
                <a:ea typeface="Calibri"/>
                <a:cs typeface="Calibri"/>
                <a:sym typeface="Calibri"/>
              </a:rPr>
              <a:t>, </a:t>
            </a:r>
            <a:r>
              <a:rPr lang="en-US" sz="1600" kern="0" dirty="0" err="1">
                <a:solidFill>
                  <a:srgbClr val="FFFFFF"/>
                </a:solidFill>
                <a:latin typeface="Calibri"/>
                <a:ea typeface="Calibri"/>
                <a:cs typeface="Calibri"/>
                <a:sym typeface="Calibri"/>
              </a:rPr>
              <a:t>Ph.D</a:t>
            </a: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Federation of American Scientists</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Kevin Owens</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Applied Research Laboratories, The University of Texas at Austin </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Julian </a:t>
            </a:r>
            <a:r>
              <a:rPr lang="en-US" sz="1600" kern="0" dirty="0" err="1">
                <a:solidFill>
                  <a:srgbClr val="FFFFFF"/>
                </a:solidFill>
                <a:latin typeface="Calibri"/>
                <a:ea typeface="Calibri"/>
                <a:cs typeface="Calibri"/>
                <a:sym typeface="Calibri"/>
              </a:rPr>
              <a:t>Stodd</a:t>
            </a:r>
            <a:r>
              <a:rPr lang="en-US" sz="1600" kern="0" dirty="0">
                <a:solidFill>
                  <a:srgbClr val="FFFFFF"/>
                </a:solidFill>
                <a:latin typeface="Calibri"/>
                <a:ea typeface="Calibri"/>
                <a:cs typeface="Calibri"/>
                <a:sym typeface="Calibri"/>
              </a:rPr>
              <a:t> </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Sea Salt Learning</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Sae Schatz, Ph.D.</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Partnership for Peace Consortium</a:t>
            </a:r>
          </a:p>
          <a:p>
            <a:pPr eaLnBrk="1" fontAlgn="auto" hangingPunct="1">
              <a:lnSpc>
                <a:spcPts val="1260"/>
              </a:lnSpc>
              <a:spcBef>
                <a:spcPts val="0"/>
              </a:spcBef>
              <a:spcAft>
                <a:spcPts val="0"/>
              </a:spcAft>
              <a:buClr>
                <a:srgbClr val="F9C677"/>
              </a:buClr>
              <a:buSzPts val="2000"/>
              <a:buFont typeface="Calibri"/>
              <a:buNone/>
              <a:defRPr/>
            </a:pPr>
            <a:endParaRPr lang="en-US" sz="1600" kern="0" dirty="0">
              <a:solidFill>
                <a:srgbClr val="FFFFFF"/>
              </a:solidFill>
              <a:latin typeface="Calibri"/>
              <a:ea typeface="Calibri"/>
              <a:cs typeface="Calibri"/>
              <a:sym typeface="Calibri"/>
            </a:endParaRPr>
          </a:p>
          <a:p>
            <a:pPr eaLnBrk="1" fontAlgn="auto" hangingPunct="1">
              <a:lnSpc>
                <a:spcPts val="1260"/>
              </a:lnSpc>
              <a:spcBef>
                <a:spcPts val="0"/>
              </a:spcBef>
              <a:spcAft>
                <a:spcPts val="0"/>
              </a:spcAft>
              <a:buClr>
                <a:srgbClr val="F9C677"/>
              </a:buClr>
              <a:buSzPts val="2000"/>
              <a:buFont typeface="Calibri"/>
              <a:buNone/>
              <a:defRPr/>
            </a:pPr>
            <a:r>
              <a:rPr lang="en-US" sz="1600" kern="0" dirty="0">
                <a:solidFill>
                  <a:srgbClr val="FFFFFF"/>
                </a:solidFill>
                <a:latin typeface="Calibri"/>
                <a:ea typeface="Calibri"/>
                <a:cs typeface="Calibri"/>
                <a:sym typeface="Calibri"/>
              </a:rPr>
              <a:t>Wendy Walsh, Ed.D.</a:t>
            </a:r>
          </a:p>
          <a:p>
            <a:pPr eaLnBrk="1" fontAlgn="auto" hangingPunct="1">
              <a:lnSpc>
                <a:spcPts val="1260"/>
              </a:lnSpc>
              <a:spcBef>
                <a:spcPts val="0"/>
              </a:spcBef>
              <a:spcAft>
                <a:spcPts val="0"/>
              </a:spcAft>
              <a:buClr>
                <a:srgbClr val="F9C677"/>
              </a:buClr>
              <a:buSzPts val="2000"/>
              <a:buFont typeface="Calibri"/>
              <a:buNone/>
              <a:defRPr/>
            </a:pPr>
            <a:r>
              <a:rPr lang="en-US" sz="1200" kern="0" dirty="0">
                <a:solidFill>
                  <a:srgbClr val="FFFFFF"/>
                </a:solidFill>
                <a:latin typeface="Calibri"/>
                <a:ea typeface="Calibri"/>
                <a:cs typeface="Calibri"/>
                <a:sym typeface="Calibri"/>
              </a:rPr>
              <a:t>U.S. Air Force Air Education and Training Command</a:t>
            </a:r>
          </a:p>
        </p:txBody>
      </p:sp>
      <p:pic>
        <p:nvPicPr>
          <p:cNvPr id="3" name="Google Shape;897;p38">
            <a:extLst>
              <a:ext uri="{FF2B5EF4-FFF2-40B4-BE49-F238E27FC236}">
                <a16:creationId xmlns:a16="http://schemas.microsoft.com/office/drawing/2014/main" id="{8443D071-894B-EC8A-3762-443D978066A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1232" t="8109" r="12675" b="43665"/>
          <a:stretch>
            <a:fillRect/>
          </a:stretch>
        </p:blipFill>
        <p:spPr bwMode="auto">
          <a:xfrm>
            <a:off x="10033000" y="5011738"/>
            <a:ext cx="215900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oogle Shape;175;p2">
            <a:extLst>
              <a:ext uri="{FF2B5EF4-FFF2-40B4-BE49-F238E27FC236}">
                <a16:creationId xmlns:a16="http://schemas.microsoft.com/office/drawing/2014/main" id="{FED55B69-0DC6-C30B-727B-359DF3FE07D3}"/>
              </a:ext>
            </a:extLst>
          </p:cNvPr>
          <p:cNvSpPr>
            <a:spLocks noChangeArrowheads="1"/>
          </p:cNvSpPr>
          <p:nvPr/>
        </p:nvSpPr>
        <p:spPr bwMode="auto">
          <a:xfrm>
            <a:off x="652463" y="2187575"/>
            <a:ext cx="2624137" cy="420688"/>
          </a:xfrm>
          <a:prstGeom prst="rect">
            <a:avLst/>
          </a:prstGeom>
          <a:solidFill>
            <a:srgbClr val="8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buClr>
                <a:srgbClr val="FFFFFF"/>
              </a:buClr>
              <a:buSzPts val="3200"/>
              <a:buFont typeface="Tahoma" panose="020B0604030504040204" pitchFamily="34" charset="0"/>
              <a:buNone/>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6" name="Google Shape;176;p2">
            <a:extLst>
              <a:ext uri="{FF2B5EF4-FFF2-40B4-BE49-F238E27FC236}">
                <a16:creationId xmlns:a16="http://schemas.microsoft.com/office/drawing/2014/main" id="{8E8C5C72-C6E6-6F88-9B78-7096AFF14D7C}"/>
              </a:ext>
            </a:extLst>
          </p:cNvPr>
          <p:cNvSpPr>
            <a:spLocks noChangeArrowheads="1"/>
          </p:cNvSpPr>
          <p:nvPr/>
        </p:nvSpPr>
        <p:spPr bwMode="auto">
          <a:xfrm>
            <a:off x="4168775" y="2166938"/>
            <a:ext cx="2444750" cy="420687"/>
          </a:xfrm>
          <a:prstGeom prst="rect">
            <a:avLst/>
          </a:prstGeom>
          <a:solidFill>
            <a:srgbClr val="8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buClr>
                <a:srgbClr val="FFFFFF"/>
              </a:buClr>
              <a:buSzPts val="3200"/>
              <a:buFont typeface="Tahoma" panose="020B0604030504040204" pitchFamily="34" charset="0"/>
              <a:buNone/>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7" name="Google Shape;177;p2">
            <a:extLst>
              <a:ext uri="{FF2B5EF4-FFF2-40B4-BE49-F238E27FC236}">
                <a16:creationId xmlns:a16="http://schemas.microsoft.com/office/drawing/2014/main" id="{47D74B8E-1B83-B37C-30C2-BF05778C53D3}"/>
              </a:ext>
            </a:extLst>
          </p:cNvPr>
          <p:cNvSpPr>
            <a:spLocks noChangeArrowheads="1"/>
          </p:cNvSpPr>
          <p:nvPr/>
        </p:nvSpPr>
        <p:spPr bwMode="auto">
          <a:xfrm>
            <a:off x="3597275" y="2655888"/>
            <a:ext cx="2144713" cy="420687"/>
          </a:xfrm>
          <a:prstGeom prst="rect">
            <a:avLst/>
          </a:prstGeom>
          <a:solidFill>
            <a:srgbClr val="8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buClr>
                <a:srgbClr val="FFFFFF"/>
              </a:buClr>
              <a:buSzPts val="3200"/>
              <a:buFont typeface="Tahoma" panose="020B0604030504040204" pitchFamily="34" charset="0"/>
              <a:buNone/>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78" name="Google Shape;178;p2">
            <a:extLst>
              <a:ext uri="{FF2B5EF4-FFF2-40B4-BE49-F238E27FC236}">
                <a16:creationId xmlns:a16="http://schemas.microsoft.com/office/drawing/2014/main" id="{E1E1B9B8-67DB-861B-52FF-BD9A303B110C}"/>
              </a:ext>
            </a:extLst>
          </p:cNvPr>
          <p:cNvSpPr>
            <a:spLocks noChangeArrowheads="1"/>
          </p:cNvSpPr>
          <p:nvPr/>
        </p:nvSpPr>
        <p:spPr bwMode="auto">
          <a:xfrm>
            <a:off x="4408488" y="1676400"/>
            <a:ext cx="1120775" cy="420688"/>
          </a:xfrm>
          <a:prstGeom prst="rect">
            <a:avLst/>
          </a:prstGeom>
          <a:solidFill>
            <a:srgbClr val="8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buClr>
                <a:srgbClr val="FFFFFF"/>
              </a:buClr>
              <a:buSzPts val="3200"/>
              <a:buFont typeface="Tahoma" panose="020B0604030504040204" pitchFamily="34" charset="0"/>
              <a:buNone/>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0485" name="Google Shape;180;p2">
            <a:extLst>
              <a:ext uri="{FF2B5EF4-FFF2-40B4-BE49-F238E27FC236}">
                <a16:creationId xmlns:a16="http://schemas.microsoft.com/office/drawing/2014/main" id="{CDC647AE-46FD-5176-6799-970DB105E8F5}"/>
              </a:ext>
            </a:extLst>
          </p:cNvPr>
          <p:cNvSpPr txBox="1">
            <a:spLocks noChangeArrowheads="1"/>
          </p:cNvSpPr>
          <p:nvPr/>
        </p:nvSpPr>
        <p:spPr bwMode="auto">
          <a:xfrm>
            <a:off x="4597400" y="5540375"/>
            <a:ext cx="7162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r" eaLnBrk="1" hangingPunct="1">
              <a:lnSpc>
                <a:spcPct val="114000"/>
              </a:lnSpc>
              <a:buClr>
                <a:srgbClr val="FFFFFF"/>
              </a:buClr>
              <a:buSzPts val="1600"/>
              <a:buFont typeface="Calibri" panose="020F0502020204030204" pitchFamily="34" charset="0"/>
              <a:buNone/>
            </a:pPr>
            <a:r>
              <a:rPr lang="en-US" altLang="en-US" sz="1600">
                <a:latin typeface="Calibri" panose="020F0502020204030204" pitchFamily="34" charset="0"/>
                <a:cs typeface="Calibri" panose="020F0502020204030204" pitchFamily="34" charset="0"/>
                <a:sym typeface="Calibri" panose="020F0502020204030204" pitchFamily="34" charset="0"/>
              </a:rPr>
              <a:t>Goodell et al. (2022), </a:t>
            </a:r>
            <a:r>
              <a:rPr lang="en-US" altLang="en-US" sz="1600" i="1">
                <a:latin typeface="Calibri" panose="020F0502020204030204" pitchFamily="34" charset="0"/>
                <a:cs typeface="Calibri" panose="020F0502020204030204" pitchFamily="34" charset="0"/>
                <a:sym typeface="Calibri" panose="020F0502020204030204" pitchFamily="34" charset="0"/>
              </a:rPr>
              <a:t>Learning Engineering Toolkit</a:t>
            </a:r>
          </a:p>
        </p:txBody>
      </p:sp>
      <p:sp>
        <p:nvSpPr>
          <p:cNvPr id="20486" name="Slide Number Placeholder 2">
            <a:extLst>
              <a:ext uri="{FF2B5EF4-FFF2-40B4-BE49-F238E27FC236}">
                <a16:creationId xmlns:a16="http://schemas.microsoft.com/office/drawing/2014/main" id="{74A8764B-7D1B-F0F3-F64E-29BBDC2395CE}"/>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F128089-B888-334A-86EC-C38F3C7E94D2}" type="slidenum">
              <a:rPr lang="en-US" altLang="en-US" sz="1600"/>
              <a:pPr/>
              <a:t>2</a:t>
            </a:fld>
            <a:endParaRPr lang="en-US" altLang="en-US" sz="1600"/>
          </a:p>
        </p:txBody>
      </p:sp>
      <p:sp>
        <p:nvSpPr>
          <p:cNvPr id="3" name="Google Shape;176;p2">
            <a:extLst>
              <a:ext uri="{FF2B5EF4-FFF2-40B4-BE49-F238E27FC236}">
                <a16:creationId xmlns:a16="http://schemas.microsoft.com/office/drawing/2014/main" id="{82A104CC-7AE9-C6A3-8AE9-77257D6B80F2}"/>
              </a:ext>
            </a:extLst>
          </p:cNvPr>
          <p:cNvSpPr>
            <a:spLocks noChangeArrowheads="1"/>
          </p:cNvSpPr>
          <p:nvPr/>
        </p:nvSpPr>
        <p:spPr bwMode="auto">
          <a:xfrm>
            <a:off x="6689725" y="2166938"/>
            <a:ext cx="1771650" cy="420687"/>
          </a:xfrm>
          <a:prstGeom prst="rect">
            <a:avLst/>
          </a:prstGeom>
          <a:solidFill>
            <a:srgbClr val="8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buClr>
                <a:srgbClr val="FFFFFF"/>
              </a:buClr>
              <a:buSzPts val="3200"/>
              <a:buFont typeface="Tahoma" panose="020B0604030504040204" pitchFamily="34" charset="0"/>
              <a:buNone/>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0488" name="Google Shape;179;p2">
            <a:extLst>
              <a:ext uri="{FF2B5EF4-FFF2-40B4-BE49-F238E27FC236}">
                <a16:creationId xmlns:a16="http://schemas.microsoft.com/office/drawing/2014/main" id="{6E75DA4F-6A5B-DEDF-3134-C74E26173A81}"/>
              </a:ext>
            </a:extLst>
          </p:cNvPr>
          <p:cNvSpPr txBox="1">
            <a:spLocks noChangeArrowheads="1"/>
          </p:cNvSpPr>
          <p:nvPr/>
        </p:nvSpPr>
        <p:spPr bwMode="auto">
          <a:xfrm>
            <a:off x="652463" y="1044575"/>
            <a:ext cx="1090771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lnSpc>
                <a:spcPct val="114000"/>
              </a:lnSpc>
              <a:buClr>
                <a:srgbClr val="FFFFFF"/>
              </a:buClr>
              <a:buSzPts val="2800"/>
              <a:buFont typeface="Calibri" panose="020F0502020204030204" pitchFamily="34" charset="0"/>
              <a:buNone/>
            </a:pPr>
            <a:r>
              <a:rPr lang="en-US" altLang="en-US" sz="2800" b="1">
                <a:latin typeface="Calibri" panose="020F0502020204030204" pitchFamily="34" charset="0"/>
                <a:cs typeface="Calibri" panose="020F0502020204030204" pitchFamily="34" charset="0"/>
                <a:sym typeface="Calibri" panose="020F0502020204030204" pitchFamily="34" charset="0"/>
              </a:rPr>
              <a:t>learning engineering </a:t>
            </a:r>
            <a:r>
              <a:rPr lang="en-US" altLang="en-US" sz="2800">
                <a:latin typeface="Calibri" panose="020F0502020204030204" pitchFamily="34" charset="0"/>
                <a:cs typeface="Calibri" panose="020F0502020204030204" pitchFamily="34" charset="0"/>
                <a:sym typeface="Calibri" panose="020F0502020204030204" pitchFamily="34" charset="0"/>
              </a:rPr>
              <a:t>[ˈlərniNG ˌenjəˈniriNG] </a:t>
            </a:r>
            <a:endParaRPr lang="en-US" altLang="en-US"/>
          </a:p>
          <a:p>
            <a:pPr eaLnBrk="1" hangingPunct="1">
              <a:lnSpc>
                <a:spcPct val="114000"/>
              </a:lnSpc>
              <a:spcBef>
                <a:spcPts val="600"/>
              </a:spcBef>
              <a:buClr>
                <a:srgbClr val="FFFFFF"/>
              </a:buClr>
              <a:buSzPts val="2800"/>
              <a:buFont typeface="Calibri" panose="020F0502020204030204" pitchFamily="34" charset="0"/>
              <a:buNone/>
            </a:pPr>
            <a:r>
              <a:rPr lang="en-US" altLang="en-US" sz="2800">
                <a:latin typeface="Calibri" panose="020F0502020204030204" pitchFamily="34" charset="0"/>
                <a:cs typeface="Calibri" panose="020F0502020204030204" pitchFamily="34" charset="0"/>
                <a:sym typeface="Calibri" panose="020F0502020204030204" pitchFamily="34" charset="0"/>
              </a:rPr>
              <a:t>Learning engineering is a process and practice that applies the </a:t>
            </a:r>
            <a:br>
              <a:rPr lang="en-US" altLang="en-US" sz="2800">
                <a:latin typeface="Calibri" panose="020F0502020204030204" pitchFamily="34" charset="0"/>
                <a:cs typeface="Calibri" panose="020F0502020204030204" pitchFamily="34" charset="0"/>
                <a:sym typeface="Calibri" panose="020F0502020204030204" pitchFamily="34" charset="0"/>
              </a:rPr>
            </a:br>
            <a:r>
              <a:rPr lang="en-US" altLang="en-US" sz="2800">
                <a:latin typeface="Calibri" panose="020F0502020204030204" pitchFamily="34" charset="0"/>
                <a:cs typeface="Calibri" panose="020F0502020204030204" pitchFamily="34" charset="0"/>
                <a:sym typeface="Calibri" panose="020F0502020204030204" pitchFamily="34" charset="0"/>
              </a:rPr>
              <a:t>learning sciences, using human-centered engineering design methodologies and data-informed decision-making, to support learners and their development.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left)">
                                      <p:cBhvr>
                                        <p:cTn id="7" dur="250"/>
                                        <p:tgtEl>
                                          <p:spTgt spid="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wipe(left)">
                                      <p:cBhvr>
                                        <p:cTn id="12" dur="250"/>
                                        <p:tgtEl>
                                          <p:spTgt spid="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6"/>
                                        </p:tgtEl>
                                        <p:attrNameLst>
                                          <p:attrName>style.visibility</p:attrName>
                                        </p:attrNameLst>
                                      </p:cBhvr>
                                      <p:to>
                                        <p:strVal val="visible"/>
                                      </p:to>
                                    </p:set>
                                    <p:animEffect transition="in" filter="wipe(left)">
                                      <p:cBhvr>
                                        <p:cTn id="17" dur="250"/>
                                        <p:tgtEl>
                                          <p:spTgt spid="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25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wipe(left)">
                                      <p:cBhvr>
                                        <p:cTn id="2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7" grpId="0" animBg="1"/>
      <p:bldP spid="178"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F592E27F-C5B4-F35A-5AB0-050D31D02D4B}"/>
              </a:ext>
            </a:extLst>
          </p:cNvPr>
          <p:cNvSpPr>
            <a:spLocks noGrp="1" noChangeArrowheads="1"/>
          </p:cNvSpPr>
          <p:nvPr>
            <p:ph type="title"/>
          </p:nvPr>
        </p:nvSpPr>
        <p:spPr>
          <a:xfrm>
            <a:off x="228600" y="0"/>
            <a:ext cx="7416800" cy="841375"/>
          </a:xfrm>
        </p:spPr>
        <p:txBody>
          <a:bodyPr/>
          <a:lstStyle/>
          <a:p>
            <a:pPr algn="l"/>
            <a:r>
              <a:rPr lang="en-US" altLang="en-US"/>
              <a:t>Emergence of Learning Engineering</a:t>
            </a:r>
          </a:p>
        </p:txBody>
      </p:sp>
      <p:sp>
        <p:nvSpPr>
          <p:cNvPr id="22530" name="Slide Number Placeholder 2">
            <a:extLst>
              <a:ext uri="{FF2B5EF4-FFF2-40B4-BE49-F238E27FC236}">
                <a16:creationId xmlns:a16="http://schemas.microsoft.com/office/drawing/2014/main" id="{D26DD27E-44C1-64AA-D7AC-775A7FF33E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41B90919-ADF9-1349-BA2B-F0EF8F9DA60B}" type="slidenum">
              <a:rPr lang="en-US" altLang="en-US" sz="1800"/>
              <a:pPr/>
              <a:t>3</a:t>
            </a:fld>
            <a:endParaRPr lang="en-US" altLang="en-US" sz="1800"/>
          </a:p>
        </p:txBody>
      </p:sp>
      <p:pic>
        <p:nvPicPr>
          <p:cNvPr id="8" name="LE Toolkit Book">
            <a:extLst>
              <a:ext uri="{FF2B5EF4-FFF2-40B4-BE49-F238E27FC236}">
                <a16:creationId xmlns:a16="http://schemas.microsoft.com/office/drawing/2014/main" id="{EE6EE650-2F08-09AE-F864-D31332EA8280}"/>
              </a:ext>
            </a:extLst>
          </p:cNvPr>
          <p:cNvPicPr>
            <a:picLocks noChangeAspect="1"/>
          </p:cNvPicPr>
          <p:nvPr/>
        </p:nvPicPr>
        <p:blipFill>
          <a:blip r:embed="rId3" cstate="print"/>
          <a:srcRect t="3234" b="3234"/>
          <a:stretch/>
        </p:blipFill>
        <p:spPr>
          <a:xfrm>
            <a:off x="8172450" y="523875"/>
            <a:ext cx="1138238" cy="1543050"/>
          </a:xfrm>
          <a:prstGeom prst="rect">
            <a:avLst/>
          </a:prstGeom>
          <a:effectLst>
            <a:outerShdw blurRad="50800" dist="38100" dir="16200000" rotWithShape="0">
              <a:schemeClr val="bg1">
                <a:alpha val="40000"/>
              </a:schemeClr>
            </a:outerShdw>
          </a:effectLst>
        </p:spPr>
      </p:pic>
      <p:sp>
        <p:nvSpPr>
          <p:cNvPr id="14" name="TextBox 13">
            <a:extLst>
              <a:ext uri="{FF2B5EF4-FFF2-40B4-BE49-F238E27FC236}">
                <a16:creationId xmlns:a16="http://schemas.microsoft.com/office/drawing/2014/main" id="{3BE0D123-C3A6-E05E-6C1C-217D19528FA9}"/>
              </a:ext>
            </a:extLst>
          </p:cNvPr>
          <p:cNvSpPr txBox="1">
            <a:spLocks noChangeArrowheads="1"/>
          </p:cNvSpPr>
          <p:nvPr/>
        </p:nvSpPr>
        <p:spPr bwMode="auto">
          <a:xfrm>
            <a:off x="8429625" y="4805363"/>
            <a:ext cx="6238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300" b="1">
                <a:latin typeface="Calibri" panose="020F0502020204030204" pitchFamily="34" charset="0"/>
                <a:ea typeface="Roboto" panose="02000000000000000000" pitchFamily="2" charset="0"/>
                <a:cs typeface="Calibri" panose="020F0502020204030204" pitchFamily="34" charset="0"/>
              </a:rPr>
              <a:t>2022</a:t>
            </a:r>
          </a:p>
        </p:txBody>
      </p:sp>
      <p:sp>
        <p:nvSpPr>
          <p:cNvPr id="15" name="TextBox 14">
            <a:extLst>
              <a:ext uri="{FF2B5EF4-FFF2-40B4-BE49-F238E27FC236}">
                <a16:creationId xmlns:a16="http://schemas.microsoft.com/office/drawing/2014/main" id="{13141C8B-691C-36EE-ECB3-216AD7132F9F}"/>
              </a:ext>
            </a:extLst>
          </p:cNvPr>
          <p:cNvSpPr txBox="1">
            <a:spLocks noChangeArrowheads="1"/>
          </p:cNvSpPr>
          <p:nvPr/>
        </p:nvSpPr>
        <p:spPr bwMode="auto">
          <a:xfrm>
            <a:off x="9259888" y="4805363"/>
            <a:ext cx="6238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300" b="1">
                <a:latin typeface="Calibri" panose="020F0502020204030204" pitchFamily="34" charset="0"/>
                <a:cs typeface="Calibri" panose="020F0502020204030204" pitchFamily="34" charset="0"/>
              </a:rPr>
              <a:t>2023</a:t>
            </a:r>
          </a:p>
        </p:txBody>
      </p:sp>
      <p:grpSp>
        <p:nvGrpSpPr>
          <p:cNvPr id="30" name="Group: ASU">
            <a:extLst>
              <a:ext uri="{FF2B5EF4-FFF2-40B4-BE49-F238E27FC236}">
                <a16:creationId xmlns:a16="http://schemas.microsoft.com/office/drawing/2014/main" id="{DDBB02A0-7ECA-6FCD-0A0D-97E4D0EA0957}"/>
              </a:ext>
            </a:extLst>
          </p:cNvPr>
          <p:cNvGrpSpPr>
            <a:grpSpLocks/>
          </p:cNvGrpSpPr>
          <p:nvPr/>
        </p:nvGrpSpPr>
        <p:grpSpPr bwMode="auto">
          <a:xfrm>
            <a:off x="9107488" y="3074988"/>
            <a:ext cx="927100" cy="1146175"/>
            <a:chOff x="9108247" y="3074564"/>
            <a:chExt cx="926560" cy="1146954"/>
          </a:xfrm>
        </p:grpSpPr>
        <p:pic>
          <p:nvPicPr>
            <p:cNvPr id="22557" name="ASU Logo" descr="Arizona State University, Learning Engineering Institute">
              <a:extLst>
                <a:ext uri="{FF2B5EF4-FFF2-40B4-BE49-F238E27FC236}">
                  <a16:creationId xmlns:a16="http://schemas.microsoft.com/office/drawing/2014/main" id="{DA5AF910-1AE0-11D9-BB12-59990ECDA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482" y="3074564"/>
              <a:ext cx="760091" cy="76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TextBox 15">
              <a:extLst>
                <a:ext uri="{FF2B5EF4-FFF2-40B4-BE49-F238E27FC236}">
                  <a16:creationId xmlns:a16="http://schemas.microsoft.com/office/drawing/2014/main" id="{4235472E-B87D-4FAF-587C-9A653FED5048}"/>
                </a:ext>
              </a:extLst>
            </p:cNvPr>
            <p:cNvSpPr txBox="1">
              <a:spLocks noChangeArrowheads="1"/>
            </p:cNvSpPr>
            <p:nvPr/>
          </p:nvSpPr>
          <p:spPr bwMode="auto">
            <a:xfrm>
              <a:off x="9108247" y="3621354"/>
              <a:ext cx="9265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100">
                  <a:latin typeface="Calibri" panose="020F0502020204030204" pitchFamily="34" charset="0"/>
                  <a:cs typeface="Calibri" panose="020F0502020204030204" pitchFamily="34" charset="0"/>
                </a:rPr>
                <a:t>Learning Engineering Institute</a:t>
              </a:r>
              <a:endParaRPr lang="en-US" altLang="en-US" sz="1100" b="1">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42C2543D-9058-9CF8-2616-B57D7AFD5245}"/>
              </a:ext>
            </a:extLst>
          </p:cNvPr>
          <p:cNvSpPr txBox="1">
            <a:spLocks noChangeArrowheads="1"/>
          </p:cNvSpPr>
          <p:nvPr/>
        </p:nvSpPr>
        <p:spPr bwMode="auto">
          <a:xfrm>
            <a:off x="10237788" y="4805363"/>
            <a:ext cx="6238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300" b="1">
                <a:latin typeface="Calibri" panose="020F0502020204030204" pitchFamily="34" charset="0"/>
                <a:cs typeface="Calibri" panose="020F0502020204030204" pitchFamily="34" charset="0"/>
              </a:rPr>
              <a:t>2024</a:t>
            </a:r>
          </a:p>
        </p:txBody>
      </p:sp>
      <p:grpSp>
        <p:nvGrpSpPr>
          <p:cNvPr id="26" name="Group: Simon">
            <a:extLst>
              <a:ext uri="{FF2B5EF4-FFF2-40B4-BE49-F238E27FC236}">
                <a16:creationId xmlns:a16="http://schemas.microsoft.com/office/drawing/2014/main" id="{3901A92C-EA35-D395-1B55-8EF2E1085D98}"/>
              </a:ext>
            </a:extLst>
          </p:cNvPr>
          <p:cNvGrpSpPr>
            <a:grpSpLocks/>
          </p:cNvGrpSpPr>
          <p:nvPr/>
        </p:nvGrpSpPr>
        <p:grpSpPr bwMode="auto">
          <a:xfrm>
            <a:off x="1147763" y="2232025"/>
            <a:ext cx="1747837" cy="1951038"/>
            <a:chOff x="1147284" y="2232120"/>
            <a:chExt cx="1748410" cy="1950463"/>
          </a:xfrm>
        </p:grpSpPr>
        <p:pic>
          <p:nvPicPr>
            <p:cNvPr id="22555" name="Herb Simon">
              <a:extLst>
                <a:ext uri="{FF2B5EF4-FFF2-40B4-BE49-F238E27FC236}">
                  <a16:creationId xmlns:a16="http://schemas.microsoft.com/office/drawing/2014/main" id="{A077D746-457E-101D-836E-023002809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475" b="4475"/>
            <a:stretch>
              <a:fillRect/>
            </a:stretch>
          </p:blipFill>
          <p:spPr bwMode="auto">
            <a:xfrm>
              <a:off x="1599458" y="2232120"/>
              <a:ext cx="844062" cy="112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TextBox 23">
              <a:extLst>
                <a:ext uri="{FF2B5EF4-FFF2-40B4-BE49-F238E27FC236}">
                  <a16:creationId xmlns:a16="http://schemas.microsoft.com/office/drawing/2014/main" id="{B51B7ABF-933D-51C8-8F10-263FE367E4A1}"/>
                </a:ext>
              </a:extLst>
            </p:cNvPr>
            <p:cNvSpPr txBox="1">
              <a:spLocks noChangeArrowheads="1"/>
            </p:cNvSpPr>
            <p:nvPr/>
          </p:nvSpPr>
          <p:spPr bwMode="auto">
            <a:xfrm>
              <a:off x="1147284" y="3413142"/>
              <a:ext cx="17484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100" b="1">
                  <a:latin typeface="Calibri" panose="020F0502020204030204" pitchFamily="34" charset="0"/>
                  <a:cs typeface="Calibri" panose="020F0502020204030204" pitchFamily="34" charset="0"/>
                </a:rPr>
                <a:t>“Learning engineering” </a:t>
              </a:r>
              <a:br>
                <a:rPr lang="en-US" altLang="en-US" sz="1100" b="1">
                  <a:latin typeface="Calibri" panose="020F0502020204030204" pitchFamily="34" charset="0"/>
                  <a:cs typeface="Calibri" panose="020F0502020204030204" pitchFamily="34" charset="0"/>
                </a:rPr>
              </a:br>
              <a:r>
                <a:rPr lang="en-US" altLang="en-US" sz="1100">
                  <a:latin typeface="Calibri" panose="020F0502020204030204" pitchFamily="34" charset="0"/>
                  <a:cs typeface="Calibri" panose="020F0502020204030204" pitchFamily="34" charset="0"/>
                </a:rPr>
                <a:t>coined by Nobel laureate Herbert Simon at Carnegie Mellon University</a:t>
              </a:r>
            </a:p>
          </p:txBody>
        </p:sp>
      </p:grpSp>
      <p:sp>
        <p:nvSpPr>
          <p:cNvPr id="25" name="TextBox 24">
            <a:extLst>
              <a:ext uri="{FF2B5EF4-FFF2-40B4-BE49-F238E27FC236}">
                <a16:creationId xmlns:a16="http://schemas.microsoft.com/office/drawing/2014/main" id="{D893E7B2-7B3B-195E-418D-CDE25103BCD8}"/>
              </a:ext>
            </a:extLst>
          </p:cNvPr>
          <p:cNvSpPr txBox="1">
            <a:spLocks noChangeArrowheads="1"/>
          </p:cNvSpPr>
          <p:nvPr/>
        </p:nvSpPr>
        <p:spPr bwMode="auto">
          <a:xfrm>
            <a:off x="1577975" y="4805363"/>
            <a:ext cx="850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300" b="1">
                <a:latin typeface="Calibri" panose="020F0502020204030204" pitchFamily="34" charset="0"/>
                <a:ea typeface="Roboto" panose="02000000000000000000" pitchFamily="2" charset="0"/>
                <a:cs typeface="Calibri" panose="020F0502020204030204" pitchFamily="34" charset="0"/>
              </a:rPr>
              <a:t>1967</a:t>
            </a:r>
          </a:p>
        </p:txBody>
      </p:sp>
      <p:cxnSp>
        <p:nvCxnSpPr>
          <p:cNvPr id="29" name="Straight Connector 28">
            <a:extLst>
              <a:ext uri="{FF2B5EF4-FFF2-40B4-BE49-F238E27FC236}">
                <a16:creationId xmlns:a16="http://schemas.microsoft.com/office/drawing/2014/main" id="{A71275D4-CB13-BE7C-0A9C-C68D1AAFE6ED}"/>
              </a:ext>
            </a:extLst>
          </p:cNvPr>
          <p:cNvCxnSpPr>
            <a:cxnSpLocks/>
          </p:cNvCxnSpPr>
          <p:nvPr/>
        </p:nvCxnSpPr>
        <p:spPr bwMode="auto">
          <a:xfrm flipV="1">
            <a:off x="2020888" y="4386263"/>
            <a:ext cx="0" cy="276225"/>
          </a:xfrm>
          <a:prstGeom prst="line">
            <a:avLst/>
          </a:prstGeom>
          <a:ln w="19050">
            <a:solidFill>
              <a:schemeClr val="tx1"/>
            </a:solidFill>
            <a:headEnd type="none" w="med" len="med"/>
            <a:tailEnd type="oval" w="lg" len="lg"/>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C3B38FD-0CFA-EC19-B461-52830AA711D1}"/>
              </a:ext>
            </a:extLst>
          </p:cNvPr>
          <p:cNvCxnSpPr>
            <a:cxnSpLocks/>
          </p:cNvCxnSpPr>
          <p:nvPr/>
        </p:nvCxnSpPr>
        <p:spPr bwMode="auto">
          <a:xfrm flipV="1">
            <a:off x="8742363" y="2070100"/>
            <a:ext cx="0" cy="2593975"/>
          </a:xfrm>
          <a:prstGeom prst="line">
            <a:avLst/>
          </a:prstGeom>
          <a:ln w="19050">
            <a:solidFill>
              <a:schemeClr val="tx1"/>
            </a:solidFill>
            <a:headEnd type="none" w="med" len="med"/>
            <a:tailEnd type="oval" w="lg" len="lg"/>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903EE04-327E-C0D8-424F-836EF951A278}"/>
              </a:ext>
            </a:extLst>
          </p:cNvPr>
          <p:cNvCxnSpPr>
            <a:cxnSpLocks/>
          </p:cNvCxnSpPr>
          <p:nvPr/>
        </p:nvCxnSpPr>
        <p:spPr bwMode="auto">
          <a:xfrm flipH="1" flipV="1">
            <a:off x="9571038" y="4333875"/>
            <a:ext cx="1587" cy="366713"/>
          </a:xfrm>
          <a:prstGeom prst="line">
            <a:avLst/>
          </a:prstGeom>
          <a:ln w="19050">
            <a:solidFill>
              <a:schemeClr val="tx1"/>
            </a:solidFill>
            <a:headEnd type="none" w="med" len="med"/>
            <a:tailEnd type="oval" w="lg" len="lg"/>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BC8553CE-7D08-0B1F-5F3D-9208FEB159F4}"/>
              </a:ext>
            </a:extLst>
          </p:cNvPr>
          <p:cNvSpPr txBox="1">
            <a:spLocks noChangeArrowheads="1"/>
          </p:cNvSpPr>
          <p:nvPr/>
        </p:nvSpPr>
        <p:spPr bwMode="auto">
          <a:xfrm>
            <a:off x="6315075" y="4805363"/>
            <a:ext cx="6238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300" b="1">
                <a:latin typeface="Calibri" panose="020F0502020204030204" pitchFamily="34" charset="0"/>
                <a:ea typeface="Roboto" panose="02000000000000000000" pitchFamily="2" charset="0"/>
                <a:cs typeface="Calibri" panose="020F0502020204030204" pitchFamily="34" charset="0"/>
              </a:rPr>
              <a:t>2019</a:t>
            </a:r>
          </a:p>
        </p:txBody>
      </p:sp>
      <p:cxnSp>
        <p:nvCxnSpPr>
          <p:cNvPr id="46" name="Straight Connector 45">
            <a:extLst>
              <a:ext uri="{FF2B5EF4-FFF2-40B4-BE49-F238E27FC236}">
                <a16:creationId xmlns:a16="http://schemas.microsoft.com/office/drawing/2014/main" id="{64541FB0-0F7E-7987-B786-C26D47DD2C8C}"/>
              </a:ext>
            </a:extLst>
          </p:cNvPr>
          <p:cNvCxnSpPr>
            <a:cxnSpLocks/>
          </p:cNvCxnSpPr>
          <p:nvPr/>
        </p:nvCxnSpPr>
        <p:spPr bwMode="auto">
          <a:xfrm flipV="1">
            <a:off x="10548938" y="3074988"/>
            <a:ext cx="0" cy="1585912"/>
          </a:xfrm>
          <a:prstGeom prst="line">
            <a:avLst/>
          </a:prstGeom>
          <a:ln w="19050">
            <a:solidFill>
              <a:schemeClr val="tx1"/>
            </a:solidFill>
            <a:headEnd type="none" w="med" len="med"/>
            <a:tailEnd type="oval" w="lg" len="lg"/>
          </a:ln>
        </p:spPr>
        <p:style>
          <a:lnRef idx="1">
            <a:schemeClr val="dk1"/>
          </a:lnRef>
          <a:fillRef idx="0">
            <a:schemeClr val="dk1"/>
          </a:fillRef>
          <a:effectRef idx="0">
            <a:schemeClr val="dk1"/>
          </a:effectRef>
          <a:fontRef idx="minor">
            <a:schemeClr val="tx1"/>
          </a:fontRef>
        </p:style>
      </p:cxnSp>
      <p:grpSp>
        <p:nvGrpSpPr>
          <p:cNvPr id="31" name="Group AETC">
            <a:extLst>
              <a:ext uri="{FF2B5EF4-FFF2-40B4-BE49-F238E27FC236}">
                <a16:creationId xmlns:a16="http://schemas.microsoft.com/office/drawing/2014/main" id="{DC0A9905-2700-FEA2-3AC9-F45B74CB62F2}"/>
              </a:ext>
            </a:extLst>
          </p:cNvPr>
          <p:cNvGrpSpPr>
            <a:grpSpLocks/>
          </p:cNvGrpSpPr>
          <p:nvPr/>
        </p:nvGrpSpPr>
        <p:grpSpPr bwMode="auto">
          <a:xfrm>
            <a:off x="9613900" y="1293813"/>
            <a:ext cx="1871663" cy="1711325"/>
            <a:chOff x="9613818" y="1293697"/>
            <a:chExt cx="1871075" cy="1711983"/>
          </a:xfrm>
        </p:grpSpPr>
        <p:sp>
          <p:nvSpPr>
            <p:cNvPr id="22553" name="TextBox 9">
              <a:extLst>
                <a:ext uri="{FF2B5EF4-FFF2-40B4-BE49-F238E27FC236}">
                  <a16:creationId xmlns:a16="http://schemas.microsoft.com/office/drawing/2014/main" id="{F4BC1EAF-18E2-1CC1-11AC-6197A0B54F6F}"/>
                </a:ext>
              </a:extLst>
            </p:cNvPr>
            <p:cNvSpPr txBox="1">
              <a:spLocks noChangeArrowheads="1"/>
            </p:cNvSpPr>
            <p:nvPr/>
          </p:nvSpPr>
          <p:spPr bwMode="auto">
            <a:xfrm>
              <a:off x="9613818" y="2236239"/>
              <a:ext cx="18710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100">
                  <a:latin typeface="Calibri" panose="020F0502020204030204" pitchFamily="34" charset="0"/>
                  <a:cs typeface="Calibri" panose="020F0502020204030204" pitchFamily="34" charset="0"/>
                </a:rPr>
                <a:t>Air Force AETC announces plans for an </a:t>
              </a:r>
              <a:r>
                <a:rPr lang="en-US" altLang="en-US" sz="1100" b="1">
                  <a:latin typeface="Calibri" panose="020F0502020204030204" pitchFamily="34" charset="0"/>
                  <a:cs typeface="Calibri" panose="020F0502020204030204" pitchFamily="34" charset="0"/>
                </a:rPr>
                <a:t>Enterprise Learning Engineering (ELE) Center of Excellence (CoE)</a:t>
              </a:r>
            </a:p>
          </p:txBody>
        </p:sp>
        <p:pic>
          <p:nvPicPr>
            <p:cNvPr id="22554" name="AETC Logo" descr="Fact Sheets">
              <a:extLst>
                <a:ext uri="{FF2B5EF4-FFF2-40B4-BE49-F238E27FC236}">
                  <a16:creationId xmlns:a16="http://schemas.microsoft.com/office/drawing/2014/main" id="{4B24E0BC-1910-46A6-09B1-688CF3132F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4546" y="1293697"/>
              <a:ext cx="929618" cy="92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2" name="Straight Arrow Connector 21">
            <a:extLst>
              <a:ext uri="{FF2B5EF4-FFF2-40B4-BE49-F238E27FC236}">
                <a16:creationId xmlns:a16="http://schemas.microsoft.com/office/drawing/2014/main" id="{F21449EB-4F30-AEAE-0D10-6DCB0DB5BC4F}"/>
              </a:ext>
            </a:extLst>
          </p:cNvPr>
          <p:cNvCxnSpPr>
            <a:cxnSpLocks/>
          </p:cNvCxnSpPr>
          <p:nvPr/>
        </p:nvCxnSpPr>
        <p:spPr bwMode="auto">
          <a:xfrm>
            <a:off x="0" y="4725988"/>
            <a:ext cx="12007850" cy="0"/>
          </a:xfrm>
          <a:prstGeom prst="straightConnector1">
            <a:avLst/>
          </a:prstGeom>
          <a:ln w="127000">
            <a:solidFill>
              <a:srgbClr val="CC3300"/>
            </a:solidFill>
            <a:headEnd type="none" w="med" len="med"/>
            <a:tailEnd type="triangle"/>
          </a:ln>
        </p:spPr>
        <p:style>
          <a:lnRef idx="2">
            <a:schemeClr val="accent4"/>
          </a:lnRef>
          <a:fillRef idx="0">
            <a:schemeClr val="accent4"/>
          </a:fillRef>
          <a:effectRef idx="1">
            <a:schemeClr val="accent4"/>
          </a:effectRef>
          <a:fontRef idx="minor">
            <a:schemeClr val="tx1"/>
          </a:fontRef>
        </p:style>
      </p:cxnSp>
      <p:grpSp>
        <p:nvGrpSpPr>
          <p:cNvPr id="27" name="Group ICICLE">
            <a:extLst>
              <a:ext uri="{FF2B5EF4-FFF2-40B4-BE49-F238E27FC236}">
                <a16:creationId xmlns:a16="http://schemas.microsoft.com/office/drawing/2014/main" id="{5198F2DB-A204-D273-5B01-E856398C31CB}"/>
              </a:ext>
            </a:extLst>
          </p:cNvPr>
          <p:cNvGrpSpPr>
            <a:grpSpLocks/>
          </p:cNvGrpSpPr>
          <p:nvPr/>
        </p:nvGrpSpPr>
        <p:grpSpPr bwMode="auto">
          <a:xfrm>
            <a:off x="5202238" y="650875"/>
            <a:ext cx="2847975" cy="3532188"/>
            <a:chOff x="5202694" y="650892"/>
            <a:chExt cx="2847264" cy="3531691"/>
          </a:xfrm>
        </p:grpSpPr>
        <p:sp>
          <p:nvSpPr>
            <p:cNvPr id="22551" name="TextBox 62">
              <a:extLst>
                <a:ext uri="{FF2B5EF4-FFF2-40B4-BE49-F238E27FC236}">
                  <a16:creationId xmlns:a16="http://schemas.microsoft.com/office/drawing/2014/main" id="{2037D4B8-69F5-8405-24A1-DE9386D3384A}"/>
                </a:ext>
              </a:extLst>
            </p:cNvPr>
            <p:cNvSpPr txBox="1">
              <a:spLocks noChangeArrowheads="1"/>
            </p:cNvSpPr>
            <p:nvPr/>
          </p:nvSpPr>
          <p:spPr bwMode="auto">
            <a:xfrm>
              <a:off x="5202694" y="3413142"/>
              <a:ext cx="28472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r>
                <a:rPr lang="en-US" altLang="en-US" sz="1100" b="1">
                  <a:latin typeface="Calibri" panose="020F0502020204030204" pitchFamily="34" charset="0"/>
                  <a:cs typeface="Calibri" panose="020F0502020204030204" pitchFamily="34" charset="0"/>
                </a:rPr>
                <a:t>“Learning Engineering” definition </a:t>
              </a:r>
              <a:r>
                <a:rPr lang="en-US" altLang="en-US" sz="1100">
                  <a:latin typeface="Calibri" panose="020F0502020204030204" pitchFamily="34" charset="0"/>
                  <a:cs typeface="Calibri" panose="020F0502020204030204" pitchFamily="34" charset="0"/>
                </a:rPr>
                <a:t>adopted at the first IEEE International Consortium for Innovation and Collaboration in Learning Engineering (ICICLE) conference</a:t>
              </a:r>
            </a:p>
          </p:txBody>
        </p:sp>
        <p:pic>
          <p:nvPicPr>
            <p:cNvPr id="1028" name="LE Flower" descr="ICICLE - Learning Engineering Process">
              <a:extLst>
                <a:ext uri="{FF2B5EF4-FFF2-40B4-BE49-F238E27FC236}">
                  <a16:creationId xmlns:a16="http://schemas.microsoft.com/office/drawing/2014/main" id="{BF1D8028-56E1-7368-8DF0-2EE194F59D1A}"/>
                </a:ext>
              </a:extLst>
            </p:cNvPr>
            <p:cNvPicPr>
              <a:picLocks noChangeAspect="1" noChangeArrowheads="1"/>
            </p:cNvPicPr>
            <p:nvPr/>
          </p:nvPicPr>
          <p:blipFill>
            <a:blip r:embed="rId7" cstate="print"/>
            <a:srcRect/>
            <a:stretch>
              <a:fillRect/>
            </a:stretch>
          </p:blipFill>
          <p:spPr bwMode="auto">
            <a:xfrm>
              <a:off x="5556618" y="650892"/>
              <a:ext cx="2139416" cy="2660276"/>
            </a:xfrm>
            <a:prstGeom prst="rect">
              <a:avLst/>
            </a:prstGeom>
            <a:effectLst>
              <a:outerShdw blurRad="50800" dist="38100" dir="16200000" rotWithShape="0">
                <a:schemeClr val="bg1">
                  <a:alpha val="40000"/>
                </a:schemeClr>
              </a:outerShdw>
            </a:effectLst>
          </p:spPr>
        </p:pic>
      </p:grpSp>
      <p:cxnSp>
        <p:nvCxnSpPr>
          <p:cNvPr id="58" name="Straight Connector 57">
            <a:extLst>
              <a:ext uri="{FF2B5EF4-FFF2-40B4-BE49-F238E27FC236}">
                <a16:creationId xmlns:a16="http://schemas.microsoft.com/office/drawing/2014/main" id="{91344130-80F3-6BB8-46B6-8D4AF83DC98A}"/>
              </a:ext>
            </a:extLst>
          </p:cNvPr>
          <p:cNvCxnSpPr>
            <a:cxnSpLocks/>
          </p:cNvCxnSpPr>
          <p:nvPr/>
        </p:nvCxnSpPr>
        <p:spPr bwMode="auto">
          <a:xfrm flipV="1">
            <a:off x="6626225" y="4333875"/>
            <a:ext cx="0" cy="323850"/>
          </a:xfrm>
          <a:prstGeom prst="line">
            <a:avLst/>
          </a:prstGeom>
          <a:ln w="19050">
            <a:solidFill>
              <a:schemeClr val="tx1"/>
            </a:solidFill>
            <a:headEnd type="none" w="med" len="med"/>
            <a:tailEnd type="oval" w="lg" len="lg"/>
          </a:ln>
        </p:spPr>
        <p:style>
          <a:lnRef idx="1">
            <a:schemeClr val="dk1"/>
          </a:lnRef>
          <a:fillRef idx="0">
            <a:schemeClr val="dk1"/>
          </a:fillRef>
          <a:effectRef idx="0">
            <a:schemeClr val="dk1"/>
          </a:effectRef>
          <a:fontRef idx="minor">
            <a:schemeClr val="tx1"/>
          </a:fontRef>
        </p:style>
      </p:cxnSp>
      <p:grpSp>
        <p:nvGrpSpPr>
          <p:cNvPr id="4102" name="Time break">
            <a:extLst>
              <a:ext uri="{FF2B5EF4-FFF2-40B4-BE49-F238E27FC236}">
                <a16:creationId xmlns:a16="http://schemas.microsoft.com/office/drawing/2014/main" id="{414221E4-71AE-FBE0-6838-8B9229825112}"/>
              </a:ext>
            </a:extLst>
          </p:cNvPr>
          <p:cNvGrpSpPr>
            <a:grpSpLocks/>
          </p:cNvGrpSpPr>
          <p:nvPr/>
        </p:nvGrpSpPr>
        <p:grpSpPr bwMode="auto">
          <a:xfrm>
            <a:off x="5026025" y="4495800"/>
            <a:ext cx="265113" cy="434975"/>
            <a:chOff x="5360782" y="4495699"/>
            <a:chExt cx="323872" cy="530434"/>
          </a:xfrm>
        </p:grpSpPr>
        <p:cxnSp>
          <p:nvCxnSpPr>
            <p:cNvPr id="22548" name="Curved Connector 4099">
              <a:extLst>
                <a:ext uri="{FF2B5EF4-FFF2-40B4-BE49-F238E27FC236}">
                  <a16:creationId xmlns:a16="http://schemas.microsoft.com/office/drawing/2014/main" id="{64DC3016-08A4-68A1-3CAC-06028A1FE676}"/>
                </a:ext>
              </a:extLst>
            </p:cNvPr>
            <p:cNvCxnSpPr>
              <a:cxnSpLocks/>
            </p:cNvCxnSpPr>
            <p:nvPr/>
          </p:nvCxnSpPr>
          <p:spPr bwMode="auto">
            <a:xfrm rot="16200000" flipH="1">
              <a:off x="5273876" y="4642463"/>
              <a:ext cx="498538" cy="214804"/>
            </a:xfrm>
            <a:prstGeom prst="curvedConnector3">
              <a:avLst>
                <a:gd name="adj1" fmla="val 50000"/>
              </a:avLst>
            </a:prstGeom>
            <a:noFill/>
            <a:ln w="76200" algn="ctr">
              <a:solidFill>
                <a:schemeClr val="bg1"/>
              </a:solidFill>
              <a:miter lim="800000"/>
              <a:headEnd/>
              <a:tailEnd/>
            </a:ln>
          </p:spPr>
        </p:cxnSp>
        <p:cxnSp>
          <p:nvCxnSpPr>
            <p:cNvPr id="22549" name="Curved Connector 4100">
              <a:extLst>
                <a:ext uri="{FF2B5EF4-FFF2-40B4-BE49-F238E27FC236}">
                  <a16:creationId xmlns:a16="http://schemas.microsoft.com/office/drawing/2014/main" id="{661AB42B-B5BD-3CEF-A419-B2A0067F519D}"/>
                </a:ext>
              </a:extLst>
            </p:cNvPr>
            <p:cNvCxnSpPr>
              <a:cxnSpLocks/>
            </p:cNvCxnSpPr>
            <p:nvPr/>
          </p:nvCxnSpPr>
          <p:spPr bwMode="auto">
            <a:xfrm rot="16200000" flipH="1">
              <a:off x="5327983" y="4637566"/>
              <a:ext cx="498538" cy="214804"/>
            </a:xfrm>
            <a:prstGeom prst="curvedConnector3">
              <a:avLst>
                <a:gd name="adj1" fmla="val 50000"/>
              </a:avLst>
            </a:prstGeom>
            <a:noFill/>
            <a:ln w="38100" algn="ctr">
              <a:solidFill>
                <a:schemeClr val="tx1"/>
              </a:solidFill>
              <a:miter lim="800000"/>
              <a:headEnd/>
              <a:tailEnd/>
            </a:ln>
          </p:spPr>
        </p:cxnSp>
        <p:cxnSp>
          <p:nvCxnSpPr>
            <p:cNvPr id="22550" name="Curved Connector 4096">
              <a:extLst>
                <a:ext uri="{FF2B5EF4-FFF2-40B4-BE49-F238E27FC236}">
                  <a16:creationId xmlns:a16="http://schemas.microsoft.com/office/drawing/2014/main" id="{423DCE25-9219-8EF4-BEA9-6F3A70A7ABE7}"/>
                </a:ext>
              </a:extLst>
            </p:cNvPr>
            <p:cNvCxnSpPr>
              <a:cxnSpLocks/>
            </p:cNvCxnSpPr>
            <p:nvPr/>
          </p:nvCxnSpPr>
          <p:spPr bwMode="auto">
            <a:xfrm rot="16200000" flipH="1">
              <a:off x="5218915" y="4669462"/>
              <a:ext cx="498538" cy="214804"/>
            </a:xfrm>
            <a:prstGeom prst="curvedConnector3">
              <a:avLst>
                <a:gd name="adj1" fmla="val 50000"/>
              </a:avLst>
            </a:prstGeom>
            <a:noFill/>
            <a:ln w="28575" algn="ctr">
              <a:solidFill>
                <a:schemeClr val="tx1"/>
              </a:solidFill>
              <a:miter lim="800000"/>
              <a:headEnd/>
              <a:tailEn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50"/>
                                        <p:tgtEl>
                                          <p:spTgt spid="25"/>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down)">
                                      <p:cBhvr>
                                        <p:cTn id="14" dur="150"/>
                                        <p:tgtEl>
                                          <p:spTgt spid="29"/>
                                        </p:tgtEl>
                                      </p:cBhvr>
                                    </p:animEffect>
                                  </p:childTnLst>
                                </p:cTn>
                              </p:par>
                            </p:childTnLst>
                          </p:cTn>
                        </p:par>
                        <p:par>
                          <p:cTn id="15" fill="hold" nodeType="afterGroup">
                            <p:stCondLst>
                              <p:cond delay="65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up)">
                                      <p:cBhvr>
                                        <p:cTn id="23" dur="250"/>
                                        <p:tgtEl>
                                          <p:spTgt spid="41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250"/>
                                        <p:tgtEl>
                                          <p:spTgt spid="62"/>
                                        </p:tgtEl>
                                      </p:cBhvr>
                                    </p:animEffect>
                                  </p:childTnLst>
                                </p:cTn>
                              </p:par>
                            </p:childTnLst>
                          </p:cTn>
                        </p:par>
                        <p:par>
                          <p:cTn id="29" fill="hold" nodeType="afterGroup">
                            <p:stCondLst>
                              <p:cond delay="25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150"/>
                                        <p:tgtEl>
                                          <p:spTgt spid="58"/>
                                        </p:tgtEl>
                                      </p:cBhvr>
                                    </p:animEffect>
                                  </p:childTnLst>
                                </p:cTn>
                              </p:par>
                            </p:childTnLst>
                          </p:cTn>
                        </p:par>
                        <p:par>
                          <p:cTn id="33" fill="hold" nodeType="afterGroup">
                            <p:stCondLst>
                              <p:cond delay="400"/>
                            </p:stCondLst>
                            <p:childTnLst>
                              <p:par>
                                <p:cTn id="34" presetID="10"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childTnLst>
                                </p:cTn>
                              </p:par>
                            </p:childTnLst>
                          </p:cTn>
                        </p:par>
                        <p:par>
                          <p:cTn id="42" fill="hold" nodeType="afterGroup">
                            <p:stCondLst>
                              <p:cond delay="250"/>
                            </p:stCondLst>
                            <p:childTnLst>
                              <p:par>
                                <p:cTn id="43" presetID="22" presetClass="entr" presetSubtype="4"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down)">
                                      <p:cBhvr>
                                        <p:cTn id="45" dur="150"/>
                                        <p:tgtEl>
                                          <p:spTgt spid="37"/>
                                        </p:tgtEl>
                                      </p:cBhvr>
                                    </p:animEffect>
                                  </p:childTnLst>
                                </p:cTn>
                              </p:par>
                            </p:childTnLst>
                          </p:cTn>
                        </p:par>
                        <p:par>
                          <p:cTn id="46" fill="hold" nodeType="afterGroup">
                            <p:stCondLst>
                              <p:cond delay="400"/>
                            </p:stCondLst>
                            <p:childTnLst>
                              <p:par>
                                <p:cTn id="47" presetID="10"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childTnLst>
                          </p:cTn>
                        </p:par>
                        <p:par>
                          <p:cTn id="55" fill="hold" nodeType="afterGroup">
                            <p:stCondLst>
                              <p:cond delay="250"/>
                            </p:stCondLst>
                            <p:childTnLst>
                              <p:par>
                                <p:cTn id="56" presetID="22" presetClass="entr" presetSubtype="4"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150"/>
                                        <p:tgtEl>
                                          <p:spTgt spid="49"/>
                                        </p:tgtEl>
                                      </p:cBhvr>
                                    </p:animEffect>
                                  </p:childTnLst>
                                </p:cTn>
                              </p:par>
                            </p:childTnLst>
                          </p:cTn>
                        </p:par>
                        <p:par>
                          <p:cTn id="59" fill="hold" nodeType="afterGroup">
                            <p:stCondLst>
                              <p:cond delay="400"/>
                            </p:stCondLst>
                            <p:childTnLst>
                              <p:par>
                                <p:cTn id="60" presetID="10" presetClass="entr" presetSubtype="0"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50"/>
                                        <p:tgtEl>
                                          <p:spTgt spid="11"/>
                                        </p:tgtEl>
                                      </p:cBhvr>
                                    </p:animEffect>
                                  </p:childTnLst>
                                </p:cTn>
                              </p:par>
                            </p:childTnLst>
                          </p:cTn>
                        </p:par>
                        <p:par>
                          <p:cTn id="68" fill="hold" nodeType="afterGroup">
                            <p:stCondLst>
                              <p:cond delay="250"/>
                            </p:stCondLst>
                            <p:childTnLst>
                              <p:par>
                                <p:cTn id="69" presetID="22" presetClass="entr" presetSubtype="4"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down)">
                                      <p:cBhvr>
                                        <p:cTn id="71" dur="150"/>
                                        <p:tgtEl>
                                          <p:spTgt spid="46"/>
                                        </p:tgtEl>
                                      </p:cBhvr>
                                    </p:animEffect>
                                  </p:childTnLst>
                                </p:cTn>
                              </p:par>
                            </p:childTnLst>
                          </p:cTn>
                        </p:par>
                        <p:par>
                          <p:cTn id="72" fill="hold" nodeType="afterGroup">
                            <p:stCondLst>
                              <p:cond delay="400"/>
                            </p:stCondLst>
                            <p:childTnLst>
                              <p:par>
                                <p:cTn id="73" presetID="10" presetClass="entr" presetSubtype="0"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1" grpId="0"/>
      <p:bldP spid="25"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ogle Shape;592;p16">
            <a:extLst>
              <a:ext uri="{FF2B5EF4-FFF2-40B4-BE49-F238E27FC236}">
                <a16:creationId xmlns:a16="http://schemas.microsoft.com/office/drawing/2014/main" id="{7175360C-2D83-6D07-8B80-1112F8AD56F5}"/>
              </a:ext>
            </a:extLst>
          </p:cNvPr>
          <p:cNvSpPr txBox="1"/>
          <p:nvPr/>
        </p:nvSpPr>
        <p:spPr>
          <a:xfrm>
            <a:off x="7324725" y="2035175"/>
            <a:ext cx="4354513" cy="2062163"/>
          </a:xfrm>
          <a:prstGeom prst="rect">
            <a:avLst/>
          </a:prstGeom>
          <a:noFill/>
          <a:ln>
            <a:noFill/>
          </a:ln>
        </p:spPr>
        <p:txBody>
          <a:bodyPr spcFirstLastPara="1" lIns="91425" tIns="45700" rIns="91425" bIns="45700">
            <a:spAutoFit/>
          </a:bodyPr>
          <a:lstStyle/>
          <a:p>
            <a:pPr eaLnBrk="1" hangingPunct="1">
              <a:spcBef>
                <a:spcPts val="0"/>
              </a:spcBef>
              <a:spcAft>
                <a:spcPts val="0"/>
              </a:spcAft>
              <a:buClr>
                <a:srgbClr val="FFFFFF"/>
              </a:buClr>
              <a:buSzPts val="3200"/>
              <a:buFont typeface="Calibri"/>
              <a:buNone/>
              <a:defRPr/>
            </a:pPr>
            <a:r>
              <a:rPr lang="en-US" dirty="0">
                <a:solidFill>
                  <a:schemeClr val="tx2">
                    <a:lumMod val="50000"/>
                  </a:schemeClr>
                </a:solidFill>
                <a:latin typeface="Calibri"/>
                <a:ea typeface="Calibri"/>
                <a:cs typeface="Calibri"/>
                <a:sym typeface="Calibri"/>
              </a:rPr>
              <a:t>Learning engineering is a </a:t>
            </a:r>
            <a:r>
              <a:rPr lang="en-US" b="1" dirty="0">
                <a:solidFill>
                  <a:schemeClr val="tx2">
                    <a:lumMod val="50000"/>
                  </a:schemeClr>
                </a:solidFill>
                <a:latin typeface="Calibri"/>
                <a:ea typeface="Calibri"/>
                <a:cs typeface="Calibri"/>
                <a:sym typeface="Calibri"/>
              </a:rPr>
              <a:t>contextualized</a:t>
            </a:r>
            <a:r>
              <a:rPr lang="en-US" dirty="0">
                <a:solidFill>
                  <a:schemeClr val="tx2">
                    <a:lumMod val="50000"/>
                  </a:schemeClr>
                </a:solidFill>
                <a:latin typeface="Calibri"/>
                <a:ea typeface="Calibri"/>
                <a:cs typeface="Calibri"/>
                <a:sym typeface="Calibri"/>
              </a:rPr>
              <a:t>, </a:t>
            </a:r>
            <a:r>
              <a:rPr lang="en-US" b="1" dirty="0">
                <a:solidFill>
                  <a:schemeClr val="tx2">
                    <a:lumMod val="50000"/>
                  </a:schemeClr>
                </a:solidFill>
                <a:latin typeface="Calibri"/>
                <a:ea typeface="Calibri"/>
                <a:cs typeface="Calibri"/>
                <a:sym typeface="Calibri"/>
              </a:rPr>
              <a:t>iterative</a:t>
            </a:r>
            <a:r>
              <a:rPr lang="en-US" dirty="0">
                <a:solidFill>
                  <a:schemeClr val="tx2">
                    <a:lumMod val="50000"/>
                  </a:schemeClr>
                </a:solidFill>
                <a:latin typeface="Calibri"/>
                <a:ea typeface="Calibri"/>
                <a:cs typeface="Calibri"/>
                <a:sym typeface="Calibri"/>
              </a:rPr>
              <a:t>, </a:t>
            </a:r>
            <a:r>
              <a:rPr lang="en-US" b="1" dirty="0">
                <a:solidFill>
                  <a:schemeClr val="tx2">
                    <a:lumMod val="50000"/>
                  </a:schemeClr>
                </a:solidFill>
                <a:latin typeface="Calibri"/>
                <a:ea typeface="Calibri"/>
                <a:cs typeface="Calibri"/>
                <a:sym typeface="Calibri"/>
              </a:rPr>
              <a:t>data-driven</a:t>
            </a:r>
            <a:r>
              <a:rPr lang="en-US" dirty="0">
                <a:solidFill>
                  <a:schemeClr val="tx2">
                    <a:lumMod val="50000"/>
                  </a:schemeClr>
                </a:solidFill>
                <a:latin typeface="Calibri"/>
                <a:ea typeface="Calibri"/>
                <a:cs typeface="Calibri"/>
                <a:sym typeface="Calibri"/>
              </a:rPr>
              <a:t>, </a:t>
            </a:r>
            <a:r>
              <a:rPr lang="en-US" b="1" dirty="0">
                <a:solidFill>
                  <a:schemeClr val="tx2">
                    <a:lumMod val="50000"/>
                  </a:schemeClr>
                </a:solidFill>
                <a:latin typeface="Calibri"/>
                <a:ea typeface="Calibri"/>
                <a:cs typeface="Calibri"/>
                <a:sym typeface="Calibri"/>
              </a:rPr>
              <a:t>outcomes-focused</a:t>
            </a:r>
            <a:r>
              <a:rPr lang="en-US" dirty="0">
                <a:solidFill>
                  <a:schemeClr val="tx2">
                    <a:lumMod val="50000"/>
                  </a:schemeClr>
                </a:solidFill>
                <a:latin typeface="Calibri"/>
                <a:ea typeface="Calibri"/>
                <a:cs typeface="Calibri"/>
                <a:sym typeface="Calibri"/>
              </a:rPr>
              <a:t> process</a:t>
            </a:r>
            <a:endParaRPr dirty="0">
              <a:solidFill>
                <a:schemeClr val="tx2">
                  <a:lumMod val="50000"/>
                </a:schemeClr>
              </a:solidFill>
              <a:latin typeface="Tahoma" charset="0"/>
            </a:endParaRPr>
          </a:p>
        </p:txBody>
      </p:sp>
      <p:sp>
        <p:nvSpPr>
          <p:cNvPr id="24578" name="Google Shape;593;p16">
            <a:extLst>
              <a:ext uri="{FF2B5EF4-FFF2-40B4-BE49-F238E27FC236}">
                <a16:creationId xmlns:a16="http://schemas.microsoft.com/office/drawing/2014/main" id="{1B0A6BCF-31D1-F412-9C7B-DB1E6CA4D2E3}"/>
              </a:ext>
            </a:extLst>
          </p:cNvPr>
          <p:cNvSpPr txBox="1">
            <a:spLocks noChangeArrowheads="1"/>
          </p:cNvSpPr>
          <p:nvPr/>
        </p:nvSpPr>
        <p:spPr bwMode="auto">
          <a:xfrm>
            <a:off x="6399213" y="6408738"/>
            <a:ext cx="3581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r" eaLnBrk="1" hangingPunct="1">
              <a:buClr>
                <a:srgbClr val="595959"/>
              </a:buClr>
              <a:buSzPts val="1600"/>
              <a:buFont typeface="Calibri" panose="020F0502020204030204" pitchFamily="34" charset="0"/>
              <a:buNone/>
            </a:pPr>
            <a:r>
              <a:rPr lang="en-US" altLang="en-US" sz="1600">
                <a:solidFill>
                  <a:srgbClr val="595959"/>
                </a:solidFill>
                <a:latin typeface="Calibri" panose="020F0502020204030204" pitchFamily="34" charset="0"/>
                <a:cs typeface="Calibri" panose="020F0502020204030204" pitchFamily="34" charset="0"/>
                <a:sym typeface="Calibri" panose="020F0502020204030204" pitchFamily="34" charset="0"/>
              </a:rPr>
              <a:t>CC-BY Aaron Kessler and Jim Goodell</a:t>
            </a:r>
            <a:endParaRPr lang="en-US" altLang="en-US"/>
          </a:p>
        </p:txBody>
      </p:sp>
      <p:pic>
        <p:nvPicPr>
          <p:cNvPr id="24579" name="Google Shape;594;p16">
            <a:extLst>
              <a:ext uri="{FF2B5EF4-FFF2-40B4-BE49-F238E27FC236}">
                <a16:creationId xmlns:a16="http://schemas.microsoft.com/office/drawing/2014/main" id="{0E9DFC74-8AE6-8D18-5723-164090AEBE6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47638"/>
            <a:ext cx="6629400"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5E5A2D68-76AE-ACE1-55AC-1DFB644465EA}"/>
              </a:ext>
            </a:extLst>
          </p:cNvPr>
          <p:cNvSpPr/>
          <p:nvPr/>
        </p:nvSpPr>
        <p:spPr>
          <a:xfrm>
            <a:off x="5924550" y="2108200"/>
            <a:ext cx="347663" cy="46038"/>
          </a:xfrm>
          <a:custGeom>
            <a:avLst/>
            <a:gdLst>
              <a:gd name="connsiteX0" fmla="*/ 0 w 350377"/>
              <a:gd name="connsiteY0" fmla="*/ 0 h 42729"/>
              <a:gd name="connsiteX1" fmla="*/ 59820 w 350377"/>
              <a:gd name="connsiteY1" fmla="*/ 17092 h 42729"/>
              <a:gd name="connsiteX2" fmla="*/ 128186 w 350377"/>
              <a:gd name="connsiteY2" fmla="*/ 25638 h 42729"/>
              <a:gd name="connsiteX3" fmla="*/ 222190 w 350377"/>
              <a:gd name="connsiteY3" fmla="*/ 42729 h 42729"/>
              <a:gd name="connsiteX4" fmla="*/ 350377 w 350377"/>
              <a:gd name="connsiteY4" fmla="*/ 34183 h 4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77" h="42729">
                <a:moveTo>
                  <a:pt x="0" y="0"/>
                </a:moveTo>
                <a:cubicBezTo>
                  <a:pt x="19940" y="5697"/>
                  <a:pt x="39485" y="13025"/>
                  <a:pt x="59820" y="17092"/>
                </a:cubicBezTo>
                <a:cubicBezTo>
                  <a:pt x="82340" y="21596"/>
                  <a:pt x="105421" y="22603"/>
                  <a:pt x="128186" y="25638"/>
                </a:cubicBezTo>
                <a:cubicBezTo>
                  <a:pt x="193808" y="34387"/>
                  <a:pt x="171863" y="30147"/>
                  <a:pt x="222190" y="42729"/>
                </a:cubicBezTo>
                <a:cubicBezTo>
                  <a:pt x="344672" y="33980"/>
                  <a:pt x="301849" y="34183"/>
                  <a:pt x="350377" y="34183"/>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5">
            <a:extLst>
              <a:ext uri="{FF2B5EF4-FFF2-40B4-BE49-F238E27FC236}">
                <a16:creationId xmlns:a16="http://schemas.microsoft.com/office/drawing/2014/main" id="{AEED280D-0DED-D926-E6AA-3C5ACB4C8DFD}"/>
              </a:ext>
            </a:extLst>
          </p:cNvPr>
          <p:cNvSpPr/>
          <p:nvPr/>
        </p:nvSpPr>
        <p:spPr>
          <a:xfrm>
            <a:off x="1016000" y="3852863"/>
            <a:ext cx="349250" cy="42862"/>
          </a:xfrm>
          <a:custGeom>
            <a:avLst/>
            <a:gdLst>
              <a:gd name="connsiteX0" fmla="*/ 0 w 350377"/>
              <a:gd name="connsiteY0" fmla="*/ 0 h 42729"/>
              <a:gd name="connsiteX1" fmla="*/ 59820 w 350377"/>
              <a:gd name="connsiteY1" fmla="*/ 17092 h 42729"/>
              <a:gd name="connsiteX2" fmla="*/ 128186 w 350377"/>
              <a:gd name="connsiteY2" fmla="*/ 25638 h 42729"/>
              <a:gd name="connsiteX3" fmla="*/ 222190 w 350377"/>
              <a:gd name="connsiteY3" fmla="*/ 42729 h 42729"/>
              <a:gd name="connsiteX4" fmla="*/ 350377 w 350377"/>
              <a:gd name="connsiteY4" fmla="*/ 34183 h 4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77" h="42729">
                <a:moveTo>
                  <a:pt x="0" y="0"/>
                </a:moveTo>
                <a:cubicBezTo>
                  <a:pt x="19940" y="5697"/>
                  <a:pt x="39485" y="13025"/>
                  <a:pt x="59820" y="17092"/>
                </a:cubicBezTo>
                <a:cubicBezTo>
                  <a:pt x="82340" y="21596"/>
                  <a:pt x="105421" y="22603"/>
                  <a:pt x="128186" y="25638"/>
                </a:cubicBezTo>
                <a:cubicBezTo>
                  <a:pt x="193808" y="34387"/>
                  <a:pt x="171863" y="30147"/>
                  <a:pt x="222190" y="42729"/>
                </a:cubicBezTo>
                <a:cubicBezTo>
                  <a:pt x="344672" y="33980"/>
                  <a:pt x="301849" y="34183"/>
                  <a:pt x="350377" y="34183"/>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E0D351E6-4040-FB72-DE02-4A7B7AE8B20A}"/>
              </a:ext>
            </a:extLst>
          </p:cNvPr>
          <p:cNvSpPr/>
          <p:nvPr/>
        </p:nvSpPr>
        <p:spPr>
          <a:xfrm>
            <a:off x="4843463" y="5588000"/>
            <a:ext cx="350837" cy="42863"/>
          </a:xfrm>
          <a:custGeom>
            <a:avLst/>
            <a:gdLst>
              <a:gd name="connsiteX0" fmla="*/ 0 w 350377"/>
              <a:gd name="connsiteY0" fmla="*/ 0 h 42729"/>
              <a:gd name="connsiteX1" fmla="*/ 59820 w 350377"/>
              <a:gd name="connsiteY1" fmla="*/ 17092 h 42729"/>
              <a:gd name="connsiteX2" fmla="*/ 128186 w 350377"/>
              <a:gd name="connsiteY2" fmla="*/ 25638 h 42729"/>
              <a:gd name="connsiteX3" fmla="*/ 222190 w 350377"/>
              <a:gd name="connsiteY3" fmla="*/ 42729 h 42729"/>
              <a:gd name="connsiteX4" fmla="*/ 350377 w 350377"/>
              <a:gd name="connsiteY4" fmla="*/ 34183 h 42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77" h="42729">
                <a:moveTo>
                  <a:pt x="0" y="0"/>
                </a:moveTo>
                <a:cubicBezTo>
                  <a:pt x="19940" y="5697"/>
                  <a:pt x="39485" y="13025"/>
                  <a:pt x="59820" y="17092"/>
                </a:cubicBezTo>
                <a:cubicBezTo>
                  <a:pt x="82340" y="21596"/>
                  <a:pt x="105421" y="22603"/>
                  <a:pt x="128186" y="25638"/>
                </a:cubicBezTo>
                <a:cubicBezTo>
                  <a:pt x="193808" y="34387"/>
                  <a:pt x="171863" y="30147"/>
                  <a:pt x="222190" y="42729"/>
                </a:cubicBezTo>
                <a:cubicBezTo>
                  <a:pt x="344672" y="33980"/>
                  <a:pt x="301849" y="34183"/>
                  <a:pt x="350377" y="34183"/>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3" name="Slide Number Placeholder 2">
            <a:extLst>
              <a:ext uri="{FF2B5EF4-FFF2-40B4-BE49-F238E27FC236}">
                <a16:creationId xmlns:a16="http://schemas.microsoft.com/office/drawing/2014/main" id="{10D4DF1B-B9AF-7AD0-6100-D010AC978440}"/>
              </a:ext>
            </a:extLst>
          </p:cNvPr>
          <p:cNvSpPr txBox="1">
            <a:spLocks noGrp="1" noRot="1" noMove="1" noResize="1" noEditPoints="1" noAdjustHandles="1" noChangeArrowheads="1" noChangeShapeType="1"/>
          </p:cNvSpPr>
          <p:nvPr/>
        </p:nvSpPr>
        <p:spPr bwMode="auto">
          <a:xfrm>
            <a:off x="10887075" y="6419850"/>
            <a:ext cx="820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Ø"/>
              <a:defRPr sz="280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vl2pPr marL="989013" indent="-379413">
              <a:spcBef>
                <a:spcPct val="20000"/>
              </a:spcBef>
              <a:buClr>
                <a:schemeClr val="tx1"/>
              </a:buClr>
              <a:buSzPct val="75000"/>
              <a:buFont typeface="Wingdings" pitchFamily="2" charset="2"/>
              <a:buChar char="n"/>
              <a:defRPr sz="240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2pPr>
            <a:lvl3pPr marL="1522413">
              <a:spcBef>
                <a:spcPct val="20000"/>
              </a:spcBef>
              <a:buClr>
                <a:schemeClr val="folHlink"/>
              </a:buClr>
              <a:buSzPct val="50000"/>
              <a:buFont typeface="Wingdings" pitchFamily="2" charset="2"/>
              <a:buChar char="n"/>
              <a:defRPr sz="3200">
                <a:solidFill>
                  <a:schemeClr val="tx1"/>
                </a:solidFill>
                <a:latin typeface="Tahoma" panose="020B0604030504040204" pitchFamily="34" charset="0"/>
                <a:ea typeface="Arial Narrow" panose="020B0604020202020204" pitchFamily="34" charset="0"/>
                <a:cs typeface="Arial Narrow" panose="020B0604020202020204" pitchFamily="34" charset="0"/>
              </a:defRPr>
            </a:lvl3pPr>
            <a:lvl4pPr marL="2132013" indent="-303213">
              <a:spcBef>
                <a:spcPct val="20000"/>
              </a:spcBef>
              <a:buClr>
                <a:schemeClr val="accent2"/>
              </a:buClr>
              <a:buSzPct val="55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4pPr>
            <a:lvl5pPr marL="2741613" indent="-303213">
              <a:spcBef>
                <a:spcPct val="20000"/>
              </a:spcBef>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5pPr>
            <a:lvl6pPr marL="31988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6pPr>
            <a:lvl7pPr marL="36560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7pPr>
            <a:lvl8pPr marL="41132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8pPr>
            <a:lvl9pPr marL="4570413" indent="-303213" fontAlgn="base">
              <a:spcBef>
                <a:spcPct val="20000"/>
              </a:spcBef>
              <a:spcAft>
                <a:spcPct val="0"/>
              </a:spcAft>
              <a:buClr>
                <a:schemeClr val="accent1"/>
              </a:buClr>
              <a:buSzPct val="50000"/>
              <a:buFont typeface="Wingdings" pitchFamily="2" charset="2"/>
              <a:buChar char="n"/>
              <a:defRPr sz="2600">
                <a:solidFill>
                  <a:schemeClr val="tx1"/>
                </a:solidFill>
                <a:latin typeface="Tahoma" panose="020B0604030504040204" pitchFamily="34" charset="0"/>
                <a:ea typeface="Arial Narrow" panose="020B0604020202020204" pitchFamily="34" charset="0"/>
                <a:cs typeface="Arial Narrow" panose="020B0604020202020204" pitchFamily="34" charset="0"/>
              </a:defRPr>
            </a:lvl9pPr>
          </a:lstStyle>
          <a:p>
            <a:pPr algn="r" eaLnBrk="1" hangingPunct="1">
              <a:spcBef>
                <a:spcPct val="0"/>
              </a:spcBef>
              <a:buClr>
                <a:srgbClr val="000000"/>
              </a:buClr>
              <a:buSzTx/>
              <a:buFont typeface="Arial" panose="020B0604020202020204" pitchFamily="34" charset="0"/>
              <a:buNone/>
            </a:pPr>
            <a:fld id="{3354E55E-ECF5-C844-A313-BF5D8EE794A3}" type="slidenum">
              <a:rPr lang="en-US" altLang="en-US" sz="1400">
                <a:latin typeface="Arial" panose="020B0604020202020204" pitchFamily="34" charset="0"/>
                <a:cs typeface="Arial" panose="020B0604020202020204" pitchFamily="34" charset="0"/>
                <a:sym typeface="Arial" panose="020B0604020202020204" pitchFamily="34" charset="0"/>
              </a:rPr>
              <a:pPr algn="r" eaLnBrk="1" hangingPunct="1">
                <a:spcBef>
                  <a:spcPct val="0"/>
                </a:spcBef>
                <a:buClr>
                  <a:srgbClr val="000000"/>
                </a:buClr>
                <a:buSzTx/>
                <a:buFont typeface="Arial" panose="020B0604020202020204" pitchFamily="34"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5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2">
            <a:extLst>
              <a:ext uri="{FF2B5EF4-FFF2-40B4-BE49-F238E27FC236}">
                <a16:creationId xmlns:a16="http://schemas.microsoft.com/office/drawing/2014/main" id="{8FC005F8-1279-6F2F-38FC-D72C171597C4}"/>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E8E50B89-9868-364F-8093-7727B74AFE10}" type="slidenum">
              <a:rPr lang="en-US" altLang="en-US" sz="1800"/>
              <a:pPr/>
              <a:t>5</a:t>
            </a:fld>
            <a:endParaRPr lang="en-US" altLang="en-US" sz="1800"/>
          </a:p>
        </p:txBody>
      </p:sp>
      <p:sp>
        <p:nvSpPr>
          <p:cNvPr id="5" name="TextBox 4">
            <a:extLst>
              <a:ext uri="{FF2B5EF4-FFF2-40B4-BE49-F238E27FC236}">
                <a16:creationId xmlns:a16="http://schemas.microsoft.com/office/drawing/2014/main" id="{3D51B5F5-2787-522B-2FE5-BF9DBAB1E68F}"/>
              </a:ext>
            </a:extLst>
          </p:cNvPr>
          <p:cNvSpPr txBox="1"/>
          <p:nvPr/>
        </p:nvSpPr>
        <p:spPr>
          <a:xfrm>
            <a:off x="457200" y="2384425"/>
            <a:ext cx="10750550" cy="1846263"/>
          </a:xfrm>
          <a:prstGeom prst="rect">
            <a:avLst/>
          </a:prstGeom>
          <a:noFill/>
        </p:spPr>
        <p:txBody>
          <a:bodyPr>
            <a:spAutoFit/>
          </a:bodyPr>
          <a:lstStyle/>
          <a:p>
            <a:pPr marL="342900" indent="-231775" eaLnBrk="1" hangingPunct="1">
              <a:spcBef>
                <a:spcPts val="1800"/>
              </a:spcBef>
              <a:spcAft>
                <a:spcPts val="0"/>
              </a:spcAft>
              <a:buClr>
                <a:srgbClr val="0E2552"/>
              </a:buClr>
              <a:buFont typeface="Arial" panose="020B0604020202020204" pitchFamily="34" charset="0"/>
              <a:buChar char="•"/>
              <a:defRPr/>
            </a:pPr>
            <a:r>
              <a:rPr lang="en-US" sz="2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evaluate</a:t>
            </a:r>
            <a:r>
              <a:rPr lang="en-US" sz="2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their internal progress</a:t>
            </a:r>
          </a:p>
          <a:p>
            <a:pPr marL="342900" indent="-231775" eaLnBrk="1" hangingPunct="1">
              <a:spcBef>
                <a:spcPts val="1800"/>
              </a:spcBef>
              <a:spcAft>
                <a:spcPts val="0"/>
              </a:spcAft>
              <a:buClr>
                <a:srgbClr val="0E2552"/>
              </a:buClr>
              <a:buFont typeface="Arial" panose="020B0604020202020204" pitchFamily="34" charset="0"/>
              <a:buChar char="•"/>
              <a:defRPr/>
            </a:pPr>
            <a:r>
              <a:rPr lang="en-US" sz="2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make </a:t>
            </a:r>
            <a:r>
              <a:rPr lang="en-US" sz="2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systematic decisions</a:t>
            </a:r>
            <a:r>
              <a:rPr lang="en-US" sz="2800" b="1" dirty="0">
                <a:solidFill>
                  <a:srgbClr val="297DCE"/>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on where to invest future resources</a:t>
            </a:r>
          </a:p>
          <a:p>
            <a:pPr marL="342900" indent="-231775" eaLnBrk="1" hangingPunct="1">
              <a:spcBef>
                <a:spcPts val="1800"/>
              </a:spcBef>
              <a:buClr>
                <a:srgbClr val="0E2552"/>
              </a:buClr>
              <a:buFont typeface="Arial" panose="020B0604020202020204" pitchFamily="34" charset="0"/>
              <a:buChar char="•"/>
              <a:defRPr/>
            </a:pPr>
            <a:r>
              <a:rPr lang="en-US" sz="28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implement learning engineering solutions at </a:t>
            </a:r>
            <a:r>
              <a:rPr lang="en-US" sz="2800" b="1" u="sng" dirty="0">
                <a:solidFill>
                  <a:srgbClr val="297DCE"/>
                </a:solidFill>
                <a:latin typeface="Calibri" panose="020F0502020204030204" pitchFamily="34" charset="0"/>
                <a:ea typeface="Calibri" panose="020F0502020204030204" pitchFamily="34" charset="0"/>
                <a:cs typeface="Calibri" panose="020F0502020204030204" pitchFamily="34" charset="0"/>
              </a:rPr>
              <a:t>scale</a:t>
            </a:r>
          </a:p>
        </p:txBody>
      </p:sp>
      <p:sp>
        <p:nvSpPr>
          <p:cNvPr id="26627" name="Title 3">
            <a:extLst>
              <a:ext uri="{FF2B5EF4-FFF2-40B4-BE49-F238E27FC236}">
                <a16:creationId xmlns:a16="http://schemas.microsoft.com/office/drawing/2014/main" id="{8765EF7F-0E94-7503-008B-76B7A4D5B2F7}"/>
              </a:ext>
            </a:extLst>
          </p:cNvPr>
          <p:cNvSpPr>
            <a:spLocks noGrp="1" noChangeArrowheads="1"/>
          </p:cNvSpPr>
          <p:nvPr>
            <p:ph type="title"/>
          </p:nvPr>
        </p:nvSpPr>
        <p:spPr>
          <a:xfrm>
            <a:off x="228600" y="0"/>
            <a:ext cx="7416800" cy="841375"/>
          </a:xfrm>
        </p:spPr>
        <p:txBody>
          <a:bodyPr/>
          <a:lstStyle/>
          <a:p>
            <a:pPr algn="l"/>
            <a:r>
              <a:rPr lang="en-US" altLang="en-US"/>
              <a:t>Why adopt a maturity model?</a:t>
            </a:r>
          </a:p>
        </p:txBody>
      </p:sp>
      <p:sp>
        <p:nvSpPr>
          <p:cNvPr id="10" name="TextBox 9">
            <a:extLst>
              <a:ext uri="{FF2B5EF4-FFF2-40B4-BE49-F238E27FC236}">
                <a16:creationId xmlns:a16="http://schemas.microsoft.com/office/drawing/2014/main" id="{2BCE4166-377E-B2A1-3C2B-A82BDC75C98F}"/>
              </a:ext>
            </a:extLst>
          </p:cNvPr>
          <p:cNvSpPr txBox="1"/>
          <p:nvPr/>
        </p:nvSpPr>
        <p:spPr>
          <a:xfrm>
            <a:off x="457200" y="1485900"/>
            <a:ext cx="10247313" cy="584200"/>
          </a:xfrm>
          <a:prstGeom prst="rect">
            <a:avLst/>
          </a:prstGeom>
          <a:noFill/>
        </p:spPr>
        <p:txBody>
          <a:bodyPr>
            <a:spAutoFit/>
          </a:bodyPr>
          <a:lstStyle/>
          <a:p>
            <a:pPr eaLnBrk="1" hangingPunct="1">
              <a:spcBef>
                <a:spcPts val="480"/>
              </a:spcBef>
              <a:spcAft>
                <a:spcPts val="0"/>
              </a:spcAft>
              <a:buClr>
                <a:srgbClr val="8F5F26"/>
              </a:buClr>
              <a:defRPr/>
            </a:pP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Help organizations and multi-organization enterprises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5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25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2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2">
            <a:extLst>
              <a:ext uri="{FF2B5EF4-FFF2-40B4-BE49-F238E27FC236}">
                <a16:creationId xmlns:a16="http://schemas.microsoft.com/office/drawing/2014/main" id="{97D98719-F205-8192-41B9-B930AE1C772B}"/>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2813511E-D34D-2643-B8B7-6D5A3B9672C1}" type="slidenum">
              <a:rPr lang="en-US" altLang="en-US" sz="1600"/>
              <a:pPr/>
              <a:t>6</a:t>
            </a:fld>
            <a:endParaRPr lang="en-US" altLang="en-US" sz="1600"/>
          </a:p>
        </p:txBody>
      </p:sp>
      <p:sp>
        <p:nvSpPr>
          <p:cNvPr id="2" name="TextBox 1">
            <a:extLst>
              <a:ext uri="{FF2B5EF4-FFF2-40B4-BE49-F238E27FC236}">
                <a16:creationId xmlns:a16="http://schemas.microsoft.com/office/drawing/2014/main" id="{231AA965-27B7-D65D-06F7-260258FF3C3C}"/>
              </a:ext>
            </a:extLst>
          </p:cNvPr>
          <p:cNvSpPr txBox="1"/>
          <p:nvPr/>
        </p:nvSpPr>
        <p:spPr>
          <a:xfrm>
            <a:off x="1016000" y="2898775"/>
            <a:ext cx="4572000" cy="2308225"/>
          </a:xfrm>
          <a:prstGeom prst="rect">
            <a:avLst/>
          </a:prstGeom>
          <a:noFill/>
        </p:spPr>
        <p:txBody>
          <a:bodyPr>
            <a:spAutoFit/>
          </a:bodyPr>
          <a:lstStyle/>
          <a:p>
            <a:pPr algn="ctr" eaLnBrk="1" hangingPunct="1">
              <a:spcBef>
                <a:spcPts val="480"/>
              </a:spcBef>
              <a:spcAft>
                <a:spcPts val="0"/>
              </a:spcAft>
              <a:buClr>
                <a:srgbClr val="8F5F26"/>
              </a:buClr>
              <a:defRPr/>
            </a:pPr>
            <a:r>
              <a:rPr lang="en-US"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Focus on </a:t>
            </a:r>
            <a:r>
              <a:rPr lang="en-US" sz="3600" b="1" u="sng" dirty="0">
                <a:solidFill>
                  <a:srgbClr val="297DCE"/>
                </a:solidFill>
                <a:latin typeface="Calibri" panose="020F0502020204030204" pitchFamily="34" charset="0"/>
                <a:ea typeface="Calibri" panose="020F0502020204030204" pitchFamily="34" charset="0"/>
                <a:cs typeface="Calibri" panose="020F0502020204030204" pitchFamily="34" charset="0"/>
              </a:rPr>
              <a:t>adoption</a:t>
            </a:r>
            <a:r>
              <a:rPr lang="en-US"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the extent to which an organization </a:t>
            </a:r>
            <a:r>
              <a:rPr lang="en-US" sz="3600" b="1" u="sng" dirty="0">
                <a:solidFill>
                  <a:srgbClr val="297DCE"/>
                </a:solidFill>
                <a:latin typeface="Calibri" panose="020F0502020204030204" pitchFamily="34" charset="0"/>
                <a:ea typeface="Calibri" panose="020F0502020204030204" pitchFamily="34" charset="0"/>
                <a:cs typeface="Calibri" panose="020F0502020204030204" pitchFamily="34" charset="0"/>
              </a:rPr>
              <a:t>is doing </a:t>
            </a:r>
            <a:r>
              <a:rPr lang="en-US"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learning engineering</a:t>
            </a:r>
          </a:p>
        </p:txBody>
      </p:sp>
      <p:sp>
        <p:nvSpPr>
          <p:cNvPr id="8" name="Title 3">
            <a:extLst>
              <a:ext uri="{FF2B5EF4-FFF2-40B4-BE49-F238E27FC236}">
                <a16:creationId xmlns:a16="http://schemas.microsoft.com/office/drawing/2014/main" id="{136627FC-C4D4-FC6C-73A4-C23577505FDE}"/>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Purpose, Approach, and Goals</a:t>
            </a:r>
          </a:p>
        </p:txBody>
      </p:sp>
      <p:sp>
        <p:nvSpPr>
          <p:cNvPr id="9" name="TextBox 8">
            <a:extLst>
              <a:ext uri="{FF2B5EF4-FFF2-40B4-BE49-F238E27FC236}">
                <a16:creationId xmlns:a16="http://schemas.microsoft.com/office/drawing/2014/main" id="{255B7442-A875-0D86-9236-44D2606B2BE3}"/>
              </a:ext>
            </a:extLst>
          </p:cNvPr>
          <p:cNvSpPr txBox="1"/>
          <p:nvPr/>
        </p:nvSpPr>
        <p:spPr>
          <a:xfrm>
            <a:off x="6604000" y="3176588"/>
            <a:ext cx="4572000" cy="1754187"/>
          </a:xfrm>
          <a:prstGeom prst="rect">
            <a:avLst/>
          </a:prstGeom>
          <a:noFill/>
        </p:spPr>
        <p:txBody>
          <a:bodyPr>
            <a:spAutoFit/>
          </a:bodyPr>
          <a:lstStyle/>
          <a:p>
            <a:pPr algn="ctr" eaLnBrk="1" hangingPunct="1">
              <a:spcBef>
                <a:spcPts val="480"/>
              </a:spcBef>
              <a:spcAft>
                <a:spcPts val="0"/>
              </a:spcAft>
              <a:buClr>
                <a:srgbClr val="8F5F26"/>
              </a:buClr>
              <a:defRPr/>
            </a:pPr>
            <a:r>
              <a:rPr lang="en-US"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Design for practical use, emphasizing </a:t>
            </a:r>
            <a:r>
              <a:rPr lang="en-US" sz="3600" b="1" u="sng" dirty="0">
                <a:solidFill>
                  <a:srgbClr val="297DCE"/>
                </a:solidFill>
                <a:latin typeface="Calibri" panose="020F0502020204030204" pitchFamily="34" charset="0"/>
                <a:ea typeface="Calibri" panose="020F0502020204030204" pitchFamily="34" charset="0"/>
                <a:cs typeface="Calibri" panose="020F0502020204030204" pitchFamily="34" charset="0"/>
              </a:rPr>
              <a:t>utility</a:t>
            </a:r>
            <a:r>
              <a:rPr lang="en-US" sz="36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and </a:t>
            </a:r>
            <a:r>
              <a:rPr lang="en-US" sz="3600" b="1" u="sng" dirty="0">
                <a:solidFill>
                  <a:srgbClr val="297DCE"/>
                </a:solidFill>
                <a:latin typeface="Calibri" panose="020F0502020204030204" pitchFamily="34" charset="0"/>
                <a:ea typeface="Calibri" panose="020F0502020204030204" pitchFamily="34" charset="0"/>
                <a:cs typeface="Calibri" panose="020F0502020204030204" pitchFamily="34" charset="0"/>
              </a:rPr>
              <a:t>usability</a:t>
            </a:r>
          </a:p>
        </p:txBody>
      </p:sp>
      <p:pic>
        <p:nvPicPr>
          <p:cNvPr id="13" name="1">
            <a:extLst>
              <a:ext uri="{FF2B5EF4-FFF2-40B4-BE49-F238E27FC236}">
                <a16:creationId xmlns:a16="http://schemas.microsoft.com/office/drawing/2014/main" id="{C98A2DB4-6880-64CA-6044-55FDF80A3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176338"/>
            <a:ext cx="15716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2C66C759-D6BE-D24D-B516-15B3F7F24CBC}"/>
              </a:ext>
            </a:extLst>
          </p:cNvPr>
          <p:cNvSpPr>
            <a:spLocks noChangeArrowheads="1"/>
          </p:cNvSpPr>
          <p:nvPr/>
        </p:nvSpPr>
        <p:spPr bwMode="auto">
          <a:xfrm>
            <a:off x="2771775" y="1516063"/>
            <a:ext cx="1060450" cy="1060450"/>
          </a:xfrm>
          <a:prstGeom prst="ellipse">
            <a:avLst/>
          </a:prstGeom>
          <a:noFill/>
          <a:ln w="57150" algn="ctr">
            <a:solidFill>
              <a:srgbClr val="297DCE"/>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US" altLang="en-US" sz="2400"/>
          </a:p>
        </p:txBody>
      </p:sp>
      <p:pic>
        <p:nvPicPr>
          <p:cNvPr id="15" name="2">
            <a:extLst>
              <a:ext uri="{FF2B5EF4-FFF2-40B4-BE49-F238E27FC236}">
                <a16:creationId xmlns:a16="http://schemas.microsoft.com/office/drawing/2014/main" id="{62A6A248-ADEF-BFEB-B7AE-1FF2D07D8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1163638"/>
            <a:ext cx="15716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CEEB2DC9-32EA-229A-0A32-AFC5EDC62553}"/>
              </a:ext>
            </a:extLst>
          </p:cNvPr>
          <p:cNvSpPr>
            <a:spLocks noChangeArrowheads="1"/>
          </p:cNvSpPr>
          <p:nvPr/>
        </p:nvSpPr>
        <p:spPr bwMode="auto">
          <a:xfrm rot="3886524">
            <a:off x="8360568" y="1589882"/>
            <a:ext cx="1058863" cy="1060450"/>
          </a:xfrm>
          <a:prstGeom prst="ellipse">
            <a:avLst/>
          </a:prstGeom>
          <a:noFill/>
          <a:ln w="57150" algn="ctr">
            <a:solidFill>
              <a:srgbClr val="297DCE"/>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endParaRPr lang="en-US" altLang="en-US" sz="24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50"/>
                                        <p:tgtEl>
                                          <p:spTgt spid="13"/>
                                        </p:tgtEl>
                                      </p:cBhvr>
                                    </p:animEffect>
                                  </p:childTnLst>
                                </p:cTn>
                              </p:par>
                            </p:childTnLst>
                          </p:cTn>
                        </p:par>
                        <p:par>
                          <p:cTn id="8" fill="hold" nodeType="afterGroup">
                            <p:stCondLst>
                              <p:cond delay="15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350"/>
                                        <p:tgtEl>
                                          <p:spTgt spid="14"/>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50"/>
                                        <p:tgtEl>
                                          <p:spTgt spid="15"/>
                                        </p:tgtEl>
                                      </p:cBhvr>
                                    </p:animEffect>
                                  </p:childTnLst>
                                </p:cTn>
                              </p:par>
                            </p:childTnLst>
                          </p:cTn>
                        </p:par>
                        <p:par>
                          <p:cTn id="21" fill="hold" nodeType="afterGroup">
                            <p:stCondLst>
                              <p:cond delay="150"/>
                            </p:stCondLst>
                            <p:childTnLst>
                              <p:par>
                                <p:cTn id="22" presetID="21"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heel(1)">
                                      <p:cBhvr>
                                        <p:cTn id="24" dur="35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a:extLst>
              <a:ext uri="{FF2B5EF4-FFF2-40B4-BE49-F238E27FC236}">
                <a16:creationId xmlns:a16="http://schemas.microsoft.com/office/drawing/2014/main" id="{D5D5DF13-4138-3492-A012-DA9A3B667A36}"/>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F7E4FD3F-176E-F84F-9A20-CA8C4F001287}" type="slidenum">
              <a:rPr lang="en-US" altLang="en-US" sz="1600"/>
              <a:pPr/>
              <a:t>7</a:t>
            </a:fld>
            <a:endParaRPr lang="en-US" altLang="en-US" sz="1600"/>
          </a:p>
        </p:txBody>
      </p:sp>
      <p:sp>
        <p:nvSpPr>
          <p:cNvPr id="2" name="TextBox 1">
            <a:extLst>
              <a:ext uri="{FF2B5EF4-FFF2-40B4-BE49-F238E27FC236}">
                <a16:creationId xmlns:a16="http://schemas.microsoft.com/office/drawing/2014/main" id="{13C8B42F-E076-1C67-18B7-268915BE0AD1}"/>
              </a:ext>
            </a:extLst>
          </p:cNvPr>
          <p:cNvSpPr txBox="1"/>
          <p:nvPr/>
        </p:nvSpPr>
        <p:spPr>
          <a:xfrm>
            <a:off x="784225" y="1789113"/>
            <a:ext cx="9678988" cy="3370262"/>
          </a:xfrm>
          <a:prstGeom prst="rect">
            <a:avLst/>
          </a:prstGeom>
          <a:noFill/>
        </p:spPr>
        <p:txBody>
          <a:bodyPr>
            <a:spAutoFit/>
          </a:bodyPr>
          <a:lstStyle/>
          <a:p>
            <a:pPr marL="457200" indent="-45720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Definition of Learning Engineering</a:t>
            </a:r>
          </a:p>
          <a:p>
            <a:pPr marL="457200" indent="-45720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Advanced Distributed Learning (ADL) Initiative Distributed Learning Capability Maturity Model</a:t>
            </a:r>
          </a:p>
          <a:p>
            <a:pPr marL="457200" indent="-45720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Learning Engineering Virtual Training Systems with Learning Science, Data Standards and a Capabilities Maturity Model</a:t>
            </a:r>
          </a:p>
          <a:p>
            <a:pPr marL="457200" indent="-45720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Learning Engineering Team Competencies – Work of the ICICLE Competencies Curriculum and Credentials Special Interest Group</a:t>
            </a:r>
          </a:p>
        </p:txBody>
      </p:sp>
      <p:sp>
        <p:nvSpPr>
          <p:cNvPr id="3" name="Title 3">
            <a:extLst>
              <a:ext uri="{FF2B5EF4-FFF2-40B4-BE49-F238E27FC236}">
                <a16:creationId xmlns:a16="http://schemas.microsoft.com/office/drawing/2014/main" id="{EFC41396-8672-826A-EEED-BC3B3AB758B4}"/>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Building on Prior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a:extLst>
              <a:ext uri="{FF2B5EF4-FFF2-40B4-BE49-F238E27FC236}">
                <a16:creationId xmlns:a16="http://schemas.microsoft.com/office/drawing/2014/main" id="{B6A42DF0-7EEA-FCC9-8A99-09BE1419A667}"/>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97E2B03C-1670-1542-B861-A552B239706F}" type="slidenum">
              <a:rPr lang="en-US" altLang="en-US" sz="1600"/>
              <a:pPr/>
              <a:t>8</a:t>
            </a:fld>
            <a:endParaRPr lang="en-US" altLang="en-US" sz="1600"/>
          </a:p>
        </p:txBody>
      </p:sp>
      <p:sp>
        <p:nvSpPr>
          <p:cNvPr id="2" name="TextBox 1">
            <a:extLst>
              <a:ext uri="{FF2B5EF4-FFF2-40B4-BE49-F238E27FC236}">
                <a16:creationId xmlns:a16="http://schemas.microsoft.com/office/drawing/2014/main" id="{E9F3C993-45E5-7646-C1F1-6CA7F046F1F7}"/>
              </a:ext>
            </a:extLst>
          </p:cNvPr>
          <p:cNvSpPr txBox="1"/>
          <p:nvPr/>
        </p:nvSpPr>
        <p:spPr>
          <a:xfrm>
            <a:off x="769938" y="2168525"/>
            <a:ext cx="11145837" cy="3462338"/>
          </a:xfrm>
          <a:prstGeom prst="rect">
            <a:avLst/>
          </a:prstGeom>
          <a:noFill/>
        </p:spPr>
        <p:txBody>
          <a:bodyPr>
            <a:spAutoFit/>
          </a:bodyPr>
          <a:lstStyle/>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learning engineering as a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multidisciplinary practice</a:t>
            </a:r>
          </a:p>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the learning engineering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process</a:t>
            </a:r>
          </a:p>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and applying the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learning sciences</a:t>
            </a:r>
          </a:p>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human-centered</a:t>
            </a: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design practices</a:t>
            </a:r>
          </a:p>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systems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engineering</a:t>
            </a:r>
          </a:p>
          <a:p>
            <a:pPr marL="857250" indent="-400050" eaLnBrk="1" hangingPunct="1">
              <a:spcBef>
                <a:spcPts val="1800"/>
              </a:spcBef>
              <a:buClr>
                <a:srgbClr val="297DCE"/>
              </a:buClr>
              <a:buFont typeface="Wingdings" pitchFamily="2" charset="2"/>
              <a:buChar char="ü"/>
              <a:defRPr/>
            </a:pP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adopting </a:t>
            </a:r>
            <a:r>
              <a:rPr lang="en-US" sz="2400" b="1" u="sng" dirty="0">
                <a:solidFill>
                  <a:srgbClr val="297DCE"/>
                </a:solidFill>
                <a:latin typeface="Calibri" panose="020F0502020204030204" pitchFamily="34" charset="0"/>
                <a:ea typeface="Calibri" panose="020F0502020204030204" pitchFamily="34" charset="0"/>
                <a:cs typeface="Calibri" panose="020F0502020204030204" pitchFamily="34" charset="0"/>
              </a:rPr>
              <a:t>data-informed</a:t>
            </a:r>
            <a:r>
              <a:rPr lang="en-US" sz="2400"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 decision-making</a:t>
            </a:r>
          </a:p>
        </p:txBody>
      </p:sp>
      <p:sp>
        <p:nvSpPr>
          <p:cNvPr id="3" name="Title 3">
            <a:extLst>
              <a:ext uri="{FF2B5EF4-FFF2-40B4-BE49-F238E27FC236}">
                <a16:creationId xmlns:a16="http://schemas.microsoft.com/office/drawing/2014/main" id="{4FA3E6F9-1718-C508-2C4E-606202217580}"/>
              </a:ext>
            </a:extLst>
          </p:cNvPr>
          <p:cNvSpPr txBox="1">
            <a:spLocks/>
          </p:cNvSpPr>
          <p:nvPr/>
        </p:nvSpPr>
        <p:spPr>
          <a:xfrm>
            <a:off x="228600" y="0"/>
            <a:ext cx="90932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Dimensions of Learning Engineering Adoption</a:t>
            </a:r>
          </a:p>
        </p:txBody>
      </p:sp>
      <p:sp>
        <p:nvSpPr>
          <p:cNvPr id="6" name="TextBox 5">
            <a:extLst>
              <a:ext uri="{FF2B5EF4-FFF2-40B4-BE49-F238E27FC236}">
                <a16:creationId xmlns:a16="http://schemas.microsoft.com/office/drawing/2014/main" id="{4820BB11-F266-ECD5-F039-DF40885CBD24}"/>
              </a:ext>
            </a:extLst>
          </p:cNvPr>
          <p:cNvSpPr txBox="1"/>
          <p:nvPr/>
        </p:nvSpPr>
        <p:spPr>
          <a:xfrm>
            <a:off x="457200" y="1485900"/>
            <a:ext cx="10247313" cy="584200"/>
          </a:xfrm>
          <a:prstGeom prst="rect">
            <a:avLst/>
          </a:prstGeom>
          <a:noFill/>
        </p:spPr>
        <p:txBody>
          <a:bodyPr>
            <a:spAutoFit/>
          </a:bodyPr>
          <a:lstStyle/>
          <a:p>
            <a:pPr eaLnBrk="1" hangingPunct="1">
              <a:spcBef>
                <a:spcPts val="480"/>
              </a:spcBef>
              <a:spcAft>
                <a:spcPts val="0"/>
              </a:spcAft>
              <a:buClr>
                <a:srgbClr val="8F5F26"/>
              </a:buClr>
              <a:defRPr/>
            </a:pPr>
            <a:r>
              <a:rPr lang="en-US"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Maturity of an organization 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a:extLst>
              <a:ext uri="{FF2B5EF4-FFF2-40B4-BE49-F238E27FC236}">
                <a16:creationId xmlns:a16="http://schemas.microsoft.com/office/drawing/2014/main" id="{AF9E5A48-FC20-39DD-5B1D-8F472959F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1230313"/>
            <a:ext cx="53086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lide Number Placeholder 2">
            <a:extLst>
              <a:ext uri="{FF2B5EF4-FFF2-40B4-BE49-F238E27FC236}">
                <a16:creationId xmlns:a16="http://schemas.microsoft.com/office/drawing/2014/main" id="{9EDA09FA-127F-2F55-A321-FC43565BDF08}"/>
              </a:ext>
            </a:extLst>
          </p:cNvPr>
          <p:cNvSpPr>
            <a:spLocks noGrp="1" noRot="1" noMove="1" noResize="1" noEditPoints="1" noAdjustHandles="1" noChangeArrowheads="1" noChangeShapeType="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Tahoma" panose="020B0604030504040204" pitchFamily="34" charset="0"/>
              </a:defRPr>
            </a:lvl1pPr>
            <a:lvl2pPr marL="742950" indent="-285750">
              <a:defRPr sz="3200">
                <a:solidFill>
                  <a:schemeClr val="tx1"/>
                </a:solidFill>
                <a:latin typeface="Tahoma" panose="020B0604030504040204" pitchFamily="34" charset="0"/>
              </a:defRPr>
            </a:lvl2pPr>
            <a:lvl3pPr marL="1143000" indent="-228600">
              <a:defRPr sz="3200">
                <a:solidFill>
                  <a:schemeClr val="tx1"/>
                </a:solidFill>
                <a:latin typeface="Tahoma" panose="020B0604030504040204" pitchFamily="34" charset="0"/>
              </a:defRPr>
            </a:lvl3pPr>
            <a:lvl4pPr marL="1600200" indent="-228600">
              <a:defRPr sz="3200">
                <a:solidFill>
                  <a:schemeClr val="tx1"/>
                </a:solidFill>
                <a:latin typeface="Tahoma" panose="020B0604030504040204" pitchFamily="34" charset="0"/>
              </a:defRPr>
            </a:lvl4pPr>
            <a:lvl5pPr marL="2057400" indent="-22860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fld id="{B80AD825-4937-774D-B7FD-336B134B8532}" type="slidenum">
              <a:rPr lang="en-US" altLang="en-US" sz="1600"/>
              <a:pPr/>
              <a:t>9</a:t>
            </a:fld>
            <a:endParaRPr lang="en-US" altLang="en-US" sz="1600"/>
          </a:p>
        </p:txBody>
      </p:sp>
      <p:sp>
        <p:nvSpPr>
          <p:cNvPr id="2" name="Title 3">
            <a:extLst>
              <a:ext uri="{FF2B5EF4-FFF2-40B4-BE49-F238E27FC236}">
                <a16:creationId xmlns:a16="http://schemas.microsoft.com/office/drawing/2014/main" id="{E06F3EE2-003B-C133-CDE0-2D5E2C40B7E0}"/>
              </a:ext>
            </a:extLst>
          </p:cNvPr>
          <p:cNvSpPr txBox="1">
            <a:spLocks/>
          </p:cNvSpPr>
          <p:nvPr/>
        </p:nvSpPr>
        <p:spPr>
          <a:xfrm>
            <a:off x="228600" y="0"/>
            <a:ext cx="7416800" cy="841375"/>
          </a:xfrm>
          <a:prstGeom prst="rect">
            <a:avLst/>
          </a:prstGeom>
        </p:spPr>
        <p:txBody>
          <a:bodyPr anchor="ct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defRPr/>
            </a:pPr>
            <a:r>
              <a:rPr lang="en-US" kern="0" dirty="0"/>
              <a:t>Early Iteration of the Model</a:t>
            </a:r>
          </a:p>
        </p:txBody>
      </p:sp>
    </p:spTree>
  </p:cSld>
  <p:clrMapOvr>
    <a:masterClrMapping/>
  </p:clrMapOvr>
  <p:transition>
    <p:fade/>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2_Office Theme">
  <a:themeElements>
    <a:clrScheme name="Custom 4">
      <a:dk1>
        <a:srgbClr val="FFFFFF"/>
      </a:dk1>
      <a:lt1>
        <a:srgbClr val="000000"/>
      </a:lt1>
      <a:dk2>
        <a:srgbClr val="1C3664"/>
      </a:dk2>
      <a:lt2>
        <a:srgbClr val="D2D6DB"/>
      </a:lt2>
      <a:accent1>
        <a:srgbClr val="0950B7"/>
      </a:accent1>
      <a:accent2>
        <a:srgbClr val="AD181F"/>
      </a:accent2>
      <a:accent3>
        <a:srgbClr val="006698"/>
      </a:accent3>
      <a:accent4>
        <a:srgbClr val="F7E983"/>
      </a:accent4>
      <a:accent5>
        <a:srgbClr val="D3D7DB"/>
      </a:accent5>
      <a:accent6>
        <a:srgbClr val="40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18018</TotalTime>
  <Words>2100</Words>
  <Application>Microsoft Macintosh PowerPoint</Application>
  <PresentationFormat>Widescreen</PresentationFormat>
  <Paragraphs>278</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Tahoma</vt:lpstr>
      <vt:lpstr>Arial</vt:lpstr>
      <vt:lpstr>Arial Narrow</vt:lpstr>
      <vt:lpstr>Wingdings</vt:lpstr>
      <vt:lpstr>Calibri</vt:lpstr>
      <vt:lpstr>Roboto</vt:lpstr>
      <vt:lpstr>Blends</vt:lpstr>
      <vt:lpstr>2_Office Theme</vt:lpstr>
      <vt:lpstr>1_Blends</vt:lpstr>
      <vt:lpstr>PowerPoint Presentation</vt:lpstr>
      <vt:lpstr>PowerPoint Presentation</vt:lpstr>
      <vt:lpstr>Emergence of Learning Engineering</vt:lpstr>
      <vt:lpstr>PowerPoint Presentation</vt:lpstr>
      <vt:lpstr>Why adopt a maturity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Engineering Maturity Roughly Applied  PfPC- ADL  Working Group</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jimgoodell</cp:lastModifiedBy>
  <cp:revision>58</cp:revision>
  <cp:lastPrinted>1601-01-01T00:00:00Z</cp:lastPrinted>
  <dcterms:created xsi:type="dcterms:W3CDTF">2016-03-29T15:29:36Z</dcterms:created>
  <dcterms:modified xsi:type="dcterms:W3CDTF">2024-10-11T18:36:17Z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