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8"/>
  </p:notesMasterIdLst>
  <p:handoutMasterIdLst>
    <p:handoutMasterId r:id="rId19"/>
  </p:handoutMasterIdLst>
  <p:sldIdLst>
    <p:sldId id="289" r:id="rId5"/>
    <p:sldId id="290" r:id="rId6"/>
    <p:sldId id="29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1" r:id="rId16"/>
    <p:sldId id="310" r:id="rId17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34" autoAdjust="0"/>
    <p:restoredTop sz="94634" autoAdjust="0"/>
  </p:normalViewPr>
  <p:slideViewPr>
    <p:cSldViewPr snapToGrid="0">
      <p:cViewPr varScale="1">
        <p:scale>
          <a:sx n="79" d="100"/>
          <a:sy n="79" d="100"/>
        </p:scale>
        <p:origin x="102" y="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Potential of LVC for Creating Air Power</a:t>
            </a:r>
          </a:p>
          <a:p>
            <a:r>
              <a:rPr lang="en-US" dirty="0"/>
              <a:t>Beyond Adversaries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Arjan Lemmers, Royal NLR</a:t>
            </a:r>
          </a:p>
          <a:p>
            <a:r>
              <a:rPr lang="en-US" dirty="0"/>
              <a:t>Bastiaan Petermeijer, Zeeger Lubsen, Jelke van der Pal, Royal NLR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72BA5-4170-4FD2-B6E6-AAC3D4DD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035" y="4181161"/>
            <a:ext cx="987763" cy="12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26AA-0D05-45F1-A4A2-4B2D8658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LVC Architecture Design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E5629-7847-4C0A-84D8-734FB251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Design Methodology:</a:t>
            </a:r>
          </a:p>
          <a:p>
            <a:r>
              <a:rPr lang="en-GB" dirty="0"/>
              <a:t>Description of the current architecture</a:t>
            </a:r>
          </a:p>
          <a:p>
            <a:r>
              <a:rPr lang="en-GB" dirty="0"/>
              <a:t>Definition of use case scenario</a:t>
            </a:r>
          </a:p>
          <a:p>
            <a:r>
              <a:rPr lang="en-GB" dirty="0"/>
              <a:t>Identification of required interactions</a:t>
            </a:r>
          </a:p>
          <a:p>
            <a:r>
              <a:rPr lang="en-GB" dirty="0"/>
              <a:t>Determination of data exchange requirement</a:t>
            </a:r>
          </a:p>
          <a:p>
            <a:r>
              <a:rPr lang="en-GB" dirty="0"/>
              <a:t>Design of high-level technical architecture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D7A8-F717-47C8-865D-D334E78F9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AF9C3-D8F4-4C81-9E25-8C6E778DB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1" y="4181514"/>
            <a:ext cx="5829277" cy="23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8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E88F-5B4B-44B4-8567-4A62BB46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Integrated LVC Environment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7C41-3D18-426F-A537-6269CD5A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Key principles:</a:t>
            </a:r>
          </a:p>
          <a:p>
            <a:r>
              <a:rPr lang="en-GB" dirty="0"/>
              <a:t>Modularity</a:t>
            </a:r>
          </a:p>
          <a:p>
            <a:pPr lvl="1"/>
            <a:r>
              <a:rPr lang="en-GB" dirty="0"/>
              <a:t>Modular architecture allowing to easily add extra LVC elements</a:t>
            </a:r>
          </a:p>
          <a:p>
            <a:pPr lvl="1"/>
            <a:r>
              <a:rPr lang="en-GB" dirty="0"/>
              <a:t>Standards for training data streams allowing free flow of data</a:t>
            </a:r>
          </a:p>
          <a:p>
            <a:r>
              <a:rPr lang="en-GB" dirty="0"/>
              <a:t>Scalability</a:t>
            </a:r>
          </a:p>
          <a:p>
            <a:pPr lvl="1"/>
            <a:r>
              <a:rPr lang="en-GB" dirty="0"/>
              <a:t>Facilitating small day-to-day and large-scale international exercises</a:t>
            </a:r>
          </a:p>
          <a:p>
            <a:pPr lvl="1"/>
            <a:r>
              <a:rPr lang="en-GB" dirty="0"/>
              <a:t>Flexible in terms of numbers and capable of handling varying workloads</a:t>
            </a:r>
          </a:p>
          <a:p>
            <a:r>
              <a:rPr lang="en-GB" dirty="0"/>
              <a:t>Mobile Infrastructure</a:t>
            </a:r>
          </a:p>
          <a:p>
            <a:pPr lvl="1"/>
            <a:r>
              <a:rPr lang="en-GB" dirty="0"/>
              <a:t>Mobile racks for servers and Link-16 terminals</a:t>
            </a:r>
          </a:p>
          <a:p>
            <a:pPr lvl="1"/>
            <a:r>
              <a:rPr lang="en-GB" dirty="0"/>
              <a:t>Transportable simulators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E6202-3CE6-49D1-AF6B-721F308A6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3F4A-ABC1-424E-B11D-ABD2F065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4016A-82CE-4835-AF66-1343B1E55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6812291" cy="48902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Maturing the employed technology and concept of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Setting up a capable permanent operational centre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Adding virtual entities into the training scenarios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Identifying training value associated with performing a task live or virtually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Gathering evidence and best practices in safely operating LVC environments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49705-B32D-4202-9D60-C2366AC75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F804C-DA08-467D-93BB-666B9B815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305" y="2008508"/>
            <a:ext cx="3065767" cy="30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2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36B5-0B43-4070-8B8E-5E2D4CCC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98DB5-515F-4968-8D66-89CB7E8A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Key findings:</a:t>
            </a:r>
          </a:p>
          <a:p>
            <a:r>
              <a:rPr lang="en-GB" dirty="0"/>
              <a:t>LVC over Link-16 works</a:t>
            </a:r>
          </a:p>
          <a:p>
            <a:r>
              <a:rPr lang="en-GB" dirty="0"/>
              <a:t>Virtual players benefit from LVC</a:t>
            </a:r>
          </a:p>
          <a:p>
            <a:r>
              <a:rPr lang="en-GB" dirty="0"/>
              <a:t>Leveraging existing infrastructure</a:t>
            </a:r>
          </a:p>
          <a:p>
            <a:r>
              <a:rPr lang="en-GB" dirty="0"/>
              <a:t>Technical support costs</a:t>
            </a:r>
          </a:p>
          <a:p>
            <a:r>
              <a:rPr lang="en-GB" dirty="0"/>
              <a:t>Virtual players should be fully integrated into the mission cycle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Overall conclusion:</a:t>
            </a:r>
          </a:p>
          <a:p>
            <a:r>
              <a:rPr lang="en-GB" dirty="0"/>
              <a:t>Potential of LVC over Link-16 for day-to-day training demonstrated</a:t>
            </a:r>
          </a:p>
          <a:p>
            <a:r>
              <a:rPr lang="en-GB" dirty="0"/>
              <a:t>Dedicated training data link is needed to unlock full potential of LVC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85012-4472-462A-9631-24F07EBB8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9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LVC potential for training </a:t>
            </a:r>
          </a:p>
          <a:p>
            <a:r>
              <a:rPr lang="en-US" dirty="0"/>
              <a:t>A conceptual LVC training use case</a:t>
            </a:r>
          </a:p>
          <a:p>
            <a:r>
              <a:rPr lang="en-US" dirty="0"/>
              <a:t>LVC architecture design</a:t>
            </a:r>
          </a:p>
          <a:p>
            <a:r>
              <a:rPr lang="en-US" dirty="0"/>
              <a:t>A future integrated LVC environment</a:t>
            </a:r>
          </a:p>
          <a:p>
            <a:r>
              <a:rPr lang="en-US" dirty="0"/>
              <a:t>Development and next steps in The Netherlands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LVC Potential</a:t>
            </a:r>
          </a:p>
        </p:txBody>
      </p:sp>
      <p:sp>
        <p:nvSpPr>
          <p:cNvPr id="5437" name="Slide Number Placeholder 775"/>
          <p:cNvSpPr>
            <a:spLocks noGrp="1"/>
          </p:cNvSpPr>
          <p:nvPr>
            <p:ph type="sldNum" sz="quarter" idx="4"/>
          </p:nvPr>
        </p:nvSpPr>
        <p:spPr bwMode="auto">
          <a:xfrm>
            <a:off x="11108724" y="6405626"/>
            <a:ext cx="626076" cy="3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A0626-601B-4F02-A9C8-F30D2C1F6B4A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1D78-7145-47EC-BC59-C0FF5683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40" y="841247"/>
            <a:ext cx="5596266" cy="5564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BE028A-316C-49B3-A9C3-C2FF9AED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4" y="841248"/>
            <a:ext cx="5852946" cy="5564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636AF-633E-44AE-B5D3-BB354E1D1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623" y="6170870"/>
            <a:ext cx="441998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789F-AA25-4A37-9B12-FA8E75BB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for Air Operations Training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89A5-89A6-4FA8-AC3E-16F276EE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Changing situation:</a:t>
            </a:r>
          </a:p>
          <a:p>
            <a:r>
              <a:rPr lang="en-GB" dirty="0"/>
              <a:t>Geopolitical situation increases the likelihood of near-peer threats</a:t>
            </a:r>
          </a:p>
          <a:p>
            <a:r>
              <a:rPr lang="en-GB" dirty="0"/>
              <a:t>5th generation platform offer new capabilities to counter such threats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Challenge for Royal Netherlands Air Force (RNLAF):</a:t>
            </a:r>
          </a:p>
          <a:p>
            <a:r>
              <a:rPr lang="en-GB" dirty="0"/>
              <a:t>Current day-to-day training is lacking capabilities to do high-end 5th generation training</a:t>
            </a:r>
          </a:p>
          <a:p>
            <a:pPr lvl="1"/>
            <a:r>
              <a:rPr lang="en-GB" dirty="0"/>
              <a:t>Limited by available platforms, training areas and facilities, and personnel</a:t>
            </a:r>
          </a:p>
          <a:p>
            <a:pPr marL="460375"/>
            <a:r>
              <a:rPr lang="en-US" dirty="0"/>
              <a:t>Complex missions, at scale, can be trained during Large Scale Exercises</a:t>
            </a:r>
          </a:p>
          <a:p>
            <a:pPr marL="993761" lvl="1"/>
            <a:r>
              <a:rPr lang="en-US" dirty="0"/>
              <a:t>But these are costly and logistically challenging to organize</a:t>
            </a:r>
            <a:endParaRPr lang="en-GB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E7BF6-4B60-4856-9B8E-8A40DB80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8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6AD9-7CD5-4D80-BA58-B69FF672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LVC Environment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3531A-125B-41CA-A769-2272C384C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Solution </a:t>
            </a:r>
            <a:r>
              <a:rPr lang="en-GB" dirty="0"/>
              <a:t>– Integrated LVC environment for Joint Air operations: </a:t>
            </a:r>
          </a:p>
          <a:p>
            <a:pPr marL="460375"/>
            <a:r>
              <a:rPr lang="en-GB" dirty="0"/>
              <a:t>Flexibility, scalability, data-centric</a:t>
            </a:r>
          </a:p>
          <a:p>
            <a:pPr marL="460375"/>
            <a:r>
              <a:rPr lang="en-GB" dirty="0"/>
              <a:t>Fit-for-purpose, all domain, effective</a:t>
            </a:r>
          </a:p>
          <a:p>
            <a:pPr marL="460375"/>
            <a:r>
              <a:rPr lang="en-GB" dirty="0"/>
              <a:t>Sustainable, CD&amp;E opportunities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dirty="0"/>
              <a:t>An LVC environment integrates Live entities with simulated entities (Virtual and Constructive) to facilitate training and CD&amp;E:</a:t>
            </a:r>
          </a:p>
          <a:p>
            <a:r>
              <a:rPr lang="en-US" dirty="0"/>
              <a:t>Live – a real-world player operates a real-world platform</a:t>
            </a:r>
          </a:p>
          <a:p>
            <a:r>
              <a:rPr lang="en-US" dirty="0"/>
              <a:t>Virtual – a real-world player operates a simulated platform</a:t>
            </a:r>
          </a:p>
          <a:p>
            <a:r>
              <a:rPr lang="en-US" dirty="0"/>
              <a:t>Constructive – a simulated player operates a simulated platform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E209F-B9A9-4E61-9DAD-FB67B7B46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8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1C4C-5F70-42C3-8776-495F325E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LVC Potential for Training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EA3D-2144-4933-9CBC-467E6B7C6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training potential of mature LVC is evident: </a:t>
            </a:r>
          </a:p>
          <a:p>
            <a:r>
              <a:rPr lang="en-US" dirty="0"/>
              <a:t>Training needs can be fulfilled faster and better</a:t>
            </a:r>
          </a:p>
          <a:p>
            <a:r>
              <a:rPr lang="en-US" dirty="0"/>
              <a:t>Higher training value can be achieved by more realistic scenarios</a:t>
            </a:r>
          </a:p>
          <a:p>
            <a:r>
              <a:rPr lang="en-US" dirty="0"/>
              <a:t>A personalized, flexible approach is possible for maintaining readiness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highly adaptive training approach requires: </a:t>
            </a:r>
          </a:p>
          <a:p>
            <a:r>
              <a:rPr lang="en-US" dirty="0"/>
              <a:t>Solving the technological challenges facing todays large scale LVC </a:t>
            </a:r>
          </a:p>
          <a:p>
            <a:r>
              <a:rPr lang="en-US" dirty="0"/>
              <a:t>Development in intelligent, realistic behavior of constructives</a:t>
            </a:r>
          </a:p>
          <a:p>
            <a:r>
              <a:rPr lang="en-US" dirty="0"/>
              <a:t>Developing robust infrastructures that also supports a proficiency based training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53AF9-92B5-4766-B809-184D93E49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3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C4B2-A5F4-4E5F-8CF4-AA98333B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nl-NL" dirty="0"/>
              <a:t>VC Training </a:t>
            </a:r>
            <a:r>
              <a:rPr lang="nl-NL" dirty="0" err="1"/>
              <a:t>Use</a:t>
            </a:r>
            <a:r>
              <a:rPr lang="nl-NL" dirty="0"/>
              <a:t>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3BBEF-342E-4B62-8099-A06A576C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6173499" cy="48902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whole use case sets the stage for the  research questions: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What kind of tooling does one need to organize LVC exercises of this scale?</a:t>
            </a:r>
            <a:endParaRPr lang="nl-NL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How does a white cell operate during LVC exercises?</a:t>
            </a:r>
            <a:endParaRPr lang="nl-NL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What are the requirements to join international LVC exercises?</a:t>
            </a:r>
            <a:endParaRPr lang="nl-NL" dirty="0"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42EA4-6D55-423A-B8AD-BB61F025B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6CB48-3CAE-402B-9E00-BF58F000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253" y="841248"/>
            <a:ext cx="5093747" cy="58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2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C46F-85A6-4772-8274-1E9F1BA4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Research Experiment</a:t>
            </a:r>
            <a:endParaRPr lang="nl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686DBC-87FE-430C-A5B7-43E34DA3D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3113811"/>
            <a:ext cx="11160456" cy="32766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5D6BA-9379-4AA1-B836-2F0A78DD1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CC222C-B3AA-4686-B6AC-00F219C9D86A}"/>
              </a:ext>
            </a:extLst>
          </p:cNvPr>
          <p:cNvSpPr txBox="1">
            <a:spLocks/>
          </p:cNvSpPr>
          <p:nvPr/>
        </p:nvSpPr>
        <p:spPr bwMode="auto">
          <a:xfrm>
            <a:off x="554466" y="983894"/>
            <a:ext cx="10827027" cy="212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400" kern="0" dirty="0"/>
              <a:t>Practical research experiment during Live large-scale exercise Frisian Flag 2023: </a:t>
            </a:r>
          </a:p>
          <a:p>
            <a:r>
              <a:rPr lang="en-US" sz="2400" kern="0" dirty="0"/>
              <a:t>Proof of concept for LVC over Link-16</a:t>
            </a:r>
          </a:p>
          <a:p>
            <a:r>
              <a:rPr lang="en-US" sz="2400" kern="0" dirty="0"/>
              <a:t>Aimed at Live training and training benefit for Live players</a:t>
            </a:r>
          </a:p>
          <a:p>
            <a:r>
              <a:rPr lang="en-US" sz="2400" kern="0" dirty="0"/>
              <a:t>Main benefit is increased complexity of scenario</a:t>
            </a:r>
          </a:p>
          <a:p>
            <a:r>
              <a:rPr lang="en-US" sz="2400" kern="0" dirty="0"/>
              <a:t>Benefits in the planning phase also for Virtual pilots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ACEB4-4015-48E9-8FAF-070602F7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301" y="823352"/>
            <a:ext cx="1743607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3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AAADEC2-58B8-4EA8-B442-B1811E395E61}"/>
              </a:ext>
            </a:extLst>
          </p:cNvPr>
          <p:cNvGrpSpPr/>
          <p:nvPr/>
        </p:nvGrpSpPr>
        <p:grpSpPr>
          <a:xfrm>
            <a:off x="431423" y="1130621"/>
            <a:ext cx="11329154" cy="4890210"/>
            <a:chOff x="420881" y="1376722"/>
            <a:chExt cx="8722046" cy="3605224"/>
          </a:xfrm>
        </p:grpSpPr>
        <p:sp>
          <p:nvSpPr>
            <p:cNvPr id="13" name="Content Placeholder 4">
              <a:extLst>
                <a:ext uri="{FF2B5EF4-FFF2-40B4-BE49-F238E27FC236}">
                  <a16:creationId xmlns:a16="http://schemas.microsoft.com/office/drawing/2014/main" id="{167E2FFE-8C8C-42CF-BF80-D39DBD748F5D}"/>
                </a:ext>
              </a:extLst>
            </p:cNvPr>
            <p:cNvSpPr txBox="1">
              <a:spLocks/>
            </p:cNvSpPr>
            <p:nvPr/>
          </p:nvSpPr>
          <p:spPr>
            <a:xfrm>
              <a:off x="586544" y="1509728"/>
              <a:ext cx="7989363" cy="325446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66700" indent="-2667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39750" indent="-2730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6450" indent="-2667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3150" indent="-2667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6200" indent="-2730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0AE7DCE-7494-40A6-8BF5-0E31160CD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842" y="1376722"/>
              <a:ext cx="3162658" cy="309646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8279B9-0650-419C-AF18-E6CD9D7A7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19AEE9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43" b="89143" l="9268" r="96098">
                          <a14:foregroundMark x1="87317" y1="28000" x2="28780" y2="71429"/>
                          <a14:foregroundMark x1="28780" y1="71429" x2="67805" y2="66857"/>
                          <a14:foregroundMark x1="35610" y1="60571" x2="33415" y2="56000"/>
                          <a14:foregroundMark x1="69268" y1="45143" x2="73902" y2="66286"/>
                          <a14:foregroundMark x1="87317" y1="25143" x2="53659" y2="49143"/>
                          <a14:foregroundMark x1="83902" y1="37143" x2="90976" y2="36571"/>
                          <a14:foregroundMark x1="87561" y1="41143" x2="91707" y2="45714"/>
                          <a14:foregroundMark x1="93415" y1="42286" x2="85366" y2="62286"/>
                          <a14:foregroundMark x1="89512" y1="60000" x2="82927" y2="72571"/>
                          <a14:foregroundMark x1="91220" y1="67429" x2="95854" y2="68000"/>
                          <a14:foregroundMark x1="93902" y1="70286" x2="74146" y2="81714"/>
                          <a14:foregroundMark x1="81220" y1="81714" x2="62683" y2="85714"/>
                          <a14:foregroundMark x1="71220" y1="85714" x2="52439" y2="86857"/>
                          <a14:foregroundMark x1="77317" y1="83429" x2="65854" y2="88571"/>
                          <a14:foregroundMark x1="77317" y1="86857" x2="76098" y2="86857"/>
                          <a14:foregroundMark x1="91220" y1="70857" x2="96098" y2="66857"/>
                          <a14:foregroundMark x1="62683" y1="83429" x2="20732" y2="72571"/>
                          <a14:foregroundMark x1="56585" y1="85714" x2="28049" y2="78286"/>
                          <a14:foregroundMark x1="52439" y1="84000" x2="37073" y2="84000"/>
                          <a14:foregroundMark x1="24146" y1="75429" x2="10000" y2="61143"/>
                          <a14:foregroundMark x1="12683" y1="67429" x2="18293" y2="56571"/>
                          <a14:foregroundMark x1="9756" y1="58286" x2="19756" y2="56000"/>
                          <a14:foregroundMark x1="10976" y1="59429" x2="23902" y2="56000"/>
                          <a14:foregroundMark x1="15122" y1="57143" x2="32195" y2="47429"/>
                          <a14:foregroundMark x1="25610" y1="49143" x2="55122" y2="57143"/>
                          <a14:foregroundMark x1="50488" y1="56571" x2="38293" y2="48571"/>
                          <a14:foregroundMark x1="52439" y1="54857" x2="38293" y2="51429"/>
                          <a14:foregroundMark x1="37561" y1="41143" x2="37561" y2="44000"/>
                          <a14:foregroundMark x1="38537" y1="46857" x2="25366" y2="44000"/>
                          <a14:foregroundMark x1="36098" y1="46857" x2="17805" y2="53143"/>
                          <a14:foregroundMark x1="21220" y1="50857" x2="26585" y2="48000"/>
                          <a14:foregroundMark x1="20976" y1="53143" x2="25366" y2="43429"/>
                          <a14:foregroundMark x1="19756" y1="52571" x2="9268" y2="57143"/>
                          <a14:foregroundMark x1="91707" y1="70286" x2="95122" y2="70857"/>
                          <a14:backgroundMark x1="76585" y1="14286" x2="23902" y2="97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93713" y="1577311"/>
              <a:ext cx="1537043" cy="65605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3DA771-0D91-4298-A454-CEEA678F6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19AEE9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43" b="89143" l="9268" r="96098">
                          <a14:foregroundMark x1="87317" y1="28000" x2="28780" y2="71429"/>
                          <a14:foregroundMark x1="28780" y1="71429" x2="67805" y2="66857"/>
                          <a14:foregroundMark x1="35610" y1="60571" x2="33415" y2="56000"/>
                          <a14:foregroundMark x1="69268" y1="45143" x2="73902" y2="66286"/>
                          <a14:foregroundMark x1="87317" y1="25143" x2="53659" y2="49143"/>
                          <a14:foregroundMark x1="83902" y1="37143" x2="90976" y2="36571"/>
                          <a14:foregroundMark x1="87561" y1="41143" x2="91707" y2="45714"/>
                          <a14:foregroundMark x1="93415" y1="42286" x2="85366" y2="62286"/>
                          <a14:foregroundMark x1="89512" y1="60000" x2="82927" y2="72571"/>
                          <a14:foregroundMark x1="91220" y1="67429" x2="95854" y2="68000"/>
                          <a14:foregroundMark x1="93902" y1="70286" x2="74146" y2="81714"/>
                          <a14:foregroundMark x1="81220" y1="81714" x2="62683" y2="85714"/>
                          <a14:foregroundMark x1="71220" y1="85714" x2="52439" y2="86857"/>
                          <a14:foregroundMark x1="77317" y1="83429" x2="65854" y2="88571"/>
                          <a14:foregroundMark x1="77317" y1="86857" x2="76098" y2="86857"/>
                          <a14:foregroundMark x1="91220" y1="70857" x2="96098" y2="66857"/>
                          <a14:foregroundMark x1="62683" y1="83429" x2="20732" y2="72571"/>
                          <a14:foregroundMark x1="56585" y1="85714" x2="28049" y2="78286"/>
                          <a14:foregroundMark x1="52439" y1="84000" x2="37073" y2="84000"/>
                          <a14:foregroundMark x1="24146" y1="75429" x2="10000" y2="61143"/>
                          <a14:foregroundMark x1="12683" y1="67429" x2="18293" y2="56571"/>
                          <a14:foregroundMark x1="9756" y1="58286" x2="19756" y2="56000"/>
                          <a14:foregroundMark x1="10976" y1="59429" x2="23902" y2="56000"/>
                          <a14:foregroundMark x1="15122" y1="57143" x2="32195" y2="47429"/>
                          <a14:foregroundMark x1="25610" y1="49143" x2="55122" y2="57143"/>
                          <a14:foregroundMark x1="50488" y1="56571" x2="38293" y2="48571"/>
                          <a14:foregroundMark x1="52439" y1="54857" x2="38293" y2="51429"/>
                          <a14:foregroundMark x1="37561" y1="41143" x2="37561" y2="44000"/>
                          <a14:foregroundMark x1="38537" y1="46857" x2="25366" y2="44000"/>
                          <a14:foregroundMark x1="36098" y1="46857" x2="17805" y2="53143"/>
                          <a14:foregroundMark x1="21220" y1="50857" x2="26585" y2="48000"/>
                          <a14:foregroundMark x1="20976" y1="53143" x2="25366" y2="43429"/>
                          <a14:foregroundMark x1="19756" y1="52571" x2="9268" y2="57143"/>
                          <a14:foregroundMark x1="91707" y1="70286" x2="95122" y2="70857"/>
                          <a14:backgroundMark x1="76585" y1="14286" x2="23902" y2="97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20881" y="1951863"/>
              <a:ext cx="1463040" cy="62446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04E3BA-45E0-416A-A15A-BEAC3A9A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807" y="1513759"/>
              <a:ext cx="1463040" cy="51248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504630-2BBF-4A4B-931E-E80FA41F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87" y="1907425"/>
              <a:ext cx="1463040" cy="51248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CE39ED-15AA-44F5-9667-55556230EB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741" y="1728575"/>
              <a:ext cx="1431178" cy="46037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99E7EEB-0276-4CB7-AAFA-D6D851880F0E}"/>
                </a:ext>
              </a:extLst>
            </p:cNvPr>
            <p:cNvCxnSpPr>
              <a:cxnSpLocks/>
            </p:cNvCxnSpPr>
            <p:nvPr/>
          </p:nvCxnSpPr>
          <p:spPr>
            <a:xfrm>
              <a:off x="5964680" y="1671426"/>
              <a:ext cx="1486127" cy="46100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3FE7B456-D6D8-45AA-A51E-7EC6398CE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60483" y="4162843"/>
              <a:ext cx="630617" cy="630617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28D8727-953F-4234-86E5-18C1FB3B37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2764" y="4160083"/>
              <a:ext cx="1796915" cy="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A726A2D-7752-4BB8-89C9-1199396CD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23944" y="2383579"/>
              <a:ext cx="630617" cy="630617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87B30BA-6D53-4EDC-9515-79124FC6EE9E}"/>
                </a:ext>
              </a:extLst>
            </p:cNvPr>
            <p:cNvCxnSpPr>
              <a:cxnSpLocks/>
            </p:cNvCxnSpPr>
            <p:nvPr/>
          </p:nvCxnSpPr>
          <p:spPr>
            <a:xfrm>
              <a:off x="1650756" y="4162843"/>
              <a:ext cx="21004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482CCC9-B71F-4A30-82D9-E8C63F730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87" y="3469244"/>
              <a:ext cx="849172" cy="69359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7F8848-F49B-42DB-BE66-94A0873A5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19AEE9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43" b="89143" l="9268" r="96098">
                          <a14:foregroundMark x1="87317" y1="28000" x2="28780" y2="71429"/>
                          <a14:foregroundMark x1="28780" y1="71429" x2="67805" y2="66857"/>
                          <a14:foregroundMark x1="35610" y1="60571" x2="33415" y2="56000"/>
                          <a14:foregroundMark x1="69268" y1="45143" x2="73902" y2="66286"/>
                          <a14:foregroundMark x1="87317" y1="25143" x2="53659" y2="49143"/>
                          <a14:foregroundMark x1="83902" y1="37143" x2="90976" y2="36571"/>
                          <a14:foregroundMark x1="87561" y1="41143" x2="91707" y2="45714"/>
                          <a14:foregroundMark x1="93415" y1="42286" x2="85366" y2="62286"/>
                          <a14:foregroundMark x1="89512" y1="60000" x2="82927" y2="72571"/>
                          <a14:foregroundMark x1="91220" y1="67429" x2="95854" y2="68000"/>
                          <a14:foregroundMark x1="93902" y1="70286" x2="74146" y2="81714"/>
                          <a14:foregroundMark x1="81220" y1="81714" x2="62683" y2="85714"/>
                          <a14:foregroundMark x1="71220" y1="85714" x2="52439" y2="86857"/>
                          <a14:foregroundMark x1="77317" y1="83429" x2="65854" y2="88571"/>
                          <a14:foregroundMark x1="77317" y1="86857" x2="76098" y2="86857"/>
                          <a14:foregroundMark x1="91220" y1="70857" x2="96098" y2="66857"/>
                          <a14:foregroundMark x1="62683" y1="83429" x2="20732" y2="72571"/>
                          <a14:foregroundMark x1="56585" y1="85714" x2="28049" y2="78286"/>
                          <a14:foregroundMark x1="52439" y1="84000" x2="37073" y2="84000"/>
                          <a14:foregroundMark x1="24146" y1="75429" x2="10000" y2="61143"/>
                          <a14:foregroundMark x1="12683" y1="67429" x2="18293" y2="56571"/>
                          <a14:foregroundMark x1="9756" y1="58286" x2="19756" y2="56000"/>
                          <a14:foregroundMark x1="10976" y1="59429" x2="23902" y2="56000"/>
                          <a14:foregroundMark x1="15122" y1="57143" x2="32195" y2="47429"/>
                          <a14:foregroundMark x1="25610" y1="49143" x2="55122" y2="57143"/>
                          <a14:foregroundMark x1="50488" y1="56571" x2="38293" y2="48571"/>
                          <a14:foregroundMark x1="52439" y1="54857" x2="38293" y2="51429"/>
                          <a14:foregroundMark x1="37561" y1="41143" x2="37561" y2="44000"/>
                          <a14:foregroundMark x1="38537" y1="46857" x2="25366" y2="44000"/>
                          <a14:foregroundMark x1="36098" y1="46857" x2="17805" y2="53143"/>
                          <a14:foregroundMark x1="21220" y1="50857" x2="26585" y2="48000"/>
                          <a14:foregroundMark x1="20976" y1="53143" x2="25366" y2="43429"/>
                          <a14:foregroundMark x1="19756" y1="52571" x2="9268" y2="57143"/>
                          <a14:foregroundMark x1="91707" y1="70286" x2="95122" y2="70857"/>
                          <a14:backgroundMark x1="76585" y1="14286" x2="23902" y2="97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01701" y="4357478"/>
              <a:ext cx="1463040" cy="62446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E48E5E-48C1-44C1-8F97-B553522CB94D}"/>
                </a:ext>
              </a:extLst>
            </p:cNvPr>
            <p:cNvSpPr/>
            <p:nvPr/>
          </p:nvSpPr>
          <p:spPr>
            <a:xfrm>
              <a:off x="701701" y="4600708"/>
              <a:ext cx="1432306" cy="3546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solidFill>
                <a:srgbClr val="0070C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012542-DE20-484B-BEE5-8A3B2AD5A7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741" y="4413750"/>
              <a:ext cx="2068526" cy="30821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D23707-9064-4FCD-B8A1-A4CC4247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LVC Architecture for Frisian Flag 2023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D52B9-6C6E-497B-B72B-73C5DF51D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C4AE0B70-8C00-4249-87F9-C8425DBE8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270063" y="2398332"/>
            <a:ext cx="863899" cy="8638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8C546D-9CA5-4663-929E-1BFE058C93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2486" y="4262892"/>
            <a:ext cx="873716" cy="8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3277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15626</TotalTime>
  <Words>598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Symbol</vt:lpstr>
      <vt:lpstr>Tahoma</vt:lpstr>
      <vt:lpstr>Times New Roman</vt:lpstr>
      <vt:lpstr>Wingdings</vt:lpstr>
      <vt:lpstr>Blends</vt:lpstr>
      <vt:lpstr>PowerPoint Presentation</vt:lpstr>
      <vt:lpstr>Contents</vt:lpstr>
      <vt:lpstr>LVC Potential</vt:lpstr>
      <vt:lpstr>Challenges for Air Operations Training</vt:lpstr>
      <vt:lpstr>LVC Environment</vt:lpstr>
      <vt:lpstr>LVC Potential for Training</vt:lpstr>
      <vt:lpstr>LVC Training Use Case</vt:lpstr>
      <vt:lpstr>Practical Research Experiment</vt:lpstr>
      <vt:lpstr>Concept LVC Architecture for Frisian Flag 2023</vt:lpstr>
      <vt:lpstr>LVC Architecture Design</vt:lpstr>
      <vt:lpstr>Future Integrated LVC Environment</vt:lpstr>
      <vt:lpstr>Next Steps</vt:lpstr>
      <vt:lpstr>Conclusions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Lemmers, Arjan</cp:lastModifiedBy>
  <cp:revision>67</cp:revision>
  <cp:lastPrinted>1601-01-01T00:00:00Z</cp:lastPrinted>
  <dcterms:created xsi:type="dcterms:W3CDTF">2016-03-29T15:29:36Z</dcterms:created>
  <dcterms:modified xsi:type="dcterms:W3CDTF">2024-10-31T10:44:50Z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