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6"/>
  </p:notesMasterIdLst>
  <p:handoutMasterIdLst>
    <p:handoutMasterId r:id="rId17"/>
  </p:handoutMasterIdLst>
  <p:sldIdLst>
    <p:sldId id="289" r:id="rId5"/>
    <p:sldId id="290" r:id="rId6"/>
    <p:sldId id="302" r:id="rId7"/>
    <p:sldId id="303" r:id="rId8"/>
    <p:sldId id="304" r:id="rId9"/>
    <p:sldId id="305" r:id="rId10"/>
    <p:sldId id="307" r:id="rId11"/>
    <p:sldId id="306" r:id="rId12"/>
    <p:sldId id="308" r:id="rId13"/>
    <p:sldId id="309" r:id="rId14"/>
    <p:sldId id="310" r:id="rId15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21E"/>
    <a:srgbClr val="09F742"/>
    <a:srgbClr val="C1E4FF"/>
    <a:srgbClr val="9FD6FF"/>
    <a:srgbClr val="A6FCBA"/>
    <a:srgbClr val="7A9343"/>
    <a:srgbClr val="0F5537"/>
    <a:srgbClr val="198959"/>
    <a:srgbClr val="10D26C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34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3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1pPr>
              <a:spcBef>
                <a:spcPts val="1200"/>
              </a:spcBef>
              <a:defRPr sz="2800" b="1"/>
            </a:lvl1pPr>
            <a:lvl2pPr>
              <a:defRPr sz="2400"/>
            </a:lvl2pPr>
            <a:lvl3pPr marL="1523962" indent="-304792">
              <a:spcBef>
                <a:spcPts val="300"/>
              </a:spcBef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woods@ida.org" TargetMode="External"/><Relationship Id="rId7" Type="http://schemas.openxmlformats.org/officeDocument/2006/relationships/hyperlink" Target="https://dsb.cto.mil/wp-content/uploads/dsb/site/wwwroot/reports/2000s/ADA429018.pdf" TargetMode="External"/><Relationship Id="rId2" Type="http://schemas.openxmlformats.org/officeDocument/2006/relationships/hyperlink" Target="mailto:Snumrich@id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b.cto.mil/wp-content/uploads/dsb/site/wwwroot/reports/2020s/GEMS%20Executive%20Summary%20FINAL.pdf" TargetMode="External"/><Relationship Id="rId5" Type="http://schemas.openxmlformats.org/officeDocument/2006/relationships/hyperlink" Target="https://breakingdefense.com/2020/07/army-future-ops-depend-on-cloud-but-not-on-jedi/" TargetMode="External"/><Relationship Id="rId4" Type="http://schemas.openxmlformats.org/officeDocument/2006/relationships/hyperlink" Target="http://internationalc2institute.org/codes-of-best-pract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2" y="2199589"/>
            <a:ext cx="10449813" cy="1229411"/>
          </a:xfrm>
        </p:spPr>
        <p:txBody>
          <a:bodyPr/>
          <a:lstStyle/>
          <a:p>
            <a:r>
              <a:rPr lang="en-US" dirty="0"/>
              <a:t>Exploiting Experimentation:</a:t>
            </a:r>
          </a:p>
          <a:p>
            <a:r>
              <a:rPr lang="en-US" dirty="0"/>
              <a:t>A Managerial Challenge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0" y="378679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S K Numrich, PhD, CMSP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Institute for Defense Analyses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Alexandria, VA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D8F88-472A-41F1-8DDC-4EF8F646F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569E53-6BFC-45E9-AF5E-01CFCDA5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Agile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280A-0D2A-4ADC-8A2C-FA33B26A52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94315"/>
            <a:ext cx="11250613" cy="5710122"/>
          </a:xfrm>
        </p:spPr>
        <p:txBody>
          <a:bodyPr/>
          <a:lstStyle/>
          <a:p>
            <a:r>
              <a:rPr lang="en-US" sz="2400" dirty="0"/>
              <a:t>Technology is easy; management, particularly managing future development is hard</a:t>
            </a:r>
          </a:p>
          <a:p>
            <a:pPr lvl="1"/>
            <a:r>
              <a:rPr lang="en-US" sz="2000" b="1" dirty="0"/>
              <a:t>Every time OSD tries to make something quick and agile it morphs into slow and bureaucratic</a:t>
            </a:r>
          </a:p>
          <a:p>
            <a:r>
              <a:rPr lang="en-US" sz="2400" dirty="0"/>
              <a:t>What might a Campaign of Learning entity look like?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Small, but funded amply </a:t>
            </a:r>
            <a:r>
              <a:rPr lang="en-US" sz="2000" b="1" dirty="0"/>
              <a:t>and with authority to accomplish its purpose</a:t>
            </a:r>
          </a:p>
          <a:p>
            <a:pPr lvl="1"/>
            <a:r>
              <a:rPr lang="en-US" sz="2000" b="1" dirty="0"/>
              <a:t>Have experts (or ready access to SMEs) in economics, politics, culture, futurist thought, and military, to create the strategic visions*</a:t>
            </a:r>
          </a:p>
          <a:p>
            <a:pPr lvl="1"/>
            <a:r>
              <a:rPr lang="en-US" sz="2000" b="1" dirty="0"/>
              <a:t>Have ready access to wargaming and simulation capabilities to hammer the visions into concepts</a:t>
            </a:r>
          </a:p>
          <a:p>
            <a:pPr lvl="1"/>
            <a:r>
              <a:rPr lang="en-US" sz="2000" b="1" dirty="0"/>
              <a:t>Have access to training to move concept to prototype</a:t>
            </a:r>
          </a:p>
          <a:p>
            <a:pPr lvl="1"/>
            <a:r>
              <a:rPr lang="en-US" sz="2000" b="1" dirty="0"/>
              <a:t>Repeat on a continuing, perhaps moderately overlapping basis and deliver to Joint Staff for scheduling demonstration experiments</a:t>
            </a:r>
          </a:p>
          <a:p>
            <a:pPr lvl="1"/>
            <a:r>
              <a:rPr lang="en-US" sz="2000" b="1" dirty="0"/>
              <a:t>In this way</a:t>
            </a:r>
            <a:r>
              <a:rPr lang="en-US" sz="2000" b="1" dirty="0">
                <a:solidFill>
                  <a:srgbClr val="0070C0"/>
                </a:solidFill>
              </a:rPr>
              <a:t>, use the part of the experimentation campaign from the start and deliver the product for use in current practices</a:t>
            </a:r>
          </a:p>
          <a:p>
            <a:pPr lvl="1"/>
            <a:r>
              <a:rPr lang="en-US" sz="2000" b="1" dirty="0"/>
              <a:t>Perhaps have a 10 or 15 year sunset clause, disappearing when the above processes become part of common practice</a:t>
            </a:r>
          </a:p>
          <a:p>
            <a:pPr marL="609585" lvl="1" indent="0">
              <a:spcBef>
                <a:spcPts val="1200"/>
              </a:spcBef>
              <a:buNone/>
            </a:pPr>
            <a:r>
              <a:rPr lang="en-US" sz="2000" b="1" dirty="0"/>
              <a:t>*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Tetlock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P.E. &amp; Gardner, D. (2015).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Superforecasting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The Art and Science of Prediction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New York City: Crown Publishing Group.</a:t>
            </a:r>
          </a:p>
          <a:p>
            <a:pPr marL="609585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80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87DFE-AF1A-4370-9807-6F8ED6A58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7C88D-7FAB-4297-BC8C-E00970C6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and 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E00D0-771D-44E8-B4A6-2259C1CF3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309" y="795130"/>
            <a:ext cx="11250613" cy="5738019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1800" dirty="0"/>
              <a:t>S K Numrich, IDA						Kevin Woods, PhD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1800" dirty="0"/>
              <a:t>	Institute for Defense Analyses					Institute for Defense Analyses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1800" dirty="0">
                <a:hlinkClick r:id="rId2"/>
              </a:rPr>
              <a:t>	snumrich@ida.org</a:t>
            </a:r>
            <a:r>
              <a:rPr lang="en-US" sz="1800" dirty="0"/>
              <a:t>						</a:t>
            </a:r>
            <a:r>
              <a:rPr lang="en-US" sz="1800" dirty="0">
                <a:hlinkClick r:id="rId3"/>
              </a:rPr>
              <a:t>kwoods@ida.org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References</a:t>
            </a:r>
          </a:p>
          <a:p>
            <a:pPr marL="0" marR="0" indent="-4572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Alberts, D. S., &amp; Hayes, R. E. (2002).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 of Best Practices for Experimentation.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CCRP Publication,      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http://internationalc2institute.org/codes-of-best-practice/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Angevine, R. G.. (2020, January 23). “Time to Revive Joint Concept Development and Experimentation,”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 on the Rocks.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https://warontherocks.com/2020/01/time-to-revive-joint-concept-development-and-experimentation/</a:t>
            </a:r>
          </a:p>
          <a:p>
            <a:pPr marL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Budge, L. D.. (2002).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Joint Force I Experiment: Final Report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(FOUO), IDA Paper P-3738.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for Defense Analyses. </a:t>
            </a:r>
            <a:endParaRPr lang="en-US" sz="16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Freedberg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J. Jr. (2020, July 29).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Army Future Ops Depend on Cloud—But Not on JEDI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Breaking Defense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https://breakingdefense.com/2020/07/army-future-ops-depend-on-cloud-but-not-on-jedi/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Joint Staff.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Implementing Joint Force Development and Design,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CJCSI 3030.01A. (2022).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Implementing Joint Force Development and Design.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https://www.jcs.mil/Portals/36/Documents/Library/Instructions/CJCSI%203030.01A.pdf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Numrich, S. K., &amp; Woods, K. M. (2017, November 27).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Discovery Experimentation: What, Why, How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[Tutorial]. Interservice/Industry Training, Simulation and Education Conference (I/ITSEC), Orlando, FL</a:t>
            </a: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Office of the Secretary of Defense. (2021).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 Report of the Defense Science Board (DSB) Task Force on Gaming, Exercising, Modeling, and Simulation, (GEMS)—Executive Summary.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https://dsb.cto.mil/wp-content/uploads/dsb/site/wwwroot/reports/2020s/GEMS%20Executive%20Summary%20FINAL.pdf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45720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Office of the Under Secretary of Defense for Acquisition, Technology, and Logistics. (2003). </a:t>
            </a:r>
            <a:r>
              <a:rPr lang="en-US" sz="16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Phase I Report of the Defense Science Task Force on Joint Experimentation, September 2003.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https://dsb.cto.mil/wp-content/uploads/dsb/site/wwwroot/reports/2000s/ADA429018.pdf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18A60-2D64-4010-A590-687290637E9E}"/>
              </a:ext>
            </a:extLst>
          </p:cNvPr>
          <p:cNvSpPr/>
          <p:nvPr/>
        </p:nvSpPr>
        <p:spPr bwMode="auto">
          <a:xfrm>
            <a:off x="362709" y="1318591"/>
            <a:ext cx="1086678" cy="2385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3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458D68A1-B132-4253-97BA-92760676FEA0}"/>
              </a:ext>
            </a:extLst>
          </p:cNvPr>
          <p:cNvSpPr/>
          <p:nvPr/>
        </p:nvSpPr>
        <p:spPr bwMode="auto">
          <a:xfrm>
            <a:off x="6020262" y="5578403"/>
            <a:ext cx="1467803" cy="85922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 Black" panose="020B0A04020102020204" pitchFamily="34" charset="0"/>
                <a:ea typeface="Segoe UI Black" panose="020B0A02040204020203" pitchFamily="34" charset="0"/>
              </a:rPr>
              <a:t>Displaced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 Black" panose="020B0A04020102020204" pitchFamily="34" charset="0"/>
                <a:ea typeface="Segoe UI Black" panose="020B0A02040204020203" pitchFamily="34" charset="0"/>
              </a:rPr>
              <a:t>Persons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943549-8B16-4100-BD74-9025787DF32B}"/>
              </a:ext>
            </a:extLst>
          </p:cNvPr>
          <p:cNvSpPr/>
          <p:nvPr/>
        </p:nvSpPr>
        <p:spPr bwMode="auto">
          <a:xfrm>
            <a:off x="9434947" y="3686270"/>
            <a:ext cx="2541336" cy="788432"/>
          </a:xfrm>
          <a:prstGeom prst="roundRect">
            <a:avLst>
              <a:gd name="adj" fmla="val 50000"/>
            </a:avLst>
          </a:prstGeom>
          <a:solidFill>
            <a:srgbClr val="03E2E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Political Unrest Worldwide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latin typeface="Arial Narrow" panose="020B0606020202030204" pitchFamily="34" charset="0"/>
                <a:cs typeface="Arial" panose="020B0604020202020204" pitchFamily="34" charset="0"/>
              </a:rPr>
              <a:t>Is Fueled by High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Prices and Huge Debts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30AE-7869-40DD-A7EE-11FD1B7F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3505">
            <a:off x="9505514" y="2075215"/>
            <a:ext cx="1905028" cy="980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E8420-81CC-4184-9852-DCB5A282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467" y="2858441"/>
            <a:ext cx="1840791" cy="845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DA9097-620C-437A-8312-6943A704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9326">
            <a:off x="9388263" y="5220478"/>
            <a:ext cx="2184197" cy="9806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A20979A-CDFD-47B9-9B74-2059E35C8B06}"/>
              </a:ext>
            </a:extLst>
          </p:cNvPr>
          <p:cNvGrpSpPr/>
          <p:nvPr/>
        </p:nvGrpSpPr>
        <p:grpSpPr>
          <a:xfrm>
            <a:off x="9517291" y="4562916"/>
            <a:ext cx="2063385" cy="730953"/>
            <a:chOff x="9517291" y="4562916"/>
            <a:chExt cx="2063385" cy="73095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3352C5-3CF5-4F14-AD15-D58A84A8BDF9}"/>
                </a:ext>
              </a:extLst>
            </p:cNvPr>
            <p:cNvSpPr/>
            <p:nvPr/>
          </p:nvSpPr>
          <p:spPr bwMode="auto">
            <a:xfrm rot="358645">
              <a:off x="9528183" y="4562916"/>
              <a:ext cx="2003092" cy="730953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27C80A-D02F-4A58-B4DC-017813109B3D}"/>
                </a:ext>
              </a:extLst>
            </p:cNvPr>
            <p:cNvSpPr txBox="1"/>
            <p:nvPr/>
          </p:nvSpPr>
          <p:spPr>
            <a:xfrm rot="358645">
              <a:off x="9517291" y="4670740"/>
              <a:ext cx="2063385" cy="53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Arial Black" panose="020B0A04020102020204" pitchFamily="34" charset="0"/>
                </a:rPr>
                <a:t>Global Economy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Arial Black" panose="020B0A04020102020204" pitchFamily="34" charset="0"/>
                </a:rPr>
                <a:t>in a Sticky Spot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D6B250-C3FD-47BB-8E75-1FEA561D4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066" y="5291964"/>
            <a:ext cx="2184232" cy="1219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020" y="-51502"/>
            <a:ext cx="7416800" cy="795130"/>
          </a:xfrm>
        </p:spPr>
        <p:txBody>
          <a:bodyPr/>
          <a:lstStyle/>
          <a:p>
            <a:r>
              <a:rPr lang="en-US" dirty="0"/>
              <a:t>Our World Is Complicated and Dynamic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57312" y="1901689"/>
            <a:ext cx="3405508" cy="3849754"/>
          </a:xfrm>
          <a:solidFill>
            <a:schemeClr val="accent5"/>
          </a:solidFill>
        </p:spPr>
        <p:txBody>
          <a:bodyPr/>
          <a:lstStyle/>
          <a:p>
            <a:pPr marL="0" indent="0" algn="ctr">
              <a:lnSpc>
                <a:spcPct val="85000"/>
              </a:lnSpc>
              <a:buNone/>
            </a:pPr>
            <a:r>
              <a:rPr lang="en-US" sz="1600" b="1" i="1" dirty="0">
                <a:solidFill>
                  <a:srgbClr val="040C28"/>
                </a:solidFill>
                <a:effectLst/>
                <a:latin typeface="Arial Black" panose="020B0A04020102020204" pitchFamily="34" charset="0"/>
              </a:rPr>
              <a:t>Global food demand will increase by more than 50 percent in 2050</a:t>
            </a:r>
            <a:r>
              <a:rPr lang="en-US" sz="1600" b="1" i="1" dirty="0">
                <a:solidFill>
                  <a:srgbClr val="1F1F1F"/>
                </a:solidFill>
                <a:effectLst/>
                <a:latin typeface="Arial Black" panose="020B0A04020102020204" pitchFamily="34" charset="0"/>
              </a:rPr>
              <a:t>, but due to climate change, agriculture yields of major crops could decrease over that same period. </a:t>
            </a:r>
          </a:p>
          <a:p>
            <a:pPr marL="0" indent="0" algn="ctr">
              <a:lnSpc>
                <a:spcPct val="85000"/>
              </a:lnSpc>
              <a:buNone/>
            </a:pPr>
            <a:endParaRPr lang="en-US" sz="1600" b="1" i="1" dirty="0">
              <a:solidFill>
                <a:srgbClr val="1F1F1F"/>
              </a:solidFill>
              <a:effectLst/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1600" b="1" i="1" dirty="0">
              <a:solidFill>
                <a:srgbClr val="1F1F1F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1800" b="1" i="1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 algn="ctr">
              <a:lnSpc>
                <a:spcPct val="85000"/>
              </a:lnSpc>
              <a:buNone/>
            </a:pPr>
            <a:r>
              <a:rPr lang="en-US" sz="1600" b="1" i="1" dirty="0">
                <a:solidFill>
                  <a:srgbClr val="1F1F1F"/>
                </a:solidFill>
                <a:effectLst/>
                <a:latin typeface="Arial Black" panose="020B0A04020102020204" pitchFamily="34" charset="0"/>
              </a:rPr>
              <a:t>This dangerous combination could lead to price spikes, food insecurity, social unrest, political tensions, and conflict.</a:t>
            </a:r>
            <a:endParaRPr lang="en-US" sz="1600" b="1" i="1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2068" y="6602534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D5212-36C0-4087-98BE-0D4723458C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22" y="2785403"/>
            <a:ext cx="4165600" cy="261077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2DBF7-0E87-4A2D-BE31-5B4FEDEBF1A3}"/>
              </a:ext>
            </a:extLst>
          </p:cNvPr>
          <p:cNvSpPr txBox="1"/>
          <p:nvPr/>
        </p:nvSpPr>
        <p:spPr>
          <a:xfrm>
            <a:off x="902204" y="5686623"/>
            <a:ext cx="4760102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G</a:t>
            </a:r>
            <a:r>
              <a:rPr lang="en-US" sz="1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raphic developed by the Army as a vision of collaboration across land, sea, and air as well as space and cyberspace (</a:t>
            </a:r>
            <a:r>
              <a:rPr lang="en-US" sz="14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Freedberg</a:t>
            </a:r>
            <a:r>
              <a:rPr lang="en-US" sz="1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2020)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7D3439-3FDF-4435-A46A-BBD79BF5E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676" y="3361512"/>
            <a:ext cx="1896800" cy="1300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20124B-F24C-44F0-8194-C4A3328E1B82}"/>
              </a:ext>
            </a:extLst>
          </p:cNvPr>
          <p:cNvSpPr txBox="1"/>
          <p:nvPr/>
        </p:nvSpPr>
        <p:spPr>
          <a:xfrm>
            <a:off x="75355" y="930787"/>
            <a:ext cx="58593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Military Operations, 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no longer constrained to “lanes,” 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use yesterday’s technology 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in a richly connected context 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to address a rapidly changing world, 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until tomorrow’s tech emerges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08942-29FB-45F5-A15D-D571468854B3}"/>
              </a:ext>
            </a:extLst>
          </p:cNvPr>
          <p:cNvSpPr txBox="1"/>
          <p:nvPr/>
        </p:nvSpPr>
        <p:spPr>
          <a:xfrm>
            <a:off x="6198440" y="873855"/>
            <a:ext cx="53771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The civil crises that drive political unrest are many, varied, and highly changeable at the hands of humans and nature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4" grpId="0" build="p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BB1C2-9CB2-4D87-9983-0D8725BD9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4EC1D-CF88-461D-B4E2-E6D0AB1D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Tyranny of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D14CB-AD18-4DF0-BA77-67788D109F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967203"/>
            <a:ext cx="11250613" cy="5075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Time colors our perspectives on the operational environment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clouds of war are looming over us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 focus becomes winning tomorrow’s battle. </a:t>
            </a:r>
          </a:p>
          <a:p>
            <a:pPr lvl="2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little time to conceive of or develop new capabilities, 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approach the impending confrontation with current capabilities or minimal improvement upon them; adjusting tactics, techniques, and procedures (TTPs)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Events observed assume the role of Lessons Learned – without benefit of analysis</a:t>
            </a:r>
          </a:p>
          <a:p>
            <a:pPr lvl="2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focus takes a back seat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the world around us seems calm and there is no looming struggle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have the luxury of being capability-driven and </a:t>
            </a:r>
          </a:p>
          <a:p>
            <a:pPr lvl="2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Technologists are free to develop new capabilities simply because they can do so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nconstrained or led by warfighting concepts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Larger, longer-term challenges involving all pillars of power: political, economic, and information as well military rise to the fore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Strategic focus takes a back seat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8B9D8-E4FE-49E6-805E-3CA051E4B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D7C68-1B89-4832-8546-6675A8D3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0"/>
            <a:ext cx="7416800" cy="79513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2C67BE-C61F-49EB-988A-2B6E3F7D1679}"/>
              </a:ext>
            </a:extLst>
          </p:cNvPr>
          <p:cNvSpPr/>
          <p:nvPr/>
        </p:nvSpPr>
        <p:spPr bwMode="auto">
          <a:xfrm>
            <a:off x="244602" y="1698697"/>
            <a:ext cx="3296738" cy="2213113"/>
          </a:xfrm>
          <a:prstGeom prst="ellipse">
            <a:avLst/>
          </a:prstGeom>
          <a:solidFill>
            <a:srgbClr val="0F553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Gaming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Wargames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geopolitical shifts,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adversary goals,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to US moves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8E4A7-AF6F-46F1-A58B-93322F28E9D0}"/>
              </a:ext>
            </a:extLst>
          </p:cNvPr>
          <p:cNvSpPr/>
          <p:nvPr/>
        </p:nvSpPr>
        <p:spPr bwMode="auto">
          <a:xfrm rot="20028500">
            <a:off x="489433" y="4254382"/>
            <a:ext cx="2981740" cy="1444487"/>
          </a:xfrm>
          <a:prstGeom prst="roundRect">
            <a:avLst>
              <a:gd name="adj" fmla="val 36851"/>
            </a:avLst>
          </a:prstGeom>
          <a:solidFill>
            <a:srgbClr val="09F74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Operational Wargames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Foci: new TTPs, emerging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weapons, force structure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Needed tech check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E5BCD-70C1-4A7F-813A-46B8F18A4D59}"/>
              </a:ext>
            </a:extLst>
          </p:cNvPr>
          <p:cNvSpPr/>
          <p:nvPr/>
        </p:nvSpPr>
        <p:spPr bwMode="auto">
          <a:xfrm>
            <a:off x="8627166" y="1698697"/>
            <a:ext cx="2676939" cy="12192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LVC Sims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test new concepts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warfighters, utility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tools, training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F82CA-F236-4A41-92F4-08D101CD058E}"/>
              </a:ext>
            </a:extLst>
          </p:cNvPr>
          <p:cNvSpPr/>
          <p:nvPr/>
        </p:nvSpPr>
        <p:spPr bwMode="auto">
          <a:xfrm rot="880777">
            <a:off x="9004091" y="3326082"/>
            <a:ext cx="2796210" cy="1364974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Theater Sims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force structure,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arms, effects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AA1E6-792F-4DB1-BF1C-E6F5A87BC7E4}"/>
              </a:ext>
            </a:extLst>
          </p:cNvPr>
          <p:cNvSpPr txBox="1"/>
          <p:nvPr/>
        </p:nvSpPr>
        <p:spPr>
          <a:xfrm>
            <a:off x="528754" y="849706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Wargames: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Subject Matter Experts (SMEs)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CB8F6-2E30-470A-8C86-144EEC8E0FDF}"/>
              </a:ext>
            </a:extLst>
          </p:cNvPr>
          <p:cNvSpPr/>
          <p:nvPr/>
        </p:nvSpPr>
        <p:spPr bwMode="auto">
          <a:xfrm>
            <a:off x="8686800" y="4516030"/>
            <a:ext cx="2087217" cy="15468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Mission 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Foci: physical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B7992-55F9-48EF-BF9D-982680A580D3}"/>
              </a:ext>
            </a:extLst>
          </p:cNvPr>
          <p:cNvSpPr txBox="1"/>
          <p:nvPr/>
        </p:nvSpPr>
        <p:spPr>
          <a:xfrm>
            <a:off x="7258574" y="820530"/>
            <a:ext cx="268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Simulations: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and Algorithms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C1073-47EF-4143-80DD-9D949B756AD2}"/>
              </a:ext>
            </a:extLst>
          </p:cNvPr>
          <p:cNvSpPr txBox="1"/>
          <p:nvPr/>
        </p:nvSpPr>
        <p:spPr>
          <a:xfrm>
            <a:off x="2913982" y="4907802"/>
            <a:ext cx="591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need both kinds of tools </a:t>
            </a:r>
          </a:p>
          <a:p>
            <a:pPr algn="ctr">
              <a:lnSpc>
                <a:spcPct val="102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together </a:t>
            </a:r>
          </a:p>
          <a:p>
            <a:pPr algn="ctr">
              <a:lnSpc>
                <a:spcPct val="102000"/>
              </a:lnSpc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in a well-designed methodology </a:t>
            </a:r>
          </a:p>
          <a:p>
            <a:pPr algn="ctr">
              <a:lnSpc>
                <a:spcPct val="102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yield operational planning and acquisition based on strategic insight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BEF0CF0-C9F3-4331-873E-4627695B4068}"/>
              </a:ext>
            </a:extLst>
          </p:cNvPr>
          <p:cNvSpPr/>
          <p:nvPr/>
        </p:nvSpPr>
        <p:spPr bwMode="auto">
          <a:xfrm>
            <a:off x="3024548" y="2165846"/>
            <a:ext cx="2676939" cy="2213113"/>
          </a:xfrm>
          <a:prstGeom prst="wedgeRoundRectCallout">
            <a:avLst>
              <a:gd name="adj1" fmla="val -56712"/>
              <a:gd name="adj2" fmla="val 18432"/>
              <a:gd name="adj3" fmla="val 16667"/>
            </a:avLst>
          </a:prstGeom>
          <a:solidFill>
            <a:srgbClr val="A6FCB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Wargames</a:t>
            </a:r>
          </a:p>
          <a:p>
            <a:pPr marL="119063" marR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Capitalize on human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ingenuity and expert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experience to explore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paths forward</a:t>
            </a:r>
          </a:p>
          <a:p>
            <a:pPr marL="119063" marR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/>
              <a:t>Can deal with things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/>
              <a:t>  hard to model</a:t>
            </a:r>
          </a:p>
          <a:p>
            <a:pPr marL="119063" marR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Lack physics focus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64FBCA9-73CB-48EC-80BD-C4A79D79C9A1}"/>
              </a:ext>
            </a:extLst>
          </p:cNvPr>
          <p:cNvSpPr/>
          <p:nvPr/>
        </p:nvSpPr>
        <p:spPr bwMode="auto">
          <a:xfrm>
            <a:off x="5873082" y="2165847"/>
            <a:ext cx="2813718" cy="2213113"/>
          </a:xfrm>
          <a:prstGeom prst="wedgeRoundRectCallout">
            <a:avLst>
              <a:gd name="adj1" fmla="val 61970"/>
              <a:gd name="adj2" fmla="val 8847"/>
              <a:gd name="adj3" fmla="val 16667"/>
            </a:avLst>
          </a:prstGeom>
          <a:solidFill>
            <a:srgbClr val="C1E4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Simulations</a:t>
            </a:r>
          </a:p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Can provide physics-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based interactions</a:t>
            </a:r>
          </a:p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At entity level let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humans interact with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/>
              <a:t>   devices and systems</a:t>
            </a:r>
          </a:p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Can be run repeatedly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for statistical analyses</a:t>
            </a:r>
          </a:p>
        </p:txBody>
      </p:sp>
    </p:spTree>
    <p:extLst>
      <p:ext uri="{BB962C8B-B14F-4D97-AF65-F5344CB8AC3E}">
        <p14:creationId xmlns:p14="http://schemas.microsoft.com/office/powerpoint/2010/main" val="2983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544CA-C2A8-4426-8EB9-0417764B4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44511-B698-4970-9208-6DBF319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Experimentation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6AC6-AC9D-4A0A-AEA9-6A413B8074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400" y="1026522"/>
            <a:ext cx="11912600" cy="5075237"/>
          </a:xfrm>
        </p:spPr>
        <p:txBody>
          <a:bodyPr/>
          <a:lstStyle/>
          <a:p>
            <a:r>
              <a:rPr lang="en-US" sz="2400" dirty="0"/>
              <a:t>DoD uses three primary types of experimentation</a:t>
            </a:r>
            <a:r>
              <a:rPr lang="en-US" dirty="0"/>
              <a:t> </a:t>
            </a:r>
            <a:r>
              <a:rPr lang="en-US" sz="2000" dirty="0"/>
              <a:t>(definitions used in following slides come from CCRP* Code of Best Practices: Experimentation (COBP)</a:t>
            </a:r>
            <a:endParaRPr lang="en-US" dirty="0"/>
          </a:p>
          <a:p>
            <a:pPr lvl="1"/>
            <a:r>
              <a:rPr lang="en-US" b="1" dirty="0"/>
              <a:t>Hypothesis testing experiments: traditional laboratory experiment to challenge concepts</a:t>
            </a:r>
          </a:p>
          <a:p>
            <a:pPr lvl="1"/>
            <a:r>
              <a:rPr lang="en-US" b="1" dirty="0"/>
              <a:t>Demonstration experiments: taking a prototype into the field</a:t>
            </a:r>
          </a:p>
          <a:p>
            <a:pPr lvl="1"/>
            <a:r>
              <a:rPr lang="en-US" b="1" dirty="0"/>
              <a:t>Discovery experiments: explore novel ideas and refine them into usable concepts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Each type of experimentation</a:t>
            </a:r>
          </a:p>
          <a:p>
            <a:pPr lvl="1"/>
            <a:r>
              <a:rPr lang="en-US" b="1" dirty="0"/>
              <a:t>Has specific uses within DoD</a:t>
            </a:r>
          </a:p>
          <a:p>
            <a:pPr lvl="1"/>
            <a:r>
              <a:rPr lang="en-US" b="1" dirty="0"/>
              <a:t>Is characterized by the type of knowledge in hand at the outset</a:t>
            </a:r>
          </a:p>
          <a:p>
            <a:pPr lvl="1"/>
            <a:r>
              <a:rPr lang="en-US" b="1" dirty="0"/>
              <a:t>Makes different demands on data collection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70C0"/>
                </a:solidFill>
              </a:rPr>
              <a:t>The different types of experiment can be combined into a campaign in the quest for increased capability for the military using tools just presented</a:t>
            </a:r>
          </a:p>
          <a:p>
            <a:endParaRPr 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0554F03-0DF1-4FA5-8CE0-12E8559B6A70}"/>
              </a:ext>
            </a:extLst>
          </p:cNvPr>
          <p:cNvSpPr txBox="1"/>
          <p:nvPr/>
        </p:nvSpPr>
        <p:spPr>
          <a:xfrm>
            <a:off x="3839025" y="6383952"/>
            <a:ext cx="47355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sz="1400" b="1" dirty="0"/>
              <a:t>*Command and Control Research Program (CCRP)</a:t>
            </a:r>
          </a:p>
        </p:txBody>
      </p:sp>
    </p:spTree>
    <p:extLst>
      <p:ext uri="{BB962C8B-B14F-4D97-AF65-F5344CB8AC3E}">
        <p14:creationId xmlns:p14="http://schemas.microsoft.com/office/powerpoint/2010/main" val="6014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ECB61-B875-46B9-A372-2DB99AE27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42AF0-ACDE-4F78-88FB-2A290D183F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Experimentation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A15A9-197D-45CB-8B39-5B9473EF7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2" y="1342150"/>
            <a:ext cx="10422696" cy="4919123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658ED-5567-47A4-BD85-EACCE05ADCD4}"/>
              </a:ext>
            </a:extLst>
          </p:cNvPr>
          <p:cNvSpPr txBox="1"/>
          <p:nvPr/>
        </p:nvSpPr>
        <p:spPr>
          <a:xfrm>
            <a:off x="799787" y="870272"/>
            <a:ext cx="1074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The real power behind experimentation is development of an experimentation campaign</a:t>
            </a:r>
          </a:p>
        </p:txBody>
      </p:sp>
      <p:sp>
        <p:nvSpPr>
          <p:cNvPr id="8" name="Cloud Callout 5">
            <a:extLst>
              <a:ext uri="{FF2B5EF4-FFF2-40B4-BE49-F238E27FC236}">
                <a16:creationId xmlns:a16="http://schemas.microsoft.com/office/drawing/2014/main" id="{78536B72-A244-460D-9FAE-D2F35234EA6D}"/>
              </a:ext>
            </a:extLst>
          </p:cNvPr>
          <p:cNvSpPr/>
          <p:nvPr/>
        </p:nvSpPr>
        <p:spPr bwMode="auto">
          <a:xfrm rot="5591532">
            <a:off x="8128148" y="3547851"/>
            <a:ext cx="1838191" cy="4560226"/>
          </a:xfrm>
          <a:prstGeom prst="cloudCallout">
            <a:avLst>
              <a:gd name="adj1" fmla="val 853"/>
              <a:gd name="adj2" fmla="val 44284"/>
            </a:avLst>
          </a:prstGeom>
          <a:solidFill>
            <a:schemeClr val="bg1">
              <a:lumMod val="95000"/>
              <a:alpha val="54902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A6A34-D6ED-42C7-B722-C9BCD46176FC}"/>
              </a:ext>
            </a:extLst>
          </p:cNvPr>
          <p:cNvSpPr txBox="1"/>
          <p:nvPr/>
        </p:nvSpPr>
        <p:spPr>
          <a:xfrm>
            <a:off x="8229607" y="5089300"/>
            <a:ext cx="18373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Grey</a:t>
            </a:r>
          </a:p>
          <a:p>
            <a:pPr algn="ctr"/>
            <a:endParaRPr lang="en-US" sz="1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1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1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Actions/Reactions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808409-DECA-4538-9618-CF0E9E5CB764}"/>
              </a:ext>
            </a:extLst>
          </p:cNvPr>
          <p:cNvSpPr/>
          <p:nvPr/>
        </p:nvSpPr>
        <p:spPr bwMode="auto">
          <a:xfrm>
            <a:off x="118995" y="4608281"/>
            <a:ext cx="2372702" cy="1813199"/>
          </a:xfrm>
          <a:prstGeom prst="ellipse">
            <a:avLst/>
          </a:prstGeom>
          <a:solidFill>
            <a:srgbClr val="0F553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Gaming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Wargames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geopolitical shifts,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adversary goals,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to US moves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3A61D6-1100-4E65-8AB3-8576F46D56BE}"/>
              </a:ext>
            </a:extLst>
          </p:cNvPr>
          <p:cNvSpPr/>
          <p:nvPr/>
        </p:nvSpPr>
        <p:spPr bwMode="auto">
          <a:xfrm>
            <a:off x="2616917" y="4868585"/>
            <a:ext cx="1815637" cy="1491294"/>
          </a:xfrm>
          <a:prstGeom prst="roundRect">
            <a:avLst>
              <a:gd name="adj" fmla="val 36851"/>
            </a:avLst>
          </a:prstGeom>
          <a:solidFill>
            <a:srgbClr val="09F74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Wargames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Foci: new TTPs,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Emerging  weapons,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force structure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181A26-786E-4FA5-8274-3A8C065BFD83}"/>
              </a:ext>
            </a:extLst>
          </p:cNvPr>
          <p:cNvSpPr/>
          <p:nvPr/>
        </p:nvSpPr>
        <p:spPr bwMode="auto">
          <a:xfrm>
            <a:off x="4597530" y="5307093"/>
            <a:ext cx="1876586" cy="1041741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Theater Sims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force structure,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arms, effects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74E08A-B94C-49C4-A793-0364E657BF03}"/>
              </a:ext>
            </a:extLst>
          </p:cNvPr>
          <p:cNvSpPr/>
          <p:nvPr/>
        </p:nvSpPr>
        <p:spPr bwMode="auto">
          <a:xfrm>
            <a:off x="5216220" y="4186182"/>
            <a:ext cx="1559280" cy="11942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Mission 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Foci: physical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80A7E4-ABFF-44BA-8D1D-FC27D58AE50E}"/>
              </a:ext>
            </a:extLst>
          </p:cNvPr>
          <p:cNvSpPr/>
          <p:nvPr/>
        </p:nvSpPr>
        <p:spPr bwMode="auto">
          <a:xfrm>
            <a:off x="6889050" y="4271400"/>
            <a:ext cx="1908313" cy="93909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LVC Sims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Foci: test new concepts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warfighters, utility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tools, training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40106-5004-404B-890E-00B341CF97EB}"/>
              </a:ext>
            </a:extLst>
          </p:cNvPr>
          <p:cNvSpPr/>
          <p:nvPr/>
        </p:nvSpPr>
        <p:spPr bwMode="auto">
          <a:xfrm>
            <a:off x="728870" y="1988590"/>
            <a:ext cx="4487349" cy="915069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Discovery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</a:rPr>
              <a:t>Experimentation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35A61F-042E-4AB4-9A53-1CC130E3B3C3}"/>
              </a:ext>
            </a:extLst>
          </p:cNvPr>
          <p:cNvSpPr/>
          <p:nvPr/>
        </p:nvSpPr>
        <p:spPr bwMode="auto">
          <a:xfrm>
            <a:off x="4500164" y="1997622"/>
            <a:ext cx="2954397" cy="915069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Hypothesis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</a:rPr>
              <a:t>Testing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24A402-EA91-45FA-83AE-43BDE7DD25E5}"/>
              </a:ext>
            </a:extLst>
          </p:cNvPr>
          <p:cNvSpPr/>
          <p:nvPr/>
        </p:nvSpPr>
        <p:spPr bwMode="auto">
          <a:xfrm>
            <a:off x="6719488" y="2043870"/>
            <a:ext cx="2954397" cy="915069"/>
          </a:xfrm>
          <a:prstGeom prst="ellipse">
            <a:avLst/>
          </a:prstGeom>
          <a:solidFill>
            <a:srgbClr val="04721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Demonstration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bg1"/>
                </a:solidFill>
              </a:rPr>
              <a:t>Experiments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E5FA5-9738-4489-8B91-A15AD0FD5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7B05B-61F6-414F-BC9D-31C0D83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4652C-7344-4F3F-ADDB-515169826E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59969"/>
            <a:ext cx="11250613" cy="5075237"/>
          </a:xfrm>
        </p:spPr>
        <p:txBody>
          <a:bodyPr/>
          <a:lstStyle/>
          <a:p>
            <a:r>
              <a:rPr lang="en-US" sz="2400" dirty="0"/>
              <a:t>The following comments </a:t>
            </a:r>
            <a:r>
              <a:rPr lang="en-US" sz="2400" dirty="0">
                <a:solidFill>
                  <a:srgbClr val="00B0F0"/>
                </a:solidFill>
              </a:rPr>
              <a:t>are NOT indicating </a:t>
            </a:r>
            <a:r>
              <a:rPr lang="en-US" sz="2400" dirty="0"/>
              <a:t>that current doctrine and policy are wrong</a:t>
            </a:r>
          </a:p>
          <a:p>
            <a:pPr lvl="1"/>
            <a:r>
              <a:rPr lang="en-US" b="1" dirty="0"/>
              <a:t>To the contrary, they are </a:t>
            </a:r>
          </a:p>
          <a:p>
            <a:pPr lvl="2"/>
            <a:r>
              <a:rPr lang="en-US" b="1" dirty="0"/>
              <a:t>Informed by strategy</a:t>
            </a:r>
          </a:p>
          <a:p>
            <a:pPr lvl="2"/>
            <a:r>
              <a:rPr lang="en-US" b="1" dirty="0"/>
              <a:t>Grounded in operational understanding</a:t>
            </a:r>
          </a:p>
          <a:p>
            <a:r>
              <a:rPr lang="en-US" sz="2400" dirty="0"/>
              <a:t>What </a:t>
            </a:r>
            <a:r>
              <a:rPr lang="en-US" sz="2400" i="1" dirty="0">
                <a:solidFill>
                  <a:srgbClr val="00B0F0"/>
                </a:solidFill>
              </a:rPr>
              <a:t>we are saying </a:t>
            </a:r>
            <a:r>
              <a:rPr lang="en-US" sz="2400" dirty="0"/>
              <a:t>is that the implementation</a:t>
            </a:r>
          </a:p>
          <a:p>
            <a:pPr lvl="1"/>
            <a:r>
              <a:rPr lang="en-US" b="1" dirty="0"/>
              <a:t>Has bent to the tyranny of time</a:t>
            </a:r>
          </a:p>
          <a:p>
            <a:pPr lvl="1"/>
            <a:r>
              <a:rPr lang="en-US" b="1" dirty="0"/>
              <a:t>Starts past the middle of the ideal process</a:t>
            </a:r>
          </a:p>
          <a:p>
            <a:pPr lvl="1"/>
            <a:r>
              <a:rPr lang="en-US" b="1" dirty="0"/>
              <a:t>Requires full coordination:  both painful and time-consuming</a:t>
            </a:r>
          </a:p>
          <a:p>
            <a:pPr lvl="1"/>
            <a:r>
              <a:rPr lang="en-US" b="1" dirty="0"/>
              <a:t>Lacks whole of government and joint participation at the concept stage</a:t>
            </a:r>
          </a:p>
          <a:p>
            <a:r>
              <a:rPr lang="en-US" sz="2400" dirty="0"/>
              <a:t>Typical contracting processes and coordination militate against developing a full experimentation campaign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26A05-431D-4F82-9C22-5C00A3855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C489B-B7A7-4C7C-B233-CDB2F199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-22319"/>
            <a:ext cx="7416800" cy="795130"/>
          </a:xfrm>
        </p:spPr>
        <p:txBody>
          <a:bodyPr/>
          <a:lstStyle/>
          <a:p>
            <a:r>
              <a:rPr lang="en-US" dirty="0"/>
              <a:t>Current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F1ED48-D071-4091-9870-6D193BD333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90299" y="3670853"/>
            <a:ext cx="5004651" cy="2458040"/>
          </a:xfrm>
        </p:spPr>
        <p:txBody>
          <a:bodyPr/>
          <a:lstStyle/>
          <a:p>
            <a:pPr marL="1066773" lvl="2" indent="0">
              <a:spcBef>
                <a:spcPts val="0"/>
              </a:spcBef>
              <a:buNone/>
            </a:pPr>
            <a:r>
              <a:rPr lang="en-US" sz="1800" b="1" dirty="0"/>
              <a:t>CONOPS: concepts of operation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1800" b="1" dirty="0"/>
              <a:t>CONEMPS: concepts of employment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1800" b="1" dirty="0"/>
              <a:t>CRC: concept-required capabilities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As currently implemented</a:t>
            </a:r>
          </a:p>
          <a:p>
            <a:pPr marL="463550" lvl="1" indent="-171450">
              <a:spcBef>
                <a:spcPts val="0"/>
              </a:spcBef>
            </a:pPr>
            <a:r>
              <a:rPr lang="en-US" sz="1800" b="1" dirty="0"/>
              <a:t>Exercise planning and coordination dominates the process</a:t>
            </a:r>
          </a:p>
          <a:p>
            <a:pPr marL="463550" lvl="1" indent="-171450">
              <a:spcBef>
                <a:spcPts val="0"/>
              </a:spcBef>
            </a:pPr>
            <a:r>
              <a:rPr lang="en-US" sz="1800" b="1" dirty="0"/>
              <a:t>With the focus on possible near-term hostilities, CRCs are modifications to current technologies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C70CF-8468-423F-A5D9-DC00878E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7" y="2005742"/>
            <a:ext cx="5907416" cy="3899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4F228-1E6F-4260-825B-8FAE6FB73183}"/>
              </a:ext>
            </a:extLst>
          </p:cNvPr>
          <p:cNvSpPr txBox="1"/>
          <p:nvPr/>
        </p:nvSpPr>
        <p:spPr>
          <a:xfrm>
            <a:off x="871072" y="951979"/>
            <a:ext cx="5125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GUIDANCE FOR JOINT FORCE DEVELOPMENT AND DESIGN</a:t>
            </a:r>
          </a:p>
          <a:p>
            <a:r>
              <a:rPr lang="en-US" sz="2000" b="1" dirty="0"/>
              <a:t>		</a:t>
            </a:r>
            <a:r>
              <a:rPr lang="en-US" sz="1200" b="1" dirty="0"/>
              <a:t>CJCSI 3030.01A 3 October 2022</a:t>
            </a:r>
            <a:endParaRPr lang="en-US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579F6-E1D1-4749-8203-2EB3213E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030" y="1518556"/>
            <a:ext cx="5096921" cy="2152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B7F65C-299B-4C50-A547-C5352323547A}"/>
              </a:ext>
            </a:extLst>
          </p:cNvPr>
          <p:cNvSpPr txBox="1"/>
          <p:nvPr/>
        </p:nvSpPr>
        <p:spPr>
          <a:xfrm>
            <a:off x="3161394" y="6319590"/>
            <a:ext cx="6331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/>
              <a:t>IMPLEMENTING JOINT FORCE DEVELOPMENT AND DESIGN </a:t>
            </a:r>
          </a:p>
          <a:p>
            <a:pPr algn="r"/>
            <a:r>
              <a:rPr lang="en-US" sz="1200" b="1" dirty="0"/>
              <a:t>CJCSI 3030.01A 3 October 2022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9DF72-BA63-4043-8568-83625E3DA623}"/>
              </a:ext>
            </a:extLst>
          </p:cNvPr>
          <p:cNvSpPr txBox="1"/>
          <p:nvPr/>
        </p:nvSpPr>
        <p:spPr>
          <a:xfrm>
            <a:off x="7378724" y="917678"/>
            <a:ext cx="447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CAMPAIGN OF LEARNING</a:t>
            </a:r>
          </a:p>
          <a:p>
            <a:r>
              <a:rPr lang="en-US" sz="2000" b="1" dirty="0"/>
              <a:t>		</a:t>
            </a:r>
            <a:r>
              <a:rPr lang="en-US" sz="1200" b="1" dirty="0"/>
              <a:t>CJCSI 3030.01A 3 October 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39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4DE78-B678-4403-9C70-57E174C58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07B6F-91F4-4020-830D-A6B790F9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vs the Tyranny of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F11D2-F440-4FAE-B6E3-49DCD657D1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940699"/>
            <a:ext cx="11747500" cy="5075237"/>
          </a:xfrm>
        </p:spPr>
        <p:txBody>
          <a:bodyPr/>
          <a:lstStyle/>
          <a:p>
            <a:r>
              <a:rPr lang="en-US" sz="2400" dirty="0"/>
              <a:t>Embracing the notion of an Experimentation Campaign is the first step in defeating the Tyranny of Time</a:t>
            </a:r>
          </a:p>
          <a:p>
            <a:pPr lvl="1"/>
            <a:r>
              <a:rPr lang="en-US" sz="2000" b="1" dirty="0"/>
              <a:t>The Campaign of Learning embraces the concept of an Experimentation Campaign</a:t>
            </a:r>
          </a:p>
          <a:p>
            <a:pPr lvl="1"/>
            <a:r>
              <a:rPr lang="en-US" sz="2000" b="1" dirty="0"/>
              <a:t>The implementation is stuck in usual methods – largely do to the press of Time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Using wargaming and simulation in direct collaboration </a:t>
            </a:r>
            <a:r>
              <a:rPr lang="en-US" sz="2000" b="1" dirty="0"/>
              <a:t>may avoid the time and resources spent trying to simulate such difficult things as human decision making, cyber operations, electromagnetics, etc.</a:t>
            </a:r>
          </a:p>
          <a:p>
            <a:r>
              <a:rPr lang="en-US" sz="2400" dirty="0"/>
              <a:t>Problems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Contracting</a:t>
            </a:r>
            <a:r>
              <a:rPr lang="en-US" sz="2000" b="1" dirty="0"/>
              <a:t> makes it hard to create an ecosystem of wargaming and simulations that are not always in competition with each other for funding</a:t>
            </a:r>
          </a:p>
          <a:p>
            <a:pPr lvl="2"/>
            <a:r>
              <a:rPr lang="en-US" sz="1600" b="1" dirty="0"/>
              <a:t>Maybe OSD needs to create a Federally Funded Tools Ecosystem Center – analogous to Federally Funded Research and Development Centers (FFRDCs)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Path Games </a:t>
            </a:r>
            <a:r>
              <a:rPr lang="en-US" sz="2000" b="1" dirty="0"/>
              <a:t>once used actively need to be reactivated to </a:t>
            </a:r>
            <a:r>
              <a:rPr lang="en-US" sz="2000" b="1" dirty="0">
                <a:solidFill>
                  <a:srgbClr val="0070C0"/>
                </a:solidFill>
              </a:rPr>
              <a:t>develop strategy in a testable manner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Whole of Government participation </a:t>
            </a:r>
            <a:r>
              <a:rPr lang="en-US" sz="2000" b="1" dirty="0"/>
              <a:t>in the development of Joint strategy is important for understanding the competition phase of military operations and difficult to achieve (conflicting priorities)</a:t>
            </a:r>
          </a:p>
          <a:p>
            <a:pPr lvl="1"/>
            <a:r>
              <a:rPr lang="en-US" sz="2000" b="1" dirty="0"/>
              <a:t>Release, at least partially, the Campaign of Learning from the bonds of current bureaucratic processes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45163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17914</TotalTime>
  <Words>1663</Words>
  <Application>Microsoft Office PowerPoint</Application>
  <PresentationFormat>Widescreen</PresentationFormat>
  <Paragraphs>211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Google Sans</vt:lpstr>
      <vt:lpstr>Tahoma</vt:lpstr>
      <vt:lpstr>Times New Roman</vt:lpstr>
      <vt:lpstr>Wingdings</vt:lpstr>
      <vt:lpstr>Blends</vt:lpstr>
      <vt:lpstr>PowerPoint Presentation</vt:lpstr>
      <vt:lpstr>Our World Is Complicated and Dynamic</vt:lpstr>
      <vt:lpstr>The Tyranny of Time</vt:lpstr>
      <vt:lpstr>Tools</vt:lpstr>
      <vt:lpstr>Defining Experimentation</vt:lpstr>
      <vt:lpstr>Experimentation Campaign</vt:lpstr>
      <vt:lpstr>Please Note</vt:lpstr>
      <vt:lpstr>Current Processes</vt:lpstr>
      <vt:lpstr>Management vs the Tyranny of Time</vt:lpstr>
      <vt:lpstr>Quick and Agile</vt:lpstr>
      <vt:lpstr>Contacts and References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Numrich, S.K. "Sue"</cp:lastModifiedBy>
  <cp:revision>102</cp:revision>
  <cp:lastPrinted>1601-01-01T00:00:00Z</cp:lastPrinted>
  <dcterms:created xsi:type="dcterms:W3CDTF">2016-03-29T15:29:36Z</dcterms:created>
  <dcterms:modified xsi:type="dcterms:W3CDTF">2024-10-25T18:39:33Z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