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3"/>
  </p:notesMasterIdLst>
  <p:handoutMasterIdLst>
    <p:handoutMasterId r:id="rId24"/>
  </p:handoutMasterIdLst>
  <p:sldIdLst>
    <p:sldId id="289" r:id="rId5"/>
    <p:sldId id="302" r:id="rId6"/>
    <p:sldId id="303" r:id="rId7"/>
    <p:sldId id="304" r:id="rId8"/>
    <p:sldId id="305" r:id="rId9"/>
    <p:sldId id="313" r:id="rId10"/>
    <p:sldId id="314" r:id="rId11"/>
    <p:sldId id="308" r:id="rId12"/>
    <p:sldId id="309" r:id="rId13"/>
    <p:sldId id="310" r:id="rId14"/>
    <p:sldId id="307" r:id="rId15"/>
    <p:sldId id="306" r:id="rId16"/>
    <p:sldId id="311" r:id="rId17"/>
    <p:sldId id="312" r:id="rId18"/>
    <p:sldId id="315" r:id="rId19"/>
    <p:sldId id="316" r:id="rId20"/>
    <p:sldId id="318" r:id="rId21"/>
    <p:sldId id="317" r:id="rId22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34" autoAdjust="0"/>
  </p:normalViewPr>
  <p:slideViewPr>
    <p:cSldViewPr snapToGrid="0">
      <p:cViewPr varScale="1">
        <p:scale>
          <a:sx n="84" d="100"/>
          <a:sy n="84" d="100"/>
        </p:scale>
        <p:origin x="974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5356885" y="6392883"/>
            <a:ext cx="149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{</a:t>
            </a:r>
            <a:r>
              <a:rPr lang="fr-FR" sz="1600" dirty="0" err="1" smtClean="0"/>
              <a:t>Unclassified</a:t>
            </a:r>
            <a:r>
              <a:rPr lang="fr-FR" sz="1600" dirty="0" smtClean="0"/>
              <a:t>}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Integration of first person view drones in live training simulation</a:t>
            </a:r>
            <a:endParaRPr lang="en-US" sz="4800" dirty="0"/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 Placeholder 9"/>
          <p:cNvSpPr txBox="1">
            <a:spLocks/>
          </p:cNvSpPr>
          <p:nvPr/>
        </p:nvSpPr>
        <p:spPr bwMode="auto">
          <a:xfrm>
            <a:off x="1856580" y="4437947"/>
            <a:ext cx="8478838" cy="193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None/>
              <a:defRPr sz="24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latin typeface="Arial Narrow" pitchFamily="34" charset="0"/>
              </a:rPr>
              <a:t>Peter </a:t>
            </a:r>
            <a:r>
              <a:rPr lang="en-US" kern="0" dirty="0" err="1" smtClean="0">
                <a:latin typeface="Arial Narrow" pitchFamily="34" charset="0"/>
              </a:rPr>
              <a:t>Hafeneder</a:t>
            </a:r>
            <a:endParaRPr lang="en-US" kern="0" dirty="0" smtClean="0">
              <a:latin typeface="Arial Narrow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537" y="4943216"/>
            <a:ext cx="2422924" cy="9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Reconnaissance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8557188" cy="5075237"/>
          </a:xfrm>
        </p:spPr>
        <p:txBody>
          <a:bodyPr/>
          <a:lstStyle/>
          <a:p>
            <a:r>
              <a:rPr lang="en-US" dirty="0" smtClean="0"/>
              <a:t>Sequence</a:t>
            </a:r>
          </a:p>
          <a:p>
            <a:pPr lvl="1"/>
            <a:r>
              <a:rPr lang="en-US" sz="2800" dirty="0" smtClean="0"/>
              <a:t>Once target is seen by the drone</a:t>
            </a:r>
          </a:p>
          <a:p>
            <a:pPr lvl="2"/>
            <a:r>
              <a:rPr lang="en-US" sz="2800" dirty="0" smtClean="0"/>
              <a:t>Target position included in camera’s field of view</a:t>
            </a:r>
          </a:p>
          <a:p>
            <a:pPr lvl="2"/>
            <a:r>
              <a:rPr lang="en-US" sz="2800" dirty="0" smtClean="0"/>
              <a:t>Image recognition software validates presence of target</a:t>
            </a:r>
          </a:p>
          <a:p>
            <a:pPr lvl="1"/>
            <a:r>
              <a:rPr lang="en-US" sz="2800" dirty="0" smtClean="0"/>
              <a:t>Notification is sent to Instructor for mission success confirmation</a:t>
            </a:r>
          </a:p>
          <a:p>
            <a:pPr lvl="1"/>
            <a:r>
              <a:rPr lang="en-US" sz="2800" dirty="0" smtClean="0"/>
              <a:t>Instructor validates the success of the mission</a:t>
            </a:r>
          </a:p>
          <a:p>
            <a:pPr lvl="2"/>
            <a:r>
              <a:rPr lang="en-US" sz="2800" dirty="0" smtClean="0"/>
              <a:t>Chronometer is stopped</a:t>
            </a:r>
          </a:p>
          <a:p>
            <a:pPr marL="60958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522" y="1063680"/>
            <a:ext cx="1741932" cy="17419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453" y="4085134"/>
            <a:ext cx="2858643" cy="122338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037320" y="4837323"/>
            <a:ext cx="3154680" cy="47119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0454640" y="2222224"/>
            <a:ext cx="1618488" cy="2743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endCxn id="7" idx="2"/>
          </p:cNvCxnSpPr>
          <p:nvPr/>
        </p:nvCxnSpPr>
        <p:spPr>
          <a:xfrm flipH="1">
            <a:off x="9037320" y="2222224"/>
            <a:ext cx="1344168" cy="2850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65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Artillery support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200" dirty="0" smtClean="0"/>
              <a:t>Mission: drone operator supervises the artillery strike and assists the artillery operator in striking their target</a:t>
            </a:r>
          </a:p>
          <a:p>
            <a:pPr lvl="1"/>
            <a:r>
              <a:rPr lang="en-US" sz="3200" dirty="0" smtClean="0"/>
              <a:t>KPI for evaluation</a:t>
            </a:r>
          </a:p>
          <a:p>
            <a:pPr lvl="2"/>
            <a:r>
              <a:rPr lang="en-US" sz="3200" dirty="0" smtClean="0"/>
              <a:t>Number of shots required to hit the target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434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Artillery support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600" dirty="0" smtClean="0"/>
              <a:t>Sequence: In the command center, instructor commands a virtual artillery strike in the simulation</a:t>
            </a:r>
          </a:p>
          <a:p>
            <a:pPr lvl="1"/>
            <a:r>
              <a:rPr lang="en-US" sz="3600" dirty="0" smtClean="0"/>
              <a:t>They select a target</a:t>
            </a:r>
          </a:p>
          <a:p>
            <a:pPr lvl="1"/>
            <a:r>
              <a:rPr lang="en-US" sz="3600" dirty="0" smtClean="0"/>
              <a:t>The simulation generates a random error and makes the first strike miss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529082" y="4320273"/>
            <a:ext cx="3296756" cy="17006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959" y="4100741"/>
            <a:ext cx="2155486" cy="2155486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 bwMode="auto">
          <a:xfrm>
            <a:off x="3648456" y="4090967"/>
            <a:ext cx="4425696" cy="1285705"/>
          </a:xfrm>
          <a:custGeom>
            <a:avLst/>
            <a:gdLst>
              <a:gd name="connsiteX0" fmla="*/ 0 w 4425696"/>
              <a:gd name="connsiteY0" fmla="*/ 572473 h 1285705"/>
              <a:gd name="connsiteX1" fmla="*/ 2167128 w 4425696"/>
              <a:gd name="connsiteY1" fmla="*/ 51265 h 1285705"/>
              <a:gd name="connsiteX2" fmla="*/ 3291840 w 4425696"/>
              <a:gd name="connsiteY2" fmla="*/ 96985 h 1285705"/>
              <a:gd name="connsiteX3" fmla="*/ 4133088 w 4425696"/>
              <a:gd name="connsiteY3" fmla="*/ 737065 h 1285705"/>
              <a:gd name="connsiteX4" fmla="*/ 4425696 w 4425696"/>
              <a:gd name="connsiteY4" fmla="*/ 1285705 h 1285705"/>
              <a:gd name="connsiteX5" fmla="*/ 4425696 w 4425696"/>
              <a:gd name="connsiteY5" fmla="*/ 1285705 h 128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5696" h="1285705">
                <a:moveTo>
                  <a:pt x="0" y="572473"/>
                </a:moveTo>
                <a:cubicBezTo>
                  <a:pt x="809244" y="351493"/>
                  <a:pt x="1618488" y="130513"/>
                  <a:pt x="2167128" y="51265"/>
                </a:cubicBezTo>
                <a:cubicBezTo>
                  <a:pt x="2715768" y="-27983"/>
                  <a:pt x="2964180" y="-17315"/>
                  <a:pt x="3291840" y="96985"/>
                </a:cubicBezTo>
                <a:cubicBezTo>
                  <a:pt x="3619500" y="211285"/>
                  <a:pt x="3944112" y="538945"/>
                  <a:pt x="4133088" y="737065"/>
                </a:cubicBezTo>
                <a:cubicBezTo>
                  <a:pt x="4322064" y="935185"/>
                  <a:pt x="4425696" y="1285705"/>
                  <a:pt x="4425696" y="1285705"/>
                </a:cubicBezTo>
                <a:lnTo>
                  <a:pt x="4425696" y="128570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663249" y="5023518"/>
            <a:ext cx="821806" cy="8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6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480132" y="4795483"/>
            <a:ext cx="3296756" cy="17006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009" y="4575951"/>
            <a:ext cx="2155486" cy="215548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Artillery support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Thanks to </a:t>
            </a:r>
            <a:r>
              <a:rPr lang="en-US" b="1" dirty="0" smtClean="0"/>
              <a:t>Augmented reality, </a:t>
            </a:r>
            <a:r>
              <a:rPr lang="en-US" dirty="0" smtClean="0"/>
              <a:t>a virtual impact and blast of the shell is incrusted in the drone operator’s helmet</a:t>
            </a:r>
          </a:p>
          <a:p>
            <a:pPr lvl="1"/>
            <a:r>
              <a:rPr lang="en-US" dirty="0" smtClean="0"/>
              <a:t>The drone operator corrects the strike position by giving North/East corrections to the Instructor</a:t>
            </a:r>
          </a:p>
          <a:p>
            <a:pPr lvl="1"/>
            <a:r>
              <a:rPr lang="en-US" dirty="0" smtClean="0"/>
              <a:t>Corrections are set in the system and a new virtual strike is performed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0132" y="3886684"/>
            <a:ext cx="841524" cy="9087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326" y="2928109"/>
            <a:ext cx="1741932" cy="174193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 bwMode="auto">
          <a:xfrm>
            <a:off x="6875176" y="5081755"/>
            <a:ext cx="5147490" cy="14144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1" name="Connecteur droit 20"/>
          <p:cNvCxnSpPr>
            <a:stCxn id="19" idx="2"/>
            <a:endCxn id="5" idx="1"/>
          </p:cNvCxnSpPr>
          <p:nvPr/>
        </p:nvCxnSpPr>
        <p:spPr bwMode="auto">
          <a:xfrm flipH="1" flipV="1">
            <a:off x="1321656" y="4341084"/>
            <a:ext cx="5553520" cy="14478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 flipH="1" flipV="1">
            <a:off x="1312880" y="4341085"/>
            <a:ext cx="8677787" cy="740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6" name="Forme libre 25"/>
          <p:cNvSpPr/>
          <p:nvPr/>
        </p:nvSpPr>
        <p:spPr bwMode="auto">
          <a:xfrm>
            <a:off x="3601156" y="4423338"/>
            <a:ext cx="5904088" cy="1074351"/>
          </a:xfrm>
          <a:custGeom>
            <a:avLst/>
            <a:gdLst>
              <a:gd name="connsiteX0" fmla="*/ 0 w 5904088"/>
              <a:gd name="connsiteY0" fmla="*/ 713106 h 1074351"/>
              <a:gd name="connsiteX1" fmla="*/ 2483555 w 5904088"/>
              <a:gd name="connsiteY1" fmla="*/ 92218 h 1074351"/>
              <a:gd name="connsiteX2" fmla="*/ 3646311 w 5904088"/>
              <a:gd name="connsiteY2" fmla="*/ 13195 h 1074351"/>
              <a:gd name="connsiteX3" fmla="*/ 4572000 w 5904088"/>
              <a:gd name="connsiteY3" fmla="*/ 193818 h 1074351"/>
              <a:gd name="connsiteX4" fmla="*/ 5904088 w 5904088"/>
              <a:gd name="connsiteY4" fmla="*/ 1074351 h 107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4088" h="1074351">
                <a:moveTo>
                  <a:pt x="0" y="713106"/>
                </a:moveTo>
                <a:cubicBezTo>
                  <a:pt x="937918" y="460988"/>
                  <a:pt x="1875837" y="208870"/>
                  <a:pt x="2483555" y="92218"/>
                </a:cubicBezTo>
                <a:cubicBezTo>
                  <a:pt x="3091273" y="-24434"/>
                  <a:pt x="3298237" y="-3738"/>
                  <a:pt x="3646311" y="13195"/>
                </a:cubicBezTo>
                <a:cubicBezTo>
                  <a:pt x="3994385" y="30128"/>
                  <a:pt x="4195704" y="16959"/>
                  <a:pt x="4572000" y="193818"/>
                </a:cubicBezTo>
                <a:cubicBezTo>
                  <a:pt x="4948296" y="370677"/>
                  <a:pt x="5556014" y="831640"/>
                  <a:pt x="5904088" y="1074351"/>
                </a:cubicBezTo>
              </a:path>
            </a:pathLst>
          </a:cu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92" y="4970666"/>
            <a:ext cx="12192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4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009" y="4575951"/>
            <a:ext cx="2155486" cy="215548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Artillery support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The N shot hits the target</a:t>
            </a:r>
          </a:p>
          <a:p>
            <a:pPr lvl="1"/>
            <a:r>
              <a:rPr lang="en-US" dirty="0" smtClean="0"/>
              <a:t>Thanks to </a:t>
            </a:r>
            <a:r>
              <a:rPr lang="en-US" b="1" dirty="0" smtClean="0"/>
              <a:t>Augmented reality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destruction effects such as flames and smoke are added in simulation</a:t>
            </a:r>
          </a:p>
          <a:p>
            <a:pPr lvl="1"/>
            <a:r>
              <a:rPr lang="en-US" dirty="0" smtClean="0"/>
              <a:t>Damage assessment : drone operator confirms damage of the target</a:t>
            </a:r>
          </a:p>
          <a:p>
            <a:pPr marL="609585" lvl="1" indent="0">
              <a:buNone/>
            </a:pP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flipH="1">
            <a:off x="480132" y="4795483"/>
            <a:ext cx="3296756" cy="170069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0132" y="3886684"/>
            <a:ext cx="841524" cy="90879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6875176" y="5081755"/>
            <a:ext cx="5147490" cy="141442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8" name="Connecteur droit 7"/>
          <p:cNvCxnSpPr>
            <a:stCxn id="7" idx="2"/>
            <a:endCxn id="6" idx="1"/>
          </p:cNvCxnSpPr>
          <p:nvPr/>
        </p:nvCxnSpPr>
        <p:spPr bwMode="auto">
          <a:xfrm flipH="1" flipV="1">
            <a:off x="1321656" y="4341084"/>
            <a:ext cx="5553520" cy="14478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Connecteur droit 8"/>
          <p:cNvCxnSpPr/>
          <p:nvPr/>
        </p:nvCxnSpPr>
        <p:spPr bwMode="auto">
          <a:xfrm flipH="1" flipV="1">
            <a:off x="1312880" y="4341085"/>
            <a:ext cx="8677787" cy="740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Forme libre 9"/>
          <p:cNvSpPr/>
          <p:nvPr/>
        </p:nvSpPr>
        <p:spPr bwMode="auto">
          <a:xfrm>
            <a:off x="3601156" y="4423338"/>
            <a:ext cx="5904088" cy="1074351"/>
          </a:xfrm>
          <a:custGeom>
            <a:avLst/>
            <a:gdLst>
              <a:gd name="connsiteX0" fmla="*/ 0 w 5904088"/>
              <a:gd name="connsiteY0" fmla="*/ 713106 h 1074351"/>
              <a:gd name="connsiteX1" fmla="*/ 2483555 w 5904088"/>
              <a:gd name="connsiteY1" fmla="*/ 92218 h 1074351"/>
              <a:gd name="connsiteX2" fmla="*/ 3646311 w 5904088"/>
              <a:gd name="connsiteY2" fmla="*/ 13195 h 1074351"/>
              <a:gd name="connsiteX3" fmla="*/ 4572000 w 5904088"/>
              <a:gd name="connsiteY3" fmla="*/ 193818 h 1074351"/>
              <a:gd name="connsiteX4" fmla="*/ 5904088 w 5904088"/>
              <a:gd name="connsiteY4" fmla="*/ 1074351 h 107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4088" h="1074351">
                <a:moveTo>
                  <a:pt x="0" y="713106"/>
                </a:moveTo>
                <a:cubicBezTo>
                  <a:pt x="937918" y="460988"/>
                  <a:pt x="1875837" y="208870"/>
                  <a:pt x="2483555" y="92218"/>
                </a:cubicBezTo>
                <a:cubicBezTo>
                  <a:pt x="3091273" y="-24434"/>
                  <a:pt x="3298237" y="-3738"/>
                  <a:pt x="3646311" y="13195"/>
                </a:cubicBezTo>
                <a:cubicBezTo>
                  <a:pt x="3994385" y="30128"/>
                  <a:pt x="4195704" y="16959"/>
                  <a:pt x="4572000" y="193818"/>
                </a:cubicBezTo>
                <a:cubicBezTo>
                  <a:pt x="4948296" y="370677"/>
                  <a:pt x="5556014" y="831640"/>
                  <a:pt x="5904088" y="1074351"/>
                </a:cubicBezTo>
              </a:path>
            </a:pathLst>
          </a:cu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182" y="2885311"/>
            <a:ext cx="1741932" cy="17419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813839" y="5417774"/>
            <a:ext cx="821806" cy="8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Loitering munition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2987793"/>
          </a:xfrm>
        </p:spPr>
        <p:txBody>
          <a:bodyPr/>
          <a:lstStyle/>
          <a:p>
            <a:r>
              <a:rPr lang="en-US" dirty="0" smtClean="0"/>
              <a:t>Mission: hitting designated target</a:t>
            </a:r>
          </a:p>
          <a:p>
            <a:pPr lvl="1"/>
            <a:r>
              <a:rPr lang="en-US" sz="2800" dirty="0" smtClean="0"/>
              <a:t>KPI for evaluation</a:t>
            </a:r>
          </a:p>
          <a:p>
            <a:pPr lvl="2"/>
            <a:r>
              <a:rPr lang="en-US" sz="2800" dirty="0" smtClean="0"/>
              <a:t>Target Hit Yes/No</a:t>
            </a:r>
          </a:p>
          <a:p>
            <a:pPr lvl="2"/>
            <a:r>
              <a:rPr lang="en-US" sz="2800" dirty="0" smtClean="0"/>
              <a:t>Target Damaged/Destroyed</a:t>
            </a:r>
          </a:p>
          <a:p>
            <a:pPr lvl="1"/>
            <a:r>
              <a:rPr lang="en-US" sz="2800" dirty="0" smtClean="0"/>
              <a:t>MANDATORY: training to strike without arming trainees</a:t>
            </a:r>
          </a:p>
          <a:p>
            <a:r>
              <a:rPr lang="en-US" dirty="0" smtClean="0"/>
              <a:t>Solutions: obstacle avoidance system equipped on small drones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112" y="4123944"/>
            <a:ext cx="4194646" cy="22665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118" y="4123944"/>
            <a:ext cx="4035425" cy="23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1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Loitering munition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384648" y="850515"/>
            <a:ext cx="4805100" cy="5075237"/>
          </a:xfrm>
        </p:spPr>
        <p:txBody>
          <a:bodyPr/>
          <a:lstStyle/>
          <a:p>
            <a:r>
              <a:rPr lang="en-US" dirty="0" smtClean="0"/>
              <a:t>Sequence:</a:t>
            </a:r>
          </a:p>
          <a:p>
            <a:pPr lvl="1"/>
            <a:r>
              <a:rPr lang="en-US" sz="2800" dirty="0" smtClean="0"/>
              <a:t>Pilot flies toward the target</a:t>
            </a:r>
          </a:p>
          <a:p>
            <a:pPr lvl="1"/>
            <a:r>
              <a:rPr lang="en-US" sz="2800" dirty="0" smtClean="0"/>
              <a:t>When obstacle warning system is triggered, drone stops and emits several radio bubbles</a:t>
            </a:r>
          </a:p>
          <a:p>
            <a:pPr lvl="1"/>
            <a:r>
              <a:rPr lang="en-US" sz="2800" dirty="0" smtClean="0"/>
              <a:t>Depending on distance and orientation, entity destroyed or damaged</a:t>
            </a:r>
          </a:p>
          <a:p>
            <a:pPr lvl="1"/>
            <a:r>
              <a:rPr lang="en-US" sz="2800" dirty="0" smtClean="0"/>
              <a:t>Drone’s LEDs blink to inform other trainees that it’s out of the simulation</a:t>
            </a:r>
          </a:p>
          <a:p>
            <a:pPr lvl="1"/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436" y="3966466"/>
            <a:ext cx="2155486" cy="21554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894" y="4260885"/>
            <a:ext cx="1300850" cy="16658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052" y="2238759"/>
            <a:ext cx="2782253" cy="13748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153" y="4284521"/>
            <a:ext cx="1653438" cy="151937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0" name="Arc 19"/>
          <p:cNvSpPr/>
          <p:nvPr/>
        </p:nvSpPr>
        <p:spPr bwMode="auto">
          <a:xfrm rot="13986557">
            <a:off x="6372069" y="2234534"/>
            <a:ext cx="8794775" cy="5272917"/>
          </a:xfrm>
          <a:prstGeom prst="arc">
            <a:avLst>
              <a:gd name="adj1" fmla="val 16599267"/>
              <a:gd name="adj2" fmla="val 4946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 rot="13986557">
            <a:off x="4292264" y="2407749"/>
            <a:ext cx="8794775" cy="5272917"/>
          </a:xfrm>
          <a:prstGeom prst="arc">
            <a:avLst>
              <a:gd name="adj1" fmla="val 16628753"/>
              <a:gd name="adj2" fmla="val 4946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Croix 21"/>
          <p:cNvSpPr/>
          <p:nvPr/>
        </p:nvSpPr>
        <p:spPr bwMode="auto">
          <a:xfrm rot="2811821">
            <a:off x="10365578" y="4789895"/>
            <a:ext cx="868680" cy="832950"/>
          </a:xfrm>
          <a:prstGeom prst="plus">
            <a:avLst>
              <a:gd name="adj" fmla="val 3992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3" name="Croix 22"/>
          <p:cNvSpPr/>
          <p:nvPr/>
        </p:nvSpPr>
        <p:spPr bwMode="auto">
          <a:xfrm rot="2811821">
            <a:off x="8445862" y="4469756"/>
            <a:ext cx="868680" cy="832950"/>
          </a:xfrm>
          <a:prstGeom prst="plus">
            <a:avLst>
              <a:gd name="adj" fmla="val 3992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19320615">
            <a:off x="6069384" y="4904203"/>
            <a:ext cx="1248912" cy="16890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83241" y="2472098"/>
            <a:ext cx="177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destruction radio bubble</a:t>
            </a:r>
            <a:endParaRPr lang="en-US" sz="2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741466" y="2961567"/>
            <a:ext cx="177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Wounded/ damaged radio bubble</a:t>
            </a:r>
            <a:endParaRPr lang="en-US" sz="2000" dirty="0"/>
          </a:p>
        </p:txBody>
      </p:sp>
      <p:sp>
        <p:nvSpPr>
          <p:cNvPr id="27" name="Double flèche verticale 26"/>
          <p:cNvSpPr/>
          <p:nvPr/>
        </p:nvSpPr>
        <p:spPr bwMode="auto">
          <a:xfrm>
            <a:off x="10446334" y="3545727"/>
            <a:ext cx="505704" cy="102219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0329" y="2062851"/>
            <a:ext cx="500954" cy="35181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680" y="2063668"/>
            <a:ext cx="500954" cy="3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5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</a:p>
          <a:p>
            <a:pPr lvl="1"/>
            <a:r>
              <a:rPr lang="en-US" sz="2800" dirty="0" smtClean="0"/>
              <a:t>Drone </a:t>
            </a:r>
          </a:p>
          <a:p>
            <a:pPr lvl="2"/>
            <a:r>
              <a:rPr lang="en-US" sz="2800" dirty="0" smtClean="0"/>
              <a:t>With open architecture API</a:t>
            </a:r>
          </a:p>
          <a:p>
            <a:pPr lvl="2"/>
            <a:r>
              <a:rPr lang="en-US" sz="2800" dirty="0" smtClean="0"/>
              <a:t>Sensors that enable distance measurement</a:t>
            </a:r>
          </a:p>
          <a:p>
            <a:pPr lvl="2"/>
            <a:r>
              <a:rPr lang="en-US" sz="2800" dirty="0" smtClean="0"/>
              <a:t>Controllable LEDs </a:t>
            </a:r>
          </a:p>
          <a:p>
            <a:pPr lvl="1"/>
            <a:r>
              <a:rPr lang="en-US" sz="2800" dirty="0" smtClean="0"/>
              <a:t>Need to limit the number of interfaces despite the number of different platforms</a:t>
            </a:r>
          </a:p>
          <a:p>
            <a:pPr lvl="1"/>
            <a:r>
              <a:rPr lang="en-US" sz="2800" dirty="0" smtClean="0"/>
              <a:t>Augmented reality</a:t>
            </a:r>
          </a:p>
          <a:p>
            <a:pPr lvl="1"/>
            <a:r>
              <a:rPr lang="en-US" sz="2800" dirty="0" smtClean="0"/>
              <a:t>Inertial system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0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4800" dirty="0" smtClean="0"/>
              <a:t>Any questions?</a:t>
            </a:r>
          </a:p>
          <a:p>
            <a:r>
              <a:rPr lang="en-US" sz="4800" dirty="0" smtClean="0"/>
              <a:t>Feel free to contact me </a:t>
            </a:r>
          </a:p>
          <a:p>
            <a:pPr lvl="1"/>
            <a:r>
              <a:rPr lang="en-US" sz="4800" dirty="0" smtClean="0"/>
              <a:t>Email : peter.hafeneder@thalegroup.com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37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Table of contents</a:t>
            </a:r>
          </a:p>
          <a:p>
            <a:pPr lvl="1"/>
            <a:r>
              <a:rPr lang="fr-FR" sz="2800" dirty="0" smtClean="0"/>
              <a:t>FPV drones</a:t>
            </a:r>
          </a:p>
          <a:p>
            <a:pPr lvl="1"/>
            <a:r>
              <a:rPr lang="fr-FR" sz="2800" dirty="0" smtClean="0"/>
              <a:t>Live training</a:t>
            </a:r>
          </a:p>
          <a:p>
            <a:pPr lvl="1"/>
            <a:r>
              <a:rPr lang="en-US" sz="2800" dirty="0" smtClean="0"/>
              <a:t>Prerequisites</a:t>
            </a:r>
          </a:p>
          <a:p>
            <a:pPr lvl="1"/>
            <a:r>
              <a:rPr lang="en-US" sz="2800" dirty="0"/>
              <a:t>Limitations</a:t>
            </a:r>
            <a:endParaRPr lang="fr-FR" sz="2800" dirty="0" smtClean="0"/>
          </a:p>
          <a:p>
            <a:pPr lvl="1"/>
            <a:r>
              <a:rPr lang="fr-FR" sz="2800" dirty="0" smtClean="0"/>
              <a:t>Scenarios</a:t>
            </a:r>
          </a:p>
          <a:p>
            <a:pPr lvl="2"/>
            <a:r>
              <a:rPr lang="en-US" sz="2800" dirty="0" smtClean="0"/>
              <a:t>Reconnaissance</a:t>
            </a:r>
          </a:p>
          <a:p>
            <a:pPr lvl="2"/>
            <a:r>
              <a:rPr lang="en-US" sz="2800" dirty="0"/>
              <a:t>Artillery </a:t>
            </a:r>
            <a:r>
              <a:rPr lang="en-US" sz="2800" dirty="0" smtClean="0"/>
              <a:t>support</a:t>
            </a:r>
          </a:p>
          <a:p>
            <a:pPr lvl="2"/>
            <a:r>
              <a:rPr lang="en-US" sz="2800" dirty="0"/>
              <a:t>Loitering munition</a:t>
            </a:r>
            <a:endParaRPr lang="en-US" sz="2800" dirty="0" smtClean="0"/>
          </a:p>
          <a:p>
            <a:pPr lvl="2"/>
            <a:endParaRPr lang="en-US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2568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Person View Drones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5904666" cy="5075237"/>
          </a:xfrm>
        </p:spPr>
        <p:txBody>
          <a:bodyPr/>
          <a:lstStyle/>
          <a:p>
            <a:r>
              <a:rPr lang="en-US" dirty="0" smtClean="0"/>
              <a:t>What is a first person view drone (FPV)?</a:t>
            </a:r>
          </a:p>
          <a:p>
            <a:pPr lvl="1"/>
            <a:r>
              <a:rPr lang="en-US" sz="2800" dirty="0" smtClean="0"/>
              <a:t>Lower video stream latency ~20ms </a:t>
            </a:r>
          </a:p>
          <a:p>
            <a:pPr marL="609585" lvl="1" indent="0">
              <a:buNone/>
            </a:pPr>
            <a:r>
              <a:rPr lang="en-US" sz="2800" dirty="0" smtClean="0"/>
              <a:t>that enables piloting with very high accuracy </a:t>
            </a:r>
          </a:p>
          <a:p>
            <a:pPr marL="609585" lvl="1" indent="0">
              <a:buNone/>
            </a:pPr>
            <a:r>
              <a:rPr lang="en-US" sz="2800" dirty="0" smtClean="0"/>
              <a:t>and responsiveness</a:t>
            </a:r>
          </a:p>
          <a:p>
            <a:pPr lvl="1"/>
            <a:r>
              <a:rPr lang="en-US" sz="2800" dirty="0" smtClean="0"/>
              <a:t>System consists of</a:t>
            </a:r>
          </a:p>
          <a:p>
            <a:pPr lvl="2"/>
            <a:r>
              <a:rPr lang="en-US" sz="2800" dirty="0" smtClean="0"/>
              <a:t>Drone</a:t>
            </a:r>
          </a:p>
          <a:p>
            <a:pPr lvl="2"/>
            <a:r>
              <a:rPr lang="en-US" sz="2800" dirty="0" err="1" smtClean="0"/>
              <a:t>Manpad</a:t>
            </a:r>
            <a:endParaRPr lang="en-US" sz="2800" dirty="0" smtClean="0"/>
          </a:p>
          <a:p>
            <a:pPr lvl="2"/>
            <a:r>
              <a:rPr lang="en-US" sz="2800" dirty="0" smtClean="0"/>
              <a:t>FPV helmet</a:t>
            </a:r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798" y="1493448"/>
            <a:ext cx="5728424" cy="39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training center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What is a live training center?</a:t>
            </a:r>
          </a:p>
          <a:p>
            <a:pPr lvl="1"/>
            <a:r>
              <a:rPr lang="en-US" sz="2800" dirty="0" smtClean="0"/>
              <a:t>Training in the real world not a synthetic environment</a:t>
            </a:r>
          </a:p>
          <a:p>
            <a:pPr lvl="1"/>
            <a:r>
              <a:rPr lang="en-US" sz="2800" dirty="0" smtClean="0"/>
              <a:t>All actors and environment elements are instrumented</a:t>
            </a:r>
          </a:p>
          <a:p>
            <a:pPr lvl="2"/>
            <a:r>
              <a:rPr lang="en-US" sz="2800" dirty="0" smtClean="0"/>
              <a:t>Soldiers</a:t>
            </a:r>
          </a:p>
          <a:p>
            <a:pPr lvl="2"/>
            <a:r>
              <a:rPr lang="en-US" sz="2800" dirty="0" smtClean="0"/>
              <a:t>Vehicles</a:t>
            </a:r>
          </a:p>
          <a:p>
            <a:pPr lvl="2"/>
            <a:r>
              <a:rPr lang="en-US" sz="2800" dirty="0" smtClean="0"/>
              <a:t>Buildings</a:t>
            </a:r>
          </a:p>
          <a:p>
            <a:pPr lvl="2"/>
            <a:r>
              <a:rPr lang="en-US" sz="2800" dirty="0" smtClean="0"/>
              <a:t>Rifles</a:t>
            </a:r>
          </a:p>
          <a:p>
            <a:pPr lvl="2"/>
            <a:r>
              <a:rPr lang="en-US" sz="2800" dirty="0" smtClean="0"/>
              <a:t>Tank’s Guns</a:t>
            </a:r>
          </a:p>
          <a:p>
            <a:pPr lvl="2"/>
            <a:r>
              <a:rPr lang="en-US" sz="2800" dirty="0" smtClean="0"/>
              <a:t>Improvised Explosive Devices, grenades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Live training center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600" dirty="0" smtClean="0"/>
              <a:t>All data are centralized and computed in a command center</a:t>
            </a:r>
          </a:p>
          <a:p>
            <a:r>
              <a:rPr lang="en-US" sz="3600" dirty="0" smtClean="0"/>
              <a:t>Instructors can supervise the battle, interact with it, record key moments and replay it to arbitrate and evaluate</a:t>
            </a:r>
            <a:endParaRPr lang="en-US" sz="3600" dirty="0"/>
          </a:p>
        </p:txBody>
      </p:sp>
      <p:pic>
        <p:nvPicPr>
          <p:cNvPr id="5" name="Image 39" descr="cid:image011.png@01DA59B5.9E8DB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3273343"/>
            <a:ext cx="5488407" cy="298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0132" y="3273343"/>
            <a:ext cx="5618916" cy="29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193964" y="1046715"/>
            <a:ext cx="6502401" cy="5684722"/>
          </a:xfrm>
        </p:spPr>
        <p:txBody>
          <a:bodyPr/>
          <a:lstStyle/>
          <a:p>
            <a:r>
              <a:rPr lang="en-US" dirty="0" smtClean="0"/>
              <a:t>Make or Buy?</a:t>
            </a:r>
          </a:p>
          <a:p>
            <a:pPr lvl="1"/>
            <a:r>
              <a:rPr lang="en-US" dirty="0" smtClean="0"/>
              <a:t>We are “</a:t>
            </a:r>
            <a:r>
              <a:rPr lang="en-US" dirty="0" err="1" smtClean="0"/>
              <a:t>simulatorists</a:t>
            </a:r>
            <a:r>
              <a:rPr lang="en-US" dirty="0" smtClean="0"/>
              <a:t>” not a drone manufacturer</a:t>
            </a:r>
          </a:p>
          <a:p>
            <a:pPr lvl="1"/>
            <a:r>
              <a:rPr lang="en-US" dirty="0" smtClean="0"/>
              <a:t>Train as you fight: better to train with the actual drone whenever it’s possible</a:t>
            </a:r>
          </a:p>
          <a:p>
            <a:pPr lvl="2"/>
            <a:r>
              <a:rPr lang="en-US" dirty="0" smtClean="0"/>
              <a:t>Cheap </a:t>
            </a:r>
          </a:p>
          <a:p>
            <a:pPr lvl="2"/>
            <a:r>
              <a:rPr lang="en-US" dirty="0" smtClean="0"/>
              <a:t>Safe</a:t>
            </a:r>
          </a:p>
          <a:p>
            <a:r>
              <a:rPr lang="en-US" dirty="0" smtClean="0"/>
              <a:t>Open vs closed architecture</a:t>
            </a:r>
          </a:p>
          <a:p>
            <a:pPr lvl="1"/>
            <a:r>
              <a:rPr lang="en-US" dirty="0" smtClean="0"/>
              <a:t>All data accessible through API (application program Interface): </a:t>
            </a:r>
          </a:p>
          <a:p>
            <a:pPr lvl="1"/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833" y="1425690"/>
            <a:ext cx="5203769" cy="2851665"/>
          </a:xfrm>
          <a:prstGeom prst="rect">
            <a:avLst/>
          </a:prstGeom>
        </p:spPr>
      </p:pic>
      <p:sp>
        <p:nvSpPr>
          <p:cNvPr id="7" name="Forme en L 6"/>
          <p:cNvSpPr/>
          <p:nvPr/>
        </p:nvSpPr>
        <p:spPr bwMode="auto">
          <a:xfrm rot="19412311">
            <a:off x="2835444" y="2828368"/>
            <a:ext cx="339026" cy="179937"/>
          </a:xfrm>
          <a:prstGeom prst="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Forme en L 7"/>
          <p:cNvSpPr/>
          <p:nvPr/>
        </p:nvSpPr>
        <p:spPr bwMode="auto">
          <a:xfrm rot="19412311">
            <a:off x="2818669" y="3219717"/>
            <a:ext cx="339026" cy="179937"/>
          </a:xfrm>
          <a:prstGeom prst="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342" y="1046715"/>
            <a:ext cx="5205630" cy="12198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33" y="5098216"/>
            <a:ext cx="11347500" cy="10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4430196" cy="5075237"/>
          </a:xfrm>
        </p:spPr>
        <p:txBody>
          <a:bodyPr/>
          <a:lstStyle/>
          <a:p>
            <a:r>
              <a:rPr lang="en-US" sz="3600" dirty="0" smtClean="0"/>
              <a:t>Multiplicity of platforms</a:t>
            </a:r>
          </a:p>
          <a:p>
            <a:pPr lvl="1"/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4" y="1783080"/>
            <a:ext cx="4337516" cy="2302794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 bwMode="auto">
          <a:xfrm>
            <a:off x="5806440" y="1046715"/>
            <a:ext cx="6385560" cy="303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Short life cycle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None/>
            </a:pPr>
            <a:endParaRPr lang="en-US" kern="0" dirty="0" smtClean="0"/>
          </a:p>
          <a:p>
            <a:pPr lvl="1"/>
            <a:r>
              <a:rPr lang="en-US" sz="2800" kern="0" dirty="0" smtClean="0"/>
              <a:t>Updated every 3 months</a:t>
            </a:r>
          </a:p>
          <a:p>
            <a:pPr lvl="1"/>
            <a:r>
              <a:rPr lang="en-US" sz="2800" kern="0" dirty="0" smtClean="0"/>
              <a:t>Outdated after 3 years</a:t>
            </a:r>
            <a:endParaRPr lang="en-US" sz="2800" kern="0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 bwMode="auto">
          <a:xfrm>
            <a:off x="374934" y="4344309"/>
            <a:ext cx="6035010" cy="204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kern="0" dirty="0" smtClean="0"/>
              <a:t>Simulator impossible to maintain</a:t>
            </a:r>
          </a:p>
          <a:p>
            <a:r>
              <a:rPr lang="en-US" sz="3600" kern="0" dirty="0" smtClean="0"/>
              <a:t>Solution: </a:t>
            </a:r>
            <a:r>
              <a:rPr lang="en-US" sz="3600" kern="0" dirty="0"/>
              <a:t>m</a:t>
            </a:r>
            <a:r>
              <a:rPr lang="en-US" sz="3600" kern="0" dirty="0" smtClean="0"/>
              <a:t>ake drone makers agree on common API</a:t>
            </a:r>
            <a:endParaRPr lang="en-US" sz="3600" kern="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877" y="1893209"/>
            <a:ext cx="2222183" cy="1430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897" y="1540026"/>
            <a:ext cx="1741932" cy="17419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058" y="1678095"/>
            <a:ext cx="859649" cy="1458946"/>
          </a:xfrm>
          <a:prstGeom prst="rect">
            <a:avLst/>
          </a:prstGeom>
        </p:spPr>
      </p:pic>
      <p:sp>
        <p:nvSpPr>
          <p:cNvPr id="14" name="Non égal 13"/>
          <p:cNvSpPr/>
          <p:nvPr/>
        </p:nvSpPr>
        <p:spPr bwMode="auto">
          <a:xfrm>
            <a:off x="9226908" y="2250871"/>
            <a:ext cx="579311" cy="313393"/>
          </a:xfrm>
          <a:prstGeom prst="mathNot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Forme libre 14"/>
          <p:cNvSpPr/>
          <p:nvPr/>
        </p:nvSpPr>
        <p:spPr bwMode="auto">
          <a:xfrm>
            <a:off x="6861742" y="2027434"/>
            <a:ext cx="579120" cy="293033"/>
          </a:xfrm>
          <a:custGeom>
            <a:avLst/>
            <a:gdLst>
              <a:gd name="connsiteX0" fmla="*/ 0 w 579120"/>
              <a:gd name="connsiteY0" fmla="*/ 221759 h 293033"/>
              <a:gd name="connsiteX1" fmla="*/ 213360 w 579120"/>
              <a:gd name="connsiteY1" fmla="*/ 779 h 293033"/>
              <a:gd name="connsiteX2" fmla="*/ 403860 w 579120"/>
              <a:gd name="connsiteY2" fmla="*/ 290339 h 293033"/>
              <a:gd name="connsiteX3" fmla="*/ 579120 w 579120"/>
              <a:gd name="connsiteY3" fmla="*/ 153179 h 293033"/>
              <a:gd name="connsiteX4" fmla="*/ 579120 w 579120"/>
              <a:gd name="connsiteY4" fmla="*/ 153179 h 29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" h="293033">
                <a:moveTo>
                  <a:pt x="0" y="221759"/>
                </a:moveTo>
                <a:cubicBezTo>
                  <a:pt x="73025" y="105554"/>
                  <a:pt x="146050" y="-10651"/>
                  <a:pt x="213360" y="779"/>
                </a:cubicBezTo>
                <a:cubicBezTo>
                  <a:pt x="280670" y="12209"/>
                  <a:pt x="342900" y="264939"/>
                  <a:pt x="403860" y="290339"/>
                </a:cubicBezTo>
                <a:cubicBezTo>
                  <a:pt x="464820" y="315739"/>
                  <a:pt x="579120" y="153179"/>
                  <a:pt x="579120" y="153179"/>
                </a:cubicBezTo>
                <a:lnTo>
                  <a:pt x="579120" y="153179"/>
                </a:ln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Forme libre 15"/>
          <p:cNvSpPr/>
          <p:nvPr/>
        </p:nvSpPr>
        <p:spPr bwMode="auto">
          <a:xfrm>
            <a:off x="6857167" y="2288341"/>
            <a:ext cx="579120" cy="293033"/>
          </a:xfrm>
          <a:custGeom>
            <a:avLst/>
            <a:gdLst>
              <a:gd name="connsiteX0" fmla="*/ 0 w 579120"/>
              <a:gd name="connsiteY0" fmla="*/ 221759 h 293033"/>
              <a:gd name="connsiteX1" fmla="*/ 213360 w 579120"/>
              <a:gd name="connsiteY1" fmla="*/ 779 h 293033"/>
              <a:gd name="connsiteX2" fmla="*/ 403860 w 579120"/>
              <a:gd name="connsiteY2" fmla="*/ 290339 h 293033"/>
              <a:gd name="connsiteX3" fmla="*/ 579120 w 579120"/>
              <a:gd name="connsiteY3" fmla="*/ 153179 h 293033"/>
              <a:gd name="connsiteX4" fmla="*/ 579120 w 579120"/>
              <a:gd name="connsiteY4" fmla="*/ 153179 h 29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" h="293033">
                <a:moveTo>
                  <a:pt x="0" y="221759"/>
                </a:moveTo>
                <a:cubicBezTo>
                  <a:pt x="73025" y="105554"/>
                  <a:pt x="146050" y="-10651"/>
                  <a:pt x="213360" y="779"/>
                </a:cubicBezTo>
                <a:cubicBezTo>
                  <a:pt x="280670" y="12209"/>
                  <a:pt x="342900" y="264939"/>
                  <a:pt x="403860" y="290339"/>
                </a:cubicBezTo>
                <a:cubicBezTo>
                  <a:pt x="464820" y="315739"/>
                  <a:pt x="579120" y="153179"/>
                  <a:pt x="579120" y="153179"/>
                </a:cubicBezTo>
                <a:lnTo>
                  <a:pt x="579120" y="153179"/>
                </a:ln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068" y="4717255"/>
            <a:ext cx="3187678" cy="17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Reconnaissance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5736929" cy="5075237"/>
          </a:xfrm>
        </p:spPr>
        <p:txBody>
          <a:bodyPr/>
          <a:lstStyle/>
          <a:p>
            <a:r>
              <a:rPr lang="en-US" dirty="0" smtClean="0"/>
              <a:t>Mission: drone operator must reach designated target and keep it in sight</a:t>
            </a:r>
          </a:p>
          <a:p>
            <a:pPr lvl="1"/>
            <a:r>
              <a:rPr lang="en-US" sz="2800" dirty="0" smtClean="0"/>
              <a:t>KPIs for evaluation</a:t>
            </a:r>
          </a:p>
          <a:p>
            <a:pPr lvl="2"/>
            <a:r>
              <a:rPr lang="en-US" sz="2800" dirty="0" smtClean="0"/>
              <a:t>Elapsed time to arrival at target </a:t>
            </a:r>
          </a:p>
          <a:p>
            <a:pPr lvl="2"/>
            <a:r>
              <a:rPr lang="en-US" sz="2800" dirty="0" smtClean="0"/>
              <a:t>Battery management</a:t>
            </a:r>
          </a:p>
          <a:p>
            <a:pPr lvl="2"/>
            <a:r>
              <a:rPr lang="en-US" sz="2800" dirty="0" smtClean="0"/>
              <a:t>Stealth </a:t>
            </a:r>
          </a:p>
          <a:p>
            <a:pPr lvl="2"/>
            <a:r>
              <a:rPr lang="en-US" sz="2800" dirty="0" smtClean="0"/>
              <a:t>Global Navigation Satellite System position </a:t>
            </a:r>
          </a:p>
          <a:p>
            <a:pPr marL="1219170" lvl="2" indent="0">
              <a:buNone/>
            </a:pPr>
            <a:r>
              <a:rPr lang="en-US" sz="2800" dirty="0" smtClean="0"/>
              <a:t>recovery </a:t>
            </a:r>
            <a:endParaRPr lang="en-US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061" y="1575595"/>
            <a:ext cx="5513684" cy="47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Reconnaissance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Sequence:</a:t>
            </a:r>
          </a:p>
          <a:p>
            <a:pPr lvl="1"/>
            <a:r>
              <a:rPr lang="en-US" dirty="0" smtClean="0"/>
              <a:t>Instructor designates a target in the Interface</a:t>
            </a:r>
          </a:p>
          <a:p>
            <a:pPr lvl="2"/>
            <a:r>
              <a:rPr lang="en-US" dirty="0" smtClean="0"/>
              <a:t>Geographical area</a:t>
            </a:r>
          </a:p>
          <a:p>
            <a:pPr lvl="2"/>
            <a:r>
              <a:rPr lang="en-US" dirty="0" smtClean="0"/>
              <a:t>Moving target</a:t>
            </a:r>
          </a:p>
          <a:p>
            <a:r>
              <a:rPr lang="en-US" dirty="0" smtClean="0"/>
              <a:t>Drone takeoff triggers chronometer</a:t>
            </a:r>
          </a:p>
          <a:p>
            <a:r>
              <a:rPr lang="en-US" dirty="0" smtClean="0"/>
              <a:t>Along the flight the following data are recorded</a:t>
            </a:r>
          </a:p>
          <a:p>
            <a:pPr lvl="1"/>
            <a:r>
              <a:rPr lang="en-US" dirty="0" smtClean="0"/>
              <a:t>Battery level</a:t>
            </a:r>
          </a:p>
          <a:p>
            <a:pPr lvl="1"/>
            <a:r>
              <a:rPr lang="fr-FR" dirty="0"/>
              <a:t>global navigation satellite system</a:t>
            </a:r>
          </a:p>
          <a:p>
            <a:pPr marL="609585" lvl="1" indent="0">
              <a:buNone/>
            </a:pPr>
            <a:r>
              <a:rPr lang="en-US" dirty="0" smtClean="0"/>
              <a:t> connection in non jamming environment</a:t>
            </a:r>
          </a:p>
          <a:p>
            <a:pPr lvl="1"/>
            <a:r>
              <a:rPr lang="en-US" dirty="0" smtClean="0"/>
              <a:t>Explosions or health status notifications around the pilot</a:t>
            </a:r>
          </a:p>
          <a:p>
            <a:pPr lvl="1"/>
            <a:r>
              <a:rPr lang="en-US" dirty="0" smtClean="0"/>
              <a:t>Drone’s integrity status (intact/destroyed) </a:t>
            </a:r>
          </a:p>
          <a:p>
            <a:pPr lvl="1"/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329" y="871656"/>
            <a:ext cx="4623020" cy="3344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80476" y="1327368"/>
            <a:ext cx="676656" cy="6766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960" y="2651567"/>
            <a:ext cx="599886" cy="5998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689" y="2827305"/>
            <a:ext cx="424148" cy="4241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936992" y="1063680"/>
            <a:ext cx="1563624" cy="1204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063" y="4323218"/>
            <a:ext cx="1973793" cy="197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2224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21355</TotalTime>
  <Words>634</Words>
  <Application>Microsoft Office PowerPoint</Application>
  <PresentationFormat>Grand écran</PresentationFormat>
  <Paragraphs>151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Tahoma</vt:lpstr>
      <vt:lpstr>Wingdings</vt:lpstr>
      <vt:lpstr>Blends</vt:lpstr>
      <vt:lpstr>Présentation PowerPoint</vt:lpstr>
      <vt:lpstr>Table of contents</vt:lpstr>
      <vt:lpstr>First Person View Drones</vt:lpstr>
      <vt:lpstr>Live training center</vt:lpstr>
      <vt:lpstr>Live training center</vt:lpstr>
      <vt:lpstr>Prerequisites</vt:lpstr>
      <vt:lpstr>Limitations</vt:lpstr>
      <vt:lpstr>Reconnaissance</vt:lpstr>
      <vt:lpstr>Reconnaissance</vt:lpstr>
      <vt:lpstr>Reconnaissance</vt:lpstr>
      <vt:lpstr>Artillery support</vt:lpstr>
      <vt:lpstr>Artillery support</vt:lpstr>
      <vt:lpstr>Artillery support</vt:lpstr>
      <vt:lpstr>Artillery support</vt:lpstr>
      <vt:lpstr>Loitering munition</vt:lpstr>
      <vt:lpstr>Loitering munition</vt:lpstr>
      <vt:lpstr>Conclusion</vt:lpstr>
      <vt:lpstr>Questions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Peter HAFENEDER</cp:lastModifiedBy>
  <cp:revision>130</cp:revision>
  <cp:lastPrinted>1601-01-01T00:00:00Z</cp:lastPrinted>
  <dcterms:created xsi:type="dcterms:W3CDTF">2016-03-29T15:29:36Z</dcterms:created>
  <dcterms:modified xsi:type="dcterms:W3CDTF">2024-11-01T15:24:07Z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  <property fmtid="{D5CDD505-2E9C-101B-9397-08002B2CF9AE}" pid="4" name="MSIP_Label_9e3fe282-78a3-46c2-a95b-f1092c13d694_Enabled">
    <vt:lpwstr>true</vt:lpwstr>
  </property>
  <property fmtid="{D5CDD505-2E9C-101B-9397-08002B2CF9AE}" pid="5" name="MSIP_Label_9e3fe282-78a3-46c2-a95b-f1092c13d694_SetDate">
    <vt:lpwstr>2024-11-01T15:24:07Z</vt:lpwstr>
  </property>
  <property fmtid="{D5CDD505-2E9C-101B-9397-08002B2CF9AE}" pid="6" name="MSIP_Label_9e3fe282-78a3-46c2-a95b-f1092c13d694_Method">
    <vt:lpwstr>Privileged</vt:lpwstr>
  </property>
  <property fmtid="{D5CDD505-2E9C-101B-9397-08002B2CF9AE}" pid="7" name="MSIP_Label_9e3fe282-78a3-46c2-a95b-f1092c13d694_Name">
    <vt:lpwstr>THALES-CORE-07</vt:lpwstr>
  </property>
  <property fmtid="{D5CDD505-2E9C-101B-9397-08002B2CF9AE}" pid="8" name="MSIP_Label_9e3fe282-78a3-46c2-a95b-f1092c13d694_SiteId">
    <vt:lpwstr>6e603289-5e46-4e26-ac7c-03a85420a9a5</vt:lpwstr>
  </property>
  <property fmtid="{D5CDD505-2E9C-101B-9397-08002B2CF9AE}" pid="9" name="MSIP_Label_9e3fe282-78a3-46c2-a95b-f1092c13d694_ActionId">
    <vt:lpwstr>04d9d444-c8a0-4092-b118-29b25e5cb1d2</vt:lpwstr>
  </property>
  <property fmtid="{D5CDD505-2E9C-101B-9397-08002B2CF9AE}" pid="10" name="MSIP_Label_9e3fe282-78a3-46c2-a95b-f1092c13d694_ContentBits">
    <vt:lpwstr>0</vt:lpwstr>
  </property>
  <property fmtid="{D5CDD505-2E9C-101B-9397-08002B2CF9AE}" pid="11" name="Thales-Sensitivity">
    <vt:lpwstr>{TGOPEN-UM}</vt:lpwstr>
  </property>
</Properties>
</file>