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tags/tag1.xml" ContentType="application/vnd.openxmlformats-officedocument.presentationml.tags+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59" r:id="rId4"/>
  </p:sldMasterIdLst>
  <p:notesMasterIdLst>
    <p:notesMasterId r:id="rId25"/>
  </p:notesMasterIdLst>
  <p:handoutMasterIdLst>
    <p:handoutMasterId r:id="rId26"/>
  </p:handoutMasterIdLst>
  <p:sldIdLst>
    <p:sldId id="289" r:id="rId5"/>
    <p:sldId id="386" r:id="rId6"/>
    <p:sldId id="410" r:id="rId7"/>
    <p:sldId id="385" r:id="rId8"/>
    <p:sldId id="389" r:id="rId9"/>
    <p:sldId id="411" r:id="rId10"/>
    <p:sldId id="412" r:id="rId11"/>
    <p:sldId id="413" r:id="rId12"/>
    <p:sldId id="394" r:id="rId13"/>
    <p:sldId id="414" r:id="rId14"/>
    <p:sldId id="415" r:id="rId15"/>
    <p:sldId id="282" r:id="rId16"/>
    <p:sldId id="416" r:id="rId17"/>
    <p:sldId id="417" r:id="rId18"/>
    <p:sldId id="396" r:id="rId19"/>
    <p:sldId id="401" r:id="rId20"/>
    <p:sldId id="418" r:id="rId21"/>
    <p:sldId id="407" r:id="rId22"/>
    <p:sldId id="419" r:id="rId23"/>
    <p:sldId id="404" r:id="rId24"/>
  </p:sldIdLst>
  <p:sldSz cx="12192000" cy="6858000"/>
  <p:notesSz cx="6858000" cy="9029700"/>
  <p:defaultTextStyle>
    <a:defPPr>
      <a:defRPr lang="en-US"/>
    </a:defPPr>
    <a:lvl1pPr algn="l" rtl="0" fontAlgn="base">
      <a:spcBef>
        <a:spcPct val="0"/>
      </a:spcBef>
      <a:spcAft>
        <a:spcPct val="0"/>
      </a:spcAft>
      <a:defRPr sz="3200" kern="1200">
        <a:solidFill>
          <a:schemeClr val="tx1"/>
        </a:solidFill>
        <a:latin typeface="Tahoma" charset="0"/>
        <a:ea typeface="+mn-ea"/>
        <a:cs typeface="+mn-cs"/>
      </a:defRPr>
    </a:lvl1pPr>
    <a:lvl2pPr marL="609585" algn="l" rtl="0" fontAlgn="base">
      <a:spcBef>
        <a:spcPct val="0"/>
      </a:spcBef>
      <a:spcAft>
        <a:spcPct val="0"/>
      </a:spcAft>
      <a:defRPr sz="3200" kern="1200">
        <a:solidFill>
          <a:schemeClr val="tx1"/>
        </a:solidFill>
        <a:latin typeface="Tahoma" charset="0"/>
        <a:ea typeface="+mn-ea"/>
        <a:cs typeface="+mn-cs"/>
      </a:defRPr>
    </a:lvl2pPr>
    <a:lvl3pPr marL="1219170" algn="l" rtl="0" fontAlgn="base">
      <a:spcBef>
        <a:spcPct val="0"/>
      </a:spcBef>
      <a:spcAft>
        <a:spcPct val="0"/>
      </a:spcAft>
      <a:defRPr sz="3200" kern="1200">
        <a:solidFill>
          <a:schemeClr val="tx1"/>
        </a:solidFill>
        <a:latin typeface="Tahoma" charset="0"/>
        <a:ea typeface="+mn-ea"/>
        <a:cs typeface="+mn-cs"/>
      </a:defRPr>
    </a:lvl3pPr>
    <a:lvl4pPr marL="1828754" algn="l" rtl="0" fontAlgn="base">
      <a:spcBef>
        <a:spcPct val="0"/>
      </a:spcBef>
      <a:spcAft>
        <a:spcPct val="0"/>
      </a:spcAft>
      <a:defRPr sz="3200" kern="1200">
        <a:solidFill>
          <a:schemeClr val="tx1"/>
        </a:solidFill>
        <a:latin typeface="Tahoma" charset="0"/>
        <a:ea typeface="+mn-ea"/>
        <a:cs typeface="+mn-cs"/>
      </a:defRPr>
    </a:lvl4pPr>
    <a:lvl5pPr marL="2438339" algn="l" rtl="0" fontAlgn="base">
      <a:spcBef>
        <a:spcPct val="0"/>
      </a:spcBef>
      <a:spcAft>
        <a:spcPct val="0"/>
      </a:spcAft>
      <a:defRPr sz="3200" kern="1200">
        <a:solidFill>
          <a:schemeClr val="tx1"/>
        </a:solidFill>
        <a:latin typeface="Tahoma" charset="0"/>
        <a:ea typeface="+mn-ea"/>
        <a:cs typeface="+mn-cs"/>
      </a:defRPr>
    </a:lvl5pPr>
    <a:lvl6pPr marL="3047924" algn="l" defTabSz="1219170" rtl="0" eaLnBrk="1" latinLnBrk="0" hangingPunct="1">
      <a:defRPr sz="3200" kern="1200">
        <a:solidFill>
          <a:schemeClr val="tx1"/>
        </a:solidFill>
        <a:latin typeface="Tahoma" charset="0"/>
        <a:ea typeface="+mn-ea"/>
        <a:cs typeface="+mn-cs"/>
      </a:defRPr>
    </a:lvl6pPr>
    <a:lvl7pPr marL="3657509" algn="l" defTabSz="1219170" rtl="0" eaLnBrk="1" latinLnBrk="0" hangingPunct="1">
      <a:defRPr sz="3200" kern="1200">
        <a:solidFill>
          <a:schemeClr val="tx1"/>
        </a:solidFill>
        <a:latin typeface="Tahoma" charset="0"/>
        <a:ea typeface="+mn-ea"/>
        <a:cs typeface="+mn-cs"/>
      </a:defRPr>
    </a:lvl7pPr>
    <a:lvl8pPr marL="4267093" algn="l" defTabSz="1219170" rtl="0" eaLnBrk="1" latinLnBrk="0" hangingPunct="1">
      <a:defRPr sz="3200" kern="1200">
        <a:solidFill>
          <a:schemeClr val="tx1"/>
        </a:solidFill>
        <a:latin typeface="Tahoma" charset="0"/>
        <a:ea typeface="+mn-ea"/>
        <a:cs typeface="+mn-cs"/>
      </a:defRPr>
    </a:lvl8pPr>
    <a:lvl9pPr marL="4876678" algn="l" defTabSz="1219170" rtl="0" eaLnBrk="1" latinLnBrk="0" hangingPunct="1">
      <a:defRPr sz="3200" kern="1200">
        <a:solidFill>
          <a:schemeClr val="tx1"/>
        </a:solidFill>
        <a:latin typeface="Tahoma"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844">
          <p15:clr>
            <a:srgbClr val="A4A3A4"/>
          </p15:clr>
        </p15:guide>
        <p15:guide id="2" pos="2160">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6F85ABA-01A1-CEA7-AD50-4DC839711874}" name="Paulien Roos" initials="PR" userId="S::Paulien.Roos@cfd-research.com::9febeea2-1b36-4ee8-99cf-f81cbfd13e55"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77B0B"/>
    <a:srgbClr val="22458A"/>
    <a:srgbClr val="182350"/>
    <a:srgbClr val="820000"/>
    <a:srgbClr val="CC3300"/>
    <a:srgbClr val="2B56AB"/>
    <a:srgbClr val="0033CC"/>
    <a:srgbClr val="3366CC"/>
    <a:srgbClr val="0066CC"/>
    <a:srgbClr val="B2F50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7434" autoAdjust="0"/>
    <p:restoredTop sz="94634" autoAdjust="0"/>
  </p:normalViewPr>
  <p:slideViewPr>
    <p:cSldViewPr snapToGrid="0">
      <p:cViewPr varScale="1">
        <p:scale>
          <a:sx n="86" d="100"/>
          <a:sy n="86" d="100"/>
        </p:scale>
        <p:origin x="90" y="204"/>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snapToGrid="0">
      <p:cViewPr varScale="1">
        <p:scale>
          <a:sx n="70" d="100"/>
          <a:sy n="70" d="100"/>
        </p:scale>
        <p:origin x="-2814" y="-102"/>
      </p:cViewPr>
      <p:guideLst>
        <p:guide orient="horz" pos="2844"/>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F15A1E0-6D5B-4400-B04D-1B2F0053FC6E}" type="doc">
      <dgm:prSet loTypeId="urn:microsoft.com/office/officeart/2005/8/layout/venn1" loCatId="relationship" qsTypeId="urn:microsoft.com/office/officeart/2005/8/quickstyle/simple1" qsCatId="simple" csTypeId="urn:microsoft.com/office/officeart/2005/8/colors/accent1_2" csCatId="accent1" phldr="1"/>
      <dgm:spPr/>
    </dgm:pt>
    <dgm:pt modelId="{F0720359-BD2C-4166-9E2E-A814B5965415}">
      <dgm:prSet phldrT="[Text]" custT="1"/>
      <dgm:spPr>
        <a:solidFill>
          <a:srgbClr val="22458A"/>
        </a:solidFill>
      </dgm:spPr>
      <dgm:t>
        <a:bodyPr/>
        <a:lstStyle/>
        <a:p>
          <a:pPr>
            <a:lnSpc>
              <a:spcPct val="90000"/>
            </a:lnSpc>
            <a:spcAft>
              <a:spcPct val="35000"/>
            </a:spcAft>
          </a:pPr>
          <a:endParaRPr lang="en-US" sz="2800" dirty="0">
            <a:solidFill>
              <a:schemeClr val="bg1"/>
            </a:solidFill>
          </a:endParaRPr>
        </a:p>
        <a:p>
          <a:pPr>
            <a:lnSpc>
              <a:spcPct val="100000"/>
            </a:lnSpc>
            <a:spcAft>
              <a:spcPts val="0"/>
            </a:spcAft>
          </a:pPr>
          <a:r>
            <a:rPr lang="en-US" sz="2400" dirty="0">
              <a:solidFill>
                <a:schemeClr val="bg1"/>
              </a:solidFill>
            </a:rPr>
            <a:t>Industry</a:t>
          </a:r>
        </a:p>
        <a:p>
          <a:pPr>
            <a:lnSpc>
              <a:spcPct val="100000"/>
            </a:lnSpc>
            <a:spcAft>
              <a:spcPts val="0"/>
            </a:spcAft>
          </a:pPr>
          <a:endParaRPr lang="en-US" sz="2400" dirty="0">
            <a:solidFill>
              <a:schemeClr val="bg1"/>
            </a:solidFill>
          </a:endParaRPr>
        </a:p>
      </dgm:t>
    </dgm:pt>
    <dgm:pt modelId="{A8D7F287-49F3-46CA-A73E-7088767F7039}" type="parTrans" cxnId="{972488FD-6919-4DCB-96CC-42C954C6F2ED}">
      <dgm:prSet/>
      <dgm:spPr/>
      <dgm:t>
        <a:bodyPr/>
        <a:lstStyle/>
        <a:p>
          <a:endParaRPr lang="en-US" sz="1400"/>
        </a:p>
      </dgm:t>
    </dgm:pt>
    <dgm:pt modelId="{CF8166EB-3936-4C22-93D7-0FC0F0D53376}" type="sibTrans" cxnId="{972488FD-6919-4DCB-96CC-42C954C6F2ED}">
      <dgm:prSet/>
      <dgm:spPr/>
      <dgm:t>
        <a:bodyPr/>
        <a:lstStyle/>
        <a:p>
          <a:endParaRPr lang="en-US" sz="1400"/>
        </a:p>
      </dgm:t>
    </dgm:pt>
    <dgm:pt modelId="{24FABDB0-A621-46C2-B6CD-9BCC25527168}">
      <dgm:prSet phldrT="[Text]" custT="1"/>
      <dgm:spPr>
        <a:solidFill>
          <a:schemeClr val="bg2">
            <a:lumMod val="90000"/>
            <a:lumOff val="10000"/>
            <a:alpha val="50000"/>
          </a:schemeClr>
        </a:solidFill>
      </dgm:spPr>
      <dgm:t>
        <a:bodyPr/>
        <a:lstStyle/>
        <a:p>
          <a:pPr algn="r"/>
          <a:r>
            <a:rPr lang="en-US" sz="2400" dirty="0">
              <a:solidFill>
                <a:schemeClr val="bg1"/>
              </a:solidFill>
            </a:rPr>
            <a:t>Academia</a:t>
          </a:r>
          <a:endParaRPr lang="en-US" sz="2800" dirty="0">
            <a:solidFill>
              <a:schemeClr val="bg1"/>
            </a:solidFill>
          </a:endParaRPr>
        </a:p>
      </dgm:t>
    </dgm:pt>
    <dgm:pt modelId="{138BF769-0E54-4151-901D-3B6D5731FFE5}" type="parTrans" cxnId="{D048D5B6-EA28-4C97-B078-17CA377A5540}">
      <dgm:prSet/>
      <dgm:spPr/>
      <dgm:t>
        <a:bodyPr/>
        <a:lstStyle/>
        <a:p>
          <a:endParaRPr lang="en-US" sz="1400"/>
        </a:p>
      </dgm:t>
    </dgm:pt>
    <dgm:pt modelId="{D48C962B-21B0-4489-BA85-6B5DCC9CF363}" type="sibTrans" cxnId="{D048D5B6-EA28-4C97-B078-17CA377A5540}">
      <dgm:prSet/>
      <dgm:spPr/>
      <dgm:t>
        <a:bodyPr/>
        <a:lstStyle/>
        <a:p>
          <a:endParaRPr lang="en-US" sz="1400"/>
        </a:p>
      </dgm:t>
    </dgm:pt>
    <dgm:pt modelId="{C99643F3-A67B-4B0A-8565-FA9FCE7E6B8C}">
      <dgm:prSet phldrT="[Text]" custT="1"/>
      <dgm:spPr>
        <a:solidFill>
          <a:srgbClr val="C00000">
            <a:alpha val="50000"/>
          </a:srgbClr>
        </a:solidFill>
      </dgm:spPr>
      <dgm:t>
        <a:bodyPr/>
        <a:lstStyle/>
        <a:p>
          <a:pPr algn="ctr"/>
          <a:r>
            <a:rPr lang="en-US" sz="2400" dirty="0">
              <a:solidFill>
                <a:schemeClr val="bg1"/>
              </a:solidFill>
            </a:rPr>
            <a:t>Defense Health Agency</a:t>
          </a:r>
        </a:p>
      </dgm:t>
    </dgm:pt>
    <dgm:pt modelId="{849A168E-60E3-43F7-9432-06803A095942}" type="parTrans" cxnId="{003365C2-2F58-45AB-A4AD-809CDF174CC1}">
      <dgm:prSet/>
      <dgm:spPr/>
      <dgm:t>
        <a:bodyPr/>
        <a:lstStyle/>
        <a:p>
          <a:endParaRPr lang="en-US" sz="1400"/>
        </a:p>
      </dgm:t>
    </dgm:pt>
    <dgm:pt modelId="{CCFAD95E-66E6-4928-B2BC-979BCD2B5333}" type="sibTrans" cxnId="{003365C2-2F58-45AB-A4AD-809CDF174CC1}">
      <dgm:prSet/>
      <dgm:spPr/>
      <dgm:t>
        <a:bodyPr/>
        <a:lstStyle/>
        <a:p>
          <a:endParaRPr lang="en-US" sz="1400"/>
        </a:p>
      </dgm:t>
    </dgm:pt>
    <dgm:pt modelId="{8D343A54-C260-43F3-9DBE-C5BFCD6E46A5}" type="pres">
      <dgm:prSet presAssocID="{2F15A1E0-6D5B-4400-B04D-1B2F0053FC6E}" presName="compositeShape" presStyleCnt="0">
        <dgm:presLayoutVars>
          <dgm:chMax val="7"/>
          <dgm:dir/>
          <dgm:resizeHandles val="exact"/>
        </dgm:presLayoutVars>
      </dgm:prSet>
      <dgm:spPr/>
    </dgm:pt>
    <dgm:pt modelId="{152AF744-1F29-4409-955D-A8A192322BE6}" type="pres">
      <dgm:prSet presAssocID="{F0720359-BD2C-4166-9E2E-A814B5965415}" presName="circ1" presStyleLbl="vennNode1" presStyleIdx="0" presStyleCnt="3"/>
      <dgm:spPr/>
    </dgm:pt>
    <dgm:pt modelId="{C7FB1251-8EDE-4533-B0DB-BE7AEC67E1BD}" type="pres">
      <dgm:prSet presAssocID="{F0720359-BD2C-4166-9E2E-A814B5965415}" presName="circ1Tx" presStyleLbl="revTx" presStyleIdx="0" presStyleCnt="0">
        <dgm:presLayoutVars>
          <dgm:chMax val="0"/>
          <dgm:chPref val="0"/>
          <dgm:bulletEnabled val="1"/>
        </dgm:presLayoutVars>
      </dgm:prSet>
      <dgm:spPr/>
    </dgm:pt>
    <dgm:pt modelId="{E266A687-2CEC-4B74-9CC1-737D7B9F2B7F}" type="pres">
      <dgm:prSet presAssocID="{24FABDB0-A621-46C2-B6CD-9BCC25527168}" presName="circ2" presStyleLbl="vennNode1" presStyleIdx="1" presStyleCnt="3"/>
      <dgm:spPr/>
    </dgm:pt>
    <dgm:pt modelId="{964D7E9A-FEBB-4D67-884F-24DB50A6A51B}" type="pres">
      <dgm:prSet presAssocID="{24FABDB0-A621-46C2-B6CD-9BCC25527168}" presName="circ2Tx" presStyleLbl="revTx" presStyleIdx="0" presStyleCnt="0">
        <dgm:presLayoutVars>
          <dgm:chMax val="0"/>
          <dgm:chPref val="0"/>
          <dgm:bulletEnabled val="1"/>
        </dgm:presLayoutVars>
      </dgm:prSet>
      <dgm:spPr/>
    </dgm:pt>
    <dgm:pt modelId="{3ABE742D-F2B5-44EE-A942-5F98B9A23839}" type="pres">
      <dgm:prSet presAssocID="{C99643F3-A67B-4B0A-8565-FA9FCE7E6B8C}" presName="circ3" presStyleLbl="vennNode1" presStyleIdx="2" presStyleCnt="3"/>
      <dgm:spPr/>
    </dgm:pt>
    <dgm:pt modelId="{D7AF3C50-7366-4356-A95B-68F10C877D6F}" type="pres">
      <dgm:prSet presAssocID="{C99643F3-A67B-4B0A-8565-FA9FCE7E6B8C}" presName="circ3Tx" presStyleLbl="revTx" presStyleIdx="0" presStyleCnt="0">
        <dgm:presLayoutVars>
          <dgm:chMax val="0"/>
          <dgm:chPref val="0"/>
          <dgm:bulletEnabled val="1"/>
        </dgm:presLayoutVars>
      </dgm:prSet>
      <dgm:spPr/>
    </dgm:pt>
  </dgm:ptLst>
  <dgm:cxnLst>
    <dgm:cxn modelId="{E6C6253A-86B1-4859-BC81-0E944F4B6325}" type="presOf" srcId="{C99643F3-A67B-4B0A-8565-FA9FCE7E6B8C}" destId="{3ABE742D-F2B5-44EE-A942-5F98B9A23839}" srcOrd="0" destOrd="0" presId="urn:microsoft.com/office/officeart/2005/8/layout/venn1"/>
    <dgm:cxn modelId="{4ECF3C78-B394-4A9B-8F7E-7C4627A96FC4}" type="presOf" srcId="{24FABDB0-A621-46C2-B6CD-9BCC25527168}" destId="{E266A687-2CEC-4B74-9CC1-737D7B9F2B7F}" srcOrd="0" destOrd="0" presId="urn:microsoft.com/office/officeart/2005/8/layout/venn1"/>
    <dgm:cxn modelId="{AA9C708C-4036-44A9-8BE2-DEBAF3735EBB}" type="presOf" srcId="{2F15A1E0-6D5B-4400-B04D-1B2F0053FC6E}" destId="{8D343A54-C260-43F3-9DBE-C5BFCD6E46A5}" srcOrd="0" destOrd="0" presId="urn:microsoft.com/office/officeart/2005/8/layout/venn1"/>
    <dgm:cxn modelId="{0A07AB8F-12F9-4CAC-BD8F-198F540ED4E7}" type="presOf" srcId="{C99643F3-A67B-4B0A-8565-FA9FCE7E6B8C}" destId="{D7AF3C50-7366-4356-A95B-68F10C877D6F}" srcOrd="1" destOrd="0" presId="urn:microsoft.com/office/officeart/2005/8/layout/venn1"/>
    <dgm:cxn modelId="{C4569DAC-6C5C-4E8C-8951-712D714B65B7}" type="presOf" srcId="{F0720359-BD2C-4166-9E2E-A814B5965415}" destId="{C7FB1251-8EDE-4533-B0DB-BE7AEC67E1BD}" srcOrd="1" destOrd="0" presId="urn:microsoft.com/office/officeart/2005/8/layout/venn1"/>
    <dgm:cxn modelId="{D048D5B6-EA28-4C97-B078-17CA377A5540}" srcId="{2F15A1E0-6D5B-4400-B04D-1B2F0053FC6E}" destId="{24FABDB0-A621-46C2-B6CD-9BCC25527168}" srcOrd="1" destOrd="0" parTransId="{138BF769-0E54-4151-901D-3B6D5731FFE5}" sibTransId="{D48C962B-21B0-4489-BA85-6B5DCC9CF363}"/>
    <dgm:cxn modelId="{003365C2-2F58-45AB-A4AD-809CDF174CC1}" srcId="{2F15A1E0-6D5B-4400-B04D-1B2F0053FC6E}" destId="{C99643F3-A67B-4B0A-8565-FA9FCE7E6B8C}" srcOrd="2" destOrd="0" parTransId="{849A168E-60E3-43F7-9432-06803A095942}" sibTransId="{CCFAD95E-66E6-4928-B2BC-979BCD2B5333}"/>
    <dgm:cxn modelId="{CCB98ADE-90BC-4D02-806F-E10B133157A1}" type="presOf" srcId="{24FABDB0-A621-46C2-B6CD-9BCC25527168}" destId="{964D7E9A-FEBB-4D67-884F-24DB50A6A51B}" srcOrd="1" destOrd="0" presId="urn:microsoft.com/office/officeart/2005/8/layout/venn1"/>
    <dgm:cxn modelId="{479396F5-0E1C-4E68-BC34-E33FFEA2416A}" type="presOf" srcId="{F0720359-BD2C-4166-9E2E-A814B5965415}" destId="{152AF744-1F29-4409-955D-A8A192322BE6}" srcOrd="0" destOrd="0" presId="urn:microsoft.com/office/officeart/2005/8/layout/venn1"/>
    <dgm:cxn modelId="{972488FD-6919-4DCB-96CC-42C954C6F2ED}" srcId="{2F15A1E0-6D5B-4400-B04D-1B2F0053FC6E}" destId="{F0720359-BD2C-4166-9E2E-A814B5965415}" srcOrd="0" destOrd="0" parTransId="{A8D7F287-49F3-46CA-A73E-7088767F7039}" sibTransId="{CF8166EB-3936-4C22-93D7-0FC0F0D53376}"/>
    <dgm:cxn modelId="{4A054C78-8FB9-4CAA-BB05-146268A57D38}" type="presParOf" srcId="{8D343A54-C260-43F3-9DBE-C5BFCD6E46A5}" destId="{152AF744-1F29-4409-955D-A8A192322BE6}" srcOrd="0" destOrd="0" presId="urn:microsoft.com/office/officeart/2005/8/layout/venn1"/>
    <dgm:cxn modelId="{CBB641F4-9382-4FF7-B5A0-B6752577C722}" type="presParOf" srcId="{8D343A54-C260-43F3-9DBE-C5BFCD6E46A5}" destId="{C7FB1251-8EDE-4533-B0DB-BE7AEC67E1BD}" srcOrd="1" destOrd="0" presId="urn:microsoft.com/office/officeart/2005/8/layout/venn1"/>
    <dgm:cxn modelId="{8A605C9A-5B47-43BD-BFF3-96E1E159344A}" type="presParOf" srcId="{8D343A54-C260-43F3-9DBE-C5BFCD6E46A5}" destId="{E266A687-2CEC-4B74-9CC1-737D7B9F2B7F}" srcOrd="2" destOrd="0" presId="urn:microsoft.com/office/officeart/2005/8/layout/venn1"/>
    <dgm:cxn modelId="{5F24F80D-1EAD-4310-AFD0-4F7BA0EE4F50}" type="presParOf" srcId="{8D343A54-C260-43F3-9DBE-C5BFCD6E46A5}" destId="{964D7E9A-FEBB-4D67-884F-24DB50A6A51B}" srcOrd="3" destOrd="0" presId="urn:microsoft.com/office/officeart/2005/8/layout/venn1"/>
    <dgm:cxn modelId="{A09BC319-7763-4236-A6EF-15B55660F552}" type="presParOf" srcId="{8D343A54-C260-43F3-9DBE-C5BFCD6E46A5}" destId="{3ABE742D-F2B5-44EE-A942-5F98B9A23839}" srcOrd="4" destOrd="0" presId="urn:microsoft.com/office/officeart/2005/8/layout/venn1"/>
    <dgm:cxn modelId="{0A443C3B-2DE5-4314-8073-3EAFE1CEEF8F}" type="presParOf" srcId="{8D343A54-C260-43F3-9DBE-C5BFCD6E46A5}" destId="{D7AF3C50-7366-4356-A95B-68F10C877D6F}" srcOrd="5" destOrd="0" presId="urn:microsoft.com/office/officeart/2005/8/layout/venn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F5822D4-327B-4262-B535-381AA7E47EB2}" type="doc">
      <dgm:prSet loTypeId="urn:microsoft.com/office/officeart/2005/8/layout/hierarchy2" loCatId="hierarchy" qsTypeId="urn:microsoft.com/office/officeart/2005/8/quickstyle/simple1" qsCatId="simple" csTypeId="urn:microsoft.com/office/officeart/2005/8/colors/accent1_2" csCatId="accent1" phldr="1"/>
      <dgm:spPr/>
      <dgm:t>
        <a:bodyPr/>
        <a:lstStyle/>
        <a:p>
          <a:endParaRPr lang="en-US"/>
        </a:p>
      </dgm:t>
    </dgm:pt>
    <dgm:pt modelId="{F10393B1-9290-48C1-B6B3-DD2862172A4C}">
      <dgm:prSet phldrT="[Text]"/>
      <dgm:spPr>
        <a:xfrm>
          <a:off x="2251" y="1499135"/>
          <a:ext cx="2014493" cy="1007246"/>
        </a:xfrm>
        <a:prstGeom prst="roundRect">
          <a:avLst>
            <a:gd name="adj" fmla="val 10000"/>
          </a:avLst>
        </a:prstGeom>
        <a:solidFill>
          <a:srgbClr val="1D428A">
            <a:hueOff val="0"/>
            <a:satOff val="0"/>
            <a:lumOff val="0"/>
            <a:alphaOff val="0"/>
          </a:srgbClr>
        </a:solidFill>
        <a:ln w="28575" cap="flat" cmpd="sng" algn="ctr">
          <a:solidFill>
            <a:srgbClr val="00B0F0"/>
          </a:solidFill>
          <a:prstDash val="solid"/>
          <a:miter lim="800000"/>
        </a:ln>
        <a:effectLst/>
      </dgm:spPr>
      <dgm:t>
        <a:bodyPr/>
        <a:lstStyle/>
        <a:p>
          <a:pPr>
            <a:buNone/>
          </a:pPr>
          <a:r>
            <a:rPr lang="en-US" dirty="0">
              <a:solidFill>
                <a:sysClr val="window" lastClr="FFFFFF"/>
              </a:solidFill>
              <a:latin typeface="Calibri" panose="020F0502020204030204"/>
              <a:ea typeface="+mn-ea"/>
              <a:cs typeface="+mn-cs"/>
            </a:rPr>
            <a:t>Total Energy Expenditure</a:t>
          </a:r>
        </a:p>
      </dgm:t>
    </dgm:pt>
    <dgm:pt modelId="{99C4FB6B-EDBB-4CA5-813E-B70B8E822DDC}" type="parTrans" cxnId="{06AF75FF-EADA-4A5E-B88B-D2430B6B06E1}">
      <dgm:prSet/>
      <dgm:spPr/>
      <dgm:t>
        <a:bodyPr/>
        <a:lstStyle/>
        <a:p>
          <a:endParaRPr lang="en-US"/>
        </a:p>
      </dgm:t>
    </dgm:pt>
    <dgm:pt modelId="{4925C742-7372-4F9B-974C-A5B8BC9C7678}" type="sibTrans" cxnId="{06AF75FF-EADA-4A5E-B88B-D2430B6B06E1}">
      <dgm:prSet/>
      <dgm:spPr/>
      <dgm:t>
        <a:bodyPr/>
        <a:lstStyle/>
        <a:p>
          <a:endParaRPr lang="en-US"/>
        </a:p>
      </dgm:t>
    </dgm:pt>
    <dgm:pt modelId="{CAE32C6D-6EEA-4644-91BD-6E56A58F2C2B}">
      <dgm:prSet phldrT="[Text]"/>
      <dgm:spPr>
        <a:xfrm>
          <a:off x="2822543" y="340801"/>
          <a:ext cx="2014493" cy="1007246"/>
        </a:xfrm>
        <a:prstGeom prst="roundRect">
          <a:avLst>
            <a:gd name="adj" fmla="val 10000"/>
          </a:avLst>
        </a:prstGeom>
        <a:solidFill>
          <a:srgbClr val="C00000"/>
        </a:solidFill>
        <a:ln w="38100" cap="flat" cmpd="sng" algn="ctr">
          <a:solidFill>
            <a:srgbClr val="C00000"/>
          </a:solidFill>
          <a:prstDash val="solid"/>
          <a:miter lim="800000"/>
        </a:ln>
        <a:effectLst/>
      </dgm:spPr>
      <dgm:t>
        <a:bodyPr/>
        <a:lstStyle/>
        <a:p>
          <a:pPr>
            <a:buNone/>
          </a:pPr>
          <a:r>
            <a:rPr lang="en-US" dirty="0">
              <a:solidFill>
                <a:sysClr val="window" lastClr="FFFFFF"/>
              </a:solidFill>
              <a:latin typeface="Calibri" panose="020F0502020204030204"/>
              <a:ea typeface="+mn-ea"/>
              <a:cs typeface="+mn-cs"/>
            </a:rPr>
            <a:t>Mechanical Work</a:t>
          </a:r>
        </a:p>
      </dgm:t>
    </dgm:pt>
    <dgm:pt modelId="{D78DE1DF-89C7-43E3-AF7B-727E81496D5E}" type="parTrans" cxnId="{04866247-EEA0-43FA-BDFB-B75C0E9D4FEE}">
      <dgm:prSet/>
      <dgm:spPr>
        <a:xfrm rot="18289469">
          <a:off x="1714122" y="1400960"/>
          <a:ext cx="1411044" cy="45263"/>
        </a:xfrm>
        <a:custGeom>
          <a:avLst/>
          <a:gdLst/>
          <a:ahLst/>
          <a:cxnLst/>
          <a:rect l="0" t="0" r="0" b="0"/>
          <a:pathLst>
            <a:path>
              <a:moveTo>
                <a:pt x="0" y="22631"/>
              </a:moveTo>
              <a:lnTo>
                <a:pt x="1411044" y="22631"/>
              </a:lnTo>
            </a:path>
          </a:pathLst>
        </a:custGeom>
        <a:noFill/>
        <a:ln w="12700" cap="flat" cmpd="sng" algn="ctr">
          <a:solidFill>
            <a:srgbClr val="1D428A">
              <a:shade val="60000"/>
              <a:hueOff val="0"/>
              <a:satOff val="0"/>
              <a:lumOff val="0"/>
              <a:alphaOff val="0"/>
            </a:srgbClr>
          </a:solidFill>
          <a:prstDash val="solid"/>
          <a:miter lim="800000"/>
        </a:ln>
        <a:effectLst/>
      </dgm:spPr>
      <dgm:t>
        <a:bodyPr/>
        <a:lstStyle/>
        <a:p>
          <a:pPr>
            <a:buNone/>
          </a:pPr>
          <a:endParaRPr lang="en-US">
            <a:solidFill>
              <a:sysClr val="windowText" lastClr="000000">
                <a:hueOff val="0"/>
                <a:satOff val="0"/>
                <a:lumOff val="0"/>
                <a:alphaOff val="0"/>
              </a:sysClr>
            </a:solidFill>
            <a:latin typeface="Calibri" panose="020F0502020204030204"/>
            <a:ea typeface="+mn-ea"/>
            <a:cs typeface="+mn-cs"/>
          </a:endParaRPr>
        </a:p>
      </dgm:t>
    </dgm:pt>
    <dgm:pt modelId="{5E91E99E-2101-4920-8091-8E6A05F8DA17}" type="sibTrans" cxnId="{04866247-EEA0-43FA-BDFB-B75C0E9D4FEE}">
      <dgm:prSet/>
      <dgm:spPr/>
      <dgm:t>
        <a:bodyPr/>
        <a:lstStyle/>
        <a:p>
          <a:endParaRPr lang="en-US"/>
        </a:p>
      </dgm:t>
    </dgm:pt>
    <dgm:pt modelId="{C1440199-FBB8-46AF-9288-219F00D359D3}">
      <dgm:prSet phldrT="[Text]"/>
      <dgm:spPr>
        <a:xfrm>
          <a:off x="2822543" y="1499135"/>
          <a:ext cx="2014493" cy="1007246"/>
        </a:xfrm>
        <a:prstGeom prst="roundRect">
          <a:avLst>
            <a:gd name="adj" fmla="val 10000"/>
          </a:avLst>
        </a:prstGeom>
        <a:solidFill>
          <a:srgbClr val="7030A0"/>
        </a:solidFill>
        <a:ln w="38100" cap="flat" cmpd="sng" algn="ctr">
          <a:solidFill>
            <a:srgbClr val="AF82F2"/>
          </a:solidFill>
          <a:prstDash val="solid"/>
          <a:miter lim="800000"/>
        </a:ln>
        <a:effectLst/>
      </dgm:spPr>
      <dgm:t>
        <a:bodyPr/>
        <a:lstStyle/>
        <a:p>
          <a:pPr>
            <a:buNone/>
          </a:pPr>
          <a:r>
            <a:rPr lang="en-US" dirty="0">
              <a:solidFill>
                <a:sysClr val="window" lastClr="FFFFFF"/>
              </a:solidFill>
              <a:latin typeface="Calibri" panose="020F0502020204030204"/>
              <a:ea typeface="+mn-ea"/>
              <a:cs typeface="+mn-cs"/>
            </a:rPr>
            <a:t>Heat Transfer</a:t>
          </a:r>
        </a:p>
      </dgm:t>
    </dgm:pt>
    <dgm:pt modelId="{F4447767-B24C-43EF-B5BA-BCF8A4246CD2}" type="parTrans" cxnId="{3BF66B75-B567-4D02-9C07-8D9DCE9B84D2}">
      <dgm:prSet/>
      <dgm:spPr>
        <a:xfrm>
          <a:off x="2016745" y="1980127"/>
          <a:ext cx="805797" cy="45263"/>
        </a:xfrm>
        <a:custGeom>
          <a:avLst/>
          <a:gdLst/>
          <a:ahLst/>
          <a:cxnLst/>
          <a:rect l="0" t="0" r="0" b="0"/>
          <a:pathLst>
            <a:path>
              <a:moveTo>
                <a:pt x="0" y="22631"/>
              </a:moveTo>
              <a:lnTo>
                <a:pt x="805797" y="22631"/>
              </a:lnTo>
            </a:path>
          </a:pathLst>
        </a:custGeom>
        <a:noFill/>
        <a:ln w="12700" cap="flat" cmpd="sng" algn="ctr">
          <a:solidFill>
            <a:srgbClr val="1D428A">
              <a:shade val="60000"/>
              <a:hueOff val="0"/>
              <a:satOff val="0"/>
              <a:lumOff val="0"/>
              <a:alphaOff val="0"/>
            </a:srgbClr>
          </a:solidFill>
          <a:prstDash val="solid"/>
          <a:miter lim="800000"/>
        </a:ln>
        <a:effectLst/>
      </dgm:spPr>
      <dgm:t>
        <a:bodyPr/>
        <a:lstStyle/>
        <a:p>
          <a:pPr>
            <a:buNone/>
          </a:pPr>
          <a:endParaRPr lang="en-US">
            <a:solidFill>
              <a:sysClr val="windowText" lastClr="000000">
                <a:hueOff val="0"/>
                <a:satOff val="0"/>
                <a:lumOff val="0"/>
                <a:alphaOff val="0"/>
              </a:sysClr>
            </a:solidFill>
            <a:latin typeface="Calibri" panose="020F0502020204030204"/>
            <a:ea typeface="+mn-ea"/>
            <a:cs typeface="+mn-cs"/>
          </a:endParaRPr>
        </a:p>
      </dgm:t>
    </dgm:pt>
    <dgm:pt modelId="{06721490-32ED-41D9-A481-92E1461F91FC}" type="sibTrans" cxnId="{3BF66B75-B567-4D02-9C07-8D9DCE9B84D2}">
      <dgm:prSet/>
      <dgm:spPr/>
      <dgm:t>
        <a:bodyPr/>
        <a:lstStyle/>
        <a:p>
          <a:endParaRPr lang="en-US"/>
        </a:p>
      </dgm:t>
    </dgm:pt>
    <dgm:pt modelId="{52B09867-F311-45BE-B3B4-2CA2EBE7CDF8}">
      <dgm:prSet phldrT="[Text]"/>
      <dgm:spPr>
        <a:xfrm>
          <a:off x="2822543" y="2657469"/>
          <a:ext cx="2014493" cy="1007246"/>
        </a:xfrm>
        <a:prstGeom prst="roundRect">
          <a:avLst>
            <a:gd name="adj" fmla="val 10000"/>
          </a:avLst>
        </a:prstGeom>
        <a:solidFill>
          <a:srgbClr val="F77B0B"/>
        </a:solidFill>
        <a:ln w="38100" cap="flat" cmpd="sng" algn="ctr">
          <a:solidFill>
            <a:srgbClr val="FFC000"/>
          </a:solidFill>
          <a:prstDash val="solid"/>
          <a:miter lim="800000"/>
        </a:ln>
        <a:effectLst/>
      </dgm:spPr>
      <dgm:t>
        <a:bodyPr/>
        <a:lstStyle/>
        <a:p>
          <a:pPr>
            <a:buNone/>
          </a:pPr>
          <a:r>
            <a:rPr lang="en-US" dirty="0">
              <a:solidFill>
                <a:sysClr val="window" lastClr="FFFFFF"/>
              </a:solidFill>
              <a:latin typeface="Calibri" panose="020F0502020204030204"/>
              <a:ea typeface="+mn-ea"/>
              <a:cs typeface="+mn-cs"/>
            </a:rPr>
            <a:t>Resting Metabolic Rate</a:t>
          </a:r>
        </a:p>
      </dgm:t>
    </dgm:pt>
    <dgm:pt modelId="{56CBCE73-94A2-4E1E-BC7B-0E956EE1575C}" type="parTrans" cxnId="{30E6FC1B-9434-4D64-B88E-959CF96C8734}">
      <dgm:prSet/>
      <dgm:spPr>
        <a:xfrm rot="3310531">
          <a:off x="1714122" y="2559294"/>
          <a:ext cx="1411044" cy="45263"/>
        </a:xfrm>
        <a:custGeom>
          <a:avLst/>
          <a:gdLst/>
          <a:ahLst/>
          <a:cxnLst/>
          <a:rect l="0" t="0" r="0" b="0"/>
          <a:pathLst>
            <a:path>
              <a:moveTo>
                <a:pt x="0" y="22631"/>
              </a:moveTo>
              <a:lnTo>
                <a:pt x="1411044" y="22631"/>
              </a:lnTo>
            </a:path>
          </a:pathLst>
        </a:custGeom>
        <a:noFill/>
        <a:ln w="12700" cap="flat" cmpd="sng" algn="ctr">
          <a:solidFill>
            <a:srgbClr val="1D428A">
              <a:shade val="60000"/>
              <a:hueOff val="0"/>
              <a:satOff val="0"/>
              <a:lumOff val="0"/>
              <a:alphaOff val="0"/>
            </a:srgbClr>
          </a:solidFill>
          <a:prstDash val="solid"/>
          <a:miter lim="800000"/>
        </a:ln>
        <a:effectLst/>
      </dgm:spPr>
      <dgm:t>
        <a:bodyPr/>
        <a:lstStyle/>
        <a:p>
          <a:pPr>
            <a:buNone/>
          </a:pPr>
          <a:endParaRPr lang="en-US">
            <a:solidFill>
              <a:sysClr val="windowText" lastClr="000000">
                <a:hueOff val="0"/>
                <a:satOff val="0"/>
                <a:lumOff val="0"/>
                <a:alphaOff val="0"/>
              </a:sysClr>
            </a:solidFill>
            <a:latin typeface="Calibri" panose="020F0502020204030204"/>
            <a:ea typeface="+mn-ea"/>
            <a:cs typeface="+mn-cs"/>
          </a:endParaRPr>
        </a:p>
      </dgm:t>
    </dgm:pt>
    <dgm:pt modelId="{F6A46004-E715-44AB-A134-EF3439F9A774}" type="sibTrans" cxnId="{30E6FC1B-9434-4D64-B88E-959CF96C8734}">
      <dgm:prSet/>
      <dgm:spPr/>
      <dgm:t>
        <a:bodyPr/>
        <a:lstStyle/>
        <a:p>
          <a:endParaRPr lang="en-US"/>
        </a:p>
      </dgm:t>
    </dgm:pt>
    <dgm:pt modelId="{D05C4A48-F452-4628-8EB8-4333F82C706D}" type="pres">
      <dgm:prSet presAssocID="{1F5822D4-327B-4262-B535-381AA7E47EB2}" presName="diagram" presStyleCnt="0">
        <dgm:presLayoutVars>
          <dgm:chPref val="1"/>
          <dgm:dir/>
          <dgm:animOne val="branch"/>
          <dgm:animLvl val="lvl"/>
          <dgm:resizeHandles val="exact"/>
        </dgm:presLayoutVars>
      </dgm:prSet>
      <dgm:spPr/>
    </dgm:pt>
    <dgm:pt modelId="{DF832238-21C5-4A08-BEDE-7519474DC3AE}" type="pres">
      <dgm:prSet presAssocID="{F10393B1-9290-48C1-B6B3-DD2862172A4C}" presName="root1" presStyleCnt="0"/>
      <dgm:spPr/>
    </dgm:pt>
    <dgm:pt modelId="{92114F5C-06C6-4BAA-B52B-85BEAF71BCE9}" type="pres">
      <dgm:prSet presAssocID="{F10393B1-9290-48C1-B6B3-DD2862172A4C}" presName="LevelOneTextNode" presStyleLbl="node0" presStyleIdx="0" presStyleCnt="1">
        <dgm:presLayoutVars>
          <dgm:chPref val="3"/>
        </dgm:presLayoutVars>
      </dgm:prSet>
      <dgm:spPr/>
    </dgm:pt>
    <dgm:pt modelId="{88E583B5-36D9-4386-ABEE-24ACB809B90A}" type="pres">
      <dgm:prSet presAssocID="{F10393B1-9290-48C1-B6B3-DD2862172A4C}" presName="level2hierChild" presStyleCnt="0"/>
      <dgm:spPr/>
    </dgm:pt>
    <dgm:pt modelId="{C6A5A41D-A017-4D28-A735-A60BA20FFAD9}" type="pres">
      <dgm:prSet presAssocID="{D78DE1DF-89C7-43E3-AF7B-727E81496D5E}" presName="conn2-1" presStyleLbl="parChTrans1D2" presStyleIdx="0" presStyleCnt="3"/>
      <dgm:spPr/>
    </dgm:pt>
    <dgm:pt modelId="{2935FA04-C54E-4D5F-BE74-1685BBF880B5}" type="pres">
      <dgm:prSet presAssocID="{D78DE1DF-89C7-43E3-AF7B-727E81496D5E}" presName="connTx" presStyleLbl="parChTrans1D2" presStyleIdx="0" presStyleCnt="3"/>
      <dgm:spPr/>
    </dgm:pt>
    <dgm:pt modelId="{71E85F55-2ED0-4D13-A13B-DD413635D60B}" type="pres">
      <dgm:prSet presAssocID="{CAE32C6D-6EEA-4644-91BD-6E56A58F2C2B}" presName="root2" presStyleCnt="0"/>
      <dgm:spPr/>
    </dgm:pt>
    <dgm:pt modelId="{825E7F64-8C35-4582-9EC7-10CB85BF2F09}" type="pres">
      <dgm:prSet presAssocID="{CAE32C6D-6EEA-4644-91BD-6E56A58F2C2B}" presName="LevelTwoTextNode" presStyleLbl="node2" presStyleIdx="0" presStyleCnt="3">
        <dgm:presLayoutVars>
          <dgm:chPref val="3"/>
        </dgm:presLayoutVars>
      </dgm:prSet>
      <dgm:spPr/>
    </dgm:pt>
    <dgm:pt modelId="{DC53C28B-79A4-4798-B365-BEF7175FF71C}" type="pres">
      <dgm:prSet presAssocID="{CAE32C6D-6EEA-4644-91BD-6E56A58F2C2B}" presName="level3hierChild" presStyleCnt="0"/>
      <dgm:spPr/>
    </dgm:pt>
    <dgm:pt modelId="{2371FFCB-28AD-4B6E-8CF9-763A0FD07B2A}" type="pres">
      <dgm:prSet presAssocID="{F4447767-B24C-43EF-B5BA-BCF8A4246CD2}" presName="conn2-1" presStyleLbl="parChTrans1D2" presStyleIdx="1" presStyleCnt="3"/>
      <dgm:spPr/>
    </dgm:pt>
    <dgm:pt modelId="{33D5A46A-C1C6-4443-A824-F8ABBF929F74}" type="pres">
      <dgm:prSet presAssocID="{F4447767-B24C-43EF-B5BA-BCF8A4246CD2}" presName="connTx" presStyleLbl="parChTrans1D2" presStyleIdx="1" presStyleCnt="3"/>
      <dgm:spPr/>
    </dgm:pt>
    <dgm:pt modelId="{AE0EB33E-8E63-4A18-81A5-EC78F4E059E8}" type="pres">
      <dgm:prSet presAssocID="{C1440199-FBB8-46AF-9288-219F00D359D3}" presName="root2" presStyleCnt="0"/>
      <dgm:spPr/>
    </dgm:pt>
    <dgm:pt modelId="{B9873D40-AEE5-4861-879D-8648D5BA2F9D}" type="pres">
      <dgm:prSet presAssocID="{C1440199-FBB8-46AF-9288-219F00D359D3}" presName="LevelTwoTextNode" presStyleLbl="node2" presStyleIdx="1" presStyleCnt="3">
        <dgm:presLayoutVars>
          <dgm:chPref val="3"/>
        </dgm:presLayoutVars>
      </dgm:prSet>
      <dgm:spPr/>
    </dgm:pt>
    <dgm:pt modelId="{891E08E4-BF1A-4C7F-99AB-5632861F7D80}" type="pres">
      <dgm:prSet presAssocID="{C1440199-FBB8-46AF-9288-219F00D359D3}" presName="level3hierChild" presStyleCnt="0"/>
      <dgm:spPr/>
    </dgm:pt>
    <dgm:pt modelId="{2861B16A-20AF-4E6F-A437-BA4DF1C8647F}" type="pres">
      <dgm:prSet presAssocID="{56CBCE73-94A2-4E1E-BC7B-0E956EE1575C}" presName="conn2-1" presStyleLbl="parChTrans1D2" presStyleIdx="2" presStyleCnt="3"/>
      <dgm:spPr/>
    </dgm:pt>
    <dgm:pt modelId="{626BA9A2-98F8-45AE-9575-30194D16EC9A}" type="pres">
      <dgm:prSet presAssocID="{56CBCE73-94A2-4E1E-BC7B-0E956EE1575C}" presName="connTx" presStyleLbl="parChTrans1D2" presStyleIdx="2" presStyleCnt="3"/>
      <dgm:spPr/>
    </dgm:pt>
    <dgm:pt modelId="{397821B6-C96C-4751-9BD5-8CC051D9CAF0}" type="pres">
      <dgm:prSet presAssocID="{52B09867-F311-45BE-B3B4-2CA2EBE7CDF8}" presName="root2" presStyleCnt="0"/>
      <dgm:spPr/>
    </dgm:pt>
    <dgm:pt modelId="{679CB185-36E4-4A0C-8F01-BEE9FFF3165C}" type="pres">
      <dgm:prSet presAssocID="{52B09867-F311-45BE-B3B4-2CA2EBE7CDF8}" presName="LevelTwoTextNode" presStyleLbl="node2" presStyleIdx="2" presStyleCnt="3">
        <dgm:presLayoutVars>
          <dgm:chPref val="3"/>
        </dgm:presLayoutVars>
      </dgm:prSet>
      <dgm:spPr/>
    </dgm:pt>
    <dgm:pt modelId="{A33110EC-5AC2-4EBB-833F-041D20A60C95}" type="pres">
      <dgm:prSet presAssocID="{52B09867-F311-45BE-B3B4-2CA2EBE7CDF8}" presName="level3hierChild" presStyleCnt="0"/>
      <dgm:spPr/>
    </dgm:pt>
  </dgm:ptLst>
  <dgm:cxnLst>
    <dgm:cxn modelId="{2E897C10-154B-434A-B87B-6F042EB97292}" type="presOf" srcId="{F4447767-B24C-43EF-B5BA-BCF8A4246CD2}" destId="{2371FFCB-28AD-4B6E-8CF9-763A0FD07B2A}" srcOrd="0" destOrd="0" presId="urn:microsoft.com/office/officeart/2005/8/layout/hierarchy2"/>
    <dgm:cxn modelId="{30E6FC1B-9434-4D64-B88E-959CF96C8734}" srcId="{F10393B1-9290-48C1-B6B3-DD2862172A4C}" destId="{52B09867-F311-45BE-B3B4-2CA2EBE7CDF8}" srcOrd="2" destOrd="0" parTransId="{56CBCE73-94A2-4E1E-BC7B-0E956EE1575C}" sibTransId="{F6A46004-E715-44AB-A134-EF3439F9A774}"/>
    <dgm:cxn modelId="{98DCFE2B-FB6C-441A-A93A-E370E9DDEE57}" type="presOf" srcId="{F4447767-B24C-43EF-B5BA-BCF8A4246CD2}" destId="{33D5A46A-C1C6-4443-A824-F8ABBF929F74}" srcOrd="1" destOrd="0" presId="urn:microsoft.com/office/officeart/2005/8/layout/hierarchy2"/>
    <dgm:cxn modelId="{9FB13A2D-544D-446E-A45B-1E04923CD782}" type="presOf" srcId="{C1440199-FBB8-46AF-9288-219F00D359D3}" destId="{B9873D40-AEE5-4861-879D-8648D5BA2F9D}" srcOrd="0" destOrd="0" presId="urn:microsoft.com/office/officeart/2005/8/layout/hierarchy2"/>
    <dgm:cxn modelId="{095ECD38-F253-4DF0-A641-EEE3E33A88ED}" type="presOf" srcId="{56CBCE73-94A2-4E1E-BC7B-0E956EE1575C}" destId="{626BA9A2-98F8-45AE-9575-30194D16EC9A}" srcOrd="1" destOrd="0" presId="urn:microsoft.com/office/officeart/2005/8/layout/hierarchy2"/>
    <dgm:cxn modelId="{320C7D63-C771-47A1-9400-4FF5E50E4E20}" type="presOf" srcId="{F10393B1-9290-48C1-B6B3-DD2862172A4C}" destId="{92114F5C-06C6-4BAA-B52B-85BEAF71BCE9}" srcOrd="0" destOrd="0" presId="urn:microsoft.com/office/officeart/2005/8/layout/hierarchy2"/>
    <dgm:cxn modelId="{1D171344-87B7-493B-A7E2-BA15095714F9}" type="presOf" srcId="{D78DE1DF-89C7-43E3-AF7B-727E81496D5E}" destId="{C6A5A41D-A017-4D28-A735-A60BA20FFAD9}" srcOrd="0" destOrd="0" presId="urn:microsoft.com/office/officeart/2005/8/layout/hierarchy2"/>
    <dgm:cxn modelId="{F7198566-B728-4889-A181-0E4F65E561A3}" type="presOf" srcId="{52B09867-F311-45BE-B3B4-2CA2EBE7CDF8}" destId="{679CB185-36E4-4A0C-8F01-BEE9FFF3165C}" srcOrd="0" destOrd="0" presId="urn:microsoft.com/office/officeart/2005/8/layout/hierarchy2"/>
    <dgm:cxn modelId="{04866247-EEA0-43FA-BDFB-B75C0E9D4FEE}" srcId="{F10393B1-9290-48C1-B6B3-DD2862172A4C}" destId="{CAE32C6D-6EEA-4644-91BD-6E56A58F2C2B}" srcOrd="0" destOrd="0" parTransId="{D78DE1DF-89C7-43E3-AF7B-727E81496D5E}" sibTransId="{5E91E99E-2101-4920-8091-8E6A05F8DA17}"/>
    <dgm:cxn modelId="{4BC6BB6E-8E5D-491C-968D-B67272F27D85}" type="presOf" srcId="{56CBCE73-94A2-4E1E-BC7B-0E956EE1575C}" destId="{2861B16A-20AF-4E6F-A437-BA4DF1C8647F}" srcOrd="0" destOrd="0" presId="urn:microsoft.com/office/officeart/2005/8/layout/hierarchy2"/>
    <dgm:cxn modelId="{3BF66B75-B567-4D02-9C07-8D9DCE9B84D2}" srcId="{F10393B1-9290-48C1-B6B3-DD2862172A4C}" destId="{C1440199-FBB8-46AF-9288-219F00D359D3}" srcOrd="1" destOrd="0" parTransId="{F4447767-B24C-43EF-B5BA-BCF8A4246CD2}" sibTransId="{06721490-32ED-41D9-A481-92E1461F91FC}"/>
    <dgm:cxn modelId="{F4EB3AAB-A980-4127-9DF2-5A1ECF1E4A19}" type="presOf" srcId="{D78DE1DF-89C7-43E3-AF7B-727E81496D5E}" destId="{2935FA04-C54E-4D5F-BE74-1685BBF880B5}" srcOrd="1" destOrd="0" presId="urn:microsoft.com/office/officeart/2005/8/layout/hierarchy2"/>
    <dgm:cxn modelId="{F0F18FE5-E08A-4B6F-B743-7248EC2A8C36}" type="presOf" srcId="{CAE32C6D-6EEA-4644-91BD-6E56A58F2C2B}" destId="{825E7F64-8C35-4582-9EC7-10CB85BF2F09}" srcOrd="0" destOrd="0" presId="urn:microsoft.com/office/officeart/2005/8/layout/hierarchy2"/>
    <dgm:cxn modelId="{D4A1FFE8-E26B-4325-B164-E501A6ED34C3}" type="presOf" srcId="{1F5822D4-327B-4262-B535-381AA7E47EB2}" destId="{D05C4A48-F452-4628-8EB8-4333F82C706D}" srcOrd="0" destOrd="0" presId="urn:microsoft.com/office/officeart/2005/8/layout/hierarchy2"/>
    <dgm:cxn modelId="{06AF75FF-EADA-4A5E-B88B-D2430B6B06E1}" srcId="{1F5822D4-327B-4262-B535-381AA7E47EB2}" destId="{F10393B1-9290-48C1-B6B3-DD2862172A4C}" srcOrd="0" destOrd="0" parTransId="{99C4FB6B-EDBB-4CA5-813E-B70B8E822DDC}" sibTransId="{4925C742-7372-4F9B-974C-A5B8BC9C7678}"/>
    <dgm:cxn modelId="{BA9272E6-DD15-4962-8C27-E8FB9C37C044}" type="presParOf" srcId="{D05C4A48-F452-4628-8EB8-4333F82C706D}" destId="{DF832238-21C5-4A08-BEDE-7519474DC3AE}" srcOrd="0" destOrd="0" presId="urn:microsoft.com/office/officeart/2005/8/layout/hierarchy2"/>
    <dgm:cxn modelId="{E486FF2C-F6D5-47F8-9BDC-9EC9D07DC40B}" type="presParOf" srcId="{DF832238-21C5-4A08-BEDE-7519474DC3AE}" destId="{92114F5C-06C6-4BAA-B52B-85BEAF71BCE9}" srcOrd="0" destOrd="0" presId="urn:microsoft.com/office/officeart/2005/8/layout/hierarchy2"/>
    <dgm:cxn modelId="{C1E21E16-FA40-4F6C-9D84-524B5090C852}" type="presParOf" srcId="{DF832238-21C5-4A08-BEDE-7519474DC3AE}" destId="{88E583B5-36D9-4386-ABEE-24ACB809B90A}" srcOrd="1" destOrd="0" presId="urn:microsoft.com/office/officeart/2005/8/layout/hierarchy2"/>
    <dgm:cxn modelId="{52508354-D35D-46EF-9E3E-7628BA4FB9E4}" type="presParOf" srcId="{88E583B5-36D9-4386-ABEE-24ACB809B90A}" destId="{C6A5A41D-A017-4D28-A735-A60BA20FFAD9}" srcOrd="0" destOrd="0" presId="urn:microsoft.com/office/officeart/2005/8/layout/hierarchy2"/>
    <dgm:cxn modelId="{3D1B896B-BD33-4CC3-9F52-9B31E7DF1DA0}" type="presParOf" srcId="{C6A5A41D-A017-4D28-A735-A60BA20FFAD9}" destId="{2935FA04-C54E-4D5F-BE74-1685BBF880B5}" srcOrd="0" destOrd="0" presId="urn:microsoft.com/office/officeart/2005/8/layout/hierarchy2"/>
    <dgm:cxn modelId="{5848102E-34AB-45C9-B613-B2D8F6E9818B}" type="presParOf" srcId="{88E583B5-36D9-4386-ABEE-24ACB809B90A}" destId="{71E85F55-2ED0-4D13-A13B-DD413635D60B}" srcOrd="1" destOrd="0" presId="urn:microsoft.com/office/officeart/2005/8/layout/hierarchy2"/>
    <dgm:cxn modelId="{1FF88175-714B-4002-93B3-E8045A1FBE3E}" type="presParOf" srcId="{71E85F55-2ED0-4D13-A13B-DD413635D60B}" destId="{825E7F64-8C35-4582-9EC7-10CB85BF2F09}" srcOrd="0" destOrd="0" presId="urn:microsoft.com/office/officeart/2005/8/layout/hierarchy2"/>
    <dgm:cxn modelId="{46F0B089-2982-43EC-8193-ED2223F13C41}" type="presParOf" srcId="{71E85F55-2ED0-4D13-A13B-DD413635D60B}" destId="{DC53C28B-79A4-4798-B365-BEF7175FF71C}" srcOrd="1" destOrd="0" presId="urn:microsoft.com/office/officeart/2005/8/layout/hierarchy2"/>
    <dgm:cxn modelId="{C474F32A-576E-4F15-A752-F22EA43CB13C}" type="presParOf" srcId="{88E583B5-36D9-4386-ABEE-24ACB809B90A}" destId="{2371FFCB-28AD-4B6E-8CF9-763A0FD07B2A}" srcOrd="2" destOrd="0" presId="urn:microsoft.com/office/officeart/2005/8/layout/hierarchy2"/>
    <dgm:cxn modelId="{314BCF00-E8D3-480F-9FBD-78F33D7D1F85}" type="presParOf" srcId="{2371FFCB-28AD-4B6E-8CF9-763A0FD07B2A}" destId="{33D5A46A-C1C6-4443-A824-F8ABBF929F74}" srcOrd="0" destOrd="0" presId="urn:microsoft.com/office/officeart/2005/8/layout/hierarchy2"/>
    <dgm:cxn modelId="{88592D3B-B772-45F9-BECD-AAF908697711}" type="presParOf" srcId="{88E583B5-36D9-4386-ABEE-24ACB809B90A}" destId="{AE0EB33E-8E63-4A18-81A5-EC78F4E059E8}" srcOrd="3" destOrd="0" presId="urn:microsoft.com/office/officeart/2005/8/layout/hierarchy2"/>
    <dgm:cxn modelId="{41B3CB6A-1C43-4B15-8F42-B89691348E29}" type="presParOf" srcId="{AE0EB33E-8E63-4A18-81A5-EC78F4E059E8}" destId="{B9873D40-AEE5-4861-879D-8648D5BA2F9D}" srcOrd="0" destOrd="0" presId="urn:microsoft.com/office/officeart/2005/8/layout/hierarchy2"/>
    <dgm:cxn modelId="{257A69A5-DD04-400B-9AAC-6DA4C0A535BC}" type="presParOf" srcId="{AE0EB33E-8E63-4A18-81A5-EC78F4E059E8}" destId="{891E08E4-BF1A-4C7F-99AB-5632861F7D80}" srcOrd="1" destOrd="0" presId="urn:microsoft.com/office/officeart/2005/8/layout/hierarchy2"/>
    <dgm:cxn modelId="{83CFB077-21C8-43EB-8F1E-463706CEB2D3}" type="presParOf" srcId="{88E583B5-36D9-4386-ABEE-24ACB809B90A}" destId="{2861B16A-20AF-4E6F-A437-BA4DF1C8647F}" srcOrd="4" destOrd="0" presId="urn:microsoft.com/office/officeart/2005/8/layout/hierarchy2"/>
    <dgm:cxn modelId="{0FE542C6-B37B-4041-B9EE-A5248C3B2546}" type="presParOf" srcId="{2861B16A-20AF-4E6F-A437-BA4DF1C8647F}" destId="{626BA9A2-98F8-45AE-9575-30194D16EC9A}" srcOrd="0" destOrd="0" presId="urn:microsoft.com/office/officeart/2005/8/layout/hierarchy2"/>
    <dgm:cxn modelId="{424F89DF-2E04-4474-B812-4EB706352A2A}" type="presParOf" srcId="{88E583B5-36D9-4386-ABEE-24ACB809B90A}" destId="{397821B6-C96C-4751-9BD5-8CC051D9CAF0}" srcOrd="5" destOrd="0" presId="urn:microsoft.com/office/officeart/2005/8/layout/hierarchy2"/>
    <dgm:cxn modelId="{DA009035-547D-459F-876C-2831ED2D34E0}" type="presParOf" srcId="{397821B6-C96C-4751-9BD5-8CC051D9CAF0}" destId="{679CB185-36E4-4A0C-8F01-BEE9FFF3165C}" srcOrd="0" destOrd="0" presId="urn:microsoft.com/office/officeart/2005/8/layout/hierarchy2"/>
    <dgm:cxn modelId="{E867ECB2-8584-4E0E-BD14-9447A49DB0DF}" type="presParOf" srcId="{397821B6-C96C-4751-9BD5-8CC051D9CAF0}" destId="{A33110EC-5AC2-4EBB-833F-041D20A60C95}" srcOrd="1" destOrd="0" presId="urn:microsoft.com/office/officeart/2005/8/layout/hierarchy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52AF744-1F29-4409-955D-A8A192322BE6}">
      <dsp:nvSpPr>
        <dsp:cNvPr id="0" name=""/>
        <dsp:cNvSpPr/>
      </dsp:nvSpPr>
      <dsp:spPr>
        <a:xfrm>
          <a:off x="1179390" y="106888"/>
          <a:ext cx="2211476" cy="2211476"/>
        </a:xfrm>
        <a:prstGeom prst="ellipse">
          <a:avLst/>
        </a:prstGeom>
        <a:solidFill>
          <a:srgbClr val="22458A"/>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244600">
            <a:lnSpc>
              <a:spcPct val="90000"/>
            </a:lnSpc>
            <a:spcBef>
              <a:spcPct val="0"/>
            </a:spcBef>
            <a:spcAft>
              <a:spcPct val="35000"/>
            </a:spcAft>
            <a:buNone/>
          </a:pPr>
          <a:endParaRPr lang="en-US" sz="2800" kern="1200" dirty="0">
            <a:solidFill>
              <a:schemeClr val="bg1"/>
            </a:solidFill>
          </a:endParaRPr>
        </a:p>
        <a:p>
          <a:pPr marL="0" lvl="0" indent="0" algn="ctr" defTabSz="1244600">
            <a:lnSpc>
              <a:spcPct val="100000"/>
            </a:lnSpc>
            <a:spcBef>
              <a:spcPct val="0"/>
            </a:spcBef>
            <a:spcAft>
              <a:spcPts val="0"/>
            </a:spcAft>
            <a:buNone/>
          </a:pPr>
          <a:r>
            <a:rPr lang="en-US" sz="2400" kern="1200" dirty="0">
              <a:solidFill>
                <a:schemeClr val="bg1"/>
              </a:solidFill>
            </a:rPr>
            <a:t>Industry</a:t>
          </a:r>
        </a:p>
        <a:p>
          <a:pPr marL="0" lvl="0" indent="0" algn="ctr" defTabSz="1244600">
            <a:lnSpc>
              <a:spcPct val="100000"/>
            </a:lnSpc>
            <a:spcBef>
              <a:spcPct val="0"/>
            </a:spcBef>
            <a:spcAft>
              <a:spcPts val="0"/>
            </a:spcAft>
            <a:buNone/>
          </a:pPr>
          <a:endParaRPr lang="en-US" sz="2400" kern="1200" dirty="0">
            <a:solidFill>
              <a:schemeClr val="bg1"/>
            </a:solidFill>
          </a:endParaRPr>
        </a:p>
      </dsp:txBody>
      <dsp:txXfrm>
        <a:off x="1474253" y="493896"/>
        <a:ext cx="1621749" cy="995164"/>
      </dsp:txXfrm>
    </dsp:sp>
    <dsp:sp modelId="{E266A687-2CEC-4B74-9CC1-737D7B9F2B7F}">
      <dsp:nvSpPr>
        <dsp:cNvPr id="0" name=""/>
        <dsp:cNvSpPr/>
      </dsp:nvSpPr>
      <dsp:spPr>
        <a:xfrm>
          <a:off x="1977364" y="1489060"/>
          <a:ext cx="2211476" cy="2211476"/>
        </a:xfrm>
        <a:prstGeom prst="ellipse">
          <a:avLst/>
        </a:prstGeom>
        <a:solidFill>
          <a:schemeClr val="bg2">
            <a:lumMod val="90000"/>
            <a:lumOff val="10000"/>
            <a:alpha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r" defTabSz="1066800">
            <a:lnSpc>
              <a:spcPct val="90000"/>
            </a:lnSpc>
            <a:spcBef>
              <a:spcPct val="0"/>
            </a:spcBef>
            <a:spcAft>
              <a:spcPct val="35000"/>
            </a:spcAft>
            <a:buNone/>
          </a:pPr>
          <a:r>
            <a:rPr lang="en-US" sz="2400" kern="1200" dirty="0">
              <a:solidFill>
                <a:schemeClr val="bg1"/>
              </a:solidFill>
            </a:rPr>
            <a:t>Academia</a:t>
          </a:r>
          <a:endParaRPr lang="en-US" sz="2800" kern="1200" dirty="0">
            <a:solidFill>
              <a:schemeClr val="bg1"/>
            </a:solidFill>
          </a:endParaRPr>
        </a:p>
      </dsp:txBody>
      <dsp:txXfrm>
        <a:off x="2653707" y="2060358"/>
        <a:ext cx="1326885" cy="1216311"/>
      </dsp:txXfrm>
    </dsp:sp>
    <dsp:sp modelId="{3ABE742D-F2B5-44EE-A942-5F98B9A23839}">
      <dsp:nvSpPr>
        <dsp:cNvPr id="0" name=""/>
        <dsp:cNvSpPr/>
      </dsp:nvSpPr>
      <dsp:spPr>
        <a:xfrm>
          <a:off x="381416" y="1489060"/>
          <a:ext cx="2211476" cy="2211476"/>
        </a:xfrm>
        <a:prstGeom prst="ellipse">
          <a:avLst/>
        </a:prstGeom>
        <a:solidFill>
          <a:srgbClr val="C00000">
            <a:alpha val="50000"/>
          </a:srgb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r>
            <a:rPr lang="en-US" sz="2400" kern="1200" dirty="0">
              <a:solidFill>
                <a:schemeClr val="bg1"/>
              </a:solidFill>
            </a:rPr>
            <a:t>Defense Health Agency</a:t>
          </a:r>
        </a:p>
      </dsp:txBody>
      <dsp:txXfrm>
        <a:off x="589663" y="2060358"/>
        <a:ext cx="1326885" cy="121631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114F5C-06C6-4BAA-B52B-85BEAF71BCE9}">
      <dsp:nvSpPr>
        <dsp:cNvPr id="0" name=""/>
        <dsp:cNvSpPr/>
      </dsp:nvSpPr>
      <dsp:spPr>
        <a:xfrm>
          <a:off x="2251" y="1499135"/>
          <a:ext cx="2014493" cy="1007246"/>
        </a:xfrm>
        <a:prstGeom prst="roundRect">
          <a:avLst>
            <a:gd name="adj" fmla="val 10000"/>
          </a:avLst>
        </a:prstGeom>
        <a:solidFill>
          <a:srgbClr val="1D428A">
            <a:hueOff val="0"/>
            <a:satOff val="0"/>
            <a:lumOff val="0"/>
            <a:alphaOff val="0"/>
          </a:srgbClr>
        </a:solidFill>
        <a:ln w="28575" cap="flat" cmpd="sng" algn="ctr">
          <a:solidFill>
            <a:srgbClr val="00B0F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kern="1200" dirty="0">
              <a:solidFill>
                <a:sysClr val="window" lastClr="FFFFFF"/>
              </a:solidFill>
              <a:latin typeface="Calibri" panose="020F0502020204030204"/>
              <a:ea typeface="+mn-ea"/>
              <a:cs typeface="+mn-cs"/>
            </a:rPr>
            <a:t>Total Energy Expenditure</a:t>
          </a:r>
        </a:p>
      </dsp:txBody>
      <dsp:txXfrm>
        <a:off x="31752" y="1528636"/>
        <a:ext cx="1955491" cy="948244"/>
      </dsp:txXfrm>
    </dsp:sp>
    <dsp:sp modelId="{C6A5A41D-A017-4D28-A735-A60BA20FFAD9}">
      <dsp:nvSpPr>
        <dsp:cNvPr id="0" name=""/>
        <dsp:cNvSpPr/>
      </dsp:nvSpPr>
      <dsp:spPr>
        <a:xfrm rot="18289469">
          <a:off x="1714122" y="1400960"/>
          <a:ext cx="1411044" cy="45263"/>
        </a:xfrm>
        <a:custGeom>
          <a:avLst/>
          <a:gdLst/>
          <a:ahLst/>
          <a:cxnLst/>
          <a:rect l="0" t="0" r="0" b="0"/>
          <a:pathLst>
            <a:path>
              <a:moveTo>
                <a:pt x="0" y="22631"/>
              </a:moveTo>
              <a:lnTo>
                <a:pt x="1411044" y="22631"/>
              </a:lnTo>
            </a:path>
          </a:pathLst>
        </a:custGeom>
        <a:noFill/>
        <a:ln w="12700" cap="flat" cmpd="sng" algn="ctr">
          <a:solidFill>
            <a:srgbClr val="1D428A">
              <a:shade val="60000"/>
              <a:hueOff val="0"/>
              <a:satOff val="0"/>
              <a:lumOff val="0"/>
              <a:alphaOff val="0"/>
            </a:srgb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solidFill>
              <a:sysClr val="windowText" lastClr="000000">
                <a:hueOff val="0"/>
                <a:satOff val="0"/>
                <a:lumOff val="0"/>
                <a:alphaOff val="0"/>
              </a:sysClr>
            </a:solidFill>
            <a:latin typeface="Calibri" panose="020F0502020204030204"/>
            <a:ea typeface="+mn-ea"/>
            <a:cs typeface="+mn-cs"/>
          </a:endParaRPr>
        </a:p>
      </dsp:txBody>
      <dsp:txXfrm>
        <a:off x="2370541" y="1432404"/>
        <a:ext cx="0" cy="0"/>
      </dsp:txXfrm>
    </dsp:sp>
    <dsp:sp modelId="{825E7F64-8C35-4582-9EC7-10CB85BF2F09}">
      <dsp:nvSpPr>
        <dsp:cNvPr id="0" name=""/>
        <dsp:cNvSpPr/>
      </dsp:nvSpPr>
      <dsp:spPr>
        <a:xfrm>
          <a:off x="2822543" y="340801"/>
          <a:ext cx="2014493" cy="1007246"/>
        </a:xfrm>
        <a:prstGeom prst="roundRect">
          <a:avLst>
            <a:gd name="adj" fmla="val 10000"/>
          </a:avLst>
        </a:prstGeom>
        <a:solidFill>
          <a:srgbClr val="C00000"/>
        </a:solidFill>
        <a:ln w="38100" cap="flat" cmpd="sng" algn="ctr">
          <a:solidFill>
            <a:srgbClr val="C0000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kern="1200" dirty="0">
              <a:solidFill>
                <a:sysClr val="window" lastClr="FFFFFF"/>
              </a:solidFill>
              <a:latin typeface="Calibri" panose="020F0502020204030204"/>
              <a:ea typeface="+mn-ea"/>
              <a:cs typeface="+mn-cs"/>
            </a:rPr>
            <a:t>Mechanical Work</a:t>
          </a:r>
        </a:p>
      </dsp:txBody>
      <dsp:txXfrm>
        <a:off x="2852044" y="370302"/>
        <a:ext cx="1955491" cy="948244"/>
      </dsp:txXfrm>
    </dsp:sp>
    <dsp:sp modelId="{2371FFCB-28AD-4B6E-8CF9-763A0FD07B2A}">
      <dsp:nvSpPr>
        <dsp:cNvPr id="0" name=""/>
        <dsp:cNvSpPr/>
      </dsp:nvSpPr>
      <dsp:spPr>
        <a:xfrm>
          <a:off x="2016745" y="1980127"/>
          <a:ext cx="805797" cy="45263"/>
        </a:xfrm>
        <a:custGeom>
          <a:avLst/>
          <a:gdLst/>
          <a:ahLst/>
          <a:cxnLst/>
          <a:rect l="0" t="0" r="0" b="0"/>
          <a:pathLst>
            <a:path>
              <a:moveTo>
                <a:pt x="0" y="22631"/>
              </a:moveTo>
              <a:lnTo>
                <a:pt x="805797" y="22631"/>
              </a:lnTo>
            </a:path>
          </a:pathLst>
        </a:custGeom>
        <a:noFill/>
        <a:ln w="12700" cap="flat" cmpd="sng" algn="ctr">
          <a:solidFill>
            <a:srgbClr val="1D428A">
              <a:shade val="60000"/>
              <a:hueOff val="0"/>
              <a:satOff val="0"/>
              <a:lumOff val="0"/>
              <a:alphaOff val="0"/>
            </a:srgb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solidFill>
              <a:sysClr val="windowText" lastClr="000000">
                <a:hueOff val="0"/>
                <a:satOff val="0"/>
                <a:lumOff val="0"/>
                <a:alphaOff val="0"/>
              </a:sysClr>
            </a:solidFill>
            <a:latin typeface="Calibri" panose="020F0502020204030204"/>
            <a:ea typeface="+mn-ea"/>
            <a:cs typeface="+mn-cs"/>
          </a:endParaRPr>
        </a:p>
      </dsp:txBody>
      <dsp:txXfrm>
        <a:off x="2399499" y="1982614"/>
        <a:ext cx="0" cy="0"/>
      </dsp:txXfrm>
    </dsp:sp>
    <dsp:sp modelId="{B9873D40-AEE5-4861-879D-8648D5BA2F9D}">
      <dsp:nvSpPr>
        <dsp:cNvPr id="0" name=""/>
        <dsp:cNvSpPr/>
      </dsp:nvSpPr>
      <dsp:spPr>
        <a:xfrm>
          <a:off x="2822543" y="1499135"/>
          <a:ext cx="2014493" cy="1007246"/>
        </a:xfrm>
        <a:prstGeom prst="roundRect">
          <a:avLst>
            <a:gd name="adj" fmla="val 10000"/>
          </a:avLst>
        </a:prstGeom>
        <a:solidFill>
          <a:srgbClr val="7030A0"/>
        </a:solidFill>
        <a:ln w="38100" cap="flat" cmpd="sng" algn="ctr">
          <a:solidFill>
            <a:srgbClr val="AF82F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kern="1200" dirty="0">
              <a:solidFill>
                <a:sysClr val="window" lastClr="FFFFFF"/>
              </a:solidFill>
              <a:latin typeface="Calibri" panose="020F0502020204030204"/>
              <a:ea typeface="+mn-ea"/>
              <a:cs typeface="+mn-cs"/>
            </a:rPr>
            <a:t>Heat Transfer</a:t>
          </a:r>
        </a:p>
      </dsp:txBody>
      <dsp:txXfrm>
        <a:off x="2852044" y="1528636"/>
        <a:ext cx="1955491" cy="948244"/>
      </dsp:txXfrm>
    </dsp:sp>
    <dsp:sp modelId="{2861B16A-20AF-4E6F-A437-BA4DF1C8647F}">
      <dsp:nvSpPr>
        <dsp:cNvPr id="0" name=""/>
        <dsp:cNvSpPr/>
      </dsp:nvSpPr>
      <dsp:spPr>
        <a:xfrm rot="3310531">
          <a:off x="1714122" y="2559294"/>
          <a:ext cx="1411044" cy="45263"/>
        </a:xfrm>
        <a:custGeom>
          <a:avLst/>
          <a:gdLst/>
          <a:ahLst/>
          <a:cxnLst/>
          <a:rect l="0" t="0" r="0" b="0"/>
          <a:pathLst>
            <a:path>
              <a:moveTo>
                <a:pt x="0" y="22631"/>
              </a:moveTo>
              <a:lnTo>
                <a:pt x="1411044" y="22631"/>
              </a:lnTo>
            </a:path>
          </a:pathLst>
        </a:custGeom>
        <a:noFill/>
        <a:ln w="12700" cap="flat" cmpd="sng" algn="ctr">
          <a:solidFill>
            <a:srgbClr val="1D428A">
              <a:shade val="60000"/>
              <a:hueOff val="0"/>
              <a:satOff val="0"/>
              <a:lumOff val="0"/>
              <a:alphaOff val="0"/>
            </a:srgb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solidFill>
              <a:sysClr val="windowText" lastClr="000000">
                <a:hueOff val="0"/>
                <a:satOff val="0"/>
                <a:lumOff val="0"/>
                <a:alphaOff val="0"/>
              </a:sysClr>
            </a:solidFill>
            <a:latin typeface="Calibri" panose="020F0502020204030204"/>
            <a:ea typeface="+mn-ea"/>
            <a:cs typeface="+mn-cs"/>
          </a:endParaRPr>
        </a:p>
      </dsp:txBody>
      <dsp:txXfrm>
        <a:off x="2428457" y="2532822"/>
        <a:ext cx="0" cy="0"/>
      </dsp:txXfrm>
    </dsp:sp>
    <dsp:sp modelId="{679CB185-36E4-4A0C-8F01-BEE9FFF3165C}">
      <dsp:nvSpPr>
        <dsp:cNvPr id="0" name=""/>
        <dsp:cNvSpPr/>
      </dsp:nvSpPr>
      <dsp:spPr>
        <a:xfrm>
          <a:off x="2822543" y="2657469"/>
          <a:ext cx="2014493" cy="1007246"/>
        </a:xfrm>
        <a:prstGeom prst="roundRect">
          <a:avLst>
            <a:gd name="adj" fmla="val 10000"/>
          </a:avLst>
        </a:prstGeom>
        <a:solidFill>
          <a:srgbClr val="F77B0B"/>
        </a:solidFill>
        <a:ln w="38100" cap="flat" cmpd="sng" algn="ctr">
          <a:solidFill>
            <a:srgbClr val="FFC00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kern="1200" dirty="0">
              <a:solidFill>
                <a:sysClr val="window" lastClr="FFFFFF"/>
              </a:solidFill>
              <a:latin typeface="Calibri" panose="020F0502020204030204"/>
              <a:ea typeface="+mn-ea"/>
              <a:cs typeface="+mn-cs"/>
            </a:rPr>
            <a:t>Resting Metabolic Rate</a:t>
          </a:r>
        </a:p>
      </dsp:txBody>
      <dsp:txXfrm>
        <a:off x="2852044" y="2686970"/>
        <a:ext cx="1955491" cy="948244"/>
      </dsp:txXfrm>
    </dsp:sp>
  </dsp:spTree>
</dsp:drawing>
</file>

<file path=ppt/diagrams/layout1.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8546" name="Rectangle 2"/>
          <p:cNvSpPr>
            <a:spLocks noGrp="1" noChangeArrowheads="1"/>
          </p:cNvSpPr>
          <p:nvPr>
            <p:ph type="hdr" sz="quarter"/>
          </p:nvPr>
        </p:nvSpPr>
        <p:spPr bwMode="auto">
          <a:xfrm>
            <a:off x="0" y="0"/>
            <a:ext cx="2971800" cy="452438"/>
          </a:xfrm>
          <a:prstGeom prst="rect">
            <a:avLst/>
          </a:prstGeom>
          <a:noFill/>
          <a:ln w="9525">
            <a:noFill/>
            <a:miter lim="800000"/>
            <a:headEnd/>
            <a:tailEnd/>
          </a:ln>
          <a:effectLst/>
        </p:spPr>
        <p:txBody>
          <a:bodyPr vert="horz" wrap="square" lIns="90773" tIns="45387" rIns="90773" bIns="45387" numCol="1" anchor="t" anchorCtr="0" compatLnSpc="1">
            <a:prstTxWarp prst="textNoShape">
              <a:avLst/>
            </a:prstTxWarp>
          </a:bodyPr>
          <a:lstStyle>
            <a:lvl1pPr defTabSz="908050">
              <a:defRPr sz="1200"/>
            </a:lvl1pPr>
          </a:lstStyle>
          <a:p>
            <a:endParaRPr lang="en-US" dirty="0"/>
          </a:p>
        </p:txBody>
      </p:sp>
      <p:sp>
        <p:nvSpPr>
          <p:cNvPr id="108547" name="Rectangle 3"/>
          <p:cNvSpPr>
            <a:spLocks noGrp="1" noChangeArrowheads="1"/>
          </p:cNvSpPr>
          <p:nvPr>
            <p:ph type="dt" sz="quarter" idx="1"/>
          </p:nvPr>
        </p:nvSpPr>
        <p:spPr bwMode="auto">
          <a:xfrm>
            <a:off x="3886200" y="0"/>
            <a:ext cx="2971800" cy="452438"/>
          </a:xfrm>
          <a:prstGeom prst="rect">
            <a:avLst/>
          </a:prstGeom>
          <a:noFill/>
          <a:ln w="9525">
            <a:noFill/>
            <a:miter lim="800000"/>
            <a:headEnd/>
            <a:tailEnd/>
          </a:ln>
          <a:effectLst/>
        </p:spPr>
        <p:txBody>
          <a:bodyPr vert="horz" wrap="square" lIns="90773" tIns="45387" rIns="90773" bIns="45387" numCol="1" anchor="t" anchorCtr="0" compatLnSpc="1">
            <a:prstTxWarp prst="textNoShape">
              <a:avLst/>
            </a:prstTxWarp>
          </a:bodyPr>
          <a:lstStyle>
            <a:lvl1pPr algn="r" defTabSz="908050">
              <a:defRPr sz="1200"/>
            </a:lvl1pPr>
          </a:lstStyle>
          <a:p>
            <a:endParaRPr lang="en-US" dirty="0"/>
          </a:p>
        </p:txBody>
      </p:sp>
      <p:sp>
        <p:nvSpPr>
          <p:cNvPr id="108548" name="Rectangle 4"/>
          <p:cNvSpPr>
            <a:spLocks noGrp="1" noChangeArrowheads="1"/>
          </p:cNvSpPr>
          <p:nvPr>
            <p:ph type="ftr" sz="quarter" idx="2"/>
          </p:nvPr>
        </p:nvSpPr>
        <p:spPr bwMode="auto">
          <a:xfrm>
            <a:off x="0" y="8577263"/>
            <a:ext cx="2971800" cy="452437"/>
          </a:xfrm>
          <a:prstGeom prst="rect">
            <a:avLst/>
          </a:prstGeom>
          <a:noFill/>
          <a:ln w="9525">
            <a:noFill/>
            <a:miter lim="800000"/>
            <a:headEnd/>
            <a:tailEnd/>
          </a:ln>
          <a:effectLst/>
        </p:spPr>
        <p:txBody>
          <a:bodyPr vert="horz" wrap="square" lIns="90773" tIns="45387" rIns="90773" bIns="45387" numCol="1" anchor="b" anchorCtr="0" compatLnSpc="1">
            <a:prstTxWarp prst="textNoShape">
              <a:avLst/>
            </a:prstTxWarp>
          </a:bodyPr>
          <a:lstStyle>
            <a:lvl1pPr defTabSz="908050">
              <a:defRPr sz="1200"/>
            </a:lvl1pPr>
          </a:lstStyle>
          <a:p>
            <a:endParaRPr lang="en-US" dirty="0"/>
          </a:p>
        </p:txBody>
      </p:sp>
      <p:sp>
        <p:nvSpPr>
          <p:cNvPr id="108549" name="Rectangle 5"/>
          <p:cNvSpPr>
            <a:spLocks noGrp="1" noChangeArrowheads="1"/>
          </p:cNvSpPr>
          <p:nvPr>
            <p:ph type="sldNum" sz="quarter" idx="3"/>
          </p:nvPr>
        </p:nvSpPr>
        <p:spPr bwMode="auto">
          <a:xfrm>
            <a:off x="3886200" y="8577263"/>
            <a:ext cx="2971800" cy="452437"/>
          </a:xfrm>
          <a:prstGeom prst="rect">
            <a:avLst/>
          </a:prstGeom>
          <a:noFill/>
          <a:ln w="9525">
            <a:noFill/>
            <a:miter lim="800000"/>
            <a:headEnd/>
            <a:tailEnd/>
          </a:ln>
          <a:effectLst/>
        </p:spPr>
        <p:txBody>
          <a:bodyPr vert="horz" wrap="square" lIns="90773" tIns="45387" rIns="90773" bIns="45387" numCol="1" anchor="b" anchorCtr="0" compatLnSpc="1">
            <a:prstTxWarp prst="textNoShape">
              <a:avLst/>
            </a:prstTxWarp>
          </a:bodyPr>
          <a:lstStyle>
            <a:lvl1pPr algn="r" defTabSz="908050">
              <a:defRPr sz="1200"/>
            </a:lvl1pPr>
          </a:lstStyle>
          <a:p>
            <a:fld id="{4F2942F5-6495-4924-A5BF-A11924438D24}" type="slidenum">
              <a:rPr lang="en-US"/>
              <a:pPr/>
              <a:t>‹#›</a:t>
            </a:fld>
            <a:endParaRPr lang="en-US" dirty="0"/>
          </a:p>
        </p:txBody>
      </p:sp>
    </p:spTree>
    <p:extLst>
      <p:ext uri="{BB962C8B-B14F-4D97-AF65-F5344CB8AC3E}">
        <p14:creationId xmlns:p14="http://schemas.microsoft.com/office/powerpoint/2010/main" val="403710261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5474" name="Rectangle 2"/>
          <p:cNvSpPr>
            <a:spLocks noGrp="1" noChangeArrowheads="1"/>
          </p:cNvSpPr>
          <p:nvPr>
            <p:ph type="hdr" sz="quarter"/>
          </p:nvPr>
        </p:nvSpPr>
        <p:spPr bwMode="auto">
          <a:xfrm>
            <a:off x="0" y="0"/>
            <a:ext cx="2971800" cy="452438"/>
          </a:xfrm>
          <a:prstGeom prst="rect">
            <a:avLst/>
          </a:prstGeom>
          <a:noFill/>
          <a:ln w="9525">
            <a:noFill/>
            <a:miter lim="800000"/>
            <a:headEnd/>
            <a:tailEnd/>
          </a:ln>
          <a:effectLst/>
        </p:spPr>
        <p:txBody>
          <a:bodyPr vert="horz" wrap="square" lIns="90773" tIns="45387" rIns="90773" bIns="45387" numCol="1" anchor="t" anchorCtr="0" compatLnSpc="1">
            <a:prstTxWarp prst="textNoShape">
              <a:avLst/>
            </a:prstTxWarp>
          </a:bodyPr>
          <a:lstStyle>
            <a:lvl1pPr defTabSz="908050">
              <a:defRPr sz="1200"/>
            </a:lvl1pPr>
          </a:lstStyle>
          <a:p>
            <a:endParaRPr lang="en-US" dirty="0"/>
          </a:p>
        </p:txBody>
      </p:sp>
      <p:sp>
        <p:nvSpPr>
          <p:cNvPr id="105475" name="Rectangle 3"/>
          <p:cNvSpPr>
            <a:spLocks noGrp="1" noChangeArrowheads="1"/>
          </p:cNvSpPr>
          <p:nvPr>
            <p:ph type="dt" idx="1"/>
          </p:nvPr>
        </p:nvSpPr>
        <p:spPr bwMode="auto">
          <a:xfrm>
            <a:off x="3886200" y="0"/>
            <a:ext cx="2971800" cy="452438"/>
          </a:xfrm>
          <a:prstGeom prst="rect">
            <a:avLst/>
          </a:prstGeom>
          <a:noFill/>
          <a:ln w="9525">
            <a:noFill/>
            <a:miter lim="800000"/>
            <a:headEnd/>
            <a:tailEnd/>
          </a:ln>
          <a:effectLst/>
        </p:spPr>
        <p:txBody>
          <a:bodyPr vert="horz" wrap="square" lIns="90773" tIns="45387" rIns="90773" bIns="45387" numCol="1" anchor="t" anchorCtr="0" compatLnSpc="1">
            <a:prstTxWarp prst="textNoShape">
              <a:avLst/>
            </a:prstTxWarp>
          </a:bodyPr>
          <a:lstStyle>
            <a:lvl1pPr algn="r" defTabSz="908050">
              <a:defRPr sz="1200"/>
            </a:lvl1pPr>
          </a:lstStyle>
          <a:p>
            <a:endParaRPr lang="en-US" dirty="0"/>
          </a:p>
        </p:txBody>
      </p:sp>
      <p:sp>
        <p:nvSpPr>
          <p:cNvPr id="105476" name="Rectangle 4"/>
          <p:cNvSpPr>
            <a:spLocks noGrp="1" noRot="1" noChangeAspect="1" noChangeArrowheads="1" noTextEdit="1"/>
          </p:cNvSpPr>
          <p:nvPr>
            <p:ph type="sldImg" idx="2"/>
          </p:nvPr>
        </p:nvSpPr>
        <p:spPr bwMode="auto">
          <a:xfrm>
            <a:off x="419100" y="676275"/>
            <a:ext cx="6019800" cy="3386138"/>
          </a:xfrm>
          <a:prstGeom prst="rect">
            <a:avLst/>
          </a:prstGeom>
          <a:noFill/>
          <a:ln w="9525">
            <a:solidFill>
              <a:srgbClr val="000000"/>
            </a:solidFill>
            <a:miter lim="800000"/>
            <a:headEnd/>
            <a:tailEnd/>
          </a:ln>
          <a:effectLst/>
        </p:spPr>
      </p:sp>
      <p:sp>
        <p:nvSpPr>
          <p:cNvPr id="105477" name="Rectangle 5"/>
          <p:cNvSpPr>
            <a:spLocks noGrp="1" noChangeArrowheads="1"/>
          </p:cNvSpPr>
          <p:nvPr>
            <p:ph type="body" sz="quarter" idx="3"/>
          </p:nvPr>
        </p:nvSpPr>
        <p:spPr bwMode="auto">
          <a:xfrm>
            <a:off x="914400" y="4289425"/>
            <a:ext cx="5029200" cy="4064000"/>
          </a:xfrm>
          <a:prstGeom prst="rect">
            <a:avLst/>
          </a:prstGeom>
          <a:noFill/>
          <a:ln w="9525">
            <a:noFill/>
            <a:miter lim="800000"/>
            <a:headEnd/>
            <a:tailEnd/>
          </a:ln>
          <a:effectLst/>
        </p:spPr>
        <p:txBody>
          <a:bodyPr vert="horz" wrap="square" lIns="90773" tIns="45387" rIns="90773" bIns="45387"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5478" name="Rectangle 6"/>
          <p:cNvSpPr>
            <a:spLocks noGrp="1" noChangeArrowheads="1"/>
          </p:cNvSpPr>
          <p:nvPr>
            <p:ph type="ftr" sz="quarter" idx="4"/>
          </p:nvPr>
        </p:nvSpPr>
        <p:spPr bwMode="auto">
          <a:xfrm>
            <a:off x="0" y="8577263"/>
            <a:ext cx="2971800" cy="452437"/>
          </a:xfrm>
          <a:prstGeom prst="rect">
            <a:avLst/>
          </a:prstGeom>
          <a:noFill/>
          <a:ln w="9525">
            <a:noFill/>
            <a:miter lim="800000"/>
            <a:headEnd/>
            <a:tailEnd/>
          </a:ln>
          <a:effectLst/>
        </p:spPr>
        <p:txBody>
          <a:bodyPr vert="horz" wrap="square" lIns="90773" tIns="45387" rIns="90773" bIns="45387" numCol="1" anchor="b" anchorCtr="0" compatLnSpc="1">
            <a:prstTxWarp prst="textNoShape">
              <a:avLst/>
            </a:prstTxWarp>
          </a:bodyPr>
          <a:lstStyle>
            <a:lvl1pPr defTabSz="908050">
              <a:defRPr sz="1200"/>
            </a:lvl1pPr>
          </a:lstStyle>
          <a:p>
            <a:endParaRPr lang="en-US" dirty="0"/>
          </a:p>
        </p:txBody>
      </p:sp>
      <p:sp>
        <p:nvSpPr>
          <p:cNvPr id="105479" name="Rectangle 7"/>
          <p:cNvSpPr>
            <a:spLocks noGrp="1" noChangeArrowheads="1"/>
          </p:cNvSpPr>
          <p:nvPr>
            <p:ph type="sldNum" sz="quarter" idx="5"/>
          </p:nvPr>
        </p:nvSpPr>
        <p:spPr bwMode="auto">
          <a:xfrm>
            <a:off x="3886200" y="8577263"/>
            <a:ext cx="2971800" cy="452437"/>
          </a:xfrm>
          <a:prstGeom prst="rect">
            <a:avLst/>
          </a:prstGeom>
          <a:noFill/>
          <a:ln w="9525">
            <a:noFill/>
            <a:miter lim="800000"/>
            <a:headEnd/>
            <a:tailEnd/>
          </a:ln>
          <a:effectLst/>
        </p:spPr>
        <p:txBody>
          <a:bodyPr vert="horz" wrap="square" lIns="90773" tIns="45387" rIns="90773" bIns="45387" numCol="1" anchor="b" anchorCtr="0" compatLnSpc="1">
            <a:prstTxWarp prst="textNoShape">
              <a:avLst/>
            </a:prstTxWarp>
          </a:bodyPr>
          <a:lstStyle>
            <a:lvl1pPr algn="r" defTabSz="908050">
              <a:defRPr sz="1200"/>
            </a:lvl1pPr>
          </a:lstStyle>
          <a:p>
            <a:fld id="{85D9B890-3B6E-417C-BD92-47816D5AB620}" type="slidenum">
              <a:rPr lang="en-US"/>
              <a:pPr/>
              <a:t>‹#›</a:t>
            </a:fld>
            <a:endParaRPr lang="en-US" dirty="0"/>
          </a:p>
        </p:txBody>
      </p:sp>
    </p:spTree>
    <p:extLst>
      <p:ext uri="{BB962C8B-B14F-4D97-AF65-F5344CB8AC3E}">
        <p14:creationId xmlns:p14="http://schemas.microsoft.com/office/powerpoint/2010/main" val="328056145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600" kern="1200">
        <a:solidFill>
          <a:schemeClr val="tx1"/>
        </a:solidFill>
        <a:latin typeface="Arial" charset="0"/>
        <a:ea typeface="+mn-ea"/>
        <a:cs typeface="+mn-cs"/>
      </a:defRPr>
    </a:lvl1pPr>
    <a:lvl2pPr marL="609585" algn="l" rtl="0" eaLnBrk="0" fontAlgn="base" hangingPunct="0">
      <a:spcBef>
        <a:spcPct val="30000"/>
      </a:spcBef>
      <a:spcAft>
        <a:spcPct val="0"/>
      </a:spcAft>
      <a:defRPr kumimoji="1" sz="1600" kern="1200">
        <a:solidFill>
          <a:schemeClr val="tx1"/>
        </a:solidFill>
        <a:latin typeface="Arial" charset="0"/>
        <a:ea typeface="+mn-ea"/>
        <a:cs typeface="+mn-cs"/>
      </a:defRPr>
    </a:lvl2pPr>
    <a:lvl3pPr marL="1219170" algn="l" rtl="0" eaLnBrk="0" fontAlgn="base" hangingPunct="0">
      <a:spcBef>
        <a:spcPct val="30000"/>
      </a:spcBef>
      <a:spcAft>
        <a:spcPct val="0"/>
      </a:spcAft>
      <a:defRPr kumimoji="1" sz="1600" kern="1200">
        <a:solidFill>
          <a:schemeClr val="tx1"/>
        </a:solidFill>
        <a:latin typeface="Arial" charset="0"/>
        <a:ea typeface="+mn-ea"/>
        <a:cs typeface="+mn-cs"/>
      </a:defRPr>
    </a:lvl3pPr>
    <a:lvl4pPr marL="1828754" algn="l" rtl="0" eaLnBrk="0" fontAlgn="base" hangingPunct="0">
      <a:spcBef>
        <a:spcPct val="30000"/>
      </a:spcBef>
      <a:spcAft>
        <a:spcPct val="0"/>
      </a:spcAft>
      <a:defRPr kumimoji="1" sz="1600" kern="1200">
        <a:solidFill>
          <a:schemeClr val="tx1"/>
        </a:solidFill>
        <a:latin typeface="Arial" charset="0"/>
        <a:ea typeface="+mn-ea"/>
        <a:cs typeface="+mn-cs"/>
      </a:defRPr>
    </a:lvl4pPr>
    <a:lvl5pPr marL="2438339" algn="l" rtl="0" eaLnBrk="0" fontAlgn="base" hangingPunct="0">
      <a:spcBef>
        <a:spcPct val="30000"/>
      </a:spcBef>
      <a:spcAft>
        <a:spcPct val="0"/>
      </a:spcAft>
      <a:defRPr kumimoji="1" sz="1600" kern="1200">
        <a:solidFill>
          <a:schemeClr val="tx1"/>
        </a:solidFill>
        <a:latin typeface="Arial" charset="0"/>
        <a:ea typeface="+mn-ea"/>
        <a:cs typeface="+mn-cs"/>
      </a:defRPr>
    </a:lvl5pPr>
    <a:lvl6pPr marL="3047924" algn="l" defTabSz="1219170" rtl="0" eaLnBrk="1" latinLnBrk="0" hangingPunct="1">
      <a:defRPr sz="1600" kern="1200">
        <a:solidFill>
          <a:schemeClr val="tx1"/>
        </a:solidFill>
        <a:latin typeface="+mn-lt"/>
        <a:ea typeface="+mn-ea"/>
        <a:cs typeface="+mn-cs"/>
      </a:defRPr>
    </a:lvl6pPr>
    <a:lvl7pPr marL="3657509" algn="l" defTabSz="1219170" rtl="0" eaLnBrk="1" latinLnBrk="0" hangingPunct="1">
      <a:defRPr sz="1600" kern="1200">
        <a:solidFill>
          <a:schemeClr val="tx1"/>
        </a:solidFill>
        <a:latin typeface="+mn-lt"/>
        <a:ea typeface="+mn-ea"/>
        <a:cs typeface="+mn-cs"/>
      </a:defRPr>
    </a:lvl7pPr>
    <a:lvl8pPr marL="4267093" algn="l" defTabSz="1219170" rtl="0" eaLnBrk="1" latinLnBrk="0" hangingPunct="1">
      <a:defRPr sz="1600" kern="1200">
        <a:solidFill>
          <a:schemeClr val="tx1"/>
        </a:solidFill>
        <a:latin typeface="+mn-lt"/>
        <a:ea typeface="+mn-ea"/>
        <a:cs typeface="+mn-cs"/>
      </a:defRPr>
    </a:lvl8pPr>
    <a:lvl9pPr marL="4876678" algn="l" defTabSz="1219170"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C86FA95-754A-4FEF-9130-0A7EC231E6A0}" type="slidenum">
              <a:rPr lang="en-US"/>
              <a:pPr/>
              <a:t>1</a:t>
            </a:fld>
            <a:endParaRPr lang="en-US" dirty="0"/>
          </a:p>
        </p:txBody>
      </p:sp>
      <p:sp>
        <p:nvSpPr>
          <p:cNvPr id="132098" name="Rectangle 2"/>
          <p:cNvSpPr>
            <a:spLocks noGrp="1" noRot="1" noChangeAspect="1" noChangeArrowheads="1" noTextEdit="1"/>
          </p:cNvSpPr>
          <p:nvPr>
            <p:ph type="sldImg"/>
          </p:nvPr>
        </p:nvSpPr>
        <p:spPr>
          <a:xfrm>
            <a:off x="419100" y="676275"/>
            <a:ext cx="6019800" cy="3386138"/>
          </a:xfrm>
          <a:ln/>
        </p:spPr>
      </p:sp>
      <p:sp>
        <p:nvSpPr>
          <p:cNvPr id="132099"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7859815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This project is a collaborative effort between the US department of defense, industry and academia. </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The ultimate goal is to </a:t>
            </a:r>
            <a:r>
              <a:rPr lang="en-US" sz="1200" b="0" dirty="0"/>
              <a:t>Develop an easy-to-use interactive graphical interface for planning and assessing simulated mission with warfighter avatars.</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This came to fruition through the SBIR  program.</a:t>
            </a:r>
          </a:p>
          <a:p>
            <a:r>
              <a:rPr lang="en-US" sz="1200" b="0" i="0" kern="1200" dirty="0">
                <a:solidFill>
                  <a:schemeClr val="tx1"/>
                </a:solidFill>
                <a:effectLst/>
                <a:latin typeface="+mn-lt"/>
                <a:ea typeface="+mn-ea"/>
                <a:cs typeface="+mn-cs"/>
              </a:rPr>
              <a:t>SBIR projects directly address needs identified by the DoD and the goal is to transition this technology to the DoD to benefit the Warfighter.</a:t>
            </a:r>
          </a:p>
          <a:p>
            <a:r>
              <a:rPr lang="en-US" sz="1200" b="0" i="0" kern="1200" dirty="0">
                <a:solidFill>
                  <a:schemeClr val="tx1"/>
                </a:solidFill>
                <a:effectLst/>
                <a:latin typeface="+mn-lt"/>
                <a:ea typeface="+mn-ea"/>
                <a:cs typeface="+mn-cs"/>
              </a:rPr>
              <a:t>So in contrast to fundamental research where you answer a research question, this project has a scientific basis, but a technology development and real-world application is the end-goal.</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It is an active collaboration where the development team communicates regularly with USARIEM to ensure that DoD needs are met.</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It started with the United States Army Research Institute for Environmental Medicine identifying a critical need for the warfighter. </a:t>
            </a:r>
          </a:p>
          <a:p>
            <a:pPr algn="l"/>
            <a:r>
              <a:rPr lang="en-US" dirty="0"/>
              <a:t>CFD Research Responded to the needs identified by USARIEM:</a:t>
            </a:r>
          </a:p>
          <a:p>
            <a:pPr algn="l"/>
            <a:r>
              <a:rPr lang="en-US" dirty="0"/>
              <a:t>They developed software for generating dynamic, mission-relevant avatar movements using USARIEM’s static finite element avatars through a Phase II SBIR</a:t>
            </a:r>
          </a:p>
          <a:p>
            <a:pPr algn="l"/>
            <a:r>
              <a:rPr lang="en-US" dirty="0"/>
              <a:t>Currently they are advancing their animated Warfighter avatars into complete virtual humans with biomechanics and physiology through a Sequential Phase II SBIR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They collaborate with TTU on this work who provide their expertise in developing models for metabolic cost and muscle fatigue estimation that will be integrated in the Warfighter avatar simulation technology.</a:t>
            </a:r>
          </a:p>
          <a:p>
            <a:pPr algn="l"/>
            <a:endParaRPr lang="en-US" dirty="0"/>
          </a:p>
          <a:p>
            <a:pPr algn="ct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SBIR - </a:t>
            </a:r>
            <a:r>
              <a:rPr lang="en-US" sz="1200" b="0" i="0" kern="1200" dirty="0">
                <a:solidFill>
                  <a:schemeClr val="tx1"/>
                </a:solidFill>
                <a:effectLst/>
                <a:latin typeface="+mn-lt"/>
                <a:ea typeface="+mn-ea"/>
                <a:cs typeface="+mn-cs"/>
              </a:rPr>
              <a:t>These competitive programs are Congressionally authorized set-asides established to encourage domestic small businesses to engage in research and development with the potential for commercialization. The SBIR/STTR programs support scientific excellence and technological innovation through the investment of Federal research funds in critical American priorities to build a strong national economy and accelerate capabilities to the warfighter. ​</a:t>
            </a:r>
          </a:p>
          <a:p>
            <a:endParaRPr lang="en-US" sz="1200" b="0" i="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1E355F07-5720-4BC7-8E30-399B90DC6B95}" type="slidenum">
              <a:rPr lang="en-US" smtClean="0"/>
              <a:pPr/>
              <a:t>4</a:t>
            </a:fld>
            <a:endParaRPr lang="en-US"/>
          </a:p>
        </p:txBody>
      </p:sp>
    </p:spTree>
    <p:extLst>
      <p:ext uri="{BB962C8B-B14F-4D97-AF65-F5344CB8AC3E}">
        <p14:creationId xmlns:p14="http://schemas.microsoft.com/office/powerpoint/2010/main" val="4616514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The gold standards for determining MEE is using direct or indirect calorimetry</a:t>
            </a:r>
          </a:p>
          <a:p>
            <a:pPr marL="628650" lvl="1" indent="-171450">
              <a:buFontTx/>
              <a:buChar char="-"/>
            </a:pPr>
            <a:r>
              <a:rPr lang="en-US" dirty="0"/>
              <a:t>Both require expensive equipment that is difficult, if not impossible, to use outside of a laboratory setting</a:t>
            </a:r>
          </a:p>
          <a:p>
            <a:pPr marL="1085850" lvl="2" indent="-171450">
              <a:buFontTx/>
              <a:buChar char="-"/>
            </a:pPr>
            <a:r>
              <a:rPr lang="en-US" dirty="0"/>
              <a:t>Multiple MEE estimation models have been developed to subvert this restriction</a:t>
            </a:r>
          </a:p>
          <a:p>
            <a:pPr marL="171450" lvl="0" indent="-171450">
              <a:buFontTx/>
              <a:buChar char="-"/>
            </a:pPr>
            <a:r>
              <a:rPr lang="en-US" dirty="0"/>
              <a:t>Regression-based models are formulated from extensive experimental data collected while varying only a few simple parameters, such as walking speed, terrain, incline, and carriage load. They are popular for simple field applications, such as military marches, because of their simplicity and ease of use. However, they are valid only for conditions that fall within the bounds of the experimental data used in their calibration.</a:t>
            </a:r>
          </a:p>
          <a:p>
            <a:pPr marL="628650" lvl="1" indent="-171450">
              <a:buFontTx/>
              <a:buChar char="-"/>
            </a:pPr>
            <a:r>
              <a:rPr lang="en-US" dirty="0"/>
              <a:t>Examples: Pandolf equation, Load Carriage Decision Aid (LCDA)</a:t>
            </a:r>
          </a:p>
          <a:p>
            <a:pPr marL="171450" lvl="0" indent="-171450">
              <a:buFontTx/>
              <a:buChar char="-"/>
            </a:pPr>
            <a:r>
              <a:rPr lang="en-US" dirty="0"/>
              <a:t>Muscle-based models estimate MEE based on muscle activations. These muscle activations can be computed from measured electromyography (EMG) signals or estimated using time-consuming simulations that require significant expertise to run properly. Because energy consumption due to muscle activation is generally task-independent, these models are applicable across a broad range of activities. </a:t>
            </a:r>
          </a:p>
          <a:p>
            <a:pPr marL="628650" lvl="1" indent="-171450">
              <a:buFontTx/>
              <a:buChar char="-"/>
            </a:pPr>
            <a:r>
              <a:rPr lang="en-US" dirty="0"/>
              <a:t>Examples: Bhargava, </a:t>
            </a:r>
            <a:r>
              <a:rPr lang="en-US" dirty="0" err="1"/>
              <a:t>Umberger</a:t>
            </a:r>
            <a:endParaRPr lang="en-US" dirty="0"/>
          </a:p>
          <a:p>
            <a:pPr marL="171450" lvl="0" indent="-171450">
              <a:buFontTx/>
              <a:buChar char="-"/>
            </a:pPr>
            <a:r>
              <a:rPr lang="en-US" dirty="0"/>
              <a:t>The model selected for analysis in this study estimates MEE from joint torque values. Similar to muscle-based models, the joint torque-based model is widely applicable to various physical activities as the energy required to exert a given joint torque is task-independent. However, unlike the muscle-based models, the joint-based model requires minimal equipment, expertise, and time to use.</a:t>
            </a:r>
          </a:p>
          <a:p>
            <a:pPr marL="628650" lvl="1" indent="-171450">
              <a:buFontTx/>
              <a:buChar char="-"/>
            </a:pPr>
            <a:r>
              <a:rPr lang="en-US" dirty="0"/>
              <a:t>The only inputs needed for the model are subject age and anthropometry, the kinematics (joint angles) of the task in question, and the joint torques caused by the task.</a:t>
            </a:r>
          </a:p>
          <a:p>
            <a:pPr marL="1085850" lvl="2" indent="-171450">
              <a:buFontTx/>
              <a:buChar char="-"/>
            </a:pPr>
            <a:r>
              <a:rPr lang="en-US" dirty="0"/>
              <a:t>An inverse dynamics analysis can be used to quickly and easily compute joint torques for provided kinematics and ground reaction force (GRF) data, which are two of the most fundamental measurements used in biomechanics research.</a:t>
            </a:r>
          </a:p>
          <a:p>
            <a:pPr marL="171450" lvl="0" indent="-171450">
              <a:buFontTx/>
              <a:buChar char="-"/>
            </a:pPr>
            <a:r>
              <a:rPr lang="en-US" dirty="0"/>
              <a:t>GRFs are typically measured using very expensive force plates. This cost presents a barrier of entry to biomechanics research and also limits the otherwise unrestricted muscle-based and joint torque-based MEE models to a laboratory setting. Here we present an alternative approach, in which we use simulated GRF data to estimate subject joint torques throughout the analyzed tasks.</a:t>
            </a:r>
          </a:p>
        </p:txBody>
      </p:sp>
      <p:sp>
        <p:nvSpPr>
          <p:cNvPr id="4" name="Slide Number Placeholder 3"/>
          <p:cNvSpPr>
            <a:spLocks noGrp="1"/>
          </p:cNvSpPr>
          <p:nvPr>
            <p:ph type="sldNum" sz="quarter" idx="5"/>
          </p:nvPr>
        </p:nvSpPr>
        <p:spPr/>
        <p:txBody>
          <a:bodyPr/>
          <a:lstStyle/>
          <a:p>
            <a:fld id="{1E355F07-5720-4BC7-8E30-399B90DC6B95}" type="slidenum">
              <a:rPr lang="en-US" smtClean="0"/>
              <a:pPr/>
              <a:t>9</a:t>
            </a:fld>
            <a:endParaRPr lang="en-US"/>
          </a:p>
        </p:txBody>
      </p:sp>
    </p:spTree>
    <p:extLst>
      <p:ext uri="{BB962C8B-B14F-4D97-AF65-F5344CB8AC3E}">
        <p14:creationId xmlns:p14="http://schemas.microsoft.com/office/powerpoint/2010/main" val="26281438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Participant 1 provided written informed consent to participate in the experimental protocol approved by the Institutional Review Board at CFD Research Corporation</a:t>
            </a:r>
          </a:p>
          <a:p>
            <a:pPr marL="171450" indent="-171450">
              <a:buFontTx/>
              <a:buChar char="-"/>
            </a:pPr>
            <a:r>
              <a:rPr lang="en-US" dirty="0"/>
              <a:t>Goal: Determine the joint-based MEE model’s sensitivity to changes in speed and carried load in comparison to other commonly used MEE estimation models</a:t>
            </a:r>
          </a:p>
        </p:txBody>
      </p:sp>
      <p:sp>
        <p:nvSpPr>
          <p:cNvPr id="4" name="Slide Number Placeholder 3"/>
          <p:cNvSpPr>
            <a:spLocks noGrp="1"/>
          </p:cNvSpPr>
          <p:nvPr>
            <p:ph type="sldNum" sz="quarter" idx="5"/>
          </p:nvPr>
        </p:nvSpPr>
        <p:spPr/>
        <p:txBody>
          <a:bodyPr/>
          <a:lstStyle/>
          <a:p>
            <a:fld id="{1E355F07-5720-4BC7-8E30-399B90DC6B95}" type="slidenum">
              <a:rPr lang="en-US" smtClean="0"/>
              <a:pPr/>
              <a:t>15</a:t>
            </a:fld>
            <a:endParaRPr lang="en-US"/>
          </a:p>
        </p:txBody>
      </p:sp>
    </p:spTree>
    <p:extLst>
      <p:ext uri="{BB962C8B-B14F-4D97-AF65-F5344CB8AC3E}">
        <p14:creationId xmlns:p14="http://schemas.microsoft.com/office/powerpoint/2010/main" val="33714298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200" kern="1200" dirty="0">
                <a:solidFill>
                  <a:schemeClr val="tx1"/>
                </a:solidFill>
                <a:effectLst/>
                <a:latin typeface="+mn-lt"/>
                <a:ea typeface="+mn-ea"/>
                <a:cs typeface="+mn-cs"/>
              </a:rPr>
              <a:t>The joint-based model’s MEE estimates for P1 in the 0.8 and 1.3 m/s unloaded trials showed both similarities and differences relative to the measured MEE values of K1 and K9.</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200" kern="1200" dirty="0">
                <a:solidFill>
                  <a:schemeClr val="tx1"/>
                </a:solidFill>
                <a:effectLst/>
                <a:latin typeface="+mn-lt"/>
                <a:ea typeface="+mn-ea"/>
                <a:cs typeface="+mn-cs"/>
              </a:rPr>
              <a:t>The total estimated MEE for P1 was 16-17% larger than that of K1 in the analyzed trials. Both of these subjects showed a similar percent increase (35% vs 34%) in MEE from the 0.8 m/s trial to the 1.3 m/s trial. A similar pattern was shown between these trials for eleven of the twelve subjects in the </a:t>
            </a:r>
            <a:r>
              <a:rPr lang="en-US" sz="1200" kern="1200" dirty="0" err="1">
                <a:solidFill>
                  <a:schemeClr val="tx1"/>
                </a:solidFill>
                <a:effectLst/>
                <a:latin typeface="+mn-lt"/>
                <a:ea typeface="+mn-ea"/>
                <a:cs typeface="+mn-cs"/>
              </a:rPr>
              <a:t>Koelewijn</a:t>
            </a:r>
            <a:r>
              <a:rPr lang="en-US" sz="1200" kern="1200" dirty="0">
                <a:solidFill>
                  <a:schemeClr val="tx1"/>
                </a:solidFill>
                <a:effectLst/>
                <a:latin typeface="+mn-lt"/>
                <a:ea typeface="+mn-ea"/>
                <a:cs typeface="+mn-cs"/>
              </a:rPr>
              <a:t> data set. K9 was the only major outlier from this trend, with a 67% increase in measured MEE between the two trials.</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200" kern="1200" dirty="0">
                <a:solidFill>
                  <a:schemeClr val="tx1"/>
                </a:solidFill>
                <a:effectLst/>
                <a:latin typeface="+mn-lt"/>
                <a:ea typeface="+mn-ea"/>
                <a:cs typeface="+mn-cs"/>
              </a:rPr>
              <a:t>While K9’s measured MEE for the 0.8 m/s trial was similar to that of K1, K9’s measured MEE for the 1.3 m/s trial was more comparable to the estimated MEE of P1.</a:t>
            </a:r>
          </a:p>
          <a:p>
            <a:endParaRPr lang="en-US" dirty="0"/>
          </a:p>
        </p:txBody>
      </p:sp>
      <p:sp>
        <p:nvSpPr>
          <p:cNvPr id="4" name="Slide Number Placeholder 3"/>
          <p:cNvSpPr>
            <a:spLocks noGrp="1"/>
          </p:cNvSpPr>
          <p:nvPr>
            <p:ph type="sldNum" sz="quarter" idx="5"/>
          </p:nvPr>
        </p:nvSpPr>
        <p:spPr/>
        <p:txBody>
          <a:bodyPr/>
          <a:lstStyle/>
          <a:p>
            <a:fld id="{1E355F07-5720-4BC7-8E30-399B90DC6B95}" type="slidenum">
              <a:rPr lang="en-US" smtClean="0"/>
              <a:pPr/>
              <a:t>16</a:t>
            </a:fld>
            <a:endParaRPr lang="en-US"/>
          </a:p>
        </p:txBody>
      </p:sp>
    </p:spTree>
    <p:extLst>
      <p:ext uri="{BB962C8B-B14F-4D97-AF65-F5344CB8AC3E}">
        <p14:creationId xmlns:p14="http://schemas.microsoft.com/office/powerpoint/2010/main" val="128958323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2.png"/><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16E1BF6-07C4-0FBC-B918-ABD0285632A6}"/>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22730" y="-5151"/>
            <a:ext cx="12214730" cy="1364996"/>
          </a:xfrm>
          <a:prstGeom prst="rect">
            <a:avLst/>
          </a:prstGeom>
        </p:spPr>
      </p:pic>
      <p:cxnSp>
        <p:nvCxnSpPr>
          <p:cNvPr id="27" name="Straight Connector 26"/>
          <p:cNvCxnSpPr/>
          <p:nvPr/>
        </p:nvCxnSpPr>
        <p:spPr bwMode="auto">
          <a:xfrm>
            <a:off x="0" y="1384124"/>
            <a:ext cx="12192000" cy="0"/>
          </a:xfrm>
          <a:prstGeom prst="line">
            <a:avLst/>
          </a:prstGeom>
          <a:ln>
            <a:headEnd type="none" w="med" len="med"/>
            <a:tailEnd type="none" w="med" len="med"/>
          </a:ln>
        </p:spPr>
        <p:style>
          <a:lnRef idx="3">
            <a:schemeClr val="accent6"/>
          </a:lnRef>
          <a:fillRef idx="0">
            <a:schemeClr val="accent6"/>
          </a:fillRef>
          <a:effectRef idx="2">
            <a:schemeClr val="accent6"/>
          </a:effectRef>
          <a:fontRef idx="minor">
            <a:schemeClr val="tx1"/>
          </a:fontRef>
        </p:style>
      </p:cxnSp>
      <p:sp>
        <p:nvSpPr>
          <p:cNvPr id="39" name="Text Placeholder 38"/>
          <p:cNvSpPr>
            <a:spLocks noGrp="1"/>
          </p:cNvSpPr>
          <p:nvPr>
            <p:ph type="body" sz="quarter" idx="10"/>
          </p:nvPr>
        </p:nvSpPr>
        <p:spPr>
          <a:xfrm>
            <a:off x="871093" y="1858346"/>
            <a:ext cx="10449813" cy="1229411"/>
          </a:xfrm>
        </p:spPr>
        <p:txBody>
          <a:bodyPr/>
          <a:lstStyle>
            <a:lvl1pPr marL="0" indent="0" algn="ctr">
              <a:buNone/>
              <a:defRPr sz="2800" b="1">
                <a:solidFill>
                  <a:srgbClr val="CC3300"/>
                </a:solidFill>
                <a:latin typeface="+mj-lt"/>
              </a:defRPr>
            </a:lvl1pPr>
          </a:lstStyle>
          <a:p>
            <a:pPr lvl="0"/>
            <a:r>
              <a:rPr lang="en-US"/>
              <a:t>Click to edit Master text styles</a:t>
            </a:r>
          </a:p>
        </p:txBody>
      </p:sp>
      <p:sp>
        <p:nvSpPr>
          <p:cNvPr id="41" name="Text Placeholder 40"/>
          <p:cNvSpPr>
            <a:spLocks noGrp="1"/>
          </p:cNvSpPr>
          <p:nvPr>
            <p:ph type="body" sz="quarter" idx="11"/>
          </p:nvPr>
        </p:nvSpPr>
        <p:spPr>
          <a:xfrm>
            <a:off x="2070100" y="3565525"/>
            <a:ext cx="8478838" cy="1934127"/>
          </a:xfrm>
        </p:spPr>
        <p:txBody>
          <a:bodyPr/>
          <a:lstStyle>
            <a:lvl1pPr marL="0" indent="0" algn="ctr">
              <a:buNone/>
              <a:defRPr sz="2400" b="1">
                <a:latin typeface="Arial Narrow" charset="0"/>
                <a:ea typeface="Arial Narrow" charset="0"/>
                <a:cs typeface="Arial Narrow" charset="0"/>
              </a:defRPr>
            </a:lvl1pPr>
          </a:lstStyle>
          <a:p>
            <a:pPr lvl="0"/>
            <a:r>
              <a:rPr lang="en-US"/>
              <a:t>Click to edit Master text styles</a:t>
            </a:r>
          </a:p>
        </p:txBody>
      </p:sp>
      <p:grpSp>
        <p:nvGrpSpPr>
          <p:cNvPr id="20" name="Group 19"/>
          <p:cNvGrpSpPr/>
          <p:nvPr userDrawn="1"/>
        </p:nvGrpSpPr>
        <p:grpSpPr>
          <a:xfrm>
            <a:off x="1305124" y="6512595"/>
            <a:ext cx="1338900" cy="276999"/>
            <a:chOff x="2207996" y="6472185"/>
            <a:chExt cx="1338900" cy="276999"/>
          </a:xfrm>
        </p:grpSpPr>
        <p:pic>
          <p:nvPicPr>
            <p:cNvPr id="21" name="Picture 20" descr="YouTube_icon_block.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07996" y="6485179"/>
              <a:ext cx="334590" cy="250942"/>
            </a:xfrm>
            <a:prstGeom prst="rect">
              <a:avLst/>
            </a:prstGeom>
          </p:spPr>
        </p:pic>
        <p:sp>
          <p:nvSpPr>
            <p:cNvPr id="22" name="Rectangle 21"/>
            <p:cNvSpPr/>
            <p:nvPr/>
          </p:nvSpPr>
          <p:spPr>
            <a:xfrm>
              <a:off x="2513023" y="6472185"/>
              <a:ext cx="1033873" cy="276999"/>
            </a:xfrm>
            <a:prstGeom prst="rect">
              <a:avLst/>
            </a:prstGeom>
          </p:spPr>
          <p:txBody>
            <a:bodyPr wrap="none">
              <a:spAutoFit/>
            </a:bodyPr>
            <a:lstStyle/>
            <a:p>
              <a:r>
                <a:rPr lang="en-US" sz="1200" b="1" dirty="0" err="1">
                  <a:latin typeface="Arial"/>
                  <a:cs typeface="Arial"/>
                </a:rPr>
                <a:t>NTSAToday</a:t>
              </a:r>
              <a:endParaRPr lang="en-US" sz="1200" b="1" dirty="0">
                <a:latin typeface="Arial"/>
                <a:cs typeface="Arial"/>
              </a:endParaRPr>
            </a:p>
          </p:txBody>
        </p:sp>
      </p:grpSp>
      <p:sp>
        <p:nvSpPr>
          <p:cNvPr id="25" name="Slide Number Placeholder 2">
            <a:extLst>
              <a:ext uri="{FF2B5EF4-FFF2-40B4-BE49-F238E27FC236}">
                <a16:creationId xmlns:a16="http://schemas.microsoft.com/office/drawing/2014/main" id="{CF395AD9-3B30-E84E-ADFF-A85DEA9A5AEF}"/>
              </a:ext>
            </a:extLst>
          </p:cNvPr>
          <p:cNvSpPr>
            <a:spLocks noGrp="1"/>
          </p:cNvSpPr>
          <p:nvPr>
            <p:ph type="sldNum" sz="quarter" idx="12"/>
          </p:nvPr>
        </p:nvSpPr>
        <p:spPr>
          <a:xfrm>
            <a:off x="10886876" y="6419966"/>
            <a:ext cx="821634" cy="340935"/>
          </a:xfrm>
        </p:spPr>
        <p:txBody>
          <a:bodyPr/>
          <a:lstStyle/>
          <a:p>
            <a:pPr>
              <a:defRPr/>
            </a:pPr>
            <a:fld id="{D68E8870-17DE-45C4-A8DD-7644B2422933}" type="slidenum">
              <a:rPr lang="en-US" smtClean="0"/>
              <a:pPr>
                <a:defRPr/>
              </a:pPr>
              <a:t>‹#›</a:t>
            </a:fld>
            <a:endParaRPr lang="en-US" dirty="0"/>
          </a:p>
        </p:txBody>
      </p:sp>
      <p:pic>
        <p:nvPicPr>
          <p:cNvPr id="38" name="Picture 37" descr="Text, logo&#10;&#10;Description automatically generated">
            <a:extLst>
              <a:ext uri="{FF2B5EF4-FFF2-40B4-BE49-F238E27FC236}">
                <a16:creationId xmlns:a16="http://schemas.microsoft.com/office/drawing/2014/main" id="{DC8202BA-028E-E242-B824-C4B84406E006}"/>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848997" y="6352070"/>
            <a:ext cx="1094689" cy="438303"/>
          </a:xfrm>
          <a:prstGeom prst="rect">
            <a:avLst/>
          </a:prstGeom>
        </p:spPr>
      </p:pic>
      <p:grpSp>
        <p:nvGrpSpPr>
          <p:cNvPr id="2" name="Group 1">
            <a:extLst>
              <a:ext uri="{FF2B5EF4-FFF2-40B4-BE49-F238E27FC236}">
                <a16:creationId xmlns:a16="http://schemas.microsoft.com/office/drawing/2014/main" id="{E68FCE43-A445-C22C-BCD5-7FBE06D7AD6A}"/>
              </a:ext>
            </a:extLst>
          </p:cNvPr>
          <p:cNvGrpSpPr/>
          <p:nvPr userDrawn="1"/>
        </p:nvGrpSpPr>
        <p:grpSpPr>
          <a:xfrm>
            <a:off x="260862" y="6503087"/>
            <a:ext cx="1044262" cy="282877"/>
            <a:chOff x="260862" y="6503087"/>
            <a:chExt cx="1044262" cy="282877"/>
          </a:xfrm>
        </p:grpSpPr>
        <p:sp>
          <p:nvSpPr>
            <p:cNvPr id="3" name="Rectangle 2">
              <a:extLst>
                <a:ext uri="{FF2B5EF4-FFF2-40B4-BE49-F238E27FC236}">
                  <a16:creationId xmlns:a16="http://schemas.microsoft.com/office/drawing/2014/main" id="{30BFF257-B0D7-4DC3-0743-448F338D0383}"/>
                </a:ext>
              </a:extLst>
            </p:cNvPr>
            <p:cNvSpPr/>
            <p:nvPr/>
          </p:nvSpPr>
          <p:spPr>
            <a:xfrm>
              <a:off x="468035" y="6508965"/>
              <a:ext cx="837089" cy="276999"/>
            </a:xfrm>
            <a:prstGeom prst="rect">
              <a:avLst/>
            </a:prstGeom>
          </p:spPr>
          <p:txBody>
            <a:bodyPr wrap="none">
              <a:spAutoFit/>
            </a:bodyPr>
            <a:lstStyle/>
            <a:p>
              <a:r>
                <a:rPr lang="en-US" sz="1200" b="1" dirty="0">
                  <a:latin typeface="Arial"/>
                  <a:cs typeface="Arial"/>
                </a:rPr>
                <a:t>@IITSEC</a:t>
              </a:r>
            </a:p>
          </p:txBody>
        </p:sp>
        <p:pic>
          <p:nvPicPr>
            <p:cNvPr id="4" name="Picture 3">
              <a:extLst>
                <a:ext uri="{FF2B5EF4-FFF2-40B4-BE49-F238E27FC236}">
                  <a16:creationId xmlns:a16="http://schemas.microsoft.com/office/drawing/2014/main" id="{1FB050F1-0DBD-216C-2FB3-021CBE46F425}"/>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260862" y="6503087"/>
              <a:ext cx="257814" cy="257814"/>
            </a:xfrm>
            <a:prstGeom prst="rect">
              <a:avLst/>
            </a:prstGeom>
          </p:spPr>
        </p:pic>
      </p:grpSp>
      <p:pic>
        <p:nvPicPr>
          <p:cNvPr id="5" name="Picture 4">
            <a:extLst>
              <a:ext uri="{FF2B5EF4-FFF2-40B4-BE49-F238E27FC236}">
                <a16:creationId xmlns:a16="http://schemas.microsoft.com/office/drawing/2014/main" id="{851D3B32-716D-2758-508E-4514DD0BDD4C}"/>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l="22380" t="14145" r="22571" b="14339"/>
          <a:stretch/>
        </p:blipFill>
        <p:spPr>
          <a:xfrm>
            <a:off x="11720949" y="6333477"/>
            <a:ext cx="473689" cy="475488"/>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ulleted Tex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pPr>
              <a:defRPr/>
            </a:pPr>
            <a:fld id="{D68E8870-17DE-45C4-A8DD-7644B2422933}" type="slidenum">
              <a:rPr lang="en-US" smtClean="0"/>
              <a:pPr>
                <a:defRPr/>
              </a:pPr>
              <a:t>‹#›</a:t>
            </a:fld>
            <a:endParaRPr lang="en-US" dirty="0"/>
          </a:p>
        </p:txBody>
      </p:sp>
      <p:sp>
        <p:nvSpPr>
          <p:cNvPr id="4" name="Title 3"/>
          <p:cNvSpPr>
            <a:spLocks noGrp="1"/>
          </p:cNvSpPr>
          <p:nvPr>
            <p:ph type="title"/>
          </p:nvPr>
        </p:nvSpPr>
        <p:spPr/>
        <p:txBody>
          <a:bodyPr/>
          <a:lstStyle/>
          <a:p>
            <a:r>
              <a:rPr lang="en-US"/>
              <a:t>Click to edit Master title style</a:t>
            </a:r>
          </a:p>
        </p:txBody>
      </p:sp>
      <p:sp>
        <p:nvSpPr>
          <p:cNvPr id="7" name="Content Placeholder 6"/>
          <p:cNvSpPr>
            <a:spLocks noGrp="1"/>
          </p:cNvSpPr>
          <p:nvPr>
            <p:ph sz="quarter" idx="11"/>
          </p:nvPr>
        </p:nvSpPr>
        <p:spPr>
          <a:xfrm>
            <a:off x="480132" y="1046715"/>
            <a:ext cx="11250613" cy="5075237"/>
          </a:xfrm>
        </p:spPr>
        <p:txBody>
          <a:bodyPr/>
          <a:lstStyle>
            <a:lvl3pPr marL="1523962" indent="-304792">
              <a:buClr>
                <a:schemeClr val="tx1"/>
              </a:buClr>
              <a:buFont typeface="Wingdings" charset="2"/>
              <a:buChar char="v"/>
              <a:defRPr sz="2000">
                <a:latin typeface="Arial Narrow" charset="0"/>
                <a:ea typeface="Arial Narrow" charset="0"/>
                <a:cs typeface="Arial Narrow" charset="0"/>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9810832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ulleted Text and Pictur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p>
            <a:pPr>
              <a:defRPr/>
            </a:pPr>
            <a:fld id="{D68E8870-17DE-45C4-A8DD-7644B2422933}" type="slidenum">
              <a:rPr lang="en-US" smtClean="0"/>
              <a:pPr>
                <a:defRPr/>
              </a:pPr>
              <a:t>‹#›</a:t>
            </a:fld>
            <a:endParaRPr lang="en-US" dirty="0"/>
          </a:p>
        </p:txBody>
      </p:sp>
      <p:sp>
        <p:nvSpPr>
          <p:cNvPr id="6" name="Picture Placeholder 5"/>
          <p:cNvSpPr>
            <a:spLocks noGrp="1"/>
          </p:cNvSpPr>
          <p:nvPr>
            <p:ph type="pic" sz="quarter" idx="11"/>
          </p:nvPr>
        </p:nvSpPr>
        <p:spPr>
          <a:xfrm>
            <a:off x="6105439" y="989946"/>
            <a:ext cx="5609483" cy="4896678"/>
          </a:xfrm>
        </p:spPr>
        <p:txBody>
          <a:bodyPr/>
          <a:lstStyle/>
          <a:p>
            <a:r>
              <a:rPr lang="en-US"/>
              <a:t>Click icon to add picture</a:t>
            </a:r>
          </a:p>
        </p:txBody>
      </p:sp>
      <p:sp>
        <p:nvSpPr>
          <p:cNvPr id="8" name="Text Placeholder 7"/>
          <p:cNvSpPr>
            <a:spLocks noGrp="1"/>
          </p:cNvSpPr>
          <p:nvPr>
            <p:ph type="body" sz="quarter" idx="12"/>
          </p:nvPr>
        </p:nvSpPr>
        <p:spPr>
          <a:xfrm>
            <a:off x="410817" y="990774"/>
            <a:ext cx="5446091" cy="4895850"/>
          </a:xfrm>
        </p:spPr>
        <p:txBody>
          <a:bodyPr/>
          <a:lstStyle>
            <a:lvl3pPr marL="1523962" indent="-304792">
              <a:defRPr lang="en-US" sz="2000" dirty="0" smtClean="0">
                <a:solidFill>
                  <a:schemeClr val="tx1"/>
                </a:solidFill>
                <a:latin typeface="Arial Narrow" charset="0"/>
                <a:ea typeface="Arial Narrow" charset="0"/>
                <a:cs typeface="Arial Narrow" charset="0"/>
              </a:defRPr>
            </a:lvl3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19332139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EF95DEB-A283-D9D6-C679-D5D34F753B59}"/>
              </a:ext>
            </a:extLst>
          </p:cNvPr>
          <p:cNvSpPr>
            <a:spLocks noGrp="1"/>
          </p:cNvSpPr>
          <p:nvPr>
            <p:ph idx="1"/>
          </p:nvPr>
        </p:nvSpPr>
        <p:spPr>
          <a:xfrm>
            <a:off x="304800" y="941832"/>
            <a:ext cx="11049000" cy="5235131"/>
          </a:xfrm>
          <a:prstGeom prst="rect">
            <a:avLst/>
          </a:prstGeom>
        </p:spPr>
        <p:txBody>
          <a:bodyPr>
            <a:normAutofit/>
          </a:bodyPr>
          <a:lstStyle>
            <a:lvl1pPr>
              <a:defRPr sz="2400" b="0">
                <a:solidFill>
                  <a:schemeClr val="tx1"/>
                </a:solidFill>
              </a:defRPr>
            </a:lvl1pPr>
            <a:lvl2pPr>
              <a:defRPr sz="2400" b="0">
                <a:solidFill>
                  <a:schemeClr val="tx1"/>
                </a:solidFill>
              </a:defRPr>
            </a:lvl2pPr>
            <a:lvl3pPr>
              <a:defRPr sz="1800" b="0">
                <a:solidFill>
                  <a:schemeClr val="tx1"/>
                </a:solidFill>
              </a:defRPr>
            </a:lvl3pPr>
            <a:lvl4pPr>
              <a:defRPr sz="1600" b="0">
                <a:solidFill>
                  <a:schemeClr val="tx1"/>
                </a:solidFill>
              </a:defRPr>
            </a:lvl4pPr>
            <a:lvl5pPr>
              <a:defRPr sz="1600" b="0">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a:extLst>
              <a:ext uri="{FF2B5EF4-FFF2-40B4-BE49-F238E27FC236}">
                <a16:creationId xmlns:a16="http://schemas.microsoft.com/office/drawing/2014/main" id="{8C15E37E-89EC-699F-ADA3-0564C848B9D0}"/>
              </a:ext>
            </a:extLst>
          </p:cNvPr>
          <p:cNvSpPr>
            <a:spLocks noGrp="1"/>
          </p:cNvSpPr>
          <p:nvPr>
            <p:ph type="ftr" sz="quarter" idx="11"/>
          </p:nvPr>
        </p:nvSpPr>
        <p:spPr>
          <a:xfrm>
            <a:off x="4149436" y="6473087"/>
            <a:ext cx="4114800" cy="365125"/>
          </a:xfrm>
          <a:prstGeom prst="rect">
            <a:avLst/>
          </a:prstGeom>
        </p:spPr>
        <p:txBody>
          <a:bodyPr/>
          <a:lstStyle>
            <a:lvl1pPr>
              <a:defRPr>
                <a:solidFill>
                  <a:srgbClr val="C00000"/>
                </a:solidFill>
              </a:defRPr>
            </a:lvl1pPr>
          </a:lstStyle>
          <a:p>
            <a:endParaRPr lang="en-US" dirty="0"/>
          </a:p>
        </p:txBody>
      </p:sp>
      <p:sp>
        <p:nvSpPr>
          <p:cNvPr id="12" name="Title 1">
            <a:extLst>
              <a:ext uri="{FF2B5EF4-FFF2-40B4-BE49-F238E27FC236}">
                <a16:creationId xmlns:a16="http://schemas.microsoft.com/office/drawing/2014/main" id="{EFB926A1-419A-4C36-98BD-864099304B40}"/>
              </a:ext>
            </a:extLst>
          </p:cNvPr>
          <p:cNvSpPr>
            <a:spLocks noGrp="1"/>
          </p:cNvSpPr>
          <p:nvPr>
            <p:ph type="title"/>
          </p:nvPr>
        </p:nvSpPr>
        <p:spPr>
          <a:xfrm>
            <a:off x="1752600" y="219662"/>
            <a:ext cx="8915400" cy="488264"/>
          </a:xfrm>
          <a:prstGeom prst="rect">
            <a:avLst/>
          </a:prstGeom>
        </p:spPr>
        <p:txBody>
          <a:bodyPr anchor="ctr">
            <a:noAutofit/>
          </a:bodyPr>
          <a:lstStyle>
            <a:lvl1pPr algn="l">
              <a:defRPr sz="3200">
                <a:solidFill>
                  <a:schemeClr val="bg1"/>
                </a:solidFill>
                <a:latin typeface="+mn-lt"/>
              </a:defRPr>
            </a:lvl1pPr>
          </a:lstStyle>
          <a:p>
            <a:r>
              <a:rPr lang="en-US" dirty="0"/>
              <a:t>Click to edit Master title style</a:t>
            </a:r>
          </a:p>
        </p:txBody>
      </p:sp>
      <p:sp>
        <p:nvSpPr>
          <p:cNvPr id="2" name="Rectangle 3">
            <a:extLst>
              <a:ext uri="{FF2B5EF4-FFF2-40B4-BE49-F238E27FC236}">
                <a16:creationId xmlns:a16="http://schemas.microsoft.com/office/drawing/2014/main" id="{BADEC7C3-3975-3372-6455-2E20F4D48ABE}"/>
              </a:ext>
            </a:extLst>
          </p:cNvPr>
          <p:cNvSpPr>
            <a:spLocks noGrp="1" noChangeArrowheads="1"/>
          </p:cNvSpPr>
          <p:nvPr>
            <p:ph type="sldNum" sz="quarter" idx="4"/>
          </p:nvPr>
        </p:nvSpPr>
        <p:spPr>
          <a:xfrm>
            <a:off x="10893288" y="6390502"/>
            <a:ext cx="821634" cy="340935"/>
          </a:xfrm>
          <a:prstGeom prst="rect">
            <a:avLst/>
          </a:prstGeom>
        </p:spPr>
        <p:txBody>
          <a:bodyPr/>
          <a:lstStyle>
            <a:lvl1pPr algn="r">
              <a:defRPr sz="1800">
                <a:latin typeface="Arial" panose="020B0604020202020204" pitchFamily="34" charset="0"/>
                <a:cs typeface="Arial" panose="020B0604020202020204" pitchFamily="34" charset="0"/>
              </a:defRPr>
            </a:lvl1pPr>
          </a:lstStyle>
          <a:p>
            <a:pPr>
              <a:defRPr/>
            </a:pPr>
            <a:fld id="{D68E8870-17DE-45C4-A8DD-7644B2422933}" type="slidenum">
              <a:rPr lang="en-US" smtClean="0"/>
              <a:pPr>
                <a:defRPr/>
              </a:pPr>
              <a:t>‹#›</a:t>
            </a:fld>
            <a:endParaRPr lang="en-US" dirty="0"/>
          </a:p>
        </p:txBody>
      </p:sp>
    </p:spTree>
    <p:extLst>
      <p:ext uri="{BB962C8B-B14F-4D97-AF65-F5344CB8AC3E}">
        <p14:creationId xmlns:p14="http://schemas.microsoft.com/office/powerpoint/2010/main" val="41586249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3.xml"/><Relationship Id="rId7"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jpg"/><Relationship Id="rId5" Type="http://schemas.openxmlformats.org/officeDocument/2006/relationships/theme" Target="../theme/theme1.xml"/><Relationship Id="rId10" Type="http://schemas.openxmlformats.org/officeDocument/2006/relationships/image" Target="../media/image5.png"/><Relationship Id="rId4" Type="http://schemas.openxmlformats.org/officeDocument/2006/relationships/slideLayout" Target="../slideLayouts/slideLayout4.xml"/><Relationship Id="rId9"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21DEBD9-CE34-B950-D0A1-9CE5CB7094B2}"/>
              </a:ext>
            </a:extLst>
          </p:cNvPr>
          <p:cNvPicPr>
            <a:picLocks noChangeAspect="1"/>
          </p:cNvPicPr>
          <p:nvPr userDrawn="1"/>
        </p:nvPicPr>
        <p:blipFill>
          <a:blip r:embed="rId6">
            <a:extLst>
              <a:ext uri="{28A0092B-C50C-407E-A947-70E740481C1C}">
                <a14:useLocalDpi xmlns:a14="http://schemas.microsoft.com/office/drawing/2010/main" val="0"/>
              </a:ext>
            </a:extLst>
          </a:blip>
          <a:srcRect t="100" b="100"/>
          <a:stretch/>
        </p:blipFill>
        <p:spPr>
          <a:xfrm>
            <a:off x="0" y="1474"/>
            <a:ext cx="12212320" cy="823509"/>
          </a:xfrm>
          <a:prstGeom prst="rect">
            <a:avLst/>
          </a:prstGeom>
        </p:spPr>
      </p:pic>
      <p:sp>
        <p:nvSpPr>
          <p:cNvPr id="98314" name="Rectangle 10"/>
          <p:cNvSpPr>
            <a:spLocks noGrp="1" noChangeArrowheads="1"/>
          </p:cNvSpPr>
          <p:nvPr>
            <p:ph type="body" idx="1"/>
          </p:nvPr>
        </p:nvSpPr>
        <p:spPr bwMode="auto">
          <a:xfrm>
            <a:off x="601963" y="989946"/>
            <a:ext cx="11006952" cy="489667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p:txBody>
      </p:sp>
      <p:sp>
        <p:nvSpPr>
          <p:cNvPr id="98324" name="Rectangle 20"/>
          <p:cNvSpPr>
            <a:spLocks noGrp="1" noChangeArrowheads="1"/>
          </p:cNvSpPr>
          <p:nvPr>
            <p:ph type="title"/>
          </p:nvPr>
        </p:nvSpPr>
        <p:spPr bwMode="auto">
          <a:xfrm>
            <a:off x="2397039" y="0"/>
            <a:ext cx="7416800" cy="79513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a:t>
            </a:r>
          </a:p>
        </p:txBody>
      </p:sp>
      <p:sp>
        <p:nvSpPr>
          <p:cNvPr id="10" name="Rectangle 3"/>
          <p:cNvSpPr>
            <a:spLocks noGrp="1" noChangeArrowheads="1"/>
          </p:cNvSpPr>
          <p:nvPr>
            <p:ph type="sldNum" sz="quarter" idx="4"/>
          </p:nvPr>
        </p:nvSpPr>
        <p:spPr>
          <a:xfrm>
            <a:off x="10893288" y="6390502"/>
            <a:ext cx="821634" cy="340935"/>
          </a:xfrm>
          <a:prstGeom prst="rect">
            <a:avLst/>
          </a:prstGeom>
        </p:spPr>
        <p:txBody>
          <a:bodyPr/>
          <a:lstStyle>
            <a:lvl1pPr algn="r">
              <a:defRPr sz="1800">
                <a:latin typeface="Arial" panose="020B0604020202020204" pitchFamily="34" charset="0"/>
                <a:cs typeface="Arial" panose="020B0604020202020204" pitchFamily="34" charset="0"/>
              </a:defRPr>
            </a:lvl1pPr>
          </a:lstStyle>
          <a:p>
            <a:pPr>
              <a:defRPr/>
            </a:pPr>
            <a:fld id="{D68E8870-17DE-45C4-A8DD-7644B2422933}" type="slidenum">
              <a:rPr lang="en-US" smtClean="0"/>
              <a:pPr>
                <a:defRPr/>
              </a:pPr>
              <a:t>‹#›</a:t>
            </a:fld>
            <a:endParaRPr lang="en-US" dirty="0"/>
          </a:p>
        </p:txBody>
      </p:sp>
      <p:grpSp>
        <p:nvGrpSpPr>
          <p:cNvPr id="6" name="Group 5"/>
          <p:cNvGrpSpPr/>
          <p:nvPr userDrawn="1"/>
        </p:nvGrpSpPr>
        <p:grpSpPr>
          <a:xfrm>
            <a:off x="260862" y="6503087"/>
            <a:ext cx="1044262" cy="282877"/>
            <a:chOff x="260862" y="6503087"/>
            <a:chExt cx="1044262" cy="282877"/>
          </a:xfrm>
        </p:grpSpPr>
        <p:sp>
          <p:nvSpPr>
            <p:cNvPr id="22" name="Rectangle 21"/>
            <p:cNvSpPr/>
            <p:nvPr/>
          </p:nvSpPr>
          <p:spPr>
            <a:xfrm>
              <a:off x="468035" y="6508965"/>
              <a:ext cx="837089" cy="276999"/>
            </a:xfrm>
            <a:prstGeom prst="rect">
              <a:avLst/>
            </a:prstGeom>
          </p:spPr>
          <p:txBody>
            <a:bodyPr wrap="none">
              <a:spAutoFit/>
            </a:bodyPr>
            <a:lstStyle/>
            <a:p>
              <a:r>
                <a:rPr lang="en-US" sz="1200" b="1" dirty="0">
                  <a:latin typeface="Arial"/>
                  <a:cs typeface="Arial"/>
                </a:rPr>
                <a:t>@IITSEC</a:t>
              </a:r>
            </a:p>
          </p:txBody>
        </p:sp>
        <p:pic>
          <p:nvPicPr>
            <p:cNvPr id="23" name="Picture 22"/>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260862" y="6503087"/>
              <a:ext cx="257814" cy="257814"/>
            </a:xfrm>
            <a:prstGeom prst="rect">
              <a:avLst/>
            </a:prstGeom>
          </p:spPr>
        </p:pic>
      </p:grpSp>
      <p:grpSp>
        <p:nvGrpSpPr>
          <p:cNvPr id="5" name="Group 4"/>
          <p:cNvGrpSpPr/>
          <p:nvPr userDrawn="1"/>
        </p:nvGrpSpPr>
        <p:grpSpPr>
          <a:xfrm>
            <a:off x="1305124" y="6512595"/>
            <a:ext cx="1338900" cy="276999"/>
            <a:chOff x="2207996" y="6472185"/>
            <a:chExt cx="1338900" cy="276999"/>
          </a:xfrm>
        </p:grpSpPr>
        <p:pic>
          <p:nvPicPr>
            <p:cNvPr id="25" name="Picture 24" descr="YouTube_icon_block.png"/>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207996" y="6485179"/>
              <a:ext cx="334590" cy="250942"/>
            </a:xfrm>
            <a:prstGeom prst="rect">
              <a:avLst/>
            </a:prstGeom>
          </p:spPr>
        </p:pic>
        <p:sp>
          <p:nvSpPr>
            <p:cNvPr id="26" name="Rectangle 25"/>
            <p:cNvSpPr/>
            <p:nvPr/>
          </p:nvSpPr>
          <p:spPr>
            <a:xfrm>
              <a:off x="2513023" y="6472185"/>
              <a:ext cx="1033873" cy="276999"/>
            </a:xfrm>
            <a:prstGeom prst="rect">
              <a:avLst/>
            </a:prstGeom>
          </p:spPr>
          <p:txBody>
            <a:bodyPr wrap="none">
              <a:spAutoFit/>
            </a:bodyPr>
            <a:lstStyle/>
            <a:p>
              <a:r>
                <a:rPr lang="en-US" sz="1200" b="1" dirty="0" err="1">
                  <a:latin typeface="Arial"/>
                  <a:cs typeface="Arial"/>
                </a:rPr>
                <a:t>NTSAToday</a:t>
              </a:r>
              <a:endParaRPr lang="en-US" sz="1200" b="1" dirty="0">
                <a:latin typeface="Arial"/>
                <a:cs typeface="Arial"/>
              </a:endParaRPr>
            </a:p>
          </p:txBody>
        </p:sp>
      </p:grpSp>
      <p:pic>
        <p:nvPicPr>
          <p:cNvPr id="21" name="Picture 20" descr="Text, logo&#10;&#10;Description automatically generated">
            <a:extLst>
              <a:ext uri="{FF2B5EF4-FFF2-40B4-BE49-F238E27FC236}">
                <a16:creationId xmlns:a16="http://schemas.microsoft.com/office/drawing/2014/main" id="{6863DC4E-89E6-B745-AEC7-DBE8802F6E31}"/>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9937392" y="6352841"/>
            <a:ext cx="1094689" cy="438303"/>
          </a:xfrm>
          <a:prstGeom prst="rect">
            <a:avLst/>
          </a:prstGeom>
        </p:spPr>
      </p:pic>
      <p:pic>
        <p:nvPicPr>
          <p:cNvPr id="12" name="Picture 11">
            <a:extLst>
              <a:ext uri="{FF2B5EF4-FFF2-40B4-BE49-F238E27FC236}">
                <a16:creationId xmlns:a16="http://schemas.microsoft.com/office/drawing/2014/main" id="{1A0A8CAE-6BAB-EB7F-70F4-CA252F016C74}"/>
              </a:ext>
            </a:extLst>
          </p:cNvPr>
          <p:cNvPicPr>
            <a:picLocks noChangeAspect="1"/>
          </p:cNvPicPr>
          <p:nvPr userDrawn="1"/>
        </p:nvPicPr>
        <p:blipFill rotWithShape="1">
          <a:blip r:embed="rId10" cstate="print">
            <a:extLst>
              <a:ext uri="{28A0092B-C50C-407E-A947-70E740481C1C}">
                <a14:useLocalDpi xmlns:a14="http://schemas.microsoft.com/office/drawing/2010/main" val="0"/>
              </a:ext>
            </a:extLst>
          </a:blip>
          <a:srcRect l="22380" t="14145" r="22571" b="14339"/>
          <a:stretch/>
        </p:blipFill>
        <p:spPr>
          <a:xfrm>
            <a:off x="11720949" y="6333477"/>
            <a:ext cx="473689" cy="475488"/>
          </a:xfrm>
          <a:prstGeom prst="rect">
            <a:avLst/>
          </a:prstGeom>
        </p:spPr>
      </p:pic>
    </p:spTree>
  </p:cSld>
  <p:clrMap bg1="lt1" tx1="dk1" bg2="lt2" tx2="dk2" accent1="accent1" accent2="accent2" accent3="accent3" accent4="accent4" accent5="accent5" accent6="accent6" hlink="hlink" folHlink="folHlink"/>
  <p:sldLayoutIdLst>
    <p:sldLayoutId id="2147483660" r:id="rId1"/>
    <p:sldLayoutId id="2147483661" r:id="rId2"/>
    <p:sldLayoutId id="2147483662" r:id="rId3"/>
    <p:sldLayoutId id="2147483663" r:id="rId4"/>
  </p:sldLayoutIdLst>
  <p:hf hdr="0" ftr="0" dt="0"/>
  <p:txStyles>
    <p:titleStyle>
      <a:lvl1pPr algn="ctr" rtl="0" eaLnBrk="1" fontAlgn="base" hangingPunct="1">
        <a:spcBef>
          <a:spcPct val="0"/>
        </a:spcBef>
        <a:spcAft>
          <a:spcPct val="0"/>
        </a:spcAft>
        <a:defRPr sz="2800" b="1">
          <a:solidFill>
            <a:schemeClr val="bg1"/>
          </a:solidFill>
          <a:latin typeface="+mj-lt"/>
          <a:ea typeface="+mj-ea"/>
          <a:cs typeface="+mj-cs"/>
        </a:defRPr>
      </a:lvl1pPr>
      <a:lvl2pPr algn="l" rtl="0" eaLnBrk="1" fontAlgn="base" hangingPunct="1">
        <a:spcBef>
          <a:spcPct val="0"/>
        </a:spcBef>
        <a:spcAft>
          <a:spcPct val="0"/>
        </a:spcAft>
        <a:defRPr sz="4267" b="1">
          <a:solidFill>
            <a:srgbClr val="F77B0B"/>
          </a:solidFill>
          <a:latin typeface="Tahoma" charset="0"/>
        </a:defRPr>
      </a:lvl2pPr>
      <a:lvl3pPr algn="l" rtl="0" eaLnBrk="1" fontAlgn="base" hangingPunct="1">
        <a:spcBef>
          <a:spcPct val="0"/>
        </a:spcBef>
        <a:spcAft>
          <a:spcPct val="0"/>
        </a:spcAft>
        <a:defRPr sz="4267" b="1">
          <a:solidFill>
            <a:srgbClr val="F77B0B"/>
          </a:solidFill>
          <a:latin typeface="Tahoma" charset="0"/>
        </a:defRPr>
      </a:lvl3pPr>
      <a:lvl4pPr algn="l" rtl="0" eaLnBrk="1" fontAlgn="base" hangingPunct="1">
        <a:spcBef>
          <a:spcPct val="0"/>
        </a:spcBef>
        <a:spcAft>
          <a:spcPct val="0"/>
        </a:spcAft>
        <a:defRPr sz="4267" b="1">
          <a:solidFill>
            <a:srgbClr val="F77B0B"/>
          </a:solidFill>
          <a:latin typeface="Tahoma" charset="0"/>
        </a:defRPr>
      </a:lvl4pPr>
      <a:lvl5pPr algn="l" rtl="0" eaLnBrk="1" fontAlgn="base" hangingPunct="1">
        <a:spcBef>
          <a:spcPct val="0"/>
        </a:spcBef>
        <a:spcAft>
          <a:spcPct val="0"/>
        </a:spcAft>
        <a:defRPr sz="4267" b="1">
          <a:solidFill>
            <a:srgbClr val="F77B0B"/>
          </a:solidFill>
          <a:latin typeface="Tahoma" charset="0"/>
        </a:defRPr>
      </a:lvl5pPr>
      <a:lvl6pPr marL="609585" algn="l" rtl="0" eaLnBrk="1" fontAlgn="base" hangingPunct="1">
        <a:spcBef>
          <a:spcPct val="0"/>
        </a:spcBef>
        <a:spcAft>
          <a:spcPct val="0"/>
        </a:spcAft>
        <a:defRPr sz="4267" b="1">
          <a:solidFill>
            <a:srgbClr val="F77B0B"/>
          </a:solidFill>
          <a:latin typeface="Tahoma" charset="0"/>
        </a:defRPr>
      </a:lvl6pPr>
      <a:lvl7pPr marL="1219170" algn="l" rtl="0" eaLnBrk="1" fontAlgn="base" hangingPunct="1">
        <a:spcBef>
          <a:spcPct val="0"/>
        </a:spcBef>
        <a:spcAft>
          <a:spcPct val="0"/>
        </a:spcAft>
        <a:defRPr sz="4267" b="1">
          <a:solidFill>
            <a:srgbClr val="F77B0B"/>
          </a:solidFill>
          <a:latin typeface="Tahoma" charset="0"/>
        </a:defRPr>
      </a:lvl7pPr>
      <a:lvl8pPr marL="1828754" algn="l" rtl="0" eaLnBrk="1" fontAlgn="base" hangingPunct="1">
        <a:spcBef>
          <a:spcPct val="0"/>
        </a:spcBef>
        <a:spcAft>
          <a:spcPct val="0"/>
        </a:spcAft>
        <a:defRPr sz="4267" b="1">
          <a:solidFill>
            <a:srgbClr val="F77B0B"/>
          </a:solidFill>
          <a:latin typeface="Tahoma" charset="0"/>
        </a:defRPr>
      </a:lvl8pPr>
      <a:lvl9pPr marL="2438339" algn="l" rtl="0" eaLnBrk="1" fontAlgn="base" hangingPunct="1">
        <a:spcBef>
          <a:spcPct val="0"/>
        </a:spcBef>
        <a:spcAft>
          <a:spcPct val="0"/>
        </a:spcAft>
        <a:defRPr sz="4267" b="1">
          <a:solidFill>
            <a:srgbClr val="F77B0B"/>
          </a:solidFill>
          <a:latin typeface="Tahoma" charset="0"/>
        </a:defRPr>
      </a:lvl9pPr>
    </p:titleStyle>
    <p:bodyStyle>
      <a:lvl1pPr marL="457189" indent="-457189" algn="l" rtl="0" eaLnBrk="1" fontAlgn="base" hangingPunct="1">
        <a:spcBef>
          <a:spcPct val="20000"/>
        </a:spcBef>
        <a:spcAft>
          <a:spcPct val="0"/>
        </a:spcAft>
        <a:buClr>
          <a:schemeClr val="tx1"/>
        </a:buClr>
        <a:buSzPct val="75000"/>
        <a:buFont typeface="Wingdings" charset="2"/>
        <a:buChar char="Ø"/>
        <a:defRPr sz="2800">
          <a:solidFill>
            <a:schemeClr val="tx1"/>
          </a:solidFill>
          <a:latin typeface="Arial Narrow" charset="0"/>
          <a:ea typeface="Arial Narrow" charset="0"/>
          <a:cs typeface="Arial Narrow" charset="0"/>
        </a:defRPr>
      </a:lvl1pPr>
      <a:lvl2pPr marL="990575" indent="-380990" algn="l" rtl="0" eaLnBrk="1" fontAlgn="base" hangingPunct="1">
        <a:spcBef>
          <a:spcPct val="20000"/>
        </a:spcBef>
        <a:spcAft>
          <a:spcPct val="0"/>
        </a:spcAft>
        <a:buClr>
          <a:schemeClr val="tx1"/>
        </a:buClr>
        <a:buSzPct val="75000"/>
        <a:buFont typeface="Wingdings" pitchFamily="2" charset="2"/>
        <a:buChar char="n"/>
        <a:defRPr sz="2400">
          <a:solidFill>
            <a:schemeClr val="tx1"/>
          </a:solidFill>
          <a:latin typeface="Arial Narrow" charset="0"/>
          <a:ea typeface="Arial Narrow" charset="0"/>
          <a:cs typeface="Arial Narrow" charset="0"/>
        </a:defRPr>
      </a:lvl2pPr>
      <a:lvl3pPr marL="1523962" indent="-304792" algn="l" rtl="0" eaLnBrk="1" fontAlgn="base" hangingPunct="1">
        <a:spcBef>
          <a:spcPct val="20000"/>
        </a:spcBef>
        <a:spcAft>
          <a:spcPct val="0"/>
        </a:spcAft>
        <a:buClr>
          <a:schemeClr val="folHlink"/>
        </a:buClr>
        <a:buSzPct val="50000"/>
        <a:buFont typeface="Wingdings" pitchFamily="2" charset="2"/>
        <a:buChar char="n"/>
        <a:defRPr sz="3200">
          <a:solidFill>
            <a:schemeClr val="tx1"/>
          </a:solidFill>
          <a:latin typeface="+mn-lt"/>
        </a:defRPr>
      </a:lvl3pPr>
      <a:lvl4pPr marL="2133547" indent="-304792" algn="l" rtl="0" eaLnBrk="1" fontAlgn="base" hangingPunct="1">
        <a:spcBef>
          <a:spcPct val="20000"/>
        </a:spcBef>
        <a:spcAft>
          <a:spcPct val="0"/>
        </a:spcAft>
        <a:buClr>
          <a:schemeClr val="accent2"/>
        </a:buClr>
        <a:buSzPct val="55000"/>
        <a:buFont typeface="Wingdings" pitchFamily="2" charset="2"/>
        <a:buChar char="n"/>
        <a:defRPr sz="2667">
          <a:solidFill>
            <a:schemeClr val="tx1"/>
          </a:solidFill>
          <a:latin typeface="+mn-lt"/>
        </a:defRPr>
      </a:lvl4pPr>
      <a:lvl5pPr marL="2743131"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5pPr>
      <a:lvl6pPr marL="335271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6pPr>
      <a:lvl7pPr marL="3962301"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7pPr>
      <a:lvl8pPr marL="457188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8pPr>
      <a:lvl9pPr marL="5181470"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video" Target="../media/media2.mp4"/><Relationship Id="rId7" Type="http://schemas.openxmlformats.org/officeDocument/2006/relationships/image" Target="../media/image23.png"/><Relationship Id="rId2" Type="http://schemas.microsoft.com/office/2007/relationships/media" Target="../media/media2.mp4"/><Relationship Id="rId1" Type="http://schemas.openxmlformats.org/officeDocument/2006/relationships/tags" Target="../tags/tag1.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24.png"/><Relationship Id="rId1" Type="http://schemas.openxmlformats.org/officeDocument/2006/relationships/slideLayout" Target="../slideLayouts/slideLayout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xml"/><Relationship Id="rId1" Type="http://schemas.openxmlformats.org/officeDocument/2006/relationships/slideLayout" Target="../slideLayouts/slideLayout4.xml"/><Relationship Id="rId5" Type="http://schemas.openxmlformats.org/officeDocument/2006/relationships/image" Target="../media/image11.png"/><Relationship Id="rId4" Type="http://schemas.openxmlformats.org/officeDocument/2006/relationships/image" Target="../media/image10.png"/></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6.png"/></Relationships>
</file>

<file path=ppt/slides/_rels/slide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3.png"/><Relationship Id="rId7" Type="http://schemas.openxmlformats.org/officeDocument/2006/relationships/diagramColors" Target="../diagrams/colors1.xml"/><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diagramQuickStyle" Target="../diagrams/quickStyle1.xml"/><Relationship Id="rId5" Type="http://schemas.openxmlformats.org/officeDocument/2006/relationships/diagramLayout" Target="../diagrams/layout1.xml"/><Relationship Id="rId10" Type="http://schemas.openxmlformats.org/officeDocument/2006/relationships/image" Target="../media/image15.png"/><Relationship Id="rId4" Type="http://schemas.openxmlformats.org/officeDocument/2006/relationships/diagramData" Target="../diagrams/data1.xml"/><Relationship Id="rId9" Type="http://schemas.openxmlformats.org/officeDocument/2006/relationships/image" Target="../media/image1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19.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p:cNvSpPr>
            <a:spLocks noGrp="1"/>
          </p:cNvSpPr>
          <p:nvPr>
            <p:ph type="body" sz="quarter" idx="10"/>
          </p:nvPr>
        </p:nvSpPr>
        <p:spPr>
          <a:xfrm>
            <a:off x="370498" y="1847230"/>
            <a:ext cx="11142486" cy="1229411"/>
          </a:xfrm>
        </p:spPr>
        <p:txBody>
          <a:bodyPr/>
          <a:lstStyle/>
          <a:p>
            <a:r>
              <a:rPr lang="en-US" dirty="0"/>
              <a:t>Warfighter Digital Twins for Simulating Mission Performance</a:t>
            </a:r>
            <a:endParaRPr lang="en-US" sz="2000" dirty="0">
              <a:solidFill>
                <a:srgbClr val="00B050"/>
              </a:solidFill>
            </a:endParaRPr>
          </a:p>
          <a:p>
            <a:endParaRPr lang="en-US" dirty="0"/>
          </a:p>
          <a:p>
            <a:endParaRPr lang="en-US" dirty="0"/>
          </a:p>
        </p:txBody>
      </p:sp>
      <p:sp>
        <p:nvSpPr>
          <p:cNvPr id="10" name="Text Placeholder 9"/>
          <p:cNvSpPr>
            <a:spLocks noGrp="1"/>
          </p:cNvSpPr>
          <p:nvPr>
            <p:ph type="body" sz="quarter" idx="11"/>
          </p:nvPr>
        </p:nvSpPr>
        <p:spPr>
          <a:xfrm>
            <a:off x="766970" y="2528842"/>
            <a:ext cx="10438750" cy="1934127"/>
          </a:xfrm>
        </p:spPr>
        <p:txBody>
          <a:bodyPr/>
          <a:lstStyle/>
          <a:p>
            <a:pPr eaLnBrk="1" hangingPunct="1"/>
            <a:r>
              <a:rPr lang="en-US" sz="2000" b="0" dirty="0">
                <a:effectLst/>
                <a:ea typeface="Calibri" panose="020F0502020204030204" pitchFamily="34" charset="0"/>
                <a:cs typeface="Times New Roman" panose="02020603050405020304" pitchFamily="18" charset="0"/>
              </a:rPr>
              <a:t>Paulien E. Roos, PhD, Garrett M. Tuer, MS, Ryan J. Middle, BS, </a:t>
            </a:r>
            <a:r>
              <a:rPr lang="en-US" sz="2000" dirty="0">
                <a:effectLst/>
                <a:ea typeface="Calibri" panose="020F0502020204030204" pitchFamily="34" charset="0"/>
                <a:cs typeface="Times New Roman" panose="02020603050405020304" pitchFamily="18" charset="0"/>
              </a:rPr>
              <a:t>Nathan T. Pickle, PhD</a:t>
            </a:r>
            <a:r>
              <a:rPr lang="en-US" sz="2000" dirty="0">
                <a:latin typeface="Arial Narrow" pitchFamily="34" charset="0"/>
              </a:rPr>
              <a:t> </a:t>
            </a:r>
          </a:p>
          <a:p>
            <a:pPr eaLnBrk="1" hangingPunct="1"/>
            <a:r>
              <a:rPr lang="en-US" sz="2000" b="0" i="1" dirty="0">
                <a:latin typeface="Arial Narrow" pitchFamily="34" charset="0"/>
              </a:rPr>
              <a:t>CFD Research Corporation, Huntsville AL</a:t>
            </a:r>
          </a:p>
          <a:p>
            <a:pPr eaLnBrk="1" hangingPunct="1"/>
            <a:endParaRPr lang="en-US" sz="800" b="0" i="1" dirty="0">
              <a:latin typeface="Arial Narrow" pitchFamily="34" charset="0"/>
            </a:endParaRPr>
          </a:p>
          <a:p>
            <a:pPr eaLnBrk="1" hangingPunct="1"/>
            <a:r>
              <a:rPr lang="en-US" sz="2000" b="0" dirty="0">
                <a:effectLst/>
                <a:ea typeface="Calibri" panose="020F0502020204030204" pitchFamily="34" charset="0"/>
                <a:cs typeface="Times New Roman" panose="02020603050405020304" pitchFamily="18" charset="0"/>
              </a:rPr>
              <a:t>James Yang, PhD</a:t>
            </a:r>
            <a:endParaRPr lang="en-US" sz="2000" b="0" baseline="30000" dirty="0">
              <a:ea typeface="Calibri" panose="020F0502020204030204" pitchFamily="34" charset="0"/>
              <a:cs typeface="Times New Roman" panose="02020603050405020304" pitchFamily="18" charset="0"/>
            </a:endParaRPr>
          </a:p>
          <a:p>
            <a:pPr eaLnBrk="1" hangingPunct="1"/>
            <a:r>
              <a:rPr lang="en-US" sz="2000" b="0" i="1" dirty="0">
                <a:cs typeface="Times New Roman" panose="02020603050405020304" pitchFamily="18" charset="0"/>
              </a:rPr>
              <a:t>Texas Tech University, Lubbock TX</a:t>
            </a:r>
          </a:p>
          <a:p>
            <a:pPr eaLnBrk="1" hangingPunct="1"/>
            <a:endParaRPr lang="en-US" sz="800" b="0" i="1" dirty="0">
              <a:cs typeface="Times New Roman" panose="02020603050405020304" pitchFamily="18" charset="0"/>
            </a:endParaRPr>
          </a:p>
          <a:p>
            <a:pPr eaLnBrk="1" hangingPunct="1"/>
            <a:r>
              <a:rPr lang="en-US" sz="2000" b="0" dirty="0">
                <a:cs typeface="Times New Roman" panose="02020603050405020304" pitchFamily="18" charset="0"/>
              </a:rPr>
              <a:t>Gary P. Zientara, PhD</a:t>
            </a:r>
          </a:p>
          <a:p>
            <a:pPr eaLnBrk="1" hangingPunct="1"/>
            <a:r>
              <a:rPr lang="en-US" sz="2000" b="0" i="1" dirty="0">
                <a:cs typeface="Times New Roman" panose="02020603050405020304" pitchFamily="18" charset="0"/>
              </a:rPr>
              <a:t>U.S. Army Research Institute of Environmental Medicine, Natick MA</a:t>
            </a:r>
            <a:endParaRPr lang="en-US" sz="2000" b="0" i="1" dirty="0"/>
          </a:p>
        </p:txBody>
      </p:sp>
      <p:pic>
        <p:nvPicPr>
          <p:cNvPr id="3" name="Picture 2" descr="A red and black logo with Texas Tech University in the background&#10;&#10;Description automatically generated with low confidence">
            <a:extLst>
              <a:ext uri="{FF2B5EF4-FFF2-40B4-BE49-F238E27FC236}">
                <a16:creationId xmlns:a16="http://schemas.microsoft.com/office/drawing/2014/main" id="{92368835-3C46-D4B0-02D5-06DF30A1BB2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29448" y="5673019"/>
            <a:ext cx="1050915" cy="1149001"/>
          </a:xfrm>
          <a:prstGeom prst="rect">
            <a:avLst/>
          </a:prstGeom>
        </p:spPr>
      </p:pic>
      <p:pic>
        <p:nvPicPr>
          <p:cNvPr id="4" name="Picture 3" descr="A picture containing font, text, logo, graphics&#10;&#10;Description automatically generated">
            <a:extLst>
              <a:ext uri="{FF2B5EF4-FFF2-40B4-BE49-F238E27FC236}">
                <a16:creationId xmlns:a16="http://schemas.microsoft.com/office/drawing/2014/main" id="{AF360C4E-5AFB-7E5F-A3C9-61185CB1861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69821" y="5464555"/>
            <a:ext cx="1363003" cy="1299112"/>
          </a:xfrm>
          <a:prstGeom prst="rect">
            <a:avLst/>
          </a:prstGeom>
        </p:spPr>
      </p:pic>
      <p:pic>
        <p:nvPicPr>
          <p:cNvPr id="6" name="Picture 5">
            <a:extLst>
              <a:ext uri="{FF2B5EF4-FFF2-40B4-BE49-F238E27FC236}">
                <a16:creationId xmlns:a16="http://schemas.microsoft.com/office/drawing/2014/main" id="{C9A4FA47-AA3D-7927-6924-76B56BE4704F}"/>
              </a:ext>
            </a:extLst>
          </p:cNvPr>
          <p:cNvPicPr>
            <a:picLocks noChangeAspect="1"/>
          </p:cNvPicPr>
          <p:nvPr/>
        </p:nvPicPr>
        <p:blipFill>
          <a:blip r:embed="rId5"/>
          <a:stretch>
            <a:fillRect/>
          </a:stretch>
        </p:blipFill>
        <p:spPr>
          <a:xfrm>
            <a:off x="3033945" y="5464555"/>
            <a:ext cx="2129070" cy="1393445"/>
          </a:xfrm>
          <a:prstGeom prst="rect">
            <a:avLst/>
          </a:prstGeom>
        </p:spPr>
      </p:pic>
    </p:spTree>
    <p:extLst>
      <p:ext uri="{BB962C8B-B14F-4D97-AF65-F5344CB8AC3E}">
        <p14:creationId xmlns:p14="http://schemas.microsoft.com/office/powerpoint/2010/main" val="36646863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B7782DD-A40F-C2DB-6F1D-A239B9F2114D}"/>
              </a:ext>
            </a:extLst>
          </p:cNvPr>
          <p:cNvSpPr>
            <a:spLocks noGrp="1"/>
          </p:cNvSpPr>
          <p:nvPr>
            <p:ph type="title"/>
          </p:nvPr>
        </p:nvSpPr>
        <p:spPr/>
        <p:txBody>
          <a:bodyPr/>
          <a:lstStyle/>
          <a:p>
            <a:r>
              <a:rPr lang="en-US" dirty="0"/>
              <a:t>Integrating Biomechanics and Physiology</a:t>
            </a:r>
          </a:p>
        </p:txBody>
      </p:sp>
      <p:sp>
        <p:nvSpPr>
          <p:cNvPr id="15" name="Rectangle: Rounded Corners 14">
            <a:extLst>
              <a:ext uri="{FF2B5EF4-FFF2-40B4-BE49-F238E27FC236}">
                <a16:creationId xmlns:a16="http://schemas.microsoft.com/office/drawing/2014/main" id="{F7FA283D-8A8E-69EF-B151-A88594B733F6}"/>
              </a:ext>
            </a:extLst>
          </p:cNvPr>
          <p:cNvSpPr/>
          <p:nvPr/>
        </p:nvSpPr>
        <p:spPr>
          <a:xfrm>
            <a:off x="2090530" y="1066800"/>
            <a:ext cx="7696200" cy="1066800"/>
          </a:xfrm>
          <a:prstGeom prst="roundRect">
            <a:avLst/>
          </a:prstGeom>
          <a:solidFill>
            <a:srgbClr val="E0E8F5"/>
          </a:solidFill>
          <a:ln w="12700" cap="flat" cmpd="sng" algn="ctr">
            <a:solidFill>
              <a:srgbClr val="E0E8F5">
                <a:shade val="1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dirty="0">
                <a:ln>
                  <a:noFill/>
                </a:ln>
                <a:solidFill>
                  <a:prstClr val="black"/>
                </a:solidFill>
                <a:effectLst/>
                <a:uLnTx/>
                <a:uFillTx/>
                <a:latin typeface="Calibri" panose="020F0502020204030204"/>
                <a:ea typeface="+mn-ea"/>
                <a:cs typeface="+mn-cs"/>
              </a:rPr>
              <a:t>Biomechanics (OpenSim)</a:t>
            </a:r>
          </a:p>
        </p:txBody>
      </p:sp>
      <p:sp>
        <p:nvSpPr>
          <p:cNvPr id="16" name="Rectangle: Rounded Corners 15">
            <a:extLst>
              <a:ext uri="{FF2B5EF4-FFF2-40B4-BE49-F238E27FC236}">
                <a16:creationId xmlns:a16="http://schemas.microsoft.com/office/drawing/2014/main" id="{EC72533B-53C5-AE11-C56E-DEEC65B43E62}"/>
              </a:ext>
            </a:extLst>
          </p:cNvPr>
          <p:cNvSpPr/>
          <p:nvPr/>
        </p:nvSpPr>
        <p:spPr>
          <a:xfrm>
            <a:off x="2090530" y="4994122"/>
            <a:ext cx="7696200" cy="1066800"/>
          </a:xfrm>
          <a:prstGeom prst="roundRect">
            <a:avLst/>
          </a:prstGeom>
          <a:solidFill>
            <a:srgbClr val="1D428A"/>
          </a:solidFill>
          <a:ln w="12700" cap="flat" cmpd="sng" algn="ctr">
            <a:solidFill>
              <a:srgbClr val="1D428A">
                <a:shade val="1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dirty="0">
                <a:ln>
                  <a:noFill/>
                </a:ln>
                <a:solidFill>
                  <a:prstClr val="white"/>
                </a:solidFill>
                <a:effectLst/>
                <a:uLnTx/>
                <a:uFillTx/>
                <a:latin typeface="Calibri" panose="020F0502020204030204"/>
                <a:ea typeface="+mn-ea"/>
                <a:cs typeface="+mn-cs"/>
              </a:rPr>
              <a:t>Physiology (BioGears)</a:t>
            </a:r>
          </a:p>
        </p:txBody>
      </p:sp>
      <p:sp>
        <p:nvSpPr>
          <p:cNvPr id="17" name="Rectangle: Rounded Corners 16">
            <a:extLst>
              <a:ext uri="{FF2B5EF4-FFF2-40B4-BE49-F238E27FC236}">
                <a16:creationId xmlns:a16="http://schemas.microsoft.com/office/drawing/2014/main" id="{781F3498-712A-3E8A-B3F3-8117DB75E8B0}"/>
              </a:ext>
            </a:extLst>
          </p:cNvPr>
          <p:cNvSpPr/>
          <p:nvPr/>
        </p:nvSpPr>
        <p:spPr>
          <a:xfrm>
            <a:off x="4495800" y="3851122"/>
            <a:ext cx="2971800" cy="573739"/>
          </a:xfrm>
          <a:prstGeom prst="roundRect">
            <a:avLst/>
          </a:prstGeom>
          <a:gradFill rotWithShape="1">
            <a:gsLst>
              <a:gs pos="0">
                <a:sysClr val="windowText" lastClr="000000">
                  <a:lumMod val="110000"/>
                  <a:satMod val="105000"/>
                  <a:tint val="67000"/>
                </a:sysClr>
              </a:gs>
              <a:gs pos="50000">
                <a:sysClr val="windowText" lastClr="000000">
                  <a:lumMod val="105000"/>
                  <a:satMod val="103000"/>
                  <a:tint val="73000"/>
                </a:sysClr>
              </a:gs>
              <a:gs pos="100000">
                <a:sysClr val="windowText" lastClr="000000">
                  <a:lumMod val="105000"/>
                  <a:satMod val="109000"/>
                  <a:tint val="81000"/>
                </a:sysClr>
              </a:gs>
            </a:gsLst>
            <a:lin ang="5400000" scaled="0"/>
          </a:gradFill>
          <a:ln w="635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Calibri" panose="020F0502020204030204"/>
                <a:ea typeface="+mn-ea"/>
                <a:cs typeface="+mn-cs"/>
              </a:rPr>
              <a:t>Exercise intensity</a:t>
            </a:r>
          </a:p>
        </p:txBody>
      </p:sp>
      <p:sp>
        <p:nvSpPr>
          <p:cNvPr id="18" name="Arrow: Down 17">
            <a:extLst>
              <a:ext uri="{FF2B5EF4-FFF2-40B4-BE49-F238E27FC236}">
                <a16:creationId xmlns:a16="http://schemas.microsoft.com/office/drawing/2014/main" id="{944844D0-163D-7714-5563-5A7E4654A8AC}"/>
              </a:ext>
            </a:extLst>
          </p:cNvPr>
          <p:cNvSpPr/>
          <p:nvPr/>
        </p:nvSpPr>
        <p:spPr>
          <a:xfrm>
            <a:off x="5715000" y="4518709"/>
            <a:ext cx="381000" cy="323013"/>
          </a:xfrm>
          <a:prstGeom prst="downArrow">
            <a:avLst/>
          </a:prstGeom>
          <a:gradFill rotWithShape="1">
            <a:gsLst>
              <a:gs pos="0">
                <a:sysClr val="windowText" lastClr="000000">
                  <a:lumMod val="110000"/>
                  <a:satMod val="105000"/>
                  <a:tint val="67000"/>
                </a:sysClr>
              </a:gs>
              <a:gs pos="50000">
                <a:sysClr val="windowText" lastClr="000000">
                  <a:lumMod val="105000"/>
                  <a:satMod val="103000"/>
                  <a:tint val="73000"/>
                </a:sysClr>
              </a:gs>
              <a:gs pos="100000">
                <a:sysClr val="windowText" lastClr="000000">
                  <a:lumMod val="105000"/>
                  <a:satMod val="109000"/>
                  <a:tint val="81000"/>
                </a:sysClr>
              </a:gs>
            </a:gsLst>
            <a:lin ang="5400000" scaled="0"/>
          </a:gradFill>
          <a:ln w="635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19" name="Rectangle: Rounded Corners 18">
            <a:extLst>
              <a:ext uri="{FF2B5EF4-FFF2-40B4-BE49-F238E27FC236}">
                <a16:creationId xmlns:a16="http://schemas.microsoft.com/office/drawing/2014/main" id="{FEBD6B1E-9D1E-4E91-69EA-B8B4C949D14F}"/>
              </a:ext>
            </a:extLst>
          </p:cNvPr>
          <p:cNvSpPr/>
          <p:nvPr/>
        </p:nvSpPr>
        <p:spPr>
          <a:xfrm>
            <a:off x="4495800" y="2793145"/>
            <a:ext cx="2971800" cy="573739"/>
          </a:xfrm>
          <a:prstGeom prst="roundRect">
            <a:avLst/>
          </a:prstGeom>
          <a:gradFill rotWithShape="1">
            <a:gsLst>
              <a:gs pos="0">
                <a:sysClr val="windowText" lastClr="000000">
                  <a:lumMod val="110000"/>
                  <a:satMod val="105000"/>
                  <a:tint val="67000"/>
                </a:sysClr>
              </a:gs>
              <a:gs pos="50000">
                <a:sysClr val="windowText" lastClr="000000">
                  <a:lumMod val="105000"/>
                  <a:satMod val="103000"/>
                  <a:tint val="73000"/>
                </a:sysClr>
              </a:gs>
              <a:gs pos="100000">
                <a:sysClr val="windowText" lastClr="000000">
                  <a:lumMod val="105000"/>
                  <a:satMod val="109000"/>
                  <a:tint val="81000"/>
                </a:sysClr>
              </a:gs>
            </a:gsLst>
            <a:lin ang="5400000" scaled="0"/>
          </a:gradFill>
          <a:ln w="635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Calibri" panose="020F0502020204030204"/>
                <a:ea typeface="+mn-ea"/>
                <a:cs typeface="+mn-cs"/>
              </a:rPr>
              <a:t>Metabolic energy expenditure (MEE)</a:t>
            </a:r>
          </a:p>
        </p:txBody>
      </p:sp>
      <p:sp>
        <p:nvSpPr>
          <p:cNvPr id="20" name="Arrow: Down 19">
            <a:extLst>
              <a:ext uri="{FF2B5EF4-FFF2-40B4-BE49-F238E27FC236}">
                <a16:creationId xmlns:a16="http://schemas.microsoft.com/office/drawing/2014/main" id="{9AF58973-8D55-04DA-7F36-258A9691196C}"/>
              </a:ext>
            </a:extLst>
          </p:cNvPr>
          <p:cNvSpPr/>
          <p:nvPr/>
        </p:nvSpPr>
        <p:spPr>
          <a:xfrm>
            <a:off x="5715000" y="3460732"/>
            <a:ext cx="381000" cy="323013"/>
          </a:xfrm>
          <a:prstGeom prst="downArrow">
            <a:avLst/>
          </a:prstGeom>
          <a:gradFill rotWithShape="1">
            <a:gsLst>
              <a:gs pos="0">
                <a:sysClr val="windowText" lastClr="000000">
                  <a:lumMod val="110000"/>
                  <a:satMod val="105000"/>
                  <a:tint val="67000"/>
                </a:sysClr>
              </a:gs>
              <a:gs pos="50000">
                <a:sysClr val="windowText" lastClr="000000">
                  <a:lumMod val="105000"/>
                  <a:satMod val="103000"/>
                  <a:tint val="73000"/>
                </a:sysClr>
              </a:gs>
              <a:gs pos="100000">
                <a:sysClr val="windowText" lastClr="000000">
                  <a:lumMod val="105000"/>
                  <a:satMod val="109000"/>
                  <a:tint val="81000"/>
                </a:sysClr>
              </a:gs>
            </a:gsLst>
            <a:lin ang="5400000" scaled="0"/>
          </a:gradFill>
          <a:ln w="635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21" name="Arrow: Down 20">
            <a:extLst>
              <a:ext uri="{FF2B5EF4-FFF2-40B4-BE49-F238E27FC236}">
                <a16:creationId xmlns:a16="http://schemas.microsoft.com/office/drawing/2014/main" id="{B007A428-DA6F-DDF1-75CF-7C81E12DAA8E}"/>
              </a:ext>
            </a:extLst>
          </p:cNvPr>
          <p:cNvSpPr/>
          <p:nvPr/>
        </p:nvSpPr>
        <p:spPr>
          <a:xfrm>
            <a:off x="5715000" y="2362200"/>
            <a:ext cx="381000" cy="323013"/>
          </a:xfrm>
          <a:prstGeom prst="downArrow">
            <a:avLst/>
          </a:prstGeom>
          <a:gradFill rotWithShape="1">
            <a:gsLst>
              <a:gs pos="0">
                <a:sysClr val="windowText" lastClr="000000">
                  <a:lumMod val="110000"/>
                  <a:satMod val="105000"/>
                  <a:tint val="67000"/>
                </a:sysClr>
              </a:gs>
              <a:gs pos="50000">
                <a:sysClr val="windowText" lastClr="000000">
                  <a:lumMod val="105000"/>
                  <a:satMod val="103000"/>
                  <a:tint val="73000"/>
                </a:sysClr>
              </a:gs>
              <a:gs pos="100000">
                <a:sysClr val="windowText" lastClr="000000">
                  <a:lumMod val="105000"/>
                  <a:satMod val="109000"/>
                  <a:tint val="81000"/>
                </a:sysClr>
              </a:gs>
            </a:gsLst>
            <a:lin ang="5400000" scaled="0"/>
          </a:gradFill>
          <a:ln w="635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cxnSp>
        <p:nvCxnSpPr>
          <p:cNvPr id="22" name="Straight Arrow Connector 21">
            <a:extLst>
              <a:ext uri="{FF2B5EF4-FFF2-40B4-BE49-F238E27FC236}">
                <a16:creationId xmlns:a16="http://schemas.microsoft.com/office/drawing/2014/main" id="{F6424EB2-B29B-F401-9BD4-4EDC4F1C0B93}"/>
              </a:ext>
            </a:extLst>
          </p:cNvPr>
          <p:cNvCxnSpPr>
            <a:cxnSpLocks/>
          </p:cNvCxnSpPr>
          <p:nvPr/>
        </p:nvCxnSpPr>
        <p:spPr>
          <a:xfrm flipV="1">
            <a:off x="1752600" y="2362200"/>
            <a:ext cx="1143000" cy="835967"/>
          </a:xfrm>
          <a:prstGeom prst="straightConnector1">
            <a:avLst/>
          </a:prstGeom>
          <a:noFill/>
          <a:ln w="57150" cap="flat" cmpd="sng" algn="ctr">
            <a:solidFill>
              <a:sysClr val="windowText" lastClr="000000"/>
            </a:solidFill>
            <a:prstDash val="solid"/>
            <a:miter lim="800000"/>
            <a:tailEnd type="triangle"/>
          </a:ln>
          <a:effectLst/>
        </p:spPr>
      </p:cxnSp>
      <p:sp>
        <p:nvSpPr>
          <p:cNvPr id="23" name="TextBox 22">
            <a:extLst>
              <a:ext uri="{FF2B5EF4-FFF2-40B4-BE49-F238E27FC236}">
                <a16:creationId xmlns:a16="http://schemas.microsoft.com/office/drawing/2014/main" id="{EEBC5D06-39CB-5016-5DBB-2A56B177EF16}"/>
              </a:ext>
            </a:extLst>
          </p:cNvPr>
          <p:cNvSpPr txBox="1"/>
          <p:nvPr/>
        </p:nvSpPr>
        <p:spPr>
          <a:xfrm>
            <a:off x="213700" y="3091247"/>
            <a:ext cx="2847652" cy="1384995"/>
          </a:xfrm>
          <a:prstGeom prst="rect">
            <a:avLst/>
          </a:prstGeom>
          <a:noFill/>
        </p:spPr>
        <p:txBody>
          <a:bodyPr wrap="square" rtlCol="0">
            <a:spAutoFit/>
          </a:bodyPr>
          <a:lstStyle/>
          <a:p>
            <a:pPr fontAlgn="auto">
              <a:spcBef>
                <a:spcPts val="0"/>
              </a:spcBef>
              <a:spcAft>
                <a:spcPts val="0"/>
              </a:spcAft>
            </a:pPr>
            <a:r>
              <a:rPr lang="en-US" sz="2800" i="1" dirty="0">
                <a:solidFill>
                  <a:prstClr val="black"/>
                </a:solidFill>
                <a:latin typeface="Calibri" panose="020F0502020204030204"/>
              </a:rPr>
              <a:t>How do we obtain biomechanical data in the field? </a:t>
            </a:r>
          </a:p>
        </p:txBody>
      </p:sp>
      <p:sp>
        <p:nvSpPr>
          <p:cNvPr id="24" name="TextBox 23">
            <a:extLst>
              <a:ext uri="{FF2B5EF4-FFF2-40B4-BE49-F238E27FC236}">
                <a16:creationId xmlns:a16="http://schemas.microsoft.com/office/drawing/2014/main" id="{D231DE83-1616-62A9-AC43-1FFC9F2111CC}"/>
              </a:ext>
            </a:extLst>
          </p:cNvPr>
          <p:cNvSpPr txBox="1"/>
          <p:nvPr/>
        </p:nvSpPr>
        <p:spPr>
          <a:xfrm>
            <a:off x="8849689" y="2985322"/>
            <a:ext cx="1789144" cy="830997"/>
          </a:xfrm>
          <a:prstGeom prst="rect">
            <a:avLst/>
          </a:prstGeom>
          <a:noFill/>
        </p:spPr>
        <p:txBody>
          <a:bodyPr wrap="none" rtlCol="0">
            <a:spAutoFit/>
          </a:bodyPr>
          <a:lstStyle/>
          <a:p>
            <a:pPr algn="r" fontAlgn="auto">
              <a:spcBef>
                <a:spcPts val="0"/>
              </a:spcBef>
              <a:spcAft>
                <a:spcPts val="0"/>
              </a:spcAft>
            </a:pPr>
            <a:r>
              <a:rPr lang="en-US" sz="2400" dirty="0">
                <a:solidFill>
                  <a:prstClr val="black"/>
                </a:solidFill>
                <a:latin typeface="Calibri" panose="020F0502020204030204"/>
              </a:rPr>
              <a:t>Fatigue</a:t>
            </a:r>
          </a:p>
          <a:p>
            <a:pPr algn="r" fontAlgn="auto">
              <a:spcBef>
                <a:spcPts val="0"/>
              </a:spcBef>
              <a:spcAft>
                <a:spcPts val="0"/>
              </a:spcAft>
            </a:pPr>
            <a:r>
              <a:rPr lang="en-US" sz="2400" dirty="0">
                <a:solidFill>
                  <a:prstClr val="black"/>
                </a:solidFill>
                <a:latin typeface="Calibri" panose="020F0502020204030204"/>
              </a:rPr>
              <a:t>Environment</a:t>
            </a:r>
          </a:p>
        </p:txBody>
      </p:sp>
      <p:sp>
        <p:nvSpPr>
          <p:cNvPr id="2" name="Slide Number Placeholder 1">
            <a:extLst>
              <a:ext uri="{FF2B5EF4-FFF2-40B4-BE49-F238E27FC236}">
                <a16:creationId xmlns:a16="http://schemas.microsoft.com/office/drawing/2014/main" id="{20E58ED6-9F09-D8BB-5360-367C1CA4D6DD}"/>
              </a:ext>
            </a:extLst>
          </p:cNvPr>
          <p:cNvSpPr>
            <a:spLocks noGrp="1"/>
          </p:cNvSpPr>
          <p:nvPr>
            <p:ph type="sldNum" sz="quarter" idx="4"/>
          </p:nvPr>
        </p:nvSpPr>
        <p:spPr/>
        <p:txBody>
          <a:bodyPr/>
          <a:lstStyle/>
          <a:p>
            <a:pPr>
              <a:defRPr/>
            </a:pPr>
            <a:fld id="{D68E8870-17DE-45C4-A8DD-7644B2422933}" type="slidenum">
              <a:rPr lang="en-US" smtClean="0"/>
              <a:pPr>
                <a:defRPr/>
              </a:pPr>
              <a:t>10</a:t>
            </a:fld>
            <a:endParaRPr lang="en-US" dirty="0"/>
          </a:p>
        </p:txBody>
      </p:sp>
    </p:spTree>
    <p:extLst>
      <p:ext uri="{BB962C8B-B14F-4D97-AF65-F5344CB8AC3E}">
        <p14:creationId xmlns:p14="http://schemas.microsoft.com/office/powerpoint/2010/main" val="895356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fade">
                                      <p:cBhvr>
                                        <p:cTn id="10"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F72F27D-2E94-C05C-245D-2EDC5FC1F991}"/>
              </a:ext>
            </a:extLst>
          </p:cNvPr>
          <p:cNvSpPr>
            <a:spLocks noGrp="1"/>
          </p:cNvSpPr>
          <p:nvPr>
            <p:ph idx="1"/>
          </p:nvPr>
        </p:nvSpPr>
        <p:spPr>
          <a:xfrm>
            <a:off x="237893" y="1611868"/>
            <a:ext cx="6352478" cy="4337012"/>
          </a:xfrm>
        </p:spPr>
        <p:txBody>
          <a:bodyPr/>
          <a:lstStyle/>
          <a:p>
            <a:r>
              <a:rPr lang="en-US" dirty="0"/>
              <a:t>Conventional simulation approach</a:t>
            </a:r>
          </a:p>
          <a:p>
            <a:pPr lvl="1"/>
            <a:r>
              <a:rPr lang="en-US" dirty="0"/>
              <a:t>Track experimental joint angles</a:t>
            </a:r>
          </a:p>
          <a:p>
            <a:r>
              <a:rPr lang="en-US" dirty="0"/>
              <a:t>Task space control</a:t>
            </a:r>
          </a:p>
          <a:p>
            <a:pPr lvl="1"/>
            <a:r>
              <a:rPr lang="en-US" dirty="0"/>
              <a:t>Track “task” positions (e.g., hand or foot position)</a:t>
            </a:r>
          </a:p>
          <a:p>
            <a:pPr lvl="1"/>
            <a:r>
              <a:rPr lang="en-US" dirty="0"/>
              <a:t>Widely used in robotics</a:t>
            </a:r>
          </a:p>
          <a:p>
            <a:pPr lvl="1"/>
            <a:r>
              <a:rPr lang="en-US" dirty="0"/>
              <a:t>Experimental data not required</a:t>
            </a:r>
          </a:p>
          <a:p>
            <a:pPr lvl="2">
              <a:buClrTx/>
            </a:pPr>
            <a:r>
              <a:rPr lang="en-US" dirty="0"/>
              <a:t>Sensor data can be used when available</a:t>
            </a:r>
          </a:p>
          <a:p>
            <a:pPr lvl="1"/>
            <a:r>
              <a:rPr lang="en-US" dirty="0"/>
              <a:t>Tasks can be prioritized</a:t>
            </a:r>
          </a:p>
          <a:p>
            <a:endParaRPr lang="en-US" dirty="0"/>
          </a:p>
        </p:txBody>
      </p:sp>
      <p:sp>
        <p:nvSpPr>
          <p:cNvPr id="4" name="Title 3">
            <a:extLst>
              <a:ext uri="{FF2B5EF4-FFF2-40B4-BE49-F238E27FC236}">
                <a16:creationId xmlns:a16="http://schemas.microsoft.com/office/drawing/2014/main" id="{9D1BC5EB-BFD3-540A-3ECB-0881C572B291}"/>
              </a:ext>
            </a:extLst>
          </p:cNvPr>
          <p:cNvSpPr>
            <a:spLocks noGrp="1"/>
          </p:cNvSpPr>
          <p:nvPr>
            <p:ph type="title"/>
          </p:nvPr>
        </p:nvSpPr>
        <p:spPr/>
        <p:txBody>
          <a:bodyPr/>
          <a:lstStyle/>
          <a:p>
            <a:r>
              <a:rPr lang="en-US" dirty="0"/>
              <a:t>Task Space Control</a:t>
            </a:r>
          </a:p>
        </p:txBody>
      </p:sp>
      <p:graphicFrame>
        <p:nvGraphicFramePr>
          <p:cNvPr id="7" name="Table 6">
            <a:extLst>
              <a:ext uri="{FF2B5EF4-FFF2-40B4-BE49-F238E27FC236}">
                <a16:creationId xmlns:a16="http://schemas.microsoft.com/office/drawing/2014/main" id="{318C9F2C-3B94-3A8E-6337-CE2C9AB076F9}"/>
              </a:ext>
            </a:extLst>
          </p:cNvPr>
          <p:cNvGraphicFramePr>
            <a:graphicFrameLocks noGrp="1"/>
          </p:cNvGraphicFramePr>
          <p:nvPr>
            <p:extLst>
              <p:ext uri="{D42A27DB-BD31-4B8C-83A1-F6EECF244321}">
                <p14:modId xmlns:p14="http://schemas.microsoft.com/office/powerpoint/2010/main" val="3477922349"/>
              </p:ext>
            </p:extLst>
          </p:nvPr>
        </p:nvGraphicFramePr>
        <p:xfrm>
          <a:off x="6934200" y="1981200"/>
          <a:ext cx="4800600" cy="3003804"/>
        </p:xfrm>
        <a:graphic>
          <a:graphicData uri="http://schemas.openxmlformats.org/drawingml/2006/table">
            <a:tbl>
              <a:tblPr firstRow="1" firstCol="1" bandRow="1"/>
              <a:tblGrid>
                <a:gridCol w="1155548">
                  <a:extLst>
                    <a:ext uri="{9D8B030D-6E8A-4147-A177-3AD203B41FA5}">
                      <a16:colId xmlns:a16="http://schemas.microsoft.com/office/drawing/2014/main" val="2415996247"/>
                    </a:ext>
                  </a:extLst>
                </a:gridCol>
                <a:gridCol w="2349652">
                  <a:extLst>
                    <a:ext uri="{9D8B030D-6E8A-4147-A177-3AD203B41FA5}">
                      <a16:colId xmlns:a16="http://schemas.microsoft.com/office/drawing/2014/main" val="219202826"/>
                    </a:ext>
                  </a:extLst>
                </a:gridCol>
                <a:gridCol w="1295400">
                  <a:extLst>
                    <a:ext uri="{9D8B030D-6E8A-4147-A177-3AD203B41FA5}">
                      <a16:colId xmlns:a16="http://schemas.microsoft.com/office/drawing/2014/main" val="632213046"/>
                    </a:ext>
                  </a:extLst>
                </a:gridCol>
              </a:tblGrid>
              <a:tr h="0">
                <a:tc>
                  <a:txBody>
                    <a:bodyPr/>
                    <a:lstStyle>
                      <a:lvl1pPr marL="0" algn="l" defTabSz="1219170" rtl="0" eaLnBrk="1" latinLnBrk="0" hangingPunct="1">
                        <a:defRPr sz="2400" b="1" kern="1200">
                          <a:solidFill>
                            <a:schemeClr val="tx1"/>
                          </a:solidFill>
                          <a:latin typeface="Calibri" panose="020F0502020204030204"/>
                        </a:defRPr>
                      </a:lvl1pPr>
                      <a:lvl2pPr marL="609585" algn="l" defTabSz="1219170" rtl="0" eaLnBrk="1" latinLnBrk="0" hangingPunct="1">
                        <a:defRPr sz="2400" b="1" kern="1200">
                          <a:solidFill>
                            <a:schemeClr val="tx1"/>
                          </a:solidFill>
                          <a:latin typeface="Calibri" panose="020F0502020204030204"/>
                        </a:defRPr>
                      </a:lvl2pPr>
                      <a:lvl3pPr marL="1219170" algn="l" defTabSz="1219170" rtl="0" eaLnBrk="1" latinLnBrk="0" hangingPunct="1">
                        <a:defRPr sz="2400" b="1" kern="1200">
                          <a:solidFill>
                            <a:schemeClr val="tx1"/>
                          </a:solidFill>
                          <a:latin typeface="Calibri" panose="020F0502020204030204"/>
                        </a:defRPr>
                      </a:lvl3pPr>
                      <a:lvl4pPr marL="1828754" algn="l" defTabSz="1219170" rtl="0" eaLnBrk="1" latinLnBrk="0" hangingPunct="1">
                        <a:defRPr sz="2400" b="1" kern="1200">
                          <a:solidFill>
                            <a:schemeClr val="tx1"/>
                          </a:solidFill>
                          <a:latin typeface="Calibri" panose="020F0502020204030204"/>
                        </a:defRPr>
                      </a:lvl4pPr>
                      <a:lvl5pPr marL="2438339" algn="l" defTabSz="1219170" rtl="0" eaLnBrk="1" latinLnBrk="0" hangingPunct="1">
                        <a:defRPr sz="2400" b="1" kern="1200">
                          <a:solidFill>
                            <a:schemeClr val="tx1"/>
                          </a:solidFill>
                          <a:latin typeface="Calibri" panose="020F0502020204030204"/>
                        </a:defRPr>
                      </a:lvl5pPr>
                      <a:lvl6pPr marL="3047924" algn="l" defTabSz="1219170" rtl="0" eaLnBrk="1" latinLnBrk="0" hangingPunct="1">
                        <a:defRPr sz="2400" b="1" kern="1200">
                          <a:solidFill>
                            <a:schemeClr val="tx1"/>
                          </a:solidFill>
                          <a:latin typeface="Calibri" panose="020F0502020204030204"/>
                        </a:defRPr>
                      </a:lvl6pPr>
                      <a:lvl7pPr marL="3657509" algn="l" defTabSz="1219170" rtl="0" eaLnBrk="1" latinLnBrk="0" hangingPunct="1">
                        <a:defRPr sz="2400" b="1" kern="1200">
                          <a:solidFill>
                            <a:schemeClr val="tx1"/>
                          </a:solidFill>
                          <a:latin typeface="Calibri" panose="020F0502020204030204"/>
                        </a:defRPr>
                      </a:lvl7pPr>
                      <a:lvl8pPr marL="4267093" algn="l" defTabSz="1219170" rtl="0" eaLnBrk="1" latinLnBrk="0" hangingPunct="1">
                        <a:defRPr sz="2400" b="1" kern="1200">
                          <a:solidFill>
                            <a:schemeClr val="tx1"/>
                          </a:solidFill>
                          <a:latin typeface="Calibri" panose="020F0502020204030204"/>
                        </a:defRPr>
                      </a:lvl8pPr>
                      <a:lvl9pPr marL="4876678" algn="l" defTabSz="1219170" rtl="0" eaLnBrk="1" latinLnBrk="0" hangingPunct="1">
                        <a:defRPr sz="2400" b="1" kern="1200">
                          <a:solidFill>
                            <a:schemeClr val="tx1"/>
                          </a:solidFill>
                          <a:latin typeface="Calibri" panose="020F0502020204030204"/>
                        </a:defRPr>
                      </a:lvl9pPr>
                    </a:lstStyle>
                    <a:p>
                      <a:pPr marL="0" marR="0" algn="ctr">
                        <a:lnSpc>
                          <a:spcPct val="100000"/>
                        </a:lnSpc>
                        <a:spcBef>
                          <a:spcPts val="0"/>
                        </a:spcBef>
                        <a:spcAft>
                          <a:spcPts val="0"/>
                        </a:spcAft>
                      </a:pPr>
                      <a:r>
                        <a:rPr lang="en-US" sz="1600" baseline="0" dirty="0">
                          <a:effectLst/>
                        </a:rPr>
                        <a:t>Priority level</a:t>
                      </a:r>
                      <a:endParaRPr lang="en-US" sz="2000" baseline="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1219170" rtl="0" eaLnBrk="1" latinLnBrk="0" hangingPunct="1">
                        <a:defRPr sz="2400" b="1" kern="1200">
                          <a:solidFill>
                            <a:schemeClr val="tx1"/>
                          </a:solidFill>
                          <a:latin typeface="Calibri" panose="020F0502020204030204"/>
                        </a:defRPr>
                      </a:lvl1pPr>
                      <a:lvl2pPr marL="609585" algn="l" defTabSz="1219170" rtl="0" eaLnBrk="1" latinLnBrk="0" hangingPunct="1">
                        <a:defRPr sz="2400" b="1" kern="1200">
                          <a:solidFill>
                            <a:schemeClr val="tx1"/>
                          </a:solidFill>
                          <a:latin typeface="Calibri" panose="020F0502020204030204"/>
                        </a:defRPr>
                      </a:lvl2pPr>
                      <a:lvl3pPr marL="1219170" algn="l" defTabSz="1219170" rtl="0" eaLnBrk="1" latinLnBrk="0" hangingPunct="1">
                        <a:defRPr sz="2400" b="1" kern="1200">
                          <a:solidFill>
                            <a:schemeClr val="tx1"/>
                          </a:solidFill>
                          <a:latin typeface="Calibri" panose="020F0502020204030204"/>
                        </a:defRPr>
                      </a:lvl3pPr>
                      <a:lvl4pPr marL="1828754" algn="l" defTabSz="1219170" rtl="0" eaLnBrk="1" latinLnBrk="0" hangingPunct="1">
                        <a:defRPr sz="2400" b="1" kern="1200">
                          <a:solidFill>
                            <a:schemeClr val="tx1"/>
                          </a:solidFill>
                          <a:latin typeface="Calibri" panose="020F0502020204030204"/>
                        </a:defRPr>
                      </a:lvl4pPr>
                      <a:lvl5pPr marL="2438339" algn="l" defTabSz="1219170" rtl="0" eaLnBrk="1" latinLnBrk="0" hangingPunct="1">
                        <a:defRPr sz="2400" b="1" kern="1200">
                          <a:solidFill>
                            <a:schemeClr val="tx1"/>
                          </a:solidFill>
                          <a:latin typeface="Calibri" panose="020F0502020204030204"/>
                        </a:defRPr>
                      </a:lvl5pPr>
                      <a:lvl6pPr marL="3047924" algn="l" defTabSz="1219170" rtl="0" eaLnBrk="1" latinLnBrk="0" hangingPunct="1">
                        <a:defRPr sz="2400" b="1" kern="1200">
                          <a:solidFill>
                            <a:schemeClr val="tx1"/>
                          </a:solidFill>
                          <a:latin typeface="Calibri" panose="020F0502020204030204"/>
                        </a:defRPr>
                      </a:lvl6pPr>
                      <a:lvl7pPr marL="3657509" algn="l" defTabSz="1219170" rtl="0" eaLnBrk="1" latinLnBrk="0" hangingPunct="1">
                        <a:defRPr sz="2400" b="1" kern="1200">
                          <a:solidFill>
                            <a:schemeClr val="tx1"/>
                          </a:solidFill>
                          <a:latin typeface="Calibri" panose="020F0502020204030204"/>
                        </a:defRPr>
                      </a:lvl7pPr>
                      <a:lvl8pPr marL="4267093" algn="l" defTabSz="1219170" rtl="0" eaLnBrk="1" latinLnBrk="0" hangingPunct="1">
                        <a:defRPr sz="2400" b="1" kern="1200">
                          <a:solidFill>
                            <a:schemeClr val="tx1"/>
                          </a:solidFill>
                          <a:latin typeface="Calibri" panose="020F0502020204030204"/>
                        </a:defRPr>
                      </a:lvl8pPr>
                      <a:lvl9pPr marL="4876678" algn="l" defTabSz="1219170" rtl="0" eaLnBrk="1" latinLnBrk="0" hangingPunct="1">
                        <a:defRPr sz="2400" b="1" kern="1200">
                          <a:solidFill>
                            <a:schemeClr val="tx1"/>
                          </a:solidFill>
                          <a:latin typeface="Calibri" panose="020F0502020204030204"/>
                        </a:defRPr>
                      </a:lvl9pPr>
                    </a:lstStyle>
                    <a:p>
                      <a:pPr marL="0" marR="0" algn="ctr">
                        <a:lnSpc>
                          <a:spcPct val="100000"/>
                        </a:lnSpc>
                        <a:spcBef>
                          <a:spcPts val="0"/>
                        </a:spcBef>
                        <a:spcAft>
                          <a:spcPts val="0"/>
                        </a:spcAft>
                      </a:pPr>
                      <a:r>
                        <a:rPr lang="en-US" sz="1600" baseline="0" dirty="0">
                          <a:effectLst/>
                        </a:rPr>
                        <a:t>Task</a:t>
                      </a:r>
                      <a:endParaRPr lang="en-US" sz="2000" baseline="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1219170" rtl="0" eaLnBrk="1" latinLnBrk="0" hangingPunct="1">
                        <a:defRPr sz="2400" b="1" kern="1200">
                          <a:solidFill>
                            <a:schemeClr val="tx1"/>
                          </a:solidFill>
                          <a:latin typeface="Calibri" panose="020F0502020204030204"/>
                        </a:defRPr>
                      </a:lvl1pPr>
                      <a:lvl2pPr marL="609585" algn="l" defTabSz="1219170" rtl="0" eaLnBrk="1" latinLnBrk="0" hangingPunct="1">
                        <a:defRPr sz="2400" b="1" kern="1200">
                          <a:solidFill>
                            <a:schemeClr val="tx1"/>
                          </a:solidFill>
                          <a:latin typeface="Calibri" panose="020F0502020204030204"/>
                        </a:defRPr>
                      </a:lvl2pPr>
                      <a:lvl3pPr marL="1219170" algn="l" defTabSz="1219170" rtl="0" eaLnBrk="1" latinLnBrk="0" hangingPunct="1">
                        <a:defRPr sz="2400" b="1" kern="1200">
                          <a:solidFill>
                            <a:schemeClr val="tx1"/>
                          </a:solidFill>
                          <a:latin typeface="Calibri" panose="020F0502020204030204"/>
                        </a:defRPr>
                      </a:lvl3pPr>
                      <a:lvl4pPr marL="1828754" algn="l" defTabSz="1219170" rtl="0" eaLnBrk="1" latinLnBrk="0" hangingPunct="1">
                        <a:defRPr sz="2400" b="1" kern="1200">
                          <a:solidFill>
                            <a:schemeClr val="tx1"/>
                          </a:solidFill>
                          <a:latin typeface="Calibri" panose="020F0502020204030204"/>
                        </a:defRPr>
                      </a:lvl4pPr>
                      <a:lvl5pPr marL="2438339" algn="l" defTabSz="1219170" rtl="0" eaLnBrk="1" latinLnBrk="0" hangingPunct="1">
                        <a:defRPr sz="2400" b="1" kern="1200">
                          <a:solidFill>
                            <a:schemeClr val="tx1"/>
                          </a:solidFill>
                          <a:latin typeface="Calibri" panose="020F0502020204030204"/>
                        </a:defRPr>
                      </a:lvl5pPr>
                      <a:lvl6pPr marL="3047924" algn="l" defTabSz="1219170" rtl="0" eaLnBrk="1" latinLnBrk="0" hangingPunct="1">
                        <a:defRPr sz="2400" b="1" kern="1200">
                          <a:solidFill>
                            <a:schemeClr val="tx1"/>
                          </a:solidFill>
                          <a:latin typeface="Calibri" panose="020F0502020204030204"/>
                        </a:defRPr>
                      </a:lvl6pPr>
                      <a:lvl7pPr marL="3657509" algn="l" defTabSz="1219170" rtl="0" eaLnBrk="1" latinLnBrk="0" hangingPunct="1">
                        <a:defRPr sz="2400" b="1" kern="1200">
                          <a:solidFill>
                            <a:schemeClr val="tx1"/>
                          </a:solidFill>
                          <a:latin typeface="Calibri" panose="020F0502020204030204"/>
                        </a:defRPr>
                      </a:lvl7pPr>
                      <a:lvl8pPr marL="4267093" algn="l" defTabSz="1219170" rtl="0" eaLnBrk="1" latinLnBrk="0" hangingPunct="1">
                        <a:defRPr sz="2400" b="1" kern="1200">
                          <a:solidFill>
                            <a:schemeClr val="tx1"/>
                          </a:solidFill>
                          <a:latin typeface="Calibri" panose="020F0502020204030204"/>
                        </a:defRPr>
                      </a:lvl8pPr>
                      <a:lvl9pPr marL="4876678" algn="l" defTabSz="1219170" rtl="0" eaLnBrk="1" latinLnBrk="0" hangingPunct="1">
                        <a:defRPr sz="2400" b="1" kern="1200">
                          <a:solidFill>
                            <a:schemeClr val="tx1"/>
                          </a:solidFill>
                          <a:latin typeface="Calibri" panose="020F0502020204030204"/>
                        </a:defRPr>
                      </a:lvl9pPr>
                    </a:lstStyle>
                    <a:p>
                      <a:pPr marL="0" marR="0" algn="ctr">
                        <a:lnSpc>
                          <a:spcPct val="100000"/>
                        </a:lnSpc>
                        <a:spcBef>
                          <a:spcPts val="0"/>
                        </a:spcBef>
                        <a:spcAft>
                          <a:spcPts val="0"/>
                        </a:spcAft>
                      </a:pPr>
                      <a:r>
                        <a:rPr lang="en-US" sz="1600" baseline="0" dirty="0">
                          <a:effectLst/>
                        </a:rPr>
                        <a:t>Type</a:t>
                      </a:r>
                      <a:endParaRPr lang="en-US" sz="2000" baseline="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503535037"/>
                  </a:ext>
                </a:extLst>
              </a:tr>
              <a:tr h="0">
                <a:tc>
                  <a:txBody>
                    <a:bodyPr/>
                    <a:lstStyle>
                      <a:lvl1pPr marL="0" algn="l" defTabSz="1219170" rtl="0" eaLnBrk="1" latinLnBrk="0" hangingPunct="1">
                        <a:defRPr sz="2400" b="1" kern="1200">
                          <a:solidFill>
                            <a:schemeClr val="tx1"/>
                          </a:solidFill>
                          <a:latin typeface="Calibri" panose="020F0502020204030204"/>
                        </a:defRPr>
                      </a:lvl1pPr>
                      <a:lvl2pPr marL="609585" algn="l" defTabSz="1219170" rtl="0" eaLnBrk="1" latinLnBrk="0" hangingPunct="1">
                        <a:defRPr sz="2400" b="1" kern="1200">
                          <a:solidFill>
                            <a:schemeClr val="tx1"/>
                          </a:solidFill>
                          <a:latin typeface="Calibri" panose="020F0502020204030204"/>
                        </a:defRPr>
                      </a:lvl2pPr>
                      <a:lvl3pPr marL="1219170" algn="l" defTabSz="1219170" rtl="0" eaLnBrk="1" latinLnBrk="0" hangingPunct="1">
                        <a:defRPr sz="2400" b="1" kern="1200">
                          <a:solidFill>
                            <a:schemeClr val="tx1"/>
                          </a:solidFill>
                          <a:latin typeface="Calibri" panose="020F0502020204030204"/>
                        </a:defRPr>
                      </a:lvl3pPr>
                      <a:lvl4pPr marL="1828754" algn="l" defTabSz="1219170" rtl="0" eaLnBrk="1" latinLnBrk="0" hangingPunct="1">
                        <a:defRPr sz="2400" b="1" kern="1200">
                          <a:solidFill>
                            <a:schemeClr val="tx1"/>
                          </a:solidFill>
                          <a:latin typeface="Calibri" panose="020F0502020204030204"/>
                        </a:defRPr>
                      </a:lvl4pPr>
                      <a:lvl5pPr marL="2438339" algn="l" defTabSz="1219170" rtl="0" eaLnBrk="1" latinLnBrk="0" hangingPunct="1">
                        <a:defRPr sz="2400" b="1" kern="1200">
                          <a:solidFill>
                            <a:schemeClr val="tx1"/>
                          </a:solidFill>
                          <a:latin typeface="Calibri" panose="020F0502020204030204"/>
                        </a:defRPr>
                      </a:lvl5pPr>
                      <a:lvl6pPr marL="3047924" algn="l" defTabSz="1219170" rtl="0" eaLnBrk="1" latinLnBrk="0" hangingPunct="1">
                        <a:defRPr sz="2400" b="1" kern="1200">
                          <a:solidFill>
                            <a:schemeClr val="tx1"/>
                          </a:solidFill>
                          <a:latin typeface="Calibri" panose="020F0502020204030204"/>
                        </a:defRPr>
                      </a:lvl6pPr>
                      <a:lvl7pPr marL="3657509" algn="l" defTabSz="1219170" rtl="0" eaLnBrk="1" latinLnBrk="0" hangingPunct="1">
                        <a:defRPr sz="2400" b="1" kern="1200">
                          <a:solidFill>
                            <a:schemeClr val="tx1"/>
                          </a:solidFill>
                          <a:latin typeface="Calibri" panose="020F0502020204030204"/>
                        </a:defRPr>
                      </a:lvl7pPr>
                      <a:lvl8pPr marL="4267093" algn="l" defTabSz="1219170" rtl="0" eaLnBrk="1" latinLnBrk="0" hangingPunct="1">
                        <a:defRPr sz="2400" b="1" kern="1200">
                          <a:solidFill>
                            <a:schemeClr val="tx1"/>
                          </a:solidFill>
                          <a:latin typeface="Calibri" panose="020F0502020204030204"/>
                        </a:defRPr>
                      </a:lvl8pPr>
                      <a:lvl9pPr marL="4876678" algn="l" defTabSz="1219170" rtl="0" eaLnBrk="1" latinLnBrk="0" hangingPunct="1">
                        <a:defRPr sz="2400" b="1" kern="1200">
                          <a:solidFill>
                            <a:schemeClr val="tx1"/>
                          </a:solidFill>
                          <a:latin typeface="Calibri" panose="020F0502020204030204"/>
                        </a:defRPr>
                      </a:lvl9pPr>
                    </a:lstStyle>
                    <a:p>
                      <a:pPr marL="0" marR="0" algn="ctr">
                        <a:lnSpc>
                          <a:spcPct val="200000"/>
                        </a:lnSpc>
                        <a:spcBef>
                          <a:spcPts val="0"/>
                        </a:spcBef>
                        <a:spcAft>
                          <a:spcPts val="0"/>
                        </a:spcAft>
                      </a:pPr>
                      <a:r>
                        <a:rPr lang="en-US" sz="1600" cap="all">
                          <a:effectLst/>
                        </a:rPr>
                        <a:t>0</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w="12700" cmpd="sng">
                      <a:solidFill>
                        <a:sysClr val="windowText" lastClr="000000"/>
                      </a:solidFill>
                    </a:lnT>
                    <a:lnB>
                      <a:noFill/>
                    </a:lnB>
                    <a:lnTlToBr w="12700" cmpd="sng">
                      <a:noFill/>
                      <a:prstDash val="solid"/>
                    </a:lnTlToBr>
                    <a:lnBlToTr w="12700" cmpd="sng">
                      <a:noFill/>
                      <a:prstDash val="solid"/>
                    </a:lnBlToTr>
                    <a:solidFill>
                      <a:sysClr val="windowText" lastClr="000000">
                        <a:alpha val="20000"/>
                      </a:sysClr>
                    </a:solidFill>
                  </a:tcPr>
                </a:tc>
                <a:tc>
                  <a:txBody>
                    <a:bodyPr/>
                    <a:lstStyle>
                      <a:lvl1pPr marL="0" algn="l" defTabSz="1219170" rtl="0" eaLnBrk="1" latinLnBrk="0" hangingPunct="1">
                        <a:defRPr sz="2400" kern="1200">
                          <a:solidFill>
                            <a:schemeClr val="tx1"/>
                          </a:solidFill>
                          <a:latin typeface="Calibri" panose="020F0502020204030204"/>
                        </a:defRPr>
                      </a:lvl1pPr>
                      <a:lvl2pPr marL="609585" algn="l" defTabSz="1219170" rtl="0" eaLnBrk="1" latinLnBrk="0" hangingPunct="1">
                        <a:defRPr sz="2400" kern="1200">
                          <a:solidFill>
                            <a:schemeClr val="tx1"/>
                          </a:solidFill>
                          <a:latin typeface="Calibri" panose="020F0502020204030204"/>
                        </a:defRPr>
                      </a:lvl2pPr>
                      <a:lvl3pPr marL="1219170" algn="l" defTabSz="1219170" rtl="0" eaLnBrk="1" latinLnBrk="0" hangingPunct="1">
                        <a:defRPr sz="2400" kern="1200">
                          <a:solidFill>
                            <a:schemeClr val="tx1"/>
                          </a:solidFill>
                          <a:latin typeface="Calibri" panose="020F0502020204030204"/>
                        </a:defRPr>
                      </a:lvl3pPr>
                      <a:lvl4pPr marL="1828754" algn="l" defTabSz="1219170" rtl="0" eaLnBrk="1" latinLnBrk="0" hangingPunct="1">
                        <a:defRPr sz="2400" kern="1200">
                          <a:solidFill>
                            <a:schemeClr val="tx1"/>
                          </a:solidFill>
                          <a:latin typeface="Calibri" panose="020F0502020204030204"/>
                        </a:defRPr>
                      </a:lvl4pPr>
                      <a:lvl5pPr marL="2438339" algn="l" defTabSz="1219170" rtl="0" eaLnBrk="1" latinLnBrk="0" hangingPunct="1">
                        <a:defRPr sz="2400" kern="1200">
                          <a:solidFill>
                            <a:schemeClr val="tx1"/>
                          </a:solidFill>
                          <a:latin typeface="Calibri" panose="020F0502020204030204"/>
                        </a:defRPr>
                      </a:lvl5pPr>
                      <a:lvl6pPr marL="3047924" algn="l" defTabSz="1219170" rtl="0" eaLnBrk="1" latinLnBrk="0" hangingPunct="1">
                        <a:defRPr sz="2400" kern="1200">
                          <a:solidFill>
                            <a:schemeClr val="tx1"/>
                          </a:solidFill>
                          <a:latin typeface="Calibri" panose="020F0502020204030204"/>
                        </a:defRPr>
                      </a:lvl6pPr>
                      <a:lvl7pPr marL="3657509" algn="l" defTabSz="1219170" rtl="0" eaLnBrk="1" latinLnBrk="0" hangingPunct="1">
                        <a:defRPr sz="2400" kern="1200">
                          <a:solidFill>
                            <a:schemeClr val="tx1"/>
                          </a:solidFill>
                          <a:latin typeface="Calibri" panose="020F0502020204030204"/>
                        </a:defRPr>
                      </a:lvl7pPr>
                      <a:lvl8pPr marL="4267093" algn="l" defTabSz="1219170" rtl="0" eaLnBrk="1" latinLnBrk="0" hangingPunct="1">
                        <a:defRPr sz="2400" kern="1200">
                          <a:solidFill>
                            <a:schemeClr val="tx1"/>
                          </a:solidFill>
                          <a:latin typeface="Calibri" panose="020F0502020204030204"/>
                        </a:defRPr>
                      </a:lvl8pPr>
                      <a:lvl9pPr marL="4876678" algn="l" defTabSz="1219170" rtl="0" eaLnBrk="1" latinLnBrk="0" hangingPunct="1">
                        <a:defRPr sz="2400" kern="1200">
                          <a:solidFill>
                            <a:schemeClr val="tx1"/>
                          </a:solidFill>
                          <a:latin typeface="Calibri" panose="020F0502020204030204"/>
                        </a:defRPr>
                      </a:lvl9pPr>
                    </a:lstStyle>
                    <a:p>
                      <a:pPr marL="0" marR="0" algn="ctr">
                        <a:lnSpc>
                          <a:spcPct val="200000"/>
                        </a:lnSpc>
                        <a:spcBef>
                          <a:spcPts val="0"/>
                        </a:spcBef>
                        <a:spcAft>
                          <a:spcPts val="0"/>
                        </a:spcAft>
                      </a:pPr>
                      <a:r>
                        <a:rPr lang="en-US" sz="1600" dirty="0">
                          <a:effectLst/>
                        </a:rPr>
                        <a:t>Torso orientation</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mpd="sng">
                      <a:solidFill>
                        <a:sysClr val="windowText" lastClr="000000"/>
                      </a:solidFill>
                    </a:lnT>
                    <a:lnB>
                      <a:noFill/>
                    </a:lnB>
                    <a:lnTlToBr w="12700" cmpd="sng">
                      <a:noFill/>
                      <a:prstDash val="solid"/>
                    </a:lnTlToBr>
                    <a:lnBlToTr w="12700" cmpd="sng">
                      <a:noFill/>
                      <a:prstDash val="solid"/>
                    </a:lnBlToTr>
                    <a:solidFill>
                      <a:sysClr val="windowText" lastClr="000000">
                        <a:alpha val="20000"/>
                      </a:sysClr>
                    </a:solidFill>
                  </a:tcPr>
                </a:tc>
                <a:tc>
                  <a:txBody>
                    <a:bodyPr/>
                    <a:lstStyle>
                      <a:lvl1pPr marL="0" algn="l" defTabSz="1219170" rtl="0" eaLnBrk="1" latinLnBrk="0" hangingPunct="1">
                        <a:defRPr sz="2400" kern="1200">
                          <a:solidFill>
                            <a:schemeClr val="tx1"/>
                          </a:solidFill>
                          <a:latin typeface="Calibri" panose="020F0502020204030204"/>
                        </a:defRPr>
                      </a:lvl1pPr>
                      <a:lvl2pPr marL="609585" algn="l" defTabSz="1219170" rtl="0" eaLnBrk="1" latinLnBrk="0" hangingPunct="1">
                        <a:defRPr sz="2400" kern="1200">
                          <a:solidFill>
                            <a:schemeClr val="tx1"/>
                          </a:solidFill>
                          <a:latin typeface="Calibri" panose="020F0502020204030204"/>
                        </a:defRPr>
                      </a:lvl2pPr>
                      <a:lvl3pPr marL="1219170" algn="l" defTabSz="1219170" rtl="0" eaLnBrk="1" latinLnBrk="0" hangingPunct="1">
                        <a:defRPr sz="2400" kern="1200">
                          <a:solidFill>
                            <a:schemeClr val="tx1"/>
                          </a:solidFill>
                          <a:latin typeface="Calibri" panose="020F0502020204030204"/>
                        </a:defRPr>
                      </a:lvl3pPr>
                      <a:lvl4pPr marL="1828754" algn="l" defTabSz="1219170" rtl="0" eaLnBrk="1" latinLnBrk="0" hangingPunct="1">
                        <a:defRPr sz="2400" kern="1200">
                          <a:solidFill>
                            <a:schemeClr val="tx1"/>
                          </a:solidFill>
                          <a:latin typeface="Calibri" panose="020F0502020204030204"/>
                        </a:defRPr>
                      </a:lvl4pPr>
                      <a:lvl5pPr marL="2438339" algn="l" defTabSz="1219170" rtl="0" eaLnBrk="1" latinLnBrk="0" hangingPunct="1">
                        <a:defRPr sz="2400" kern="1200">
                          <a:solidFill>
                            <a:schemeClr val="tx1"/>
                          </a:solidFill>
                          <a:latin typeface="Calibri" panose="020F0502020204030204"/>
                        </a:defRPr>
                      </a:lvl5pPr>
                      <a:lvl6pPr marL="3047924" algn="l" defTabSz="1219170" rtl="0" eaLnBrk="1" latinLnBrk="0" hangingPunct="1">
                        <a:defRPr sz="2400" kern="1200">
                          <a:solidFill>
                            <a:schemeClr val="tx1"/>
                          </a:solidFill>
                          <a:latin typeface="Calibri" panose="020F0502020204030204"/>
                        </a:defRPr>
                      </a:lvl6pPr>
                      <a:lvl7pPr marL="3657509" algn="l" defTabSz="1219170" rtl="0" eaLnBrk="1" latinLnBrk="0" hangingPunct="1">
                        <a:defRPr sz="2400" kern="1200">
                          <a:solidFill>
                            <a:schemeClr val="tx1"/>
                          </a:solidFill>
                          <a:latin typeface="Calibri" panose="020F0502020204030204"/>
                        </a:defRPr>
                      </a:lvl7pPr>
                      <a:lvl8pPr marL="4267093" algn="l" defTabSz="1219170" rtl="0" eaLnBrk="1" latinLnBrk="0" hangingPunct="1">
                        <a:defRPr sz="2400" kern="1200">
                          <a:solidFill>
                            <a:schemeClr val="tx1"/>
                          </a:solidFill>
                          <a:latin typeface="Calibri" panose="020F0502020204030204"/>
                        </a:defRPr>
                      </a:lvl8pPr>
                      <a:lvl9pPr marL="4876678" algn="l" defTabSz="1219170" rtl="0" eaLnBrk="1" latinLnBrk="0" hangingPunct="1">
                        <a:defRPr sz="2400" kern="1200">
                          <a:solidFill>
                            <a:schemeClr val="tx1"/>
                          </a:solidFill>
                          <a:latin typeface="Calibri" panose="020F0502020204030204"/>
                        </a:defRPr>
                      </a:lvl9pPr>
                    </a:lstStyle>
                    <a:p>
                      <a:pPr marL="0" marR="0" algn="ctr">
                        <a:lnSpc>
                          <a:spcPct val="200000"/>
                        </a:lnSpc>
                        <a:spcBef>
                          <a:spcPts val="0"/>
                        </a:spcBef>
                        <a:spcAft>
                          <a:spcPts val="0"/>
                        </a:spcAft>
                      </a:pPr>
                      <a:r>
                        <a:rPr lang="en-US" sz="1600">
                          <a:effectLst/>
                        </a:rPr>
                        <a:t>Orientation</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mpd="sng">
                      <a:solidFill>
                        <a:sysClr val="windowText" lastClr="000000"/>
                      </a:solidFill>
                    </a:lnT>
                    <a:lnB>
                      <a:noFill/>
                    </a:lnB>
                    <a:lnTlToBr w="12700" cmpd="sng">
                      <a:noFill/>
                      <a:prstDash val="solid"/>
                    </a:lnTlToBr>
                    <a:lnBlToTr w="12700" cmpd="sng">
                      <a:noFill/>
                      <a:prstDash val="solid"/>
                    </a:lnBlToTr>
                    <a:solidFill>
                      <a:sysClr val="windowText" lastClr="000000">
                        <a:alpha val="20000"/>
                      </a:sysClr>
                    </a:solidFill>
                  </a:tcPr>
                </a:tc>
                <a:extLst>
                  <a:ext uri="{0D108BD9-81ED-4DB2-BD59-A6C34878D82A}">
                    <a16:rowId xmlns:a16="http://schemas.microsoft.com/office/drawing/2014/main" val="2871649969"/>
                  </a:ext>
                </a:extLst>
              </a:tr>
              <a:tr h="0">
                <a:tc>
                  <a:txBody>
                    <a:bodyPr/>
                    <a:lstStyle>
                      <a:lvl1pPr marL="0" algn="l" defTabSz="1219170" rtl="0" eaLnBrk="1" latinLnBrk="0" hangingPunct="1">
                        <a:defRPr sz="2400" b="1" kern="1200">
                          <a:solidFill>
                            <a:schemeClr val="tx1"/>
                          </a:solidFill>
                          <a:latin typeface="Calibri" panose="020F0502020204030204"/>
                        </a:defRPr>
                      </a:lvl1pPr>
                      <a:lvl2pPr marL="609585" algn="l" defTabSz="1219170" rtl="0" eaLnBrk="1" latinLnBrk="0" hangingPunct="1">
                        <a:defRPr sz="2400" b="1" kern="1200">
                          <a:solidFill>
                            <a:schemeClr val="tx1"/>
                          </a:solidFill>
                          <a:latin typeface="Calibri" panose="020F0502020204030204"/>
                        </a:defRPr>
                      </a:lvl2pPr>
                      <a:lvl3pPr marL="1219170" algn="l" defTabSz="1219170" rtl="0" eaLnBrk="1" latinLnBrk="0" hangingPunct="1">
                        <a:defRPr sz="2400" b="1" kern="1200">
                          <a:solidFill>
                            <a:schemeClr val="tx1"/>
                          </a:solidFill>
                          <a:latin typeface="Calibri" panose="020F0502020204030204"/>
                        </a:defRPr>
                      </a:lvl3pPr>
                      <a:lvl4pPr marL="1828754" algn="l" defTabSz="1219170" rtl="0" eaLnBrk="1" latinLnBrk="0" hangingPunct="1">
                        <a:defRPr sz="2400" b="1" kern="1200">
                          <a:solidFill>
                            <a:schemeClr val="tx1"/>
                          </a:solidFill>
                          <a:latin typeface="Calibri" panose="020F0502020204030204"/>
                        </a:defRPr>
                      </a:lvl4pPr>
                      <a:lvl5pPr marL="2438339" algn="l" defTabSz="1219170" rtl="0" eaLnBrk="1" latinLnBrk="0" hangingPunct="1">
                        <a:defRPr sz="2400" b="1" kern="1200">
                          <a:solidFill>
                            <a:schemeClr val="tx1"/>
                          </a:solidFill>
                          <a:latin typeface="Calibri" panose="020F0502020204030204"/>
                        </a:defRPr>
                      </a:lvl5pPr>
                      <a:lvl6pPr marL="3047924" algn="l" defTabSz="1219170" rtl="0" eaLnBrk="1" latinLnBrk="0" hangingPunct="1">
                        <a:defRPr sz="2400" b="1" kern="1200">
                          <a:solidFill>
                            <a:schemeClr val="tx1"/>
                          </a:solidFill>
                          <a:latin typeface="Calibri" panose="020F0502020204030204"/>
                        </a:defRPr>
                      </a:lvl6pPr>
                      <a:lvl7pPr marL="3657509" algn="l" defTabSz="1219170" rtl="0" eaLnBrk="1" latinLnBrk="0" hangingPunct="1">
                        <a:defRPr sz="2400" b="1" kern="1200">
                          <a:solidFill>
                            <a:schemeClr val="tx1"/>
                          </a:solidFill>
                          <a:latin typeface="Calibri" panose="020F0502020204030204"/>
                        </a:defRPr>
                      </a:lvl7pPr>
                      <a:lvl8pPr marL="4267093" algn="l" defTabSz="1219170" rtl="0" eaLnBrk="1" latinLnBrk="0" hangingPunct="1">
                        <a:defRPr sz="2400" b="1" kern="1200">
                          <a:solidFill>
                            <a:schemeClr val="tx1"/>
                          </a:solidFill>
                          <a:latin typeface="Calibri" panose="020F0502020204030204"/>
                        </a:defRPr>
                      </a:lvl8pPr>
                      <a:lvl9pPr marL="4876678" algn="l" defTabSz="1219170" rtl="0" eaLnBrk="1" latinLnBrk="0" hangingPunct="1">
                        <a:defRPr sz="2400" b="1" kern="1200">
                          <a:solidFill>
                            <a:schemeClr val="tx1"/>
                          </a:solidFill>
                          <a:latin typeface="Calibri" panose="020F0502020204030204"/>
                        </a:defRPr>
                      </a:lvl9pPr>
                    </a:lstStyle>
                    <a:p>
                      <a:pPr marL="0" marR="0" algn="ctr">
                        <a:lnSpc>
                          <a:spcPct val="200000"/>
                        </a:lnSpc>
                        <a:spcBef>
                          <a:spcPts val="0"/>
                        </a:spcBef>
                        <a:spcAft>
                          <a:spcPts val="0"/>
                        </a:spcAft>
                      </a:pPr>
                      <a:r>
                        <a:rPr lang="en-US" sz="1600" cap="all">
                          <a:effectLst/>
                        </a:rPr>
                        <a:t>0</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lnTlToBr w="12700" cmpd="sng">
                      <a:noFill/>
                      <a:prstDash val="solid"/>
                    </a:lnTlToBr>
                    <a:lnBlToTr w="12700" cmpd="sng">
                      <a:noFill/>
                      <a:prstDash val="solid"/>
                    </a:lnBlToTr>
                    <a:noFill/>
                  </a:tcPr>
                </a:tc>
                <a:tc>
                  <a:txBody>
                    <a:bodyPr/>
                    <a:lstStyle>
                      <a:lvl1pPr marL="0" algn="l" defTabSz="1219170" rtl="0" eaLnBrk="1" latinLnBrk="0" hangingPunct="1">
                        <a:defRPr sz="2400" kern="1200">
                          <a:solidFill>
                            <a:schemeClr val="tx1"/>
                          </a:solidFill>
                          <a:latin typeface="Calibri" panose="020F0502020204030204"/>
                        </a:defRPr>
                      </a:lvl1pPr>
                      <a:lvl2pPr marL="609585" algn="l" defTabSz="1219170" rtl="0" eaLnBrk="1" latinLnBrk="0" hangingPunct="1">
                        <a:defRPr sz="2400" kern="1200">
                          <a:solidFill>
                            <a:schemeClr val="tx1"/>
                          </a:solidFill>
                          <a:latin typeface="Calibri" panose="020F0502020204030204"/>
                        </a:defRPr>
                      </a:lvl2pPr>
                      <a:lvl3pPr marL="1219170" algn="l" defTabSz="1219170" rtl="0" eaLnBrk="1" latinLnBrk="0" hangingPunct="1">
                        <a:defRPr sz="2400" kern="1200">
                          <a:solidFill>
                            <a:schemeClr val="tx1"/>
                          </a:solidFill>
                          <a:latin typeface="Calibri" panose="020F0502020204030204"/>
                        </a:defRPr>
                      </a:lvl3pPr>
                      <a:lvl4pPr marL="1828754" algn="l" defTabSz="1219170" rtl="0" eaLnBrk="1" latinLnBrk="0" hangingPunct="1">
                        <a:defRPr sz="2400" kern="1200">
                          <a:solidFill>
                            <a:schemeClr val="tx1"/>
                          </a:solidFill>
                          <a:latin typeface="Calibri" panose="020F0502020204030204"/>
                        </a:defRPr>
                      </a:lvl4pPr>
                      <a:lvl5pPr marL="2438339" algn="l" defTabSz="1219170" rtl="0" eaLnBrk="1" latinLnBrk="0" hangingPunct="1">
                        <a:defRPr sz="2400" kern="1200">
                          <a:solidFill>
                            <a:schemeClr val="tx1"/>
                          </a:solidFill>
                          <a:latin typeface="Calibri" panose="020F0502020204030204"/>
                        </a:defRPr>
                      </a:lvl5pPr>
                      <a:lvl6pPr marL="3047924" algn="l" defTabSz="1219170" rtl="0" eaLnBrk="1" latinLnBrk="0" hangingPunct="1">
                        <a:defRPr sz="2400" kern="1200">
                          <a:solidFill>
                            <a:schemeClr val="tx1"/>
                          </a:solidFill>
                          <a:latin typeface="Calibri" panose="020F0502020204030204"/>
                        </a:defRPr>
                      </a:lvl6pPr>
                      <a:lvl7pPr marL="3657509" algn="l" defTabSz="1219170" rtl="0" eaLnBrk="1" latinLnBrk="0" hangingPunct="1">
                        <a:defRPr sz="2400" kern="1200">
                          <a:solidFill>
                            <a:schemeClr val="tx1"/>
                          </a:solidFill>
                          <a:latin typeface="Calibri" panose="020F0502020204030204"/>
                        </a:defRPr>
                      </a:lvl7pPr>
                      <a:lvl8pPr marL="4267093" algn="l" defTabSz="1219170" rtl="0" eaLnBrk="1" latinLnBrk="0" hangingPunct="1">
                        <a:defRPr sz="2400" kern="1200">
                          <a:solidFill>
                            <a:schemeClr val="tx1"/>
                          </a:solidFill>
                          <a:latin typeface="Calibri" panose="020F0502020204030204"/>
                        </a:defRPr>
                      </a:lvl8pPr>
                      <a:lvl9pPr marL="4876678" algn="l" defTabSz="1219170" rtl="0" eaLnBrk="1" latinLnBrk="0" hangingPunct="1">
                        <a:defRPr sz="2400" kern="1200">
                          <a:solidFill>
                            <a:schemeClr val="tx1"/>
                          </a:solidFill>
                          <a:latin typeface="Calibri" panose="020F0502020204030204"/>
                        </a:defRPr>
                      </a:lvl9pPr>
                    </a:lstStyle>
                    <a:p>
                      <a:pPr marL="0" marR="0" algn="ctr">
                        <a:lnSpc>
                          <a:spcPct val="200000"/>
                        </a:lnSpc>
                        <a:spcBef>
                          <a:spcPts val="0"/>
                        </a:spcBef>
                        <a:spcAft>
                          <a:spcPts val="0"/>
                        </a:spcAft>
                      </a:pPr>
                      <a:r>
                        <a:rPr lang="en-US" sz="1600" dirty="0">
                          <a:effectLst/>
                        </a:rPr>
                        <a:t>Pelvis forward progression</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1219170" rtl="0" eaLnBrk="1" latinLnBrk="0" hangingPunct="1">
                        <a:defRPr sz="2400" kern="1200">
                          <a:solidFill>
                            <a:schemeClr val="tx1"/>
                          </a:solidFill>
                          <a:latin typeface="Calibri" panose="020F0502020204030204"/>
                        </a:defRPr>
                      </a:lvl1pPr>
                      <a:lvl2pPr marL="609585" algn="l" defTabSz="1219170" rtl="0" eaLnBrk="1" latinLnBrk="0" hangingPunct="1">
                        <a:defRPr sz="2400" kern="1200">
                          <a:solidFill>
                            <a:schemeClr val="tx1"/>
                          </a:solidFill>
                          <a:latin typeface="Calibri" panose="020F0502020204030204"/>
                        </a:defRPr>
                      </a:lvl2pPr>
                      <a:lvl3pPr marL="1219170" algn="l" defTabSz="1219170" rtl="0" eaLnBrk="1" latinLnBrk="0" hangingPunct="1">
                        <a:defRPr sz="2400" kern="1200">
                          <a:solidFill>
                            <a:schemeClr val="tx1"/>
                          </a:solidFill>
                          <a:latin typeface="Calibri" panose="020F0502020204030204"/>
                        </a:defRPr>
                      </a:lvl3pPr>
                      <a:lvl4pPr marL="1828754" algn="l" defTabSz="1219170" rtl="0" eaLnBrk="1" latinLnBrk="0" hangingPunct="1">
                        <a:defRPr sz="2400" kern="1200">
                          <a:solidFill>
                            <a:schemeClr val="tx1"/>
                          </a:solidFill>
                          <a:latin typeface="Calibri" panose="020F0502020204030204"/>
                        </a:defRPr>
                      </a:lvl4pPr>
                      <a:lvl5pPr marL="2438339" algn="l" defTabSz="1219170" rtl="0" eaLnBrk="1" latinLnBrk="0" hangingPunct="1">
                        <a:defRPr sz="2400" kern="1200">
                          <a:solidFill>
                            <a:schemeClr val="tx1"/>
                          </a:solidFill>
                          <a:latin typeface="Calibri" panose="020F0502020204030204"/>
                        </a:defRPr>
                      </a:lvl5pPr>
                      <a:lvl6pPr marL="3047924" algn="l" defTabSz="1219170" rtl="0" eaLnBrk="1" latinLnBrk="0" hangingPunct="1">
                        <a:defRPr sz="2400" kern="1200">
                          <a:solidFill>
                            <a:schemeClr val="tx1"/>
                          </a:solidFill>
                          <a:latin typeface="Calibri" panose="020F0502020204030204"/>
                        </a:defRPr>
                      </a:lvl6pPr>
                      <a:lvl7pPr marL="3657509" algn="l" defTabSz="1219170" rtl="0" eaLnBrk="1" latinLnBrk="0" hangingPunct="1">
                        <a:defRPr sz="2400" kern="1200">
                          <a:solidFill>
                            <a:schemeClr val="tx1"/>
                          </a:solidFill>
                          <a:latin typeface="Calibri" panose="020F0502020204030204"/>
                        </a:defRPr>
                      </a:lvl7pPr>
                      <a:lvl8pPr marL="4267093" algn="l" defTabSz="1219170" rtl="0" eaLnBrk="1" latinLnBrk="0" hangingPunct="1">
                        <a:defRPr sz="2400" kern="1200">
                          <a:solidFill>
                            <a:schemeClr val="tx1"/>
                          </a:solidFill>
                          <a:latin typeface="Calibri" panose="020F0502020204030204"/>
                        </a:defRPr>
                      </a:lvl8pPr>
                      <a:lvl9pPr marL="4876678" algn="l" defTabSz="1219170" rtl="0" eaLnBrk="1" latinLnBrk="0" hangingPunct="1">
                        <a:defRPr sz="2400" kern="1200">
                          <a:solidFill>
                            <a:schemeClr val="tx1"/>
                          </a:solidFill>
                          <a:latin typeface="Calibri" panose="020F0502020204030204"/>
                        </a:defRPr>
                      </a:lvl9pPr>
                    </a:lstStyle>
                    <a:p>
                      <a:pPr marL="0" marR="0" algn="ctr">
                        <a:lnSpc>
                          <a:spcPct val="200000"/>
                        </a:lnSpc>
                        <a:spcBef>
                          <a:spcPts val="0"/>
                        </a:spcBef>
                        <a:spcAft>
                          <a:spcPts val="0"/>
                        </a:spcAft>
                      </a:pPr>
                      <a:r>
                        <a:rPr lang="en-US" sz="1600">
                          <a:effectLst/>
                        </a:rPr>
                        <a:t>Position</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585872647"/>
                  </a:ext>
                </a:extLst>
              </a:tr>
              <a:tr h="0">
                <a:tc>
                  <a:txBody>
                    <a:bodyPr/>
                    <a:lstStyle>
                      <a:lvl1pPr marL="0" algn="l" defTabSz="1219170" rtl="0" eaLnBrk="1" latinLnBrk="0" hangingPunct="1">
                        <a:defRPr sz="2400" b="1" kern="1200">
                          <a:solidFill>
                            <a:schemeClr val="tx1"/>
                          </a:solidFill>
                          <a:latin typeface="Calibri" panose="020F0502020204030204"/>
                        </a:defRPr>
                      </a:lvl1pPr>
                      <a:lvl2pPr marL="609585" algn="l" defTabSz="1219170" rtl="0" eaLnBrk="1" latinLnBrk="0" hangingPunct="1">
                        <a:defRPr sz="2400" b="1" kern="1200">
                          <a:solidFill>
                            <a:schemeClr val="tx1"/>
                          </a:solidFill>
                          <a:latin typeface="Calibri" panose="020F0502020204030204"/>
                        </a:defRPr>
                      </a:lvl2pPr>
                      <a:lvl3pPr marL="1219170" algn="l" defTabSz="1219170" rtl="0" eaLnBrk="1" latinLnBrk="0" hangingPunct="1">
                        <a:defRPr sz="2400" b="1" kern="1200">
                          <a:solidFill>
                            <a:schemeClr val="tx1"/>
                          </a:solidFill>
                          <a:latin typeface="Calibri" panose="020F0502020204030204"/>
                        </a:defRPr>
                      </a:lvl3pPr>
                      <a:lvl4pPr marL="1828754" algn="l" defTabSz="1219170" rtl="0" eaLnBrk="1" latinLnBrk="0" hangingPunct="1">
                        <a:defRPr sz="2400" b="1" kern="1200">
                          <a:solidFill>
                            <a:schemeClr val="tx1"/>
                          </a:solidFill>
                          <a:latin typeface="Calibri" panose="020F0502020204030204"/>
                        </a:defRPr>
                      </a:lvl4pPr>
                      <a:lvl5pPr marL="2438339" algn="l" defTabSz="1219170" rtl="0" eaLnBrk="1" latinLnBrk="0" hangingPunct="1">
                        <a:defRPr sz="2400" b="1" kern="1200">
                          <a:solidFill>
                            <a:schemeClr val="tx1"/>
                          </a:solidFill>
                          <a:latin typeface="Calibri" panose="020F0502020204030204"/>
                        </a:defRPr>
                      </a:lvl5pPr>
                      <a:lvl6pPr marL="3047924" algn="l" defTabSz="1219170" rtl="0" eaLnBrk="1" latinLnBrk="0" hangingPunct="1">
                        <a:defRPr sz="2400" b="1" kern="1200">
                          <a:solidFill>
                            <a:schemeClr val="tx1"/>
                          </a:solidFill>
                          <a:latin typeface="Calibri" panose="020F0502020204030204"/>
                        </a:defRPr>
                      </a:lvl6pPr>
                      <a:lvl7pPr marL="3657509" algn="l" defTabSz="1219170" rtl="0" eaLnBrk="1" latinLnBrk="0" hangingPunct="1">
                        <a:defRPr sz="2400" b="1" kern="1200">
                          <a:solidFill>
                            <a:schemeClr val="tx1"/>
                          </a:solidFill>
                          <a:latin typeface="Calibri" panose="020F0502020204030204"/>
                        </a:defRPr>
                      </a:lvl7pPr>
                      <a:lvl8pPr marL="4267093" algn="l" defTabSz="1219170" rtl="0" eaLnBrk="1" latinLnBrk="0" hangingPunct="1">
                        <a:defRPr sz="2400" b="1" kern="1200">
                          <a:solidFill>
                            <a:schemeClr val="tx1"/>
                          </a:solidFill>
                          <a:latin typeface="Calibri" panose="020F0502020204030204"/>
                        </a:defRPr>
                      </a:lvl8pPr>
                      <a:lvl9pPr marL="4876678" algn="l" defTabSz="1219170" rtl="0" eaLnBrk="1" latinLnBrk="0" hangingPunct="1">
                        <a:defRPr sz="2400" b="1" kern="1200">
                          <a:solidFill>
                            <a:schemeClr val="tx1"/>
                          </a:solidFill>
                          <a:latin typeface="Calibri" panose="020F0502020204030204"/>
                        </a:defRPr>
                      </a:lvl9pPr>
                    </a:lstStyle>
                    <a:p>
                      <a:pPr marL="0" marR="0" algn="ctr">
                        <a:lnSpc>
                          <a:spcPct val="200000"/>
                        </a:lnSpc>
                        <a:spcBef>
                          <a:spcPts val="0"/>
                        </a:spcBef>
                        <a:spcAft>
                          <a:spcPts val="0"/>
                        </a:spcAft>
                      </a:pPr>
                      <a:r>
                        <a:rPr lang="en-US" sz="1600" cap="all">
                          <a:effectLst/>
                        </a:rPr>
                        <a:t>0</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lnTlToBr w="12700" cmpd="sng">
                      <a:noFill/>
                      <a:prstDash val="solid"/>
                    </a:lnTlToBr>
                    <a:lnBlToTr w="12700" cmpd="sng">
                      <a:noFill/>
                      <a:prstDash val="solid"/>
                    </a:lnBlToTr>
                    <a:solidFill>
                      <a:sysClr val="windowText" lastClr="000000">
                        <a:alpha val="20000"/>
                      </a:sysClr>
                    </a:solidFill>
                  </a:tcPr>
                </a:tc>
                <a:tc>
                  <a:txBody>
                    <a:bodyPr/>
                    <a:lstStyle>
                      <a:lvl1pPr marL="0" algn="l" defTabSz="1219170" rtl="0" eaLnBrk="1" latinLnBrk="0" hangingPunct="1">
                        <a:defRPr sz="2400" kern="1200">
                          <a:solidFill>
                            <a:schemeClr val="tx1"/>
                          </a:solidFill>
                          <a:latin typeface="Calibri" panose="020F0502020204030204"/>
                        </a:defRPr>
                      </a:lvl1pPr>
                      <a:lvl2pPr marL="609585" algn="l" defTabSz="1219170" rtl="0" eaLnBrk="1" latinLnBrk="0" hangingPunct="1">
                        <a:defRPr sz="2400" kern="1200">
                          <a:solidFill>
                            <a:schemeClr val="tx1"/>
                          </a:solidFill>
                          <a:latin typeface="Calibri" panose="020F0502020204030204"/>
                        </a:defRPr>
                      </a:lvl2pPr>
                      <a:lvl3pPr marL="1219170" algn="l" defTabSz="1219170" rtl="0" eaLnBrk="1" latinLnBrk="0" hangingPunct="1">
                        <a:defRPr sz="2400" kern="1200">
                          <a:solidFill>
                            <a:schemeClr val="tx1"/>
                          </a:solidFill>
                          <a:latin typeface="Calibri" panose="020F0502020204030204"/>
                        </a:defRPr>
                      </a:lvl3pPr>
                      <a:lvl4pPr marL="1828754" algn="l" defTabSz="1219170" rtl="0" eaLnBrk="1" latinLnBrk="0" hangingPunct="1">
                        <a:defRPr sz="2400" kern="1200">
                          <a:solidFill>
                            <a:schemeClr val="tx1"/>
                          </a:solidFill>
                          <a:latin typeface="Calibri" panose="020F0502020204030204"/>
                        </a:defRPr>
                      </a:lvl4pPr>
                      <a:lvl5pPr marL="2438339" algn="l" defTabSz="1219170" rtl="0" eaLnBrk="1" latinLnBrk="0" hangingPunct="1">
                        <a:defRPr sz="2400" kern="1200">
                          <a:solidFill>
                            <a:schemeClr val="tx1"/>
                          </a:solidFill>
                          <a:latin typeface="Calibri" panose="020F0502020204030204"/>
                        </a:defRPr>
                      </a:lvl5pPr>
                      <a:lvl6pPr marL="3047924" algn="l" defTabSz="1219170" rtl="0" eaLnBrk="1" latinLnBrk="0" hangingPunct="1">
                        <a:defRPr sz="2400" kern="1200">
                          <a:solidFill>
                            <a:schemeClr val="tx1"/>
                          </a:solidFill>
                          <a:latin typeface="Calibri" panose="020F0502020204030204"/>
                        </a:defRPr>
                      </a:lvl6pPr>
                      <a:lvl7pPr marL="3657509" algn="l" defTabSz="1219170" rtl="0" eaLnBrk="1" latinLnBrk="0" hangingPunct="1">
                        <a:defRPr sz="2400" kern="1200">
                          <a:solidFill>
                            <a:schemeClr val="tx1"/>
                          </a:solidFill>
                          <a:latin typeface="Calibri" panose="020F0502020204030204"/>
                        </a:defRPr>
                      </a:lvl7pPr>
                      <a:lvl8pPr marL="4267093" algn="l" defTabSz="1219170" rtl="0" eaLnBrk="1" latinLnBrk="0" hangingPunct="1">
                        <a:defRPr sz="2400" kern="1200">
                          <a:solidFill>
                            <a:schemeClr val="tx1"/>
                          </a:solidFill>
                          <a:latin typeface="Calibri" panose="020F0502020204030204"/>
                        </a:defRPr>
                      </a:lvl8pPr>
                      <a:lvl9pPr marL="4876678" algn="l" defTabSz="1219170" rtl="0" eaLnBrk="1" latinLnBrk="0" hangingPunct="1">
                        <a:defRPr sz="2400" kern="1200">
                          <a:solidFill>
                            <a:schemeClr val="tx1"/>
                          </a:solidFill>
                          <a:latin typeface="Calibri" panose="020F0502020204030204"/>
                        </a:defRPr>
                      </a:lvl9pPr>
                    </a:lstStyle>
                    <a:p>
                      <a:pPr marL="0" marR="0" algn="ctr">
                        <a:lnSpc>
                          <a:spcPct val="200000"/>
                        </a:lnSpc>
                        <a:spcBef>
                          <a:spcPts val="0"/>
                        </a:spcBef>
                        <a:spcAft>
                          <a:spcPts val="0"/>
                        </a:spcAft>
                      </a:pPr>
                      <a:r>
                        <a:rPr lang="en-US" sz="1600">
                          <a:effectLst/>
                        </a:rPr>
                        <a:t>Pelvis height</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a:noFill/>
                    </a:lnT>
                    <a:lnB>
                      <a:noFill/>
                    </a:lnB>
                    <a:lnTlToBr w="12700" cmpd="sng">
                      <a:noFill/>
                      <a:prstDash val="solid"/>
                    </a:lnTlToBr>
                    <a:lnBlToTr w="12700" cmpd="sng">
                      <a:noFill/>
                      <a:prstDash val="solid"/>
                    </a:lnBlToTr>
                    <a:solidFill>
                      <a:sysClr val="windowText" lastClr="000000">
                        <a:alpha val="20000"/>
                      </a:sysClr>
                    </a:solidFill>
                  </a:tcPr>
                </a:tc>
                <a:tc>
                  <a:txBody>
                    <a:bodyPr/>
                    <a:lstStyle>
                      <a:lvl1pPr marL="0" algn="l" defTabSz="1219170" rtl="0" eaLnBrk="1" latinLnBrk="0" hangingPunct="1">
                        <a:defRPr sz="2400" kern="1200">
                          <a:solidFill>
                            <a:schemeClr val="tx1"/>
                          </a:solidFill>
                          <a:latin typeface="Calibri" panose="020F0502020204030204"/>
                        </a:defRPr>
                      </a:lvl1pPr>
                      <a:lvl2pPr marL="609585" algn="l" defTabSz="1219170" rtl="0" eaLnBrk="1" latinLnBrk="0" hangingPunct="1">
                        <a:defRPr sz="2400" kern="1200">
                          <a:solidFill>
                            <a:schemeClr val="tx1"/>
                          </a:solidFill>
                          <a:latin typeface="Calibri" panose="020F0502020204030204"/>
                        </a:defRPr>
                      </a:lvl2pPr>
                      <a:lvl3pPr marL="1219170" algn="l" defTabSz="1219170" rtl="0" eaLnBrk="1" latinLnBrk="0" hangingPunct="1">
                        <a:defRPr sz="2400" kern="1200">
                          <a:solidFill>
                            <a:schemeClr val="tx1"/>
                          </a:solidFill>
                          <a:latin typeface="Calibri" panose="020F0502020204030204"/>
                        </a:defRPr>
                      </a:lvl3pPr>
                      <a:lvl4pPr marL="1828754" algn="l" defTabSz="1219170" rtl="0" eaLnBrk="1" latinLnBrk="0" hangingPunct="1">
                        <a:defRPr sz="2400" kern="1200">
                          <a:solidFill>
                            <a:schemeClr val="tx1"/>
                          </a:solidFill>
                          <a:latin typeface="Calibri" panose="020F0502020204030204"/>
                        </a:defRPr>
                      </a:lvl4pPr>
                      <a:lvl5pPr marL="2438339" algn="l" defTabSz="1219170" rtl="0" eaLnBrk="1" latinLnBrk="0" hangingPunct="1">
                        <a:defRPr sz="2400" kern="1200">
                          <a:solidFill>
                            <a:schemeClr val="tx1"/>
                          </a:solidFill>
                          <a:latin typeface="Calibri" panose="020F0502020204030204"/>
                        </a:defRPr>
                      </a:lvl5pPr>
                      <a:lvl6pPr marL="3047924" algn="l" defTabSz="1219170" rtl="0" eaLnBrk="1" latinLnBrk="0" hangingPunct="1">
                        <a:defRPr sz="2400" kern="1200">
                          <a:solidFill>
                            <a:schemeClr val="tx1"/>
                          </a:solidFill>
                          <a:latin typeface="Calibri" panose="020F0502020204030204"/>
                        </a:defRPr>
                      </a:lvl6pPr>
                      <a:lvl7pPr marL="3657509" algn="l" defTabSz="1219170" rtl="0" eaLnBrk="1" latinLnBrk="0" hangingPunct="1">
                        <a:defRPr sz="2400" kern="1200">
                          <a:solidFill>
                            <a:schemeClr val="tx1"/>
                          </a:solidFill>
                          <a:latin typeface="Calibri" panose="020F0502020204030204"/>
                        </a:defRPr>
                      </a:lvl7pPr>
                      <a:lvl8pPr marL="4267093" algn="l" defTabSz="1219170" rtl="0" eaLnBrk="1" latinLnBrk="0" hangingPunct="1">
                        <a:defRPr sz="2400" kern="1200">
                          <a:solidFill>
                            <a:schemeClr val="tx1"/>
                          </a:solidFill>
                          <a:latin typeface="Calibri" panose="020F0502020204030204"/>
                        </a:defRPr>
                      </a:lvl8pPr>
                      <a:lvl9pPr marL="4876678" algn="l" defTabSz="1219170" rtl="0" eaLnBrk="1" latinLnBrk="0" hangingPunct="1">
                        <a:defRPr sz="2400" kern="1200">
                          <a:solidFill>
                            <a:schemeClr val="tx1"/>
                          </a:solidFill>
                          <a:latin typeface="Calibri" panose="020F0502020204030204"/>
                        </a:defRPr>
                      </a:lvl9pPr>
                    </a:lstStyle>
                    <a:p>
                      <a:pPr marL="0" marR="0" algn="ctr">
                        <a:lnSpc>
                          <a:spcPct val="200000"/>
                        </a:lnSpc>
                        <a:spcBef>
                          <a:spcPts val="0"/>
                        </a:spcBef>
                        <a:spcAft>
                          <a:spcPts val="0"/>
                        </a:spcAft>
                      </a:pPr>
                      <a:r>
                        <a:rPr lang="en-US" sz="1600" dirty="0">
                          <a:effectLst/>
                        </a:rPr>
                        <a:t>Position</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a:noFill/>
                    </a:lnT>
                    <a:lnB>
                      <a:noFill/>
                    </a:lnB>
                    <a:lnTlToBr w="12700" cmpd="sng">
                      <a:noFill/>
                      <a:prstDash val="solid"/>
                    </a:lnTlToBr>
                    <a:lnBlToTr w="12700" cmpd="sng">
                      <a:noFill/>
                      <a:prstDash val="solid"/>
                    </a:lnBlToTr>
                    <a:solidFill>
                      <a:sysClr val="windowText" lastClr="000000">
                        <a:alpha val="20000"/>
                      </a:sysClr>
                    </a:solidFill>
                  </a:tcPr>
                </a:tc>
                <a:extLst>
                  <a:ext uri="{0D108BD9-81ED-4DB2-BD59-A6C34878D82A}">
                    <a16:rowId xmlns:a16="http://schemas.microsoft.com/office/drawing/2014/main" val="2669631928"/>
                  </a:ext>
                </a:extLst>
              </a:tr>
              <a:tr h="0">
                <a:tc>
                  <a:txBody>
                    <a:bodyPr/>
                    <a:lstStyle>
                      <a:lvl1pPr marL="0" algn="l" defTabSz="1219170" rtl="0" eaLnBrk="1" latinLnBrk="0" hangingPunct="1">
                        <a:defRPr sz="2400" b="1" kern="1200">
                          <a:solidFill>
                            <a:schemeClr val="tx1"/>
                          </a:solidFill>
                          <a:latin typeface="Calibri" panose="020F0502020204030204"/>
                        </a:defRPr>
                      </a:lvl1pPr>
                      <a:lvl2pPr marL="609585" algn="l" defTabSz="1219170" rtl="0" eaLnBrk="1" latinLnBrk="0" hangingPunct="1">
                        <a:defRPr sz="2400" b="1" kern="1200">
                          <a:solidFill>
                            <a:schemeClr val="tx1"/>
                          </a:solidFill>
                          <a:latin typeface="Calibri" panose="020F0502020204030204"/>
                        </a:defRPr>
                      </a:lvl2pPr>
                      <a:lvl3pPr marL="1219170" algn="l" defTabSz="1219170" rtl="0" eaLnBrk="1" latinLnBrk="0" hangingPunct="1">
                        <a:defRPr sz="2400" b="1" kern="1200">
                          <a:solidFill>
                            <a:schemeClr val="tx1"/>
                          </a:solidFill>
                          <a:latin typeface="Calibri" panose="020F0502020204030204"/>
                        </a:defRPr>
                      </a:lvl3pPr>
                      <a:lvl4pPr marL="1828754" algn="l" defTabSz="1219170" rtl="0" eaLnBrk="1" latinLnBrk="0" hangingPunct="1">
                        <a:defRPr sz="2400" b="1" kern="1200">
                          <a:solidFill>
                            <a:schemeClr val="tx1"/>
                          </a:solidFill>
                          <a:latin typeface="Calibri" panose="020F0502020204030204"/>
                        </a:defRPr>
                      </a:lvl4pPr>
                      <a:lvl5pPr marL="2438339" algn="l" defTabSz="1219170" rtl="0" eaLnBrk="1" latinLnBrk="0" hangingPunct="1">
                        <a:defRPr sz="2400" b="1" kern="1200">
                          <a:solidFill>
                            <a:schemeClr val="tx1"/>
                          </a:solidFill>
                          <a:latin typeface="Calibri" panose="020F0502020204030204"/>
                        </a:defRPr>
                      </a:lvl5pPr>
                      <a:lvl6pPr marL="3047924" algn="l" defTabSz="1219170" rtl="0" eaLnBrk="1" latinLnBrk="0" hangingPunct="1">
                        <a:defRPr sz="2400" b="1" kern="1200">
                          <a:solidFill>
                            <a:schemeClr val="tx1"/>
                          </a:solidFill>
                          <a:latin typeface="Calibri" panose="020F0502020204030204"/>
                        </a:defRPr>
                      </a:lvl6pPr>
                      <a:lvl7pPr marL="3657509" algn="l" defTabSz="1219170" rtl="0" eaLnBrk="1" latinLnBrk="0" hangingPunct="1">
                        <a:defRPr sz="2400" b="1" kern="1200">
                          <a:solidFill>
                            <a:schemeClr val="tx1"/>
                          </a:solidFill>
                          <a:latin typeface="Calibri" panose="020F0502020204030204"/>
                        </a:defRPr>
                      </a:lvl7pPr>
                      <a:lvl8pPr marL="4267093" algn="l" defTabSz="1219170" rtl="0" eaLnBrk="1" latinLnBrk="0" hangingPunct="1">
                        <a:defRPr sz="2400" b="1" kern="1200">
                          <a:solidFill>
                            <a:schemeClr val="tx1"/>
                          </a:solidFill>
                          <a:latin typeface="Calibri" panose="020F0502020204030204"/>
                        </a:defRPr>
                      </a:lvl8pPr>
                      <a:lvl9pPr marL="4876678" algn="l" defTabSz="1219170" rtl="0" eaLnBrk="1" latinLnBrk="0" hangingPunct="1">
                        <a:defRPr sz="2400" b="1" kern="1200">
                          <a:solidFill>
                            <a:schemeClr val="tx1"/>
                          </a:solidFill>
                          <a:latin typeface="Calibri" panose="020F0502020204030204"/>
                        </a:defRPr>
                      </a:lvl9pPr>
                    </a:lstStyle>
                    <a:p>
                      <a:pPr marL="0" marR="0" algn="ctr">
                        <a:lnSpc>
                          <a:spcPct val="200000"/>
                        </a:lnSpc>
                        <a:spcBef>
                          <a:spcPts val="0"/>
                        </a:spcBef>
                        <a:spcAft>
                          <a:spcPts val="0"/>
                        </a:spcAft>
                      </a:pPr>
                      <a:r>
                        <a:rPr lang="en-US" sz="1600" cap="all">
                          <a:effectLst/>
                        </a:rPr>
                        <a:t>0</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lnTlToBr w="12700" cmpd="sng">
                      <a:noFill/>
                      <a:prstDash val="solid"/>
                    </a:lnTlToBr>
                    <a:lnBlToTr w="12700" cmpd="sng">
                      <a:noFill/>
                      <a:prstDash val="solid"/>
                    </a:lnBlToTr>
                    <a:noFill/>
                  </a:tcPr>
                </a:tc>
                <a:tc>
                  <a:txBody>
                    <a:bodyPr/>
                    <a:lstStyle>
                      <a:lvl1pPr marL="0" algn="l" defTabSz="1219170" rtl="0" eaLnBrk="1" latinLnBrk="0" hangingPunct="1">
                        <a:defRPr sz="2400" kern="1200">
                          <a:solidFill>
                            <a:schemeClr val="tx1"/>
                          </a:solidFill>
                          <a:latin typeface="Calibri" panose="020F0502020204030204"/>
                        </a:defRPr>
                      </a:lvl1pPr>
                      <a:lvl2pPr marL="609585" algn="l" defTabSz="1219170" rtl="0" eaLnBrk="1" latinLnBrk="0" hangingPunct="1">
                        <a:defRPr sz="2400" kern="1200">
                          <a:solidFill>
                            <a:schemeClr val="tx1"/>
                          </a:solidFill>
                          <a:latin typeface="Calibri" panose="020F0502020204030204"/>
                        </a:defRPr>
                      </a:lvl2pPr>
                      <a:lvl3pPr marL="1219170" algn="l" defTabSz="1219170" rtl="0" eaLnBrk="1" latinLnBrk="0" hangingPunct="1">
                        <a:defRPr sz="2400" kern="1200">
                          <a:solidFill>
                            <a:schemeClr val="tx1"/>
                          </a:solidFill>
                          <a:latin typeface="Calibri" panose="020F0502020204030204"/>
                        </a:defRPr>
                      </a:lvl3pPr>
                      <a:lvl4pPr marL="1828754" algn="l" defTabSz="1219170" rtl="0" eaLnBrk="1" latinLnBrk="0" hangingPunct="1">
                        <a:defRPr sz="2400" kern="1200">
                          <a:solidFill>
                            <a:schemeClr val="tx1"/>
                          </a:solidFill>
                          <a:latin typeface="Calibri" panose="020F0502020204030204"/>
                        </a:defRPr>
                      </a:lvl4pPr>
                      <a:lvl5pPr marL="2438339" algn="l" defTabSz="1219170" rtl="0" eaLnBrk="1" latinLnBrk="0" hangingPunct="1">
                        <a:defRPr sz="2400" kern="1200">
                          <a:solidFill>
                            <a:schemeClr val="tx1"/>
                          </a:solidFill>
                          <a:latin typeface="Calibri" panose="020F0502020204030204"/>
                        </a:defRPr>
                      </a:lvl5pPr>
                      <a:lvl6pPr marL="3047924" algn="l" defTabSz="1219170" rtl="0" eaLnBrk="1" latinLnBrk="0" hangingPunct="1">
                        <a:defRPr sz="2400" kern="1200">
                          <a:solidFill>
                            <a:schemeClr val="tx1"/>
                          </a:solidFill>
                          <a:latin typeface="Calibri" panose="020F0502020204030204"/>
                        </a:defRPr>
                      </a:lvl6pPr>
                      <a:lvl7pPr marL="3657509" algn="l" defTabSz="1219170" rtl="0" eaLnBrk="1" latinLnBrk="0" hangingPunct="1">
                        <a:defRPr sz="2400" kern="1200">
                          <a:solidFill>
                            <a:schemeClr val="tx1"/>
                          </a:solidFill>
                          <a:latin typeface="Calibri" panose="020F0502020204030204"/>
                        </a:defRPr>
                      </a:lvl7pPr>
                      <a:lvl8pPr marL="4267093" algn="l" defTabSz="1219170" rtl="0" eaLnBrk="1" latinLnBrk="0" hangingPunct="1">
                        <a:defRPr sz="2400" kern="1200">
                          <a:solidFill>
                            <a:schemeClr val="tx1"/>
                          </a:solidFill>
                          <a:latin typeface="Calibri" panose="020F0502020204030204"/>
                        </a:defRPr>
                      </a:lvl8pPr>
                      <a:lvl9pPr marL="4876678" algn="l" defTabSz="1219170" rtl="0" eaLnBrk="1" latinLnBrk="0" hangingPunct="1">
                        <a:defRPr sz="2400" kern="1200">
                          <a:solidFill>
                            <a:schemeClr val="tx1"/>
                          </a:solidFill>
                          <a:latin typeface="Calibri" panose="020F0502020204030204"/>
                        </a:defRPr>
                      </a:lvl9pPr>
                    </a:lstStyle>
                    <a:p>
                      <a:pPr marL="0" marR="0" algn="ctr">
                        <a:lnSpc>
                          <a:spcPct val="200000"/>
                        </a:lnSpc>
                        <a:spcBef>
                          <a:spcPts val="0"/>
                        </a:spcBef>
                        <a:spcAft>
                          <a:spcPts val="0"/>
                        </a:spcAft>
                      </a:pPr>
                      <a:r>
                        <a:rPr lang="en-US" sz="1600">
                          <a:effectLst/>
                        </a:rPr>
                        <a:t>Pelvis orientation</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1219170" rtl="0" eaLnBrk="1" latinLnBrk="0" hangingPunct="1">
                        <a:defRPr sz="2400" kern="1200">
                          <a:solidFill>
                            <a:schemeClr val="tx1"/>
                          </a:solidFill>
                          <a:latin typeface="Calibri" panose="020F0502020204030204"/>
                        </a:defRPr>
                      </a:lvl1pPr>
                      <a:lvl2pPr marL="609585" algn="l" defTabSz="1219170" rtl="0" eaLnBrk="1" latinLnBrk="0" hangingPunct="1">
                        <a:defRPr sz="2400" kern="1200">
                          <a:solidFill>
                            <a:schemeClr val="tx1"/>
                          </a:solidFill>
                          <a:latin typeface="Calibri" panose="020F0502020204030204"/>
                        </a:defRPr>
                      </a:lvl2pPr>
                      <a:lvl3pPr marL="1219170" algn="l" defTabSz="1219170" rtl="0" eaLnBrk="1" latinLnBrk="0" hangingPunct="1">
                        <a:defRPr sz="2400" kern="1200">
                          <a:solidFill>
                            <a:schemeClr val="tx1"/>
                          </a:solidFill>
                          <a:latin typeface="Calibri" panose="020F0502020204030204"/>
                        </a:defRPr>
                      </a:lvl3pPr>
                      <a:lvl4pPr marL="1828754" algn="l" defTabSz="1219170" rtl="0" eaLnBrk="1" latinLnBrk="0" hangingPunct="1">
                        <a:defRPr sz="2400" kern="1200">
                          <a:solidFill>
                            <a:schemeClr val="tx1"/>
                          </a:solidFill>
                          <a:latin typeface="Calibri" panose="020F0502020204030204"/>
                        </a:defRPr>
                      </a:lvl4pPr>
                      <a:lvl5pPr marL="2438339" algn="l" defTabSz="1219170" rtl="0" eaLnBrk="1" latinLnBrk="0" hangingPunct="1">
                        <a:defRPr sz="2400" kern="1200">
                          <a:solidFill>
                            <a:schemeClr val="tx1"/>
                          </a:solidFill>
                          <a:latin typeface="Calibri" panose="020F0502020204030204"/>
                        </a:defRPr>
                      </a:lvl5pPr>
                      <a:lvl6pPr marL="3047924" algn="l" defTabSz="1219170" rtl="0" eaLnBrk="1" latinLnBrk="0" hangingPunct="1">
                        <a:defRPr sz="2400" kern="1200">
                          <a:solidFill>
                            <a:schemeClr val="tx1"/>
                          </a:solidFill>
                          <a:latin typeface="Calibri" panose="020F0502020204030204"/>
                        </a:defRPr>
                      </a:lvl6pPr>
                      <a:lvl7pPr marL="3657509" algn="l" defTabSz="1219170" rtl="0" eaLnBrk="1" latinLnBrk="0" hangingPunct="1">
                        <a:defRPr sz="2400" kern="1200">
                          <a:solidFill>
                            <a:schemeClr val="tx1"/>
                          </a:solidFill>
                          <a:latin typeface="Calibri" panose="020F0502020204030204"/>
                        </a:defRPr>
                      </a:lvl7pPr>
                      <a:lvl8pPr marL="4267093" algn="l" defTabSz="1219170" rtl="0" eaLnBrk="1" latinLnBrk="0" hangingPunct="1">
                        <a:defRPr sz="2400" kern="1200">
                          <a:solidFill>
                            <a:schemeClr val="tx1"/>
                          </a:solidFill>
                          <a:latin typeface="Calibri" panose="020F0502020204030204"/>
                        </a:defRPr>
                      </a:lvl8pPr>
                      <a:lvl9pPr marL="4876678" algn="l" defTabSz="1219170" rtl="0" eaLnBrk="1" latinLnBrk="0" hangingPunct="1">
                        <a:defRPr sz="2400" kern="1200">
                          <a:solidFill>
                            <a:schemeClr val="tx1"/>
                          </a:solidFill>
                          <a:latin typeface="Calibri" panose="020F0502020204030204"/>
                        </a:defRPr>
                      </a:lvl9pPr>
                    </a:lstStyle>
                    <a:p>
                      <a:pPr marL="0" marR="0" algn="ctr">
                        <a:lnSpc>
                          <a:spcPct val="200000"/>
                        </a:lnSpc>
                        <a:spcBef>
                          <a:spcPts val="0"/>
                        </a:spcBef>
                        <a:spcAft>
                          <a:spcPts val="0"/>
                        </a:spcAft>
                      </a:pPr>
                      <a:r>
                        <a:rPr lang="en-US" sz="1600" dirty="0">
                          <a:effectLst/>
                        </a:rPr>
                        <a:t>Orientation</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3846322882"/>
                  </a:ext>
                </a:extLst>
              </a:tr>
              <a:tr h="0">
                <a:tc>
                  <a:txBody>
                    <a:bodyPr/>
                    <a:lstStyle>
                      <a:lvl1pPr marL="0" algn="l" defTabSz="1219170" rtl="0" eaLnBrk="1" latinLnBrk="0" hangingPunct="1">
                        <a:defRPr sz="2400" b="1" kern="1200">
                          <a:solidFill>
                            <a:schemeClr val="tx1"/>
                          </a:solidFill>
                          <a:latin typeface="Calibri" panose="020F0502020204030204"/>
                        </a:defRPr>
                      </a:lvl1pPr>
                      <a:lvl2pPr marL="609585" algn="l" defTabSz="1219170" rtl="0" eaLnBrk="1" latinLnBrk="0" hangingPunct="1">
                        <a:defRPr sz="2400" b="1" kern="1200">
                          <a:solidFill>
                            <a:schemeClr val="tx1"/>
                          </a:solidFill>
                          <a:latin typeface="Calibri" panose="020F0502020204030204"/>
                        </a:defRPr>
                      </a:lvl2pPr>
                      <a:lvl3pPr marL="1219170" algn="l" defTabSz="1219170" rtl="0" eaLnBrk="1" latinLnBrk="0" hangingPunct="1">
                        <a:defRPr sz="2400" b="1" kern="1200">
                          <a:solidFill>
                            <a:schemeClr val="tx1"/>
                          </a:solidFill>
                          <a:latin typeface="Calibri" panose="020F0502020204030204"/>
                        </a:defRPr>
                      </a:lvl3pPr>
                      <a:lvl4pPr marL="1828754" algn="l" defTabSz="1219170" rtl="0" eaLnBrk="1" latinLnBrk="0" hangingPunct="1">
                        <a:defRPr sz="2400" b="1" kern="1200">
                          <a:solidFill>
                            <a:schemeClr val="tx1"/>
                          </a:solidFill>
                          <a:latin typeface="Calibri" panose="020F0502020204030204"/>
                        </a:defRPr>
                      </a:lvl4pPr>
                      <a:lvl5pPr marL="2438339" algn="l" defTabSz="1219170" rtl="0" eaLnBrk="1" latinLnBrk="0" hangingPunct="1">
                        <a:defRPr sz="2400" b="1" kern="1200">
                          <a:solidFill>
                            <a:schemeClr val="tx1"/>
                          </a:solidFill>
                          <a:latin typeface="Calibri" panose="020F0502020204030204"/>
                        </a:defRPr>
                      </a:lvl5pPr>
                      <a:lvl6pPr marL="3047924" algn="l" defTabSz="1219170" rtl="0" eaLnBrk="1" latinLnBrk="0" hangingPunct="1">
                        <a:defRPr sz="2400" b="1" kern="1200">
                          <a:solidFill>
                            <a:schemeClr val="tx1"/>
                          </a:solidFill>
                          <a:latin typeface="Calibri" panose="020F0502020204030204"/>
                        </a:defRPr>
                      </a:lvl6pPr>
                      <a:lvl7pPr marL="3657509" algn="l" defTabSz="1219170" rtl="0" eaLnBrk="1" latinLnBrk="0" hangingPunct="1">
                        <a:defRPr sz="2400" b="1" kern="1200">
                          <a:solidFill>
                            <a:schemeClr val="tx1"/>
                          </a:solidFill>
                          <a:latin typeface="Calibri" panose="020F0502020204030204"/>
                        </a:defRPr>
                      </a:lvl7pPr>
                      <a:lvl8pPr marL="4267093" algn="l" defTabSz="1219170" rtl="0" eaLnBrk="1" latinLnBrk="0" hangingPunct="1">
                        <a:defRPr sz="2400" b="1" kern="1200">
                          <a:solidFill>
                            <a:schemeClr val="tx1"/>
                          </a:solidFill>
                          <a:latin typeface="Calibri" panose="020F0502020204030204"/>
                        </a:defRPr>
                      </a:lvl8pPr>
                      <a:lvl9pPr marL="4876678" algn="l" defTabSz="1219170" rtl="0" eaLnBrk="1" latinLnBrk="0" hangingPunct="1">
                        <a:defRPr sz="2400" b="1" kern="1200">
                          <a:solidFill>
                            <a:schemeClr val="tx1"/>
                          </a:solidFill>
                          <a:latin typeface="Calibri" panose="020F0502020204030204"/>
                        </a:defRPr>
                      </a:lvl9pPr>
                    </a:lstStyle>
                    <a:p>
                      <a:pPr marL="0" marR="0" algn="ctr">
                        <a:lnSpc>
                          <a:spcPct val="200000"/>
                        </a:lnSpc>
                        <a:spcBef>
                          <a:spcPts val="0"/>
                        </a:spcBef>
                        <a:spcAft>
                          <a:spcPts val="0"/>
                        </a:spcAft>
                      </a:pPr>
                      <a:r>
                        <a:rPr lang="en-US" sz="1600" cap="all">
                          <a:effectLst/>
                        </a:rPr>
                        <a:t>1</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lnTlToBr w="12700" cmpd="sng">
                      <a:noFill/>
                      <a:prstDash val="solid"/>
                    </a:lnTlToBr>
                    <a:lnBlToTr w="12700" cmpd="sng">
                      <a:noFill/>
                      <a:prstDash val="solid"/>
                    </a:lnBlToTr>
                    <a:solidFill>
                      <a:sysClr val="windowText" lastClr="000000">
                        <a:alpha val="20000"/>
                      </a:sysClr>
                    </a:solidFill>
                  </a:tcPr>
                </a:tc>
                <a:tc>
                  <a:txBody>
                    <a:bodyPr/>
                    <a:lstStyle>
                      <a:lvl1pPr marL="0" algn="l" defTabSz="1219170" rtl="0" eaLnBrk="1" latinLnBrk="0" hangingPunct="1">
                        <a:defRPr sz="2400" kern="1200">
                          <a:solidFill>
                            <a:schemeClr val="tx1"/>
                          </a:solidFill>
                          <a:latin typeface="Calibri" panose="020F0502020204030204"/>
                        </a:defRPr>
                      </a:lvl1pPr>
                      <a:lvl2pPr marL="609585" algn="l" defTabSz="1219170" rtl="0" eaLnBrk="1" latinLnBrk="0" hangingPunct="1">
                        <a:defRPr sz="2400" kern="1200">
                          <a:solidFill>
                            <a:schemeClr val="tx1"/>
                          </a:solidFill>
                          <a:latin typeface="Calibri" panose="020F0502020204030204"/>
                        </a:defRPr>
                      </a:lvl2pPr>
                      <a:lvl3pPr marL="1219170" algn="l" defTabSz="1219170" rtl="0" eaLnBrk="1" latinLnBrk="0" hangingPunct="1">
                        <a:defRPr sz="2400" kern="1200">
                          <a:solidFill>
                            <a:schemeClr val="tx1"/>
                          </a:solidFill>
                          <a:latin typeface="Calibri" panose="020F0502020204030204"/>
                        </a:defRPr>
                      </a:lvl3pPr>
                      <a:lvl4pPr marL="1828754" algn="l" defTabSz="1219170" rtl="0" eaLnBrk="1" latinLnBrk="0" hangingPunct="1">
                        <a:defRPr sz="2400" kern="1200">
                          <a:solidFill>
                            <a:schemeClr val="tx1"/>
                          </a:solidFill>
                          <a:latin typeface="Calibri" panose="020F0502020204030204"/>
                        </a:defRPr>
                      </a:lvl4pPr>
                      <a:lvl5pPr marL="2438339" algn="l" defTabSz="1219170" rtl="0" eaLnBrk="1" latinLnBrk="0" hangingPunct="1">
                        <a:defRPr sz="2400" kern="1200">
                          <a:solidFill>
                            <a:schemeClr val="tx1"/>
                          </a:solidFill>
                          <a:latin typeface="Calibri" panose="020F0502020204030204"/>
                        </a:defRPr>
                      </a:lvl5pPr>
                      <a:lvl6pPr marL="3047924" algn="l" defTabSz="1219170" rtl="0" eaLnBrk="1" latinLnBrk="0" hangingPunct="1">
                        <a:defRPr sz="2400" kern="1200">
                          <a:solidFill>
                            <a:schemeClr val="tx1"/>
                          </a:solidFill>
                          <a:latin typeface="Calibri" panose="020F0502020204030204"/>
                        </a:defRPr>
                      </a:lvl6pPr>
                      <a:lvl7pPr marL="3657509" algn="l" defTabSz="1219170" rtl="0" eaLnBrk="1" latinLnBrk="0" hangingPunct="1">
                        <a:defRPr sz="2400" kern="1200">
                          <a:solidFill>
                            <a:schemeClr val="tx1"/>
                          </a:solidFill>
                          <a:latin typeface="Calibri" panose="020F0502020204030204"/>
                        </a:defRPr>
                      </a:lvl7pPr>
                      <a:lvl8pPr marL="4267093" algn="l" defTabSz="1219170" rtl="0" eaLnBrk="1" latinLnBrk="0" hangingPunct="1">
                        <a:defRPr sz="2400" kern="1200">
                          <a:solidFill>
                            <a:schemeClr val="tx1"/>
                          </a:solidFill>
                          <a:latin typeface="Calibri" panose="020F0502020204030204"/>
                        </a:defRPr>
                      </a:lvl8pPr>
                      <a:lvl9pPr marL="4876678" algn="l" defTabSz="1219170" rtl="0" eaLnBrk="1" latinLnBrk="0" hangingPunct="1">
                        <a:defRPr sz="2400" kern="1200">
                          <a:solidFill>
                            <a:schemeClr val="tx1"/>
                          </a:solidFill>
                          <a:latin typeface="Calibri" panose="020F0502020204030204"/>
                        </a:defRPr>
                      </a:lvl9pPr>
                    </a:lstStyle>
                    <a:p>
                      <a:pPr marL="0" marR="0" algn="ctr">
                        <a:lnSpc>
                          <a:spcPct val="200000"/>
                        </a:lnSpc>
                        <a:spcBef>
                          <a:spcPts val="0"/>
                        </a:spcBef>
                        <a:spcAft>
                          <a:spcPts val="0"/>
                        </a:spcAft>
                      </a:pPr>
                      <a:r>
                        <a:rPr lang="en-US" sz="1600">
                          <a:effectLst/>
                        </a:rPr>
                        <a:t>Swing foot position</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a:noFill/>
                    </a:lnT>
                    <a:lnB>
                      <a:noFill/>
                    </a:lnB>
                    <a:lnTlToBr w="12700" cmpd="sng">
                      <a:noFill/>
                      <a:prstDash val="solid"/>
                    </a:lnTlToBr>
                    <a:lnBlToTr w="12700" cmpd="sng">
                      <a:noFill/>
                      <a:prstDash val="solid"/>
                    </a:lnBlToTr>
                    <a:solidFill>
                      <a:sysClr val="windowText" lastClr="000000">
                        <a:alpha val="20000"/>
                      </a:sysClr>
                    </a:solidFill>
                  </a:tcPr>
                </a:tc>
                <a:tc>
                  <a:txBody>
                    <a:bodyPr/>
                    <a:lstStyle>
                      <a:lvl1pPr marL="0" algn="l" defTabSz="1219170" rtl="0" eaLnBrk="1" latinLnBrk="0" hangingPunct="1">
                        <a:defRPr sz="2400" kern="1200">
                          <a:solidFill>
                            <a:schemeClr val="tx1"/>
                          </a:solidFill>
                          <a:latin typeface="Calibri" panose="020F0502020204030204"/>
                        </a:defRPr>
                      </a:lvl1pPr>
                      <a:lvl2pPr marL="609585" algn="l" defTabSz="1219170" rtl="0" eaLnBrk="1" latinLnBrk="0" hangingPunct="1">
                        <a:defRPr sz="2400" kern="1200">
                          <a:solidFill>
                            <a:schemeClr val="tx1"/>
                          </a:solidFill>
                          <a:latin typeface="Calibri" panose="020F0502020204030204"/>
                        </a:defRPr>
                      </a:lvl2pPr>
                      <a:lvl3pPr marL="1219170" algn="l" defTabSz="1219170" rtl="0" eaLnBrk="1" latinLnBrk="0" hangingPunct="1">
                        <a:defRPr sz="2400" kern="1200">
                          <a:solidFill>
                            <a:schemeClr val="tx1"/>
                          </a:solidFill>
                          <a:latin typeface="Calibri" panose="020F0502020204030204"/>
                        </a:defRPr>
                      </a:lvl3pPr>
                      <a:lvl4pPr marL="1828754" algn="l" defTabSz="1219170" rtl="0" eaLnBrk="1" latinLnBrk="0" hangingPunct="1">
                        <a:defRPr sz="2400" kern="1200">
                          <a:solidFill>
                            <a:schemeClr val="tx1"/>
                          </a:solidFill>
                          <a:latin typeface="Calibri" panose="020F0502020204030204"/>
                        </a:defRPr>
                      </a:lvl4pPr>
                      <a:lvl5pPr marL="2438339" algn="l" defTabSz="1219170" rtl="0" eaLnBrk="1" latinLnBrk="0" hangingPunct="1">
                        <a:defRPr sz="2400" kern="1200">
                          <a:solidFill>
                            <a:schemeClr val="tx1"/>
                          </a:solidFill>
                          <a:latin typeface="Calibri" panose="020F0502020204030204"/>
                        </a:defRPr>
                      </a:lvl5pPr>
                      <a:lvl6pPr marL="3047924" algn="l" defTabSz="1219170" rtl="0" eaLnBrk="1" latinLnBrk="0" hangingPunct="1">
                        <a:defRPr sz="2400" kern="1200">
                          <a:solidFill>
                            <a:schemeClr val="tx1"/>
                          </a:solidFill>
                          <a:latin typeface="Calibri" panose="020F0502020204030204"/>
                        </a:defRPr>
                      </a:lvl6pPr>
                      <a:lvl7pPr marL="3657509" algn="l" defTabSz="1219170" rtl="0" eaLnBrk="1" latinLnBrk="0" hangingPunct="1">
                        <a:defRPr sz="2400" kern="1200">
                          <a:solidFill>
                            <a:schemeClr val="tx1"/>
                          </a:solidFill>
                          <a:latin typeface="Calibri" panose="020F0502020204030204"/>
                        </a:defRPr>
                      </a:lvl7pPr>
                      <a:lvl8pPr marL="4267093" algn="l" defTabSz="1219170" rtl="0" eaLnBrk="1" latinLnBrk="0" hangingPunct="1">
                        <a:defRPr sz="2400" kern="1200">
                          <a:solidFill>
                            <a:schemeClr val="tx1"/>
                          </a:solidFill>
                          <a:latin typeface="Calibri" panose="020F0502020204030204"/>
                        </a:defRPr>
                      </a:lvl8pPr>
                      <a:lvl9pPr marL="4876678" algn="l" defTabSz="1219170" rtl="0" eaLnBrk="1" latinLnBrk="0" hangingPunct="1">
                        <a:defRPr sz="2400" kern="1200">
                          <a:solidFill>
                            <a:schemeClr val="tx1"/>
                          </a:solidFill>
                          <a:latin typeface="Calibri" panose="020F0502020204030204"/>
                        </a:defRPr>
                      </a:lvl9pPr>
                    </a:lstStyle>
                    <a:p>
                      <a:pPr marL="0" marR="0" algn="ctr">
                        <a:lnSpc>
                          <a:spcPct val="200000"/>
                        </a:lnSpc>
                        <a:spcBef>
                          <a:spcPts val="0"/>
                        </a:spcBef>
                        <a:spcAft>
                          <a:spcPts val="0"/>
                        </a:spcAft>
                      </a:pPr>
                      <a:r>
                        <a:rPr lang="en-US" sz="1600" dirty="0">
                          <a:effectLst/>
                        </a:rPr>
                        <a:t>Position</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a:noFill/>
                    </a:lnT>
                    <a:lnB>
                      <a:noFill/>
                    </a:lnB>
                    <a:lnTlToBr w="12700" cmpd="sng">
                      <a:noFill/>
                      <a:prstDash val="solid"/>
                    </a:lnTlToBr>
                    <a:lnBlToTr w="12700" cmpd="sng">
                      <a:noFill/>
                      <a:prstDash val="solid"/>
                    </a:lnBlToTr>
                    <a:solidFill>
                      <a:sysClr val="windowText" lastClr="000000">
                        <a:alpha val="20000"/>
                      </a:sysClr>
                    </a:solidFill>
                  </a:tcPr>
                </a:tc>
                <a:extLst>
                  <a:ext uri="{0D108BD9-81ED-4DB2-BD59-A6C34878D82A}">
                    <a16:rowId xmlns:a16="http://schemas.microsoft.com/office/drawing/2014/main" val="1186561252"/>
                  </a:ext>
                </a:extLst>
              </a:tr>
              <a:tr h="0">
                <a:tc>
                  <a:txBody>
                    <a:bodyPr/>
                    <a:lstStyle>
                      <a:lvl1pPr marL="0" algn="l" defTabSz="1219170" rtl="0" eaLnBrk="1" latinLnBrk="0" hangingPunct="1">
                        <a:defRPr sz="2400" b="1" kern="1200">
                          <a:solidFill>
                            <a:schemeClr val="tx1"/>
                          </a:solidFill>
                          <a:latin typeface="Calibri" panose="020F0502020204030204"/>
                        </a:defRPr>
                      </a:lvl1pPr>
                      <a:lvl2pPr marL="609585" algn="l" defTabSz="1219170" rtl="0" eaLnBrk="1" latinLnBrk="0" hangingPunct="1">
                        <a:defRPr sz="2400" b="1" kern="1200">
                          <a:solidFill>
                            <a:schemeClr val="tx1"/>
                          </a:solidFill>
                          <a:latin typeface="Calibri" panose="020F0502020204030204"/>
                        </a:defRPr>
                      </a:lvl2pPr>
                      <a:lvl3pPr marL="1219170" algn="l" defTabSz="1219170" rtl="0" eaLnBrk="1" latinLnBrk="0" hangingPunct="1">
                        <a:defRPr sz="2400" b="1" kern="1200">
                          <a:solidFill>
                            <a:schemeClr val="tx1"/>
                          </a:solidFill>
                          <a:latin typeface="Calibri" panose="020F0502020204030204"/>
                        </a:defRPr>
                      </a:lvl3pPr>
                      <a:lvl4pPr marL="1828754" algn="l" defTabSz="1219170" rtl="0" eaLnBrk="1" latinLnBrk="0" hangingPunct="1">
                        <a:defRPr sz="2400" b="1" kern="1200">
                          <a:solidFill>
                            <a:schemeClr val="tx1"/>
                          </a:solidFill>
                          <a:latin typeface="Calibri" panose="020F0502020204030204"/>
                        </a:defRPr>
                      </a:lvl4pPr>
                      <a:lvl5pPr marL="2438339" algn="l" defTabSz="1219170" rtl="0" eaLnBrk="1" latinLnBrk="0" hangingPunct="1">
                        <a:defRPr sz="2400" b="1" kern="1200">
                          <a:solidFill>
                            <a:schemeClr val="tx1"/>
                          </a:solidFill>
                          <a:latin typeface="Calibri" panose="020F0502020204030204"/>
                        </a:defRPr>
                      </a:lvl5pPr>
                      <a:lvl6pPr marL="3047924" algn="l" defTabSz="1219170" rtl="0" eaLnBrk="1" latinLnBrk="0" hangingPunct="1">
                        <a:defRPr sz="2400" b="1" kern="1200">
                          <a:solidFill>
                            <a:schemeClr val="tx1"/>
                          </a:solidFill>
                          <a:latin typeface="Calibri" panose="020F0502020204030204"/>
                        </a:defRPr>
                      </a:lvl6pPr>
                      <a:lvl7pPr marL="3657509" algn="l" defTabSz="1219170" rtl="0" eaLnBrk="1" latinLnBrk="0" hangingPunct="1">
                        <a:defRPr sz="2400" b="1" kern="1200">
                          <a:solidFill>
                            <a:schemeClr val="tx1"/>
                          </a:solidFill>
                          <a:latin typeface="Calibri" panose="020F0502020204030204"/>
                        </a:defRPr>
                      </a:lvl7pPr>
                      <a:lvl8pPr marL="4267093" algn="l" defTabSz="1219170" rtl="0" eaLnBrk="1" latinLnBrk="0" hangingPunct="1">
                        <a:defRPr sz="2400" b="1" kern="1200">
                          <a:solidFill>
                            <a:schemeClr val="tx1"/>
                          </a:solidFill>
                          <a:latin typeface="Calibri" panose="020F0502020204030204"/>
                        </a:defRPr>
                      </a:lvl8pPr>
                      <a:lvl9pPr marL="4876678" algn="l" defTabSz="1219170" rtl="0" eaLnBrk="1" latinLnBrk="0" hangingPunct="1">
                        <a:defRPr sz="2400" b="1" kern="1200">
                          <a:solidFill>
                            <a:schemeClr val="tx1"/>
                          </a:solidFill>
                          <a:latin typeface="Calibri" panose="020F0502020204030204"/>
                        </a:defRPr>
                      </a:lvl9pPr>
                    </a:lstStyle>
                    <a:p>
                      <a:pPr marL="0" marR="0" algn="ctr">
                        <a:lnSpc>
                          <a:spcPct val="200000"/>
                        </a:lnSpc>
                        <a:spcBef>
                          <a:spcPts val="0"/>
                        </a:spcBef>
                        <a:spcAft>
                          <a:spcPts val="0"/>
                        </a:spcAft>
                      </a:pPr>
                      <a:r>
                        <a:rPr lang="en-US" sz="1600" cap="all">
                          <a:effectLst/>
                        </a:rPr>
                        <a:t>1</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1219170" rtl="0" eaLnBrk="1" latinLnBrk="0" hangingPunct="1">
                        <a:defRPr sz="2400" kern="1200">
                          <a:solidFill>
                            <a:schemeClr val="tx1"/>
                          </a:solidFill>
                          <a:latin typeface="Calibri" panose="020F0502020204030204"/>
                        </a:defRPr>
                      </a:lvl1pPr>
                      <a:lvl2pPr marL="609585" algn="l" defTabSz="1219170" rtl="0" eaLnBrk="1" latinLnBrk="0" hangingPunct="1">
                        <a:defRPr sz="2400" kern="1200">
                          <a:solidFill>
                            <a:schemeClr val="tx1"/>
                          </a:solidFill>
                          <a:latin typeface="Calibri" panose="020F0502020204030204"/>
                        </a:defRPr>
                      </a:lvl2pPr>
                      <a:lvl3pPr marL="1219170" algn="l" defTabSz="1219170" rtl="0" eaLnBrk="1" latinLnBrk="0" hangingPunct="1">
                        <a:defRPr sz="2400" kern="1200">
                          <a:solidFill>
                            <a:schemeClr val="tx1"/>
                          </a:solidFill>
                          <a:latin typeface="Calibri" panose="020F0502020204030204"/>
                        </a:defRPr>
                      </a:lvl3pPr>
                      <a:lvl4pPr marL="1828754" algn="l" defTabSz="1219170" rtl="0" eaLnBrk="1" latinLnBrk="0" hangingPunct="1">
                        <a:defRPr sz="2400" kern="1200">
                          <a:solidFill>
                            <a:schemeClr val="tx1"/>
                          </a:solidFill>
                          <a:latin typeface="Calibri" panose="020F0502020204030204"/>
                        </a:defRPr>
                      </a:lvl4pPr>
                      <a:lvl5pPr marL="2438339" algn="l" defTabSz="1219170" rtl="0" eaLnBrk="1" latinLnBrk="0" hangingPunct="1">
                        <a:defRPr sz="2400" kern="1200">
                          <a:solidFill>
                            <a:schemeClr val="tx1"/>
                          </a:solidFill>
                          <a:latin typeface="Calibri" panose="020F0502020204030204"/>
                        </a:defRPr>
                      </a:lvl5pPr>
                      <a:lvl6pPr marL="3047924" algn="l" defTabSz="1219170" rtl="0" eaLnBrk="1" latinLnBrk="0" hangingPunct="1">
                        <a:defRPr sz="2400" kern="1200">
                          <a:solidFill>
                            <a:schemeClr val="tx1"/>
                          </a:solidFill>
                          <a:latin typeface="Calibri" panose="020F0502020204030204"/>
                        </a:defRPr>
                      </a:lvl6pPr>
                      <a:lvl7pPr marL="3657509" algn="l" defTabSz="1219170" rtl="0" eaLnBrk="1" latinLnBrk="0" hangingPunct="1">
                        <a:defRPr sz="2400" kern="1200">
                          <a:solidFill>
                            <a:schemeClr val="tx1"/>
                          </a:solidFill>
                          <a:latin typeface="Calibri" panose="020F0502020204030204"/>
                        </a:defRPr>
                      </a:lvl7pPr>
                      <a:lvl8pPr marL="4267093" algn="l" defTabSz="1219170" rtl="0" eaLnBrk="1" latinLnBrk="0" hangingPunct="1">
                        <a:defRPr sz="2400" kern="1200">
                          <a:solidFill>
                            <a:schemeClr val="tx1"/>
                          </a:solidFill>
                          <a:latin typeface="Calibri" panose="020F0502020204030204"/>
                        </a:defRPr>
                      </a:lvl8pPr>
                      <a:lvl9pPr marL="4876678" algn="l" defTabSz="1219170" rtl="0" eaLnBrk="1" latinLnBrk="0" hangingPunct="1">
                        <a:defRPr sz="2400" kern="1200">
                          <a:solidFill>
                            <a:schemeClr val="tx1"/>
                          </a:solidFill>
                          <a:latin typeface="Calibri" panose="020F0502020204030204"/>
                        </a:defRPr>
                      </a:lvl9pPr>
                    </a:lstStyle>
                    <a:p>
                      <a:pPr marL="0" marR="0" algn="ctr">
                        <a:lnSpc>
                          <a:spcPct val="200000"/>
                        </a:lnSpc>
                        <a:spcBef>
                          <a:spcPts val="0"/>
                        </a:spcBef>
                        <a:spcAft>
                          <a:spcPts val="0"/>
                        </a:spcAft>
                      </a:pPr>
                      <a:r>
                        <a:rPr lang="en-US" sz="1600">
                          <a:effectLst/>
                        </a:rPr>
                        <a:t>Swing foot orientation</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a:no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1219170" rtl="0" eaLnBrk="1" latinLnBrk="0" hangingPunct="1">
                        <a:defRPr sz="2400" kern="1200">
                          <a:solidFill>
                            <a:schemeClr val="tx1"/>
                          </a:solidFill>
                          <a:latin typeface="Calibri" panose="020F0502020204030204"/>
                        </a:defRPr>
                      </a:lvl1pPr>
                      <a:lvl2pPr marL="609585" algn="l" defTabSz="1219170" rtl="0" eaLnBrk="1" latinLnBrk="0" hangingPunct="1">
                        <a:defRPr sz="2400" kern="1200">
                          <a:solidFill>
                            <a:schemeClr val="tx1"/>
                          </a:solidFill>
                          <a:latin typeface="Calibri" panose="020F0502020204030204"/>
                        </a:defRPr>
                      </a:lvl2pPr>
                      <a:lvl3pPr marL="1219170" algn="l" defTabSz="1219170" rtl="0" eaLnBrk="1" latinLnBrk="0" hangingPunct="1">
                        <a:defRPr sz="2400" kern="1200">
                          <a:solidFill>
                            <a:schemeClr val="tx1"/>
                          </a:solidFill>
                          <a:latin typeface="Calibri" panose="020F0502020204030204"/>
                        </a:defRPr>
                      </a:lvl3pPr>
                      <a:lvl4pPr marL="1828754" algn="l" defTabSz="1219170" rtl="0" eaLnBrk="1" latinLnBrk="0" hangingPunct="1">
                        <a:defRPr sz="2400" kern="1200">
                          <a:solidFill>
                            <a:schemeClr val="tx1"/>
                          </a:solidFill>
                          <a:latin typeface="Calibri" panose="020F0502020204030204"/>
                        </a:defRPr>
                      </a:lvl4pPr>
                      <a:lvl5pPr marL="2438339" algn="l" defTabSz="1219170" rtl="0" eaLnBrk="1" latinLnBrk="0" hangingPunct="1">
                        <a:defRPr sz="2400" kern="1200">
                          <a:solidFill>
                            <a:schemeClr val="tx1"/>
                          </a:solidFill>
                          <a:latin typeface="Calibri" panose="020F0502020204030204"/>
                        </a:defRPr>
                      </a:lvl5pPr>
                      <a:lvl6pPr marL="3047924" algn="l" defTabSz="1219170" rtl="0" eaLnBrk="1" latinLnBrk="0" hangingPunct="1">
                        <a:defRPr sz="2400" kern="1200">
                          <a:solidFill>
                            <a:schemeClr val="tx1"/>
                          </a:solidFill>
                          <a:latin typeface="Calibri" panose="020F0502020204030204"/>
                        </a:defRPr>
                      </a:lvl6pPr>
                      <a:lvl7pPr marL="3657509" algn="l" defTabSz="1219170" rtl="0" eaLnBrk="1" latinLnBrk="0" hangingPunct="1">
                        <a:defRPr sz="2400" kern="1200">
                          <a:solidFill>
                            <a:schemeClr val="tx1"/>
                          </a:solidFill>
                          <a:latin typeface="Calibri" panose="020F0502020204030204"/>
                        </a:defRPr>
                      </a:lvl7pPr>
                      <a:lvl8pPr marL="4267093" algn="l" defTabSz="1219170" rtl="0" eaLnBrk="1" latinLnBrk="0" hangingPunct="1">
                        <a:defRPr sz="2400" kern="1200">
                          <a:solidFill>
                            <a:schemeClr val="tx1"/>
                          </a:solidFill>
                          <a:latin typeface="Calibri" panose="020F0502020204030204"/>
                        </a:defRPr>
                      </a:lvl8pPr>
                      <a:lvl9pPr marL="4876678" algn="l" defTabSz="1219170" rtl="0" eaLnBrk="1" latinLnBrk="0" hangingPunct="1">
                        <a:defRPr sz="2400" kern="1200">
                          <a:solidFill>
                            <a:schemeClr val="tx1"/>
                          </a:solidFill>
                          <a:latin typeface="Calibri" panose="020F0502020204030204"/>
                        </a:defRPr>
                      </a:lvl9pPr>
                    </a:lstStyle>
                    <a:p>
                      <a:pPr marL="0" marR="0" algn="ctr">
                        <a:lnSpc>
                          <a:spcPct val="200000"/>
                        </a:lnSpc>
                        <a:spcBef>
                          <a:spcPts val="0"/>
                        </a:spcBef>
                        <a:spcAft>
                          <a:spcPts val="0"/>
                        </a:spcAft>
                      </a:pPr>
                      <a:r>
                        <a:rPr lang="en-US" sz="1600" dirty="0">
                          <a:effectLst/>
                        </a:rPr>
                        <a:t>Orientation</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a:no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519966496"/>
                  </a:ext>
                </a:extLst>
              </a:tr>
            </a:tbl>
          </a:graphicData>
        </a:graphic>
      </p:graphicFrame>
      <p:sp>
        <p:nvSpPr>
          <p:cNvPr id="8" name="TextBox 7">
            <a:extLst>
              <a:ext uri="{FF2B5EF4-FFF2-40B4-BE49-F238E27FC236}">
                <a16:creationId xmlns:a16="http://schemas.microsoft.com/office/drawing/2014/main" id="{E493BB29-2EE1-3451-CCCC-EA45B41112FD}"/>
              </a:ext>
            </a:extLst>
          </p:cNvPr>
          <p:cNvSpPr txBox="1"/>
          <p:nvPr/>
        </p:nvSpPr>
        <p:spPr>
          <a:xfrm>
            <a:off x="7391400" y="1611868"/>
            <a:ext cx="4110869" cy="369332"/>
          </a:xfrm>
          <a:prstGeom prst="rect">
            <a:avLst/>
          </a:prstGeom>
          <a:noFill/>
        </p:spPr>
        <p:txBody>
          <a:bodyPr wrap="none" rtlCol="0">
            <a:spAutoFit/>
          </a:bodyPr>
          <a:lstStyle/>
          <a:p>
            <a:pPr fontAlgn="auto">
              <a:spcBef>
                <a:spcPts val="0"/>
              </a:spcBef>
              <a:spcAft>
                <a:spcPts val="0"/>
              </a:spcAft>
            </a:pPr>
            <a:r>
              <a:rPr lang="en-US" sz="1800" dirty="0">
                <a:solidFill>
                  <a:prstClr val="black"/>
                </a:solidFill>
                <a:latin typeface="Calibri" panose="020F0502020204030204"/>
              </a:rPr>
              <a:t>Tasks used in preliminary gait simulations.</a:t>
            </a:r>
          </a:p>
        </p:txBody>
      </p:sp>
      <p:sp>
        <p:nvSpPr>
          <p:cNvPr id="5" name="Slide Number Placeholder 4">
            <a:extLst>
              <a:ext uri="{FF2B5EF4-FFF2-40B4-BE49-F238E27FC236}">
                <a16:creationId xmlns:a16="http://schemas.microsoft.com/office/drawing/2014/main" id="{80DA2A3E-BF9B-351A-4343-026F18627F99}"/>
              </a:ext>
            </a:extLst>
          </p:cNvPr>
          <p:cNvSpPr>
            <a:spLocks noGrp="1"/>
          </p:cNvSpPr>
          <p:nvPr>
            <p:ph type="sldNum" sz="quarter" idx="4"/>
          </p:nvPr>
        </p:nvSpPr>
        <p:spPr/>
        <p:txBody>
          <a:bodyPr/>
          <a:lstStyle/>
          <a:p>
            <a:pPr>
              <a:defRPr/>
            </a:pPr>
            <a:fld id="{D68E8870-17DE-45C4-A8DD-7644B2422933}" type="slidenum">
              <a:rPr lang="en-US" smtClean="0"/>
              <a:pPr>
                <a:defRPr/>
              </a:pPr>
              <a:t>11</a:t>
            </a:fld>
            <a:endParaRPr lang="en-US" dirty="0"/>
          </a:p>
        </p:txBody>
      </p:sp>
    </p:spTree>
    <p:extLst>
      <p:ext uri="{BB962C8B-B14F-4D97-AF65-F5344CB8AC3E}">
        <p14:creationId xmlns:p14="http://schemas.microsoft.com/office/powerpoint/2010/main" val="53697430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C586791-723C-2A99-2C35-9683A24DAE35}"/>
              </a:ext>
            </a:extLst>
          </p:cNvPr>
          <p:cNvSpPr>
            <a:spLocks noGrp="1"/>
          </p:cNvSpPr>
          <p:nvPr>
            <p:ph idx="1"/>
          </p:nvPr>
        </p:nvSpPr>
        <p:spPr>
          <a:xfrm>
            <a:off x="256515" y="1053220"/>
            <a:ext cx="8506485" cy="4343400"/>
          </a:xfrm>
        </p:spPr>
        <p:txBody>
          <a:bodyPr/>
          <a:lstStyle/>
          <a:p>
            <a:r>
              <a:rPr lang="en-US" dirty="0"/>
              <a:t>Extended existing task space control framework [1] to support whole-body movements</a:t>
            </a:r>
          </a:p>
          <a:p>
            <a:pPr lvl="1"/>
            <a:r>
              <a:rPr lang="en-US" dirty="0"/>
              <a:t>Tasks can be derived from sensor data</a:t>
            </a:r>
          </a:p>
          <a:p>
            <a:r>
              <a:rPr lang="en-US" dirty="0"/>
              <a:t>Code under review for integration into OpenSim Core </a:t>
            </a:r>
          </a:p>
          <a:p>
            <a:r>
              <a:rPr lang="en-US" dirty="0"/>
              <a:t>Mathematical derivations provided in preprint</a:t>
            </a:r>
          </a:p>
          <a:p>
            <a:r>
              <a:rPr lang="en-US" dirty="0"/>
              <a:t>Ongoing development of movement controllers </a:t>
            </a:r>
          </a:p>
        </p:txBody>
      </p:sp>
      <p:sp>
        <p:nvSpPr>
          <p:cNvPr id="4" name="Title 3">
            <a:extLst>
              <a:ext uri="{FF2B5EF4-FFF2-40B4-BE49-F238E27FC236}">
                <a16:creationId xmlns:a16="http://schemas.microsoft.com/office/drawing/2014/main" id="{1709924C-BC7E-D7D6-FD52-562096BDC655}"/>
              </a:ext>
            </a:extLst>
          </p:cNvPr>
          <p:cNvSpPr>
            <a:spLocks noGrp="1"/>
          </p:cNvSpPr>
          <p:nvPr>
            <p:ph type="title"/>
          </p:nvPr>
        </p:nvSpPr>
        <p:spPr/>
        <p:txBody>
          <a:bodyPr/>
          <a:lstStyle/>
          <a:p>
            <a:r>
              <a:rPr lang="en-US" dirty="0"/>
              <a:t>Implementation in OpenSim</a:t>
            </a:r>
          </a:p>
        </p:txBody>
      </p:sp>
      <p:sp>
        <p:nvSpPr>
          <p:cNvPr id="5" name="TextBox 4">
            <a:extLst>
              <a:ext uri="{FF2B5EF4-FFF2-40B4-BE49-F238E27FC236}">
                <a16:creationId xmlns:a16="http://schemas.microsoft.com/office/drawing/2014/main" id="{A1273CC6-58C5-7FB5-0C9D-3FC99598D793}"/>
              </a:ext>
            </a:extLst>
          </p:cNvPr>
          <p:cNvSpPr txBox="1"/>
          <p:nvPr/>
        </p:nvSpPr>
        <p:spPr>
          <a:xfrm>
            <a:off x="228600" y="6172200"/>
            <a:ext cx="4336893" cy="307777"/>
          </a:xfrm>
          <a:prstGeom prst="rect">
            <a:avLst/>
          </a:prstGeom>
          <a:noFill/>
        </p:spPr>
        <p:txBody>
          <a:bodyPr wrap="none" rtlCol="0">
            <a:spAutoFit/>
          </a:bodyPr>
          <a:lstStyle/>
          <a:p>
            <a:r>
              <a:rPr lang="en-US" sz="1400" dirty="0"/>
              <a:t>[1] Stanev and Moustakas, 2018, </a:t>
            </a:r>
            <a:r>
              <a:rPr lang="en-US" sz="1400" i="1" dirty="0"/>
              <a:t>IEEE Trans Biomed Eng</a:t>
            </a:r>
            <a:r>
              <a:rPr lang="en-US" sz="1400" dirty="0"/>
              <a:t>. </a:t>
            </a:r>
          </a:p>
        </p:txBody>
      </p:sp>
      <p:pic>
        <p:nvPicPr>
          <p:cNvPr id="7" name="Picture 6">
            <a:extLst>
              <a:ext uri="{FF2B5EF4-FFF2-40B4-BE49-F238E27FC236}">
                <a16:creationId xmlns:a16="http://schemas.microsoft.com/office/drawing/2014/main" id="{B21FA0AE-2218-D680-5DE3-F9F0BACC6B1A}"/>
              </a:ext>
            </a:extLst>
          </p:cNvPr>
          <p:cNvPicPr>
            <a:picLocks noChangeAspect="1"/>
          </p:cNvPicPr>
          <p:nvPr/>
        </p:nvPicPr>
        <p:blipFill>
          <a:blip r:embed="rId5"/>
          <a:stretch>
            <a:fillRect/>
          </a:stretch>
        </p:blipFill>
        <p:spPr>
          <a:xfrm>
            <a:off x="400930" y="4139353"/>
            <a:ext cx="6365631" cy="1427805"/>
          </a:xfrm>
          <a:prstGeom prst="rect">
            <a:avLst/>
          </a:prstGeom>
          <a:ln>
            <a:noFill/>
          </a:ln>
          <a:effectLst>
            <a:outerShdw blurRad="292100" dist="139700" dir="2700000" algn="tl" rotWithShape="0">
              <a:srgbClr val="333333">
                <a:alpha val="65000"/>
              </a:srgbClr>
            </a:outerShdw>
          </a:effectLst>
        </p:spPr>
      </p:pic>
      <p:pic>
        <p:nvPicPr>
          <p:cNvPr id="3" name="Screen Recording 5">
            <a:hlinkClick r:id="" action="ppaction://media"/>
            <a:extLst>
              <a:ext uri="{FF2B5EF4-FFF2-40B4-BE49-F238E27FC236}">
                <a16:creationId xmlns:a16="http://schemas.microsoft.com/office/drawing/2014/main" id="{DA70DB51-2E84-619D-FC62-0F76E4FEEC3B}"/>
              </a:ext>
            </a:extLst>
          </p:cNvPr>
          <p:cNvPicPr>
            <a:picLocks noChangeAspect="1"/>
          </p:cNvPicPr>
          <p:nvPr>
            <a:videoFile r:link="rId3"/>
            <p:extLst>
              <p:ext uri="{DAA4B4D4-6D71-4841-9C94-3DE7FCFB9230}">
                <p14:media xmlns:p14="http://schemas.microsoft.com/office/powerpoint/2010/main" r:embed="rId2"/>
              </p:ext>
            </p:extLst>
          </p:nvPr>
        </p:nvPicPr>
        <p:blipFill>
          <a:blip r:embed="rId6"/>
          <a:stretch>
            <a:fillRect/>
          </a:stretch>
        </p:blipFill>
        <p:spPr>
          <a:xfrm>
            <a:off x="9256983" y="1927518"/>
            <a:ext cx="2678502" cy="2567514"/>
          </a:xfrm>
          <a:prstGeom prst="rect">
            <a:avLst/>
          </a:prstGeom>
        </p:spPr>
      </p:pic>
      <p:sp>
        <p:nvSpPr>
          <p:cNvPr id="6" name="TextBox 5">
            <a:extLst>
              <a:ext uri="{FF2B5EF4-FFF2-40B4-BE49-F238E27FC236}">
                <a16:creationId xmlns:a16="http://schemas.microsoft.com/office/drawing/2014/main" id="{21DAD576-73E9-C43C-194B-1615D371B9B9}"/>
              </a:ext>
            </a:extLst>
          </p:cNvPr>
          <p:cNvSpPr txBox="1"/>
          <p:nvPr/>
        </p:nvSpPr>
        <p:spPr>
          <a:xfrm>
            <a:off x="9015084" y="4560869"/>
            <a:ext cx="3162300" cy="584775"/>
          </a:xfrm>
          <a:prstGeom prst="rect">
            <a:avLst/>
          </a:prstGeom>
          <a:noFill/>
        </p:spPr>
        <p:txBody>
          <a:bodyPr wrap="square" rtlCol="0">
            <a:spAutoFit/>
          </a:bodyPr>
          <a:lstStyle/>
          <a:p>
            <a:pPr algn="ctr"/>
            <a:r>
              <a:rPr lang="en-US" sz="1600" i="1" dirty="0"/>
              <a:t>Preliminary gait simulation generated with task space control.</a:t>
            </a:r>
          </a:p>
        </p:txBody>
      </p:sp>
      <p:pic>
        <p:nvPicPr>
          <p:cNvPr id="9" name="Picture 8">
            <a:extLst>
              <a:ext uri="{FF2B5EF4-FFF2-40B4-BE49-F238E27FC236}">
                <a16:creationId xmlns:a16="http://schemas.microsoft.com/office/drawing/2014/main" id="{EEEB4590-0960-55F8-0F3F-EC48E50593F2}"/>
              </a:ext>
            </a:extLst>
          </p:cNvPr>
          <p:cNvPicPr>
            <a:picLocks noChangeAspect="1"/>
          </p:cNvPicPr>
          <p:nvPr/>
        </p:nvPicPr>
        <p:blipFill>
          <a:blip r:embed="rId7"/>
          <a:stretch>
            <a:fillRect/>
          </a:stretch>
        </p:blipFill>
        <p:spPr>
          <a:xfrm>
            <a:off x="7260544" y="4066446"/>
            <a:ext cx="1418318" cy="1330174"/>
          </a:xfrm>
          <a:prstGeom prst="rect">
            <a:avLst/>
          </a:prstGeom>
        </p:spPr>
      </p:pic>
      <p:sp>
        <p:nvSpPr>
          <p:cNvPr id="10" name="TextBox 9">
            <a:extLst>
              <a:ext uri="{FF2B5EF4-FFF2-40B4-BE49-F238E27FC236}">
                <a16:creationId xmlns:a16="http://schemas.microsoft.com/office/drawing/2014/main" id="{6BF2A4B8-F0E8-E0CA-750E-303D17A0676D}"/>
              </a:ext>
            </a:extLst>
          </p:cNvPr>
          <p:cNvSpPr txBox="1"/>
          <p:nvPr/>
        </p:nvSpPr>
        <p:spPr>
          <a:xfrm>
            <a:off x="7432376" y="5341686"/>
            <a:ext cx="1074653" cy="400110"/>
          </a:xfrm>
          <a:prstGeom prst="rect">
            <a:avLst/>
          </a:prstGeom>
          <a:noFill/>
        </p:spPr>
        <p:txBody>
          <a:bodyPr wrap="none" rtlCol="0">
            <a:spAutoFit/>
          </a:bodyPr>
          <a:lstStyle/>
          <a:p>
            <a:r>
              <a:rPr lang="en-US" sz="2000" dirty="0"/>
              <a:t>Preprint</a:t>
            </a:r>
          </a:p>
        </p:txBody>
      </p:sp>
      <p:sp>
        <p:nvSpPr>
          <p:cNvPr id="8" name="Slide Number Placeholder 7">
            <a:extLst>
              <a:ext uri="{FF2B5EF4-FFF2-40B4-BE49-F238E27FC236}">
                <a16:creationId xmlns:a16="http://schemas.microsoft.com/office/drawing/2014/main" id="{9E85E659-469E-4624-6F0C-476960105A94}"/>
              </a:ext>
            </a:extLst>
          </p:cNvPr>
          <p:cNvSpPr>
            <a:spLocks noGrp="1"/>
          </p:cNvSpPr>
          <p:nvPr>
            <p:ph type="sldNum" sz="quarter" idx="4"/>
          </p:nvPr>
        </p:nvSpPr>
        <p:spPr/>
        <p:txBody>
          <a:bodyPr/>
          <a:lstStyle/>
          <a:p>
            <a:pPr>
              <a:defRPr/>
            </a:pPr>
            <a:fld id="{D68E8870-17DE-45C4-A8DD-7644B2422933}" type="slidenum">
              <a:rPr lang="en-US" smtClean="0"/>
              <a:pPr>
                <a:defRPr/>
              </a:pPr>
              <a:t>12</a:t>
            </a:fld>
            <a:endParaRPr lang="en-US" dirty="0"/>
          </a:p>
        </p:txBody>
      </p:sp>
    </p:spTree>
    <p:custDataLst>
      <p:tags r:id="rId1"/>
    </p:custDataLst>
    <p:extLst>
      <p:ext uri="{BB962C8B-B14F-4D97-AF65-F5344CB8AC3E}">
        <p14:creationId xmlns:p14="http://schemas.microsoft.com/office/powerpoint/2010/main" val="893597945"/>
      </p:ext>
    </p:extLst>
  </p:cSld>
  <p:clrMapOvr>
    <a:masterClrMapping/>
  </p:clrMapOvr>
  <mc:AlternateContent xmlns:mc="http://schemas.openxmlformats.org/markup-compatibility/2006" xmlns:p14="http://schemas.microsoft.com/office/powerpoint/2010/main">
    <mc:Choice Requires="p14">
      <p:transition spd="slow" p14:dur="2000" advTm="13066"/>
    </mc:Choice>
    <mc:Fallback xmlns="">
      <p:transition spd="slow" advTm="130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18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
                                        </p:tgtEl>
                                      </p:cBhvr>
                                    </p:cmd>
                                  </p:childTnLst>
                                </p:cTn>
                              </p:par>
                            </p:childTnLst>
                          </p:cTn>
                        </p:par>
                      </p:childTnLst>
                    </p:cTn>
                  </p:par>
                </p:childTnLst>
              </p:cTn>
              <p:nextCondLst>
                <p:cond evt="onClick" delay="0">
                  <p:tgtEl>
                    <p:spTgt spid="3"/>
                  </p:tgtEl>
                </p:cond>
              </p:nextCondLst>
            </p:seq>
            <p:video>
              <p:cMediaNode vol="80000">
                <p:cTn id="12" fill="hold" display="0">
                  <p:stCondLst>
                    <p:cond delay="indefinite"/>
                  </p:stCondLst>
                </p:cTn>
                <p:tgtEl>
                  <p:spTgt spid="3"/>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7680F1D-BC04-2C90-C958-708D62F4845B}"/>
              </a:ext>
            </a:extLst>
          </p:cNvPr>
          <p:cNvSpPr>
            <a:spLocks noGrp="1"/>
          </p:cNvSpPr>
          <p:nvPr>
            <p:ph type="title"/>
          </p:nvPr>
        </p:nvSpPr>
        <p:spPr/>
        <p:txBody>
          <a:bodyPr/>
          <a:lstStyle/>
          <a:p>
            <a:r>
              <a:rPr lang="en-US" dirty="0"/>
              <a:t>Integrating Biomechanics and Physiology</a:t>
            </a:r>
          </a:p>
        </p:txBody>
      </p:sp>
      <p:sp>
        <p:nvSpPr>
          <p:cNvPr id="13" name="Rectangle: Rounded Corners 12">
            <a:extLst>
              <a:ext uri="{FF2B5EF4-FFF2-40B4-BE49-F238E27FC236}">
                <a16:creationId xmlns:a16="http://schemas.microsoft.com/office/drawing/2014/main" id="{D966F6AD-0FF4-F676-466B-7AA9B98676EF}"/>
              </a:ext>
            </a:extLst>
          </p:cNvPr>
          <p:cNvSpPr/>
          <p:nvPr/>
        </p:nvSpPr>
        <p:spPr>
          <a:xfrm>
            <a:off x="2090530" y="1066800"/>
            <a:ext cx="7696200" cy="1066800"/>
          </a:xfrm>
          <a:prstGeom prst="roundRect">
            <a:avLst/>
          </a:prstGeom>
          <a:solidFill>
            <a:srgbClr val="E0E8F5"/>
          </a:solidFill>
          <a:ln w="12700" cap="flat" cmpd="sng" algn="ctr">
            <a:solidFill>
              <a:srgbClr val="E0E8F5">
                <a:shade val="1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dirty="0">
                <a:ln>
                  <a:noFill/>
                </a:ln>
                <a:solidFill>
                  <a:prstClr val="black"/>
                </a:solidFill>
                <a:effectLst/>
                <a:uLnTx/>
                <a:uFillTx/>
                <a:latin typeface="Calibri" panose="020F0502020204030204"/>
                <a:ea typeface="+mn-ea"/>
                <a:cs typeface="+mn-cs"/>
              </a:rPr>
              <a:t>Biomechanics (OpenSim)</a:t>
            </a:r>
          </a:p>
        </p:txBody>
      </p:sp>
      <p:sp>
        <p:nvSpPr>
          <p:cNvPr id="14" name="Rectangle: Rounded Corners 13">
            <a:extLst>
              <a:ext uri="{FF2B5EF4-FFF2-40B4-BE49-F238E27FC236}">
                <a16:creationId xmlns:a16="http://schemas.microsoft.com/office/drawing/2014/main" id="{B64A04F5-B93B-603C-9670-87CFC83C6CE4}"/>
              </a:ext>
            </a:extLst>
          </p:cNvPr>
          <p:cNvSpPr/>
          <p:nvPr/>
        </p:nvSpPr>
        <p:spPr>
          <a:xfrm>
            <a:off x="2090530" y="4994122"/>
            <a:ext cx="7696200" cy="1066800"/>
          </a:xfrm>
          <a:prstGeom prst="roundRect">
            <a:avLst/>
          </a:prstGeom>
          <a:solidFill>
            <a:srgbClr val="1D428A"/>
          </a:solidFill>
          <a:ln w="12700" cap="flat" cmpd="sng" algn="ctr">
            <a:solidFill>
              <a:srgbClr val="1D428A">
                <a:shade val="1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dirty="0">
                <a:ln>
                  <a:noFill/>
                </a:ln>
                <a:solidFill>
                  <a:prstClr val="white"/>
                </a:solidFill>
                <a:effectLst/>
                <a:uLnTx/>
                <a:uFillTx/>
                <a:latin typeface="Calibri" panose="020F0502020204030204"/>
                <a:ea typeface="+mn-ea"/>
                <a:cs typeface="+mn-cs"/>
              </a:rPr>
              <a:t>Physiology </a:t>
            </a:r>
            <a:r>
              <a:rPr kumimoji="0" lang="en-US" sz="3600" b="0" i="0" u="none" strike="noStrike" kern="0" cap="none" spc="0" normalizeH="0" baseline="0" noProof="0">
                <a:ln>
                  <a:noFill/>
                </a:ln>
                <a:solidFill>
                  <a:prstClr val="white"/>
                </a:solidFill>
                <a:effectLst/>
                <a:uLnTx/>
                <a:uFillTx/>
                <a:latin typeface="Calibri" panose="020F0502020204030204"/>
                <a:ea typeface="+mn-ea"/>
                <a:cs typeface="+mn-cs"/>
              </a:rPr>
              <a:t>(BioGears)</a:t>
            </a:r>
            <a:endParaRPr kumimoji="0" lang="en-US" sz="36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5" name="Rectangle: Rounded Corners 14">
            <a:extLst>
              <a:ext uri="{FF2B5EF4-FFF2-40B4-BE49-F238E27FC236}">
                <a16:creationId xmlns:a16="http://schemas.microsoft.com/office/drawing/2014/main" id="{A76D8ADD-0DD1-97FE-381D-1AD0B5F68C2C}"/>
              </a:ext>
            </a:extLst>
          </p:cNvPr>
          <p:cNvSpPr/>
          <p:nvPr/>
        </p:nvSpPr>
        <p:spPr>
          <a:xfrm>
            <a:off x="4419600" y="3851122"/>
            <a:ext cx="2971800" cy="573739"/>
          </a:xfrm>
          <a:prstGeom prst="roundRect">
            <a:avLst/>
          </a:prstGeom>
          <a:gradFill rotWithShape="1">
            <a:gsLst>
              <a:gs pos="0">
                <a:sysClr val="windowText" lastClr="000000">
                  <a:lumMod val="110000"/>
                  <a:satMod val="105000"/>
                  <a:tint val="67000"/>
                </a:sysClr>
              </a:gs>
              <a:gs pos="50000">
                <a:sysClr val="windowText" lastClr="000000">
                  <a:lumMod val="105000"/>
                  <a:satMod val="103000"/>
                  <a:tint val="73000"/>
                </a:sysClr>
              </a:gs>
              <a:gs pos="100000">
                <a:sysClr val="windowText" lastClr="000000">
                  <a:lumMod val="105000"/>
                  <a:satMod val="109000"/>
                  <a:tint val="81000"/>
                </a:sysClr>
              </a:gs>
            </a:gsLst>
            <a:lin ang="5400000" scaled="0"/>
          </a:gradFill>
          <a:ln w="635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Calibri" panose="020F0502020204030204"/>
                <a:ea typeface="+mn-ea"/>
                <a:cs typeface="+mn-cs"/>
              </a:rPr>
              <a:t>Exercise intensity</a:t>
            </a:r>
          </a:p>
        </p:txBody>
      </p:sp>
      <p:sp>
        <p:nvSpPr>
          <p:cNvPr id="16" name="Arrow: Down 15">
            <a:extLst>
              <a:ext uri="{FF2B5EF4-FFF2-40B4-BE49-F238E27FC236}">
                <a16:creationId xmlns:a16="http://schemas.microsoft.com/office/drawing/2014/main" id="{B2F37B7C-001A-E95C-F468-A7283E468F7C}"/>
              </a:ext>
            </a:extLst>
          </p:cNvPr>
          <p:cNvSpPr/>
          <p:nvPr/>
        </p:nvSpPr>
        <p:spPr>
          <a:xfrm>
            <a:off x="5715000" y="4518709"/>
            <a:ext cx="381000" cy="323013"/>
          </a:xfrm>
          <a:prstGeom prst="downArrow">
            <a:avLst/>
          </a:prstGeom>
          <a:gradFill rotWithShape="1">
            <a:gsLst>
              <a:gs pos="0">
                <a:sysClr val="windowText" lastClr="000000">
                  <a:lumMod val="110000"/>
                  <a:satMod val="105000"/>
                  <a:tint val="67000"/>
                </a:sysClr>
              </a:gs>
              <a:gs pos="50000">
                <a:sysClr val="windowText" lastClr="000000">
                  <a:lumMod val="105000"/>
                  <a:satMod val="103000"/>
                  <a:tint val="73000"/>
                </a:sysClr>
              </a:gs>
              <a:gs pos="100000">
                <a:sysClr val="windowText" lastClr="000000">
                  <a:lumMod val="105000"/>
                  <a:satMod val="109000"/>
                  <a:tint val="81000"/>
                </a:sysClr>
              </a:gs>
            </a:gsLst>
            <a:lin ang="5400000" scaled="0"/>
          </a:gradFill>
          <a:ln w="635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17" name="Rectangle: Rounded Corners 16">
            <a:extLst>
              <a:ext uri="{FF2B5EF4-FFF2-40B4-BE49-F238E27FC236}">
                <a16:creationId xmlns:a16="http://schemas.microsoft.com/office/drawing/2014/main" id="{50641E89-26C9-DBC5-5795-9969EAE5B63B}"/>
              </a:ext>
            </a:extLst>
          </p:cNvPr>
          <p:cNvSpPr/>
          <p:nvPr/>
        </p:nvSpPr>
        <p:spPr>
          <a:xfrm>
            <a:off x="4419600" y="2743200"/>
            <a:ext cx="2971800" cy="573739"/>
          </a:xfrm>
          <a:prstGeom prst="roundRect">
            <a:avLst/>
          </a:prstGeom>
          <a:gradFill rotWithShape="1">
            <a:gsLst>
              <a:gs pos="0">
                <a:sysClr val="windowText" lastClr="000000">
                  <a:lumMod val="110000"/>
                  <a:satMod val="105000"/>
                  <a:tint val="67000"/>
                </a:sysClr>
              </a:gs>
              <a:gs pos="50000">
                <a:sysClr val="windowText" lastClr="000000">
                  <a:lumMod val="105000"/>
                  <a:satMod val="103000"/>
                  <a:tint val="73000"/>
                </a:sysClr>
              </a:gs>
              <a:gs pos="100000">
                <a:sysClr val="windowText" lastClr="000000">
                  <a:lumMod val="105000"/>
                  <a:satMod val="109000"/>
                  <a:tint val="81000"/>
                </a:sysClr>
              </a:gs>
            </a:gsLst>
            <a:lin ang="5400000" scaled="0"/>
          </a:gradFill>
          <a:ln w="635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Calibri" panose="020F0502020204030204"/>
                <a:ea typeface="+mn-ea"/>
                <a:cs typeface="+mn-cs"/>
              </a:rPr>
              <a:t>Metabolic energy expenditure (MEE)</a:t>
            </a:r>
          </a:p>
        </p:txBody>
      </p:sp>
      <p:sp>
        <p:nvSpPr>
          <p:cNvPr id="18" name="Arrow: Down 17">
            <a:extLst>
              <a:ext uri="{FF2B5EF4-FFF2-40B4-BE49-F238E27FC236}">
                <a16:creationId xmlns:a16="http://schemas.microsoft.com/office/drawing/2014/main" id="{AEE6B7CB-A4B3-5D2F-8B31-7622386745DA}"/>
              </a:ext>
            </a:extLst>
          </p:cNvPr>
          <p:cNvSpPr/>
          <p:nvPr/>
        </p:nvSpPr>
        <p:spPr>
          <a:xfrm>
            <a:off x="5715000" y="3460732"/>
            <a:ext cx="381000" cy="323013"/>
          </a:xfrm>
          <a:prstGeom prst="downArrow">
            <a:avLst/>
          </a:prstGeom>
          <a:gradFill rotWithShape="1">
            <a:gsLst>
              <a:gs pos="0">
                <a:sysClr val="windowText" lastClr="000000">
                  <a:lumMod val="110000"/>
                  <a:satMod val="105000"/>
                  <a:tint val="67000"/>
                </a:sysClr>
              </a:gs>
              <a:gs pos="50000">
                <a:sysClr val="windowText" lastClr="000000">
                  <a:lumMod val="105000"/>
                  <a:satMod val="103000"/>
                  <a:tint val="73000"/>
                </a:sysClr>
              </a:gs>
              <a:gs pos="100000">
                <a:sysClr val="windowText" lastClr="000000">
                  <a:lumMod val="105000"/>
                  <a:satMod val="109000"/>
                  <a:tint val="81000"/>
                </a:sysClr>
              </a:gs>
            </a:gsLst>
            <a:lin ang="5400000" scaled="0"/>
          </a:gradFill>
          <a:ln w="635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19" name="Arrow: Down 18">
            <a:extLst>
              <a:ext uri="{FF2B5EF4-FFF2-40B4-BE49-F238E27FC236}">
                <a16:creationId xmlns:a16="http://schemas.microsoft.com/office/drawing/2014/main" id="{2F8E3E01-8662-EB98-1C69-3B43E4715AFE}"/>
              </a:ext>
            </a:extLst>
          </p:cNvPr>
          <p:cNvSpPr/>
          <p:nvPr/>
        </p:nvSpPr>
        <p:spPr>
          <a:xfrm>
            <a:off x="5715000" y="2334149"/>
            <a:ext cx="381000" cy="323013"/>
          </a:xfrm>
          <a:prstGeom prst="downArrow">
            <a:avLst/>
          </a:prstGeom>
          <a:gradFill rotWithShape="1">
            <a:gsLst>
              <a:gs pos="0">
                <a:sysClr val="windowText" lastClr="000000">
                  <a:lumMod val="110000"/>
                  <a:satMod val="105000"/>
                  <a:tint val="67000"/>
                </a:sysClr>
              </a:gs>
              <a:gs pos="50000">
                <a:sysClr val="windowText" lastClr="000000">
                  <a:lumMod val="105000"/>
                  <a:satMod val="103000"/>
                  <a:tint val="73000"/>
                </a:sysClr>
              </a:gs>
              <a:gs pos="100000">
                <a:sysClr val="windowText" lastClr="000000">
                  <a:lumMod val="105000"/>
                  <a:satMod val="109000"/>
                  <a:tint val="81000"/>
                </a:sysClr>
              </a:gs>
            </a:gsLst>
            <a:lin ang="5400000" scaled="0"/>
          </a:gradFill>
          <a:ln w="635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20" name="TextBox 19">
            <a:extLst>
              <a:ext uri="{FF2B5EF4-FFF2-40B4-BE49-F238E27FC236}">
                <a16:creationId xmlns:a16="http://schemas.microsoft.com/office/drawing/2014/main" id="{7E543A67-9C11-4A7B-DA43-BF5F824C1F86}"/>
              </a:ext>
            </a:extLst>
          </p:cNvPr>
          <p:cNvSpPr txBox="1"/>
          <p:nvPr/>
        </p:nvSpPr>
        <p:spPr>
          <a:xfrm>
            <a:off x="982534" y="933271"/>
            <a:ext cx="1107996" cy="1200329"/>
          </a:xfrm>
          <a:prstGeom prst="rect">
            <a:avLst/>
          </a:prstGeom>
          <a:noFill/>
        </p:spPr>
        <p:txBody>
          <a:bodyPr wrap="none" rtlCol="0">
            <a:spAutoFit/>
          </a:bodyPr>
          <a:lstStyle/>
          <a:p>
            <a:pPr fontAlgn="auto">
              <a:spcBef>
                <a:spcPts val="0"/>
              </a:spcBef>
              <a:spcAft>
                <a:spcPts val="0"/>
              </a:spcAft>
            </a:pPr>
            <a:r>
              <a:rPr lang="en-US" sz="7200" dirty="0">
                <a:solidFill>
                  <a:srgbClr val="00B050"/>
                </a:solidFill>
                <a:latin typeface="Calibri" panose="020F0502020204030204"/>
                <a:sym typeface="Webdings" panose="05030102010509060703" pitchFamily="18" charset="2"/>
              </a:rPr>
              <a:t></a:t>
            </a:r>
            <a:endParaRPr lang="en-US" sz="7200" dirty="0">
              <a:solidFill>
                <a:srgbClr val="00B050"/>
              </a:solidFill>
              <a:latin typeface="Calibri" panose="020F0502020204030204"/>
            </a:endParaRPr>
          </a:p>
        </p:txBody>
      </p:sp>
      <p:sp>
        <p:nvSpPr>
          <p:cNvPr id="2" name="Slide Number Placeholder 1">
            <a:extLst>
              <a:ext uri="{FF2B5EF4-FFF2-40B4-BE49-F238E27FC236}">
                <a16:creationId xmlns:a16="http://schemas.microsoft.com/office/drawing/2014/main" id="{E195579D-7900-EDC8-63B6-7140F4CD0DD8}"/>
              </a:ext>
            </a:extLst>
          </p:cNvPr>
          <p:cNvSpPr>
            <a:spLocks noGrp="1"/>
          </p:cNvSpPr>
          <p:nvPr>
            <p:ph type="sldNum" sz="quarter" idx="4"/>
          </p:nvPr>
        </p:nvSpPr>
        <p:spPr/>
        <p:txBody>
          <a:bodyPr/>
          <a:lstStyle/>
          <a:p>
            <a:pPr>
              <a:defRPr/>
            </a:pPr>
            <a:fld id="{D68E8870-17DE-45C4-A8DD-7644B2422933}" type="slidenum">
              <a:rPr lang="en-US" smtClean="0"/>
              <a:pPr>
                <a:defRPr/>
              </a:pPr>
              <a:t>13</a:t>
            </a:fld>
            <a:endParaRPr lang="en-US" dirty="0"/>
          </a:p>
        </p:txBody>
      </p:sp>
    </p:spTree>
    <p:extLst>
      <p:ext uri="{BB962C8B-B14F-4D97-AF65-F5344CB8AC3E}">
        <p14:creationId xmlns:p14="http://schemas.microsoft.com/office/powerpoint/2010/main" val="129817798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C138E50-310E-BC23-D131-4A5E71FD131C}"/>
              </a:ext>
            </a:extLst>
          </p:cNvPr>
          <p:cNvSpPr>
            <a:spLocks noGrp="1"/>
          </p:cNvSpPr>
          <p:nvPr>
            <p:ph type="title"/>
          </p:nvPr>
        </p:nvSpPr>
        <p:spPr/>
        <p:txBody>
          <a:bodyPr/>
          <a:lstStyle/>
          <a:p>
            <a:r>
              <a:rPr lang="en-US" dirty="0"/>
              <a:t>Joint-based MEE Model</a:t>
            </a:r>
          </a:p>
        </p:txBody>
      </p:sp>
      <p:sp>
        <p:nvSpPr>
          <p:cNvPr id="5" name="Content Placeholder 2">
            <a:extLst>
              <a:ext uri="{FF2B5EF4-FFF2-40B4-BE49-F238E27FC236}">
                <a16:creationId xmlns:a16="http://schemas.microsoft.com/office/drawing/2014/main" id="{4B6B3D76-D07C-7230-2ED7-5083B6FD635B}"/>
              </a:ext>
            </a:extLst>
          </p:cNvPr>
          <p:cNvSpPr>
            <a:spLocks noGrp="1"/>
          </p:cNvSpPr>
          <p:nvPr>
            <p:ph idx="1"/>
          </p:nvPr>
        </p:nvSpPr>
        <p:spPr>
          <a:xfrm>
            <a:off x="154520" y="1557380"/>
            <a:ext cx="7049168" cy="2699299"/>
          </a:xfrm>
        </p:spPr>
        <p:txBody>
          <a:bodyPr>
            <a:normAutofit/>
          </a:bodyPr>
          <a:lstStyle/>
          <a:p>
            <a:r>
              <a:rPr lang="en-US" dirty="0"/>
              <a:t>Values calculated based on subject age and anthropometry and joint torques produced during task [1]</a:t>
            </a:r>
          </a:p>
          <a:p>
            <a:r>
              <a:rPr lang="en-US" dirty="0"/>
              <a:t>Model was implemented in C++ and compiled into </a:t>
            </a:r>
            <a:r>
              <a:rPr lang="en-US" dirty="0" err="1"/>
              <a:t>OpenSim</a:t>
            </a:r>
            <a:r>
              <a:rPr lang="en-US" dirty="0"/>
              <a:t> [2] plugin for convenient use in biomechanics simulations</a:t>
            </a:r>
          </a:p>
          <a:p>
            <a:r>
              <a:rPr lang="en-US" dirty="0"/>
              <a:t>To convert MEE to exercise intensity:</a:t>
            </a:r>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28D12C32-3654-6349-0711-5AE0EF1EE51F}"/>
                  </a:ext>
                </a:extLst>
              </p:cNvPr>
              <p:cNvSpPr txBox="1"/>
              <p:nvPr/>
            </p:nvSpPr>
            <p:spPr>
              <a:xfrm>
                <a:off x="556883" y="4459572"/>
                <a:ext cx="6164693" cy="1568314"/>
              </a:xfrm>
              <a:prstGeom prst="rect">
                <a:avLst/>
              </a:prstGeom>
              <a:noFill/>
            </p:spPr>
            <p:txBody>
              <a:bodyPr wrap="square">
                <a:spAutoFit/>
              </a:bodyPr>
              <a:lstStyle/>
              <a:p>
                <a:pPr marL="0" marR="0" algn="just">
                  <a:spcBef>
                    <a:spcPts val="0"/>
                  </a:spcBef>
                  <a:spcAft>
                    <a:spcPts val="0"/>
                  </a:spcAft>
                </a:pPr>
                <a14:m>
                  <m:oMathPara xmlns:m="http://schemas.openxmlformats.org/officeDocument/2006/math">
                    <m:oMathParaPr>
                      <m:jc m:val="centerGroup"/>
                    </m:oMathParaPr>
                    <m:oMath xmlns:m="http://schemas.openxmlformats.org/officeDocument/2006/math">
                      <m:r>
                        <a:rPr lang="en-US" sz="2400" i="1" smtClean="0">
                          <a:effectLst/>
                          <a:latin typeface="Cambria Math" panose="02040503050406030204" pitchFamily="18" charset="0"/>
                          <a:ea typeface="Times New Roman" panose="02020603050405020304" pitchFamily="18" charset="0"/>
                        </a:rPr>
                        <m:t>𝑉</m:t>
                      </m:r>
                      <m:sSub>
                        <m:sSubPr>
                          <m:ctrlPr>
                            <a:rPr lang="en-US" sz="2400" i="1">
                              <a:effectLst/>
                              <a:latin typeface="Cambria Math" panose="02040503050406030204" pitchFamily="18" charset="0"/>
                              <a:ea typeface="Times New Roman" panose="02020603050405020304" pitchFamily="18" charset="0"/>
                            </a:rPr>
                          </m:ctrlPr>
                        </m:sSubPr>
                        <m:e>
                          <m:r>
                            <a:rPr lang="en-US" sz="2400" i="1">
                              <a:effectLst/>
                              <a:latin typeface="Cambria Math" panose="02040503050406030204" pitchFamily="18" charset="0"/>
                              <a:ea typeface="Times New Roman" panose="02020603050405020304" pitchFamily="18" charset="0"/>
                            </a:rPr>
                            <m:t>𝑂</m:t>
                          </m:r>
                        </m:e>
                        <m:sub>
                          <m:r>
                            <a:rPr lang="en-US" sz="2400" i="1">
                              <a:effectLst/>
                              <a:latin typeface="Cambria Math" panose="02040503050406030204" pitchFamily="18" charset="0"/>
                              <a:ea typeface="Times New Roman" panose="02020603050405020304" pitchFamily="18" charset="0"/>
                            </a:rPr>
                            <m:t>2,   </m:t>
                          </m:r>
                          <m:r>
                            <a:rPr lang="en-US" sz="2400" i="1">
                              <a:effectLst/>
                              <a:latin typeface="Cambria Math" panose="02040503050406030204" pitchFamily="18" charset="0"/>
                              <a:ea typeface="Times New Roman" panose="02020603050405020304" pitchFamily="18" charset="0"/>
                            </a:rPr>
                            <m:t>𝑐𝑢𝑟𝑟𝑒𝑛𝑡</m:t>
                          </m:r>
                        </m:sub>
                      </m:sSub>
                      <m:r>
                        <a:rPr lang="en-US" sz="2400" i="1">
                          <a:effectLst/>
                          <a:latin typeface="Cambria Math" panose="02040503050406030204" pitchFamily="18" charset="0"/>
                          <a:ea typeface="Times New Roman" panose="02020603050405020304" pitchFamily="18" charset="0"/>
                        </a:rPr>
                        <m:t>=</m:t>
                      </m:r>
                      <m:f>
                        <m:fPr>
                          <m:ctrlPr>
                            <a:rPr lang="en-US" sz="2400" i="1">
                              <a:effectLst/>
                              <a:latin typeface="Cambria Math" panose="02040503050406030204" pitchFamily="18" charset="0"/>
                              <a:ea typeface="Times New Roman" panose="02020603050405020304" pitchFamily="18" charset="0"/>
                            </a:rPr>
                          </m:ctrlPr>
                        </m:fPr>
                        <m:num>
                          <m:r>
                            <a:rPr lang="en-US" sz="2400" i="1">
                              <a:effectLst/>
                              <a:latin typeface="Cambria Math" panose="02040503050406030204" pitchFamily="18" charset="0"/>
                              <a:ea typeface="Times New Roman" panose="02020603050405020304" pitchFamily="18" charset="0"/>
                            </a:rPr>
                            <m:t>𝑀𝐸𝐸</m:t>
                          </m:r>
                        </m:num>
                        <m:den>
                          <m:r>
                            <a:rPr lang="en-US" sz="2400" i="1">
                              <a:effectLst/>
                              <a:latin typeface="Cambria Math" panose="02040503050406030204" pitchFamily="18" charset="0"/>
                              <a:ea typeface="Times New Roman" panose="02020603050405020304" pitchFamily="18" charset="0"/>
                            </a:rPr>
                            <m:t>69.78∗5</m:t>
                          </m:r>
                        </m:den>
                      </m:f>
                    </m:oMath>
                  </m:oMathPara>
                </a14:m>
                <a:endParaRPr lang="en-US" sz="2400" dirty="0">
                  <a:effectLst/>
                  <a:latin typeface="Times New Roman" panose="02020603050405020304" pitchFamily="18" charset="0"/>
                  <a:ea typeface="Times New Roman" panose="02020603050405020304" pitchFamily="18" charset="0"/>
                </a:endParaRPr>
              </a:p>
              <a:p>
                <a:pPr marL="0" marR="0" algn="just">
                  <a:spcBef>
                    <a:spcPts val="0"/>
                  </a:spcBef>
                  <a:spcAft>
                    <a:spcPts val="0"/>
                  </a:spcAft>
                </a:pPr>
                <a14:m>
                  <m:oMathPara xmlns:m="http://schemas.openxmlformats.org/officeDocument/2006/math">
                    <m:oMathParaPr>
                      <m:jc m:val="centerGroup"/>
                    </m:oMathParaPr>
                    <m:oMath xmlns:m="http://schemas.openxmlformats.org/officeDocument/2006/math">
                      <m:r>
                        <a:rPr lang="en-US" sz="2400" i="1">
                          <a:effectLst/>
                          <a:latin typeface="Cambria Math" panose="02040503050406030204" pitchFamily="18" charset="0"/>
                          <a:ea typeface="Times New Roman" panose="02020603050405020304" pitchFamily="18" charset="0"/>
                        </a:rPr>
                        <m:t>𝐸𝐼</m:t>
                      </m:r>
                      <m:r>
                        <a:rPr lang="en-US" sz="2400" i="1">
                          <a:effectLst/>
                          <a:latin typeface="Cambria Math" panose="02040503050406030204" pitchFamily="18" charset="0"/>
                          <a:ea typeface="Times New Roman" panose="02020603050405020304" pitchFamily="18" charset="0"/>
                        </a:rPr>
                        <m:t>=</m:t>
                      </m:r>
                      <m:f>
                        <m:fPr>
                          <m:ctrlPr>
                            <a:rPr lang="en-US" sz="2400" i="1">
                              <a:effectLst/>
                              <a:latin typeface="Cambria Math" panose="02040503050406030204" pitchFamily="18" charset="0"/>
                              <a:ea typeface="Times New Roman" panose="02020603050405020304" pitchFamily="18" charset="0"/>
                            </a:rPr>
                          </m:ctrlPr>
                        </m:fPr>
                        <m:num>
                          <m:r>
                            <a:rPr lang="en-US" sz="2400" i="1">
                              <a:effectLst/>
                              <a:latin typeface="Cambria Math" panose="02040503050406030204" pitchFamily="18" charset="0"/>
                              <a:ea typeface="Times New Roman" panose="02020603050405020304" pitchFamily="18" charset="0"/>
                            </a:rPr>
                            <m:t>𝑉</m:t>
                          </m:r>
                          <m:sSub>
                            <m:sSubPr>
                              <m:ctrlPr>
                                <a:rPr lang="en-US" sz="2400" i="1">
                                  <a:effectLst/>
                                  <a:latin typeface="Cambria Math" panose="02040503050406030204" pitchFamily="18" charset="0"/>
                                  <a:ea typeface="Times New Roman" panose="02020603050405020304" pitchFamily="18" charset="0"/>
                                </a:rPr>
                              </m:ctrlPr>
                            </m:sSubPr>
                            <m:e>
                              <m:r>
                                <a:rPr lang="en-US" sz="2400" i="1">
                                  <a:effectLst/>
                                  <a:latin typeface="Cambria Math" panose="02040503050406030204" pitchFamily="18" charset="0"/>
                                  <a:ea typeface="Times New Roman" panose="02020603050405020304" pitchFamily="18" charset="0"/>
                                </a:rPr>
                                <m:t>𝑂</m:t>
                              </m:r>
                            </m:e>
                            <m:sub>
                              <m:r>
                                <a:rPr lang="en-US" sz="2400" i="1">
                                  <a:effectLst/>
                                  <a:latin typeface="Cambria Math" panose="02040503050406030204" pitchFamily="18" charset="0"/>
                                  <a:ea typeface="Times New Roman" panose="02020603050405020304" pitchFamily="18" charset="0"/>
                                </a:rPr>
                                <m:t>2, </m:t>
                              </m:r>
                              <m:r>
                                <a:rPr lang="en-US" sz="2400" i="1">
                                  <a:effectLst/>
                                  <a:latin typeface="Cambria Math" panose="02040503050406030204" pitchFamily="18" charset="0"/>
                                  <a:ea typeface="Times New Roman" panose="02020603050405020304" pitchFamily="18" charset="0"/>
                                </a:rPr>
                                <m:t>𝑐𝑢𝑟𝑟𝑒𝑛𝑡</m:t>
                              </m:r>
                            </m:sub>
                          </m:sSub>
                        </m:num>
                        <m:den>
                          <m:r>
                            <a:rPr lang="en-US" sz="2400" i="1">
                              <a:effectLst/>
                              <a:latin typeface="Cambria Math" panose="02040503050406030204" pitchFamily="18" charset="0"/>
                              <a:ea typeface="Times New Roman" panose="02020603050405020304" pitchFamily="18" charset="0"/>
                            </a:rPr>
                            <m:t>𝑉</m:t>
                          </m:r>
                          <m:sSub>
                            <m:sSubPr>
                              <m:ctrlPr>
                                <a:rPr lang="en-US" sz="2400" i="1">
                                  <a:effectLst/>
                                  <a:latin typeface="Cambria Math" panose="02040503050406030204" pitchFamily="18" charset="0"/>
                                  <a:ea typeface="Times New Roman" panose="02020603050405020304" pitchFamily="18" charset="0"/>
                                </a:rPr>
                              </m:ctrlPr>
                            </m:sSubPr>
                            <m:e>
                              <m:r>
                                <a:rPr lang="en-US" sz="2400" i="1">
                                  <a:effectLst/>
                                  <a:latin typeface="Cambria Math" panose="02040503050406030204" pitchFamily="18" charset="0"/>
                                  <a:ea typeface="Times New Roman" panose="02020603050405020304" pitchFamily="18" charset="0"/>
                                </a:rPr>
                                <m:t>𝑂</m:t>
                              </m:r>
                            </m:e>
                            <m:sub>
                              <m:r>
                                <a:rPr lang="en-US" sz="2400" i="1">
                                  <a:effectLst/>
                                  <a:latin typeface="Cambria Math" panose="02040503050406030204" pitchFamily="18" charset="0"/>
                                  <a:ea typeface="Times New Roman" panose="02020603050405020304" pitchFamily="18" charset="0"/>
                                </a:rPr>
                                <m:t>2,</m:t>
                              </m:r>
                              <m:r>
                                <a:rPr lang="en-US" sz="2400" i="1">
                                  <a:effectLst/>
                                  <a:latin typeface="Cambria Math" panose="02040503050406030204" pitchFamily="18" charset="0"/>
                                  <a:ea typeface="Times New Roman" panose="02020603050405020304" pitchFamily="18" charset="0"/>
                                </a:rPr>
                                <m:t>𝑚𝑎𝑥</m:t>
                              </m:r>
                            </m:sub>
                          </m:sSub>
                        </m:den>
                      </m:f>
                      <m:r>
                        <a:rPr lang="en-US" sz="2400" i="1">
                          <a:effectLst/>
                          <a:latin typeface="Cambria Math" panose="02040503050406030204" pitchFamily="18" charset="0"/>
                          <a:ea typeface="Times New Roman" panose="02020603050405020304" pitchFamily="18" charset="0"/>
                        </a:rPr>
                        <m:t>∗0.6</m:t>
                      </m:r>
                    </m:oMath>
                  </m:oMathPara>
                </a14:m>
                <a:endParaRPr lang="en-US" sz="2400" dirty="0">
                  <a:effectLst/>
                  <a:latin typeface="Times New Roman" panose="02020603050405020304" pitchFamily="18" charset="0"/>
                  <a:ea typeface="Times New Roman" panose="02020603050405020304" pitchFamily="18" charset="0"/>
                </a:endParaRPr>
              </a:p>
            </p:txBody>
          </p:sp>
        </mc:Choice>
        <mc:Fallback xmlns="">
          <p:sp>
            <p:nvSpPr>
              <p:cNvPr id="6" name="TextBox 5">
                <a:extLst>
                  <a:ext uri="{FF2B5EF4-FFF2-40B4-BE49-F238E27FC236}">
                    <a16:creationId xmlns:a16="http://schemas.microsoft.com/office/drawing/2014/main" id="{28D12C32-3654-6349-0711-5AE0EF1EE51F}"/>
                  </a:ext>
                </a:extLst>
              </p:cNvPr>
              <p:cNvSpPr txBox="1">
                <a:spLocks noRot="1" noChangeAspect="1" noMove="1" noResize="1" noEditPoints="1" noAdjustHandles="1" noChangeArrowheads="1" noChangeShapeType="1" noTextEdit="1"/>
              </p:cNvSpPr>
              <p:nvPr/>
            </p:nvSpPr>
            <p:spPr>
              <a:xfrm>
                <a:off x="556883" y="4459572"/>
                <a:ext cx="6164693" cy="1568314"/>
              </a:xfrm>
              <a:prstGeom prst="rect">
                <a:avLst/>
              </a:prstGeom>
              <a:blipFill>
                <a:blip r:embed="rId2"/>
                <a:stretch>
                  <a:fillRect/>
                </a:stretch>
              </a:blipFill>
            </p:spPr>
            <p:txBody>
              <a:bodyPr/>
              <a:lstStyle/>
              <a:p>
                <a:r>
                  <a:rPr lang="en-US">
                    <a:noFill/>
                  </a:rPr>
                  <a:t> </a:t>
                </a:r>
              </a:p>
            </p:txBody>
          </p:sp>
        </mc:Fallback>
      </mc:AlternateContent>
      <p:graphicFrame>
        <p:nvGraphicFramePr>
          <p:cNvPr id="8" name="Diagram 7">
            <a:extLst>
              <a:ext uri="{FF2B5EF4-FFF2-40B4-BE49-F238E27FC236}">
                <a16:creationId xmlns:a16="http://schemas.microsoft.com/office/drawing/2014/main" id="{98641532-2B9F-5F92-850C-31A9D3495EA9}"/>
              </a:ext>
            </a:extLst>
          </p:cNvPr>
          <p:cNvGraphicFramePr/>
          <p:nvPr>
            <p:extLst>
              <p:ext uri="{D42A27DB-BD31-4B8C-83A1-F6EECF244321}">
                <p14:modId xmlns:p14="http://schemas.microsoft.com/office/powerpoint/2010/main" val="3844635366"/>
              </p:ext>
            </p:extLst>
          </p:nvPr>
        </p:nvGraphicFramePr>
        <p:xfrm>
          <a:off x="7032840" y="1600200"/>
          <a:ext cx="4839289" cy="400551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Slide Number Placeholder 1">
            <a:extLst>
              <a:ext uri="{FF2B5EF4-FFF2-40B4-BE49-F238E27FC236}">
                <a16:creationId xmlns:a16="http://schemas.microsoft.com/office/drawing/2014/main" id="{B9D121A6-CD84-1226-D447-85DE870EFAC8}"/>
              </a:ext>
            </a:extLst>
          </p:cNvPr>
          <p:cNvSpPr>
            <a:spLocks noGrp="1"/>
          </p:cNvSpPr>
          <p:nvPr>
            <p:ph type="sldNum" sz="quarter" idx="4"/>
          </p:nvPr>
        </p:nvSpPr>
        <p:spPr/>
        <p:txBody>
          <a:bodyPr/>
          <a:lstStyle/>
          <a:p>
            <a:pPr>
              <a:defRPr/>
            </a:pPr>
            <a:fld id="{D68E8870-17DE-45C4-A8DD-7644B2422933}" type="slidenum">
              <a:rPr lang="en-US" smtClean="0"/>
              <a:pPr>
                <a:defRPr/>
              </a:pPr>
              <a:t>14</a:t>
            </a:fld>
            <a:endParaRPr lang="en-US" dirty="0"/>
          </a:p>
        </p:txBody>
      </p:sp>
    </p:spTree>
    <p:extLst>
      <p:ext uri="{BB962C8B-B14F-4D97-AF65-F5344CB8AC3E}">
        <p14:creationId xmlns:p14="http://schemas.microsoft.com/office/powerpoint/2010/main" val="128024773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1DAC5C-168E-459F-98E1-16E3E51EEB7B}"/>
              </a:ext>
            </a:extLst>
          </p:cNvPr>
          <p:cNvSpPr>
            <a:spLocks noGrp="1"/>
          </p:cNvSpPr>
          <p:nvPr>
            <p:ph type="title"/>
          </p:nvPr>
        </p:nvSpPr>
        <p:spPr/>
        <p:txBody>
          <a:bodyPr/>
          <a:lstStyle/>
          <a:p>
            <a:r>
              <a:rPr lang="en-US" dirty="0"/>
              <a:t>Experiment Design</a:t>
            </a:r>
          </a:p>
        </p:txBody>
      </p:sp>
      <p:sp>
        <p:nvSpPr>
          <p:cNvPr id="3" name="Content Placeholder 2">
            <a:extLst>
              <a:ext uri="{FF2B5EF4-FFF2-40B4-BE49-F238E27FC236}">
                <a16:creationId xmlns:a16="http://schemas.microsoft.com/office/drawing/2014/main" id="{55FB3FBC-889B-478E-B345-7D3C86F63C3F}"/>
              </a:ext>
            </a:extLst>
          </p:cNvPr>
          <p:cNvSpPr>
            <a:spLocks noGrp="1"/>
          </p:cNvSpPr>
          <p:nvPr>
            <p:ph idx="1"/>
          </p:nvPr>
        </p:nvSpPr>
        <p:spPr>
          <a:xfrm>
            <a:off x="381000" y="869795"/>
            <a:ext cx="7696200" cy="2559205"/>
          </a:xfrm>
        </p:spPr>
        <p:txBody>
          <a:bodyPr>
            <a:normAutofit fontScale="85000" lnSpcReduction="20000"/>
          </a:bodyPr>
          <a:lstStyle/>
          <a:p>
            <a:r>
              <a:rPr lang="en-US" dirty="0"/>
              <a:t>Single male participant (Participant 1)</a:t>
            </a:r>
          </a:p>
          <a:p>
            <a:pPr lvl="1"/>
            <a:r>
              <a:rPr lang="en-US" dirty="0"/>
              <a:t>Age: 24 years</a:t>
            </a:r>
          </a:p>
          <a:p>
            <a:pPr lvl="1"/>
            <a:r>
              <a:rPr lang="en-US" dirty="0"/>
              <a:t>Weight: 79.4 kg</a:t>
            </a:r>
          </a:p>
          <a:p>
            <a:pPr lvl="1"/>
            <a:r>
              <a:rPr lang="en-US" dirty="0"/>
              <a:t>Height: 1.88 m</a:t>
            </a:r>
          </a:p>
          <a:p>
            <a:r>
              <a:rPr lang="en-US" dirty="0"/>
              <a:t>Five level-ground treadmill walking trials</a:t>
            </a:r>
          </a:p>
          <a:p>
            <a:pPr lvl="1"/>
            <a:r>
              <a:rPr lang="en-US" dirty="0"/>
              <a:t>Three unloaded: 0.8, 1.3, and 1.8 m/s</a:t>
            </a:r>
          </a:p>
          <a:p>
            <a:pPr lvl="1"/>
            <a:r>
              <a:rPr lang="en-US" dirty="0"/>
              <a:t>Two loaded at 1.3 m/s: 9 and 18 kg backpack loads</a:t>
            </a:r>
          </a:p>
          <a:p>
            <a:r>
              <a:rPr lang="en-US" dirty="0"/>
              <a:t>Simulations in OpenSim </a:t>
            </a:r>
            <a:r>
              <a:rPr lang="en-US" dirty="0" err="1"/>
              <a:t>Moco</a:t>
            </a:r>
            <a:endParaRPr lang="en-US" dirty="0"/>
          </a:p>
        </p:txBody>
      </p:sp>
      <p:sp>
        <p:nvSpPr>
          <p:cNvPr id="7" name="Arrow: Right 6">
            <a:extLst>
              <a:ext uri="{FF2B5EF4-FFF2-40B4-BE49-F238E27FC236}">
                <a16:creationId xmlns:a16="http://schemas.microsoft.com/office/drawing/2014/main" id="{FB06E367-C6E9-B96B-6E71-A24AA9B206A2}"/>
              </a:ext>
            </a:extLst>
          </p:cNvPr>
          <p:cNvSpPr/>
          <p:nvPr/>
        </p:nvSpPr>
        <p:spPr>
          <a:xfrm>
            <a:off x="3261723" y="4479669"/>
            <a:ext cx="1668711" cy="1070691"/>
          </a:xfrm>
          <a:prstGeom prst="rightArrow">
            <a:avLst/>
          </a:prstGeom>
          <a:solidFill>
            <a:srgbClr val="00FFFF"/>
          </a:solidFill>
          <a:ln>
            <a:solidFill>
              <a:srgbClr val="1D42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1D428A"/>
                </a:solidFill>
              </a:rPr>
              <a:t>Xsens MVN Analyze</a:t>
            </a:r>
          </a:p>
        </p:txBody>
      </p:sp>
      <p:pic>
        <p:nvPicPr>
          <p:cNvPr id="8" name="Picture 7">
            <a:extLst>
              <a:ext uri="{FF2B5EF4-FFF2-40B4-BE49-F238E27FC236}">
                <a16:creationId xmlns:a16="http://schemas.microsoft.com/office/drawing/2014/main" id="{3EC219F0-E674-F41F-BB2C-325CBC34CB69}"/>
              </a:ext>
            </a:extLst>
          </p:cNvPr>
          <p:cNvPicPr>
            <a:picLocks noChangeAspect="1"/>
          </p:cNvPicPr>
          <p:nvPr/>
        </p:nvPicPr>
        <p:blipFill>
          <a:blip r:embed="rId3"/>
          <a:stretch>
            <a:fillRect/>
          </a:stretch>
        </p:blipFill>
        <p:spPr>
          <a:xfrm>
            <a:off x="5255041" y="3581400"/>
            <a:ext cx="1419432" cy="2810092"/>
          </a:xfrm>
          <a:prstGeom prst="rect">
            <a:avLst/>
          </a:prstGeom>
        </p:spPr>
      </p:pic>
      <p:pic>
        <p:nvPicPr>
          <p:cNvPr id="9" name="Picture 8">
            <a:extLst>
              <a:ext uri="{FF2B5EF4-FFF2-40B4-BE49-F238E27FC236}">
                <a16:creationId xmlns:a16="http://schemas.microsoft.com/office/drawing/2014/main" id="{9E3A3B7D-490B-45E1-A132-3C8AB2E628E5}"/>
              </a:ext>
            </a:extLst>
          </p:cNvPr>
          <p:cNvPicPr>
            <a:picLocks noChangeAspect="1"/>
          </p:cNvPicPr>
          <p:nvPr/>
        </p:nvPicPr>
        <p:blipFill rotWithShape="1">
          <a:blip r:embed="rId4"/>
          <a:srcRect t="-1" b="358"/>
          <a:stretch/>
        </p:blipFill>
        <p:spPr>
          <a:xfrm>
            <a:off x="1038281" y="3581400"/>
            <a:ext cx="1832795" cy="2810092"/>
          </a:xfrm>
          <a:prstGeom prst="rect">
            <a:avLst/>
          </a:prstGeom>
        </p:spPr>
      </p:pic>
      <p:pic>
        <p:nvPicPr>
          <p:cNvPr id="10" name="Picture 9">
            <a:extLst>
              <a:ext uri="{FF2B5EF4-FFF2-40B4-BE49-F238E27FC236}">
                <a16:creationId xmlns:a16="http://schemas.microsoft.com/office/drawing/2014/main" id="{B4657556-EE61-164A-5CBA-18E0B21CE98F}"/>
              </a:ext>
            </a:extLst>
          </p:cNvPr>
          <p:cNvPicPr>
            <a:picLocks noChangeAspect="1"/>
          </p:cNvPicPr>
          <p:nvPr/>
        </p:nvPicPr>
        <p:blipFill rotWithShape="1">
          <a:blip r:embed="rId5"/>
          <a:srcRect/>
          <a:stretch/>
        </p:blipFill>
        <p:spPr>
          <a:xfrm>
            <a:off x="9296400" y="3581400"/>
            <a:ext cx="2103120" cy="2807360"/>
          </a:xfrm>
          <a:prstGeom prst="rect">
            <a:avLst/>
          </a:prstGeom>
        </p:spPr>
      </p:pic>
      <p:sp>
        <p:nvSpPr>
          <p:cNvPr id="11" name="Arrow: Right 10">
            <a:extLst>
              <a:ext uri="{FF2B5EF4-FFF2-40B4-BE49-F238E27FC236}">
                <a16:creationId xmlns:a16="http://schemas.microsoft.com/office/drawing/2014/main" id="{E93B9653-98AA-0AF3-55AA-97B58DCCB89A}"/>
              </a:ext>
            </a:extLst>
          </p:cNvPr>
          <p:cNvSpPr/>
          <p:nvPr/>
        </p:nvSpPr>
        <p:spPr>
          <a:xfrm>
            <a:off x="7065120" y="4445199"/>
            <a:ext cx="2103120" cy="1079761"/>
          </a:xfrm>
          <a:prstGeom prst="rightArrow">
            <a:avLst/>
          </a:prstGeom>
          <a:solidFill>
            <a:srgbClr val="00FFFF"/>
          </a:solidFill>
          <a:ln>
            <a:solidFill>
              <a:srgbClr val="1D42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1D428A"/>
                </a:solidFill>
              </a:rPr>
              <a:t>OpenSim </a:t>
            </a:r>
            <a:r>
              <a:rPr lang="en-US" sz="1600" dirty="0" err="1">
                <a:solidFill>
                  <a:srgbClr val="1D428A"/>
                </a:solidFill>
              </a:rPr>
              <a:t>Moco</a:t>
            </a:r>
            <a:endParaRPr lang="en-US" sz="1400" dirty="0">
              <a:solidFill>
                <a:srgbClr val="1D428A"/>
              </a:solidFill>
            </a:endParaRPr>
          </a:p>
        </p:txBody>
      </p:sp>
      <p:sp>
        <p:nvSpPr>
          <p:cNvPr id="4" name="Slide Number Placeholder 3">
            <a:extLst>
              <a:ext uri="{FF2B5EF4-FFF2-40B4-BE49-F238E27FC236}">
                <a16:creationId xmlns:a16="http://schemas.microsoft.com/office/drawing/2014/main" id="{21EF662A-8AA9-98EB-EA50-3E722679168C}"/>
              </a:ext>
            </a:extLst>
          </p:cNvPr>
          <p:cNvSpPr>
            <a:spLocks noGrp="1"/>
          </p:cNvSpPr>
          <p:nvPr>
            <p:ph type="sldNum" sz="quarter" idx="4"/>
          </p:nvPr>
        </p:nvSpPr>
        <p:spPr/>
        <p:txBody>
          <a:bodyPr/>
          <a:lstStyle/>
          <a:p>
            <a:pPr>
              <a:defRPr/>
            </a:pPr>
            <a:fld id="{D68E8870-17DE-45C4-A8DD-7644B2422933}" type="slidenum">
              <a:rPr lang="en-US" smtClean="0"/>
              <a:pPr>
                <a:defRPr/>
              </a:pPr>
              <a:t>15</a:t>
            </a:fld>
            <a:endParaRPr lang="en-US" dirty="0"/>
          </a:p>
        </p:txBody>
      </p:sp>
    </p:spTree>
    <p:extLst>
      <p:ext uri="{BB962C8B-B14F-4D97-AF65-F5344CB8AC3E}">
        <p14:creationId xmlns:p14="http://schemas.microsoft.com/office/powerpoint/2010/main" val="237578357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7FC8E2-2863-475E-8639-37AB408BA11D}"/>
              </a:ext>
            </a:extLst>
          </p:cNvPr>
          <p:cNvSpPr>
            <a:spLocks noGrp="1"/>
          </p:cNvSpPr>
          <p:nvPr>
            <p:ph type="title"/>
          </p:nvPr>
        </p:nvSpPr>
        <p:spPr>
          <a:xfrm>
            <a:off x="1905000" y="78157"/>
            <a:ext cx="7543800" cy="914400"/>
          </a:xfrm>
        </p:spPr>
        <p:txBody>
          <a:bodyPr>
            <a:normAutofit/>
          </a:bodyPr>
          <a:lstStyle/>
          <a:p>
            <a:pPr marL="1371600" indent="-1371600"/>
            <a:r>
              <a:rPr lang="en-US" dirty="0"/>
              <a:t>Preliminary Results</a:t>
            </a:r>
          </a:p>
        </p:txBody>
      </p:sp>
      <p:pic>
        <p:nvPicPr>
          <p:cNvPr id="7" name="Picture 6">
            <a:extLst>
              <a:ext uri="{FF2B5EF4-FFF2-40B4-BE49-F238E27FC236}">
                <a16:creationId xmlns:a16="http://schemas.microsoft.com/office/drawing/2014/main" id="{BADD26F9-0D70-4835-81C8-1AADC29278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96149" y="1934536"/>
            <a:ext cx="7090218" cy="3886200"/>
          </a:xfrm>
          <a:prstGeom prst="rect">
            <a:avLst/>
          </a:prstGeom>
        </p:spPr>
      </p:pic>
      <p:sp>
        <p:nvSpPr>
          <p:cNvPr id="3" name="Content Placeholder 2">
            <a:extLst>
              <a:ext uri="{FF2B5EF4-FFF2-40B4-BE49-F238E27FC236}">
                <a16:creationId xmlns:a16="http://schemas.microsoft.com/office/drawing/2014/main" id="{41D14AFD-E876-6154-721A-3649A0E02D6E}"/>
              </a:ext>
            </a:extLst>
          </p:cNvPr>
          <p:cNvSpPr>
            <a:spLocks noGrp="1"/>
          </p:cNvSpPr>
          <p:nvPr>
            <p:ph idx="1"/>
          </p:nvPr>
        </p:nvSpPr>
        <p:spPr>
          <a:xfrm>
            <a:off x="155971" y="2535325"/>
            <a:ext cx="4591349" cy="2684621"/>
          </a:xfrm>
        </p:spPr>
        <p:txBody>
          <a:bodyPr/>
          <a:lstStyle/>
          <a:p>
            <a:r>
              <a:rPr lang="en-US" dirty="0"/>
              <a:t>Compared joint-based MEE (P1) to published data (K1 and K9) [1]</a:t>
            </a:r>
          </a:p>
          <a:p>
            <a:r>
              <a:rPr lang="en-US" dirty="0"/>
              <a:t>Qualitatively good agreement</a:t>
            </a:r>
          </a:p>
          <a:p>
            <a:r>
              <a:rPr lang="en-US" dirty="0"/>
              <a:t>Further validation needed</a:t>
            </a:r>
          </a:p>
        </p:txBody>
      </p:sp>
      <p:sp>
        <p:nvSpPr>
          <p:cNvPr id="6" name="TextBox 5">
            <a:extLst>
              <a:ext uri="{FF2B5EF4-FFF2-40B4-BE49-F238E27FC236}">
                <a16:creationId xmlns:a16="http://schemas.microsoft.com/office/drawing/2014/main" id="{9DBA16A5-2392-46BB-D420-EE36ED70B27B}"/>
              </a:ext>
            </a:extLst>
          </p:cNvPr>
          <p:cNvSpPr txBox="1"/>
          <p:nvPr/>
        </p:nvSpPr>
        <p:spPr>
          <a:xfrm>
            <a:off x="155971" y="6230779"/>
            <a:ext cx="11887200" cy="246221"/>
          </a:xfrm>
          <a:prstGeom prst="rect">
            <a:avLst/>
          </a:prstGeom>
          <a:noFill/>
        </p:spPr>
        <p:txBody>
          <a:bodyPr wrap="square" rtlCol="0">
            <a:spAutoFit/>
          </a:bodyPr>
          <a:lstStyle/>
          <a:p>
            <a:r>
              <a:rPr lang="en-US" sz="1000" dirty="0"/>
              <a:t>1. Koelewijn, et al., </a:t>
            </a:r>
            <a:r>
              <a:rPr lang="en-US" sz="1000" dirty="0" err="1"/>
              <a:t>PLoS</a:t>
            </a:r>
            <a:r>
              <a:rPr lang="en-US" sz="1000" dirty="0"/>
              <a:t> ONE 14(9), (2019).</a:t>
            </a:r>
          </a:p>
        </p:txBody>
      </p:sp>
      <p:sp>
        <p:nvSpPr>
          <p:cNvPr id="4" name="Slide Number Placeholder 3">
            <a:extLst>
              <a:ext uri="{FF2B5EF4-FFF2-40B4-BE49-F238E27FC236}">
                <a16:creationId xmlns:a16="http://schemas.microsoft.com/office/drawing/2014/main" id="{5A47B7B9-B5FB-4197-CDFC-99C38C8EDF98}"/>
              </a:ext>
            </a:extLst>
          </p:cNvPr>
          <p:cNvSpPr>
            <a:spLocks noGrp="1"/>
          </p:cNvSpPr>
          <p:nvPr>
            <p:ph type="sldNum" sz="quarter" idx="4"/>
          </p:nvPr>
        </p:nvSpPr>
        <p:spPr/>
        <p:txBody>
          <a:bodyPr/>
          <a:lstStyle/>
          <a:p>
            <a:pPr>
              <a:defRPr/>
            </a:pPr>
            <a:fld id="{D68E8870-17DE-45C4-A8DD-7644B2422933}" type="slidenum">
              <a:rPr lang="en-US" smtClean="0"/>
              <a:pPr>
                <a:defRPr/>
              </a:pPr>
              <a:t>16</a:t>
            </a:fld>
            <a:endParaRPr lang="en-US" dirty="0"/>
          </a:p>
        </p:txBody>
      </p:sp>
    </p:spTree>
    <p:extLst>
      <p:ext uri="{BB962C8B-B14F-4D97-AF65-F5344CB8AC3E}">
        <p14:creationId xmlns:p14="http://schemas.microsoft.com/office/powerpoint/2010/main" val="84880916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53FD578-D08D-2A8A-0223-2E3D3B57C091}"/>
              </a:ext>
            </a:extLst>
          </p:cNvPr>
          <p:cNvSpPr>
            <a:spLocks noGrp="1"/>
          </p:cNvSpPr>
          <p:nvPr>
            <p:ph type="title"/>
          </p:nvPr>
        </p:nvSpPr>
        <p:spPr/>
        <p:txBody>
          <a:bodyPr/>
          <a:lstStyle/>
          <a:p>
            <a:r>
              <a:rPr lang="en-US" dirty="0"/>
              <a:t>Integrating Biomechanics and Physiology</a:t>
            </a:r>
          </a:p>
        </p:txBody>
      </p:sp>
      <p:sp>
        <p:nvSpPr>
          <p:cNvPr id="15" name="Rectangle: Rounded Corners 14">
            <a:extLst>
              <a:ext uri="{FF2B5EF4-FFF2-40B4-BE49-F238E27FC236}">
                <a16:creationId xmlns:a16="http://schemas.microsoft.com/office/drawing/2014/main" id="{EF2C65F7-DBCF-B5BA-D35E-5AF49BC4327F}"/>
              </a:ext>
            </a:extLst>
          </p:cNvPr>
          <p:cNvSpPr/>
          <p:nvPr/>
        </p:nvSpPr>
        <p:spPr>
          <a:xfrm>
            <a:off x="2090530" y="1066800"/>
            <a:ext cx="7696200" cy="1066800"/>
          </a:xfrm>
          <a:prstGeom prst="roundRect">
            <a:avLst/>
          </a:prstGeom>
          <a:solidFill>
            <a:srgbClr val="E0E8F5"/>
          </a:solidFill>
          <a:ln w="12700" cap="flat" cmpd="sng" algn="ctr">
            <a:solidFill>
              <a:srgbClr val="E0E8F5">
                <a:shade val="1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dirty="0">
                <a:ln>
                  <a:noFill/>
                </a:ln>
                <a:solidFill>
                  <a:prstClr val="black"/>
                </a:solidFill>
                <a:effectLst/>
                <a:uLnTx/>
                <a:uFillTx/>
                <a:latin typeface="Calibri" panose="020F0502020204030204"/>
                <a:ea typeface="+mn-ea"/>
                <a:cs typeface="+mn-cs"/>
              </a:rPr>
              <a:t>Biomechanics (OpenSim)</a:t>
            </a:r>
          </a:p>
        </p:txBody>
      </p:sp>
      <p:sp>
        <p:nvSpPr>
          <p:cNvPr id="16" name="Rectangle: Rounded Corners 15">
            <a:extLst>
              <a:ext uri="{FF2B5EF4-FFF2-40B4-BE49-F238E27FC236}">
                <a16:creationId xmlns:a16="http://schemas.microsoft.com/office/drawing/2014/main" id="{2A3B6286-1F51-4F14-508F-08AA7B5B4316}"/>
              </a:ext>
            </a:extLst>
          </p:cNvPr>
          <p:cNvSpPr/>
          <p:nvPr/>
        </p:nvSpPr>
        <p:spPr>
          <a:xfrm>
            <a:off x="2090530" y="4994122"/>
            <a:ext cx="7696200" cy="1066800"/>
          </a:xfrm>
          <a:prstGeom prst="roundRect">
            <a:avLst/>
          </a:prstGeom>
          <a:solidFill>
            <a:srgbClr val="1D428A"/>
          </a:solidFill>
          <a:ln w="12700" cap="flat" cmpd="sng" algn="ctr">
            <a:solidFill>
              <a:srgbClr val="1D428A">
                <a:shade val="1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dirty="0">
                <a:ln>
                  <a:noFill/>
                </a:ln>
                <a:solidFill>
                  <a:prstClr val="white"/>
                </a:solidFill>
                <a:effectLst/>
                <a:uLnTx/>
                <a:uFillTx/>
                <a:latin typeface="Calibri" panose="020F0502020204030204"/>
                <a:ea typeface="+mn-ea"/>
                <a:cs typeface="+mn-cs"/>
              </a:rPr>
              <a:t>Physiology (BioGears)</a:t>
            </a:r>
          </a:p>
        </p:txBody>
      </p:sp>
      <p:sp>
        <p:nvSpPr>
          <p:cNvPr id="17" name="Rectangle: Rounded Corners 16">
            <a:extLst>
              <a:ext uri="{FF2B5EF4-FFF2-40B4-BE49-F238E27FC236}">
                <a16:creationId xmlns:a16="http://schemas.microsoft.com/office/drawing/2014/main" id="{49726A54-9B79-3B22-1B1F-9CFE1D23490F}"/>
              </a:ext>
            </a:extLst>
          </p:cNvPr>
          <p:cNvSpPr/>
          <p:nvPr/>
        </p:nvSpPr>
        <p:spPr>
          <a:xfrm>
            <a:off x="4419600" y="3851122"/>
            <a:ext cx="2971800" cy="573739"/>
          </a:xfrm>
          <a:prstGeom prst="roundRect">
            <a:avLst/>
          </a:prstGeom>
          <a:gradFill rotWithShape="1">
            <a:gsLst>
              <a:gs pos="0">
                <a:sysClr val="windowText" lastClr="000000">
                  <a:lumMod val="110000"/>
                  <a:satMod val="105000"/>
                  <a:tint val="67000"/>
                </a:sysClr>
              </a:gs>
              <a:gs pos="50000">
                <a:sysClr val="windowText" lastClr="000000">
                  <a:lumMod val="105000"/>
                  <a:satMod val="103000"/>
                  <a:tint val="73000"/>
                </a:sysClr>
              </a:gs>
              <a:gs pos="100000">
                <a:sysClr val="windowText" lastClr="000000">
                  <a:lumMod val="105000"/>
                  <a:satMod val="109000"/>
                  <a:tint val="81000"/>
                </a:sysClr>
              </a:gs>
            </a:gsLst>
            <a:lin ang="5400000" scaled="0"/>
          </a:gradFill>
          <a:ln w="635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Calibri" panose="020F0502020204030204"/>
                <a:ea typeface="+mn-ea"/>
                <a:cs typeface="+mn-cs"/>
              </a:rPr>
              <a:t>Exercise intensity</a:t>
            </a:r>
          </a:p>
        </p:txBody>
      </p:sp>
      <p:sp>
        <p:nvSpPr>
          <p:cNvPr id="18" name="Arrow: Down 17">
            <a:extLst>
              <a:ext uri="{FF2B5EF4-FFF2-40B4-BE49-F238E27FC236}">
                <a16:creationId xmlns:a16="http://schemas.microsoft.com/office/drawing/2014/main" id="{FFBA32B9-8D79-D702-C80E-78261280EE59}"/>
              </a:ext>
            </a:extLst>
          </p:cNvPr>
          <p:cNvSpPr/>
          <p:nvPr/>
        </p:nvSpPr>
        <p:spPr>
          <a:xfrm>
            <a:off x="5715000" y="4518709"/>
            <a:ext cx="381000" cy="323013"/>
          </a:xfrm>
          <a:prstGeom prst="downArrow">
            <a:avLst/>
          </a:prstGeom>
          <a:gradFill rotWithShape="1">
            <a:gsLst>
              <a:gs pos="0">
                <a:sysClr val="windowText" lastClr="000000">
                  <a:lumMod val="110000"/>
                  <a:satMod val="105000"/>
                  <a:tint val="67000"/>
                </a:sysClr>
              </a:gs>
              <a:gs pos="50000">
                <a:sysClr val="windowText" lastClr="000000">
                  <a:lumMod val="105000"/>
                  <a:satMod val="103000"/>
                  <a:tint val="73000"/>
                </a:sysClr>
              </a:gs>
              <a:gs pos="100000">
                <a:sysClr val="windowText" lastClr="000000">
                  <a:lumMod val="105000"/>
                  <a:satMod val="109000"/>
                  <a:tint val="81000"/>
                </a:sysClr>
              </a:gs>
            </a:gsLst>
            <a:lin ang="5400000" scaled="0"/>
          </a:gradFill>
          <a:ln w="635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19" name="Rectangle: Rounded Corners 18">
            <a:extLst>
              <a:ext uri="{FF2B5EF4-FFF2-40B4-BE49-F238E27FC236}">
                <a16:creationId xmlns:a16="http://schemas.microsoft.com/office/drawing/2014/main" id="{1B67339A-CE5D-79D2-1174-0E7616D58D25}"/>
              </a:ext>
            </a:extLst>
          </p:cNvPr>
          <p:cNvSpPr/>
          <p:nvPr/>
        </p:nvSpPr>
        <p:spPr>
          <a:xfrm>
            <a:off x="4419600" y="2743200"/>
            <a:ext cx="2971800" cy="573739"/>
          </a:xfrm>
          <a:prstGeom prst="roundRect">
            <a:avLst/>
          </a:prstGeom>
          <a:gradFill rotWithShape="1">
            <a:gsLst>
              <a:gs pos="0">
                <a:sysClr val="windowText" lastClr="000000">
                  <a:lumMod val="110000"/>
                  <a:satMod val="105000"/>
                  <a:tint val="67000"/>
                </a:sysClr>
              </a:gs>
              <a:gs pos="50000">
                <a:sysClr val="windowText" lastClr="000000">
                  <a:lumMod val="105000"/>
                  <a:satMod val="103000"/>
                  <a:tint val="73000"/>
                </a:sysClr>
              </a:gs>
              <a:gs pos="100000">
                <a:sysClr val="windowText" lastClr="000000">
                  <a:lumMod val="105000"/>
                  <a:satMod val="109000"/>
                  <a:tint val="81000"/>
                </a:sysClr>
              </a:gs>
            </a:gsLst>
            <a:lin ang="5400000" scaled="0"/>
          </a:gradFill>
          <a:ln w="635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Calibri" panose="020F0502020204030204"/>
                <a:ea typeface="+mn-ea"/>
                <a:cs typeface="+mn-cs"/>
              </a:rPr>
              <a:t>Metabolic energy expenditure (MEE)</a:t>
            </a:r>
          </a:p>
        </p:txBody>
      </p:sp>
      <p:sp>
        <p:nvSpPr>
          <p:cNvPr id="20" name="Arrow: Down 19">
            <a:extLst>
              <a:ext uri="{FF2B5EF4-FFF2-40B4-BE49-F238E27FC236}">
                <a16:creationId xmlns:a16="http://schemas.microsoft.com/office/drawing/2014/main" id="{5DB7002E-70F4-021E-CB8B-EBEEE36EA46B}"/>
              </a:ext>
            </a:extLst>
          </p:cNvPr>
          <p:cNvSpPr/>
          <p:nvPr/>
        </p:nvSpPr>
        <p:spPr>
          <a:xfrm>
            <a:off x="5715000" y="3460732"/>
            <a:ext cx="381000" cy="323013"/>
          </a:xfrm>
          <a:prstGeom prst="downArrow">
            <a:avLst/>
          </a:prstGeom>
          <a:gradFill rotWithShape="1">
            <a:gsLst>
              <a:gs pos="0">
                <a:sysClr val="windowText" lastClr="000000">
                  <a:lumMod val="110000"/>
                  <a:satMod val="105000"/>
                  <a:tint val="67000"/>
                </a:sysClr>
              </a:gs>
              <a:gs pos="50000">
                <a:sysClr val="windowText" lastClr="000000">
                  <a:lumMod val="105000"/>
                  <a:satMod val="103000"/>
                  <a:tint val="73000"/>
                </a:sysClr>
              </a:gs>
              <a:gs pos="100000">
                <a:sysClr val="windowText" lastClr="000000">
                  <a:lumMod val="105000"/>
                  <a:satMod val="109000"/>
                  <a:tint val="81000"/>
                </a:sysClr>
              </a:gs>
            </a:gsLst>
            <a:lin ang="5400000" scaled="0"/>
          </a:gradFill>
          <a:ln w="635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21" name="Arrow: Down 20">
            <a:extLst>
              <a:ext uri="{FF2B5EF4-FFF2-40B4-BE49-F238E27FC236}">
                <a16:creationId xmlns:a16="http://schemas.microsoft.com/office/drawing/2014/main" id="{2AE7C37F-7E44-7CBE-B06D-298CE1F7CCC9}"/>
              </a:ext>
            </a:extLst>
          </p:cNvPr>
          <p:cNvSpPr/>
          <p:nvPr/>
        </p:nvSpPr>
        <p:spPr>
          <a:xfrm>
            <a:off x="5715000" y="2334149"/>
            <a:ext cx="381000" cy="323013"/>
          </a:xfrm>
          <a:prstGeom prst="downArrow">
            <a:avLst/>
          </a:prstGeom>
          <a:gradFill rotWithShape="1">
            <a:gsLst>
              <a:gs pos="0">
                <a:sysClr val="windowText" lastClr="000000">
                  <a:lumMod val="110000"/>
                  <a:satMod val="105000"/>
                  <a:tint val="67000"/>
                </a:sysClr>
              </a:gs>
              <a:gs pos="50000">
                <a:sysClr val="windowText" lastClr="000000">
                  <a:lumMod val="105000"/>
                  <a:satMod val="103000"/>
                  <a:tint val="73000"/>
                </a:sysClr>
              </a:gs>
              <a:gs pos="100000">
                <a:sysClr val="windowText" lastClr="000000">
                  <a:lumMod val="105000"/>
                  <a:satMod val="109000"/>
                  <a:tint val="81000"/>
                </a:sysClr>
              </a:gs>
            </a:gsLst>
            <a:lin ang="5400000" scaled="0"/>
          </a:gradFill>
          <a:ln w="635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22" name="TextBox 21">
            <a:extLst>
              <a:ext uri="{FF2B5EF4-FFF2-40B4-BE49-F238E27FC236}">
                <a16:creationId xmlns:a16="http://schemas.microsoft.com/office/drawing/2014/main" id="{D6A46BAD-CA26-AB0F-B616-B2185766FDE1}"/>
              </a:ext>
            </a:extLst>
          </p:cNvPr>
          <p:cNvSpPr txBox="1"/>
          <p:nvPr/>
        </p:nvSpPr>
        <p:spPr>
          <a:xfrm>
            <a:off x="982534" y="933271"/>
            <a:ext cx="1107996" cy="1200329"/>
          </a:xfrm>
          <a:prstGeom prst="rect">
            <a:avLst/>
          </a:prstGeom>
          <a:noFill/>
        </p:spPr>
        <p:txBody>
          <a:bodyPr wrap="none" rtlCol="0">
            <a:spAutoFit/>
          </a:bodyPr>
          <a:lstStyle/>
          <a:p>
            <a:pPr fontAlgn="auto">
              <a:spcBef>
                <a:spcPts val="0"/>
              </a:spcBef>
              <a:spcAft>
                <a:spcPts val="0"/>
              </a:spcAft>
            </a:pPr>
            <a:r>
              <a:rPr lang="en-US" sz="7200" dirty="0">
                <a:solidFill>
                  <a:srgbClr val="00B050"/>
                </a:solidFill>
                <a:latin typeface="Calibri" panose="020F0502020204030204"/>
                <a:sym typeface="Webdings" panose="05030102010509060703" pitchFamily="18" charset="2"/>
              </a:rPr>
              <a:t></a:t>
            </a:r>
            <a:endParaRPr lang="en-US" sz="7200" dirty="0">
              <a:solidFill>
                <a:srgbClr val="00B050"/>
              </a:solidFill>
              <a:latin typeface="Calibri" panose="020F0502020204030204"/>
            </a:endParaRPr>
          </a:p>
        </p:txBody>
      </p:sp>
      <p:sp>
        <p:nvSpPr>
          <p:cNvPr id="23" name="TextBox 22">
            <a:extLst>
              <a:ext uri="{FF2B5EF4-FFF2-40B4-BE49-F238E27FC236}">
                <a16:creationId xmlns:a16="http://schemas.microsoft.com/office/drawing/2014/main" id="{F524D54F-688B-9352-058E-F6EE69C978FC}"/>
              </a:ext>
            </a:extLst>
          </p:cNvPr>
          <p:cNvSpPr txBox="1"/>
          <p:nvPr/>
        </p:nvSpPr>
        <p:spPr>
          <a:xfrm>
            <a:off x="3259000" y="2355037"/>
            <a:ext cx="1107996" cy="1200329"/>
          </a:xfrm>
          <a:prstGeom prst="rect">
            <a:avLst/>
          </a:prstGeom>
          <a:noFill/>
        </p:spPr>
        <p:txBody>
          <a:bodyPr wrap="none" rtlCol="0">
            <a:spAutoFit/>
          </a:bodyPr>
          <a:lstStyle/>
          <a:p>
            <a:pPr fontAlgn="auto">
              <a:spcBef>
                <a:spcPts val="0"/>
              </a:spcBef>
              <a:spcAft>
                <a:spcPts val="0"/>
              </a:spcAft>
            </a:pPr>
            <a:r>
              <a:rPr lang="en-US" sz="7200" dirty="0">
                <a:solidFill>
                  <a:srgbClr val="00B050"/>
                </a:solidFill>
                <a:latin typeface="Calibri" panose="020F0502020204030204"/>
                <a:sym typeface="Webdings" panose="05030102010509060703" pitchFamily="18" charset="2"/>
              </a:rPr>
              <a:t></a:t>
            </a:r>
            <a:endParaRPr lang="en-US" sz="7200" dirty="0">
              <a:solidFill>
                <a:srgbClr val="00B050"/>
              </a:solidFill>
              <a:latin typeface="Calibri" panose="020F0502020204030204"/>
            </a:endParaRPr>
          </a:p>
        </p:txBody>
      </p:sp>
      <p:sp>
        <p:nvSpPr>
          <p:cNvPr id="24" name="TextBox 23">
            <a:extLst>
              <a:ext uri="{FF2B5EF4-FFF2-40B4-BE49-F238E27FC236}">
                <a16:creationId xmlns:a16="http://schemas.microsoft.com/office/drawing/2014/main" id="{CE87EB84-AC6E-B3F2-9D12-F7E451CE39FD}"/>
              </a:ext>
            </a:extLst>
          </p:cNvPr>
          <p:cNvSpPr txBox="1"/>
          <p:nvPr/>
        </p:nvSpPr>
        <p:spPr>
          <a:xfrm>
            <a:off x="3229986" y="3509162"/>
            <a:ext cx="1107996" cy="1200329"/>
          </a:xfrm>
          <a:prstGeom prst="rect">
            <a:avLst/>
          </a:prstGeom>
          <a:noFill/>
        </p:spPr>
        <p:txBody>
          <a:bodyPr wrap="none" rtlCol="0">
            <a:spAutoFit/>
          </a:bodyPr>
          <a:lstStyle/>
          <a:p>
            <a:pPr fontAlgn="auto">
              <a:spcBef>
                <a:spcPts val="0"/>
              </a:spcBef>
              <a:spcAft>
                <a:spcPts val="0"/>
              </a:spcAft>
            </a:pPr>
            <a:r>
              <a:rPr lang="en-US" sz="7200" dirty="0">
                <a:solidFill>
                  <a:srgbClr val="00B050"/>
                </a:solidFill>
                <a:latin typeface="Calibri" panose="020F0502020204030204"/>
                <a:sym typeface="Webdings" panose="05030102010509060703" pitchFamily="18" charset="2"/>
              </a:rPr>
              <a:t></a:t>
            </a:r>
            <a:endParaRPr lang="en-US" sz="7200" dirty="0">
              <a:solidFill>
                <a:srgbClr val="00B050"/>
              </a:solidFill>
              <a:latin typeface="Calibri" panose="020F0502020204030204"/>
            </a:endParaRPr>
          </a:p>
        </p:txBody>
      </p:sp>
      <p:sp>
        <p:nvSpPr>
          <p:cNvPr id="2" name="Slide Number Placeholder 1">
            <a:extLst>
              <a:ext uri="{FF2B5EF4-FFF2-40B4-BE49-F238E27FC236}">
                <a16:creationId xmlns:a16="http://schemas.microsoft.com/office/drawing/2014/main" id="{846852EF-7F91-2F38-8948-C520B9D86DF2}"/>
              </a:ext>
            </a:extLst>
          </p:cNvPr>
          <p:cNvSpPr>
            <a:spLocks noGrp="1"/>
          </p:cNvSpPr>
          <p:nvPr>
            <p:ph type="sldNum" sz="quarter" idx="4"/>
          </p:nvPr>
        </p:nvSpPr>
        <p:spPr/>
        <p:txBody>
          <a:bodyPr/>
          <a:lstStyle/>
          <a:p>
            <a:pPr>
              <a:defRPr/>
            </a:pPr>
            <a:fld id="{D68E8870-17DE-45C4-A8DD-7644B2422933}" type="slidenum">
              <a:rPr lang="en-US" smtClean="0"/>
              <a:pPr>
                <a:defRPr/>
              </a:pPr>
              <a:t>17</a:t>
            </a:fld>
            <a:endParaRPr lang="en-US" dirty="0"/>
          </a:p>
        </p:txBody>
      </p:sp>
    </p:spTree>
    <p:extLst>
      <p:ext uri="{BB962C8B-B14F-4D97-AF65-F5344CB8AC3E}">
        <p14:creationId xmlns:p14="http://schemas.microsoft.com/office/powerpoint/2010/main" val="335681852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4AD8781-25E5-DFB9-FCFB-1AAACE141292}"/>
              </a:ext>
            </a:extLst>
          </p:cNvPr>
          <p:cNvSpPr>
            <a:spLocks noGrp="1"/>
          </p:cNvSpPr>
          <p:nvPr>
            <p:ph idx="1"/>
          </p:nvPr>
        </p:nvSpPr>
        <p:spPr>
          <a:xfrm>
            <a:off x="304800" y="1143000"/>
            <a:ext cx="6248400" cy="5033963"/>
          </a:xfrm>
        </p:spPr>
        <p:txBody>
          <a:bodyPr vert="horz" lIns="91440" tIns="45720" rIns="91440" bIns="45720" rtlCol="0" anchor="t">
            <a:normAutofit/>
          </a:bodyPr>
          <a:lstStyle/>
          <a:p>
            <a:r>
              <a:rPr lang="en-US" dirty="0">
                <a:ea typeface="Lato Semibold"/>
                <a:cs typeface="Lato Semibold"/>
              </a:rPr>
              <a:t>Open source </a:t>
            </a:r>
            <a:r>
              <a:rPr lang="en-US" dirty="0" err="1">
                <a:ea typeface="Lato Semibold"/>
                <a:cs typeface="Lato Semibold"/>
              </a:rPr>
              <a:t>BioGears</a:t>
            </a:r>
            <a:r>
              <a:rPr lang="en-US" dirty="0">
                <a:ea typeface="Lato Semibold"/>
                <a:cs typeface="Lato Semibold"/>
              </a:rPr>
              <a:t> engine [1]</a:t>
            </a:r>
          </a:p>
          <a:p>
            <a:pPr lvl="1"/>
            <a:r>
              <a:rPr lang="en-US" dirty="0"/>
              <a:t>Available parameters</a:t>
            </a:r>
          </a:p>
          <a:p>
            <a:pPr lvl="2">
              <a:buClrTx/>
            </a:pPr>
            <a:r>
              <a:rPr lang="en-US" dirty="0"/>
              <a:t>Fitness and anthropometry</a:t>
            </a:r>
          </a:p>
          <a:p>
            <a:pPr lvl="2">
              <a:buClrTx/>
            </a:pPr>
            <a:r>
              <a:rPr lang="en-US" dirty="0"/>
              <a:t>Temperature and humidity</a:t>
            </a:r>
          </a:p>
          <a:p>
            <a:pPr lvl="2">
              <a:buClrTx/>
            </a:pPr>
            <a:r>
              <a:rPr lang="en-US" dirty="0"/>
              <a:t>Clothing thermal properties</a:t>
            </a:r>
          </a:p>
          <a:p>
            <a:pPr lvl="2">
              <a:buClrTx/>
            </a:pPr>
            <a:r>
              <a:rPr lang="en-US" dirty="0"/>
              <a:t>Oxygen levels</a:t>
            </a:r>
          </a:p>
          <a:p>
            <a:pPr lvl="1"/>
            <a:r>
              <a:rPr lang="en-US" dirty="0"/>
              <a:t>Mobile and desktop platforms</a:t>
            </a:r>
          </a:p>
          <a:p>
            <a:r>
              <a:rPr lang="en-US" dirty="0"/>
              <a:t>Sensor integration framework</a:t>
            </a:r>
          </a:p>
          <a:p>
            <a:pPr lvl="1"/>
            <a:r>
              <a:rPr lang="en-US" dirty="0"/>
              <a:t>Java-based sensor integration hub</a:t>
            </a:r>
          </a:p>
          <a:p>
            <a:pPr lvl="1"/>
            <a:r>
              <a:rPr lang="en-US" dirty="0"/>
              <a:t>Heart rate, pulse oximeter, skin temperature</a:t>
            </a:r>
          </a:p>
          <a:p>
            <a:pPr lvl="1"/>
            <a:r>
              <a:rPr lang="en-US" dirty="0"/>
              <a:t>Modular and extensible design for adding new sensors and analyses</a:t>
            </a:r>
          </a:p>
        </p:txBody>
      </p:sp>
      <p:sp>
        <p:nvSpPr>
          <p:cNvPr id="4" name="Title 3">
            <a:extLst>
              <a:ext uri="{FF2B5EF4-FFF2-40B4-BE49-F238E27FC236}">
                <a16:creationId xmlns:a16="http://schemas.microsoft.com/office/drawing/2014/main" id="{5D10FADA-A0E4-483A-39B3-41CE8393B772}"/>
              </a:ext>
            </a:extLst>
          </p:cNvPr>
          <p:cNvSpPr>
            <a:spLocks noGrp="1"/>
          </p:cNvSpPr>
          <p:nvPr>
            <p:ph type="title"/>
          </p:nvPr>
        </p:nvSpPr>
        <p:spPr/>
        <p:txBody>
          <a:bodyPr/>
          <a:lstStyle/>
          <a:p>
            <a:r>
              <a:rPr lang="en-US" dirty="0"/>
              <a:t>Simulated Physiology</a:t>
            </a:r>
          </a:p>
        </p:txBody>
      </p:sp>
      <p:sp>
        <p:nvSpPr>
          <p:cNvPr id="6" name="TextBox 5">
            <a:extLst>
              <a:ext uri="{FF2B5EF4-FFF2-40B4-BE49-F238E27FC236}">
                <a16:creationId xmlns:a16="http://schemas.microsoft.com/office/drawing/2014/main" id="{DFE55060-860F-99C9-5AB9-C392789DBC43}"/>
              </a:ext>
            </a:extLst>
          </p:cNvPr>
          <p:cNvSpPr txBox="1"/>
          <p:nvPr/>
        </p:nvSpPr>
        <p:spPr>
          <a:xfrm>
            <a:off x="154520" y="6003112"/>
            <a:ext cx="11887200" cy="246221"/>
          </a:xfrm>
          <a:prstGeom prst="rect">
            <a:avLst/>
          </a:prstGeom>
          <a:noFill/>
        </p:spPr>
        <p:txBody>
          <a:bodyPr wrap="square" lIns="91440" tIns="45720" rIns="91440" bIns="45720" rtlCol="0" anchor="t">
            <a:spAutoFit/>
          </a:bodyPr>
          <a:lstStyle/>
          <a:p>
            <a:r>
              <a:rPr lang="en-US" sz="1000" dirty="0">
                <a:cs typeface="Calibri"/>
              </a:rPr>
              <a:t>1</a:t>
            </a:r>
            <a:r>
              <a:rPr lang="en-US" sz="1000" dirty="0">
                <a:ea typeface="+mn-lt"/>
                <a:cs typeface="+mn-lt"/>
              </a:rPr>
              <a:t>. Baird, A., McDaniel, M., White, S., Tatum, N., &amp; Marin, L. (2020). </a:t>
            </a:r>
            <a:r>
              <a:rPr lang="en-US" sz="1000" err="1">
                <a:ea typeface="+mn-lt"/>
                <a:cs typeface="+mn-lt"/>
              </a:rPr>
              <a:t>BioGears</a:t>
            </a:r>
            <a:r>
              <a:rPr lang="en-US" sz="1000" dirty="0">
                <a:ea typeface="+mn-lt"/>
                <a:cs typeface="+mn-lt"/>
              </a:rPr>
              <a:t>: A C++ library for whole body physiology simulations. </a:t>
            </a:r>
            <a:r>
              <a:rPr lang="en-US" sz="1000" i="1" dirty="0">
                <a:ea typeface="+mn-lt"/>
                <a:cs typeface="+mn-lt"/>
              </a:rPr>
              <a:t>Journal of Open Source Software</a:t>
            </a:r>
            <a:r>
              <a:rPr lang="en-US" sz="1000" dirty="0">
                <a:ea typeface="+mn-lt"/>
                <a:cs typeface="+mn-lt"/>
              </a:rPr>
              <a:t>, </a:t>
            </a:r>
            <a:r>
              <a:rPr lang="en-US" sz="1000" i="1" dirty="0">
                <a:ea typeface="+mn-lt"/>
                <a:cs typeface="+mn-lt"/>
              </a:rPr>
              <a:t>5</a:t>
            </a:r>
            <a:r>
              <a:rPr lang="en-US" sz="1000" dirty="0">
                <a:ea typeface="+mn-lt"/>
                <a:cs typeface="+mn-lt"/>
              </a:rPr>
              <a:t>(56), 2645. https://doi.org/10.21105/joss.02645</a:t>
            </a:r>
            <a:endParaRPr lang="en-US" sz="1000" dirty="0">
              <a:cs typeface="Calibri"/>
            </a:endParaRPr>
          </a:p>
        </p:txBody>
      </p:sp>
      <p:sp>
        <p:nvSpPr>
          <p:cNvPr id="3" name="Slide Number Placeholder 2">
            <a:extLst>
              <a:ext uri="{FF2B5EF4-FFF2-40B4-BE49-F238E27FC236}">
                <a16:creationId xmlns:a16="http://schemas.microsoft.com/office/drawing/2014/main" id="{F09EA548-7C61-2964-4FF9-BC5F628B3293}"/>
              </a:ext>
            </a:extLst>
          </p:cNvPr>
          <p:cNvSpPr>
            <a:spLocks noGrp="1"/>
          </p:cNvSpPr>
          <p:nvPr>
            <p:ph type="sldNum" sz="quarter" idx="4"/>
          </p:nvPr>
        </p:nvSpPr>
        <p:spPr/>
        <p:txBody>
          <a:bodyPr/>
          <a:lstStyle/>
          <a:p>
            <a:pPr>
              <a:defRPr/>
            </a:pPr>
            <a:fld id="{D68E8870-17DE-45C4-A8DD-7644B2422933}" type="slidenum">
              <a:rPr lang="en-US" smtClean="0"/>
              <a:pPr>
                <a:defRPr/>
              </a:pPr>
              <a:t>18</a:t>
            </a:fld>
            <a:endParaRPr lang="en-US" dirty="0"/>
          </a:p>
        </p:txBody>
      </p:sp>
    </p:spTree>
    <p:extLst>
      <p:ext uri="{BB962C8B-B14F-4D97-AF65-F5344CB8AC3E}">
        <p14:creationId xmlns:p14="http://schemas.microsoft.com/office/powerpoint/2010/main" val="102008797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8E5C5DF-97B5-B851-EE4F-283EE8212728}"/>
              </a:ext>
            </a:extLst>
          </p:cNvPr>
          <p:cNvSpPr>
            <a:spLocks noGrp="1"/>
          </p:cNvSpPr>
          <p:nvPr>
            <p:ph type="title"/>
          </p:nvPr>
        </p:nvSpPr>
        <p:spPr/>
        <p:txBody>
          <a:bodyPr/>
          <a:lstStyle/>
          <a:p>
            <a:r>
              <a:rPr lang="en-US" dirty="0"/>
              <a:t>Integrating Biomechanics and Physiology</a:t>
            </a:r>
          </a:p>
        </p:txBody>
      </p:sp>
      <p:sp>
        <p:nvSpPr>
          <p:cNvPr id="16" name="Rectangle: Rounded Corners 15">
            <a:extLst>
              <a:ext uri="{FF2B5EF4-FFF2-40B4-BE49-F238E27FC236}">
                <a16:creationId xmlns:a16="http://schemas.microsoft.com/office/drawing/2014/main" id="{A152B6E0-29ED-F347-A360-4776F19C3738}"/>
              </a:ext>
            </a:extLst>
          </p:cNvPr>
          <p:cNvSpPr/>
          <p:nvPr/>
        </p:nvSpPr>
        <p:spPr>
          <a:xfrm>
            <a:off x="2090530" y="1066800"/>
            <a:ext cx="7696200" cy="1066800"/>
          </a:xfrm>
          <a:prstGeom prst="roundRect">
            <a:avLst/>
          </a:prstGeom>
          <a:solidFill>
            <a:srgbClr val="E0E8F5"/>
          </a:solidFill>
          <a:ln w="12700" cap="flat" cmpd="sng" algn="ctr">
            <a:solidFill>
              <a:srgbClr val="E0E8F5">
                <a:shade val="1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dirty="0">
                <a:ln>
                  <a:noFill/>
                </a:ln>
                <a:solidFill>
                  <a:prstClr val="black"/>
                </a:solidFill>
                <a:effectLst/>
                <a:uLnTx/>
                <a:uFillTx/>
                <a:latin typeface="Calibri" panose="020F0502020204030204"/>
                <a:ea typeface="+mn-ea"/>
                <a:cs typeface="+mn-cs"/>
              </a:rPr>
              <a:t>Biomechanics (OpenSim)</a:t>
            </a:r>
          </a:p>
        </p:txBody>
      </p:sp>
      <p:sp>
        <p:nvSpPr>
          <p:cNvPr id="17" name="Rectangle: Rounded Corners 16">
            <a:extLst>
              <a:ext uri="{FF2B5EF4-FFF2-40B4-BE49-F238E27FC236}">
                <a16:creationId xmlns:a16="http://schemas.microsoft.com/office/drawing/2014/main" id="{B187C219-E0D3-0651-FD09-B6F4461216F5}"/>
              </a:ext>
            </a:extLst>
          </p:cNvPr>
          <p:cNvSpPr/>
          <p:nvPr/>
        </p:nvSpPr>
        <p:spPr>
          <a:xfrm>
            <a:off x="2090530" y="4994122"/>
            <a:ext cx="7696200" cy="1066800"/>
          </a:xfrm>
          <a:prstGeom prst="roundRect">
            <a:avLst/>
          </a:prstGeom>
          <a:solidFill>
            <a:srgbClr val="1D428A"/>
          </a:solidFill>
          <a:ln w="12700" cap="flat" cmpd="sng" algn="ctr">
            <a:solidFill>
              <a:srgbClr val="1D428A">
                <a:shade val="1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dirty="0">
                <a:ln>
                  <a:noFill/>
                </a:ln>
                <a:solidFill>
                  <a:prstClr val="white"/>
                </a:solidFill>
                <a:effectLst/>
                <a:uLnTx/>
                <a:uFillTx/>
                <a:latin typeface="Calibri" panose="020F0502020204030204"/>
                <a:ea typeface="+mn-ea"/>
                <a:cs typeface="+mn-cs"/>
              </a:rPr>
              <a:t>Physiology (BioGears)</a:t>
            </a:r>
          </a:p>
        </p:txBody>
      </p:sp>
      <p:sp>
        <p:nvSpPr>
          <p:cNvPr id="18" name="Rectangle: Rounded Corners 17">
            <a:extLst>
              <a:ext uri="{FF2B5EF4-FFF2-40B4-BE49-F238E27FC236}">
                <a16:creationId xmlns:a16="http://schemas.microsoft.com/office/drawing/2014/main" id="{A48C55E3-9CB4-F434-ACF0-2F27CDDA6A83}"/>
              </a:ext>
            </a:extLst>
          </p:cNvPr>
          <p:cNvSpPr/>
          <p:nvPr/>
        </p:nvSpPr>
        <p:spPr>
          <a:xfrm>
            <a:off x="4419600" y="3851122"/>
            <a:ext cx="2971800" cy="573739"/>
          </a:xfrm>
          <a:prstGeom prst="roundRect">
            <a:avLst/>
          </a:prstGeom>
          <a:gradFill rotWithShape="1">
            <a:gsLst>
              <a:gs pos="0">
                <a:sysClr val="windowText" lastClr="000000">
                  <a:lumMod val="110000"/>
                  <a:satMod val="105000"/>
                  <a:tint val="67000"/>
                </a:sysClr>
              </a:gs>
              <a:gs pos="50000">
                <a:sysClr val="windowText" lastClr="000000">
                  <a:lumMod val="105000"/>
                  <a:satMod val="103000"/>
                  <a:tint val="73000"/>
                </a:sysClr>
              </a:gs>
              <a:gs pos="100000">
                <a:sysClr val="windowText" lastClr="000000">
                  <a:lumMod val="105000"/>
                  <a:satMod val="109000"/>
                  <a:tint val="81000"/>
                </a:sysClr>
              </a:gs>
            </a:gsLst>
            <a:lin ang="5400000" scaled="0"/>
          </a:gradFill>
          <a:ln w="635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Calibri" panose="020F0502020204030204"/>
                <a:ea typeface="+mn-ea"/>
                <a:cs typeface="+mn-cs"/>
              </a:rPr>
              <a:t>Exercise intensity</a:t>
            </a:r>
          </a:p>
        </p:txBody>
      </p:sp>
      <p:sp>
        <p:nvSpPr>
          <p:cNvPr id="19" name="Arrow: Down 18">
            <a:extLst>
              <a:ext uri="{FF2B5EF4-FFF2-40B4-BE49-F238E27FC236}">
                <a16:creationId xmlns:a16="http://schemas.microsoft.com/office/drawing/2014/main" id="{9F434F52-342E-9857-2577-DE38D6105779}"/>
              </a:ext>
            </a:extLst>
          </p:cNvPr>
          <p:cNvSpPr/>
          <p:nvPr/>
        </p:nvSpPr>
        <p:spPr>
          <a:xfrm>
            <a:off x="5715000" y="4518709"/>
            <a:ext cx="381000" cy="323013"/>
          </a:xfrm>
          <a:prstGeom prst="downArrow">
            <a:avLst/>
          </a:prstGeom>
          <a:gradFill rotWithShape="1">
            <a:gsLst>
              <a:gs pos="0">
                <a:sysClr val="windowText" lastClr="000000">
                  <a:lumMod val="110000"/>
                  <a:satMod val="105000"/>
                  <a:tint val="67000"/>
                </a:sysClr>
              </a:gs>
              <a:gs pos="50000">
                <a:sysClr val="windowText" lastClr="000000">
                  <a:lumMod val="105000"/>
                  <a:satMod val="103000"/>
                  <a:tint val="73000"/>
                </a:sysClr>
              </a:gs>
              <a:gs pos="100000">
                <a:sysClr val="windowText" lastClr="000000">
                  <a:lumMod val="105000"/>
                  <a:satMod val="109000"/>
                  <a:tint val="81000"/>
                </a:sysClr>
              </a:gs>
            </a:gsLst>
            <a:lin ang="5400000" scaled="0"/>
          </a:gradFill>
          <a:ln w="635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20" name="Rectangle: Rounded Corners 19">
            <a:extLst>
              <a:ext uri="{FF2B5EF4-FFF2-40B4-BE49-F238E27FC236}">
                <a16:creationId xmlns:a16="http://schemas.microsoft.com/office/drawing/2014/main" id="{E1884A6C-9229-C8D0-D6BB-D17F2D79A77A}"/>
              </a:ext>
            </a:extLst>
          </p:cNvPr>
          <p:cNvSpPr/>
          <p:nvPr/>
        </p:nvSpPr>
        <p:spPr>
          <a:xfrm>
            <a:off x="4419600" y="2743200"/>
            <a:ext cx="2971800" cy="573739"/>
          </a:xfrm>
          <a:prstGeom prst="roundRect">
            <a:avLst/>
          </a:prstGeom>
          <a:gradFill rotWithShape="1">
            <a:gsLst>
              <a:gs pos="0">
                <a:sysClr val="windowText" lastClr="000000">
                  <a:lumMod val="110000"/>
                  <a:satMod val="105000"/>
                  <a:tint val="67000"/>
                </a:sysClr>
              </a:gs>
              <a:gs pos="50000">
                <a:sysClr val="windowText" lastClr="000000">
                  <a:lumMod val="105000"/>
                  <a:satMod val="103000"/>
                  <a:tint val="73000"/>
                </a:sysClr>
              </a:gs>
              <a:gs pos="100000">
                <a:sysClr val="windowText" lastClr="000000">
                  <a:lumMod val="105000"/>
                  <a:satMod val="109000"/>
                  <a:tint val="81000"/>
                </a:sysClr>
              </a:gs>
            </a:gsLst>
            <a:lin ang="5400000" scaled="0"/>
          </a:gradFill>
          <a:ln w="635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Calibri" panose="020F0502020204030204"/>
                <a:ea typeface="+mn-ea"/>
                <a:cs typeface="+mn-cs"/>
              </a:rPr>
              <a:t>Metabolic energy expenditure (MEE)</a:t>
            </a:r>
          </a:p>
        </p:txBody>
      </p:sp>
      <p:sp>
        <p:nvSpPr>
          <p:cNvPr id="21" name="Arrow: Down 20">
            <a:extLst>
              <a:ext uri="{FF2B5EF4-FFF2-40B4-BE49-F238E27FC236}">
                <a16:creationId xmlns:a16="http://schemas.microsoft.com/office/drawing/2014/main" id="{31DA73E3-46B5-11E8-BF96-CA284E139179}"/>
              </a:ext>
            </a:extLst>
          </p:cNvPr>
          <p:cNvSpPr/>
          <p:nvPr/>
        </p:nvSpPr>
        <p:spPr>
          <a:xfrm>
            <a:off x="5715000" y="3460732"/>
            <a:ext cx="381000" cy="323013"/>
          </a:xfrm>
          <a:prstGeom prst="downArrow">
            <a:avLst/>
          </a:prstGeom>
          <a:gradFill rotWithShape="1">
            <a:gsLst>
              <a:gs pos="0">
                <a:sysClr val="windowText" lastClr="000000">
                  <a:lumMod val="110000"/>
                  <a:satMod val="105000"/>
                  <a:tint val="67000"/>
                </a:sysClr>
              </a:gs>
              <a:gs pos="50000">
                <a:sysClr val="windowText" lastClr="000000">
                  <a:lumMod val="105000"/>
                  <a:satMod val="103000"/>
                  <a:tint val="73000"/>
                </a:sysClr>
              </a:gs>
              <a:gs pos="100000">
                <a:sysClr val="windowText" lastClr="000000">
                  <a:lumMod val="105000"/>
                  <a:satMod val="109000"/>
                  <a:tint val="81000"/>
                </a:sysClr>
              </a:gs>
            </a:gsLst>
            <a:lin ang="5400000" scaled="0"/>
          </a:gradFill>
          <a:ln w="635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22" name="Arrow: Down 21">
            <a:extLst>
              <a:ext uri="{FF2B5EF4-FFF2-40B4-BE49-F238E27FC236}">
                <a16:creationId xmlns:a16="http://schemas.microsoft.com/office/drawing/2014/main" id="{2D2BA527-11BF-D2D5-A603-4830CE85CB82}"/>
              </a:ext>
            </a:extLst>
          </p:cNvPr>
          <p:cNvSpPr/>
          <p:nvPr/>
        </p:nvSpPr>
        <p:spPr>
          <a:xfrm>
            <a:off x="5715000" y="2334149"/>
            <a:ext cx="381000" cy="323013"/>
          </a:xfrm>
          <a:prstGeom prst="downArrow">
            <a:avLst/>
          </a:prstGeom>
          <a:gradFill rotWithShape="1">
            <a:gsLst>
              <a:gs pos="0">
                <a:sysClr val="windowText" lastClr="000000">
                  <a:lumMod val="110000"/>
                  <a:satMod val="105000"/>
                  <a:tint val="67000"/>
                </a:sysClr>
              </a:gs>
              <a:gs pos="50000">
                <a:sysClr val="windowText" lastClr="000000">
                  <a:lumMod val="105000"/>
                  <a:satMod val="103000"/>
                  <a:tint val="73000"/>
                </a:sysClr>
              </a:gs>
              <a:gs pos="100000">
                <a:sysClr val="windowText" lastClr="000000">
                  <a:lumMod val="105000"/>
                  <a:satMod val="109000"/>
                  <a:tint val="81000"/>
                </a:sysClr>
              </a:gs>
            </a:gsLst>
            <a:lin ang="5400000" scaled="0"/>
          </a:gradFill>
          <a:ln w="635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23" name="TextBox 22">
            <a:extLst>
              <a:ext uri="{FF2B5EF4-FFF2-40B4-BE49-F238E27FC236}">
                <a16:creationId xmlns:a16="http://schemas.microsoft.com/office/drawing/2014/main" id="{9D95D388-43AF-A15B-A6CF-85D36A26B7DB}"/>
              </a:ext>
            </a:extLst>
          </p:cNvPr>
          <p:cNvSpPr txBox="1"/>
          <p:nvPr/>
        </p:nvSpPr>
        <p:spPr>
          <a:xfrm>
            <a:off x="982534" y="933271"/>
            <a:ext cx="1107996" cy="1200329"/>
          </a:xfrm>
          <a:prstGeom prst="rect">
            <a:avLst/>
          </a:prstGeom>
          <a:noFill/>
        </p:spPr>
        <p:txBody>
          <a:bodyPr wrap="none" rtlCol="0">
            <a:spAutoFit/>
          </a:bodyPr>
          <a:lstStyle/>
          <a:p>
            <a:pPr fontAlgn="auto">
              <a:spcBef>
                <a:spcPts val="0"/>
              </a:spcBef>
              <a:spcAft>
                <a:spcPts val="0"/>
              </a:spcAft>
            </a:pPr>
            <a:r>
              <a:rPr lang="en-US" sz="7200" dirty="0">
                <a:solidFill>
                  <a:srgbClr val="00B050"/>
                </a:solidFill>
                <a:latin typeface="Calibri" panose="020F0502020204030204"/>
                <a:sym typeface="Webdings" panose="05030102010509060703" pitchFamily="18" charset="2"/>
              </a:rPr>
              <a:t></a:t>
            </a:r>
            <a:endParaRPr lang="en-US" sz="7200" dirty="0">
              <a:solidFill>
                <a:srgbClr val="00B050"/>
              </a:solidFill>
              <a:latin typeface="Calibri" panose="020F0502020204030204"/>
            </a:endParaRPr>
          </a:p>
        </p:txBody>
      </p:sp>
      <p:sp>
        <p:nvSpPr>
          <p:cNvPr id="24" name="TextBox 23">
            <a:extLst>
              <a:ext uri="{FF2B5EF4-FFF2-40B4-BE49-F238E27FC236}">
                <a16:creationId xmlns:a16="http://schemas.microsoft.com/office/drawing/2014/main" id="{4CA0D7D9-5860-66BC-C408-FE3F38CEA749}"/>
              </a:ext>
            </a:extLst>
          </p:cNvPr>
          <p:cNvSpPr txBox="1"/>
          <p:nvPr/>
        </p:nvSpPr>
        <p:spPr>
          <a:xfrm>
            <a:off x="3259000" y="2355037"/>
            <a:ext cx="1107996" cy="1200329"/>
          </a:xfrm>
          <a:prstGeom prst="rect">
            <a:avLst/>
          </a:prstGeom>
          <a:noFill/>
        </p:spPr>
        <p:txBody>
          <a:bodyPr wrap="none" rtlCol="0">
            <a:spAutoFit/>
          </a:bodyPr>
          <a:lstStyle/>
          <a:p>
            <a:pPr fontAlgn="auto">
              <a:spcBef>
                <a:spcPts val="0"/>
              </a:spcBef>
              <a:spcAft>
                <a:spcPts val="0"/>
              </a:spcAft>
            </a:pPr>
            <a:r>
              <a:rPr lang="en-US" sz="7200" dirty="0">
                <a:solidFill>
                  <a:srgbClr val="00B050"/>
                </a:solidFill>
                <a:latin typeface="Calibri" panose="020F0502020204030204"/>
                <a:sym typeface="Webdings" panose="05030102010509060703" pitchFamily="18" charset="2"/>
              </a:rPr>
              <a:t></a:t>
            </a:r>
            <a:endParaRPr lang="en-US" sz="7200" dirty="0">
              <a:solidFill>
                <a:srgbClr val="00B050"/>
              </a:solidFill>
              <a:latin typeface="Calibri" panose="020F0502020204030204"/>
            </a:endParaRPr>
          </a:p>
        </p:txBody>
      </p:sp>
      <p:sp>
        <p:nvSpPr>
          <p:cNvPr id="25" name="TextBox 24">
            <a:extLst>
              <a:ext uri="{FF2B5EF4-FFF2-40B4-BE49-F238E27FC236}">
                <a16:creationId xmlns:a16="http://schemas.microsoft.com/office/drawing/2014/main" id="{4F4D4C56-0129-D2AA-DD74-FBBA9C9B4FE6}"/>
              </a:ext>
            </a:extLst>
          </p:cNvPr>
          <p:cNvSpPr txBox="1"/>
          <p:nvPr/>
        </p:nvSpPr>
        <p:spPr>
          <a:xfrm>
            <a:off x="3229986" y="3509162"/>
            <a:ext cx="1107996" cy="1200329"/>
          </a:xfrm>
          <a:prstGeom prst="rect">
            <a:avLst/>
          </a:prstGeom>
          <a:noFill/>
        </p:spPr>
        <p:txBody>
          <a:bodyPr wrap="none" rtlCol="0">
            <a:spAutoFit/>
          </a:bodyPr>
          <a:lstStyle/>
          <a:p>
            <a:pPr fontAlgn="auto">
              <a:spcBef>
                <a:spcPts val="0"/>
              </a:spcBef>
              <a:spcAft>
                <a:spcPts val="0"/>
              </a:spcAft>
            </a:pPr>
            <a:r>
              <a:rPr lang="en-US" sz="7200" dirty="0">
                <a:solidFill>
                  <a:srgbClr val="00B050"/>
                </a:solidFill>
                <a:latin typeface="Calibri" panose="020F0502020204030204"/>
                <a:sym typeface="Webdings" panose="05030102010509060703" pitchFamily="18" charset="2"/>
              </a:rPr>
              <a:t></a:t>
            </a:r>
            <a:endParaRPr lang="en-US" sz="7200" dirty="0">
              <a:solidFill>
                <a:srgbClr val="00B050"/>
              </a:solidFill>
              <a:latin typeface="Calibri" panose="020F0502020204030204"/>
            </a:endParaRPr>
          </a:p>
        </p:txBody>
      </p:sp>
      <p:sp>
        <p:nvSpPr>
          <p:cNvPr id="26" name="TextBox 25">
            <a:extLst>
              <a:ext uri="{FF2B5EF4-FFF2-40B4-BE49-F238E27FC236}">
                <a16:creationId xmlns:a16="http://schemas.microsoft.com/office/drawing/2014/main" id="{5AE7C592-C8B0-A1B8-DFFA-438470E1E5AC}"/>
              </a:ext>
            </a:extLst>
          </p:cNvPr>
          <p:cNvSpPr txBox="1"/>
          <p:nvPr/>
        </p:nvSpPr>
        <p:spPr>
          <a:xfrm>
            <a:off x="873369" y="4841722"/>
            <a:ext cx="1107996" cy="1200329"/>
          </a:xfrm>
          <a:prstGeom prst="rect">
            <a:avLst/>
          </a:prstGeom>
          <a:noFill/>
        </p:spPr>
        <p:txBody>
          <a:bodyPr wrap="none" rtlCol="0">
            <a:spAutoFit/>
          </a:bodyPr>
          <a:lstStyle/>
          <a:p>
            <a:pPr fontAlgn="auto">
              <a:spcBef>
                <a:spcPts val="0"/>
              </a:spcBef>
              <a:spcAft>
                <a:spcPts val="0"/>
              </a:spcAft>
            </a:pPr>
            <a:r>
              <a:rPr lang="en-US" sz="7200" dirty="0">
                <a:solidFill>
                  <a:srgbClr val="00B050"/>
                </a:solidFill>
                <a:latin typeface="Calibri" panose="020F0502020204030204"/>
                <a:sym typeface="Webdings" panose="05030102010509060703" pitchFamily="18" charset="2"/>
              </a:rPr>
              <a:t></a:t>
            </a:r>
            <a:endParaRPr lang="en-US" sz="7200" dirty="0">
              <a:solidFill>
                <a:srgbClr val="00B050"/>
              </a:solidFill>
              <a:latin typeface="Calibri" panose="020F0502020204030204"/>
            </a:endParaRPr>
          </a:p>
        </p:txBody>
      </p:sp>
      <p:sp>
        <p:nvSpPr>
          <p:cNvPr id="2" name="Slide Number Placeholder 1">
            <a:extLst>
              <a:ext uri="{FF2B5EF4-FFF2-40B4-BE49-F238E27FC236}">
                <a16:creationId xmlns:a16="http://schemas.microsoft.com/office/drawing/2014/main" id="{A247F741-34C5-B187-9648-14CE067450A1}"/>
              </a:ext>
            </a:extLst>
          </p:cNvPr>
          <p:cNvSpPr>
            <a:spLocks noGrp="1"/>
          </p:cNvSpPr>
          <p:nvPr>
            <p:ph type="sldNum" sz="quarter" idx="4"/>
          </p:nvPr>
        </p:nvSpPr>
        <p:spPr/>
        <p:txBody>
          <a:bodyPr/>
          <a:lstStyle/>
          <a:p>
            <a:pPr>
              <a:defRPr/>
            </a:pPr>
            <a:fld id="{D68E8870-17DE-45C4-A8DD-7644B2422933}" type="slidenum">
              <a:rPr lang="en-US" smtClean="0"/>
              <a:pPr>
                <a:defRPr/>
              </a:pPr>
              <a:t>19</a:t>
            </a:fld>
            <a:endParaRPr lang="en-US" dirty="0"/>
          </a:p>
        </p:txBody>
      </p:sp>
    </p:spTree>
    <p:extLst>
      <p:ext uri="{BB962C8B-B14F-4D97-AF65-F5344CB8AC3E}">
        <p14:creationId xmlns:p14="http://schemas.microsoft.com/office/powerpoint/2010/main" val="228040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36BE23F-E652-EAE9-B02A-0BC440FABFBB}"/>
              </a:ext>
            </a:extLst>
          </p:cNvPr>
          <p:cNvSpPr>
            <a:spLocks noGrp="1"/>
          </p:cNvSpPr>
          <p:nvPr>
            <p:ph type="title"/>
          </p:nvPr>
        </p:nvSpPr>
        <p:spPr/>
        <p:txBody>
          <a:bodyPr/>
          <a:lstStyle/>
          <a:p>
            <a:r>
              <a:rPr lang="en-US" dirty="0"/>
              <a:t>What is a “Digital Twin”?</a:t>
            </a:r>
          </a:p>
        </p:txBody>
      </p:sp>
      <p:sp>
        <p:nvSpPr>
          <p:cNvPr id="5" name="TextBox 4">
            <a:extLst>
              <a:ext uri="{FF2B5EF4-FFF2-40B4-BE49-F238E27FC236}">
                <a16:creationId xmlns:a16="http://schemas.microsoft.com/office/drawing/2014/main" id="{E109970B-165E-E0B6-74DF-2A8A78A18FAA}"/>
              </a:ext>
            </a:extLst>
          </p:cNvPr>
          <p:cNvSpPr txBox="1"/>
          <p:nvPr/>
        </p:nvSpPr>
        <p:spPr>
          <a:xfrm>
            <a:off x="6233746" y="990600"/>
            <a:ext cx="5382237" cy="2985433"/>
          </a:xfrm>
          <a:prstGeom prst="rect">
            <a:avLst/>
          </a:prstGeom>
          <a:noFill/>
        </p:spPr>
        <p:txBody>
          <a:bodyPr wrap="square" rtlCol="0">
            <a:spAutoFit/>
          </a:bodyPr>
          <a:lstStyle/>
          <a:p>
            <a:pPr algn="ctr"/>
            <a:r>
              <a:rPr lang="en-US" sz="3200" b="1" u="sng" dirty="0"/>
              <a:t>Digital Twin</a:t>
            </a:r>
          </a:p>
          <a:p>
            <a:pPr algn="ctr"/>
            <a:r>
              <a:rPr lang="en-US" sz="2800" dirty="0"/>
              <a:t>Virtual Model + Real-Time Data</a:t>
            </a:r>
          </a:p>
          <a:p>
            <a:endParaRPr lang="en-US" sz="800" dirty="0"/>
          </a:p>
          <a:p>
            <a:pPr marL="285750" indent="-285750">
              <a:buFont typeface="Arial" panose="020B0604020202020204" pitchFamily="34" charset="0"/>
              <a:buChar char="•"/>
            </a:pPr>
            <a:r>
              <a:rPr lang="en-US" sz="2000" dirty="0"/>
              <a:t>Input data are continuously updated</a:t>
            </a:r>
          </a:p>
          <a:p>
            <a:pPr marL="285750" indent="-285750">
              <a:buFont typeface="Arial" panose="020B0604020202020204" pitchFamily="34" charset="0"/>
              <a:buChar char="•"/>
            </a:pPr>
            <a:r>
              <a:rPr lang="en-US" sz="2000" dirty="0"/>
              <a:t>Model must run in real-time</a:t>
            </a:r>
          </a:p>
          <a:p>
            <a:pPr marL="285750" indent="-285750">
              <a:buFont typeface="Arial" panose="020B0604020202020204" pitchFamily="34" charset="0"/>
              <a:buChar char="•"/>
            </a:pPr>
            <a:r>
              <a:rPr lang="en-US" sz="2000" dirty="0"/>
              <a:t>Intended to remain with the physical counterpart throughout the lifecycle</a:t>
            </a:r>
          </a:p>
          <a:p>
            <a:pPr marL="285750" indent="-285750">
              <a:buFont typeface="Arial" panose="020B0604020202020204" pitchFamily="34" charset="0"/>
              <a:buChar char="•"/>
            </a:pPr>
            <a:r>
              <a:rPr lang="en-US" sz="2000" dirty="0"/>
              <a:t>Predictive for a specific real-world physical system</a:t>
            </a:r>
          </a:p>
        </p:txBody>
      </p:sp>
      <p:sp>
        <p:nvSpPr>
          <p:cNvPr id="6" name="TextBox 5">
            <a:extLst>
              <a:ext uri="{FF2B5EF4-FFF2-40B4-BE49-F238E27FC236}">
                <a16:creationId xmlns:a16="http://schemas.microsoft.com/office/drawing/2014/main" id="{F71D920B-F8F4-76FF-FD13-4DDDF015CEB0}"/>
              </a:ext>
            </a:extLst>
          </p:cNvPr>
          <p:cNvSpPr txBox="1"/>
          <p:nvPr/>
        </p:nvSpPr>
        <p:spPr>
          <a:xfrm>
            <a:off x="914400" y="990600"/>
            <a:ext cx="4737011" cy="3016210"/>
          </a:xfrm>
          <a:prstGeom prst="rect">
            <a:avLst/>
          </a:prstGeom>
          <a:noFill/>
        </p:spPr>
        <p:txBody>
          <a:bodyPr wrap="square" rtlCol="0">
            <a:spAutoFit/>
          </a:bodyPr>
          <a:lstStyle/>
          <a:p>
            <a:pPr algn="ctr"/>
            <a:r>
              <a:rPr lang="en-US" sz="3200" b="1" u="sng" dirty="0"/>
              <a:t>Simulation</a:t>
            </a:r>
          </a:p>
          <a:p>
            <a:pPr algn="ctr"/>
            <a:r>
              <a:rPr lang="en-US" sz="2800" dirty="0"/>
              <a:t>Virtual Model</a:t>
            </a:r>
          </a:p>
          <a:p>
            <a:pPr algn="ctr"/>
            <a:endParaRPr lang="en-US" sz="800" dirty="0"/>
          </a:p>
          <a:p>
            <a:pPr marL="285750" indent="-285750">
              <a:buFont typeface="Arial" panose="020B0604020202020204" pitchFamily="34" charset="0"/>
              <a:buChar char="•"/>
            </a:pPr>
            <a:r>
              <a:rPr lang="en-US" sz="2000" dirty="0"/>
              <a:t>Input data are predefined</a:t>
            </a:r>
          </a:p>
          <a:p>
            <a:pPr marL="285750" indent="-285750">
              <a:buFont typeface="Arial" panose="020B0604020202020204" pitchFamily="34" charset="0"/>
              <a:buChar char="•"/>
            </a:pPr>
            <a:r>
              <a:rPr lang="en-US" sz="2000" dirty="0"/>
              <a:t>Model may be highly complex</a:t>
            </a:r>
          </a:p>
          <a:p>
            <a:pPr marL="285750" indent="-285750">
              <a:buFont typeface="Arial" panose="020B0604020202020204" pitchFamily="34" charset="0"/>
              <a:buChar char="•"/>
            </a:pPr>
            <a:r>
              <a:rPr lang="en-US" sz="2000" dirty="0"/>
              <a:t>Used to study specific scenarios that inform general use cases</a:t>
            </a:r>
          </a:p>
          <a:p>
            <a:pPr marL="285750" indent="-285750">
              <a:buFont typeface="Arial" panose="020B0604020202020204" pitchFamily="34" charset="0"/>
              <a:buChar char="•"/>
            </a:pPr>
            <a:r>
              <a:rPr lang="en-US" sz="2000" dirty="0"/>
              <a:t>Predictive for a general class of real-world objects</a:t>
            </a:r>
          </a:p>
        </p:txBody>
      </p:sp>
      <p:pic>
        <p:nvPicPr>
          <p:cNvPr id="2" name="Picture 1">
            <a:extLst>
              <a:ext uri="{FF2B5EF4-FFF2-40B4-BE49-F238E27FC236}">
                <a16:creationId xmlns:a16="http://schemas.microsoft.com/office/drawing/2014/main" id="{656FA10B-5F84-4DAC-DE23-00F7FA604097}"/>
              </a:ext>
            </a:extLst>
          </p:cNvPr>
          <p:cNvPicPr>
            <a:picLocks noChangeAspect="1"/>
          </p:cNvPicPr>
          <p:nvPr/>
        </p:nvPicPr>
        <p:blipFill rotWithShape="1">
          <a:blip r:embed="rId2"/>
          <a:srcRect t="-1" b="358"/>
          <a:stretch/>
        </p:blipFill>
        <p:spPr>
          <a:xfrm>
            <a:off x="8077200" y="4283809"/>
            <a:ext cx="1240082" cy="1901327"/>
          </a:xfrm>
          <a:prstGeom prst="rect">
            <a:avLst/>
          </a:prstGeom>
        </p:spPr>
      </p:pic>
      <p:pic>
        <p:nvPicPr>
          <p:cNvPr id="7" name="Picture 6">
            <a:extLst>
              <a:ext uri="{FF2B5EF4-FFF2-40B4-BE49-F238E27FC236}">
                <a16:creationId xmlns:a16="http://schemas.microsoft.com/office/drawing/2014/main" id="{7C3EB78E-7FD0-3720-49B8-5EB36F804A88}"/>
              </a:ext>
            </a:extLst>
          </p:cNvPr>
          <p:cNvPicPr>
            <a:picLocks noChangeAspect="1"/>
          </p:cNvPicPr>
          <p:nvPr/>
        </p:nvPicPr>
        <p:blipFill rotWithShape="1">
          <a:blip r:embed="rId3"/>
          <a:srcRect/>
          <a:stretch/>
        </p:blipFill>
        <p:spPr>
          <a:xfrm>
            <a:off x="2453826" y="4283809"/>
            <a:ext cx="1424370" cy="1901327"/>
          </a:xfrm>
          <a:prstGeom prst="rect">
            <a:avLst/>
          </a:prstGeom>
        </p:spPr>
      </p:pic>
      <p:sp>
        <p:nvSpPr>
          <p:cNvPr id="10" name="Arrow: Right 9">
            <a:extLst>
              <a:ext uri="{FF2B5EF4-FFF2-40B4-BE49-F238E27FC236}">
                <a16:creationId xmlns:a16="http://schemas.microsoft.com/office/drawing/2014/main" id="{D6A79EDB-23F9-6686-399A-3BE7DA56627A}"/>
              </a:ext>
            </a:extLst>
          </p:cNvPr>
          <p:cNvSpPr/>
          <p:nvPr/>
        </p:nvSpPr>
        <p:spPr>
          <a:xfrm flipH="1">
            <a:off x="4225098" y="4648200"/>
            <a:ext cx="3505200" cy="228600"/>
          </a:xfrm>
          <a:prstGeom prst="rightArrow">
            <a:avLst>
              <a:gd name="adj1" fmla="val 41667"/>
              <a:gd name="adj2" fmla="val 47916"/>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D9AB9116-B8FC-E963-4926-8CF497BD8E2F}"/>
              </a:ext>
            </a:extLst>
          </p:cNvPr>
          <p:cNvSpPr txBox="1"/>
          <p:nvPr/>
        </p:nvSpPr>
        <p:spPr>
          <a:xfrm>
            <a:off x="4939990" y="4273193"/>
            <a:ext cx="1994210" cy="461665"/>
          </a:xfrm>
          <a:prstGeom prst="rect">
            <a:avLst/>
          </a:prstGeom>
          <a:noFill/>
        </p:spPr>
        <p:txBody>
          <a:bodyPr wrap="square" rtlCol="0">
            <a:spAutoFit/>
          </a:bodyPr>
          <a:lstStyle/>
          <a:p>
            <a:r>
              <a:rPr lang="en-US" sz="2400" i="1" dirty="0"/>
              <a:t>Sensor data</a:t>
            </a:r>
          </a:p>
        </p:txBody>
      </p:sp>
      <p:sp>
        <p:nvSpPr>
          <p:cNvPr id="12" name="Arrow: Right 11">
            <a:extLst>
              <a:ext uri="{FF2B5EF4-FFF2-40B4-BE49-F238E27FC236}">
                <a16:creationId xmlns:a16="http://schemas.microsoft.com/office/drawing/2014/main" id="{C9A079B4-CE9A-8E6D-C4CE-8DF7CA04B0AA}"/>
              </a:ext>
            </a:extLst>
          </p:cNvPr>
          <p:cNvSpPr/>
          <p:nvPr/>
        </p:nvSpPr>
        <p:spPr>
          <a:xfrm>
            <a:off x="4225098" y="5347324"/>
            <a:ext cx="3505200" cy="228600"/>
          </a:xfrm>
          <a:prstGeom prst="rightArrow">
            <a:avLst>
              <a:gd name="adj1" fmla="val 41667"/>
              <a:gd name="adj2" fmla="val 47916"/>
            </a:avLst>
          </a:prstGeom>
          <a:solidFill>
            <a:schemeClr val="tx1">
              <a:lumMod val="65000"/>
              <a:lumOff val="3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92DB572F-6769-E112-A041-AA01A4E2D392}"/>
              </a:ext>
            </a:extLst>
          </p:cNvPr>
          <p:cNvSpPr txBox="1"/>
          <p:nvPr/>
        </p:nvSpPr>
        <p:spPr>
          <a:xfrm>
            <a:off x="4887022" y="4938051"/>
            <a:ext cx="2395654" cy="461665"/>
          </a:xfrm>
          <a:prstGeom prst="rect">
            <a:avLst/>
          </a:prstGeom>
          <a:noFill/>
        </p:spPr>
        <p:txBody>
          <a:bodyPr wrap="square" rtlCol="0">
            <a:spAutoFit/>
          </a:bodyPr>
          <a:lstStyle/>
          <a:p>
            <a:r>
              <a:rPr lang="en-US" sz="2400" i="1" dirty="0">
                <a:solidFill>
                  <a:schemeClr val="tx1">
                    <a:lumMod val="75000"/>
                    <a:lumOff val="25000"/>
                  </a:schemeClr>
                </a:solidFill>
              </a:rPr>
              <a:t>Internal state</a:t>
            </a:r>
          </a:p>
        </p:txBody>
      </p:sp>
      <p:sp>
        <p:nvSpPr>
          <p:cNvPr id="3" name="Slide Number Placeholder 2">
            <a:extLst>
              <a:ext uri="{FF2B5EF4-FFF2-40B4-BE49-F238E27FC236}">
                <a16:creationId xmlns:a16="http://schemas.microsoft.com/office/drawing/2014/main" id="{3F3F1426-4525-4472-658F-CE840AAE1A80}"/>
              </a:ext>
            </a:extLst>
          </p:cNvPr>
          <p:cNvSpPr>
            <a:spLocks noGrp="1"/>
          </p:cNvSpPr>
          <p:nvPr>
            <p:ph type="sldNum" sz="quarter" idx="4"/>
          </p:nvPr>
        </p:nvSpPr>
        <p:spPr/>
        <p:txBody>
          <a:bodyPr/>
          <a:lstStyle/>
          <a:p>
            <a:pPr>
              <a:defRPr/>
            </a:pPr>
            <a:fld id="{D68E8870-17DE-45C4-A8DD-7644B2422933}" type="slidenum">
              <a:rPr lang="en-US" smtClean="0"/>
              <a:pPr>
                <a:defRPr/>
              </a:pPr>
              <a:t>2</a:t>
            </a:fld>
            <a:endParaRPr lang="en-US" dirty="0"/>
          </a:p>
        </p:txBody>
      </p:sp>
    </p:spTree>
    <p:extLst>
      <p:ext uri="{BB962C8B-B14F-4D97-AF65-F5344CB8AC3E}">
        <p14:creationId xmlns:p14="http://schemas.microsoft.com/office/powerpoint/2010/main" val="2587787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par>
                                <p:cTn id="17" presetID="10" presetClass="entr" presetSubtype="0"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500"/>
                                        <p:tgtEl>
                                          <p:spTgt spid="2"/>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animBg="1"/>
      <p:bldP spid="11" grpId="0"/>
      <p:bldP spid="12" grpId="0" animBg="1"/>
      <p:bldP spid="1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E88D148-D494-98EA-4897-13A8184D2AC2}"/>
              </a:ext>
            </a:extLst>
          </p:cNvPr>
          <p:cNvSpPr>
            <a:spLocks noGrp="1"/>
          </p:cNvSpPr>
          <p:nvPr>
            <p:ph idx="1"/>
          </p:nvPr>
        </p:nvSpPr>
        <p:spPr>
          <a:xfrm>
            <a:off x="76200" y="972941"/>
            <a:ext cx="5638800" cy="5427859"/>
          </a:xfrm>
        </p:spPr>
        <p:txBody>
          <a:bodyPr>
            <a:normAutofit fontScale="92500" lnSpcReduction="10000"/>
          </a:bodyPr>
          <a:lstStyle/>
          <a:p>
            <a:pPr marL="0" indent="0">
              <a:buNone/>
            </a:pPr>
            <a:r>
              <a:rPr lang="en-US" sz="2000" b="1" u="sng" dirty="0"/>
              <a:t>Summary</a:t>
            </a:r>
            <a:endParaRPr lang="en-US" sz="1800" b="1" u="sng" dirty="0"/>
          </a:p>
          <a:p>
            <a:r>
              <a:rPr lang="en-US" sz="1800" dirty="0"/>
              <a:t>Integrated all software components of a virtual human avatar for use in digital twin applications</a:t>
            </a:r>
          </a:p>
          <a:p>
            <a:r>
              <a:rPr lang="en-US" sz="1800" dirty="0"/>
              <a:t>Conducted preliminary validation testing</a:t>
            </a:r>
          </a:p>
          <a:p>
            <a:pPr lvl="1"/>
            <a:r>
              <a:rPr lang="en-US" sz="1600" dirty="0"/>
              <a:t>Predictive gait simulation</a:t>
            </a:r>
          </a:p>
          <a:p>
            <a:pPr lvl="1"/>
            <a:r>
              <a:rPr lang="en-US" sz="1600" dirty="0"/>
              <a:t>Joint-based MEE calculation</a:t>
            </a:r>
          </a:p>
          <a:p>
            <a:pPr lvl="1"/>
            <a:r>
              <a:rPr lang="en-US" sz="1600" dirty="0"/>
              <a:t>Full computational physiology engine</a:t>
            </a:r>
          </a:p>
          <a:p>
            <a:pPr marL="0" lvl="1" indent="0">
              <a:buNone/>
            </a:pPr>
            <a:r>
              <a:rPr lang="en-US" b="1" u="sng" dirty="0"/>
              <a:t>Application Areas</a:t>
            </a:r>
          </a:p>
          <a:p>
            <a:r>
              <a:rPr lang="en-US" sz="1800" dirty="0"/>
              <a:t>Health status monitoring</a:t>
            </a:r>
          </a:p>
          <a:p>
            <a:r>
              <a:rPr lang="en-US" sz="1800" dirty="0"/>
              <a:t>Real-time injury detection</a:t>
            </a:r>
          </a:p>
          <a:p>
            <a:r>
              <a:rPr lang="en-US" sz="1800" dirty="0"/>
              <a:t>Mission planning</a:t>
            </a:r>
          </a:p>
          <a:p>
            <a:pPr marL="0" indent="0">
              <a:buNone/>
            </a:pPr>
            <a:r>
              <a:rPr lang="en-US" sz="2000" b="1" u="sng" dirty="0"/>
              <a:t>Future Work</a:t>
            </a:r>
          </a:p>
          <a:p>
            <a:r>
              <a:rPr lang="en-US" sz="1800" dirty="0"/>
              <a:t>Closed-loop physiology simulation</a:t>
            </a:r>
          </a:p>
          <a:p>
            <a:r>
              <a:rPr lang="en-US" sz="1800" dirty="0"/>
              <a:t>Fully implement real-time sensor-driven digital twin</a:t>
            </a:r>
          </a:p>
          <a:p>
            <a:r>
              <a:rPr lang="en-US" sz="1800" dirty="0"/>
              <a:t>Validation in laboratory and field tests</a:t>
            </a:r>
          </a:p>
          <a:p>
            <a:pPr marL="0" indent="0">
              <a:buNone/>
            </a:pPr>
            <a:r>
              <a:rPr lang="en-US" sz="1800" b="1" dirty="0"/>
              <a:t>Point of contact:</a:t>
            </a:r>
          </a:p>
          <a:p>
            <a:pPr marL="0" indent="0">
              <a:lnSpc>
                <a:spcPct val="120000"/>
              </a:lnSpc>
              <a:spcBef>
                <a:spcPts val="0"/>
              </a:spcBef>
              <a:buNone/>
            </a:pPr>
            <a:r>
              <a:rPr lang="en-US" sz="1800" dirty="0"/>
              <a:t>Paulien Roos, PhD</a:t>
            </a:r>
          </a:p>
          <a:p>
            <a:pPr marL="0" indent="0">
              <a:lnSpc>
                <a:spcPct val="120000"/>
              </a:lnSpc>
              <a:spcBef>
                <a:spcPts val="0"/>
              </a:spcBef>
              <a:buNone/>
            </a:pPr>
            <a:r>
              <a:rPr lang="en-US" sz="1800" i="1" dirty="0"/>
              <a:t>Manager, Biomechanics </a:t>
            </a:r>
          </a:p>
          <a:p>
            <a:pPr marL="0" indent="0">
              <a:lnSpc>
                <a:spcPct val="120000"/>
              </a:lnSpc>
              <a:spcBef>
                <a:spcPts val="0"/>
              </a:spcBef>
              <a:buNone/>
            </a:pPr>
            <a:r>
              <a:rPr lang="en-US" sz="1800" dirty="0"/>
              <a:t>paulien.roos@cfd-research.com</a:t>
            </a:r>
          </a:p>
        </p:txBody>
      </p:sp>
      <p:sp>
        <p:nvSpPr>
          <p:cNvPr id="4" name="Title 3">
            <a:extLst>
              <a:ext uri="{FF2B5EF4-FFF2-40B4-BE49-F238E27FC236}">
                <a16:creationId xmlns:a16="http://schemas.microsoft.com/office/drawing/2014/main" id="{409752FC-D132-CE79-0066-3E298807796E}"/>
              </a:ext>
            </a:extLst>
          </p:cNvPr>
          <p:cNvSpPr>
            <a:spLocks noGrp="1"/>
          </p:cNvSpPr>
          <p:nvPr>
            <p:ph type="title"/>
          </p:nvPr>
        </p:nvSpPr>
        <p:spPr/>
        <p:txBody>
          <a:bodyPr/>
          <a:lstStyle/>
          <a:p>
            <a:r>
              <a:rPr lang="en-US" dirty="0"/>
              <a:t>Conclusions</a:t>
            </a:r>
          </a:p>
        </p:txBody>
      </p:sp>
      <p:pic>
        <p:nvPicPr>
          <p:cNvPr id="6" name="FinalDemo_Unity">
            <a:hlinkClick r:id="" action="ppaction://media"/>
            <a:extLst>
              <a:ext uri="{FF2B5EF4-FFF2-40B4-BE49-F238E27FC236}">
                <a16:creationId xmlns:a16="http://schemas.microsoft.com/office/drawing/2014/main" id="{A81BD1C7-069B-5C2B-0DD9-3A264CC80A7C}"/>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5562600" y="1743614"/>
            <a:ext cx="6404503" cy="3547109"/>
          </a:xfrm>
          <a:prstGeom prst="rect">
            <a:avLst/>
          </a:prstGeom>
        </p:spPr>
      </p:pic>
      <p:sp>
        <p:nvSpPr>
          <p:cNvPr id="7" name="TextBox 6">
            <a:extLst>
              <a:ext uri="{FF2B5EF4-FFF2-40B4-BE49-F238E27FC236}">
                <a16:creationId xmlns:a16="http://schemas.microsoft.com/office/drawing/2014/main" id="{E54A35A0-2A71-4EDE-6788-8E147B7C5C71}"/>
              </a:ext>
            </a:extLst>
          </p:cNvPr>
          <p:cNvSpPr txBox="1"/>
          <p:nvPr/>
        </p:nvSpPr>
        <p:spPr>
          <a:xfrm>
            <a:off x="5720080" y="5373469"/>
            <a:ext cx="5786120" cy="707886"/>
          </a:xfrm>
          <a:prstGeom prst="rect">
            <a:avLst/>
          </a:prstGeom>
          <a:noFill/>
        </p:spPr>
        <p:txBody>
          <a:bodyPr wrap="square" rtlCol="0">
            <a:spAutoFit/>
          </a:bodyPr>
          <a:lstStyle/>
          <a:p>
            <a:pPr algn="ctr"/>
            <a:r>
              <a:rPr lang="en-US" sz="2000" i="1" dirty="0"/>
              <a:t>Avatar simulation with real-time physiology and biomechanics readouts</a:t>
            </a:r>
          </a:p>
        </p:txBody>
      </p:sp>
      <p:sp>
        <p:nvSpPr>
          <p:cNvPr id="3" name="Slide Number Placeholder 2">
            <a:extLst>
              <a:ext uri="{FF2B5EF4-FFF2-40B4-BE49-F238E27FC236}">
                <a16:creationId xmlns:a16="http://schemas.microsoft.com/office/drawing/2014/main" id="{DCB29C7C-1529-C742-EEB1-7282DA079B26}"/>
              </a:ext>
            </a:extLst>
          </p:cNvPr>
          <p:cNvSpPr>
            <a:spLocks noGrp="1"/>
          </p:cNvSpPr>
          <p:nvPr>
            <p:ph type="sldNum" sz="quarter" idx="4"/>
          </p:nvPr>
        </p:nvSpPr>
        <p:spPr/>
        <p:txBody>
          <a:bodyPr/>
          <a:lstStyle/>
          <a:p>
            <a:pPr>
              <a:defRPr/>
            </a:pPr>
            <a:fld id="{D68E8870-17DE-45C4-A8DD-7644B2422933}" type="slidenum">
              <a:rPr lang="en-US" smtClean="0"/>
              <a:pPr>
                <a:defRPr/>
              </a:pPr>
              <a:t>20</a:t>
            </a:fld>
            <a:endParaRPr lang="en-US" dirty="0"/>
          </a:p>
        </p:txBody>
      </p:sp>
    </p:spTree>
    <p:extLst>
      <p:ext uri="{BB962C8B-B14F-4D97-AF65-F5344CB8AC3E}">
        <p14:creationId xmlns:p14="http://schemas.microsoft.com/office/powerpoint/2010/main" val="278764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0595"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B482459-00F1-3D66-4267-C560DE3C4652}"/>
              </a:ext>
            </a:extLst>
          </p:cNvPr>
          <p:cNvSpPr>
            <a:spLocks noGrp="1"/>
          </p:cNvSpPr>
          <p:nvPr>
            <p:ph idx="1"/>
          </p:nvPr>
        </p:nvSpPr>
        <p:spPr>
          <a:xfrm>
            <a:off x="304800" y="1219200"/>
            <a:ext cx="11049000" cy="4957763"/>
          </a:xfrm>
        </p:spPr>
        <p:txBody>
          <a:bodyPr>
            <a:normAutofit lnSpcReduction="10000"/>
          </a:bodyPr>
          <a:lstStyle/>
          <a:p>
            <a:r>
              <a:rPr lang="en-US" dirty="0"/>
              <a:t>Model creation</a:t>
            </a:r>
          </a:p>
          <a:p>
            <a:pPr lvl="1"/>
            <a:r>
              <a:rPr lang="en-US" dirty="0"/>
              <a:t>Personalized parameters</a:t>
            </a:r>
          </a:p>
          <a:p>
            <a:pPr lvl="1"/>
            <a:r>
              <a:rPr lang="en-US" dirty="0"/>
              <a:t>System complexity</a:t>
            </a:r>
          </a:p>
          <a:p>
            <a:r>
              <a:rPr lang="en-US" dirty="0"/>
              <a:t>Data collection and storage</a:t>
            </a:r>
          </a:p>
          <a:p>
            <a:pPr lvl="1"/>
            <a:r>
              <a:rPr lang="en-US" dirty="0"/>
              <a:t>Limited access to internal body state</a:t>
            </a:r>
          </a:p>
          <a:p>
            <a:pPr lvl="1"/>
            <a:r>
              <a:rPr lang="en-US" dirty="0"/>
              <a:t>Aversion to many wearables</a:t>
            </a:r>
          </a:p>
          <a:p>
            <a:pPr lvl="1"/>
            <a:r>
              <a:rPr lang="en-US" dirty="0"/>
              <a:t>Health data are sensitive</a:t>
            </a:r>
          </a:p>
          <a:p>
            <a:r>
              <a:rPr lang="en-US" dirty="0"/>
              <a:t>Computational complexity</a:t>
            </a:r>
          </a:p>
          <a:p>
            <a:pPr lvl="1"/>
            <a:r>
              <a:rPr lang="en-US" dirty="0"/>
              <a:t>Virtual models are complex</a:t>
            </a:r>
          </a:p>
          <a:p>
            <a:pPr lvl="1"/>
            <a:r>
              <a:rPr lang="en-US" dirty="0"/>
              <a:t>Need rapid computation for real-time, portable systems</a:t>
            </a:r>
          </a:p>
          <a:p>
            <a:r>
              <a:rPr lang="en-US" dirty="0"/>
              <a:t>Lack of existing tools</a:t>
            </a:r>
          </a:p>
          <a:p>
            <a:pPr lvl="1"/>
            <a:r>
              <a:rPr lang="en-US" dirty="0"/>
              <a:t>Limited software tools for comprehensive human digital twins</a:t>
            </a:r>
          </a:p>
          <a:p>
            <a:pPr lvl="1"/>
            <a:endParaRPr lang="en-US" dirty="0"/>
          </a:p>
        </p:txBody>
      </p:sp>
      <p:sp>
        <p:nvSpPr>
          <p:cNvPr id="4" name="Title 3">
            <a:extLst>
              <a:ext uri="{FF2B5EF4-FFF2-40B4-BE49-F238E27FC236}">
                <a16:creationId xmlns:a16="http://schemas.microsoft.com/office/drawing/2014/main" id="{11C6A915-8792-1796-EF88-5276A772078C}"/>
              </a:ext>
            </a:extLst>
          </p:cNvPr>
          <p:cNvSpPr>
            <a:spLocks noGrp="1"/>
          </p:cNvSpPr>
          <p:nvPr>
            <p:ph type="title"/>
          </p:nvPr>
        </p:nvSpPr>
        <p:spPr>
          <a:xfrm>
            <a:off x="1607636" y="219662"/>
            <a:ext cx="8915400" cy="488264"/>
          </a:xfrm>
        </p:spPr>
        <p:txBody>
          <a:bodyPr/>
          <a:lstStyle/>
          <a:p>
            <a:r>
              <a:rPr lang="en-US" dirty="0"/>
              <a:t>Unique Challenges of Human Digital Twins</a:t>
            </a:r>
          </a:p>
        </p:txBody>
      </p:sp>
      <p:pic>
        <p:nvPicPr>
          <p:cNvPr id="6" name="Picture 5">
            <a:extLst>
              <a:ext uri="{FF2B5EF4-FFF2-40B4-BE49-F238E27FC236}">
                <a16:creationId xmlns:a16="http://schemas.microsoft.com/office/drawing/2014/main" id="{3FA8FFF3-33AE-A1B1-4BAB-15C4BFD9B51F}"/>
              </a:ext>
            </a:extLst>
          </p:cNvPr>
          <p:cNvPicPr>
            <a:picLocks noChangeAspect="1"/>
          </p:cNvPicPr>
          <p:nvPr/>
        </p:nvPicPr>
        <p:blipFill rotWithShape="1">
          <a:blip r:embed="rId2"/>
          <a:srcRect l="70488" t="48411" r="20373" b="14564"/>
          <a:stretch/>
        </p:blipFill>
        <p:spPr>
          <a:xfrm>
            <a:off x="8991600" y="1447800"/>
            <a:ext cx="1905000" cy="4308894"/>
          </a:xfrm>
          <a:prstGeom prst="rect">
            <a:avLst/>
          </a:prstGeom>
        </p:spPr>
      </p:pic>
      <p:sp>
        <p:nvSpPr>
          <p:cNvPr id="5" name="Slide Number Placeholder 4">
            <a:extLst>
              <a:ext uri="{FF2B5EF4-FFF2-40B4-BE49-F238E27FC236}">
                <a16:creationId xmlns:a16="http://schemas.microsoft.com/office/drawing/2014/main" id="{E921E911-9FBA-7F09-72DA-59A131A31294}"/>
              </a:ext>
            </a:extLst>
          </p:cNvPr>
          <p:cNvSpPr>
            <a:spLocks noGrp="1"/>
          </p:cNvSpPr>
          <p:nvPr>
            <p:ph type="sldNum" sz="quarter" idx="4"/>
          </p:nvPr>
        </p:nvSpPr>
        <p:spPr/>
        <p:txBody>
          <a:bodyPr/>
          <a:lstStyle/>
          <a:p>
            <a:pPr>
              <a:defRPr/>
            </a:pPr>
            <a:fld id="{D68E8870-17DE-45C4-A8DD-7644B2422933}" type="slidenum">
              <a:rPr lang="en-US" smtClean="0"/>
              <a:pPr>
                <a:defRPr/>
              </a:pPr>
              <a:t>3</a:t>
            </a:fld>
            <a:endParaRPr lang="en-US" dirty="0"/>
          </a:p>
        </p:txBody>
      </p:sp>
    </p:spTree>
    <p:extLst>
      <p:ext uri="{BB962C8B-B14F-4D97-AF65-F5344CB8AC3E}">
        <p14:creationId xmlns:p14="http://schemas.microsoft.com/office/powerpoint/2010/main" val="28626383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3ADC4F0-C467-4466-87CE-9B7F4CDBFBF1}"/>
              </a:ext>
            </a:extLst>
          </p:cNvPr>
          <p:cNvPicPr>
            <a:picLocks noChangeAspect="1"/>
          </p:cNvPicPr>
          <p:nvPr/>
        </p:nvPicPr>
        <p:blipFill>
          <a:blip r:embed="rId3"/>
          <a:stretch>
            <a:fillRect/>
          </a:stretch>
        </p:blipFill>
        <p:spPr>
          <a:xfrm>
            <a:off x="5199757" y="4737456"/>
            <a:ext cx="1781090" cy="1697602"/>
          </a:xfrm>
          <a:prstGeom prst="rect">
            <a:avLst/>
          </a:prstGeom>
        </p:spPr>
      </p:pic>
      <p:sp>
        <p:nvSpPr>
          <p:cNvPr id="2" name="Title 1">
            <a:extLst>
              <a:ext uri="{FF2B5EF4-FFF2-40B4-BE49-F238E27FC236}">
                <a16:creationId xmlns:a16="http://schemas.microsoft.com/office/drawing/2014/main" id="{CEFB82EA-64C3-4C0D-BAD9-C29984074B5E}"/>
              </a:ext>
            </a:extLst>
          </p:cNvPr>
          <p:cNvSpPr>
            <a:spLocks noGrp="1"/>
          </p:cNvSpPr>
          <p:nvPr>
            <p:ph type="title"/>
          </p:nvPr>
        </p:nvSpPr>
        <p:spPr/>
        <p:txBody>
          <a:bodyPr/>
          <a:lstStyle/>
          <a:p>
            <a:r>
              <a:rPr lang="en-US" dirty="0"/>
              <a:t>Project Motivation</a:t>
            </a:r>
          </a:p>
        </p:txBody>
      </p:sp>
      <p:sp>
        <p:nvSpPr>
          <p:cNvPr id="3" name="Content Placeholder 2">
            <a:extLst>
              <a:ext uri="{FF2B5EF4-FFF2-40B4-BE49-F238E27FC236}">
                <a16:creationId xmlns:a16="http://schemas.microsoft.com/office/drawing/2014/main" id="{10218E63-62EC-4824-9A5F-E7416FE4FA1D}"/>
              </a:ext>
            </a:extLst>
          </p:cNvPr>
          <p:cNvSpPr>
            <a:spLocks noGrp="1"/>
          </p:cNvSpPr>
          <p:nvPr>
            <p:ph idx="1"/>
          </p:nvPr>
        </p:nvSpPr>
        <p:spPr>
          <a:xfrm>
            <a:off x="380883" y="972664"/>
            <a:ext cx="4570257" cy="1647199"/>
          </a:xfrm>
          <a:ln>
            <a:noFill/>
          </a:ln>
        </p:spPr>
        <p:txBody>
          <a:bodyPr>
            <a:noAutofit/>
          </a:bodyPr>
          <a:lstStyle/>
          <a:p>
            <a:pPr marL="0" indent="0" algn="ctr">
              <a:buNone/>
            </a:pPr>
            <a:r>
              <a:rPr lang="en-US" b="1" i="1" u="sng" dirty="0">
                <a:latin typeface="+mn-lt"/>
              </a:rPr>
              <a:t>Goal</a:t>
            </a:r>
            <a:r>
              <a:rPr lang="en-US" b="1" dirty="0">
                <a:latin typeface="+mn-lt"/>
              </a:rPr>
              <a:t> </a:t>
            </a:r>
          </a:p>
          <a:p>
            <a:pPr marL="0" indent="0" algn="ctr">
              <a:buNone/>
            </a:pPr>
            <a:r>
              <a:rPr lang="en-US" b="1" dirty="0">
                <a:latin typeface="+mn-lt"/>
              </a:rPr>
              <a:t>Develop comprehensive warfighter avatars for use in digital twin applications</a:t>
            </a:r>
          </a:p>
        </p:txBody>
      </p:sp>
      <p:graphicFrame>
        <p:nvGraphicFramePr>
          <p:cNvPr id="13" name="Diagram 12">
            <a:extLst>
              <a:ext uri="{FF2B5EF4-FFF2-40B4-BE49-F238E27FC236}">
                <a16:creationId xmlns:a16="http://schemas.microsoft.com/office/drawing/2014/main" id="{0039FF1A-86C7-4381-8F75-2098382359C5}"/>
              </a:ext>
            </a:extLst>
          </p:cNvPr>
          <p:cNvGraphicFramePr/>
          <p:nvPr>
            <p:extLst>
              <p:ext uri="{D42A27DB-BD31-4B8C-83A1-F6EECF244321}">
                <p14:modId xmlns:p14="http://schemas.microsoft.com/office/powerpoint/2010/main" val="3401452998"/>
              </p:ext>
            </p:extLst>
          </p:nvPr>
        </p:nvGraphicFramePr>
        <p:xfrm>
          <a:off x="6026426" y="1796264"/>
          <a:ext cx="4570257" cy="380742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14" name="Picture 13">
            <a:extLst>
              <a:ext uri="{FF2B5EF4-FFF2-40B4-BE49-F238E27FC236}">
                <a16:creationId xmlns:a16="http://schemas.microsoft.com/office/drawing/2014/main" id="{215B1EF7-221F-4726-9E97-07071177273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620072" y="926866"/>
            <a:ext cx="1407108" cy="1036571"/>
          </a:xfrm>
          <a:prstGeom prst="rect">
            <a:avLst/>
          </a:prstGeom>
        </p:spPr>
      </p:pic>
      <p:pic>
        <p:nvPicPr>
          <p:cNvPr id="9" name="Picture 8" descr="A picture containing graphics, screenshot, symbol, font&#10;&#10;Description automatically generated">
            <a:extLst>
              <a:ext uri="{FF2B5EF4-FFF2-40B4-BE49-F238E27FC236}">
                <a16:creationId xmlns:a16="http://schemas.microsoft.com/office/drawing/2014/main" id="{4AE8E28A-38D9-DDD7-C364-CB3618A201E4}"/>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716358" y="5157002"/>
            <a:ext cx="2287113" cy="1286501"/>
          </a:xfrm>
          <a:prstGeom prst="rect">
            <a:avLst/>
          </a:prstGeom>
        </p:spPr>
      </p:pic>
      <p:sp>
        <p:nvSpPr>
          <p:cNvPr id="6" name="Content Placeholder 2">
            <a:extLst>
              <a:ext uri="{FF2B5EF4-FFF2-40B4-BE49-F238E27FC236}">
                <a16:creationId xmlns:a16="http://schemas.microsoft.com/office/drawing/2014/main" id="{19A096EB-645D-1993-B8C7-7B55EF98EE56}"/>
              </a:ext>
            </a:extLst>
          </p:cNvPr>
          <p:cNvSpPr txBox="1">
            <a:spLocks/>
          </p:cNvSpPr>
          <p:nvPr/>
        </p:nvSpPr>
        <p:spPr>
          <a:xfrm>
            <a:off x="58422" y="2884601"/>
            <a:ext cx="5554669" cy="1861080"/>
          </a:xfrm>
          <a:prstGeom prst="rect">
            <a:avLst/>
          </a:prstGeom>
          <a:ln>
            <a:noFill/>
          </a:ln>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400" b="0" i="0" kern="1200">
                <a:solidFill>
                  <a:schemeClr val="tx1"/>
                </a:solidFill>
                <a:latin typeface="+mn-lt"/>
                <a:ea typeface="Lato Semibold" panose="020F0502020204030203" pitchFamily="34" charset="0"/>
                <a:cs typeface="Lato Semibold" panose="020F0502020204030203" pitchFamily="34" charset="0"/>
              </a:defRPr>
            </a:lvl1pPr>
            <a:lvl2pPr marL="685800" indent="-228600" algn="l" defTabSz="914400" rtl="0" eaLnBrk="1" latinLnBrk="0" hangingPunct="1">
              <a:lnSpc>
                <a:spcPct val="90000"/>
              </a:lnSpc>
              <a:spcBef>
                <a:spcPts val="500"/>
              </a:spcBef>
              <a:buFont typeface="Calibri" panose="020F0502020204030204" pitchFamily="34" charset="0"/>
              <a:buChar char="−"/>
              <a:defRPr sz="2000" b="0" i="0" kern="1200">
                <a:solidFill>
                  <a:schemeClr val="tx1"/>
                </a:solidFill>
                <a:latin typeface="+mn-lt"/>
                <a:ea typeface="Lato Semibold" panose="020F0502020204030203" pitchFamily="34" charset="0"/>
                <a:cs typeface="Lato Semibold" panose="020F0502020204030203" pitchFamily="34" charset="0"/>
              </a:defRPr>
            </a:lvl2pPr>
            <a:lvl3pPr marL="1143000" indent="-228600" algn="l" defTabSz="914400" rtl="0" eaLnBrk="1" latinLnBrk="0" hangingPunct="1">
              <a:lnSpc>
                <a:spcPct val="90000"/>
              </a:lnSpc>
              <a:spcBef>
                <a:spcPts val="500"/>
              </a:spcBef>
              <a:buFont typeface="Courier New" panose="02070309020205020404" pitchFamily="49" charset="0"/>
              <a:buChar char="o"/>
              <a:defRPr sz="1800" b="0" i="0" kern="1200">
                <a:solidFill>
                  <a:schemeClr val="tx1"/>
                </a:solidFill>
                <a:latin typeface="+mn-lt"/>
                <a:ea typeface="Lato Semibold" panose="020F0502020204030203" pitchFamily="34" charset="0"/>
                <a:cs typeface="Lato Semibold" panose="020F0502020204030203" pitchFamily="34" charset="0"/>
              </a:defRPr>
            </a:lvl3pPr>
            <a:lvl4pPr marL="1600200" indent="-228600" algn="l" defTabSz="914400" rtl="0" eaLnBrk="1" latinLnBrk="0" hangingPunct="1">
              <a:lnSpc>
                <a:spcPct val="90000"/>
              </a:lnSpc>
              <a:spcBef>
                <a:spcPts val="500"/>
              </a:spcBef>
              <a:buFont typeface="Wingdings" panose="05000000000000000000" pitchFamily="2" charset="2"/>
              <a:buChar char="§"/>
              <a:defRPr sz="1600" b="0" i="0" kern="1200">
                <a:solidFill>
                  <a:schemeClr val="tx1"/>
                </a:solidFill>
                <a:latin typeface="+mn-lt"/>
                <a:ea typeface="Lato Semibold" panose="020F0502020204030203" pitchFamily="34" charset="0"/>
                <a:cs typeface="Lato Semibold" panose="020F0502020204030203" pitchFamily="34" charset="0"/>
              </a:defRPr>
            </a:lvl4pPr>
            <a:lvl5pPr marL="2057400" indent="-228600" algn="l" defTabSz="914400" rtl="0" eaLnBrk="1" latinLnBrk="0" hangingPunct="1">
              <a:lnSpc>
                <a:spcPct val="90000"/>
              </a:lnSpc>
              <a:spcBef>
                <a:spcPts val="500"/>
              </a:spcBef>
              <a:buFont typeface="Wingdings" panose="05000000000000000000" pitchFamily="2" charset="2"/>
              <a:buChar char="Ø"/>
              <a:defRPr sz="1600" b="0" i="0" kern="1200">
                <a:solidFill>
                  <a:schemeClr val="tx1"/>
                </a:solidFill>
                <a:latin typeface="+mn-lt"/>
                <a:ea typeface="Lato Semibold" panose="020F0502020204030203" pitchFamily="34" charset="0"/>
                <a:cs typeface="Lato Semibold" panose="020F050202020403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b="1" i="1" u="sng" dirty="0"/>
              <a:t>Benefits</a:t>
            </a:r>
            <a:r>
              <a:rPr lang="en-US" b="1" dirty="0"/>
              <a:t> </a:t>
            </a:r>
          </a:p>
          <a:p>
            <a:r>
              <a:rPr lang="en-US" b="1" dirty="0"/>
              <a:t>Personalized mission forecasting</a:t>
            </a:r>
          </a:p>
          <a:p>
            <a:r>
              <a:rPr lang="en-US" b="1" dirty="0"/>
              <a:t>Real-time health status monitoring</a:t>
            </a:r>
          </a:p>
          <a:p>
            <a:r>
              <a:rPr lang="en-US" b="1" dirty="0"/>
              <a:t>Enhanced medical records</a:t>
            </a:r>
          </a:p>
        </p:txBody>
      </p:sp>
      <p:sp>
        <p:nvSpPr>
          <p:cNvPr id="8" name="Content Placeholder 2">
            <a:extLst>
              <a:ext uri="{FF2B5EF4-FFF2-40B4-BE49-F238E27FC236}">
                <a16:creationId xmlns:a16="http://schemas.microsoft.com/office/drawing/2014/main" id="{58B117B8-4B2D-C0C9-E03D-A8B340DCE17F}"/>
              </a:ext>
            </a:extLst>
          </p:cNvPr>
          <p:cNvSpPr txBox="1">
            <a:spLocks/>
          </p:cNvSpPr>
          <p:nvPr/>
        </p:nvSpPr>
        <p:spPr>
          <a:xfrm>
            <a:off x="121302" y="4853828"/>
            <a:ext cx="5192975" cy="1066830"/>
          </a:xfrm>
          <a:prstGeom prst="rect">
            <a:avLst/>
          </a:prstGeom>
          <a:ln>
            <a:no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b="0" i="0" kern="1200">
                <a:solidFill>
                  <a:schemeClr val="tx1"/>
                </a:solidFill>
                <a:latin typeface="+mn-lt"/>
                <a:ea typeface="Lato Semibold" panose="020F0502020204030203" pitchFamily="34" charset="0"/>
                <a:cs typeface="Lato Semibold" panose="020F0502020204030203" pitchFamily="34" charset="0"/>
              </a:defRPr>
            </a:lvl1pPr>
            <a:lvl2pPr marL="685800" indent="-228600" algn="l" defTabSz="914400" rtl="0" eaLnBrk="1" latinLnBrk="0" hangingPunct="1">
              <a:lnSpc>
                <a:spcPct val="90000"/>
              </a:lnSpc>
              <a:spcBef>
                <a:spcPts val="500"/>
              </a:spcBef>
              <a:buFont typeface="Calibri" panose="020F0502020204030204" pitchFamily="34" charset="0"/>
              <a:buChar char="−"/>
              <a:defRPr sz="2000" b="0" i="0" kern="1200">
                <a:solidFill>
                  <a:schemeClr val="tx1"/>
                </a:solidFill>
                <a:latin typeface="+mn-lt"/>
                <a:ea typeface="Lato Semibold" panose="020F0502020204030203" pitchFamily="34" charset="0"/>
                <a:cs typeface="Lato Semibold" panose="020F0502020204030203" pitchFamily="34" charset="0"/>
              </a:defRPr>
            </a:lvl2pPr>
            <a:lvl3pPr marL="1143000" indent="-228600" algn="l" defTabSz="914400" rtl="0" eaLnBrk="1" latinLnBrk="0" hangingPunct="1">
              <a:lnSpc>
                <a:spcPct val="90000"/>
              </a:lnSpc>
              <a:spcBef>
                <a:spcPts val="500"/>
              </a:spcBef>
              <a:buFont typeface="Courier New" panose="02070309020205020404" pitchFamily="49" charset="0"/>
              <a:buChar char="o"/>
              <a:defRPr sz="1800" b="0" i="0" kern="1200">
                <a:solidFill>
                  <a:schemeClr val="tx1"/>
                </a:solidFill>
                <a:latin typeface="+mn-lt"/>
                <a:ea typeface="Lato Semibold" panose="020F0502020204030203" pitchFamily="34" charset="0"/>
                <a:cs typeface="Lato Semibold" panose="020F0502020204030203" pitchFamily="34" charset="0"/>
              </a:defRPr>
            </a:lvl3pPr>
            <a:lvl4pPr marL="1600200" indent="-228600" algn="l" defTabSz="914400" rtl="0" eaLnBrk="1" latinLnBrk="0" hangingPunct="1">
              <a:lnSpc>
                <a:spcPct val="90000"/>
              </a:lnSpc>
              <a:spcBef>
                <a:spcPts val="500"/>
              </a:spcBef>
              <a:buFont typeface="Wingdings" panose="05000000000000000000" pitchFamily="2" charset="2"/>
              <a:buChar char="§"/>
              <a:defRPr sz="1600" b="0" i="0" kern="1200">
                <a:solidFill>
                  <a:schemeClr val="tx1"/>
                </a:solidFill>
                <a:latin typeface="+mn-lt"/>
                <a:ea typeface="Lato Semibold" panose="020F0502020204030203" pitchFamily="34" charset="0"/>
                <a:cs typeface="Lato Semibold" panose="020F0502020204030203" pitchFamily="34" charset="0"/>
              </a:defRPr>
            </a:lvl4pPr>
            <a:lvl5pPr marL="2057400" indent="-228600" algn="l" defTabSz="914400" rtl="0" eaLnBrk="1" latinLnBrk="0" hangingPunct="1">
              <a:lnSpc>
                <a:spcPct val="90000"/>
              </a:lnSpc>
              <a:spcBef>
                <a:spcPts val="500"/>
              </a:spcBef>
              <a:buFont typeface="Wingdings" panose="05000000000000000000" pitchFamily="2" charset="2"/>
              <a:buChar char="Ø"/>
              <a:defRPr sz="1600" b="0" i="0" kern="1200">
                <a:solidFill>
                  <a:schemeClr val="tx1"/>
                </a:solidFill>
                <a:latin typeface="+mn-lt"/>
                <a:ea typeface="Lato Semibold" panose="020F0502020204030203" pitchFamily="34" charset="0"/>
                <a:cs typeface="Lato Semibold" panose="020F050202020403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b="1" i="1" u="sng" dirty="0"/>
              <a:t>Current Status</a:t>
            </a:r>
            <a:r>
              <a:rPr lang="en-US" b="1" dirty="0"/>
              <a:t> </a:t>
            </a:r>
          </a:p>
          <a:p>
            <a:pPr marL="0" indent="0" algn="ctr">
              <a:buFont typeface="Arial" panose="020B0604020202020204" pitchFamily="34" charset="0"/>
              <a:buNone/>
            </a:pPr>
            <a:r>
              <a:rPr lang="en-US" b="1" dirty="0"/>
              <a:t>TRL 4</a:t>
            </a:r>
          </a:p>
        </p:txBody>
      </p:sp>
      <p:sp>
        <p:nvSpPr>
          <p:cNvPr id="4" name="Slide Number Placeholder 3">
            <a:extLst>
              <a:ext uri="{FF2B5EF4-FFF2-40B4-BE49-F238E27FC236}">
                <a16:creationId xmlns:a16="http://schemas.microsoft.com/office/drawing/2014/main" id="{8ADB138D-A21C-B7CA-3771-734CE01EA517}"/>
              </a:ext>
            </a:extLst>
          </p:cNvPr>
          <p:cNvSpPr>
            <a:spLocks noGrp="1"/>
          </p:cNvSpPr>
          <p:nvPr>
            <p:ph type="sldNum" sz="quarter" idx="4"/>
          </p:nvPr>
        </p:nvSpPr>
        <p:spPr/>
        <p:txBody>
          <a:bodyPr/>
          <a:lstStyle/>
          <a:p>
            <a:pPr>
              <a:defRPr/>
            </a:pPr>
            <a:fld id="{D68E8870-17DE-45C4-A8DD-7644B2422933}" type="slidenum">
              <a:rPr lang="en-US" smtClean="0"/>
              <a:pPr>
                <a:defRPr/>
              </a:pPr>
              <a:t>4</a:t>
            </a:fld>
            <a:endParaRPr lang="en-US" dirty="0"/>
          </a:p>
        </p:txBody>
      </p:sp>
    </p:spTree>
    <p:extLst>
      <p:ext uri="{BB962C8B-B14F-4D97-AF65-F5344CB8AC3E}">
        <p14:creationId xmlns:p14="http://schemas.microsoft.com/office/powerpoint/2010/main" val="27800605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90540E3-5C39-DDA5-7B85-4C96939893AA}"/>
              </a:ext>
            </a:extLst>
          </p:cNvPr>
          <p:cNvSpPr>
            <a:spLocks noGrp="1"/>
          </p:cNvSpPr>
          <p:nvPr>
            <p:ph type="title"/>
          </p:nvPr>
        </p:nvSpPr>
        <p:spPr/>
        <p:txBody>
          <a:bodyPr/>
          <a:lstStyle/>
          <a:p>
            <a:r>
              <a:rPr lang="en-US" dirty="0"/>
              <a:t>Project Objective</a:t>
            </a:r>
          </a:p>
        </p:txBody>
      </p:sp>
      <p:sp>
        <p:nvSpPr>
          <p:cNvPr id="5" name="Oval 4">
            <a:extLst>
              <a:ext uri="{FF2B5EF4-FFF2-40B4-BE49-F238E27FC236}">
                <a16:creationId xmlns:a16="http://schemas.microsoft.com/office/drawing/2014/main" id="{71B616A0-7E4F-E04A-32D3-289D5A5ADDA8}"/>
              </a:ext>
            </a:extLst>
          </p:cNvPr>
          <p:cNvSpPr/>
          <p:nvPr/>
        </p:nvSpPr>
        <p:spPr>
          <a:xfrm>
            <a:off x="3936200" y="1199835"/>
            <a:ext cx="4038600" cy="2286000"/>
          </a:xfrm>
          <a:prstGeom prst="ellipse">
            <a:avLst/>
          </a:prstGeom>
          <a:solidFill>
            <a:srgbClr val="1823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t>Human Virtual Model (Avatar)</a:t>
            </a:r>
          </a:p>
          <a:p>
            <a:pPr algn="ctr"/>
            <a:endParaRPr lang="en-US" sz="1600" dirty="0"/>
          </a:p>
          <a:p>
            <a:pPr algn="ctr"/>
            <a:r>
              <a:rPr lang="en-US" sz="1800" i="1" dirty="0"/>
              <a:t>Physiology</a:t>
            </a:r>
          </a:p>
          <a:p>
            <a:pPr algn="ctr"/>
            <a:r>
              <a:rPr lang="en-US" sz="1800" i="1" dirty="0"/>
              <a:t>Biomechanics</a:t>
            </a:r>
          </a:p>
          <a:p>
            <a:pPr algn="ctr"/>
            <a:r>
              <a:rPr lang="en-US" sz="1800" i="1" dirty="0"/>
              <a:t>Anatomy</a:t>
            </a:r>
          </a:p>
        </p:txBody>
      </p:sp>
      <p:sp>
        <p:nvSpPr>
          <p:cNvPr id="6" name="Oval 5">
            <a:extLst>
              <a:ext uri="{FF2B5EF4-FFF2-40B4-BE49-F238E27FC236}">
                <a16:creationId xmlns:a16="http://schemas.microsoft.com/office/drawing/2014/main" id="{D0CFD36E-073E-F50F-66DE-E1EBF394E05E}"/>
              </a:ext>
            </a:extLst>
          </p:cNvPr>
          <p:cNvSpPr/>
          <p:nvPr/>
        </p:nvSpPr>
        <p:spPr>
          <a:xfrm>
            <a:off x="978350" y="3886200"/>
            <a:ext cx="4114800" cy="2286000"/>
          </a:xfrm>
          <a:prstGeom prst="ellipse">
            <a:avLst/>
          </a:prstGeom>
          <a:solidFill>
            <a:srgbClr val="820000"/>
          </a:solidFill>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r>
              <a:rPr lang="en-US" sz="2400" b="1" dirty="0"/>
              <a:t>Simulation Applications</a:t>
            </a:r>
          </a:p>
          <a:p>
            <a:pPr algn="ctr"/>
            <a:endParaRPr lang="en-US" sz="1600" dirty="0"/>
          </a:p>
          <a:p>
            <a:pPr algn="ctr"/>
            <a:r>
              <a:rPr lang="en-US" sz="1800" i="1" dirty="0"/>
              <a:t>Mission Planning</a:t>
            </a:r>
          </a:p>
          <a:p>
            <a:pPr algn="ctr"/>
            <a:r>
              <a:rPr lang="en-US" sz="1800" i="1" dirty="0"/>
              <a:t>Research</a:t>
            </a:r>
          </a:p>
          <a:p>
            <a:pPr algn="ctr"/>
            <a:r>
              <a:rPr lang="en-US" sz="1800" i="1" dirty="0"/>
              <a:t>Equipment Design</a:t>
            </a:r>
          </a:p>
        </p:txBody>
      </p:sp>
      <p:sp>
        <p:nvSpPr>
          <p:cNvPr id="8" name="Oval 7">
            <a:extLst>
              <a:ext uri="{FF2B5EF4-FFF2-40B4-BE49-F238E27FC236}">
                <a16:creationId xmlns:a16="http://schemas.microsoft.com/office/drawing/2014/main" id="{630EF97C-E859-6581-0D66-54209F126F78}"/>
              </a:ext>
            </a:extLst>
          </p:cNvPr>
          <p:cNvSpPr/>
          <p:nvPr/>
        </p:nvSpPr>
        <p:spPr>
          <a:xfrm>
            <a:off x="6934200" y="3827028"/>
            <a:ext cx="4114800" cy="2286000"/>
          </a:xfrm>
          <a:prstGeom prst="ellipse">
            <a:avLst/>
          </a:prstGeom>
        </p:spPr>
        <p:style>
          <a:lnRef idx="3">
            <a:schemeClr val="lt1"/>
          </a:lnRef>
          <a:fillRef idx="1">
            <a:schemeClr val="dk1"/>
          </a:fillRef>
          <a:effectRef idx="1">
            <a:schemeClr val="dk1"/>
          </a:effectRef>
          <a:fontRef idx="minor">
            <a:schemeClr val="lt1"/>
          </a:fontRef>
        </p:style>
        <p:txBody>
          <a:bodyPr rtlCol="0" anchor="ctr"/>
          <a:lstStyle/>
          <a:p>
            <a:pPr algn="ctr"/>
            <a:r>
              <a:rPr lang="en-US" sz="2400" b="1" dirty="0"/>
              <a:t>Digital Twin Applications</a:t>
            </a:r>
          </a:p>
          <a:p>
            <a:pPr algn="ctr"/>
            <a:endParaRPr lang="en-US" sz="1600" dirty="0"/>
          </a:p>
          <a:p>
            <a:pPr algn="ctr"/>
            <a:r>
              <a:rPr lang="en-US" sz="1800" i="1" dirty="0"/>
              <a:t>Performance Forecasting</a:t>
            </a:r>
          </a:p>
          <a:p>
            <a:pPr algn="ctr"/>
            <a:r>
              <a:rPr lang="en-US" sz="1800" i="1" dirty="0"/>
              <a:t>Injury Detection</a:t>
            </a:r>
          </a:p>
          <a:p>
            <a:pPr algn="ctr"/>
            <a:r>
              <a:rPr lang="en-US" sz="1800" i="1" dirty="0"/>
              <a:t>Health Records</a:t>
            </a:r>
            <a:endParaRPr lang="en-US" i="1" dirty="0"/>
          </a:p>
        </p:txBody>
      </p:sp>
      <p:sp>
        <p:nvSpPr>
          <p:cNvPr id="9" name="Arrow: Down 8">
            <a:extLst>
              <a:ext uri="{FF2B5EF4-FFF2-40B4-BE49-F238E27FC236}">
                <a16:creationId xmlns:a16="http://schemas.microsoft.com/office/drawing/2014/main" id="{3DBF52BD-D564-1C47-8B13-E384715A84D5}"/>
              </a:ext>
            </a:extLst>
          </p:cNvPr>
          <p:cNvSpPr/>
          <p:nvPr/>
        </p:nvSpPr>
        <p:spPr>
          <a:xfrm rot="1730560">
            <a:off x="3765775" y="3279873"/>
            <a:ext cx="1219200" cy="762000"/>
          </a:xfrm>
          <a:prstGeom prst="downArrow">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Arrow: Down 9">
            <a:extLst>
              <a:ext uri="{FF2B5EF4-FFF2-40B4-BE49-F238E27FC236}">
                <a16:creationId xmlns:a16="http://schemas.microsoft.com/office/drawing/2014/main" id="{E42A138B-8383-37B8-B742-32B67DB71668}"/>
              </a:ext>
            </a:extLst>
          </p:cNvPr>
          <p:cNvSpPr/>
          <p:nvPr/>
        </p:nvSpPr>
        <p:spPr>
          <a:xfrm rot="19869440" flipH="1">
            <a:off x="6964292" y="3257236"/>
            <a:ext cx="1219200" cy="762000"/>
          </a:xfrm>
          <a:prstGeom prst="downArrow">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Rounded Corners 1">
            <a:extLst>
              <a:ext uri="{FF2B5EF4-FFF2-40B4-BE49-F238E27FC236}">
                <a16:creationId xmlns:a16="http://schemas.microsoft.com/office/drawing/2014/main" id="{356510C4-2114-C7AD-89B4-A685845789E1}"/>
              </a:ext>
            </a:extLst>
          </p:cNvPr>
          <p:cNvSpPr/>
          <p:nvPr/>
        </p:nvSpPr>
        <p:spPr>
          <a:xfrm>
            <a:off x="5093150" y="2364058"/>
            <a:ext cx="1762967" cy="639337"/>
          </a:xfrm>
          <a:prstGeom prst="roundRect">
            <a:avLst/>
          </a:prstGeom>
          <a:no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a:extLst>
              <a:ext uri="{FF2B5EF4-FFF2-40B4-BE49-F238E27FC236}">
                <a16:creationId xmlns:a16="http://schemas.microsoft.com/office/drawing/2014/main" id="{72C1BF14-13E7-3ECF-162B-705445631E62}"/>
              </a:ext>
            </a:extLst>
          </p:cNvPr>
          <p:cNvSpPr>
            <a:spLocks noGrp="1"/>
          </p:cNvSpPr>
          <p:nvPr>
            <p:ph type="sldNum" sz="quarter" idx="4"/>
          </p:nvPr>
        </p:nvSpPr>
        <p:spPr/>
        <p:txBody>
          <a:bodyPr/>
          <a:lstStyle/>
          <a:p>
            <a:pPr>
              <a:defRPr/>
            </a:pPr>
            <a:fld id="{D68E8870-17DE-45C4-A8DD-7644B2422933}" type="slidenum">
              <a:rPr lang="en-US" smtClean="0"/>
              <a:pPr>
                <a:defRPr/>
              </a:pPr>
              <a:t>5</a:t>
            </a:fld>
            <a:endParaRPr lang="en-US" dirty="0"/>
          </a:p>
        </p:txBody>
      </p:sp>
    </p:spTree>
    <p:extLst>
      <p:ext uri="{BB962C8B-B14F-4D97-AF65-F5344CB8AC3E}">
        <p14:creationId xmlns:p14="http://schemas.microsoft.com/office/powerpoint/2010/main" val="3499488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mph" presetSubtype="0" nodeType="clickEffect">
                                  <p:stCondLst>
                                    <p:cond delay="0"/>
                                  </p:stCondLst>
                                  <p:iterate type="lt">
                                    <p:tmAbs val="25"/>
                                  </p:iterate>
                                  <p:childTnLst>
                                    <p:set>
                                      <p:cBhvr override="childStyle">
                                        <p:cTn id="6" dur="indefinite"/>
                                        <p:tgtEl>
                                          <p:spTgt spid="5">
                                            <p:txEl>
                                              <p:pRg st="2" end="2"/>
                                            </p:txEl>
                                          </p:spTgt>
                                        </p:tgtEl>
                                        <p:attrNameLst>
                                          <p:attrName>style.fontWeight</p:attrName>
                                        </p:attrNameLst>
                                      </p:cBhvr>
                                      <p:to>
                                        <p:strVal val="bold"/>
                                      </p:to>
                                    </p:set>
                                  </p:childTnLst>
                                </p:cTn>
                              </p:par>
                              <p:par>
                                <p:cTn id="7" presetID="15" presetClass="emph" presetSubtype="0" nodeType="withEffect">
                                  <p:stCondLst>
                                    <p:cond delay="0"/>
                                  </p:stCondLst>
                                  <p:iterate type="lt">
                                    <p:tmAbs val="25"/>
                                  </p:iterate>
                                  <p:childTnLst>
                                    <p:set>
                                      <p:cBhvr override="childStyle">
                                        <p:cTn id="8" dur="indefinite"/>
                                        <p:tgtEl>
                                          <p:spTgt spid="5">
                                            <p:txEl>
                                              <p:pRg st="3" end="3"/>
                                            </p:txEl>
                                          </p:spTgt>
                                        </p:tgtEl>
                                        <p:attrNameLst>
                                          <p:attrName>style.fontWeight</p:attrName>
                                        </p:attrNameLst>
                                      </p:cBhvr>
                                      <p:to>
                                        <p:strVal val="bold"/>
                                      </p:to>
                                    </p:set>
                                  </p:childTnLst>
                                </p:cTn>
                              </p:par>
                              <p:par>
                                <p:cTn id="9" presetID="10" presetClass="entr" presetSubtype="0"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3768212-5AD4-324E-D170-6F5220B19A99}"/>
              </a:ext>
            </a:extLst>
          </p:cNvPr>
          <p:cNvSpPr>
            <a:spLocks noGrp="1"/>
          </p:cNvSpPr>
          <p:nvPr>
            <p:ph type="title"/>
          </p:nvPr>
        </p:nvSpPr>
        <p:spPr/>
        <p:txBody>
          <a:bodyPr/>
          <a:lstStyle/>
          <a:p>
            <a:r>
              <a:rPr lang="en-US" dirty="0"/>
              <a:t>Human Avatar Software Architecture</a:t>
            </a:r>
          </a:p>
        </p:txBody>
      </p:sp>
      <p:pic>
        <p:nvPicPr>
          <p:cNvPr id="5" name="FinalDemo_Unity">
            <a:hlinkClick r:id="" action="ppaction://media"/>
            <a:extLst>
              <a:ext uri="{FF2B5EF4-FFF2-40B4-BE49-F238E27FC236}">
                <a16:creationId xmlns:a16="http://schemas.microsoft.com/office/drawing/2014/main" id="{CA4D399D-44D9-53B0-2503-C0619E5892DC}"/>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947093" y="2066506"/>
            <a:ext cx="6019800" cy="3334043"/>
          </a:xfrm>
          <a:prstGeom prst="rect">
            <a:avLst/>
          </a:prstGeom>
        </p:spPr>
      </p:pic>
      <p:sp>
        <p:nvSpPr>
          <p:cNvPr id="6" name="Rectangle: Rounded Corners 5">
            <a:extLst>
              <a:ext uri="{FF2B5EF4-FFF2-40B4-BE49-F238E27FC236}">
                <a16:creationId xmlns:a16="http://schemas.microsoft.com/office/drawing/2014/main" id="{8124E5EF-F9C6-A0E9-FFF0-42CF88B57668}"/>
              </a:ext>
            </a:extLst>
          </p:cNvPr>
          <p:cNvSpPr/>
          <p:nvPr/>
        </p:nvSpPr>
        <p:spPr>
          <a:xfrm>
            <a:off x="2680393" y="1380706"/>
            <a:ext cx="6477000" cy="4419600"/>
          </a:xfrm>
          <a:prstGeom prst="roundRect">
            <a:avLst>
              <a:gd name="adj" fmla="val 9901"/>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7F20A524-8A0D-FD43-53A8-EFFB6AA0B7F2}"/>
              </a:ext>
            </a:extLst>
          </p:cNvPr>
          <p:cNvSpPr txBox="1"/>
          <p:nvPr/>
        </p:nvSpPr>
        <p:spPr>
          <a:xfrm>
            <a:off x="2931327" y="1538940"/>
            <a:ext cx="2997937" cy="400110"/>
          </a:xfrm>
          <a:prstGeom prst="rect">
            <a:avLst/>
          </a:prstGeom>
          <a:noFill/>
        </p:spPr>
        <p:txBody>
          <a:bodyPr wrap="none" rtlCol="0">
            <a:spAutoFit/>
          </a:bodyPr>
          <a:lstStyle/>
          <a:p>
            <a:r>
              <a:rPr lang="en-US" sz="2000" b="1" dirty="0"/>
              <a:t>Unity-based user interface</a:t>
            </a:r>
          </a:p>
        </p:txBody>
      </p:sp>
      <p:pic>
        <p:nvPicPr>
          <p:cNvPr id="8" name="Picture 7">
            <a:extLst>
              <a:ext uri="{FF2B5EF4-FFF2-40B4-BE49-F238E27FC236}">
                <a16:creationId xmlns:a16="http://schemas.microsoft.com/office/drawing/2014/main" id="{95030725-6693-18B5-57F0-50BF0D5547C3}"/>
              </a:ext>
            </a:extLst>
          </p:cNvPr>
          <p:cNvPicPr>
            <a:picLocks noChangeAspect="1"/>
          </p:cNvPicPr>
          <p:nvPr/>
        </p:nvPicPr>
        <p:blipFill>
          <a:blip r:embed="rId5"/>
          <a:stretch>
            <a:fillRect/>
          </a:stretch>
        </p:blipFill>
        <p:spPr>
          <a:xfrm>
            <a:off x="10210586" y="2577190"/>
            <a:ext cx="1470853" cy="2739259"/>
          </a:xfrm>
          <a:prstGeom prst="rect">
            <a:avLst/>
          </a:prstGeom>
        </p:spPr>
      </p:pic>
      <p:sp>
        <p:nvSpPr>
          <p:cNvPr id="15" name="Rectangle: Rounded Corners 14">
            <a:extLst>
              <a:ext uri="{FF2B5EF4-FFF2-40B4-BE49-F238E27FC236}">
                <a16:creationId xmlns:a16="http://schemas.microsoft.com/office/drawing/2014/main" id="{019E65CF-1B3F-7CAA-BDDB-BE37DBF889DC}"/>
              </a:ext>
            </a:extLst>
          </p:cNvPr>
          <p:cNvSpPr/>
          <p:nvPr/>
        </p:nvSpPr>
        <p:spPr>
          <a:xfrm>
            <a:off x="9829800" y="1767540"/>
            <a:ext cx="2232426" cy="3642660"/>
          </a:xfrm>
          <a:prstGeom prst="roundRect">
            <a:avLst/>
          </a:prstGeom>
          <a:noFill/>
          <a:ln w="28575">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16" name="TextBox 15">
            <a:extLst>
              <a:ext uri="{FF2B5EF4-FFF2-40B4-BE49-F238E27FC236}">
                <a16:creationId xmlns:a16="http://schemas.microsoft.com/office/drawing/2014/main" id="{22FDDA22-BA39-C554-6CBB-3D7AD5EEFC81}"/>
              </a:ext>
            </a:extLst>
          </p:cNvPr>
          <p:cNvSpPr txBox="1"/>
          <p:nvPr/>
        </p:nvSpPr>
        <p:spPr>
          <a:xfrm>
            <a:off x="9907446" y="1853516"/>
            <a:ext cx="2035510" cy="584775"/>
          </a:xfrm>
          <a:prstGeom prst="rect">
            <a:avLst/>
          </a:prstGeom>
          <a:noFill/>
        </p:spPr>
        <p:txBody>
          <a:bodyPr wrap="square" rtlCol="0">
            <a:spAutoFit/>
          </a:bodyPr>
          <a:lstStyle/>
          <a:p>
            <a:pPr algn="ctr"/>
            <a:r>
              <a:rPr lang="en-US" sz="1600" b="1" dirty="0">
                <a:solidFill>
                  <a:srgbClr val="0070C0"/>
                </a:solidFill>
              </a:rPr>
              <a:t>Internal Anatomy</a:t>
            </a:r>
          </a:p>
          <a:p>
            <a:pPr algn="ctr"/>
            <a:r>
              <a:rPr lang="en-US" sz="1600" b="1" dirty="0">
                <a:solidFill>
                  <a:srgbClr val="0070C0"/>
                </a:solidFill>
              </a:rPr>
              <a:t>(USARIEM)</a:t>
            </a:r>
          </a:p>
        </p:txBody>
      </p:sp>
      <p:grpSp>
        <p:nvGrpSpPr>
          <p:cNvPr id="21" name="Group 20">
            <a:extLst>
              <a:ext uri="{FF2B5EF4-FFF2-40B4-BE49-F238E27FC236}">
                <a16:creationId xmlns:a16="http://schemas.microsoft.com/office/drawing/2014/main" id="{117A9F1E-FA7F-4E1F-FE9A-36C026A41518}"/>
              </a:ext>
            </a:extLst>
          </p:cNvPr>
          <p:cNvGrpSpPr/>
          <p:nvPr/>
        </p:nvGrpSpPr>
        <p:grpSpPr>
          <a:xfrm>
            <a:off x="76200" y="3499298"/>
            <a:ext cx="2431152" cy="2825302"/>
            <a:chOff x="76200" y="3499298"/>
            <a:chExt cx="2431152" cy="2825302"/>
          </a:xfrm>
        </p:grpSpPr>
        <p:pic>
          <p:nvPicPr>
            <p:cNvPr id="9" name="Picture 8">
              <a:extLst>
                <a:ext uri="{FF2B5EF4-FFF2-40B4-BE49-F238E27FC236}">
                  <a16:creationId xmlns:a16="http://schemas.microsoft.com/office/drawing/2014/main" id="{B6CC306E-AE1E-FDF5-B59C-97E120A42B70}"/>
                </a:ext>
              </a:extLst>
            </p:cNvPr>
            <p:cNvPicPr>
              <a:picLocks noChangeAspect="1"/>
            </p:cNvPicPr>
            <p:nvPr/>
          </p:nvPicPr>
          <p:blipFill>
            <a:blip r:embed="rId6"/>
            <a:stretch>
              <a:fillRect/>
            </a:stretch>
          </p:blipFill>
          <p:spPr>
            <a:xfrm>
              <a:off x="663174" y="4419600"/>
              <a:ext cx="784626" cy="1905000"/>
            </a:xfrm>
            <a:prstGeom prst="rect">
              <a:avLst/>
            </a:prstGeom>
          </p:spPr>
        </p:pic>
        <p:sp>
          <p:nvSpPr>
            <p:cNvPr id="11" name="Rectangle: Rounded Corners 10">
              <a:extLst>
                <a:ext uri="{FF2B5EF4-FFF2-40B4-BE49-F238E27FC236}">
                  <a16:creationId xmlns:a16="http://schemas.microsoft.com/office/drawing/2014/main" id="{470D2E83-A806-1AB1-DE46-68D3C568C646}"/>
                </a:ext>
              </a:extLst>
            </p:cNvPr>
            <p:cNvSpPr/>
            <p:nvPr/>
          </p:nvSpPr>
          <p:spPr>
            <a:xfrm>
              <a:off x="76200" y="3499298"/>
              <a:ext cx="1905000" cy="2819400"/>
            </a:xfrm>
            <a:prstGeom prst="roundRect">
              <a:avLst/>
            </a:prstGeom>
            <a:noFill/>
            <a:ln w="28575">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12" name="TextBox 11">
              <a:extLst>
                <a:ext uri="{FF2B5EF4-FFF2-40B4-BE49-F238E27FC236}">
                  <a16:creationId xmlns:a16="http://schemas.microsoft.com/office/drawing/2014/main" id="{B434278A-F9AA-B202-71E5-119C4CE92BFC}"/>
                </a:ext>
              </a:extLst>
            </p:cNvPr>
            <p:cNvSpPr txBox="1"/>
            <p:nvPr/>
          </p:nvSpPr>
          <p:spPr>
            <a:xfrm>
              <a:off x="102987" y="3531322"/>
              <a:ext cx="1905000" cy="830997"/>
            </a:xfrm>
            <a:prstGeom prst="rect">
              <a:avLst/>
            </a:prstGeom>
            <a:noFill/>
          </p:spPr>
          <p:txBody>
            <a:bodyPr wrap="square" rtlCol="0">
              <a:spAutoFit/>
            </a:bodyPr>
            <a:lstStyle/>
            <a:p>
              <a:pPr algn="ctr"/>
              <a:r>
                <a:rPr lang="en-US" sz="1600" b="1" dirty="0">
                  <a:solidFill>
                    <a:srgbClr val="0070C0"/>
                  </a:solidFill>
                </a:rPr>
                <a:t>Musculoskeletal biomechanics (OpenSim)</a:t>
              </a:r>
            </a:p>
          </p:txBody>
        </p:sp>
        <p:sp>
          <p:nvSpPr>
            <p:cNvPr id="17" name="Arrow: Right 16">
              <a:extLst>
                <a:ext uri="{FF2B5EF4-FFF2-40B4-BE49-F238E27FC236}">
                  <a16:creationId xmlns:a16="http://schemas.microsoft.com/office/drawing/2014/main" id="{387093E1-5FCB-D6B6-4F85-6BFD11851F46}"/>
                </a:ext>
              </a:extLst>
            </p:cNvPr>
            <p:cNvSpPr/>
            <p:nvPr/>
          </p:nvSpPr>
          <p:spPr>
            <a:xfrm>
              <a:off x="2133600" y="4693336"/>
              <a:ext cx="373752" cy="488264"/>
            </a:xfrm>
            <a:prstGeom prst="rightArrow">
              <a:avLst/>
            </a:prstGeom>
            <a:solidFill>
              <a:schemeClr val="accent3">
                <a:lumMod val="95000"/>
              </a:schemeClr>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dirty="0"/>
            </a:p>
          </p:txBody>
        </p:sp>
      </p:grpSp>
      <p:grpSp>
        <p:nvGrpSpPr>
          <p:cNvPr id="20" name="Group 19">
            <a:extLst>
              <a:ext uri="{FF2B5EF4-FFF2-40B4-BE49-F238E27FC236}">
                <a16:creationId xmlns:a16="http://schemas.microsoft.com/office/drawing/2014/main" id="{867E8CEF-2B7C-33A6-F128-2D857F13E8DE}"/>
              </a:ext>
            </a:extLst>
          </p:cNvPr>
          <p:cNvGrpSpPr/>
          <p:nvPr/>
        </p:nvGrpSpPr>
        <p:grpSpPr>
          <a:xfrm>
            <a:off x="70582" y="1003173"/>
            <a:ext cx="2428079" cy="2362200"/>
            <a:chOff x="102987" y="984697"/>
            <a:chExt cx="2428079" cy="2362200"/>
          </a:xfrm>
        </p:grpSpPr>
        <p:pic>
          <p:nvPicPr>
            <p:cNvPr id="10" name="Picture 4" descr="https://www.biogearsengine.com/content/img/circle_launch_2.png">
              <a:extLst>
                <a:ext uri="{FF2B5EF4-FFF2-40B4-BE49-F238E27FC236}">
                  <a16:creationId xmlns:a16="http://schemas.microsoft.com/office/drawing/2014/main" id="{16498E77-987E-FBEA-6132-5EDAD4F02428}"/>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64638" y="1984591"/>
              <a:ext cx="1213322" cy="1160745"/>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Rounded Corners 12">
              <a:extLst>
                <a:ext uri="{FF2B5EF4-FFF2-40B4-BE49-F238E27FC236}">
                  <a16:creationId xmlns:a16="http://schemas.microsoft.com/office/drawing/2014/main" id="{F28FFDCB-C9A1-AFE2-548A-6AEBC4840A8E}"/>
                </a:ext>
              </a:extLst>
            </p:cNvPr>
            <p:cNvSpPr/>
            <p:nvPr/>
          </p:nvSpPr>
          <p:spPr>
            <a:xfrm>
              <a:off x="102987" y="984697"/>
              <a:ext cx="1905000" cy="2362200"/>
            </a:xfrm>
            <a:prstGeom prst="roundRect">
              <a:avLst/>
            </a:prstGeom>
            <a:noFill/>
            <a:ln w="28575">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4" name="TextBox 13">
              <a:extLst>
                <a:ext uri="{FF2B5EF4-FFF2-40B4-BE49-F238E27FC236}">
                  <a16:creationId xmlns:a16="http://schemas.microsoft.com/office/drawing/2014/main" id="{5FAAE548-1307-C38C-A4D8-FBEB9507FCAB}"/>
                </a:ext>
              </a:extLst>
            </p:cNvPr>
            <p:cNvSpPr txBox="1"/>
            <p:nvPr/>
          </p:nvSpPr>
          <p:spPr>
            <a:xfrm>
              <a:off x="129774" y="1016721"/>
              <a:ext cx="1905000" cy="830997"/>
            </a:xfrm>
            <a:prstGeom prst="rect">
              <a:avLst/>
            </a:prstGeom>
            <a:noFill/>
          </p:spPr>
          <p:txBody>
            <a:bodyPr wrap="square" rtlCol="0">
              <a:spAutoFit/>
            </a:bodyPr>
            <a:lstStyle/>
            <a:p>
              <a:pPr algn="ctr"/>
              <a:r>
                <a:rPr lang="en-US" sz="1600" b="1" dirty="0">
                  <a:solidFill>
                    <a:srgbClr val="0070C0"/>
                  </a:solidFill>
                  <a:latin typeface="Tahoma" panose="020B0604030504040204" pitchFamily="34" charset="0"/>
                  <a:ea typeface="Tahoma" panose="020B0604030504040204" pitchFamily="34" charset="0"/>
                  <a:cs typeface="Tahoma" panose="020B0604030504040204" pitchFamily="34" charset="0"/>
                </a:rPr>
                <a:t>Simulated</a:t>
              </a:r>
              <a:r>
                <a:rPr lang="en-US" sz="1600" b="1" dirty="0">
                  <a:solidFill>
                    <a:srgbClr val="0070C0"/>
                  </a:solidFill>
                </a:rPr>
                <a:t> Physiology (BioGears)</a:t>
              </a:r>
            </a:p>
          </p:txBody>
        </p:sp>
        <p:sp>
          <p:nvSpPr>
            <p:cNvPr id="18" name="Arrow: Right 17">
              <a:extLst>
                <a:ext uri="{FF2B5EF4-FFF2-40B4-BE49-F238E27FC236}">
                  <a16:creationId xmlns:a16="http://schemas.microsoft.com/office/drawing/2014/main" id="{ED7F556A-58BD-00D6-4ADC-44804C067A2C}"/>
                </a:ext>
              </a:extLst>
            </p:cNvPr>
            <p:cNvSpPr/>
            <p:nvPr/>
          </p:nvSpPr>
          <p:spPr>
            <a:xfrm>
              <a:off x="2157314" y="2009279"/>
              <a:ext cx="373752" cy="488264"/>
            </a:xfrm>
            <a:prstGeom prst="rightArrow">
              <a:avLst/>
            </a:prstGeom>
            <a:solidFill>
              <a:schemeClr val="accent3">
                <a:lumMod val="95000"/>
              </a:schemeClr>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grpSp>
      <p:sp>
        <p:nvSpPr>
          <p:cNvPr id="19" name="Arrow: Right 18">
            <a:extLst>
              <a:ext uri="{FF2B5EF4-FFF2-40B4-BE49-F238E27FC236}">
                <a16:creationId xmlns:a16="http://schemas.microsoft.com/office/drawing/2014/main" id="{EE3EDE30-5DD9-8FB5-6C1A-6A04AB3F5F58}"/>
              </a:ext>
            </a:extLst>
          </p:cNvPr>
          <p:cNvSpPr/>
          <p:nvPr/>
        </p:nvSpPr>
        <p:spPr>
          <a:xfrm flipH="1">
            <a:off x="9299407" y="3346897"/>
            <a:ext cx="373752" cy="488264"/>
          </a:xfrm>
          <a:prstGeom prst="rightArrow">
            <a:avLst/>
          </a:prstGeom>
          <a:solidFill>
            <a:schemeClr val="accent3">
              <a:lumMod val="95000"/>
            </a:schemeClr>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a:extLst>
              <a:ext uri="{FF2B5EF4-FFF2-40B4-BE49-F238E27FC236}">
                <a16:creationId xmlns:a16="http://schemas.microsoft.com/office/drawing/2014/main" id="{76DE1089-73F6-B941-E407-052897C6CDD1}"/>
              </a:ext>
            </a:extLst>
          </p:cNvPr>
          <p:cNvSpPr>
            <a:spLocks noGrp="1"/>
          </p:cNvSpPr>
          <p:nvPr>
            <p:ph type="sldNum" sz="quarter" idx="4"/>
          </p:nvPr>
        </p:nvSpPr>
        <p:spPr/>
        <p:txBody>
          <a:bodyPr/>
          <a:lstStyle/>
          <a:p>
            <a:pPr>
              <a:defRPr/>
            </a:pPr>
            <a:fld id="{D68E8870-17DE-45C4-A8DD-7644B2422933}" type="slidenum">
              <a:rPr lang="en-US" smtClean="0"/>
              <a:pPr>
                <a:defRPr/>
              </a:pPr>
              <a:t>6</a:t>
            </a:fld>
            <a:endParaRPr lang="en-US" dirty="0"/>
          </a:p>
        </p:txBody>
      </p:sp>
    </p:spTree>
    <p:extLst>
      <p:ext uri="{BB962C8B-B14F-4D97-AF65-F5344CB8AC3E}">
        <p14:creationId xmlns:p14="http://schemas.microsoft.com/office/powerpoint/2010/main" val="270541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0595"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5"/>
                    </p:tgtEl>
                  </p:cond>
                </p:stCondLst>
                <p:endSync evt="end" delay="0">
                  <p:rtn val="all"/>
                </p:endSync>
                <p:childTnLst>
                  <p:par>
                    <p:cTn id="16" fill="hold">
                      <p:stCondLst>
                        <p:cond delay="0"/>
                      </p:stCondLst>
                      <p:childTnLst>
                        <p:par>
                          <p:cTn id="17" fill="hold">
                            <p:stCondLst>
                              <p:cond delay="0"/>
                            </p:stCondLst>
                            <p:childTnLst>
                              <p:par>
                                <p:cTn id="18" presetID="2" presetClass="mediacall" presetSubtype="0" fill="hold" nodeType="clickEffect">
                                  <p:stCondLst>
                                    <p:cond delay="0"/>
                                  </p:stCondLst>
                                  <p:childTnLst>
                                    <p:cmd type="call" cmd="togglePause">
                                      <p:cBhvr>
                                        <p:cTn id="19" dur="1" fill="hold"/>
                                        <p:tgtEl>
                                          <p:spTgt spid="5"/>
                                        </p:tgtEl>
                                      </p:cBhvr>
                                    </p:cmd>
                                  </p:childTnLst>
                                </p:cTn>
                              </p:par>
                            </p:childTnLst>
                          </p:cTn>
                        </p:par>
                      </p:childTnLst>
                    </p:cTn>
                  </p:par>
                </p:childTnLst>
              </p:cTn>
              <p:nextCondLst>
                <p:cond evt="onClick" delay="0">
                  <p:tgtEl>
                    <p:spTgt spid="5"/>
                  </p:tgtEl>
                </p:cond>
              </p:nextCondLst>
            </p:seq>
            <p:video>
              <p:cMediaNode vol="80000">
                <p:cTn id="20" repeatCount="indefinite" fill="hold" display="0">
                  <p:stCondLst>
                    <p:cond delay="indefinite"/>
                  </p:stCondLst>
                </p:cTn>
                <p:tgtEl>
                  <p:spTgt spid="5"/>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67ED356-5432-2BA9-FFB6-7351EA62E81B}"/>
              </a:ext>
            </a:extLst>
          </p:cNvPr>
          <p:cNvSpPr>
            <a:spLocks noGrp="1"/>
          </p:cNvSpPr>
          <p:nvPr>
            <p:ph idx="1"/>
          </p:nvPr>
        </p:nvSpPr>
        <p:spPr/>
        <p:txBody>
          <a:bodyPr/>
          <a:lstStyle/>
          <a:p>
            <a:r>
              <a:rPr lang="en-US" dirty="0"/>
              <a:t>Utilize widely used open-source tools where possible</a:t>
            </a:r>
          </a:p>
          <a:p>
            <a:pPr lvl="1"/>
            <a:r>
              <a:rPr lang="en-US" dirty="0"/>
              <a:t>Leverage latest advances</a:t>
            </a:r>
          </a:p>
          <a:p>
            <a:pPr lvl="1"/>
            <a:r>
              <a:rPr lang="en-US" dirty="0"/>
              <a:t>Promote collaboration</a:t>
            </a:r>
          </a:p>
          <a:p>
            <a:pPr lvl="1"/>
            <a:r>
              <a:rPr lang="en-US" dirty="0"/>
              <a:t>Enables integration of custom plugins for advanced functionality</a:t>
            </a:r>
          </a:p>
          <a:p>
            <a:r>
              <a:rPr lang="en-US" dirty="0"/>
              <a:t>Direct integration of external software through SDK</a:t>
            </a:r>
          </a:p>
          <a:p>
            <a:pPr lvl="1"/>
            <a:r>
              <a:rPr lang="en-US" dirty="0"/>
              <a:t>C# bindings for OpenSim and BioGears</a:t>
            </a:r>
          </a:p>
          <a:p>
            <a:pPr lvl="1"/>
            <a:r>
              <a:rPr lang="en-US" dirty="0"/>
              <a:t>Avoid replication of functionality in Unity</a:t>
            </a:r>
          </a:p>
          <a:p>
            <a:r>
              <a:rPr lang="en-US" dirty="0"/>
              <a:t>Designed for either pure simulation or digital twin applications</a:t>
            </a:r>
          </a:p>
          <a:p>
            <a:pPr lvl="1"/>
            <a:r>
              <a:rPr lang="en-US" dirty="0"/>
              <a:t>Unity visualization frontend for simulations</a:t>
            </a:r>
          </a:p>
          <a:p>
            <a:pPr lvl="1"/>
            <a:r>
              <a:rPr lang="en-US" dirty="0"/>
              <a:t>Sensor integration hub for wearable sensors</a:t>
            </a:r>
          </a:p>
        </p:txBody>
      </p:sp>
      <p:sp>
        <p:nvSpPr>
          <p:cNvPr id="4" name="Title 3">
            <a:extLst>
              <a:ext uri="{FF2B5EF4-FFF2-40B4-BE49-F238E27FC236}">
                <a16:creationId xmlns:a16="http://schemas.microsoft.com/office/drawing/2014/main" id="{CB440AD8-0F86-CDA8-EB0D-7B3FBBB02EF1}"/>
              </a:ext>
            </a:extLst>
          </p:cNvPr>
          <p:cNvSpPr>
            <a:spLocks noGrp="1"/>
          </p:cNvSpPr>
          <p:nvPr>
            <p:ph type="title"/>
          </p:nvPr>
        </p:nvSpPr>
        <p:spPr/>
        <p:txBody>
          <a:bodyPr/>
          <a:lstStyle/>
          <a:p>
            <a:r>
              <a:rPr lang="en-US" dirty="0"/>
              <a:t>Software Design Objectives</a:t>
            </a:r>
          </a:p>
        </p:txBody>
      </p:sp>
      <p:sp>
        <p:nvSpPr>
          <p:cNvPr id="3" name="Slide Number Placeholder 2">
            <a:extLst>
              <a:ext uri="{FF2B5EF4-FFF2-40B4-BE49-F238E27FC236}">
                <a16:creationId xmlns:a16="http://schemas.microsoft.com/office/drawing/2014/main" id="{3CEC5DBB-77CB-5F26-BA17-D338CCF7CFE4}"/>
              </a:ext>
            </a:extLst>
          </p:cNvPr>
          <p:cNvSpPr>
            <a:spLocks noGrp="1"/>
          </p:cNvSpPr>
          <p:nvPr>
            <p:ph type="sldNum" sz="quarter" idx="4"/>
          </p:nvPr>
        </p:nvSpPr>
        <p:spPr/>
        <p:txBody>
          <a:bodyPr/>
          <a:lstStyle/>
          <a:p>
            <a:pPr>
              <a:defRPr/>
            </a:pPr>
            <a:fld id="{D68E8870-17DE-45C4-A8DD-7644B2422933}" type="slidenum">
              <a:rPr lang="en-US" smtClean="0"/>
              <a:pPr>
                <a:defRPr/>
              </a:pPr>
              <a:t>7</a:t>
            </a:fld>
            <a:endParaRPr lang="en-US" dirty="0"/>
          </a:p>
        </p:txBody>
      </p:sp>
    </p:spTree>
    <p:extLst>
      <p:ext uri="{BB962C8B-B14F-4D97-AF65-F5344CB8AC3E}">
        <p14:creationId xmlns:p14="http://schemas.microsoft.com/office/powerpoint/2010/main" val="16253604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901B2D7-8506-715E-74C2-A31533517823}"/>
              </a:ext>
            </a:extLst>
          </p:cNvPr>
          <p:cNvSpPr>
            <a:spLocks noGrp="1"/>
          </p:cNvSpPr>
          <p:nvPr>
            <p:ph type="title"/>
          </p:nvPr>
        </p:nvSpPr>
        <p:spPr/>
        <p:txBody>
          <a:bodyPr/>
          <a:lstStyle/>
          <a:p>
            <a:r>
              <a:rPr lang="en-US" dirty="0"/>
              <a:t>Integrating Biomechanics and Physiology</a:t>
            </a:r>
          </a:p>
        </p:txBody>
      </p:sp>
      <p:sp>
        <p:nvSpPr>
          <p:cNvPr id="16" name="Rectangle: Rounded Corners 15">
            <a:extLst>
              <a:ext uri="{FF2B5EF4-FFF2-40B4-BE49-F238E27FC236}">
                <a16:creationId xmlns:a16="http://schemas.microsoft.com/office/drawing/2014/main" id="{CE71C3FD-73CF-2B11-ECD9-AFC1EA0D0805}"/>
              </a:ext>
            </a:extLst>
          </p:cNvPr>
          <p:cNvSpPr/>
          <p:nvPr/>
        </p:nvSpPr>
        <p:spPr>
          <a:xfrm>
            <a:off x="2090530" y="1066800"/>
            <a:ext cx="7696200" cy="1066800"/>
          </a:xfrm>
          <a:prstGeom prst="roundRect">
            <a:avLst/>
          </a:prstGeom>
          <a:solidFill>
            <a:srgbClr val="E0E8F5"/>
          </a:solidFill>
          <a:ln w="12700" cap="flat" cmpd="sng" algn="ctr">
            <a:solidFill>
              <a:srgbClr val="E0E8F5">
                <a:shade val="1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dirty="0">
                <a:ln>
                  <a:noFill/>
                </a:ln>
                <a:solidFill>
                  <a:prstClr val="black"/>
                </a:solidFill>
                <a:effectLst/>
                <a:uLnTx/>
                <a:uFillTx/>
                <a:latin typeface="Calibri" panose="020F0502020204030204"/>
                <a:ea typeface="+mn-ea"/>
                <a:cs typeface="+mn-cs"/>
              </a:rPr>
              <a:t>Biomechanics (OpenSim)</a:t>
            </a:r>
          </a:p>
        </p:txBody>
      </p:sp>
      <p:sp>
        <p:nvSpPr>
          <p:cNvPr id="17" name="Rectangle: Rounded Corners 16">
            <a:extLst>
              <a:ext uri="{FF2B5EF4-FFF2-40B4-BE49-F238E27FC236}">
                <a16:creationId xmlns:a16="http://schemas.microsoft.com/office/drawing/2014/main" id="{E9E0712A-278C-18E8-99B7-DB056E98C7A8}"/>
              </a:ext>
            </a:extLst>
          </p:cNvPr>
          <p:cNvSpPr/>
          <p:nvPr/>
        </p:nvSpPr>
        <p:spPr>
          <a:xfrm>
            <a:off x="2090530" y="4994122"/>
            <a:ext cx="7696200" cy="1066800"/>
          </a:xfrm>
          <a:prstGeom prst="roundRect">
            <a:avLst/>
          </a:prstGeom>
          <a:solidFill>
            <a:srgbClr val="1D428A"/>
          </a:solidFill>
          <a:ln w="12700" cap="flat" cmpd="sng" algn="ctr">
            <a:solidFill>
              <a:srgbClr val="1D428A">
                <a:shade val="1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dirty="0">
                <a:ln>
                  <a:noFill/>
                </a:ln>
                <a:solidFill>
                  <a:prstClr val="white"/>
                </a:solidFill>
                <a:effectLst/>
                <a:uLnTx/>
                <a:uFillTx/>
                <a:latin typeface="Calibri" panose="020F0502020204030204"/>
                <a:ea typeface="+mn-ea"/>
                <a:cs typeface="+mn-cs"/>
              </a:rPr>
              <a:t>Physiology (BioGears)</a:t>
            </a:r>
          </a:p>
        </p:txBody>
      </p:sp>
      <p:cxnSp>
        <p:nvCxnSpPr>
          <p:cNvPr id="18" name="Straight Connector 17">
            <a:extLst>
              <a:ext uri="{FF2B5EF4-FFF2-40B4-BE49-F238E27FC236}">
                <a16:creationId xmlns:a16="http://schemas.microsoft.com/office/drawing/2014/main" id="{4543AAEE-CBED-8966-E1DA-249F4EA759BE}"/>
              </a:ext>
            </a:extLst>
          </p:cNvPr>
          <p:cNvCxnSpPr/>
          <p:nvPr/>
        </p:nvCxnSpPr>
        <p:spPr>
          <a:xfrm>
            <a:off x="685800" y="3429000"/>
            <a:ext cx="10287000" cy="0"/>
          </a:xfrm>
          <a:prstGeom prst="line">
            <a:avLst/>
          </a:prstGeom>
          <a:noFill/>
          <a:ln w="38100" cap="flat" cmpd="sng" algn="ctr">
            <a:solidFill>
              <a:sysClr val="windowText" lastClr="000000"/>
            </a:solidFill>
            <a:prstDash val="solid"/>
            <a:miter lim="800000"/>
          </a:ln>
          <a:effectLst/>
        </p:spPr>
      </p:cxnSp>
      <p:sp>
        <p:nvSpPr>
          <p:cNvPr id="19" name="Arrow: Up-Down 18">
            <a:extLst>
              <a:ext uri="{FF2B5EF4-FFF2-40B4-BE49-F238E27FC236}">
                <a16:creationId xmlns:a16="http://schemas.microsoft.com/office/drawing/2014/main" id="{F4462656-DE05-9353-1DF7-AC8E9DE6586D}"/>
              </a:ext>
            </a:extLst>
          </p:cNvPr>
          <p:cNvSpPr/>
          <p:nvPr/>
        </p:nvSpPr>
        <p:spPr>
          <a:xfrm>
            <a:off x="5441576" y="2304213"/>
            <a:ext cx="914400" cy="2514600"/>
          </a:xfrm>
          <a:prstGeom prst="upDownArrow">
            <a:avLst/>
          </a:prstGeom>
          <a:gradFill rotWithShape="1">
            <a:gsLst>
              <a:gs pos="0">
                <a:sysClr val="windowText" lastClr="000000">
                  <a:lumMod val="110000"/>
                  <a:satMod val="105000"/>
                  <a:tint val="67000"/>
                </a:sysClr>
              </a:gs>
              <a:gs pos="50000">
                <a:sysClr val="windowText" lastClr="000000">
                  <a:lumMod val="105000"/>
                  <a:satMod val="103000"/>
                  <a:tint val="73000"/>
                </a:sysClr>
              </a:gs>
              <a:gs pos="100000">
                <a:sysClr val="windowText" lastClr="000000">
                  <a:lumMod val="105000"/>
                  <a:satMod val="109000"/>
                  <a:tint val="81000"/>
                </a:sysClr>
              </a:gs>
            </a:gsLst>
            <a:lin ang="5400000" scaled="0"/>
          </a:gradFill>
          <a:ln w="635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20" name="Rectangle: Rounded Corners 19">
            <a:extLst>
              <a:ext uri="{FF2B5EF4-FFF2-40B4-BE49-F238E27FC236}">
                <a16:creationId xmlns:a16="http://schemas.microsoft.com/office/drawing/2014/main" id="{E0317C5A-789D-1E2A-791A-F417B5A25A0E}"/>
              </a:ext>
            </a:extLst>
          </p:cNvPr>
          <p:cNvSpPr/>
          <p:nvPr/>
        </p:nvSpPr>
        <p:spPr>
          <a:xfrm>
            <a:off x="4495800" y="3851122"/>
            <a:ext cx="2971800" cy="573739"/>
          </a:xfrm>
          <a:prstGeom prst="roundRect">
            <a:avLst/>
          </a:prstGeom>
          <a:gradFill rotWithShape="1">
            <a:gsLst>
              <a:gs pos="0">
                <a:sysClr val="windowText" lastClr="000000">
                  <a:lumMod val="110000"/>
                  <a:satMod val="105000"/>
                  <a:tint val="67000"/>
                </a:sysClr>
              </a:gs>
              <a:gs pos="50000">
                <a:sysClr val="windowText" lastClr="000000">
                  <a:lumMod val="105000"/>
                  <a:satMod val="103000"/>
                  <a:tint val="73000"/>
                </a:sysClr>
              </a:gs>
              <a:gs pos="100000">
                <a:sysClr val="windowText" lastClr="000000">
                  <a:lumMod val="105000"/>
                  <a:satMod val="109000"/>
                  <a:tint val="81000"/>
                </a:sysClr>
              </a:gs>
            </a:gsLst>
            <a:lin ang="5400000" scaled="0"/>
          </a:gradFill>
          <a:ln w="635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Calibri" panose="020F0502020204030204"/>
                <a:ea typeface="+mn-ea"/>
                <a:cs typeface="+mn-cs"/>
              </a:rPr>
              <a:t>Exercise intensity</a:t>
            </a:r>
          </a:p>
        </p:txBody>
      </p:sp>
      <p:sp>
        <p:nvSpPr>
          <p:cNvPr id="21" name="Arrow: Down 20">
            <a:extLst>
              <a:ext uri="{FF2B5EF4-FFF2-40B4-BE49-F238E27FC236}">
                <a16:creationId xmlns:a16="http://schemas.microsoft.com/office/drawing/2014/main" id="{D2CCF159-8112-C209-DE1D-4083407E3122}"/>
              </a:ext>
            </a:extLst>
          </p:cNvPr>
          <p:cNvSpPr/>
          <p:nvPr/>
        </p:nvSpPr>
        <p:spPr>
          <a:xfrm>
            <a:off x="5715000" y="4518709"/>
            <a:ext cx="381000" cy="323013"/>
          </a:xfrm>
          <a:prstGeom prst="downArrow">
            <a:avLst/>
          </a:prstGeom>
          <a:gradFill rotWithShape="1">
            <a:gsLst>
              <a:gs pos="0">
                <a:sysClr val="windowText" lastClr="000000">
                  <a:lumMod val="110000"/>
                  <a:satMod val="105000"/>
                  <a:tint val="67000"/>
                </a:sysClr>
              </a:gs>
              <a:gs pos="50000">
                <a:sysClr val="windowText" lastClr="000000">
                  <a:lumMod val="105000"/>
                  <a:satMod val="103000"/>
                  <a:tint val="73000"/>
                </a:sysClr>
              </a:gs>
              <a:gs pos="100000">
                <a:sysClr val="windowText" lastClr="000000">
                  <a:lumMod val="105000"/>
                  <a:satMod val="109000"/>
                  <a:tint val="81000"/>
                </a:sysClr>
              </a:gs>
            </a:gsLst>
            <a:lin ang="5400000" scaled="0"/>
          </a:gradFill>
          <a:ln w="635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22" name="Rectangle: Rounded Corners 21">
            <a:extLst>
              <a:ext uri="{FF2B5EF4-FFF2-40B4-BE49-F238E27FC236}">
                <a16:creationId xmlns:a16="http://schemas.microsoft.com/office/drawing/2014/main" id="{801EC108-9A88-1DB0-70BC-310759ED1138}"/>
              </a:ext>
            </a:extLst>
          </p:cNvPr>
          <p:cNvSpPr/>
          <p:nvPr/>
        </p:nvSpPr>
        <p:spPr>
          <a:xfrm>
            <a:off x="4495800" y="2793145"/>
            <a:ext cx="2971800" cy="573739"/>
          </a:xfrm>
          <a:prstGeom prst="roundRect">
            <a:avLst/>
          </a:prstGeom>
          <a:gradFill rotWithShape="1">
            <a:gsLst>
              <a:gs pos="0">
                <a:sysClr val="windowText" lastClr="000000">
                  <a:lumMod val="110000"/>
                  <a:satMod val="105000"/>
                  <a:tint val="67000"/>
                </a:sysClr>
              </a:gs>
              <a:gs pos="50000">
                <a:sysClr val="windowText" lastClr="000000">
                  <a:lumMod val="105000"/>
                  <a:satMod val="103000"/>
                  <a:tint val="73000"/>
                </a:sysClr>
              </a:gs>
              <a:gs pos="100000">
                <a:sysClr val="windowText" lastClr="000000">
                  <a:lumMod val="105000"/>
                  <a:satMod val="109000"/>
                  <a:tint val="81000"/>
                </a:sysClr>
              </a:gs>
            </a:gsLst>
            <a:lin ang="5400000" scaled="0"/>
          </a:gradFill>
          <a:ln w="635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Calibri" panose="020F0502020204030204"/>
                <a:ea typeface="+mn-ea"/>
                <a:cs typeface="+mn-cs"/>
              </a:rPr>
              <a:t>Metabolic energy expenditure (MEE)</a:t>
            </a:r>
          </a:p>
        </p:txBody>
      </p:sp>
      <p:sp>
        <p:nvSpPr>
          <p:cNvPr id="23" name="Arrow: Down 22">
            <a:extLst>
              <a:ext uri="{FF2B5EF4-FFF2-40B4-BE49-F238E27FC236}">
                <a16:creationId xmlns:a16="http://schemas.microsoft.com/office/drawing/2014/main" id="{361A5CE0-AACF-4D95-FCF6-75763D0F47F2}"/>
              </a:ext>
            </a:extLst>
          </p:cNvPr>
          <p:cNvSpPr/>
          <p:nvPr/>
        </p:nvSpPr>
        <p:spPr>
          <a:xfrm>
            <a:off x="5715000" y="3460732"/>
            <a:ext cx="381000" cy="323013"/>
          </a:xfrm>
          <a:prstGeom prst="downArrow">
            <a:avLst/>
          </a:prstGeom>
          <a:gradFill rotWithShape="1">
            <a:gsLst>
              <a:gs pos="0">
                <a:sysClr val="windowText" lastClr="000000">
                  <a:lumMod val="110000"/>
                  <a:satMod val="105000"/>
                  <a:tint val="67000"/>
                </a:sysClr>
              </a:gs>
              <a:gs pos="50000">
                <a:sysClr val="windowText" lastClr="000000">
                  <a:lumMod val="105000"/>
                  <a:satMod val="103000"/>
                  <a:tint val="73000"/>
                </a:sysClr>
              </a:gs>
              <a:gs pos="100000">
                <a:sysClr val="windowText" lastClr="000000">
                  <a:lumMod val="105000"/>
                  <a:satMod val="109000"/>
                  <a:tint val="81000"/>
                </a:sysClr>
              </a:gs>
            </a:gsLst>
            <a:lin ang="5400000" scaled="0"/>
          </a:gradFill>
          <a:ln w="635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24" name="Arrow: Down 23">
            <a:extLst>
              <a:ext uri="{FF2B5EF4-FFF2-40B4-BE49-F238E27FC236}">
                <a16:creationId xmlns:a16="http://schemas.microsoft.com/office/drawing/2014/main" id="{B49CCDC7-29DD-1CD4-A4E3-D1516C69D260}"/>
              </a:ext>
            </a:extLst>
          </p:cNvPr>
          <p:cNvSpPr/>
          <p:nvPr/>
        </p:nvSpPr>
        <p:spPr>
          <a:xfrm>
            <a:off x="5715000" y="2362200"/>
            <a:ext cx="381000" cy="323013"/>
          </a:xfrm>
          <a:prstGeom prst="downArrow">
            <a:avLst/>
          </a:prstGeom>
          <a:gradFill rotWithShape="1">
            <a:gsLst>
              <a:gs pos="0">
                <a:sysClr val="windowText" lastClr="000000">
                  <a:lumMod val="110000"/>
                  <a:satMod val="105000"/>
                  <a:tint val="67000"/>
                </a:sysClr>
              </a:gs>
              <a:gs pos="50000">
                <a:sysClr val="windowText" lastClr="000000">
                  <a:lumMod val="105000"/>
                  <a:satMod val="103000"/>
                  <a:tint val="73000"/>
                </a:sysClr>
              </a:gs>
              <a:gs pos="100000">
                <a:sysClr val="windowText" lastClr="000000">
                  <a:lumMod val="105000"/>
                  <a:satMod val="109000"/>
                  <a:tint val="81000"/>
                </a:sysClr>
              </a:gs>
            </a:gsLst>
            <a:lin ang="5400000" scaled="0"/>
          </a:gradFill>
          <a:ln w="635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25" name="Arrow: Circular 24">
            <a:extLst>
              <a:ext uri="{FF2B5EF4-FFF2-40B4-BE49-F238E27FC236}">
                <a16:creationId xmlns:a16="http://schemas.microsoft.com/office/drawing/2014/main" id="{888136D9-6CB2-4FE4-B8CE-8D1778674838}"/>
              </a:ext>
            </a:extLst>
          </p:cNvPr>
          <p:cNvSpPr/>
          <p:nvPr/>
        </p:nvSpPr>
        <p:spPr>
          <a:xfrm rot="18145809" flipV="1">
            <a:off x="7235598" y="1776787"/>
            <a:ext cx="4365741" cy="3798183"/>
          </a:xfrm>
          <a:prstGeom prst="circularArrow">
            <a:avLst>
              <a:gd name="adj1" fmla="val 8524"/>
              <a:gd name="adj2" fmla="val 1142319"/>
              <a:gd name="adj3" fmla="val 20562271"/>
              <a:gd name="adj4" fmla="val 14936551"/>
              <a:gd name="adj5" fmla="val 12500"/>
            </a:avLst>
          </a:prstGeom>
          <a:gradFill rotWithShape="1">
            <a:gsLst>
              <a:gs pos="0">
                <a:sysClr val="windowText" lastClr="000000">
                  <a:lumMod val="110000"/>
                  <a:satMod val="105000"/>
                  <a:tint val="67000"/>
                </a:sysClr>
              </a:gs>
              <a:gs pos="50000">
                <a:sysClr val="windowText" lastClr="000000">
                  <a:lumMod val="105000"/>
                  <a:satMod val="103000"/>
                  <a:tint val="73000"/>
                </a:sysClr>
              </a:gs>
              <a:gs pos="100000">
                <a:sysClr val="windowText" lastClr="000000">
                  <a:lumMod val="105000"/>
                  <a:satMod val="109000"/>
                  <a:tint val="81000"/>
                </a:sysClr>
              </a:gs>
            </a:gsLst>
            <a:lin ang="5400000" scaled="0"/>
          </a:gradFill>
          <a:ln w="635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26" name="TextBox 25">
            <a:extLst>
              <a:ext uri="{FF2B5EF4-FFF2-40B4-BE49-F238E27FC236}">
                <a16:creationId xmlns:a16="http://schemas.microsoft.com/office/drawing/2014/main" id="{B1CC75F8-D26B-A6CD-FADE-9AF64D2B6BCA}"/>
              </a:ext>
            </a:extLst>
          </p:cNvPr>
          <p:cNvSpPr txBox="1"/>
          <p:nvPr/>
        </p:nvSpPr>
        <p:spPr>
          <a:xfrm>
            <a:off x="8849689" y="2985322"/>
            <a:ext cx="1789144" cy="830997"/>
          </a:xfrm>
          <a:prstGeom prst="rect">
            <a:avLst/>
          </a:prstGeom>
          <a:noFill/>
        </p:spPr>
        <p:txBody>
          <a:bodyPr wrap="none" rtlCol="0">
            <a:spAutoFit/>
          </a:bodyPr>
          <a:lstStyle/>
          <a:p>
            <a:pPr algn="r" fontAlgn="auto">
              <a:spcBef>
                <a:spcPts val="0"/>
              </a:spcBef>
              <a:spcAft>
                <a:spcPts val="0"/>
              </a:spcAft>
            </a:pPr>
            <a:r>
              <a:rPr lang="en-US" sz="2400" dirty="0">
                <a:solidFill>
                  <a:prstClr val="black"/>
                </a:solidFill>
                <a:latin typeface="Calibri" panose="020F0502020204030204"/>
              </a:rPr>
              <a:t>Fatigue</a:t>
            </a:r>
          </a:p>
          <a:p>
            <a:pPr algn="r" fontAlgn="auto">
              <a:spcBef>
                <a:spcPts val="0"/>
              </a:spcBef>
              <a:spcAft>
                <a:spcPts val="0"/>
              </a:spcAft>
            </a:pPr>
            <a:r>
              <a:rPr lang="en-US" sz="2400" dirty="0">
                <a:solidFill>
                  <a:prstClr val="black"/>
                </a:solidFill>
                <a:latin typeface="Calibri" panose="020F0502020204030204"/>
              </a:rPr>
              <a:t>Environment</a:t>
            </a:r>
          </a:p>
        </p:txBody>
      </p:sp>
      <p:sp>
        <p:nvSpPr>
          <p:cNvPr id="2" name="Slide Number Placeholder 1">
            <a:extLst>
              <a:ext uri="{FF2B5EF4-FFF2-40B4-BE49-F238E27FC236}">
                <a16:creationId xmlns:a16="http://schemas.microsoft.com/office/drawing/2014/main" id="{D2390B62-9AB5-0E1D-26E4-F63FAEF58EF5}"/>
              </a:ext>
            </a:extLst>
          </p:cNvPr>
          <p:cNvSpPr>
            <a:spLocks noGrp="1"/>
          </p:cNvSpPr>
          <p:nvPr>
            <p:ph type="sldNum" sz="quarter" idx="4"/>
          </p:nvPr>
        </p:nvSpPr>
        <p:spPr/>
        <p:txBody>
          <a:bodyPr/>
          <a:lstStyle/>
          <a:p>
            <a:pPr>
              <a:defRPr/>
            </a:pPr>
            <a:fld id="{D68E8870-17DE-45C4-A8DD-7644B2422933}" type="slidenum">
              <a:rPr lang="en-US" smtClean="0"/>
              <a:pPr>
                <a:defRPr/>
              </a:pPr>
              <a:t>8</a:t>
            </a:fld>
            <a:endParaRPr lang="en-US" dirty="0"/>
          </a:p>
        </p:txBody>
      </p:sp>
    </p:spTree>
    <p:extLst>
      <p:ext uri="{BB962C8B-B14F-4D97-AF65-F5344CB8AC3E}">
        <p14:creationId xmlns:p14="http://schemas.microsoft.com/office/powerpoint/2010/main" val="4067503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8"/>
                                        </p:tgtEl>
                                      </p:cBhvr>
                                    </p:animEffect>
                                    <p:set>
                                      <p:cBhvr>
                                        <p:cTn id="7" dur="1" fill="hold">
                                          <p:stCondLst>
                                            <p:cond delay="499"/>
                                          </p:stCondLst>
                                        </p:cTn>
                                        <p:tgtEl>
                                          <p:spTgt spid="18"/>
                                        </p:tgtEl>
                                        <p:attrNameLst>
                                          <p:attrName>style.visibility</p:attrName>
                                        </p:attrNameLst>
                                      </p:cBhvr>
                                      <p:to>
                                        <p:strVal val="hidden"/>
                                      </p:to>
                                    </p:se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fade">
                                      <p:cBhvr>
                                        <p:cTn id="11" dur="500"/>
                                        <p:tgtEl>
                                          <p:spTgt spid="19"/>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xit" presetSubtype="0" fill="hold" grpId="1" nodeType="clickEffect">
                                  <p:stCondLst>
                                    <p:cond delay="0"/>
                                  </p:stCondLst>
                                  <p:childTnLst>
                                    <p:animEffect transition="out" filter="fade">
                                      <p:cBhvr>
                                        <p:cTn id="15" dur="500"/>
                                        <p:tgtEl>
                                          <p:spTgt spid="19"/>
                                        </p:tgtEl>
                                      </p:cBhvr>
                                    </p:animEffect>
                                    <p:set>
                                      <p:cBhvr>
                                        <p:cTn id="16" dur="1" fill="hold">
                                          <p:stCondLst>
                                            <p:cond delay="499"/>
                                          </p:stCondLst>
                                        </p:cTn>
                                        <p:tgtEl>
                                          <p:spTgt spid="19"/>
                                        </p:tgtEl>
                                        <p:attrNameLst>
                                          <p:attrName>style.visibility</p:attrName>
                                        </p:attrNameLst>
                                      </p:cBhvr>
                                      <p:to>
                                        <p:strVal val="hidden"/>
                                      </p:to>
                                    </p:set>
                                  </p:childTnLst>
                                </p:cTn>
                              </p:par>
                            </p:childTnLst>
                          </p:cTn>
                        </p:par>
                        <p:par>
                          <p:cTn id="17" fill="hold">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fade">
                                      <p:cBhvr>
                                        <p:cTn id="20" dur="500"/>
                                        <p:tgtEl>
                                          <p:spTgt spid="20"/>
                                        </p:tgtEl>
                                      </p:cBhvr>
                                    </p:animEffect>
                                  </p:childTnLst>
                                </p:cTn>
                              </p:par>
                            </p:childTnLst>
                          </p:cTn>
                        </p:par>
                        <p:par>
                          <p:cTn id="21" fill="hold">
                            <p:stCondLst>
                              <p:cond delay="1000"/>
                            </p:stCondLst>
                            <p:childTnLst>
                              <p:par>
                                <p:cTn id="22" presetID="10" presetClass="entr" presetSubtype="0" fill="hold" grpId="0" nodeType="after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fade">
                                      <p:cBhvr>
                                        <p:cTn id="24" dur="500"/>
                                        <p:tgtEl>
                                          <p:spTgt spid="21"/>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4"/>
                                        </p:tgtEl>
                                        <p:attrNameLst>
                                          <p:attrName>style.visibility</p:attrName>
                                        </p:attrNameLst>
                                      </p:cBhvr>
                                      <p:to>
                                        <p:strVal val="visible"/>
                                      </p:to>
                                    </p:set>
                                    <p:animEffect transition="in" filter="fade">
                                      <p:cBhvr>
                                        <p:cTn id="29" dur="500"/>
                                        <p:tgtEl>
                                          <p:spTgt spid="24"/>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fade">
                                      <p:cBhvr>
                                        <p:cTn id="32" dur="500"/>
                                        <p:tgtEl>
                                          <p:spTgt spid="22"/>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23"/>
                                        </p:tgtEl>
                                        <p:attrNameLst>
                                          <p:attrName>style.visibility</p:attrName>
                                        </p:attrNameLst>
                                      </p:cBhvr>
                                      <p:to>
                                        <p:strVal val="visible"/>
                                      </p:to>
                                    </p:set>
                                    <p:animEffect transition="in" filter="fade">
                                      <p:cBhvr>
                                        <p:cTn id="35" dur="500"/>
                                        <p:tgtEl>
                                          <p:spTgt spid="23"/>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26"/>
                                        </p:tgtEl>
                                        <p:attrNameLst>
                                          <p:attrName>style.visibility</p:attrName>
                                        </p:attrNameLst>
                                      </p:cBhvr>
                                      <p:to>
                                        <p:strVal val="visible"/>
                                      </p:to>
                                    </p:set>
                                    <p:animEffect transition="in" filter="fade">
                                      <p:cBhvr>
                                        <p:cTn id="40" dur="500"/>
                                        <p:tgtEl>
                                          <p:spTgt spid="26"/>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25"/>
                                        </p:tgtEl>
                                        <p:attrNameLst>
                                          <p:attrName>style.visibility</p:attrName>
                                        </p:attrNameLst>
                                      </p:cBhvr>
                                      <p:to>
                                        <p:strVal val="visible"/>
                                      </p:to>
                                    </p:set>
                                    <p:animEffect transition="in" filter="fade">
                                      <p:cBhvr>
                                        <p:cTn id="43"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9" grpId="1" animBg="1"/>
      <p:bldP spid="20" grpId="0" animBg="1"/>
      <p:bldP spid="21" grpId="0" animBg="1"/>
      <p:bldP spid="22" grpId="0" animBg="1"/>
      <p:bldP spid="23" grpId="0" animBg="1"/>
      <p:bldP spid="24" grpId="0" animBg="1"/>
      <p:bldP spid="25" grpId="0" animBg="1"/>
      <p:bldP spid="2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78D0B14-788B-4B05-A82B-55E52D21ACAC}"/>
              </a:ext>
            </a:extLst>
          </p:cNvPr>
          <p:cNvSpPr>
            <a:spLocks noGrp="1"/>
          </p:cNvSpPr>
          <p:nvPr>
            <p:ph idx="1"/>
          </p:nvPr>
        </p:nvSpPr>
        <p:spPr>
          <a:xfrm>
            <a:off x="304800" y="941833"/>
            <a:ext cx="11049000" cy="4938356"/>
          </a:xfrm>
        </p:spPr>
        <p:txBody>
          <a:bodyPr>
            <a:normAutofit/>
          </a:bodyPr>
          <a:lstStyle/>
          <a:p>
            <a:r>
              <a:rPr lang="en-US" dirty="0"/>
              <a:t>Current MEE (calorimetry) measurement cumbersome and expensive</a:t>
            </a:r>
            <a:endParaRPr lang="en-US" sz="2000" dirty="0"/>
          </a:p>
          <a:p>
            <a:pPr lvl="1"/>
            <a:r>
              <a:rPr lang="en-US" dirty="0"/>
              <a:t>Impractical for field applications</a:t>
            </a:r>
          </a:p>
          <a:p>
            <a:pPr lvl="1"/>
            <a:r>
              <a:rPr lang="en-US" dirty="0"/>
              <a:t>Low-cost, portable systems are not yet field-ready</a:t>
            </a:r>
            <a:endParaRPr lang="en-US" sz="2400" dirty="0"/>
          </a:p>
          <a:p>
            <a:r>
              <a:rPr lang="en-US" sz="2400" dirty="0"/>
              <a:t>Regression-based models [1, 2]</a:t>
            </a:r>
          </a:p>
          <a:p>
            <a:pPr lvl="1"/>
            <a:r>
              <a:rPr lang="en-US" dirty="0"/>
              <a:t>Task specific (e.g., walking uphill)</a:t>
            </a:r>
          </a:p>
          <a:p>
            <a:r>
              <a:rPr lang="en-US" dirty="0"/>
              <a:t>Muscle-based models</a:t>
            </a:r>
            <a:r>
              <a:rPr lang="en-US" sz="2000" dirty="0"/>
              <a:t> </a:t>
            </a:r>
            <a:r>
              <a:rPr lang="en-US" sz="2400" dirty="0"/>
              <a:t>[3, 4]</a:t>
            </a:r>
          </a:p>
          <a:p>
            <a:pPr lvl="1"/>
            <a:r>
              <a:rPr lang="en-US" dirty="0"/>
              <a:t>Computationally intensive</a:t>
            </a:r>
          </a:p>
          <a:p>
            <a:r>
              <a:rPr lang="en-US" sz="2400" dirty="0"/>
              <a:t>Joint torque-based model [5, 6]</a:t>
            </a:r>
          </a:p>
          <a:p>
            <a:pPr lvl="1"/>
            <a:r>
              <a:rPr lang="en-US" dirty="0"/>
              <a:t>Task-independent</a:t>
            </a:r>
          </a:p>
          <a:p>
            <a:pPr lvl="1"/>
            <a:r>
              <a:rPr lang="en-US" dirty="0"/>
              <a:t>Computationally efficient</a:t>
            </a:r>
          </a:p>
        </p:txBody>
      </p:sp>
      <p:sp>
        <p:nvSpPr>
          <p:cNvPr id="2" name="Title 1">
            <a:extLst>
              <a:ext uri="{FF2B5EF4-FFF2-40B4-BE49-F238E27FC236}">
                <a16:creationId xmlns:a16="http://schemas.microsoft.com/office/drawing/2014/main" id="{6EAB631F-0D61-4C7D-9ADB-71AC21A75D32}"/>
              </a:ext>
            </a:extLst>
          </p:cNvPr>
          <p:cNvSpPr>
            <a:spLocks noGrp="1"/>
          </p:cNvSpPr>
          <p:nvPr>
            <p:ph type="title"/>
          </p:nvPr>
        </p:nvSpPr>
        <p:spPr/>
        <p:txBody>
          <a:bodyPr/>
          <a:lstStyle/>
          <a:p>
            <a:r>
              <a:rPr lang="en-US" dirty="0"/>
              <a:t>How to Model MEE?</a:t>
            </a:r>
          </a:p>
        </p:txBody>
      </p:sp>
      <p:sp>
        <p:nvSpPr>
          <p:cNvPr id="4" name="Slide Number Placeholder 3">
            <a:extLst>
              <a:ext uri="{FF2B5EF4-FFF2-40B4-BE49-F238E27FC236}">
                <a16:creationId xmlns:a16="http://schemas.microsoft.com/office/drawing/2014/main" id="{B9616C89-E68C-029F-D6C0-7F9C1628D793}"/>
              </a:ext>
            </a:extLst>
          </p:cNvPr>
          <p:cNvSpPr>
            <a:spLocks noGrp="1"/>
          </p:cNvSpPr>
          <p:nvPr>
            <p:ph type="sldNum" sz="quarter" idx="4"/>
          </p:nvPr>
        </p:nvSpPr>
        <p:spPr/>
        <p:txBody>
          <a:bodyPr/>
          <a:lstStyle/>
          <a:p>
            <a:pPr>
              <a:defRPr/>
            </a:pPr>
            <a:fld id="{D68E8870-17DE-45C4-A8DD-7644B2422933}" type="slidenum">
              <a:rPr lang="en-US" smtClean="0"/>
              <a:pPr>
                <a:defRPr/>
              </a:pPr>
              <a:t>9</a:t>
            </a:fld>
            <a:endParaRPr lang="en-US" dirty="0"/>
          </a:p>
        </p:txBody>
      </p:sp>
      <p:sp>
        <p:nvSpPr>
          <p:cNvPr id="9" name="TextBox 8">
            <a:extLst>
              <a:ext uri="{FF2B5EF4-FFF2-40B4-BE49-F238E27FC236}">
                <a16:creationId xmlns:a16="http://schemas.microsoft.com/office/drawing/2014/main" id="{9B650BF4-2E38-4AD6-A64E-9532FD55AD32}"/>
              </a:ext>
            </a:extLst>
          </p:cNvPr>
          <p:cNvSpPr txBox="1"/>
          <p:nvPr/>
        </p:nvSpPr>
        <p:spPr>
          <a:xfrm>
            <a:off x="266700" y="5880188"/>
            <a:ext cx="11887200" cy="400110"/>
          </a:xfrm>
          <a:prstGeom prst="rect">
            <a:avLst/>
          </a:prstGeom>
          <a:noFill/>
        </p:spPr>
        <p:txBody>
          <a:bodyPr wrap="square" rtlCol="0">
            <a:spAutoFit/>
          </a:bodyPr>
          <a:lstStyle/>
          <a:p>
            <a:r>
              <a:rPr lang="en-US" sz="1000" dirty="0"/>
              <a:t>1. Pandolf, et al., Journal of Applied Physiology 43(4), (1977); 2. Looney, et al., Medicine and Science in Sports and Exercise 54(4), (2022); 3. Bhargava, et al., Journal of biomechanics 37(1), (2004); 4. </a:t>
            </a:r>
            <a:r>
              <a:rPr lang="en-US" sz="1000" dirty="0" err="1"/>
              <a:t>Umberger</a:t>
            </a:r>
            <a:r>
              <a:rPr lang="en-US" sz="1000" dirty="0"/>
              <a:t>, et al., Computer methods in biomechanics and biomedical engineering 6(2), (2003); 5. Kim, Roberts, International Journal for Numerical Methods in Biomedical Engineering 31(9), (2015); 6. Cruz, Yang, </a:t>
            </a:r>
            <a:r>
              <a:rPr lang="en-US" sz="1000" dirty="0" err="1"/>
              <a:t>PLoS</a:t>
            </a:r>
            <a:r>
              <a:rPr lang="en-US" sz="1000" dirty="0"/>
              <a:t> ONE 17(4), (2022).</a:t>
            </a:r>
          </a:p>
        </p:txBody>
      </p:sp>
      <p:pic>
        <p:nvPicPr>
          <p:cNvPr id="5" name="Picture 4">
            <a:extLst>
              <a:ext uri="{FF2B5EF4-FFF2-40B4-BE49-F238E27FC236}">
                <a16:creationId xmlns:a16="http://schemas.microsoft.com/office/drawing/2014/main" id="{463926BE-2E15-5AB4-9413-1C36A7F3A8F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7823200" y="2311400"/>
            <a:ext cx="3251200" cy="2438400"/>
          </a:xfrm>
          <a:prstGeom prst="rect">
            <a:avLst/>
          </a:prstGeom>
        </p:spPr>
      </p:pic>
    </p:spTree>
    <p:extLst>
      <p:ext uri="{BB962C8B-B14F-4D97-AF65-F5344CB8AC3E}">
        <p14:creationId xmlns:p14="http://schemas.microsoft.com/office/powerpoint/2010/main" val="39341926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5.9|3.2"/>
</p:tagLst>
</file>

<file path=ppt/theme/theme1.xml><?xml version="1.0" encoding="utf-8"?>
<a:theme xmlns:a="http://schemas.openxmlformats.org/drawingml/2006/main" name="Blends">
  <a:themeElements>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Blends">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ahoma"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ahoma" charset="0"/>
          </a:defRPr>
        </a:defPPr>
      </a:lstStyle>
    </a:lnDef>
  </a:objectDefaults>
  <a:extraClrSchemeLst>
    <a:extraClrScheme>
      <a:clrScheme name="Blends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Blends 3">
        <a:dk1>
          <a:srgbClr val="000000"/>
        </a:dk1>
        <a:lt1>
          <a:srgbClr val="FFFFFF"/>
        </a:lt1>
        <a:dk2>
          <a:srgbClr val="000000"/>
        </a:dk2>
        <a:lt2>
          <a:srgbClr val="5F5F5F"/>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Blends 4">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Blends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Blends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
      <a:clrScheme name="Blends 7">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2016PresentationTemplate_Tutorials.potx" id="{703545D4-36F8-4318-AC29-1855C3CD0935}" vid="{711C829B-536F-4794-9833-7F96502517E7}"/>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documentManagement>
    <PublishingExpirationDate xmlns="http://schemas.microsoft.com/sharepoint/v3" xsi:nil="true"/>
    <PublishingStartDate xmlns="http://schemas.microsoft.com/sharepoint/v3"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767E50F16932FA4DA740AD241DCC42DC" ma:contentTypeVersion="1" ma:contentTypeDescription="Create a new document." ma:contentTypeScope="" ma:versionID="cf3becb063dad1cc8b49e034e445ab8d">
  <xsd:schema xmlns:xsd="http://www.w3.org/2001/XMLSchema" xmlns:p="http://schemas.microsoft.com/office/2006/metadata/properties" xmlns:ns1="http://schemas.microsoft.com/sharepoint/v3" targetNamespace="http://schemas.microsoft.com/office/2006/metadata/properties" ma:root="true" ma:fieldsID="ddb0c952b897a810c8a4e377cff6bff8" ns1:_="">
    <xsd:import namespace="http://schemas.microsoft.com/sharepoint/v3"/>
    <xsd:element name="properties">
      <xsd:complexType>
        <xsd:sequence>
          <xsd:element name="documentManagement">
            <xsd:complexType>
              <xsd:all>
                <xsd:element ref="ns1:PublishingStartDate" minOccurs="0"/>
                <xsd:element ref="ns1:PublishingExpirationDate" minOccurs="0"/>
              </xsd:all>
            </xsd:complexType>
          </xsd:element>
        </xsd:sequence>
      </xsd:complexType>
    </xsd:element>
  </xsd:schema>
  <xsd:schema xmlns:xsd="http://www.w3.org/2001/XMLSchema" xmlns:dms="http://schemas.microsoft.com/office/2006/documentManagement/types" targetNamespace="http://schemas.microsoft.com/sharepoint/v3" elementFormDefault="qualified">
    <xsd:import namespace="http://schemas.microsoft.com/office/2006/documentManagement/types"/>
    <xsd:element name="PublishingStartDate" ma:index="8" nillable="true" ma:displayName="Scheduling Start Date" ma:description="" ma:hidden="true" ma:internalName="PublishingStartDate">
      <xsd:simpleType>
        <xsd:restriction base="dms:Unknown"/>
      </xsd:simpleType>
    </xsd:element>
    <xsd:element name="PublishingExpirationDate" ma:index="9" nillable="true" ma:displayName="Scheduling End Date" ma:description="" ma:hidden="true" ma:internalName="PublishingExpirationDat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office/internal/2005/internalDocumentation"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ma:readOnly="tru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lastPrinted" minOccurs="0" maxOccurs="1" type="xsd:dateTime"/>
        <xsd:element name="contentStatus" minOccurs="0" maxOccurs="1" type="xsd:string"/>
      </xsd:all>
    </xsd:complexType>
  </xsd: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C709B06-5FA7-40B8-A752-7128AA94FE0C}">
  <ds:schemaRefs>
    <ds:schemaRef ds:uri="http://schemas.microsoft.com/office/2006/documentManagement/types"/>
    <ds:schemaRef ds:uri="http://purl.org/dc/elements/1.1/"/>
    <ds:schemaRef ds:uri="http://purl.org/dc/dcmitype/"/>
    <ds:schemaRef ds:uri="http://www.w3.org/XML/1998/namespace"/>
    <ds:schemaRef ds:uri="http://purl.org/dc/terms/"/>
    <ds:schemaRef ds:uri="http://schemas.microsoft.com/sharepoint/v3"/>
    <ds:schemaRef ds:uri="http://schemas.microsoft.com/office/2006/metadata/properties"/>
    <ds:schemaRef ds:uri="http://schemas.openxmlformats.org/package/2006/metadata/core-properties"/>
  </ds:schemaRefs>
</ds:datastoreItem>
</file>

<file path=customXml/itemProps2.xml><?xml version="1.0" encoding="utf-8"?>
<ds:datastoreItem xmlns:ds="http://schemas.openxmlformats.org/officeDocument/2006/customXml" ds:itemID="{FC5F1E05-96DA-4377-A6E4-484D5E715A8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http://schemas.microsoft.com/office/2006/documentManagement/types"/>
    <ds:schemaRef ds:uri="http://schemas.openxmlformats.org/package/2006/metadata/core-properties"/>
    <ds:schemaRef ds:uri="http://purl.org/dc/elements/1.1/"/>
    <ds:schemaRef ds:uri="http://purl.org/dc/terms/"/>
    <ds:schemaRef ds:uri="http://schemas.microsoft.com/office/internal/2005/internalDocumentation"/>
  </ds:schemaRefs>
</ds:datastoreItem>
</file>

<file path=customXml/itemProps3.xml><?xml version="1.0" encoding="utf-8"?>
<ds:datastoreItem xmlns:ds="http://schemas.openxmlformats.org/officeDocument/2006/customXml" ds:itemID="{2F04B76F-4E2B-4E86-86C5-9CCB38AF7D9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15098</TotalTime>
  <Words>2057</Words>
  <Application>Microsoft Office PowerPoint</Application>
  <PresentationFormat>Widescreen</PresentationFormat>
  <Paragraphs>295</Paragraphs>
  <Slides>20</Slides>
  <Notes>5</Notes>
  <HiddenSlides>0</HiddenSlides>
  <MMClips>3</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20</vt:i4>
      </vt:variant>
    </vt:vector>
  </HeadingPairs>
  <TitlesOfParts>
    <vt:vector size="29" baseType="lpstr">
      <vt:lpstr>Arial</vt:lpstr>
      <vt:lpstr>Arial Narrow</vt:lpstr>
      <vt:lpstr>Calibri</vt:lpstr>
      <vt:lpstr>Cambria Math</vt:lpstr>
      <vt:lpstr>Lato Semibold</vt:lpstr>
      <vt:lpstr>Tahoma</vt:lpstr>
      <vt:lpstr>Times New Roman</vt:lpstr>
      <vt:lpstr>Wingdings</vt:lpstr>
      <vt:lpstr>Blends</vt:lpstr>
      <vt:lpstr>PowerPoint Presentation</vt:lpstr>
      <vt:lpstr>What is a “Digital Twin”?</vt:lpstr>
      <vt:lpstr>Unique Challenges of Human Digital Twins</vt:lpstr>
      <vt:lpstr>Project Motivation</vt:lpstr>
      <vt:lpstr>Project Objective</vt:lpstr>
      <vt:lpstr>Human Avatar Software Architecture</vt:lpstr>
      <vt:lpstr>Software Design Objectives</vt:lpstr>
      <vt:lpstr>Integrating Biomechanics and Physiology</vt:lpstr>
      <vt:lpstr>How to Model MEE?</vt:lpstr>
      <vt:lpstr>Integrating Biomechanics and Physiology</vt:lpstr>
      <vt:lpstr>Task Space Control</vt:lpstr>
      <vt:lpstr>Implementation in OpenSim</vt:lpstr>
      <vt:lpstr>Integrating Biomechanics and Physiology</vt:lpstr>
      <vt:lpstr>Joint-based MEE Model</vt:lpstr>
      <vt:lpstr>Experiment Design</vt:lpstr>
      <vt:lpstr>Preliminary Results</vt:lpstr>
      <vt:lpstr>Integrating Biomechanics and Physiology</vt:lpstr>
      <vt:lpstr>Simulated Physiology</vt:lpstr>
      <vt:lpstr>Integrating Biomechanics and Physiology</vt:lpstr>
      <vt:lpstr>Conclusions</vt:lpstr>
    </vt:vector>
  </TitlesOfParts>
  <Company>The Boeing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Hamilton, Christopher A</dc:creator>
  <cp:lastModifiedBy>Nathan Pickle</cp:lastModifiedBy>
  <cp:revision>64</cp:revision>
  <cp:lastPrinted>1601-01-01T00:00:00Z</cp:lastPrinted>
  <dcterms:created xsi:type="dcterms:W3CDTF">2016-03-29T15:29:36Z</dcterms:created>
  <dcterms:modified xsi:type="dcterms:W3CDTF">2024-10-30T13:56:57Z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0x010100767E50F16932FA4DA740AD241DCC42DC</vt:lpwstr>
  </property>
  <property fmtid="{D5CDD505-2E9C-101B-9397-08002B2CF9AE}" pid="3" name="DocumentDescription">
    <vt:lpwstr>&lt;div class=ExternalClass9DF5FD6F97034AAA9FF0AABB8157F05A&gt; &lt;/div&gt;</vt:lpwstr>
  </property>
</Properties>
</file>