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24"/>
  </p:notesMasterIdLst>
  <p:handoutMasterIdLst>
    <p:handoutMasterId r:id="rId25"/>
  </p:handoutMasterIdLst>
  <p:sldIdLst>
    <p:sldId id="289" r:id="rId5"/>
    <p:sldId id="290" r:id="rId6"/>
    <p:sldId id="303" r:id="rId7"/>
    <p:sldId id="302" r:id="rId8"/>
    <p:sldId id="364" r:id="rId9"/>
    <p:sldId id="354" r:id="rId10"/>
    <p:sldId id="365" r:id="rId11"/>
    <p:sldId id="305" r:id="rId12"/>
    <p:sldId id="361" r:id="rId13"/>
    <p:sldId id="366" r:id="rId14"/>
    <p:sldId id="362" r:id="rId15"/>
    <p:sldId id="367" r:id="rId16"/>
    <p:sldId id="317" r:id="rId17"/>
    <p:sldId id="358" r:id="rId18"/>
    <p:sldId id="359" r:id="rId19"/>
    <p:sldId id="363" r:id="rId20"/>
    <p:sldId id="368" r:id="rId21"/>
    <p:sldId id="370" r:id="rId22"/>
    <p:sldId id="369" r:id="rId23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1F3A99-0CA2-A97D-1E1B-AD129ADA7990}" name="Guilbault, Corey A CIV USN NSWCDD DNA (USA)" initials="G(" userId="S::corey.a.guilbault.civ@us.navy.mil::ec00649b-3291-437a-a635-a013d5ad61b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22458A"/>
    <a:srgbClr val="2B56AB"/>
    <a:srgbClr val="0033CC"/>
    <a:srgbClr val="3366CC"/>
    <a:srgbClr val="0066CC"/>
    <a:srgbClr val="F77B0B"/>
    <a:srgbClr val="B2F50B"/>
    <a:srgbClr val="F88C2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1D0187-094A-8208-9FB8-D0F7928A2E26}" v="20" dt="2024-10-04T18:41:10.113"/>
    <p1510:client id="{24EE51E2-C5CE-2A15-3673-572978B2A244}" v="210" dt="2024-10-02T21:29:10.518"/>
    <p1510:client id="{276B55BB-4536-71B9-1DB3-B5C65019B7F7}" v="138" dt="2024-10-02T18:50:35.840"/>
    <p1510:client id="{27C82EAE-8E8B-A91C-5EAC-A0EDD1749DA2}" v="463" dt="2024-10-04T18:13:46.169"/>
    <p1510:client id="{74F60C22-E5BC-73A2-CB93-EE7EFFC87190}" v="7" dt="2024-10-04T16:57:42.230"/>
    <p1510:client id="{8F377504-6511-99EA-809B-58A4B1E64CF3}" v="969" dt="2024-10-02T21:29:56.779"/>
    <p1510:client id="{B39AF3F2-533D-D7E9-284D-20C0F37697A0}" v="377" dt="2024-10-02T19:08:42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44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A405B-0CBF-41D9-A8FA-D83E0E57224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72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err="1">
                  <a:latin typeface="Arial"/>
                  <a:cs typeface="Arial"/>
                </a:rPr>
                <a:t>NTSAToday</a:t>
              </a:r>
              <a:endParaRPr lang="en-US" sz="1200" b="1">
                <a:latin typeface="Arial"/>
                <a:cs typeface="Arial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AAF4E44-D342-8F43-8501-E1FB4DA184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8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err="1">
                  <a:latin typeface="Arial"/>
                  <a:cs typeface="Arial"/>
                </a:rPr>
                <a:t>NTSAToday</a:t>
              </a:r>
              <a:endParaRPr lang="en-US" sz="1200" b="1">
                <a:latin typeface="Arial"/>
                <a:cs typeface="Arial"/>
              </a:endParaRP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6" r:id="rId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2ahUKEwi5--SpyvnZAhVC1IMKHYXCD9AQjRx6BAgAEAU&amp;url=http://observer.com/2017/08/navy-uss-john-s-mccain-collision/&amp;psig=AOvVaw2Co2O8AotZy3eXvqxof5gj&amp;ust=1521589849908337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Advanced Navigation Team Shipboard Simulation</a:t>
            </a:r>
          </a:p>
          <a:p>
            <a:r>
              <a:rPr lang="en-US">
                <a:solidFill>
                  <a:srgbClr val="002060"/>
                </a:solidFill>
              </a:rPr>
              <a:t>(ANTS2)</a:t>
            </a:r>
          </a:p>
          <a:p>
            <a:endParaRPr lang="en-US" sz="2000">
              <a:solidFill>
                <a:srgbClr val="002060"/>
              </a:solidFill>
            </a:endParaRPr>
          </a:p>
          <a:p>
            <a:endParaRPr lang="en-US">
              <a:solidFill>
                <a:srgbClr val="002060"/>
              </a:solidFill>
            </a:endParaRPr>
          </a:p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580020" y="3087757"/>
            <a:ext cx="8478838" cy="1352156"/>
          </a:xfrm>
        </p:spPr>
        <p:txBody>
          <a:bodyPr/>
          <a:lstStyle/>
          <a:p>
            <a:r>
              <a:rPr lang="en-US">
                <a:latin typeface="Arial Narrow"/>
              </a:rPr>
              <a:t>Matthew Legg, NSWCDD Dam Neck Activity (DNA20)</a:t>
            </a:r>
          </a:p>
          <a:p>
            <a:r>
              <a:rPr lang="en-US">
                <a:latin typeface="Arial Narrow"/>
              </a:rPr>
              <a:t>Corey Guilbault, NSWCDD Dam Neck Activity (DNA20)</a:t>
            </a:r>
            <a:endParaRPr lang="en-US" b="0">
              <a:latin typeface="Arial Narrow"/>
            </a:endParaRPr>
          </a:p>
          <a:p>
            <a:r>
              <a:rPr lang="en-US">
                <a:latin typeface="Arial Narrow"/>
              </a:rPr>
              <a:t> Rick Gaughen, NSWCDD Dam Neck Activity (DNA20) 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42" y="4635516"/>
            <a:ext cx="3040878" cy="1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C72D9A-3A17-A71D-C44F-46EABC8A1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2BA705-7D1A-A17C-3066-49C2AF804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System of Systems Application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53F92-7BF3-83A2-6640-C1B33139416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6565" indent="-456565"/>
            <a:r>
              <a:rPr lang="en-US">
                <a:latin typeface="Arial Narrow"/>
              </a:rPr>
              <a:t>Battle Force Tactical Trainer (BFTT)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Ship Trainer for the Navy acted as our own ship 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ANTS2 directly sent navigation messages to BFTT which then acted as the "ship" for the entire simulation</a:t>
            </a:r>
            <a:endParaRPr lang="en-US"/>
          </a:p>
          <a:p>
            <a:pPr marL="456565" indent="-456565">
              <a:buFont typeface="Wingdings" pitchFamily="2" charset="2"/>
            </a:pPr>
            <a:r>
              <a:rPr lang="en-US">
                <a:latin typeface="Arial Narrow"/>
              </a:rPr>
              <a:t>Mariners Skill Suite (MSS)</a:t>
            </a:r>
          </a:p>
          <a:p>
            <a:pPr marL="989965" lvl="1" indent="-380365"/>
            <a:r>
              <a:rPr lang="en-US">
                <a:latin typeface="Arial Narrow"/>
              </a:rPr>
              <a:t>NAWCTSD developed application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Simulates multiple ship sensors, surface search radar, navigation aids, Automatic Identification System (AIS) display capability and many more</a:t>
            </a:r>
          </a:p>
          <a:p>
            <a:pPr marL="989965" lvl="1" indent="-380365"/>
            <a:r>
              <a:rPr lang="en-US">
                <a:latin typeface="Arial Narrow"/>
              </a:rPr>
              <a:t>Added HLA interface to allow the MSS to federate with the JSAF S&amp;G</a:t>
            </a:r>
          </a:p>
          <a:p>
            <a:pPr marL="989965" lvl="1" indent="-380365"/>
            <a:r>
              <a:rPr lang="en-US">
                <a:latin typeface="Arial Narrow"/>
              </a:rPr>
              <a:t>Voyage Management System (VMS) ship charting application</a:t>
            </a:r>
          </a:p>
          <a:p>
            <a:pPr marL="989965" lvl="1" indent="-380365"/>
            <a:r>
              <a:rPr lang="en-US">
                <a:latin typeface="Arial Narrow"/>
              </a:rPr>
              <a:t>Many systems were able to be overlayed in our game view for use in the simulation</a:t>
            </a:r>
            <a:endParaRPr lang="en-US"/>
          </a:p>
          <a:p>
            <a:pPr marL="989965" lvl="1" indent="-380365"/>
            <a:endParaRPr lang="en-US"/>
          </a:p>
          <a:p>
            <a:pPr marL="456565" indent="-456565"/>
            <a:endParaRPr lang="en-US"/>
          </a:p>
          <a:p>
            <a:pPr marL="0" indent="0">
              <a:buNone/>
            </a:pPr>
            <a:endParaRPr lang="en-US"/>
          </a:p>
          <a:p>
            <a:pPr marL="456565" indent="-45656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3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MSS Surface Search Radar Emulator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E1FC919-D626-58F7-C954-FC493C034C32}"/>
              </a:ext>
            </a:extLst>
          </p:cNvPr>
          <p:cNvSpPr txBox="1">
            <a:spLocks/>
          </p:cNvSpPr>
          <p:nvPr/>
        </p:nvSpPr>
        <p:spPr bwMode="auto">
          <a:xfrm>
            <a:off x="262567" y="1172295"/>
            <a:ext cx="4866931" cy="452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456565" indent="-456565"/>
            <a:r>
              <a:rPr lang="en-US" kern="0">
                <a:latin typeface="Arial Narrow"/>
              </a:rPr>
              <a:t>Mariners' Skills Suite (MSS) RADAR Display</a:t>
            </a:r>
            <a:endParaRPr lang="en-US" kern="0"/>
          </a:p>
          <a:p>
            <a:pPr marL="989965" lvl="1" indent="-380365"/>
            <a:r>
              <a:rPr lang="en-US" kern="0">
                <a:latin typeface="Arial Narrow"/>
              </a:rPr>
              <a:t>Application superimposed into ANTS2 Unity scene</a:t>
            </a:r>
            <a:endParaRPr lang="en-US" sz="2000" kern="0"/>
          </a:p>
          <a:p>
            <a:pPr marL="989965" lvl="1" indent="-380365"/>
            <a:r>
              <a:rPr lang="en-US" kern="0">
                <a:latin typeface="Arial Narrow"/>
              </a:rPr>
              <a:t>Visual resolution limited to the available technology at the time (note overall display is useable, but small font is blurry</a:t>
            </a:r>
          </a:p>
          <a:p>
            <a:pPr marL="989965" lvl="1" indent="-380365"/>
            <a:r>
              <a:rPr lang="en-US" kern="0">
                <a:latin typeface="Arial Narrow"/>
              </a:rPr>
              <a:t>ANTS2 "watch standers" were still able to interact within the virtual scene</a:t>
            </a:r>
            <a:endParaRPr lang="en-US" kern="0"/>
          </a:p>
          <a:p>
            <a:pPr marL="456565" indent="-456565"/>
            <a:endParaRPr lang="en-US" kern="0"/>
          </a:p>
          <a:p>
            <a:pPr marL="609600" lvl="1" indent="0">
              <a:buNone/>
            </a:pPr>
            <a:endParaRPr lang="en-US" kern="0"/>
          </a:p>
          <a:p>
            <a:pPr marL="989965" lvl="1" indent="-380365"/>
            <a:endParaRPr lang="en-US" kern="0"/>
          </a:p>
          <a:p>
            <a:pPr marL="989965" lvl="1" indent="-380365"/>
            <a:endParaRPr lang="en-US" kern="0"/>
          </a:p>
          <a:p>
            <a:pPr marL="456565" indent="-456565"/>
            <a:endParaRPr lang="en-US" kern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E3658-687D-F4FB-0831-DBBE9913B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900" y="858456"/>
            <a:ext cx="6962834" cy="553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01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C72D9A-3A17-A71D-C44F-46EABC8A1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2BA705-7D1A-A17C-3066-49C2AF804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Other Technologies and Accomplishments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53F92-7BF3-83A2-6640-C1B33139416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6565" indent="-456565"/>
            <a:r>
              <a:rPr lang="en-US">
                <a:latin typeface="Arial Narrow"/>
              </a:rPr>
              <a:t>Raspberry Pi</a:t>
            </a:r>
          </a:p>
          <a:p>
            <a:pPr marL="989965" lvl="1" indent="-380365"/>
            <a:r>
              <a:rPr lang="en-US">
                <a:latin typeface="Arial Narrow"/>
              </a:rPr>
              <a:t>Low-cost credit card sized computer with many purposes</a:t>
            </a:r>
            <a:endParaRPr lang="en-US"/>
          </a:p>
          <a:p>
            <a:pPr marL="456565" indent="-456565"/>
            <a:r>
              <a:rPr lang="en-US">
                <a:latin typeface="Arial Narrow"/>
              </a:rPr>
              <a:t>Helm Simulation System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Repurposed old navigation trainer Navigation Seamanship and Ship handling Trainer(NSST)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Raspberry Pi interpreted the analog potentiometer positions of throttle and wheel and converted those to digital, which were subsequently converted to messages for injection</a:t>
            </a:r>
            <a:endParaRPr lang="en-US"/>
          </a:p>
          <a:p>
            <a:pPr marL="456565" indent="-456565">
              <a:buFont typeface="Wingdings" pitchFamily="2" charset="2"/>
            </a:pPr>
            <a:r>
              <a:rPr lang="en-US">
                <a:latin typeface="Arial Narrow"/>
              </a:rPr>
              <a:t>High fidelity San Diego Bay Unity scene distance, depth and landmarks</a:t>
            </a:r>
          </a:p>
          <a:p>
            <a:pPr marL="989965" lvl="1" indent="-380365"/>
            <a:r>
              <a:rPr lang="en-US">
                <a:latin typeface="Arial Narrow"/>
              </a:rPr>
              <a:t>Informed and validated by Afloat Training Group San Diego (ATG SD)</a:t>
            </a:r>
            <a:endParaRPr lang="en-US"/>
          </a:p>
          <a:p>
            <a:pPr marL="456565" indent="-456565"/>
            <a:r>
              <a:rPr lang="en-US">
                <a:latin typeface="Arial Narrow"/>
              </a:rPr>
              <a:t>Navy Training Baseline HLA Object Model compliant with NCTE standards for day shapes and  running lights</a:t>
            </a:r>
            <a:endParaRPr lang="en-US"/>
          </a:p>
          <a:p>
            <a:pPr marL="989965" lvl="1" indent="-380365"/>
            <a:endParaRPr lang="en-US"/>
          </a:p>
          <a:p>
            <a:pPr marL="456565" indent="-456565"/>
            <a:endParaRPr lang="en-US"/>
          </a:p>
          <a:p>
            <a:pPr marL="0" indent="0">
              <a:buNone/>
            </a:pPr>
            <a:endParaRPr lang="en-US"/>
          </a:p>
          <a:p>
            <a:pPr marL="456565" indent="-45656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27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Tying It Together: The Core Systems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1440" tIns="45720" rIns="91440" bIns="4572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Arial"/>
                <a:cs typeface="Arial"/>
              </a:rPr>
              <a:t> </a:t>
            </a:r>
            <a:fld id="{6BEAEB94-BE87-48FE-9B35-C3C4067F210A}" type="slidenum">
              <a:rPr lang="en-US" dirty="0" smtClean="0">
                <a:latin typeface="Arial"/>
                <a:cs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latin typeface="Arial"/>
              <a:cs typeface="Arial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BC97BF4-E28C-E5A5-7830-7513AA2537F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5705" b="5705"/>
          <a:stretch/>
        </p:blipFill>
        <p:spPr>
          <a:xfrm>
            <a:off x="6407737" y="978740"/>
            <a:ext cx="5639566" cy="52982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578246-5974-0692-44F7-CC2E1A15B2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17" y="878716"/>
            <a:ext cx="7530384" cy="5680260"/>
          </a:xfrm>
        </p:spPr>
        <p:txBody>
          <a:bodyPr/>
          <a:lstStyle/>
          <a:p>
            <a:pPr marL="456565" indent="-456565"/>
            <a:r>
              <a:rPr lang="en-US">
                <a:latin typeface="Arial Narrow"/>
              </a:rPr>
              <a:t>Scenario Generation and Control</a:t>
            </a:r>
            <a:endParaRPr lang="en-US" err="1"/>
          </a:p>
          <a:p>
            <a:pPr marL="989965" lvl="1" indent="-380365">
              <a:buFont typeface="Wingdings" charset="2"/>
            </a:pPr>
            <a:r>
              <a:rPr lang="en-US">
                <a:latin typeface="Arial Narrow"/>
              </a:rPr>
              <a:t>Navy Training Baseline (NTB) JSAF and JBUS Applications</a:t>
            </a:r>
          </a:p>
          <a:p>
            <a:pPr marL="989965" lvl="1" indent="-380365"/>
            <a:r>
              <a:rPr lang="en-US">
                <a:latin typeface="Arial Narrow"/>
              </a:rPr>
              <a:t>BFTT acts as </a:t>
            </a:r>
            <a:r>
              <a:rPr lang="en-US" err="1">
                <a:latin typeface="Arial Narrow"/>
              </a:rPr>
              <a:t>ownship</a:t>
            </a:r>
            <a:r>
              <a:rPr lang="en-US">
                <a:latin typeface="Arial Narrow"/>
              </a:rPr>
              <a:t> and is injected into the scenario</a:t>
            </a:r>
          </a:p>
          <a:p>
            <a:pPr marL="989965" lvl="1" indent="-380365"/>
            <a:r>
              <a:rPr lang="en-US">
                <a:latin typeface="Arial Narrow"/>
              </a:rPr>
              <a:t>Helm Sim provides inputs into ANTS2 App for messages to BFTT</a:t>
            </a:r>
          </a:p>
          <a:p>
            <a:pPr marL="456565" indent="-456565"/>
            <a:r>
              <a:rPr lang="en-US">
                <a:latin typeface="Arial Narrow"/>
              </a:rPr>
              <a:t>Image Generation and 3D Modeling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ANTS2 Application handles overall simulation processing built upon Unity3D</a:t>
            </a:r>
          </a:p>
          <a:p>
            <a:pPr marL="456565" indent="-456565"/>
            <a:r>
              <a:rPr lang="en-US">
                <a:latin typeface="Arial Narrow"/>
              </a:rPr>
              <a:t>Secure wireless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Scenario, audio and AR data encrypted transport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Untethered backpacks and Headsets</a:t>
            </a:r>
            <a:endParaRPr lang="en-US"/>
          </a:p>
          <a:p>
            <a:pPr marL="456565" indent="-456565"/>
            <a:endParaRPr lang="en-US">
              <a:latin typeface="Arial Narrow"/>
            </a:endParaRPr>
          </a:p>
          <a:p>
            <a:pPr marL="456565" indent="-456565"/>
            <a:endParaRPr lang="en-US">
              <a:latin typeface="Arial Narrow"/>
            </a:endParaRPr>
          </a:p>
          <a:p>
            <a:pPr marL="456565" indent="-456565"/>
            <a:endParaRPr lang="en-US">
              <a:latin typeface="Arial Narrow"/>
            </a:endParaRPr>
          </a:p>
          <a:p>
            <a:pPr marL="456565" indent="-456565"/>
            <a:r>
              <a:rPr lang="en-US">
                <a:latin typeface="Arial Narrow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72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0"/>
            <a:ext cx="6781800" cy="838200"/>
          </a:xfrm>
        </p:spPr>
        <p:txBody>
          <a:bodyPr/>
          <a:lstStyle/>
          <a:p>
            <a:r>
              <a:rPr lang="en-US" sz="3200">
                <a:ea typeface="Tahoma"/>
                <a:cs typeface="Tahoma"/>
              </a:rPr>
              <a:t>ANTS2 System in 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18" y="1427018"/>
            <a:ext cx="5463309" cy="4511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532" y="1427018"/>
            <a:ext cx="5828376" cy="4511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15B31-715D-E44B-FC17-7BADD109A071}"/>
              </a:ext>
            </a:extLst>
          </p:cNvPr>
          <p:cNvSpPr txBox="1">
            <a:spLocks/>
          </p:cNvSpPr>
          <p:nvPr/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9pPr>
          </a:lstStyle>
          <a:p>
            <a:pPr algn="r"/>
            <a:r>
              <a:rPr lang="en-US" sz="1800">
                <a:latin typeface="Arial"/>
                <a:cs typeface="Arial"/>
              </a:rPr>
              <a:t> </a:t>
            </a:r>
            <a:fld id="{6BEAEB94-BE87-48FE-9B35-C3C4067F210A}" type="slidenum">
              <a:rPr lang="en-US" sz="1800" dirty="0" smtClean="0">
                <a:latin typeface="Arial"/>
                <a:cs typeface="Arial"/>
              </a:rPr>
              <a:pPr algn="r"/>
              <a:t>14</a:t>
            </a:fld>
            <a:endParaRPr lang="en-US"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3204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ANTS2 System in use with San Diego Harbor Unity Scene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Arial"/>
                <a:cs typeface="Arial"/>
              </a:rPr>
              <a:t>15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066800"/>
            <a:ext cx="8229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33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Fully Immersive Simulation </a:t>
            </a:r>
            <a:br>
              <a:rPr lang="en-US"/>
            </a:br>
            <a:r>
              <a:rPr lang="en-US"/>
              <a:t>Headset 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456565" indent="-456565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714" y="1269464"/>
            <a:ext cx="9013502" cy="460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78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B28BE3-E751-1A04-E1E7-7075177D17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6B5C23-DB14-AE07-03F6-D1BA13E19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Accomplishments and Conclusions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0A457-4896-BA0B-56D1-19CD95A2378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6565" indent="-456565"/>
            <a:r>
              <a:rPr lang="en-US">
                <a:latin typeface="Arial Narrow"/>
              </a:rPr>
              <a:t>Successfully demonstrated the capability to tie a bridge team into a Navy training scenario leveraging FST architectures</a:t>
            </a:r>
            <a:endParaRPr lang="en-US" err="1"/>
          </a:p>
          <a:p>
            <a:pPr marL="456565" indent="-456565"/>
            <a:r>
              <a:rPr lang="en-US">
                <a:latin typeface="Arial Narrow"/>
              </a:rPr>
              <a:t>Watch standers were able to perform their expected rolls with simulated systems and equipment provided by the virtual environment</a:t>
            </a:r>
          </a:p>
          <a:p>
            <a:pPr marL="456565" indent="-456565"/>
            <a:r>
              <a:rPr lang="en-US">
                <a:latin typeface="Arial Narrow"/>
              </a:rPr>
              <a:t>Use of VR/ MR enabled by the Unity3D and simulated communication circuits provided a suitable environment for navigation team training </a:t>
            </a:r>
          </a:p>
          <a:p>
            <a:pPr marL="456565" indent="-456565"/>
            <a:r>
              <a:rPr lang="en-US">
                <a:latin typeface="Arial Narrow"/>
              </a:rPr>
              <a:t>All systems were synced from surface search radar, charting software (VMS), and all visuals (bridge, aft, port/</a:t>
            </a:r>
            <a:r>
              <a:rPr lang="en-US" err="1">
                <a:latin typeface="Arial Narrow"/>
              </a:rPr>
              <a:t>stbd</a:t>
            </a:r>
            <a:r>
              <a:rPr lang="en-US">
                <a:latin typeface="Arial Narrow"/>
              </a:rPr>
              <a:t> lookouts)</a:t>
            </a:r>
          </a:p>
          <a:p>
            <a:pPr marL="456565" indent="-456565"/>
            <a:r>
              <a:rPr lang="en-US">
                <a:latin typeface="Arial Narrow"/>
              </a:rPr>
              <a:t>Unable to test on ship due to COVID restrictions at the end of the project. A laboratory bridge scene was used to prove the capability.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24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CF5B41-0D83-751D-CE80-E05A444C91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4BB6DD-B044-1A8A-CCBF-9BE7A6B3F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Acknowledgements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5170E-B8D2-EC56-A174-71344C1073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896624"/>
            <a:ext cx="11485936" cy="5075237"/>
          </a:xfrm>
        </p:spPr>
        <p:txBody>
          <a:bodyPr/>
          <a:lstStyle/>
          <a:p>
            <a:pPr marL="456565" indent="-456565"/>
            <a:r>
              <a:rPr lang="en-US">
                <a:latin typeface="Arial Narrow"/>
              </a:rPr>
              <a:t>Office of Naval Research – Code 34 </a:t>
            </a:r>
            <a:endParaRPr lang="en-US"/>
          </a:p>
          <a:p>
            <a:pPr marL="456565" indent="-456565"/>
            <a:r>
              <a:rPr lang="en-US">
                <a:latin typeface="Arial Narrow"/>
              </a:rPr>
              <a:t>Naval Surface Warfare Centers Dahlgren Division Dam Neck Activity (NSWCDD DNA)</a:t>
            </a:r>
          </a:p>
          <a:p>
            <a:pPr marL="989965" lvl="1" indent="-380365"/>
            <a:r>
              <a:rPr lang="en-US">
                <a:latin typeface="Arial Narrow"/>
              </a:rPr>
              <a:t>Naval Simulation Centers Atlantic/Pacific 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Joint After Action Review (JAAR)</a:t>
            </a:r>
          </a:p>
          <a:p>
            <a:pPr marL="456565" indent="-456565"/>
            <a:r>
              <a:rPr lang="en-US">
                <a:latin typeface="Arial Narrow"/>
              </a:rPr>
              <a:t>Naval Air Warfare Center Training Systems Division (NAWC TSD)</a:t>
            </a:r>
          </a:p>
          <a:p>
            <a:pPr marL="456565" indent="-456565"/>
            <a:r>
              <a:rPr lang="en-US">
                <a:latin typeface="Arial Narrow"/>
              </a:rPr>
              <a:t>Naval Surface Warfare Center Philadelphia Division (NSWC PD)</a:t>
            </a:r>
          </a:p>
          <a:p>
            <a:pPr marL="456565" indent="-456565"/>
            <a:r>
              <a:rPr lang="en-US">
                <a:latin typeface="Arial Narrow"/>
              </a:rPr>
              <a:t>Naval Surface Warfare Center Corona</a:t>
            </a:r>
          </a:p>
          <a:p>
            <a:pPr marL="456565" indent="-456565"/>
            <a:r>
              <a:rPr lang="en-US">
                <a:latin typeface="Arial Narrow"/>
              </a:rPr>
              <a:t>Huntington Ingalls Industries (HII)</a:t>
            </a:r>
            <a:endParaRPr lang="en-US"/>
          </a:p>
          <a:p>
            <a:pPr marL="456565" indent="-456565"/>
            <a:r>
              <a:rPr lang="en-US" err="1">
                <a:latin typeface="Arial Narrow"/>
              </a:rPr>
              <a:t>Arorae</a:t>
            </a:r>
            <a:r>
              <a:rPr lang="en-US">
                <a:latin typeface="Arial Narrow"/>
              </a:rPr>
              <a:t> Corporation (ARO)</a:t>
            </a:r>
            <a:endParaRPr lang="en-US"/>
          </a:p>
          <a:p>
            <a:pPr marL="456565" indent="-456565"/>
            <a:r>
              <a:rPr lang="en-US">
                <a:latin typeface="Arial Narrow"/>
              </a:rPr>
              <a:t>Discovery Machine Interactive (DMI)</a:t>
            </a:r>
          </a:p>
        </p:txBody>
      </p:sp>
    </p:spTree>
    <p:extLst>
      <p:ext uri="{BB962C8B-B14F-4D97-AF65-F5344CB8AC3E}">
        <p14:creationId xmlns:p14="http://schemas.microsoft.com/office/powerpoint/2010/main" val="3565834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DA252A-EEE7-5388-EC3E-5FC125CE25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4A0DED-E0A8-E233-301E-DD700D8E7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Contact Information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002BB-E714-E6F2-8CAC-DACFD8936B0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u="sng" dirty="0">
                <a:latin typeface="Arial Narrow"/>
              </a:rPr>
              <a:t>Matthew Legg</a:t>
            </a:r>
            <a:endParaRPr lang="en-US" sz="2000" u="sng" dirty="0"/>
          </a:p>
          <a:p>
            <a:pPr marL="0" indent="0">
              <a:buNone/>
            </a:pPr>
            <a:r>
              <a:rPr lang="en-US" sz="2000" dirty="0">
                <a:latin typeface="Arial Narrow"/>
              </a:rPr>
              <a:t>Naval Surface Warfare Centers Dahlgren Division Dam Neck Activity</a:t>
            </a:r>
          </a:p>
          <a:p>
            <a:pPr marL="0" indent="0">
              <a:buNone/>
            </a:pPr>
            <a:r>
              <a:rPr lang="en-US" sz="2000" smtClean="0">
                <a:latin typeface="Arial Narrow"/>
              </a:rPr>
              <a:t>Virginia </a:t>
            </a:r>
            <a:r>
              <a:rPr lang="en-US" sz="2000">
                <a:latin typeface="Arial Narrow"/>
              </a:rPr>
              <a:t>Beach, Virginia</a:t>
            </a:r>
          </a:p>
          <a:p>
            <a:pPr marL="0" indent="0">
              <a:buNone/>
            </a:pPr>
            <a:r>
              <a:rPr lang="en-US" sz="2000" dirty="0">
                <a:latin typeface="Arial Narrow"/>
              </a:rPr>
              <a:t>Matthew.f.legg2.civ@us.navy.mil</a:t>
            </a:r>
            <a:endParaRPr lang="en-US" sz="2000" dirty="0"/>
          </a:p>
          <a:p>
            <a:pPr marL="0" indent="0">
              <a:buNone/>
            </a:pPr>
            <a:endParaRPr lang="en-US" sz="2000" dirty="0">
              <a:latin typeface="Arial Narrow"/>
            </a:endParaRPr>
          </a:p>
          <a:p>
            <a:pPr marL="456565" indent="-456565">
              <a:buNone/>
            </a:pPr>
            <a:r>
              <a:rPr lang="en-US" sz="2000" u="sng" dirty="0">
                <a:latin typeface="Arial Narrow"/>
              </a:rPr>
              <a:t>Corey Guilbault</a:t>
            </a:r>
            <a:endParaRPr lang="en-US" sz="2000" u="sng" dirty="0"/>
          </a:p>
          <a:p>
            <a:pPr marL="0" indent="0">
              <a:buNone/>
            </a:pPr>
            <a:r>
              <a:rPr lang="en-US" sz="2000" dirty="0">
                <a:latin typeface="Arial Narrow"/>
              </a:rPr>
              <a:t>Naval Surface Warfare Centers Dahlgren Division Dam Neck Activity</a:t>
            </a:r>
          </a:p>
          <a:p>
            <a:pPr marL="0" indent="0">
              <a:buNone/>
            </a:pPr>
            <a:r>
              <a:rPr lang="en-US" sz="2000" dirty="0">
                <a:latin typeface="Arial Narrow"/>
              </a:rPr>
              <a:t>Virginia Beach, Virginia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Arial Narrow"/>
              </a:rPr>
              <a:t>Corey.a.guilbault.civ@us.navy.mil</a:t>
            </a:r>
          </a:p>
          <a:p>
            <a:pPr marL="0" indent="0">
              <a:buNone/>
            </a:pPr>
            <a:endParaRPr lang="en-US" sz="2000" dirty="0">
              <a:latin typeface="Arial Narrow"/>
            </a:endParaRPr>
          </a:p>
          <a:p>
            <a:pPr marL="0" indent="0">
              <a:buNone/>
            </a:pPr>
            <a:r>
              <a:rPr lang="en-US" sz="2000" u="sng" dirty="0">
                <a:latin typeface="Arial Narrow"/>
              </a:rPr>
              <a:t>Richard Gaughen</a:t>
            </a:r>
            <a:endParaRPr lang="en-US" sz="2000" u="sng" dirty="0"/>
          </a:p>
          <a:p>
            <a:pPr marL="0" indent="0">
              <a:buNone/>
            </a:pPr>
            <a:r>
              <a:rPr lang="en-US" sz="2000" dirty="0">
                <a:latin typeface="Arial Narrow"/>
              </a:rPr>
              <a:t>Naval Surface Warfare Centers Dahlgren Division Dam Neck Activity</a:t>
            </a:r>
          </a:p>
          <a:p>
            <a:pPr marL="0" indent="0">
              <a:buNone/>
            </a:pPr>
            <a:r>
              <a:rPr lang="en-US" sz="2000" dirty="0">
                <a:latin typeface="Arial Narrow"/>
              </a:rPr>
              <a:t>San Diego, California</a:t>
            </a:r>
          </a:p>
          <a:p>
            <a:pPr marL="0" indent="0">
              <a:buNone/>
            </a:pPr>
            <a:r>
              <a:rPr lang="en-US" sz="2000" dirty="0">
                <a:latin typeface="Arial Narrow"/>
              </a:rPr>
              <a:t>Richard.t.gaughen.civ@us.navy.mil</a:t>
            </a:r>
          </a:p>
        </p:txBody>
      </p:sp>
    </p:spTree>
    <p:extLst>
      <p:ext uri="{BB962C8B-B14F-4D97-AF65-F5344CB8AC3E}">
        <p14:creationId xmlns:p14="http://schemas.microsoft.com/office/powerpoint/2010/main" val="205053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96" y="921454"/>
            <a:ext cx="9500226" cy="2110943"/>
          </a:xfrm>
        </p:spPr>
        <p:txBody>
          <a:bodyPr/>
          <a:lstStyle/>
          <a:p>
            <a:pPr marL="456565" indent="-456565"/>
            <a:r>
              <a:rPr lang="en-US">
                <a:latin typeface="Arial Narrow"/>
              </a:rPr>
              <a:t>Tragic collisions of USS Fitzgerald (DDG-62) and USS McCain (DDG-56) in two separate instances</a:t>
            </a:r>
          </a:p>
          <a:p>
            <a:pPr marL="989965" lvl="1" indent="-380365"/>
            <a:r>
              <a:rPr lang="en-US" sz="2000">
                <a:latin typeface="Arial Narrow"/>
              </a:rPr>
              <a:t>Training for watch standing personnel not a part of Live Virtual Constructive(LVC)</a:t>
            </a:r>
            <a:endParaRPr lang="en-US" sz="2000"/>
          </a:p>
          <a:p>
            <a:pPr marL="989965" lvl="1" indent="-380365"/>
            <a:r>
              <a:rPr lang="en-US" sz="2000">
                <a:latin typeface="Arial Narrow"/>
              </a:rPr>
              <a:t>No ability to provide out the window stimuli reflecting an active training scenario</a:t>
            </a:r>
            <a:endParaRPr lang="en-US" sz="2000"/>
          </a:p>
          <a:p>
            <a:pPr marL="989965" lvl="1" indent="-380365"/>
            <a:r>
              <a:rPr lang="en-US" sz="2000">
                <a:latin typeface="Arial Narrow"/>
              </a:rPr>
              <a:t>No ability to stimulate bridge equipment with tactical cues during training</a:t>
            </a:r>
            <a:endParaRPr lang="en-US" sz="2000"/>
          </a:p>
          <a:p>
            <a:pPr marL="989965" lvl="1" indent="-380365"/>
            <a:endParaRPr lang="en-US">
              <a:latin typeface="Arial Narro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CD2301E-F3A3-6920-CF33-BEB323AA309F}"/>
              </a:ext>
            </a:extLst>
          </p:cNvPr>
          <p:cNvSpPr txBox="1">
            <a:spLocks/>
          </p:cNvSpPr>
          <p:nvPr/>
        </p:nvSpPr>
        <p:spPr bwMode="auto">
          <a:xfrm>
            <a:off x="8018" y="4749738"/>
            <a:ext cx="11964464" cy="161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456565" indent="-456565"/>
            <a:r>
              <a:rPr lang="en-US" kern="0">
                <a:latin typeface="Arial Narrow"/>
              </a:rPr>
              <a:t>Goal is full emersion of the watch standing team integrating USN Fleet Synthetic Training (FST) architectures state of the art technology</a:t>
            </a:r>
            <a:endParaRPr lang="en-US" kern="0"/>
          </a:p>
          <a:p>
            <a:pPr marL="989965" lvl="1" indent="-380365"/>
            <a:r>
              <a:rPr lang="en-US" sz="2000" kern="0">
                <a:latin typeface="Arial Narrow"/>
              </a:rPr>
              <a:t>AR/VR</a:t>
            </a:r>
            <a:endParaRPr lang="en-US" sz="2000" kern="0"/>
          </a:p>
          <a:p>
            <a:pPr marL="989965" lvl="1" indent="-380365"/>
            <a:r>
              <a:rPr lang="en-US" sz="2000" kern="0">
                <a:latin typeface="Arial Narrow"/>
              </a:rPr>
              <a:t>Fleet Synthetic Training protocols</a:t>
            </a:r>
          </a:p>
          <a:p>
            <a:pPr marL="609600" lvl="1" indent="0">
              <a:buFont typeface="Wingdings" pitchFamily="2" charset="2"/>
              <a:buNone/>
            </a:pPr>
            <a:endParaRPr lang="en-US" kern="0"/>
          </a:p>
          <a:p>
            <a:pPr marL="989965" lvl="1" indent="-380365"/>
            <a:endParaRPr lang="en-US" kern="0"/>
          </a:p>
          <a:p>
            <a:pPr marL="989965" lvl="1" indent="-380365"/>
            <a:endParaRPr lang="en-US" kern="0"/>
          </a:p>
          <a:p>
            <a:pPr marL="456565" indent="-456565"/>
            <a:endParaRPr lang="en-US" kern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35480B-D727-0AD8-3A53-ED598CA00DE4}"/>
              </a:ext>
            </a:extLst>
          </p:cNvPr>
          <p:cNvGrpSpPr/>
          <p:nvPr/>
        </p:nvGrpSpPr>
        <p:grpSpPr>
          <a:xfrm>
            <a:off x="9619401" y="918838"/>
            <a:ext cx="2429210" cy="2515618"/>
            <a:chOff x="8765038" y="918838"/>
            <a:chExt cx="3133483" cy="29889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1833B2-3990-C38E-CD8C-FE85F90AB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370" y="2156571"/>
              <a:ext cx="1976558" cy="10700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8A36A20-120F-33FB-D4E8-6D6ABE4174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08364" y="1880648"/>
              <a:ext cx="1280477" cy="10104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Image result for uss john s. mccain, collision">
              <a:hlinkClick r:id="rId3"/>
              <a:extLst>
                <a:ext uri="{FF2B5EF4-FFF2-40B4-BE49-F238E27FC236}">
                  <a16:creationId xmlns:a16="http://schemas.microsoft.com/office/drawing/2014/main" id="{5F2FC07C-2BBA-8989-D1A7-DA29297495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1893" y="1313546"/>
              <a:ext cx="1735149" cy="10812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F84EFF0-D7D8-5274-EFBB-EC17687113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7202" y="2062584"/>
              <a:ext cx="915864" cy="6560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0959CD-52B9-604F-23F1-ED7C51AD05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899" y="2062584"/>
              <a:ext cx="319622" cy="11486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B3D1F8-DA2C-DC07-3064-E38D43B22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r="6666"/>
            <a:stretch/>
          </p:blipFill>
          <p:spPr>
            <a:xfrm>
              <a:off x="10350500" y="2514600"/>
              <a:ext cx="1548021" cy="1393219"/>
            </a:xfrm>
            <a:prstGeom prst="ellipse">
              <a:avLst/>
            </a:prstGeom>
            <a:ln>
              <a:solidFill>
                <a:schemeClr val="tx1"/>
              </a:solidFill>
            </a:ln>
            <a:effectLst>
              <a:outerShdw blurRad="50800" dist="1778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2F0CE9-6B4A-174F-FE0B-4F5CCF995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895"/>
            <a:stretch/>
          </p:blipFill>
          <p:spPr>
            <a:xfrm>
              <a:off x="8765038" y="918838"/>
              <a:ext cx="1588306" cy="1427514"/>
            </a:xfrm>
            <a:prstGeom prst="ellipse">
              <a:avLst/>
            </a:prstGeom>
            <a:ln>
              <a:solidFill>
                <a:schemeClr val="tx1"/>
              </a:solidFill>
            </a:ln>
            <a:effectLst>
              <a:outerShdw blurRad="50800" dist="139700" dir="8100000" algn="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B9AF884-4189-DF79-A830-25FF7DD27E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71550" y="1758402"/>
              <a:ext cx="143404" cy="10837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E854D76-C808-8FDA-4ED8-E19D149D5B49}"/>
              </a:ext>
            </a:extLst>
          </p:cNvPr>
          <p:cNvSpPr txBox="1">
            <a:spLocks/>
          </p:cNvSpPr>
          <p:nvPr/>
        </p:nvSpPr>
        <p:spPr bwMode="auto">
          <a:xfrm>
            <a:off x="8017" y="3168010"/>
            <a:ext cx="12183827" cy="207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456565" indent="-456565"/>
            <a:r>
              <a:rPr lang="en-US" kern="0">
                <a:latin typeface="Arial Narrow"/>
              </a:rPr>
              <a:t>US Navy has identified navigation and seamanship as a focus for improvement</a:t>
            </a:r>
            <a:endParaRPr lang="en-US" kern="0"/>
          </a:p>
          <a:p>
            <a:pPr marL="989965" lvl="1" indent="-380365"/>
            <a:r>
              <a:rPr lang="en-US" sz="2000" kern="0">
                <a:latin typeface="Arial Narrow"/>
              </a:rPr>
              <a:t>Convention on the International Regulations for Preventing Collisions at Sea (COLREGS)</a:t>
            </a:r>
            <a:endParaRPr lang="en-US" sz="2000" kern="0"/>
          </a:p>
          <a:p>
            <a:pPr marL="989965" lvl="1" indent="-380365"/>
            <a:r>
              <a:rPr lang="en-US" sz="2000" kern="0">
                <a:latin typeface="Arial Narrow"/>
              </a:rPr>
              <a:t>Enable watch teams to exercise skills consistent with United States Navy Surface Ship navigation Department Organizations and Regulations Manual (NAVDORM)</a:t>
            </a:r>
            <a:endParaRPr lang="en-US" sz="2000" kern="0"/>
          </a:p>
          <a:p>
            <a:pPr marL="456565" indent="-456565"/>
            <a:endParaRPr lang="en-US" kern="0">
              <a:latin typeface="Arial Narrow"/>
            </a:endParaRPr>
          </a:p>
          <a:p>
            <a:pPr marL="609600" lvl="1" indent="0">
              <a:buFont typeface="Wingdings" pitchFamily="2" charset="2"/>
              <a:buNone/>
            </a:pPr>
            <a:endParaRPr lang="en-US" kern="0"/>
          </a:p>
          <a:p>
            <a:pPr marL="989965" lvl="1" indent="-380365"/>
            <a:endParaRPr lang="en-US" kern="0"/>
          </a:p>
          <a:p>
            <a:pPr marL="989965" lvl="1" indent="-380365"/>
            <a:endParaRPr lang="en-US" kern="0"/>
          </a:p>
          <a:p>
            <a:pPr marL="456565" indent="-456565"/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08667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One Technical Approach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6565" indent="-456565">
              <a:spcBef>
                <a:spcPts val="0"/>
              </a:spcBef>
            </a:pPr>
            <a:r>
              <a:rPr lang="en-US">
                <a:latin typeface="Arial Narrow"/>
              </a:rPr>
              <a:t>Proof of Concept Demonstration (FST RDTE 20-1 / AUG 2020)</a:t>
            </a:r>
            <a:endParaRPr lang="en-US"/>
          </a:p>
          <a:p>
            <a:pPr marL="989965" lvl="1" indent="-380365">
              <a:spcBef>
                <a:spcPts val="0"/>
              </a:spcBef>
              <a:buFont typeface="Wingdings" charset="2"/>
            </a:pPr>
            <a:r>
              <a:rPr lang="en-US">
                <a:latin typeface="Arial Narrow"/>
              </a:rPr>
              <a:t>Who: Ship’s Restricted Waters (&lt;2NM) Watch stations</a:t>
            </a:r>
          </a:p>
          <a:p>
            <a:pPr marL="1523365" lvl="2" indent="-304165">
              <a:spcBef>
                <a:spcPts val="0"/>
              </a:spcBef>
            </a:pPr>
            <a:r>
              <a:rPr lang="en-US">
                <a:latin typeface="Arial Narrow"/>
              </a:rPr>
              <a:t>Navigation Evaluator, Quartermaster of the Watch, Bearing Recorder, Bearing Taker, Fathometer Operator, </a:t>
            </a:r>
            <a:endParaRPr lang="en-US"/>
          </a:p>
          <a:p>
            <a:pPr marL="1523365" lvl="2" indent="-304165">
              <a:spcBef>
                <a:spcPts val="0"/>
              </a:spcBef>
            </a:pPr>
            <a:r>
              <a:rPr lang="en-US">
                <a:latin typeface="Arial Narrow"/>
              </a:rPr>
              <a:t>Phone Talker, Lookouts (Port,</a:t>
            </a:r>
            <a:r>
              <a:rPr lang="en-US" sz="2400">
                <a:latin typeface="Arial Narrow"/>
              </a:rPr>
              <a:t> Starboard, &amp; Aft), Bridge/CIC/TOP Phone Talker/Communicator</a:t>
            </a:r>
            <a:endParaRPr lang="en-US"/>
          </a:p>
          <a:p>
            <a:pPr marL="989965" lvl="1" indent="-380365">
              <a:spcBef>
                <a:spcPts val="0"/>
              </a:spcBef>
            </a:pPr>
            <a:r>
              <a:rPr lang="en-US">
                <a:latin typeface="Arial Narrow"/>
              </a:rPr>
              <a:t>Where: </a:t>
            </a:r>
            <a:endParaRPr lang="en-US"/>
          </a:p>
          <a:p>
            <a:pPr marL="1523365" lvl="2" indent="-304165">
              <a:spcBef>
                <a:spcPts val="0"/>
              </a:spcBef>
            </a:pPr>
            <a:r>
              <a:rPr lang="en-US">
                <a:latin typeface="Arial Narrow"/>
              </a:rPr>
              <a:t>FY19 Demonstration at Naval Simulation Center ATLANTIC (NSCLANT) </a:t>
            </a:r>
            <a:endParaRPr lang="en-US"/>
          </a:p>
          <a:p>
            <a:pPr marL="1523365" lvl="2" indent="-304165">
              <a:spcBef>
                <a:spcPts val="0"/>
              </a:spcBef>
            </a:pPr>
            <a:r>
              <a:rPr lang="en-US">
                <a:latin typeface="Arial Narrow"/>
              </a:rPr>
              <a:t>FY20 Demonstration onboard a DDG (TBD) </a:t>
            </a:r>
            <a:r>
              <a:rPr lang="en-US" err="1">
                <a:latin typeface="Arial Narrow"/>
              </a:rPr>
              <a:t>pierside</a:t>
            </a:r>
            <a:r>
              <a:rPr lang="en-US">
                <a:latin typeface="Arial Narrow"/>
              </a:rPr>
              <a:t> NAVSTA San Diego – Supported by COMNAVSURFOR</a:t>
            </a:r>
            <a:endParaRPr lang="en-US"/>
          </a:p>
          <a:p>
            <a:pPr marL="989965" lvl="1" indent="-380365">
              <a:spcBef>
                <a:spcPts val="0"/>
              </a:spcBef>
            </a:pPr>
            <a:r>
              <a:rPr lang="en-US">
                <a:latin typeface="Arial Narrow"/>
              </a:rPr>
              <a:t>How:</a:t>
            </a:r>
            <a:endParaRPr lang="en-US"/>
          </a:p>
          <a:p>
            <a:pPr marL="1523365" lvl="2" indent="-304165">
              <a:spcBef>
                <a:spcPts val="0"/>
              </a:spcBef>
            </a:pPr>
            <a:r>
              <a:rPr lang="en-US">
                <a:latin typeface="Arial Narrow"/>
              </a:rPr>
              <a:t>Distributed Training Center – Naval Simulation Center Pacific (NSCPAC) via Navy Enterprise Tactical Training Network (NETTN) supported by NCTE-Corona &amp; Tactical Training Group Pacific (TTGP)</a:t>
            </a:r>
            <a:endParaRPr lang="en-US"/>
          </a:p>
          <a:p>
            <a:pPr marL="1523365" lvl="2" indent="-304165">
              <a:spcBef>
                <a:spcPts val="0"/>
              </a:spcBef>
            </a:pPr>
            <a:r>
              <a:rPr lang="en-US">
                <a:latin typeface="Arial Narrow"/>
              </a:rPr>
              <a:t>Incorporate Mixed Reality, Virtual Reality, and Augmented reality to simulate a ship underway</a:t>
            </a:r>
            <a:endParaRPr lang="en-US"/>
          </a:p>
          <a:p>
            <a:pPr marL="609600" lvl="1" indent="0">
              <a:buNone/>
            </a:pPr>
            <a:endParaRPr lang="en-US"/>
          </a:p>
          <a:p>
            <a:pPr marL="989965" lvl="1" indent="-380365"/>
            <a:endParaRPr lang="en-US"/>
          </a:p>
          <a:p>
            <a:pPr marL="989965" lvl="1" indent="-380365"/>
            <a:endParaRPr lang="en-US"/>
          </a:p>
          <a:p>
            <a:pPr marL="456565" indent="-456565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07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Technical Approach </a:t>
            </a:r>
            <a:br>
              <a:rPr lang="en-US"/>
            </a:br>
            <a:r>
              <a:rPr lang="en-US">
                <a:ea typeface="Tahoma"/>
                <a:cs typeface="Tahoma"/>
              </a:rPr>
              <a:t>High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72" y="1046715"/>
            <a:ext cx="11151649" cy="507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04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One Technical Approach</a:t>
            </a:r>
            <a:br>
              <a:rPr lang="en-US"/>
            </a:br>
            <a:r>
              <a:rPr lang="en-US"/>
              <a:t>Requirements 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984085"/>
            <a:ext cx="11250613" cy="5075237"/>
          </a:xfrm>
        </p:spPr>
        <p:txBody>
          <a:bodyPr/>
          <a:lstStyle/>
          <a:p>
            <a:pPr marL="456565" indent="-456565"/>
            <a:r>
              <a:rPr lang="en-US">
                <a:latin typeface="Arial Narrow"/>
              </a:rPr>
              <a:t>Which systems will we need to emulate or stimulate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Internal bridge systems in port are often offline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Would we have access or be able to stimulate any of the stations</a:t>
            </a:r>
          </a:p>
          <a:p>
            <a:pPr marL="989965" lvl="1" indent="-380365"/>
            <a:r>
              <a:rPr lang="en-US">
                <a:latin typeface="Arial Narrow"/>
              </a:rPr>
              <a:t>How would we handle  the bridge window views, bridge wings, aft...</a:t>
            </a:r>
          </a:p>
          <a:p>
            <a:pPr marL="456565" indent="-456565"/>
            <a:r>
              <a:rPr lang="en-US">
                <a:latin typeface="Arial Narrow"/>
              </a:rPr>
              <a:t>Which watch stander will utilize what equipment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Navigation equipment gyro compass, helm, Voyage Management System (VMS), 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RADAR stimulation or emulation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External navigation equipment binoculars, big eyes (large pedestal mounted binoculars), alidade...</a:t>
            </a:r>
            <a:endParaRPr lang="en-US"/>
          </a:p>
          <a:p>
            <a:pPr marL="456565" indent="-456565"/>
            <a:r>
              <a:rPr lang="en-US">
                <a:latin typeface="Arial Narrow"/>
              </a:rPr>
              <a:t>External navigation cues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Landmarks for harbor navigation buildings, geographic features, bridges etc..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External navigation cues day shapes, running lights, buoys not to mention </a:t>
            </a:r>
            <a:r>
              <a:rPr lang="en-US" err="1">
                <a:latin typeface="Arial Narrow"/>
              </a:rPr>
              <a:t>environmentals</a:t>
            </a:r>
            <a:endParaRPr lang="en-US" err="1"/>
          </a:p>
          <a:p>
            <a:pPr marL="456565" indent="-456565"/>
            <a:endParaRPr lang="en-US"/>
          </a:p>
          <a:p>
            <a:pPr marL="609600" lvl="1" indent="0">
              <a:buNone/>
            </a:pPr>
            <a:endParaRPr lang="en-US"/>
          </a:p>
          <a:p>
            <a:pPr marL="989965" lvl="1" indent="-380365"/>
            <a:endParaRPr lang="en-US"/>
          </a:p>
          <a:p>
            <a:pPr marL="989965" lvl="1" indent="-380365"/>
            <a:endParaRPr lang="en-US"/>
          </a:p>
          <a:p>
            <a:pPr marL="456565" indent="-456565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52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77127" y="0"/>
            <a:ext cx="6795655" cy="854904"/>
          </a:xfrm>
        </p:spPr>
        <p:txBody>
          <a:bodyPr lIns="0" tIns="0" rIns="0" bIns="0"/>
          <a:lstStyle/>
          <a:p>
            <a:r>
              <a:rPr lang="en-US" sz="2800">
                <a:ea typeface="Tahoma"/>
                <a:cs typeface="Tahoma"/>
              </a:rPr>
              <a:t>Technical Approach Requirements Analysis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5F43DB-E5E6-E538-B1D3-EC429D19E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00" y="1026547"/>
            <a:ext cx="11949546" cy="5363179"/>
          </a:xfrm>
          <a:prstGeom prst="rect">
            <a:avLst/>
          </a:prstGeom>
        </p:spPr>
      </p:pic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6597343C-9D24-1028-D479-6EE516FED9E6}"/>
              </a:ext>
            </a:extLst>
          </p:cNvPr>
          <p:cNvSpPr txBox="1">
            <a:spLocks/>
          </p:cNvSpPr>
          <p:nvPr/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68E8870-17DE-45C4-A8DD-7644B2422933}" type="slidenum">
              <a:rPr lang="en-US" sz="1800" dirty="0" smtClean="0"/>
              <a:pPr algn="r">
                <a:defRPr/>
              </a:pPr>
              <a:t>6</a:t>
            </a:fld>
            <a:endParaRPr lang="en-US" sz="1800"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44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C72D9A-3A17-A71D-C44F-46EABC8A1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2BA705-7D1A-A17C-3066-49C2AF804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Technical Approach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53F92-7BF3-83A2-6640-C1B33139416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6565" indent="-456565"/>
            <a:r>
              <a:rPr lang="en-US">
                <a:latin typeface="Arial Narrow"/>
              </a:rPr>
              <a:t>Scenario Generation (S&amp;G) and distribution utilizing Navy Training Baseline (NTB) tools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Joint Semi Automated Forces (JSAF) S&amp;G tool for Navy Continuous Training Environment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Joint Bus (JBUS) handles and translates protocols</a:t>
            </a:r>
            <a:endParaRPr lang="en-US"/>
          </a:p>
          <a:p>
            <a:pPr marL="456565" indent="-456565"/>
            <a:r>
              <a:rPr lang="en-US">
                <a:latin typeface="Arial Narrow"/>
              </a:rPr>
              <a:t>Visual display and MR/VR technologies</a:t>
            </a:r>
            <a:endParaRPr lang="en-US"/>
          </a:p>
          <a:p>
            <a:pPr marL="989965" lvl="1" indent="-380365">
              <a:buFont typeface="Wingdings" charset="2"/>
            </a:pPr>
            <a:r>
              <a:rPr lang="en-US">
                <a:latin typeface="Arial Narrow"/>
              </a:rPr>
              <a:t>Unity game engine and development environment</a:t>
            </a:r>
          </a:p>
          <a:p>
            <a:pPr marL="989965" lvl="1" indent="-380365">
              <a:buFont typeface="Wingdings" charset="2"/>
            </a:pPr>
            <a:r>
              <a:rPr lang="en-US">
                <a:latin typeface="Arial Narrow"/>
              </a:rPr>
              <a:t>Realtime Automated Virtual Environment (RAVE) NTB tool, Unity written</a:t>
            </a:r>
          </a:p>
          <a:p>
            <a:pPr marL="989965" lvl="1" indent="-380365">
              <a:buFont typeface="Wingdings" charset="2"/>
            </a:pPr>
            <a:r>
              <a:rPr lang="en-US">
                <a:latin typeface="Arial Narrow"/>
              </a:rPr>
              <a:t>HTC </a:t>
            </a:r>
            <a:r>
              <a:rPr lang="en-US" err="1">
                <a:latin typeface="Arial Narrow"/>
              </a:rPr>
              <a:t>Vive</a:t>
            </a:r>
            <a:r>
              <a:rPr lang="en-US">
                <a:latin typeface="Arial Narrow"/>
              </a:rPr>
              <a:t> Pro headset with Zed Mini for enhanced MR resolution</a:t>
            </a:r>
            <a:endParaRPr lang="en-US"/>
          </a:p>
          <a:p>
            <a:pPr marL="989965" lvl="1" indent="-380365">
              <a:buFont typeface="Wingdings" charset="2"/>
            </a:pPr>
            <a:r>
              <a:rPr lang="en-US">
                <a:latin typeface="Arial Narrow"/>
              </a:rPr>
              <a:t>HP Backpack PCs for free movement and graphics processing power</a:t>
            </a:r>
            <a:endParaRPr lang="en-US"/>
          </a:p>
          <a:p>
            <a:pPr marL="456565" indent="-456565"/>
            <a:r>
              <a:rPr lang="en-US">
                <a:latin typeface="Arial Narrow"/>
              </a:rPr>
              <a:t>Secure wireless solution implementation</a:t>
            </a:r>
            <a:endParaRPr lang="en-US"/>
          </a:p>
          <a:p>
            <a:pPr marL="989965" lvl="1" indent="-380365"/>
            <a:endParaRPr lang="en-US"/>
          </a:p>
          <a:p>
            <a:pPr marL="456565" indent="-456565"/>
            <a:endParaRPr lang="en-US"/>
          </a:p>
          <a:p>
            <a:pPr marL="0" indent="0">
              <a:buNone/>
            </a:pPr>
            <a:endParaRPr lang="en-US"/>
          </a:p>
          <a:p>
            <a:pPr marL="456565" indent="-45656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35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Technical Approach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9725" r="9725"/>
          <a:stretch/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D5876-3179-B52A-C62A-0D10D450B6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6090" y="921501"/>
            <a:ext cx="5861727" cy="4895850"/>
          </a:xfrm>
        </p:spPr>
        <p:txBody>
          <a:bodyPr/>
          <a:lstStyle/>
          <a:p>
            <a:pPr marL="456565" indent="-456565"/>
            <a:r>
              <a:rPr lang="en-US">
                <a:latin typeface="Arial Narrow"/>
              </a:rPr>
              <a:t>Vive Pro Headset</a:t>
            </a:r>
          </a:p>
          <a:p>
            <a:pPr marL="989965" lvl="1" indent="-380365">
              <a:buFont typeface="Wingdings" charset="2"/>
            </a:pPr>
            <a:r>
              <a:rPr lang="en-US">
                <a:latin typeface="Arial Narrow"/>
              </a:rPr>
              <a:t>Allowed full VR or MR</a:t>
            </a:r>
          </a:p>
          <a:p>
            <a:pPr marL="989965" lvl="1" indent="-380365"/>
            <a:r>
              <a:rPr lang="en-US">
                <a:latin typeface="Arial Narrow"/>
              </a:rPr>
              <a:t>480p MR resolution was not sufficient</a:t>
            </a:r>
          </a:p>
          <a:p>
            <a:pPr marL="989965" lvl="1" indent="-380365"/>
            <a:r>
              <a:rPr lang="en-US">
                <a:latin typeface="Arial Narrow"/>
              </a:rPr>
              <a:t>Large user group most prolific</a:t>
            </a:r>
          </a:p>
          <a:p>
            <a:pPr marL="989965" lvl="1" indent="-380365"/>
            <a:r>
              <a:rPr lang="en-US">
                <a:latin typeface="Arial Narrow"/>
              </a:rPr>
              <a:t>Incorporated sound and visuals</a:t>
            </a:r>
          </a:p>
          <a:p>
            <a:pPr marL="989965" lvl="1" indent="-380365"/>
            <a:r>
              <a:rPr lang="en-US">
                <a:latin typeface="Arial Narrow"/>
              </a:rPr>
              <a:t>Uses lighthouses for location mapping</a:t>
            </a:r>
          </a:p>
          <a:p>
            <a:pPr marL="456565" indent="-456565">
              <a:buFont typeface="Wingdings" pitchFamily="2" charset="2"/>
            </a:pPr>
            <a:r>
              <a:rPr lang="en-US">
                <a:latin typeface="Arial Narrow"/>
                <a:ea typeface="Tahoma"/>
                <a:cs typeface="Tahoma"/>
              </a:rPr>
              <a:t>Developed and integrated occlusion, video pass through, and depth sensing</a:t>
            </a:r>
            <a:endParaRPr lang="en-US">
              <a:latin typeface="Arial Narrow"/>
            </a:endParaRPr>
          </a:p>
          <a:p>
            <a:pPr marL="456565" indent="-456565">
              <a:buFont typeface="Wingdings" pitchFamily="2" charset="2"/>
            </a:pPr>
            <a:r>
              <a:rPr lang="en-US">
                <a:latin typeface="Arial Narrow"/>
              </a:rPr>
              <a:t>Zed Mini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SDK available for Unity and Vive dev.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720p resolution not ideal but better</a:t>
            </a:r>
            <a:endParaRPr lang="en-US"/>
          </a:p>
          <a:p>
            <a:pPr marL="989965" lvl="1" indent="-380365"/>
            <a:r>
              <a:rPr lang="en-US">
                <a:latin typeface="Arial Narrow"/>
              </a:rPr>
              <a:t>Zed Mini brought occlusion capability</a:t>
            </a:r>
            <a:endParaRPr lang="en-US"/>
          </a:p>
          <a:p>
            <a:pPr marL="989965" lvl="1" indent="-380365"/>
            <a:endParaRPr lang="en-US"/>
          </a:p>
          <a:p>
            <a:pPr marL="989965" lvl="1" indent="-38036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40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Approach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974211" y="1712202"/>
            <a:ext cx="5120770" cy="32136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729" y="1710674"/>
            <a:ext cx="5117119" cy="3218249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8B16E2C-4687-B14A-02CA-E7FA44F4ACCE}"/>
              </a:ext>
            </a:extLst>
          </p:cNvPr>
          <p:cNvSpPr txBox="1">
            <a:spLocks/>
          </p:cNvSpPr>
          <p:nvPr/>
        </p:nvSpPr>
        <p:spPr>
          <a:xfrm>
            <a:off x="974489" y="5019979"/>
            <a:ext cx="10243590" cy="3511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>
                <a:latin typeface="Arial Narrow"/>
                <a:ea typeface="Tahoma"/>
                <a:cs typeface="Tahoma"/>
              </a:rPr>
              <a:t>Developed and integrated occlusion, video pass through, and depth sensing</a:t>
            </a:r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04116638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44AC135BA74D4C9C50648A97F4BE4C" ma:contentTypeVersion="16" ma:contentTypeDescription="Create a new document." ma:contentTypeScope="" ma:versionID="1590fe801fb1fb11b35f0ae05325d093">
  <xsd:schema xmlns:xsd="http://www.w3.org/2001/XMLSchema" xmlns:xs="http://www.w3.org/2001/XMLSchema" xmlns:p="http://schemas.microsoft.com/office/2006/metadata/properties" xmlns:ns1="http://schemas.microsoft.com/sharepoint/v3" xmlns:ns2="ca29d45b-a9ed-4409-8e14-1c524d24da29" xmlns:ns3="6dcfa2bc-205f-410f-b9cc-6f296b957de3" targetNamespace="http://schemas.microsoft.com/office/2006/metadata/properties" ma:root="true" ma:fieldsID="bff34c1679d835378dedcfd2f1860541" ns1:_="" ns2:_="" ns3:_="">
    <xsd:import namespace="http://schemas.microsoft.com/sharepoint/v3"/>
    <xsd:import namespace="ca29d45b-a9ed-4409-8e14-1c524d24da29"/>
    <xsd:import namespace="6dcfa2bc-205f-410f-b9cc-6f296b957d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9d45b-a9ed-4409-8e14-1c524d24da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cef215b-19b7-4691-95f4-27d2fe62d5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fa2bc-205f-410f-b9cc-6f296b957de3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ed852c0-7440-4a1b-83c5-bba724e28ceb}" ma:internalName="TaxCatchAll" ma:showField="CatchAllData" ma:web="6dcfa2bc-205f-410f-b9cc-6f296b957d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lcf76f155ced4ddcb4097134ff3c332f xmlns="ca29d45b-a9ed-4409-8e14-1c524d24da29">
      <Terms xmlns="http://schemas.microsoft.com/office/infopath/2007/PartnerControls"/>
    </lcf76f155ced4ddcb4097134ff3c332f>
    <_ip_UnifiedCompliancePolicyUIAction xmlns="http://schemas.microsoft.com/sharepoint/v3" xsi:nil="true"/>
    <TaxCatchAll xmlns="6dcfa2bc-205f-410f-b9cc-6f296b957de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72ECD2-E021-40E1-A42A-99E9D9D65872}">
  <ds:schemaRefs>
    <ds:schemaRef ds:uri="6dcfa2bc-205f-410f-b9cc-6f296b957de3"/>
    <ds:schemaRef ds:uri="ca29d45b-a9ed-4409-8e14-1c524d24da2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C709B06-5FA7-40B8-A752-7128AA94FE0C}">
  <ds:schemaRefs>
    <ds:schemaRef ds:uri="6dcfa2bc-205f-410f-b9cc-6f296b957de3"/>
    <ds:schemaRef ds:uri="ca29d45b-a9ed-4409-8e14-1c524d24da2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1240</Words>
  <Application>Microsoft Office PowerPoint</Application>
  <PresentationFormat>Widescreen</PresentationFormat>
  <Paragraphs>184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Narrow</vt:lpstr>
      <vt:lpstr>Calibri</vt:lpstr>
      <vt:lpstr>Tahoma</vt:lpstr>
      <vt:lpstr>Wingdings</vt:lpstr>
      <vt:lpstr>Blends</vt:lpstr>
      <vt:lpstr>PowerPoint Presentation</vt:lpstr>
      <vt:lpstr>Background</vt:lpstr>
      <vt:lpstr>Phase One Technical Approach</vt:lpstr>
      <vt:lpstr> Technical Approach  High Level</vt:lpstr>
      <vt:lpstr>Phase One Technical Approach Requirements Analysis</vt:lpstr>
      <vt:lpstr>Technical Approach Requirements Analysis</vt:lpstr>
      <vt:lpstr>Technical Approach</vt:lpstr>
      <vt:lpstr>Technical Approach</vt:lpstr>
      <vt:lpstr>Technical Approach</vt:lpstr>
      <vt:lpstr>System of Systems Application</vt:lpstr>
      <vt:lpstr>MSS Surface Search Radar Emulator</vt:lpstr>
      <vt:lpstr>Other Technologies and Accomplishments</vt:lpstr>
      <vt:lpstr>Tying It Together: The Core Systems </vt:lpstr>
      <vt:lpstr>ANTS2 System in use</vt:lpstr>
      <vt:lpstr>ANTS2 System in use with San Diego Harbor Unity Scene</vt:lpstr>
      <vt:lpstr>Fully Immersive Simulation  Headset View</vt:lpstr>
      <vt:lpstr>Accomplishments and Conclusions</vt:lpstr>
      <vt:lpstr>Acknowledgements</vt:lpstr>
      <vt:lpstr>Contact Information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Matthew Legg</cp:lastModifiedBy>
  <cp:revision>5</cp:revision>
  <cp:lastPrinted>1601-01-01T00:00:00Z</cp:lastPrinted>
  <dcterms:created xsi:type="dcterms:W3CDTF">2016-03-29T15:29:36Z</dcterms:created>
  <dcterms:modified xsi:type="dcterms:W3CDTF">2024-11-01T14:21:27Z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0x0101000644AC135BA74D4C9C50648A97F4BE4C</vt:lpwstr>
  </property>
  <property fmtid="{D5CDD505-2E9C-101B-9397-08002B2CF9AE}" pid="3" name="DocumentDescription">
    <vt:lpwstr>&lt;div class=ExternalClass9DF5FD6F97034AAA9FF0AABB8157F05A&gt; &lt;/div&gt;</vt:lpwstr>
  </property>
  <property fmtid="{D5CDD505-2E9C-101B-9397-08002B2CF9AE}" pid="4" name="MediaServiceImageTags">
    <vt:lpwstr/>
  </property>
</Properties>
</file>