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9" r:id="rId4"/>
  </p:sldMasterIdLst>
  <p:notesMasterIdLst>
    <p:notesMasterId r:id="rId21"/>
  </p:notesMasterIdLst>
  <p:handoutMasterIdLst>
    <p:handoutMasterId r:id="rId22"/>
  </p:handoutMasterIdLst>
  <p:sldIdLst>
    <p:sldId id="289" r:id="rId5"/>
    <p:sldId id="298" r:id="rId6"/>
    <p:sldId id="307" r:id="rId7"/>
    <p:sldId id="309" r:id="rId8"/>
    <p:sldId id="299" r:id="rId9"/>
    <p:sldId id="308" r:id="rId10"/>
    <p:sldId id="300" r:id="rId11"/>
    <p:sldId id="302" r:id="rId12"/>
    <p:sldId id="301" r:id="rId13"/>
    <p:sldId id="303" r:id="rId14"/>
    <p:sldId id="310" r:id="rId15"/>
    <p:sldId id="305" r:id="rId16"/>
    <p:sldId id="304" r:id="rId17"/>
    <p:sldId id="311" r:id="rId18"/>
    <p:sldId id="306" r:id="rId19"/>
    <p:sldId id="297" r:id="rId20"/>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9EB"/>
    <a:srgbClr val="B6DFFF"/>
    <a:srgbClr val="CC3300"/>
    <a:srgbClr val="22458A"/>
    <a:srgbClr val="2B56AB"/>
    <a:srgbClr val="0033CC"/>
    <a:srgbClr val="3366CC"/>
    <a:srgbClr val="0066CC"/>
    <a:srgbClr val="F77B0B"/>
    <a:srgbClr val="B2F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7362EC-1128-48B0-B00C-0A482C518D25}" v="380" dt="2024-10-06T17:23:26.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34" autoAdjust="0"/>
    <p:restoredTop sz="51984" autoAdjust="0"/>
  </p:normalViewPr>
  <p:slideViewPr>
    <p:cSldViewPr snapToGrid="0">
      <p:cViewPr>
        <p:scale>
          <a:sx n="50" d="100"/>
          <a:sy n="50" d="100"/>
        </p:scale>
        <p:origin x="1068" y="36"/>
      </p:cViewPr>
      <p:guideLst>
        <p:guide orient="horz" pos="2160"/>
        <p:guide pos="3840"/>
      </p:guideLst>
    </p:cSldViewPr>
  </p:slideViewPr>
  <p:outlineViewPr>
    <p:cViewPr>
      <p:scale>
        <a:sx n="33" d="100"/>
        <a:sy n="33" d="100"/>
      </p:scale>
      <p:origin x="0" y="0"/>
    </p:cViewPr>
  </p:outlineViewPr>
  <p:notesTextViewPr>
    <p:cViewPr>
      <p:scale>
        <a:sx n="133" d="100"/>
        <a:sy n="133"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encer Lynn" userId="617c9d83-9567-49e3-891b-a8f5f2a11414" providerId="ADAL" clId="{D57362EC-1128-48B0-B00C-0A482C518D25}"/>
    <pc:docChg chg="undo redo custSel addSld delSld modSld sldOrd">
      <pc:chgData name="Spencer Lynn" userId="617c9d83-9567-49e3-891b-a8f5f2a11414" providerId="ADAL" clId="{D57362EC-1128-48B0-B00C-0A482C518D25}" dt="2024-10-06T17:25:05.491" v="28710" actId="1038"/>
      <pc:docMkLst>
        <pc:docMk/>
      </pc:docMkLst>
      <pc:sldChg chg="addSp delSp modSp mod modTransition modNotesTx">
        <pc:chgData name="Spencer Lynn" userId="617c9d83-9567-49e3-891b-a8f5f2a11414" providerId="ADAL" clId="{D57362EC-1128-48B0-B00C-0A482C518D25}" dt="2024-10-06T17:13:12.095" v="28581" actId="2711"/>
        <pc:sldMkLst>
          <pc:docMk/>
          <pc:sldMk cId="3664686379" sldId="289"/>
        </pc:sldMkLst>
        <pc:spChg chg="add del mod topLvl">
          <ac:chgData name="Spencer Lynn" userId="617c9d83-9567-49e3-891b-a8f5f2a11414" providerId="ADAL" clId="{D57362EC-1128-48B0-B00C-0A482C518D25}" dt="2024-10-04T02:32:37.083" v="11870" actId="478"/>
          <ac:spMkLst>
            <pc:docMk/>
            <pc:sldMk cId="3664686379" sldId="289"/>
            <ac:spMk id="6" creationId="{618275E5-B176-1982-E489-FDA07B07D581}"/>
          </ac:spMkLst>
        </pc:spChg>
        <pc:spChg chg="mod">
          <ac:chgData name="Spencer Lynn" userId="617c9d83-9567-49e3-891b-a8f5f2a11414" providerId="ADAL" clId="{D57362EC-1128-48B0-B00C-0A482C518D25}" dt="2024-10-05T19:12:43.834" v="19356" actId="1035"/>
          <ac:spMkLst>
            <pc:docMk/>
            <pc:sldMk cId="3664686379" sldId="289"/>
            <ac:spMk id="9" creationId="{00000000-0000-0000-0000-000000000000}"/>
          </ac:spMkLst>
        </pc:spChg>
        <pc:spChg chg="mod">
          <ac:chgData name="Spencer Lynn" userId="617c9d83-9567-49e3-891b-a8f5f2a11414" providerId="ADAL" clId="{D57362EC-1128-48B0-B00C-0A482C518D25}" dt="2024-10-05T19:13:09.417" v="19380" actId="20577"/>
          <ac:spMkLst>
            <pc:docMk/>
            <pc:sldMk cId="3664686379" sldId="289"/>
            <ac:spMk id="10" creationId="{00000000-0000-0000-0000-000000000000}"/>
          </ac:spMkLst>
        </pc:spChg>
        <pc:grpChg chg="add del mod">
          <ac:chgData name="Spencer Lynn" userId="617c9d83-9567-49e3-891b-a8f5f2a11414" providerId="ADAL" clId="{D57362EC-1128-48B0-B00C-0A482C518D25}" dt="2024-09-16T16:09:20.807" v="7416" actId="478"/>
          <ac:grpSpMkLst>
            <pc:docMk/>
            <pc:sldMk cId="3664686379" sldId="289"/>
            <ac:grpSpMk id="7" creationId="{6925B85F-D033-FAEC-C36C-AF797406E5AF}"/>
          </ac:grpSpMkLst>
        </pc:grpChg>
        <pc:graphicFrameChg chg="add mod modGraphic">
          <ac:chgData name="Spencer Lynn" userId="617c9d83-9567-49e3-891b-a8f5f2a11414" providerId="ADAL" clId="{D57362EC-1128-48B0-B00C-0A482C518D25}" dt="2024-09-08T17:54:44.363" v="95" actId="368"/>
          <ac:graphicFrameMkLst>
            <pc:docMk/>
            <pc:sldMk cId="3664686379" sldId="289"/>
            <ac:graphicFrameMk id="4" creationId="{7AA20B6F-7974-C8F8-9BCA-305A143F5C4E}"/>
          </ac:graphicFrameMkLst>
        </pc:graphicFrameChg>
        <pc:picChg chg="add del mod topLvl">
          <ac:chgData name="Spencer Lynn" userId="617c9d83-9567-49e3-891b-a8f5f2a11414" providerId="ADAL" clId="{D57362EC-1128-48B0-B00C-0A482C518D25}" dt="2024-09-16T16:09:20.807" v="7416" actId="478"/>
          <ac:picMkLst>
            <pc:docMk/>
            <pc:sldMk cId="3664686379" sldId="289"/>
            <ac:picMk id="3" creationId="{E8B1C2F6-A181-4470-A115-108ACDCAF302}"/>
          </ac:picMkLst>
        </pc:picChg>
        <pc:picChg chg="add mod">
          <ac:chgData name="Spencer Lynn" userId="617c9d83-9567-49e3-891b-a8f5f2a11414" providerId="ADAL" clId="{D57362EC-1128-48B0-B00C-0A482C518D25}" dt="2024-09-16T16:09:59.496" v="7431" actId="1036"/>
          <ac:picMkLst>
            <pc:docMk/>
            <pc:sldMk cId="3664686379" sldId="289"/>
            <ac:picMk id="4" creationId="{AF139D85-C630-60AB-C9FF-426E240CD860}"/>
          </ac:picMkLst>
        </pc:picChg>
      </pc:sldChg>
      <pc:sldChg chg="del">
        <pc:chgData name="Spencer Lynn" userId="617c9d83-9567-49e3-891b-a8f5f2a11414" providerId="ADAL" clId="{D57362EC-1128-48B0-B00C-0A482C518D25}" dt="2024-09-08T18:03:28.663" v="235" actId="47"/>
        <pc:sldMkLst>
          <pc:docMk/>
          <pc:sldMk cId="1008667600" sldId="290"/>
        </pc:sldMkLst>
      </pc:sldChg>
      <pc:sldChg chg="del">
        <pc:chgData name="Spencer Lynn" userId="617c9d83-9567-49e3-891b-a8f5f2a11414" providerId="ADAL" clId="{D57362EC-1128-48B0-B00C-0A482C518D25}" dt="2024-09-08T18:03:28.663" v="235" actId="47"/>
        <pc:sldMkLst>
          <pc:docMk/>
          <pc:sldMk cId="667086852" sldId="291"/>
        </pc:sldMkLst>
      </pc:sldChg>
      <pc:sldChg chg="del">
        <pc:chgData name="Spencer Lynn" userId="617c9d83-9567-49e3-891b-a8f5f2a11414" providerId="ADAL" clId="{D57362EC-1128-48B0-B00C-0A482C518D25}" dt="2024-09-08T18:03:28.663" v="235" actId="47"/>
        <pc:sldMkLst>
          <pc:docMk/>
          <pc:sldMk cId="3225487732" sldId="292"/>
        </pc:sldMkLst>
      </pc:sldChg>
      <pc:sldChg chg="del">
        <pc:chgData name="Spencer Lynn" userId="617c9d83-9567-49e3-891b-a8f5f2a11414" providerId="ADAL" clId="{D57362EC-1128-48B0-B00C-0A482C518D25}" dt="2024-09-08T18:03:28.663" v="235" actId="47"/>
        <pc:sldMkLst>
          <pc:docMk/>
          <pc:sldMk cId="2216331183" sldId="293"/>
        </pc:sldMkLst>
      </pc:sldChg>
      <pc:sldChg chg="del">
        <pc:chgData name="Spencer Lynn" userId="617c9d83-9567-49e3-891b-a8f5f2a11414" providerId="ADAL" clId="{D57362EC-1128-48B0-B00C-0A482C518D25}" dt="2024-09-08T18:03:28.663" v="235" actId="47"/>
        <pc:sldMkLst>
          <pc:docMk/>
          <pc:sldMk cId="4051063915" sldId="294"/>
        </pc:sldMkLst>
      </pc:sldChg>
      <pc:sldChg chg="del">
        <pc:chgData name="Spencer Lynn" userId="617c9d83-9567-49e3-891b-a8f5f2a11414" providerId="ADAL" clId="{D57362EC-1128-48B0-B00C-0A482C518D25}" dt="2024-09-09T03:24:38.513" v="657" actId="47"/>
        <pc:sldMkLst>
          <pc:docMk/>
          <pc:sldMk cId="1585828297" sldId="295"/>
        </pc:sldMkLst>
      </pc:sldChg>
      <pc:sldChg chg="modSp add del mod">
        <pc:chgData name="Spencer Lynn" userId="617c9d83-9567-49e3-891b-a8f5f2a11414" providerId="ADAL" clId="{D57362EC-1128-48B0-B00C-0A482C518D25}" dt="2024-09-09T03:24:40.972" v="658" actId="47"/>
        <pc:sldMkLst>
          <pc:docMk/>
          <pc:sldMk cId="916291338" sldId="296"/>
        </pc:sldMkLst>
        <pc:spChg chg="mod">
          <ac:chgData name="Spencer Lynn" userId="617c9d83-9567-49e3-891b-a8f5f2a11414" providerId="ADAL" clId="{D57362EC-1128-48B0-B00C-0A482C518D25}" dt="2024-09-08T18:13:37.197" v="501" actId="20577"/>
          <ac:spMkLst>
            <pc:docMk/>
            <pc:sldMk cId="916291338" sldId="296"/>
            <ac:spMk id="5" creationId="{00000000-0000-0000-0000-000000000000}"/>
          </ac:spMkLst>
        </pc:spChg>
        <pc:spChg chg="mod">
          <ac:chgData name="Spencer Lynn" userId="617c9d83-9567-49e3-891b-a8f5f2a11414" providerId="ADAL" clId="{D57362EC-1128-48B0-B00C-0A482C518D25}" dt="2024-09-08T18:04:10.980" v="244" actId="20577"/>
          <ac:spMkLst>
            <pc:docMk/>
            <pc:sldMk cId="916291338" sldId="296"/>
            <ac:spMk id="8194" creationId="{00000000-0000-0000-0000-000000000000}"/>
          </ac:spMkLst>
        </pc:spChg>
      </pc:sldChg>
      <pc:sldChg chg="del">
        <pc:chgData name="Spencer Lynn" userId="617c9d83-9567-49e3-891b-a8f5f2a11414" providerId="ADAL" clId="{D57362EC-1128-48B0-B00C-0A482C518D25}" dt="2024-09-08T18:03:34.162" v="236" actId="47"/>
        <pc:sldMkLst>
          <pc:docMk/>
          <pc:sldMk cId="2034747619" sldId="296"/>
        </pc:sldMkLst>
      </pc:sldChg>
      <pc:sldChg chg="del">
        <pc:chgData name="Spencer Lynn" userId="617c9d83-9567-49e3-891b-a8f5f2a11414" providerId="ADAL" clId="{D57362EC-1128-48B0-B00C-0A482C518D25}" dt="2024-09-08T18:03:34.162" v="236" actId="47"/>
        <pc:sldMkLst>
          <pc:docMk/>
          <pc:sldMk cId="617436720" sldId="297"/>
        </pc:sldMkLst>
      </pc:sldChg>
      <pc:sldChg chg="addSp delSp modSp add mod ord modTransition modNotesTx">
        <pc:chgData name="Spencer Lynn" userId="617c9d83-9567-49e3-891b-a8f5f2a11414" providerId="ADAL" clId="{D57362EC-1128-48B0-B00C-0A482C518D25}" dt="2024-10-06T17:16:04.547" v="28631" actId="20577"/>
        <pc:sldMkLst>
          <pc:docMk/>
          <pc:sldMk cId="3609608732" sldId="297"/>
        </pc:sldMkLst>
        <pc:spChg chg="add del mod">
          <ac:chgData name="Spencer Lynn" userId="617c9d83-9567-49e3-891b-a8f5f2a11414" providerId="ADAL" clId="{D57362EC-1128-48B0-B00C-0A482C518D25}" dt="2024-09-16T02:59:38.945" v="6841" actId="478"/>
          <ac:spMkLst>
            <pc:docMk/>
            <pc:sldMk cId="3609608732" sldId="297"/>
            <ac:spMk id="3" creationId="{43BE297F-DA1F-5EE3-F2E6-28AA09269317}"/>
          </ac:spMkLst>
        </pc:spChg>
        <pc:spChg chg="mod">
          <ac:chgData name="Spencer Lynn" userId="617c9d83-9567-49e3-891b-a8f5f2a11414" providerId="ADAL" clId="{D57362EC-1128-48B0-B00C-0A482C518D25}" dt="2024-09-08T18:04:50.997" v="262" actId="1076"/>
          <ac:spMkLst>
            <pc:docMk/>
            <pc:sldMk cId="3609608732" sldId="297"/>
            <ac:spMk id="9" creationId="{00000000-0000-0000-0000-000000000000}"/>
          </ac:spMkLst>
        </pc:spChg>
        <pc:spChg chg="mod">
          <ac:chgData name="Spencer Lynn" userId="617c9d83-9567-49e3-891b-a8f5f2a11414" providerId="ADAL" clId="{D57362EC-1128-48B0-B00C-0A482C518D25}" dt="2024-10-04T03:02:02.738" v="12237" actId="20577"/>
          <ac:spMkLst>
            <pc:docMk/>
            <pc:sldMk cId="3609608732" sldId="297"/>
            <ac:spMk id="10" creationId="{00000000-0000-0000-0000-000000000000}"/>
          </ac:spMkLst>
        </pc:spChg>
        <pc:grpChg chg="del">
          <ac:chgData name="Spencer Lynn" userId="617c9d83-9567-49e3-891b-a8f5f2a11414" providerId="ADAL" clId="{D57362EC-1128-48B0-B00C-0A482C518D25}" dt="2024-09-08T18:04:41.219" v="248" actId="478"/>
          <ac:grpSpMkLst>
            <pc:docMk/>
            <pc:sldMk cId="3609608732" sldId="297"/>
            <ac:grpSpMk id="7" creationId="{6925B85F-D033-FAEC-C36C-AF797406E5AF}"/>
          </ac:grpSpMkLst>
        </pc:grpChg>
      </pc:sldChg>
      <pc:sldChg chg="addSp modSp add mod ord modTransition modAnim modNotesTx">
        <pc:chgData name="Spencer Lynn" userId="617c9d83-9567-49e3-891b-a8f5f2a11414" providerId="ADAL" clId="{D57362EC-1128-48B0-B00C-0A482C518D25}" dt="2024-10-06T17:13:23.263" v="28586" actId="20577"/>
        <pc:sldMkLst>
          <pc:docMk/>
          <pc:sldMk cId="59064345" sldId="298"/>
        </pc:sldMkLst>
        <pc:spChg chg="add mod">
          <ac:chgData name="Spencer Lynn" userId="617c9d83-9567-49e3-891b-a8f5f2a11414" providerId="ADAL" clId="{D57362EC-1128-48B0-B00C-0A482C518D25}" dt="2024-09-28T18:28:58.131" v="7488" actId="20577"/>
          <ac:spMkLst>
            <pc:docMk/>
            <pc:sldMk cId="59064345" sldId="298"/>
            <ac:spMk id="3" creationId="{8C413EB4-7C6C-AEE5-6BCD-D11636974BA4}"/>
          </ac:spMkLst>
        </pc:spChg>
        <pc:spChg chg="mod">
          <ac:chgData name="Spencer Lynn" userId="617c9d83-9567-49e3-891b-a8f5f2a11414" providerId="ADAL" clId="{D57362EC-1128-48B0-B00C-0A482C518D25}" dt="2024-09-13T01:57:00.593" v="1343" actId="14100"/>
          <ac:spMkLst>
            <pc:docMk/>
            <pc:sldMk cId="59064345" sldId="298"/>
            <ac:spMk id="5" creationId="{00000000-0000-0000-0000-000000000000}"/>
          </ac:spMkLst>
        </pc:spChg>
        <pc:spChg chg="mod">
          <ac:chgData name="Spencer Lynn" userId="617c9d83-9567-49e3-891b-a8f5f2a11414" providerId="ADAL" clId="{D57362EC-1128-48B0-B00C-0A482C518D25}" dt="2024-09-15T00:22:19.399" v="3799" actId="20577"/>
          <ac:spMkLst>
            <pc:docMk/>
            <pc:sldMk cId="59064345" sldId="298"/>
            <ac:spMk id="8194" creationId="{00000000-0000-0000-0000-000000000000}"/>
          </ac:spMkLst>
        </pc:spChg>
      </pc:sldChg>
      <pc:sldChg chg="del">
        <pc:chgData name="Spencer Lynn" userId="617c9d83-9567-49e3-891b-a8f5f2a11414" providerId="ADAL" clId="{D57362EC-1128-48B0-B00C-0A482C518D25}" dt="2024-09-08T18:03:34.162" v="236" actId="47"/>
        <pc:sldMkLst>
          <pc:docMk/>
          <pc:sldMk cId="2710883219" sldId="298"/>
        </pc:sldMkLst>
      </pc:sldChg>
      <pc:sldChg chg="del">
        <pc:chgData name="Spencer Lynn" userId="617c9d83-9567-49e3-891b-a8f5f2a11414" providerId="ADAL" clId="{D57362EC-1128-48B0-B00C-0A482C518D25}" dt="2024-09-08T18:03:34.162" v="236" actId="47"/>
        <pc:sldMkLst>
          <pc:docMk/>
          <pc:sldMk cId="1606821077" sldId="299"/>
        </pc:sldMkLst>
      </pc:sldChg>
      <pc:sldChg chg="addSp delSp modSp add mod modTransition modAnim modNotesTx">
        <pc:chgData name="Spencer Lynn" userId="617c9d83-9567-49e3-891b-a8f5f2a11414" providerId="ADAL" clId="{D57362EC-1128-48B0-B00C-0A482C518D25}" dt="2024-10-06T17:13:46.912" v="28592" actId="20577"/>
        <pc:sldMkLst>
          <pc:docMk/>
          <pc:sldMk cId="2289964355" sldId="299"/>
        </pc:sldMkLst>
        <pc:spChg chg="add mod">
          <ac:chgData name="Spencer Lynn" userId="617c9d83-9567-49e3-891b-a8f5f2a11414" providerId="ADAL" clId="{D57362EC-1128-48B0-B00C-0A482C518D25}" dt="2024-10-06T15:14:50.922" v="24315" actId="20577"/>
          <ac:spMkLst>
            <pc:docMk/>
            <pc:sldMk cId="2289964355" sldId="299"/>
            <ac:spMk id="3" creationId="{C1243881-8A6E-E62F-E231-F26C6C38B88F}"/>
          </ac:spMkLst>
        </pc:spChg>
        <pc:spChg chg="add del mod">
          <ac:chgData name="Spencer Lynn" userId="617c9d83-9567-49e3-891b-a8f5f2a11414" providerId="ADAL" clId="{D57362EC-1128-48B0-B00C-0A482C518D25}" dt="2024-09-13T03:10:32.209" v="2132" actId="478"/>
          <ac:spMkLst>
            <pc:docMk/>
            <pc:sldMk cId="2289964355" sldId="299"/>
            <ac:spMk id="4" creationId="{F4D84A62-A621-3C5C-B0E5-892A22FA7C52}"/>
          </ac:spMkLst>
        </pc:spChg>
        <pc:spChg chg="mod">
          <ac:chgData name="Spencer Lynn" userId="617c9d83-9567-49e3-891b-a8f5f2a11414" providerId="ADAL" clId="{D57362EC-1128-48B0-B00C-0A482C518D25}" dt="2024-09-13T03:20:33.133" v="2162" actId="113"/>
          <ac:spMkLst>
            <pc:docMk/>
            <pc:sldMk cId="2289964355" sldId="299"/>
            <ac:spMk id="5" creationId="{00000000-0000-0000-0000-000000000000}"/>
          </ac:spMkLst>
        </pc:spChg>
        <pc:spChg chg="mod">
          <ac:chgData name="Spencer Lynn" userId="617c9d83-9567-49e3-891b-a8f5f2a11414" providerId="ADAL" clId="{D57362EC-1128-48B0-B00C-0A482C518D25}" dt="2024-09-13T01:50:55.616" v="1316" actId="20577"/>
          <ac:spMkLst>
            <pc:docMk/>
            <pc:sldMk cId="2289964355" sldId="299"/>
            <ac:spMk id="8194" creationId="{00000000-0000-0000-0000-000000000000}"/>
          </ac:spMkLst>
        </pc:spChg>
        <pc:picChg chg="add del mod">
          <ac:chgData name="Spencer Lynn" userId="617c9d83-9567-49e3-891b-a8f5f2a11414" providerId="ADAL" clId="{D57362EC-1128-48B0-B00C-0A482C518D25}" dt="2024-09-13T03:10:30.518" v="2131" actId="478"/>
          <ac:picMkLst>
            <pc:docMk/>
            <pc:sldMk cId="2289964355" sldId="299"/>
            <ac:picMk id="8" creationId="{8B84FBA7-59EE-9EA6-8EFE-E7E26D9C9396}"/>
          </ac:picMkLst>
        </pc:picChg>
        <pc:picChg chg="add mod">
          <ac:chgData name="Spencer Lynn" userId="617c9d83-9567-49e3-891b-a8f5f2a11414" providerId="ADAL" clId="{D57362EC-1128-48B0-B00C-0A482C518D25}" dt="2024-09-28T18:37:53.525" v="7683" actId="1076"/>
          <ac:picMkLst>
            <pc:docMk/>
            <pc:sldMk cId="2289964355" sldId="299"/>
            <ac:picMk id="10" creationId="{CA2C0EA3-4B1D-B679-2D9C-923EAB5E4625}"/>
          </ac:picMkLst>
        </pc:picChg>
        <pc:picChg chg="add mod">
          <ac:chgData name="Spencer Lynn" userId="617c9d83-9567-49e3-891b-a8f5f2a11414" providerId="ADAL" clId="{D57362EC-1128-48B0-B00C-0A482C518D25}" dt="2024-09-28T18:37:53.525" v="7683" actId="1076"/>
          <ac:picMkLst>
            <pc:docMk/>
            <pc:sldMk cId="2289964355" sldId="299"/>
            <ac:picMk id="12" creationId="{911818E5-1CC2-3A21-D4A2-14358797CC9D}"/>
          </ac:picMkLst>
        </pc:picChg>
        <pc:picChg chg="add del mod">
          <ac:chgData name="Spencer Lynn" userId="617c9d83-9567-49e3-891b-a8f5f2a11414" providerId="ADAL" clId="{D57362EC-1128-48B0-B00C-0A482C518D25}" dt="2024-09-13T03:16:06.880" v="2146" actId="478"/>
          <ac:picMkLst>
            <pc:docMk/>
            <pc:sldMk cId="2289964355" sldId="299"/>
            <ac:picMk id="14" creationId="{BE8C7144-61F1-5680-02BA-3000E176413E}"/>
          </ac:picMkLst>
        </pc:picChg>
        <pc:picChg chg="add mod">
          <ac:chgData name="Spencer Lynn" userId="617c9d83-9567-49e3-891b-a8f5f2a11414" providerId="ADAL" clId="{D57362EC-1128-48B0-B00C-0A482C518D25}" dt="2024-09-28T18:37:53.525" v="7683" actId="1076"/>
          <ac:picMkLst>
            <pc:docMk/>
            <pc:sldMk cId="2289964355" sldId="299"/>
            <ac:picMk id="16" creationId="{19EC5DC0-E4D0-1DC7-E7F8-4DC6A2025C98}"/>
          </ac:picMkLst>
        </pc:picChg>
        <pc:picChg chg="add mod">
          <ac:chgData name="Spencer Lynn" userId="617c9d83-9567-49e3-891b-a8f5f2a11414" providerId="ADAL" clId="{D57362EC-1128-48B0-B00C-0A482C518D25}" dt="2024-09-28T18:37:53.525" v="7683" actId="1076"/>
          <ac:picMkLst>
            <pc:docMk/>
            <pc:sldMk cId="2289964355" sldId="299"/>
            <ac:picMk id="18" creationId="{BA4F320B-CD07-7A5E-7FE9-C0AC10823017}"/>
          </ac:picMkLst>
        </pc:picChg>
      </pc:sldChg>
      <pc:sldChg chg="del">
        <pc:chgData name="Spencer Lynn" userId="617c9d83-9567-49e3-891b-a8f5f2a11414" providerId="ADAL" clId="{D57362EC-1128-48B0-B00C-0A482C518D25}" dt="2024-09-08T18:03:34.162" v="236" actId="47"/>
        <pc:sldMkLst>
          <pc:docMk/>
          <pc:sldMk cId="794591785" sldId="300"/>
        </pc:sldMkLst>
      </pc:sldChg>
      <pc:sldChg chg="addSp delSp modSp add mod modTransition modAnim modNotesTx">
        <pc:chgData name="Spencer Lynn" userId="617c9d83-9567-49e3-891b-a8f5f2a11414" providerId="ADAL" clId="{D57362EC-1128-48B0-B00C-0A482C518D25}" dt="2024-10-06T17:18:07.477" v="28642" actId="113"/>
        <pc:sldMkLst>
          <pc:docMk/>
          <pc:sldMk cId="1080508361" sldId="300"/>
        </pc:sldMkLst>
        <pc:spChg chg="add mod">
          <ac:chgData name="Spencer Lynn" userId="617c9d83-9567-49e3-891b-a8f5f2a11414" providerId="ADAL" clId="{D57362EC-1128-48B0-B00C-0A482C518D25}" dt="2024-10-05T18:46:56.788" v="17594" actId="164"/>
          <ac:spMkLst>
            <pc:docMk/>
            <pc:sldMk cId="1080508361" sldId="300"/>
            <ac:spMk id="3" creationId="{59709B46-9D5F-2C48-4E50-B5EA3C003B55}"/>
          </ac:spMkLst>
        </pc:spChg>
        <pc:spChg chg="add del mod">
          <ac:chgData name="Spencer Lynn" userId="617c9d83-9567-49e3-891b-a8f5f2a11414" providerId="ADAL" clId="{D57362EC-1128-48B0-B00C-0A482C518D25}" dt="2024-10-05T16:42:13.807" v="16384" actId="20577"/>
          <ac:spMkLst>
            <pc:docMk/>
            <pc:sldMk cId="1080508361" sldId="300"/>
            <ac:spMk id="5" creationId="{00000000-0000-0000-0000-000000000000}"/>
          </ac:spMkLst>
        </pc:spChg>
        <pc:spChg chg="add mod">
          <ac:chgData name="Spencer Lynn" userId="617c9d83-9567-49e3-891b-a8f5f2a11414" providerId="ADAL" clId="{D57362EC-1128-48B0-B00C-0A482C518D25}" dt="2024-09-16T03:18:10.902" v="7120" actId="1076"/>
          <ac:spMkLst>
            <pc:docMk/>
            <pc:sldMk cId="1080508361" sldId="300"/>
            <ac:spMk id="17" creationId="{AB3760B7-20F4-0093-1504-A9B99E0A3C53}"/>
          </ac:spMkLst>
        </pc:spChg>
        <pc:spChg chg="add del mod">
          <ac:chgData name="Spencer Lynn" userId="617c9d83-9567-49e3-891b-a8f5f2a11414" providerId="ADAL" clId="{D57362EC-1128-48B0-B00C-0A482C518D25}" dt="2024-09-16T03:17:21.885" v="7091" actId="478"/>
          <ac:spMkLst>
            <pc:docMk/>
            <pc:sldMk cId="1080508361" sldId="300"/>
            <ac:spMk id="20" creationId="{70304318-E5F4-C89A-A33B-1754A05BF744}"/>
          </ac:spMkLst>
        </pc:spChg>
        <pc:spChg chg="mod">
          <ac:chgData name="Spencer Lynn" userId="617c9d83-9567-49e3-891b-a8f5f2a11414" providerId="ADAL" clId="{D57362EC-1128-48B0-B00C-0A482C518D25}" dt="2024-09-09T03:26:53.280" v="684"/>
          <ac:spMkLst>
            <pc:docMk/>
            <pc:sldMk cId="1080508361" sldId="300"/>
            <ac:spMk id="8194" creationId="{00000000-0000-0000-0000-000000000000}"/>
          </ac:spMkLst>
        </pc:spChg>
        <pc:grpChg chg="add mod">
          <ac:chgData name="Spencer Lynn" userId="617c9d83-9567-49e3-891b-a8f5f2a11414" providerId="ADAL" clId="{D57362EC-1128-48B0-B00C-0A482C518D25}" dt="2024-10-05T18:46:56.788" v="17594" actId="164"/>
          <ac:grpSpMkLst>
            <pc:docMk/>
            <pc:sldMk cId="1080508361" sldId="300"/>
            <ac:grpSpMk id="2" creationId="{98725AAF-0A7C-D224-2833-3EE25109B2E0}"/>
          </ac:grpSpMkLst>
        </pc:grpChg>
        <pc:grpChg chg="add mod">
          <ac:chgData name="Spencer Lynn" userId="617c9d83-9567-49e3-891b-a8f5f2a11414" providerId="ADAL" clId="{D57362EC-1128-48B0-B00C-0A482C518D25}" dt="2024-09-16T03:18:05.356" v="7118" actId="1076"/>
          <ac:grpSpMkLst>
            <pc:docMk/>
            <pc:sldMk cId="1080508361" sldId="300"/>
            <ac:grpSpMk id="19" creationId="{D370F342-6860-267A-D7F0-436C8E91AE51}"/>
          </ac:grpSpMkLst>
        </pc:grpChg>
        <pc:picChg chg="add del mod">
          <ac:chgData name="Spencer Lynn" userId="617c9d83-9567-49e3-891b-a8f5f2a11414" providerId="ADAL" clId="{D57362EC-1128-48B0-B00C-0A482C518D25}" dt="2024-09-16T03:16:55.007" v="7048" actId="478"/>
          <ac:picMkLst>
            <pc:docMk/>
            <pc:sldMk cId="1080508361" sldId="300"/>
            <ac:picMk id="2" creationId="{08CE5701-3E71-85CC-32E9-83408935B1E2}"/>
          </ac:picMkLst>
        </pc:picChg>
        <pc:picChg chg="add del mod">
          <ac:chgData name="Spencer Lynn" userId="617c9d83-9567-49e3-891b-a8f5f2a11414" providerId="ADAL" clId="{D57362EC-1128-48B0-B00C-0A482C518D25}" dt="2024-09-15T01:48:18.011" v="4541" actId="478"/>
          <ac:picMkLst>
            <pc:docMk/>
            <pc:sldMk cId="1080508361" sldId="300"/>
            <ac:picMk id="3" creationId="{5C0432C8-C7FE-7FD1-4151-2EB1ED8989A7}"/>
          </ac:picMkLst>
        </pc:picChg>
        <pc:picChg chg="add del mod ord">
          <ac:chgData name="Spencer Lynn" userId="617c9d83-9567-49e3-891b-a8f5f2a11414" providerId="ADAL" clId="{D57362EC-1128-48B0-B00C-0A482C518D25}" dt="2024-09-15T01:39:14.366" v="4479" actId="478"/>
          <ac:picMkLst>
            <pc:docMk/>
            <pc:sldMk cId="1080508361" sldId="300"/>
            <ac:picMk id="7" creationId="{BE7A90EA-9D07-56F9-4321-F0568E55E340}"/>
          </ac:picMkLst>
        </pc:picChg>
        <pc:picChg chg="add del mod ord">
          <ac:chgData name="Spencer Lynn" userId="617c9d83-9567-49e3-891b-a8f5f2a11414" providerId="ADAL" clId="{D57362EC-1128-48B0-B00C-0A482C518D25}" dt="2024-09-15T01:40:38.351" v="4488" actId="478"/>
          <ac:picMkLst>
            <pc:docMk/>
            <pc:sldMk cId="1080508361" sldId="300"/>
            <ac:picMk id="9" creationId="{1A243A90-F2BB-6B66-6DCA-68B81426CEA9}"/>
          </ac:picMkLst>
        </pc:picChg>
        <pc:picChg chg="add mod ord">
          <ac:chgData name="Spencer Lynn" userId="617c9d83-9567-49e3-891b-a8f5f2a11414" providerId="ADAL" clId="{D57362EC-1128-48B0-B00C-0A482C518D25}" dt="2024-09-15T02:37:33.156" v="6028" actId="164"/>
          <ac:picMkLst>
            <pc:docMk/>
            <pc:sldMk cId="1080508361" sldId="300"/>
            <ac:picMk id="11" creationId="{7CFA75EE-EF69-3273-05A7-BEAD8CB12E5B}"/>
          </ac:picMkLst>
        </pc:picChg>
        <pc:picChg chg="add mod modCrop">
          <ac:chgData name="Spencer Lynn" userId="617c9d83-9567-49e3-891b-a8f5f2a11414" providerId="ADAL" clId="{D57362EC-1128-48B0-B00C-0A482C518D25}" dt="2024-10-05T18:46:56.788" v="17594" actId="164"/>
          <ac:picMkLst>
            <pc:docMk/>
            <pc:sldMk cId="1080508361" sldId="300"/>
            <ac:picMk id="12" creationId="{9E51D1F6-FDEF-05B7-D535-EF8710DD2C4B}"/>
          </ac:picMkLst>
        </pc:picChg>
        <pc:picChg chg="add mod">
          <ac:chgData name="Spencer Lynn" userId="617c9d83-9567-49e3-891b-a8f5f2a11414" providerId="ADAL" clId="{D57362EC-1128-48B0-B00C-0A482C518D25}" dt="2024-09-15T02:37:33.156" v="6028" actId="164"/>
          <ac:picMkLst>
            <pc:docMk/>
            <pc:sldMk cId="1080508361" sldId="300"/>
            <ac:picMk id="13" creationId="{D94630B6-2111-A7FD-4662-8053DB5FC04C}"/>
          </ac:picMkLst>
        </pc:picChg>
        <pc:picChg chg="add del mod">
          <ac:chgData name="Spencer Lynn" userId="617c9d83-9567-49e3-891b-a8f5f2a11414" providerId="ADAL" clId="{D57362EC-1128-48B0-B00C-0A482C518D25}" dt="2024-09-15T02:38:11.904" v="6037" actId="21"/>
          <ac:picMkLst>
            <pc:docMk/>
            <pc:sldMk cId="1080508361" sldId="300"/>
            <ac:picMk id="15" creationId="{08CE5701-3E71-85CC-32E9-83408935B1E2}"/>
          </ac:picMkLst>
        </pc:picChg>
        <pc:picChg chg="add mod">
          <ac:chgData name="Spencer Lynn" userId="617c9d83-9567-49e3-891b-a8f5f2a11414" providerId="ADAL" clId="{D57362EC-1128-48B0-B00C-0A482C518D25}" dt="2024-10-05T18:47:14.634" v="17604" actId="1035"/>
          <ac:picMkLst>
            <pc:docMk/>
            <pc:sldMk cId="1080508361" sldId="300"/>
            <ac:picMk id="18" creationId="{E1736796-A7DC-40D4-5FD0-2234382407ED}"/>
          </ac:picMkLst>
        </pc:picChg>
      </pc:sldChg>
      <pc:sldChg chg="addSp delSp modSp add del mod modTransition modNotesTx">
        <pc:chgData name="Spencer Lynn" userId="617c9d83-9567-49e3-891b-a8f5f2a11414" providerId="ADAL" clId="{D57362EC-1128-48B0-B00C-0A482C518D25}" dt="2024-10-06T17:14:40.228" v="28605" actId="20577"/>
        <pc:sldMkLst>
          <pc:docMk/>
          <pc:sldMk cId="2661064580" sldId="301"/>
        </pc:sldMkLst>
        <pc:spChg chg="add del mod">
          <ac:chgData name="Spencer Lynn" userId="617c9d83-9567-49e3-891b-a8f5f2a11414" providerId="ADAL" clId="{D57362EC-1128-48B0-B00C-0A482C518D25}" dt="2024-09-16T03:13:05.275" v="7006" actId="478"/>
          <ac:spMkLst>
            <pc:docMk/>
            <pc:sldMk cId="2661064580" sldId="301"/>
            <ac:spMk id="2" creationId="{221D8B09-26E3-37A8-69E5-561ECDF8538D}"/>
          </ac:spMkLst>
        </pc:spChg>
        <pc:spChg chg="mod ord">
          <ac:chgData name="Spencer Lynn" userId="617c9d83-9567-49e3-891b-a8f5f2a11414" providerId="ADAL" clId="{D57362EC-1128-48B0-B00C-0A482C518D25}" dt="2024-10-05T19:39:31.044" v="20900" actId="21"/>
          <ac:spMkLst>
            <pc:docMk/>
            <pc:sldMk cId="2661064580" sldId="301"/>
            <ac:spMk id="5" creationId="{00000000-0000-0000-0000-000000000000}"/>
          </ac:spMkLst>
        </pc:spChg>
        <pc:spChg chg="add mod">
          <ac:chgData name="Spencer Lynn" userId="617c9d83-9567-49e3-891b-a8f5f2a11414" providerId="ADAL" clId="{D57362EC-1128-48B0-B00C-0A482C518D25}" dt="2024-09-28T19:04:29.931" v="7983" actId="1076"/>
          <ac:spMkLst>
            <pc:docMk/>
            <pc:sldMk cId="2661064580" sldId="301"/>
            <ac:spMk id="8" creationId="{1DC89837-B672-B8BA-BC7B-DA4E9F08FEF4}"/>
          </ac:spMkLst>
        </pc:spChg>
        <pc:picChg chg="add mod">
          <ac:chgData name="Spencer Lynn" userId="617c9d83-9567-49e3-891b-a8f5f2a11414" providerId="ADAL" clId="{D57362EC-1128-48B0-B00C-0A482C518D25}" dt="2024-09-16T03:07:03.282" v="6856"/>
          <ac:picMkLst>
            <pc:docMk/>
            <pc:sldMk cId="2661064580" sldId="301"/>
            <ac:picMk id="3" creationId="{05AC1183-D9A3-E594-5717-179D6AAFD197}"/>
          </ac:picMkLst>
        </pc:picChg>
        <pc:picChg chg="add mod modCrop">
          <ac:chgData name="Spencer Lynn" userId="617c9d83-9567-49e3-891b-a8f5f2a11414" providerId="ADAL" clId="{D57362EC-1128-48B0-B00C-0A482C518D25}" dt="2024-09-28T19:04:31.991" v="7988" actId="1036"/>
          <ac:picMkLst>
            <pc:docMk/>
            <pc:sldMk cId="2661064580" sldId="301"/>
            <ac:picMk id="4" creationId="{85F24E82-0741-418A-BB3B-B4A663AE11DE}"/>
          </ac:picMkLst>
        </pc:picChg>
      </pc:sldChg>
      <pc:sldChg chg="del">
        <pc:chgData name="Spencer Lynn" userId="617c9d83-9567-49e3-891b-a8f5f2a11414" providerId="ADAL" clId="{D57362EC-1128-48B0-B00C-0A482C518D25}" dt="2024-09-08T18:03:34.162" v="236" actId="47"/>
        <pc:sldMkLst>
          <pc:docMk/>
          <pc:sldMk cId="3063159263" sldId="301"/>
        </pc:sldMkLst>
      </pc:sldChg>
      <pc:sldChg chg="addSp delSp modSp add del mod ord modTransition modAnim modNotesTx">
        <pc:chgData name="Spencer Lynn" userId="617c9d83-9567-49e3-891b-a8f5f2a11414" providerId="ADAL" clId="{D57362EC-1128-48B0-B00C-0A482C518D25}" dt="2024-10-06T17:18:48.295" v="28643"/>
        <pc:sldMkLst>
          <pc:docMk/>
          <pc:sldMk cId="1681854299" sldId="302"/>
        </pc:sldMkLst>
        <pc:spChg chg="add mod">
          <ac:chgData name="Spencer Lynn" userId="617c9d83-9567-49e3-891b-a8f5f2a11414" providerId="ADAL" clId="{D57362EC-1128-48B0-B00C-0A482C518D25}" dt="2024-10-04T02:45:07.353" v="11951"/>
          <ac:spMkLst>
            <pc:docMk/>
            <pc:sldMk cId="1681854299" sldId="302"/>
            <ac:spMk id="2" creationId="{F67B5364-7C55-A207-3C89-ED5B9E31C1AA}"/>
          </ac:spMkLst>
        </pc:spChg>
        <pc:spChg chg="add del mod">
          <ac:chgData name="Spencer Lynn" userId="617c9d83-9567-49e3-891b-a8f5f2a11414" providerId="ADAL" clId="{D57362EC-1128-48B0-B00C-0A482C518D25}" dt="2024-10-05T19:26:01.008" v="19695" actId="478"/>
          <ac:spMkLst>
            <pc:docMk/>
            <pc:sldMk cId="1681854299" sldId="302"/>
            <ac:spMk id="3" creationId="{CA6D31F5-FE13-EAB7-0971-94D3EA1DFAE1}"/>
          </ac:spMkLst>
        </pc:spChg>
        <pc:spChg chg="mod">
          <ac:chgData name="Spencer Lynn" userId="617c9d83-9567-49e3-891b-a8f5f2a11414" providerId="ADAL" clId="{D57362EC-1128-48B0-B00C-0A482C518D25}" dt="2024-10-05T19:26:20.177" v="19700" actId="1076"/>
          <ac:spMkLst>
            <pc:docMk/>
            <pc:sldMk cId="1681854299" sldId="302"/>
            <ac:spMk id="5" creationId="{00000000-0000-0000-0000-000000000000}"/>
          </ac:spMkLst>
        </pc:spChg>
        <pc:spChg chg="add mod">
          <ac:chgData name="Spencer Lynn" userId="617c9d83-9567-49e3-891b-a8f5f2a11414" providerId="ADAL" clId="{D57362EC-1128-48B0-B00C-0A482C518D25}" dt="2024-10-04T03:05:00.805" v="12250" actId="20577"/>
          <ac:spMkLst>
            <pc:docMk/>
            <pc:sldMk cId="1681854299" sldId="302"/>
            <ac:spMk id="7" creationId="{65DEE631-4F46-C191-C565-F4E1ED0D076A}"/>
          </ac:spMkLst>
        </pc:spChg>
        <pc:spChg chg="add del mod">
          <ac:chgData name="Spencer Lynn" userId="617c9d83-9567-49e3-891b-a8f5f2a11414" providerId="ADAL" clId="{D57362EC-1128-48B0-B00C-0A482C518D25}" dt="2024-09-16T03:12:57.148" v="7005" actId="478"/>
          <ac:spMkLst>
            <pc:docMk/>
            <pc:sldMk cId="1681854299" sldId="302"/>
            <ac:spMk id="7" creationId="{C4C07493-25F0-BF71-141B-63E7018823CE}"/>
          </ac:spMkLst>
        </pc:spChg>
        <pc:spChg chg="add mod">
          <ac:chgData name="Spencer Lynn" userId="617c9d83-9567-49e3-891b-a8f5f2a11414" providerId="ADAL" clId="{D57362EC-1128-48B0-B00C-0A482C518D25}" dt="2024-10-04T03:05:07.949" v="12253" actId="1076"/>
          <ac:spMkLst>
            <pc:docMk/>
            <pc:sldMk cId="1681854299" sldId="302"/>
            <ac:spMk id="8" creationId="{80D3B73C-D31B-C2EB-C54E-20950AC138D9}"/>
          </ac:spMkLst>
        </pc:spChg>
        <pc:spChg chg="del mod">
          <ac:chgData name="Spencer Lynn" userId="617c9d83-9567-49e3-891b-a8f5f2a11414" providerId="ADAL" clId="{D57362EC-1128-48B0-B00C-0A482C518D25}" dt="2024-09-15T02:41:48.897" v="6070" actId="478"/>
          <ac:spMkLst>
            <pc:docMk/>
            <pc:sldMk cId="1681854299" sldId="302"/>
            <ac:spMk id="13" creationId="{96708737-5CA4-7E3F-33B8-F41F2FE3B811}"/>
          </ac:spMkLst>
        </pc:spChg>
        <pc:spChg chg="mod ord">
          <ac:chgData name="Spencer Lynn" userId="617c9d83-9567-49e3-891b-a8f5f2a11414" providerId="ADAL" clId="{D57362EC-1128-48B0-B00C-0A482C518D25}" dt="2024-09-15T02:43:09.882" v="6091" actId="1037"/>
          <ac:spMkLst>
            <pc:docMk/>
            <pc:sldMk cId="1681854299" sldId="302"/>
            <ac:spMk id="14" creationId="{B21C0412-AA14-BE52-C30E-B29789EF1893}"/>
          </ac:spMkLst>
        </pc:spChg>
        <pc:spChg chg="del mod">
          <ac:chgData name="Spencer Lynn" userId="617c9d83-9567-49e3-891b-a8f5f2a11414" providerId="ADAL" clId="{D57362EC-1128-48B0-B00C-0A482C518D25}" dt="2024-10-04T02:45:06.195" v="11950" actId="21"/>
          <ac:spMkLst>
            <pc:docMk/>
            <pc:sldMk cId="1681854299" sldId="302"/>
            <ac:spMk id="16" creationId="{F67B5364-7C55-A207-3C89-ED5B9E31C1AA}"/>
          </ac:spMkLst>
        </pc:spChg>
        <pc:grpChg chg="add mod">
          <ac:chgData name="Spencer Lynn" userId="617c9d83-9567-49e3-891b-a8f5f2a11414" providerId="ADAL" clId="{D57362EC-1128-48B0-B00C-0A482C518D25}" dt="2024-10-04T02:45:04.421" v="11949" actId="1076"/>
          <ac:grpSpMkLst>
            <pc:docMk/>
            <pc:sldMk cId="1681854299" sldId="302"/>
            <ac:grpSpMk id="17" creationId="{6016BB7D-59BA-CC6E-7927-CE74A792A5A4}"/>
          </ac:grpSpMkLst>
        </pc:grpChg>
        <pc:picChg chg="mod">
          <ac:chgData name="Spencer Lynn" userId="617c9d83-9567-49e3-891b-a8f5f2a11414" providerId="ADAL" clId="{D57362EC-1128-48B0-B00C-0A482C518D25}" dt="2024-09-15T02:43:02.833" v="6087" actId="1076"/>
          <ac:picMkLst>
            <pc:docMk/>
            <pc:sldMk cId="1681854299" sldId="302"/>
            <ac:picMk id="4" creationId="{29F4E8E2-EDAD-4746-FBDA-50D066F8CB3C}"/>
          </ac:picMkLst>
        </pc:picChg>
        <pc:picChg chg="add del mod ord">
          <ac:chgData name="Spencer Lynn" userId="617c9d83-9567-49e3-891b-a8f5f2a11414" providerId="ADAL" clId="{D57362EC-1128-48B0-B00C-0A482C518D25}" dt="2024-09-16T03:15:47.744" v="7046" actId="21"/>
          <ac:picMkLst>
            <pc:docMk/>
            <pc:sldMk cId="1681854299" sldId="302"/>
            <ac:picMk id="15" creationId="{08CE5701-3E71-85CC-32E9-83408935B1E2}"/>
          </ac:picMkLst>
        </pc:picChg>
      </pc:sldChg>
      <pc:sldChg chg="addSp modSp add del mod modTransition modNotesTx">
        <pc:chgData name="Spencer Lynn" userId="617c9d83-9567-49e3-891b-a8f5f2a11414" providerId="ADAL" clId="{D57362EC-1128-48B0-B00C-0A482C518D25}" dt="2024-10-06T17:14:52.325" v="28608" actId="20577"/>
        <pc:sldMkLst>
          <pc:docMk/>
          <pc:sldMk cId="2189758977" sldId="303"/>
        </pc:sldMkLst>
        <pc:spChg chg="mod">
          <ac:chgData name="Spencer Lynn" userId="617c9d83-9567-49e3-891b-a8f5f2a11414" providerId="ADAL" clId="{D57362EC-1128-48B0-B00C-0A482C518D25}" dt="2024-09-15T02:58:01.383" v="6307" actId="1076"/>
          <ac:spMkLst>
            <pc:docMk/>
            <pc:sldMk cId="2189758977" sldId="303"/>
            <ac:spMk id="5" creationId="{00000000-0000-0000-0000-000000000000}"/>
          </ac:spMkLst>
        </pc:spChg>
        <pc:spChg chg="mod">
          <ac:chgData name="Spencer Lynn" userId="617c9d83-9567-49e3-891b-a8f5f2a11414" providerId="ADAL" clId="{D57362EC-1128-48B0-B00C-0A482C518D25}" dt="2024-09-09T03:29:13.580" v="727" actId="20577"/>
          <ac:spMkLst>
            <pc:docMk/>
            <pc:sldMk cId="2189758977" sldId="303"/>
            <ac:spMk id="8194" creationId="{00000000-0000-0000-0000-000000000000}"/>
          </ac:spMkLst>
        </pc:spChg>
        <pc:picChg chg="add mod">
          <ac:chgData name="Spencer Lynn" userId="617c9d83-9567-49e3-891b-a8f5f2a11414" providerId="ADAL" clId="{D57362EC-1128-48B0-B00C-0A482C518D25}" dt="2024-09-15T02:58:12.097" v="6311" actId="14100"/>
          <ac:picMkLst>
            <pc:docMk/>
            <pc:sldMk cId="2189758977" sldId="303"/>
            <ac:picMk id="2" creationId="{F31FC39C-00E6-7DE2-89C0-847499A0CA9C}"/>
          </ac:picMkLst>
        </pc:picChg>
      </pc:sldChg>
      <pc:sldChg chg="addSp delSp modSp add mod modTransition modAnim modNotesTx">
        <pc:chgData name="Spencer Lynn" userId="617c9d83-9567-49e3-891b-a8f5f2a11414" providerId="ADAL" clId="{D57362EC-1128-48B0-B00C-0A482C518D25}" dt="2024-10-06T17:25:05.491" v="28710" actId="1038"/>
        <pc:sldMkLst>
          <pc:docMk/>
          <pc:sldMk cId="1225523601" sldId="304"/>
        </pc:sldMkLst>
        <pc:spChg chg="add mod">
          <ac:chgData name="Spencer Lynn" userId="617c9d83-9567-49e3-891b-a8f5f2a11414" providerId="ADAL" clId="{D57362EC-1128-48B0-B00C-0A482C518D25}" dt="2024-10-06T17:25:01.970" v="28707" actId="1076"/>
          <ac:spMkLst>
            <pc:docMk/>
            <pc:sldMk cId="1225523601" sldId="304"/>
            <ac:spMk id="4" creationId="{10FCBE44-5A05-465E-B367-8D4783FE2AF4}"/>
          </ac:spMkLst>
        </pc:spChg>
        <pc:spChg chg="del mod">
          <ac:chgData name="Spencer Lynn" userId="617c9d83-9567-49e3-891b-a8f5f2a11414" providerId="ADAL" clId="{D57362EC-1128-48B0-B00C-0A482C518D25}" dt="2024-10-06T16:46:59.893" v="27913" actId="478"/>
          <ac:spMkLst>
            <pc:docMk/>
            <pc:sldMk cId="1225523601" sldId="304"/>
            <ac:spMk id="5" creationId="{00000000-0000-0000-0000-000000000000}"/>
          </ac:spMkLst>
        </pc:spChg>
        <pc:spChg chg="add mod">
          <ac:chgData name="Spencer Lynn" userId="617c9d83-9567-49e3-891b-a8f5f2a11414" providerId="ADAL" clId="{D57362EC-1128-48B0-B00C-0A482C518D25}" dt="2024-10-06T17:24:56.394" v="28706" actId="1076"/>
          <ac:spMkLst>
            <pc:docMk/>
            <pc:sldMk cId="1225523601" sldId="304"/>
            <ac:spMk id="7" creationId="{491BD561-4436-DFB3-F5EB-AD9115E02EB0}"/>
          </ac:spMkLst>
        </pc:spChg>
        <pc:spChg chg="mod">
          <ac:chgData name="Spencer Lynn" userId="617c9d83-9567-49e3-891b-a8f5f2a11414" providerId="ADAL" clId="{D57362EC-1128-48B0-B00C-0A482C518D25}" dt="2024-09-15T03:19:51.832" v="6549" actId="20577"/>
          <ac:spMkLst>
            <pc:docMk/>
            <pc:sldMk cId="1225523601" sldId="304"/>
            <ac:spMk id="8194" creationId="{00000000-0000-0000-0000-000000000000}"/>
          </ac:spMkLst>
        </pc:spChg>
        <pc:picChg chg="add mod">
          <ac:chgData name="Spencer Lynn" userId="617c9d83-9567-49e3-891b-a8f5f2a11414" providerId="ADAL" clId="{D57362EC-1128-48B0-B00C-0A482C518D25}" dt="2024-10-06T17:25:05.491" v="28710" actId="1038"/>
          <ac:picMkLst>
            <pc:docMk/>
            <pc:sldMk cId="1225523601" sldId="304"/>
            <ac:picMk id="2" creationId="{F4152A6F-EA5E-A591-6394-1ABED786AA31}"/>
          </ac:picMkLst>
        </pc:picChg>
      </pc:sldChg>
      <pc:sldChg chg="addSp delSp modSp add mod ord modTransition modNotesTx">
        <pc:chgData name="Spencer Lynn" userId="617c9d83-9567-49e3-891b-a8f5f2a11414" providerId="ADAL" clId="{D57362EC-1128-48B0-B00C-0A482C518D25}" dt="2024-10-06T17:20:03.369" v="28667" actId="20577"/>
        <pc:sldMkLst>
          <pc:docMk/>
          <pc:sldMk cId="3535014074" sldId="305"/>
        </pc:sldMkLst>
        <pc:spChg chg="add mod">
          <ac:chgData name="Spencer Lynn" userId="617c9d83-9567-49e3-891b-a8f5f2a11414" providerId="ADAL" clId="{D57362EC-1128-48B0-B00C-0A482C518D25}" dt="2024-09-15T03:13:36.451" v="6498"/>
          <ac:spMkLst>
            <pc:docMk/>
            <pc:sldMk cId="3535014074" sldId="305"/>
            <ac:spMk id="3" creationId="{7185A1E8-0C77-84B9-EABB-D6DE00197F47}"/>
          </ac:spMkLst>
        </pc:spChg>
        <pc:spChg chg="add mod">
          <ac:chgData name="Spencer Lynn" userId="617c9d83-9567-49e3-891b-a8f5f2a11414" providerId="ADAL" clId="{D57362EC-1128-48B0-B00C-0A482C518D25}" dt="2024-09-15T03:13:36.451" v="6498"/>
          <ac:spMkLst>
            <pc:docMk/>
            <pc:sldMk cId="3535014074" sldId="305"/>
            <ac:spMk id="4" creationId="{1F94FBDF-021F-8408-E172-4FD64EE064DB}"/>
          </ac:spMkLst>
        </pc:spChg>
        <pc:spChg chg="del mod">
          <ac:chgData name="Spencer Lynn" userId="617c9d83-9567-49e3-891b-a8f5f2a11414" providerId="ADAL" clId="{D57362EC-1128-48B0-B00C-0A482C518D25}" dt="2024-09-15T03:13:55.510" v="6503" actId="478"/>
          <ac:spMkLst>
            <pc:docMk/>
            <pc:sldMk cId="3535014074" sldId="305"/>
            <ac:spMk id="5" creationId="{00000000-0000-0000-0000-000000000000}"/>
          </ac:spMkLst>
        </pc:spChg>
        <pc:spChg chg="add del mod">
          <ac:chgData name="Spencer Lynn" userId="617c9d83-9567-49e3-891b-a8f5f2a11414" providerId="ADAL" clId="{D57362EC-1128-48B0-B00C-0A482C518D25}" dt="2024-09-15T03:16:46.266" v="6509" actId="478"/>
          <ac:spMkLst>
            <pc:docMk/>
            <pc:sldMk cId="3535014074" sldId="305"/>
            <ac:spMk id="8" creationId="{4586BC7A-7EE4-CC04-49DE-67D114470BEA}"/>
          </ac:spMkLst>
        </pc:spChg>
        <pc:spChg chg="add del mod">
          <ac:chgData name="Spencer Lynn" userId="617c9d83-9567-49e3-891b-a8f5f2a11414" providerId="ADAL" clId="{D57362EC-1128-48B0-B00C-0A482C518D25}" dt="2024-09-15T03:16:48.932" v="6511" actId="478"/>
          <ac:spMkLst>
            <pc:docMk/>
            <pc:sldMk cId="3535014074" sldId="305"/>
            <ac:spMk id="9" creationId="{12CE03EF-AB03-F17C-D67A-BE54473D71CB}"/>
          </ac:spMkLst>
        </pc:spChg>
        <pc:spChg chg="mod">
          <ac:chgData name="Spencer Lynn" userId="617c9d83-9567-49e3-891b-a8f5f2a11414" providerId="ADAL" clId="{D57362EC-1128-48B0-B00C-0A482C518D25}" dt="2024-09-13T03:31:20.126" v="2454"/>
          <ac:spMkLst>
            <pc:docMk/>
            <pc:sldMk cId="3535014074" sldId="305"/>
            <ac:spMk id="13" creationId="{96708737-5CA4-7E3F-33B8-F41F2FE3B811}"/>
          </ac:spMkLst>
        </pc:spChg>
        <pc:spChg chg="mod">
          <ac:chgData name="Spencer Lynn" userId="617c9d83-9567-49e3-891b-a8f5f2a11414" providerId="ADAL" clId="{D57362EC-1128-48B0-B00C-0A482C518D25}" dt="2024-09-13T03:31:20.126" v="2454"/>
          <ac:spMkLst>
            <pc:docMk/>
            <pc:sldMk cId="3535014074" sldId="305"/>
            <ac:spMk id="14" creationId="{B21C0412-AA14-BE52-C30E-B29789EF1893}"/>
          </ac:spMkLst>
        </pc:spChg>
        <pc:spChg chg="mod">
          <ac:chgData name="Spencer Lynn" userId="617c9d83-9567-49e3-891b-a8f5f2a11414" providerId="ADAL" clId="{D57362EC-1128-48B0-B00C-0A482C518D25}" dt="2024-09-13T03:31:20.126" v="2454"/>
          <ac:spMkLst>
            <pc:docMk/>
            <pc:sldMk cId="3535014074" sldId="305"/>
            <ac:spMk id="16" creationId="{F67B5364-7C55-A207-3C89-ED5B9E31C1AA}"/>
          </ac:spMkLst>
        </pc:spChg>
        <pc:spChg chg="mod">
          <ac:chgData name="Spencer Lynn" userId="617c9d83-9567-49e3-891b-a8f5f2a11414" providerId="ADAL" clId="{D57362EC-1128-48B0-B00C-0A482C518D25}" dt="2024-09-16T02:49:37.299" v="6681" actId="20577"/>
          <ac:spMkLst>
            <pc:docMk/>
            <pc:sldMk cId="3535014074" sldId="305"/>
            <ac:spMk id="8194" creationId="{00000000-0000-0000-0000-000000000000}"/>
          </ac:spMkLst>
        </pc:spChg>
        <pc:grpChg chg="add del mod">
          <ac:chgData name="Spencer Lynn" userId="617c9d83-9567-49e3-891b-a8f5f2a11414" providerId="ADAL" clId="{D57362EC-1128-48B0-B00C-0A482C518D25}" dt="2024-09-15T02:39:31.533" v="6047" actId="21"/>
          <ac:grpSpMkLst>
            <pc:docMk/>
            <pc:sldMk cId="3535014074" sldId="305"/>
            <ac:grpSpMk id="17" creationId="{6016BB7D-59BA-CC6E-7927-CE74A792A5A4}"/>
          </ac:grpSpMkLst>
        </pc:grpChg>
        <pc:graphicFrameChg chg="add mod">
          <ac:chgData name="Spencer Lynn" userId="617c9d83-9567-49e3-891b-a8f5f2a11414" providerId="ADAL" clId="{D57362EC-1128-48B0-B00C-0A482C518D25}" dt="2024-09-15T03:13:35.549" v="6497"/>
          <ac:graphicFrameMkLst>
            <pc:docMk/>
            <pc:sldMk cId="3535014074" sldId="305"/>
            <ac:graphicFrameMk id="2" creationId="{FB8DC2AB-28CC-8369-DB05-29107DC2AF4C}"/>
          </ac:graphicFrameMkLst>
        </pc:graphicFrameChg>
        <pc:graphicFrameChg chg="add mod modGraphic">
          <ac:chgData name="Spencer Lynn" userId="617c9d83-9567-49e3-891b-a8f5f2a11414" providerId="ADAL" clId="{D57362EC-1128-48B0-B00C-0A482C518D25}" dt="2024-10-06T16:31:38.928" v="27467" actId="20577"/>
          <ac:graphicFrameMkLst>
            <pc:docMk/>
            <pc:sldMk cId="3535014074" sldId="305"/>
            <ac:graphicFrameMk id="7" creationId="{3659522C-61C2-286A-3B39-65059857AA88}"/>
          </ac:graphicFrameMkLst>
        </pc:graphicFrameChg>
        <pc:picChg chg="mod">
          <ac:chgData name="Spencer Lynn" userId="617c9d83-9567-49e3-891b-a8f5f2a11414" providerId="ADAL" clId="{D57362EC-1128-48B0-B00C-0A482C518D25}" dt="2024-09-13T03:31:20.126" v="2454"/>
          <ac:picMkLst>
            <pc:docMk/>
            <pc:sldMk cId="3535014074" sldId="305"/>
            <ac:picMk id="15" creationId="{29F4E8E2-EDAD-4746-FBDA-50D066F8CB3C}"/>
          </ac:picMkLst>
        </pc:picChg>
      </pc:sldChg>
      <pc:sldChg chg="addSp delSp modSp add mod modTransition modAnim modNotesTx">
        <pc:chgData name="Spencer Lynn" userId="617c9d83-9567-49e3-891b-a8f5f2a11414" providerId="ADAL" clId="{D57362EC-1128-48B0-B00C-0A482C518D25}" dt="2024-10-06T16:52:30.612" v="28016" actId="1036"/>
        <pc:sldMkLst>
          <pc:docMk/>
          <pc:sldMk cId="3682138131" sldId="306"/>
        </pc:sldMkLst>
        <pc:spChg chg="add mod">
          <ac:chgData name="Spencer Lynn" userId="617c9d83-9567-49e3-891b-a8f5f2a11414" providerId="ADAL" clId="{D57362EC-1128-48B0-B00C-0A482C518D25}" dt="2024-10-04T02:51:44.140" v="11965"/>
          <ac:spMkLst>
            <pc:docMk/>
            <pc:sldMk cId="3682138131" sldId="306"/>
            <ac:spMk id="2" creationId="{91AFDF77-BB35-2D71-644A-691F5AF73D30}"/>
          </ac:spMkLst>
        </pc:spChg>
        <pc:spChg chg="add del mod">
          <ac:chgData name="Spencer Lynn" userId="617c9d83-9567-49e3-891b-a8f5f2a11414" providerId="ADAL" clId="{D57362EC-1128-48B0-B00C-0A482C518D25}" dt="2024-09-16T02:59:10.024" v="6836" actId="21"/>
          <ac:spMkLst>
            <pc:docMk/>
            <pc:sldMk cId="3682138131" sldId="306"/>
            <ac:spMk id="3" creationId="{43BE297F-DA1F-5EE3-F2E6-28AA09269317}"/>
          </ac:spMkLst>
        </pc:spChg>
        <pc:spChg chg="add mod">
          <ac:chgData name="Spencer Lynn" userId="617c9d83-9567-49e3-891b-a8f5f2a11414" providerId="ADAL" clId="{D57362EC-1128-48B0-B00C-0A482C518D25}" dt="2024-10-06T16:52:30.612" v="28016" actId="1036"/>
          <ac:spMkLst>
            <pc:docMk/>
            <pc:sldMk cId="3682138131" sldId="306"/>
            <ac:spMk id="4" creationId="{B87562A5-ACD3-E2BD-0BDB-E7EA0C703D4A}"/>
          </ac:spMkLst>
        </pc:spChg>
        <pc:spChg chg="del mod">
          <ac:chgData name="Spencer Lynn" userId="617c9d83-9567-49e3-891b-a8f5f2a11414" providerId="ADAL" clId="{D57362EC-1128-48B0-B00C-0A482C518D25}" dt="2024-09-15T03:09:55.723" v="6433" actId="478"/>
          <ac:spMkLst>
            <pc:docMk/>
            <pc:sldMk cId="3682138131" sldId="306"/>
            <ac:spMk id="5" creationId="{00000000-0000-0000-0000-000000000000}"/>
          </ac:spMkLst>
        </pc:spChg>
        <pc:spChg chg="mod">
          <ac:chgData name="Spencer Lynn" userId="617c9d83-9567-49e3-891b-a8f5f2a11414" providerId="ADAL" clId="{D57362EC-1128-48B0-B00C-0A482C518D25}" dt="2024-09-09T03:31:40.947" v="760" actId="20577"/>
          <ac:spMkLst>
            <pc:docMk/>
            <pc:sldMk cId="3682138131" sldId="306"/>
            <ac:spMk id="8194" creationId="{00000000-0000-0000-0000-000000000000}"/>
          </ac:spMkLst>
        </pc:spChg>
        <pc:graphicFrameChg chg="add mod">
          <ac:chgData name="Spencer Lynn" userId="617c9d83-9567-49e3-891b-a8f5f2a11414" providerId="ADAL" clId="{D57362EC-1128-48B0-B00C-0A482C518D25}" dt="2024-09-15T03:09:46.233" v="6431"/>
          <ac:graphicFrameMkLst>
            <pc:docMk/>
            <pc:sldMk cId="3682138131" sldId="306"/>
            <ac:graphicFrameMk id="4" creationId="{6E977B26-0071-BB9B-217B-A8937314EB41}"/>
          </ac:graphicFrameMkLst>
        </pc:graphicFrameChg>
        <pc:graphicFrameChg chg="add mod modGraphic">
          <ac:chgData name="Spencer Lynn" userId="617c9d83-9567-49e3-891b-a8f5f2a11414" providerId="ADAL" clId="{D57362EC-1128-48B0-B00C-0A482C518D25}" dt="2024-10-06T16:51:37.872" v="28001" actId="20577"/>
          <ac:graphicFrameMkLst>
            <pc:docMk/>
            <pc:sldMk cId="3682138131" sldId="306"/>
            <ac:graphicFrameMk id="7" creationId="{6BE619D7-F220-4467-6D7D-20665C6839CE}"/>
          </ac:graphicFrameMkLst>
        </pc:graphicFrameChg>
      </pc:sldChg>
      <pc:sldChg chg="addSp delSp modSp add mod ord modTransition delAnim modAnim modNotesTx">
        <pc:chgData name="Spencer Lynn" userId="617c9d83-9567-49e3-891b-a8f5f2a11414" providerId="ADAL" clId="{D57362EC-1128-48B0-B00C-0A482C518D25}" dt="2024-10-06T17:23:26.645" v="28695"/>
        <pc:sldMkLst>
          <pc:docMk/>
          <pc:sldMk cId="3610728228" sldId="307"/>
        </pc:sldMkLst>
        <pc:spChg chg="mod topLvl">
          <ac:chgData name="Spencer Lynn" userId="617c9d83-9567-49e3-891b-a8f5f2a11414" providerId="ADAL" clId="{D57362EC-1128-48B0-B00C-0A482C518D25}" dt="2024-10-04T02:35:18.634" v="11896" actId="164"/>
          <ac:spMkLst>
            <pc:docMk/>
            <pc:sldMk cId="3610728228" sldId="307"/>
            <ac:spMk id="4" creationId="{ED649C3A-9F28-6759-C87B-8996FCA2435C}"/>
          </ac:spMkLst>
        </pc:spChg>
        <pc:spChg chg="mod">
          <ac:chgData name="Spencer Lynn" userId="617c9d83-9567-49e3-891b-a8f5f2a11414" providerId="ADAL" clId="{D57362EC-1128-48B0-B00C-0A482C518D25}" dt="2024-10-04T02:34:44.752" v="11891" actId="164"/>
          <ac:spMkLst>
            <pc:docMk/>
            <pc:sldMk cId="3610728228" sldId="307"/>
            <ac:spMk id="5" creationId="{00000000-0000-0000-0000-000000000000}"/>
          </ac:spMkLst>
        </pc:spChg>
        <pc:spChg chg="add mod">
          <ac:chgData name="Spencer Lynn" userId="617c9d83-9567-49e3-891b-a8f5f2a11414" providerId="ADAL" clId="{D57362EC-1128-48B0-B00C-0A482C518D25}" dt="2024-10-04T02:34:44.752" v="11891" actId="164"/>
          <ac:spMkLst>
            <pc:docMk/>
            <pc:sldMk cId="3610728228" sldId="307"/>
            <ac:spMk id="12" creationId="{3119A19E-3486-9E57-7F74-BFD00666DEF5}"/>
          </ac:spMkLst>
        </pc:spChg>
        <pc:spChg chg="mod">
          <ac:chgData name="Spencer Lynn" userId="617c9d83-9567-49e3-891b-a8f5f2a11414" providerId="ADAL" clId="{D57362EC-1128-48B0-B00C-0A482C518D25}" dt="2024-09-15T00:22:25.316" v="3800"/>
          <ac:spMkLst>
            <pc:docMk/>
            <pc:sldMk cId="3610728228" sldId="307"/>
            <ac:spMk id="8194" creationId="{00000000-0000-0000-0000-000000000000}"/>
          </ac:spMkLst>
        </pc:spChg>
        <pc:grpChg chg="add del mod">
          <ac:chgData name="Spencer Lynn" userId="617c9d83-9567-49e3-891b-a8f5f2a11414" providerId="ADAL" clId="{D57362EC-1128-48B0-B00C-0A482C518D25}" dt="2024-09-13T02:01:46.967" v="1371" actId="165"/>
          <ac:grpSpMkLst>
            <pc:docMk/>
            <pc:sldMk cId="3610728228" sldId="307"/>
            <ac:grpSpMk id="2" creationId="{3B8EE908-5A0E-14E3-E3E5-E55551A32210}"/>
          </ac:grpSpMkLst>
        </pc:grpChg>
        <pc:grpChg chg="add mod">
          <ac:chgData name="Spencer Lynn" userId="617c9d83-9567-49e3-891b-a8f5f2a11414" providerId="ADAL" clId="{D57362EC-1128-48B0-B00C-0A482C518D25}" dt="2024-10-06T14:55:17.490" v="23842" actId="164"/>
          <ac:grpSpMkLst>
            <pc:docMk/>
            <pc:sldMk cId="3610728228" sldId="307"/>
            <ac:grpSpMk id="2" creationId="{C79F36FF-557D-DB5E-C378-A442CD0C90A5}"/>
          </ac:grpSpMkLst>
        </pc:grpChg>
        <pc:grpChg chg="add mod">
          <ac:chgData name="Spencer Lynn" userId="617c9d83-9567-49e3-891b-a8f5f2a11414" providerId="ADAL" clId="{D57362EC-1128-48B0-B00C-0A482C518D25}" dt="2024-10-04T02:35:18.634" v="11896" actId="164"/>
          <ac:grpSpMkLst>
            <pc:docMk/>
            <pc:sldMk cId="3610728228" sldId="307"/>
            <ac:grpSpMk id="3" creationId="{22250921-63D6-62E1-2BCA-6A5F7B37D0DC}"/>
          </ac:grpSpMkLst>
        </pc:grpChg>
        <pc:grpChg chg="add mod">
          <ac:chgData name="Spencer Lynn" userId="617c9d83-9567-49e3-891b-a8f5f2a11414" providerId="ADAL" clId="{D57362EC-1128-48B0-B00C-0A482C518D25}" dt="2024-10-06T14:55:17.490" v="23842" actId="164"/>
          <ac:grpSpMkLst>
            <pc:docMk/>
            <pc:sldMk cId="3610728228" sldId="307"/>
            <ac:grpSpMk id="9" creationId="{39E6D636-DD54-586C-49F8-84A61A04E7E2}"/>
          </ac:grpSpMkLst>
        </pc:grpChg>
        <pc:picChg chg="del mod topLvl">
          <ac:chgData name="Spencer Lynn" userId="617c9d83-9567-49e3-891b-a8f5f2a11414" providerId="ADAL" clId="{D57362EC-1128-48B0-B00C-0A482C518D25}" dt="2024-09-15T00:23:25.319" v="3837" actId="478"/>
          <ac:picMkLst>
            <pc:docMk/>
            <pc:sldMk cId="3610728228" sldId="307"/>
            <ac:picMk id="3" creationId="{0F8EC7A2-6CDA-5878-8364-62EE5CB9209F}"/>
          </ac:picMkLst>
        </pc:picChg>
        <pc:picChg chg="del mod topLvl">
          <ac:chgData name="Spencer Lynn" userId="617c9d83-9567-49e3-891b-a8f5f2a11414" providerId="ADAL" clId="{D57362EC-1128-48B0-B00C-0A482C518D25}" dt="2024-09-15T00:23:26.233" v="3838" actId="478"/>
          <ac:picMkLst>
            <pc:docMk/>
            <pc:sldMk cId="3610728228" sldId="307"/>
            <ac:picMk id="7" creationId="{8A77696A-BD7E-F9D1-1E6C-3AFF95CB6D28}"/>
          </ac:picMkLst>
        </pc:picChg>
        <pc:picChg chg="add mod">
          <ac:chgData name="Spencer Lynn" userId="617c9d83-9567-49e3-891b-a8f5f2a11414" providerId="ADAL" clId="{D57362EC-1128-48B0-B00C-0A482C518D25}" dt="2024-10-06T14:55:17.490" v="23842" actId="164"/>
          <ac:picMkLst>
            <pc:docMk/>
            <pc:sldMk cId="3610728228" sldId="307"/>
            <ac:picMk id="8" creationId="{A9D8C4AF-EBCF-4C19-E60E-0923CB131593}"/>
          </ac:picMkLst>
        </pc:picChg>
        <pc:picChg chg="add del mod">
          <ac:chgData name="Spencer Lynn" userId="617c9d83-9567-49e3-891b-a8f5f2a11414" providerId="ADAL" clId="{D57362EC-1128-48B0-B00C-0A482C518D25}" dt="2024-09-15T00:37:05.206" v="4013" actId="478"/>
          <ac:picMkLst>
            <pc:docMk/>
            <pc:sldMk cId="3610728228" sldId="307"/>
            <ac:picMk id="8" creationId="{E348DA34-5662-FB6F-FCB9-1303AF870DF3}"/>
          </ac:picMkLst>
        </pc:picChg>
        <pc:picChg chg="add del mod">
          <ac:chgData name="Spencer Lynn" userId="617c9d83-9567-49e3-891b-a8f5f2a11414" providerId="ADAL" clId="{D57362EC-1128-48B0-B00C-0A482C518D25}" dt="2024-09-15T00:26:33.947" v="3882" actId="478"/>
          <ac:picMkLst>
            <pc:docMk/>
            <pc:sldMk cId="3610728228" sldId="307"/>
            <ac:picMk id="10" creationId="{B5CBC2D2-1C88-C303-A789-618C7A6E5079}"/>
          </ac:picMkLst>
        </pc:picChg>
        <pc:picChg chg="add del mod">
          <ac:chgData name="Spencer Lynn" userId="617c9d83-9567-49e3-891b-a8f5f2a11414" providerId="ADAL" clId="{D57362EC-1128-48B0-B00C-0A482C518D25}" dt="2024-09-15T00:29:34.472" v="3955" actId="478"/>
          <ac:picMkLst>
            <pc:docMk/>
            <pc:sldMk cId="3610728228" sldId="307"/>
            <ac:picMk id="13" creationId="{0DEF4901-0086-2DD3-EAFE-F9170F296B22}"/>
          </ac:picMkLst>
        </pc:picChg>
        <pc:picChg chg="add mod">
          <ac:chgData name="Spencer Lynn" userId="617c9d83-9567-49e3-891b-a8f5f2a11414" providerId="ADAL" clId="{D57362EC-1128-48B0-B00C-0A482C518D25}" dt="2024-10-04T02:35:18.634" v="11896" actId="164"/>
          <ac:picMkLst>
            <pc:docMk/>
            <pc:sldMk cId="3610728228" sldId="307"/>
            <ac:picMk id="14" creationId="{592246BF-CFCE-9D85-318A-ACAAFF9A721D}"/>
          </ac:picMkLst>
        </pc:picChg>
        <pc:picChg chg="add del mod">
          <ac:chgData name="Spencer Lynn" userId="617c9d83-9567-49e3-891b-a8f5f2a11414" providerId="ADAL" clId="{D57362EC-1128-48B0-B00C-0A482C518D25}" dt="2024-10-06T14:55:05.654" v="23839" actId="478"/>
          <ac:picMkLst>
            <pc:docMk/>
            <pc:sldMk cId="3610728228" sldId="307"/>
            <ac:picMk id="16" creationId="{A06F557E-CF4A-D603-C6EB-9AEF38A91D98}"/>
          </ac:picMkLst>
        </pc:picChg>
        <pc:picChg chg="add del mod">
          <ac:chgData name="Spencer Lynn" userId="617c9d83-9567-49e3-891b-a8f5f2a11414" providerId="ADAL" clId="{D57362EC-1128-48B0-B00C-0A482C518D25}" dt="2024-09-15T00:38:53.594" v="4020" actId="478"/>
          <ac:picMkLst>
            <pc:docMk/>
            <pc:sldMk cId="3610728228" sldId="307"/>
            <ac:picMk id="18" creationId="{0E8BE1E7-F725-6858-68F8-C4DE4DB376AC}"/>
          </ac:picMkLst>
        </pc:picChg>
      </pc:sldChg>
      <pc:sldChg chg="addSp delSp modSp add mod modAnim modNotesTx">
        <pc:chgData name="Spencer Lynn" userId="617c9d83-9567-49e3-891b-a8f5f2a11414" providerId="ADAL" clId="{D57362EC-1128-48B0-B00C-0A482C518D25}" dt="2024-10-06T17:12:49.662" v="28578" actId="404"/>
        <pc:sldMkLst>
          <pc:docMk/>
          <pc:sldMk cId="1898347720" sldId="308"/>
        </pc:sldMkLst>
        <pc:spChg chg="del">
          <ac:chgData name="Spencer Lynn" userId="617c9d83-9567-49e3-891b-a8f5f2a11414" providerId="ADAL" clId="{D57362EC-1128-48B0-B00C-0A482C518D25}" dt="2024-09-13T03:10:22.993" v="2127" actId="478"/>
          <ac:spMkLst>
            <pc:docMk/>
            <pc:sldMk cId="1898347720" sldId="308"/>
            <ac:spMk id="3" creationId="{C1243881-8A6E-E62F-E231-F26C6C38B88F}"/>
          </ac:spMkLst>
        </pc:spChg>
        <pc:spChg chg="mod">
          <ac:chgData name="Spencer Lynn" userId="617c9d83-9567-49e3-891b-a8f5f2a11414" providerId="ADAL" clId="{D57362EC-1128-48B0-B00C-0A482C518D25}" dt="2024-10-04T22:22:25.074" v="16191" actId="122"/>
          <ac:spMkLst>
            <pc:docMk/>
            <pc:sldMk cId="1898347720" sldId="308"/>
            <ac:spMk id="4" creationId="{F4D84A62-A621-3C5C-B0E5-892A22FA7C52}"/>
          </ac:spMkLst>
        </pc:spChg>
        <pc:spChg chg="del">
          <ac:chgData name="Spencer Lynn" userId="617c9d83-9567-49e3-891b-a8f5f2a11414" providerId="ADAL" clId="{D57362EC-1128-48B0-B00C-0A482C518D25}" dt="2024-09-13T03:21:50.084" v="2274" actId="478"/>
          <ac:spMkLst>
            <pc:docMk/>
            <pc:sldMk cId="1898347720" sldId="308"/>
            <ac:spMk id="5" creationId="{00000000-0000-0000-0000-000000000000}"/>
          </ac:spMkLst>
        </pc:spChg>
        <pc:spChg chg="add mod">
          <ac:chgData name="Spencer Lynn" userId="617c9d83-9567-49e3-891b-a8f5f2a11414" providerId="ADAL" clId="{D57362EC-1128-48B0-B00C-0A482C518D25}" dt="2024-09-13T04:09:12.476" v="3673" actId="20577"/>
          <ac:spMkLst>
            <pc:docMk/>
            <pc:sldMk cId="1898347720" sldId="308"/>
            <ac:spMk id="7" creationId="{1803C485-315B-C20D-2B8A-F3FAAB7D5C2C}"/>
          </ac:spMkLst>
        </pc:spChg>
        <pc:spChg chg="add mod">
          <ac:chgData name="Spencer Lynn" userId="617c9d83-9567-49e3-891b-a8f5f2a11414" providerId="ADAL" clId="{D57362EC-1128-48B0-B00C-0A482C518D25}" dt="2024-09-13T04:10:00.426" v="3703" actId="20577"/>
          <ac:spMkLst>
            <pc:docMk/>
            <pc:sldMk cId="1898347720" sldId="308"/>
            <ac:spMk id="10" creationId="{0A574785-156F-B595-C6B2-1E5C3D2EACA8}"/>
          </ac:spMkLst>
        </pc:spChg>
        <pc:spChg chg="mod topLvl">
          <ac:chgData name="Spencer Lynn" userId="617c9d83-9567-49e3-891b-a8f5f2a11414" providerId="ADAL" clId="{D57362EC-1128-48B0-B00C-0A482C518D25}" dt="2024-09-13T03:31:10.555" v="2452" actId="164"/>
          <ac:spMkLst>
            <pc:docMk/>
            <pc:sldMk cId="1898347720" sldId="308"/>
            <ac:spMk id="13" creationId="{96708737-5CA4-7E3F-33B8-F41F2FE3B811}"/>
          </ac:spMkLst>
        </pc:spChg>
        <pc:spChg chg="mod topLvl">
          <ac:chgData name="Spencer Lynn" userId="617c9d83-9567-49e3-891b-a8f5f2a11414" providerId="ADAL" clId="{D57362EC-1128-48B0-B00C-0A482C518D25}" dt="2024-09-13T03:31:10.555" v="2452" actId="164"/>
          <ac:spMkLst>
            <pc:docMk/>
            <pc:sldMk cId="1898347720" sldId="308"/>
            <ac:spMk id="14" creationId="{B21C0412-AA14-BE52-C30E-B29789EF1893}"/>
          </ac:spMkLst>
        </pc:spChg>
        <pc:spChg chg="add mod">
          <ac:chgData name="Spencer Lynn" userId="617c9d83-9567-49e3-891b-a8f5f2a11414" providerId="ADAL" clId="{D57362EC-1128-48B0-B00C-0A482C518D25}" dt="2024-09-13T03:31:10.555" v="2452" actId="164"/>
          <ac:spMkLst>
            <pc:docMk/>
            <pc:sldMk cId="1898347720" sldId="308"/>
            <ac:spMk id="16" creationId="{F67B5364-7C55-A207-3C89-ED5B9E31C1AA}"/>
          </ac:spMkLst>
        </pc:spChg>
        <pc:grpChg chg="add del mod">
          <ac:chgData name="Spencer Lynn" userId="617c9d83-9567-49e3-891b-a8f5f2a11414" providerId="ADAL" clId="{D57362EC-1128-48B0-B00C-0A482C518D25}" dt="2024-09-13T04:08:17.288" v="3638" actId="14100"/>
          <ac:grpSpMkLst>
            <pc:docMk/>
            <pc:sldMk cId="1898347720" sldId="308"/>
            <ac:grpSpMk id="9" creationId="{D43A7A7E-31D1-65F7-EC8A-495495198D28}"/>
          </ac:grpSpMkLst>
        </pc:grpChg>
        <pc:grpChg chg="add mod">
          <ac:chgData name="Spencer Lynn" userId="617c9d83-9567-49e3-891b-a8f5f2a11414" providerId="ADAL" clId="{D57362EC-1128-48B0-B00C-0A482C518D25}" dt="2024-09-13T04:08:29.609" v="3645" actId="1036"/>
          <ac:grpSpMkLst>
            <pc:docMk/>
            <pc:sldMk cId="1898347720" sldId="308"/>
            <ac:grpSpMk id="11" creationId="{88B53556-73AD-F418-F70C-E9BB4F421A86}"/>
          </ac:grpSpMkLst>
        </pc:grpChg>
        <pc:grpChg chg="add del mod">
          <ac:chgData name="Spencer Lynn" userId="617c9d83-9567-49e3-891b-a8f5f2a11414" providerId="ADAL" clId="{D57362EC-1128-48B0-B00C-0A482C518D25}" dt="2024-09-13T03:31:06.454" v="2451" actId="165"/>
          <ac:grpSpMkLst>
            <pc:docMk/>
            <pc:sldMk cId="1898347720" sldId="308"/>
            <ac:grpSpMk id="12" creationId="{1E45094E-9D46-2888-02B8-3D72E2D5CF65}"/>
          </ac:grpSpMkLst>
        </pc:grpChg>
        <pc:grpChg chg="add del mod">
          <ac:chgData name="Spencer Lynn" userId="617c9d83-9567-49e3-891b-a8f5f2a11414" providerId="ADAL" clId="{D57362EC-1128-48B0-B00C-0A482C518D25}" dt="2024-09-13T03:31:13.207" v="2453" actId="21"/>
          <ac:grpSpMkLst>
            <pc:docMk/>
            <pc:sldMk cId="1898347720" sldId="308"/>
            <ac:grpSpMk id="17" creationId="{6016BB7D-59BA-CC6E-7927-CE74A792A5A4}"/>
          </ac:grpSpMkLst>
        </pc:grpChg>
        <pc:picChg chg="add mod">
          <ac:chgData name="Spencer Lynn" userId="617c9d83-9567-49e3-891b-a8f5f2a11414" providerId="ADAL" clId="{D57362EC-1128-48B0-B00C-0A482C518D25}" dt="2024-09-13T04:08:17.288" v="3638" actId="14100"/>
          <ac:picMkLst>
            <pc:docMk/>
            <pc:sldMk cId="1898347720" sldId="308"/>
            <ac:picMk id="2" creationId="{10724417-5C9E-EB3D-82EF-263EBD4D5671}"/>
          </ac:picMkLst>
        </pc:picChg>
        <pc:picChg chg="mod">
          <ac:chgData name="Spencer Lynn" userId="617c9d83-9567-49e3-891b-a8f5f2a11414" providerId="ADAL" clId="{D57362EC-1128-48B0-B00C-0A482C518D25}" dt="2024-09-13T03:26:09.442" v="2414" actId="164"/>
          <ac:picMkLst>
            <pc:docMk/>
            <pc:sldMk cId="1898347720" sldId="308"/>
            <ac:picMk id="8" creationId="{8B84FBA7-59EE-9EA6-8EFE-E7E26D9C9396}"/>
          </ac:picMkLst>
        </pc:picChg>
        <pc:picChg chg="mod topLvl">
          <ac:chgData name="Spencer Lynn" userId="617c9d83-9567-49e3-891b-a8f5f2a11414" providerId="ADAL" clId="{D57362EC-1128-48B0-B00C-0A482C518D25}" dt="2024-09-13T03:31:10.555" v="2452" actId="164"/>
          <ac:picMkLst>
            <pc:docMk/>
            <pc:sldMk cId="1898347720" sldId="308"/>
            <ac:picMk id="15" creationId="{29F4E8E2-EDAD-4746-FBDA-50D066F8CB3C}"/>
          </ac:picMkLst>
        </pc:picChg>
      </pc:sldChg>
      <pc:sldChg chg="addSp delSp modSp add mod modNotesTx">
        <pc:chgData name="Spencer Lynn" userId="617c9d83-9567-49e3-891b-a8f5f2a11414" providerId="ADAL" clId="{D57362EC-1128-48B0-B00C-0A482C518D25}" dt="2024-10-06T17:13:40.157" v="28590" actId="20577"/>
        <pc:sldMkLst>
          <pc:docMk/>
          <pc:sldMk cId="4087642228" sldId="309"/>
        </pc:sldMkLst>
        <pc:spChg chg="mod">
          <ac:chgData name="Spencer Lynn" userId="617c9d83-9567-49e3-891b-a8f5f2a11414" providerId="ADAL" clId="{D57362EC-1128-48B0-B00C-0A482C518D25}" dt="2024-09-28T18:36:17.501" v="7659" actId="114"/>
          <ac:spMkLst>
            <pc:docMk/>
            <pc:sldMk cId="4087642228" sldId="309"/>
            <ac:spMk id="4" creationId="{ED649C3A-9F28-6759-C87B-8996FCA2435C}"/>
          </ac:spMkLst>
        </pc:spChg>
        <pc:spChg chg="mod">
          <ac:chgData name="Spencer Lynn" userId="617c9d83-9567-49e3-891b-a8f5f2a11414" providerId="ADAL" clId="{D57362EC-1128-48B0-B00C-0A482C518D25}" dt="2024-09-15T00:21:50.666" v="3786" actId="20577"/>
          <ac:spMkLst>
            <pc:docMk/>
            <pc:sldMk cId="4087642228" sldId="309"/>
            <ac:spMk id="5" creationId="{00000000-0000-0000-0000-000000000000}"/>
          </ac:spMkLst>
        </pc:spChg>
        <pc:spChg chg="add del">
          <ac:chgData name="Spencer Lynn" userId="617c9d83-9567-49e3-891b-a8f5f2a11414" providerId="ADAL" clId="{D57362EC-1128-48B0-B00C-0A482C518D25}" dt="2024-09-15T00:21:31.833" v="3782" actId="22"/>
          <ac:spMkLst>
            <pc:docMk/>
            <pc:sldMk cId="4087642228" sldId="309"/>
            <ac:spMk id="8" creationId="{F7690D6E-92E4-3683-A2F6-E07983A6602C}"/>
          </ac:spMkLst>
        </pc:spChg>
      </pc:sldChg>
      <pc:sldChg chg="addSp delSp modSp add del mod modNotesTx">
        <pc:chgData name="Spencer Lynn" userId="617c9d83-9567-49e3-891b-a8f5f2a11414" providerId="ADAL" clId="{D57362EC-1128-48B0-B00C-0A482C518D25}" dt="2024-10-06T17:20:08.414" v="28669" actId="20577"/>
        <pc:sldMkLst>
          <pc:docMk/>
          <pc:sldMk cId="1667060012" sldId="310"/>
        </pc:sldMkLst>
        <pc:spChg chg="del mod">
          <ac:chgData name="Spencer Lynn" userId="617c9d83-9567-49e3-891b-a8f5f2a11414" providerId="ADAL" clId="{D57362EC-1128-48B0-B00C-0A482C518D25}" dt="2024-09-15T03:11:44.111" v="6482" actId="478"/>
          <ac:spMkLst>
            <pc:docMk/>
            <pc:sldMk cId="1667060012" sldId="310"/>
            <ac:spMk id="5" creationId="{00000000-0000-0000-0000-000000000000}"/>
          </ac:spMkLst>
        </pc:spChg>
        <pc:spChg chg="mod">
          <ac:chgData name="Spencer Lynn" userId="617c9d83-9567-49e3-891b-a8f5f2a11414" providerId="ADAL" clId="{D57362EC-1128-48B0-B00C-0A482C518D25}" dt="2024-09-16T02:49:24.166" v="6677" actId="20577"/>
          <ac:spMkLst>
            <pc:docMk/>
            <pc:sldMk cId="1667060012" sldId="310"/>
            <ac:spMk id="8194" creationId="{00000000-0000-0000-0000-000000000000}"/>
          </ac:spMkLst>
        </pc:spChg>
        <pc:graphicFrameChg chg="add mod">
          <ac:chgData name="Spencer Lynn" userId="617c9d83-9567-49e3-891b-a8f5f2a11414" providerId="ADAL" clId="{D57362EC-1128-48B0-B00C-0A482C518D25}" dt="2024-09-15T03:11:18.518" v="6476"/>
          <ac:graphicFrameMkLst>
            <pc:docMk/>
            <pc:sldMk cId="1667060012" sldId="310"/>
            <ac:graphicFrameMk id="2" creationId="{526DC275-53C3-B174-DEF9-3E4BAD159306}"/>
          </ac:graphicFrameMkLst>
        </pc:graphicFrameChg>
        <pc:graphicFrameChg chg="add del mod modGraphic">
          <ac:chgData name="Spencer Lynn" userId="617c9d83-9567-49e3-891b-a8f5f2a11414" providerId="ADAL" clId="{D57362EC-1128-48B0-B00C-0A482C518D25}" dt="2024-09-16T02:28:07.290" v="6662" actId="478"/>
          <ac:graphicFrameMkLst>
            <pc:docMk/>
            <pc:sldMk cId="1667060012" sldId="310"/>
            <ac:graphicFrameMk id="2" creationId="{F5F8CB24-A14B-8867-E5CD-6CA7670512ED}"/>
          </ac:graphicFrameMkLst>
        </pc:graphicFrameChg>
        <pc:graphicFrameChg chg="add mod modGraphic">
          <ac:chgData name="Spencer Lynn" userId="617c9d83-9567-49e3-891b-a8f5f2a11414" providerId="ADAL" clId="{D57362EC-1128-48B0-B00C-0A482C518D25}" dt="2024-10-05T20:11:46.414" v="22257"/>
          <ac:graphicFrameMkLst>
            <pc:docMk/>
            <pc:sldMk cId="1667060012" sldId="310"/>
            <ac:graphicFrameMk id="3" creationId="{155728C2-B70D-AE98-B205-A53D08D18413}"/>
          </ac:graphicFrameMkLst>
        </pc:graphicFrameChg>
      </pc:sldChg>
      <pc:sldChg chg="addSp delSp modSp add mod modAnim modNotesTx">
        <pc:chgData name="Spencer Lynn" userId="617c9d83-9567-49e3-891b-a8f5f2a11414" providerId="ADAL" clId="{D57362EC-1128-48B0-B00C-0A482C518D25}" dt="2024-10-06T17:21:06.510" v="28686"/>
        <pc:sldMkLst>
          <pc:docMk/>
          <pc:sldMk cId="2703207742" sldId="311"/>
        </pc:sldMkLst>
        <pc:spChg chg="add mod">
          <ac:chgData name="Spencer Lynn" userId="617c9d83-9567-49e3-891b-a8f5f2a11414" providerId="ADAL" clId="{D57362EC-1128-48B0-B00C-0A482C518D25}" dt="2024-10-06T16:54:17.629" v="28092"/>
          <ac:spMkLst>
            <pc:docMk/>
            <pc:sldMk cId="2703207742" sldId="311"/>
            <ac:spMk id="2" creationId="{240C8D94-1996-D265-59F5-070FC0B63733}"/>
          </ac:spMkLst>
        </pc:spChg>
        <pc:spChg chg="add del mod">
          <ac:chgData name="Spencer Lynn" userId="617c9d83-9567-49e3-891b-a8f5f2a11414" providerId="ADAL" clId="{D57362EC-1128-48B0-B00C-0A482C518D25}" dt="2024-09-28T20:30:42.936" v="10958" actId="478"/>
          <ac:spMkLst>
            <pc:docMk/>
            <pc:sldMk cId="2703207742" sldId="311"/>
            <ac:spMk id="2" creationId="{89E4C0D7-FD93-4DA3-C29E-89F80C442E0C}"/>
          </ac:spMkLst>
        </pc:spChg>
        <pc:spChg chg="add mod">
          <ac:chgData name="Spencer Lynn" userId="617c9d83-9567-49e3-891b-a8f5f2a11414" providerId="ADAL" clId="{D57362EC-1128-48B0-B00C-0A482C518D25}" dt="2024-10-06T16:54:17.629" v="28092"/>
          <ac:spMkLst>
            <pc:docMk/>
            <pc:sldMk cId="2703207742" sldId="311"/>
            <ac:spMk id="3" creationId="{8F268240-E836-36E4-2A14-1AB981F93F3F}"/>
          </ac:spMkLst>
        </pc:spChg>
        <pc:spChg chg="add mod">
          <ac:chgData name="Spencer Lynn" userId="617c9d83-9567-49e3-891b-a8f5f2a11414" providerId="ADAL" clId="{D57362EC-1128-48B0-B00C-0A482C518D25}" dt="2024-10-05T21:07:22.894" v="22492" actId="20577"/>
          <ac:spMkLst>
            <pc:docMk/>
            <pc:sldMk cId="2703207742" sldId="311"/>
            <ac:spMk id="4" creationId="{296F1FED-BB9D-0F85-06D0-442279B5DB58}"/>
          </ac:spMkLst>
        </pc:spChg>
        <pc:spChg chg="mod">
          <ac:chgData name="Spencer Lynn" userId="617c9d83-9567-49e3-891b-a8f5f2a11414" providerId="ADAL" clId="{D57362EC-1128-48B0-B00C-0A482C518D25}" dt="2024-10-04T02:29:08.019" v="11846" actId="1038"/>
          <ac:spMkLst>
            <pc:docMk/>
            <pc:sldMk cId="2703207742" sldId="311"/>
            <ac:spMk id="5" creationId="{00000000-0000-0000-0000-000000000000}"/>
          </ac:spMkLst>
        </pc:spChg>
        <pc:spChg chg="add mod">
          <ac:chgData name="Spencer Lynn" userId="617c9d83-9567-49e3-891b-a8f5f2a11414" providerId="ADAL" clId="{D57362EC-1128-48B0-B00C-0A482C518D25}" dt="2024-10-04T03:11:49.716" v="12264" actId="20577"/>
          <ac:spMkLst>
            <pc:docMk/>
            <pc:sldMk cId="2703207742" sldId="311"/>
            <ac:spMk id="7" creationId="{DD78A343-1937-CDED-8B10-8DDD9AADA7F0}"/>
          </ac:spMkLst>
        </pc:spChg>
        <pc:spChg chg="add del mod">
          <ac:chgData name="Spencer Lynn" userId="617c9d83-9567-49e3-891b-a8f5f2a11414" providerId="ADAL" clId="{D57362EC-1128-48B0-B00C-0A482C518D25}" dt="2024-09-28T20:55:07.440" v="11506" actId="478"/>
          <ac:spMkLst>
            <pc:docMk/>
            <pc:sldMk cId="2703207742" sldId="311"/>
            <ac:spMk id="8" creationId="{1037660C-CCBD-AB57-9FCA-3A887A3EAD27}"/>
          </ac:spMkLst>
        </pc:spChg>
        <pc:spChg chg="add mod">
          <ac:chgData name="Spencer Lynn" userId="617c9d83-9567-49e3-891b-a8f5f2a11414" providerId="ADAL" clId="{D57362EC-1128-48B0-B00C-0A482C518D25}" dt="2024-10-06T16:54:17.629" v="28092"/>
          <ac:spMkLst>
            <pc:docMk/>
            <pc:sldMk cId="2703207742" sldId="311"/>
            <ac:spMk id="8" creationId="{930C105A-3964-91EF-B1BA-9BA3D53190B1}"/>
          </ac:spMkLst>
        </pc:spChg>
        <pc:spChg chg="add mod">
          <ac:chgData name="Spencer Lynn" userId="617c9d83-9567-49e3-891b-a8f5f2a11414" providerId="ADAL" clId="{D57362EC-1128-48B0-B00C-0A482C518D25}" dt="2024-10-06T16:54:17.629" v="28092"/>
          <ac:spMkLst>
            <pc:docMk/>
            <pc:sldMk cId="2703207742" sldId="311"/>
            <ac:spMk id="9" creationId="{71914CF5-3ACF-0E4A-BB59-433CC76D88EF}"/>
          </ac:spMkLst>
        </pc:spChg>
        <pc:spChg chg="add mod">
          <ac:chgData name="Spencer Lynn" userId="617c9d83-9567-49e3-891b-a8f5f2a11414" providerId="ADAL" clId="{D57362EC-1128-48B0-B00C-0A482C518D25}" dt="2024-09-28T20:51:26.770" v="11458"/>
          <ac:spMkLst>
            <pc:docMk/>
            <pc:sldMk cId="2703207742" sldId="311"/>
            <ac:spMk id="9" creationId="{FC0928C6-14DD-9984-D6BA-D86FD81FE9B3}"/>
          </ac:spMkLst>
        </pc:spChg>
        <pc:spChg chg="add mod">
          <ac:chgData name="Spencer Lynn" userId="617c9d83-9567-49e3-891b-a8f5f2a11414" providerId="ADAL" clId="{D57362EC-1128-48B0-B00C-0A482C518D25}" dt="2024-10-05T21:08:03.293" v="22495" actId="20577"/>
          <ac:spMkLst>
            <pc:docMk/>
            <pc:sldMk cId="2703207742" sldId="311"/>
            <ac:spMk id="10" creationId="{83ABF701-F093-D6C4-C60F-85CD443E213B}"/>
          </ac:spMkLst>
        </pc:spChg>
        <pc:spChg chg="mod">
          <ac:chgData name="Spencer Lynn" userId="617c9d83-9567-49e3-891b-a8f5f2a11414" providerId="ADAL" clId="{D57362EC-1128-48B0-B00C-0A482C518D25}" dt="2024-09-28T20:44:22.116" v="11125" actId="20577"/>
          <ac:spMkLst>
            <pc:docMk/>
            <pc:sldMk cId="2703207742" sldId="311"/>
            <ac:spMk id="8194" creationId="{00000000-0000-0000-0000-000000000000}"/>
          </ac:spMkLst>
        </pc:spChg>
        <pc:picChg chg="del">
          <ac:chgData name="Spencer Lynn" userId="617c9d83-9567-49e3-891b-a8f5f2a11414" providerId="ADAL" clId="{D57362EC-1128-48B0-B00C-0A482C518D25}" dt="2024-09-15T03:20:18.849" v="6554" actId="478"/>
          <ac:picMkLst>
            <pc:docMk/>
            <pc:sldMk cId="2703207742" sldId="311"/>
            <ac:picMk id="2" creationId="{F4152A6F-EA5E-A591-6394-1ABED786AA31}"/>
          </ac:picMkLst>
        </pc:picChg>
      </pc:sldChg>
      <pc:sldChg chg="add del">
        <pc:chgData name="Spencer Lynn" userId="617c9d83-9567-49e3-891b-a8f5f2a11414" providerId="ADAL" clId="{D57362EC-1128-48B0-B00C-0A482C518D25}" dt="2024-09-28T20:55:58.653" v="11529" actId="47"/>
        <pc:sldMkLst>
          <pc:docMk/>
          <pc:sldMk cId="3593430321" sldId="312"/>
        </pc:sldMkLst>
      </pc:sldChg>
      <pc:sldMasterChg chg="delSldLayout">
        <pc:chgData name="Spencer Lynn" userId="617c9d83-9567-49e3-891b-a8f5f2a11414" providerId="ADAL" clId="{D57362EC-1128-48B0-B00C-0A482C518D25}" dt="2024-09-08T18:03:34.162" v="236" actId="47"/>
        <pc:sldMasterMkLst>
          <pc:docMk/>
          <pc:sldMasterMk cId="0" sldId="2147483659"/>
        </pc:sldMasterMkLst>
        <pc:sldLayoutChg chg="del">
          <pc:chgData name="Spencer Lynn" userId="617c9d83-9567-49e3-891b-a8f5f2a11414" providerId="ADAL" clId="{D57362EC-1128-48B0-B00C-0A482C518D25}" dt="2024-09-08T18:03:34.162" v="236" actId="47"/>
          <pc:sldLayoutMkLst>
            <pc:docMk/>
            <pc:sldMasterMk cId="0" sldId="2147483659"/>
            <pc:sldLayoutMk cId="789990874" sldId="214748367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I’m Spencer Lynn,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and my colleagues and I are thrilled to tell you about our approach and designs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for Human-AI Common Ground for Training and Operations</a:t>
            </a:r>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Alright, many of these points – about goal-driven perception and categorization, ad hoc nature of properties, constructionism, situatedness, and degeneracy – do not feel intuitive to humans. Nonetheless, they are supported by physiology, neuroscience, and linguistics, </a:t>
            </a:r>
            <a:r>
              <a:rPr lang="en-US" sz="1600" i="1" dirty="0">
                <a:latin typeface="Arial" panose="020B0604020202020204" pitchFamily="34" charset="0"/>
                <a:cs typeface="Arial" panose="020B0604020202020204" pitchFamily="34" charset="0"/>
              </a:rPr>
              <a:t>and</a:t>
            </a:r>
            <a:r>
              <a:rPr lang="en-US" sz="1600" dirty="0">
                <a:latin typeface="Arial" panose="020B0604020202020204" pitchFamily="34" charset="0"/>
                <a:cs typeface="Arial" panose="020B0604020202020204" pitchFamily="34" charset="0"/>
              </a:rPr>
              <a:t> are largely missing from AI. </a:t>
            </a:r>
          </a:p>
          <a:p>
            <a:pPr marL="171450" indent="-171450">
              <a:buFontTx/>
              <a:buChar char="-"/>
            </a:pPr>
            <a:r>
              <a:rPr lang="en-US" sz="1600" dirty="0">
                <a:latin typeface="Arial" panose="020B0604020202020204" pitchFamily="34" charset="0"/>
                <a:cs typeface="Arial" panose="020B0604020202020204" pitchFamily="34" charset="0"/>
              </a:rPr>
              <a:t>So, how might they be implemented?</a:t>
            </a:r>
          </a:p>
          <a:p>
            <a:pPr marL="0" indent="0" defTabSz="881390">
              <a:spcBef>
                <a:spcPts val="200"/>
              </a:spcBef>
              <a:buFont typeface="Arial" panose="020B0604020202020204" pitchFamily="34" charset="0"/>
              <a:buNone/>
              <a:defRPr/>
            </a:pPr>
            <a:r>
              <a:rPr lang="en-US" sz="1600" dirty="0">
                <a:latin typeface="Arial" panose="020B0604020202020204" pitchFamily="34" charset="0"/>
                <a:cs typeface="Arial" panose="020B0604020202020204" pitchFamily="34" charset="0"/>
              </a:rPr>
              <a:t>We designed and demonstrated the feasibility of an </a:t>
            </a:r>
            <a:r>
              <a:rPr lang="en-US" sz="1600" b="1" dirty="0">
                <a:latin typeface="Arial" panose="020B0604020202020204" pitchFamily="34" charset="0"/>
                <a:cs typeface="Arial" panose="020B0604020202020204" pitchFamily="34" charset="0"/>
              </a:rPr>
              <a:t>Embodied Common Concept Ontology, ECCO. </a:t>
            </a:r>
          </a:p>
          <a:p>
            <a:pPr marL="171450" marR="0" lvl="0" indent="-171450" algn="l" defTabSz="881390" rtl="0" eaLnBrk="0" fontAlgn="base" latinLnBrk="0" hangingPunct="0">
              <a:lnSpc>
                <a:spcPct val="100000"/>
              </a:lnSpc>
              <a:spcBef>
                <a:spcPts val="200"/>
              </a:spcBef>
              <a:spcAft>
                <a:spcPct val="0"/>
              </a:spcAft>
              <a:buClrTx/>
              <a:buSzTx/>
              <a:buFontTx/>
              <a:buChar char="-"/>
              <a:tabLst/>
              <a:defRPr/>
            </a:pPr>
            <a:r>
              <a:rPr lang="en-US" sz="1600" b="0" dirty="0">
                <a:latin typeface="Arial" panose="020B0604020202020204" pitchFamily="34" charset="0"/>
                <a:cs typeface="Arial" panose="020B0604020202020204" pitchFamily="34" charset="0"/>
              </a:rPr>
              <a:t>ECCO u</a:t>
            </a:r>
            <a:r>
              <a:rPr lang="en-US" sz="1600" dirty="0">
                <a:effectLst/>
                <a:latin typeface="Arial" panose="020B0604020202020204" pitchFamily="34" charset="0"/>
                <a:ea typeface="Times New Roman" panose="02020603050405020304" pitchFamily="18" charset="0"/>
                <a:cs typeface="Arial" panose="020B0604020202020204" pitchFamily="34" charset="0"/>
              </a:rPr>
              <a:t>ses a types-based probabilistic knowledgebase to achieve human-AI common ground at the level of concepts</a:t>
            </a:r>
            <a:endParaRPr lang="en-US" sz="1600" b="1" dirty="0">
              <a:latin typeface="Arial" panose="020B0604020202020204" pitchFamily="34" charset="0"/>
              <a:cs typeface="Arial" panose="020B0604020202020204" pitchFamily="34" charset="0"/>
            </a:endParaRPr>
          </a:p>
          <a:p>
            <a:pPr marL="0" indent="0" defTabSz="881390">
              <a:spcBef>
                <a:spcPts val="200"/>
              </a:spcBef>
              <a:buFont typeface="Arial" panose="020B0604020202020204" pitchFamily="34" charset="0"/>
              <a:buNone/>
              <a:defRPr/>
            </a:pPr>
            <a:r>
              <a:rPr lang="en-US" sz="1600" dirty="0">
                <a:latin typeface="Arial" panose="020B0604020202020204" pitchFamily="34" charset="0"/>
                <a:cs typeface="Arial" panose="020B0604020202020204" pitchFamily="34" charset="0"/>
              </a:rPr>
              <a:t>Our domain of application was scoped to spatial conceptualization and reasoning for a human teamed with an autonomous drone.</a:t>
            </a:r>
          </a:p>
          <a:p>
            <a:pPr marL="171450" indent="-171450" defTabSz="881390">
              <a:spcBef>
                <a:spcPts val="200"/>
              </a:spcBef>
              <a:buFontTx/>
              <a:buChar char="-"/>
              <a:defRPr/>
            </a:pPr>
            <a:r>
              <a:rPr lang="en-US" sz="1600" dirty="0">
                <a:latin typeface="Arial" panose="020B0604020202020204" pitchFamily="34" charset="0"/>
                <a:cs typeface="Arial" panose="020B0604020202020204" pitchFamily="34" charset="0"/>
              </a:rPr>
              <a:t>For example, our teammates engage in tactical spatial configurations with respect to targets and one another</a:t>
            </a:r>
          </a:p>
          <a:p>
            <a:pPr marL="171450" indent="-171450" defTabSz="881390">
              <a:spcBef>
                <a:spcPts val="200"/>
              </a:spcBef>
              <a:buFontTx/>
              <a:buChar char="-"/>
              <a:defRPr/>
            </a:pPr>
            <a:r>
              <a:rPr lang="en-US" sz="1600" dirty="0">
                <a:latin typeface="Arial" panose="020B0604020202020204" pitchFamily="34" charset="0"/>
                <a:cs typeface="Arial" panose="020B0604020202020204" pitchFamily="34" charset="0"/>
              </a:rPr>
              <a:t>The team develops </a:t>
            </a:r>
            <a:r>
              <a:rPr lang="en-US" sz="1600" dirty="0">
                <a:latin typeface="Arial" panose="020B0604020202020204" pitchFamily="34" charset="0"/>
                <a:ea typeface="Times New Roman" panose="02020603050405020304" pitchFamily="18" charset="0"/>
                <a:cs typeface="Arial" panose="020B0604020202020204" pitchFamily="34" charset="0"/>
              </a:rPr>
              <a:t>common ground concerning simulated scenes that they observe</a:t>
            </a:r>
          </a:p>
          <a:p>
            <a:pPr marL="171450" indent="-171450" defTabSz="881390">
              <a:spcBef>
                <a:spcPts val="200"/>
              </a:spcBef>
              <a:buFontTx/>
              <a:buChar char="-"/>
              <a:defRPr/>
            </a:pPr>
            <a:r>
              <a:rPr lang="en-US" sz="1600" dirty="0">
                <a:latin typeface="Arial" panose="020B0604020202020204" pitchFamily="34" charset="0"/>
                <a:ea typeface="Times New Roman" panose="02020603050405020304" pitchFamily="18" charset="0"/>
                <a:cs typeface="Arial" panose="020B0604020202020204" pitchFamily="34" charset="0"/>
              </a:rPr>
              <a:t>A controlled language provides a means of communication, but the main focus of ECCO is on congruence of variable conceptual structures (like near, between, and beside) rather than on parsing variable language input</a:t>
            </a:r>
          </a:p>
          <a:p>
            <a:pPr marL="781035" lvl="1" indent="-171450" defTabSz="881390">
              <a:spcBef>
                <a:spcPts val="200"/>
              </a:spcBef>
              <a:buFontTx/>
              <a:buChar char="-"/>
              <a:defRPr/>
            </a:pPr>
            <a:r>
              <a:rPr lang="en-US" sz="1600" dirty="0">
                <a:latin typeface="Arial" panose="020B0604020202020204" pitchFamily="34" charset="0"/>
                <a:cs typeface="Arial" panose="020B0604020202020204" pitchFamily="34" charset="0"/>
              </a:rPr>
              <a:t>In fact, the language is just ECCO’s underlying programming language; ECCO’s inputs and outputs are very clearly defined, which let us focus on designing data types and interactions to model the conceptual features I’ve been describing.</a:t>
            </a:r>
          </a:p>
          <a:p>
            <a:pPr marL="171450" lvl="0" indent="-171450" defTabSz="881390">
              <a:spcBef>
                <a:spcPts val="200"/>
              </a:spcBef>
              <a:buFontTx/>
              <a:buChar char="-"/>
              <a:defRPr/>
            </a:pPr>
            <a:r>
              <a:rPr lang="en-US" sz="1600" dirty="0">
                <a:latin typeface="Arial" panose="020B0604020202020204" pitchFamily="34" charset="0"/>
                <a:cs typeface="Arial" panose="020B0604020202020204" pitchFamily="34" charset="0"/>
              </a:rPr>
              <a:t>The ECCO system itself doesn’t care about the agent architecture (that’s the Hap stuff in the middle orange box): it’s intended to provide any agent with concepts that structure a domain of human experience.</a:t>
            </a:r>
          </a:p>
          <a:p>
            <a:pPr marL="0" indent="0">
              <a:spcBef>
                <a:spcPts val="200"/>
              </a:spcBef>
              <a:buFont typeface="Arial" panose="020B0604020202020204" pitchFamily="34" charset="0"/>
              <a:buNone/>
            </a:pPr>
            <a:r>
              <a:rPr lang="en-US" sz="1600" b="1" dirty="0">
                <a:latin typeface="Arial" panose="020B0604020202020204" pitchFamily="34" charset="0"/>
                <a:cs typeface="Arial" panose="020B0604020202020204" pitchFamily="34" charset="0"/>
              </a:rPr>
              <a:t>ECCO has two main parts:</a:t>
            </a:r>
          </a:p>
          <a:p>
            <a:pPr marL="661043" lvl="1" indent="-220348">
              <a:spcBef>
                <a:spcPts val="200"/>
              </a:spcBef>
              <a:buFont typeface="+mj-lt"/>
              <a:buAutoNum type="arabicPeriod"/>
            </a:pPr>
            <a:r>
              <a:rPr lang="en-US" sz="1600" dirty="0">
                <a:latin typeface="Arial" panose="020B0604020202020204" pitchFamily="34" charset="0"/>
                <a:cs typeface="Arial" panose="020B0604020202020204" pitchFamily="34" charset="0"/>
              </a:rPr>
              <a:t>The ECCO Application maintains a Representation System and a Reasoning Engine </a:t>
            </a:r>
          </a:p>
          <a:p>
            <a:pPr marL="661043" lvl="1" indent="-220348">
              <a:spcBef>
                <a:spcPts val="200"/>
              </a:spcBef>
              <a:buFont typeface="+mj-lt"/>
              <a:buAutoNum type="arabicPeriod"/>
            </a:pPr>
            <a:r>
              <a:rPr lang="en-US" sz="1600" dirty="0">
                <a:latin typeface="Arial" panose="020B0604020202020204" pitchFamily="34" charset="0"/>
                <a:cs typeface="Arial" panose="020B0604020202020204" pitchFamily="34" charset="0"/>
              </a:rPr>
              <a:t>The Score Server (an existing Charles River ontology backend) supports the ECCO Application with a kernel, programming language, and libraries of primitive ontological types and type-specific algorithms. </a:t>
            </a:r>
          </a:p>
          <a:p>
            <a:pPr marL="0" marR="0" lvl="0" indent="0">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Arial" panose="020B0604020202020204" pitchFamily="34" charset="0"/>
              </a:rPr>
              <a:t>We have an early prototype of the architecture, which I’ll tell you about.</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306173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Cover only 1-4</a:t>
            </a:r>
          </a:p>
          <a:p>
            <a:r>
              <a:rPr lang="en-US" b="0" dirty="0">
                <a:latin typeface="Arial" panose="020B0604020202020204" pitchFamily="34" charset="0"/>
                <a:cs typeface="Arial" panose="020B0604020202020204" pitchFamily="34" charset="0"/>
              </a:rPr>
              <a:t>The representation system is a typed ontology.</a:t>
            </a:r>
          </a:p>
          <a:p>
            <a:pPr marL="285750" indent="-285750">
              <a:buFontTx/>
              <a:buChar char="-"/>
            </a:pPr>
            <a:r>
              <a:rPr lang="en-US" b="0" dirty="0">
                <a:latin typeface="Arial" panose="020B0604020202020204" pitchFamily="34" charset="0"/>
                <a:cs typeface="Arial" panose="020B0604020202020204" pitchFamily="34" charset="0"/>
              </a:rPr>
              <a:t>ECCO concepts are computational types, and like integers and strings, are built from more primitive types to support creating new types that can inherit from their parents, in support of blending</a:t>
            </a:r>
          </a:p>
          <a:p>
            <a:pPr marL="285750" indent="-285750">
              <a:buFontTx/>
              <a:buChar char="-"/>
            </a:pPr>
            <a:r>
              <a:rPr lang="en-US" b="0" dirty="0">
                <a:latin typeface="Arial" panose="020B0604020202020204" pitchFamily="34" charset="0"/>
                <a:cs typeface="Arial" panose="020B0604020202020204" pitchFamily="34" charset="0"/>
              </a:rPr>
              <a:t>ECCO types have internal structure: parts and attributes (which can be probabilistic distributions)</a:t>
            </a:r>
            <a:r>
              <a:rPr lang="en-US" sz="1600" b="0" dirty="0">
                <a:solidFill>
                  <a:schemeClr val="tx1"/>
                </a:solidFill>
                <a:effectLst/>
                <a:latin typeface="Arial" panose="020B0604020202020204" pitchFamily="34" charset="0"/>
                <a:cs typeface="Arial" panose="020B0604020202020204" pitchFamily="34" charset="0"/>
              </a:rPr>
              <a:t> in support of blending, situated categorization, and degeneracy</a:t>
            </a:r>
          </a:p>
          <a:p>
            <a:pPr marL="895335" marR="0" lvl="1" indent="-285750" algn="l" defTabSz="914400" rtl="0" eaLnBrk="0" fontAlgn="base" latinLnBrk="0" hangingPunct="0">
              <a:lnSpc>
                <a:spcPct val="100000"/>
              </a:lnSpc>
              <a:spcBef>
                <a:spcPct val="30000"/>
              </a:spcBef>
              <a:spcAft>
                <a:spcPct val="0"/>
              </a:spcAft>
              <a:buClrTx/>
              <a:buSzTx/>
              <a:buFontTx/>
              <a:buChar char="-"/>
              <a:tabLst/>
              <a:defRPr/>
            </a:pPr>
            <a:r>
              <a:rPr lang="en-US" sz="1600" b="0" dirty="0">
                <a:solidFill>
                  <a:schemeClr val="tx1"/>
                </a:solidFill>
                <a:effectLst/>
                <a:latin typeface="Arial" panose="020B0604020202020204" pitchFamily="34" charset="0"/>
                <a:cs typeface="Arial" panose="020B0604020202020204" pitchFamily="34" charset="0"/>
              </a:rPr>
              <a:t>And parts and attributes are themselves ontological entries (with their own parts and attributes), to support situated categorization</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 example complex type is [context] datatypes, which themselves </a:t>
            </a:r>
            <a:r>
              <a:rPr lang="en-US" sz="1600" b="0" dirty="0">
                <a:solidFill>
                  <a:schemeClr val="tx1"/>
                </a:solidFill>
                <a:effectLst/>
                <a:latin typeface="Arial" panose="020B0604020202020204" pitchFamily="34" charset="0"/>
                <a:cs typeface="Arial" panose="020B0604020202020204" pitchFamily="34" charset="0"/>
              </a:rPr>
              <a:t>contain an ontology, a language that maps symbols to ontology entries, and facts expressed in the language and assigned to exemplars of types</a:t>
            </a:r>
            <a:endParaRPr lang="en-U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112868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Cover only 1-3</a:t>
            </a:r>
          </a:p>
          <a:p>
            <a:r>
              <a:rPr lang="en-US" b="0" dirty="0">
                <a:latin typeface="Arial" panose="020B0604020202020204" pitchFamily="34" charset="0"/>
                <a:cs typeface="Arial" panose="020B0604020202020204" pitchFamily="34" charset="0"/>
              </a:rPr>
              <a:t>The reasoning engine handles type manipulations.</a:t>
            </a:r>
          </a:p>
          <a:p>
            <a:pPr marL="285750" indent="-285750">
              <a:buFontTx/>
              <a:buChar char="-"/>
            </a:pPr>
            <a:r>
              <a:rPr lang="en-US" b="0" dirty="0">
                <a:latin typeface="Arial" panose="020B0604020202020204" pitchFamily="34" charset="0"/>
                <a:cs typeface="Arial" panose="020B0604020202020204" pitchFamily="34" charset="0"/>
              </a:rPr>
              <a:t>It categorizes observations, which involves matching observed spatial relations to types on the representation system</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b="0" dirty="0">
                <a:latin typeface="Arial" panose="020B0604020202020204" pitchFamily="34" charset="0"/>
                <a:cs typeface="Arial" panose="020B0604020202020204" pitchFamily="34" charset="0"/>
              </a:rPr>
              <a:t>It blends concepts, </a:t>
            </a:r>
            <a:r>
              <a:rPr lang="en-US" sz="1600" b="0" dirty="0">
                <a:effectLst/>
                <a:latin typeface="Arial" panose="020B0604020202020204" pitchFamily="34" charset="0"/>
                <a:cs typeface="Arial" panose="020B0604020202020204" pitchFamily="34" charset="0"/>
              </a:rPr>
              <a:t>c</a:t>
            </a:r>
            <a:r>
              <a:rPr lang="en-US" sz="1600" dirty="0">
                <a:effectLst/>
                <a:latin typeface="Arial" panose="020B0604020202020204" pitchFamily="34" charset="0"/>
                <a:ea typeface="Times New Roman" panose="02020603050405020304" pitchFamily="18" charset="0"/>
                <a:cs typeface="Arial" panose="020B0604020202020204" pitchFamily="34" charset="0"/>
              </a:rPr>
              <a:t>onstructing a new type that has attributes and parts from known types but replaces the parent distributions with observed values and the parent parts with observed instances of those parts</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b="0" dirty="0">
                <a:latin typeface="Arial" panose="020B0604020202020204" pitchFamily="34" charset="0"/>
                <a:cs typeface="Arial" panose="020B0604020202020204" pitchFamily="34" charset="0"/>
              </a:rPr>
              <a:t>It performs situated categorization, in which </a:t>
            </a:r>
            <a:r>
              <a:rPr lang="en-US" sz="1600" dirty="0">
                <a:effectLst/>
                <a:latin typeface="Arial" panose="020B0604020202020204" pitchFamily="34" charset="0"/>
                <a:ea typeface="Times New Roman" panose="02020603050405020304" pitchFamily="18" charset="0"/>
                <a:cs typeface="Arial" panose="020B0604020202020204" pitchFamily="34" charset="0"/>
              </a:rPr>
              <a:t>other types involved a task or scene influence categorization by adjusting the distributions of the attributes of candidate types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102615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In a simulator, we created an operational vignette illustrating situated categorization.</a:t>
            </a:r>
          </a:p>
          <a:p>
            <a:pPr marL="285750" marR="0" indent="-285750" algn="just">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We asked subject matter experts in computer science, cognitive linguistics, human factors, and other stakeholders to evaluate ECCO human-AI common ground. </a:t>
            </a:r>
          </a:p>
          <a:p>
            <a:pPr marL="285750" marR="0" indent="-285750" algn="just">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In the vignette, mission objectives influence the meaning of the concept [near]. </a:t>
            </a:r>
          </a:p>
          <a:p>
            <a:pPr marL="895335" marR="0" lvl="1" indent="-285750" algn="just">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Specifically, ECCO’s current objective situates how ECCO understands its observation of a spatial relationship in response to a human teammate’s query (e.g., Is the agent “near” the target?). </a:t>
            </a:r>
          </a:p>
          <a:p>
            <a:pPr marL="895335" marR="0" lvl="1" indent="-285750" algn="just">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Mission objectives are implemented as a [context] data structure. </a:t>
            </a:r>
          </a:p>
          <a:p>
            <a:pPr marL="1504920" marR="0" lvl="2" indent="-285750" algn="just">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One objective was to identify Target 1 using a camera that required the agent to be within ~500 m of the target. </a:t>
            </a:r>
          </a:p>
          <a:p>
            <a:pPr marL="1504920" marR="0" lvl="2" indent="-285750" algn="just">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 second objective was to use locate Target 2 using a camera that required a distance within ~1.5 km. </a:t>
            </a:r>
          </a:p>
          <a:p>
            <a:pPr marL="895335" marR="0" lvl="1" indent="-285750" algn="just">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The concept [near] was represented as a function requiring three inputs: two entities and a critical distance. </a:t>
            </a:r>
          </a:p>
          <a:p>
            <a:pPr marL="895335" marR="0" lvl="1" indent="-285750" algn="just">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To ask ECCO if the agent is “near” a target, the human teammate executed a query at the ECCO command line</a:t>
            </a:r>
          </a:p>
          <a:p>
            <a:pPr marL="895335" marR="0" lvl="1" indent="-285750" algn="just">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ECCO extracts the entities (ECCO1 and TARGET) from the query, looking to the currently active [context] datatype for assignment of the lexical entries “ECCO1” and “TARGET” to knowledge present in the [context]’s ontology. </a:t>
            </a:r>
          </a:p>
          <a:p>
            <a:pPr marL="895335" marR="0" lvl="1" indent="-285750" algn="just">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The query also prompts ECCO to categorize the observed relationship between ECCO1 and the target as instance of [near], which involves assessing the observation’s goodness-of-fit to the meaning of [near] as situated by the current mission objective. </a:t>
            </a:r>
          </a:p>
          <a:p>
            <a:pPr marL="895335" marR="0" lvl="1" indent="-285750" algn="just">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Because [near] requires a critical distance, ECCO must search the [context] for knowledge that expresses a distance relationship between the entities. That association is provided in details of the objective: </a:t>
            </a:r>
          </a:p>
          <a:p>
            <a:pPr marL="1504920" marR="0" lvl="2" indent="-285750" algn="just">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Observe a target using a particular method. </a:t>
            </a:r>
          </a:p>
          <a:p>
            <a:pPr marL="1504920" marR="0" lvl="2" indent="-285750" algn="just">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The method itself (use of a particular sensor, which is a type in the ontology) contains information about the distance that the method requires. </a:t>
            </a:r>
          </a:p>
          <a:p>
            <a:pPr marL="0" marR="0" algn="just">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ECCO correctly responded to queries about being near three possible targets contingent on the current mission objective. </a:t>
            </a:r>
          </a:p>
          <a:p>
            <a:pPr marL="285750" marR="0" indent="-285750" algn="just">
              <a:spcBef>
                <a:spcPts val="0"/>
              </a:spcBef>
              <a:spcAft>
                <a:spcPts val="0"/>
              </a:spcAft>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Evaluation showed </a:t>
            </a:r>
          </a:p>
          <a:p>
            <a:pPr marL="895335" marR="0" lvl="1" indent="-285750" algn="just">
              <a:spcBef>
                <a:spcPts val="0"/>
              </a:spcBef>
              <a:spcAft>
                <a:spcPts val="0"/>
              </a:spcAft>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establishment of common ground understanding of [near] as situated by a mission objective and </a:t>
            </a:r>
          </a:p>
          <a:p>
            <a:pPr marL="895335" marR="0" lvl="1" indent="-285750" algn="just">
              <a:spcBef>
                <a:spcPts val="0"/>
              </a:spcBef>
              <a:spcAft>
                <a:spcPts val="0"/>
              </a:spcAft>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maintenance of common ground as the objective changed. </a:t>
            </a:r>
          </a:p>
          <a:p>
            <a:pPr marL="0" marR="0" lvl="0" indent="0" algn="just">
              <a:spcBef>
                <a:spcPts val="0"/>
              </a:spcBef>
              <a:spcAft>
                <a:spcPts val="0"/>
              </a:spcAft>
              <a:buFontTx/>
              <a:buNone/>
            </a:pPr>
            <a:r>
              <a:rPr lang="en-US" sz="1600" b="1" dirty="0">
                <a:effectLst/>
                <a:latin typeface="Arial" panose="020B0604020202020204" pitchFamily="34" charset="0"/>
                <a:ea typeface="Times New Roman" panose="02020603050405020304" pitchFamily="18" charset="0"/>
                <a:cs typeface="Arial" panose="020B0604020202020204" pitchFamily="34" charset="0"/>
              </a:rPr>
              <a:t>Likely Skip: </a:t>
            </a:r>
          </a:p>
          <a:p>
            <a:pPr marL="0" marR="0" lvl="0" indent="0" algn="just">
              <a:spcBef>
                <a:spcPts val="0"/>
              </a:spcBef>
              <a:spcAft>
                <a:spcPts val="0"/>
              </a:spcAft>
              <a:buFontTx/>
              <a:buNone/>
            </a:pPr>
            <a:r>
              <a:rPr lang="en-US" sz="1600" dirty="0">
                <a:effectLst/>
                <a:latin typeface="Arial" panose="020B0604020202020204" pitchFamily="34" charset="0"/>
                <a:ea typeface="Times New Roman" panose="02020603050405020304" pitchFamily="18" charset="0"/>
                <a:cs typeface="Arial" panose="020B0604020202020204" pitchFamily="34" charset="0"/>
              </a:rPr>
              <a:t>These common ground processes were enabled by technical successes, including: </a:t>
            </a:r>
          </a:p>
          <a:p>
            <a:pPr marL="285750" marR="0" lvl="0" indent="-285750" algn="just">
              <a:spcBef>
                <a:spcPts val="0"/>
              </a:spcBef>
              <a:spcAft>
                <a:spcPts val="0"/>
              </a:spcAft>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integration of ontology, agent, and simulator technologies enabling the system to direct agents to take action; </a:t>
            </a:r>
          </a:p>
          <a:p>
            <a:pPr marL="285750" marR="0" lvl="0" indent="-285750" algn="just">
              <a:spcBef>
                <a:spcPts val="0"/>
              </a:spcBef>
              <a:spcAft>
                <a:spcPts val="0"/>
              </a:spcAft>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distributional attributes and their use in the goodness-of-fit algorithm to assess likelihood that an observation is an example of alternative spatial configurations; </a:t>
            </a:r>
          </a:p>
          <a:p>
            <a:pPr marL="285750" marR="0" lvl="0" indent="-285750" algn="just">
              <a:spcBef>
                <a:spcPts val="0"/>
              </a:spcBef>
              <a:spcAft>
                <a:spcPts val="0"/>
              </a:spcAft>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an algorithm for goal-directed blending of known types into a novel type; and </a:t>
            </a:r>
          </a:p>
          <a:p>
            <a:pPr marL="285750" marR="0" lvl="0" indent="-285750" algn="just">
              <a:spcBef>
                <a:spcPts val="0"/>
              </a:spcBef>
              <a:spcAft>
                <a:spcPts val="0"/>
              </a:spcAft>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encoding of scenes in the ontology</a:t>
            </a: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3889187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So that’s the theoretical framework and design for our approach to human-AI common ground.</a:t>
            </a:r>
          </a:p>
          <a:p>
            <a:pPr marL="0" indent="0">
              <a:buFontTx/>
              <a:buNone/>
            </a:pPr>
            <a:r>
              <a:rPr lang="en-US" dirty="0"/>
              <a:t>With the advent of LLMs as a form of generative AI, it’s useful to compare and contrast them with a system like ECCO.</a:t>
            </a:r>
          </a:p>
          <a:p>
            <a:r>
              <a:rPr lang="en-US" sz="1600" b="1" dirty="0">
                <a:effectLst/>
                <a:latin typeface="Arial" panose="020B0604020202020204" pitchFamily="34" charset="0"/>
                <a:ea typeface="Times New Roman" panose="02020603050405020304" pitchFamily="18" charset="0"/>
                <a:cs typeface="Arial" panose="020B0604020202020204" pitchFamily="34" charset="0"/>
              </a:rPr>
              <a:t>LLM have goals, of course – they are encoded in training</a:t>
            </a:r>
          </a:p>
          <a:p>
            <a:pPr marL="285750"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They are trained to learn what can come next, phrase-by-phrase, to produce naturalistic sequences of words </a:t>
            </a:r>
          </a:p>
          <a:p>
            <a:pPr marL="285750" marR="0" lvl="0" indent="-285750">
              <a:spcBef>
                <a:spcPts val="0"/>
              </a:spcBef>
              <a:spcAft>
                <a:spcPts val="0"/>
              </a:spcAft>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This </a:t>
            </a:r>
            <a:r>
              <a:rPr lang="en-US" sz="1600" dirty="0">
                <a:latin typeface="Arial" panose="020B0604020202020204" pitchFamily="34" charset="0"/>
                <a:ea typeface="Times New Roman" panose="02020603050405020304" pitchFamily="18" charset="0"/>
                <a:cs typeface="Arial" panose="020B0604020202020204" pitchFamily="34" charset="0"/>
              </a:rPr>
              <a:t>g</a:t>
            </a:r>
            <a:r>
              <a:rPr lang="en-US" sz="1600" dirty="0">
                <a:effectLst/>
                <a:latin typeface="Arial" panose="020B0604020202020204" pitchFamily="34" charset="0"/>
                <a:ea typeface="Times New Roman" panose="02020603050405020304" pitchFamily="18" charset="0"/>
                <a:cs typeface="Arial" panose="020B0604020202020204" pitchFamily="34" charset="0"/>
              </a:rPr>
              <a:t>oal does not include being factual or accurate</a:t>
            </a:r>
          </a:p>
          <a:p>
            <a:pPr marL="895335" marR="0" lvl="1" indent="-285750">
              <a:spcBef>
                <a:spcPts val="0"/>
              </a:spcBef>
              <a:spcAft>
                <a:spcPts val="0"/>
              </a:spcAft>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Which leads to frequent misalignment with human goals</a:t>
            </a:r>
            <a:endParaRPr lang="en-US" dirty="0"/>
          </a:p>
          <a:p>
            <a:pPr marR="0" lvl="0">
              <a:spcBef>
                <a:spcPts val="0"/>
              </a:spcBef>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[click] So, LLMs have brittle common ground</a:t>
            </a:r>
          </a:p>
          <a:p>
            <a:pPr marL="285750" marR="0" lvl="0" indent="-285750">
              <a:spcBef>
                <a:spcPts val="0"/>
              </a:spcBef>
              <a:spcAft>
                <a:spcPts val="0"/>
              </a:spcAft>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Prompt engineering, guard-rails, and post-hoc verification of output are attempts to align LLM output with the goals humans want to use LLMs for</a:t>
            </a:r>
            <a:endParaRPr lang="en-US" dirty="0"/>
          </a:p>
          <a:p>
            <a:r>
              <a:rPr lang="en-US" sz="1600" b="1" dirty="0">
                <a:effectLst/>
                <a:latin typeface="Arial" panose="020B0604020202020204" pitchFamily="34" charset="0"/>
                <a:ea typeface="Times New Roman" panose="02020603050405020304" pitchFamily="18" charset="0"/>
                <a:cs typeface="Arial" panose="020B0604020202020204" pitchFamily="34" charset="0"/>
              </a:rPr>
              <a:t>[click] But, LLMs </a:t>
            </a:r>
            <a:r>
              <a:rPr lang="en-US" sz="1600" b="1" dirty="0">
                <a:latin typeface="Arial" panose="020B0604020202020204" pitchFamily="34" charset="0"/>
                <a:ea typeface="Times New Roman" panose="02020603050405020304" pitchFamily="18" charset="0"/>
                <a:cs typeface="Arial" panose="020B0604020202020204" pitchFamily="34" charset="0"/>
              </a:rPr>
              <a:t>read-in and </a:t>
            </a:r>
            <a:r>
              <a:rPr lang="en-US" sz="1600" b="1" dirty="0">
                <a:effectLst/>
                <a:latin typeface="Arial" panose="020B0604020202020204" pitchFamily="34" charset="0"/>
                <a:ea typeface="Times New Roman" panose="02020603050405020304" pitchFamily="18" charset="0"/>
                <a:cs typeface="Arial" panose="020B0604020202020204" pitchFamily="34" charset="0"/>
              </a:rPr>
              <a:t>produce content rich with blends</a:t>
            </a:r>
          </a:p>
          <a:p>
            <a:pPr marL="285750"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Language </a:t>
            </a:r>
            <a:r>
              <a:rPr lang="en-US" sz="1600" i="1" dirty="0">
                <a:effectLst/>
                <a:latin typeface="Arial" panose="020B0604020202020204" pitchFamily="34" charset="0"/>
                <a:ea typeface="Times New Roman" panose="02020603050405020304" pitchFamily="18" charset="0"/>
                <a:cs typeface="Arial" panose="020B0604020202020204" pitchFamily="34" charset="0"/>
              </a:rPr>
              <a:t>expresses </a:t>
            </a:r>
            <a:r>
              <a:rPr lang="en-US" sz="1600" dirty="0">
                <a:effectLst/>
                <a:latin typeface="Arial" panose="020B0604020202020204" pitchFamily="34" charset="0"/>
                <a:ea typeface="Times New Roman" panose="02020603050405020304" pitchFamily="18" charset="0"/>
                <a:cs typeface="Arial" panose="020B0604020202020204" pitchFamily="34" charset="0"/>
              </a:rPr>
              <a:t>blends</a:t>
            </a:r>
            <a:r>
              <a:rPr lang="en-US" sz="1600" dirty="0">
                <a:latin typeface="Arial" panose="020B0604020202020204" pitchFamily="34" charset="0"/>
                <a:ea typeface="Times New Roman" panose="02020603050405020304" pitchFamily="18" charset="0"/>
                <a:cs typeface="Arial" panose="020B0604020202020204" pitchFamily="34" charset="0"/>
              </a:rPr>
              <a:t> that </a:t>
            </a:r>
            <a:r>
              <a:rPr lang="en-US" sz="1600" dirty="0">
                <a:effectLst/>
                <a:latin typeface="Arial" panose="020B0604020202020204" pitchFamily="34" charset="0"/>
                <a:ea typeface="Times New Roman" panose="02020603050405020304" pitchFamily="18" charset="0"/>
                <a:cs typeface="Arial" panose="020B0604020202020204" pitchFamily="34" charset="0"/>
              </a:rPr>
              <a:t>reflect interactions among human concepts </a:t>
            </a:r>
          </a:p>
          <a:p>
            <a:pPr marL="285750"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So LLMs blend by dint of having implicit associations</a:t>
            </a:r>
            <a:r>
              <a:rPr lang="en-US" sz="1600" dirty="0">
                <a:latin typeface="Arial" panose="020B0604020202020204" pitchFamily="34" charset="0"/>
                <a:ea typeface="Times New Roman" panose="02020603050405020304" pitchFamily="18" charset="0"/>
                <a:cs typeface="Arial" panose="020B0604020202020204" pitchFamily="34" charset="0"/>
              </a:rPr>
              <a:t> about</a:t>
            </a:r>
            <a:r>
              <a:rPr lang="en-US" sz="1600" dirty="0">
                <a:effectLst/>
                <a:latin typeface="Arial" panose="020B0604020202020204" pitchFamily="34" charset="0"/>
                <a:ea typeface="Times New Roman" panose="02020603050405020304" pitchFamily="18" charset="0"/>
                <a:cs typeface="Arial" panose="020B0604020202020204" pitchFamily="34" charset="0"/>
              </a:rPr>
              <a:t> what can come next during sentence production, having been trained on content that contains blends</a:t>
            </a:r>
          </a:p>
          <a:p>
            <a:pPr marL="285750"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But LLMs are not blending parts of models nor creating blends to understand their perceptions</a:t>
            </a:r>
            <a:endParaRPr lang="en-US" dirty="0"/>
          </a:p>
          <a:p>
            <a:pPr marL="0" marR="0">
              <a:spcBef>
                <a:spcPts val="0"/>
              </a:spcBef>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[click] Nonetheless, LLM-like </a:t>
            </a:r>
            <a:r>
              <a:rPr lang="en-US" sz="1600" b="1" dirty="0">
                <a:latin typeface="Arial" panose="020B0604020202020204" pitchFamily="34" charset="0"/>
                <a:ea typeface="Times New Roman" panose="02020603050405020304" pitchFamily="18" charset="0"/>
                <a:cs typeface="Arial" panose="020B0604020202020204" pitchFamily="34" charset="0"/>
              </a:rPr>
              <a:t>g</a:t>
            </a:r>
            <a:r>
              <a:rPr lang="en-US" sz="1600" b="1" dirty="0">
                <a:effectLst/>
                <a:latin typeface="Arial" panose="020B0604020202020204" pitchFamily="34" charset="0"/>
                <a:ea typeface="Times New Roman" panose="02020603050405020304" pitchFamily="18" charset="0"/>
                <a:cs typeface="Arial" panose="020B0604020202020204" pitchFamily="34" charset="0"/>
              </a:rPr>
              <a:t>enerativity is part of the solution</a:t>
            </a:r>
          </a:p>
          <a:p>
            <a:pPr marL="285750" marR="0" indent="-285750">
              <a:spcBef>
                <a:spcPts val="0"/>
              </a:spcBef>
              <a:spcAft>
                <a:spcPts val="0"/>
              </a:spcAft>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Where LLMs generate surface behavior (language), the generativity of organic intelligence starts at perception and extends through behavior</a:t>
            </a:r>
          </a:p>
          <a:p>
            <a:pPr marL="285750" marR="0" indent="-285750">
              <a:spcBef>
                <a:spcPts val="0"/>
              </a:spcBef>
              <a:spcAft>
                <a:spcPts val="0"/>
              </a:spcAft>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ECCO is an approach for increasing the utility of generative architectures for human-AI teaming and common ground at the concept level</a:t>
            </a:r>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3827828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Likely skip this slide</a:t>
            </a:r>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2229226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16</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r>
              <a:rPr lang="en-US" dirty="0"/>
              <a:t>Please be in touch if you’d like to continue the conversation.</a:t>
            </a:r>
          </a:p>
          <a:p>
            <a:r>
              <a:rPr lang="en-US" dirty="0"/>
              <a:t>Thank you very much.</a:t>
            </a:r>
          </a:p>
        </p:txBody>
      </p:sp>
    </p:spTree>
    <p:extLst>
      <p:ext uri="{BB962C8B-B14F-4D97-AF65-F5344CB8AC3E}">
        <p14:creationId xmlns:p14="http://schemas.microsoft.com/office/powerpoint/2010/main" val="3038339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kern="0" dirty="0">
                <a:solidFill>
                  <a:srgbClr val="000000"/>
                </a:solidFill>
                <a:latin typeface="Arial" panose="020B0604020202020204" pitchFamily="34" charset="0"/>
                <a:cs typeface="Arial" pitchFamily="34" charset="0"/>
              </a:rPr>
              <a:t>So: How do we create AIs capable of meaningful and trusted teaming with humans?</a:t>
            </a:r>
          </a:p>
          <a:p>
            <a:pPr marL="285750"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“Common ground” is a metaphor central to answering this questions because it’s central to how humans working together effectively</a:t>
            </a:r>
          </a:p>
          <a:p>
            <a:pPr marL="285750"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It refers to congruent knowledge, beliefs, and assumptions among a team about their objectives, context, and capabilities.</a:t>
            </a:r>
          </a:p>
          <a:p>
            <a:r>
              <a:rPr lang="en-US" sz="1600" b="1" dirty="0">
                <a:effectLst/>
                <a:latin typeface="Arial" panose="020B0604020202020204" pitchFamily="34" charset="0"/>
                <a:cs typeface="Arial" panose="020B0604020202020204" pitchFamily="34" charset="0"/>
              </a:rPr>
              <a:t>[click]</a:t>
            </a:r>
          </a:p>
          <a:p>
            <a:pPr marR="0" lvl="0">
              <a:spcBef>
                <a:spcPts val="0"/>
              </a:spcBef>
              <a:spcAft>
                <a:spcPts val="0"/>
              </a:spcAft>
            </a:pPr>
            <a:r>
              <a:rPr lang="en-US" sz="1600" kern="100" dirty="0">
                <a:effectLst/>
                <a:latin typeface="Arial" panose="020B0604020202020204" pitchFamily="34" charset="0"/>
                <a:ea typeface="Aptos" panose="020B0004020202020204" pitchFamily="34" charset="0"/>
                <a:cs typeface="Arial" panose="020B0604020202020204" pitchFamily="34" charset="0"/>
              </a:rPr>
              <a:t>In this presentation, I’ll:</a:t>
            </a:r>
          </a:p>
          <a:p>
            <a:pPr marL="342900" marR="0" lvl="0" indent="-342900">
              <a:spcBef>
                <a:spcPts val="0"/>
              </a:spcBef>
              <a:spcAft>
                <a:spcPts val="0"/>
              </a:spcAft>
              <a:buFont typeface="Aptos" panose="020B0004020202020204" pitchFamily="34" charset="0"/>
              <a:buChar char="-"/>
            </a:pPr>
            <a:r>
              <a:rPr lang="en-US" sz="1600" kern="100" dirty="0">
                <a:effectLst/>
                <a:latin typeface="Arial" panose="020B0604020202020204" pitchFamily="34" charset="0"/>
                <a:ea typeface="Aptos" panose="020B0004020202020204" pitchFamily="34" charset="0"/>
                <a:cs typeface="Arial" panose="020B0604020202020204" pitchFamily="34" charset="0"/>
              </a:rPr>
              <a:t>Describe characteristics of human concepts and categorization that set them apart from most work in AI</a:t>
            </a:r>
          </a:p>
          <a:p>
            <a:pPr marL="342900" marR="0" lvl="0" indent="-342900">
              <a:spcBef>
                <a:spcPts val="0"/>
              </a:spcBef>
              <a:spcAft>
                <a:spcPts val="0"/>
              </a:spcAft>
              <a:buFont typeface="Aptos" panose="020B0004020202020204" pitchFamily="34" charset="0"/>
              <a:buChar char="-"/>
            </a:pPr>
            <a:r>
              <a:rPr lang="en-US" sz="1600" dirty="0">
                <a:effectLst/>
                <a:latin typeface="Arial" panose="020B0604020202020204" pitchFamily="34" charset="0"/>
                <a:ea typeface="Aptos" panose="020B0004020202020204" pitchFamily="34" charset="0"/>
                <a:cs typeface="Arial" panose="020B0604020202020204" pitchFamily="34" charset="0"/>
              </a:rPr>
              <a:t>And illustrate design principles for a novel computational approach to implementing those characteristics</a:t>
            </a:r>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The characteristics evolved in animals over 500 MY of needing to operate bodies the in the world</a:t>
            </a:r>
          </a:p>
          <a:p>
            <a:pPr marL="285750" indent="-285750">
              <a:buFontTx/>
              <a:buChar char="-"/>
            </a:pPr>
            <a:r>
              <a:rPr lang="en-US" sz="1600" dirty="0">
                <a:effectLst/>
                <a:latin typeface="Arial" panose="020B0604020202020204" pitchFamily="34" charset="0"/>
                <a:cs typeface="Arial" panose="020B0604020202020204" pitchFamily="34" charset="0"/>
              </a:rPr>
              <a:t>So, rather than being evolved to be “intelligent” as we think of intelligence now, brains evolved to support what’s sometimes called the “four Fs”</a:t>
            </a:r>
          </a:p>
          <a:p>
            <a:pPr marL="895335" lvl="1" indent="-285750">
              <a:buFontTx/>
              <a:buChar char="-"/>
            </a:pPr>
            <a:r>
              <a:rPr lang="en-US" sz="1600" dirty="0">
                <a:effectLst/>
                <a:latin typeface="Arial" panose="020B0604020202020204" pitchFamily="34" charset="0"/>
                <a:cs typeface="Arial" panose="020B0604020202020204" pitchFamily="34" charset="0"/>
              </a:rPr>
              <a:t>Feeding, Fighting, Fleeing, … and reproduction (that’s not my joke)</a:t>
            </a:r>
          </a:p>
          <a:p>
            <a:pPr marL="0" lvl="0" indent="0">
              <a:buFontTx/>
              <a:buNone/>
            </a:pPr>
            <a:r>
              <a:rPr lang="en-US" sz="1600" dirty="0">
                <a:effectLst/>
                <a:latin typeface="Arial" panose="020B0604020202020204" pitchFamily="34" charset="0"/>
                <a:cs typeface="Arial" panose="020B0604020202020204" pitchFamily="34" charset="0"/>
              </a:rPr>
              <a:t>The approach is based on this evolutionary, embodied perspective on intelligence, in which the primary “goal” of organic intelligence is basically maintenance of physiological allostasis.</a:t>
            </a:r>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356093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1390" fontAlgn="auto">
              <a:spcAft>
                <a:spcPts val="0"/>
              </a:spcAft>
              <a:buFont typeface="Arial" panose="020B0604020202020204" pitchFamily="34" charset="0"/>
              <a:buNone/>
              <a:defRPr/>
            </a:pPr>
            <a:r>
              <a:rPr lang="en-US" sz="1600" dirty="0">
                <a:latin typeface="Arial" panose="020B0604020202020204" pitchFamily="34" charset="0"/>
                <a:cs typeface="Arial" panose="020B0604020202020204" pitchFamily="34" charset="0"/>
              </a:rPr>
              <a:t>Current AI possesses impoverished conceptual structures relative to a human teammate and this is one reason human-AI common ground has been limited.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buFontTx/>
              <a:buNone/>
            </a:pPr>
            <a:r>
              <a:rPr lang="en-US" sz="1600" b="1" dirty="0">
                <a:effectLst/>
                <a:latin typeface="Arial" panose="020B0604020202020204" pitchFamily="34" charset="0"/>
                <a:ea typeface="Times New Roman" panose="02020603050405020304" pitchFamily="18" charset="0"/>
                <a:cs typeface="Arial" panose="020B0604020202020204" pitchFamily="34" charset="0"/>
              </a:rPr>
              <a:t>Current examples </a:t>
            </a:r>
            <a:r>
              <a:rPr lang="en-US" sz="1600" dirty="0">
                <a:effectLst/>
                <a:latin typeface="Arial" panose="020B0604020202020204" pitchFamily="34" charset="0"/>
                <a:ea typeface="Times New Roman" panose="02020603050405020304" pitchFamily="18" charset="0"/>
                <a:cs typeface="Arial" panose="020B0604020202020204" pitchFamily="34" charset="0"/>
              </a:rPr>
              <a:t>we’re all familiar with are </a:t>
            </a:r>
            <a:r>
              <a:rPr lang="en-US" sz="1600" dirty="0">
                <a:latin typeface="Arial" panose="020B0604020202020204" pitchFamily="34" charset="0"/>
                <a:ea typeface="Aptos" panose="020B0004020202020204" pitchFamily="34" charset="0"/>
                <a:cs typeface="Arial" panose="020B0604020202020204" pitchFamily="34" charset="0"/>
              </a:rPr>
              <a:t>often about UI-related issues</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600" dirty="0">
                <a:effectLst/>
                <a:latin typeface="Arial" panose="020B0604020202020204" pitchFamily="34" charset="0"/>
                <a:ea typeface="Times New Roman" panose="02020603050405020304" pitchFamily="18" charset="0"/>
                <a:cs typeface="Arial" panose="020B0604020202020204" pitchFamily="34" charset="0"/>
              </a:rPr>
              <a:t>For example, parsing variable input: Getting directions to the airport might be said as: “Take me to the Orlando Airport”, or “Show me directions to MCO”. </a:t>
            </a:r>
          </a:p>
          <a:p>
            <a:pPr marL="285750" lvl="0"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Or, making output transparent: A human using a device geolocated to Orlando says: “Take me to the airport” and the AI responds: “Okay, getting directions to the Orlando International Airport.”</a:t>
            </a:r>
          </a:p>
          <a:p>
            <a:pPr marL="0" indent="0">
              <a:buFontTx/>
              <a:buNone/>
            </a:pPr>
            <a:r>
              <a:rPr lang="en-US" sz="1600" dirty="0">
                <a:effectLst/>
                <a:latin typeface="Arial" panose="020B0604020202020204" pitchFamily="34" charset="0"/>
                <a:ea typeface="Times New Roman" panose="02020603050405020304" pitchFamily="18" charset="0"/>
                <a:cs typeface="Arial" panose="020B0604020202020204" pitchFamily="34" charset="0"/>
              </a:rPr>
              <a:t>But among humans</a:t>
            </a:r>
          </a:p>
          <a:p>
            <a:pPr marL="285750" lvl="0"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An instructor uses dialog to </a:t>
            </a:r>
            <a:r>
              <a:rPr lang="en-US" sz="1600" b="0" dirty="0">
                <a:effectLst/>
                <a:latin typeface="Arial" panose="020B0604020202020204" pitchFamily="34" charset="0"/>
                <a:ea typeface="Times New Roman" panose="02020603050405020304" pitchFamily="18" charset="0"/>
                <a:cs typeface="Arial" panose="020B0604020202020204" pitchFamily="34" charset="0"/>
              </a:rPr>
              <a:t>activate and shape concepts in the student’s mind, contextualizing and refining concepts until shared perceptions are categorized (that is, understood) in </a:t>
            </a:r>
            <a:r>
              <a:rPr lang="en-US" sz="1600" dirty="0">
                <a:effectLst/>
                <a:latin typeface="Arial" panose="020B0604020202020204" pitchFamily="34" charset="0"/>
                <a:ea typeface="Times New Roman" panose="02020603050405020304" pitchFamily="18" charset="0"/>
                <a:cs typeface="Arial" panose="020B0604020202020204" pitchFamily="34" charset="0"/>
              </a:rPr>
              <a:t>a common way.</a:t>
            </a:r>
          </a:p>
          <a:p>
            <a:pPr marL="285750" lvl="0"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Human concepts are not merely variables to be parameterized but are </a:t>
            </a:r>
            <a:r>
              <a:rPr lang="en-US" sz="1600" b="1" dirty="0">
                <a:effectLst/>
                <a:latin typeface="Arial" panose="020B0604020202020204" pitchFamily="34" charset="0"/>
                <a:ea typeface="Times New Roman" panose="02020603050405020304" pitchFamily="18" charset="0"/>
                <a:cs typeface="Arial" panose="020B0604020202020204" pitchFamily="34" charset="0"/>
              </a:rPr>
              <a:t>constructed</a:t>
            </a:r>
            <a:r>
              <a:rPr lang="en-US" sz="1600" dirty="0">
                <a:effectLst/>
                <a:latin typeface="Arial" panose="020B0604020202020204" pitchFamily="34" charset="0"/>
                <a:ea typeface="Times New Roman" panose="02020603050405020304" pitchFamily="18" charset="0"/>
                <a:cs typeface="Arial" panose="020B0604020202020204" pitchFamily="34" charset="0"/>
              </a:rPr>
              <a:t> during perception to support behavior (such as the four Fs). </a:t>
            </a:r>
          </a:p>
          <a:p>
            <a:pPr marL="0" lvl="0" indent="0">
              <a:buFontTx/>
              <a:buNone/>
            </a:pPr>
            <a:r>
              <a:rPr lang="en-US" sz="1600" dirty="0">
                <a:effectLst/>
                <a:latin typeface="Arial" panose="020B0604020202020204" pitchFamily="34" charset="0"/>
                <a:cs typeface="Arial" panose="020B0604020202020204" pitchFamily="34" charset="0"/>
              </a:rPr>
              <a:t>This talk is about how human concepts come to be this way, and how we might provide a similarly </a:t>
            </a:r>
            <a:r>
              <a:rPr lang="en-US" sz="1600" b="0" dirty="0">
                <a:effectLst/>
                <a:latin typeface="Arial" panose="020B0604020202020204" pitchFamily="34" charset="0"/>
                <a:cs typeface="Arial" panose="020B0604020202020204" pitchFamily="34" charset="0"/>
              </a:rPr>
              <a:t>constructive</a:t>
            </a:r>
            <a:r>
              <a:rPr lang="en-US" sz="1600" dirty="0">
                <a:effectLst/>
                <a:latin typeface="Arial" panose="020B0604020202020204" pitchFamily="34" charset="0"/>
                <a:cs typeface="Arial" panose="020B0604020202020204" pitchFamily="34" charset="0"/>
              </a:rPr>
              <a:t> architecture for AI.</a:t>
            </a:r>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273430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 two points about brains and organic intelligence: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First</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how we understand what we see is dependent on our goals</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example, if your task is to change a lightbulb, you might look around the environment to see what affords achieving that goal/solving that problem. If there’s no step stool around, you could use a chair.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Think about what that means: you don’t have a dictionary entry that says chairs are for sitting, but, secondarily, can be used as stepstools.</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Instead, you have a problem whose solution matches your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needs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decompositions of what you see</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 the environment, and those decompositions (e.g., structural support of chair legs and seat) are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identified</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with respect to your body (e.g., shape, weight, range of motion, sensory capabilities).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significance of this point is that:</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we call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properties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functions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 an object are not intrinsic to the object but temporary/ad hoc, “situated” features of the shape of the object, the body, and the affordances required by current goals.</a:t>
            </a:r>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49813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2</a:t>
            </a:r>
            <a:r>
              <a:rPr kumimoji="0" lang="en-US" sz="16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nd</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point is that categories (the understanding we impose on our perceptions) are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generated</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or “constructed” at the time of need from prior knowledge and current context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 hoc” categories such as the “things </a:t>
            </a:r>
            <a:r>
              <a:rPr lang="en-US" sz="1600" b="0" dirty="0">
                <a:latin typeface="Arial" panose="020B0604020202020204" pitchFamily="34" charset="0"/>
                <a:cs typeface="Arial" panose="020B0604020202020204" pitchFamily="34" charset="0"/>
              </a:rPr>
              <a:t>you forget to pack for a trip”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are an obviously constructed example.</a:t>
            </a:r>
            <a:endParaRPr lang="en-US" sz="1600" dirty="0">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Generated on-the-fly to serve a current goal, like to reason about packing for home before you leave IITSEC</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preexisting label</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Clearly subjective</a:t>
            </a:r>
            <a:endParaRPr lang="en-US" sz="1600" kern="100" dirty="0">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significance of this point is that:</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Categories constructed to understand and reason about the world with respect to one’s goals (at least on the embodied cognition view I’m outlining here)</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Like properties of objects,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categories themselves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are not objectively real in some Platonic sense, even though we train AIs on them as if they were</a:t>
            </a:r>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175061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So</a:t>
            </a:r>
            <a:r>
              <a:rPr lang="en-US" dirty="0">
                <a:latin typeface="Arial" panose="020B0604020202020204" pitchFamily="34" charset="0"/>
                <a:cs typeface="Arial" panose="020B0604020202020204" pitchFamily="34" charset="0"/>
              </a:rPr>
              <a:t>, this flexibility of </a:t>
            </a:r>
            <a:r>
              <a:rPr lang="en-US" b="1" dirty="0">
                <a:latin typeface="Arial" panose="020B0604020202020204" pitchFamily="34" charset="0"/>
                <a:cs typeface="Arial" panose="020B0604020202020204" pitchFamily="34" charset="0"/>
              </a:rPr>
              <a:t>constructing </a:t>
            </a:r>
            <a:r>
              <a:rPr lang="en-US" b="0" dirty="0">
                <a:latin typeface="Arial" panose="020B0604020202020204" pitchFamily="34" charset="0"/>
                <a:cs typeface="Arial" panose="020B0604020202020204" pitchFamily="34" charset="0"/>
              </a:rPr>
              <a:t>categories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a:t>
            </a:r>
            <a:r>
              <a:rPr lang="en-US" b="1" dirty="0">
                <a:latin typeface="Arial" panose="020B0604020202020204" pitchFamily="34" charset="0"/>
                <a:cs typeface="Arial" panose="020B0604020202020204" pitchFamily="34" charset="0"/>
              </a:rPr>
              <a:t>understand </a:t>
            </a:r>
            <a:r>
              <a:rPr lang="en-US" b="0" dirty="0">
                <a:latin typeface="Arial" panose="020B0604020202020204" pitchFamily="34" charset="0"/>
                <a:cs typeface="Arial" panose="020B0604020202020204" pitchFamily="34" charset="0"/>
              </a:rPr>
              <a:t>perceptions</a:t>
            </a:r>
            <a:r>
              <a:rPr lang="en-US" b="1" dirty="0">
                <a:latin typeface="Arial" panose="020B0604020202020204" pitchFamily="34" charset="0"/>
                <a:cs typeface="Arial" panose="020B0604020202020204" pitchFamily="34" charset="0"/>
              </a:rPr>
              <a:t> based on needs </a:t>
            </a:r>
            <a:r>
              <a:rPr lang="en-US" dirty="0">
                <a:latin typeface="Arial" panose="020B0604020202020204" pitchFamily="34" charset="0"/>
                <a:cs typeface="Arial" panose="020B0604020202020204" pitchFamily="34" charset="0"/>
              </a:rPr>
              <a:t>is part of the challenge for human-AI common ground. Human conceptualization is malleable in this way -- we easily categorize and act on </a:t>
            </a:r>
            <a:r>
              <a:rPr lang="en-US" b="1" dirty="0">
                <a:latin typeface="Arial" panose="020B0604020202020204" pitchFamily="34" charset="0"/>
                <a:cs typeface="Arial" panose="020B0604020202020204" pitchFamily="34" charset="0"/>
              </a:rPr>
              <a:t>a “chair”-shaped blob</a:t>
            </a:r>
            <a:r>
              <a:rPr lang="en-US" dirty="0">
                <a:latin typeface="Arial" panose="020B0604020202020204" pitchFamily="34" charset="0"/>
                <a:cs typeface="Arial" panose="020B0604020202020204" pitchFamily="34" charset="0"/>
              </a:rPr>
              <a:t> as if it were a step tool when it suits our needs.</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what if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categories are constructed like this? The “meaning” of words exchanged in discourse is constructed and malleable.</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 we understand the perception of the spatial relationship between ECCO1 and RED2, on the left here, as an example of the concept [near]?</a:t>
            </a:r>
          </a:p>
          <a:p>
            <a:pPr marL="895335" marR="0" lvl="1" indent="-285750"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 without a goal, even if we knew the size and distances of ECCO1 and the targets</a:t>
            </a:r>
          </a:p>
          <a:p>
            <a:pPr marL="0" marR="0" lvl="0" indent="0" algn="l" defTabSz="914400" rtl="0" eaLnBrk="0" fontAlgn="base" latinLnBrk="0" hangingPunct="0">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Conventional labeled categories, on the right, are the minority – they are useful shortcuts….until they aren’t, at which point they are brittle and common ground breaks down. </a:t>
            </a:r>
          </a:p>
          <a:p>
            <a:pPr marL="285750" marR="0" lvl="0" indent="-285750" algn="l" defTabSz="914400" rtl="0" eaLnBrk="0" fontAlgn="base" latinLnBrk="0" hangingPunct="0">
              <a:lnSpc>
                <a:spcPct val="100000"/>
              </a:lnSpc>
              <a:spcBef>
                <a:spcPts val="0"/>
              </a:spcBef>
              <a:spcAft>
                <a:spcPts val="0"/>
              </a:spcAft>
              <a:buClrTx/>
              <a:buSzTx/>
              <a:buFontTx/>
              <a:buChar char="-"/>
              <a:tabLst/>
              <a:defRPr/>
            </a:pPr>
            <a:r>
              <a:rPr lang="en-US" sz="1600" dirty="0">
                <a:latin typeface="Arial" panose="020B0604020202020204" pitchFamily="34" charset="0"/>
                <a:cs typeface="Arial" panose="020B0604020202020204" pitchFamily="34" charset="0"/>
              </a:rPr>
              <a:t>It doesn’t break down because, “Hey, that’s an oddly shaped chair the vision system can’t recognize” </a:t>
            </a:r>
          </a:p>
          <a:p>
            <a:pPr marL="285750" marR="0" lvl="0" indent="-285750" algn="l" defTabSz="914400" rtl="0" eaLnBrk="0" fontAlgn="base" latinLnBrk="0" hangingPunct="0">
              <a:lnSpc>
                <a:spcPct val="100000"/>
              </a:lnSpc>
              <a:spcBef>
                <a:spcPts val="0"/>
              </a:spcBef>
              <a:spcAft>
                <a:spcPts val="0"/>
              </a:spcAft>
              <a:buClrTx/>
              <a:buSzTx/>
              <a:buFontTx/>
              <a:buChar char="-"/>
              <a:tabLst/>
              <a:defRPr/>
            </a:pPr>
            <a:r>
              <a:rPr lang="en-US" sz="1600" dirty="0">
                <a:latin typeface="Arial" panose="020B0604020202020204" pitchFamily="34" charset="0"/>
                <a:cs typeface="Arial" panose="020B0604020202020204" pitchFamily="34" charset="0"/>
              </a:rPr>
              <a:t>It breaks down because to achieve my goal I need to put that chair to some other use.  </a:t>
            </a:r>
          </a:p>
          <a:p>
            <a:pPr marL="285750" marR="0" lvl="0" indent="-285750" algn="l" defTabSz="914400" rtl="0" eaLnBrk="0" fontAlgn="base" latinLnBrk="0" hangingPunct="0">
              <a:lnSpc>
                <a:spcPct val="100000"/>
              </a:lnSpc>
              <a:spcBef>
                <a:spcPts val="0"/>
              </a:spcBef>
              <a:spcAft>
                <a:spcPts val="0"/>
              </a:spcAft>
              <a:buClrTx/>
              <a:buSzTx/>
              <a:buFontTx/>
              <a:buChar char="-"/>
              <a:tabLst/>
              <a:defRPr/>
            </a:pPr>
            <a:r>
              <a:rPr lang="en-US" sz="1600" dirty="0">
                <a:latin typeface="Arial" panose="020B0604020202020204" pitchFamily="34" charset="0"/>
                <a:cs typeface="Arial" panose="020B0604020202020204" pitchFamily="34" charset="0"/>
              </a:rPr>
              <a:t>But AI concepts are fixed to the goal of the person who labeled the training data or designed the unsupervised reward function</a:t>
            </a:r>
            <a:endParaRPr lang="en-US" sz="16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What will it take to have AI with flexible enough conceptual structure that different goals can lead it to understand the environment with respect to those goals – and so have teammate-like common ground? </a:t>
            </a:r>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28970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dirty="0">
                <a:effectLst/>
                <a:latin typeface="Arial" panose="020B0604020202020204" pitchFamily="34" charset="0"/>
                <a:cs typeface="Arial" panose="020B0604020202020204" pitchFamily="34" charset="0"/>
              </a:rPr>
              <a:t>It will take implementing characteristics of human conceptual structure that are </a:t>
            </a:r>
            <a:r>
              <a:rPr lang="en-US" sz="1600" b="0" i="0" kern="0" dirty="0">
                <a:solidFill>
                  <a:srgbClr val="000000"/>
                </a:solidFill>
                <a:latin typeface="Arial" pitchFamily="34" charset="0"/>
                <a:cs typeface="Arial" pitchFamily="34" charset="0"/>
              </a:rPr>
              <a:t>the mechanisms behind goal-oriented perception and category construction</a:t>
            </a:r>
            <a:endParaRPr lang="en-US" sz="1600" dirty="0">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dirty="0">
                <a:effectLst/>
                <a:latin typeface="Arial" panose="020B0604020202020204" pitchFamily="34" charset="0"/>
                <a:cs typeface="Arial" panose="020B0604020202020204" pitchFamily="34" charset="0"/>
              </a:rPr>
              <a:t>A first characteristic </a:t>
            </a:r>
            <a:r>
              <a:rPr lang="en-US" sz="1600" dirty="0">
                <a:effectLst/>
                <a:latin typeface="Arial" panose="020B0604020202020204" pitchFamily="34" charset="0"/>
                <a:cs typeface="Arial" panose="020B0604020202020204" pitchFamily="34" charset="0"/>
              </a:rPr>
              <a:t>is the blending of conceptual knowledge</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600" kern="0" dirty="0">
                <a:solidFill>
                  <a:srgbClr val="000000"/>
                </a:solidFill>
                <a:latin typeface="Arial" pitchFamily="34" charset="0"/>
                <a:cs typeface="Arial" pitchFamily="34" charset="0"/>
              </a:rPr>
              <a:t>Blending combines features of existing concepts in ad hoc or even novel configurations to create a new concept, </a:t>
            </a:r>
            <a:r>
              <a:rPr lang="en-US" sz="1600" b="1" kern="0" dirty="0">
                <a:solidFill>
                  <a:srgbClr val="000000"/>
                </a:solidFill>
                <a:latin typeface="Arial" pitchFamily="34" charset="0"/>
                <a:cs typeface="Arial" pitchFamily="34" charset="0"/>
              </a:rPr>
              <a:t>the </a:t>
            </a:r>
            <a:r>
              <a:rPr lang="en-US" sz="1600" b="1" i="0" kern="0" dirty="0">
                <a:solidFill>
                  <a:srgbClr val="000000"/>
                </a:solidFill>
                <a:latin typeface="Arial" pitchFamily="34" charset="0"/>
                <a:cs typeface="Arial" pitchFamily="34" charset="0"/>
              </a:rPr>
              <a:t>blend</a:t>
            </a:r>
            <a:endParaRPr lang="en-US" sz="1600" dirty="0">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effectLst/>
                <a:latin typeface="Arial" panose="020B0604020202020204" pitchFamily="34" charset="0"/>
                <a:cs typeface="Arial" panose="020B0604020202020204" pitchFamily="34" charset="0"/>
              </a:rPr>
              <a:t>Many blends are conventionalized in language</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600" dirty="0">
                <a:effectLst/>
                <a:latin typeface="Arial" panose="020B0604020202020204" pitchFamily="34" charset="0"/>
                <a:cs typeface="Arial" panose="020B0604020202020204" pitchFamily="34" charset="0"/>
              </a:rPr>
              <a:t>Compound nouns are an example: house-boat, boat-house, mother-ship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effectLst/>
                <a:latin typeface="Arial" panose="020B0604020202020204" pitchFamily="34" charset="0"/>
                <a:cs typeface="Arial" panose="020B0604020202020204" pitchFamily="34" charset="0"/>
              </a:rPr>
              <a:t>But others are “living”</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600" dirty="0">
                <a:effectLst/>
                <a:latin typeface="Arial" panose="020B0604020202020204" pitchFamily="34" charset="0"/>
                <a:cs typeface="Arial" panose="020B0604020202020204" pitchFamily="34" charset="0"/>
              </a:rPr>
              <a:t>Like, prepositions and other polysemous words, so: “on the table” “on target” and “on time”– are not unrelated meanings of “on” and “on” is blended with the other concepts to construct a meaning for the phrase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effectLst/>
                <a:latin typeface="Arial" panose="020B0604020202020204" pitchFamily="34" charset="0"/>
                <a:cs typeface="Arial" panose="020B0604020202020204" pitchFamily="34" charset="0"/>
              </a:rPr>
              <a:t>Blending raises a question: what motivates the inheritance of specific features from the source concepts into the blend?</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600" dirty="0">
                <a:effectLst/>
                <a:latin typeface="Arial" panose="020B0604020202020204" pitchFamily="34" charset="0"/>
                <a:cs typeface="Arial" panose="020B0604020202020204" pitchFamily="34" charset="0"/>
              </a:rPr>
              <a:t>A mothership is not the union of necessary and sufficient properties of “mothers” and “ships”</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600" dirty="0">
                <a:effectLst/>
                <a:latin typeface="Arial" panose="020B0604020202020204" pitchFamily="34" charset="0"/>
                <a:cs typeface="Arial" panose="020B0604020202020204" pitchFamily="34" charset="0"/>
              </a:rPr>
              <a:t>It’s one’s goals that motivate the blend</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600" dirty="0">
                <a:effectLst/>
                <a:latin typeface="Arial" panose="020B0604020202020204" pitchFamily="34" charset="0"/>
                <a:cs typeface="Arial" panose="020B0604020202020204" pitchFamily="34" charset="0"/>
              </a:rPr>
              <a:t>The goal foregrounds particular features to create a blend that has meaning with respect to the goal (that might sound circular but it’s related to causal modeling)</a:t>
            </a:r>
          </a:p>
          <a:p>
            <a:pPr marL="895335" marR="0" lvl="1" indent="-285750" algn="l" defTabSz="914400" rtl="0" eaLnBrk="0" fontAlgn="base" latinLnBrk="0" hangingPunct="0">
              <a:lnSpc>
                <a:spcPct val="100000"/>
              </a:lnSpc>
              <a:spcBef>
                <a:spcPct val="30000"/>
              </a:spcBef>
              <a:spcAft>
                <a:spcPct val="0"/>
              </a:spcAft>
              <a:buClrTx/>
              <a:buSzTx/>
              <a:buFontTx/>
              <a:buChar char="-"/>
              <a:tabLst/>
              <a:defRPr/>
            </a:pPr>
            <a:r>
              <a:rPr lang="en-US" sz="1600" dirty="0">
                <a:effectLst/>
                <a:latin typeface="Arial" panose="020B0604020202020204" pitchFamily="34" charset="0"/>
                <a:cs typeface="Arial" panose="020B0604020202020204" pitchFamily="34" charset="0"/>
              </a:rPr>
              <a:t>If your goal is to understand the flight characteristics of an Osprey, you blend </a:t>
            </a:r>
            <a:r>
              <a:rPr lang="en-US" sz="1600" i="1" dirty="0">
                <a:effectLst/>
                <a:latin typeface="Arial" panose="020B0604020202020204" pitchFamily="34" charset="0"/>
                <a:cs typeface="Arial" panose="020B0604020202020204" pitchFamily="34" charset="0"/>
              </a:rPr>
              <a:t>relevant</a:t>
            </a:r>
            <a:r>
              <a:rPr lang="en-US" sz="1600" dirty="0">
                <a:effectLst/>
                <a:latin typeface="Arial" panose="020B0604020202020204" pitchFamily="34" charset="0"/>
                <a:cs typeface="Arial" panose="020B0604020202020204" pitchFamily="34" charset="0"/>
              </a:rPr>
              <a:t> knowledge of heavy lift helicopters and fixed-wing transports, not irrelevant knowledge, such as #windows and their cost): The goal directs the categorization of the perception – so, a novel compound like “</a:t>
            </a:r>
            <a:r>
              <a:rPr lang="en-US" sz="1600" dirty="0" err="1">
                <a:effectLst/>
                <a:latin typeface="Arial" panose="020B0604020202020204" pitchFamily="34" charset="0"/>
                <a:cs typeface="Arial" panose="020B0604020202020204" pitchFamily="34" charset="0"/>
              </a:rPr>
              <a:t>heliplane</a:t>
            </a:r>
            <a:r>
              <a:rPr lang="en-US" sz="1600" dirty="0">
                <a:effectLst/>
                <a:latin typeface="Arial" panose="020B0604020202020204" pitchFamily="34" charset="0"/>
                <a:cs typeface="Arial" panose="020B0604020202020204" pitchFamily="34" charset="0"/>
              </a:rPr>
              <a:t>” might typically refer to flight characteristics.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effectLst/>
                <a:latin typeface="Arial" panose="020B0604020202020204" pitchFamily="34" charset="0"/>
                <a:cs typeface="Arial" panose="020B0604020202020204" pitchFamily="34" charset="0"/>
              </a:rPr>
              <a:t>I’m about to start talking about </a:t>
            </a:r>
            <a:r>
              <a:rPr lang="en-US" sz="1600" b="1" dirty="0">
                <a:effectLst/>
                <a:latin typeface="Arial" panose="020B0604020202020204" pitchFamily="34" charset="0"/>
                <a:cs typeface="Arial" panose="020B0604020202020204" pitchFamily="34" charset="0"/>
              </a:rPr>
              <a:t>greeble</a:t>
            </a:r>
            <a:r>
              <a:rPr lang="en-US" sz="1600" dirty="0">
                <a:effectLst/>
                <a:latin typeface="Arial" panose="020B0604020202020204" pitchFamily="34" charset="0"/>
                <a:cs typeface="Arial" panose="020B0604020202020204" pitchFamily="34" charset="0"/>
              </a:rPr>
              <a:t>. And, unless you are a perceptual neuroscientist or </a:t>
            </a:r>
            <a:r>
              <a:rPr lang="en-US" sz="1600" dirty="0" err="1">
                <a:effectLst/>
                <a:latin typeface="Arial" panose="020B0604020202020204" pitchFamily="34" charset="0"/>
                <a:cs typeface="Arial" panose="020B0604020202020204" pitchFamily="34" charset="0"/>
              </a:rPr>
              <a:t>scifi</a:t>
            </a:r>
            <a:r>
              <a:rPr lang="en-US" sz="1600" dirty="0">
                <a:effectLst/>
                <a:latin typeface="Arial" panose="020B0604020202020204" pitchFamily="34" charset="0"/>
                <a:cs typeface="Arial" panose="020B0604020202020204" pitchFamily="34" charset="0"/>
              </a:rPr>
              <a:t> special effects nerd, you probably don’t know what greeble is. I assert that, because I’m talking about it in this context and you don’t know what it is, you have spawned an implicit “goal” to try to understand something about it.</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600" b="1" dirty="0">
                <a:effectLst/>
                <a:latin typeface="Arial" panose="020B0604020202020204" pitchFamily="34" charset="0"/>
                <a:cs typeface="Arial" panose="020B0604020202020204" pitchFamily="34" charset="0"/>
              </a:rPr>
              <a:t>[click] </a:t>
            </a:r>
            <a:r>
              <a:rPr lang="en-US" sz="1600" dirty="0">
                <a:effectLst/>
                <a:latin typeface="Arial" panose="020B0604020202020204" pitchFamily="34" charset="0"/>
                <a:cs typeface="Arial" panose="020B0604020202020204" pitchFamily="34" charset="0"/>
              </a:rPr>
              <a:t>Here’s a greeble (from neuroscience). It decontextualized: It might be a 15-ton stone monolith.</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600" dirty="0">
                <a:effectLst/>
                <a:latin typeface="Arial" panose="020B0604020202020204" pitchFamily="34" charset="0"/>
                <a:cs typeface="Arial" panose="020B0604020202020204" pitchFamily="34" charset="0"/>
              </a:rPr>
              <a:t>But, when you hear the sentence “The greeble is on the table” you infer features of greebles by blending the concept [on] with [the table] and use those inferences to create a novel concept of [greeble], with uncertain, yet experientially constrained, attributes. </a:t>
            </a:r>
          </a:p>
          <a:p>
            <a:pPr marL="895335" marR="0" lvl="1" indent="-285750" algn="l" defTabSz="914400" rtl="0" eaLnBrk="0" fontAlgn="base" latinLnBrk="0" hangingPunct="0">
              <a:lnSpc>
                <a:spcPct val="100000"/>
              </a:lnSpc>
              <a:spcBef>
                <a:spcPct val="30000"/>
              </a:spcBef>
              <a:spcAft>
                <a:spcPct val="0"/>
              </a:spcAft>
              <a:buClrTx/>
              <a:buSzTx/>
              <a:buFontTx/>
              <a:buChar char="-"/>
              <a:tabLst/>
              <a:defRPr/>
            </a:pPr>
            <a:r>
              <a:rPr lang="en-US" sz="1600" b="1" dirty="0">
                <a:effectLst/>
                <a:latin typeface="Arial" panose="020B0604020202020204" pitchFamily="34" charset="0"/>
                <a:cs typeface="Arial" panose="020B0604020202020204" pitchFamily="34" charset="0"/>
              </a:rPr>
              <a:t>[click] </a:t>
            </a:r>
            <a:r>
              <a:rPr lang="en-US" sz="1600" dirty="0">
                <a:effectLst/>
                <a:latin typeface="Arial" panose="020B0604020202020204" pitchFamily="34" charset="0"/>
                <a:cs typeface="Arial" panose="020B0604020202020204" pitchFamily="34" charset="0"/>
              </a:rPr>
              <a:t>Specifically, you might infer that greebles are physical objects and their size and mass is small enough to fit on and be supported by your prototypical concept of a table. </a:t>
            </a:r>
            <a:endParaRPr lang="en-US" sz="160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0" dirty="0">
                <a:solidFill>
                  <a:srgbClr val="000000"/>
                </a:solidFill>
                <a:latin typeface="Arial" pitchFamily="34" charset="0"/>
                <a:cs typeface="Arial" pitchFamily="34" charset="0"/>
              </a:rPr>
              <a:t>In a Human-AI teaming context</a:t>
            </a:r>
            <a:r>
              <a:rPr lang="en-US" sz="1600" kern="0" dirty="0">
                <a:solidFill>
                  <a:srgbClr val="000000"/>
                </a:solidFill>
                <a:latin typeface="Arial" pitchFamily="34" charset="0"/>
                <a:cs typeface="Arial" pitchFamily="34" charset="0"/>
              </a:rPr>
              <a:t>, concept blending provides the flexibility to construct and refine concepts out of prior knowledge. The blend is a categorization of recognized elements into a new concept. </a:t>
            </a:r>
          </a:p>
          <a:p>
            <a:pPr marL="457200" marR="0" lvl="0" indent="-457200" algn="l" defTabSz="914400" rtl="0" eaLnBrk="0" fontAlgn="base" latinLnBrk="0" hangingPunct="0">
              <a:lnSpc>
                <a:spcPct val="100000"/>
              </a:lnSpc>
              <a:spcBef>
                <a:spcPct val="30000"/>
              </a:spcBef>
              <a:spcAft>
                <a:spcPct val="0"/>
              </a:spcAft>
              <a:buClrTx/>
              <a:buSzTx/>
              <a:buFontTx/>
              <a:buChar char="-"/>
              <a:tabLst/>
              <a:defRPr/>
            </a:pPr>
            <a:r>
              <a:rPr lang="en-US" sz="1600" b="1" kern="0" dirty="0">
                <a:solidFill>
                  <a:srgbClr val="000000"/>
                </a:solidFill>
                <a:latin typeface="Arial" pitchFamily="34" charset="0"/>
                <a:cs typeface="Arial" pitchFamily="34" charset="0"/>
              </a:rPr>
              <a:t>[Skip?] </a:t>
            </a:r>
            <a:r>
              <a:rPr lang="en-US" sz="1600" kern="0" dirty="0">
                <a:solidFill>
                  <a:srgbClr val="000000"/>
                </a:solidFill>
                <a:latin typeface="Arial" pitchFamily="34" charset="0"/>
                <a:cs typeface="Arial" pitchFamily="34" charset="0"/>
              </a:rPr>
              <a:t>Among humans, that’s often done through dialog, as we’ve just illustrated explaining this slide: taking a concept you already have, “to blend,” (like with a blender) and refining it into a novel bit of technical jargon. We’ve taken some features of the source concept and added other knowledge to it by way of example. And you might see that this new concept of blending is different – it’s more generative than the destructive connotation of using a blender. The jargon term is not a secondary definition nor an ontological child or subclass. It’s a new concept constructed on-the-fly from parts and attributes of multiple prior-known concepts.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94779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effectLst/>
                <a:latin typeface="Arial" panose="020B0604020202020204" pitchFamily="34" charset="0"/>
                <a:cs typeface="Arial" panose="020B0604020202020204" pitchFamily="34" charset="0"/>
              </a:rPr>
              <a:t>Another characteristic of human conceptual structure critical for human-AI common ground is </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600" dirty="0">
                <a:effectLst/>
                <a:latin typeface="Arial" panose="020B0604020202020204" pitchFamily="34" charset="0"/>
                <a:cs typeface="Arial" panose="020B0604020202020204" pitchFamily="34" charset="0"/>
              </a:rPr>
              <a:t>the influence of context on categorization</a:t>
            </a:r>
            <a:endParaRPr lang="en-US" sz="16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latin typeface="Arial" panose="020B0604020202020204" pitchFamily="34" charset="0"/>
                <a:cs typeface="Arial" panose="020B0604020202020204" pitchFamily="34" charset="0"/>
              </a:rPr>
              <a:t>“Context” includes the environment, activated concepts, and goals (an “internal” context)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latin typeface="Arial" panose="020B0604020202020204" pitchFamily="34" charset="0"/>
                <a:cs typeface="Arial" panose="020B0604020202020204" pitchFamily="34" charset="0"/>
              </a:rPr>
              <a:t>These influence which concepts are used to categorize (understand) a percept</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600" dirty="0">
                <a:latin typeface="Arial" panose="020B0604020202020204" pitchFamily="34" charset="0"/>
                <a:cs typeface="Arial" panose="020B0604020202020204" pitchFamily="34" charset="0"/>
              </a:rPr>
              <a:t>Illustrated with the chair vs stepstool and Osprey examples</a:t>
            </a:r>
          </a:p>
          <a:p>
            <a:r>
              <a:rPr lang="en-US" sz="1600" dirty="0">
                <a:latin typeface="Arial" panose="020B0604020202020204" pitchFamily="34" charset="0"/>
                <a:cs typeface="Arial" panose="020B0604020202020204" pitchFamily="34" charset="0"/>
              </a:rPr>
              <a:t>Here’s an example of environmental context influencing categorization of color percepts</a:t>
            </a:r>
            <a:endParaRPr lang="en-US" sz="1600" b="1" dirty="0">
              <a:latin typeface="Arial" panose="020B0604020202020204" pitchFamily="34" charset="0"/>
              <a:cs typeface="Arial" panose="020B0604020202020204" pitchFamily="34" charset="0"/>
            </a:endParaRPr>
          </a:p>
          <a:p>
            <a:pPr marL="285750" indent="-285750">
              <a:buFontTx/>
              <a:buChar char="-"/>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[click] </a:t>
            </a:r>
            <a:r>
              <a:rPr lang="en-US" sz="1600" dirty="0">
                <a:latin typeface="Arial" panose="020B0604020202020204" pitchFamily="34" charset="0"/>
                <a:cs typeface="Arial" panose="020B0604020202020204" pitchFamily="34" charset="0"/>
              </a:rPr>
              <a:t>Many people see the circled tiles as brown and yellow</a:t>
            </a:r>
          </a:p>
          <a:p>
            <a:pPr marL="895335" lvl="1" indent="-285750">
              <a:buFontTx/>
              <a:buChar char="-"/>
            </a:pPr>
            <a:r>
              <a:rPr lang="en-US" sz="1600" dirty="0">
                <a:latin typeface="Arial" panose="020B0604020202020204" pitchFamily="34" charset="0"/>
                <a:cs typeface="Arial" panose="020B0604020202020204" pitchFamily="34" charset="0"/>
              </a:rPr>
              <a:t>That’s an act of categorization: applying your concepts of brown and yellow to these tiles to “understand” your perception of them and reason about them. </a:t>
            </a:r>
          </a:p>
          <a:p>
            <a:pPr marL="895335" lvl="1" indent="-285750">
              <a:buFontTx/>
              <a:buChar char="-"/>
            </a:pPr>
            <a:r>
              <a:rPr lang="en-US" sz="1600" dirty="0">
                <a:latin typeface="Arial" panose="020B0604020202020204" pitchFamily="34" charset="0"/>
                <a:cs typeface="Arial" panose="020B0604020202020204" pitchFamily="34" charset="0"/>
              </a:rPr>
              <a:t>“Reasoning” is, e.g., saying things like “They’re different” or “I like one more than the other”. You’d take action on them that is driven by how you categorized them.</a:t>
            </a:r>
          </a:p>
          <a:p>
            <a:pPr marL="285750" lvl="0" indent="-285750">
              <a:buFontTx/>
              <a:buChar char="-"/>
            </a:pPr>
            <a:r>
              <a:rPr lang="en-US" sz="1600" dirty="0">
                <a:latin typeface="Arial" panose="020B0604020202020204" pitchFamily="34" charset="0"/>
                <a:cs typeface="Arial" panose="020B0604020202020204" pitchFamily="34" charset="0"/>
              </a:rPr>
              <a:t>In this example, the neighboring colors are influencing your understanding</a:t>
            </a:r>
          </a:p>
          <a:p>
            <a:pPr marL="285750" lvl="0" indent="-285750">
              <a:buFontTx/>
              <a:buChar char="-"/>
            </a:pPr>
            <a:r>
              <a:rPr lang="en-US" sz="1600" b="1" dirty="0">
                <a:latin typeface="Arial" panose="020B0604020202020204" pitchFamily="34" charset="0"/>
                <a:cs typeface="Arial" panose="020B0604020202020204" pitchFamily="34" charset="0"/>
              </a:rPr>
              <a:t>[click] </a:t>
            </a:r>
            <a:r>
              <a:rPr lang="en-US" sz="1600" dirty="0">
                <a:latin typeface="Arial" panose="020B0604020202020204" pitchFamily="34" charset="0"/>
                <a:cs typeface="Arial" panose="020B0604020202020204" pitchFamily="34" charset="0"/>
              </a:rPr>
              <a:t>When we drop this brown swatch down across the cube, you can see that what you may understand to be a yellow tile in the lower part of the image is in fact they same pixel value as what you understand to be a brown tile in the upper part of the image.</a:t>
            </a: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panose="020B0604020202020204" pitchFamily="34" charset="0"/>
                <a:cs typeface="Arial" panose="020B0604020202020204" pitchFamily="34" charset="0"/>
              </a:rPr>
              <a:t>In a </a:t>
            </a:r>
            <a:r>
              <a:rPr lang="en-US" sz="1600" b="1" dirty="0">
                <a:effectLst/>
                <a:latin typeface="Arial" panose="020B0604020202020204" pitchFamily="34" charset="0"/>
                <a:cs typeface="Arial" panose="020B0604020202020204" pitchFamily="34" charset="0"/>
              </a:rPr>
              <a:t>Human-AI teaming context</a:t>
            </a:r>
            <a:r>
              <a:rPr lang="en-US" sz="1600" dirty="0">
                <a:effectLst/>
                <a:latin typeface="Arial" panose="020B0604020202020204" pitchFamily="34" charset="0"/>
                <a:cs typeface="Arial" panose="020B0604020202020204" pitchFamily="34" charset="0"/>
              </a:rPr>
              <a:t>, the situation constrains category construction (e.g., by influencing what source features contribute to a blend) and so influences the resulting understanding of the sensor inputs</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600" dirty="0">
                <a:effectLst/>
                <a:latin typeface="Arial" panose="020B0604020202020204" pitchFamily="34" charset="0"/>
                <a:cs typeface="Arial" panose="020B0604020202020204" pitchFamily="34" charset="0"/>
              </a:rPr>
              <a:t>The color example raises an interesting issue: Should an AI report pixel values or human color categories? Maybe both: Here, it would be useful for the AI to recognize that the perceived yellowness of the tile is a crafted illusion.</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55956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effectLst/>
                <a:latin typeface="Arial" panose="020B0604020202020204" pitchFamily="34" charset="0"/>
                <a:cs typeface="Arial" panose="020B0604020202020204" pitchFamily="34" charset="0"/>
              </a:rPr>
              <a:t>Skip if &gt;12 min in / &lt;13 min remaining to leave a few min for questions</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The last characteristic I’ll describe is c</a:t>
            </a:r>
            <a:r>
              <a:rPr lang="en-US" sz="1600" dirty="0">
                <a:effectLst/>
                <a:latin typeface="Arial" panose="020B0604020202020204" pitchFamily="34" charset="0"/>
                <a:ea typeface="Times New Roman" panose="02020603050405020304" pitchFamily="18" charset="0"/>
                <a:cs typeface="Arial" panose="020B0604020202020204" pitchFamily="34" charset="0"/>
              </a:rPr>
              <a:t>oncept degeneracy, </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600" kern="0" dirty="0">
                <a:solidFill>
                  <a:srgbClr val="000000"/>
                </a:solidFill>
                <a:latin typeface="Arial" pitchFamily="34" charset="0"/>
                <a:cs typeface="Arial" pitchFamily="34" charset="0"/>
              </a:rPr>
              <a:t>which means that different concepts can be applied equally well to categorize the same perception</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r>
              <a:rPr lang="en-US" sz="1600" dirty="0">
                <a:effectLst/>
                <a:latin typeface="Arial" panose="020B0604020202020204" pitchFamily="34" charset="0"/>
                <a:ea typeface="Times New Roman" panose="02020603050405020304" pitchFamily="18" charset="0"/>
                <a:cs typeface="Arial" panose="020B0604020202020204" pitchFamily="34" charset="0"/>
              </a:rPr>
              <a:t>By way of example, here, we’re looking down on three drones traveling in the same direction at the same altitude in a staggered formation and the question is: </a:t>
            </a:r>
          </a:p>
          <a:p>
            <a:pPr marL="285750"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What’s the spatial concept relating drone 2 to drone’s 1 and 3? </a:t>
            </a:r>
          </a:p>
          <a:p>
            <a:pPr marL="895335" lvl="1"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Drone 2 might </a:t>
            </a:r>
            <a:r>
              <a:rPr lang="en-US" sz="1600" b="1" dirty="0">
                <a:effectLst/>
                <a:latin typeface="Arial" panose="020B0604020202020204" pitchFamily="34" charset="0"/>
                <a:ea typeface="Times New Roman" panose="02020603050405020304" pitchFamily="18" charset="0"/>
                <a:cs typeface="Arial" panose="020B0604020202020204" pitchFamily="34" charset="0"/>
              </a:rPr>
              <a:t>between</a:t>
            </a:r>
            <a:r>
              <a:rPr lang="en-US" sz="1600" dirty="0">
                <a:effectLst/>
                <a:latin typeface="Arial" panose="020B0604020202020204" pitchFamily="34" charset="0"/>
                <a:ea typeface="Times New Roman" panose="02020603050405020304" pitchFamily="18" charset="0"/>
                <a:cs typeface="Arial" panose="020B0604020202020204" pitchFamily="34" charset="0"/>
              </a:rPr>
              <a:t> or </a:t>
            </a:r>
            <a:r>
              <a:rPr lang="en-US" sz="1600" b="1" dirty="0">
                <a:effectLst/>
                <a:latin typeface="Arial" panose="020B0604020202020204" pitchFamily="34" charset="0"/>
                <a:ea typeface="Times New Roman" panose="02020603050405020304" pitchFamily="18" charset="0"/>
                <a:cs typeface="Arial" panose="020B0604020202020204" pitchFamily="34" charset="0"/>
              </a:rPr>
              <a:t>beside</a:t>
            </a:r>
            <a:r>
              <a:rPr lang="en-US" sz="1600" dirty="0">
                <a:effectLst/>
                <a:latin typeface="Arial" panose="020B0604020202020204" pitchFamily="34" charset="0"/>
                <a:ea typeface="Times New Roman" panose="02020603050405020304" pitchFamily="18" charset="0"/>
                <a:cs typeface="Arial" panose="020B0604020202020204" pitchFamily="34" charset="0"/>
              </a:rPr>
              <a:t> the others</a:t>
            </a:r>
          </a:p>
          <a:p>
            <a:pPr marL="895335" lvl="1"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The grey region represents the density function of [between]</a:t>
            </a:r>
          </a:p>
          <a:p>
            <a:pPr marL="895335" lvl="1"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The green region represents the density function of [beside]</a:t>
            </a:r>
          </a:p>
          <a:p>
            <a:pPr marL="895335" lvl="1"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Darker shading corresponds to higher prior expectation</a:t>
            </a:r>
          </a:p>
          <a:p>
            <a:pPr marL="285750" lvl="0" indent="-285750">
              <a:buFontTx/>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So here, drone 2 is equally likely to be between or beside the others</a:t>
            </a:r>
            <a:endParaRPr lang="en-US" sz="1600" b="0" dirty="0">
              <a:effectLst/>
              <a:latin typeface="Arial" panose="020B0604020202020204" pitchFamily="34" charset="0"/>
              <a:ea typeface="Times New Roman" panose="02020603050405020304" pitchFamily="18" charset="0"/>
              <a:cs typeface="Arial" panose="020B0604020202020204" pitchFamily="34" charset="0"/>
            </a:endParaRPr>
          </a:p>
          <a:p>
            <a:pPr marL="0" indent="0">
              <a:buFontTx/>
              <a:buNone/>
            </a:pPr>
            <a:r>
              <a:rPr lang="en-US" sz="1600" b="1" dirty="0">
                <a:effectLst/>
                <a:latin typeface="Arial" panose="020B0604020202020204" pitchFamily="34" charset="0"/>
                <a:cs typeface="Arial" panose="020B0604020202020204" pitchFamily="34" charset="0"/>
              </a:rPr>
              <a:t>In a human-AI teaming context</a:t>
            </a:r>
            <a:r>
              <a:rPr lang="en-US" sz="1600" b="0" dirty="0">
                <a:effectLst/>
                <a:latin typeface="Arial" panose="020B0604020202020204" pitchFamily="34" charset="0"/>
                <a:cs typeface="Arial" panose="020B0604020202020204" pitchFamily="34" charset="0"/>
              </a:rPr>
              <a:t>, concept degeneracy allows the teammates to disagree without anyone necessarily being “wrong” in an objective sense. They can then justify their differing categorizations to one another to align their perspectives. </a:t>
            </a:r>
          </a:p>
          <a:p>
            <a:pPr marL="476250" indent="-285750">
              <a:buFontTx/>
              <a:buChar char="-"/>
            </a:pPr>
            <a:r>
              <a:rPr lang="en-US" sz="1600" dirty="0">
                <a:effectLst/>
                <a:latin typeface="Arial" panose="020B0604020202020204" pitchFamily="34" charset="0"/>
                <a:cs typeface="Arial" panose="020B0604020202020204" pitchFamily="34" charset="0"/>
              </a:rPr>
              <a:t>One point of this example is that either concept could suitably be applied; which category you apply may lead to different consequences.</a:t>
            </a:r>
          </a:p>
          <a:p>
            <a:pPr marL="476250" indent="-285750">
              <a:buFontTx/>
              <a:buChar char="-"/>
            </a:pPr>
            <a:r>
              <a:rPr lang="en-US" sz="1600" dirty="0">
                <a:effectLst/>
                <a:latin typeface="Arial" panose="020B0604020202020204" pitchFamily="34" charset="0"/>
                <a:cs typeface="Arial" panose="020B0604020202020204" pitchFamily="34" charset="0"/>
              </a:rPr>
              <a:t>Another point is that perceptions (chair-shaped blobs, colors, spatial relations) don’t have an objective category or true nature</a:t>
            </a:r>
          </a:p>
          <a:p>
            <a:pPr marL="1085835" lvl="1" indent="-285750">
              <a:buFontTx/>
              <a:buChar char="-"/>
            </a:pPr>
            <a:r>
              <a:rPr lang="en-US" sz="1600" dirty="0">
                <a:effectLst/>
                <a:latin typeface="Arial" panose="020B0604020202020204" pitchFamily="34" charset="0"/>
                <a:cs typeface="Arial" panose="020B0604020202020204" pitchFamily="34" charset="0"/>
              </a:rPr>
              <a:t>Instead, the “correct” understanding depends on one’s goals, capabilities, and situation</a:t>
            </a:r>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1771111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6">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87059" y="3130761"/>
            <a:ext cx="10449813" cy="597472"/>
          </a:xfrm>
        </p:spPr>
        <p:txBody>
          <a:bodyPr/>
          <a:lstStyle/>
          <a:p>
            <a:r>
              <a:rPr lang="en-US" dirty="0"/>
              <a:t>Human-AI Common Ground for Training and Operations</a:t>
            </a:r>
          </a:p>
          <a:p>
            <a:endParaRPr lang="en-US" dirty="0"/>
          </a:p>
        </p:txBody>
      </p:sp>
      <p:sp>
        <p:nvSpPr>
          <p:cNvPr id="10" name="Text Placeholder 9"/>
          <p:cNvSpPr>
            <a:spLocks noGrp="1"/>
          </p:cNvSpPr>
          <p:nvPr>
            <p:ph type="body" sz="quarter" idx="11"/>
          </p:nvPr>
        </p:nvSpPr>
        <p:spPr>
          <a:xfrm>
            <a:off x="1872057" y="3701526"/>
            <a:ext cx="8478838" cy="2237171"/>
          </a:xfrm>
        </p:spPr>
        <p:txBody>
          <a:bodyPr/>
          <a:lstStyle/>
          <a:p>
            <a:pPr eaLnBrk="1" hangingPunct="1"/>
            <a:r>
              <a:rPr lang="en-US" b="0" dirty="0">
                <a:latin typeface="Arial Narrow" panose="020B0606020202030204" pitchFamily="34" charset="0"/>
              </a:rPr>
              <a:t>Paper 24-135</a:t>
            </a:r>
          </a:p>
          <a:p>
            <a:pPr eaLnBrk="1" hangingPunct="1"/>
            <a:r>
              <a:rPr lang="en-US" b="0" dirty="0">
                <a:latin typeface="Arial Narrow" panose="020B0606020202030204" pitchFamily="34" charset="0"/>
              </a:rPr>
              <a:t>Presented by: </a:t>
            </a:r>
            <a:r>
              <a:rPr lang="en-US" dirty="0">
                <a:latin typeface="Arial Narrow" panose="020B0606020202030204" pitchFamily="34" charset="0"/>
              </a:rPr>
              <a:t>Spencer Lynn, PhD</a:t>
            </a:r>
            <a:r>
              <a:rPr lang="en-US" b="0" baseline="30000" dirty="0">
                <a:latin typeface="Arial Narrow" panose="020B0606020202030204" pitchFamily="34" charset="0"/>
              </a:rPr>
              <a:t>1</a:t>
            </a:r>
          </a:p>
          <a:p>
            <a:pPr eaLnBrk="1" hangingPunct="1"/>
            <a:r>
              <a:rPr lang="en-US" sz="2800" b="0" baseline="30000" dirty="0">
                <a:latin typeface="Arial Narrow" panose="020B0606020202030204" pitchFamily="34" charset="0"/>
              </a:rPr>
              <a:t>SLynn@cra.com</a:t>
            </a:r>
          </a:p>
          <a:p>
            <a:pPr eaLnBrk="1" hangingPunct="1"/>
            <a:r>
              <a:rPr lang="en-US" b="0" dirty="0">
                <a:latin typeface="Arial Narrow" panose="020B0606020202030204" pitchFamily="34" charset="0"/>
              </a:rPr>
              <a:t>with </a:t>
            </a:r>
            <a:r>
              <a:rPr lang="en-US" b="0" dirty="0">
                <a:effectLst/>
                <a:latin typeface="Arial Narrow" panose="020B0606020202030204" pitchFamily="34" charset="0"/>
                <a:ea typeface="Times New Roman" panose="02020603050405020304" pitchFamily="18" charset="0"/>
              </a:rPr>
              <a:t>Susan Latiff, PhD</a:t>
            </a:r>
            <a:r>
              <a:rPr lang="en-US" b="0" baseline="30000" dirty="0">
                <a:latin typeface="Arial Narrow" panose="020B0606020202030204" pitchFamily="34" charset="0"/>
              </a:rPr>
              <a:t>1</a:t>
            </a:r>
            <a:r>
              <a:rPr lang="en-US" b="0" dirty="0">
                <a:effectLst/>
                <a:latin typeface="Arial Narrow" panose="020B0606020202030204" pitchFamily="34" charset="0"/>
                <a:ea typeface="Times New Roman" panose="02020603050405020304" pitchFamily="18" charset="0"/>
              </a:rPr>
              <a:t>; William Norsworthy, Jr</a:t>
            </a:r>
            <a:r>
              <a:rPr lang="en-US" b="0" baseline="30000" dirty="0">
                <a:latin typeface="Arial Narrow" panose="020B0606020202030204" pitchFamily="34" charset="0"/>
              </a:rPr>
              <a:t>1</a:t>
            </a:r>
            <a:r>
              <a:rPr lang="en-US" b="0" dirty="0">
                <a:effectLst/>
                <a:latin typeface="Arial Narrow" panose="020B0606020202030204" pitchFamily="34" charset="0"/>
                <a:ea typeface="Times New Roman" panose="02020603050405020304" pitchFamily="18" charset="0"/>
              </a:rPr>
              <a:t>; Mark Turner, PhD</a:t>
            </a:r>
            <a:r>
              <a:rPr lang="en-US" b="0" baseline="30000" dirty="0">
                <a:latin typeface="Arial Narrow" panose="020B0606020202030204" pitchFamily="34" charset="0"/>
              </a:rPr>
              <a:t>2</a:t>
            </a:r>
            <a:r>
              <a:rPr lang="en-US" b="0" dirty="0">
                <a:effectLst/>
                <a:latin typeface="Arial Narrow" panose="020B0606020202030204" pitchFamily="34" charset="0"/>
                <a:ea typeface="Times New Roman" panose="02020603050405020304" pitchFamily="18" charset="0"/>
              </a:rPr>
              <a:t>; and Peter Weyhrauch, PhD</a:t>
            </a:r>
            <a:r>
              <a:rPr lang="en-US" b="0" baseline="30000" dirty="0">
                <a:latin typeface="Arial Narrow" panose="020B0606020202030204" pitchFamily="34" charset="0"/>
              </a:rPr>
              <a:t>1</a:t>
            </a:r>
          </a:p>
          <a:p>
            <a:pPr algn="l" eaLnBrk="1" hangingPunct="1"/>
            <a:r>
              <a:rPr lang="en-US" sz="1800" b="0" baseline="30000" dirty="0">
                <a:latin typeface="Arial Narrow" panose="020B0606020202030204" pitchFamily="34" charset="0"/>
              </a:rPr>
              <a:t>1</a:t>
            </a:r>
            <a:r>
              <a:rPr lang="en-US" sz="1800" b="0" dirty="0">
                <a:latin typeface="Arial Narrow" panose="020B0606020202030204" pitchFamily="34" charset="0"/>
              </a:rPr>
              <a:t> Charles River Analytics, Cambridge, MA</a:t>
            </a:r>
          </a:p>
          <a:p>
            <a:pPr algn="l" eaLnBrk="1" hangingPunct="1"/>
            <a:r>
              <a:rPr lang="en-US" sz="1800" b="0" baseline="30000" dirty="0">
                <a:latin typeface="Arial Narrow" panose="020B0606020202030204" pitchFamily="34" charset="0"/>
              </a:rPr>
              <a:t>2</a:t>
            </a:r>
            <a:r>
              <a:rPr lang="en-US" sz="1800" b="0" dirty="0">
                <a:latin typeface="Arial Narrow" panose="020B0606020202030204" pitchFamily="34" charset="0"/>
              </a:rPr>
              <a:t> Case Western Reserve University</a:t>
            </a: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4" name="Picture 3" descr="A picture containing text&#10;&#10;Description automatically generated">
            <a:extLst>
              <a:ext uri="{FF2B5EF4-FFF2-40B4-BE49-F238E27FC236}">
                <a16:creationId xmlns:a16="http://schemas.microsoft.com/office/drawing/2014/main" id="{AF139D85-C630-60AB-C9FF-426E240CD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140" y="1585277"/>
            <a:ext cx="3550920" cy="1300771"/>
          </a:xfrm>
          <a:prstGeom prst="rect">
            <a:avLst/>
          </a:prstGeom>
        </p:spPr>
      </p:pic>
    </p:spTree>
    <p:extLst>
      <p:ext uri="{BB962C8B-B14F-4D97-AF65-F5344CB8AC3E}">
        <p14:creationId xmlns:p14="http://schemas.microsoft.com/office/powerpoint/2010/main" val="3664686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Design Characteristics</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10</a:t>
            </a:fld>
            <a:endParaRPr lang="en-US" dirty="0">
              <a:solidFill>
                <a:srgbClr val="000000"/>
              </a:solidFill>
            </a:endParaRPr>
          </a:p>
        </p:txBody>
      </p:sp>
      <p:sp>
        <p:nvSpPr>
          <p:cNvPr id="5" name="Rectangle 3"/>
          <p:cNvSpPr txBox="1">
            <a:spLocks noChangeArrowheads="1"/>
          </p:cNvSpPr>
          <p:nvPr/>
        </p:nvSpPr>
        <p:spPr bwMode="auto">
          <a:xfrm>
            <a:off x="433493" y="1087121"/>
            <a:ext cx="4179147" cy="599439"/>
          </a:xfrm>
          <a:prstGeom prst="rect">
            <a:avLst/>
          </a:prstGeom>
          <a:noFill/>
          <a:ln w="9525">
            <a:noFill/>
            <a:miter lim="800000"/>
            <a:headEnd/>
            <a:tailEnd/>
          </a:ln>
        </p:spPr>
        <p:txBody>
          <a:bodyPr/>
          <a:lstStyle/>
          <a:p>
            <a:pPr marR="0" lvl="0">
              <a:spcBef>
                <a:spcPts val="0"/>
              </a:spcBef>
              <a:spcAft>
                <a:spcPts val="0"/>
              </a:spcAft>
            </a:pPr>
            <a:r>
              <a:rPr lang="en-US" sz="2800" kern="0" dirty="0">
                <a:solidFill>
                  <a:srgbClr val="000000"/>
                </a:solidFill>
                <a:latin typeface="Arial" pitchFamily="34" charset="0"/>
                <a:cs typeface="Arial" pitchFamily="34" charset="0"/>
              </a:rPr>
              <a:t>Component Architecture</a:t>
            </a:r>
          </a:p>
          <a:p>
            <a:pPr marR="0" lvl="0">
              <a:spcBef>
                <a:spcPts val="0"/>
              </a:spcBef>
              <a:spcAft>
                <a:spcPts val="0"/>
              </a:spcAft>
            </a:pPr>
            <a:endParaRPr lang="en-US" sz="2800" kern="0" dirty="0">
              <a:solidFill>
                <a:srgbClr val="000000"/>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F31FC39C-00E6-7DE2-89C0-847499A0CA9C}"/>
              </a:ext>
            </a:extLst>
          </p:cNvPr>
          <p:cNvPicPr/>
          <p:nvPr/>
        </p:nvPicPr>
        <p:blipFill>
          <a:blip r:embed="rId3"/>
          <a:stretch>
            <a:fillRect/>
          </a:stretch>
        </p:blipFill>
        <p:spPr>
          <a:xfrm>
            <a:off x="950139" y="1582944"/>
            <a:ext cx="10416988" cy="4817856"/>
          </a:xfrm>
          <a:prstGeom prst="rect">
            <a:avLst/>
          </a:prstGeom>
        </p:spPr>
      </p:pic>
    </p:spTree>
    <p:extLst>
      <p:ext uri="{BB962C8B-B14F-4D97-AF65-F5344CB8AC3E}">
        <p14:creationId xmlns:p14="http://schemas.microsoft.com/office/powerpoint/2010/main" val="2189758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Design Characteristics: Representation System</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11</a:t>
            </a:fld>
            <a:endParaRPr lang="en-US" dirty="0">
              <a:solidFill>
                <a:srgbClr val="000000"/>
              </a:solidFill>
            </a:endParaRPr>
          </a:p>
        </p:txBody>
      </p:sp>
      <p:graphicFrame>
        <p:nvGraphicFramePr>
          <p:cNvPr id="3" name="Table 2">
            <a:extLst>
              <a:ext uri="{FF2B5EF4-FFF2-40B4-BE49-F238E27FC236}">
                <a16:creationId xmlns:a16="http://schemas.microsoft.com/office/drawing/2014/main" id="{155728C2-B70D-AE98-B205-A53D08D18413}"/>
              </a:ext>
            </a:extLst>
          </p:cNvPr>
          <p:cNvGraphicFramePr>
            <a:graphicFrameLocks noGrp="1"/>
          </p:cNvGraphicFramePr>
          <p:nvPr>
            <p:extLst>
              <p:ext uri="{D42A27DB-BD31-4B8C-83A1-F6EECF244321}">
                <p14:modId xmlns:p14="http://schemas.microsoft.com/office/powerpoint/2010/main" val="4227544507"/>
              </p:ext>
            </p:extLst>
          </p:nvPr>
        </p:nvGraphicFramePr>
        <p:xfrm>
          <a:off x="513671" y="1078847"/>
          <a:ext cx="11379200" cy="5272781"/>
        </p:xfrm>
        <a:graphic>
          <a:graphicData uri="http://schemas.openxmlformats.org/drawingml/2006/table">
            <a:tbl>
              <a:tblPr firstRow="1" firstCol="1" bandRow="1">
                <a:tableStyleId>{17292A2E-F333-43FB-9621-5CBBE7FDCDCB}</a:tableStyleId>
              </a:tblPr>
              <a:tblGrid>
                <a:gridCol w="2357120">
                  <a:extLst>
                    <a:ext uri="{9D8B030D-6E8A-4147-A177-3AD203B41FA5}">
                      <a16:colId xmlns:a16="http://schemas.microsoft.com/office/drawing/2014/main" val="1333831119"/>
                    </a:ext>
                  </a:extLst>
                </a:gridCol>
                <a:gridCol w="9022080">
                  <a:extLst>
                    <a:ext uri="{9D8B030D-6E8A-4147-A177-3AD203B41FA5}">
                      <a16:colId xmlns:a16="http://schemas.microsoft.com/office/drawing/2014/main" val="792548724"/>
                    </a:ext>
                  </a:extLst>
                </a:gridCol>
              </a:tblGrid>
              <a:tr h="294554">
                <a:tc>
                  <a:txBody>
                    <a:bodyPr/>
                    <a:lstStyle/>
                    <a:p>
                      <a:pPr marL="0" marR="0">
                        <a:spcBef>
                          <a:spcPts val="0"/>
                        </a:spcBef>
                        <a:spcAft>
                          <a:spcPts val="0"/>
                        </a:spcAft>
                      </a:pPr>
                      <a:r>
                        <a:rPr lang="en-US" sz="2400" b="1" dirty="0">
                          <a:solidFill>
                            <a:schemeClr val="tx1"/>
                          </a:solidFill>
                          <a:effectLst/>
                          <a:latin typeface="Arial Narrow" panose="020B0606020202030204" pitchFamily="34" charset="0"/>
                          <a:cs typeface="Arial" panose="020B0604020202020204" pitchFamily="34" charset="0"/>
                        </a:rPr>
                        <a:t>Feature</a:t>
                      </a:r>
                      <a:endParaRPr lang="en-US" sz="24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solidFill>
                      <a:srgbClr val="B6DFFF"/>
                    </a:solidFill>
                  </a:tcPr>
                </a:tc>
                <a:tc>
                  <a:txBody>
                    <a:bodyPr/>
                    <a:lstStyle/>
                    <a:p>
                      <a:pPr marL="0" marR="0">
                        <a:spcBef>
                          <a:spcPts val="0"/>
                        </a:spcBef>
                        <a:spcAft>
                          <a:spcPts val="0"/>
                        </a:spcAft>
                      </a:pPr>
                      <a:r>
                        <a:rPr lang="en-US" sz="2400" b="1" dirty="0">
                          <a:solidFill>
                            <a:schemeClr val="tx1"/>
                          </a:solidFill>
                          <a:effectLst/>
                          <a:latin typeface="Arial Narrow" panose="020B0606020202030204" pitchFamily="34" charset="0"/>
                          <a:cs typeface="Arial" panose="020B0604020202020204" pitchFamily="34" charset="0"/>
                        </a:rPr>
                        <a:t>Description</a:t>
                      </a:r>
                      <a:endParaRPr lang="en-US" sz="24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solidFill>
                      <a:srgbClr val="B6DFFF"/>
                    </a:solidFill>
                  </a:tcPr>
                </a:tc>
                <a:extLst>
                  <a:ext uri="{0D108BD9-81ED-4DB2-BD59-A6C34878D82A}">
                    <a16:rowId xmlns:a16="http://schemas.microsoft.com/office/drawing/2014/main" val="3253196406"/>
                  </a:ext>
                </a:extLst>
              </a:tr>
              <a:tr h="589108">
                <a:tc>
                  <a:txBody>
                    <a:bodyPr/>
                    <a:lstStyle/>
                    <a:p>
                      <a:pPr marL="0" marR="0">
                        <a:spcBef>
                          <a:spcPts val="0"/>
                        </a:spcBef>
                        <a:spcAft>
                          <a:spcPts val="0"/>
                        </a:spcAft>
                      </a:pPr>
                      <a:r>
                        <a:rPr lang="en-US" sz="2400" b="0" dirty="0">
                          <a:solidFill>
                            <a:schemeClr val="tx1"/>
                          </a:solidFill>
                          <a:effectLst/>
                          <a:latin typeface="Arial Narrow" panose="020B0606020202030204" pitchFamily="34" charset="0"/>
                          <a:cs typeface="Arial" panose="020B0604020202020204" pitchFamily="34" charset="0"/>
                        </a:rPr>
                        <a:t>Types</a:t>
                      </a:r>
                      <a:endParaRPr lang="en-US" sz="2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spcBef>
                          <a:spcPts val="0"/>
                        </a:spcBef>
                        <a:spcAft>
                          <a:spcPts val="0"/>
                        </a:spcAft>
                      </a:pPr>
                      <a:r>
                        <a:rPr lang="en-US" sz="2400" b="0" dirty="0">
                          <a:solidFill>
                            <a:schemeClr val="tx1"/>
                          </a:solidFill>
                          <a:effectLst/>
                          <a:latin typeface="Arial Narrow" panose="020B0606020202030204" pitchFamily="34" charset="0"/>
                          <a:cs typeface="Arial" panose="020B0604020202020204" pitchFamily="34" charset="0"/>
                        </a:rPr>
                        <a:t>Ontology entries (concepts) are computational types: supports creating new knowledgebase entries that can inherit features of their parent entries</a:t>
                      </a:r>
                      <a:endParaRPr lang="en-US" sz="2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411096236"/>
                  </a:ext>
                </a:extLst>
              </a:tr>
              <a:tr h="589108">
                <a:tc>
                  <a:txBody>
                    <a:bodyPr/>
                    <a:lstStyle/>
                    <a:p>
                      <a:pPr marL="0" marR="0">
                        <a:spcBef>
                          <a:spcPts val="0"/>
                        </a:spcBef>
                        <a:spcAft>
                          <a:spcPts val="0"/>
                        </a:spcAft>
                      </a:pPr>
                      <a:r>
                        <a:rPr lang="en-US" sz="2400" b="0" dirty="0">
                          <a:solidFill>
                            <a:schemeClr val="tx1"/>
                          </a:solidFill>
                          <a:effectLst/>
                          <a:latin typeface="Arial Narrow" panose="020B0606020202030204" pitchFamily="34" charset="0"/>
                          <a:cs typeface="Arial" panose="020B0604020202020204" pitchFamily="34" charset="0"/>
                        </a:rPr>
                        <a:t>Internal structure</a:t>
                      </a:r>
                      <a:endParaRPr lang="en-US" sz="2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spcBef>
                          <a:spcPts val="0"/>
                        </a:spcBef>
                        <a:spcAft>
                          <a:spcPts val="0"/>
                        </a:spcAft>
                      </a:pPr>
                      <a:r>
                        <a:rPr lang="en-US" sz="2400" b="0" dirty="0">
                          <a:solidFill>
                            <a:schemeClr val="tx1"/>
                          </a:solidFill>
                          <a:effectLst/>
                          <a:latin typeface="Arial Narrow" panose="020B0606020202030204" pitchFamily="34" charset="0"/>
                          <a:cs typeface="Arial" panose="020B0604020202020204" pitchFamily="34" charset="0"/>
                        </a:rPr>
                        <a:t>Types have annotations, parts, and attributes that can be distributions, in support of blending, situated categorization, and degeneracy</a:t>
                      </a:r>
                      <a:endParaRPr lang="en-US" sz="2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659143416"/>
                  </a:ext>
                </a:extLst>
              </a:tr>
              <a:tr h="883661">
                <a:tc>
                  <a:txBody>
                    <a:bodyPr/>
                    <a:lstStyle/>
                    <a:p>
                      <a:pPr marL="0" marR="0">
                        <a:spcBef>
                          <a:spcPts val="0"/>
                        </a:spcBef>
                        <a:spcAft>
                          <a:spcPts val="0"/>
                        </a:spcAft>
                      </a:pPr>
                      <a:r>
                        <a:rPr lang="en-US" sz="2400" b="0" dirty="0">
                          <a:solidFill>
                            <a:schemeClr val="tx1"/>
                          </a:solidFill>
                          <a:effectLst/>
                          <a:latin typeface="Arial Narrow" panose="020B0606020202030204" pitchFamily="34" charset="0"/>
                          <a:cs typeface="Arial" panose="020B0604020202020204" pitchFamily="34" charset="0"/>
                        </a:rPr>
                        <a:t>Depth</a:t>
                      </a:r>
                      <a:endParaRPr lang="en-US" sz="2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spcBef>
                          <a:spcPts val="0"/>
                        </a:spcBef>
                        <a:spcAft>
                          <a:spcPts val="0"/>
                        </a:spcAft>
                      </a:pPr>
                      <a:r>
                        <a:rPr lang="en-US" sz="2400" b="0" dirty="0">
                          <a:solidFill>
                            <a:schemeClr val="tx1"/>
                          </a:solidFill>
                          <a:effectLst/>
                          <a:latin typeface="Arial Narrow" panose="020B0606020202030204" pitchFamily="34" charset="0"/>
                          <a:cs typeface="Arial" panose="020B0604020202020204" pitchFamily="34" charset="0"/>
                        </a:rPr>
                        <a:t>Parts and attributes are themselves ontological entries (with their own parts and attributes), to support situated categorization</a:t>
                      </a:r>
                      <a:endParaRPr lang="en-US" sz="2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689697241"/>
                  </a:ext>
                </a:extLst>
              </a:tr>
              <a:tr h="883661">
                <a:tc>
                  <a:txBody>
                    <a:bodyPr/>
                    <a:lstStyle/>
                    <a:p>
                      <a:pPr marL="0" marR="0">
                        <a:spcBef>
                          <a:spcPts val="0"/>
                        </a:spcBef>
                        <a:spcAft>
                          <a:spcPts val="0"/>
                        </a:spcAft>
                      </a:pPr>
                      <a:r>
                        <a:rPr lang="en-US" sz="2400" b="0" dirty="0">
                          <a:solidFill>
                            <a:schemeClr val="tx1"/>
                          </a:solidFill>
                          <a:effectLst/>
                          <a:latin typeface="Arial Narrow" panose="020B0606020202030204" pitchFamily="34" charset="0"/>
                          <a:cs typeface="Arial" panose="020B0604020202020204" pitchFamily="34" charset="0"/>
                        </a:rPr>
                        <a:t>[context] types</a:t>
                      </a:r>
                      <a:endParaRPr lang="en-US" sz="2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spcBef>
                          <a:spcPts val="0"/>
                        </a:spcBef>
                        <a:spcAft>
                          <a:spcPts val="0"/>
                        </a:spcAft>
                      </a:pPr>
                      <a:r>
                        <a:rPr lang="en-US" sz="2400" b="0" dirty="0">
                          <a:solidFill>
                            <a:schemeClr val="tx1"/>
                          </a:solidFill>
                          <a:effectLst/>
                          <a:latin typeface="Arial Narrow" panose="020B0606020202030204" pitchFamily="34" charset="0"/>
                          <a:cs typeface="Arial" panose="020B0604020202020204" pitchFamily="34" charset="0"/>
                        </a:rPr>
                        <a:t>Types that contain an ontology, a language/algorithms that maps symbols to ontology entries, and facts expressed in the language and assigned to exemplars of types</a:t>
                      </a:r>
                      <a:endParaRPr lang="en-US" sz="2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482069679"/>
                  </a:ext>
                </a:extLst>
              </a:tr>
              <a:tr h="589108">
                <a:tc>
                  <a:txBody>
                    <a:bodyPr/>
                    <a:lstStyle/>
                    <a:p>
                      <a:pPr marL="0" marR="0">
                        <a:spcBef>
                          <a:spcPts val="0"/>
                        </a:spcBef>
                        <a:spcAft>
                          <a:spcPts val="0"/>
                        </a:spcAft>
                      </a:pPr>
                      <a:r>
                        <a:rPr lang="en-US" sz="2400" b="0" dirty="0">
                          <a:solidFill>
                            <a:schemeClr val="tx1"/>
                          </a:solidFill>
                          <a:effectLst/>
                          <a:latin typeface="Arial Narrow" panose="020B0606020202030204" pitchFamily="34" charset="0"/>
                          <a:cs typeface="Arial" panose="020B0604020202020204" pitchFamily="34" charset="0"/>
                        </a:rPr>
                        <a:t>Runtime creation</a:t>
                      </a:r>
                      <a:endParaRPr lang="en-US" sz="2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spcBef>
                          <a:spcPts val="0"/>
                        </a:spcBef>
                        <a:spcAft>
                          <a:spcPts val="0"/>
                        </a:spcAft>
                      </a:pPr>
                      <a:r>
                        <a:rPr lang="en-US" sz="2400" b="0" dirty="0">
                          <a:solidFill>
                            <a:schemeClr val="tx1"/>
                          </a:solidFill>
                          <a:effectLst/>
                          <a:latin typeface="Arial Narrow" panose="020B0606020202030204" pitchFamily="34" charset="0"/>
                          <a:cs typeface="Arial" panose="020B0604020202020204" pitchFamily="34" charset="0"/>
                        </a:rPr>
                        <a:t>Novel combinations of ontology parts and attributes can be created programmatically by the system to support blending</a:t>
                      </a:r>
                      <a:endParaRPr lang="en-US" sz="2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162323069"/>
                  </a:ext>
                </a:extLst>
              </a:tr>
              <a:tr h="604655">
                <a:tc>
                  <a:txBody>
                    <a:bodyPr/>
                    <a:lstStyle/>
                    <a:p>
                      <a:pPr marL="0" marR="0">
                        <a:spcBef>
                          <a:spcPts val="0"/>
                        </a:spcBef>
                        <a:spcAft>
                          <a:spcPts val="0"/>
                        </a:spcAft>
                      </a:pPr>
                      <a:r>
                        <a:rPr lang="en-US" sz="2400" b="0" dirty="0">
                          <a:solidFill>
                            <a:schemeClr val="tx1"/>
                          </a:solidFill>
                          <a:effectLst/>
                          <a:latin typeface="Arial Narrow" panose="020B0606020202030204" pitchFamily="34" charset="0"/>
                          <a:cs typeface="Arial" panose="020B0604020202020204" pitchFamily="34" charset="0"/>
                        </a:rPr>
                        <a:t>Multiple inheritance</a:t>
                      </a:r>
                      <a:endParaRPr lang="en-US" sz="2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spcBef>
                          <a:spcPts val="0"/>
                        </a:spcBef>
                        <a:spcAft>
                          <a:spcPts val="0"/>
                        </a:spcAft>
                      </a:pPr>
                      <a:r>
                        <a:rPr lang="en-US" sz="2400" b="0" dirty="0">
                          <a:solidFill>
                            <a:schemeClr val="tx1"/>
                          </a:solidFill>
                          <a:effectLst/>
                          <a:latin typeface="Arial Narrow" panose="020B0606020202030204" pitchFamily="34" charset="0"/>
                          <a:cs typeface="Arial" panose="020B0604020202020204" pitchFamily="34" charset="0"/>
                        </a:rPr>
                        <a:t>A blend is the child of its source types but is not necessarily a strict subtype or example of any of them</a:t>
                      </a:r>
                      <a:endParaRPr lang="en-US" sz="2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575371940"/>
                  </a:ext>
                </a:extLst>
              </a:tr>
            </a:tbl>
          </a:graphicData>
        </a:graphic>
      </p:graphicFrame>
    </p:spTree>
    <p:extLst>
      <p:ext uri="{BB962C8B-B14F-4D97-AF65-F5344CB8AC3E}">
        <p14:creationId xmlns:p14="http://schemas.microsoft.com/office/powerpoint/2010/main" val="1667060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Design Characteristics: Reasoning Engine</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12</a:t>
            </a:fld>
            <a:endParaRPr lang="en-US" dirty="0">
              <a:solidFill>
                <a:srgbClr val="000000"/>
              </a:solidFill>
            </a:endParaRPr>
          </a:p>
        </p:txBody>
      </p:sp>
      <p:graphicFrame>
        <p:nvGraphicFramePr>
          <p:cNvPr id="7" name="Table 6">
            <a:extLst>
              <a:ext uri="{FF2B5EF4-FFF2-40B4-BE49-F238E27FC236}">
                <a16:creationId xmlns:a16="http://schemas.microsoft.com/office/drawing/2014/main" id="{3659522C-61C2-286A-3B39-65059857AA88}"/>
              </a:ext>
            </a:extLst>
          </p:cNvPr>
          <p:cNvGraphicFramePr>
            <a:graphicFrameLocks noGrp="1"/>
          </p:cNvGraphicFramePr>
          <p:nvPr>
            <p:extLst>
              <p:ext uri="{D42A27DB-BD31-4B8C-83A1-F6EECF244321}">
                <p14:modId xmlns:p14="http://schemas.microsoft.com/office/powerpoint/2010/main" val="1573101821"/>
              </p:ext>
            </p:extLst>
          </p:nvPr>
        </p:nvGraphicFramePr>
        <p:xfrm>
          <a:off x="516843" y="968751"/>
          <a:ext cx="11380989" cy="5257141"/>
        </p:xfrm>
        <a:graphic>
          <a:graphicData uri="http://schemas.openxmlformats.org/drawingml/2006/table">
            <a:tbl>
              <a:tblPr firstRow="1" firstCol="1" bandRow="1"/>
              <a:tblGrid>
                <a:gridCol w="2279519">
                  <a:extLst>
                    <a:ext uri="{9D8B030D-6E8A-4147-A177-3AD203B41FA5}">
                      <a16:colId xmlns:a16="http://schemas.microsoft.com/office/drawing/2014/main" val="3896470484"/>
                    </a:ext>
                  </a:extLst>
                </a:gridCol>
                <a:gridCol w="9101470">
                  <a:extLst>
                    <a:ext uri="{9D8B030D-6E8A-4147-A177-3AD203B41FA5}">
                      <a16:colId xmlns:a16="http://schemas.microsoft.com/office/drawing/2014/main" val="1240018579"/>
                    </a:ext>
                  </a:extLst>
                </a:gridCol>
              </a:tblGrid>
              <a:tr h="317138">
                <a:tc>
                  <a:txBody>
                    <a:bodyPr/>
                    <a:lstStyle/>
                    <a:p>
                      <a:pPr marL="0" marR="0" indent="0">
                        <a:spcBef>
                          <a:spcPts val="100"/>
                        </a:spcBef>
                        <a:spcAft>
                          <a:spcPts val="100"/>
                        </a:spcAft>
                      </a:pPr>
                      <a:r>
                        <a:rPr lang="en-US" sz="2200" b="1" dirty="0">
                          <a:solidFill>
                            <a:srgbClr val="000000"/>
                          </a:solidFill>
                          <a:effectLst/>
                          <a:highlight>
                            <a:srgbClr val="B6DFFF"/>
                          </a:highlight>
                          <a:latin typeface="Arial Narrow" panose="020B0606020202030204" pitchFamily="34" charset="0"/>
                          <a:ea typeface="Times New Roman" panose="02020603050405020304" pitchFamily="18" charset="0"/>
                          <a:cs typeface="Times New Roman" panose="02020603050405020304" pitchFamily="18" charset="0"/>
                        </a:rPr>
                        <a:t>Key Functions</a:t>
                      </a:r>
                      <a:endParaRPr lang="en-US" sz="2200" dirty="0">
                        <a:effectLst/>
                        <a:highlight>
                          <a:srgbClr val="B6DFFF"/>
                        </a:highligh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FFF"/>
                    </a:solidFill>
                  </a:tcPr>
                </a:tc>
                <a:tc>
                  <a:txBody>
                    <a:bodyPr/>
                    <a:lstStyle/>
                    <a:p>
                      <a:pPr marL="0" marR="0" indent="0">
                        <a:spcBef>
                          <a:spcPts val="100"/>
                        </a:spcBef>
                        <a:spcAft>
                          <a:spcPts val="100"/>
                        </a:spcAft>
                      </a:pPr>
                      <a:r>
                        <a:rPr lang="en-US" sz="2200" b="1" dirty="0">
                          <a:solidFill>
                            <a:srgbClr val="000000"/>
                          </a:solidFill>
                          <a:effectLst/>
                          <a:highlight>
                            <a:srgbClr val="B6DFFF"/>
                          </a:highlight>
                          <a:latin typeface="Arial Narrow" panose="020B0606020202030204" pitchFamily="34" charset="0"/>
                          <a:ea typeface="Times New Roman" panose="02020603050405020304" pitchFamily="18" charset="0"/>
                          <a:cs typeface="Times New Roman" panose="02020603050405020304" pitchFamily="18" charset="0"/>
                        </a:rPr>
                        <a:t>Description</a:t>
                      </a:r>
                      <a:endParaRPr lang="en-US" sz="2200" dirty="0">
                        <a:effectLst/>
                        <a:highlight>
                          <a:srgbClr val="B6DFFF"/>
                        </a:highligh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FFF"/>
                    </a:solidFill>
                  </a:tcPr>
                </a:tc>
                <a:extLst>
                  <a:ext uri="{0D108BD9-81ED-4DB2-BD59-A6C34878D82A}">
                    <a16:rowId xmlns:a16="http://schemas.microsoft.com/office/drawing/2014/main" val="2064808283"/>
                  </a:ext>
                </a:extLst>
              </a:tr>
              <a:tr h="584125">
                <a:tc>
                  <a:txBody>
                    <a:bodyPr/>
                    <a:lstStyle/>
                    <a:p>
                      <a:pPr marL="0" marR="0" lvl="0" indent="0">
                        <a:spcBef>
                          <a:spcPts val="100"/>
                        </a:spcBef>
                        <a:spcAft>
                          <a:spcPts val="100"/>
                        </a:spcAft>
                        <a:buFont typeface="+mj-lt"/>
                        <a:buNone/>
                      </a:pPr>
                      <a:r>
                        <a:rPr lang="en-US" sz="2200" b="0" dirty="0">
                          <a:effectLst/>
                          <a:latin typeface="Arial Narrow" panose="020B0606020202030204" pitchFamily="34" charset="0"/>
                          <a:ea typeface="Times New Roman" panose="02020603050405020304" pitchFamily="18" charset="0"/>
                          <a:cs typeface="Times New Roman" panose="02020603050405020304" pitchFamily="18" charset="0"/>
                        </a:rPr>
                        <a:t>Categorize observations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100"/>
                        </a:spcBef>
                        <a:spcAft>
                          <a:spcPts val="100"/>
                        </a:spcAft>
                      </a:pPr>
                      <a:r>
                        <a:rPr lang="en-US" sz="2200" dirty="0">
                          <a:effectLst/>
                          <a:latin typeface="Arial Narrow" panose="020B0606020202030204" pitchFamily="34" charset="0"/>
                          <a:ea typeface="Times New Roman" panose="02020603050405020304" pitchFamily="18" charset="0"/>
                          <a:cs typeface="Times New Roman" panose="02020603050405020304" pitchFamily="18" charset="0"/>
                        </a:rPr>
                        <a:t>Match observed spatial relationships to concepts in the representation system, measure likelihood that a concept explains an observation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9401221"/>
                  </a:ext>
                </a:extLst>
              </a:tr>
              <a:tr h="694010">
                <a:tc>
                  <a:txBody>
                    <a:bodyPr/>
                    <a:lstStyle/>
                    <a:p>
                      <a:pPr marL="0" marR="0" lvl="0" indent="0">
                        <a:spcBef>
                          <a:spcPts val="100"/>
                        </a:spcBef>
                        <a:spcAft>
                          <a:spcPts val="100"/>
                        </a:spcAft>
                        <a:buFont typeface="+mj-lt"/>
                        <a:buNone/>
                      </a:pPr>
                      <a:r>
                        <a:rPr lang="en-US" sz="2200" b="0" dirty="0">
                          <a:effectLst/>
                          <a:latin typeface="Arial Narrow" panose="020B0606020202030204" pitchFamily="34" charset="0"/>
                          <a:ea typeface="Times New Roman" panose="02020603050405020304" pitchFamily="18" charset="0"/>
                          <a:cs typeface="Times New Roman" panose="02020603050405020304" pitchFamily="18" charset="0"/>
                        </a:rPr>
                        <a:t>Blend concepts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100"/>
                        </a:spcBef>
                        <a:spcAft>
                          <a:spcPts val="100"/>
                        </a:spcAft>
                      </a:pPr>
                      <a:r>
                        <a:rPr lang="en-US" sz="2200" dirty="0">
                          <a:effectLst/>
                          <a:latin typeface="Arial Narrow" panose="020B0606020202030204" pitchFamily="34" charset="0"/>
                          <a:ea typeface="Times New Roman" panose="02020603050405020304" pitchFamily="18" charset="0"/>
                          <a:cs typeface="Times New Roman" panose="02020603050405020304" pitchFamily="18" charset="0"/>
                        </a:rPr>
                        <a:t>Construct a new concept that has attributes and parts from known types but replaces the parent distributions with observed values and the parent parts with observed instances of those parts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7140445"/>
                  </a:ext>
                </a:extLst>
              </a:tr>
              <a:tr h="694010">
                <a:tc>
                  <a:txBody>
                    <a:bodyPr/>
                    <a:lstStyle/>
                    <a:p>
                      <a:pPr marL="0" marR="0" lvl="0" indent="0">
                        <a:spcBef>
                          <a:spcPts val="100"/>
                        </a:spcBef>
                        <a:spcAft>
                          <a:spcPts val="100"/>
                        </a:spcAft>
                        <a:buFont typeface="+mj-lt"/>
                        <a:buNone/>
                      </a:pPr>
                      <a:r>
                        <a:rPr lang="en-US" sz="2200" b="0" dirty="0">
                          <a:effectLst/>
                          <a:latin typeface="Arial Narrow" panose="020B0606020202030204" pitchFamily="34" charset="0"/>
                          <a:ea typeface="Times New Roman" panose="02020603050405020304" pitchFamily="18" charset="0"/>
                          <a:cs typeface="Times New Roman" panose="02020603050405020304" pitchFamily="18" charset="0"/>
                        </a:rPr>
                        <a:t>Perform situated categorization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100"/>
                        </a:spcBef>
                        <a:spcAft>
                          <a:spcPts val="100"/>
                        </a:spcAft>
                      </a:pPr>
                      <a:r>
                        <a:rPr lang="en-US" sz="2200" dirty="0">
                          <a:effectLst/>
                          <a:latin typeface="Arial Narrow" panose="020B0606020202030204" pitchFamily="34" charset="0"/>
                          <a:ea typeface="Times New Roman" panose="02020603050405020304" pitchFamily="18" charset="0"/>
                          <a:cs typeface="Times New Roman" panose="02020603050405020304" pitchFamily="18" charset="0"/>
                        </a:rPr>
                        <a:t>Allow other concepts involved a task or scene to influence categorization by adjusting the distributions of the attributes of candidate concepts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5085153"/>
                  </a:ext>
                </a:extLst>
              </a:tr>
              <a:tr h="597620">
                <a:tc>
                  <a:txBody>
                    <a:bodyPr/>
                    <a:lstStyle/>
                    <a:p>
                      <a:pPr marL="0" marR="0" lvl="0" indent="0">
                        <a:spcBef>
                          <a:spcPts val="100"/>
                        </a:spcBef>
                        <a:spcAft>
                          <a:spcPts val="100"/>
                        </a:spcAft>
                        <a:buFont typeface="+mj-lt"/>
                        <a:buNone/>
                      </a:pPr>
                      <a:r>
                        <a:rPr lang="en-US" sz="2200" b="0" dirty="0">
                          <a:effectLst/>
                          <a:latin typeface="Arial Narrow" panose="020B0606020202030204" pitchFamily="34" charset="0"/>
                          <a:ea typeface="Times New Roman" panose="02020603050405020304" pitchFamily="18" charset="0"/>
                          <a:cs typeface="Times New Roman" panose="02020603050405020304" pitchFamily="18" charset="0"/>
                        </a:rPr>
                        <a:t>Answer 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100"/>
                        </a:spcBef>
                        <a:spcAft>
                          <a:spcPts val="100"/>
                        </a:spcAft>
                      </a:pPr>
                      <a:r>
                        <a:rPr lang="en-US" sz="2200" dirty="0">
                          <a:effectLst/>
                          <a:latin typeface="Arial Narrow" panose="020B0606020202030204" pitchFamily="34" charset="0"/>
                          <a:ea typeface="Times New Roman" panose="02020603050405020304" pitchFamily="18" charset="0"/>
                          <a:cs typeface="Times New Roman" panose="02020603050405020304" pitchFamily="18" charset="0"/>
                        </a:rPr>
                        <a:t>Query the knowledgebase about categorized observations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3270029"/>
                  </a:ext>
                </a:extLst>
              </a:tr>
              <a:tr h="462673">
                <a:tc>
                  <a:txBody>
                    <a:bodyPr/>
                    <a:lstStyle/>
                    <a:p>
                      <a:pPr marL="0" marR="0" lvl="0" indent="0">
                        <a:spcBef>
                          <a:spcPts val="100"/>
                        </a:spcBef>
                        <a:spcAft>
                          <a:spcPts val="100"/>
                        </a:spcAft>
                        <a:buFont typeface="+mj-lt"/>
                        <a:buNone/>
                      </a:pPr>
                      <a:r>
                        <a:rPr lang="en-US" sz="2200" b="0" dirty="0">
                          <a:effectLst/>
                          <a:latin typeface="Arial Narrow" panose="020B0606020202030204" pitchFamily="34" charset="0"/>
                          <a:ea typeface="Times New Roman" panose="02020603050405020304" pitchFamily="18" charset="0"/>
                          <a:cs typeface="Times New Roman" panose="02020603050405020304" pitchFamily="18" charset="0"/>
                        </a:rPr>
                        <a:t>Infer attribute values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100"/>
                        </a:spcBef>
                        <a:spcAft>
                          <a:spcPts val="100"/>
                        </a:spcAft>
                      </a:pPr>
                      <a:r>
                        <a:rPr lang="en-US" sz="2200" dirty="0">
                          <a:effectLst/>
                          <a:latin typeface="Arial Narrow" panose="020B0606020202030204" pitchFamily="34" charset="0"/>
                          <a:ea typeface="Times New Roman" panose="02020603050405020304" pitchFamily="18" charset="0"/>
                          <a:cs typeface="Times New Roman" panose="02020603050405020304" pitchFamily="18" charset="0"/>
                        </a:rPr>
                        <a:t>Use information from a blend’s inputs to estimate unknown attribute values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2900684"/>
                  </a:ext>
                </a:extLst>
              </a:tr>
              <a:tr h="797148">
                <a:tc>
                  <a:txBody>
                    <a:bodyPr/>
                    <a:lstStyle/>
                    <a:p>
                      <a:pPr marL="0" marR="0" lvl="0" indent="0">
                        <a:spcBef>
                          <a:spcPts val="100"/>
                        </a:spcBef>
                        <a:spcAft>
                          <a:spcPts val="100"/>
                        </a:spcAft>
                        <a:buFont typeface="+mj-lt"/>
                        <a:buNone/>
                      </a:pPr>
                      <a:r>
                        <a:rPr lang="en-US" sz="2200" b="0" dirty="0">
                          <a:effectLst/>
                          <a:latin typeface="Arial Narrow" panose="020B0606020202030204" pitchFamily="34" charset="0"/>
                          <a:ea typeface="Times New Roman" panose="02020603050405020304" pitchFamily="18" charset="0"/>
                          <a:cs typeface="Times New Roman" panose="02020603050405020304" pitchFamily="18" charset="0"/>
                        </a:rPr>
                        <a:t>Support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100"/>
                        </a:spcBef>
                        <a:spcAft>
                          <a:spcPts val="100"/>
                        </a:spcAft>
                      </a:pPr>
                      <a:r>
                        <a:rPr lang="en-US" sz="2200" dirty="0">
                          <a:effectLst/>
                          <a:latin typeface="Arial Narrow" panose="020B0606020202030204" pitchFamily="34" charset="0"/>
                          <a:ea typeface="Times New Roman" panose="02020603050405020304" pitchFamily="18" charset="0"/>
                          <a:cs typeface="Times New Roman" panose="02020603050405020304" pitchFamily="18" charset="0"/>
                        </a:rPr>
                        <a:t>Solve for relative spatial positions to enable the agent to attain a required spatial relationship with respect to some target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7133965"/>
                  </a:ext>
                </a:extLst>
              </a:tr>
              <a:tr h="694010">
                <a:tc>
                  <a:txBody>
                    <a:bodyPr/>
                    <a:lstStyle/>
                    <a:p>
                      <a:pPr marL="0" marR="0" lvl="0" indent="0">
                        <a:spcBef>
                          <a:spcPts val="100"/>
                        </a:spcBef>
                        <a:spcAft>
                          <a:spcPts val="100"/>
                        </a:spcAft>
                        <a:buFont typeface="+mj-lt"/>
                        <a:buNone/>
                      </a:pPr>
                      <a:r>
                        <a:rPr lang="en-US" sz="2200" b="0" dirty="0">
                          <a:effectLst/>
                          <a:latin typeface="Arial Narrow" panose="020B0606020202030204" pitchFamily="34" charset="0"/>
                          <a:ea typeface="Times New Roman" panose="02020603050405020304" pitchFamily="18" charset="0"/>
                          <a:cs typeface="Times New Roman" panose="02020603050405020304" pitchFamily="18" charset="0"/>
                        </a:rPr>
                        <a:t>Support lexical entrainment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100"/>
                        </a:spcBef>
                        <a:spcAft>
                          <a:spcPts val="100"/>
                        </a:spcAft>
                      </a:pPr>
                      <a:r>
                        <a:rPr lang="en-US" sz="2200" dirty="0">
                          <a:effectLst/>
                          <a:latin typeface="Arial Narrow" panose="020B0606020202030204" pitchFamily="34" charset="0"/>
                          <a:ea typeface="Times New Roman" panose="02020603050405020304" pitchFamily="18" charset="0"/>
                          <a:cs typeface="Times New Roman" panose="02020603050405020304" pitchFamily="18" charset="0"/>
                        </a:rPr>
                        <a:t>Interact with human teammate to determine which concept to apply in cases of disagreement or to elicit labels for novel blended concepts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1668870"/>
                  </a:ext>
                </a:extLst>
              </a:tr>
            </a:tbl>
          </a:graphicData>
        </a:graphic>
      </p:graphicFrame>
    </p:spTree>
    <p:extLst>
      <p:ext uri="{BB962C8B-B14F-4D97-AF65-F5344CB8AC3E}">
        <p14:creationId xmlns:p14="http://schemas.microsoft.com/office/powerpoint/2010/main" val="3535014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Feasibility Assessment</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13</a:t>
            </a:fld>
            <a:endParaRPr lang="en-US" dirty="0">
              <a:solidFill>
                <a:srgbClr val="000000"/>
              </a:solidFill>
            </a:endParaRPr>
          </a:p>
        </p:txBody>
      </p:sp>
      <p:pic>
        <p:nvPicPr>
          <p:cNvPr id="2" name="Picture 1" descr="A screenshot of a computer&#10;&#10;Description automatically generated with medium confidence">
            <a:extLst>
              <a:ext uri="{FF2B5EF4-FFF2-40B4-BE49-F238E27FC236}">
                <a16:creationId xmlns:a16="http://schemas.microsoft.com/office/drawing/2014/main" id="{F4152A6F-EA5E-A591-6394-1ABED786AA31}"/>
              </a:ext>
            </a:extLst>
          </p:cNvPr>
          <p:cNvPicPr>
            <a:picLocks noChangeAspect="1"/>
          </p:cNvPicPr>
          <p:nvPr/>
        </p:nvPicPr>
        <p:blipFill>
          <a:blip r:embed="rId3"/>
          <a:stretch>
            <a:fillRect/>
          </a:stretch>
        </p:blipFill>
        <p:spPr>
          <a:xfrm>
            <a:off x="2209800" y="1357157"/>
            <a:ext cx="7753349" cy="4317059"/>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10FCBE44-5A05-465E-B367-8D4783FE2AF4}"/>
              </a:ext>
            </a:extLst>
          </p:cNvPr>
          <p:cNvSpPr txBox="1"/>
          <p:nvPr/>
        </p:nvSpPr>
        <p:spPr>
          <a:xfrm>
            <a:off x="533400" y="5681008"/>
            <a:ext cx="10553700" cy="830997"/>
          </a:xfrm>
          <a:prstGeom prst="rect">
            <a:avLst/>
          </a:prstGeom>
          <a:noFill/>
        </p:spPr>
        <p:txBody>
          <a:bodyPr wrap="square">
            <a:spAutoFit/>
          </a:bodyPr>
          <a:lstStyle/>
          <a:p>
            <a:pPr marL="379412" marR="0" lvl="1" indent="-342900" algn="just" defTabSz="1543050">
              <a:spcBef>
                <a:spcPts val="0"/>
              </a:spcBef>
              <a:spcAft>
                <a:spcPts val="0"/>
              </a:spcAft>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Established common ground of [near] as situated by mission objective</a:t>
            </a:r>
          </a:p>
          <a:p>
            <a:pPr marL="379412" marR="0" lvl="1" indent="-342900" algn="just" defTabSz="1543050">
              <a:spcBef>
                <a:spcPts val="0"/>
              </a:spcBef>
              <a:spcAft>
                <a:spcPts val="0"/>
              </a:spcAft>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Maintained common ground as the objective changed</a:t>
            </a:r>
          </a:p>
        </p:txBody>
      </p:sp>
      <p:sp>
        <p:nvSpPr>
          <p:cNvPr id="7" name="TextBox 6">
            <a:extLst>
              <a:ext uri="{FF2B5EF4-FFF2-40B4-BE49-F238E27FC236}">
                <a16:creationId xmlns:a16="http://schemas.microsoft.com/office/drawing/2014/main" id="{491BD561-4436-DFB3-F5EB-AD9115E02EB0}"/>
              </a:ext>
            </a:extLst>
          </p:cNvPr>
          <p:cNvSpPr txBox="1"/>
          <p:nvPr/>
        </p:nvSpPr>
        <p:spPr>
          <a:xfrm>
            <a:off x="557213" y="880616"/>
            <a:ext cx="7939087" cy="461665"/>
          </a:xfrm>
          <a:prstGeom prst="rect">
            <a:avLst/>
          </a:prstGeom>
          <a:noFill/>
        </p:spPr>
        <p:txBody>
          <a:bodyPr wrap="square">
            <a:spAutoFit/>
          </a:bodyPr>
          <a:lstStyle/>
          <a:p>
            <a:pPr marL="57150" marR="0" lvl="1" indent="-20638" defTabSz="1543050">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rPr>
              <a:t>Evaluation of ECCO situated categorization</a:t>
            </a:r>
          </a:p>
        </p:txBody>
      </p:sp>
    </p:spTree>
    <p:extLst>
      <p:ext uri="{BB962C8B-B14F-4D97-AF65-F5344CB8AC3E}">
        <p14:creationId xmlns:p14="http://schemas.microsoft.com/office/powerpoint/2010/main" val="1225523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Contrast to Large Language Models</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14</a:t>
            </a:fld>
            <a:endParaRPr lang="en-US" dirty="0">
              <a:solidFill>
                <a:srgbClr val="000000"/>
              </a:solidFill>
            </a:endParaRPr>
          </a:p>
        </p:txBody>
      </p:sp>
      <p:sp>
        <p:nvSpPr>
          <p:cNvPr id="5" name="Rectangle 3"/>
          <p:cNvSpPr txBox="1">
            <a:spLocks noChangeArrowheads="1"/>
          </p:cNvSpPr>
          <p:nvPr/>
        </p:nvSpPr>
        <p:spPr bwMode="auto">
          <a:xfrm>
            <a:off x="266796" y="2223640"/>
            <a:ext cx="11554690" cy="956488"/>
          </a:xfrm>
          <a:prstGeom prst="rect">
            <a:avLst/>
          </a:prstGeom>
          <a:noFill/>
          <a:ln w="9525">
            <a:noFill/>
            <a:miter lim="800000"/>
            <a:headEnd/>
            <a:tailEnd/>
          </a:ln>
        </p:spPr>
        <p:txBody>
          <a:bodyPr/>
          <a:lstStyle/>
          <a:p>
            <a:pPr marR="0" lvl="0">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LLMs have brittle common ground</a:t>
            </a:r>
          </a:p>
          <a:p>
            <a:pPr marL="285750" marR="0" lvl="0" indent="-285750">
              <a:spcBef>
                <a:spcPts val="0"/>
              </a:spcBef>
              <a:spcAft>
                <a:spcPts val="0"/>
              </a:spcAft>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Prompt engineering, guard-rails, and post-hoc verification of output are attempts to align LLM output with human goals</a:t>
            </a:r>
          </a:p>
        </p:txBody>
      </p:sp>
      <p:sp>
        <p:nvSpPr>
          <p:cNvPr id="4" name="TextBox 3">
            <a:extLst>
              <a:ext uri="{FF2B5EF4-FFF2-40B4-BE49-F238E27FC236}">
                <a16:creationId xmlns:a16="http://schemas.microsoft.com/office/drawing/2014/main" id="{296F1FED-BB9D-0F85-06D0-442279B5DB58}"/>
              </a:ext>
            </a:extLst>
          </p:cNvPr>
          <p:cNvSpPr txBox="1"/>
          <p:nvPr/>
        </p:nvSpPr>
        <p:spPr>
          <a:xfrm>
            <a:off x="266796" y="3236274"/>
            <a:ext cx="11476085" cy="1477328"/>
          </a:xfrm>
          <a:prstGeom prst="rect">
            <a:avLst/>
          </a:prstGeom>
          <a:noFill/>
        </p:spPr>
        <p:txBody>
          <a:bodyPr wrap="square">
            <a:spAutoFit/>
          </a:bodyPr>
          <a:lstStyle/>
          <a:p>
            <a:r>
              <a:rPr lang="en-US" sz="1800" b="1" dirty="0">
                <a:effectLst/>
                <a:latin typeface="Arial" panose="020B0604020202020204" pitchFamily="34" charset="0"/>
                <a:ea typeface="Times New Roman" panose="02020603050405020304" pitchFamily="18" charset="0"/>
                <a:cs typeface="Arial" panose="020B0604020202020204" pitchFamily="34" charset="0"/>
              </a:rPr>
              <a:t>LLMs </a:t>
            </a:r>
            <a:r>
              <a:rPr lang="en-US" sz="1800" b="1" dirty="0">
                <a:latin typeface="Arial" panose="020B0604020202020204" pitchFamily="34" charset="0"/>
                <a:ea typeface="Times New Roman" panose="02020603050405020304" pitchFamily="18" charset="0"/>
                <a:cs typeface="Arial" panose="020B0604020202020204" pitchFamily="34" charset="0"/>
              </a:rPr>
              <a:t>read-in and </a:t>
            </a:r>
            <a:r>
              <a:rPr lang="en-US" sz="1800" b="1" dirty="0">
                <a:effectLst/>
                <a:latin typeface="Arial" panose="020B0604020202020204" pitchFamily="34" charset="0"/>
                <a:ea typeface="Times New Roman" panose="02020603050405020304" pitchFamily="18" charset="0"/>
                <a:cs typeface="Arial" panose="020B0604020202020204" pitchFamily="34" charset="0"/>
              </a:rPr>
              <a:t>produce content rich with blends</a:t>
            </a:r>
          </a:p>
          <a:p>
            <a:pPr marL="285750" indent="-285750">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Language </a:t>
            </a:r>
            <a:r>
              <a:rPr lang="en-US" sz="1800" i="1" dirty="0">
                <a:effectLst/>
                <a:latin typeface="Arial" panose="020B0604020202020204" pitchFamily="34" charset="0"/>
                <a:ea typeface="Times New Roman" panose="02020603050405020304" pitchFamily="18" charset="0"/>
                <a:cs typeface="Arial" panose="020B0604020202020204" pitchFamily="34" charset="0"/>
              </a:rPr>
              <a:t>expresses </a:t>
            </a:r>
            <a:r>
              <a:rPr lang="en-US" sz="1800" dirty="0">
                <a:effectLst/>
                <a:latin typeface="Arial" panose="020B0604020202020204" pitchFamily="34" charset="0"/>
                <a:ea typeface="Times New Roman" panose="02020603050405020304" pitchFamily="18" charset="0"/>
                <a:cs typeface="Arial" panose="020B0604020202020204" pitchFamily="34" charset="0"/>
              </a:rPr>
              <a:t>blends</a:t>
            </a:r>
            <a:r>
              <a:rPr lang="en-US" sz="1800" dirty="0">
                <a:latin typeface="Arial" panose="020B0604020202020204" pitchFamily="34" charset="0"/>
                <a:ea typeface="Times New Roman" panose="02020603050405020304" pitchFamily="18" charset="0"/>
                <a:cs typeface="Arial" panose="020B0604020202020204" pitchFamily="34" charset="0"/>
              </a:rPr>
              <a:t> that </a:t>
            </a:r>
            <a:r>
              <a:rPr lang="en-US" sz="1800" dirty="0">
                <a:effectLst/>
                <a:latin typeface="Arial" panose="020B0604020202020204" pitchFamily="34" charset="0"/>
                <a:ea typeface="Times New Roman" panose="02020603050405020304" pitchFamily="18" charset="0"/>
                <a:cs typeface="Arial" panose="020B0604020202020204" pitchFamily="34" charset="0"/>
              </a:rPr>
              <a:t>reflect interactions among human concepts </a:t>
            </a:r>
          </a:p>
          <a:p>
            <a:pPr marL="285750" indent="-285750">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LLMs blend by dint of having implicit associations</a:t>
            </a:r>
            <a:r>
              <a:rPr lang="en-US" sz="1800" dirty="0">
                <a:latin typeface="Arial" panose="020B0604020202020204" pitchFamily="34" charset="0"/>
                <a:ea typeface="Times New Roman" panose="02020603050405020304" pitchFamily="18" charset="0"/>
                <a:cs typeface="Arial" panose="020B0604020202020204" pitchFamily="34" charset="0"/>
              </a:rPr>
              <a:t> about</a:t>
            </a:r>
            <a:r>
              <a:rPr lang="en-US" sz="1800" dirty="0">
                <a:effectLst/>
                <a:latin typeface="Arial" panose="020B0604020202020204" pitchFamily="34" charset="0"/>
                <a:ea typeface="Times New Roman" panose="02020603050405020304" pitchFamily="18" charset="0"/>
                <a:cs typeface="Arial" panose="020B0604020202020204" pitchFamily="34" charset="0"/>
              </a:rPr>
              <a:t> what can come next during sentence production, having been trained on content that contains blends</a:t>
            </a:r>
          </a:p>
          <a:p>
            <a:pPr marL="285750" indent="-285750">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LLMs are not blending parts of models nor creating blends to understand their perceptions</a:t>
            </a:r>
            <a:endParaRPr lang="en-US" sz="1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3ABF701-F093-D6C4-C60F-85CD443E213B}"/>
              </a:ext>
            </a:extLst>
          </p:cNvPr>
          <p:cNvSpPr txBox="1"/>
          <p:nvPr/>
        </p:nvSpPr>
        <p:spPr>
          <a:xfrm>
            <a:off x="266796" y="4769748"/>
            <a:ext cx="11679779" cy="1477328"/>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LLM-like </a:t>
            </a:r>
            <a:r>
              <a:rPr lang="en-US" sz="1800" b="1" dirty="0">
                <a:latin typeface="Arial" panose="020B0604020202020204" pitchFamily="34" charset="0"/>
                <a:ea typeface="Times New Roman" panose="02020603050405020304" pitchFamily="18" charset="0"/>
                <a:cs typeface="Arial" panose="020B0604020202020204" pitchFamily="34" charset="0"/>
              </a:rPr>
              <a:t>g</a:t>
            </a:r>
            <a:r>
              <a:rPr lang="en-US" sz="1800" b="1" dirty="0">
                <a:effectLst/>
                <a:latin typeface="Arial" panose="020B0604020202020204" pitchFamily="34" charset="0"/>
                <a:ea typeface="Times New Roman" panose="02020603050405020304" pitchFamily="18" charset="0"/>
                <a:cs typeface="Arial" panose="020B0604020202020204" pitchFamily="34" charset="0"/>
              </a:rPr>
              <a:t>enerativity is part of the solution</a:t>
            </a:r>
          </a:p>
          <a:p>
            <a:pPr marL="285750" marR="0" indent="-285750">
              <a:spcBef>
                <a:spcPts val="0"/>
              </a:spcBef>
              <a:spcAft>
                <a:spcPts val="0"/>
              </a:spcAft>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Where LLMs generate surface behavior (language), the generativity of organic intelligence starts at perception and extends through behavior</a:t>
            </a:r>
          </a:p>
          <a:p>
            <a:pPr marL="285750" marR="0" indent="-285750">
              <a:spcBef>
                <a:spcPts val="0"/>
              </a:spcBef>
              <a:spcAft>
                <a:spcPts val="0"/>
              </a:spcAft>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ECCO is an approach for increasing the utility of generative architectures for human-AI teaming and common ground</a:t>
            </a:r>
          </a:p>
        </p:txBody>
      </p:sp>
      <p:sp>
        <p:nvSpPr>
          <p:cNvPr id="7" name="TextBox 6">
            <a:extLst>
              <a:ext uri="{FF2B5EF4-FFF2-40B4-BE49-F238E27FC236}">
                <a16:creationId xmlns:a16="http://schemas.microsoft.com/office/drawing/2014/main" id="{DD78A343-1937-CDED-8B10-8DDD9AADA7F0}"/>
              </a:ext>
            </a:extLst>
          </p:cNvPr>
          <p:cNvSpPr txBox="1"/>
          <p:nvPr/>
        </p:nvSpPr>
        <p:spPr>
          <a:xfrm>
            <a:off x="266796" y="967165"/>
            <a:ext cx="11593288" cy="1200329"/>
          </a:xfrm>
          <a:prstGeom prst="rect">
            <a:avLst/>
          </a:prstGeom>
          <a:noFill/>
        </p:spPr>
        <p:txBody>
          <a:bodyPr wrap="square">
            <a:spAutoFit/>
          </a:bodyPr>
          <a:lstStyle/>
          <a:p>
            <a:r>
              <a:rPr lang="en-US" sz="1800" b="1" dirty="0">
                <a:effectLst/>
                <a:latin typeface="Arial" panose="020B0604020202020204" pitchFamily="34" charset="0"/>
                <a:ea typeface="Times New Roman" panose="02020603050405020304" pitchFamily="18" charset="0"/>
                <a:cs typeface="Arial" panose="020B0604020202020204" pitchFamily="34" charset="0"/>
              </a:rPr>
              <a:t>LLM goals are encoded in training</a:t>
            </a:r>
          </a:p>
          <a:p>
            <a:pPr marL="285750" indent="-285750">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The LLM goal is to produce naturalistic sequences of words, trained</a:t>
            </a:r>
            <a:r>
              <a:rPr lang="en-US" sz="1800" dirty="0">
                <a:latin typeface="Arial" panose="020B0604020202020204" pitchFamily="34" charset="0"/>
                <a:ea typeface="Times New Roman" panose="02020603050405020304" pitchFamily="18" charset="0"/>
                <a:cs typeface="Arial" panose="020B0604020202020204" pitchFamily="34" charset="0"/>
              </a:rPr>
              <a:t> by </a:t>
            </a:r>
            <a:r>
              <a:rPr lang="en-US" sz="1800" dirty="0">
                <a:effectLst/>
                <a:latin typeface="Arial" panose="020B0604020202020204" pitchFamily="34" charset="0"/>
                <a:ea typeface="Times New Roman" panose="02020603050405020304" pitchFamily="18" charset="0"/>
                <a:cs typeface="Arial" panose="020B0604020202020204" pitchFamily="34" charset="0"/>
              </a:rPr>
              <a:t>ingesting vast amounts of natural language to learn what can come next, phrase-by-phrase</a:t>
            </a:r>
          </a:p>
          <a:p>
            <a:pPr marL="285750" marR="0" lvl="0" indent="-285750">
              <a:spcBef>
                <a:spcPts val="0"/>
              </a:spcBef>
              <a:spcAft>
                <a:spcPts val="0"/>
              </a:spcAft>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This </a:t>
            </a:r>
            <a:r>
              <a:rPr lang="en-US" sz="1800" dirty="0">
                <a:latin typeface="Arial" panose="020B0604020202020204" pitchFamily="34" charset="0"/>
                <a:ea typeface="Times New Roman" panose="02020603050405020304" pitchFamily="18" charset="0"/>
                <a:cs typeface="Arial" panose="020B0604020202020204" pitchFamily="34" charset="0"/>
              </a:rPr>
              <a:t>g</a:t>
            </a:r>
            <a:r>
              <a:rPr lang="en-US" sz="1800" dirty="0">
                <a:effectLst/>
                <a:latin typeface="Arial" panose="020B0604020202020204" pitchFamily="34" charset="0"/>
                <a:ea typeface="Times New Roman" panose="02020603050405020304" pitchFamily="18" charset="0"/>
                <a:cs typeface="Arial" panose="020B0604020202020204" pitchFamily="34" charset="0"/>
              </a:rPr>
              <a:t>oal does not include being factual or accurate, leading to frequent misalignment with human goals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207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0"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Summary</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15</a:t>
            </a:fld>
            <a:endParaRPr lang="en-US" dirty="0">
              <a:solidFill>
                <a:srgbClr val="000000"/>
              </a:solidFill>
            </a:endParaRPr>
          </a:p>
        </p:txBody>
      </p:sp>
      <p:graphicFrame>
        <p:nvGraphicFramePr>
          <p:cNvPr id="7" name="Table 6">
            <a:extLst>
              <a:ext uri="{FF2B5EF4-FFF2-40B4-BE49-F238E27FC236}">
                <a16:creationId xmlns:a16="http://schemas.microsoft.com/office/drawing/2014/main" id="{6BE619D7-F220-4467-6D7D-20665C6839CE}"/>
              </a:ext>
            </a:extLst>
          </p:cNvPr>
          <p:cNvGraphicFramePr>
            <a:graphicFrameLocks noGrp="1"/>
          </p:cNvGraphicFramePr>
          <p:nvPr>
            <p:extLst>
              <p:ext uri="{D42A27DB-BD31-4B8C-83A1-F6EECF244321}">
                <p14:modId xmlns:p14="http://schemas.microsoft.com/office/powerpoint/2010/main" val="3178925518"/>
              </p:ext>
            </p:extLst>
          </p:nvPr>
        </p:nvGraphicFramePr>
        <p:xfrm>
          <a:off x="452846" y="1362267"/>
          <a:ext cx="11155679" cy="3851064"/>
        </p:xfrm>
        <a:graphic>
          <a:graphicData uri="http://schemas.openxmlformats.org/drawingml/2006/table">
            <a:tbl>
              <a:tblPr firstRow="1" firstCol="1" bandRow="1"/>
              <a:tblGrid>
                <a:gridCol w="5145564">
                  <a:extLst>
                    <a:ext uri="{9D8B030D-6E8A-4147-A177-3AD203B41FA5}">
                      <a16:colId xmlns:a16="http://schemas.microsoft.com/office/drawing/2014/main" val="136634334"/>
                    </a:ext>
                  </a:extLst>
                </a:gridCol>
                <a:gridCol w="6010115">
                  <a:extLst>
                    <a:ext uri="{9D8B030D-6E8A-4147-A177-3AD203B41FA5}">
                      <a16:colId xmlns:a16="http://schemas.microsoft.com/office/drawing/2014/main" val="3764360670"/>
                    </a:ext>
                  </a:extLst>
                </a:gridCol>
              </a:tblGrid>
              <a:tr h="362444">
                <a:tc>
                  <a:txBody>
                    <a:bodyPr/>
                    <a:lstStyle/>
                    <a:p>
                      <a:pPr marL="0" marR="0" algn="ctr">
                        <a:spcBef>
                          <a:spcPts val="0"/>
                        </a:spcBef>
                        <a:spcAft>
                          <a:spcPts val="0"/>
                        </a:spcAft>
                      </a:pPr>
                      <a:r>
                        <a:rPr lang="en-US" sz="2200" b="1" dirty="0">
                          <a:solidFill>
                            <a:schemeClr val="tx1"/>
                          </a:solidFill>
                          <a:effectLst/>
                          <a:latin typeface="Arial Narrow" panose="020B0606020202030204" pitchFamily="34" charset="0"/>
                          <a:ea typeface="Times New Roman" panose="02020603050405020304" pitchFamily="18" charset="0"/>
                        </a:rPr>
                        <a:t>Human Conceptual Structure Captured by ECCO</a:t>
                      </a:r>
                      <a:endParaRPr lang="en-US" sz="2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FFF"/>
                    </a:solidFill>
                  </a:tcPr>
                </a:tc>
                <a:tc>
                  <a:txBody>
                    <a:bodyPr/>
                    <a:lstStyle/>
                    <a:p>
                      <a:pPr marL="0" marR="0" algn="ctr">
                        <a:spcBef>
                          <a:spcPts val="0"/>
                        </a:spcBef>
                        <a:spcAft>
                          <a:spcPts val="0"/>
                        </a:spcAft>
                      </a:pPr>
                      <a:r>
                        <a:rPr lang="en-US" sz="2200" b="1" dirty="0">
                          <a:solidFill>
                            <a:schemeClr val="tx1"/>
                          </a:solidFill>
                          <a:effectLst/>
                          <a:latin typeface="Arial Narrow" panose="020B0606020202030204" pitchFamily="34" charset="0"/>
                          <a:ea typeface="Times New Roman" panose="02020603050405020304" pitchFamily="18" charset="0"/>
                        </a:rPr>
                        <a:t>Traditional AI Concepts</a:t>
                      </a:r>
                      <a:endParaRPr lang="en-US" sz="2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FFF"/>
                    </a:solidFill>
                  </a:tcPr>
                </a:tc>
                <a:extLst>
                  <a:ext uri="{0D108BD9-81ED-4DB2-BD59-A6C34878D82A}">
                    <a16:rowId xmlns:a16="http://schemas.microsoft.com/office/drawing/2014/main" val="118805477"/>
                  </a:ext>
                </a:extLst>
              </a:tr>
              <a:tr h="724888">
                <a:tc>
                  <a:txBody>
                    <a:bodyPr/>
                    <a:lstStyle/>
                    <a:p>
                      <a:pPr marL="0" marR="0">
                        <a:spcBef>
                          <a:spcPts val="0"/>
                        </a:spcBef>
                        <a:spcAft>
                          <a:spcPts val="0"/>
                        </a:spcAft>
                      </a:pPr>
                      <a:r>
                        <a:rPr lang="en-US" sz="2200" b="1" dirty="0">
                          <a:solidFill>
                            <a:sysClr val="windowText" lastClr="000000"/>
                          </a:solidFill>
                          <a:effectLst/>
                          <a:latin typeface="Arial Narrow" panose="020B0606020202030204" pitchFamily="34" charset="0"/>
                          <a:ea typeface="Times New Roman" panose="02020603050405020304" pitchFamily="18" charset="0"/>
                        </a:rPr>
                        <a:t>Function</a:t>
                      </a:r>
                      <a:r>
                        <a:rPr lang="en-US" sz="2200" dirty="0">
                          <a:solidFill>
                            <a:sysClr val="windowText" lastClr="000000"/>
                          </a:solidFill>
                          <a:effectLst/>
                          <a:latin typeface="Arial Narrow" panose="020B0606020202030204" pitchFamily="34" charset="0"/>
                          <a:ea typeface="Times New Roman" panose="02020603050405020304" pitchFamily="18" charset="0"/>
                        </a:rPr>
                        <a:t>: Concepts provide understanding of perceptions given perceiver’s goals</a:t>
                      </a:r>
                      <a:endParaRPr lang="en-US" sz="2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200" b="1" dirty="0">
                          <a:solidFill>
                            <a:sysClr val="windowText" lastClr="000000"/>
                          </a:solidFill>
                          <a:effectLst/>
                          <a:latin typeface="Arial Narrow" panose="020B0606020202030204" pitchFamily="34" charset="0"/>
                          <a:ea typeface="Times New Roman" panose="02020603050405020304" pitchFamily="18" charset="0"/>
                        </a:rPr>
                        <a:t>Function</a:t>
                      </a:r>
                      <a:r>
                        <a:rPr lang="en-US" sz="2200" dirty="0">
                          <a:solidFill>
                            <a:sysClr val="windowText" lastClr="000000"/>
                          </a:solidFill>
                          <a:effectLst/>
                          <a:latin typeface="Arial Narrow" panose="020B0606020202030204" pitchFamily="34" charset="0"/>
                          <a:ea typeface="Times New Roman" panose="02020603050405020304" pitchFamily="18" charset="0"/>
                        </a:rPr>
                        <a:t>: Concepts are used to classify perceptions (including commands) as if the classes are objective</a:t>
                      </a:r>
                      <a:endParaRPr lang="en-US" sz="2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0619651"/>
                  </a:ext>
                </a:extLst>
              </a:tr>
              <a:tr h="724888">
                <a:tc>
                  <a:txBody>
                    <a:bodyPr/>
                    <a:lstStyle/>
                    <a:p>
                      <a:pPr marL="0" marR="0">
                        <a:spcBef>
                          <a:spcPts val="0"/>
                        </a:spcBef>
                        <a:spcAft>
                          <a:spcPts val="0"/>
                        </a:spcAft>
                      </a:pPr>
                      <a:r>
                        <a:rPr lang="en-US" sz="2200" b="1" dirty="0">
                          <a:solidFill>
                            <a:sysClr val="windowText" lastClr="000000"/>
                          </a:solidFill>
                          <a:effectLst/>
                          <a:latin typeface="Arial Narrow" panose="020B0606020202030204" pitchFamily="34" charset="0"/>
                          <a:ea typeface="Times New Roman" panose="02020603050405020304" pitchFamily="18" charset="0"/>
                        </a:rPr>
                        <a:t>Blended</a:t>
                      </a:r>
                      <a:r>
                        <a:rPr lang="en-US" sz="2200" dirty="0">
                          <a:solidFill>
                            <a:sysClr val="windowText" lastClr="000000"/>
                          </a:solidFill>
                          <a:effectLst/>
                          <a:latin typeface="Arial Narrow" panose="020B0606020202030204" pitchFamily="34" charset="0"/>
                          <a:ea typeface="Times New Roman" panose="02020603050405020304" pitchFamily="18" charset="0"/>
                        </a:rPr>
                        <a:t>: Real-time construction of concepts (categories) is constrained by current goals</a:t>
                      </a:r>
                      <a:endParaRPr lang="en-US" sz="2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200" b="1" dirty="0">
                          <a:solidFill>
                            <a:sysClr val="windowText" lastClr="000000"/>
                          </a:solidFill>
                          <a:effectLst/>
                          <a:latin typeface="Arial Narrow" panose="020B0606020202030204" pitchFamily="34" charset="0"/>
                          <a:ea typeface="Times New Roman" panose="02020603050405020304" pitchFamily="18" charset="0"/>
                        </a:rPr>
                        <a:t>Static</a:t>
                      </a:r>
                      <a:r>
                        <a:rPr lang="en-US" sz="2200" dirty="0">
                          <a:solidFill>
                            <a:sysClr val="windowText" lastClr="000000"/>
                          </a:solidFill>
                          <a:effectLst/>
                          <a:latin typeface="Arial Narrow" panose="020B0606020202030204" pitchFamily="34" charset="0"/>
                          <a:ea typeface="Times New Roman" panose="02020603050405020304" pitchFamily="18" charset="0"/>
                        </a:rPr>
                        <a:t>: A class is pre-defined by a collection of features that is necessary and sufficient for membership</a:t>
                      </a:r>
                      <a:endParaRPr lang="en-US" sz="2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206090"/>
                  </a:ext>
                </a:extLst>
              </a:tr>
              <a:tr h="724888">
                <a:tc>
                  <a:txBody>
                    <a:bodyPr/>
                    <a:lstStyle/>
                    <a:p>
                      <a:pPr marL="0" marR="0">
                        <a:spcBef>
                          <a:spcPts val="0"/>
                        </a:spcBef>
                        <a:spcAft>
                          <a:spcPts val="0"/>
                        </a:spcAft>
                      </a:pPr>
                      <a:r>
                        <a:rPr lang="en-US" sz="2200" b="1" dirty="0">
                          <a:solidFill>
                            <a:sysClr val="windowText" lastClr="000000"/>
                          </a:solidFill>
                          <a:effectLst/>
                          <a:latin typeface="Arial Narrow" panose="020B0606020202030204" pitchFamily="34" charset="0"/>
                          <a:ea typeface="Times New Roman" panose="02020603050405020304" pitchFamily="18" charset="0"/>
                        </a:rPr>
                        <a:t>Situated</a:t>
                      </a:r>
                      <a:r>
                        <a:rPr lang="en-US" sz="2200" dirty="0">
                          <a:solidFill>
                            <a:sysClr val="windowText" lastClr="000000"/>
                          </a:solidFill>
                          <a:effectLst/>
                          <a:latin typeface="Arial Narrow" panose="020B0606020202030204" pitchFamily="34" charset="0"/>
                          <a:ea typeface="Times New Roman" panose="02020603050405020304" pitchFamily="18" charset="0"/>
                        </a:rPr>
                        <a:t>: Context informs construction and can be a feature of the concept</a:t>
                      </a:r>
                      <a:endParaRPr lang="en-US" sz="2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200" b="1" dirty="0">
                          <a:solidFill>
                            <a:sysClr val="windowText" lastClr="000000"/>
                          </a:solidFill>
                          <a:effectLst/>
                          <a:latin typeface="Arial Narrow" panose="020B0606020202030204" pitchFamily="34" charset="0"/>
                          <a:ea typeface="Times New Roman" panose="02020603050405020304" pitchFamily="18" charset="0"/>
                        </a:rPr>
                        <a:t>Situated</a:t>
                      </a:r>
                      <a:r>
                        <a:rPr lang="en-US" sz="2200" dirty="0">
                          <a:solidFill>
                            <a:sysClr val="windowText" lastClr="000000"/>
                          </a:solidFill>
                          <a:effectLst/>
                          <a:latin typeface="Arial Narrow" panose="020B0606020202030204" pitchFamily="34" charset="0"/>
                          <a:ea typeface="Times New Roman" panose="02020603050405020304" pitchFamily="18" charset="0"/>
                        </a:rPr>
                        <a:t>: Context used to condition classification</a:t>
                      </a:r>
                      <a:endParaRPr lang="en-US" sz="2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938864"/>
                  </a:ext>
                </a:extLst>
              </a:tr>
              <a:tr h="724888">
                <a:tc>
                  <a:txBody>
                    <a:bodyPr/>
                    <a:lstStyle/>
                    <a:p>
                      <a:pPr marL="0" marR="0">
                        <a:spcBef>
                          <a:spcPts val="0"/>
                        </a:spcBef>
                        <a:spcAft>
                          <a:spcPts val="0"/>
                        </a:spcAft>
                      </a:pPr>
                      <a:r>
                        <a:rPr lang="en-US" sz="2200" b="1" dirty="0">
                          <a:solidFill>
                            <a:sysClr val="windowText" lastClr="000000"/>
                          </a:solidFill>
                          <a:effectLst/>
                          <a:latin typeface="Arial Narrow" panose="020B0606020202030204" pitchFamily="34" charset="0"/>
                          <a:ea typeface="Times New Roman" panose="02020603050405020304" pitchFamily="18" charset="0"/>
                        </a:rPr>
                        <a:t>Degenerate</a:t>
                      </a:r>
                      <a:r>
                        <a:rPr lang="en-US" sz="2200" dirty="0">
                          <a:solidFill>
                            <a:sysClr val="windowText" lastClr="000000"/>
                          </a:solidFill>
                          <a:effectLst/>
                          <a:latin typeface="Arial Narrow" panose="020B0606020202030204" pitchFamily="34" charset="0"/>
                          <a:ea typeface="Times New Roman" panose="02020603050405020304" pitchFamily="18" charset="0"/>
                        </a:rPr>
                        <a:t>: Multiple concepts may validly “explain” a given perception</a:t>
                      </a:r>
                      <a:endParaRPr lang="en-US" sz="2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200" b="1" dirty="0">
                          <a:solidFill>
                            <a:sysClr val="windowText" lastClr="000000"/>
                          </a:solidFill>
                          <a:effectLst/>
                          <a:latin typeface="Arial Narrow" panose="020B0606020202030204" pitchFamily="34" charset="0"/>
                          <a:ea typeface="Times New Roman" panose="02020603050405020304" pitchFamily="18" charset="0"/>
                        </a:rPr>
                        <a:t>Non-degenerate</a:t>
                      </a:r>
                      <a:r>
                        <a:rPr lang="en-US" sz="2200" dirty="0">
                          <a:solidFill>
                            <a:sysClr val="windowText" lastClr="000000"/>
                          </a:solidFill>
                          <a:effectLst/>
                          <a:latin typeface="Arial Narrow" panose="020B0606020202030204" pitchFamily="34" charset="0"/>
                          <a:ea typeface="Times New Roman" panose="02020603050405020304" pitchFamily="18" charset="0"/>
                        </a:rPr>
                        <a:t>: One-to-one mapping between concept and perception; exceptions are “noise” rather than functional variability</a:t>
                      </a:r>
                      <a:endParaRPr lang="en-US" sz="2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1551192"/>
                  </a:ext>
                </a:extLst>
              </a:tr>
            </a:tbl>
          </a:graphicData>
        </a:graphic>
      </p:graphicFrame>
      <p:sp>
        <p:nvSpPr>
          <p:cNvPr id="4" name="TextBox 3">
            <a:extLst>
              <a:ext uri="{FF2B5EF4-FFF2-40B4-BE49-F238E27FC236}">
                <a16:creationId xmlns:a16="http://schemas.microsoft.com/office/drawing/2014/main" id="{B87562A5-ACD3-E2BD-0BDB-E7EA0C703D4A}"/>
              </a:ext>
            </a:extLst>
          </p:cNvPr>
          <p:cNvSpPr txBox="1"/>
          <p:nvPr/>
        </p:nvSpPr>
        <p:spPr>
          <a:xfrm>
            <a:off x="0" y="5282948"/>
            <a:ext cx="12192000" cy="830997"/>
          </a:xfrm>
          <a:prstGeom prst="rect">
            <a:avLst/>
          </a:prstGeom>
          <a:noFill/>
        </p:spPr>
        <p:txBody>
          <a:bodyPr wrap="square">
            <a:spAutoFit/>
          </a:bodyPr>
          <a:lstStyle/>
          <a:p>
            <a:pPr algn="ctr"/>
            <a:r>
              <a:rPr lang="en-US" sz="24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Moving human-AI common ground from UI transparency to concept congruency </a:t>
            </a:r>
          </a:p>
          <a:p>
            <a:pPr algn="ctr"/>
            <a:r>
              <a:rPr lang="en-US" sz="24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requires capturing the goal-driven composability of human conceptual structure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138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41903" y="1641919"/>
            <a:ext cx="10449813" cy="597472"/>
          </a:xfrm>
        </p:spPr>
        <p:txBody>
          <a:bodyPr/>
          <a:lstStyle/>
          <a:p>
            <a:r>
              <a:rPr lang="en-US" dirty="0"/>
              <a:t>Thank You</a:t>
            </a:r>
          </a:p>
          <a:p>
            <a:endParaRPr lang="en-US" dirty="0"/>
          </a:p>
        </p:txBody>
      </p:sp>
      <p:sp>
        <p:nvSpPr>
          <p:cNvPr id="10" name="Text Placeholder 9"/>
          <p:cNvSpPr>
            <a:spLocks noGrp="1"/>
          </p:cNvSpPr>
          <p:nvPr>
            <p:ph type="body" sz="quarter" idx="11"/>
          </p:nvPr>
        </p:nvSpPr>
        <p:spPr>
          <a:xfrm>
            <a:off x="901213" y="2177105"/>
            <a:ext cx="10613454" cy="3944697"/>
          </a:xfrm>
        </p:spPr>
        <p:txBody>
          <a:bodyPr/>
          <a:lstStyle/>
          <a:p>
            <a:pPr algn="l" eaLnBrk="1" hangingPunct="1"/>
            <a:r>
              <a:rPr lang="en-US" sz="2000" b="0" dirty="0">
                <a:effectLst/>
                <a:latin typeface="Arial" panose="020B0604020202020204" pitchFamily="34" charset="0"/>
                <a:ea typeface="Times New Roman" panose="02020603050405020304" pitchFamily="18" charset="0"/>
                <a:cs typeface="Arial" panose="020B0604020202020204" pitchFamily="34" charset="0"/>
              </a:rPr>
              <a:t>We thank Dr. Sarah </a:t>
            </a:r>
            <a:r>
              <a:rPr lang="en-US" sz="2000" b="0" dirty="0" err="1">
                <a:effectLst/>
                <a:latin typeface="Arial" panose="020B0604020202020204" pitchFamily="34" charset="0"/>
                <a:ea typeface="Times New Roman" panose="02020603050405020304" pitchFamily="18" charset="0"/>
                <a:cs typeface="Arial" panose="020B0604020202020204" pitchFamily="34" charset="0"/>
              </a:rPr>
              <a:t>Bibyk</a:t>
            </a:r>
            <a:r>
              <a:rPr lang="en-US" sz="2000" b="0" dirty="0">
                <a:effectLst/>
                <a:latin typeface="Arial" panose="020B0604020202020204" pitchFamily="34" charset="0"/>
                <a:ea typeface="Times New Roman" panose="02020603050405020304" pitchFamily="18" charset="0"/>
                <a:cs typeface="Arial" panose="020B0604020202020204" pitchFamily="34" charset="0"/>
              </a:rPr>
              <a:t> for her support and direction on this project and our extended project team, including Richard Weyhrauch and Chris Muller, for their technical contributions.</a:t>
            </a:r>
          </a:p>
          <a:p>
            <a:pPr eaLnBrk="1" hangingPunct="1"/>
            <a:endParaRPr lang="en-US" sz="2800" b="0" dirty="0">
              <a:latin typeface="Arial" panose="020B0604020202020204" pitchFamily="34" charset="0"/>
              <a:cs typeface="Arial" panose="020B0604020202020204" pitchFamily="34" charset="0"/>
            </a:endParaRPr>
          </a:p>
          <a:p>
            <a:pPr eaLnBrk="1" hangingPunct="1"/>
            <a:r>
              <a:rPr lang="en-US" sz="2800" b="0" dirty="0">
                <a:latin typeface="Arial" panose="020B0604020202020204" pitchFamily="34" charset="0"/>
                <a:cs typeface="Arial" panose="020B0604020202020204" pitchFamily="34" charset="0"/>
              </a:rPr>
              <a:t>Spencer Lynn</a:t>
            </a:r>
          </a:p>
          <a:p>
            <a:pPr eaLnBrk="1" hangingPunct="1">
              <a:spcBef>
                <a:spcPts val="1000"/>
              </a:spcBef>
            </a:pPr>
            <a:r>
              <a:rPr lang="en-US" sz="3200" b="0" baseline="30000" dirty="0">
                <a:latin typeface="Arial" panose="020B0604020202020204" pitchFamily="34" charset="0"/>
                <a:cs typeface="Arial" panose="020B0604020202020204" pitchFamily="34" charset="0"/>
              </a:rPr>
              <a:t>slynn@cra.com | 617-234-1544</a:t>
            </a:r>
            <a:endParaRPr lang="en-US" sz="2800" b="0" baseline="30000" dirty="0">
              <a:latin typeface="Arial" panose="020B0604020202020204" pitchFamily="34" charset="0"/>
              <a:cs typeface="Arial" panose="020B0604020202020204" pitchFamily="34" charset="0"/>
            </a:endParaRPr>
          </a:p>
          <a:p>
            <a:pPr eaLnBrk="1" hangingPunct="1"/>
            <a:r>
              <a:rPr lang="en-US" sz="2800" b="0" dirty="0">
                <a:latin typeface="Arial" panose="020B0604020202020204" pitchFamily="34" charset="0"/>
                <a:ea typeface="Times New Roman" panose="02020603050405020304" pitchFamily="18" charset="0"/>
                <a:cs typeface="Arial" panose="020B0604020202020204" pitchFamily="34" charset="0"/>
              </a:rPr>
              <a:t>Reach out </a:t>
            </a:r>
            <a:r>
              <a:rPr lang="en-US" sz="2800" b="0" dirty="0">
                <a:effectLst/>
                <a:latin typeface="Arial" panose="020B0604020202020204" pitchFamily="34" charset="0"/>
                <a:ea typeface="Times New Roman" panose="02020603050405020304" pitchFamily="18" charset="0"/>
                <a:cs typeface="Arial" panose="020B0604020202020204" pitchFamily="34" charset="0"/>
              </a:rPr>
              <a:t>to continue the discussion</a:t>
            </a:r>
            <a:endParaRPr lang="en-US" sz="2800" b="0" baseline="30000" dirty="0">
              <a:latin typeface="Arial" panose="020B0604020202020204" pitchFamily="34" charset="0"/>
              <a:cs typeface="Arial" panose="020B0604020202020204" pitchFamily="34" charset="0"/>
            </a:endParaRPr>
          </a:p>
          <a:p>
            <a:pPr eaLnBrk="1" hangingPunct="1"/>
            <a:endParaRPr lang="en-US" sz="2800" b="0" baseline="30000" dirty="0">
              <a:latin typeface="Arial" panose="020B0604020202020204" pitchFamily="34" charset="0"/>
              <a:cs typeface="Arial" panose="020B0604020202020204" pitchFamily="34" charset="0"/>
            </a:endParaRPr>
          </a:p>
          <a:p>
            <a:pPr algn="l" eaLnBrk="1" hangingPunct="1"/>
            <a:r>
              <a:rPr lang="en-US" b="0" baseline="30000" dirty="0">
                <a:latin typeface="Arial" panose="020B0604020202020204" pitchFamily="34" charset="0"/>
                <a:cs typeface="Arial" panose="020B0604020202020204" pitchFamily="34" charset="0"/>
              </a:rPr>
              <a:t>This material is based upon work supported by the United States Air Force under Contract No. FA8650-22-P-6413 with the Air Force Research Laboratory, RHW/RHWM Cognitive Models Branch, 711th Human Performance Wing, Wright-Patterson Air Force Base. Any opinions, findings and conclusions or recommendations expressed in this material are those of the authors and do not necessarily reflect the views of the United States Air Force.</a:t>
            </a:r>
          </a:p>
          <a:p>
            <a:pPr eaLnBrk="1" hangingPunct="1"/>
            <a:endParaRPr lang="en-US" sz="2800" baseline="30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16</a:t>
            </a:fld>
            <a:endParaRPr lang="en-US" dirty="0"/>
          </a:p>
        </p:txBody>
      </p:sp>
    </p:spTree>
    <p:extLst>
      <p:ext uri="{BB962C8B-B14F-4D97-AF65-F5344CB8AC3E}">
        <p14:creationId xmlns:p14="http://schemas.microsoft.com/office/powerpoint/2010/main" val="3609608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Human-AI Common Ground</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2</a:t>
            </a:fld>
            <a:endParaRPr lang="en-US" dirty="0">
              <a:solidFill>
                <a:srgbClr val="000000"/>
              </a:solidFill>
            </a:endParaRPr>
          </a:p>
        </p:txBody>
      </p:sp>
      <p:sp>
        <p:nvSpPr>
          <p:cNvPr id="5" name="Rectangle 3"/>
          <p:cNvSpPr txBox="1">
            <a:spLocks noChangeArrowheads="1"/>
          </p:cNvSpPr>
          <p:nvPr/>
        </p:nvSpPr>
        <p:spPr bwMode="auto">
          <a:xfrm>
            <a:off x="474133" y="1249681"/>
            <a:ext cx="11243734" cy="944879"/>
          </a:xfrm>
          <a:prstGeom prst="rect">
            <a:avLst/>
          </a:prstGeom>
          <a:noFill/>
          <a:ln w="9525">
            <a:noFill/>
            <a:miter lim="800000"/>
            <a:headEnd/>
            <a:tailEnd/>
          </a:ln>
        </p:spPr>
        <p:txBody>
          <a:bodyPr/>
          <a:lstStyle/>
          <a:p>
            <a:pPr>
              <a:lnSpc>
                <a:spcPct val="90000"/>
              </a:lnSpc>
              <a:spcBef>
                <a:spcPct val="20000"/>
              </a:spcBef>
              <a:defRPr/>
            </a:pPr>
            <a:r>
              <a:rPr lang="en-US" sz="2800" kern="0" dirty="0">
                <a:solidFill>
                  <a:srgbClr val="000000"/>
                </a:solidFill>
                <a:latin typeface="Arial" panose="020B0604020202020204" pitchFamily="34" charset="0"/>
                <a:cs typeface="Arial" pitchFamily="34" charset="0"/>
              </a:rPr>
              <a:t>How do we create AI teammates capable of meaningful and trusted teaming with humans?</a:t>
            </a:r>
          </a:p>
          <a:p>
            <a:pPr>
              <a:lnSpc>
                <a:spcPct val="90000"/>
              </a:lnSpc>
              <a:spcBef>
                <a:spcPct val="20000"/>
              </a:spcBef>
              <a:defRPr/>
            </a:pPr>
            <a:endParaRPr lang="en-US" sz="2800" kern="0" dirty="0">
              <a:solidFill>
                <a:srgbClr val="000000"/>
              </a:solidFill>
              <a:latin typeface="Arial" panose="020B0604020202020204" pitchFamily="34" charset="0"/>
              <a:cs typeface="Arial" pitchFamily="34" charset="0"/>
            </a:endParaRPr>
          </a:p>
        </p:txBody>
      </p:sp>
      <p:sp>
        <p:nvSpPr>
          <p:cNvPr id="3" name="TextBox 2">
            <a:extLst>
              <a:ext uri="{FF2B5EF4-FFF2-40B4-BE49-F238E27FC236}">
                <a16:creationId xmlns:a16="http://schemas.microsoft.com/office/drawing/2014/main" id="{8C413EB4-7C6C-AEE5-6BCD-D11636974BA4}"/>
              </a:ext>
            </a:extLst>
          </p:cNvPr>
          <p:cNvSpPr txBox="1"/>
          <p:nvPr/>
        </p:nvSpPr>
        <p:spPr>
          <a:xfrm>
            <a:off x="1579417" y="2481249"/>
            <a:ext cx="8545485" cy="3539430"/>
          </a:xfrm>
          <a:prstGeom prst="rect">
            <a:avLst/>
          </a:prstGeom>
          <a:noFill/>
        </p:spPr>
        <p:txBody>
          <a:bodyPr wrap="square">
            <a:spAutoFit/>
          </a:bodyPr>
          <a:lstStyle/>
          <a:p>
            <a:pPr marR="0" lvl="0">
              <a:spcBef>
                <a:spcPts val="0"/>
              </a:spcBef>
              <a:spcAft>
                <a:spcPts val="0"/>
              </a:spcAft>
            </a:pPr>
            <a:r>
              <a:rPr lang="en-US" sz="2800" kern="100" dirty="0">
                <a:effectLst/>
                <a:latin typeface="Arial" panose="020B0604020202020204" pitchFamily="34" charset="0"/>
                <a:ea typeface="Aptos" panose="020B0004020202020204" pitchFamily="34" charset="0"/>
                <a:cs typeface="Arial" panose="020B0604020202020204" pitchFamily="34" charset="0"/>
              </a:rPr>
              <a:t>Goals of this talk:</a:t>
            </a:r>
          </a:p>
          <a:p>
            <a:pPr marL="342900" marR="0" lvl="0" indent="-342900">
              <a:spcBef>
                <a:spcPts val="0"/>
              </a:spcBef>
              <a:spcAft>
                <a:spcPts val="0"/>
              </a:spcAft>
              <a:buFont typeface="Aptos" panose="020B0004020202020204" pitchFamily="34" charset="0"/>
              <a:buChar char="-"/>
            </a:pPr>
            <a:r>
              <a:rPr lang="en-US" sz="2800" kern="100" dirty="0">
                <a:effectLst/>
                <a:latin typeface="Arial" panose="020B0604020202020204" pitchFamily="34" charset="0"/>
                <a:ea typeface="Aptos" panose="020B0004020202020204" pitchFamily="34" charset="0"/>
                <a:cs typeface="Arial" panose="020B0604020202020204" pitchFamily="34" charset="0"/>
              </a:rPr>
              <a:t>Describe characteristics of human concepts and categorization that set them apart from most work in AI</a:t>
            </a:r>
          </a:p>
          <a:p>
            <a:pPr marL="342900" marR="0" lvl="0" indent="-342900">
              <a:spcBef>
                <a:spcPts val="0"/>
              </a:spcBef>
              <a:spcAft>
                <a:spcPts val="0"/>
              </a:spcAft>
              <a:buFont typeface="Aptos" panose="020B0004020202020204" pitchFamily="34" charset="0"/>
              <a:buChar char="-"/>
            </a:pPr>
            <a:endParaRPr lang="en-US" sz="28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Bef>
                <a:spcPts val="0"/>
              </a:spcBef>
              <a:spcAft>
                <a:spcPts val="0"/>
              </a:spcAft>
              <a:buFont typeface="Aptos" panose="020B0004020202020204" pitchFamily="34" charset="0"/>
              <a:buChar char="-"/>
            </a:pPr>
            <a:r>
              <a:rPr lang="en-US" sz="2800" dirty="0">
                <a:effectLst/>
                <a:latin typeface="Arial" panose="020B0604020202020204" pitchFamily="34" charset="0"/>
                <a:ea typeface="Aptos" panose="020B0004020202020204" pitchFamily="34" charset="0"/>
                <a:cs typeface="Arial" panose="020B0604020202020204" pitchFamily="34" charset="0"/>
              </a:rPr>
              <a:t>Illustrate design principles and a novel computational approach to implementing those characteristics</a:t>
            </a:r>
            <a:endParaRPr lang="en-US" sz="2800" kern="0" dirty="0">
              <a:solidFill>
                <a:srgbClr val="0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59064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3004" y="0"/>
            <a:ext cx="11853949" cy="841248"/>
          </a:xfrm>
        </p:spPr>
        <p:txBody>
          <a:bodyPr/>
          <a:lstStyle/>
          <a:p>
            <a:pPr eaLnBrk="1" hangingPunct="1"/>
            <a:r>
              <a:rPr lang="en-US" dirty="0"/>
              <a:t>Human-AI Common Ground</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3</a:t>
            </a:fld>
            <a:endParaRPr lang="en-US" dirty="0">
              <a:solidFill>
                <a:srgbClr val="000000"/>
              </a:solidFill>
            </a:endParaRPr>
          </a:p>
        </p:txBody>
      </p:sp>
      <p:grpSp>
        <p:nvGrpSpPr>
          <p:cNvPr id="3" name="Group 2">
            <a:extLst>
              <a:ext uri="{FF2B5EF4-FFF2-40B4-BE49-F238E27FC236}">
                <a16:creationId xmlns:a16="http://schemas.microsoft.com/office/drawing/2014/main" id="{22250921-63D6-62E1-2BCA-6A5F7B37D0DC}"/>
              </a:ext>
            </a:extLst>
          </p:cNvPr>
          <p:cNvGrpSpPr/>
          <p:nvPr/>
        </p:nvGrpSpPr>
        <p:grpSpPr>
          <a:xfrm>
            <a:off x="6722742" y="1000495"/>
            <a:ext cx="5180787" cy="5251804"/>
            <a:chOff x="6722742" y="1000495"/>
            <a:chExt cx="5180787" cy="5251804"/>
          </a:xfrm>
        </p:grpSpPr>
        <p:sp>
          <p:nvSpPr>
            <p:cNvPr id="4" name="TextBox 3">
              <a:extLst>
                <a:ext uri="{FF2B5EF4-FFF2-40B4-BE49-F238E27FC236}">
                  <a16:creationId xmlns:a16="http://schemas.microsoft.com/office/drawing/2014/main" id="{ED649C3A-9F28-6759-C87B-8996FCA2435C}"/>
                </a:ext>
              </a:extLst>
            </p:cNvPr>
            <p:cNvSpPr txBox="1"/>
            <p:nvPr/>
          </p:nvSpPr>
          <p:spPr>
            <a:xfrm>
              <a:off x="6722742" y="1000495"/>
              <a:ext cx="5099144" cy="1938992"/>
            </a:xfrm>
            <a:prstGeom prst="rect">
              <a:avLst/>
            </a:prstGeom>
            <a:noFill/>
          </p:spPr>
          <p:txBody>
            <a:bodyPr wrap="square">
              <a:spAutoFit/>
            </a:bodyPr>
            <a:lstStyle>
              <a:defPPr>
                <a:defRPr lang="en-US"/>
              </a:defPPr>
              <a:lvl1pPr>
                <a:defRPr sz="3800"/>
              </a:lvl1pPr>
            </a:lstStyle>
            <a:p>
              <a:r>
                <a:rPr lang="en-US" sz="2400" b="1" dirty="0">
                  <a:latin typeface="Arial" panose="020B0604020202020204" pitchFamily="34" charset="0"/>
                  <a:cs typeface="Arial" panose="020B0604020202020204" pitchFamily="34" charset="0"/>
                </a:rPr>
                <a:t>Among humans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Common ground occurs at the level of concept structure – we construct and shape concepts in the listener’s mind</a:t>
              </a:r>
            </a:p>
          </p:txBody>
        </p:sp>
        <p:pic>
          <p:nvPicPr>
            <p:cNvPr id="14" name="Picture 2" descr="210810-N-YF306-0075&#10;NEWPORT, R.I. (Aug. 10, 2021) Lt. Cheyenne Harinandan, a naval science instructor and class officer at Officer Training Command Newport (OTCN), Rhode Island, instructs chart projections and times to Officer Candidate School (OCS) class 17-21 students, Aug. 10, 2021. OCS develops civilians and fleet Sailors into newly commissioned officers morally, mentally, and physically and imbues them with the highest ideals of honor, courage and commitment for service in the fleet as Naval officers. (U.S. Navy photo by Mass Communication Specialist 1st Class Aaron Chase)&#10;&#10;VIRIN: 210810-N-YF306-0075.JPG&#10;Photo by: Petty Officer 1st Class Aaron Chase">
              <a:extLst>
                <a:ext uri="{FF2B5EF4-FFF2-40B4-BE49-F238E27FC236}">
                  <a16:creationId xmlns:a16="http://schemas.microsoft.com/office/drawing/2014/main" id="{592246BF-CFCE-9D85-318A-ACAAFF9A72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3253" y="2985448"/>
              <a:ext cx="4900276" cy="3266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9" name="Group 8">
            <a:extLst>
              <a:ext uri="{FF2B5EF4-FFF2-40B4-BE49-F238E27FC236}">
                <a16:creationId xmlns:a16="http://schemas.microsoft.com/office/drawing/2014/main" id="{39E6D636-DD54-586C-49F8-84A61A04E7E2}"/>
              </a:ext>
            </a:extLst>
          </p:cNvPr>
          <p:cNvGrpSpPr/>
          <p:nvPr/>
        </p:nvGrpSpPr>
        <p:grpSpPr>
          <a:xfrm>
            <a:off x="539448" y="1037408"/>
            <a:ext cx="5231884" cy="5381081"/>
            <a:chOff x="539448" y="1037408"/>
            <a:chExt cx="5231884" cy="5381081"/>
          </a:xfrm>
        </p:grpSpPr>
        <p:grpSp>
          <p:nvGrpSpPr>
            <p:cNvPr id="2" name="Group 1">
              <a:extLst>
                <a:ext uri="{FF2B5EF4-FFF2-40B4-BE49-F238E27FC236}">
                  <a16:creationId xmlns:a16="http://schemas.microsoft.com/office/drawing/2014/main" id="{C79F36FF-557D-DB5E-C378-A442CD0C90A5}"/>
                </a:ext>
              </a:extLst>
            </p:cNvPr>
            <p:cNvGrpSpPr/>
            <p:nvPr/>
          </p:nvGrpSpPr>
          <p:grpSpPr>
            <a:xfrm>
              <a:off x="539448" y="1037408"/>
              <a:ext cx="3216123" cy="4881462"/>
              <a:chOff x="539448" y="1037408"/>
              <a:chExt cx="3216123" cy="4881462"/>
            </a:xfrm>
          </p:grpSpPr>
          <p:sp>
            <p:nvSpPr>
              <p:cNvPr id="5" name="Rectangle 3"/>
              <p:cNvSpPr txBox="1">
                <a:spLocks noChangeArrowheads="1"/>
              </p:cNvSpPr>
              <p:nvPr/>
            </p:nvSpPr>
            <p:spPr bwMode="auto">
              <a:xfrm>
                <a:off x="539448" y="1037408"/>
                <a:ext cx="3216123" cy="3225834"/>
              </a:xfrm>
              <a:prstGeom prst="rect">
                <a:avLst/>
              </a:prstGeom>
              <a:noFill/>
              <a:ln w="9525">
                <a:noFill/>
                <a:miter lim="800000"/>
                <a:headEnd/>
                <a:tailEnd/>
              </a:ln>
              <a:effectLst/>
            </p:spPr>
            <p:txBody>
              <a:bodyPr/>
              <a:lstStyle/>
              <a:p>
                <a:pPr marL="0" marR="0">
                  <a:spcBef>
                    <a:spcPts val="0"/>
                  </a:spcBef>
                  <a:spcAft>
                    <a:spcPts val="0"/>
                  </a:spcAft>
                </a:pPr>
                <a:r>
                  <a:rPr lang="en-US" sz="2400" b="1" dirty="0">
                    <a:latin typeface="Arial" panose="020B0604020202020204" pitchFamily="34" charset="0"/>
                    <a:ea typeface="Aptos" panose="020B0004020202020204" pitchFamily="34" charset="0"/>
                    <a:cs typeface="Arial" panose="020B0604020202020204" pitchFamily="34" charset="0"/>
                  </a:rPr>
                  <a:t>Between humans and machines</a:t>
                </a:r>
              </a:p>
              <a:p>
                <a:pPr marL="457200" marR="0" indent="-457200">
                  <a:spcBef>
                    <a:spcPts val="0"/>
                  </a:spcBef>
                  <a:spcAft>
                    <a:spcPts val="0"/>
                  </a:spcAft>
                  <a:buFont typeface="Arial" panose="020B0604020202020204" pitchFamily="34" charset="0"/>
                  <a:buChar char="•"/>
                </a:pPr>
                <a:r>
                  <a:rPr lang="en-US" sz="2400" dirty="0">
                    <a:latin typeface="Arial" panose="020B0604020202020204" pitchFamily="34" charset="0"/>
                    <a:ea typeface="Aptos" panose="020B0004020202020204" pitchFamily="34" charset="0"/>
                    <a:cs typeface="Arial" panose="020B0604020202020204" pitchFamily="34" charset="0"/>
                  </a:rPr>
                  <a:t>Common ground is about setting and exchanging information about the machine’s state</a:t>
                </a:r>
              </a:p>
            </p:txBody>
          </p:sp>
          <p:sp>
            <p:nvSpPr>
              <p:cNvPr id="12" name="TextBox 11">
                <a:extLst>
                  <a:ext uri="{FF2B5EF4-FFF2-40B4-BE49-F238E27FC236}">
                    <a16:creationId xmlns:a16="http://schemas.microsoft.com/office/drawing/2014/main" id="{3119A19E-3486-9E57-7F74-BFD00666DEF5}"/>
                  </a:ext>
                </a:extLst>
              </p:cNvPr>
              <p:cNvSpPr txBox="1"/>
              <p:nvPr/>
            </p:nvSpPr>
            <p:spPr>
              <a:xfrm>
                <a:off x="702130" y="5087873"/>
                <a:ext cx="2873829" cy="83099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“Hey Siri, take me </a:t>
                </a:r>
              </a:p>
              <a:p>
                <a:r>
                  <a:rPr lang="en-US" sz="2400" dirty="0">
                    <a:latin typeface="Times New Roman" panose="02020603050405020304" pitchFamily="18" charset="0"/>
                    <a:cs typeface="Times New Roman" panose="02020603050405020304" pitchFamily="18" charset="0"/>
                  </a:rPr>
                  <a:t>to the airport.”</a:t>
                </a:r>
              </a:p>
            </p:txBody>
          </p:sp>
        </p:grpSp>
        <p:pic>
          <p:nvPicPr>
            <p:cNvPr id="8" name="Picture 7" descr="Map&#10;&#10;Description automatically generated">
              <a:extLst>
                <a:ext uri="{FF2B5EF4-FFF2-40B4-BE49-F238E27FC236}">
                  <a16:creationId xmlns:a16="http://schemas.microsoft.com/office/drawing/2014/main" id="{A9D8C4AF-EBCF-4C19-E60E-0923CB131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2549">
              <a:off x="3762510" y="2075089"/>
              <a:ext cx="2008822" cy="4343400"/>
            </a:xfrm>
            <a:prstGeom prst="roundRect">
              <a:avLst>
                <a:gd name="adj" fmla="val 11168"/>
              </a:avLst>
            </a:prstGeom>
            <a:solidFill>
              <a:srgbClr val="FFFFFF">
                <a:shade val="85000"/>
              </a:srgbClr>
            </a:solidFill>
            <a:ln w="76200">
              <a:solidFill>
                <a:schemeClr val="tx1"/>
              </a:solidFill>
            </a:ln>
            <a:effectLst/>
          </p:spPr>
        </p:pic>
      </p:grpSp>
    </p:spTree>
    <p:extLst>
      <p:ext uri="{BB962C8B-B14F-4D97-AF65-F5344CB8AC3E}">
        <p14:creationId xmlns:p14="http://schemas.microsoft.com/office/powerpoint/2010/main" val="3610728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3004" y="0"/>
            <a:ext cx="11853949" cy="841248"/>
          </a:xfrm>
        </p:spPr>
        <p:txBody>
          <a:bodyPr/>
          <a:lstStyle/>
          <a:p>
            <a:pPr eaLnBrk="1" hangingPunct="1"/>
            <a:r>
              <a:rPr lang="en-US" dirty="0"/>
              <a:t>Two Points About Brains and Organic Intelligence</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4</a:t>
            </a:fld>
            <a:endParaRPr lang="en-US" dirty="0">
              <a:solidFill>
                <a:srgbClr val="000000"/>
              </a:solidFill>
            </a:endParaRPr>
          </a:p>
        </p:txBody>
      </p:sp>
      <p:sp>
        <p:nvSpPr>
          <p:cNvPr id="5" name="Rectangle 3"/>
          <p:cNvSpPr txBox="1">
            <a:spLocks noChangeArrowheads="1"/>
          </p:cNvSpPr>
          <p:nvPr/>
        </p:nvSpPr>
        <p:spPr bwMode="auto">
          <a:xfrm>
            <a:off x="474133" y="1249682"/>
            <a:ext cx="11243734" cy="1460268"/>
          </a:xfrm>
          <a:prstGeom prst="rect">
            <a:avLst/>
          </a:prstGeom>
          <a:noFill/>
          <a:ln w="9525">
            <a:noFill/>
            <a:miter lim="800000"/>
            <a:headEnd/>
            <a:tailEnd/>
          </a:ln>
          <a:effectLst/>
        </p:spPr>
        <p:txBody>
          <a:bodyPr/>
          <a:lstStyle/>
          <a:p>
            <a:pPr marL="342900" marR="0" lvl="0" indent="-342900">
              <a:spcBef>
                <a:spcPts val="0"/>
              </a:spcBef>
              <a:spcAft>
                <a:spcPts val="0"/>
              </a:spcAft>
              <a:buFont typeface="+mj-lt"/>
              <a:buAutoNum type="arabicPeriod"/>
            </a:pPr>
            <a:r>
              <a:rPr lang="en-US" sz="2800" b="1" kern="100" dirty="0">
                <a:latin typeface="Arial" panose="020B0604020202020204" pitchFamily="34" charset="0"/>
                <a:ea typeface="Aptos" panose="020B0004020202020204" pitchFamily="34" charset="0"/>
                <a:cs typeface="Arial" panose="020B0604020202020204" pitchFamily="34" charset="0"/>
              </a:rPr>
              <a:t>Perception is goal-oriented </a:t>
            </a:r>
          </a:p>
          <a:p>
            <a:pPr marL="0" marR="0">
              <a:spcBef>
                <a:spcPts val="0"/>
              </a:spcBef>
              <a:spcAft>
                <a:spcPts val="0"/>
              </a:spcAft>
            </a:pPr>
            <a:r>
              <a:rPr lang="en-US" sz="2800" dirty="0">
                <a:latin typeface="Arial" panose="020B0604020202020204" pitchFamily="34" charset="0"/>
                <a:ea typeface="Aptos" panose="020B0004020202020204" pitchFamily="34" charset="0"/>
                <a:cs typeface="Arial" panose="020B0604020202020204" pitchFamily="34" charset="0"/>
              </a:rPr>
              <a:t>How we understand what we see (or hear, etc.) is guided by our current goals</a:t>
            </a:r>
          </a:p>
          <a:p>
            <a:pPr marR="0" lvl="0">
              <a:spcBef>
                <a:spcPts val="0"/>
              </a:spcBef>
              <a:spcAft>
                <a:spcPts val="0"/>
              </a:spcAft>
            </a:pPr>
            <a:endParaRPr lang="en-US" sz="2800" kern="0" dirty="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F8EC7A2-6CDA-5878-8364-62EE5CB9209F}"/>
              </a:ext>
            </a:extLst>
          </p:cNvPr>
          <p:cNvPicPr>
            <a:picLocks noChangeAspect="1"/>
          </p:cNvPicPr>
          <p:nvPr/>
        </p:nvPicPr>
        <p:blipFill>
          <a:blip r:embed="rId3">
            <a:clrChange>
              <a:clrFrom>
                <a:srgbClr val="F4F4F4"/>
              </a:clrFrom>
              <a:clrTo>
                <a:srgbClr val="F4F4F4">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64353" y="3160234"/>
            <a:ext cx="1753534" cy="2459036"/>
          </a:xfrm>
          <a:prstGeom prst="rect">
            <a:avLst/>
          </a:prstGeom>
        </p:spPr>
      </p:pic>
      <p:sp>
        <p:nvSpPr>
          <p:cNvPr id="4" name="TextBox 3">
            <a:extLst>
              <a:ext uri="{FF2B5EF4-FFF2-40B4-BE49-F238E27FC236}">
                <a16:creationId xmlns:a16="http://schemas.microsoft.com/office/drawing/2014/main" id="{ED649C3A-9F28-6759-C87B-8996FCA2435C}"/>
              </a:ext>
            </a:extLst>
          </p:cNvPr>
          <p:cNvSpPr txBox="1"/>
          <p:nvPr/>
        </p:nvSpPr>
        <p:spPr>
          <a:xfrm>
            <a:off x="6966066" y="3724952"/>
            <a:ext cx="5026428" cy="1200329"/>
          </a:xfrm>
          <a:prstGeom prst="rect">
            <a:avLst/>
          </a:prstGeom>
          <a:noFill/>
        </p:spPr>
        <p:txBody>
          <a:bodyPr wrap="square">
            <a:spAutoFit/>
          </a:bodyPr>
          <a:lstStyle>
            <a:defPPr>
              <a:defRPr lang="en-US"/>
            </a:defPPr>
            <a:lvl1pPr>
              <a:defRPr sz="3800"/>
            </a:lvl1pPr>
          </a:lstStyle>
          <a:p>
            <a:r>
              <a:rPr lang="en-US" sz="2400" dirty="0">
                <a:latin typeface="Arial" panose="020B0604020202020204" pitchFamily="34" charset="0"/>
                <a:cs typeface="Arial" panose="020B0604020202020204" pitchFamily="34" charset="0"/>
              </a:rPr>
              <a:t>A chair can be </a:t>
            </a:r>
            <a:r>
              <a:rPr lang="en-US" sz="2400" b="1" dirty="0">
                <a:latin typeface="Arial" panose="020B0604020202020204" pitchFamily="34" charset="0"/>
                <a:cs typeface="Arial" panose="020B0604020202020204" pitchFamily="34" charset="0"/>
              </a:rPr>
              <a:t>categorized</a:t>
            </a:r>
            <a:r>
              <a:rPr lang="en-US" sz="2400" dirty="0">
                <a:latin typeface="Arial" panose="020B0604020202020204" pitchFamily="34" charset="0"/>
                <a:cs typeface="Arial" panose="020B0604020202020204" pitchFamily="34" charset="0"/>
              </a:rPr>
              <a:t> (i.e., </a:t>
            </a:r>
            <a:r>
              <a:rPr lang="en-US" sz="2400" i="1" dirty="0">
                <a:latin typeface="Arial" panose="020B0604020202020204" pitchFamily="34" charset="0"/>
                <a:cs typeface="Arial" panose="020B0604020202020204" pitchFamily="34" charset="0"/>
              </a:rPr>
              <a:t>understood</a:t>
            </a:r>
            <a:r>
              <a:rPr lang="en-US" sz="2400" dirty="0">
                <a:latin typeface="Arial" panose="020B0604020202020204" pitchFamily="34" charset="0"/>
                <a:cs typeface="Arial" panose="020B0604020202020204" pitchFamily="34" charset="0"/>
              </a:rPr>
              <a:t>) as a stepstool when you need something to stand on. </a:t>
            </a:r>
          </a:p>
        </p:txBody>
      </p:sp>
      <p:pic>
        <p:nvPicPr>
          <p:cNvPr id="7" name="Picture 6" descr="Alt image 1 for Slim 2-Step Ladder">
            <a:extLst>
              <a:ext uri="{FF2B5EF4-FFF2-40B4-BE49-F238E27FC236}">
                <a16:creationId xmlns:a16="http://schemas.microsoft.com/office/drawing/2014/main" id="{8A77696A-BD7E-F9D1-1E6C-3AFF95CB6D2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20915" t="27029" r="17860" b="5082"/>
          <a:stretch/>
        </p:blipFill>
        <p:spPr bwMode="auto">
          <a:xfrm>
            <a:off x="4037993" y="3253686"/>
            <a:ext cx="2217615" cy="2459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642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3004" y="0"/>
            <a:ext cx="11853949" cy="841248"/>
          </a:xfrm>
        </p:spPr>
        <p:txBody>
          <a:bodyPr/>
          <a:lstStyle/>
          <a:p>
            <a:pPr eaLnBrk="1" hangingPunct="1"/>
            <a:r>
              <a:rPr lang="en-US" dirty="0"/>
              <a:t>Two Points About Brains and Organic Intelligence</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5</a:t>
            </a:fld>
            <a:endParaRPr lang="en-US" dirty="0">
              <a:solidFill>
                <a:srgbClr val="000000"/>
              </a:solidFill>
            </a:endParaRPr>
          </a:p>
        </p:txBody>
      </p:sp>
      <p:sp>
        <p:nvSpPr>
          <p:cNvPr id="5" name="Rectangle 3"/>
          <p:cNvSpPr txBox="1">
            <a:spLocks noChangeArrowheads="1"/>
          </p:cNvSpPr>
          <p:nvPr/>
        </p:nvSpPr>
        <p:spPr bwMode="auto">
          <a:xfrm>
            <a:off x="474133" y="1249681"/>
            <a:ext cx="11243734" cy="1443643"/>
          </a:xfrm>
          <a:prstGeom prst="rect">
            <a:avLst/>
          </a:prstGeom>
          <a:noFill/>
          <a:ln w="9525">
            <a:noFill/>
            <a:miter lim="800000"/>
            <a:headEnd/>
            <a:tailEnd/>
          </a:ln>
          <a:effectLst/>
        </p:spPr>
        <p:txBody>
          <a:bodyPr/>
          <a:lstStyle/>
          <a:p>
            <a:pPr marR="0" lvl="0">
              <a:spcBef>
                <a:spcPts val="0"/>
              </a:spcBef>
              <a:spcAft>
                <a:spcPts val="0"/>
              </a:spcAft>
            </a:pPr>
            <a:r>
              <a:rPr lang="en-US" sz="2800" b="1" kern="0" dirty="0">
                <a:solidFill>
                  <a:srgbClr val="000000"/>
                </a:solidFill>
                <a:latin typeface="Arial" panose="020B0604020202020204" pitchFamily="34" charset="0"/>
                <a:ea typeface="Aptos" panose="020B0004020202020204" pitchFamily="34" charset="0"/>
                <a:cs typeface="Arial" panose="020B0604020202020204" pitchFamily="34" charset="0"/>
              </a:rPr>
              <a:t>2. </a:t>
            </a:r>
            <a:r>
              <a:rPr lang="en-US" sz="2800" b="1" kern="100" dirty="0">
                <a:latin typeface="Arial" panose="020B0604020202020204" pitchFamily="34" charset="0"/>
                <a:ea typeface="Aptos" panose="020B0004020202020204" pitchFamily="34" charset="0"/>
                <a:cs typeface="Arial" panose="020B0604020202020204" pitchFamily="34" charset="0"/>
              </a:rPr>
              <a:t>Categories are constructed</a:t>
            </a:r>
          </a:p>
          <a:p>
            <a:pPr marR="0" lvl="0">
              <a:spcBef>
                <a:spcPts val="0"/>
              </a:spcBef>
              <a:spcAft>
                <a:spcPts val="0"/>
              </a:spcAft>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Spawned at the time of perception from prior knowledge and current context to understand or explain sensory input with respect to goals </a:t>
            </a:r>
            <a:endParaRPr lang="en-US" sz="2800" kern="0" dirty="0">
              <a:solidFill>
                <a:srgbClr val="000000"/>
              </a:solidFill>
              <a:latin typeface="Arial" panose="020B0604020202020204" pitchFamily="34" charset="0"/>
              <a:cs typeface="Arial" pitchFamily="34" charset="0"/>
            </a:endParaRPr>
          </a:p>
        </p:txBody>
      </p:sp>
      <p:sp>
        <p:nvSpPr>
          <p:cNvPr id="3" name="TextBox 2">
            <a:extLst>
              <a:ext uri="{FF2B5EF4-FFF2-40B4-BE49-F238E27FC236}">
                <a16:creationId xmlns:a16="http://schemas.microsoft.com/office/drawing/2014/main" id="{C1243881-8A6E-E62F-E231-F26C6C38B88F}"/>
              </a:ext>
            </a:extLst>
          </p:cNvPr>
          <p:cNvSpPr txBox="1"/>
          <p:nvPr/>
        </p:nvSpPr>
        <p:spPr>
          <a:xfrm>
            <a:off x="456238" y="3169827"/>
            <a:ext cx="7896453" cy="2246769"/>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Game-show example: Ad hoc categories</a:t>
            </a:r>
          </a:p>
          <a:p>
            <a:r>
              <a:rPr lang="en-US" sz="2800"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Things you forget to pack for a trip</a:t>
            </a:r>
            <a:r>
              <a:rPr lang="en-US" sz="2800" dirty="0">
                <a:latin typeface="Arial" panose="020B0604020202020204" pitchFamily="34" charset="0"/>
                <a:cs typeface="Arial" panose="020B0604020202020204" pitchFamily="34" charset="0"/>
              </a:rPr>
              <a:t>”</a:t>
            </a:r>
          </a:p>
          <a:p>
            <a:pPr marL="457200" indent="-457200">
              <a:buFontTx/>
              <a:buChar char="-"/>
            </a:pPr>
            <a:r>
              <a:rPr lang="en-US" sz="2800" dirty="0">
                <a:latin typeface="Arial" panose="020B0604020202020204" pitchFamily="34" charset="0"/>
                <a:cs typeface="Arial" panose="020B0604020202020204" pitchFamily="34" charset="0"/>
              </a:rPr>
              <a:t>Constructed at the time of need</a:t>
            </a:r>
          </a:p>
          <a:p>
            <a:pPr marL="457200" indent="-457200">
              <a:buFontTx/>
              <a:buChar char="-"/>
            </a:pPr>
            <a:r>
              <a:rPr lang="en-US" sz="2800" dirty="0">
                <a:latin typeface="Arial" panose="020B0604020202020204" pitchFamily="34" charset="0"/>
                <a:cs typeface="Arial" panose="020B0604020202020204" pitchFamily="34" charset="0"/>
              </a:rPr>
              <a:t>Serves a goal</a:t>
            </a:r>
          </a:p>
          <a:p>
            <a:pPr marL="457200" indent="-457200">
              <a:buFontTx/>
              <a:buChar char="-"/>
            </a:pPr>
            <a:r>
              <a:rPr lang="en-US" sz="2800" dirty="0">
                <a:latin typeface="Arial" panose="020B0604020202020204" pitchFamily="34" charset="0"/>
                <a:cs typeface="Arial" panose="020B0604020202020204" pitchFamily="34" charset="0"/>
              </a:rPr>
              <a:t>Enables reasoning</a:t>
            </a:r>
          </a:p>
        </p:txBody>
      </p:sp>
      <p:pic>
        <p:nvPicPr>
          <p:cNvPr id="10" name="Picture 9">
            <a:extLst>
              <a:ext uri="{FF2B5EF4-FFF2-40B4-BE49-F238E27FC236}">
                <a16:creationId xmlns:a16="http://schemas.microsoft.com/office/drawing/2014/main" id="{CA2C0EA3-4B1D-B679-2D9C-923EAB5E4625}"/>
              </a:ext>
            </a:extLst>
          </p:cNvPr>
          <p:cNvPicPr>
            <a:picLocks noChangeAspect="1"/>
          </p:cNvPicPr>
          <p:nvPr/>
        </p:nvPicPr>
        <p:blipFill>
          <a:blip r:embed="rId3"/>
          <a:stretch>
            <a:fillRect/>
          </a:stretch>
        </p:blipFill>
        <p:spPr>
          <a:xfrm>
            <a:off x="7290688" y="4398125"/>
            <a:ext cx="1818596" cy="604034"/>
          </a:xfrm>
          <a:prstGeom prst="rect">
            <a:avLst/>
          </a:prstGeom>
        </p:spPr>
      </p:pic>
      <p:pic>
        <p:nvPicPr>
          <p:cNvPr id="12" name="Picture 11">
            <a:extLst>
              <a:ext uri="{FF2B5EF4-FFF2-40B4-BE49-F238E27FC236}">
                <a16:creationId xmlns:a16="http://schemas.microsoft.com/office/drawing/2014/main" id="{911818E5-1CC2-3A21-D4A2-14358797CC9D}"/>
              </a:ext>
            </a:extLst>
          </p:cNvPr>
          <p:cNvPicPr>
            <a:picLocks noChangeAspect="1"/>
          </p:cNvPicPr>
          <p:nvPr/>
        </p:nvPicPr>
        <p:blipFill>
          <a:blip r:embed="rId4"/>
          <a:stretch>
            <a:fillRect/>
          </a:stretch>
        </p:blipFill>
        <p:spPr>
          <a:xfrm>
            <a:off x="8426761" y="5003289"/>
            <a:ext cx="1326333" cy="1136210"/>
          </a:xfrm>
          <a:prstGeom prst="rect">
            <a:avLst/>
          </a:prstGeom>
        </p:spPr>
      </p:pic>
      <p:pic>
        <p:nvPicPr>
          <p:cNvPr id="16" name="Picture 15">
            <a:extLst>
              <a:ext uri="{FF2B5EF4-FFF2-40B4-BE49-F238E27FC236}">
                <a16:creationId xmlns:a16="http://schemas.microsoft.com/office/drawing/2014/main" id="{19EC5DC0-E4D0-1DC7-E7F8-4DC6A2025C98}"/>
              </a:ext>
            </a:extLst>
          </p:cNvPr>
          <p:cNvPicPr>
            <a:picLocks noChangeAspect="1"/>
          </p:cNvPicPr>
          <p:nvPr/>
        </p:nvPicPr>
        <p:blipFill>
          <a:blip r:embed="rId5"/>
          <a:stretch>
            <a:fillRect/>
          </a:stretch>
        </p:blipFill>
        <p:spPr>
          <a:xfrm>
            <a:off x="6584107" y="5234937"/>
            <a:ext cx="1601165" cy="789908"/>
          </a:xfrm>
          <a:prstGeom prst="rect">
            <a:avLst/>
          </a:prstGeom>
        </p:spPr>
      </p:pic>
      <p:pic>
        <p:nvPicPr>
          <p:cNvPr id="18" name="Picture 17">
            <a:extLst>
              <a:ext uri="{FF2B5EF4-FFF2-40B4-BE49-F238E27FC236}">
                <a16:creationId xmlns:a16="http://schemas.microsoft.com/office/drawing/2014/main" id="{BA4F320B-CD07-7A5E-7FE9-C0AC10823017}"/>
              </a:ext>
            </a:extLst>
          </p:cNvPr>
          <p:cNvPicPr>
            <a:picLocks noChangeAspect="1"/>
          </p:cNvPicPr>
          <p:nvPr/>
        </p:nvPicPr>
        <p:blipFill>
          <a:blip r:embed="rId6"/>
          <a:stretch>
            <a:fillRect/>
          </a:stretch>
        </p:blipFill>
        <p:spPr>
          <a:xfrm>
            <a:off x="9775765" y="3991610"/>
            <a:ext cx="604488" cy="2003585"/>
          </a:xfrm>
          <a:prstGeom prst="rect">
            <a:avLst/>
          </a:prstGeom>
        </p:spPr>
      </p:pic>
    </p:spTree>
    <p:extLst>
      <p:ext uri="{BB962C8B-B14F-4D97-AF65-F5344CB8AC3E}">
        <p14:creationId xmlns:p14="http://schemas.microsoft.com/office/powerpoint/2010/main" val="2289964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
                                          </p:stCondLst>
                                        </p:cTn>
                                        <p:tgtEl>
                                          <p:spTgt spid="16"/>
                                        </p:tgtEl>
                                        <p:attrNameLst>
                                          <p:attrName>style.visibility</p:attrName>
                                        </p:attrNameLst>
                                      </p:cBhvr>
                                      <p:to>
                                        <p:strVal val="visible"/>
                                      </p:to>
                                    </p:set>
                                  </p:childTnLst>
                                </p:cTn>
                              </p:par>
                            </p:childTnLst>
                          </p:cTn>
                        </p:par>
                        <p:par>
                          <p:cTn id="7" fill="hold">
                            <p:stCondLst>
                              <p:cond delay="50"/>
                            </p:stCondLst>
                            <p:childTnLst>
                              <p:par>
                                <p:cTn id="8" presetID="1" presetClass="entr" presetSubtype="0" fill="hold" nodeType="afterEffect">
                                  <p:stCondLst>
                                    <p:cond delay="0"/>
                                  </p:stCondLst>
                                  <p:childTnLst>
                                    <p:set>
                                      <p:cBhvr>
                                        <p:cTn id="9" dur="1" fill="hold">
                                          <p:stCondLst>
                                            <p:cond delay="49"/>
                                          </p:stCondLst>
                                        </p:cTn>
                                        <p:tgtEl>
                                          <p:spTgt spid="10"/>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nodeType="afterEffect">
                                  <p:stCondLst>
                                    <p:cond delay="0"/>
                                  </p:stCondLst>
                                  <p:childTnLst>
                                    <p:set>
                                      <p:cBhvr>
                                        <p:cTn id="12" dur="1" fill="hold">
                                          <p:stCondLst>
                                            <p:cond delay="49"/>
                                          </p:stCondLst>
                                        </p:cTn>
                                        <p:tgtEl>
                                          <p:spTgt spid="12"/>
                                        </p:tgtEl>
                                        <p:attrNameLst>
                                          <p:attrName>style.visibility</p:attrName>
                                        </p:attrNameLst>
                                      </p:cBhvr>
                                      <p:to>
                                        <p:strVal val="visible"/>
                                      </p:to>
                                    </p:set>
                                  </p:childTnLst>
                                </p:cTn>
                              </p:par>
                            </p:childTnLst>
                          </p:cTn>
                        </p:par>
                        <p:par>
                          <p:cTn id="13" fill="hold">
                            <p:stCondLst>
                              <p:cond delay="150"/>
                            </p:stCondLst>
                            <p:childTnLst>
                              <p:par>
                                <p:cTn id="14" presetID="1" presetClass="entr" presetSubtype="0" fill="hold" nodeType="afterEffect">
                                  <p:stCondLst>
                                    <p:cond delay="0"/>
                                  </p:stCondLst>
                                  <p:childTnLst>
                                    <p:set>
                                      <p:cBhvr>
                                        <p:cTn id="15" dur="1" fill="hold">
                                          <p:stCondLst>
                                            <p:cond delay="4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3004" y="0"/>
            <a:ext cx="11853949" cy="841248"/>
          </a:xfrm>
        </p:spPr>
        <p:txBody>
          <a:bodyPr/>
          <a:lstStyle/>
          <a:p>
            <a:pPr eaLnBrk="1" hangingPunct="1"/>
            <a:r>
              <a:rPr lang="en-US" dirty="0"/>
              <a:t>Two Points About Brains and Organic Intelligence</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6</a:t>
            </a:fld>
            <a:endParaRPr lang="en-US" dirty="0">
              <a:solidFill>
                <a:srgbClr val="000000"/>
              </a:solidFill>
            </a:endParaRPr>
          </a:p>
        </p:txBody>
      </p:sp>
      <p:sp>
        <p:nvSpPr>
          <p:cNvPr id="4" name="TextBox 3">
            <a:extLst>
              <a:ext uri="{FF2B5EF4-FFF2-40B4-BE49-F238E27FC236}">
                <a16:creationId xmlns:a16="http://schemas.microsoft.com/office/drawing/2014/main" id="{F4D84A62-A621-3C5C-B0E5-892A22FA7C52}"/>
              </a:ext>
            </a:extLst>
          </p:cNvPr>
          <p:cNvSpPr txBox="1"/>
          <p:nvPr/>
        </p:nvSpPr>
        <p:spPr>
          <a:xfrm>
            <a:off x="1055716" y="1097266"/>
            <a:ext cx="1045048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Let’s consider that </a:t>
            </a:r>
            <a:r>
              <a:rPr lang="en-US" sz="2800" i="1" dirty="0">
                <a:latin typeface="Arial" panose="020B0604020202020204" pitchFamily="34" charset="0"/>
                <a:cs typeface="Arial" panose="020B0604020202020204" pitchFamily="34" charset="0"/>
              </a:rPr>
              <a:t>all</a:t>
            </a:r>
            <a:r>
              <a:rPr lang="en-US" sz="2800" dirty="0">
                <a:latin typeface="Arial" panose="020B0604020202020204" pitchFamily="34" charset="0"/>
                <a:cs typeface="Arial" panose="020B0604020202020204" pitchFamily="34" charset="0"/>
              </a:rPr>
              <a:t> categories are constructed ad hoc</a:t>
            </a:r>
          </a:p>
        </p:txBody>
      </p:sp>
      <p:grpSp>
        <p:nvGrpSpPr>
          <p:cNvPr id="9" name="Group 8">
            <a:extLst>
              <a:ext uri="{FF2B5EF4-FFF2-40B4-BE49-F238E27FC236}">
                <a16:creationId xmlns:a16="http://schemas.microsoft.com/office/drawing/2014/main" id="{D43A7A7E-31D1-65F7-EC8A-495495198D28}"/>
              </a:ext>
            </a:extLst>
          </p:cNvPr>
          <p:cNvGrpSpPr/>
          <p:nvPr/>
        </p:nvGrpSpPr>
        <p:grpSpPr>
          <a:xfrm>
            <a:off x="6614506" y="1958662"/>
            <a:ext cx="4853594" cy="4079022"/>
            <a:chOff x="6816090" y="2068806"/>
            <a:chExt cx="4853594" cy="4079022"/>
          </a:xfrm>
        </p:grpSpPr>
        <p:pic>
          <p:nvPicPr>
            <p:cNvPr id="2" name="Picture 6">
              <a:extLst>
                <a:ext uri="{FF2B5EF4-FFF2-40B4-BE49-F238E27FC236}">
                  <a16:creationId xmlns:a16="http://schemas.microsoft.com/office/drawing/2014/main" id="{10724417-5C9E-EB3D-82EF-263EBD4D5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949" y="2068806"/>
              <a:ext cx="4694642" cy="26514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803C485-315B-C20D-2B8A-F3FAAB7D5C2C}"/>
                </a:ext>
              </a:extLst>
            </p:cNvPr>
            <p:cNvSpPr txBox="1"/>
            <p:nvPr/>
          </p:nvSpPr>
          <p:spPr>
            <a:xfrm>
              <a:off x="6816090" y="4762833"/>
              <a:ext cx="4853594" cy="1384995"/>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Conventional labeled categories are the minority: static, brittle concepts</a:t>
              </a:r>
            </a:p>
          </p:txBody>
        </p:sp>
      </p:grpSp>
      <p:grpSp>
        <p:nvGrpSpPr>
          <p:cNvPr id="11" name="Group 10">
            <a:extLst>
              <a:ext uri="{FF2B5EF4-FFF2-40B4-BE49-F238E27FC236}">
                <a16:creationId xmlns:a16="http://schemas.microsoft.com/office/drawing/2014/main" id="{88B53556-73AD-F418-F70C-E9BB4F421A86}"/>
              </a:ext>
            </a:extLst>
          </p:cNvPr>
          <p:cNvGrpSpPr/>
          <p:nvPr/>
        </p:nvGrpSpPr>
        <p:grpSpPr>
          <a:xfrm>
            <a:off x="1132544" y="2022234"/>
            <a:ext cx="4639322" cy="3969037"/>
            <a:chOff x="503894" y="1984134"/>
            <a:chExt cx="4639322" cy="3969037"/>
          </a:xfrm>
        </p:grpSpPr>
        <p:pic>
          <p:nvPicPr>
            <p:cNvPr id="8" name="Picture 7">
              <a:extLst>
                <a:ext uri="{FF2B5EF4-FFF2-40B4-BE49-F238E27FC236}">
                  <a16:creationId xmlns:a16="http://schemas.microsoft.com/office/drawing/2014/main" id="{8B84FBA7-59EE-9EA6-8EFE-E7E26D9C9396}"/>
                </a:ext>
              </a:extLst>
            </p:cNvPr>
            <p:cNvPicPr>
              <a:picLocks noChangeAspect="1"/>
            </p:cNvPicPr>
            <p:nvPr/>
          </p:nvPicPr>
          <p:blipFill>
            <a:blip r:embed="rId4"/>
            <a:stretch>
              <a:fillRect/>
            </a:stretch>
          </p:blipFill>
          <p:spPr>
            <a:xfrm>
              <a:off x="503894" y="1984134"/>
              <a:ext cx="4639322" cy="2629267"/>
            </a:xfrm>
            <a:prstGeom prst="rect">
              <a:avLst/>
            </a:prstGeom>
          </p:spPr>
        </p:pic>
        <p:sp>
          <p:nvSpPr>
            <p:cNvPr id="10" name="TextBox 9">
              <a:extLst>
                <a:ext uri="{FF2B5EF4-FFF2-40B4-BE49-F238E27FC236}">
                  <a16:creationId xmlns:a16="http://schemas.microsoft.com/office/drawing/2014/main" id="{0A574785-156F-B595-C6B2-1E5C3D2EACA8}"/>
                </a:ext>
              </a:extLst>
            </p:cNvPr>
            <p:cNvSpPr txBox="1"/>
            <p:nvPr/>
          </p:nvSpPr>
          <p:spPr>
            <a:xfrm>
              <a:off x="514351" y="4568176"/>
              <a:ext cx="4533900" cy="1384995"/>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Is drone ECCO1 “near” target RED2? It depends on ECCO1’s goal</a:t>
              </a:r>
            </a:p>
          </p:txBody>
        </p:sp>
      </p:grpSp>
    </p:spTree>
    <p:extLst>
      <p:ext uri="{BB962C8B-B14F-4D97-AF65-F5344CB8AC3E}">
        <p14:creationId xmlns:p14="http://schemas.microsoft.com/office/powerpoint/2010/main" val="1898347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Three characteristics of human concepts that AI concepts will need for common ground</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7</a:t>
            </a:fld>
            <a:endParaRPr lang="en-US" dirty="0">
              <a:solidFill>
                <a:srgbClr val="000000"/>
              </a:solidFill>
            </a:endParaRPr>
          </a:p>
        </p:txBody>
      </p:sp>
      <p:sp>
        <p:nvSpPr>
          <p:cNvPr id="5" name="Rectangle 3"/>
          <p:cNvSpPr txBox="1">
            <a:spLocks noChangeArrowheads="1"/>
          </p:cNvSpPr>
          <p:nvPr/>
        </p:nvSpPr>
        <p:spPr bwMode="auto">
          <a:xfrm>
            <a:off x="331894" y="1087121"/>
            <a:ext cx="7501922" cy="1792557"/>
          </a:xfrm>
          <a:prstGeom prst="rect">
            <a:avLst/>
          </a:prstGeom>
          <a:noFill/>
          <a:ln w="9525">
            <a:noFill/>
            <a:miter lim="800000"/>
            <a:headEnd/>
            <a:tailEnd/>
          </a:ln>
        </p:spPr>
        <p:txBody>
          <a:bodyPr/>
          <a:lstStyle/>
          <a:p>
            <a:pPr marL="514350" marR="0" lvl="0" indent="-514350">
              <a:spcBef>
                <a:spcPts val="0"/>
              </a:spcBef>
              <a:spcAft>
                <a:spcPts val="0"/>
              </a:spcAft>
              <a:buFont typeface="+mj-lt"/>
              <a:buAutoNum type="arabicPeriod"/>
            </a:pPr>
            <a:r>
              <a:rPr lang="en-US" sz="2800" b="1" kern="0" dirty="0">
                <a:solidFill>
                  <a:srgbClr val="000000"/>
                </a:solidFill>
                <a:latin typeface="Arial" pitchFamily="34" charset="0"/>
                <a:cs typeface="Arial" pitchFamily="34" charset="0"/>
              </a:rPr>
              <a:t>Concept Blending</a:t>
            </a:r>
          </a:p>
          <a:p>
            <a:pPr marL="1123935" lvl="1" indent="-514350">
              <a:spcBef>
                <a:spcPts val="0"/>
              </a:spcBef>
              <a:spcAft>
                <a:spcPts val="0"/>
              </a:spcAft>
              <a:buFont typeface="Arial" panose="020B0604020202020204" pitchFamily="34" charset="0"/>
              <a:buChar char="•"/>
            </a:pPr>
            <a:r>
              <a:rPr lang="en-US" sz="2800" kern="0" dirty="0">
                <a:solidFill>
                  <a:srgbClr val="000000"/>
                </a:solidFill>
                <a:latin typeface="Arial" pitchFamily="34" charset="0"/>
                <a:cs typeface="Arial" pitchFamily="34" charset="0"/>
              </a:rPr>
              <a:t>Combine features of known objects in novel configurations or combinations: Creates a new concept, the </a:t>
            </a:r>
            <a:r>
              <a:rPr lang="en-US" sz="2800" i="1" kern="0" dirty="0">
                <a:solidFill>
                  <a:srgbClr val="000000"/>
                </a:solidFill>
                <a:latin typeface="Arial" pitchFamily="34" charset="0"/>
                <a:cs typeface="Arial" pitchFamily="34" charset="0"/>
              </a:rPr>
              <a:t>blend</a:t>
            </a:r>
          </a:p>
        </p:txBody>
      </p:sp>
      <p:grpSp>
        <p:nvGrpSpPr>
          <p:cNvPr id="19" name="Group 18">
            <a:extLst>
              <a:ext uri="{FF2B5EF4-FFF2-40B4-BE49-F238E27FC236}">
                <a16:creationId xmlns:a16="http://schemas.microsoft.com/office/drawing/2014/main" id="{D370F342-6860-267A-D7F0-436C8E91AE51}"/>
              </a:ext>
            </a:extLst>
          </p:cNvPr>
          <p:cNvGrpSpPr/>
          <p:nvPr/>
        </p:nvGrpSpPr>
        <p:grpSpPr>
          <a:xfrm>
            <a:off x="8009566" y="3754296"/>
            <a:ext cx="3648584" cy="2411366"/>
            <a:chOff x="5861748" y="3997197"/>
            <a:chExt cx="3648584" cy="2411366"/>
          </a:xfrm>
        </p:grpSpPr>
        <p:pic>
          <p:nvPicPr>
            <p:cNvPr id="11" name="Picture 10">
              <a:extLst>
                <a:ext uri="{FF2B5EF4-FFF2-40B4-BE49-F238E27FC236}">
                  <a16:creationId xmlns:a16="http://schemas.microsoft.com/office/drawing/2014/main" id="{7CFA75EE-EF69-3273-05A7-BEAD8CB12E5B}"/>
                </a:ext>
              </a:extLst>
            </p:cNvPr>
            <p:cNvPicPr>
              <a:picLocks noChangeAspect="1"/>
            </p:cNvPicPr>
            <p:nvPr/>
          </p:nvPicPr>
          <p:blipFill>
            <a:blip r:embed="rId3"/>
            <a:stretch>
              <a:fillRect/>
            </a:stretch>
          </p:blipFill>
          <p:spPr>
            <a:xfrm>
              <a:off x="5861748" y="4350876"/>
              <a:ext cx="3648584" cy="2057687"/>
            </a:xfrm>
            <a:prstGeom prst="rect">
              <a:avLst/>
            </a:prstGeom>
          </p:spPr>
        </p:pic>
        <p:pic>
          <p:nvPicPr>
            <p:cNvPr id="13" name="Picture 12">
              <a:extLst>
                <a:ext uri="{FF2B5EF4-FFF2-40B4-BE49-F238E27FC236}">
                  <a16:creationId xmlns:a16="http://schemas.microsoft.com/office/drawing/2014/main" id="{D94630B6-2111-A7FD-4662-8053DB5FC04C}"/>
                </a:ext>
              </a:extLst>
            </p:cNvPr>
            <p:cNvPicPr>
              <a:picLocks noChangeAspect="1"/>
            </p:cNvPicPr>
            <p:nvPr/>
          </p:nvPicPr>
          <p:blipFill rotWithShape="1">
            <a:blip r:embed="rId4">
              <a:clrChange>
                <a:clrFrom>
                  <a:srgbClr val="FFFFFF"/>
                </a:clrFrom>
                <a:clrTo>
                  <a:srgbClr val="FFFFFF">
                    <a:alpha val="0"/>
                  </a:srgbClr>
                </a:clrTo>
              </a:clrChange>
            </a:blip>
            <a:srcRect b="1735"/>
            <a:stretch/>
          </p:blipFill>
          <p:spPr>
            <a:xfrm>
              <a:off x="6734175" y="3997197"/>
              <a:ext cx="586739" cy="717677"/>
            </a:xfrm>
            <a:prstGeom prst="rect">
              <a:avLst/>
            </a:prstGeom>
          </p:spPr>
        </p:pic>
      </p:grpSp>
      <p:sp>
        <p:nvSpPr>
          <p:cNvPr id="17" name="TextBox 16">
            <a:extLst>
              <a:ext uri="{FF2B5EF4-FFF2-40B4-BE49-F238E27FC236}">
                <a16:creationId xmlns:a16="http://schemas.microsoft.com/office/drawing/2014/main" id="{AB3760B7-20F4-0093-1504-A9B99E0A3C53}"/>
              </a:ext>
            </a:extLst>
          </p:cNvPr>
          <p:cNvSpPr txBox="1"/>
          <p:nvPr/>
        </p:nvSpPr>
        <p:spPr>
          <a:xfrm>
            <a:off x="354841" y="3247671"/>
            <a:ext cx="4857466" cy="2677656"/>
          </a:xfrm>
          <a:prstGeom prst="rect">
            <a:avLst/>
          </a:prstGeom>
          <a:noFill/>
        </p:spPr>
        <p:txBody>
          <a:bodyPr wrap="square">
            <a:spAutoFit/>
          </a:bodyPr>
          <a:lstStyle/>
          <a:p>
            <a:pPr marL="1123935" lvl="1" indent="-514350">
              <a:spcBef>
                <a:spcPts val="0"/>
              </a:spcBef>
              <a:spcAft>
                <a:spcPts val="0"/>
              </a:spcAft>
              <a:buFont typeface="Arial" panose="020B0604020202020204" pitchFamily="34" charset="0"/>
              <a:buChar char="•"/>
            </a:pPr>
            <a:r>
              <a:rPr lang="en-US" sz="2800" kern="0" dirty="0">
                <a:solidFill>
                  <a:srgbClr val="000000"/>
                </a:solidFill>
                <a:latin typeface="Arial" pitchFamily="34" charset="0"/>
                <a:cs typeface="Arial" pitchFamily="34" charset="0"/>
              </a:rPr>
              <a:t>Reason about the blend by applying the knowledge and entailments inherited from the contributing source concepts</a:t>
            </a:r>
          </a:p>
        </p:txBody>
      </p:sp>
      <p:pic>
        <p:nvPicPr>
          <p:cNvPr id="18" name="Picture 17" descr="A helicopter in the air&#10;&#10;Description automatically generated with medium confidence">
            <a:extLst>
              <a:ext uri="{FF2B5EF4-FFF2-40B4-BE49-F238E27FC236}">
                <a16:creationId xmlns:a16="http://schemas.microsoft.com/office/drawing/2014/main" id="{E1736796-A7DC-40D4-5FD0-2234382407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744" y="1096138"/>
            <a:ext cx="3072057" cy="2019474"/>
          </a:xfrm>
          <a:prstGeom prst="roundRect">
            <a:avLst>
              <a:gd name="adj" fmla="val 4167"/>
            </a:avLst>
          </a:prstGeom>
          <a:solidFill>
            <a:srgbClr val="FFFFFF"/>
          </a:solidFill>
          <a:ln w="76200" cap="sq">
            <a:noFill/>
            <a:miter lim="800000"/>
          </a:ln>
          <a:effectLst/>
        </p:spPr>
      </p:pic>
      <p:grpSp>
        <p:nvGrpSpPr>
          <p:cNvPr id="2" name="Group 1">
            <a:extLst>
              <a:ext uri="{FF2B5EF4-FFF2-40B4-BE49-F238E27FC236}">
                <a16:creationId xmlns:a16="http://schemas.microsoft.com/office/drawing/2014/main" id="{98725AAF-0A7C-D224-2833-3EE25109B2E0}"/>
              </a:ext>
            </a:extLst>
          </p:cNvPr>
          <p:cNvGrpSpPr/>
          <p:nvPr/>
        </p:nvGrpSpPr>
        <p:grpSpPr>
          <a:xfrm>
            <a:off x="5687807" y="3814892"/>
            <a:ext cx="1734986" cy="2546983"/>
            <a:chOff x="5687807" y="3814892"/>
            <a:chExt cx="1734986" cy="2546983"/>
          </a:xfrm>
        </p:grpSpPr>
        <p:pic>
          <p:nvPicPr>
            <p:cNvPr id="12" name="Picture 11">
              <a:extLst>
                <a:ext uri="{FF2B5EF4-FFF2-40B4-BE49-F238E27FC236}">
                  <a16:creationId xmlns:a16="http://schemas.microsoft.com/office/drawing/2014/main" id="{9E51D1F6-FDEF-05B7-D535-EF8710DD2C4B}"/>
                </a:ext>
              </a:extLst>
            </p:cNvPr>
            <p:cNvPicPr>
              <a:picLocks noChangeAspect="1"/>
            </p:cNvPicPr>
            <p:nvPr/>
          </p:nvPicPr>
          <p:blipFill rotWithShape="1">
            <a:blip r:embed="rId4">
              <a:clrChange>
                <a:clrFrom>
                  <a:srgbClr val="FFFFFF"/>
                </a:clrFrom>
                <a:clrTo>
                  <a:srgbClr val="FFFFFF">
                    <a:alpha val="0"/>
                  </a:srgbClr>
                </a:clrTo>
              </a:clrChange>
            </a:blip>
            <a:srcRect b="1735"/>
            <a:stretch/>
          </p:blipFill>
          <p:spPr>
            <a:xfrm>
              <a:off x="5687807" y="3814892"/>
              <a:ext cx="1734986" cy="2122170"/>
            </a:xfrm>
            <a:prstGeom prst="rect">
              <a:avLst/>
            </a:prstGeom>
          </p:spPr>
        </p:pic>
        <p:sp>
          <p:nvSpPr>
            <p:cNvPr id="3" name="TextBox 2">
              <a:extLst>
                <a:ext uri="{FF2B5EF4-FFF2-40B4-BE49-F238E27FC236}">
                  <a16:creationId xmlns:a16="http://schemas.microsoft.com/office/drawing/2014/main" id="{59709B46-9D5F-2C48-4E50-B5EA3C003B55}"/>
                </a:ext>
              </a:extLst>
            </p:cNvPr>
            <p:cNvSpPr txBox="1"/>
            <p:nvPr/>
          </p:nvSpPr>
          <p:spPr>
            <a:xfrm>
              <a:off x="5952227" y="5961765"/>
              <a:ext cx="1276710" cy="400110"/>
            </a:xfrm>
            <a:prstGeom prst="rect">
              <a:avLst/>
            </a:prstGeom>
            <a:noFill/>
          </p:spPr>
          <p:txBody>
            <a:bodyPr wrap="square">
              <a:spAutoFit/>
            </a:bodyPr>
            <a:lstStyle/>
            <a:p>
              <a:r>
                <a:rPr lang="en-US" sz="2000" kern="0" dirty="0">
                  <a:solidFill>
                    <a:srgbClr val="000000"/>
                  </a:solidFill>
                  <a:latin typeface="Arial" pitchFamily="34" charset="0"/>
                  <a:cs typeface="Arial" pitchFamily="34" charset="0"/>
                </a:rPr>
                <a:t>A greeble</a:t>
              </a:r>
              <a:endParaRPr lang="en-US" sz="2000" dirty="0"/>
            </a:p>
          </p:txBody>
        </p:sp>
      </p:grpSp>
    </p:spTree>
    <p:extLst>
      <p:ext uri="{BB962C8B-B14F-4D97-AF65-F5344CB8AC3E}">
        <p14:creationId xmlns:p14="http://schemas.microsoft.com/office/powerpoint/2010/main" val="1080508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Three characteristics of human concepts that AI concepts will need for common ground</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8</a:t>
            </a:fld>
            <a:endParaRPr lang="en-US" dirty="0">
              <a:solidFill>
                <a:srgbClr val="000000"/>
              </a:solidFill>
            </a:endParaRPr>
          </a:p>
        </p:txBody>
      </p:sp>
      <p:sp>
        <p:nvSpPr>
          <p:cNvPr id="5" name="Rectangle 3"/>
          <p:cNvSpPr txBox="1">
            <a:spLocks noChangeArrowheads="1"/>
          </p:cNvSpPr>
          <p:nvPr/>
        </p:nvSpPr>
        <p:spPr bwMode="auto">
          <a:xfrm>
            <a:off x="372533" y="1496061"/>
            <a:ext cx="6211147" cy="4047489"/>
          </a:xfrm>
          <a:prstGeom prst="rect">
            <a:avLst/>
          </a:prstGeom>
          <a:noFill/>
          <a:ln w="9525">
            <a:noFill/>
            <a:miter lim="800000"/>
            <a:headEnd/>
            <a:tailEnd/>
          </a:ln>
        </p:spPr>
        <p:txBody>
          <a:bodyPr/>
          <a:lstStyle/>
          <a:p>
            <a:pPr marL="514350" marR="0" lvl="0" indent="-514350">
              <a:spcBef>
                <a:spcPts val="0"/>
              </a:spcBef>
              <a:spcAft>
                <a:spcPts val="0"/>
              </a:spcAft>
              <a:buFont typeface="+mj-lt"/>
              <a:buAutoNum type="arabicPeriod" startAt="2"/>
            </a:pPr>
            <a:r>
              <a:rPr lang="en-US" sz="2800" b="1" kern="0" dirty="0">
                <a:solidFill>
                  <a:srgbClr val="000000"/>
                </a:solidFill>
                <a:latin typeface="Arial" pitchFamily="34" charset="0"/>
                <a:cs typeface="Arial" pitchFamily="34" charset="0"/>
              </a:rPr>
              <a:t>Situated Categorization</a:t>
            </a:r>
          </a:p>
          <a:p>
            <a:pPr marL="1123935" lvl="1" indent="-514350">
              <a:spcBef>
                <a:spcPts val="0"/>
              </a:spcBef>
              <a:spcAft>
                <a:spcPts val="0"/>
              </a:spcAft>
              <a:buFont typeface="Arial" panose="020B0604020202020204" pitchFamily="34" charset="0"/>
              <a:buChar char="•"/>
            </a:pPr>
            <a:r>
              <a:rPr lang="en-US" sz="2800" kern="0" dirty="0">
                <a:solidFill>
                  <a:srgbClr val="000000"/>
                </a:solidFill>
                <a:latin typeface="Arial" pitchFamily="34" charset="0"/>
                <a:cs typeface="Arial" pitchFamily="34" charset="0"/>
              </a:rPr>
              <a:t>Context influences which concepts are used to categorize (understand) a percept</a:t>
            </a:r>
          </a:p>
          <a:p>
            <a:pPr marL="1733520" lvl="2" indent="-514350">
              <a:spcBef>
                <a:spcPts val="0"/>
              </a:spcBef>
              <a:spcAft>
                <a:spcPts val="0"/>
              </a:spcAft>
              <a:buFont typeface="Arial" panose="020B0604020202020204" pitchFamily="34" charset="0"/>
              <a:buChar char="•"/>
            </a:pPr>
            <a:r>
              <a:rPr lang="en-US" sz="2800" kern="0" dirty="0">
                <a:solidFill>
                  <a:srgbClr val="000000"/>
                </a:solidFill>
                <a:latin typeface="Arial" pitchFamily="34" charset="0"/>
                <a:cs typeface="Arial" pitchFamily="34" charset="0"/>
              </a:rPr>
              <a:t>Chair vs stepstool</a:t>
            </a:r>
          </a:p>
          <a:p>
            <a:pPr marL="1733520" lvl="2" indent="-514350">
              <a:spcBef>
                <a:spcPts val="0"/>
              </a:spcBef>
              <a:spcAft>
                <a:spcPts val="0"/>
              </a:spcAft>
              <a:buFont typeface="Arial" panose="020B0604020202020204" pitchFamily="34" charset="0"/>
              <a:buChar char="•"/>
            </a:pPr>
            <a:r>
              <a:rPr lang="en-US" sz="2800" kern="0" dirty="0">
                <a:solidFill>
                  <a:srgbClr val="000000"/>
                </a:solidFill>
                <a:latin typeface="Arial" pitchFamily="34" charset="0"/>
                <a:cs typeface="Arial" pitchFamily="34" charset="0"/>
              </a:rPr>
              <a:t>Flight characteristics of an Osprey</a:t>
            </a:r>
          </a:p>
          <a:p>
            <a:pPr marL="1733520" lvl="2" indent="-514350">
              <a:spcBef>
                <a:spcPts val="0"/>
              </a:spcBef>
              <a:spcAft>
                <a:spcPts val="0"/>
              </a:spcAft>
              <a:buFont typeface="Arial" panose="020B0604020202020204" pitchFamily="34" charset="0"/>
              <a:buChar char="•"/>
            </a:pPr>
            <a:endParaRPr lang="en-US" sz="2800" kern="0" dirty="0">
              <a:solidFill>
                <a:srgbClr val="000000"/>
              </a:solidFill>
              <a:latin typeface="Arial" pitchFamily="34" charset="0"/>
              <a:cs typeface="Arial" pitchFamily="34" charset="0"/>
            </a:endParaRPr>
          </a:p>
        </p:txBody>
      </p:sp>
      <p:grpSp>
        <p:nvGrpSpPr>
          <p:cNvPr id="17" name="Group 16">
            <a:extLst>
              <a:ext uri="{FF2B5EF4-FFF2-40B4-BE49-F238E27FC236}">
                <a16:creationId xmlns:a16="http://schemas.microsoft.com/office/drawing/2014/main" id="{6016BB7D-59BA-CC6E-7927-CE74A792A5A4}"/>
              </a:ext>
            </a:extLst>
          </p:cNvPr>
          <p:cNvGrpSpPr/>
          <p:nvPr/>
        </p:nvGrpSpPr>
        <p:grpSpPr>
          <a:xfrm>
            <a:off x="6848954" y="1351252"/>
            <a:ext cx="5002036" cy="4297708"/>
            <a:chOff x="5584034" y="5243802"/>
            <a:chExt cx="5002036" cy="4297708"/>
          </a:xfrm>
        </p:grpSpPr>
        <p:pic>
          <p:nvPicPr>
            <p:cNvPr id="4" name="Picture 3" descr="A picture containing checker&#10;&#10;Description automatically generated">
              <a:extLst>
                <a:ext uri="{FF2B5EF4-FFF2-40B4-BE49-F238E27FC236}">
                  <a16:creationId xmlns:a16="http://schemas.microsoft.com/office/drawing/2014/main" id="{29F4E8E2-EDAD-4746-FBDA-50D066F8C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034" y="5243802"/>
              <a:ext cx="5002036" cy="4297708"/>
            </a:xfrm>
            <a:prstGeom prst="rect">
              <a:avLst/>
            </a:prstGeom>
          </p:spPr>
        </p:pic>
        <p:sp>
          <p:nvSpPr>
            <p:cNvPr id="14" name="TextBox 13">
              <a:extLst>
                <a:ext uri="{FF2B5EF4-FFF2-40B4-BE49-F238E27FC236}">
                  <a16:creationId xmlns:a16="http://schemas.microsoft.com/office/drawing/2014/main" id="{B21C0412-AA14-BE52-C30E-B29789EF1893}"/>
                </a:ext>
              </a:extLst>
            </p:cNvPr>
            <p:cNvSpPr txBox="1"/>
            <p:nvPr/>
          </p:nvSpPr>
          <p:spPr>
            <a:xfrm>
              <a:off x="5588615" y="9199012"/>
              <a:ext cx="1660545" cy="338554"/>
            </a:xfrm>
            <a:prstGeom prst="rect">
              <a:avLst/>
            </a:prstGeom>
            <a:solidFill>
              <a:schemeClr val="tx1">
                <a:lumMod val="75000"/>
                <a:lumOff val="25000"/>
              </a:schemeClr>
            </a:solidFill>
          </p:spPr>
          <p:txBody>
            <a:bodyPr wrap="square">
              <a:spAutoFit/>
            </a:bodyPr>
            <a:lstStyle/>
            <a:p>
              <a:r>
                <a:rPr lang="en-US" sz="1600" dirty="0">
                  <a:solidFill>
                    <a:schemeClr val="bg1"/>
                  </a:solidFill>
                </a:rPr>
                <a:t>labofmisfits.com</a:t>
              </a:r>
            </a:p>
          </p:txBody>
        </p:sp>
      </p:grpSp>
      <p:sp>
        <p:nvSpPr>
          <p:cNvPr id="2" name="Rectangle 1">
            <a:extLst>
              <a:ext uri="{FF2B5EF4-FFF2-40B4-BE49-F238E27FC236}">
                <a16:creationId xmlns:a16="http://schemas.microsoft.com/office/drawing/2014/main" id="{F67B5364-7C55-A207-3C89-ED5B9E31C1AA}"/>
              </a:ext>
            </a:extLst>
          </p:cNvPr>
          <p:cNvSpPr/>
          <p:nvPr/>
        </p:nvSpPr>
        <p:spPr>
          <a:xfrm>
            <a:off x="8989621" y="1520041"/>
            <a:ext cx="415636" cy="4049485"/>
          </a:xfrm>
          <a:prstGeom prst="rect">
            <a:avLst/>
          </a:prstGeom>
          <a:solidFill>
            <a:srgbClr val="814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5DEE631-4F46-C191-C565-F4E1ED0D076A}"/>
              </a:ext>
            </a:extLst>
          </p:cNvPr>
          <p:cNvSpPr/>
          <p:nvPr/>
        </p:nvSpPr>
        <p:spPr bwMode="auto">
          <a:xfrm>
            <a:off x="8749553" y="2133601"/>
            <a:ext cx="1201271" cy="681317"/>
          </a:xfrm>
          <a:prstGeom prst="ellipse">
            <a:avLst/>
          </a:prstGeom>
          <a:noFill/>
          <a:ln w="38100" cap="flat" cmpd="sng" algn="ctr">
            <a:solidFill>
              <a:srgbClr val="12A9EB"/>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Oval 7">
            <a:extLst>
              <a:ext uri="{FF2B5EF4-FFF2-40B4-BE49-F238E27FC236}">
                <a16:creationId xmlns:a16="http://schemas.microsoft.com/office/drawing/2014/main" id="{80D3B73C-D31B-C2EB-C54E-20950AC138D9}"/>
              </a:ext>
            </a:extLst>
          </p:cNvPr>
          <p:cNvSpPr/>
          <p:nvPr/>
        </p:nvSpPr>
        <p:spPr bwMode="auto">
          <a:xfrm>
            <a:off x="8453718" y="3827930"/>
            <a:ext cx="1201271" cy="681317"/>
          </a:xfrm>
          <a:prstGeom prst="ellipse">
            <a:avLst/>
          </a:prstGeom>
          <a:noFill/>
          <a:ln w="38100" cap="flat" cmpd="sng" algn="ctr">
            <a:solidFill>
              <a:srgbClr val="12A9EB"/>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1681854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Three characteristics of human concepts that AI concepts will need for common ground</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9</a:t>
            </a:fld>
            <a:endParaRPr lang="en-US" dirty="0">
              <a:solidFill>
                <a:srgbClr val="000000"/>
              </a:solidFill>
            </a:endParaRPr>
          </a:p>
        </p:txBody>
      </p:sp>
      <p:pic>
        <p:nvPicPr>
          <p:cNvPr id="4" name="Picture 3">
            <a:extLst>
              <a:ext uri="{FF2B5EF4-FFF2-40B4-BE49-F238E27FC236}">
                <a16:creationId xmlns:a16="http://schemas.microsoft.com/office/drawing/2014/main" id="{85F24E82-0741-418A-BB3B-B4A663AE11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59" t="44310" r="16641"/>
          <a:stretch/>
        </p:blipFill>
        <p:spPr bwMode="auto">
          <a:xfrm>
            <a:off x="3338623" y="4572000"/>
            <a:ext cx="3562688" cy="2218248"/>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1DC89837-B672-B8BA-BC7B-DA4E9F08FEF4}"/>
              </a:ext>
            </a:extLst>
          </p:cNvPr>
          <p:cNvSpPr txBox="1"/>
          <p:nvPr/>
        </p:nvSpPr>
        <p:spPr>
          <a:xfrm>
            <a:off x="7011749" y="5014625"/>
            <a:ext cx="3705869" cy="830997"/>
          </a:xfrm>
          <a:prstGeom prst="rect">
            <a:avLst/>
          </a:prstGeom>
          <a:noFill/>
        </p:spPr>
        <p:txBody>
          <a:bodyPr wrap="square">
            <a:spAutoFit/>
          </a:bodyPr>
          <a:lstStyle/>
          <a:p>
            <a:r>
              <a:rPr lang="en-US" sz="2400" dirty="0">
                <a:effectLst/>
                <a:latin typeface="Arial" panose="020B0604020202020204" pitchFamily="34" charset="0"/>
                <a:ea typeface="Times New Roman" panose="02020603050405020304" pitchFamily="18" charset="0"/>
                <a:cs typeface="Arial" panose="020B0604020202020204" pitchFamily="34" charset="0"/>
              </a:rPr>
              <a:t>Is UAV 2  </a:t>
            </a:r>
            <a:r>
              <a:rPr lang="en-US" sz="2400" i="1" dirty="0">
                <a:latin typeface="Arial" panose="020B0604020202020204" pitchFamily="34" charset="0"/>
                <a:ea typeface="Times New Roman" panose="02020603050405020304" pitchFamily="18" charset="0"/>
                <a:cs typeface="Arial" panose="020B0604020202020204" pitchFamily="34" charset="0"/>
              </a:rPr>
              <a:t>b</a:t>
            </a:r>
            <a:r>
              <a:rPr lang="en-US" sz="2400" i="1" dirty="0">
                <a:effectLst/>
                <a:latin typeface="Arial" panose="020B0604020202020204" pitchFamily="34" charset="0"/>
                <a:ea typeface="Times New Roman" panose="02020603050405020304" pitchFamily="18" charset="0"/>
                <a:cs typeface="Arial" panose="020B0604020202020204" pitchFamily="34" charset="0"/>
              </a:rPr>
              <a:t>etween</a:t>
            </a:r>
            <a:r>
              <a:rPr lang="en-US" sz="2400" dirty="0">
                <a:effectLst/>
                <a:latin typeface="Arial" panose="020B0604020202020204" pitchFamily="34" charset="0"/>
                <a:ea typeface="Times New Roman" panose="02020603050405020304" pitchFamily="18" charset="0"/>
                <a:cs typeface="Arial" panose="020B0604020202020204" pitchFamily="34" charset="0"/>
              </a:rPr>
              <a:t> or </a:t>
            </a:r>
            <a:r>
              <a:rPr lang="en-US" sz="2400" i="1" dirty="0">
                <a:effectLst/>
                <a:latin typeface="Arial" panose="020B0604020202020204" pitchFamily="34" charset="0"/>
                <a:ea typeface="Times New Roman" panose="02020603050405020304" pitchFamily="18" charset="0"/>
                <a:cs typeface="Arial" panose="020B0604020202020204" pitchFamily="34" charset="0"/>
              </a:rPr>
              <a:t>beside</a:t>
            </a:r>
            <a:r>
              <a:rPr lang="en-US" sz="2400" dirty="0">
                <a:effectLst/>
                <a:latin typeface="Arial" panose="020B0604020202020204" pitchFamily="34" charset="0"/>
                <a:ea typeface="Times New Roman" panose="02020603050405020304" pitchFamily="18" charset="0"/>
                <a:cs typeface="Arial" panose="020B0604020202020204" pitchFamily="34" charset="0"/>
              </a:rPr>
              <a:t> UAVs 1 and 3? </a:t>
            </a:r>
            <a:endParaRPr lang="en-US" sz="2400"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474133" y="1249680"/>
            <a:ext cx="11006667" cy="4045333"/>
          </a:xfrm>
          <a:prstGeom prst="rect">
            <a:avLst/>
          </a:prstGeom>
          <a:noFill/>
          <a:ln w="9525">
            <a:noFill/>
            <a:miter lim="800000"/>
            <a:headEnd/>
            <a:tailEnd/>
          </a:ln>
        </p:spPr>
        <p:txBody>
          <a:bodyPr/>
          <a:lstStyle/>
          <a:p>
            <a:pPr marL="514350" marR="0" lvl="0" indent="-514350">
              <a:spcBef>
                <a:spcPts val="0"/>
              </a:spcBef>
              <a:spcAft>
                <a:spcPts val="0"/>
              </a:spcAft>
              <a:buFont typeface="+mj-lt"/>
              <a:buAutoNum type="arabicPeriod" startAt="3"/>
            </a:pPr>
            <a:r>
              <a:rPr lang="en-US" sz="2800" b="1" kern="0" dirty="0">
                <a:solidFill>
                  <a:srgbClr val="000000"/>
                </a:solidFill>
                <a:latin typeface="Arial" pitchFamily="34" charset="0"/>
                <a:cs typeface="Arial" pitchFamily="34" charset="0"/>
              </a:rPr>
              <a:t>Concept Degeneracy</a:t>
            </a:r>
          </a:p>
          <a:p>
            <a:pPr marL="1123935" lvl="1" indent="-514350">
              <a:spcBef>
                <a:spcPts val="0"/>
              </a:spcBef>
              <a:spcAft>
                <a:spcPts val="0"/>
              </a:spcAft>
              <a:buFont typeface="Arial" panose="020B0604020202020204" pitchFamily="34" charset="0"/>
              <a:buChar char="•"/>
            </a:pPr>
            <a:r>
              <a:rPr lang="en-US" sz="2800" kern="0" dirty="0">
                <a:solidFill>
                  <a:srgbClr val="000000"/>
                </a:solidFill>
                <a:latin typeface="Arial" pitchFamily="34" charset="0"/>
                <a:cs typeface="Arial" pitchFamily="34" charset="0"/>
              </a:rPr>
              <a:t>Degeneracy refers to the partial overlap of function by multi-functional components </a:t>
            </a:r>
          </a:p>
          <a:p>
            <a:pPr marL="1123935" lvl="1" indent="-514350">
              <a:spcBef>
                <a:spcPts val="0"/>
              </a:spcBef>
              <a:spcAft>
                <a:spcPts val="0"/>
              </a:spcAft>
              <a:buFont typeface="Arial" panose="020B0604020202020204" pitchFamily="34" charset="0"/>
              <a:buChar char="•"/>
            </a:pPr>
            <a:r>
              <a:rPr lang="en-US" sz="2800" kern="0" dirty="0">
                <a:solidFill>
                  <a:srgbClr val="000000"/>
                </a:solidFill>
                <a:latin typeface="Arial" pitchFamily="34" charset="0"/>
                <a:cs typeface="Arial" pitchFamily="34" charset="0"/>
              </a:rPr>
              <a:t>Different concepts can sometimes be applied equally well to categorize the same perception</a:t>
            </a:r>
          </a:p>
          <a:p>
            <a:pPr marL="1123935" lvl="1" indent="-514350">
              <a:spcBef>
                <a:spcPts val="0"/>
              </a:spcBef>
              <a:spcAft>
                <a:spcPts val="0"/>
              </a:spcAft>
              <a:buFont typeface="Arial" panose="020B0604020202020204" pitchFamily="34" charset="0"/>
              <a:buChar char="•"/>
            </a:pPr>
            <a:r>
              <a:rPr lang="en-US" sz="2800" kern="0" dirty="0">
                <a:solidFill>
                  <a:srgbClr val="000000"/>
                </a:solidFill>
                <a:latin typeface="Arial" pitchFamily="34" charset="0"/>
                <a:cs typeface="Arial" pitchFamily="34" charset="0"/>
              </a:rPr>
              <a:t>Percepts can be suitably categorized in more than one way</a:t>
            </a:r>
          </a:p>
          <a:p>
            <a:pPr marL="1733520" lvl="2" indent="-514350">
              <a:spcBef>
                <a:spcPts val="0"/>
              </a:spcBef>
              <a:spcAft>
                <a:spcPts val="0"/>
              </a:spcAft>
              <a:buFont typeface="Arial" panose="020B0604020202020204" pitchFamily="34" charset="0"/>
              <a:buChar char="•"/>
            </a:pPr>
            <a:r>
              <a:rPr lang="en-US" sz="2800" kern="0" dirty="0">
                <a:solidFill>
                  <a:srgbClr val="000000"/>
                </a:solidFill>
                <a:latin typeface="Arial" pitchFamily="34" charset="0"/>
                <a:cs typeface="Arial" pitchFamily="34" charset="0"/>
              </a:rPr>
              <a:t>“more than one way to understand the world”</a:t>
            </a:r>
          </a:p>
          <a:p>
            <a:pPr marL="1733520" lvl="2" indent="-514350">
              <a:spcBef>
                <a:spcPts val="0"/>
              </a:spcBef>
              <a:spcAft>
                <a:spcPts val="0"/>
              </a:spcAft>
              <a:buFont typeface="Arial" panose="020B0604020202020204" pitchFamily="34" charset="0"/>
              <a:buChar char="•"/>
            </a:pPr>
            <a:r>
              <a:rPr lang="en-US" sz="2800" kern="0" dirty="0">
                <a:solidFill>
                  <a:srgbClr val="000000"/>
                </a:solidFill>
                <a:latin typeface="Arial" pitchFamily="34" charset="0"/>
                <a:cs typeface="Arial" pitchFamily="34" charset="0"/>
              </a:rPr>
              <a:t>The right way is the one that is relevant to your current goals</a:t>
            </a:r>
          </a:p>
          <a:p>
            <a:pPr marR="0" lvl="0">
              <a:spcBef>
                <a:spcPts val="0"/>
              </a:spcBef>
              <a:spcAft>
                <a:spcPts val="0"/>
              </a:spcAft>
            </a:pPr>
            <a:endParaRPr lang="en-US" sz="28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61064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16564</TotalTime>
  <Words>4702</Words>
  <Application>Microsoft Office PowerPoint</Application>
  <PresentationFormat>Widescreen</PresentationFormat>
  <Paragraphs>318</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Arial Narrow</vt:lpstr>
      <vt:lpstr>Tahoma</vt:lpstr>
      <vt:lpstr>Times New Roman</vt:lpstr>
      <vt:lpstr>Wingdings</vt:lpstr>
      <vt:lpstr>Blends</vt:lpstr>
      <vt:lpstr>PowerPoint Presentation</vt:lpstr>
      <vt:lpstr>Human-AI Common Ground</vt:lpstr>
      <vt:lpstr>Human-AI Common Ground</vt:lpstr>
      <vt:lpstr>Two Points About Brains and Organic Intelligence</vt:lpstr>
      <vt:lpstr>Two Points About Brains and Organic Intelligence</vt:lpstr>
      <vt:lpstr>Two Points About Brains and Organic Intelligence</vt:lpstr>
      <vt:lpstr>Three characteristics of human concepts that AI concepts will need for common ground</vt:lpstr>
      <vt:lpstr>Three characteristics of human concepts that AI concepts will need for common ground</vt:lpstr>
      <vt:lpstr>Three characteristics of human concepts that AI concepts will need for common ground</vt:lpstr>
      <vt:lpstr>Design Characteristics</vt:lpstr>
      <vt:lpstr>Design Characteristics: Representation System</vt:lpstr>
      <vt:lpstr>Design Characteristics: Reasoning Engine</vt:lpstr>
      <vt:lpstr>Feasibility Assessment</vt:lpstr>
      <vt:lpstr>Contrast to Large Language Models</vt:lpstr>
      <vt:lpstr>Summary</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Spencer Lynn</cp:lastModifiedBy>
  <cp:revision>42</cp:revision>
  <cp:lastPrinted>1601-01-01T00:00:00Z</cp:lastPrinted>
  <dcterms:created xsi:type="dcterms:W3CDTF">2016-03-29T15:29:36Z</dcterms:created>
  <dcterms:modified xsi:type="dcterms:W3CDTF">2024-10-06T17:25:11Z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