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4"/>
  </p:sldMasterIdLst>
  <p:notesMasterIdLst>
    <p:notesMasterId r:id="rId22"/>
  </p:notesMasterIdLst>
  <p:handoutMasterIdLst>
    <p:handoutMasterId r:id="rId23"/>
  </p:handoutMasterIdLst>
  <p:sldIdLst>
    <p:sldId id="289" r:id="rId5"/>
    <p:sldId id="314" r:id="rId6"/>
    <p:sldId id="308" r:id="rId7"/>
    <p:sldId id="304" r:id="rId8"/>
    <p:sldId id="301" r:id="rId9"/>
    <p:sldId id="291" r:id="rId10"/>
    <p:sldId id="298" r:id="rId11"/>
    <p:sldId id="316" r:id="rId12"/>
    <p:sldId id="293" r:id="rId13"/>
    <p:sldId id="306" r:id="rId14"/>
    <p:sldId id="296" r:id="rId15"/>
    <p:sldId id="294" r:id="rId16"/>
    <p:sldId id="309" r:id="rId17"/>
    <p:sldId id="310" r:id="rId18"/>
    <p:sldId id="315" r:id="rId19"/>
    <p:sldId id="312" r:id="rId20"/>
    <p:sldId id="297" r:id="rId21"/>
  </p:sldIdLst>
  <p:sldSz cx="12192000" cy="6858000"/>
  <p:notesSz cx="6858000" cy="90297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608013" indent="-150813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1217613" indent="-303213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827213" indent="-455613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2436813" indent="-608013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44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CE92"/>
    <a:srgbClr val="182350"/>
    <a:srgbClr val="A50050"/>
    <a:srgbClr val="DD1A32"/>
    <a:srgbClr val="FFFF71"/>
    <a:srgbClr val="FF1D1D"/>
    <a:srgbClr val="242A75"/>
    <a:srgbClr val="CC3300"/>
    <a:srgbClr val="22458A"/>
    <a:srgbClr val="2B56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594" autoAdjust="0"/>
    <p:restoredTop sz="94634" autoAdjust="0"/>
  </p:normalViewPr>
  <p:slideViewPr>
    <p:cSldViewPr snapToGrid="0">
      <p:cViewPr varScale="1">
        <p:scale>
          <a:sx n="94" d="100"/>
          <a:sy n="94" d="100"/>
        </p:scale>
        <p:origin x="78" y="82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-2814" y="-102"/>
      </p:cViewPr>
      <p:guideLst>
        <p:guide orient="horz" pos="2844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defTabSz="908050" eaLnBrk="1" hangingPunct="1">
              <a:defRPr sz="120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algn="r" defTabSz="908050" eaLnBrk="1" hangingPunct="1">
              <a:defRPr sz="120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defTabSz="908050" eaLnBrk="1" hangingPunct="1">
              <a:defRPr sz="120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algn="r" defTabSz="908050" eaLnBrk="1" hangingPunct="1">
              <a:defRPr sz="1200">
                <a:latin typeface="Tahoma" charset="0"/>
              </a:defRPr>
            </a:lvl1pPr>
          </a:lstStyle>
          <a:p>
            <a:pPr>
              <a:defRPr/>
            </a:pPr>
            <a:fld id="{BBED419B-E938-43CC-945F-7FB9B2880B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defTabSz="908050" eaLnBrk="1" hangingPunct="1">
              <a:defRPr sz="120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algn="r" defTabSz="908050" eaLnBrk="1" hangingPunct="1">
              <a:defRPr sz="120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9100" y="676275"/>
            <a:ext cx="6019800" cy="33861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289425"/>
            <a:ext cx="50292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defTabSz="908050" eaLnBrk="1" hangingPunct="1">
              <a:defRPr sz="120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4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algn="r" defTabSz="908050" eaLnBrk="1" hangingPunct="1">
              <a:defRPr sz="1200">
                <a:latin typeface="Tahoma" charset="0"/>
              </a:defRPr>
            </a:lvl1pPr>
          </a:lstStyle>
          <a:p>
            <a:pPr>
              <a:defRPr/>
            </a:pPr>
            <a:fld id="{919BBEDE-63DD-4F93-B9CE-3C4259816C6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1pPr>
    <a:lvl2pPr marL="608013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2pPr>
    <a:lvl3pPr marL="1217613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3pPr>
    <a:lvl4pPr marL="1827213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4pPr>
    <a:lvl5pPr marL="2436813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0805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0805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0805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0805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BF881A43-41AF-43AA-8D88-5327187B6A4A}" type="slidenum">
              <a:rPr lang="en-US" altLang="en-US" sz="1200" smtClean="0"/>
              <a:pPr/>
              <a:t>1</a:t>
            </a:fld>
            <a:endParaRPr lang="en-US" altLang="en-US" sz="1200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-4763"/>
            <a:ext cx="12214225" cy="136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 bwMode="auto">
          <a:xfrm>
            <a:off x="0" y="1384300"/>
            <a:ext cx="121920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6" name="Group 15"/>
          <p:cNvGrpSpPr>
            <a:grpSpLocks/>
          </p:cNvGrpSpPr>
          <p:nvPr userDrawn="1"/>
        </p:nvGrpSpPr>
        <p:grpSpPr bwMode="auto">
          <a:xfrm>
            <a:off x="1304925" y="6511925"/>
            <a:ext cx="1339850" cy="277813"/>
            <a:chOff x="2207996" y="6472185"/>
            <a:chExt cx="1338900" cy="276999"/>
          </a:xfrm>
        </p:grpSpPr>
        <p:pic>
          <p:nvPicPr>
            <p:cNvPr id="7" name="Picture 16" descr="YouTube_icon_block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7996" y="6485179"/>
              <a:ext cx="334590" cy="250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2512580" y="6472185"/>
              <a:ext cx="103431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200" b="1" smtClean="0">
                  <a:latin typeface="Arial" panose="020B0604020202020204" pitchFamily="34" charset="0"/>
                  <a:cs typeface="Arial" panose="020B0604020202020204" pitchFamily="34" charset="0"/>
                </a:rPr>
                <a:t>NTSAToday</a:t>
              </a:r>
            </a:p>
          </p:txBody>
        </p:sp>
      </p:grpSp>
      <p:pic>
        <p:nvPicPr>
          <p:cNvPr id="9" name="Picture 18" descr="Text, logo&#10;&#10;Description automatically generated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850" y="6351588"/>
            <a:ext cx="10953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19"/>
          <p:cNvGrpSpPr>
            <a:grpSpLocks/>
          </p:cNvGrpSpPr>
          <p:nvPr userDrawn="1"/>
        </p:nvGrpSpPr>
        <p:grpSpPr bwMode="auto">
          <a:xfrm>
            <a:off x="260350" y="6502400"/>
            <a:ext cx="1044575" cy="284163"/>
            <a:chOff x="260862" y="6503087"/>
            <a:chExt cx="1044262" cy="282877"/>
          </a:xfrm>
        </p:grpSpPr>
        <p:sp>
          <p:nvSpPr>
            <p:cNvPr id="11" name="Rectangle 23"/>
            <p:cNvSpPr>
              <a:spLocks noChangeArrowheads="1"/>
            </p:cNvSpPr>
            <p:nvPr/>
          </p:nvSpPr>
          <p:spPr bwMode="auto">
            <a:xfrm>
              <a:off x="468763" y="6509408"/>
              <a:ext cx="836361" cy="276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200" b="1" smtClean="0">
                  <a:latin typeface="Arial" panose="020B0604020202020204" pitchFamily="34" charset="0"/>
                  <a:cs typeface="Arial" panose="020B0604020202020204" pitchFamily="34" charset="0"/>
                </a:rPr>
                <a:t>@IITSEC</a:t>
              </a:r>
            </a:p>
          </p:txBody>
        </p:sp>
        <p:pic>
          <p:nvPicPr>
            <p:cNvPr id="12" name="Picture 2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862" y="6503087"/>
              <a:ext cx="257814" cy="257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2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0" t="14145" r="22571" b="14339"/>
          <a:stretch>
            <a:fillRect/>
          </a:stretch>
        </p:blipFill>
        <p:spPr bwMode="auto">
          <a:xfrm>
            <a:off x="11720513" y="6334125"/>
            <a:ext cx="474662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 Placeholder 38"/>
          <p:cNvSpPr>
            <a:spLocks noGrp="1"/>
          </p:cNvSpPr>
          <p:nvPr>
            <p:ph type="body" sz="quarter" idx="10"/>
          </p:nvPr>
        </p:nvSpPr>
        <p:spPr>
          <a:xfrm>
            <a:off x="871093" y="1858346"/>
            <a:ext cx="10449813" cy="1229411"/>
          </a:xfrm>
        </p:spPr>
        <p:txBody>
          <a:bodyPr/>
          <a:lstStyle>
            <a:lvl1pPr marL="0" indent="0" algn="ctr">
              <a:buNone/>
              <a:defRPr sz="2800" b="1">
                <a:solidFill>
                  <a:srgbClr val="CC3300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1"/>
          </p:nvPr>
        </p:nvSpPr>
        <p:spPr>
          <a:xfrm>
            <a:off x="2070100" y="3565525"/>
            <a:ext cx="8478838" cy="1934127"/>
          </a:xfrm>
        </p:spPr>
        <p:txBody>
          <a:bodyPr/>
          <a:lstStyle>
            <a:lvl1pPr marL="0" indent="0" algn="ctr">
              <a:buNone/>
              <a:defRPr sz="2400" b="1"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CF395AD9-3B30-E84E-ADFF-A85DEA9A5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87075" y="6419850"/>
            <a:ext cx="820738" cy="3413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E1691D-2FA6-4EC9-9C7E-D2201202FD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79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11250613" cy="5075237"/>
          </a:xfrm>
        </p:spPr>
        <p:txBody>
          <a:bodyPr/>
          <a:lstStyle>
            <a:lvl3pPr marL="1523962" indent="-304792">
              <a:buClr>
                <a:schemeClr val="tx1"/>
              </a:buClr>
              <a:buFont typeface="Wingdings" charset="2"/>
              <a:buChar char="v"/>
              <a:defRPr sz="2000"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5E6AA-86C2-417C-87B5-F4BCD636E2E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95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105439" y="989946"/>
            <a:ext cx="5609483" cy="4896678"/>
          </a:xfrm>
        </p:spPr>
        <p:txBody>
          <a:bodyPr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10817" y="990774"/>
            <a:ext cx="5446091" cy="4895850"/>
          </a:xfrm>
        </p:spPr>
        <p:txBody>
          <a:bodyPr/>
          <a:lstStyle>
            <a:lvl3pPr marL="1523962" indent="-304792">
              <a:defRPr lang="en-US" sz="2000" dirty="0" smtClean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6FEF3-5CA2-49F5-A27C-2B8D2FA8352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006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" b="101"/>
          <a:stretch>
            <a:fillRect/>
          </a:stretch>
        </p:blipFill>
        <p:spPr bwMode="auto">
          <a:xfrm>
            <a:off x="0" y="1588"/>
            <a:ext cx="12212638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1663" y="990600"/>
            <a:ext cx="1100772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</p:txBody>
      </p:sp>
      <p:sp>
        <p:nvSpPr>
          <p:cNvPr id="1028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2397125" y="0"/>
            <a:ext cx="74168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0893425" y="6391275"/>
            <a:ext cx="820738" cy="339725"/>
          </a:xfrm>
          <a:prstGeom prst="rect">
            <a:avLst/>
          </a:prstGeom>
        </p:spPr>
        <p:txBody>
          <a:bodyPr/>
          <a:lstStyle>
            <a:lvl1pPr algn="r" eaLnBrk="1" hangingPunct="1"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CC8DE12-FA13-420F-BC59-C94E684FC6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030" name="Group 5"/>
          <p:cNvGrpSpPr>
            <a:grpSpLocks/>
          </p:cNvGrpSpPr>
          <p:nvPr userDrawn="1"/>
        </p:nvGrpSpPr>
        <p:grpSpPr bwMode="auto">
          <a:xfrm>
            <a:off x="260350" y="6502400"/>
            <a:ext cx="1044575" cy="284163"/>
            <a:chOff x="260862" y="6503087"/>
            <a:chExt cx="1044262" cy="282877"/>
          </a:xfrm>
        </p:grpSpPr>
        <p:sp>
          <p:nvSpPr>
            <p:cNvPr id="1036" name="Rectangle 21"/>
            <p:cNvSpPr>
              <a:spLocks noChangeArrowheads="1"/>
            </p:cNvSpPr>
            <p:nvPr/>
          </p:nvSpPr>
          <p:spPr bwMode="auto">
            <a:xfrm>
              <a:off x="468763" y="6509408"/>
              <a:ext cx="836361" cy="276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200" b="1" smtClean="0">
                  <a:latin typeface="Arial" panose="020B0604020202020204" pitchFamily="34" charset="0"/>
                  <a:cs typeface="Arial" panose="020B0604020202020204" pitchFamily="34" charset="0"/>
                </a:rPr>
                <a:t>@IITSEC</a:t>
              </a:r>
            </a:p>
          </p:txBody>
        </p:sp>
        <p:pic>
          <p:nvPicPr>
            <p:cNvPr id="1037" name="Picture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862" y="6503087"/>
              <a:ext cx="257814" cy="257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31" name="Group 4"/>
          <p:cNvGrpSpPr>
            <a:grpSpLocks/>
          </p:cNvGrpSpPr>
          <p:nvPr userDrawn="1"/>
        </p:nvGrpSpPr>
        <p:grpSpPr bwMode="auto">
          <a:xfrm>
            <a:off x="1304925" y="6511925"/>
            <a:ext cx="1339850" cy="277813"/>
            <a:chOff x="2207996" y="6472185"/>
            <a:chExt cx="1338900" cy="276999"/>
          </a:xfrm>
        </p:grpSpPr>
        <p:pic>
          <p:nvPicPr>
            <p:cNvPr id="1034" name="Picture 24" descr="YouTube_icon_block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7996" y="6485179"/>
              <a:ext cx="334590" cy="250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5" name="Rectangle 25"/>
            <p:cNvSpPr>
              <a:spLocks noChangeArrowheads="1"/>
            </p:cNvSpPr>
            <p:nvPr/>
          </p:nvSpPr>
          <p:spPr bwMode="auto">
            <a:xfrm>
              <a:off x="2512580" y="6472185"/>
              <a:ext cx="103431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200" b="1" smtClean="0">
                  <a:latin typeface="Arial" panose="020B0604020202020204" pitchFamily="34" charset="0"/>
                  <a:cs typeface="Arial" panose="020B0604020202020204" pitchFamily="34" charset="0"/>
                </a:rPr>
                <a:t>NTSAToday</a:t>
              </a:r>
            </a:p>
          </p:txBody>
        </p:sp>
      </p:grpSp>
      <p:pic>
        <p:nvPicPr>
          <p:cNvPr id="1032" name="Picture 20" descr="Text, logo&#10;&#10;Description automatically generated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750" y="6353175"/>
            <a:ext cx="1093788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0" t="14145" r="22571" b="14339"/>
          <a:stretch>
            <a:fillRect/>
          </a:stretch>
        </p:blipFill>
        <p:spPr bwMode="auto">
          <a:xfrm>
            <a:off x="11720513" y="6334125"/>
            <a:ext cx="474662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4" r:id="rId2"/>
    <p:sldLayoutId id="2147483685" r:id="rId3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Tahoma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9pPr>
    </p:titleStyle>
    <p:bodyStyle>
      <a:lvl1pPr marL="455613" indent="-4556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Ø"/>
        <a:defRPr sz="28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1pPr>
      <a:lvl2pPr marL="989013" indent="-3794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2pPr>
      <a:lvl3pPr marL="1522413" indent="-3032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Arial Narrow" panose="020B0606020202030204" pitchFamily="34" charset="0"/>
          <a:cs typeface="Arial Narrow" panose="020B0606020202030204" pitchFamily="34" charset="0"/>
        </a:defRPr>
      </a:lvl3pPr>
      <a:lvl4pPr marL="2132013" indent="-3032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600">
          <a:solidFill>
            <a:schemeClr val="tx1"/>
          </a:solidFill>
          <a:latin typeface="+mn-lt"/>
          <a:ea typeface="Arial Narrow" panose="020B0606020202030204" pitchFamily="34" charset="0"/>
          <a:cs typeface="Arial Narrow" panose="020B0606020202030204" pitchFamily="34" charset="0"/>
        </a:defRPr>
      </a:lvl4pPr>
      <a:lvl5pPr marL="2741613" indent="-3032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600">
          <a:solidFill>
            <a:schemeClr val="tx1"/>
          </a:solidFill>
          <a:latin typeface="+mn-lt"/>
          <a:ea typeface="Arial Narrow" panose="020B0606020202030204" pitchFamily="34" charset="0"/>
          <a:cs typeface="Arial Narrow" panose="020B0606020202030204" pitchFamily="34" charset="0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871538" y="1858963"/>
            <a:ext cx="10448925" cy="1228725"/>
          </a:xfrm>
        </p:spPr>
        <p:txBody>
          <a:bodyPr/>
          <a:lstStyle/>
          <a:p>
            <a:pPr eaLnBrk="1" hangingPunct="1">
              <a:buFont typeface="Wingdings" charset="2"/>
              <a:buNone/>
              <a:defRPr/>
            </a:pPr>
            <a:r>
              <a:rPr lang="en-US" dirty="0" err="1" smtClean="0"/>
              <a:t>PINNball</a:t>
            </a:r>
            <a:r>
              <a:rPr lang="en-US" dirty="0" smtClean="0"/>
              <a:t> Wizard: Conjuring Digital Twins with Physics-Informed Neural Networks</a:t>
            </a:r>
            <a:endParaRPr lang="en-US" dirty="0"/>
          </a:p>
        </p:txBody>
      </p:sp>
      <p:sp>
        <p:nvSpPr>
          <p:cNvPr id="512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624013" y="4438650"/>
            <a:ext cx="8478837" cy="1933575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Ted McRobie, Thales Training &amp; Simulation</a:t>
            </a:r>
          </a:p>
        </p:txBody>
      </p:sp>
      <p:sp>
        <p:nvSpPr>
          <p:cNvPr id="512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FE1317F1-7444-4255-9D6F-C413FAC33384}" type="slidenum">
              <a:rPr lang="en-US" altLang="en-US" sz="1800" smtClean="0">
                <a:latin typeface="Arial" panose="020B0604020202020204" pitchFamily="34" charset="0"/>
              </a:rPr>
              <a:pPr/>
              <a:t>1</a:t>
            </a:fld>
            <a:endParaRPr lang="en-US" altLang="en-US" sz="1800" smtClean="0">
              <a:latin typeface="Arial" panose="020B0604020202020204" pitchFamily="34" charset="0"/>
            </a:endParaRPr>
          </a:p>
        </p:txBody>
      </p:sp>
      <p:pic>
        <p:nvPicPr>
          <p:cNvPr id="5125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0" y="6276975"/>
            <a:ext cx="278765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5CE2FC08-2AFD-494E-9F8A-2DA07E9969DA}" type="slidenum">
              <a:rPr lang="en-US" altLang="en-US" sz="1800" smtClean="0">
                <a:latin typeface="Arial" panose="020B0604020202020204" pitchFamily="34" charset="0"/>
              </a:rPr>
              <a:pPr/>
              <a:t>10</a:t>
            </a:fld>
            <a:endParaRPr lang="en-US" altLang="en-US" sz="1800" smtClean="0">
              <a:latin typeface="Arial" panose="020B0604020202020204" pitchFamily="34" charset="0"/>
            </a:endParaRPr>
          </a:p>
        </p:txBody>
      </p:sp>
      <p:sp>
        <p:nvSpPr>
          <p:cNvPr id="1638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Projectile Motion</a:t>
            </a:r>
          </a:p>
        </p:txBody>
      </p:sp>
      <p:pic>
        <p:nvPicPr>
          <p:cNvPr id="1638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937" y="1320800"/>
            <a:ext cx="5075238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200" y="3178175"/>
            <a:ext cx="8753475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5213775" y="3602037"/>
            <a:ext cx="5414962" cy="2789238"/>
            <a:chOff x="5313680" y="3108960"/>
            <a:chExt cx="5415280" cy="2789258"/>
          </a:xfrm>
        </p:grpSpPr>
        <p:sp>
          <p:nvSpPr>
            <p:cNvPr id="16391" name="Oval 6"/>
            <p:cNvSpPr>
              <a:spLocks noChangeArrowheads="1"/>
            </p:cNvSpPr>
            <p:nvPr/>
          </p:nvSpPr>
          <p:spPr bwMode="auto">
            <a:xfrm>
              <a:off x="9499600" y="3108960"/>
              <a:ext cx="1229360" cy="1229360"/>
            </a:xfrm>
            <a:prstGeom prst="ellipse">
              <a:avLst/>
            </a:prstGeom>
            <a:noFill/>
            <a:ln w="76200" algn="ctr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eaLnBrk="1" hangingPunct="1"/>
              <a:endParaRPr lang="en-GB" altLang="en-US" sz="2400"/>
            </a:p>
          </p:txBody>
        </p:sp>
        <p:sp>
          <p:nvSpPr>
            <p:cNvPr id="16392" name="Oval 9"/>
            <p:cNvSpPr>
              <a:spLocks noChangeArrowheads="1"/>
            </p:cNvSpPr>
            <p:nvPr/>
          </p:nvSpPr>
          <p:spPr bwMode="auto">
            <a:xfrm>
              <a:off x="5313680" y="3108960"/>
              <a:ext cx="1229360" cy="1229360"/>
            </a:xfrm>
            <a:prstGeom prst="ellipse">
              <a:avLst/>
            </a:prstGeom>
            <a:noFill/>
            <a:ln w="76200" algn="ctr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eaLnBrk="1" hangingPunct="1"/>
              <a:endParaRPr lang="en-GB" altLang="en-US" sz="2400"/>
            </a:p>
          </p:txBody>
        </p:sp>
        <p:sp>
          <p:nvSpPr>
            <p:cNvPr id="16393" name="TextBox 8"/>
            <p:cNvSpPr txBox="1">
              <a:spLocks noChangeArrowheads="1"/>
            </p:cNvSpPr>
            <p:nvPr/>
          </p:nvSpPr>
          <p:spPr bwMode="auto">
            <a:xfrm rot="5400000">
              <a:off x="7451736" y="2878321"/>
              <a:ext cx="1099981" cy="377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en-US" sz="23900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}</a:t>
              </a:r>
            </a:p>
          </p:txBody>
        </p:sp>
        <p:sp>
          <p:nvSpPr>
            <p:cNvPr id="16394" name="TextBox 10"/>
            <p:cNvSpPr txBox="1">
              <a:spLocks noChangeArrowheads="1"/>
            </p:cNvSpPr>
            <p:nvPr/>
          </p:nvSpPr>
          <p:spPr bwMode="auto">
            <a:xfrm>
              <a:off x="7097385" y="5313443"/>
              <a:ext cx="154401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en-US">
                  <a:solidFill>
                    <a:srgbClr val="FF0000"/>
                  </a:solidFill>
                </a:rPr>
                <a:t>velocity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73313B25-A37F-4B74-A913-3490E8C9E52C}" type="slidenum">
              <a:rPr lang="en-US" altLang="en-US" sz="1800" smtClean="0">
                <a:latin typeface="Arial" panose="020B0604020202020204" pitchFamily="34" charset="0"/>
              </a:rPr>
              <a:pPr/>
              <a:t>11</a:t>
            </a:fld>
            <a:endParaRPr lang="en-US" altLang="en-US" sz="1800" smtClean="0">
              <a:latin typeface="Arial" panose="020B0604020202020204" pitchFamily="34" charset="0"/>
            </a:endParaRPr>
          </a:p>
        </p:txBody>
      </p:sp>
      <p:sp>
        <p:nvSpPr>
          <p:cNvPr id="1741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Projectile Motion</a:t>
            </a:r>
          </a:p>
        </p:txBody>
      </p:sp>
      <p:pic>
        <p:nvPicPr>
          <p:cNvPr id="17412" name="Content Placeholder 1"/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763" y="1401763"/>
            <a:ext cx="12204701" cy="4359275"/>
          </a:xfrm>
        </p:spPr>
      </p:pic>
      <p:cxnSp>
        <p:nvCxnSpPr>
          <p:cNvPr id="4" name="Straight Connector 3"/>
          <p:cNvCxnSpPr/>
          <p:nvPr/>
        </p:nvCxnSpPr>
        <p:spPr bwMode="auto">
          <a:xfrm>
            <a:off x="2306638" y="5883275"/>
            <a:ext cx="5424487" cy="0"/>
          </a:xfrm>
          <a:prstGeom prst="line">
            <a:avLst/>
          </a:prstGeom>
          <a:ln w="38100" cap="flat" cmpd="sng" algn="ctr">
            <a:solidFill>
              <a:srgbClr val="00B0F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 bwMode="auto">
          <a:xfrm>
            <a:off x="2124075" y="6156325"/>
            <a:ext cx="7802563" cy="0"/>
          </a:xfrm>
          <a:prstGeom prst="line">
            <a:avLst/>
          </a:prstGeom>
          <a:ln w="38100" cap="flat" cmpd="sng" algn="ctr">
            <a:solidFill>
              <a:srgbClr val="00B05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7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3675"/>
            <a:ext cx="12061825" cy="430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6CA708BB-5042-48CB-8C51-4DE94786A399}" type="slidenum">
              <a:rPr lang="en-US" altLang="en-US" sz="1800" smtClean="0">
                <a:latin typeface="Arial" panose="020B0604020202020204" pitchFamily="34" charset="0"/>
              </a:rPr>
              <a:pPr/>
              <a:t>12</a:t>
            </a:fld>
            <a:endParaRPr lang="en-US" altLang="en-US" sz="1800" smtClean="0">
              <a:latin typeface="Arial" panose="020B0604020202020204" pitchFamily="34" charset="0"/>
            </a:endParaRPr>
          </a:p>
        </p:txBody>
      </p:sp>
      <p:sp>
        <p:nvSpPr>
          <p:cNvPr id="1945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UAS Twin</a:t>
            </a:r>
          </a:p>
        </p:txBody>
      </p:sp>
      <p:pic>
        <p:nvPicPr>
          <p:cNvPr id="1946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1931988"/>
            <a:ext cx="860107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5232400"/>
            <a:ext cx="8210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Box 4"/>
          <p:cNvSpPr txBox="1">
            <a:spLocks noChangeArrowheads="1"/>
          </p:cNvSpPr>
          <p:nvPr/>
        </p:nvSpPr>
        <p:spPr bwMode="auto">
          <a:xfrm>
            <a:off x="5508625" y="1177925"/>
            <a:ext cx="11938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altLang="en-US" b="1" dirty="0">
                <a:latin typeface="Arial Narrow" panose="020B0606020202030204" pitchFamily="34" charset="0"/>
              </a:rPr>
              <a:t>Inputs</a:t>
            </a:r>
          </a:p>
        </p:txBody>
      </p:sp>
      <p:sp>
        <p:nvSpPr>
          <p:cNvPr id="19463" name="TextBox 8"/>
          <p:cNvSpPr txBox="1">
            <a:spLocks noChangeArrowheads="1"/>
          </p:cNvSpPr>
          <p:nvPr/>
        </p:nvSpPr>
        <p:spPr bwMode="auto">
          <a:xfrm>
            <a:off x="5368925" y="4489450"/>
            <a:ext cx="1473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altLang="en-US" b="1">
                <a:latin typeface="Arial Narrow" panose="020B0606020202030204" pitchFamily="34" charset="0"/>
              </a:rPr>
              <a:t>Outputs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UAS Twin</a:t>
            </a: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B02341B6-4B1A-4739-BB81-F2711B9FCF61}" type="slidenum">
              <a:rPr lang="en-US" altLang="en-US" smtClean="0"/>
              <a:pPr/>
              <a:t>13</a:t>
            </a:fld>
            <a:endParaRPr lang="en-US" altLang="en-US" smtClean="0"/>
          </a:p>
        </p:txBody>
      </p:sp>
      <p:sp>
        <p:nvSpPr>
          <p:cNvPr id="8" name="TextBox 7"/>
          <p:cNvSpPr txBox="1"/>
          <p:nvPr/>
        </p:nvSpPr>
        <p:spPr>
          <a:xfrm>
            <a:off x="4509895" y="1041864"/>
            <a:ext cx="3199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Arial Narrow" panose="020B0606020202030204" pitchFamily="34" charset="0"/>
              </a:rPr>
              <a:t>Validation of PINN</a:t>
            </a:r>
            <a:endParaRPr lang="en-GB" b="1" dirty="0">
              <a:latin typeface="Arial Narrow" panose="020B060602020203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200" y="3197819"/>
            <a:ext cx="12194650" cy="3193456"/>
            <a:chOff x="0" y="2377440"/>
            <a:chExt cx="12194650" cy="3193456"/>
          </a:xfrm>
        </p:grpSpPr>
        <p:pic>
          <p:nvPicPr>
            <p:cNvPr id="22533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2" t="52101" r="2763" b="4621"/>
            <a:stretch/>
          </p:blipFill>
          <p:spPr bwMode="auto">
            <a:xfrm>
              <a:off x="0" y="2377440"/>
              <a:ext cx="12194650" cy="2854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19775" y="5323246"/>
              <a:ext cx="571500" cy="24765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9515191" y="1686460"/>
            <a:ext cx="2564237" cy="1451539"/>
            <a:chOff x="8329187" y="1626639"/>
            <a:chExt cx="2564237" cy="1451539"/>
          </a:xfrm>
        </p:grpSpPr>
        <p:grpSp>
          <p:nvGrpSpPr>
            <p:cNvPr id="13" name="Group 12"/>
            <p:cNvGrpSpPr/>
            <p:nvPr/>
          </p:nvGrpSpPr>
          <p:grpSpPr>
            <a:xfrm>
              <a:off x="8522380" y="1626639"/>
              <a:ext cx="2251740" cy="1384995"/>
              <a:chOff x="8798560" y="1776014"/>
              <a:chExt cx="2251740" cy="1384995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9604070" y="1776014"/>
                <a:ext cx="1446230" cy="1384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800" dirty="0" smtClean="0">
                    <a:latin typeface="Arial Narrow" panose="020B0606020202030204" pitchFamily="34" charset="0"/>
                  </a:rPr>
                  <a:t>Analytical</a:t>
                </a:r>
              </a:p>
              <a:p>
                <a:r>
                  <a:rPr lang="en-GB" sz="2800" dirty="0" smtClean="0">
                    <a:latin typeface="Arial Narrow" panose="020B0606020202030204" pitchFamily="34" charset="0"/>
                  </a:rPr>
                  <a:t>PINN</a:t>
                </a:r>
              </a:p>
              <a:p>
                <a:r>
                  <a:rPr lang="en-GB" sz="2800" dirty="0" smtClean="0">
                    <a:latin typeface="Arial Narrow" panose="020B0606020202030204" pitchFamily="34" charset="0"/>
                  </a:rPr>
                  <a:t>NN</a:t>
                </a:r>
                <a:endParaRPr lang="en-GB" sz="2800" dirty="0">
                  <a:latin typeface="Arial Narrow" panose="020B0606020202030204" pitchFamily="34" charset="0"/>
                </a:endParaRPr>
              </a:p>
            </p:txBody>
          </p:sp>
          <p:cxnSp>
            <p:nvCxnSpPr>
              <p:cNvPr id="10" name="Straight Connector 9"/>
              <p:cNvCxnSpPr/>
              <p:nvPr/>
            </p:nvCxnSpPr>
            <p:spPr bwMode="auto">
              <a:xfrm>
                <a:off x="8798560" y="2468511"/>
                <a:ext cx="731520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C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" name="Straight Connector 18"/>
              <p:cNvCxnSpPr/>
              <p:nvPr/>
            </p:nvCxnSpPr>
            <p:spPr bwMode="auto">
              <a:xfrm>
                <a:off x="8798560" y="2062480"/>
                <a:ext cx="731520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B0F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" name="Straight Connector 19"/>
              <p:cNvCxnSpPr/>
              <p:nvPr/>
            </p:nvCxnSpPr>
            <p:spPr bwMode="auto">
              <a:xfrm>
                <a:off x="8798560" y="2905760"/>
                <a:ext cx="731520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B050"/>
                </a:solidFill>
                <a:prstDash val="sysDash"/>
                <a:miter lim="800000"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5" name="Rounded Rectangle 14"/>
            <p:cNvSpPr/>
            <p:nvPr/>
          </p:nvSpPr>
          <p:spPr bwMode="auto">
            <a:xfrm>
              <a:off x="8329187" y="1626639"/>
              <a:ext cx="2564237" cy="1451539"/>
            </a:xfrm>
            <a:prstGeom prst="round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13295" y="1972926"/>
            <a:ext cx="874951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 Narrow" panose="020B0606020202030204" pitchFamily="34" charset="0"/>
              </a:rPr>
              <a:t>PINN fits to Physics function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 Narrow" panose="020B0606020202030204" pitchFamily="34" charset="0"/>
              </a:rPr>
              <a:t>NN ignores Physics function as only fits to data points.</a:t>
            </a:r>
            <a:endParaRPr lang="en-GB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2417446" y="0"/>
            <a:ext cx="7416800" cy="795338"/>
          </a:xfrm>
        </p:spPr>
        <p:txBody>
          <a:bodyPr/>
          <a:lstStyle/>
          <a:p>
            <a:r>
              <a:rPr lang="en-GB" altLang="en-US" smtClean="0"/>
              <a:t>UAS Twin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823D9E5F-5F3A-4E09-9E41-197ADE5A1D33}" type="slidenum">
              <a:rPr lang="en-US" altLang="en-US" smtClean="0"/>
              <a:pPr/>
              <a:t>14</a:t>
            </a:fld>
            <a:endParaRPr lang="en-US" altLang="en-US" smtClean="0"/>
          </a:p>
        </p:txBody>
      </p:sp>
      <p:sp>
        <p:nvSpPr>
          <p:cNvPr id="2" name="TextBox 1"/>
          <p:cNvSpPr txBox="1"/>
          <p:nvPr/>
        </p:nvSpPr>
        <p:spPr>
          <a:xfrm>
            <a:off x="4509895" y="1041864"/>
            <a:ext cx="3199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Arial Narrow" panose="020B0606020202030204" pitchFamily="34" charset="0"/>
              </a:rPr>
              <a:t>Validation of PINN</a:t>
            </a:r>
            <a:endParaRPr lang="en-GB" b="1" dirty="0">
              <a:latin typeface="Arial Narrow" panose="020B0606020202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180" y="2120531"/>
            <a:ext cx="100623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 Narrow" panose="020B0606020202030204" pitchFamily="34" charset="0"/>
              </a:rPr>
              <a:t>Comparing error between Physics function output and test data.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 Narrow" panose="020B0606020202030204" pitchFamily="34" charset="0"/>
              </a:rPr>
              <a:t>Error correlates to angle of attack variance (flight stability)</a:t>
            </a:r>
            <a:endParaRPr lang="en-GB" dirty="0"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834246" y="980308"/>
            <a:ext cx="2223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T-statistic: -255.127</a:t>
            </a:r>
          </a:p>
          <a:p>
            <a:r>
              <a:rPr lang="en-GB" sz="1800" dirty="0" smtClean="0"/>
              <a:t>Correlation: 0.68</a:t>
            </a:r>
            <a:endParaRPr lang="en-GB" sz="1800" dirty="0"/>
          </a:p>
        </p:txBody>
      </p:sp>
      <p:grpSp>
        <p:nvGrpSpPr>
          <p:cNvPr id="6" name="Group 5"/>
          <p:cNvGrpSpPr/>
          <p:nvPr/>
        </p:nvGrpSpPr>
        <p:grpSpPr>
          <a:xfrm>
            <a:off x="0" y="3257063"/>
            <a:ext cx="12219155" cy="2719588"/>
            <a:chOff x="0" y="2959852"/>
            <a:chExt cx="12219155" cy="2719588"/>
          </a:xfrm>
        </p:grpSpPr>
        <p:pic>
          <p:nvPicPr>
            <p:cNvPr id="23557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6" t="7144" r="1420"/>
            <a:stretch/>
          </p:blipFill>
          <p:spPr bwMode="auto">
            <a:xfrm>
              <a:off x="0" y="2959852"/>
              <a:ext cx="12219155" cy="2719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 bwMode="auto">
            <a:xfrm>
              <a:off x="355601" y="3078480"/>
              <a:ext cx="1463040" cy="355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10673874" y="2987040"/>
              <a:ext cx="1463040" cy="44704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71" y="5976651"/>
            <a:ext cx="2162175" cy="752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UAS Digital Twin</a:t>
            </a: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A469993B-30F0-434A-8AD4-E3356C8CB8AA}" type="slidenum">
              <a:rPr lang="en-US" altLang="en-US" smtClean="0"/>
              <a:pPr/>
              <a:t>15</a:t>
            </a:fld>
            <a:endParaRPr lang="en-US" altLang="en-US" smtClean="0"/>
          </a:p>
        </p:txBody>
      </p:sp>
      <p:grpSp>
        <p:nvGrpSpPr>
          <p:cNvPr id="20489" name="Group 20488"/>
          <p:cNvGrpSpPr/>
          <p:nvPr/>
        </p:nvGrpSpPr>
        <p:grpSpPr>
          <a:xfrm>
            <a:off x="861894" y="1164749"/>
            <a:ext cx="10441900" cy="4900771"/>
            <a:chOff x="589280" y="1317149"/>
            <a:chExt cx="9143047" cy="4291171"/>
          </a:xfrm>
        </p:grpSpPr>
        <p:sp>
          <p:nvSpPr>
            <p:cNvPr id="6" name="Rounded Rectangle 5"/>
            <p:cNvSpPr/>
            <p:nvPr/>
          </p:nvSpPr>
          <p:spPr bwMode="auto">
            <a:xfrm>
              <a:off x="8133080" y="2743200"/>
              <a:ext cx="1400175" cy="528320"/>
            </a:xfrm>
            <a:prstGeom prst="roundRect">
              <a:avLst/>
            </a:prstGeom>
            <a:solidFill>
              <a:srgbClr val="182350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2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 Narrow" panose="020B0606020202030204" pitchFamily="34" charset="0"/>
                </a:rPr>
                <a:t>AI</a:t>
              </a:r>
              <a:r>
                <a:rPr kumimoji="0" lang="en-GB" sz="2400" b="1" i="0" u="none" strike="noStrike" cap="none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 Narrow" panose="020B0606020202030204" pitchFamily="34" charset="0"/>
                </a:rPr>
                <a:t> Agent</a:t>
              </a:r>
              <a:endParaRPr kumimoji="0" lang="en-GB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endParaRP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589280" y="1317149"/>
              <a:ext cx="9143047" cy="4291171"/>
              <a:chOff x="589280" y="1317149"/>
              <a:chExt cx="9143047" cy="4291171"/>
            </a:xfrm>
          </p:grpSpPr>
          <p:sp>
            <p:nvSpPr>
              <p:cNvPr id="2" name="Rounded Rectangle 1"/>
              <p:cNvSpPr/>
              <p:nvPr/>
            </p:nvSpPr>
            <p:spPr bwMode="auto">
              <a:xfrm>
                <a:off x="589280" y="2743200"/>
                <a:ext cx="3261360" cy="528320"/>
              </a:xfrm>
              <a:prstGeom prst="roundRect">
                <a:avLst/>
              </a:prstGeom>
              <a:solidFill>
                <a:srgbClr val="182350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2400" b="1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 Narrow" panose="020B0606020202030204" pitchFamily="34" charset="0"/>
                  </a:rPr>
                  <a:t>Synthetic Environment</a:t>
                </a:r>
                <a:endParaRPr kumimoji="0" lang="en-GB" sz="2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 Narrow" panose="020B0606020202030204" pitchFamily="34" charset="0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 bwMode="auto">
              <a:xfrm>
                <a:off x="5186680" y="4998720"/>
                <a:ext cx="924560" cy="528320"/>
              </a:xfrm>
              <a:prstGeom prst="roundRect">
                <a:avLst/>
              </a:prstGeom>
              <a:solidFill>
                <a:srgbClr val="182350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2400" b="1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 Narrow" panose="020B0606020202030204" pitchFamily="34" charset="0"/>
                  </a:rPr>
                  <a:t>PINN</a:t>
                </a:r>
                <a:endParaRPr kumimoji="0" lang="en-GB" sz="2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 Narrow" panose="020B0606020202030204" pitchFamily="34" charset="0"/>
                </a:endParaRPr>
              </a:p>
            </p:txBody>
          </p:sp>
          <p:sp>
            <p:nvSpPr>
              <p:cNvPr id="3" name="Oval 2"/>
              <p:cNvSpPr/>
              <p:nvPr/>
            </p:nvSpPr>
            <p:spPr bwMode="auto">
              <a:xfrm>
                <a:off x="4749800" y="1317149"/>
                <a:ext cx="1798320" cy="690880"/>
              </a:xfrm>
              <a:prstGeom prst="ellipse">
                <a:avLst/>
              </a:prstGeom>
              <a:solidFill>
                <a:srgbClr val="A50050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1" hangingPunct="1"/>
                <a:r>
                  <a:rPr lang="en-GB" sz="2400" b="1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Reward</a:t>
                </a: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4749800" y="2661920"/>
                <a:ext cx="1798320" cy="690880"/>
              </a:xfrm>
              <a:prstGeom prst="ellipse">
                <a:avLst/>
              </a:prstGeom>
              <a:solidFill>
                <a:srgbClr val="A50050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2400" b="1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 Narrow" panose="020B0606020202030204" pitchFamily="34" charset="0"/>
                  </a:rPr>
                  <a:t>State</a:t>
                </a:r>
                <a:endParaRPr kumimoji="0" lang="en-GB" sz="2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 Narrow" panose="020B0606020202030204" pitchFamily="34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 bwMode="auto">
              <a:xfrm>
                <a:off x="1320800" y="4917440"/>
                <a:ext cx="1798320" cy="690880"/>
              </a:xfrm>
              <a:prstGeom prst="ellipse">
                <a:avLst/>
              </a:prstGeom>
              <a:solidFill>
                <a:srgbClr val="A50050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2400" b="1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 Narrow" panose="020B0606020202030204" pitchFamily="34" charset="0"/>
                  </a:rPr>
                  <a:t>∆State</a:t>
                </a:r>
                <a:endParaRPr kumimoji="0" lang="en-GB" sz="2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 Narrow" panose="020B0606020202030204" pitchFamily="34" charset="0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 bwMode="auto">
              <a:xfrm>
                <a:off x="7934007" y="4917440"/>
                <a:ext cx="1798320" cy="690880"/>
              </a:xfrm>
              <a:prstGeom prst="ellipse">
                <a:avLst/>
              </a:prstGeom>
              <a:solidFill>
                <a:srgbClr val="A50050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1" hangingPunct="1"/>
                <a:r>
                  <a:rPr lang="en-GB" sz="2400" b="1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Actions</a:t>
                </a:r>
                <a:endParaRPr lang="en-GB" sz="2400" b="1" dirty="0">
                  <a:solidFill>
                    <a:schemeClr val="bg1"/>
                  </a:solidFill>
                  <a:latin typeface="Arial Narrow" panose="020B0606020202030204" pitchFamily="34" charset="0"/>
                </a:endParaRPr>
              </a:p>
            </p:txBody>
          </p:sp>
          <p:cxnSp>
            <p:nvCxnSpPr>
              <p:cNvPr id="5" name="Elbow Connector 4"/>
              <p:cNvCxnSpPr>
                <a:stCxn id="2" idx="0"/>
                <a:endCxn id="3" idx="2"/>
              </p:cNvCxnSpPr>
              <p:nvPr/>
            </p:nvCxnSpPr>
            <p:spPr bwMode="auto">
              <a:xfrm rot="5400000" flipH="1" flipV="1">
                <a:off x="2944575" y="937975"/>
                <a:ext cx="1080611" cy="2529840"/>
              </a:xfrm>
              <a:prstGeom prst="bentConnector2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triangle"/>
              </a:ln>
              <a:effectLst/>
            </p:spPr>
          </p:cxnSp>
          <p:cxnSp>
            <p:nvCxnSpPr>
              <p:cNvPr id="13" name="Elbow Connector 12"/>
              <p:cNvCxnSpPr>
                <a:stCxn id="3" idx="6"/>
                <a:endCxn id="6" idx="0"/>
              </p:cNvCxnSpPr>
              <p:nvPr/>
            </p:nvCxnSpPr>
            <p:spPr bwMode="auto">
              <a:xfrm>
                <a:off x="6548120" y="1662589"/>
                <a:ext cx="2285048" cy="1080611"/>
              </a:xfrm>
              <a:prstGeom prst="bentConnector2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triangle"/>
              </a:ln>
              <a:effectLst/>
            </p:spPr>
          </p:cxnSp>
          <p:cxnSp>
            <p:nvCxnSpPr>
              <p:cNvPr id="15" name="Straight Arrow Connector 14"/>
              <p:cNvCxnSpPr>
                <a:stCxn id="6" idx="2"/>
                <a:endCxn id="12" idx="0"/>
              </p:cNvCxnSpPr>
              <p:nvPr/>
            </p:nvCxnSpPr>
            <p:spPr bwMode="auto">
              <a:xfrm flipH="1">
                <a:off x="8833167" y="3271520"/>
                <a:ext cx="1" cy="164592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triangle"/>
              </a:ln>
              <a:effectLst/>
            </p:spPr>
          </p:cxnSp>
          <p:cxnSp>
            <p:nvCxnSpPr>
              <p:cNvPr id="17" name="Straight Arrow Connector 16"/>
              <p:cNvCxnSpPr>
                <a:stCxn id="10" idx="6"/>
                <a:endCxn id="6" idx="1"/>
              </p:cNvCxnSpPr>
              <p:nvPr/>
            </p:nvCxnSpPr>
            <p:spPr bwMode="auto">
              <a:xfrm>
                <a:off x="6548120" y="3007360"/>
                <a:ext cx="1584960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triangle"/>
              </a:ln>
              <a:effectLst/>
            </p:spPr>
          </p:cxnSp>
          <p:cxnSp>
            <p:nvCxnSpPr>
              <p:cNvPr id="19" name="Straight Arrow Connector 18"/>
              <p:cNvCxnSpPr>
                <a:stCxn id="2" idx="3"/>
                <a:endCxn id="10" idx="2"/>
              </p:cNvCxnSpPr>
              <p:nvPr/>
            </p:nvCxnSpPr>
            <p:spPr bwMode="auto">
              <a:xfrm>
                <a:off x="3850640" y="3007360"/>
                <a:ext cx="899160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triangle"/>
              </a:ln>
              <a:effectLst/>
            </p:spPr>
          </p:cxnSp>
          <p:cxnSp>
            <p:nvCxnSpPr>
              <p:cNvPr id="21" name="Straight Arrow Connector 20"/>
              <p:cNvCxnSpPr>
                <a:stCxn id="10" idx="4"/>
                <a:endCxn id="7" idx="0"/>
              </p:cNvCxnSpPr>
              <p:nvPr/>
            </p:nvCxnSpPr>
            <p:spPr bwMode="auto">
              <a:xfrm>
                <a:off x="5648960" y="3352800"/>
                <a:ext cx="0" cy="164592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triangle"/>
              </a:ln>
              <a:effectLst/>
            </p:spPr>
          </p:cxnSp>
          <p:cxnSp>
            <p:nvCxnSpPr>
              <p:cNvPr id="23" name="Straight Arrow Connector 22"/>
              <p:cNvCxnSpPr>
                <a:stCxn id="7" idx="1"/>
                <a:endCxn id="11" idx="6"/>
              </p:cNvCxnSpPr>
              <p:nvPr/>
            </p:nvCxnSpPr>
            <p:spPr bwMode="auto">
              <a:xfrm flipH="1">
                <a:off x="3119120" y="5262880"/>
                <a:ext cx="2067560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triangle"/>
              </a:ln>
              <a:effectLst/>
            </p:spPr>
          </p:cxnSp>
          <p:cxnSp>
            <p:nvCxnSpPr>
              <p:cNvPr id="25" name="Straight Arrow Connector 24"/>
              <p:cNvCxnSpPr>
                <a:stCxn id="11" idx="0"/>
                <a:endCxn id="2" idx="2"/>
              </p:cNvCxnSpPr>
              <p:nvPr/>
            </p:nvCxnSpPr>
            <p:spPr bwMode="auto">
              <a:xfrm flipV="1">
                <a:off x="2219960" y="3271520"/>
                <a:ext cx="0" cy="164592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triangle"/>
              </a:ln>
              <a:effectLst/>
            </p:spPr>
          </p:cxnSp>
          <p:cxnSp>
            <p:nvCxnSpPr>
              <p:cNvPr id="27" name="Straight Arrow Connector 26"/>
              <p:cNvCxnSpPr>
                <a:stCxn id="12" idx="2"/>
                <a:endCxn id="7" idx="3"/>
              </p:cNvCxnSpPr>
              <p:nvPr/>
            </p:nvCxnSpPr>
            <p:spPr bwMode="auto">
              <a:xfrm flipH="1">
                <a:off x="6111240" y="5262880"/>
                <a:ext cx="1822767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triangle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379764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UAS Digital Twin</a:t>
            </a: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B42B8CD7-27E9-4F92-8A10-5813A306FCF9}" type="slidenum">
              <a:rPr lang="en-US" altLang="en-US" smtClean="0"/>
              <a:pPr/>
              <a:t>16</a:t>
            </a:fld>
            <a:endParaRPr lang="en-US" altLang="en-US" smtClean="0"/>
          </a:p>
        </p:txBody>
      </p:sp>
      <p:pic>
        <p:nvPicPr>
          <p:cNvPr id="6" name="PINN_Cli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7484" y="932505"/>
            <a:ext cx="9496082" cy="53415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AD7C2F0F-FF2A-47C6-9C1A-7374536BCB3C}" type="slidenum">
              <a:rPr lang="en-US" altLang="en-US" sz="1800" smtClean="0">
                <a:latin typeface="Arial" panose="020B0604020202020204" pitchFamily="34" charset="0"/>
              </a:rPr>
              <a:pPr/>
              <a:t>17</a:t>
            </a:fld>
            <a:endParaRPr lang="en-US" altLang="en-US" sz="1800" smtClean="0">
              <a:latin typeface="Arial" panose="020B0604020202020204" pitchFamily="34" charset="0"/>
            </a:endParaRPr>
          </a:p>
        </p:txBody>
      </p:sp>
      <p:sp>
        <p:nvSpPr>
          <p:cNvPr id="2560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What Next?</a:t>
            </a:r>
          </a:p>
        </p:txBody>
      </p:sp>
      <p:sp>
        <p:nvSpPr>
          <p:cNvPr id="25604" name="Content Placeholder 3"/>
          <p:cNvSpPr>
            <a:spLocks noGrp="1"/>
          </p:cNvSpPr>
          <p:nvPr>
            <p:ph sz="quarter" idx="11"/>
          </p:nvPr>
        </p:nvSpPr>
        <p:spPr>
          <a:xfrm>
            <a:off x="479425" y="1046163"/>
            <a:ext cx="11250613" cy="5075237"/>
          </a:xfrm>
        </p:spPr>
        <p:txBody>
          <a:bodyPr/>
          <a:lstStyle/>
          <a:p>
            <a:pPr eaLnBrk="1" hangingPunct="1"/>
            <a:r>
              <a:rPr lang="en-GB" altLang="en-US" sz="3200" dirty="0" smtClean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Improved/more Equations</a:t>
            </a:r>
          </a:p>
          <a:p>
            <a:pPr lvl="1" eaLnBrk="1" hangingPunct="1"/>
            <a:r>
              <a:rPr lang="en-GB" altLang="en-US" sz="2800" dirty="0" smtClean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Diminishing returns, but valuable for special cases</a:t>
            </a:r>
            <a:endParaRPr lang="en-GB" altLang="en-US" sz="2800" dirty="0" smtClean="0"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eaLnBrk="1" hangingPunct="1"/>
            <a:endParaRPr lang="en-GB" altLang="en-US" sz="3200" dirty="0" smtClean="0"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eaLnBrk="1" hangingPunct="1"/>
            <a:r>
              <a:rPr lang="en-GB" altLang="en-US" sz="3200" dirty="0" smtClean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Situational </a:t>
            </a:r>
            <a:r>
              <a:rPr lang="en-GB" altLang="en-US" sz="3200" dirty="0" smtClean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Awareness</a:t>
            </a:r>
          </a:p>
          <a:p>
            <a:pPr lvl="1" eaLnBrk="1" hangingPunct="1"/>
            <a:r>
              <a:rPr lang="en-GB" altLang="en-US" sz="2800" dirty="0" smtClean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Dead Reckoning</a:t>
            </a:r>
            <a:endParaRPr lang="en-GB" altLang="en-US" sz="2800" dirty="0" smtClean="0"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eaLnBrk="1" hangingPunct="1"/>
            <a:endParaRPr lang="en-GB" altLang="en-US" sz="3200" dirty="0" smtClean="0"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eaLnBrk="1" hangingPunct="1"/>
            <a:r>
              <a:rPr lang="en-GB" altLang="en-US" sz="3200" dirty="0" smtClean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Other Use Cases</a:t>
            </a:r>
          </a:p>
          <a:p>
            <a:pPr lvl="1" eaLnBrk="1" hangingPunct="1"/>
            <a:r>
              <a:rPr lang="en-GB" altLang="en-US" sz="2800" dirty="0" smtClean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Commercial UAS drone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Oval 4"/>
          <p:cNvSpPr>
            <a:spLocks noChangeArrowheads="1"/>
          </p:cNvSpPr>
          <p:nvPr/>
        </p:nvSpPr>
        <p:spPr bwMode="auto">
          <a:xfrm>
            <a:off x="3916363" y="1449388"/>
            <a:ext cx="2643187" cy="2643187"/>
          </a:xfrm>
          <a:prstGeom prst="ellipse">
            <a:avLst/>
          </a:prstGeom>
          <a:solidFill>
            <a:srgbClr val="FF1D1D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eaLnBrk="1" hangingPunct="1"/>
            <a:r>
              <a:rPr lang="en-GB" altLang="en-US" sz="3600" b="1">
                <a:latin typeface="Arial Narrow" panose="020B0606020202030204" pitchFamily="34" charset="0"/>
              </a:rPr>
              <a:t>AI/ML</a:t>
            </a:r>
          </a:p>
        </p:txBody>
      </p:sp>
      <p:sp>
        <p:nvSpPr>
          <p:cNvPr id="71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200" smtClean="0"/>
              <a:t>Digital Twins</a:t>
            </a: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8B336C64-4926-4CBF-B576-888C0C8CB990}" type="slidenum">
              <a:rPr lang="en-US" altLang="en-US" sz="2000" smtClean="0"/>
              <a:pPr/>
              <a:t>2</a:t>
            </a:fld>
            <a:endParaRPr lang="en-US" altLang="en-US" sz="2000" smtClean="0"/>
          </a:p>
        </p:txBody>
      </p:sp>
      <p:sp>
        <p:nvSpPr>
          <p:cNvPr id="7173" name="Oval 5"/>
          <p:cNvSpPr>
            <a:spLocks noChangeArrowheads="1"/>
          </p:cNvSpPr>
          <p:nvPr/>
        </p:nvSpPr>
        <p:spPr bwMode="auto">
          <a:xfrm>
            <a:off x="4776788" y="2913063"/>
            <a:ext cx="2641600" cy="2641600"/>
          </a:xfrm>
          <a:prstGeom prst="ellipse">
            <a:avLst/>
          </a:prstGeom>
          <a:solidFill>
            <a:srgbClr val="00B0F0">
              <a:alpha val="50195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b"/>
          <a:lstStyle/>
          <a:p>
            <a:pPr algn="ctr" eaLnBrk="1" hangingPunct="1"/>
            <a:r>
              <a:rPr lang="en-GB" altLang="en-US" sz="3600" b="1">
                <a:latin typeface="Arial Narrow" panose="020B0606020202030204" pitchFamily="34" charset="0"/>
              </a:rPr>
              <a:t>Physics</a:t>
            </a:r>
          </a:p>
          <a:p>
            <a:pPr algn="ctr" eaLnBrk="1" hangingPunct="1"/>
            <a:r>
              <a:rPr lang="en-GB" altLang="en-US" sz="3600" b="1">
                <a:latin typeface="Arial Narrow" panose="020B0606020202030204" pitchFamily="34" charset="0"/>
              </a:rPr>
              <a:t>Models</a:t>
            </a:r>
          </a:p>
        </p:txBody>
      </p:sp>
      <p:sp>
        <p:nvSpPr>
          <p:cNvPr id="7174" name="Oval 6"/>
          <p:cNvSpPr>
            <a:spLocks noChangeArrowheads="1"/>
          </p:cNvSpPr>
          <p:nvPr/>
        </p:nvSpPr>
        <p:spPr bwMode="auto">
          <a:xfrm>
            <a:off x="5635625" y="1449388"/>
            <a:ext cx="2643188" cy="2643187"/>
          </a:xfrm>
          <a:prstGeom prst="ellipse">
            <a:avLst/>
          </a:prstGeom>
          <a:solidFill>
            <a:srgbClr val="FFFF71">
              <a:alpha val="50195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algn="r" eaLnBrk="1" hangingPunct="1"/>
            <a:r>
              <a:rPr lang="en-GB" altLang="en-US" sz="3600" b="1">
                <a:latin typeface="Arial Narrow" panose="020B0606020202030204" pitchFamily="34" charset="0"/>
              </a:rPr>
              <a:t>Digital</a:t>
            </a:r>
          </a:p>
          <a:p>
            <a:pPr algn="r" eaLnBrk="1" hangingPunct="1"/>
            <a:r>
              <a:rPr lang="en-GB" altLang="en-US" sz="3600" b="1">
                <a:latin typeface="Arial Narrow" panose="020B0606020202030204" pitchFamily="34" charset="0"/>
              </a:rPr>
              <a:t>Twins</a:t>
            </a:r>
          </a:p>
        </p:txBody>
      </p:sp>
      <p:sp>
        <p:nvSpPr>
          <p:cNvPr id="2" name="Striped Right Arrow 1"/>
          <p:cNvSpPr/>
          <p:nvPr/>
        </p:nvSpPr>
        <p:spPr bwMode="auto">
          <a:xfrm rot="5400000">
            <a:off x="5724526" y="2633662"/>
            <a:ext cx="762000" cy="619125"/>
          </a:xfrm>
          <a:prstGeom prst="strip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eaLnBrk="1" hangingPunct="1">
              <a:defRPr/>
            </a:pPr>
            <a:endParaRPr lang="en-GB" sz="2400">
              <a:latin typeface="Tahom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Digital Twins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sz="quarter" idx="11"/>
          </p:nvPr>
        </p:nvSpPr>
        <p:spPr>
          <a:xfrm>
            <a:off x="479425" y="1046163"/>
            <a:ext cx="11250613" cy="5075237"/>
          </a:xfrm>
        </p:spPr>
        <p:txBody>
          <a:bodyPr/>
          <a:lstStyle/>
          <a:p>
            <a:endParaRPr lang="en-GB" altLang="en-US" smtClean="0"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2F69C0D2-ABC7-4E2C-ACE5-DAF2F007CD84}" type="slidenum">
              <a:rPr lang="en-US" altLang="en-US" smtClean="0"/>
              <a:pPr/>
              <a:t>3</a:t>
            </a:fld>
            <a:endParaRPr lang="en-US" altLang="en-US" smtClean="0"/>
          </a:p>
        </p:txBody>
      </p:sp>
      <p:pic>
        <p:nvPicPr>
          <p:cNvPr id="5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5" t="3008" r="43335" b="49576"/>
          <a:stretch>
            <a:fillRect/>
          </a:stretch>
        </p:blipFill>
        <p:spPr bwMode="auto">
          <a:xfrm>
            <a:off x="803275" y="2470150"/>
            <a:ext cx="2574925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808288"/>
            <a:ext cx="1752600" cy="162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own Arrow 11"/>
          <p:cNvSpPr>
            <a:spLocks noChangeArrowheads="1"/>
          </p:cNvSpPr>
          <p:nvPr/>
        </p:nvSpPr>
        <p:spPr bwMode="auto">
          <a:xfrm>
            <a:off x="6629400" y="3152775"/>
            <a:ext cx="407988" cy="1247775"/>
          </a:xfrm>
          <a:prstGeom prst="downArrow">
            <a:avLst>
              <a:gd name="adj1" fmla="val 50000"/>
              <a:gd name="adj2" fmla="val 49967"/>
            </a:avLst>
          </a:prstGeom>
          <a:solidFill>
            <a:srgbClr val="242A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en-GB" altLang="en-US" sz="2400"/>
          </a:p>
        </p:txBody>
      </p:sp>
      <p:sp>
        <p:nvSpPr>
          <p:cNvPr id="10" name="Down Arrow 12"/>
          <p:cNvSpPr>
            <a:spLocks noChangeArrowheads="1"/>
          </p:cNvSpPr>
          <p:nvPr/>
        </p:nvSpPr>
        <p:spPr bwMode="auto">
          <a:xfrm rot="10800000">
            <a:off x="6926263" y="2705100"/>
            <a:ext cx="407987" cy="1246188"/>
          </a:xfrm>
          <a:prstGeom prst="downArrow">
            <a:avLst>
              <a:gd name="adj1" fmla="val 50000"/>
              <a:gd name="adj2" fmla="val 49904"/>
            </a:avLst>
          </a:prstGeom>
          <a:solidFill>
            <a:srgbClr val="242A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en-GB" altLang="en-US" sz="240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263" y="2719388"/>
            <a:ext cx="28829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5" t="3008" r="43335" b="49576"/>
          <a:stretch>
            <a:fillRect/>
          </a:stretch>
        </p:blipFill>
        <p:spPr bwMode="auto">
          <a:xfrm>
            <a:off x="9820275" y="3141663"/>
            <a:ext cx="847725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Digital Twins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11163" y="990600"/>
            <a:ext cx="5445125" cy="4895850"/>
          </a:xfrm>
        </p:spPr>
        <p:txBody>
          <a:bodyPr/>
          <a:lstStyle/>
          <a:p>
            <a:r>
              <a:rPr lang="en-GB" altLang="en-US" sz="3200" dirty="0" smtClean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Digital Twins are not new.</a:t>
            </a:r>
          </a:p>
          <a:p>
            <a:endParaRPr lang="en-GB" altLang="en-US" sz="3200" dirty="0" smtClean="0"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endParaRPr lang="en-GB" altLang="en-US" sz="3200" dirty="0" smtClean="0"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r>
              <a:rPr lang="en-GB" altLang="en-US" sz="3200" dirty="0" smtClean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$6.5 billion in 2021</a:t>
            </a:r>
          </a:p>
          <a:p>
            <a:r>
              <a:rPr lang="en-GB" altLang="en-US" sz="3200" dirty="0" smtClean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$125.9 billion in 2040.</a:t>
            </a:r>
          </a:p>
          <a:p>
            <a:endParaRPr lang="en-GB" altLang="en-US" sz="3200" dirty="0" smtClean="0"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</p:txBody>
      </p:sp>
      <p:sp>
        <p:nvSpPr>
          <p:cNvPr id="9220" name="Slide Number Placeholder 4"/>
          <p:cNvSpPr>
            <a:spLocks noGrp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375A2FC3-74EA-483E-B9BA-7A59E3CC8EFA}" type="slidenum">
              <a:rPr lang="en-US" altLang="en-US" smtClean="0"/>
              <a:pPr/>
              <a:t>4</a:t>
            </a:fld>
            <a:endParaRPr lang="en-US" altLang="en-US" smtClean="0"/>
          </a:p>
        </p:txBody>
      </p:sp>
      <p:sp>
        <p:nvSpPr>
          <p:cNvPr id="6" name="Text Placeholder 3"/>
          <p:cNvSpPr txBox="1">
            <a:spLocks/>
          </p:cNvSpPr>
          <p:nvPr/>
        </p:nvSpPr>
        <p:spPr bwMode="auto">
          <a:xfrm>
            <a:off x="6105525" y="990600"/>
            <a:ext cx="5608638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5613" indent="-4556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89013" indent="-3794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lang="en-US" sz="2000" dirty="0" smtClean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2132013" indent="-3032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+mn-lt"/>
                <a:ea typeface="Arial Narrow" panose="020B0606020202030204" pitchFamily="34" charset="0"/>
                <a:cs typeface="Arial Narrow" panose="020B0606020202030204" pitchFamily="34" charset="0"/>
              </a:defRPr>
            </a:lvl4pPr>
            <a:lvl5pPr marL="2741613" indent="-3032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+mn-lt"/>
                <a:ea typeface="Arial Narrow" panose="020B0606020202030204" pitchFamily="34" charset="0"/>
                <a:cs typeface="Arial Narrow" panose="020B0606020202030204" pitchFamily="34" charset="0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GB" sz="3200" kern="0" dirty="0" smtClean="0"/>
              <a:t>Every Tesla ever sold</a:t>
            </a:r>
          </a:p>
          <a:p>
            <a:pPr>
              <a:defRPr/>
            </a:pPr>
            <a:endParaRPr lang="en-GB" sz="3200" kern="0" dirty="0" smtClean="0"/>
          </a:p>
          <a:p>
            <a:pPr>
              <a:defRPr/>
            </a:pPr>
            <a:r>
              <a:rPr lang="en-GB" sz="3200" kern="0" dirty="0" smtClean="0"/>
              <a:t>The whole of Shanghai</a:t>
            </a:r>
          </a:p>
          <a:p>
            <a:pPr>
              <a:defRPr/>
            </a:pPr>
            <a:endParaRPr lang="en-GB" sz="3200" kern="0" dirty="0" smtClean="0"/>
          </a:p>
          <a:p>
            <a:pPr>
              <a:defRPr/>
            </a:pPr>
            <a:r>
              <a:rPr lang="en-GB" sz="3200" kern="0" dirty="0" err="1" smtClean="0"/>
              <a:t>NeuroTwin</a:t>
            </a:r>
            <a:r>
              <a:rPr lang="en-GB" sz="3200" kern="0" dirty="0" smtClean="0"/>
              <a:t>: A </a:t>
            </a:r>
            <a:r>
              <a:rPr lang="en-GB" sz="3200" kern="0" dirty="0" smtClean="0"/>
              <a:t>human brain</a:t>
            </a:r>
          </a:p>
          <a:p>
            <a:pPr>
              <a:defRPr/>
            </a:pPr>
            <a:endParaRPr lang="en-GB" sz="3200" kern="0" dirty="0" smtClean="0"/>
          </a:p>
          <a:p>
            <a:pPr>
              <a:defRPr/>
            </a:pPr>
            <a:r>
              <a:rPr lang="en-GB" sz="3200" kern="0" dirty="0" err="1" smtClean="0"/>
              <a:t>Navantia</a:t>
            </a:r>
            <a:r>
              <a:rPr lang="en-GB" sz="3200" kern="0" dirty="0"/>
              <a:t>:</a:t>
            </a:r>
            <a:r>
              <a:rPr lang="en-GB" sz="3200" kern="0" dirty="0" smtClean="0"/>
              <a:t> F-110 </a:t>
            </a:r>
            <a:r>
              <a:rPr lang="en-GB" sz="3200" kern="0" dirty="0" smtClean="0"/>
              <a:t>Frigate</a:t>
            </a:r>
          </a:p>
          <a:p>
            <a:pPr>
              <a:defRPr/>
            </a:pPr>
            <a:endParaRPr lang="en-GB" sz="3200" kern="0" dirty="0" smtClean="0"/>
          </a:p>
          <a:p>
            <a:pPr>
              <a:defRPr/>
            </a:pPr>
            <a:r>
              <a:rPr lang="en-GB" sz="3200" kern="0" dirty="0" smtClean="0"/>
              <a:t>Formula 1</a:t>
            </a:r>
          </a:p>
          <a:p>
            <a:pPr>
              <a:defRPr/>
            </a:pPr>
            <a:endParaRPr lang="en-GB" sz="3200" kern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Digital Twins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79425" y="1046163"/>
            <a:ext cx="11250613" cy="5075237"/>
          </a:xfrm>
        </p:spPr>
        <p:txBody>
          <a:bodyPr/>
          <a:lstStyle/>
          <a:p>
            <a:r>
              <a:rPr lang="en-GB" altLang="en-US" sz="3200" dirty="0" smtClean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Why are they important?</a:t>
            </a:r>
          </a:p>
          <a:p>
            <a:pPr lvl="1"/>
            <a:endParaRPr lang="en-GB" altLang="en-US" dirty="0" smtClean="0"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lvl="1"/>
            <a:r>
              <a:rPr lang="en-GB" altLang="en-US" sz="2800" dirty="0" smtClean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IDC: 30% improvement in critical process and product cycle times.</a:t>
            </a:r>
          </a:p>
          <a:p>
            <a:pPr lvl="1"/>
            <a:endParaRPr lang="en-GB" altLang="en-US" sz="2800" dirty="0" smtClean="0"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lvl="1"/>
            <a:r>
              <a:rPr lang="en-GB" altLang="en-US" sz="2800" dirty="0" smtClean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Intel: Situational </a:t>
            </a:r>
            <a:r>
              <a:rPr lang="en-GB" altLang="en-US" sz="2800" dirty="0" smtClean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Awareness - Safer</a:t>
            </a:r>
            <a:endParaRPr lang="en-GB" altLang="en-US" sz="2800" dirty="0" smtClean="0"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lvl="1"/>
            <a:endParaRPr lang="en-GB" altLang="en-US" sz="2800" dirty="0" smtClean="0"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lvl="1"/>
            <a:r>
              <a:rPr lang="en-GB" altLang="en-US" sz="2800" dirty="0" smtClean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More </a:t>
            </a:r>
            <a:r>
              <a:rPr lang="en-GB" altLang="en-US" sz="2800" dirty="0" smtClean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autonomy</a:t>
            </a:r>
            <a:endParaRPr lang="en-GB" altLang="en-US" sz="2800" dirty="0" smtClean="0"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lvl="1"/>
            <a:endParaRPr lang="en-GB" altLang="en-US" sz="2800" dirty="0" smtClean="0"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lvl="1"/>
            <a:r>
              <a:rPr lang="en-GB" altLang="en-US" sz="2800" dirty="0" smtClean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PwC </a:t>
            </a:r>
            <a:r>
              <a:rPr lang="en-GB" altLang="en-US" sz="2800" dirty="0" smtClean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survey - 1000 Senior Execs: </a:t>
            </a:r>
          </a:p>
          <a:p>
            <a:pPr lvl="2"/>
            <a:r>
              <a:rPr lang="en-GB" altLang="en-US" sz="2800" dirty="0" smtClean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3x more likely </a:t>
            </a:r>
            <a:r>
              <a:rPr lang="en-GB" altLang="en-US" sz="2800" dirty="0" smtClean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better decisions, made quicker.</a:t>
            </a: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A23A0FC5-9B70-4C8C-85F0-203D8FBE3B22}" type="slidenum">
              <a:rPr lang="en-US" altLang="en-US" smtClean="0"/>
              <a:pPr/>
              <a:t>5</a:t>
            </a:fld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332EB4E9-8E5C-46A5-9FF8-ED52A5287B7C}" type="slidenum">
              <a:rPr lang="en-US" altLang="en-US" sz="1800" smtClean="0">
                <a:latin typeface="Arial" panose="020B0604020202020204" pitchFamily="34" charset="0"/>
              </a:rPr>
              <a:pPr/>
              <a:t>6</a:t>
            </a:fld>
            <a:endParaRPr lang="en-US" altLang="en-US" sz="1800" smtClean="0">
              <a:latin typeface="Arial" panose="020B0604020202020204" pitchFamily="34" charset="0"/>
            </a:endParaRPr>
          </a:p>
        </p:txBody>
      </p:sp>
      <p:sp>
        <p:nvSpPr>
          <p:cNvPr id="1126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A Brief Explanation of Neural Networks</a:t>
            </a:r>
          </a:p>
        </p:txBody>
      </p:sp>
      <p:sp>
        <p:nvSpPr>
          <p:cNvPr id="11268" name="Content Placeholder 3"/>
          <p:cNvSpPr>
            <a:spLocks noGrp="1"/>
          </p:cNvSpPr>
          <p:nvPr>
            <p:ph sz="quarter" idx="11"/>
          </p:nvPr>
        </p:nvSpPr>
        <p:spPr>
          <a:xfrm>
            <a:off x="479425" y="1046163"/>
            <a:ext cx="11250613" cy="5075237"/>
          </a:xfrm>
        </p:spPr>
        <p:txBody>
          <a:bodyPr/>
          <a:lstStyle/>
          <a:p>
            <a:pPr eaLnBrk="1" hangingPunct="1"/>
            <a:r>
              <a:rPr lang="en-GB" altLang="en-US" sz="3200" dirty="0" smtClean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Uses inferences from a large amount of historical observations to make predictions.</a:t>
            </a:r>
          </a:p>
        </p:txBody>
      </p:sp>
      <p:grpSp>
        <p:nvGrpSpPr>
          <p:cNvPr id="8198" name="Group 19"/>
          <p:cNvGrpSpPr>
            <a:grpSpLocks/>
          </p:cNvGrpSpPr>
          <p:nvPr/>
        </p:nvGrpSpPr>
        <p:grpSpPr bwMode="auto">
          <a:xfrm>
            <a:off x="527050" y="2087563"/>
            <a:ext cx="1573213" cy="1474787"/>
            <a:chOff x="2811871" y="5256077"/>
            <a:chExt cx="1577250" cy="1475360"/>
          </a:xfrm>
        </p:grpSpPr>
        <p:pic>
          <p:nvPicPr>
            <p:cNvPr id="11283" name="Picture 2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1871" y="5256077"/>
              <a:ext cx="1577250" cy="1475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84" name="Rectangle 21"/>
            <p:cNvSpPr>
              <a:spLocks noChangeArrowheads="1"/>
            </p:cNvSpPr>
            <p:nvPr/>
          </p:nvSpPr>
          <p:spPr bwMode="auto">
            <a:xfrm>
              <a:off x="3146797" y="5993757"/>
              <a:ext cx="889175" cy="299837"/>
            </a:xfrm>
            <a:prstGeom prst="rect">
              <a:avLst/>
            </a:prstGeom>
            <a:solidFill>
              <a:srgbClr val="242A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>
              <a:lvl1pPr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GB" altLang="en-US" sz="2400"/>
            </a:p>
          </p:txBody>
        </p:sp>
      </p:grpSp>
      <p:grpSp>
        <p:nvGrpSpPr>
          <p:cNvPr id="8199" name="Group 13"/>
          <p:cNvGrpSpPr>
            <a:grpSpLocks/>
          </p:cNvGrpSpPr>
          <p:nvPr/>
        </p:nvGrpSpPr>
        <p:grpSpPr bwMode="auto">
          <a:xfrm>
            <a:off x="527050" y="3384550"/>
            <a:ext cx="1573213" cy="1474788"/>
            <a:chOff x="2811870" y="5256077"/>
            <a:chExt cx="1577250" cy="1475360"/>
          </a:xfrm>
        </p:grpSpPr>
        <p:pic>
          <p:nvPicPr>
            <p:cNvPr id="11281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1870" y="5256077"/>
              <a:ext cx="1577250" cy="1475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82" name="Rectangle 15"/>
            <p:cNvSpPr>
              <a:spLocks noChangeArrowheads="1"/>
            </p:cNvSpPr>
            <p:nvPr/>
          </p:nvSpPr>
          <p:spPr bwMode="auto">
            <a:xfrm>
              <a:off x="3146797" y="5993757"/>
              <a:ext cx="889175" cy="299837"/>
            </a:xfrm>
            <a:prstGeom prst="rect">
              <a:avLst/>
            </a:prstGeom>
            <a:solidFill>
              <a:srgbClr val="242A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>
              <a:lvl1pPr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GB" altLang="en-US" sz="2400"/>
            </a:p>
          </p:txBody>
        </p:sp>
      </p:grpSp>
      <p:grpSp>
        <p:nvGrpSpPr>
          <p:cNvPr id="8200" name="Group 12"/>
          <p:cNvGrpSpPr>
            <a:grpSpLocks/>
          </p:cNvGrpSpPr>
          <p:nvPr/>
        </p:nvGrpSpPr>
        <p:grpSpPr bwMode="auto">
          <a:xfrm>
            <a:off x="523875" y="4665663"/>
            <a:ext cx="1576388" cy="1474787"/>
            <a:chOff x="2811870" y="5256077"/>
            <a:chExt cx="1577250" cy="1475360"/>
          </a:xfrm>
        </p:grpSpPr>
        <p:pic>
          <p:nvPicPr>
            <p:cNvPr id="11279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1870" y="5256077"/>
              <a:ext cx="1577250" cy="1475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80" name="Rectangle 11"/>
            <p:cNvSpPr>
              <a:spLocks noChangeArrowheads="1"/>
            </p:cNvSpPr>
            <p:nvPr/>
          </p:nvSpPr>
          <p:spPr bwMode="auto">
            <a:xfrm>
              <a:off x="3146797" y="5993757"/>
              <a:ext cx="889175" cy="299837"/>
            </a:xfrm>
            <a:prstGeom prst="rect">
              <a:avLst/>
            </a:prstGeom>
            <a:solidFill>
              <a:srgbClr val="242A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>
              <a:lvl1pPr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en-GB" altLang="en-US" sz="2400"/>
            </a:p>
          </p:txBody>
        </p:sp>
      </p:grpSp>
      <p:sp>
        <p:nvSpPr>
          <p:cNvPr id="11272" name="Rectangle 2"/>
          <p:cNvSpPr>
            <a:spLocks noChangeArrowheads="1"/>
          </p:cNvSpPr>
          <p:nvPr/>
        </p:nvSpPr>
        <p:spPr bwMode="auto">
          <a:xfrm>
            <a:off x="409575" y="2349500"/>
            <a:ext cx="11391900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4" name="Freeform 3"/>
          <p:cNvSpPr/>
          <p:nvPr/>
        </p:nvSpPr>
        <p:spPr>
          <a:xfrm>
            <a:off x="533400" y="2354263"/>
            <a:ext cx="1546225" cy="1474787"/>
          </a:xfrm>
          <a:custGeom>
            <a:avLst/>
            <a:gdLst>
              <a:gd name="connsiteX0" fmla="*/ 0 w 1474472"/>
              <a:gd name="connsiteY0" fmla="*/ 0 h 1545047"/>
              <a:gd name="connsiteX1" fmla="*/ 737236 w 1474472"/>
              <a:gd name="connsiteY1" fmla="*/ 0 h 1545047"/>
              <a:gd name="connsiteX2" fmla="*/ 1474472 w 1474472"/>
              <a:gd name="connsiteY2" fmla="*/ 772524 h 1545047"/>
              <a:gd name="connsiteX3" fmla="*/ 737236 w 1474472"/>
              <a:gd name="connsiteY3" fmla="*/ 1545047 h 1545047"/>
              <a:gd name="connsiteX4" fmla="*/ 0 w 1474472"/>
              <a:gd name="connsiteY4" fmla="*/ 1545047 h 1545047"/>
              <a:gd name="connsiteX5" fmla="*/ 737236 w 1474472"/>
              <a:gd name="connsiteY5" fmla="*/ 772524 h 1545047"/>
              <a:gd name="connsiteX6" fmla="*/ 0 w 1474472"/>
              <a:gd name="connsiteY6" fmla="*/ 0 h 1545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74472" h="1545047">
                <a:moveTo>
                  <a:pt x="1474472" y="1"/>
                </a:moveTo>
                <a:lnTo>
                  <a:pt x="1474472" y="772524"/>
                </a:lnTo>
                <a:lnTo>
                  <a:pt x="737236" y="1545046"/>
                </a:lnTo>
                <a:lnTo>
                  <a:pt x="0" y="772524"/>
                </a:lnTo>
                <a:lnTo>
                  <a:pt x="0" y="1"/>
                </a:lnTo>
                <a:lnTo>
                  <a:pt x="737236" y="772524"/>
                </a:lnTo>
                <a:lnTo>
                  <a:pt x="1474472" y="1"/>
                </a:lnTo>
                <a:close/>
              </a:path>
            </a:pathLst>
          </a:custGeom>
          <a:solidFill>
            <a:srgbClr val="242A75"/>
          </a:solidFill>
          <a:ln>
            <a:solidFill>
              <a:srgbClr val="242A75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2701" tIns="12700" rIns="12700" bIns="12701" spcCol="1270" anchor="ctr"/>
          <a:lstStyle/>
          <a:p>
            <a:pPr algn="ctr" defTabSz="8890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Observation</a:t>
            </a:r>
          </a:p>
        </p:txBody>
      </p:sp>
      <p:sp>
        <p:nvSpPr>
          <p:cNvPr id="6" name="Freeform 5"/>
          <p:cNvSpPr/>
          <p:nvPr/>
        </p:nvSpPr>
        <p:spPr>
          <a:xfrm>
            <a:off x="2301875" y="2354263"/>
            <a:ext cx="9375775" cy="958850"/>
          </a:xfrm>
          <a:custGeom>
            <a:avLst/>
            <a:gdLst>
              <a:gd name="connsiteX0" fmla="*/ 159822 w 958910"/>
              <a:gd name="connsiteY0" fmla="*/ 0 h 9375048"/>
              <a:gd name="connsiteX1" fmla="*/ 799088 w 958910"/>
              <a:gd name="connsiteY1" fmla="*/ 0 h 9375048"/>
              <a:gd name="connsiteX2" fmla="*/ 958910 w 958910"/>
              <a:gd name="connsiteY2" fmla="*/ 159822 h 9375048"/>
              <a:gd name="connsiteX3" fmla="*/ 958910 w 958910"/>
              <a:gd name="connsiteY3" fmla="*/ 9375048 h 9375048"/>
              <a:gd name="connsiteX4" fmla="*/ 958910 w 958910"/>
              <a:gd name="connsiteY4" fmla="*/ 9375048 h 9375048"/>
              <a:gd name="connsiteX5" fmla="*/ 0 w 958910"/>
              <a:gd name="connsiteY5" fmla="*/ 9375048 h 9375048"/>
              <a:gd name="connsiteX6" fmla="*/ 0 w 958910"/>
              <a:gd name="connsiteY6" fmla="*/ 9375048 h 9375048"/>
              <a:gd name="connsiteX7" fmla="*/ 0 w 958910"/>
              <a:gd name="connsiteY7" fmla="*/ 159822 h 9375048"/>
              <a:gd name="connsiteX8" fmla="*/ 159822 w 958910"/>
              <a:gd name="connsiteY8" fmla="*/ 0 h 9375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8910" h="9375048">
                <a:moveTo>
                  <a:pt x="958910" y="1562547"/>
                </a:moveTo>
                <a:lnTo>
                  <a:pt x="958910" y="7812501"/>
                </a:lnTo>
                <a:cubicBezTo>
                  <a:pt x="958910" y="8675467"/>
                  <a:pt x="951591" y="9375043"/>
                  <a:pt x="942563" y="9375043"/>
                </a:cubicBezTo>
                <a:lnTo>
                  <a:pt x="0" y="9375043"/>
                </a:lnTo>
                <a:lnTo>
                  <a:pt x="0" y="9375043"/>
                </a:lnTo>
                <a:lnTo>
                  <a:pt x="0" y="5"/>
                </a:lnTo>
                <a:lnTo>
                  <a:pt x="0" y="5"/>
                </a:lnTo>
                <a:lnTo>
                  <a:pt x="942563" y="5"/>
                </a:lnTo>
                <a:cubicBezTo>
                  <a:pt x="951591" y="5"/>
                  <a:pt x="958910" y="699581"/>
                  <a:pt x="958910" y="1562547"/>
                </a:cubicBezTo>
                <a:close/>
              </a:path>
            </a:pathLst>
          </a:custGeom>
          <a:ln>
            <a:solidFill>
              <a:srgbClr val="242A75"/>
            </a:solidFill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20472" tIns="66495" rIns="66495" bIns="66495" spcCol="1270" anchor="ctr"/>
          <a:lstStyle/>
          <a:p>
            <a:pPr marL="285750" lvl="1" indent="-285750" defTabSz="1377950">
              <a:lnSpc>
                <a:spcPct val="90000"/>
              </a:lnSpc>
              <a:spcAft>
                <a:spcPct val="15000"/>
              </a:spcAft>
              <a:buFontTx/>
              <a:buChar char="••"/>
              <a:defRPr/>
            </a:pPr>
            <a:r>
              <a:rPr lang="en-US" dirty="0">
                <a:latin typeface="Arial Narrow" panose="020B0606020202030204" pitchFamily="34" charset="0"/>
              </a:rPr>
              <a:t>The Sun </a:t>
            </a:r>
            <a:r>
              <a:rPr lang="en-US" b="1" dirty="0">
                <a:latin typeface="Arial Narrow" panose="020B0606020202030204" pitchFamily="34" charset="0"/>
              </a:rPr>
              <a:t>has risen every morning </a:t>
            </a:r>
            <a:r>
              <a:rPr lang="en-US" dirty="0">
                <a:latin typeface="Arial Narrow" panose="020B0606020202030204" pitchFamily="34" charset="0"/>
              </a:rPr>
              <a:t>for the previous 10,000 days.</a:t>
            </a:r>
          </a:p>
        </p:txBody>
      </p:sp>
      <p:sp>
        <p:nvSpPr>
          <p:cNvPr id="7" name="Freeform 6"/>
          <p:cNvSpPr/>
          <p:nvPr/>
        </p:nvSpPr>
        <p:spPr>
          <a:xfrm>
            <a:off x="533400" y="3633788"/>
            <a:ext cx="1546225" cy="1474787"/>
          </a:xfrm>
          <a:custGeom>
            <a:avLst/>
            <a:gdLst>
              <a:gd name="connsiteX0" fmla="*/ 0 w 1474472"/>
              <a:gd name="connsiteY0" fmla="*/ 0 h 1545047"/>
              <a:gd name="connsiteX1" fmla="*/ 737236 w 1474472"/>
              <a:gd name="connsiteY1" fmla="*/ 0 h 1545047"/>
              <a:gd name="connsiteX2" fmla="*/ 1474472 w 1474472"/>
              <a:gd name="connsiteY2" fmla="*/ 772524 h 1545047"/>
              <a:gd name="connsiteX3" fmla="*/ 737236 w 1474472"/>
              <a:gd name="connsiteY3" fmla="*/ 1545047 h 1545047"/>
              <a:gd name="connsiteX4" fmla="*/ 0 w 1474472"/>
              <a:gd name="connsiteY4" fmla="*/ 1545047 h 1545047"/>
              <a:gd name="connsiteX5" fmla="*/ 737236 w 1474472"/>
              <a:gd name="connsiteY5" fmla="*/ 772524 h 1545047"/>
              <a:gd name="connsiteX6" fmla="*/ 0 w 1474472"/>
              <a:gd name="connsiteY6" fmla="*/ 0 h 1545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74472" h="1545047">
                <a:moveTo>
                  <a:pt x="1474472" y="1"/>
                </a:moveTo>
                <a:lnTo>
                  <a:pt x="1474472" y="772524"/>
                </a:lnTo>
                <a:lnTo>
                  <a:pt x="737236" y="1545046"/>
                </a:lnTo>
                <a:lnTo>
                  <a:pt x="0" y="772524"/>
                </a:lnTo>
                <a:lnTo>
                  <a:pt x="0" y="1"/>
                </a:lnTo>
                <a:lnTo>
                  <a:pt x="737236" y="772524"/>
                </a:lnTo>
                <a:lnTo>
                  <a:pt x="1474472" y="1"/>
                </a:lnTo>
                <a:close/>
              </a:path>
            </a:pathLst>
          </a:custGeom>
          <a:solidFill>
            <a:srgbClr val="242A75"/>
          </a:solidFill>
          <a:ln>
            <a:solidFill>
              <a:srgbClr val="242A75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1431" tIns="11430" rIns="11430" bIns="11431" spcCol="1270" anchor="ctr"/>
          <a:lstStyle/>
          <a:p>
            <a:pPr algn="ctr" defTabSz="8001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Inference</a:t>
            </a:r>
          </a:p>
        </p:txBody>
      </p:sp>
      <p:sp>
        <p:nvSpPr>
          <p:cNvPr id="8" name="Freeform 7"/>
          <p:cNvSpPr/>
          <p:nvPr/>
        </p:nvSpPr>
        <p:spPr>
          <a:xfrm>
            <a:off x="2301875" y="3633788"/>
            <a:ext cx="9375775" cy="958850"/>
          </a:xfrm>
          <a:custGeom>
            <a:avLst/>
            <a:gdLst>
              <a:gd name="connsiteX0" fmla="*/ 159738 w 958406"/>
              <a:gd name="connsiteY0" fmla="*/ 0 h 9375048"/>
              <a:gd name="connsiteX1" fmla="*/ 798668 w 958406"/>
              <a:gd name="connsiteY1" fmla="*/ 0 h 9375048"/>
              <a:gd name="connsiteX2" fmla="*/ 958406 w 958406"/>
              <a:gd name="connsiteY2" fmla="*/ 159738 h 9375048"/>
              <a:gd name="connsiteX3" fmla="*/ 958406 w 958406"/>
              <a:gd name="connsiteY3" fmla="*/ 9375048 h 9375048"/>
              <a:gd name="connsiteX4" fmla="*/ 958406 w 958406"/>
              <a:gd name="connsiteY4" fmla="*/ 9375048 h 9375048"/>
              <a:gd name="connsiteX5" fmla="*/ 0 w 958406"/>
              <a:gd name="connsiteY5" fmla="*/ 9375048 h 9375048"/>
              <a:gd name="connsiteX6" fmla="*/ 0 w 958406"/>
              <a:gd name="connsiteY6" fmla="*/ 9375048 h 9375048"/>
              <a:gd name="connsiteX7" fmla="*/ 0 w 958406"/>
              <a:gd name="connsiteY7" fmla="*/ 159738 h 9375048"/>
              <a:gd name="connsiteX8" fmla="*/ 159738 w 958406"/>
              <a:gd name="connsiteY8" fmla="*/ 0 h 9375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8406" h="9375048">
                <a:moveTo>
                  <a:pt x="958406" y="1562547"/>
                </a:moveTo>
                <a:lnTo>
                  <a:pt x="958406" y="7812501"/>
                </a:lnTo>
                <a:cubicBezTo>
                  <a:pt x="958406" y="8675470"/>
                  <a:pt x="951095" y="9375043"/>
                  <a:pt x="942076" y="9375043"/>
                </a:cubicBezTo>
                <a:lnTo>
                  <a:pt x="0" y="9375043"/>
                </a:lnTo>
                <a:lnTo>
                  <a:pt x="0" y="9375043"/>
                </a:lnTo>
                <a:lnTo>
                  <a:pt x="0" y="5"/>
                </a:lnTo>
                <a:lnTo>
                  <a:pt x="0" y="5"/>
                </a:lnTo>
                <a:lnTo>
                  <a:pt x="942076" y="5"/>
                </a:lnTo>
                <a:cubicBezTo>
                  <a:pt x="951095" y="5"/>
                  <a:pt x="958406" y="699578"/>
                  <a:pt x="958406" y="1562547"/>
                </a:cubicBezTo>
                <a:close/>
              </a:path>
            </a:pathLst>
          </a:custGeom>
          <a:ln>
            <a:solidFill>
              <a:srgbClr val="242A75"/>
            </a:solidFill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20472" tIns="66471" rIns="66471" bIns="66471" spcCol="1270" anchor="ctr"/>
          <a:lstStyle/>
          <a:p>
            <a:pPr marL="285750" lvl="1" indent="-285750" defTabSz="1377950">
              <a:lnSpc>
                <a:spcPct val="90000"/>
              </a:lnSpc>
              <a:spcAft>
                <a:spcPct val="15000"/>
              </a:spcAft>
              <a:buFontTx/>
              <a:buChar char="••"/>
              <a:defRPr/>
            </a:pPr>
            <a:r>
              <a:rPr lang="en-US" dirty="0">
                <a:latin typeface="Arial Narrow" panose="020B0606020202030204" pitchFamily="34" charset="0"/>
              </a:rPr>
              <a:t>The Sun </a:t>
            </a:r>
            <a:r>
              <a:rPr lang="en-US" b="1" dirty="0">
                <a:latin typeface="Arial Narrow" panose="020B0606020202030204" pitchFamily="34" charset="0"/>
              </a:rPr>
              <a:t>rises every day</a:t>
            </a:r>
            <a:r>
              <a:rPr lang="en-US" dirty="0"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9" name="Freeform 8"/>
          <p:cNvSpPr/>
          <p:nvPr/>
        </p:nvSpPr>
        <p:spPr>
          <a:xfrm>
            <a:off x="533400" y="4913313"/>
            <a:ext cx="1546225" cy="1473200"/>
          </a:xfrm>
          <a:custGeom>
            <a:avLst/>
            <a:gdLst>
              <a:gd name="connsiteX0" fmla="*/ 0 w 1474472"/>
              <a:gd name="connsiteY0" fmla="*/ 0 h 1545047"/>
              <a:gd name="connsiteX1" fmla="*/ 737236 w 1474472"/>
              <a:gd name="connsiteY1" fmla="*/ 0 h 1545047"/>
              <a:gd name="connsiteX2" fmla="*/ 1474472 w 1474472"/>
              <a:gd name="connsiteY2" fmla="*/ 772524 h 1545047"/>
              <a:gd name="connsiteX3" fmla="*/ 737236 w 1474472"/>
              <a:gd name="connsiteY3" fmla="*/ 1545047 h 1545047"/>
              <a:gd name="connsiteX4" fmla="*/ 0 w 1474472"/>
              <a:gd name="connsiteY4" fmla="*/ 1545047 h 1545047"/>
              <a:gd name="connsiteX5" fmla="*/ 737236 w 1474472"/>
              <a:gd name="connsiteY5" fmla="*/ 772524 h 1545047"/>
              <a:gd name="connsiteX6" fmla="*/ 0 w 1474472"/>
              <a:gd name="connsiteY6" fmla="*/ 0 h 1545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74472" h="1545047">
                <a:moveTo>
                  <a:pt x="1474472" y="1"/>
                </a:moveTo>
                <a:lnTo>
                  <a:pt x="1474472" y="772524"/>
                </a:lnTo>
                <a:lnTo>
                  <a:pt x="737236" y="1545046"/>
                </a:lnTo>
                <a:lnTo>
                  <a:pt x="0" y="772524"/>
                </a:lnTo>
                <a:lnTo>
                  <a:pt x="0" y="1"/>
                </a:lnTo>
                <a:lnTo>
                  <a:pt x="737236" y="772524"/>
                </a:lnTo>
                <a:lnTo>
                  <a:pt x="1474472" y="1"/>
                </a:lnTo>
                <a:close/>
              </a:path>
            </a:pathLst>
          </a:custGeom>
          <a:solidFill>
            <a:srgbClr val="242A75"/>
          </a:solidFill>
          <a:ln>
            <a:solidFill>
              <a:srgbClr val="242A75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1431" tIns="11430" rIns="11430" bIns="11431" spcCol="1270" anchor="ctr"/>
          <a:lstStyle/>
          <a:p>
            <a:pPr algn="ctr" defTabSz="8001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Prediction</a:t>
            </a:r>
          </a:p>
        </p:txBody>
      </p:sp>
      <p:sp>
        <p:nvSpPr>
          <p:cNvPr id="10" name="Freeform 9"/>
          <p:cNvSpPr/>
          <p:nvPr/>
        </p:nvSpPr>
        <p:spPr>
          <a:xfrm>
            <a:off x="2301875" y="4913313"/>
            <a:ext cx="9375775" cy="957262"/>
          </a:xfrm>
          <a:custGeom>
            <a:avLst/>
            <a:gdLst>
              <a:gd name="connsiteX0" fmla="*/ 159738 w 958406"/>
              <a:gd name="connsiteY0" fmla="*/ 0 h 9375048"/>
              <a:gd name="connsiteX1" fmla="*/ 798668 w 958406"/>
              <a:gd name="connsiteY1" fmla="*/ 0 h 9375048"/>
              <a:gd name="connsiteX2" fmla="*/ 958406 w 958406"/>
              <a:gd name="connsiteY2" fmla="*/ 159738 h 9375048"/>
              <a:gd name="connsiteX3" fmla="*/ 958406 w 958406"/>
              <a:gd name="connsiteY3" fmla="*/ 9375048 h 9375048"/>
              <a:gd name="connsiteX4" fmla="*/ 958406 w 958406"/>
              <a:gd name="connsiteY4" fmla="*/ 9375048 h 9375048"/>
              <a:gd name="connsiteX5" fmla="*/ 0 w 958406"/>
              <a:gd name="connsiteY5" fmla="*/ 9375048 h 9375048"/>
              <a:gd name="connsiteX6" fmla="*/ 0 w 958406"/>
              <a:gd name="connsiteY6" fmla="*/ 9375048 h 9375048"/>
              <a:gd name="connsiteX7" fmla="*/ 0 w 958406"/>
              <a:gd name="connsiteY7" fmla="*/ 159738 h 9375048"/>
              <a:gd name="connsiteX8" fmla="*/ 159738 w 958406"/>
              <a:gd name="connsiteY8" fmla="*/ 0 h 9375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8406" h="9375048">
                <a:moveTo>
                  <a:pt x="958406" y="1562547"/>
                </a:moveTo>
                <a:lnTo>
                  <a:pt x="958406" y="7812501"/>
                </a:lnTo>
                <a:cubicBezTo>
                  <a:pt x="958406" y="8675470"/>
                  <a:pt x="951095" y="9375043"/>
                  <a:pt x="942076" y="9375043"/>
                </a:cubicBezTo>
                <a:lnTo>
                  <a:pt x="0" y="9375043"/>
                </a:lnTo>
                <a:lnTo>
                  <a:pt x="0" y="9375043"/>
                </a:lnTo>
                <a:lnTo>
                  <a:pt x="0" y="5"/>
                </a:lnTo>
                <a:lnTo>
                  <a:pt x="0" y="5"/>
                </a:lnTo>
                <a:lnTo>
                  <a:pt x="942076" y="5"/>
                </a:lnTo>
                <a:cubicBezTo>
                  <a:pt x="951095" y="5"/>
                  <a:pt x="958406" y="699578"/>
                  <a:pt x="958406" y="1562547"/>
                </a:cubicBezTo>
                <a:close/>
              </a:path>
            </a:pathLst>
          </a:custGeom>
          <a:ln>
            <a:solidFill>
              <a:srgbClr val="242A75"/>
            </a:solidFill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20472" tIns="66471" rIns="66471" bIns="66472" spcCol="1270" anchor="ctr"/>
          <a:lstStyle/>
          <a:p>
            <a:pPr marL="285750" lvl="1" indent="-285750" defTabSz="1377950">
              <a:lnSpc>
                <a:spcPct val="90000"/>
              </a:lnSpc>
              <a:spcAft>
                <a:spcPct val="15000"/>
              </a:spcAft>
              <a:buFontTx/>
              <a:buChar char="••"/>
              <a:defRPr/>
            </a:pPr>
            <a:r>
              <a:rPr lang="en-US" dirty="0">
                <a:latin typeface="Arial Narrow" panose="020B0606020202030204" pitchFamily="34" charset="0"/>
              </a:rPr>
              <a:t>The Sun </a:t>
            </a:r>
            <a:r>
              <a:rPr lang="en-US" b="1" dirty="0">
                <a:latin typeface="Arial Narrow" panose="020B0606020202030204" pitchFamily="34" charset="0"/>
              </a:rPr>
              <a:t>will rise </a:t>
            </a:r>
            <a:r>
              <a:rPr lang="en-US" dirty="0">
                <a:latin typeface="Arial Narrow" panose="020B0606020202030204" pitchFamily="34" charset="0"/>
              </a:rPr>
              <a:t>tomorrow morning.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C77F44D3-01A0-4FA4-AE3B-6096013F0105}" type="slidenum">
              <a:rPr lang="en-US" altLang="en-US" sz="1800" smtClean="0">
                <a:latin typeface="Arial" panose="020B0604020202020204" pitchFamily="34" charset="0"/>
              </a:rPr>
              <a:pPr/>
              <a:t>7</a:t>
            </a:fld>
            <a:endParaRPr lang="en-US" altLang="en-US" sz="1800" smtClean="0">
              <a:latin typeface="Arial" panose="020B0604020202020204" pitchFamily="34" charset="0"/>
            </a:endParaRPr>
          </a:p>
        </p:txBody>
      </p:sp>
      <p:sp>
        <p:nvSpPr>
          <p:cNvPr id="1229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A Brief Explanation of Neural Networks</a:t>
            </a:r>
          </a:p>
        </p:txBody>
      </p:sp>
      <p:pic>
        <p:nvPicPr>
          <p:cNvPr id="12292" name="Content Placeholder 4"/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12184" y="1715852"/>
            <a:ext cx="7953375" cy="3978275"/>
          </a:xfrm>
        </p:spPr>
      </p:pic>
      <p:sp>
        <p:nvSpPr>
          <p:cNvPr id="5" name="Content Placeholder 3"/>
          <p:cNvSpPr txBox="1">
            <a:spLocks/>
          </p:cNvSpPr>
          <p:nvPr/>
        </p:nvSpPr>
        <p:spPr bwMode="auto">
          <a:xfrm>
            <a:off x="171607" y="1257065"/>
            <a:ext cx="542925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5613" indent="-455613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89013" indent="-379413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charset="2"/>
              <a:buChar char="v"/>
              <a:defRPr sz="20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2132013" indent="-3032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+mn-lt"/>
                <a:ea typeface="Arial Narrow" panose="020B0606020202030204" pitchFamily="34" charset="0"/>
                <a:cs typeface="Arial Narrow" panose="020B0606020202030204" pitchFamily="34" charset="0"/>
              </a:defRPr>
            </a:lvl4pPr>
            <a:lvl5pPr marL="2741613" indent="-3032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+mn-lt"/>
                <a:ea typeface="Arial Narrow" panose="020B0606020202030204" pitchFamily="34" charset="0"/>
                <a:cs typeface="Arial Narrow" panose="020B0606020202030204" pitchFamily="34" charset="0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GB" altLang="en-US" sz="3200" kern="0" dirty="0" smtClean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A </a:t>
            </a:r>
            <a:r>
              <a:rPr lang="en-GB" altLang="en-US" sz="3200" kern="0" dirty="0" smtClean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statistical “guessing” game.</a:t>
            </a:r>
          </a:p>
          <a:p>
            <a:pPr eaLnBrk="1" hangingPunct="1">
              <a:defRPr/>
            </a:pPr>
            <a:endParaRPr lang="en-GB" altLang="en-US" sz="3200" kern="0" dirty="0" smtClean="0"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marL="1047750" lvl="1" indent="-514350" eaLnBrk="1" hangingPunct="1">
              <a:buFont typeface="+mj-lt"/>
              <a:buAutoNum type="arabicPeriod"/>
              <a:defRPr/>
            </a:pPr>
            <a:r>
              <a:rPr lang="en-GB" altLang="en-US" sz="2800" kern="0" dirty="0" smtClean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Random guess for </a:t>
            </a:r>
            <a:r>
              <a:rPr lang="en-GB" altLang="en-US" sz="2800" b="1" kern="0" dirty="0" smtClean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m</a:t>
            </a:r>
            <a:r>
              <a:rPr lang="en-GB" altLang="en-US" sz="2800" kern="0" dirty="0" smtClean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and </a:t>
            </a:r>
            <a:r>
              <a:rPr lang="en-GB" altLang="en-US" sz="2800" b="1" kern="0" dirty="0" smtClean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b</a:t>
            </a:r>
            <a:r>
              <a:rPr lang="en-GB" altLang="en-US" sz="2800" kern="0" dirty="0" smtClean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.</a:t>
            </a:r>
            <a:endParaRPr lang="en-GB" altLang="en-US" sz="2800" kern="0" dirty="0" smtClean="0"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marL="1047750" lvl="1" indent="-514350" eaLnBrk="1" hangingPunct="1">
              <a:buFont typeface="+mj-lt"/>
              <a:buAutoNum type="arabicPeriod"/>
              <a:defRPr/>
            </a:pPr>
            <a:r>
              <a:rPr lang="en-GB" altLang="en-US" sz="2800" kern="0" dirty="0" smtClean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Predictions based </a:t>
            </a:r>
            <a:r>
              <a:rPr lang="en-GB" altLang="en-US" sz="2800" kern="0" dirty="0" smtClean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on guesses.</a:t>
            </a:r>
          </a:p>
          <a:p>
            <a:pPr marL="1047750" lvl="1" indent="-514350" eaLnBrk="1" hangingPunct="1">
              <a:buFont typeface="+mj-lt"/>
              <a:buAutoNum type="arabicPeriod"/>
              <a:defRPr/>
            </a:pPr>
            <a:r>
              <a:rPr lang="en-GB" altLang="en-US" sz="2800" kern="0" dirty="0" smtClean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Measures </a:t>
            </a:r>
            <a:r>
              <a:rPr lang="en-GB" altLang="en-US" sz="2800" kern="0" dirty="0" smtClean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error between guess </a:t>
            </a:r>
            <a:r>
              <a:rPr lang="en-GB" altLang="en-US" sz="2800" kern="0" dirty="0" smtClean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and observed results.</a:t>
            </a:r>
          </a:p>
          <a:p>
            <a:pPr marL="1047750" lvl="1" indent="-514350" eaLnBrk="1" hangingPunct="1">
              <a:buFont typeface="+mj-lt"/>
              <a:buAutoNum type="arabicPeriod"/>
              <a:defRPr/>
            </a:pPr>
            <a:r>
              <a:rPr lang="en-GB" altLang="en-US" sz="2800" kern="0" dirty="0" smtClean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Adjusts next guess, based on previous error</a:t>
            </a:r>
          </a:p>
          <a:p>
            <a:pPr marL="1047750" lvl="1" indent="-514350" eaLnBrk="1" hangingPunct="1">
              <a:buFont typeface="+mj-lt"/>
              <a:buAutoNum type="arabicPeriod"/>
              <a:defRPr/>
            </a:pPr>
            <a:endParaRPr lang="en-GB" altLang="en-US" sz="2800" kern="0" dirty="0"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734C87B3-BF5D-4F55-BD13-CA9FA365D585}" type="slidenum">
              <a:rPr lang="en-US" altLang="en-US" sz="1800" smtClean="0">
                <a:latin typeface="Arial" panose="020B0604020202020204" pitchFamily="34" charset="0"/>
              </a:rPr>
              <a:pPr/>
              <a:t>8</a:t>
            </a:fld>
            <a:endParaRPr lang="en-US" altLang="en-US" sz="1800" smtClean="0">
              <a:latin typeface="Arial" panose="020B0604020202020204" pitchFamily="34" charset="0"/>
            </a:endParaRPr>
          </a:p>
        </p:txBody>
      </p:sp>
      <p:sp>
        <p:nvSpPr>
          <p:cNvPr id="1331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Physics-Informed Neural Networks</a:t>
            </a:r>
          </a:p>
        </p:txBody>
      </p:sp>
      <p:sp>
        <p:nvSpPr>
          <p:cNvPr id="13316" name="Content Placeholder 3"/>
          <p:cNvSpPr>
            <a:spLocks noGrp="1"/>
          </p:cNvSpPr>
          <p:nvPr>
            <p:ph sz="quarter" idx="11"/>
          </p:nvPr>
        </p:nvSpPr>
        <p:spPr>
          <a:xfrm>
            <a:off x="479425" y="1046162"/>
            <a:ext cx="11250613" cy="5684837"/>
          </a:xfrm>
        </p:spPr>
        <p:txBody>
          <a:bodyPr/>
          <a:lstStyle/>
          <a:p>
            <a:pPr eaLnBrk="1" hangingPunct="1"/>
            <a:r>
              <a:rPr lang="en-GB" altLang="en-US" sz="3200" dirty="0" smtClean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Combines data-driven techniques with trustworthy and proven Physics and </a:t>
            </a:r>
            <a:r>
              <a:rPr lang="en-GB" altLang="en-US" sz="3200" dirty="0" smtClean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Math.</a:t>
            </a:r>
          </a:p>
          <a:p>
            <a:pPr eaLnBrk="1" hangingPunct="1"/>
            <a:endParaRPr lang="en-GB" altLang="en-US" sz="3200" dirty="0" smtClean="0"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eaLnBrk="1" hangingPunct="1"/>
            <a:endParaRPr lang="en-GB" altLang="en-US" sz="3200" dirty="0"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eaLnBrk="1" hangingPunct="1"/>
            <a:endParaRPr lang="en-GB" altLang="en-US" sz="3200" dirty="0" smtClean="0"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marL="0" indent="0" eaLnBrk="1" hangingPunct="1">
              <a:buNone/>
            </a:pPr>
            <a:endParaRPr lang="en-GB" altLang="en-US" sz="3200" dirty="0" smtClean="0"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eaLnBrk="1" hangingPunct="1"/>
            <a:r>
              <a:rPr lang="en-GB" altLang="en-US" sz="3200" dirty="0" smtClean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Provides network with Physics equation</a:t>
            </a:r>
          </a:p>
          <a:p>
            <a:pPr lvl="1" eaLnBrk="1" hangingPunct="1"/>
            <a:r>
              <a:rPr lang="en-GB" altLang="en-US" sz="2800" dirty="0" smtClean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Leverages autodifferentiation functionality of ML framework</a:t>
            </a:r>
          </a:p>
          <a:p>
            <a:pPr lvl="1" eaLnBrk="1" hangingPunct="1"/>
            <a:r>
              <a:rPr lang="en-GB" altLang="en-US" sz="2800" dirty="0" smtClean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Network </a:t>
            </a:r>
            <a:r>
              <a:rPr lang="en-GB" altLang="en-US" sz="2800" dirty="0" smtClean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fits derivative of output w.r.t. input to Physics Equation</a:t>
            </a:r>
            <a:endParaRPr lang="en-GB" altLang="en-US" sz="2800" dirty="0" smtClean="0"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 bwMode="auto">
          <a:xfrm>
            <a:off x="638968" y="2319536"/>
            <a:ext cx="5662244" cy="1727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5613" indent="-4556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89013" indent="-3794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charset="2"/>
              <a:buChar char="v"/>
              <a:defRPr sz="20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2132013" indent="-3032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+mn-lt"/>
                <a:ea typeface="Arial Narrow" panose="020B0606020202030204" pitchFamily="34" charset="0"/>
                <a:cs typeface="Arial Narrow" panose="020B0606020202030204" pitchFamily="34" charset="0"/>
              </a:defRPr>
            </a:lvl4pPr>
            <a:lvl5pPr marL="2741613" indent="-3032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+mn-lt"/>
                <a:ea typeface="Arial Narrow" panose="020B0606020202030204" pitchFamily="34" charset="0"/>
                <a:cs typeface="Arial Narrow" panose="020B0606020202030204" pitchFamily="34" charset="0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GB" altLang="en-US" sz="3200" kern="0" dirty="0" smtClean="0">
                <a:solidFill>
                  <a:srgbClr val="FF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Distrust</a:t>
            </a:r>
            <a:endParaRPr lang="en-GB" altLang="en-US" sz="3200" kern="0" dirty="0" smtClean="0">
              <a:solidFill>
                <a:srgbClr val="FF0000"/>
              </a:solidFill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eaLnBrk="1" hangingPunct="1">
              <a:defRPr/>
            </a:pPr>
            <a:r>
              <a:rPr lang="en-GB" altLang="en-US" sz="3200" kern="0" dirty="0" smtClean="0">
                <a:solidFill>
                  <a:srgbClr val="FF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“Black Box” </a:t>
            </a:r>
            <a:r>
              <a:rPr lang="en-GB" altLang="en-US" sz="3200" kern="0" dirty="0" smtClean="0">
                <a:solidFill>
                  <a:srgbClr val="FF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nature</a:t>
            </a:r>
            <a:endParaRPr lang="en-GB" altLang="en-US" sz="3200" kern="0" dirty="0" smtClean="0">
              <a:solidFill>
                <a:srgbClr val="FF0000"/>
              </a:solidFill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eaLnBrk="1" hangingPunct="1">
              <a:defRPr/>
            </a:pPr>
            <a:r>
              <a:rPr lang="en-GB" altLang="en-US" sz="3200" kern="0" dirty="0" smtClean="0">
                <a:solidFill>
                  <a:srgbClr val="FF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Poor out-of-distribution inferences</a:t>
            </a:r>
            <a:endParaRPr lang="en-GB" altLang="en-US" sz="3200" kern="0" dirty="0" smtClean="0">
              <a:solidFill>
                <a:srgbClr val="FF0000"/>
              </a:solidFill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6460755" y="2319536"/>
            <a:ext cx="5332413" cy="171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5613" indent="-4556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89013" indent="-3794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charset="2"/>
              <a:buChar char="v"/>
              <a:defRPr sz="20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2132013" indent="-3032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+mn-lt"/>
                <a:ea typeface="Arial Narrow" panose="020B0606020202030204" pitchFamily="34" charset="0"/>
                <a:cs typeface="Arial Narrow" panose="020B0606020202030204" pitchFamily="34" charset="0"/>
              </a:defRPr>
            </a:lvl4pPr>
            <a:lvl5pPr marL="2741613" indent="-3032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+mn-lt"/>
                <a:ea typeface="Arial Narrow" panose="020B0606020202030204" pitchFamily="34" charset="0"/>
                <a:cs typeface="Arial Narrow" panose="020B0606020202030204" pitchFamily="34" charset="0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GB" altLang="en-US" sz="3200" kern="0" dirty="0" smtClean="0">
                <a:solidFill>
                  <a:srgbClr val="00B05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More trustworthy</a:t>
            </a:r>
          </a:p>
          <a:p>
            <a:pPr eaLnBrk="1" hangingPunct="1">
              <a:defRPr/>
            </a:pPr>
            <a:r>
              <a:rPr lang="en-GB" altLang="en-US" sz="3200" kern="0" dirty="0" smtClean="0">
                <a:solidFill>
                  <a:srgbClr val="00B05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Explainable</a:t>
            </a:r>
            <a:endParaRPr lang="en-GB" altLang="en-US" sz="3200" kern="0" dirty="0" smtClean="0">
              <a:solidFill>
                <a:srgbClr val="00B050"/>
              </a:solidFill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eaLnBrk="1" hangingPunct="1">
              <a:defRPr/>
            </a:pPr>
            <a:r>
              <a:rPr lang="en-GB" altLang="en-US" sz="3200" kern="0" dirty="0" smtClean="0">
                <a:solidFill>
                  <a:srgbClr val="00B05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Gap </a:t>
            </a:r>
            <a:r>
              <a:rPr lang="en-GB" altLang="en-US" sz="3200" kern="0" dirty="0" smtClean="0">
                <a:solidFill>
                  <a:srgbClr val="00B05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filling</a:t>
            </a:r>
            <a:endParaRPr lang="en-GB" altLang="en-US" sz="3200" kern="0" dirty="0" smtClean="0">
              <a:solidFill>
                <a:srgbClr val="00B050"/>
              </a:solidFill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32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3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3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5F6B5F81-7AA7-4285-B8D6-6140B732F26D}" type="slidenum">
              <a:rPr lang="en-US" altLang="en-US" sz="1800" smtClean="0">
                <a:latin typeface="Arial" panose="020B0604020202020204" pitchFamily="34" charset="0"/>
              </a:rPr>
              <a:pPr/>
              <a:t>9</a:t>
            </a:fld>
            <a:endParaRPr lang="en-US" altLang="en-US" sz="1800" smtClean="0">
              <a:latin typeface="Arial" panose="020B0604020202020204" pitchFamily="34" charset="0"/>
            </a:endParaRPr>
          </a:p>
        </p:txBody>
      </p:sp>
      <p:sp>
        <p:nvSpPr>
          <p:cNvPr id="1433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Projectile Motion</a:t>
            </a:r>
          </a:p>
        </p:txBody>
      </p:sp>
      <p:pic>
        <p:nvPicPr>
          <p:cNvPr id="1434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0" y="1047750"/>
            <a:ext cx="13335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Oval 2"/>
          <p:cNvSpPr>
            <a:spLocks noChangeArrowheads="1"/>
          </p:cNvSpPr>
          <p:nvPr/>
        </p:nvSpPr>
        <p:spPr bwMode="auto">
          <a:xfrm>
            <a:off x="1889125" y="4389438"/>
            <a:ext cx="223838" cy="274637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/>
          <a:lstStyle/>
          <a:p>
            <a:pPr eaLnBrk="1" hangingPunct="1"/>
            <a:endParaRPr lang="en-GB" altLang="en-US" sz="2400"/>
          </a:p>
        </p:txBody>
      </p:sp>
      <p:sp>
        <p:nvSpPr>
          <p:cNvPr id="14342" name="Oval 6"/>
          <p:cNvSpPr>
            <a:spLocks noChangeArrowheads="1"/>
          </p:cNvSpPr>
          <p:nvPr/>
        </p:nvSpPr>
        <p:spPr bwMode="auto">
          <a:xfrm>
            <a:off x="3108325" y="4389438"/>
            <a:ext cx="223838" cy="274637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/>
          <a:lstStyle/>
          <a:p>
            <a:pPr eaLnBrk="1" hangingPunct="1"/>
            <a:endParaRPr lang="en-GB" altLang="en-US" sz="2400"/>
          </a:p>
        </p:txBody>
      </p:sp>
      <p:sp>
        <p:nvSpPr>
          <p:cNvPr id="14343" name="Oval 7"/>
          <p:cNvSpPr>
            <a:spLocks noChangeArrowheads="1"/>
          </p:cNvSpPr>
          <p:nvPr/>
        </p:nvSpPr>
        <p:spPr bwMode="auto">
          <a:xfrm>
            <a:off x="3648075" y="4043363"/>
            <a:ext cx="222250" cy="274637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/>
          <a:lstStyle/>
          <a:p>
            <a:pPr eaLnBrk="1" hangingPunct="1"/>
            <a:endParaRPr lang="en-GB" altLang="en-US" sz="2400"/>
          </a:p>
        </p:txBody>
      </p:sp>
      <p:sp>
        <p:nvSpPr>
          <p:cNvPr id="14344" name="Oval 8"/>
          <p:cNvSpPr>
            <a:spLocks noChangeArrowheads="1"/>
          </p:cNvSpPr>
          <p:nvPr/>
        </p:nvSpPr>
        <p:spPr bwMode="auto">
          <a:xfrm>
            <a:off x="3546475" y="3749675"/>
            <a:ext cx="222250" cy="27305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/>
          <a:lstStyle/>
          <a:p>
            <a:pPr eaLnBrk="1" hangingPunct="1"/>
            <a:endParaRPr lang="en-GB" altLang="en-US" sz="2400"/>
          </a:p>
        </p:txBody>
      </p:sp>
      <p:sp>
        <p:nvSpPr>
          <p:cNvPr id="14345" name="Oval 9"/>
          <p:cNvSpPr>
            <a:spLocks noChangeArrowheads="1"/>
          </p:cNvSpPr>
          <p:nvPr/>
        </p:nvSpPr>
        <p:spPr bwMode="auto">
          <a:xfrm>
            <a:off x="5059363" y="3017838"/>
            <a:ext cx="223837" cy="274637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/>
          <a:lstStyle/>
          <a:p>
            <a:pPr eaLnBrk="1" hangingPunct="1"/>
            <a:endParaRPr lang="en-GB" altLang="en-US" sz="2400"/>
          </a:p>
        </p:txBody>
      </p:sp>
      <p:sp>
        <p:nvSpPr>
          <p:cNvPr id="14346" name="Oval 10"/>
          <p:cNvSpPr>
            <a:spLocks noChangeArrowheads="1"/>
          </p:cNvSpPr>
          <p:nvPr/>
        </p:nvSpPr>
        <p:spPr bwMode="auto">
          <a:xfrm>
            <a:off x="5719763" y="2879725"/>
            <a:ext cx="223837" cy="274638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/>
          <a:lstStyle/>
          <a:p>
            <a:pPr eaLnBrk="1" hangingPunct="1"/>
            <a:endParaRPr lang="en-GB" altLang="en-US" sz="2400"/>
          </a:p>
        </p:txBody>
      </p:sp>
      <p:sp>
        <p:nvSpPr>
          <p:cNvPr id="14347" name="Oval 11"/>
          <p:cNvSpPr>
            <a:spLocks noChangeArrowheads="1"/>
          </p:cNvSpPr>
          <p:nvPr/>
        </p:nvSpPr>
        <p:spPr bwMode="auto">
          <a:xfrm>
            <a:off x="6156325" y="2870200"/>
            <a:ext cx="223838" cy="274638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/>
          <a:lstStyle/>
          <a:p>
            <a:pPr eaLnBrk="1" hangingPunct="1"/>
            <a:endParaRPr lang="en-GB" altLang="en-US" sz="2400"/>
          </a:p>
        </p:txBody>
      </p:sp>
      <p:sp>
        <p:nvSpPr>
          <p:cNvPr id="14348" name="Oval 12"/>
          <p:cNvSpPr>
            <a:spLocks noChangeArrowheads="1"/>
          </p:cNvSpPr>
          <p:nvPr/>
        </p:nvSpPr>
        <p:spPr bwMode="auto">
          <a:xfrm>
            <a:off x="6837363" y="2743200"/>
            <a:ext cx="223837" cy="274638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/>
          <a:lstStyle/>
          <a:p>
            <a:pPr eaLnBrk="1" hangingPunct="1"/>
            <a:endParaRPr lang="en-GB" altLang="en-US" sz="2400"/>
          </a:p>
        </p:txBody>
      </p:sp>
      <p:sp>
        <p:nvSpPr>
          <p:cNvPr id="14349" name="Oval 13"/>
          <p:cNvSpPr>
            <a:spLocks noChangeArrowheads="1"/>
          </p:cNvSpPr>
          <p:nvPr/>
        </p:nvSpPr>
        <p:spPr bwMode="auto">
          <a:xfrm>
            <a:off x="7589838" y="2879725"/>
            <a:ext cx="223837" cy="274638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/>
          <a:lstStyle/>
          <a:p>
            <a:pPr eaLnBrk="1" hangingPunct="1"/>
            <a:endParaRPr lang="en-GB" altLang="en-US" sz="2400"/>
          </a:p>
        </p:txBody>
      </p:sp>
      <p:pic>
        <p:nvPicPr>
          <p:cNvPr id="1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1975" y="1047750"/>
            <a:ext cx="13335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6PresentationTemplate_Tutorials.potx" id="{703545D4-36F8-4318-AC29-1855C3CD0935}" vid="{711C829B-536F-4794-9833-7F96502517E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7E50F16932FA4DA740AD241DCC42DC" ma:contentTypeVersion="1" ma:contentTypeDescription="Create a new document." ma:contentTypeScope="" ma:versionID="cf3becb063dad1cc8b49e034e445ab8d">
  <xsd:schema xmlns:xsd="http://www.w3.org/2001/XMLSchema" xmlns:p="http://schemas.microsoft.com/office/2006/metadata/properties" xmlns:ns1="http://schemas.microsoft.com/sharepoint/v3" targetNamespace="http://schemas.microsoft.com/office/2006/metadata/properties" ma:root="true" ma:fieldsID="ddb0c952b897a810c8a4e377cff6bff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2F04B76F-4E2B-4E86-86C5-9CCB38AF7D9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C5F1E05-96DA-4377-A6E4-484D5E715A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22E47519-430B-43A4-A735-4AB063257451}">
  <ds:schemaRefs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15835</TotalTime>
  <Words>372</Words>
  <Application>Microsoft Office PowerPoint</Application>
  <PresentationFormat>Widescreen</PresentationFormat>
  <Paragraphs>122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Arial Narrow</vt:lpstr>
      <vt:lpstr>Calibri Light</vt:lpstr>
      <vt:lpstr>Tahoma</vt:lpstr>
      <vt:lpstr>Wingdings</vt:lpstr>
      <vt:lpstr>Blends</vt:lpstr>
      <vt:lpstr>PowerPoint Presentation</vt:lpstr>
      <vt:lpstr>Digital Twins</vt:lpstr>
      <vt:lpstr>Digital Twins</vt:lpstr>
      <vt:lpstr>Digital Twins</vt:lpstr>
      <vt:lpstr>Digital Twins</vt:lpstr>
      <vt:lpstr>A Brief Explanation of Neural Networks</vt:lpstr>
      <vt:lpstr>A Brief Explanation of Neural Networks</vt:lpstr>
      <vt:lpstr>Physics-Informed Neural Networks</vt:lpstr>
      <vt:lpstr>Projectile Motion</vt:lpstr>
      <vt:lpstr>Projectile Motion</vt:lpstr>
      <vt:lpstr>Projectile Motion</vt:lpstr>
      <vt:lpstr>UAS Twin</vt:lpstr>
      <vt:lpstr>UAS Twin</vt:lpstr>
      <vt:lpstr>UAS Twin</vt:lpstr>
      <vt:lpstr>UAS Digital Twin</vt:lpstr>
      <vt:lpstr>UAS Digital Twin</vt:lpstr>
      <vt:lpstr>What Next?</vt:lpstr>
    </vt:vector>
  </TitlesOfParts>
  <Company>The Boeing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Hamilton, Christopher A</dc:creator>
  <cp:lastModifiedBy>McRobie, Ted</cp:lastModifiedBy>
  <cp:revision>131</cp:revision>
  <cp:lastPrinted>1601-01-01T00:00:00Z</cp:lastPrinted>
  <dcterms:created xsi:type="dcterms:W3CDTF">2016-03-29T15:29:36Z</dcterms:created>
  <dcterms:modified xsi:type="dcterms:W3CDTF">2024-10-28T11:35:57Z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0x010100767E50F16932FA4DA740AD241DCC42DC</vt:lpwstr>
  </property>
  <property fmtid="{D5CDD505-2E9C-101B-9397-08002B2CF9AE}" pid="3" name="DocumentDescription">
    <vt:lpwstr>&lt;div class=ExternalClass9DF5FD6F97034AAA9FF0AABB8157F05A&gt; &lt;/div&gt;</vt:lpwstr>
  </property>
  <property fmtid="{D5CDD505-2E9C-101B-9397-08002B2CF9AE}" pid="4" name="MSIP_Label_9e3fe282-78a3-46c2-a95b-f1092c13d694_Enabled">
    <vt:lpwstr>true</vt:lpwstr>
  </property>
  <property fmtid="{D5CDD505-2E9C-101B-9397-08002B2CF9AE}" pid="5" name="MSIP_Label_9e3fe282-78a3-46c2-a95b-f1092c13d694_SetDate">
    <vt:lpwstr>2024-10-28T11:35:57Z</vt:lpwstr>
  </property>
  <property fmtid="{D5CDD505-2E9C-101B-9397-08002B2CF9AE}" pid="6" name="MSIP_Label_9e3fe282-78a3-46c2-a95b-f1092c13d694_Method">
    <vt:lpwstr>Privileged</vt:lpwstr>
  </property>
  <property fmtid="{D5CDD505-2E9C-101B-9397-08002B2CF9AE}" pid="7" name="MSIP_Label_9e3fe282-78a3-46c2-a95b-f1092c13d694_Name">
    <vt:lpwstr>THALES-CORE-07</vt:lpwstr>
  </property>
  <property fmtid="{D5CDD505-2E9C-101B-9397-08002B2CF9AE}" pid="8" name="MSIP_Label_9e3fe282-78a3-46c2-a95b-f1092c13d694_SiteId">
    <vt:lpwstr>6e603289-5e46-4e26-ac7c-03a85420a9a5</vt:lpwstr>
  </property>
  <property fmtid="{D5CDD505-2E9C-101B-9397-08002B2CF9AE}" pid="9" name="MSIP_Label_9e3fe282-78a3-46c2-a95b-f1092c13d694_ActionId">
    <vt:lpwstr>93de5793-33b7-4328-a516-fc5f14019b3b</vt:lpwstr>
  </property>
  <property fmtid="{D5CDD505-2E9C-101B-9397-08002B2CF9AE}" pid="10" name="MSIP_Label_9e3fe282-78a3-46c2-a95b-f1092c13d694_ContentBits">
    <vt:lpwstr>0</vt:lpwstr>
  </property>
  <property fmtid="{D5CDD505-2E9C-101B-9397-08002B2CF9AE}" pid="11" name="Thales-Sensitivity">
    <vt:lpwstr>{TGOPEN-UM}</vt:lpwstr>
  </property>
</Properties>
</file>