
<file path=[Content_Types].xml><?xml version="1.0" encoding="utf-8"?>
<Types xmlns="http://schemas.openxmlformats.org/package/2006/content-types">
  <Default Extension="fntdata" ContentType="application/x-fontdata"/>
  <Default Extension="glb" ContentType="model/gltf.binary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59" r:id="rId4"/>
  </p:sldMasterIdLst>
  <p:notesMasterIdLst>
    <p:notesMasterId r:id="rId32"/>
  </p:notesMasterIdLst>
  <p:handoutMasterIdLst>
    <p:handoutMasterId r:id="rId33"/>
  </p:handoutMasterIdLst>
  <p:sldIdLst>
    <p:sldId id="289" r:id="rId5"/>
    <p:sldId id="332" r:id="rId6"/>
    <p:sldId id="363" r:id="rId7"/>
    <p:sldId id="341" r:id="rId8"/>
    <p:sldId id="333" r:id="rId9"/>
    <p:sldId id="337" r:id="rId10"/>
    <p:sldId id="338" r:id="rId11"/>
    <p:sldId id="339" r:id="rId12"/>
    <p:sldId id="358" r:id="rId13"/>
    <p:sldId id="347" r:id="rId14"/>
    <p:sldId id="305" r:id="rId15"/>
    <p:sldId id="345" r:id="rId16"/>
    <p:sldId id="346" r:id="rId17"/>
    <p:sldId id="359" r:id="rId18"/>
    <p:sldId id="360" r:id="rId19"/>
    <p:sldId id="348" r:id="rId20"/>
    <p:sldId id="354" r:id="rId21"/>
    <p:sldId id="349" r:id="rId22"/>
    <p:sldId id="355" r:id="rId23"/>
    <p:sldId id="361" r:id="rId24"/>
    <p:sldId id="356" r:id="rId25"/>
    <p:sldId id="353" r:id="rId26"/>
    <p:sldId id="364" r:id="rId27"/>
    <p:sldId id="357" r:id="rId28"/>
    <p:sldId id="362" r:id="rId29"/>
    <p:sldId id="351" r:id="rId30"/>
    <p:sldId id="352" r:id="rId31"/>
  </p:sldIdLst>
  <p:sldSz cx="12192000" cy="6858000"/>
  <p:notesSz cx="6858000" cy="9029700"/>
  <p:embeddedFontLst>
    <p:embeddedFont>
      <p:font typeface="Amasis MT Pro Black" panose="02040A04050005020304" pitchFamily="18" charset="0"/>
      <p:bold r:id="rId34"/>
      <p:boldItalic r:id="rId35"/>
    </p:embeddedFont>
    <p:embeddedFont>
      <p:font typeface="Arial Narrow" panose="020B0606020202030204" pitchFamily="34" charset="0"/>
      <p:regular r:id="rId36"/>
      <p:bold r:id="rId37"/>
      <p:italic r:id="rId38"/>
      <p:boldItalic r:id="rId39"/>
    </p:embeddedFont>
    <p:embeddedFont>
      <p:font typeface="Tahoma" panose="020B0604030504040204" pitchFamily="34" charset="0"/>
      <p:regular r:id="rId40"/>
      <p:bold r:id="rId41"/>
    </p:embeddedFont>
    <p:embeddedFont>
      <p:font typeface="Trebuchet MS" panose="020B0603020202020204" pitchFamily="34" charset="0"/>
      <p:regular r:id="rId42"/>
      <p:bold r:id="rId43"/>
      <p:italic r:id="rId44"/>
      <p:boldItalic r:id="rId45"/>
    </p:embeddedFont>
  </p:embeddedFont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Tahoma" charset="0"/>
        <a:ea typeface="+mn-ea"/>
        <a:cs typeface="+mn-cs"/>
      </a:defRPr>
    </a:lvl1pPr>
    <a:lvl2pPr marL="609585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Tahoma" charset="0"/>
        <a:ea typeface="+mn-ea"/>
        <a:cs typeface="+mn-cs"/>
      </a:defRPr>
    </a:lvl2pPr>
    <a:lvl3pPr marL="121917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Tahoma" charset="0"/>
        <a:ea typeface="+mn-ea"/>
        <a:cs typeface="+mn-cs"/>
      </a:defRPr>
    </a:lvl3pPr>
    <a:lvl4pPr marL="1828754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Tahoma" charset="0"/>
        <a:ea typeface="+mn-ea"/>
        <a:cs typeface="+mn-cs"/>
      </a:defRPr>
    </a:lvl4pPr>
    <a:lvl5pPr marL="2438339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Tahoma" charset="0"/>
        <a:ea typeface="+mn-ea"/>
        <a:cs typeface="+mn-cs"/>
      </a:defRPr>
    </a:lvl5pPr>
    <a:lvl6pPr marL="3047924" algn="l" defTabSz="1219170" rtl="0" eaLnBrk="1" latinLnBrk="0" hangingPunct="1">
      <a:defRPr sz="3200" kern="1200">
        <a:solidFill>
          <a:schemeClr val="tx1"/>
        </a:solidFill>
        <a:latin typeface="Tahoma" charset="0"/>
        <a:ea typeface="+mn-ea"/>
        <a:cs typeface="+mn-cs"/>
      </a:defRPr>
    </a:lvl6pPr>
    <a:lvl7pPr marL="3657509" algn="l" defTabSz="1219170" rtl="0" eaLnBrk="1" latinLnBrk="0" hangingPunct="1">
      <a:defRPr sz="3200" kern="1200">
        <a:solidFill>
          <a:schemeClr val="tx1"/>
        </a:solidFill>
        <a:latin typeface="Tahoma" charset="0"/>
        <a:ea typeface="+mn-ea"/>
        <a:cs typeface="+mn-cs"/>
      </a:defRPr>
    </a:lvl7pPr>
    <a:lvl8pPr marL="4267093" algn="l" defTabSz="1219170" rtl="0" eaLnBrk="1" latinLnBrk="0" hangingPunct="1">
      <a:defRPr sz="3200" kern="1200">
        <a:solidFill>
          <a:schemeClr val="tx1"/>
        </a:solidFill>
        <a:latin typeface="Tahoma" charset="0"/>
        <a:ea typeface="+mn-ea"/>
        <a:cs typeface="+mn-cs"/>
      </a:defRPr>
    </a:lvl8pPr>
    <a:lvl9pPr marL="4876678" algn="l" defTabSz="1219170" rtl="0" eaLnBrk="1" latinLnBrk="0" hangingPunct="1">
      <a:defRPr sz="3200" kern="1200">
        <a:solidFill>
          <a:schemeClr val="tx1"/>
        </a:solidFill>
        <a:latin typeface="Tahoma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44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A24F4B0-5584-5F11-4DF4-E8893FD29249}" name="Jerson Geraldo Neto" initials="JG" userId="4d6a1a2fb65e3d13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2458A"/>
    <a:srgbClr val="0066CC"/>
    <a:srgbClr val="3366CC"/>
    <a:srgbClr val="CC3300"/>
    <a:srgbClr val="2B56AB"/>
    <a:srgbClr val="0033CC"/>
    <a:srgbClr val="F77B0B"/>
    <a:srgbClr val="B2F50B"/>
    <a:srgbClr val="F88C2A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929" autoAdjust="0"/>
    <p:restoredTop sz="94634" autoAdjust="0"/>
  </p:normalViewPr>
  <p:slideViewPr>
    <p:cSldViewPr snapToGrid="0">
      <p:cViewPr varScale="1">
        <p:scale>
          <a:sx n="80" d="100"/>
          <a:sy n="80" d="100"/>
        </p:scale>
        <p:origin x="173" y="6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0" d="100"/>
          <a:sy n="70" d="100"/>
        </p:scale>
        <p:origin x="-2814" y="-102"/>
      </p:cViewPr>
      <p:guideLst>
        <p:guide orient="horz" pos="2844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6.fntdata"/><Relationship Id="rId21" Type="http://schemas.openxmlformats.org/officeDocument/2006/relationships/slide" Target="slides/slide17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viewProps" Target="viewProps.xml"/><Relationship Id="rId50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3.fntdata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11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openxmlformats.org/officeDocument/2006/relationships/font" Target="fonts/font5.fntdata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t" anchorCtr="0" compatLnSpc="1">
            <a:prstTxWarp prst="textNoShape">
              <a:avLst/>
            </a:prstTxWarp>
          </a:bodyPr>
          <a:lstStyle>
            <a:lvl1pPr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t" anchorCtr="0" compatLnSpc="1">
            <a:prstTxWarp prst="textNoShape">
              <a:avLst/>
            </a:prstTxWarp>
          </a:bodyPr>
          <a:lstStyle>
            <a:lvl1pPr algn="r"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85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577263"/>
            <a:ext cx="297180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b" anchorCtr="0" compatLnSpc="1">
            <a:prstTxWarp prst="textNoShape">
              <a:avLst/>
            </a:prstTxWarp>
          </a:bodyPr>
          <a:lstStyle>
            <a:lvl1pPr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85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577263"/>
            <a:ext cx="297180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b" anchorCtr="0" compatLnSpc="1">
            <a:prstTxWarp prst="textNoShape">
              <a:avLst/>
            </a:prstTxWarp>
          </a:bodyPr>
          <a:lstStyle>
            <a:lvl1pPr algn="r" defTabSz="908050">
              <a:defRPr sz="1200"/>
            </a:lvl1pPr>
          </a:lstStyle>
          <a:p>
            <a:fld id="{4F2942F5-6495-4924-A5BF-A11924438D24}" type="slidenum">
              <a:rPr lang="en-US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02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t" anchorCtr="0" compatLnSpc="1">
            <a:prstTxWarp prst="textNoShape">
              <a:avLst/>
            </a:prstTxWarp>
          </a:bodyPr>
          <a:lstStyle>
            <a:lvl1pPr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t" anchorCtr="0" compatLnSpc="1">
            <a:prstTxWarp prst="textNoShape">
              <a:avLst/>
            </a:prstTxWarp>
          </a:bodyPr>
          <a:lstStyle>
            <a:lvl1pPr algn="r"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19100" y="676275"/>
            <a:ext cx="6019800" cy="33861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289425"/>
            <a:ext cx="5029200" cy="40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77263"/>
            <a:ext cx="297180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b" anchorCtr="0" compatLnSpc="1">
            <a:prstTxWarp prst="textNoShape">
              <a:avLst/>
            </a:prstTxWarp>
          </a:bodyPr>
          <a:lstStyle>
            <a:lvl1pPr defTabSz="908050">
              <a:defRPr sz="1200"/>
            </a:lvl1pPr>
          </a:lstStyle>
          <a:p>
            <a:endParaRPr lang="en-US" dirty="0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577263"/>
            <a:ext cx="297180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773" tIns="45387" rIns="90773" bIns="45387" numCol="1" anchor="b" anchorCtr="0" compatLnSpc="1">
            <a:prstTxWarp prst="textNoShape">
              <a:avLst/>
            </a:prstTxWarp>
          </a:bodyPr>
          <a:lstStyle>
            <a:lvl1pPr algn="r" defTabSz="908050">
              <a:defRPr sz="1200"/>
            </a:lvl1pPr>
          </a:lstStyle>
          <a:p>
            <a:fld id="{85D9B890-3B6E-417C-BD92-47816D5AB620}" type="slidenum">
              <a:rPr lang="en-US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5614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600" kern="1200">
        <a:solidFill>
          <a:schemeClr val="tx1"/>
        </a:solidFill>
        <a:latin typeface="Arial" charset="0"/>
        <a:ea typeface="+mn-ea"/>
        <a:cs typeface="+mn-cs"/>
      </a:defRPr>
    </a:lvl1pPr>
    <a:lvl2pPr marL="609585" algn="l" rtl="0" eaLnBrk="0" fontAlgn="base" hangingPunct="0">
      <a:spcBef>
        <a:spcPct val="30000"/>
      </a:spcBef>
      <a:spcAft>
        <a:spcPct val="0"/>
      </a:spcAft>
      <a:defRPr kumimoji="1" sz="1600" kern="1200">
        <a:solidFill>
          <a:schemeClr val="tx1"/>
        </a:solidFill>
        <a:latin typeface="Arial" charset="0"/>
        <a:ea typeface="+mn-ea"/>
        <a:cs typeface="+mn-cs"/>
      </a:defRPr>
    </a:lvl2pPr>
    <a:lvl3pPr marL="1219170" algn="l" rtl="0" eaLnBrk="0" fontAlgn="base" hangingPunct="0">
      <a:spcBef>
        <a:spcPct val="30000"/>
      </a:spcBef>
      <a:spcAft>
        <a:spcPct val="0"/>
      </a:spcAft>
      <a:defRPr kumimoji="1" sz="1600" kern="1200">
        <a:solidFill>
          <a:schemeClr val="tx1"/>
        </a:solidFill>
        <a:latin typeface="Arial" charset="0"/>
        <a:ea typeface="+mn-ea"/>
        <a:cs typeface="+mn-cs"/>
      </a:defRPr>
    </a:lvl3pPr>
    <a:lvl4pPr marL="1828754" algn="l" rtl="0" eaLnBrk="0" fontAlgn="base" hangingPunct="0">
      <a:spcBef>
        <a:spcPct val="30000"/>
      </a:spcBef>
      <a:spcAft>
        <a:spcPct val="0"/>
      </a:spcAft>
      <a:defRPr kumimoji="1" sz="1600" kern="1200">
        <a:solidFill>
          <a:schemeClr val="tx1"/>
        </a:solidFill>
        <a:latin typeface="Arial" charset="0"/>
        <a:ea typeface="+mn-ea"/>
        <a:cs typeface="+mn-cs"/>
      </a:defRPr>
    </a:lvl4pPr>
    <a:lvl5pPr marL="2438339" algn="l" rtl="0" eaLnBrk="0" fontAlgn="base" hangingPunct="0">
      <a:spcBef>
        <a:spcPct val="30000"/>
      </a:spcBef>
      <a:spcAft>
        <a:spcPct val="0"/>
      </a:spcAft>
      <a:defRPr kumimoji="1" sz="1600" kern="1200">
        <a:solidFill>
          <a:schemeClr val="tx1"/>
        </a:solidFill>
        <a:latin typeface="Arial" charset="0"/>
        <a:ea typeface="+mn-ea"/>
        <a:cs typeface="+mn-cs"/>
      </a:defRPr>
    </a:lvl5pPr>
    <a:lvl6pPr marL="3047924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509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093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678" algn="l" defTabSz="121917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C86FA95-754A-4FEF-9130-0A7EC231E6A0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132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9100" y="676275"/>
            <a:ext cx="6019800" cy="3386138"/>
          </a:xfrm>
          <a:ln/>
        </p:spPr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981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16E1BF6-07C4-0FBC-B918-ABD0285632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2730" y="-5151"/>
            <a:ext cx="12214730" cy="1364996"/>
          </a:xfrm>
          <a:prstGeom prst="rect">
            <a:avLst/>
          </a:prstGeom>
        </p:spPr>
      </p:pic>
      <p:cxnSp>
        <p:nvCxnSpPr>
          <p:cNvPr id="27" name="Straight Connector 26"/>
          <p:cNvCxnSpPr/>
          <p:nvPr/>
        </p:nvCxnSpPr>
        <p:spPr bwMode="auto">
          <a:xfrm>
            <a:off x="0" y="1384124"/>
            <a:ext cx="12192000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9" name="Text Placeholder 38"/>
          <p:cNvSpPr>
            <a:spLocks noGrp="1"/>
          </p:cNvSpPr>
          <p:nvPr>
            <p:ph type="body" sz="quarter" idx="10"/>
          </p:nvPr>
        </p:nvSpPr>
        <p:spPr>
          <a:xfrm>
            <a:off x="871093" y="1858346"/>
            <a:ext cx="10449813" cy="1229411"/>
          </a:xfrm>
        </p:spPr>
        <p:txBody>
          <a:bodyPr/>
          <a:lstStyle>
            <a:lvl1pPr marL="0" indent="0" algn="ctr">
              <a:buNone/>
              <a:defRPr sz="2800" b="1">
                <a:solidFill>
                  <a:srgbClr val="CC3300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40"/>
          <p:cNvSpPr>
            <a:spLocks noGrp="1"/>
          </p:cNvSpPr>
          <p:nvPr>
            <p:ph type="body" sz="quarter" idx="11"/>
          </p:nvPr>
        </p:nvSpPr>
        <p:spPr>
          <a:xfrm>
            <a:off x="2070100" y="3565525"/>
            <a:ext cx="8478838" cy="1934127"/>
          </a:xfrm>
        </p:spPr>
        <p:txBody>
          <a:bodyPr/>
          <a:lstStyle>
            <a:lvl1pPr marL="0" indent="0" algn="ctr">
              <a:buNone/>
              <a:defRPr sz="2400" b="1">
                <a:latin typeface="Arial Narrow" charset="0"/>
                <a:ea typeface="Arial Narrow" charset="0"/>
                <a:cs typeface="Arial Narrow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0" name="Group 19"/>
          <p:cNvGrpSpPr/>
          <p:nvPr userDrawn="1"/>
        </p:nvGrpSpPr>
        <p:grpSpPr>
          <a:xfrm>
            <a:off x="1305124" y="6512595"/>
            <a:ext cx="1338900" cy="276999"/>
            <a:chOff x="2207996" y="6472185"/>
            <a:chExt cx="1338900" cy="276999"/>
          </a:xfrm>
        </p:grpSpPr>
        <p:pic>
          <p:nvPicPr>
            <p:cNvPr id="21" name="Picture 20" descr="YouTube_icon_block.png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07996" y="6485179"/>
              <a:ext cx="334590" cy="250942"/>
            </a:xfrm>
            <a:prstGeom prst="rect">
              <a:avLst/>
            </a:prstGeom>
          </p:spPr>
        </p:pic>
        <p:sp>
          <p:nvSpPr>
            <p:cNvPr id="22" name="Rectangle 21"/>
            <p:cNvSpPr/>
            <p:nvPr/>
          </p:nvSpPr>
          <p:spPr>
            <a:xfrm>
              <a:off x="2513023" y="6472185"/>
              <a:ext cx="1033873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200" b="1" dirty="0" err="1">
                  <a:latin typeface="Arial"/>
                  <a:cs typeface="Arial"/>
                </a:rPr>
                <a:t>NTSAToday</a:t>
              </a:r>
              <a:endParaRPr lang="en-US" sz="1200" b="1" dirty="0">
                <a:latin typeface="Arial"/>
                <a:cs typeface="Arial"/>
              </a:endParaRPr>
            </a:p>
          </p:txBody>
        </p:sp>
      </p:grpSp>
      <p:sp>
        <p:nvSpPr>
          <p:cNvPr id="25" name="Slide Number Placeholder 2">
            <a:extLst>
              <a:ext uri="{FF2B5EF4-FFF2-40B4-BE49-F238E27FC236}">
                <a16:creationId xmlns:a16="http://schemas.microsoft.com/office/drawing/2014/main" id="{CF395AD9-3B30-E84E-ADFF-A85DEA9A5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86876" y="6419966"/>
            <a:ext cx="821634" cy="340935"/>
          </a:xfrm>
        </p:spPr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‹nº›</a:t>
            </a:fld>
            <a:endParaRPr lang="en-US" dirty="0"/>
          </a:p>
        </p:txBody>
      </p:sp>
      <p:pic>
        <p:nvPicPr>
          <p:cNvPr id="38" name="Picture 37" descr="Text, logo&#10;&#10;Description automatically generated">
            <a:extLst>
              <a:ext uri="{FF2B5EF4-FFF2-40B4-BE49-F238E27FC236}">
                <a16:creationId xmlns:a16="http://schemas.microsoft.com/office/drawing/2014/main" id="{DC8202BA-028E-E242-B824-C4B84406E00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8997" y="6352070"/>
            <a:ext cx="1094689" cy="438303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E68FCE43-A445-C22C-BCD5-7FBE06D7AD6A}"/>
              </a:ext>
            </a:extLst>
          </p:cNvPr>
          <p:cNvGrpSpPr/>
          <p:nvPr userDrawn="1"/>
        </p:nvGrpSpPr>
        <p:grpSpPr>
          <a:xfrm>
            <a:off x="260862" y="6503087"/>
            <a:ext cx="1044262" cy="282877"/>
            <a:chOff x="260862" y="6503087"/>
            <a:chExt cx="1044262" cy="282877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30BFF257-B0D7-4DC3-0743-448F338D0383}"/>
                </a:ext>
              </a:extLst>
            </p:cNvPr>
            <p:cNvSpPr/>
            <p:nvPr/>
          </p:nvSpPr>
          <p:spPr>
            <a:xfrm>
              <a:off x="468035" y="6508965"/>
              <a:ext cx="837089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200" b="1" dirty="0">
                  <a:latin typeface="Arial"/>
                  <a:cs typeface="Arial"/>
                </a:rPr>
                <a:t>@IITSEC</a:t>
              </a: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FB050F1-0DBD-216C-2FB3-021CBE46F42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60862" y="6503087"/>
              <a:ext cx="257814" cy="257814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51D3B32-716D-2758-508E-4514DD0BDD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80" t="14145" r="22571" b="14339"/>
          <a:stretch/>
        </p:blipFill>
        <p:spPr>
          <a:xfrm>
            <a:off x="11720949" y="6333477"/>
            <a:ext cx="473689" cy="4754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‹nº›</a:t>
            </a:fld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1"/>
          </p:nvPr>
        </p:nvSpPr>
        <p:spPr>
          <a:xfrm>
            <a:off x="480132" y="1046715"/>
            <a:ext cx="11250613" cy="5075237"/>
          </a:xfrm>
        </p:spPr>
        <p:txBody>
          <a:bodyPr/>
          <a:lstStyle>
            <a:lvl3pPr marL="1523962" indent="-304792">
              <a:buClr>
                <a:schemeClr val="tx1"/>
              </a:buClr>
              <a:buFont typeface="Wingdings" charset="2"/>
              <a:buChar char="v"/>
              <a:defRPr sz="2000">
                <a:latin typeface="Arial Narrow" charset="0"/>
                <a:ea typeface="Arial Narrow" charset="0"/>
                <a:cs typeface="Arial Narrow" charset="0"/>
              </a:defRPr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981083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‹nº›</a:t>
            </a:fld>
            <a:endParaRPr lang="en-US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6105439" y="989946"/>
            <a:ext cx="5609483" cy="4896678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10817" y="990774"/>
            <a:ext cx="5446091" cy="4895850"/>
          </a:xfrm>
        </p:spPr>
        <p:txBody>
          <a:bodyPr/>
          <a:lstStyle>
            <a:lvl3pPr marL="1523962" indent="-304792">
              <a:defRPr lang="en-US" sz="2000" dirty="0" smtClean="0">
                <a:solidFill>
                  <a:schemeClr val="tx1"/>
                </a:solidFill>
                <a:latin typeface="Arial Narrow" charset="0"/>
                <a:ea typeface="Arial Narrow" charset="0"/>
                <a:cs typeface="Arial Narrow" charset="0"/>
              </a:defRPr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933213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BBF096E-98E5-F3D6-7BE9-CCAE64E77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2301A4D9-A5DC-259A-B0D5-E4ECA5C43C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F7DAE53C-F70B-527A-F53C-E617282555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202F1282-3D7E-F30E-E453-4A8F3342D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DAEF1-F2A1-452A-92EF-1D9CE21B0096}" type="datetimeFigureOut">
              <a:rPr lang="pt-BR" smtClean="0"/>
              <a:t>10/11/2024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913AE489-38D1-3C4F-1785-7770BBAA9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6140726-0187-F114-DEE4-8ADE0E73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37161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10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1DEBD9-CE34-B950-D0A1-9CE5CB7094B2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" b="100"/>
          <a:stretch/>
        </p:blipFill>
        <p:spPr>
          <a:xfrm>
            <a:off x="0" y="1474"/>
            <a:ext cx="12212320" cy="823509"/>
          </a:xfrm>
          <a:prstGeom prst="rect">
            <a:avLst/>
          </a:prstGeom>
        </p:spPr>
      </p:pic>
      <p:sp>
        <p:nvSpPr>
          <p:cNvPr id="9831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1963" y="989946"/>
            <a:ext cx="11006952" cy="4896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98324" name="Rectangle 20"/>
          <p:cNvSpPr>
            <a:spLocks noGrp="1" noChangeArrowheads="1"/>
          </p:cNvSpPr>
          <p:nvPr>
            <p:ph type="title"/>
          </p:nvPr>
        </p:nvSpPr>
        <p:spPr bwMode="auto">
          <a:xfrm>
            <a:off x="2397039" y="0"/>
            <a:ext cx="7416800" cy="795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</a:t>
            </a:r>
          </a:p>
        </p:txBody>
      </p:sp>
      <p:sp>
        <p:nvSpPr>
          <p:cNvPr id="10" name="Rectangle 3"/>
          <p:cNvSpPr>
            <a:spLocks noGrp="1" noChangeArrowheads="1"/>
          </p:cNvSpPr>
          <p:nvPr>
            <p:ph type="sldNum" sz="quarter" idx="4"/>
          </p:nvPr>
        </p:nvSpPr>
        <p:spPr>
          <a:xfrm>
            <a:off x="10893288" y="6390502"/>
            <a:ext cx="821634" cy="340935"/>
          </a:xfrm>
          <a:prstGeom prst="rect">
            <a:avLst/>
          </a:prstGeom>
        </p:spPr>
        <p:txBody>
          <a:bodyPr/>
          <a:lstStyle>
            <a:lvl1pPr algn="r"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‹nº›</a:t>
            </a:fld>
            <a:endParaRPr lang="en-US" dirty="0"/>
          </a:p>
        </p:txBody>
      </p:sp>
      <p:grpSp>
        <p:nvGrpSpPr>
          <p:cNvPr id="6" name="Group 5"/>
          <p:cNvGrpSpPr/>
          <p:nvPr userDrawn="1"/>
        </p:nvGrpSpPr>
        <p:grpSpPr>
          <a:xfrm>
            <a:off x="260862" y="6503087"/>
            <a:ext cx="1044262" cy="282877"/>
            <a:chOff x="260862" y="6503087"/>
            <a:chExt cx="1044262" cy="282877"/>
          </a:xfrm>
        </p:grpSpPr>
        <p:sp>
          <p:nvSpPr>
            <p:cNvPr id="22" name="Rectangle 21"/>
            <p:cNvSpPr/>
            <p:nvPr/>
          </p:nvSpPr>
          <p:spPr>
            <a:xfrm>
              <a:off x="468035" y="6508965"/>
              <a:ext cx="837089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200" b="1" dirty="0">
                  <a:latin typeface="Arial"/>
                  <a:cs typeface="Arial"/>
                </a:rPr>
                <a:t>@IITSEC</a:t>
              </a:r>
            </a:p>
          </p:txBody>
        </p:sp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60862" y="6503087"/>
              <a:ext cx="257814" cy="257814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 userDrawn="1"/>
        </p:nvGrpSpPr>
        <p:grpSpPr>
          <a:xfrm>
            <a:off x="1305124" y="6512595"/>
            <a:ext cx="1338900" cy="276999"/>
            <a:chOff x="2207996" y="6472185"/>
            <a:chExt cx="1338900" cy="276999"/>
          </a:xfrm>
        </p:grpSpPr>
        <p:pic>
          <p:nvPicPr>
            <p:cNvPr id="25" name="Picture 24" descr="YouTube_icon_block.png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07996" y="6485179"/>
              <a:ext cx="334590" cy="250942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513023" y="6472185"/>
              <a:ext cx="1033873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200" b="1" dirty="0" err="1">
                  <a:latin typeface="Arial"/>
                  <a:cs typeface="Arial"/>
                </a:rPr>
                <a:t>NTSAToday</a:t>
              </a:r>
              <a:endParaRPr lang="en-US" sz="1200" b="1" dirty="0">
                <a:latin typeface="Arial"/>
                <a:cs typeface="Arial"/>
              </a:endParaRPr>
            </a:p>
          </p:txBody>
        </p:sp>
      </p:grpSp>
      <p:pic>
        <p:nvPicPr>
          <p:cNvPr id="21" name="Picture 20" descr="Text, logo&#10;&#10;Description automatically generated">
            <a:extLst>
              <a:ext uri="{FF2B5EF4-FFF2-40B4-BE49-F238E27FC236}">
                <a16:creationId xmlns:a16="http://schemas.microsoft.com/office/drawing/2014/main" id="{6863DC4E-89E6-B745-AEC7-DBE8802F6E31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7392" y="6352841"/>
            <a:ext cx="1094689" cy="43830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A0A8CAE-6BAB-EB7F-70F4-CA252F016C7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80" t="14145" r="22571" b="14339"/>
          <a:stretch/>
        </p:blipFill>
        <p:spPr>
          <a:xfrm>
            <a:off x="11720949" y="6333477"/>
            <a:ext cx="473689" cy="47548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78" r:id="rId4"/>
  </p:sldLayoutIdLst>
  <p:hf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5pPr>
      <a:lvl6pPr marL="609585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6pPr>
      <a:lvl7pPr marL="1219170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7pPr>
      <a:lvl8pPr marL="1828754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8pPr>
      <a:lvl9pPr marL="2438339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F77B0B"/>
          </a:solidFill>
          <a:latin typeface="Tahoma" charset="0"/>
        </a:defRPr>
      </a:lvl9pPr>
    </p:titleStyle>
    <p:bodyStyle>
      <a:lvl1pPr marL="457189" indent="-457189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charset="2"/>
        <a:buChar char="Ø"/>
        <a:defRPr sz="2800">
          <a:solidFill>
            <a:schemeClr val="tx1"/>
          </a:solidFill>
          <a:latin typeface="Arial Narrow" charset="0"/>
          <a:ea typeface="Arial Narrow" charset="0"/>
          <a:cs typeface="Arial Narrow" charset="0"/>
        </a:defRPr>
      </a:lvl1pPr>
      <a:lvl2pPr marL="990575" indent="-38099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n"/>
        <a:defRPr sz="2400">
          <a:solidFill>
            <a:schemeClr val="tx1"/>
          </a:solidFill>
          <a:latin typeface="Arial Narrow" charset="0"/>
          <a:ea typeface="Arial Narrow" charset="0"/>
          <a:cs typeface="Arial Narrow" charset="0"/>
        </a:defRPr>
      </a:lvl2pPr>
      <a:lvl3pPr marL="1523962" indent="-304792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3200">
          <a:solidFill>
            <a:schemeClr val="tx1"/>
          </a:solidFill>
          <a:latin typeface="+mn-lt"/>
        </a:defRPr>
      </a:lvl3pPr>
      <a:lvl4pPr marL="2133547" indent="-304792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4pPr>
      <a:lvl5pPr marL="2743131" indent="-304792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5pPr>
      <a:lvl6pPr marL="3352716" indent="-304792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6pPr>
      <a:lvl7pPr marL="3962301" indent="-304792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7pPr>
      <a:lvl8pPr marL="4571886" indent="-304792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8pPr>
      <a:lvl9pPr marL="5181470" indent="-304792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667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41.png"/><Relationship Id="rId3" Type="http://schemas.openxmlformats.org/officeDocument/2006/relationships/image" Target="../media/image30.png"/><Relationship Id="rId7" Type="http://schemas.openxmlformats.org/officeDocument/2006/relationships/image" Target="../media/image36.png"/><Relationship Id="rId12" Type="http://schemas.openxmlformats.org/officeDocument/2006/relationships/image" Target="../media/image40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5.png"/><Relationship Id="rId11" Type="http://schemas.openxmlformats.org/officeDocument/2006/relationships/image" Target="../media/image39.jpeg"/><Relationship Id="rId5" Type="http://schemas.openxmlformats.org/officeDocument/2006/relationships/image" Target="../media/image34.png"/><Relationship Id="rId10" Type="http://schemas.openxmlformats.org/officeDocument/2006/relationships/image" Target="../media/image38.png"/><Relationship Id="rId4" Type="http://schemas.openxmlformats.org/officeDocument/2006/relationships/image" Target="../media/image31.png"/><Relationship Id="rId9" Type="http://schemas.openxmlformats.org/officeDocument/2006/relationships/image" Target="../media/image37.jpeg"/><Relationship Id="rId14" Type="http://schemas.openxmlformats.org/officeDocument/2006/relationships/image" Target="../media/image4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0.png"/><Relationship Id="rId3" Type="http://schemas.openxmlformats.org/officeDocument/2006/relationships/image" Target="../media/image31.png"/><Relationship Id="rId7" Type="http://schemas.openxmlformats.org/officeDocument/2006/relationships/image" Target="../media/image44.png"/><Relationship Id="rId12" Type="http://schemas.openxmlformats.org/officeDocument/2006/relationships/image" Target="../media/image49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Relationship Id="rId6" Type="http://schemas.microsoft.com/office/2017/06/relationships/model3d" Target="../media/model3d1.glb"/><Relationship Id="rId11" Type="http://schemas.openxmlformats.org/officeDocument/2006/relationships/image" Target="../media/image48.png"/><Relationship Id="rId5" Type="http://schemas.openxmlformats.org/officeDocument/2006/relationships/image" Target="../media/image43.png"/><Relationship Id="rId10" Type="http://schemas.openxmlformats.org/officeDocument/2006/relationships/image" Target="../media/image47.png"/><Relationship Id="rId4" Type="http://schemas.openxmlformats.org/officeDocument/2006/relationships/image" Target="../media/image32.png"/><Relationship Id="rId9" Type="http://schemas.openxmlformats.org/officeDocument/2006/relationships/image" Target="../media/image4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31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jpeg"/><Relationship Id="rId10" Type="http://schemas.openxmlformats.org/officeDocument/2006/relationships/image" Target="../media/image56.png"/><Relationship Id="rId4" Type="http://schemas.openxmlformats.org/officeDocument/2006/relationships/image" Target="../media/image32.png"/><Relationship Id="rId9" Type="http://schemas.openxmlformats.org/officeDocument/2006/relationships/image" Target="../media/image5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2.jpg"/><Relationship Id="rId4" Type="http://schemas.openxmlformats.org/officeDocument/2006/relationships/image" Target="../media/image6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2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8.jpeg"/><Relationship Id="rId4" Type="http://schemas.openxmlformats.org/officeDocument/2006/relationships/image" Target="../media/image77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0"/>
          </p:nvPr>
        </p:nvSpPr>
        <p:spPr>
          <a:xfrm>
            <a:off x="450979" y="2142930"/>
            <a:ext cx="11290041" cy="1286070"/>
          </a:xfrm>
        </p:spPr>
        <p:txBody>
          <a:bodyPr/>
          <a:lstStyle/>
          <a:p>
            <a:r>
              <a:rPr lang="en-US" sz="3600" dirty="0"/>
              <a:t>Military Planning Through Virtual Reality: </a:t>
            </a:r>
          </a:p>
          <a:p>
            <a:r>
              <a:rPr lang="en-US" sz="3600" dirty="0"/>
              <a:t>A Study on Spatial Skills and Map Interpretation</a:t>
            </a:r>
          </a:p>
          <a:p>
            <a:endParaRPr lang="en-US" sz="2000" dirty="0">
              <a:solidFill>
                <a:srgbClr val="00B050"/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1"/>
          </p:nvPr>
        </p:nvSpPr>
        <p:spPr>
          <a:xfrm>
            <a:off x="1268963" y="4437948"/>
            <a:ext cx="9617913" cy="1934127"/>
          </a:xfrm>
        </p:spPr>
        <p:txBody>
          <a:bodyPr/>
          <a:lstStyle/>
          <a:p>
            <a:pPr eaLnBrk="1" hangingPunct="1"/>
            <a:r>
              <a:rPr lang="en-US" dirty="0">
                <a:latin typeface="Arial Narrow" pitchFamily="34" charset="0"/>
              </a:rPr>
              <a:t>Jerson Geraldo Neto, Brazilian Army (</a:t>
            </a:r>
            <a:r>
              <a:rPr lang="en-US" dirty="0" err="1">
                <a:latin typeface="Arial Narrow" pitchFamily="34" charset="0"/>
              </a:rPr>
              <a:t>EsAO</a:t>
            </a:r>
            <a:r>
              <a:rPr lang="en-US" dirty="0">
                <a:latin typeface="Arial Narrow" pitchFamily="34" charset="0"/>
              </a:rPr>
              <a:t>)</a:t>
            </a:r>
          </a:p>
          <a:p>
            <a:pPr eaLnBrk="1" hangingPunct="1"/>
            <a:r>
              <a:rPr lang="en-US" dirty="0">
                <a:latin typeface="Arial Narrow" pitchFamily="34" charset="0"/>
              </a:rPr>
              <a:t>Anderson </a:t>
            </a:r>
            <a:r>
              <a:rPr lang="en-US" dirty="0" err="1">
                <a:latin typeface="Arial Narrow" pitchFamily="34" charset="0"/>
              </a:rPr>
              <a:t>Maciel</a:t>
            </a:r>
            <a:r>
              <a:rPr lang="en-US" dirty="0">
                <a:latin typeface="Arial Narrow" pitchFamily="34" charset="0"/>
              </a:rPr>
              <a:t>, </a:t>
            </a:r>
            <a:r>
              <a:rPr lang="pt-BR" dirty="0">
                <a:latin typeface="Arial Narrow" pitchFamily="34" charset="0"/>
              </a:rPr>
              <a:t>Instituto Superior </a:t>
            </a:r>
            <a:r>
              <a:rPr lang="pt-BR" dirty="0" err="1">
                <a:latin typeface="Arial Narrow" pitchFamily="34" charset="0"/>
              </a:rPr>
              <a:t>Tecnico</a:t>
            </a:r>
            <a:r>
              <a:rPr lang="pt-BR" dirty="0">
                <a:latin typeface="Arial Narrow" pitchFamily="34" charset="0"/>
              </a:rPr>
              <a:t> (U Lisboa)</a:t>
            </a:r>
          </a:p>
          <a:p>
            <a:pPr eaLnBrk="1" hangingPunct="1"/>
            <a:r>
              <a:rPr lang="pt-BR" dirty="0">
                <a:latin typeface="Arial Narrow" pitchFamily="34" charset="0"/>
              </a:rPr>
              <a:t>Luciana </a:t>
            </a:r>
            <a:r>
              <a:rPr lang="pt-BR" dirty="0" err="1">
                <a:latin typeface="Arial Narrow" pitchFamily="34" charset="0"/>
              </a:rPr>
              <a:t>Porcher</a:t>
            </a:r>
            <a:r>
              <a:rPr lang="pt-BR" dirty="0">
                <a:latin typeface="Arial Narrow" pitchFamily="34" charset="0"/>
              </a:rPr>
              <a:t> </a:t>
            </a:r>
            <a:r>
              <a:rPr lang="pt-BR" dirty="0" err="1">
                <a:latin typeface="Arial Narrow" pitchFamily="34" charset="0"/>
              </a:rPr>
              <a:t>Nedel</a:t>
            </a:r>
            <a:r>
              <a:rPr lang="pt-BR" dirty="0">
                <a:latin typeface="Arial Narrow" pitchFamily="34" charset="0"/>
              </a:rPr>
              <a:t>, Federal </a:t>
            </a:r>
            <a:r>
              <a:rPr lang="pt-BR" dirty="0" err="1">
                <a:latin typeface="Arial Narrow" pitchFamily="34" charset="0"/>
              </a:rPr>
              <a:t>University</a:t>
            </a:r>
            <a:r>
              <a:rPr lang="pt-BR" dirty="0">
                <a:latin typeface="Arial Narrow" pitchFamily="34" charset="0"/>
              </a:rPr>
              <a:t> of Rio Grande do Sul (UFRGS)</a:t>
            </a:r>
            <a:endParaRPr lang="en-US" dirty="0"/>
          </a:p>
        </p:txBody>
      </p:sp>
      <p:pic>
        <p:nvPicPr>
          <p:cNvPr id="5" name="Picture 16">
            <a:extLst>
              <a:ext uri="{FF2B5EF4-FFF2-40B4-BE49-F238E27FC236}">
                <a16:creationId xmlns:a16="http://schemas.microsoft.com/office/drawing/2014/main" id="{E236ED43-0D07-FECC-F9D0-A066E2EE51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421" y="6116895"/>
            <a:ext cx="875085" cy="64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8">
            <a:extLst>
              <a:ext uri="{FF2B5EF4-FFF2-40B4-BE49-F238E27FC236}">
                <a16:creationId xmlns:a16="http://schemas.microsoft.com/office/drawing/2014/main" id="{79F1EEFE-2DCE-E7E8-E3C7-2DD0EC0CB6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570" y="6188780"/>
            <a:ext cx="1171880" cy="621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0" descr="Visualization, Interaction and Simulation Lab">
            <a:extLst>
              <a:ext uri="{FF2B5EF4-FFF2-40B4-BE49-F238E27FC236}">
                <a16:creationId xmlns:a16="http://schemas.microsoft.com/office/drawing/2014/main" id="{0B61230E-88EE-8E8B-BF15-F810E44655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306" y="6273841"/>
            <a:ext cx="1477334" cy="48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2">
            <a:extLst>
              <a:ext uri="{FF2B5EF4-FFF2-40B4-BE49-F238E27FC236}">
                <a16:creationId xmlns:a16="http://schemas.microsoft.com/office/drawing/2014/main" id="{9828D166-642E-2D08-33F0-C6922FB8F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4496" y="6170616"/>
            <a:ext cx="428612" cy="64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Conector reto 2">
            <a:extLst>
              <a:ext uri="{FF2B5EF4-FFF2-40B4-BE49-F238E27FC236}">
                <a16:creationId xmlns:a16="http://schemas.microsoft.com/office/drawing/2014/main" id="{F2F0FEC0-6ECE-4FF4-A87D-315467EA84A3}"/>
              </a:ext>
            </a:extLst>
          </p:cNvPr>
          <p:cNvCxnSpPr>
            <a:cxnSpLocks/>
          </p:cNvCxnSpPr>
          <p:nvPr/>
        </p:nvCxnSpPr>
        <p:spPr bwMode="auto">
          <a:xfrm>
            <a:off x="0" y="6024298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</p:spTree>
    <p:extLst>
      <p:ext uri="{BB962C8B-B14F-4D97-AF65-F5344CB8AC3E}">
        <p14:creationId xmlns:p14="http://schemas.microsoft.com/office/powerpoint/2010/main" val="3664686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Número de Slide 1">
            <a:extLst>
              <a:ext uri="{FF2B5EF4-FFF2-40B4-BE49-F238E27FC236}">
                <a16:creationId xmlns:a16="http://schemas.microsoft.com/office/drawing/2014/main" id="{75C2967A-DA69-A30C-19C0-F39736AC5CF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9D5D2DBD-68F7-72B9-19C5-C42E2DFB1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868" y="0"/>
            <a:ext cx="8358263" cy="795130"/>
          </a:xfrm>
        </p:spPr>
        <p:txBody>
          <a:bodyPr/>
          <a:lstStyle/>
          <a:p>
            <a:r>
              <a:rPr lang="en-US" dirty="0"/>
              <a:t>Using Maps for Navigation is a Common Task</a:t>
            </a:r>
            <a:endParaRPr lang="pt-BR" dirty="0"/>
          </a:p>
        </p:txBody>
      </p:sp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ADE0F150-E7E9-2706-71F6-A02EB098288B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4426C9CB-AE4D-CC2E-5F06-EDDB29564D6D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480132" y="1046715"/>
            <a:ext cx="4157182" cy="5075237"/>
          </a:xfrm>
        </p:spPr>
        <p:txBody>
          <a:bodyPr/>
          <a:lstStyle/>
          <a:p>
            <a:pPr algn="just"/>
            <a:r>
              <a:rPr lang="pt-BR" dirty="0">
                <a:latin typeface="+mj-lt"/>
              </a:rPr>
              <a:t>Maps in </a:t>
            </a:r>
            <a:r>
              <a:rPr lang="pt-BR" dirty="0" err="1">
                <a:latin typeface="+mj-lt"/>
              </a:rPr>
              <a:t>daily</a:t>
            </a:r>
            <a:r>
              <a:rPr lang="pt-BR" dirty="0">
                <a:latin typeface="+mj-lt"/>
              </a:rPr>
              <a:t> </a:t>
            </a:r>
            <a:r>
              <a:rPr lang="pt-BR" dirty="0" err="1">
                <a:latin typeface="+mj-lt"/>
              </a:rPr>
              <a:t>routine</a:t>
            </a:r>
            <a:endParaRPr lang="pt-BR" dirty="0">
              <a:latin typeface="+mj-lt"/>
            </a:endParaRPr>
          </a:p>
          <a:p>
            <a:pPr marL="0" indent="0" algn="just">
              <a:buNone/>
            </a:pPr>
            <a:endParaRPr lang="pt-BR" sz="800" dirty="0">
              <a:latin typeface="+mj-lt"/>
            </a:endParaRPr>
          </a:p>
          <a:p>
            <a:pPr algn="just"/>
            <a:r>
              <a:rPr lang="en-US" dirty="0">
                <a:latin typeface="+mj-lt"/>
              </a:rPr>
              <a:t>Google Maps/GPS: widely used without a second thought</a:t>
            </a:r>
          </a:p>
          <a:p>
            <a:pPr marL="0" indent="0" algn="just">
              <a:buNone/>
            </a:pPr>
            <a:endParaRPr lang="en-US" sz="800" dirty="0">
              <a:latin typeface="+mj-lt"/>
            </a:endParaRPr>
          </a:p>
          <a:p>
            <a:pPr algn="just"/>
            <a:r>
              <a:rPr lang="pt-BR" dirty="0">
                <a:latin typeface="+mj-lt"/>
              </a:rPr>
              <a:t>Real-time </a:t>
            </a:r>
            <a:r>
              <a:rPr lang="pt-BR" dirty="0" err="1">
                <a:latin typeface="+mj-lt"/>
              </a:rPr>
              <a:t>directions</a:t>
            </a:r>
            <a:r>
              <a:rPr lang="pt-BR" dirty="0">
                <a:latin typeface="+mj-lt"/>
              </a:rPr>
              <a:t> </a:t>
            </a:r>
            <a:r>
              <a:rPr lang="pt-BR" dirty="0" err="1">
                <a:latin typeface="+mj-lt"/>
              </a:rPr>
              <a:t>and</a:t>
            </a:r>
            <a:r>
              <a:rPr lang="pt-BR" dirty="0">
                <a:latin typeface="+mj-lt"/>
              </a:rPr>
              <a:t> updates</a:t>
            </a:r>
          </a:p>
        </p:txBody>
      </p:sp>
      <p:pic>
        <p:nvPicPr>
          <p:cNvPr id="2050" name="Picture 2" descr="Problemas con el GPS: todas las maneras de arreglar errores de  posicionamiento en iPhone y Android">
            <a:extLst>
              <a:ext uri="{FF2B5EF4-FFF2-40B4-BE49-F238E27FC236}">
                <a16:creationId xmlns:a16="http://schemas.microsoft.com/office/drawing/2014/main" id="{1AFA2124-F898-7896-C11F-3CD0D2052B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07" y="4133461"/>
            <a:ext cx="4073207" cy="20707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F2C6A64D-D7EF-939F-3D8D-A539BD493F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3927" y="1046716"/>
            <a:ext cx="6657730" cy="51791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36608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646121-5F3E-1911-B687-FE83DC5B81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Número de Slide 1">
            <a:extLst>
              <a:ext uri="{FF2B5EF4-FFF2-40B4-BE49-F238E27FC236}">
                <a16:creationId xmlns:a16="http://schemas.microsoft.com/office/drawing/2014/main" id="{135E560D-E28E-FB24-3165-370CE26CA3C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E0073471-94FD-C139-FBCF-C28F265D0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868" y="0"/>
            <a:ext cx="8358263" cy="795130"/>
          </a:xfrm>
        </p:spPr>
        <p:txBody>
          <a:bodyPr/>
          <a:lstStyle/>
          <a:p>
            <a:r>
              <a:rPr lang="en-US" dirty="0"/>
              <a:t>Using Maps for Navigation is a Common Task</a:t>
            </a:r>
            <a:endParaRPr lang="pt-BR" dirty="0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86697A5D-350E-B784-F981-FE1B47593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9037" y="943333"/>
            <a:ext cx="6263345" cy="52825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 descr="8 dicas de segurança para quem vai viajar de carro - Intersat">
            <a:extLst>
              <a:ext uri="{FF2B5EF4-FFF2-40B4-BE49-F238E27FC236}">
                <a16:creationId xmlns:a16="http://schemas.microsoft.com/office/drawing/2014/main" id="{ECA04C4F-7FC9-33BC-82A1-FE9F8A35FEFA}"/>
              </a:ext>
            </a:extLst>
          </p:cNvPr>
          <p:cNvPicPr>
            <a:picLocks noGrp="1" noChangeAspect="1" noChangeArrowheads="1"/>
          </p:cNvPicPr>
          <p:nvPr>
            <p:ph sz="quarter" idx="1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2946" y="861035"/>
            <a:ext cx="6195525" cy="20345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E0C1222B-1641-C18C-96EB-465FB3CC8A28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A1370C11-15BA-9C84-B605-2D315E505FD8}"/>
              </a:ext>
            </a:extLst>
          </p:cNvPr>
          <p:cNvSpPr txBox="1">
            <a:spLocks/>
          </p:cNvSpPr>
          <p:nvPr/>
        </p:nvSpPr>
        <p:spPr bwMode="auto">
          <a:xfrm>
            <a:off x="480132" y="1046715"/>
            <a:ext cx="4931623" cy="5075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57189" indent="-457189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charset="2"/>
              <a:buChar char="Ø"/>
              <a:defRPr sz="2800">
                <a:solidFill>
                  <a:schemeClr val="tx1"/>
                </a:solidFill>
                <a:latin typeface="Arial Narrow" charset="0"/>
                <a:ea typeface="Arial Narrow" charset="0"/>
                <a:cs typeface="Arial Narrow" charset="0"/>
              </a:defRPr>
            </a:lvl1pPr>
            <a:lvl2pPr marL="990575" indent="-38099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 Narrow" charset="0"/>
                <a:ea typeface="Arial Narrow" charset="0"/>
                <a:cs typeface="Arial Narrow" charset="0"/>
              </a:defRPr>
            </a:lvl2pPr>
            <a:lvl3pPr marL="1523962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50000"/>
              <a:buFont typeface="Wingdings" charset="2"/>
              <a:buChar char="v"/>
              <a:defRPr sz="2000">
                <a:solidFill>
                  <a:schemeClr val="tx1"/>
                </a:solidFill>
                <a:latin typeface="Arial Narrow" charset="0"/>
                <a:ea typeface="Arial Narrow" charset="0"/>
                <a:cs typeface="Arial Narrow" charset="0"/>
              </a:defRPr>
            </a:lvl3pPr>
            <a:lvl4pPr marL="2133547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4pPr>
            <a:lvl5pPr marL="2743131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5pPr>
            <a:lvl6pPr marL="3352716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6pPr>
            <a:lvl7pPr marL="3962301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7pPr>
            <a:lvl8pPr marL="4571886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8pPr>
            <a:lvl9pPr marL="5181470" indent="-304792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667">
                <a:solidFill>
                  <a:schemeClr val="tx1"/>
                </a:solidFill>
                <a:latin typeface="+mn-lt"/>
              </a:defRPr>
            </a:lvl9pPr>
          </a:lstStyle>
          <a:p>
            <a:pPr algn="just"/>
            <a:r>
              <a:rPr lang="pt-BR" kern="0" dirty="0" err="1">
                <a:latin typeface="+mj-lt"/>
              </a:rPr>
              <a:t>And</a:t>
            </a:r>
            <a:r>
              <a:rPr lang="pt-BR" kern="0" dirty="0">
                <a:latin typeface="+mj-lt"/>
              </a:rPr>
              <a:t>, </a:t>
            </a:r>
            <a:r>
              <a:rPr lang="pt-BR" kern="0" dirty="0" err="1">
                <a:latin typeface="+mj-lt"/>
              </a:rPr>
              <a:t>if</a:t>
            </a:r>
            <a:r>
              <a:rPr lang="pt-BR" kern="0" dirty="0">
                <a:latin typeface="+mj-lt"/>
              </a:rPr>
              <a:t> </a:t>
            </a:r>
            <a:r>
              <a:rPr lang="pt-BR" kern="0" dirty="0" err="1">
                <a:latin typeface="+mj-lt"/>
              </a:rPr>
              <a:t>we</a:t>
            </a:r>
            <a:r>
              <a:rPr lang="pt-BR" kern="0" dirty="0">
                <a:latin typeface="+mj-lt"/>
              </a:rPr>
              <a:t> do </a:t>
            </a:r>
            <a:r>
              <a:rPr lang="pt-BR" kern="0" dirty="0" err="1">
                <a:latin typeface="+mj-lt"/>
              </a:rPr>
              <a:t>not</a:t>
            </a:r>
            <a:r>
              <a:rPr lang="pt-BR" kern="0" dirty="0">
                <a:latin typeface="+mj-lt"/>
              </a:rPr>
              <a:t> </a:t>
            </a:r>
            <a:r>
              <a:rPr lang="pt-BR" kern="0" dirty="0" err="1">
                <a:latin typeface="+mj-lt"/>
              </a:rPr>
              <a:t>have</a:t>
            </a:r>
            <a:r>
              <a:rPr lang="pt-BR" kern="0" dirty="0">
                <a:latin typeface="+mj-lt"/>
              </a:rPr>
              <a:t> </a:t>
            </a:r>
            <a:r>
              <a:rPr lang="pt-BR" kern="0" dirty="0" err="1">
                <a:latin typeface="+mj-lt"/>
              </a:rPr>
              <a:t>access</a:t>
            </a:r>
            <a:r>
              <a:rPr lang="pt-BR" kern="0" dirty="0">
                <a:latin typeface="+mj-lt"/>
              </a:rPr>
              <a:t> </a:t>
            </a:r>
            <a:r>
              <a:rPr lang="pt-BR" kern="0" dirty="0" err="1">
                <a:latin typeface="+mj-lt"/>
              </a:rPr>
              <a:t>to</a:t>
            </a:r>
            <a:r>
              <a:rPr lang="pt-BR" kern="0" dirty="0">
                <a:latin typeface="+mj-lt"/>
              </a:rPr>
              <a:t> </a:t>
            </a:r>
            <a:r>
              <a:rPr lang="pt-BR" kern="0" dirty="0" err="1">
                <a:latin typeface="+mj-lt"/>
              </a:rPr>
              <a:t>this</a:t>
            </a:r>
            <a:r>
              <a:rPr lang="pt-BR" kern="0" dirty="0">
                <a:latin typeface="+mj-lt"/>
              </a:rPr>
              <a:t> </a:t>
            </a:r>
            <a:r>
              <a:rPr lang="pt-BR" kern="0" dirty="0" err="1">
                <a:latin typeface="+mj-lt"/>
              </a:rPr>
              <a:t>technology</a:t>
            </a:r>
            <a:r>
              <a:rPr lang="pt-BR" kern="0" dirty="0">
                <a:latin typeface="+mj-lt"/>
              </a:rPr>
              <a:t>?</a:t>
            </a:r>
          </a:p>
          <a:p>
            <a:pPr marL="0" indent="0" algn="just">
              <a:buNone/>
            </a:pPr>
            <a:endParaRPr lang="pt-BR" sz="1000" kern="0" dirty="0">
              <a:latin typeface="+mj-lt"/>
            </a:endParaRPr>
          </a:p>
          <a:p>
            <a:pPr algn="just"/>
            <a:r>
              <a:rPr lang="pt-BR" kern="0" dirty="0" err="1">
                <a:latin typeface="+mj-lt"/>
              </a:rPr>
              <a:t>Traditional</a:t>
            </a:r>
            <a:r>
              <a:rPr lang="pt-BR" kern="0" dirty="0">
                <a:latin typeface="+mj-lt"/>
              </a:rPr>
              <a:t> approach – Road Maps</a:t>
            </a:r>
          </a:p>
          <a:p>
            <a:pPr marL="0" indent="0" algn="just">
              <a:buNone/>
            </a:pPr>
            <a:endParaRPr lang="pt-BR" sz="1000" kern="0" dirty="0">
              <a:latin typeface="+mj-lt"/>
            </a:endParaRPr>
          </a:p>
          <a:p>
            <a:pPr algn="just"/>
            <a:r>
              <a:rPr lang="en-US" kern="0" dirty="0">
                <a:latin typeface="+mj-lt"/>
              </a:rPr>
              <a:t>Traditional maps remains important</a:t>
            </a:r>
          </a:p>
          <a:p>
            <a:pPr algn="just"/>
            <a:endParaRPr lang="en-US" sz="1000" kern="0" dirty="0">
              <a:latin typeface="+mj-lt"/>
            </a:endParaRPr>
          </a:p>
          <a:p>
            <a:pPr algn="just"/>
            <a:r>
              <a:rPr lang="en-US" dirty="0">
                <a:latin typeface="+mj-lt"/>
              </a:rPr>
              <a:t>Map reading: critical for mission success </a:t>
            </a:r>
            <a:endParaRPr lang="pt-BR" kern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96388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Title 1">
            <a:extLst>
              <a:ext uri="{FF2B5EF4-FFF2-40B4-BE49-F238E27FC236}">
                <a16:creationId xmlns:a16="http://schemas.microsoft.com/office/drawing/2014/main" id="{8A1763B6-B4DC-3EF1-BE90-5D727186E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7039" y="0"/>
            <a:ext cx="7416800" cy="795130"/>
          </a:xfrm>
        </p:spPr>
        <p:txBody>
          <a:bodyPr/>
          <a:lstStyle/>
          <a:p>
            <a:r>
              <a:rPr lang="en-US" dirty="0"/>
              <a:t>Maps in Military Planning</a:t>
            </a:r>
          </a:p>
        </p:txBody>
      </p:sp>
      <p:sp>
        <p:nvSpPr>
          <p:cNvPr id="2" name="Espaço Reservado para Número de Slide 1">
            <a:extLst>
              <a:ext uri="{FF2B5EF4-FFF2-40B4-BE49-F238E27FC236}">
                <a16:creationId xmlns:a16="http://schemas.microsoft.com/office/drawing/2014/main" id="{A7BF5162-4048-E578-96AF-4FB2C5CDC6A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93288" y="6390502"/>
            <a:ext cx="821634" cy="34093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68E8870-17DE-45C4-A8DD-7644B2422933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</a:t>
            </a:fld>
            <a:endParaRPr lang="en-US"/>
          </a:p>
        </p:txBody>
      </p:sp>
      <p:pic>
        <p:nvPicPr>
          <p:cNvPr id="5122" name="Picture 2" descr="Getting Instructions">
            <a:extLst>
              <a:ext uri="{FF2B5EF4-FFF2-40B4-BE49-F238E27FC236}">
                <a16:creationId xmlns:a16="http://schemas.microsoft.com/office/drawing/2014/main" id="{AD81272A-2C81-8A36-0FC8-165AFE53CA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2" r="18063" b="2"/>
          <a:stretch/>
        </p:blipFill>
        <p:spPr bwMode="auto">
          <a:xfrm>
            <a:off x="6105439" y="989946"/>
            <a:ext cx="5609483" cy="48966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129" name="Text Placeholder 4">
            <a:extLst>
              <a:ext uri="{FF2B5EF4-FFF2-40B4-BE49-F238E27FC236}">
                <a16:creationId xmlns:a16="http://schemas.microsoft.com/office/drawing/2014/main" id="{2A298994-8F40-7CDD-51DC-661BB65DF30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10817" y="990774"/>
            <a:ext cx="5694621" cy="4895850"/>
          </a:xfrm>
        </p:spPr>
        <p:txBody>
          <a:bodyPr/>
          <a:lstStyle/>
          <a:p>
            <a:pPr algn="just"/>
            <a:r>
              <a:rPr lang="en-US" dirty="0">
                <a:latin typeface="+mj-lt"/>
              </a:rPr>
              <a:t>Defined the best ways to accomplish the mission</a:t>
            </a:r>
          </a:p>
          <a:p>
            <a:pPr algn="just">
              <a:lnSpc>
                <a:spcPct val="150000"/>
              </a:lnSpc>
            </a:pPr>
            <a:r>
              <a:rPr lang="pt-BR" dirty="0" err="1">
                <a:latin typeface="+mj-lt"/>
              </a:rPr>
              <a:t>Understanding</a:t>
            </a:r>
            <a:r>
              <a:rPr lang="pt-BR" dirty="0">
                <a:latin typeface="+mj-lt"/>
              </a:rPr>
              <a:t> </a:t>
            </a:r>
            <a:r>
              <a:rPr lang="pt-BR" dirty="0" err="1">
                <a:latin typeface="+mj-lt"/>
              </a:rPr>
              <a:t>terrain</a:t>
            </a:r>
            <a:r>
              <a:rPr lang="pt-BR" dirty="0">
                <a:latin typeface="+mj-lt"/>
              </a:rPr>
              <a:t> </a:t>
            </a:r>
            <a:r>
              <a:rPr lang="pt-BR" dirty="0" err="1">
                <a:latin typeface="+mj-lt"/>
              </a:rPr>
              <a:t>elements</a:t>
            </a:r>
            <a:endParaRPr lang="pt-BR" dirty="0">
              <a:latin typeface="+mj-lt"/>
            </a:endParaRPr>
          </a:p>
          <a:p>
            <a:pPr algn="just">
              <a:lnSpc>
                <a:spcPct val="150000"/>
              </a:lnSpc>
            </a:pPr>
            <a:r>
              <a:rPr lang="pt-BR" dirty="0">
                <a:latin typeface="+mj-lt"/>
              </a:rPr>
              <a:t>Making </a:t>
            </a:r>
            <a:r>
              <a:rPr lang="pt-BR" dirty="0" err="1">
                <a:latin typeface="+mj-lt"/>
              </a:rPr>
              <a:t>decisions</a:t>
            </a:r>
            <a:endParaRPr lang="pt-BR" dirty="0">
              <a:latin typeface="+mj-lt"/>
            </a:endParaRPr>
          </a:p>
          <a:p>
            <a:pPr algn="just">
              <a:lnSpc>
                <a:spcPct val="150000"/>
              </a:lnSpc>
            </a:pPr>
            <a:r>
              <a:rPr lang="pt-BR" dirty="0" err="1">
                <a:latin typeface="+mj-lt"/>
              </a:rPr>
              <a:t>Navigating</a:t>
            </a:r>
            <a:r>
              <a:rPr lang="pt-BR" dirty="0">
                <a:latin typeface="+mj-lt"/>
              </a:rPr>
              <a:t> </a:t>
            </a:r>
            <a:r>
              <a:rPr lang="pt-BR" dirty="0" err="1">
                <a:latin typeface="+mj-lt"/>
              </a:rPr>
              <a:t>during</a:t>
            </a:r>
            <a:r>
              <a:rPr lang="pt-BR" dirty="0">
                <a:latin typeface="+mj-lt"/>
              </a:rPr>
              <a:t> </a:t>
            </a:r>
            <a:r>
              <a:rPr lang="pt-BR" dirty="0" err="1">
                <a:latin typeface="+mj-lt"/>
              </a:rPr>
              <a:t>mission</a:t>
            </a:r>
            <a:r>
              <a:rPr lang="pt-BR" dirty="0">
                <a:latin typeface="+mj-lt"/>
              </a:rPr>
              <a:t> </a:t>
            </a:r>
            <a:r>
              <a:rPr lang="pt-BR" dirty="0" err="1">
                <a:latin typeface="+mj-lt"/>
              </a:rPr>
              <a:t>tasks</a:t>
            </a:r>
            <a:endParaRPr lang="pt-BR" dirty="0">
              <a:latin typeface="+mj-lt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latin typeface="+mj-lt"/>
              </a:rPr>
              <a:t>Situational Awareness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0E1D2F45-4A88-B6B9-8700-867600335993}"/>
              </a:ext>
            </a:extLst>
          </p:cNvPr>
          <p:cNvSpPr txBox="1"/>
          <p:nvPr/>
        </p:nvSpPr>
        <p:spPr>
          <a:xfrm>
            <a:off x="7147518" y="5886624"/>
            <a:ext cx="352532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050" dirty="0"/>
              <a:t>180318-A-MO864-0090.JPG (2048×1365) (defense.gov)</a:t>
            </a:r>
          </a:p>
        </p:txBody>
      </p:sp>
      <p:cxnSp>
        <p:nvCxnSpPr>
          <p:cNvPr id="3" name="Conector reto 2">
            <a:extLst>
              <a:ext uri="{FF2B5EF4-FFF2-40B4-BE49-F238E27FC236}">
                <a16:creationId xmlns:a16="http://schemas.microsoft.com/office/drawing/2014/main" id="{E793DB46-A938-55E1-A60B-CFF7B5D6F7E5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</p:spTree>
    <p:extLst>
      <p:ext uri="{BB962C8B-B14F-4D97-AF65-F5344CB8AC3E}">
        <p14:creationId xmlns:p14="http://schemas.microsoft.com/office/powerpoint/2010/main" val="1920599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Número de Slide 1">
            <a:extLst>
              <a:ext uri="{FF2B5EF4-FFF2-40B4-BE49-F238E27FC236}">
                <a16:creationId xmlns:a16="http://schemas.microsoft.com/office/drawing/2014/main" id="{75C2967A-DA69-A30C-19C0-F39736AC5CF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8AE093E0-1D6F-ACA0-0D52-A34E85C560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88" r="6649" b="10885"/>
          <a:stretch/>
        </p:blipFill>
        <p:spPr>
          <a:xfrm>
            <a:off x="397455" y="1215579"/>
            <a:ext cx="5694744" cy="48435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79FD476B-16F7-A4C4-D00B-FB1B9A8A57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132" r="6960"/>
          <a:stretch/>
        </p:blipFill>
        <p:spPr>
          <a:xfrm>
            <a:off x="6092199" y="1215578"/>
            <a:ext cx="5694744" cy="48435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Elipse 10">
            <a:extLst>
              <a:ext uri="{FF2B5EF4-FFF2-40B4-BE49-F238E27FC236}">
                <a16:creationId xmlns:a16="http://schemas.microsoft.com/office/drawing/2014/main" id="{C3196530-73E7-18CE-20FC-83038B275472}"/>
              </a:ext>
            </a:extLst>
          </p:cNvPr>
          <p:cNvSpPr/>
          <p:nvPr/>
        </p:nvSpPr>
        <p:spPr bwMode="auto">
          <a:xfrm>
            <a:off x="1939839" y="1776596"/>
            <a:ext cx="914400" cy="914400"/>
          </a:xfrm>
          <a:prstGeom prst="ellipse">
            <a:avLst/>
          </a:prstGeom>
          <a:noFill/>
          <a:ln w="57150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2" name="Título 2">
            <a:extLst>
              <a:ext uri="{FF2B5EF4-FFF2-40B4-BE49-F238E27FC236}">
                <a16:creationId xmlns:a16="http://schemas.microsoft.com/office/drawing/2014/main" id="{B813A648-C500-6FB6-037D-4A0C280DD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7125" y="0"/>
            <a:ext cx="7416800" cy="795338"/>
          </a:xfrm>
        </p:spPr>
        <p:txBody>
          <a:bodyPr/>
          <a:lstStyle/>
          <a:p>
            <a:r>
              <a:rPr lang="pt-BR" dirty="0"/>
              <a:t>Where Am I?</a:t>
            </a:r>
          </a:p>
        </p:txBody>
      </p:sp>
      <p:cxnSp>
        <p:nvCxnSpPr>
          <p:cNvPr id="3" name="Conector reto 2">
            <a:extLst>
              <a:ext uri="{FF2B5EF4-FFF2-40B4-BE49-F238E27FC236}">
                <a16:creationId xmlns:a16="http://schemas.microsoft.com/office/drawing/2014/main" id="{AB3897B4-892E-3286-4324-4D446D7A2AA0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</p:spTree>
    <p:extLst>
      <p:ext uri="{BB962C8B-B14F-4D97-AF65-F5344CB8AC3E}">
        <p14:creationId xmlns:p14="http://schemas.microsoft.com/office/powerpoint/2010/main" val="119363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Número de Slide 1">
            <a:extLst>
              <a:ext uri="{FF2B5EF4-FFF2-40B4-BE49-F238E27FC236}">
                <a16:creationId xmlns:a16="http://schemas.microsoft.com/office/drawing/2014/main" id="{1AA5511D-1F91-2EEC-C50C-71DD7652121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93288" y="6390502"/>
            <a:ext cx="821634" cy="34093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68E8870-17DE-45C4-A8DD-7644B2422933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6</a:t>
            </a:fld>
            <a:endParaRPr lang="en-US"/>
          </a:p>
        </p:txBody>
      </p:sp>
      <p:sp>
        <p:nvSpPr>
          <p:cNvPr id="3079" name="Title 2">
            <a:extLst>
              <a:ext uri="{FF2B5EF4-FFF2-40B4-BE49-F238E27FC236}">
                <a16:creationId xmlns:a16="http://schemas.microsoft.com/office/drawing/2014/main" id="{42330E51-DA4B-655F-2FF5-913A6AE9A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2538" y="0"/>
            <a:ext cx="8586923" cy="795130"/>
          </a:xfrm>
        </p:spPr>
        <p:txBody>
          <a:bodyPr/>
          <a:lstStyle/>
          <a:p>
            <a:r>
              <a:rPr lang="en-US" dirty="0"/>
              <a:t>How to Decided Based in a Contour Lines Map?</a:t>
            </a:r>
          </a:p>
        </p:txBody>
      </p:sp>
      <p:pic>
        <p:nvPicPr>
          <p:cNvPr id="3074" name="Picture 2" descr="Seamless topographic map vector. | Pre-Designed Photoshop Graphics ...">
            <a:extLst>
              <a:ext uri="{FF2B5EF4-FFF2-40B4-BE49-F238E27FC236}">
                <a16:creationId xmlns:a16="http://schemas.microsoft.com/office/drawing/2014/main" id="{91693DB6-0983-2267-73FA-F91A017112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92" r="2" b="17027"/>
          <a:stretch/>
        </p:blipFill>
        <p:spPr bwMode="auto">
          <a:xfrm>
            <a:off x="480132" y="1046715"/>
            <a:ext cx="11250613" cy="50752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3" name="Conector reto 2">
            <a:extLst>
              <a:ext uri="{FF2B5EF4-FFF2-40B4-BE49-F238E27FC236}">
                <a16:creationId xmlns:a16="http://schemas.microsoft.com/office/drawing/2014/main" id="{E5D71194-2516-EB50-3D90-3EC04DF9CEBA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</p:spTree>
    <p:extLst>
      <p:ext uri="{BB962C8B-B14F-4D97-AF65-F5344CB8AC3E}">
        <p14:creationId xmlns:p14="http://schemas.microsoft.com/office/powerpoint/2010/main" val="1055143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Número de Slide 1">
            <a:extLst>
              <a:ext uri="{FF2B5EF4-FFF2-40B4-BE49-F238E27FC236}">
                <a16:creationId xmlns:a16="http://schemas.microsoft.com/office/drawing/2014/main" id="{1AA5511D-1F91-2EEC-C50C-71DD7652121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93288" y="6390502"/>
            <a:ext cx="821634" cy="34093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68E8870-17DE-45C4-A8DD-7644B2422933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7</a:t>
            </a:fld>
            <a:endParaRPr lang="en-US"/>
          </a:p>
        </p:txBody>
      </p:sp>
      <p:pic>
        <p:nvPicPr>
          <p:cNvPr id="3074" name="Picture 2" descr="Seamless topographic map vector. | Pre-Designed Photoshop Graphics ...">
            <a:extLst>
              <a:ext uri="{FF2B5EF4-FFF2-40B4-BE49-F238E27FC236}">
                <a16:creationId xmlns:a16="http://schemas.microsoft.com/office/drawing/2014/main" id="{91693DB6-0983-2267-73FA-F91A017112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92" r="2" b="17027"/>
          <a:stretch/>
        </p:blipFill>
        <p:spPr bwMode="auto">
          <a:xfrm>
            <a:off x="477078" y="1896654"/>
            <a:ext cx="5339265" cy="39481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8" name="Picture 2" descr="Management Aptitude Tests - Spatial Ability Tests">
            <a:extLst>
              <a:ext uri="{FF2B5EF4-FFF2-40B4-BE49-F238E27FC236}">
                <a16:creationId xmlns:a16="http://schemas.microsoft.com/office/drawing/2014/main" id="{6FF10C34-3972-0801-8794-41065AEB6D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738" y="2187772"/>
            <a:ext cx="4233943" cy="33659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B92DFFCF-69DC-5760-A0D8-8AB3667CFA35}"/>
              </a:ext>
            </a:extLst>
          </p:cNvPr>
          <p:cNvSpPr txBox="1"/>
          <p:nvPr/>
        </p:nvSpPr>
        <p:spPr>
          <a:xfrm>
            <a:off x="1539221" y="1013148"/>
            <a:ext cx="91324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dirty="0" err="1"/>
              <a:t>Spatial</a:t>
            </a:r>
            <a:r>
              <a:rPr lang="pt-BR" dirty="0"/>
              <a:t> </a:t>
            </a:r>
            <a:r>
              <a:rPr lang="pt-BR" dirty="0" err="1"/>
              <a:t>abilities</a:t>
            </a:r>
            <a:r>
              <a:rPr lang="pt-BR" dirty="0"/>
              <a:t> are </a:t>
            </a:r>
            <a:r>
              <a:rPr lang="pt-BR" dirty="0" err="1"/>
              <a:t>needed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 </a:t>
            </a:r>
            <a:r>
              <a:rPr lang="pt-BR" dirty="0" err="1"/>
              <a:t>transform</a:t>
            </a:r>
            <a:r>
              <a:rPr lang="pt-BR" dirty="0"/>
              <a:t> 2D in 3D</a:t>
            </a: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E7327546-451C-5D2E-FBD0-6283DB0E4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2538" y="0"/>
            <a:ext cx="8586923" cy="795130"/>
          </a:xfrm>
        </p:spPr>
        <p:txBody>
          <a:bodyPr/>
          <a:lstStyle/>
          <a:p>
            <a:r>
              <a:rPr lang="en-US" dirty="0"/>
              <a:t>How to Decided Based in a Contour Lines Map?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4E47C81E-7863-1990-4938-88D2716E82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303" b="18794"/>
          <a:stretch/>
        </p:blipFill>
        <p:spPr>
          <a:xfrm>
            <a:off x="6008210" y="2002867"/>
            <a:ext cx="5706712" cy="37357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6" name="Conector reto 5">
            <a:extLst>
              <a:ext uri="{FF2B5EF4-FFF2-40B4-BE49-F238E27FC236}">
                <a16:creationId xmlns:a16="http://schemas.microsoft.com/office/drawing/2014/main" id="{9206CCC1-FC9D-71D6-14AC-D80A8E58A2DD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799344D0-2699-85C7-C305-3C4610A0944F}"/>
              </a:ext>
            </a:extLst>
          </p:cNvPr>
          <p:cNvSpPr txBox="1"/>
          <p:nvPr/>
        </p:nvSpPr>
        <p:spPr>
          <a:xfrm>
            <a:off x="6096000" y="1896654"/>
            <a:ext cx="5618922" cy="403187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dirty="0"/>
              <a:t>Spatial abilities affect map reading and interpretation</a:t>
            </a:r>
          </a:p>
          <a:p>
            <a:pPr algn="just"/>
            <a:endParaRPr lang="en-US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dirty="0"/>
              <a:t>Higher spatial abilities lead to easier task performance</a:t>
            </a:r>
          </a:p>
          <a:p>
            <a:pPr algn="just"/>
            <a:endParaRPr lang="en-US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dirty="0"/>
              <a:t>Lower spatial abilities result in greater difficulty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83955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F326E81F-E927-0FA2-A19F-9B1DE7DA5DF9}"/>
              </a:ext>
            </a:extLst>
          </p:cNvPr>
          <p:cNvSpPr/>
          <p:nvPr/>
        </p:nvSpPr>
        <p:spPr bwMode="auto">
          <a:xfrm>
            <a:off x="359229" y="877428"/>
            <a:ext cx="5385026" cy="5280080"/>
          </a:xfrm>
          <a:prstGeom prst="roundRect">
            <a:avLst/>
          </a:prstGeom>
          <a:solidFill>
            <a:srgbClr val="00B0F0"/>
          </a:solidFill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2" name="Espaço Reservado para Número de Slide 1">
            <a:extLst>
              <a:ext uri="{FF2B5EF4-FFF2-40B4-BE49-F238E27FC236}">
                <a16:creationId xmlns:a16="http://schemas.microsoft.com/office/drawing/2014/main" id="{5E5B8446-8B5D-4249-494F-60B1E32A2D3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B90A8FEC-6D38-88A5-234E-9E2A88BF2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 err="1"/>
              <a:t>How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 Solve </a:t>
            </a:r>
            <a:r>
              <a:rPr lang="pt-BR" dirty="0" err="1"/>
              <a:t>That</a:t>
            </a:r>
            <a:r>
              <a:rPr lang="pt-BR" dirty="0"/>
              <a:t> </a:t>
            </a:r>
            <a:r>
              <a:rPr lang="pt-BR" dirty="0" err="1"/>
              <a:t>Problem</a:t>
            </a:r>
            <a:r>
              <a:rPr lang="pt-BR" dirty="0"/>
              <a:t>?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B6ABEFF8-2012-1E5F-717E-864244384512}"/>
              </a:ext>
            </a:extLst>
          </p:cNvPr>
          <p:cNvSpPr txBox="1"/>
          <p:nvPr/>
        </p:nvSpPr>
        <p:spPr>
          <a:xfrm>
            <a:off x="583062" y="964046"/>
            <a:ext cx="4811656" cy="84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pt-BR" sz="54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SANDBOX</a:t>
            </a:r>
          </a:p>
        </p:txBody>
      </p:sp>
      <p:pic>
        <p:nvPicPr>
          <p:cNvPr id="9" name="Google Shape;660;p32">
            <a:extLst>
              <a:ext uri="{FF2B5EF4-FFF2-40B4-BE49-F238E27FC236}">
                <a16:creationId xmlns:a16="http://schemas.microsoft.com/office/drawing/2014/main" id="{666D6764-719B-3381-BB20-BCACAF517D11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l="18109" r="25961"/>
          <a:stretch/>
        </p:blipFill>
        <p:spPr>
          <a:xfrm>
            <a:off x="2982070" y="1822496"/>
            <a:ext cx="2505190" cy="20473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Google Shape;661;p32">
            <a:extLst>
              <a:ext uri="{FF2B5EF4-FFF2-40B4-BE49-F238E27FC236}">
                <a16:creationId xmlns:a16="http://schemas.microsoft.com/office/drawing/2014/main" id="{E0C21CDE-7CFA-F301-6FA2-1E4C37D2A13D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3061" y="1822496"/>
            <a:ext cx="2504573" cy="20473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Google Shape;659;p32">
            <a:extLst>
              <a:ext uri="{FF2B5EF4-FFF2-40B4-BE49-F238E27FC236}">
                <a16:creationId xmlns:a16="http://schemas.microsoft.com/office/drawing/2014/main" id="{3038D8A8-696B-4030-28A9-4D6D29DF57B7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l="20331" t="4213" b="23011"/>
          <a:stretch/>
        </p:blipFill>
        <p:spPr>
          <a:xfrm>
            <a:off x="583062" y="3768471"/>
            <a:ext cx="2504572" cy="21254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4" name="Conector reto 13">
            <a:extLst>
              <a:ext uri="{FF2B5EF4-FFF2-40B4-BE49-F238E27FC236}">
                <a16:creationId xmlns:a16="http://schemas.microsoft.com/office/drawing/2014/main" id="{278A860B-784F-F2E0-4AB6-369803A49FE6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1030" name="Picture 6" descr="geopara.blogspot.com.br: CAIXÃO DE AREIA: RECURSO DIDÁTICO PARA O ...">
            <a:extLst>
              <a:ext uri="{FF2B5EF4-FFF2-40B4-BE49-F238E27FC236}">
                <a16:creationId xmlns:a16="http://schemas.microsoft.com/office/drawing/2014/main" id="{8855E92C-31C9-08A6-C112-48D5908373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2069" y="3768471"/>
            <a:ext cx="2505190" cy="21104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CaixaDeTexto 17">
            <a:extLst>
              <a:ext uri="{FF2B5EF4-FFF2-40B4-BE49-F238E27FC236}">
                <a16:creationId xmlns:a16="http://schemas.microsoft.com/office/drawing/2014/main" id="{B1DF2A5E-D42A-42BA-A921-7DE6963F1AE0}"/>
              </a:ext>
            </a:extLst>
          </p:cNvPr>
          <p:cNvSpPr txBox="1"/>
          <p:nvPr/>
        </p:nvSpPr>
        <p:spPr>
          <a:xfrm>
            <a:off x="6112980" y="798351"/>
            <a:ext cx="519112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 algn="just" defTabSz="914400" rtl="0" eaLnBrk="1" fontAlgn="base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charset="0"/>
              </a:rPr>
              <a:t>The role of sandboxes</a:t>
            </a:r>
          </a:p>
          <a:p>
            <a:pPr marR="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  <a:p>
            <a:pPr marL="342900" marR="0" indent="-34290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charset="0"/>
              </a:rPr>
              <a:t>Limitations of manual 3D modeling</a:t>
            </a:r>
          </a:p>
          <a:p>
            <a:pPr marR="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  <a:p>
            <a:pPr marL="342900" marR="0" indent="-34290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sz="2800" dirty="0"/>
              <a:t>D</a:t>
            </a: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charset="0"/>
              </a:rPr>
              <a:t>irectly depends on the individual's ability</a:t>
            </a:r>
          </a:p>
          <a:p>
            <a:pPr marL="342900" marR="0" indent="-34290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lang="pt-BR" sz="2800" dirty="0"/>
          </a:p>
          <a:p>
            <a:pPr marL="342900" marR="0" indent="-34290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charset="0"/>
              </a:rPr>
              <a:t>Manual sandbox models are prone to human error</a:t>
            </a:r>
            <a:endParaRPr kumimoji="0" lang="pt-BR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3740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888B0B0B-7084-5885-1087-61C1C8809947}"/>
              </a:ext>
            </a:extLst>
          </p:cNvPr>
          <p:cNvSpPr/>
          <p:nvPr/>
        </p:nvSpPr>
        <p:spPr bwMode="auto">
          <a:xfrm>
            <a:off x="217381" y="904677"/>
            <a:ext cx="5878619" cy="5280080"/>
          </a:xfrm>
          <a:prstGeom prst="roundRect">
            <a:avLst/>
          </a:prstGeom>
          <a:solidFill>
            <a:srgbClr val="00B0F0"/>
          </a:solidFill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pt-BR" sz="2400"/>
          </a:p>
        </p:txBody>
      </p:sp>
      <p:sp>
        <p:nvSpPr>
          <p:cNvPr id="2" name="Espaço Reservado para Número de Slide 1">
            <a:extLst>
              <a:ext uri="{FF2B5EF4-FFF2-40B4-BE49-F238E27FC236}">
                <a16:creationId xmlns:a16="http://schemas.microsoft.com/office/drawing/2014/main" id="{5E5B8446-8B5D-4249-494F-60B1E32A2D3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B90A8FEC-6D38-88A5-234E-9E2A88BF2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 err="1"/>
              <a:t>How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 Solve </a:t>
            </a:r>
            <a:r>
              <a:rPr lang="pt-BR" dirty="0" err="1"/>
              <a:t>That</a:t>
            </a:r>
            <a:r>
              <a:rPr lang="pt-BR" dirty="0"/>
              <a:t> </a:t>
            </a:r>
            <a:r>
              <a:rPr lang="pt-BR" dirty="0" err="1"/>
              <a:t>Problem</a:t>
            </a:r>
            <a:r>
              <a:rPr lang="pt-BR" dirty="0"/>
              <a:t>?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27D887D4-1893-EF31-7145-AB1558DD2F13}"/>
              </a:ext>
            </a:extLst>
          </p:cNvPr>
          <p:cNvSpPr txBox="1"/>
          <p:nvPr/>
        </p:nvSpPr>
        <p:spPr>
          <a:xfrm>
            <a:off x="523620" y="1059910"/>
            <a:ext cx="5266140" cy="84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pt-BR" sz="54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TECHNOLOGY</a:t>
            </a:r>
          </a:p>
        </p:txBody>
      </p:sp>
      <p:pic>
        <p:nvPicPr>
          <p:cNvPr id="11" name="Google Shape;700;p36">
            <a:extLst>
              <a:ext uri="{FF2B5EF4-FFF2-40B4-BE49-F238E27FC236}">
                <a16:creationId xmlns:a16="http://schemas.microsoft.com/office/drawing/2014/main" id="{A37FADB3-8460-6959-2A62-BC98820FECD1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78538" y="1814896"/>
            <a:ext cx="2528121" cy="20240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Google Shape;721;p38">
            <a:extLst>
              <a:ext uri="{FF2B5EF4-FFF2-40B4-BE49-F238E27FC236}">
                <a16:creationId xmlns:a16="http://schemas.microsoft.com/office/drawing/2014/main" id="{C10C7910-89BE-DECE-71BA-F52BA481772C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rcRect r="50864"/>
          <a:stretch/>
        </p:blipFill>
        <p:spPr>
          <a:xfrm>
            <a:off x="3078164" y="3747252"/>
            <a:ext cx="2528120" cy="21254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4479FD1-4A0D-1E49-33BD-8899DD022C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163" y="1813000"/>
            <a:ext cx="2528121" cy="20240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gnitas Technologies - A Top Simulation &amp; Training Company">
            <a:extLst>
              <a:ext uri="{FF2B5EF4-FFF2-40B4-BE49-F238E27FC236}">
                <a16:creationId xmlns:a16="http://schemas.microsoft.com/office/drawing/2014/main" id="{A2A36DE7-4C24-950D-4406-2EA05BA85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91" y="3777196"/>
            <a:ext cx="2528121" cy="209553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Conector reto 13">
            <a:extLst>
              <a:ext uri="{FF2B5EF4-FFF2-40B4-BE49-F238E27FC236}">
                <a16:creationId xmlns:a16="http://schemas.microsoft.com/office/drawing/2014/main" id="{278A860B-784F-F2E0-4AB6-369803A49FE6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sp>
        <p:nvSpPr>
          <p:cNvPr id="4" name="CaixaDeTexto 3">
            <a:extLst>
              <a:ext uri="{FF2B5EF4-FFF2-40B4-BE49-F238E27FC236}">
                <a16:creationId xmlns:a16="http://schemas.microsoft.com/office/drawing/2014/main" id="{19422C89-624A-759B-8ED5-1F7BD4494F17}"/>
              </a:ext>
            </a:extLst>
          </p:cNvPr>
          <p:cNvSpPr txBox="1"/>
          <p:nvPr/>
        </p:nvSpPr>
        <p:spPr>
          <a:xfrm>
            <a:off x="6286274" y="1059910"/>
            <a:ext cx="5747248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sz="2800" dirty="0"/>
              <a:t>AR, VR and Computer Vision applications</a:t>
            </a:r>
            <a:endParaRPr kumimoji="0" 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  <a:p>
            <a:pPr marR="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  <a:p>
            <a:pPr marL="342900" marR="0" indent="-34290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charset="0"/>
              </a:rPr>
              <a:t>Immersive environments offering  new perspectives</a:t>
            </a:r>
          </a:p>
          <a:p>
            <a:pPr marR="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  <a:p>
            <a:pPr marL="342900" marR="0" indent="-34290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sz="2800" dirty="0"/>
              <a:t>Geographic data in VR can lead to a broader and more intuitive understanding of the terrain</a:t>
            </a:r>
          </a:p>
          <a:p>
            <a:pPr marL="342900" marR="0" indent="-34290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lang="en-US" sz="18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342900" marR="0" indent="-34290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sz="2800" dirty="0"/>
              <a:t>H</a:t>
            </a: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charset="0"/>
              </a:rPr>
              <a:t>ow can such mechanisms improve military planning?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804079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Número de Slide 1">
            <a:extLst>
              <a:ext uri="{FF2B5EF4-FFF2-40B4-BE49-F238E27FC236}">
                <a16:creationId xmlns:a16="http://schemas.microsoft.com/office/drawing/2014/main" id="{F80BADCD-5169-2E78-8C01-9126D69523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68E8870-17DE-45C4-A8DD-7644B2422933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F82FE824-6D8F-F5C0-E055-52901F0D3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 err="1"/>
              <a:t>How</a:t>
            </a:r>
            <a:r>
              <a:rPr lang="pt-BR" dirty="0"/>
              <a:t> </a:t>
            </a:r>
            <a:r>
              <a:rPr lang="pt-BR" dirty="0" err="1"/>
              <a:t>Did</a:t>
            </a:r>
            <a:r>
              <a:rPr lang="pt-BR" dirty="0"/>
              <a:t> </a:t>
            </a:r>
            <a:r>
              <a:rPr lang="pt-BR" dirty="0" err="1"/>
              <a:t>We</a:t>
            </a:r>
            <a:r>
              <a:rPr lang="pt-BR" dirty="0"/>
              <a:t> Do It?</a:t>
            </a:r>
          </a:p>
        </p:txBody>
      </p:sp>
      <p:cxnSp>
        <p:nvCxnSpPr>
          <p:cNvPr id="16" name="Conector reto 15">
            <a:extLst>
              <a:ext uri="{FF2B5EF4-FFF2-40B4-BE49-F238E27FC236}">
                <a16:creationId xmlns:a16="http://schemas.microsoft.com/office/drawing/2014/main" id="{D249498F-041C-95FC-BAFC-CEC6083AC2F9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8" name="Imagem 7" descr="Foto preta e branca de poste de luz&#10;&#10;Descrição gerada automaticamente com confiança média">
            <a:extLst>
              <a:ext uri="{FF2B5EF4-FFF2-40B4-BE49-F238E27FC236}">
                <a16:creationId xmlns:a16="http://schemas.microsoft.com/office/drawing/2014/main" id="{3BA433A0-61FA-ED71-FC08-D59CE30D83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30" t="13287" r="36705" b="6205"/>
          <a:stretch/>
        </p:blipFill>
        <p:spPr>
          <a:xfrm>
            <a:off x="0" y="864571"/>
            <a:ext cx="4071257" cy="5374188"/>
          </a:xfrm>
          <a:prstGeom prst="rect">
            <a:avLst/>
          </a:prstGeom>
        </p:spPr>
      </p:pic>
      <p:pic>
        <p:nvPicPr>
          <p:cNvPr id="17" name="Imagem 16" descr="Foto preta e branca de poste de luz&#10;&#10;Descrição gerada automaticamente com confiança média">
            <a:extLst>
              <a:ext uri="{FF2B5EF4-FFF2-40B4-BE49-F238E27FC236}">
                <a16:creationId xmlns:a16="http://schemas.microsoft.com/office/drawing/2014/main" id="{F7E81B02-2B38-C167-2EC9-68142C47B6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30" t="13287" r="36705" b="6205"/>
          <a:stretch/>
        </p:blipFill>
        <p:spPr>
          <a:xfrm>
            <a:off x="4049488" y="851717"/>
            <a:ext cx="4071257" cy="5374188"/>
          </a:xfrm>
          <a:prstGeom prst="rect">
            <a:avLst/>
          </a:prstGeom>
        </p:spPr>
      </p:pic>
      <p:pic>
        <p:nvPicPr>
          <p:cNvPr id="18" name="Imagem 17" descr="Foto preta e branca de poste de luz&#10;&#10;Descrição gerada automaticamente com confiança média">
            <a:extLst>
              <a:ext uri="{FF2B5EF4-FFF2-40B4-BE49-F238E27FC236}">
                <a16:creationId xmlns:a16="http://schemas.microsoft.com/office/drawing/2014/main" id="{2FADD940-C302-B53D-3685-A2BB9941D9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30" t="13287" r="36705" b="6205"/>
          <a:stretch/>
        </p:blipFill>
        <p:spPr>
          <a:xfrm>
            <a:off x="8120745" y="851717"/>
            <a:ext cx="4071257" cy="5374188"/>
          </a:xfrm>
          <a:prstGeom prst="rect">
            <a:avLst/>
          </a:prstGeom>
        </p:spPr>
      </p:pic>
      <p:sp>
        <p:nvSpPr>
          <p:cNvPr id="19" name="Elipse 18">
            <a:extLst>
              <a:ext uri="{FF2B5EF4-FFF2-40B4-BE49-F238E27FC236}">
                <a16:creationId xmlns:a16="http://schemas.microsoft.com/office/drawing/2014/main" id="{B7D93CC4-1542-4F06-68D1-D8517B9FC1DE}"/>
              </a:ext>
            </a:extLst>
          </p:cNvPr>
          <p:cNvSpPr/>
          <p:nvPr/>
        </p:nvSpPr>
        <p:spPr>
          <a:xfrm>
            <a:off x="939123" y="1954751"/>
            <a:ext cx="2149474" cy="1993733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0" name="Google Shape;157;p25">
            <a:extLst>
              <a:ext uri="{FF2B5EF4-FFF2-40B4-BE49-F238E27FC236}">
                <a16:creationId xmlns:a16="http://schemas.microsoft.com/office/drawing/2014/main" id="{E8A2AB0C-5172-9EA0-A7AA-95B97AAD9B9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14549" t="5335" r="17589" b="4223"/>
          <a:stretch/>
        </p:blipFill>
        <p:spPr>
          <a:xfrm>
            <a:off x="1150259" y="2424207"/>
            <a:ext cx="1707408" cy="1068715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Elipse 20">
            <a:extLst>
              <a:ext uri="{FF2B5EF4-FFF2-40B4-BE49-F238E27FC236}">
                <a16:creationId xmlns:a16="http://schemas.microsoft.com/office/drawing/2014/main" id="{A206D011-C85D-0B75-02EC-5B19C00A55B8}"/>
              </a:ext>
            </a:extLst>
          </p:cNvPr>
          <p:cNvSpPr/>
          <p:nvPr/>
        </p:nvSpPr>
        <p:spPr>
          <a:xfrm>
            <a:off x="4988611" y="1954751"/>
            <a:ext cx="2149474" cy="1993733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2" name="Google Shape;158;p25">
            <a:extLst>
              <a:ext uri="{FF2B5EF4-FFF2-40B4-BE49-F238E27FC236}">
                <a16:creationId xmlns:a16="http://schemas.microsoft.com/office/drawing/2014/main" id="{B0B446FF-3106-EEAF-6F9D-4AFB812755A0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t="22094" b="19745"/>
          <a:stretch/>
        </p:blipFill>
        <p:spPr>
          <a:xfrm>
            <a:off x="5236304" y="2424207"/>
            <a:ext cx="1654088" cy="1068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Elipse 22">
            <a:extLst>
              <a:ext uri="{FF2B5EF4-FFF2-40B4-BE49-F238E27FC236}">
                <a16:creationId xmlns:a16="http://schemas.microsoft.com/office/drawing/2014/main" id="{BD5AFAEC-4280-102A-0967-C64D29481E90}"/>
              </a:ext>
            </a:extLst>
          </p:cNvPr>
          <p:cNvSpPr/>
          <p:nvPr/>
        </p:nvSpPr>
        <p:spPr>
          <a:xfrm>
            <a:off x="9103405" y="1954751"/>
            <a:ext cx="2149474" cy="1993733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4" name="Google Shape;159;p25">
            <a:extLst>
              <a:ext uri="{FF2B5EF4-FFF2-40B4-BE49-F238E27FC236}">
                <a16:creationId xmlns:a16="http://schemas.microsoft.com/office/drawing/2014/main" id="{31BAF996-DA44-CDCE-793C-8B4E9CAB3168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t="21720" b="20341"/>
          <a:stretch/>
        </p:blipFill>
        <p:spPr>
          <a:xfrm>
            <a:off x="9411312" y="2348692"/>
            <a:ext cx="1533660" cy="1205850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Espaço Reservado para Texto 21">
            <a:extLst>
              <a:ext uri="{FF2B5EF4-FFF2-40B4-BE49-F238E27FC236}">
                <a16:creationId xmlns:a16="http://schemas.microsoft.com/office/drawing/2014/main" id="{67640A0D-F23F-57E6-FC7B-6B9B9FDAEFB5}"/>
              </a:ext>
            </a:extLst>
          </p:cNvPr>
          <p:cNvSpPr txBox="1">
            <a:spLocks/>
          </p:cNvSpPr>
          <p:nvPr/>
        </p:nvSpPr>
        <p:spPr>
          <a:xfrm>
            <a:off x="4619626" y="4005071"/>
            <a:ext cx="2952748" cy="16140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36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3D MODELS AND DATASET</a:t>
            </a:r>
          </a:p>
        </p:txBody>
      </p:sp>
      <p:sp>
        <p:nvSpPr>
          <p:cNvPr id="26" name="Espaço Reservado para Texto 21">
            <a:extLst>
              <a:ext uri="{FF2B5EF4-FFF2-40B4-BE49-F238E27FC236}">
                <a16:creationId xmlns:a16="http://schemas.microsoft.com/office/drawing/2014/main" id="{2279AAC0-BC57-879A-9181-0D2AF4E5BC8A}"/>
              </a:ext>
            </a:extLst>
          </p:cNvPr>
          <p:cNvSpPr txBox="1">
            <a:spLocks/>
          </p:cNvSpPr>
          <p:nvPr/>
        </p:nvSpPr>
        <p:spPr>
          <a:xfrm>
            <a:off x="552018" y="4005072"/>
            <a:ext cx="2952748" cy="6334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33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TERRAIN</a:t>
            </a:r>
          </a:p>
        </p:txBody>
      </p:sp>
      <p:sp>
        <p:nvSpPr>
          <p:cNvPr id="27" name="Espaço Reservado para Texto 21">
            <a:extLst>
              <a:ext uri="{FF2B5EF4-FFF2-40B4-BE49-F238E27FC236}">
                <a16:creationId xmlns:a16="http://schemas.microsoft.com/office/drawing/2014/main" id="{2FDBCFD6-19A8-8F5D-EE99-212021F32DC6}"/>
              </a:ext>
            </a:extLst>
          </p:cNvPr>
          <p:cNvSpPr txBox="1">
            <a:spLocks/>
          </p:cNvSpPr>
          <p:nvPr/>
        </p:nvSpPr>
        <p:spPr>
          <a:xfrm>
            <a:off x="8687234" y="4005071"/>
            <a:ext cx="2952748" cy="16140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8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INTERACTION</a:t>
            </a:r>
          </a:p>
        </p:txBody>
      </p:sp>
      <p:pic>
        <p:nvPicPr>
          <p:cNvPr id="28" name="Google Shape;175;p26">
            <a:extLst>
              <a:ext uri="{FF2B5EF4-FFF2-40B4-BE49-F238E27FC236}">
                <a16:creationId xmlns:a16="http://schemas.microsoft.com/office/drawing/2014/main" id="{1460457B-5642-CF8B-D730-5FCBE69E87AC}"/>
              </a:ext>
            </a:extLst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641291" y="1611476"/>
            <a:ext cx="8844113" cy="3287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98346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3" grpId="0" animBg="1"/>
      <p:bldP spid="25" grpId="0"/>
      <p:bldP spid="26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A073A722-BA2F-9EAB-9F26-1E130247D620}"/>
              </a:ext>
            </a:extLst>
          </p:cNvPr>
          <p:cNvSpPr/>
          <p:nvPr/>
        </p:nvSpPr>
        <p:spPr bwMode="auto">
          <a:xfrm>
            <a:off x="6096000" y="-990597"/>
            <a:ext cx="8156997" cy="7933738"/>
          </a:xfrm>
          <a:prstGeom prst="roundRect">
            <a:avLst/>
          </a:prstGeom>
          <a:solidFill>
            <a:srgbClr val="0066CC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  <a:scene3d>
            <a:camera prst="perspectiveRelaxed"/>
            <a:lightRig rig="threePt" dir="t"/>
          </a:scene3d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6" name="Elipse 5">
            <a:extLst>
              <a:ext uri="{FF2B5EF4-FFF2-40B4-BE49-F238E27FC236}">
                <a16:creationId xmlns:a16="http://schemas.microsoft.com/office/drawing/2014/main" id="{F5A88724-010F-9E12-9A62-3344C085DA9B}"/>
              </a:ext>
            </a:extLst>
          </p:cNvPr>
          <p:cNvSpPr/>
          <p:nvPr/>
        </p:nvSpPr>
        <p:spPr>
          <a:xfrm>
            <a:off x="7687039" y="4447135"/>
            <a:ext cx="1858962" cy="156077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Elipse 4">
            <a:extLst>
              <a:ext uri="{FF2B5EF4-FFF2-40B4-BE49-F238E27FC236}">
                <a16:creationId xmlns:a16="http://schemas.microsoft.com/office/drawing/2014/main" id="{C8E39DCA-09D8-C703-39A5-A40CE8CD3969}"/>
              </a:ext>
            </a:extLst>
          </p:cNvPr>
          <p:cNvSpPr/>
          <p:nvPr/>
        </p:nvSpPr>
        <p:spPr>
          <a:xfrm>
            <a:off x="6111145" y="2531143"/>
            <a:ext cx="2149474" cy="1993733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7" name="Google Shape;159;p25">
            <a:extLst>
              <a:ext uri="{FF2B5EF4-FFF2-40B4-BE49-F238E27FC236}">
                <a16:creationId xmlns:a16="http://schemas.microsoft.com/office/drawing/2014/main" id="{59EDD33E-D615-A4F5-7CB8-833641F3CA65}"/>
              </a:ext>
            </a:extLst>
          </p:cNvPr>
          <p:cNvPicPr preferRelativeResize="0"/>
          <p:nvPr/>
        </p:nvPicPr>
        <p:blipFill rotWithShape="1">
          <a:blip r:embed="rId2">
            <a:alphaModFix amt="30000"/>
          </a:blip>
          <a:srcRect t="21720" b="20341"/>
          <a:stretch/>
        </p:blipFill>
        <p:spPr>
          <a:xfrm>
            <a:off x="7988053" y="4744091"/>
            <a:ext cx="1271376" cy="946890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Espaço Reservado para Texto 21">
            <a:extLst>
              <a:ext uri="{FF2B5EF4-FFF2-40B4-BE49-F238E27FC236}">
                <a16:creationId xmlns:a16="http://schemas.microsoft.com/office/drawing/2014/main" id="{3DAFD296-84B7-F071-956D-407E536CF40A}"/>
              </a:ext>
            </a:extLst>
          </p:cNvPr>
          <p:cNvSpPr txBox="1">
            <a:spLocks/>
          </p:cNvSpPr>
          <p:nvPr/>
        </p:nvSpPr>
        <p:spPr>
          <a:xfrm>
            <a:off x="9361547" y="5019815"/>
            <a:ext cx="3010491" cy="83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4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INTERACTION</a:t>
            </a:r>
          </a:p>
        </p:txBody>
      </p:sp>
      <p:sp>
        <p:nvSpPr>
          <p:cNvPr id="3" name="Elipse 2">
            <a:extLst>
              <a:ext uri="{FF2B5EF4-FFF2-40B4-BE49-F238E27FC236}">
                <a16:creationId xmlns:a16="http://schemas.microsoft.com/office/drawing/2014/main" id="{9C9AC3A4-6520-7ED9-852B-139D16AA77DA}"/>
              </a:ext>
            </a:extLst>
          </p:cNvPr>
          <p:cNvSpPr/>
          <p:nvPr/>
        </p:nvSpPr>
        <p:spPr>
          <a:xfrm>
            <a:off x="7687039" y="1007821"/>
            <a:ext cx="1858962" cy="156077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Texto 21">
            <a:extLst>
              <a:ext uri="{FF2B5EF4-FFF2-40B4-BE49-F238E27FC236}">
                <a16:creationId xmlns:a16="http://schemas.microsoft.com/office/drawing/2014/main" id="{5111AF11-FF7B-9154-59CE-145679A00201}"/>
              </a:ext>
            </a:extLst>
          </p:cNvPr>
          <p:cNvSpPr txBox="1">
            <a:spLocks/>
          </p:cNvSpPr>
          <p:nvPr/>
        </p:nvSpPr>
        <p:spPr>
          <a:xfrm>
            <a:off x="8307391" y="3364394"/>
            <a:ext cx="4040644" cy="6631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1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Amasis MT Pro Black" panose="020F0502020204030204" pitchFamily="18" charset="0"/>
              </a:rPr>
              <a:t>DIGITAL TERRAIN</a:t>
            </a:r>
          </a:p>
        </p:txBody>
      </p:sp>
      <p:pic>
        <p:nvPicPr>
          <p:cNvPr id="8" name="Google Shape;157;p25">
            <a:extLst>
              <a:ext uri="{FF2B5EF4-FFF2-40B4-BE49-F238E27FC236}">
                <a16:creationId xmlns:a16="http://schemas.microsoft.com/office/drawing/2014/main" id="{7F180BC2-53BF-5517-6ED4-02CCB8AF289A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14549" t="5335" r="17589" b="4223"/>
          <a:stretch/>
        </p:blipFill>
        <p:spPr>
          <a:xfrm>
            <a:off x="6380304" y="3035611"/>
            <a:ext cx="1619251" cy="106942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oogle Shape;158;p25">
            <a:extLst>
              <a:ext uri="{FF2B5EF4-FFF2-40B4-BE49-F238E27FC236}">
                <a16:creationId xmlns:a16="http://schemas.microsoft.com/office/drawing/2014/main" id="{089E6787-40E2-8479-7494-657D3F77E9D4}"/>
              </a:ext>
            </a:extLst>
          </p:cNvPr>
          <p:cNvPicPr preferRelativeResize="0"/>
          <p:nvPr/>
        </p:nvPicPr>
        <p:blipFill rotWithShape="1">
          <a:blip r:embed="rId4">
            <a:alphaModFix amt="38000"/>
          </a:blip>
          <a:srcRect t="22094" b="19745"/>
          <a:stretch/>
        </p:blipFill>
        <p:spPr>
          <a:xfrm>
            <a:off x="7852534" y="1305193"/>
            <a:ext cx="1374790" cy="966863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Espaço Reservado para Texto 21">
            <a:extLst>
              <a:ext uri="{FF2B5EF4-FFF2-40B4-BE49-F238E27FC236}">
                <a16:creationId xmlns:a16="http://schemas.microsoft.com/office/drawing/2014/main" id="{128D897F-0A6B-097C-241F-FB215E5D9E99}"/>
              </a:ext>
            </a:extLst>
          </p:cNvPr>
          <p:cNvSpPr txBox="1">
            <a:spLocks/>
          </p:cNvSpPr>
          <p:nvPr/>
        </p:nvSpPr>
        <p:spPr>
          <a:xfrm>
            <a:off x="9466320" y="1357765"/>
            <a:ext cx="2800946" cy="83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4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3D MODELS AND DATASET</a:t>
            </a:r>
          </a:p>
        </p:txBody>
      </p:sp>
      <p:pic>
        <p:nvPicPr>
          <p:cNvPr id="36" name="Imagem 35">
            <a:extLst>
              <a:ext uri="{FF2B5EF4-FFF2-40B4-BE49-F238E27FC236}">
                <a16:creationId xmlns:a16="http://schemas.microsoft.com/office/drawing/2014/main" id="{207F0863-4DA2-F14F-A1DA-F26148379A74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rcRect l="8798" t="6677" r="12442" b="6881"/>
          <a:stretch>
            <a:fillRect/>
          </a:stretch>
        </p:blipFill>
        <p:spPr>
          <a:xfrm>
            <a:off x="612052" y="3041859"/>
            <a:ext cx="1318452" cy="1316920"/>
          </a:xfrm>
          <a:custGeom>
            <a:avLst/>
            <a:gdLst>
              <a:gd name="connsiteX0" fmla="*/ 659226 w 1318452"/>
              <a:gd name="connsiteY0" fmla="*/ 0 h 1316920"/>
              <a:gd name="connsiteX1" fmla="*/ 1318452 w 1318452"/>
              <a:gd name="connsiteY1" fmla="*/ 658460 h 1316920"/>
              <a:gd name="connsiteX2" fmla="*/ 659226 w 1318452"/>
              <a:gd name="connsiteY2" fmla="*/ 1316920 h 1316920"/>
              <a:gd name="connsiteX3" fmla="*/ 0 w 1318452"/>
              <a:gd name="connsiteY3" fmla="*/ 658460 h 1316920"/>
              <a:gd name="connsiteX4" fmla="*/ 659226 w 1318452"/>
              <a:gd name="connsiteY4" fmla="*/ 0 h 1316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8452" h="1316920">
                <a:moveTo>
                  <a:pt x="659226" y="0"/>
                </a:moveTo>
                <a:cubicBezTo>
                  <a:pt x="1023306" y="0"/>
                  <a:pt x="1318452" y="294803"/>
                  <a:pt x="1318452" y="658460"/>
                </a:cubicBezTo>
                <a:cubicBezTo>
                  <a:pt x="1318452" y="1022117"/>
                  <a:pt x="1023306" y="1316920"/>
                  <a:pt x="659226" y="1316920"/>
                </a:cubicBezTo>
                <a:cubicBezTo>
                  <a:pt x="295146" y="1316920"/>
                  <a:pt x="0" y="1022117"/>
                  <a:pt x="0" y="658460"/>
                </a:cubicBezTo>
                <a:cubicBezTo>
                  <a:pt x="0" y="294803"/>
                  <a:pt x="295146" y="0"/>
                  <a:pt x="659226" y="0"/>
                </a:cubicBezTo>
                <a:close/>
              </a:path>
            </a:pathLst>
          </a:custGeom>
          <a:noFill/>
          <a:ln>
            <a:noFill/>
          </a:ln>
        </p:spPr>
      </p:pic>
      <p:pic>
        <p:nvPicPr>
          <p:cNvPr id="34" name="Imagem 33">
            <a:extLst>
              <a:ext uri="{FF2B5EF4-FFF2-40B4-BE49-F238E27FC236}">
                <a16:creationId xmlns:a16="http://schemas.microsoft.com/office/drawing/2014/main" id="{A034EBED-3EE8-DE23-B78A-E753AFEE811E}"/>
              </a:ext>
            </a:extLst>
          </p:cNvPr>
          <p:cNvPicPr preferRelativeResize="0"/>
          <p:nvPr/>
        </p:nvPicPr>
        <p:blipFill>
          <a:blip r:embed="rId6">
            <a:alphaModFix/>
          </a:blip>
          <a:srcRect l="8877" t="214" r="12364" b="13343"/>
          <a:stretch>
            <a:fillRect/>
          </a:stretch>
        </p:blipFill>
        <p:spPr>
          <a:xfrm>
            <a:off x="618502" y="1211816"/>
            <a:ext cx="1318452" cy="1316920"/>
          </a:xfrm>
          <a:custGeom>
            <a:avLst/>
            <a:gdLst>
              <a:gd name="connsiteX0" fmla="*/ 659226 w 1318452"/>
              <a:gd name="connsiteY0" fmla="*/ 0 h 1316920"/>
              <a:gd name="connsiteX1" fmla="*/ 1318452 w 1318452"/>
              <a:gd name="connsiteY1" fmla="*/ 658460 h 1316920"/>
              <a:gd name="connsiteX2" fmla="*/ 659226 w 1318452"/>
              <a:gd name="connsiteY2" fmla="*/ 1316920 h 1316920"/>
              <a:gd name="connsiteX3" fmla="*/ 0 w 1318452"/>
              <a:gd name="connsiteY3" fmla="*/ 658460 h 1316920"/>
              <a:gd name="connsiteX4" fmla="*/ 659226 w 1318452"/>
              <a:gd name="connsiteY4" fmla="*/ 0 h 1316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8452" h="1316920">
                <a:moveTo>
                  <a:pt x="659226" y="0"/>
                </a:moveTo>
                <a:cubicBezTo>
                  <a:pt x="1023306" y="0"/>
                  <a:pt x="1318452" y="294803"/>
                  <a:pt x="1318452" y="658460"/>
                </a:cubicBezTo>
                <a:cubicBezTo>
                  <a:pt x="1318452" y="1022117"/>
                  <a:pt x="1023306" y="1316920"/>
                  <a:pt x="659226" y="1316920"/>
                </a:cubicBezTo>
                <a:cubicBezTo>
                  <a:pt x="295146" y="1316920"/>
                  <a:pt x="0" y="1022117"/>
                  <a:pt x="0" y="658460"/>
                </a:cubicBezTo>
                <a:cubicBezTo>
                  <a:pt x="0" y="294803"/>
                  <a:pt x="295146" y="0"/>
                  <a:pt x="659226" y="0"/>
                </a:cubicBezTo>
                <a:close/>
              </a:path>
            </a:pathLst>
          </a:custGeom>
          <a:noFill/>
          <a:ln>
            <a:noFill/>
          </a:ln>
        </p:spPr>
      </p:pic>
      <p:pic>
        <p:nvPicPr>
          <p:cNvPr id="38" name="Imagem 37">
            <a:extLst>
              <a:ext uri="{FF2B5EF4-FFF2-40B4-BE49-F238E27FC236}">
                <a16:creationId xmlns:a16="http://schemas.microsoft.com/office/drawing/2014/main" id="{552A5C16-444C-9735-7BA2-D430CC1D89F0}"/>
              </a:ext>
            </a:extLst>
          </p:cNvPr>
          <p:cNvPicPr preferRelativeResize="0"/>
          <p:nvPr/>
        </p:nvPicPr>
        <p:blipFill>
          <a:blip r:embed="rId7">
            <a:alphaModFix/>
          </a:blip>
          <a:srcRect l="7974" t="12349" r="13267" b="109"/>
          <a:stretch>
            <a:fillRect/>
          </a:stretch>
        </p:blipFill>
        <p:spPr>
          <a:xfrm>
            <a:off x="614367" y="4875179"/>
            <a:ext cx="1318452" cy="1329884"/>
          </a:xfrm>
          <a:custGeom>
            <a:avLst/>
            <a:gdLst>
              <a:gd name="connsiteX0" fmla="*/ 659226 w 1318452"/>
              <a:gd name="connsiteY0" fmla="*/ 0 h 1329884"/>
              <a:gd name="connsiteX1" fmla="*/ 1318452 w 1318452"/>
              <a:gd name="connsiteY1" fmla="*/ 664942 h 1329884"/>
              <a:gd name="connsiteX2" fmla="*/ 659226 w 1318452"/>
              <a:gd name="connsiteY2" fmla="*/ 1329884 h 1329884"/>
              <a:gd name="connsiteX3" fmla="*/ 0 w 1318452"/>
              <a:gd name="connsiteY3" fmla="*/ 664942 h 1329884"/>
              <a:gd name="connsiteX4" fmla="*/ 659226 w 1318452"/>
              <a:gd name="connsiteY4" fmla="*/ 0 h 1329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8452" h="1329884">
                <a:moveTo>
                  <a:pt x="659226" y="0"/>
                </a:moveTo>
                <a:cubicBezTo>
                  <a:pt x="1023306" y="0"/>
                  <a:pt x="1318452" y="297705"/>
                  <a:pt x="1318452" y="664942"/>
                </a:cubicBezTo>
                <a:cubicBezTo>
                  <a:pt x="1318452" y="1032179"/>
                  <a:pt x="1023306" y="1329884"/>
                  <a:pt x="659226" y="1329884"/>
                </a:cubicBezTo>
                <a:cubicBezTo>
                  <a:pt x="295146" y="1329884"/>
                  <a:pt x="0" y="1032179"/>
                  <a:pt x="0" y="664942"/>
                </a:cubicBezTo>
                <a:cubicBezTo>
                  <a:pt x="0" y="297705"/>
                  <a:pt x="295146" y="0"/>
                  <a:pt x="659226" y="0"/>
                </a:cubicBezTo>
                <a:close/>
              </a:path>
            </a:pathLst>
          </a:custGeom>
          <a:noFill/>
          <a:ln>
            <a:noFill/>
          </a:ln>
        </p:spPr>
      </p:pic>
      <p:pic>
        <p:nvPicPr>
          <p:cNvPr id="21" name="Google Shape;175;p26">
            <a:extLst>
              <a:ext uri="{FF2B5EF4-FFF2-40B4-BE49-F238E27FC236}">
                <a16:creationId xmlns:a16="http://schemas.microsoft.com/office/drawing/2014/main" id="{FEBBE175-4C55-D264-92AF-10C9D07847C4}"/>
              </a:ext>
            </a:extLst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3370180" y="4078979"/>
            <a:ext cx="1697706" cy="5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176;p26">
            <a:extLst>
              <a:ext uri="{FF2B5EF4-FFF2-40B4-BE49-F238E27FC236}">
                <a16:creationId xmlns:a16="http://schemas.microsoft.com/office/drawing/2014/main" id="{4111939C-42F2-D193-D76B-5A7D3690E09B}"/>
              </a:ext>
            </a:extLst>
          </p:cNvPr>
          <p:cNvSpPr/>
          <p:nvPr/>
        </p:nvSpPr>
        <p:spPr>
          <a:xfrm>
            <a:off x="1008448" y="2495863"/>
            <a:ext cx="500000" cy="559600"/>
          </a:xfrm>
          <a:prstGeom prst="mathPlus">
            <a:avLst>
              <a:gd name="adj1" fmla="val 23520"/>
            </a:avLst>
          </a:prstGeom>
          <a:solidFill>
            <a:srgbClr val="22458A"/>
          </a:solidFill>
          <a:ln w="9525" cap="flat" cmpd="sng">
            <a:solidFill>
              <a:srgbClr val="3366C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10567" tIns="110567" rIns="110567" bIns="110567" anchor="ctr" anchorCtr="0">
            <a:noAutofit/>
          </a:bodyPr>
          <a:lstStyle/>
          <a:p>
            <a:endParaRPr sz="2400"/>
          </a:p>
        </p:txBody>
      </p:sp>
      <p:sp>
        <p:nvSpPr>
          <p:cNvPr id="26" name="Google Shape;177;p26">
            <a:extLst>
              <a:ext uri="{FF2B5EF4-FFF2-40B4-BE49-F238E27FC236}">
                <a16:creationId xmlns:a16="http://schemas.microsoft.com/office/drawing/2014/main" id="{49FBD41E-C852-ED4E-5900-D67D83B02740}"/>
              </a:ext>
            </a:extLst>
          </p:cNvPr>
          <p:cNvSpPr/>
          <p:nvPr/>
        </p:nvSpPr>
        <p:spPr>
          <a:xfrm>
            <a:off x="1023593" y="4323091"/>
            <a:ext cx="500000" cy="559600"/>
          </a:xfrm>
          <a:prstGeom prst="mathPlus">
            <a:avLst>
              <a:gd name="adj1" fmla="val 23520"/>
            </a:avLst>
          </a:prstGeom>
          <a:solidFill>
            <a:srgbClr val="22458A"/>
          </a:solidFill>
          <a:ln w="9525" cap="flat" cmpd="sng">
            <a:solidFill>
              <a:srgbClr val="3366C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10567" tIns="110567" rIns="110567" bIns="110567" anchor="ctr" anchorCtr="0">
            <a:noAutofit/>
          </a:bodyPr>
          <a:lstStyle/>
          <a:p>
            <a:endParaRPr sz="2400"/>
          </a:p>
        </p:txBody>
      </p:sp>
      <p:pic>
        <p:nvPicPr>
          <p:cNvPr id="1026" name="Picture 2" descr="USGS Federal Interagency Sedimentation Project">
            <a:extLst>
              <a:ext uri="{FF2B5EF4-FFF2-40B4-BE49-F238E27FC236}">
                <a16:creationId xmlns:a16="http://schemas.microsoft.com/office/drawing/2014/main" id="{826BC511-C77B-3915-BF5A-1567DC43F5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452" y="1607056"/>
            <a:ext cx="1316099" cy="526439"/>
          </a:xfrm>
          <a:prstGeom prst="rect">
            <a:avLst/>
          </a:prstGeom>
          <a:noFill/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C0D24B1-DC82-27B5-957B-09582039A3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0180" y="3258181"/>
            <a:ext cx="1697706" cy="55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oogle Earth Logo PNG AI by ockre on DeviantArt">
            <a:extLst>
              <a:ext uri="{FF2B5EF4-FFF2-40B4-BE49-F238E27FC236}">
                <a16:creationId xmlns:a16="http://schemas.microsoft.com/office/drawing/2014/main" id="{DEF9F823-F22D-05FA-9E06-49E1FBFBC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572" y="5209379"/>
            <a:ext cx="653828" cy="661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Imagem 39">
            <a:extLst>
              <a:ext uri="{FF2B5EF4-FFF2-40B4-BE49-F238E27FC236}">
                <a16:creationId xmlns:a16="http://schemas.microsoft.com/office/drawing/2014/main" id="{230C7F95-DDB6-1ADD-FE8F-EE9894FB577B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9621" r="6389"/>
          <a:stretch/>
        </p:blipFill>
        <p:spPr>
          <a:xfrm>
            <a:off x="2089620" y="3119596"/>
            <a:ext cx="839732" cy="1051413"/>
          </a:xfrm>
          <a:prstGeom prst="rect">
            <a:avLst/>
          </a:prstGeom>
          <a:effectLst>
            <a:softEdge rad="88900"/>
          </a:effectLst>
        </p:spPr>
      </p:pic>
      <p:sp>
        <p:nvSpPr>
          <p:cNvPr id="9" name="Título 2">
            <a:extLst>
              <a:ext uri="{FF2B5EF4-FFF2-40B4-BE49-F238E27FC236}">
                <a16:creationId xmlns:a16="http://schemas.microsoft.com/office/drawing/2014/main" id="{E23F3611-3452-24F9-6D72-06F6D7135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7039" y="0"/>
            <a:ext cx="7416800" cy="795130"/>
          </a:xfrm>
        </p:spPr>
        <p:txBody>
          <a:bodyPr/>
          <a:lstStyle/>
          <a:p>
            <a:r>
              <a:rPr lang="pt-BR" dirty="0"/>
              <a:t>The VR </a:t>
            </a:r>
            <a:r>
              <a:rPr lang="pt-BR" dirty="0" err="1"/>
              <a:t>Sandbox</a:t>
            </a:r>
            <a:r>
              <a:rPr lang="pt-BR" dirty="0"/>
              <a:t> </a:t>
            </a:r>
            <a:r>
              <a:rPr lang="pt-BR" dirty="0" err="1"/>
              <a:t>Application</a:t>
            </a:r>
            <a:endParaRPr lang="pt-BR" dirty="0"/>
          </a:p>
        </p:txBody>
      </p:sp>
      <p:sp>
        <p:nvSpPr>
          <p:cNvPr id="13" name="Espaço Reservado para Número de Slide 1">
            <a:extLst>
              <a:ext uri="{FF2B5EF4-FFF2-40B4-BE49-F238E27FC236}">
                <a16:creationId xmlns:a16="http://schemas.microsoft.com/office/drawing/2014/main" id="{AA1ECD1B-472B-EDB4-48E9-BF6B15EB728A}"/>
              </a:ext>
            </a:extLst>
          </p:cNvPr>
          <p:cNvSpPr txBox="1">
            <a:spLocks/>
          </p:cNvSpPr>
          <p:nvPr/>
        </p:nvSpPr>
        <p:spPr>
          <a:xfrm>
            <a:off x="10893288" y="6390502"/>
            <a:ext cx="821634" cy="340935"/>
          </a:xfrm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609585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121917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828754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2438339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r">
              <a:defRPr/>
            </a:pPr>
            <a:fld id="{D68E8870-17DE-45C4-A8DD-7644B2422933}" type="slidenum">
              <a:rPr lang="en-US" sz="1800" smtClean="0"/>
              <a:pPr algn="r">
                <a:defRPr/>
              </a:pPr>
              <a:t>11</a:t>
            </a:fld>
            <a:endParaRPr lang="en-US" sz="2000" dirty="0"/>
          </a:p>
        </p:txBody>
      </p:sp>
      <p:cxnSp>
        <p:nvCxnSpPr>
          <p:cNvPr id="19" name="Conector reto 18">
            <a:extLst>
              <a:ext uri="{FF2B5EF4-FFF2-40B4-BE49-F238E27FC236}">
                <a16:creationId xmlns:a16="http://schemas.microsoft.com/office/drawing/2014/main" id="{5056E9C6-06FD-E2D2-F8E5-282CFA6926FA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28" name="Imagem 27">
            <a:extLst>
              <a:ext uri="{FF2B5EF4-FFF2-40B4-BE49-F238E27FC236}">
                <a16:creationId xmlns:a16="http://schemas.microsoft.com/office/drawing/2014/main" id="{A554A4AC-9035-9D7C-A74A-8D391C8E1A7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3622" y="1169530"/>
            <a:ext cx="5107196" cy="2400795"/>
          </a:xfrm>
          <a:prstGeom prst="rect">
            <a:avLst/>
          </a:prstGeom>
        </p:spPr>
      </p:pic>
      <p:pic>
        <p:nvPicPr>
          <p:cNvPr id="29" name="Imagem 28">
            <a:extLst>
              <a:ext uri="{FF2B5EF4-FFF2-40B4-BE49-F238E27FC236}">
                <a16:creationId xmlns:a16="http://schemas.microsoft.com/office/drawing/2014/main" id="{55B40AEC-7E89-2290-105B-F36CDA14DE1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2401" y="3728796"/>
            <a:ext cx="5107196" cy="2406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4966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DBE3F94E-83DF-941B-C0E9-AFD85F05C48B}"/>
              </a:ext>
            </a:extLst>
          </p:cNvPr>
          <p:cNvSpPr/>
          <p:nvPr/>
        </p:nvSpPr>
        <p:spPr bwMode="auto">
          <a:xfrm>
            <a:off x="6096000" y="-1001486"/>
            <a:ext cx="8156997" cy="7944627"/>
          </a:xfrm>
          <a:prstGeom prst="roundRect">
            <a:avLst/>
          </a:prstGeom>
          <a:solidFill>
            <a:srgbClr val="0066CC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  <a:scene3d>
            <a:camera prst="perspectiveRelaxed"/>
            <a:lightRig rig="threePt" dir="t"/>
          </a:scene3d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25" name="Espaço Reservado para Texto 21">
            <a:extLst>
              <a:ext uri="{FF2B5EF4-FFF2-40B4-BE49-F238E27FC236}">
                <a16:creationId xmlns:a16="http://schemas.microsoft.com/office/drawing/2014/main" id="{3DAFD296-84B7-F071-956D-407E536CF40A}"/>
              </a:ext>
            </a:extLst>
          </p:cNvPr>
          <p:cNvSpPr txBox="1">
            <a:spLocks/>
          </p:cNvSpPr>
          <p:nvPr/>
        </p:nvSpPr>
        <p:spPr>
          <a:xfrm>
            <a:off x="8944699" y="4975622"/>
            <a:ext cx="3010491" cy="83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4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DIGITAL TERRAIN </a:t>
            </a:r>
          </a:p>
        </p:txBody>
      </p:sp>
      <p:sp>
        <p:nvSpPr>
          <p:cNvPr id="4" name="Espaço Reservado para Texto 21">
            <a:extLst>
              <a:ext uri="{FF2B5EF4-FFF2-40B4-BE49-F238E27FC236}">
                <a16:creationId xmlns:a16="http://schemas.microsoft.com/office/drawing/2014/main" id="{5111AF11-FF7B-9154-59CE-145679A00201}"/>
              </a:ext>
            </a:extLst>
          </p:cNvPr>
          <p:cNvSpPr txBox="1">
            <a:spLocks/>
          </p:cNvSpPr>
          <p:nvPr/>
        </p:nvSpPr>
        <p:spPr>
          <a:xfrm>
            <a:off x="8204264" y="3052776"/>
            <a:ext cx="4122963" cy="11440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36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Amasis MT Pro Black" panose="020F0502020204030204" pitchFamily="18" charset="0"/>
              </a:rPr>
              <a:t>3D MODELS AND DATASET</a:t>
            </a:r>
          </a:p>
          <a:p>
            <a:endParaRPr lang="pt-BR" sz="3200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bg1">
                  <a:lumMod val="95000"/>
                </a:schemeClr>
              </a:solidFill>
              <a:latin typeface="Amasis MT Pro Black" panose="020F0502020204030204" pitchFamily="18" charset="0"/>
            </a:endParaRPr>
          </a:p>
        </p:txBody>
      </p:sp>
      <p:sp>
        <p:nvSpPr>
          <p:cNvPr id="24" name="Espaço Reservado para Texto 21">
            <a:extLst>
              <a:ext uri="{FF2B5EF4-FFF2-40B4-BE49-F238E27FC236}">
                <a16:creationId xmlns:a16="http://schemas.microsoft.com/office/drawing/2014/main" id="{128D897F-0A6B-097C-241F-FB215E5D9E99}"/>
              </a:ext>
            </a:extLst>
          </p:cNvPr>
          <p:cNvSpPr txBox="1">
            <a:spLocks/>
          </p:cNvSpPr>
          <p:nvPr/>
        </p:nvSpPr>
        <p:spPr>
          <a:xfrm>
            <a:off x="9372961" y="1636136"/>
            <a:ext cx="3010491" cy="83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4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INTERACTION</a:t>
            </a:r>
          </a:p>
        </p:txBody>
      </p:sp>
      <p:sp>
        <p:nvSpPr>
          <p:cNvPr id="9" name="Título 2">
            <a:extLst>
              <a:ext uri="{FF2B5EF4-FFF2-40B4-BE49-F238E27FC236}">
                <a16:creationId xmlns:a16="http://schemas.microsoft.com/office/drawing/2014/main" id="{E23F3611-3452-24F9-6D72-06F6D7135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7039" y="0"/>
            <a:ext cx="7416800" cy="795130"/>
          </a:xfrm>
        </p:spPr>
        <p:txBody>
          <a:bodyPr/>
          <a:lstStyle/>
          <a:p>
            <a:r>
              <a:rPr lang="pt-BR" dirty="0"/>
              <a:t>The VR </a:t>
            </a:r>
            <a:r>
              <a:rPr lang="pt-BR" dirty="0" err="1"/>
              <a:t>Sandbox</a:t>
            </a:r>
            <a:r>
              <a:rPr lang="pt-BR" dirty="0"/>
              <a:t> </a:t>
            </a:r>
            <a:r>
              <a:rPr lang="pt-BR" dirty="0" err="1"/>
              <a:t>Application</a:t>
            </a:r>
            <a:endParaRPr lang="pt-BR" dirty="0"/>
          </a:p>
        </p:txBody>
      </p:sp>
      <p:sp>
        <p:nvSpPr>
          <p:cNvPr id="13" name="Espaço Reservado para Número de Slide 1">
            <a:extLst>
              <a:ext uri="{FF2B5EF4-FFF2-40B4-BE49-F238E27FC236}">
                <a16:creationId xmlns:a16="http://schemas.microsoft.com/office/drawing/2014/main" id="{AA1ECD1B-472B-EDB4-48E9-BF6B15EB728A}"/>
              </a:ext>
            </a:extLst>
          </p:cNvPr>
          <p:cNvSpPr txBox="1">
            <a:spLocks/>
          </p:cNvSpPr>
          <p:nvPr/>
        </p:nvSpPr>
        <p:spPr>
          <a:xfrm>
            <a:off x="10893288" y="6390502"/>
            <a:ext cx="821634" cy="340935"/>
          </a:xfrm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609585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121917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828754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2438339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r">
              <a:defRPr/>
            </a:pPr>
            <a:fld id="{D68E8870-17DE-45C4-A8DD-7644B2422933}" type="slidenum">
              <a:rPr lang="en-US" sz="1800" smtClean="0"/>
              <a:pPr algn="r">
                <a:defRPr/>
              </a:pPr>
              <a:t>12</a:t>
            </a:fld>
            <a:endParaRPr lang="en-US" sz="2000" dirty="0"/>
          </a:p>
        </p:txBody>
      </p:sp>
      <p:sp>
        <p:nvSpPr>
          <p:cNvPr id="2" name="Elipse 1">
            <a:extLst>
              <a:ext uri="{FF2B5EF4-FFF2-40B4-BE49-F238E27FC236}">
                <a16:creationId xmlns:a16="http://schemas.microsoft.com/office/drawing/2014/main" id="{1E9B5CAF-B7BD-E2F3-670B-68EC20858677}"/>
              </a:ext>
            </a:extLst>
          </p:cNvPr>
          <p:cNvSpPr/>
          <p:nvPr/>
        </p:nvSpPr>
        <p:spPr>
          <a:xfrm>
            <a:off x="7630684" y="4486930"/>
            <a:ext cx="1858962" cy="156077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Elipse 6">
            <a:extLst>
              <a:ext uri="{FF2B5EF4-FFF2-40B4-BE49-F238E27FC236}">
                <a16:creationId xmlns:a16="http://schemas.microsoft.com/office/drawing/2014/main" id="{6465D88E-428F-56B4-E202-A7F3CC47DDE9}"/>
              </a:ext>
            </a:extLst>
          </p:cNvPr>
          <p:cNvSpPr/>
          <p:nvPr/>
        </p:nvSpPr>
        <p:spPr>
          <a:xfrm>
            <a:off x="6054790" y="2570938"/>
            <a:ext cx="2149474" cy="1993733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Elipse 9">
            <a:extLst>
              <a:ext uri="{FF2B5EF4-FFF2-40B4-BE49-F238E27FC236}">
                <a16:creationId xmlns:a16="http://schemas.microsoft.com/office/drawing/2014/main" id="{1D2CDBC8-954F-E19B-084D-DD940F224481}"/>
              </a:ext>
            </a:extLst>
          </p:cNvPr>
          <p:cNvSpPr/>
          <p:nvPr/>
        </p:nvSpPr>
        <p:spPr>
          <a:xfrm>
            <a:off x="7630684" y="1047616"/>
            <a:ext cx="1858962" cy="156077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8" name="Google Shape;157;p25">
            <a:extLst>
              <a:ext uri="{FF2B5EF4-FFF2-40B4-BE49-F238E27FC236}">
                <a16:creationId xmlns:a16="http://schemas.microsoft.com/office/drawing/2014/main" id="{7F180BC2-53BF-5517-6ED4-02CCB8AF289A}"/>
              </a:ext>
            </a:extLst>
          </p:cNvPr>
          <p:cNvPicPr preferRelativeResize="0"/>
          <p:nvPr/>
        </p:nvPicPr>
        <p:blipFill rotWithShape="1">
          <a:blip r:embed="rId2">
            <a:alphaModFix amt="38000"/>
          </a:blip>
          <a:srcRect l="14549" t="5335" r="17589" b="4223"/>
          <a:stretch/>
        </p:blipFill>
        <p:spPr>
          <a:xfrm>
            <a:off x="7893576" y="4853808"/>
            <a:ext cx="1300065" cy="96937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oogle Shape;158;p25">
            <a:extLst>
              <a:ext uri="{FF2B5EF4-FFF2-40B4-BE49-F238E27FC236}">
                <a16:creationId xmlns:a16="http://schemas.microsoft.com/office/drawing/2014/main" id="{089E6787-40E2-8479-7494-657D3F77E9D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t="22094" b="19745"/>
          <a:stretch/>
        </p:blipFill>
        <p:spPr>
          <a:xfrm>
            <a:off x="6365478" y="2992944"/>
            <a:ext cx="1528098" cy="1149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159;p25">
            <a:extLst>
              <a:ext uri="{FF2B5EF4-FFF2-40B4-BE49-F238E27FC236}">
                <a16:creationId xmlns:a16="http://schemas.microsoft.com/office/drawing/2014/main" id="{59EDD33E-D615-A4F5-7CB8-833641F3CA65}"/>
              </a:ext>
            </a:extLst>
          </p:cNvPr>
          <p:cNvPicPr preferRelativeResize="0"/>
          <p:nvPr/>
        </p:nvPicPr>
        <p:blipFill rotWithShape="1">
          <a:blip r:embed="rId4">
            <a:alphaModFix amt="30000"/>
          </a:blip>
          <a:srcRect t="21720" b="20341"/>
          <a:stretch/>
        </p:blipFill>
        <p:spPr>
          <a:xfrm>
            <a:off x="7924477" y="1370566"/>
            <a:ext cx="1271376" cy="94689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2" name="Conector reto 11">
            <a:extLst>
              <a:ext uri="{FF2B5EF4-FFF2-40B4-BE49-F238E27FC236}">
                <a16:creationId xmlns:a16="http://schemas.microsoft.com/office/drawing/2014/main" id="{6FAB3406-8BDF-12B3-592F-752E983C4478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15" name="Picture 6">
            <a:extLst>
              <a:ext uri="{FF2B5EF4-FFF2-40B4-BE49-F238E27FC236}">
                <a16:creationId xmlns:a16="http://schemas.microsoft.com/office/drawing/2014/main" id="{FE6BDF8D-4A4D-E2BE-B352-E059A7F89C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1763" y="3832663"/>
            <a:ext cx="2953377" cy="30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8" name="Modelo 3D 17" descr="Cone">
                <a:extLst>
                  <a:ext uri="{FF2B5EF4-FFF2-40B4-BE49-F238E27FC236}">
                    <a16:creationId xmlns:a16="http://schemas.microsoft.com/office/drawing/2014/main" id="{C567CBD9-6B19-5CE8-BB90-A8AD2356727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74480101"/>
                  </p:ext>
                </p:extLst>
              </p:nvPr>
            </p:nvGraphicFramePr>
            <p:xfrm rot="5400000">
              <a:off x="307916" y="3406748"/>
              <a:ext cx="2828051" cy="2837370"/>
            </p:xfrm>
            <a:graphic>
              <a:graphicData uri="http://schemas.microsoft.com/office/drawing/2017/model3d">
                <am3d:model3d r:embed="rId6">
                  <am3d:spPr>
                    <a:xfrm rot="5400000">
                      <a:off x="0" y="0"/>
                      <a:ext cx="2828051" cy="2837370"/>
                    </a:xfrm>
                    <a:prstGeom prst="rect">
                      <a:avLst/>
                    </a:prstGeom>
                  </am3d:spPr>
                  <am3d:camera>
                    <am3d:pos x="0" y="0" z="7987706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704480" d="1000000"/>
                    <am3d:preTrans dx="2" dy="-16922770" dz="-2"/>
                    <am3d:scale>
                      <am3d:sx n="1000000" d="1000000"/>
                      <am3d:sy n="1000000" d="1000000"/>
                      <am3d:sz n="1000000" d="1000000"/>
                    </am3d:scale>
                    <am3d:rot ax="-1527850" ay="-407892" az="193578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446584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8" name="Modelo 3D 17" descr="Cone">
                <a:extLst>
                  <a:ext uri="{FF2B5EF4-FFF2-40B4-BE49-F238E27FC236}">
                    <a16:creationId xmlns:a16="http://schemas.microsoft.com/office/drawing/2014/main" id="{C567CBD9-6B19-5CE8-BB90-A8AD2356727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 rot="5400000">
                <a:off x="307916" y="3406748"/>
                <a:ext cx="2828051" cy="2837370"/>
              </a:xfrm>
              <a:prstGeom prst="rect">
                <a:avLst/>
              </a:prstGeom>
            </p:spPr>
          </p:pic>
        </mc:Fallback>
      </mc:AlternateContent>
      <p:cxnSp>
        <p:nvCxnSpPr>
          <p:cNvPr id="19" name="Conector de Seta Reta 18">
            <a:extLst>
              <a:ext uri="{FF2B5EF4-FFF2-40B4-BE49-F238E27FC236}">
                <a16:creationId xmlns:a16="http://schemas.microsoft.com/office/drawing/2014/main" id="{EEED4283-9667-CFD9-2175-A3D5F5E0A91A}"/>
              </a:ext>
            </a:extLst>
          </p:cNvPr>
          <p:cNvCxnSpPr>
            <a:cxnSpLocks/>
          </p:cNvCxnSpPr>
          <p:nvPr/>
        </p:nvCxnSpPr>
        <p:spPr>
          <a:xfrm flipV="1">
            <a:off x="603881" y="3453395"/>
            <a:ext cx="0" cy="2786064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ector de Seta Reta 19">
            <a:extLst>
              <a:ext uri="{FF2B5EF4-FFF2-40B4-BE49-F238E27FC236}">
                <a16:creationId xmlns:a16="http://schemas.microsoft.com/office/drawing/2014/main" id="{4DDD1C75-011D-E7E8-93B2-1EDF12CD9933}"/>
              </a:ext>
            </a:extLst>
          </p:cNvPr>
          <p:cNvCxnSpPr>
            <a:cxnSpLocks/>
          </p:cNvCxnSpPr>
          <p:nvPr/>
        </p:nvCxnSpPr>
        <p:spPr>
          <a:xfrm flipH="1" flipV="1">
            <a:off x="303256" y="4703749"/>
            <a:ext cx="601251" cy="214991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de Seta Reta 21">
            <a:extLst>
              <a:ext uri="{FF2B5EF4-FFF2-40B4-BE49-F238E27FC236}">
                <a16:creationId xmlns:a16="http://schemas.microsoft.com/office/drawing/2014/main" id="{2AD995F1-D389-D6A8-D97A-EE23965A1E22}"/>
              </a:ext>
            </a:extLst>
          </p:cNvPr>
          <p:cNvCxnSpPr>
            <a:cxnSpLocks/>
          </p:cNvCxnSpPr>
          <p:nvPr/>
        </p:nvCxnSpPr>
        <p:spPr>
          <a:xfrm flipV="1">
            <a:off x="1041356" y="4811244"/>
            <a:ext cx="1626765" cy="107496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Imagem 26">
            <a:extLst>
              <a:ext uri="{FF2B5EF4-FFF2-40B4-BE49-F238E27FC236}">
                <a16:creationId xmlns:a16="http://schemas.microsoft.com/office/drawing/2014/main" id="{2FE38D4C-83BA-7D3E-C774-712F4010C220}"/>
              </a:ext>
            </a:extLst>
          </p:cNvPr>
          <p:cNvPicPr preferRelativeResize="0"/>
          <p:nvPr/>
        </p:nvPicPr>
        <p:blipFill>
          <a:blip r:embed="rId8">
            <a:alphaModFix/>
          </a:blip>
          <a:srcRect t="2488" r="246" b="2488"/>
          <a:stretch>
            <a:fillRect/>
          </a:stretch>
        </p:blipFill>
        <p:spPr>
          <a:xfrm>
            <a:off x="2278371" y="2468367"/>
            <a:ext cx="2003344" cy="1320672"/>
          </a:xfrm>
          <a:custGeom>
            <a:avLst/>
            <a:gdLst>
              <a:gd name="connsiteX0" fmla="*/ 999199 w 2003344"/>
              <a:gd name="connsiteY0" fmla="*/ 0 h 1320672"/>
              <a:gd name="connsiteX1" fmla="*/ 2003344 w 2003344"/>
              <a:gd name="connsiteY1" fmla="*/ 660336 h 1320672"/>
              <a:gd name="connsiteX2" fmla="*/ 999199 w 2003344"/>
              <a:gd name="connsiteY2" fmla="*/ 1320672 h 1320672"/>
              <a:gd name="connsiteX3" fmla="*/ 15455 w 2003344"/>
              <a:gd name="connsiteY3" fmla="*/ 793417 h 1320672"/>
              <a:gd name="connsiteX4" fmla="*/ 0 w 2003344"/>
              <a:gd name="connsiteY4" fmla="*/ 692601 h 1320672"/>
              <a:gd name="connsiteX5" fmla="*/ 0 w 2003344"/>
              <a:gd name="connsiteY5" fmla="*/ 628072 h 1320672"/>
              <a:gd name="connsiteX6" fmla="*/ 15455 w 2003344"/>
              <a:gd name="connsiteY6" fmla="*/ 527255 h 1320672"/>
              <a:gd name="connsiteX7" fmla="*/ 999199 w 2003344"/>
              <a:gd name="connsiteY7" fmla="*/ 0 h 1320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03344" h="1320672">
                <a:moveTo>
                  <a:pt x="999199" y="0"/>
                </a:moveTo>
                <a:cubicBezTo>
                  <a:pt x="1553773" y="0"/>
                  <a:pt x="2003344" y="295642"/>
                  <a:pt x="2003344" y="660336"/>
                </a:cubicBezTo>
                <a:cubicBezTo>
                  <a:pt x="2003344" y="1025030"/>
                  <a:pt x="1553773" y="1320672"/>
                  <a:pt x="999199" y="1320672"/>
                </a:cubicBezTo>
                <a:cubicBezTo>
                  <a:pt x="513947" y="1320672"/>
                  <a:pt x="109088" y="1094321"/>
                  <a:pt x="15455" y="793417"/>
                </a:cubicBezTo>
                <a:lnTo>
                  <a:pt x="0" y="692601"/>
                </a:lnTo>
                <a:lnTo>
                  <a:pt x="0" y="628072"/>
                </a:lnTo>
                <a:lnTo>
                  <a:pt x="15455" y="527255"/>
                </a:lnTo>
                <a:cubicBezTo>
                  <a:pt x="109088" y="226351"/>
                  <a:pt x="513947" y="0"/>
                  <a:pt x="999199" y="0"/>
                </a:cubicBezTo>
                <a:close/>
              </a:path>
            </a:pathLst>
          </a:custGeom>
          <a:noFill/>
          <a:ln>
            <a:noFill/>
          </a:ln>
        </p:spPr>
      </p:pic>
      <p:pic>
        <p:nvPicPr>
          <p:cNvPr id="28" name="Imagem 27">
            <a:extLst>
              <a:ext uri="{FF2B5EF4-FFF2-40B4-BE49-F238E27FC236}">
                <a16:creationId xmlns:a16="http://schemas.microsoft.com/office/drawing/2014/main" id="{E2DBA056-C9C2-3308-CC29-937C548794FD}"/>
              </a:ext>
            </a:extLst>
          </p:cNvPr>
          <p:cNvPicPr preferRelativeResize="0"/>
          <p:nvPr/>
        </p:nvPicPr>
        <p:blipFill>
          <a:blip r:embed="rId9">
            <a:alphaModFix/>
          </a:blip>
          <a:srcRect t="1340"/>
          <a:stretch>
            <a:fillRect/>
          </a:stretch>
        </p:blipFill>
        <p:spPr>
          <a:xfrm>
            <a:off x="3608647" y="1331383"/>
            <a:ext cx="2008289" cy="1302978"/>
          </a:xfrm>
          <a:custGeom>
            <a:avLst/>
            <a:gdLst>
              <a:gd name="connsiteX0" fmla="*/ 1004145 w 2008289"/>
              <a:gd name="connsiteY0" fmla="*/ 0 h 1302978"/>
              <a:gd name="connsiteX1" fmla="*/ 1987890 w 2008289"/>
              <a:gd name="connsiteY1" fmla="*/ 527255 h 1302978"/>
              <a:gd name="connsiteX2" fmla="*/ 2008289 w 2008289"/>
              <a:gd name="connsiteY2" fmla="*/ 660330 h 1302978"/>
              <a:gd name="connsiteX3" fmla="*/ 2008289 w 2008289"/>
              <a:gd name="connsiteY3" fmla="*/ 660343 h 1302978"/>
              <a:gd name="connsiteX4" fmla="*/ 1987890 w 2008289"/>
              <a:gd name="connsiteY4" fmla="*/ 793417 h 1302978"/>
              <a:gd name="connsiteX5" fmla="*/ 1395004 w 2008289"/>
              <a:gd name="connsiteY5" fmla="*/ 1268780 h 1302978"/>
              <a:gd name="connsiteX6" fmla="*/ 1227474 w 2008289"/>
              <a:gd name="connsiteY6" fmla="*/ 1302978 h 1302978"/>
              <a:gd name="connsiteX7" fmla="*/ 780816 w 2008289"/>
              <a:gd name="connsiteY7" fmla="*/ 1302978 h 1302978"/>
              <a:gd name="connsiteX8" fmla="*/ 613287 w 2008289"/>
              <a:gd name="connsiteY8" fmla="*/ 1268780 h 1302978"/>
              <a:gd name="connsiteX9" fmla="*/ 0 w 2008289"/>
              <a:gd name="connsiteY9" fmla="*/ 660336 h 1302978"/>
              <a:gd name="connsiteX10" fmla="*/ 1004145 w 2008289"/>
              <a:gd name="connsiteY10" fmla="*/ 0 h 13029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08289" h="1302978">
                <a:moveTo>
                  <a:pt x="1004145" y="0"/>
                </a:moveTo>
                <a:cubicBezTo>
                  <a:pt x="1489397" y="0"/>
                  <a:pt x="1894257" y="226351"/>
                  <a:pt x="1987890" y="527255"/>
                </a:cubicBezTo>
                <a:lnTo>
                  <a:pt x="2008289" y="660330"/>
                </a:lnTo>
                <a:lnTo>
                  <a:pt x="2008289" y="660343"/>
                </a:lnTo>
                <a:lnTo>
                  <a:pt x="1987890" y="793417"/>
                </a:lnTo>
                <a:cubicBezTo>
                  <a:pt x="1921009" y="1008349"/>
                  <a:pt x="1695339" y="1185243"/>
                  <a:pt x="1395004" y="1268780"/>
                </a:cubicBezTo>
                <a:lnTo>
                  <a:pt x="1227474" y="1302978"/>
                </a:lnTo>
                <a:lnTo>
                  <a:pt x="780816" y="1302978"/>
                </a:lnTo>
                <a:lnTo>
                  <a:pt x="613287" y="1268780"/>
                </a:lnTo>
                <a:cubicBezTo>
                  <a:pt x="252884" y="1168535"/>
                  <a:pt x="0" y="933857"/>
                  <a:pt x="0" y="660336"/>
                </a:cubicBezTo>
                <a:cubicBezTo>
                  <a:pt x="0" y="295642"/>
                  <a:pt x="449571" y="0"/>
                  <a:pt x="1004145" y="0"/>
                </a:cubicBezTo>
                <a:close/>
              </a:path>
            </a:pathLst>
          </a:custGeom>
          <a:noFill/>
          <a:ln>
            <a:noFill/>
          </a:ln>
        </p:spPr>
      </p:pic>
      <p:pic>
        <p:nvPicPr>
          <p:cNvPr id="29" name="Imagem 28">
            <a:extLst>
              <a:ext uri="{FF2B5EF4-FFF2-40B4-BE49-F238E27FC236}">
                <a16:creationId xmlns:a16="http://schemas.microsoft.com/office/drawing/2014/main" id="{9F3946D0-8E48-C271-2D80-A27B95C1C294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 l="8408" t="5550" r="330" b="7501"/>
          <a:stretch/>
        </p:blipFill>
        <p:spPr>
          <a:xfrm>
            <a:off x="871616" y="1376450"/>
            <a:ext cx="2001046" cy="1302978"/>
          </a:xfrm>
          <a:custGeom>
            <a:avLst/>
            <a:gdLst>
              <a:gd name="connsiteX0" fmla="*/ 773572 w 2001046"/>
              <a:gd name="connsiteY0" fmla="*/ 0 h 1302978"/>
              <a:gd name="connsiteX1" fmla="*/ 1220230 w 2001046"/>
              <a:gd name="connsiteY1" fmla="*/ 0 h 1302978"/>
              <a:gd name="connsiteX2" fmla="*/ 1387760 w 2001046"/>
              <a:gd name="connsiteY2" fmla="*/ 34199 h 1302978"/>
              <a:gd name="connsiteX3" fmla="*/ 2001046 w 2001046"/>
              <a:gd name="connsiteY3" fmla="*/ 642642 h 1302978"/>
              <a:gd name="connsiteX4" fmla="*/ 996901 w 2001046"/>
              <a:gd name="connsiteY4" fmla="*/ 1302978 h 1302978"/>
              <a:gd name="connsiteX5" fmla="*/ 13157 w 2001046"/>
              <a:gd name="connsiteY5" fmla="*/ 775723 h 1302978"/>
              <a:gd name="connsiteX6" fmla="*/ 0 w 2001046"/>
              <a:gd name="connsiteY6" fmla="*/ 689897 h 1302978"/>
              <a:gd name="connsiteX7" fmla="*/ 0 w 2001046"/>
              <a:gd name="connsiteY7" fmla="*/ 595387 h 1302978"/>
              <a:gd name="connsiteX8" fmla="*/ 13157 w 2001046"/>
              <a:gd name="connsiteY8" fmla="*/ 509561 h 1302978"/>
              <a:gd name="connsiteX9" fmla="*/ 606043 w 2001046"/>
              <a:gd name="connsiteY9" fmla="*/ 34199 h 13029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01046" h="1302978">
                <a:moveTo>
                  <a:pt x="773572" y="0"/>
                </a:moveTo>
                <a:lnTo>
                  <a:pt x="1220230" y="0"/>
                </a:lnTo>
                <a:lnTo>
                  <a:pt x="1387760" y="34199"/>
                </a:lnTo>
                <a:cubicBezTo>
                  <a:pt x="1748162" y="134443"/>
                  <a:pt x="2001046" y="369122"/>
                  <a:pt x="2001046" y="642642"/>
                </a:cubicBezTo>
                <a:cubicBezTo>
                  <a:pt x="2001046" y="1007336"/>
                  <a:pt x="1551475" y="1302978"/>
                  <a:pt x="996901" y="1302978"/>
                </a:cubicBezTo>
                <a:cubicBezTo>
                  <a:pt x="511649" y="1302978"/>
                  <a:pt x="106789" y="1076627"/>
                  <a:pt x="13157" y="775723"/>
                </a:cubicBezTo>
                <a:lnTo>
                  <a:pt x="0" y="689897"/>
                </a:lnTo>
                <a:lnTo>
                  <a:pt x="0" y="595387"/>
                </a:lnTo>
                <a:lnTo>
                  <a:pt x="13157" y="509561"/>
                </a:lnTo>
                <a:cubicBezTo>
                  <a:pt x="80037" y="294630"/>
                  <a:pt x="305707" y="117736"/>
                  <a:pt x="606043" y="34199"/>
                </a:cubicBezTo>
                <a:close/>
              </a:path>
            </a:pathLst>
          </a:custGeom>
          <a:noFill/>
          <a:ln>
            <a:noFill/>
          </a:ln>
        </p:spPr>
      </p:pic>
      <p:pic>
        <p:nvPicPr>
          <p:cNvPr id="30" name="Google Shape;1081;p65">
            <a:extLst>
              <a:ext uri="{FF2B5EF4-FFF2-40B4-BE49-F238E27FC236}">
                <a16:creationId xmlns:a16="http://schemas.microsoft.com/office/drawing/2014/main" id="{6C42DBED-43D3-D6C8-A32C-FFED0DB42DB6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 l="18771"/>
          <a:stretch/>
        </p:blipFill>
        <p:spPr>
          <a:xfrm>
            <a:off x="3391770" y="1361406"/>
            <a:ext cx="2505575" cy="22690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1" name="Google Shape;216;p28">
            <a:extLst>
              <a:ext uri="{FF2B5EF4-FFF2-40B4-BE49-F238E27FC236}">
                <a16:creationId xmlns:a16="http://schemas.microsoft.com/office/drawing/2014/main" id="{DEDA638E-C95B-3EBE-B848-97ADB742E507}"/>
              </a:ext>
            </a:extLst>
          </p:cNvPr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236810" y="3453395"/>
            <a:ext cx="5096067" cy="28548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2" name="Google Shape;904;p49">
            <a:extLst>
              <a:ext uri="{FF2B5EF4-FFF2-40B4-BE49-F238E27FC236}">
                <a16:creationId xmlns:a16="http://schemas.microsoft.com/office/drawing/2014/main" id="{BE5A92D9-B67A-F132-CC1B-AFF2350DA688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 l="10088" t="18352" r="6466" b="9309"/>
          <a:stretch/>
        </p:blipFill>
        <p:spPr>
          <a:xfrm>
            <a:off x="236810" y="1364457"/>
            <a:ext cx="3242630" cy="22660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384925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753A978F-78BE-8453-91B2-28DC69FDAEC8}"/>
              </a:ext>
            </a:extLst>
          </p:cNvPr>
          <p:cNvSpPr/>
          <p:nvPr/>
        </p:nvSpPr>
        <p:spPr bwMode="auto">
          <a:xfrm>
            <a:off x="6096000" y="-968826"/>
            <a:ext cx="8156997" cy="7911967"/>
          </a:xfrm>
          <a:prstGeom prst="roundRect">
            <a:avLst/>
          </a:prstGeom>
          <a:solidFill>
            <a:srgbClr val="0066CC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  <a:scene3d>
            <a:camera prst="perspectiveRelaxed"/>
            <a:lightRig rig="threePt" dir="t"/>
          </a:scene3d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25" name="Espaço Reservado para Texto 21">
            <a:extLst>
              <a:ext uri="{FF2B5EF4-FFF2-40B4-BE49-F238E27FC236}">
                <a16:creationId xmlns:a16="http://schemas.microsoft.com/office/drawing/2014/main" id="{3DAFD296-84B7-F071-956D-407E536CF40A}"/>
              </a:ext>
            </a:extLst>
          </p:cNvPr>
          <p:cNvSpPr txBox="1">
            <a:spLocks/>
          </p:cNvSpPr>
          <p:nvPr/>
        </p:nvSpPr>
        <p:spPr>
          <a:xfrm>
            <a:off x="9530856" y="4793850"/>
            <a:ext cx="2731043" cy="83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4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3D MODELS AND DATASET</a:t>
            </a:r>
          </a:p>
        </p:txBody>
      </p:sp>
      <p:sp>
        <p:nvSpPr>
          <p:cNvPr id="4" name="Espaço Reservado para Texto 21">
            <a:extLst>
              <a:ext uri="{FF2B5EF4-FFF2-40B4-BE49-F238E27FC236}">
                <a16:creationId xmlns:a16="http://schemas.microsoft.com/office/drawing/2014/main" id="{5111AF11-FF7B-9154-59CE-145679A00201}"/>
              </a:ext>
            </a:extLst>
          </p:cNvPr>
          <p:cNvSpPr txBox="1">
            <a:spLocks/>
          </p:cNvSpPr>
          <p:nvPr/>
        </p:nvSpPr>
        <p:spPr>
          <a:xfrm>
            <a:off x="8069037" y="3316569"/>
            <a:ext cx="4122963" cy="7152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36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Amasis MT Pro Black" panose="020F0502020204030204" pitchFamily="18" charset="0"/>
              </a:rPr>
              <a:t>INTERACTION</a:t>
            </a:r>
          </a:p>
          <a:p>
            <a:endParaRPr lang="pt-BR" sz="3200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bg1">
                  <a:lumMod val="95000"/>
                </a:schemeClr>
              </a:solidFill>
              <a:latin typeface="Amasis MT Pro Black" panose="020F0502020204030204" pitchFamily="18" charset="0"/>
            </a:endParaRPr>
          </a:p>
        </p:txBody>
      </p:sp>
      <p:sp>
        <p:nvSpPr>
          <p:cNvPr id="24" name="Espaço Reservado para Texto 21">
            <a:extLst>
              <a:ext uri="{FF2B5EF4-FFF2-40B4-BE49-F238E27FC236}">
                <a16:creationId xmlns:a16="http://schemas.microsoft.com/office/drawing/2014/main" id="{128D897F-0A6B-097C-241F-FB215E5D9E99}"/>
              </a:ext>
            </a:extLst>
          </p:cNvPr>
          <p:cNvSpPr txBox="1">
            <a:spLocks/>
          </p:cNvSpPr>
          <p:nvPr/>
        </p:nvSpPr>
        <p:spPr>
          <a:xfrm>
            <a:off x="9006019" y="1478828"/>
            <a:ext cx="3010491" cy="83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4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latin typeface="Amasis MT Pro Black" panose="020F0502020204030204" pitchFamily="18" charset="0"/>
              </a:rPr>
              <a:t>DIGITAL TERRAIN</a:t>
            </a:r>
          </a:p>
        </p:txBody>
      </p:sp>
      <p:sp>
        <p:nvSpPr>
          <p:cNvPr id="9" name="Título 2">
            <a:extLst>
              <a:ext uri="{FF2B5EF4-FFF2-40B4-BE49-F238E27FC236}">
                <a16:creationId xmlns:a16="http://schemas.microsoft.com/office/drawing/2014/main" id="{E23F3611-3452-24F9-6D72-06F6D7135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7039" y="0"/>
            <a:ext cx="7416800" cy="795130"/>
          </a:xfrm>
        </p:spPr>
        <p:txBody>
          <a:bodyPr/>
          <a:lstStyle/>
          <a:p>
            <a:r>
              <a:rPr lang="pt-BR" dirty="0"/>
              <a:t>The VR </a:t>
            </a:r>
            <a:r>
              <a:rPr lang="pt-BR" dirty="0" err="1"/>
              <a:t>Sandbox</a:t>
            </a:r>
            <a:r>
              <a:rPr lang="pt-BR" dirty="0"/>
              <a:t> </a:t>
            </a:r>
            <a:r>
              <a:rPr lang="pt-BR" dirty="0" err="1"/>
              <a:t>Application</a:t>
            </a:r>
            <a:endParaRPr lang="pt-BR" dirty="0"/>
          </a:p>
        </p:txBody>
      </p:sp>
      <p:sp>
        <p:nvSpPr>
          <p:cNvPr id="13" name="Espaço Reservado para Número de Slide 1">
            <a:extLst>
              <a:ext uri="{FF2B5EF4-FFF2-40B4-BE49-F238E27FC236}">
                <a16:creationId xmlns:a16="http://schemas.microsoft.com/office/drawing/2014/main" id="{AA1ECD1B-472B-EDB4-48E9-BF6B15EB728A}"/>
              </a:ext>
            </a:extLst>
          </p:cNvPr>
          <p:cNvSpPr txBox="1">
            <a:spLocks/>
          </p:cNvSpPr>
          <p:nvPr/>
        </p:nvSpPr>
        <p:spPr>
          <a:xfrm>
            <a:off x="10893288" y="6390502"/>
            <a:ext cx="821634" cy="340935"/>
          </a:xfrm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609585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121917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828754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2438339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3200"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r">
              <a:defRPr/>
            </a:pPr>
            <a:fld id="{D68E8870-17DE-45C4-A8DD-7644B2422933}" type="slidenum">
              <a:rPr lang="en-US" sz="1800" smtClean="0"/>
              <a:pPr algn="r">
                <a:defRPr/>
              </a:pPr>
              <a:t>13</a:t>
            </a:fld>
            <a:endParaRPr lang="en-US" sz="2000" dirty="0"/>
          </a:p>
        </p:txBody>
      </p:sp>
      <p:sp>
        <p:nvSpPr>
          <p:cNvPr id="2" name="Elipse 1">
            <a:extLst>
              <a:ext uri="{FF2B5EF4-FFF2-40B4-BE49-F238E27FC236}">
                <a16:creationId xmlns:a16="http://schemas.microsoft.com/office/drawing/2014/main" id="{EAD44F9D-9EA3-5154-4DF1-16C1DAF335D5}"/>
              </a:ext>
            </a:extLst>
          </p:cNvPr>
          <p:cNvSpPr/>
          <p:nvPr/>
        </p:nvSpPr>
        <p:spPr>
          <a:xfrm>
            <a:off x="7671894" y="4533256"/>
            <a:ext cx="1858962" cy="156077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Elipse 6">
            <a:extLst>
              <a:ext uri="{FF2B5EF4-FFF2-40B4-BE49-F238E27FC236}">
                <a16:creationId xmlns:a16="http://schemas.microsoft.com/office/drawing/2014/main" id="{96D9B88F-1B02-4B9C-AA6C-AB84FA5F4C2F}"/>
              </a:ext>
            </a:extLst>
          </p:cNvPr>
          <p:cNvSpPr/>
          <p:nvPr/>
        </p:nvSpPr>
        <p:spPr>
          <a:xfrm>
            <a:off x="6096000" y="2617264"/>
            <a:ext cx="2149474" cy="1993733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Elipse 9">
            <a:extLst>
              <a:ext uri="{FF2B5EF4-FFF2-40B4-BE49-F238E27FC236}">
                <a16:creationId xmlns:a16="http://schemas.microsoft.com/office/drawing/2014/main" id="{D1B5B9B7-60F0-69BB-0BF1-4A063671EF84}"/>
              </a:ext>
            </a:extLst>
          </p:cNvPr>
          <p:cNvSpPr/>
          <p:nvPr/>
        </p:nvSpPr>
        <p:spPr>
          <a:xfrm>
            <a:off x="7671894" y="1093942"/>
            <a:ext cx="1858962" cy="156077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8" name="Google Shape;157;p25">
            <a:extLst>
              <a:ext uri="{FF2B5EF4-FFF2-40B4-BE49-F238E27FC236}">
                <a16:creationId xmlns:a16="http://schemas.microsoft.com/office/drawing/2014/main" id="{7F180BC2-53BF-5517-6ED4-02CCB8AF289A}"/>
              </a:ext>
            </a:extLst>
          </p:cNvPr>
          <p:cNvPicPr preferRelativeResize="0"/>
          <p:nvPr/>
        </p:nvPicPr>
        <p:blipFill rotWithShape="1">
          <a:blip r:embed="rId2">
            <a:alphaModFix amt="38000"/>
          </a:blip>
          <a:srcRect l="14549" t="5335" r="17589" b="4223"/>
          <a:stretch/>
        </p:blipFill>
        <p:spPr>
          <a:xfrm>
            <a:off x="7951342" y="1411471"/>
            <a:ext cx="1300065" cy="96937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oogle Shape;158;p25">
            <a:extLst>
              <a:ext uri="{FF2B5EF4-FFF2-40B4-BE49-F238E27FC236}">
                <a16:creationId xmlns:a16="http://schemas.microsoft.com/office/drawing/2014/main" id="{089E6787-40E2-8479-7494-657D3F77E9D4}"/>
              </a:ext>
            </a:extLst>
          </p:cNvPr>
          <p:cNvPicPr preferRelativeResize="0"/>
          <p:nvPr/>
        </p:nvPicPr>
        <p:blipFill rotWithShape="1">
          <a:blip r:embed="rId3">
            <a:alphaModFix amt="38000"/>
          </a:blip>
          <a:srcRect t="22094" b="19745"/>
          <a:stretch/>
        </p:blipFill>
        <p:spPr>
          <a:xfrm>
            <a:off x="7906430" y="4814211"/>
            <a:ext cx="1395697" cy="9988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159;p25">
            <a:extLst>
              <a:ext uri="{FF2B5EF4-FFF2-40B4-BE49-F238E27FC236}">
                <a16:creationId xmlns:a16="http://schemas.microsoft.com/office/drawing/2014/main" id="{59EDD33E-D615-A4F5-7CB8-833641F3CA65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t="21720" b="20341"/>
          <a:stretch/>
        </p:blipFill>
        <p:spPr>
          <a:xfrm>
            <a:off x="6355959" y="3032203"/>
            <a:ext cx="1629555" cy="112356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2" name="Conector reto 11">
            <a:extLst>
              <a:ext uri="{FF2B5EF4-FFF2-40B4-BE49-F238E27FC236}">
                <a16:creationId xmlns:a16="http://schemas.microsoft.com/office/drawing/2014/main" id="{CC6A8273-4D3A-4735-5B8E-84AF66D7B751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21" name="Imagem 20" descr="Homem jogando vídeo game&#10;&#10;Descrição gerada automaticamente">
            <a:extLst>
              <a:ext uri="{FF2B5EF4-FFF2-40B4-BE49-F238E27FC236}">
                <a16:creationId xmlns:a16="http://schemas.microsoft.com/office/drawing/2014/main" id="{3C06C831-3C75-CEB8-3D3E-E757600C055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1656" y="2420962"/>
            <a:ext cx="1453806" cy="1443499"/>
          </a:xfrm>
          <a:custGeom>
            <a:avLst/>
            <a:gdLst>
              <a:gd name="connsiteX0" fmla="*/ 749123 w 1498246"/>
              <a:gd name="connsiteY0" fmla="*/ 0 h 1524904"/>
              <a:gd name="connsiteX1" fmla="*/ 1498246 w 1498246"/>
              <a:gd name="connsiteY1" fmla="*/ 762452 h 1524904"/>
              <a:gd name="connsiteX2" fmla="*/ 749123 w 1498246"/>
              <a:gd name="connsiteY2" fmla="*/ 1524904 h 1524904"/>
              <a:gd name="connsiteX3" fmla="*/ 0 w 1498246"/>
              <a:gd name="connsiteY3" fmla="*/ 762452 h 1524904"/>
              <a:gd name="connsiteX4" fmla="*/ 749123 w 1498246"/>
              <a:gd name="connsiteY4" fmla="*/ 0 h 1524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8246" h="1524904">
                <a:moveTo>
                  <a:pt x="749123" y="0"/>
                </a:moveTo>
                <a:cubicBezTo>
                  <a:pt x="1162852" y="0"/>
                  <a:pt x="1498246" y="341361"/>
                  <a:pt x="1498246" y="762452"/>
                </a:cubicBezTo>
                <a:cubicBezTo>
                  <a:pt x="1498246" y="1183543"/>
                  <a:pt x="1162852" y="1524904"/>
                  <a:pt x="749123" y="1524904"/>
                </a:cubicBezTo>
                <a:cubicBezTo>
                  <a:pt x="335394" y="1524904"/>
                  <a:pt x="0" y="1183543"/>
                  <a:pt x="0" y="762452"/>
                </a:cubicBezTo>
                <a:cubicBezTo>
                  <a:pt x="0" y="341361"/>
                  <a:pt x="335394" y="0"/>
                  <a:pt x="749123" y="0"/>
                </a:cubicBezTo>
                <a:close/>
              </a:path>
            </a:pathLst>
          </a:custGeom>
        </p:spPr>
      </p:pic>
      <p:pic>
        <p:nvPicPr>
          <p:cNvPr id="22" name="Imagem 21" descr="Uma imagem contendo verde, mesa, rua, homem&#10;&#10;Descrição gerada automaticamente">
            <a:extLst>
              <a:ext uri="{FF2B5EF4-FFF2-40B4-BE49-F238E27FC236}">
                <a16:creationId xmlns:a16="http://schemas.microsoft.com/office/drawing/2014/main" id="{804969F6-FBFF-C04F-0855-0DE0237F65C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52" t="4957" r="3010" b="24423"/>
          <a:stretch/>
        </p:blipFill>
        <p:spPr>
          <a:xfrm>
            <a:off x="2026147" y="4685394"/>
            <a:ext cx="1494558" cy="1490336"/>
          </a:xfrm>
          <a:custGeom>
            <a:avLst/>
            <a:gdLst>
              <a:gd name="connsiteX0" fmla="*/ 747279 w 1494558"/>
              <a:gd name="connsiteY0" fmla="*/ 0 h 1490336"/>
              <a:gd name="connsiteX1" fmla="*/ 1494558 w 1494558"/>
              <a:gd name="connsiteY1" fmla="*/ 745168 h 1490336"/>
              <a:gd name="connsiteX2" fmla="*/ 747279 w 1494558"/>
              <a:gd name="connsiteY2" fmla="*/ 1490336 h 1490336"/>
              <a:gd name="connsiteX3" fmla="*/ 0 w 1494558"/>
              <a:gd name="connsiteY3" fmla="*/ 745168 h 1490336"/>
              <a:gd name="connsiteX4" fmla="*/ 747279 w 1494558"/>
              <a:gd name="connsiteY4" fmla="*/ 0 h 1490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4558" h="1490336">
                <a:moveTo>
                  <a:pt x="747279" y="0"/>
                </a:moveTo>
                <a:cubicBezTo>
                  <a:pt x="1159990" y="0"/>
                  <a:pt x="1494558" y="333623"/>
                  <a:pt x="1494558" y="745168"/>
                </a:cubicBezTo>
                <a:cubicBezTo>
                  <a:pt x="1494558" y="1156713"/>
                  <a:pt x="1159990" y="1490336"/>
                  <a:pt x="747279" y="1490336"/>
                </a:cubicBezTo>
                <a:cubicBezTo>
                  <a:pt x="334568" y="1490336"/>
                  <a:pt x="0" y="1156713"/>
                  <a:pt x="0" y="745168"/>
                </a:cubicBezTo>
                <a:cubicBezTo>
                  <a:pt x="0" y="333623"/>
                  <a:pt x="334568" y="0"/>
                  <a:pt x="747279" y="0"/>
                </a:cubicBezTo>
                <a:close/>
              </a:path>
            </a:pathLst>
          </a:custGeom>
        </p:spPr>
      </p:pic>
      <p:pic>
        <p:nvPicPr>
          <p:cNvPr id="23" name="Imagem 22" descr="Uma imagem contendo avião, grama, jet, estacionado&#10;&#10;Descrição gerada automaticamente">
            <a:extLst>
              <a:ext uri="{FF2B5EF4-FFF2-40B4-BE49-F238E27FC236}">
                <a16:creationId xmlns:a16="http://schemas.microsoft.com/office/drawing/2014/main" id="{CD7FF1FA-6615-17D9-685E-9177917E8BF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52" r="25952" b="25719"/>
          <a:stretch>
            <a:fillRect/>
          </a:stretch>
        </p:blipFill>
        <p:spPr>
          <a:xfrm>
            <a:off x="299172" y="4198984"/>
            <a:ext cx="1498246" cy="1524904"/>
          </a:xfrm>
          <a:custGeom>
            <a:avLst/>
            <a:gdLst>
              <a:gd name="connsiteX0" fmla="*/ 749123 w 1498246"/>
              <a:gd name="connsiteY0" fmla="*/ 0 h 1524904"/>
              <a:gd name="connsiteX1" fmla="*/ 1498246 w 1498246"/>
              <a:gd name="connsiteY1" fmla="*/ 762452 h 1524904"/>
              <a:gd name="connsiteX2" fmla="*/ 749123 w 1498246"/>
              <a:gd name="connsiteY2" fmla="*/ 1524904 h 1524904"/>
              <a:gd name="connsiteX3" fmla="*/ 0 w 1498246"/>
              <a:gd name="connsiteY3" fmla="*/ 762452 h 1524904"/>
              <a:gd name="connsiteX4" fmla="*/ 749123 w 1498246"/>
              <a:gd name="connsiteY4" fmla="*/ 0 h 1524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8246" h="1524904">
                <a:moveTo>
                  <a:pt x="749123" y="0"/>
                </a:moveTo>
                <a:cubicBezTo>
                  <a:pt x="1162852" y="0"/>
                  <a:pt x="1498246" y="341361"/>
                  <a:pt x="1498246" y="762452"/>
                </a:cubicBezTo>
                <a:cubicBezTo>
                  <a:pt x="1498246" y="1183543"/>
                  <a:pt x="1162852" y="1524904"/>
                  <a:pt x="749123" y="1524904"/>
                </a:cubicBezTo>
                <a:cubicBezTo>
                  <a:pt x="335394" y="1524904"/>
                  <a:pt x="0" y="1183543"/>
                  <a:pt x="0" y="762452"/>
                </a:cubicBezTo>
                <a:cubicBezTo>
                  <a:pt x="0" y="341361"/>
                  <a:pt x="335394" y="0"/>
                  <a:pt x="749123" y="0"/>
                </a:cubicBezTo>
                <a:close/>
              </a:path>
            </a:pathLst>
          </a:custGeom>
        </p:spPr>
      </p:pic>
      <p:pic>
        <p:nvPicPr>
          <p:cNvPr id="26" name="Imagem 25" descr="Homem em pé em frente a computador&#10;&#10;Descrição gerada automaticamente">
            <a:extLst>
              <a:ext uri="{FF2B5EF4-FFF2-40B4-BE49-F238E27FC236}">
                <a16:creationId xmlns:a16="http://schemas.microsoft.com/office/drawing/2014/main" id="{A03B59DC-DF9E-6220-F9E3-22AF1081FD0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9" t="2391" b="27150"/>
          <a:stretch/>
        </p:blipFill>
        <p:spPr>
          <a:xfrm>
            <a:off x="77093" y="2387331"/>
            <a:ext cx="1417025" cy="1490336"/>
          </a:xfrm>
          <a:custGeom>
            <a:avLst/>
            <a:gdLst>
              <a:gd name="connsiteX0" fmla="*/ 712767 w 1417025"/>
              <a:gd name="connsiteY0" fmla="*/ 0 h 1490336"/>
              <a:gd name="connsiteX1" fmla="*/ 1411053 w 1417025"/>
              <a:gd name="connsiteY1" fmla="*/ 594991 h 1490336"/>
              <a:gd name="connsiteX2" fmla="*/ 1417025 w 1417025"/>
              <a:gd name="connsiteY2" fmla="*/ 656924 h 1490336"/>
              <a:gd name="connsiteX3" fmla="*/ 1417025 w 1417025"/>
              <a:gd name="connsiteY3" fmla="*/ 833413 h 1490336"/>
              <a:gd name="connsiteX4" fmla="*/ 1411053 w 1417025"/>
              <a:gd name="connsiteY4" fmla="*/ 895346 h 1490336"/>
              <a:gd name="connsiteX5" fmla="*/ 712767 w 1417025"/>
              <a:gd name="connsiteY5" fmla="*/ 1490336 h 1490336"/>
              <a:gd name="connsiteX6" fmla="*/ 0 w 1417025"/>
              <a:gd name="connsiteY6" fmla="*/ 745168 h 1490336"/>
              <a:gd name="connsiteX7" fmla="*/ 712767 w 1417025"/>
              <a:gd name="connsiteY7" fmla="*/ 0 h 1490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17025" h="1490336">
                <a:moveTo>
                  <a:pt x="712767" y="0"/>
                </a:moveTo>
                <a:cubicBezTo>
                  <a:pt x="1057211" y="0"/>
                  <a:pt x="1344590" y="255430"/>
                  <a:pt x="1411053" y="594991"/>
                </a:cubicBezTo>
                <a:lnTo>
                  <a:pt x="1417025" y="656924"/>
                </a:lnTo>
                <a:lnTo>
                  <a:pt x="1417025" y="833413"/>
                </a:lnTo>
                <a:lnTo>
                  <a:pt x="1411053" y="895346"/>
                </a:lnTo>
                <a:cubicBezTo>
                  <a:pt x="1344590" y="1234906"/>
                  <a:pt x="1057211" y="1490336"/>
                  <a:pt x="712767" y="1490336"/>
                </a:cubicBezTo>
                <a:cubicBezTo>
                  <a:pt x="319117" y="1490336"/>
                  <a:pt x="0" y="1156713"/>
                  <a:pt x="0" y="745168"/>
                </a:cubicBezTo>
                <a:cubicBezTo>
                  <a:pt x="0" y="333623"/>
                  <a:pt x="319117" y="0"/>
                  <a:pt x="712767" y="0"/>
                </a:cubicBezTo>
                <a:close/>
              </a:path>
            </a:pathLst>
          </a:custGeom>
        </p:spPr>
      </p:pic>
      <p:pic>
        <p:nvPicPr>
          <p:cNvPr id="27" name="Imagem 26" descr="Uma imagem contendo no interior, mesa, homem&#10;&#10;Descrição gerada automaticamente">
            <a:extLst>
              <a:ext uri="{FF2B5EF4-FFF2-40B4-BE49-F238E27FC236}">
                <a16:creationId xmlns:a16="http://schemas.microsoft.com/office/drawing/2014/main" id="{6CFF2A94-1857-9AA3-5D2A-388C996AB3DD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81" t="17689" r="24141" b="5516"/>
          <a:stretch/>
        </p:blipFill>
        <p:spPr>
          <a:xfrm>
            <a:off x="1710308" y="2475984"/>
            <a:ext cx="2324696" cy="2006984"/>
          </a:xfrm>
          <a:custGeom>
            <a:avLst/>
            <a:gdLst>
              <a:gd name="connsiteX0" fmla="*/ 1421820 w 2854035"/>
              <a:gd name="connsiteY0" fmla="*/ 0 h 1524902"/>
              <a:gd name="connsiteX1" fmla="*/ 2854035 w 2854035"/>
              <a:gd name="connsiteY1" fmla="*/ 762451 h 1524902"/>
              <a:gd name="connsiteX2" fmla="*/ 1421820 w 2854035"/>
              <a:gd name="connsiteY2" fmla="*/ 1524902 h 1524902"/>
              <a:gd name="connsiteX3" fmla="*/ 18703 w 2854035"/>
              <a:gd name="connsiteY3" fmla="*/ 916112 h 1524902"/>
              <a:gd name="connsiteX4" fmla="*/ 0 w 2854035"/>
              <a:gd name="connsiteY4" fmla="*/ 850874 h 1524902"/>
              <a:gd name="connsiteX5" fmla="*/ 0 w 2854035"/>
              <a:gd name="connsiteY5" fmla="*/ 674028 h 1524902"/>
              <a:gd name="connsiteX6" fmla="*/ 18703 w 2854035"/>
              <a:gd name="connsiteY6" fmla="*/ 608791 h 1524902"/>
              <a:gd name="connsiteX7" fmla="*/ 1421820 w 2854035"/>
              <a:gd name="connsiteY7" fmla="*/ 0 h 15249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54035" h="1524902">
                <a:moveTo>
                  <a:pt x="1421820" y="0"/>
                </a:moveTo>
                <a:cubicBezTo>
                  <a:pt x="2212811" y="0"/>
                  <a:pt x="2854035" y="341361"/>
                  <a:pt x="2854035" y="762451"/>
                </a:cubicBezTo>
                <a:cubicBezTo>
                  <a:pt x="2854035" y="1183541"/>
                  <a:pt x="2212811" y="1524902"/>
                  <a:pt x="1421820" y="1524902"/>
                </a:cubicBezTo>
                <a:cubicBezTo>
                  <a:pt x="729703" y="1524902"/>
                  <a:pt x="152251" y="1263548"/>
                  <a:pt x="18703" y="916112"/>
                </a:cubicBezTo>
                <a:lnTo>
                  <a:pt x="0" y="850874"/>
                </a:lnTo>
                <a:lnTo>
                  <a:pt x="0" y="674028"/>
                </a:lnTo>
                <a:lnTo>
                  <a:pt x="18703" y="608791"/>
                </a:lnTo>
                <a:cubicBezTo>
                  <a:pt x="152251" y="261355"/>
                  <a:pt x="729703" y="0"/>
                  <a:pt x="1421820" y="0"/>
                </a:cubicBezTo>
                <a:close/>
              </a:path>
            </a:pathLst>
          </a:custGeom>
        </p:spPr>
      </p:pic>
      <p:pic>
        <p:nvPicPr>
          <p:cNvPr id="28" name="Imagem 27" descr="Uma imagem contendo grama, verde, pequeno, rua&#10;&#10;Descrição gerada automaticamente">
            <a:extLst>
              <a:ext uri="{FF2B5EF4-FFF2-40B4-BE49-F238E27FC236}">
                <a16:creationId xmlns:a16="http://schemas.microsoft.com/office/drawing/2014/main" id="{0F7B4F57-9B50-4E62-500C-C78B95F0888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26" t="7338" r="9451" b="27026"/>
          <a:stretch>
            <a:fillRect/>
          </a:stretch>
        </p:blipFill>
        <p:spPr>
          <a:xfrm>
            <a:off x="3736895" y="4155771"/>
            <a:ext cx="1494558" cy="1490336"/>
          </a:xfrm>
          <a:custGeom>
            <a:avLst/>
            <a:gdLst>
              <a:gd name="connsiteX0" fmla="*/ 747279 w 1494558"/>
              <a:gd name="connsiteY0" fmla="*/ 0 h 1490336"/>
              <a:gd name="connsiteX1" fmla="*/ 1494558 w 1494558"/>
              <a:gd name="connsiteY1" fmla="*/ 745168 h 1490336"/>
              <a:gd name="connsiteX2" fmla="*/ 747279 w 1494558"/>
              <a:gd name="connsiteY2" fmla="*/ 1490336 h 1490336"/>
              <a:gd name="connsiteX3" fmla="*/ 0 w 1494558"/>
              <a:gd name="connsiteY3" fmla="*/ 745168 h 1490336"/>
              <a:gd name="connsiteX4" fmla="*/ 747279 w 1494558"/>
              <a:gd name="connsiteY4" fmla="*/ 0 h 1490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4558" h="1490336">
                <a:moveTo>
                  <a:pt x="747279" y="0"/>
                </a:moveTo>
                <a:cubicBezTo>
                  <a:pt x="1159990" y="0"/>
                  <a:pt x="1494558" y="333623"/>
                  <a:pt x="1494558" y="745168"/>
                </a:cubicBezTo>
                <a:cubicBezTo>
                  <a:pt x="1494558" y="1156713"/>
                  <a:pt x="1159990" y="1490336"/>
                  <a:pt x="747279" y="1490336"/>
                </a:cubicBezTo>
                <a:cubicBezTo>
                  <a:pt x="334568" y="1490336"/>
                  <a:pt x="0" y="1156713"/>
                  <a:pt x="0" y="745168"/>
                </a:cubicBezTo>
                <a:cubicBezTo>
                  <a:pt x="0" y="333623"/>
                  <a:pt x="334568" y="0"/>
                  <a:pt x="747279" y="0"/>
                </a:cubicBezTo>
                <a:close/>
              </a:path>
            </a:pathLst>
          </a:custGeom>
        </p:spPr>
      </p:pic>
      <p:pic>
        <p:nvPicPr>
          <p:cNvPr id="29" name="Google Shape;1096;p66">
            <a:extLst>
              <a:ext uri="{FF2B5EF4-FFF2-40B4-BE49-F238E27FC236}">
                <a16:creationId xmlns:a16="http://schemas.microsoft.com/office/drawing/2014/main" id="{FCFBAAF4-3F2A-54D3-736D-B6939F0A38A0}"/>
              </a:ext>
            </a:extLst>
          </p:cNvPr>
          <p:cNvPicPr preferRelativeResize="0"/>
          <p:nvPr/>
        </p:nvPicPr>
        <p:blipFill>
          <a:blip r:embed="rId11"/>
          <a:stretch>
            <a:fillRect/>
          </a:stretch>
        </p:blipFill>
        <p:spPr>
          <a:xfrm>
            <a:off x="1278868" y="905555"/>
            <a:ext cx="1494558" cy="1475287"/>
          </a:xfrm>
          <a:custGeom>
            <a:avLst/>
            <a:gdLst>
              <a:gd name="connsiteX0" fmla="*/ 749123 w 1498246"/>
              <a:gd name="connsiteY0" fmla="*/ 0 h 1524904"/>
              <a:gd name="connsiteX1" fmla="*/ 1498246 w 1498246"/>
              <a:gd name="connsiteY1" fmla="*/ 762452 h 1524904"/>
              <a:gd name="connsiteX2" fmla="*/ 749123 w 1498246"/>
              <a:gd name="connsiteY2" fmla="*/ 1524904 h 1524904"/>
              <a:gd name="connsiteX3" fmla="*/ 0 w 1498246"/>
              <a:gd name="connsiteY3" fmla="*/ 762452 h 1524904"/>
              <a:gd name="connsiteX4" fmla="*/ 749123 w 1498246"/>
              <a:gd name="connsiteY4" fmla="*/ 0 h 1524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8246" h="1524904">
                <a:moveTo>
                  <a:pt x="749123" y="0"/>
                </a:moveTo>
                <a:cubicBezTo>
                  <a:pt x="1162852" y="0"/>
                  <a:pt x="1498246" y="341361"/>
                  <a:pt x="1498246" y="762452"/>
                </a:cubicBezTo>
                <a:cubicBezTo>
                  <a:pt x="1498246" y="1183543"/>
                  <a:pt x="1162852" y="1524904"/>
                  <a:pt x="749123" y="1524904"/>
                </a:cubicBezTo>
                <a:cubicBezTo>
                  <a:pt x="335394" y="1524904"/>
                  <a:pt x="0" y="1183543"/>
                  <a:pt x="0" y="762452"/>
                </a:cubicBezTo>
                <a:cubicBezTo>
                  <a:pt x="0" y="341361"/>
                  <a:pt x="335394" y="0"/>
                  <a:pt x="749123" y="0"/>
                </a:cubicBezTo>
                <a:close/>
              </a:path>
            </a:pathLst>
          </a:custGeom>
        </p:spPr>
      </p:pic>
      <p:pic>
        <p:nvPicPr>
          <p:cNvPr id="30" name="Google Shape;1097;p66">
            <a:extLst>
              <a:ext uri="{FF2B5EF4-FFF2-40B4-BE49-F238E27FC236}">
                <a16:creationId xmlns:a16="http://schemas.microsoft.com/office/drawing/2014/main" id="{2D3CD0E4-8C21-527E-80A8-307FC49D8568}"/>
              </a:ext>
            </a:extLst>
          </p:cNvPr>
          <p:cNvPicPr preferRelativeResize="0"/>
          <p:nvPr/>
        </p:nvPicPr>
        <p:blipFill rotWithShape="1">
          <a:blip r:embed="rId12"/>
          <a:srcRect l="39722" t="26062" r="9350"/>
          <a:stretch/>
        </p:blipFill>
        <p:spPr>
          <a:xfrm>
            <a:off x="3070012" y="927244"/>
            <a:ext cx="1494558" cy="1475286"/>
          </a:xfrm>
          <a:custGeom>
            <a:avLst/>
            <a:gdLst>
              <a:gd name="connsiteX0" fmla="*/ 749123 w 1498246"/>
              <a:gd name="connsiteY0" fmla="*/ 0 h 1524904"/>
              <a:gd name="connsiteX1" fmla="*/ 1498246 w 1498246"/>
              <a:gd name="connsiteY1" fmla="*/ 762452 h 1524904"/>
              <a:gd name="connsiteX2" fmla="*/ 749123 w 1498246"/>
              <a:gd name="connsiteY2" fmla="*/ 1524904 h 1524904"/>
              <a:gd name="connsiteX3" fmla="*/ 0 w 1498246"/>
              <a:gd name="connsiteY3" fmla="*/ 762452 h 1524904"/>
              <a:gd name="connsiteX4" fmla="*/ 749123 w 1498246"/>
              <a:gd name="connsiteY4" fmla="*/ 0 h 1524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8246" h="1524904">
                <a:moveTo>
                  <a:pt x="749123" y="0"/>
                </a:moveTo>
                <a:cubicBezTo>
                  <a:pt x="1162852" y="0"/>
                  <a:pt x="1498246" y="341361"/>
                  <a:pt x="1498246" y="762452"/>
                </a:cubicBezTo>
                <a:cubicBezTo>
                  <a:pt x="1498246" y="1183543"/>
                  <a:pt x="1162852" y="1524904"/>
                  <a:pt x="749123" y="1524904"/>
                </a:cubicBezTo>
                <a:cubicBezTo>
                  <a:pt x="335394" y="1524904"/>
                  <a:pt x="0" y="1183543"/>
                  <a:pt x="0" y="762452"/>
                </a:cubicBezTo>
                <a:cubicBezTo>
                  <a:pt x="0" y="341361"/>
                  <a:pt x="335394" y="0"/>
                  <a:pt x="74912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505254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569F2AC4-9487-89BF-08BB-EB1FD13D3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F03DC6E-C653-336E-765B-9E4D27405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14</a:t>
            </a:fld>
            <a:endParaRPr lang="pt-BR"/>
          </a:p>
        </p:txBody>
      </p:sp>
      <p:pic>
        <p:nvPicPr>
          <p:cNvPr id="7" name="VR SandBox Demo">
            <a:hlinkClick r:id="" action="ppaction://media"/>
            <a:extLst>
              <a:ext uri="{FF2B5EF4-FFF2-40B4-BE49-F238E27FC236}">
                <a16:creationId xmlns:a16="http://schemas.microsoft.com/office/drawing/2014/main" id="{5283771C-65BA-B912-ED34-94A5681982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782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1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2234966-AC07-481F-B602-1EC166808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902FDED-60C4-8D12-F6DB-47F85271A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15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2F627234-422C-2E31-C6AD-8C52796E3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The evaluation of application capabilities: User Study</a:t>
            </a:r>
            <a:endParaRPr lang="pt-BR" dirty="0"/>
          </a:p>
        </p:txBody>
      </p: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1CB7FA12-3D9A-8501-C4DD-652453848730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BAEFA799-6944-B971-C4AE-B4FBFEF6F73F}"/>
              </a:ext>
            </a:extLst>
          </p:cNvPr>
          <p:cNvSpPr txBox="1"/>
          <p:nvPr/>
        </p:nvSpPr>
        <p:spPr>
          <a:xfrm>
            <a:off x="860125" y="903788"/>
            <a:ext cx="1085479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/>
              <a:t>User experiment to assess impact on planning and improve spatial/map-reading skills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pt-BR" sz="14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Mitigate negative effects on lower-skilled individuals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pt-BR" sz="1400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/>
              <a:t>VR can quickly remove barriers between users (primary hypothesis)</a:t>
            </a:r>
            <a:endParaRPr lang="pt-BR" sz="2800" dirty="0"/>
          </a:p>
        </p:txBody>
      </p:sp>
      <p:pic>
        <p:nvPicPr>
          <p:cNvPr id="2" name="Google Shape;966;p54" descr="Homem em pé em frente a computador&#10;&#10;Descrição gerada automaticamente">
            <a:extLst>
              <a:ext uri="{FF2B5EF4-FFF2-40B4-BE49-F238E27FC236}">
                <a16:creationId xmlns:a16="http://schemas.microsoft.com/office/drawing/2014/main" id="{81EEBF1A-EB21-C9D3-997C-595562745F8F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t="2391"/>
          <a:stretch/>
        </p:blipFill>
        <p:spPr>
          <a:xfrm>
            <a:off x="9687452" y="3806047"/>
            <a:ext cx="2027470" cy="227755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1760"/>
              </a:srgbClr>
            </a:outerShdw>
          </a:effectLst>
        </p:spPr>
      </p:pic>
      <p:pic>
        <p:nvPicPr>
          <p:cNvPr id="3" name="Google Shape;963;p54">
            <a:extLst>
              <a:ext uri="{FF2B5EF4-FFF2-40B4-BE49-F238E27FC236}">
                <a16:creationId xmlns:a16="http://schemas.microsoft.com/office/drawing/2014/main" id="{EABF3F02-5039-8E9F-9296-6260513A360F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597466" y="3806047"/>
            <a:ext cx="2780043" cy="227755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1760"/>
              </a:srgbClr>
            </a:outerShdw>
          </a:effectLst>
        </p:spPr>
      </p:pic>
      <p:pic>
        <p:nvPicPr>
          <p:cNvPr id="4" name="Google Shape;964;p54">
            <a:extLst>
              <a:ext uri="{FF2B5EF4-FFF2-40B4-BE49-F238E27FC236}">
                <a16:creationId xmlns:a16="http://schemas.microsoft.com/office/drawing/2014/main" id="{B272C2B5-24CF-AFE0-6648-CB4CB85D4054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17494" y="3806048"/>
            <a:ext cx="2780043" cy="227755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1760"/>
              </a:srgbClr>
            </a:outerShdw>
          </a:effectLst>
        </p:spPr>
      </p:pic>
      <p:pic>
        <p:nvPicPr>
          <p:cNvPr id="14" name="Google Shape;965;p54">
            <a:extLst>
              <a:ext uri="{FF2B5EF4-FFF2-40B4-BE49-F238E27FC236}">
                <a16:creationId xmlns:a16="http://schemas.microsoft.com/office/drawing/2014/main" id="{FEF5EE57-2AA2-AF3D-4AD9-9C65EA6AADEF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507480" y="3806047"/>
            <a:ext cx="2780043" cy="227755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176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823036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2234966-AC07-481F-B602-1EC166808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902FDED-60C4-8D12-F6DB-47F85271A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16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2F627234-422C-2E31-C6AD-8C52796E3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Study Design</a:t>
            </a:r>
            <a:endParaRPr lang="pt-BR" dirty="0"/>
          </a:p>
        </p:txBody>
      </p: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1CB7FA12-3D9A-8501-C4DD-652453848730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sp>
        <p:nvSpPr>
          <p:cNvPr id="9" name="Google Shape;1124;p69">
            <a:extLst>
              <a:ext uri="{FF2B5EF4-FFF2-40B4-BE49-F238E27FC236}">
                <a16:creationId xmlns:a16="http://schemas.microsoft.com/office/drawing/2014/main" id="{D0E2EDA1-E9FF-75A4-267E-CBD8E7BADA0B}"/>
              </a:ext>
            </a:extLst>
          </p:cNvPr>
          <p:cNvSpPr/>
          <p:nvPr/>
        </p:nvSpPr>
        <p:spPr>
          <a:xfrm>
            <a:off x="1702733" y="3626471"/>
            <a:ext cx="2478742" cy="2021854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595959"/>
            </a:solidFill>
            <a:prstDash val="dashDot"/>
            <a:round/>
            <a:headEnd type="none" w="sm" len="sm"/>
            <a:tailEnd type="none" w="sm" len="sm"/>
          </a:ln>
        </p:spPr>
        <p:txBody>
          <a:bodyPr spcFirstLastPara="1" wrap="square" lIns="108833" tIns="54433" rIns="108833" bIns="54433" anchor="t" anchorCtr="0">
            <a:no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" sz="2000" b="1" dirty="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106 Participants: </a:t>
            </a:r>
            <a:r>
              <a:rPr lang="en-US" sz="2000" dirty="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between cadets at the Military Academy and Instructors</a:t>
            </a:r>
            <a:endParaRPr sz="2000" b="1" dirty="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pic>
        <p:nvPicPr>
          <p:cNvPr id="10" name="Google Shape;1125;p69" descr="Users">
            <a:extLst>
              <a:ext uri="{FF2B5EF4-FFF2-40B4-BE49-F238E27FC236}">
                <a16:creationId xmlns:a16="http://schemas.microsoft.com/office/drawing/2014/main" id="{0DD17BAB-7EC6-0396-4835-8B3CFB3629BA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82566" y="4077403"/>
            <a:ext cx="1390181" cy="14973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1127;p69">
            <a:extLst>
              <a:ext uri="{FF2B5EF4-FFF2-40B4-BE49-F238E27FC236}">
                <a16:creationId xmlns:a16="http://schemas.microsoft.com/office/drawing/2014/main" id="{A973B4A2-A82E-665F-2021-AD7C98B40CE0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74166" y="3514641"/>
            <a:ext cx="3835267" cy="25068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1128;p69">
            <a:extLst>
              <a:ext uri="{FF2B5EF4-FFF2-40B4-BE49-F238E27FC236}">
                <a16:creationId xmlns:a16="http://schemas.microsoft.com/office/drawing/2014/main" id="{22592172-E1F9-1441-A57D-36E5237EF83E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00466" y="3195252"/>
            <a:ext cx="2569967" cy="2830467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BAEFA799-6944-B971-C4AE-B4FBFEF6F73F}"/>
              </a:ext>
            </a:extLst>
          </p:cNvPr>
          <p:cNvSpPr txBox="1"/>
          <p:nvPr/>
        </p:nvSpPr>
        <p:spPr>
          <a:xfrm>
            <a:off x="860125" y="903788"/>
            <a:ext cx="112014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pt-BR" sz="2800" dirty="0" err="1"/>
              <a:t>Participant</a:t>
            </a:r>
            <a:r>
              <a:rPr lang="pt-BR" sz="2800" dirty="0"/>
              <a:t> </a:t>
            </a:r>
            <a:r>
              <a:rPr lang="pt-BR" sz="2800" dirty="0" err="1"/>
              <a:t>Selection</a:t>
            </a:r>
            <a:r>
              <a:rPr lang="pt-BR" sz="2800" dirty="0"/>
              <a:t>: </a:t>
            </a:r>
            <a:r>
              <a:rPr lang="pt-BR" sz="2800" dirty="0" err="1"/>
              <a:t>Cadets</a:t>
            </a:r>
            <a:r>
              <a:rPr lang="pt-BR" sz="2800" dirty="0"/>
              <a:t> </a:t>
            </a:r>
            <a:r>
              <a:rPr lang="pt-BR" sz="2800" dirty="0" err="1"/>
              <a:t>and</a:t>
            </a:r>
            <a:r>
              <a:rPr lang="pt-BR" sz="2800" dirty="0"/>
              <a:t> </a:t>
            </a:r>
            <a:r>
              <a:rPr lang="pt-BR" sz="2800" dirty="0" err="1"/>
              <a:t>Instructors</a:t>
            </a:r>
            <a:endParaRPr lang="pt-BR" sz="2800" dirty="0"/>
          </a:p>
          <a:p>
            <a:endParaRPr lang="pt-BR" sz="14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pt-BR" sz="2800" dirty="0" err="1"/>
              <a:t>Testing</a:t>
            </a:r>
            <a:r>
              <a:rPr lang="pt-BR" sz="2800" dirty="0"/>
              <a:t> Maps Reading Skills </a:t>
            </a:r>
            <a:r>
              <a:rPr lang="pt-BR" sz="2800" dirty="0" err="1"/>
              <a:t>using</a:t>
            </a:r>
            <a:r>
              <a:rPr lang="pt-BR" sz="2800" dirty="0"/>
              <a:t> the </a:t>
            </a:r>
            <a:r>
              <a:rPr lang="pt-BR" sz="2800" dirty="0" err="1"/>
              <a:t>Topographic</a:t>
            </a:r>
            <a:r>
              <a:rPr lang="pt-BR" sz="2800" dirty="0"/>
              <a:t> Maps Assessment</a:t>
            </a:r>
          </a:p>
          <a:p>
            <a:endParaRPr lang="pt-BR" sz="14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Testing Spatial Skills using the Santa Barbara Solids Test</a:t>
            </a:r>
            <a:endParaRPr lang="pt-BR" sz="2800" dirty="0"/>
          </a:p>
        </p:txBody>
      </p:sp>
    </p:spTree>
    <p:extLst>
      <p:ext uri="{BB962C8B-B14F-4D97-AF65-F5344CB8AC3E}">
        <p14:creationId xmlns:p14="http://schemas.microsoft.com/office/powerpoint/2010/main" val="19460050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2234966-AC07-481F-B602-1EC166808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902FDED-60C4-8D12-F6DB-47F85271A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17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2F627234-422C-2E31-C6AD-8C52796E3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Study Design</a:t>
            </a:r>
            <a:endParaRPr lang="pt-BR" dirty="0"/>
          </a:p>
        </p:txBody>
      </p: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1CB7FA12-3D9A-8501-C4DD-652453848730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2" name="Google Shape;1138;p70">
            <a:extLst>
              <a:ext uri="{FF2B5EF4-FFF2-40B4-BE49-F238E27FC236}">
                <a16:creationId xmlns:a16="http://schemas.microsoft.com/office/drawing/2014/main" id="{692636FC-60AC-4492-5B3B-94D8834A611C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2475398" y="2728575"/>
            <a:ext cx="8080566" cy="341331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Google Shape;1139;p70">
            <a:extLst>
              <a:ext uri="{FF2B5EF4-FFF2-40B4-BE49-F238E27FC236}">
                <a16:creationId xmlns:a16="http://schemas.microsoft.com/office/drawing/2014/main" id="{039AB309-9122-CCAC-0857-CD5AD635BA07}"/>
              </a:ext>
            </a:extLst>
          </p:cNvPr>
          <p:cNvSpPr/>
          <p:nvPr/>
        </p:nvSpPr>
        <p:spPr>
          <a:xfrm>
            <a:off x="6797763" y="4185294"/>
            <a:ext cx="1216400" cy="1759600"/>
          </a:xfrm>
          <a:prstGeom prst="roundRect">
            <a:avLst>
              <a:gd name="adj" fmla="val 16667"/>
            </a:avLst>
          </a:prstGeom>
          <a:solidFill>
            <a:srgbClr val="2634F9">
              <a:alpha val="52550"/>
            </a:srgbClr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" sz="3067" b="1"/>
              <a:t>A</a:t>
            </a:r>
            <a:endParaRPr sz="3067" b="1"/>
          </a:p>
          <a:p>
            <a:pPr algn="ctr">
              <a:spcBef>
                <a:spcPts val="0"/>
              </a:spcBef>
              <a:spcAft>
                <a:spcPts val="0"/>
              </a:spcAft>
            </a:pPr>
            <a:endParaRPr sz="1600"/>
          </a:p>
          <a:p>
            <a:pPr algn="ctr">
              <a:spcBef>
                <a:spcPts val="0"/>
              </a:spcBef>
              <a:spcAft>
                <a:spcPts val="0"/>
              </a:spcAft>
            </a:pPr>
            <a:endParaRPr sz="1600"/>
          </a:p>
        </p:txBody>
      </p:sp>
      <p:sp>
        <p:nvSpPr>
          <p:cNvPr id="4" name="Google Shape;1140;p70">
            <a:extLst>
              <a:ext uri="{FF2B5EF4-FFF2-40B4-BE49-F238E27FC236}">
                <a16:creationId xmlns:a16="http://schemas.microsoft.com/office/drawing/2014/main" id="{8F147E69-9E34-3943-4FA2-2BBF3F3D1B2E}"/>
              </a:ext>
            </a:extLst>
          </p:cNvPr>
          <p:cNvSpPr/>
          <p:nvPr/>
        </p:nvSpPr>
        <p:spPr>
          <a:xfrm>
            <a:off x="5840229" y="4185227"/>
            <a:ext cx="957600" cy="1759600"/>
          </a:xfrm>
          <a:prstGeom prst="roundRect">
            <a:avLst>
              <a:gd name="adj" fmla="val 16667"/>
            </a:avLst>
          </a:prstGeom>
          <a:solidFill>
            <a:srgbClr val="CC0000">
              <a:alpha val="46670"/>
            </a:srgbClr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" sz="3067" b="1">
                <a:solidFill>
                  <a:schemeClr val="dk1"/>
                </a:solidFill>
              </a:rPr>
              <a:t>B</a:t>
            </a:r>
            <a:endParaRPr sz="3067" b="1">
              <a:solidFill>
                <a:schemeClr val="dk1"/>
              </a:solidFill>
            </a:endParaRPr>
          </a:p>
          <a:p>
            <a:pPr algn="ctr">
              <a:spcBef>
                <a:spcPts val="0"/>
              </a:spcBef>
              <a:spcAft>
                <a:spcPts val="0"/>
              </a:spcAft>
            </a:pPr>
            <a:endParaRPr sz="1600">
              <a:solidFill>
                <a:schemeClr val="dk1"/>
              </a:solidFill>
            </a:endParaRPr>
          </a:p>
          <a:p>
            <a:pPr algn="ctr">
              <a:spcBef>
                <a:spcPts val="0"/>
              </a:spcBef>
              <a:spcAft>
                <a:spcPts val="0"/>
              </a:spcAft>
            </a:pPr>
            <a:endParaRPr sz="1600"/>
          </a:p>
        </p:txBody>
      </p:sp>
      <p:sp>
        <p:nvSpPr>
          <p:cNvPr id="13" name="Google Shape;1141;p70">
            <a:extLst>
              <a:ext uri="{FF2B5EF4-FFF2-40B4-BE49-F238E27FC236}">
                <a16:creationId xmlns:a16="http://schemas.microsoft.com/office/drawing/2014/main" id="{A84276DE-F9E6-27C4-5035-F344E8DCDBAA}"/>
              </a:ext>
            </a:extLst>
          </p:cNvPr>
          <p:cNvSpPr/>
          <p:nvPr/>
        </p:nvSpPr>
        <p:spPr>
          <a:xfrm>
            <a:off x="4173596" y="4185061"/>
            <a:ext cx="1666800" cy="1759600"/>
          </a:xfrm>
          <a:prstGeom prst="roundRect">
            <a:avLst>
              <a:gd name="adj" fmla="val 16667"/>
            </a:avLst>
          </a:prstGeom>
          <a:solidFill>
            <a:srgbClr val="38761D">
              <a:alpha val="47270"/>
            </a:srgbClr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" sz="3067" b="1">
                <a:solidFill>
                  <a:schemeClr val="dk1"/>
                </a:solidFill>
              </a:rPr>
              <a:t>C</a:t>
            </a:r>
            <a:endParaRPr sz="3067" b="1">
              <a:solidFill>
                <a:schemeClr val="dk1"/>
              </a:solidFill>
            </a:endParaRPr>
          </a:p>
          <a:p>
            <a:pPr algn="ctr">
              <a:spcBef>
                <a:spcPts val="0"/>
              </a:spcBef>
              <a:spcAft>
                <a:spcPts val="0"/>
              </a:spcAft>
            </a:pPr>
            <a:endParaRPr sz="1600">
              <a:solidFill>
                <a:schemeClr val="dk1"/>
              </a:solidFill>
            </a:endParaRPr>
          </a:p>
          <a:p>
            <a:pPr algn="ctr">
              <a:spcBef>
                <a:spcPts val="0"/>
              </a:spcBef>
              <a:spcAft>
                <a:spcPts val="0"/>
              </a:spcAft>
            </a:pPr>
            <a:endParaRPr sz="1600"/>
          </a:p>
        </p:txBody>
      </p:sp>
      <p:sp>
        <p:nvSpPr>
          <p:cNvPr id="14" name="Google Shape;1142;p70">
            <a:extLst>
              <a:ext uri="{FF2B5EF4-FFF2-40B4-BE49-F238E27FC236}">
                <a16:creationId xmlns:a16="http://schemas.microsoft.com/office/drawing/2014/main" id="{9CB7886B-537E-479C-B4F1-C16772A83428}"/>
              </a:ext>
            </a:extLst>
          </p:cNvPr>
          <p:cNvSpPr txBox="1"/>
          <p:nvPr/>
        </p:nvSpPr>
        <p:spPr>
          <a:xfrm>
            <a:off x="10113523" y="912266"/>
            <a:ext cx="1928000" cy="175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" sz="2400" b="1" dirty="0">
                <a:solidFill>
                  <a:schemeClr val="dk1"/>
                </a:solidFill>
              </a:rPr>
              <a:t>A 34-42</a:t>
            </a:r>
            <a:endParaRPr sz="2400" b="1" dirty="0">
              <a:solidFill>
                <a:schemeClr val="dk1"/>
              </a:solidFill>
            </a:endParaRPr>
          </a:p>
          <a:p>
            <a:pPr>
              <a:spcBef>
                <a:spcPts val="1333"/>
              </a:spcBef>
              <a:spcAft>
                <a:spcPts val="0"/>
              </a:spcAft>
            </a:pPr>
            <a:r>
              <a:rPr lang="en" sz="2400" b="1" dirty="0">
                <a:solidFill>
                  <a:schemeClr val="dk1"/>
                </a:solidFill>
              </a:rPr>
              <a:t>B 25-33</a:t>
            </a:r>
            <a:endParaRPr sz="2400" b="1" dirty="0">
              <a:solidFill>
                <a:schemeClr val="dk1"/>
              </a:solidFill>
            </a:endParaRPr>
          </a:p>
          <a:p>
            <a:pPr>
              <a:spcBef>
                <a:spcPts val="1333"/>
              </a:spcBef>
              <a:spcAft>
                <a:spcPts val="1333"/>
              </a:spcAft>
            </a:pPr>
            <a:r>
              <a:rPr lang="en" sz="2400" b="1" dirty="0">
                <a:solidFill>
                  <a:schemeClr val="dk1"/>
                </a:solidFill>
              </a:rPr>
              <a:t>C 9-24</a:t>
            </a:r>
            <a:endParaRPr sz="2400" b="1" dirty="0">
              <a:solidFill>
                <a:schemeClr val="dk1"/>
              </a:solidFill>
            </a:endParaRPr>
          </a:p>
        </p:txBody>
      </p:sp>
      <p:sp>
        <p:nvSpPr>
          <p:cNvPr id="15" name="Google Shape;1433;p95">
            <a:extLst>
              <a:ext uri="{FF2B5EF4-FFF2-40B4-BE49-F238E27FC236}">
                <a16:creationId xmlns:a16="http://schemas.microsoft.com/office/drawing/2014/main" id="{8E85D6A7-D3CF-439F-7A87-58FDEF76DDDA}"/>
              </a:ext>
            </a:extLst>
          </p:cNvPr>
          <p:cNvSpPr/>
          <p:nvPr/>
        </p:nvSpPr>
        <p:spPr>
          <a:xfrm>
            <a:off x="9851123" y="1082078"/>
            <a:ext cx="262400" cy="294400"/>
          </a:xfrm>
          <a:prstGeom prst="ellipse">
            <a:avLst/>
          </a:prstGeom>
          <a:solidFill>
            <a:srgbClr val="22458A"/>
          </a:solidFill>
          <a:ln>
            <a:noFill/>
          </a:ln>
          <a:effectLst>
            <a:outerShdw blurRad="127000" dist="38100" dir="2700000" algn="ctr">
              <a:srgbClr val="000000">
                <a:alpha val="4471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endParaRPr sz="2133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1434;p95">
            <a:extLst>
              <a:ext uri="{FF2B5EF4-FFF2-40B4-BE49-F238E27FC236}">
                <a16:creationId xmlns:a16="http://schemas.microsoft.com/office/drawing/2014/main" id="{35CDCA5F-971B-76D3-3D16-AAB8C6C4B11E}"/>
              </a:ext>
            </a:extLst>
          </p:cNvPr>
          <p:cNvSpPr/>
          <p:nvPr/>
        </p:nvSpPr>
        <p:spPr>
          <a:xfrm>
            <a:off x="9852565" y="1617397"/>
            <a:ext cx="262400" cy="294400"/>
          </a:xfrm>
          <a:prstGeom prst="ellipse">
            <a:avLst/>
          </a:prstGeom>
          <a:solidFill>
            <a:srgbClr val="FF0000"/>
          </a:solidFill>
          <a:ln>
            <a:noFill/>
          </a:ln>
          <a:effectLst>
            <a:outerShdw blurRad="127000" dist="38100" dir="2700000" algn="ctr">
              <a:srgbClr val="000000">
                <a:alpha val="4471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endParaRPr sz="2133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1436;p95">
            <a:extLst>
              <a:ext uri="{FF2B5EF4-FFF2-40B4-BE49-F238E27FC236}">
                <a16:creationId xmlns:a16="http://schemas.microsoft.com/office/drawing/2014/main" id="{4257DFD9-E3AB-0644-0B83-E67C7E62BAF3}"/>
              </a:ext>
            </a:extLst>
          </p:cNvPr>
          <p:cNvSpPr/>
          <p:nvPr/>
        </p:nvSpPr>
        <p:spPr>
          <a:xfrm>
            <a:off x="9851123" y="2148091"/>
            <a:ext cx="262400" cy="294400"/>
          </a:xfrm>
          <a:prstGeom prst="ellipse">
            <a:avLst/>
          </a:prstGeom>
          <a:solidFill>
            <a:srgbClr val="38761D"/>
          </a:solidFill>
          <a:ln>
            <a:noFill/>
          </a:ln>
          <a:effectLst>
            <a:outerShdw blurRad="127000" dist="38100" dir="2700000" algn="ctr">
              <a:srgbClr val="000000">
                <a:alpha val="44710"/>
              </a:srgb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endParaRPr sz="2133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031694D4-1422-AE8F-AC68-6D42DDAD6762}"/>
              </a:ext>
            </a:extLst>
          </p:cNvPr>
          <p:cNvSpPr txBox="1"/>
          <p:nvPr/>
        </p:nvSpPr>
        <p:spPr>
          <a:xfrm>
            <a:off x="1042192" y="1264927"/>
            <a:ext cx="604486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fr-FR" sz="2800" dirty="0"/>
              <a:t>Max Score: 51, Range: 9–42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Test Results Divided into Quartiles</a:t>
            </a:r>
            <a:endParaRPr lang="pt-BR" sz="2800" dirty="0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852F6FD3-5739-FD7C-54C5-AACC0C6793D4}"/>
              </a:ext>
            </a:extLst>
          </p:cNvPr>
          <p:cNvSpPr txBox="1"/>
          <p:nvPr/>
        </p:nvSpPr>
        <p:spPr>
          <a:xfrm>
            <a:off x="3594849" y="3633422"/>
            <a:ext cx="584166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pt-B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Total </a:t>
            </a:r>
            <a:r>
              <a:rPr lang="pt-BR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Tests</a:t>
            </a:r>
            <a:r>
              <a:rPr lang="pt-B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t-BR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Results</a:t>
            </a:r>
            <a:r>
              <a:rPr lang="pt-B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t-BR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Distribution</a:t>
            </a:r>
            <a:endParaRPr lang="pt-BR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7554D2A2-7634-787C-D049-9BF692FD9F8A}"/>
              </a:ext>
            </a:extLst>
          </p:cNvPr>
          <p:cNvSpPr/>
          <p:nvPr/>
        </p:nvSpPr>
        <p:spPr bwMode="auto">
          <a:xfrm>
            <a:off x="2106564" y="4018035"/>
            <a:ext cx="769233" cy="17596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22" name="Retângulo 21">
            <a:extLst>
              <a:ext uri="{FF2B5EF4-FFF2-40B4-BE49-F238E27FC236}">
                <a16:creationId xmlns:a16="http://schemas.microsoft.com/office/drawing/2014/main" id="{BCB68161-6F99-572D-0330-E7B7DA9DC000}"/>
              </a:ext>
            </a:extLst>
          </p:cNvPr>
          <p:cNvSpPr/>
          <p:nvPr/>
        </p:nvSpPr>
        <p:spPr bwMode="auto">
          <a:xfrm>
            <a:off x="5595257" y="5973080"/>
            <a:ext cx="1589314" cy="252824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2400" b="0" i="0" u="none" strike="noStrike" cap="none" normalizeH="0" baseline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latin typeface="Tahoma" charset="0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754DD290-5A00-326C-E267-14C209252853}"/>
              </a:ext>
            </a:extLst>
          </p:cNvPr>
          <p:cNvSpPr txBox="1"/>
          <p:nvPr/>
        </p:nvSpPr>
        <p:spPr>
          <a:xfrm>
            <a:off x="838314" y="4603244"/>
            <a:ext cx="2348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/>
              <a:t>Participants Frequency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40521E00-AE67-737A-1764-14AD7AA6E9B6}"/>
              </a:ext>
            </a:extLst>
          </p:cNvPr>
          <p:cNvSpPr txBox="1"/>
          <p:nvPr/>
        </p:nvSpPr>
        <p:spPr>
          <a:xfrm>
            <a:off x="4820125" y="5868659"/>
            <a:ext cx="26275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/>
              <a:t>Scores</a:t>
            </a:r>
          </a:p>
        </p:txBody>
      </p:sp>
    </p:spTree>
    <p:extLst>
      <p:ext uri="{BB962C8B-B14F-4D97-AF65-F5344CB8AC3E}">
        <p14:creationId xmlns:p14="http://schemas.microsoft.com/office/powerpoint/2010/main" val="204049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2234966-AC07-481F-B602-1EC166808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902FDED-60C4-8D12-F6DB-47F85271A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18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2F627234-422C-2E31-C6AD-8C52796E3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Experiment Setup</a:t>
            </a:r>
            <a:endParaRPr lang="pt-BR" dirty="0"/>
          </a:p>
        </p:txBody>
      </p:sp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2F4A5D10-175A-A3FD-7575-C9B120E21A50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11" name="Google Shape;1150;p71">
            <a:extLst>
              <a:ext uri="{FF2B5EF4-FFF2-40B4-BE49-F238E27FC236}">
                <a16:creationId xmlns:a16="http://schemas.microsoft.com/office/drawing/2014/main" id="{31945A7B-1D1E-8B7D-A733-F857CD119816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241066" y="3213244"/>
            <a:ext cx="11709867" cy="2495367"/>
          </a:xfrm>
          <a:prstGeom prst="rect">
            <a:avLst/>
          </a:prstGeom>
          <a:noFill/>
          <a:ln w="19050" cap="flat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67338486-8F6E-310C-4362-9C9B9FD3B0DE}"/>
              </a:ext>
            </a:extLst>
          </p:cNvPr>
          <p:cNvSpPr txBox="1"/>
          <p:nvPr/>
        </p:nvSpPr>
        <p:spPr>
          <a:xfrm>
            <a:off x="241066" y="1149389"/>
            <a:ext cx="1000145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Out of 106 participants, only 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</a:t>
            </a:r>
            <a:r>
              <a:rPr lang="en-US" sz="2800" dirty="0"/>
              <a:t> completed the experiment</a:t>
            </a:r>
          </a:p>
          <a:p>
            <a:endParaRPr lang="pt-BR" sz="14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Definition of Execution Order / Task / Skill Group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Two task variations – prevent cross contamination</a:t>
            </a:r>
          </a:p>
          <a:p>
            <a:endParaRPr lang="en-US" sz="1400" dirty="0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F7CF53D0-1DBE-A424-76EA-0419F7E66F7D}"/>
              </a:ext>
            </a:extLst>
          </p:cNvPr>
          <p:cNvSpPr txBox="1"/>
          <p:nvPr/>
        </p:nvSpPr>
        <p:spPr>
          <a:xfrm>
            <a:off x="2013858" y="4921720"/>
            <a:ext cx="69668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2000" dirty="0"/>
              <a:t>VR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FE589EB7-E1D9-2D2B-0387-8BE8D99B9B43}"/>
              </a:ext>
            </a:extLst>
          </p:cNvPr>
          <p:cNvSpPr txBox="1"/>
          <p:nvPr/>
        </p:nvSpPr>
        <p:spPr>
          <a:xfrm>
            <a:off x="2013858" y="5283071"/>
            <a:ext cx="746679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2000" dirty="0" err="1"/>
              <a:t>Conv</a:t>
            </a:r>
            <a:endParaRPr lang="pt-BR" sz="2000" dirty="0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99184A0D-533D-EDBA-138C-B3725B3E9118}"/>
              </a:ext>
            </a:extLst>
          </p:cNvPr>
          <p:cNvSpPr/>
          <p:nvPr/>
        </p:nvSpPr>
        <p:spPr bwMode="auto">
          <a:xfrm>
            <a:off x="2013858" y="3192669"/>
            <a:ext cx="696686" cy="2536516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36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0.00139 L 0.01836 -0.00463 C 0.02227 -0.00602 0.02813 -0.00671 0.03411 -0.00671 C 0.04102 -0.00671 0.04661 -0.00602 0.05052 -0.00463 L 0.06927 0.00139 " pathEditMode="relative" rAng="0" ptsTypes="AAA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4" y="-41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0.00231 L 0.01875 -0.0044 C 0.02279 -0.00579 0.02865 -0.00671 0.0349 -0.00671 C 0.04206 -0.00671 0.04779 -0.00579 0.05182 -0.0044 L 0.07109 0.00231 " pathEditMode="relative" rAng="0" ptsTypes="AAAA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55" y="-46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96296E-6 L 0.01849 -0.00486 C 0.0224 -0.00602 0.02826 -0.00672 0.03451 -0.00672 C 0.04128 -0.00672 0.04701 -0.00602 0.05091 -0.00486 L 0.06993 2.96296E-6 " pathEditMode="relative" rAng="0" ptsTypes="AAA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90" y="-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2234966-AC07-481F-B602-1EC166808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902FDED-60C4-8D12-F6DB-47F85271A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19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2F627234-422C-2E31-C6AD-8C52796E3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Experiment Setup</a:t>
            </a:r>
            <a:endParaRPr lang="pt-BR" dirty="0"/>
          </a:p>
        </p:txBody>
      </p:sp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2F4A5D10-175A-A3FD-7575-C9B120E21A50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3" name="Google Shape;1183;p74">
            <a:extLst>
              <a:ext uri="{FF2B5EF4-FFF2-40B4-BE49-F238E27FC236}">
                <a16:creationId xmlns:a16="http://schemas.microsoft.com/office/drawing/2014/main" id="{646EE4D2-AC71-9265-FF69-F863D44EE8FF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181456" y="3511347"/>
            <a:ext cx="2605667" cy="2342679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4" name="Google Shape;1184;p74">
            <a:extLst>
              <a:ext uri="{FF2B5EF4-FFF2-40B4-BE49-F238E27FC236}">
                <a16:creationId xmlns:a16="http://schemas.microsoft.com/office/drawing/2014/main" id="{2930D7AB-0463-C142-9A79-DFCC8C8EDC19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85826" y="3511346"/>
            <a:ext cx="2605667" cy="2342679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2F0392C1-525A-1896-A411-AA0818EF30D7}"/>
              </a:ext>
            </a:extLst>
          </p:cNvPr>
          <p:cNvSpPr txBox="1"/>
          <p:nvPr/>
        </p:nvSpPr>
        <p:spPr>
          <a:xfrm>
            <a:off x="581382" y="1099886"/>
            <a:ext cx="1137249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Selecting optimal positions for observation posts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Ø"/>
            </a:pPr>
            <a:endParaRPr lang="en-US" sz="1000" dirty="0"/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Can they engage a target within the monitoring area without any obstructions?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0336A333-3427-8978-6E8C-1C47478552E1}"/>
              </a:ext>
            </a:extLst>
          </p:cNvPr>
          <p:cNvSpPr txBox="1"/>
          <p:nvPr/>
        </p:nvSpPr>
        <p:spPr>
          <a:xfrm>
            <a:off x="1835714" y="5784983"/>
            <a:ext cx="12971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 A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B8312C60-7165-64BA-60CE-0C335AC59540}"/>
              </a:ext>
            </a:extLst>
          </p:cNvPr>
          <p:cNvSpPr txBox="1"/>
          <p:nvPr/>
        </p:nvSpPr>
        <p:spPr>
          <a:xfrm>
            <a:off x="5539282" y="5817193"/>
            <a:ext cx="1298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 B</a:t>
            </a:r>
          </a:p>
        </p:txBody>
      </p:sp>
      <p:pic>
        <p:nvPicPr>
          <p:cNvPr id="13" name="Google Shape;1081;p65">
            <a:extLst>
              <a:ext uri="{FF2B5EF4-FFF2-40B4-BE49-F238E27FC236}">
                <a16:creationId xmlns:a16="http://schemas.microsoft.com/office/drawing/2014/main" id="{DFAEF640-4FEF-C56C-27C3-D01D55442F8F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l="18771"/>
          <a:stretch/>
        </p:blipFill>
        <p:spPr>
          <a:xfrm>
            <a:off x="8590196" y="3511346"/>
            <a:ext cx="2605667" cy="234267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862410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2234966-AC07-481F-B602-1EC166808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902FDED-60C4-8D12-F6DB-47F85271A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20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2F627234-422C-2E31-C6AD-8C52796E3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Experiment Setup</a:t>
            </a:r>
            <a:endParaRPr lang="pt-BR" dirty="0"/>
          </a:p>
        </p:txBody>
      </p:sp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2F4A5D10-175A-A3FD-7575-C9B120E21A50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sp>
        <p:nvSpPr>
          <p:cNvPr id="8" name="CaixaDeTexto 7">
            <a:extLst>
              <a:ext uri="{FF2B5EF4-FFF2-40B4-BE49-F238E27FC236}">
                <a16:creationId xmlns:a16="http://schemas.microsoft.com/office/drawing/2014/main" id="{2F0392C1-525A-1896-A411-AA0818EF30D7}"/>
              </a:ext>
            </a:extLst>
          </p:cNvPr>
          <p:cNvSpPr txBox="1"/>
          <p:nvPr/>
        </p:nvSpPr>
        <p:spPr>
          <a:xfrm>
            <a:off x="581382" y="1099886"/>
            <a:ext cx="1137249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Compared participant positions in both methods, graded 0–10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Factors align with Brazilian Army field manuals: observation range, localization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Impartial instructor conducted evaluations</a:t>
            </a:r>
          </a:p>
        </p:txBody>
      </p:sp>
      <p:pic>
        <p:nvPicPr>
          <p:cNvPr id="15" name="Imagem 14" descr="Diagrama&#10;&#10;Descrição gerada automaticamente">
            <a:extLst>
              <a:ext uri="{FF2B5EF4-FFF2-40B4-BE49-F238E27FC236}">
                <a16:creationId xmlns:a16="http://schemas.microsoft.com/office/drawing/2014/main" id="{5CEC903A-335A-F7C1-D553-4143183DF3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9288" y="2667002"/>
            <a:ext cx="3825634" cy="309111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" name="Imagem 16" descr="Menino sentado no chão&#10;&#10;Descrição gerada automaticamente com confiança baixa">
            <a:extLst>
              <a:ext uri="{FF2B5EF4-FFF2-40B4-BE49-F238E27FC236}">
                <a16:creationId xmlns:a16="http://schemas.microsoft.com/office/drawing/2014/main" id="{CB70029D-6AA2-372D-AAF9-8EB565089DA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3" r="10317"/>
          <a:stretch/>
        </p:blipFill>
        <p:spPr>
          <a:xfrm>
            <a:off x="477078" y="3634457"/>
            <a:ext cx="3619500" cy="2219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Imagem 18" descr="Homem jogando vídeo game&#10;&#10;Descrição gerada automaticamente">
            <a:extLst>
              <a:ext uri="{FF2B5EF4-FFF2-40B4-BE49-F238E27FC236}">
                <a16:creationId xmlns:a16="http://schemas.microsoft.com/office/drawing/2014/main" id="{D818650D-A3C0-7E6A-AD4D-6031F7EA5BA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3382" y="3634456"/>
            <a:ext cx="2959101" cy="22193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32626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1D12FA1-B379-89B2-B4B2-127E59793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A6EFEF0-49E7-BE9A-12BD-516477874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21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010D5C8F-0218-14EC-E393-4689EC463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Results Overview</a:t>
            </a:r>
            <a:endParaRPr lang="pt-BR" dirty="0"/>
          </a:p>
        </p:txBody>
      </p: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35272EA7-10F6-AE40-CF0E-98B829F567DE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2" name="Google Shape;1333;p87">
            <a:extLst>
              <a:ext uri="{FF2B5EF4-FFF2-40B4-BE49-F238E27FC236}">
                <a16:creationId xmlns:a16="http://schemas.microsoft.com/office/drawing/2014/main" id="{68597A9F-CF61-D1B3-3EDC-377D0127D363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215449" y="1541775"/>
            <a:ext cx="4689925" cy="457223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2CBF796A-6864-3454-84FE-2E1A566691BE}"/>
              </a:ext>
            </a:extLst>
          </p:cNvPr>
          <p:cNvSpPr txBox="1"/>
          <p:nvPr/>
        </p:nvSpPr>
        <p:spPr>
          <a:xfrm>
            <a:off x="5781675" y="1847850"/>
            <a:ext cx="619487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Tukey test identified perceptual differences in mean grades </a:t>
            </a:r>
          </a:p>
          <a:p>
            <a:pPr marL="457200" indent="-4572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Direct correlation observed between grades and group spatial abilities</a:t>
            </a:r>
          </a:p>
          <a:p>
            <a:pPr marL="457200" indent="-4572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Significant differences: Group B vs A (p &lt; 0.05), Group C vs A (p &lt; 0.01)</a:t>
            </a:r>
            <a:endParaRPr lang="pt-BR" dirty="0"/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E03322B9-ABB4-185E-7B70-8B222A5AC831}"/>
              </a:ext>
            </a:extLst>
          </p:cNvPr>
          <p:cNvSpPr txBox="1"/>
          <p:nvPr/>
        </p:nvSpPr>
        <p:spPr>
          <a:xfrm>
            <a:off x="607472" y="989325"/>
            <a:ext cx="3926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Conventional Grades</a:t>
            </a:r>
          </a:p>
        </p:txBody>
      </p:sp>
    </p:spTree>
    <p:extLst>
      <p:ext uri="{BB962C8B-B14F-4D97-AF65-F5344CB8AC3E}">
        <p14:creationId xmlns:p14="http://schemas.microsoft.com/office/powerpoint/2010/main" val="20824421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1D12FA1-B379-89B2-B4B2-127E59793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A6EFEF0-49E7-BE9A-12BD-516477874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22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010D5C8F-0218-14EC-E393-4689EC463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Results Overview</a:t>
            </a:r>
            <a:endParaRPr lang="pt-BR" dirty="0"/>
          </a:p>
        </p:txBody>
      </p:sp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CC3F7A78-BCC2-7523-5258-E86B9AF0B7EE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4" name="Google Shape;1358;p89">
            <a:extLst>
              <a:ext uri="{FF2B5EF4-FFF2-40B4-BE49-F238E27FC236}">
                <a16:creationId xmlns:a16="http://schemas.microsoft.com/office/drawing/2014/main" id="{A13F70A0-E9D7-4D7D-78D3-9C958605A767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224973" y="1541775"/>
            <a:ext cx="4689925" cy="4572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58570C1D-F77D-1BC6-8EC6-B7966258B326}"/>
              </a:ext>
            </a:extLst>
          </p:cNvPr>
          <p:cNvSpPr txBox="1"/>
          <p:nvPr/>
        </p:nvSpPr>
        <p:spPr>
          <a:xfrm>
            <a:off x="5715000" y="1393813"/>
            <a:ext cx="625202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/>
              <a:t>Significant benefits for users with lower spatial abilities</a:t>
            </a:r>
          </a:p>
          <a:p>
            <a:pPr algn="just"/>
            <a:endParaRPr lang="en-US" sz="2800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/>
              <a:t>Minimal difference for those with high spatial skills: Group C vs A (p &lt; 0.05)</a:t>
            </a:r>
          </a:p>
          <a:p>
            <a:pPr algn="just"/>
            <a:endParaRPr lang="en-US" sz="2800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/>
              <a:t>Higher planning accuracy observed in VR-based tasks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2800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/>
              <a:t>Positive outliers</a:t>
            </a:r>
            <a:endParaRPr lang="pt-BR" sz="2800" dirty="0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7CB9B8B9-816C-A3D7-143D-F556E09A157A}"/>
              </a:ext>
            </a:extLst>
          </p:cNvPr>
          <p:cNvSpPr txBox="1"/>
          <p:nvPr/>
        </p:nvSpPr>
        <p:spPr>
          <a:xfrm>
            <a:off x="1542249" y="1018555"/>
            <a:ext cx="20553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 Grades</a:t>
            </a:r>
          </a:p>
        </p:txBody>
      </p:sp>
    </p:spTree>
    <p:extLst>
      <p:ext uri="{BB962C8B-B14F-4D97-AF65-F5344CB8AC3E}">
        <p14:creationId xmlns:p14="http://schemas.microsoft.com/office/powerpoint/2010/main" val="34214951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02213-93A0-BD64-A29D-12C63FCDC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F17E5E3-791B-4DFA-9181-912C6CCA4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58BEEA2-45C8-7182-C8CF-D52A0DF1C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23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63A791A5-20A7-81E8-85F8-B93D81ADF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Results Overview</a:t>
            </a:r>
            <a:endParaRPr lang="pt-BR" dirty="0"/>
          </a:p>
        </p:txBody>
      </p:sp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B52514BB-DD7A-85DB-8F0E-5C3D7AD65E78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4" name="Google Shape;1358;p89">
            <a:extLst>
              <a:ext uri="{FF2B5EF4-FFF2-40B4-BE49-F238E27FC236}">
                <a16:creationId xmlns:a16="http://schemas.microsoft.com/office/drawing/2014/main" id="{356F153D-A06D-C674-4A0C-D3DDD5B1243F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539190" y="1500895"/>
            <a:ext cx="4689925" cy="4572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0DEFF4B9-97B2-9804-03B9-D9B33BDACED9}"/>
              </a:ext>
            </a:extLst>
          </p:cNvPr>
          <p:cNvSpPr txBox="1"/>
          <p:nvPr/>
        </p:nvSpPr>
        <p:spPr>
          <a:xfrm>
            <a:off x="7856466" y="948445"/>
            <a:ext cx="20553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 Grades</a:t>
            </a:r>
          </a:p>
        </p:txBody>
      </p:sp>
      <p:pic>
        <p:nvPicPr>
          <p:cNvPr id="3" name="Google Shape;1333;p87">
            <a:extLst>
              <a:ext uri="{FF2B5EF4-FFF2-40B4-BE49-F238E27FC236}">
                <a16:creationId xmlns:a16="http://schemas.microsoft.com/office/drawing/2014/main" id="{70F26E5F-C457-4D20-C80D-5EAA7C2129A7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62885" y="1500895"/>
            <a:ext cx="4689925" cy="457223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3701EFF0-5300-E3A8-FC9E-CC2A97A2A4B3}"/>
              </a:ext>
            </a:extLst>
          </p:cNvPr>
          <p:cNvSpPr txBox="1"/>
          <p:nvPr/>
        </p:nvSpPr>
        <p:spPr>
          <a:xfrm>
            <a:off x="1354908" y="948445"/>
            <a:ext cx="3926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Conventional Grades</a:t>
            </a:r>
          </a:p>
        </p:txBody>
      </p:sp>
    </p:spTree>
    <p:extLst>
      <p:ext uri="{BB962C8B-B14F-4D97-AF65-F5344CB8AC3E}">
        <p14:creationId xmlns:p14="http://schemas.microsoft.com/office/powerpoint/2010/main" val="38419768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1D12FA1-B379-89B2-B4B2-127E59793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A6EFEF0-49E7-BE9A-12BD-516477874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24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010D5C8F-0218-14EC-E393-4689EC463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Results Overview</a:t>
            </a:r>
            <a:endParaRPr lang="pt-BR" dirty="0"/>
          </a:p>
        </p:txBody>
      </p:sp>
      <p:cxnSp>
        <p:nvCxnSpPr>
          <p:cNvPr id="2" name="Conector reto 1">
            <a:extLst>
              <a:ext uri="{FF2B5EF4-FFF2-40B4-BE49-F238E27FC236}">
                <a16:creationId xmlns:a16="http://schemas.microsoft.com/office/drawing/2014/main" id="{CC3F7A78-BCC2-7523-5258-E86B9AF0B7EE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8" name="Imagem 7">
            <a:extLst>
              <a:ext uri="{FF2B5EF4-FFF2-40B4-BE49-F238E27FC236}">
                <a16:creationId xmlns:a16="http://schemas.microsoft.com/office/drawing/2014/main" id="{B9FA0290-7185-32EC-3848-95BEC55EB3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3595167"/>
            <a:ext cx="6735115" cy="215295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DDAA1C8-E026-2F71-0381-A436163B13F5}"/>
              </a:ext>
            </a:extLst>
          </p:cNvPr>
          <p:cNvSpPr txBox="1"/>
          <p:nvPr/>
        </p:nvSpPr>
        <p:spPr>
          <a:xfrm>
            <a:off x="628650" y="1219200"/>
            <a:ext cx="114109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/>
              <a:t>Participants who used VR first performed better in the conventional method later</a:t>
            </a:r>
          </a:p>
          <a:p>
            <a:pPr algn="just"/>
            <a:endParaRPr lang="en-US" sz="2800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/>
              <a:t>Knowledge transfer from VR to traditional methods</a:t>
            </a:r>
            <a:endParaRPr lang="pt-BR" sz="2800" dirty="0"/>
          </a:p>
        </p:txBody>
      </p:sp>
      <p:pic>
        <p:nvPicPr>
          <p:cNvPr id="10" name="Google Shape;1487;p99">
            <a:extLst>
              <a:ext uri="{FF2B5EF4-FFF2-40B4-BE49-F238E27FC236}">
                <a16:creationId xmlns:a16="http://schemas.microsoft.com/office/drawing/2014/main" id="{285AE10C-DF1E-AA1D-CB1A-37F4CFB5BEFF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40372" y="3595164"/>
            <a:ext cx="2494610" cy="21529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Google Shape;1495;p100">
            <a:extLst>
              <a:ext uri="{FF2B5EF4-FFF2-40B4-BE49-F238E27FC236}">
                <a16:creationId xmlns:a16="http://schemas.microsoft.com/office/drawing/2014/main" id="{FA6412F5-3434-B821-81B1-C743A9AC571C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544990" y="3595165"/>
            <a:ext cx="2494610" cy="21529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 descr="3d Red Arrow on Isolated White Background Stock Illustration ...">
            <a:extLst>
              <a:ext uri="{FF2B5EF4-FFF2-40B4-BE49-F238E27FC236}">
                <a16:creationId xmlns:a16="http://schemas.microsoft.com/office/drawing/2014/main" id="{7E32EADD-A495-B36E-E15E-1408E67C7C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9393" y="1845863"/>
            <a:ext cx="1705803" cy="170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lipse 3">
            <a:extLst>
              <a:ext uri="{FF2B5EF4-FFF2-40B4-BE49-F238E27FC236}">
                <a16:creationId xmlns:a16="http://schemas.microsoft.com/office/drawing/2014/main" id="{9BDEF3D2-85BB-98ED-94BE-DA68BE44ED36}"/>
              </a:ext>
            </a:extLst>
          </p:cNvPr>
          <p:cNvSpPr/>
          <p:nvPr/>
        </p:nvSpPr>
        <p:spPr bwMode="auto">
          <a:xfrm>
            <a:off x="5206823" y="3876675"/>
            <a:ext cx="1104900" cy="876300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8812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A5BFD6-539A-C9BD-A932-9B403B58C0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3D9F230B-84B2-CF6C-4D3F-8B9B0154B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13B933E8-00B2-7B9A-E93A-E91D4FCF4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25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1AE924E7-AAC6-D772-46B5-EB0CD62B9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Conclusion</a:t>
            </a:r>
            <a:endParaRPr lang="pt-BR" dirty="0"/>
          </a:p>
        </p:txBody>
      </p: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479FCF2D-E0F4-82E4-0B6B-F2EB19AB046C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C479CA25-8F2A-C40C-B2B3-06697D3B44A5}"/>
              </a:ext>
            </a:extLst>
          </p:cNvPr>
          <p:cNvSpPr txBox="1"/>
          <p:nvPr/>
        </p:nvSpPr>
        <p:spPr>
          <a:xfrm>
            <a:off x="333375" y="877428"/>
            <a:ext cx="1138154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pt-BR" sz="2800" dirty="0"/>
              <a:t>VR </a:t>
            </a:r>
            <a:r>
              <a:rPr lang="pt-BR" sz="2800" dirty="0" err="1"/>
              <a:t>enhances</a:t>
            </a:r>
            <a:r>
              <a:rPr lang="pt-BR" sz="2800" dirty="0"/>
              <a:t> </a:t>
            </a:r>
            <a:r>
              <a:rPr lang="pt-BR" sz="2800" dirty="0" err="1"/>
              <a:t>map</a:t>
            </a:r>
            <a:r>
              <a:rPr lang="pt-BR" sz="2800" dirty="0"/>
              <a:t> </a:t>
            </a:r>
            <a:r>
              <a:rPr lang="pt-BR" sz="2800" dirty="0" err="1"/>
              <a:t>interpretation</a:t>
            </a:r>
            <a:r>
              <a:rPr lang="pt-BR" sz="2800" dirty="0"/>
              <a:t> </a:t>
            </a:r>
            <a:r>
              <a:rPr lang="pt-BR" sz="2800" dirty="0" err="1"/>
              <a:t>and</a:t>
            </a:r>
            <a:r>
              <a:rPr lang="pt-BR" sz="2800" dirty="0"/>
              <a:t> </a:t>
            </a:r>
            <a:r>
              <a:rPr lang="pt-BR" sz="2800" dirty="0" err="1"/>
              <a:t>spatial</a:t>
            </a:r>
            <a:r>
              <a:rPr lang="pt-BR" sz="2800" dirty="0"/>
              <a:t> skills</a:t>
            </a:r>
          </a:p>
          <a:p>
            <a:pPr marL="457200" indent="-4572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Main hypothesis on VR's effectiveness in mitigating challenges was confirmed</a:t>
            </a:r>
            <a:endParaRPr lang="pt-BR" sz="2800" dirty="0"/>
          </a:p>
          <a:p>
            <a:pPr marL="457200" indent="-4572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Limitations: Small sample size (3 participants per map/condition pair) – caution in generalizing findings / Planning evaluations</a:t>
            </a:r>
          </a:p>
        </p:txBody>
      </p:sp>
      <p:pic>
        <p:nvPicPr>
          <p:cNvPr id="10" name="Google Shape;1545;p106">
            <a:extLst>
              <a:ext uri="{FF2B5EF4-FFF2-40B4-BE49-F238E27FC236}">
                <a16:creationId xmlns:a16="http://schemas.microsoft.com/office/drawing/2014/main" id="{BF385D51-8E93-FFB2-A7D9-FA81AA009505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3984802"/>
            <a:ext cx="12277725" cy="22822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402903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6EAC7A3-87FE-60F5-CC6B-5B3541219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5E322E97-F13D-D44B-9861-27E830E29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26</a:t>
            </a:fld>
            <a:endParaRPr lang="pt-BR"/>
          </a:p>
        </p:txBody>
      </p:sp>
      <p:sp>
        <p:nvSpPr>
          <p:cNvPr id="7" name="Título 2">
            <a:extLst>
              <a:ext uri="{FF2B5EF4-FFF2-40B4-BE49-F238E27FC236}">
                <a16:creationId xmlns:a16="http://schemas.microsoft.com/office/drawing/2014/main" id="{A67EDC62-B8C3-990D-587F-94D5B393D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95130"/>
          </a:xfrm>
        </p:spPr>
        <p:txBody>
          <a:bodyPr/>
          <a:lstStyle/>
          <a:p>
            <a:r>
              <a:rPr lang="en-US" dirty="0"/>
              <a:t>Conclusion</a:t>
            </a:r>
            <a:endParaRPr lang="pt-BR" dirty="0"/>
          </a:p>
        </p:txBody>
      </p: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9BC6CF78-B11A-3CF8-B82B-2A0C269315E5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9FBE03BF-447E-D7EA-2242-7272C2CA6167}"/>
              </a:ext>
            </a:extLst>
          </p:cNvPr>
          <p:cNvSpPr txBox="1"/>
          <p:nvPr/>
        </p:nvSpPr>
        <p:spPr>
          <a:xfrm>
            <a:off x="333375" y="877428"/>
            <a:ext cx="1138154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Future work on expanding this research</a:t>
            </a:r>
          </a:p>
          <a:p>
            <a:pPr marL="457200" indent="-4572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Implementation as an education tool – assisting cadets in interpreting challenging maps</a:t>
            </a:r>
          </a:p>
          <a:p>
            <a:pPr marL="457200" indent="-4572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Supplementary analysis for real missions, supporting the decision-making process</a:t>
            </a:r>
          </a:p>
        </p:txBody>
      </p:sp>
      <p:pic>
        <p:nvPicPr>
          <p:cNvPr id="10" name="Google Shape;1545;p106">
            <a:extLst>
              <a:ext uri="{FF2B5EF4-FFF2-40B4-BE49-F238E27FC236}">
                <a16:creationId xmlns:a16="http://schemas.microsoft.com/office/drawing/2014/main" id="{3839120F-E21B-D1D0-6AA5-05085D6186F9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3984802"/>
            <a:ext cx="12277725" cy="22822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20281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975E2FB-591C-D133-12AE-B58EC28112C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09716F-39BB-41C3-96AB-BC44AA7F50A4}" type="slidenum">
              <a:rPr lang="pt-BR" smtClean="0"/>
              <a:t>27</a:t>
            </a:fld>
            <a:endParaRPr lang="pt-BR"/>
          </a:p>
        </p:txBody>
      </p:sp>
      <p:sp>
        <p:nvSpPr>
          <p:cNvPr id="7" name="Título 6">
            <a:extLst>
              <a:ext uri="{FF2B5EF4-FFF2-40B4-BE49-F238E27FC236}">
                <a16:creationId xmlns:a16="http://schemas.microsoft.com/office/drawing/2014/main" id="{5DBAEAAA-63EC-8E70-5469-3FC660979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6576" y="2043710"/>
            <a:ext cx="6921350" cy="2034074"/>
          </a:xfrm>
        </p:spPr>
        <p:txBody>
          <a:bodyPr/>
          <a:lstStyle/>
          <a:p>
            <a:r>
              <a:rPr lang="pt-BR" sz="8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YOU!</a:t>
            </a:r>
          </a:p>
        </p:txBody>
      </p:sp>
      <p:sp>
        <p:nvSpPr>
          <p:cNvPr id="8" name="Espaço Reservado para Conteúdo 7">
            <a:extLst>
              <a:ext uri="{FF2B5EF4-FFF2-40B4-BE49-F238E27FC236}">
                <a16:creationId xmlns:a16="http://schemas.microsoft.com/office/drawing/2014/main" id="{43EF7818-58F5-1295-B18C-E7592E06973C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245740" y="1272758"/>
            <a:ext cx="6059810" cy="2331001"/>
          </a:xfrm>
        </p:spPr>
        <p:txBody>
          <a:bodyPr/>
          <a:lstStyle/>
          <a:p>
            <a:pPr marL="0" indent="0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 b="1" i="0" u="none" strike="noStrik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CONTACT INFORMATION</a:t>
            </a:r>
          </a:p>
          <a:p>
            <a:pPr marL="0" indent="0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+mj-lt"/>
              </a:rPr>
              <a:t>C</a:t>
            </a:r>
            <a:r>
              <a:rPr lang="en-US" sz="1800" b="1" dirty="0">
                <a:solidFill>
                  <a:srgbClr val="000000"/>
                </a:solidFill>
                <a:latin typeface="+mj-lt"/>
              </a:rPr>
              <a:t>aptain</a:t>
            </a: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+mj-lt"/>
              </a:rPr>
              <a:t> JERSON GERALDO NETO</a:t>
            </a:r>
            <a:endParaRPr lang="en-US" b="0" dirty="0">
              <a:effectLst/>
              <a:latin typeface="+mj-lt"/>
            </a:endParaRPr>
          </a:p>
          <a:p>
            <a:pPr marL="0" indent="0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+mj-lt"/>
              </a:rPr>
              <a:t>WhatsApp </a:t>
            </a: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+mj-lt"/>
              </a:rPr>
              <a:t>+55 42 991178264</a:t>
            </a:r>
            <a:endParaRPr lang="en-US" b="0" dirty="0">
              <a:effectLst/>
              <a:latin typeface="+mj-lt"/>
            </a:endParaRPr>
          </a:p>
          <a:p>
            <a:pPr marL="0" indent="0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+mj-lt"/>
              </a:rPr>
              <a:t>neto.jerson@eb.mil.br</a:t>
            </a:r>
            <a:endParaRPr lang="en-US" b="0" dirty="0">
              <a:effectLst/>
              <a:latin typeface="+mj-lt"/>
            </a:endParaRPr>
          </a:p>
          <a:p>
            <a:pPr marL="0" indent="0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latin typeface="+mj-lt"/>
              </a:rPr>
              <a:t>j</a:t>
            </a: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+mj-lt"/>
              </a:rPr>
              <a:t>erson.neto@inf.ufrgs.br</a:t>
            </a:r>
            <a:endParaRPr lang="en-US" b="0" dirty="0">
              <a:effectLst/>
              <a:latin typeface="+mj-lt"/>
            </a:endParaRPr>
          </a:p>
          <a:p>
            <a:pPr marL="0" indent="0" rtl="0">
              <a:spcBef>
                <a:spcPts val="1000"/>
              </a:spcBef>
              <a:spcAft>
                <a:spcPts val="0"/>
              </a:spcAft>
              <a:buNone/>
            </a:pPr>
            <a:endParaRPr lang="en-US" b="0" dirty="0">
              <a:effectLst/>
            </a:endParaRPr>
          </a:p>
          <a:p>
            <a:pPr marL="0" indent="0" rtl="0">
              <a:spcBef>
                <a:spcPts val="1000"/>
              </a:spcBef>
              <a:spcAft>
                <a:spcPts val="0"/>
              </a:spcAft>
              <a:buNone/>
            </a:pPr>
            <a:br>
              <a:rPr lang="en-US" b="0" dirty="0">
                <a:effectLst/>
              </a:rPr>
            </a:br>
            <a:endParaRPr lang="en-US" dirty="0"/>
          </a:p>
          <a:p>
            <a:pPr rtl="0">
              <a:spcBef>
                <a:spcPts val="1000"/>
              </a:spcBef>
              <a:spcAft>
                <a:spcPts val="0"/>
              </a:spcAft>
            </a:pPr>
            <a:endParaRPr lang="en-US" sz="1800" b="1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+mj-lt"/>
              </a:rPr>
              <a:t>ORCID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+mj-lt"/>
              </a:rPr>
              <a:t> </a:t>
            </a:r>
            <a:r>
              <a:rPr lang="en-US" sz="1800" b="0" i="0" u="none" strike="noStrike" dirty="0">
                <a:effectLst/>
                <a:latin typeface="+mj-lt"/>
              </a:rPr>
              <a:t>0000-0002-7612-5630</a:t>
            </a:r>
            <a:endParaRPr lang="en-US" b="0" dirty="0">
              <a:effectLst/>
              <a:latin typeface="+mj-lt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800" b="1" i="0" u="none" strike="noStrike" dirty="0">
                <a:effectLst/>
                <a:latin typeface="+mj-lt"/>
              </a:rPr>
              <a:t>LATTES CNPQ</a:t>
            </a:r>
            <a:r>
              <a:rPr lang="en-US" sz="1800" b="0" i="0" u="none" strike="noStrike" dirty="0">
                <a:effectLst/>
                <a:latin typeface="+mj-lt"/>
              </a:rPr>
              <a:t> http://lattes.cnpq.br/7479957559135699</a:t>
            </a:r>
            <a:endParaRPr lang="pt-BR" dirty="0">
              <a:latin typeface="+mj-lt"/>
            </a:endParaRPr>
          </a:p>
        </p:txBody>
      </p: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95504A9B-4C08-384F-36D8-99E623AC9816}"/>
              </a:ext>
            </a:extLst>
          </p:cNvPr>
          <p:cNvCxnSpPr>
            <a:cxnSpLocks/>
          </p:cNvCxnSpPr>
          <p:nvPr/>
        </p:nvCxnSpPr>
        <p:spPr bwMode="auto">
          <a:xfrm>
            <a:off x="0" y="6308203"/>
            <a:ext cx="12192000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bg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cxnSp>
      <p:pic>
        <p:nvPicPr>
          <p:cNvPr id="5122" name="Picture 2" descr="Ícone&#10;&#10;Descrição gerada automaticamente">
            <a:extLst>
              <a:ext uri="{FF2B5EF4-FFF2-40B4-BE49-F238E27FC236}">
                <a16:creationId xmlns:a16="http://schemas.microsoft.com/office/drawing/2014/main" id="{CAD7B358-F0EC-5C02-BCB9-8ECB1670A2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193" y="1903463"/>
            <a:ext cx="615318" cy="61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Ícone&#10;&#10;Descrição gerada automaticamente">
            <a:extLst>
              <a:ext uri="{FF2B5EF4-FFF2-40B4-BE49-F238E27FC236}">
                <a16:creationId xmlns:a16="http://schemas.microsoft.com/office/drawing/2014/main" id="{EAF89F37-3128-D7FF-86FD-5F37BE65D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649" y="2553952"/>
            <a:ext cx="615318" cy="61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>
            <a:extLst>
              <a:ext uri="{FF2B5EF4-FFF2-40B4-BE49-F238E27FC236}">
                <a16:creationId xmlns:a16="http://schemas.microsoft.com/office/drawing/2014/main" id="{841ED497-D44A-6955-151D-CCDB7F5B1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977" y="5233117"/>
            <a:ext cx="432433" cy="432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03D4DDEB-9819-31E2-341B-656C82AEE9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200" y="5700702"/>
            <a:ext cx="649563" cy="432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445562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2016PresentationTemplate_Tutorials.potx" id="{703545D4-36F8-4318-AC29-1855C3CD0935}" vid="{711C829B-536F-4794-9833-7F96502517E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67E50F16932FA4DA740AD241DCC42DC" ma:contentTypeVersion="1" ma:contentTypeDescription="Create a new document." ma:contentTypeScope="" ma:versionID="cf3becb063dad1cc8b49e034e445ab8d">
  <xsd:schema xmlns:xsd="http://www.w3.org/2001/XMLSchema" xmlns:p="http://schemas.microsoft.com/office/2006/metadata/properties" xmlns:ns1="http://schemas.microsoft.com/sharepoint/v3" targetNamespace="http://schemas.microsoft.com/office/2006/metadata/properties" ma:root="true" ma:fieldsID="ddb0c952b897a810c8a4e377cff6bff8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PublishingStartDate" ma:index="8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.xml><?xml version="1.0" encoding="utf-8"?>
<p:properties xmlns:p="http://schemas.microsoft.com/office/2006/metadata/properties" xmlns:xsi="http://www.w3.org/2001/XMLSchema-instance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5F1E05-96DA-4377-A6E4-484D5E715A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.xml><?xml version="1.0" encoding="utf-8"?>
<ds:datastoreItem xmlns:ds="http://schemas.openxmlformats.org/officeDocument/2006/customXml" ds:itemID="{8C709B06-5FA7-40B8-A752-7128AA94FE0C}">
  <ds:schemaRefs>
    <ds:schemaRef ds:uri="http://schemas.microsoft.com/office/2006/documentManagement/types"/>
    <ds:schemaRef ds:uri="http://purl.org/dc/terms/"/>
    <ds:schemaRef ds:uri="http://purl.org/dc/elements/1.1/"/>
    <ds:schemaRef ds:uri="http://schemas.microsoft.com/sharepoint/v3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F04B76F-4E2B-4E86-86C5-9CCB38AF7D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26532</TotalTime>
  <Words>755</Words>
  <Application>Microsoft Office PowerPoint</Application>
  <PresentationFormat>Widescreen</PresentationFormat>
  <Paragraphs>179</Paragraphs>
  <Slides>27</Slides>
  <Notes>1</Notes>
  <HiddenSlides>0</HiddenSlides>
  <MMClips>1</MMClips>
  <ScaleCrop>false</ScaleCrop>
  <HeadingPairs>
    <vt:vector size="6" baseType="variant">
      <vt:variant>
        <vt:lpstr>Fontes usadas</vt:lpstr>
      </vt:variant>
      <vt:variant>
        <vt:i4>7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27</vt:i4>
      </vt:variant>
    </vt:vector>
  </HeadingPairs>
  <TitlesOfParts>
    <vt:vector size="35" baseType="lpstr">
      <vt:lpstr>Arial Narrow</vt:lpstr>
      <vt:lpstr>Amasis MT Pro Black</vt:lpstr>
      <vt:lpstr>Wingdings</vt:lpstr>
      <vt:lpstr>Trebuchet MS</vt:lpstr>
      <vt:lpstr>Tahoma</vt:lpstr>
      <vt:lpstr>Calibri</vt:lpstr>
      <vt:lpstr>Arial</vt:lpstr>
      <vt:lpstr>Blends</vt:lpstr>
      <vt:lpstr>Apresentação do PowerPoint</vt:lpstr>
      <vt:lpstr>Using Maps for Navigation is a Common Task</vt:lpstr>
      <vt:lpstr>Using Maps for Navigation is a Common Task</vt:lpstr>
      <vt:lpstr>Maps in Military Planning</vt:lpstr>
      <vt:lpstr>Where Am I?</vt:lpstr>
      <vt:lpstr>How to Decided Based in a Contour Lines Map?</vt:lpstr>
      <vt:lpstr>How to Decided Based in a Contour Lines Map?</vt:lpstr>
      <vt:lpstr>How to Solve That Problem?</vt:lpstr>
      <vt:lpstr>How to Solve That Problem?</vt:lpstr>
      <vt:lpstr>How Did We Do It?</vt:lpstr>
      <vt:lpstr>The VR Sandbox Application</vt:lpstr>
      <vt:lpstr>The VR Sandbox Application</vt:lpstr>
      <vt:lpstr>The VR Sandbox Application</vt:lpstr>
      <vt:lpstr>Apresentação do PowerPoint</vt:lpstr>
      <vt:lpstr>The evaluation of application capabilities: User Study</vt:lpstr>
      <vt:lpstr>Study Design</vt:lpstr>
      <vt:lpstr>Study Design</vt:lpstr>
      <vt:lpstr>Experiment Setup</vt:lpstr>
      <vt:lpstr>Experiment Setup</vt:lpstr>
      <vt:lpstr>Experiment Setup</vt:lpstr>
      <vt:lpstr>Results Overview</vt:lpstr>
      <vt:lpstr>Results Overview</vt:lpstr>
      <vt:lpstr>Results Overview</vt:lpstr>
      <vt:lpstr>Results Overview</vt:lpstr>
      <vt:lpstr>Conclusion</vt:lpstr>
      <vt:lpstr>Conclusion</vt:lpstr>
      <vt:lpstr>THANK YOU!</vt:lpstr>
    </vt:vector>
  </TitlesOfParts>
  <Company>The Boeing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Hamilton, Christopher A</dc:creator>
  <cp:lastModifiedBy>Jerson Geraldo Neto</cp:lastModifiedBy>
  <cp:revision>122</cp:revision>
  <cp:lastPrinted>2024-10-28T18:34:06Z</cp:lastPrinted>
  <dcterms:created xsi:type="dcterms:W3CDTF">2016-03-29T15:29:36Z</dcterms:created>
  <dcterms:modified xsi:type="dcterms:W3CDTF">2024-11-10T12:18:50Z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0x010100767E50F16932FA4DA740AD241DCC42DC</vt:lpwstr>
  </property>
  <property fmtid="{D5CDD505-2E9C-101B-9397-08002B2CF9AE}" pid="3" name="DocumentDescription">
    <vt:lpwstr>&lt;div class=ExternalClass9DF5FD6F97034AAA9FF0AABB8157F05A&gt; &lt;/div&gt;</vt:lpwstr>
  </property>
</Properties>
</file>