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29"/>
  </p:notesMasterIdLst>
  <p:handoutMasterIdLst>
    <p:handoutMasterId r:id="rId30"/>
  </p:handoutMasterIdLst>
  <p:sldIdLst>
    <p:sldId id="289" r:id="rId5"/>
    <p:sldId id="290" r:id="rId6"/>
    <p:sldId id="302" r:id="rId7"/>
    <p:sldId id="303" r:id="rId8"/>
    <p:sldId id="305" r:id="rId9"/>
    <p:sldId id="316" r:id="rId10"/>
    <p:sldId id="306" r:id="rId11"/>
    <p:sldId id="315" r:id="rId12"/>
    <p:sldId id="323" r:id="rId13"/>
    <p:sldId id="317" r:id="rId14"/>
    <p:sldId id="307" r:id="rId15"/>
    <p:sldId id="322" r:id="rId16"/>
    <p:sldId id="318" r:id="rId17"/>
    <p:sldId id="319" r:id="rId18"/>
    <p:sldId id="320" r:id="rId19"/>
    <p:sldId id="321" r:id="rId20"/>
    <p:sldId id="308" r:id="rId21"/>
    <p:sldId id="324" r:id="rId22"/>
    <p:sldId id="309" r:id="rId23"/>
    <p:sldId id="310" r:id="rId24"/>
    <p:sldId id="311" r:id="rId25"/>
    <p:sldId id="312" r:id="rId26"/>
    <p:sldId id="313" r:id="rId27"/>
    <p:sldId id="314" r:id="rId28"/>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ollos R@ADM(DRDC) CDTRC@Defence365" initials="KRC" lastIdx="11" clrIdx="0">
    <p:extLst>
      <p:ext uri="{19B8F6BF-5375-455C-9EA6-DF929625EA0E}">
        <p15:presenceInfo xmlns:p15="http://schemas.microsoft.com/office/powerpoint/2012/main" userId="S::Ramy.Kirollos@ecn.forces.gc.ca::f0c1581e-6a9b-450b-996b-a0ccbdf8a6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58A"/>
    <a:srgbClr val="CC3300"/>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595" autoAdjust="0"/>
  </p:normalViewPr>
  <p:slideViewPr>
    <p:cSldViewPr snapToGrid="0">
      <p:cViewPr varScale="1">
        <p:scale>
          <a:sx n="104" d="100"/>
          <a:sy n="104" d="100"/>
        </p:scale>
        <p:origin x="750"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5">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mailto:Ramy.kirollos@forces.gc.c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CA" dirty="0"/>
              <a:t>Training effectiveness and validation of a Virtual Reality Head mounted display-based simulator for Air Force Pilot​s: Preliminary Findings</a:t>
            </a:r>
            <a:endParaRPr lang="en-US" sz="2000" dirty="0">
              <a:solidFill>
                <a:srgbClr val="00B050"/>
              </a:solidFill>
            </a:endParaRPr>
          </a:p>
          <a:p>
            <a:endParaRPr lang="en-US" dirty="0"/>
          </a:p>
          <a:p>
            <a:endParaRPr lang="en-US" dirty="0"/>
          </a:p>
        </p:txBody>
      </p:sp>
      <p:sp>
        <p:nvSpPr>
          <p:cNvPr id="10" name="Text Placeholder 9"/>
          <p:cNvSpPr>
            <a:spLocks noGrp="1"/>
          </p:cNvSpPr>
          <p:nvPr>
            <p:ph type="body" sz="quarter" idx="11"/>
          </p:nvPr>
        </p:nvSpPr>
        <p:spPr>
          <a:xfrm>
            <a:off x="1623862" y="4437948"/>
            <a:ext cx="8478838" cy="1934127"/>
          </a:xfrm>
        </p:spPr>
        <p:txBody>
          <a:bodyPr/>
          <a:lstStyle/>
          <a:p>
            <a:pPr eaLnBrk="1" hangingPunct="1"/>
            <a:r>
              <a:rPr lang="en-US" dirty="0">
                <a:latin typeface="Arial Narrow" pitchFamily="34" charset="0"/>
              </a:rPr>
              <a:t>Ramy Kirollos, PhD - </a:t>
            </a:r>
            <a:r>
              <a:rPr lang="en-US" dirty="0" err="1">
                <a:latin typeface="Arial Narrow" pitchFamily="34" charset="0"/>
              </a:rPr>
              <a:t>Defence</a:t>
            </a:r>
            <a:r>
              <a:rPr lang="en-US" dirty="0">
                <a:latin typeface="Arial Narrow" pitchFamily="34" charset="0"/>
              </a:rPr>
              <a:t> Research and Development Canada (DRDC), Toronto Research Centre (TRC)</a:t>
            </a:r>
          </a:p>
          <a:p>
            <a:pPr eaLnBrk="1" hangingPunct="1"/>
            <a:r>
              <a:rPr lang="en-US" dirty="0">
                <a:latin typeface="Arial Narrow" pitchFamily="34" charset="0"/>
              </a:rPr>
              <a:t>Wasim Merchant – DRDC, TRC</a:t>
            </a:r>
          </a:p>
          <a:p>
            <a:endParaRPr lang="en-US" dirty="0"/>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Design and Main Hypotheses</a:t>
            </a:r>
          </a:p>
        </p:txBody>
      </p:sp>
      <p:sp>
        <p:nvSpPr>
          <p:cNvPr id="4" name="Content Placeholder 3"/>
          <p:cNvSpPr>
            <a:spLocks noGrp="1"/>
          </p:cNvSpPr>
          <p:nvPr>
            <p:ph sz="quarter" idx="11"/>
          </p:nvPr>
        </p:nvSpPr>
        <p:spPr>
          <a:xfrm>
            <a:off x="480132" y="981401"/>
            <a:ext cx="11108488" cy="5075237"/>
          </a:xfrm>
        </p:spPr>
        <p:txBody>
          <a:bodyPr/>
          <a:lstStyle/>
          <a:p>
            <a:r>
              <a:rPr lang="en-CA" sz="2400" b="0" i="0" u="none" strike="noStrike" dirty="0">
                <a:solidFill>
                  <a:srgbClr val="000000"/>
                </a:solidFill>
                <a:effectLst/>
                <a:latin typeface="Arial" panose="020B0604020202020204" pitchFamily="34" charset="0"/>
              </a:rPr>
              <a:t>Used Reverse Transfer of Training (</a:t>
            </a:r>
            <a:r>
              <a:rPr lang="en-CA" sz="2400" b="0" i="0" u="none" strike="noStrike" dirty="0" err="1">
                <a:solidFill>
                  <a:srgbClr val="000000"/>
                </a:solidFill>
                <a:effectLst/>
                <a:latin typeface="Arial" panose="020B0604020202020204" pitchFamily="34" charset="0"/>
              </a:rPr>
              <a:t>RToT</a:t>
            </a:r>
            <a:r>
              <a:rPr lang="en-CA" sz="2400" b="0" i="0" u="none" strike="noStrike" dirty="0">
                <a:solidFill>
                  <a:srgbClr val="000000"/>
                </a:solidFill>
                <a:effectLst/>
                <a:latin typeface="Arial" panose="020B0604020202020204" pitchFamily="34" charset="0"/>
              </a:rPr>
              <a:t>) design ​</a:t>
            </a:r>
          </a:p>
          <a:p>
            <a:pPr marL="0" indent="0">
              <a:buNone/>
            </a:pPr>
            <a:endParaRPr lang="en-CA" sz="2400" b="0" i="0" u="none" strike="noStrike" dirty="0">
              <a:solidFill>
                <a:srgbClr val="000000"/>
              </a:solidFill>
              <a:effectLst/>
              <a:latin typeface="Arial" panose="020B0604020202020204" pitchFamily="34" charset="0"/>
            </a:endParaRPr>
          </a:p>
          <a:p>
            <a:r>
              <a:rPr lang="en-CA" sz="2400" dirty="0">
                <a:solidFill>
                  <a:srgbClr val="000000"/>
                </a:solidFill>
                <a:latin typeface="Arial" panose="020B0604020202020204" pitchFamily="34" charset="0"/>
              </a:rPr>
              <a:t>Main hypotheses:</a:t>
            </a:r>
          </a:p>
          <a:p>
            <a:endParaRPr lang="en-CA" sz="2400" b="0" i="0" u="none" strike="noStrike" dirty="0">
              <a:solidFill>
                <a:srgbClr val="000000"/>
              </a:solidFill>
              <a:effectLst/>
              <a:latin typeface="Arial" panose="020B0604020202020204" pitchFamily="34" charset="0"/>
            </a:endParaRPr>
          </a:p>
          <a:p>
            <a:pPr marL="457200" indent="-457200">
              <a:buFont typeface="+mj-lt"/>
              <a:buAutoNum type="arabicPeriod"/>
            </a:pPr>
            <a:r>
              <a:rPr lang="en-CA" sz="2400" dirty="0" err="1">
                <a:solidFill>
                  <a:srgbClr val="000000"/>
                </a:solidFill>
                <a:latin typeface="Arial" panose="020B0604020202020204" pitchFamily="34" charset="0"/>
              </a:rPr>
              <a:t>RToT</a:t>
            </a:r>
            <a:r>
              <a:rPr lang="en-CA" sz="2400" dirty="0">
                <a:solidFill>
                  <a:srgbClr val="000000"/>
                </a:solidFill>
                <a:latin typeface="Arial" panose="020B0604020202020204" pitchFamily="34" charset="0"/>
              </a:rPr>
              <a:t> design hypothesizes that: If experimental intervention (i.e. Sprint Chair) is valid, Experts should perform at a high level early and plateau quickly (AGARD,1980; Cain et al. 2012; </a:t>
            </a:r>
            <a:r>
              <a:rPr lang="en-CA" sz="2400" dirty="0" err="1">
                <a:solidFill>
                  <a:srgbClr val="000000"/>
                </a:solidFill>
                <a:latin typeface="Arial" panose="020B0604020202020204" pitchFamily="34" charset="0"/>
              </a:rPr>
              <a:t>Korteling</a:t>
            </a:r>
            <a:r>
              <a:rPr lang="en-CA" sz="2400" dirty="0">
                <a:solidFill>
                  <a:srgbClr val="000000"/>
                </a:solidFill>
                <a:latin typeface="Arial" panose="020B0604020202020204" pitchFamily="34" charset="0"/>
              </a:rPr>
              <a:t> et al. 2013)</a:t>
            </a:r>
          </a:p>
          <a:p>
            <a:pPr marL="457200" indent="-457200">
              <a:buFont typeface="+mj-lt"/>
              <a:buAutoNum type="arabicPeriod"/>
            </a:pPr>
            <a:endParaRPr lang="en-CA" sz="2400" dirty="0">
              <a:solidFill>
                <a:srgbClr val="000000"/>
              </a:solidFill>
              <a:latin typeface="Arial" panose="020B0604020202020204" pitchFamily="34" charset="0"/>
            </a:endParaRPr>
          </a:p>
          <a:p>
            <a:pPr marL="457200" indent="-457200">
              <a:buFont typeface="+mj-lt"/>
              <a:buAutoNum type="arabicPeriod"/>
            </a:pPr>
            <a:r>
              <a:rPr lang="en-CA" sz="2400" b="0" i="0" u="none" strike="noStrike" dirty="0">
                <a:solidFill>
                  <a:srgbClr val="000000"/>
                </a:solidFill>
                <a:effectLst/>
                <a:latin typeface="Arial" panose="020B0604020202020204" pitchFamily="34" charset="0"/>
              </a:rPr>
              <a:t>Experts would perform better than Novices</a:t>
            </a:r>
          </a:p>
          <a:p>
            <a:pPr marL="0" indent="0">
              <a:buNone/>
            </a:pPr>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10</a:t>
            </a:fld>
            <a:endParaRPr lang="en-US" dirty="0"/>
          </a:p>
        </p:txBody>
      </p:sp>
    </p:spTree>
    <p:extLst>
      <p:ext uri="{BB962C8B-B14F-4D97-AF65-F5344CB8AC3E}">
        <p14:creationId xmlns:p14="http://schemas.microsoft.com/office/powerpoint/2010/main" val="1632314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11</a:t>
            </a:fld>
            <a:endParaRPr lang="en-US" dirty="0"/>
          </a:p>
        </p:txBody>
      </p:sp>
      <p:pic>
        <p:nvPicPr>
          <p:cNvPr id="8" name="Picture 7">
            <a:extLst>
              <a:ext uri="{FF2B5EF4-FFF2-40B4-BE49-F238E27FC236}">
                <a16:creationId xmlns:a16="http://schemas.microsoft.com/office/drawing/2014/main" id="{2A4567E7-E817-45DB-87B8-7589FA4836F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71484" y="907367"/>
            <a:ext cx="5463990" cy="3938389"/>
          </a:xfrm>
          <a:prstGeom prst="rect">
            <a:avLst/>
          </a:prstGeom>
          <a:ln>
            <a:noFill/>
          </a:ln>
        </p:spPr>
      </p:pic>
      <p:pic>
        <p:nvPicPr>
          <p:cNvPr id="9" name="Picture 8">
            <a:extLst>
              <a:ext uri="{FF2B5EF4-FFF2-40B4-BE49-F238E27FC236}">
                <a16:creationId xmlns:a16="http://schemas.microsoft.com/office/drawing/2014/main" id="{9683EBFD-876A-4375-B180-BD6B56D98BAD}"/>
              </a:ext>
            </a:extLst>
          </p:cNvPr>
          <p:cNvPicPr/>
          <p:nvPr/>
        </p:nvPicPr>
        <p:blipFill>
          <a:blip r:embed="rId3">
            <a:extLst>
              <a:ext uri="{28A0092B-C50C-407E-A947-70E740481C1C}">
                <a14:useLocalDpi xmlns:a14="http://schemas.microsoft.com/office/drawing/2010/main" val="0"/>
              </a:ext>
            </a:extLst>
          </a:blip>
          <a:stretch>
            <a:fillRect/>
          </a:stretch>
        </p:blipFill>
        <p:spPr>
          <a:xfrm>
            <a:off x="6096000" y="1208653"/>
            <a:ext cx="5542988" cy="3335816"/>
          </a:xfrm>
          <a:prstGeom prst="rect">
            <a:avLst/>
          </a:prstGeom>
        </p:spPr>
      </p:pic>
      <p:sp>
        <p:nvSpPr>
          <p:cNvPr id="5" name="TextBox 4">
            <a:extLst>
              <a:ext uri="{FF2B5EF4-FFF2-40B4-BE49-F238E27FC236}">
                <a16:creationId xmlns:a16="http://schemas.microsoft.com/office/drawing/2014/main" id="{9DE6B5B5-6892-45E0-B1CC-5D9743E241A3}"/>
              </a:ext>
            </a:extLst>
          </p:cNvPr>
          <p:cNvSpPr txBox="1"/>
          <p:nvPr/>
        </p:nvSpPr>
        <p:spPr>
          <a:xfrm>
            <a:off x="371484" y="4804104"/>
            <a:ext cx="5463990" cy="1631216"/>
          </a:xfrm>
          <a:prstGeom prst="rect">
            <a:avLst/>
          </a:prstGeom>
          <a:noFill/>
        </p:spPr>
        <p:txBody>
          <a:bodyPr wrap="square" rtlCol="0">
            <a:spAutoFit/>
          </a:bodyPr>
          <a:lstStyle/>
          <a:p>
            <a:r>
              <a:rPr lang="en-CA" sz="2000" i="1" dirty="0">
                <a:effectLst/>
                <a:latin typeface="Times New Roman" panose="02020603050405020304" pitchFamily="18" charset="0"/>
                <a:ea typeface="Times New Roman" panose="02020603050405020304" pitchFamily="18" charset="0"/>
              </a:rPr>
              <a:t>*</a:t>
            </a:r>
            <a:r>
              <a:rPr lang="en-CA" sz="2000" dirty="0">
                <a:effectLst/>
                <a:latin typeface="Arial" panose="020B0604020202020204" pitchFamily="34" charset="0"/>
                <a:ea typeface="Times New Roman" panose="02020603050405020304" pitchFamily="18" charset="0"/>
                <a:cs typeface="Arial" panose="020B0604020202020204" pitchFamily="34" charset="0"/>
              </a:rPr>
              <a:t>Significant Interaction effect between Condition (Expert v Novice) and Repetition (1-7)</a:t>
            </a:r>
          </a:p>
          <a:p>
            <a:pPr marL="285750" indent="-285750">
              <a:buFont typeface="Arial" panose="020B0604020202020204" pitchFamily="34" charset="0"/>
              <a:buChar char="•"/>
            </a:pPr>
            <a:r>
              <a:rPr lang="en-CA" sz="2000" i="1" dirty="0">
                <a:effectLst/>
                <a:latin typeface="Arial" panose="020B0604020202020204" pitchFamily="34" charset="0"/>
                <a:ea typeface="Times New Roman" panose="02020603050405020304" pitchFamily="18" charset="0"/>
                <a:cs typeface="Arial" panose="020B0604020202020204" pitchFamily="34" charset="0"/>
              </a:rPr>
              <a:t>F</a:t>
            </a:r>
            <a:r>
              <a:rPr lang="en-CA" sz="2000" dirty="0">
                <a:effectLst/>
                <a:latin typeface="Arial" panose="020B0604020202020204" pitchFamily="34" charset="0"/>
                <a:ea typeface="Times New Roman" panose="02020603050405020304" pitchFamily="18" charset="0"/>
                <a:cs typeface="Arial" panose="020B0604020202020204" pitchFamily="34" charset="0"/>
              </a:rPr>
              <a:t>(6, 126) = 2.55, </a:t>
            </a:r>
            <a:r>
              <a:rPr lang="en-CA" sz="2000" i="1" dirty="0">
                <a:effectLst/>
                <a:latin typeface="Arial" panose="020B0604020202020204" pitchFamily="34" charset="0"/>
                <a:ea typeface="Times New Roman" panose="02020603050405020304" pitchFamily="18" charset="0"/>
                <a:cs typeface="Arial" panose="020B0604020202020204" pitchFamily="34" charset="0"/>
              </a:rPr>
              <a:t>p</a:t>
            </a:r>
            <a:r>
              <a:rPr lang="en-CA" sz="2000" dirty="0">
                <a:effectLst/>
                <a:latin typeface="Arial" panose="020B0604020202020204" pitchFamily="34" charset="0"/>
                <a:ea typeface="Times New Roman" panose="02020603050405020304" pitchFamily="18" charset="0"/>
                <a:cs typeface="Arial" panose="020B0604020202020204" pitchFamily="34" charset="0"/>
              </a:rPr>
              <a:t> = .02, η</a:t>
            </a:r>
            <a:r>
              <a:rPr lang="en-CA" sz="20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CA" sz="2000" dirty="0">
                <a:effectLst/>
                <a:latin typeface="Arial" panose="020B0604020202020204" pitchFamily="34" charset="0"/>
                <a:ea typeface="Times New Roman" panose="02020603050405020304" pitchFamily="18" charset="0"/>
                <a:cs typeface="Arial" panose="020B0604020202020204" pitchFamily="34" charset="0"/>
              </a:rPr>
              <a:t> = .11 (medium effect size according to Cohen, 1988)</a:t>
            </a:r>
            <a:endParaRPr lang="en-CA" sz="36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8085702-6D39-42FE-896C-57BB4596191D}"/>
              </a:ext>
            </a:extLst>
          </p:cNvPr>
          <p:cNvSpPr txBox="1"/>
          <p:nvPr/>
        </p:nvSpPr>
        <p:spPr>
          <a:xfrm>
            <a:off x="6096000" y="4957993"/>
            <a:ext cx="5542988" cy="1323439"/>
          </a:xfrm>
          <a:prstGeom prst="rect">
            <a:avLst/>
          </a:prstGeom>
          <a:noFill/>
        </p:spPr>
        <p:txBody>
          <a:bodyPr wrap="square" rtlCol="0">
            <a:spAutoFit/>
          </a:bodyPr>
          <a:lstStyle/>
          <a:p>
            <a:r>
              <a:rPr lang="en-CA" sz="2000" dirty="0">
                <a:latin typeface="Arial" panose="020B0604020202020204" pitchFamily="34" charset="0"/>
                <a:ea typeface="Times New Roman" panose="02020603050405020304" pitchFamily="18" charset="0"/>
                <a:cs typeface="Arial" panose="020B0604020202020204" pitchFamily="34" charset="0"/>
              </a:rPr>
              <a:t>Non-s</a:t>
            </a:r>
            <a:r>
              <a:rPr lang="en-CA" sz="2000" dirty="0">
                <a:effectLst/>
                <a:latin typeface="Arial" panose="020B0604020202020204" pitchFamily="34" charset="0"/>
                <a:ea typeface="Times New Roman" panose="02020603050405020304" pitchFamily="18" charset="0"/>
                <a:cs typeface="Arial" panose="020B0604020202020204" pitchFamily="34" charset="0"/>
              </a:rPr>
              <a:t>ignificant and negligible </a:t>
            </a:r>
            <a:r>
              <a:rPr lang="en-CA" sz="2000" dirty="0">
                <a:latin typeface="Arial" panose="020B0604020202020204" pitchFamily="34" charset="0"/>
                <a:ea typeface="Times New Roman" panose="02020603050405020304" pitchFamily="18" charset="0"/>
                <a:cs typeface="Arial" panose="020B0604020202020204" pitchFamily="34" charset="0"/>
              </a:rPr>
              <a:t>cybersickness/ SSQ scores according to Kennedy et al. (2003) and </a:t>
            </a:r>
            <a:r>
              <a:rPr lang="en-CA" sz="2000" dirty="0" err="1">
                <a:latin typeface="Arial" panose="020B0604020202020204" pitchFamily="34" charset="0"/>
                <a:ea typeface="Times New Roman" panose="02020603050405020304" pitchFamily="18" charset="0"/>
                <a:cs typeface="Arial" panose="020B0604020202020204" pitchFamily="34" charset="0"/>
              </a:rPr>
              <a:t>Stanney</a:t>
            </a:r>
            <a:r>
              <a:rPr lang="en-CA" sz="2000" dirty="0">
                <a:latin typeface="Arial" panose="020B0604020202020204" pitchFamily="34" charset="0"/>
                <a:ea typeface="Times New Roman" panose="02020603050405020304" pitchFamily="18" charset="0"/>
                <a:cs typeface="Arial" panose="020B0604020202020204" pitchFamily="34" charset="0"/>
              </a:rPr>
              <a:t> et al. (2006) recommended sickness severity cut-offs</a:t>
            </a:r>
            <a:endParaRPr lang="en-CA"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989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(cont’d) – </a:t>
            </a:r>
            <a:r>
              <a:rPr lang="en-US" dirty="0" err="1"/>
              <a:t>SiFi</a:t>
            </a:r>
            <a:r>
              <a:rPr lang="en-US" dirty="0"/>
              <a:t> correlations and other correlations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12</a:t>
            </a:fld>
            <a:endParaRPr lang="en-US" dirty="0"/>
          </a:p>
        </p:txBody>
      </p:sp>
      <p:sp>
        <p:nvSpPr>
          <p:cNvPr id="4" name="TextBox 3">
            <a:extLst>
              <a:ext uri="{FF2B5EF4-FFF2-40B4-BE49-F238E27FC236}">
                <a16:creationId xmlns:a16="http://schemas.microsoft.com/office/drawing/2014/main" id="{40181427-1BAB-4678-A923-FBBD30E9748C}"/>
              </a:ext>
            </a:extLst>
          </p:cNvPr>
          <p:cNvSpPr txBox="1"/>
          <p:nvPr/>
        </p:nvSpPr>
        <p:spPr>
          <a:xfrm>
            <a:off x="482379" y="1496397"/>
            <a:ext cx="11227242" cy="2862322"/>
          </a:xfrm>
          <a:prstGeom prst="rect">
            <a:avLst/>
          </a:prstGeom>
          <a:noFill/>
        </p:spPr>
        <p:txBody>
          <a:bodyPr wrap="square" rtlCol="0">
            <a:spAutoFit/>
          </a:bodyPr>
          <a:lstStyle/>
          <a:p>
            <a:r>
              <a:rPr lang="en-CA" sz="2400" dirty="0" err="1">
                <a:latin typeface="Arial" panose="020B0604020202020204" pitchFamily="34" charset="0"/>
                <a:cs typeface="Arial" panose="020B0604020202020204" pitchFamily="34" charset="0"/>
              </a:rPr>
              <a:t>SiFi</a:t>
            </a:r>
            <a:r>
              <a:rPr lang="en-CA" sz="2400" dirty="0">
                <a:latin typeface="Arial" panose="020B0604020202020204" pitchFamily="34" charset="0"/>
                <a:cs typeface="Arial" panose="020B0604020202020204" pitchFamily="34" charset="0"/>
              </a:rPr>
              <a:t> was administered to Expert group </a:t>
            </a:r>
            <a:r>
              <a:rPr lang="en-CA" sz="2400" u="sng" dirty="0">
                <a:latin typeface="Arial" panose="020B0604020202020204" pitchFamily="34" charset="0"/>
                <a:cs typeface="Arial" panose="020B0604020202020204" pitchFamily="34" charset="0"/>
              </a:rPr>
              <a:t>only</a:t>
            </a:r>
            <a:r>
              <a:rPr lang="en-CA" sz="2400" dirty="0">
                <a:latin typeface="Arial" panose="020B0604020202020204" pitchFamily="34" charset="0"/>
                <a:cs typeface="Arial" panose="020B0604020202020204" pitchFamily="34" charset="0"/>
              </a:rPr>
              <a:t> to assess similarity of Sprint Chair to Harvard II aircraft in the perceptual and cognitive domain (Bush et al. 2022)</a:t>
            </a:r>
          </a:p>
          <a:p>
            <a:endParaRPr lang="en-CA" sz="2000" dirty="0">
              <a:latin typeface="Arial" panose="020B0604020202020204" pitchFamily="34" charset="0"/>
              <a:cs typeface="Arial" panose="020B0604020202020204" pitchFamily="34" charset="0"/>
            </a:endParaRPr>
          </a:p>
          <a:p>
            <a:endParaRPr lang="en-CA" sz="2000" dirty="0">
              <a:latin typeface="Arial" panose="020B0604020202020204" pitchFamily="34" charset="0"/>
              <a:cs typeface="Arial" panose="020B0604020202020204" pitchFamily="34" charset="0"/>
            </a:endParaRPr>
          </a:p>
          <a:p>
            <a:endParaRPr lang="en-CA" sz="2000" dirty="0">
              <a:latin typeface="Arial" panose="020B0604020202020204" pitchFamily="34" charset="0"/>
              <a:cs typeface="Arial" panose="020B0604020202020204" pitchFamily="34" charset="0"/>
            </a:endParaRPr>
          </a:p>
          <a:p>
            <a:endParaRPr lang="en-CA" sz="2000" dirty="0">
              <a:latin typeface="Arial" panose="020B0604020202020204" pitchFamily="34" charset="0"/>
              <a:cs typeface="Arial" panose="020B0604020202020204" pitchFamily="34" charset="0"/>
            </a:endParaRPr>
          </a:p>
          <a:p>
            <a:endParaRPr lang="en-CA" sz="2000" dirty="0">
              <a:latin typeface="Arial" panose="020B0604020202020204" pitchFamily="34" charset="0"/>
              <a:cs typeface="Arial" panose="020B0604020202020204" pitchFamily="34" charset="0"/>
            </a:endParaRPr>
          </a:p>
          <a:p>
            <a:pPr marL="17477" defTabSz="360363"/>
            <a:endParaRPr lang="en-CA"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8D91F509-74DD-48C0-A6E5-BF685DB55966}"/>
              </a:ext>
            </a:extLst>
          </p:cNvPr>
          <p:cNvGraphicFramePr>
            <a:graphicFrameLocks noGrp="1"/>
          </p:cNvGraphicFramePr>
          <p:nvPr>
            <p:extLst>
              <p:ext uri="{D42A27DB-BD31-4B8C-83A1-F6EECF244321}">
                <p14:modId xmlns:p14="http://schemas.microsoft.com/office/powerpoint/2010/main" val="1480191117"/>
              </p:ext>
            </p:extLst>
          </p:nvPr>
        </p:nvGraphicFramePr>
        <p:xfrm>
          <a:off x="2077791" y="2840758"/>
          <a:ext cx="9631830" cy="1355708"/>
        </p:xfrm>
        <a:graphic>
          <a:graphicData uri="http://schemas.openxmlformats.org/drawingml/2006/table">
            <a:tbl>
              <a:tblPr firstRow="1" firstCol="1" bandRow="1"/>
              <a:tblGrid>
                <a:gridCol w="1926366">
                  <a:extLst>
                    <a:ext uri="{9D8B030D-6E8A-4147-A177-3AD203B41FA5}">
                      <a16:colId xmlns:a16="http://schemas.microsoft.com/office/drawing/2014/main" val="4174283430"/>
                    </a:ext>
                  </a:extLst>
                </a:gridCol>
                <a:gridCol w="1926366">
                  <a:extLst>
                    <a:ext uri="{9D8B030D-6E8A-4147-A177-3AD203B41FA5}">
                      <a16:colId xmlns:a16="http://schemas.microsoft.com/office/drawing/2014/main" val="996267169"/>
                    </a:ext>
                  </a:extLst>
                </a:gridCol>
                <a:gridCol w="1926366">
                  <a:extLst>
                    <a:ext uri="{9D8B030D-6E8A-4147-A177-3AD203B41FA5}">
                      <a16:colId xmlns:a16="http://schemas.microsoft.com/office/drawing/2014/main" val="1724933590"/>
                    </a:ext>
                  </a:extLst>
                </a:gridCol>
                <a:gridCol w="1926366">
                  <a:extLst>
                    <a:ext uri="{9D8B030D-6E8A-4147-A177-3AD203B41FA5}">
                      <a16:colId xmlns:a16="http://schemas.microsoft.com/office/drawing/2014/main" val="2238270512"/>
                    </a:ext>
                  </a:extLst>
                </a:gridCol>
                <a:gridCol w="1926366">
                  <a:extLst>
                    <a:ext uri="{9D8B030D-6E8A-4147-A177-3AD203B41FA5}">
                      <a16:colId xmlns:a16="http://schemas.microsoft.com/office/drawing/2014/main" val="909412548"/>
                    </a:ext>
                  </a:extLst>
                </a:gridCol>
              </a:tblGrid>
              <a:tr h="440863">
                <a:tc gridSpan="3">
                  <a:txBody>
                    <a:bodyPr/>
                    <a:lstStyle/>
                    <a:p>
                      <a:pPr algn="ctr">
                        <a:lnSpc>
                          <a:spcPct val="115000"/>
                        </a:lnSpc>
                        <a:spcAft>
                          <a:spcPts val="1000"/>
                        </a:spcAft>
                      </a:pPr>
                      <a:r>
                        <a:rPr lang="en-CA" sz="1800" dirty="0">
                          <a:effectLst/>
                          <a:latin typeface="Arial" panose="020B0604020202020204" pitchFamily="34" charset="0"/>
                          <a:ea typeface="Calibri" panose="020F0502020204030204" pitchFamily="34" charset="0"/>
                        </a:rPr>
                        <a:t>Physical Elements</a:t>
                      </a:r>
                      <a:endParaRPr lang="en-CA" sz="1800" dirty="0">
                        <a:effectLst/>
                        <a:latin typeface="Calibri" panose="020F0502020204030204" pitchFamily="34" charset="0"/>
                        <a:ea typeface="Calibri" panose="020F0502020204030204" pitchFamily="34" charset="0"/>
                      </a:endParaRPr>
                    </a:p>
                  </a:txBody>
                  <a:tcPr marL="108733" marR="108733" marT="54367" marB="543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gridSpan="2">
                  <a:txBody>
                    <a:bodyPr/>
                    <a:lstStyle/>
                    <a:p>
                      <a:pPr algn="ctr">
                        <a:lnSpc>
                          <a:spcPct val="115000"/>
                        </a:lnSpc>
                        <a:spcAft>
                          <a:spcPts val="1000"/>
                        </a:spcAft>
                      </a:pPr>
                      <a:r>
                        <a:rPr lang="en-CA" sz="1800">
                          <a:effectLst/>
                          <a:latin typeface="Arial" panose="020B0604020202020204" pitchFamily="34" charset="0"/>
                          <a:ea typeface="Calibri" panose="020F0502020204030204" pitchFamily="34" charset="0"/>
                        </a:rPr>
                        <a:t>Cognitive Elements</a:t>
                      </a:r>
                      <a:endParaRPr lang="en-CA" sz="1800">
                        <a:effectLst/>
                        <a:latin typeface="Calibri" panose="020F0502020204030204" pitchFamily="34" charset="0"/>
                        <a:ea typeface="Calibri" panose="020F0502020204030204" pitchFamily="34" charset="0"/>
                      </a:endParaRPr>
                    </a:p>
                  </a:txBody>
                  <a:tcPr marL="108733" marR="108733" marT="54367" marB="543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extLst>
                  <a:ext uri="{0D108BD9-81ED-4DB2-BD59-A6C34878D82A}">
                    <a16:rowId xmlns:a16="http://schemas.microsoft.com/office/drawing/2014/main" val="3248188554"/>
                  </a:ext>
                </a:extLst>
              </a:tr>
              <a:tr h="605415">
                <a:tc>
                  <a:txBody>
                    <a:bodyPr/>
                    <a:lstStyle/>
                    <a:p>
                      <a:pPr>
                        <a:lnSpc>
                          <a:spcPct val="115000"/>
                        </a:lnSpc>
                        <a:spcAft>
                          <a:spcPts val="1000"/>
                        </a:spcAft>
                      </a:pPr>
                      <a:r>
                        <a:rPr lang="en-CA" sz="1800" dirty="0">
                          <a:effectLst/>
                          <a:latin typeface="Arial" panose="020B0604020202020204" pitchFamily="34" charset="0"/>
                          <a:ea typeface="Calibri" panose="020F0502020204030204" pitchFamily="34" charset="0"/>
                        </a:rPr>
                        <a:t>Visual</a:t>
                      </a:r>
                      <a:endParaRPr lang="en-CA" sz="1800" dirty="0">
                        <a:effectLst/>
                        <a:latin typeface="Calibri" panose="020F0502020204030204" pitchFamily="34" charset="0"/>
                        <a:ea typeface="Calibri" panose="020F0502020204030204" pitchFamily="34" charset="0"/>
                      </a:endParaRPr>
                    </a:p>
                  </a:txBody>
                  <a:tcPr marL="111255" marR="111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CA" sz="1800" dirty="0">
                          <a:effectLst/>
                          <a:latin typeface="Arial" panose="020B0604020202020204" pitchFamily="34" charset="0"/>
                          <a:ea typeface="Calibri" panose="020F0502020204030204" pitchFamily="34" charset="0"/>
                        </a:rPr>
                        <a:t>Auditory</a:t>
                      </a:r>
                      <a:endParaRPr lang="en-CA" sz="1800" dirty="0">
                        <a:effectLst/>
                        <a:latin typeface="Calibri" panose="020F0502020204030204" pitchFamily="34" charset="0"/>
                        <a:ea typeface="Calibri" panose="020F0502020204030204" pitchFamily="34" charset="0"/>
                      </a:endParaRPr>
                    </a:p>
                  </a:txBody>
                  <a:tcPr marL="111255" marR="111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CA" sz="1800">
                          <a:effectLst/>
                          <a:latin typeface="Arial" panose="020B0604020202020204" pitchFamily="34" charset="0"/>
                          <a:ea typeface="Calibri" panose="020F0502020204030204" pitchFamily="34" charset="0"/>
                        </a:rPr>
                        <a:t>Tactile</a:t>
                      </a:r>
                      <a:endParaRPr lang="en-CA" sz="1800">
                        <a:effectLst/>
                        <a:latin typeface="Calibri" panose="020F0502020204030204" pitchFamily="34" charset="0"/>
                        <a:ea typeface="Calibri" panose="020F0502020204030204" pitchFamily="34" charset="0"/>
                      </a:endParaRPr>
                    </a:p>
                  </a:txBody>
                  <a:tcPr marL="111255" marR="111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CA" sz="1800">
                          <a:effectLst/>
                          <a:latin typeface="Arial" panose="020B0604020202020204" pitchFamily="34" charset="0"/>
                          <a:ea typeface="Calibri" panose="020F0502020204030204" pitchFamily="34" charset="0"/>
                        </a:rPr>
                        <a:t>User Interaction</a:t>
                      </a:r>
                      <a:endParaRPr lang="en-CA" sz="1800">
                        <a:effectLst/>
                        <a:latin typeface="Calibri" panose="020F0502020204030204" pitchFamily="34" charset="0"/>
                        <a:ea typeface="Calibri" panose="020F0502020204030204" pitchFamily="34" charset="0"/>
                      </a:endParaRPr>
                    </a:p>
                  </a:txBody>
                  <a:tcPr marL="111255" marR="111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CA" sz="1800">
                          <a:effectLst/>
                          <a:latin typeface="Arial" panose="020B0604020202020204" pitchFamily="34" charset="0"/>
                          <a:ea typeface="Calibri" panose="020F0502020204030204" pitchFamily="34" charset="0"/>
                        </a:rPr>
                        <a:t>System Behaviour</a:t>
                      </a:r>
                      <a:endParaRPr lang="en-CA" sz="1800">
                        <a:effectLst/>
                        <a:latin typeface="Calibri" panose="020F0502020204030204" pitchFamily="34" charset="0"/>
                        <a:ea typeface="Calibri" panose="020F0502020204030204" pitchFamily="34" charset="0"/>
                      </a:endParaRPr>
                    </a:p>
                  </a:txBody>
                  <a:tcPr marL="111255" marR="111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029040"/>
                  </a:ext>
                </a:extLst>
              </a:tr>
              <a:tr h="292664">
                <a:tc>
                  <a:txBody>
                    <a:bodyPr/>
                    <a:lstStyle/>
                    <a:p>
                      <a:pPr algn="ctr">
                        <a:lnSpc>
                          <a:spcPct val="115000"/>
                        </a:lnSpc>
                        <a:spcAft>
                          <a:spcPts val="1000"/>
                        </a:spcAft>
                      </a:pPr>
                      <a:r>
                        <a:rPr lang="en-CA" sz="1800" dirty="0">
                          <a:effectLst/>
                          <a:latin typeface="Arial" panose="020B0604020202020204" pitchFamily="34" charset="0"/>
                          <a:ea typeface="Calibri" panose="020F0502020204030204" pitchFamily="34" charset="0"/>
                        </a:rPr>
                        <a:t> </a:t>
                      </a:r>
                      <a:r>
                        <a:rPr lang="en-CA" sz="1800" dirty="0">
                          <a:solidFill>
                            <a:schemeClr val="tx2"/>
                          </a:solidFill>
                          <a:effectLst/>
                          <a:latin typeface="Ink Free" panose="03080402000500000000" pitchFamily="66" charset="0"/>
                          <a:ea typeface="Calibri" panose="020F0502020204030204" pitchFamily="34" charset="0"/>
                        </a:rPr>
                        <a:t>3</a:t>
                      </a:r>
                      <a:endParaRPr lang="en-CA" sz="1800" dirty="0">
                        <a:solidFill>
                          <a:schemeClr val="tx2"/>
                        </a:solidFill>
                        <a:effectLst/>
                        <a:latin typeface="Calibri" panose="020F0502020204030204" pitchFamily="34" charset="0"/>
                        <a:ea typeface="Calibri" panose="020F0502020204030204" pitchFamily="34" charset="0"/>
                      </a:endParaRPr>
                    </a:p>
                  </a:txBody>
                  <a:tcPr marL="111255" marR="111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CA" sz="1800" dirty="0">
                          <a:effectLst/>
                          <a:latin typeface="Arial" panose="020B0604020202020204" pitchFamily="34" charset="0"/>
                          <a:ea typeface="Calibri" panose="020F0502020204030204" pitchFamily="34" charset="0"/>
                        </a:rPr>
                        <a:t> </a:t>
                      </a:r>
                      <a:r>
                        <a:rPr lang="en-CA" sz="1800" dirty="0">
                          <a:solidFill>
                            <a:schemeClr val="tx2"/>
                          </a:solidFill>
                          <a:effectLst/>
                          <a:latin typeface="Ink Free" panose="03080402000500000000" pitchFamily="66" charset="0"/>
                          <a:ea typeface="Calibri" panose="020F0502020204030204" pitchFamily="34" charset="0"/>
                        </a:rPr>
                        <a:t>4</a:t>
                      </a:r>
                      <a:endParaRPr lang="en-CA" sz="1800" dirty="0">
                        <a:effectLst/>
                        <a:latin typeface="Calibri" panose="020F0502020204030204" pitchFamily="34" charset="0"/>
                        <a:ea typeface="Calibri" panose="020F0502020204030204" pitchFamily="34" charset="0"/>
                      </a:endParaRPr>
                    </a:p>
                  </a:txBody>
                  <a:tcPr marL="111255" marR="111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CA" sz="1800" dirty="0">
                          <a:effectLst/>
                          <a:latin typeface="Arial" panose="020B0604020202020204" pitchFamily="34" charset="0"/>
                          <a:ea typeface="Calibri" panose="020F0502020204030204" pitchFamily="34" charset="0"/>
                        </a:rPr>
                        <a:t> </a:t>
                      </a:r>
                      <a:r>
                        <a:rPr lang="en-CA" sz="1800" dirty="0">
                          <a:solidFill>
                            <a:schemeClr val="tx2"/>
                          </a:solidFill>
                          <a:effectLst/>
                          <a:latin typeface="Ink Free" panose="03080402000500000000" pitchFamily="66" charset="0"/>
                          <a:ea typeface="Calibri" panose="020F0502020204030204" pitchFamily="34" charset="0"/>
                        </a:rPr>
                        <a:t>2</a:t>
                      </a:r>
                      <a:endParaRPr lang="en-CA" sz="1800" dirty="0">
                        <a:effectLst/>
                        <a:latin typeface="Calibri" panose="020F0502020204030204" pitchFamily="34" charset="0"/>
                        <a:ea typeface="Calibri" panose="020F0502020204030204" pitchFamily="34" charset="0"/>
                      </a:endParaRPr>
                    </a:p>
                  </a:txBody>
                  <a:tcPr marL="111255" marR="111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CA" sz="1800">
                          <a:effectLst/>
                          <a:latin typeface="Arial" panose="020B0604020202020204" pitchFamily="34" charset="0"/>
                          <a:ea typeface="Calibri" panose="020F0502020204030204" pitchFamily="34" charset="0"/>
                        </a:rPr>
                        <a:t> </a:t>
                      </a:r>
                      <a:endParaRPr lang="en-CA" sz="1800">
                        <a:effectLst/>
                        <a:latin typeface="Calibri" panose="020F0502020204030204" pitchFamily="34" charset="0"/>
                        <a:ea typeface="Calibri" panose="020F0502020204030204" pitchFamily="34" charset="0"/>
                      </a:endParaRPr>
                    </a:p>
                  </a:txBody>
                  <a:tcPr marL="111255" marR="111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CA" sz="1800" dirty="0">
                          <a:effectLst/>
                          <a:latin typeface="Arial" panose="020B0604020202020204" pitchFamily="34" charset="0"/>
                          <a:ea typeface="Calibri" panose="020F0502020204030204" pitchFamily="34" charset="0"/>
                        </a:rPr>
                        <a:t> </a:t>
                      </a:r>
                      <a:endParaRPr lang="en-CA" sz="1800" dirty="0">
                        <a:effectLst/>
                        <a:latin typeface="Calibri" panose="020F0502020204030204" pitchFamily="34" charset="0"/>
                        <a:ea typeface="Calibri" panose="020F0502020204030204" pitchFamily="34" charset="0"/>
                      </a:endParaRPr>
                    </a:p>
                  </a:txBody>
                  <a:tcPr marL="111255" marR="111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709398"/>
                  </a:ext>
                </a:extLst>
              </a:tr>
            </a:tbl>
          </a:graphicData>
        </a:graphic>
      </p:graphicFrame>
      <p:sp>
        <p:nvSpPr>
          <p:cNvPr id="6" name="Arrow: Right 5">
            <a:extLst>
              <a:ext uri="{FF2B5EF4-FFF2-40B4-BE49-F238E27FC236}">
                <a16:creationId xmlns:a16="http://schemas.microsoft.com/office/drawing/2014/main" id="{14613EB1-D855-4D87-A585-5B6613A7E881}"/>
              </a:ext>
            </a:extLst>
          </p:cNvPr>
          <p:cNvSpPr/>
          <p:nvPr/>
        </p:nvSpPr>
        <p:spPr bwMode="auto">
          <a:xfrm>
            <a:off x="1234838" y="3914177"/>
            <a:ext cx="818606" cy="273208"/>
          </a:xfrm>
          <a:prstGeom prst="rightArrow">
            <a:avLst/>
          </a:prstGeom>
          <a:solidFill>
            <a:srgbClr val="FF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ahoma" charset="0"/>
            </a:endParaRPr>
          </a:p>
        </p:txBody>
      </p:sp>
      <p:sp>
        <p:nvSpPr>
          <p:cNvPr id="7" name="TextBox 6">
            <a:extLst>
              <a:ext uri="{FF2B5EF4-FFF2-40B4-BE49-F238E27FC236}">
                <a16:creationId xmlns:a16="http://schemas.microsoft.com/office/drawing/2014/main" id="{9241C957-45A7-4AB4-B7CA-D64D760311D0}"/>
              </a:ext>
            </a:extLst>
          </p:cNvPr>
          <p:cNvSpPr txBox="1"/>
          <p:nvPr/>
        </p:nvSpPr>
        <p:spPr>
          <a:xfrm>
            <a:off x="339635" y="3450616"/>
            <a:ext cx="1236542" cy="1200329"/>
          </a:xfrm>
          <a:prstGeom prst="rect">
            <a:avLst/>
          </a:prstGeom>
          <a:noFill/>
        </p:spPr>
        <p:txBody>
          <a:bodyPr wrap="square" rtlCol="0">
            <a:spAutoFit/>
          </a:bodyPr>
          <a:lstStyle/>
          <a:p>
            <a:r>
              <a:rPr lang="en-CA" sz="2400" dirty="0">
                <a:solidFill>
                  <a:srgbClr val="FF0000"/>
                </a:solidFill>
                <a:latin typeface="Arial" panose="020B0604020202020204" pitchFamily="34" charset="0"/>
                <a:cs typeface="Arial" panose="020B0604020202020204" pitchFamily="34" charset="0"/>
              </a:rPr>
              <a:t>Enter rating here</a:t>
            </a:r>
          </a:p>
        </p:txBody>
      </p:sp>
    </p:spTree>
    <p:extLst>
      <p:ext uri="{BB962C8B-B14F-4D97-AF65-F5344CB8AC3E}">
        <p14:creationId xmlns:p14="http://schemas.microsoft.com/office/powerpoint/2010/main" val="1001232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(cont’d) – </a:t>
            </a:r>
            <a:r>
              <a:rPr lang="en-US" dirty="0" err="1"/>
              <a:t>SiFi</a:t>
            </a:r>
            <a:r>
              <a:rPr lang="en-US" dirty="0"/>
              <a:t> correlations and other correlations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13</a:t>
            </a:fld>
            <a:endParaRPr lang="en-US" dirty="0"/>
          </a:p>
        </p:txBody>
      </p:sp>
      <p:sp>
        <p:nvSpPr>
          <p:cNvPr id="4" name="TextBox 3">
            <a:extLst>
              <a:ext uri="{FF2B5EF4-FFF2-40B4-BE49-F238E27FC236}">
                <a16:creationId xmlns:a16="http://schemas.microsoft.com/office/drawing/2014/main" id="{40181427-1BAB-4678-A923-FBBD30E9748C}"/>
              </a:ext>
            </a:extLst>
          </p:cNvPr>
          <p:cNvSpPr txBox="1"/>
          <p:nvPr/>
        </p:nvSpPr>
        <p:spPr>
          <a:xfrm>
            <a:off x="487680" y="1201783"/>
            <a:ext cx="11227242" cy="4585871"/>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Looked at Correlations between</a:t>
            </a:r>
          </a:p>
          <a:p>
            <a:endParaRPr lang="en-CA" sz="24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CA" sz="2400" dirty="0" err="1">
                <a:latin typeface="Arial" panose="020B0604020202020204" pitchFamily="34" charset="0"/>
                <a:cs typeface="Arial" panose="020B0604020202020204" pitchFamily="34" charset="0"/>
              </a:rPr>
              <a:t>SiFi</a:t>
            </a:r>
            <a:r>
              <a:rPr lang="en-CA" sz="2400" dirty="0">
                <a:latin typeface="Arial" panose="020B0604020202020204" pitchFamily="34" charset="0"/>
                <a:cs typeface="Arial" panose="020B0604020202020204" pitchFamily="34" charset="0"/>
              </a:rPr>
              <a:t> ratings and FPS scores: to understand the relationship between simulator fidelity and pilot performance</a:t>
            </a:r>
          </a:p>
          <a:p>
            <a:pPr marL="457200" indent="-457200">
              <a:buFont typeface="Wingdings" panose="05000000000000000000" pitchFamily="2" charset="2"/>
              <a:buChar char="Ø"/>
            </a:pPr>
            <a:endParaRPr lang="en-CA" sz="24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CA" sz="2400" dirty="0" err="1">
                <a:latin typeface="Arial" panose="020B0604020202020204" pitchFamily="34" charset="0"/>
                <a:cs typeface="Arial" panose="020B0604020202020204" pitchFamily="34" charset="0"/>
              </a:rPr>
              <a:t>SiFi</a:t>
            </a:r>
            <a:r>
              <a:rPr lang="en-CA" sz="2400" dirty="0">
                <a:latin typeface="Arial" panose="020B0604020202020204" pitchFamily="34" charset="0"/>
                <a:cs typeface="Arial" panose="020B0604020202020204" pitchFamily="34" charset="0"/>
              </a:rPr>
              <a:t> ratings to Live Flight Hours: to understand if familiarity with aircraft (based on live flight hours) related to perceived Sprint Chair fidelity</a:t>
            </a:r>
          </a:p>
          <a:p>
            <a:r>
              <a:rPr lang="en-CA" sz="2400" dirty="0">
                <a:solidFill>
                  <a:srgbClr val="FF0000"/>
                </a:solidFill>
                <a:latin typeface="Arial" panose="020B0604020202020204" pitchFamily="34" charset="0"/>
                <a:cs typeface="Arial" panose="020B0604020202020204" pitchFamily="34" charset="0"/>
              </a:rPr>
              <a:t>	</a:t>
            </a:r>
          </a:p>
          <a:p>
            <a:pPr marL="457200" indent="-457200">
              <a:buFont typeface="Wingdings" panose="05000000000000000000" pitchFamily="2" charset="2"/>
              <a:buChar char="Ø"/>
            </a:pPr>
            <a:r>
              <a:rPr lang="en-CA" sz="2400" dirty="0">
                <a:latin typeface="Arial" panose="020B0604020202020204" pitchFamily="34" charset="0"/>
                <a:cs typeface="Arial" panose="020B0604020202020204" pitchFamily="34" charset="0"/>
              </a:rPr>
              <a:t>Live Flight Hours to FPS: to understand if time in live flight correlates with task performance in the Sprint Chair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p>
          <a:p>
            <a:pPr marL="17477" defTabSz="360363"/>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3597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(cont’d) – </a:t>
            </a:r>
            <a:r>
              <a:rPr lang="en-US" dirty="0" err="1"/>
              <a:t>SiFi</a:t>
            </a:r>
            <a:r>
              <a:rPr lang="en-US" dirty="0"/>
              <a:t> correlations and other correlations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14</a:t>
            </a:fld>
            <a:endParaRPr lang="en-US" dirty="0"/>
          </a:p>
        </p:txBody>
      </p:sp>
      <p:sp>
        <p:nvSpPr>
          <p:cNvPr id="4" name="TextBox 3">
            <a:extLst>
              <a:ext uri="{FF2B5EF4-FFF2-40B4-BE49-F238E27FC236}">
                <a16:creationId xmlns:a16="http://schemas.microsoft.com/office/drawing/2014/main" id="{40181427-1BAB-4678-A923-FBBD30E9748C}"/>
              </a:ext>
            </a:extLst>
          </p:cNvPr>
          <p:cNvSpPr txBox="1"/>
          <p:nvPr/>
        </p:nvSpPr>
        <p:spPr>
          <a:xfrm>
            <a:off x="487680" y="1201783"/>
            <a:ext cx="11227242" cy="4893647"/>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Looked at Correlations between</a:t>
            </a:r>
          </a:p>
          <a:p>
            <a:pPr marL="457200" indent="-457200">
              <a:buFont typeface="Wingdings" panose="05000000000000000000" pitchFamily="2" charset="2"/>
              <a:buChar char="Ø"/>
            </a:pPr>
            <a:r>
              <a:rPr lang="en-CA" sz="2800" dirty="0" err="1">
                <a:latin typeface="Arial" panose="020B0604020202020204" pitchFamily="34" charset="0"/>
                <a:cs typeface="Arial" panose="020B0604020202020204" pitchFamily="34" charset="0"/>
              </a:rPr>
              <a:t>SiFi</a:t>
            </a:r>
            <a:r>
              <a:rPr lang="en-CA" sz="2800" dirty="0">
                <a:latin typeface="Arial" panose="020B0604020202020204" pitchFamily="34" charset="0"/>
                <a:cs typeface="Arial" panose="020B0604020202020204" pitchFamily="34" charset="0"/>
              </a:rPr>
              <a:t> ratings and FPS scores: to understand the relationship between simulator fidelity and pilot performance</a:t>
            </a:r>
          </a:p>
          <a:p>
            <a:r>
              <a:rPr lang="en-CA" sz="2800" dirty="0">
                <a:latin typeface="Arial" panose="020B0604020202020204" pitchFamily="34" charset="0"/>
                <a:cs typeface="Arial" panose="020B0604020202020204" pitchFamily="34" charset="0"/>
              </a:rPr>
              <a:t>	</a:t>
            </a:r>
            <a:r>
              <a:rPr lang="en-CA"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*ρ(12) = -.547, </a:t>
            </a:r>
            <a:r>
              <a:rPr lang="en-CA" sz="24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p </a:t>
            </a:r>
            <a:r>
              <a:rPr lang="en-CA"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.043</a:t>
            </a:r>
            <a:endParaRPr lang="en-CA" sz="2800" dirty="0">
              <a:solidFill>
                <a:srgbClr val="FF000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CA" sz="2800" dirty="0" err="1">
                <a:latin typeface="Arial" panose="020B0604020202020204" pitchFamily="34" charset="0"/>
                <a:cs typeface="Arial" panose="020B0604020202020204" pitchFamily="34" charset="0"/>
              </a:rPr>
              <a:t>SiFi</a:t>
            </a:r>
            <a:r>
              <a:rPr lang="en-CA" sz="2800" dirty="0">
                <a:latin typeface="Arial" panose="020B0604020202020204" pitchFamily="34" charset="0"/>
                <a:cs typeface="Arial" panose="020B0604020202020204" pitchFamily="34" charset="0"/>
              </a:rPr>
              <a:t> ratings to Live Flight Hours: to understand if familiarity with aircraft (based on live flight hours) related to perceived Sprint Chair fidelity</a:t>
            </a:r>
          </a:p>
          <a:p>
            <a:r>
              <a:rPr lang="en-CA" sz="2800" dirty="0">
                <a:solidFill>
                  <a:srgbClr val="FF0000"/>
                </a:solidFill>
                <a:latin typeface="Arial" panose="020B0604020202020204" pitchFamily="34" charset="0"/>
                <a:cs typeface="Arial" panose="020B0604020202020204" pitchFamily="34" charset="0"/>
              </a:rPr>
              <a:t>	</a:t>
            </a:r>
          </a:p>
          <a:p>
            <a:pPr marL="457200" indent="-457200">
              <a:buFont typeface="Wingdings" panose="05000000000000000000" pitchFamily="2" charset="2"/>
              <a:buChar char="Ø"/>
            </a:pPr>
            <a:r>
              <a:rPr lang="en-CA" sz="2800" dirty="0">
                <a:latin typeface="Arial" panose="020B0604020202020204" pitchFamily="34" charset="0"/>
                <a:cs typeface="Arial" panose="020B0604020202020204" pitchFamily="34" charset="0"/>
              </a:rPr>
              <a:t>Expert Live Flight Hours to FPS: to understand if time in live flight correlates with task performance in the Sprint Chair</a:t>
            </a:r>
          </a:p>
          <a:p>
            <a:pPr marL="17477" defTabSz="360363"/>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5596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(cont’d) – </a:t>
            </a:r>
            <a:r>
              <a:rPr lang="en-US" dirty="0" err="1"/>
              <a:t>SiFi</a:t>
            </a:r>
            <a:r>
              <a:rPr lang="en-US" dirty="0"/>
              <a:t> correlations and other correlations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15</a:t>
            </a:fld>
            <a:endParaRPr lang="en-US" dirty="0"/>
          </a:p>
        </p:txBody>
      </p:sp>
      <p:sp>
        <p:nvSpPr>
          <p:cNvPr id="4" name="TextBox 3">
            <a:extLst>
              <a:ext uri="{FF2B5EF4-FFF2-40B4-BE49-F238E27FC236}">
                <a16:creationId xmlns:a16="http://schemas.microsoft.com/office/drawing/2014/main" id="{40181427-1BAB-4678-A923-FBBD30E9748C}"/>
              </a:ext>
            </a:extLst>
          </p:cNvPr>
          <p:cNvSpPr txBox="1"/>
          <p:nvPr/>
        </p:nvSpPr>
        <p:spPr>
          <a:xfrm>
            <a:off x="487680" y="1201783"/>
            <a:ext cx="11227242" cy="4708981"/>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Looked at Correlations between</a:t>
            </a:r>
          </a:p>
          <a:p>
            <a:pPr marL="457200" indent="-457200">
              <a:buFont typeface="Wingdings" panose="05000000000000000000" pitchFamily="2" charset="2"/>
              <a:buChar char="Ø"/>
            </a:pPr>
            <a:r>
              <a:rPr lang="en-CA" sz="2800" dirty="0" err="1">
                <a:latin typeface="Arial" panose="020B0604020202020204" pitchFamily="34" charset="0"/>
                <a:cs typeface="Arial" panose="020B0604020202020204" pitchFamily="34" charset="0"/>
              </a:rPr>
              <a:t>SiFi</a:t>
            </a:r>
            <a:r>
              <a:rPr lang="en-CA" sz="2800" dirty="0">
                <a:latin typeface="Arial" panose="020B0604020202020204" pitchFamily="34" charset="0"/>
                <a:cs typeface="Arial" panose="020B0604020202020204" pitchFamily="34" charset="0"/>
              </a:rPr>
              <a:t> ratings and FPS scores: to understand the relationship between simulator fidelity and pilot performance</a:t>
            </a:r>
          </a:p>
          <a:p>
            <a:r>
              <a:rPr lang="en-CA" sz="2800" dirty="0">
                <a:latin typeface="Arial" panose="020B0604020202020204" pitchFamily="34" charset="0"/>
                <a:cs typeface="Arial" panose="020B0604020202020204" pitchFamily="34" charset="0"/>
              </a:rPr>
              <a:t>	</a:t>
            </a:r>
            <a:r>
              <a:rPr lang="en-CA"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*ρ(12) = -.547, </a:t>
            </a:r>
            <a:r>
              <a:rPr lang="en-CA" sz="24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p </a:t>
            </a:r>
            <a:r>
              <a:rPr lang="en-CA"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.043</a:t>
            </a:r>
            <a:endParaRPr lang="en-CA" sz="2800" dirty="0">
              <a:solidFill>
                <a:srgbClr val="FF000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CA" sz="2800" dirty="0" err="1">
                <a:latin typeface="Arial" panose="020B0604020202020204" pitchFamily="34" charset="0"/>
                <a:cs typeface="Arial" panose="020B0604020202020204" pitchFamily="34" charset="0"/>
              </a:rPr>
              <a:t>SiFi</a:t>
            </a:r>
            <a:r>
              <a:rPr lang="en-CA" sz="2800" dirty="0">
                <a:latin typeface="Arial" panose="020B0604020202020204" pitchFamily="34" charset="0"/>
                <a:cs typeface="Arial" panose="020B0604020202020204" pitchFamily="34" charset="0"/>
              </a:rPr>
              <a:t> ratings to Live Flight Hours: to understand if familiarity with aircraft (based on live flight hours) related to perceived Sprint Chair fidelity</a:t>
            </a:r>
          </a:p>
          <a:p>
            <a:r>
              <a:rPr lang="en-CA" sz="2800" dirty="0">
                <a:solidFill>
                  <a:srgbClr val="FF0000"/>
                </a:solidFill>
                <a:latin typeface="Arial" panose="020B0604020202020204" pitchFamily="34" charset="0"/>
                <a:cs typeface="Arial" panose="020B0604020202020204" pitchFamily="34" charset="0"/>
              </a:rPr>
              <a:t>	no significant correlation</a:t>
            </a:r>
          </a:p>
          <a:p>
            <a:pPr marL="457200" indent="-457200">
              <a:buFont typeface="Wingdings" panose="05000000000000000000" pitchFamily="2" charset="2"/>
              <a:buChar char="Ø"/>
            </a:pPr>
            <a:r>
              <a:rPr lang="en-CA" sz="2800" dirty="0">
                <a:latin typeface="Arial" panose="020B0604020202020204" pitchFamily="34" charset="0"/>
                <a:cs typeface="Arial" panose="020B0604020202020204" pitchFamily="34" charset="0"/>
              </a:rPr>
              <a:t>Expert Live Flight Hours to FPS: to understand if time in live flight correlates with task performance in the Sprint Chair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4944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(cont’d) – </a:t>
            </a:r>
            <a:r>
              <a:rPr lang="en-US" dirty="0" err="1"/>
              <a:t>SiFi</a:t>
            </a:r>
            <a:r>
              <a:rPr lang="en-US" dirty="0"/>
              <a:t> correlations and other correlations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16</a:t>
            </a:fld>
            <a:endParaRPr lang="en-US" dirty="0"/>
          </a:p>
        </p:txBody>
      </p:sp>
      <p:sp>
        <p:nvSpPr>
          <p:cNvPr id="4" name="TextBox 3">
            <a:extLst>
              <a:ext uri="{FF2B5EF4-FFF2-40B4-BE49-F238E27FC236}">
                <a16:creationId xmlns:a16="http://schemas.microsoft.com/office/drawing/2014/main" id="{40181427-1BAB-4678-A923-FBBD30E9748C}"/>
              </a:ext>
            </a:extLst>
          </p:cNvPr>
          <p:cNvSpPr txBox="1"/>
          <p:nvPr/>
        </p:nvSpPr>
        <p:spPr>
          <a:xfrm>
            <a:off x="487680" y="1201783"/>
            <a:ext cx="11227242" cy="5324535"/>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Looked at Correlations between</a:t>
            </a:r>
          </a:p>
          <a:p>
            <a:pPr marL="457200" indent="-457200">
              <a:buFont typeface="Wingdings" panose="05000000000000000000" pitchFamily="2" charset="2"/>
              <a:buChar char="Ø"/>
            </a:pPr>
            <a:r>
              <a:rPr lang="en-CA" sz="2800" dirty="0" err="1">
                <a:latin typeface="Arial" panose="020B0604020202020204" pitchFamily="34" charset="0"/>
                <a:cs typeface="Arial" panose="020B0604020202020204" pitchFamily="34" charset="0"/>
              </a:rPr>
              <a:t>SiFi</a:t>
            </a:r>
            <a:r>
              <a:rPr lang="en-CA" sz="2800" dirty="0">
                <a:latin typeface="Arial" panose="020B0604020202020204" pitchFamily="34" charset="0"/>
                <a:cs typeface="Arial" panose="020B0604020202020204" pitchFamily="34" charset="0"/>
              </a:rPr>
              <a:t> ratings and FPS scores: to understand the relationship between simulator fidelity and pilot performance</a:t>
            </a:r>
          </a:p>
          <a:p>
            <a:r>
              <a:rPr lang="en-CA"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CA"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*ρ(12) = -.547, </a:t>
            </a:r>
            <a:r>
              <a:rPr lang="en-CA" sz="24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p </a:t>
            </a:r>
            <a:r>
              <a:rPr lang="en-CA"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.043</a:t>
            </a:r>
            <a:endParaRPr lang="en-CA" sz="2800" dirty="0">
              <a:solidFill>
                <a:srgbClr val="FF000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CA" sz="2800" dirty="0" err="1">
                <a:latin typeface="Arial" panose="020B0604020202020204" pitchFamily="34" charset="0"/>
                <a:cs typeface="Arial" panose="020B0604020202020204" pitchFamily="34" charset="0"/>
              </a:rPr>
              <a:t>SiFi</a:t>
            </a:r>
            <a:r>
              <a:rPr lang="en-CA" sz="2800" dirty="0">
                <a:latin typeface="Arial" panose="020B0604020202020204" pitchFamily="34" charset="0"/>
                <a:cs typeface="Arial" panose="020B0604020202020204" pitchFamily="34" charset="0"/>
              </a:rPr>
              <a:t> ratings to Live Flight Hours: to understand if familiarity with aircraft (based on live flight hours) related to perceived Sprint Chair fidelity</a:t>
            </a:r>
          </a:p>
          <a:p>
            <a:r>
              <a:rPr lang="en-CA" sz="2800" dirty="0">
                <a:solidFill>
                  <a:srgbClr val="FF0000"/>
                </a:solidFill>
                <a:latin typeface="Arial" panose="020B0604020202020204" pitchFamily="34" charset="0"/>
                <a:cs typeface="Arial" panose="020B0604020202020204" pitchFamily="34" charset="0"/>
              </a:rPr>
              <a:t>	no significant correlation</a:t>
            </a:r>
          </a:p>
          <a:p>
            <a:pPr marL="457200" indent="-457200">
              <a:buFont typeface="Wingdings" panose="05000000000000000000" pitchFamily="2" charset="2"/>
              <a:buChar char="Ø"/>
            </a:pPr>
            <a:r>
              <a:rPr lang="en-CA" sz="2800" dirty="0">
                <a:latin typeface="Arial" panose="020B0604020202020204" pitchFamily="34" charset="0"/>
                <a:cs typeface="Arial" panose="020B0604020202020204" pitchFamily="34" charset="0"/>
              </a:rPr>
              <a:t>Expert Live Flight Hours to FPS: to understand if time in live flight correlates with task performance in the Sprint Chair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no significant correlation</a:t>
            </a:r>
          </a:p>
          <a:p>
            <a:pPr marL="17477" defTabSz="360363"/>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228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Results</a:t>
            </a:r>
          </a:p>
        </p:txBody>
      </p:sp>
      <p:sp>
        <p:nvSpPr>
          <p:cNvPr id="4" name="Content Placeholder 3"/>
          <p:cNvSpPr>
            <a:spLocks noGrp="1"/>
          </p:cNvSpPr>
          <p:nvPr>
            <p:ph sz="quarter" idx="11"/>
          </p:nvPr>
        </p:nvSpPr>
        <p:spPr>
          <a:xfrm>
            <a:off x="480132" y="981401"/>
            <a:ext cx="11120629" cy="5075237"/>
          </a:xfrm>
        </p:spPr>
        <p:txBody>
          <a:bodyPr/>
          <a:lstStyle/>
          <a:p>
            <a:r>
              <a:rPr lang="en-CA" sz="2400" b="0" i="0" u="none" strike="noStrike" dirty="0">
                <a:solidFill>
                  <a:srgbClr val="000000"/>
                </a:solidFill>
                <a:effectLst/>
                <a:latin typeface="Arial" panose="020B0604020202020204" pitchFamily="34" charset="0"/>
                <a:cs typeface="Arial" panose="020B0604020202020204" pitchFamily="34" charset="0"/>
              </a:rPr>
              <a:t>Statistically significant difference between Novice and Expert pilot group Flight Proficiency Scores ​</a:t>
            </a:r>
          </a:p>
          <a:p>
            <a:endParaRPr lang="en-CA" sz="2400" b="0" i="0" u="none" strike="noStrike" dirty="0">
              <a:solidFill>
                <a:srgbClr val="000000"/>
              </a:solidFill>
              <a:effectLst/>
              <a:latin typeface="Arial" panose="020B0604020202020204" pitchFamily="34" charset="0"/>
              <a:cs typeface="Arial" panose="020B0604020202020204" pitchFamily="34" charset="0"/>
            </a:endParaRPr>
          </a:p>
          <a:p>
            <a:r>
              <a:rPr lang="en-CA" sz="2400" b="0" i="0" u="none" strike="noStrike" dirty="0">
                <a:solidFill>
                  <a:srgbClr val="000000"/>
                </a:solidFill>
                <a:effectLst/>
                <a:latin typeface="Arial" panose="020B0604020202020204" pitchFamily="34" charset="0"/>
                <a:cs typeface="Arial" panose="020B0604020202020204" pitchFamily="34" charset="0"/>
              </a:rPr>
              <a:t>Both Novices and Experts showed statistically significant improvements over the course of the experiment​</a:t>
            </a:r>
          </a:p>
          <a:p>
            <a:endParaRPr lang="en-CA" sz="2400" b="0" i="0" u="none" strike="noStrike" dirty="0">
              <a:solidFill>
                <a:srgbClr val="000000"/>
              </a:solidFill>
              <a:effectLst/>
              <a:latin typeface="Arial" panose="020B0604020202020204" pitchFamily="34" charset="0"/>
              <a:cs typeface="Arial" panose="020B0604020202020204" pitchFamily="34" charset="0"/>
            </a:endParaRPr>
          </a:p>
          <a:p>
            <a:r>
              <a:rPr lang="en-CA" sz="2400" b="0" i="0" u="none" strike="noStrike" dirty="0">
                <a:solidFill>
                  <a:srgbClr val="000000"/>
                </a:solidFill>
                <a:effectLst/>
                <a:latin typeface="Arial" panose="020B0604020202020204" pitchFamily="34" charset="0"/>
                <a:cs typeface="Arial" panose="020B0604020202020204" pitchFamily="34" charset="0"/>
              </a:rPr>
              <a:t>Cybersickness was negligible throughout​ experiment</a:t>
            </a:r>
          </a:p>
          <a:p>
            <a:endParaRPr lang="en-US" sz="2400" dirty="0">
              <a:latin typeface="Arial" panose="020B0604020202020204" pitchFamily="34" charset="0"/>
              <a:cs typeface="Arial" panose="020B0604020202020204" pitchFamily="34" charset="0"/>
            </a:endParaRPr>
          </a:p>
          <a:p>
            <a:r>
              <a:rPr lang="en-US" sz="2400" dirty="0" err="1">
                <a:latin typeface="Arial" panose="020B0604020202020204" pitchFamily="34" charset="0"/>
                <a:cs typeface="Arial" panose="020B0604020202020204" pitchFamily="34" charset="0"/>
              </a:rPr>
              <a:t>SiFi</a:t>
            </a:r>
            <a:r>
              <a:rPr lang="en-US" sz="2400" dirty="0">
                <a:latin typeface="Arial" panose="020B0604020202020204" pitchFamily="34" charset="0"/>
                <a:cs typeface="Arial" panose="020B0604020202020204" pitchFamily="34" charset="0"/>
              </a:rPr>
              <a:t> and FPS correlated negatively and significantly in Expert pilots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17</a:t>
            </a:fld>
            <a:endParaRPr lang="en-US" dirty="0"/>
          </a:p>
        </p:txBody>
      </p:sp>
    </p:spTree>
    <p:extLst>
      <p:ext uri="{BB962C8B-B14F-4D97-AF65-F5344CB8AC3E}">
        <p14:creationId xmlns:p14="http://schemas.microsoft.com/office/powerpoint/2010/main" val="496411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of Results</a:t>
            </a:r>
          </a:p>
        </p:txBody>
      </p:sp>
      <p:sp>
        <p:nvSpPr>
          <p:cNvPr id="4" name="Content Placeholder 3"/>
          <p:cNvSpPr>
            <a:spLocks noGrp="1"/>
          </p:cNvSpPr>
          <p:nvPr>
            <p:ph sz="quarter" idx="11"/>
          </p:nvPr>
        </p:nvSpPr>
        <p:spPr>
          <a:xfrm>
            <a:off x="480132" y="981401"/>
            <a:ext cx="11120629" cy="5075237"/>
          </a:xfrm>
        </p:spPr>
        <p:txBody>
          <a:bodyPr/>
          <a:lstStyle/>
          <a:p>
            <a:r>
              <a:rPr lang="en-CA" sz="2400" b="0" i="0" u="none" strike="noStrike" dirty="0">
                <a:solidFill>
                  <a:srgbClr val="000000"/>
                </a:solidFill>
                <a:effectLst/>
                <a:latin typeface="Arial" panose="020B0604020202020204" pitchFamily="34" charset="0"/>
                <a:cs typeface="Arial" panose="020B0604020202020204" pitchFamily="34" charset="0"/>
              </a:rPr>
              <a:t>Statistically significant difference between Novice and Expert pilot group Flight Proficiency Scores ​</a:t>
            </a:r>
          </a:p>
          <a:p>
            <a:pPr lvl="1"/>
            <a:r>
              <a:rPr lang="en-CA" b="0" i="0" u="none" strike="noStrike" dirty="0">
                <a:solidFill>
                  <a:srgbClr val="FF0000"/>
                </a:solidFill>
                <a:effectLst/>
                <a:latin typeface="Arial" panose="020B0604020202020204" pitchFamily="34" charset="0"/>
                <a:cs typeface="Arial" panose="020B0604020202020204" pitchFamily="34" charset="0"/>
              </a:rPr>
              <a:t>Possible evidence supporting simulator validity based on </a:t>
            </a:r>
            <a:r>
              <a:rPr lang="en-CA" b="0" i="0" u="none" strike="noStrike" dirty="0" err="1">
                <a:solidFill>
                  <a:srgbClr val="FF0000"/>
                </a:solidFill>
                <a:effectLst/>
                <a:latin typeface="Arial" panose="020B0604020202020204" pitchFamily="34" charset="0"/>
                <a:cs typeface="Arial" panose="020B0604020202020204" pitchFamily="34" charset="0"/>
              </a:rPr>
              <a:t>RToT</a:t>
            </a:r>
            <a:r>
              <a:rPr lang="en-CA" b="0" i="0" u="none" strike="noStrike" dirty="0">
                <a:solidFill>
                  <a:srgbClr val="FF0000"/>
                </a:solidFill>
                <a:effectLst/>
                <a:latin typeface="Arial" panose="020B0604020202020204" pitchFamily="34" charset="0"/>
                <a:cs typeface="Arial" panose="020B0604020202020204" pitchFamily="34" charset="0"/>
              </a:rPr>
              <a:t> hypothesis​</a:t>
            </a:r>
          </a:p>
          <a:p>
            <a:r>
              <a:rPr lang="en-CA" sz="2400" b="0" i="0" u="none" strike="noStrike" dirty="0">
                <a:solidFill>
                  <a:srgbClr val="000000"/>
                </a:solidFill>
                <a:effectLst/>
                <a:latin typeface="Arial" panose="020B0604020202020204" pitchFamily="34" charset="0"/>
                <a:cs typeface="Arial" panose="020B0604020202020204" pitchFamily="34" charset="0"/>
              </a:rPr>
              <a:t>Both Novices and Experts showed statistically significant improvements over the course of the experiment​</a:t>
            </a:r>
          </a:p>
          <a:p>
            <a:pPr lvl="1"/>
            <a:r>
              <a:rPr lang="en-CA" b="0" i="0" u="none" strike="noStrike" dirty="0">
                <a:solidFill>
                  <a:srgbClr val="FF0000"/>
                </a:solidFill>
                <a:effectLst/>
                <a:latin typeface="Arial" panose="020B0604020202020204" pitchFamily="34" charset="0"/>
                <a:cs typeface="Arial" panose="020B0604020202020204" pitchFamily="34" charset="0"/>
              </a:rPr>
              <a:t>Possible evidence supporting simulator training effectiveness​</a:t>
            </a:r>
          </a:p>
          <a:p>
            <a:r>
              <a:rPr lang="en-CA" sz="2400" b="0" i="0" u="none" strike="noStrike" dirty="0">
                <a:solidFill>
                  <a:srgbClr val="000000"/>
                </a:solidFill>
                <a:effectLst/>
                <a:latin typeface="Arial" panose="020B0604020202020204" pitchFamily="34" charset="0"/>
                <a:cs typeface="Arial" panose="020B0604020202020204" pitchFamily="34" charset="0"/>
              </a:rPr>
              <a:t>Cybersickness was negligible throughout​ experiment</a:t>
            </a:r>
          </a:p>
          <a:p>
            <a:pPr lvl="1"/>
            <a:r>
              <a:rPr lang="en-CA" b="0" i="0" u="none" strike="noStrike" dirty="0">
                <a:solidFill>
                  <a:srgbClr val="FF0000"/>
                </a:solidFill>
                <a:effectLst/>
                <a:latin typeface="Arial" panose="020B0604020202020204" pitchFamily="34" charset="0"/>
                <a:cs typeface="Arial" panose="020B0604020202020204" pitchFamily="34" charset="0"/>
              </a:rPr>
              <a:t>Possible evidence supporting simulator safety</a:t>
            </a:r>
          </a:p>
          <a:p>
            <a:r>
              <a:rPr lang="en-US" sz="2400" dirty="0" err="1">
                <a:latin typeface="Arial" panose="020B0604020202020204" pitchFamily="34" charset="0"/>
                <a:cs typeface="Arial" panose="020B0604020202020204" pitchFamily="34" charset="0"/>
              </a:rPr>
              <a:t>SiFi</a:t>
            </a:r>
            <a:r>
              <a:rPr lang="en-US" sz="2400" dirty="0">
                <a:latin typeface="Arial" panose="020B0604020202020204" pitchFamily="34" charset="0"/>
                <a:cs typeface="Arial" panose="020B0604020202020204" pitchFamily="34" charset="0"/>
              </a:rPr>
              <a:t> and FPS correlated negatively and significantly in Expert pilots</a:t>
            </a:r>
          </a:p>
          <a:p>
            <a:pPr lvl="1"/>
            <a:r>
              <a:rPr lang="en-US" dirty="0">
                <a:solidFill>
                  <a:srgbClr val="FF0000"/>
                </a:solidFill>
                <a:latin typeface="Arial" panose="020B0604020202020204" pitchFamily="34" charset="0"/>
                <a:cs typeface="Arial" panose="020B0604020202020204" pitchFamily="34" charset="0"/>
              </a:rPr>
              <a:t>Possible evidence that higher performing participants notice more subtle differences in Sprint Chair</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18</a:t>
            </a:fld>
            <a:endParaRPr lang="en-US" dirty="0"/>
          </a:p>
        </p:txBody>
      </p:sp>
    </p:spTree>
    <p:extLst>
      <p:ext uri="{BB962C8B-B14F-4D97-AF65-F5344CB8AC3E}">
        <p14:creationId xmlns:p14="http://schemas.microsoft.com/office/powerpoint/2010/main" val="1129763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Strengths and Limitations of Study</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19</a:t>
            </a:fld>
            <a:endParaRPr lang="en-US" dirty="0"/>
          </a:p>
        </p:txBody>
      </p:sp>
      <p:graphicFrame>
        <p:nvGraphicFramePr>
          <p:cNvPr id="5" name="Table 5">
            <a:extLst>
              <a:ext uri="{FF2B5EF4-FFF2-40B4-BE49-F238E27FC236}">
                <a16:creationId xmlns:a16="http://schemas.microsoft.com/office/drawing/2014/main" id="{98584E5C-3E98-46FC-B3ED-9BF641A01E71}"/>
              </a:ext>
            </a:extLst>
          </p:cNvPr>
          <p:cNvGraphicFramePr>
            <a:graphicFrameLocks noGrp="1"/>
          </p:cNvGraphicFramePr>
          <p:nvPr>
            <p:extLst>
              <p:ext uri="{D42A27DB-BD31-4B8C-83A1-F6EECF244321}">
                <p14:modId xmlns:p14="http://schemas.microsoft.com/office/powerpoint/2010/main" val="1855100801"/>
              </p:ext>
            </p:extLst>
          </p:nvPr>
        </p:nvGraphicFramePr>
        <p:xfrm>
          <a:off x="460607" y="1686923"/>
          <a:ext cx="11270786" cy="4389120"/>
        </p:xfrm>
        <a:graphic>
          <a:graphicData uri="http://schemas.openxmlformats.org/drawingml/2006/table">
            <a:tbl>
              <a:tblPr firstRow="1" bandRow="1">
                <a:tableStyleId>{5C22544A-7EE6-4342-B048-85BDC9FD1C3A}</a:tableStyleId>
              </a:tblPr>
              <a:tblGrid>
                <a:gridCol w="5635393">
                  <a:extLst>
                    <a:ext uri="{9D8B030D-6E8A-4147-A177-3AD203B41FA5}">
                      <a16:colId xmlns:a16="http://schemas.microsoft.com/office/drawing/2014/main" val="3437085104"/>
                    </a:ext>
                  </a:extLst>
                </a:gridCol>
                <a:gridCol w="5635393">
                  <a:extLst>
                    <a:ext uri="{9D8B030D-6E8A-4147-A177-3AD203B41FA5}">
                      <a16:colId xmlns:a16="http://schemas.microsoft.com/office/drawing/2014/main" val="3876048683"/>
                    </a:ext>
                  </a:extLst>
                </a:gridCol>
              </a:tblGrid>
              <a:tr h="370840">
                <a:tc>
                  <a:txBody>
                    <a:bodyPr/>
                    <a:lstStyle/>
                    <a:p>
                      <a:pPr algn="ctr"/>
                      <a:r>
                        <a:rPr lang="en-CA" sz="2400" dirty="0">
                          <a:solidFill>
                            <a:schemeClr val="tx1"/>
                          </a:solidFill>
                          <a:latin typeface="Arial" panose="020B0604020202020204" pitchFamily="34" charset="0"/>
                          <a:cs typeface="Arial" panose="020B0604020202020204" pitchFamily="34" charset="0"/>
                        </a:rPr>
                        <a:t>Strengths</a:t>
                      </a:r>
                    </a:p>
                  </a:txBody>
                  <a:tcPr>
                    <a:solidFill>
                      <a:schemeClr val="bg1"/>
                    </a:solidFill>
                  </a:tcPr>
                </a:tc>
                <a:tc>
                  <a:txBody>
                    <a:bodyPr/>
                    <a:lstStyle/>
                    <a:p>
                      <a:pPr algn="ctr"/>
                      <a:r>
                        <a:rPr lang="en-CA" sz="2400" dirty="0">
                          <a:solidFill>
                            <a:schemeClr val="tx1"/>
                          </a:solidFill>
                          <a:latin typeface="Arial" panose="020B0604020202020204" pitchFamily="34" charset="0"/>
                          <a:cs typeface="Arial" panose="020B0604020202020204" pitchFamily="34" charset="0"/>
                        </a:rPr>
                        <a:t>Limitations</a:t>
                      </a:r>
                    </a:p>
                  </a:txBody>
                  <a:tcPr>
                    <a:solidFill>
                      <a:schemeClr val="bg1"/>
                    </a:solidFill>
                  </a:tcPr>
                </a:tc>
                <a:extLst>
                  <a:ext uri="{0D108BD9-81ED-4DB2-BD59-A6C34878D82A}">
                    <a16:rowId xmlns:a16="http://schemas.microsoft.com/office/drawing/2014/main" val="3560210086"/>
                  </a:ext>
                </a:extLst>
              </a:tr>
              <a:tr h="370840">
                <a:tc>
                  <a:txBody>
                    <a:bodyPr/>
                    <a:lstStyle/>
                    <a:p>
                      <a:pPr marL="285750" indent="-285750">
                        <a:buFont typeface="Wingdings" panose="05000000000000000000" pitchFamily="2" charset="2"/>
                        <a:buChar char="Ø"/>
                      </a:pPr>
                      <a:r>
                        <a:rPr lang="en-CA" sz="2400" dirty="0">
                          <a:latin typeface="Arial" panose="020B0604020202020204" pitchFamily="34" charset="0"/>
                          <a:cs typeface="Arial" panose="020B0604020202020204" pitchFamily="34" charset="0"/>
                        </a:rPr>
                        <a:t>Used </a:t>
                      </a:r>
                      <a:r>
                        <a:rPr lang="en-CA" sz="2400" dirty="0" err="1">
                          <a:latin typeface="Arial" panose="020B0604020202020204" pitchFamily="34" charset="0"/>
                          <a:cs typeface="Arial" panose="020B0604020202020204" pitchFamily="34" charset="0"/>
                        </a:rPr>
                        <a:t>RToT</a:t>
                      </a:r>
                      <a:r>
                        <a:rPr lang="en-CA" sz="2400" dirty="0">
                          <a:latin typeface="Arial" panose="020B0604020202020204" pitchFamily="34" charset="0"/>
                          <a:cs typeface="Arial" panose="020B0604020202020204" pitchFamily="34" charset="0"/>
                        </a:rPr>
                        <a:t> design which mitigates risk posed by traditional transfer experiments</a:t>
                      </a:r>
                    </a:p>
                  </a:txBody>
                  <a:tcPr>
                    <a:solidFill>
                      <a:schemeClr val="bg1"/>
                    </a:solidFill>
                  </a:tcPr>
                </a:tc>
                <a:tc>
                  <a:txBody>
                    <a:bodyPr/>
                    <a:lstStyle/>
                    <a:p>
                      <a:pPr marL="285750" indent="-285750">
                        <a:buFont typeface="Wingdings" panose="05000000000000000000" pitchFamily="2" charset="2"/>
                        <a:buChar char="Ø"/>
                      </a:pPr>
                      <a:r>
                        <a:rPr lang="en-CA" sz="2400" dirty="0">
                          <a:latin typeface="Arial" panose="020B0604020202020204" pitchFamily="34" charset="0"/>
                          <a:cs typeface="Arial" panose="020B0604020202020204" pitchFamily="34" charset="0"/>
                        </a:rPr>
                        <a:t>Preliminary findings presented here</a:t>
                      </a:r>
                    </a:p>
                  </a:txBody>
                  <a:tcPr>
                    <a:solidFill>
                      <a:schemeClr val="bg1"/>
                    </a:solidFill>
                  </a:tcPr>
                </a:tc>
                <a:extLst>
                  <a:ext uri="{0D108BD9-81ED-4DB2-BD59-A6C34878D82A}">
                    <a16:rowId xmlns:a16="http://schemas.microsoft.com/office/drawing/2014/main" val="3443284171"/>
                  </a:ext>
                </a:extLst>
              </a:tr>
              <a:tr h="370840">
                <a:tc>
                  <a:txBody>
                    <a:bodyPr/>
                    <a:lstStyle/>
                    <a:p>
                      <a:pPr marL="285750" indent="-285750">
                        <a:buFont typeface="Wingdings" panose="05000000000000000000" pitchFamily="2" charset="2"/>
                        <a:buChar char="Ø"/>
                      </a:pPr>
                      <a:r>
                        <a:rPr lang="en-CA" sz="2400" dirty="0">
                          <a:latin typeface="Arial" panose="020B0604020202020204" pitchFamily="34" charset="0"/>
                          <a:cs typeface="Arial" panose="020B0604020202020204" pitchFamily="34" charset="0"/>
                        </a:rPr>
                        <a:t>Strict definition and inclusion of ‘Expert’ and ‘Novice’ participants</a:t>
                      </a:r>
                    </a:p>
                  </a:txBody>
                  <a:tcPr>
                    <a:solidFill>
                      <a:schemeClr val="bg1"/>
                    </a:solidFill>
                  </a:tcPr>
                </a:tc>
                <a:tc>
                  <a:txBody>
                    <a:bodyPr/>
                    <a:lstStyle/>
                    <a:p>
                      <a:pPr marL="285750" indent="-285750">
                        <a:buFont typeface="Wingdings" panose="05000000000000000000" pitchFamily="2" charset="2"/>
                        <a:buChar char="Ø"/>
                      </a:pPr>
                      <a:r>
                        <a:rPr lang="en-CA" sz="2400" dirty="0">
                          <a:latin typeface="Arial" panose="020B0604020202020204" pitchFamily="34" charset="0"/>
                          <a:cs typeface="Arial" panose="020B0604020202020204" pitchFamily="34" charset="0"/>
                        </a:rPr>
                        <a:t>Warthog Throttle used instead of Harvard II Throttle</a:t>
                      </a:r>
                    </a:p>
                  </a:txBody>
                  <a:tcPr>
                    <a:solidFill>
                      <a:schemeClr val="bg1"/>
                    </a:solidFill>
                  </a:tcPr>
                </a:tc>
                <a:extLst>
                  <a:ext uri="{0D108BD9-81ED-4DB2-BD59-A6C34878D82A}">
                    <a16:rowId xmlns:a16="http://schemas.microsoft.com/office/drawing/2014/main" val="3159698775"/>
                  </a:ext>
                </a:extLst>
              </a:tr>
              <a:tr h="370840">
                <a:tc>
                  <a:txBody>
                    <a:bodyPr/>
                    <a:lstStyle/>
                    <a:p>
                      <a:endParaRPr lang="en-CA" sz="2400" dirty="0">
                        <a:latin typeface="Arial" panose="020B0604020202020204" pitchFamily="34" charset="0"/>
                        <a:cs typeface="Arial" panose="020B0604020202020204" pitchFamily="34" charset="0"/>
                      </a:endParaRPr>
                    </a:p>
                  </a:txBody>
                  <a:tcPr>
                    <a:solidFill>
                      <a:schemeClr val="bg1"/>
                    </a:solidFill>
                  </a:tcPr>
                </a:tc>
                <a:tc>
                  <a:txBody>
                    <a:bodyPr/>
                    <a:lstStyle/>
                    <a:p>
                      <a:pPr marL="285750" indent="-285750">
                        <a:buFont typeface="Wingdings" panose="05000000000000000000" pitchFamily="2" charset="2"/>
                        <a:buChar char="Ø"/>
                      </a:pPr>
                      <a:r>
                        <a:rPr lang="en-CA" sz="2400" dirty="0">
                          <a:latin typeface="Arial" panose="020B0604020202020204" pitchFamily="34" charset="0"/>
                          <a:cs typeface="Arial" panose="020B0604020202020204" pitchFamily="34" charset="0"/>
                        </a:rPr>
                        <a:t>Limited to 1 flight task (e.g. overhead break) and 1 weather condition (e.g. clear daytime conditions) therefore must be cautious in how we generalize and extend these results</a:t>
                      </a:r>
                    </a:p>
                  </a:txBody>
                  <a:tcPr>
                    <a:solidFill>
                      <a:schemeClr val="bg1"/>
                    </a:solidFill>
                  </a:tcPr>
                </a:tc>
                <a:extLst>
                  <a:ext uri="{0D108BD9-81ED-4DB2-BD59-A6C34878D82A}">
                    <a16:rowId xmlns:a16="http://schemas.microsoft.com/office/drawing/2014/main" val="5844969"/>
                  </a:ext>
                </a:extLst>
              </a:tr>
            </a:tbl>
          </a:graphicData>
        </a:graphic>
      </p:graphicFrame>
    </p:spTree>
    <p:extLst>
      <p:ext uri="{BB962C8B-B14F-4D97-AF65-F5344CB8AC3E}">
        <p14:creationId xmlns:p14="http://schemas.microsoft.com/office/powerpoint/2010/main" val="2698998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and Background​</a:t>
            </a:r>
          </a:p>
        </p:txBody>
      </p:sp>
      <p:sp>
        <p:nvSpPr>
          <p:cNvPr id="4" name="Content Placeholder 3"/>
          <p:cNvSpPr>
            <a:spLocks noGrp="1"/>
          </p:cNvSpPr>
          <p:nvPr>
            <p:ph sz="quarter" idx="11"/>
          </p:nvPr>
        </p:nvSpPr>
        <p:spPr/>
        <p:txBody>
          <a:bodyPr/>
          <a:lstStyle/>
          <a:p>
            <a:r>
              <a:rPr lang="en-CA" dirty="0">
                <a:latin typeface="Arial" panose="020B0604020202020204" pitchFamily="34" charset="0"/>
                <a:cs typeface="Arial" panose="020B0604020202020204" pitchFamily="34" charset="0"/>
              </a:rPr>
              <a:t>The Royal Canadian Air Force (RCAF) is modernizing training​</a:t>
            </a:r>
          </a:p>
          <a:p>
            <a:r>
              <a:rPr lang="en-CA" dirty="0">
                <a:latin typeface="Arial" panose="020B0604020202020204" pitchFamily="34" charset="0"/>
                <a:cs typeface="Arial" panose="020B0604020202020204" pitchFamily="34" charset="0"/>
              </a:rPr>
              <a:t>Virtual Reality Head-Mounted Display (VR HMD) is a big part of that​</a:t>
            </a:r>
          </a:p>
          <a:p>
            <a:r>
              <a:rPr lang="en-CA" dirty="0">
                <a:latin typeface="Arial" panose="020B0604020202020204" pitchFamily="34" charset="0"/>
                <a:cs typeface="Arial" panose="020B0604020202020204" pitchFamily="34" charset="0"/>
              </a:rPr>
              <a:t>There is a strong business case for VR HMD based-simulation training:​</a:t>
            </a:r>
          </a:p>
          <a:p>
            <a:pPr lvl="1"/>
            <a:r>
              <a:rPr lang="en-CA" dirty="0">
                <a:latin typeface="Arial" panose="020B0604020202020204" pitchFamily="34" charset="0"/>
                <a:cs typeface="Arial" panose="020B0604020202020204" pitchFamily="34" charset="0"/>
              </a:rPr>
              <a:t>Can potentially be used somewhere in training pipeline between classroom training, chair flying and Flight Training Devices (FTD)</a:t>
            </a:r>
            <a:endParaRPr lang="en-US"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Bottleneck and scarcity/access issues with FTD</a:t>
            </a:r>
          </a:p>
          <a:p>
            <a:pPr lvl="1"/>
            <a:r>
              <a:rPr lang="en-CA" dirty="0">
                <a:latin typeface="Arial" panose="020B0604020202020204" pitchFamily="34" charset="0"/>
                <a:cs typeface="Arial" panose="020B0604020202020204" pitchFamily="34" charset="0"/>
              </a:rPr>
              <a:t>VR may increase access to safe training environment ​</a:t>
            </a:r>
          </a:p>
          <a:p>
            <a:pPr lvl="1"/>
            <a:r>
              <a:rPr lang="en-CA" dirty="0">
                <a:latin typeface="Arial" panose="020B0604020202020204" pitchFamily="34" charset="0"/>
                <a:cs typeface="Arial" panose="020B0604020202020204" pitchFamily="34" charset="0"/>
              </a:rPr>
              <a:t>Lower operating cost (time and $$) of VR compared to FTD</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Tree>
    <p:extLst>
      <p:ext uri="{BB962C8B-B14F-4D97-AF65-F5344CB8AC3E}">
        <p14:creationId xmlns:p14="http://schemas.microsoft.com/office/powerpoint/2010/main" val="1008667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4" name="Content Placeholder 3"/>
          <p:cNvSpPr>
            <a:spLocks noGrp="1"/>
          </p:cNvSpPr>
          <p:nvPr>
            <p:ph sz="quarter" idx="11"/>
          </p:nvPr>
        </p:nvSpPr>
        <p:spPr>
          <a:xfrm>
            <a:off x="535685" y="1172990"/>
            <a:ext cx="11120629" cy="2824245"/>
          </a:xfrm>
        </p:spPr>
        <p:txBody>
          <a:bodyPr/>
          <a:lstStyle/>
          <a:p>
            <a:r>
              <a:rPr lang="en-CA" dirty="0">
                <a:effectLst/>
                <a:latin typeface="Arial" panose="020B0604020202020204" pitchFamily="34" charset="0"/>
                <a:ea typeface="Times New Roman" panose="02020603050405020304" pitchFamily="18" charset="0"/>
                <a:cs typeface="Arial" panose="020B0604020202020204" pitchFamily="34" charset="0"/>
              </a:rPr>
              <a:t>VR HMD-based simulators, in this instance the Sprint Chair, may be a valid training adjunct based on expert pilot performance </a:t>
            </a:r>
          </a:p>
          <a:p>
            <a:endParaRPr lang="en-CA" dirty="0">
              <a:effectLst/>
              <a:latin typeface="Arial" panose="020B0604020202020204" pitchFamily="34" charset="0"/>
              <a:ea typeface="Times New Roman" panose="02020603050405020304" pitchFamily="18" charset="0"/>
              <a:cs typeface="Arial" panose="020B0604020202020204" pitchFamily="34" charset="0"/>
            </a:endParaRPr>
          </a:p>
          <a:p>
            <a:r>
              <a:rPr lang="en-CA" dirty="0">
                <a:effectLst/>
                <a:latin typeface="Arial" panose="020B0604020202020204" pitchFamily="34" charset="0"/>
                <a:ea typeface="Times New Roman" panose="02020603050405020304" pitchFamily="18" charset="0"/>
                <a:cs typeface="Arial" panose="020B0604020202020204" pitchFamily="34" charset="0"/>
              </a:rPr>
              <a:t>Student pilots may be able to safely rehearse the overhead break in the Sprint Chair</a:t>
            </a:r>
          </a:p>
          <a:p>
            <a:endParaRPr lang="en-CA" dirty="0">
              <a:effectLst/>
              <a:latin typeface="Arial" panose="020B0604020202020204" pitchFamily="34" charset="0"/>
              <a:ea typeface="Times New Roman" panose="02020603050405020304" pitchFamily="18" charset="0"/>
              <a:cs typeface="Arial" panose="020B0604020202020204" pitchFamily="34" charset="0"/>
            </a:endParaRPr>
          </a:p>
          <a:p>
            <a:r>
              <a:rPr lang="en-CA" dirty="0">
                <a:effectLst/>
                <a:latin typeface="Arial" panose="020B0604020202020204" pitchFamily="34" charset="0"/>
                <a:ea typeface="Times New Roman" panose="02020603050405020304" pitchFamily="18" charset="0"/>
                <a:cs typeface="Arial" panose="020B0604020202020204" pitchFamily="34" charset="0"/>
              </a:rPr>
              <a:t>Cybersickness appears to be negligible for durations of approximately 45 min in VR</a:t>
            </a:r>
            <a:endParaRPr lang="en-US" sz="40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20</a:t>
            </a:fld>
            <a:endParaRPr lang="en-US" dirty="0"/>
          </a:p>
        </p:txBody>
      </p:sp>
    </p:spTree>
    <p:extLst>
      <p:ext uri="{BB962C8B-B14F-4D97-AF65-F5344CB8AC3E}">
        <p14:creationId xmlns:p14="http://schemas.microsoft.com/office/powerpoint/2010/main" val="1232397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Work</a:t>
            </a:r>
          </a:p>
        </p:txBody>
      </p:sp>
      <p:sp>
        <p:nvSpPr>
          <p:cNvPr id="4" name="Content Placeholder 3"/>
          <p:cNvSpPr>
            <a:spLocks noGrp="1"/>
          </p:cNvSpPr>
          <p:nvPr>
            <p:ph sz="quarter" idx="11"/>
          </p:nvPr>
        </p:nvSpPr>
        <p:spPr>
          <a:xfrm>
            <a:off x="480132" y="981401"/>
            <a:ext cx="11120629" cy="5075237"/>
          </a:xfrm>
        </p:spPr>
        <p:txBody>
          <a:bodyPr/>
          <a:lstStyle/>
          <a:p>
            <a:r>
              <a:rPr lang="en-US" dirty="0">
                <a:latin typeface="Arial" panose="020B0604020202020204" pitchFamily="34" charset="0"/>
                <a:cs typeface="Arial" panose="020B0604020202020204" pitchFamily="34" charset="0"/>
              </a:rPr>
              <a:t>Complete data collection (n = 42 total participants) + additional experiment/analyses and submission to journal</a:t>
            </a:r>
          </a:p>
          <a:p>
            <a:pPr lvl="1"/>
            <a:r>
              <a:rPr lang="en-US" dirty="0">
                <a:latin typeface="Arial" panose="020B0604020202020204" pitchFamily="34" charset="0"/>
                <a:cs typeface="Arial" panose="020B0604020202020204" pitchFamily="34" charset="0"/>
              </a:rPr>
              <a:t>Currently under journal peer review</a:t>
            </a:r>
          </a:p>
          <a:p>
            <a:r>
              <a:rPr lang="en-US" dirty="0">
                <a:latin typeface="Arial" panose="020B0604020202020204" pitchFamily="34" charset="0"/>
                <a:cs typeface="Arial" panose="020B0604020202020204" pitchFamily="34" charset="0"/>
              </a:rPr>
              <a:t>Similar studies should expand on other flight maneuvers and weather conditions for more generalizable results and better understand where VR HMD simulators can be used in the pilot training pipeline</a:t>
            </a:r>
          </a:p>
          <a:p>
            <a:r>
              <a:rPr lang="en-US" dirty="0">
                <a:latin typeface="Arial" panose="020B0604020202020204" pitchFamily="34" charset="0"/>
                <a:cs typeface="Arial" panose="020B0604020202020204" pitchFamily="34" charset="0"/>
              </a:rPr>
              <a:t>Apply </a:t>
            </a:r>
            <a:r>
              <a:rPr lang="en-US" dirty="0" err="1">
                <a:latin typeface="Arial" panose="020B0604020202020204" pitchFamily="34" charset="0"/>
                <a:cs typeface="Arial" panose="020B0604020202020204" pitchFamily="34" charset="0"/>
              </a:rPr>
              <a:t>RToT</a:t>
            </a:r>
            <a:r>
              <a:rPr lang="en-US" dirty="0">
                <a:latin typeface="Arial" panose="020B0604020202020204" pitchFamily="34" charset="0"/>
                <a:cs typeface="Arial" panose="020B0604020202020204" pitchFamily="34" charset="0"/>
              </a:rPr>
              <a:t> design to smaller form factor and lower fidelity VR-based simulators</a:t>
            </a:r>
          </a:p>
          <a:p>
            <a:r>
              <a:rPr lang="en-US" dirty="0">
                <a:latin typeface="Arial" panose="020B0604020202020204" pitchFamily="34" charset="0"/>
                <a:cs typeface="Arial" panose="020B0604020202020204" pitchFamily="34" charset="0"/>
              </a:rPr>
              <a:t>Forward transfer studies extending current work to provide secondary validation of simulators</a:t>
            </a:r>
          </a:p>
          <a:p>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21</a:t>
            </a:fld>
            <a:endParaRPr lang="en-US" dirty="0"/>
          </a:p>
        </p:txBody>
      </p:sp>
    </p:spTree>
    <p:extLst>
      <p:ext uri="{BB962C8B-B14F-4D97-AF65-F5344CB8AC3E}">
        <p14:creationId xmlns:p14="http://schemas.microsoft.com/office/powerpoint/2010/main" val="184038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4" name="Content Placeholder 3"/>
          <p:cNvSpPr>
            <a:spLocks noGrp="1"/>
          </p:cNvSpPr>
          <p:nvPr>
            <p:ph sz="quarter" idx="11"/>
          </p:nvPr>
        </p:nvSpPr>
        <p:spPr>
          <a:xfrm>
            <a:off x="535685" y="1656200"/>
            <a:ext cx="11120629" cy="5075237"/>
          </a:xfrm>
        </p:spPr>
        <p:txBody>
          <a:bodyPr/>
          <a:lstStyle/>
          <a:p>
            <a:pPr marL="0" indent="0">
              <a:buNone/>
            </a:pPr>
            <a:r>
              <a:rPr lang="en-CA" dirty="0">
                <a:latin typeface="Arial" panose="020B0604020202020204" pitchFamily="34" charset="0"/>
                <a:cs typeface="Arial" panose="020B0604020202020204" pitchFamily="34" charset="0"/>
              </a:rPr>
              <a:t>The authors would like to thank the 2 Canadian Forces Flight Training School, Moose Jaw pilot community including all study volunteers, technical staff, and School house Command for their hospitality and support during data collection. In particular, the authors would like to thank Capt. Devin McKenna, David </a:t>
            </a:r>
            <a:r>
              <a:rPr lang="en-CA" dirty="0" err="1">
                <a:latin typeface="Arial" panose="020B0604020202020204" pitchFamily="34" charset="0"/>
                <a:cs typeface="Arial" panose="020B0604020202020204" pitchFamily="34" charset="0"/>
              </a:rPr>
              <a:t>Kanz</a:t>
            </a:r>
            <a:r>
              <a:rPr lang="en-CA" dirty="0">
                <a:latin typeface="Arial" panose="020B0604020202020204" pitchFamily="34" charset="0"/>
                <a:cs typeface="Arial" panose="020B0604020202020204" pitchFamily="34" charset="0"/>
              </a:rPr>
              <a:t> and Brent </a:t>
            </a:r>
            <a:r>
              <a:rPr lang="en-CA" dirty="0" err="1">
                <a:latin typeface="Arial" panose="020B0604020202020204" pitchFamily="34" charset="0"/>
                <a:cs typeface="Arial" panose="020B0604020202020204" pitchFamily="34" charset="0"/>
              </a:rPr>
              <a:t>Peardon</a:t>
            </a:r>
            <a:r>
              <a:rPr lang="en-CA" dirty="0">
                <a:latin typeface="Arial" panose="020B0604020202020204" pitchFamily="34" charset="0"/>
                <a:cs typeface="Arial" panose="020B0604020202020204" pitchFamily="34" charset="0"/>
              </a:rPr>
              <a:t> for their critical assistance throughout data collection campaigns.</a:t>
            </a:r>
            <a:endParaRPr lang="en-US"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22</a:t>
            </a:fld>
            <a:endParaRPr lang="en-US" dirty="0"/>
          </a:p>
        </p:txBody>
      </p:sp>
    </p:spTree>
    <p:extLst>
      <p:ext uri="{BB962C8B-B14F-4D97-AF65-F5344CB8AC3E}">
        <p14:creationId xmlns:p14="http://schemas.microsoft.com/office/powerpoint/2010/main" val="521279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4" name="Content Placeholder 3"/>
          <p:cNvSpPr>
            <a:spLocks noGrp="1"/>
          </p:cNvSpPr>
          <p:nvPr>
            <p:ph sz="quarter" idx="11"/>
          </p:nvPr>
        </p:nvSpPr>
        <p:spPr>
          <a:xfrm>
            <a:off x="480132" y="981401"/>
            <a:ext cx="11120629" cy="5075237"/>
          </a:xfrm>
        </p:spPr>
        <p:txBody>
          <a:bodyPr/>
          <a:lstStyle/>
          <a:p>
            <a:pPr marL="357188" indent="-357188">
              <a:buNone/>
            </a:pPr>
            <a:r>
              <a:rPr lang="en-CA" sz="1800" dirty="0">
                <a:latin typeface="Arial" panose="020B0604020202020204" pitchFamily="34" charset="0"/>
                <a:cs typeface="Arial" panose="020B0604020202020204" pitchFamily="34" charset="0"/>
              </a:rPr>
              <a:t>AGARD. (1980). Fidelity of simulation for pilot training: Annex A - Assessment of Training Effectiveness, pp-36-41</a:t>
            </a:r>
          </a:p>
          <a:p>
            <a:pPr marL="357188" indent="-357188">
              <a:buNone/>
            </a:pPr>
            <a:r>
              <a:rPr lang="en-CA" sz="1800" dirty="0">
                <a:latin typeface="Arial" panose="020B0604020202020204" pitchFamily="34" charset="0"/>
                <a:cs typeface="Arial" panose="020B0604020202020204" pitchFamily="34" charset="0"/>
              </a:rPr>
              <a:t>Bush, D., Lamb, C., &amp; Braun, A. (2022). Interrater Reliability of the Simulation Fidelity (</a:t>
            </a:r>
            <a:r>
              <a:rPr lang="en-CA" sz="1800" dirty="0" err="1">
                <a:latin typeface="Arial" panose="020B0604020202020204" pitchFamily="34" charset="0"/>
                <a:cs typeface="Arial" panose="020B0604020202020204" pitchFamily="34" charset="0"/>
              </a:rPr>
              <a:t>SiFi</a:t>
            </a:r>
            <a:r>
              <a:rPr lang="en-CA" sz="1800" dirty="0">
                <a:latin typeface="Arial" panose="020B0604020202020204" pitchFamily="34" charset="0"/>
                <a:cs typeface="Arial" panose="020B0604020202020204" pitchFamily="34" charset="0"/>
              </a:rPr>
              <a:t>) Scale. Proceedings of the 66</a:t>
            </a:r>
            <a:r>
              <a:rPr lang="en-CA" sz="1800" baseline="30000" dirty="0">
                <a:latin typeface="Arial" panose="020B0604020202020204" pitchFamily="34" charset="0"/>
                <a:cs typeface="Arial" panose="020B0604020202020204" pitchFamily="34" charset="0"/>
              </a:rPr>
              <a:t>th</a:t>
            </a:r>
            <a:r>
              <a:rPr lang="en-CA" sz="1800" dirty="0">
                <a:latin typeface="Arial" panose="020B0604020202020204" pitchFamily="34" charset="0"/>
                <a:cs typeface="Arial" panose="020B0604020202020204" pitchFamily="34" charset="0"/>
              </a:rPr>
              <a:t> Human Factors and Ergonomics Society Annual Meeting, pp.1982-1986</a:t>
            </a:r>
          </a:p>
          <a:p>
            <a:pPr marL="357188" indent="-357188">
              <a:buNone/>
            </a:pPr>
            <a:r>
              <a:rPr lang="en-CA" sz="1800" dirty="0">
                <a:latin typeface="Arial" panose="020B0604020202020204" pitchFamily="34" charset="0"/>
                <a:cs typeface="Arial" panose="020B0604020202020204" pitchFamily="34" charset="0"/>
              </a:rPr>
              <a:t>Cain, B., Magee, L., &amp; Kersten, C. (2012). Validation of virtual environments incorporating virtual operators for procedural learning, DRDC, TM 2011-132 </a:t>
            </a:r>
          </a:p>
          <a:p>
            <a:pPr marL="357188" indent="-357188">
              <a:buNone/>
            </a:pPr>
            <a:r>
              <a:rPr lang="en-CA" sz="1800" dirty="0">
                <a:latin typeface="Arial" panose="020B0604020202020204" pitchFamily="34" charset="0"/>
                <a:cs typeface="Arial" panose="020B0604020202020204" pitchFamily="34" charset="0"/>
              </a:rPr>
              <a:t>Kennedy, R. S., Drexler, J., Compton, D., </a:t>
            </a:r>
            <a:r>
              <a:rPr lang="en-CA" sz="1800" dirty="0" err="1">
                <a:latin typeface="Arial" panose="020B0604020202020204" pitchFamily="34" charset="0"/>
                <a:cs typeface="Arial" panose="020B0604020202020204" pitchFamily="34" charset="0"/>
              </a:rPr>
              <a:t>Stanney</a:t>
            </a:r>
            <a:r>
              <a:rPr lang="en-CA" sz="1800" dirty="0">
                <a:latin typeface="Arial" panose="020B0604020202020204" pitchFamily="34" charset="0"/>
                <a:cs typeface="Arial" panose="020B0604020202020204" pitchFamily="34" charset="0"/>
              </a:rPr>
              <a:t>, K., Lanham, D., &amp; Harm, D. (2003). Conﬁgural scoring of simulator sickness, cybersickness and space adaptation syndrome: similarities and differences. In Virtual and Adaptive Environments. CRC Press </a:t>
            </a:r>
          </a:p>
          <a:p>
            <a:pPr marL="357188" indent="-357188">
              <a:buNone/>
            </a:pPr>
            <a:r>
              <a:rPr lang="en-CA" sz="1800" dirty="0">
                <a:latin typeface="Arial" panose="020B0604020202020204" pitchFamily="34" charset="0"/>
                <a:cs typeface="Arial" panose="020B0604020202020204" pitchFamily="34" charset="0"/>
              </a:rPr>
              <a:t>Kennedy, R. S., Lane, N. E., </a:t>
            </a:r>
            <a:r>
              <a:rPr lang="en-CA" sz="1800" dirty="0" err="1">
                <a:latin typeface="Arial" panose="020B0604020202020204" pitchFamily="34" charset="0"/>
                <a:cs typeface="Arial" panose="020B0604020202020204" pitchFamily="34" charset="0"/>
              </a:rPr>
              <a:t>Berbaum</a:t>
            </a:r>
            <a:r>
              <a:rPr lang="en-CA" sz="1800" dirty="0">
                <a:latin typeface="Arial" panose="020B0604020202020204" pitchFamily="34" charset="0"/>
                <a:cs typeface="Arial" panose="020B0604020202020204" pitchFamily="34" charset="0"/>
              </a:rPr>
              <a:t>, K. S., &amp; Lilienthal, M. G. (1993). Simulator sickness questionnaire: An enhanced method for quantifying simulator sickness. The International Journal of Aviation Psychology, 3(3), 203-220</a:t>
            </a:r>
          </a:p>
          <a:p>
            <a:pPr marL="357188" indent="-357188">
              <a:buNone/>
            </a:pPr>
            <a:r>
              <a:rPr lang="en-CA" sz="1800" dirty="0" err="1">
                <a:latin typeface="Arial" panose="020B0604020202020204" pitchFamily="34" charset="0"/>
                <a:cs typeface="Arial" panose="020B0604020202020204" pitchFamily="34" charset="0"/>
              </a:rPr>
              <a:t>Korteling</a:t>
            </a:r>
            <a:r>
              <a:rPr lang="en-CA" sz="1800" dirty="0">
                <a:latin typeface="Arial" panose="020B0604020202020204" pitchFamily="34" charset="0"/>
                <a:cs typeface="Arial" panose="020B0604020202020204" pitchFamily="34" charset="0"/>
              </a:rPr>
              <a:t>, H. J. E., </a:t>
            </a:r>
            <a:r>
              <a:rPr lang="en-CA" sz="1800" dirty="0" err="1">
                <a:latin typeface="Arial" panose="020B0604020202020204" pitchFamily="34" charset="0"/>
                <a:cs typeface="Arial" panose="020B0604020202020204" pitchFamily="34" charset="0"/>
              </a:rPr>
              <a:t>Oprins</a:t>
            </a:r>
            <a:r>
              <a:rPr lang="en-CA" sz="1800" dirty="0">
                <a:latin typeface="Arial" panose="020B0604020202020204" pitchFamily="34" charset="0"/>
                <a:cs typeface="Arial" panose="020B0604020202020204" pitchFamily="34" charset="0"/>
              </a:rPr>
              <a:t>, E. A. P. B., &amp; </a:t>
            </a:r>
            <a:r>
              <a:rPr lang="en-CA" sz="1800" dirty="0" err="1">
                <a:latin typeface="Arial" panose="020B0604020202020204" pitchFamily="34" charset="0"/>
                <a:cs typeface="Arial" panose="020B0604020202020204" pitchFamily="34" charset="0"/>
              </a:rPr>
              <a:t>Kallen</a:t>
            </a:r>
            <a:r>
              <a:rPr lang="en-CA" sz="1800" dirty="0">
                <a:latin typeface="Arial" panose="020B0604020202020204" pitchFamily="34" charset="0"/>
                <a:cs typeface="Arial" panose="020B0604020202020204" pitchFamily="34" charset="0"/>
              </a:rPr>
              <a:t>, V. L. (2013). Measurement of Effectiveness for Training Simulations (RTO-SAS-095)</a:t>
            </a:r>
          </a:p>
          <a:p>
            <a:pPr marL="357188" indent="-357188">
              <a:buNone/>
            </a:pPr>
            <a:r>
              <a:rPr lang="en-CA" sz="1800" dirty="0">
                <a:latin typeface="Arial" panose="020B0604020202020204" pitchFamily="34" charset="0"/>
                <a:cs typeface="Arial" panose="020B0604020202020204" pitchFamily="34" charset="0"/>
              </a:rPr>
              <a:t>Royal Canadian Air Force. (2014). Integrated Training Plan – Phase 2 Harvard. Ottawa, Canada</a:t>
            </a:r>
          </a:p>
          <a:p>
            <a:pPr marL="357188" indent="-357188">
              <a:buNone/>
            </a:pPr>
            <a:r>
              <a:rPr lang="en-CA" sz="1800" dirty="0" err="1">
                <a:latin typeface="Arial" panose="020B0604020202020204" pitchFamily="34" charset="0"/>
                <a:cs typeface="Arial" panose="020B0604020202020204" pitchFamily="34" charset="0"/>
              </a:rPr>
              <a:t>Stanney</a:t>
            </a:r>
            <a:r>
              <a:rPr lang="en-CA" sz="1800" dirty="0">
                <a:latin typeface="Arial" panose="020B0604020202020204" pitchFamily="34" charset="0"/>
                <a:cs typeface="Arial" panose="020B0604020202020204" pitchFamily="34" charset="0"/>
              </a:rPr>
              <a:t>, K., Graeber, D., &amp; Kennedy, R. S. (2006). Virtual environment usage protocols. In Handbook of standards and guidelines in ergonomics and human factors. Lawrence Erlbaum Associates </a:t>
            </a:r>
            <a:endParaRPr lang="en-US" sz="18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23</a:t>
            </a:fld>
            <a:endParaRPr lang="en-US" dirty="0"/>
          </a:p>
        </p:txBody>
      </p:sp>
    </p:spTree>
    <p:extLst>
      <p:ext uri="{BB962C8B-B14F-4D97-AF65-F5344CB8AC3E}">
        <p14:creationId xmlns:p14="http://schemas.microsoft.com/office/powerpoint/2010/main" val="100361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4" name="Content Placeholder 3"/>
          <p:cNvSpPr>
            <a:spLocks noGrp="1"/>
          </p:cNvSpPr>
          <p:nvPr>
            <p:ph sz="quarter" idx="11"/>
          </p:nvPr>
        </p:nvSpPr>
        <p:spPr>
          <a:xfrm>
            <a:off x="545125" y="1782763"/>
            <a:ext cx="5637962" cy="5075237"/>
          </a:xfrm>
        </p:spPr>
        <p:txBody>
          <a:bodyPr/>
          <a:lstStyle/>
          <a:p>
            <a:pPr marL="0" indent="0">
              <a:buNone/>
            </a:pPr>
            <a:r>
              <a:rPr lang="en-US" dirty="0">
                <a:latin typeface="Arial" panose="020B0604020202020204" pitchFamily="34" charset="0"/>
                <a:cs typeface="Arial" panose="020B0604020202020204" pitchFamily="34" charset="0"/>
              </a:rPr>
              <a:t>Questions?</a:t>
            </a:r>
          </a:p>
          <a:p>
            <a:pPr marL="0" indent="0">
              <a:buNone/>
            </a:pPr>
            <a:r>
              <a:rPr lang="en-US" dirty="0">
                <a:latin typeface="Arial" panose="020B0604020202020204" pitchFamily="34" charset="0"/>
                <a:cs typeface="Arial" panose="020B0604020202020204" pitchFamily="34" charset="0"/>
              </a:rPr>
              <a:t>Information and Contact</a:t>
            </a:r>
          </a:p>
          <a:p>
            <a:r>
              <a:rPr lang="en-US" dirty="0">
                <a:latin typeface="Arial" panose="020B0604020202020204" pitchFamily="34" charset="0"/>
                <a:cs typeface="Arial" panose="020B0604020202020204" pitchFamily="34" charset="0"/>
              </a:rPr>
              <a:t>Name: Ramy Kirollos, PhD</a:t>
            </a:r>
          </a:p>
          <a:p>
            <a:r>
              <a:rPr lang="en-US" dirty="0">
                <a:latin typeface="Arial" panose="020B0604020202020204" pitchFamily="34" charset="0"/>
                <a:cs typeface="Arial" panose="020B0604020202020204" pitchFamily="34" charset="0"/>
              </a:rPr>
              <a:t>Title: </a:t>
            </a:r>
            <a:r>
              <a:rPr lang="en-US" dirty="0" err="1">
                <a:latin typeface="Arial" panose="020B0604020202020204" pitchFamily="34" charset="0"/>
                <a:cs typeface="Arial" panose="020B0604020202020204" pitchFamily="34" charset="0"/>
              </a:rPr>
              <a:t>Defence</a:t>
            </a:r>
            <a:r>
              <a:rPr lang="en-US" dirty="0">
                <a:latin typeface="Arial" panose="020B0604020202020204" pitchFamily="34" charset="0"/>
                <a:cs typeface="Arial" panose="020B0604020202020204" pitchFamily="34" charset="0"/>
              </a:rPr>
              <a:t> Scientist, </a:t>
            </a:r>
            <a:r>
              <a:rPr lang="en-US" dirty="0" err="1">
                <a:latin typeface="Arial" panose="020B0604020202020204" pitchFamily="34" charset="0"/>
                <a:cs typeface="Arial" panose="020B0604020202020204" pitchFamily="34" charset="0"/>
              </a:rPr>
              <a:t>Defence</a:t>
            </a:r>
            <a:r>
              <a:rPr lang="en-US" dirty="0">
                <a:latin typeface="Arial" panose="020B0604020202020204" pitchFamily="34" charset="0"/>
                <a:cs typeface="Arial" panose="020B0604020202020204" pitchFamily="34" charset="0"/>
              </a:rPr>
              <a:t> Research &amp; Development Canada, Toronto</a:t>
            </a:r>
          </a:p>
          <a:p>
            <a:r>
              <a:rPr lang="en-US" dirty="0">
                <a:latin typeface="Arial" panose="020B0604020202020204" pitchFamily="34" charset="0"/>
                <a:cs typeface="Arial" panose="020B0604020202020204" pitchFamily="34" charset="0"/>
              </a:rPr>
              <a:t>Email: </a:t>
            </a:r>
            <a:r>
              <a:rPr lang="en-US" dirty="0">
                <a:solidFill>
                  <a:srgbClr val="22458A"/>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Ramy.kirollos@forces.gc.ca</a:t>
            </a:r>
            <a:r>
              <a:rPr lang="en-US" dirty="0">
                <a:solidFill>
                  <a:srgbClr val="22458A"/>
                </a:solidFill>
                <a:latin typeface="Arial" panose="020B0604020202020204" pitchFamily="34" charset="0"/>
                <a:cs typeface="Arial" panose="020B0604020202020204" pitchFamily="34" charset="0"/>
              </a:rPr>
              <a:t> </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24</a:t>
            </a:fld>
            <a:endParaRPr lang="en-US" dirty="0"/>
          </a:p>
        </p:txBody>
      </p:sp>
      <p:pic>
        <p:nvPicPr>
          <p:cNvPr id="6" name="Picture 5">
            <a:extLst>
              <a:ext uri="{FF2B5EF4-FFF2-40B4-BE49-F238E27FC236}">
                <a16:creationId xmlns:a16="http://schemas.microsoft.com/office/drawing/2014/main" id="{3239BE34-DC22-49D3-B4E8-83B86C547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8613" y="1294138"/>
            <a:ext cx="4762500" cy="47625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43169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a:t>
            </a:r>
          </a:p>
        </p:txBody>
      </p:sp>
      <p:sp>
        <p:nvSpPr>
          <p:cNvPr id="4" name="Content Placeholder 3"/>
          <p:cNvSpPr>
            <a:spLocks noGrp="1"/>
          </p:cNvSpPr>
          <p:nvPr>
            <p:ph sz="quarter" idx="11"/>
          </p:nvPr>
        </p:nvSpPr>
        <p:spPr/>
        <p:txBody>
          <a:bodyPr/>
          <a:lstStyle/>
          <a:p>
            <a:pPr marL="514350" indent="-514350">
              <a:buFont typeface="+mj-lt"/>
              <a:buAutoNum type="arabicPeriod"/>
            </a:pPr>
            <a:r>
              <a:rPr lang="en-CA" dirty="0">
                <a:latin typeface="Arial" panose="020B0604020202020204" pitchFamily="34" charset="0"/>
                <a:cs typeface="Arial" panose="020B0604020202020204" pitchFamily="34" charset="0"/>
              </a:rPr>
              <a:t>VR HMD-based simulators tend to be lower fidelity​ than FTDs and actual aircraft being simulated</a:t>
            </a:r>
          </a:p>
          <a:p>
            <a:pPr lvl="1"/>
            <a:r>
              <a:rPr lang="en-CA" dirty="0">
                <a:latin typeface="Arial" panose="020B0604020202020204" pitchFamily="34" charset="0"/>
                <a:cs typeface="Arial" panose="020B0604020202020204" pitchFamily="34" charset="0"/>
              </a:rPr>
              <a:t>How do we know this doesn't come at a training cost?​</a:t>
            </a:r>
          </a:p>
          <a:p>
            <a:pPr marL="514350" indent="-514350">
              <a:buFont typeface="+mj-lt"/>
              <a:buAutoNum type="arabicPeriod"/>
            </a:pPr>
            <a:r>
              <a:rPr lang="en-CA" dirty="0">
                <a:latin typeface="Arial" panose="020B0604020202020204" pitchFamily="34" charset="0"/>
                <a:cs typeface="Arial" panose="020B0604020202020204" pitchFamily="34" charset="0"/>
              </a:rPr>
              <a:t>There is little empirical research on VR HMD for pilot training​ effectiveness, validity and safety</a:t>
            </a:r>
          </a:p>
          <a:p>
            <a:pPr lvl="1"/>
            <a:r>
              <a:rPr lang="en-CA" dirty="0">
                <a:latin typeface="Arial" panose="020B0604020202020204" pitchFamily="34" charset="0"/>
                <a:cs typeface="Arial" panose="020B0604020202020204" pitchFamily="34" charset="0"/>
              </a:rPr>
              <a:t>It is important for there to be a robust scientific literature (e.g. many high quality journal publications) to ensure VR HMD-based sim validity and training effectiveness​</a:t>
            </a:r>
          </a:p>
          <a:p>
            <a:pPr marL="514350" indent="-514350">
              <a:buFont typeface="+mj-lt"/>
              <a:buAutoNum type="arabicPeriod"/>
            </a:pPr>
            <a:r>
              <a:rPr lang="en-CA" dirty="0">
                <a:latin typeface="Arial" panose="020B0604020202020204" pitchFamily="34" charset="0"/>
                <a:cs typeface="Arial" panose="020B0604020202020204" pitchFamily="34" charset="0"/>
              </a:rPr>
              <a:t>There are known major issues with VR HMD – in particular cybersickness</a:t>
            </a:r>
            <a:endParaRPr lang="en-US"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spTree>
    <p:extLst>
      <p:ext uri="{BB962C8B-B14F-4D97-AF65-F5344CB8AC3E}">
        <p14:creationId xmlns:p14="http://schemas.microsoft.com/office/powerpoint/2010/main" val="2711510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a:t>
            </a:r>
          </a:p>
        </p:txBody>
      </p:sp>
      <p:sp>
        <p:nvSpPr>
          <p:cNvPr id="4" name="Content Placeholder 3"/>
          <p:cNvSpPr>
            <a:spLocks noGrp="1"/>
          </p:cNvSpPr>
          <p:nvPr>
            <p:ph sz="quarter" idx="11"/>
          </p:nvPr>
        </p:nvSpPr>
        <p:spPr>
          <a:xfrm>
            <a:off x="535558" y="3196526"/>
            <a:ext cx="11120883" cy="795130"/>
          </a:xfrm>
          <a:ln>
            <a:solidFill>
              <a:srgbClr val="22458A"/>
            </a:solidFill>
          </a:ln>
        </p:spPr>
        <p:txBody>
          <a:bodyPr/>
          <a:lstStyle/>
          <a:p>
            <a:pPr marL="0" indent="0">
              <a:buNone/>
            </a:pPr>
            <a:r>
              <a:rPr lang="en-US" sz="2400" b="0" i="0" u="none" strike="noStrike" dirty="0">
                <a:solidFill>
                  <a:srgbClr val="000000"/>
                </a:solidFill>
                <a:effectLst/>
                <a:latin typeface="Arial" panose="020B0604020202020204" pitchFamily="34" charset="0"/>
              </a:rPr>
              <a:t>An experiment assessed the training effectiveness, validity and safety of a VR HMD trainer for RCAF pilots</a:t>
            </a:r>
            <a:endParaRPr lang="en-US" sz="3600"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4</a:t>
            </a:fld>
            <a:endParaRPr lang="en-US" dirty="0"/>
          </a:p>
        </p:txBody>
      </p:sp>
    </p:spTree>
    <p:extLst>
      <p:ext uri="{BB962C8B-B14F-4D97-AF65-F5344CB8AC3E}">
        <p14:creationId xmlns:p14="http://schemas.microsoft.com/office/powerpoint/2010/main" val="2772017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 Device: Sprint Chair</a:t>
            </a:r>
          </a:p>
        </p:txBody>
      </p:sp>
      <p:sp>
        <p:nvSpPr>
          <p:cNvPr id="4" name="Content Placeholder 3"/>
          <p:cNvSpPr>
            <a:spLocks noGrp="1"/>
          </p:cNvSpPr>
          <p:nvPr>
            <p:ph sz="quarter" idx="11"/>
          </p:nvPr>
        </p:nvSpPr>
        <p:spPr>
          <a:xfrm>
            <a:off x="253755" y="952124"/>
            <a:ext cx="3899946" cy="5439747"/>
          </a:xfrm>
        </p:spPr>
        <p:txBody>
          <a:bodyPr/>
          <a:lstStyle/>
          <a:p>
            <a:r>
              <a:rPr lang="en-CA" sz="2600" b="0" i="0" u="none" strike="noStrike" dirty="0">
                <a:solidFill>
                  <a:srgbClr val="000000"/>
                </a:solidFill>
                <a:effectLst/>
                <a:latin typeface="Arial" panose="020B0604020202020204" pitchFamily="34" charset="0"/>
              </a:rPr>
              <a:t>The Sprint Chair: VR HMD trainer assessed​</a:t>
            </a:r>
          </a:p>
          <a:p>
            <a:r>
              <a:rPr lang="en-CA" sz="2600" dirty="0">
                <a:solidFill>
                  <a:srgbClr val="000000"/>
                </a:solidFill>
                <a:latin typeface="Arial" panose="020B0604020202020204" pitchFamily="34" charset="0"/>
              </a:rPr>
              <a:t>Employs </a:t>
            </a:r>
            <a:r>
              <a:rPr lang="en-CA" sz="2600" dirty="0" err="1">
                <a:solidFill>
                  <a:srgbClr val="000000"/>
                </a:solidFill>
                <a:latin typeface="Arial" panose="020B0604020202020204" pitchFamily="34" charset="0"/>
              </a:rPr>
              <a:t>Varjo</a:t>
            </a:r>
            <a:r>
              <a:rPr lang="en-CA" sz="2600" dirty="0">
                <a:solidFill>
                  <a:srgbClr val="000000"/>
                </a:solidFill>
                <a:latin typeface="Arial" panose="020B0604020202020204" pitchFamily="34" charset="0"/>
              </a:rPr>
              <a:t> VR 3 HMD</a:t>
            </a:r>
          </a:p>
          <a:p>
            <a:r>
              <a:rPr lang="en-CA" sz="2600" b="0" i="0" u="none" strike="noStrike" dirty="0">
                <a:solidFill>
                  <a:srgbClr val="000000"/>
                </a:solidFill>
                <a:effectLst/>
                <a:latin typeface="Arial" panose="020B0604020202020204" pitchFamily="34" charset="0"/>
              </a:rPr>
              <a:t>Physi</a:t>
            </a:r>
            <a:r>
              <a:rPr lang="en-CA" sz="2600" dirty="0">
                <a:solidFill>
                  <a:srgbClr val="000000"/>
                </a:solidFill>
                <a:latin typeface="Arial" panose="020B0604020202020204" pitchFamily="34" charset="0"/>
              </a:rPr>
              <a:t>cal flight equipment (e.g. rudder, pedals, throttle)</a:t>
            </a:r>
          </a:p>
          <a:p>
            <a:r>
              <a:rPr lang="en-CA" sz="2600" b="0" i="0" u="none" strike="noStrike" dirty="0">
                <a:solidFill>
                  <a:srgbClr val="000000"/>
                </a:solidFill>
                <a:effectLst/>
                <a:latin typeface="Arial" panose="020B0604020202020204" pitchFamily="34" charset="0"/>
              </a:rPr>
              <a:t>Audio provided by speakers</a:t>
            </a:r>
            <a:endParaRPr lang="en-CA" sz="2600" dirty="0">
              <a:solidFill>
                <a:srgbClr val="000000"/>
              </a:solidFill>
              <a:latin typeface="Arial" panose="020B0604020202020204" pitchFamily="34" charset="0"/>
            </a:endParaRPr>
          </a:p>
          <a:p>
            <a:r>
              <a:rPr lang="en-CA" sz="2600" dirty="0">
                <a:solidFill>
                  <a:srgbClr val="000000"/>
                </a:solidFill>
                <a:latin typeface="Arial" panose="020B0604020202020204" pitchFamily="34" charset="0"/>
              </a:rPr>
              <a:t>Sprint Chair replicates the Harvard II Aircraft</a:t>
            </a:r>
            <a:endParaRPr lang="en-CA" sz="2600" b="0" i="0" u="none" strike="noStrike" dirty="0">
              <a:solidFill>
                <a:srgbClr val="000000"/>
              </a:solidFill>
              <a:effectLst/>
              <a:latin typeface="Arial" panose="020B0604020202020204" pitchFamily="34" charset="0"/>
            </a:endParaRPr>
          </a:p>
          <a:p>
            <a:pPr marL="0" indent="0">
              <a:buNone/>
            </a:pPr>
            <a:endParaRPr lang="en-US" sz="2200"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5</a:t>
            </a:fld>
            <a:endParaRPr lang="en-US" dirty="0"/>
          </a:p>
        </p:txBody>
      </p:sp>
      <p:pic>
        <p:nvPicPr>
          <p:cNvPr id="7" name="Picture 2">
            <a:extLst>
              <a:ext uri="{FF2B5EF4-FFF2-40B4-BE49-F238E27FC236}">
                <a16:creationId xmlns:a16="http://schemas.microsoft.com/office/drawing/2014/main" id="{936F450E-C9C8-43CE-8965-2E28FD3F25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665" y="1518153"/>
            <a:ext cx="3340358" cy="38216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A008BC0-6F92-466E-8F54-8FFE2205473F}"/>
              </a:ext>
            </a:extLst>
          </p:cNvPr>
          <p:cNvPicPr/>
          <p:nvPr/>
        </p:nvPicPr>
        <p:blipFill>
          <a:blip r:embed="rId3">
            <a:extLst>
              <a:ext uri="{28A0092B-C50C-407E-A947-70E740481C1C}">
                <a14:useLocalDpi xmlns:a14="http://schemas.microsoft.com/office/drawing/2010/main" val="0"/>
              </a:ext>
            </a:extLst>
          </a:blip>
          <a:srcRect t="18108" b="19711"/>
          <a:stretch>
            <a:fillRect/>
          </a:stretch>
        </p:blipFill>
        <p:spPr>
          <a:xfrm>
            <a:off x="7871972" y="1326008"/>
            <a:ext cx="3900895" cy="2876868"/>
          </a:xfrm>
          <a:prstGeom prst="rect">
            <a:avLst/>
          </a:prstGeom>
        </p:spPr>
      </p:pic>
      <p:pic>
        <p:nvPicPr>
          <p:cNvPr id="9" name="Picture 8">
            <a:extLst>
              <a:ext uri="{FF2B5EF4-FFF2-40B4-BE49-F238E27FC236}">
                <a16:creationId xmlns:a16="http://schemas.microsoft.com/office/drawing/2014/main" id="{F68245FD-50E8-40CF-BE2E-481135F0CF8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872921" y="4202876"/>
            <a:ext cx="3899946" cy="2187626"/>
          </a:xfrm>
          <a:prstGeom prst="rect">
            <a:avLst/>
          </a:prstGeom>
        </p:spPr>
      </p:pic>
    </p:spTree>
    <p:extLst>
      <p:ext uri="{BB962C8B-B14F-4D97-AF65-F5344CB8AC3E}">
        <p14:creationId xmlns:p14="http://schemas.microsoft.com/office/powerpoint/2010/main" val="508299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(cont’d) – Task: Overhead break</a:t>
            </a:r>
          </a:p>
        </p:txBody>
      </p:sp>
      <p:sp>
        <p:nvSpPr>
          <p:cNvPr id="4" name="Content Placeholder 3"/>
          <p:cNvSpPr>
            <a:spLocks noGrp="1"/>
          </p:cNvSpPr>
          <p:nvPr>
            <p:ph sz="quarter" idx="11"/>
          </p:nvPr>
        </p:nvSpPr>
        <p:spPr>
          <a:xfrm>
            <a:off x="480133" y="981401"/>
            <a:ext cx="4269150" cy="5307432"/>
          </a:xfrm>
        </p:spPr>
        <p:txBody>
          <a:bodyPr/>
          <a:lstStyle/>
          <a:p>
            <a:r>
              <a:rPr lang="en-CA" b="0" i="0" u="none" strike="noStrike" dirty="0">
                <a:solidFill>
                  <a:srgbClr val="000000"/>
                </a:solidFill>
                <a:effectLst/>
                <a:latin typeface="Arial" panose="020B0604020202020204" pitchFamily="34" charset="0"/>
              </a:rPr>
              <a:t>Overhead </a:t>
            </a:r>
            <a:r>
              <a:rPr lang="en-CA" dirty="0">
                <a:solidFill>
                  <a:srgbClr val="000000"/>
                </a:solidFill>
                <a:latin typeface="Arial" panose="020B0604020202020204" pitchFamily="34" charset="0"/>
              </a:rPr>
              <a:t>Break: </a:t>
            </a:r>
            <a:r>
              <a:rPr lang="en-CA" b="0" i="0" u="none" strike="noStrike" dirty="0">
                <a:solidFill>
                  <a:srgbClr val="000000"/>
                </a:solidFill>
                <a:effectLst/>
                <a:latin typeface="Arial" panose="020B0604020202020204" pitchFamily="34" charset="0"/>
              </a:rPr>
              <a:t>Method of depleting aircraft’s energy via 180° turns for faster, more efficient landing</a:t>
            </a:r>
          </a:p>
          <a:p>
            <a:r>
              <a:rPr lang="en-CA" dirty="0">
                <a:solidFill>
                  <a:srgbClr val="000000"/>
                </a:solidFill>
                <a:latin typeface="Arial" panose="020B0604020202020204" pitchFamily="34" charset="0"/>
              </a:rPr>
              <a:t>Applied the RCAF flying proficiency criterion that defines Overhead Break standard (RCAF, 2014)</a:t>
            </a:r>
            <a:endParaRPr lang="en-CA" b="0" i="0" u="none" strike="noStrike" dirty="0">
              <a:solidFill>
                <a:srgbClr val="000000"/>
              </a:solidFill>
              <a:effectLst/>
              <a:latin typeface="Arial" panose="020B0604020202020204" pitchFamily="34" charset="0"/>
            </a:endParaRPr>
          </a:p>
          <a:p>
            <a:pPr marL="0" indent="0">
              <a:buNone/>
            </a:pPr>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6</a:t>
            </a:fld>
            <a:endParaRPr lang="en-US" dirty="0"/>
          </a:p>
        </p:txBody>
      </p:sp>
      <p:pic>
        <p:nvPicPr>
          <p:cNvPr id="9" name="Picture 8">
            <a:extLst>
              <a:ext uri="{FF2B5EF4-FFF2-40B4-BE49-F238E27FC236}">
                <a16:creationId xmlns:a16="http://schemas.microsoft.com/office/drawing/2014/main" id="{B1DE4401-7196-4DDF-8353-6E925891B2E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161978" y="2001795"/>
            <a:ext cx="4030022" cy="2127992"/>
          </a:xfrm>
          <a:prstGeom prst="rect">
            <a:avLst/>
          </a:prstGeom>
        </p:spPr>
      </p:pic>
      <p:pic>
        <p:nvPicPr>
          <p:cNvPr id="10" name="Picture 9">
            <a:extLst>
              <a:ext uri="{FF2B5EF4-FFF2-40B4-BE49-F238E27FC236}">
                <a16:creationId xmlns:a16="http://schemas.microsoft.com/office/drawing/2014/main" id="{A70B92F1-4A30-42EB-96D9-E4E1BFAE95C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522480" y="1566127"/>
            <a:ext cx="3639497" cy="3432639"/>
          </a:xfrm>
          <a:prstGeom prst="rect">
            <a:avLst/>
          </a:prstGeom>
        </p:spPr>
      </p:pic>
      <p:sp>
        <p:nvSpPr>
          <p:cNvPr id="5" name="TextBox 4">
            <a:extLst>
              <a:ext uri="{FF2B5EF4-FFF2-40B4-BE49-F238E27FC236}">
                <a16:creationId xmlns:a16="http://schemas.microsoft.com/office/drawing/2014/main" id="{2221A433-95E9-42F1-ACF8-45620E1EA6C3}"/>
              </a:ext>
            </a:extLst>
          </p:cNvPr>
          <p:cNvSpPr txBox="1"/>
          <p:nvPr/>
        </p:nvSpPr>
        <p:spPr>
          <a:xfrm>
            <a:off x="9292708" y="4129787"/>
            <a:ext cx="1768561" cy="461665"/>
          </a:xfrm>
          <a:prstGeom prst="rect">
            <a:avLst/>
          </a:prstGeom>
          <a:noFill/>
        </p:spPr>
        <p:txBody>
          <a:bodyPr wrap="square" rtlCol="0">
            <a:spAutoFit/>
          </a:bodyPr>
          <a:lstStyle/>
          <a:p>
            <a:r>
              <a:rPr lang="en-CA" sz="2400" dirty="0">
                <a:effectLst/>
                <a:latin typeface="Times New Roman" panose="02020603050405020304" pitchFamily="18" charset="0"/>
                <a:ea typeface="Calibri" panose="020F0502020204030204" pitchFamily="34" charset="0"/>
              </a:rPr>
              <a:t>FAA, 2021</a:t>
            </a:r>
            <a:endParaRPr lang="en-CA" sz="4000" dirty="0"/>
          </a:p>
        </p:txBody>
      </p:sp>
    </p:spTree>
    <p:extLst>
      <p:ext uri="{BB962C8B-B14F-4D97-AF65-F5344CB8AC3E}">
        <p14:creationId xmlns:p14="http://schemas.microsoft.com/office/powerpoint/2010/main" val="942793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(cont’d) - Measures</a:t>
            </a:r>
          </a:p>
        </p:txBody>
      </p:sp>
      <p:sp>
        <p:nvSpPr>
          <p:cNvPr id="4" name="Content Placeholder 3"/>
          <p:cNvSpPr>
            <a:spLocks noGrp="1"/>
          </p:cNvSpPr>
          <p:nvPr>
            <p:ph sz="quarter" idx="11"/>
          </p:nvPr>
        </p:nvSpPr>
        <p:spPr>
          <a:xfrm>
            <a:off x="480132" y="981401"/>
            <a:ext cx="11234790" cy="5075237"/>
          </a:xfrm>
        </p:spPr>
        <p:txBody>
          <a:bodyPr/>
          <a:lstStyle/>
          <a:p>
            <a:pPr marL="457200" indent="-457200">
              <a:buFont typeface="+mj-lt"/>
              <a:buAutoNum type="arabicPeriod"/>
            </a:pPr>
            <a:r>
              <a:rPr lang="en-CA" dirty="0">
                <a:solidFill>
                  <a:srgbClr val="000000"/>
                </a:solidFill>
                <a:latin typeface="Arial" panose="020B0604020202020204" pitchFamily="34" charset="0"/>
              </a:rPr>
              <a:t>Flight Proficiency Scores (FPS): 1-5 point scale used by the RCAF to assess and qualify pilots (RCAF, 2014)</a:t>
            </a:r>
          </a:p>
          <a:p>
            <a:pPr marL="0" indent="0">
              <a:buNone/>
            </a:pPr>
            <a:endParaRPr lang="en-CA" dirty="0">
              <a:solidFill>
                <a:srgbClr val="000000"/>
              </a:solidFill>
              <a:latin typeface="Arial" panose="020B0604020202020204" pitchFamily="34" charset="0"/>
            </a:endParaRPr>
          </a:p>
          <a:p>
            <a:pPr marL="514350" indent="-514350">
              <a:buFont typeface="+mj-lt"/>
              <a:buAutoNum type="arabicPeriod" startAt="2"/>
            </a:pPr>
            <a:r>
              <a:rPr lang="en-CA" b="0" i="0" u="none" strike="noStrike" dirty="0">
                <a:solidFill>
                  <a:srgbClr val="000000"/>
                </a:solidFill>
                <a:effectLst/>
                <a:latin typeface="Arial" panose="020B0604020202020204" pitchFamily="34" charset="0"/>
              </a:rPr>
              <a:t>Simulator Sicknes</a:t>
            </a:r>
            <a:r>
              <a:rPr lang="en-CA" dirty="0">
                <a:solidFill>
                  <a:srgbClr val="000000"/>
                </a:solidFill>
                <a:latin typeface="Arial" panose="020B0604020202020204" pitchFamily="34" charset="0"/>
              </a:rPr>
              <a:t>s Questionnaire (</a:t>
            </a:r>
            <a:r>
              <a:rPr lang="en-CA" b="0" i="0" u="none" strike="noStrike" dirty="0">
                <a:solidFill>
                  <a:srgbClr val="000000"/>
                </a:solidFill>
                <a:effectLst/>
                <a:latin typeface="Arial" panose="020B0604020202020204" pitchFamily="34" charset="0"/>
              </a:rPr>
              <a:t>SSQ): Recognized 16-question self-report measure for </a:t>
            </a:r>
            <a:r>
              <a:rPr lang="en-CA" dirty="0">
                <a:solidFill>
                  <a:srgbClr val="000000"/>
                </a:solidFill>
                <a:latin typeface="Arial" panose="020B0604020202020204" pitchFamily="34" charset="0"/>
              </a:rPr>
              <a:t>motion/simulator/cyber </a:t>
            </a:r>
            <a:r>
              <a:rPr lang="en-CA" b="0" i="0" u="none" strike="noStrike" dirty="0">
                <a:solidFill>
                  <a:srgbClr val="000000"/>
                </a:solidFill>
                <a:effectLst/>
                <a:latin typeface="Arial" panose="020B0604020202020204" pitchFamily="34" charset="0"/>
              </a:rPr>
              <a:t>sickness symptomology. Participants completed this before and after the experiment (Kennedy et al. 1993)</a:t>
            </a:r>
          </a:p>
          <a:p>
            <a:pPr marL="0" indent="0">
              <a:buNone/>
            </a:pPr>
            <a:endParaRPr lang="en-CA" b="0" i="0" u="none" strike="noStrike" dirty="0">
              <a:solidFill>
                <a:srgbClr val="000000"/>
              </a:solidFill>
              <a:effectLst/>
              <a:latin typeface="Arial" panose="020B0604020202020204" pitchFamily="34" charset="0"/>
            </a:endParaRPr>
          </a:p>
          <a:p>
            <a:pPr marL="514350" indent="-514350">
              <a:buFont typeface="+mj-lt"/>
              <a:buAutoNum type="arabicPeriod" startAt="3"/>
            </a:pPr>
            <a:r>
              <a:rPr lang="en-CA" dirty="0">
                <a:solidFill>
                  <a:srgbClr val="000000"/>
                </a:solidFill>
                <a:latin typeface="Arial" panose="020B0604020202020204" pitchFamily="34" charset="0"/>
              </a:rPr>
              <a:t>Simulator Fidelity Scale (</a:t>
            </a:r>
            <a:r>
              <a:rPr lang="en-CA" dirty="0" err="1">
                <a:solidFill>
                  <a:srgbClr val="000000"/>
                </a:solidFill>
                <a:latin typeface="Arial" panose="020B0604020202020204" pitchFamily="34" charset="0"/>
              </a:rPr>
              <a:t>SiFi</a:t>
            </a:r>
            <a:r>
              <a:rPr lang="en-CA" dirty="0">
                <a:solidFill>
                  <a:srgbClr val="000000"/>
                </a:solidFill>
                <a:latin typeface="Arial" panose="020B0604020202020204" pitchFamily="34" charset="0"/>
              </a:rPr>
              <a:t>):</a:t>
            </a:r>
            <a:r>
              <a:rPr lang="en-CA" b="0" i="0" u="none" strike="noStrike" dirty="0">
                <a:solidFill>
                  <a:srgbClr val="000000"/>
                </a:solidFill>
                <a:effectLst/>
                <a:latin typeface="Arial" panose="020B0604020202020204" pitchFamily="34" charset="0"/>
              </a:rPr>
              <a:t>​ Self-report scale completed by pilots to compare simulator to aircraft and rate their similarity on 5 dimensions of physical and cognitive fidelity (Bush et al. 2022)</a:t>
            </a:r>
          </a:p>
          <a:p>
            <a:pPr marL="0" indent="0">
              <a:buNone/>
            </a:pPr>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7</a:t>
            </a:fld>
            <a:endParaRPr lang="en-US" dirty="0"/>
          </a:p>
        </p:txBody>
      </p:sp>
    </p:spTree>
    <p:extLst>
      <p:ext uri="{BB962C8B-B14F-4D97-AF65-F5344CB8AC3E}">
        <p14:creationId xmlns:p14="http://schemas.microsoft.com/office/powerpoint/2010/main" val="2906044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(cont’d) – Conditions and Task</a:t>
            </a:r>
          </a:p>
        </p:txBody>
      </p:sp>
      <p:sp>
        <p:nvSpPr>
          <p:cNvPr id="4" name="Content Placeholder 3"/>
          <p:cNvSpPr>
            <a:spLocks noGrp="1"/>
          </p:cNvSpPr>
          <p:nvPr>
            <p:ph sz="quarter" idx="11"/>
          </p:nvPr>
        </p:nvSpPr>
        <p:spPr>
          <a:xfrm>
            <a:off x="278294" y="1260836"/>
            <a:ext cx="5666814" cy="5075237"/>
          </a:xfrm>
        </p:spPr>
        <p:txBody>
          <a:bodyPr/>
          <a:lstStyle/>
          <a:p>
            <a:r>
              <a:rPr lang="en-CA" sz="2400" b="0" i="0" u="none" strike="noStrike" dirty="0">
                <a:solidFill>
                  <a:srgbClr val="000000"/>
                </a:solidFill>
                <a:effectLst/>
                <a:latin typeface="Arial" panose="020B0604020202020204" pitchFamily="34" charset="0"/>
              </a:rPr>
              <a:t>All participants were from the 2 Canadian Forces Flight Training School pilot community</a:t>
            </a:r>
          </a:p>
          <a:p>
            <a:r>
              <a:rPr lang="en-CA" sz="2400" b="0" i="0" u="none" strike="noStrike" dirty="0">
                <a:solidFill>
                  <a:srgbClr val="000000"/>
                </a:solidFill>
                <a:effectLst/>
                <a:latin typeface="Arial" panose="020B0604020202020204" pitchFamily="34" charset="0"/>
              </a:rPr>
              <a:t>2 Conditions:</a:t>
            </a:r>
          </a:p>
          <a:p>
            <a:pPr lvl="1">
              <a:buFont typeface="+mj-lt"/>
              <a:buAutoNum type="arabicPeriod"/>
            </a:pPr>
            <a:r>
              <a:rPr lang="en-CA" b="1" dirty="0">
                <a:solidFill>
                  <a:srgbClr val="000000"/>
                </a:solidFill>
                <a:latin typeface="Arial" panose="020B0604020202020204" pitchFamily="34" charset="0"/>
              </a:rPr>
              <a:t>Novice Pilots </a:t>
            </a:r>
            <a:r>
              <a:rPr lang="en-CA" dirty="0">
                <a:solidFill>
                  <a:srgbClr val="000000"/>
                </a:solidFill>
                <a:latin typeface="Arial" panose="020B0604020202020204" pitchFamily="34" charset="0"/>
              </a:rPr>
              <a:t>(n=9): Students </a:t>
            </a:r>
            <a:r>
              <a:rPr lang="en-CA" b="0" i="0" u="none" strike="noStrike" dirty="0">
                <a:solidFill>
                  <a:srgbClr val="000000"/>
                </a:solidFill>
                <a:effectLst/>
                <a:latin typeface="Arial" panose="020B0604020202020204" pitchFamily="34" charset="0"/>
              </a:rPr>
              <a:t>beginning Phase 2 pilot training ​</a:t>
            </a:r>
            <a:r>
              <a:rPr lang="en-CA" dirty="0">
                <a:solidFill>
                  <a:srgbClr val="000000"/>
                </a:solidFill>
                <a:latin typeface="Arial" panose="020B0604020202020204" pitchFamily="34" charset="0"/>
              </a:rPr>
              <a:t>- no Sprint Chair, FTD or live fight hours</a:t>
            </a:r>
            <a:endParaRPr lang="en-CA" b="0" i="0" u="none" strike="noStrike" dirty="0">
              <a:solidFill>
                <a:srgbClr val="000000"/>
              </a:solidFill>
              <a:effectLst/>
              <a:latin typeface="Arial" panose="020B0604020202020204" pitchFamily="34" charset="0"/>
            </a:endParaRPr>
          </a:p>
          <a:p>
            <a:pPr lvl="1">
              <a:buFont typeface="+mj-lt"/>
              <a:buAutoNum type="arabicPeriod"/>
            </a:pPr>
            <a:r>
              <a:rPr lang="en-CA" b="1" dirty="0">
                <a:solidFill>
                  <a:srgbClr val="000000"/>
                </a:solidFill>
                <a:latin typeface="Arial" panose="020B0604020202020204" pitchFamily="34" charset="0"/>
              </a:rPr>
              <a:t>Expert Pilots </a:t>
            </a:r>
            <a:r>
              <a:rPr lang="en-CA" dirty="0">
                <a:solidFill>
                  <a:srgbClr val="000000"/>
                </a:solidFill>
                <a:latin typeface="Arial" panose="020B0604020202020204" pitchFamily="34" charset="0"/>
              </a:rPr>
              <a:t>(n=14): Instructor Pilots with 100s of FTD and live flight hours in Harvard II</a:t>
            </a:r>
          </a:p>
          <a:p>
            <a:r>
              <a:rPr lang="en-CA" sz="2400" dirty="0">
                <a:solidFill>
                  <a:srgbClr val="000000"/>
                </a:solidFill>
                <a:latin typeface="Arial" panose="020B0604020202020204" pitchFamily="34" charset="0"/>
              </a:rPr>
              <a:t>Experimental Task: Both repeated the Overhead Break 7 times each</a:t>
            </a:r>
          </a:p>
          <a:p>
            <a:endParaRPr lang="en-CA" sz="2000" b="0" i="0" u="none" strike="noStrike" dirty="0">
              <a:solidFill>
                <a:srgbClr val="000000"/>
              </a:solidFill>
              <a:effectLst/>
              <a:latin typeface="Arial" panose="020B0604020202020204" pitchFamily="34" charset="0"/>
            </a:endParaRPr>
          </a:p>
          <a:p>
            <a:pPr marL="0" indent="0">
              <a:buNone/>
            </a:pPr>
            <a:endParaRPr lang="en-US" sz="2400"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8</a:t>
            </a:fld>
            <a:endParaRPr lang="en-US" dirty="0"/>
          </a:p>
        </p:txBody>
      </p:sp>
      <p:pic>
        <p:nvPicPr>
          <p:cNvPr id="6" name="Picture 2" descr="A person in a virtual reality helmet sitting on a simulator&#10;&#10;Description automatically generated">
            <a:extLst>
              <a:ext uri="{FF2B5EF4-FFF2-40B4-BE49-F238E27FC236}">
                <a16:creationId xmlns:a16="http://schemas.microsoft.com/office/drawing/2014/main" id="{C5B1AB89-EB49-48BE-86DE-B04EBC423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8549" y="1441572"/>
            <a:ext cx="5565157" cy="417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514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(cont’d) – Conditions and Task</a:t>
            </a:r>
          </a:p>
        </p:txBody>
      </p:sp>
      <p:sp>
        <p:nvSpPr>
          <p:cNvPr id="4" name="Content Placeholder 3"/>
          <p:cNvSpPr>
            <a:spLocks noGrp="1"/>
          </p:cNvSpPr>
          <p:nvPr>
            <p:ph sz="quarter" idx="11"/>
          </p:nvPr>
        </p:nvSpPr>
        <p:spPr>
          <a:xfrm>
            <a:off x="202033" y="3423730"/>
            <a:ext cx="5057943" cy="1907746"/>
          </a:xfrm>
        </p:spPr>
        <p:txBody>
          <a:bodyPr/>
          <a:lstStyle/>
          <a:p>
            <a:r>
              <a:rPr lang="en-CA" sz="2400" b="0" i="0" u="none" strike="noStrike" dirty="0">
                <a:solidFill>
                  <a:srgbClr val="000000"/>
                </a:solidFill>
                <a:effectLst/>
                <a:latin typeface="Arial" panose="020B0604020202020204" pitchFamily="34" charset="0"/>
              </a:rPr>
              <a:t>An Instructor Pilot assigned a Flight Proficiency Score for each participant’s Overhead Break repetition</a:t>
            </a:r>
          </a:p>
          <a:p>
            <a:r>
              <a:rPr lang="en-CA" sz="2400" b="0" i="0" u="none" strike="noStrike" dirty="0">
                <a:solidFill>
                  <a:srgbClr val="000000"/>
                </a:solidFill>
                <a:effectLst/>
                <a:latin typeface="Arial" panose="020B0604020202020204" pitchFamily="34" charset="0"/>
              </a:rPr>
              <a:t>Flight Proficiency Scores between Novices and Experts were recorded and compared​ in a mixed factors ANOVA</a:t>
            </a:r>
          </a:p>
          <a:p>
            <a:endParaRPr lang="en-CA" sz="2200" b="0" i="0" u="none" strike="noStrike" dirty="0">
              <a:solidFill>
                <a:srgbClr val="000000"/>
              </a:solidFill>
              <a:effectLst/>
              <a:latin typeface="Arial" panose="020B0604020202020204" pitchFamily="34" charset="0"/>
            </a:endParaRPr>
          </a:p>
          <a:p>
            <a:pPr marL="0" indent="0">
              <a:buNone/>
            </a:pPr>
            <a:endParaRPr lang="en-US" sz="2200"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9</a:t>
            </a:fld>
            <a:endParaRPr lang="en-US" dirty="0"/>
          </a:p>
        </p:txBody>
      </p:sp>
      <p:pic>
        <p:nvPicPr>
          <p:cNvPr id="7" name="Picture 6">
            <a:extLst>
              <a:ext uri="{FF2B5EF4-FFF2-40B4-BE49-F238E27FC236}">
                <a16:creationId xmlns:a16="http://schemas.microsoft.com/office/drawing/2014/main" id="{109BC282-CB99-4478-9DC9-30672AB4DCC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685712" y="1017053"/>
            <a:ext cx="10108944" cy="2235328"/>
          </a:xfrm>
          <a:prstGeom prst="rect">
            <a:avLst/>
          </a:prstGeom>
        </p:spPr>
      </p:pic>
      <p:grpSp>
        <p:nvGrpSpPr>
          <p:cNvPr id="18" name="Group 17">
            <a:extLst>
              <a:ext uri="{FF2B5EF4-FFF2-40B4-BE49-F238E27FC236}">
                <a16:creationId xmlns:a16="http://schemas.microsoft.com/office/drawing/2014/main" id="{9535F432-AA2C-4AA1-A0F8-C29BE43C8D32}"/>
              </a:ext>
            </a:extLst>
          </p:cNvPr>
          <p:cNvGrpSpPr/>
          <p:nvPr/>
        </p:nvGrpSpPr>
        <p:grpSpPr>
          <a:xfrm>
            <a:off x="4829508" y="2822715"/>
            <a:ext cx="6378553" cy="3661015"/>
            <a:chOff x="4824047" y="2865811"/>
            <a:chExt cx="6131465" cy="3519197"/>
          </a:xfrm>
        </p:grpSpPr>
        <p:pic>
          <p:nvPicPr>
            <p:cNvPr id="6" name="Picture 2" descr="A person in a virtual reality helmet sitting on a simulator&#10;&#10;Description automatically generated">
              <a:extLst>
                <a:ext uri="{FF2B5EF4-FFF2-40B4-BE49-F238E27FC236}">
                  <a16:creationId xmlns:a16="http://schemas.microsoft.com/office/drawing/2014/main" id="{C5B1AB89-EB49-48BE-86DE-B04EBC423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0184" y="3065703"/>
              <a:ext cx="4215328" cy="316149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B85D3EB9-1CAB-4541-A87B-FDA0327C0296}"/>
                </a:ext>
              </a:extLst>
            </p:cNvPr>
            <p:cNvCxnSpPr>
              <a:cxnSpLocks/>
            </p:cNvCxnSpPr>
            <p:nvPr/>
          </p:nvCxnSpPr>
          <p:spPr bwMode="auto">
            <a:xfrm>
              <a:off x="6056687" y="3208509"/>
              <a:ext cx="1127884" cy="516093"/>
            </a:xfrm>
            <a:prstGeom prst="straightConnector1">
              <a:avLst/>
            </a:prstGeom>
            <a:solidFill>
              <a:schemeClr val="accent1"/>
            </a:solidFill>
            <a:ln w="76200" cap="flat" cmpd="sng" algn="ctr">
              <a:solidFill>
                <a:srgbClr val="FF0000"/>
              </a:solidFill>
              <a:prstDash val="solid"/>
              <a:miter lim="800000"/>
              <a:headEnd type="none" w="med" len="med"/>
              <a:tailEnd type="triangle"/>
            </a:ln>
            <a:effectLst/>
          </p:spPr>
        </p:cxnSp>
        <p:cxnSp>
          <p:nvCxnSpPr>
            <p:cNvPr id="11" name="Straight Arrow Connector 10">
              <a:extLst>
                <a:ext uri="{FF2B5EF4-FFF2-40B4-BE49-F238E27FC236}">
                  <a16:creationId xmlns:a16="http://schemas.microsoft.com/office/drawing/2014/main" id="{626174F0-63CA-41E5-89C2-A96C39D74221}"/>
                </a:ext>
              </a:extLst>
            </p:cNvPr>
            <p:cNvCxnSpPr>
              <a:cxnSpLocks/>
            </p:cNvCxnSpPr>
            <p:nvPr/>
          </p:nvCxnSpPr>
          <p:spPr bwMode="auto">
            <a:xfrm flipV="1">
              <a:off x="6437016" y="3699531"/>
              <a:ext cx="1644222" cy="2335508"/>
            </a:xfrm>
            <a:prstGeom prst="straightConnector1">
              <a:avLst/>
            </a:prstGeom>
            <a:solidFill>
              <a:schemeClr val="accent1"/>
            </a:solidFill>
            <a:ln w="76200" cap="flat" cmpd="sng" algn="ctr">
              <a:solidFill>
                <a:srgbClr val="FF0000"/>
              </a:solidFill>
              <a:prstDash val="solid"/>
              <a:miter lim="800000"/>
              <a:headEnd type="none" w="med" len="med"/>
              <a:tailEnd type="triangle"/>
            </a:ln>
            <a:effectLst/>
          </p:spPr>
        </p:cxnSp>
        <p:sp>
          <p:nvSpPr>
            <p:cNvPr id="13" name="TextBox 12">
              <a:extLst>
                <a:ext uri="{FF2B5EF4-FFF2-40B4-BE49-F238E27FC236}">
                  <a16:creationId xmlns:a16="http://schemas.microsoft.com/office/drawing/2014/main" id="{BA55F824-A4EB-4963-9C02-72892B812EA2}"/>
                </a:ext>
              </a:extLst>
            </p:cNvPr>
            <p:cNvSpPr txBox="1"/>
            <p:nvPr/>
          </p:nvSpPr>
          <p:spPr>
            <a:xfrm>
              <a:off x="4824047" y="2865811"/>
              <a:ext cx="1950720" cy="400110"/>
            </a:xfrm>
            <a:prstGeom prst="rect">
              <a:avLst/>
            </a:prstGeom>
            <a:noFill/>
          </p:spPr>
          <p:txBody>
            <a:bodyPr wrap="square" rtlCol="0">
              <a:spAutoFit/>
            </a:bodyPr>
            <a:lstStyle/>
            <a:p>
              <a:r>
                <a:rPr lang="en-CA" sz="2000" dirty="0">
                  <a:solidFill>
                    <a:srgbClr val="FF0000"/>
                  </a:solidFill>
                  <a:latin typeface="Arial" panose="020B0604020202020204" pitchFamily="34" charset="0"/>
                  <a:cs typeface="Arial" panose="020B0604020202020204" pitchFamily="34" charset="0"/>
                </a:rPr>
                <a:t>Instructor Pilot</a:t>
              </a:r>
            </a:p>
          </p:txBody>
        </p:sp>
        <p:sp>
          <p:nvSpPr>
            <p:cNvPr id="16" name="TextBox 15">
              <a:extLst>
                <a:ext uri="{FF2B5EF4-FFF2-40B4-BE49-F238E27FC236}">
                  <a16:creationId xmlns:a16="http://schemas.microsoft.com/office/drawing/2014/main" id="{9448BD95-E491-4BBC-B811-8E7F2A44D3B4}"/>
                </a:ext>
              </a:extLst>
            </p:cNvPr>
            <p:cNvSpPr txBox="1"/>
            <p:nvPr/>
          </p:nvSpPr>
          <p:spPr>
            <a:xfrm>
              <a:off x="5081327" y="5984898"/>
              <a:ext cx="1950720" cy="400110"/>
            </a:xfrm>
            <a:prstGeom prst="rect">
              <a:avLst/>
            </a:prstGeom>
            <a:noFill/>
          </p:spPr>
          <p:txBody>
            <a:bodyPr wrap="square" rtlCol="0">
              <a:spAutoFit/>
            </a:bodyPr>
            <a:lstStyle/>
            <a:p>
              <a:r>
                <a:rPr lang="en-CA" sz="2000" dirty="0">
                  <a:solidFill>
                    <a:srgbClr val="FF0000"/>
                  </a:solidFill>
                  <a:latin typeface="Arial" panose="020B0604020202020204" pitchFamily="34" charset="0"/>
                  <a:cs typeface="Arial" panose="020B0604020202020204" pitchFamily="34" charset="0"/>
                </a:rPr>
                <a:t>Participant</a:t>
              </a:r>
            </a:p>
          </p:txBody>
        </p:sp>
      </p:grpSp>
    </p:spTree>
    <p:extLst>
      <p:ext uri="{BB962C8B-B14F-4D97-AF65-F5344CB8AC3E}">
        <p14:creationId xmlns:p14="http://schemas.microsoft.com/office/powerpoint/2010/main" val="21564151"/>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2.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purl.org/dc/dcmitype/"/>
    <ds:schemaRef ds:uri="http://www.w3.org/XML/1998/namespace"/>
    <ds:schemaRef ds:uri="http://purl.org/dc/terms/"/>
    <ds:schemaRef ds:uri="http://schemas.microsoft.com/sharepoint/v3"/>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18567</TotalTime>
  <Words>1900</Words>
  <Application>Microsoft Office PowerPoint</Application>
  <PresentationFormat>Widescreen</PresentationFormat>
  <Paragraphs>188</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 Narrow</vt:lpstr>
      <vt:lpstr>Calibri</vt:lpstr>
      <vt:lpstr>Ink Free</vt:lpstr>
      <vt:lpstr>Tahoma</vt:lpstr>
      <vt:lpstr>Times New Roman</vt:lpstr>
      <vt:lpstr>Wingdings</vt:lpstr>
      <vt:lpstr>Blends</vt:lpstr>
      <vt:lpstr>PowerPoint Presentation</vt:lpstr>
      <vt:lpstr>Introduction and Background​</vt:lpstr>
      <vt:lpstr>Problems</vt:lpstr>
      <vt:lpstr>Objective</vt:lpstr>
      <vt:lpstr>Methods – Device: Sprint Chair</vt:lpstr>
      <vt:lpstr>Methods (cont’d) – Task: Overhead break</vt:lpstr>
      <vt:lpstr>Methods (cont’d) - Measures</vt:lpstr>
      <vt:lpstr>Methods (cont’d) – Conditions and Task</vt:lpstr>
      <vt:lpstr>Methods (cont’d) – Conditions and Task</vt:lpstr>
      <vt:lpstr>Experimental Design and Main Hypotheses</vt:lpstr>
      <vt:lpstr>Results</vt:lpstr>
      <vt:lpstr>Results (cont’d) – SiFi correlations and other correlations</vt:lpstr>
      <vt:lpstr>Results (cont’d) – SiFi correlations and other correlations</vt:lpstr>
      <vt:lpstr>Results (cont’d) – SiFi correlations and other correlations</vt:lpstr>
      <vt:lpstr>Results (cont’d) – SiFi correlations and other correlations</vt:lpstr>
      <vt:lpstr>Results (cont’d) – SiFi correlations and other correlations</vt:lpstr>
      <vt:lpstr>Summary of Results</vt:lpstr>
      <vt:lpstr>Discussion of Results</vt:lpstr>
      <vt:lpstr>Strengths and Limitations of Study</vt:lpstr>
      <vt:lpstr>Conclusions</vt:lpstr>
      <vt:lpstr>Future Work</vt:lpstr>
      <vt:lpstr>Acknowledgements</vt:lpstr>
      <vt:lpstr>References</vt:lpstr>
      <vt:lpstr>Thank you!</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Kirollos R@ADM(DRDC) CDTRC@Defence365</cp:lastModifiedBy>
  <cp:revision>201</cp:revision>
  <cp:lastPrinted>1601-01-01T00:00:00Z</cp:lastPrinted>
  <dcterms:created xsi:type="dcterms:W3CDTF">2016-03-29T15:29:36Z</dcterms:created>
  <dcterms:modified xsi:type="dcterms:W3CDTF">2024-10-24T19:40:14Z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