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0"/>
  </p:notesMasterIdLst>
  <p:handoutMasterIdLst>
    <p:handoutMasterId r:id="rId21"/>
  </p:handoutMasterIdLst>
  <p:sldIdLst>
    <p:sldId id="289" r:id="rId5"/>
    <p:sldId id="290" r:id="rId6"/>
    <p:sldId id="302" r:id="rId7"/>
    <p:sldId id="303" r:id="rId8"/>
    <p:sldId id="312" r:id="rId9"/>
    <p:sldId id="305" r:id="rId10"/>
    <p:sldId id="313" r:id="rId11"/>
    <p:sldId id="306" r:id="rId12"/>
    <p:sldId id="304" r:id="rId13"/>
    <p:sldId id="311" r:id="rId14"/>
    <p:sldId id="314" r:id="rId15"/>
    <p:sldId id="308" r:id="rId16"/>
    <p:sldId id="315" r:id="rId17"/>
    <p:sldId id="309" r:id="rId18"/>
    <p:sldId id="310" r:id="rId19"/>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322B21-DF7A-639E-D14F-301185C9E251}" name="Green CIV Leili H" initials="LG" userId="S::leili.green@usmc.mil::e6760bec-332f-423f-9207-45c4efff813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434" autoAdjust="0"/>
    <p:restoredTop sz="94634" autoAdjust="0"/>
  </p:normalViewPr>
  <p:slideViewPr>
    <p:cSldViewPr snapToGrid="0">
      <p:cViewPr varScale="1">
        <p:scale>
          <a:sx n="48" d="100"/>
          <a:sy n="48" d="100"/>
        </p:scale>
        <p:origin x="126"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oschik, Thomas J CTR (USA)" userId="S::thomas.j.yanoschik.ctr@army.mil::03356b0e-f972-482f-866b-b098c5ba4a5e" providerId="AD" clId="Web-{D9AC53C2-6796-62E5-81C0-9EBB13F6F8A6}"/>
    <pc:docChg chg="modSld">
      <pc:chgData name="Yanoschik, Thomas J CTR (USA)" userId="S::thomas.j.yanoschik.ctr@army.mil::03356b0e-f972-482f-866b-b098c5ba4a5e" providerId="AD" clId="Web-{D9AC53C2-6796-62E5-81C0-9EBB13F6F8A6}" dt="2024-10-24T16:41:21.799" v="0"/>
      <pc:docMkLst>
        <pc:docMk/>
      </pc:docMkLst>
      <pc:sldChg chg="addSp modSp">
        <pc:chgData name="Yanoschik, Thomas J CTR (USA)" userId="S::thomas.j.yanoschik.ctr@army.mil::03356b0e-f972-482f-866b-b098c5ba4a5e" providerId="AD" clId="Web-{D9AC53C2-6796-62E5-81C0-9EBB13F6F8A6}" dt="2024-10-24T16:41:21.799" v="0"/>
        <pc:sldMkLst>
          <pc:docMk/>
          <pc:sldMk cId="2825709740" sldId="312"/>
        </pc:sldMkLst>
        <pc:spChg chg="add mod">
          <ac:chgData name="Yanoschik, Thomas J CTR (USA)" userId="S::thomas.j.yanoschik.ctr@army.mil::03356b0e-f972-482f-866b-b098c5ba4a5e" providerId="AD" clId="Web-{D9AC53C2-6796-62E5-81C0-9EBB13F6F8A6}" dt="2024-10-24T16:41:21.799" v="0"/>
          <ac:spMkLst>
            <pc:docMk/>
            <pc:sldMk cId="2825709740" sldId="312"/>
            <ac:spMk id="4" creationId="{12FD2843-6AA7-04A2-0898-5DB1734F51DB}"/>
          </ac:spMkLst>
        </pc:spChg>
      </pc:sldChg>
    </pc:docChg>
  </pc:docChgLst>
  <pc:docChgLst>
    <pc:chgData name="Yanoschik, Thomas J CTR (USA)" userId="03356b0e-f972-482f-866b-b098c5ba4a5e" providerId="ADAL" clId="{464EDE35-5866-4238-82DE-60A156039A52}"/>
    <pc:docChg chg="modSld">
      <pc:chgData name="Yanoschik, Thomas J CTR (USA)" userId="03356b0e-f972-482f-866b-b098c5ba4a5e" providerId="ADAL" clId="{464EDE35-5866-4238-82DE-60A156039A52}" dt="2024-10-28T14:10:33.949" v="94" actId="20577"/>
      <pc:docMkLst>
        <pc:docMk/>
      </pc:docMkLst>
      <pc:sldChg chg="modSp mod">
        <pc:chgData name="Yanoschik, Thomas J CTR (USA)" userId="03356b0e-f972-482f-866b-b098c5ba4a5e" providerId="ADAL" clId="{464EDE35-5866-4238-82DE-60A156039A52}" dt="2024-10-28T14:10:08.548" v="93" actId="20577"/>
        <pc:sldMkLst>
          <pc:docMk/>
          <pc:sldMk cId="1008667600" sldId="290"/>
        </pc:sldMkLst>
        <pc:spChg chg="mod">
          <ac:chgData name="Yanoschik, Thomas J CTR (USA)" userId="03356b0e-f972-482f-866b-b098c5ba4a5e" providerId="ADAL" clId="{464EDE35-5866-4238-82DE-60A156039A52}" dt="2024-10-28T14:10:08.548" v="93" actId="20577"/>
          <ac:spMkLst>
            <pc:docMk/>
            <pc:sldMk cId="1008667600" sldId="290"/>
            <ac:spMk id="4" creationId="{00000000-0000-0000-0000-000000000000}"/>
          </ac:spMkLst>
        </pc:spChg>
      </pc:sldChg>
      <pc:sldChg chg="modSp mod">
        <pc:chgData name="Yanoschik, Thomas J CTR (USA)" userId="03356b0e-f972-482f-866b-b098c5ba4a5e" providerId="ADAL" clId="{464EDE35-5866-4238-82DE-60A156039A52}" dt="2024-10-23T13:05:13.698" v="58" actId="1076"/>
        <pc:sldMkLst>
          <pc:docMk/>
          <pc:sldMk cId="3740464317" sldId="302"/>
        </pc:sldMkLst>
        <pc:spChg chg="mod">
          <ac:chgData name="Yanoschik, Thomas J CTR (USA)" userId="03356b0e-f972-482f-866b-b098c5ba4a5e" providerId="ADAL" clId="{464EDE35-5866-4238-82DE-60A156039A52}" dt="2024-10-23T13:05:13.698" v="58" actId="1076"/>
          <ac:spMkLst>
            <pc:docMk/>
            <pc:sldMk cId="3740464317" sldId="302"/>
            <ac:spMk id="5" creationId="{2278C847-D7FA-5F10-858F-4965625F74C8}"/>
          </ac:spMkLst>
        </pc:spChg>
      </pc:sldChg>
      <pc:sldChg chg="modSp mod">
        <pc:chgData name="Yanoschik, Thomas J CTR (USA)" userId="03356b0e-f972-482f-866b-b098c5ba4a5e" providerId="ADAL" clId="{464EDE35-5866-4238-82DE-60A156039A52}" dt="2024-10-23T13:05:32.896" v="62" actId="113"/>
        <pc:sldMkLst>
          <pc:docMk/>
          <pc:sldMk cId="326617542" sldId="303"/>
        </pc:sldMkLst>
        <pc:spChg chg="mod">
          <ac:chgData name="Yanoschik, Thomas J CTR (USA)" userId="03356b0e-f972-482f-866b-b098c5ba4a5e" providerId="ADAL" clId="{464EDE35-5866-4238-82DE-60A156039A52}" dt="2024-10-23T13:05:22.933" v="60" actId="113"/>
          <ac:spMkLst>
            <pc:docMk/>
            <pc:sldMk cId="326617542" sldId="303"/>
            <ac:spMk id="15" creationId="{E1581382-52A9-7FC0-B127-BDC8A76FED59}"/>
          </ac:spMkLst>
        </pc:spChg>
        <pc:spChg chg="mod">
          <ac:chgData name="Yanoschik, Thomas J CTR (USA)" userId="03356b0e-f972-482f-866b-b098c5ba4a5e" providerId="ADAL" clId="{464EDE35-5866-4238-82DE-60A156039A52}" dt="2024-10-23T13:05:27.617" v="61" actId="113"/>
          <ac:spMkLst>
            <pc:docMk/>
            <pc:sldMk cId="326617542" sldId="303"/>
            <ac:spMk id="16" creationId="{0AA2302C-8B38-94DA-4A31-0FD7A7676039}"/>
          </ac:spMkLst>
        </pc:spChg>
        <pc:spChg chg="mod">
          <ac:chgData name="Yanoschik, Thomas J CTR (USA)" userId="03356b0e-f972-482f-866b-b098c5ba4a5e" providerId="ADAL" clId="{464EDE35-5866-4238-82DE-60A156039A52}" dt="2024-10-23T13:05:32.896" v="62" actId="113"/>
          <ac:spMkLst>
            <pc:docMk/>
            <pc:sldMk cId="326617542" sldId="303"/>
            <ac:spMk id="17" creationId="{6047C5CB-E7D0-631E-0CD7-C956C1816B29}"/>
          </ac:spMkLst>
        </pc:spChg>
        <pc:spChg chg="mod">
          <ac:chgData name="Yanoschik, Thomas J CTR (USA)" userId="03356b0e-f972-482f-866b-b098c5ba4a5e" providerId="ADAL" clId="{464EDE35-5866-4238-82DE-60A156039A52}" dt="2024-10-23T13:05:18.943" v="59" actId="113"/>
          <ac:spMkLst>
            <pc:docMk/>
            <pc:sldMk cId="326617542" sldId="303"/>
            <ac:spMk id="18" creationId="{A76FD218-529E-950E-A5A7-9A6C4C85DDC6}"/>
          </ac:spMkLst>
        </pc:spChg>
      </pc:sldChg>
      <pc:sldChg chg="modSp mod">
        <pc:chgData name="Yanoschik, Thomas J CTR (USA)" userId="03356b0e-f972-482f-866b-b098c5ba4a5e" providerId="ADAL" clId="{464EDE35-5866-4238-82DE-60A156039A52}" dt="2024-10-23T13:07:42.934" v="81" actId="255"/>
        <pc:sldMkLst>
          <pc:docMk/>
          <pc:sldMk cId="359370683" sldId="304"/>
        </pc:sldMkLst>
        <pc:spChg chg="mod">
          <ac:chgData name="Yanoschik, Thomas J CTR (USA)" userId="03356b0e-f972-482f-866b-b098c5ba4a5e" providerId="ADAL" clId="{464EDE35-5866-4238-82DE-60A156039A52}" dt="2024-10-23T13:07:42.934" v="81" actId="255"/>
          <ac:spMkLst>
            <pc:docMk/>
            <pc:sldMk cId="359370683" sldId="304"/>
            <ac:spMk id="4" creationId="{00000000-0000-0000-0000-000000000000}"/>
          </ac:spMkLst>
        </pc:spChg>
      </pc:sldChg>
      <pc:sldChg chg="modSp mod">
        <pc:chgData name="Yanoschik, Thomas J CTR (USA)" userId="03356b0e-f972-482f-866b-b098c5ba4a5e" providerId="ADAL" clId="{464EDE35-5866-4238-82DE-60A156039A52}" dt="2024-10-23T13:06:41.828" v="73" actId="113"/>
        <pc:sldMkLst>
          <pc:docMk/>
          <pc:sldMk cId="4124799773" sldId="306"/>
        </pc:sldMkLst>
        <pc:spChg chg="mod">
          <ac:chgData name="Yanoschik, Thomas J CTR (USA)" userId="03356b0e-f972-482f-866b-b098c5ba4a5e" providerId="ADAL" clId="{464EDE35-5866-4238-82DE-60A156039A52}" dt="2024-10-23T13:06:41.828" v="73" actId="113"/>
          <ac:spMkLst>
            <pc:docMk/>
            <pc:sldMk cId="4124799773" sldId="306"/>
            <ac:spMk id="6" creationId="{C194BAE4-5D8E-6BA6-8399-7F1CF1952437}"/>
          </ac:spMkLst>
        </pc:spChg>
      </pc:sldChg>
      <pc:sldChg chg="modSp mod">
        <pc:chgData name="Yanoschik, Thomas J CTR (USA)" userId="03356b0e-f972-482f-866b-b098c5ba4a5e" providerId="ADAL" clId="{464EDE35-5866-4238-82DE-60A156039A52}" dt="2024-10-23T13:07:55.671" v="82" actId="113"/>
        <pc:sldMkLst>
          <pc:docMk/>
          <pc:sldMk cId="1543094605" sldId="308"/>
        </pc:sldMkLst>
        <pc:spChg chg="mod">
          <ac:chgData name="Yanoschik, Thomas J CTR (USA)" userId="03356b0e-f972-482f-866b-b098c5ba4a5e" providerId="ADAL" clId="{464EDE35-5866-4238-82DE-60A156039A52}" dt="2024-10-23T13:07:55.671" v="82" actId="113"/>
          <ac:spMkLst>
            <pc:docMk/>
            <pc:sldMk cId="1543094605" sldId="308"/>
            <ac:spMk id="4" creationId="{00000000-0000-0000-0000-000000000000}"/>
          </ac:spMkLst>
        </pc:spChg>
      </pc:sldChg>
      <pc:sldChg chg="modSp mod">
        <pc:chgData name="Yanoschik, Thomas J CTR (USA)" userId="03356b0e-f972-482f-866b-b098c5ba4a5e" providerId="ADAL" clId="{464EDE35-5866-4238-82DE-60A156039A52}" dt="2024-10-23T13:08:08.570" v="84" actId="113"/>
        <pc:sldMkLst>
          <pc:docMk/>
          <pc:sldMk cId="1397001650" sldId="309"/>
        </pc:sldMkLst>
        <pc:spChg chg="mod">
          <ac:chgData name="Yanoschik, Thomas J CTR (USA)" userId="03356b0e-f972-482f-866b-b098c5ba4a5e" providerId="ADAL" clId="{464EDE35-5866-4238-82DE-60A156039A52}" dt="2024-10-23T13:08:08.570" v="84" actId="113"/>
          <ac:spMkLst>
            <pc:docMk/>
            <pc:sldMk cId="1397001650" sldId="309"/>
            <ac:spMk id="4" creationId="{00000000-0000-0000-0000-000000000000}"/>
          </ac:spMkLst>
        </pc:spChg>
      </pc:sldChg>
      <pc:sldChg chg="modSp mod">
        <pc:chgData name="Yanoschik, Thomas J CTR (USA)" userId="03356b0e-f972-482f-866b-b098c5ba4a5e" providerId="ADAL" clId="{464EDE35-5866-4238-82DE-60A156039A52}" dt="2024-10-23T13:08:36.889" v="92" actId="1076"/>
        <pc:sldMkLst>
          <pc:docMk/>
          <pc:sldMk cId="3965638379" sldId="310"/>
        </pc:sldMkLst>
        <pc:spChg chg="mod">
          <ac:chgData name="Yanoschik, Thomas J CTR (USA)" userId="03356b0e-f972-482f-866b-b098c5ba4a5e" providerId="ADAL" clId="{464EDE35-5866-4238-82DE-60A156039A52}" dt="2024-10-23T13:08:36.889" v="92" actId="1076"/>
          <ac:spMkLst>
            <pc:docMk/>
            <pc:sldMk cId="3965638379" sldId="310"/>
            <ac:spMk id="4" creationId="{00000000-0000-0000-0000-000000000000}"/>
          </ac:spMkLst>
        </pc:spChg>
      </pc:sldChg>
      <pc:sldChg chg="modSp mod">
        <pc:chgData name="Yanoschik, Thomas J CTR (USA)" userId="03356b0e-f972-482f-866b-b098c5ba4a5e" providerId="ADAL" clId="{464EDE35-5866-4238-82DE-60A156039A52}" dt="2024-10-23T13:07:22.050" v="78" actId="6549"/>
        <pc:sldMkLst>
          <pc:docMk/>
          <pc:sldMk cId="3305954072" sldId="311"/>
        </pc:sldMkLst>
        <pc:spChg chg="mod">
          <ac:chgData name="Yanoschik, Thomas J CTR (USA)" userId="03356b0e-f972-482f-866b-b098c5ba4a5e" providerId="ADAL" clId="{464EDE35-5866-4238-82DE-60A156039A52}" dt="2024-10-23T13:07:22.050" v="78" actId="6549"/>
          <ac:spMkLst>
            <pc:docMk/>
            <pc:sldMk cId="3305954072" sldId="311"/>
            <ac:spMk id="4" creationId="{00000000-0000-0000-0000-000000000000}"/>
          </ac:spMkLst>
        </pc:spChg>
      </pc:sldChg>
      <pc:sldChg chg="modSp mod">
        <pc:chgData name="Yanoschik, Thomas J CTR (USA)" userId="03356b0e-f972-482f-866b-b098c5ba4a5e" providerId="ADAL" clId="{464EDE35-5866-4238-82DE-60A156039A52}" dt="2024-10-23T13:06:27.728" v="72" actId="113"/>
        <pc:sldMkLst>
          <pc:docMk/>
          <pc:sldMk cId="2825709740" sldId="312"/>
        </pc:sldMkLst>
        <pc:spChg chg="mod">
          <ac:chgData name="Yanoschik, Thomas J CTR (USA)" userId="03356b0e-f972-482f-866b-b098c5ba4a5e" providerId="ADAL" clId="{464EDE35-5866-4238-82DE-60A156039A52}" dt="2024-10-23T13:05:43.061" v="63" actId="113"/>
          <ac:spMkLst>
            <pc:docMk/>
            <pc:sldMk cId="2825709740" sldId="312"/>
            <ac:spMk id="15" creationId="{E1581382-52A9-7FC0-B127-BDC8A76FED59}"/>
          </ac:spMkLst>
        </pc:spChg>
        <pc:spChg chg="mod">
          <ac:chgData name="Yanoschik, Thomas J CTR (USA)" userId="03356b0e-f972-482f-866b-b098c5ba4a5e" providerId="ADAL" clId="{464EDE35-5866-4238-82DE-60A156039A52}" dt="2024-10-23T13:05:59.817" v="66" actId="113"/>
          <ac:spMkLst>
            <pc:docMk/>
            <pc:sldMk cId="2825709740" sldId="312"/>
            <ac:spMk id="16" creationId="{0AA2302C-8B38-94DA-4A31-0FD7A7676039}"/>
          </ac:spMkLst>
        </pc:spChg>
        <pc:spChg chg="mod">
          <ac:chgData name="Yanoschik, Thomas J CTR (USA)" userId="03356b0e-f972-482f-866b-b098c5ba4a5e" providerId="ADAL" clId="{464EDE35-5866-4238-82DE-60A156039A52}" dt="2024-10-23T13:05:55.419" v="65" actId="113"/>
          <ac:spMkLst>
            <pc:docMk/>
            <pc:sldMk cId="2825709740" sldId="312"/>
            <ac:spMk id="17" creationId="{6047C5CB-E7D0-631E-0CD7-C956C1816B29}"/>
          </ac:spMkLst>
        </pc:spChg>
        <pc:spChg chg="mod">
          <ac:chgData name="Yanoschik, Thomas J CTR (USA)" userId="03356b0e-f972-482f-866b-b098c5ba4a5e" providerId="ADAL" clId="{464EDE35-5866-4238-82DE-60A156039A52}" dt="2024-10-23T13:05:50.922" v="64" actId="113"/>
          <ac:spMkLst>
            <pc:docMk/>
            <pc:sldMk cId="2825709740" sldId="312"/>
            <ac:spMk id="18" creationId="{A76FD218-529E-950E-A5A7-9A6C4C85DDC6}"/>
          </ac:spMkLst>
        </pc:spChg>
        <pc:spChg chg="mod">
          <ac:chgData name="Yanoschik, Thomas J CTR (USA)" userId="03356b0e-f972-482f-866b-b098c5ba4a5e" providerId="ADAL" clId="{464EDE35-5866-4238-82DE-60A156039A52}" dt="2024-10-23T13:06:09.367" v="68" actId="113"/>
          <ac:spMkLst>
            <pc:docMk/>
            <pc:sldMk cId="2825709740" sldId="312"/>
            <ac:spMk id="47" creationId="{FA15A905-E967-4AE2-3862-B3EA090DB837}"/>
          </ac:spMkLst>
        </pc:spChg>
        <pc:spChg chg="mod">
          <ac:chgData name="Yanoschik, Thomas J CTR (USA)" userId="03356b0e-f972-482f-866b-b098c5ba4a5e" providerId="ADAL" clId="{464EDE35-5866-4238-82DE-60A156039A52}" dt="2024-10-23T13:06:22.440" v="71" actId="113"/>
          <ac:spMkLst>
            <pc:docMk/>
            <pc:sldMk cId="2825709740" sldId="312"/>
            <ac:spMk id="48" creationId="{6E6345C7-7F28-515A-7D51-FE8086A0BBE8}"/>
          </ac:spMkLst>
        </pc:spChg>
        <pc:spChg chg="mod">
          <ac:chgData name="Yanoschik, Thomas J CTR (USA)" userId="03356b0e-f972-482f-866b-b098c5ba4a5e" providerId="ADAL" clId="{464EDE35-5866-4238-82DE-60A156039A52}" dt="2024-10-23T13:06:17.879" v="70" actId="113"/>
          <ac:spMkLst>
            <pc:docMk/>
            <pc:sldMk cId="2825709740" sldId="312"/>
            <ac:spMk id="49" creationId="{E8485FAB-7D3A-322B-D770-ACD90A166CDB}"/>
          </ac:spMkLst>
        </pc:spChg>
        <pc:spChg chg="mod">
          <ac:chgData name="Yanoschik, Thomas J CTR (USA)" userId="03356b0e-f972-482f-866b-b098c5ba4a5e" providerId="ADAL" clId="{464EDE35-5866-4238-82DE-60A156039A52}" dt="2024-10-23T13:06:13.898" v="69" actId="113"/>
          <ac:spMkLst>
            <pc:docMk/>
            <pc:sldMk cId="2825709740" sldId="312"/>
            <ac:spMk id="50" creationId="{48954CE5-480E-2E3F-86E7-F388EBD952B1}"/>
          </ac:spMkLst>
        </pc:spChg>
        <pc:spChg chg="mod">
          <ac:chgData name="Yanoschik, Thomas J CTR (USA)" userId="03356b0e-f972-482f-866b-b098c5ba4a5e" providerId="ADAL" clId="{464EDE35-5866-4238-82DE-60A156039A52}" dt="2024-10-23T13:06:27.728" v="72" actId="113"/>
          <ac:spMkLst>
            <pc:docMk/>
            <pc:sldMk cId="2825709740" sldId="312"/>
            <ac:spMk id="51" creationId="{B5BDD4B6-11C9-3736-2A0F-2C46FE88C410}"/>
          </ac:spMkLst>
        </pc:spChg>
      </pc:sldChg>
      <pc:sldChg chg="modSp mod">
        <pc:chgData name="Yanoschik, Thomas J CTR (USA)" userId="03356b0e-f972-482f-866b-b098c5ba4a5e" providerId="ADAL" clId="{464EDE35-5866-4238-82DE-60A156039A52}" dt="2024-10-28T14:10:33.949" v="94" actId="20577"/>
        <pc:sldMkLst>
          <pc:docMk/>
          <pc:sldMk cId="2304859431" sldId="315"/>
        </pc:sldMkLst>
        <pc:spChg chg="mod">
          <ac:chgData name="Yanoschik, Thomas J CTR (USA)" userId="03356b0e-f972-482f-866b-b098c5ba4a5e" providerId="ADAL" clId="{464EDE35-5866-4238-82DE-60A156039A52}" dt="2024-10-28T14:10:33.949" v="94" actId="20577"/>
          <ac:spMkLst>
            <pc:docMk/>
            <pc:sldMk cId="2304859431" sldId="315"/>
            <ac:spMk id="5" creationId="{0C50B925-2935-B72E-27B0-1193357293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16437" y="2420052"/>
            <a:ext cx="10906127" cy="1229411"/>
          </a:xfrm>
        </p:spPr>
        <p:txBody>
          <a:bodyPr/>
          <a:lstStyle/>
          <a:p>
            <a:r>
              <a:rPr lang="en-US" dirty="0"/>
              <a:t>Artificial Intelligence and The Boyd Loop for Policy Makers</a:t>
            </a:r>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61570" y="5107251"/>
            <a:ext cx="8478838" cy="1934127"/>
          </a:xfrm>
        </p:spPr>
        <p:txBody>
          <a:bodyPr/>
          <a:lstStyle/>
          <a:p>
            <a:pPr eaLnBrk="1" hangingPunct="1"/>
            <a:r>
              <a:rPr lang="en-US" dirty="0">
                <a:latin typeface="Arial Narrow" pitchFamily="34" charset="0"/>
              </a:rPr>
              <a:t>Tom Yanoschik, SAIC, Maneuver Battle Lab (MBL)</a:t>
            </a:r>
          </a:p>
          <a:p>
            <a:pPr eaLnBrk="1" hangingPunct="1"/>
            <a:r>
              <a:rPr lang="en-US" dirty="0">
                <a:latin typeface="Arial Narrow" pitchFamily="34" charset="0"/>
              </a:rPr>
              <a:t>Peter Jones, SAIC, MBL</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pic>
        <p:nvPicPr>
          <p:cNvPr id="4" name="Picture 3" descr="Logo&#10;&#10;Description automatically generated">
            <a:extLst>
              <a:ext uri="{FF2B5EF4-FFF2-40B4-BE49-F238E27FC236}">
                <a16:creationId xmlns:a16="http://schemas.microsoft.com/office/drawing/2014/main" id="{C1F442DD-DF7A-8073-522E-D3E60DAEF6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7031" y="3643909"/>
            <a:ext cx="2663958" cy="1131151"/>
          </a:xfrm>
          <a:prstGeom prst="rect">
            <a:avLst/>
          </a:prstGeom>
        </p:spPr>
      </p:pic>
      <p:pic>
        <p:nvPicPr>
          <p:cNvPr id="5" name="Picture 4" descr="ManeuverBatLab   Sep22">
            <a:extLst>
              <a:ext uri="{FF2B5EF4-FFF2-40B4-BE49-F238E27FC236}">
                <a16:creationId xmlns:a16="http://schemas.microsoft.com/office/drawing/2014/main" id="{851921E8-489C-7D55-37CE-A3648653110D}"/>
              </a:ext>
            </a:extLst>
          </p:cNvPr>
          <p:cNvPicPr>
            <a:picLocks noChangeAspect="1" noChangeArrowheads="1"/>
          </p:cNvPicPr>
          <p:nvPr/>
        </p:nvPicPr>
        <p:blipFill>
          <a:blip r:embed="rId4" cstate="print">
            <a:clrChange>
              <a:clrFrom>
                <a:srgbClr val="76C5F0"/>
              </a:clrFrom>
              <a:clrTo>
                <a:srgbClr val="76C5F0">
                  <a:alpha val="0"/>
                </a:srgbClr>
              </a:clrTo>
            </a:clrChange>
          </a:blip>
          <a:srcRect/>
          <a:stretch>
            <a:fillRect/>
          </a:stretch>
        </p:blipFill>
        <p:spPr bwMode="auto">
          <a:xfrm>
            <a:off x="6435810" y="3666452"/>
            <a:ext cx="1985773" cy="1124619"/>
          </a:xfrm>
          <a:prstGeom prst="rect">
            <a:avLst/>
          </a:prstGeom>
          <a:noFill/>
          <a:ln w="9525">
            <a:noFill/>
            <a:miter lim="800000"/>
            <a:headEnd/>
            <a:tailEnd/>
          </a:ln>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Chinese  Use of AI and ML </a:t>
            </a:r>
          </a:p>
        </p:txBody>
      </p:sp>
      <p:sp>
        <p:nvSpPr>
          <p:cNvPr id="4" name="Content Placeholder 3"/>
          <p:cNvSpPr>
            <a:spLocks noGrp="1"/>
          </p:cNvSpPr>
          <p:nvPr>
            <p:ph sz="quarter" idx="11"/>
          </p:nvPr>
        </p:nvSpPr>
        <p:spPr>
          <a:xfrm>
            <a:off x="480132" y="933254"/>
            <a:ext cx="11250613" cy="5457248"/>
          </a:xfrm>
        </p:spPr>
        <p:txBody>
          <a:bodyPr/>
          <a:lstStyle/>
          <a:p>
            <a:pPr marL="0" indent="0" algn="ctr">
              <a:buNone/>
            </a:pPr>
            <a:r>
              <a:rPr lang="en-US" sz="2000" b="1" dirty="0">
                <a:effectLst/>
                <a:latin typeface="Times New Roman" panose="02020603050405020304" pitchFamily="18" charset="0"/>
                <a:ea typeface="Times New Roman" panose="02020603050405020304" pitchFamily="18" charset="0"/>
              </a:rPr>
              <a:t>Necessary steps to move from current </a:t>
            </a:r>
            <a:r>
              <a:rPr lang="en-US" sz="2000" b="1" i="1" u="sng" dirty="0">
                <a:effectLst/>
                <a:latin typeface="Times New Roman" panose="02020603050405020304" pitchFamily="18" charset="0"/>
                <a:ea typeface="Times New Roman" panose="02020603050405020304" pitchFamily="18" charset="0"/>
              </a:rPr>
              <a:t>Mechanized Warfare</a:t>
            </a:r>
            <a:r>
              <a:rPr lang="en-US" sz="2000" b="1" u="sng"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through </a:t>
            </a:r>
            <a:r>
              <a:rPr lang="en-US" sz="2000" b="1" i="1" u="sng" dirty="0">
                <a:effectLst/>
                <a:latin typeface="Times New Roman" panose="02020603050405020304" pitchFamily="18" charset="0"/>
                <a:ea typeface="Times New Roman" panose="02020603050405020304" pitchFamily="18" charset="0"/>
              </a:rPr>
              <a:t>Informatized Warfare</a:t>
            </a:r>
            <a:r>
              <a:rPr lang="en-US" sz="2000" b="1" u="sng"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to ultimately </a:t>
            </a:r>
            <a:r>
              <a:rPr lang="en-US" sz="2000" b="1" i="1" u="sng" dirty="0">
                <a:effectLst/>
                <a:latin typeface="Times New Roman" panose="02020603050405020304" pitchFamily="18" charset="0"/>
                <a:ea typeface="Times New Roman" panose="02020603050405020304" pitchFamily="18" charset="0"/>
              </a:rPr>
              <a:t>Intelligent Warfare</a:t>
            </a:r>
            <a:r>
              <a:rPr lang="en-US" sz="2000" b="1" u="sng" dirty="0">
                <a:effectLst/>
                <a:latin typeface="Times New Roman" panose="02020603050405020304" pitchFamily="18" charset="0"/>
                <a:ea typeface="Times New Roman" panose="02020603050405020304" pitchFamily="18" charset="0"/>
              </a:rPr>
              <a:t> </a:t>
            </a:r>
            <a:r>
              <a:rPr lang="en-US" sz="2000" b="1" dirty="0">
                <a:effectLst/>
                <a:latin typeface="Times New Roman" panose="02020603050405020304" pitchFamily="18" charset="0"/>
                <a:ea typeface="Times New Roman" panose="02020603050405020304" pitchFamily="18" charset="0"/>
              </a:rPr>
              <a:t>(weapons systems, formations and even process will be enhanced through the application of AI and ML) </a:t>
            </a:r>
          </a:p>
          <a:p>
            <a:pPr marL="0" indent="0" algn="ctr">
              <a:buNone/>
            </a:pPr>
            <a:endParaRPr lang="en-US" sz="2000" b="1" dirty="0">
              <a:effectLst/>
              <a:latin typeface="Times New Roman" panose="02020603050405020304" pitchFamily="18" charset="0"/>
              <a:ea typeface="Times New Roman" panose="02020603050405020304" pitchFamily="18" charset="0"/>
            </a:endParaRPr>
          </a:p>
          <a:p>
            <a:r>
              <a:rPr lang="en-US" sz="3200" b="1" dirty="0"/>
              <a:t>$150 Billion in government funding</a:t>
            </a:r>
          </a:p>
          <a:p>
            <a:r>
              <a:rPr lang="en-US" sz="3200" b="1" dirty="0"/>
              <a:t>Focus is on autonomy of unmanned weapons, processing of large data sets, and accelerating military decision-making</a:t>
            </a:r>
          </a:p>
          <a:p>
            <a:r>
              <a:rPr lang="en-US" sz="3200" b="1" dirty="0"/>
              <a:t>“…intelligent warfare will bring about an acceleration of the entire observe, orient, decide, act (OODA) loop process from intelligence collection to transmittal, processing, and decision-making”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Tree>
    <p:extLst>
      <p:ext uri="{BB962C8B-B14F-4D97-AF65-F5344CB8AC3E}">
        <p14:creationId xmlns:p14="http://schemas.microsoft.com/office/powerpoint/2010/main" val="3305954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9454896" cy="795130"/>
          </a:xfrm>
        </p:spPr>
        <p:txBody>
          <a:bodyPr/>
          <a:lstStyle/>
          <a:p>
            <a:r>
              <a:rPr lang="en-US" dirty="0"/>
              <a:t>Friedman’s View of the  Chinese System Warfare</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pic>
        <p:nvPicPr>
          <p:cNvPr id="7" name="Picture 6">
            <a:extLst>
              <a:ext uri="{FF2B5EF4-FFF2-40B4-BE49-F238E27FC236}">
                <a16:creationId xmlns:a16="http://schemas.microsoft.com/office/drawing/2014/main" id="{62320ED5-7536-ACBE-918C-0317399D364A}"/>
              </a:ext>
            </a:extLst>
          </p:cNvPr>
          <p:cNvPicPr>
            <a:picLocks noChangeAspect="1"/>
          </p:cNvPicPr>
          <p:nvPr/>
        </p:nvPicPr>
        <p:blipFill>
          <a:blip r:embed="rId2"/>
          <a:stretch>
            <a:fillRect/>
          </a:stretch>
        </p:blipFill>
        <p:spPr>
          <a:xfrm>
            <a:off x="2194560" y="892473"/>
            <a:ext cx="8148892" cy="5298015"/>
          </a:xfrm>
          <a:prstGeom prst="rect">
            <a:avLst/>
          </a:prstGeom>
        </p:spPr>
      </p:pic>
    </p:spTree>
    <p:extLst>
      <p:ext uri="{BB962C8B-B14F-4D97-AF65-F5344CB8AC3E}">
        <p14:creationId xmlns:p14="http://schemas.microsoft.com/office/powerpoint/2010/main" val="221595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4" name="Content Placeholder 3"/>
          <p:cNvSpPr>
            <a:spLocks noGrp="1"/>
          </p:cNvSpPr>
          <p:nvPr>
            <p:ph sz="quarter" idx="11"/>
          </p:nvPr>
        </p:nvSpPr>
        <p:spPr>
          <a:xfrm>
            <a:off x="464309" y="2445690"/>
            <a:ext cx="11250613" cy="5075237"/>
          </a:xfrm>
        </p:spPr>
        <p:txBody>
          <a:bodyPr/>
          <a:lstStyle/>
          <a:p>
            <a:pPr>
              <a:buFont typeface="Wingdings" panose="05000000000000000000" pitchFamily="2" charset="2"/>
              <a:buChar char="Ø"/>
            </a:pPr>
            <a:r>
              <a:rPr lang="en-US" b="1" dirty="0"/>
              <a:t>Future tactical and operational impacts of AI/ML for the U.S. Army</a:t>
            </a:r>
          </a:p>
          <a:p>
            <a:pPr>
              <a:buFont typeface="Wingdings" panose="05000000000000000000" pitchFamily="2" charset="2"/>
              <a:buChar char="Ø"/>
            </a:pPr>
            <a:r>
              <a:rPr lang="en-US" b="1" dirty="0"/>
              <a:t>Future tactical and operational impacts of AI/ML for China and Russia</a:t>
            </a:r>
          </a:p>
          <a:p>
            <a:pPr>
              <a:buFont typeface="Wingdings" panose="05000000000000000000" pitchFamily="2" charset="2"/>
              <a:buChar char="Ø"/>
            </a:pPr>
            <a:r>
              <a:rPr lang="en-US" b="1" dirty="0"/>
              <a:t>Implications of AI/ML for maneuver warfare in 15-20 years</a:t>
            </a:r>
          </a:p>
          <a:p>
            <a:pPr>
              <a:buFont typeface="Wingdings" panose="05000000000000000000" pitchFamily="2" charset="2"/>
              <a:buChar char="Ø"/>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spTree>
    <p:extLst>
      <p:ext uri="{BB962C8B-B14F-4D97-AF65-F5344CB8AC3E}">
        <p14:creationId xmlns:p14="http://schemas.microsoft.com/office/powerpoint/2010/main" val="1543094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4" name="Content Placeholder 3"/>
          <p:cNvSpPr>
            <a:spLocks noGrp="1"/>
          </p:cNvSpPr>
          <p:nvPr>
            <p:ph sz="quarter" idx="11"/>
          </p:nvPr>
        </p:nvSpPr>
        <p:spPr>
          <a:xfrm>
            <a:off x="557250" y="891381"/>
            <a:ext cx="11250613" cy="5075237"/>
          </a:xfrm>
        </p:spPr>
        <p:txBody>
          <a:bodyPr/>
          <a:lstStyle/>
          <a:p>
            <a:pPr>
              <a:buFont typeface="Wingdings" panose="05000000000000000000" pitchFamily="2" charset="2"/>
              <a:buChar char="Ø"/>
            </a:pPr>
            <a:endParaRPr lang="en-US" dirty="0"/>
          </a:p>
          <a:p>
            <a:pPr marL="0" indent="0">
              <a:buNone/>
            </a:pP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5" name="Content Placeholder 3">
            <a:extLst>
              <a:ext uri="{FF2B5EF4-FFF2-40B4-BE49-F238E27FC236}">
                <a16:creationId xmlns:a16="http://schemas.microsoft.com/office/drawing/2014/main" id="{0C50B925-2935-B72E-27B0-1193357293D4}"/>
              </a:ext>
            </a:extLst>
          </p:cNvPr>
          <p:cNvSpPr txBox="1">
            <a:spLocks/>
          </p:cNvSpPr>
          <p:nvPr/>
        </p:nvSpPr>
        <p:spPr bwMode="auto">
          <a:xfrm>
            <a:off x="1427583" y="1782763"/>
            <a:ext cx="11429102"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a:buFont typeface="Wingdings" panose="05000000000000000000" pitchFamily="2" charset="2"/>
              <a:buChar char="Ø"/>
            </a:pPr>
            <a:r>
              <a:rPr lang="en-US" sz="3200" b="1" kern="0" dirty="0"/>
              <a:t>The Boyd Loop</a:t>
            </a:r>
          </a:p>
          <a:p>
            <a:pPr>
              <a:buFont typeface="Wingdings" panose="05000000000000000000" pitchFamily="2" charset="2"/>
              <a:buChar char="Ø"/>
            </a:pPr>
            <a:r>
              <a:rPr lang="en-US" sz="3200" b="1" kern="0" dirty="0"/>
              <a:t>The Boyd Loop Empowered by AI</a:t>
            </a:r>
          </a:p>
          <a:p>
            <a:pPr>
              <a:buFont typeface="Wingdings" panose="05000000000000000000" pitchFamily="2" charset="2"/>
              <a:buChar char="Ø"/>
            </a:pPr>
            <a:r>
              <a:rPr lang="en-US" sz="3200" b="1" kern="0"/>
              <a:t>SESU - </a:t>
            </a:r>
            <a:r>
              <a:rPr lang="en-US" sz="3200" b="1" kern="0" dirty="0"/>
              <a:t>A Case Study</a:t>
            </a:r>
          </a:p>
          <a:p>
            <a:pPr>
              <a:buFont typeface="Wingdings" panose="05000000000000000000" pitchFamily="2" charset="2"/>
              <a:buChar char="Ø"/>
            </a:pPr>
            <a:r>
              <a:rPr lang="en-US" sz="3200" b="1" kern="0" dirty="0"/>
              <a:t>Russian Use and Developments of AI</a:t>
            </a:r>
          </a:p>
          <a:p>
            <a:pPr>
              <a:buFont typeface="Wingdings" panose="05000000000000000000" pitchFamily="2" charset="2"/>
              <a:buChar char="Ø"/>
            </a:pPr>
            <a:r>
              <a:rPr lang="en-US" sz="3200" b="1" kern="0" dirty="0"/>
              <a:t>China Use and Developments of AI</a:t>
            </a:r>
          </a:p>
          <a:p>
            <a:pPr marL="0" indent="0">
              <a:buFont typeface="Wingdings" charset="2"/>
              <a:buNone/>
            </a:pPr>
            <a:endParaRPr lang="en-US" kern="0" dirty="0">
              <a:solidFill>
                <a:srgbClr val="FF0000"/>
              </a:solidFill>
            </a:endParaRPr>
          </a:p>
          <a:p>
            <a:endParaRPr lang="en-US" kern="0" dirty="0"/>
          </a:p>
        </p:txBody>
      </p:sp>
    </p:spTree>
    <p:extLst>
      <p:ext uri="{BB962C8B-B14F-4D97-AF65-F5344CB8AC3E}">
        <p14:creationId xmlns:p14="http://schemas.microsoft.com/office/powerpoint/2010/main" val="2304859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t>
            </a:r>
          </a:p>
        </p:txBody>
      </p:sp>
      <p:sp>
        <p:nvSpPr>
          <p:cNvPr id="4" name="Content Placeholder 3"/>
          <p:cNvSpPr>
            <a:spLocks noGrp="1"/>
          </p:cNvSpPr>
          <p:nvPr>
            <p:ph sz="quarter" idx="11"/>
          </p:nvPr>
        </p:nvSpPr>
        <p:spPr>
          <a:xfrm>
            <a:off x="464309" y="2152547"/>
            <a:ext cx="11250613" cy="5075237"/>
          </a:xfrm>
        </p:spPr>
        <p:txBody>
          <a:bodyPr/>
          <a:lstStyle/>
          <a:p>
            <a:pPr marL="0" indent="0">
              <a:buNone/>
            </a:pPr>
            <a:r>
              <a:rPr lang="en-US" b="1" dirty="0"/>
              <a:t>We would like to thank the following individuals for their support in the publishing of our paper:</a:t>
            </a:r>
          </a:p>
          <a:p>
            <a:r>
              <a:rPr lang="en-US" b="1" dirty="0"/>
              <a:t>Our Birddog from the PSMA Subcommittee: Dr. </a:t>
            </a:r>
            <a:r>
              <a:rPr lang="en-US" b="1" dirty="0" err="1"/>
              <a:t>Leili</a:t>
            </a:r>
            <a:r>
              <a:rPr lang="en-US" b="1" dirty="0"/>
              <a:t> Green</a:t>
            </a:r>
          </a:p>
          <a:p>
            <a:r>
              <a:rPr lang="en-US" b="1" dirty="0"/>
              <a:t>T.J. Sabau for his help in graphically representing the concept</a:t>
            </a:r>
          </a:p>
          <a:p>
            <a:r>
              <a:rPr lang="en-US" b="1" dirty="0"/>
              <a:t>Tollie Strode and Chris Willis for their feedback during the editorial process</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Tree>
    <p:extLst>
      <p:ext uri="{BB962C8B-B14F-4D97-AF65-F5344CB8AC3E}">
        <p14:creationId xmlns:p14="http://schemas.microsoft.com/office/powerpoint/2010/main" val="1397001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702202" y="3196857"/>
            <a:ext cx="11250613" cy="1695183"/>
          </a:xfrm>
        </p:spPr>
        <p:txBody>
          <a:bodyPr/>
          <a:lstStyle/>
          <a:p>
            <a:pPr marL="0" indent="0" algn="ctr">
              <a:buNone/>
            </a:pPr>
            <a:r>
              <a:rPr lang="en-US" sz="4800" b="1" dirty="0"/>
              <a:t>Questions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spTree>
    <p:extLst>
      <p:ext uri="{BB962C8B-B14F-4D97-AF65-F5344CB8AC3E}">
        <p14:creationId xmlns:p14="http://schemas.microsoft.com/office/powerpoint/2010/main" val="396563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Content Placeholder 3"/>
          <p:cNvSpPr>
            <a:spLocks noGrp="1"/>
          </p:cNvSpPr>
          <p:nvPr>
            <p:ph sz="quarter" idx="11"/>
          </p:nvPr>
        </p:nvSpPr>
        <p:spPr>
          <a:xfrm>
            <a:off x="480132" y="1315265"/>
            <a:ext cx="11250613" cy="5075237"/>
          </a:xfrm>
        </p:spPr>
        <p:txBody>
          <a:bodyPr/>
          <a:lstStyle/>
          <a:p>
            <a:r>
              <a:rPr lang="en-US" b="1" dirty="0"/>
              <a:t>Introduction and background</a:t>
            </a:r>
          </a:p>
          <a:p>
            <a:r>
              <a:rPr lang="en-US" b="1" dirty="0"/>
              <a:t>The Boyd Loop</a:t>
            </a:r>
          </a:p>
          <a:p>
            <a:r>
              <a:rPr lang="en-US" b="1" dirty="0"/>
              <a:t>The Boyd Loop Empowered by AI</a:t>
            </a:r>
          </a:p>
          <a:p>
            <a:r>
              <a:rPr lang="en-US" b="1" dirty="0"/>
              <a:t>System of Systems Enhanced Small Unit (SESU) - A Case Study</a:t>
            </a:r>
          </a:p>
          <a:p>
            <a:r>
              <a:rPr lang="en-US" b="1" dirty="0"/>
              <a:t>Russian Use and Developments of AI</a:t>
            </a:r>
          </a:p>
          <a:p>
            <a:r>
              <a:rPr lang="en-US" b="1" dirty="0"/>
              <a:t>China Use and Developments of AI</a:t>
            </a:r>
          </a:p>
          <a:p>
            <a:r>
              <a:rPr lang="en-US" b="1" dirty="0"/>
              <a:t>Final thoughts</a:t>
            </a:r>
          </a:p>
          <a:p>
            <a:r>
              <a:rPr lang="en-US" b="1" dirty="0"/>
              <a:t>Acknowledgements</a:t>
            </a:r>
          </a:p>
          <a:p>
            <a:pPr marL="0" indent="0">
              <a:buNone/>
            </a:pPr>
            <a:endParaRPr lang="en-US" dirty="0">
              <a:solidFill>
                <a:srgbClr val="FF0000"/>
              </a:solidFill>
            </a:endParaRP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Tree>
    <p:extLst>
      <p:ext uri="{BB962C8B-B14F-4D97-AF65-F5344CB8AC3E}">
        <p14:creationId xmlns:p14="http://schemas.microsoft.com/office/powerpoint/2010/main" val="1008667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and Background</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5" name="Content Placeholder 3">
            <a:extLst>
              <a:ext uri="{FF2B5EF4-FFF2-40B4-BE49-F238E27FC236}">
                <a16:creationId xmlns:a16="http://schemas.microsoft.com/office/drawing/2014/main" id="{2278C847-D7FA-5F10-858F-4965625F74C8}"/>
              </a:ext>
            </a:extLst>
          </p:cNvPr>
          <p:cNvSpPr txBox="1">
            <a:spLocks/>
          </p:cNvSpPr>
          <p:nvPr/>
        </p:nvSpPr>
        <p:spPr bwMode="auto">
          <a:xfrm>
            <a:off x="720887" y="1782763"/>
            <a:ext cx="11250613" cy="50752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b="1" kern="0" dirty="0"/>
              <a:t>Army Experimentation- how will the US Army fight in 2030-2040- and beyond?</a:t>
            </a:r>
          </a:p>
          <a:p>
            <a:pPr lvl="1"/>
            <a:r>
              <a:rPr lang="en-US" b="1" kern="0" dirty="0"/>
              <a:t>Maneuver Battle Lab (MBL)</a:t>
            </a:r>
          </a:p>
          <a:p>
            <a:pPr lvl="1"/>
            <a:r>
              <a:rPr lang="en-US" b="1" kern="0" dirty="0"/>
              <a:t>Future Studies Program (FSP)</a:t>
            </a:r>
          </a:p>
          <a:p>
            <a:r>
              <a:rPr lang="en-US" b="1" i="1" kern="0" dirty="0"/>
              <a:t>Concepts</a:t>
            </a:r>
            <a:r>
              <a:rPr lang="en-US" b="1" kern="0" dirty="0"/>
              <a:t> and </a:t>
            </a:r>
            <a:r>
              <a:rPr lang="en-US" b="1" i="1" kern="0" dirty="0"/>
              <a:t>Capabilities</a:t>
            </a:r>
            <a:r>
              <a:rPr lang="en-US" b="1" kern="0" dirty="0"/>
              <a:t> Development</a:t>
            </a:r>
          </a:p>
          <a:p>
            <a:r>
              <a:rPr lang="en-US" b="1" kern="0" dirty="0"/>
              <a:t>Artificial Intelligence (AI) and Machine Learning (ML)- Concept or Capability? </a:t>
            </a:r>
          </a:p>
          <a:p>
            <a:pPr lvl="1"/>
            <a:endParaRPr lang="en-US" kern="0" dirty="0"/>
          </a:p>
        </p:txBody>
      </p:sp>
    </p:spTree>
    <p:extLst>
      <p:ext uri="{BB962C8B-B14F-4D97-AF65-F5344CB8AC3E}">
        <p14:creationId xmlns:p14="http://schemas.microsoft.com/office/powerpoint/2010/main" val="3740464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Boyd Loop</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15" name="TextBox 14">
            <a:extLst>
              <a:ext uri="{FF2B5EF4-FFF2-40B4-BE49-F238E27FC236}">
                <a16:creationId xmlns:a16="http://schemas.microsoft.com/office/drawing/2014/main" id="{E1581382-52A9-7FC0-B127-BDC8A76FED59}"/>
              </a:ext>
            </a:extLst>
          </p:cNvPr>
          <p:cNvSpPr txBox="1"/>
          <p:nvPr/>
        </p:nvSpPr>
        <p:spPr>
          <a:xfrm>
            <a:off x="4634580" y="1644403"/>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Observe</a:t>
            </a:r>
          </a:p>
        </p:txBody>
      </p:sp>
      <p:sp>
        <p:nvSpPr>
          <p:cNvPr id="16" name="TextBox 15">
            <a:extLst>
              <a:ext uri="{FF2B5EF4-FFF2-40B4-BE49-F238E27FC236}">
                <a16:creationId xmlns:a16="http://schemas.microsoft.com/office/drawing/2014/main" id="{0AA2302C-8B38-94DA-4A31-0FD7A7676039}"/>
              </a:ext>
            </a:extLst>
          </p:cNvPr>
          <p:cNvSpPr txBox="1"/>
          <p:nvPr/>
        </p:nvSpPr>
        <p:spPr>
          <a:xfrm>
            <a:off x="2586500" y="2998066"/>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Act</a:t>
            </a:r>
          </a:p>
        </p:txBody>
      </p:sp>
      <p:sp>
        <p:nvSpPr>
          <p:cNvPr id="17" name="TextBox 16">
            <a:extLst>
              <a:ext uri="{FF2B5EF4-FFF2-40B4-BE49-F238E27FC236}">
                <a16:creationId xmlns:a16="http://schemas.microsoft.com/office/drawing/2014/main" id="{6047C5CB-E7D0-631E-0CD7-C956C1816B29}"/>
              </a:ext>
            </a:extLst>
          </p:cNvPr>
          <p:cNvSpPr txBox="1"/>
          <p:nvPr/>
        </p:nvSpPr>
        <p:spPr>
          <a:xfrm>
            <a:off x="4630054" y="4493670"/>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Decide</a:t>
            </a:r>
          </a:p>
        </p:txBody>
      </p:sp>
      <p:sp>
        <p:nvSpPr>
          <p:cNvPr id="18" name="TextBox 17">
            <a:extLst>
              <a:ext uri="{FF2B5EF4-FFF2-40B4-BE49-F238E27FC236}">
                <a16:creationId xmlns:a16="http://schemas.microsoft.com/office/drawing/2014/main" id="{A76FD218-529E-950E-A5A7-9A6C4C85DDC6}"/>
              </a:ext>
            </a:extLst>
          </p:cNvPr>
          <p:cNvSpPr txBox="1"/>
          <p:nvPr/>
        </p:nvSpPr>
        <p:spPr>
          <a:xfrm>
            <a:off x="6642940" y="3170389"/>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Orient</a:t>
            </a:r>
          </a:p>
        </p:txBody>
      </p:sp>
      <p:sp>
        <p:nvSpPr>
          <p:cNvPr id="19" name="Arrow: Bent 18">
            <a:extLst>
              <a:ext uri="{FF2B5EF4-FFF2-40B4-BE49-F238E27FC236}">
                <a16:creationId xmlns:a16="http://schemas.microsoft.com/office/drawing/2014/main" id="{48D653B8-D630-3530-0CEF-2113D7493861}"/>
              </a:ext>
            </a:extLst>
          </p:cNvPr>
          <p:cNvSpPr/>
          <p:nvPr/>
        </p:nvSpPr>
        <p:spPr>
          <a:xfrm rot="5400000">
            <a:off x="6725678" y="1906558"/>
            <a:ext cx="1414674" cy="1414674"/>
          </a:xfrm>
          <a:prstGeom prst="ben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 name="Arrow: Bent 19">
            <a:extLst>
              <a:ext uri="{FF2B5EF4-FFF2-40B4-BE49-F238E27FC236}">
                <a16:creationId xmlns:a16="http://schemas.microsoft.com/office/drawing/2014/main" id="{B00E2F01-D91A-3A94-DC35-48C64C20F526}"/>
              </a:ext>
            </a:extLst>
          </p:cNvPr>
          <p:cNvSpPr/>
          <p:nvPr/>
        </p:nvSpPr>
        <p:spPr>
          <a:xfrm rot="16200000">
            <a:off x="3458496" y="3596270"/>
            <a:ext cx="1414674" cy="1414674"/>
          </a:xfrm>
          <a:prstGeom prst="ben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Arrow: Bent 20">
            <a:extLst>
              <a:ext uri="{FF2B5EF4-FFF2-40B4-BE49-F238E27FC236}">
                <a16:creationId xmlns:a16="http://schemas.microsoft.com/office/drawing/2014/main" id="{870D9F2F-4B64-0CCC-319F-5234D706C6CB}"/>
              </a:ext>
            </a:extLst>
          </p:cNvPr>
          <p:cNvSpPr/>
          <p:nvPr/>
        </p:nvSpPr>
        <p:spPr>
          <a:xfrm rot="10800000">
            <a:off x="6662556" y="3725326"/>
            <a:ext cx="1414674" cy="1414674"/>
          </a:xfrm>
          <a:prstGeom prst="ben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Arrow: Bent 21">
            <a:extLst>
              <a:ext uri="{FF2B5EF4-FFF2-40B4-BE49-F238E27FC236}">
                <a16:creationId xmlns:a16="http://schemas.microsoft.com/office/drawing/2014/main" id="{0053BF2F-984F-1D11-A941-29348F50211B}"/>
              </a:ext>
            </a:extLst>
          </p:cNvPr>
          <p:cNvSpPr/>
          <p:nvPr/>
        </p:nvSpPr>
        <p:spPr>
          <a:xfrm>
            <a:off x="3541235" y="1631519"/>
            <a:ext cx="1414674" cy="1414674"/>
          </a:xfrm>
          <a:prstGeom prst="ben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17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Boyd Loop- Accounting for Threat</a:t>
            </a:r>
          </a:p>
        </p:txBody>
      </p:sp>
      <p:sp>
        <p:nvSpPr>
          <p:cNvPr id="15" name="TextBox 14">
            <a:extLst>
              <a:ext uri="{FF2B5EF4-FFF2-40B4-BE49-F238E27FC236}">
                <a16:creationId xmlns:a16="http://schemas.microsoft.com/office/drawing/2014/main" id="{E1581382-52A9-7FC0-B127-BDC8A76FED59}"/>
              </a:ext>
            </a:extLst>
          </p:cNvPr>
          <p:cNvSpPr txBox="1"/>
          <p:nvPr/>
        </p:nvSpPr>
        <p:spPr>
          <a:xfrm>
            <a:off x="1516476" y="1580395"/>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Observe</a:t>
            </a:r>
          </a:p>
        </p:txBody>
      </p:sp>
      <p:sp>
        <p:nvSpPr>
          <p:cNvPr id="16" name="TextBox 15">
            <a:extLst>
              <a:ext uri="{FF2B5EF4-FFF2-40B4-BE49-F238E27FC236}">
                <a16:creationId xmlns:a16="http://schemas.microsoft.com/office/drawing/2014/main" id="{0AA2302C-8B38-94DA-4A31-0FD7A7676039}"/>
              </a:ext>
            </a:extLst>
          </p:cNvPr>
          <p:cNvSpPr txBox="1"/>
          <p:nvPr/>
        </p:nvSpPr>
        <p:spPr>
          <a:xfrm>
            <a:off x="-531604" y="2934058"/>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Act</a:t>
            </a:r>
          </a:p>
        </p:txBody>
      </p:sp>
      <p:sp>
        <p:nvSpPr>
          <p:cNvPr id="17" name="TextBox 16">
            <a:extLst>
              <a:ext uri="{FF2B5EF4-FFF2-40B4-BE49-F238E27FC236}">
                <a16:creationId xmlns:a16="http://schemas.microsoft.com/office/drawing/2014/main" id="{6047C5CB-E7D0-631E-0CD7-C956C1816B29}"/>
              </a:ext>
            </a:extLst>
          </p:cNvPr>
          <p:cNvSpPr txBox="1"/>
          <p:nvPr/>
        </p:nvSpPr>
        <p:spPr>
          <a:xfrm>
            <a:off x="1511950" y="4429662"/>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Decide</a:t>
            </a:r>
          </a:p>
        </p:txBody>
      </p:sp>
      <p:sp>
        <p:nvSpPr>
          <p:cNvPr id="18" name="TextBox 17">
            <a:extLst>
              <a:ext uri="{FF2B5EF4-FFF2-40B4-BE49-F238E27FC236}">
                <a16:creationId xmlns:a16="http://schemas.microsoft.com/office/drawing/2014/main" id="{A76FD218-529E-950E-A5A7-9A6C4C85DDC6}"/>
              </a:ext>
            </a:extLst>
          </p:cNvPr>
          <p:cNvSpPr txBox="1"/>
          <p:nvPr/>
        </p:nvSpPr>
        <p:spPr>
          <a:xfrm>
            <a:off x="3524836" y="3106381"/>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Orient</a:t>
            </a:r>
          </a:p>
        </p:txBody>
      </p:sp>
      <p:sp>
        <p:nvSpPr>
          <p:cNvPr id="19" name="Arrow: Bent 18">
            <a:extLst>
              <a:ext uri="{FF2B5EF4-FFF2-40B4-BE49-F238E27FC236}">
                <a16:creationId xmlns:a16="http://schemas.microsoft.com/office/drawing/2014/main" id="{48D653B8-D630-3530-0CEF-2113D7493861}"/>
              </a:ext>
            </a:extLst>
          </p:cNvPr>
          <p:cNvSpPr/>
          <p:nvPr/>
        </p:nvSpPr>
        <p:spPr>
          <a:xfrm rot="5400000">
            <a:off x="3607574" y="1842550"/>
            <a:ext cx="1414674" cy="1414674"/>
          </a:xfrm>
          <a:prstGeom prst="ben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0" name="Arrow: Bent 19">
            <a:extLst>
              <a:ext uri="{FF2B5EF4-FFF2-40B4-BE49-F238E27FC236}">
                <a16:creationId xmlns:a16="http://schemas.microsoft.com/office/drawing/2014/main" id="{B00E2F01-D91A-3A94-DC35-48C64C20F526}"/>
              </a:ext>
            </a:extLst>
          </p:cNvPr>
          <p:cNvSpPr/>
          <p:nvPr/>
        </p:nvSpPr>
        <p:spPr>
          <a:xfrm rot="16200000">
            <a:off x="340392" y="3532262"/>
            <a:ext cx="1414674" cy="1414674"/>
          </a:xfrm>
          <a:prstGeom prst="ben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1" name="Arrow: Bent 20">
            <a:extLst>
              <a:ext uri="{FF2B5EF4-FFF2-40B4-BE49-F238E27FC236}">
                <a16:creationId xmlns:a16="http://schemas.microsoft.com/office/drawing/2014/main" id="{870D9F2F-4B64-0CCC-319F-5234D706C6CB}"/>
              </a:ext>
            </a:extLst>
          </p:cNvPr>
          <p:cNvSpPr/>
          <p:nvPr/>
        </p:nvSpPr>
        <p:spPr>
          <a:xfrm rot="10800000">
            <a:off x="3544452" y="3661318"/>
            <a:ext cx="1414674" cy="1414674"/>
          </a:xfrm>
          <a:prstGeom prst="ben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2" name="Arrow: Bent 21">
            <a:extLst>
              <a:ext uri="{FF2B5EF4-FFF2-40B4-BE49-F238E27FC236}">
                <a16:creationId xmlns:a16="http://schemas.microsoft.com/office/drawing/2014/main" id="{0053BF2F-984F-1D11-A941-29348F50211B}"/>
              </a:ext>
            </a:extLst>
          </p:cNvPr>
          <p:cNvSpPr/>
          <p:nvPr/>
        </p:nvSpPr>
        <p:spPr>
          <a:xfrm>
            <a:off x="423131" y="1567511"/>
            <a:ext cx="1414674" cy="1414674"/>
          </a:xfrm>
          <a:prstGeom prst="ben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7" name="TextBox 46">
            <a:extLst>
              <a:ext uri="{FF2B5EF4-FFF2-40B4-BE49-F238E27FC236}">
                <a16:creationId xmlns:a16="http://schemas.microsoft.com/office/drawing/2014/main" id="{FA15A905-E967-4AE2-3862-B3EA090DB837}"/>
              </a:ext>
            </a:extLst>
          </p:cNvPr>
          <p:cNvSpPr txBox="1"/>
          <p:nvPr/>
        </p:nvSpPr>
        <p:spPr>
          <a:xfrm>
            <a:off x="4737194" y="3153729"/>
            <a:ext cx="2370242" cy="769441"/>
          </a:xfrm>
          <a:prstGeom prst="rect">
            <a:avLst/>
          </a:prstGeom>
          <a:noFill/>
        </p:spPr>
        <p:txBody>
          <a:bodyPr wrap="square" rtlCol="0">
            <a:spAutoFit/>
          </a:bodyPr>
          <a:lstStyle/>
          <a:p>
            <a:pPr algn="ctr" defTabSz="457200" fontAlgn="auto">
              <a:spcBef>
                <a:spcPts val="0"/>
              </a:spcBef>
              <a:spcAft>
                <a:spcPts val="0"/>
              </a:spcAft>
            </a:pPr>
            <a:r>
              <a:rPr lang="en-US" sz="4400" b="1" dirty="0">
                <a:solidFill>
                  <a:srgbClr val="70AD47">
                    <a:lumMod val="75000"/>
                  </a:srgbClr>
                </a:solidFill>
                <a:latin typeface="Calibri" panose="020F0502020204030204"/>
              </a:rPr>
              <a:t>VS</a:t>
            </a:r>
          </a:p>
        </p:txBody>
      </p:sp>
      <p:sp>
        <p:nvSpPr>
          <p:cNvPr id="48" name="TextBox 47">
            <a:extLst>
              <a:ext uri="{FF2B5EF4-FFF2-40B4-BE49-F238E27FC236}">
                <a16:creationId xmlns:a16="http://schemas.microsoft.com/office/drawing/2014/main" id="{6E6345C7-7F28-515A-7D51-FE8086A0BBE8}"/>
              </a:ext>
            </a:extLst>
          </p:cNvPr>
          <p:cNvSpPr txBox="1"/>
          <p:nvPr/>
        </p:nvSpPr>
        <p:spPr>
          <a:xfrm>
            <a:off x="7942325" y="1752171"/>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Observe</a:t>
            </a:r>
          </a:p>
        </p:txBody>
      </p:sp>
      <p:sp>
        <p:nvSpPr>
          <p:cNvPr id="49" name="TextBox 48">
            <a:extLst>
              <a:ext uri="{FF2B5EF4-FFF2-40B4-BE49-F238E27FC236}">
                <a16:creationId xmlns:a16="http://schemas.microsoft.com/office/drawing/2014/main" id="{E8485FAB-7D3A-322B-D770-ACD90A166CDB}"/>
              </a:ext>
            </a:extLst>
          </p:cNvPr>
          <p:cNvSpPr txBox="1"/>
          <p:nvPr/>
        </p:nvSpPr>
        <p:spPr>
          <a:xfrm>
            <a:off x="5894245" y="3105834"/>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Act</a:t>
            </a:r>
          </a:p>
        </p:txBody>
      </p:sp>
      <p:sp>
        <p:nvSpPr>
          <p:cNvPr id="50" name="TextBox 49">
            <a:extLst>
              <a:ext uri="{FF2B5EF4-FFF2-40B4-BE49-F238E27FC236}">
                <a16:creationId xmlns:a16="http://schemas.microsoft.com/office/drawing/2014/main" id="{48954CE5-480E-2E3F-86E7-F388EBD952B1}"/>
              </a:ext>
            </a:extLst>
          </p:cNvPr>
          <p:cNvSpPr txBox="1"/>
          <p:nvPr/>
        </p:nvSpPr>
        <p:spPr>
          <a:xfrm>
            <a:off x="7937799" y="4601438"/>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Decide</a:t>
            </a:r>
          </a:p>
        </p:txBody>
      </p:sp>
      <p:sp>
        <p:nvSpPr>
          <p:cNvPr id="51" name="TextBox 50">
            <a:extLst>
              <a:ext uri="{FF2B5EF4-FFF2-40B4-BE49-F238E27FC236}">
                <a16:creationId xmlns:a16="http://schemas.microsoft.com/office/drawing/2014/main" id="{B5BDD4B6-11C9-3736-2A0F-2C46FE88C410}"/>
              </a:ext>
            </a:extLst>
          </p:cNvPr>
          <p:cNvSpPr txBox="1"/>
          <p:nvPr/>
        </p:nvSpPr>
        <p:spPr>
          <a:xfrm>
            <a:off x="9950685" y="3278157"/>
            <a:ext cx="2286671" cy="646331"/>
          </a:xfrm>
          <a:prstGeom prst="rect">
            <a:avLst/>
          </a:prstGeom>
          <a:noFill/>
        </p:spPr>
        <p:txBody>
          <a:bodyPr wrap="square" rtlCol="0">
            <a:spAutoFit/>
          </a:bodyPr>
          <a:lstStyle/>
          <a:p>
            <a:pPr algn="ctr" defTabSz="457200" fontAlgn="auto">
              <a:spcBef>
                <a:spcPts val="0"/>
              </a:spcBef>
              <a:spcAft>
                <a:spcPts val="0"/>
              </a:spcAft>
            </a:pPr>
            <a:r>
              <a:rPr lang="en-US" sz="3600" b="1" dirty="0">
                <a:solidFill>
                  <a:prstClr val="black"/>
                </a:solidFill>
                <a:latin typeface="Calibri" panose="020F0502020204030204"/>
              </a:rPr>
              <a:t>Orient</a:t>
            </a:r>
          </a:p>
        </p:txBody>
      </p:sp>
      <p:sp>
        <p:nvSpPr>
          <p:cNvPr id="52" name="Arrow: Bent 51">
            <a:extLst>
              <a:ext uri="{FF2B5EF4-FFF2-40B4-BE49-F238E27FC236}">
                <a16:creationId xmlns:a16="http://schemas.microsoft.com/office/drawing/2014/main" id="{B756CE7F-58F4-09B2-AF7B-69ADF2FE7722}"/>
              </a:ext>
            </a:extLst>
          </p:cNvPr>
          <p:cNvSpPr/>
          <p:nvPr/>
        </p:nvSpPr>
        <p:spPr>
          <a:xfrm rot="5400000">
            <a:off x="10033423" y="2014326"/>
            <a:ext cx="1414674" cy="1414674"/>
          </a:xfrm>
          <a:prstGeom prst="bentArrow">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3" name="Arrow: Bent 52">
            <a:extLst>
              <a:ext uri="{FF2B5EF4-FFF2-40B4-BE49-F238E27FC236}">
                <a16:creationId xmlns:a16="http://schemas.microsoft.com/office/drawing/2014/main" id="{7B27D096-BF79-8C1B-2519-EB70D6470610}"/>
              </a:ext>
            </a:extLst>
          </p:cNvPr>
          <p:cNvSpPr/>
          <p:nvPr/>
        </p:nvSpPr>
        <p:spPr>
          <a:xfrm rot="16200000">
            <a:off x="6766241" y="3704038"/>
            <a:ext cx="1414674" cy="1414674"/>
          </a:xfrm>
          <a:prstGeom prst="bentArrow">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4" name="Arrow: Bent 53">
            <a:extLst>
              <a:ext uri="{FF2B5EF4-FFF2-40B4-BE49-F238E27FC236}">
                <a16:creationId xmlns:a16="http://schemas.microsoft.com/office/drawing/2014/main" id="{624F7ACE-7979-1141-A6A3-E6FD3F1D0086}"/>
              </a:ext>
            </a:extLst>
          </p:cNvPr>
          <p:cNvSpPr/>
          <p:nvPr/>
        </p:nvSpPr>
        <p:spPr>
          <a:xfrm rot="10800000">
            <a:off x="9970301" y="3833094"/>
            <a:ext cx="1414674" cy="1414674"/>
          </a:xfrm>
          <a:prstGeom prst="bentArrow">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55" name="Arrow: Bent 54">
            <a:extLst>
              <a:ext uri="{FF2B5EF4-FFF2-40B4-BE49-F238E27FC236}">
                <a16:creationId xmlns:a16="http://schemas.microsoft.com/office/drawing/2014/main" id="{DB0DB826-826E-CE26-ABC9-D980E8852C7C}"/>
              </a:ext>
            </a:extLst>
          </p:cNvPr>
          <p:cNvSpPr/>
          <p:nvPr/>
        </p:nvSpPr>
        <p:spPr>
          <a:xfrm>
            <a:off x="6848980" y="1739287"/>
            <a:ext cx="1414674" cy="1414674"/>
          </a:xfrm>
          <a:prstGeom prst="bentArrow">
            <a:avLst/>
          </a:prstGeom>
          <a:solidFill>
            <a:srgbClr val="FF0000"/>
          </a:solidFill>
          <a:ln w="12700" cap="flat" cmpd="sng" algn="ctr">
            <a:solidFill>
              <a:srgbClr val="4472C4">
                <a:shade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2">
            <a:extLst>
              <a:ext uri="{FF2B5EF4-FFF2-40B4-BE49-F238E27FC236}">
                <a16:creationId xmlns:a16="http://schemas.microsoft.com/office/drawing/2014/main" id="{12FD2843-6AA7-04A2-0898-5DB1734F51DB}"/>
              </a:ext>
            </a:extLst>
          </p:cNvPr>
          <p:cNvSpPr>
            <a:spLocks noGrp="1"/>
          </p:cNvSpPr>
          <p:nvPr>
            <p:ph type="sldNum" sz="quarter" idx="10"/>
          </p:nvPr>
        </p:nvSpPr>
        <p:spPr>
          <a:xfrm>
            <a:off x="10893288" y="6390502"/>
            <a:ext cx="821634" cy="340935"/>
          </a:xfrm>
        </p:spPr>
        <p:txBody>
          <a:bodyPr/>
          <a:lstStyle/>
          <a:p>
            <a:pPr>
              <a:defRPr/>
            </a:pPr>
            <a:fld id="{D68E8870-17DE-45C4-A8DD-7644B2422933}" type="slidenum">
              <a:rPr lang="en-US" smtClean="0"/>
              <a:pPr>
                <a:defRPr/>
              </a:pPr>
              <a:t>5</a:t>
            </a:fld>
            <a:endParaRPr lang="en-US" dirty="0"/>
          </a:p>
        </p:txBody>
      </p:sp>
    </p:spTree>
    <p:extLst>
      <p:ext uri="{BB962C8B-B14F-4D97-AF65-F5344CB8AC3E}">
        <p14:creationId xmlns:p14="http://schemas.microsoft.com/office/powerpoint/2010/main" val="2825709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Boyd Loop Empowered by AI</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pic>
        <p:nvPicPr>
          <p:cNvPr id="176" name="Picture 175">
            <a:extLst>
              <a:ext uri="{FF2B5EF4-FFF2-40B4-BE49-F238E27FC236}">
                <a16:creationId xmlns:a16="http://schemas.microsoft.com/office/drawing/2014/main" id="{FEB17FD5-21A9-A89A-ECFA-D370DAD1F29B}"/>
              </a:ext>
            </a:extLst>
          </p:cNvPr>
          <p:cNvPicPr>
            <a:picLocks noChangeAspect="1"/>
          </p:cNvPicPr>
          <p:nvPr/>
        </p:nvPicPr>
        <p:blipFill>
          <a:blip r:embed="rId2"/>
          <a:stretch>
            <a:fillRect/>
          </a:stretch>
        </p:blipFill>
        <p:spPr>
          <a:xfrm>
            <a:off x="1049077" y="1103198"/>
            <a:ext cx="9667086" cy="5287304"/>
          </a:xfrm>
          <a:prstGeom prst="rect">
            <a:avLst/>
          </a:prstGeom>
        </p:spPr>
      </p:pic>
    </p:spTree>
    <p:extLst>
      <p:ext uri="{BB962C8B-B14F-4D97-AF65-F5344CB8AC3E}">
        <p14:creationId xmlns:p14="http://schemas.microsoft.com/office/powerpoint/2010/main" val="1294900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AI-Empowered Boyd Loop</a:t>
            </a:r>
            <a:br>
              <a:rPr lang="en-US" dirty="0"/>
            </a:br>
            <a:r>
              <a:rPr lang="en-US" dirty="0"/>
              <a:t> Attacking the Threat</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pic>
        <p:nvPicPr>
          <p:cNvPr id="4" name="Picture 3">
            <a:extLst>
              <a:ext uri="{FF2B5EF4-FFF2-40B4-BE49-F238E27FC236}">
                <a16:creationId xmlns:a16="http://schemas.microsoft.com/office/drawing/2014/main" id="{17876AD0-D770-EBFA-EC35-F21920C2446C}"/>
              </a:ext>
            </a:extLst>
          </p:cNvPr>
          <p:cNvPicPr>
            <a:picLocks noChangeAspect="1"/>
          </p:cNvPicPr>
          <p:nvPr/>
        </p:nvPicPr>
        <p:blipFill>
          <a:blip r:embed="rId2"/>
          <a:stretch>
            <a:fillRect/>
          </a:stretch>
        </p:blipFill>
        <p:spPr>
          <a:xfrm>
            <a:off x="275377" y="795130"/>
            <a:ext cx="12365284" cy="5595372"/>
          </a:xfrm>
          <a:prstGeom prst="rect">
            <a:avLst/>
          </a:prstGeom>
        </p:spPr>
      </p:pic>
    </p:spTree>
    <p:extLst>
      <p:ext uri="{BB962C8B-B14F-4D97-AF65-F5344CB8AC3E}">
        <p14:creationId xmlns:p14="http://schemas.microsoft.com/office/powerpoint/2010/main" val="1467196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0"/>
            <a:ext cx="9201191" cy="795130"/>
          </a:xfrm>
        </p:spPr>
        <p:txBody>
          <a:bodyPr/>
          <a:lstStyle/>
          <a:p>
            <a:r>
              <a:rPr lang="en-US" dirty="0"/>
              <a:t>SESU Campaign of Experimentation 2019 -2023 </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6" name="Content Placeholder 5">
            <a:extLst>
              <a:ext uri="{FF2B5EF4-FFF2-40B4-BE49-F238E27FC236}">
                <a16:creationId xmlns:a16="http://schemas.microsoft.com/office/drawing/2014/main" id="{C194BAE4-5D8E-6BA6-8399-7F1CF1952437}"/>
              </a:ext>
            </a:extLst>
          </p:cNvPr>
          <p:cNvSpPr>
            <a:spLocks noGrp="1"/>
          </p:cNvSpPr>
          <p:nvPr>
            <p:ph sz="quarter" idx="11"/>
          </p:nvPr>
        </p:nvSpPr>
        <p:spPr>
          <a:xfrm>
            <a:off x="464309" y="1042018"/>
            <a:ext cx="11250613" cy="5075237"/>
          </a:xfrm>
        </p:spPr>
        <p:txBody>
          <a:bodyPr/>
          <a:lstStyle/>
          <a:p>
            <a:r>
              <a:rPr lang="en-US" b="1" dirty="0"/>
              <a:t>Assessed the implications of enabling a small unit using autonomous and semi-autonomous air and ground platforms to deny, degrade, defeat, disrupt, or destroy the enemy’s Anti-Access/Area Denial (A2AD) capability. </a:t>
            </a:r>
          </a:p>
          <a:p>
            <a:r>
              <a:rPr lang="en-US" b="1" dirty="0"/>
              <a:t>Started as Tabletop (non-simulation based) experiments, followed by simulation experiments, and culminated with live demonstrations</a:t>
            </a:r>
          </a:p>
          <a:p>
            <a:r>
              <a:rPr lang="en-US" b="1" dirty="0"/>
              <a:t>Focused on the use of an AI-enabled advanced command and control web (AC2W) and how it facilitated both mission planning and execution</a:t>
            </a:r>
          </a:p>
          <a:p>
            <a:r>
              <a:rPr lang="en-US" b="1" dirty="0"/>
              <a:t>Successfully showed such capability could create windows for tactical and operational Joint Force Operations. </a:t>
            </a:r>
          </a:p>
          <a:p>
            <a:r>
              <a:rPr lang="en-US" b="1" dirty="0"/>
              <a:t>Provided Requirements leading to the development of an advanced command and control web (AC2W) enabled by artificial intelligence. </a:t>
            </a:r>
          </a:p>
        </p:txBody>
      </p:sp>
    </p:spTree>
    <p:extLst>
      <p:ext uri="{BB962C8B-B14F-4D97-AF65-F5344CB8AC3E}">
        <p14:creationId xmlns:p14="http://schemas.microsoft.com/office/powerpoint/2010/main" val="4124799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Russian Use and Developments of AI </a:t>
            </a:r>
          </a:p>
        </p:txBody>
      </p:sp>
      <p:sp>
        <p:nvSpPr>
          <p:cNvPr id="4" name="Content Placeholder 3"/>
          <p:cNvSpPr>
            <a:spLocks noGrp="1"/>
          </p:cNvSpPr>
          <p:nvPr>
            <p:ph sz="quarter" idx="11"/>
          </p:nvPr>
        </p:nvSpPr>
        <p:spPr>
          <a:xfrm>
            <a:off x="480132" y="933255"/>
            <a:ext cx="11250613" cy="5457248"/>
          </a:xfrm>
        </p:spPr>
        <p:txBody>
          <a:bodyPr/>
          <a:lstStyle/>
          <a:p>
            <a:pPr marL="0" marR="0" indent="0" algn="ctr">
              <a:spcBef>
                <a:spcPts val="0"/>
              </a:spcBef>
              <a:spcAft>
                <a:spcPts val="0"/>
              </a:spcAft>
              <a:buNone/>
            </a:pPr>
            <a:r>
              <a:rPr lang="en-US" sz="2000" b="1" dirty="0">
                <a:solidFill>
                  <a:srgbClr val="000000"/>
                </a:solidFill>
                <a:effectLst/>
                <a:latin typeface="Times New Roman" panose="02020603050405020304" pitchFamily="18" charset="0"/>
                <a:ea typeface="Times New Roman" panose="02020603050405020304" pitchFamily="18" charset="0"/>
              </a:rPr>
              <a:t>“</a:t>
            </a:r>
            <a:r>
              <a:rPr lang="en-US" sz="2000" b="1" i="1" dirty="0">
                <a:solidFill>
                  <a:srgbClr val="000000"/>
                </a:solidFill>
                <a:effectLst/>
                <a:latin typeface="Times New Roman" panose="02020603050405020304" pitchFamily="18" charset="0"/>
                <a:ea typeface="Times New Roman" panose="02020603050405020304" pitchFamily="18" charset="0"/>
              </a:rPr>
              <a:t>Artificial intelligence is the future, not only for Russia, but for all humankind. It comes with colossal opportunities, but also threats that are difficult to predict. Whoever becomes the leader in this sphere will become the ruler of the world</a:t>
            </a:r>
            <a:r>
              <a:rPr lang="en-US" sz="2000" b="1" dirty="0">
                <a:solidFill>
                  <a:srgbClr val="000000"/>
                </a:solidFill>
                <a:effectLst/>
                <a:latin typeface="Times New Roman" panose="02020603050405020304" pitchFamily="18" charset="0"/>
                <a:ea typeface="Times New Roman" panose="02020603050405020304" pitchFamily="18" charset="0"/>
              </a:rPr>
              <a:t>.” </a:t>
            </a:r>
            <a:endParaRPr lang="en-US" sz="2000" b="1" dirty="0">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000" dirty="0">
                <a:solidFill>
                  <a:srgbClr val="000000"/>
                </a:solidFill>
                <a:effectLst/>
                <a:latin typeface="Times New Roman" panose="02020603050405020304" pitchFamily="18" charset="0"/>
                <a:ea typeface="Times New Roman" panose="02020603050405020304" pitchFamily="18" charset="0"/>
              </a:rPr>
              <a:t>Russian President Vladimir Putin</a:t>
            </a:r>
            <a:r>
              <a:rPr lang="en-US" sz="2000" dirty="0">
                <a:latin typeface="Times New Roman" panose="02020603050405020304" pitchFamily="18" charset="0"/>
                <a:ea typeface="Times New Roman" panose="02020603050405020304" pitchFamily="18" charset="0"/>
              </a:rPr>
              <a:t> – </a:t>
            </a:r>
            <a:r>
              <a:rPr lang="en-US" sz="2000" dirty="0">
                <a:solidFill>
                  <a:srgbClr val="000000"/>
                </a:solidFill>
                <a:effectLst/>
                <a:latin typeface="Times New Roman" panose="02020603050405020304" pitchFamily="18" charset="0"/>
                <a:ea typeface="Times New Roman" panose="02020603050405020304" pitchFamily="18" charset="0"/>
              </a:rPr>
              <a:t>1 September 2017</a:t>
            </a:r>
          </a:p>
          <a:p>
            <a:pPr marL="0" marR="0" indent="0" algn="ctr">
              <a:spcBef>
                <a:spcPts val="0"/>
              </a:spcBef>
              <a:spcAft>
                <a:spcPts val="0"/>
              </a:spcAft>
              <a:buNone/>
            </a:pPr>
            <a:endParaRPr lang="en-US" sz="1600" dirty="0"/>
          </a:p>
          <a:p>
            <a:r>
              <a:rPr lang="en-US" sz="3200" b="1" dirty="0"/>
              <a:t>Russia’s focus is on enhancing tactical and operational unmanned systems, facilitating intelligence, surveillance, and reconnaissance, and management of electronic warfare</a:t>
            </a:r>
          </a:p>
          <a:p>
            <a:r>
              <a:rPr lang="en-US" sz="3200" b="1" dirty="0"/>
              <a:t>Russia is employing AI and ML into cyber and influence operations</a:t>
            </a:r>
          </a:p>
          <a:p>
            <a:r>
              <a:rPr lang="en-US" sz="3200" b="1" dirty="0"/>
              <a:t>Russia is learning from their own operations and the Ukrainians use of AI/ML to improve their own operations and doctrine</a:t>
            </a:r>
          </a:p>
          <a:p>
            <a:endParaRPr lang="en-US" dirty="0"/>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Tree>
    <p:extLst>
      <p:ext uri="{BB962C8B-B14F-4D97-AF65-F5344CB8AC3E}">
        <p14:creationId xmlns:p14="http://schemas.microsoft.com/office/powerpoint/2010/main" val="35937068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8C709B06-5FA7-40B8-A752-7128AA94FE0C}">
  <ds:schemaRefs>
    <ds:schemaRef ds:uri="http://schemas.microsoft.com/office/2006/documentManagement/types"/>
    <ds:schemaRef ds:uri="http://purl.org/dc/elements/1.1/"/>
    <ds:schemaRef ds:uri="http://purl.org/dc/dcmitype/"/>
    <ds:schemaRef ds:uri="http://www.w3.org/XML/1998/namespace"/>
    <ds:schemaRef ds:uri="http://purl.org/dc/terms/"/>
    <ds:schemaRef ds:uri="http://schemas.microsoft.com/sharepoint/v3"/>
    <ds:schemaRef ds:uri="http://schemas.microsoft.com/office/2006/metadata/properties"/>
    <ds:schemaRef ds:uri="http://schemas.openxmlformats.org/package/2006/metadata/core-propertie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TotalTime>15407</TotalTime>
  <Words>639</Words>
  <Application>Microsoft Office PowerPoint</Application>
  <PresentationFormat>Widescreen</PresentationFormat>
  <Paragraphs>89</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Tahoma</vt:lpstr>
      <vt:lpstr>Times New Roman</vt:lpstr>
      <vt:lpstr>Wingdings</vt:lpstr>
      <vt:lpstr>Blends</vt:lpstr>
      <vt:lpstr>PowerPoint Presentation</vt:lpstr>
      <vt:lpstr>Agenda</vt:lpstr>
      <vt:lpstr>Introduction and Background</vt:lpstr>
      <vt:lpstr>The Boyd Loop</vt:lpstr>
      <vt:lpstr>The Boyd Loop- Accounting for Threat</vt:lpstr>
      <vt:lpstr>The Boyd Loop Empowered by AI</vt:lpstr>
      <vt:lpstr>The AI-Empowered Boyd Loop  Attacking the Threat</vt:lpstr>
      <vt:lpstr>SESU Campaign of Experimentation 2019 -2023 </vt:lpstr>
      <vt:lpstr>Russian Use and Developments of AI </vt:lpstr>
      <vt:lpstr>Chinese  Use of AI and ML </vt:lpstr>
      <vt:lpstr>Friedman’s View of the  Chinese System Warfare</vt:lpstr>
      <vt:lpstr>Final Thoughts</vt:lpstr>
      <vt:lpstr>Review</vt:lpstr>
      <vt:lpstr>Acknowledgements </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Yanoschik, Thomas J CTR USA TRADOC</cp:lastModifiedBy>
  <cp:revision>53</cp:revision>
  <cp:lastPrinted>1601-01-01T00:00:00Z</cp:lastPrinted>
  <dcterms:created xsi:type="dcterms:W3CDTF">2016-03-29T15:29:36Z</dcterms:created>
  <dcterms:modified xsi:type="dcterms:W3CDTF">2024-10-28T14:10:43Z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