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1026" r:id="rId9"/>
    <p:sldId id="1028" r:id="rId10"/>
    <p:sldId id="1029" r:id="rId11"/>
    <p:sldId id="1030" r:id="rId12"/>
    <p:sldId id="1031" r:id="rId13"/>
    <p:sldId id="1032" r:id="rId14"/>
    <p:sldId id="1034" r:id="rId15"/>
    <p:sldId id="268" r:id="rId16"/>
    <p:sldId id="1033" r:id="rId17"/>
    <p:sldId id="1037" r:id="rId18"/>
  </p:sldIdLst>
  <p:sldSz cx="12192000" cy="6858000"/>
  <p:notesSz cx="6858000" cy="91440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23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7" autoAdjust="0"/>
    <p:restoredTop sz="94660"/>
  </p:normalViewPr>
  <p:slideViewPr>
    <p:cSldViewPr snapToGrid="0">
      <p:cViewPr varScale="1">
        <p:scale>
          <a:sx n="61" d="100"/>
          <a:sy n="61" d="100"/>
        </p:scale>
        <p:origin x="67" y="74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65042B-D683-45B3-A951-4AB5DA57F8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E190F5-4B61-493D-9095-BEB954E1183A}">
      <dgm:prSet/>
      <dgm:spPr>
        <a:xfrm>
          <a:off x="0" y="22330"/>
          <a:ext cx="11481683" cy="466830"/>
        </a:xfrm>
        <a:prstGeom prst="roundRect">
          <a:avLst/>
        </a:prstGeom>
        <a:solidFill>
          <a:srgbClr val="0E2841"/>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b="1">
              <a:solidFill>
                <a:sysClr val="window" lastClr="FFFFFF"/>
              </a:solidFill>
              <a:latin typeface="Aptos" panose="02110004020202020204"/>
              <a:ea typeface="+mn-ea"/>
              <a:cs typeface="+mn-cs"/>
            </a:rPr>
            <a:t>SAF Chief Information Office (CIO) Strategy -- 2022  </a:t>
          </a:r>
          <a:endParaRPr lang="en-US">
            <a:solidFill>
              <a:sysClr val="window" lastClr="FFFFFF"/>
            </a:solidFill>
            <a:latin typeface="Aptos" panose="02110004020202020204"/>
            <a:ea typeface="+mn-ea"/>
            <a:cs typeface="+mn-cs"/>
          </a:endParaRPr>
        </a:p>
      </dgm:t>
    </dgm:pt>
    <dgm:pt modelId="{8DDFFADA-C0F2-4130-B9DE-2469FF950D20}" type="parTrans" cxnId="{D45939E7-2077-4335-BE09-25DBCB5DBDE3}">
      <dgm:prSet/>
      <dgm:spPr/>
      <dgm:t>
        <a:bodyPr/>
        <a:lstStyle/>
        <a:p>
          <a:endParaRPr lang="en-US"/>
        </a:p>
      </dgm:t>
    </dgm:pt>
    <dgm:pt modelId="{76872457-22C4-48DF-823D-211440C7B874}" type="sibTrans" cxnId="{D45939E7-2077-4335-BE09-25DBCB5DBDE3}">
      <dgm:prSet/>
      <dgm:spPr/>
      <dgm:t>
        <a:bodyPr/>
        <a:lstStyle/>
        <a:p>
          <a:endParaRPr lang="en-US"/>
        </a:p>
      </dgm:t>
    </dgm:pt>
    <dgm:pt modelId="{1709A06E-7DA1-436B-99C9-3F3E5547673F}">
      <dgm:prSet/>
      <dgm:spPr>
        <a:xfrm>
          <a:off x="0" y="489160"/>
          <a:ext cx="11481683" cy="314640"/>
        </a:xfrm>
        <a:prstGeom prst="rect">
          <a:avLst/>
        </a:prstGeom>
        <a:noFill/>
        <a:ln>
          <a:noFill/>
        </a:ln>
        <a:effectLst/>
      </dgm:spPr>
      <dgm:t>
        <a:bodyPr/>
        <a:lstStyle/>
        <a:p>
          <a:pPr>
            <a:buChar char="•"/>
          </a:pPr>
          <a:r>
            <a:rPr lang="en-US" b="1" i="1">
              <a:solidFill>
                <a:sysClr val="windowText" lastClr="000000">
                  <a:hueOff val="0"/>
                  <a:satOff val="0"/>
                  <a:lumOff val="0"/>
                  <a:alphaOff val="0"/>
                </a:sysClr>
              </a:solidFill>
              <a:latin typeface="Aptos" panose="02110004020202020204"/>
              <a:ea typeface="+mn-ea"/>
              <a:cs typeface="+mn-cs"/>
            </a:rPr>
            <a:t>“</a:t>
          </a:r>
          <a:r>
            <a:rPr lang="en-US" i="1">
              <a:solidFill>
                <a:sysClr val="windowText" lastClr="000000">
                  <a:hueOff val="0"/>
                  <a:satOff val="0"/>
                  <a:lumOff val="0"/>
                  <a:alphaOff val="0"/>
                </a:sysClr>
              </a:solidFill>
              <a:latin typeface="Aptos" panose="02110004020202020204"/>
              <a:ea typeface="+mn-ea"/>
              <a:cs typeface="+mn-cs"/>
            </a:rPr>
            <a:t>Provide the foundation for a secure, digital, and </a:t>
          </a:r>
          <a:r>
            <a:rPr lang="en-US" b="1" i="1">
              <a:solidFill>
                <a:sysClr val="windowText" lastClr="000000">
                  <a:hueOff val="0"/>
                  <a:satOff val="0"/>
                  <a:lumOff val="0"/>
                  <a:alphaOff val="0"/>
                </a:sysClr>
              </a:solidFill>
              <a:latin typeface="Aptos" panose="02110004020202020204"/>
              <a:ea typeface="+mn-ea"/>
              <a:cs typeface="+mn-cs"/>
            </a:rPr>
            <a:t>data-centric </a:t>
          </a:r>
          <a:r>
            <a:rPr lang="en-US" i="1">
              <a:solidFill>
                <a:sysClr val="windowText" lastClr="000000">
                  <a:hueOff val="0"/>
                  <a:satOff val="0"/>
                  <a:lumOff val="0"/>
                  <a:alphaOff val="0"/>
                </a:sysClr>
              </a:solidFill>
              <a:latin typeface="Aptos" panose="02110004020202020204"/>
              <a:ea typeface="+mn-ea"/>
              <a:cs typeface="+mn-cs"/>
            </a:rPr>
            <a:t>Air &amp; Space Force on which our competitive advantage relies.” </a:t>
          </a:r>
          <a:endParaRPr lang="en-US">
            <a:solidFill>
              <a:sysClr val="windowText" lastClr="000000">
                <a:hueOff val="0"/>
                <a:satOff val="0"/>
                <a:lumOff val="0"/>
                <a:alphaOff val="0"/>
              </a:sysClr>
            </a:solidFill>
            <a:latin typeface="Aptos" panose="02110004020202020204"/>
            <a:ea typeface="+mn-ea"/>
            <a:cs typeface="+mn-cs"/>
          </a:endParaRPr>
        </a:p>
      </dgm:t>
    </dgm:pt>
    <dgm:pt modelId="{97F6C08C-011D-437F-AE5C-C4EC0AA398EA}" type="parTrans" cxnId="{0CD16B4D-7C8A-4637-84AF-261C68E32C57}">
      <dgm:prSet/>
      <dgm:spPr/>
      <dgm:t>
        <a:bodyPr/>
        <a:lstStyle/>
        <a:p>
          <a:endParaRPr lang="en-US"/>
        </a:p>
      </dgm:t>
    </dgm:pt>
    <dgm:pt modelId="{893334D6-760F-4AE9-97C7-0940C09B19DB}" type="sibTrans" cxnId="{0CD16B4D-7C8A-4637-84AF-261C68E32C57}">
      <dgm:prSet/>
      <dgm:spPr/>
      <dgm:t>
        <a:bodyPr/>
        <a:lstStyle/>
        <a:p>
          <a:endParaRPr lang="en-US"/>
        </a:p>
      </dgm:t>
    </dgm:pt>
    <dgm:pt modelId="{A50428BD-150D-47A8-9B3F-64017B439070}">
      <dgm:prSet/>
      <dgm:spPr>
        <a:xfrm>
          <a:off x="0" y="803800"/>
          <a:ext cx="11481683" cy="466830"/>
        </a:xfrm>
        <a:prstGeom prst="roundRect">
          <a:avLst/>
        </a:prstGeom>
        <a:solidFill>
          <a:srgbClr val="0E2841"/>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b="1">
              <a:solidFill>
                <a:sysClr val="window" lastClr="FFFFFF"/>
              </a:solidFill>
              <a:latin typeface="Aptos" panose="02110004020202020204"/>
              <a:ea typeface="+mn-ea"/>
              <a:cs typeface="+mn-cs"/>
            </a:rPr>
            <a:t>DAF Data Fabric Memo -- 2021</a:t>
          </a:r>
          <a:endParaRPr lang="en-US">
            <a:solidFill>
              <a:sysClr val="window" lastClr="FFFFFF"/>
            </a:solidFill>
            <a:latin typeface="Aptos" panose="02110004020202020204"/>
            <a:ea typeface="+mn-ea"/>
            <a:cs typeface="+mn-cs"/>
          </a:endParaRPr>
        </a:p>
      </dgm:t>
    </dgm:pt>
    <dgm:pt modelId="{B82F0A97-3EF3-4E78-A659-CF2845428758}" type="parTrans" cxnId="{0A7C474B-901A-4DA3-B6C2-6C1A10746A96}">
      <dgm:prSet/>
      <dgm:spPr/>
      <dgm:t>
        <a:bodyPr/>
        <a:lstStyle/>
        <a:p>
          <a:endParaRPr lang="en-US"/>
        </a:p>
      </dgm:t>
    </dgm:pt>
    <dgm:pt modelId="{9C7EA226-C105-43EA-B200-1CFB1379BE5E}" type="sibTrans" cxnId="{0A7C474B-901A-4DA3-B6C2-6C1A10746A96}">
      <dgm:prSet/>
      <dgm:spPr/>
      <dgm:t>
        <a:bodyPr/>
        <a:lstStyle/>
        <a:p>
          <a:endParaRPr lang="en-US"/>
        </a:p>
      </dgm:t>
    </dgm:pt>
    <dgm:pt modelId="{EA234A13-1E96-4B9B-9336-D3B0DF0E53BB}">
      <dgm:prSet/>
      <dgm:spPr>
        <a:xfrm>
          <a:off x="0" y="1270630"/>
          <a:ext cx="11481683" cy="471960"/>
        </a:xfrm>
        <a:prstGeom prst="rect">
          <a:avLst/>
        </a:prstGeom>
        <a:noFill/>
        <a:ln>
          <a:noFill/>
        </a:ln>
        <a:effectLst/>
      </dgm:spPr>
      <dgm:t>
        <a:bodyPr/>
        <a:lstStyle/>
        <a:p>
          <a:pPr>
            <a:buChar char="•"/>
          </a:pPr>
          <a:r>
            <a:rPr lang="en-US" i="1">
              <a:solidFill>
                <a:sysClr val="windowText" lastClr="000000">
                  <a:hueOff val="0"/>
                  <a:satOff val="0"/>
                  <a:lumOff val="0"/>
                  <a:alphaOff val="0"/>
                </a:sysClr>
              </a:solidFill>
              <a:latin typeface="Aptos" panose="02110004020202020204"/>
              <a:ea typeface="+mn-ea"/>
              <a:cs typeface="+mn-cs"/>
            </a:rPr>
            <a:t>Provide “enterprise capabilities that </a:t>
          </a:r>
          <a:r>
            <a:rPr lang="en-US" b="1" i="1">
              <a:solidFill>
                <a:sysClr val="windowText" lastClr="000000">
                  <a:hueOff val="0"/>
                  <a:satOff val="0"/>
                  <a:lumOff val="0"/>
                  <a:alphaOff val="0"/>
                </a:sysClr>
              </a:solidFill>
              <a:latin typeface="Aptos" panose="02110004020202020204"/>
              <a:ea typeface="+mn-ea"/>
              <a:cs typeface="+mn-cs"/>
            </a:rPr>
            <a:t>enable sharing and reuse of data</a:t>
          </a:r>
          <a:r>
            <a:rPr lang="en-US" i="1">
              <a:solidFill>
                <a:sysClr val="windowText" lastClr="000000">
                  <a:hueOff val="0"/>
                  <a:satOff val="0"/>
                  <a:lumOff val="0"/>
                  <a:alphaOff val="0"/>
                </a:sysClr>
              </a:solidFill>
              <a:latin typeface="Aptos" panose="02110004020202020204"/>
              <a:ea typeface="+mn-ea"/>
              <a:cs typeface="+mn-cs"/>
            </a:rPr>
            <a:t> and data tools interconnecting artificial intelligence (AI) users, data, environments, and resources across the DoD.”</a:t>
          </a:r>
          <a:endParaRPr lang="en-US">
            <a:solidFill>
              <a:sysClr val="windowText" lastClr="000000">
                <a:hueOff val="0"/>
                <a:satOff val="0"/>
                <a:lumOff val="0"/>
                <a:alphaOff val="0"/>
              </a:sysClr>
            </a:solidFill>
            <a:latin typeface="Aptos" panose="02110004020202020204"/>
            <a:ea typeface="+mn-ea"/>
            <a:cs typeface="+mn-cs"/>
          </a:endParaRPr>
        </a:p>
      </dgm:t>
    </dgm:pt>
    <dgm:pt modelId="{40356863-ECA5-4905-87C3-D43C947D0C4B}" type="parTrans" cxnId="{A47395BB-D509-4A5F-9047-5CD1A5FFDEAE}">
      <dgm:prSet/>
      <dgm:spPr/>
      <dgm:t>
        <a:bodyPr/>
        <a:lstStyle/>
        <a:p>
          <a:endParaRPr lang="en-US"/>
        </a:p>
      </dgm:t>
    </dgm:pt>
    <dgm:pt modelId="{7CB39A2A-54A8-4B78-9811-8359493CAFD3}" type="sibTrans" cxnId="{A47395BB-D509-4A5F-9047-5CD1A5FFDEAE}">
      <dgm:prSet/>
      <dgm:spPr/>
      <dgm:t>
        <a:bodyPr/>
        <a:lstStyle/>
        <a:p>
          <a:endParaRPr lang="en-US"/>
        </a:p>
      </dgm:t>
    </dgm:pt>
    <dgm:pt modelId="{F139EC75-0CE2-4D50-A98F-562B67D61081}">
      <dgm:prSet/>
      <dgm:spPr>
        <a:xfrm>
          <a:off x="0" y="1742590"/>
          <a:ext cx="11481683" cy="466830"/>
        </a:xfrm>
        <a:prstGeom prst="roundRect">
          <a:avLst/>
        </a:prstGeom>
        <a:solidFill>
          <a:srgbClr val="0E2841"/>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b="1">
              <a:solidFill>
                <a:sysClr val="window" lastClr="FFFFFF"/>
              </a:solidFill>
              <a:latin typeface="Aptos" panose="02110004020202020204"/>
              <a:ea typeface="+mn-ea"/>
              <a:cs typeface="+mn-cs"/>
            </a:rPr>
            <a:t>Data Services Reference Architecture (DSRA) -- 2019</a:t>
          </a:r>
          <a:endParaRPr lang="en-US">
            <a:solidFill>
              <a:sysClr val="window" lastClr="FFFFFF"/>
            </a:solidFill>
            <a:latin typeface="Aptos" panose="02110004020202020204"/>
            <a:ea typeface="+mn-ea"/>
            <a:cs typeface="+mn-cs"/>
          </a:endParaRPr>
        </a:p>
      </dgm:t>
    </dgm:pt>
    <dgm:pt modelId="{80E98CC0-07E2-44A4-8C21-29028E98930D}" type="parTrans" cxnId="{91E4553F-FC17-4568-A2FF-48F86F1985B6}">
      <dgm:prSet/>
      <dgm:spPr/>
      <dgm:t>
        <a:bodyPr/>
        <a:lstStyle/>
        <a:p>
          <a:endParaRPr lang="en-US"/>
        </a:p>
      </dgm:t>
    </dgm:pt>
    <dgm:pt modelId="{2E391D1A-F99E-44A5-907D-FFB6C866E9AC}" type="sibTrans" cxnId="{91E4553F-FC17-4568-A2FF-48F86F1985B6}">
      <dgm:prSet/>
      <dgm:spPr/>
      <dgm:t>
        <a:bodyPr/>
        <a:lstStyle/>
        <a:p>
          <a:endParaRPr lang="en-US"/>
        </a:p>
      </dgm:t>
    </dgm:pt>
    <dgm:pt modelId="{7041A515-8447-4E94-A5FE-61CB156E20E6}">
      <dgm:prSet/>
      <dgm:spPr>
        <a:xfrm>
          <a:off x="0" y="2209420"/>
          <a:ext cx="11481683" cy="471960"/>
        </a:xfrm>
        <a:prstGeom prst="rect">
          <a:avLst/>
        </a:prstGeom>
        <a:noFill/>
        <a:ln>
          <a:noFill/>
        </a:ln>
        <a:effectLst/>
      </dgm:spPr>
      <dgm:t>
        <a:bodyPr/>
        <a:lstStyle/>
        <a:p>
          <a:pPr>
            <a:buChar char="•"/>
          </a:pPr>
          <a:r>
            <a:rPr lang="en-US" i="1">
              <a:solidFill>
                <a:sysClr val="windowText" lastClr="000000">
                  <a:hueOff val="0"/>
                  <a:satOff val="0"/>
                  <a:lumOff val="0"/>
                  <a:alphaOff val="0"/>
                </a:sysClr>
              </a:solidFill>
              <a:latin typeface="Aptos" panose="02110004020202020204"/>
              <a:ea typeface="+mn-ea"/>
              <a:cs typeface="+mn-cs"/>
            </a:rPr>
            <a:t>“A capability-oriented architecture and support the implementation of diverse Solution Architectures for </a:t>
          </a:r>
          <a:r>
            <a:rPr lang="en-US" b="1" i="1">
              <a:solidFill>
                <a:sysClr val="windowText" lastClr="000000">
                  <a:hueOff val="0"/>
                  <a:satOff val="0"/>
                  <a:lumOff val="0"/>
                  <a:alphaOff val="0"/>
                </a:sysClr>
              </a:solidFill>
              <a:latin typeface="Aptos" panose="02110004020202020204"/>
              <a:ea typeface="+mn-ea"/>
              <a:cs typeface="+mn-cs"/>
            </a:rPr>
            <a:t>scalable data management</a:t>
          </a:r>
          <a:r>
            <a:rPr lang="en-US" i="1">
              <a:solidFill>
                <a:sysClr val="windowText" lastClr="000000">
                  <a:hueOff val="0"/>
                  <a:satOff val="0"/>
                  <a:lumOff val="0"/>
                  <a:alphaOff val="0"/>
                </a:sysClr>
              </a:solidFill>
              <a:latin typeface="Aptos" panose="02110004020202020204"/>
              <a:ea typeface="+mn-ea"/>
              <a:cs typeface="+mn-cs"/>
            </a:rPr>
            <a:t>”</a:t>
          </a:r>
          <a:endParaRPr lang="en-US">
            <a:solidFill>
              <a:sysClr val="windowText" lastClr="000000">
                <a:hueOff val="0"/>
                <a:satOff val="0"/>
                <a:lumOff val="0"/>
                <a:alphaOff val="0"/>
              </a:sysClr>
            </a:solidFill>
            <a:latin typeface="Aptos" panose="02110004020202020204"/>
            <a:ea typeface="+mn-ea"/>
            <a:cs typeface="+mn-cs"/>
          </a:endParaRPr>
        </a:p>
      </dgm:t>
    </dgm:pt>
    <dgm:pt modelId="{3530A0FF-9F29-4FBA-9BC9-4B9446DF8FB7}" type="parTrans" cxnId="{258EF944-0656-4A3E-B41A-E6FA10F0C937}">
      <dgm:prSet/>
      <dgm:spPr/>
      <dgm:t>
        <a:bodyPr/>
        <a:lstStyle/>
        <a:p>
          <a:endParaRPr lang="en-US"/>
        </a:p>
      </dgm:t>
    </dgm:pt>
    <dgm:pt modelId="{2F5F5D73-11B5-4C49-85F6-CDBA9506C707}" type="sibTrans" cxnId="{258EF944-0656-4A3E-B41A-E6FA10F0C937}">
      <dgm:prSet/>
      <dgm:spPr/>
      <dgm:t>
        <a:bodyPr/>
        <a:lstStyle/>
        <a:p>
          <a:endParaRPr lang="en-US"/>
        </a:p>
      </dgm:t>
    </dgm:pt>
    <dgm:pt modelId="{4DF90C56-C69D-47A7-BD4F-6CBD28AAE56B}">
      <dgm:prSet/>
      <dgm:spPr>
        <a:xfrm>
          <a:off x="0" y="2681380"/>
          <a:ext cx="11481683" cy="466830"/>
        </a:xfrm>
        <a:prstGeom prst="roundRect">
          <a:avLst/>
        </a:prstGeom>
        <a:solidFill>
          <a:srgbClr val="0E2841"/>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b="1">
              <a:solidFill>
                <a:sysClr val="window" lastClr="FFFFFF"/>
              </a:solidFill>
              <a:latin typeface="Aptos" panose="02110004020202020204"/>
              <a:ea typeface="+mn-ea"/>
              <a:cs typeface="+mn-cs"/>
            </a:rPr>
            <a:t>DoD Zero Trust Reference Architecture (ZTRA) -- 2022</a:t>
          </a:r>
          <a:endParaRPr lang="en-US">
            <a:solidFill>
              <a:sysClr val="window" lastClr="FFFFFF"/>
            </a:solidFill>
            <a:latin typeface="Aptos" panose="02110004020202020204"/>
            <a:ea typeface="+mn-ea"/>
            <a:cs typeface="+mn-cs"/>
          </a:endParaRPr>
        </a:p>
      </dgm:t>
    </dgm:pt>
    <dgm:pt modelId="{F71B3677-E099-4C4D-84C6-D08DA6B25E90}" type="parTrans" cxnId="{A1A6DD9F-813D-40AE-9195-7C134C8EE090}">
      <dgm:prSet/>
      <dgm:spPr/>
      <dgm:t>
        <a:bodyPr/>
        <a:lstStyle/>
        <a:p>
          <a:endParaRPr lang="en-US"/>
        </a:p>
      </dgm:t>
    </dgm:pt>
    <dgm:pt modelId="{4D4741F4-6F15-40A7-9B57-A7E0CA2542FB}" type="sibTrans" cxnId="{A1A6DD9F-813D-40AE-9195-7C134C8EE090}">
      <dgm:prSet/>
      <dgm:spPr/>
      <dgm:t>
        <a:bodyPr/>
        <a:lstStyle/>
        <a:p>
          <a:endParaRPr lang="en-US"/>
        </a:p>
      </dgm:t>
    </dgm:pt>
    <dgm:pt modelId="{E515363A-11DD-414B-8FD5-A122595A11BC}">
      <dgm:prSet/>
      <dgm:spPr>
        <a:xfrm>
          <a:off x="0" y="3148210"/>
          <a:ext cx="11481683" cy="688274"/>
        </a:xfrm>
        <a:prstGeom prst="rect">
          <a:avLst/>
        </a:prstGeom>
        <a:noFill/>
        <a:ln>
          <a:noFill/>
        </a:ln>
        <a:effectLst/>
      </dgm:spPr>
      <dgm:t>
        <a:bodyPr/>
        <a:lstStyle/>
        <a:p>
          <a:pPr>
            <a:buChar char="•"/>
          </a:pPr>
          <a:r>
            <a:rPr lang="en-US" i="1">
              <a:solidFill>
                <a:sysClr val="windowText" lastClr="000000">
                  <a:hueOff val="0"/>
                  <a:satOff val="0"/>
                  <a:lumOff val="0"/>
                  <a:alphaOff val="0"/>
                </a:sysClr>
              </a:solidFill>
              <a:latin typeface="Aptos" panose="02110004020202020204"/>
              <a:ea typeface="+mn-ea"/>
              <a:cs typeface="+mn-cs"/>
            </a:rPr>
            <a:t>“Next generation cybersecurity architecture that </a:t>
          </a:r>
          <a:r>
            <a:rPr lang="en-US" b="1" i="1">
              <a:solidFill>
                <a:sysClr val="windowText" lastClr="000000">
                  <a:hueOff val="0"/>
                  <a:satOff val="0"/>
                  <a:lumOff val="0"/>
                  <a:alphaOff val="0"/>
                </a:sysClr>
              </a:solidFill>
              <a:latin typeface="Aptos" panose="02110004020202020204"/>
              <a:ea typeface="+mn-ea"/>
              <a:cs typeface="+mn-cs"/>
            </a:rPr>
            <a:t>precludes default trust </a:t>
          </a:r>
          <a:r>
            <a:rPr lang="en-US" i="1">
              <a:solidFill>
                <a:sysClr val="windowText" lastClr="000000">
                  <a:hueOff val="0"/>
                  <a:satOff val="0"/>
                  <a:lumOff val="0"/>
                  <a:alphaOff val="0"/>
                </a:sysClr>
              </a:solidFill>
              <a:latin typeface="Aptos" panose="02110004020202020204"/>
              <a:ea typeface="+mn-ea"/>
              <a:cs typeface="+mn-cs"/>
            </a:rPr>
            <a:t>of any actor, system, network, or service operating outside or within the security perimeter </a:t>
          </a:r>
          <a:r>
            <a:rPr lang="en-US" b="1" i="1">
              <a:solidFill>
                <a:sysClr val="windowText" lastClr="000000">
                  <a:hueOff val="0"/>
                  <a:satOff val="0"/>
                  <a:lumOff val="0"/>
                  <a:alphaOff val="0"/>
                </a:sysClr>
              </a:solidFill>
              <a:latin typeface="Aptos" panose="02110004020202020204"/>
              <a:ea typeface="+mn-ea"/>
              <a:cs typeface="+mn-cs"/>
            </a:rPr>
            <a:t>using a data-centric approach </a:t>
          </a:r>
          <a:r>
            <a:rPr lang="en-US" i="1">
              <a:solidFill>
                <a:sysClr val="windowText" lastClr="000000">
                  <a:hueOff val="0"/>
                  <a:satOff val="0"/>
                  <a:lumOff val="0"/>
                  <a:alphaOff val="0"/>
                </a:sysClr>
              </a:solidFill>
              <a:latin typeface="Aptos" panose="02110004020202020204"/>
              <a:ea typeface="+mn-ea"/>
              <a:cs typeface="+mn-cs"/>
            </a:rPr>
            <a:t>to establish continual verification of each user, device, application, and transaction” </a:t>
          </a:r>
          <a:endParaRPr lang="en-US">
            <a:solidFill>
              <a:sysClr val="windowText" lastClr="000000">
                <a:hueOff val="0"/>
                <a:satOff val="0"/>
                <a:lumOff val="0"/>
                <a:alphaOff val="0"/>
              </a:sysClr>
            </a:solidFill>
            <a:latin typeface="Aptos" panose="02110004020202020204"/>
            <a:ea typeface="+mn-ea"/>
            <a:cs typeface="+mn-cs"/>
          </a:endParaRPr>
        </a:p>
      </dgm:t>
    </dgm:pt>
    <dgm:pt modelId="{60591673-BA03-42BF-8781-BB1D8746FFD2}" type="parTrans" cxnId="{8F445A97-CCF8-44FC-B606-8180A89AB510}">
      <dgm:prSet/>
      <dgm:spPr/>
      <dgm:t>
        <a:bodyPr/>
        <a:lstStyle/>
        <a:p>
          <a:endParaRPr lang="en-US"/>
        </a:p>
      </dgm:t>
    </dgm:pt>
    <dgm:pt modelId="{B9D7D0D9-E856-4AD2-99C1-CA257B5986CD}" type="sibTrans" cxnId="{8F445A97-CCF8-44FC-B606-8180A89AB510}">
      <dgm:prSet/>
      <dgm:spPr/>
      <dgm:t>
        <a:bodyPr/>
        <a:lstStyle/>
        <a:p>
          <a:endParaRPr lang="en-US"/>
        </a:p>
      </dgm:t>
    </dgm:pt>
    <dgm:pt modelId="{EE17DBB0-17A1-42F8-963D-F20EE4AE266C}">
      <dgm:prSet/>
      <dgm:spPr>
        <a:xfrm>
          <a:off x="0" y="3836485"/>
          <a:ext cx="11481683" cy="466830"/>
        </a:xfrm>
        <a:prstGeom prst="roundRect">
          <a:avLst/>
        </a:prstGeom>
        <a:solidFill>
          <a:srgbClr val="0E2841"/>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b="1">
              <a:solidFill>
                <a:sysClr val="window" lastClr="FFFFFF"/>
              </a:solidFill>
              <a:latin typeface="Aptos" panose="02110004020202020204"/>
              <a:ea typeface="+mn-ea"/>
              <a:cs typeface="+mn-cs"/>
            </a:rPr>
            <a:t>DoD Enterprise DevSecOps Reference Design -- 2019</a:t>
          </a:r>
          <a:endParaRPr lang="en-US">
            <a:solidFill>
              <a:sysClr val="window" lastClr="FFFFFF"/>
            </a:solidFill>
            <a:latin typeface="Aptos" panose="02110004020202020204"/>
            <a:ea typeface="+mn-ea"/>
            <a:cs typeface="+mn-cs"/>
          </a:endParaRPr>
        </a:p>
      </dgm:t>
    </dgm:pt>
    <dgm:pt modelId="{8DA38C51-2984-4B93-BAB8-08D5C26EE7A7}" type="parTrans" cxnId="{3AA52E22-5976-4A00-8DFE-20AC4F76AAA5}">
      <dgm:prSet/>
      <dgm:spPr/>
      <dgm:t>
        <a:bodyPr/>
        <a:lstStyle/>
        <a:p>
          <a:endParaRPr lang="en-US"/>
        </a:p>
      </dgm:t>
    </dgm:pt>
    <dgm:pt modelId="{7782CED1-E647-4E51-B7C2-EB417E9BFF3B}" type="sibTrans" cxnId="{3AA52E22-5976-4A00-8DFE-20AC4F76AAA5}">
      <dgm:prSet/>
      <dgm:spPr/>
      <dgm:t>
        <a:bodyPr/>
        <a:lstStyle/>
        <a:p>
          <a:endParaRPr lang="en-US"/>
        </a:p>
      </dgm:t>
    </dgm:pt>
    <dgm:pt modelId="{5E6D4264-C722-4A21-8232-7B336762EAE3}">
      <dgm:prSet/>
      <dgm:spPr>
        <a:xfrm>
          <a:off x="0" y="4303315"/>
          <a:ext cx="11481683" cy="471960"/>
        </a:xfrm>
        <a:prstGeom prst="rect">
          <a:avLst/>
        </a:prstGeom>
        <a:noFill/>
        <a:ln>
          <a:noFill/>
        </a:ln>
        <a:effectLst/>
      </dgm:spPr>
      <dgm:t>
        <a:bodyPr/>
        <a:lstStyle/>
        <a:p>
          <a:pPr>
            <a:buChar char="•"/>
          </a:pPr>
          <a:r>
            <a:rPr lang="en-US" i="1">
              <a:solidFill>
                <a:sysClr val="windowText" lastClr="000000">
                  <a:hueOff val="0"/>
                  <a:satOff val="0"/>
                  <a:lumOff val="0"/>
                  <a:alphaOff val="0"/>
                </a:sysClr>
              </a:solidFill>
              <a:latin typeface="Aptos" panose="02110004020202020204"/>
              <a:ea typeface="+mn-ea"/>
              <a:cs typeface="+mn-cs"/>
            </a:rPr>
            <a:t>“Provides </a:t>
          </a:r>
          <a:r>
            <a:rPr lang="en-US" b="1" i="1">
              <a:solidFill>
                <a:sysClr val="windowText" lastClr="000000">
                  <a:hueOff val="0"/>
                  <a:satOff val="0"/>
                  <a:lumOff val="0"/>
                  <a:alphaOff val="0"/>
                </a:sysClr>
              </a:solidFill>
              <a:latin typeface="Aptos" panose="02110004020202020204"/>
              <a:ea typeface="+mn-ea"/>
              <a:cs typeface="+mn-cs"/>
            </a:rPr>
            <a:t>implementation and operational guidance </a:t>
          </a:r>
          <a:r>
            <a:rPr lang="en-US" i="1">
              <a:solidFill>
                <a:sysClr val="windowText" lastClr="000000">
                  <a:hueOff val="0"/>
                  <a:satOff val="0"/>
                  <a:lumOff val="0"/>
                  <a:alphaOff val="0"/>
                </a:sysClr>
              </a:solidFill>
              <a:latin typeface="Aptos" panose="02110004020202020204"/>
              <a:ea typeface="+mn-ea"/>
              <a:cs typeface="+mn-cs"/>
            </a:rPr>
            <a:t>to Information Technology (IT) capability providers, IT capability consumers, application teams, and Authorizing Officials.”</a:t>
          </a:r>
          <a:endParaRPr lang="en-US">
            <a:solidFill>
              <a:sysClr val="windowText" lastClr="000000">
                <a:hueOff val="0"/>
                <a:satOff val="0"/>
                <a:lumOff val="0"/>
                <a:alphaOff val="0"/>
              </a:sysClr>
            </a:solidFill>
            <a:latin typeface="Aptos" panose="02110004020202020204"/>
            <a:ea typeface="+mn-ea"/>
            <a:cs typeface="+mn-cs"/>
          </a:endParaRPr>
        </a:p>
      </dgm:t>
    </dgm:pt>
    <dgm:pt modelId="{DCB0FB73-AC43-4E33-8AB2-B6E8B4A94DF6}" type="parTrans" cxnId="{23768B6A-4386-4BD9-A342-EAA23D7BE17C}">
      <dgm:prSet/>
      <dgm:spPr/>
      <dgm:t>
        <a:bodyPr/>
        <a:lstStyle/>
        <a:p>
          <a:endParaRPr lang="en-US"/>
        </a:p>
      </dgm:t>
    </dgm:pt>
    <dgm:pt modelId="{357E1F76-D535-4A27-8379-18CB9B77D802}" type="sibTrans" cxnId="{23768B6A-4386-4BD9-A342-EAA23D7BE17C}">
      <dgm:prSet/>
      <dgm:spPr/>
      <dgm:t>
        <a:bodyPr/>
        <a:lstStyle/>
        <a:p>
          <a:endParaRPr lang="en-US"/>
        </a:p>
      </dgm:t>
    </dgm:pt>
    <dgm:pt modelId="{317C4A55-1FC5-46E1-B6E4-1B4AD17866FB}" type="pres">
      <dgm:prSet presAssocID="{7665042B-D683-45B3-A951-4AB5DA57F8D9}" presName="linear" presStyleCnt="0">
        <dgm:presLayoutVars>
          <dgm:animLvl val="lvl"/>
          <dgm:resizeHandles val="exact"/>
        </dgm:presLayoutVars>
      </dgm:prSet>
      <dgm:spPr/>
    </dgm:pt>
    <dgm:pt modelId="{283D9C68-B64B-40F5-BE6B-E58F3E798DB2}" type="pres">
      <dgm:prSet presAssocID="{09E190F5-4B61-493D-9095-BEB954E1183A}" presName="parentText" presStyleLbl="node1" presStyleIdx="0" presStyleCnt="5">
        <dgm:presLayoutVars>
          <dgm:chMax val="0"/>
          <dgm:bulletEnabled val="1"/>
        </dgm:presLayoutVars>
      </dgm:prSet>
      <dgm:spPr/>
    </dgm:pt>
    <dgm:pt modelId="{18EEC7F6-AD8A-46AD-8B5A-D3A53B57C14F}" type="pres">
      <dgm:prSet presAssocID="{09E190F5-4B61-493D-9095-BEB954E1183A}" presName="childText" presStyleLbl="revTx" presStyleIdx="0" presStyleCnt="5">
        <dgm:presLayoutVars>
          <dgm:bulletEnabled val="1"/>
        </dgm:presLayoutVars>
      </dgm:prSet>
      <dgm:spPr/>
    </dgm:pt>
    <dgm:pt modelId="{0314EEE4-96FD-4861-B850-89184AFE96E9}" type="pres">
      <dgm:prSet presAssocID="{A50428BD-150D-47A8-9B3F-64017B439070}" presName="parentText" presStyleLbl="node1" presStyleIdx="1" presStyleCnt="5">
        <dgm:presLayoutVars>
          <dgm:chMax val="0"/>
          <dgm:bulletEnabled val="1"/>
        </dgm:presLayoutVars>
      </dgm:prSet>
      <dgm:spPr/>
    </dgm:pt>
    <dgm:pt modelId="{1865DDEE-4A0B-4469-84E8-C168600D6A24}" type="pres">
      <dgm:prSet presAssocID="{A50428BD-150D-47A8-9B3F-64017B439070}" presName="childText" presStyleLbl="revTx" presStyleIdx="1" presStyleCnt="5">
        <dgm:presLayoutVars>
          <dgm:bulletEnabled val="1"/>
        </dgm:presLayoutVars>
      </dgm:prSet>
      <dgm:spPr/>
    </dgm:pt>
    <dgm:pt modelId="{B99702BE-61E8-4F83-9929-BAA89BE78114}" type="pres">
      <dgm:prSet presAssocID="{F139EC75-0CE2-4D50-A98F-562B67D61081}" presName="parentText" presStyleLbl="node1" presStyleIdx="2" presStyleCnt="5">
        <dgm:presLayoutVars>
          <dgm:chMax val="0"/>
          <dgm:bulletEnabled val="1"/>
        </dgm:presLayoutVars>
      </dgm:prSet>
      <dgm:spPr/>
    </dgm:pt>
    <dgm:pt modelId="{4D0BAA38-3A2B-4BB0-9A78-4D23E2398B3F}" type="pres">
      <dgm:prSet presAssocID="{F139EC75-0CE2-4D50-A98F-562B67D61081}" presName="childText" presStyleLbl="revTx" presStyleIdx="2" presStyleCnt="5">
        <dgm:presLayoutVars>
          <dgm:bulletEnabled val="1"/>
        </dgm:presLayoutVars>
      </dgm:prSet>
      <dgm:spPr/>
    </dgm:pt>
    <dgm:pt modelId="{5B56F2DE-8037-43E7-8E93-335C4C63E5FA}" type="pres">
      <dgm:prSet presAssocID="{4DF90C56-C69D-47A7-BD4F-6CBD28AAE56B}" presName="parentText" presStyleLbl="node1" presStyleIdx="3" presStyleCnt="5">
        <dgm:presLayoutVars>
          <dgm:chMax val="0"/>
          <dgm:bulletEnabled val="1"/>
        </dgm:presLayoutVars>
      </dgm:prSet>
      <dgm:spPr/>
    </dgm:pt>
    <dgm:pt modelId="{A9AD1E9E-C21D-4F8F-B6F9-73C2876053C1}" type="pres">
      <dgm:prSet presAssocID="{4DF90C56-C69D-47A7-BD4F-6CBD28AAE56B}" presName="childText" presStyleLbl="revTx" presStyleIdx="3" presStyleCnt="5">
        <dgm:presLayoutVars>
          <dgm:bulletEnabled val="1"/>
        </dgm:presLayoutVars>
      </dgm:prSet>
      <dgm:spPr/>
    </dgm:pt>
    <dgm:pt modelId="{4D678749-873C-42AE-975A-25FC863C31BD}" type="pres">
      <dgm:prSet presAssocID="{EE17DBB0-17A1-42F8-963D-F20EE4AE266C}" presName="parentText" presStyleLbl="node1" presStyleIdx="4" presStyleCnt="5">
        <dgm:presLayoutVars>
          <dgm:chMax val="0"/>
          <dgm:bulletEnabled val="1"/>
        </dgm:presLayoutVars>
      </dgm:prSet>
      <dgm:spPr/>
    </dgm:pt>
    <dgm:pt modelId="{1CE04FD4-3C4A-43C3-83F2-47A68E9B0672}" type="pres">
      <dgm:prSet presAssocID="{EE17DBB0-17A1-42F8-963D-F20EE4AE266C}" presName="childText" presStyleLbl="revTx" presStyleIdx="4" presStyleCnt="5">
        <dgm:presLayoutVars>
          <dgm:bulletEnabled val="1"/>
        </dgm:presLayoutVars>
      </dgm:prSet>
      <dgm:spPr/>
    </dgm:pt>
  </dgm:ptLst>
  <dgm:cxnLst>
    <dgm:cxn modelId="{F0DCB407-418A-4FA1-B0A1-BB7625292629}" type="presOf" srcId="{F139EC75-0CE2-4D50-A98F-562B67D61081}" destId="{B99702BE-61E8-4F83-9929-BAA89BE78114}" srcOrd="0" destOrd="0" presId="urn:microsoft.com/office/officeart/2005/8/layout/vList2"/>
    <dgm:cxn modelId="{3AA52E22-5976-4A00-8DFE-20AC4F76AAA5}" srcId="{7665042B-D683-45B3-A951-4AB5DA57F8D9}" destId="{EE17DBB0-17A1-42F8-963D-F20EE4AE266C}" srcOrd="4" destOrd="0" parTransId="{8DA38C51-2984-4B93-BAB8-08D5C26EE7A7}" sibTransId="{7782CED1-E647-4E51-B7C2-EB417E9BFF3B}"/>
    <dgm:cxn modelId="{7CC36223-DCCD-42E0-A2A8-BBB47A369A75}" type="presOf" srcId="{A50428BD-150D-47A8-9B3F-64017B439070}" destId="{0314EEE4-96FD-4861-B850-89184AFE96E9}" srcOrd="0" destOrd="0" presId="urn:microsoft.com/office/officeart/2005/8/layout/vList2"/>
    <dgm:cxn modelId="{179AB13C-15C0-46C4-9AC9-A7E40573C07B}" type="presOf" srcId="{7041A515-8447-4E94-A5FE-61CB156E20E6}" destId="{4D0BAA38-3A2B-4BB0-9A78-4D23E2398B3F}" srcOrd="0" destOrd="0" presId="urn:microsoft.com/office/officeart/2005/8/layout/vList2"/>
    <dgm:cxn modelId="{91E4553F-FC17-4568-A2FF-48F86F1985B6}" srcId="{7665042B-D683-45B3-A951-4AB5DA57F8D9}" destId="{F139EC75-0CE2-4D50-A98F-562B67D61081}" srcOrd="2" destOrd="0" parTransId="{80E98CC0-07E2-44A4-8C21-29028E98930D}" sibTransId="{2E391D1A-F99E-44A5-907D-FFB6C866E9AC}"/>
    <dgm:cxn modelId="{C195FD40-065F-4220-98B2-9965B3B2123D}" type="presOf" srcId="{5E6D4264-C722-4A21-8232-7B336762EAE3}" destId="{1CE04FD4-3C4A-43C3-83F2-47A68E9B0672}" srcOrd="0" destOrd="0" presId="urn:microsoft.com/office/officeart/2005/8/layout/vList2"/>
    <dgm:cxn modelId="{05897B5D-BF99-4BB0-96A0-1A99A39F6651}" type="presOf" srcId="{09E190F5-4B61-493D-9095-BEB954E1183A}" destId="{283D9C68-B64B-40F5-BE6B-E58F3E798DB2}" srcOrd="0" destOrd="0" presId="urn:microsoft.com/office/officeart/2005/8/layout/vList2"/>
    <dgm:cxn modelId="{258EF944-0656-4A3E-B41A-E6FA10F0C937}" srcId="{F139EC75-0CE2-4D50-A98F-562B67D61081}" destId="{7041A515-8447-4E94-A5FE-61CB156E20E6}" srcOrd="0" destOrd="0" parTransId="{3530A0FF-9F29-4FBA-9BC9-4B9446DF8FB7}" sibTransId="{2F5F5D73-11B5-4C49-85F6-CDBA9506C707}"/>
    <dgm:cxn modelId="{23768B6A-4386-4BD9-A342-EAA23D7BE17C}" srcId="{EE17DBB0-17A1-42F8-963D-F20EE4AE266C}" destId="{5E6D4264-C722-4A21-8232-7B336762EAE3}" srcOrd="0" destOrd="0" parTransId="{DCB0FB73-AC43-4E33-8AB2-B6E8B4A94DF6}" sibTransId="{357E1F76-D535-4A27-8379-18CB9B77D802}"/>
    <dgm:cxn modelId="{0A7C474B-901A-4DA3-B6C2-6C1A10746A96}" srcId="{7665042B-D683-45B3-A951-4AB5DA57F8D9}" destId="{A50428BD-150D-47A8-9B3F-64017B439070}" srcOrd="1" destOrd="0" parTransId="{B82F0A97-3EF3-4E78-A659-CF2845428758}" sibTransId="{9C7EA226-C105-43EA-B200-1CFB1379BE5E}"/>
    <dgm:cxn modelId="{0CD16B4D-7C8A-4637-84AF-261C68E32C57}" srcId="{09E190F5-4B61-493D-9095-BEB954E1183A}" destId="{1709A06E-7DA1-436B-99C9-3F3E5547673F}" srcOrd="0" destOrd="0" parTransId="{97F6C08C-011D-437F-AE5C-C4EC0AA398EA}" sibTransId="{893334D6-760F-4AE9-97C7-0940C09B19DB}"/>
    <dgm:cxn modelId="{41367C71-0D34-4D5F-B2F3-66F86D695940}" type="presOf" srcId="{EE17DBB0-17A1-42F8-963D-F20EE4AE266C}" destId="{4D678749-873C-42AE-975A-25FC863C31BD}" srcOrd="0" destOrd="0" presId="urn:microsoft.com/office/officeart/2005/8/layout/vList2"/>
    <dgm:cxn modelId="{70E4FE75-00B1-4990-B6CB-E5C8C9999FD8}" type="presOf" srcId="{EA234A13-1E96-4B9B-9336-D3B0DF0E53BB}" destId="{1865DDEE-4A0B-4469-84E8-C168600D6A24}" srcOrd="0" destOrd="0" presId="urn:microsoft.com/office/officeart/2005/8/layout/vList2"/>
    <dgm:cxn modelId="{8F445A97-CCF8-44FC-B606-8180A89AB510}" srcId="{4DF90C56-C69D-47A7-BD4F-6CBD28AAE56B}" destId="{E515363A-11DD-414B-8FD5-A122595A11BC}" srcOrd="0" destOrd="0" parTransId="{60591673-BA03-42BF-8781-BB1D8746FFD2}" sibTransId="{B9D7D0D9-E856-4AD2-99C1-CA257B5986CD}"/>
    <dgm:cxn modelId="{A1A6DD9F-813D-40AE-9195-7C134C8EE090}" srcId="{7665042B-D683-45B3-A951-4AB5DA57F8D9}" destId="{4DF90C56-C69D-47A7-BD4F-6CBD28AAE56B}" srcOrd="3" destOrd="0" parTransId="{F71B3677-E099-4C4D-84C6-D08DA6B25E90}" sibTransId="{4D4741F4-6F15-40A7-9B57-A7E0CA2542FB}"/>
    <dgm:cxn modelId="{08C54DA0-9B5E-44B5-9C3B-D1A95331EAD6}" type="presOf" srcId="{E515363A-11DD-414B-8FD5-A122595A11BC}" destId="{A9AD1E9E-C21D-4F8F-B6F9-73C2876053C1}" srcOrd="0" destOrd="0" presId="urn:microsoft.com/office/officeart/2005/8/layout/vList2"/>
    <dgm:cxn modelId="{CD9DE2A9-502C-48E9-B4AE-C228F92458A6}" type="presOf" srcId="{1709A06E-7DA1-436B-99C9-3F3E5547673F}" destId="{18EEC7F6-AD8A-46AD-8B5A-D3A53B57C14F}" srcOrd="0" destOrd="0" presId="urn:microsoft.com/office/officeart/2005/8/layout/vList2"/>
    <dgm:cxn modelId="{A47395BB-D509-4A5F-9047-5CD1A5FFDEAE}" srcId="{A50428BD-150D-47A8-9B3F-64017B439070}" destId="{EA234A13-1E96-4B9B-9336-D3B0DF0E53BB}" srcOrd="0" destOrd="0" parTransId="{40356863-ECA5-4905-87C3-D43C947D0C4B}" sibTransId="{7CB39A2A-54A8-4B78-9811-8359493CAFD3}"/>
    <dgm:cxn modelId="{2E1F6CC4-0196-49B8-A5AC-A1AAE66EEE9D}" type="presOf" srcId="{7665042B-D683-45B3-A951-4AB5DA57F8D9}" destId="{317C4A55-1FC5-46E1-B6E4-1B4AD17866FB}" srcOrd="0" destOrd="0" presId="urn:microsoft.com/office/officeart/2005/8/layout/vList2"/>
    <dgm:cxn modelId="{8338D4E1-75C1-41E7-974F-E1EC65EAA2BE}" type="presOf" srcId="{4DF90C56-C69D-47A7-BD4F-6CBD28AAE56B}" destId="{5B56F2DE-8037-43E7-8E93-335C4C63E5FA}" srcOrd="0" destOrd="0" presId="urn:microsoft.com/office/officeart/2005/8/layout/vList2"/>
    <dgm:cxn modelId="{D45939E7-2077-4335-BE09-25DBCB5DBDE3}" srcId="{7665042B-D683-45B3-A951-4AB5DA57F8D9}" destId="{09E190F5-4B61-493D-9095-BEB954E1183A}" srcOrd="0" destOrd="0" parTransId="{8DDFFADA-C0F2-4130-B9DE-2469FF950D20}" sibTransId="{76872457-22C4-48DF-823D-211440C7B874}"/>
    <dgm:cxn modelId="{72829954-B691-43E4-A7D9-2B5145E25340}" type="presParOf" srcId="{317C4A55-1FC5-46E1-B6E4-1B4AD17866FB}" destId="{283D9C68-B64B-40F5-BE6B-E58F3E798DB2}" srcOrd="0" destOrd="0" presId="urn:microsoft.com/office/officeart/2005/8/layout/vList2"/>
    <dgm:cxn modelId="{AEAA250C-3A49-4B18-8391-E788DC9C1078}" type="presParOf" srcId="{317C4A55-1FC5-46E1-B6E4-1B4AD17866FB}" destId="{18EEC7F6-AD8A-46AD-8B5A-D3A53B57C14F}" srcOrd="1" destOrd="0" presId="urn:microsoft.com/office/officeart/2005/8/layout/vList2"/>
    <dgm:cxn modelId="{A47FF97D-AE6F-4663-8DA3-A314F24E76A4}" type="presParOf" srcId="{317C4A55-1FC5-46E1-B6E4-1B4AD17866FB}" destId="{0314EEE4-96FD-4861-B850-89184AFE96E9}" srcOrd="2" destOrd="0" presId="urn:microsoft.com/office/officeart/2005/8/layout/vList2"/>
    <dgm:cxn modelId="{9E5EB096-D40E-47DE-A937-F0206BB79A0D}" type="presParOf" srcId="{317C4A55-1FC5-46E1-B6E4-1B4AD17866FB}" destId="{1865DDEE-4A0B-4469-84E8-C168600D6A24}" srcOrd="3" destOrd="0" presId="urn:microsoft.com/office/officeart/2005/8/layout/vList2"/>
    <dgm:cxn modelId="{E46022C9-9D52-4614-8973-4CC2A116EC97}" type="presParOf" srcId="{317C4A55-1FC5-46E1-B6E4-1B4AD17866FB}" destId="{B99702BE-61E8-4F83-9929-BAA89BE78114}" srcOrd="4" destOrd="0" presId="urn:microsoft.com/office/officeart/2005/8/layout/vList2"/>
    <dgm:cxn modelId="{71AF5823-A436-4C3A-81D1-B8FD66A58048}" type="presParOf" srcId="{317C4A55-1FC5-46E1-B6E4-1B4AD17866FB}" destId="{4D0BAA38-3A2B-4BB0-9A78-4D23E2398B3F}" srcOrd="5" destOrd="0" presId="urn:microsoft.com/office/officeart/2005/8/layout/vList2"/>
    <dgm:cxn modelId="{00058AE7-D6B4-4532-A1EB-03645C81A67A}" type="presParOf" srcId="{317C4A55-1FC5-46E1-B6E4-1B4AD17866FB}" destId="{5B56F2DE-8037-43E7-8E93-335C4C63E5FA}" srcOrd="6" destOrd="0" presId="urn:microsoft.com/office/officeart/2005/8/layout/vList2"/>
    <dgm:cxn modelId="{9A4A385A-05C7-4449-AF16-C6405782DA8B}" type="presParOf" srcId="{317C4A55-1FC5-46E1-B6E4-1B4AD17866FB}" destId="{A9AD1E9E-C21D-4F8F-B6F9-73C2876053C1}" srcOrd="7" destOrd="0" presId="urn:microsoft.com/office/officeart/2005/8/layout/vList2"/>
    <dgm:cxn modelId="{EFF58E66-3A16-4C1F-86CA-5A42B4246EA1}" type="presParOf" srcId="{317C4A55-1FC5-46E1-B6E4-1B4AD17866FB}" destId="{4D678749-873C-42AE-975A-25FC863C31BD}" srcOrd="8" destOrd="0" presId="urn:microsoft.com/office/officeart/2005/8/layout/vList2"/>
    <dgm:cxn modelId="{FBF82C3B-B06F-4065-8473-4F86AF1312B8}" type="presParOf" srcId="{317C4A55-1FC5-46E1-B6E4-1B4AD17866FB}" destId="{1CE04FD4-3C4A-43C3-83F2-47A68E9B0672}" srcOrd="9" destOrd="0" presId="urn:microsoft.com/office/officeart/2005/8/layout/vList2"/>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87799F5-1B23-48D5-A64A-B5813DE984F2}" type="doc">
      <dgm:prSet loTypeId="urn:microsoft.com/office/officeart/2005/8/layout/matrix3" loCatId="matrix" qsTypeId="urn:microsoft.com/office/officeart/2005/8/quickstyle/simple4" qsCatId="simple" csTypeId="urn:microsoft.com/office/officeart/2005/8/colors/accent2_2" csCatId="accent2" phldr="1"/>
      <dgm:spPr/>
      <dgm:t>
        <a:bodyPr/>
        <a:lstStyle/>
        <a:p>
          <a:endParaRPr lang="en-US"/>
        </a:p>
      </dgm:t>
    </dgm:pt>
    <dgm:pt modelId="{411C3C0F-FE23-44D5-875E-097FFA712784}">
      <dgm:prSet/>
      <dgm:spPr>
        <a:solidFill>
          <a:srgbClr val="F5C24C"/>
        </a:solidFill>
      </dgm:spPr>
      <dgm:t>
        <a:bodyPr/>
        <a:lstStyle/>
        <a:p>
          <a:r>
            <a:rPr lang="en-US" dirty="0">
              <a:solidFill>
                <a:schemeClr val="tx1"/>
              </a:solidFill>
            </a:rPr>
            <a:t>Strategic use of data as a core asset.</a:t>
          </a:r>
        </a:p>
      </dgm:t>
    </dgm:pt>
    <dgm:pt modelId="{91F91970-A654-428D-BE0A-87CBBF9B5091}" type="parTrans" cxnId="{421411D5-80E9-4E1B-A769-C7916A5F95B2}">
      <dgm:prSet/>
      <dgm:spPr/>
      <dgm:t>
        <a:bodyPr/>
        <a:lstStyle/>
        <a:p>
          <a:endParaRPr lang="en-US"/>
        </a:p>
      </dgm:t>
    </dgm:pt>
    <dgm:pt modelId="{6A253A3C-FD7D-46F7-9DCA-FB96185D3E89}" type="sibTrans" cxnId="{421411D5-80E9-4E1B-A769-C7916A5F95B2}">
      <dgm:prSet/>
      <dgm:spPr/>
      <dgm:t>
        <a:bodyPr/>
        <a:lstStyle/>
        <a:p>
          <a:endParaRPr lang="en-US"/>
        </a:p>
      </dgm:t>
    </dgm:pt>
    <dgm:pt modelId="{E22B22A5-7FD2-4176-8567-400581FED816}">
      <dgm:prSet/>
      <dgm:spPr>
        <a:solidFill>
          <a:srgbClr val="F5C24C"/>
        </a:solidFill>
      </dgm:spPr>
      <dgm:t>
        <a:bodyPr/>
        <a:lstStyle/>
        <a:p>
          <a:r>
            <a:rPr lang="en-US">
              <a:solidFill>
                <a:schemeClr val="tx1"/>
              </a:solidFill>
            </a:rPr>
            <a:t>Leverages AI, machine learning, and big data analytics improving decision-making and operational efficiency</a:t>
          </a:r>
        </a:p>
      </dgm:t>
    </dgm:pt>
    <dgm:pt modelId="{0322FCF1-4183-4B38-BFF8-639E0BB0CAED}" type="parTrans" cxnId="{24CDF854-834B-461D-A4BA-EF3A8B8D651A}">
      <dgm:prSet/>
      <dgm:spPr/>
      <dgm:t>
        <a:bodyPr/>
        <a:lstStyle/>
        <a:p>
          <a:endParaRPr lang="en-US"/>
        </a:p>
      </dgm:t>
    </dgm:pt>
    <dgm:pt modelId="{D9165A26-362E-4B80-9C63-2F0EF8041175}" type="sibTrans" cxnId="{24CDF854-834B-461D-A4BA-EF3A8B8D651A}">
      <dgm:prSet/>
      <dgm:spPr/>
      <dgm:t>
        <a:bodyPr/>
        <a:lstStyle/>
        <a:p>
          <a:endParaRPr lang="en-US"/>
        </a:p>
      </dgm:t>
    </dgm:pt>
    <dgm:pt modelId="{820D4ECE-5245-4A97-AE51-7F18550ECF6B}">
      <dgm:prSet/>
      <dgm:spPr>
        <a:solidFill>
          <a:srgbClr val="F5C24C"/>
        </a:solidFill>
      </dgm:spPr>
      <dgm:t>
        <a:bodyPr/>
        <a:lstStyle/>
        <a:p>
          <a:r>
            <a:rPr lang="en-US" dirty="0">
              <a:solidFill>
                <a:srgbClr val="172C51"/>
              </a:solidFill>
              <a:effectLst/>
              <a:latin typeface="Arial" panose="020B0604020202020204" pitchFamily="34" charset="0"/>
              <a:ea typeface="Times New Roman" panose="02020603050405020304" pitchFamily="18" charset="0"/>
              <a:cs typeface="Arial" panose="020B0604020202020204" pitchFamily="34" charset="0"/>
            </a:rPr>
            <a:t>Data-centric warfare leverages data for sustained operational advantages.</a:t>
          </a:r>
          <a:endParaRPr lang="en-US" dirty="0">
            <a:solidFill>
              <a:schemeClr val="tx1"/>
            </a:solidFill>
          </a:endParaRPr>
        </a:p>
      </dgm:t>
    </dgm:pt>
    <dgm:pt modelId="{8225DC02-F866-47D0-A40F-5D60A3D4C4F2}" type="parTrans" cxnId="{04FBBCD0-B42D-428A-9F68-43EAE712492C}">
      <dgm:prSet/>
      <dgm:spPr/>
      <dgm:t>
        <a:bodyPr/>
        <a:lstStyle/>
        <a:p>
          <a:endParaRPr lang="en-US"/>
        </a:p>
      </dgm:t>
    </dgm:pt>
    <dgm:pt modelId="{CED2E32F-8E04-490B-992D-B5807AF71869}" type="sibTrans" cxnId="{04FBBCD0-B42D-428A-9F68-43EAE712492C}">
      <dgm:prSet/>
      <dgm:spPr/>
      <dgm:t>
        <a:bodyPr/>
        <a:lstStyle/>
        <a:p>
          <a:endParaRPr lang="en-US"/>
        </a:p>
      </dgm:t>
    </dgm:pt>
    <dgm:pt modelId="{C7B15EC3-8809-4FBA-B28D-7BBD08BC2F61}">
      <dgm:prSet/>
      <dgm:spPr>
        <a:solidFill>
          <a:srgbClr val="F5C24C"/>
        </a:solidFill>
      </dgm:spPr>
      <dgm:t>
        <a:bodyPr/>
        <a:lstStyle/>
        <a:p>
          <a:r>
            <a:rPr lang="en-US" dirty="0">
              <a:solidFill>
                <a:srgbClr val="172C51"/>
              </a:solidFill>
              <a:effectLst/>
              <a:latin typeface="Arial" panose="020B0604020202020204" pitchFamily="34" charset="0"/>
              <a:ea typeface="Times New Roman" panose="02020603050405020304" pitchFamily="18" charset="0"/>
              <a:cs typeface="Arial" panose="020B0604020202020204" pitchFamily="34" charset="0"/>
            </a:rPr>
            <a:t>Effective training depends on realistic, adaptable simulation environments.</a:t>
          </a:r>
          <a:endParaRPr lang="en-US" dirty="0">
            <a:solidFill>
              <a:schemeClr val="tx1"/>
            </a:solidFill>
          </a:endParaRPr>
        </a:p>
      </dgm:t>
    </dgm:pt>
    <dgm:pt modelId="{633EC4A3-645C-4E1D-8B98-C52843CC936F}" type="parTrans" cxnId="{70B32D7A-15AD-4D07-BAF2-FB13AD9BF53E}">
      <dgm:prSet/>
      <dgm:spPr/>
      <dgm:t>
        <a:bodyPr/>
        <a:lstStyle/>
        <a:p>
          <a:endParaRPr lang="en-US"/>
        </a:p>
      </dgm:t>
    </dgm:pt>
    <dgm:pt modelId="{AE906C2E-E9FD-48BB-A0DE-56424A1EDACC}" type="sibTrans" cxnId="{70B32D7A-15AD-4D07-BAF2-FB13AD9BF53E}">
      <dgm:prSet/>
      <dgm:spPr/>
      <dgm:t>
        <a:bodyPr/>
        <a:lstStyle/>
        <a:p>
          <a:endParaRPr lang="en-US"/>
        </a:p>
      </dgm:t>
    </dgm:pt>
    <dgm:pt modelId="{40E4928D-1A95-4165-955D-5A66DF92FE25}" type="pres">
      <dgm:prSet presAssocID="{087799F5-1B23-48D5-A64A-B5813DE984F2}" presName="matrix" presStyleCnt="0">
        <dgm:presLayoutVars>
          <dgm:chMax val="1"/>
          <dgm:dir/>
          <dgm:resizeHandles val="exact"/>
        </dgm:presLayoutVars>
      </dgm:prSet>
      <dgm:spPr/>
    </dgm:pt>
    <dgm:pt modelId="{1C367500-A9B8-42D1-9060-444A417B1EFC}" type="pres">
      <dgm:prSet presAssocID="{087799F5-1B23-48D5-A64A-B5813DE984F2}" presName="diamond" presStyleLbl="bgShp" presStyleIdx="0" presStyleCnt="1"/>
      <dgm:spPr>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l="50000" t="50000" r="50000" b="50000"/>
          </a:path>
          <a:tileRect/>
        </a:gradFill>
      </dgm:spPr>
    </dgm:pt>
    <dgm:pt modelId="{EC5AC540-F1D5-4BA9-96A5-2283B8A1E63F}" type="pres">
      <dgm:prSet presAssocID="{087799F5-1B23-48D5-A64A-B5813DE984F2}" presName="quad1" presStyleLbl="node1" presStyleIdx="0" presStyleCnt="4">
        <dgm:presLayoutVars>
          <dgm:chMax val="0"/>
          <dgm:chPref val="0"/>
          <dgm:bulletEnabled val="1"/>
        </dgm:presLayoutVars>
      </dgm:prSet>
      <dgm:spPr/>
    </dgm:pt>
    <dgm:pt modelId="{3F5187BB-D98B-4EBF-AF4D-E1B3D159DA6F}" type="pres">
      <dgm:prSet presAssocID="{087799F5-1B23-48D5-A64A-B5813DE984F2}" presName="quad2" presStyleLbl="node1" presStyleIdx="1" presStyleCnt="4">
        <dgm:presLayoutVars>
          <dgm:chMax val="0"/>
          <dgm:chPref val="0"/>
          <dgm:bulletEnabled val="1"/>
        </dgm:presLayoutVars>
      </dgm:prSet>
      <dgm:spPr/>
    </dgm:pt>
    <dgm:pt modelId="{979FF78C-FB21-41A4-B584-D756A20972C5}" type="pres">
      <dgm:prSet presAssocID="{087799F5-1B23-48D5-A64A-B5813DE984F2}" presName="quad3" presStyleLbl="node1" presStyleIdx="2" presStyleCnt="4">
        <dgm:presLayoutVars>
          <dgm:chMax val="0"/>
          <dgm:chPref val="0"/>
          <dgm:bulletEnabled val="1"/>
        </dgm:presLayoutVars>
      </dgm:prSet>
      <dgm:spPr/>
    </dgm:pt>
    <dgm:pt modelId="{DEABEAD8-358E-4C1D-B455-491AAD660A66}" type="pres">
      <dgm:prSet presAssocID="{087799F5-1B23-48D5-A64A-B5813DE984F2}" presName="quad4" presStyleLbl="node1" presStyleIdx="3" presStyleCnt="4">
        <dgm:presLayoutVars>
          <dgm:chMax val="0"/>
          <dgm:chPref val="0"/>
          <dgm:bulletEnabled val="1"/>
        </dgm:presLayoutVars>
      </dgm:prSet>
      <dgm:spPr/>
    </dgm:pt>
  </dgm:ptLst>
  <dgm:cxnLst>
    <dgm:cxn modelId="{074F4410-5E01-4C83-AC7C-671E225302F0}" type="presOf" srcId="{087799F5-1B23-48D5-A64A-B5813DE984F2}" destId="{40E4928D-1A95-4165-955D-5A66DF92FE25}" srcOrd="0" destOrd="0" presId="urn:microsoft.com/office/officeart/2005/8/layout/matrix3"/>
    <dgm:cxn modelId="{24CDF854-834B-461D-A4BA-EF3A8B8D651A}" srcId="{087799F5-1B23-48D5-A64A-B5813DE984F2}" destId="{E22B22A5-7FD2-4176-8567-400581FED816}" srcOrd="1" destOrd="0" parTransId="{0322FCF1-4183-4B38-BFF8-639E0BB0CAED}" sibTransId="{D9165A26-362E-4B80-9C63-2F0EF8041175}"/>
    <dgm:cxn modelId="{0A5DF559-2288-48AE-BF17-ADFB32773501}" type="presOf" srcId="{C7B15EC3-8809-4FBA-B28D-7BBD08BC2F61}" destId="{DEABEAD8-358E-4C1D-B455-491AAD660A66}" srcOrd="0" destOrd="0" presId="urn:microsoft.com/office/officeart/2005/8/layout/matrix3"/>
    <dgm:cxn modelId="{70B32D7A-15AD-4D07-BAF2-FB13AD9BF53E}" srcId="{087799F5-1B23-48D5-A64A-B5813DE984F2}" destId="{C7B15EC3-8809-4FBA-B28D-7BBD08BC2F61}" srcOrd="3" destOrd="0" parTransId="{633EC4A3-645C-4E1D-8B98-C52843CC936F}" sibTransId="{AE906C2E-E9FD-48BB-A0DE-56424A1EDACC}"/>
    <dgm:cxn modelId="{3AED839F-2023-4CF4-9264-6F1A799CC232}" type="presOf" srcId="{411C3C0F-FE23-44D5-875E-097FFA712784}" destId="{EC5AC540-F1D5-4BA9-96A5-2283B8A1E63F}" srcOrd="0" destOrd="0" presId="urn:microsoft.com/office/officeart/2005/8/layout/matrix3"/>
    <dgm:cxn modelId="{04FBBCD0-B42D-428A-9F68-43EAE712492C}" srcId="{087799F5-1B23-48D5-A64A-B5813DE984F2}" destId="{820D4ECE-5245-4A97-AE51-7F18550ECF6B}" srcOrd="2" destOrd="0" parTransId="{8225DC02-F866-47D0-A40F-5D60A3D4C4F2}" sibTransId="{CED2E32F-8E04-490B-992D-B5807AF71869}"/>
    <dgm:cxn modelId="{421411D5-80E9-4E1B-A769-C7916A5F95B2}" srcId="{087799F5-1B23-48D5-A64A-B5813DE984F2}" destId="{411C3C0F-FE23-44D5-875E-097FFA712784}" srcOrd="0" destOrd="0" parTransId="{91F91970-A654-428D-BE0A-87CBBF9B5091}" sibTransId="{6A253A3C-FD7D-46F7-9DCA-FB96185D3E89}"/>
    <dgm:cxn modelId="{6B0E8CF3-9CA9-499E-8A52-B0CD17D2807B}" type="presOf" srcId="{E22B22A5-7FD2-4176-8567-400581FED816}" destId="{3F5187BB-D98B-4EBF-AF4D-E1B3D159DA6F}" srcOrd="0" destOrd="0" presId="urn:microsoft.com/office/officeart/2005/8/layout/matrix3"/>
    <dgm:cxn modelId="{CCFAB1F9-FA3E-407D-B902-FE2B372EAE13}" type="presOf" srcId="{820D4ECE-5245-4A97-AE51-7F18550ECF6B}" destId="{979FF78C-FB21-41A4-B584-D756A20972C5}" srcOrd="0" destOrd="0" presId="urn:microsoft.com/office/officeart/2005/8/layout/matrix3"/>
    <dgm:cxn modelId="{19FBFA35-7892-40E8-80E1-E7E344A40BD7}" type="presParOf" srcId="{40E4928D-1A95-4165-955D-5A66DF92FE25}" destId="{1C367500-A9B8-42D1-9060-444A417B1EFC}" srcOrd="0" destOrd="0" presId="urn:microsoft.com/office/officeart/2005/8/layout/matrix3"/>
    <dgm:cxn modelId="{A153D62A-3136-4CB6-90E8-886AD819001C}" type="presParOf" srcId="{40E4928D-1A95-4165-955D-5A66DF92FE25}" destId="{EC5AC540-F1D5-4BA9-96A5-2283B8A1E63F}" srcOrd="1" destOrd="0" presId="urn:microsoft.com/office/officeart/2005/8/layout/matrix3"/>
    <dgm:cxn modelId="{46A3318F-0F57-45EF-A5E0-7E0D76D221A7}" type="presParOf" srcId="{40E4928D-1A95-4165-955D-5A66DF92FE25}" destId="{3F5187BB-D98B-4EBF-AF4D-E1B3D159DA6F}" srcOrd="2" destOrd="0" presId="urn:microsoft.com/office/officeart/2005/8/layout/matrix3"/>
    <dgm:cxn modelId="{CEB63BF4-D4C5-4CE8-AB9C-7ED8D2220123}" type="presParOf" srcId="{40E4928D-1A95-4165-955D-5A66DF92FE25}" destId="{979FF78C-FB21-41A4-B584-D756A20972C5}" srcOrd="3" destOrd="0" presId="urn:microsoft.com/office/officeart/2005/8/layout/matrix3"/>
    <dgm:cxn modelId="{C2DA9680-ED7B-4D41-9DA9-89C7CCE0A404}" type="presParOf" srcId="{40E4928D-1A95-4165-955D-5A66DF92FE25}" destId="{DEABEAD8-358E-4C1D-B455-491AAD660A6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3DAD7A9-CED1-4483-BC01-3542BA9E3F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631699-ED86-4100-A2F9-C92BDC2A86E1}">
      <dgm:prSet/>
      <dgm:spPr>
        <a:solidFill>
          <a:srgbClr val="182350"/>
        </a:solidFill>
      </dgm:spPr>
      <dgm:t>
        <a:bodyPr/>
        <a:lstStyle/>
        <a:p>
          <a:r>
            <a:rPr lang="en-US" b="1" dirty="0"/>
            <a:t>Data-Centric Warfare: A Paradigm Shift</a:t>
          </a:r>
          <a:endParaRPr lang="en-US" dirty="0"/>
        </a:p>
      </dgm:t>
    </dgm:pt>
    <dgm:pt modelId="{49177FBB-07A7-4A46-B581-C993163482AA}" type="parTrans" cxnId="{DD50A502-3F3A-429E-B544-F18AB4FE9C3B}">
      <dgm:prSet/>
      <dgm:spPr/>
      <dgm:t>
        <a:bodyPr/>
        <a:lstStyle/>
        <a:p>
          <a:endParaRPr lang="en-US"/>
        </a:p>
      </dgm:t>
    </dgm:pt>
    <dgm:pt modelId="{CA4F735E-4F0C-4A4C-9997-D08FF4AAF656}" type="sibTrans" cxnId="{DD50A502-3F3A-429E-B544-F18AB4FE9C3B}">
      <dgm:prSet/>
      <dgm:spPr/>
      <dgm:t>
        <a:bodyPr/>
        <a:lstStyle/>
        <a:p>
          <a:endParaRPr lang="en-US"/>
        </a:p>
      </dgm:t>
    </dgm:pt>
    <dgm:pt modelId="{7B293CC6-2E0E-43D7-B3BA-B531B0EB9F1C}">
      <dgm:prSet/>
      <dgm:spPr/>
      <dgm:t>
        <a:bodyPr/>
        <a:lstStyle/>
        <a:p>
          <a:r>
            <a:rPr lang="en-US"/>
            <a:t>Emphasizes the strategic use of data as a critical asset.</a:t>
          </a:r>
        </a:p>
      </dgm:t>
    </dgm:pt>
    <dgm:pt modelId="{3157F04B-0936-4874-8215-F586A8BD4F3E}" type="parTrans" cxnId="{BB57B126-8079-41F8-83BA-EDF9850F69E9}">
      <dgm:prSet/>
      <dgm:spPr/>
      <dgm:t>
        <a:bodyPr/>
        <a:lstStyle/>
        <a:p>
          <a:endParaRPr lang="en-US"/>
        </a:p>
      </dgm:t>
    </dgm:pt>
    <dgm:pt modelId="{C29ED062-059F-44D5-BBD5-EEADF74CD669}" type="sibTrans" cxnId="{BB57B126-8079-41F8-83BA-EDF9850F69E9}">
      <dgm:prSet/>
      <dgm:spPr/>
      <dgm:t>
        <a:bodyPr/>
        <a:lstStyle/>
        <a:p>
          <a:endParaRPr lang="en-US"/>
        </a:p>
      </dgm:t>
    </dgm:pt>
    <dgm:pt modelId="{A75EC28A-CF51-482A-BDBD-24EC0C4C4E43}">
      <dgm:prSet/>
      <dgm:spPr/>
      <dgm:t>
        <a:bodyPr/>
        <a:lstStyle/>
        <a:p>
          <a:r>
            <a:rPr lang="en-US"/>
            <a:t>Simulation environments must replicate real-world conditions for effective training.</a:t>
          </a:r>
        </a:p>
      </dgm:t>
    </dgm:pt>
    <dgm:pt modelId="{B9FD542F-CCBA-46EF-A426-2116DC18FE88}" type="parTrans" cxnId="{0D2462D2-DF7A-4B6C-B829-72C93A4F4E17}">
      <dgm:prSet/>
      <dgm:spPr/>
      <dgm:t>
        <a:bodyPr/>
        <a:lstStyle/>
        <a:p>
          <a:endParaRPr lang="en-US"/>
        </a:p>
      </dgm:t>
    </dgm:pt>
    <dgm:pt modelId="{97B862F0-EE8C-49E6-80BA-42F798BC09F2}" type="sibTrans" cxnId="{0D2462D2-DF7A-4B6C-B829-72C93A4F4E17}">
      <dgm:prSet/>
      <dgm:spPr/>
      <dgm:t>
        <a:bodyPr/>
        <a:lstStyle/>
        <a:p>
          <a:endParaRPr lang="en-US"/>
        </a:p>
      </dgm:t>
    </dgm:pt>
    <dgm:pt modelId="{680EEE8B-67BD-4EBA-9001-66B6F8BE58C9}">
      <dgm:prSet/>
      <dgm:spPr>
        <a:solidFill>
          <a:srgbClr val="182350"/>
        </a:solidFill>
      </dgm:spPr>
      <dgm:t>
        <a:bodyPr/>
        <a:lstStyle/>
        <a:p>
          <a:r>
            <a:rPr lang="en-US" b="1"/>
            <a:t>Key Features:</a:t>
          </a:r>
          <a:endParaRPr lang="en-US"/>
        </a:p>
      </dgm:t>
    </dgm:pt>
    <dgm:pt modelId="{8D5BFF47-0974-404E-B052-223292E51212}" type="parTrans" cxnId="{39009BAC-B5EA-4AAB-8B41-3B60DD8AFF05}">
      <dgm:prSet/>
      <dgm:spPr/>
      <dgm:t>
        <a:bodyPr/>
        <a:lstStyle/>
        <a:p>
          <a:endParaRPr lang="en-US"/>
        </a:p>
      </dgm:t>
    </dgm:pt>
    <dgm:pt modelId="{876510F2-EF51-473C-A0E8-428589F117B9}" type="sibTrans" cxnId="{39009BAC-B5EA-4AAB-8B41-3B60DD8AFF05}">
      <dgm:prSet/>
      <dgm:spPr/>
      <dgm:t>
        <a:bodyPr/>
        <a:lstStyle/>
        <a:p>
          <a:endParaRPr lang="en-US"/>
        </a:p>
      </dgm:t>
    </dgm:pt>
    <dgm:pt modelId="{9C4855FF-B248-4959-A284-54F9206A6351}">
      <dgm:prSet/>
      <dgm:spPr/>
      <dgm:t>
        <a:bodyPr/>
        <a:lstStyle/>
        <a:p>
          <a:r>
            <a:rPr lang="en-US" dirty="0"/>
            <a:t>Dynamic training environments</a:t>
          </a:r>
        </a:p>
      </dgm:t>
    </dgm:pt>
    <dgm:pt modelId="{449C258A-C848-4806-B7DB-4F21A17A03D3}" type="parTrans" cxnId="{9D5B8361-E556-4E2E-A100-644B11D0A75F}">
      <dgm:prSet/>
      <dgm:spPr/>
      <dgm:t>
        <a:bodyPr/>
        <a:lstStyle/>
        <a:p>
          <a:endParaRPr lang="en-US"/>
        </a:p>
      </dgm:t>
    </dgm:pt>
    <dgm:pt modelId="{C00C9743-4EB5-4BCC-B663-7E2B4D5FF2EF}" type="sibTrans" cxnId="{9D5B8361-E556-4E2E-A100-644B11D0A75F}">
      <dgm:prSet/>
      <dgm:spPr/>
      <dgm:t>
        <a:bodyPr/>
        <a:lstStyle/>
        <a:p>
          <a:endParaRPr lang="en-US"/>
        </a:p>
      </dgm:t>
    </dgm:pt>
    <dgm:pt modelId="{9D67642F-D98B-43C6-8AD9-14C926AF41CF}">
      <dgm:prSet/>
      <dgm:spPr/>
      <dgm:t>
        <a:bodyPr/>
        <a:lstStyle/>
        <a:p>
          <a:r>
            <a:rPr lang="en-US" dirty="0"/>
            <a:t>Real-time data integration</a:t>
          </a:r>
        </a:p>
      </dgm:t>
    </dgm:pt>
    <dgm:pt modelId="{FA3074CD-A035-48B5-A474-5F4DE76321B6}" type="parTrans" cxnId="{D1F6051E-034A-40CE-A2B7-864DB1CEEECB}">
      <dgm:prSet/>
      <dgm:spPr/>
      <dgm:t>
        <a:bodyPr/>
        <a:lstStyle/>
        <a:p>
          <a:endParaRPr lang="en-US"/>
        </a:p>
      </dgm:t>
    </dgm:pt>
    <dgm:pt modelId="{E9129E34-51D9-4E46-93B4-BCD2AA18E850}" type="sibTrans" cxnId="{D1F6051E-034A-40CE-A2B7-864DB1CEEECB}">
      <dgm:prSet/>
      <dgm:spPr/>
      <dgm:t>
        <a:bodyPr/>
        <a:lstStyle/>
        <a:p>
          <a:endParaRPr lang="en-US"/>
        </a:p>
      </dgm:t>
    </dgm:pt>
    <dgm:pt modelId="{025F5FF4-842C-45AD-9A17-B57289129D43}">
      <dgm:prSet/>
      <dgm:spPr/>
      <dgm:t>
        <a:bodyPr/>
        <a:lstStyle/>
        <a:p>
          <a:r>
            <a:rPr lang="en-US" dirty="0"/>
            <a:t>Focus on interoperability</a:t>
          </a:r>
        </a:p>
      </dgm:t>
    </dgm:pt>
    <dgm:pt modelId="{167DACE1-09CF-4B51-A10D-B0F69C6AE394}" type="parTrans" cxnId="{533E6084-7331-46E5-B0AE-93307FC20F05}">
      <dgm:prSet/>
      <dgm:spPr/>
      <dgm:t>
        <a:bodyPr/>
        <a:lstStyle/>
        <a:p>
          <a:endParaRPr lang="en-US"/>
        </a:p>
      </dgm:t>
    </dgm:pt>
    <dgm:pt modelId="{C43230B4-E52A-467D-B3F7-7B2B7F6FEC71}" type="sibTrans" cxnId="{533E6084-7331-46E5-B0AE-93307FC20F05}">
      <dgm:prSet/>
      <dgm:spPr/>
      <dgm:t>
        <a:bodyPr/>
        <a:lstStyle/>
        <a:p>
          <a:endParaRPr lang="en-US"/>
        </a:p>
      </dgm:t>
    </dgm:pt>
    <dgm:pt modelId="{8474C6D8-AAC4-4096-8A9C-34FDBBCD7DDC}">
      <dgm:prSet/>
      <dgm:spPr>
        <a:solidFill>
          <a:srgbClr val="182350"/>
        </a:solidFill>
      </dgm:spPr>
      <dgm:t>
        <a:bodyPr/>
        <a:lstStyle/>
        <a:p>
          <a:r>
            <a:rPr lang="en-US" b="1"/>
            <a:t>Challenges:</a:t>
          </a:r>
          <a:endParaRPr lang="en-US"/>
        </a:p>
      </dgm:t>
    </dgm:pt>
    <dgm:pt modelId="{9EF771DC-FE2B-42F2-8290-31CB1AF4DE24}" type="parTrans" cxnId="{E938CD06-4538-4CAE-9AC4-7C4C68205759}">
      <dgm:prSet/>
      <dgm:spPr/>
      <dgm:t>
        <a:bodyPr/>
        <a:lstStyle/>
        <a:p>
          <a:endParaRPr lang="en-US"/>
        </a:p>
      </dgm:t>
    </dgm:pt>
    <dgm:pt modelId="{21F46C92-0FA9-43D8-A9EA-CE158813DF9D}" type="sibTrans" cxnId="{E938CD06-4538-4CAE-9AC4-7C4C68205759}">
      <dgm:prSet/>
      <dgm:spPr/>
      <dgm:t>
        <a:bodyPr/>
        <a:lstStyle/>
        <a:p>
          <a:endParaRPr lang="en-US"/>
        </a:p>
      </dgm:t>
    </dgm:pt>
    <dgm:pt modelId="{A1362A4F-061D-4488-B1B7-6C0999EB2FF4}">
      <dgm:prSet/>
      <dgm:spPr/>
      <dgm:t>
        <a:bodyPr/>
        <a:lstStyle/>
        <a:p>
          <a:r>
            <a:rPr lang="en-US"/>
            <a:t>Enhanced cybersecurity measures</a:t>
          </a:r>
        </a:p>
      </dgm:t>
    </dgm:pt>
    <dgm:pt modelId="{4BB60E5B-92EB-4294-9149-7FB3189EA5F2}" type="parTrans" cxnId="{98F84613-79C6-4B16-BFF7-50B370D9186A}">
      <dgm:prSet/>
      <dgm:spPr/>
      <dgm:t>
        <a:bodyPr/>
        <a:lstStyle/>
        <a:p>
          <a:endParaRPr lang="en-US"/>
        </a:p>
      </dgm:t>
    </dgm:pt>
    <dgm:pt modelId="{82817278-3087-4801-9742-D641F0E8AFDA}" type="sibTrans" cxnId="{98F84613-79C6-4B16-BFF7-50B370D9186A}">
      <dgm:prSet/>
      <dgm:spPr/>
      <dgm:t>
        <a:bodyPr/>
        <a:lstStyle/>
        <a:p>
          <a:endParaRPr lang="en-US"/>
        </a:p>
      </dgm:t>
    </dgm:pt>
    <dgm:pt modelId="{71E5C78B-1D3C-403F-8B42-B132A293BAA3}">
      <dgm:prSet/>
      <dgm:spPr/>
      <dgm:t>
        <a:bodyPr/>
        <a:lstStyle/>
        <a:p>
          <a:r>
            <a:rPr lang="en-US"/>
            <a:t>Effective data management</a:t>
          </a:r>
        </a:p>
      </dgm:t>
    </dgm:pt>
    <dgm:pt modelId="{DBF383CE-F915-4BF6-8F2B-B5519857B7AD}" type="parTrans" cxnId="{75881019-50A1-488F-8CB2-44019088BAE2}">
      <dgm:prSet/>
      <dgm:spPr/>
      <dgm:t>
        <a:bodyPr/>
        <a:lstStyle/>
        <a:p>
          <a:endParaRPr lang="en-US"/>
        </a:p>
      </dgm:t>
    </dgm:pt>
    <dgm:pt modelId="{67EB3EE3-C300-4720-800A-94DF7AE699C3}" type="sibTrans" cxnId="{75881019-50A1-488F-8CB2-44019088BAE2}">
      <dgm:prSet/>
      <dgm:spPr/>
      <dgm:t>
        <a:bodyPr/>
        <a:lstStyle/>
        <a:p>
          <a:endParaRPr lang="en-US"/>
        </a:p>
      </dgm:t>
    </dgm:pt>
    <dgm:pt modelId="{04B227FE-3513-4EE6-A45A-1D7D4C1A3674}" type="pres">
      <dgm:prSet presAssocID="{B3DAD7A9-CED1-4483-BC01-3542BA9E3F20}" presName="linear" presStyleCnt="0">
        <dgm:presLayoutVars>
          <dgm:animLvl val="lvl"/>
          <dgm:resizeHandles val="exact"/>
        </dgm:presLayoutVars>
      </dgm:prSet>
      <dgm:spPr/>
    </dgm:pt>
    <dgm:pt modelId="{09DAE3B3-09B1-49D7-8E08-B60630F9B603}" type="pres">
      <dgm:prSet presAssocID="{1E631699-ED86-4100-A2F9-C92BDC2A86E1}" presName="parentText" presStyleLbl="node1" presStyleIdx="0" presStyleCnt="3">
        <dgm:presLayoutVars>
          <dgm:chMax val="0"/>
          <dgm:bulletEnabled val="1"/>
        </dgm:presLayoutVars>
      </dgm:prSet>
      <dgm:spPr/>
    </dgm:pt>
    <dgm:pt modelId="{A1A2DA33-5F11-433B-9A11-2FE1A2F39A0B}" type="pres">
      <dgm:prSet presAssocID="{1E631699-ED86-4100-A2F9-C92BDC2A86E1}" presName="childText" presStyleLbl="revTx" presStyleIdx="0" presStyleCnt="3">
        <dgm:presLayoutVars>
          <dgm:bulletEnabled val="1"/>
        </dgm:presLayoutVars>
      </dgm:prSet>
      <dgm:spPr/>
    </dgm:pt>
    <dgm:pt modelId="{936BDDA7-ECA5-445A-A52D-90F905721B64}" type="pres">
      <dgm:prSet presAssocID="{680EEE8B-67BD-4EBA-9001-66B6F8BE58C9}" presName="parentText" presStyleLbl="node1" presStyleIdx="1" presStyleCnt="3">
        <dgm:presLayoutVars>
          <dgm:chMax val="0"/>
          <dgm:bulletEnabled val="1"/>
        </dgm:presLayoutVars>
      </dgm:prSet>
      <dgm:spPr/>
    </dgm:pt>
    <dgm:pt modelId="{FE424478-7EDF-4AE1-8027-7D6895C9B22C}" type="pres">
      <dgm:prSet presAssocID="{680EEE8B-67BD-4EBA-9001-66B6F8BE58C9}" presName="childText" presStyleLbl="revTx" presStyleIdx="1" presStyleCnt="3">
        <dgm:presLayoutVars>
          <dgm:bulletEnabled val="1"/>
        </dgm:presLayoutVars>
      </dgm:prSet>
      <dgm:spPr/>
    </dgm:pt>
    <dgm:pt modelId="{8366D990-0900-46EB-A06D-898FAB75BB55}" type="pres">
      <dgm:prSet presAssocID="{8474C6D8-AAC4-4096-8A9C-34FDBBCD7DDC}" presName="parentText" presStyleLbl="node1" presStyleIdx="2" presStyleCnt="3">
        <dgm:presLayoutVars>
          <dgm:chMax val="0"/>
          <dgm:bulletEnabled val="1"/>
        </dgm:presLayoutVars>
      </dgm:prSet>
      <dgm:spPr/>
    </dgm:pt>
    <dgm:pt modelId="{DE1E6F43-34E3-44F6-8673-A70CA4FF595A}" type="pres">
      <dgm:prSet presAssocID="{8474C6D8-AAC4-4096-8A9C-34FDBBCD7DDC}" presName="childText" presStyleLbl="revTx" presStyleIdx="2" presStyleCnt="3">
        <dgm:presLayoutVars>
          <dgm:bulletEnabled val="1"/>
        </dgm:presLayoutVars>
      </dgm:prSet>
      <dgm:spPr/>
    </dgm:pt>
  </dgm:ptLst>
  <dgm:cxnLst>
    <dgm:cxn modelId="{DD50A502-3F3A-429E-B544-F18AB4FE9C3B}" srcId="{B3DAD7A9-CED1-4483-BC01-3542BA9E3F20}" destId="{1E631699-ED86-4100-A2F9-C92BDC2A86E1}" srcOrd="0" destOrd="0" parTransId="{49177FBB-07A7-4A46-B581-C993163482AA}" sibTransId="{CA4F735E-4F0C-4A4C-9997-D08FF4AAF656}"/>
    <dgm:cxn modelId="{E938CD06-4538-4CAE-9AC4-7C4C68205759}" srcId="{B3DAD7A9-CED1-4483-BC01-3542BA9E3F20}" destId="{8474C6D8-AAC4-4096-8A9C-34FDBBCD7DDC}" srcOrd="2" destOrd="0" parTransId="{9EF771DC-FE2B-42F2-8290-31CB1AF4DE24}" sibTransId="{21F46C92-0FA9-43D8-A9EA-CE158813DF9D}"/>
    <dgm:cxn modelId="{6E790608-4289-47E3-BFEC-75513D58EC2F}" type="presOf" srcId="{A75EC28A-CF51-482A-BDBD-24EC0C4C4E43}" destId="{A1A2DA33-5F11-433B-9A11-2FE1A2F39A0B}" srcOrd="0" destOrd="1" presId="urn:microsoft.com/office/officeart/2005/8/layout/vList2"/>
    <dgm:cxn modelId="{BAEF270B-DE6E-4D95-8C22-90E968557712}" type="presOf" srcId="{9C4855FF-B248-4959-A284-54F9206A6351}" destId="{FE424478-7EDF-4AE1-8027-7D6895C9B22C}" srcOrd="0" destOrd="0" presId="urn:microsoft.com/office/officeart/2005/8/layout/vList2"/>
    <dgm:cxn modelId="{98F84613-79C6-4B16-BFF7-50B370D9186A}" srcId="{8474C6D8-AAC4-4096-8A9C-34FDBBCD7DDC}" destId="{A1362A4F-061D-4488-B1B7-6C0999EB2FF4}" srcOrd="0" destOrd="0" parTransId="{4BB60E5B-92EB-4294-9149-7FB3189EA5F2}" sibTransId="{82817278-3087-4801-9742-D641F0E8AFDA}"/>
    <dgm:cxn modelId="{75881019-50A1-488F-8CB2-44019088BAE2}" srcId="{8474C6D8-AAC4-4096-8A9C-34FDBBCD7DDC}" destId="{71E5C78B-1D3C-403F-8B42-B132A293BAA3}" srcOrd="1" destOrd="0" parTransId="{DBF383CE-F915-4BF6-8F2B-B5519857B7AD}" sibTransId="{67EB3EE3-C300-4720-800A-94DF7AE699C3}"/>
    <dgm:cxn modelId="{D1F6051E-034A-40CE-A2B7-864DB1CEEECB}" srcId="{680EEE8B-67BD-4EBA-9001-66B6F8BE58C9}" destId="{9D67642F-D98B-43C6-8AD9-14C926AF41CF}" srcOrd="1" destOrd="0" parTransId="{FA3074CD-A035-48B5-A474-5F4DE76321B6}" sibTransId="{E9129E34-51D9-4E46-93B4-BCD2AA18E850}"/>
    <dgm:cxn modelId="{BB57B126-8079-41F8-83BA-EDF9850F69E9}" srcId="{1E631699-ED86-4100-A2F9-C92BDC2A86E1}" destId="{7B293CC6-2E0E-43D7-B3BA-B531B0EB9F1C}" srcOrd="0" destOrd="0" parTransId="{3157F04B-0936-4874-8215-F586A8BD4F3E}" sibTransId="{C29ED062-059F-44D5-BBD5-EEADF74CD669}"/>
    <dgm:cxn modelId="{9D5B8361-E556-4E2E-A100-644B11D0A75F}" srcId="{680EEE8B-67BD-4EBA-9001-66B6F8BE58C9}" destId="{9C4855FF-B248-4959-A284-54F9206A6351}" srcOrd="0" destOrd="0" parTransId="{449C258A-C848-4806-B7DB-4F21A17A03D3}" sibTransId="{C00C9743-4EB5-4BCC-B663-7E2B4D5FF2EF}"/>
    <dgm:cxn modelId="{FDF61D62-DDBD-487B-9415-3D8BA722029F}" type="presOf" srcId="{9D67642F-D98B-43C6-8AD9-14C926AF41CF}" destId="{FE424478-7EDF-4AE1-8027-7D6895C9B22C}" srcOrd="0" destOrd="1" presId="urn:microsoft.com/office/officeart/2005/8/layout/vList2"/>
    <dgm:cxn modelId="{34412E42-F833-46D6-929E-9660D8F975C0}" type="presOf" srcId="{7B293CC6-2E0E-43D7-B3BA-B531B0EB9F1C}" destId="{A1A2DA33-5F11-433B-9A11-2FE1A2F39A0B}" srcOrd="0" destOrd="0" presId="urn:microsoft.com/office/officeart/2005/8/layout/vList2"/>
    <dgm:cxn modelId="{B2D20663-6642-441B-8D9C-94EE85537193}" type="presOf" srcId="{680EEE8B-67BD-4EBA-9001-66B6F8BE58C9}" destId="{936BDDA7-ECA5-445A-A52D-90F905721B64}" srcOrd="0" destOrd="0" presId="urn:microsoft.com/office/officeart/2005/8/layout/vList2"/>
    <dgm:cxn modelId="{0A51654B-CEDF-4FC3-8760-93E6B0BB5C6F}" type="presOf" srcId="{A1362A4F-061D-4488-B1B7-6C0999EB2FF4}" destId="{DE1E6F43-34E3-44F6-8673-A70CA4FF595A}" srcOrd="0" destOrd="0" presId="urn:microsoft.com/office/officeart/2005/8/layout/vList2"/>
    <dgm:cxn modelId="{533E6084-7331-46E5-B0AE-93307FC20F05}" srcId="{680EEE8B-67BD-4EBA-9001-66B6F8BE58C9}" destId="{025F5FF4-842C-45AD-9A17-B57289129D43}" srcOrd="2" destOrd="0" parTransId="{167DACE1-09CF-4B51-A10D-B0F69C6AE394}" sibTransId="{C43230B4-E52A-467D-B3F7-7B2B7F6FEC71}"/>
    <dgm:cxn modelId="{6940E78C-2AD1-4E5A-B460-B0F6AF390BF8}" type="presOf" srcId="{B3DAD7A9-CED1-4483-BC01-3542BA9E3F20}" destId="{04B227FE-3513-4EE6-A45A-1D7D4C1A3674}" srcOrd="0" destOrd="0" presId="urn:microsoft.com/office/officeart/2005/8/layout/vList2"/>
    <dgm:cxn modelId="{39009BAC-B5EA-4AAB-8B41-3B60DD8AFF05}" srcId="{B3DAD7A9-CED1-4483-BC01-3542BA9E3F20}" destId="{680EEE8B-67BD-4EBA-9001-66B6F8BE58C9}" srcOrd="1" destOrd="0" parTransId="{8D5BFF47-0974-404E-B052-223292E51212}" sibTransId="{876510F2-EF51-473C-A0E8-428589F117B9}"/>
    <dgm:cxn modelId="{5D0575AF-2A4B-492F-B2FF-78A189505EA6}" type="presOf" srcId="{1E631699-ED86-4100-A2F9-C92BDC2A86E1}" destId="{09DAE3B3-09B1-49D7-8E08-B60630F9B603}" srcOrd="0" destOrd="0" presId="urn:microsoft.com/office/officeart/2005/8/layout/vList2"/>
    <dgm:cxn modelId="{0D2462D2-DF7A-4B6C-B829-72C93A4F4E17}" srcId="{1E631699-ED86-4100-A2F9-C92BDC2A86E1}" destId="{A75EC28A-CF51-482A-BDBD-24EC0C4C4E43}" srcOrd="1" destOrd="0" parTransId="{B9FD542F-CCBA-46EF-A426-2116DC18FE88}" sibTransId="{97B862F0-EE8C-49E6-80BA-42F798BC09F2}"/>
    <dgm:cxn modelId="{F6BDCBD7-087E-4014-B22D-FBD6992405F7}" type="presOf" srcId="{025F5FF4-842C-45AD-9A17-B57289129D43}" destId="{FE424478-7EDF-4AE1-8027-7D6895C9B22C}" srcOrd="0" destOrd="2" presId="urn:microsoft.com/office/officeart/2005/8/layout/vList2"/>
    <dgm:cxn modelId="{309058DA-79DE-4AE9-9EAA-F5B1F444E77A}" type="presOf" srcId="{8474C6D8-AAC4-4096-8A9C-34FDBBCD7DDC}" destId="{8366D990-0900-46EB-A06D-898FAB75BB55}" srcOrd="0" destOrd="0" presId="urn:microsoft.com/office/officeart/2005/8/layout/vList2"/>
    <dgm:cxn modelId="{382364F3-3B83-40C3-AACA-CFC39F7B9DC8}" type="presOf" srcId="{71E5C78B-1D3C-403F-8B42-B132A293BAA3}" destId="{DE1E6F43-34E3-44F6-8673-A70CA4FF595A}" srcOrd="0" destOrd="1" presId="urn:microsoft.com/office/officeart/2005/8/layout/vList2"/>
    <dgm:cxn modelId="{7B2C346F-7373-4EBC-8ED9-E9CD6590AF4F}" type="presParOf" srcId="{04B227FE-3513-4EE6-A45A-1D7D4C1A3674}" destId="{09DAE3B3-09B1-49D7-8E08-B60630F9B603}" srcOrd="0" destOrd="0" presId="urn:microsoft.com/office/officeart/2005/8/layout/vList2"/>
    <dgm:cxn modelId="{2871BFCE-D6C6-4B2B-8914-1011FB88FE39}" type="presParOf" srcId="{04B227FE-3513-4EE6-A45A-1D7D4C1A3674}" destId="{A1A2DA33-5F11-433B-9A11-2FE1A2F39A0B}" srcOrd="1" destOrd="0" presId="urn:microsoft.com/office/officeart/2005/8/layout/vList2"/>
    <dgm:cxn modelId="{8E587C20-C633-4D45-80B9-A67EFC35543F}" type="presParOf" srcId="{04B227FE-3513-4EE6-A45A-1D7D4C1A3674}" destId="{936BDDA7-ECA5-445A-A52D-90F905721B64}" srcOrd="2" destOrd="0" presId="urn:microsoft.com/office/officeart/2005/8/layout/vList2"/>
    <dgm:cxn modelId="{B3FA000D-94D8-4BC8-B91B-7E7E107A4F44}" type="presParOf" srcId="{04B227FE-3513-4EE6-A45A-1D7D4C1A3674}" destId="{FE424478-7EDF-4AE1-8027-7D6895C9B22C}" srcOrd="3" destOrd="0" presId="urn:microsoft.com/office/officeart/2005/8/layout/vList2"/>
    <dgm:cxn modelId="{5FBD50BA-EC3C-45CF-9B1A-3069A196104F}" type="presParOf" srcId="{04B227FE-3513-4EE6-A45A-1D7D4C1A3674}" destId="{8366D990-0900-46EB-A06D-898FAB75BB55}" srcOrd="4" destOrd="0" presId="urn:microsoft.com/office/officeart/2005/8/layout/vList2"/>
    <dgm:cxn modelId="{FF3D3DCA-2167-40E2-91C4-DCD93C5A28BB}" type="presParOf" srcId="{04B227FE-3513-4EE6-A45A-1D7D4C1A3674}" destId="{DE1E6F43-34E3-44F6-8673-A70CA4FF595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468591-15FE-4665-A746-4FE1A56384C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8FB961CB-B615-4299-83F0-5CC539C31BC7}">
      <dgm:prSet custT="1"/>
      <dgm:spPr>
        <a:xfrm>
          <a:off x="2373233" y="1958102"/>
          <a:ext cx="2393235" cy="2393235"/>
        </a:xfrm>
        <a:prstGeom prst="gear9">
          <a:avLst/>
        </a:prstGeom>
        <a:solidFill>
          <a:srgbClr val="0E2841"/>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1600" b="1" i="0" baseline="0" dirty="0">
              <a:solidFill>
                <a:sysClr val="window" lastClr="FFFFFF"/>
              </a:solidFill>
              <a:latin typeface="Aptos" panose="02110004020202020204"/>
              <a:ea typeface="+mn-ea"/>
              <a:cs typeface="+mn-cs"/>
            </a:rPr>
            <a:t>Encapsulates Best Practices</a:t>
          </a:r>
          <a:endParaRPr lang="en-US" sz="1600" dirty="0">
            <a:solidFill>
              <a:sysClr val="window" lastClr="FFFFFF"/>
            </a:solidFill>
            <a:latin typeface="Aptos" panose="02110004020202020204"/>
            <a:ea typeface="+mn-ea"/>
            <a:cs typeface="+mn-cs"/>
          </a:endParaRPr>
        </a:p>
      </dgm:t>
    </dgm:pt>
    <dgm:pt modelId="{9EDF164D-7224-441D-BDAB-FDD2B70C98B1}" type="parTrans" cxnId="{5094AE88-EA17-494B-B365-61D9BDBA5C96}">
      <dgm:prSet/>
      <dgm:spPr/>
      <dgm:t>
        <a:bodyPr/>
        <a:lstStyle/>
        <a:p>
          <a:endParaRPr lang="en-US"/>
        </a:p>
      </dgm:t>
    </dgm:pt>
    <dgm:pt modelId="{B8A10CBB-C1A5-422E-A11A-266AFCDBEFB8}" type="sibTrans" cxnId="{5094AE88-EA17-494B-B365-61D9BDBA5C96}">
      <dgm:prSet/>
      <dgm:spPr>
        <a:xfrm>
          <a:off x="2190933" y="1595986"/>
          <a:ext cx="3063341" cy="3063341"/>
        </a:xfrm>
        <a:prstGeom prst="circularArrow">
          <a:avLst>
            <a:gd name="adj1" fmla="val 4687"/>
            <a:gd name="adj2" fmla="val 299029"/>
            <a:gd name="adj3" fmla="val 2519837"/>
            <a:gd name="adj4" fmla="val 15853391"/>
            <a:gd name="adj5" fmla="val 5469"/>
          </a:avLst>
        </a:prstGeom>
        <a:solidFill>
          <a:srgbClr val="0E2841">
            <a:lumMod val="75000"/>
            <a:lumOff val="25000"/>
          </a:srgbClr>
        </a:solidFill>
        <a:ln>
          <a:noFill/>
        </a:ln>
        <a:effectLst/>
      </dgm:spPr>
      <dgm:t>
        <a:bodyPr/>
        <a:lstStyle/>
        <a:p>
          <a:endParaRPr lang="en-US"/>
        </a:p>
      </dgm:t>
    </dgm:pt>
    <dgm:pt modelId="{0CACD71B-DFE3-42D1-9270-EA0D7267D36B}">
      <dgm:prSet/>
      <dgm:spPr>
        <a:xfrm rot="20700000">
          <a:off x="1955682" y="191636"/>
          <a:ext cx="1705369" cy="1705369"/>
        </a:xfrm>
        <a:prstGeom prst="gear6">
          <a:avLst/>
        </a:prstGeom>
        <a:solidFill>
          <a:srgbClr val="0E2841"/>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b="1" i="0" baseline="0" dirty="0">
              <a:solidFill>
                <a:sysClr val="window" lastClr="FFFFFF"/>
              </a:solidFill>
              <a:latin typeface="Aptos" panose="02110004020202020204"/>
              <a:ea typeface="+mn-ea"/>
              <a:cs typeface="+mn-cs"/>
            </a:rPr>
            <a:t>Facilitates Integration</a:t>
          </a:r>
          <a:endParaRPr lang="en-US" dirty="0">
            <a:solidFill>
              <a:sysClr val="window" lastClr="FFFFFF"/>
            </a:solidFill>
            <a:latin typeface="Aptos" panose="02110004020202020204"/>
            <a:ea typeface="+mn-ea"/>
            <a:cs typeface="+mn-cs"/>
          </a:endParaRPr>
        </a:p>
      </dgm:t>
    </dgm:pt>
    <dgm:pt modelId="{1827FF29-C707-4C42-AB57-F1314B30B23A}" type="parTrans" cxnId="{A5626807-2255-421E-A5E4-A7E37B030F94}">
      <dgm:prSet/>
      <dgm:spPr/>
      <dgm:t>
        <a:bodyPr/>
        <a:lstStyle/>
        <a:p>
          <a:endParaRPr lang="en-US"/>
        </a:p>
      </dgm:t>
    </dgm:pt>
    <dgm:pt modelId="{671AD93A-3FBC-4365-AB83-C388368C7834}" type="sibTrans" cxnId="{A5626807-2255-421E-A5E4-A7E37B030F94}">
      <dgm:prSet/>
      <dgm:spPr>
        <a:xfrm rot="730728">
          <a:off x="1561212" y="-182577"/>
          <a:ext cx="2399762" cy="2399762"/>
        </a:xfrm>
        <a:prstGeom prst="circularArrow">
          <a:avLst>
            <a:gd name="adj1" fmla="val 5984"/>
            <a:gd name="adj2" fmla="val 394124"/>
            <a:gd name="adj3" fmla="val 13313824"/>
            <a:gd name="adj4" fmla="val 10508221"/>
            <a:gd name="adj5" fmla="val 6981"/>
          </a:avLst>
        </a:prstGeom>
        <a:solidFill>
          <a:srgbClr val="0E2841">
            <a:lumMod val="75000"/>
            <a:lumOff val="25000"/>
          </a:srgbClr>
        </a:solidFill>
        <a:ln>
          <a:noFill/>
        </a:ln>
        <a:effectLst/>
      </dgm:spPr>
      <dgm:t>
        <a:bodyPr/>
        <a:lstStyle/>
        <a:p>
          <a:endParaRPr lang="en-US"/>
        </a:p>
      </dgm:t>
    </dgm:pt>
    <dgm:pt modelId="{AE0BA91E-D249-400A-B000-59186D739F49}">
      <dgm:prSet custT="1"/>
      <dgm:spPr>
        <a:xfrm>
          <a:off x="692546" y="1105535"/>
          <a:ext cx="2091688" cy="2081436"/>
        </a:xfrm>
        <a:prstGeom prst="gear6">
          <a:avLst/>
        </a:prstGeom>
        <a:solidFill>
          <a:srgbClr val="0E2841"/>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1600" b="1" i="0" baseline="0" dirty="0">
              <a:solidFill>
                <a:sysClr val="window" lastClr="FFFFFF"/>
              </a:solidFill>
              <a:latin typeface="Aptos" panose="02110004020202020204"/>
              <a:ea typeface="+mn-ea"/>
              <a:cs typeface="+mn-cs"/>
            </a:rPr>
            <a:t>Ensures Scalability and Flexibility</a:t>
          </a:r>
          <a:endParaRPr lang="en-US" sz="1600" dirty="0">
            <a:solidFill>
              <a:sysClr val="window" lastClr="FFFFFF"/>
            </a:solidFill>
            <a:latin typeface="Aptos" panose="02110004020202020204"/>
            <a:ea typeface="+mn-ea"/>
            <a:cs typeface="+mn-cs"/>
          </a:endParaRPr>
        </a:p>
      </dgm:t>
    </dgm:pt>
    <dgm:pt modelId="{F8D9EF99-B6E6-4618-BB43-FE76FD21B2E0}" type="parTrans" cxnId="{4EB782DF-F746-41F1-B58F-4335ECEE9E5E}">
      <dgm:prSet/>
      <dgm:spPr/>
      <dgm:t>
        <a:bodyPr/>
        <a:lstStyle/>
        <a:p>
          <a:endParaRPr lang="en-US"/>
        </a:p>
      </dgm:t>
    </dgm:pt>
    <dgm:pt modelId="{9E046B85-69F6-4370-83A2-B5508E657390}" type="sibTrans" cxnId="{4EB782DF-F746-41F1-B58F-4335ECEE9E5E}">
      <dgm:prSet/>
      <dgm:spPr>
        <a:xfrm>
          <a:off x="424659" y="833857"/>
          <a:ext cx="2225709" cy="2225709"/>
        </a:xfrm>
        <a:prstGeom prst="leftCircularArrow">
          <a:avLst>
            <a:gd name="adj1" fmla="val 6452"/>
            <a:gd name="adj2" fmla="val 429999"/>
            <a:gd name="adj3" fmla="val 10489124"/>
            <a:gd name="adj4" fmla="val 14837806"/>
            <a:gd name="adj5" fmla="val 7527"/>
          </a:avLst>
        </a:prstGeom>
        <a:solidFill>
          <a:srgbClr val="0E2841">
            <a:lumMod val="75000"/>
            <a:lumOff val="25000"/>
          </a:srgbClr>
        </a:solidFill>
        <a:ln>
          <a:noFill/>
        </a:ln>
        <a:effectLst/>
      </dgm:spPr>
      <dgm:t>
        <a:bodyPr/>
        <a:lstStyle/>
        <a:p>
          <a:endParaRPr lang="en-US"/>
        </a:p>
      </dgm:t>
    </dgm:pt>
    <dgm:pt modelId="{591F3202-2584-4F6A-B2BA-3A52BEFD75D5}" type="pres">
      <dgm:prSet presAssocID="{68468591-15FE-4665-A746-4FE1A56384C2}" presName="composite" presStyleCnt="0">
        <dgm:presLayoutVars>
          <dgm:chMax val="3"/>
          <dgm:animLvl val="lvl"/>
          <dgm:resizeHandles val="exact"/>
        </dgm:presLayoutVars>
      </dgm:prSet>
      <dgm:spPr/>
    </dgm:pt>
    <dgm:pt modelId="{5F82EC8E-60E9-4818-B177-101AB42DEA28}" type="pres">
      <dgm:prSet presAssocID="{8FB961CB-B615-4299-83F0-5CC539C31BC7}" presName="gear1" presStyleLbl="node1" presStyleIdx="0" presStyleCnt="3">
        <dgm:presLayoutVars>
          <dgm:chMax val="1"/>
          <dgm:bulletEnabled val="1"/>
        </dgm:presLayoutVars>
      </dgm:prSet>
      <dgm:spPr/>
    </dgm:pt>
    <dgm:pt modelId="{E639C4B9-B63F-4C8F-B314-90B1A01A2617}" type="pres">
      <dgm:prSet presAssocID="{8FB961CB-B615-4299-83F0-5CC539C31BC7}" presName="gear1srcNode" presStyleLbl="node1" presStyleIdx="0" presStyleCnt="3"/>
      <dgm:spPr/>
    </dgm:pt>
    <dgm:pt modelId="{B25314D9-1ADF-4CA1-9417-56380C9703E9}" type="pres">
      <dgm:prSet presAssocID="{8FB961CB-B615-4299-83F0-5CC539C31BC7}" presName="gear1dstNode" presStyleLbl="node1" presStyleIdx="0" presStyleCnt="3"/>
      <dgm:spPr/>
    </dgm:pt>
    <dgm:pt modelId="{28FE6564-EC3F-421E-A66B-11C5C1787E43}" type="pres">
      <dgm:prSet presAssocID="{AE0BA91E-D249-400A-B000-59186D739F49}" presName="gear2" presStyleLbl="node1" presStyleIdx="1" presStyleCnt="3" custScaleX="120175" custScaleY="119586" custLinFactNeighborX="-6474" custLinFactNeighborY="-6690">
        <dgm:presLayoutVars>
          <dgm:chMax val="1"/>
          <dgm:bulletEnabled val="1"/>
        </dgm:presLayoutVars>
      </dgm:prSet>
      <dgm:spPr/>
    </dgm:pt>
    <dgm:pt modelId="{953F1762-7DB6-4B00-9B96-213D55079F7E}" type="pres">
      <dgm:prSet presAssocID="{AE0BA91E-D249-400A-B000-59186D739F49}" presName="gear2srcNode" presStyleLbl="node1" presStyleIdx="1" presStyleCnt="3"/>
      <dgm:spPr/>
    </dgm:pt>
    <dgm:pt modelId="{FBC26B70-6DF3-4C8A-99E8-1547CFB8B32C}" type="pres">
      <dgm:prSet presAssocID="{AE0BA91E-D249-400A-B000-59186D739F49}" presName="gear2dstNode" presStyleLbl="node1" presStyleIdx="1" presStyleCnt="3"/>
      <dgm:spPr/>
    </dgm:pt>
    <dgm:pt modelId="{C2B14D7B-BD6B-4F09-BC39-6F00D0382250}" type="pres">
      <dgm:prSet presAssocID="{0CACD71B-DFE3-42D1-9270-EA0D7267D36B}" presName="gear3" presStyleLbl="node1" presStyleIdx="2" presStyleCnt="3"/>
      <dgm:spPr/>
    </dgm:pt>
    <dgm:pt modelId="{201A0E5A-DD44-4AF2-B5E4-54F1614410AD}" type="pres">
      <dgm:prSet presAssocID="{0CACD71B-DFE3-42D1-9270-EA0D7267D36B}" presName="gear3tx" presStyleLbl="node1" presStyleIdx="2" presStyleCnt="3">
        <dgm:presLayoutVars>
          <dgm:chMax val="1"/>
          <dgm:bulletEnabled val="1"/>
        </dgm:presLayoutVars>
      </dgm:prSet>
      <dgm:spPr/>
    </dgm:pt>
    <dgm:pt modelId="{142E0E6B-5FC9-45BE-919A-B0211A9E6412}" type="pres">
      <dgm:prSet presAssocID="{0CACD71B-DFE3-42D1-9270-EA0D7267D36B}" presName="gear3srcNode" presStyleLbl="node1" presStyleIdx="2" presStyleCnt="3"/>
      <dgm:spPr/>
    </dgm:pt>
    <dgm:pt modelId="{A55E894E-E3C2-46EC-9951-9D92CA61CFBF}" type="pres">
      <dgm:prSet presAssocID="{0CACD71B-DFE3-42D1-9270-EA0D7267D36B}" presName="gear3dstNode" presStyleLbl="node1" presStyleIdx="2" presStyleCnt="3"/>
      <dgm:spPr/>
    </dgm:pt>
    <dgm:pt modelId="{852775B3-DCC6-4D7E-AAAB-FFC2995961B8}" type="pres">
      <dgm:prSet presAssocID="{B8A10CBB-C1A5-422E-A11A-266AFCDBEFB8}" presName="connector1" presStyleLbl="sibTrans2D1" presStyleIdx="0" presStyleCnt="3"/>
      <dgm:spPr/>
    </dgm:pt>
    <dgm:pt modelId="{CAE33C49-8EAA-4CBB-8FFF-CE8A33C734AA}" type="pres">
      <dgm:prSet presAssocID="{9E046B85-69F6-4370-83A2-B5508E657390}" presName="connector2" presStyleLbl="sibTrans2D1" presStyleIdx="1" presStyleCnt="3" custLinFactNeighborX="-11138" custLinFactNeighborY="-7763"/>
      <dgm:spPr/>
    </dgm:pt>
    <dgm:pt modelId="{26AE3932-2E14-44F8-9C30-536C53A7966D}" type="pres">
      <dgm:prSet presAssocID="{671AD93A-3FBC-4365-AB83-C388368C7834}" presName="connector3" presStyleLbl="sibTrans2D1" presStyleIdx="2" presStyleCnt="3" custAng="730728"/>
      <dgm:spPr/>
    </dgm:pt>
  </dgm:ptLst>
  <dgm:cxnLst>
    <dgm:cxn modelId="{AA6E4F04-6962-4D9C-9A28-05B1D1545BDC}" type="presOf" srcId="{B8A10CBB-C1A5-422E-A11A-266AFCDBEFB8}" destId="{852775B3-DCC6-4D7E-AAAB-FFC2995961B8}" srcOrd="0" destOrd="0" presId="urn:microsoft.com/office/officeart/2005/8/layout/gear1"/>
    <dgm:cxn modelId="{A5626807-2255-421E-A5E4-A7E37B030F94}" srcId="{68468591-15FE-4665-A746-4FE1A56384C2}" destId="{0CACD71B-DFE3-42D1-9270-EA0D7267D36B}" srcOrd="2" destOrd="0" parTransId="{1827FF29-C707-4C42-AB57-F1314B30B23A}" sibTransId="{671AD93A-3FBC-4365-AB83-C388368C7834}"/>
    <dgm:cxn modelId="{EFE15B16-B557-477C-8D81-6CDEA784EDA2}" type="presOf" srcId="{AE0BA91E-D249-400A-B000-59186D739F49}" destId="{28FE6564-EC3F-421E-A66B-11C5C1787E43}" srcOrd="0" destOrd="0" presId="urn:microsoft.com/office/officeart/2005/8/layout/gear1"/>
    <dgm:cxn modelId="{7C225D1D-62FE-4591-B07B-B0EEA04E9153}" type="presOf" srcId="{0CACD71B-DFE3-42D1-9270-EA0D7267D36B}" destId="{C2B14D7B-BD6B-4F09-BC39-6F00D0382250}" srcOrd="0" destOrd="0" presId="urn:microsoft.com/office/officeart/2005/8/layout/gear1"/>
    <dgm:cxn modelId="{D2A91D24-422A-4DCB-A0D8-119BA0C61AD7}" type="presOf" srcId="{8FB961CB-B615-4299-83F0-5CC539C31BC7}" destId="{5F82EC8E-60E9-4818-B177-101AB42DEA28}" srcOrd="0" destOrd="0" presId="urn:microsoft.com/office/officeart/2005/8/layout/gear1"/>
    <dgm:cxn modelId="{FC6C0D3B-DD0B-4A24-B4C8-9B510F899328}" type="presOf" srcId="{AE0BA91E-D249-400A-B000-59186D739F49}" destId="{FBC26B70-6DF3-4C8A-99E8-1547CFB8B32C}" srcOrd="2" destOrd="0" presId="urn:microsoft.com/office/officeart/2005/8/layout/gear1"/>
    <dgm:cxn modelId="{F2FCB460-5936-4E8F-B6B4-855A4898244A}" type="presOf" srcId="{671AD93A-3FBC-4365-AB83-C388368C7834}" destId="{26AE3932-2E14-44F8-9C30-536C53A7966D}" srcOrd="0" destOrd="0" presId="urn:microsoft.com/office/officeart/2005/8/layout/gear1"/>
    <dgm:cxn modelId="{6CDDC761-7290-47AA-BF05-B1DBDD950FFF}" type="presOf" srcId="{8FB961CB-B615-4299-83F0-5CC539C31BC7}" destId="{B25314D9-1ADF-4CA1-9417-56380C9703E9}" srcOrd="2" destOrd="0" presId="urn:microsoft.com/office/officeart/2005/8/layout/gear1"/>
    <dgm:cxn modelId="{137ED067-BED6-45FB-B838-8E83E3716041}" type="presOf" srcId="{AE0BA91E-D249-400A-B000-59186D739F49}" destId="{953F1762-7DB6-4B00-9B96-213D55079F7E}" srcOrd="1" destOrd="0" presId="urn:microsoft.com/office/officeart/2005/8/layout/gear1"/>
    <dgm:cxn modelId="{CF073F79-F619-4FFC-BEE9-25F8C4C7CC1F}" type="presOf" srcId="{0CACD71B-DFE3-42D1-9270-EA0D7267D36B}" destId="{201A0E5A-DD44-4AF2-B5E4-54F1614410AD}" srcOrd="1" destOrd="0" presId="urn:microsoft.com/office/officeart/2005/8/layout/gear1"/>
    <dgm:cxn modelId="{5094AE88-EA17-494B-B365-61D9BDBA5C96}" srcId="{68468591-15FE-4665-A746-4FE1A56384C2}" destId="{8FB961CB-B615-4299-83F0-5CC539C31BC7}" srcOrd="0" destOrd="0" parTransId="{9EDF164D-7224-441D-BDAB-FDD2B70C98B1}" sibTransId="{B8A10CBB-C1A5-422E-A11A-266AFCDBEFB8}"/>
    <dgm:cxn modelId="{CE8606A4-7AAB-48EF-A6FF-C53426FFD869}" type="presOf" srcId="{68468591-15FE-4665-A746-4FE1A56384C2}" destId="{591F3202-2584-4F6A-B2BA-3A52BEFD75D5}" srcOrd="0" destOrd="0" presId="urn:microsoft.com/office/officeart/2005/8/layout/gear1"/>
    <dgm:cxn modelId="{309CA4C8-28F4-4809-AEDF-8BE8A5F7868D}" type="presOf" srcId="{0CACD71B-DFE3-42D1-9270-EA0D7267D36B}" destId="{142E0E6B-5FC9-45BE-919A-B0211A9E6412}" srcOrd="2" destOrd="0" presId="urn:microsoft.com/office/officeart/2005/8/layout/gear1"/>
    <dgm:cxn modelId="{40D71AD6-E908-4CE1-81E7-BBFB35417EEA}" type="presOf" srcId="{8FB961CB-B615-4299-83F0-5CC539C31BC7}" destId="{E639C4B9-B63F-4C8F-B314-90B1A01A2617}" srcOrd="1" destOrd="0" presId="urn:microsoft.com/office/officeart/2005/8/layout/gear1"/>
    <dgm:cxn modelId="{CDF0CEDD-0122-4008-877E-AFC7326301EA}" type="presOf" srcId="{0CACD71B-DFE3-42D1-9270-EA0D7267D36B}" destId="{A55E894E-E3C2-46EC-9951-9D92CA61CFBF}" srcOrd="3" destOrd="0" presId="urn:microsoft.com/office/officeart/2005/8/layout/gear1"/>
    <dgm:cxn modelId="{4EB782DF-F746-41F1-B58F-4335ECEE9E5E}" srcId="{68468591-15FE-4665-A746-4FE1A56384C2}" destId="{AE0BA91E-D249-400A-B000-59186D739F49}" srcOrd="1" destOrd="0" parTransId="{F8D9EF99-B6E6-4618-BB43-FE76FD21B2E0}" sibTransId="{9E046B85-69F6-4370-83A2-B5508E657390}"/>
    <dgm:cxn modelId="{B41766FB-063F-4B82-9199-27F00A390C79}" type="presOf" srcId="{9E046B85-69F6-4370-83A2-B5508E657390}" destId="{CAE33C49-8EAA-4CBB-8FFF-CE8A33C734AA}" srcOrd="0" destOrd="0" presId="urn:microsoft.com/office/officeart/2005/8/layout/gear1"/>
    <dgm:cxn modelId="{5C9C5BD1-4C21-4ACE-9A6D-3CFC2961D2A0}" type="presParOf" srcId="{591F3202-2584-4F6A-B2BA-3A52BEFD75D5}" destId="{5F82EC8E-60E9-4818-B177-101AB42DEA28}" srcOrd="0" destOrd="0" presId="urn:microsoft.com/office/officeart/2005/8/layout/gear1"/>
    <dgm:cxn modelId="{CF56F20F-5249-4B66-845D-11F362BA53B2}" type="presParOf" srcId="{591F3202-2584-4F6A-B2BA-3A52BEFD75D5}" destId="{E639C4B9-B63F-4C8F-B314-90B1A01A2617}" srcOrd="1" destOrd="0" presId="urn:microsoft.com/office/officeart/2005/8/layout/gear1"/>
    <dgm:cxn modelId="{2208726E-F82A-4783-8E2F-1379A3C49C47}" type="presParOf" srcId="{591F3202-2584-4F6A-B2BA-3A52BEFD75D5}" destId="{B25314D9-1ADF-4CA1-9417-56380C9703E9}" srcOrd="2" destOrd="0" presId="urn:microsoft.com/office/officeart/2005/8/layout/gear1"/>
    <dgm:cxn modelId="{74275965-FDE8-4CCB-A6F1-91E17D0475B8}" type="presParOf" srcId="{591F3202-2584-4F6A-B2BA-3A52BEFD75D5}" destId="{28FE6564-EC3F-421E-A66B-11C5C1787E43}" srcOrd="3" destOrd="0" presId="urn:microsoft.com/office/officeart/2005/8/layout/gear1"/>
    <dgm:cxn modelId="{536F299C-B809-48B7-BA59-D9FD3FC35BA7}" type="presParOf" srcId="{591F3202-2584-4F6A-B2BA-3A52BEFD75D5}" destId="{953F1762-7DB6-4B00-9B96-213D55079F7E}" srcOrd="4" destOrd="0" presId="urn:microsoft.com/office/officeart/2005/8/layout/gear1"/>
    <dgm:cxn modelId="{659FB022-EC08-4738-9368-C4EC5EB9D8F6}" type="presParOf" srcId="{591F3202-2584-4F6A-B2BA-3A52BEFD75D5}" destId="{FBC26B70-6DF3-4C8A-99E8-1547CFB8B32C}" srcOrd="5" destOrd="0" presId="urn:microsoft.com/office/officeart/2005/8/layout/gear1"/>
    <dgm:cxn modelId="{1094D51C-8A41-4F76-BB31-09866998CD85}" type="presParOf" srcId="{591F3202-2584-4F6A-B2BA-3A52BEFD75D5}" destId="{C2B14D7B-BD6B-4F09-BC39-6F00D0382250}" srcOrd="6" destOrd="0" presId="urn:microsoft.com/office/officeart/2005/8/layout/gear1"/>
    <dgm:cxn modelId="{9A9832D2-3EE1-43B0-A88A-A8334CA97BA3}" type="presParOf" srcId="{591F3202-2584-4F6A-B2BA-3A52BEFD75D5}" destId="{201A0E5A-DD44-4AF2-B5E4-54F1614410AD}" srcOrd="7" destOrd="0" presId="urn:microsoft.com/office/officeart/2005/8/layout/gear1"/>
    <dgm:cxn modelId="{44C80E38-2703-4E20-838D-3C1CEEB072ED}" type="presParOf" srcId="{591F3202-2584-4F6A-B2BA-3A52BEFD75D5}" destId="{142E0E6B-5FC9-45BE-919A-B0211A9E6412}" srcOrd="8" destOrd="0" presId="urn:microsoft.com/office/officeart/2005/8/layout/gear1"/>
    <dgm:cxn modelId="{731F5663-54CB-4A57-B0B9-5C99EF878608}" type="presParOf" srcId="{591F3202-2584-4F6A-B2BA-3A52BEFD75D5}" destId="{A55E894E-E3C2-46EC-9951-9D92CA61CFBF}" srcOrd="9" destOrd="0" presId="urn:microsoft.com/office/officeart/2005/8/layout/gear1"/>
    <dgm:cxn modelId="{C8349E99-306C-452F-838D-4630CDABB10A}" type="presParOf" srcId="{591F3202-2584-4F6A-B2BA-3A52BEFD75D5}" destId="{852775B3-DCC6-4D7E-AAAB-FFC2995961B8}" srcOrd="10" destOrd="0" presId="urn:microsoft.com/office/officeart/2005/8/layout/gear1"/>
    <dgm:cxn modelId="{0A38E42F-ED7D-46EE-806D-9096E4D55252}" type="presParOf" srcId="{591F3202-2584-4F6A-B2BA-3A52BEFD75D5}" destId="{CAE33C49-8EAA-4CBB-8FFF-CE8A33C734AA}" srcOrd="11" destOrd="0" presId="urn:microsoft.com/office/officeart/2005/8/layout/gear1"/>
    <dgm:cxn modelId="{720FE5CA-C78C-4360-AD71-817CCFCF0931}" type="presParOf" srcId="{591F3202-2584-4F6A-B2BA-3A52BEFD75D5}" destId="{26AE3932-2E14-44F8-9C30-536C53A7966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635EB38D-D601-43EB-BCB2-AAEFE862E4E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B2EE294-32E9-42F3-ADF0-FD97ACD729DE}">
      <dgm:prSet custT="1"/>
      <dgm:spPr>
        <a:xfrm>
          <a:off x="51" y="24489"/>
          <a:ext cx="4913783" cy="547200"/>
        </a:xfrm>
        <a:prstGeom prst="rect">
          <a:avLst/>
        </a:prstGeom>
        <a:solidFill>
          <a:srgbClr val="F5C24C"/>
        </a:solidFill>
        <a:ln w="19050" cap="flat" cmpd="sng" algn="ctr">
          <a:solidFill>
            <a:srgbClr val="156082">
              <a:hueOff val="0"/>
              <a:satOff val="0"/>
              <a:lumOff val="0"/>
              <a:alphaOff val="0"/>
            </a:srgbClr>
          </a:solidFill>
          <a:prstDash val="solid"/>
          <a:miter lim="800000"/>
        </a:ln>
        <a:effectLst/>
      </dgm:spPr>
      <dgm:t>
        <a:bodyPr/>
        <a:lstStyle/>
        <a:p>
          <a:pPr>
            <a:buNone/>
          </a:pPr>
          <a:r>
            <a:rPr lang="en-US" sz="2400" b="1" dirty="0">
              <a:solidFill>
                <a:srgbClr val="0E2841"/>
              </a:solidFill>
              <a:latin typeface="Calibri" panose="020F0502020204030204" pitchFamily="34" charset="0"/>
              <a:ea typeface="+mn-ea"/>
              <a:cs typeface="Calibri" panose="020F0502020204030204" pitchFamily="34" charset="0"/>
            </a:rPr>
            <a:t>Data Fabric</a:t>
          </a:r>
        </a:p>
      </dgm:t>
    </dgm:pt>
    <dgm:pt modelId="{A6BB7528-3197-4A90-B231-2D879A8EAF9B}" type="parTrans" cxnId="{3D1E6FFA-177A-4044-AADD-9129BE782F43}">
      <dgm:prSet/>
      <dgm:spPr/>
      <dgm:t>
        <a:bodyPr/>
        <a:lstStyle/>
        <a:p>
          <a:endParaRPr lang="en-US"/>
        </a:p>
      </dgm:t>
    </dgm:pt>
    <dgm:pt modelId="{69AC7F61-5968-435D-BCD5-155EBBD2BCB9}" type="sibTrans" cxnId="{3D1E6FFA-177A-4044-AADD-9129BE782F43}">
      <dgm:prSet/>
      <dgm:spPr/>
      <dgm:t>
        <a:bodyPr/>
        <a:lstStyle/>
        <a:p>
          <a:endParaRPr lang="en-US"/>
        </a:p>
      </dgm:t>
    </dgm:pt>
    <dgm:pt modelId="{B22508CC-0538-4CEF-83FF-9DD8DCDE0807}">
      <dgm:prSet custT="1"/>
      <dgm:spPr>
        <a:xfrm>
          <a:off x="51" y="571689"/>
          <a:ext cx="4913783" cy="3755159"/>
        </a:xfrm>
        <a:prstGeom prst="rect">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r="100000" b="100000"/>
          </a:path>
          <a:tileRect l="-100000" t="-100000"/>
        </a:gradFill>
        <a:ln w="19050" cap="flat" cmpd="sng" algn="ctr">
          <a:solidFill>
            <a:srgbClr val="156082">
              <a:alpha val="90000"/>
              <a:tint val="40000"/>
              <a:hueOff val="0"/>
              <a:satOff val="0"/>
              <a:lumOff val="0"/>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Unified framework for seamless data access and integration across multiple sources.</a:t>
          </a:r>
        </a:p>
      </dgm:t>
    </dgm:pt>
    <dgm:pt modelId="{BF1B16E8-0157-4BEB-A379-7287444B9540}" type="parTrans" cxnId="{0B4C333A-2D09-42F2-86C0-9D75CA858BE0}">
      <dgm:prSet/>
      <dgm:spPr/>
      <dgm:t>
        <a:bodyPr/>
        <a:lstStyle/>
        <a:p>
          <a:endParaRPr lang="en-US"/>
        </a:p>
      </dgm:t>
    </dgm:pt>
    <dgm:pt modelId="{FEDFA893-552E-4BA4-AA18-617B2B4E27C8}" type="sibTrans" cxnId="{0B4C333A-2D09-42F2-86C0-9D75CA858BE0}">
      <dgm:prSet/>
      <dgm:spPr/>
      <dgm:t>
        <a:bodyPr/>
        <a:lstStyle/>
        <a:p>
          <a:endParaRPr lang="en-US"/>
        </a:p>
      </dgm:t>
    </dgm:pt>
    <dgm:pt modelId="{904D1A19-2250-4011-B974-912FFD6DE477}">
      <dgm:prSet custT="1"/>
      <dgm:spPr>
        <a:xfrm>
          <a:off x="51" y="571689"/>
          <a:ext cx="4913783" cy="3755159"/>
        </a:xfrm>
        <a:prstGeom prst="rect">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r="100000" b="100000"/>
          </a:path>
          <a:tileRect l="-100000" t="-100000"/>
        </a:gradFill>
        <a:ln w="19050" cap="flat" cmpd="sng" algn="ctr">
          <a:solidFill>
            <a:srgbClr val="156082">
              <a:alpha val="90000"/>
              <a:tint val="40000"/>
              <a:hueOff val="0"/>
              <a:satOff val="0"/>
              <a:lumOff val="0"/>
              <a:alphaOff val="0"/>
            </a:srgbClr>
          </a:solidFill>
          <a:prstDash val="solid"/>
          <a:miter lim="800000"/>
        </a:ln>
        <a:effectLst/>
      </dgm:spPr>
      <dgm:t>
        <a:bodyPr/>
        <a:lstStyle/>
        <a:p>
          <a:pPr>
            <a:buChar char="•"/>
          </a:pPr>
          <a:r>
            <a:rPr lang="en-US" sz="200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Centralized data ownership and management</a:t>
          </a:r>
        </a:p>
      </dgm:t>
    </dgm:pt>
    <dgm:pt modelId="{A70856E3-BAA6-4E91-A13C-F1BE14B81F9F}" type="parTrans" cxnId="{0D463C64-0EF1-4332-889F-6754E0EDDF20}">
      <dgm:prSet/>
      <dgm:spPr/>
      <dgm:t>
        <a:bodyPr/>
        <a:lstStyle/>
        <a:p>
          <a:endParaRPr lang="en-US"/>
        </a:p>
      </dgm:t>
    </dgm:pt>
    <dgm:pt modelId="{9C1971C6-60D0-426F-9711-5BF0AC120EDE}" type="sibTrans" cxnId="{0D463C64-0EF1-4332-889F-6754E0EDDF20}">
      <dgm:prSet/>
      <dgm:spPr/>
      <dgm:t>
        <a:bodyPr/>
        <a:lstStyle/>
        <a:p>
          <a:endParaRPr lang="en-US"/>
        </a:p>
      </dgm:t>
    </dgm:pt>
    <dgm:pt modelId="{A0C0DD1F-7FC1-4896-A04A-BD62A3F69768}">
      <dgm:prSet custT="1"/>
      <dgm:spPr>
        <a:xfrm>
          <a:off x="51" y="571689"/>
          <a:ext cx="4913783" cy="3755159"/>
        </a:xfrm>
        <a:prstGeom prst="rect">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r="100000" b="100000"/>
          </a:path>
          <a:tileRect l="-100000" t="-100000"/>
        </a:gradFill>
        <a:ln w="19050" cap="flat" cmpd="sng" algn="ctr">
          <a:solidFill>
            <a:srgbClr val="156082">
              <a:alpha val="90000"/>
              <a:tint val="40000"/>
              <a:hueOff val="0"/>
              <a:satOff val="0"/>
              <a:lumOff val="0"/>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Central integration with a unified management layer</a:t>
          </a:r>
        </a:p>
      </dgm:t>
    </dgm:pt>
    <dgm:pt modelId="{368E8960-2A32-4FD4-9500-AAA43F1F1972}" type="parTrans" cxnId="{35B5156B-0651-475E-8AAA-23FCDDB72F5A}">
      <dgm:prSet/>
      <dgm:spPr/>
      <dgm:t>
        <a:bodyPr/>
        <a:lstStyle/>
        <a:p>
          <a:endParaRPr lang="en-US"/>
        </a:p>
      </dgm:t>
    </dgm:pt>
    <dgm:pt modelId="{32CF64EF-D856-4ADE-9E2B-766B82265659}" type="sibTrans" cxnId="{35B5156B-0651-475E-8AAA-23FCDDB72F5A}">
      <dgm:prSet/>
      <dgm:spPr/>
      <dgm:t>
        <a:bodyPr/>
        <a:lstStyle/>
        <a:p>
          <a:endParaRPr lang="en-US"/>
        </a:p>
      </dgm:t>
    </dgm:pt>
    <dgm:pt modelId="{B9D90F85-BABF-4659-8D9D-9A70A6448B7E}">
      <dgm:prSet custT="1"/>
      <dgm:spPr>
        <a:xfrm>
          <a:off x="51" y="571689"/>
          <a:ext cx="4913783" cy="3755159"/>
        </a:xfrm>
        <a:prstGeom prst="rect">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r="100000" b="100000"/>
          </a:path>
          <a:tileRect l="-100000" t="-100000"/>
        </a:gradFill>
        <a:ln w="19050" cap="flat" cmpd="sng" algn="ctr">
          <a:solidFill>
            <a:srgbClr val="156082">
              <a:alpha val="90000"/>
              <a:tint val="40000"/>
              <a:hueOff val="0"/>
              <a:satOff val="0"/>
              <a:lumOff val="0"/>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Scales through centralized infrastructure</a:t>
          </a:r>
        </a:p>
      </dgm:t>
    </dgm:pt>
    <dgm:pt modelId="{54D3F1C9-BAA5-4DCA-8568-228989521EEF}" type="parTrans" cxnId="{FA7D583C-6720-48BB-BFDB-E92C55D147C2}">
      <dgm:prSet/>
      <dgm:spPr/>
      <dgm:t>
        <a:bodyPr/>
        <a:lstStyle/>
        <a:p>
          <a:endParaRPr lang="en-US"/>
        </a:p>
      </dgm:t>
    </dgm:pt>
    <dgm:pt modelId="{ABEC7D59-9ADB-4298-A9D0-719F98D734BC}" type="sibTrans" cxnId="{FA7D583C-6720-48BB-BFDB-E92C55D147C2}">
      <dgm:prSet/>
      <dgm:spPr/>
      <dgm:t>
        <a:bodyPr/>
        <a:lstStyle/>
        <a:p>
          <a:endParaRPr lang="en-US"/>
        </a:p>
      </dgm:t>
    </dgm:pt>
    <dgm:pt modelId="{4F30329B-269D-42FF-B250-7C9F461FC126}">
      <dgm:prSet custT="1"/>
      <dgm:spPr>
        <a:xfrm>
          <a:off x="51" y="571689"/>
          <a:ext cx="4913783" cy="3755159"/>
        </a:xfrm>
        <a:prstGeom prst="rect">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r="100000" b="100000"/>
          </a:path>
          <a:tileRect l="-100000" t="-100000"/>
        </a:gradFill>
        <a:ln w="19050" cap="flat" cmpd="sng" algn="ctr">
          <a:solidFill>
            <a:srgbClr val="156082">
              <a:alpha val="90000"/>
              <a:tint val="40000"/>
              <a:hueOff val="0"/>
              <a:satOff val="0"/>
              <a:lumOff val="0"/>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Less flexible but consistent and reliable</a:t>
          </a:r>
        </a:p>
      </dgm:t>
    </dgm:pt>
    <dgm:pt modelId="{BF1D90BB-0208-438B-836A-D444D1F1781D}" type="parTrans" cxnId="{88E1CF3A-C39C-42D7-9DFA-43C4E54ABA9D}">
      <dgm:prSet/>
      <dgm:spPr/>
      <dgm:t>
        <a:bodyPr/>
        <a:lstStyle/>
        <a:p>
          <a:endParaRPr lang="en-US"/>
        </a:p>
      </dgm:t>
    </dgm:pt>
    <dgm:pt modelId="{474D30FD-C7D3-41C7-B370-A11666D8CA79}" type="sibTrans" cxnId="{88E1CF3A-C39C-42D7-9DFA-43C4E54ABA9D}">
      <dgm:prSet/>
      <dgm:spPr/>
      <dgm:t>
        <a:bodyPr/>
        <a:lstStyle/>
        <a:p>
          <a:endParaRPr lang="en-US"/>
        </a:p>
      </dgm:t>
    </dgm:pt>
    <dgm:pt modelId="{E5853089-5721-49A9-B0A5-E77DB2CED2AD}">
      <dgm:prSet custT="1"/>
      <dgm:spPr>
        <a:xfrm>
          <a:off x="51" y="571689"/>
          <a:ext cx="4913783" cy="3755159"/>
        </a:xfrm>
        <a:prstGeom prst="rect">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r="100000" b="100000"/>
          </a:path>
          <a:tileRect l="-100000" t="-100000"/>
        </a:gradFill>
        <a:ln w="19050" cap="flat" cmpd="sng" algn="ctr">
          <a:solidFill>
            <a:srgbClr val="156082">
              <a:alpha val="90000"/>
              <a:tint val="40000"/>
              <a:hueOff val="0"/>
              <a:satOff val="0"/>
              <a:lumOff val="0"/>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High interoperability through central standards and integration layers</a:t>
          </a:r>
        </a:p>
      </dgm:t>
    </dgm:pt>
    <dgm:pt modelId="{691DE672-5409-4FDD-89E2-3674C0236DD4}" type="parTrans" cxnId="{95F9A5AE-DEEB-42B1-961D-AC75DD6D34F6}">
      <dgm:prSet/>
      <dgm:spPr/>
      <dgm:t>
        <a:bodyPr/>
        <a:lstStyle/>
        <a:p>
          <a:endParaRPr lang="en-US"/>
        </a:p>
      </dgm:t>
    </dgm:pt>
    <dgm:pt modelId="{36C40A02-B75D-4F4E-B985-FDFC252A5E1A}" type="sibTrans" cxnId="{95F9A5AE-DEEB-42B1-961D-AC75DD6D34F6}">
      <dgm:prSet/>
      <dgm:spPr/>
      <dgm:t>
        <a:bodyPr/>
        <a:lstStyle/>
        <a:p>
          <a:endParaRPr lang="en-US"/>
        </a:p>
      </dgm:t>
    </dgm:pt>
    <dgm:pt modelId="{86280E99-8665-4FBF-8FAC-B536752C4CB7}">
      <dgm:prSet custT="1"/>
      <dgm:spPr>
        <a:xfrm>
          <a:off x="51" y="571689"/>
          <a:ext cx="4913783" cy="3755159"/>
        </a:xfrm>
        <a:prstGeom prst="rect">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r="100000" b="100000"/>
          </a:path>
          <a:tileRect l="-100000" t="-100000"/>
        </a:gradFill>
        <a:ln w="19050" cap="flat" cmpd="sng" algn="ctr">
          <a:solidFill>
            <a:srgbClr val="156082">
              <a:alpha val="90000"/>
              <a:tint val="40000"/>
              <a:hueOff val="0"/>
              <a:satOff val="0"/>
              <a:lumOff val="0"/>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Slower to adapt due to central control.</a:t>
          </a:r>
        </a:p>
      </dgm:t>
    </dgm:pt>
    <dgm:pt modelId="{5D0F11F5-75F5-4C5E-8E9E-DB88A97E3F53}" type="parTrans" cxnId="{80CEEF5D-E4F5-4EA3-B9BE-FE83DF4A18BC}">
      <dgm:prSet/>
      <dgm:spPr/>
      <dgm:t>
        <a:bodyPr/>
        <a:lstStyle/>
        <a:p>
          <a:endParaRPr lang="en-US"/>
        </a:p>
      </dgm:t>
    </dgm:pt>
    <dgm:pt modelId="{9A4EABE8-3F12-4626-99C7-96B4DEDD2065}" type="sibTrans" cxnId="{80CEEF5D-E4F5-4EA3-B9BE-FE83DF4A18BC}">
      <dgm:prSet/>
      <dgm:spPr/>
      <dgm:t>
        <a:bodyPr/>
        <a:lstStyle/>
        <a:p>
          <a:endParaRPr lang="en-US"/>
        </a:p>
      </dgm:t>
    </dgm:pt>
    <dgm:pt modelId="{9262E158-B9D4-4CED-A1D9-03D77B9821E1}">
      <dgm:prSet custT="1"/>
      <dgm:spPr>
        <a:xfrm>
          <a:off x="5601764" y="24489"/>
          <a:ext cx="4913783" cy="547200"/>
        </a:xfrm>
        <a:prstGeom prst="rect">
          <a:avLst/>
        </a:prstGeom>
        <a:solidFill>
          <a:srgbClr val="F5C24C"/>
        </a:solidFill>
        <a:ln w="19050" cap="flat" cmpd="sng" algn="ctr">
          <a:solidFill>
            <a:srgbClr val="156082">
              <a:hueOff val="0"/>
              <a:satOff val="0"/>
              <a:lumOff val="0"/>
              <a:alphaOff val="0"/>
            </a:srgbClr>
          </a:solidFill>
          <a:prstDash val="solid"/>
          <a:miter lim="800000"/>
        </a:ln>
        <a:effectLst/>
      </dgm:spPr>
      <dgm:t>
        <a:bodyPr/>
        <a:lstStyle/>
        <a:p>
          <a:pPr>
            <a:buNone/>
          </a:pPr>
          <a:r>
            <a:rPr lang="en-US" sz="2400" b="1" dirty="0">
              <a:solidFill>
                <a:srgbClr val="0E2841"/>
              </a:solidFill>
              <a:latin typeface="Calibri" panose="020F0502020204030204" pitchFamily="34" charset="0"/>
              <a:ea typeface="+mn-ea"/>
              <a:cs typeface="Calibri" panose="020F0502020204030204" pitchFamily="34" charset="0"/>
            </a:rPr>
            <a:t>Data Mesh</a:t>
          </a:r>
        </a:p>
      </dgm:t>
    </dgm:pt>
    <dgm:pt modelId="{5122E8F6-66A2-435F-AC07-4C42B03729D7}" type="parTrans" cxnId="{E131A679-E592-400F-B146-F64EF52592D6}">
      <dgm:prSet/>
      <dgm:spPr/>
      <dgm:t>
        <a:bodyPr/>
        <a:lstStyle/>
        <a:p>
          <a:endParaRPr lang="en-US"/>
        </a:p>
      </dgm:t>
    </dgm:pt>
    <dgm:pt modelId="{86FAF2C8-64D9-4FCF-A35D-E54A37B50044}" type="sibTrans" cxnId="{E131A679-E592-400F-B146-F64EF52592D6}">
      <dgm:prSet/>
      <dgm:spPr/>
      <dgm:t>
        <a:bodyPr/>
        <a:lstStyle/>
        <a:p>
          <a:endParaRPr lang="en-US"/>
        </a:p>
      </dgm:t>
    </dgm:pt>
    <dgm:pt modelId="{1D8E8D17-6404-4F70-89F6-40A7D0E904B8}">
      <dgm:prSet custT="1"/>
      <dgm:spPr>
        <a:xfrm>
          <a:off x="5601764" y="571689"/>
          <a:ext cx="4913783" cy="3755159"/>
        </a:xfrm>
        <a:prstGeom prst="rect">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r="100000" b="100000"/>
          </a:path>
          <a:tileRect l="-100000" t="-100000"/>
        </a:gradFill>
        <a:ln w="19050" cap="flat" cmpd="sng" algn="ctr">
          <a:solidFill>
            <a:srgbClr val="156082">
              <a:alpha val="90000"/>
              <a:tint val="40000"/>
              <a:hueOff val="0"/>
              <a:satOff val="0"/>
              <a:lumOff val="0"/>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Decentralized approach treats data as a product.</a:t>
          </a:r>
        </a:p>
      </dgm:t>
    </dgm:pt>
    <dgm:pt modelId="{AC418D30-2F60-4572-ACB2-BBA9761A4F19}" type="parTrans" cxnId="{65378509-F2DF-429A-9970-44D375C7D280}">
      <dgm:prSet/>
      <dgm:spPr/>
      <dgm:t>
        <a:bodyPr/>
        <a:lstStyle/>
        <a:p>
          <a:endParaRPr lang="en-US"/>
        </a:p>
      </dgm:t>
    </dgm:pt>
    <dgm:pt modelId="{8B058750-DBD2-4DCB-B68E-AD9184A99C25}" type="sibTrans" cxnId="{65378509-F2DF-429A-9970-44D375C7D280}">
      <dgm:prSet/>
      <dgm:spPr/>
      <dgm:t>
        <a:bodyPr/>
        <a:lstStyle/>
        <a:p>
          <a:endParaRPr lang="en-US"/>
        </a:p>
      </dgm:t>
    </dgm:pt>
    <dgm:pt modelId="{4A5D37F1-8EC7-4FD8-9BF0-5D75543D51ED}">
      <dgm:prSet custT="1"/>
      <dgm:spPr>
        <a:xfrm>
          <a:off x="5601764" y="571689"/>
          <a:ext cx="4913783" cy="3755159"/>
        </a:xfrm>
        <a:prstGeom prst="rect">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r="100000" b="100000"/>
          </a:path>
          <a:tileRect l="-100000" t="-100000"/>
        </a:gradFill>
        <a:ln w="19050" cap="flat" cmpd="sng" algn="ctr">
          <a:solidFill>
            <a:srgbClr val="156082">
              <a:alpha val="90000"/>
              <a:tint val="40000"/>
              <a:hueOff val="0"/>
              <a:satOff val="0"/>
              <a:lumOff val="0"/>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Decentralized ownership by domain teams.</a:t>
          </a:r>
        </a:p>
      </dgm:t>
    </dgm:pt>
    <dgm:pt modelId="{91EE9188-8417-43E4-89D6-8FB6DD460E45}" type="parTrans" cxnId="{BF294499-A97D-404A-8434-828D4021E3B6}">
      <dgm:prSet/>
      <dgm:spPr/>
      <dgm:t>
        <a:bodyPr/>
        <a:lstStyle/>
        <a:p>
          <a:endParaRPr lang="en-US"/>
        </a:p>
      </dgm:t>
    </dgm:pt>
    <dgm:pt modelId="{13604993-63CC-42AB-82DD-F9D415CFFBDE}" type="sibTrans" cxnId="{BF294499-A97D-404A-8434-828D4021E3B6}">
      <dgm:prSet/>
      <dgm:spPr/>
      <dgm:t>
        <a:bodyPr/>
        <a:lstStyle/>
        <a:p>
          <a:endParaRPr lang="en-US"/>
        </a:p>
      </dgm:t>
    </dgm:pt>
    <dgm:pt modelId="{605C0365-3BC2-47DF-AC54-D438DC6DDB4E}">
      <dgm:prSet custT="1"/>
      <dgm:spPr>
        <a:xfrm>
          <a:off x="5601764" y="571689"/>
          <a:ext cx="4913783" cy="3755159"/>
        </a:xfrm>
        <a:prstGeom prst="rect">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r="100000" b="100000"/>
          </a:path>
          <a:tileRect l="-100000" t="-100000"/>
        </a:gradFill>
        <a:ln w="19050" cap="flat" cmpd="sng" algn="ctr">
          <a:solidFill>
            <a:srgbClr val="156082">
              <a:alpha val="90000"/>
              <a:tint val="40000"/>
              <a:hueOff val="0"/>
              <a:satOff val="0"/>
              <a:lumOff val="0"/>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Decentralized integration using APIs and services.</a:t>
          </a:r>
        </a:p>
      </dgm:t>
    </dgm:pt>
    <dgm:pt modelId="{92642783-E067-4243-A7B5-14484C0A172F}" type="parTrans" cxnId="{4C4AEF1C-A3FE-48A7-A3B0-19716A8F5674}">
      <dgm:prSet/>
      <dgm:spPr/>
      <dgm:t>
        <a:bodyPr/>
        <a:lstStyle/>
        <a:p>
          <a:endParaRPr lang="en-US"/>
        </a:p>
      </dgm:t>
    </dgm:pt>
    <dgm:pt modelId="{A6363ED3-AD98-44A8-A197-D16E1DF1E51D}" type="sibTrans" cxnId="{4C4AEF1C-A3FE-48A7-A3B0-19716A8F5674}">
      <dgm:prSet/>
      <dgm:spPr/>
      <dgm:t>
        <a:bodyPr/>
        <a:lstStyle/>
        <a:p>
          <a:endParaRPr lang="en-US"/>
        </a:p>
      </dgm:t>
    </dgm:pt>
    <dgm:pt modelId="{5241F15C-B096-4D2E-AF02-EAEF33A49254}">
      <dgm:prSet custT="1"/>
      <dgm:spPr>
        <a:xfrm>
          <a:off x="5601764" y="571689"/>
          <a:ext cx="4913783" cy="3755159"/>
        </a:xfrm>
        <a:prstGeom prst="rect">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r="100000" b="100000"/>
          </a:path>
          <a:tileRect l="-100000" t="-100000"/>
        </a:gradFill>
        <a:ln w="19050" cap="flat" cmpd="sng" algn="ctr">
          <a:solidFill>
            <a:srgbClr val="156082">
              <a:alpha val="90000"/>
              <a:tint val="40000"/>
              <a:hueOff val="0"/>
              <a:satOff val="0"/>
              <a:lumOff val="0"/>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Scales by distributing management across domains.</a:t>
          </a:r>
        </a:p>
      </dgm:t>
    </dgm:pt>
    <dgm:pt modelId="{0DDF0EFA-5414-47FD-83EF-D7F1C90A69F7}" type="parTrans" cxnId="{DFDC517C-CFD1-453A-8605-FF81B6B064C8}">
      <dgm:prSet/>
      <dgm:spPr/>
      <dgm:t>
        <a:bodyPr/>
        <a:lstStyle/>
        <a:p>
          <a:endParaRPr lang="en-US"/>
        </a:p>
      </dgm:t>
    </dgm:pt>
    <dgm:pt modelId="{B24AD61F-3AE2-488D-8CCF-C51B4585BD8C}" type="sibTrans" cxnId="{DFDC517C-CFD1-453A-8605-FF81B6B064C8}">
      <dgm:prSet/>
      <dgm:spPr/>
      <dgm:t>
        <a:bodyPr/>
        <a:lstStyle/>
        <a:p>
          <a:endParaRPr lang="en-US"/>
        </a:p>
      </dgm:t>
    </dgm:pt>
    <dgm:pt modelId="{590E4805-5EA8-46D9-B018-D43A9E46C90A}">
      <dgm:prSet custT="1"/>
      <dgm:spPr>
        <a:xfrm>
          <a:off x="5601764" y="571689"/>
          <a:ext cx="4913783" cy="3755159"/>
        </a:xfrm>
        <a:prstGeom prst="rect">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r="100000" b="100000"/>
          </a:path>
          <a:tileRect l="-100000" t="-100000"/>
        </a:gradFill>
        <a:ln w="19050" cap="flat" cmpd="sng" algn="ctr">
          <a:solidFill>
            <a:srgbClr val="156082">
              <a:alpha val="90000"/>
              <a:tint val="40000"/>
              <a:hueOff val="0"/>
              <a:satOff val="0"/>
              <a:lumOff val="0"/>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Highly flexible and adaptable to changes.</a:t>
          </a:r>
        </a:p>
      </dgm:t>
    </dgm:pt>
    <dgm:pt modelId="{7B58372B-C11A-4148-A469-624EE1D9A6A7}" type="parTrans" cxnId="{FAFD8B25-D120-4CE8-A9D3-85025FD8AF68}">
      <dgm:prSet/>
      <dgm:spPr/>
      <dgm:t>
        <a:bodyPr/>
        <a:lstStyle/>
        <a:p>
          <a:endParaRPr lang="en-US"/>
        </a:p>
      </dgm:t>
    </dgm:pt>
    <dgm:pt modelId="{7C3DC0E3-9DB8-459E-BA4E-2F346C92AFBA}" type="sibTrans" cxnId="{FAFD8B25-D120-4CE8-A9D3-85025FD8AF68}">
      <dgm:prSet/>
      <dgm:spPr/>
      <dgm:t>
        <a:bodyPr/>
        <a:lstStyle/>
        <a:p>
          <a:endParaRPr lang="en-US"/>
        </a:p>
      </dgm:t>
    </dgm:pt>
    <dgm:pt modelId="{230134D0-5F91-4730-A885-B8D0F60B1A32}">
      <dgm:prSet custT="1"/>
      <dgm:spPr>
        <a:xfrm>
          <a:off x="5601764" y="571689"/>
          <a:ext cx="4913783" cy="3755159"/>
        </a:xfrm>
        <a:prstGeom prst="rect">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r="100000" b="100000"/>
          </a:path>
          <a:tileRect l="-100000" t="-100000"/>
        </a:gradFill>
        <a:ln w="19050" cap="flat" cmpd="sng" algn="ctr">
          <a:solidFill>
            <a:srgbClr val="156082">
              <a:alpha val="90000"/>
              <a:tint val="40000"/>
              <a:hueOff val="0"/>
              <a:satOff val="0"/>
              <a:lumOff val="0"/>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Interoperability achieved through common data standards and APIs.</a:t>
          </a:r>
        </a:p>
      </dgm:t>
    </dgm:pt>
    <dgm:pt modelId="{687C722D-D7A0-4031-86D3-56B632C4D029}" type="parTrans" cxnId="{B06AB286-3AF2-4451-91D2-6A9FE6AA25FF}">
      <dgm:prSet/>
      <dgm:spPr/>
      <dgm:t>
        <a:bodyPr/>
        <a:lstStyle/>
        <a:p>
          <a:endParaRPr lang="en-US"/>
        </a:p>
      </dgm:t>
    </dgm:pt>
    <dgm:pt modelId="{98237054-4784-48C3-AE02-527904CA2FCF}" type="sibTrans" cxnId="{B06AB286-3AF2-4451-91D2-6A9FE6AA25FF}">
      <dgm:prSet/>
      <dgm:spPr/>
      <dgm:t>
        <a:bodyPr/>
        <a:lstStyle/>
        <a:p>
          <a:endParaRPr lang="en-US"/>
        </a:p>
      </dgm:t>
    </dgm:pt>
    <dgm:pt modelId="{C1F340AB-528B-4D1A-A2AD-8E9F7B61FA74}">
      <dgm:prSet custT="1"/>
      <dgm:spPr>
        <a:xfrm>
          <a:off x="5601764" y="571689"/>
          <a:ext cx="4913783" cy="3755159"/>
        </a:xfrm>
        <a:prstGeom prst="rect">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r="100000" b="100000"/>
          </a:path>
          <a:tileRect l="-100000" t="-100000"/>
        </a:gradFill>
        <a:ln w="19050" cap="flat" cmpd="sng" algn="ctr">
          <a:solidFill>
            <a:srgbClr val="156082">
              <a:alpha val="90000"/>
              <a:tint val="40000"/>
              <a:hueOff val="0"/>
              <a:satOff val="0"/>
              <a:lumOff val="0"/>
              <a:alphaOff val="0"/>
            </a:srgbClr>
          </a:solidFill>
          <a:prstDash val="solid"/>
          <a:miter lim="800000"/>
        </a:ln>
        <a:effectLst/>
      </dgm:spPr>
      <dgm:t>
        <a:bodyPr/>
        <a:lstStyle/>
        <a:p>
          <a:pPr>
            <a:buChar char="•"/>
          </a:pPr>
          <a:r>
            <a:rPr lang="en-US" sz="20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Rapid adaptability with minimal dependencies.</a:t>
          </a:r>
        </a:p>
      </dgm:t>
    </dgm:pt>
    <dgm:pt modelId="{CAF1C73C-D35F-4A2C-AFDC-D14F48D3946F}" type="parTrans" cxnId="{363FA993-3894-453A-B053-DBD0B24C8912}">
      <dgm:prSet/>
      <dgm:spPr/>
      <dgm:t>
        <a:bodyPr/>
        <a:lstStyle/>
        <a:p>
          <a:endParaRPr lang="en-US"/>
        </a:p>
      </dgm:t>
    </dgm:pt>
    <dgm:pt modelId="{E394144F-87EA-4AF7-8149-9E4CB40089E4}" type="sibTrans" cxnId="{363FA993-3894-453A-B053-DBD0B24C8912}">
      <dgm:prSet/>
      <dgm:spPr/>
      <dgm:t>
        <a:bodyPr/>
        <a:lstStyle/>
        <a:p>
          <a:endParaRPr lang="en-US"/>
        </a:p>
      </dgm:t>
    </dgm:pt>
    <dgm:pt modelId="{4512CCD9-5148-4F33-8DEE-D97F58EEE884}" type="pres">
      <dgm:prSet presAssocID="{635EB38D-D601-43EB-BCB2-AAEFE862E4EE}" presName="Name0" presStyleCnt="0">
        <dgm:presLayoutVars>
          <dgm:dir/>
          <dgm:animLvl val="lvl"/>
          <dgm:resizeHandles val="exact"/>
        </dgm:presLayoutVars>
      </dgm:prSet>
      <dgm:spPr/>
    </dgm:pt>
    <dgm:pt modelId="{76DAB67C-ED02-44EB-A0E1-95F5D105E085}" type="pres">
      <dgm:prSet presAssocID="{1B2EE294-32E9-42F3-ADF0-FD97ACD729DE}" presName="composite" presStyleCnt="0"/>
      <dgm:spPr/>
    </dgm:pt>
    <dgm:pt modelId="{3942300B-8ED9-4842-A039-CAB472944DBD}" type="pres">
      <dgm:prSet presAssocID="{1B2EE294-32E9-42F3-ADF0-FD97ACD729DE}" presName="parTx" presStyleLbl="alignNode1" presStyleIdx="0" presStyleCnt="2">
        <dgm:presLayoutVars>
          <dgm:chMax val="0"/>
          <dgm:chPref val="0"/>
          <dgm:bulletEnabled val="1"/>
        </dgm:presLayoutVars>
      </dgm:prSet>
      <dgm:spPr/>
    </dgm:pt>
    <dgm:pt modelId="{D9B0C999-59CC-4C8C-AADF-C9F42F99ED19}" type="pres">
      <dgm:prSet presAssocID="{1B2EE294-32E9-42F3-ADF0-FD97ACD729DE}" presName="desTx" presStyleLbl="alignAccFollowNode1" presStyleIdx="0" presStyleCnt="2">
        <dgm:presLayoutVars>
          <dgm:bulletEnabled val="1"/>
        </dgm:presLayoutVars>
      </dgm:prSet>
      <dgm:spPr/>
    </dgm:pt>
    <dgm:pt modelId="{79DC733D-C121-4D9F-A44C-98435016D7B9}" type="pres">
      <dgm:prSet presAssocID="{69AC7F61-5968-435D-BCD5-155EBBD2BCB9}" presName="space" presStyleCnt="0"/>
      <dgm:spPr/>
    </dgm:pt>
    <dgm:pt modelId="{EC431CC4-2677-4DF1-90A1-4389E900F9C3}" type="pres">
      <dgm:prSet presAssocID="{9262E158-B9D4-4CED-A1D9-03D77B9821E1}" presName="composite" presStyleCnt="0"/>
      <dgm:spPr/>
    </dgm:pt>
    <dgm:pt modelId="{48A5FCAA-3A87-414B-9223-62202402A6B3}" type="pres">
      <dgm:prSet presAssocID="{9262E158-B9D4-4CED-A1D9-03D77B9821E1}" presName="parTx" presStyleLbl="alignNode1" presStyleIdx="1" presStyleCnt="2">
        <dgm:presLayoutVars>
          <dgm:chMax val="0"/>
          <dgm:chPref val="0"/>
          <dgm:bulletEnabled val="1"/>
        </dgm:presLayoutVars>
      </dgm:prSet>
      <dgm:spPr/>
    </dgm:pt>
    <dgm:pt modelId="{4C2BA651-95FD-424E-9698-1BE9E0B8D0D1}" type="pres">
      <dgm:prSet presAssocID="{9262E158-B9D4-4CED-A1D9-03D77B9821E1}" presName="desTx" presStyleLbl="alignAccFollowNode1" presStyleIdx="1" presStyleCnt="2">
        <dgm:presLayoutVars>
          <dgm:bulletEnabled val="1"/>
        </dgm:presLayoutVars>
      </dgm:prSet>
      <dgm:spPr/>
    </dgm:pt>
  </dgm:ptLst>
  <dgm:cxnLst>
    <dgm:cxn modelId="{851EAF00-D646-4B74-82D4-8634AC62A0D9}" type="presOf" srcId="{1D8E8D17-6404-4F70-89F6-40A7D0E904B8}" destId="{4C2BA651-95FD-424E-9698-1BE9E0B8D0D1}" srcOrd="0" destOrd="0" presId="urn:microsoft.com/office/officeart/2005/8/layout/hList1"/>
    <dgm:cxn modelId="{65378509-F2DF-429A-9970-44D375C7D280}" srcId="{9262E158-B9D4-4CED-A1D9-03D77B9821E1}" destId="{1D8E8D17-6404-4F70-89F6-40A7D0E904B8}" srcOrd="0" destOrd="0" parTransId="{AC418D30-2F60-4572-ACB2-BBA9761A4F19}" sibTransId="{8B058750-DBD2-4DCB-B68E-AD9184A99C25}"/>
    <dgm:cxn modelId="{4C4AEF1C-A3FE-48A7-A3B0-19716A8F5674}" srcId="{9262E158-B9D4-4CED-A1D9-03D77B9821E1}" destId="{605C0365-3BC2-47DF-AC54-D438DC6DDB4E}" srcOrd="2" destOrd="0" parTransId="{92642783-E067-4243-A7B5-14484C0A172F}" sibTransId="{A6363ED3-AD98-44A8-A197-D16E1DF1E51D}"/>
    <dgm:cxn modelId="{F716D21E-C541-441A-A5C4-8639F8A61206}" type="presOf" srcId="{635EB38D-D601-43EB-BCB2-AAEFE862E4EE}" destId="{4512CCD9-5148-4F33-8DEE-D97F58EEE884}" srcOrd="0" destOrd="0" presId="urn:microsoft.com/office/officeart/2005/8/layout/hList1"/>
    <dgm:cxn modelId="{4A8C3F20-8DAD-4172-9168-98FC33D09491}" type="presOf" srcId="{B9D90F85-BABF-4659-8D9D-9A70A6448B7E}" destId="{D9B0C999-59CC-4C8C-AADF-C9F42F99ED19}" srcOrd="0" destOrd="3" presId="urn:microsoft.com/office/officeart/2005/8/layout/hList1"/>
    <dgm:cxn modelId="{FAFD8B25-D120-4CE8-A9D3-85025FD8AF68}" srcId="{9262E158-B9D4-4CED-A1D9-03D77B9821E1}" destId="{590E4805-5EA8-46D9-B018-D43A9E46C90A}" srcOrd="4" destOrd="0" parTransId="{7B58372B-C11A-4148-A469-624EE1D9A6A7}" sibTransId="{7C3DC0E3-9DB8-459E-BA4E-2F346C92AFBA}"/>
    <dgm:cxn modelId="{1C67552C-8ABF-4BC6-946F-EB83B80F5AEB}" type="presOf" srcId="{86280E99-8665-4FBF-8FAC-B536752C4CB7}" destId="{D9B0C999-59CC-4C8C-AADF-C9F42F99ED19}" srcOrd="0" destOrd="6" presId="urn:microsoft.com/office/officeart/2005/8/layout/hList1"/>
    <dgm:cxn modelId="{B9348336-DDAB-4402-A64B-2B1584F7EE72}" type="presOf" srcId="{9262E158-B9D4-4CED-A1D9-03D77B9821E1}" destId="{48A5FCAA-3A87-414B-9223-62202402A6B3}" srcOrd="0" destOrd="0" presId="urn:microsoft.com/office/officeart/2005/8/layout/hList1"/>
    <dgm:cxn modelId="{0B4C333A-2D09-42F2-86C0-9D75CA858BE0}" srcId="{1B2EE294-32E9-42F3-ADF0-FD97ACD729DE}" destId="{B22508CC-0538-4CEF-83FF-9DD8DCDE0807}" srcOrd="0" destOrd="0" parTransId="{BF1B16E8-0157-4BEB-A379-7287444B9540}" sibTransId="{FEDFA893-552E-4BA4-AA18-617B2B4E27C8}"/>
    <dgm:cxn modelId="{88E1CF3A-C39C-42D7-9DFA-43C4E54ABA9D}" srcId="{1B2EE294-32E9-42F3-ADF0-FD97ACD729DE}" destId="{4F30329B-269D-42FF-B250-7C9F461FC126}" srcOrd="4" destOrd="0" parTransId="{BF1D90BB-0208-438B-836A-D444D1F1781D}" sibTransId="{474D30FD-C7D3-41C7-B370-A11666D8CA79}"/>
    <dgm:cxn modelId="{FA7D583C-6720-48BB-BFDB-E92C55D147C2}" srcId="{1B2EE294-32E9-42F3-ADF0-FD97ACD729DE}" destId="{B9D90F85-BABF-4659-8D9D-9A70A6448B7E}" srcOrd="3" destOrd="0" parTransId="{54D3F1C9-BAA5-4DCA-8568-228989521EEF}" sibTransId="{ABEC7D59-9ADB-4298-A9D0-719F98D734BC}"/>
    <dgm:cxn modelId="{80CEEF5D-E4F5-4EA3-B9BE-FE83DF4A18BC}" srcId="{1B2EE294-32E9-42F3-ADF0-FD97ACD729DE}" destId="{86280E99-8665-4FBF-8FAC-B536752C4CB7}" srcOrd="6" destOrd="0" parTransId="{5D0F11F5-75F5-4C5E-8E9E-DB88A97E3F53}" sibTransId="{9A4EABE8-3F12-4626-99C7-96B4DEDD2065}"/>
    <dgm:cxn modelId="{0D463C64-0EF1-4332-889F-6754E0EDDF20}" srcId="{1B2EE294-32E9-42F3-ADF0-FD97ACD729DE}" destId="{904D1A19-2250-4011-B974-912FFD6DE477}" srcOrd="1" destOrd="0" parTransId="{A70856E3-BAA6-4E91-A13C-F1BE14B81F9F}" sibTransId="{9C1971C6-60D0-426F-9711-5BF0AC120EDE}"/>
    <dgm:cxn modelId="{35B5156B-0651-475E-8AAA-23FCDDB72F5A}" srcId="{1B2EE294-32E9-42F3-ADF0-FD97ACD729DE}" destId="{A0C0DD1F-7FC1-4896-A04A-BD62A3F69768}" srcOrd="2" destOrd="0" parTransId="{368E8960-2A32-4FD4-9500-AAA43F1F1972}" sibTransId="{32CF64EF-D856-4ADE-9E2B-766B82265659}"/>
    <dgm:cxn modelId="{49258750-AA7A-4ADA-8A74-24343D079802}" type="presOf" srcId="{4F30329B-269D-42FF-B250-7C9F461FC126}" destId="{D9B0C999-59CC-4C8C-AADF-C9F42F99ED19}" srcOrd="0" destOrd="4" presId="urn:microsoft.com/office/officeart/2005/8/layout/hList1"/>
    <dgm:cxn modelId="{E131A679-E592-400F-B146-F64EF52592D6}" srcId="{635EB38D-D601-43EB-BCB2-AAEFE862E4EE}" destId="{9262E158-B9D4-4CED-A1D9-03D77B9821E1}" srcOrd="1" destOrd="0" parTransId="{5122E8F6-66A2-435F-AC07-4C42B03729D7}" sibTransId="{86FAF2C8-64D9-4FCF-A35D-E54A37B50044}"/>
    <dgm:cxn modelId="{1FE94E7A-BFCD-4710-B2AE-BB106E6C45CC}" type="presOf" srcId="{904D1A19-2250-4011-B974-912FFD6DE477}" destId="{D9B0C999-59CC-4C8C-AADF-C9F42F99ED19}" srcOrd="0" destOrd="1" presId="urn:microsoft.com/office/officeart/2005/8/layout/hList1"/>
    <dgm:cxn modelId="{DFDC517C-CFD1-453A-8605-FF81B6B064C8}" srcId="{9262E158-B9D4-4CED-A1D9-03D77B9821E1}" destId="{5241F15C-B096-4D2E-AF02-EAEF33A49254}" srcOrd="3" destOrd="0" parTransId="{0DDF0EFA-5414-47FD-83EF-D7F1C90A69F7}" sibTransId="{B24AD61F-3AE2-488D-8CCF-C51B4585BD8C}"/>
    <dgm:cxn modelId="{B06AB286-3AF2-4451-91D2-6A9FE6AA25FF}" srcId="{9262E158-B9D4-4CED-A1D9-03D77B9821E1}" destId="{230134D0-5F91-4730-A885-B8D0F60B1A32}" srcOrd="5" destOrd="0" parTransId="{687C722D-D7A0-4031-86D3-56B632C4D029}" sibTransId="{98237054-4784-48C3-AE02-527904CA2FCF}"/>
    <dgm:cxn modelId="{363FA993-3894-453A-B053-DBD0B24C8912}" srcId="{9262E158-B9D4-4CED-A1D9-03D77B9821E1}" destId="{C1F340AB-528B-4D1A-A2AD-8E9F7B61FA74}" srcOrd="6" destOrd="0" parTransId="{CAF1C73C-D35F-4A2C-AFDC-D14F48D3946F}" sibTransId="{E394144F-87EA-4AF7-8149-9E4CB40089E4}"/>
    <dgm:cxn modelId="{BF294499-A97D-404A-8434-828D4021E3B6}" srcId="{9262E158-B9D4-4CED-A1D9-03D77B9821E1}" destId="{4A5D37F1-8EC7-4FD8-9BF0-5D75543D51ED}" srcOrd="1" destOrd="0" parTransId="{91EE9188-8417-43E4-89D6-8FB6DD460E45}" sibTransId="{13604993-63CC-42AB-82DD-F9D415CFFBDE}"/>
    <dgm:cxn modelId="{B45832A9-9ED2-4197-9B31-C234867EC9D2}" type="presOf" srcId="{5241F15C-B096-4D2E-AF02-EAEF33A49254}" destId="{4C2BA651-95FD-424E-9698-1BE9E0B8D0D1}" srcOrd="0" destOrd="3" presId="urn:microsoft.com/office/officeart/2005/8/layout/hList1"/>
    <dgm:cxn modelId="{95F9A5AE-DEEB-42B1-961D-AC75DD6D34F6}" srcId="{1B2EE294-32E9-42F3-ADF0-FD97ACD729DE}" destId="{E5853089-5721-49A9-B0A5-E77DB2CED2AD}" srcOrd="5" destOrd="0" parTransId="{691DE672-5409-4FDD-89E2-3674C0236DD4}" sibTransId="{36C40A02-B75D-4F4E-B985-FDFC252A5E1A}"/>
    <dgm:cxn modelId="{D4042AB7-130A-4DCA-A065-F76EE2E5A595}" type="presOf" srcId="{230134D0-5F91-4730-A885-B8D0F60B1A32}" destId="{4C2BA651-95FD-424E-9698-1BE9E0B8D0D1}" srcOrd="0" destOrd="5" presId="urn:microsoft.com/office/officeart/2005/8/layout/hList1"/>
    <dgm:cxn modelId="{977905C5-88B1-49CD-8B72-A5ABE4B114A8}" type="presOf" srcId="{605C0365-3BC2-47DF-AC54-D438DC6DDB4E}" destId="{4C2BA651-95FD-424E-9698-1BE9E0B8D0D1}" srcOrd="0" destOrd="2" presId="urn:microsoft.com/office/officeart/2005/8/layout/hList1"/>
    <dgm:cxn modelId="{94F3A5CD-1B1F-44DD-A144-A755A3C8CB8C}" type="presOf" srcId="{590E4805-5EA8-46D9-B018-D43A9E46C90A}" destId="{4C2BA651-95FD-424E-9698-1BE9E0B8D0D1}" srcOrd="0" destOrd="4" presId="urn:microsoft.com/office/officeart/2005/8/layout/hList1"/>
    <dgm:cxn modelId="{1BD607D6-6C1C-401C-BCF7-2EA41DE9A143}" type="presOf" srcId="{B22508CC-0538-4CEF-83FF-9DD8DCDE0807}" destId="{D9B0C999-59CC-4C8C-AADF-C9F42F99ED19}" srcOrd="0" destOrd="0" presId="urn:microsoft.com/office/officeart/2005/8/layout/hList1"/>
    <dgm:cxn modelId="{F594DCDF-3F65-4952-BB11-E4FAFFA21787}" type="presOf" srcId="{4A5D37F1-8EC7-4FD8-9BF0-5D75543D51ED}" destId="{4C2BA651-95FD-424E-9698-1BE9E0B8D0D1}" srcOrd="0" destOrd="1" presId="urn:microsoft.com/office/officeart/2005/8/layout/hList1"/>
    <dgm:cxn modelId="{A71B12E0-4B19-4506-85C8-FDF1C893259A}" type="presOf" srcId="{1B2EE294-32E9-42F3-ADF0-FD97ACD729DE}" destId="{3942300B-8ED9-4842-A039-CAB472944DBD}" srcOrd="0" destOrd="0" presId="urn:microsoft.com/office/officeart/2005/8/layout/hList1"/>
    <dgm:cxn modelId="{83E80DED-BF85-4D51-971A-23A751282389}" type="presOf" srcId="{A0C0DD1F-7FC1-4896-A04A-BD62A3F69768}" destId="{D9B0C999-59CC-4C8C-AADF-C9F42F99ED19}" srcOrd="0" destOrd="2" presId="urn:microsoft.com/office/officeart/2005/8/layout/hList1"/>
    <dgm:cxn modelId="{012B6DF3-DCE5-4417-B214-58F70A62E79C}" type="presOf" srcId="{E5853089-5721-49A9-B0A5-E77DB2CED2AD}" destId="{D9B0C999-59CC-4C8C-AADF-C9F42F99ED19}" srcOrd="0" destOrd="5" presId="urn:microsoft.com/office/officeart/2005/8/layout/hList1"/>
    <dgm:cxn modelId="{3D1E6FFA-177A-4044-AADD-9129BE782F43}" srcId="{635EB38D-D601-43EB-BCB2-AAEFE862E4EE}" destId="{1B2EE294-32E9-42F3-ADF0-FD97ACD729DE}" srcOrd="0" destOrd="0" parTransId="{A6BB7528-3197-4A90-B231-2D879A8EAF9B}" sibTransId="{69AC7F61-5968-435D-BCD5-155EBBD2BCB9}"/>
    <dgm:cxn modelId="{EC29F9FC-73F5-4370-AA7B-9916D57EB6E6}" type="presOf" srcId="{C1F340AB-528B-4D1A-A2AD-8E9F7B61FA74}" destId="{4C2BA651-95FD-424E-9698-1BE9E0B8D0D1}" srcOrd="0" destOrd="6" presId="urn:microsoft.com/office/officeart/2005/8/layout/hList1"/>
    <dgm:cxn modelId="{7DD5C4E0-F37C-48E4-A885-BF94C4B061FE}" type="presParOf" srcId="{4512CCD9-5148-4F33-8DEE-D97F58EEE884}" destId="{76DAB67C-ED02-44EB-A0E1-95F5D105E085}" srcOrd="0" destOrd="0" presId="urn:microsoft.com/office/officeart/2005/8/layout/hList1"/>
    <dgm:cxn modelId="{CE447E14-48AC-4977-8247-889C62CAFBFF}" type="presParOf" srcId="{76DAB67C-ED02-44EB-A0E1-95F5D105E085}" destId="{3942300B-8ED9-4842-A039-CAB472944DBD}" srcOrd="0" destOrd="0" presId="urn:microsoft.com/office/officeart/2005/8/layout/hList1"/>
    <dgm:cxn modelId="{7382EC09-8EF2-44DB-8AE7-FBB681DC529D}" type="presParOf" srcId="{76DAB67C-ED02-44EB-A0E1-95F5D105E085}" destId="{D9B0C999-59CC-4C8C-AADF-C9F42F99ED19}" srcOrd="1" destOrd="0" presId="urn:microsoft.com/office/officeart/2005/8/layout/hList1"/>
    <dgm:cxn modelId="{DDCF5D28-7408-4B7A-AFED-55F36412205B}" type="presParOf" srcId="{4512CCD9-5148-4F33-8DEE-D97F58EEE884}" destId="{79DC733D-C121-4D9F-A44C-98435016D7B9}" srcOrd="1" destOrd="0" presId="urn:microsoft.com/office/officeart/2005/8/layout/hList1"/>
    <dgm:cxn modelId="{99B94D2D-117C-4E56-88CC-1A81DD4F1BFC}" type="presParOf" srcId="{4512CCD9-5148-4F33-8DEE-D97F58EEE884}" destId="{EC431CC4-2677-4DF1-90A1-4389E900F9C3}" srcOrd="2" destOrd="0" presId="urn:microsoft.com/office/officeart/2005/8/layout/hList1"/>
    <dgm:cxn modelId="{17295751-2288-4931-9033-234ED68F0AA9}" type="presParOf" srcId="{EC431CC4-2677-4DF1-90A1-4389E900F9C3}" destId="{48A5FCAA-3A87-414B-9223-62202402A6B3}" srcOrd="0" destOrd="0" presId="urn:microsoft.com/office/officeart/2005/8/layout/hList1"/>
    <dgm:cxn modelId="{821D8042-2AE3-416F-9B89-BFD6DDB3823B}" type="presParOf" srcId="{EC431CC4-2677-4DF1-90A1-4389E900F9C3}" destId="{4C2BA651-95FD-424E-9698-1BE9E0B8D0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11D536-F6B7-4903-AA2E-F820F5FC588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706AD99-5228-43AF-82C5-0BC125DB01F4}">
      <dgm:prSet custT="1"/>
      <dgm:spPr>
        <a:solidFill>
          <a:srgbClr val="182350"/>
        </a:solidFill>
      </dgm:spPr>
      <dgm:t>
        <a:bodyPr/>
        <a:lstStyle/>
        <a:p>
          <a:r>
            <a:rPr lang="en-US" sz="2800">
              <a:solidFill>
                <a:schemeClr val="bg1"/>
              </a:solidFill>
              <a:latin typeface="Calibri" panose="020F0502020204030204" pitchFamily="34" charset="0"/>
              <a:cs typeface="Calibri" panose="020F0502020204030204" pitchFamily="34" charset="0"/>
            </a:rPr>
            <a:t>Unified Data Governance</a:t>
          </a:r>
        </a:p>
      </dgm:t>
    </dgm:pt>
    <dgm:pt modelId="{10410911-2E8C-4E7B-A49C-7389517E3781}" type="parTrans" cxnId="{212F0D56-5077-4C3A-8BC3-6757E1ADD21A}">
      <dgm:prSet/>
      <dgm:spPr/>
      <dgm:t>
        <a:bodyPr/>
        <a:lstStyle/>
        <a:p>
          <a:endParaRPr lang="en-US"/>
        </a:p>
      </dgm:t>
    </dgm:pt>
    <dgm:pt modelId="{A22AEAD3-B7A3-4E3C-875D-A515461DE40E}" type="sibTrans" cxnId="{212F0D56-5077-4C3A-8BC3-6757E1ADD21A}">
      <dgm:prSet/>
      <dgm:spPr/>
      <dgm:t>
        <a:bodyPr/>
        <a:lstStyle/>
        <a:p>
          <a:endParaRPr lang="en-US"/>
        </a:p>
      </dgm:t>
    </dgm:pt>
    <dgm:pt modelId="{88ED6E85-67B5-42FE-BFB7-EDF98A1D6BB4}">
      <dgm:prSet custT="1"/>
      <dgm:spPr>
        <a:solidFill>
          <a:srgbClr val="182350"/>
        </a:solidFill>
      </dgm:spPr>
      <dgm:t>
        <a:bodyPr/>
        <a:lstStyle/>
        <a:p>
          <a:r>
            <a:rPr lang="en-US" sz="2800">
              <a:solidFill>
                <a:schemeClr val="bg1"/>
              </a:solidFill>
              <a:latin typeface="Calibri" panose="020F0502020204030204" pitchFamily="34" charset="0"/>
              <a:cs typeface="Calibri" panose="020F0502020204030204" pitchFamily="34" charset="0"/>
            </a:rPr>
            <a:t>Standardized Data Architecture</a:t>
          </a:r>
        </a:p>
      </dgm:t>
    </dgm:pt>
    <dgm:pt modelId="{AE75D0F5-D06D-43A7-9978-E5CF72C4F99C}" type="parTrans" cxnId="{A40644D5-022F-4934-A777-10626760C7C8}">
      <dgm:prSet/>
      <dgm:spPr/>
      <dgm:t>
        <a:bodyPr/>
        <a:lstStyle/>
        <a:p>
          <a:endParaRPr lang="en-US"/>
        </a:p>
      </dgm:t>
    </dgm:pt>
    <dgm:pt modelId="{CE9F5B87-6789-413E-AC56-D07A932E6F3C}" type="sibTrans" cxnId="{A40644D5-022F-4934-A777-10626760C7C8}">
      <dgm:prSet/>
      <dgm:spPr/>
      <dgm:t>
        <a:bodyPr/>
        <a:lstStyle/>
        <a:p>
          <a:endParaRPr lang="en-US"/>
        </a:p>
      </dgm:t>
    </dgm:pt>
    <dgm:pt modelId="{AF489C0D-05A9-4B3E-BBE5-F2C4EDA554DC}">
      <dgm:prSet custT="1"/>
      <dgm:spPr>
        <a:solidFill>
          <a:srgbClr val="182350"/>
        </a:solidFill>
      </dgm:spPr>
      <dgm:t>
        <a:bodyPr/>
        <a:lstStyle/>
        <a:p>
          <a:r>
            <a:rPr lang="en-US" sz="2800">
              <a:solidFill>
                <a:schemeClr val="bg1"/>
              </a:solidFill>
              <a:latin typeface="Calibri" panose="020F0502020204030204" pitchFamily="34" charset="0"/>
              <a:cs typeface="Calibri" panose="020F0502020204030204" pitchFamily="34" charset="0"/>
            </a:rPr>
            <a:t>Advanced Analytics and AI Integration</a:t>
          </a:r>
        </a:p>
      </dgm:t>
    </dgm:pt>
    <dgm:pt modelId="{555FF991-E675-4398-BA83-8FC33CA13487}" type="parTrans" cxnId="{5DE7481A-9B93-4DB4-B886-3EC335C5BF9E}">
      <dgm:prSet/>
      <dgm:spPr/>
      <dgm:t>
        <a:bodyPr/>
        <a:lstStyle/>
        <a:p>
          <a:endParaRPr lang="en-US"/>
        </a:p>
      </dgm:t>
    </dgm:pt>
    <dgm:pt modelId="{9CCE8E12-277A-4A94-AB23-964F0EABF7E2}" type="sibTrans" cxnId="{5DE7481A-9B93-4DB4-B886-3EC335C5BF9E}">
      <dgm:prSet/>
      <dgm:spPr/>
      <dgm:t>
        <a:bodyPr/>
        <a:lstStyle/>
        <a:p>
          <a:endParaRPr lang="en-US"/>
        </a:p>
      </dgm:t>
    </dgm:pt>
    <dgm:pt modelId="{393EFF74-0779-470F-9B9B-8A6343A327A6}">
      <dgm:prSet custT="1"/>
      <dgm:spPr>
        <a:solidFill>
          <a:srgbClr val="182350"/>
        </a:solidFill>
      </dgm:spPr>
      <dgm:t>
        <a:bodyPr/>
        <a:lstStyle/>
        <a:p>
          <a:r>
            <a:rPr lang="en-US" sz="2800">
              <a:solidFill>
                <a:schemeClr val="bg1"/>
              </a:solidFill>
              <a:latin typeface="Calibri" panose="020F0502020204030204" pitchFamily="34" charset="0"/>
              <a:cs typeface="Calibri" panose="020F0502020204030204" pitchFamily="34" charset="0"/>
            </a:rPr>
            <a:t>Scalable Infrastructure</a:t>
          </a:r>
        </a:p>
      </dgm:t>
    </dgm:pt>
    <dgm:pt modelId="{B9F05A8A-2E5E-47FC-B745-D6644F7061ED}" type="parTrans" cxnId="{D6DE42AC-108C-412E-A6F4-C381DAA3748E}">
      <dgm:prSet/>
      <dgm:spPr/>
      <dgm:t>
        <a:bodyPr/>
        <a:lstStyle/>
        <a:p>
          <a:endParaRPr lang="en-US"/>
        </a:p>
      </dgm:t>
    </dgm:pt>
    <dgm:pt modelId="{30E0A2D7-24E2-4AA3-A08F-576F1CC7B0C8}" type="sibTrans" cxnId="{D6DE42AC-108C-412E-A6F4-C381DAA3748E}">
      <dgm:prSet/>
      <dgm:spPr/>
      <dgm:t>
        <a:bodyPr/>
        <a:lstStyle/>
        <a:p>
          <a:endParaRPr lang="en-US"/>
        </a:p>
      </dgm:t>
    </dgm:pt>
    <dgm:pt modelId="{5FB8D42E-E544-4B9C-A07F-1107372E3DC6}" type="pres">
      <dgm:prSet presAssocID="{F811D536-F6B7-4903-AA2E-F820F5FC5881}" presName="linear" presStyleCnt="0">
        <dgm:presLayoutVars>
          <dgm:animLvl val="lvl"/>
          <dgm:resizeHandles val="exact"/>
        </dgm:presLayoutVars>
      </dgm:prSet>
      <dgm:spPr/>
    </dgm:pt>
    <dgm:pt modelId="{2E1CC966-8488-43F4-9840-2CF3FF8749F2}" type="pres">
      <dgm:prSet presAssocID="{0706AD99-5228-43AF-82C5-0BC125DB01F4}" presName="parentText" presStyleLbl="node1" presStyleIdx="0" presStyleCnt="4" custLinFactNeighborX="335" custLinFactNeighborY="-17333">
        <dgm:presLayoutVars>
          <dgm:chMax val="0"/>
          <dgm:bulletEnabled val="1"/>
        </dgm:presLayoutVars>
      </dgm:prSet>
      <dgm:spPr/>
    </dgm:pt>
    <dgm:pt modelId="{1C849B9A-22C4-4C65-A368-A6A2AC5254A9}" type="pres">
      <dgm:prSet presAssocID="{A22AEAD3-B7A3-4E3C-875D-A515461DE40E}" presName="spacer" presStyleCnt="0"/>
      <dgm:spPr/>
    </dgm:pt>
    <dgm:pt modelId="{A0277FA9-B8BE-4E4D-9490-96AB977E22ED}" type="pres">
      <dgm:prSet presAssocID="{88ED6E85-67B5-42FE-BFB7-EDF98A1D6BB4}" presName="parentText" presStyleLbl="node1" presStyleIdx="1" presStyleCnt="4" custLinFactNeighborX="335">
        <dgm:presLayoutVars>
          <dgm:chMax val="0"/>
          <dgm:bulletEnabled val="1"/>
        </dgm:presLayoutVars>
      </dgm:prSet>
      <dgm:spPr/>
    </dgm:pt>
    <dgm:pt modelId="{A1229E3D-F51D-4B66-8AEA-57B7CDA51197}" type="pres">
      <dgm:prSet presAssocID="{CE9F5B87-6789-413E-AC56-D07A932E6F3C}" presName="spacer" presStyleCnt="0"/>
      <dgm:spPr/>
    </dgm:pt>
    <dgm:pt modelId="{E65E153B-B51D-4B30-BAE9-59BD4559136B}" type="pres">
      <dgm:prSet presAssocID="{AF489C0D-05A9-4B3E-BBE5-F2C4EDA554DC}" presName="parentText" presStyleLbl="node1" presStyleIdx="2" presStyleCnt="4">
        <dgm:presLayoutVars>
          <dgm:chMax val="0"/>
          <dgm:bulletEnabled val="1"/>
        </dgm:presLayoutVars>
      </dgm:prSet>
      <dgm:spPr/>
    </dgm:pt>
    <dgm:pt modelId="{42303B23-90BC-497F-86A3-5D21B580FCA5}" type="pres">
      <dgm:prSet presAssocID="{9CCE8E12-277A-4A94-AB23-964F0EABF7E2}" presName="spacer" presStyleCnt="0"/>
      <dgm:spPr/>
    </dgm:pt>
    <dgm:pt modelId="{F093806F-3536-41AB-82A8-EFD2D72585F9}" type="pres">
      <dgm:prSet presAssocID="{393EFF74-0779-470F-9B9B-8A6343A327A6}" presName="parentText" presStyleLbl="node1" presStyleIdx="3" presStyleCnt="4">
        <dgm:presLayoutVars>
          <dgm:chMax val="0"/>
          <dgm:bulletEnabled val="1"/>
        </dgm:presLayoutVars>
      </dgm:prSet>
      <dgm:spPr/>
    </dgm:pt>
  </dgm:ptLst>
  <dgm:cxnLst>
    <dgm:cxn modelId="{5DE7481A-9B93-4DB4-B886-3EC335C5BF9E}" srcId="{F811D536-F6B7-4903-AA2E-F820F5FC5881}" destId="{AF489C0D-05A9-4B3E-BBE5-F2C4EDA554DC}" srcOrd="2" destOrd="0" parTransId="{555FF991-E675-4398-BA83-8FC33CA13487}" sibTransId="{9CCE8E12-277A-4A94-AB23-964F0EABF7E2}"/>
    <dgm:cxn modelId="{3FABD51B-911A-4CFB-A225-34C0C5ECEC11}" type="presOf" srcId="{AF489C0D-05A9-4B3E-BBE5-F2C4EDA554DC}" destId="{E65E153B-B51D-4B30-BAE9-59BD4559136B}" srcOrd="0" destOrd="0" presId="urn:microsoft.com/office/officeart/2005/8/layout/vList2"/>
    <dgm:cxn modelId="{212F0D56-5077-4C3A-8BC3-6757E1ADD21A}" srcId="{F811D536-F6B7-4903-AA2E-F820F5FC5881}" destId="{0706AD99-5228-43AF-82C5-0BC125DB01F4}" srcOrd="0" destOrd="0" parTransId="{10410911-2E8C-4E7B-A49C-7389517E3781}" sibTransId="{A22AEAD3-B7A3-4E3C-875D-A515461DE40E}"/>
    <dgm:cxn modelId="{7E424CA7-661C-4C8B-AE51-44C14719FD72}" type="presOf" srcId="{88ED6E85-67B5-42FE-BFB7-EDF98A1D6BB4}" destId="{A0277FA9-B8BE-4E4D-9490-96AB977E22ED}" srcOrd="0" destOrd="0" presId="urn:microsoft.com/office/officeart/2005/8/layout/vList2"/>
    <dgm:cxn modelId="{7F6B58A8-F3FD-4040-9BE5-6652C4E06F16}" type="presOf" srcId="{0706AD99-5228-43AF-82C5-0BC125DB01F4}" destId="{2E1CC966-8488-43F4-9840-2CF3FF8749F2}" srcOrd="0" destOrd="0" presId="urn:microsoft.com/office/officeart/2005/8/layout/vList2"/>
    <dgm:cxn modelId="{D6DE42AC-108C-412E-A6F4-C381DAA3748E}" srcId="{F811D536-F6B7-4903-AA2E-F820F5FC5881}" destId="{393EFF74-0779-470F-9B9B-8A6343A327A6}" srcOrd="3" destOrd="0" parTransId="{B9F05A8A-2E5E-47FC-B745-D6644F7061ED}" sibTransId="{30E0A2D7-24E2-4AA3-A08F-576F1CC7B0C8}"/>
    <dgm:cxn modelId="{A40644D5-022F-4934-A777-10626760C7C8}" srcId="{F811D536-F6B7-4903-AA2E-F820F5FC5881}" destId="{88ED6E85-67B5-42FE-BFB7-EDF98A1D6BB4}" srcOrd="1" destOrd="0" parTransId="{AE75D0F5-D06D-43A7-9978-E5CF72C4F99C}" sibTransId="{CE9F5B87-6789-413E-AC56-D07A932E6F3C}"/>
    <dgm:cxn modelId="{E72D02ED-166D-4625-B481-ADD11F66E5A9}" type="presOf" srcId="{F811D536-F6B7-4903-AA2E-F820F5FC5881}" destId="{5FB8D42E-E544-4B9C-A07F-1107372E3DC6}" srcOrd="0" destOrd="0" presId="urn:microsoft.com/office/officeart/2005/8/layout/vList2"/>
    <dgm:cxn modelId="{6F865CF6-4064-4358-8CBC-4723A08A55BB}" type="presOf" srcId="{393EFF74-0779-470F-9B9B-8A6343A327A6}" destId="{F093806F-3536-41AB-82A8-EFD2D72585F9}" srcOrd="0" destOrd="0" presId="urn:microsoft.com/office/officeart/2005/8/layout/vList2"/>
    <dgm:cxn modelId="{139BDD08-F290-4E8B-B72C-F173ADB331EC}" type="presParOf" srcId="{5FB8D42E-E544-4B9C-A07F-1107372E3DC6}" destId="{2E1CC966-8488-43F4-9840-2CF3FF8749F2}" srcOrd="0" destOrd="0" presId="urn:microsoft.com/office/officeart/2005/8/layout/vList2"/>
    <dgm:cxn modelId="{9BF66876-EAB4-41A2-AEDE-B22CEB5C9AE7}" type="presParOf" srcId="{5FB8D42E-E544-4B9C-A07F-1107372E3DC6}" destId="{1C849B9A-22C4-4C65-A368-A6A2AC5254A9}" srcOrd="1" destOrd="0" presId="urn:microsoft.com/office/officeart/2005/8/layout/vList2"/>
    <dgm:cxn modelId="{4AE64D30-96EE-4104-9AC5-889FF4902D68}" type="presParOf" srcId="{5FB8D42E-E544-4B9C-A07F-1107372E3DC6}" destId="{A0277FA9-B8BE-4E4D-9490-96AB977E22ED}" srcOrd="2" destOrd="0" presId="urn:microsoft.com/office/officeart/2005/8/layout/vList2"/>
    <dgm:cxn modelId="{6B565B54-3AE4-4AE6-862D-12383E522521}" type="presParOf" srcId="{5FB8D42E-E544-4B9C-A07F-1107372E3DC6}" destId="{A1229E3D-F51D-4B66-8AEA-57B7CDA51197}" srcOrd="3" destOrd="0" presId="urn:microsoft.com/office/officeart/2005/8/layout/vList2"/>
    <dgm:cxn modelId="{CB33DD44-9ABE-4345-A04C-C3731452A48A}" type="presParOf" srcId="{5FB8D42E-E544-4B9C-A07F-1107372E3DC6}" destId="{E65E153B-B51D-4B30-BAE9-59BD4559136B}" srcOrd="4" destOrd="0" presId="urn:microsoft.com/office/officeart/2005/8/layout/vList2"/>
    <dgm:cxn modelId="{9F00BFCF-47FB-46E3-9D2B-81E4F422B1CF}" type="presParOf" srcId="{5FB8D42E-E544-4B9C-A07F-1107372E3DC6}" destId="{42303B23-90BC-497F-86A3-5D21B580FCA5}" srcOrd="5" destOrd="0" presId="urn:microsoft.com/office/officeart/2005/8/layout/vList2"/>
    <dgm:cxn modelId="{3B2F35BF-799B-4C37-8190-3EC00726799E}" type="presParOf" srcId="{5FB8D42E-E544-4B9C-A07F-1107372E3DC6}" destId="{F093806F-3536-41AB-82A8-EFD2D72585F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D9C68-B64B-40F5-BE6B-E58F3E798DB2}">
      <dsp:nvSpPr>
        <dsp:cNvPr id="0" name=""/>
        <dsp:cNvSpPr/>
      </dsp:nvSpPr>
      <dsp:spPr>
        <a:xfrm>
          <a:off x="0" y="22330"/>
          <a:ext cx="11481683" cy="466830"/>
        </a:xfrm>
        <a:prstGeom prst="roundRect">
          <a:avLst/>
        </a:prstGeom>
        <a:solidFill>
          <a:srgbClr val="0E2841"/>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ysClr val="window" lastClr="FFFFFF"/>
              </a:solidFill>
              <a:latin typeface="Aptos" panose="02110004020202020204"/>
              <a:ea typeface="+mn-ea"/>
              <a:cs typeface="+mn-cs"/>
            </a:rPr>
            <a:t>SAF Chief Information Office (CIO) Strategy -- 2022  </a:t>
          </a:r>
          <a:endParaRPr lang="en-US" sz="1900" kern="1200">
            <a:solidFill>
              <a:sysClr val="window" lastClr="FFFFFF"/>
            </a:solidFill>
            <a:latin typeface="Aptos" panose="02110004020202020204"/>
            <a:ea typeface="+mn-ea"/>
            <a:cs typeface="+mn-cs"/>
          </a:endParaRPr>
        </a:p>
      </dsp:txBody>
      <dsp:txXfrm>
        <a:off x="22789" y="45119"/>
        <a:ext cx="11436105" cy="421252"/>
      </dsp:txXfrm>
    </dsp:sp>
    <dsp:sp modelId="{18EEC7F6-AD8A-46AD-8B5A-D3A53B57C14F}">
      <dsp:nvSpPr>
        <dsp:cNvPr id="0" name=""/>
        <dsp:cNvSpPr/>
      </dsp:nvSpPr>
      <dsp:spPr>
        <a:xfrm>
          <a:off x="0" y="489160"/>
          <a:ext cx="11481683"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54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i="1" kern="1200">
              <a:solidFill>
                <a:sysClr val="windowText" lastClr="000000">
                  <a:hueOff val="0"/>
                  <a:satOff val="0"/>
                  <a:lumOff val="0"/>
                  <a:alphaOff val="0"/>
                </a:sysClr>
              </a:solidFill>
              <a:latin typeface="Aptos" panose="02110004020202020204"/>
              <a:ea typeface="+mn-ea"/>
              <a:cs typeface="+mn-cs"/>
            </a:rPr>
            <a:t>“</a:t>
          </a:r>
          <a:r>
            <a:rPr lang="en-US" sz="1500" i="1" kern="1200">
              <a:solidFill>
                <a:sysClr val="windowText" lastClr="000000">
                  <a:hueOff val="0"/>
                  <a:satOff val="0"/>
                  <a:lumOff val="0"/>
                  <a:alphaOff val="0"/>
                </a:sysClr>
              </a:solidFill>
              <a:latin typeface="Aptos" panose="02110004020202020204"/>
              <a:ea typeface="+mn-ea"/>
              <a:cs typeface="+mn-cs"/>
            </a:rPr>
            <a:t>Provide the foundation for a secure, digital, and </a:t>
          </a:r>
          <a:r>
            <a:rPr lang="en-US" sz="1500" b="1" i="1" kern="1200">
              <a:solidFill>
                <a:sysClr val="windowText" lastClr="000000">
                  <a:hueOff val="0"/>
                  <a:satOff val="0"/>
                  <a:lumOff val="0"/>
                  <a:alphaOff val="0"/>
                </a:sysClr>
              </a:solidFill>
              <a:latin typeface="Aptos" panose="02110004020202020204"/>
              <a:ea typeface="+mn-ea"/>
              <a:cs typeface="+mn-cs"/>
            </a:rPr>
            <a:t>data-centric </a:t>
          </a:r>
          <a:r>
            <a:rPr lang="en-US" sz="1500" i="1" kern="1200">
              <a:solidFill>
                <a:sysClr val="windowText" lastClr="000000">
                  <a:hueOff val="0"/>
                  <a:satOff val="0"/>
                  <a:lumOff val="0"/>
                  <a:alphaOff val="0"/>
                </a:sysClr>
              </a:solidFill>
              <a:latin typeface="Aptos" panose="02110004020202020204"/>
              <a:ea typeface="+mn-ea"/>
              <a:cs typeface="+mn-cs"/>
            </a:rPr>
            <a:t>Air &amp; Space Force on which our competitive advantage relies.” </a:t>
          </a:r>
          <a:endParaRPr lang="en-US" sz="1500" kern="1200">
            <a:solidFill>
              <a:sysClr val="windowText" lastClr="000000">
                <a:hueOff val="0"/>
                <a:satOff val="0"/>
                <a:lumOff val="0"/>
                <a:alphaOff val="0"/>
              </a:sysClr>
            </a:solidFill>
            <a:latin typeface="Aptos" panose="02110004020202020204"/>
            <a:ea typeface="+mn-ea"/>
            <a:cs typeface="+mn-cs"/>
          </a:endParaRPr>
        </a:p>
      </dsp:txBody>
      <dsp:txXfrm>
        <a:off x="0" y="489160"/>
        <a:ext cx="11481683" cy="314640"/>
      </dsp:txXfrm>
    </dsp:sp>
    <dsp:sp modelId="{0314EEE4-96FD-4861-B850-89184AFE96E9}">
      <dsp:nvSpPr>
        <dsp:cNvPr id="0" name=""/>
        <dsp:cNvSpPr/>
      </dsp:nvSpPr>
      <dsp:spPr>
        <a:xfrm>
          <a:off x="0" y="803800"/>
          <a:ext cx="11481683" cy="466830"/>
        </a:xfrm>
        <a:prstGeom prst="roundRect">
          <a:avLst/>
        </a:prstGeom>
        <a:solidFill>
          <a:srgbClr val="0E2841"/>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ysClr val="window" lastClr="FFFFFF"/>
              </a:solidFill>
              <a:latin typeface="Aptos" panose="02110004020202020204"/>
              <a:ea typeface="+mn-ea"/>
              <a:cs typeface="+mn-cs"/>
            </a:rPr>
            <a:t>DAF Data Fabric Memo -- 2021</a:t>
          </a:r>
          <a:endParaRPr lang="en-US" sz="1900" kern="1200">
            <a:solidFill>
              <a:sysClr val="window" lastClr="FFFFFF"/>
            </a:solidFill>
            <a:latin typeface="Aptos" panose="02110004020202020204"/>
            <a:ea typeface="+mn-ea"/>
            <a:cs typeface="+mn-cs"/>
          </a:endParaRPr>
        </a:p>
      </dsp:txBody>
      <dsp:txXfrm>
        <a:off x="22789" y="826589"/>
        <a:ext cx="11436105" cy="421252"/>
      </dsp:txXfrm>
    </dsp:sp>
    <dsp:sp modelId="{1865DDEE-4A0B-4469-84E8-C168600D6A24}">
      <dsp:nvSpPr>
        <dsp:cNvPr id="0" name=""/>
        <dsp:cNvSpPr/>
      </dsp:nvSpPr>
      <dsp:spPr>
        <a:xfrm>
          <a:off x="0" y="1270630"/>
          <a:ext cx="11481683"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54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i="1" kern="1200">
              <a:solidFill>
                <a:sysClr val="windowText" lastClr="000000">
                  <a:hueOff val="0"/>
                  <a:satOff val="0"/>
                  <a:lumOff val="0"/>
                  <a:alphaOff val="0"/>
                </a:sysClr>
              </a:solidFill>
              <a:latin typeface="Aptos" panose="02110004020202020204"/>
              <a:ea typeface="+mn-ea"/>
              <a:cs typeface="+mn-cs"/>
            </a:rPr>
            <a:t>Provide “enterprise capabilities that </a:t>
          </a:r>
          <a:r>
            <a:rPr lang="en-US" sz="1500" b="1" i="1" kern="1200">
              <a:solidFill>
                <a:sysClr val="windowText" lastClr="000000">
                  <a:hueOff val="0"/>
                  <a:satOff val="0"/>
                  <a:lumOff val="0"/>
                  <a:alphaOff val="0"/>
                </a:sysClr>
              </a:solidFill>
              <a:latin typeface="Aptos" panose="02110004020202020204"/>
              <a:ea typeface="+mn-ea"/>
              <a:cs typeface="+mn-cs"/>
            </a:rPr>
            <a:t>enable sharing and reuse of data</a:t>
          </a:r>
          <a:r>
            <a:rPr lang="en-US" sz="1500" i="1" kern="1200">
              <a:solidFill>
                <a:sysClr val="windowText" lastClr="000000">
                  <a:hueOff val="0"/>
                  <a:satOff val="0"/>
                  <a:lumOff val="0"/>
                  <a:alphaOff val="0"/>
                </a:sysClr>
              </a:solidFill>
              <a:latin typeface="Aptos" panose="02110004020202020204"/>
              <a:ea typeface="+mn-ea"/>
              <a:cs typeface="+mn-cs"/>
            </a:rPr>
            <a:t> and data tools interconnecting artificial intelligence (AI) users, data, environments, and resources across the DoD.”</a:t>
          </a:r>
          <a:endParaRPr lang="en-US" sz="1500" kern="1200">
            <a:solidFill>
              <a:sysClr val="windowText" lastClr="000000">
                <a:hueOff val="0"/>
                <a:satOff val="0"/>
                <a:lumOff val="0"/>
                <a:alphaOff val="0"/>
              </a:sysClr>
            </a:solidFill>
            <a:latin typeface="Aptos" panose="02110004020202020204"/>
            <a:ea typeface="+mn-ea"/>
            <a:cs typeface="+mn-cs"/>
          </a:endParaRPr>
        </a:p>
      </dsp:txBody>
      <dsp:txXfrm>
        <a:off x="0" y="1270630"/>
        <a:ext cx="11481683" cy="471960"/>
      </dsp:txXfrm>
    </dsp:sp>
    <dsp:sp modelId="{B99702BE-61E8-4F83-9929-BAA89BE78114}">
      <dsp:nvSpPr>
        <dsp:cNvPr id="0" name=""/>
        <dsp:cNvSpPr/>
      </dsp:nvSpPr>
      <dsp:spPr>
        <a:xfrm>
          <a:off x="0" y="1742590"/>
          <a:ext cx="11481683" cy="466830"/>
        </a:xfrm>
        <a:prstGeom prst="roundRect">
          <a:avLst/>
        </a:prstGeom>
        <a:solidFill>
          <a:srgbClr val="0E2841"/>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ysClr val="window" lastClr="FFFFFF"/>
              </a:solidFill>
              <a:latin typeface="Aptos" panose="02110004020202020204"/>
              <a:ea typeface="+mn-ea"/>
              <a:cs typeface="+mn-cs"/>
            </a:rPr>
            <a:t>Data Services Reference Architecture (DSRA) -- 2019</a:t>
          </a:r>
          <a:endParaRPr lang="en-US" sz="1900" kern="1200">
            <a:solidFill>
              <a:sysClr val="window" lastClr="FFFFFF"/>
            </a:solidFill>
            <a:latin typeface="Aptos" panose="02110004020202020204"/>
            <a:ea typeface="+mn-ea"/>
            <a:cs typeface="+mn-cs"/>
          </a:endParaRPr>
        </a:p>
      </dsp:txBody>
      <dsp:txXfrm>
        <a:off x="22789" y="1765379"/>
        <a:ext cx="11436105" cy="421252"/>
      </dsp:txXfrm>
    </dsp:sp>
    <dsp:sp modelId="{4D0BAA38-3A2B-4BB0-9A78-4D23E2398B3F}">
      <dsp:nvSpPr>
        <dsp:cNvPr id="0" name=""/>
        <dsp:cNvSpPr/>
      </dsp:nvSpPr>
      <dsp:spPr>
        <a:xfrm>
          <a:off x="0" y="2209420"/>
          <a:ext cx="11481683"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54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i="1" kern="1200">
              <a:solidFill>
                <a:sysClr val="windowText" lastClr="000000">
                  <a:hueOff val="0"/>
                  <a:satOff val="0"/>
                  <a:lumOff val="0"/>
                  <a:alphaOff val="0"/>
                </a:sysClr>
              </a:solidFill>
              <a:latin typeface="Aptos" panose="02110004020202020204"/>
              <a:ea typeface="+mn-ea"/>
              <a:cs typeface="+mn-cs"/>
            </a:rPr>
            <a:t>“A capability-oriented architecture and support the implementation of diverse Solution Architectures for </a:t>
          </a:r>
          <a:r>
            <a:rPr lang="en-US" sz="1500" b="1" i="1" kern="1200">
              <a:solidFill>
                <a:sysClr val="windowText" lastClr="000000">
                  <a:hueOff val="0"/>
                  <a:satOff val="0"/>
                  <a:lumOff val="0"/>
                  <a:alphaOff val="0"/>
                </a:sysClr>
              </a:solidFill>
              <a:latin typeface="Aptos" panose="02110004020202020204"/>
              <a:ea typeface="+mn-ea"/>
              <a:cs typeface="+mn-cs"/>
            </a:rPr>
            <a:t>scalable data management</a:t>
          </a:r>
          <a:r>
            <a:rPr lang="en-US" sz="1500" i="1" kern="1200">
              <a:solidFill>
                <a:sysClr val="windowText" lastClr="000000">
                  <a:hueOff val="0"/>
                  <a:satOff val="0"/>
                  <a:lumOff val="0"/>
                  <a:alphaOff val="0"/>
                </a:sysClr>
              </a:solidFill>
              <a:latin typeface="Aptos" panose="02110004020202020204"/>
              <a:ea typeface="+mn-ea"/>
              <a:cs typeface="+mn-cs"/>
            </a:rPr>
            <a:t>”</a:t>
          </a:r>
          <a:endParaRPr lang="en-US" sz="1500" kern="1200">
            <a:solidFill>
              <a:sysClr val="windowText" lastClr="000000">
                <a:hueOff val="0"/>
                <a:satOff val="0"/>
                <a:lumOff val="0"/>
                <a:alphaOff val="0"/>
              </a:sysClr>
            </a:solidFill>
            <a:latin typeface="Aptos" panose="02110004020202020204"/>
            <a:ea typeface="+mn-ea"/>
            <a:cs typeface="+mn-cs"/>
          </a:endParaRPr>
        </a:p>
      </dsp:txBody>
      <dsp:txXfrm>
        <a:off x="0" y="2209420"/>
        <a:ext cx="11481683" cy="471960"/>
      </dsp:txXfrm>
    </dsp:sp>
    <dsp:sp modelId="{5B56F2DE-8037-43E7-8E93-335C4C63E5FA}">
      <dsp:nvSpPr>
        <dsp:cNvPr id="0" name=""/>
        <dsp:cNvSpPr/>
      </dsp:nvSpPr>
      <dsp:spPr>
        <a:xfrm>
          <a:off x="0" y="2681380"/>
          <a:ext cx="11481683" cy="466830"/>
        </a:xfrm>
        <a:prstGeom prst="roundRect">
          <a:avLst/>
        </a:prstGeom>
        <a:solidFill>
          <a:srgbClr val="0E2841"/>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ysClr val="window" lastClr="FFFFFF"/>
              </a:solidFill>
              <a:latin typeface="Aptos" panose="02110004020202020204"/>
              <a:ea typeface="+mn-ea"/>
              <a:cs typeface="+mn-cs"/>
            </a:rPr>
            <a:t>DoD Zero Trust Reference Architecture (ZTRA) -- 2022</a:t>
          </a:r>
          <a:endParaRPr lang="en-US" sz="1900" kern="1200">
            <a:solidFill>
              <a:sysClr val="window" lastClr="FFFFFF"/>
            </a:solidFill>
            <a:latin typeface="Aptos" panose="02110004020202020204"/>
            <a:ea typeface="+mn-ea"/>
            <a:cs typeface="+mn-cs"/>
          </a:endParaRPr>
        </a:p>
      </dsp:txBody>
      <dsp:txXfrm>
        <a:off x="22789" y="2704169"/>
        <a:ext cx="11436105" cy="421252"/>
      </dsp:txXfrm>
    </dsp:sp>
    <dsp:sp modelId="{A9AD1E9E-C21D-4F8F-B6F9-73C2876053C1}">
      <dsp:nvSpPr>
        <dsp:cNvPr id="0" name=""/>
        <dsp:cNvSpPr/>
      </dsp:nvSpPr>
      <dsp:spPr>
        <a:xfrm>
          <a:off x="0" y="3148210"/>
          <a:ext cx="11481683" cy="68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54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i="1" kern="1200">
              <a:solidFill>
                <a:sysClr val="windowText" lastClr="000000">
                  <a:hueOff val="0"/>
                  <a:satOff val="0"/>
                  <a:lumOff val="0"/>
                  <a:alphaOff val="0"/>
                </a:sysClr>
              </a:solidFill>
              <a:latin typeface="Aptos" panose="02110004020202020204"/>
              <a:ea typeface="+mn-ea"/>
              <a:cs typeface="+mn-cs"/>
            </a:rPr>
            <a:t>“Next generation cybersecurity architecture that </a:t>
          </a:r>
          <a:r>
            <a:rPr lang="en-US" sz="1500" b="1" i="1" kern="1200">
              <a:solidFill>
                <a:sysClr val="windowText" lastClr="000000">
                  <a:hueOff val="0"/>
                  <a:satOff val="0"/>
                  <a:lumOff val="0"/>
                  <a:alphaOff val="0"/>
                </a:sysClr>
              </a:solidFill>
              <a:latin typeface="Aptos" panose="02110004020202020204"/>
              <a:ea typeface="+mn-ea"/>
              <a:cs typeface="+mn-cs"/>
            </a:rPr>
            <a:t>precludes default trust </a:t>
          </a:r>
          <a:r>
            <a:rPr lang="en-US" sz="1500" i="1" kern="1200">
              <a:solidFill>
                <a:sysClr val="windowText" lastClr="000000">
                  <a:hueOff val="0"/>
                  <a:satOff val="0"/>
                  <a:lumOff val="0"/>
                  <a:alphaOff val="0"/>
                </a:sysClr>
              </a:solidFill>
              <a:latin typeface="Aptos" panose="02110004020202020204"/>
              <a:ea typeface="+mn-ea"/>
              <a:cs typeface="+mn-cs"/>
            </a:rPr>
            <a:t>of any actor, system, network, or service operating outside or within the security perimeter </a:t>
          </a:r>
          <a:r>
            <a:rPr lang="en-US" sz="1500" b="1" i="1" kern="1200">
              <a:solidFill>
                <a:sysClr val="windowText" lastClr="000000">
                  <a:hueOff val="0"/>
                  <a:satOff val="0"/>
                  <a:lumOff val="0"/>
                  <a:alphaOff val="0"/>
                </a:sysClr>
              </a:solidFill>
              <a:latin typeface="Aptos" panose="02110004020202020204"/>
              <a:ea typeface="+mn-ea"/>
              <a:cs typeface="+mn-cs"/>
            </a:rPr>
            <a:t>using a data-centric approach </a:t>
          </a:r>
          <a:r>
            <a:rPr lang="en-US" sz="1500" i="1" kern="1200">
              <a:solidFill>
                <a:sysClr val="windowText" lastClr="000000">
                  <a:hueOff val="0"/>
                  <a:satOff val="0"/>
                  <a:lumOff val="0"/>
                  <a:alphaOff val="0"/>
                </a:sysClr>
              </a:solidFill>
              <a:latin typeface="Aptos" panose="02110004020202020204"/>
              <a:ea typeface="+mn-ea"/>
              <a:cs typeface="+mn-cs"/>
            </a:rPr>
            <a:t>to establish continual verification of each user, device, application, and transaction” </a:t>
          </a:r>
          <a:endParaRPr lang="en-US" sz="1500" kern="1200">
            <a:solidFill>
              <a:sysClr val="windowText" lastClr="000000">
                <a:hueOff val="0"/>
                <a:satOff val="0"/>
                <a:lumOff val="0"/>
                <a:alphaOff val="0"/>
              </a:sysClr>
            </a:solidFill>
            <a:latin typeface="Aptos" panose="02110004020202020204"/>
            <a:ea typeface="+mn-ea"/>
            <a:cs typeface="+mn-cs"/>
          </a:endParaRPr>
        </a:p>
      </dsp:txBody>
      <dsp:txXfrm>
        <a:off x="0" y="3148210"/>
        <a:ext cx="11481683" cy="688274"/>
      </dsp:txXfrm>
    </dsp:sp>
    <dsp:sp modelId="{4D678749-873C-42AE-975A-25FC863C31BD}">
      <dsp:nvSpPr>
        <dsp:cNvPr id="0" name=""/>
        <dsp:cNvSpPr/>
      </dsp:nvSpPr>
      <dsp:spPr>
        <a:xfrm>
          <a:off x="0" y="3836485"/>
          <a:ext cx="11481683" cy="466830"/>
        </a:xfrm>
        <a:prstGeom prst="roundRect">
          <a:avLst/>
        </a:prstGeom>
        <a:solidFill>
          <a:srgbClr val="0E2841"/>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ysClr val="window" lastClr="FFFFFF"/>
              </a:solidFill>
              <a:latin typeface="Aptos" panose="02110004020202020204"/>
              <a:ea typeface="+mn-ea"/>
              <a:cs typeface="+mn-cs"/>
            </a:rPr>
            <a:t>DoD Enterprise DevSecOps Reference Design -- 2019</a:t>
          </a:r>
          <a:endParaRPr lang="en-US" sz="1900" kern="1200">
            <a:solidFill>
              <a:sysClr val="window" lastClr="FFFFFF"/>
            </a:solidFill>
            <a:latin typeface="Aptos" panose="02110004020202020204"/>
            <a:ea typeface="+mn-ea"/>
            <a:cs typeface="+mn-cs"/>
          </a:endParaRPr>
        </a:p>
      </dsp:txBody>
      <dsp:txXfrm>
        <a:off x="22789" y="3859274"/>
        <a:ext cx="11436105" cy="421252"/>
      </dsp:txXfrm>
    </dsp:sp>
    <dsp:sp modelId="{1CE04FD4-3C4A-43C3-83F2-47A68E9B0672}">
      <dsp:nvSpPr>
        <dsp:cNvPr id="0" name=""/>
        <dsp:cNvSpPr/>
      </dsp:nvSpPr>
      <dsp:spPr>
        <a:xfrm>
          <a:off x="0" y="4303315"/>
          <a:ext cx="11481683"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54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i="1" kern="1200">
              <a:solidFill>
                <a:sysClr val="windowText" lastClr="000000">
                  <a:hueOff val="0"/>
                  <a:satOff val="0"/>
                  <a:lumOff val="0"/>
                  <a:alphaOff val="0"/>
                </a:sysClr>
              </a:solidFill>
              <a:latin typeface="Aptos" panose="02110004020202020204"/>
              <a:ea typeface="+mn-ea"/>
              <a:cs typeface="+mn-cs"/>
            </a:rPr>
            <a:t>“Provides </a:t>
          </a:r>
          <a:r>
            <a:rPr lang="en-US" sz="1500" b="1" i="1" kern="1200">
              <a:solidFill>
                <a:sysClr val="windowText" lastClr="000000">
                  <a:hueOff val="0"/>
                  <a:satOff val="0"/>
                  <a:lumOff val="0"/>
                  <a:alphaOff val="0"/>
                </a:sysClr>
              </a:solidFill>
              <a:latin typeface="Aptos" panose="02110004020202020204"/>
              <a:ea typeface="+mn-ea"/>
              <a:cs typeface="+mn-cs"/>
            </a:rPr>
            <a:t>implementation and operational guidance </a:t>
          </a:r>
          <a:r>
            <a:rPr lang="en-US" sz="1500" i="1" kern="1200">
              <a:solidFill>
                <a:sysClr val="windowText" lastClr="000000">
                  <a:hueOff val="0"/>
                  <a:satOff val="0"/>
                  <a:lumOff val="0"/>
                  <a:alphaOff val="0"/>
                </a:sysClr>
              </a:solidFill>
              <a:latin typeface="Aptos" panose="02110004020202020204"/>
              <a:ea typeface="+mn-ea"/>
              <a:cs typeface="+mn-cs"/>
            </a:rPr>
            <a:t>to Information Technology (IT) capability providers, IT capability consumers, application teams, and Authorizing Officials.”</a:t>
          </a:r>
          <a:endParaRPr lang="en-US" sz="1500" kern="1200">
            <a:solidFill>
              <a:sysClr val="windowText" lastClr="000000">
                <a:hueOff val="0"/>
                <a:satOff val="0"/>
                <a:lumOff val="0"/>
                <a:alphaOff val="0"/>
              </a:sysClr>
            </a:solidFill>
            <a:latin typeface="Aptos" panose="02110004020202020204"/>
            <a:ea typeface="+mn-ea"/>
            <a:cs typeface="+mn-cs"/>
          </a:endParaRPr>
        </a:p>
      </dsp:txBody>
      <dsp:txXfrm>
        <a:off x="0" y="4303315"/>
        <a:ext cx="11481683" cy="471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67500-A9B8-42D1-9060-444A417B1EFC}">
      <dsp:nvSpPr>
        <dsp:cNvPr id="0" name=""/>
        <dsp:cNvSpPr/>
      </dsp:nvSpPr>
      <dsp:spPr>
        <a:xfrm>
          <a:off x="609007" y="0"/>
          <a:ext cx="5640648" cy="5640648"/>
        </a:xfrm>
        <a:prstGeom prst="diamond">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C5AC540-F1D5-4BA9-96A5-2283B8A1E63F}">
      <dsp:nvSpPr>
        <dsp:cNvPr id="0" name=""/>
        <dsp:cNvSpPr/>
      </dsp:nvSpPr>
      <dsp:spPr>
        <a:xfrm>
          <a:off x="1144868" y="535861"/>
          <a:ext cx="2199853" cy="2199853"/>
        </a:xfrm>
        <a:prstGeom prst="roundRect">
          <a:avLst/>
        </a:prstGeom>
        <a:solidFill>
          <a:srgbClr val="F5C24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Strategic use of data as a core asset.</a:t>
          </a:r>
        </a:p>
      </dsp:txBody>
      <dsp:txXfrm>
        <a:off x="1252256" y="643249"/>
        <a:ext cx="1985077" cy="1985077"/>
      </dsp:txXfrm>
    </dsp:sp>
    <dsp:sp modelId="{3F5187BB-D98B-4EBF-AF4D-E1B3D159DA6F}">
      <dsp:nvSpPr>
        <dsp:cNvPr id="0" name=""/>
        <dsp:cNvSpPr/>
      </dsp:nvSpPr>
      <dsp:spPr>
        <a:xfrm>
          <a:off x="3513941" y="535861"/>
          <a:ext cx="2199853" cy="2199853"/>
        </a:xfrm>
        <a:prstGeom prst="roundRect">
          <a:avLst/>
        </a:prstGeom>
        <a:solidFill>
          <a:srgbClr val="F5C24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Leverages AI, machine learning, and big data analytics improving decision-making and operational efficiency</a:t>
          </a:r>
        </a:p>
      </dsp:txBody>
      <dsp:txXfrm>
        <a:off x="3621329" y="643249"/>
        <a:ext cx="1985077" cy="1985077"/>
      </dsp:txXfrm>
    </dsp:sp>
    <dsp:sp modelId="{979FF78C-FB21-41A4-B584-D756A20972C5}">
      <dsp:nvSpPr>
        <dsp:cNvPr id="0" name=""/>
        <dsp:cNvSpPr/>
      </dsp:nvSpPr>
      <dsp:spPr>
        <a:xfrm>
          <a:off x="1144868" y="2904934"/>
          <a:ext cx="2199853" cy="2199853"/>
        </a:xfrm>
        <a:prstGeom prst="roundRect">
          <a:avLst/>
        </a:prstGeom>
        <a:solidFill>
          <a:srgbClr val="F5C24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172C51"/>
              </a:solidFill>
              <a:effectLst/>
              <a:latin typeface="Arial" panose="020B0604020202020204" pitchFamily="34" charset="0"/>
              <a:ea typeface="Times New Roman" panose="02020603050405020304" pitchFamily="18" charset="0"/>
              <a:cs typeface="Arial" panose="020B0604020202020204" pitchFamily="34" charset="0"/>
            </a:rPr>
            <a:t>Data-centric warfare leverages data for sustained operational advantages.</a:t>
          </a:r>
          <a:endParaRPr lang="en-US" sz="1700" kern="1200" dirty="0">
            <a:solidFill>
              <a:schemeClr val="tx1"/>
            </a:solidFill>
          </a:endParaRPr>
        </a:p>
      </dsp:txBody>
      <dsp:txXfrm>
        <a:off x="1252256" y="3012322"/>
        <a:ext cx="1985077" cy="1985077"/>
      </dsp:txXfrm>
    </dsp:sp>
    <dsp:sp modelId="{DEABEAD8-358E-4C1D-B455-491AAD660A66}">
      <dsp:nvSpPr>
        <dsp:cNvPr id="0" name=""/>
        <dsp:cNvSpPr/>
      </dsp:nvSpPr>
      <dsp:spPr>
        <a:xfrm>
          <a:off x="3513941" y="2904934"/>
          <a:ext cx="2199853" cy="2199853"/>
        </a:xfrm>
        <a:prstGeom prst="roundRect">
          <a:avLst/>
        </a:prstGeom>
        <a:solidFill>
          <a:srgbClr val="F5C24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172C51"/>
              </a:solidFill>
              <a:effectLst/>
              <a:latin typeface="Arial" panose="020B0604020202020204" pitchFamily="34" charset="0"/>
              <a:ea typeface="Times New Roman" panose="02020603050405020304" pitchFamily="18" charset="0"/>
              <a:cs typeface="Arial" panose="020B0604020202020204" pitchFamily="34" charset="0"/>
            </a:rPr>
            <a:t>Effective training depends on realistic, adaptable simulation environments.</a:t>
          </a:r>
          <a:endParaRPr lang="en-US" sz="1700" kern="1200" dirty="0">
            <a:solidFill>
              <a:schemeClr val="tx1"/>
            </a:solidFill>
          </a:endParaRPr>
        </a:p>
      </dsp:txBody>
      <dsp:txXfrm>
        <a:off x="3621329" y="3012322"/>
        <a:ext cx="1985077" cy="1985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AE3B3-09B1-49D7-8E08-B60630F9B603}">
      <dsp:nvSpPr>
        <dsp:cNvPr id="0" name=""/>
        <dsp:cNvSpPr/>
      </dsp:nvSpPr>
      <dsp:spPr>
        <a:xfrm>
          <a:off x="0" y="35049"/>
          <a:ext cx="11327796" cy="671580"/>
        </a:xfrm>
        <a:prstGeom prst="roundRect">
          <a:avLst/>
        </a:prstGeom>
        <a:solidFill>
          <a:srgbClr val="1823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Data-Centric Warfare: A Paradigm Shift</a:t>
          </a:r>
          <a:endParaRPr lang="en-US" sz="2800" kern="1200" dirty="0"/>
        </a:p>
      </dsp:txBody>
      <dsp:txXfrm>
        <a:off x="32784" y="67833"/>
        <a:ext cx="11262228" cy="606012"/>
      </dsp:txXfrm>
    </dsp:sp>
    <dsp:sp modelId="{A1A2DA33-5F11-433B-9A11-2FE1A2F39A0B}">
      <dsp:nvSpPr>
        <dsp:cNvPr id="0" name=""/>
        <dsp:cNvSpPr/>
      </dsp:nvSpPr>
      <dsp:spPr>
        <a:xfrm>
          <a:off x="0" y="706629"/>
          <a:ext cx="11327796"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5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Emphasizes the strategic use of data as a critical asset.</a:t>
          </a:r>
        </a:p>
        <a:p>
          <a:pPr marL="228600" lvl="1" indent="-228600" algn="l" defTabSz="977900">
            <a:lnSpc>
              <a:spcPct val="90000"/>
            </a:lnSpc>
            <a:spcBef>
              <a:spcPct val="0"/>
            </a:spcBef>
            <a:spcAft>
              <a:spcPct val="20000"/>
            </a:spcAft>
            <a:buChar char="•"/>
          </a:pPr>
          <a:r>
            <a:rPr lang="en-US" sz="2200" kern="1200"/>
            <a:t>Simulation environments must replicate real-world conditions for effective training.</a:t>
          </a:r>
        </a:p>
      </dsp:txBody>
      <dsp:txXfrm>
        <a:off x="0" y="706629"/>
        <a:ext cx="11327796" cy="753480"/>
      </dsp:txXfrm>
    </dsp:sp>
    <dsp:sp modelId="{936BDDA7-ECA5-445A-A52D-90F905721B64}">
      <dsp:nvSpPr>
        <dsp:cNvPr id="0" name=""/>
        <dsp:cNvSpPr/>
      </dsp:nvSpPr>
      <dsp:spPr>
        <a:xfrm>
          <a:off x="0" y="1460109"/>
          <a:ext cx="11327796" cy="671580"/>
        </a:xfrm>
        <a:prstGeom prst="roundRect">
          <a:avLst/>
        </a:prstGeom>
        <a:solidFill>
          <a:srgbClr val="1823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Key Features:</a:t>
          </a:r>
          <a:endParaRPr lang="en-US" sz="2800" kern="1200"/>
        </a:p>
      </dsp:txBody>
      <dsp:txXfrm>
        <a:off x="32784" y="1492893"/>
        <a:ext cx="11262228" cy="606012"/>
      </dsp:txXfrm>
    </dsp:sp>
    <dsp:sp modelId="{FE424478-7EDF-4AE1-8027-7D6895C9B22C}">
      <dsp:nvSpPr>
        <dsp:cNvPr id="0" name=""/>
        <dsp:cNvSpPr/>
      </dsp:nvSpPr>
      <dsp:spPr>
        <a:xfrm>
          <a:off x="0" y="2131689"/>
          <a:ext cx="11327796"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5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Dynamic training environments</a:t>
          </a:r>
        </a:p>
        <a:p>
          <a:pPr marL="228600" lvl="1" indent="-228600" algn="l" defTabSz="977900">
            <a:lnSpc>
              <a:spcPct val="90000"/>
            </a:lnSpc>
            <a:spcBef>
              <a:spcPct val="0"/>
            </a:spcBef>
            <a:spcAft>
              <a:spcPct val="20000"/>
            </a:spcAft>
            <a:buChar char="•"/>
          </a:pPr>
          <a:r>
            <a:rPr lang="en-US" sz="2200" kern="1200" dirty="0"/>
            <a:t>Real-time data integration</a:t>
          </a:r>
        </a:p>
        <a:p>
          <a:pPr marL="228600" lvl="1" indent="-228600" algn="l" defTabSz="977900">
            <a:lnSpc>
              <a:spcPct val="90000"/>
            </a:lnSpc>
            <a:spcBef>
              <a:spcPct val="0"/>
            </a:spcBef>
            <a:spcAft>
              <a:spcPct val="20000"/>
            </a:spcAft>
            <a:buChar char="•"/>
          </a:pPr>
          <a:r>
            <a:rPr lang="en-US" sz="2200" kern="1200" dirty="0"/>
            <a:t>Focus on interoperability</a:t>
          </a:r>
        </a:p>
      </dsp:txBody>
      <dsp:txXfrm>
        <a:off x="0" y="2131689"/>
        <a:ext cx="11327796" cy="1130220"/>
      </dsp:txXfrm>
    </dsp:sp>
    <dsp:sp modelId="{8366D990-0900-46EB-A06D-898FAB75BB55}">
      <dsp:nvSpPr>
        <dsp:cNvPr id="0" name=""/>
        <dsp:cNvSpPr/>
      </dsp:nvSpPr>
      <dsp:spPr>
        <a:xfrm>
          <a:off x="0" y="3261909"/>
          <a:ext cx="11327796" cy="671580"/>
        </a:xfrm>
        <a:prstGeom prst="roundRect">
          <a:avLst/>
        </a:prstGeom>
        <a:solidFill>
          <a:srgbClr val="1823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Challenges:</a:t>
          </a:r>
          <a:endParaRPr lang="en-US" sz="2800" kern="1200"/>
        </a:p>
      </dsp:txBody>
      <dsp:txXfrm>
        <a:off x="32784" y="3294693"/>
        <a:ext cx="11262228" cy="606012"/>
      </dsp:txXfrm>
    </dsp:sp>
    <dsp:sp modelId="{DE1E6F43-34E3-44F6-8673-A70CA4FF595A}">
      <dsp:nvSpPr>
        <dsp:cNvPr id="0" name=""/>
        <dsp:cNvSpPr/>
      </dsp:nvSpPr>
      <dsp:spPr>
        <a:xfrm>
          <a:off x="0" y="3933489"/>
          <a:ext cx="11327796"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65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Enhanced cybersecurity measures</a:t>
          </a:r>
        </a:p>
        <a:p>
          <a:pPr marL="228600" lvl="1" indent="-228600" algn="l" defTabSz="977900">
            <a:lnSpc>
              <a:spcPct val="90000"/>
            </a:lnSpc>
            <a:spcBef>
              <a:spcPct val="0"/>
            </a:spcBef>
            <a:spcAft>
              <a:spcPct val="20000"/>
            </a:spcAft>
            <a:buChar char="•"/>
          </a:pPr>
          <a:r>
            <a:rPr lang="en-US" sz="2200" kern="1200"/>
            <a:t>Effective data management</a:t>
          </a:r>
        </a:p>
      </dsp:txBody>
      <dsp:txXfrm>
        <a:off x="0" y="3933489"/>
        <a:ext cx="11327796" cy="753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2EC8E-60E9-4818-B177-101AB42DEA28}">
      <dsp:nvSpPr>
        <dsp:cNvPr id="0" name=""/>
        <dsp:cNvSpPr/>
      </dsp:nvSpPr>
      <dsp:spPr>
        <a:xfrm>
          <a:off x="2373233" y="1958102"/>
          <a:ext cx="2393235" cy="2393235"/>
        </a:xfrm>
        <a:prstGeom prst="gear9">
          <a:avLst/>
        </a:prstGeom>
        <a:solidFill>
          <a:srgbClr val="0E2841"/>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baseline="0" dirty="0">
              <a:solidFill>
                <a:sysClr val="window" lastClr="FFFFFF"/>
              </a:solidFill>
              <a:latin typeface="Aptos" panose="02110004020202020204"/>
              <a:ea typeface="+mn-ea"/>
              <a:cs typeface="+mn-cs"/>
            </a:rPr>
            <a:t>Encapsulates Best Practices</a:t>
          </a:r>
          <a:endParaRPr lang="en-US" sz="1600" kern="1200" dirty="0">
            <a:solidFill>
              <a:sysClr val="window" lastClr="FFFFFF"/>
            </a:solidFill>
            <a:latin typeface="Aptos" panose="02110004020202020204"/>
            <a:ea typeface="+mn-ea"/>
            <a:cs typeface="+mn-cs"/>
          </a:endParaRPr>
        </a:p>
      </dsp:txBody>
      <dsp:txXfrm>
        <a:off x="2854380" y="2518706"/>
        <a:ext cx="1430941" cy="1230172"/>
      </dsp:txXfrm>
    </dsp:sp>
    <dsp:sp modelId="{28FE6564-EC3F-421E-A66B-11C5C1787E43}">
      <dsp:nvSpPr>
        <dsp:cNvPr id="0" name=""/>
        <dsp:cNvSpPr/>
      </dsp:nvSpPr>
      <dsp:spPr>
        <a:xfrm>
          <a:off x="692546" y="1105535"/>
          <a:ext cx="2091688" cy="2081436"/>
        </a:xfrm>
        <a:prstGeom prst="gear6">
          <a:avLst/>
        </a:prstGeom>
        <a:solidFill>
          <a:srgbClr val="0E2841"/>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baseline="0" dirty="0">
              <a:solidFill>
                <a:sysClr val="window" lastClr="FFFFFF"/>
              </a:solidFill>
              <a:latin typeface="Aptos" panose="02110004020202020204"/>
              <a:ea typeface="+mn-ea"/>
              <a:cs typeface="+mn-cs"/>
            </a:rPr>
            <a:t>Ensures Scalability and Flexibility</a:t>
          </a:r>
          <a:endParaRPr lang="en-US" sz="1600" kern="1200" dirty="0">
            <a:solidFill>
              <a:sysClr val="window" lastClr="FFFFFF"/>
            </a:solidFill>
            <a:latin typeface="Aptos" panose="02110004020202020204"/>
            <a:ea typeface="+mn-ea"/>
            <a:cs typeface="+mn-cs"/>
          </a:endParaRPr>
        </a:p>
      </dsp:txBody>
      <dsp:txXfrm>
        <a:off x="1218044" y="1632710"/>
        <a:ext cx="1040692" cy="1027086"/>
      </dsp:txXfrm>
    </dsp:sp>
    <dsp:sp modelId="{C2B14D7B-BD6B-4F09-BC39-6F00D0382250}">
      <dsp:nvSpPr>
        <dsp:cNvPr id="0" name=""/>
        <dsp:cNvSpPr/>
      </dsp:nvSpPr>
      <dsp:spPr>
        <a:xfrm rot="20700000">
          <a:off x="1955682" y="191636"/>
          <a:ext cx="1705369" cy="1705369"/>
        </a:xfrm>
        <a:prstGeom prst="gear6">
          <a:avLst/>
        </a:prstGeom>
        <a:solidFill>
          <a:srgbClr val="0E2841"/>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i="0" kern="1200" baseline="0" dirty="0">
              <a:solidFill>
                <a:sysClr val="window" lastClr="FFFFFF"/>
              </a:solidFill>
              <a:latin typeface="Aptos" panose="02110004020202020204"/>
              <a:ea typeface="+mn-ea"/>
              <a:cs typeface="+mn-cs"/>
            </a:rPr>
            <a:t>Facilitates Integration</a:t>
          </a:r>
          <a:endParaRPr lang="en-US" sz="700" kern="1200" dirty="0">
            <a:solidFill>
              <a:sysClr val="window" lastClr="FFFFFF"/>
            </a:solidFill>
            <a:latin typeface="Aptos" panose="02110004020202020204"/>
            <a:ea typeface="+mn-ea"/>
            <a:cs typeface="+mn-cs"/>
          </a:endParaRPr>
        </a:p>
      </dsp:txBody>
      <dsp:txXfrm rot="-20700000">
        <a:off x="2570721" y="808131"/>
        <a:ext cx="475290" cy="472378"/>
      </dsp:txXfrm>
    </dsp:sp>
    <dsp:sp modelId="{852775B3-DCC6-4D7E-AAAB-FFC2995961B8}">
      <dsp:nvSpPr>
        <dsp:cNvPr id="0" name=""/>
        <dsp:cNvSpPr/>
      </dsp:nvSpPr>
      <dsp:spPr>
        <a:xfrm>
          <a:off x="2190933" y="1595986"/>
          <a:ext cx="3063341" cy="3063341"/>
        </a:xfrm>
        <a:prstGeom prst="circularArrow">
          <a:avLst>
            <a:gd name="adj1" fmla="val 4687"/>
            <a:gd name="adj2" fmla="val 299029"/>
            <a:gd name="adj3" fmla="val 2519837"/>
            <a:gd name="adj4" fmla="val 15853391"/>
            <a:gd name="adj5" fmla="val 5469"/>
          </a:avLst>
        </a:prstGeom>
        <a:solidFill>
          <a:srgbClr val="0E2841">
            <a:lumMod val="75000"/>
            <a:lumOff val="25000"/>
          </a:srgbClr>
        </a:solidFill>
        <a:ln>
          <a:noFill/>
        </a:ln>
        <a:effectLst/>
      </dsp:spPr>
      <dsp:style>
        <a:lnRef idx="0">
          <a:scrgbClr r="0" g="0" b="0"/>
        </a:lnRef>
        <a:fillRef idx="1">
          <a:scrgbClr r="0" g="0" b="0"/>
        </a:fillRef>
        <a:effectRef idx="0">
          <a:scrgbClr r="0" g="0" b="0"/>
        </a:effectRef>
        <a:fontRef idx="minor">
          <a:schemeClr val="lt1"/>
        </a:fontRef>
      </dsp:style>
    </dsp:sp>
    <dsp:sp modelId="{CAE33C49-8EAA-4CBB-8FFF-CE8A33C734AA}">
      <dsp:nvSpPr>
        <dsp:cNvPr id="0" name=""/>
        <dsp:cNvSpPr/>
      </dsp:nvSpPr>
      <dsp:spPr>
        <a:xfrm>
          <a:off x="424659" y="833857"/>
          <a:ext cx="2225709" cy="2225709"/>
        </a:xfrm>
        <a:prstGeom prst="leftCircularArrow">
          <a:avLst>
            <a:gd name="adj1" fmla="val 6452"/>
            <a:gd name="adj2" fmla="val 429999"/>
            <a:gd name="adj3" fmla="val 10489124"/>
            <a:gd name="adj4" fmla="val 14837806"/>
            <a:gd name="adj5" fmla="val 7527"/>
          </a:avLst>
        </a:prstGeom>
        <a:solidFill>
          <a:srgbClr val="0E2841">
            <a:lumMod val="75000"/>
            <a:lumOff val="25000"/>
          </a:srgbClr>
        </a:solidFill>
        <a:ln>
          <a:noFill/>
        </a:ln>
        <a:effectLst/>
      </dsp:spPr>
      <dsp:style>
        <a:lnRef idx="0">
          <a:scrgbClr r="0" g="0" b="0"/>
        </a:lnRef>
        <a:fillRef idx="1">
          <a:scrgbClr r="0" g="0" b="0"/>
        </a:fillRef>
        <a:effectRef idx="0">
          <a:scrgbClr r="0" g="0" b="0"/>
        </a:effectRef>
        <a:fontRef idx="minor">
          <a:schemeClr val="lt1"/>
        </a:fontRef>
      </dsp:style>
    </dsp:sp>
    <dsp:sp modelId="{26AE3932-2E14-44F8-9C30-536C53A7966D}">
      <dsp:nvSpPr>
        <dsp:cNvPr id="0" name=""/>
        <dsp:cNvSpPr/>
      </dsp:nvSpPr>
      <dsp:spPr>
        <a:xfrm rot="730728">
          <a:off x="1561212" y="-182577"/>
          <a:ext cx="2399762" cy="2399762"/>
        </a:xfrm>
        <a:prstGeom prst="circularArrow">
          <a:avLst>
            <a:gd name="adj1" fmla="val 5984"/>
            <a:gd name="adj2" fmla="val 394124"/>
            <a:gd name="adj3" fmla="val 13313824"/>
            <a:gd name="adj4" fmla="val 10508221"/>
            <a:gd name="adj5" fmla="val 6981"/>
          </a:avLst>
        </a:prstGeom>
        <a:solidFill>
          <a:srgbClr val="0E2841">
            <a:lumMod val="75000"/>
            <a:lumOff val="2500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300B-8ED9-4842-A039-CAB472944DBD}">
      <dsp:nvSpPr>
        <dsp:cNvPr id="0" name=""/>
        <dsp:cNvSpPr/>
      </dsp:nvSpPr>
      <dsp:spPr>
        <a:xfrm>
          <a:off x="51" y="974"/>
          <a:ext cx="4913783" cy="576000"/>
        </a:xfrm>
        <a:prstGeom prst="rect">
          <a:avLst/>
        </a:prstGeom>
        <a:solidFill>
          <a:srgbClr val="F5C24C"/>
        </a:solidFill>
        <a:ln w="1905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E2841"/>
              </a:solidFill>
              <a:latin typeface="Calibri" panose="020F0502020204030204" pitchFamily="34" charset="0"/>
              <a:ea typeface="+mn-ea"/>
              <a:cs typeface="Calibri" panose="020F0502020204030204" pitchFamily="34" charset="0"/>
            </a:rPr>
            <a:t>Data Fabric</a:t>
          </a:r>
        </a:p>
      </dsp:txBody>
      <dsp:txXfrm>
        <a:off x="51" y="974"/>
        <a:ext cx="4913783" cy="576000"/>
      </dsp:txXfrm>
    </dsp:sp>
    <dsp:sp modelId="{D9B0C999-59CC-4C8C-AADF-C9F42F99ED19}">
      <dsp:nvSpPr>
        <dsp:cNvPr id="0" name=""/>
        <dsp:cNvSpPr/>
      </dsp:nvSpPr>
      <dsp:spPr>
        <a:xfrm>
          <a:off x="51" y="576974"/>
          <a:ext cx="4913783" cy="4199849"/>
        </a:xfrm>
        <a:prstGeom prst="rect">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r="100000" b="100000"/>
          </a:path>
          <a:tileRect l="-100000" t="-100000"/>
        </a:gradFill>
        <a:ln w="19050" cap="flat" cmpd="sng" algn="ctr">
          <a:solidFill>
            <a:srgbClr val="156082">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Unified framework for seamless data access and integration across multiple sources.</a:t>
          </a:r>
        </a:p>
        <a:p>
          <a:pPr marL="228600" lvl="1" indent="-228600" algn="l" defTabSz="889000">
            <a:lnSpc>
              <a:spcPct val="90000"/>
            </a:lnSpc>
            <a:spcBef>
              <a:spcPct val="0"/>
            </a:spcBef>
            <a:spcAft>
              <a:spcPct val="15000"/>
            </a:spcAft>
            <a:buChar char="•"/>
          </a:pPr>
          <a:r>
            <a:rPr lang="en-US" sz="2000" kern="120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Centralized data ownership and management</a:t>
          </a: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Central integration with a unified management layer</a:t>
          </a: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Scales through centralized infrastructure</a:t>
          </a: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Less flexible but consistent and reliable</a:t>
          </a: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High interoperability through central standards and integration layers</a:t>
          </a: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Slower to adapt due to central control.</a:t>
          </a:r>
        </a:p>
      </dsp:txBody>
      <dsp:txXfrm>
        <a:off x="51" y="576974"/>
        <a:ext cx="4913783" cy="4199849"/>
      </dsp:txXfrm>
    </dsp:sp>
    <dsp:sp modelId="{48A5FCAA-3A87-414B-9223-62202402A6B3}">
      <dsp:nvSpPr>
        <dsp:cNvPr id="0" name=""/>
        <dsp:cNvSpPr/>
      </dsp:nvSpPr>
      <dsp:spPr>
        <a:xfrm>
          <a:off x="5601764" y="974"/>
          <a:ext cx="4913783" cy="576000"/>
        </a:xfrm>
        <a:prstGeom prst="rect">
          <a:avLst/>
        </a:prstGeom>
        <a:solidFill>
          <a:srgbClr val="F5C24C"/>
        </a:solidFill>
        <a:ln w="19050" cap="flat" cmpd="sng" algn="ctr">
          <a:solidFill>
            <a:srgbClr val="15608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E2841"/>
              </a:solidFill>
              <a:latin typeface="Calibri" panose="020F0502020204030204" pitchFamily="34" charset="0"/>
              <a:ea typeface="+mn-ea"/>
              <a:cs typeface="Calibri" panose="020F0502020204030204" pitchFamily="34" charset="0"/>
            </a:rPr>
            <a:t>Data Mesh</a:t>
          </a:r>
        </a:p>
      </dsp:txBody>
      <dsp:txXfrm>
        <a:off x="5601764" y="974"/>
        <a:ext cx="4913783" cy="576000"/>
      </dsp:txXfrm>
    </dsp:sp>
    <dsp:sp modelId="{4C2BA651-95FD-424E-9698-1BE9E0B8D0D1}">
      <dsp:nvSpPr>
        <dsp:cNvPr id="0" name=""/>
        <dsp:cNvSpPr/>
      </dsp:nvSpPr>
      <dsp:spPr>
        <a:xfrm>
          <a:off x="5601764" y="576974"/>
          <a:ext cx="4913783" cy="4199849"/>
        </a:xfrm>
        <a:prstGeom prst="rect">
          <a:avLst/>
        </a:prstGeom>
        <a:gradFill flip="none" rotWithShape="0">
          <a:gsLst>
            <a:gs pos="0">
              <a:srgbClr val="F5C24C">
                <a:tint val="66000"/>
                <a:satMod val="160000"/>
              </a:srgbClr>
            </a:gs>
            <a:gs pos="50000">
              <a:srgbClr val="F5C24C">
                <a:tint val="44500"/>
                <a:satMod val="160000"/>
              </a:srgbClr>
            </a:gs>
            <a:gs pos="100000">
              <a:srgbClr val="F5C24C">
                <a:tint val="23500"/>
                <a:satMod val="160000"/>
              </a:srgbClr>
            </a:gs>
          </a:gsLst>
          <a:path path="circle">
            <a:fillToRect r="100000" b="100000"/>
          </a:path>
          <a:tileRect l="-100000" t="-100000"/>
        </a:gradFill>
        <a:ln w="19050" cap="flat" cmpd="sng" algn="ctr">
          <a:solidFill>
            <a:srgbClr val="156082">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Decentralized approach treats data as a product.</a:t>
          </a: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Decentralized ownership by domain teams.</a:t>
          </a: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Decentralized integration using APIs and services.</a:t>
          </a: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Scales by distributing management across domains.</a:t>
          </a: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Highly flexible and adaptable to changes.</a:t>
          </a: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Interoperability achieved through common data standards and APIs.</a:t>
          </a: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Rapid adaptability with minimal dependencies.</a:t>
          </a:r>
        </a:p>
      </dsp:txBody>
      <dsp:txXfrm>
        <a:off x="5601764" y="576974"/>
        <a:ext cx="4913783" cy="41998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CC966-8488-43F4-9840-2CF3FF8749F2}">
      <dsp:nvSpPr>
        <dsp:cNvPr id="0" name=""/>
        <dsp:cNvSpPr/>
      </dsp:nvSpPr>
      <dsp:spPr>
        <a:xfrm>
          <a:off x="0" y="0"/>
          <a:ext cx="6253721" cy="1123200"/>
        </a:xfrm>
        <a:prstGeom prst="roundRect">
          <a:avLst/>
        </a:prstGeom>
        <a:solidFill>
          <a:srgbClr val="1823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bg1"/>
              </a:solidFill>
              <a:latin typeface="Calibri" panose="020F0502020204030204" pitchFamily="34" charset="0"/>
              <a:cs typeface="Calibri" panose="020F0502020204030204" pitchFamily="34" charset="0"/>
            </a:rPr>
            <a:t>Unified Data Governance</a:t>
          </a:r>
        </a:p>
      </dsp:txBody>
      <dsp:txXfrm>
        <a:off x="54830" y="54830"/>
        <a:ext cx="6144061" cy="1013540"/>
      </dsp:txXfrm>
    </dsp:sp>
    <dsp:sp modelId="{A0277FA9-B8BE-4E4D-9490-96AB977E22ED}">
      <dsp:nvSpPr>
        <dsp:cNvPr id="0" name=""/>
        <dsp:cNvSpPr/>
      </dsp:nvSpPr>
      <dsp:spPr>
        <a:xfrm>
          <a:off x="0" y="1318485"/>
          <a:ext cx="6253721" cy="1123200"/>
        </a:xfrm>
        <a:prstGeom prst="roundRect">
          <a:avLst/>
        </a:prstGeom>
        <a:solidFill>
          <a:srgbClr val="1823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bg1"/>
              </a:solidFill>
              <a:latin typeface="Calibri" panose="020F0502020204030204" pitchFamily="34" charset="0"/>
              <a:cs typeface="Calibri" panose="020F0502020204030204" pitchFamily="34" charset="0"/>
            </a:rPr>
            <a:t>Standardized Data Architecture</a:t>
          </a:r>
        </a:p>
      </dsp:txBody>
      <dsp:txXfrm>
        <a:off x="54830" y="1373315"/>
        <a:ext cx="6144061" cy="1013540"/>
      </dsp:txXfrm>
    </dsp:sp>
    <dsp:sp modelId="{E65E153B-B51D-4B30-BAE9-59BD4559136B}">
      <dsp:nvSpPr>
        <dsp:cNvPr id="0" name=""/>
        <dsp:cNvSpPr/>
      </dsp:nvSpPr>
      <dsp:spPr>
        <a:xfrm>
          <a:off x="0" y="2614485"/>
          <a:ext cx="6253721" cy="1123200"/>
        </a:xfrm>
        <a:prstGeom prst="roundRect">
          <a:avLst/>
        </a:prstGeom>
        <a:solidFill>
          <a:srgbClr val="1823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bg1"/>
              </a:solidFill>
              <a:latin typeface="Calibri" panose="020F0502020204030204" pitchFamily="34" charset="0"/>
              <a:cs typeface="Calibri" panose="020F0502020204030204" pitchFamily="34" charset="0"/>
            </a:rPr>
            <a:t>Advanced Analytics and AI Integration</a:t>
          </a:r>
        </a:p>
      </dsp:txBody>
      <dsp:txXfrm>
        <a:off x="54830" y="2669315"/>
        <a:ext cx="6144061" cy="1013540"/>
      </dsp:txXfrm>
    </dsp:sp>
    <dsp:sp modelId="{F093806F-3536-41AB-82A8-EFD2D72585F9}">
      <dsp:nvSpPr>
        <dsp:cNvPr id="0" name=""/>
        <dsp:cNvSpPr/>
      </dsp:nvSpPr>
      <dsp:spPr>
        <a:xfrm>
          <a:off x="0" y="3910485"/>
          <a:ext cx="6253721" cy="1123200"/>
        </a:xfrm>
        <a:prstGeom prst="roundRect">
          <a:avLst/>
        </a:prstGeom>
        <a:solidFill>
          <a:srgbClr val="1823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bg1"/>
              </a:solidFill>
              <a:latin typeface="Calibri" panose="020F0502020204030204" pitchFamily="34" charset="0"/>
              <a:cs typeface="Calibri" panose="020F0502020204030204" pitchFamily="34" charset="0"/>
            </a:rPr>
            <a:t>Scalable Infrastructure</a:t>
          </a:r>
        </a:p>
      </dsp:txBody>
      <dsp:txXfrm>
        <a:off x="54830" y="3965315"/>
        <a:ext cx="6144061" cy="1013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6E196-5320-4FD5-BC0F-9DD0B82E47CE}"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131A2F-ED51-491A-AF7F-10CDE9A4C4FF}" type="slidenum">
              <a:rPr lang="en-US" smtClean="0"/>
              <a:t>‹#›</a:t>
            </a:fld>
            <a:endParaRPr lang="en-US"/>
          </a:p>
        </p:txBody>
      </p:sp>
    </p:spTree>
    <p:extLst>
      <p:ext uri="{BB962C8B-B14F-4D97-AF65-F5344CB8AC3E}">
        <p14:creationId xmlns:p14="http://schemas.microsoft.com/office/powerpoint/2010/main" val="63224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D0D0D"/>
                </a:solidFill>
                <a:effectLst/>
                <a:latin typeface="Söhne"/>
              </a:rPr>
              <a:t>Enhanced Mission Agility</a:t>
            </a:r>
            <a:r>
              <a:rPr lang="en-US" b="0" i="0" dirty="0">
                <a:solidFill>
                  <a:srgbClr val="0D0D0D"/>
                </a:solidFill>
                <a:effectLst/>
                <a:latin typeface="Söhne"/>
              </a:rPr>
              <a:t>: Rapid reconfiguration of M&amp;S capabilities to support diverse and evolving mission require</a:t>
            </a:r>
          </a:p>
          <a:p>
            <a:pPr algn="l">
              <a:buFont typeface="Arial" panose="020B0604020202020204" pitchFamily="34" charset="0"/>
              <a:buNone/>
            </a:pPr>
            <a:r>
              <a:rPr lang="en-US" b="1" i="0" dirty="0">
                <a:solidFill>
                  <a:srgbClr val="0D0D0D"/>
                </a:solidFill>
                <a:effectLst/>
                <a:latin typeface="Söhne"/>
              </a:rPr>
              <a:t>Increased Innovation Velocity</a:t>
            </a:r>
            <a:r>
              <a:rPr lang="en-US" b="0" i="0" dirty="0">
                <a:solidFill>
                  <a:srgbClr val="0D0D0D"/>
                </a:solidFill>
                <a:effectLst/>
                <a:latin typeface="Söhne"/>
              </a:rPr>
              <a:t>: Shorter development cycles and quicker integration of new technologies and data sources.</a:t>
            </a:r>
          </a:p>
          <a:p>
            <a:pPr algn="l">
              <a:buFont typeface="Arial" panose="020B0604020202020204" pitchFamily="34" charset="0"/>
              <a:buNone/>
            </a:pPr>
            <a:r>
              <a:rPr lang="en-US" b="1" i="0" dirty="0">
                <a:solidFill>
                  <a:srgbClr val="0D0D0D"/>
                </a:solidFill>
                <a:effectLst/>
                <a:latin typeface="Söhne"/>
              </a:rPr>
              <a:t>Improved Interoperability</a:t>
            </a:r>
            <a:r>
              <a:rPr lang="en-US" b="0" i="0" dirty="0">
                <a:solidFill>
                  <a:srgbClr val="0D0D0D"/>
                </a:solidFill>
                <a:effectLst/>
                <a:latin typeface="Söhne"/>
              </a:rPr>
              <a:t>: Seamless interaction between different systems, branches of the military, and allied forces.</a:t>
            </a:r>
          </a:p>
          <a:p>
            <a:pPr algn="l">
              <a:buFont typeface="Arial" panose="020B0604020202020204" pitchFamily="34" charset="0"/>
              <a:buNone/>
            </a:pPr>
            <a:r>
              <a:rPr lang="en-US" b="1" i="0" dirty="0">
                <a:solidFill>
                  <a:srgbClr val="0D0D0D"/>
                </a:solidFill>
                <a:effectLst/>
                <a:latin typeface="Söhne"/>
              </a:rPr>
              <a:t>Cost Efficiency</a:t>
            </a:r>
            <a:r>
              <a:rPr lang="en-US" b="0" i="0" dirty="0">
                <a:solidFill>
                  <a:srgbClr val="0D0D0D"/>
                </a:solidFill>
                <a:effectLst/>
                <a:latin typeface="Söhne"/>
              </a:rPr>
              <a:t>: Reduction in redundant systems and the ability to scale resources dynamically to match current needs.</a:t>
            </a:r>
          </a:p>
          <a:p>
            <a:pPr algn="l">
              <a:buFont typeface="Arial" panose="020B0604020202020204" pitchFamily="34" charset="0"/>
              <a:buNone/>
            </a:pPr>
            <a:r>
              <a:rPr lang="en-US" b="1" i="0" dirty="0">
                <a:solidFill>
                  <a:srgbClr val="0D0D0D"/>
                </a:solidFill>
                <a:effectLst/>
                <a:latin typeface="Söhne"/>
              </a:rPr>
              <a:t>Strategic Advantage</a:t>
            </a:r>
            <a:r>
              <a:rPr lang="en-US" b="0" i="0" dirty="0">
                <a:solidFill>
                  <a:srgbClr val="0D0D0D"/>
                </a:solidFill>
                <a:effectLst/>
                <a:latin typeface="Söhne"/>
              </a:rPr>
              <a:t>: Gaining a competitive edge by leveraging data-centric insights for strategic and tactical decision-making.</a:t>
            </a:r>
          </a:p>
          <a:p>
            <a:pPr algn="l">
              <a:buFont typeface="Arial" panose="020B0604020202020204" pitchFamily="34" charset="0"/>
              <a:buNone/>
            </a:pPr>
            <a:r>
              <a:rPr lang="en-US" b="1" i="0" dirty="0">
                <a:solidFill>
                  <a:srgbClr val="0D0D0D"/>
                </a:solidFill>
                <a:effectLst/>
                <a:latin typeface="Söhne"/>
              </a:rPr>
              <a:t>Future-proofing the Force</a:t>
            </a:r>
            <a:r>
              <a:rPr lang="en-US" b="0" i="0" dirty="0">
                <a:solidFill>
                  <a:srgbClr val="0D0D0D"/>
                </a:solidFill>
                <a:effectLst/>
                <a:latin typeface="Söhne"/>
              </a:rPr>
              <a:t>: Establishing a flexible foundation that can quickly adapt to future technologies and threats.</a:t>
            </a:r>
          </a:p>
          <a:p>
            <a:pPr algn="l">
              <a:buFont typeface="Arial" panose="020B0604020202020204" pitchFamily="34" charset="0"/>
              <a:buNone/>
            </a:pPr>
            <a:r>
              <a:rPr lang="en-US" b="1" i="0" dirty="0">
                <a:solidFill>
                  <a:srgbClr val="0D0D0D"/>
                </a:solidFill>
                <a:effectLst/>
                <a:latin typeface="Söhne"/>
              </a:rPr>
              <a:t>Optimized Training and Readiness</a:t>
            </a:r>
            <a:r>
              <a:rPr lang="en-US" b="0" i="0" dirty="0">
                <a:solidFill>
                  <a:srgbClr val="0D0D0D"/>
                </a:solidFill>
                <a:effectLst/>
                <a:latin typeface="Söhne"/>
              </a:rPr>
              <a:t>: Creating realistic and adaptable training environments that accurately reflect current operational scenarios.</a:t>
            </a:r>
          </a:p>
          <a:p>
            <a:pPr algn="l">
              <a:buFont typeface="Arial" panose="020B0604020202020204" pitchFamily="34" charset="0"/>
              <a:buNone/>
            </a:pPr>
            <a:r>
              <a:rPr lang="en-US" b="1" i="0" dirty="0">
                <a:solidFill>
                  <a:srgbClr val="0D0D0D"/>
                </a:solidFill>
                <a:effectLst/>
                <a:latin typeface="Söhne"/>
              </a:rPr>
              <a:t>Quality and Reliability</a:t>
            </a:r>
            <a:r>
              <a:rPr lang="en-US" b="0" i="0" dirty="0">
                <a:solidFill>
                  <a:srgbClr val="0D0D0D"/>
                </a:solidFill>
                <a:effectLst/>
                <a:latin typeface="Söhne"/>
              </a:rPr>
              <a:t>: Enhancing the fidelity and dependability of simulations through consistent and accurate data.</a:t>
            </a:r>
          </a:p>
          <a:p>
            <a:pPr algn="l">
              <a:buFont typeface="Arial" panose="020B0604020202020204" pitchFamily="34" charset="0"/>
              <a:buNone/>
            </a:pPr>
            <a:r>
              <a:rPr lang="en-US" b="1" i="0" dirty="0">
                <a:solidFill>
                  <a:srgbClr val="0D0D0D"/>
                </a:solidFill>
                <a:effectLst/>
                <a:latin typeface="Söhne"/>
              </a:rPr>
              <a:t>Resource Allocation</a:t>
            </a:r>
            <a:r>
              <a:rPr lang="en-US" b="0" i="0" dirty="0">
                <a:solidFill>
                  <a:srgbClr val="0D0D0D"/>
                </a:solidFill>
                <a:effectLst/>
                <a:latin typeface="Söhne"/>
              </a:rPr>
              <a:t>: More efficient use of resources by repurposing and recombining existing assets as needed.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F8960-1A47-417C-9EA4-7A629C390A8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1561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4CF98C-9C24-450F-BA3C-AF7B546DC49F}" type="slidenum">
              <a:rPr lang="en-US" smtClean="0"/>
              <a:t>14</a:t>
            </a:fld>
            <a:endParaRPr lang="en-US"/>
          </a:p>
        </p:txBody>
      </p:sp>
    </p:spTree>
    <p:extLst>
      <p:ext uri="{BB962C8B-B14F-4D97-AF65-F5344CB8AC3E}">
        <p14:creationId xmlns:p14="http://schemas.microsoft.com/office/powerpoint/2010/main" val="308815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4CF98C-9C24-450F-BA3C-AF7B546DC49F}" type="slidenum">
              <a:rPr lang="en-US" smtClean="0"/>
              <a:t>15</a:t>
            </a:fld>
            <a:endParaRPr lang="en-US"/>
          </a:p>
        </p:txBody>
      </p:sp>
    </p:spTree>
    <p:extLst>
      <p:ext uri="{BB962C8B-B14F-4D97-AF65-F5344CB8AC3E}">
        <p14:creationId xmlns:p14="http://schemas.microsoft.com/office/powerpoint/2010/main" val="2731149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fld id="{56367CFD-121B-4869-A447-F6305F39BB72}" type="slidenum">
              <a:rPr lang="en-US" smtClean="0"/>
              <a:t>‹#›</a:t>
            </a:fld>
            <a:endParaRPr lang="en-US"/>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extLst>
      <p:ext uri="{BB962C8B-B14F-4D97-AF65-F5344CB8AC3E}">
        <p14:creationId xmlns:p14="http://schemas.microsoft.com/office/powerpoint/2010/main" val="273786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6367CFD-121B-4869-A447-F6305F39BB72}" type="slidenum">
              <a:rPr lang="en-US" smtClean="0"/>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9256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6367CFD-121B-4869-A447-F6305F39BB72}" type="slidenum">
              <a:rPr lang="en-US" smtClean="0"/>
              <a:t>‹#›</a:t>
            </a:fld>
            <a:endParaRPr lang="en-US"/>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521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Rectangle 3">
            <a:extLst>
              <a:ext uri="{FF2B5EF4-FFF2-40B4-BE49-F238E27FC236}">
                <a16:creationId xmlns:a16="http://schemas.microsoft.com/office/drawing/2014/main" id="{0B24D3D4-56CC-BD4B-8ED0-2707EAED07B8}"/>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fld id="{56367CFD-121B-4869-A447-F6305F39BB72}" type="slidenum">
              <a:rPr lang="en-US" smtClean="0"/>
              <a:t>‹#›</a:t>
            </a:fld>
            <a:endParaRPr lang="en-US"/>
          </a:p>
        </p:txBody>
      </p:sp>
    </p:spTree>
    <p:extLst>
      <p:ext uri="{BB962C8B-B14F-4D97-AF65-F5344CB8AC3E}">
        <p14:creationId xmlns:p14="http://schemas.microsoft.com/office/powerpoint/2010/main" val="82175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9FBC-DC9A-A767-20CF-82576D6DC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E50017-91C3-B57C-ACBC-E8569DA44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C72A1C-714B-B0D4-7936-32280B90A4BA}"/>
              </a:ext>
            </a:extLst>
          </p:cNvPr>
          <p:cNvSpPr>
            <a:spLocks noGrp="1"/>
          </p:cNvSpPr>
          <p:nvPr>
            <p:ph type="dt" sz="half" idx="10"/>
          </p:nvPr>
        </p:nvSpPr>
        <p:spPr/>
        <p:txBody>
          <a:bodyPr/>
          <a:lstStyle/>
          <a:p>
            <a:fld id="{E6BDC2ED-05A2-4F8B-896D-5DCE91F852BF}" type="datetimeFigureOut">
              <a:rPr lang="en-US" smtClean="0"/>
              <a:t>10/22/2024</a:t>
            </a:fld>
            <a:endParaRPr lang="en-US"/>
          </a:p>
        </p:txBody>
      </p:sp>
      <p:sp>
        <p:nvSpPr>
          <p:cNvPr id="5" name="Footer Placeholder 4">
            <a:extLst>
              <a:ext uri="{FF2B5EF4-FFF2-40B4-BE49-F238E27FC236}">
                <a16:creationId xmlns:a16="http://schemas.microsoft.com/office/drawing/2014/main" id="{AC9C6376-0F9D-A24C-730E-099FA1C5A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0823F-C7FC-904D-7516-4CCFD214054C}"/>
              </a:ext>
            </a:extLst>
          </p:cNvPr>
          <p:cNvSpPr>
            <a:spLocks noGrp="1"/>
          </p:cNvSpPr>
          <p:nvPr>
            <p:ph type="sldNum" sz="quarter" idx="12"/>
          </p:nvPr>
        </p:nvSpPr>
        <p:spPr/>
        <p:txBody>
          <a:bodyPr/>
          <a:lstStyle/>
          <a:p>
            <a:fld id="{56367CFD-121B-4869-A447-F6305F39BB72}" type="slidenum">
              <a:rPr lang="en-US" smtClean="0"/>
              <a:t>‹#›</a:t>
            </a:fld>
            <a:endParaRPr lang="en-US"/>
          </a:p>
        </p:txBody>
      </p:sp>
    </p:spTree>
    <p:extLst>
      <p:ext uri="{BB962C8B-B14F-4D97-AF65-F5344CB8AC3E}">
        <p14:creationId xmlns:p14="http://schemas.microsoft.com/office/powerpoint/2010/main" val="138266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DD32-166A-B7CD-E9B2-42DDB1C0570D}"/>
              </a:ext>
            </a:extLst>
          </p:cNvPr>
          <p:cNvSpPr>
            <a:spLocks noGrp="1"/>
          </p:cNvSpPr>
          <p:nvPr>
            <p:ph type="title"/>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DB4D2F7-AE1F-C183-F735-490DFB9B41AA}"/>
              </a:ext>
            </a:extLst>
          </p:cNvPr>
          <p:cNvSpPr>
            <a:spLocks noGrp="1"/>
          </p:cNvSpPr>
          <p:nvPr>
            <p:ph idx="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E1FC131-7AA5-3EE3-D9CB-86936191638A}"/>
              </a:ext>
            </a:extLst>
          </p:cNvPr>
          <p:cNvSpPr>
            <a:spLocks noGrp="1"/>
          </p:cNvSpPr>
          <p:nvPr>
            <p:ph type="dt" sz="half" idx="10"/>
          </p:nvPr>
        </p:nvSpPr>
        <p:spPr/>
        <p:txBody>
          <a:bodyPr/>
          <a:lstStyle/>
          <a:p>
            <a:fld id="{09361F50-E271-427E-8A48-800C7B21B362}" type="datetimeFigureOut">
              <a:rPr lang="en-US" smtClean="0"/>
              <a:t>10/22/2024</a:t>
            </a:fld>
            <a:endParaRPr lang="en-US"/>
          </a:p>
        </p:txBody>
      </p:sp>
      <p:sp>
        <p:nvSpPr>
          <p:cNvPr id="5" name="Footer Placeholder 4">
            <a:extLst>
              <a:ext uri="{FF2B5EF4-FFF2-40B4-BE49-F238E27FC236}">
                <a16:creationId xmlns:a16="http://schemas.microsoft.com/office/drawing/2014/main" id="{015BA202-A18D-6415-DA39-6E73F49BF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157B7-F35D-08E4-AC20-7E08EC85AAD4}"/>
              </a:ext>
            </a:extLst>
          </p:cNvPr>
          <p:cNvSpPr>
            <a:spLocks noGrp="1"/>
          </p:cNvSpPr>
          <p:nvPr>
            <p:ph type="sldNum" sz="quarter" idx="12"/>
          </p:nvPr>
        </p:nvSpPr>
        <p:spPr/>
        <p:txBody>
          <a:bodyPr/>
          <a:lstStyle/>
          <a:p>
            <a:fld id="{1E499265-D02A-47A1-B338-CFE397765115}" type="slidenum">
              <a:rPr lang="en-US" smtClean="0"/>
              <a:t>‹#›</a:t>
            </a:fld>
            <a:endParaRPr lang="en-US"/>
          </a:p>
        </p:txBody>
      </p:sp>
    </p:spTree>
    <p:extLst>
      <p:ext uri="{BB962C8B-B14F-4D97-AF65-F5344CB8AC3E}">
        <p14:creationId xmlns:p14="http://schemas.microsoft.com/office/powerpoint/2010/main" val="142047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p:nvPicPr>
        <p:blipFill>
          <a:blip r:embed="rId8">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fld id="{56367CFD-121B-4869-A447-F6305F39BB72}" type="slidenum">
              <a:rPr lang="en-US" smtClean="0"/>
              <a:t>‹#›</a:t>
            </a:fld>
            <a:endParaRPr lang="en-US"/>
          </a:p>
        </p:txBody>
      </p:sp>
      <p:grpSp>
        <p:nvGrpSpPr>
          <p:cNvPr id="6" name="Group 5"/>
          <p:cNvGrpSpPr/>
          <p:nvPr/>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extLst>
      <p:ext uri="{BB962C8B-B14F-4D97-AF65-F5344CB8AC3E}">
        <p14:creationId xmlns:p14="http://schemas.microsoft.com/office/powerpoint/2010/main" val="4152163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A890D1E-6823-0DAF-0BA4-51A60416EDE7}"/>
              </a:ext>
            </a:extLst>
          </p:cNvPr>
          <p:cNvSpPr>
            <a:spLocks noGrp="1"/>
          </p:cNvSpPr>
          <p:nvPr>
            <p:ph type="body" sz="quarter" idx="10"/>
          </p:nvPr>
        </p:nvSpPr>
        <p:spPr>
          <a:xfrm>
            <a:off x="871093" y="1858346"/>
            <a:ext cx="10449813" cy="1836906"/>
          </a:xfrm>
        </p:spPr>
        <p:txBody>
          <a:bodyPr/>
          <a:lstStyle/>
          <a:p>
            <a:r>
              <a:rPr lang="en-US" dirty="0">
                <a:solidFill>
                  <a:schemeClr val="tx1"/>
                </a:solidFill>
              </a:rPr>
              <a:t>Revolutionizing Simulation: </a:t>
            </a:r>
          </a:p>
          <a:p>
            <a:r>
              <a:rPr lang="en-US" i="1" dirty="0">
                <a:solidFill>
                  <a:schemeClr val="tx1"/>
                </a:solidFill>
              </a:rPr>
              <a:t>Pioneering a Data-Centric Future in </a:t>
            </a:r>
            <a:br>
              <a:rPr lang="en-US" i="1" dirty="0">
                <a:solidFill>
                  <a:schemeClr val="tx1"/>
                </a:solidFill>
              </a:rPr>
            </a:br>
            <a:r>
              <a:rPr lang="en-US" i="1" dirty="0">
                <a:solidFill>
                  <a:schemeClr val="tx1"/>
                </a:solidFill>
              </a:rPr>
              <a:t>Defense Training Environments</a:t>
            </a:r>
            <a:r>
              <a:rPr lang="en-US" dirty="0">
                <a:solidFill>
                  <a:schemeClr val="tx1"/>
                </a:solidFill>
              </a:rPr>
              <a:t>​</a:t>
            </a:r>
          </a:p>
        </p:txBody>
      </p:sp>
      <p:sp>
        <p:nvSpPr>
          <p:cNvPr id="6" name="Subtitle 2">
            <a:extLst>
              <a:ext uri="{FF2B5EF4-FFF2-40B4-BE49-F238E27FC236}">
                <a16:creationId xmlns:a16="http://schemas.microsoft.com/office/drawing/2014/main" id="{FE8E634B-90E1-2BA9-5C5A-CE124986F3F8}"/>
              </a:ext>
            </a:extLst>
          </p:cNvPr>
          <p:cNvSpPr txBox="1">
            <a:spLocks/>
          </p:cNvSpPr>
          <p:nvPr/>
        </p:nvSpPr>
        <p:spPr>
          <a:xfrm>
            <a:off x="769651" y="3790892"/>
            <a:ext cx="3885114" cy="1357229"/>
          </a:xfrm>
          <a:prstGeom prst="rect">
            <a:avLst/>
          </a:prstGeom>
          <a:noFill/>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ts val="0"/>
              </a:spcBef>
            </a:pPr>
            <a:r>
              <a:rPr lang="en-US" b="1" dirty="0">
                <a:solidFill>
                  <a:schemeClr val="tx1">
                    <a:lumMod val="95000"/>
                  </a:schemeClr>
                </a:solidFill>
                <a:latin typeface="Arial" panose="020B0604020202020204" pitchFamily="34" charset="0"/>
                <a:cs typeface="Arial" panose="020B0604020202020204" pitchFamily="34" charset="0"/>
              </a:rPr>
              <a:t>Sonia R. von der Lippe</a:t>
            </a:r>
          </a:p>
          <a:p>
            <a:pPr algn="l">
              <a:spcBef>
                <a:spcPts val="0"/>
              </a:spcBef>
            </a:pPr>
            <a:r>
              <a:rPr lang="en-US" b="1" dirty="0">
                <a:solidFill>
                  <a:schemeClr val="tx1">
                    <a:lumMod val="95000"/>
                  </a:schemeClr>
                </a:solidFill>
                <a:latin typeface="Arial" panose="020B0604020202020204" pitchFamily="34" charset="0"/>
                <a:cs typeface="Arial" panose="020B0604020202020204" pitchFamily="34" charset="0"/>
              </a:rPr>
              <a:t>James </a:t>
            </a:r>
            <a:r>
              <a:rPr lang="en-US" b="1" dirty="0" err="1">
                <a:solidFill>
                  <a:schemeClr val="tx1">
                    <a:lumMod val="95000"/>
                  </a:schemeClr>
                </a:solidFill>
                <a:latin typeface="Arial" panose="020B0604020202020204" pitchFamily="34" charset="0"/>
                <a:cs typeface="Arial" panose="020B0604020202020204" pitchFamily="34" charset="0"/>
              </a:rPr>
              <a:t>Torgler</a:t>
            </a:r>
            <a:endParaRPr lang="en-US" b="1" dirty="0">
              <a:solidFill>
                <a:schemeClr val="tx1">
                  <a:lumMod val="95000"/>
                </a:schemeClr>
              </a:solidFill>
              <a:latin typeface="Arial" panose="020B0604020202020204" pitchFamily="34" charset="0"/>
              <a:cs typeface="Arial" panose="020B0604020202020204" pitchFamily="34" charset="0"/>
            </a:endParaRPr>
          </a:p>
          <a:p>
            <a:pPr algn="l"/>
            <a:r>
              <a:rPr lang="en-US" sz="1600" b="1" dirty="0" err="1">
                <a:solidFill>
                  <a:schemeClr val="tx1">
                    <a:lumMod val="95000"/>
                  </a:schemeClr>
                </a:solidFill>
                <a:latin typeface="Arial" panose="020B0604020202020204" pitchFamily="34" charset="0"/>
                <a:cs typeface="Arial" panose="020B0604020202020204" pitchFamily="34" charset="0"/>
              </a:rPr>
              <a:t>FuturaSage</a:t>
            </a:r>
            <a:r>
              <a:rPr lang="en-US" sz="1600" b="1" dirty="0">
                <a:solidFill>
                  <a:schemeClr val="tx1">
                    <a:lumMod val="95000"/>
                  </a:schemeClr>
                </a:solidFill>
                <a:latin typeface="Arial" panose="020B0604020202020204" pitchFamily="34" charset="0"/>
                <a:cs typeface="Arial" panose="020B0604020202020204" pitchFamily="34" charset="0"/>
              </a:rPr>
              <a:t>, LLC</a:t>
            </a:r>
          </a:p>
        </p:txBody>
      </p:sp>
      <p:sp>
        <p:nvSpPr>
          <p:cNvPr id="7" name="Subtitle 2">
            <a:extLst>
              <a:ext uri="{FF2B5EF4-FFF2-40B4-BE49-F238E27FC236}">
                <a16:creationId xmlns:a16="http://schemas.microsoft.com/office/drawing/2014/main" id="{D9D94BB5-6C3C-2C17-785E-C7770FE0052F}"/>
              </a:ext>
            </a:extLst>
          </p:cNvPr>
          <p:cNvSpPr txBox="1">
            <a:spLocks/>
          </p:cNvSpPr>
          <p:nvPr/>
        </p:nvSpPr>
        <p:spPr>
          <a:xfrm>
            <a:off x="6466942" y="3790892"/>
            <a:ext cx="4955408" cy="1357229"/>
          </a:xfrm>
          <a:prstGeom prst="rect">
            <a:avLst/>
          </a:prstGeom>
          <a:noFill/>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buNone/>
            </a:pPr>
            <a:r>
              <a:rPr lang="en-US" b="1">
                <a:solidFill>
                  <a:schemeClr val="tx1">
                    <a:lumMod val="95000"/>
                  </a:schemeClr>
                </a:solidFill>
                <a:latin typeface="Arial" panose="020B0604020202020204" pitchFamily="34" charset="0"/>
                <a:cs typeface="Arial" panose="020B0604020202020204" pitchFamily="34" charset="0"/>
              </a:rPr>
              <a:t>J. Russell Hutt</a:t>
            </a:r>
            <a:br>
              <a:rPr lang="en-US" b="1">
                <a:solidFill>
                  <a:schemeClr val="tx1">
                    <a:lumMod val="95000"/>
                  </a:schemeClr>
                </a:solidFill>
                <a:latin typeface="Arial" panose="020B0604020202020204" pitchFamily="34" charset="0"/>
                <a:cs typeface="Arial" panose="020B0604020202020204" pitchFamily="34" charset="0"/>
              </a:rPr>
            </a:br>
            <a:endParaRPr lang="en-US" sz="1400" b="1">
              <a:solidFill>
                <a:schemeClr val="tx1">
                  <a:lumMod val="95000"/>
                </a:schemeClr>
              </a:solidFill>
              <a:latin typeface="Arial" panose="020B0604020202020204" pitchFamily="34" charset="0"/>
              <a:cs typeface="Arial" panose="020B0604020202020204" pitchFamily="34" charset="0"/>
            </a:endParaRPr>
          </a:p>
          <a:p>
            <a:pPr marL="0" indent="0" algn="r">
              <a:spcBef>
                <a:spcPts val="0"/>
              </a:spcBef>
              <a:buNone/>
            </a:pPr>
            <a:r>
              <a:rPr lang="en-US" sz="1600" b="1">
                <a:solidFill>
                  <a:schemeClr val="tx1">
                    <a:lumMod val="95000"/>
                  </a:schemeClr>
                </a:solidFill>
                <a:latin typeface="Arial" panose="020B0604020202020204" pitchFamily="34" charset="0"/>
                <a:cs typeface="Arial" panose="020B0604020202020204" pitchFamily="34" charset="0"/>
              </a:rPr>
              <a:t>Air Force Agency for Modeling &amp; Simulation (AFAMS)</a:t>
            </a:r>
            <a:endParaRPr lang="en-US" sz="1800" b="1">
              <a:solidFill>
                <a:schemeClr val="tx1">
                  <a:lumMod val="95000"/>
                </a:schemeClr>
              </a:solidFill>
              <a:latin typeface="Arial" panose="020B0604020202020204" pitchFamily="34" charset="0"/>
              <a:cs typeface="Arial" panose="020B0604020202020204" pitchFamily="34" charset="0"/>
            </a:endParaRPr>
          </a:p>
        </p:txBody>
      </p:sp>
      <p:pic>
        <p:nvPicPr>
          <p:cNvPr id="8" name="Picture 7" descr="A yellow background with blue text&#10;&#10;Description automatically generated">
            <a:extLst>
              <a:ext uri="{FF2B5EF4-FFF2-40B4-BE49-F238E27FC236}">
                <a16:creationId xmlns:a16="http://schemas.microsoft.com/office/drawing/2014/main" id="{B45274C8-70F1-7FAD-FFCA-945CB3961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996" y="5175594"/>
            <a:ext cx="3428457" cy="997538"/>
          </a:xfrm>
          <a:prstGeom prst="rect">
            <a:avLst/>
          </a:prstGeom>
        </p:spPr>
      </p:pic>
      <p:pic>
        <p:nvPicPr>
          <p:cNvPr id="9" name="Picture 8" descr="AFAMS Logo">
            <a:extLst>
              <a:ext uri="{FF2B5EF4-FFF2-40B4-BE49-F238E27FC236}">
                <a16:creationId xmlns:a16="http://schemas.microsoft.com/office/drawing/2014/main" id="{600E325E-155E-3B11-3A8E-A0DA7A280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3168" y="5148121"/>
            <a:ext cx="1054871" cy="107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3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FA4F-8262-1301-2A22-75DE14237BAC}"/>
              </a:ext>
            </a:extLst>
          </p:cNvPr>
          <p:cNvSpPr>
            <a:spLocks noGrp="1"/>
          </p:cNvSpPr>
          <p:nvPr>
            <p:ph type="title"/>
          </p:nvPr>
        </p:nvSpPr>
        <p:spPr/>
        <p:txBody>
          <a:bodyPr/>
          <a:lstStyle/>
          <a:p>
            <a:r>
              <a:rPr lang="en-US" dirty="0"/>
              <a:t>M&amp;S GRA for Synthetic Training Vision​</a:t>
            </a:r>
          </a:p>
        </p:txBody>
      </p:sp>
      <p:pic>
        <p:nvPicPr>
          <p:cNvPr id="2050" name="Picture 2">
            <a:extLst>
              <a:ext uri="{FF2B5EF4-FFF2-40B4-BE49-F238E27FC236}">
                <a16:creationId xmlns:a16="http://schemas.microsoft.com/office/drawing/2014/main" id="{6F191A17-DB7B-DF05-45CD-7476130B5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00" y="795130"/>
            <a:ext cx="11851200" cy="584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82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A3CC-AC0E-5B32-E89C-B307CAE3A919}"/>
              </a:ext>
            </a:extLst>
          </p:cNvPr>
          <p:cNvSpPr>
            <a:spLocks noGrp="1"/>
          </p:cNvSpPr>
          <p:nvPr>
            <p:ph type="title"/>
          </p:nvPr>
        </p:nvSpPr>
        <p:spPr/>
        <p:txBody>
          <a:bodyPr/>
          <a:lstStyle/>
          <a:p>
            <a:r>
              <a:rPr lang="en-US" dirty="0"/>
              <a:t>Architectural Patterns</a:t>
            </a:r>
          </a:p>
        </p:txBody>
      </p:sp>
      <p:graphicFrame>
        <p:nvGraphicFramePr>
          <p:cNvPr id="6" name="Content Placeholder 5">
            <a:extLst>
              <a:ext uri="{FF2B5EF4-FFF2-40B4-BE49-F238E27FC236}">
                <a16:creationId xmlns:a16="http://schemas.microsoft.com/office/drawing/2014/main" id="{558A9D3B-764C-8898-45A5-7F6CF58773B9}"/>
              </a:ext>
            </a:extLst>
          </p:cNvPr>
          <p:cNvGraphicFramePr>
            <a:graphicFrameLocks noGrp="1"/>
          </p:cNvGraphicFramePr>
          <p:nvPr/>
        </p:nvGraphicFramePr>
        <p:xfrm>
          <a:off x="838200" y="1253331"/>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7">
            <a:extLst>
              <a:ext uri="{FF2B5EF4-FFF2-40B4-BE49-F238E27FC236}">
                <a16:creationId xmlns:a16="http://schemas.microsoft.com/office/drawing/2014/main" id="{16FDC2E7-96CC-196A-470D-240D8244AFC4}"/>
              </a:ext>
            </a:extLst>
          </p:cNvPr>
          <p:cNvSpPr>
            <a:spLocks noGrp="1"/>
          </p:cNvSpPr>
          <p:nvPr/>
        </p:nvSpPr>
        <p:spPr>
          <a:xfrm>
            <a:off x="6172200" y="1253331"/>
            <a:ext cx="5181600"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Aptos" panose="021100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Aptos" panose="0211000402020202020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Aptos" panose="0211000402020202020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Aptos" panose="0211000402020202020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Aptos" panose="0211000402020202020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Aptos" panose="0211000402020202020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Aptos" panose="02110004020202020204"/>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Aptos" panose="02110004020202020204"/>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Aptos" panose="02110004020202020204"/>
              </a:defRPr>
            </a:lvl9pPr>
          </a:lstStyle>
          <a:p>
            <a:pPr marL="0" indent="0">
              <a:buNone/>
            </a:pPr>
            <a:r>
              <a:rPr lang="en-US" sz="3200" b="0" i="0" dirty="0">
                <a:solidFill>
                  <a:srgbClr val="000000"/>
                </a:solidFill>
                <a:effectLst/>
              </a:rPr>
              <a:t>Initial Patterns Identified:</a:t>
            </a:r>
          </a:p>
          <a:p>
            <a:pPr lvl="1"/>
            <a:r>
              <a:rPr lang="en-US" sz="2800" dirty="0">
                <a:solidFill>
                  <a:srgbClr val="000000"/>
                </a:solidFill>
              </a:rPr>
              <a:t>Data Patterns</a:t>
            </a:r>
          </a:p>
          <a:p>
            <a:pPr lvl="1"/>
            <a:r>
              <a:rPr lang="en-US" sz="2800" b="0" i="0" dirty="0">
                <a:solidFill>
                  <a:srgbClr val="000000"/>
                </a:solidFill>
                <a:effectLst/>
              </a:rPr>
              <a:t>Integration Patterns</a:t>
            </a:r>
          </a:p>
          <a:p>
            <a:pPr lvl="1"/>
            <a:r>
              <a:rPr lang="en-US" sz="2800" dirty="0">
                <a:solidFill>
                  <a:srgbClr val="000000"/>
                </a:solidFill>
              </a:rPr>
              <a:t>Migration Patterns</a:t>
            </a:r>
            <a:endParaRPr lang="en-US" sz="2800" b="0" i="0" dirty="0">
              <a:solidFill>
                <a:srgbClr val="000000"/>
              </a:solidFill>
              <a:effectLst/>
            </a:endParaRPr>
          </a:p>
          <a:p>
            <a:pPr marL="0" indent="0">
              <a:buNone/>
            </a:pPr>
            <a:endParaRPr lang="en-US" sz="3200" dirty="0"/>
          </a:p>
        </p:txBody>
      </p:sp>
    </p:spTree>
    <p:extLst>
      <p:ext uri="{BB962C8B-B14F-4D97-AF65-F5344CB8AC3E}">
        <p14:creationId xmlns:p14="http://schemas.microsoft.com/office/powerpoint/2010/main" val="118702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4111-6E39-6B49-3D44-F09F43433B34}"/>
              </a:ext>
            </a:extLst>
          </p:cNvPr>
          <p:cNvSpPr>
            <a:spLocks noGrp="1"/>
          </p:cNvSpPr>
          <p:nvPr>
            <p:ph type="title"/>
          </p:nvPr>
        </p:nvSpPr>
        <p:spPr/>
        <p:txBody>
          <a:bodyPr/>
          <a:lstStyle/>
          <a:p>
            <a:endParaRPr lang="en-US"/>
          </a:p>
        </p:txBody>
      </p:sp>
      <p:graphicFrame>
        <p:nvGraphicFramePr>
          <p:cNvPr id="7" name="Content Placeholder 4">
            <a:extLst>
              <a:ext uri="{FF2B5EF4-FFF2-40B4-BE49-F238E27FC236}">
                <a16:creationId xmlns:a16="http://schemas.microsoft.com/office/drawing/2014/main" id="{0BD238B3-F3A9-6BF1-4219-145FE7FAFE91}"/>
              </a:ext>
            </a:extLst>
          </p:cNvPr>
          <p:cNvGraphicFramePr>
            <a:graphicFrameLocks noGrp="1"/>
          </p:cNvGraphicFramePr>
          <p:nvPr>
            <p:extLst>
              <p:ext uri="{D42A27DB-BD31-4B8C-83A1-F6EECF244321}">
                <p14:modId xmlns:p14="http://schemas.microsoft.com/office/powerpoint/2010/main" val="2341866731"/>
              </p:ext>
            </p:extLst>
          </p:nvPr>
        </p:nvGraphicFramePr>
        <p:xfrm>
          <a:off x="763878" y="1178562"/>
          <a:ext cx="10515600" cy="4777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5">
            <a:extLst>
              <a:ext uri="{FF2B5EF4-FFF2-40B4-BE49-F238E27FC236}">
                <a16:creationId xmlns:a16="http://schemas.microsoft.com/office/drawing/2014/main" id="{805EA0BD-1153-77A2-0735-B794E900233E}"/>
              </a:ext>
            </a:extLst>
          </p:cNvPr>
          <p:cNvSpPr txBox="1"/>
          <p:nvPr/>
        </p:nvSpPr>
        <p:spPr>
          <a:xfrm>
            <a:off x="1840727" y="5956360"/>
            <a:ext cx="2640265" cy="419338"/>
          </a:xfrm>
          <a:prstGeom prst="roundRect">
            <a:avLst>
              <a:gd name="adj" fmla="val 21115"/>
            </a:avLst>
          </a:prstGeom>
          <a:solidFill>
            <a:srgbClr val="0E2841"/>
          </a:solidFill>
        </p:spPr>
        <p:txBody>
          <a:bodyPr wrap="square" rtlCol="0">
            <a:spAutoFit/>
          </a:bodyPr>
          <a:lstStyle>
            <a:defPPr>
              <a:defRPr lang="en-US"/>
            </a:defPPr>
            <a:lvl1pPr marL="0" algn="l" defTabSz="914400" rtl="0" eaLnBrk="1" latinLnBrk="0" hangingPunct="1">
              <a:defRPr sz="1800" kern="1200">
                <a:solidFill>
                  <a:sysClr val="windowText" lastClr="000000"/>
                </a:solidFill>
                <a:latin typeface="Aptos" panose="02110004020202020204"/>
              </a:defRPr>
            </a:lvl1pPr>
            <a:lvl2pPr marL="457200" algn="l" defTabSz="914400" rtl="0" eaLnBrk="1" latinLnBrk="0" hangingPunct="1">
              <a:defRPr sz="1800" kern="1200">
                <a:solidFill>
                  <a:sysClr val="windowText" lastClr="000000"/>
                </a:solidFill>
                <a:latin typeface="Aptos" panose="02110004020202020204"/>
              </a:defRPr>
            </a:lvl2pPr>
            <a:lvl3pPr marL="914400" algn="l" defTabSz="914400" rtl="0" eaLnBrk="1" latinLnBrk="0" hangingPunct="1">
              <a:defRPr sz="1800" kern="1200">
                <a:solidFill>
                  <a:sysClr val="windowText" lastClr="000000"/>
                </a:solidFill>
                <a:latin typeface="Aptos" panose="02110004020202020204"/>
              </a:defRPr>
            </a:lvl3pPr>
            <a:lvl4pPr marL="1371600" algn="l" defTabSz="914400" rtl="0" eaLnBrk="1" latinLnBrk="0" hangingPunct="1">
              <a:defRPr sz="1800" kern="1200">
                <a:solidFill>
                  <a:sysClr val="windowText" lastClr="000000"/>
                </a:solidFill>
                <a:latin typeface="Aptos" panose="02110004020202020204"/>
              </a:defRPr>
            </a:lvl4pPr>
            <a:lvl5pPr marL="1828800" algn="l" defTabSz="914400" rtl="0" eaLnBrk="1" latinLnBrk="0" hangingPunct="1">
              <a:defRPr sz="1800" kern="1200">
                <a:solidFill>
                  <a:sysClr val="windowText" lastClr="000000"/>
                </a:solidFill>
                <a:latin typeface="Aptos" panose="02110004020202020204"/>
              </a:defRPr>
            </a:lvl5pPr>
            <a:lvl6pPr marL="2286000" algn="l" defTabSz="914400" rtl="0" eaLnBrk="1" latinLnBrk="0" hangingPunct="1">
              <a:defRPr sz="1800" kern="1200">
                <a:solidFill>
                  <a:sysClr val="windowText" lastClr="000000"/>
                </a:solidFill>
                <a:latin typeface="Aptos" panose="02110004020202020204"/>
              </a:defRPr>
            </a:lvl6pPr>
            <a:lvl7pPr marL="2743200" algn="l" defTabSz="914400" rtl="0" eaLnBrk="1" latinLnBrk="0" hangingPunct="1">
              <a:defRPr sz="1800" kern="1200">
                <a:solidFill>
                  <a:sysClr val="windowText" lastClr="000000"/>
                </a:solidFill>
                <a:latin typeface="Aptos" panose="02110004020202020204"/>
              </a:defRPr>
            </a:lvl7pPr>
            <a:lvl8pPr marL="3200400" algn="l" defTabSz="914400" rtl="0" eaLnBrk="1" latinLnBrk="0" hangingPunct="1">
              <a:defRPr sz="1800" kern="1200">
                <a:solidFill>
                  <a:sysClr val="windowText" lastClr="000000"/>
                </a:solidFill>
                <a:latin typeface="Aptos" panose="02110004020202020204"/>
              </a:defRPr>
            </a:lvl8pPr>
            <a:lvl9pPr marL="3657600" algn="l" defTabSz="914400" rtl="0" eaLnBrk="1" latinLnBrk="0" hangingPunct="1">
              <a:defRPr sz="1800" kern="1200">
                <a:solidFill>
                  <a:sysClr val="windowText" lastClr="000000"/>
                </a:solidFill>
                <a:latin typeface="Aptos" panose="02110004020202020204"/>
              </a:defRPr>
            </a:lvl9pPr>
          </a:lstStyle>
          <a:p>
            <a:pPr algn="ctr"/>
            <a:r>
              <a:rPr lang="en-US" dirty="0">
                <a:solidFill>
                  <a:sysClr val="window" lastClr="FFFFFF"/>
                </a:solidFill>
              </a:rPr>
              <a:t>CENTRALIZED</a:t>
            </a:r>
            <a:endParaRPr lang="en-US" sz="1600" b="1" i="1" dirty="0">
              <a:solidFill>
                <a:sysClr val="window" lastClr="FFFFFF"/>
              </a:solidFill>
            </a:endParaRPr>
          </a:p>
        </p:txBody>
      </p:sp>
      <p:sp>
        <p:nvSpPr>
          <p:cNvPr id="9" name="TextBox 7">
            <a:extLst>
              <a:ext uri="{FF2B5EF4-FFF2-40B4-BE49-F238E27FC236}">
                <a16:creationId xmlns:a16="http://schemas.microsoft.com/office/drawing/2014/main" id="{B33E299C-B760-0D3D-454D-9C33D0B251FB}"/>
              </a:ext>
            </a:extLst>
          </p:cNvPr>
          <p:cNvSpPr txBox="1"/>
          <p:nvPr/>
        </p:nvSpPr>
        <p:spPr>
          <a:xfrm>
            <a:off x="7769882" y="5922277"/>
            <a:ext cx="2640265" cy="419338"/>
          </a:xfrm>
          <a:prstGeom prst="roundRect">
            <a:avLst>
              <a:gd name="adj" fmla="val 21115"/>
            </a:avLst>
          </a:prstGeom>
          <a:solidFill>
            <a:srgbClr val="0E2841"/>
          </a:solidFill>
        </p:spPr>
        <p:txBody>
          <a:bodyPr wrap="square" rtlCol="0">
            <a:spAutoFit/>
          </a:bodyPr>
          <a:lstStyle>
            <a:defPPr>
              <a:defRPr lang="en-US"/>
            </a:defPPr>
            <a:lvl1pPr marL="0" algn="l" defTabSz="914400" rtl="0" eaLnBrk="1" latinLnBrk="0" hangingPunct="1">
              <a:defRPr sz="1800" kern="1200">
                <a:solidFill>
                  <a:sysClr val="windowText" lastClr="000000"/>
                </a:solidFill>
                <a:latin typeface="Aptos" panose="02110004020202020204"/>
              </a:defRPr>
            </a:lvl1pPr>
            <a:lvl2pPr marL="457200" algn="l" defTabSz="914400" rtl="0" eaLnBrk="1" latinLnBrk="0" hangingPunct="1">
              <a:defRPr sz="1800" kern="1200">
                <a:solidFill>
                  <a:sysClr val="windowText" lastClr="000000"/>
                </a:solidFill>
                <a:latin typeface="Aptos" panose="02110004020202020204"/>
              </a:defRPr>
            </a:lvl2pPr>
            <a:lvl3pPr marL="914400" algn="l" defTabSz="914400" rtl="0" eaLnBrk="1" latinLnBrk="0" hangingPunct="1">
              <a:defRPr sz="1800" kern="1200">
                <a:solidFill>
                  <a:sysClr val="windowText" lastClr="000000"/>
                </a:solidFill>
                <a:latin typeface="Aptos" panose="02110004020202020204"/>
              </a:defRPr>
            </a:lvl3pPr>
            <a:lvl4pPr marL="1371600" algn="l" defTabSz="914400" rtl="0" eaLnBrk="1" latinLnBrk="0" hangingPunct="1">
              <a:defRPr sz="1800" kern="1200">
                <a:solidFill>
                  <a:sysClr val="windowText" lastClr="000000"/>
                </a:solidFill>
                <a:latin typeface="Aptos" panose="02110004020202020204"/>
              </a:defRPr>
            </a:lvl4pPr>
            <a:lvl5pPr marL="1828800" algn="l" defTabSz="914400" rtl="0" eaLnBrk="1" latinLnBrk="0" hangingPunct="1">
              <a:defRPr sz="1800" kern="1200">
                <a:solidFill>
                  <a:sysClr val="windowText" lastClr="000000"/>
                </a:solidFill>
                <a:latin typeface="Aptos" panose="02110004020202020204"/>
              </a:defRPr>
            </a:lvl5pPr>
            <a:lvl6pPr marL="2286000" algn="l" defTabSz="914400" rtl="0" eaLnBrk="1" latinLnBrk="0" hangingPunct="1">
              <a:defRPr sz="1800" kern="1200">
                <a:solidFill>
                  <a:sysClr val="windowText" lastClr="000000"/>
                </a:solidFill>
                <a:latin typeface="Aptos" panose="02110004020202020204"/>
              </a:defRPr>
            </a:lvl6pPr>
            <a:lvl7pPr marL="2743200" algn="l" defTabSz="914400" rtl="0" eaLnBrk="1" latinLnBrk="0" hangingPunct="1">
              <a:defRPr sz="1800" kern="1200">
                <a:solidFill>
                  <a:sysClr val="windowText" lastClr="000000"/>
                </a:solidFill>
                <a:latin typeface="Aptos" panose="02110004020202020204"/>
              </a:defRPr>
            </a:lvl7pPr>
            <a:lvl8pPr marL="3200400" algn="l" defTabSz="914400" rtl="0" eaLnBrk="1" latinLnBrk="0" hangingPunct="1">
              <a:defRPr sz="1800" kern="1200">
                <a:solidFill>
                  <a:sysClr val="windowText" lastClr="000000"/>
                </a:solidFill>
                <a:latin typeface="Aptos" panose="02110004020202020204"/>
              </a:defRPr>
            </a:lvl8pPr>
            <a:lvl9pPr marL="3657600" algn="l" defTabSz="914400" rtl="0" eaLnBrk="1" latinLnBrk="0" hangingPunct="1">
              <a:defRPr sz="1800" kern="1200">
                <a:solidFill>
                  <a:sysClr val="windowText" lastClr="000000"/>
                </a:solidFill>
                <a:latin typeface="Aptos" panose="02110004020202020204"/>
              </a:defRPr>
            </a:lvl9pPr>
          </a:lstStyle>
          <a:p>
            <a:pPr algn="ctr"/>
            <a:r>
              <a:rPr lang="en-US" dirty="0">
                <a:solidFill>
                  <a:sysClr val="window" lastClr="FFFFFF"/>
                </a:solidFill>
              </a:rPr>
              <a:t>DECENTRALIZED</a:t>
            </a:r>
            <a:endParaRPr lang="en-US" sz="1600" b="1" i="1" dirty="0">
              <a:solidFill>
                <a:sysClr val="window" lastClr="FFFFFF"/>
              </a:solidFill>
            </a:endParaRPr>
          </a:p>
        </p:txBody>
      </p:sp>
    </p:spTree>
    <p:extLst>
      <p:ext uri="{BB962C8B-B14F-4D97-AF65-F5344CB8AC3E}">
        <p14:creationId xmlns:p14="http://schemas.microsoft.com/office/powerpoint/2010/main" val="45867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D3A8-90B7-ED02-1EC7-922ACD3E8A16}"/>
              </a:ext>
            </a:extLst>
          </p:cNvPr>
          <p:cNvSpPr>
            <a:spLocks noGrp="1"/>
          </p:cNvSpPr>
          <p:nvPr>
            <p:ph type="title"/>
          </p:nvPr>
        </p:nvSpPr>
        <p:spPr/>
        <p:txBody>
          <a:bodyPr/>
          <a:lstStyle/>
          <a:p>
            <a:r>
              <a:rPr lang="en-US" dirty="0"/>
              <a:t>Integration Patterns</a:t>
            </a:r>
          </a:p>
        </p:txBody>
      </p:sp>
      <p:pic>
        <p:nvPicPr>
          <p:cNvPr id="3074" name="Picture 2" descr="White puzzle with one red piece">
            <a:extLst>
              <a:ext uri="{FF2B5EF4-FFF2-40B4-BE49-F238E27FC236}">
                <a16:creationId xmlns:a16="http://schemas.microsoft.com/office/drawing/2014/main" id="{A65AECC8-58B6-8BEF-820B-F1BCDC9EC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000" y="867130"/>
            <a:ext cx="3696000" cy="553759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BBFC80D2-9F92-FB82-CE55-2DC7DA52A203}"/>
              </a:ext>
            </a:extLst>
          </p:cNvPr>
          <p:cNvSpPr>
            <a:spLocks noGrp="1"/>
          </p:cNvSpPr>
          <p:nvPr/>
        </p:nvSpPr>
        <p:spPr>
          <a:xfrm>
            <a:off x="586087" y="1388258"/>
            <a:ext cx="6815025"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Benefits</a:t>
            </a:r>
          </a:p>
          <a:p>
            <a:pPr lvl="1"/>
            <a:r>
              <a:rPr lang="en-US" dirty="0"/>
              <a:t>Ensure Consistency and Interoperability</a:t>
            </a:r>
          </a:p>
          <a:p>
            <a:pPr lvl="1"/>
            <a:r>
              <a:rPr lang="en-US" dirty="0"/>
              <a:t>Facilitate Seamless Data Exchange</a:t>
            </a:r>
          </a:p>
          <a:p>
            <a:pPr lvl="1"/>
            <a:r>
              <a:rPr lang="en-US" dirty="0"/>
              <a:t>Promote Flexibility and Scalability</a:t>
            </a:r>
          </a:p>
          <a:p>
            <a:pPr lvl="1"/>
            <a:r>
              <a:rPr lang="en-US" dirty="0"/>
              <a:t>Enhance Resilience and Reliability</a:t>
            </a:r>
          </a:p>
          <a:p>
            <a:pPr lvl="1"/>
            <a:r>
              <a:rPr lang="en-US" dirty="0"/>
              <a:t>Support Legacy and Modern Systems Coexistence</a:t>
            </a:r>
          </a:p>
          <a:p>
            <a:r>
              <a:rPr lang="en-US" dirty="0"/>
              <a:t>Key Patterns</a:t>
            </a:r>
          </a:p>
          <a:p>
            <a:pPr lvl="1"/>
            <a:r>
              <a:rPr lang="en-US" dirty="0"/>
              <a:t>Mesh App and Service Architecture (MASA)</a:t>
            </a:r>
          </a:p>
          <a:p>
            <a:pPr lvl="1"/>
            <a:r>
              <a:rPr lang="en-US" dirty="0"/>
              <a:t>Edge-Hybrid</a:t>
            </a:r>
          </a:p>
          <a:p>
            <a:pPr lvl="1"/>
            <a:r>
              <a:rPr lang="en-US" dirty="0"/>
              <a:t>Hyperconverged Infrastructure (HCI)</a:t>
            </a:r>
          </a:p>
          <a:p>
            <a:endParaRPr lang="en-US" dirty="0"/>
          </a:p>
          <a:p>
            <a:pPr lvl="1"/>
            <a:endParaRPr lang="en-US" dirty="0"/>
          </a:p>
        </p:txBody>
      </p:sp>
    </p:spTree>
    <p:extLst>
      <p:ext uri="{BB962C8B-B14F-4D97-AF65-F5344CB8AC3E}">
        <p14:creationId xmlns:p14="http://schemas.microsoft.com/office/powerpoint/2010/main" val="282259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A680C-EA89-4268-C8DC-E442271057B8}"/>
              </a:ext>
            </a:extLst>
          </p:cNvPr>
          <p:cNvSpPr>
            <a:spLocks noGrp="1"/>
          </p:cNvSpPr>
          <p:nvPr>
            <p:ph type="title"/>
          </p:nvPr>
        </p:nvSpPr>
        <p:spPr/>
        <p:txBody>
          <a:bodyPr anchor="ctr">
            <a:normAutofit/>
          </a:bodyPr>
          <a:lstStyle/>
          <a:p>
            <a:r>
              <a:rPr lang="en-US" dirty="0"/>
              <a:t>Migration Patterns</a:t>
            </a:r>
          </a:p>
        </p:txBody>
      </p:sp>
      <p:sp>
        <p:nvSpPr>
          <p:cNvPr id="7" name="Flowchart: Off-page Connector 6">
            <a:extLst>
              <a:ext uri="{FF2B5EF4-FFF2-40B4-BE49-F238E27FC236}">
                <a16:creationId xmlns:a16="http://schemas.microsoft.com/office/drawing/2014/main" id="{A0AC3867-7128-AB8B-88C1-FA5ECBA0D89A}"/>
              </a:ext>
            </a:extLst>
          </p:cNvPr>
          <p:cNvSpPr/>
          <p:nvPr/>
        </p:nvSpPr>
        <p:spPr>
          <a:xfrm>
            <a:off x="11514876" y="242822"/>
            <a:ext cx="436250" cy="393498"/>
          </a:xfrm>
          <a:prstGeom prst="flowChartOffpageConnector">
            <a:avLst/>
          </a:prstGeom>
          <a:solidFill>
            <a:srgbClr val="F5C2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51608BB0-0244-2144-AD4A-16A72797F8C7}" type="slidenum">
              <a:rPr lang="es-HN" sz="1466" b="1"/>
              <a:t>14</a:t>
            </a:fld>
            <a:endParaRPr lang="en-US" sz="1466" b="1" dirty="0"/>
          </a:p>
        </p:txBody>
      </p:sp>
      <p:pic>
        <p:nvPicPr>
          <p:cNvPr id="14" name="Picture 13" descr="Birds flying on a clear blue sky">
            <a:extLst>
              <a:ext uri="{FF2B5EF4-FFF2-40B4-BE49-F238E27FC236}">
                <a16:creationId xmlns:a16="http://schemas.microsoft.com/office/drawing/2014/main" id="{F542D5CA-1848-B998-9627-76BB62FA8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120" y="1678888"/>
            <a:ext cx="8216880" cy="4747914"/>
          </a:xfrm>
          <a:prstGeom prst="rect">
            <a:avLst/>
          </a:prstGeom>
          <a:effectLst>
            <a:softEdge rad="431800"/>
          </a:effectLst>
        </p:spPr>
      </p:pic>
      <p:sp>
        <p:nvSpPr>
          <p:cNvPr id="11" name="Content Placeholder 10">
            <a:extLst>
              <a:ext uri="{FF2B5EF4-FFF2-40B4-BE49-F238E27FC236}">
                <a16:creationId xmlns:a16="http://schemas.microsoft.com/office/drawing/2014/main" id="{83111146-FBD3-34A9-1D95-01A7BC963C38}"/>
              </a:ext>
            </a:extLst>
          </p:cNvPr>
          <p:cNvSpPr>
            <a:spLocks noGrp="1"/>
          </p:cNvSpPr>
          <p:nvPr>
            <p:ph idx="1"/>
          </p:nvPr>
        </p:nvSpPr>
        <p:spPr>
          <a:xfrm>
            <a:off x="264967" y="1437912"/>
            <a:ext cx="7044708" cy="5081551"/>
          </a:xfrm>
          <a:solidFill>
            <a:schemeClr val="bg1"/>
          </a:solidFill>
          <a:effectLst>
            <a:softEdge rad="406400"/>
          </a:effectLst>
        </p:spPr>
        <p:txBody>
          <a:bodyPr>
            <a:normAutofit fontScale="85000" lnSpcReduction="10000"/>
          </a:bodyPr>
          <a:lstStyle/>
          <a:p>
            <a:r>
              <a:rPr lang="en-US" b="1" dirty="0"/>
              <a:t>Rehost (Lift and Shift) </a:t>
            </a:r>
            <a:r>
              <a:rPr lang="en-US" dirty="0"/>
              <a:t>– </a:t>
            </a:r>
            <a:r>
              <a:rPr lang="en-US" i="1" dirty="0"/>
              <a:t>move simulation software to another platform (physical, virtual, or cloud) without modifying the code, features, or functions</a:t>
            </a:r>
          </a:p>
          <a:p>
            <a:r>
              <a:rPr lang="en-US" b="1" dirty="0" err="1"/>
              <a:t>Replatforming</a:t>
            </a:r>
            <a:r>
              <a:rPr lang="en-US" b="1" dirty="0"/>
              <a:t> (Lift and Reshape) </a:t>
            </a:r>
            <a:r>
              <a:rPr lang="en-US" dirty="0"/>
              <a:t>– </a:t>
            </a:r>
            <a:r>
              <a:rPr lang="en-US" i="1" dirty="0"/>
              <a:t>move to another platform and recode some software, but not the code structure, features or functions </a:t>
            </a:r>
          </a:p>
          <a:p>
            <a:r>
              <a:rPr lang="en-US" b="1" dirty="0"/>
              <a:t>Refactoring (Restructure and optimize) </a:t>
            </a:r>
            <a:r>
              <a:rPr lang="en-US" dirty="0"/>
              <a:t>– </a:t>
            </a:r>
            <a:r>
              <a:rPr lang="en-US" i="1" dirty="0"/>
              <a:t>modification of existing code to meet modern standards without changing external behavior to remove technical debt and improve </a:t>
            </a:r>
            <a:r>
              <a:rPr lang="en-US" dirty="0"/>
              <a:t>nonfunctional attributes</a:t>
            </a:r>
          </a:p>
          <a:p>
            <a:r>
              <a:rPr lang="en-US" b="1" dirty="0"/>
              <a:t>Incremental Migration</a:t>
            </a:r>
            <a:r>
              <a:rPr lang="en-US" dirty="0"/>
              <a:t> – </a:t>
            </a:r>
            <a:r>
              <a:rPr lang="en-US" i="1" dirty="0"/>
              <a:t>gradual transition with the Strangler Pattern—incrementally replacing legacy systems with new functionalities</a:t>
            </a:r>
            <a:r>
              <a:rPr lang="en-US" dirty="0"/>
              <a:t>.</a:t>
            </a:r>
          </a:p>
        </p:txBody>
      </p:sp>
    </p:spTree>
    <p:extLst>
      <p:ext uri="{BB962C8B-B14F-4D97-AF65-F5344CB8AC3E}">
        <p14:creationId xmlns:p14="http://schemas.microsoft.com/office/powerpoint/2010/main" val="362465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B10E-5961-B3E4-A373-2ED8210670E0}"/>
              </a:ext>
            </a:extLst>
          </p:cNvPr>
          <p:cNvSpPr>
            <a:spLocks noGrp="1"/>
          </p:cNvSpPr>
          <p:nvPr>
            <p:ph type="title"/>
          </p:nvPr>
        </p:nvSpPr>
        <p:spPr>
          <a:xfrm>
            <a:off x="1303303" y="46245"/>
            <a:ext cx="8787757" cy="795130"/>
          </a:xfrm>
        </p:spPr>
        <p:txBody>
          <a:bodyPr/>
          <a:lstStyle/>
          <a:p>
            <a:r>
              <a:rPr lang="en-US" dirty="0"/>
              <a:t>Current Applications of Design Patterns</a:t>
            </a:r>
          </a:p>
        </p:txBody>
      </p:sp>
      <p:sp>
        <p:nvSpPr>
          <p:cNvPr id="3" name="Content Placeholder 2">
            <a:extLst>
              <a:ext uri="{FF2B5EF4-FFF2-40B4-BE49-F238E27FC236}">
                <a16:creationId xmlns:a16="http://schemas.microsoft.com/office/drawing/2014/main" id="{EA365D8D-B30D-AB22-DBAD-2A020445FCBE}"/>
              </a:ext>
            </a:extLst>
          </p:cNvPr>
          <p:cNvSpPr>
            <a:spLocks noGrp="1"/>
          </p:cNvSpPr>
          <p:nvPr>
            <p:ph idx="1"/>
          </p:nvPr>
        </p:nvSpPr>
        <p:spPr>
          <a:xfrm>
            <a:off x="419391" y="1428991"/>
            <a:ext cx="6169311" cy="4351338"/>
          </a:xfrm>
        </p:spPr>
        <p:txBody>
          <a:bodyPr>
            <a:normAutofit lnSpcReduction="10000"/>
          </a:bodyPr>
          <a:lstStyle/>
          <a:p>
            <a:r>
              <a:rPr lang="en-US" dirty="0"/>
              <a:t>Live Mission Operations Center (LMOC)</a:t>
            </a:r>
          </a:p>
          <a:p>
            <a:pPr lvl="1"/>
            <a:r>
              <a:rPr lang="en-US" dirty="0"/>
              <a:t>Data Mesh</a:t>
            </a:r>
          </a:p>
          <a:p>
            <a:r>
              <a:rPr lang="en-US" dirty="0"/>
              <a:t>Command and Control Simulation Environment for Training (C2SET)</a:t>
            </a:r>
          </a:p>
          <a:p>
            <a:pPr lvl="1"/>
            <a:r>
              <a:rPr lang="en-US" dirty="0"/>
              <a:t>Data Fabric</a:t>
            </a:r>
          </a:p>
          <a:p>
            <a:pPr lvl="1"/>
            <a:r>
              <a:rPr lang="en-US" dirty="0"/>
              <a:t>Strangler Pattern</a:t>
            </a:r>
          </a:p>
          <a:p>
            <a:r>
              <a:rPr lang="en-US" dirty="0"/>
              <a:t>Simulator Common Architecture Requirements and Standards (SCARS)</a:t>
            </a:r>
          </a:p>
          <a:p>
            <a:pPr lvl="1"/>
            <a:r>
              <a:rPr lang="en-US" dirty="0"/>
              <a:t>Hyperconverged Infrastructure</a:t>
            </a:r>
          </a:p>
        </p:txBody>
      </p:sp>
      <p:pic>
        <p:nvPicPr>
          <p:cNvPr id="7" name="Picture 6">
            <a:extLst>
              <a:ext uri="{FF2B5EF4-FFF2-40B4-BE49-F238E27FC236}">
                <a16:creationId xmlns:a16="http://schemas.microsoft.com/office/drawing/2014/main" id="{2532551B-1354-BD27-697B-E1FFBAED3CCC}"/>
              </a:ext>
            </a:extLst>
          </p:cNvPr>
          <p:cNvPicPr>
            <a:picLocks noChangeAspect="1"/>
          </p:cNvPicPr>
          <p:nvPr/>
        </p:nvPicPr>
        <p:blipFill>
          <a:blip r:embed="rId3"/>
          <a:srcRect l="12153" r="45596"/>
          <a:stretch/>
        </p:blipFill>
        <p:spPr>
          <a:xfrm>
            <a:off x="7103642" y="795130"/>
            <a:ext cx="5151179" cy="5619060"/>
          </a:xfrm>
          <a:prstGeom prst="rect">
            <a:avLst/>
          </a:prstGeom>
        </p:spPr>
      </p:pic>
    </p:spTree>
    <p:extLst>
      <p:ext uri="{BB962C8B-B14F-4D97-AF65-F5344CB8AC3E}">
        <p14:creationId xmlns:p14="http://schemas.microsoft.com/office/powerpoint/2010/main" val="745750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5F3D87-9898-20FC-824C-552F510540E1}"/>
              </a:ext>
            </a:extLst>
          </p:cNvPr>
          <p:cNvSpPr txBox="1">
            <a:spLocks/>
          </p:cNvSpPr>
          <p:nvPr/>
        </p:nvSpPr>
        <p:spPr bwMode="auto">
          <a:xfrm>
            <a:off x="299469" y="795130"/>
            <a:ext cx="4195140" cy="5638831"/>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2800" b="1">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3200" kern="1200" dirty="0">
                <a:solidFill>
                  <a:schemeClr val="tx1"/>
                </a:solidFill>
                <a:ea typeface="+mj-ea"/>
              </a:rPr>
              <a:t>Foundational Changes Needed for Data-Centric Transformation</a:t>
            </a:r>
          </a:p>
        </p:txBody>
      </p:sp>
      <p:graphicFrame>
        <p:nvGraphicFramePr>
          <p:cNvPr id="5" name="TextBox 2">
            <a:extLst>
              <a:ext uri="{FF2B5EF4-FFF2-40B4-BE49-F238E27FC236}">
                <a16:creationId xmlns:a16="http://schemas.microsoft.com/office/drawing/2014/main" id="{2A09F725-79BB-A3B5-6EC5-D5D35A5FA7D2}"/>
              </a:ext>
            </a:extLst>
          </p:cNvPr>
          <p:cNvGraphicFramePr/>
          <p:nvPr>
            <p:extLst>
              <p:ext uri="{D42A27DB-BD31-4B8C-83A1-F6EECF244321}">
                <p14:modId xmlns:p14="http://schemas.microsoft.com/office/powerpoint/2010/main" val="3883679252"/>
              </p:ext>
            </p:extLst>
          </p:nvPr>
        </p:nvGraphicFramePr>
        <p:xfrm>
          <a:off x="5048570" y="1173712"/>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746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adge Question Mark with solid fill">
            <a:extLst>
              <a:ext uri="{FF2B5EF4-FFF2-40B4-BE49-F238E27FC236}">
                <a16:creationId xmlns:a16="http://schemas.microsoft.com/office/drawing/2014/main" id="{F1922E31-E8A2-C1B7-D5D9-AA4771FB6D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10466" y="643466"/>
            <a:ext cx="5571067" cy="5571067"/>
          </a:xfrm>
          <a:prstGeom prst="rect">
            <a:avLst/>
          </a:prstGeom>
        </p:spPr>
      </p:pic>
    </p:spTree>
    <p:extLst>
      <p:ext uri="{BB962C8B-B14F-4D97-AF65-F5344CB8AC3E}">
        <p14:creationId xmlns:p14="http://schemas.microsoft.com/office/powerpoint/2010/main" val="358624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2151-3F0F-216E-B499-3D0A5371E36A}"/>
              </a:ext>
            </a:extLst>
          </p:cNvPr>
          <p:cNvSpPr>
            <a:spLocks noGrp="1"/>
          </p:cNvSpPr>
          <p:nvPr>
            <p:ph type="title"/>
          </p:nvPr>
        </p:nvSpPr>
        <p:spPr/>
        <p:txBody>
          <a:bodyPr/>
          <a:lstStyle/>
          <a:p>
            <a:r>
              <a:rPr lang="en-US" dirty="0"/>
              <a:t>Background</a:t>
            </a:r>
          </a:p>
        </p:txBody>
      </p:sp>
      <p:sp>
        <p:nvSpPr>
          <p:cNvPr id="4" name="TextBox 3">
            <a:extLst>
              <a:ext uri="{FF2B5EF4-FFF2-40B4-BE49-F238E27FC236}">
                <a16:creationId xmlns:a16="http://schemas.microsoft.com/office/drawing/2014/main" id="{7AC54946-BBC0-CC2F-2D2D-AFC59FBBFD15}"/>
              </a:ext>
            </a:extLst>
          </p:cNvPr>
          <p:cNvSpPr txBox="1"/>
          <p:nvPr/>
        </p:nvSpPr>
        <p:spPr>
          <a:xfrm>
            <a:off x="1798842" y="5540606"/>
            <a:ext cx="8269355" cy="663952"/>
          </a:xfrm>
          <a:prstGeom prst="roundRect">
            <a:avLst>
              <a:gd name="adj" fmla="val 21115"/>
            </a:avLst>
          </a:prstGeom>
          <a:solidFill>
            <a:schemeClr val="tx2">
              <a:lumMod val="5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1">
                <a:solidFill>
                  <a:schemeClr val="bg1"/>
                </a:solidFill>
                <a:effectLst/>
                <a:latin typeface="Aptos" panose="020B0004020202020204" pitchFamily="34" charset="0"/>
                <a:ea typeface="Aptos" panose="020B0004020202020204" pitchFamily="34" charset="0"/>
                <a:cs typeface="Times New Roman" panose="02020603050405020304" pitchFamily="18" charset="0"/>
              </a:rPr>
              <a:t>Legacy simulators/simulations rely on tightly coupled systems and lack the flexibility for </a:t>
            </a:r>
            <a:r>
              <a:rPr lang="en-US" sz="1600" b="1" i="1" u="sng">
                <a:solidFill>
                  <a:schemeClr val="bg1"/>
                </a:solidFill>
                <a:effectLst/>
                <a:latin typeface="Aptos" panose="020B0004020202020204" pitchFamily="34" charset="0"/>
                <a:ea typeface="Aptos" panose="020B0004020202020204" pitchFamily="34" charset="0"/>
                <a:cs typeface="Times New Roman" panose="02020603050405020304" pitchFamily="18" charset="0"/>
              </a:rPr>
              <a:t>data-centric</a:t>
            </a:r>
            <a:r>
              <a:rPr lang="en-US" sz="1600" b="1" i="1">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1600" b="1" i="1" u="sng">
                <a:solidFill>
                  <a:schemeClr val="bg1"/>
                </a:solidFill>
                <a:effectLst/>
                <a:latin typeface="Aptos" panose="020B0004020202020204" pitchFamily="34" charset="0"/>
                <a:ea typeface="Aptos" panose="020B0004020202020204" pitchFamily="34" charset="0"/>
                <a:cs typeface="Times New Roman" panose="02020603050405020304" pitchFamily="18" charset="0"/>
              </a:rPr>
              <a:t>modern warfare </a:t>
            </a:r>
            <a:r>
              <a:rPr lang="en-US" sz="1600" b="1" i="1">
                <a:solidFill>
                  <a:schemeClr val="bg1"/>
                </a:solidFill>
                <a:effectLst/>
                <a:latin typeface="Aptos" panose="020B0004020202020204" pitchFamily="34" charset="0"/>
                <a:ea typeface="Aptos" panose="020B0004020202020204" pitchFamily="34" charset="0"/>
                <a:cs typeface="Times New Roman" panose="02020603050405020304" pitchFamily="18" charset="0"/>
              </a:rPr>
              <a:t>needs</a:t>
            </a:r>
            <a:endParaRPr lang="en-US" sz="1600" b="1" i="1" dirty="0">
              <a:solidFill>
                <a:schemeClr val="bg1"/>
              </a:solidFill>
            </a:endParaRPr>
          </a:p>
        </p:txBody>
      </p:sp>
      <p:sp>
        <p:nvSpPr>
          <p:cNvPr id="5" name="Rectangle 4">
            <a:extLst>
              <a:ext uri="{FF2B5EF4-FFF2-40B4-BE49-F238E27FC236}">
                <a16:creationId xmlns:a16="http://schemas.microsoft.com/office/drawing/2014/main" id="{9C12B6BD-82CB-7E5D-F828-0DE23AEC291B}"/>
              </a:ext>
            </a:extLst>
          </p:cNvPr>
          <p:cNvSpPr/>
          <p:nvPr/>
        </p:nvSpPr>
        <p:spPr>
          <a:xfrm>
            <a:off x="604800" y="1387637"/>
            <a:ext cx="10962370" cy="3991314"/>
          </a:xfrm>
          <a:prstGeom prst="rect">
            <a:avLst/>
          </a:prstGeom>
          <a:solidFill>
            <a:srgbClr val="F5C24C"/>
          </a:solidFill>
          <a:ln>
            <a:noFill/>
          </a:ln>
          <a:effectLst>
            <a:glow rad="127000">
              <a:srgbClr val="F5C24C"/>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8">
            <a:extLst>
              <a:ext uri="{FF2B5EF4-FFF2-40B4-BE49-F238E27FC236}">
                <a16:creationId xmlns:a16="http://schemas.microsoft.com/office/drawing/2014/main" id="{95E400C3-354A-639C-3A1F-D997AFD4D364}"/>
              </a:ext>
            </a:extLst>
          </p:cNvPr>
          <p:cNvSpPr txBox="1"/>
          <p:nvPr/>
        </p:nvSpPr>
        <p:spPr>
          <a:xfrm>
            <a:off x="1053494" y="1707246"/>
            <a:ext cx="3862751" cy="1892826"/>
          </a:xfrm>
          <a:prstGeom prst="rect">
            <a:avLst/>
          </a:prstGeom>
          <a:solidFill>
            <a:schemeClr val="bg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b="1" dirty="0">
                <a:latin typeface="Calibri" panose="020F0502020204030204" pitchFamily="34" charset="0"/>
                <a:ea typeface="Calibri" panose="020F0502020204030204" pitchFamily="34" charset="0"/>
                <a:cs typeface="Calibri" panose="020F0502020204030204" pitchFamily="34" charset="0"/>
              </a:rPr>
              <a:t>“The lack of shared data standards and architectures within the Air Force, across the services, and across other mission partners is a significant impediment to distributed training.”</a:t>
            </a:r>
            <a:br>
              <a:rPr lang="en-US" sz="1500" b="1" dirty="0">
                <a:latin typeface="Calibri" panose="020F0502020204030204" pitchFamily="34" charset="0"/>
                <a:ea typeface="Calibri" panose="020F0502020204030204" pitchFamily="34" charset="0"/>
                <a:cs typeface="Calibri" panose="020F0502020204030204" pitchFamily="34" charset="0"/>
              </a:rPr>
            </a:br>
            <a:r>
              <a:rPr lang="en-US" sz="1400" i="1" dirty="0">
                <a:latin typeface="Calibri" panose="020F0502020204030204" pitchFamily="34" charset="0"/>
                <a:cs typeface="Calibri" panose="020F0502020204030204" pitchFamily="34" charset="0"/>
              </a:rPr>
              <a:t>Air Force Operational Test and Training Infrastructure: Barriers to Full Implementation, RAND Research Report RRA992-1, 2022 </a:t>
            </a:r>
            <a:endParaRPr lang="en-US" sz="1500" i="1" dirty="0">
              <a:latin typeface="Calibri" panose="020F0502020204030204" pitchFamily="34" charset="0"/>
              <a:cs typeface="Calibri" panose="020F0502020204030204" pitchFamily="34" charset="0"/>
            </a:endParaRPr>
          </a:p>
        </p:txBody>
      </p:sp>
      <p:sp>
        <p:nvSpPr>
          <p:cNvPr id="7" name="TextBox 10">
            <a:extLst>
              <a:ext uri="{FF2B5EF4-FFF2-40B4-BE49-F238E27FC236}">
                <a16:creationId xmlns:a16="http://schemas.microsoft.com/office/drawing/2014/main" id="{78FE02EE-D517-EB3E-0BB6-2106FF0D1430}"/>
              </a:ext>
            </a:extLst>
          </p:cNvPr>
          <p:cNvSpPr txBox="1"/>
          <p:nvPr/>
        </p:nvSpPr>
        <p:spPr>
          <a:xfrm>
            <a:off x="5385409" y="1476414"/>
            <a:ext cx="5669325" cy="2400657"/>
          </a:xfrm>
          <a:prstGeom prst="rect">
            <a:avLst/>
          </a:prstGeom>
          <a:solidFill>
            <a:schemeClr val="bg1">
              <a:lumMod val="75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b="1" dirty="0">
                <a:latin typeface="Calibri" panose="020F0502020204030204" pitchFamily="34" charset="0"/>
                <a:cs typeface="Calibri" panose="020F0502020204030204" pitchFamily="34" charset="0"/>
              </a:rPr>
              <a:t>“Department of Defense (DoD) has fallen far behind in modeling data-centricity and facilitating data access. Today, first-rate companies demand interoperability within their software; within DoD, organizations remain riddled with systems that are incapable of data integration via Application Programming Interfaces (APIs).”</a:t>
            </a:r>
          </a:p>
          <a:p>
            <a:endParaRPr lang="en-US" sz="1500" b="1" dirty="0">
              <a:latin typeface="Calibri" panose="020F0502020204030204" pitchFamily="34" charset="0"/>
              <a:cs typeface="Calibri" panose="020F0502020204030204" pitchFamily="34" charset="0"/>
            </a:endParaRPr>
          </a:p>
          <a:p>
            <a:r>
              <a:rPr lang="en-US" sz="1500" b="1" dirty="0">
                <a:latin typeface="Calibri" panose="020F0502020204030204" pitchFamily="34" charset="0"/>
                <a:cs typeface="Calibri" panose="020F0502020204030204" pitchFamily="34" charset="0"/>
              </a:rPr>
              <a:t>“Data innovation is happening in vertical silos, and data access remains the central enterprise-level obstacle to the sharing and use of data for the warfighter”</a:t>
            </a:r>
            <a:br>
              <a:rPr lang="en-US" sz="1500" b="1" dirty="0">
                <a:latin typeface="Calibri" panose="020F0502020204030204" pitchFamily="34" charset="0"/>
                <a:cs typeface="Calibri" panose="020F0502020204030204" pitchFamily="34" charset="0"/>
              </a:rPr>
            </a:br>
            <a:r>
              <a:rPr lang="en-US" sz="1400" i="1" dirty="0">
                <a:latin typeface="Calibri" panose="020F0502020204030204" pitchFamily="34" charset="0"/>
                <a:cs typeface="Calibri" panose="020F0502020204030204" pitchFamily="34" charset="0"/>
              </a:rPr>
              <a:t>Defense Innovation Board: Building a DoD Data Economy, Feb 2024</a:t>
            </a:r>
            <a:endParaRPr lang="en-US" sz="1500" b="1" dirty="0">
              <a:latin typeface="Calibri" panose="020F0502020204030204" pitchFamily="34" charset="0"/>
              <a:cs typeface="Calibri" panose="020F0502020204030204" pitchFamily="34" charset="0"/>
            </a:endParaRPr>
          </a:p>
        </p:txBody>
      </p:sp>
      <p:sp>
        <p:nvSpPr>
          <p:cNvPr id="8" name="TextBox 12">
            <a:extLst>
              <a:ext uri="{FF2B5EF4-FFF2-40B4-BE49-F238E27FC236}">
                <a16:creationId xmlns:a16="http://schemas.microsoft.com/office/drawing/2014/main" id="{DD233504-06CD-7A05-4268-EF088B1F25C0}"/>
              </a:ext>
            </a:extLst>
          </p:cNvPr>
          <p:cNvSpPr txBox="1"/>
          <p:nvPr/>
        </p:nvSpPr>
        <p:spPr>
          <a:xfrm>
            <a:off x="796314" y="4170084"/>
            <a:ext cx="10336255" cy="1015663"/>
          </a:xfrm>
          <a:prstGeom prst="rect">
            <a:avLst/>
          </a:prstGeom>
          <a:solidFill>
            <a:srgbClr val="18235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b="1" dirty="0">
                <a:solidFill>
                  <a:schemeClr val="bg1"/>
                </a:solidFill>
                <a:latin typeface="Calibri" panose="020F0502020204030204" pitchFamily="34" charset="0"/>
                <a:cs typeface="Calibri" panose="020F0502020204030204" pitchFamily="34" charset="0"/>
              </a:rPr>
              <a:t>“There are lessons learned built into that data. There’s the wingman that did the wrong thing. There’s the bad radio call. There is the signal that we’ve never seen before… The problem — there is a high probability that every bit of that valuable data will never ever see the light of day.”</a:t>
            </a:r>
          </a:p>
          <a:p>
            <a:pPr algn="r"/>
            <a:r>
              <a:rPr lang="en-US" sz="1500" i="1" dirty="0">
                <a:solidFill>
                  <a:schemeClr val="bg1"/>
                </a:solidFill>
                <a:latin typeface="Calibri" panose="020F0502020204030204" pitchFamily="34" charset="0"/>
                <a:cs typeface="Calibri" panose="020F0502020204030204" pitchFamily="34" charset="0"/>
              </a:rPr>
              <a:t>Gen James </a:t>
            </a:r>
            <a:r>
              <a:rPr lang="en-US" sz="1500" i="1" dirty="0" err="1">
                <a:solidFill>
                  <a:schemeClr val="bg1"/>
                </a:solidFill>
                <a:latin typeface="Calibri" panose="020F0502020204030204" pitchFamily="34" charset="0"/>
                <a:cs typeface="Calibri" panose="020F0502020204030204" pitchFamily="34" charset="0"/>
              </a:rPr>
              <a:t>Slife</a:t>
            </a:r>
            <a:r>
              <a:rPr lang="en-US" sz="1500" i="1" dirty="0">
                <a:solidFill>
                  <a:schemeClr val="bg1"/>
                </a:solidFill>
                <a:latin typeface="Calibri" panose="020F0502020204030204" pitchFamily="34" charset="0"/>
                <a:cs typeface="Calibri" panose="020F0502020204030204" pitchFamily="34" charset="0"/>
              </a:rPr>
              <a:t> AFCEA Feb 2024</a:t>
            </a:r>
          </a:p>
        </p:txBody>
      </p:sp>
      <p:sp>
        <p:nvSpPr>
          <p:cNvPr id="9" name="Subtitle 2">
            <a:extLst>
              <a:ext uri="{FF2B5EF4-FFF2-40B4-BE49-F238E27FC236}">
                <a16:creationId xmlns:a16="http://schemas.microsoft.com/office/drawing/2014/main" id="{65441369-8204-86BE-FE09-C1B65C518E1D}"/>
              </a:ext>
            </a:extLst>
          </p:cNvPr>
          <p:cNvSpPr txBox="1">
            <a:spLocks/>
          </p:cNvSpPr>
          <p:nvPr/>
        </p:nvSpPr>
        <p:spPr>
          <a:xfrm>
            <a:off x="-3390" y="653442"/>
            <a:ext cx="1589784" cy="1324166"/>
          </a:xfrm>
          <a:prstGeom prst="rect">
            <a:avLst/>
          </a:prstGeom>
        </p:spPr>
        <p:txBody>
          <a:bodyPr vert="horz" lIns="121888" tIns="60944" rIns="121888" bIns="60944"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buNone/>
            </a:pPr>
            <a:r>
              <a:rPr lang="en-US" sz="15000" b="1" spc="-200" dirty="0">
                <a:latin typeface="Arial" panose="020B0604020202020204" pitchFamily="34" charset="0"/>
                <a:ea typeface="Franchise" pitchFamily="49" charset="0"/>
                <a:cs typeface="Arial" panose="020B0604020202020204" pitchFamily="34" charset="0"/>
              </a:rPr>
              <a:t>“</a:t>
            </a:r>
          </a:p>
        </p:txBody>
      </p:sp>
      <p:sp>
        <p:nvSpPr>
          <p:cNvPr id="10" name="Subtitle 2">
            <a:extLst>
              <a:ext uri="{FF2B5EF4-FFF2-40B4-BE49-F238E27FC236}">
                <a16:creationId xmlns:a16="http://schemas.microsoft.com/office/drawing/2014/main" id="{26789F27-7AC0-07FA-C0BC-1B502E8B3450}"/>
              </a:ext>
            </a:extLst>
          </p:cNvPr>
          <p:cNvSpPr txBox="1">
            <a:spLocks/>
          </p:cNvSpPr>
          <p:nvPr/>
        </p:nvSpPr>
        <p:spPr>
          <a:xfrm rot="10800000">
            <a:off x="10605606" y="4863375"/>
            <a:ext cx="1589784" cy="1324166"/>
          </a:xfrm>
          <a:prstGeom prst="rect">
            <a:avLst/>
          </a:prstGeom>
        </p:spPr>
        <p:txBody>
          <a:bodyPr vert="horz" lIns="121888" tIns="60944" rIns="121888" bIns="60944"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buNone/>
            </a:pPr>
            <a:r>
              <a:rPr lang="en-US" sz="15000" b="1" spc="-200" dirty="0">
                <a:latin typeface="Arial" panose="020B0604020202020204" pitchFamily="34" charset="0"/>
                <a:ea typeface="Franchise" pitchFamily="49" charset="0"/>
                <a:cs typeface="Arial" panose="020B0604020202020204" pitchFamily="34" charset="0"/>
              </a:rPr>
              <a:t>“</a:t>
            </a:r>
          </a:p>
        </p:txBody>
      </p:sp>
    </p:spTree>
    <p:extLst>
      <p:ext uri="{BB962C8B-B14F-4D97-AF65-F5344CB8AC3E}">
        <p14:creationId xmlns:p14="http://schemas.microsoft.com/office/powerpoint/2010/main" val="353005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15B3-8FF3-CEFB-1851-C12129BAF5E3}"/>
              </a:ext>
            </a:extLst>
          </p:cNvPr>
          <p:cNvSpPr>
            <a:spLocks noGrp="1"/>
          </p:cNvSpPr>
          <p:nvPr>
            <p:ph type="title"/>
          </p:nvPr>
        </p:nvSpPr>
        <p:spPr/>
        <p:txBody>
          <a:bodyPr/>
          <a:lstStyle/>
          <a:p>
            <a:r>
              <a:rPr lang="en-US" dirty="0"/>
              <a:t>Emerging Defense Priorities​</a:t>
            </a:r>
          </a:p>
        </p:txBody>
      </p:sp>
      <p:sp>
        <p:nvSpPr>
          <p:cNvPr id="3" name="Content Placeholder 2">
            <a:extLst>
              <a:ext uri="{FF2B5EF4-FFF2-40B4-BE49-F238E27FC236}">
                <a16:creationId xmlns:a16="http://schemas.microsoft.com/office/drawing/2014/main" id="{EFD97D0C-A2F4-3D67-8937-C486F106F7EB}"/>
              </a:ext>
            </a:extLst>
          </p:cNvPr>
          <p:cNvSpPr>
            <a:spLocks noGrp="1"/>
          </p:cNvSpPr>
          <p:nvPr>
            <p:ph sz="quarter" idx="11"/>
          </p:nvPr>
        </p:nvSpPr>
        <p:spPr/>
        <p:txBody>
          <a:bodyPr/>
          <a:lstStyle/>
          <a:p>
            <a:endParaRPr lang="en-US"/>
          </a:p>
        </p:txBody>
      </p:sp>
      <p:graphicFrame>
        <p:nvGraphicFramePr>
          <p:cNvPr id="5" name="Diagram 4">
            <a:extLst>
              <a:ext uri="{FF2B5EF4-FFF2-40B4-BE49-F238E27FC236}">
                <a16:creationId xmlns:a16="http://schemas.microsoft.com/office/drawing/2014/main" id="{809978B6-1BF7-7B30-8C5F-C8FC6090D4F8}"/>
              </a:ext>
            </a:extLst>
          </p:cNvPr>
          <p:cNvGraphicFramePr/>
          <p:nvPr/>
        </p:nvGraphicFramePr>
        <p:xfrm>
          <a:off x="355158" y="1030197"/>
          <a:ext cx="11481683" cy="4797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956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54D0-D328-7798-A5C5-63D472264293}"/>
              </a:ext>
            </a:extLst>
          </p:cNvPr>
          <p:cNvSpPr>
            <a:spLocks noGrp="1"/>
          </p:cNvSpPr>
          <p:nvPr>
            <p:ph type="title"/>
          </p:nvPr>
        </p:nvSpPr>
        <p:spPr/>
        <p:txBody>
          <a:bodyPr/>
          <a:lstStyle/>
          <a:p>
            <a:r>
              <a:rPr lang="en-US" dirty="0"/>
              <a:t>Why Data-Centric?</a:t>
            </a:r>
          </a:p>
        </p:txBody>
      </p:sp>
      <p:graphicFrame>
        <p:nvGraphicFramePr>
          <p:cNvPr id="4" name="TextBox 3">
            <a:extLst>
              <a:ext uri="{FF2B5EF4-FFF2-40B4-BE49-F238E27FC236}">
                <a16:creationId xmlns:a16="http://schemas.microsoft.com/office/drawing/2014/main" id="{01D66DA5-2CB8-8E34-3DAF-EBEF952C0506}"/>
              </a:ext>
            </a:extLst>
          </p:cNvPr>
          <p:cNvGraphicFramePr/>
          <p:nvPr>
            <p:extLst>
              <p:ext uri="{D42A27DB-BD31-4B8C-83A1-F6EECF244321}">
                <p14:modId xmlns:p14="http://schemas.microsoft.com/office/powerpoint/2010/main" val="1911547347"/>
              </p:ext>
            </p:extLst>
          </p:nvPr>
        </p:nvGraphicFramePr>
        <p:xfrm>
          <a:off x="2591930" y="875912"/>
          <a:ext cx="6858663" cy="5640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663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0BC2-9E0D-E758-68C3-5187691B783E}"/>
              </a:ext>
            </a:extLst>
          </p:cNvPr>
          <p:cNvSpPr>
            <a:spLocks noGrp="1"/>
          </p:cNvSpPr>
          <p:nvPr>
            <p:ph type="title"/>
          </p:nvPr>
        </p:nvSpPr>
        <p:spPr>
          <a:xfrm>
            <a:off x="1274781" y="48409"/>
            <a:ext cx="9179138" cy="795130"/>
          </a:xfrm>
        </p:spPr>
        <p:txBody>
          <a:bodyPr/>
          <a:lstStyle/>
          <a:p>
            <a:r>
              <a:rPr lang="en-US" dirty="0"/>
              <a:t>Data-Centric Warfare Simulation Requirements</a:t>
            </a:r>
          </a:p>
        </p:txBody>
      </p:sp>
      <p:sp>
        <p:nvSpPr>
          <p:cNvPr id="3" name="Content Placeholder 2">
            <a:extLst>
              <a:ext uri="{FF2B5EF4-FFF2-40B4-BE49-F238E27FC236}">
                <a16:creationId xmlns:a16="http://schemas.microsoft.com/office/drawing/2014/main" id="{12E437F1-0D78-69B0-07BE-AF002781FF0D}"/>
              </a:ext>
            </a:extLst>
          </p:cNvPr>
          <p:cNvSpPr>
            <a:spLocks noGrp="1"/>
          </p:cNvSpPr>
          <p:nvPr>
            <p:ph sz="quarter" idx="11"/>
          </p:nvPr>
        </p:nvSpPr>
        <p:spPr/>
        <p:txBody>
          <a:bodyPr/>
          <a:lstStyle/>
          <a:p>
            <a:endParaRPr lang="en-US"/>
          </a:p>
        </p:txBody>
      </p:sp>
      <p:graphicFrame>
        <p:nvGraphicFramePr>
          <p:cNvPr id="4" name="Content Placeholder 10">
            <a:extLst>
              <a:ext uri="{FF2B5EF4-FFF2-40B4-BE49-F238E27FC236}">
                <a16:creationId xmlns:a16="http://schemas.microsoft.com/office/drawing/2014/main" id="{6B8C1EB9-F2FF-5319-1218-05198A5474D6}"/>
              </a:ext>
            </a:extLst>
          </p:cNvPr>
          <p:cNvGraphicFramePr>
            <a:graphicFrameLocks noGrp="1"/>
          </p:cNvGraphicFramePr>
          <p:nvPr>
            <p:extLst>
              <p:ext uri="{D42A27DB-BD31-4B8C-83A1-F6EECF244321}">
                <p14:modId xmlns:p14="http://schemas.microsoft.com/office/powerpoint/2010/main" val="527126577"/>
              </p:ext>
            </p:extLst>
          </p:nvPr>
        </p:nvGraphicFramePr>
        <p:xfrm>
          <a:off x="432102" y="1067991"/>
          <a:ext cx="11327796" cy="4722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129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3D89-90A1-9865-FB7C-4BFAC1A27BEF}"/>
              </a:ext>
            </a:extLst>
          </p:cNvPr>
          <p:cNvSpPr>
            <a:spLocks noGrp="1"/>
          </p:cNvSpPr>
          <p:nvPr>
            <p:ph type="title"/>
          </p:nvPr>
        </p:nvSpPr>
        <p:spPr>
          <a:xfrm>
            <a:off x="1296296" y="0"/>
            <a:ext cx="8517543" cy="795130"/>
          </a:xfrm>
        </p:spPr>
        <p:txBody>
          <a:bodyPr/>
          <a:lstStyle/>
          <a:p>
            <a:r>
              <a:rPr lang="en-US" dirty="0"/>
              <a:t>AF Priorities Push Toward a New Approach</a:t>
            </a:r>
          </a:p>
        </p:txBody>
      </p:sp>
      <p:grpSp>
        <p:nvGrpSpPr>
          <p:cNvPr id="205" name="Group 204">
            <a:extLst>
              <a:ext uri="{FF2B5EF4-FFF2-40B4-BE49-F238E27FC236}">
                <a16:creationId xmlns:a16="http://schemas.microsoft.com/office/drawing/2014/main" id="{2E8A6599-55D7-A0EC-5BD4-8B8625C5AF6A}"/>
              </a:ext>
            </a:extLst>
          </p:cNvPr>
          <p:cNvGrpSpPr/>
          <p:nvPr/>
        </p:nvGrpSpPr>
        <p:grpSpPr>
          <a:xfrm>
            <a:off x="642319" y="1143408"/>
            <a:ext cx="5035192" cy="4475026"/>
            <a:chOff x="728380" y="1692840"/>
            <a:chExt cx="5035192" cy="4436770"/>
          </a:xfrm>
        </p:grpSpPr>
        <p:sp>
          <p:nvSpPr>
            <p:cNvPr id="206" name="Rectangle 205">
              <a:extLst>
                <a:ext uri="{FF2B5EF4-FFF2-40B4-BE49-F238E27FC236}">
                  <a16:creationId xmlns:a16="http://schemas.microsoft.com/office/drawing/2014/main" id="{E6EF2420-5223-B2EB-96FD-137629988F1C}"/>
                </a:ext>
              </a:extLst>
            </p:cNvPr>
            <p:cNvSpPr/>
            <p:nvPr/>
          </p:nvSpPr>
          <p:spPr>
            <a:xfrm>
              <a:off x="728380" y="1692840"/>
              <a:ext cx="5014177" cy="4436770"/>
            </a:xfrm>
            <a:prstGeom prst="rect">
              <a:avLst/>
            </a:prstGeom>
            <a:gradFill rotWithShape="1">
              <a:gsLst>
                <a:gs pos="0">
                  <a:srgbClr val="E8E8E8">
                    <a:tint val="93000"/>
                    <a:satMod val="150000"/>
                    <a:shade val="98000"/>
                    <a:lumMod val="102000"/>
                  </a:srgbClr>
                </a:gs>
                <a:gs pos="50000">
                  <a:srgbClr val="E8E8E8">
                    <a:tint val="98000"/>
                    <a:satMod val="130000"/>
                    <a:shade val="90000"/>
                    <a:lumMod val="103000"/>
                  </a:srgbClr>
                </a:gs>
                <a:gs pos="100000">
                  <a:srgbClr val="E8E8E8">
                    <a:shade val="63000"/>
                    <a:satMod val="120000"/>
                  </a:srgbClr>
                </a:gs>
              </a:gsLst>
              <a:lin ang="5400000" scaled="0"/>
            </a:gradFill>
            <a:ln w="190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7" name="Rectangle 206">
              <a:extLst>
                <a:ext uri="{FF2B5EF4-FFF2-40B4-BE49-F238E27FC236}">
                  <a16:creationId xmlns:a16="http://schemas.microsoft.com/office/drawing/2014/main" id="{A2F77069-66FE-1575-FCD1-294E158AE66B}"/>
                </a:ext>
              </a:extLst>
            </p:cNvPr>
            <p:cNvSpPr/>
            <p:nvPr/>
          </p:nvSpPr>
          <p:spPr>
            <a:xfrm>
              <a:off x="1189840" y="2239058"/>
              <a:ext cx="1706837" cy="1278004"/>
            </a:xfrm>
            <a:prstGeom prst="rect">
              <a:avLst/>
            </a:prstGeom>
            <a:solidFill>
              <a:srgbClr val="B0CFEE"/>
            </a:solidFill>
            <a:ln w="19050" cap="flat" cmpd="sng" algn="ctr">
              <a:solidFill>
                <a:srgbClr val="0E284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8" name="Rectangle 207">
              <a:extLst>
                <a:ext uri="{FF2B5EF4-FFF2-40B4-BE49-F238E27FC236}">
                  <a16:creationId xmlns:a16="http://schemas.microsoft.com/office/drawing/2014/main" id="{7A027C55-0C24-84E5-74D4-57C142CDE64B}"/>
                </a:ext>
              </a:extLst>
            </p:cNvPr>
            <p:cNvSpPr/>
            <p:nvPr/>
          </p:nvSpPr>
          <p:spPr>
            <a:xfrm>
              <a:off x="1185612" y="3955154"/>
              <a:ext cx="1706837" cy="1921776"/>
            </a:xfrm>
            <a:prstGeom prst="rect">
              <a:avLst/>
            </a:prstGeom>
            <a:solidFill>
              <a:srgbClr val="B0CFEE"/>
            </a:solidFill>
            <a:ln w="19050" cap="flat" cmpd="sng" algn="ctr">
              <a:solidFill>
                <a:srgbClr val="0E284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9" name="Rectangle 208">
              <a:extLst>
                <a:ext uri="{FF2B5EF4-FFF2-40B4-BE49-F238E27FC236}">
                  <a16:creationId xmlns:a16="http://schemas.microsoft.com/office/drawing/2014/main" id="{1EF26D07-34B6-CDF8-C50F-D8563FF788E2}"/>
                </a:ext>
              </a:extLst>
            </p:cNvPr>
            <p:cNvSpPr/>
            <p:nvPr/>
          </p:nvSpPr>
          <p:spPr>
            <a:xfrm>
              <a:off x="785757" y="1736517"/>
              <a:ext cx="2325169" cy="4296235"/>
            </a:xfrm>
            <a:prstGeom prst="rect">
              <a:avLst/>
            </a:prstGeom>
            <a:noFill/>
            <a:ln w="28575" cap="flat" cmpd="sng" algn="ctr">
              <a:solidFill>
                <a:srgbClr val="15608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10" name="Group 209">
              <a:extLst>
                <a:ext uri="{FF2B5EF4-FFF2-40B4-BE49-F238E27FC236}">
                  <a16:creationId xmlns:a16="http://schemas.microsoft.com/office/drawing/2014/main" id="{10CF607B-8C71-88C0-1621-22BA19535C2D}"/>
                </a:ext>
              </a:extLst>
            </p:cNvPr>
            <p:cNvGrpSpPr/>
            <p:nvPr/>
          </p:nvGrpSpPr>
          <p:grpSpPr>
            <a:xfrm>
              <a:off x="1599968" y="2329870"/>
              <a:ext cx="886586" cy="1091762"/>
              <a:chOff x="1721657" y="1421970"/>
              <a:chExt cx="886586" cy="1091762"/>
            </a:xfrm>
          </p:grpSpPr>
          <p:grpSp>
            <p:nvGrpSpPr>
              <p:cNvPr id="230" name="Group 229">
                <a:extLst>
                  <a:ext uri="{FF2B5EF4-FFF2-40B4-BE49-F238E27FC236}">
                    <a16:creationId xmlns:a16="http://schemas.microsoft.com/office/drawing/2014/main" id="{0A8B5B59-02CB-6288-03BC-64A54FAD696E}"/>
                  </a:ext>
                </a:extLst>
              </p:cNvPr>
              <p:cNvGrpSpPr/>
              <p:nvPr/>
            </p:nvGrpSpPr>
            <p:grpSpPr>
              <a:xfrm>
                <a:off x="1759902" y="1780126"/>
                <a:ext cx="810096" cy="733606"/>
                <a:chOff x="1463735" y="1780125"/>
                <a:chExt cx="1388405" cy="1405789"/>
              </a:xfrm>
            </p:grpSpPr>
            <p:sp>
              <p:nvSpPr>
                <p:cNvPr id="232" name="Rectangle 231">
                  <a:extLst>
                    <a:ext uri="{FF2B5EF4-FFF2-40B4-BE49-F238E27FC236}">
                      <a16:creationId xmlns:a16="http://schemas.microsoft.com/office/drawing/2014/main" id="{E35E9D8A-17B8-40A6-5185-836D47013F4B}"/>
                    </a:ext>
                  </a:extLst>
                </p:cNvPr>
                <p:cNvSpPr/>
                <p:nvPr/>
              </p:nvSpPr>
              <p:spPr>
                <a:xfrm>
                  <a:off x="1463735" y="1780125"/>
                  <a:ext cx="305959" cy="212085"/>
                </a:xfrm>
                <a:prstGeom prst="rect">
                  <a:avLst/>
                </a:prstGeom>
                <a:noFill/>
                <a:ln w="19050" cap="flat" cmpd="sng" algn="ctr">
                  <a:solidFill>
                    <a:srgbClr val="15608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3" name="Rectangle 232">
                  <a:extLst>
                    <a:ext uri="{FF2B5EF4-FFF2-40B4-BE49-F238E27FC236}">
                      <a16:creationId xmlns:a16="http://schemas.microsoft.com/office/drawing/2014/main" id="{F5683B56-83E6-2C6E-47C0-BF7C9E5A479A}"/>
                    </a:ext>
                  </a:extLst>
                </p:cNvPr>
                <p:cNvSpPr/>
                <p:nvPr/>
              </p:nvSpPr>
              <p:spPr>
                <a:xfrm>
                  <a:off x="1737823" y="2078551"/>
                  <a:ext cx="305959" cy="212085"/>
                </a:xfrm>
                <a:prstGeom prst="rect">
                  <a:avLst/>
                </a:prstGeom>
                <a:noFill/>
                <a:ln w="19050" cap="flat" cmpd="sng" algn="ctr">
                  <a:solidFill>
                    <a:srgbClr val="15608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4" name="Rectangle 233">
                  <a:extLst>
                    <a:ext uri="{FF2B5EF4-FFF2-40B4-BE49-F238E27FC236}">
                      <a16:creationId xmlns:a16="http://schemas.microsoft.com/office/drawing/2014/main" id="{FAAB1850-17B6-8111-50FC-AD95CC50B7C0}"/>
                    </a:ext>
                  </a:extLst>
                </p:cNvPr>
                <p:cNvSpPr/>
                <p:nvPr/>
              </p:nvSpPr>
              <p:spPr>
                <a:xfrm>
                  <a:off x="2018865" y="2376977"/>
                  <a:ext cx="305959" cy="212085"/>
                </a:xfrm>
                <a:prstGeom prst="rect">
                  <a:avLst/>
                </a:prstGeom>
                <a:noFill/>
                <a:ln w="19050" cap="flat" cmpd="sng" algn="ctr">
                  <a:solidFill>
                    <a:srgbClr val="15608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5" name="Rectangle 234">
                  <a:extLst>
                    <a:ext uri="{FF2B5EF4-FFF2-40B4-BE49-F238E27FC236}">
                      <a16:creationId xmlns:a16="http://schemas.microsoft.com/office/drawing/2014/main" id="{B01226A5-8C25-D5A9-1CBD-79C779D000C4}"/>
                    </a:ext>
                  </a:extLst>
                </p:cNvPr>
                <p:cNvSpPr/>
                <p:nvPr/>
              </p:nvSpPr>
              <p:spPr>
                <a:xfrm>
                  <a:off x="2286000" y="2675403"/>
                  <a:ext cx="305959" cy="212085"/>
                </a:xfrm>
                <a:prstGeom prst="rect">
                  <a:avLst/>
                </a:prstGeom>
                <a:noFill/>
                <a:ln w="19050" cap="flat" cmpd="sng" algn="ctr">
                  <a:solidFill>
                    <a:srgbClr val="15608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6" name="Rectangle 235">
                  <a:extLst>
                    <a:ext uri="{FF2B5EF4-FFF2-40B4-BE49-F238E27FC236}">
                      <a16:creationId xmlns:a16="http://schemas.microsoft.com/office/drawing/2014/main" id="{BFE6049D-4CB1-BB2D-A1B0-1B6912E8DA49}"/>
                    </a:ext>
                  </a:extLst>
                </p:cNvPr>
                <p:cNvSpPr/>
                <p:nvPr/>
              </p:nvSpPr>
              <p:spPr>
                <a:xfrm>
                  <a:off x="2546181" y="2973829"/>
                  <a:ext cx="305959" cy="212085"/>
                </a:xfrm>
                <a:prstGeom prst="rect">
                  <a:avLst/>
                </a:prstGeom>
                <a:noFill/>
                <a:ln w="19050" cap="flat" cmpd="sng" algn="ctr">
                  <a:solidFill>
                    <a:srgbClr val="15608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37" name="Connector: Elbow 236">
                  <a:extLst>
                    <a:ext uri="{FF2B5EF4-FFF2-40B4-BE49-F238E27FC236}">
                      <a16:creationId xmlns:a16="http://schemas.microsoft.com/office/drawing/2014/main" id="{96B8557F-AC0A-B129-C664-7B8592B3B54D}"/>
                    </a:ext>
                  </a:extLst>
                </p:cNvPr>
                <p:cNvCxnSpPr>
                  <a:stCxn id="232" idx="3"/>
                  <a:endCxn id="233" idx="0"/>
                </p:cNvCxnSpPr>
                <p:nvPr/>
              </p:nvCxnSpPr>
              <p:spPr>
                <a:xfrm>
                  <a:off x="1769694" y="1886168"/>
                  <a:ext cx="121109" cy="192383"/>
                </a:xfrm>
                <a:prstGeom prst="bentConnector2">
                  <a:avLst/>
                </a:prstGeom>
                <a:noFill/>
                <a:ln w="12700" cap="flat" cmpd="sng" algn="ctr">
                  <a:solidFill>
                    <a:srgbClr val="C00000"/>
                  </a:solidFill>
                  <a:prstDash val="sysDash"/>
                  <a:miter lim="800000"/>
                  <a:tailEnd type="triangle"/>
                </a:ln>
                <a:effectLst/>
              </p:spPr>
            </p:cxnSp>
            <p:cxnSp>
              <p:nvCxnSpPr>
                <p:cNvPr id="238" name="Connector: Elbow 237">
                  <a:extLst>
                    <a:ext uri="{FF2B5EF4-FFF2-40B4-BE49-F238E27FC236}">
                      <a16:creationId xmlns:a16="http://schemas.microsoft.com/office/drawing/2014/main" id="{7E20A592-CAC2-80A2-19B1-F87F2D7F0D22}"/>
                    </a:ext>
                  </a:extLst>
                </p:cNvPr>
                <p:cNvCxnSpPr/>
                <p:nvPr/>
              </p:nvCxnSpPr>
              <p:spPr>
                <a:xfrm>
                  <a:off x="2050735" y="2184593"/>
                  <a:ext cx="121109" cy="192383"/>
                </a:xfrm>
                <a:prstGeom prst="bentConnector2">
                  <a:avLst/>
                </a:prstGeom>
                <a:noFill/>
                <a:ln w="12700" cap="flat" cmpd="sng" algn="ctr">
                  <a:solidFill>
                    <a:srgbClr val="C00000"/>
                  </a:solidFill>
                  <a:prstDash val="sysDash"/>
                  <a:miter lim="800000"/>
                  <a:tailEnd type="triangle"/>
                </a:ln>
                <a:effectLst/>
              </p:spPr>
            </p:cxnSp>
            <p:cxnSp>
              <p:nvCxnSpPr>
                <p:cNvPr id="239" name="Connector: Elbow 238">
                  <a:extLst>
                    <a:ext uri="{FF2B5EF4-FFF2-40B4-BE49-F238E27FC236}">
                      <a16:creationId xmlns:a16="http://schemas.microsoft.com/office/drawing/2014/main" id="{25E9A8FE-1C98-BCA4-44E2-190FEA5BFD0E}"/>
                    </a:ext>
                  </a:extLst>
                </p:cNvPr>
                <p:cNvCxnSpPr/>
                <p:nvPr/>
              </p:nvCxnSpPr>
              <p:spPr>
                <a:xfrm>
                  <a:off x="2324824" y="2483020"/>
                  <a:ext cx="121109" cy="192383"/>
                </a:xfrm>
                <a:prstGeom prst="bentConnector2">
                  <a:avLst/>
                </a:prstGeom>
                <a:noFill/>
                <a:ln w="12700" cap="flat" cmpd="sng" algn="ctr">
                  <a:solidFill>
                    <a:srgbClr val="C00000"/>
                  </a:solidFill>
                  <a:prstDash val="sysDash"/>
                  <a:miter lim="800000"/>
                  <a:tailEnd type="triangle"/>
                </a:ln>
                <a:effectLst/>
              </p:spPr>
            </p:cxnSp>
            <p:cxnSp>
              <p:nvCxnSpPr>
                <p:cNvPr id="240" name="Connector: Elbow 239">
                  <a:extLst>
                    <a:ext uri="{FF2B5EF4-FFF2-40B4-BE49-F238E27FC236}">
                      <a16:creationId xmlns:a16="http://schemas.microsoft.com/office/drawing/2014/main" id="{98ABF5CD-25DF-200B-4502-CBBEA0371089}"/>
                    </a:ext>
                  </a:extLst>
                </p:cNvPr>
                <p:cNvCxnSpPr/>
                <p:nvPr/>
              </p:nvCxnSpPr>
              <p:spPr>
                <a:xfrm>
                  <a:off x="2598333" y="2777389"/>
                  <a:ext cx="121109" cy="192383"/>
                </a:xfrm>
                <a:prstGeom prst="bentConnector2">
                  <a:avLst/>
                </a:prstGeom>
                <a:noFill/>
                <a:ln w="12700" cap="flat" cmpd="sng" algn="ctr">
                  <a:solidFill>
                    <a:srgbClr val="C00000"/>
                  </a:solidFill>
                  <a:prstDash val="sysDash"/>
                  <a:miter lim="800000"/>
                  <a:tailEnd type="triangle"/>
                </a:ln>
                <a:effectLst/>
              </p:spPr>
            </p:cxnSp>
          </p:grpSp>
          <p:sp>
            <p:nvSpPr>
              <p:cNvPr id="231" name="TextBox 230">
                <a:extLst>
                  <a:ext uri="{FF2B5EF4-FFF2-40B4-BE49-F238E27FC236}">
                    <a16:creationId xmlns:a16="http://schemas.microsoft.com/office/drawing/2014/main" id="{EB640193-F3F6-45DD-ECBE-89641F24D454}"/>
                  </a:ext>
                </a:extLst>
              </p:cNvPr>
              <p:cNvSpPr txBox="1"/>
              <p:nvPr/>
            </p:nvSpPr>
            <p:spPr>
              <a:xfrm>
                <a:off x="1721657" y="1421970"/>
                <a:ext cx="886586" cy="27699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Gill Sans Nova" panose="020B0602020104020203" pitchFamily="34" charset="0"/>
                    <a:cs typeface="Cavolini" panose="020B0502040204020203" pitchFamily="66" charset="0"/>
                  </a:rPr>
                  <a:t>Waterfall</a:t>
                </a:r>
              </a:p>
            </p:txBody>
          </p:sp>
        </p:grpSp>
        <p:grpSp>
          <p:nvGrpSpPr>
            <p:cNvPr id="211" name="Group 210">
              <a:extLst>
                <a:ext uri="{FF2B5EF4-FFF2-40B4-BE49-F238E27FC236}">
                  <a16:creationId xmlns:a16="http://schemas.microsoft.com/office/drawing/2014/main" id="{402EDBDD-B7AD-4C7A-8112-CB1630A84220}"/>
                </a:ext>
              </a:extLst>
            </p:cNvPr>
            <p:cNvGrpSpPr/>
            <p:nvPr/>
          </p:nvGrpSpPr>
          <p:grpSpPr>
            <a:xfrm>
              <a:off x="1632478" y="4332278"/>
              <a:ext cx="881068" cy="997320"/>
              <a:chOff x="6683283" y="1991196"/>
              <a:chExt cx="881068" cy="997320"/>
            </a:xfrm>
          </p:grpSpPr>
          <p:pic>
            <p:nvPicPr>
              <p:cNvPr id="219" name="Picture 218" descr="A picture containing graphical user interface&#10;&#10;Description automatically generated">
                <a:extLst>
                  <a:ext uri="{FF2B5EF4-FFF2-40B4-BE49-F238E27FC236}">
                    <a16:creationId xmlns:a16="http://schemas.microsoft.com/office/drawing/2014/main" id="{C539818F-5990-3C39-AF44-3F2FB3157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3283" y="1991196"/>
                <a:ext cx="835904" cy="864211"/>
              </a:xfrm>
              <a:prstGeom prst="rect">
                <a:avLst/>
              </a:prstGeom>
            </p:spPr>
          </p:pic>
          <p:grpSp>
            <p:nvGrpSpPr>
              <p:cNvPr id="220" name="Group 219">
                <a:extLst>
                  <a:ext uri="{FF2B5EF4-FFF2-40B4-BE49-F238E27FC236}">
                    <a16:creationId xmlns:a16="http://schemas.microsoft.com/office/drawing/2014/main" id="{D324ACCD-083A-D031-1CC2-524BD0A21ACF}"/>
                  </a:ext>
                </a:extLst>
              </p:cNvPr>
              <p:cNvGrpSpPr/>
              <p:nvPr/>
            </p:nvGrpSpPr>
            <p:grpSpPr>
              <a:xfrm>
                <a:off x="6990957" y="2423300"/>
                <a:ext cx="573394" cy="565216"/>
                <a:chOff x="6853064" y="2363443"/>
                <a:chExt cx="962328" cy="912900"/>
              </a:xfrm>
            </p:grpSpPr>
            <p:grpSp>
              <p:nvGrpSpPr>
                <p:cNvPr id="221" name="Group 220">
                  <a:extLst>
                    <a:ext uri="{FF2B5EF4-FFF2-40B4-BE49-F238E27FC236}">
                      <a16:creationId xmlns:a16="http://schemas.microsoft.com/office/drawing/2014/main" id="{13D780B1-5BBA-38AE-9E8D-AA0BEF187154}"/>
                    </a:ext>
                  </a:extLst>
                </p:cNvPr>
                <p:cNvGrpSpPr/>
                <p:nvPr/>
              </p:nvGrpSpPr>
              <p:grpSpPr>
                <a:xfrm>
                  <a:off x="6853064" y="2363443"/>
                  <a:ext cx="962328" cy="885610"/>
                  <a:chOff x="7109344" y="3925543"/>
                  <a:chExt cx="700821" cy="616529"/>
                </a:xfrm>
              </p:grpSpPr>
              <p:sp>
                <p:nvSpPr>
                  <p:cNvPr id="228" name="Rectangle: Rounded Corners 227">
                    <a:extLst>
                      <a:ext uri="{FF2B5EF4-FFF2-40B4-BE49-F238E27FC236}">
                        <a16:creationId xmlns:a16="http://schemas.microsoft.com/office/drawing/2014/main" id="{E16EF48C-0140-57E1-EE1C-F2F196024B39}"/>
                      </a:ext>
                    </a:extLst>
                  </p:cNvPr>
                  <p:cNvSpPr/>
                  <p:nvPr/>
                </p:nvSpPr>
                <p:spPr>
                  <a:xfrm>
                    <a:off x="7109344" y="3954091"/>
                    <a:ext cx="700821" cy="513615"/>
                  </a:xfrm>
                  <a:prstGeom prst="roundRect">
                    <a:avLst/>
                  </a:prstGeom>
                  <a:solidFill>
                    <a:sysClr val="window" lastClr="FFFFFF"/>
                  </a:solidFill>
                  <a:ln w="19050" cap="flat" cmpd="sng" algn="ctr">
                    <a:solidFill>
                      <a:srgbClr val="15608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9" name="Freeform: Shape 228">
                    <a:extLst>
                      <a:ext uri="{FF2B5EF4-FFF2-40B4-BE49-F238E27FC236}">
                        <a16:creationId xmlns:a16="http://schemas.microsoft.com/office/drawing/2014/main" id="{56EABADE-DB53-FBE8-1609-D7193921D1E0}"/>
                      </a:ext>
                    </a:extLst>
                  </p:cNvPr>
                  <p:cNvSpPr/>
                  <p:nvPr/>
                </p:nvSpPr>
                <p:spPr>
                  <a:xfrm>
                    <a:off x="7109344" y="3925543"/>
                    <a:ext cx="700821" cy="616529"/>
                  </a:xfrm>
                  <a:custGeom>
                    <a:avLst/>
                    <a:gdLst>
                      <a:gd name="connsiteX0" fmla="*/ 1253242 w 1788166"/>
                      <a:gd name="connsiteY0" fmla="*/ 1086392 h 1779102"/>
                      <a:gd name="connsiteX1" fmla="*/ 1410943 w 1788166"/>
                      <a:gd name="connsiteY1" fmla="*/ 1246412 h 1779102"/>
                      <a:gd name="connsiteX2" fmla="*/ 1253242 w 1788166"/>
                      <a:gd name="connsiteY2" fmla="*/ 1406432 h 1779102"/>
                      <a:gd name="connsiteX3" fmla="*/ 1095541 w 1788166"/>
                      <a:gd name="connsiteY3" fmla="*/ 1246412 h 1779102"/>
                      <a:gd name="connsiteX4" fmla="*/ 1253242 w 1788166"/>
                      <a:gd name="connsiteY4" fmla="*/ 1086392 h 1779102"/>
                      <a:gd name="connsiteX5" fmla="*/ 1253241 w 1788166"/>
                      <a:gd name="connsiteY5" fmla="*/ 976515 h 1779102"/>
                      <a:gd name="connsiteX6" fmla="*/ 977108 w 1788166"/>
                      <a:gd name="connsiteY6" fmla="*/ 1251095 h 1779102"/>
                      <a:gd name="connsiteX7" fmla="*/ 1253241 w 1788166"/>
                      <a:gd name="connsiteY7" fmla="*/ 1525675 h 1779102"/>
                      <a:gd name="connsiteX8" fmla="*/ 1529373 w 1788166"/>
                      <a:gd name="connsiteY8" fmla="*/ 1251095 h 1779102"/>
                      <a:gd name="connsiteX9" fmla="*/ 1253241 w 1788166"/>
                      <a:gd name="connsiteY9" fmla="*/ 976515 h 1779102"/>
                      <a:gd name="connsiteX10" fmla="*/ 1189616 w 1788166"/>
                      <a:gd name="connsiteY10" fmla="*/ 713723 h 1779102"/>
                      <a:gd name="connsiteX11" fmla="*/ 1315296 w 1788166"/>
                      <a:gd name="connsiteY11" fmla="*/ 713723 h 1779102"/>
                      <a:gd name="connsiteX12" fmla="*/ 1368709 w 1788166"/>
                      <a:gd name="connsiteY12" fmla="*/ 823395 h 1779102"/>
                      <a:gd name="connsiteX13" fmla="*/ 1467683 w 1788166"/>
                      <a:gd name="connsiteY13" fmla="*/ 864130 h 1779102"/>
                      <a:gd name="connsiteX14" fmla="*/ 1585507 w 1788166"/>
                      <a:gd name="connsiteY14" fmla="*/ 824962 h 1779102"/>
                      <a:gd name="connsiteX15" fmla="*/ 1675054 w 1788166"/>
                      <a:gd name="connsiteY15" fmla="*/ 914265 h 1779102"/>
                      <a:gd name="connsiteX16" fmla="*/ 1635779 w 1788166"/>
                      <a:gd name="connsiteY16" fmla="*/ 1031771 h 1779102"/>
                      <a:gd name="connsiteX17" fmla="*/ 1676624 w 1788166"/>
                      <a:gd name="connsiteY17" fmla="*/ 1128909 h 1779102"/>
                      <a:gd name="connsiteX18" fmla="*/ 1788166 w 1788166"/>
                      <a:gd name="connsiteY18" fmla="*/ 1182177 h 1779102"/>
                      <a:gd name="connsiteX19" fmla="*/ 1788166 w 1788166"/>
                      <a:gd name="connsiteY19" fmla="*/ 1307516 h 1779102"/>
                      <a:gd name="connsiteX20" fmla="*/ 1678196 w 1788166"/>
                      <a:gd name="connsiteY20" fmla="*/ 1362351 h 1779102"/>
                      <a:gd name="connsiteX21" fmla="*/ 1637350 w 1788166"/>
                      <a:gd name="connsiteY21" fmla="*/ 1461056 h 1779102"/>
                      <a:gd name="connsiteX22" fmla="*/ 1676624 w 1788166"/>
                      <a:gd name="connsiteY22" fmla="*/ 1578560 h 1779102"/>
                      <a:gd name="connsiteX23" fmla="*/ 1587078 w 1788166"/>
                      <a:gd name="connsiteY23" fmla="*/ 1667865 h 1779102"/>
                      <a:gd name="connsiteX24" fmla="*/ 1469253 w 1788166"/>
                      <a:gd name="connsiteY24" fmla="*/ 1628696 h 1779102"/>
                      <a:gd name="connsiteX25" fmla="*/ 1371852 w 1788166"/>
                      <a:gd name="connsiteY25" fmla="*/ 1669431 h 1779102"/>
                      <a:gd name="connsiteX26" fmla="*/ 1316867 w 1788166"/>
                      <a:gd name="connsiteY26" fmla="*/ 1779102 h 1779102"/>
                      <a:gd name="connsiteX27" fmla="*/ 1191188 w 1788166"/>
                      <a:gd name="connsiteY27" fmla="*/ 1779102 h 1779102"/>
                      <a:gd name="connsiteX28" fmla="*/ 1136202 w 1788166"/>
                      <a:gd name="connsiteY28" fmla="*/ 1669431 h 1779102"/>
                      <a:gd name="connsiteX29" fmla="*/ 1037231 w 1788166"/>
                      <a:gd name="connsiteY29" fmla="*/ 1628696 h 1779102"/>
                      <a:gd name="connsiteX30" fmla="*/ 919406 w 1788166"/>
                      <a:gd name="connsiteY30" fmla="*/ 1667865 h 1779102"/>
                      <a:gd name="connsiteX31" fmla="*/ 829859 w 1788166"/>
                      <a:gd name="connsiteY31" fmla="*/ 1578560 h 1779102"/>
                      <a:gd name="connsiteX32" fmla="*/ 869134 w 1788166"/>
                      <a:gd name="connsiteY32" fmla="*/ 1461056 h 1779102"/>
                      <a:gd name="connsiteX33" fmla="*/ 828288 w 1788166"/>
                      <a:gd name="connsiteY33" fmla="*/ 1363919 h 1779102"/>
                      <a:gd name="connsiteX34" fmla="*/ 718318 w 1788166"/>
                      <a:gd name="connsiteY34" fmla="*/ 1309082 h 1779102"/>
                      <a:gd name="connsiteX35" fmla="*/ 718318 w 1788166"/>
                      <a:gd name="connsiteY35" fmla="*/ 1183743 h 1779102"/>
                      <a:gd name="connsiteX36" fmla="*/ 828288 w 1788166"/>
                      <a:gd name="connsiteY36" fmla="*/ 1130474 h 1779102"/>
                      <a:gd name="connsiteX37" fmla="*/ 869134 w 1788166"/>
                      <a:gd name="connsiteY37" fmla="*/ 1031771 h 1779102"/>
                      <a:gd name="connsiteX38" fmla="*/ 829859 w 1788166"/>
                      <a:gd name="connsiteY38" fmla="*/ 914265 h 1779102"/>
                      <a:gd name="connsiteX39" fmla="*/ 919406 w 1788166"/>
                      <a:gd name="connsiteY39" fmla="*/ 824962 h 1779102"/>
                      <a:gd name="connsiteX40" fmla="*/ 1037231 w 1788166"/>
                      <a:gd name="connsiteY40" fmla="*/ 864130 h 1779102"/>
                      <a:gd name="connsiteX41" fmla="*/ 1134632 w 1788166"/>
                      <a:gd name="connsiteY41" fmla="*/ 823395 h 1779102"/>
                      <a:gd name="connsiteX42" fmla="*/ 284892 w 1788166"/>
                      <a:gd name="connsiteY42" fmla="*/ 93771 h 1779102"/>
                      <a:gd name="connsiteX43" fmla="*/ 194777 w 1788166"/>
                      <a:gd name="connsiteY43" fmla="*/ 183886 h 1779102"/>
                      <a:gd name="connsiteX44" fmla="*/ 284892 w 1788166"/>
                      <a:gd name="connsiteY44" fmla="*/ 274001 h 1779102"/>
                      <a:gd name="connsiteX45" fmla="*/ 375007 w 1788166"/>
                      <a:gd name="connsiteY45" fmla="*/ 183886 h 1779102"/>
                      <a:gd name="connsiteX46" fmla="*/ 284892 w 1788166"/>
                      <a:gd name="connsiteY46" fmla="*/ 93771 h 1779102"/>
                      <a:gd name="connsiteX47" fmla="*/ 559212 w 1788166"/>
                      <a:gd name="connsiteY47" fmla="*/ 93770 h 1779102"/>
                      <a:gd name="connsiteX48" fmla="*/ 469097 w 1788166"/>
                      <a:gd name="connsiteY48" fmla="*/ 183885 h 1779102"/>
                      <a:gd name="connsiteX49" fmla="*/ 559212 w 1788166"/>
                      <a:gd name="connsiteY49" fmla="*/ 274000 h 1779102"/>
                      <a:gd name="connsiteX50" fmla="*/ 649327 w 1788166"/>
                      <a:gd name="connsiteY50" fmla="*/ 183885 h 1779102"/>
                      <a:gd name="connsiteX51" fmla="*/ 559212 w 1788166"/>
                      <a:gd name="connsiteY51" fmla="*/ 93770 h 1779102"/>
                      <a:gd name="connsiteX52" fmla="*/ 269466 w 1788166"/>
                      <a:gd name="connsiteY52" fmla="*/ 0 h 1779102"/>
                      <a:gd name="connsiteX53" fmla="*/ 1506325 w 1788166"/>
                      <a:gd name="connsiteY53" fmla="*/ 0 h 1779102"/>
                      <a:gd name="connsiteX54" fmla="*/ 1775791 w 1788166"/>
                      <a:gd name="connsiteY54" fmla="*/ 269466 h 1779102"/>
                      <a:gd name="connsiteX55" fmla="*/ 1775791 w 1788166"/>
                      <a:gd name="connsiteY55" fmla="*/ 1094590 h 1779102"/>
                      <a:gd name="connsiteX56" fmla="*/ 1774935 w 1788166"/>
                      <a:gd name="connsiteY56" fmla="*/ 1094192 h 1779102"/>
                      <a:gd name="connsiteX57" fmla="*/ 1724153 w 1788166"/>
                      <a:gd name="connsiteY57" fmla="*/ 976710 h 1779102"/>
                      <a:gd name="connsiteX58" fmla="*/ 1772983 w 1788166"/>
                      <a:gd name="connsiteY58" fmla="*/ 834594 h 1779102"/>
                      <a:gd name="connsiteX59" fmla="*/ 1661650 w 1788166"/>
                      <a:gd name="connsiteY59" fmla="*/ 726587 h 1779102"/>
                      <a:gd name="connsiteX60" fmla="*/ 1615440 w 1788166"/>
                      <a:gd name="connsiteY60" fmla="*/ 741530 h 1779102"/>
                      <a:gd name="connsiteX61" fmla="*/ 1615440 w 1788166"/>
                      <a:gd name="connsiteY61" fmla="*/ 491510 h 1779102"/>
                      <a:gd name="connsiteX62" fmla="*/ 1478936 w 1788166"/>
                      <a:gd name="connsiteY62" fmla="*/ 355006 h 1779102"/>
                      <a:gd name="connsiteX63" fmla="*/ 296856 w 1788166"/>
                      <a:gd name="connsiteY63" fmla="*/ 355006 h 1779102"/>
                      <a:gd name="connsiteX64" fmla="*/ 160352 w 1788166"/>
                      <a:gd name="connsiteY64" fmla="*/ 491510 h 1779102"/>
                      <a:gd name="connsiteX65" fmla="*/ 160352 w 1788166"/>
                      <a:gd name="connsiteY65" fmla="*/ 1307832 h 1779102"/>
                      <a:gd name="connsiteX66" fmla="*/ 296856 w 1788166"/>
                      <a:gd name="connsiteY66" fmla="*/ 1444336 h 1779102"/>
                      <a:gd name="connsiteX67" fmla="*/ 744519 w 1788166"/>
                      <a:gd name="connsiteY67" fmla="*/ 1444336 h 1779102"/>
                      <a:gd name="connsiteX68" fmla="*/ 770985 w 1788166"/>
                      <a:gd name="connsiteY68" fmla="*/ 1495904 h 1779102"/>
                      <a:gd name="connsiteX69" fmla="*/ 729457 w 1788166"/>
                      <a:gd name="connsiteY69" fmla="*/ 1616765 h 1779102"/>
                      <a:gd name="connsiteX70" fmla="*/ 269466 w 1788166"/>
                      <a:gd name="connsiteY70" fmla="*/ 1616765 h 1779102"/>
                      <a:gd name="connsiteX71" fmla="*/ 0 w 1788166"/>
                      <a:gd name="connsiteY71" fmla="*/ 1347299 h 1779102"/>
                      <a:gd name="connsiteX72" fmla="*/ 0 w 1788166"/>
                      <a:gd name="connsiteY72" fmla="*/ 269466 h 1779102"/>
                      <a:gd name="connsiteX73" fmla="*/ 269466 w 1788166"/>
                      <a:gd name="connsiteY73" fmla="*/ 0 h 177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88166" h="1779102">
                        <a:moveTo>
                          <a:pt x="1253242" y="1086392"/>
                        </a:moveTo>
                        <a:cubicBezTo>
                          <a:pt x="1340338" y="1086392"/>
                          <a:pt x="1410943" y="1158035"/>
                          <a:pt x="1410943" y="1246412"/>
                        </a:cubicBezTo>
                        <a:cubicBezTo>
                          <a:pt x="1410943" y="1334789"/>
                          <a:pt x="1340338" y="1406432"/>
                          <a:pt x="1253242" y="1406432"/>
                        </a:cubicBezTo>
                        <a:cubicBezTo>
                          <a:pt x="1166146" y="1406432"/>
                          <a:pt x="1095541" y="1334789"/>
                          <a:pt x="1095541" y="1246412"/>
                        </a:cubicBezTo>
                        <a:cubicBezTo>
                          <a:pt x="1095541" y="1158035"/>
                          <a:pt x="1166146" y="1086392"/>
                          <a:pt x="1253242" y="1086392"/>
                        </a:cubicBezTo>
                        <a:close/>
                        <a:moveTo>
                          <a:pt x="1253241" y="976515"/>
                        </a:moveTo>
                        <a:cubicBezTo>
                          <a:pt x="1100737" y="976515"/>
                          <a:pt x="977108" y="1099449"/>
                          <a:pt x="977108" y="1251095"/>
                        </a:cubicBezTo>
                        <a:cubicBezTo>
                          <a:pt x="977108" y="1402741"/>
                          <a:pt x="1100737" y="1525675"/>
                          <a:pt x="1253241" y="1525675"/>
                        </a:cubicBezTo>
                        <a:cubicBezTo>
                          <a:pt x="1405744" y="1525675"/>
                          <a:pt x="1529373" y="1402741"/>
                          <a:pt x="1529373" y="1251095"/>
                        </a:cubicBezTo>
                        <a:cubicBezTo>
                          <a:pt x="1529373" y="1099449"/>
                          <a:pt x="1405744" y="976515"/>
                          <a:pt x="1253241" y="976515"/>
                        </a:cubicBezTo>
                        <a:close/>
                        <a:moveTo>
                          <a:pt x="1189616" y="713723"/>
                        </a:moveTo>
                        <a:lnTo>
                          <a:pt x="1315296" y="713723"/>
                        </a:lnTo>
                        <a:lnTo>
                          <a:pt x="1368709" y="823395"/>
                        </a:lnTo>
                        <a:cubicBezTo>
                          <a:pt x="1403271" y="832795"/>
                          <a:pt x="1436263" y="846896"/>
                          <a:pt x="1467683" y="864130"/>
                        </a:cubicBezTo>
                        <a:lnTo>
                          <a:pt x="1585507" y="824962"/>
                        </a:lnTo>
                        <a:lnTo>
                          <a:pt x="1675054" y="914265"/>
                        </a:lnTo>
                        <a:lnTo>
                          <a:pt x="1635779" y="1031771"/>
                        </a:lnTo>
                        <a:cubicBezTo>
                          <a:pt x="1653060" y="1061538"/>
                          <a:pt x="1667198" y="1094440"/>
                          <a:pt x="1676624" y="1128909"/>
                        </a:cubicBezTo>
                        <a:lnTo>
                          <a:pt x="1788166" y="1182177"/>
                        </a:lnTo>
                        <a:lnTo>
                          <a:pt x="1788166" y="1307516"/>
                        </a:lnTo>
                        <a:lnTo>
                          <a:pt x="1678196" y="1362351"/>
                        </a:lnTo>
                        <a:cubicBezTo>
                          <a:pt x="1668770" y="1396819"/>
                          <a:pt x="1654631" y="1429721"/>
                          <a:pt x="1637350" y="1461056"/>
                        </a:cubicBezTo>
                        <a:lnTo>
                          <a:pt x="1676624" y="1578560"/>
                        </a:lnTo>
                        <a:lnTo>
                          <a:pt x="1587078" y="1667865"/>
                        </a:lnTo>
                        <a:lnTo>
                          <a:pt x="1469253" y="1628696"/>
                        </a:lnTo>
                        <a:cubicBezTo>
                          <a:pt x="1439405" y="1645931"/>
                          <a:pt x="1406414" y="1660030"/>
                          <a:pt x="1371852" y="1669431"/>
                        </a:cubicBezTo>
                        <a:lnTo>
                          <a:pt x="1316867" y="1779102"/>
                        </a:lnTo>
                        <a:lnTo>
                          <a:pt x="1191188" y="1779102"/>
                        </a:lnTo>
                        <a:lnTo>
                          <a:pt x="1136202" y="1669431"/>
                        </a:lnTo>
                        <a:cubicBezTo>
                          <a:pt x="1101641" y="1660030"/>
                          <a:pt x="1068650" y="1645931"/>
                          <a:pt x="1037231" y="1628696"/>
                        </a:cubicBezTo>
                        <a:lnTo>
                          <a:pt x="919406" y="1667865"/>
                        </a:lnTo>
                        <a:lnTo>
                          <a:pt x="829859" y="1578560"/>
                        </a:lnTo>
                        <a:lnTo>
                          <a:pt x="869134" y="1461056"/>
                        </a:lnTo>
                        <a:cubicBezTo>
                          <a:pt x="851853" y="1431287"/>
                          <a:pt x="837714" y="1398387"/>
                          <a:pt x="828288" y="1363919"/>
                        </a:cubicBezTo>
                        <a:lnTo>
                          <a:pt x="718318" y="1309082"/>
                        </a:lnTo>
                        <a:lnTo>
                          <a:pt x="718318" y="1183743"/>
                        </a:lnTo>
                        <a:lnTo>
                          <a:pt x="828288" y="1130474"/>
                        </a:lnTo>
                        <a:cubicBezTo>
                          <a:pt x="837714" y="1096006"/>
                          <a:pt x="851853" y="1063106"/>
                          <a:pt x="869134" y="1031771"/>
                        </a:cubicBezTo>
                        <a:lnTo>
                          <a:pt x="829859" y="914265"/>
                        </a:lnTo>
                        <a:lnTo>
                          <a:pt x="919406" y="824962"/>
                        </a:lnTo>
                        <a:lnTo>
                          <a:pt x="1037231" y="864130"/>
                        </a:lnTo>
                        <a:cubicBezTo>
                          <a:pt x="1067079" y="846896"/>
                          <a:pt x="1100070" y="832795"/>
                          <a:pt x="1134632" y="823395"/>
                        </a:cubicBezTo>
                        <a:close/>
                        <a:moveTo>
                          <a:pt x="284892" y="93771"/>
                        </a:moveTo>
                        <a:cubicBezTo>
                          <a:pt x="235123" y="93771"/>
                          <a:pt x="194777" y="134117"/>
                          <a:pt x="194777" y="183886"/>
                        </a:cubicBezTo>
                        <a:cubicBezTo>
                          <a:pt x="194777" y="233655"/>
                          <a:pt x="235123" y="274001"/>
                          <a:pt x="284892" y="274001"/>
                        </a:cubicBezTo>
                        <a:cubicBezTo>
                          <a:pt x="334661" y="274001"/>
                          <a:pt x="375007" y="233655"/>
                          <a:pt x="375007" y="183886"/>
                        </a:cubicBezTo>
                        <a:cubicBezTo>
                          <a:pt x="375007" y="134117"/>
                          <a:pt x="334661" y="93771"/>
                          <a:pt x="284892" y="93771"/>
                        </a:cubicBezTo>
                        <a:close/>
                        <a:moveTo>
                          <a:pt x="559212" y="93770"/>
                        </a:moveTo>
                        <a:cubicBezTo>
                          <a:pt x="509443" y="93770"/>
                          <a:pt x="469097" y="134116"/>
                          <a:pt x="469097" y="183885"/>
                        </a:cubicBezTo>
                        <a:cubicBezTo>
                          <a:pt x="469097" y="233654"/>
                          <a:pt x="509443" y="274000"/>
                          <a:pt x="559212" y="274000"/>
                        </a:cubicBezTo>
                        <a:cubicBezTo>
                          <a:pt x="608981" y="274000"/>
                          <a:pt x="649327" y="233654"/>
                          <a:pt x="649327" y="183885"/>
                        </a:cubicBezTo>
                        <a:cubicBezTo>
                          <a:pt x="649327" y="134116"/>
                          <a:pt x="608981" y="93770"/>
                          <a:pt x="559212" y="93770"/>
                        </a:cubicBezTo>
                        <a:close/>
                        <a:moveTo>
                          <a:pt x="269466" y="0"/>
                        </a:moveTo>
                        <a:lnTo>
                          <a:pt x="1506325" y="0"/>
                        </a:lnTo>
                        <a:cubicBezTo>
                          <a:pt x="1655147" y="0"/>
                          <a:pt x="1775791" y="120644"/>
                          <a:pt x="1775791" y="269466"/>
                        </a:cubicBezTo>
                        <a:lnTo>
                          <a:pt x="1775791" y="1094590"/>
                        </a:lnTo>
                        <a:lnTo>
                          <a:pt x="1774935" y="1094192"/>
                        </a:lnTo>
                        <a:cubicBezTo>
                          <a:pt x="1763216" y="1052504"/>
                          <a:pt x="1745638" y="1012711"/>
                          <a:pt x="1724153" y="976710"/>
                        </a:cubicBezTo>
                        <a:lnTo>
                          <a:pt x="1772983" y="834594"/>
                        </a:lnTo>
                        <a:lnTo>
                          <a:pt x="1661650" y="726587"/>
                        </a:lnTo>
                        <a:lnTo>
                          <a:pt x="1615440" y="741530"/>
                        </a:lnTo>
                        <a:lnTo>
                          <a:pt x="1615440" y="491510"/>
                        </a:lnTo>
                        <a:cubicBezTo>
                          <a:pt x="1615440" y="416121"/>
                          <a:pt x="1554325" y="355006"/>
                          <a:pt x="1478936" y="355006"/>
                        </a:cubicBezTo>
                        <a:lnTo>
                          <a:pt x="296856" y="355006"/>
                        </a:lnTo>
                        <a:cubicBezTo>
                          <a:pt x="221467" y="355006"/>
                          <a:pt x="160352" y="416121"/>
                          <a:pt x="160352" y="491510"/>
                        </a:cubicBezTo>
                        <a:lnTo>
                          <a:pt x="160352" y="1307832"/>
                        </a:lnTo>
                        <a:cubicBezTo>
                          <a:pt x="160352" y="1383221"/>
                          <a:pt x="221467" y="1444336"/>
                          <a:pt x="296856" y="1444336"/>
                        </a:cubicBezTo>
                        <a:lnTo>
                          <a:pt x="744519" y="1444336"/>
                        </a:lnTo>
                        <a:lnTo>
                          <a:pt x="770985" y="1495904"/>
                        </a:lnTo>
                        <a:lnTo>
                          <a:pt x="729457" y="1616765"/>
                        </a:lnTo>
                        <a:lnTo>
                          <a:pt x="269466" y="1616765"/>
                        </a:lnTo>
                        <a:cubicBezTo>
                          <a:pt x="120644" y="1616765"/>
                          <a:pt x="0" y="1496121"/>
                          <a:pt x="0" y="1347299"/>
                        </a:cubicBezTo>
                        <a:lnTo>
                          <a:pt x="0" y="269466"/>
                        </a:lnTo>
                        <a:cubicBezTo>
                          <a:pt x="0" y="120644"/>
                          <a:pt x="120644" y="0"/>
                          <a:pt x="269466" y="0"/>
                        </a:cubicBezTo>
                        <a:close/>
                      </a:path>
                    </a:pathLst>
                  </a:custGeom>
                  <a:solidFill>
                    <a:srgbClr val="156082">
                      <a:lumMod val="40000"/>
                      <a:lumOff val="60000"/>
                    </a:srgbClr>
                  </a:solidFill>
                  <a:ln w="19050" cap="flat" cmpd="sng" algn="ctr">
                    <a:solidFill>
                      <a:srgbClr val="0E2841">
                        <a:lumMod val="60000"/>
                        <a:lumOff val="40000"/>
                      </a:srgbClr>
                    </a:solid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22" name="Group 221">
                  <a:extLst>
                    <a:ext uri="{FF2B5EF4-FFF2-40B4-BE49-F238E27FC236}">
                      <a16:creationId xmlns:a16="http://schemas.microsoft.com/office/drawing/2014/main" id="{AC60FC14-46CF-2834-B8B5-0CD2D9A67B68}"/>
                    </a:ext>
                  </a:extLst>
                </p:cNvPr>
                <p:cNvGrpSpPr/>
                <p:nvPr/>
              </p:nvGrpSpPr>
              <p:grpSpPr>
                <a:xfrm>
                  <a:off x="6896151" y="2912555"/>
                  <a:ext cx="454341" cy="242513"/>
                  <a:chOff x="5688937" y="4780389"/>
                  <a:chExt cx="407063" cy="242378"/>
                </a:xfrm>
              </p:grpSpPr>
              <p:sp>
                <p:nvSpPr>
                  <p:cNvPr id="226" name="Flowchart: Magnetic Disk 225">
                    <a:extLst>
                      <a:ext uri="{FF2B5EF4-FFF2-40B4-BE49-F238E27FC236}">
                        <a16:creationId xmlns:a16="http://schemas.microsoft.com/office/drawing/2014/main" id="{784D17D4-DFA5-C6EF-7C11-E566187F1F96}"/>
                      </a:ext>
                    </a:extLst>
                  </p:cNvPr>
                  <p:cNvSpPr/>
                  <p:nvPr/>
                </p:nvSpPr>
                <p:spPr>
                  <a:xfrm>
                    <a:off x="5688937" y="4780389"/>
                    <a:ext cx="407063" cy="242378"/>
                  </a:xfrm>
                  <a:prstGeom prst="flowChartMagneticDisk">
                    <a:avLst/>
                  </a:prstGeom>
                  <a:solidFill>
                    <a:srgbClr val="156082"/>
                  </a:solidFill>
                  <a:ln w="19050" cap="flat" cmpd="sng" algn="ctr">
                    <a:solidFill>
                      <a:srgbClr val="15608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7" name="Oval 226">
                    <a:extLst>
                      <a:ext uri="{FF2B5EF4-FFF2-40B4-BE49-F238E27FC236}">
                        <a16:creationId xmlns:a16="http://schemas.microsoft.com/office/drawing/2014/main" id="{F4CA7099-D1F1-C6E6-935B-42291F634E7D}"/>
                      </a:ext>
                    </a:extLst>
                  </p:cNvPr>
                  <p:cNvSpPr/>
                  <p:nvPr/>
                </p:nvSpPr>
                <p:spPr>
                  <a:xfrm>
                    <a:off x="5688937" y="4785689"/>
                    <a:ext cx="407063" cy="67256"/>
                  </a:xfrm>
                  <a:prstGeom prst="ellipse">
                    <a:avLst/>
                  </a:prstGeom>
                  <a:solidFill>
                    <a:srgbClr val="156082">
                      <a:lumMod val="40000"/>
                      <a:lumOff val="60000"/>
                    </a:srgbClr>
                  </a:solidFill>
                  <a:ln w="19050" cap="flat" cmpd="sng" algn="ctr">
                    <a:solidFill>
                      <a:srgbClr val="156082">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23" name="Group 222">
                  <a:extLst>
                    <a:ext uri="{FF2B5EF4-FFF2-40B4-BE49-F238E27FC236}">
                      <a16:creationId xmlns:a16="http://schemas.microsoft.com/office/drawing/2014/main" id="{3FFA311A-8937-A122-7B1B-BF8645D3809D}"/>
                    </a:ext>
                  </a:extLst>
                </p:cNvPr>
                <p:cNvGrpSpPr/>
                <p:nvPr/>
              </p:nvGrpSpPr>
              <p:grpSpPr>
                <a:xfrm>
                  <a:off x="6998212" y="3033832"/>
                  <a:ext cx="454341" cy="242511"/>
                  <a:chOff x="5688937" y="4780410"/>
                  <a:chExt cx="407063" cy="242376"/>
                </a:xfrm>
              </p:grpSpPr>
              <p:sp>
                <p:nvSpPr>
                  <p:cNvPr id="224" name="Flowchart: Magnetic Disk 223">
                    <a:extLst>
                      <a:ext uri="{FF2B5EF4-FFF2-40B4-BE49-F238E27FC236}">
                        <a16:creationId xmlns:a16="http://schemas.microsoft.com/office/drawing/2014/main" id="{80D4CB28-7E21-34F8-D6D4-778758B20FA2}"/>
                      </a:ext>
                    </a:extLst>
                  </p:cNvPr>
                  <p:cNvSpPr/>
                  <p:nvPr/>
                </p:nvSpPr>
                <p:spPr>
                  <a:xfrm>
                    <a:off x="5688937" y="4780410"/>
                    <a:ext cx="407063" cy="242376"/>
                  </a:xfrm>
                  <a:prstGeom prst="flowChartMagneticDisk">
                    <a:avLst/>
                  </a:prstGeom>
                  <a:solidFill>
                    <a:srgbClr val="156082"/>
                  </a:solidFill>
                  <a:ln w="19050" cap="flat" cmpd="sng" algn="ctr">
                    <a:solidFill>
                      <a:srgbClr val="15608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5" name="Oval 224">
                    <a:extLst>
                      <a:ext uri="{FF2B5EF4-FFF2-40B4-BE49-F238E27FC236}">
                        <a16:creationId xmlns:a16="http://schemas.microsoft.com/office/drawing/2014/main" id="{CD6E5767-3813-F3A9-CFB0-6898A39C8900}"/>
                      </a:ext>
                    </a:extLst>
                  </p:cNvPr>
                  <p:cNvSpPr/>
                  <p:nvPr/>
                </p:nvSpPr>
                <p:spPr>
                  <a:xfrm>
                    <a:off x="5688937" y="4785689"/>
                    <a:ext cx="407063" cy="67256"/>
                  </a:xfrm>
                  <a:prstGeom prst="ellipse">
                    <a:avLst/>
                  </a:prstGeom>
                  <a:solidFill>
                    <a:srgbClr val="156082">
                      <a:lumMod val="40000"/>
                      <a:lumOff val="60000"/>
                    </a:srgbClr>
                  </a:solidFill>
                  <a:ln w="19050" cap="flat" cmpd="sng" algn="ctr">
                    <a:solidFill>
                      <a:srgbClr val="156082">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grpSp>
        <p:sp>
          <p:nvSpPr>
            <p:cNvPr id="212" name="TextBox 211">
              <a:extLst>
                <a:ext uri="{FF2B5EF4-FFF2-40B4-BE49-F238E27FC236}">
                  <a16:creationId xmlns:a16="http://schemas.microsoft.com/office/drawing/2014/main" id="{1F458B40-D92C-4443-F6D7-BEF66AE3BD8F}"/>
                </a:ext>
              </a:extLst>
            </p:cNvPr>
            <p:cNvSpPr txBox="1"/>
            <p:nvPr/>
          </p:nvSpPr>
          <p:spPr>
            <a:xfrm>
              <a:off x="1429547" y="4019858"/>
              <a:ext cx="1192335" cy="27699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Gill Sans Nova" panose="020B0602020104020203" pitchFamily="34" charset="0"/>
                  <a:cs typeface="Cavolini" panose="020B0502040204020203" pitchFamily="66" charset="0"/>
                </a:rPr>
                <a:t>Hosted On-Prem</a:t>
              </a:r>
            </a:p>
          </p:txBody>
        </p:sp>
        <p:sp>
          <p:nvSpPr>
            <p:cNvPr id="213" name="TextBox 212">
              <a:extLst>
                <a:ext uri="{FF2B5EF4-FFF2-40B4-BE49-F238E27FC236}">
                  <a16:creationId xmlns:a16="http://schemas.microsoft.com/office/drawing/2014/main" id="{1CEF9EEE-1C65-97B1-AAB7-27D1D8F13F25}"/>
                </a:ext>
              </a:extLst>
            </p:cNvPr>
            <p:cNvSpPr txBox="1"/>
            <p:nvPr/>
          </p:nvSpPr>
          <p:spPr>
            <a:xfrm>
              <a:off x="1050566" y="5348121"/>
              <a:ext cx="2027715"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Gill Sans Nova" panose="020B0602020104020203" pitchFamily="34" charset="0"/>
                  <a:cs typeface="Cavolini" panose="020B0502040204020203" pitchFamily="66" charset="0"/>
                </a:rPr>
                <a:t>Comingled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Gill Sans Nova" panose="020B0602020104020203" pitchFamily="34" charset="0"/>
                  <a:cs typeface="Cavolini" panose="020B0502040204020203" pitchFamily="66" charset="0"/>
                </a:rPr>
                <a:t>Data and Application</a:t>
              </a:r>
            </a:p>
          </p:txBody>
        </p:sp>
        <p:sp>
          <p:nvSpPr>
            <p:cNvPr id="214" name="Arrow: Down 213">
              <a:extLst>
                <a:ext uri="{FF2B5EF4-FFF2-40B4-BE49-F238E27FC236}">
                  <a16:creationId xmlns:a16="http://schemas.microsoft.com/office/drawing/2014/main" id="{095CBB4B-53EE-BB13-C509-3D86A42FCD69}"/>
                </a:ext>
              </a:extLst>
            </p:cNvPr>
            <p:cNvSpPr/>
            <p:nvPr/>
          </p:nvSpPr>
          <p:spPr>
            <a:xfrm>
              <a:off x="1872896" y="3559562"/>
              <a:ext cx="340727" cy="360172"/>
            </a:xfrm>
            <a:prstGeom prst="downArrow">
              <a:avLst/>
            </a:prstGeom>
            <a:solidFill>
              <a:srgbClr val="0E2841"/>
            </a:solidFill>
            <a:ln w="19050" cap="flat" cmpd="sng" algn="ctr">
              <a:solidFill>
                <a:srgbClr val="15608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15" name="TextBox 214">
              <a:extLst>
                <a:ext uri="{FF2B5EF4-FFF2-40B4-BE49-F238E27FC236}">
                  <a16:creationId xmlns:a16="http://schemas.microsoft.com/office/drawing/2014/main" id="{B807ADAF-6517-E9B4-32D1-EA2ED568A8B0}"/>
                </a:ext>
              </a:extLst>
            </p:cNvPr>
            <p:cNvSpPr txBox="1"/>
            <p:nvPr/>
          </p:nvSpPr>
          <p:spPr>
            <a:xfrm rot="16200000">
              <a:off x="422784" y="2705258"/>
              <a:ext cx="1172309" cy="276999"/>
            </a:xfrm>
            <a:prstGeom prst="rect">
              <a:avLst/>
            </a:prstGeom>
            <a:noFill/>
          </p:spPr>
          <p:txBody>
            <a:bodyPr vert="horz"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Gill Sans Nova" panose="020B0602020104020203" pitchFamily="34" charset="0"/>
                </a:rPr>
                <a:t>Development</a:t>
              </a:r>
            </a:p>
          </p:txBody>
        </p:sp>
        <p:sp>
          <p:nvSpPr>
            <p:cNvPr id="216" name="TextBox 215">
              <a:extLst>
                <a:ext uri="{FF2B5EF4-FFF2-40B4-BE49-F238E27FC236}">
                  <a16:creationId xmlns:a16="http://schemas.microsoft.com/office/drawing/2014/main" id="{BCBF357A-5B30-3834-113E-3FC7ECCF009B}"/>
                </a:ext>
              </a:extLst>
            </p:cNvPr>
            <p:cNvSpPr txBox="1"/>
            <p:nvPr/>
          </p:nvSpPr>
          <p:spPr>
            <a:xfrm rot="16200000">
              <a:off x="-88605" y="4751892"/>
              <a:ext cx="2195088" cy="276999"/>
            </a:xfrm>
            <a:prstGeom prst="rect">
              <a:avLst/>
            </a:prstGeom>
            <a:noFill/>
          </p:spPr>
          <p:txBody>
            <a:bodyPr vert="horz"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Gill Sans Nova" panose="020B0602020104020203" pitchFamily="34" charset="0"/>
                </a:rPr>
                <a:t>Deployment And Packaging</a:t>
              </a:r>
            </a:p>
          </p:txBody>
        </p:sp>
        <p:sp>
          <p:nvSpPr>
            <p:cNvPr id="217" name="TextBox 216">
              <a:extLst>
                <a:ext uri="{FF2B5EF4-FFF2-40B4-BE49-F238E27FC236}">
                  <a16:creationId xmlns:a16="http://schemas.microsoft.com/office/drawing/2014/main" id="{AE76DAA3-84DC-0064-3161-C2987CA2F2BB}"/>
                </a:ext>
              </a:extLst>
            </p:cNvPr>
            <p:cNvSpPr txBox="1"/>
            <p:nvPr/>
          </p:nvSpPr>
          <p:spPr>
            <a:xfrm>
              <a:off x="912448" y="1760844"/>
              <a:ext cx="2071786"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black"/>
                  </a:solidFill>
                  <a:effectLst/>
                  <a:uLnTx/>
                  <a:uFillTx/>
                  <a:latin typeface="Arial Narrow" panose="020B0606020202030204" pitchFamily="34" charset="0"/>
                </a:rPr>
                <a:t>Traditional Approach</a:t>
              </a:r>
            </a:p>
          </p:txBody>
        </p:sp>
        <p:sp>
          <p:nvSpPr>
            <p:cNvPr id="218" name="TextBox 217">
              <a:extLst>
                <a:ext uri="{FF2B5EF4-FFF2-40B4-BE49-F238E27FC236}">
                  <a16:creationId xmlns:a16="http://schemas.microsoft.com/office/drawing/2014/main" id="{0D9E7696-747C-1073-9667-5290AD41330F}"/>
                </a:ext>
              </a:extLst>
            </p:cNvPr>
            <p:cNvSpPr txBox="1"/>
            <p:nvPr/>
          </p:nvSpPr>
          <p:spPr>
            <a:xfrm>
              <a:off x="3242888" y="3294252"/>
              <a:ext cx="2520684" cy="1477328"/>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Arial Narrow" panose="020B0606020202030204" pitchFamily="34" charset="0"/>
                </a:rPr>
                <a:t>Single developer</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Arial Narrow" panose="020B0606020202030204" pitchFamily="34" charset="0"/>
                </a:rPr>
                <a:t>End-to-End Solution</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Arial Narrow" panose="020B0606020202030204" pitchFamily="34" charset="0"/>
                </a:rPr>
                <a:t>App-Level Integration</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Arial Narrow" panose="020B0606020202030204" pitchFamily="34" charset="0"/>
                </a:rPr>
                <a:t>Simple Modification Involves Whole System</a:t>
              </a:r>
            </a:p>
          </p:txBody>
        </p:sp>
      </p:grpSp>
      <p:grpSp>
        <p:nvGrpSpPr>
          <p:cNvPr id="241" name="Group 240">
            <a:extLst>
              <a:ext uri="{FF2B5EF4-FFF2-40B4-BE49-F238E27FC236}">
                <a16:creationId xmlns:a16="http://schemas.microsoft.com/office/drawing/2014/main" id="{155892A1-F631-2637-B7B0-EECDD42BA5D6}"/>
              </a:ext>
            </a:extLst>
          </p:cNvPr>
          <p:cNvGrpSpPr/>
          <p:nvPr/>
        </p:nvGrpSpPr>
        <p:grpSpPr>
          <a:xfrm>
            <a:off x="6090143" y="1143408"/>
            <a:ext cx="5014177" cy="4475026"/>
            <a:chOff x="6176204" y="1654584"/>
            <a:chExt cx="5014177" cy="4475026"/>
          </a:xfrm>
        </p:grpSpPr>
        <p:sp>
          <p:nvSpPr>
            <p:cNvPr id="242" name="Rectangle 241">
              <a:extLst>
                <a:ext uri="{FF2B5EF4-FFF2-40B4-BE49-F238E27FC236}">
                  <a16:creationId xmlns:a16="http://schemas.microsoft.com/office/drawing/2014/main" id="{C7E4494E-5443-5245-E9A5-C178A29A1861}"/>
                </a:ext>
              </a:extLst>
            </p:cNvPr>
            <p:cNvSpPr/>
            <p:nvPr/>
          </p:nvSpPr>
          <p:spPr>
            <a:xfrm>
              <a:off x="6176204" y="1654584"/>
              <a:ext cx="5014177" cy="4475026"/>
            </a:xfrm>
            <a:prstGeom prst="rect">
              <a:avLst/>
            </a:prstGeom>
            <a:solidFill>
              <a:srgbClr val="0E2841"/>
            </a:solidFill>
            <a:ln w="19050" cap="flat" cmpd="sng" algn="ctr">
              <a:solidFill>
                <a:srgbClr val="15608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3" name="Rectangle 242">
              <a:extLst>
                <a:ext uri="{FF2B5EF4-FFF2-40B4-BE49-F238E27FC236}">
                  <a16:creationId xmlns:a16="http://schemas.microsoft.com/office/drawing/2014/main" id="{E55442DF-CDC6-211F-AAED-5EA45F52FCAF}"/>
                </a:ext>
              </a:extLst>
            </p:cNvPr>
            <p:cNvSpPr/>
            <p:nvPr/>
          </p:nvSpPr>
          <p:spPr>
            <a:xfrm>
              <a:off x="9030307" y="2239058"/>
              <a:ext cx="1706837" cy="1278004"/>
            </a:xfrm>
            <a:prstGeom prst="rect">
              <a:avLst/>
            </a:prstGeom>
            <a:solidFill>
              <a:srgbClr val="B0CFEE"/>
            </a:solidFill>
            <a:ln w="19050" cap="flat" cmpd="sng" algn="ctr">
              <a:solidFill>
                <a:srgbClr val="F0F0F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4" name="Rectangle 243">
              <a:extLst>
                <a:ext uri="{FF2B5EF4-FFF2-40B4-BE49-F238E27FC236}">
                  <a16:creationId xmlns:a16="http://schemas.microsoft.com/office/drawing/2014/main" id="{471CB216-D7E7-C560-12BA-EAC14C054B26}"/>
                </a:ext>
              </a:extLst>
            </p:cNvPr>
            <p:cNvSpPr/>
            <p:nvPr/>
          </p:nvSpPr>
          <p:spPr>
            <a:xfrm>
              <a:off x="9035381" y="3950228"/>
              <a:ext cx="1706837" cy="1918813"/>
            </a:xfrm>
            <a:prstGeom prst="rect">
              <a:avLst/>
            </a:prstGeom>
            <a:solidFill>
              <a:srgbClr val="B0CFEE"/>
            </a:solidFill>
            <a:ln w="19050" cap="flat" cmpd="sng" algn="ctr">
              <a:solidFill>
                <a:srgbClr val="F0F0F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5" name="Rectangle 244">
              <a:extLst>
                <a:ext uri="{FF2B5EF4-FFF2-40B4-BE49-F238E27FC236}">
                  <a16:creationId xmlns:a16="http://schemas.microsoft.com/office/drawing/2014/main" id="{802ACFCB-92F2-90EB-6EEB-078DE98B2A68}"/>
                </a:ext>
              </a:extLst>
            </p:cNvPr>
            <p:cNvSpPr/>
            <p:nvPr/>
          </p:nvSpPr>
          <p:spPr>
            <a:xfrm>
              <a:off x="8811563" y="1736518"/>
              <a:ext cx="2325169" cy="4330510"/>
            </a:xfrm>
            <a:prstGeom prst="rect">
              <a:avLst/>
            </a:prstGeom>
            <a:noFill/>
            <a:ln w="28575"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6" name="TextBox 245">
              <a:extLst>
                <a:ext uri="{FF2B5EF4-FFF2-40B4-BE49-F238E27FC236}">
                  <a16:creationId xmlns:a16="http://schemas.microsoft.com/office/drawing/2014/main" id="{12110574-66B8-4174-23ED-B34D04D1D6F4}"/>
                </a:ext>
              </a:extLst>
            </p:cNvPr>
            <p:cNvSpPr txBox="1"/>
            <p:nvPr/>
          </p:nvSpPr>
          <p:spPr>
            <a:xfrm>
              <a:off x="9440432" y="2329870"/>
              <a:ext cx="886586" cy="27699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err="1">
                  <a:ln>
                    <a:noFill/>
                  </a:ln>
                  <a:solidFill>
                    <a:prstClr val="black"/>
                  </a:solidFill>
                  <a:effectLst/>
                  <a:uLnTx/>
                  <a:uFillTx/>
                  <a:latin typeface="Gill Sans Nova" panose="020B0602020104020203" pitchFamily="34" charset="0"/>
                  <a:cs typeface="Cavolini" panose="020B0502040204020203" pitchFamily="66" charset="0"/>
                </a:rPr>
                <a:t>DevSecOps</a:t>
              </a:r>
              <a:endParaRPr kumimoji="0" lang="en-US" sz="1200" b="0" i="1" u="none" strike="noStrike" kern="0" cap="none" spc="0" normalizeH="0" baseline="0" noProof="0" dirty="0">
                <a:ln>
                  <a:noFill/>
                </a:ln>
                <a:solidFill>
                  <a:prstClr val="black"/>
                </a:solidFill>
                <a:effectLst/>
                <a:uLnTx/>
                <a:uFillTx/>
                <a:latin typeface="Gill Sans Nova" panose="020B0602020104020203" pitchFamily="34" charset="0"/>
                <a:cs typeface="Cavolini" panose="020B0502040204020203" pitchFamily="66" charset="0"/>
              </a:endParaRPr>
            </a:p>
          </p:txBody>
        </p:sp>
        <p:sp>
          <p:nvSpPr>
            <p:cNvPr id="247" name="TextBox 246">
              <a:extLst>
                <a:ext uri="{FF2B5EF4-FFF2-40B4-BE49-F238E27FC236}">
                  <a16:creationId xmlns:a16="http://schemas.microsoft.com/office/drawing/2014/main" id="{F0812AD0-5661-3762-7C25-47E62A6DE289}"/>
                </a:ext>
              </a:extLst>
            </p:cNvPr>
            <p:cNvSpPr txBox="1"/>
            <p:nvPr/>
          </p:nvSpPr>
          <p:spPr>
            <a:xfrm>
              <a:off x="9440432" y="4006528"/>
              <a:ext cx="886586" cy="27699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Gill Sans Nova" panose="020B0602020104020203" pitchFamily="34" charset="0"/>
                  <a:cs typeface="Cavolini" panose="020B0502040204020203" pitchFamily="66" charset="0"/>
                </a:rPr>
                <a:t>Cloud</a:t>
              </a:r>
            </a:p>
          </p:txBody>
        </p:sp>
        <p:sp>
          <p:nvSpPr>
            <p:cNvPr id="248" name="TextBox 247">
              <a:extLst>
                <a:ext uri="{FF2B5EF4-FFF2-40B4-BE49-F238E27FC236}">
                  <a16:creationId xmlns:a16="http://schemas.microsoft.com/office/drawing/2014/main" id="{ADF267C4-BB95-DC39-F31A-5ABAAC3607F1}"/>
                </a:ext>
              </a:extLst>
            </p:cNvPr>
            <p:cNvSpPr txBox="1"/>
            <p:nvPr/>
          </p:nvSpPr>
          <p:spPr>
            <a:xfrm>
              <a:off x="9172560" y="5407376"/>
              <a:ext cx="1410592"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Gill Sans Nova" panose="020B0602020104020203" pitchFamily="34" charset="0"/>
                  <a:cs typeface="Cavolini" panose="020B0502040204020203" pitchFamily="66" charset="0"/>
                </a:rPr>
                <a:t>Edge Multi-Cloud Service Mesh</a:t>
              </a:r>
            </a:p>
          </p:txBody>
        </p:sp>
        <p:sp>
          <p:nvSpPr>
            <p:cNvPr id="249" name="Arrow: Down 248">
              <a:extLst>
                <a:ext uri="{FF2B5EF4-FFF2-40B4-BE49-F238E27FC236}">
                  <a16:creationId xmlns:a16="http://schemas.microsoft.com/office/drawing/2014/main" id="{52916625-9B07-51BE-2184-D5C322A050CE}"/>
                </a:ext>
              </a:extLst>
            </p:cNvPr>
            <p:cNvSpPr/>
            <p:nvPr/>
          </p:nvSpPr>
          <p:spPr>
            <a:xfrm>
              <a:off x="9713363" y="3559562"/>
              <a:ext cx="340727" cy="360172"/>
            </a:xfrm>
            <a:prstGeom prst="downArrow">
              <a:avLst/>
            </a:prstGeom>
            <a:solidFill>
              <a:sysClr val="window" lastClr="FFFFFF"/>
            </a:solidFill>
            <a:ln w="19050" cap="flat" cmpd="sng" algn="ctr">
              <a:solidFill>
                <a:srgbClr val="E8E8E8">
                  <a:lumMod val="9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0" name="TextBox 249">
              <a:extLst>
                <a:ext uri="{FF2B5EF4-FFF2-40B4-BE49-F238E27FC236}">
                  <a16:creationId xmlns:a16="http://schemas.microsoft.com/office/drawing/2014/main" id="{63433E7B-E4A3-471A-1D13-8F560B1078FE}"/>
                </a:ext>
              </a:extLst>
            </p:cNvPr>
            <p:cNvSpPr txBox="1"/>
            <p:nvPr/>
          </p:nvSpPr>
          <p:spPr>
            <a:xfrm rot="5400000">
              <a:off x="10301751" y="2686713"/>
              <a:ext cx="1172309" cy="276999"/>
            </a:xfrm>
            <a:prstGeom prst="rect">
              <a:avLst/>
            </a:prstGeom>
            <a:noFill/>
          </p:spPr>
          <p:txBody>
            <a:bodyPr vert="horz"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Gill Sans Nova" panose="020B0602020104020203" pitchFamily="34" charset="0"/>
                </a:rPr>
                <a:t>Development</a:t>
              </a:r>
            </a:p>
          </p:txBody>
        </p:sp>
        <p:sp>
          <p:nvSpPr>
            <p:cNvPr id="251" name="TextBox 250">
              <a:extLst>
                <a:ext uri="{FF2B5EF4-FFF2-40B4-BE49-F238E27FC236}">
                  <a16:creationId xmlns:a16="http://schemas.microsoft.com/office/drawing/2014/main" id="{0994ADD3-65BE-25C1-2FA3-D791F788BFF3}"/>
                </a:ext>
              </a:extLst>
            </p:cNvPr>
            <p:cNvSpPr txBox="1"/>
            <p:nvPr/>
          </p:nvSpPr>
          <p:spPr>
            <a:xfrm rot="5400000">
              <a:off x="9793020" y="4778348"/>
              <a:ext cx="2195088" cy="276999"/>
            </a:xfrm>
            <a:prstGeom prst="rect">
              <a:avLst/>
            </a:prstGeom>
            <a:noFill/>
          </p:spPr>
          <p:txBody>
            <a:bodyPr vert="horz"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Gill Sans Nova" panose="020B0602020104020203" pitchFamily="34" charset="0"/>
                </a:rPr>
                <a:t>Deployment And Packaging</a:t>
              </a:r>
            </a:p>
          </p:txBody>
        </p:sp>
        <p:sp>
          <p:nvSpPr>
            <p:cNvPr id="252" name="TextBox 251">
              <a:extLst>
                <a:ext uri="{FF2B5EF4-FFF2-40B4-BE49-F238E27FC236}">
                  <a16:creationId xmlns:a16="http://schemas.microsoft.com/office/drawing/2014/main" id="{B2F3254B-7976-5E27-F375-D18EBD3261F8}"/>
                </a:ext>
              </a:extLst>
            </p:cNvPr>
            <p:cNvSpPr txBox="1"/>
            <p:nvPr/>
          </p:nvSpPr>
          <p:spPr>
            <a:xfrm>
              <a:off x="9131981" y="1760844"/>
              <a:ext cx="1503489"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prstClr val="white"/>
                  </a:solidFill>
                  <a:effectLst/>
                  <a:uLnTx/>
                  <a:uFillTx/>
                  <a:latin typeface="Arial Narrow" panose="020B0606020202030204" pitchFamily="34" charset="0"/>
                </a:rPr>
                <a:t>New Approach</a:t>
              </a:r>
            </a:p>
          </p:txBody>
        </p:sp>
        <p:pic>
          <p:nvPicPr>
            <p:cNvPr id="253" name="Picture 252">
              <a:extLst>
                <a:ext uri="{FF2B5EF4-FFF2-40B4-BE49-F238E27FC236}">
                  <a16:creationId xmlns:a16="http://schemas.microsoft.com/office/drawing/2014/main" id="{B6D01874-7538-6BF3-D0E0-00EB7020A20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778"/>
                      </a14:imgEffect>
                      <a14:imgEffect>
                        <a14:saturation sat="325000"/>
                      </a14:imgEffect>
                    </a14:imgLayer>
                  </a14:imgProps>
                </a:ext>
              </a:extLst>
            </a:blip>
            <a:stretch>
              <a:fillRect/>
            </a:stretch>
          </p:blipFill>
          <p:spPr>
            <a:xfrm>
              <a:off x="9157939" y="2578173"/>
              <a:ext cx="1451573" cy="868524"/>
            </a:xfrm>
            <a:prstGeom prst="rect">
              <a:avLst/>
            </a:prstGeom>
          </p:spPr>
        </p:pic>
        <p:pic>
          <p:nvPicPr>
            <p:cNvPr id="254" name="Picture 253" descr="Icon&#10;&#10;Description automatically generated">
              <a:extLst>
                <a:ext uri="{FF2B5EF4-FFF2-40B4-BE49-F238E27FC236}">
                  <a16:creationId xmlns:a16="http://schemas.microsoft.com/office/drawing/2014/main" id="{DCF91330-3FB9-7D21-650C-585F2B53BE5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47" b="95076" l="1939" r="99515">
                          <a14:foregroundMark x1="47173" y1="45671" x2="47173" y2="45671"/>
                          <a14:foregroundMark x1="47496" y1="70798" x2="47496" y2="70798"/>
                          <a14:foregroundMark x1="46042" y1="86757" x2="46042" y2="86757"/>
                          <a14:foregroundMark x1="69628" y1="88964" x2="69628" y2="88964"/>
                          <a14:foregroundMark x1="1939" y1="89304" x2="1939" y2="89304"/>
                          <a14:foregroundMark x1="64297" y1="16299" x2="64297" y2="16299"/>
                          <a14:foregroundMark x1="70113" y1="19864" x2="60582" y2="10696"/>
                          <a14:foregroundMark x1="34572" y1="14941" x2="48465" y2="3056"/>
                          <a14:foregroundMark x1="73990" y1="13073" x2="78352" y2="13243"/>
                          <a14:foregroundMark x1="82068" y1="13922" x2="84491" y2="13922"/>
                          <a14:foregroundMark x1="95477" y1="40238" x2="95477" y2="40238"/>
                          <a14:foregroundMark x1="97900" y1="42615" x2="86268" y2="13922"/>
                          <a14:foregroundMark x1="99031" y1="95076" x2="99515" y2="44822"/>
                          <a14:backgroundMark x1="14055" y1="70289" x2="14055" y2="70289"/>
                          <a14:backgroundMark x1="75606" y1="82683" x2="75606" y2="82683"/>
                          <a14:backgroundMark x1="57835" y1="83192" x2="57835" y2="83192"/>
                          <a14:backgroundMark x1="63166" y1="72156" x2="63166" y2="72156"/>
                          <a14:backgroundMark x1="62359" y1="76401" x2="62359" y2="76401"/>
                        </a14:backgroundRemoval>
                      </a14:imgEffect>
                    </a14:imgLayer>
                  </a14:imgProps>
                </a:ext>
                <a:ext uri="{28A0092B-C50C-407E-A947-70E740481C1C}">
                  <a14:useLocalDpi xmlns:a14="http://schemas.microsoft.com/office/drawing/2010/main" val="0"/>
                </a:ext>
              </a:extLst>
            </a:blip>
            <a:stretch>
              <a:fillRect/>
            </a:stretch>
          </p:blipFill>
          <p:spPr>
            <a:xfrm>
              <a:off x="10011760" y="4244179"/>
              <a:ext cx="373898" cy="355777"/>
            </a:xfrm>
            <a:prstGeom prst="rect">
              <a:avLst/>
            </a:prstGeom>
          </p:spPr>
        </p:pic>
        <p:grpSp>
          <p:nvGrpSpPr>
            <p:cNvPr id="255" name="Group 254">
              <a:extLst>
                <a:ext uri="{FF2B5EF4-FFF2-40B4-BE49-F238E27FC236}">
                  <a16:creationId xmlns:a16="http://schemas.microsoft.com/office/drawing/2014/main" id="{15CBB4DA-3518-249A-D555-056157522233}"/>
                </a:ext>
              </a:extLst>
            </p:cNvPr>
            <p:cNvGrpSpPr/>
            <p:nvPr/>
          </p:nvGrpSpPr>
          <p:grpSpPr>
            <a:xfrm>
              <a:off x="9271185" y="4288483"/>
              <a:ext cx="607670" cy="364485"/>
              <a:chOff x="8491652" y="506177"/>
              <a:chExt cx="1454069" cy="686331"/>
            </a:xfrm>
          </p:grpSpPr>
          <p:grpSp>
            <p:nvGrpSpPr>
              <p:cNvPr id="270" name="Group 269">
                <a:extLst>
                  <a:ext uri="{FF2B5EF4-FFF2-40B4-BE49-F238E27FC236}">
                    <a16:creationId xmlns:a16="http://schemas.microsoft.com/office/drawing/2014/main" id="{B4046DDA-19A6-AEDD-8034-9EC816F0D5E8}"/>
                  </a:ext>
                </a:extLst>
              </p:cNvPr>
              <p:cNvGrpSpPr/>
              <p:nvPr/>
            </p:nvGrpSpPr>
            <p:grpSpPr>
              <a:xfrm>
                <a:off x="8491652" y="506177"/>
                <a:ext cx="1420868" cy="521653"/>
                <a:chOff x="8491652" y="506177"/>
                <a:chExt cx="1420868" cy="521653"/>
              </a:xfrm>
            </p:grpSpPr>
            <p:sp>
              <p:nvSpPr>
                <p:cNvPr id="293" name="Graphic 41" descr="Cloud outline">
                  <a:extLst>
                    <a:ext uri="{FF2B5EF4-FFF2-40B4-BE49-F238E27FC236}">
                      <a16:creationId xmlns:a16="http://schemas.microsoft.com/office/drawing/2014/main" id="{90FCB59C-38E3-4A74-CFDC-D78A26BB5E09}"/>
                    </a:ext>
                  </a:extLst>
                </p:cNvPr>
                <p:cNvSpPr/>
                <p:nvPr/>
              </p:nvSpPr>
              <p:spPr>
                <a:xfrm>
                  <a:off x="8491652" y="506177"/>
                  <a:ext cx="803118" cy="457110"/>
                </a:xfrm>
                <a:custGeom>
                  <a:avLst/>
                  <a:gdLst>
                    <a:gd name="connsiteX0" fmla="*/ 136380 w 803118"/>
                    <a:gd name="connsiteY0" fmla="*/ 456348 h 457110"/>
                    <a:gd name="connsiteX1" fmla="*/ 174109 w 803118"/>
                    <a:gd name="connsiteY1" fmla="*/ 457110 h 457110"/>
                    <a:gd name="connsiteX2" fmla="*/ 688857 w 803118"/>
                    <a:gd name="connsiteY2" fmla="*/ 457110 h 457110"/>
                    <a:gd name="connsiteX3" fmla="*/ 803118 w 803118"/>
                    <a:gd name="connsiteY3" fmla="*/ 341941 h 457110"/>
                    <a:gd name="connsiteX4" fmla="*/ 689810 w 803118"/>
                    <a:gd name="connsiteY4" fmla="*/ 227687 h 457110"/>
                    <a:gd name="connsiteX5" fmla="*/ 680285 w 803118"/>
                    <a:gd name="connsiteY5" fmla="*/ 227687 h 457110"/>
                    <a:gd name="connsiteX6" fmla="*/ 620277 w 803118"/>
                    <a:gd name="connsiteY6" fmla="*/ 111448 h 457110"/>
                    <a:gd name="connsiteX7" fmla="*/ 489778 w 803118"/>
                    <a:gd name="connsiteY7" fmla="*/ 93350 h 457110"/>
                    <a:gd name="connsiteX8" fmla="*/ 259223 w 803118"/>
                    <a:gd name="connsiteY8" fmla="*/ 18830 h 457110"/>
                    <a:gd name="connsiteX9" fmla="*/ 165912 w 803118"/>
                    <a:gd name="connsiteY9" fmla="*/ 170522 h 457110"/>
                    <a:gd name="connsiteX10" fmla="*/ 165912 w 803118"/>
                    <a:gd name="connsiteY10" fmla="*/ 172427 h 457110"/>
                    <a:gd name="connsiteX11" fmla="*/ 143307 w 803118"/>
                    <a:gd name="connsiteY11" fmla="*/ 170586 h 457110"/>
                    <a:gd name="connsiteX12" fmla="*/ 0 w 803118"/>
                    <a:gd name="connsiteY12" fmla="*/ 313560 h 457110"/>
                    <a:gd name="connsiteX13" fmla="*/ 13501 w 803118"/>
                    <a:gd name="connsiteY13" fmla="*/ 374413 h 457110"/>
                    <a:gd name="connsiteX14" fmla="*/ 136380 w 803118"/>
                    <a:gd name="connsiteY14" fmla="*/ 456348 h 457110"/>
                    <a:gd name="connsiteX15" fmla="*/ 43965 w 803118"/>
                    <a:gd name="connsiteY15" fmla="*/ 239142 h 457110"/>
                    <a:gd name="connsiteX16" fmla="*/ 143301 w 803118"/>
                    <a:gd name="connsiteY16" fmla="*/ 189634 h 457110"/>
                    <a:gd name="connsiteX17" fmla="*/ 162828 w 803118"/>
                    <a:gd name="connsiteY17" fmla="*/ 191224 h 457110"/>
                    <a:gd name="connsiteX18" fmla="*/ 184955 w 803118"/>
                    <a:gd name="connsiteY18" fmla="*/ 194843 h 457110"/>
                    <a:gd name="connsiteX19" fmla="*/ 184955 w 803118"/>
                    <a:gd name="connsiteY19" fmla="*/ 170518 h 457110"/>
                    <a:gd name="connsiteX20" fmla="*/ 338194 w 803118"/>
                    <a:gd name="connsiteY20" fmla="*/ 19153 h 457110"/>
                    <a:gd name="connsiteX21" fmla="*/ 472827 w 803118"/>
                    <a:gd name="connsiteY21" fmla="*/ 102048 h 457110"/>
                    <a:gd name="connsiteX22" fmla="*/ 480392 w 803118"/>
                    <a:gd name="connsiteY22" fmla="*/ 116782 h 457110"/>
                    <a:gd name="connsiteX23" fmla="*/ 496034 w 803118"/>
                    <a:gd name="connsiteY23" fmla="*/ 111340 h 457110"/>
                    <a:gd name="connsiteX24" fmla="*/ 654020 w 803118"/>
                    <a:gd name="connsiteY24" fmla="*/ 186110 h 457110"/>
                    <a:gd name="connsiteX25" fmla="*/ 661234 w 803118"/>
                    <a:gd name="connsiteY25" fmla="*/ 227687 h 457110"/>
                    <a:gd name="connsiteX26" fmla="*/ 661234 w 803118"/>
                    <a:gd name="connsiteY26" fmla="*/ 246737 h 457110"/>
                    <a:gd name="connsiteX27" fmla="*/ 689809 w 803118"/>
                    <a:gd name="connsiteY27" fmla="*/ 246737 h 457110"/>
                    <a:gd name="connsiteX28" fmla="*/ 784059 w 803118"/>
                    <a:gd name="connsiteY28" fmla="*/ 343801 h 457110"/>
                    <a:gd name="connsiteX29" fmla="*/ 688857 w 803118"/>
                    <a:gd name="connsiteY29" fmla="*/ 438060 h 457110"/>
                    <a:gd name="connsiteX30" fmla="*/ 154389 w 803118"/>
                    <a:gd name="connsiteY30" fmla="*/ 438060 h 457110"/>
                    <a:gd name="connsiteX31" fmla="*/ 137414 w 803118"/>
                    <a:gd name="connsiteY31" fmla="*/ 437326 h 457110"/>
                    <a:gd name="connsiteX32" fmla="*/ 19106 w 803118"/>
                    <a:gd name="connsiteY32" fmla="*/ 308356 h 457110"/>
                    <a:gd name="connsiteX33" fmla="*/ 43962 w 803118"/>
                    <a:gd name="connsiteY33" fmla="*/ 239142 h 45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3118" h="457110">
                      <a:moveTo>
                        <a:pt x="136380" y="456348"/>
                      </a:moveTo>
                      <a:cubicBezTo>
                        <a:pt x="146010" y="456873"/>
                        <a:pt x="174109" y="457110"/>
                        <a:pt x="174109" y="457110"/>
                      </a:cubicBezTo>
                      <a:lnTo>
                        <a:pt x="688857" y="457110"/>
                      </a:lnTo>
                      <a:cubicBezTo>
                        <a:pt x="752213" y="456860"/>
                        <a:pt x="803370" y="405296"/>
                        <a:pt x="803118" y="341941"/>
                      </a:cubicBezTo>
                      <a:cubicBezTo>
                        <a:pt x="802870" y="279311"/>
                        <a:pt x="752436" y="228455"/>
                        <a:pt x="689810" y="227687"/>
                      </a:cubicBezTo>
                      <a:lnTo>
                        <a:pt x="680285" y="227687"/>
                      </a:lnTo>
                      <a:cubicBezTo>
                        <a:pt x="680196" y="181531"/>
                        <a:pt x="657853" y="138251"/>
                        <a:pt x="620277" y="111448"/>
                      </a:cubicBezTo>
                      <a:cubicBezTo>
                        <a:pt x="582207" y="84811"/>
                        <a:pt x="533661" y="78079"/>
                        <a:pt x="489778" y="93350"/>
                      </a:cubicBezTo>
                      <a:cubicBezTo>
                        <a:pt x="446691" y="9107"/>
                        <a:pt x="343467" y="-24258"/>
                        <a:pt x="259223" y="18830"/>
                      </a:cubicBezTo>
                      <a:cubicBezTo>
                        <a:pt x="202218" y="47986"/>
                        <a:pt x="166228" y="106494"/>
                        <a:pt x="165912" y="170522"/>
                      </a:cubicBezTo>
                      <a:lnTo>
                        <a:pt x="165912" y="172427"/>
                      </a:lnTo>
                      <a:cubicBezTo>
                        <a:pt x="158438" y="171204"/>
                        <a:pt x="150879" y="170589"/>
                        <a:pt x="143307" y="170586"/>
                      </a:cubicBezTo>
                      <a:cubicBezTo>
                        <a:pt x="64252" y="170494"/>
                        <a:pt x="92" y="234506"/>
                        <a:pt x="0" y="313560"/>
                      </a:cubicBezTo>
                      <a:cubicBezTo>
                        <a:pt x="-24" y="334590"/>
                        <a:pt x="4585" y="355367"/>
                        <a:pt x="13501" y="374413"/>
                      </a:cubicBezTo>
                      <a:cubicBezTo>
                        <a:pt x="36640" y="421927"/>
                        <a:pt x="83621" y="453254"/>
                        <a:pt x="136380" y="456348"/>
                      </a:cubicBezTo>
                      <a:close/>
                      <a:moveTo>
                        <a:pt x="43965" y="239142"/>
                      </a:moveTo>
                      <a:cubicBezTo>
                        <a:pt x="67730" y="208275"/>
                        <a:pt x="104348" y="190024"/>
                        <a:pt x="143301" y="189634"/>
                      </a:cubicBezTo>
                      <a:cubicBezTo>
                        <a:pt x="149842" y="189640"/>
                        <a:pt x="156372" y="190171"/>
                        <a:pt x="162828" y="191224"/>
                      </a:cubicBezTo>
                      <a:lnTo>
                        <a:pt x="184955" y="194843"/>
                      </a:lnTo>
                      <a:lnTo>
                        <a:pt x="184955" y="170518"/>
                      </a:lnTo>
                      <a:cubicBezTo>
                        <a:pt x="185472" y="86404"/>
                        <a:pt x="254080" y="18636"/>
                        <a:pt x="338194" y="19153"/>
                      </a:cubicBezTo>
                      <a:cubicBezTo>
                        <a:pt x="395022" y="19503"/>
                        <a:pt x="446929" y="51462"/>
                        <a:pt x="472827" y="102048"/>
                      </a:cubicBezTo>
                      <a:lnTo>
                        <a:pt x="480392" y="116782"/>
                      </a:lnTo>
                      <a:lnTo>
                        <a:pt x="496034" y="111340"/>
                      </a:lnTo>
                      <a:cubicBezTo>
                        <a:pt x="560308" y="88361"/>
                        <a:pt x="631039" y="121836"/>
                        <a:pt x="654020" y="186110"/>
                      </a:cubicBezTo>
                      <a:cubicBezTo>
                        <a:pt x="658790" y="199452"/>
                        <a:pt x="661230" y="213517"/>
                        <a:pt x="661234" y="227687"/>
                      </a:cubicBezTo>
                      <a:lnTo>
                        <a:pt x="661234" y="246737"/>
                      </a:lnTo>
                      <a:lnTo>
                        <a:pt x="689809" y="246737"/>
                      </a:lnTo>
                      <a:cubicBezTo>
                        <a:pt x="742638" y="247514"/>
                        <a:pt x="784836" y="290971"/>
                        <a:pt x="784059" y="343801"/>
                      </a:cubicBezTo>
                      <a:cubicBezTo>
                        <a:pt x="783292" y="395905"/>
                        <a:pt x="740967" y="437812"/>
                        <a:pt x="688857" y="438060"/>
                      </a:cubicBezTo>
                      <a:lnTo>
                        <a:pt x="154389" y="438060"/>
                      </a:lnTo>
                      <a:lnTo>
                        <a:pt x="137414" y="437326"/>
                      </a:lnTo>
                      <a:cubicBezTo>
                        <a:pt x="69130" y="434382"/>
                        <a:pt x="16162" y="376640"/>
                        <a:pt x="19106" y="308356"/>
                      </a:cubicBezTo>
                      <a:cubicBezTo>
                        <a:pt x="20186" y="283299"/>
                        <a:pt x="28855" y="259162"/>
                        <a:pt x="43962" y="239142"/>
                      </a:cubicBezTo>
                      <a:close/>
                    </a:path>
                  </a:pathLst>
                </a:custGeom>
                <a:solidFill>
                  <a:srgbClr val="156082">
                    <a:lumMod val="50000"/>
                  </a:srgbClr>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nvGrpSpPr>
                <p:cNvPr id="294" name="Group 293">
                  <a:extLst>
                    <a:ext uri="{FF2B5EF4-FFF2-40B4-BE49-F238E27FC236}">
                      <a16:creationId xmlns:a16="http://schemas.microsoft.com/office/drawing/2014/main" id="{6663EF7D-E2B2-849A-09AC-DAE891F8EDC4}"/>
                    </a:ext>
                  </a:extLst>
                </p:cNvPr>
                <p:cNvGrpSpPr/>
                <p:nvPr/>
              </p:nvGrpSpPr>
              <p:grpSpPr>
                <a:xfrm>
                  <a:off x="8740616" y="734854"/>
                  <a:ext cx="1171904" cy="292976"/>
                  <a:chOff x="6565525" y="1502493"/>
                  <a:chExt cx="1171904" cy="292976"/>
                </a:xfrm>
              </p:grpSpPr>
              <p:sp>
                <p:nvSpPr>
                  <p:cNvPr id="295" name="Freeform: Shape 294">
                    <a:extLst>
                      <a:ext uri="{FF2B5EF4-FFF2-40B4-BE49-F238E27FC236}">
                        <a16:creationId xmlns:a16="http://schemas.microsoft.com/office/drawing/2014/main" id="{44DA8F91-9CB8-488C-CF6D-B42CEC5C2D0C}"/>
                      </a:ext>
                    </a:extLst>
                  </p:cNvPr>
                  <p:cNvSpPr/>
                  <p:nvPr/>
                </p:nvSpPr>
                <p:spPr>
                  <a:xfrm>
                    <a:off x="6565525" y="1502493"/>
                    <a:ext cx="1171904" cy="292976"/>
                  </a:xfrm>
                  <a:custGeom>
                    <a:avLst/>
                    <a:gdLst>
                      <a:gd name="connsiteX0" fmla="*/ 1106351 w 1171904"/>
                      <a:gd name="connsiteY0" fmla="*/ 0 h 292976"/>
                      <a:gd name="connsiteX1" fmla="*/ 65553 w 1171904"/>
                      <a:gd name="connsiteY1" fmla="*/ 0 h 292976"/>
                      <a:gd name="connsiteX2" fmla="*/ 0 w 1171904"/>
                      <a:gd name="connsiteY2" fmla="*/ 65553 h 292976"/>
                      <a:gd name="connsiteX3" fmla="*/ 0 w 1171904"/>
                      <a:gd name="connsiteY3" fmla="*/ 227423 h 292976"/>
                      <a:gd name="connsiteX4" fmla="*/ 65553 w 1171904"/>
                      <a:gd name="connsiteY4" fmla="*/ 292976 h 292976"/>
                      <a:gd name="connsiteX5" fmla="*/ 1106351 w 1171904"/>
                      <a:gd name="connsiteY5" fmla="*/ 292976 h 292976"/>
                      <a:gd name="connsiteX6" fmla="*/ 1171904 w 1171904"/>
                      <a:gd name="connsiteY6" fmla="*/ 227423 h 292976"/>
                      <a:gd name="connsiteX7" fmla="*/ 1171904 w 1171904"/>
                      <a:gd name="connsiteY7" fmla="*/ 65553 h 292976"/>
                      <a:gd name="connsiteX8" fmla="*/ 1106351 w 1171904"/>
                      <a:gd name="connsiteY8" fmla="*/ 0 h 292976"/>
                      <a:gd name="connsiteX9" fmla="*/ 183110 w 1171904"/>
                      <a:gd name="connsiteY9" fmla="*/ 183110 h 292976"/>
                      <a:gd name="connsiteX10" fmla="*/ 146488 w 1171904"/>
                      <a:gd name="connsiteY10" fmla="*/ 146488 h 292976"/>
                      <a:gd name="connsiteX11" fmla="*/ 183110 w 1171904"/>
                      <a:gd name="connsiteY11" fmla="*/ 109866 h 292976"/>
                      <a:gd name="connsiteX12" fmla="*/ 219732 w 1171904"/>
                      <a:gd name="connsiteY12" fmla="*/ 146488 h 292976"/>
                      <a:gd name="connsiteX13" fmla="*/ 183110 w 1171904"/>
                      <a:gd name="connsiteY13" fmla="*/ 183110 h 292976"/>
                      <a:gd name="connsiteX14" fmla="*/ 366220 w 1171904"/>
                      <a:gd name="connsiteY14" fmla="*/ 183110 h 292976"/>
                      <a:gd name="connsiteX15" fmla="*/ 329598 w 1171904"/>
                      <a:gd name="connsiteY15" fmla="*/ 146488 h 292976"/>
                      <a:gd name="connsiteX16" fmla="*/ 366220 w 1171904"/>
                      <a:gd name="connsiteY16" fmla="*/ 109866 h 292976"/>
                      <a:gd name="connsiteX17" fmla="*/ 402842 w 1171904"/>
                      <a:gd name="connsiteY17" fmla="*/ 146488 h 292976"/>
                      <a:gd name="connsiteX18" fmla="*/ 366220 w 1171904"/>
                      <a:gd name="connsiteY18" fmla="*/ 183110 h 292976"/>
                      <a:gd name="connsiteX19" fmla="*/ 549330 w 1171904"/>
                      <a:gd name="connsiteY19" fmla="*/ 183110 h 292976"/>
                      <a:gd name="connsiteX20" fmla="*/ 512708 w 1171904"/>
                      <a:gd name="connsiteY20" fmla="*/ 146488 h 292976"/>
                      <a:gd name="connsiteX21" fmla="*/ 549330 w 1171904"/>
                      <a:gd name="connsiteY21" fmla="*/ 109866 h 292976"/>
                      <a:gd name="connsiteX22" fmla="*/ 585952 w 1171904"/>
                      <a:gd name="connsiteY22" fmla="*/ 146488 h 292976"/>
                      <a:gd name="connsiteX23" fmla="*/ 549330 w 1171904"/>
                      <a:gd name="connsiteY23" fmla="*/ 183110 h 2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1904" h="292976">
                        <a:moveTo>
                          <a:pt x="1106351" y="0"/>
                        </a:moveTo>
                        <a:lnTo>
                          <a:pt x="65553" y="0"/>
                        </a:lnTo>
                        <a:cubicBezTo>
                          <a:pt x="29349" y="0"/>
                          <a:pt x="0" y="29349"/>
                          <a:pt x="0" y="65553"/>
                        </a:cubicBezTo>
                        <a:lnTo>
                          <a:pt x="0" y="227423"/>
                        </a:lnTo>
                        <a:cubicBezTo>
                          <a:pt x="0" y="263627"/>
                          <a:pt x="29349" y="292976"/>
                          <a:pt x="65553" y="292976"/>
                        </a:cubicBezTo>
                        <a:lnTo>
                          <a:pt x="1106351" y="292976"/>
                        </a:lnTo>
                        <a:cubicBezTo>
                          <a:pt x="1142555" y="292976"/>
                          <a:pt x="1171904" y="263627"/>
                          <a:pt x="1171904" y="227423"/>
                        </a:cubicBezTo>
                        <a:lnTo>
                          <a:pt x="1171904" y="65553"/>
                        </a:lnTo>
                        <a:cubicBezTo>
                          <a:pt x="1171904" y="29349"/>
                          <a:pt x="1142555" y="0"/>
                          <a:pt x="1106351" y="0"/>
                        </a:cubicBezTo>
                        <a:close/>
                        <a:moveTo>
                          <a:pt x="183110" y="183110"/>
                        </a:moveTo>
                        <a:cubicBezTo>
                          <a:pt x="162884" y="183110"/>
                          <a:pt x="146488" y="166714"/>
                          <a:pt x="146488" y="146488"/>
                        </a:cubicBezTo>
                        <a:cubicBezTo>
                          <a:pt x="146488" y="126262"/>
                          <a:pt x="162884" y="109866"/>
                          <a:pt x="183110" y="109866"/>
                        </a:cubicBezTo>
                        <a:cubicBezTo>
                          <a:pt x="203336" y="109866"/>
                          <a:pt x="219732" y="126262"/>
                          <a:pt x="219732" y="146488"/>
                        </a:cubicBezTo>
                        <a:cubicBezTo>
                          <a:pt x="219732" y="166714"/>
                          <a:pt x="203336" y="183110"/>
                          <a:pt x="183110" y="183110"/>
                        </a:cubicBezTo>
                        <a:close/>
                        <a:moveTo>
                          <a:pt x="366220" y="183110"/>
                        </a:moveTo>
                        <a:cubicBezTo>
                          <a:pt x="345994" y="183110"/>
                          <a:pt x="329598" y="166714"/>
                          <a:pt x="329598" y="146488"/>
                        </a:cubicBezTo>
                        <a:cubicBezTo>
                          <a:pt x="329598" y="126262"/>
                          <a:pt x="345994" y="109866"/>
                          <a:pt x="366220" y="109866"/>
                        </a:cubicBezTo>
                        <a:cubicBezTo>
                          <a:pt x="386446" y="109866"/>
                          <a:pt x="402842" y="126262"/>
                          <a:pt x="402842" y="146488"/>
                        </a:cubicBezTo>
                        <a:cubicBezTo>
                          <a:pt x="402842" y="166714"/>
                          <a:pt x="386446" y="183110"/>
                          <a:pt x="366220" y="183110"/>
                        </a:cubicBezTo>
                        <a:close/>
                        <a:moveTo>
                          <a:pt x="549330" y="183110"/>
                        </a:moveTo>
                        <a:cubicBezTo>
                          <a:pt x="529104" y="183110"/>
                          <a:pt x="512708" y="166714"/>
                          <a:pt x="512708" y="146488"/>
                        </a:cubicBezTo>
                        <a:cubicBezTo>
                          <a:pt x="512708" y="126262"/>
                          <a:pt x="529104" y="109866"/>
                          <a:pt x="549330" y="109866"/>
                        </a:cubicBezTo>
                        <a:cubicBezTo>
                          <a:pt x="569556" y="109866"/>
                          <a:pt x="585952" y="126262"/>
                          <a:pt x="585952" y="146488"/>
                        </a:cubicBezTo>
                        <a:cubicBezTo>
                          <a:pt x="585952" y="166714"/>
                          <a:pt x="569556" y="183110"/>
                          <a:pt x="549330" y="183110"/>
                        </a:cubicBezTo>
                        <a:close/>
                      </a:path>
                    </a:pathLst>
                  </a:custGeom>
                  <a:solidFill>
                    <a:srgbClr val="646464"/>
                  </a:solidFill>
                  <a:ln w="18256"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96" name="Oval 295">
                    <a:extLst>
                      <a:ext uri="{FF2B5EF4-FFF2-40B4-BE49-F238E27FC236}">
                        <a16:creationId xmlns:a16="http://schemas.microsoft.com/office/drawing/2014/main" id="{C903D51B-9F62-1FBE-3D39-D4D97BA23AA6}"/>
                      </a:ext>
                    </a:extLst>
                  </p:cNvPr>
                  <p:cNvSpPr/>
                  <p:nvPr/>
                </p:nvSpPr>
                <p:spPr>
                  <a:xfrm>
                    <a:off x="6708129" y="1603261"/>
                    <a:ext cx="91440" cy="91440"/>
                  </a:xfrm>
                  <a:prstGeom prst="ellipse">
                    <a:avLst/>
                  </a:prstGeom>
                  <a:solidFill>
                    <a:srgbClr val="00FF00"/>
                  </a:solidFill>
                  <a:ln w="190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7" name="Rectangle 296">
                    <a:extLst>
                      <a:ext uri="{FF2B5EF4-FFF2-40B4-BE49-F238E27FC236}">
                        <a16:creationId xmlns:a16="http://schemas.microsoft.com/office/drawing/2014/main" id="{34D6AC4B-8F29-C69A-10D8-342B192D1F48}"/>
                      </a:ext>
                    </a:extLst>
                  </p:cNvPr>
                  <p:cNvSpPr/>
                  <p:nvPr/>
                </p:nvSpPr>
                <p:spPr>
                  <a:xfrm>
                    <a:off x="6865972" y="1586913"/>
                    <a:ext cx="457200" cy="124136"/>
                  </a:xfrm>
                  <a:prstGeom prst="rect">
                    <a:avLst/>
                  </a:prstGeom>
                  <a:solidFill>
                    <a:srgbClr val="323232"/>
                  </a:solidFill>
                  <a:ln w="190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8" name="Rectangle 297">
                    <a:extLst>
                      <a:ext uri="{FF2B5EF4-FFF2-40B4-BE49-F238E27FC236}">
                        <a16:creationId xmlns:a16="http://schemas.microsoft.com/office/drawing/2014/main" id="{392979BF-BCCB-3179-1943-EFD3BCCE16C3}"/>
                      </a:ext>
                    </a:extLst>
                  </p:cNvPr>
                  <p:cNvSpPr/>
                  <p:nvPr/>
                </p:nvSpPr>
                <p:spPr>
                  <a:xfrm>
                    <a:off x="7497859" y="1548838"/>
                    <a:ext cx="45719" cy="200285"/>
                  </a:xfrm>
                  <a:prstGeom prst="rect">
                    <a:avLst/>
                  </a:prstGeom>
                  <a:solidFill>
                    <a:srgbClr val="323232"/>
                  </a:solidFill>
                  <a:ln w="190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9" name="Rectangle 298">
                    <a:extLst>
                      <a:ext uri="{FF2B5EF4-FFF2-40B4-BE49-F238E27FC236}">
                        <a16:creationId xmlns:a16="http://schemas.microsoft.com/office/drawing/2014/main" id="{293B5EEF-489F-FDE4-AC47-01CA4FA86B9D}"/>
                      </a:ext>
                    </a:extLst>
                  </p:cNvPr>
                  <p:cNvSpPr/>
                  <p:nvPr/>
                </p:nvSpPr>
                <p:spPr>
                  <a:xfrm>
                    <a:off x="7592106" y="1548838"/>
                    <a:ext cx="45719" cy="200285"/>
                  </a:xfrm>
                  <a:prstGeom prst="rect">
                    <a:avLst/>
                  </a:prstGeom>
                  <a:solidFill>
                    <a:srgbClr val="323232"/>
                  </a:solidFill>
                  <a:ln w="190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00" name="Rectangle 299">
                    <a:extLst>
                      <a:ext uri="{FF2B5EF4-FFF2-40B4-BE49-F238E27FC236}">
                        <a16:creationId xmlns:a16="http://schemas.microsoft.com/office/drawing/2014/main" id="{A7929C8F-D527-951C-46E1-479829E90327}"/>
                      </a:ext>
                    </a:extLst>
                  </p:cNvPr>
                  <p:cNvSpPr/>
                  <p:nvPr/>
                </p:nvSpPr>
                <p:spPr>
                  <a:xfrm>
                    <a:off x="7403611" y="1550662"/>
                    <a:ext cx="45719" cy="200285"/>
                  </a:xfrm>
                  <a:prstGeom prst="rect">
                    <a:avLst/>
                  </a:prstGeom>
                  <a:solidFill>
                    <a:srgbClr val="323232"/>
                  </a:solidFill>
                  <a:ln w="190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271" name="Group 270">
                <a:extLst>
                  <a:ext uri="{FF2B5EF4-FFF2-40B4-BE49-F238E27FC236}">
                    <a16:creationId xmlns:a16="http://schemas.microsoft.com/office/drawing/2014/main" id="{B06BC997-2038-55AC-CBE2-0CCAD14FC2D9}"/>
                  </a:ext>
                </a:extLst>
              </p:cNvPr>
              <p:cNvGrpSpPr/>
              <p:nvPr/>
            </p:nvGrpSpPr>
            <p:grpSpPr>
              <a:xfrm>
                <a:off x="9372582" y="854881"/>
                <a:ext cx="573139" cy="337627"/>
                <a:chOff x="9582443" y="1812570"/>
                <a:chExt cx="722826" cy="464119"/>
              </a:xfrm>
            </p:grpSpPr>
            <p:sp>
              <p:nvSpPr>
                <p:cNvPr id="272" name="Diamond 271">
                  <a:extLst>
                    <a:ext uri="{FF2B5EF4-FFF2-40B4-BE49-F238E27FC236}">
                      <a16:creationId xmlns:a16="http://schemas.microsoft.com/office/drawing/2014/main" id="{9E06270D-1917-3EB4-1E28-0CD0FCBAF5A2}"/>
                    </a:ext>
                  </a:extLst>
                </p:cNvPr>
                <p:cNvSpPr/>
                <p:nvPr/>
              </p:nvSpPr>
              <p:spPr>
                <a:xfrm>
                  <a:off x="9766337" y="1814311"/>
                  <a:ext cx="369045" cy="210473"/>
                </a:xfrm>
                <a:prstGeom prst="diamond">
                  <a:avLst/>
                </a:prstGeom>
                <a:solidFill>
                  <a:sysClr val="window" lastClr="FFFFFF"/>
                </a:solidFill>
                <a:ln w="190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73" name="Group 272">
                  <a:extLst>
                    <a:ext uri="{FF2B5EF4-FFF2-40B4-BE49-F238E27FC236}">
                      <a16:creationId xmlns:a16="http://schemas.microsoft.com/office/drawing/2014/main" id="{E3513E24-3034-EFEF-231F-9963774EBE1D}"/>
                    </a:ext>
                  </a:extLst>
                </p:cNvPr>
                <p:cNvGrpSpPr/>
                <p:nvPr/>
              </p:nvGrpSpPr>
              <p:grpSpPr>
                <a:xfrm>
                  <a:off x="9582443" y="1812570"/>
                  <a:ext cx="722826" cy="464119"/>
                  <a:chOff x="9737672" y="3002857"/>
                  <a:chExt cx="1302555" cy="962267"/>
                </a:xfrm>
              </p:grpSpPr>
              <p:grpSp>
                <p:nvGrpSpPr>
                  <p:cNvPr id="274" name="Graphic 20" descr="Box with solid fill">
                    <a:extLst>
                      <a:ext uri="{FF2B5EF4-FFF2-40B4-BE49-F238E27FC236}">
                        <a16:creationId xmlns:a16="http://schemas.microsoft.com/office/drawing/2014/main" id="{A160DC0B-EE82-5474-FC57-62B9C9FC768A}"/>
                      </a:ext>
                    </a:extLst>
                  </p:cNvPr>
                  <p:cNvGrpSpPr/>
                  <p:nvPr/>
                </p:nvGrpSpPr>
                <p:grpSpPr>
                  <a:xfrm>
                    <a:off x="10074001" y="3002857"/>
                    <a:ext cx="628650" cy="750570"/>
                    <a:chOff x="9721577" y="3208597"/>
                    <a:chExt cx="628650" cy="750570"/>
                  </a:xfrm>
                  <a:solidFill>
                    <a:srgbClr val="2784C1"/>
                  </a:solidFill>
                </p:grpSpPr>
                <p:sp>
                  <p:nvSpPr>
                    <p:cNvPr id="289" name="Freeform: Shape 288">
                      <a:extLst>
                        <a:ext uri="{FF2B5EF4-FFF2-40B4-BE49-F238E27FC236}">
                          <a16:creationId xmlns:a16="http://schemas.microsoft.com/office/drawing/2014/main" id="{12FF24C7-E0B1-CCA2-4E25-60CE4562FC3C}"/>
                        </a:ext>
                      </a:extLst>
                    </p:cNvPr>
                    <p:cNvSpPr/>
                    <p:nvPr/>
                  </p:nvSpPr>
                  <p:spPr>
                    <a:xfrm>
                      <a:off x="9721577" y="3312419"/>
                      <a:ext cx="457200" cy="277177"/>
                    </a:xfrm>
                    <a:custGeom>
                      <a:avLst/>
                      <a:gdLst>
                        <a:gd name="connsiteX0" fmla="*/ 142875 w 457200"/>
                        <a:gd name="connsiteY0" fmla="*/ 0 h 277177"/>
                        <a:gd name="connsiteX1" fmla="*/ 0 w 457200"/>
                        <a:gd name="connsiteY1" fmla="*/ 86678 h 277177"/>
                        <a:gd name="connsiteX2" fmla="*/ 314325 w 457200"/>
                        <a:gd name="connsiteY2" fmla="*/ 277178 h 277177"/>
                        <a:gd name="connsiteX3" fmla="*/ 457200 w 457200"/>
                        <a:gd name="connsiteY3" fmla="*/ 190500 h 277177"/>
                      </a:gdLst>
                      <a:ahLst/>
                      <a:cxnLst>
                        <a:cxn ang="0">
                          <a:pos x="connsiteX0" y="connsiteY0"/>
                        </a:cxn>
                        <a:cxn ang="0">
                          <a:pos x="connsiteX1" y="connsiteY1"/>
                        </a:cxn>
                        <a:cxn ang="0">
                          <a:pos x="connsiteX2" y="connsiteY2"/>
                        </a:cxn>
                        <a:cxn ang="0">
                          <a:pos x="connsiteX3" y="connsiteY3"/>
                        </a:cxn>
                      </a:cxnLst>
                      <a:rect l="l" t="t" r="r" b="b"/>
                      <a:pathLst>
                        <a:path w="457200" h="277177">
                          <a:moveTo>
                            <a:pt x="142875" y="0"/>
                          </a:moveTo>
                          <a:lnTo>
                            <a:pt x="0" y="86678"/>
                          </a:lnTo>
                          <a:lnTo>
                            <a:pt x="314325" y="277178"/>
                          </a:lnTo>
                          <a:lnTo>
                            <a:pt x="457200" y="190500"/>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90" name="Freeform: Shape 289">
                      <a:extLst>
                        <a:ext uri="{FF2B5EF4-FFF2-40B4-BE49-F238E27FC236}">
                          <a16:creationId xmlns:a16="http://schemas.microsoft.com/office/drawing/2014/main" id="{D45BF21C-F1B5-759F-ECA1-C45EA4441C19}"/>
                        </a:ext>
                      </a:extLst>
                    </p:cNvPr>
                    <p:cNvSpPr/>
                    <p:nvPr/>
                  </p:nvSpPr>
                  <p:spPr>
                    <a:xfrm>
                      <a:off x="9900646" y="3208597"/>
                      <a:ext cx="449580" cy="272415"/>
                    </a:xfrm>
                    <a:custGeom>
                      <a:avLst/>
                      <a:gdLst>
                        <a:gd name="connsiteX0" fmla="*/ 449580 w 449580"/>
                        <a:gd name="connsiteY0" fmla="*/ 190500 h 272415"/>
                        <a:gd name="connsiteX1" fmla="*/ 135255 w 449580"/>
                        <a:gd name="connsiteY1" fmla="*/ 0 h 272415"/>
                        <a:gd name="connsiteX2" fmla="*/ 0 w 449580"/>
                        <a:gd name="connsiteY2" fmla="*/ 81915 h 272415"/>
                        <a:gd name="connsiteX3" fmla="*/ 314325 w 449580"/>
                        <a:gd name="connsiteY3" fmla="*/ 272415 h 272415"/>
                      </a:gdLst>
                      <a:ahLst/>
                      <a:cxnLst>
                        <a:cxn ang="0">
                          <a:pos x="connsiteX0" y="connsiteY0"/>
                        </a:cxn>
                        <a:cxn ang="0">
                          <a:pos x="connsiteX1" y="connsiteY1"/>
                        </a:cxn>
                        <a:cxn ang="0">
                          <a:pos x="connsiteX2" y="connsiteY2"/>
                        </a:cxn>
                        <a:cxn ang="0">
                          <a:pos x="connsiteX3" y="connsiteY3"/>
                        </a:cxn>
                      </a:cxnLst>
                      <a:rect l="l" t="t" r="r" b="b"/>
                      <a:pathLst>
                        <a:path w="449580" h="272415">
                          <a:moveTo>
                            <a:pt x="449580" y="190500"/>
                          </a:moveTo>
                          <a:lnTo>
                            <a:pt x="135255" y="0"/>
                          </a:lnTo>
                          <a:lnTo>
                            <a:pt x="0" y="81915"/>
                          </a:lnTo>
                          <a:lnTo>
                            <a:pt x="314325" y="272415"/>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91" name="Freeform: Shape 290">
                      <a:extLst>
                        <a:ext uri="{FF2B5EF4-FFF2-40B4-BE49-F238E27FC236}">
                          <a16:creationId xmlns:a16="http://schemas.microsoft.com/office/drawing/2014/main" id="{AA20BBEA-208F-64A4-C2BD-1E538C08F695}"/>
                        </a:ext>
                      </a:extLst>
                    </p:cNvPr>
                    <p:cNvSpPr/>
                    <p:nvPr/>
                  </p:nvSpPr>
                  <p:spPr>
                    <a:xfrm>
                      <a:off x="9721577" y="3443864"/>
                      <a:ext cx="295275" cy="515302"/>
                    </a:xfrm>
                    <a:custGeom>
                      <a:avLst/>
                      <a:gdLst>
                        <a:gd name="connsiteX0" fmla="*/ 0 w 295275"/>
                        <a:gd name="connsiteY0" fmla="*/ 31432 h 515302"/>
                        <a:gd name="connsiteX1" fmla="*/ 0 w 295275"/>
                        <a:gd name="connsiteY1" fmla="*/ 336233 h 515302"/>
                        <a:gd name="connsiteX2" fmla="*/ 295275 w 295275"/>
                        <a:gd name="connsiteY2" fmla="*/ 515303 h 515302"/>
                        <a:gd name="connsiteX3" fmla="*/ 295275 w 295275"/>
                        <a:gd name="connsiteY3" fmla="*/ 179070 h 515302"/>
                        <a:gd name="connsiteX4" fmla="*/ 0 w 295275"/>
                        <a:gd name="connsiteY4" fmla="*/ 0 h 515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515302">
                          <a:moveTo>
                            <a:pt x="0" y="31432"/>
                          </a:moveTo>
                          <a:lnTo>
                            <a:pt x="0" y="336233"/>
                          </a:lnTo>
                          <a:lnTo>
                            <a:pt x="295275" y="515303"/>
                          </a:lnTo>
                          <a:lnTo>
                            <a:pt x="295275" y="179070"/>
                          </a:lnTo>
                          <a:lnTo>
                            <a:pt x="0" y="0"/>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92" name="Freeform: Shape 291">
                      <a:extLst>
                        <a:ext uri="{FF2B5EF4-FFF2-40B4-BE49-F238E27FC236}">
                          <a16:creationId xmlns:a16="http://schemas.microsoft.com/office/drawing/2014/main" id="{2E52D8D7-721E-8EF3-59FF-0EED4D5E1100}"/>
                        </a:ext>
                      </a:extLst>
                    </p:cNvPr>
                    <p:cNvSpPr/>
                    <p:nvPr/>
                  </p:nvSpPr>
                  <p:spPr>
                    <a:xfrm>
                      <a:off x="10054952" y="3443864"/>
                      <a:ext cx="295275" cy="515302"/>
                    </a:xfrm>
                    <a:custGeom>
                      <a:avLst/>
                      <a:gdLst>
                        <a:gd name="connsiteX0" fmla="*/ 104775 w 295275"/>
                        <a:gd name="connsiteY0" fmla="*/ 231458 h 515302"/>
                        <a:gd name="connsiteX1" fmla="*/ 38100 w 295275"/>
                        <a:gd name="connsiteY1" fmla="*/ 269558 h 515302"/>
                        <a:gd name="connsiteX2" fmla="*/ 38100 w 295275"/>
                        <a:gd name="connsiteY2" fmla="*/ 202883 h 515302"/>
                        <a:gd name="connsiteX3" fmla="*/ 104775 w 295275"/>
                        <a:gd name="connsiteY3" fmla="*/ 164783 h 515302"/>
                        <a:gd name="connsiteX4" fmla="*/ 104775 w 295275"/>
                        <a:gd name="connsiteY4" fmla="*/ 231458 h 515302"/>
                        <a:gd name="connsiteX5" fmla="*/ 0 w 295275"/>
                        <a:gd name="connsiteY5" fmla="*/ 179070 h 515302"/>
                        <a:gd name="connsiteX6" fmla="*/ 0 w 295275"/>
                        <a:gd name="connsiteY6" fmla="*/ 515303 h 515302"/>
                        <a:gd name="connsiteX7" fmla="*/ 295275 w 295275"/>
                        <a:gd name="connsiteY7" fmla="*/ 336233 h 515302"/>
                        <a:gd name="connsiteX8" fmla="*/ 295275 w 295275"/>
                        <a:gd name="connsiteY8" fmla="*/ 0 h 515302"/>
                        <a:gd name="connsiteX9" fmla="*/ 0 w 295275"/>
                        <a:gd name="connsiteY9" fmla="*/ 179070 h 51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515302">
                          <a:moveTo>
                            <a:pt x="104775" y="231458"/>
                          </a:moveTo>
                          <a:lnTo>
                            <a:pt x="38100" y="269558"/>
                          </a:lnTo>
                          <a:lnTo>
                            <a:pt x="38100" y="202883"/>
                          </a:lnTo>
                          <a:lnTo>
                            <a:pt x="104775" y="164783"/>
                          </a:lnTo>
                          <a:lnTo>
                            <a:pt x="104775" y="231458"/>
                          </a:lnTo>
                          <a:close/>
                          <a:moveTo>
                            <a:pt x="0" y="179070"/>
                          </a:moveTo>
                          <a:lnTo>
                            <a:pt x="0" y="515303"/>
                          </a:lnTo>
                          <a:lnTo>
                            <a:pt x="295275" y="336233"/>
                          </a:lnTo>
                          <a:lnTo>
                            <a:pt x="295275" y="0"/>
                          </a:lnTo>
                          <a:lnTo>
                            <a:pt x="0" y="179070"/>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grpSp>
                <p:nvGrpSpPr>
                  <p:cNvPr id="275" name="Group 274">
                    <a:extLst>
                      <a:ext uri="{FF2B5EF4-FFF2-40B4-BE49-F238E27FC236}">
                        <a16:creationId xmlns:a16="http://schemas.microsoft.com/office/drawing/2014/main" id="{BD7B828F-46A3-115F-10D6-D3049A9AAFC6}"/>
                      </a:ext>
                    </a:extLst>
                  </p:cNvPr>
                  <p:cNvGrpSpPr/>
                  <p:nvPr/>
                </p:nvGrpSpPr>
                <p:grpSpPr>
                  <a:xfrm>
                    <a:off x="9737672" y="3214283"/>
                    <a:ext cx="644151" cy="750841"/>
                    <a:chOff x="9565038" y="4295479"/>
                    <a:chExt cx="644151" cy="750841"/>
                  </a:xfrm>
                </p:grpSpPr>
                <p:sp>
                  <p:nvSpPr>
                    <p:cNvPr id="283" name="Pentagon 31">
                      <a:extLst>
                        <a:ext uri="{FF2B5EF4-FFF2-40B4-BE49-F238E27FC236}">
                          <a16:creationId xmlns:a16="http://schemas.microsoft.com/office/drawing/2014/main" id="{72DED4C7-A943-E41A-9213-85A4774C1008}"/>
                        </a:ext>
                      </a:extLst>
                    </p:cNvPr>
                    <p:cNvSpPr/>
                    <p:nvPr/>
                  </p:nvSpPr>
                  <p:spPr>
                    <a:xfrm>
                      <a:off x="9565038" y="4295479"/>
                      <a:ext cx="644151" cy="580806"/>
                    </a:xfrm>
                    <a:custGeom>
                      <a:avLst/>
                      <a:gdLst>
                        <a:gd name="connsiteX0" fmla="*/ 1 w 659046"/>
                        <a:gd name="connsiteY0" fmla="*/ 274182 h 717819"/>
                        <a:gd name="connsiteX1" fmla="*/ 329523 w 659046"/>
                        <a:gd name="connsiteY1" fmla="*/ 0 h 717819"/>
                        <a:gd name="connsiteX2" fmla="*/ 659045 w 659046"/>
                        <a:gd name="connsiteY2" fmla="*/ 274182 h 717819"/>
                        <a:gd name="connsiteX3" fmla="*/ 533179 w 659046"/>
                        <a:gd name="connsiteY3" fmla="*/ 717817 h 717819"/>
                        <a:gd name="connsiteX4" fmla="*/ 125867 w 659046"/>
                        <a:gd name="connsiteY4" fmla="*/ 717817 h 717819"/>
                        <a:gd name="connsiteX5" fmla="*/ 1 w 659046"/>
                        <a:gd name="connsiteY5" fmla="*/ 274182 h 717819"/>
                        <a:gd name="connsiteX0" fmla="*/ 0 w 659044"/>
                        <a:gd name="connsiteY0" fmla="*/ 274182 h 717817"/>
                        <a:gd name="connsiteX1" fmla="*/ 329522 w 659044"/>
                        <a:gd name="connsiteY1" fmla="*/ 0 h 717817"/>
                        <a:gd name="connsiteX2" fmla="*/ 659044 w 659044"/>
                        <a:gd name="connsiteY2" fmla="*/ 235461 h 717817"/>
                        <a:gd name="connsiteX3" fmla="*/ 533178 w 659044"/>
                        <a:gd name="connsiteY3" fmla="*/ 717817 h 717817"/>
                        <a:gd name="connsiteX4" fmla="*/ 125866 w 659044"/>
                        <a:gd name="connsiteY4" fmla="*/ 717817 h 717817"/>
                        <a:gd name="connsiteX5" fmla="*/ 0 w 659044"/>
                        <a:gd name="connsiteY5" fmla="*/ 274182 h 717817"/>
                        <a:gd name="connsiteX0" fmla="*/ 0 w 647130"/>
                        <a:gd name="connsiteY0" fmla="*/ 274182 h 717817"/>
                        <a:gd name="connsiteX1" fmla="*/ 329522 w 647130"/>
                        <a:gd name="connsiteY1" fmla="*/ 0 h 717817"/>
                        <a:gd name="connsiteX2" fmla="*/ 647130 w 647130"/>
                        <a:gd name="connsiteY2" fmla="*/ 190783 h 717817"/>
                        <a:gd name="connsiteX3" fmla="*/ 533178 w 647130"/>
                        <a:gd name="connsiteY3" fmla="*/ 717817 h 717817"/>
                        <a:gd name="connsiteX4" fmla="*/ 125866 w 647130"/>
                        <a:gd name="connsiteY4" fmla="*/ 717817 h 717817"/>
                        <a:gd name="connsiteX5" fmla="*/ 0 w 647130"/>
                        <a:gd name="connsiteY5" fmla="*/ 274182 h 717817"/>
                        <a:gd name="connsiteX0" fmla="*/ 0 w 605431"/>
                        <a:gd name="connsiteY0" fmla="*/ 193762 h 717817"/>
                        <a:gd name="connsiteX1" fmla="*/ 287823 w 605431"/>
                        <a:gd name="connsiteY1" fmla="*/ 0 h 717817"/>
                        <a:gd name="connsiteX2" fmla="*/ 605431 w 605431"/>
                        <a:gd name="connsiteY2" fmla="*/ 190783 h 717817"/>
                        <a:gd name="connsiteX3" fmla="*/ 491479 w 605431"/>
                        <a:gd name="connsiteY3" fmla="*/ 717817 h 717817"/>
                        <a:gd name="connsiteX4" fmla="*/ 84167 w 605431"/>
                        <a:gd name="connsiteY4" fmla="*/ 717817 h 717817"/>
                        <a:gd name="connsiteX5" fmla="*/ 0 w 605431"/>
                        <a:gd name="connsiteY5" fmla="*/ 193762 h 717817"/>
                        <a:gd name="connsiteX0" fmla="*/ 31995 w 637426"/>
                        <a:gd name="connsiteY0" fmla="*/ 193762 h 717817"/>
                        <a:gd name="connsiteX1" fmla="*/ 319818 w 637426"/>
                        <a:gd name="connsiteY1" fmla="*/ 0 h 717817"/>
                        <a:gd name="connsiteX2" fmla="*/ 637426 w 637426"/>
                        <a:gd name="connsiteY2" fmla="*/ 190783 h 717817"/>
                        <a:gd name="connsiteX3" fmla="*/ 523474 w 637426"/>
                        <a:gd name="connsiteY3" fmla="*/ 717817 h 717817"/>
                        <a:gd name="connsiteX4" fmla="*/ 0 w 637426"/>
                        <a:gd name="connsiteY4" fmla="*/ 565913 h 717817"/>
                        <a:gd name="connsiteX5" fmla="*/ 31995 w 637426"/>
                        <a:gd name="connsiteY5" fmla="*/ 193762 h 717817"/>
                        <a:gd name="connsiteX0" fmla="*/ 31995 w 637426"/>
                        <a:gd name="connsiteY0" fmla="*/ 193762 h 580806"/>
                        <a:gd name="connsiteX1" fmla="*/ 319818 w 637426"/>
                        <a:gd name="connsiteY1" fmla="*/ 0 h 580806"/>
                        <a:gd name="connsiteX2" fmla="*/ 637426 w 637426"/>
                        <a:gd name="connsiteY2" fmla="*/ 190783 h 580806"/>
                        <a:gd name="connsiteX3" fmla="*/ 633678 w 637426"/>
                        <a:gd name="connsiteY3" fmla="*/ 580806 h 580806"/>
                        <a:gd name="connsiteX4" fmla="*/ 0 w 637426"/>
                        <a:gd name="connsiteY4" fmla="*/ 565913 h 580806"/>
                        <a:gd name="connsiteX5" fmla="*/ 31995 w 637426"/>
                        <a:gd name="connsiteY5" fmla="*/ 193762 h 580806"/>
                        <a:gd name="connsiteX0" fmla="*/ 0 w 644151"/>
                        <a:gd name="connsiteY0" fmla="*/ 220569 h 580806"/>
                        <a:gd name="connsiteX1" fmla="*/ 326543 w 644151"/>
                        <a:gd name="connsiteY1" fmla="*/ 0 h 580806"/>
                        <a:gd name="connsiteX2" fmla="*/ 644151 w 644151"/>
                        <a:gd name="connsiteY2" fmla="*/ 190783 h 580806"/>
                        <a:gd name="connsiteX3" fmla="*/ 640403 w 644151"/>
                        <a:gd name="connsiteY3" fmla="*/ 580806 h 580806"/>
                        <a:gd name="connsiteX4" fmla="*/ 6725 w 644151"/>
                        <a:gd name="connsiteY4" fmla="*/ 565913 h 580806"/>
                        <a:gd name="connsiteX5" fmla="*/ 0 w 644151"/>
                        <a:gd name="connsiteY5" fmla="*/ 220569 h 58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151" h="580806">
                          <a:moveTo>
                            <a:pt x="0" y="220569"/>
                          </a:moveTo>
                          <a:lnTo>
                            <a:pt x="326543" y="0"/>
                          </a:lnTo>
                          <a:lnTo>
                            <a:pt x="644151" y="190783"/>
                          </a:lnTo>
                          <a:cubicBezTo>
                            <a:pt x="642902" y="320791"/>
                            <a:pt x="641652" y="450798"/>
                            <a:pt x="640403" y="580806"/>
                          </a:cubicBezTo>
                          <a:lnTo>
                            <a:pt x="6725" y="565913"/>
                          </a:lnTo>
                          <a:lnTo>
                            <a:pt x="0" y="220569"/>
                          </a:lnTo>
                          <a:close/>
                        </a:path>
                      </a:pathLst>
                    </a:custGeom>
                    <a:solidFill>
                      <a:sysClr val="window" lastClr="FFFFFF"/>
                    </a:solidFill>
                    <a:ln w="190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284" name="Graphic 20" descr="Box with solid fill">
                      <a:extLst>
                        <a:ext uri="{FF2B5EF4-FFF2-40B4-BE49-F238E27FC236}">
                          <a16:creationId xmlns:a16="http://schemas.microsoft.com/office/drawing/2014/main" id="{E12BE265-2E2D-70E7-B476-CBA0F617B4A8}"/>
                        </a:ext>
                      </a:extLst>
                    </p:cNvPr>
                    <p:cNvGrpSpPr/>
                    <p:nvPr/>
                  </p:nvGrpSpPr>
                  <p:grpSpPr>
                    <a:xfrm>
                      <a:off x="9575106" y="4295750"/>
                      <a:ext cx="628650" cy="750570"/>
                      <a:chOff x="9721577" y="3208597"/>
                      <a:chExt cx="628650" cy="750570"/>
                    </a:xfrm>
                    <a:solidFill>
                      <a:srgbClr val="C00000"/>
                    </a:solidFill>
                  </p:grpSpPr>
                  <p:sp>
                    <p:nvSpPr>
                      <p:cNvPr id="285" name="Freeform: Shape 284">
                        <a:extLst>
                          <a:ext uri="{FF2B5EF4-FFF2-40B4-BE49-F238E27FC236}">
                            <a16:creationId xmlns:a16="http://schemas.microsoft.com/office/drawing/2014/main" id="{3BB823BD-C286-2D2D-3388-DB8B56CB6EFE}"/>
                          </a:ext>
                        </a:extLst>
                      </p:cNvPr>
                      <p:cNvSpPr/>
                      <p:nvPr/>
                    </p:nvSpPr>
                    <p:spPr>
                      <a:xfrm>
                        <a:off x="9721577" y="3312419"/>
                        <a:ext cx="457200" cy="277177"/>
                      </a:xfrm>
                      <a:custGeom>
                        <a:avLst/>
                        <a:gdLst>
                          <a:gd name="connsiteX0" fmla="*/ 142875 w 457200"/>
                          <a:gd name="connsiteY0" fmla="*/ 0 h 277177"/>
                          <a:gd name="connsiteX1" fmla="*/ 0 w 457200"/>
                          <a:gd name="connsiteY1" fmla="*/ 86678 h 277177"/>
                          <a:gd name="connsiteX2" fmla="*/ 314325 w 457200"/>
                          <a:gd name="connsiteY2" fmla="*/ 277178 h 277177"/>
                          <a:gd name="connsiteX3" fmla="*/ 457200 w 457200"/>
                          <a:gd name="connsiteY3" fmla="*/ 190500 h 277177"/>
                        </a:gdLst>
                        <a:ahLst/>
                        <a:cxnLst>
                          <a:cxn ang="0">
                            <a:pos x="connsiteX0" y="connsiteY0"/>
                          </a:cxn>
                          <a:cxn ang="0">
                            <a:pos x="connsiteX1" y="connsiteY1"/>
                          </a:cxn>
                          <a:cxn ang="0">
                            <a:pos x="connsiteX2" y="connsiteY2"/>
                          </a:cxn>
                          <a:cxn ang="0">
                            <a:pos x="connsiteX3" y="connsiteY3"/>
                          </a:cxn>
                        </a:cxnLst>
                        <a:rect l="l" t="t" r="r" b="b"/>
                        <a:pathLst>
                          <a:path w="457200" h="277177">
                            <a:moveTo>
                              <a:pt x="142875" y="0"/>
                            </a:moveTo>
                            <a:lnTo>
                              <a:pt x="0" y="86678"/>
                            </a:lnTo>
                            <a:lnTo>
                              <a:pt x="314325" y="277178"/>
                            </a:lnTo>
                            <a:lnTo>
                              <a:pt x="457200" y="190500"/>
                            </a:lnTo>
                            <a:close/>
                          </a:path>
                        </a:pathLst>
                      </a:custGeom>
                      <a:solidFill>
                        <a:srgbClr val="F11A2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86" name="Freeform: Shape 285">
                        <a:extLst>
                          <a:ext uri="{FF2B5EF4-FFF2-40B4-BE49-F238E27FC236}">
                            <a16:creationId xmlns:a16="http://schemas.microsoft.com/office/drawing/2014/main" id="{166DD0B5-931F-E94B-0B5F-EA64FF46D671}"/>
                          </a:ext>
                        </a:extLst>
                      </p:cNvPr>
                      <p:cNvSpPr/>
                      <p:nvPr/>
                    </p:nvSpPr>
                    <p:spPr>
                      <a:xfrm>
                        <a:off x="9900646" y="3208597"/>
                        <a:ext cx="449580" cy="272415"/>
                      </a:xfrm>
                      <a:custGeom>
                        <a:avLst/>
                        <a:gdLst>
                          <a:gd name="connsiteX0" fmla="*/ 449580 w 449580"/>
                          <a:gd name="connsiteY0" fmla="*/ 190500 h 272415"/>
                          <a:gd name="connsiteX1" fmla="*/ 135255 w 449580"/>
                          <a:gd name="connsiteY1" fmla="*/ 0 h 272415"/>
                          <a:gd name="connsiteX2" fmla="*/ 0 w 449580"/>
                          <a:gd name="connsiteY2" fmla="*/ 81915 h 272415"/>
                          <a:gd name="connsiteX3" fmla="*/ 314325 w 449580"/>
                          <a:gd name="connsiteY3" fmla="*/ 272415 h 272415"/>
                        </a:gdLst>
                        <a:ahLst/>
                        <a:cxnLst>
                          <a:cxn ang="0">
                            <a:pos x="connsiteX0" y="connsiteY0"/>
                          </a:cxn>
                          <a:cxn ang="0">
                            <a:pos x="connsiteX1" y="connsiteY1"/>
                          </a:cxn>
                          <a:cxn ang="0">
                            <a:pos x="connsiteX2" y="connsiteY2"/>
                          </a:cxn>
                          <a:cxn ang="0">
                            <a:pos x="connsiteX3" y="connsiteY3"/>
                          </a:cxn>
                        </a:cxnLst>
                        <a:rect l="l" t="t" r="r" b="b"/>
                        <a:pathLst>
                          <a:path w="449580" h="272415">
                            <a:moveTo>
                              <a:pt x="449580" y="190500"/>
                            </a:moveTo>
                            <a:lnTo>
                              <a:pt x="135255" y="0"/>
                            </a:lnTo>
                            <a:lnTo>
                              <a:pt x="0" y="81915"/>
                            </a:lnTo>
                            <a:lnTo>
                              <a:pt x="314325" y="272415"/>
                            </a:lnTo>
                            <a:close/>
                          </a:path>
                        </a:pathLst>
                      </a:custGeom>
                      <a:solidFill>
                        <a:srgbClr val="F11A2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87" name="Freeform: Shape 286">
                        <a:extLst>
                          <a:ext uri="{FF2B5EF4-FFF2-40B4-BE49-F238E27FC236}">
                            <a16:creationId xmlns:a16="http://schemas.microsoft.com/office/drawing/2014/main" id="{CDA39209-E220-A8D0-F996-786E55A8DFE8}"/>
                          </a:ext>
                        </a:extLst>
                      </p:cNvPr>
                      <p:cNvSpPr/>
                      <p:nvPr/>
                    </p:nvSpPr>
                    <p:spPr>
                      <a:xfrm>
                        <a:off x="9721577" y="3443864"/>
                        <a:ext cx="295275" cy="515302"/>
                      </a:xfrm>
                      <a:custGeom>
                        <a:avLst/>
                        <a:gdLst>
                          <a:gd name="connsiteX0" fmla="*/ 0 w 295275"/>
                          <a:gd name="connsiteY0" fmla="*/ 31432 h 515302"/>
                          <a:gd name="connsiteX1" fmla="*/ 0 w 295275"/>
                          <a:gd name="connsiteY1" fmla="*/ 336233 h 515302"/>
                          <a:gd name="connsiteX2" fmla="*/ 295275 w 295275"/>
                          <a:gd name="connsiteY2" fmla="*/ 515303 h 515302"/>
                          <a:gd name="connsiteX3" fmla="*/ 295275 w 295275"/>
                          <a:gd name="connsiteY3" fmla="*/ 179070 h 515302"/>
                          <a:gd name="connsiteX4" fmla="*/ 0 w 295275"/>
                          <a:gd name="connsiteY4" fmla="*/ 0 h 515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515302">
                            <a:moveTo>
                              <a:pt x="0" y="31432"/>
                            </a:moveTo>
                            <a:lnTo>
                              <a:pt x="0" y="336233"/>
                            </a:lnTo>
                            <a:lnTo>
                              <a:pt x="295275" y="515303"/>
                            </a:lnTo>
                            <a:lnTo>
                              <a:pt x="295275" y="179070"/>
                            </a:lnTo>
                            <a:lnTo>
                              <a:pt x="0" y="0"/>
                            </a:lnTo>
                            <a:close/>
                          </a:path>
                        </a:pathLst>
                      </a:custGeom>
                      <a:solidFill>
                        <a:srgbClr val="F11A2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88" name="Freeform: Shape 287">
                        <a:extLst>
                          <a:ext uri="{FF2B5EF4-FFF2-40B4-BE49-F238E27FC236}">
                            <a16:creationId xmlns:a16="http://schemas.microsoft.com/office/drawing/2014/main" id="{6F7905AF-3EDE-69F4-AD2C-9D846E0BFB36}"/>
                          </a:ext>
                        </a:extLst>
                      </p:cNvPr>
                      <p:cNvSpPr/>
                      <p:nvPr/>
                    </p:nvSpPr>
                    <p:spPr>
                      <a:xfrm>
                        <a:off x="10054952" y="3443864"/>
                        <a:ext cx="295275" cy="515302"/>
                      </a:xfrm>
                      <a:custGeom>
                        <a:avLst/>
                        <a:gdLst>
                          <a:gd name="connsiteX0" fmla="*/ 104775 w 295275"/>
                          <a:gd name="connsiteY0" fmla="*/ 231458 h 515302"/>
                          <a:gd name="connsiteX1" fmla="*/ 38100 w 295275"/>
                          <a:gd name="connsiteY1" fmla="*/ 269558 h 515302"/>
                          <a:gd name="connsiteX2" fmla="*/ 38100 w 295275"/>
                          <a:gd name="connsiteY2" fmla="*/ 202883 h 515302"/>
                          <a:gd name="connsiteX3" fmla="*/ 104775 w 295275"/>
                          <a:gd name="connsiteY3" fmla="*/ 164783 h 515302"/>
                          <a:gd name="connsiteX4" fmla="*/ 104775 w 295275"/>
                          <a:gd name="connsiteY4" fmla="*/ 231458 h 515302"/>
                          <a:gd name="connsiteX5" fmla="*/ 0 w 295275"/>
                          <a:gd name="connsiteY5" fmla="*/ 179070 h 515302"/>
                          <a:gd name="connsiteX6" fmla="*/ 0 w 295275"/>
                          <a:gd name="connsiteY6" fmla="*/ 515303 h 515302"/>
                          <a:gd name="connsiteX7" fmla="*/ 295275 w 295275"/>
                          <a:gd name="connsiteY7" fmla="*/ 336233 h 515302"/>
                          <a:gd name="connsiteX8" fmla="*/ 295275 w 295275"/>
                          <a:gd name="connsiteY8" fmla="*/ 0 h 515302"/>
                          <a:gd name="connsiteX9" fmla="*/ 0 w 295275"/>
                          <a:gd name="connsiteY9" fmla="*/ 179070 h 51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515302">
                            <a:moveTo>
                              <a:pt x="104775" y="231458"/>
                            </a:moveTo>
                            <a:lnTo>
                              <a:pt x="38100" y="269558"/>
                            </a:lnTo>
                            <a:lnTo>
                              <a:pt x="38100" y="202883"/>
                            </a:lnTo>
                            <a:lnTo>
                              <a:pt x="104775" y="164783"/>
                            </a:lnTo>
                            <a:lnTo>
                              <a:pt x="104775" y="231458"/>
                            </a:lnTo>
                            <a:close/>
                            <a:moveTo>
                              <a:pt x="0" y="179070"/>
                            </a:moveTo>
                            <a:lnTo>
                              <a:pt x="0" y="515303"/>
                            </a:lnTo>
                            <a:lnTo>
                              <a:pt x="295275" y="336233"/>
                            </a:lnTo>
                            <a:lnTo>
                              <a:pt x="295275" y="0"/>
                            </a:lnTo>
                            <a:lnTo>
                              <a:pt x="0" y="179070"/>
                            </a:lnTo>
                            <a:close/>
                          </a:path>
                        </a:pathLst>
                      </a:custGeom>
                      <a:solidFill>
                        <a:srgbClr val="F11A2B"/>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grpSp>
              <p:grpSp>
                <p:nvGrpSpPr>
                  <p:cNvPr id="276" name="Group 275">
                    <a:extLst>
                      <a:ext uri="{FF2B5EF4-FFF2-40B4-BE49-F238E27FC236}">
                        <a16:creationId xmlns:a16="http://schemas.microsoft.com/office/drawing/2014/main" id="{657B90EB-4569-028F-E50A-BB56E729DB80}"/>
                      </a:ext>
                    </a:extLst>
                  </p:cNvPr>
                  <p:cNvGrpSpPr/>
                  <p:nvPr/>
                </p:nvGrpSpPr>
                <p:grpSpPr>
                  <a:xfrm>
                    <a:off x="10396076" y="3207308"/>
                    <a:ext cx="644151" cy="750841"/>
                    <a:chOff x="9565038" y="4295479"/>
                    <a:chExt cx="644151" cy="750841"/>
                  </a:xfrm>
                </p:grpSpPr>
                <p:sp>
                  <p:nvSpPr>
                    <p:cNvPr id="277" name="Pentagon 31">
                      <a:extLst>
                        <a:ext uri="{FF2B5EF4-FFF2-40B4-BE49-F238E27FC236}">
                          <a16:creationId xmlns:a16="http://schemas.microsoft.com/office/drawing/2014/main" id="{21BCA9AD-7260-203D-AE44-7DBFC9F31995}"/>
                        </a:ext>
                      </a:extLst>
                    </p:cNvPr>
                    <p:cNvSpPr/>
                    <p:nvPr/>
                  </p:nvSpPr>
                  <p:spPr>
                    <a:xfrm>
                      <a:off x="9565038" y="4295479"/>
                      <a:ext cx="644151" cy="580806"/>
                    </a:xfrm>
                    <a:custGeom>
                      <a:avLst/>
                      <a:gdLst>
                        <a:gd name="connsiteX0" fmla="*/ 1 w 659046"/>
                        <a:gd name="connsiteY0" fmla="*/ 274182 h 717819"/>
                        <a:gd name="connsiteX1" fmla="*/ 329523 w 659046"/>
                        <a:gd name="connsiteY1" fmla="*/ 0 h 717819"/>
                        <a:gd name="connsiteX2" fmla="*/ 659045 w 659046"/>
                        <a:gd name="connsiteY2" fmla="*/ 274182 h 717819"/>
                        <a:gd name="connsiteX3" fmla="*/ 533179 w 659046"/>
                        <a:gd name="connsiteY3" fmla="*/ 717817 h 717819"/>
                        <a:gd name="connsiteX4" fmla="*/ 125867 w 659046"/>
                        <a:gd name="connsiteY4" fmla="*/ 717817 h 717819"/>
                        <a:gd name="connsiteX5" fmla="*/ 1 w 659046"/>
                        <a:gd name="connsiteY5" fmla="*/ 274182 h 717819"/>
                        <a:gd name="connsiteX0" fmla="*/ 0 w 659044"/>
                        <a:gd name="connsiteY0" fmla="*/ 274182 h 717817"/>
                        <a:gd name="connsiteX1" fmla="*/ 329522 w 659044"/>
                        <a:gd name="connsiteY1" fmla="*/ 0 h 717817"/>
                        <a:gd name="connsiteX2" fmla="*/ 659044 w 659044"/>
                        <a:gd name="connsiteY2" fmla="*/ 235461 h 717817"/>
                        <a:gd name="connsiteX3" fmla="*/ 533178 w 659044"/>
                        <a:gd name="connsiteY3" fmla="*/ 717817 h 717817"/>
                        <a:gd name="connsiteX4" fmla="*/ 125866 w 659044"/>
                        <a:gd name="connsiteY4" fmla="*/ 717817 h 717817"/>
                        <a:gd name="connsiteX5" fmla="*/ 0 w 659044"/>
                        <a:gd name="connsiteY5" fmla="*/ 274182 h 717817"/>
                        <a:gd name="connsiteX0" fmla="*/ 0 w 647130"/>
                        <a:gd name="connsiteY0" fmla="*/ 274182 h 717817"/>
                        <a:gd name="connsiteX1" fmla="*/ 329522 w 647130"/>
                        <a:gd name="connsiteY1" fmla="*/ 0 h 717817"/>
                        <a:gd name="connsiteX2" fmla="*/ 647130 w 647130"/>
                        <a:gd name="connsiteY2" fmla="*/ 190783 h 717817"/>
                        <a:gd name="connsiteX3" fmla="*/ 533178 w 647130"/>
                        <a:gd name="connsiteY3" fmla="*/ 717817 h 717817"/>
                        <a:gd name="connsiteX4" fmla="*/ 125866 w 647130"/>
                        <a:gd name="connsiteY4" fmla="*/ 717817 h 717817"/>
                        <a:gd name="connsiteX5" fmla="*/ 0 w 647130"/>
                        <a:gd name="connsiteY5" fmla="*/ 274182 h 717817"/>
                        <a:gd name="connsiteX0" fmla="*/ 0 w 605431"/>
                        <a:gd name="connsiteY0" fmla="*/ 193762 h 717817"/>
                        <a:gd name="connsiteX1" fmla="*/ 287823 w 605431"/>
                        <a:gd name="connsiteY1" fmla="*/ 0 h 717817"/>
                        <a:gd name="connsiteX2" fmla="*/ 605431 w 605431"/>
                        <a:gd name="connsiteY2" fmla="*/ 190783 h 717817"/>
                        <a:gd name="connsiteX3" fmla="*/ 491479 w 605431"/>
                        <a:gd name="connsiteY3" fmla="*/ 717817 h 717817"/>
                        <a:gd name="connsiteX4" fmla="*/ 84167 w 605431"/>
                        <a:gd name="connsiteY4" fmla="*/ 717817 h 717817"/>
                        <a:gd name="connsiteX5" fmla="*/ 0 w 605431"/>
                        <a:gd name="connsiteY5" fmla="*/ 193762 h 717817"/>
                        <a:gd name="connsiteX0" fmla="*/ 31995 w 637426"/>
                        <a:gd name="connsiteY0" fmla="*/ 193762 h 717817"/>
                        <a:gd name="connsiteX1" fmla="*/ 319818 w 637426"/>
                        <a:gd name="connsiteY1" fmla="*/ 0 h 717817"/>
                        <a:gd name="connsiteX2" fmla="*/ 637426 w 637426"/>
                        <a:gd name="connsiteY2" fmla="*/ 190783 h 717817"/>
                        <a:gd name="connsiteX3" fmla="*/ 523474 w 637426"/>
                        <a:gd name="connsiteY3" fmla="*/ 717817 h 717817"/>
                        <a:gd name="connsiteX4" fmla="*/ 0 w 637426"/>
                        <a:gd name="connsiteY4" fmla="*/ 565913 h 717817"/>
                        <a:gd name="connsiteX5" fmla="*/ 31995 w 637426"/>
                        <a:gd name="connsiteY5" fmla="*/ 193762 h 717817"/>
                        <a:gd name="connsiteX0" fmla="*/ 31995 w 637426"/>
                        <a:gd name="connsiteY0" fmla="*/ 193762 h 580806"/>
                        <a:gd name="connsiteX1" fmla="*/ 319818 w 637426"/>
                        <a:gd name="connsiteY1" fmla="*/ 0 h 580806"/>
                        <a:gd name="connsiteX2" fmla="*/ 637426 w 637426"/>
                        <a:gd name="connsiteY2" fmla="*/ 190783 h 580806"/>
                        <a:gd name="connsiteX3" fmla="*/ 633678 w 637426"/>
                        <a:gd name="connsiteY3" fmla="*/ 580806 h 580806"/>
                        <a:gd name="connsiteX4" fmla="*/ 0 w 637426"/>
                        <a:gd name="connsiteY4" fmla="*/ 565913 h 580806"/>
                        <a:gd name="connsiteX5" fmla="*/ 31995 w 637426"/>
                        <a:gd name="connsiteY5" fmla="*/ 193762 h 580806"/>
                        <a:gd name="connsiteX0" fmla="*/ 0 w 644151"/>
                        <a:gd name="connsiteY0" fmla="*/ 220569 h 580806"/>
                        <a:gd name="connsiteX1" fmla="*/ 326543 w 644151"/>
                        <a:gd name="connsiteY1" fmla="*/ 0 h 580806"/>
                        <a:gd name="connsiteX2" fmla="*/ 644151 w 644151"/>
                        <a:gd name="connsiteY2" fmla="*/ 190783 h 580806"/>
                        <a:gd name="connsiteX3" fmla="*/ 640403 w 644151"/>
                        <a:gd name="connsiteY3" fmla="*/ 580806 h 580806"/>
                        <a:gd name="connsiteX4" fmla="*/ 6725 w 644151"/>
                        <a:gd name="connsiteY4" fmla="*/ 565913 h 580806"/>
                        <a:gd name="connsiteX5" fmla="*/ 0 w 644151"/>
                        <a:gd name="connsiteY5" fmla="*/ 220569 h 58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151" h="580806">
                          <a:moveTo>
                            <a:pt x="0" y="220569"/>
                          </a:moveTo>
                          <a:lnTo>
                            <a:pt x="326543" y="0"/>
                          </a:lnTo>
                          <a:lnTo>
                            <a:pt x="644151" y="190783"/>
                          </a:lnTo>
                          <a:cubicBezTo>
                            <a:pt x="642902" y="320791"/>
                            <a:pt x="641652" y="450798"/>
                            <a:pt x="640403" y="580806"/>
                          </a:cubicBezTo>
                          <a:lnTo>
                            <a:pt x="6725" y="565913"/>
                          </a:lnTo>
                          <a:lnTo>
                            <a:pt x="0" y="220569"/>
                          </a:lnTo>
                          <a:close/>
                        </a:path>
                      </a:pathLst>
                    </a:custGeom>
                    <a:solidFill>
                      <a:sysClr val="window" lastClr="FFFFFF"/>
                    </a:solidFill>
                    <a:ln w="190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278" name="Graphic 20" descr="Box with solid fill">
                      <a:extLst>
                        <a:ext uri="{FF2B5EF4-FFF2-40B4-BE49-F238E27FC236}">
                          <a16:creationId xmlns:a16="http://schemas.microsoft.com/office/drawing/2014/main" id="{90A2AEEF-32EC-36CF-2C45-0B5DE3F2C0BC}"/>
                        </a:ext>
                      </a:extLst>
                    </p:cNvPr>
                    <p:cNvGrpSpPr/>
                    <p:nvPr/>
                  </p:nvGrpSpPr>
                  <p:grpSpPr>
                    <a:xfrm>
                      <a:off x="9575106" y="4295750"/>
                      <a:ext cx="628650" cy="750570"/>
                      <a:chOff x="9721577" y="3208597"/>
                      <a:chExt cx="628650" cy="750570"/>
                    </a:xfrm>
                    <a:solidFill>
                      <a:srgbClr val="C00000"/>
                    </a:solidFill>
                  </p:grpSpPr>
                  <p:sp>
                    <p:nvSpPr>
                      <p:cNvPr id="279" name="Freeform: Shape 278">
                        <a:extLst>
                          <a:ext uri="{FF2B5EF4-FFF2-40B4-BE49-F238E27FC236}">
                            <a16:creationId xmlns:a16="http://schemas.microsoft.com/office/drawing/2014/main" id="{C285457E-1B9A-1A7A-FC1F-EF156E1F30F2}"/>
                          </a:ext>
                        </a:extLst>
                      </p:cNvPr>
                      <p:cNvSpPr/>
                      <p:nvPr/>
                    </p:nvSpPr>
                    <p:spPr>
                      <a:xfrm>
                        <a:off x="9721577" y="3312419"/>
                        <a:ext cx="457200" cy="277177"/>
                      </a:xfrm>
                      <a:custGeom>
                        <a:avLst/>
                        <a:gdLst>
                          <a:gd name="connsiteX0" fmla="*/ 142875 w 457200"/>
                          <a:gd name="connsiteY0" fmla="*/ 0 h 277177"/>
                          <a:gd name="connsiteX1" fmla="*/ 0 w 457200"/>
                          <a:gd name="connsiteY1" fmla="*/ 86678 h 277177"/>
                          <a:gd name="connsiteX2" fmla="*/ 314325 w 457200"/>
                          <a:gd name="connsiteY2" fmla="*/ 277178 h 277177"/>
                          <a:gd name="connsiteX3" fmla="*/ 457200 w 457200"/>
                          <a:gd name="connsiteY3" fmla="*/ 190500 h 277177"/>
                        </a:gdLst>
                        <a:ahLst/>
                        <a:cxnLst>
                          <a:cxn ang="0">
                            <a:pos x="connsiteX0" y="connsiteY0"/>
                          </a:cxn>
                          <a:cxn ang="0">
                            <a:pos x="connsiteX1" y="connsiteY1"/>
                          </a:cxn>
                          <a:cxn ang="0">
                            <a:pos x="connsiteX2" y="connsiteY2"/>
                          </a:cxn>
                          <a:cxn ang="0">
                            <a:pos x="connsiteX3" y="connsiteY3"/>
                          </a:cxn>
                        </a:cxnLst>
                        <a:rect l="l" t="t" r="r" b="b"/>
                        <a:pathLst>
                          <a:path w="457200" h="277177">
                            <a:moveTo>
                              <a:pt x="142875" y="0"/>
                            </a:moveTo>
                            <a:lnTo>
                              <a:pt x="0" y="86678"/>
                            </a:lnTo>
                            <a:lnTo>
                              <a:pt x="314325" y="277178"/>
                            </a:lnTo>
                            <a:lnTo>
                              <a:pt x="457200" y="190500"/>
                            </a:lnTo>
                            <a:close/>
                          </a:path>
                        </a:pathLst>
                      </a:custGeom>
                      <a:solidFill>
                        <a:srgbClr val="FDE000"/>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80" name="Freeform: Shape 279">
                        <a:extLst>
                          <a:ext uri="{FF2B5EF4-FFF2-40B4-BE49-F238E27FC236}">
                            <a16:creationId xmlns:a16="http://schemas.microsoft.com/office/drawing/2014/main" id="{A219FFE5-CD23-BA27-02C6-358A50EF8A00}"/>
                          </a:ext>
                        </a:extLst>
                      </p:cNvPr>
                      <p:cNvSpPr/>
                      <p:nvPr/>
                    </p:nvSpPr>
                    <p:spPr>
                      <a:xfrm>
                        <a:off x="9900646" y="3208597"/>
                        <a:ext cx="449580" cy="272415"/>
                      </a:xfrm>
                      <a:custGeom>
                        <a:avLst/>
                        <a:gdLst>
                          <a:gd name="connsiteX0" fmla="*/ 449580 w 449580"/>
                          <a:gd name="connsiteY0" fmla="*/ 190500 h 272415"/>
                          <a:gd name="connsiteX1" fmla="*/ 135255 w 449580"/>
                          <a:gd name="connsiteY1" fmla="*/ 0 h 272415"/>
                          <a:gd name="connsiteX2" fmla="*/ 0 w 449580"/>
                          <a:gd name="connsiteY2" fmla="*/ 81915 h 272415"/>
                          <a:gd name="connsiteX3" fmla="*/ 314325 w 449580"/>
                          <a:gd name="connsiteY3" fmla="*/ 272415 h 272415"/>
                        </a:gdLst>
                        <a:ahLst/>
                        <a:cxnLst>
                          <a:cxn ang="0">
                            <a:pos x="connsiteX0" y="connsiteY0"/>
                          </a:cxn>
                          <a:cxn ang="0">
                            <a:pos x="connsiteX1" y="connsiteY1"/>
                          </a:cxn>
                          <a:cxn ang="0">
                            <a:pos x="connsiteX2" y="connsiteY2"/>
                          </a:cxn>
                          <a:cxn ang="0">
                            <a:pos x="connsiteX3" y="connsiteY3"/>
                          </a:cxn>
                        </a:cxnLst>
                        <a:rect l="l" t="t" r="r" b="b"/>
                        <a:pathLst>
                          <a:path w="449580" h="272415">
                            <a:moveTo>
                              <a:pt x="449580" y="190500"/>
                            </a:moveTo>
                            <a:lnTo>
                              <a:pt x="135255" y="0"/>
                            </a:lnTo>
                            <a:lnTo>
                              <a:pt x="0" y="81915"/>
                            </a:lnTo>
                            <a:lnTo>
                              <a:pt x="314325" y="272415"/>
                            </a:lnTo>
                            <a:close/>
                          </a:path>
                        </a:pathLst>
                      </a:custGeom>
                      <a:solidFill>
                        <a:srgbClr val="FDE000"/>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81" name="Freeform: Shape 280">
                        <a:extLst>
                          <a:ext uri="{FF2B5EF4-FFF2-40B4-BE49-F238E27FC236}">
                            <a16:creationId xmlns:a16="http://schemas.microsoft.com/office/drawing/2014/main" id="{BB357298-88B7-5C1F-B2C6-A267BD52782A}"/>
                          </a:ext>
                        </a:extLst>
                      </p:cNvPr>
                      <p:cNvSpPr/>
                      <p:nvPr/>
                    </p:nvSpPr>
                    <p:spPr>
                      <a:xfrm>
                        <a:off x="9721577" y="3443864"/>
                        <a:ext cx="295275" cy="515302"/>
                      </a:xfrm>
                      <a:custGeom>
                        <a:avLst/>
                        <a:gdLst>
                          <a:gd name="connsiteX0" fmla="*/ 0 w 295275"/>
                          <a:gd name="connsiteY0" fmla="*/ 31432 h 515302"/>
                          <a:gd name="connsiteX1" fmla="*/ 0 w 295275"/>
                          <a:gd name="connsiteY1" fmla="*/ 336233 h 515302"/>
                          <a:gd name="connsiteX2" fmla="*/ 295275 w 295275"/>
                          <a:gd name="connsiteY2" fmla="*/ 515303 h 515302"/>
                          <a:gd name="connsiteX3" fmla="*/ 295275 w 295275"/>
                          <a:gd name="connsiteY3" fmla="*/ 179070 h 515302"/>
                          <a:gd name="connsiteX4" fmla="*/ 0 w 295275"/>
                          <a:gd name="connsiteY4" fmla="*/ 0 h 515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515302">
                            <a:moveTo>
                              <a:pt x="0" y="31432"/>
                            </a:moveTo>
                            <a:lnTo>
                              <a:pt x="0" y="336233"/>
                            </a:lnTo>
                            <a:lnTo>
                              <a:pt x="295275" y="515303"/>
                            </a:lnTo>
                            <a:lnTo>
                              <a:pt x="295275" y="179070"/>
                            </a:lnTo>
                            <a:lnTo>
                              <a:pt x="0" y="0"/>
                            </a:lnTo>
                            <a:close/>
                          </a:path>
                        </a:pathLst>
                      </a:custGeom>
                      <a:solidFill>
                        <a:srgbClr val="FDE000"/>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82" name="Freeform: Shape 281">
                        <a:extLst>
                          <a:ext uri="{FF2B5EF4-FFF2-40B4-BE49-F238E27FC236}">
                            <a16:creationId xmlns:a16="http://schemas.microsoft.com/office/drawing/2014/main" id="{DFD436DC-5EEC-EB95-4E28-6E2FFE7BB13F}"/>
                          </a:ext>
                        </a:extLst>
                      </p:cNvPr>
                      <p:cNvSpPr/>
                      <p:nvPr/>
                    </p:nvSpPr>
                    <p:spPr>
                      <a:xfrm>
                        <a:off x="10054952" y="3443864"/>
                        <a:ext cx="295275" cy="515302"/>
                      </a:xfrm>
                      <a:custGeom>
                        <a:avLst/>
                        <a:gdLst>
                          <a:gd name="connsiteX0" fmla="*/ 104775 w 295275"/>
                          <a:gd name="connsiteY0" fmla="*/ 231458 h 515302"/>
                          <a:gd name="connsiteX1" fmla="*/ 38100 w 295275"/>
                          <a:gd name="connsiteY1" fmla="*/ 269558 h 515302"/>
                          <a:gd name="connsiteX2" fmla="*/ 38100 w 295275"/>
                          <a:gd name="connsiteY2" fmla="*/ 202883 h 515302"/>
                          <a:gd name="connsiteX3" fmla="*/ 104775 w 295275"/>
                          <a:gd name="connsiteY3" fmla="*/ 164783 h 515302"/>
                          <a:gd name="connsiteX4" fmla="*/ 104775 w 295275"/>
                          <a:gd name="connsiteY4" fmla="*/ 231458 h 515302"/>
                          <a:gd name="connsiteX5" fmla="*/ 0 w 295275"/>
                          <a:gd name="connsiteY5" fmla="*/ 179070 h 515302"/>
                          <a:gd name="connsiteX6" fmla="*/ 0 w 295275"/>
                          <a:gd name="connsiteY6" fmla="*/ 515303 h 515302"/>
                          <a:gd name="connsiteX7" fmla="*/ 295275 w 295275"/>
                          <a:gd name="connsiteY7" fmla="*/ 336233 h 515302"/>
                          <a:gd name="connsiteX8" fmla="*/ 295275 w 295275"/>
                          <a:gd name="connsiteY8" fmla="*/ 0 h 515302"/>
                          <a:gd name="connsiteX9" fmla="*/ 0 w 295275"/>
                          <a:gd name="connsiteY9" fmla="*/ 179070 h 51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515302">
                            <a:moveTo>
                              <a:pt x="104775" y="231458"/>
                            </a:moveTo>
                            <a:lnTo>
                              <a:pt x="38100" y="269558"/>
                            </a:lnTo>
                            <a:lnTo>
                              <a:pt x="38100" y="202883"/>
                            </a:lnTo>
                            <a:lnTo>
                              <a:pt x="104775" y="164783"/>
                            </a:lnTo>
                            <a:lnTo>
                              <a:pt x="104775" y="231458"/>
                            </a:lnTo>
                            <a:close/>
                            <a:moveTo>
                              <a:pt x="0" y="179070"/>
                            </a:moveTo>
                            <a:lnTo>
                              <a:pt x="0" y="515303"/>
                            </a:lnTo>
                            <a:lnTo>
                              <a:pt x="295275" y="336233"/>
                            </a:lnTo>
                            <a:lnTo>
                              <a:pt x="295275" y="0"/>
                            </a:lnTo>
                            <a:lnTo>
                              <a:pt x="0" y="179070"/>
                            </a:lnTo>
                            <a:close/>
                          </a:path>
                        </a:pathLst>
                      </a:custGeom>
                      <a:solidFill>
                        <a:srgbClr val="FDE000"/>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grpSp>
            </p:grpSp>
          </p:grpSp>
        </p:grpSp>
        <p:grpSp>
          <p:nvGrpSpPr>
            <p:cNvPr id="256" name="Group 255">
              <a:extLst>
                <a:ext uri="{FF2B5EF4-FFF2-40B4-BE49-F238E27FC236}">
                  <a16:creationId xmlns:a16="http://schemas.microsoft.com/office/drawing/2014/main" id="{19EDD5B6-5C2D-A4A4-0DDE-B0D938BA892C}"/>
                </a:ext>
              </a:extLst>
            </p:cNvPr>
            <p:cNvGrpSpPr/>
            <p:nvPr/>
          </p:nvGrpSpPr>
          <p:grpSpPr>
            <a:xfrm>
              <a:off x="9506934" y="5017270"/>
              <a:ext cx="791602" cy="373354"/>
              <a:chOff x="8122866" y="4117170"/>
              <a:chExt cx="1171904" cy="548403"/>
            </a:xfrm>
          </p:grpSpPr>
          <p:grpSp>
            <p:nvGrpSpPr>
              <p:cNvPr id="260" name="Group 259">
                <a:extLst>
                  <a:ext uri="{FF2B5EF4-FFF2-40B4-BE49-F238E27FC236}">
                    <a16:creationId xmlns:a16="http://schemas.microsoft.com/office/drawing/2014/main" id="{05836F6E-C079-5076-CEF5-08EE8CA5DD37}"/>
                  </a:ext>
                </a:extLst>
              </p:cNvPr>
              <p:cNvGrpSpPr/>
              <p:nvPr/>
            </p:nvGrpSpPr>
            <p:grpSpPr>
              <a:xfrm>
                <a:off x="8122866" y="4117170"/>
                <a:ext cx="1171904" cy="292976"/>
                <a:chOff x="6565525" y="1502493"/>
                <a:chExt cx="1171904" cy="292976"/>
              </a:xfrm>
            </p:grpSpPr>
            <p:sp>
              <p:nvSpPr>
                <p:cNvPr id="264" name="Freeform: Shape 263">
                  <a:extLst>
                    <a:ext uri="{FF2B5EF4-FFF2-40B4-BE49-F238E27FC236}">
                      <a16:creationId xmlns:a16="http://schemas.microsoft.com/office/drawing/2014/main" id="{0EC1B433-AFE2-5F38-D123-B07703760EAA}"/>
                    </a:ext>
                  </a:extLst>
                </p:cNvPr>
                <p:cNvSpPr/>
                <p:nvPr/>
              </p:nvSpPr>
              <p:spPr>
                <a:xfrm>
                  <a:off x="6565525" y="1502493"/>
                  <a:ext cx="1171904" cy="292976"/>
                </a:xfrm>
                <a:custGeom>
                  <a:avLst/>
                  <a:gdLst>
                    <a:gd name="connsiteX0" fmla="*/ 1106351 w 1171904"/>
                    <a:gd name="connsiteY0" fmla="*/ 0 h 292976"/>
                    <a:gd name="connsiteX1" fmla="*/ 65553 w 1171904"/>
                    <a:gd name="connsiteY1" fmla="*/ 0 h 292976"/>
                    <a:gd name="connsiteX2" fmla="*/ 0 w 1171904"/>
                    <a:gd name="connsiteY2" fmla="*/ 65553 h 292976"/>
                    <a:gd name="connsiteX3" fmla="*/ 0 w 1171904"/>
                    <a:gd name="connsiteY3" fmla="*/ 227423 h 292976"/>
                    <a:gd name="connsiteX4" fmla="*/ 65553 w 1171904"/>
                    <a:gd name="connsiteY4" fmla="*/ 292976 h 292976"/>
                    <a:gd name="connsiteX5" fmla="*/ 1106351 w 1171904"/>
                    <a:gd name="connsiteY5" fmla="*/ 292976 h 292976"/>
                    <a:gd name="connsiteX6" fmla="*/ 1171904 w 1171904"/>
                    <a:gd name="connsiteY6" fmla="*/ 227423 h 292976"/>
                    <a:gd name="connsiteX7" fmla="*/ 1171904 w 1171904"/>
                    <a:gd name="connsiteY7" fmla="*/ 65553 h 292976"/>
                    <a:gd name="connsiteX8" fmla="*/ 1106351 w 1171904"/>
                    <a:gd name="connsiteY8" fmla="*/ 0 h 292976"/>
                    <a:gd name="connsiteX9" fmla="*/ 183110 w 1171904"/>
                    <a:gd name="connsiteY9" fmla="*/ 183110 h 292976"/>
                    <a:gd name="connsiteX10" fmla="*/ 146488 w 1171904"/>
                    <a:gd name="connsiteY10" fmla="*/ 146488 h 292976"/>
                    <a:gd name="connsiteX11" fmla="*/ 183110 w 1171904"/>
                    <a:gd name="connsiteY11" fmla="*/ 109866 h 292976"/>
                    <a:gd name="connsiteX12" fmla="*/ 219732 w 1171904"/>
                    <a:gd name="connsiteY12" fmla="*/ 146488 h 292976"/>
                    <a:gd name="connsiteX13" fmla="*/ 183110 w 1171904"/>
                    <a:gd name="connsiteY13" fmla="*/ 183110 h 292976"/>
                    <a:gd name="connsiteX14" fmla="*/ 366220 w 1171904"/>
                    <a:gd name="connsiteY14" fmla="*/ 183110 h 292976"/>
                    <a:gd name="connsiteX15" fmla="*/ 329598 w 1171904"/>
                    <a:gd name="connsiteY15" fmla="*/ 146488 h 292976"/>
                    <a:gd name="connsiteX16" fmla="*/ 366220 w 1171904"/>
                    <a:gd name="connsiteY16" fmla="*/ 109866 h 292976"/>
                    <a:gd name="connsiteX17" fmla="*/ 402842 w 1171904"/>
                    <a:gd name="connsiteY17" fmla="*/ 146488 h 292976"/>
                    <a:gd name="connsiteX18" fmla="*/ 366220 w 1171904"/>
                    <a:gd name="connsiteY18" fmla="*/ 183110 h 292976"/>
                    <a:gd name="connsiteX19" fmla="*/ 549330 w 1171904"/>
                    <a:gd name="connsiteY19" fmla="*/ 183110 h 292976"/>
                    <a:gd name="connsiteX20" fmla="*/ 512708 w 1171904"/>
                    <a:gd name="connsiteY20" fmla="*/ 146488 h 292976"/>
                    <a:gd name="connsiteX21" fmla="*/ 549330 w 1171904"/>
                    <a:gd name="connsiteY21" fmla="*/ 109866 h 292976"/>
                    <a:gd name="connsiteX22" fmla="*/ 585952 w 1171904"/>
                    <a:gd name="connsiteY22" fmla="*/ 146488 h 292976"/>
                    <a:gd name="connsiteX23" fmla="*/ 549330 w 1171904"/>
                    <a:gd name="connsiteY23" fmla="*/ 183110 h 2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1904" h="292976">
                      <a:moveTo>
                        <a:pt x="1106351" y="0"/>
                      </a:moveTo>
                      <a:lnTo>
                        <a:pt x="65553" y="0"/>
                      </a:lnTo>
                      <a:cubicBezTo>
                        <a:pt x="29349" y="0"/>
                        <a:pt x="0" y="29349"/>
                        <a:pt x="0" y="65553"/>
                      </a:cubicBezTo>
                      <a:lnTo>
                        <a:pt x="0" y="227423"/>
                      </a:lnTo>
                      <a:cubicBezTo>
                        <a:pt x="0" y="263627"/>
                        <a:pt x="29349" y="292976"/>
                        <a:pt x="65553" y="292976"/>
                      </a:cubicBezTo>
                      <a:lnTo>
                        <a:pt x="1106351" y="292976"/>
                      </a:lnTo>
                      <a:cubicBezTo>
                        <a:pt x="1142555" y="292976"/>
                        <a:pt x="1171904" y="263627"/>
                        <a:pt x="1171904" y="227423"/>
                      </a:cubicBezTo>
                      <a:lnTo>
                        <a:pt x="1171904" y="65553"/>
                      </a:lnTo>
                      <a:cubicBezTo>
                        <a:pt x="1171904" y="29349"/>
                        <a:pt x="1142555" y="0"/>
                        <a:pt x="1106351" y="0"/>
                      </a:cubicBezTo>
                      <a:close/>
                      <a:moveTo>
                        <a:pt x="183110" y="183110"/>
                      </a:moveTo>
                      <a:cubicBezTo>
                        <a:pt x="162884" y="183110"/>
                        <a:pt x="146488" y="166714"/>
                        <a:pt x="146488" y="146488"/>
                      </a:cubicBezTo>
                      <a:cubicBezTo>
                        <a:pt x="146488" y="126262"/>
                        <a:pt x="162884" y="109866"/>
                        <a:pt x="183110" y="109866"/>
                      </a:cubicBezTo>
                      <a:cubicBezTo>
                        <a:pt x="203336" y="109866"/>
                        <a:pt x="219732" y="126262"/>
                        <a:pt x="219732" y="146488"/>
                      </a:cubicBezTo>
                      <a:cubicBezTo>
                        <a:pt x="219732" y="166714"/>
                        <a:pt x="203336" y="183110"/>
                        <a:pt x="183110" y="183110"/>
                      </a:cubicBezTo>
                      <a:close/>
                      <a:moveTo>
                        <a:pt x="366220" y="183110"/>
                      </a:moveTo>
                      <a:cubicBezTo>
                        <a:pt x="345994" y="183110"/>
                        <a:pt x="329598" y="166714"/>
                        <a:pt x="329598" y="146488"/>
                      </a:cubicBezTo>
                      <a:cubicBezTo>
                        <a:pt x="329598" y="126262"/>
                        <a:pt x="345994" y="109866"/>
                        <a:pt x="366220" y="109866"/>
                      </a:cubicBezTo>
                      <a:cubicBezTo>
                        <a:pt x="386446" y="109866"/>
                        <a:pt x="402842" y="126262"/>
                        <a:pt x="402842" y="146488"/>
                      </a:cubicBezTo>
                      <a:cubicBezTo>
                        <a:pt x="402842" y="166714"/>
                        <a:pt x="386446" y="183110"/>
                        <a:pt x="366220" y="183110"/>
                      </a:cubicBezTo>
                      <a:close/>
                      <a:moveTo>
                        <a:pt x="549330" y="183110"/>
                      </a:moveTo>
                      <a:cubicBezTo>
                        <a:pt x="529104" y="183110"/>
                        <a:pt x="512708" y="166714"/>
                        <a:pt x="512708" y="146488"/>
                      </a:cubicBezTo>
                      <a:cubicBezTo>
                        <a:pt x="512708" y="126262"/>
                        <a:pt x="529104" y="109866"/>
                        <a:pt x="549330" y="109866"/>
                      </a:cubicBezTo>
                      <a:cubicBezTo>
                        <a:pt x="569556" y="109866"/>
                        <a:pt x="585952" y="126262"/>
                        <a:pt x="585952" y="146488"/>
                      </a:cubicBezTo>
                      <a:cubicBezTo>
                        <a:pt x="585952" y="166714"/>
                        <a:pt x="569556" y="183110"/>
                        <a:pt x="549330" y="183110"/>
                      </a:cubicBezTo>
                      <a:close/>
                    </a:path>
                  </a:pathLst>
                </a:custGeom>
                <a:solidFill>
                  <a:srgbClr val="646464"/>
                </a:solidFill>
                <a:ln w="18256"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65" name="Oval 264">
                  <a:extLst>
                    <a:ext uri="{FF2B5EF4-FFF2-40B4-BE49-F238E27FC236}">
                      <a16:creationId xmlns:a16="http://schemas.microsoft.com/office/drawing/2014/main" id="{A5547E71-FF45-176B-0DCE-31A24621AAC2}"/>
                    </a:ext>
                  </a:extLst>
                </p:cNvPr>
                <p:cNvSpPr/>
                <p:nvPr/>
              </p:nvSpPr>
              <p:spPr>
                <a:xfrm>
                  <a:off x="6708129" y="1603261"/>
                  <a:ext cx="91440" cy="91440"/>
                </a:xfrm>
                <a:prstGeom prst="ellipse">
                  <a:avLst/>
                </a:prstGeom>
                <a:solidFill>
                  <a:srgbClr val="00FF00"/>
                </a:solidFill>
                <a:ln w="190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6" name="Rectangle 265">
                  <a:extLst>
                    <a:ext uri="{FF2B5EF4-FFF2-40B4-BE49-F238E27FC236}">
                      <a16:creationId xmlns:a16="http://schemas.microsoft.com/office/drawing/2014/main" id="{46FB4D90-A63F-BB18-A1C0-A2375A3BB3C6}"/>
                    </a:ext>
                  </a:extLst>
                </p:cNvPr>
                <p:cNvSpPr/>
                <p:nvPr/>
              </p:nvSpPr>
              <p:spPr>
                <a:xfrm>
                  <a:off x="6865972" y="1586913"/>
                  <a:ext cx="457200" cy="124136"/>
                </a:xfrm>
                <a:prstGeom prst="rect">
                  <a:avLst/>
                </a:prstGeom>
                <a:solidFill>
                  <a:srgbClr val="323232"/>
                </a:solidFill>
                <a:ln w="190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7" name="Rectangle 266">
                  <a:extLst>
                    <a:ext uri="{FF2B5EF4-FFF2-40B4-BE49-F238E27FC236}">
                      <a16:creationId xmlns:a16="http://schemas.microsoft.com/office/drawing/2014/main" id="{C7910C3C-6A3A-FC35-9355-19EAFC168DD9}"/>
                    </a:ext>
                  </a:extLst>
                </p:cNvPr>
                <p:cNvSpPr/>
                <p:nvPr/>
              </p:nvSpPr>
              <p:spPr>
                <a:xfrm>
                  <a:off x="7497859" y="1548838"/>
                  <a:ext cx="45719" cy="200285"/>
                </a:xfrm>
                <a:prstGeom prst="rect">
                  <a:avLst/>
                </a:prstGeom>
                <a:solidFill>
                  <a:srgbClr val="323232"/>
                </a:solidFill>
                <a:ln w="190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8" name="Rectangle 267">
                  <a:extLst>
                    <a:ext uri="{FF2B5EF4-FFF2-40B4-BE49-F238E27FC236}">
                      <a16:creationId xmlns:a16="http://schemas.microsoft.com/office/drawing/2014/main" id="{66A78D9C-7294-2698-6FC6-9FCDAFC086B5}"/>
                    </a:ext>
                  </a:extLst>
                </p:cNvPr>
                <p:cNvSpPr/>
                <p:nvPr/>
              </p:nvSpPr>
              <p:spPr>
                <a:xfrm>
                  <a:off x="7592106" y="1548838"/>
                  <a:ext cx="45719" cy="200285"/>
                </a:xfrm>
                <a:prstGeom prst="rect">
                  <a:avLst/>
                </a:prstGeom>
                <a:solidFill>
                  <a:srgbClr val="323232"/>
                </a:solidFill>
                <a:ln w="190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9" name="Rectangle 268">
                  <a:extLst>
                    <a:ext uri="{FF2B5EF4-FFF2-40B4-BE49-F238E27FC236}">
                      <a16:creationId xmlns:a16="http://schemas.microsoft.com/office/drawing/2014/main" id="{904AB1B6-A1EC-58DF-27C7-20184750B34A}"/>
                    </a:ext>
                  </a:extLst>
                </p:cNvPr>
                <p:cNvSpPr/>
                <p:nvPr/>
              </p:nvSpPr>
              <p:spPr>
                <a:xfrm>
                  <a:off x="7403611" y="1550662"/>
                  <a:ext cx="45719" cy="200285"/>
                </a:xfrm>
                <a:prstGeom prst="rect">
                  <a:avLst/>
                </a:prstGeom>
                <a:solidFill>
                  <a:srgbClr val="323232"/>
                </a:solidFill>
                <a:ln w="190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61" name="Group 260">
                <a:extLst>
                  <a:ext uri="{FF2B5EF4-FFF2-40B4-BE49-F238E27FC236}">
                    <a16:creationId xmlns:a16="http://schemas.microsoft.com/office/drawing/2014/main" id="{83D882F6-8288-B605-D1CD-F579D9392317}"/>
                  </a:ext>
                </a:extLst>
              </p:cNvPr>
              <p:cNvGrpSpPr/>
              <p:nvPr/>
            </p:nvGrpSpPr>
            <p:grpSpPr>
              <a:xfrm>
                <a:off x="8705297" y="4149394"/>
                <a:ext cx="564912" cy="516179"/>
                <a:chOff x="7924492" y="3177325"/>
                <a:chExt cx="700821" cy="616529"/>
              </a:xfrm>
            </p:grpSpPr>
            <p:sp>
              <p:nvSpPr>
                <p:cNvPr id="262" name="Rectangle: Rounded Corners 261">
                  <a:extLst>
                    <a:ext uri="{FF2B5EF4-FFF2-40B4-BE49-F238E27FC236}">
                      <a16:creationId xmlns:a16="http://schemas.microsoft.com/office/drawing/2014/main" id="{14C5B649-CA91-116C-7097-AA0ECE790950}"/>
                    </a:ext>
                  </a:extLst>
                </p:cNvPr>
                <p:cNvSpPr/>
                <p:nvPr/>
              </p:nvSpPr>
              <p:spPr>
                <a:xfrm>
                  <a:off x="7960379" y="3204479"/>
                  <a:ext cx="620064" cy="519908"/>
                </a:xfrm>
                <a:prstGeom prst="roundRect">
                  <a:avLst/>
                </a:prstGeom>
                <a:solidFill>
                  <a:sysClr val="window" lastClr="FFFFFF"/>
                </a:solidFill>
                <a:ln w="19050" cap="flat" cmpd="sng" algn="ctr">
                  <a:solidFill>
                    <a:srgbClr val="156082">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3" name="Freeform: Shape 262">
                  <a:extLst>
                    <a:ext uri="{FF2B5EF4-FFF2-40B4-BE49-F238E27FC236}">
                      <a16:creationId xmlns:a16="http://schemas.microsoft.com/office/drawing/2014/main" id="{7AA46ADC-855D-C7CC-184C-6E56AD869855}"/>
                    </a:ext>
                  </a:extLst>
                </p:cNvPr>
                <p:cNvSpPr/>
                <p:nvPr/>
              </p:nvSpPr>
              <p:spPr>
                <a:xfrm>
                  <a:off x="7924492" y="3177325"/>
                  <a:ext cx="700821" cy="616529"/>
                </a:xfrm>
                <a:custGeom>
                  <a:avLst/>
                  <a:gdLst>
                    <a:gd name="connsiteX0" fmla="*/ 1253242 w 1788166"/>
                    <a:gd name="connsiteY0" fmla="*/ 1086392 h 1779102"/>
                    <a:gd name="connsiteX1" fmla="*/ 1410943 w 1788166"/>
                    <a:gd name="connsiteY1" fmla="*/ 1246412 h 1779102"/>
                    <a:gd name="connsiteX2" fmla="*/ 1253242 w 1788166"/>
                    <a:gd name="connsiteY2" fmla="*/ 1406432 h 1779102"/>
                    <a:gd name="connsiteX3" fmla="*/ 1095541 w 1788166"/>
                    <a:gd name="connsiteY3" fmla="*/ 1246412 h 1779102"/>
                    <a:gd name="connsiteX4" fmla="*/ 1253242 w 1788166"/>
                    <a:gd name="connsiteY4" fmla="*/ 1086392 h 1779102"/>
                    <a:gd name="connsiteX5" fmla="*/ 1253241 w 1788166"/>
                    <a:gd name="connsiteY5" fmla="*/ 976515 h 1779102"/>
                    <a:gd name="connsiteX6" fmla="*/ 977108 w 1788166"/>
                    <a:gd name="connsiteY6" fmla="*/ 1251095 h 1779102"/>
                    <a:gd name="connsiteX7" fmla="*/ 1253241 w 1788166"/>
                    <a:gd name="connsiteY7" fmla="*/ 1525675 h 1779102"/>
                    <a:gd name="connsiteX8" fmla="*/ 1529373 w 1788166"/>
                    <a:gd name="connsiteY8" fmla="*/ 1251095 h 1779102"/>
                    <a:gd name="connsiteX9" fmla="*/ 1253241 w 1788166"/>
                    <a:gd name="connsiteY9" fmla="*/ 976515 h 1779102"/>
                    <a:gd name="connsiteX10" fmla="*/ 1189616 w 1788166"/>
                    <a:gd name="connsiteY10" fmla="*/ 713723 h 1779102"/>
                    <a:gd name="connsiteX11" fmla="*/ 1315296 w 1788166"/>
                    <a:gd name="connsiteY11" fmla="*/ 713723 h 1779102"/>
                    <a:gd name="connsiteX12" fmla="*/ 1368709 w 1788166"/>
                    <a:gd name="connsiteY12" fmla="*/ 823395 h 1779102"/>
                    <a:gd name="connsiteX13" fmla="*/ 1467683 w 1788166"/>
                    <a:gd name="connsiteY13" fmla="*/ 864130 h 1779102"/>
                    <a:gd name="connsiteX14" fmla="*/ 1585507 w 1788166"/>
                    <a:gd name="connsiteY14" fmla="*/ 824962 h 1779102"/>
                    <a:gd name="connsiteX15" fmla="*/ 1675054 w 1788166"/>
                    <a:gd name="connsiteY15" fmla="*/ 914265 h 1779102"/>
                    <a:gd name="connsiteX16" fmla="*/ 1635779 w 1788166"/>
                    <a:gd name="connsiteY16" fmla="*/ 1031771 h 1779102"/>
                    <a:gd name="connsiteX17" fmla="*/ 1676624 w 1788166"/>
                    <a:gd name="connsiteY17" fmla="*/ 1128909 h 1779102"/>
                    <a:gd name="connsiteX18" fmla="*/ 1788166 w 1788166"/>
                    <a:gd name="connsiteY18" fmla="*/ 1182177 h 1779102"/>
                    <a:gd name="connsiteX19" fmla="*/ 1788166 w 1788166"/>
                    <a:gd name="connsiteY19" fmla="*/ 1307516 h 1779102"/>
                    <a:gd name="connsiteX20" fmla="*/ 1678196 w 1788166"/>
                    <a:gd name="connsiteY20" fmla="*/ 1362351 h 1779102"/>
                    <a:gd name="connsiteX21" fmla="*/ 1637350 w 1788166"/>
                    <a:gd name="connsiteY21" fmla="*/ 1461056 h 1779102"/>
                    <a:gd name="connsiteX22" fmla="*/ 1676624 w 1788166"/>
                    <a:gd name="connsiteY22" fmla="*/ 1578560 h 1779102"/>
                    <a:gd name="connsiteX23" fmla="*/ 1587078 w 1788166"/>
                    <a:gd name="connsiteY23" fmla="*/ 1667865 h 1779102"/>
                    <a:gd name="connsiteX24" fmla="*/ 1469253 w 1788166"/>
                    <a:gd name="connsiteY24" fmla="*/ 1628696 h 1779102"/>
                    <a:gd name="connsiteX25" fmla="*/ 1371852 w 1788166"/>
                    <a:gd name="connsiteY25" fmla="*/ 1669431 h 1779102"/>
                    <a:gd name="connsiteX26" fmla="*/ 1316867 w 1788166"/>
                    <a:gd name="connsiteY26" fmla="*/ 1779102 h 1779102"/>
                    <a:gd name="connsiteX27" fmla="*/ 1191188 w 1788166"/>
                    <a:gd name="connsiteY27" fmla="*/ 1779102 h 1779102"/>
                    <a:gd name="connsiteX28" fmla="*/ 1136202 w 1788166"/>
                    <a:gd name="connsiteY28" fmla="*/ 1669431 h 1779102"/>
                    <a:gd name="connsiteX29" fmla="*/ 1037231 w 1788166"/>
                    <a:gd name="connsiteY29" fmla="*/ 1628696 h 1779102"/>
                    <a:gd name="connsiteX30" fmla="*/ 919406 w 1788166"/>
                    <a:gd name="connsiteY30" fmla="*/ 1667865 h 1779102"/>
                    <a:gd name="connsiteX31" fmla="*/ 829859 w 1788166"/>
                    <a:gd name="connsiteY31" fmla="*/ 1578560 h 1779102"/>
                    <a:gd name="connsiteX32" fmla="*/ 869134 w 1788166"/>
                    <a:gd name="connsiteY32" fmla="*/ 1461056 h 1779102"/>
                    <a:gd name="connsiteX33" fmla="*/ 828288 w 1788166"/>
                    <a:gd name="connsiteY33" fmla="*/ 1363919 h 1779102"/>
                    <a:gd name="connsiteX34" fmla="*/ 718318 w 1788166"/>
                    <a:gd name="connsiteY34" fmla="*/ 1309082 h 1779102"/>
                    <a:gd name="connsiteX35" fmla="*/ 718318 w 1788166"/>
                    <a:gd name="connsiteY35" fmla="*/ 1183743 h 1779102"/>
                    <a:gd name="connsiteX36" fmla="*/ 828288 w 1788166"/>
                    <a:gd name="connsiteY36" fmla="*/ 1130474 h 1779102"/>
                    <a:gd name="connsiteX37" fmla="*/ 869134 w 1788166"/>
                    <a:gd name="connsiteY37" fmla="*/ 1031771 h 1779102"/>
                    <a:gd name="connsiteX38" fmla="*/ 829859 w 1788166"/>
                    <a:gd name="connsiteY38" fmla="*/ 914265 h 1779102"/>
                    <a:gd name="connsiteX39" fmla="*/ 919406 w 1788166"/>
                    <a:gd name="connsiteY39" fmla="*/ 824962 h 1779102"/>
                    <a:gd name="connsiteX40" fmla="*/ 1037231 w 1788166"/>
                    <a:gd name="connsiteY40" fmla="*/ 864130 h 1779102"/>
                    <a:gd name="connsiteX41" fmla="*/ 1134632 w 1788166"/>
                    <a:gd name="connsiteY41" fmla="*/ 823395 h 1779102"/>
                    <a:gd name="connsiteX42" fmla="*/ 284892 w 1788166"/>
                    <a:gd name="connsiteY42" fmla="*/ 93771 h 1779102"/>
                    <a:gd name="connsiteX43" fmla="*/ 194777 w 1788166"/>
                    <a:gd name="connsiteY43" fmla="*/ 183886 h 1779102"/>
                    <a:gd name="connsiteX44" fmla="*/ 284892 w 1788166"/>
                    <a:gd name="connsiteY44" fmla="*/ 274001 h 1779102"/>
                    <a:gd name="connsiteX45" fmla="*/ 375007 w 1788166"/>
                    <a:gd name="connsiteY45" fmla="*/ 183886 h 1779102"/>
                    <a:gd name="connsiteX46" fmla="*/ 284892 w 1788166"/>
                    <a:gd name="connsiteY46" fmla="*/ 93771 h 1779102"/>
                    <a:gd name="connsiteX47" fmla="*/ 559212 w 1788166"/>
                    <a:gd name="connsiteY47" fmla="*/ 93770 h 1779102"/>
                    <a:gd name="connsiteX48" fmla="*/ 469097 w 1788166"/>
                    <a:gd name="connsiteY48" fmla="*/ 183885 h 1779102"/>
                    <a:gd name="connsiteX49" fmla="*/ 559212 w 1788166"/>
                    <a:gd name="connsiteY49" fmla="*/ 274000 h 1779102"/>
                    <a:gd name="connsiteX50" fmla="*/ 649327 w 1788166"/>
                    <a:gd name="connsiteY50" fmla="*/ 183885 h 1779102"/>
                    <a:gd name="connsiteX51" fmla="*/ 559212 w 1788166"/>
                    <a:gd name="connsiteY51" fmla="*/ 93770 h 1779102"/>
                    <a:gd name="connsiteX52" fmla="*/ 269466 w 1788166"/>
                    <a:gd name="connsiteY52" fmla="*/ 0 h 1779102"/>
                    <a:gd name="connsiteX53" fmla="*/ 1506325 w 1788166"/>
                    <a:gd name="connsiteY53" fmla="*/ 0 h 1779102"/>
                    <a:gd name="connsiteX54" fmla="*/ 1775791 w 1788166"/>
                    <a:gd name="connsiteY54" fmla="*/ 269466 h 1779102"/>
                    <a:gd name="connsiteX55" fmla="*/ 1775791 w 1788166"/>
                    <a:gd name="connsiteY55" fmla="*/ 1094590 h 1779102"/>
                    <a:gd name="connsiteX56" fmla="*/ 1774935 w 1788166"/>
                    <a:gd name="connsiteY56" fmla="*/ 1094192 h 1779102"/>
                    <a:gd name="connsiteX57" fmla="*/ 1724153 w 1788166"/>
                    <a:gd name="connsiteY57" fmla="*/ 976710 h 1779102"/>
                    <a:gd name="connsiteX58" fmla="*/ 1772983 w 1788166"/>
                    <a:gd name="connsiteY58" fmla="*/ 834594 h 1779102"/>
                    <a:gd name="connsiteX59" fmla="*/ 1661650 w 1788166"/>
                    <a:gd name="connsiteY59" fmla="*/ 726587 h 1779102"/>
                    <a:gd name="connsiteX60" fmla="*/ 1615440 w 1788166"/>
                    <a:gd name="connsiteY60" fmla="*/ 741530 h 1779102"/>
                    <a:gd name="connsiteX61" fmla="*/ 1615440 w 1788166"/>
                    <a:gd name="connsiteY61" fmla="*/ 491510 h 1779102"/>
                    <a:gd name="connsiteX62" fmla="*/ 1478936 w 1788166"/>
                    <a:gd name="connsiteY62" fmla="*/ 355006 h 1779102"/>
                    <a:gd name="connsiteX63" fmla="*/ 296856 w 1788166"/>
                    <a:gd name="connsiteY63" fmla="*/ 355006 h 1779102"/>
                    <a:gd name="connsiteX64" fmla="*/ 160352 w 1788166"/>
                    <a:gd name="connsiteY64" fmla="*/ 491510 h 1779102"/>
                    <a:gd name="connsiteX65" fmla="*/ 160352 w 1788166"/>
                    <a:gd name="connsiteY65" fmla="*/ 1307832 h 1779102"/>
                    <a:gd name="connsiteX66" fmla="*/ 296856 w 1788166"/>
                    <a:gd name="connsiteY66" fmla="*/ 1444336 h 1779102"/>
                    <a:gd name="connsiteX67" fmla="*/ 744519 w 1788166"/>
                    <a:gd name="connsiteY67" fmla="*/ 1444336 h 1779102"/>
                    <a:gd name="connsiteX68" fmla="*/ 770985 w 1788166"/>
                    <a:gd name="connsiteY68" fmla="*/ 1495904 h 1779102"/>
                    <a:gd name="connsiteX69" fmla="*/ 729457 w 1788166"/>
                    <a:gd name="connsiteY69" fmla="*/ 1616765 h 1779102"/>
                    <a:gd name="connsiteX70" fmla="*/ 269466 w 1788166"/>
                    <a:gd name="connsiteY70" fmla="*/ 1616765 h 1779102"/>
                    <a:gd name="connsiteX71" fmla="*/ 0 w 1788166"/>
                    <a:gd name="connsiteY71" fmla="*/ 1347299 h 1779102"/>
                    <a:gd name="connsiteX72" fmla="*/ 0 w 1788166"/>
                    <a:gd name="connsiteY72" fmla="*/ 269466 h 1779102"/>
                    <a:gd name="connsiteX73" fmla="*/ 269466 w 1788166"/>
                    <a:gd name="connsiteY73" fmla="*/ 0 h 177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88166" h="1779102">
                      <a:moveTo>
                        <a:pt x="1253242" y="1086392"/>
                      </a:moveTo>
                      <a:cubicBezTo>
                        <a:pt x="1340338" y="1086392"/>
                        <a:pt x="1410943" y="1158035"/>
                        <a:pt x="1410943" y="1246412"/>
                      </a:cubicBezTo>
                      <a:cubicBezTo>
                        <a:pt x="1410943" y="1334789"/>
                        <a:pt x="1340338" y="1406432"/>
                        <a:pt x="1253242" y="1406432"/>
                      </a:cubicBezTo>
                      <a:cubicBezTo>
                        <a:pt x="1166146" y="1406432"/>
                        <a:pt x="1095541" y="1334789"/>
                        <a:pt x="1095541" y="1246412"/>
                      </a:cubicBezTo>
                      <a:cubicBezTo>
                        <a:pt x="1095541" y="1158035"/>
                        <a:pt x="1166146" y="1086392"/>
                        <a:pt x="1253242" y="1086392"/>
                      </a:cubicBezTo>
                      <a:close/>
                      <a:moveTo>
                        <a:pt x="1253241" y="976515"/>
                      </a:moveTo>
                      <a:cubicBezTo>
                        <a:pt x="1100737" y="976515"/>
                        <a:pt x="977108" y="1099449"/>
                        <a:pt x="977108" y="1251095"/>
                      </a:cubicBezTo>
                      <a:cubicBezTo>
                        <a:pt x="977108" y="1402741"/>
                        <a:pt x="1100737" y="1525675"/>
                        <a:pt x="1253241" y="1525675"/>
                      </a:cubicBezTo>
                      <a:cubicBezTo>
                        <a:pt x="1405744" y="1525675"/>
                        <a:pt x="1529373" y="1402741"/>
                        <a:pt x="1529373" y="1251095"/>
                      </a:cubicBezTo>
                      <a:cubicBezTo>
                        <a:pt x="1529373" y="1099449"/>
                        <a:pt x="1405744" y="976515"/>
                        <a:pt x="1253241" y="976515"/>
                      </a:cubicBezTo>
                      <a:close/>
                      <a:moveTo>
                        <a:pt x="1189616" y="713723"/>
                      </a:moveTo>
                      <a:lnTo>
                        <a:pt x="1315296" y="713723"/>
                      </a:lnTo>
                      <a:lnTo>
                        <a:pt x="1368709" y="823395"/>
                      </a:lnTo>
                      <a:cubicBezTo>
                        <a:pt x="1403271" y="832795"/>
                        <a:pt x="1436263" y="846896"/>
                        <a:pt x="1467683" y="864130"/>
                      </a:cubicBezTo>
                      <a:lnTo>
                        <a:pt x="1585507" y="824962"/>
                      </a:lnTo>
                      <a:lnTo>
                        <a:pt x="1675054" y="914265"/>
                      </a:lnTo>
                      <a:lnTo>
                        <a:pt x="1635779" y="1031771"/>
                      </a:lnTo>
                      <a:cubicBezTo>
                        <a:pt x="1653060" y="1061538"/>
                        <a:pt x="1667198" y="1094440"/>
                        <a:pt x="1676624" y="1128909"/>
                      </a:cubicBezTo>
                      <a:lnTo>
                        <a:pt x="1788166" y="1182177"/>
                      </a:lnTo>
                      <a:lnTo>
                        <a:pt x="1788166" y="1307516"/>
                      </a:lnTo>
                      <a:lnTo>
                        <a:pt x="1678196" y="1362351"/>
                      </a:lnTo>
                      <a:cubicBezTo>
                        <a:pt x="1668770" y="1396819"/>
                        <a:pt x="1654631" y="1429721"/>
                        <a:pt x="1637350" y="1461056"/>
                      </a:cubicBezTo>
                      <a:lnTo>
                        <a:pt x="1676624" y="1578560"/>
                      </a:lnTo>
                      <a:lnTo>
                        <a:pt x="1587078" y="1667865"/>
                      </a:lnTo>
                      <a:lnTo>
                        <a:pt x="1469253" y="1628696"/>
                      </a:lnTo>
                      <a:cubicBezTo>
                        <a:pt x="1439405" y="1645931"/>
                        <a:pt x="1406414" y="1660030"/>
                        <a:pt x="1371852" y="1669431"/>
                      </a:cubicBezTo>
                      <a:lnTo>
                        <a:pt x="1316867" y="1779102"/>
                      </a:lnTo>
                      <a:lnTo>
                        <a:pt x="1191188" y="1779102"/>
                      </a:lnTo>
                      <a:lnTo>
                        <a:pt x="1136202" y="1669431"/>
                      </a:lnTo>
                      <a:cubicBezTo>
                        <a:pt x="1101641" y="1660030"/>
                        <a:pt x="1068650" y="1645931"/>
                        <a:pt x="1037231" y="1628696"/>
                      </a:cubicBezTo>
                      <a:lnTo>
                        <a:pt x="919406" y="1667865"/>
                      </a:lnTo>
                      <a:lnTo>
                        <a:pt x="829859" y="1578560"/>
                      </a:lnTo>
                      <a:lnTo>
                        <a:pt x="869134" y="1461056"/>
                      </a:lnTo>
                      <a:cubicBezTo>
                        <a:pt x="851853" y="1431287"/>
                        <a:pt x="837714" y="1398387"/>
                        <a:pt x="828288" y="1363919"/>
                      </a:cubicBezTo>
                      <a:lnTo>
                        <a:pt x="718318" y="1309082"/>
                      </a:lnTo>
                      <a:lnTo>
                        <a:pt x="718318" y="1183743"/>
                      </a:lnTo>
                      <a:lnTo>
                        <a:pt x="828288" y="1130474"/>
                      </a:lnTo>
                      <a:cubicBezTo>
                        <a:pt x="837714" y="1096006"/>
                        <a:pt x="851853" y="1063106"/>
                        <a:pt x="869134" y="1031771"/>
                      </a:cubicBezTo>
                      <a:lnTo>
                        <a:pt x="829859" y="914265"/>
                      </a:lnTo>
                      <a:lnTo>
                        <a:pt x="919406" y="824962"/>
                      </a:lnTo>
                      <a:lnTo>
                        <a:pt x="1037231" y="864130"/>
                      </a:lnTo>
                      <a:cubicBezTo>
                        <a:pt x="1067079" y="846896"/>
                        <a:pt x="1100070" y="832795"/>
                        <a:pt x="1134632" y="823395"/>
                      </a:cubicBezTo>
                      <a:close/>
                      <a:moveTo>
                        <a:pt x="284892" y="93771"/>
                      </a:moveTo>
                      <a:cubicBezTo>
                        <a:pt x="235123" y="93771"/>
                        <a:pt x="194777" y="134117"/>
                        <a:pt x="194777" y="183886"/>
                      </a:cubicBezTo>
                      <a:cubicBezTo>
                        <a:pt x="194777" y="233655"/>
                        <a:pt x="235123" y="274001"/>
                        <a:pt x="284892" y="274001"/>
                      </a:cubicBezTo>
                      <a:cubicBezTo>
                        <a:pt x="334661" y="274001"/>
                        <a:pt x="375007" y="233655"/>
                        <a:pt x="375007" y="183886"/>
                      </a:cubicBezTo>
                      <a:cubicBezTo>
                        <a:pt x="375007" y="134117"/>
                        <a:pt x="334661" y="93771"/>
                        <a:pt x="284892" y="93771"/>
                      </a:cubicBezTo>
                      <a:close/>
                      <a:moveTo>
                        <a:pt x="559212" y="93770"/>
                      </a:moveTo>
                      <a:cubicBezTo>
                        <a:pt x="509443" y="93770"/>
                        <a:pt x="469097" y="134116"/>
                        <a:pt x="469097" y="183885"/>
                      </a:cubicBezTo>
                      <a:cubicBezTo>
                        <a:pt x="469097" y="233654"/>
                        <a:pt x="509443" y="274000"/>
                        <a:pt x="559212" y="274000"/>
                      </a:cubicBezTo>
                      <a:cubicBezTo>
                        <a:pt x="608981" y="274000"/>
                        <a:pt x="649327" y="233654"/>
                        <a:pt x="649327" y="183885"/>
                      </a:cubicBezTo>
                      <a:cubicBezTo>
                        <a:pt x="649327" y="134116"/>
                        <a:pt x="608981" y="93770"/>
                        <a:pt x="559212" y="93770"/>
                      </a:cubicBezTo>
                      <a:close/>
                      <a:moveTo>
                        <a:pt x="269466" y="0"/>
                      </a:moveTo>
                      <a:lnTo>
                        <a:pt x="1506325" y="0"/>
                      </a:lnTo>
                      <a:cubicBezTo>
                        <a:pt x="1655147" y="0"/>
                        <a:pt x="1775791" y="120644"/>
                        <a:pt x="1775791" y="269466"/>
                      </a:cubicBezTo>
                      <a:lnTo>
                        <a:pt x="1775791" y="1094590"/>
                      </a:lnTo>
                      <a:lnTo>
                        <a:pt x="1774935" y="1094192"/>
                      </a:lnTo>
                      <a:cubicBezTo>
                        <a:pt x="1763216" y="1052504"/>
                        <a:pt x="1745638" y="1012711"/>
                        <a:pt x="1724153" y="976710"/>
                      </a:cubicBezTo>
                      <a:lnTo>
                        <a:pt x="1772983" y="834594"/>
                      </a:lnTo>
                      <a:lnTo>
                        <a:pt x="1661650" y="726587"/>
                      </a:lnTo>
                      <a:lnTo>
                        <a:pt x="1615440" y="741530"/>
                      </a:lnTo>
                      <a:lnTo>
                        <a:pt x="1615440" y="491510"/>
                      </a:lnTo>
                      <a:cubicBezTo>
                        <a:pt x="1615440" y="416121"/>
                        <a:pt x="1554325" y="355006"/>
                        <a:pt x="1478936" y="355006"/>
                      </a:cubicBezTo>
                      <a:lnTo>
                        <a:pt x="296856" y="355006"/>
                      </a:lnTo>
                      <a:cubicBezTo>
                        <a:pt x="221467" y="355006"/>
                        <a:pt x="160352" y="416121"/>
                        <a:pt x="160352" y="491510"/>
                      </a:cubicBezTo>
                      <a:lnTo>
                        <a:pt x="160352" y="1307832"/>
                      </a:lnTo>
                      <a:cubicBezTo>
                        <a:pt x="160352" y="1383221"/>
                        <a:pt x="221467" y="1444336"/>
                        <a:pt x="296856" y="1444336"/>
                      </a:cubicBezTo>
                      <a:lnTo>
                        <a:pt x="744519" y="1444336"/>
                      </a:lnTo>
                      <a:lnTo>
                        <a:pt x="770985" y="1495904"/>
                      </a:lnTo>
                      <a:lnTo>
                        <a:pt x="729457" y="1616765"/>
                      </a:lnTo>
                      <a:lnTo>
                        <a:pt x="269466" y="1616765"/>
                      </a:lnTo>
                      <a:cubicBezTo>
                        <a:pt x="120644" y="1616765"/>
                        <a:pt x="0" y="1496121"/>
                        <a:pt x="0" y="1347299"/>
                      </a:cubicBezTo>
                      <a:lnTo>
                        <a:pt x="0" y="269466"/>
                      </a:lnTo>
                      <a:cubicBezTo>
                        <a:pt x="0" y="120644"/>
                        <a:pt x="120644" y="0"/>
                        <a:pt x="269466" y="0"/>
                      </a:cubicBezTo>
                      <a:close/>
                    </a:path>
                  </a:pathLst>
                </a:custGeom>
                <a:solidFill>
                  <a:srgbClr val="156082">
                    <a:lumMod val="75000"/>
                  </a:srgbClr>
                </a:solidFill>
                <a:ln w="19050" cap="flat" cmpd="sng" algn="ctr">
                  <a:solidFill>
                    <a:srgbClr val="0E2841">
                      <a:lumMod val="60000"/>
                      <a:lumOff val="40000"/>
                    </a:srgbClr>
                  </a:solid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cxnSp>
          <p:nvCxnSpPr>
            <p:cNvPr id="257" name="Straight Arrow Connector 256">
              <a:extLst>
                <a:ext uri="{FF2B5EF4-FFF2-40B4-BE49-F238E27FC236}">
                  <a16:creationId xmlns:a16="http://schemas.microsoft.com/office/drawing/2014/main" id="{74A0C423-FDA9-FFCF-E7BE-91F0877DCF9B}"/>
                </a:ext>
              </a:extLst>
            </p:cNvPr>
            <p:cNvCxnSpPr>
              <a:cxnSpLocks/>
            </p:cNvCxnSpPr>
            <p:nvPr/>
          </p:nvCxnSpPr>
          <p:spPr>
            <a:xfrm>
              <a:off x="9583654" y="4658772"/>
              <a:ext cx="136661" cy="299776"/>
            </a:xfrm>
            <a:prstGeom prst="straightConnector1">
              <a:avLst/>
            </a:prstGeom>
            <a:noFill/>
            <a:ln w="12700" cap="flat" cmpd="sng" algn="ctr">
              <a:solidFill>
                <a:srgbClr val="156082"/>
              </a:solidFill>
              <a:prstDash val="solid"/>
              <a:miter lim="800000"/>
              <a:headEnd type="triangle" w="med" len="med"/>
              <a:tailEnd type="triangle" w="med" len="med"/>
            </a:ln>
            <a:effectLst/>
          </p:spPr>
        </p:cxnSp>
        <p:cxnSp>
          <p:nvCxnSpPr>
            <p:cNvPr id="258" name="Straight Arrow Connector 257">
              <a:extLst>
                <a:ext uri="{FF2B5EF4-FFF2-40B4-BE49-F238E27FC236}">
                  <a16:creationId xmlns:a16="http://schemas.microsoft.com/office/drawing/2014/main" id="{898EFA23-EACA-73B9-6655-47DDA09D0D6C}"/>
                </a:ext>
              </a:extLst>
            </p:cNvPr>
            <p:cNvCxnSpPr>
              <a:cxnSpLocks/>
            </p:cNvCxnSpPr>
            <p:nvPr/>
          </p:nvCxnSpPr>
          <p:spPr>
            <a:xfrm flipH="1">
              <a:off x="10040217" y="4658772"/>
              <a:ext cx="116109" cy="299776"/>
            </a:xfrm>
            <a:prstGeom prst="straightConnector1">
              <a:avLst/>
            </a:prstGeom>
            <a:noFill/>
            <a:ln w="12700" cap="flat" cmpd="sng" algn="ctr">
              <a:solidFill>
                <a:sysClr val="window" lastClr="FFFFFF"/>
              </a:solidFill>
              <a:prstDash val="solid"/>
              <a:miter lim="800000"/>
              <a:headEnd type="triangle" w="med" len="med"/>
              <a:tailEnd type="triangle" w="med" len="med"/>
            </a:ln>
            <a:effectLst/>
          </p:spPr>
        </p:cxnSp>
        <p:sp>
          <p:nvSpPr>
            <p:cNvPr id="259" name="TextBox 258">
              <a:extLst>
                <a:ext uri="{FF2B5EF4-FFF2-40B4-BE49-F238E27FC236}">
                  <a16:creationId xmlns:a16="http://schemas.microsoft.com/office/drawing/2014/main" id="{5872A0B4-4CDF-51B0-2EAC-36BB2E6FEEA4}"/>
                </a:ext>
              </a:extLst>
            </p:cNvPr>
            <p:cNvSpPr txBox="1"/>
            <p:nvPr/>
          </p:nvSpPr>
          <p:spPr>
            <a:xfrm>
              <a:off x="6466708" y="2728501"/>
              <a:ext cx="2520684" cy="2585323"/>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Arial Narrow" panose="020B0606020202030204" pitchFamily="34" charset="0"/>
                </a:rPr>
                <a:t>Multiple developers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Arial Narrow" panose="020B0606020202030204" pitchFamily="34" charset="0"/>
                </a:rPr>
                <a:t>Dynamic Integration</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Arial Narrow" panose="020B0606020202030204" pitchFamily="34" charset="0"/>
                </a:rPr>
                <a:t>Supports Innovation, Flexibility, and Agility</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Arial Narrow" panose="020B0606020202030204" pitchFamily="34" charset="0"/>
                </a:rPr>
                <a:t>Data-Centric Enabling Data-Driven Decisions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Arial Narrow" panose="020B0606020202030204" pitchFamily="34" charset="0"/>
                </a:rPr>
                <a:t>Individualized User Experience (AR/VR, Simulator)</a:t>
              </a:r>
            </a:p>
          </p:txBody>
        </p:sp>
      </p:grpSp>
      <p:sp>
        <p:nvSpPr>
          <p:cNvPr id="301" name="Arrow: Right 300">
            <a:extLst>
              <a:ext uri="{FF2B5EF4-FFF2-40B4-BE49-F238E27FC236}">
                <a16:creationId xmlns:a16="http://schemas.microsoft.com/office/drawing/2014/main" id="{F6FCEC83-56BE-0119-5E06-FD6A706EFEA2}"/>
              </a:ext>
            </a:extLst>
          </p:cNvPr>
          <p:cNvSpPr/>
          <p:nvPr/>
        </p:nvSpPr>
        <p:spPr>
          <a:xfrm>
            <a:off x="1443732" y="5856464"/>
            <a:ext cx="10173793" cy="681067"/>
          </a:xfrm>
          <a:prstGeom prst="rightArrow">
            <a:avLst/>
          </a:prstGeom>
          <a:gradFill flip="none" rotWithShape="1">
            <a:gsLst>
              <a:gs pos="0">
                <a:srgbClr val="EBEAEA"/>
              </a:gs>
              <a:gs pos="100000">
                <a:srgbClr val="44546A"/>
              </a:gs>
            </a:gsLst>
            <a:lin ang="0" scaled="1"/>
            <a:tileRect/>
          </a:gradFill>
          <a:ln w="19050" cap="flat" cmpd="sng" algn="ctr">
            <a:solidFill>
              <a:srgbClr val="44546A"/>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Calibri"/>
                <a:ea typeface="+mn-ea"/>
                <a:cs typeface="+mn-cs"/>
              </a:rPr>
              <a:t>                                     Increasing Flexibility and Composability</a:t>
            </a:r>
          </a:p>
        </p:txBody>
      </p:sp>
      <p:sp>
        <p:nvSpPr>
          <p:cNvPr id="302" name="Rectangle 301">
            <a:extLst>
              <a:ext uri="{FF2B5EF4-FFF2-40B4-BE49-F238E27FC236}">
                <a16:creationId xmlns:a16="http://schemas.microsoft.com/office/drawing/2014/main" id="{0AE9707A-189F-300D-769B-E90E2F071ED3}"/>
              </a:ext>
            </a:extLst>
          </p:cNvPr>
          <p:cNvSpPr/>
          <p:nvPr/>
        </p:nvSpPr>
        <p:spPr>
          <a:xfrm>
            <a:off x="964505" y="6027966"/>
            <a:ext cx="359062" cy="336030"/>
          </a:xfrm>
          <a:prstGeom prst="rect">
            <a:avLst/>
          </a:prstGeom>
          <a:solidFill>
            <a:srgbClr val="EEEEEE"/>
          </a:solidFill>
          <a:ln w="190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a:ln>
                <a:noFill/>
              </a:ln>
              <a:solidFill>
                <a:prstClr val="black"/>
              </a:solidFill>
              <a:effectLst/>
              <a:uLnTx/>
              <a:uFillTx/>
              <a:latin typeface="Calibri"/>
              <a:ea typeface="+mn-ea"/>
              <a:cs typeface="+mn-cs"/>
            </a:endParaRPr>
          </a:p>
        </p:txBody>
      </p:sp>
      <p:sp>
        <p:nvSpPr>
          <p:cNvPr id="303" name="Rectangle 302">
            <a:extLst>
              <a:ext uri="{FF2B5EF4-FFF2-40B4-BE49-F238E27FC236}">
                <a16:creationId xmlns:a16="http://schemas.microsoft.com/office/drawing/2014/main" id="{89B11E47-0E00-3BE9-5AB8-EC8CCE3B3E6B}"/>
              </a:ext>
            </a:extLst>
          </p:cNvPr>
          <p:cNvSpPr/>
          <p:nvPr/>
        </p:nvSpPr>
        <p:spPr>
          <a:xfrm>
            <a:off x="588314" y="6027966"/>
            <a:ext cx="247512" cy="336030"/>
          </a:xfrm>
          <a:prstGeom prst="rect">
            <a:avLst/>
          </a:prstGeom>
          <a:solidFill>
            <a:srgbClr val="FDFDFD"/>
          </a:solidFill>
          <a:ln w="190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a:ln>
                <a:noFill/>
              </a:ln>
              <a:solidFill>
                <a:prstClr val="black"/>
              </a:solidFill>
              <a:effectLst/>
              <a:uLnTx/>
              <a:uFillTx/>
              <a:latin typeface="Calibri"/>
              <a:ea typeface="+mn-ea"/>
              <a:cs typeface="+mn-cs"/>
            </a:endParaRPr>
          </a:p>
        </p:txBody>
      </p:sp>
      <p:sp>
        <p:nvSpPr>
          <p:cNvPr id="304" name="Rectangle 303">
            <a:extLst>
              <a:ext uri="{FF2B5EF4-FFF2-40B4-BE49-F238E27FC236}">
                <a16:creationId xmlns:a16="http://schemas.microsoft.com/office/drawing/2014/main" id="{E2F66E15-2500-BBE2-9596-26F375F5D98F}"/>
              </a:ext>
            </a:extLst>
          </p:cNvPr>
          <p:cNvSpPr/>
          <p:nvPr/>
        </p:nvSpPr>
        <p:spPr>
          <a:xfrm>
            <a:off x="188490" y="6027966"/>
            <a:ext cx="247513" cy="336030"/>
          </a:xfrm>
          <a:prstGeom prst="rect">
            <a:avLst/>
          </a:prstGeom>
          <a:solidFill>
            <a:srgbClr val="FDFDFD"/>
          </a:solidFill>
          <a:ln w="190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190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BAC2-31CE-B882-92DC-8247753952D8}"/>
              </a:ext>
            </a:extLst>
          </p:cNvPr>
          <p:cNvSpPr>
            <a:spLocks noGrp="1"/>
          </p:cNvSpPr>
          <p:nvPr>
            <p:ph type="title"/>
          </p:nvPr>
        </p:nvSpPr>
        <p:spPr/>
        <p:txBody>
          <a:bodyPr/>
          <a:lstStyle/>
          <a:p>
            <a:r>
              <a:rPr lang="en-US" dirty="0"/>
              <a:t>GRA Term Clarity</a:t>
            </a:r>
          </a:p>
        </p:txBody>
      </p:sp>
      <p:sp>
        <p:nvSpPr>
          <p:cNvPr id="4" name="object 3">
            <a:extLst>
              <a:ext uri="{FF2B5EF4-FFF2-40B4-BE49-F238E27FC236}">
                <a16:creationId xmlns:a16="http://schemas.microsoft.com/office/drawing/2014/main" id="{853F8FDD-C5AF-4D75-A4B3-9218B050E00C}"/>
              </a:ext>
            </a:extLst>
          </p:cNvPr>
          <p:cNvSpPr txBox="1"/>
          <p:nvPr/>
        </p:nvSpPr>
        <p:spPr>
          <a:xfrm>
            <a:off x="710491" y="1067193"/>
            <a:ext cx="6112510" cy="2617470"/>
          </a:xfrm>
          <a:prstGeom prst="rect">
            <a:avLst/>
          </a:prstGeom>
        </p:spPr>
        <p:txBody>
          <a:bodyPr vert="horz" wrap="square" lIns="0" tIns="13335" rIns="0" bIns="0" rtlCol="0">
            <a:spAutoFit/>
          </a:bodyPr>
          <a:lstStyle/>
          <a:p>
            <a:pPr marL="337185" marR="351790" indent="-287020">
              <a:lnSpc>
                <a:spcPct val="100000"/>
              </a:lnSpc>
              <a:spcBef>
                <a:spcPts val="105"/>
              </a:spcBef>
              <a:buClr>
                <a:srgbClr val="151C77"/>
              </a:buClr>
              <a:buSzPct val="80000"/>
              <a:buFont typeface="Wingdings"/>
              <a:buChar char=""/>
              <a:tabLst>
                <a:tab pos="337185" algn="l"/>
              </a:tabLst>
            </a:pPr>
            <a:r>
              <a:rPr sz="2000" b="1" dirty="0">
                <a:solidFill>
                  <a:srgbClr val="172C51"/>
                </a:solidFill>
                <a:latin typeface="Arial"/>
                <a:cs typeface="Arial"/>
              </a:rPr>
              <a:t>RA:</a:t>
            </a:r>
            <a:r>
              <a:rPr sz="2000" b="1" spc="-105" dirty="0">
                <a:solidFill>
                  <a:srgbClr val="172C51"/>
                </a:solidFill>
                <a:latin typeface="Arial"/>
                <a:cs typeface="Arial"/>
              </a:rPr>
              <a:t> </a:t>
            </a:r>
            <a:r>
              <a:rPr sz="2000" b="1" dirty="0">
                <a:solidFill>
                  <a:srgbClr val="172C51"/>
                </a:solidFill>
                <a:latin typeface="Arial"/>
                <a:cs typeface="Arial"/>
              </a:rPr>
              <a:t>An</a:t>
            </a:r>
            <a:r>
              <a:rPr sz="2000" b="1" spc="-35" dirty="0">
                <a:solidFill>
                  <a:srgbClr val="172C51"/>
                </a:solidFill>
                <a:latin typeface="Arial"/>
                <a:cs typeface="Arial"/>
              </a:rPr>
              <a:t> </a:t>
            </a:r>
            <a:r>
              <a:rPr sz="2000" b="1" dirty="0">
                <a:solidFill>
                  <a:srgbClr val="172C51"/>
                </a:solidFill>
                <a:latin typeface="Arial"/>
                <a:cs typeface="Arial"/>
              </a:rPr>
              <a:t>authoritative</a:t>
            </a:r>
            <a:r>
              <a:rPr sz="2000" b="1" spc="-45" dirty="0">
                <a:solidFill>
                  <a:srgbClr val="172C51"/>
                </a:solidFill>
                <a:latin typeface="Arial"/>
                <a:cs typeface="Arial"/>
              </a:rPr>
              <a:t> </a:t>
            </a:r>
            <a:r>
              <a:rPr sz="2000" b="1" dirty="0">
                <a:solidFill>
                  <a:srgbClr val="172C51"/>
                </a:solidFill>
                <a:latin typeface="Arial"/>
                <a:cs typeface="Arial"/>
              </a:rPr>
              <a:t>source</a:t>
            </a:r>
            <a:r>
              <a:rPr sz="2000" b="1" spc="-35" dirty="0">
                <a:solidFill>
                  <a:srgbClr val="172C51"/>
                </a:solidFill>
                <a:latin typeface="Arial"/>
                <a:cs typeface="Arial"/>
              </a:rPr>
              <a:t> </a:t>
            </a:r>
            <a:r>
              <a:rPr sz="2000" b="1" dirty="0">
                <a:solidFill>
                  <a:srgbClr val="172C51"/>
                </a:solidFill>
                <a:latin typeface="Arial"/>
                <a:cs typeface="Arial"/>
              </a:rPr>
              <a:t>of</a:t>
            </a:r>
            <a:r>
              <a:rPr sz="2000" b="1" spc="-35" dirty="0">
                <a:solidFill>
                  <a:srgbClr val="172C51"/>
                </a:solidFill>
                <a:latin typeface="Arial"/>
                <a:cs typeface="Arial"/>
              </a:rPr>
              <a:t> </a:t>
            </a:r>
            <a:r>
              <a:rPr sz="2000" b="1" spc="-10" dirty="0">
                <a:solidFill>
                  <a:srgbClr val="172C51"/>
                </a:solidFill>
                <a:latin typeface="Arial"/>
                <a:cs typeface="Arial"/>
              </a:rPr>
              <a:t>information </a:t>
            </a:r>
            <a:r>
              <a:rPr sz="2000" b="1" dirty="0">
                <a:solidFill>
                  <a:srgbClr val="172C51"/>
                </a:solidFill>
                <a:latin typeface="Arial"/>
                <a:cs typeface="Arial"/>
              </a:rPr>
              <a:t>about</a:t>
            </a:r>
            <a:r>
              <a:rPr sz="2000" b="1" spc="-30" dirty="0">
                <a:solidFill>
                  <a:srgbClr val="172C51"/>
                </a:solidFill>
                <a:latin typeface="Arial"/>
                <a:cs typeface="Arial"/>
              </a:rPr>
              <a:t> </a:t>
            </a:r>
            <a:r>
              <a:rPr sz="2000" b="1" dirty="0">
                <a:solidFill>
                  <a:srgbClr val="172C51"/>
                </a:solidFill>
                <a:latin typeface="Arial"/>
                <a:cs typeface="Arial"/>
              </a:rPr>
              <a:t>a</a:t>
            </a:r>
            <a:r>
              <a:rPr sz="2000" b="1" spc="-20" dirty="0">
                <a:solidFill>
                  <a:srgbClr val="172C51"/>
                </a:solidFill>
                <a:latin typeface="Arial"/>
                <a:cs typeface="Arial"/>
              </a:rPr>
              <a:t> </a:t>
            </a:r>
            <a:r>
              <a:rPr sz="2000" b="1" dirty="0">
                <a:solidFill>
                  <a:srgbClr val="172C51"/>
                </a:solidFill>
                <a:latin typeface="Arial"/>
                <a:cs typeface="Arial"/>
              </a:rPr>
              <a:t>specific</a:t>
            </a:r>
            <a:r>
              <a:rPr sz="2000" b="1" spc="-55" dirty="0">
                <a:solidFill>
                  <a:srgbClr val="172C51"/>
                </a:solidFill>
                <a:latin typeface="Arial"/>
                <a:cs typeface="Arial"/>
              </a:rPr>
              <a:t> </a:t>
            </a:r>
            <a:r>
              <a:rPr sz="2000" b="1" dirty="0">
                <a:solidFill>
                  <a:srgbClr val="172C51"/>
                </a:solidFill>
                <a:latin typeface="Arial"/>
                <a:cs typeface="Arial"/>
              </a:rPr>
              <a:t>subject</a:t>
            </a:r>
            <a:r>
              <a:rPr sz="2000" b="1" spc="-40" dirty="0">
                <a:solidFill>
                  <a:srgbClr val="172C51"/>
                </a:solidFill>
                <a:latin typeface="Arial"/>
                <a:cs typeface="Arial"/>
              </a:rPr>
              <a:t> </a:t>
            </a:r>
            <a:r>
              <a:rPr sz="2000" b="1" dirty="0">
                <a:solidFill>
                  <a:srgbClr val="172C51"/>
                </a:solidFill>
                <a:latin typeface="Arial"/>
                <a:cs typeface="Arial"/>
              </a:rPr>
              <a:t>area</a:t>
            </a:r>
            <a:r>
              <a:rPr sz="2000" b="1" spc="-30" dirty="0">
                <a:solidFill>
                  <a:srgbClr val="172C51"/>
                </a:solidFill>
                <a:latin typeface="Arial"/>
                <a:cs typeface="Arial"/>
              </a:rPr>
              <a:t> </a:t>
            </a:r>
            <a:r>
              <a:rPr sz="2000" b="1" dirty="0">
                <a:solidFill>
                  <a:srgbClr val="172C51"/>
                </a:solidFill>
                <a:latin typeface="Arial"/>
                <a:cs typeface="Arial"/>
              </a:rPr>
              <a:t>that</a:t>
            </a:r>
            <a:r>
              <a:rPr sz="2000" b="1" spc="-40" dirty="0">
                <a:solidFill>
                  <a:srgbClr val="172C51"/>
                </a:solidFill>
                <a:latin typeface="Arial"/>
                <a:cs typeface="Arial"/>
              </a:rPr>
              <a:t> </a:t>
            </a:r>
            <a:r>
              <a:rPr sz="2000" b="1" u="sng" dirty="0">
                <a:solidFill>
                  <a:srgbClr val="172C51"/>
                </a:solidFill>
                <a:uFill>
                  <a:solidFill>
                    <a:srgbClr val="000000"/>
                  </a:solidFill>
                </a:uFill>
                <a:latin typeface="Arial"/>
                <a:cs typeface="Arial"/>
              </a:rPr>
              <a:t>guides</a:t>
            </a:r>
            <a:r>
              <a:rPr sz="2000" b="1" u="sng" spc="-30" dirty="0">
                <a:solidFill>
                  <a:srgbClr val="172C51"/>
                </a:solidFill>
                <a:uFill>
                  <a:solidFill>
                    <a:srgbClr val="000000"/>
                  </a:solidFill>
                </a:uFill>
                <a:latin typeface="Arial"/>
                <a:cs typeface="Arial"/>
              </a:rPr>
              <a:t> </a:t>
            </a:r>
            <a:r>
              <a:rPr sz="2000" b="1" u="sng" spc="-25" dirty="0">
                <a:solidFill>
                  <a:srgbClr val="172C51"/>
                </a:solidFill>
                <a:uFill>
                  <a:solidFill>
                    <a:srgbClr val="000000"/>
                  </a:solidFill>
                </a:uFill>
                <a:latin typeface="Arial"/>
                <a:cs typeface="Arial"/>
              </a:rPr>
              <a:t>and</a:t>
            </a:r>
            <a:r>
              <a:rPr sz="2000" b="1" u="none" spc="-25" dirty="0">
                <a:solidFill>
                  <a:srgbClr val="172C51"/>
                </a:solidFill>
                <a:latin typeface="Arial"/>
                <a:cs typeface="Arial"/>
              </a:rPr>
              <a:t> </a:t>
            </a:r>
            <a:r>
              <a:rPr sz="2000" b="1" u="sng" dirty="0">
                <a:solidFill>
                  <a:srgbClr val="172C51"/>
                </a:solidFill>
                <a:uFill>
                  <a:solidFill>
                    <a:srgbClr val="000000"/>
                  </a:solidFill>
                </a:uFill>
                <a:latin typeface="Arial"/>
                <a:cs typeface="Arial"/>
              </a:rPr>
              <a:t>constrains</a:t>
            </a:r>
            <a:r>
              <a:rPr sz="2000" b="1" u="none" spc="-35" dirty="0">
                <a:solidFill>
                  <a:srgbClr val="172C51"/>
                </a:solidFill>
                <a:latin typeface="Arial"/>
                <a:cs typeface="Arial"/>
              </a:rPr>
              <a:t> </a:t>
            </a:r>
            <a:r>
              <a:rPr sz="2000" b="1" u="none" dirty="0">
                <a:solidFill>
                  <a:srgbClr val="172C51"/>
                </a:solidFill>
                <a:latin typeface="Arial"/>
                <a:cs typeface="Arial"/>
              </a:rPr>
              <a:t>the</a:t>
            </a:r>
            <a:r>
              <a:rPr sz="2000" b="1" u="none" spc="-40" dirty="0">
                <a:solidFill>
                  <a:srgbClr val="172C51"/>
                </a:solidFill>
                <a:latin typeface="Arial"/>
                <a:cs typeface="Arial"/>
              </a:rPr>
              <a:t> </a:t>
            </a:r>
            <a:r>
              <a:rPr sz="2000" b="1" u="none" dirty="0">
                <a:solidFill>
                  <a:srgbClr val="172C51"/>
                </a:solidFill>
                <a:latin typeface="Arial"/>
                <a:cs typeface="Arial"/>
              </a:rPr>
              <a:t>instantiations</a:t>
            </a:r>
            <a:r>
              <a:rPr sz="2000" b="1" u="none" spc="-50" dirty="0">
                <a:solidFill>
                  <a:srgbClr val="172C51"/>
                </a:solidFill>
                <a:latin typeface="Arial"/>
                <a:cs typeface="Arial"/>
              </a:rPr>
              <a:t> </a:t>
            </a:r>
            <a:r>
              <a:rPr sz="2000" b="1" u="none" dirty="0">
                <a:solidFill>
                  <a:srgbClr val="172C51"/>
                </a:solidFill>
                <a:latin typeface="Arial"/>
                <a:cs typeface="Arial"/>
              </a:rPr>
              <a:t>of</a:t>
            </a:r>
            <a:r>
              <a:rPr sz="2000" b="1" u="none" spc="-25" dirty="0">
                <a:solidFill>
                  <a:srgbClr val="172C51"/>
                </a:solidFill>
                <a:latin typeface="Arial"/>
                <a:cs typeface="Arial"/>
              </a:rPr>
              <a:t> </a:t>
            </a:r>
            <a:r>
              <a:rPr sz="2000" b="1" u="sng" spc="-10" dirty="0">
                <a:solidFill>
                  <a:srgbClr val="172C51"/>
                </a:solidFill>
                <a:uFill>
                  <a:solidFill>
                    <a:srgbClr val="000000"/>
                  </a:solidFill>
                </a:uFill>
                <a:latin typeface="Arial"/>
                <a:cs typeface="Arial"/>
              </a:rPr>
              <a:t>multiple</a:t>
            </a:r>
            <a:r>
              <a:rPr sz="2000" b="1" u="none" spc="-10" dirty="0">
                <a:solidFill>
                  <a:srgbClr val="172C51"/>
                </a:solidFill>
                <a:latin typeface="Arial"/>
                <a:cs typeface="Arial"/>
              </a:rPr>
              <a:t> </a:t>
            </a:r>
            <a:r>
              <a:rPr sz="2000" b="1" u="sng" dirty="0">
                <a:solidFill>
                  <a:srgbClr val="172C51"/>
                </a:solidFill>
                <a:uFill>
                  <a:solidFill>
                    <a:srgbClr val="000000"/>
                  </a:solidFill>
                </a:uFill>
                <a:latin typeface="Arial"/>
                <a:cs typeface="Arial"/>
              </a:rPr>
              <a:t>architectures</a:t>
            </a:r>
            <a:r>
              <a:rPr sz="2000" b="1" u="none" spc="-75" dirty="0">
                <a:solidFill>
                  <a:srgbClr val="172C51"/>
                </a:solidFill>
                <a:latin typeface="Arial"/>
                <a:cs typeface="Arial"/>
              </a:rPr>
              <a:t> </a:t>
            </a:r>
            <a:r>
              <a:rPr sz="2000" b="1" u="none" dirty="0">
                <a:solidFill>
                  <a:srgbClr val="172C51"/>
                </a:solidFill>
                <a:latin typeface="Arial"/>
                <a:cs typeface="Arial"/>
              </a:rPr>
              <a:t>and</a:t>
            </a:r>
            <a:r>
              <a:rPr sz="2000" b="1" u="none" spc="-55" dirty="0">
                <a:solidFill>
                  <a:srgbClr val="172C51"/>
                </a:solidFill>
                <a:latin typeface="Arial"/>
                <a:cs typeface="Arial"/>
              </a:rPr>
              <a:t> </a:t>
            </a:r>
            <a:r>
              <a:rPr sz="2000" b="1" u="none" spc="-10" dirty="0">
                <a:solidFill>
                  <a:srgbClr val="172C51"/>
                </a:solidFill>
                <a:latin typeface="Arial"/>
                <a:cs typeface="Arial"/>
              </a:rPr>
              <a:t>solutions</a:t>
            </a:r>
            <a:r>
              <a:rPr sz="1950" b="1" u="none" spc="-15" baseline="25641" dirty="0">
                <a:solidFill>
                  <a:srgbClr val="172C51"/>
                </a:solidFill>
                <a:latin typeface="Arial"/>
                <a:cs typeface="Arial"/>
              </a:rPr>
              <a:t>1,2</a:t>
            </a:r>
            <a:endParaRPr sz="1950" baseline="25641" dirty="0">
              <a:solidFill>
                <a:srgbClr val="172C51"/>
              </a:solidFill>
              <a:latin typeface="Arial"/>
              <a:cs typeface="Arial"/>
            </a:endParaRPr>
          </a:p>
          <a:p>
            <a:pPr marL="337185" marR="55880" indent="-287020">
              <a:lnSpc>
                <a:spcPct val="100000"/>
              </a:lnSpc>
              <a:spcBef>
                <a:spcPts val="1200"/>
              </a:spcBef>
              <a:buClr>
                <a:srgbClr val="151C77"/>
              </a:buClr>
              <a:buSzPct val="80000"/>
              <a:buFont typeface="Wingdings"/>
              <a:buChar char=""/>
              <a:tabLst>
                <a:tab pos="337185" algn="l"/>
              </a:tabLst>
            </a:pPr>
            <a:r>
              <a:rPr sz="2000" b="1" dirty="0">
                <a:solidFill>
                  <a:srgbClr val="172C51"/>
                </a:solidFill>
                <a:latin typeface="Arial"/>
                <a:cs typeface="Arial"/>
              </a:rPr>
              <a:t>GRA:</a:t>
            </a:r>
            <a:r>
              <a:rPr sz="2000" b="1" spc="-25" dirty="0">
                <a:solidFill>
                  <a:srgbClr val="172C51"/>
                </a:solidFill>
                <a:latin typeface="Arial"/>
                <a:cs typeface="Arial"/>
              </a:rPr>
              <a:t> </a:t>
            </a:r>
            <a:r>
              <a:rPr sz="2000" b="1" spc="-10" dirty="0">
                <a:solidFill>
                  <a:srgbClr val="172C51"/>
                </a:solidFill>
                <a:latin typeface="Arial"/>
                <a:cs typeface="Arial"/>
              </a:rPr>
              <a:t>Government-</a:t>
            </a:r>
            <a:r>
              <a:rPr sz="2000" b="1" dirty="0">
                <a:solidFill>
                  <a:srgbClr val="172C51"/>
                </a:solidFill>
                <a:latin typeface="Arial"/>
                <a:cs typeface="Arial"/>
              </a:rPr>
              <a:t>owned,</a:t>
            </a:r>
            <a:r>
              <a:rPr sz="2000" b="1" spc="-45" dirty="0">
                <a:solidFill>
                  <a:srgbClr val="172C51"/>
                </a:solidFill>
                <a:latin typeface="Arial"/>
                <a:cs typeface="Arial"/>
              </a:rPr>
              <a:t> </a:t>
            </a:r>
            <a:r>
              <a:rPr sz="2000" b="1" dirty="0">
                <a:solidFill>
                  <a:srgbClr val="172C51"/>
                </a:solidFill>
                <a:latin typeface="Arial"/>
                <a:cs typeface="Arial"/>
              </a:rPr>
              <a:t>authoritative</a:t>
            </a:r>
            <a:r>
              <a:rPr sz="2000" b="1" spc="-30" dirty="0">
                <a:solidFill>
                  <a:srgbClr val="172C51"/>
                </a:solidFill>
                <a:latin typeface="Arial"/>
                <a:cs typeface="Arial"/>
              </a:rPr>
              <a:t> </a:t>
            </a:r>
            <a:r>
              <a:rPr sz="2000" b="1" spc="-10" dirty="0">
                <a:solidFill>
                  <a:srgbClr val="172C51"/>
                </a:solidFill>
                <a:latin typeface="Arial"/>
                <a:cs typeface="Arial"/>
              </a:rPr>
              <a:t>source </a:t>
            </a:r>
            <a:r>
              <a:rPr sz="2000" b="1" dirty="0">
                <a:solidFill>
                  <a:srgbClr val="172C51"/>
                </a:solidFill>
                <a:latin typeface="Arial"/>
                <a:cs typeface="Arial"/>
              </a:rPr>
              <a:t>of</a:t>
            </a:r>
            <a:r>
              <a:rPr sz="2000" b="1" spc="-25" dirty="0">
                <a:solidFill>
                  <a:srgbClr val="172C51"/>
                </a:solidFill>
                <a:latin typeface="Arial"/>
                <a:cs typeface="Arial"/>
              </a:rPr>
              <a:t> </a:t>
            </a:r>
            <a:r>
              <a:rPr sz="2000" b="1" dirty="0">
                <a:solidFill>
                  <a:srgbClr val="172C51"/>
                </a:solidFill>
                <a:latin typeface="Arial"/>
                <a:cs typeface="Arial"/>
              </a:rPr>
              <a:t>information</a:t>
            </a:r>
            <a:r>
              <a:rPr sz="2000" b="1" spc="-40" dirty="0">
                <a:solidFill>
                  <a:srgbClr val="172C51"/>
                </a:solidFill>
                <a:latin typeface="Arial"/>
                <a:cs typeface="Arial"/>
              </a:rPr>
              <a:t> </a:t>
            </a:r>
            <a:r>
              <a:rPr sz="2000" b="1" dirty="0">
                <a:solidFill>
                  <a:srgbClr val="172C51"/>
                </a:solidFill>
                <a:latin typeface="Arial"/>
                <a:cs typeface="Arial"/>
              </a:rPr>
              <a:t>about</a:t>
            </a:r>
            <a:r>
              <a:rPr sz="2000" b="1" spc="-25" dirty="0">
                <a:solidFill>
                  <a:srgbClr val="172C51"/>
                </a:solidFill>
                <a:latin typeface="Arial"/>
                <a:cs typeface="Arial"/>
              </a:rPr>
              <a:t> </a:t>
            </a:r>
            <a:r>
              <a:rPr sz="2000" b="1" dirty="0">
                <a:solidFill>
                  <a:srgbClr val="172C51"/>
                </a:solidFill>
                <a:latin typeface="Arial"/>
                <a:cs typeface="Arial"/>
              </a:rPr>
              <a:t>a</a:t>
            </a:r>
            <a:r>
              <a:rPr sz="2000" b="1" spc="-25" dirty="0">
                <a:solidFill>
                  <a:srgbClr val="172C51"/>
                </a:solidFill>
                <a:latin typeface="Arial"/>
                <a:cs typeface="Arial"/>
              </a:rPr>
              <a:t> </a:t>
            </a:r>
            <a:r>
              <a:rPr sz="2000" b="1" dirty="0">
                <a:solidFill>
                  <a:srgbClr val="172C51"/>
                </a:solidFill>
                <a:latin typeface="Arial"/>
                <a:cs typeface="Arial"/>
              </a:rPr>
              <a:t>specific</a:t>
            </a:r>
            <a:r>
              <a:rPr sz="2000" b="1" spc="-35" dirty="0">
                <a:solidFill>
                  <a:srgbClr val="172C51"/>
                </a:solidFill>
                <a:latin typeface="Arial"/>
                <a:cs typeface="Arial"/>
              </a:rPr>
              <a:t> </a:t>
            </a:r>
            <a:r>
              <a:rPr sz="2000" b="1" dirty="0">
                <a:solidFill>
                  <a:srgbClr val="172C51"/>
                </a:solidFill>
                <a:latin typeface="Arial"/>
                <a:cs typeface="Arial"/>
              </a:rPr>
              <a:t>subject</a:t>
            </a:r>
            <a:r>
              <a:rPr sz="2000" b="1" spc="-35" dirty="0">
                <a:solidFill>
                  <a:srgbClr val="172C51"/>
                </a:solidFill>
                <a:latin typeface="Arial"/>
                <a:cs typeface="Arial"/>
              </a:rPr>
              <a:t> </a:t>
            </a:r>
            <a:r>
              <a:rPr sz="2000" b="1" spc="-20" dirty="0">
                <a:solidFill>
                  <a:srgbClr val="172C51"/>
                </a:solidFill>
                <a:latin typeface="Arial"/>
                <a:cs typeface="Arial"/>
              </a:rPr>
              <a:t>area </a:t>
            </a:r>
            <a:r>
              <a:rPr sz="2000" b="1" dirty="0">
                <a:solidFill>
                  <a:srgbClr val="172C51"/>
                </a:solidFill>
                <a:latin typeface="Arial"/>
                <a:cs typeface="Arial"/>
              </a:rPr>
              <a:t>that</a:t>
            </a:r>
            <a:r>
              <a:rPr sz="2000" b="1" spc="-40" dirty="0">
                <a:solidFill>
                  <a:srgbClr val="172C51"/>
                </a:solidFill>
                <a:latin typeface="Arial"/>
                <a:cs typeface="Arial"/>
              </a:rPr>
              <a:t> </a:t>
            </a:r>
            <a:r>
              <a:rPr sz="2000" b="1" u="sng" dirty="0">
                <a:solidFill>
                  <a:srgbClr val="172C51"/>
                </a:solidFill>
                <a:uFill>
                  <a:solidFill>
                    <a:srgbClr val="000000"/>
                  </a:solidFill>
                </a:uFill>
                <a:latin typeface="Arial"/>
                <a:cs typeface="Arial"/>
              </a:rPr>
              <a:t>guides</a:t>
            </a:r>
            <a:r>
              <a:rPr sz="2000" b="1" u="sng" spc="-30" dirty="0">
                <a:solidFill>
                  <a:srgbClr val="172C51"/>
                </a:solidFill>
                <a:uFill>
                  <a:solidFill>
                    <a:srgbClr val="000000"/>
                  </a:solidFill>
                </a:uFill>
                <a:latin typeface="Arial"/>
                <a:cs typeface="Arial"/>
              </a:rPr>
              <a:t> </a:t>
            </a:r>
            <a:r>
              <a:rPr sz="2000" b="1" u="sng" dirty="0">
                <a:solidFill>
                  <a:srgbClr val="172C51"/>
                </a:solidFill>
                <a:uFill>
                  <a:solidFill>
                    <a:srgbClr val="000000"/>
                  </a:solidFill>
                </a:uFill>
                <a:latin typeface="Arial"/>
                <a:cs typeface="Arial"/>
              </a:rPr>
              <a:t>and</a:t>
            </a:r>
            <a:r>
              <a:rPr sz="2000" b="1" u="sng" spc="-15" dirty="0">
                <a:solidFill>
                  <a:srgbClr val="172C51"/>
                </a:solidFill>
                <a:uFill>
                  <a:solidFill>
                    <a:srgbClr val="000000"/>
                  </a:solidFill>
                </a:uFill>
                <a:latin typeface="Arial"/>
                <a:cs typeface="Arial"/>
              </a:rPr>
              <a:t> </a:t>
            </a:r>
            <a:r>
              <a:rPr sz="2000" b="1" u="sng" dirty="0">
                <a:solidFill>
                  <a:srgbClr val="172C51"/>
                </a:solidFill>
                <a:uFill>
                  <a:solidFill>
                    <a:srgbClr val="000000"/>
                  </a:solidFill>
                </a:uFill>
                <a:latin typeface="Arial"/>
                <a:cs typeface="Arial"/>
              </a:rPr>
              <a:t>constrains</a:t>
            </a:r>
            <a:r>
              <a:rPr sz="2000" b="1" u="none" spc="-45" dirty="0">
                <a:solidFill>
                  <a:srgbClr val="172C51"/>
                </a:solidFill>
                <a:latin typeface="Arial"/>
                <a:cs typeface="Arial"/>
              </a:rPr>
              <a:t> </a:t>
            </a:r>
            <a:r>
              <a:rPr sz="2000" b="1" u="none" dirty="0">
                <a:solidFill>
                  <a:srgbClr val="172C51"/>
                </a:solidFill>
                <a:latin typeface="Arial"/>
                <a:cs typeface="Arial"/>
              </a:rPr>
              <a:t>the</a:t>
            </a:r>
            <a:r>
              <a:rPr sz="2000" b="1" u="none" spc="-40" dirty="0">
                <a:solidFill>
                  <a:srgbClr val="172C51"/>
                </a:solidFill>
                <a:latin typeface="Arial"/>
                <a:cs typeface="Arial"/>
              </a:rPr>
              <a:t> </a:t>
            </a:r>
            <a:r>
              <a:rPr sz="2000" b="1" u="none" dirty="0">
                <a:solidFill>
                  <a:srgbClr val="172C51"/>
                </a:solidFill>
                <a:latin typeface="Arial"/>
                <a:cs typeface="Arial"/>
              </a:rPr>
              <a:t>instantiations</a:t>
            </a:r>
            <a:r>
              <a:rPr sz="2000" b="1" u="none" spc="-55" dirty="0">
                <a:solidFill>
                  <a:srgbClr val="172C51"/>
                </a:solidFill>
                <a:latin typeface="Arial"/>
                <a:cs typeface="Arial"/>
              </a:rPr>
              <a:t> </a:t>
            </a:r>
            <a:r>
              <a:rPr sz="2000" b="1" u="none" spc="-25" dirty="0">
                <a:solidFill>
                  <a:srgbClr val="172C51"/>
                </a:solidFill>
                <a:latin typeface="Arial"/>
                <a:cs typeface="Arial"/>
              </a:rPr>
              <a:t>of </a:t>
            </a:r>
            <a:r>
              <a:rPr sz="2000" b="1" u="none" dirty="0">
                <a:solidFill>
                  <a:srgbClr val="172C51"/>
                </a:solidFill>
                <a:latin typeface="Arial"/>
                <a:cs typeface="Arial"/>
              </a:rPr>
              <a:t>capability</a:t>
            </a:r>
            <a:r>
              <a:rPr sz="2000" b="1" u="none" spc="-55" dirty="0">
                <a:solidFill>
                  <a:srgbClr val="172C51"/>
                </a:solidFill>
                <a:latin typeface="Arial"/>
                <a:cs typeface="Arial"/>
              </a:rPr>
              <a:t> </a:t>
            </a:r>
            <a:r>
              <a:rPr sz="2000" b="1" u="none" dirty="0">
                <a:solidFill>
                  <a:srgbClr val="172C51"/>
                </a:solidFill>
                <a:latin typeface="Arial"/>
                <a:cs typeface="Arial"/>
              </a:rPr>
              <a:t>architectures</a:t>
            </a:r>
            <a:r>
              <a:rPr sz="2000" b="1" u="none" spc="-75" dirty="0">
                <a:solidFill>
                  <a:srgbClr val="172C51"/>
                </a:solidFill>
                <a:latin typeface="Arial"/>
                <a:cs typeface="Arial"/>
              </a:rPr>
              <a:t> </a:t>
            </a:r>
            <a:r>
              <a:rPr sz="2000" b="1" u="none" dirty="0">
                <a:solidFill>
                  <a:srgbClr val="172C51"/>
                </a:solidFill>
                <a:latin typeface="Arial"/>
                <a:cs typeface="Arial"/>
              </a:rPr>
              <a:t>and</a:t>
            </a:r>
            <a:r>
              <a:rPr sz="2000" b="1" u="none" spc="-25" dirty="0">
                <a:solidFill>
                  <a:srgbClr val="172C51"/>
                </a:solidFill>
                <a:latin typeface="Arial"/>
                <a:cs typeface="Arial"/>
              </a:rPr>
              <a:t> </a:t>
            </a:r>
            <a:r>
              <a:rPr sz="2000" b="1" u="none" spc="-10" dirty="0">
                <a:solidFill>
                  <a:srgbClr val="172C51"/>
                </a:solidFill>
                <a:latin typeface="Arial"/>
                <a:cs typeface="Arial"/>
              </a:rPr>
              <a:t>solutions</a:t>
            </a:r>
            <a:r>
              <a:rPr sz="1950" b="1" u="none" spc="-15" baseline="25641" dirty="0">
                <a:solidFill>
                  <a:srgbClr val="172C51"/>
                </a:solidFill>
                <a:latin typeface="Arial"/>
                <a:cs typeface="Arial"/>
              </a:rPr>
              <a:t>2</a:t>
            </a:r>
            <a:endParaRPr sz="1950" baseline="25641" dirty="0">
              <a:solidFill>
                <a:srgbClr val="172C51"/>
              </a:solidFill>
              <a:latin typeface="Arial"/>
              <a:cs typeface="Arial"/>
            </a:endParaRPr>
          </a:p>
        </p:txBody>
      </p:sp>
      <p:sp>
        <p:nvSpPr>
          <p:cNvPr id="5" name="object 4">
            <a:extLst>
              <a:ext uri="{FF2B5EF4-FFF2-40B4-BE49-F238E27FC236}">
                <a16:creationId xmlns:a16="http://schemas.microsoft.com/office/drawing/2014/main" id="{6C3BE639-79F6-981E-2EF1-B2AD3C45D1FA}"/>
              </a:ext>
            </a:extLst>
          </p:cNvPr>
          <p:cNvSpPr txBox="1"/>
          <p:nvPr/>
        </p:nvSpPr>
        <p:spPr>
          <a:xfrm>
            <a:off x="748591" y="3810393"/>
            <a:ext cx="5995035" cy="1855470"/>
          </a:xfrm>
          <a:prstGeom prst="rect">
            <a:avLst/>
          </a:prstGeom>
        </p:spPr>
        <p:txBody>
          <a:bodyPr vert="horz" wrap="square" lIns="0" tIns="12700" rIns="0" bIns="0" rtlCol="0">
            <a:spAutoFit/>
          </a:bodyPr>
          <a:lstStyle/>
          <a:p>
            <a:pPr marL="299085" marR="5080" indent="-287020">
              <a:lnSpc>
                <a:spcPct val="100000"/>
              </a:lnSpc>
              <a:spcBef>
                <a:spcPts val="100"/>
              </a:spcBef>
              <a:buClr>
                <a:srgbClr val="151C77"/>
              </a:buClr>
              <a:buSzPct val="80000"/>
              <a:buFont typeface="Wingdings"/>
              <a:buChar char=""/>
              <a:tabLst>
                <a:tab pos="299085" algn="l"/>
                <a:tab pos="4584065" algn="l"/>
              </a:tabLst>
            </a:pPr>
            <a:r>
              <a:rPr sz="2000" b="1" dirty="0">
                <a:solidFill>
                  <a:srgbClr val="172C51"/>
                </a:solidFill>
                <a:latin typeface="Arial"/>
                <a:cs typeface="Arial"/>
              </a:rPr>
              <a:t>Per</a:t>
            </a:r>
            <a:r>
              <a:rPr sz="2000" b="1" spc="-30" dirty="0">
                <a:solidFill>
                  <a:srgbClr val="172C51"/>
                </a:solidFill>
                <a:latin typeface="Arial"/>
                <a:cs typeface="Arial"/>
              </a:rPr>
              <a:t> </a:t>
            </a:r>
            <a:r>
              <a:rPr sz="2000" b="1" dirty="0">
                <a:solidFill>
                  <a:srgbClr val="172C51"/>
                </a:solidFill>
                <a:latin typeface="Arial"/>
                <a:cs typeface="Arial"/>
              </a:rPr>
              <a:t>the</a:t>
            </a:r>
            <a:r>
              <a:rPr sz="2000" b="1" spc="-45" dirty="0">
                <a:solidFill>
                  <a:srgbClr val="172C51"/>
                </a:solidFill>
                <a:latin typeface="Arial"/>
                <a:cs typeface="Arial"/>
              </a:rPr>
              <a:t> </a:t>
            </a:r>
            <a:r>
              <a:rPr sz="2000" b="1" dirty="0">
                <a:solidFill>
                  <a:srgbClr val="172C51"/>
                </a:solidFill>
                <a:latin typeface="Arial"/>
                <a:cs typeface="Arial"/>
              </a:rPr>
              <a:t>Mission</a:t>
            </a:r>
            <a:r>
              <a:rPr sz="2000" b="1" spc="-40" dirty="0">
                <a:solidFill>
                  <a:srgbClr val="172C51"/>
                </a:solidFill>
                <a:latin typeface="Arial"/>
                <a:cs typeface="Arial"/>
              </a:rPr>
              <a:t> </a:t>
            </a:r>
            <a:r>
              <a:rPr sz="2000" b="1" dirty="0">
                <a:solidFill>
                  <a:srgbClr val="172C51"/>
                </a:solidFill>
                <a:latin typeface="Arial"/>
                <a:cs typeface="Arial"/>
              </a:rPr>
              <a:t>Eng</a:t>
            </a:r>
            <a:r>
              <a:rPr sz="2000" b="1" spc="-20" dirty="0">
                <a:solidFill>
                  <a:srgbClr val="172C51"/>
                </a:solidFill>
                <a:latin typeface="Arial"/>
                <a:cs typeface="Arial"/>
              </a:rPr>
              <a:t> </a:t>
            </a:r>
            <a:r>
              <a:rPr sz="2000" b="1" dirty="0">
                <a:solidFill>
                  <a:srgbClr val="172C51"/>
                </a:solidFill>
                <a:latin typeface="Arial"/>
                <a:cs typeface="Arial"/>
              </a:rPr>
              <a:t>Guide</a:t>
            </a:r>
            <a:r>
              <a:rPr lang="en-US" sz="2000" b="1" dirty="0">
                <a:solidFill>
                  <a:srgbClr val="172C51"/>
                </a:solidFill>
                <a:latin typeface="Arial"/>
                <a:cs typeface="Arial"/>
              </a:rPr>
              <a:t>:</a:t>
            </a:r>
            <a:r>
              <a:rPr sz="2000" b="1" spc="-45" dirty="0">
                <a:solidFill>
                  <a:srgbClr val="172C51"/>
                </a:solidFill>
                <a:latin typeface="Arial"/>
                <a:cs typeface="Arial"/>
              </a:rPr>
              <a:t> </a:t>
            </a:r>
            <a:r>
              <a:rPr sz="2000" b="1" dirty="0">
                <a:solidFill>
                  <a:srgbClr val="172C51"/>
                </a:solidFill>
                <a:latin typeface="Arial"/>
                <a:cs typeface="Arial"/>
              </a:rPr>
              <a:t>a</a:t>
            </a:r>
            <a:r>
              <a:rPr sz="2000" b="1" spc="-30" dirty="0">
                <a:solidFill>
                  <a:srgbClr val="172C51"/>
                </a:solidFill>
                <a:latin typeface="Arial"/>
                <a:cs typeface="Arial"/>
              </a:rPr>
              <a:t> </a:t>
            </a:r>
            <a:r>
              <a:rPr sz="2000" b="1" spc="-20" dirty="0">
                <a:solidFill>
                  <a:srgbClr val="172C51"/>
                </a:solidFill>
                <a:latin typeface="Arial"/>
                <a:cs typeface="Arial"/>
              </a:rPr>
              <a:t>GRA</a:t>
            </a:r>
            <a:r>
              <a:rPr lang="en-US" sz="2000" b="1" spc="-20" dirty="0">
                <a:solidFill>
                  <a:srgbClr val="172C51"/>
                </a:solidFill>
                <a:latin typeface="Arial"/>
                <a:cs typeface="Arial"/>
              </a:rPr>
              <a:t> </a:t>
            </a:r>
            <a:r>
              <a:rPr sz="2000" b="1" spc="-10" dirty="0">
                <a:solidFill>
                  <a:srgbClr val="172C51"/>
                </a:solidFill>
                <a:latin typeface="Arial"/>
                <a:cs typeface="Arial"/>
              </a:rPr>
              <a:t>integrates </a:t>
            </a:r>
            <a:r>
              <a:rPr sz="2000" b="1" dirty="0">
                <a:solidFill>
                  <a:srgbClr val="172C51"/>
                </a:solidFill>
                <a:latin typeface="Arial"/>
                <a:cs typeface="Arial"/>
              </a:rPr>
              <a:t>the</a:t>
            </a:r>
            <a:r>
              <a:rPr sz="2000" b="1" spc="-45" dirty="0">
                <a:solidFill>
                  <a:srgbClr val="172C51"/>
                </a:solidFill>
                <a:latin typeface="Arial"/>
                <a:cs typeface="Arial"/>
              </a:rPr>
              <a:t> </a:t>
            </a:r>
            <a:r>
              <a:rPr sz="2000" b="1" dirty="0">
                <a:solidFill>
                  <a:srgbClr val="172C51"/>
                </a:solidFill>
                <a:latin typeface="Arial"/>
                <a:cs typeface="Arial"/>
              </a:rPr>
              <a:t>data,</a:t>
            </a:r>
            <a:r>
              <a:rPr sz="2000" b="1" spc="-65" dirty="0">
                <a:solidFill>
                  <a:srgbClr val="172C51"/>
                </a:solidFill>
                <a:latin typeface="Arial"/>
                <a:cs typeface="Arial"/>
              </a:rPr>
              <a:t> </a:t>
            </a:r>
            <a:r>
              <a:rPr sz="2000" b="1" dirty="0">
                <a:solidFill>
                  <a:srgbClr val="172C51"/>
                </a:solidFill>
                <a:latin typeface="Arial"/>
                <a:cs typeface="Arial"/>
              </a:rPr>
              <a:t>information,</a:t>
            </a:r>
            <a:r>
              <a:rPr sz="2000" b="1" spc="-60" dirty="0">
                <a:solidFill>
                  <a:srgbClr val="172C51"/>
                </a:solidFill>
                <a:latin typeface="Arial"/>
                <a:cs typeface="Arial"/>
              </a:rPr>
              <a:t> </a:t>
            </a:r>
            <a:r>
              <a:rPr sz="2000" b="1" dirty="0">
                <a:solidFill>
                  <a:srgbClr val="172C51"/>
                </a:solidFill>
                <a:latin typeface="Arial"/>
                <a:cs typeface="Arial"/>
              </a:rPr>
              <a:t>boundary</a:t>
            </a:r>
            <a:r>
              <a:rPr sz="2000" b="1" spc="-45" dirty="0">
                <a:solidFill>
                  <a:srgbClr val="172C51"/>
                </a:solidFill>
                <a:latin typeface="Arial"/>
                <a:cs typeface="Arial"/>
              </a:rPr>
              <a:t> </a:t>
            </a:r>
            <a:r>
              <a:rPr sz="2000" b="1" dirty="0">
                <a:solidFill>
                  <a:srgbClr val="172C51"/>
                </a:solidFill>
                <a:latin typeface="Arial"/>
                <a:cs typeface="Arial"/>
              </a:rPr>
              <a:t>conditions</a:t>
            </a:r>
            <a:r>
              <a:rPr sz="2000" b="1" spc="-60" dirty="0">
                <a:solidFill>
                  <a:srgbClr val="172C51"/>
                </a:solidFill>
                <a:latin typeface="Arial"/>
                <a:cs typeface="Arial"/>
              </a:rPr>
              <a:t> </a:t>
            </a:r>
            <a:r>
              <a:rPr sz="2000" b="1" spc="-25" dirty="0">
                <a:solidFill>
                  <a:srgbClr val="172C51"/>
                </a:solidFill>
                <a:latin typeface="Arial"/>
                <a:cs typeface="Arial"/>
              </a:rPr>
              <a:t>and </a:t>
            </a:r>
            <a:r>
              <a:rPr sz="2000" b="1" dirty="0">
                <a:solidFill>
                  <a:srgbClr val="172C51"/>
                </a:solidFill>
                <a:latin typeface="Arial"/>
                <a:cs typeface="Arial"/>
              </a:rPr>
              <a:t>rules</a:t>
            </a:r>
            <a:r>
              <a:rPr sz="2000" b="1" spc="-45" dirty="0">
                <a:solidFill>
                  <a:srgbClr val="172C51"/>
                </a:solidFill>
                <a:latin typeface="Arial"/>
                <a:cs typeface="Arial"/>
              </a:rPr>
              <a:t> </a:t>
            </a:r>
            <a:r>
              <a:rPr sz="2000" b="1" dirty="0">
                <a:solidFill>
                  <a:srgbClr val="172C51"/>
                </a:solidFill>
                <a:latin typeface="Arial"/>
                <a:cs typeface="Arial"/>
              </a:rPr>
              <a:t>that</a:t>
            </a:r>
            <a:r>
              <a:rPr sz="2000" b="1" spc="-50" dirty="0">
                <a:solidFill>
                  <a:srgbClr val="172C51"/>
                </a:solidFill>
                <a:latin typeface="Arial"/>
                <a:cs typeface="Arial"/>
              </a:rPr>
              <a:t> </a:t>
            </a:r>
            <a:r>
              <a:rPr sz="2000" b="1" dirty="0">
                <a:solidFill>
                  <a:srgbClr val="172C51"/>
                </a:solidFill>
                <a:latin typeface="Arial"/>
                <a:cs typeface="Arial"/>
              </a:rPr>
              <a:t>describe</a:t>
            </a:r>
            <a:r>
              <a:rPr sz="2000" b="1" spc="-55" dirty="0">
                <a:solidFill>
                  <a:srgbClr val="172C51"/>
                </a:solidFill>
                <a:latin typeface="Arial"/>
                <a:cs typeface="Arial"/>
              </a:rPr>
              <a:t> </a:t>
            </a:r>
            <a:r>
              <a:rPr sz="2000" b="1" dirty="0">
                <a:solidFill>
                  <a:srgbClr val="172C51"/>
                </a:solidFill>
                <a:latin typeface="Arial"/>
                <a:cs typeface="Arial"/>
              </a:rPr>
              <a:t>the</a:t>
            </a:r>
            <a:r>
              <a:rPr sz="2000" b="1" spc="-40" dirty="0">
                <a:solidFill>
                  <a:srgbClr val="172C51"/>
                </a:solidFill>
                <a:latin typeface="Arial"/>
                <a:cs typeface="Arial"/>
              </a:rPr>
              <a:t> </a:t>
            </a:r>
            <a:r>
              <a:rPr sz="2000" b="1" dirty="0">
                <a:solidFill>
                  <a:srgbClr val="172C51"/>
                </a:solidFill>
                <a:latin typeface="Arial"/>
                <a:cs typeface="Arial"/>
              </a:rPr>
              <a:t>mission</a:t>
            </a:r>
            <a:r>
              <a:rPr sz="2000" b="1" spc="-45" dirty="0">
                <a:solidFill>
                  <a:srgbClr val="172C51"/>
                </a:solidFill>
                <a:latin typeface="Arial"/>
                <a:cs typeface="Arial"/>
              </a:rPr>
              <a:t> </a:t>
            </a:r>
            <a:r>
              <a:rPr sz="2000" b="1" spc="-10" dirty="0">
                <a:solidFill>
                  <a:srgbClr val="172C51"/>
                </a:solidFill>
                <a:latin typeface="Arial"/>
                <a:cs typeface="Arial"/>
              </a:rPr>
              <a:t>capability </a:t>
            </a:r>
            <a:r>
              <a:rPr sz="2000" b="1" dirty="0">
                <a:solidFill>
                  <a:srgbClr val="172C51"/>
                </a:solidFill>
                <a:latin typeface="Arial"/>
                <a:cs typeface="Arial"/>
              </a:rPr>
              <a:t>needed</a:t>
            </a:r>
            <a:r>
              <a:rPr sz="2000" b="1" spc="-30" dirty="0">
                <a:solidFill>
                  <a:srgbClr val="172C51"/>
                </a:solidFill>
                <a:latin typeface="Arial"/>
                <a:cs typeface="Arial"/>
              </a:rPr>
              <a:t> </a:t>
            </a:r>
            <a:r>
              <a:rPr sz="2000" b="1" dirty="0">
                <a:solidFill>
                  <a:srgbClr val="172C51"/>
                </a:solidFill>
                <a:latin typeface="Arial"/>
                <a:cs typeface="Arial"/>
              </a:rPr>
              <a:t>by</a:t>
            </a:r>
            <a:r>
              <a:rPr sz="2000" b="1" spc="-10" dirty="0">
                <a:solidFill>
                  <a:srgbClr val="172C51"/>
                </a:solidFill>
                <a:latin typeface="Arial"/>
                <a:cs typeface="Arial"/>
              </a:rPr>
              <a:t> </a:t>
            </a:r>
            <a:r>
              <a:rPr sz="2000" b="1" dirty="0">
                <a:solidFill>
                  <a:srgbClr val="172C51"/>
                </a:solidFill>
                <a:latin typeface="Arial"/>
                <a:cs typeface="Arial"/>
              </a:rPr>
              <a:t>the</a:t>
            </a:r>
            <a:r>
              <a:rPr sz="2000" b="1" spc="-40" dirty="0">
                <a:solidFill>
                  <a:srgbClr val="172C51"/>
                </a:solidFill>
                <a:latin typeface="Arial"/>
                <a:cs typeface="Arial"/>
              </a:rPr>
              <a:t> </a:t>
            </a:r>
            <a:r>
              <a:rPr sz="2000" b="1" dirty="0">
                <a:solidFill>
                  <a:srgbClr val="172C51"/>
                </a:solidFill>
                <a:latin typeface="Arial"/>
                <a:cs typeface="Arial"/>
              </a:rPr>
              <a:t>warfighter</a:t>
            </a:r>
            <a:r>
              <a:rPr sz="2000" b="1" spc="-45" dirty="0">
                <a:solidFill>
                  <a:srgbClr val="172C51"/>
                </a:solidFill>
                <a:latin typeface="Arial"/>
                <a:cs typeface="Arial"/>
              </a:rPr>
              <a:t> </a:t>
            </a:r>
            <a:r>
              <a:rPr sz="2000" b="1" dirty="0">
                <a:solidFill>
                  <a:srgbClr val="172C51"/>
                </a:solidFill>
                <a:latin typeface="Arial"/>
                <a:cs typeface="Arial"/>
              </a:rPr>
              <a:t>in</a:t>
            </a:r>
            <a:r>
              <a:rPr sz="2000" b="1" spc="-25" dirty="0">
                <a:solidFill>
                  <a:srgbClr val="172C51"/>
                </a:solidFill>
                <a:latin typeface="Arial"/>
                <a:cs typeface="Arial"/>
              </a:rPr>
              <a:t> </a:t>
            </a:r>
            <a:r>
              <a:rPr sz="2000" b="1" dirty="0">
                <a:solidFill>
                  <a:srgbClr val="172C51"/>
                </a:solidFill>
                <a:latin typeface="Arial"/>
                <a:cs typeface="Arial"/>
              </a:rPr>
              <a:t>sufficient</a:t>
            </a:r>
            <a:r>
              <a:rPr sz="2000" b="1" spc="-40" dirty="0">
                <a:solidFill>
                  <a:srgbClr val="172C51"/>
                </a:solidFill>
                <a:latin typeface="Arial"/>
                <a:cs typeface="Arial"/>
              </a:rPr>
              <a:t> </a:t>
            </a:r>
            <a:r>
              <a:rPr sz="2000" b="1" dirty="0">
                <a:solidFill>
                  <a:srgbClr val="172C51"/>
                </a:solidFill>
                <a:latin typeface="Arial"/>
                <a:cs typeface="Arial"/>
              </a:rPr>
              <a:t>detail</a:t>
            </a:r>
            <a:r>
              <a:rPr sz="2000" b="1" spc="-45" dirty="0">
                <a:solidFill>
                  <a:srgbClr val="172C51"/>
                </a:solidFill>
                <a:latin typeface="Arial"/>
                <a:cs typeface="Arial"/>
              </a:rPr>
              <a:t> </a:t>
            </a:r>
            <a:r>
              <a:rPr sz="2000" b="1" spc="-25" dirty="0">
                <a:solidFill>
                  <a:srgbClr val="172C51"/>
                </a:solidFill>
                <a:latin typeface="Arial"/>
                <a:cs typeface="Arial"/>
              </a:rPr>
              <a:t>to </a:t>
            </a:r>
            <a:r>
              <a:rPr sz="2000" b="1" dirty="0">
                <a:solidFill>
                  <a:srgbClr val="172C51"/>
                </a:solidFill>
                <a:latin typeface="Arial"/>
                <a:cs typeface="Arial"/>
              </a:rPr>
              <a:t>allow</a:t>
            </a:r>
            <a:r>
              <a:rPr sz="2000" b="1" spc="-20" dirty="0">
                <a:solidFill>
                  <a:srgbClr val="172C51"/>
                </a:solidFill>
                <a:latin typeface="Arial"/>
                <a:cs typeface="Arial"/>
              </a:rPr>
              <a:t> </a:t>
            </a:r>
            <a:r>
              <a:rPr sz="2000" b="1" dirty="0">
                <a:solidFill>
                  <a:srgbClr val="172C51"/>
                </a:solidFill>
                <a:latin typeface="Arial"/>
                <a:cs typeface="Arial"/>
              </a:rPr>
              <a:t>for</a:t>
            </a:r>
            <a:r>
              <a:rPr sz="2000" b="1" spc="-20" dirty="0">
                <a:solidFill>
                  <a:srgbClr val="172C51"/>
                </a:solidFill>
                <a:latin typeface="Arial"/>
                <a:cs typeface="Arial"/>
              </a:rPr>
              <a:t> </a:t>
            </a:r>
            <a:r>
              <a:rPr sz="2000" b="1" dirty="0">
                <a:solidFill>
                  <a:srgbClr val="172C51"/>
                </a:solidFill>
                <a:latin typeface="Arial"/>
                <a:cs typeface="Arial"/>
              </a:rPr>
              <a:t>transition</a:t>
            </a:r>
            <a:r>
              <a:rPr sz="2000" b="1" spc="-40" dirty="0">
                <a:solidFill>
                  <a:srgbClr val="172C51"/>
                </a:solidFill>
                <a:latin typeface="Arial"/>
                <a:cs typeface="Arial"/>
              </a:rPr>
              <a:t> </a:t>
            </a:r>
            <a:r>
              <a:rPr sz="2000" b="1" dirty="0">
                <a:solidFill>
                  <a:srgbClr val="172C51"/>
                </a:solidFill>
                <a:latin typeface="Arial"/>
                <a:cs typeface="Arial"/>
              </a:rPr>
              <a:t>of</a:t>
            </a:r>
            <a:r>
              <a:rPr sz="2000" b="1" spc="-15" dirty="0">
                <a:solidFill>
                  <a:srgbClr val="172C51"/>
                </a:solidFill>
                <a:latin typeface="Arial"/>
                <a:cs typeface="Arial"/>
              </a:rPr>
              <a:t> </a:t>
            </a:r>
            <a:r>
              <a:rPr sz="2000" b="1" spc="-10" dirty="0">
                <a:solidFill>
                  <a:srgbClr val="172C51"/>
                </a:solidFill>
                <a:latin typeface="Arial"/>
                <a:cs typeface="Arial"/>
              </a:rPr>
              <a:t>technology-based solutions</a:t>
            </a:r>
            <a:endParaRPr sz="2000" dirty="0">
              <a:solidFill>
                <a:srgbClr val="172C51"/>
              </a:solidFill>
              <a:latin typeface="Arial"/>
              <a:cs typeface="Arial"/>
            </a:endParaRPr>
          </a:p>
        </p:txBody>
      </p:sp>
      <p:grpSp>
        <p:nvGrpSpPr>
          <p:cNvPr id="6" name="object 5">
            <a:extLst>
              <a:ext uri="{FF2B5EF4-FFF2-40B4-BE49-F238E27FC236}">
                <a16:creationId xmlns:a16="http://schemas.microsoft.com/office/drawing/2014/main" id="{7EEB3E94-94A5-A7CD-7062-8A274B7A36D2}"/>
              </a:ext>
            </a:extLst>
          </p:cNvPr>
          <p:cNvGrpSpPr/>
          <p:nvPr/>
        </p:nvGrpSpPr>
        <p:grpSpPr>
          <a:xfrm>
            <a:off x="6853428" y="1032819"/>
            <a:ext cx="4381500" cy="2842260"/>
            <a:chOff x="6853428" y="1269491"/>
            <a:chExt cx="4381500" cy="2842260"/>
          </a:xfrm>
        </p:grpSpPr>
        <p:pic>
          <p:nvPicPr>
            <p:cNvPr id="7" name="object 6">
              <a:extLst>
                <a:ext uri="{FF2B5EF4-FFF2-40B4-BE49-F238E27FC236}">
                  <a16:creationId xmlns:a16="http://schemas.microsoft.com/office/drawing/2014/main" id="{AC94F375-4C41-D01F-6285-E6B160A56D09}"/>
                </a:ext>
              </a:extLst>
            </p:cNvPr>
            <p:cNvPicPr/>
            <p:nvPr/>
          </p:nvPicPr>
          <p:blipFill>
            <a:blip r:embed="rId2" cstate="print"/>
            <a:stretch>
              <a:fillRect/>
            </a:stretch>
          </p:blipFill>
          <p:spPr>
            <a:xfrm>
              <a:off x="6853428" y="1269491"/>
              <a:ext cx="4381499" cy="2842259"/>
            </a:xfrm>
            <a:prstGeom prst="rect">
              <a:avLst/>
            </a:prstGeom>
          </p:spPr>
        </p:pic>
        <p:pic>
          <p:nvPicPr>
            <p:cNvPr id="8" name="object 7">
              <a:extLst>
                <a:ext uri="{FF2B5EF4-FFF2-40B4-BE49-F238E27FC236}">
                  <a16:creationId xmlns:a16="http://schemas.microsoft.com/office/drawing/2014/main" id="{E0BED3B3-7921-3070-1133-D7F638D3E4AA}"/>
                </a:ext>
              </a:extLst>
            </p:cNvPr>
            <p:cNvPicPr/>
            <p:nvPr/>
          </p:nvPicPr>
          <p:blipFill>
            <a:blip r:embed="rId3" cstate="print"/>
            <a:stretch>
              <a:fillRect/>
            </a:stretch>
          </p:blipFill>
          <p:spPr>
            <a:xfrm>
              <a:off x="6879336" y="1295400"/>
              <a:ext cx="4274807" cy="2735579"/>
            </a:xfrm>
            <a:prstGeom prst="rect">
              <a:avLst/>
            </a:prstGeom>
          </p:spPr>
        </p:pic>
      </p:grpSp>
      <p:sp>
        <p:nvSpPr>
          <p:cNvPr id="9" name="object 8">
            <a:extLst>
              <a:ext uri="{FF2B5EF4-FFF2-40B4-BE49-F238E27FC236}">
                <a16:creationId xmlns:a16="http://schemas.microsoft.com/office/drawing/2014/main" id="{9CB51EA1-81C8-94EE-5510-F2232EDB9C4E}"/>
              </a:ext>
            </a:extLst>
          </p:cNvPr>
          <p:cNvSpPr txBox="1"/>
          <p:nvPr/>
        </p:nvSpPr>
        <p:spPr>
          <a:xfrm>
            <a:off x="6924221" y="1079843"/>
            <a:ext cx="1270000" cy="239395"/>
          </a:xfrm>
          <a:prstGeom prst="rect">
            <a:avLst/>
          </a:prstGeom>
        </p:spPr>
        <p:txBody>
          <a:bodyPr vert="horz" wrap="square" lIns="0" tIns="13335" rIns="0" bIns="0" rtlCol="0">
            <a:spAutoFit/>
          </a:bodyPr>
          <a:lstStyle/>
          <a:p>
            <a:pPr marL="12700">
              <a:lnSpc>
                <a:spcPct val="100000"/>
              </a:lnSpc>
              <a:spcBef>
                <a:spcPts val="105"/>
              </a:spcBef>
            </a:pPr>
            <a:r>
              <a:rPr sz="1400" b="1" u="sng" spc="-10" dirty="0">
                <a:uFill>
                  <a:solidFill>
                    <a:srgbClr val="000000"/>
                  </a:solidFill>
                </a:uFill>
                <a:latin typeface="Calibri"/>
                <a:cs typeface="Calibri"/>
              </a:rPr>
              <a:t>Implementation</a:t>
            </a:r>
            <a:r>
              <a:rPr sz="1400" b="1" u="none" spc="-10" dirty="0">
                <a:latin typeface="Calibri"/>
                <a:cs typeface="Calibri"/>
              </a:rPr>
              <a:t>:</a:t>
            </a:r>
            <a:endParaRPr sz="1400">
              <a:latin typeface="Calibri"/>
              <a:cs typeface="Calibri"/>
            </a:endParaRPr>
          </a:p>
        </p:txBody>
      </p:sp>
      <p:sp>
        <p:nvSpPr>
          <p:cNvPr id="10" name="object 9">
            <a:extLst>
              <a:ext uri="{FF2B5EF4-FFF2-40B4-BE49-F238E27FC236}">
                <a16:creationId xmlns:a16="http://schemas.microsoft.com/office/drawing/2014/main" id="{1AFA2B13-F839-D7D6-3484-CE82C3AD8236}"/>
              </a:ext>
            </a:extLst>
          </p:cNvPr>
          <p:cNvSpPr txBox="1"/>
          <p:nvPr/>
        </p:nvSpPr>
        <p:spPr>
          <a:xfrm>
            <a:off x="2012671" y="5643895"/>
            <a:ext cx="7635240" cy="528320"/>
          </a:xfrm>
          <a:prstGeom prst="rect">
            <a:avLst/>
          </a:prstGeom>
        </p:spPr>
        <p:txBody>
          <a:bodyPr vert="horz" wrap="square" lIns="0" tIns="96520" rIns="0" bIns="0" rtlCol="0">
            <a:spAutoFit/>
          </a:bodyPr>
          <a:lstStyle/>
          <a:p>
            <a:pPr marL="50800">
              <a:lnSpc>
                <a:spcPct val="100000"/>
              </a:lnSpc>
              <a:spcBef>
                <a:spcPts val="760"/>
              </a:spcBef>
              <a:tabLst>
                <a:tab pos="4622165" algn="l"/>
              </a:tabLst>
            </a:pPr>
            <a:r>
              <a:rPr sz="1050" b="1" baseline="27777" dirty="0">
                <a:latin typeface="Arial"/>
                <a:cs typeface="Arial"/>
              </a:rPr>
              <a:t>1</a:t>
            </a:r>
            <a:r>
              <a:rPr sz="1100" b="1" dirty="0">
                <a:latin typeface="Arial"/>
                <a:cs typeface="Arial"/>
              </a:rPr>
              <a:t>DoD</a:t>
            </a:r>
            <a:r>
              <a:rPr sz="1100" b="1" spc="-5" dirty="0">
                <a:latin typeface="Arial"/>
                <a:cs typeface="Arial"/>
              </a:rPr>
              <a:t> </a:t>
            </a:r>
            <a:r>
              <a:rPr sz="1100" b="1" dirty="0">
                <a:latin typeface="Arial"/>
                <a:cs typeface="Arial"/>
              </a:rPr>
              <a:t>Reference</a:t>
            </a:r>
            <a:r>
              <a:rPr sz="1100" b="1" spc="-15" dirty="0">
                <a:latin typeface="Arial"/>
                <a:cs typeface="Arial"/>
              </a:rPr>
              <a:t> </a:t>
            </a:r>
            <a:r>
              <a:rPr sz="1100" b="1" spc="-10" dirty="0">
                <a:latin typeface="Arial"/>
                <a:cs typeface="Arial"/>
              </a:rPr>
              <a:t>Architecture</a:t>
            </a:r>
            <a:r>
              <a:rPr sz="1100" b="1" spc="-20" dirty="0">
                <a:latin typeface="Arial"/>
                <a:cs typeface="Arial"/>
              </a:rPr>
              <a:t> </a:t>
            </a:r>
            <a:r>
              <a:rPr sz="1100" b="1" dirty="0">
                <a:latin typeface="Arial"/>
                <a:cs typeface="Arial"/>
              </a:rPr>
              <a:t>Description,</a:t>
            </a:r>
            <a:r>
              <a:rPr sz="1100" b="1" spc="-50" dirty="0">
                <a:latin typeface="Arial"/>
                <a:cs typeface="Arial"/>
              </a:rPr>
              <a:t> </a:t>
            </a:r>
            <a:r>
              <a:rPr sz="1100" b="1" dirty="0">
                <a:latin typeface="Arial"/>
                <a:cs typeface="Arial"/>
              </a:rPr>
              <a:t>June</a:t>
            </a:r>
            <a:r>
              <a:rPr sz="1100" b="1" spc="-10" dirty="0">
                <a:latin typeface="Arial"/>
                <a:cs typeface="Arial"/>
              </a:rPr>
              <a:t> </a:t>
            </a:r>
            <a:r>
              <a:rPr sz="1100" b="1" spc="-20" dirty="0">
                <a:latin typeface="Arial"/>
                <a:cs typeface="Arial"/>
              </a:rPr>
              <a:t>2010</a:t>
            </a:r>
            <a:r>
              <a:rPr sz="1100" b="1" dirty="0">
                <a:latin typeface="Arial"/>
                <a:cs typeface="Arial"/>
              </a:rPr>
              <a:t>	</a:t>
            </a:r>
            <a:r>
              <a:rPr sz="1050" b="1" baseline="27777" dirty="0">
                <a:latin typeface="Arial"/>
                <a:cs typeface="Arial"/>
              </a:rPr>
              <a:t>2</a:t>
            </a:r>
            <a:r>
              <a:rPr sz="1100" b="1" dirty="0">
                <a:latin typeface="Arial"/>
                <a:cs typeface="Arial"/>
              </a:rPr>
              <a:t>Mission</a:t>
            </a:r>
            <a:r>
              <a:rPr sz="1100" b="1" spc="-55" dirty="0">
                <a:latin typeface="Arial"/>
                <a:cs typeface="Arial"/>
              </a:rPr>
              <a:t> </a:t>
            </a:r>
            <a:r>
              <a:rPr sz="1100" b="1" dirty="0">
                <a:latin typeface="Arial"/>
                <a:cs typeface="Arial"/>
              </a:rPr>
              <a:t>Engineering</a:t>
            </a:r>
            <a:r>
              <a:rPr sz="1100" b="1" spc="-40" dirty="0">
                <a:latin typeface="Arial"/>
                <a:cs typeface="Arial"/>
              </a:rPr>
              <a:t> </a:t>
            </a:r>
            <a:r>
              <a:rPr sz="1100" b="1" dirty="0">
                <a:latin typeface="Arial"/>
                <a:cs typeface="Arial"/>
              </a:rPr>
              <a:t>Guide,</a:t>
            </a:r>
            <a:r>
              <a:rPr sz="1100" b="1" spc="-50" dirty="0">
                <a:latin typeface="Arial"/>
                <a:cs typeface="Arial"/>
              </a:rPr>
              <a:t> </a:t>
            </a:r>
            <a:r>
              <a:rPr sz="1100" b="1" dirty="0">
                <a:latin typeface="Arial"/>
                <a:cs typeface="Arial"/>
              </a:rPr>
              <a:t>November</a:t>
            </a:r>
            <a:r>
              <a:rPr sz="1100" b="1" spc="-15" dirty="0">
                <a:latin typeface="Arial"/>
                <a:cs typeface="Arial"/>
              </a:rPr>
              <a:t> </a:t>
            </a:r>
            <a:r>
              <a:rPr sz="1100" b="1" spc="-20" dirty="0">
                <a:latin typeface="Arial"/>
                <a:cs typeface="Arial"/>
              </a:rPr>
              <a:t>2020</a:t>
            </a:r>
            <a:endParaRPr sz="1100">
              <a:latin typeface="Arial"/>
              <a:cs typeface="Arial"/>
            </a:endParaRPr>
          </a:p>
          <a:p>
            <a:pPr marL="50800">
              <a:lnSpc>
                <a:spcPct val="100000"/>
              </a:lnSpc>
              <a:spcBef>
                <a:spcPts val="660"/>
              </a:spcBef>
            </a:pPr>
            <a:r>
              <a:rPr sz="1050" b="1" baseline="27777" dirty="0">
                <a:latin typeface="Arial"/>
                <a:cs typeface="Arial"/>
              </a:rPr>
              <a:t>3</a:t>
            </a:r>
            <a:r>
              <a:rPr sz="1100" b="1" dirty="0">
                <a:latin typeface="Arial"/>
                <a:cs typeface="Arial"/>
              </a:rPr>
              <a:t>DoD</a:t>
            </a:r>
            <a:r>
              <a:rPr sz="1100" b="1" spc="-5" dirty="0">
                <a:latin typeface="Arial"/>
                <a:cs typeface="Arial"/>
              </a:rPr>
              <a:t> </a:t>
            </a:r>
            <a:r>
              <a:rPr sz="1100" b="1" dirty="0">
                <a:latin typeface="Arial"/>
                <a:cs typeface="Arial"/>
              </a:rPr>
              <a:t>Reference</a:t>
            </a:r>
            <a:r>
              <a:rPr sz="1100" b="1" spc="-20" dirty="0">
                <a:latin typeface="Arial"/>
                <a:cs typeface="Arial"/>
              </a:rPr>
              <a:t> </a:t>
            </a:r>
            <a:r>
              <a:rPr sz="1100" b="1" spc="-10" dirty="0">
                <a:latin typeface="Arial"/>
                <a:cs typeface="Arial"/>
              </a:rPr>
              <a:t>Architecture</a:t>
            </a:r>
            <a:r>
              <a:rPr sz="1100" b="1" spc="-20" dirty="0">
                <a:latin typeface="Arial"/>
                <a:cs typeface="Arial"/>
              </a:rPr>
              <a:t> </a:t>
            </a:r>
            <a:r>
              <a:rPr sz="1100" b="1" dirty="0">
                <a:latin typeface="Arial"/>
                <a:cs typeface="Arial"/>
              </a:rPr>
              <a:t>Purpose</a:t>
            </a:r>
            <a:r>
              <a:rPr sz="1100" b="1" spc="-10" dirty="0">
                <a:latin typeface="Arial"/>
                <a:cs typeface="Arial"/>
              </a:rPr>
              <a:t> </a:t>
            </a:r>
            <a:r>
              <a:rPr sz="1100" b="1" dirty="0">
                <a:latin typeface="Arial"/>
                <a:cs typeface="Arial"/>
              </a:rPr>
              <a:t>June</a:t>
            </a:r>
            <a:r>
              <a:rPr sz="1100" b="1" spc="-10" dirty="0">
                <a:latin typeface="Arial"/>
                <a:cs typeface="Arial"/>
              </a:rPr>
              <a:t> </a:t>
            </a:r>
            <a:r>
              <a:rPr sz="1100" b="1" spc="-20" dirty="0">
                <a:latin typeface="Arial"/>
                <a:cs typeface="Arial"/>
              </a:rPr>
              <a:t>2010</a:t>
            </a:r>
            <a:endParaRPr sz="1100">
              <a:latin typeface="Arial"/>
              <a:cs typeface="Arial"/>
            </a:endParaRPr>
          </a:p>
        </p:txBody>
      </p:sp>
      <p:sp>
        <p:nvSpPr>
          <p:cNvPr id="11" name="object 10">
            <a:extLst>
              <a:ext uri="{FF2B5EF4-FFF2-40B4-BE49-F238E27FC236}">
                <a16:creationId xmlns:a16="http://schemas.microsoft.com/office/drawing/2014/main" id="{688A1C4F-FBE5-0A9F-3934-CEC382D616FE}"/>
              </a:ext>
            </a:extLst>
          </p:cNvPr>
          <p:cNvSpPr txBox="1"/>
          <p:nvPr/>
        </p:nvSpPr>
        <p:spPr>
          <a:xfrm>
            <a:off x="7791015" y="3899825"/>
            <a:ext cx="2453005" cy="208279"/>
          </a:xfrm>
          <a:prstGeom prst="rect">
            <a:avLst/>
          </a:prstGeom>
        </p:spPr>
        <p:txBody>
          <a:bodyPr vert="horz" wrap="square" lIns="0" tIns="12700" rIns="0" bIns="0" rtlCol="0">
            <a:spAutoFit/>
          </a:bodyPr>
          <a:lstStyle/>
          <a:p>
            <a:pPr marL="38100">
              <a:lnSpc>
                <a:spcPct val="100000"/>
              </a:lnSpc>
              <a:spcBef>
                <a:spcPts val="100"/>
              </a:spcBef>
            </a:pPr>
            <a:r>
              <a:rPr sz="1200" b="1" dirty="0">
                <a:latin typeface="Arial"/>
                <a:cs typeface="Arial"/>
              </a:rPr>
              <a:t>Reference</a:t>
            </a:r>
            <a:r>
              <a:rPr sz="1200" b="1" spc="-40" dirty="0">
                <a:latin typeface="Arial"/>
                <a:cs typeface="Arial"/>
              </a:rPr>
              <a:t> </a:t>
            </a:r>
            <a:r>
              <a:rPr sz="1200" b="1" spc="-10" dirty="0">
                <a:latin typeface="Arial"/>
                <a:cs typeface="Arial"/>
              </a:rPr>
              <a:t>Architecture</a:t>
            </a:r>
            <a:r>
              <a:rPr sz="1200" b="1" dirty="0">
                <a:latin typeface="Arial"/>
                <a:cs typeface="Arial"/>
              </a:rPr>
              <a:t> </a:t>
            </a:r>
            <a:r>
              <a:rPr sz="1200" b="1" spc="-10" dirty="0">
                <a:latin typeface="Arial"/>
                <a:cs typeface="Arial"/>
              </a:rPr>
              <a:t>Purpose</a:t>
            </a:r>
            <a:r>
              <a:rPr sz="1200" b="1" spc="-15" baseline="24305" dirty="0">
                <a:latin typeface="Arial"/>
                <a:cs typeface="Arial"/>
              </a:rPr>
              <a:t>3</a:t>
            </a:r>
            <a:endParaRPr sz="1200" baseline="24305" dirty="0">
              <a:latin typeface="Arial"/>
              <a:cs typeface="Arial"/>
            </a:endParaRPr>
          </a:p>
        </p:txBody>
      </p:sp>
      <p:sp>
        <p:nvSpPr>
          <p:cNvPr id="12" name="TextBox 11">
            <a:extLst>
              <a:ext uri="{FF2B5EF4-FFF2-40B4-BE49-F238E27FC236}">
                <a16:creationId xmlns:a16="http://schemas.microsoft.com/office/drawing/2014/main" id="{11EB76B4-52AA-F6DC-8E64-4F04E1712F0D}"/>
              </a:ext>
            </a:extLst>
          </p:cNvPr>
          <p:cNvSpPr txBox="1"/>
          <p:nvPr/>
        </p:nvSpPr>
        <p:spPr>
          <a:xfrm>
            <a:off x="6927396" y="6147774"/>
            <a:ext cx="5264604" cy="400110"/>
          </a:xfrm>
          <a:prstGeom prst="rect">
            <a:avLst/>
          </a:prstGeom>
          <a:noFill/>
        </p:spPr>
        <p:txBody>
          <a:bodyPr wrap="square" rtlCol="0">
            <a:spAutoFit/>
          </a:bodyPr>
          <a:lstStyle/>
          <a:p>
            <a:r>
              <a:rPr lang="en-US" sz="1000" i="1" dirty="0">
                <a:solidFill>
                  <a:schemeClr val="bg1">
                    <a:lumMod val="65000"/>
                  </a:schemeClr>
                </a:solidFill>
              </a:rPr>
              <a:t>Retrieved from 2021 AFMC/ENS Briefing by Robert Bond.</a:t>
            </a:r>
          </a:p>
          <a:p>
            <a:endParaRPr lang="en-US" sz="1000" i="1" dirty="0">
              <a:solidFill>
                <a:schemeClr val="bg1">
                  <a:lumMod val="65000"/>
                </a:schemeClr>
              </a:solidFill>
            </a:endParaRPr>
          </a:p>
        </p:txBody>
      </p:sp>
    </p:spTree>
    <p:extLst>
      <p:ext uri="{BB962C8B-B14F-4D97-AF65-F5344CB8AC3E}">
        <p14:creationId xmlns:p14="http://schemas.microsoft.com/office/powerpoint/2010/main" val="2763198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ight bulb on yellow background with sketched light beams and cord">
            <a:extLst>
              <a:ext uri="{FF2B5EF4-FFF2-40B4-BE49-F238E27FC236}">
                <a16:creationId xmlns:a16="http://schemas.microsoft.com/office/drawing/2014/main" id="{3DACAF79-7C39-4BD9-9C68-791C17344BE1}"/>
              </a:ext>
            </a:extLst>
          </p:cNvPr>
          <p:cNvPicPr>
            <a:picLocks noChangeAspect="1"/>
          </p:cNvPicPr>
          <p:nvPr/>
        </p:nvPicPr>
        <p:blipFill rotWithShape="1">
          <a:blip r:embed="rId3"/>
          <a:srcRect l="30521" r="3" b="3"/>
          <a:stretch/>
        </p:blipFill>
        <p:spPr>
          <a:xfrm>
            <a:off x="2511713" y="3104705"/>
            <a:ext cx="3634674" cy="3217333"/>
          </a:xfrm>
          <a:prstGeom prst="rect">
            <a:avLst/>
          </a:prstGeom>
        </p:spPr>
      </p:pic>
      <p:sp>
        <p:nvSpPr>
          <p:cNvPr id="2" name="Title 1">
            <a:extLst>
              <a:ext uri="{FF2B5EF4-FFF2-40B4-BE49-F238E27FC236}">
                <a16:creationId xmlns:a16="http://schemas.microsoft.com/office/drawing/2014/main" id="{4DAFE418-1E55-F250-1191-231E7841F0AE}"/>
              </a:ext>
            </a:extLst>
          </p:cNvPr>
          <p:cNvSpPr>
            <a:spLocks noGrp="1"/>
          </p:cNvSpPr>
          <p:nvPr>
            <p:ph type="title"/>
          </p:nvPr>
        </p:nvSpPr>
        <p:spPr>
          <a:xfrm>
            <a:off x="527273" y="1522923"/>
            <a:ext cx="3543197" cy="2878986"/>
          </a:xfrm>
          <a:solidFill>
            <a:srgbClr val="1823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extrusionH="76200" contourW="12700" prstMaterial="matte">
            <a:bevelT w="127000" h="63500"/>
            <a:contourClr>
              <a:schemeClr val="accent5">
                <a:lumMod val="50000"/>
              </a:schemeClr>
            </a:contourClr>
          </a:sp3d>
        </p:spPr>
        <p:txBody>
          <a:bodyPr>
            <a:normAutofit fontScale="90000"/>
          </a:bodyPr>
          <a:lstStyle/>
          <a:p>
            <a:pPr algn="ctr"/>
            <a:r>
              <a:rPr lang="en-US" sz="3700" dirty="0"/>
              <a:t>Opportunity for Transformational Changes: </a:t>
            </a:r>
            <a:r>
              <a:rPr lang="en-US" sz="3700" b="1" i="1" dirty="0"/>
              <a:t>Composable Systems</a:t>
            </a:r>
          </a:p>
        </p:txBody>
      </p:sp>
      <p:sp>
        <p:nvSpPr>
          <p:cNvPr id="3" name="Content Placeholder 2">
            <a:extLst>
              <a:ext uri="{FF2B5EF4-FFF2-40B4-BE49-F238E27FC236}">
                <a16:creationId xmlns:a16="http://schemas.microsoft.com/office/drawing/2014/main" id="{00A1477A-BB38-6B44-C8C1-255887234E3A}"/>
              </a:ext>
            </a:extLst>
          </p:cNvPr>
          <p:cNvSpPr>
            <a:spLocks noGrp="1"/>
          </p:cNvSpPr>
          <p:nvPr>
            <p:ph idx="1"/>
          </p:nvPr>
        </p:nvSpPr>
        <p:spPr>
          <a:xfrm>
            <a:off x="6551130" y="1522923"/>
            <a:ext cx="5350031" cy="4351338"/>
          </a:xfrm>
        </p:spPr>
        <p:txBody>
          <a:bodyPr>
            <a:normAutofit/>
          </a:bodyPr>
          <a:lstStyle/>
          <a:p>
            <a:r>
              <a:rPr lang="en-US" sz="2400" b="1" i="0" dirty="0">
                <a:effectLst/>
                <a:latin typeface="Söhne"/>
              </a:rPr>
              <a:t>Enhanced Mission Agility</a:t>
            </a:r>
            <a:endParaRPr lang="en-US" sz="2400" b="0" i="0" dirty="0">
              <a:effectLst/>
              <a:latin typeface="Söhne"/>
            </a:endParaRPr>
          </a:p>
          <a:p>
            <a:r>
              <a:rPr lang="en-US" sz="2400" b="1" i="0" dirty="0">
                <a:effectLst/>
                <a:latin typeface="Söhne"/>
              </a:rPr>
              <a:t>Increased Innovation Velocity</a:t>
            </a:r>
            <a:endParaRPr lang="en-US" sz="2400" b="0" i="0" dirty="0">
              <a:effectLst/>
              <a:latin typeface="Söhne"/>
            </a:endParaRPr>
          </a:p>
          <a:p>
            <a:r>
              <a:rPr lang="en-US" sz="2400" b="1" i="0" dirty="0">
                <a:effectLst/>
                <a:latin typeface="Söhne"/>
              </a:rPr>
              <a:t>Improved Interoperability</a:t>
            </a:r>
          </a:p>
          <a:p>
            <a:r>
              <a:rPr lang="en-US" sz="2400" b="1" i="0" dirty="0">
                <a:effectLst/>
                <a:latin typeface="Söhne"/>
              </a:rPr>
              <a:t>Cost Efficiency</a:t>
            </a:r>
          </a:p>
          <a:p>
            <a:r>
              <a:rPr lang="en-US" sz="2400" b="1" i="0" dirty="0">
                <a:effectLst/>
                <a:latin typeface="Söhne"/>
              </a:rPr>
              <a:t>Strategic Advantage</a:t>
            </a:r>
          </a:p>
          <a:p>
            <a:r>
              <a:rPr lang="en-US" sz="2400" b="1" i="0" dirty="0">
                <a:effectLst/>
                <a:latin typeface="Söhne"/>
              </a:rPr>
              <a:t>Future-proofing the Force</a:t>
            </a:r>
          </a:p>
          <a:p>
            <a:r>
              <a:rPr lang="en-US" sz="2400" b="1" i="0" dirty="0">
                <a:effectLst/>
                <a:latin typeface="Söhne"/>
              </a:rPr>
              <a:t>Optimized Training and Readiness</a:t>
            </a:r>
          </a:p>
          <a:p>
            <a:r>
              <a:rPr lang="en-US" sz="2400" b="1" i="0" dirty="0">
                <a:effectLst/>
                <a:latin typeface="Söhne"/>
              </a:rPr>
              <a:t>Quality and Reliability</a:t>
            </a:r>
            <a:endParaRPr lang="en-US" sz="2400" b="0" i="0" dirty="0">
              <a:effectLst/>
              <a:latin typeface="Söhne"/>
            </a:endParaRPr>
          </a:p>
          <a:p>
            <a:r>
              <a:rPr lang="en-US" sz="2400" b="1" i="0" dirty="0">
                <a:effectLst/>
                <a:latin typeface="Söhne"/>
              </a:rPr>
              <a:t>Resource Allocation</a:t>
            </a:r>
            <a:endParaRPr lang="en-US" sz="2400" b="0" i="0" dirty="0">
              <a:effectLst/>
              <a:latin typeface="Söhne"/>
            </a:endParaRPr>
          </a:p>
        </p:txBody>
      </p:sp>
    </p:spTree>
    <p:extLst>
      <p:ext uri="{BB962C8B-B14F-4D97-AF65-F5344CB8AC3E}">
        <p14:creationId xmlns:p14="http://schemas.microsoft.com/office/powerpoint/2010/main" val="72831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8605-36C5-7FE8-B599-F2B02B139C01}"/>
              </a:ext>
            </a:extLst>
          </p:cNvPr>
          <p:cNvSpPr>
            <a:spLocks noGrp="1"/>
          </p:cNvSpPr>
          <p:nvPr>
            <p:ph type="title"/>
          </p:nvPr>
        </p:nvSpPr>
        <p:spPr/>
        <p:txBody>
          <a:bodyPr/>
          <a:lstStyle/>
          <a:p>
            <a:r>
              <a:rPr lang="en-US" dirty="0"/>
              <a:t>Modular vs. Composable Systems</a:t>
            </a:r>
          </a:p>
        </p:txBody>
      </p:sp>
      <p:sp>
        <p:nvSpPr>
          <p:cNvPr id="38" name="Rectangle 37">
            <a:extLst>
              <a:ext uri="{FF2B5EF4-FFF2-40B4-BE49-F238E27FC236}">
                <a16:creationId xmlns:a16="http://schemas.microsoft.com/office/drawing/2014/main" id="{9A8BD22B-C2A1-D381-DD6B-BAD74496BE52}"/>
              </a:ext>
            </a:extLst>
          </p:cNvPr>
          <p:cNvSpPr/>
          <p:nvPr/>
        </p:nvSpPr>
        <p:spPr>
          <a:xfrm>
            <a:off x="7233860" y="1206644"/>
            <a:ext cx="4578672" cy="5100844"/>
          </a:xfrm>
          <a:prstGeom prst="rect">
            <a:avLst/>
          </a:prstGeom>
          <a:solidFill>
            <a:srgbClr val="7485A0"/>
          </a:solidFill>
          <a:ln w="19050" cap="flat" cmpd="sng" algn="ctr">
            <a:solidFill>
              <a:srgbClr val="156082">
                <a:shade val="15000"/>
              </a:srgbClr>
            </a:solidFill>
            <a:prstDash val="solid"/>
            <a:miter lim="800000"/>
          </a:ln>
          <a:effectLst/>
        </p:spPr>
        <p:style>
          <a:lnRef idx="2">
            <a:schemeClr val="accent1">
              <a:shade val="15000"/>
            </a:schemeClr>
          </a:lnRef>
          <a:fillRef idx="1003">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US"/>
          </a:p>
        </p:txBody>
      </p:sp>
      <p:sp>
        <p:nvSpPr>
          <p:cNvPr id="39" name="Rectangle 38">
            <a:extLst>
              <a:ext uri="{FF2B5EF4-FFF2-40B4-BE49-F238E27FC236}">
                <a16:creationId xmlns:a16="http://schemas.microsoft.com/office/drawing/2014/main" id="{F60D619D-901D-4BC8-2AB8-0675155455D4}"/>
              </a:ext>
            </a:extLst>
          </p:cNvPr>
          <p:cNvSpPr/>
          <p:nvPr/>
        </p:nvSpPr>
        <p:spPr>
          <a:xfrm>
            <a:off x="2528312" y="1206644"/>
            <a:ext cx="4363973" cy="5100844"/>
          </a:xfrm>
          <a:prstGeom prst="rect">
            <a:avLst/>
          </a:prstGeom>
          <a:solidFill>
            <a:srgbClr val="4D5A6F"/>
          </a:solidFill>
          <a:ln w="19050" cap="flat" cmpd="sng" algn="ctr">
            <a:solidFill>
              <a:srgbClr val="156082">
                <a:shade val="15000"/>
              </a:srgbClr>
            </a:solidFill>
            <a:prstDash val="solid"/>
            <a:miter lim="800000"/>
          </a:ln>
          <a:effectLst/>
        </p:spPr>
        <p:style>
          <a:lnRef idx="2">
            <a:schemeClr val="accent1">
              <a:shade val="15000"/>
            </a:schemeClr>
          </a:lnRef>
          <a:fillRef idx="1003">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US"/>
          </a:p>
        </p:txBody>
      </p:sp>
      <p:sp>
        <p:nvSpPr>
          <p:cNvPr id="40" name="Text Placeholder 3">
            <a:extLst>
              <a:ext uri="{FF2B5EF4-FFF2-40B4-BE49-F238E27FC236}">
                <a16:creationId xmlns:a16="http://schemas.microsoft.com/office/drawing/2014/main" id="{450E2984-EA9C-1E8C-6325-E241C0E056B5}"/>
              </a:ext>
            </a:extLst>
          </p:cNvPr>
          <p:cNvSpPr txBox="1">
            <a:spLocks/>
          </p:cNvSpPr>
          <p:nvPr/>
        </p:nvSpPr>
        <p:spPr>
          <a:xfrm>
            <a:off x="2614950" y="1271903"/>
            <a:ext cx="3537514" cy="499893"/>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ysClr val="windowText" lastClr="000000"/>
                </a:solidFill>
                <a:latin typeface="Aptos" panose="02110004020202020204"/>
              </a:defRPr>
            </a:lvl1pPr>
            <a:lvl2pPr marL="457200" algn="l" defTabSz="914400" rtl="0" eaLnBrk="1" latinLnBrk="0" hangingPunct="1">
              <a:defRPr sz="1800" kern="1200">
                <a:solidFill>
                  <a:sysClr val="windowText" lastClr="000000"/>
                </a:solidFill>
                <a:latin typeface="Aptos" panose="02110004020202020204"/>
              </a:defRPr>
            </a:lvl2pPr>
            <a:lvl3pPr marL="914400" algn="l" defTabSz="914400" rtl="0" eaLnBrk="1" latinLnBrk="0" hangingPunct="1">
              <a:defRPr sz="1800" kern="1200">
                <a:solidFill>
                  <a:sysClr val="windowText" lastClr="000000"/>
                </a:solidFill>
                <a:latin typeface="Aptos" panose="02110004020202020204"/>
              </a:defRPr>
            </a:lvl3pPr>
            <a:lvl4pPr marL="1371600" algn="l" defTabSz="914400" rtl="0" eaLnBrk="1" latinLnBrk="0" hangingPunct="1">
              <a:defRPr sz="1800" kern="1200">
                <a:solidFill>
                  <a:sysClr val="windowText" lastClr="000000"/>
                </a:solidFill>
                <a:latin typeface="Aptos" panose="02110004020202020204"/>
              </a:defRPr>
            </a:lvl4pPr>
            <a:lvl5pPr marL="1828800" algn="l" defTabSz="914400" rtl="0" eaLnBrk="1" latinLnBrk="0" hangingPunct="1">
              <a:defRPr sz="1800" kern="1200">
                <a:solidFill>
                  <a:sysClr val="windowText" lastClr="000000"/>
                </a:solidFill>
                <a:latin typeface="Aptos" panose="02110004020202020204"/>
              </a:defRPr>
            </a:lvl5pPr>
            <a:lvl6pPr marL="2286000" algn="l" defTabSz="914400" rtl="0" eaLnBrk="1" latinLnBrk="0" hangingPunct="1">
              <a:defRPr sz="1800" kern="1200">
                <a:solidFill>
                  <a:sysClr val="windowText" lastClr="000000"/>
                </a:solidFill>
                <a:latin typeface="Aptos" panose="02110004020202020204"/>
              </a:defRPr>
            </a:lvl6pPr>
            <a:lvl7pPr marL="2743200" algn="l" defTabSz="914400" rtl="0" eaLnBrk="1" latinLnBrk="0" hangingPunct="1">
              <a:defRPr sz="1800" kern="1200">
                <a:solidFill>
                  <a:sysClr val="windowText" lastClr="000000"/>
                </a:solidFill>
                <a:latin typeface="Aptos" panose="02110004020202020204"/>
              </a:defRPr>
            </a:lvl7pPr>
            <a:lvl8pPr marL="3200400" algn="l" defTabSz="914400" rtl="0" eaLnBrk="1" latinLnBrk="0" hangingPunct="1">
              <a:defRPr sz="1800" kern="1200">
                <a:solidFill>
                  <a:sysClr val="windowText" lastClr="000000"/>
                </a:solidFill>
                <a:latin typeface="Aptos" panose="02110004020202020204"/>
              </a:defRPr>
            </a:lvl8pPr>
            <a:lvl9pPr marL="3657600" algn="l" defTabSz="914400" rtl="0" eaLnBrk="1" latinLnBrk="0" hangingPunct="1">
              <a:defRPr sz="1800" kern="1200">
                <a:solidFill>
                  <a:sysClr val="windowText" lastClr="000000"/>
                </a:solidFill>
                <a:latin typeface="Aptos" panose="02110004020202020204"/>
              </a:defRPr>
            </a:lvl9pPr>
          </a:lstStyle>
          <a:p>
            <a:pPr marL="0" indent="0">
              <a:buNone/>
            </a:pPr>
            <a:r>
              <a:rPr lang="en-US" sz="2000" b="1" dirty="0">
                <a:solidFill>
                  <a:sysClr val="window" lastClr="FFFFFF"/>
                </a:solidFill>
                <a:latin typeface="Calibri" panose="020F0502020204030204" pitchFamily="34" charset="0"/>
                <a:cs typeface="Calibri" panose="020F0502020204030204" pitchFamily="34" charset="0"/>
              </a:rPr>
              <a:t>Modular</a:t>
            </a:r>
          </a:p>
        </p:txBody>
      </p:sp>
      <p:sp>
        <p:nvSpPr>
          <p:cNvPr id="41" name="Text Placeholder 5">
            <a:extLst>
              <a:ext uri="{FF2B5EF4-FFF2-40B4-BE49-F238E27FC236}">
                <a16:creationId xmlns:a16="http://schemas.microsoft.com/office/drawing/2014/main" id="{10DDE977-7730-3023-623D-0D563DCCFEF6}"/>
              </a:ext>
            </a:extLst>
          </p:cNvPr>
          <p:cNvSpPr txBox="1">
            <a:spLocks/>
          </p:cNvSpPr>
          <p:nvPr/>
        </p:nvSpPr>
        <p:spPr>
          <a:xfrm>
            <a:off x="7451334" y="1275566"/>
            <a:ext cx="4068038" cy="499893"/>
          </a:xfrm>
          <a:prstGeom prst="rect">
            <a:avLst/>
          </a:prstGeom>
        </p:spPr>
        <p:txBody>
          <a:bodyPr/>
          <a:lstStyle>
            <a:defPPr>
              <a:defRPr lang="en-US"/>
            </a:defPPr>
            <a:lvl1pPr marL="0" algn="l" defTabSz="914400" rtl="0" eaLnBrk="1" latinLnBrk="0" hangingPunct="1">
              <a:defRPr sz="1800" kern="1200">
                <a:solidFill>
                  <a:sysClr val="windowText" lastClr="000000"/>
                </a:solidFill>
                <a:latin typeface="Aptos" panose="02110004020202020204"/>
              </a:defRPr>
            </a:lvl1pPr>
            <a:lvl2pPr marL="457200" algn="l" defTabSz="914400" rtl="0" eaLnBrk="1" latinLnBrk="0" hangingPunct="1">
              <a:defRPr sz="1800" kern="1200">
                <a:solidFill>
                  <a:sysClr val="windowText" lastClr="000000"/>
                </a:solidFill>
                <a:latin typeface="Aptos" panose="02110004020202020204"/>
              </a:defRPr>
            </a:lvl2pPr>
            <a:lvl3pPr marL="914400" algn="l" defTabSz="914400" rtl="0" eaLnBrk="1" latinLnBrk="0" hangingPunct="1">
              <a:defRPr sz="1800" kern="1200">
                <a:solidFill>
                  <a:sysClr val="windowText" lastClr="000000"/>
                </a:solidFill>
                <a:latin typeface="Aptos" panose="02110004020202020204"/>
              </a:defRPr>
            </a:lvl3pPr>
            <a:lvl4pPr marL="1371600" algn="l" defTabSz="914400" rtl="0" eaLnBrk="1" latinLnBrk="0" hangingPunct="1">
              <a:defRPr sz="1800" kern="1200">
                <a:solidFill>
                  <a:sysClr val="windowText" lastClr="000000"/>
                </a:solidFill>
                <a:latin typeface="Aptos" panose="02110004020202020204"/>
              </a:defRPr>
            </a:lvl4pPr>
            <a:lvl5pPr marL="1828800" algn="l" defTabSz="914400" rtl="0" eaLnBrk="1" latinLnBrk="0" hangingPunct="1">
              <a:defRPr sz="1800" kern="1200">
                <a:solidFill>
                  <a:sysClr val="windowText" lastClr="000000"/>
                </a:solidFill>
                <a:latin typeface="Aptos" panose="02110004020202020204"/>
              </a:defRPr>
            </a:lvl5pPr>
            <a:lvl6pPr marL="2286000" algn="l" defTabSz="914400" rtl="0" eaLnBrk="1" latinLnBrk="0" hangingPunct="1">
              <a:defRPr sz="1800" kern="1200">
                <a:solidFill>
                  <a:sysClr val="windowText" lastClr="000000"/>
                </a:solidFill>
                <a:latin typeface="Aptos" panose="02110004020202020204"/>
              </a:defRPr>
            </a:lvl6pPr>
            <a:lvl7pPr marL="2743200" algn="l" defTabSz="914400" rtl="0" eaLnBrk="1" latinLnBrk="0" hangingPunct="1">
              <a:defRPr sz="1800" kern="1200">
                <a:solidFill>
                  <a:sysClr val="windowText" lastClr="000000"/>
                </a:solidFill>
                <a:latin typeface="Aptos" panose="02110004020202020204"/>
              </a:defRPr>
            </a:lvl7pPr>
            <a:lvl8pPr marL="3200400" algn="l" defTabSz="914400" rtl="0" eaLnBrk="1" latinLnBrk="0" hangingPunct="1">
              <a:defRPr sz="1800" kern="1200">
                <a:solidFill>
                  <a:sysClr val="windowText" lastClr="000000"/>
                </a:solidFill>
                <a:latin typeface="Aptos" panose="02110004020202020204"/>
              </a:defRPr>
            </a:lvl8pPr>
            <a:lvl9pPr marL="3657600" algn="l" defTabSz="914400" rtl="0" eaLnBrk="1" latinLnBrk="0" hangingPunct="1">
              <a:defRPr sz="1800" kern="1200">
                <a:solidFill>
                  <a:sysClr val="windowText" lastClr="000000"/>
                </a:solidFill>
                <a:latin typeface="Aptos" panose="02110004020202020204"/>
              </a:defRPr>
            </a:lvl9pPr>
          </a:lstStyle>
          <a:p>
            <a:pPr marL="0" indent="0">
              <a:buNone/>
            </a:pPr>
            <a:r>
              <a:rPr lang="en-US" sz="2000" b="1" dirty="0">
                <a:solidFill>
                  <a:sysClr val="window" lastClr="FFFFFF"/>
                </a:solidFill>
                <a:latin typeface="Calibri" panose="020F0502020204030204" pitchFamily="34" charset="0"/>
                <a:cs typeface="Calibri" panose="020F0502020204030204" pitchFamily="34" charset="0"/>
              </a:rPr>
              <a:t>Composable</a:t>
            </a:r>
          </a:p>
        </p:txBody>
      </p:sp>
      <p:sp>
        <p:nvSpPr>
          <p:cNvPr id="42" name="Freeform: Shape 41">
            <a:extLst>
              <a:ext uri="{FF2B5EF4-FFF2-40B4-BE49-F238E27FC236}">
                <a16:creationId xmlns:a16="http://schemas.microsoft.com/office/drawing/2014/main" id="{A94FDA7C-DACA-0197-D5F4-B0DB907919E8}"/>
              </a:ext>
            </a:extLst>
          </p:cNvPr>
          <p:cNvSpPr/>
          <p:nvPr/>
        </p:nvSpPr>
        <p:spPr>
          <a:xfrm>
            <a:off x="2589978" y="1860228"/>
            <a:ext cx="4190699" cy="556666"/>
          </a:xfrm>
          <a:custGeom>
            <a:avLst/>
            <a:gdLst>
              <a:gd name="connsiteX0" fmla="*/ 92779 w 556665"/>
              <a:gd name="connsiteY0" fmla="*/ 0 h 3681860"/>
              <a:gd name="connsiteX1" fmla="*/ 463886 w 556665"/>
              <a:gd name="connsiteY1" fmla="*/ 0 h 3681860"/>
              <a:gd name="connsiteX2" fmla="*/ 556665 w 556665"/>
              <a:gd name="connsiteY2" fmla="*/ 92779 h 3681860"/>
              <a:gd name="connsiteX3" fmla="*/ 556665 w 556665"/>
              <a:gd name="connsiteY3" fmla="*/ 3681860 h 3681860"/>
              <a:gd name="connsiteX4" fmla="*/ 556665 w 556665"/>
              <a:gd name="connsiteY4" fmla="*/ 3681860 h 3681860"/>
              <a:gd name="connsiteX5" fmla="*/ 0 w 556665"/>
              <a:gd name="connsiteY5" fmla="*/ 3681860 h 3681860"/>
              <a:gd name="connsiteX6" fmla="*/ 0 w 556665"/>
              <a:gd name="connsiteY6" fmla="*/ 3681860 h 3681860"/>
              <a:gd name="connsiteX7" fmla="*/ 0 w 556665"/>
              <a:gd name="connsiteY7" fmla="*/ 92779 h 3681860"/>
              <a:gd name="connsiteX8" fmla="*/ 92779 w 556665"/>
              <a:gd name="connsiteY8" fmla="*/ 0 h 368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665" h="3681860">
                <a:moveTo>
                  <a:pt x="556665" y="613655"/>
                </a:moveTo>
                <a:lnTo>
                  <a:pt x="556665" y="3068205"/>
                </a:lnTo>
                <a:cubicBezTo>
                  <a:pt x="556665" y="3407112"/>
                  <a:pt x="550385" y="3681857"/>
                  <a:pt x="542638" y="3681857"/>
                </a:cubicBezTo>
                <a:lnTo>
                  <a:pt x="0" y="3681857"/>
                </a:lnTo>
                <a:lnTo>
                  <a:pt x="0" y="3681857"/>
                </a:lnTo>
                <a:lnTo>
                  <a:pt x="0" y="3"/>
                </a:lnTo>
                <a:lnTo>
                  <a:pt x="0" y="3"/>
                </a:lnTo>
                <a:lnTo>
                  <a:pt x="542638" y="3"/>
                </a:lnTo>
                <a:cubicBezTo>
                  <a:pt x="550385" y="3"/>
                  <a:pt x="556665" y="274748"/>
                  <a:pt x="556665" y="613655"/>
                </a:cubicBezTo>
                <a:close/>
              </a:path>
            </a:pathLst>
          </a:custGeom>
          <a:solidFill>
            <a:srgbClr val="0E2841">
              <a:alpha val="90000"/>
              <a:tint val="40000"/>
              <a:hueOff val="0"/>
              <a:satOff val="0"/>
              <a:lumOff val="0"/>
              <a:alphaOff val="0"/>
            </a:srgbClr>
          </a:solidFill>
          <a:ln w="12700" cap="flat" cmpd="sng" algn="ctr">
            <a:solidFill>
              <a:srgbClr val="0E2841">
                <a:alpha val="90000"/>
                <a:tint val="40000"/>
                <a:hueOff val="0"/>
                <a:satOff val="0"/>
                <a:lumOff val="0"/>
                <a:alphaOff val="0"/>
              </a:srgbClr>
            </a:solidFill>
            <a:prstDash val="solid"/>
            <a:miter lim="800000"/>
          </a:ln>
          <a:effectLst/>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9541" tIns="91944" rIns="156714" bIns="91945" numCol="1" spcCol="1270" anchor="ctr" anchorCtr="0">
            <a:noAutofit/>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pPr marL="55563" lvl="1" indent="0" algn="l" defTabSz="622300">
              <a:lnSpc>
                <a:spcPct val="90000"/>
              </a:lnSpc>
              <a:spcBef>
                <a:spcPct val="0"/>
              </a:spcBef>
              <a:spcAft>
                <a:spcPct val="15000"/>
              </a:spcAft>
              <a:buNone/>
            </a:pPr>
            <a:r>
              <a:rPr lang="en-US" sz="1600" b="1" i="1"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Calibri" panose="020F0502020204030204" pitchFamily="34" charset="0"/>
              </a:rPr>
              <a:t>Coarse-grained </a:t>
            </a:r>
            <a:r>
              <a:rPr lang="en-US" sz="1600" i="1"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Calibri" panose="020F0502020204030204" pitchFamily="34" charset="0"/>
              </a:rPr>
              <a:t>–</a:t>
            </a:r>
            <a:r>
              <a:rPr lang="en-US" sz="1600"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Calibri" panose="020F0502020204030204" pitchFamily="34" charset="0"/>
              </a:rPr>
              <a:t> focusing on encapsulating related functions or features</a:t>
            </a:r>
          </a:p>
        </p:txBody>
      </p:sp>
      <p:sp>
        <p:nvSpPr>
          <p:cNvPr id="43" name="Arrow: Right 42">
            <a:extLst>
              <a:ext uri="{FF2B5EF4-FFF2-40B4-BE49-F238E27FC236}">
                <a16:creationId xmlns:a16="http://schemas.microsoft.com/office/drawing/2014/main" id="{0D022B5D-2C26-61A2-27B9-8C2CBE3BFCE2}"/>
              </a:ext>
            </a:extLst>
          </p:cNvPr>
          <p:cNvSpPr/>
          <p:nvPr/>
        </p:nvSpPr>
        <p:spPr>
          <a:xfrm>
            <a:off x="379468" y="1759493"/>
            <a:ext cx="2071046" cy="695831"/>
          </a:xfrm>
          <a:prstGeom prst="rightArrow">
            <a:avLst/>
          </a:prstGeom>
          <a:gradFill rotWithShape="1">
            <a:gsLst>
              <a:gs pos="0">
                <a:srgbClr val="0E2841">
                  <a:hueOff val="0"/>
                  <a:satOff val="0"/>
                  <a:lumOff val="0"/>
                  <a:alphaOff val="0"/>
                  <a:satMod val="103000"/>
                  <a:lumMod val="102000"/>
                  <a:tint val="94000"/>
                </a:srgbClr>
              </a:gs>
              <a:gs pos="50000">
                <a:srgbClr val="0E2841">
                  <a:hueOff val="0"/>
                  <a:satOff val="0"/>
                  <a:lumOff val="0"/>
                  <a:alphaOff val="0"/>
                  <a:satMod val="110000"/>
                  <a:lumMod val="100000"/>
                  <a:shade val="100000"/>
                </a:srgbClr>
              </a:gs>
              <a:gs pos="100000">
                <a:srgbClr val="0E284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738" tIns="66353" rIns="98738" bIns="66353" numCol="1" spcCol="1270" anchor="ctr" anchorCtr="0">
            <a:noAutofit/>
          </a:bodyP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marL="0" lvl="0" indent="0" algn="ctr" defTabSz="755650">
              <a:lnSpc>
                <a:spcPct val="90000"/>
              </a:lnSpc>
              <a:spcBef>
                <a:spcPct val="0"/>
              </a:spcBef>
              <a:spcAft>
                <a:spcPct val="35000"/>
              </a:spcAft>
              <a:buNone/>
            </a:pPr>
            <a:r>
              <a:rPr lang="en-US" sz="1700" kern="1200" dirty="0"/>
              <a:t>Granularity</a:t>
            </a:r>
          </a:p>
        </p:txBody>
      </p:sp>
      <p:sp>
        <p:nvSpPr>
          <p:cNvPr id="44" name="Freeform: Shape 43">
            <a:extLst>
              <a:ext uri="{FF2B5EF4-FFF2-40B4-BE49-F238E27FC236}">
                <a16:creationId xmlns:a16="http://schemas.microsoft.com/office/drawing/2014/main" id="{41FCB54B-A01C-D952-0621-35E08C2F6A1E}"/>
              </a:ext>
            </a:extLst>
          </p:cNvPr>
          <p:cNvSpPr/>
          <p:nvPr/>
        </p:nvSpPr>
        <p:spPr>
          <a:xfrm>
            <a:off x="2614950" y="2590851"/>
            <a:ext cx="4190699" cy="556666"/>
          </a:xfrm>
          <a:custGeom>
            <a:avLst/>
            <a:gdLst>
              <a:gd name="connsiteX0" fmla="*/ 92779 w 556665"/>
              <a:gd name="connsiteY0" fmla="*/ 0 h 3681860"/>
              <a:gd name="connsiteX1" fmla="*/ 463886 w 556665"/>
              <a:gd name="connsiteY1" fmla="*/ 0 h 3681860"/>
              <a:gd name="connsiteX2" fmla="*/ 556665 w 556665"/>
              <a:gd name="connsiteY2" fmla="*/ 92779 h 3681860"/>
              <a:gd name="connsiteX3" fmla="*/ 556665 w 556665"/>
              <a:gd name="connsiteY3" fmla="*/ 3681860 h 3681860"/>
              <a:gd name="connsiteX4" fmla="*/ 556665 w 556665"/>
              <a:gd name="connsiteY4" fmla="*/ 3681860 h 3681860"/>
              <a:gd name="connsiteX5" fmla="*/ 0 w 556665"/>
              <a:gd name="connsiteY5" fmla="*/ 3681860 h 3681860"/>
              <a:gd name="connsiteX6" fmla="*/ 0 w 556665"/>
              <a:gd name="connsiteY6" fmla="*/ 3681860 h 3681860"/>
              <a:gd name="connsiteX7" fmla="*/ 0 w 556665"/>
              <a:gd name="connsiteY7" fmla="*/ 92779 h 3681860"/>
              <a:gd name="connsiteX8" fmla="*/ 92779 w 556665"/>
              <a:gd name="connsiteY8" fmla="*/ 0 h 368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665" h="3681860">
                <a:moveTo>
                  <a:pt x="556665" y="613655"/>
                </a:moveTo>
                <a:lnTo>
                  <a:pt x="556665" y="3068205"/>
                </a:lnTo>
                <a:cubicBezTo>
                  <a:pt x="556665" y="3407112"/>
                  <a:pt x="550385" y="3681857"/>
                  <a:pt x="542638" y="3681857"/>
                </a:cubicBezTo>
                <a:lnTo>
                  <a:pt x="0" y="3681857"/>
                </a:lnTo>
                <a:lnTo>
                  <a:pt x="0" y="3681857"/>
                </a:lnTo>
                <a:lnTo>
                  <a:pt x="0" y="3"/>
                </a:lnTo>
                <a:lnTo>
                  <a:pt x="0" y="3"/>
                </a:lnTo>
                <a:lnTo>
                  <a:pt x="542638" y="3"/>
                </a:lnTo>
                <a:cubicBezTo>
                  <a:pt x="550385" y="3"/>
                  <a:pt x="556665" y="274748"/>
                  <a:pt x="556665" y="613655"/>
                </a:cubicBezTo>
                <a:close/>
              </a:path>
            </a:pathLst>
          </a:custGeom>
          <a:solidFill>
            <a:srgbClr val="0E2841">
              <a:alpha val="90000"/>
              <a:tint val="40000"/>
              <a:hueOff val="0"/>
              <a:satOff val="0"/>
              <a:lumOff val="0"/>
              <a:alphaOff val="0"/>
            </a:srgbClr>
          </a:solidFill>
          <a:ln w="12700" cap="flat" cmpd="sng" algn="ctr">
            <a:solidFill>
              <a:srgbClr val="0E2841">
                <a:alpha val="90000"/>
                <a:tint val="40000"/>
                <a:hueOff val="0"/>
                <a:satOff val="0"/>
                <a:lumOff val="0"/>
                <a:alphaOff val="0"/>
              </a:srgbClr>
            </a:solidFill>
            <a:prstDash val="solid"/>
            <a:miter lim="800000"/>
          </a:ln>
          <a:effectLst/>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53844" rIns="80514" bIns="53845" numCol="1" spcCol="1270" anchor="ctr" anchorCtr="0">
            <a:noAutofit/>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pPr marL="115888" lvl="1" indent="0" algn="l" defTabSz="622300">
              <a:lnSpc>
                <a:spcPct val="90000"/>
              </a:lnSpc>
              <a:spcBef>
                <a:spcPct val="0"/>
              </a:spcBef>
              <a:spcAft>
                <a:spcPct val="15000"/>
              </a:spcAft>
              <a:buNone/>
            </a:pPr>
            <a:r>
              <a:rPr lang="en-US" sz="1600" kern="1200" dirty="0">
                <a:effectLst/>
                <a:latin typeface="Calibri" panose="020F0502020204030204" pitchFamily="34" charset="0"/>
                <a:ea typeface="Calibri" panose="020F0502020204030204" pitchFamily="34" charset="0"/>
                <a:cs typeface="Calibri" panose="020F0502020204030204" pitchFamily="34" charset="0"/>
              </a:rPr>
              <a:t>Modules can be replaced but </a:t>
            </a:r>
            <a:r>
              <a:rPr lang="en-US" sz="1600" u="sng" kern="1200" dirty="0">
                <a:effectLst/>
                <a:latin typeface="Calibri" panose="020F0502020204030204" pitchFamily="34" charset="0"/>
                <a:ea typeface="Calibri" panose="020F0502020204030204" pitchFamily="34" charset="0"/>
                <a:cs typeface="Calibri" panose="020F0502020204030204" pitchFamily="34" charset="0"/>
              </a:rPr>
              <a:t>may</a:t>
            </a:r>
            <a:r>
              <a:rPr lang="en-US" sz="1600" kern="1200" dirty="0">
                <a:effectLst/>
                <a:latin typeface="Calibri" panose="020F0502020204030204" pitchFamily="34" charset="0"/>
                <a:ea typeface="Calibri" panose="020F0502020204030204" pitchFamily="34" charset="0"/>
                <a:cs typeface="Calibri" panose="020F0502020204030204" pitchFamily="34" charset="0"/>
              </a:rPr>
              <a:t> </a:t>
            </a:r>
            <a:r>
              <a:rPr lang="en-US" sz="1600" u="sng" kern="1200" dirty="0">
                <a:effectLst/>
                <a:latin typeface="Calibri" panose="020F0502020204030204" pitchFamily="34" charset="0"/>
                <a:ea typeface="Calibri" panose="020F0502020204030204" pitchFamily="34" charset="0"/>
                <a:cs typeface="Calibri" panose="020F0502020204030204" pitchFamily="34" charset="0"/>
              </a:rPr>
              <a:t>require</a:t>
            </a:r>
            <a:r>
              <a:rPr lang="en-US" sz="1600" kern="1200" dirty="0">
                <a:effectLst/>
                <a:latin typeface="Calibri" panose="020F0502020204030204" pitchFamily="34" charset="0"/>
                <a:ea typeface="Calibri" panose="020F0502020204030204" pitchFamily="34" charset="0"/>
                <a:cs typeface="Calibri" panose="020F0502020204030204" pitchFamily="34" charset="0"/>
              </a:rPr>
              <a:t> more effort to ensure compatibility and integration</a:t>
            </a:r>
            <a:endParaRPr lang="en-US" sz="1600" kern="1200" dirty="0">
              <a:latin typeface="Calibri" panose="020F0502020204030204" pitchFamily="34" charset="0"/>
              <a:cs typeface="Calibri" panose="020F0502020204030204" pitchFamily="34" charset="0"/>
            </a:endParaRPr>
          </a:p>
        </p:txBody>
      </p:sp>
      <p:sp>
        <p:nvSpPr>
          <p:cNvPr id="45" name="Arrow: Right 44">
            <a:extLst>
              <a:ext uri="{FF2B5EF4-FFF2-40B4-BE49-F238E27FC236}">
                <a16:creationId xmlns:a16="http://schemas.microsoft.com/office/drawing/2014/main" id="{771312F9-4210-EAB9-2972-89488CACD824}"/>
              </a:ext>
            </a:extLst>
          </p:cNvPr>
          <p:cNvSpPr/>
          <p:nvPr/>
        </p:nvSpPr>
        <p:spPr>
          <a:xfrm>
            <a:off x="379468" y="2507277"/>
            <a:ext cx="2071046" cy="695831"/>
          </a:xfrm>
          <a:prstGeom prst="rightArrow">
            <a:avLst/>
          </a:prstGeom>
          <a:gradFill rotWithShape="1">
            <a:gsLst>
              <a:gs pos="0">
                <a:srgbClr val="0E2841">
                  <a:hueOff val="0"/>
                  <a:satOff val="0"/>
                  <a:lumOff val="0"/>
                  <a:alphaOff val="0"/>
                  <a:satMod val="103000"/>
                  <a:lumMod val="102000"/>
                  <a:tint val="94000"/>
                </a:srgbClr>
              </a:gs>
              <a:gs pos="50000">
                <a:srgbClr val="0E2841">
                  <a:hueOff val="0"/>
                  <a:satOff val="0"/>
                  <a:lumOff val="0"/>
                  <a:alphaOff val="0"/>
                  <a:satMod val="110000"/>
                  <a:lumMod val="100000"/>
                  <a:shade val="100000"/>
                </a:srgbClr>
              </a:gs>
              <a:gs pos="100000">
                <a:srgbClr val="0E284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738" tIns="66353" rIns="98738" bIns="66353" numCol="1" spcCol="1270" anchor="ctr" anchorCtr="0">
            <a:noAutofit/>
          </a:bodyP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marL="0" lvl="0" indent="0" algn="ctr" defTabSz="755650">
              <a:lnSpc>
                <a:spcPct val="90000"/>
              </a:lnSpc>
              <a:spcBef>
                <a:spcPct val="0"/>
              </a:spcBef>
              <a:spcAft>
                <a:spcPct val="35000"/>
              </a:spcAft>
              <a:buNone/>
            </a:pPr>
            <a:r>
              <a:rPr lang="en-US" sz="1700" kern="1200" dirty="0"/>
              <a:t>Interchangeability</a:t>
            </a:r>
          </a:p>
        </p:txBody>
      </p:sp>
      <p:sp>
        <p:nvSpPr>
          <p:cNvPr id="46" name="Freeform: Shape 45">
            <a:extLst>
              <a:ext uri="{FF2B5EF4-FFF2-40B4-BE49-F238E27FC236}">
                <a16:creationId xmlns:a16="http://schemas.microsoft.com/office/drawing/2014/main" id="{67E3A151-A3E5-9A2F-9372-BE34201B47F6}"/>
              </a:ext>
            </a:extLst>
          </p:cNvPr>
          <p:cNvSpPr/>
          <p:nvPr/>
        </p:nvSpPr>
        <p:spPr>
          <a:xfrm>
            <a:off x="2614950" y="3321474"/>
            <a:ext cx="4190699" cy="556666"/>
          </a:xfrm>
          <a:custGeom>
            <a:avLst/>
            <a:gdLst>
              <a:gd name="connsiteX0" fmla="*/ 92779 w 556665"/>
              <a:gd name="connsiteY0" fmla="*/ 0 h 3681860"/>
              <a:gd name="connsiteX1" fmla="*/ 463886 w 556665"/>
              <a:gd name="connsiteY1" fmla="*/ 0 h 3681860"/>
              <a:gd name="connsiteX2" fmla="*/ 556665 w 556665"/>
              <a:gd name="connsiteY2" fmla="*/ 92779 h 3681860"/>
              <a:gd name="connsiteX3" fmla="*/ 556665 w 556665"/>
              <a:gd name="connsiteY3" fmla="*/ 3681860 h 3681860"/>
              <a:gd name="connsiteX4" fmla="*/ 556665 w 556665"/>
              <a:gd name="connsiteY4" fmla="*/ 3681860 h 3681860"/>
              <a:gd name="connsiteX5" fmla="*/ 0 w 556665"/>
              <a:gd name="connsiteY5" fmla="*/ 3681860 h 3681860"/>
              <a:gd name="connsiteX6" fmla="*/ 0 w 556665"/>
              <a:gd name="connsiteY6" fmla="*/ 3681860 h 3681860"/>
              <a:gd name="connsiteX7" fmla="*/ 0 w 556665"/>
              <a:gd name="connsiteY7" fmla="*/ 92779 h 3681860"/>
              <a:gd name="connsiteX8" fmla="*/ 92779 w 556665"/>
              <a:gd name="connsiteY8" fmla="*/ 0 h 368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665" h="3681860">
                <a:moveTo>
                  <a:pt x="556665" y="613655"/>
                </a:moveTo>
                <a:lnTo>
                  <a:pt x="556665" y="3068205"/>
                </a:lnTo>
                <a:cubicBezTo>
                  <a:pt x="556665" y="3407112"/>
                  <a:pt x="550385" y="3681857"/>
                  <a:pt x="542638" y="3681857"/>
                </a:cubicBezTo>
                <a:lnTo>
                  <a:pt x="0" y="3681857"/>
                </a:lnTo>
                <a:lnTo>
                  <a:pt x="0" y="3681857"/>
                </a:lnTo>
                <a:lnTo>
                  <a:pt x="0" y="3"/>
                </a:lnTo>
                <a:lnTo>
                  <a:pt x="0" y="3"/>
                </a:lnTo>
                <a:lnTo>
                  <a:pt x="542638" y="3"/>
                </a:lnTo>
                <a:cubicBezTo>
                  <a:pt x="550385" y="3"/>
                  <a:pt x="556665" y="274748"/>
                  <a:pt x="556665" y="613655"/>
                </a:cubicBezTo>
                <a:close/>
              </a:path>
            </a:pathLst>
          </a:custGeom>
          <a:solidFill>
            <a:srgbClr val="0E2841">
              <a:alpha val="90000"/>
              <a:tint val="40000"/>
              <a:hueOff val="0"/>
              <a:satOff val="0"/>
              <a:lumOff val="0"/>
              <a:alphaOff val="0"/>
            </a:srgbClr>
          </a:solidFill>
          <a:ln w="12700" cap="flat" cmpd="sng" algn="ctr">
            <a:solidFill>
              <a:srgbClr val="0E2841">
                <a:alpha val="90000"/>
                <a:tint val="40000"/>
                <a:hueOff val="0"/>
                <a:satOff val="0"/>
                <a:lumOff val="0"/>
                <a:alphaOff val="0"/>
              </a:srgbClr>
            </a:solidFill>
            <a:prstDash val="solid"/>
            <a:miter lim="800000"/>
          </a:ln>
          <a:effectLst/>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53844" rIns="80514" bIns="53845" numCol="1" spcCol="1270" anchor="ctr" anchorCtr="0">
            <a:noAutofit/>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pPr marL="55563" lvl="1" indent="0" algn="l" defTabSz="622300">
              <a:lnSpc>
                <a:spcPct val="90000"/>
              </a:lnSpc>
              <a:spcBef>
                <a:spcPct val="0"/>
              </a:spcBef>
              <a:spcAft>
                <a:spcPct val="15000"/>
              </a:spcAft>
              <a:buNone/>
            </a:pPr>
            <a:r>
              <a:rPr lang="en-US" sz="1600"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Calibri" panose="020F0502020204030204" pitchFamily="34" charset="0"/>
              </a:rPr>
              <a:t>Flexibility may require more planning and effort to modify </a:t>
            </a:r>
          </a:p>
        </p:txBody>
      </p:sp>
      <p:sp>
        <p:nvSpPr>
          <p:cNvPr id="47" name="Arrow: Right 46">
            <a:extLst>
              <a:ext uri="{FF2B5EF4-FFF2-40B4-BE49-F238E27FC236}">
                <a16:creationId xmlns:a16="http://schemas.microsoft.com/office/drawing/2014/main" id="{C00AA123-EC78-484B-CFA2-0B0740E95633}"/>
              </a:ext>
            </a:extLst>
          </p:cNvPr>
          <p:cNvSpPr/>
          <p:nvPr/>
        </p:nvSpPr>
        <p:spPr>
          <a:xfrm>
            <a:off x="379468" y="3237900"/>
            <a:ext cx="2071046" cy="695831"/>
          </a:xfrm>
          <a:prstGeom prst="rightArrow">
            <a:avLst/>
          </a:prstGeom>
          <a:gradFill rotWithShape="1">
            <a:gsLst>
              <a:gs pos="0">
                <a:srgbClr val="0E2841">
                  <a:hueOff val="0"/>
                  <a:satOff val="0"/>
                  <a:lumOff val="0"/>
                  <a:alphaOff val="0"/>
                  <a:satMod val="103000"/>
                  <a:lumMod val="102000"/>
                  <a:tint val="94000"/>
                </a:srgbClr>
              </a:gs>
              <a:gs pos="50000">
                <a:srgbClr val="0E2841">
                  <a:hueOff val="0"/>
                  <a:satOff val="0"/>
                  <a:lumOff val="0"/>
                  <a:alphaOff val="0"/>
                  <a:satMod val="110000"/>
                  <a:lumMod val="100000"/>
                  <a:shade val="100000"/>
                </a:srgbClr>
              </a:gs>
              <a:gs pos="100000">
                <a:srgbClr val="0E284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738" tIns="66353" rIns="98738" bIns="66353" numCol="1" spcCol="1270" anchor="ctr" anchorCtr="0">
            <a:noAutofit/>
          </a:bodyP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marL="0" lvl="0" indent="0" algn="ctr" defTabSz="755650">
              <a:lnSpc>
                <a:spcPct val="90000"/>
              </a:lnSpc>
              <a:spcBef>
                <a:spcPct val="0"/>
              </a:spcBef>
              <a:spcAft>
                <a:spcPct val="35000"/>
              </a:spcAft>
              <a:buNone/>
            </a:pPr>
            <a:r>
              <a:rPr lang="en-US" sz="1700" kern="1200" dirty="0"/>
              <a:t>Flexibility</a:t>
            </a:r>
          </a:p>
        </p:txBody>
      </p:sp>
      <p:sp>
        <p:nvSpPr>
          <p:cNvPr id="48" name="Freeform: Shape 47">
            <a:extLst>
              <a:ext uri="{FF2B5EF4-FFF2-40B4-BE49-F238E27FC236}">
                <a16:creationId xmlns:a16="http://schemas.microsoft.com/office/drawing/2014/main" id="{464F11D5-25A0-E33C-9955-EFB9D02C0D14}"/>
              </a:ext>
            </a:extLst>
          </p:cNvPr>
          <p:cNvSpPr/>
          <p:nvPr/>
        </p:nvSpPr>
        <p:spPr>
          <a:xfrm>
            <a:off x="2614950" y="4052097"/>
            <a:ext cx="4190699" cy="556666"/>
          </a:xfrm>
          <a:custGeom>
            <a:avLst/>
            <a:gdLst>
              <a:gd name="connsiteX0" fmla="*/ 92779 w 556665"/>
              <a:gd name="connsiteY0" fmla="*/ 0 h 3681860"/>
              <a:gd name="connsiteX1" fmla="*/ 463886 w 556665"/>
              <a:gd name="connsiteY1" fmla="*/ 0 h 3681860"/>
              <a:gd name="connsiteX2" fmla="*/ 556665 w 556665"/>
              <a:gd name="connsiteY2" fmla="*/ 92779 h 3681860"/>
              <a:gd name="connsiteX3" fmla="*/ 556665 w 556665"/>
              <a:gd name="connsiteY3" fmla="*/ 3681860 h 3681860"/>
              <a:gd name="connsiteX4" fmla="*/ 556665 w 556665"/>
              <a:gd name="connsiteY4" fmla="*/ 3681860 h 3681860"/>
              <a:gd name="connsiteX5" fmla="*/ 0 w 556665"/>
              <a:gd name="connsiteY5" fmla="*/ 3681860 h 3681860"/>
              <a:gd name="connsiteX6" fmla="*/ 0 w 556665"/>
              <a:gd name="connsiteY6" fmla="*/ 3681860 h 3681860"/>
              <a:gd name="connsiteX7" fmla="*/ 0 w 556665"/>
              <a:gd name="connsiteY7" fmla="*/ 92779 h 3681860"/>
              <a:gd name="connsiteX8" fmla="*/ 92779 w 556665"/>
              <a:gd name="connsiteY8" fmla="*/ 0 h 368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665" h="3681860">
                <a:moveTo>
                  <a:pt x="556665" y="613655"/>
                </a:moveTo>
                <a:lnTo>
                  <a:pt x="556665" y="3068205"/>
                </a:lnTo>
                <a:cubicBezTo>
                  <a:pt x="556665" y="3407112"/>
                  <a:pt x="550385" y="3681857"/>
                  <a:pt x="542638" y="3681857"/>
                </a:cubicBezTo>
                <a:lnTo>
                  <a:pt x="0" y="3681857"/>
                </a:lnTo>
                <a:lnTo>
                  <a:pt x="0" y="3681857"/>
                </a:lnTo>
                <a:lnTo>
                  <a:pt x="0" y="3"/>
                </a:lnTo>
                <a:lnTo>
                  <a:pt x="0" y="3"/>
                </a:lnTo>
                <a:lnTo>
                  <a:pt x="542638" y="3"/>
                </a:lnTo>
                <a:cubicBezTo>
                  <a:pt x="550385" y="3"/>
                  <a:pt x="556665" y="274748"/>
                  <a:pt x="556665" y="613655"/>
                </a:cubicBezTo>
                <a:close/>
              </a:path>
            </a:pathLst>
          </a:custGeom>
          <a:solidFill>
            <a:srgbClr val="0E2841">
              <a:alpha val="90000"/>
              <a:tint val="40000"/>
              <a:hueOff val="0"/>
              <a:satOff val="0"/>
              <a:lumOff val="0"/>
              <a:alphaOff val="0"/>
            </a:srgbClr>
          </a:solidFill>
          <a:ln w="12700" cap="flat" cmpd="sng" algn="ctr">
            <a:solidFill>
              <a:srgbClr val="0E2841">
                <a:alpha val="90000"/>
                <a:tint val="40000"/>
                <a:hueOff val="0"/>
                <a:satOff val="0"/>
                <a:lumOff val="0"/>
                <a:alphaOff val="0"/>
              </a:srgbClr>
            </a:solidFill>
            <a:prstDash val="solid"/>
            <a:miter lim="800000"/>
          </a:ln>
          <a:effectLst/>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53844" rIns="80514" bIns="53845" numCol="1" spcCol="1270" anchor="ctr" anchorCtr="0">
            <a:noAutofit/>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pPr marL="55563" lvl="1" indent="0" algn="l" defTabSz="622300">
              <a:lnSpc>
                <a:spcPct val="90000"/>
              </a:lnSpc>
              <a:spcBef>
                <a:spcPct val="0"/>
              </a:spcBef>
              <a:spcAft>
                <a:spcPct val="15000"/>
              </a:spcAft>
              <a:buNone/>
            </a:pPr>
            <a:r>
              <a:rPr lang="en-US" sz="1600"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Calibri" panose="020F0502020204030204" pitchFamily="34" charset="0"/>
              </a:rPr>
              <a:t>Integration may still require careful consideration of dependencies and interfaces</a:t>
            </a:r>
          </a:p>
        </p:txBody>
      </p:sp>
      <p:sp>
        <p:nvSpPr>
          <p:cNvPr id="49" name="Arrow: Right 48">
            <a:extLst>
              <a:ext uri="{FF2B5EF4-FFF2-40B4-BE49-F238E27FC236}">
                <a16:creationId xmlns:a16="http://schemas.microsoft.com/office/drawing/2014/main" id="{2AD7C4B3-4911-1182-DBE5-4186291AF2A8}"/>
              </a:ext>
            </a:extLst>
          </p:cNvPr>
          <p:cNvSpPr/>
          <p:nvPr/>
        </p:nvSpPr>
        <p:spPr>
          <a:xfrm>
            <a:off x="379468" y="3968523"/>
            <a:ext cx="2071046" cy="695831"/>
          </a:xfrm>
          <a:prstGeom prst="rightArrow">
            <a:avLst/>
          </a:prstGeom>
          <a:gradFill rotWithShape="1">
            <a:gsLst>
              <a:gs pos="0">
                <a:srgbClr val="0E2841">
                  <a:hueOff val="0"/>
                  <a:satOff val="0"/>
                  <a:lumOff val="0"/>
                  <a:alphaOff val="0"/>
                  <a:satMod val="103000"/>
                  <a:lumMod val="102000"/>
                  <a:tint val="94000"/>
                </a:srgbClr>
              </a:gs>
              <a:gs pos="50000">
                <a:srgbClr val="0E2841">
                  <a:hueOff val="0"/>
                  <a:satOff val="0"/>
                  <a:lumOff val="0"/>
                  <a:alphaOff val="0"/>
                  <a:satMod val="110000"/>
                  <a:lumMod val="100000"/>
                  <a:shade val="100000"/>
                </a:srgbClr>
              </a:gs>
              <a:gs pos="100000">
                <a:srgbClr val="0E284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738" tIns="66353" rIns="98738" bIns="66353" numCol="1" spcCol="1270" anchor="ctr" anchorCtr="0">
            <a:noAutofit/>
          </a:bodyP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marL="0" lvl="0" indent="0" algn="ctr" defTabSz="755650">
              <a:lnSpc>
                <a:spcPct val="90000"/>
              </a:lnSpc>
              <a:spcBef>
                <a:spcPct val="0"/>
              </a:spcBef>
              <a:spcAft>
                <a:spcPct val="35000"/>
              </a:spcAft>
              <a:buNone/>
            </a:pPr>
            <a:r>
              <a:rPr lang="en-US" sz="1700" kern="1200" dirty="0"/>
              <a:t>Integration</a:t>
            </a:r>
          </a:p>
        </p:txBody>
      </p:sp>
      <p:sp>
        <p:nvSpPr>
          <p:cNvPr id="50" name="Freeform: Shape 49">
            <a:extLst>
              <a:ext uri="{FF2B5EF4-FFF2-40B4-BE49-F238E27FC236}">
                <a16:creationId xmlns:a16="http://schemas.microsoft.com/office/drawing/2014/main" id="{FC615CC1-1497-2C43-4263-8A88FF69F32B}"/>
              </a:ext>
            </a:extLst>
          </p:cNvPr>
          <p:cNvSpPr/>
          <p:nvPr/>
        </p:nvSpPr>
        <p:spPr>
          <a:xfrm>
            <a:off x="2614950" y="4782720"/>
            <a:ext cx="4165727" cy="556666"/>
          </a:xfrm>
          <a:custGeom>
            <a:avLst/>
            <a:gdLst>
              <a:gd name="connsiteX0" fmla="*/ 92779 w 556665"/>
              <a:gd name="connsiteY0" fmla="*/ 0 h 3681860"/>
              <a:gd name="connsiteX1" fmla="*/ 463886 w 556665"/>
              <a:gd name="connsiteY1" fmla="*/ 0 h 3681860"/>
              <a:gd name="connsiteX2" fmla="*/ 556665 w 556665"/>
              <a:gd name="connsiteY2" fmla="*/ 92779 h 3681860"/>
              <a:gd name="connsiteX3" fmla="*/ 556665 w 556665"/>
              <a:gd name="connsiteY3" fmla="*/ 3681860 h 3681860"/>
              <a:gd name="connsiteX4" fmla="*/ 556665 w 556665"/>
              <a:gd name="connsiteY4" fmla="*/ 3681860 h 3681860"/>
              <a:gd name="connsiteX5" fmla="*/ 0 w 556665"/>
              <a:gd name="connsiteY5" fmla="*/ 3681860 h 3681860"/>
              <a:gd name="connsiteX6" fmla="*/ 0 w 556665"/>
              <a:gd name="connsiteY6" fmla="*/ 3681860 h 3681860"/>
              <a:gd name="connsiteX7" fmla="*/ 0 w 556665"/>
              <a:gd name="connsiteY7" fmla="*/ 92779 h 3681860"/>
              <a:gd name="connsiteX8" fmla="*/ 92779 w 556665"/>
              <a:gd name="connsiteY8" fmla="*/ 0 h 368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665" h="3681860">
                <a:moveTo>
                  <a:pt x="556665" y="613655"/>
                </a:moveTo>
                <a:lnTo>
                  <a:pt x="556665" y="3068205"/>
                </a:lnTo>
                <a:cubicBezTo>
                  <a:pt x="556665" y="3407112"/>
                  <a:pt x="550385" y="3681857"/>
                  <a:pt x="542638" y="3681857"/>
                </a:cubicBezTo>
                <a:lnTo>
                  <a:pt x="0" y="3681857"/>
                </a:lnTo>
                <a:lnTo>
                  <a:pt x="0" y="3681857"/>
                </a:lnTo>
                <a:lnTo>
                  <a:pt x="0" y="3"/>
                </a:lnTo>
                <a:lnTo>
                  <a:pt x="0" y="3"/>
                </a:lnTo>
                <a:lnTo>
                  <a:pt x="542638" y="3"/>
                </a:lnTo>
                <a:cubicBezTo>
                  <a:pt x="550385" y="3"/>
                  <a:pt x="556665" y="274748"/>
                  <a:pt x="556665" y="613655"/>
                </a:cubicBezTo>
                <a:close/>
              </a:path>
            </a:pathLst>
          </a:custGeom>
          <a:solidFill>
            <a:srgbClr val="0E2841">
              <a:alpha val="90000"/>
              <a:tint val="40000"/>
              <a:hueOff val="0"/>
              <a:satOff val="0"/>
              <a:lumOff val="0"/>
              <a:alphaOff val="0"/>
            </a:srgbClr>
          </a:solidFill>
          <a:ln w="12700" cap="flat" cmpd="sng" algn="ctr">
            <a:solidFill>
              <a:srgbClr val="0E2841">
                <a:alpha val="90000"/>
                <a:tint val="40000"/>
                <a:hueOff val="0"/>
                <a:satOff val="0"/>
                <a:lumOff val="0"/>
                <a:alphaOff val="0"/>
              </a:srgbClr>
            </a:solidFill>
            <a:prstDash val="solid"/>
            <a:miter lim="800000"/>
          </a:ln>
          <a:effectLst/>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53844" rIns="80514" bIns="53845" numCol="1" spcCol="1270" anchor="ctr" anchorCtr="0">
            <a:noAutofit/>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pPr marL="55563" lvl="1" indent="0" algn="l" defTabSz="622300">
              <a:lnSpc>
                <a:spcPct val="90000"/>
              </a:lnSpc>
              <a:spcBef>
                <a:spcPct val="0"/>
              </a:spcBef>
              <a:spcAft>
                <a:spcPct val="15000"/>
              </a:spcAft>
              <a:buNone/>
            </a:pPr>
            <a:r>
              <a:rPr lang="en-US" sz="1600"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Calibri" panose="020F0502020204030204" pitchFamily="34" charset="0"/>
              </a:rPr>
              <a:t>Scaled by adding more instances of modules </a:t>
            </a:r>
          </a:p>
        </p:txBody>
      </p:sp>
      <p:sp>
        <p:nvSpPr>
          <p:cNvPr id="51" name="Arrow: Right 50">
            <a:extLst>
              <a:ext uri="{FF2B5EF4-FFF2-40B4-BE49-F238E27FC236}">
                <a16:creationId xmlns:a16="http://schemas.microsoft.com/office/drawing/2014/main" id="{D46963AB-2CF3-DBDF-4D61-BFB46A56FBF4}"/>
              </a:ext>
            </a:extLst>
          </p:cNvPr>
          <p:cNvSpPr/>
          <p:nvPr/>
        </p:nvSpPr>
        <p:spPr>
          <a:xfrm>
            <a:off x="379468" y="4699147"/>
            <a:ext cx="2071046" cy="695831"/>
          </a:xfrm>
          <a:prstGeom prst="rightArrow">
            <a:avLst/>
          </a:prstGeom>
          <a:gradFill rotWithShape="1">
            <a:gsLst>
              <a:gs pos="0">
                <a:srgbClr val="0E2841">
                  <a:hueOff val="0"/>
                  <a:satOff val="0"/>
                  <a:lumOff val="0"/>
                  <a:alphaOff val="0"/>
                  <a:satMod val="103000"/>
                  <a:lumMod val="102000"/>
                  <a:tint val="94000"/>
                </a:srgbClr>
              </a:gs>
              <a:gs pos="50000">
                <a:srgbClr val="0E2841">
                  <a:hueOff val="0"/>
                  <a:satOff val="0"/>
                  <a:lumOff val="0"/>
                  <a:alphaOff val="0"/>
                  <a:satMod val="110000"/>
                  <a:lumMod val="100000"/>
                  <a:shade val="100000"/>
                </a:srgbClr>
              </a:gs>
              <a:gs pos="100000">
                <a:srgbClr val="0E284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738" tIns="66353" rIns="98738" bIns="66353" numCol="1" spcCol="1270" anchor="ctr" anchorCtr="0">
            <a:noAutofit/>
          </a:bodyP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marL="0" lvl="0" indent="0" algn="ctr" defTabSz="755650">
              <a:lnSpc>
                <a:spcPct val="90000"/>
              </a:lnSpc>
              <a:spcBef>
                <a:spcPct val="0"/>
              </a:spcBef>
              <a:spcAft>
                <a:spcPct val="35000"/>
              </a:spcAft>
              <a:buNone/>
            </a:pPr>
            <a:r>
              <a:rPr lang="en-US" sz="1700" kern="1200" dirty="0"/>
              <a:t>Scalability</a:t>
            </a:r>
          </a:p>
        </p:txBody>
      </p:sp>
      <p:sp>
        <p:nvSpPr>
          <p:cNvPr id="52" name="Freeform: Shape 51">
            <a:extLst>
              <a:ext uri="{FF2B5EF4-FFF2-40B4-BE49-F238E27FC236}">
                <a16:creationId xmlns:a16="http://schemas.microsoft.com/office/drawing/2014/main" id="{893FAD90-ED99-12EF-986D-2638CEBD68B4}"/>
              </a:ext>
            </a:extLst>
          </p:cNvPr>
          <p:cNvSpPr/>
          <p:nvPr/>
        </p:nvSpPr>
        <p:spPr>
          <a:xfrm>
            <a:off x="2614950" y="5513343"/>
            <a:ext cx="4165727" cy="556666"/>
          </a:xfrm>
          <a:custGeom>
            <a:avLst/>
            <a:gdLst>
              <a:gd name="connsiteX0" fmla="*/ 92779 w 556665"/>
              <a:gd name="connsiteY0" fmla="*/ 0 h 3681860"/>
              <a:gd name="connsiteX1" fmla="*/ 463886 w 556665"/>
              <a:gd name="connsiteY1" fmla="*/ 0 h 3681860"/>
              <a:gd name="connsiteX2" fmla="*/ 556665 w 556665"/>
              <a:gd name="connsiteY2" fmla="*/ 92779 h 3681860"/>
              <a:gd name="connsiteX3" fmla="*/ 556665 w 556665"/>
              <a:gd name="connsiteY3" fmla="*/ 3681860 h 3681860"/>
              <a:gd name="connsiteX4" fmla="*/ 556665 w 556665"/>
              <a:gd name="connsiteY4" fmla="*/ 3681860 h 3681860"/>
              <a:gd name="connsiteX5" fmla="*/ 0 w 556665"/>
              <a:gd name="connsiteY5" fmla="*/ 3681860 h 3681860"/>
              <a:gd name="connsiteX6" fmla="*/ 0 w 556665"/>
              <a:gd name="connsiteY6" fmla="*/ 3681860 h 3681860"/>
              <a:gd name="connsiteX7" fmla="*/ 0 w 556665"/>
              <a:gd name="connsiteY7" fmla="*/ 92779 h 3681860"/>
              <a:gd name="connsiteX8" fmla="*/ 92779 w 556665"/>
              <a:gd name="connsiteY8" fmla="*/ 0 h 368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665" h="3681860">
                <a:moveTo>
                  <a:pt x="556665" y="613655"/>
                </a:moveTo>
                <a:lnTo>
                  <a:pt x="556665" y="3068205"/>
                </a:lnTo>
                <a:cubicBezTo>
                  <a:pt x="556665" y="3407112"/>
                  <a:pt x="550385" y="3681857"/>
                  <a:pt x="542638" y="3681857"/>
                </a:cubicBezTo>
                <a:lnTo>
                  <a:pt x="0" y="3681857"/>
                </a:lnTo>
                <a:lnTo>
                  <a:pt x="0" y="3681857"/>
                </a:lnTo>
                <a:lnTo>
                  <a:pt x="0" y="3"/>
                </a:lnTo>
                <a:lnTo>
                  <a:pt x="0" y="3"/>
                </a:lnTo>
                <a:lnTo>
                  <a:pt x="542638" y="3"/>
                </a:lnTo>
                <a:cubicBezTo>
                  <a:pt x="550385" y="3"/>
                  <a:pt x="556665" y="274748"/>
                  <a:pt x="556665" y="613655"/>
                </a:cubicBezTo>
                <a:close/>
              </a:path>
            </a:pathLst>
          </a:custGeom>
          <a:solidFill>
            <a:srgbClr val="0E2841">
              <a:alpha val="90000"/>
              <a:tint val="40000"/>
              <a:hueOff val="0"/>
              <a:satOff val="0"/>
              <a:lumOff val="0"/>
              <a:alphaOff val="0"/>
            </a:srgbClr>
          </a:solidFill>
          <a:ln w="12700" cap="flat" cmpd="sng" algn="ctr">
            <a:solidFill>
              <a:srgbClr val="0E2841">
                <a:alpha val="90000"/>
                <a:tint val="40000"/>
                <a:hueOff val="0"/>
                <a:satOff val="0"/>
                <a:lumOff val="0"/>
                <a:alphaOff val="0"/>
              </a:srgbClr>
            </a:solidFill>
            <a:prstDash val="solid"/>
            <a:miter lim="800000"/>
          </a:ln>
          <a:effectLst/>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1" tIns="53844" rIns="80514" bIns="53845" numCol="1" spcCol="1270" anchor="ctr" anchorCtr="0">
            <a:noAutofit/>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pPr marL="55563" lvl="1" indent="0" algn="l" defTabSz="622300">
              <a:lnSpc>
                <a:spcPct val="90000"/>
              </a:lnSpc>
              <a:spcBef>
                <a:spcPct val="0"/>
              </a:spcBef>
              <a:spcAft>
                <a:spcPct val="15000"/>
              </a:spcAft>
              <a:buNone/>
            </a:pPr>
            <a:r>
              <a:rPr lang="en-US" sz="1600"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Calibri" panose="020F0502020204030204" pitchFamily="34" charset="0"/>
              </a:rPr>
              <a:t>Traditional manufacturing in which stability and reliability are paramount</a:t>
            </a:r>
          </a:p>
        </p:txBody>
      </p:sp>
      <p:sp>
        <p:nvSpPr>
          <p:cNvPr id="53" name="Arrow: Right 52">
            <a:extLst>
              <a:ext uri="{FF2B5EF4-FFF2-40B4-BE49-F238E27FC236}">
                <a16:creationId xmlns:a16="http://schemas.microsoft.com/office/drawing/2014/main" id="{E3F6C33D-2DE7-784C-CB05-D0565B95C1AC}"/>
              </a:ext>
            </a:extLst>
          </p:cNvPr>
          <p:cNvSpPr/>
          <p:nvPr/>
        </p:nvSpPr>
        <p:spPr>
          <a:xfrm>
            <a:off x="379468" y="5429770"/>
            <a:ext cx="2071046" cy="695831"/>
          </a:xfrm>
          <a:prstGeom prst="rightArrow">
            <a:avLst/>
          </a:prstGeom>
          <a:gradFill rotWithShape="1">
            <a:gsLst>
              <a:gs pos="0">
                <a:srgbClr val="0E2841">
                  <a:hueOff val="0"/>
                  <a:satOff val="0"/>
                  <a:lumOff val="0"/>
                  <a:alphaOff val="0"/>
                  <a:satMod val="103000"/>
                  <a:lumMod val="102000"/>
                  <a:tint val="94000"/>
                </a:srgbClr>
              </a:gs>
              <a:gs pos="50000">
                <a:srgbClr val="0E2841">
                  <a:hueOff val="0"/>
                  <a:satOff val="0"/>
                  <a:lumOff val="0"/>
                  <a:alphaOff val="0"/>
                  <a:satMod val="110000"/>
                  <a:lumMod val="100000"/>
                  <a:shade val="100000"/>
                </a:srgbClr>
              </a:gs>
              <a:gs pos="100000">
                <a:srgbClr val="0E284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98738" tIns="66353" rIns="98738" bIns="66353" numCol="1" spcCol="1270" anchor="ctr" anchorCtr="0">
            <a:noAutofit/>
          </a:bodyP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marL="0" lvl="0" indent="0" algn="ctr" defTabSz="755650">
              <a:lnSpc>
                <a:spcPct val="90000"/>
              </a:lnSpc>
              <a:spcBef>
                <a:spcPct val="0"/>
              </a:spcBef>
              <a:spcAft>
                <a:spcPct val="35000"/>
              </a:spcAft>
              <a:buNone/>
            </a:pPr>
            <a:r>
              <a:rPr lang="en-US" sz="1700" kern="1200" dirty="0"/>
              <a:t>Use-Case</a:t>
            </a:r>
          </a:p>
        </p:txBody>
      </p:sp>
      <p:grpSp>
        <p:nvGrpSpPr>
          <p:cNvPr id="54" name="Group 53">
            <a:extLst>
              <a:ext uri="{FF2B5EF4-FFF2-40B4-BE49-F238E27FC236}">
                <a16:creationId xmlns:a16="http://schemas.microsoft.com/office/drawing/2014/main" id="{67BDC46B-ABE4-ADEB-2399-5086B791F095}"/>
              </a:ext>
            </a:extLst>
          </p:cNvPr>
          <p:cNvGrpSpPr/>
          <p:nvPr/>
        </p:nvGrpSpPr>
        <p:grpSpPr>
          <a:xfrm>
            <a:off x="7389693" y="1909043"/>
            <a:ext cx="4267161" cy="556665"/>
            <a:chOff x="2071047" y="70778"/>
            <a:chExt cx="3681860" cy="556665"/>
          </a:xfrm>
        </p:grpSpPr>
        <p:sp>
          <p:nvSpPr>
            <p:cNvPr id="70" name="Rectangle: Top Corners Rounded 69">
              <a:extLst>
                <a:ext uri="{FF2B5EF4-FFF2-40B4-BE49-F238E27FC236}">
                  <a16:creationId xmlns:a16="http://schemas.microsoft.com/office/drawing/2014/main" id="{9EE64C59-4EBA-89A7-1C9A-EB8074A5A3B5}"/>
                </a:ext>
              </a:extLst>
            </p:cNvPr>
            <p:cNvSpPr/>
            <p:nvPr/>
          </p:nvSpPr>
          <p:spPr>
            <a:xfrm rot="5400000">
              <a:off x="3633644" y="-1491819"/>
              <a:ext cx="556665" cy="3681860"/>
            </a:xfrm>
            <a:prstGeom prst="round2SameRect">
              <a:avLst/>
            </a:prstGeom>
            <a:solidFill>
              <a:srgbClr val="0E2841">
                <a:alpha val="90000"/>
                <a:tint val="40000"/>
                <a:hueOff val="0"/>
                <a:satOff val="0"/>
                <a:lumOff val="0"/>
                <a:alphaOff val="0"/>
              </a:srgbClr>
            </a:solidFill>
            <a:ln w="12700" cap="flat" cmpd="sng" algn="ctr">
              <a:solidFill>
                <a:srgbClr val="0E2841">
                  <a:alpha val="90000"/>
                  <a:tint val="40000"/>
                  <a:hueOff val="0"/>
                  <a:satOff val="0"/>
                  <a:lumOff val="0"/>
                  <a:alphaOff val="0"/>
                </a:srgbClr>
              </a:solidFill>
              <a:prstDash val="solid"/>
              <a:miter lim="800000"/>
            </a:ln>
            <a:effectLst/>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endParaRPr lang="en-US" sz="1600">
                <a:latin typeface="Calibri" panose="020F0502020204030204" pitchFamily="34" charset="0"/>
                <a:cs typeface="Calibri" panose="020F0502020204030204" pitchFamily="34" charset="0"/>
              </a:endParaRPr>
            </a:p>
          </p:txBody>
        </p:sp>
        <p:sp>
          <p:nvSpPr>
            <p:cNvPr id="71" name="Rectangle: Top Corners Rounded 4">
              <a:extLst>
                <a:ext uri="{FF2B5EF4-FFF2-40B4-BE49-F238E27FC236}">
                  <a16:creationId xmlns:a16="http://schemas.microsoft.com/office/drawing/2014/main" id="{3081620A-0FA1-AB2D-B181-B748A4466B73}"/>
                </a:ext>
              </a:extLst>
            </p:cNvPr>
            <p:cNvSpPr txBox="1"/>
            <p:nvPr/>
          </p:nvSpPr>
          <p:spPr>
            <a:xfrm>
              <a:off x="2071047" y="97952"/>
              <a:ext cx="3654686" cy="502317"/>
            </a:xfrm>
            <a:prstGeom prst="rect">
              <a:avLst/>
            </a:prstGeom>
            <a:noFill/>
            <a:ln>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540" tIns="64770" rIns="129540" bIns="64770" numCol="1" spcCol="1270" anchor="ctr" anchorCtr="0">
              <a:noAutofit/>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r>
                <a:rPr lang="en-US" sz="1600" b="1" i="1" dirty="0">
                  <a:latin typeface="Calibri" panose="020F0502020204030204" pitchFamily="34" charset="0"/>
                  <a:cs typeface="Calibri" panose="020F0502020204030204" pitchFamily="34" charset="0"/>
                </a:rPr>
                <a:t>Fine-grained - </a:t>
              </a:r>
              <a:r>
                <a:rPr lang="en-US" sz="1600" dirty="0">
                  <a:effectLst/>
                  <a:latin typeface="Calibri" panose="020F0502020204030204" pitchFamily="34" charset="0"/>
                  <a:ea typeface="Calibri" panose="020F0502020204030204" pitchFamily="34" charset="0"/>
                  <a:cs typeface="Calibri" panose="020F0502020204030204" pitchFamily="34" charset="0"/>
                </a:rPr>
                <a:t>allowing for precise customization</a:t>
              </a:r>
            </a:p>
          </p:txBody>
        </p:sp>
      </p:grpSp>
      <p:grpSp>
        <p:nvGrpSpPr>
          <p:cNvPr id="55" name="Group 54">
            <a:extLst>
              <a:ext uri="{FF2B5EF4-FFF2-40B4-BE49-F238E27FC236}">
                <a16:creationId xmlns:a16="http://schemas.microsoft.com/office/drawing/2014/main" id="{850B0116-4801-F9CF-8362-D0BF8CDF5678}"/>
              </a:ext>
            </a:extLst>
          </p:cNvPr>
          <p:cNvGrpSpPr/>
          <p:nvPr/>
        </p:nvGrpSpPr>
        <p:grpSpPr>
          <a:xfrm>
            <a:off x="7389692" y="2599293"/>
            <a:ext cx="4267161" cy="556665"/>
            <a:chOff x="2071046" y="801401"/>
            <a:chExt cx="3681861" cy="556665"/>
          </a:xfrm>
        </p:grpSpPr>
        <p:sp>
          <p:nvSpPr>
            <p:cNvPr id="68" name="Rectangle: Top Corners Rounded 67">
              <a:extLst>
                <a:ext uri="{FF2B5EF4-FFF2-40B4-BE49-F238E27FC236}">
                  <a16:creationId xmlns:a16="http://schemas.microsoft.com/office/drawing/2014/main" id="{6CECF9F8-63E2-2F35-A085-9023823C0133}"/>
                </a:ext>
              </a:extLst>
            </p:cNvPr>
            <p:cNvSpPr/>
            <p:nvPr/>
          </p:nvSpPr>
          <p:spPr>
            <a:xfrm rot="5400000">
              <a:off x="3633644" y="-761196"/>
              <a:ext cx="556665" cy="3681860"/>
            </a:xfrm>
            <a:prstGeom prst="round2SameRect">
              <a:avLst/>
            </a:prstGeom>
            <a:solidFill>
              <a:srgbClr val="0E2841">
                <a:alpha val="90000"/>
                <a:tint val="40000"/>
                <a:hueOff val="0"/>
                <a:satOff val="0"/>
                <a:lumOff val="0"/>
                <a:alphaOff val="0"/>
              </a:srgbClr>
            </a:solidFill>
            <a:ln w="12700" cap="flat" cmpd="sng" algn="ctr">
              <a:solidFill>
                <a:srgbClr val="0E2841">
                  <a:alpha val="90000"/>
                  <a:tint val="40000"/>
                  <a:hueOff val="0"/>
                  <a:satOff val="0"/>
                  <a:lumOff val="0"/>
                  <a:alphaOff val="0"/>
                </a:srgbClr>
              </a:solidFill>
              <a:prstDash val="solid"/>
              <a:miter lim="800000"/>
            </a:ln>
            <a:effectLst/>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endParaRPr lang="en-US" sz="1600">
                <a:latin typeface="Calibri" panose="020F0502020204030204" pitchFamily="34" charset="0"/>
                <a:cs typeface="Calibri" panose="020F0502020204030204" pitchFamily="34" charset="0"/>
              </a:endParaRPr>
            </a:p>
          </p:txBody>
        </p:sp>
        <p:sp>
          <p:nvSpPr>
            <p:cNvPr id="69" name="Rectangle: Top Corners Rounded 6">
              <a:extLst>
                <a:ext uri="{FF2B5EF4-FFF2-40B4-BE49-F238E27FC236}">
                  <a16:creationId xmlns:a16="http://schemas.microsoft.com/office/drawing/2014/main" id="{0A566408-552E-BC75-5EA8-2861378662AE}"/>
                </a:ext>
              </a:extLst>
            </p:cNvPr>
            <p:cNvSpPr txBox="1"/>
            <p:nvPr/>
          </p:nvSpPr>
          <p:spPr>
            <a:xfrm>
              <a:off x="2071046" y="828575"/>
              <a:ext cx="3547469" cy="502317"/>
            </a:xfrm>
            <a:prstGeom prst="rect">
              <a:avLst/>
            </a:prstGeom>
            <a:noFill/>
            <a:ln>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r>
                <a:rPr lang="en-US" sz="1600" dirty="0">
                  <a:effectLst/>
                  <a:latin typeface="Calibri" panose="020F0502020204030204" pitchFamily="34" charset="0"/>
                  <a:ea typeface="Calibri" panose="020F0502020204030204" pitchFamily="34" charset="0"/>
                  <a:cs typeface="Calibri" panose="020F0502020204030204" pitchFamily="34" charset="0"/>
                </a:rPr>
                <a:t>Components are swapped or replaced without affecting the entire system's functionality</a:t>
              </a:r>
            </a:p>
          </p:txBody>
        </p:sp>
      </p:grpSp>
      <p:grpSp>
        <p:nvGrpSpPr>
          <p:cNvPr id="56" name="Group 55">
            <a:extLst>
              <a:ext uri="{FF2B5EF4-FFF2-40B4-BE49-F238E27FC236}">
                <a16:creationId xmlns:a16="http://schemas.microsoft.com/office/drawing/2014/main" id="{82E1AB64-14C9-2ADE-33EC-4AE47E5C500E}"/>
              </a:ext>
            </a:extLst>
          </p:cNvPr>
          <p:cNvGrpSpPr/>
          <p:nvPr/>
        </p:nvGrpSpPr>
        <p:grpSpPr>
          <a:xfrm>
            <a:off x="7389692" y="3329917"/>
            <a:ext cx="4316023" cy="556665"/>
            <a:chOff x="2071047" y="1532025"/>
            <a:chExt cx="3681860" cy="556665"/>
          </a:xfrm>
        </p:grpSpPr>
        <p:sp>
          <p:nvSpPr>
            <p:cNvPr id="66" name="Rectangle: Top Corners Rounded 65">
              <a:extLst>
                <a:ext uri="{FF2B5EF4-FFF2-40B4-BE49-F238E27FC236}">
                  <a16:creationId xmlns:a16="http://schemas.microsoft.com/office/drawing/2014/main" id="{282548C1-8FBB-7F23-ED0D-C9A67FC5FD35}"/>
                </a:ext>
              </a:extLst>
            </p:cNvPr>
            <p:cNvSpPr/>
            <p:nvPr/>
          </p:nvSpPr>
          <p:spPr>
            <a:xfrm rot="5400000">
              <a:off x="3633644" y="-30572"/>
              <a:ext cx="556665" cy="3681860"/>
            </a:xfrm>
            <a:prstGeom prst="round2SameRect">
              <a:avLst/>
            </a:prstGeom>
            <a:solidFill>
              <a:srgbClr val="0E2841">
                <a:alpha val="90000"/>
                <a:tint val="40000"/>
                <a:hueOff val="0"/>
                <a:satOff val="0"/>
                <a:lumOff val="0"/>
                <a:alphaOff val="0"/>
              </a:srgbClr>
            </a:solidFill>
            <a:ln w="12700" cap="flat" cmpd="sng" algn="ctr">
              <a:solidFill>
                <a:srgbClr val="0E2841">
                  <a:alpha val="90000"/>
                  <a:tint val="40000"/>
                  <a:hueOff val="0"/>
                  <a:satOff val="0"/>
                  <a:lumOff val="0"/>
                  <a:alphaOff val="0"/>
                </a:srgbClr>
              </a:solidFill>
              <a:prstDash val="solid"/>
              <a:miter lim="800000"/>
            </a:ln>
            <a:effectLst/>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endParaRPr lang="en-US" sz="1600">
                <a:latin typeface="Calibri" panose="020F0502020204030204" pitchFamily="34" charset="0"/>
                <a:cs typeface="Calibri" panose="020F0502020204030204" pitchFamily="34" charset="0"/>
              </a:endParaRPr>
            </a:p>
          </p:txBody>
        </p:sp>
        <p:sp>
          <p:nvSpPr>
            <p:cNvPr id="67" name="Rectangle: Top Corners Rounded 8">
              <a:extLst>
                <a:ext uri="{FF2B5EF4-FFF2-40B4-BE49-F238E27FC236}">
                  <a16:creationId xmlns:a16="http://schemas.microsoft.com/office/drawing/2014/main" id="{7D5E97E4-7BB5-1855-3060-9481A5E7AD4F}"/>
                </a:ext>
              </a:extLst>
            </p:cNvPr>
            <p:cNvSpPr txBox="1"/>
            <p:nvPr/>
          </p:nvSpPr>
          <p:spPr>
            <a:xfrm>
              <a:off x="2071047" y="1559199"/>
              <a:ext cx="3654686" cy="502317"/>
            </a:xfrm>
            <a:prstGeom prst="rect">
              <a:avLst/>
            </a:prstGeom>
            <a:noFill/>
            <a:ln>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r>
                <a:rPr lang="en-US" sz="1600" dirty="0">
                  <a:effectLst/>
                  <a:latin typeface="Calibri" panose="020F0502020204030204" pitchFamily="34" charset="0"/>
                  <a:ea typeface="Calibri" panose="020F0502020204030204" pitchFamily="34" charset="0"/>
                  <a:cs typeface="Calibri" panose="020F0502020204030204" pitchFamily="34" charset="0"/>
                </a:rPr>
                <a:t>Highly flexible allowing for rapid adaptation and reconfiguration to accommodate changing need</a:t>
              </a:r>
            </a:p>
          </p:txBody>
        </p:sp>
      </p:grpSp>
      <p:grpSp>
        <p:nvGrpSpPr>
          <p:cNvPr id="57" name="Group 56">
            <a:extLst>
              <a:ext uri="{FF2B5EF4-FFF2-40B4-BE49-F238E27FC236}">
                <a16:creationId xmlns:a16="http://schemas.microsoft.com/office/drawing/2014/main" id="{425FD208-E8F2-ED64-8612-3F92BEC2927C}"/>
              </a:ext>
            </a:extLst>
          </p:cNvPr>
          <p:cNvGrpSpPr/>
          <p:nvPr/>
        </p:nvGrpSpPr>
        <p:grpSpPr>
          <a:xfrm>
            <a:off x="7389692" y="4060539"/>
            <a:ext cx="4316021" cy="556665"/>
            <a:chOff x="2071047" y="2262647"/>
            <a:chExt cx="3681860" cy="556665"/>
          </a:xfrm>
        </p:grpSpPr>
        <p:sp>
          <p:nvSpPr>
            <p:cNvPr id="64" name="Rectangle: Top Corners Rounded 63">
              <a:extLst>
                <a:ext uri="{FF2B5EF4-FFF2-40B4-BE49-F238E27FC236}">
                  <a16:creationId xmlns:a16="http://schemas.microsoft.com/office/drawing/2014/main" id="{0EAD3963-BB98-5B0C-6CD4-F24486033032}"/>
                </a:ext>
              </a:extLst>
            </p:cNvPr>
            <p:cNvSpPr/>
            <p:nvPr/>
          </p:nvSpPr>
          <p:spPr>
            <a:xfrm rot="5400000">
              <a:off x="3633644" y="700050"/>
              <a:ext cx="556665" cy="3681860"/>
            </a:xfrm>
            <a:prstGeom prst="round2SameRect">
              <a:avLst/>
            </a:prstGeom>
            <a:solidFill>
              <a:srgbClr val="0E2841">
                <a:alpha val="90000"/>
                <a:tint val="40000"/>
                <a:hueOff val="0"/>
                <a:satOff val="0"/>
                <a:lumOff val="0"/>
                <a:alphaOff val="0"/>
              </a:srgbClr>
            </a:solidFill>
            <a:ln w="12700" cap="flat" cmpd="sng" algn="ctr">
              <a:solidFill>
                <a:srgbClr val="0E2841">
                  <a:alpha val="90000"/>
                  <a:tint val="40000"/>
                  <a:hueOff val="0"/>
                  <a:satOff val="0"/>
                  <a:lumOff val="0"/>
                  <a:alphaOff val="0"/>
                </a:srgbClr>
              </a:solidFill>
              <a:prstDash val="solid"/>
              <a:miter lim="800000"/>
            </a:ln>
            <a:effectLst/>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endParaRPr lang="en-US" sz="1600">
                <a:latin typeface="Calibri" panose="020F0502020204030204" pitchFamily="34" charset="0"/>
                <a:cs typeface="Calibri" panose="020F0502020204030204" pitchFamily="34" charset="0"/>
              </a:endParaRPr>
            </a:p>
          </p:txBody>
        </p:sp>
        <p:sp>
          <p:nvSpPr>
            <p:cNvPr id="65" name="Rectangle: Top Corners Rounded 10">
              <a:extLst>
                <a:ext uri="{FF2B5EF4-FFF2-40B4-BE49-F238E27FC236}">
                  <a16:creationId xmlns:a16="http://schemas.microsoft.com/office/drawing/2014/main" id="{232D74B5-268B-FD10-9CF2-65EDB18419F4}"/>
                </a:ext>
              </a:extLst>
            </p:cNvPr>
            <p:cNvSpPr txBox="1"/>
            <p:nvPr/>
          </p:nvSpPr>
          <p:spPr>
            <a:xfrm>
              <a:off x="2071047" y="2289821"/>
              <a:ext cx="3654686" cy="502317"/>
            </a:xfrm>
            <a:prstGeom prst="rect">
              <a:avLst/>
            </a:prstGeom>
            <a:noFill/>
            <a:ln>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r>
                <a:rPr lang="en-US" sz="1600" dirty="0">
                  <a:effectLst/>
                  <a:latin typeface="Calibri" panose="020F0502020204030204" pitchFamily="34" charset="0"/>
                  <a:ea typeface="Calibri" panose="020F0502020204030204" pitchFamily="34" charset="0"/>
                  <a:cs typeface="Calibri" panose="020F0502020204030204" pitchFamily="34" charset="0"/>
                </a:rPr>
                <a:t>Achieved through well-defined interfaces and standards, reducing integration complexity</a:t>
              </a:r>
            </a:p>
          </p:txBody>
        </p:sp>
      </p:grpSp>
      <p:grpSp>
        <p:nvGrpSpPr>
          <p:cNvPr id="58" name="Group 57">
            <a:extLst>
              <a:ext uri="{FF2B5EF4-FFF2-40B4-BE49-F238E27FC236}">
                <a16:creationId xmlns:a16="http://schemas.microsoft.com/office/drawing/2014/main" id="{5D0C272F-48E2-B5A1-3FE6-B82B7A76D1C5}"/>
              </a:ext>
            </a:extLst>
          </p:cNvPr>
          <p:cNvGrpSpPr/>
          <p:nvPr/>
        </p:nvGrpSpPr>
        <p:grpSpPr>
          <a:xfrm>
            <a:off x="7389692" y="4791162"/>
            <a:ext cx="4316019" cy="556665"/>
            <a:chOff x="2071047" y="2993270"/>
            <a:chExt cx="3681860" cy="556665"/>
          </a:xfrm>
        </p:grpSpPr>
        <p:sp>
          <p:nvSpPr>
            <p:cNvPr id="62" name="Rectangle: Top Corners Rounded 61">
              <a:extLst>
                <a:ext uri="{FF2B5EF4-FFF2-40B4-BE49-F238E27FC236}">
                  <a16:creationId xmlns:a16="http://schemas.microsoft.com/office/drawing/2014/main" id="{C395D487-F260-AF1D-60DE-1424239D212F}"/>
                </a:ext>
              </a:extLst>
            </p:cNvPr>
            <p:cNvSpPr/>
            <p:nvPr/>
          </p:nvSpPr>
          <p:spPr>
            <a:xfrm rot="5400000">
              <a:off x="3633644" y="1430673"/>
              <a:ext cx="556665" cy="3681860"/>
            </a:xfrm>
            <a:prstGeom prst="round2SameRect">
              <a:avLst/>
            </a:prstGeom>
            <a:solidFill>
              <a:srgbClr val="0E2841">
                <a:alpha val="90000"/>
                <a:tint val="40000"/>
                <a:hueOff val="0"/>
                <a:satOff val="0"/>
                <a:lumOff val="0"/>
                <a:alphaOff val="0"/>
              </a:srgbClr>
            </a:solidFill>
            <a:ln w="12700" cap="flat" cmpd="sng" algn="ctr">
              <a:solidFill>
                <a:srgbClr val="0E2841">
                  <a:alpha val="90000"/>
                  <a:tint val="40000"/>
                  <a:hueOff val="0"/>
                  <a:satOff val="0"/>
                  <a:lumOff val="0"/>
                  <a:alphaOff val="0"/>
                </a:srgbClr>
              </a:solidFill>
              <a:prstDash val="solid"/>
              <a:miter lim="800000"/>
            </a:ln>
            <a:effectLst/>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endParaRPr lang="en-US" sz="1600">
                <a:latin typeface="Calibri" panose="020F0502020204030204" pitchFamily="34" charset="0"/>
                <a:cs typeface="Calibri" panose="020F0502020204030204" pitchFamily="34" charset="0"/>
              </a:endParaRPr>
            </a:p>
          </p:txBody>
        </p:sp>
        <p:sp>
          <p:nvSpPr>
            <p:cNvPr id="63" name="Rectangle: Top Corners Rounded 12">
              <a:extLst>
                <a:ext uri="{FF2B5EF4-FFF2-40B4-BE49-F238E27FC236}">
                  <a16:creationId xmlns:a16="http://schemas.microsoft.com/office/drawing/2014/main" id="{FA06C51A-4395-BB03-37B2-FDBF1B4CB9CE}"/>
                </a:ext>
              </a:extLst>
            </p:cNvPr>
            <p:cNvSpPr txBox="1"/>
            <p:nvPr/>
          </p:nvSpPr>
          <p:spPr>
            <a:xfrm>
              <a:off x="2071047" y="3020444"/>
              <a:ext cx="3654686" cy="502317"/>
            </a:xfrm>
            <a:prstGeom prst="rect">
              <a:avLst/>
            </a:prstGeom>
            <a:noFill/>
            <a:ln>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r>
                <a:rPr lang="en-US" sz="1600" dirty="0">
                  <a:latin typeface="Calibri" panose="020F0502020204030204" pitchFamily="34" charset="0"/>
                  <a:ea typeface="Calibri" panose="020F0502020204030204" pitchFamily="34" charset="0"/>
                  <a:cs typeface="Calibri" panose="020F0502020204030204" pitchFamily="34" charset="0"/>
                </a:rPr>
                <a:t>S</a:t>
              </a:r>
              <a:r>
                <a:rPr lang="en-US" sz="1600" dirty="0">
                  <a:effectLst/>
                  <a:latin typeface="Calibri" panose="020F0502020204030204" pitchFamily="34" charset="0"/>
                  <a:ea typeface="Calibri" panose="020F0502020204030204" pitchFamily="34" charset="0"/>
                  <a:cs typeface="Calibri" panose="020F0502020204030204" pitchFamily="34" charset="0"/>
                </a:rPr>
                <a:t>cale more efficiently by adding or removing components as needed</a:t>
              </a:r>
            </a:p>
          </p:txBody>
        </p:sp>
      </p:grpSp>
      <p:grpSp>
        <p:nvGrpSpPr>
          <p:cNvPr id="59" name="Group 58">
            <a:extLst>
              <a:ext uri="{FF2B5EF4-FFF2-40B4-BE49-F238E27FC236}">
                <a16:creationId xmlns:a16="http://schemas.microsoft.com/office/drawing/2014/main" id="{8F60A6A9-2142-A7F7-83F6-9AF77C6545A5}"/>
              </a:ext>
            </a:extLst>
          </p:cNvPr>
          <p:cNvGrpSpPr/>
          <p:nvPr/>
        </p:nvGrpSpPr>
        <p:grpSpPr>
          <a:xfrm>
            <a:off x="7389692" y="5521785"/>
            <a:ext cx="4316017" cy="556665"/>
            <a:chOff x="2071047" y="3723893"/>
            <a:chExt cx="3681860" cy="556665"/>
          </a:xfrm>
        </p:grpSpPr>
        <p:sp>
          <p:nvSpPr>
            <p:cNvPr id="60" name="Rectangle: Top Corners Rounded 59">
              <a:extLst>
                <a:ext uri="{FF2B5EF4-FFF2-40B4-BE49-F238E27FC236}">
                  <a16:creationId xmlns:a16="http://schemas.microsoft.com/office/drawing/2014/main" id="{22229044-CE0C-F668-862B-77E78D352CB8}"/>
                </a:ext>
              </a:extLst>
            </p:cNvPr>
            <p:cNvSpPr/>
            <p:nvPr/>
          </p:nvSpPr>
          <p:spPr>
            <a:xfrm rot="5400000">
              <a:off x="3633644" y="2161296"/>
              <a:ext cx="556665" cy="3681860"/>
            </a:xfrm>
            <a:prstGeom prst="round2SameRect">
              <a:avLst/>
            </a:prstGeom>
            <a:solidFill>
              <a:srgbClr val="0E2841">
                <a:alpha val="90000"/>
                <a:tint val="40000"/>
                <a:hueOff val="0"/>
                <a:satOff val="0"/>
                <a:lumOff val="0"/>
                <a:alphaOff val="0"/>
              </a:srgbClr>
            </a:solidFill>
            <a:ln w="12700" cap="flat" cmpd="sng" algn="ctr">
              <a:solidFill>
                <a:srgbClr val="0E2841">
                  <a:alpha val="90000"/>
                  <a:tint val="40000"/>
                  <a:hueOff val="0"/>
                  <a:satOff val="0"/>
                  <a:lumOff val="0"/>
                  <a:alphaOff val="0"/>
                </a:srgbClr>
              </a:solidFill>
              <a:prstDash val="solid"/>
              <a:miter lim="800000"/>
            </a:ln>
            <a:effectLst/>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endParaRPr lang="en-US" sz="1600">
                <a:latin typeface="Calibri" panose="020F0502020204030204" pitchFamily="34" charset="0"/>
                <a:cs typeface="Calibri" panose="020F0502020204030204" pitchFamily="34" charset="0"/>
              </a:endParaRPr>
            </a:p>
          </p:txBody>
        </p:sp>
        <p:sp>
          <p:nvSpPr>
            <p:cNvPr id="61" name="Rectangle: Top Corners Rounded 14">
              <a:extLst>
                <a:ext uri="{FF2B5EF4-FFF2-40B4-BE49-F238E27FC236}">
                  <a16:creationId xmlns:a16="http://schemas.microsoft.com/office/drawing/2014/main" id="{67653928-61BA-5174-C205-0C61E749BF8E}"/>
                </a:ext>
              </a:extLst>
            </p:cNvPr>
            <p:cNvSpPr txBox="1"/>
            <p:nvPr/>
          </p:nvSpPr>
          <p:spPr>
            <a:xfrm>
              <a:off x="2071047" y="3751067"/>
              <a:ext cx="3654686" cy="502317"/>
            </a:xfrm>
            <a:prstGeom prst="rect">
              <a:avLst/>
            </a:prstGeom>
            <a:noFill/>
            <a:ln>
              <a:noFill/>
            </a:ln>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defPPr>
                <a:defRPr lang="en-US"/>
              </a:defPPr>
              <a:lvl1pPr marL="0" algn="l" defTabSz="914400" rtl="0" eaLnBrk="1" latinLnBrk="0" hangingPunct="1">
                <a:defRPr sz="1800" kern="1200">
                  <a:solidFill>
                    <a:sysClr val="windowText" lastClr="000000">
                      <a:hueOff val="0"/>
                      <a:satOff val="0"/>
                      <a:lumOff val="0"/>
                      <a:alphaOff val="0"/>
                    </a:sysClr>
                  </a:solidFill>
                  <a:latin typeface="Aptos" panose="02110004020202020204"/>
                </a:defRPr>
              </a:lvl1pPr>
              <a:lvl2pPr marL="457200" algn="l" defTabSz="914400" rtl="0" eaLnBrk="1" latinLnBrk="0" hangingPunct="1">
                <a:defRPr sz="1800" kern="1200">
                  <a:solidFill>
                    <a:sysClr val="windowText" lastClr="000000">
                      <a:hueOff val="0"/>
                      <a:satOff val="0"/>
                      <a:lumOff val="0"/>
                      <a:alphaOff val="0"/>
                    </a:sysClr>
                  </a:solidFill>
                  <a:latin typeface="Aptos" panose="02110004020202020204"/>
                </a:defRPr>
              </a:lvl2pPr>
              <a:lvl3pPr marL="914400" algn="l" defTabSz="914400" rtl="0" eaLnBrk="1" latinLnBrk="0" hangingPunct="1">
                <a:defRPr sz="1800" kern="1200">
                  <a:solidFill>
                    <a:sysClr val="windowText" lastClr="000000">
                      <a:hueOff val="0"/>
                      <a:satOff val="0"/>
                      <a:lumOff val="0"/>
                      <a:alphaOff val="0"/>
                    </a:sysClr>
                  </a:solidFill>
                  <a:latin typeface="Aptos" panose="02110004020202020204"/>
                </a:defRPr>
              </a:lvl3pPr>
              <a:lvl4pPr marL="1371600" algn="l" defTabSz="914400" rtl="0" eaLnBrk="1" latinLnBrk="0" hangingPunct="1">
                <a:defRPr sz="1800" kern="1200">
                  <a:solidFill>
                    <a:sysClr val="windowText" lastClr="000000">
                      <a:hueOff val="0"/>
                      <a:satOff val="0"/>
                      <a:lumOff val="0"/>
                      <a:alphaOff val="0"/>
                    </a:sysClr>
                  </a:solidFill>
                  <a:latin typeface="Aptos" panose="02110004020202020204"/>
                </a:defRPr>
              </a:lvl4pPr>
              <a:lvl5pPr marL="1828800" algn="l" defTabSz="914400" rtl="0" eaLnBrk="1" latinLnBrk="0" hangingPunct="1">
                <a:defRPr sz="1800" kern="1200">
                  <a:solidFill>
                    <a:sysClr val="windowText" lastClr="000000">
                      <a:hueOff val="0"/>
                      <a:satOff val="0"/>
                      <a:lumOff val="0"/>
                      <a:alphaOff val="0"/>
                    </a:sysClr>
                  </a:solidFill>
                  <a:latin typeface="Aptos" panose="02110004020202020204"/>
                </a:defRPr>
              </a:lvl5pPr>
              <a:lvl6pPr marL="2286000" algn="l" defTabSz="914400" rtl="0" eaLnBrk="1" latinLnBrk="0" hangingPunct="1">
                <a:defRPr sz="1800" kern="1200">
                  <a:solidFill>
                    <a:sysClr val="windowText" lastClr="000000">
                      <a:hueOff val="0"/>
                      <a:satOff val="0"/>
                      <a:lumOff val="0"/>
                      <a:alphaOff val="0"/>
                    </a:sysClr>
                  </a:solidFill>
                  <a:latin typeface="Aptos" panose="02110004020202020204"/>
                </a:defRPr>
              </a:lvl6pPr>
              <a:lvl7pPr marL="2743200" algn="l" defTabSz="914400" rtl="0" eaLnBrk="1" latinLnBrk="0" hangingPunct="1">
                <a:defRPr sz="1800" kern="1200">
                  <a:solidFill>
                    <a:sysClr val="windowText" lastClr="000000">
                      <a:hueOff val="0"/>
                      <a:satOff val="0"/>
                      <a:lumOff val="0"/>
                      <a:alphaOff val="0"/>
                    </a:sysClr>
                  </a:solidFill>
                  <a:latin typeface="Aptos" panose="02110004020202020204"/>
                </a:defRPr>
              </a:lvl7pPr>
              <a:lvl8pPr marL="3200400" algn="l" defTabSz="914400" rtl="0" eaLnBrk="1" latinLnBrk="0" hangingPunct="1">
                <a:defRPr sz="1800" kern="1200">
                  <a:solidFill>
                    <a:sysClr val="windowText" lastClr="000000">
                      <a:hueOff val="0"/>
                      <a:satOff val="0"/>
                      <a:lumOff val="0"/>
                      <a:alphaOff val="0"/>
                    </a:sysClr>
                  </a:solidFill>
                  <a:latin typeface="Aptos" panose="02110004020202020204"/>
                </a:defRPr>
              </a:lvl8pPr>
              <a:lvl9pPr marL="3657600" algn="l" defTabSz="914400" rtl="0" eaLnBrk="1" latinLnBrk="0" hangingPunct="1">
                <a:defRPr sz="1800" kern="1200">
                  <a:solidFill>
                    <a:sysClr val="windowText" lastClr="000000">
                      <a:hueOff val="0"/>
                      <a:satOff val="0"/>
                      <a:lumOff val="0"/>
                      <a:alphaOff val="0"/>
                    </a:sysClr>
                  </a:solidFill>
                  <a:latin typeface="Aptos" panose="02110004020202020204"/>
                </a:defRPr>
              </a:lvl9pPr>
            </a:lstStyle>
            <a:p>
              <a:pPr marL="55563" lvl="1" indent="0" algn="l" defTabSz="622300">
                <a:lnSpc>
                  <a:spcPct val="90000"/>
                </a:lnSpc>
                <a:spcBef>
                  <a:spcPct val="0"/>
                </a:spcBef>
                <a:spcAft>
                  <a:spcPct val="15000"/>
                </a:spcAft>
                <a:buNone/>
              </a:pPr>
              <a:r>
                <a:rPr lang="en-US" sz="1600" dirty="0">
                  <a:latin typeface="Calibri" panose="020F0502020204030204" pitchFamily="34" charset="0"/>
                  <a:cs typeface="Calibri" panose="020F0502020204030204" pitchFamily="34" charset="0"/>
                </a:rPr>
                <a:t>Digital transformation, microservices architecture, and agile development</a:t>
              </a:r>
              <a:endParaRPr lang="en-US" sz="1600"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66798307"/>
      </p:ext>
    </p:extLst>
  </p:cSld>
  <p:clrMapOvr>
    <a:masterClrMapping/>
  </p:clrMapOvr>
</p:sld>
</file>

<file path=ppt/theme/theme1.xml><?xml version="1.0" encoding="utf-8"?>
<a:theme xmlns:a="http://schemas.openxmlformats.org/drawingml/2006/main" name="Iitsec_2024">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itsec_2024" id="{4AFB59C2-69D2-4103-950B-D8ECCCF13A30}" vid="{639827B9-5E97-4886-84FA-87650412E3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Iitsec_2024</Template>
  <TotalTime>75</TotalTime>
  <Words>1410</Words>
  <Application>Microsoft Office PowerPoint</Application>
  <PresentationFormat>Widescreen</PresentationFormat>
  <Paragraphs>177</Paragraphs>
  <Slides>17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Arial</vt:lpstr>
      <vt:lpstr>Arial Narrow</vt:lpstr>
      <vt:lpstr>Calibri</vt:lpstr>
      <vt:lpstr>Gill Sans Nova</vt:lpstr>
      <vt:lpstr>Söhne</vt:lpstr>
      <vt:lpstr>Tahoma</vt:lpstr>
      <vt:lpstr>Wingdings</vt:lpstr>
      <vt:lpstr>Iitsec_2024</vt:lpstr>
      <vt:lpstr>PowerPoint Presentation</vt:lpstr>
      <vt:lpstr>Background</vt:lpstr>
      <vt:lpstr>Emerging Defense Priorities​</vt:lpstr>
      <vt:lpstr>Why Data-Centric?</vt:lpstr>
      <vt:lpstr>Data-Centric Warfare Simulation Requirements</vt:lpstr>
      <vt:lpstr>AF Priorities Push Toward a New Approach</vt:lpstr>
      <vt:lpstr>GRA Term Clarity</vt:lpstr>
      <vt:lpstr>Opportunity for Transformational Changes: Composable Systems</vt:lpstr>
      <vt:lpstr>Modular vs. Composable Systems</vt:lpstr>
      <vt:lpstr>M&amp;S GRA for Synthetic Training Vision​</vt:lpstr>
      <vt:lpstr>Architectural Patterns</vt:lpstr>
      <vt:lpstr>PowerPoint Presentation</vt:lpstr>
      <vt:lpstr>Integration Patterns</vt:lpstr>
      <vt:lpstr>Migration Patterns</vt:lpstr>
      <vt:lpstr>Current Applications of Design Patterns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Sonia von der Lippe</dc:creator>
  <cp:lastModifiedBy>Sonia von der Lippe</cp:lastModifiedBy>
  <cp:revision>2</cp:revision>
  <dcterms:created xsi:type="dcterms:W3CDTF">2024-10-22T21:02:55Z</dcterms:created>
  <dcterms:modified xsi:type="dcterms:W3CDTF">2024-10-22T22:18:07Z</dcterms:modified>
</cp:coreProperties>
</file>