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23"/>
  </p:notesMasterIdLst>
  <p:handoutMasterIdLst>
    <p:handoutMasterId r:id="rId24"/>
  </p:handoutMasterIdLst>
  <p:sldIdLst>
    <p:sldId id="289" r:id="rId5"/>
    <p:sldId id="290" r:id="rId6"/>
    <p:sldId id="291" r:id="rId7"/>
    <p:sldId id="292" r:id="rId8"/>
    <p:sldId id="293" r:id="rId9"/>
    <p:sldId id="297" r:id="rId10"/>
    <p:sldId id="294" r:id="rId11"/>
    <p:sldId id="298" r:id="rId12"/>
    <p:sldId id="299" r:id="rId13"/>
    <p:sldId id="295" r:id="rId14"/>
    <p:sldId id="300" r:id="rId15"/>
    <p:sldId id="301" r:id="rId16"/>
    <p:sldId id="303" r:id="rId17"/>
    <p:sldId id="304" r:id="rId18"/>
    <p:sldId id="306" r:id="rId19"/>
    <p:sldId id="305" r:id="rId20"/>
    <p:sldId id="302" r:id="rId21"/>
    <p:sldId id="296" r:id="rId22"/>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434" autoAdjust="0"/>
    <p:restoredTop sz="94634" autoAdjust="0"/>
  </p:normalViewPr>
  <p:slideViewPr>
    <p:cSldViewPr snapToGrid="0">
      <p:cViewPr varScale="1">
        <p:scale>
          <a:sx n="105" d="100"/>
          <a:sy n="105" d="100"/>
        </p:scale>
        <p:origin x="120" y="22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5">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Visio_Drawing3.vsdx"/><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Visio_Drawing4.vsdx"/><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Visio_Drawing.vsdx"/><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Visio_Drawing1.vsd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Visio_Drawing2.vsdx"/><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solidFill>
                  <a:srgbClr val="C00000"/>
                </a:solidFill>
              </a:rPr>
              <a:t>Wargaming: Toward the Development of a Generative AI for Weather Simulation</a:t>
            </a:r>
          </a:p>
          <a:p>
            <a:endParaRPr lang="en-US" sz="2000" dirty="0">
              <a:solidFill>
                <a:srgbClr val="00B050"/>
              </a:solidFill>
            </a:endParaRPr>
          </a:p>
          <a:p>
            <a:endParaRPr lang="en-US" dirty="0"/>
          </a:p>
          <a:p>
            <a:endParaRPr lang="en-US" dirty="0"/>
          </a:p>
        </p:txBody>
      </p:sp>
      <p:sp>
        <p:nvSpPr>
          <p:cNvPr id="10" name="Text Placeholder 9"/>
          <p:cNvSpPr>
            <a:spLocks noGrp="1"/>
          </p:cNvSpPr>
          <p:nvPr>
            <p:ph type="body" sz="quarter" idx="11"/>
          </p:nvPr>
        </p:nvSpPr>
        <p:spPr>
          <a:xfrm>
            <a:off x="1736596" y="3329394"/>
            <a:ext cx="8478838" cy="1934127"/>
          </a:xfrm>
        </p:spPr>
        <p:txBody>
          <a:bodyPr/>
          <a:lstStyle/>
          <a:p>
            <a:pPr eaLnBrk="1" hangingPunct="1"/>
            <a:r>
              <a:rPr lang="en-US" dirty="0">
                <a:latin typeface="Arial Narrow" pitchFamily="34" charset="0"/>
              </a:rPr>
              <a:t>Hung Tran, CAE USA</a:t>
            </a:r>
          </a:p>
          <a:p>
            <a:pPr eaLnBrk="1" hangingPunct="1"/>
            <a:r>
              <a:rPr lang="en-US" dirty="0">
                <a:latin typeface="Arial Narrow" pitchFamily="34" charset="0"/>
              </a:rPr>
              <a:t>Michael Tillett, CAE USA</a:t>
            </a:r>
          </a:p>
          <a:p>
            <a:pPr eaLnBrk="1" hangingPunct="1"/>
            <a:r>
              <a:rPr lang="en-US" dirty="0">
                <a:latin typeface="Arial Narrow" pitchFamily="34" charset="0"/>
              </a:rPr>
              <a:t>Howard Cheung, CAE USA</a:t>
            </a:r>
          </a:p>
          <a:p>
            <a:endParaRPr lang="en-US" dirty="0"/>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Simulation Gen AI </a:t>
            </a:r>
          </a:p>
        </p:txBody>
      </p:sp>
      <p:sp>
        <p:nvSpPr>
          <p:cNvPr id="4" name="Content Placeholder 3"/>
          <p:cNvSpPr>
            <a:spLocks noGrp="1"/>
          </p:cNvSpPr>
          <p:nvPr>
            <p:ph sz="quarter" idx="11"/>
          </p:nvPr>
        </p:nvSpPr>
        <p:spPr>
          <a:xfrm>
            <a:off x="480132" y="1046715"/>
            <a:ext cx="11250613" cy="5343787"/>
          </a:xfrm>
        </p:spPr>
        <p:txBody>
          <a:bodyPr/>
          <a:lstStyle/>
          <a:p>
            <a:r>
              <a:rPr lang="en-US" dirty="0"/>
              <a:t>Generative AI for weather simulation is a concept that involves using artificial intelligence algorithms and models to generate insights about weather conditions.</a:t>
            </a:r>
          </a:p>
          <a:p>
            <a:endParaRPr lang="en-US" dirty="0"/>
          </a:p>
          <a:p>
            <a:r>
              <a:rPr lang="en-US" dirty="0"/>
              <a:t>The AI model learns from large datasets of historical weather data, including variables like temperature, humidity, wind speed, atmospheric pressure, and cloud cover.</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spTree>
    <p:extLst>
      <p:ext uri="{BB962C8B-B14F-4D97-AF65-F5344CB8AC3E}">
        <p14:creationId xmlns:p14="http://schemas.microsoft.com/office/powerpoint/2010/main" val="1047472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Simulation Gen AI </a:t>
            </a:r>
          </a:p>
        </p:txBody>
      </p:sp>
      <p:sp>
        <p:nvSpPr>
          <p:cNvPr id="4" name="Content Placeholder 3"/>
          <p:cNvSpPr>
            <a:spLocks noGrp="1"/>
          </p:cNvSpPr>
          <p:nvPr>
            <p:ph sz="quarter" idx="11"/>
          </p:nvPr>
        </p:nvSpPr>
        <p:spPr>
          <a:xfrm>
            <a:off x="480132" y="1046715"/>
            <a:ext cx="11250613" cy="5343787"/>
          </a:xfrm>
        </p:spPr>
        <p:txBody>
          <a:bodyPr/>
          <a:lstStyle/>
          <a:p>
            <a:r>
              <a:rPr lang="en-US" dirty="0"/>
              <a:t>For weather simulation and/or prediction application, the generative AI architecture consists of the following key components:</a:t>
            </a:r>
          </a:p>
          <a:p>
            <a:pPr lvl="1"/>
            <a:r>
              <a:rPr lang="en-US" sz="2000" u="sng" dirty="0"/>
              <a:t>Weather data collection and management</a:t>
            </a:r>
            <a:r>
              <a:rPr lang="en-US" sz="2000" dirty="0"/>
              <a:t>. In this study, we collected historical weather date from two difference sources: EDCSS and NOAA.</a:t>
            </a:r>
          </a:p>
          <a:p>
            <a:pPr lvl="1"/>
            <a:endParaRPr lang="en-US" sz="2000" u="sng" dirty="0"/>
          </a:p>
          <a:p>
            <a:pPr lvl="1"/>
            <a:r>
              <a:rPr lang="en-US" sz="2000" u="sng" dirty="0"/>
              <a:t>Wargaming Weather Ontology</a:t>
            </a:r>
            <a:r>
              <a:rPr lang="en-US" sz="2000" dirty="0"/>
              <a:t>. We formulated a wargaming weather ontology serving as the primary framework for conducting:</a:t>
            </a:r>
          </a:p>
          <a:p>
            <a:pPr lvl="2"/>
            <a:r>
              <a:rPr lang="en-US" dirty="0"/>
              <a:t>Data labelling.</a:t>
            </a:r>
          </a:p>
          <a:p>
            <a:pPr lvl="2"/>
            <a:r>
              <a:rPr lang="en-US" dirty="0"/>
              <a:t>Generate text output that is coherent, relevant, and aligned with the wargaming domain.</a:t>
            </a:r>
          </a:p>
          <a:p>
            <a:pPr lvl="1"/>
            <a:endParaRPr lang="en-US" sz="2000" u="sng" dirty="0"/>
          </a:p>
          <a:p>
            <a:pPr lvl="1"/>
            <a:r>
              <a:rPr lang="en-US" sz="2000" u="sng" dirty="0"/>
              <a:t>Model Selection and Training</a:t>
            </a:r>
            <a:r>
              <a:rPr lang="en-US" sz="2000" dirty="0"/>
              <a:t>. Model selection consists of choosing the appropriate machine learning algorithm.</a:t>
            </a:r>
          </a:p>
          <a:p>
            <a:pPr marL="609585" lvl="1" indent="0">
              <a:buNone/>
            </a:pPr>
            <a:endParaRPr lang="en-US" sz="2000" u="sng" dirty="0"/>
          </a:p>
          <a:p>
            <a:pPr lvl="1"/>
            <a:r>
              <a:rPr lang="en-US" sz="2000" u="sng" dirty="0"/>
              <a:t>Generative AI model</a:t>
            </a:r>
            <a:r>
              <a:rPr lang="en-US" sz="2000" dirty="0"/>
              <a:t>. A prompt-based generative AI system applied to wargaming weather simulation.</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dirty="0"/>
          </a:p>
        </p:txBody>
      </p:sp>
    </p:spTree>
    <p:extLst>
      <p:ext uri="{BB962C8B-B14F-4D97-AF65-F5344CB8AC3E}">
        <p14:creationId xmlns:p14="http://schemas.microsoft.com/office/powerpoint/2010/main" val="3052102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Simulation Gen AI </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dirty="0"/>
          </a:p>
        </p:txBody>
      </p:sp>
      <p:sp>
        <p:nvSpPr>
          <p:cNvPr id="5" name="Rectangle 2">
            <a:extLst>
              <a:ext uri="{FF2B5EF4-FFF2-40B4-BE49-F238E27FC236}">
                <a16:creationId xmlns:a16="http://schemas.microsoft.com/office/drawing/2014/main" id="{81015142-1662-64E3-8140-8FF537019A05}"/>
              </a:ext>
            </a:extLst>
          </p:cNvPr>
          <p:cNvSpPr>
            <a:spLocks noChangeArrowheads="1"/>
          </p:cNvSpPr>
          <p:nvPr/>
        </p:nvSpPr>
        <p:spPr bwMode="auto">
          <a:xfrm>
            <a:off x="3639312" y="1033271"/>
            <a:ext cx="134416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7DFC628E-7426-AB03-5A08-50EF307EC5FE}"/>
              </a:ext>
            </a:extLst>
          </p:cNvPr>
          <p:cNvGraphicFramePr>
            <a:graphicFrameLocks noChangeAspect="1"/>
          </p:cNvGraphicFramePr>
          <p:nvPr>
            <p:extLst>
              <p:ext uri="{D42A27DB-BD31-4B8C-83A1-F6EECF244321}">
                <p14:modId xmlns:p14="http://schemas.microsoft.com/office/powerpoint/2010/main" val="3449339501"/>
              </p:ext>
            </p:extLst>
          </p:nvPr>
        </p:nvGraphicFramePr>
        <p:xfrm>
          <a:off x="3639312" y="1033272"/>
          <a:ext cx="4032504" cy="5534192"/>
        </p:xfrm>
        <a:graphic>
          <a:graphicData uri="http://schemas.openxmlformats.org/presentationml/2006/ole">
            <mc:AlternateContent xmlns:mc="http://schemas.openxmlformats.org/markup-compatibility/2006">
              <mc:Choice xmlns:v="urn:schemas-microsoft-com:vml" Requires="v">
                <p:oleObj name="Visio" r:id="rId2" imgW="3629009" imgH="5057775" progId="Visio.Drawing.15">
                  <p:embed/>
                </p:oleObj>
              </mc:Choice>
              <mc:Fallback>
                <p:oleObj name="Visio" r:id="rId2" imgW="3629009" imgH="5057775"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9312" y="1033272"/>
                        <a:ext cx="4032504" cy="5534192"/>
                      </a:xfrm>
                      <a:prstGeom prst="rect">
                        <a:avLst/>
                      </a:prstGeom>
                      <a:noFill/>
                    </p:spPr>
                  </p:pic>
                </p:oleObj>
              </mc:Fallback>
            </mc:AlternateContent>
          </a:graphicData>
        </a:graphic>
      </p:graphicFrame>
    </p:spTree>
    <p:extLst>
      <p:ext uri="{BB962C8B-B14F-4D97-AF65-F5344CB8AC3E}">
        <p14:creationId xmlns:p14="http://schemas.microsoft.com/office/powerpoint/2010/main" val="2146437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E11F12-21CA-2EF6-FA35-F04880C39EAE}"/>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dirty="0"/>
          </a:p>
        </p:txBody>
      </p:sp>
      <p:sp>
        <p:nvSpPr>
          <p:cNvPr id="3" name="Title 2">
            <a:extLst>
              <a:ext uri="{FF2B5EF4-FFF2-40B4-BE49-F238E27FC236}">
                <a16:creationId xmlns:a16="http://schemas.microsoft.com/office/drawing/2014/main" id="{ED2CE722-3DCD-D6C5-DA59-7AD5763721A3}"/>
              </a:ext>
            </a:extLst>
          </p:cNvPr>
          <p:cNvSpPr>
            <a:spLocks noGrp="1"/>
          </p:cNvSpPr>
          <p:nvPr>
            <p:ph type="title"/>
          </p:nvPr>
        </p:nvSpPr>
        <p:spPr/>
        <p:txBody>
          <a:bodyPr/>
          <a:lstStyle/>
          <a:p>
            <a:r>
              <a:rPr lang="en-US" dirty="0"/>
              <a:t>Weather Data/Model</a:t>
            </a:r>
          </a:p>
        </p:txBody>
      </p:sp>
      <p:sp>
        <p:nvSpPr>
          <p:cNvPr id="4" name="Content Placeholder 3">
            <a:extLst>
              <a:ext uri="{FF2B5EF4-FFF2-40B4-BE49-F238E27FC236}">
                <a16:creationId xmlns:a16="http://schemas.microsoft.com/office/drawing/2014/main" id="{E61BC8DA-3B6D-A354-EA90-A1592B4C857F}"/>
              </a:ext>
            </a:extLst>
          </p:cNvPr>
          <p:cNvSpPr>
            <a:spLocks noGrp="1"/>
          </p:cNvSpPr>
          <p:nvPr>
            <p:ph sz="quarter" idx="11"/>
          </p:nvPr>
        </p:nvSpPr>
        <p:spPr/>
        <p:txBody>
          <a:bodyPr/>
          <a:lstStyle/>
          <a:p>
            <a:r>
              <a:rPr lang="en-US" dirty="0"/>
              <a:t>For the prototype, we concentrated on two weather aspects (temperature and rainfall) and weather data from a few cities (Atlanta, Chicago, Orlando, and Tampa).</a:t>
            </a:r>
          </a:p>
          <a:p>
            <a:endParaRPr lang="en-US" dirty="0"/>
          </a:p>
          <a:p>
            <a:r>
              <a:rPr lang="en-US" dirty="0"/>
              <a:t>Data was processed as follow:</a:t>
            </a:r>
          </a:p>
          <a:p>
            <a:pPr lvl="1"/>
            <a:r>
              <a:rPr lang="en-US" sz="2000" dirty="0"/>
              <a:t>Missing data was filled in with previous day’s data</a:t>
            </a:r>
          </a:p>
          <a:p>
            <a:pPr lvl="1"/>
            <a:r>
              <a:rPr lang="en-US" sz="2000" dirty="0"/>
              <a:t>Additional points were added based off monthly average, rolling average for 7 days, etc.</a:t>
            </a:r>
          </a:p>
          <a:p>
            <a:pPr lvl="1"/>
            <a:r>
              <a:rPr lang="en-US" sz="2000" dirty="0"/>
              <a:t>To keep the prototype simple, the weather model was trained to predict up to a week, but it could be expanded in the future.</a:t>
            </a:r>
          </a:p>
          <a:p>
            <a:pPr lvl="1"/>
            <a:endParaRPr lang="en-US" dirty="0"/>
          </a:p>
          <a:p>
            <a:r>
              <a:rPr lang="en-US" dirty="0"/>
              <a:t>Processed data was used to train model (unique model based off each area)</a:t>
            </a:r>
          </a:p>
          <a:p>
            <a:pPr lvl="1"/>
            <a:r>
              <a:rPr lang="en-US" sz="2000" dirty="0"/>
              <a:t>Dataset was trained using Ridge Regression model</a:t>
            </a:r>
          </a:p>
        </p:txBody>
      </p:sp>
    </p:spTree>
    <p:extLst>
      <p:ext uri="{BB962C8B-B14F-4D97-AF65-F5344CB8AC3E}">
        <p14:creationId xmlns:p14="http://schemas.microsoft.com/office/powerpoint/2010/main" val="3944817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D11C69-5ABD-22B4-BE35-DEC0ECCA7572}"/>
              </a:ext>
            </a:extLst>
          </p:cNvPr>
          <p:cNvSpPr>
            <a:spLocks noGrp="1"/>
          </p:cNvSpPr>
          <p:nvPr>
            <p:ph type="sldNum" sz="quarter" idx="10"/>
          </p:nvPr>
        </p:nvSpPr>
        <p:spPr/>
        <p:txBody>
          <a:bodyPr/>
          <a:lstStyle/>
          <a:p>
            <a:pPr>
              <a:defRPr/>
            </a:pPr>
            <a:fld id="{D68E8870-17DE-45C4-A8DD-7644B2422933}" type="slidenum">
              <a:rPr lang="en-US" smtClean="0"/>
              <a:pPr>
                <a:defRPr/>
              </a:pPr>
              <a:t>14</a:t>
            </a:fld>
            <a:endParaRPr lang="en-US" dirty="0"/>
          </a:p>
        </p:txBody>
      </p:sp>
      <p:sp>
        <p:nvSpPr>
          <p:cNvPr id="3" name="Title 2">
            <a:extLst>
              <a:ext uri="{FF2B5EF4-FFF2-40B4-BE49-F238E27FC236}">
                <a16:creationId xmlns:a16="http://schemas.microsoft.com/office/drawing/2014/main" id="{A626C0C9-677B-DE7D-EDDA-CC8BB82BF158}"/>
              </a:ext>
            </a:extLst>
          </p:cNvPr>
          <p:cNvSpPr>
            <a:spLocks noGrp="1"/>
          </p:cNvSpPr>
          <p:nvPr>
            <p:ph type="title"/>
          </p:nvPr>
        </p:nvSpPr>
        <p:spPr/>
        <p:txBody>
          <a:bodyPr/>
          <a:lstStyle/>
          <a:p>
            <a:r>
              <a:rPr lang="en-US" dirty="0"/>
              <a:t>Prompt-Based Model</a:t>
            </a:r>
          </a:p>
        </p:txBody>
      </p:sp>
      <p:sp>
        <p:nvSpPr>
          <p:cNvPr id="4" name="Content Placeholder 3">
            <a:extLst>
              <a:ext uri="{FF2B5EF4-FFF2-40B4-BE49-F238E27FC236}">
                <a16:creationId xmlns:a16="http://schemas.microsoft.com/office/drawing/2014/main" id="{0C4F1E77-BFAB-8339-538A-4F585D1EE4F1}"/>
              </a:ext>
            </a:extLst>
          </p:cNvPr>
          <p:cNvSpPr>
            <a:spLocks noGrp="1"/>
          </p:cNvSpPr>
          <p:nvPr>
            <p:ph sz="quarter" idx="11"/>
          </p:nvPr>
        </p:nvSpPr>
        <p:spPr/>
        <p:txBody>
          <a:bodyPr/>
          <a:lstStyle/>
          <a:p>
            <a:r>
              <a:rPr lang="en-US" dirty="0"/>
              <a:t>A model was developed to determine the specific aspect of weather being requested and the timeframe of the request.</a:t>
            </a:r>
          </a:p>
          <a:p>
            <a:endParaRPr lang="en-US" dirty="0"/>
          </a:p>
          <a:p>
            <a:r>
              <a:rPr lang="en-US" dirty="0"/>
              <a:t>Training set included</a:t>
            </a:r>
          </a:p>
          <a:p>
            <a:pPr lvl="1"/>
            <a:r>
              <a:rPr lang="en-US" sz="2000" dirty="0"/>
              <a:t>Questions</a:t>
            </a:r>
          </a:p>
          <a:p>
            <a:pPr lvl="1"/>
            <a:r>
              <a:rPr lang="en-US" sz="2000" dirty="0"/>
              <a:t>Appropriate Weather Classifier (ties to weather ontology objects)</a:t>
            </a:r>
          </a:p>
          <a:p>
            <a:pPr lvl="1"/>
            <a:r>
              <a:rPr lang="en-US" sz="2000" dirty="0"/>
              <a:t>Time frame (up to a week)</a:t>
            </a:r>
          </a:p>
          <a:p>
            <a:pPr lvl="1"/>
            <a:r>
              <a:rPr lang="en-US" sz="2000" dirty="0"/>
              <a:t>Whether request was for a specific day or range</a:t>
            </a:r>
          </a:p>
          <a:p>
            <a:endParaRPr lang="en-US" dirty="0"/>
          </a:p>
          <a:p>
            <a:r>
              <a:rPr lang="en-US" dirty="0"/>
              <a:t>Model used was a Multinomial Naïve Bayes Classifier</a:t>
            </a:r>
          </a:p>
        </p:txBody>
      </p:sp>
    </p:spTree>
    <p:extLst>
      <p:ext uri="{BB962C8B-B14F-4D97-AF65-F5344CB8AC3E}">
        <p14:creationId xmlns:p14="http://schemas.microsoft.com/office/powerpoint/2010/main" val="1677299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D0CF13-44CA-ACA6-E55F-F83EBEFDBB7F}"/>
              </a:ext>
            </a:extLst>
          </p:cNvPr>
          <p:cNvSpPr>
            <a:spLocks noGrp="1"/>
          </p:cNvSpPr>
          <p:nvPr>
            <p:ph type="sldNum" sz="quarter" idx="10"/>
          </p:nvPr>
        </p:nvSpPr>
        <p:spPr/>
        <p:txBody>
          <a:bodyPr/>
          <a:lstStyle/>
          <a:p>
            <a:pPr>
              <a:defRPr/>
            </a:pPr>
            <a:fld id="{D68E8870-17DE-45C4-A8DD-7644B2422933}" type="slidenum">
              <a:rPr lang="en-US" smtClean="0"/>
              <a:pPr>
                <a:defRPr/>
              </a:pPr>
              <a:t>15</a:t>
            </a:fld>
            <a:endParaRPr lang="en-US" dirty="0"/>
          </a:p>
        </p:txBody>
      </p:sp>
      <p:sp>
        <p:nvSpPr>
          <p:cNvPr id="3" name="Title 2">
            <a:extLst>
              <a:ext uri="{FF2B5EF4-FFF2-40B4-BE49-F238E27FC236}">
                <a16:creationId xmlns:a16="http://schemas.microsoft.com/office/drawing/2014/main" id="{1BB31725-3A1A-8595-7B0B-921CEA85E0FD}"/>
              </a:ext>
            </a:extLst>
          </p:cNvPr>
          <p:cNvSpPr>
            <a:spLocks noGrp="1"/>
          </p:cNvSpPr>
          <p:nvPr>
            <p:ph type="title"/>
          </p:nvPr>
        </p:nvSpPr>
        <p:spPr/>
        <p:txBody>
          <a:bodyPr/>
          <a:lstStyle/>
          <a:p>
            <a:r>
              <a:rPr lang="en-US" dirty="0"/>
              <a:t>Large Language Model</a:t>
            </a:r>
          </a:p>
        </p:txBody>
      </p:sp>
      <p:sp>
        <p:nvSpPr>
          <p:cNvPr id="4" name="Content Placeholder 3">
            <a:extLst>
              <a:ext uri="{FF2B5EF4-FFF2-40B4-BE49-F238E27FC236}">
                <a16:creationId xmlns:a16="http://schemas.microsoft.com/office/drawing/2014/main" id="{C743CCF8-7DDC-B244-F2AB-43E257056AC7}"/>
              </a:ext>
            </a:extLst>
          </p:cNvPr>
          <p:cNvSpPr>
            <a:spLocks noGrp="1"/>
          </p:cNvSpPr>
          <p:nvPr>
            <p:ph sz="quarter" idx="11"/>
          </p:nvPr>
        </p:nvSpPr>
        <p:spPr/>
        <p:txBody>
          <a:bodyPr/>
          <a:lstStyle/>
          <a:p>
            <a:r>
              <a:rPr lang="en-US" dirty="0"/>
              <a:t>The LLM used was Google Gemini 1.0 Pro.</a:t>
            </a:r>
          </a:p>
          <a:p>
            <a:endParaRPr lang="en-US" dirty="0"/>
          </a:p>
          <a:p>
            <a:r>
              <a:rPr lang="en-US" dirty="0"/>
              <a:t>Prompts were sent to the LLM, to include:</a:t>
            </a:r>
          </a:p>
          <a:p>
            <a:pPr lvl="1"/>
            <a:r>
              <a:rPr lang="en-US" dirty="0"/>
              <a:t>The question being asked</a:t>
            </a:r>
          </a:p>
          <a:p>
            <a:pPr lvl="1"/>
            <a:r>
              <a:rPr lang="en-US" dirty="0"/>
              <a:t>Generic response</a:t>
            </a:r>
          </a:p>
          <a:p>
            <a:pPr lvl="2"/>
            <a:r>
              <a:rPr lang="en-US" dirty="0"/>
              <a:t>The &lt;Weather Classifier&gt; will be &lt;Prediction&gt; in &lt;Time Frame&gt;</a:t>
            </a:r>
          </a:p>
          <a:p>
            <a:pPr lvl="1"/>
            <a:endParaRPr lang="en-US" dirty="0"/>
          </a:p>
        </p:txBody>
      </p:sp>
    </p:spTree>
    <p:extLst>
      <p:ext uri="{BB962C8B-B14F-4D97-AF65-F5344CB8AC3E}">
        <p14:creationId xmlns:p14="http://schemas.microsoft.com/office/powerpoint/2010/main" val="193535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75541E-2C51-D819-44E4-796517BF7603}"/>
              </a:ext>
            </a:extLst>
          </p:cNvPr>
          <p:cNvSpPr>
            <a:spLocks noGrp="1"/>
          </p:cNvSpPr>
          <p:nvPr>
            <p:ph type="sldNum" sz="quarter" idx="10"/>
          </p:nvPr>
        </p:nvSpPr>
        <p:spPr/>
        <p:txBody>
          <a:bodyPr/>
          <a:lstStyle/>
          <a:p>
            <a:pPr>
              <a:defRPr/>
            </a:pPr>
            <a:fld id="{D68E8870-17DE-45C4-A8DD-7644B2422933}" type="slidenum">
              <a:rPr lang="en-US" smtClean="0"/>
              <a:pPr>
                <a:defRPr/>
              </a:pPr>
              <a:t>16</a:t>
            </a:fld>
            <a:endParaRPr lang="en-US" dirty="0"/>
          </a:p>
        </p:txBody>
      </p:sp>
      <p:sp>
        <p:nvSpPr>
          <p:cNvPr id="3" name="Title 2">
            <a:extLst>
              <a:ext uri="{FF2B5EF4-FFF2-40B4-BE49-F238E27FC236}">
                <a16:creationId xmlns:a16="http://schemas.microsoft.com/office/drawing/2014/main" id="{017CDC44-68CA-9387-635E-D9C502D5BECA}"/>
              </a:ext>
            </a:extLst>
          </p:cNvPr>
          <p:cNvSpPr>
            <a:spLocks noGrp="1"/>
          </p:cNvSpPr>
          <p:nvPr>
            <p:ph type="title"/>
          </p:nvPr>
        </p:nvSpPr>
        <p:spPr/>
        <p:txBody>
          <a:bodyPr/>
          <a:lstStyle/>
          <a:p>
            <a:r>
              <a:rPr lang="en-US" dirty="0"/>
              <a:t>Prototype</a:t>
            </a:r>
          </a:p>
        </p:txBody>
      </p:sp>
      <p:sp>
        <p:nvSpPr>
          <p:cNvPr id="4" name="Content Placeholder 3">
            <a:extLst>
              <a:ext uri="{FF2B5EF4-FFF2-40B4-BE49-F238E27FC236}">
                <a16:creationId xmlns:a16="http://schemas.microsoft.com/office/drawing/2014/main" id="{05D22CB3-EE47-55C9-2157-F310E92ADDCA}"/>
              </a:ext>
            </a:extLst>
          </p:cNvPr>
          <p:cNvSpPr>
            <a:spLocks noGrp="1"/>
          </p:cNvSpPr>
          <p:nvPr>
            <p:ph sz="quarter" idx="11"/>
          </p:nvPr>
        </p:nvSpPr>
        <p:spPr/>
        <p:txBody>
          <a:bodyPr/>
          <a:lstStyle/>
          <a:p>
            <a:r>
              <a:rPr lang="en-US" dirty="0"/>
              <a:t>The prototype was developed using Python.</a:t>
            </a:r>
          </a:p>
          <a:p>
            <a:endParaRPr lang="en-US" dirty="0"/>
          </a:p>
          <a:p>
            <a:r>
              <a:rPr lang="en-US" dirty="0"/>
              <a:t>The various components were integrated together:</a:t>
            </a:r>
          </a:p>
          <a:p>
            <a:pPr lvl="1"/>
            <a:r>
              <a:rPr lang="en-US" dirty="0"/>
              <a:t>Weather Model</a:t>
            </a:r>
          </a:p>
          <a:p>
            <a:pPr lvl="1"/>
            <a:r>
              <a:rPr lang="en-US" dirty="0"/>
              <a:t>Prompt-Based Model</a:t>
            </a:r>
          </a:p>
          <a:p>
            <a:pPr lvl="1"/>
            <a:r>
              <a:rPr lang="en-US" dirty="0"/>
              <a:t>LLM Response</a:t>
            </a:r>
          </a:p>
          <a:p>
            <a:pPr marL="609585" lvl="1" indent="0">
              <a:buNone/>
            </a:pPr>
            <a:endParaRPr lang="en-US" dirty="0"/>
          </a:p>
          <a:p>
            <a:r>
              <a:rPr lang="en-US" dirty="0"/>
              <a:t>Although the prototype was kept basic, with limited cities and weather data, it was designed for future expansion to include additional classifiers from the ontology, more cities, and other enhancements.</a:t>
            </a:r>
          </a:p>
        </p:txBody>
      </p:sp>
    </p:spTree>
    <p:extLst>
      <p:ext uri="{BB962C8B-B14F-4D97-AF65-F5344CB8AC3E}">
        <p14:creationId xmlns:p14="http://schemas.microsoft.com/office/powerpoint/2010/main" val="1149648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Simulation Gen AI Prototype </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17</a:t>
            </a:fld>
            <a:endParaRPr lang="en-US" dirty="0"/>
          </a:p>
        </p:txBody>
      </p:sp>
      <p:sp>
        <p:nvSpPr>
          <p:cNvPr id="5" name="Rectangle 2">
            <a:extLst>
              <a:ext uri="{FF2B5EF4-FFF2-40B4-BE49-F238E27FC236}">
                <a16:creationId xmlns:a16="http://schemas.microsoft.com/office/drawing/2014/main" id="{81015142-1662-64E3-8140-8FF537019A05}"/>
              </a:ext>
            </a:extLst>
          </p:cNvPr>
          <p:cNvSpPr>
            <a:spLocks noChangeArrowheads="1"/>
          </p:cNvSpPr>
          <p:nvPr/>
        </p:nvSpPr>
        <p:spPr bwMode="auto">
          <a:xfrm>
            <a:off x="3639312" y="1033271"/>
            <a:ext cx="134416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8CE4DA8-7887-D15C-4FF4-9C135ADB7FFB}"/>
              </a:ext>
            </a:extLst>
          </p:cNvPr>
          <p:cNvSpPr>
            <a:spLocks noChangeArrowheads="1"/>
          </p:cNvSpPr>
          <p:nvPr/>
        </p:nvSpPr>
        <p:spPr bwMode="auto">
          <a:xfrm>
            <a:off x="3054096" y="9286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0C6AA95C-7D2A-5CB6-5377-B5E167B6C6E9}"/>
              </a:ext>
            </a:extLst>
          </p:cNvPr>
          <p:cNvGraphicFramePr>
            <a:graphicFrameLocks noChangeAspect="1"/>
          </p:cNvGraphicFramePr>
          <p:nvPr>
            <p:extLst>
              <p:ext uri="{D42A27DB-BD31-4B8C-83A1-F6EECF244321}">
                <p14:modId xmlns:p14="http://schemas.microsoft.com/office/powerpoint/2010/main" val="1088983512"/>
              </p:ext>
            </p:extLst>
          </p:nvPr>
        </p:nvGraphicFramePr>
        <p:xfrm>
          <a:off x="3054096" y="928687"/>
          <a:ext cx="5943600" cy="5000625"/>
        </p:xfrm>
        <a:graphic>
          <a:graphicData uri="http://schemas.openxmlformats.org/presentationml/2006/ole">
            <mc:AlternateContent xmlns:mc="http://schemas.openxmlformats.org/markup-compatibility/2006">
              <mc:Choice xmlns:v="urn:schemas-microsoft-com:vml" Requires="v">
                <p:oleObj name="Visio" r:id="rId2" imgW="6953320" imgH="6695939" progId="Visio.Drawing.15">
                  <p:embed/>
                </p:oleObj>
              </mc:Choice>
              <mc:Fallback>
                <p:oleObj name="Visio" r:id="rId2" imgW="6953320" imgH="6695939"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096" y="928687"/>
                        <a:ext cx="5943600" cy="500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7702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4" name="Content Placeholder 3"/>
          <p:cNvSpPr>
            <a:spLocks noGrp="1"/>
          </p:cNvSpPr>
          <p:nvPr>
            <p:ph sz="quarter" idx="11"/>
          </p:nvPr>
        </p:nvSpPr>
        <p:spPr>
          <a:xfrm>
            <a:off x="480132" y="1046715"/>
            <a:ext cx="11250613" cy="5343787"/>
          </a:xfrm>
        </p:spPr>
        <p:txBody>
          <a:bodyPr/>
          <a:lstStyle/>
          <a:p>
            <a:r>
              <a:rPr lang="en-US" dirty="0"/>
              <a:t>To enhance the method of selecting and reviewing historical weather data during the wargame design phase, we proposed and described the key components of a prompt-based weather simulation generative AI system. </a:t>
            </a:r>
          </a:p>
          <a:p>
            <a:endParaRPr lang="en-US" dirty="0"/>
          </a:p>
          <a:p>
            <a:r>
              <a:rPr lang="en-US" dirty="0"/>
              <a:t>A prototype of the weather generative AI system was developed as a proof of concept. </a:t>
            </a:r>
          </a:p>
          <a:p>
            <a:pPr lvl="1"/>
            <a:r>
              <a:rPr lang="en-US" dirty="0"/>
              <a:t>The prototype allows us to validate the feasibility of our AI solution.</a:t>
            </a:r>
          </a:p>
          <a:p>
            <a:pPr lvl="1"/>
            <a:r>
              <a:rPr lang="en-US" dirty="0"/>
              <a:t>It will be used to gather feedback from wargame designers. User feedback will help us gather additional ideas and improve the proposed generative AI system architecture.</a:t>
            </a:r>
          </a:p>
          <a:p>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18</a:t>
            </a:fld>
            <a:endParaRPr lang="en-US" dirty="0"/>
          </a:p>
        </p:txBody>
      </p:sp>
    </p:spTree>
    <p:extLst>
      <p:ext uri="{BB962C8B-B14F-4D97-AF65-F5344CB8AC3E}">
        <p14:creationId xmlns:p14="http://schemas.microsoft.com/office/powerpoint/2010/main" val="3104846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Content Placeholder 3"/>
          <p:cNvSpPr>
            <a:spLocks noGrp="1"/>
          </p:cNvSpPr>
          <p:nvPr>
            <p:ph sz="quarter" idx="11"/>
          </p:nvPr>
        </p:nvSpPr>
        <p:spPr/>
        <p:txBody>
          <a:bodyPr/>
          <a:lstStyle/>
          <a:p>
            <a:r>
              <a:rPr lang="en-US" dirty="0"/>
              <a:t>Introduction</a:t>
            </a:r>
          </a:p>
          <a:p>
            <a:r>
              <a:rPr lang="en-US" dirty="0"/>
              <a:t>Study Objectives</a:t>
            </a:r>
          </a:p>
          <a:p>
            <a:r>
              <a:rPr lang="en-US" dirty="0"/>
              <a:t>Wargaming Weather Simulation Models</a:t>
            </a:r>
          </a:p>
          <a:p>
            <a:r>
              <a:rPr lang="en-US" dirty="0"/>
              <a:t>Wargaming Weather Simulation Ontology</a:t>
            </a:r>
          </a:p>
          <a:p>
            <a:r>
              <a:rPr lang="en-US" dirty="0"/>
              <a:t>Generative AI for Weather Simulation</a:t>
            </a:r>
          </a:p>
          <a:p>
            <a:r>
              <a:rPr lang="en-US" dirty="0"/>
              <a:t>Conclusion</a:t>
            </a:r>
          </a:p>
          <a:p>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Tree>
    <p:extLst>
      <p:ext uri="{BB962C8B-B14F-4D97-AF65-F5344CB8AC3E}">
        <p14:creationId xmlns:p14="http://schemas.microsoft.com/office/powerpoint/2010/main" val="1008667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4" name="Content Placeholder 3"/>
          <p:cNvSpPr>
            <a:spLocks noGrp="1"/>
          </p:cNvSpPr>
          <p:nvPr>
            <p:ph sz="quarter" idx="11"/>
          </p:nvPr>
        </p:nvSpPr>
        <p:spPr/>
        <p:txBody>
          <a:bodyPr/>
          <a:lstStyle/>
          <a:p>
            <a:r>
              <a:rPr lang="en-US" dirty="0"/>
              <a:t>Weather simulation represents a critical factor affecting the course and outcome of battles in wargaming:</a:t>
            </a:r>
          </a:p>
          <a:p>
            <a:pPr lvl="1"/>
            <a:r>
              <a:rPr lang="en-US" dirty="0"/>
              <a:t>Adverse weather conditions such as rain, fog, and snow can limit visibility, affect weapon accuracy, and impact mobility. Favorable weather conditions, such as clear skies and calm winds, can significantly impact military operations, offering several advantages that enhance overall effectiveness and success.</a:t>
            </a:r>
          </a:p>
          <a:p>
            <a:pPr marL="609585" lvl="1" indent="0">
              <a:buNone/>
            </a:pPr>
            <a:endParaRPr lang="en-US" dirty="0"/>
          </a:p>
          <a:p>
            <a:r>
              <a:rPr lang="en-US" dirty="0"/>
              <a:t>The core component of wargaming training system is creating wargame scenarios:</a:t>
            </a:r>
          </a:p>
          <a:p>
            <a:pPr lvl="1"/>
            <a:r>
              <a:rPr lang="en-US" dirty="0"/>
              <a:t>A generative AI for weather simulation can significantly enhance the process of designing wargame scenarios.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Tree>
    <p:extLst>
      <p:ext uri="{BB962C8B-B14F-4D97-AF65-F5344CB8AC3E}">
        <p14:creationId xmlns:p14="http://schemas.microsoft.com/office/powerpoint/2010/main" val="1689314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4" name="Content Placeholder 3"/>
          <p:cNvSpPr>
            <a:spLocks noGrp="1"/>
          </p:cNvSpPr>
          <p:nvPr>
            <p:ph sz="quarter" idx="11"/>
          </p:nvPr>
        </p:nvSpPr>
        <p:spPr>
          <a:xfrm>
            <a:off x="480132" y="1046715"/>
            <a:ext cx="11250613" cy="5343787"/>
          </a:xfrm>
        </p:spPr>
        <p:txBody>
          <a:bodyPr/>
          <a:lstStyle/>
          <a:p>
            <a:r>
              <a:rPr lang="en-US" dirty="0"/>
              <a:t>Explores the key components and considerations in developing a Generative AI system for Wargame Weather Simulation.</a:t>
            </a:r>
          </a:p>
          <a:p>
            <a:pPr marL="609585" lvl="1" indent="0">
              <a:buNone/>
            </a:pPr>
            <a:endParaRPr lang="en-US" dirty="0"/>
          </a:p>
          <a:p>
            <a:r>
              <a:rPr lang="en-US" dirty="0"/>
              <a:t>Develops an ontology to capture weather simulation attributes pertinent to the wargaming domain:</a:t>
            </a:r>
          </a:p>
          <a:p>
            <a:pPr lvl="1"/>
            <a:r>
              <a:rPr lang="en-US" dirty="0"/>
              <a:t>Standardizing the representation of weather simulation concepts, relationships, and processes within the wargaming. </a:t>
            </a:r>
          </a:p>
          <a:p>
            <a:endParaRPr lang="en-US" dirty="0"/>
          </a:p>
          <a:p>
            <a:r>
              <a:rPr lang="en-US" dirty="0"/>
              <a:t>Prototypes a generative AI system weather simulation as a proof of concept. </a:t>
            </a:r>
          </a:p>
          <a:p>
            <a:pPr lvl="1"/>
            <a:r>
              <a:rPr lang="en-US" dirty="0"/>
              <a:t>Assess the viability of our AI solution.</a:t>
            </a:r>
          </a:p>
          <a:p>
            <a:pPr lvl="1"/>
            <a:r>
              <a:rPr lang="en-US" dirty="0"/>
              <a:t>Collect feedback from Wargame designers to refine and finalize our generative AI weather simulation system.</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dirty="0"/>
          </a:p>
        </p:txBody>
      </p:sp>
    </p:spTree>
    <p:extLst>
      <p:ext uri="{BB962C8B-B14F-4D97-AF65-F5344CB8AC3E}">
        <p14:creationId xmlns:p14="http://schemas.microsoft.com/office/powerpoint/2010/main" val="2205817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Simulation Model</a:t>
            </a:r>
          </a:p>
        </p:txBody>
      </p:sp>
      <p:sp>
        <p:nvSpPr>
          <p:cNvPr id="4" name="Content Placeholder 3"/>
          <p:cNvSpPr>
            <a:spLocks noGrp="1"/>
          </p:cNvSpPr>
          <p:nvPr>
            <p:ph sz="quarter" idx="11"/>
          </p:nvPr>
        </p:nvSpPr>
        <p:spPr>
          <a:xfrm>
            <a:off x="480132" y="1046715"/>
            <a:ext cx="11250613" cy="5343787"/>
          </a:xfrm>
        </p:spPr>
        <p:txBody>
          <a:bodyPr/>
          <a:lstStyle/>
          <a:p>
            <a:r>
              <a:rPr lang="en-US" dirty="0"/>
              <a:t>The Weather Simulation model implemented within the USMC Wargaming System is consisting of two main simulation capabilities: </a:t>
            </a:r>
          </a:p>
          <a:p>
            <a:pPr lvl="1"/>
            <a:r>
              <a:rPr lang="en-US" dirty="0"/>
              <a:t>The historical weather data.</a:t>
            </a:r>
          </a:p>
          <a:p>
            <a:pPr lvl="2"/>
            <a:r>
              <a:rPr lang="en-US" dirty="0"/>
              <a:t>Environmental Data Cube Support System (EDCSS) with spatial and temporal resolution up to 15 km and 1 hour respectively</a:t>
            </a:r>
          </a:p>
          <a:p>
            <a:pPr lvl="1"/>
            <a:r>
              <a:rPr lang="en-US" dirty="0"/>
              <a:t>A dynamic weather simulation.</a:t>
            </a:r>
          </a:p>
          <a:p>
            <a:pPr lvl="2"/>
            <a:r>
              <a:rPr lang="en-US" dirty="0"/>
              <a:t>Temperature, Pressure, Air Density and Humidity</a:t>
            </a:r>
          </a:p>
          <a:p>
            <a:pPr lvl="2"/>
            <a:r>
              <a:rPr lang="en-US" dirty="0"/>
              <a:t>Two cloud layers with variable coverage</a:t>
            </a:r>
          </a:p>
          <a:p>
            <a:pPr lvl="2"/>
            <a:r>
              <a:rPr lang="en-US" dirty="0"/>
              <a:t>Precipitation: rain, snow, etc.</a:t>
            </a:r>
          </a:p>
          <a:p>
            <a:pPr lvl="2"/>
            <a:r>
              <a:rPr lang="en-US" dirty="0"/>
              <a:t>Dynamic Storms: eight pre-defined storms ready to use with user-defined velocity and direction</a:t>
            </a:r>
          </a:p>
          <a:p>
            <a:pPr lvl="2"/>
            <a:r>
              <a:rPr lang="en-US" dirty="0"/>
              <a:t>Wind: intensity and direction</a:t>
            </a:r>
          </a:p>
          <a:p>
            <a:pPr lvl="2"/>
            <a:r>
              <a:rPr lang="en-US" dirty="0"/>
              <a:t>Visibility</a:t>
            </a:r>
          </a:p>
          <a:p>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5</a:t>
            </a:fld>
            <a:endParaRPr lang="en-US" dirty="0"/>
          </a:p>
        </p:txBody>
      </p:sp>
    </p:spTree>
    <p:extLst>
      <p:ext uri="{BB962C8B-B14F-4D97-AF65-F5344CB8AC3E}">
        <p14:creationId xmlns:p14="http://schemas.microsoft.com/office/powerpoint/2010/main" val="2485839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Simulation Model</a:t>
            </a:r>
          </a:p>
        </p:txBody>
      </p:sp>
      <p:sp>
        <p:nvSpPr>
          <p:cNvPr id="4" name="Content Placeholder 3"/>
          <p:cNvSpPr>
            <a:spLocks noGrp="1"/>
          </p:cNvSpPr>
          <p:nvPr>
            <p:ph sz="quarter" idx="11"/>
          </p:nvPr>
        </p:nvSpPr>
        <p:spPr>
          <a:xfrm>
            <a:off x="480132" y="1046715"/>
            <a:ext cx="11250613" cy="5343787"/>
          </a:xfrm>
        </p:spPr>
        <p:txBody>
          <a:bodyPr/>
          <a:lstStyle/>
          <a:p>
            <a:r>
              <a:rPr lang="en-US" dirty="0"/>
              <a:t>Weather Simulation of Global and Local Regions</a:t>
            </a:r>
          </a:p>
          <a:p>
            <a:pPr lvl="1"/>
            <a:r>
              <a:rPr lang="en-US" dirty="0"/>
              <a:t>Capability to create Global and Locals weather simulation profiles within a same scenario</a:t>
            </a:r>
          </a:p>
          <a:p>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graphicFrame>
        <p:nvGraphicFramePr>
          <p:cNvPr id="5" name="Object 4">
            <a:extLst>
              <a:ext uri="{FF2B5EF4-FFF2-40B4-BE49-F238E27FC236}">
                <a16:creationId xmlns:a16="http://schemas.microsoft.com/office/drawing/2014/main" id="{17CEB275-A30A-2563-C1DA-2C1242E566BA}"/>
              </a:ext>
            </a:extLst>
          </p:cNvPr>
          <p:cNvGraphicFramePr>
            <a:graphicFrameLocks noChangeAspect="1"/>
          </p:cNvGraphicFramePr>
          <p:nvPr>
            <p:extLst>
              <p:ext uri="{D42A27DB-BD31-4B8C-83A1-F6EECF244321}">
                <p14:modId xmlns:p14="http://schemas.microsoft.com/office/powerpoint/2010/main" val="3925230118"/>
              </p:ext>
            </p:extLst>
          </p:nvPr>
        </p:nvGraphicFramePr>
        <p:xfrm>
          <a:off x="2923143" y="2231375"/>
          <a:ext cx="5057775" cy="3438525"/>
        </p:xfrm>
        <a:graphic>
          <a:graphicData uri="http://schemas.openxmlformats.org/presentationml/2006/ole">
            <mc:AlternateContent xmlns:mc="http://schemas.openxmlformats.org/markup-compatibility/2006">
              <mc:Choice xmlns:v="urn:schemas-microsoft-com:vml" Requires="v">
                <p:oleObj name="Visio" r:id="rId2" imgW="7924800" imgH="5429250" progId="Visio.Drawing.15">
                  <p:embed/>
                </p:oleObj>
              </mc:Choice>
              <mc:Fallback>
                <p:oleObj name="Visio" r:id="rId2" imgW="7924800" imgH="5429250" progId="Visio.Drawing.15">
                  <p:embed/>
                  <p:pic>
                    <p:nvPicPr>
                      <p:cNvPr id="6" name="Object 5">
                        <a:extLst>
                          <a:ext uri="{FF2B5EF4-FFF2-40B4-BE49-F238E27FC236}">
                            <a16:creationId xmlns:a16="http://schemas.microsoft.com/office/drawing/2014/main" id="{5744D955-9F86-A401-E99B-DD1154CCC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3143" y="2231375"/>
                        <a:ext cx="5057775" cy="343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66591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Simulation Model</a:t>
            </a:r>
          </a:p>
        </p:txBody>
      </p:sp>
      <p:sp>
        <p:nvSpPr>
          <p:cNvPr id="4" name="Content Placeholder 3"/>
          <p:cNvSpPr>
            <a:spLocks noGrp="1"/>
          </p:cNvSpPr>
          <p:nvPr>
            <p:ph sz="quarter" idx="11"/>
          </p:nvPr>
        </p:nvSpPr>
        <p:spPr>
          <a:xfrm>
            <a:off x="480132" y="1046715"/>
            <a:ext cx="11250613" cy="5343787"/>
          </a:xfrm>
        </p:spPr>
        <p:txBody>
          <a:bodyPr/>
          <a:lstStyle/>
          <a:p>
            <a:r>
              <a:rPr lang="en-US" dirty="0"/>
              <a:t>Historical Weather Data augmented by the Dynamic Weather Simulation</a:t>
            </a:r>
          </a:p>
          <a:p>
            <a:pPr lvl="1"/>
            <a:r>
              <a:rPr lang="en-US" dirty="0"/>
              <a:t>Capability to create weather simulation using Historical weather data and augment with a dynamic weather simulation within a same scenario </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graphicFrame>
        <p:nvGraphicFramePr>
          <p:cNvPr id="5" name="Object 4">
            <a:extLst>
              <a:ext uri="{FF2B5EF4-FFF2-40B4-BE49-F238E27FC236}">
                <a16:creationId xmlns:a16="http://schemas.microsoft.com/office/drawing/2014/main" id="{D6CDED77-C758-6587-156D-20AE67326464}"/>
              </a:ext>
            </a:extLst>
          </p:cNvPr>
          <p:cNvGraphicFramePr>
            <a:graphicFrameLocks noChangeAspect="1"/>
          </p:cNvGraphicFramePr>
          <p:nvPr>
            <p:extLst>
              <p:ext uri="{D42A27DB-BD31-4B8C-83A1-F6EECF244321}">
                <p14:modId xmlns:p14="http://schemas.microsoft.com/office/powerpoint/2010/main" val="2865838914"/>
              </p:ext>
            </p:extLst>
          </p:nvPr>
        </p:nvGraphicFramePr>
        <p:xfrm>
          <a:off x="3155015" y="2466946"/>
          <a:ext cx="5095875" cy="3133725"/>
        </p:xfrm>
        <a:graphic>
          <a:graphicData uri="http://schemas.openxmlformats.org/presentationml/2006/ole">
            <mc:AlternateContent xmlns:mc="http://schemas.openxmlformats.org/markup-compatibility/2006">
              <mc:Choice xmlns:v="urn:schemas-microsoft-com:vml" Requires="v">
                <p:oleObj name="Visio" r:id="rId2" imgW="8486559" imgH="5143500" progId="Visio.Drawing.15">
                  <p:embed/>
                </p:oleObj>
              </mc:Choice>
              <mc:Fallback>
                <p:oleObj name="Visio" r:id="rId2" imgW="8486559" imgH="5143500" progId="Visio.Drawing.15">
                  <p:embed/>
                  <p:pic>
                    <p:nvPicPr>
                      <p:cNvPr id="6" name="Object 5">
                        <a:extLst>
                          <a:ext uri="{FF2B5EF4-FFF2-40B4-BE49-F238E27FC236}">
                            <a16:creationId xmlns:a16="http://schemas.microsoft.com/office/drawing/2014/main" id="{A68DA702-882C-7917-F215-0BE9439CC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5015" y="2466946"/>
                        <a:ext cx="5095875" cy="313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a:extLst>
              <a:ext uri="{FF2B5EF4-FFF2-40B4-BE49-F238E27FC236}">
                <a16:creationId xmlns:a16="http://schemas.microsoft.com/office/drawing/2014/main" id="{A2D3F265-CBD2-53F8-1E59-2016738D3A75}"/>
              </a:ext>
            </a:extLst>
          </p:cNvPr>
          <p:cNvSpPr txBox="1"/>
          <p:nvPr/>
        </p:nvSpPr>
        <p:spPr>
          <a:xfrm>
            <a:off x="3037920" y="5537177"/>
            <a:ext cx="5212970" cy="584775"/>
          </a:xfrm>
          <a:prstGeom prst="rect">
            <a:avLst/>
          </a:prstGeom>
          <a:noFill/>
        </p:spPr>
        <p:txBody>
          <a:bodyPr wrap="square">
            <a:spAutoFit/>
          </a:bodyPr>
          <a:lstStyle/>
          <a:p>
            <a:pPr algn="ctr"/>
            <a:r>
              <a:rPr lang="en-US" sz="1600" dirty="0">
                <a:effectLst/>
                <a:latin typeface="Tahoma" panose="020B0604030504040204" pitchFamily="34" charset="0"/>
                <a:ea typeface="Tahoma" panose="020B0604030504040204" pitchFamily="34" charset="0"/>
                <a:cs typeface="Tahoma" panose="020B0604030504040204" pitchFamily="34" charset="0"/>
              </a:rPr>
              <a:t>Historical Weather Data (EDCSS) Augmented with Dynamic Weather Simulation</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54613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Simulation Ontology</a:t>
            </a:r>
          </a:p>
        </p:txBody>
      </p:sp>
      <p:sp>
        <p:nvSpPr>
          <p:cNvPr id="4" name="Content Placeholder 3"/>
          <p:cNvSpPr>
            <a:spLocks noGrp="1"/>
          </p:cNvSpPr>
          <p:nvPr>
            <p:ph sz="quarter" idx="11"/>
          </p:nvPr>
        </p:nvSpPr>
        <p:spPr>
          <a:xfrm>
            <a:off x="480132" y="1046715"/>
            <a:ext cx="11250613" cy="5343787"/>
          </a:xfrm>
        </p:spPr>
        <p:txBody>
          <a:bodyPr/>
          <a:lstStyle/>
          <a:p>
            <a:r>
              <a:rPr lang="en-US" dirty="0"/>
              <a:t>Ontology for weather simulation helps capture the interrelationships and dependencies among various weather-related variables:</a:t>
            </a:r>
          </a:p>
          <a:p>
            <a:pPr lvl="1"/>
            <a:r>
              <a:rPr lang="en-US" dirty="0"/>
              <a:t>It enhances semantic understanding since the weather ontology provides a structured representation of wargaming weather concepts and their interrelations.</a:t>
            </a:r>
          </a:p>
          <a:p>
            <a:pPr lvl="1"/>
            <a:r>
              <a:rPr lang="en-US" dirty="0"/>
              <a:t>Enabling the AI system to understand the meaning of words and phrases in a more precise and contextually accurate manner.</a:t>
            </a:r>
          </a:p>
          <a:p>
            <a:r>
              <a:rPr lang="en-US" dirty="0"/>
              <a:t>The two main classes of the Weather ontology are:</a:t>
            </a:r>
          </a:p>
          <a:p>
            <a:pPr lvl="1"/>
            <a:r>
              <a:rPr lang="en-US" b="1" dirty="0" err="1"/>
              <a:t>WargamingWeatherData</a:t>
            </a:r>
            <a:r>
              <a:rPr lang="en-US" dirty="0"/>
              <a:t> refers to weather-related information specifically tailored for use in wargaming scenarios.  </a:t>
            </a:r>
          </a:p>
          <a:p>
            <a:pPr lvl="1"/>
            <a:r>
              <a:rPr lang="en-US" b="1" dirty="0" err="1"/>
              <a:t>WargamingWeatherObjects</a:t>
            </a:r>
            <a:r>
              <a:rPr lang="en-US" dirty="0"/>
              <a:t> are foundational objects used to build the conceptual weather objects, data, and reports for wargaming. </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sp>
        <p:nvSpPr>
          <p:cNvPr id="5" name="Rectangle 2">
            <a:extLst>
              <a:ext uri="{FF2B5EF4-FFF2-40B4-BE49-F238E27FC236}">
                <a16:creationId xmlns:a16="http://schemas.microsoft.com/office/drawing/2014/main" id="{40391346-BAD0-94F5-94D0-E995AFE864BC}"/>
              </a:ext>
            </a:extLst>
          </p:cNvPr>
          <p:cNvSpPr>
            <a:spLocks noChangeArrowheads="1"/>
          </p:cNvSpPr>
          <p:nvPr/>
        </p:nvSpPr>
        <p:spPr bwMode="auto">
          <a:xfrm>
            <a:off x="2602991" y="1039035"/>
            <a:ext cx="143302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59648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Simulation Ontology</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9</a:t>
            </a:fld>
            <a:endParaRPr lang="en-US" dirty="0"/>
          </a:p>
        </p:txBody>
      </p:sp>
      <p:sp>
        <p:nvSpPr>
          <p:cNvPr id="5" name="Rectangle 2">
            <a:extLst>
              <a:ext uri="{FF2B5EF4-FFF2-40B4-BE49-F238E27FC236}">
                <a16:creationId xmlns:a16="http://schemas.microsoft.com/office/drawing/2014/main" id="{40391346-BAD0-94F5-94D0-E995AFE864BC}"/>
              </a:ext>
            </a:extLst>
          </p:cNvPr>
          <p:cNvSpPr>
            <a:spLocks noChangeArrowheads="1"/>
          </p:cNvSpPr>
          <p:nvPr/>
        </p:nvSpPr>
        <p:spPr bwMode="auto">
          <a:xfrm>
            <a:off x="2602991" y="1039035"/>
            <a:ext cx="143302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7E162B94-BB4D-52C3-DAC8-C46E1CCB9960}"/>
              </a:ext>
            </a:extLst>
          </p:cNvPr>
          <p:cNvGraphicFramePr>
            <a:graphicFrameLocks noChangeAspect="1"/>
          </p:cNvGraphicFramePr>
          <p:nvPr>
            <p:extLst>
              <p:ext uri="{D42A27DB-BD31-4B8C-83A1-F6EECF244321}">
                <p14:modId xmlns:p14="http://schemas.microsoft.com/office/powerpoint/2010/main" val="314626237"/>
              </p:ext>
            </p:extLst>
          </p:nvPr>
        </p:nvGraphicFramePr>
        <p:xfrm>
          <a:off x="2602991" y="1039035"/>
          <a:ext cx="7309104" cy="5598961"/>
        </p:xfrm>
        <a:graphic>
          <a:graphicData uri="http://schemas.openxmlformats.org/presentationml/2006/ole">
            <mc:AlternateContent xmlns:mc="http://schemas.openxmlformats.org/markup-compatibility/2006">
              <mc:Choice xmlns:v="urn:schemas-microsoft-com:vml" Requires="v">
                <p:oleObj name="Visio" r:id="rId2" imgW="9296145" imgH="7124564" progId="Visio.Drawing.15">
                  <p:embed/>
                </p:oleObj>
              </mc:Choice>
              <mc:Fallback>
                <p:oleObj name="Visio" r:id="rId2" imgW="9296145" imgH="7124564" progId="Visio.Drawing.15">
                  <p:embed/>
                  <p:pic>
                    <p:nvPicPr>
                      <p:cNvPr id="6" name="Object 5">
                        <a:extLst>
                          <a:ext uri="{FF2B5EF4-FFF2-40B4-BE49-F238E27FC236}">
                            <a16:creationId xmlns:a16="http://schemas.microsoft.com/office/drawing/2014/main" id="{7E162B94-BB4D-52C3-DAC8-C46E1CCB9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991" y="1039035"/>
                        <a:ext cx="7309104" cy="5598961"/>
                      </a:xfrm>
                      <a:prstGeom prst="rect">
                        <a:avLst/>
                      </a:prstGeom>
                      <a:noFill/>
                    </p:spPr>
                  </p:pic>
                </p:oleObj>
              </mc:Fallback>
            </mc:AlternateContent>
          </a:graphicData>
        </a:graphic>
      </p:graphicFrame>
    </p:spTree>
    <p:extLst>
      <p:ext uri="{BB962C8B-B14F-4D97-AF65-F5344CB8AC3E}">
        <p14:creationId xmlns:p14="http://schemas.microsoft.com/office/powerpoint/2010/main" val="445904738"/>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sharepoint/v3"/>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20638</TotalTime>
  <Words>1058</Words>
  <Application>Microsoft Office PowerPoint</Application>
  <PresentationFormat>Widescreen</PresentationFormat>
  <Paragraphs>131</Paragraphs>
  <Slides>18</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Arial Narrow</vt:lpstr>
      <vt:lpstr>Tahoma</vt:lpstr>
      <vt:lpstr>Wingdings</vt:lpstr>
      <vt:lpstr>Blends</vt:lpstr>
      <vt:lpstr>Visio</vt:lpstr>
      <vt:lpstr>PowerPoint Presentation</vt:lpstr>
      <vt:lpstr>Agenda</vt:lpstr>
      <vt:lpstr>Introduction</vt:lpstr>
      <vt:lpstr>Objectives</vt:lpstr>
      <vt:lpstr>Weather Simulation Model</vt:lpstr>
      <vt:lpstr>Weather Simulation Model</vt:lpstr>
      <vt:lpstr>Weather Simulation Model</vt:lpstr>
      <vt:lpstr>Weather Simulation Ontology</vt:lpstr>
      <vt:lpstr>Weather Simulation Ontology</vt:lpstr>
      <vt:lpstr>Weather Simulation Gen AI </vt:lpstr>
      <vt:lpstr>Weather Simulation Gen AI </vt:lpstr>
      <vt:lpstr>Weather Simulation Gen AI </vt:lpstr>
      <vt:lpstr>Weather Data/Model</vt:lpstr>
      <vt:lpstr>Prompt-Based Model</vt:lpstr>
      <vt:lpstr>Large Language Model</vt:lpstr>
      <vt:lpstr>Prototype</vt:lpstr>
      <vt:lpstr>Weather Simulation Gen AI Prototype </vt:lpstr>
      <vt:lpstr>Conclusion</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Hung Tran</cp:lastModifiedBy>
  <cp:revision>81</cp:revision>
  <cp:lastPrinted>1601-01-01T00:00:00Z</cp:lastPrinted>
  <dcterms:created xsi:type="dcterms:W3CDTF">2016-03-29T15:29:36Z</dcterms:created>
  <dcterms:modified xsi:type="dcterms:W3CDTF">2024-09-13T12:04:07Z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