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4"/>
  </p:sldMasterIdLst>
  <p:notesMasterIdLst>
    <p:notesMasterId r:id="rId21"/>
  </p:notesMasterIdLst>
  <p:handoutMasterIdLst>
    <p:handoutMasterId r:id="rId22"/>
  </p:handoutMasterIdLst>
  <p:sldIdLst>
    <p:sldId id="289" r:id="rId5"/>
    <p:sldId id="290" r:id="rId6"/>
    <p:sldId id="291" r:id="rId7"/>
    <p:sldId id="292" r:id="rId8"/>
    <p:sldId id="294" r:id="rId9"/>
    <p:sldId id="295" r:id="rId10"/>
    <p:sldId id="296" r:id="rId11"/>
    <p:sldId id="306" r:id="rId12"/>
    <p:sldId id="297" r:id="rId13"/>
    <p:sldId id="307" r:id="rId14"/>
    <p:sldId id="308" r:id="rId15"/>
    <p:sldId id="298" r:id="rId16"/>
    <p:sldId id="299" r:id="rId17"/>
    <p:sldId id="305" r:id="rId18"/>
    <p:sldId id="302" r:id="rId19"/>
    <p:sldId id="303" r:id="rId20"/>
  </p:sldIdLst>
  <p:sldSz cx="12192000" cy="6858000"/>
  <p:notesSz cx="6858000" cy="9029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1pPr>
    <a:lvl2pPr marL="609585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2pPr>
    <a:lvl3pPr marL="121917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3pPr>
    <a:lvl4pPr marL="1828754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4pPr>
    <a:lvl5pPr marL="2438339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5pPr>
    <a:lvl6pPr marL="3047924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6pPr>
    <a:lvl7pPr marL="3657509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7pPr>
    <a:lvl8pPr marL="4267093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8pPr>
    <a:lvl9pPr marL="4876678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44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56AB"/>
    <a:srgbClr val="0033CC"/>
    <a:srgbClr val="CC3300"/>
    <a:srgbClr val="22458A"/>
    <a:srgbClr val="3366CC"/>
    <a:srgbClr val="0066CC"/>
    <a:srgbClr val="F77B0B"/>
    <a:srgbClr val="B2F50B"/>
    <a:srgbClr val="F88C2A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434" autoAdjust="0"/>
    <p:restoredTop sz="94634" autoAdjust="0"/>
  </p:normalViewPr>
  <p:slideViewPr>
    <p:cSldViewPr snapToGrid="0">
      <p:cViewPr varScale="1">
        <p:scale>
          <a:sx n="151" d="100"/>
          <a:sy n="151" d="100"/>
        </p:scale>
        <p:origin x="100" y="2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-2814" y="-102"/>
      </p:cViewPr>
      <p:guideLst>
        <p:guide orient="horz" pos="2844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fld id="{4F2942F5-6495-4924-A5BF-A11924438D2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1026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9100" y="676275"/>
            <a:ext cx="6019800" cy="33861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54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289425"/>
            <a:ext cx="50292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fld id="{85D9B890-3B6E-417C-BD92-47816D5AB62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5614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1pPr>
    <a:lvl2pPr marL="609585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2pPr>
    <a:lvl3pPr marL="121917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3pPr>
    <a:lvl4pPr marL="1828754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4pPr>
    <a:lvl5pPr marL="2438339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86FA95-754A-4FEF-9130-0A7EC231E6A0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676275"/>
            <a:ext cx="6019800" cy="3386138"/>
          </a:xfrm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981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16E1BF6-07C4-0FBC-B918-ABD0285632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730" y="-5151"/>
            <a:ext cx="12214730" cy="1364996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 bwMode="auto">
          <a:xfrm>
            <a:off x="0" y="1384124"/>
            <a:ext cx="121920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9" name="Text Placeholder 38"/>
          <p:cNvSpPr>
            <a:spLocks noGrp="1"/>
          </p:cNvSpPr>
          <p:nvPr>
            <p:ph type="body" sz="quarter" idx="10"/>
          </p:nvPr>
        </p:nvSpPr>
        <p:spPr>
          <a:xfrm>
            <a:off x="871093" y="1858346"/>
            <a:ext cx="10449813" cy="1229411"/>
          </a:xfrm>
        </p:spPr>
        <p:txBody>
          <a:bodyPr/>
          <a:lstStyle>
            <a:lvl1pPr marL="0" indent="0" algn="ctr">
              <a:buNone/>
              <a:defRPr sz="2800" b="1">
                <a:solidFill>
                  <a:srgbClr val="CC3300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1"/>
          </p:nvPr>
        </p:nvSpPr>
        <p:spPr>
          <a:xfrm>
            <a:off x="2070100" y="3565525"/>
            <a:ext cx="8478838" cy="1934127"/>
          </a:xfrm>
        </p:spPr>
        <p:txBody>
          <a:bodyPr/>
          <a:lstStyle>
            <a:lvl1pPr marL="0" indent="0" algn="ctr">
              <a:buNone/>
              <a:defRPr sz="2400" b="1"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1" name="Picture 20" descr="YouTube_icon_block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NTSAToday</a:t>
              </a:r>
            </a:p>
          </p:txBody>
        </p:sp>
      </p:grp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CF395AD9-3B30-E84E-ADFF-A85DEA9A5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86876" y="6419966"/>
            <a:ext cx="821634" cy="34093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38" name="Picture 37" descr="Text, logo&#10;&#10;Description automatically generated">
            <a:extLst>
              <a:ext uri="{FF2B5EF4-FFF2-40B4-BE49-F238E27FC236}">
                <a16:creationId xmlns:a16="http://schemas.microsoft.com/office/drawing/2014/main" id="{DC8202BA-028E-E242-B824-C4B84406E0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997" y="6352070"/>
            <a:ext cx="1094689" cy="43830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68FCE43-A445-C22C-BCD5-7FBE06D7AD6A}"/>
              </a:ext>
            </a:extLst>
          </p:cNvPr>
          <p:cNvGrpSpPr/>
          <p:nvPr userDrawn="1"/>
        </p:nvGrpSpPr>
        <p:grpSpPr>
          <a:xfrm>
            <a:off x="260862" y="6503087"/>
            <a:ext cx="1044262" cy="282877"/>
            <a:chOff x="260862" y="6503087"/>
            <a:chExt cx="1044262" cy="28287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0BFF257-B0D7-4DC3-0743-448F338D0383}"/>
                </a:ext>
              </a:extLst>
            </p:cNvPr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FB050F1-0DBD-216C-2FB3-021CBE46F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0862" y="6503087"/>
              <a:ext cx="257814" cy="257814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51D3B32-716D-2758-508E-4514DD0BD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0" t="14145" r="22571" b="14339"/>
          <a:stretch/>
        </p:blipFill>
        <p:spPr>
          <a:xfrm>
            <a:off x="11720949" y="6333477"/>
            <a:ext cx="473689" cy="4754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11250613" cy="5075237"/>
          </a:xfrm>
        </p:spPr>
        <p:txBody>
          <a:bodyPr/>
          <a:lstStyle>
            <a:lvl3pPr marL="1523962" indent="-304792">
              <a:buClr>
                <a:schemeClr val="tx1"/>
              </a:buClr>
              <a:buFont typeface="Wingdings" charset="2"/>
              <a:buChar char="v"/>
              <a:defRPr sz="2000"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81083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105439" y="989946"/>
            <a:ext cx="5609483" cy="4896678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10817" y="990774"/>
            <a:ext cx="5446091" cy="4895850"/>
          </a:xfrm>
        </p:spPr>
        <p:txBody>
          <a:bodyPr/>
          <a:lstStyle>
            <a:lvl3pPr marL="1523962" indent="-304792">
              <a:defRPr lang="en-US" sz="2000" dirty="0" smtClean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33213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1DEBD9-CE34-B950-D0A1-9CE5CB7094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" b="100"/>
          <a:stretch/>
        </p:blipFill>
        <p:spPr>
          <a:xfrm>
            <a:off x="0" y="1474"/>
            <a:ext cx="12212320" cy="823509"/>
          </a:xfrm>
          <a:prstGeom prst="rect">
            <a:avLst/>
          </a:prstGeom>
        </p:spPr>
      </p:pic>
      <p:sp>
        <p:nvSpPr>
          <p:cNvPr id="9831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1963" y="989946"/>
            <a:ext cx="11006952" cy="4896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8324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2397039" y="0"/>
            <a:ext cx="7416800" cy="79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0893288" y="6390502"/>
            <a:ext cx="821634" cy="340935"/>
          </a:xfrm>
          <a:prstGeom prst="rect">
            <a:avLst/>
          </a:prstGeom>
        </p:spPr>
        <p:txBody>
          <a:bodyPr/>
          <a:lstStyle>
            <a:lvl1pPr algn="r"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260862" y="6503087"/>
            <a:ext cx="1044262" cy="282877"/>
            <a:chOff x="260862" y="6503087"/>
            <a:chExt cx="1044262" cy="282877"/>
          </a:xfrm>
        </p:grpSpPr>
        <p:sp>
          <p:nvSpPr>
            <p:cNvPr id="22" name="Rectangle 21"/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0862" y="6503087"/>
              <a:ext cx="257814" cy="25781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5" name="Picture 24" descr="YouTube_icon_block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NTSAToday</a:t>
              </a:r>
            </a:p>
          </p:txBody>
        </p:sp>
      </p:grpSp>
      <p:pic>
        <p:nvPicPr>
          <p:cNvPr id="21" name="Picture 20" descr="Text, logo&#10;&#10;Description automatically generated">
            <a:extLst>
              <a:ext uri="{FF2B5EF4-FFF2-40B4-BE49-F238E27FC236}">
                <a16:creationId xmlns:a16="http://schemas.microsoft.com/office/drawing/2014/main" id="{6863DC4E-89E6-B745-AEC7-DBE8802F6E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392" y="6352841"/>
            <a:ext cx="1094689" cy="4383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0A8CAE-6BAB-EB7F-70F4-CA252F016C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0" t="14145" r="22571" b="14339"/>
          <a:stretch/>
        </p:blipFill>
        <p:spPr>
          <a:xfrm>
            <a:off x="11720949" y="6333477"/>
            <a:ext cx="473689" cy="4754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Ø"/>
        <a:defRPr sz="28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3200">
          <a:solidFill>
            <a:schemeClr val="tx1"/>
          </a:solidFill>
          <a:latin typeface="+mn-lt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mailto:hulme@buffalo.edu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745847" y="1858346"/>
            <a:ext cx="10141029" cy="1229411"/>
          </a:xfrm>
        </p:spPr>
        <p:txBody>
          <a:bodyPr/>
          <a:lstStyle/>
          <a:p>
            <a:r>
              <a:rPr lang="en-US" dirty="0"/>
              <a:t>Implementation of Game-based M&amp;S Tools to Enhance K9-12 Science, Technology, Engineering, and Mathematics (STEM) Learning Effectiveness </a:t>
            </a:r>
          </a:p>
          <a:p>
            <a:endParaRPr lang="en-US" sz="2000" dirty="0">
              <a:solidFill>
                <a:srgbClr val="00B05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D826E2-E600-FF4F-9DB5-F14FB3F1D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E059F6-4748-A2F1-FE54-27160F89DA08}"/>
              </a:ext>
            </a:extLst>
          </p:cNvPr>
          <p:cNvSpPr txBox="1"/>
          <p:nvPr/>
        </p:nvSpPr>
        <p:spPr>
          <a:xfrm>
            <a:off x="1546474" y="3397140"/>
            <a:ext cx="847400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 Narrow" panose="020B0606020202030204" pitchFamily="34" charset="0"/>
              </a:rPr>
              <a:t>Kevin F. Hulme, Ph.D., CMSP (</a:t>
            </a:r>
            <a:r>
              <a:rPr lang="en-US" sz="2000" b="1" i="1" dirty="0">
                <a:latin typeface="Arial Narrow" panose="020B0606020202030204" pitchFamily="34" charset="0"/>
              </a:rPr>
              <a:t>presenter</a:t>
            </a:r>
            <a:r>
              <a:rPr lang="en-US" sz="2000" b="1" dirty="0">
                <a:latin typeface="Arial Narrow" panose="020B0606020202030204" pitchFamily="34" charset="0"/>
              </a:rPr>
              <a:t>)</a:t>
            </a:r>
          </a:p>
          <a:p>
            <a:pPr algn="ctr"/>
            <a:endParaRPr lang="en-US" sz="800" b="1" dirty="0">
              <a:latin typeface="Arial Narrow" panose="020B0606020202030204" pitchFamily="34" charset="0"/>
            </a:endParaRPr>
          </a:p>
          <a:p>
            <a:pPr algn="ctr"/>
            <a:r>
              <a:rPr lang="en-US" sz="2000" b="1" dirty="0">
                <a:latin typeface="Arial Narrow" panose="020B0606020202030204" pitchFamily="34" charset="0"/>
              </a:rPr>
              <a:t>Qian Wang, Ph.D. | Gongda Yu | Aaron Estes, Ph.D. | Irina Benedyk, Ph.D. Presentacion Rivera-Reyes, Ph.D. | Vidhi Solanki | Emeric Humbert (</a:t>
            </a:r>
            <a:r>
              <a:rPr lang="en-US" sz="2000" b="1" i="1" dirty="0">
                <a:latin typeface="Arial Narrow" panose="020B0606020202030204" pitchFamily="34" charset="0"/>
              </a:rPr>
              <a:t>co-authors</a:t>
            </a:r>
            <a:r>
              <a:rPr lang="en-US" sz="2000" b="1" dirty="0">
                <a:latin typeface="Arial Narrow" panose="020B0606020202030204" pitchFamily="34" charset="0"/>
              </a:rPr>
              <a:t>)</a:t>
            </a:r>
          </a:p>
          <a:p>
            <a:pPr algn="ctr"/>
            <a:endParaRPr lang="en-US" sz="2000" b="1" dirty="0">
              <a:latin typeface="Arial Narrow" panose="020B0606020202030204" pitchFamily="34" charset="0"/>
            </a:endParaRPr>
          </a:p>
          <a:p>
            <a:pPr algn="ctr"/>
            <a:endParaRPr lang="en-US" sz="2000" b="1" dirty="0">
              <a:latin typeface="Arial Narrow" panose="020B0606020202030204" pitchFamily="34" charset="0"/>
            </a:endParaRPr>
          </a:p>
          <a:p>
            <a:pPr algn="ctr"/>
            <a:endParaRPr lang="en-US" sz="2000" b="1" dirty="0">
              <a:latin typeface="Arial Narrow" panose="020B0606020202030204" pitchFamily="34" charset="0"/>
            </a:endParaRPr>
          </a:p>
          <a:p>
            <a:pPr algn="ctr"/>
            <a:endParaRPr lang="en-US" sz="2000" b="1" dirty="0">
              <a:latin typeface="Arial Narrow" panose="020B0606020202030204" pitchFamily="34" charset="0"/>
            </a:endParaRPr>
          </a:p>
          <a:p>
            <a:pPr algn="ctr"/>
            <a:endParaRPr lang="en-US" sz="2000" b="1" dirty="0">
              <a:latin typeface="Arial Narrow" panose="020B0606020202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B6E19F-D0D6-C9C6-A4DC-5B3EAFD97D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00" t="11736" r="53750" b="79028"/>
          <a:stretch/>
        </p:blipFill>
        <p:spPr>
          <a:xfrm>
            <a:off x="3044623" y="6241416"/>
            <a:ext cx="2789282" cy="574265"/>
          </a:xfrm>
          <a:prstGeom prst="rect">
            <a:avLst/>
          </a:prstGeom>
        </p:spPr>
      </p:pic>
      <p:pic>
        <p:nvPicPr>
          <p:cNvPr id="7" name="Picture 6" descr="Image">
            <a:extLst>
              <a:ext uri="{FF2B5EF4-FFF2-40B4-BE49-F238E27FC236}">
                <a16:creationId xmlns:a16="http://schemas.microsoft.com/office/drawing/2014/main" id="{CC709EE9-557F-9CD9-DD01-AE1E394D15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" t="24166" r="-178" b="2"/>
          <a:stretch/>
        </p:blipFill>
        <p:spPr bwMode="auto">
          <a:xfrm>
            <a:off x="2201724" y="4735968"/>
            <a:ext cx="4108478" cy="132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What Is Car Handling?">
            <a:extLst>
              <a:ext uri="{FF2B5EF4-FFF2-40B4-BE49-F238E27FC236}">
                <a16:creationId xmlns:a16="http://schemas.microsoft.com/office/drawing/2014/main" id="{E95EC79E-6F80-9E5B-44C1-885EC12304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9" r="-2" b="-2"/>
          <a:stretch/>
        </p:blipFill>
        <p:spPr bwMode="auto">
          <a:xfrm>
            <a:off x="7273061" y="4735968"/>
            <a:ext cx="2344290" cy="13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blue rectangular sign with white text&#10;&#10;Description automatically generated">
            <a:extLst>
              <a:ext uri="{FF2B5EF4-FFF2-40B4-BE49-F238E27FC236}">
                <a16:creationId xmlns:a16="http://schemas.microsoft.com/office/drawing/2014/main" id="{7F41E507-F2C2-F59D-2F98-F867CEBD35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276" y="6232193"/>
            <a:ext cx="1908432" cy="57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686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0915EA-DEDF-DA90-A93E-8346217840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AF346E6-292E-738D-EC9B-5C0FC35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Conceptual Quiz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0BF992-2B63-2B10-E15A-3BE4CFA4451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sz="2400" dirty="0"/>
              <a:t>The supplementary conceptual quiz contained four questions on:</a:t>
            </a:r>
          </a:p>
          <a:p>
            <a:pPr lvl="1"/>
            <a:r>
              <a:rPr lang="en-US" sz="2000" dirty="0"/>
              <a:t>The underlying theory relating to steering | handling | performance</a:t>
            </a:r>
          </a:p>
          <a:p>
            <a:pPr lvl="1"/>
            <a:r>
              <a:rPr lang="en-US" sz="2000" dirty="0"/>
              <a:t>The primary variables that influence these characteristics</a:t>
            </a:r>
          </a:p>
          <a:p>
            <a:r>
              <a:rPr lang="en-US" sz="2400" dirty="0"/>
              <a:t>The multiple-choice questions each had a range of three to five possible responses </a:t>
            </a:r>
          </a:p>
          <a:p>
            <a:pPr lvl="1"/>
            <a:r>
              <a:rPr lang="en-US" sz="2000" dirty="0"/>
              <a:t>Quiz (pre/post) was issued to gauge overall improvement of conceptual understanding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Upon reflection, questions 3/4 both had candidate responses that deserved partial credit</a:t>
            </a:r>
          </a:p>
          <a:p>
            <a:pPr lvl="1"/>
            <a:r>
              <a:rPr lang="en-US" sz="2000" dirty="0"/>
              <a:t>Were rated as such during the final tally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65FF837-25D7-4BC6-0F50-00EE012A06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2254272"/>
              </p:ext>
            </p:extLst>
          </p:nvPr>
        </p:nvGraphicFramePr>
        <p:xfrm>
          <a:off x="745847" y="3252505"/>
          <a:ext cx="10420788" cy="1371600"/>
        </p:xfrm>
        <a:graphic>
          <a:graphicData uri="http://schemas.openxmlformats.org/drawingml/2006/table">
            <a:tbl>
              <a:tblPr firstRow="1" firstCol="1" bandRow="1">
                <a:tableStyleId>{775DCB02-9BB8-47FD-8907-85C794F793BA}</a:tableStyleId>
              </a:tblPr>
              <a:tblGrid>
                <a:gridCol w="1297725">
                  <a:extLst>
                    <a:ext uri="{9D8B030D-6E8A-4147-A177-3AD203B41FA5}">
                      <a16:colId xmlns:a16="http://schemas.microsoft.com/office/drawing/2014/main" val="3845200260"/>
                    </a:ext>
                  </a:extLst>
                </a:gridCol>
                <a:gridCol w="7218248">
                  <a:extLst>
                    <a:ext uri="{9D8B030D-6E8A-4147-A177-3AD203B41FA5}">
                      <a16:colId xmlns:a16="http://schemas.microsoft.com/office/drawing/2014/main" val="1477570294"/>
                    </a:ext>
                  </a:extLst>
                </a:gridCol>
                <a:gridCol w="1904815">
                  <a:extLst>
                    <a:ext uri="{9D8B030D-6E8A-4147-A177-3AD203B41FA5}">
                      <a16:colId xmlns:a16="http://schemas.microsoft.com/office/drawing/2014/main" val="209050198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 Narrow" panose="020B0606020202030204" pitchFamily="34" charset="0"/>
                        </a:rPr>
                        <a:t>Question #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 Narrow" panose="020B0606020202030204" pitchFamily="34" charset="0"/>
                        </a:rPr>
                        <a:t>Conceptual Query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 Narrow" panose="020B0606020202030204" pitchFamily="34" charset="0"/>
                        </a:rPr>
                        <a:t>Correct response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34730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Which vehicle configuration is less maneuverable, but more stable?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Understeer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63967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Which vehicle configuration is favored for balanced performance?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Neutral steer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60041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Does a more front CG make a car more stable or less stable?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Depends on tires*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55578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Do stiffer tires towards the front make a car more stable or less stable?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Depends on CG*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07398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6992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0915EA-DEDF-DA90-A93E-8346217840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AF346E6-292E-738D-EC9B-5C0FC35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Cohort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0BF992-2B63-2B10-E15A-3BE4CFA4451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sz="2400" dirty="0"/>
              <a:t>The National Summer Transportation Institute (NSTI) at the University at Buffalo</a:t>
            </a:r>
          </a:p>
          <a:p>
            <a:pPr lvl="1"/>
            <a:r>
              <a:rPr lang="en-US" sz="2000" dirty="0"/>
              <a:t>Enables high school students to explore the current state-of-practice with Transportation Science</a:t>
            </a:r>
          </a:p>
          <a:p>
            <a:r>
              <a:rPr lang="en-US" sz="2400" dirty="0"/>
              <a:t>N=23 participants (16 male, 7 female) were enrolled in the summer 2023 NSTI program </a:t>
            </a:r>
          </a:p>
          <a:p>
            <a:pPr lvl="1"/>
            <a:r>
              <a:rPr lang="en-US" sz="2000" dirty="0"/>
              <a:t>Average cohort age was 15.05 years (σ=1.20) | N=12 self-reported some driving experience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50D3216-1152-308F-B1A3-91DF729231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8464995"/>
              </p:ext>
            </p:extLst>
          </p:nvPr>
        </p:nvGraphicFramePr>
        <p:xfrm>
          <a:off x="316954" y="2787134"/>
          <a:ext cx="11481759" cy="3566160"/>
        </p:xfrm>
        <a:graphic>
          <a:graphicData uri="http://schemas.openxmlformats.org/drawingml/2006/table">
            <a:tbl>
              <a:tblPr firstRow="1" firstCol="1" bandRow="1">
                <a:tableStyleId>{775DCB02-9BB8-47FD-8907-85C794F793BA}</a:tableStyleId>
              </a:tblPr>
              <a:tblGrid>
                <a:gridCol w="3641007">
                  <a:extLst>
                    <a:ext uri="{9D8B030D-6E8A-4147-A177-3AD203B41FA5}">
                      <a16:colId xmlns:a16="http://schemas.microsoft.com/office/drawing/2014/main" val="1555729846"/>
                    </a:ext>
                  </a:extLst>
                </a:gridCol>
                <a:gridCol w="6299617">
                  <a:extLst>
                    <a:ext uri="{9D8B030D-6E8A-4147-A177-3AD203B41FA5}">
                      <a16:colId xmlns:a16="http://schemas.microsoft.com/office/drawing/2014/main" val="130724062"/>
                    </a:ext>
                  </a:extLst>
                </a:gridCol>
                <a:gridCol w="1541135">
                  <a:extLst>
                    <a:ext uri="{9D8B030D-6E8A-4147-A177-3AD203B41FA5}">
                      <a16:colId xmlns:a16="http://schemas.microsoft.com/office/drawing/2014/main" val="37938863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 Narrow" panose="020B0606020202030204" pitchFamily="34" charset="0"/>
                        </a:rPr>
                        <a:t>Activity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 Narrow" panose="020B0606020202030204" pitchFamily="34" charset="0"/>
                        </a:rPr>
                        <a:t>Description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 Narrow" panose="020B0606020202030204" pitchFamily="34" charset="0"/>
                        </a:rPr>
                        <a:t>Duration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03475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Overview/briefing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Description and overall purpose of experiment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5 minutes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9248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Entrance surveys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Conceptual Quiz (PRE), basic driver demographics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10 minutes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52231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Simulator introduction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Description of Lab, Simulator operation, Quad-radial track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10 minutes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20845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Conceptual overview 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Arial Narrow" panose="020B0606020202030204" pitchFamily="34" charset="0"/>
                        </a:rPr>
                        <a:t>Oversteer, understeer, neutral steer (theory)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10 minutes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14675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Simulator drives (Part I)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effectLst/>
                          <a:latin typeface="Arial Narrow" panose="020B0606020202030204" pitchFamily="34" charset="0"/>
                        </a:rPr>
                        <a:t>Simulator Drives #1-3</a:t>
                      </a:r>
                      <a:endParaRPr lang="en-US" sz="1800" b="1" i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15 minutes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94612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Conceptual reinforcement (Part A)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Weight Distribution (CG); vehicle performance/stability (theory)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10 minutes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27838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Simulator drives (Part II)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effectLst/>
                          <a:latin typeface="Arial Narrow" panose="020B0606020202030204" pitchFamily="34" charset="0"/>
                        </a:rPr>
                        <a:t>Simulator Drives #4-6</a:t>
                      </a:r>
                      <a:endParaRPr lang="en-US" sz="1800" b="1" i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15 minutes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92036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Conceptual reinforcement (Part B)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Tire stiffness distribution (TSD); relationship to CG (theory)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10 minutes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47805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Simulator drives (Part III)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effectLst/>
                          <a:latin typeface="Arial Narrow" panose="020B0606020202030204" pitchFamily="34" charset="0"/>
                        </a:rPr>
                        <a:t>Simulator Drives #7-9</a:t>
                      </a:r>
                      <a:endParaRPr lang="en-US" sz="1800" b="1" i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15 minutes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99962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Exit surveys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Conceptual Quiz (POST), learning preferences, satisfaction survey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10 minutes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26982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Q/A and Conclusion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Lab walkthrough, concluding remarks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10 minutes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8912455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 Narrow" panose="020B0606020202030204" pitchFamily="34" charset="0"/>
                        </a:rPr>
                        <a:t>TOTAL EXPERIMENT DURATION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 Narrow" panose="020B0606020202030204" pitchFamily="34" charset="0"/>
                        </a:rPr>
                        <a:t>120 minutes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82932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5041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0915EA-DEDF-DA90-A93E-8346217840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AF346E6-292E-738D-EC9B-5C0FC35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&amp; Discussion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0BF992-2B63-2B10-E15A-3BE4CFA4451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37993" y="924516"/>
            <a:ext cx="10985685" cy="1894534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Simulator scoring model </a:t>
            </a:r>
          </a:p>
          <a:p>
            <a:r>
              <a:rPr lang="en-US" sz="2400" u="sng" dirty="0"/>
              <a:t>X-axis</a:t>
            </a:r>
            <a:r>
              <a:rPr lang="en-US" sz="2400" dirty="0"/>
              <a:t>: rating components (i.e., for each of the 9 individual NSTI student drives)</a:t>
            </a:r>
          </a:p>
          <a:p>
            <a:r>
              <a:rPr lang="en-US" sz="2400" u="sng" dirty="0"/>
              <a:t>Y-axis</a:t>
            </a:r>
            <a:r>
              <a:rPr lang="en-US" sz="2400" dirty="0"/>
              <a:t>: the scoring model (0.0 to 1.0) with a cumulative simulator rating (i.e., dark blue curve)</a:t>
            </a:r>
          </a:p>
          <a:p>
            <a:r>
              <a:rPr lang="en-US" sz="2400" dirty="0"/>
              <a:t>The green horizontal line is the calculated cohort average (μ=0.58/1.0; σ=0.17)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8BF09A-15AB-2C61-9D7A-D4E0A5C327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57" y="2872587"/>
            <a:ext cx="5119509" cy="3380729"/>
          </a:xfrm>
          <a:prstGeom prst="rect">
            <a:avLst/>
          </a:prstGeom>
          <a:noFill/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B7068BB-2E35-846D-1012-80CD2B42056B}"/>
              </a:ext>
            </a:extLst>
          </p:cNvPr>
          <p:cNvSpPr txBox="1">
            <a:spLocks/>
          </p:cNvSpPr>
          <p:nvPr/>
        </p:nvSpPr>
        <p:spPr bwMode="auto">
          <a:xfrm>
            <a:off x="5495283" y="3308628"/>
            <a:ext cx="6519506" cy="259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charset="2"/>
              <a:buChar char="v"/>
              <a:defRPr sz="20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u="sng" kern="0" dirty="0"/>
              <a:t>General observations</a:t>
            </a:r>
            <a:r>
              <a:rPr lang="en-US" sz="2400" kern="0" dirty="0"/>
              <a:t>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Wide variance in simulator performance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u="sng" kern="0" dirty="0"/>
              <a:t>Above average</a:t>
            </a:r>
            <a:r>
              <a:rPr lang="en-US" sz="2400" kern="0" dirty="0"/>
              <a:t>: two (#2 and #4) were understeer vehicles, and one (#8) was moderate oversteer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u="sng" kern="0" dirty="0"/>
              <a:t>Below average</a:t>
            </a:r>
            <a:r>
              <a:rPr lang="en-US" sz="2400" kern="0" dirty="0"/>
              <a:t>: one understeer (#1); two oversteer (#6 and #9); three neutral steer vehicles (#3, #5, #7)</a:t>
            </a:r>
          </a:p>
        </p:txBody>
      </p:sp>
    </p:spTree>
    <p:extLst>
      <p:ext uri="{BB962C8B-B14F-4D97-AF65-F5344CB8AC3E}">
        <p14:creationId xmlns:p14="http://schemas.microsoft.com/office/powerpoint/2010/main" val="1805319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0915EA-DEDF-DA90-A93E-8346217840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AF346E6-292E-738D-EC9B-5C0FC35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&amp; Discussion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0BF992-2B63-2B10-E15A-3BE4CFA4451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21138" y="924515"/>
            <a:ext cx="11562980" cy="5075237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Position Traces</a:t>
            </a:r>
          </a:p>
          <a:p>
            <a:r>
              <a:rPr lang="en-US" sz="2400" u="sng" dirty="0"/>
              <a:t>Turn 2  and Turn 3 transitions</a:t>
            </a:r>
            <a:r>
              <a:rPr lang="en-US" sz="2400" dirty="0"/>
              <a:t>: </a:t>
            </a:r>
          </a:p>
          <a:p>
            <a:pPr lvl="1"/>
            <a:r>
              <a:rPr lang="en-US" sz="2000" u="sng" dirty="0"/>
              <a:t>Understeer vehicle</a:t>
            </a:r>
            <a:r>
              <a:rPr lang="en-US" sz="2000" dirty="0"/>
              <a:t>: linear | undamped (i.e., no oscillatory behavior) | late exits</a:t>
            </a:r>
          </a:p>
          <a:p>
            <a:pPr lvl="1"/>
            <a:r>
              <a:rPr lang="en-US" sz="2000" u="sng" dirty="0"/>
              <a:t>Neutral steer vehicle</a:t>
            </a:r>
            <a:r>
              <a:rPr lang="en-US" sz="2000" dirty="0"/>
              <a:t>: constant apex | slightly damped oscillations | controlled/consistent exits</a:t>
            </a:r>
          </a:p>
          <a:p>
            <a:pPr lvl="1"/>
            <a:r>
              <a:rPr lang="en-US" sz="2000" u="sng" dirty="0"/>
              <a:t>Oversteer vehicle</a:t>
            </a:r>
            <a:r>
              <a:rPr lang="en-US" sz="2000" dirty="0"/>
              <a:t>: wider variability | moderately damped oscillations | exits have less control and more variance</a:t>
            </a:r>
          </a:p>
          <a:p>
            <a:endParaRPr lang="en-US" sz="1000" u="sng" dirty="0"/>
          </a:p>
          <a:p>
            <a:endParaRPr lang="en-US" sz="2400" u="sng" dirty="0"/>
          </a:p>
          <a:p>
            <a:endParaRPr lang="en-US" sz="2400" u="sng" dirty="0"/>
          </a:p>
          <a:p>
            <a:endParaRPr lang="en-US" sz="2400" u="sng" dirty="0"/>
          </a:p>
          <a:p>
            <a:endParaRPr lang="en-US" sz="2400" u="sng" dirty="0"/>
          </a:p>
          <a:p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AB77B3-C9BD-A94C-F7D0-6A2595892D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63" y="3282496"/>
            <a:ext cx="2765374" cy="2717256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D22BD9-A219-3AE1-73F4-2ACD6360ED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032" y="3282496"/>
            <a:ext cx="2696848" cy="2755764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91236D-6AC8-D9FB-D284-6A4052769D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877" y="3328008"/>
            <a:ext cx="2727138" cy="2690998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636E4F-2AF1-6AE0-673F-5FA3BD8EABB0}"/>
              </a:ext>
            </a:extLst>
          </p:cNvPr>
          <p:cNvSpPr txBox="1"/>
          <p:nvPr/>
        </p:nvSpPr>
        <p:spPr>
          <a:xfrm>
            <a:off x="839756" y="6010872"/>
            <a:ext cx="2424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Arial Narrow" panose="020B0606020202030204" pitchFamily="34" charset="0"/>
              </a:rPr>
              <a:t>Drive #1: (</a:t>
            </a:r>
            <a:r>
              <a:rPr lang="en-US" sz="1800" b="1" i="1" dirty="0">
                <a:latin typeface="Arial Narrow" panose="020B0606020202030204" pitchFamily="34" charset="0"/>
              </a:rPr>
              <a:t>understeer</a:t>
            </a:r>
            <a:r>
              <a:rPr lang="en-US" sz="1800" b="1" dirty="0"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3BB969-2A4A-B5A3-DD2E-157626745C19}"/>
              </a:ext>
            </a:extLst>
          </p:cNvPr>
          <p:cNvSpPr txBox="1"/>
          <p:nvPr/>
        </p:nvSpPr>
        <p:spPr>
          <a:xfrm>
            <a:off x="4658473" y="6038260"/>
            <a:ext cx="3389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Arial Narrow" panose="020B0606020202030204" pitchFamily="34" charset="0"/>
              </a:rPr>
              <a:t>Drive #5: (</a:t>
            </a:r>
            <a:r>
              <a:rPr lang="en-US" sz="1800" b="1" i="1" dirty="0">
                <a:latin typeface="Arial Narrow" panose="020B0606020202030204" pitchFamily="34" charset="0"/>
              </a:rPr>
              <a:t>neutral steer</a:t>
            </a:r>
            <a:r>
              <a:rPr lang="en-US" sz="1800" b="1" dirty="0"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960FF1-F8EC-7BB4-6C31-C114480BCC9F}"/>
              </a:ext>
            </a:extLst>
          </p:cNvPr>
          <p:cNvSpPr txBox="1"/>
          <p:nvPr/>
        </p:nvSpPr>
        <p:spPr>
          <a:xfrm>
            <a:off x="8469748" y="6010872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Arial Narrow" panose="020B0606020202030204" pitchFamily="34" charset="0"/>
              </a:rPr>
              <a:t>Drive #8: (</a:t>
            </a:r>
            <a:r>
              <a:rPr lang="en-US" sz="1800" b="1" i="1" dirty="0">
                <a:latin typeface="Arial Narrow" panose="020B0606020202030204" pitchFamily="34" charset="0"/>
              </a:rPr>
              <a:t>oversteer</a:t>
            </a:r>
            <a:r>
              <a:rPr lang="en-US" sz="1800" b="1" dirty="0">
                <a:latin typeface="Arial Narrow" panose="020B0606020202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74211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0915EA-DEDF-DA90-A93E-8346217840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AF346E6-292E-738D-EC9B-5C0FC35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&amp; Discussion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0BF992-2B63-2B10-E15A-3BE4CFA4451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11250613" cy="3275903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Conceptual Quiz (pre/post)</a:t>
            </a:r>
          </a:p>
          <a:p>
            <a:r>
              <a:rPr lang="en-US" sz="2400" dirty="0"/>
              <a:t>Cohort mean increased from μ=2.18 to 2.89 (σ=1.14 to 0.58)</a:t>
            </a:r>
          </a:p>
          <a:p>
            <a:pPr lvl="1"/>
            <a:r>
              <a:rPr lang="en-US" sz="2000" dirty="0"/>
              <a:t>A possible indicator that NSTI conceptual understanding improved due to GBL exposure</a:t>
            </a:r>
          </a:p>
          <a:p>
            <a:pPr lvl="1"/>
            <a:r>
              <a:rPr lang="en-US" sz="2000" dirty="0"/>
              <a:t>N=13 improved {+} | N=4 remained the same {=} | N=3 decreased {-} | N=2 perfect (Pre </a:t>
            </a:r>
            <a:r>
              <a:rPr lang="en-US" sz="2000" u="sng" dirty="0"/>
              <a:t>and</a:t>
            </a:r>
            <a:r>
              <a:rPr lang="en-US" sz="2000" dirty="0"/>
              <a:t> Post) {++}</a:t>
            </a:r>
          </a:p>
          <a:p>
            <a:r>
              <a:rPr lang="en-US" sz="2400" dirty="0"/>
              <a:t>N=3/3 (-) and N=2/4 (=) had the exact same responses on their POST conceptual quizzes </a:t>
            </a:r>
          </a:p>
          <a:p>
            <a:pPr lvl="1"/>
            <a:r>
              <a:rPr lang="en-US" sz="2000" u="sng" dirty="0"/>
              <a:t>Questions #1 and #2</a:t>
            </a:r>
            <a:r>
              <a:rPr lang="en-US" sz="2000" dirty="0"/>
              <a:t>: correct (i.e., differences between vehicle conditions - over/under/neutral steer)</a:t>
            </a:r>
          </a:p>
          <a:p>
            <a:pPr lvl="1"/>
            <a:r>
              <a:rPr lang="en-US" sz="2000" u="sng" dirty="0"/>
              <a:t>Question #3: partial credit | Question #4</a:t>
            </a:r>
            <a:r>
              <a:rPr lang="en-US" sz="2000" dirty="0"/>
              <a:t>: incorrect (i.e., parameters that influence these conditions - CG/TSD)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4AEDD5-4CD0-C4AC-A7FE-6F2C5B141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832" y="3927285"/>
            <a:ext cx="6649267" cy="28336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31051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0915EA-DEDF-DA90-A93E-8346217840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AF346E6-292E-738D-EC9B-5C0FC35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Future Work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0BF992-2B63-2B10-E15A-3BE4CFA4451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01202" y="1017218"/>
            <a:ext cx="11402854" cy="5075237"/>
          </a:xfrm>
        </p:spPr>
        <p:txBody>
          <a:bodyPr/>
          <a:lstStyle/>
          <a:p>
            <a:pPr marL="0" indent="0">
              <a:buNone/>
            </a:pPr>
            <a:r>
              <a:rPr lang="en-US" sz="2400" b="1" u="sng" dirty="0"/>
              <a:t>I/ITSEC (Education subcommittee) priorities</a:t>
            </a:r>
            <a:r>
              <a:rPr lang="en-US" sz="2400" b="1" dirty="0"/>
              <a:t>:</a:t>
            </a:r>
            <a:endParaRPr lang="en-US" sz="2400" b="1" u="sng" dirty="0"/>
          </a:p>
          <a:p>
            <a:r>
              <a:rPr lang="en-US" sz="2400" dirty="0"/>
              <a:t>Novel implementation of active learning (vehicle design/motion dynamics) for K9-12 STEM</a:t>
            </a:r>
          </a:p>
          <a:p>
            <a:pPr lvl="1"/>
            <a:r>
              <a:rPr lang="en-US" sz="2000" dirty="0"/>
              <a:t>GBL | physics-based modeling | high-fidelity simulation</a:t>
            </a:r>
          </a:p>
          <a:p>
            <a:pPr lvl="1"/>
            <a:r>
              <a:rPr lang="en-US" sz="2000" dirty="0"/>
              <a:t>STEM implementations to accelerate learning | Training within diverse (individual/team-based) constructs</a:t>
            </a:r>
          </a:p>
          <a:p>
            <a:pPr marL="609585" lvl="1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sz="2400" b="1" u="sng" dirty="0"/>
              <a:t>Primary experimental outcomes</a:t>
            </a:r>
            <a:r>
              <a:rPr lang="en-US" sz="2400" dirty="0"/>
              <a:t>:</a:t>
            </a:r>
          </a:p>
          <a:p>
            <a:pPr marL="1066785" lvl="1" indent="-457200">
              <a:buFont typeface="+mj-lt"/>
              <a:buAutoNum type="arabicParenR"/>
            </a:pPr>
            <a:r>
              <a:rPr lang="en-US" sz="2000" dirty="0"/>
              <a:t>Rating model to quantify driver performance indicated a general preference towards understeer</a:t>
            </a:r>
          </a:p>
          <a:p>
            <a:pPr marL="1066785" lvl="1" indent="-457200">
              <a:buFont typeface="+mj-lt"/>
              <a:buAutoNum type="arabicParenR"/>
            </a:pPr>
            <a:r>
              <a:rPr lang="en-US" sz="2000" dirty="0"/>
              <a:t>The four-item conceptual quiz cohort mean increased from μ=2.18 to 2.89 from Pre to Post</a:t>
            </a:r>
          </a:p>
          <a:p>
            <a:pPr marL="1066785" lvl="1" indent="-457200">
              <a:buFont typeface="+mj-lt"/>
              <a:buAutoNum type="arabicParenR"/>
            </a:pPr>
            <a:r>
              <a:rPr lang="en-US" sz="2000" dirty="0"/>
              <a:t>N=13/22 students demonstrated improvement – possibly due to experiment participation</a:t>
            </a:r>
          </a:p>
          <a:p>
            <a:pPr marL="1066785" lvl="1" indent="-457200">
              <a:spcBef>
                <a:spcPts val="0"/>
              </a:spcBef>
              <a:buFont typeface="+mj-lt"/>
              <a:buAutoNum type="arabicParenR"/>
            </a:pPr>
            <a:r>
              <a:rPr lang="en-US" sz="2000" dirty="0"/>
              <a:t>Some aspects of “negative training” observed with regards to CG/TSD parameter influence</a:t>
            </a:r>
            <a:r>
              <a:rPr lang="en-US" dirty="0"/>
              <a:t>	</a:t>
            </a:r>
            <a:r>
              <a:rPr lang="en-US" sz="2000" dirty="0"/>
              <a:t>	</a:t>
            </a:r>
            <a:endParaRPr lang="en-US" dirty="0"/>
          </a:p>
          <a:p>
            <a:pPr marL="1066785" lvl="1" indent="-457200">
              <a:spcBef>
                <a:spcPts val="0"/>
              </a:spcBef>
              <a:buFont typeface="+mj-lt"/>
              <a:buAutoNum type="arabicParenR"/>
            </a:pPr>
            <a:endParaRPr lang="en-US" sz="800" dirty="0"/>
          </a:p>
          <a:p>
            <a:pPr marL="0" indent="0">
              <a:buNone/>
            </a:pPr>
            <a:r>
              <a:rPr lang="en-US" sz="2400" b="1" u="sng" dirty="0"/>
              <a:t>Future Work:</a:t>
            </a:r>
          </a:p>
          <a:p>
            <a:r>
              <a:rPr lang="en-US" sz="2400" dirty="0"/>
              <a:t>Implementation of a mixed cohort approach</a:t>
            </a:r>
          </a:p>
          <a:p>
            <a:pPr lvl="1"/>
            <a:r>
              <a:rPr lang="en-US" sz="2000" dirty="0"/>
              <a:t>Students divided into two groups (experimental/control)</a:t>
            </a:r>
          </a:p>
          <a:p>
            <a:pPr lvl="1"/>
            <a:r>
              <a:rPr lang="en-US" sz="2000" dirty="0"/>
              <a:t>Groups then swap (i.e., all students receive </a:t>
            </a:r>
            <a:r>
              <a:rPr lang="en-US" sz="2000" u="sng" dirty="0"/>
              <a:t>both</a:t>
            </a:r>
            <a:r>
              <a:rPr lang="en-US" sz="2000" dirty="0"/>
              <a:t> training types)</a:t>
            </a:r>
          </a:p>
          <a:p>
            <a:pPr lvl="1"/>
            <a:endParaRPr lang="en-US" sz="20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87447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0915EA-DEDF-DA90-A93E-8346217840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AF346E6-292E-738D-EC9B-5C0FC35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0BF992-2B63-2B10-E15A-3BE4CFA4451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07365" y="1138137"/>
            <a:ext cx="11250613" cy="3407298"/>
          </a:xfrm>
        </p:spPr>
        <p:txBody>
          <a:bodyPr/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u="sng" dirty="0"/>
              <a:t>Primary author contact</a:t>
            </a:r>
            <a:r>
              <a:rPr lang="en-US" sz="2400" dirty="0"/>
              <a:t>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000" dirty="0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252207B0-4C22-4286-E278-8BEAA9E12A9C}"/>
              </a:ext>
            </a:extLst>
          </p:cNvPr>
          <p:cNvSpPr txBox="1"/>
          <p:nvPr/>
        </p:nvSpPr>
        <p:spPr>
          <a:xfrm>
            <a:off x="307365" y="3576475"/>
            <a:ext cx="829305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kern="0" dirty="0">
                <a:solidFill>
                  <a:srgbClr val="3D85C6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Kevin F. Hulme, Ph.D., CMSP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i="1" kern="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 Manager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University at Buffalo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Stephen Still Institute for Sustainable Transportation and Logistics (SSISTL</a:t>
            </a:r>
            <a:r>
              <a:rPr lang="en-US" sz="1200" kern="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204 Ketter Hall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716-645-5573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u="sng" kern="0" dirty="0">
                <a:solidFill>
                  <a:srgbClr val="0563C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hulme@buffalo.edu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9A237C-0062-EDAF-7A36-BBE7D39D59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00" t="11736" r="53750" b="79028"/>
          <a:stretch/>
        </p:blipFill>
        <p:spPr>
          <a:xfrm>
            <a:off x="185058" y="1490577"/>
            <a:ext cx="4173172" cy="859184"/>
          </a:xfrm>
          <a:prstGeom prst="rect">
            <a:avLst/>
          </a:prstGeom>
        </p:spPr>
      </p:pic>
      <p:pic>
        <p:nvPicPr>
          <p:cNvPr id="3076" name="Picture 4" descr="Moog Controls Corporation">
            <a:extLst>
              <a:ext uri="{FF2B5EF4-FFF2-40B4-BE49-F238E27FC236}">
                <a16:creationId xmlns:a16="http://schemas.microsoft.com/office/drawing/2014/main" id="{4DD4963B-41F9-379C-5CB7-3DC693C41E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75" b="35616"/>
          <a:stretch/>
        </p:blipFill>
        <p:spPr bwMode="auto">
          <a:xfrm>
            <a:off x="8259822" y="1538199"/>
            <a:ext cx="2633466" cy="76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blue rectangular sign with white text&#10;&#10;Description automatically generated">
            <a:extLst>
              <a:ext uri="{FF2B5EF4-FFF2-40B4-BE49-F238E27FC236}">
                <a16:creationId xmlns:a16="http://schemas.microsoft.com/office/drawing/2014/main" id="{41D89368-51A1-A84B-65BF-E5D9B65540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882" y="1511968"/>
            <a:ext cx="2713113" cy="81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91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517897" y="1849848"/>
            <a:ext cx="9295942" cy="3613775"/>
          </a:xfrm>
        </p:spPr>
        <p:txBody>
          <a:bodyPr/>
          <a:lstStyle/>
          <a:p>
            <a:r>
              <a:rPr lang="en-US" sz="2400" dirty="0"/>
              <a:t>Introduction</a:t>
            </a:r>
          </a:p>
          <a:p>
            <a:r>
              <a:rPr lang="en-US" sz="2400" dirty="0"/>
              <a:t>Broader Impacts</a:t>
            </a:r>
          </a:p>
          <a:p>
            <a:r>
              <a:rPr lang="en-US" sz="2400" dirty="0"/>
              <a:t>Experimental Design</a:t>
            </a:r>
          </a:p>
          <a:p>
            <a:r>
              <a:rPr lang="en-US" sz="2400" dirty="0"/>
              <a:t>Study Cohort</a:t>
            </a:r>
          </a:p>
          <a:p>
            <a:r>
              <a:rPr lang="en-US" sz="2400" dirty="0"/>
              <a:t>Results and Discussion</a:t>
            </a:r>
          </a:p>
          <a:p>
            <a:r>
              <a:rPr lang="en-US" sz="2400" dirty="0"/>
              <a:t>Summary/Conclusions</a:t>
            </a:r>
          </a:p>
          <a:p>
            <a:r>
              <a:rPr lang="en-US" sz="2400" dirty="0"/>
              <a:t>Future Work</a:t>
            </a:r>
          </a:p>
          <a:p>
            <a:r>
              <a:rPr lang="en-US" sz="2400" dirty="0"/>
              <a:t>Acknowledgements</a:t>
            </a:r>
          </a:p>
          <a:p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C1706-4C3B-2B4B-BD3E-194E88879B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6" name="Picture 5" descr="A room with blue chairs and a projection screen&#10;&#10;Description automatically generated">
            <a:extLst>
              <a:ext uri="{FF2B5EF4-FFF2-40B4-BE49-F238E27FC236}">
                <a16:creationId xmlns:a16="http://schemas.microsoft.com/office/drawing/2014/main" id="{D6717CE0-F658-7915-D800-849D6B1B87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005" y="1620351"/>
            <a:ext cx="7042484" cy="396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67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0915EA-DEDF-DA90-A93E-8346217840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AF346E6-292E-738D-EC9B-5C0FC35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0BF992-2B63-2B10-E15A-3BE4CFA4451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92880" y="1312755"/>
            <a:ext cx="11630294" cy="3478933"/>
          </a:xfrm>
        </p:spPr>
        <p:txBody>
          <a:bodyPr/>
          <a:lstStyle/>
          <a:p>
            <a:r>
              <a:rPr lang="en-US" sz="2400" dirty="0"/>
              <a:t>Didactic instruction (i.e., lectures) is the most prevalent mode of teaching in STEM courses</a:t>
            </a:r>
          </a:p>
          <a:p>
            <a:pPr lvl="1"/>
            <a:r>
              <a:rPr lang="en-US" sz="2000" dirty="0"/>
              <a:t>Passive classroom environment | students less motivated/engaged | substandard learning outcomes </a:t>
            </a:r>
          </a:p>
          <a:p>
            <a:r>
              <a:rPr lang="en-US" sz="2400" dirty="0"/>
              <a:t>Game-based Learning (GBL) is gaining interest in K9-12 STEM</a:t>
            </a:r>
          </a:p>
          <a:p>
            <a:pPr lvl="1"/>
            <a:r>
              <a:rPr lang="en-US" sz="2000" dirty="0"/>
              <a:t>Digital/non-digital gameplay to target specific learning outcomes </a:t>
            </a:r>
          </a:p>
          <a:p>
            <a:r>
              <a:rPr lang="en-US" sz="2400" dirty="0"/>
              <a:t>We evaluated the effectiveness of GBL, physics-based modeling and high-fidelity simulation</a:t>
            </a:r>
          </a:p>
          <a:p>
            <a:pPr lvl="1"/>
            <a:r>
              <a:rPr lang="en-US" sz="2000" b="1" i="1" dirty="0"/>
              <a:t>GOAL</a:t>
            </a:r>
            <a:r>
              <a:rPr lang="en-US" sz="2000" dirty="0"/>
              <a:t>: convey vehicle design and motion dynamics to a high-school STEM cohort</a:t>
            </a:r>
          </a:p>
        </p:txBody>
      </p:sp>
      <p:pic>
        <p:nvPicPr>
          <p:cNvPr id="7" name="Picture 2" descr="Understeer">
            <a:extLst>
              <a:ext uri="{FF2B5EF4-FFF2-40B4-BE49-F238E27FC236}">
                <a16:creationId xmlns:a16="http://schemas.microsoft.com/office/drawing/2014/main" id="{3FCD344A-21AF-0BD9-CEFA-D937F2F69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11" y="4196970"/>
            <a:ext cx="3432118" cy="193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Oversteer">
            <a:extLst>
              <a:ext uri="{FF2B5EF4-FFF2-40B4-BE49-F238E27FC236}">
                <a16:creationId xmlns:a16="http://schemas.microsoft.com/office/drawing/2014/main" id="{D980448D-CCE0-FA4F-8CD0-10AE46BA0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396" y="4196970"/>
            <a:ext cx="3776194" cy="193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Neutralsteer">
            <a:extLst>
              <a:ext uri="{FF2B5EF4-FFF2-40B4-BE49-F238E27FC236}">
                <a16:creationId xmlns:a16="http://schemas.microsoft.com/office/drawing/2014/main" id="{8C3544DA-ED46-FA88-293F-525B311F8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0072" y="4196970"/>
            <a:ext cx="3442645" cy="193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049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0915EA-DEDF-DA90-A93E-8346217840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AF346E6-292E-738D-EC9B-5C0FC35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Broader Impacts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0BF992-2B63-2B10-E15A-3BE4CFA4451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132" y="1277549"/>
            <a:ext cx="11250613" cy="4355409"/>
          </a:xfrm>
        </p:spPr>
        <p:txBody>
          <a:bodyPr/>
          <a:lstStyle/>
          <a:p>
            <a:r>
              <a:rPr lang="en-US" sz="2400" dirty="0"/>
              <a:t>With GBL, traditional training becomes </a:t>
            </a:r>
            <a:r>
              <a:rPr lang="en-US" sz="2400" u="sng" dirty="0"/>
              <a:t>more engaging and enjoyable</a:t>
            </a:r>
          </a:p>
          <a:p>
            <a:pPr lvl="1"/>
            <a:r>
              <a:rPr lang="en-US" sz="2000" dirty="0"/>
              <a:t>Often leads to elevated participation and performance levels</a:t>
            </a:r>
          </a:p>
          <a:p>
            <a:endParaRPr lang="en-US" sz="2400" dirty="0"/>
          </a:p>
          <a:p>
            <a:r>
              <a:rPr lang="en-US" sz="2400" dirty="0"/>
              <a:t>Our implementation addresses various </a:t>
            </a:r>
            <a:r>
              <a:rPr lang="en-US" sz="2400" u="sng" dirty="0"/>
              <a:t>Education subcommittee</a:t>
            </a:r>
            <a:r>
              <a:rPr lang="en-US" sz="2400" dirty="0"/>
              <a:t> priorities</a:t>
            </a:r>
          </a:p>
          <a:p>
            <a:pPr lvl="1"/>
            <a:r>
              <a:rPr lang="en-US" sz="2000" dirty="0"/>
              <a:t>Instruction strategies/best practices</a:t>
            </a:r>
          </a:p>
          <a:p>
            <a:pPr lvl="1"/>
            <a:r>
              <a:rPr lang="en-US" sz="2000" dirty="0"/>
              <a:t>STEM implementations to accelerate learning</a:t>
            </a:r>
          </a:p>
          <a:p>
            <a:pPr lvl="1"/>
            <a:r>
              <a:rPr lang="en-US" sz="2000" dirty="0"/>
              <a:t>Training strategies staged within individual and team-based settings </a:t>
            </a:r>
          </a:p>
          <a:p>
            <a:endParaRPr lang="en-US" sz="2400" dirty="0"/>
          </a:p>
          <a:p>
            <a:r>
              <a:rPr lang="en-US" sz="2400" dirty="0"/>
              <a:t>Conceptual parallels to </a:t>
            </a:r>
            <a:r>
              <a:rPr lang="en-US" sz="2400" u="sng" dirty="0"/>
              <a:t>other I/ITSEC subcommittees</a:t>
            </a:r>
          </a:p>
          <a:p>
            <a:pPr lvl="1"/>
            <a:r>
              <a:rPr lang="en-US" sz="2000" dirty="0"/>
              <a:t>GBL implementations to improve driver education (</a:t>
            </a:r>
            <a:r>
              <a:rPr lang="en-US" sz="2000" i="1" dirty="0"/>
              <a:t>Training/PSMA</a:t>
            </a:r>
            <a:r>
              <a:rPr lang="en-US" sz="2000" dirty="0"/>
              <a:t>)</a:t>
            </a:r>
          </a:p>
          <a:p>
            <a:pPr lvl="1"/>
            <a:r>
              <a:rPr lang="en-US" sz="2000" dirty="0"/>
              <a:t>Gaming approaches to advance the science of learning (</a:t>
            </a:r>
            <a:r>
              <a:rPr lang="en-US" sz="2000" i="1" dirty="0"/>
              <a:t>Education/ECIT</a:t>
            </a:r>
            <a:r>
              <a:rPr lang="en-US" sz="2000" dirty="0"/>
              <a:t>)</a:t>
            </a:r>
          </a:p>
          <a:p>
            <a:pPr lvl="1"/>
            <a:r>
              <a:rPr lang="en-US" sz="2000" dirty="0"/>
              <a:t>Applied M&amp;S to enhance safe mobility (</a:t>
            </a:r>
            <a:r>
              <a:rPr lang="en-US" sz="2000" i="1" dirty="0"/>
              <a:t>Simulation/HPAE</a:t>
            </a:r>
            <a:r>
              <a:rPr lang="en-US" sz="2000" dirty="0"/>
              <a:t>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4A227F5-9272-2AC2-8F53-E12BD05DA638}"/>
              </a:ext>
            </a:extLst>
          </p:cNvPr>
          <p:cNvGrpSpPr/>
          <p:nvPr/>
        </p:nvGrpSpPr>
        <p:grpSpPr>
          <a:xfrm>
            <a:off x="8827963" y="3012884"/>
            <a:ext cx="3034443" cy="2928610"/>
            <a:chOff x="9595367" y="2852758"/>
            <a:chExt cx="2119555" cy="2119555"/>
          </a:xfrm>
        </p:grpSpPr>
        <p:pic>
          <p:nvPicPr>
            <p:cNvPr id="6" name="Picture 5" descr="A black and white logo&#10;&#10;Description automatically generated">
              <a:extLst>
                <a:ext uri="{FF2B5EF4-FFF2-40B4-BE49-F238E27FC236}">
                  <a16:creationId xmlns:a16="http://schemas.microsoft.com/office/drawing/2014/main" id="{F9256196-428C-7830-EAB6-D0159B13C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5367" y="2852758"/>
              <a:ext cx="2119555" cy="211955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C0E1300-5B43-D018-E55D-CFF50E0D0D27}"/>
                </a:ext>
              </a:extLst>
            </p:cNvPr>
            <p:cNvSpPr txBox="1"/>
            <p:nvPr/>
          </p:nvSpPr>
          <p:spPr>
            <a:xfrm>
              <a:off x="9984485" y="3168024"/>
              <a:ext cx="929751" cy="3341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Training, Simulation,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Education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CB8FDFA-5DE0-E49A-B2B9-47101D2C5C0E}"/>
                </a:ext>
              </a:extLst>
            </p:cNvPr>
            <p:cNvSpPr txBox="1"/>
            <p:nvPr/>
          </p:nvSpPr>
          <p:spPr>
            <a:xfrm rot="16200000">
              <a:off x="9550873" y="3886836"/>
              <a:ext cx="1002609" cy="3224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Policies &amp; Standards 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(PSMA)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E700951-C64B-6956-2EEC-E2E5B47A9FB0}"/>
                </a:ext>
              </a:extLst>
            </p:cNvPr>
            <p:cNvSpPr txBox="1"/>
            <p:nvPr/>
          </p:nvSpPr>
          <p:spPr>
            <a:xfrm rot="5400000">
              <a:off x="10738405" y="3551215"/>
              <a:ext cx="1004930" cy="3224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Human Performance 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(HPAE)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CC05375-11AB-12AB-EB63-20298BDFA19D}"/>
                </a:ext>
              </a:extLst>
            </p:cNvPr>
            <p:cNvSpPr txBox="1"/>
            <p:nvPr/>
          </p:nvSpPr>
          <p:spPr>
            <a:xfrm>
              <a:off x="10438812" y="4347739"/>
              <a:ext cx="929571" cy="3341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Emerging Concepts 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(ECIT)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7726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0915EA-DEDF-DA90-A93E-8346217840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AF346E6-292E-738D-EC9B-5C0FC35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Theory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0BF992-2B63-2B10-E15A-3BE4CFA4451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8545881" cy="5075237"/>
          </a:xfrm>
        </p:spPr>
        <p:txBody>
          <a:bodyPr/>
          <a:lstStyle/>
          <a:p>
            <a:r>
              <a:rPr lang="en-US" sz="2400" dirty="0"/>
              <a:t>Vehicle sensitivity to steering input: </a:t>
            </a:r>
            <a:r>
              <a:rPr lang="en-US" sz="2400" b="1" i="1" dirty="0"/>
              <a:t>understeer and oversteer</a:t>
            </a:r>
            <a:endParaRPr lang="en-US" sz="2400" dirty="0"/>
          </a:p>
          <a:p>
            <a:pPr lvl="1"/>
            <a:r>
              <a:rPr lang="en-US" sz="2000" dirty="0"/>
              <a:t>Understeer - car steers less than the driver’s input</a:t>
            </a:r>
          </a:p>
          <a:p>
            <a:pPr lvl="1"/>
            <a:r>
              <a:rPr lang="en-US" sz="2000" dirty="0"/>
              <a:t>Oversteer - car steers more than the driver’s input</a:t>
            </a:r>
          </a:p>
          <a:p>
            <a:pPr lvl="1"/>
            <a:r>
              <a:rPr lang="en-US" sz="2000" dirty="0"/>
              <a:t>Neutral steer - car steers comparable to the driver’s input</a:t>
            </a:r>
            <a:endParaRPr lang="en-US" sz="2400" dirty="0"/>
          </a:p>
          <a:p>
            <a:r>
              <a:rPr lang="en-US" sz="2400" dirty="0"/>
              <a:t>Impact variable #1: </a:t>
            </a:r>
            <a:r>
              <a:rPr lang="en-US" sz="2400" u="sng" dirty="0"/>
              <a:t>Weight distribution</a:t>
            </a:r>
            <a:r>
              <a:rPr lang="en-US" sz="2400" dirty="0"/>
              <a:t> (center-of-gravity | CG)</a:t>
            </a:r>
          </a:p>
          <a:p>
            <a:pPr lvl="1"/>
            <a:r>
              <a:rPr lang="en-US" sz="2000" dirty="0"/>
              <a:t>A front-heavy vehicle is more stable (i.e., understeer)</a:t>
            </a:r>
          </a:p>
          <a:p>
            <a:pPr lvl="1"/>
            <a:r>
              <a:rPr lang="en-US" sz="2000" dirty="0"/>
              <a:t>However – also less maneuverable</a:t>
            </a:r>
            <a:endParaRPr lang="en-US" sz="2400" dirty="0"/>
          </a:p>
          <a:p>
            <a:r>
              <a:rPr lang="en-US" sz="2400" dirty="0"/>
              <a:t>Impact variable #2: </a:t>
            </a:r>
            <a:r>
              <a:rPr lang="en-US" sz="2400" u="sng" dirty="0"/>
              <a:t>Tire stiffness distribution</a:t>
            </a:r>
            <a:r>
              <a:rPr lang="en-US" sz="2400" dirty="0"/>
              <a:t> (TSD)</a:t>
            </a:r>
          </a:p>
          <a:p>
            <a:pPr lvl="1"/>
            <a:r>
              <a:rPr lang="en-US" sz="2000" dirty="0"/>
              <a:t>Cornering stiffness determines vehicle response on a turn</a:t>
            </a:r>
          </a:p>
          <a:p>
            <a:pPr lvl="1"/>
            <a:r>
              <a:rPr lang="en-US" sz="2000" dirty="0"/>
              <a:t>Stiffer front tires (i.e., understeer) imply stability, but less maneuverability</a:t>
            </a:r>
          </a:p>
          <a:p>
            <a:endParaRPr lang="en-US" sz="2400" dirty="0"/>
          </a:p>
        </p:txBody>
      </p:sp>
      <p:pic>
        <p:nvPicPr>
          <p:cNvPr id="5" name="Picture 4" descr="Applied Sciences | Free Full-Text | A Study on the Control Performance of  Electronic Differential System for Four-Wheel Drive Electric Vehicles">
            <a:extLst>
              <a:ext uri="{FF2B5EF4-FFF2-40B4-BE49-F238E27FC236}">
                <a16:creationId xmlns:a16="http://schemas.microsoft.com/office/drawing/2014/main" id="{6217CE9F-EE89-3842-9BAF-DB5304315F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492" y="1498710"/>
            <a:ext cx="3463081" cy="3035678"/>
          </a:xfrm>
          <a:prstGeom prst="rect">
            <a:avLst/>
          </a:prstGeom>
          <a:noFill/>
        </p:spPr>
      </p:pic>
      <p:pic>
        <p:nvPicPr>
          <p:cNvPr id="6" name="Picture 10" descr="Safety Tip: Know the Weight of Your Vehicle - NMEDA">
            <a:extLst>
              <a:ext uri="{FF2B5EF4-FFF2-40B4-BE49-F238E27FC236}">
                <a16:creationId xmlns:a16="http://schemas.microsoft.com/office/drawing/2014/main" id="{0F82DF2C-0237-A12F-9A0F-761D04BDCB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2" r="8147"/>
          <a:stretch/>
        </p:blipFill>
        <p:spPr bwMode="auto">
          <a:xfrm>
            <a:off x="3123088" y="4972707"/>
            <a:ext cx="1891364" cy="167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etermination of Cornering Stiffness Through Integration of A Mathematical  Model and Real Vehicle Exploitation Parameters">
            <a:extLst>
              <a:ext uri="{FF2B5EF4-FFF2-40B4-BE49-F238E27FC236}">
                <a16:creationId xmlns:a16="http://schemas.microsoft.com/office/drawing/2014/main" id="{F687BF95-B22B-3CC8-45DE-F91E51058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045" y="5126749"/>
            <a:ext cx="2004915" cy="152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101D37-75ED-2FA1-1C5D-D19709E027EA}"/>
              </a:ext>
            </a:extLst>
          </p:cNvPr>
          <p:cNvSpPr txBox="1"/>
          <p:nvPr/>
        </p:nvSpPr>
        <p:spPr>
          <a:xfrm flipH="1">
            <a:off x="2780491" y="5187851"/>
            <a:ext cx="535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 Narrow" panose="020B0606020202030204" pitchFamily="34" charset="0"/>
              </a:rPr>
              <a:t>#1: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9E2D05-8D80-CD3B-9D91-B9C24593FF66}"/>
              </a:ext>
            </a:extLst>
          </p:cNvPr>
          <p:cNvSpPr txBox="1"/>
          <p:nvPr/>
        </p:nvSpPr>
        <p:spPr>
          <a:xfrm flipH="1">
            <a:off x="5916278" y="5187851"/>
            <a:ext cx="535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 Narrow" panose="020B0606020202030204" pitchFamily="34" charset="0"/>
              </a:rPr>
              <a:t>#2:</a:t>
            </a:r>
          </a:p>
        </p:txBody>
      </p:sp>
    </p:spTree>
    <p:extLst>
      <p:ext uri="{BB962C8B-B14F-4D97-AF65-F5344CB8AC3E}">
        <p14:creationId xmlns:p14="http://schemas.microsoft.com/office/powerpoint/2010/main" val="4164858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0915EA-DEDF-DA90-A93E-8346217840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AF346E6-292E-738D-EC9B-5C0FC35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Theory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0BF992-2B63-2B10-E15A-3BE4CFA4451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26483" y="5581211"/>
            <a:ext cx="11250613" cy="432338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The inter-relationship between CG and TSD is critical for determining vehicle performance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562C58-CC71-D10B-3A82-FD4D16BC53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93" t="38980" r="21154" b="21065"/>
          <a:stretch/>
        </p:blipFill>
        <p:spPr bwMode="auto">
          <a:xfrm>
            <a:off x="706788" y="1276789"/>
            <a:ext cx="10471984" cy="33794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481133-6D04-051F-9A7B-3CEACB19861A}"/>
              </a:ext>
            </a:extLst>
          </p:cNvPr>
          <p:cNvSpPr txBox="1"/>
          <p:nvPr/>
        </p:nvSpPr>
        <p:spPr>
          <a:xfrm>
            <a:off x="1763911" y="4600086"/>
            <a:ext cx="12662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Understeer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E6DA1E-139F-81CD-6BEE-8BA1AACD2359}"/>
              </a:ext>
            </a:extLst>
          </p:cNvPr>
          <p:cNvSpPr txBox="1"/>
          <p:nvPr/>
        </p:nvSpPr>
        <p:spPr>
          <a:xfrm>
            <a:off x="8966040" y="4600085"/>
            <a:ext cx="12662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Oversteer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A36921-A27D-A867-2D09-15D2566990EA}"/>
              </a:ext>
            </a:extLst>
          </p:cNvPr>
          <p:cNvSpPr txBox="1"/>
          <p:nvPr/>
        </p:nvSpPr>
        <p:spPr>
          <a:xfrm>
            <a:off x="5377931" y="4590343"/>
            <a:ext cx="14361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Neutral steer</a:t>
            </a:r>
          </a:p>
        </p:txBody>
      </p:sp>
    </p:spTree>
    <p:extLst>
      <p:ext uri="{BB962C8B-B14F-4D97-AF65-F5344CB8AC3E}">
        <p14:creationId xmlns:p14="http://schemas.microsoft.com/office/powerpoint/2010/main" val="2731283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0915EA-DEDF-DA90-A93E-8346217840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AF346E6-292E-738D-EC9B-5C0FC35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Theory</a:t>
            </a:r>
            <a:br>
              <a:rPr lang="en-US" dirty="0"/>
            </a:br>
            <a:r>
              <a:rPr lang="en-US" sz="1600" b="0" dirty="0"/>
              <a:t>Experimental Grid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0BF992-2B63-2B10-E15A-3BE4CFA4451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64309" y="1315265"/>
            <a:ext cx="11250613" cy="5075237"/>
          </a:xfrm>
        </p:spPr>
        <p:txBody>
          <a:bodyPr/>
          <a:lstStyle/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The expected within-condition variances observed across understeer and oversteer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dirty="0"/>
              <a:t>Elevated stability is expected the closer the parameters are towards the front of the vehicle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dirty="0"/>
              <a:t>Larger (% front) difference between CG/TSD implies more pronounced handling deviations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dirty="0"/>
              <a:t>Comparison of the three neutral steer conditions is more nuanced (</a:t>
            </a:r>
            <a:r>
              <a:rPr lang="en-US" sz="2400" b="1" u="sng" dirty="0"/>
              <a:t>see paper for details</a:t>
            </a:r>
            <a:r>
              <a:rPr lang="en-US" sz="2400" dirty="0"/>
              <a:t>)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C719D12-0319-25C6-17EC-5765424D99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1520723"/>
              </p:ext>
            </p:extLst>
          </p:nvPr>
        </p:nvGraphicFramePr>
        <p:xfrm>
          <a:off x="783927" y="1192864"/>
          <a:ext cx="10109361" cy="2743200"/>
        </p:xfrm>
        <a:graphic>
          <a:graphicData uri="http://schemas.openxmlformats.org/drawingml/2006/table">
            <a:tbl>
              <a:tblPr firstRow="1" firstCol="1" bandRow="1">
                <a:tableStyleId>{775DCB02-9BB8-47FD-8907-85C794F793BA}</a:tableStyleId>
              </a:tblPr>
              <a:tblGrid>
                <a:gridCol w="1119153">
                  <a:extLst>
                    <a:ext uri="{9D8B030D-6E8A-4147-A177-3AD203B41FA5}">
                      <a16:colId xmlns:a16="http://schemas.microsoft.com/office/drawing/2014/main" val="3248643673"/>
                    </a:ext>
                  </a:extLst>
                </a:gridCol>
                <a:gridCol w="1397333">
                  <a:extLst>
                    <a:ext uri="{9D8B030D-6E8A-4147-A177-3AD203B41FA5}">
                      <a16:colId xmlns:a16="http://schemas.microsoft.com/office/drawing/2014/main" val="2887147370"/>
                    </a:ext>
                  </a:extLst>
                </a:gridCol>
                <a:gridCol w="1574417">
                  <a:extLst>
                    <a:ext uri="{9D8B030D-6E8A-4147-A177-3AD203B41FA5}">
                      <a16:colId xmlns:a16="http://schemas.microsoft.com/office/drawing/2014/main" val="1109353015"/>
                    </a:ext>
                  </a:extLst>
                </a:gridCol>
                <a:gridCol w="1595925">
                  <a:extLst>
                    <a:ext uri="{9D8B030D-6E8A-4147-A177-3AD203B41FA5}">
                      <a16:colId xmlns:a16="http://schemas.microsoft.com/office/drawing/2014/main" val="1619495793"/>
                    </a:ext>
                  </a:extLst>
                </a:gridCol>
                <a:gridCol w="4422533">
                  <a:extLst>
                    <a:ext uri="{9D8B030D-6E8A-4147-A177-3AD203B41FA5}">
                      <a16:colId xmlns:a16="http://schemas.microsoft.com/office/drawing/2014/main" val="3062835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 Narrow" panose="020B0606020202030204" pitchFamily="34" charset="0"/>
                        </a:rPr>
                        <a:t>Drive #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 Narrow" panose="020B0606020202030204" pitchFamily="34" charset="0"/>
                        </a:rPr>
                        <a:t>% front CG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 Narrow" panose="020B0606020202030204" pitchFamily="34" charset="0"/>
                        </a:rPr>
                        <a:t>% front TSD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 Narrow" panose="020B0606020202030204" pitchFamily="34" charset="0"/>
                        </a:rPr>
                        <a:t>Condition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 Narrow" panose="020B0606020202030204" pitchFamily="34" charset="0"/>
                        </a:rPr>
                        <a:t>comment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00331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65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35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Understeer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Stable, but underperforming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73702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65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50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Understeer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Stable, and more easily driven by novices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98457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65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65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Neutral steer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Partially stable; challenging to drive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623167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50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35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Understeer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Stable, easily driven by novices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8509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50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50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Neutral steer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Partially stable, but easy to drive 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13918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50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65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Oversteer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Not stable, challenging to drive at elevated speeds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950320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35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35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Neutral steer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Partially stable; challenging to drive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260700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8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35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50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Oversteer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Not stable, challenging to drive at elevated speeds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073074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9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35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65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Oversteer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Not stable, incredibly challenging to control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202976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5454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0915EA-DEDF-DA90-A93E-8346217840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AF346E6-292E-738D-EC9B-5C0FC35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Supporting Hardware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0BF992-2B63-2B10-E15A-3BE4CFA4451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8562803" cy="5075237"/>
          </a:xfrm>
        </p:spPr>
        <p:txBody>
          <a:bodyPr/>
          <a:lstStyle/>
          <a:p>
            <a:r>
              <a:rPr lang="en-US" sz="2400" dirty="0"/>
              <a:t>Experiment was performed on a high-fidelity driving simulator: </a:t>
            </a:r>
          </a:p>
          <a:p>
            <a:pPr lvl="1"/>
            <a:r>
              <a:rPr lang="en-US" sz="2000" dirty="0"/>
              <a:t>360-degree, 16’ diameter, 6’ high, six-channel display system</a:t>
            </a:r>
          </a:p>
          <a:p>
            <a:pPr lvl="1"/>
            <a:r>
              <a:rPr lang="en-US" sz="2000" dirty="0"/>
              <a:t>1920x1080p | composite image: 11520x1080p @ 50Hz</a:t>
            </a:r>
          </a:p>
          <a:p>
            <a:pPr lvl="1"/>
            <a:r>
              <a:rPr lang="en-US" sz="2000" dirty="0"/>
              <a:t>Ford Contour vehicle (driver/passenger) cabin</a:t>
            </a:r>
          </a:p>
          <a:p>
            <a:pPr lvl="1"/>
            <a:r>
              <a:rPr lang="en-US" sz="2000" dirty="0"/>
              <a:t>High-fidelity USB input navigation controls</a:t>
            </a:r>
          </a:p>
          <a:p>
            <a:pPr lvl="1"/>
            <a:r>
              <a:rPr lang="en-US" sz="2000" dirty="0"/>
              <a:t>6-DOF motion cueing and washout filtering</a:t>
            </a:r>
          </a:p>
          <a:p>
            <a:pPr lvl="1"/>
            <a:r>
              <a:rPr lang="en-US" sz="2000" dirty="0"/>
              <a:t>Stereo system for aural cueing (e.g., speed, turns, collisions)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6" name="Picture 5" descr="A steering wheel and dashboard of a car&#10;&#10;Description automatically generated">
            <a:extLst>
              <a:ext uri="{FF2B5EF4-FFF2-40B4-BE49-F238E27FC236}">
                <a16:creationId xmlns:a16="http://schemas.microsoft.com/office/drawing/2014/main" id="{B2FA63ED-37ED-410F-9F54-7F4041F52D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0" y="4344454"/>
            <a:ext cx="3071411" cy="1727668"/>
          </a:xfrm>
          <a:prstGeom prst="rect">
            <a:avLst/>
          </a:prstGeom>
        </p:spPr>
      </p:pic>
      <p:pic>
        <p:nvPicPr>
          <p:cNvPr id="8" name="Picture 7" descr="A car with the door open&#10;&#10;Description automatically generated">
            <a:extLst>
              <a:ext uri="{FF2B5EF4-FFF2-40B4-BE49-F238E27FC236}">
                <a16:creationId xmlns:a16="http://schemas.microsoft.com/office/drawing/2014/main" id="{403FE2D0-11D2-DD15-B2AC-CB8E480786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823" y="1515285"/>
            <a:ext cx="3535919" cy="1988954"/>
          </a:xfrm>
          <a:prstGeom prst="rect">
            <a:avLst/>
          </a:prstGeom>
        </p:spPr>
      </p:pic>
      <p:pic>
        <p:nvPicPr>
          <p:cNvPr id="10" name="Picture 9" descr="A close-up of a machine&#10;&#10;Description automatically generated">
            <a:extLst>
              <a:ext uri="{FF2B5EF4-FFF2-40B4-BE49-F238E27FC236}">
                <a16:creationId xmlns:a16="http://schemas.microsoft.com/office/drawing/2014/main" id="{2EC825A6-2EE8-600A-8A3C-0919236DFC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823" y="3584332"/>
            <a:ext cx="3547212" cy="1995307"/>
          </a:xfrm>
          <a:prstGeom prst="rect">
            <a:avLst/>
          </a:prstGeom>
        </p:spPr>
      </p:pic>
      <p:pic>
        <p:nvPicPr>
          <p:cNvPr id="12" name="Picture 11" descr="A room with a large screen and chairs&#10;&#10;Description automatically generated">
            <a:extLst>
              <a:ext uri="{FF2B5EF4-FFF2-40B4-BE49-F238E27FC236}">
                <a16:creationId xmlns:a16="http://schemas.microsoft.com/office/drawing/2014/main" id="{4B009CCA-2FC7-E2EC-7042-E9F007DD67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3" r="14568"/>
          <a:stretch/>
        </p:blipFill>
        <p:spPr>
          <a:xfrm>
            <a:off x="3510088" y="3946983"/>
            <a:ext cx="4769318" cy="27273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5869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0915EA-DEDF-DA90-A93E-8346217840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AF346E6-292E-738D-EC9B-5C0FC35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Driving Task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0BF992-2B63-2B10-E15A-3BE4CFA4451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133" y="1046715"/>
            <a:ext cx="7286082" cy="5075237"/>
          </a:xfrm>
        </p:spPr>
        <p:txBody>
          <a:bodyPr/>
          <a:lstStyle/>
          <a:p>
            <a:r>
              <a:rPr lang="en-US" sz="2400" dirty="0"/>
              <a:t>Racetrack: </a:t>
            </a:r>
            <a:r>
              <a:rPr lang="en-US" sz="2400" b="1" i="1" dirty="0"/>
              <a:t>The Quad-radial speedway</a:t>
            </a:r>
          </a:p>
          <a:p>
            <a:pPr lvl="1"/>
            <a:r>
              <a:rPr lang="en-US" sz="2000" dirty="0"/>
              <a:t>Designed in-house (w/ C++ OpenGL API)</a:t>
            </a:r>
          </a:p>
          <a:p>
            <a:pPr lvl="1"/>
            <a:r>
              <a:rPr lang="en-US" sz="2000" dirty="0"/>
              <a:t>An easy-to-learn track with 4 varying difficulty turns </a:t>
            </a:r>
          </a:p>
          <a:p>
            <a:r>
              <a:rPr lang="en-US" sz="2400" dirty="0"/>
              <a:t>Primary experimental goal: maximize </a:t>
            </a:r>
            <a:r>
              <a:rPr lang="en-US" sz="2400" u="sng" dirty="0"/>
              <a:t>legal</a:t>
            </a:r>
            <a:r>
              <a:rPr lang="en-US" sz="2400" dirty="0"/>
              <a:t> laps achieved </a:t>
            </a:r>
          </a:p>
          <a:p>
            <a:pPr lvl="1"/>
            <a:r>
              <a:rPr lang="en-US" sz="2000" dirty="0"/>
              <a:t>Each driver assigned vehicle parameters (% front CG/TSD) </a:t>
            </a:r>
          </a:p>
          <a:p>
            <a:pPr lvl="1"/>
            <a:r>
              <a:rPr lang="en-US" sz="2000" dirty="0"/>
              <a:t>2.5 minutes on the speedway</a:t>
            </a:r>
          </a:p>
          <a:p>
            <a:r>
              <a:rPr lang="en-US" sz="2400" dirty="0"/>
              <a:t>Quantitative driver performance rating</a:t>
            </a:r>
          </a:p>
          <a:p>
            <a:pPr lvl="1"/>
            <a:r>
              <a:rPr lang="en-US" sz="2000" dirty="0"/>
              <a:t>A heuristic weighted sums scoring (“gamification”) model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F71113-6C24-2C37-B535-018E029367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34" t="16737" r="19978" b="9111"/>
          <a:stretch/>
        </p:blipFill>
        <p:spPr bwMode="auto">
          <a:xfrm>
            <a:off x="7871425" y="1140374"/>
            <a:ext cx="3977892" cy="29931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7E49B9B-EDCF-7214-2995-6B2A5B695A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2425877"/>
              </p:ext>
            </p:extLst>
          </p:nvPr>
        </p:nvGraphicFramePr>
        <p:xfrm>
          <a:off x="480132" y="4385154"/>
          <a:ext cx="11307722" cy="1920240"/>
        </p:xfrm>
        <a:graphic>
          <a:graphicData uri="http://schemas.openxmlformats.org/drawingml/2006/table">
            <a:tbl>
              <a:tblPr firstRow="1" firstCol="1" bandRow="1">
                <a:tableStyleId>{775DCB02-9BB8-47FD-8907-85C794F793BA}</a:tableStyleId>
              </a:tblPr>
              <a:tblGrid>
                <a:gridCol w="1610258">
                  <a:extLst>
                    <a:ext uri="{9D8B030D-6E8A-4147-A177-3AD203B41FA5}">
                      <a16:colId xmlns:a16="http://schemas.microsoft.com/office/drawing/2014/main" val="171275057"/>
                    </a:ext>
                  </a:extLst>
                </a:gridCol>
                <a:gridCol w="6033978">
                  <a:extLst>
                    <a:ext uri="{9D8B030D-6E8A-4147-A177-3AD203B41FA5}">
                      <a16:colId xmlns:a16="http://schemas.microsoft.com/office/drawing/2014/main" val="2007758271"/>
                    </a:ext>
                  </a:extLst>
                </a:gridCol>
                <a:gridCol w="2154992">
                  <a:extLst>
                    <a:ext uri="{9D8B030D-6E8A-4147-A177-3AD203B41FA5}">
                      <a16:colId xmlns:a16="http://schemas.microsoft.com/office/drawing/2014/main" val="4077664849"/>
                    </a:ext>
                  </a:extLst>
                </a:gridCol>
                <a:gridCol w="1508494">
                  <a:extLst>
                    <a:ext uri="{9D8B030D-6E8A-4147-A177-3AD203B41FA5}">
                      <a16:colId xmlns:a16="http://schemas.microsoft.com/office/drawing/2014/main" val="193632404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 Narrow" panose="020B0606020202030204" pitchFamily="34" charset="0"/>
                        </a:rPr>
                        <a:t>Component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 Narrow" panose="020B0606020202030204" pitchFamily="34" charset="0"/>
                        </a:rPr>
                        <a:t>Description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 Narrow" panose="020B0606020202030204" pitchFamily="34" charset="0"/>
                        </a:rPr>
                        <a:t>Rating type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 Narrow" panose="020B0606020202030204" pitchFamily="34" charset="0"/>
                        </a:rPr>
                        <a:t>Weighting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9364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Legal laps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How many legal laps achieved in allotted time?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Interval (x/9)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30%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35273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Fastest lap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What was the fastest (legal) lap achieved?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Ordinal (x/12)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30%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19394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Handling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How difficult were the assigned handling characteristics?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Ordinal (x/12)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30%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943296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Crash metric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How many critical mistakes were made in allotted time?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Interval (x/9)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5%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69221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Travel speed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How consistent was the overall rate of travel?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Ordinal (x/9)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5%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8824959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 Narrow" panose="020B0606020202030204" pitchFamily="34" charset="0"/>
                        </a:rPr>
                        <a:t>GAMIFICATION RATING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 Narrow" panose="020B0606020202030204" pitchFamily="34" charset="0"/>
                        </a:rPr>
                        <a:t>TOTAL (x/51)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 Narrow" panose="020B0606020202030204" pitchFamily="34" charset="0"/>
                        </a:rPr>
                        <a:t>100%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588614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6594174"/>
      </p:ext>
    </p:extLst>
  </p:cSld>
  <p:clrMapOvr>
    <a:masterClrMapping/>
  </p:clrMapOvr>
</p:sld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6PresentationTemplate_Tutorials.potx" id="{703545D4-36F8-4318-AC29-1855C3CD0935}" vid="{711C829B-536F-4794-9833-7F96502517E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7E50F16932FA4DA740AD241DCC42DC" ma:contentTypeVersion="1" ma:contentTypeDescription="Create a new document." ma:contentTypeScope="" ma:versionID="cf3becb063dad1cc8b49e034e445ab8d">
  <xsd:schema xmlns:xsd="http://www.w3.org/2001/XMLSchema" xmlns:p="http://schemas.microsoft.com/office/2006/metadata/properties" xmlns:ns1="http://schemas.microsoft.com/sharepoint/v3" targetNamespace="http://schemas.microsoft.com/office/2006/metadata/properties" ma:root="true" ma:fieldsID="ddb0c952b897a810c8a4e377cff6bff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C5F1E05-96DA-4377-A6E4-484D5E715A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8C709B06-5FA7-40B8-A752-7128AA94FE0C}">
  <ds:schemaRefs>
    <ds:schemaRef ds:uri="http://schemas.microsoft.com/office/2006/documentManagement/types"/>
    <ds:schemaRef ds:uri="http://purl.org/dc/elements/1.1/"/>
    <ds:schemaRef ds:uri="http://purl.org/dc/dcmitype/"/>
    <ds:schemaRef ds:uri="http://www.w3.org/XML/1998/namespace"/>
    <ds:schemaRef ds:uri="http://purl.org/dc/terms/"/>
    <ds:schemaRef ds:uri="http://schemas.microsoft.com/sharepoint/v3"/>
    <ds:schemaRef ds:uri="http://schemas.microsoft.com/office/2006/metadata/propertie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2F04B76F-4E2B-4E86-86C5-9CCB38AF7D9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15979</TotalTime>
  <Words>1747</Words>
  <Application>Microsoft Office PowerPoint</Application>
  <PresentationFormat>Widescreen</PresentationFormat>
  <Paragraphs>316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Arial Narrow</vt:lpstr>
      <vt:lpstr>Calibri</vt:lpstr>
      <vt:lpstr>Tahoma</vt:lpstr>
      <vt:lpstr>Verdana</vt:lpstr>
      <vt:lpstr>Wingdings</vt:lpstr>
      <vt:lpstr>Blends</vt:lpstr>
      <vt:lpstr>PowerPoint Presentation</vt:lpstr>
      <vt:lpstr>Agenda</vt:lpstr>
      <vt:lpstr>Introduction</vt:lpstr>
      <vt:lpstr>Broader Impacts</vt:lpstr>
      <vt:lpstr>Background Theory</vt:lpstr>
      <vt:lpstr>Background Theory</vt:lpstr>
      <vt:lpstr>Background Theory Experimental Grid</vt:lpstr>
      <vt:lpstr>Supporting Hardware</vt:lpstr>
      <vt:lpstr>Driving Task</vt:lpstr>
      <vt:lpstr>Conceptual Quiz</vt:lpstr>
      <vt:lpstr>Study Cohort</vt:lpstr>
      <vt:lpstr>Results &amp; Discussion</vt:lpstr>
      <vt:lpstr>Results &amp; Discussion</vt:lpstr>
      <vt:lpstr>Results &amp; Discussion</vt:lpstr>
      <vt:lpstr>Summary and Future Work</vt:lpstr>
      <vt:lpstr>Acknowledgements</vt:lpstr>
    </vt:vector>
  </TitlesOfParts>
  <Company>The Boeing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Hamilton, Christopher A</dc:creator>
  <cp:lastModifiedBy>Kevin Hulme</cp:lastModifiedBy>
  <cp:revision>65</cp:revision>
  <cp:lastPrinted>1601-01-01T00:00:00Z</cp:lastPrinted>
  <dcterms:created xsi:type="dcterms:W3CDTF">2016-03-29T15:29:36Z</dcterms:created>
  <dcterms:modified xsi:type="dcterms:W3CDTF">2024-11-18T20:47:46Z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0x010100767E50F16932FA4DA740AD241DCC42DC</vt:lpwstr>
  </property>
  <property fmtid="{D5CDD505-2E9C-101B-9397-08002B2CF9AE}" pid="3" name="DocumentDescription">
    <vt:lpwstr>&lt;div class=ExternalClass9DF5FD6F97034AAA9FF0AABB8157F05A&gt; &lt;/div&gt;</vt:lpwstr>
  </property>
</Properties>
</file>