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58"/>
  </p:notesMasterIdLst>
  <p:handoutMasterIdLst>
    <p:handoutMasterId r:id="rId59"/>
  </p:handoutMasterIdLst>
  <p:sldIdLst>
    <p:sldId id="303" r:id="rId5"/>
    <p:sldId id="353" r:id="rId6"/>
    <p:sldId id="381" r:id="rId7"/>
    <p:sldId id="336" r:id="rId8"/>
    <p:sldId id="354" r:id="rId9"/>
    <p:sldId id="355" r:id="rId10"/>
    <p:sldId id="367" r:id="rId11"/>
    <p:sldId id="368" r:id="rId12"/>
    <p:sldId id="369" r:id="rId13"/>
    <p:sldId id="356" r:id="rId14"/>
    <p:sldId id="357" r:id="rId15"/>
    <p:sldId id="358" r:id="rId16"/>
    <p:sldId id="309" r:id="rId17"/>
    <p:sldId id="316" r:id="rId18"/>
    <p:sldId id="256" r:id="rId19"/>
    <p:sldId id="271" r:id="rId20"/>
    <p:sldId id="364" r:id="rId21"/>
    <p:sldId id="268" r:id="rId22"/>
    <p:sldId id="258" r:id="rId23"/>
    <p:sldId id="273" r:id="rId24"/>
    <p:sldId id="262" r:id="rId25"/>
    <p:sldId id="280" r:id="rId26"/>
    <p:sldId id="267" r:id="rId27"/>
    <p:sldId id="270" r:id="rId28"/>
    <p:sldId id="275" r:id="rId29"/>
    <p:sldId id="365" r:id="rId30"/>
    <p:sldId id="274" r:id="rId31"/>
    <p:sldId id="359" r:id="rId32"/>
    <p:sldId id="347" r:id="rId33"/>
    <p:sldId id="286" r:id="rId34"/>
    <p:sldId id="287" r:id="rId35"/>
    <p:sldId id="346" r:id="rId36"/>
    <p:sldId id="278" r:id="rId37"/>
    <p:sldId id="360" r:id="rId38"/>
    <p:sldId id="361" r:id="rId39"/>
    <p:sldId id="378" r:id="rId40"/>
    <p:sldId id="370" r:id="rId41"/>
    <p:sldId id="281" r:id="rId42"/>
    <p:sldId id="350" r:id="rId43"/>
    <p:sldId id="348" r:id="rId44"/>
    <p:sldId id="371" r:id="rId45"/>
    <p:sldId id="282" r:id="rId46"/>
    <p:sldId id="266" r:id="rId47"/>
    <p:sldId id="379" r:id="rId48"/>
    <p:sldId id="264" r:id="rId49"/>
    <p:sldId id="380" r:id="rId50"/>
    <p:sldId id="372" r:id="rId51"/>
    <p:sldId id="373" r:id="rId52"/>
    <p:sldId id="349" r:id="rId53"/>
    <p:sldId id="362" r:id="rId54"/>
    <p:sldId id="374" r:id="rId55"/>
    <p:sldId id="377" r:id="rId56"/>
    <p:sldId id="375"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6AB"/>
    <a:srgbClr val="3366CC"/>
    <a:srgbClr val="33A8FF"/>
    <a:srgbClr val="0066CC"/>
    <a:srgbClr val="CC3300"/>
    <a:srgbClr val="93D6FF"/>
    <a:srgbClr val="0033CC"/>
    <a:srgbClr val="E1A7D2"/>
    <a:srgbClr val="22458A"/>
    <a:srgbClr val="F77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86" autoAdjust="0"/>
    <p:restoredTop sz="94634" autoAdjust="0"/>
  </p:normalViewPr>
  <p:slideViewPr>
    <p:cSldViewPr snapToGrid="0">
      <p:cViewPr varScale="1">
        <p:scale>
          <a:sx n="75" d="100"/>
          <a:sy n="75" d="100"/>
        </p:scale>
        <p:origin x="306"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96"/>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2822A5-CC35-40BC-964F-CABB328EC067}"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2822A5-CC35-40BC-964F-CABB328EC067}"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C1C0B-983F-49D7-8402-DC887ECE113F}" type="slidenum">
              <a:rPr lang="en-US" smtClean="0"/>
              <a:t>43</a:t>
            </a:fld>
            <a:endParaRPr lang="en-US"/>
          </a:p>
        </p:txBody>
      </p:sp>
    </p:spTree>
    <p:extLst>
      <p:ext uri="{BB962C8B-B14F-4D97-AF65-F5344CB8AC3E}">
        <p14:creationId xmlns:p14="http://schemas.microsoft.com/office/powerpoint/2010/main" val="3370596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sp>
        <p:nvSpPr>
          <p:cNvPr id="3" name="Rectangle 3">
            <a:extLst>
              <a:ext uri="{FF2B5EF4-FFF2-40B4-BE49-F238E27FC236}">
                <a16:creationId xmlns:a16="http://schemas.microsoft.com/office/drawing/2014/main" id="{A766377A-1CC7-F23C-F050-9E1DCE18A19A}"/>
              </a:ext>
            </a:extLst>
          </p:cNvPr>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spcBef>
                <a:spcPts val="1200"/>
              </a:spcBef>
              <a:buClr>
                <a:schemeClr val="tx1"/>
              </a:buClr>
              <a:defRPr sz="2400">
                <a:solidFill>
                  <a:schemeClr val="tx1"/>
                </a:solidFill>
                <a:latin typeface="Arial Narrow" pitchFamily="34" charset="0"/>
              </a:defRPr>
            </a:lvl1pPr>
            <a:lvl2pPr>
              <a:spcBef>
                <a:spcPts val="600"/>
              </a:spcBef>
              <a:buClr>
                <a:schemeClr val="tx1"/>
              </a:buClr>
              <a:defRPr sz="2000">
                <a:solidFill>
                  <a:schemeClr val="tx1"/>
                </a:solidFill>
                <a:latin typeface="Arial Narrow" pitchFamily="34" charset="0"/>
              </a:defRPr>
            </a:lvl2pPr>
            <a:lvl3pPr>
              <a:lnSpc>
                <a:spcPct val="90000"/>
              </a:lnSpc>
              <a:spcBef>
                <a:spcPts val="300"/>
              </a:spcBef>
              <a:buClr>
                <a:schemeClr val="tx1"/>
              </a:buClr>
              <a:defRPr sz="18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538307" y="6406662"/>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6">
            <a:extLst>
              <a:ext uri="{FF2B5EF4-FFF2-40B4-BE49-F238E27FC236}">
                <a16:creationId xmlns:a16="http://schemas.microsoft.com/office/drawing/2014/main" id="{D4566AE8-1405-4E16-B27D-D3D8DB52D717}"/>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00957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334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plants.swtexture.com/2014/01/artocarpus-heterophyllus-jackfruit-tree.html"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om/url?sa=i&amp;rct=j&amp;q=&amp;esrc=s&amp;source=images&amp;cd=&amp;cad=rja&amp;uact=8&amp;ved=0ahUKEwj01s-2lP3LAhUFOiYKHQOZCkwQjRwIBw&amp;url=http://www.portpublishing.com/Computer%20Based/retaildetailgmsea.htm&amp;psig=AFQjCNHHLvs76cxRw6DudwUUKe1AfU7PYQ&amp;ust=1460140244558400" TargetMode="Externa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url?sa=i&amp;rct=j&amp;q=&amp;esrc=s&amp;source=images&amp;cd=&amp;ved=0ahUKEwip1-7-nv3LAhXEPCYKHVKiCD4QjRwIBw&amp;url=http://championsforcetaceans.com/tag/navy/&amp;bvm=bv.118817766,d.eWE&amp;psig=AFQjCNHHltim4qqdLEOZD9T71C4usdHlJg&amp;ust=146014304102340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radartutorial.eu/html/gnu.en.html" TargetMode="External"/><Relationship Id="rId2" Type="http://schemas.openxmlformats.org/officeDocument/2006/relationships/hyperlink" Target="http://www.radartutorial.eu/html/author.en.html" TargetMode="Externa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hyperlink" Target="http://www.radartutorial.eu/html/license.en.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radartutorial.eu/html/gnu.en.html" TargetMode="External"/><Relationship Id="rId2" Type="http://schemas.openxmlformats.org/officeDocument/2006/relationships/hyperlink" Target="http://www.radartutorial.eu/html/author.en.html" TargetMode="Externa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hyperlink" Target="http://www.radartutorial.eu/html/license.en.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learning-png/download/4690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wmf"/><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w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wmf"/><Relationship Id="rId10" Type="http://schemas.openxmlformats.org/officeDocument/2006/relationships/image" Target="../media/image65.wmf"/><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The_Phantom_of_the_Opera" TargetMode="External"/><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en.wikipedia.org/wiki/Gaston_Leroux"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pngall.com/learning-png/download/4690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xcdsystem.com/iitsec/proceedings/index.cfm?Year=2021&amp;AbID=95943&amp;CID=862#View" TargetMode="External"/><Relationship Id="rId7" Type="http://schemas.openxmlformats.org/officeDocument/2006/relationships/hyperlink" Target="https://armyfuturescommand.com/convergence/" TargetMode="External"/><Relationship Id="rId2" Type="http://schemas.openxmlformats.org/officeDocument/2006/relationships/hyperlink" Target="https://www.aer.com/contentassets/4e5fd4285aad488e81d95478ca28d87f/edcss_overview-jul-2020.pdf" TargetMode="External"/><Relationship Id="rId1" Type="http://schemas.openxmlformats.org/officeDocument/2006/relationships/slideLayout" Target="../slideLayouts/slideLayout4.xml"/><Relationship Id="rId6" Type="http://schemas.openxmlformats.org/officeDocument/2006/relationships/hyperlink" Target="https://seapowermagazine.org/cno-meets-with-project-overmatch-team-on-fleet-modernization/" TargetMode="External"/><Relationship Id="rId5" Type="http://schemas.openxmlformats.org/officeDocument/2006/relationships/hyperlink" Target="https://crsreports.congress.gov/product/pdf/R/R46725" TargetMode="External"/><Relationship Id="rId4" Type="http://schemas.openxmlformats.org/officeDocument/2006/relationships/hyperlink" Target="https://crsreports.congress.gov/produt/pdf/IF/IF11493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Adding the “When” and “Where”:</a:t>
            </a:r>
            <a:br>
              <a:rPr lang="en-US" dirty="0"/>
            </a:br>
            <a:r>
              <a:rPr lang="en-US" dirty="0"/>
              <a:t>Basics of Environmental Representations</a:t>
            </a:r>
            <a:endParaRPr lang="en-US" sz="2000" dirty="0">
              <a:solidFill>
                <a:srgbClr val="00B050"/>
              </a:solidFill>
            </a:endParaRPr>
          </a:p>
          <a:p>
            <a:endParaRPr lang="en-US" dirty="0"/>
          </a:p>
        </p:txBody>
      </p:sp>
      <p:sp>
        <p:nvSpPr>
          <p:cNvPr id="10" name="Text Placeholder 9"/>
          <p:cNvSpPr>
            <a:spLocks noGrp="1"/>
          </p:cNvSpPr>
          <p:nvPr>
            <p:ph type="body" sz="quarter" idx="11"/>
          </p:nvPr>
        </p:nvSpPr>
        <p:spPr>
          <a:xfrm>
            <a:off x="1671989" y="3559644"/>
            <a:ext cx="8478838" cy="892040"/>
          </a:xfrm>
        </p:spPr>
        <p:txBody>
          <a:bodyPr/>
          <a:lstStyle/>
          <a:p>
            <a:r>
              <a:rPr lang="en-US" dirty="0"/>
              <a:t>S. K. Numrich, </a:t>
            </a:r>
            <a:r>
              <a:rPr lang="en-US" dirty="0" err="1"/>
              <a:t>Ph.D</a:t>
            </a:r>
            <a:r>
              <a:rPr lang="en-US" dirty="0"/>
              <a:t>, CMSP</a:t>
            </a:r>
          </a:p>
          <a:p>
            <a:r>
              <a:rPr lang="en-US" dirty="0"/>
              <a:t>Institute for Defense Analyses</a:t>
            </a:r>
          </a:p>
          <a:p>
            <a:endParaRPr lang="en-US" dirty="0"/>
          </a:p>
        </p:txBody>
      </p:sp>
      <p:pic>
        <p:nvPicPr>
          <p:cNvPr id="2" name="Picture 1">
            <a:extLst>
              <a:ext uri="{FF2B5EF4-FFF2-40B4-BE49-F238E27FC236}">
                <a16:creationId xmlns:a16="http://schemas.microsoft.com/office/drawing/2014/main" id="{46A8491E-DABE-4F99-B37C-28E917D7497C}"/>
              </a:ext>
            </a:extLst>
          </p:cNvPr>
          <p:cNvPicPr>
            <a:picLocks noChangeAspect="1"/>
          </p:cNvPicPr>
          <p:nvPr/>
        </p:nvPicPr>
        <p:blipFill>
          <a:blip r:embed="rId3"/>
          <a:stretch>
            <a:fillRect/>
          </a:stretch>
        </p:blipFill>
        <p:spPr>
          <a:xfrm>
            <a:off x="5289562" y="4640082"/>
            <a:ext cx="1243692" cy="566977"/>
          </a:xfrm>
          <a:prstGeom prst="rect">
            <a:avLst/>
          </a:prstGeom>
        </p:spPr>
      </p:pic>
    </p:spTree>
    <p:extLst>
      <p:ext uri="{BB962C8B-B14F-4D97-AF65-F5344CB8AC3E}">
        <p14:creationId xmlns:p14="http://schemas.microsoft.com/office/powerpoint/2010/main" val="3643612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4704" y="25597"/>
            <a:ext cx="10933262" cy="523220"/>
          </a:xfrm>
          <a:prstGeom prst="rect">
            <a:avLst/>
          </a:prstGeom>
          <a:noFill/>
        </p:spPr>
        <p:txBody>
          <a:bodyPr wrap="square" rtlCol="0">
            <a:spAutoFit/>
          </a:bodyPr>
          <a:lstStyle/>
          <a:p>
            <a:pPr algn="ctr"/>
            <a:r>
              <a:rPr lang="en-US" sz="2800" b="1" dirty="0">
                <a:solidFill>
                  <a:schemeClr val="bg1"/>
                </a:solidFill>
              </a:rPr>
              <a:t>Needs for Person and Machine Differ</a:t>
            </a:r>
          </a:p>
        </p:txBody>
      </p:sp>
      <p:sp>
        <p:nvSpPr>
          <p:cNvPr id="18" name="TextBox 17"/>
          <p:cNvSpPr txBox="1"/>
          <p:nvPr/>
        </p:nvSpPr>
        <p:spPr>
          <a:xfrm>
            <a:off x="5105400" y="1063994"/>
            <a:ext cx="6921500" cy="3631763"/>
          </a:xfrm>
          <a:prstGeom prst="rect">
            <a:avLst/>
          </a:prstGeom>
          <a:noFill/>
        </p:spPr>
        <p:txBody>
          <a:bodyPr wrap="square" rtlCol="0">
            <a:spAutoFit/>
          </a:bodyPr>
          <a:lstStyle/>
          <a:p>
            <a:pPr>
              <a:spcAft>
                <a:spcPts val="1200"/>
              </a:spcAft>
            </a:pPr>
            <a:r>
              <a:rPr lang="en-US" sz="2000" dirty="0">
                <a:latin typeface="Arial Narrow" panose="020B0606020202030204" pitchFamily="34" charset="0"/>
              </a:rPr>
              <a:t>Modern simulations use multiple representations  of the same information</a:t>
            </a:r>
          </a:p>
          <a:p>
            <a:pPr>
              <a:spcAft>
                <a:spcPts val="1200"/>
              </a:spcAft>
            </a:pPr>
            <a:r>
              <a:rPr lang="en-US" sz="2000" dirty="0">
                <a:latin typeface="Arial Narrow" panose="020B0606020202030204" pitchFamily="34" charset="0"/>
              </a:rPr>
              <a:t>To the left you see a rendering of the environment, a visual representation for a human, e.g., the overall scene, the out the window scene, thermal sensors, 2DMap, synthetically colored terrain, etc.</a:t>
            </a:r>
          </a:p>
          <a:p>
            <a:pPr>
              <a:spcAft>
                <a:spcPts val="1200"/>
              </a:spcAft>
            </a:pPr>
            <a:r>
              <a:rPr lang="en-US" sz="2000" dirty="0">
                <a:latin typeface="Arial Narrow" panose="020B0606020202030204" pitchFamily="34" charset="0"/>
              </a:rPr>
              <a:t>The data embedded in the physical environment that allows the computer generated forces (CGFs) to move and operate correctly, don’t need images, but do need topology and attribute information to “perceive” the environment and operations in/on the environment.</a:t>
            </a:r>
          </a:p>
          <a:p>
            <a:pPr>
              <a:spcAft>
                <a:spcPts val="1200"/>
              </a:spcAft>
            </a:pPr>
            <a:r>
              <a:rPr lang="en-US" sz="2000" dirty="0">
                <a:latin typeface="Arial Narrow" panose="020B0606020202030204" pitchFamily="34" charset="0"/>
              </a:rPr>
              <a:t>Sensors and systems need environmental data to function properly</a:t>
            </a:r>
          </a:p>
        </p:txBody>
      </p:sp>
      <p:sp>
        <p:nvSpPr>
          <p:cNvPr id="2" name="Slide Number Placeholder 1"/>
          <p:cNvSpPr>
            <a:spLocks noGrp="1"/>
          </p:cNvSpPr>
          <p:nvPr>
            <p:ph type="sldNum" sz="quarter" idx="12"/>
          </p:nvPr>
        </p:nvSpPr>
        <p:spPr/>
        <p:txBody>
          <a:bodyPr/>
          <a:lstStyle/>
          <a:p>
            <a:fld id="{F4B5699E-54A8-4AFE-A436-85B64C676A26}" type="slidenum">
              <a:rPr lang="en-US" smtClean="0"/>
              <a:t>10</a:t>
            </a:fld>
            <a:endParaRPr lang="en-US"/>
          </a:p>
        </p:txBody>
      </p:sp>
      <p:sp>
        <p:nvSpPr>
          <p:cNvPr id="6" name="Scroll: Horizontal 5">
            <a:extLst>
              <a:ext uri="{FF2B5EF4-FFF2-40B4-BE49-F238E27FC236}">
                <a16:creationId xmlns:a16="http://schemas.microsoft.com/office/drawing/2014/main" id="{0DCA68F2-2769-40AF-BA35-972E78D4651E}"/>
              </a:ext>
            </a:extLst>
          </p:cNvPr>
          <p:cNvSpPr/>
          <p:nvPr/>
        </p:nvSpPr>
        <p:spPr bwMode="auto">
          <a:xfrm>
            <a:off x="1586436" y="5079734"/>
            <a:ext cx="7966004" cy="1405840"/>
          </a:xfrm>
          <a:prstGeom prst="horizontalScroll">
            <a:avLst/>
          </a:prstGeom>
          <a:solidFill>
            <a:srgbClr val="93D6FF"/>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i="1" dirty="0">
                <a:latin typeface="Arial Narrow" panose="020B0606020202030204" pitchFamily="34" charset="0"/>
              </a:rPr>
              <a:t>Data models define the way computations present environmental data.</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latin typeface="Arial Narrow" panose="020B0606020202030204" pitchFamily="34" charset="0"/>
              </a:rPr>
              <a:t>Each of the above cases requires a different data mo</a:t>
            </a:r>
            <a:r>
              <a:rPr lang="en-US" sz="2000" b="1" i="1" dirty="0">
                <a:latin typeface="Arial Narrow" panose="020B0606020202030204" pitchFamily="34" charset="0"/>
              </a:rPr>
              <a:t>del – </a:t>
            </a:r>
          </a:p>
          <a:p>
            <a:pPr marL="0" marR="0" indent="0" algn="ctr" defTabSz="914400" rtl="0" eaLnBrk="1" fontAlgn="base" latinLnBrk="0" hangingPunct="1">
              <a:lnSpc>
                <a:spcPct val="100000"/>
              </a:lnSpc>
              <a:spcBef>
                <a:spcPct val="0"/>
              </a:spcBef>
              <a:spcAft>
                <a:spcPct val="0"/>
              </a:spcAft>
              <a:buClrTx/>
              <a:buSzTx/>
              <a:buFontTx/>
              <a:buNone/>
              <a:tabLst/>
            </a:pPr>
            <a:r>
              <a:rPr lang="en-US" sz="2000" b="1" i="1" dirty="0">
                <a:latin typeface="Arial Narrow" panose="020B0606020202030204" pitchFamily="34" charset="0"/>
              </a:rPr>
              <a:t>set of definitions for what the data means.</a:t>
            </a:r>
            <a:endParaRPr kumimoji="0" lang="en-US" sz="2000" b="1" i="1" u="none" strike="noStrike" cap="none" normalizeH="0" baseline="0" dirty="0">
              <a:ln>
                <a:noFill/>
              </a:ln>
              <a:solidFill>
                <a:schemeClr val="tx1"/>
              </a:solidFill>
              <a:effectLst/>
              <a:latin typeface="Arial Narrow" panose="020B0606020202030204" pitchFamily="34" charset="0"/>
            </a:endParaRPr>
          </a:p>
        </p:txBody>
      </p:sp>
      <p:pic>
        <p:nvPicPr>
          <p:cNvPr id="3" name="Picture 2">
            <a:extLst>
              <a:ext uri="{FF2B5EF4-FFF2-40B4-BE49-F238E27FC236}">
                <a16:creationId xmlns:a16="http://schemas.microsoft.com/office/drawing/2014/main" id="{CEA37C7C-2A6A-45C8-9369-EEB72405DD2A}"/>
              </a:ext>
            </a:extLst>
          </p:cNvPr>
          <p:cNvPicPr>
            <a:picLocks noChangeAspect="1"/>
          </p:cNvPicPr>
          <p:nvPr/>
        </p:nvPicPr>
        <p:blipFill>
          <a:blip r:embed="rId2"/>
          <a:stretch>
            <a:fillRect/>
          </a:stretch>
        </p:blipFill>
        <p:spPr>
          <a:xfrm>
            <a:off x="140806" y="1555409"/>
            <a:ext cx="4858190" cy="2737191"/>
          </a:xfrm>
          <a:prstGeom prst="rect">
            <a:avLst/>
          </a:prstGeom>
        </p:spPr>
      </p:pic>
      <p:sp>
        <p:nvSpPr>
          <p:cNvPr id="4" name="TextBox 3">
            <a:extLst>
              <a:ext uri="{FF2B5EF4-FFF2-40B4-BE49-F238E27FC236}">
                <a16:creationId xmlns:a16="http://schemas.microsoft.com/office/drawing/2014/main" id="{8D1AD927-1FAB-4AAF-839D-792D7054A67F}"/>
              </a:ext>
            </a:extLst>
          </p:cNvPr>
          <p:cNvSpPr txBox="1"/>
          <p:nvPr/>
        </p:nvSpPr>
        <p:spPr>
          <a:xfrm>
            <a:off x="11028349" y="6365626"/>
            <a:ext cx="463588" cy="400110"/>
          </a:xfrm>
          <a:prstGeom prst="rect">
            <a:avLst/>
          </a:prstGeom>
          <a:noFill/>
        </p:spPr>
        <p:txBody>
          <a:bodyPr wrap="none" rtlCol="0">
            <a:spAutoFit/>
          </a:bodyPr>
          <a:lstStyle/>
          <a:p>
            <a:r>
              <a:rPr lang="en-US" sz="2000" dirty="0"/>
              <a:t>10</a:t>
            </a:r>
          </a:p>
        </p:txBody>
      </p:sp>
    </p:spTree>
    <p:extLst>
      <p:ext uri="{BB962C8B-B14F-4D97-AF65-F5344CB8AC3E}">
        <p14:creationId xmlns:p14="http://schemas.microsoft.com/office/powerpoint/2010/main" val="37094355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99373" y="0"/>
            <a:ext cx="10945654" cy="811369"/>
          </a:xfrm>
        </p:spPr>
        <p:txBody>
          <a:bodyPr/>
          <a:lstStyle/>
          <a:p>
            <a:r>
              <a:rPr lang="en-US" altLang="en-US" sz="2800" b="1" dirty="0"/>
              <a:t>How Much Is Enough:  Resolution Costs!</a:t>
            </a:r>
          </a:p>
        </p:txBody>
      </p:sp>
      <p:sp>
        <p:nvSpPr>
          <p:cNvPr id="2" name="Slide Number Placeholder 1"/>
          <p:cNvSpPr>
            <a:spLocks noGrp="1"/>
          </p:cNvSpPr>
          <p:nvPr>
            <p:ph type="sldNum" sz="quarter" idx="12"/>
          </p:nvPr>
        </p:nvSpPr>
        <p:spPr/>
        <p:txBody>
          <a:bodyPr/>
          <a:lstStyle/>
          <a:p>
            <a:fld id="{F4B5699E-54A8-4AFE-A436-85B64C676A26}" type="slidenum">
              <a:rPr lang="en-US" smtClean="0"/>
              <a:t>11</a:t>
            </a:fld>
            <a:endParaRPr lang="en-US"/>
          </a:p>
        </p:txBody>
      </p:sp>
      <p:sp>
        <p:nvSpPr>
          <p:cNvPr id="11" name="Rectangle 12">
            <a:extLst>
              <a:ext uri="{FF2B5EF4-FFF2-40B4-BE49-F238E27FC236}">
                <a16:creationId xmlns:a16="http://schemas.microsoft.com/office/drawing/2014/main" id="{6801CC27-959C-45F6-B44E-595055DBED9B}"/>
              </a:ext>
            </a:extLst>
          </p:cNvPr>
          <p:cNvSpPr txBox="1">
            <a:spLocks noChangeArrowheads="1"/>
          </p:cNvSpPr>
          <p:nvPr/>
        </p:nvSpPr>
        <p:spPr bwMode="auto">
          <a:xfrm>
            <a:off x="375406" y="881633"/>
            <a:ext cx="10339154" cy="1474787"/>
          </a:xfrm>
          <a:prstGeom prst="rect">
            <a:avLst/>
          </a:prstGeom>
          <a:noFill/>
          <a:ln w="9525">
            <a:noFill/>
            <a:miter lim="800000"/>
            <a:headEnd/>
            <a:tailEnd/>
          </a:ln>
          <a:effectLst/>
        </p:spPr>
        <p:txBody>
          <a:bodyPr vert="horz" wrap="square" lIns="90487" tIns="45720" rIns="90487" bIns="45720" numCol="1"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lnSpc>
                <a:spcPct val="90000"/>
              </a:lnSpc>
              <a:buNone/>
            </a:pPr>
            <a:r>
              <a:rPr lang="en-US" altLang="en-US" sz="2400" kern="0" dirty="0"/>
              <a:t>The Lure of More Detail</a:t>
            </a:r>
          </a:p>
          <a:p>
            <a:pPr>
              <a:lnSpc>
                <a:spcPct val="90000"/>
              </a:lnSpc>
              <a:spcBef>
                <a:spcPts val="1200"/>
              </a:spcBef>
            </a:pPr>
            <a:r>
              <a:rPr lang="en-US" altLang="en-US" sz="2400" kern="0" dirty="0"/>
              <a:t>More may not always be better</a:t>
            </a:r>
          </a:p>
          <a:p>
            <a:pPr>
              <a:lnSpc>
                <a:spcPct val="90000"/>
              </a:lnSpc>
              <a:spcBef>
                <a:spcPts val="1200"/>
              </a:spcBef>
            </a:pPr>
            <a:r>
              <a:rPr lang="en-US" altLang="en-US" sz="2400" kern="0" dirty="0"/>
              <a:t>The amount of detail should match across the simulation or errors, notably </a:t>
            </a:r>
            <a:r>
              <a:rPr lang="en-US" altLang="en-US" sz="2400" kern="0" dirty="0" err="1"/>
              <a:t>intervisibility</a:t>
            </a:r>
            <a:r>
              <a:rPr lang="en-US" altLang="en-US" sz="2400" kern="0" dirty="0"/>
              <a:t>, are likely to occur</a:t>
            </a:r>
          </a:p>
          <a:p>
            <a:pPr lvl="1">
              <a:lnSpc>
                <a:spcPct val="90000"/>
              </a:lnSpc>
              <a:spcBef>
                <a:spcPts val="600"/>
              </a:spcBef>
            </a:pPr>
            <a:r>
              <a:rPr lang="en-US" altLang="en-US" sz="2000" kern="0" dirty="0"/>
              <a:t>Are there two trees or one in the field of view</a:t>
            </a:r>
          </a:p>
          <a:p>
            <a:pPr lvl="1">
              <a:lnSpc>
                <a:spcPct val="90000"/>
              </a:lnSpc>
              <a:spcBef>
                <a:spcPts val="600"/>
              </a:spcBef>
            </a:pPr>
            <a:r>
              <a:rPr lang="en-US" altLang="en-US" sz="2000" kern="0" dirty="0"/>
              <a:t>Different resolution will allow two sensors in the same playing field to see the environment differently</a:t>
            </a:r>
          </a:p>
          <a:p>
            <a:pPr lvl="1">
              <a:lnSpc>
                <a:spcPct val="90000"/>
              </a:lnSpc>
              <a:spcBef>
                <a:spcPts val="600"/>
              </a:spcBef>
            </a:pPr>
            <a:r>
              <a:rPr lang="en-US" altLang="en-US" sz="2000" kern="0" dirty="0"/>
              <a:t>This affects the performance of weapons, platforms, AND results</a:t>
            </a:r>
          </a:p>
          <a:p>
            <a:pPr>
              <a:lnSpc>
                <a:spcPct val="90000"/>
              </a:lnSpc>
              <a:spcBef>
                <a:spcPts val="1200"/>
              </a:spcBef>
            </a:pPr>
            <a:r>
              <a:rPr lang="en-US" altLang="en-US" sz="2400" kern="0" dirty="0"/>
              <a:t>Gathering data and getting it into the right format for the simulation takes time</a:t>
            </a:r>
          </a:p>
          <a:p>
            <a:pPr lvl="2">
              <a:lnSpc>
                <a:spcPct val="90000"/>
              </a:lnSpc>
            </a:pPr>
            <a:r>
              <a:rPr lang="en-US" altLang="en-US" i="1" kern="0" dirty="0"/>
              <a:t>Time </a:t>
            </a:r>
            <a:r>
              <a:rPr lang="en-US" altLang="en-US" i="1" kern="0" dirty="0">
                <a:sym typeface="Wingdings" panose="05000000000000000000" pitchFamily="2" charset="2"/>
              </a:rPr>
              <a:t> cost + delays</a:t>
            </a:r>
          </a:p>
          <a:p>
            <a:pPr>
              <a:lnSpc>
                <a:spcPct val="90000"/>
              </a:lnSpc>
            </a:pPr>
            <a:r>
              <a:rPr lang="en-US" altLang="en-US" sz="2400" kern="0" dirty="0"/>
              <a:t>Data consumes storage and increases computational time</a:t>
            </a:r>
          </a:p>
          <a:p>
            <a:pPr lvl="1">
              <a:lnSpc>
                <a:spcPct val="90000"/>
              </a:lnSpc>
            </a:pPr>
            <a:r>
              <a:rPr lang="en-US" altLang="en-US" sz="2000" dirty="0"/>
              <a:t>The 1-meter DEM is 900 times the size of the 30-meter DEM (no compression)</a:t>
            </a:r>
          </a:p>
          <a:p>
            <a:pPr lvl="1">
              <a:lnSpc>
                <a:spcPct val="90000"/>
              </a:lnSpc>
              <a:spcBef>
                <a:spcPts val="600"/>
              </a:spcBef>
            </a:pPr>
            <a:r>
              <a:rPr lang="en-US" altLang="en-US" sz="2000" dirty="0"/>
              <a:t>Size is a reasonable indicator of cost to acquire, maintain, and process data</a:t>
            </a:r>
          </a:p>
          <a:p>
            <a:pPr lvl="1">
              <a:lnSpc>
                <a:spcPct val="90000"/>
              </a:lnSpc>
              <a:spcBef>
                <a:spcPts val="600"/>
              </a:spcBef>
            </a:pPr>
            <a:r>
              <a:rPr lang="en-US" altLang="en-US" sz="2000" dirty="0"/>
              <a:t>How accurate must the “solutions” be?</a:t>
            </a:r>
          </a:p>
          <a:p>
            <a:pPr lvl="1">
              <a:lnSpc>
                <a:spcPct val="90000"/>
              </a:lnSpc>
              <a:spcBef>
                <a:spcPts val="600"/>
              </a:spcBef>
            </a:pPr>
            <a:r>
              <a:rPr lang="en-US" altLang="en-US" sz="2000" dirty="0"/>
              <a:t>What can the models actually use?</a:t>
            </a:r>
          </a:p>
          <a:p>
            <a:pPr lvl="2">
              <a:lnSpc>
                <a:spcPct val="90000"/>
              </a:lnSpc>
            </a:pPr>
            <a:endParaRPr lang="en-US" altLang="en-US" sz="1600" kern="0" dirty="0"/>
          </a:p>
          <a:p>
            <a:pPr lvl="1">
              <a:lnSpc>
                <a:spcPct val="90000"/>
              </a:lnSpc>
            </a:pPr>
            <a:endParaRPr lang="en-US" altLang="en-US" sz="2000" kern="0" dirty="0"/>
          </a:p>
        </p:txBody>
      </p:sp>
      <p:sp>
        <p:nvSpPr>
          <p:cNvPr id="15" name="TextBox 14">
            <a:extLst>
              <a:ext uri="{FF2B5EF4-FFF2-40B4-BE49-F238E27FC236}">
                <a16:creationId xmlns:a16="http://schemas.microsoft.com/office/drawing/2014/main" id="{0688F047-3852-4C98-8E6A-66FECC877279}"/>
              </a:ext>
            </a:extLst>
          </p:cNvPr>
          <p:cNvSpPr txBox="1"/>
          <p:nvPr/>
        </p:nvSpPr>
        <p:spPr>
          <a:xfrm>
            <a:off x="3486978" y="6858000"/>
            <a:ext cx="5218043" cy="230832"/>
          </a:xfrm>
          <a:prstGeom prst="rect">
            <a:avLst/>
          </a:prstGeom>
          <a:noFill/>
        </p:spPr>
        <p:txBody>
          <a:bodyPr wrap="square" rtlCol="0">
            <a:spAutoFit/>
          </a:bodyPr>
          <a:lstStyle/>
          <a:p>
            <a:r>
              <a:rPr lang="en-US" sz="900">
                <a:hlinkClick r:id="rId2" tooltip="https://plants.swtexture.com/2014/01/artocarpus-heterophyllus-jackfruit-tree.html"/>
              </a:rPr>
              <a:t>This Photo</a:t>
            </a:r>
            <a:r>
              <a:rPr lang="en-US" sz="900"/>
              <a:t> by Unknown Author is licensed under </a:t>
            </a:r>
            <a:r>
              <a:rPr lang="en-US" sz="900">
                <a:hlinkClick r:id="rId3" tooltip="https://creativecommons.org/licenses/by/3.0/"/>
              </a:rPr>
              <a:t>CC BY</a:t>
            </a:r>
            <a:endParaRPr lang="en-US" sz="900"/>
          </a:p>
        </p:txBody>
      </p:sp>
      <p:grpSp>
        <p:nvGrpSpPr>
          <p:cNvPr id="18" name="Group 17">
            <a:extLst>
              <a:ext uri="{FF2B5EF4-FFF2-40B4-BE49-F238E27FC236}">
                <a16:creationId xmlns:a16="http://schemas.microsoft.com/office/drawing/2014/main" id="{1BF0E07C-243F-4F08-8121-F354921A1A7F}"/>
              </a:ext>
            </a:extLst>
          </p:cNvPr>
          <p:cNvGrpSpPr/>
          <p:nvPr/>
        </p:nvGrpSpPr>
        <p:grpSpPr>
          <a:xfrm>
            <a:off x="7766075" y="2216639"/>
            <a:ext cx="2065487" cy="794357"/>
            <a:chOff x="2962179" y="2624156"/>
            <a:chExt cx="2065487" cy="794357"/>
          </a:xfrm>
        </p:grpSpPr>
        <p:pic>
          <p:nvPicPr>
            <p:cNvPr id="14" name="Picture 13">
              <a:extLst>
                <a:ext uri="{FF2B5EF4-FFF2-40B4-BE49-F238E27FC236}">
                  <a16:creationId xmlns:a16="http://schemas.microsoft.com/office/drawing/2014/main" id="{75C9E4A5-3CC7-4066-87FE-0C96A4DB60F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flipH="1">
              <a:off x="2962179" y="2624156"/>
              <a:ext cx="601166" cy="790103"/>
            </a:xfrm>
            <a:prstGeom prst="rect">
              <a:avLst/>
            </a:prstGeom>
          </p:spPr>
        </p:pic>
        <p:pic>
          <p:nvPicPr>
            <p:cNvPr id="16" name="Picture 15">
              <a:extLst>
                <a:ext uri="{FF2B5EF4-FFF2-40B4-BE49-F238E27FC236}">
                  <a16:creationId xmlns:a16="http://schemas.microsoft.com/office/drawing/2014/main" id="{4E9999BB-4FF4-4F5C-873E-F0BFE022E5C4}"/>
                </a:ext>
              </a:extLst>
            </p:cNvPr>
            <p:cNvPicPr>
              <a:picLocks noChangeAspect="1"/>
            </p:cNvPicPr>
            <p:nvPr/>
          </p:nvPicPr>
          <p:blipFill>
            <a:blip r:embed="rId5"/>
            <a:stretch>
              <a:fillRect/>
            </a:stretch>
          </p:blipFill>
          <p:spPr>
            <a:xfrm>
              <a:off x="4229827" y="2624156"/>
              <a:ext cx="603556" cy="792549"/>
            </a:xfrm>
            <a:prstGeom prst="rect">
              <a:avLst/>
            </a:prstGeom>
          </p:spPr>
        </p:pic>
        <p:pic>
          <p:nvPicPr>
            <p:cNvPr id="17" name="Picture 16">
              <a:extLst>
                <a:ext uri="{FF2B5EF4-FFF2-40B4-BE49-F238E27FC236}">
                  <a16:creationId xmlns:a16="http://schemas.microsoft.com/office/drawing/2014/main" id="{F662FE67-7972-4E75-ACA7-9C20FEFB07CF}"/>
                </a:ext>
              </a:extLst>
            </p:cNvPr>
            <p:cNvPicPr>
              <a:picLocks noChangeAspect="1"/>
            </p:cNvPicPr>
            <p:nvPr/>
          </p:nvPicPr>
          <p:blipFill>
            <a:blip r:embed="rId5"/>
            <a:stretch>
              <a:fillRect/>
            </a:stretch>
          </p:blipFill>
          <p:spPr>
            <a:xfrm>
              <a:off x="4424110" y="2625964"/>
              <a:ext cx="603556" cy="792549"/>
            </a:xfrm>
            <a:prstGeom prst="rect">
              <a:avLst/>
            </a:prstGeom>
          </p:spPr>
        </p:pic>
      </p:grpSp>
      <p:pic>
        <p:nvPicPr>
          <p:cNvPr id="3" name="Picture 2">
            <a:extLst>
              <a:ext uri="{FF2B5EF4-FFF2-40B4-BE49-F238E27FC236}">
                <a16:creationId xmlns:a16="http://schemas.microsoft.com/office/drawing/2014/main" id="{D6333347-69D1-4932-9A89-CCB27CEDA0D8}"/>
              </a:ext>
            </a:extLst>
          </p:cNvPr>
          <p:cNvPicPr>
            <a:picLocks noChangeAspect="1"/>
          </p:cNvPicPr>
          <p:nvPr/>
        </p:nvPicPr>
        <p:blipFill>
          <a:blip r:embed="rId6"/>
          <a:stretch>
            <a:fillRect/>
          </a:stretch>
        </p:blipFill>
        <p:spPr>
          <a:xfrm>
            <a:off x="9117144" y="4663985"/>
            <a:ext cx="2693930" cy="1149410"/>
          </a:xfrm>
          <a:prstGeom prst="rect">
            <a:avLst/>
          </a:prstGeom>
        </p:spPr>
      </p:pic>
      <p:sp>
        <p:nvSpPr>
          <p:cNvPr id="13" name="TextBox 12">
            <a:extLst>
              <a:ext uri="{FF2B5EF4-FFF2-40B4-BE49-F238E27FC236}">
                <a16:creationId xmlns:a16="http://schemas.microsoft.com/office/drawing/2014/main" id="{04847F9D-ACCF-45E2-BFE6-70DF285D9DF6}"/>
              </a:ext>
            </a:extLst>
          </p:cNvPr>
          <p:cNvSpPr txBox="1"/>
          <p:nvPr/>
        </p:nvSpPr>
        <p:spPr>
          <a:xfrm>
            <a:off x="11028349" y="6365626"/>
            <a:ext cx="463588" cy="400110"/>
          </a:xfrm>
          <a:prstGeom prst="rect">
            <a:avLst/>
          </a:prstGeom>
          <a:noFill/>
        </p:spPr>
        <p:txBody>
          <a:bodyPr wrap="none" rtlCol="0">
            <a:spAutoFit/>
          </a:bodyPr>
          <a:lstStyle/>
          <a:p>
            <a:r>
              <a:rPr lang="en-US" sz="2000" dirty="0"/>
              <a:t>11</a:t>
            </a:r>
          </a:p>
        </p:txBody>
      </p:sp>
      <p:sp>
        <p:nvSpPr>
          <p:cNvPr id="4" name="TextBox 3">
            <a:extLst>
              <a:ext uri="{FF2B5EF4-FFF2-40B4-BE49-F238E27FC236}">
                <a16:creationId xmlns:a16="http://schemas.microsoft.com/office/drawing/2014/main" id="{1DB30EF7-01AB-4A52-BCF3-F6F865ACE790}"/>
              </a:ext>
            </a:extLst>
          </p:cNvPr>
          <p:cNvSpPr txBox="1"/>
          <p:nvPr/>
        </p:nvSpPr>
        <p:spPr>
          <a:xfrm>
            <a:off x="6095999" y="6257904"/>
            <a:ext cx="2366482" cy="307777"/>
          </a:xfrm>
          <a:prstGeom prst="rect">
            <a:avLst/>
          </a:prstGeom>
          <a:noFill/>
        </p:spPr>
        <p:txBody>
          <a:bodyPr wrap="none" rtlCol="0">
            <a:spAutoFit/>
          </a:bodyPr>
          <a:lstStyle/>
          <a:p>
            <a:r>
              <a:rPr lang="en-US" sz="1400" dirty="0"/>
              <a:t>DEM:  digital elevation map</a:t>
            </a:r>
          </a:p>
        </p:txBody>
      </p:sp>
    </p:spTree>
    <p:extLst>
      <p:ext uri="{BB962C8B-B14F-4D97-AF65-F5344CB8AC3E}">
        <p14:creationId xmlns:p14="http://schemas.microsoft.com/office/powerpoint/2010/main" val="400848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70391" y="28579"/>
            <a:ext cx="11085009" cy="744153"/>
          </a:xfrm>
        </p:spPr>
        <p:txBody>
          <a:bodyPr>
            <a:noAutofit/>
          </a:bodyPr>
          <a:lstStyle/>
          <a:p>
            <a:r>
              <a:rPr lang="en-US" altLang="en-US" sz="2800" b="1" dirty="0"/>
              <a:t>Geo-Typical or Geo-Specific</a:t>
            </a:r>
            <a:r>
              <a:rPr lang="en-US" altLang="en-US" sz="3600" b="1" dirty="0"/>
              <a:t>?</a:t>
            </a:r>
            <a:endParaRPr lang="en-US" altLang="en-US" sz="2000" b="1" dirty="0"/>
          </a:p>
        </p:txBody>
      </p:sp>
      <p:sp>
        <p:nvSpPr>
          <p:cNvPr id="29699" name="Rectangle 3"/>
          <p:cNvSpPr>
            <a:spLocks noGrp="1" noChangeArrowheads="1"/>
          </p:cNvSpPr>
          <p:nvPr>
            <p:ph idx="1"/>
          </p:nvPr>
        </p:nvSpPr>
        <p:spPr>
          <a:xfrm>
            <a:off x="242009" y="1365624"/>
            <a:ext cx="11553746" cy="4589462"/>
          </a:xfrm>
        </p:spPr>
        <p:txBody>
          <a:bodyPr>
            <a:noAutofit/>
          </a:bodyPr>
          <a:lstStyle/>
          <a:p>
            <a:pPr>
              <a:lnSpc>
                <a:spcPct val="90000"/>
              </a:lnSpc>
            </a:pPr>
            <a:r>
              <a:rPr lang="en-US" altLang="en-US" dirty="0"/>
              <a:t>A “Geo-Typical” environmental database is one that does not model any specific place but is a plausible representation of a similar place </a:t>
            </a:r>
          </a:p>
          <a:p>
            <a:pPr lvl="1">
              <a:lnSpc>
                <a:spcPct val="90000"/>
              </a:lnSpc>
            </a:pPr>
            <a:r>
              <a:rPr lang="en-US" altLang="en-US" dirty="0"/>
              <a:t>Nothing defies laws of physics or nature – it has to behave like the real thing</a:t>
            </a:r>
          </a:p>
          <a:p>
            <a:pPr lvl="1">
              <a:lnSpc>
                <a:spcPct val="90000"/>
              </a:lnSpc>
            </a:pPr>
            <a:r>
              <a:rPr lang="en-US" altLang="en-US" dirty="0"/>
              <a:t>Not necessarily (but often) less expensive to create</a:t>
            </a:r>
          </a:p>
          <a:p>
            <a:pPr lvl="1">
              <a:lnSpc>
                <a:spcPct val="90000"/>
              </a:lnSpc>
            </a:pPr>
            <a:r>
              <a:rPr lang="en-US" altLang="en-US" dirty="0"/>
              <a:t>Often used for training wargames – a model of “Eastland” </a:t>
            </a:r>
          </a:p>
          <a:p>
            <a:pPr>
              <a:lnSpc>
                <a:spcPct val="90000"/>
              </a:lnSpc>
              <a:spcBef>
                <a:spcPts val="3600"/>
              </a:spcBef>
            </a:pPr>
            <a:r>
              <a:rPr lang="en-US" altLang="en-US" dirty="0"/>
              <a:t>A “Geo-Specific” environmental database is one that is intended to describe a specific location</a:t>
            </a:r>
          </a:p>
          <a:p>
            <a:pPr lvl="1">
              <a:lnSpc>
                <a:spcPct val="90000"/>
              </a:lnSpc>
            </a:pPr>
            <a:r>
              <a:rPr lang="en-US" altLang="en-US" dirty="0"/>
              <a:t>Is as faithful as possible, given performance and budget constraints</a:t>
            </a:r>
          </a:p>
          <a:p>
            <a:pPr lvl="1">
              <a:lnSpc>
                <a:spcPct val="90000"/>
              </a:lnSpc>
            </a:pPr>
            <a:r>
              <a:rPr lang="en-US" altLang="en-US" dirty="0"/>
              <a:t>Is a necessary (but not sufficient) resource for combining live and constructive forces</a:t>
            </a:r>
          </a:p>
          <a:p>
            <a:pPr lvl="1">
              <a:lnSpc>
                <a:spcPct val="90000"/>
              </a:lnSpc>
            </a:pPr>
            <a:r>
              <a:rPr lang="en-US" altLang="en-US" dirty="0"/>
              <a:t>Often used for exercises or mission rehearsals</a:t>
            </a:r>
          </a:p>
        </p:txBody>
      </p:sp>
      <p:sp>
        <p:nvSpPr>
          <p:cNvPr id="2" name="Slide Number Placeholder 1"/>
          <p:cNvSpPr>
            <a:spLocks noGrp="1"/>
          </p:cNvSpPr>
          <p:nvPr>
            <p:ph type="sldNum" sz="quarter" idx="12"/>
          </p:nvPr>
        </p:nvSpPr>
        <p:spPr/>
        <p:txBody>
          <a:bodyPr/>
          <a:lstStyle/>
          <a:p>
            <a:fld id="{F4B5699E-54A8-4AFE-A436-85B64C676A26}" type="slidenum">
              <a:rPr lang="en-US" smtClean="0"/>
              <a:t>12</a:t>
            </a:fld>
            <a:endParaRPr lang="en-US"/>
          </a:p>
        </p:txBody>
      </p:sp>
      <p:sp>
        <p:nvSpPr>
          <p:cNvPr id="5" name="TextBox 4">
            <a:extLst>
              <a:ext uri="{FF2B5EF4-FFF2-40B4-BE49-F238E27FC236}">
                <a16:creationId xmlns:a16="http://schemas.microsoft.com/office/drawing/2014/main" id="{D1368E64-31DF-416B-8808-1D68A179C75D}"/>
              </a:ext>
            </a:extLst>
          </p:cNvPr>
          <p:cNvSpPr txBox="1"/>
          <p:nvPr/>
        </p:nvSpPr>
        <p:spPr>
          <a:xfrm>
            <a:off x="11028349" y="6365626"/>
            <a:ext cx="463588" cy="400110"/>
          </a:xfrm>
          <a:prstGeom prst="rect">
            <a:avLst/>
          </a:prstGeom>
          <a:noFill/>
        </p:spPr>
        <p:txBody>
          <a:bodyPr wrap="none" rtlCol="0">
            <a:spAutoFit/>
          </a:bodyPr>
          <a:lstStyle/>
          <a:p>
            <a:r>
              <a:rPr lang="en-US" sz="2000" dirty="0"/>
              <a:t>12</a:t>
            </a:r>
          </a:p>
        </p:txBody>
      </p:sp>
    </p:spTree>
    <p:extLst>
      <p:ext uri="{BB962C8B-B14F-4D97-AF65-F5344CB8AC3E}">
        <p14:creationId xmlns:p14="http://schemas.microsoft.com/office/powerpoint/2010/main" val="117811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23967" y="0"/>
            <a:ext cx="10945654" cy="746975"/>
          </a:xfrm>
        </p:spPr>
        <p:txBody>
          <a:bodyPr/>
          <a:lstStyle/>
          <a:p>
            <a:r>
              <a:rPr lang="en-US" altLang="en-US" sz="2800" b="1" dirty="0"/>
              <a:t>Is the Data Perfect?</a:t>
            </a:r>
          </a:p>
        </p:txBody>
      </p:sp>
      <p:sp>
        <p:nvSpPr>
          <p:cNvPr id="2" name="Slide Number Placeholder 1"/>
          <p:cNvSpPr>
            <a:spLocks noGrp="1"/>
          </p:cNvSpPr>
          <p:nvPr>
            <p:ph type="sldNum" sz="quarter" idx="12"/>
          </p:nvPr>
        </p:nvSpPr>
        <p:spPr/>
        <p:txBody>
          <a:bodyPr/>
          <a:lstStyle/>
          <a:p>
            <a:fld id="{F4B5699E-54A8-4AFE-A436-85B64C676A26}" type="slidenum">
              <a:rPr lang="en-US" smtClean="0"/>
              <a:t>13</a:t>
            </a:fld>
            <a:endParaRPr lang="en-US"/>
          </a:p>
        </p:txBody>
      </p:sp>
      <p:sp>
        <p:nvSpPr>
          <p:cNvPr id="3079" name="Text Box 7"/>
          <p:cNvSpPr txBox="1">
            <a:spLocks noChangeArrowheads="1"/>
          </p:cNvSpPr>
          <p:nvPr/>
        </p:nvSpPr>
        <p:spPr bwMode="auto">
          <a:xfrm>
            <a:off x="420475" y="1031621"/>
            <a:ext cx="1135104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anose="020B0606020202030204" pitchFamily="34" charset="0"/>
              </a:rPr>
              <a:t>Email describing an </a:t>
            </a:r>
            <a:r>
              <a:rPr lang="en-US" altLang="en-US" sz="2000" b="1" u="sng" dirty="0">
                <a:latin typeface="Arial Narrow" panose="020B0606020202030204" pitchFamily="34" charset="0"/>
              </a:rPr>
              <a:t>early</a:t>
            </a:r>
            <a:r>
              <a:rPr lang="en-US" altLang="en-US" sz="2000" b="1" dirty="0">
                <a:latin typeface="Arial Narrow" panose="020B0606020202030204" pitchFamily="34" charset="0"/>
              </a:rPr>
              <a:t> build Millennium challenge 2002 (MC02) Database:</a:t>
            </a:r>
            <a:endParaRPr lang="en-US" altLang="en-US" sz="2000" dirty="0">
              <a:latin typeface="Arial Narrow" panose="020B0606020202030204" pitchFamily="34" charset="0"/>
            </a:endParaRPr>
          </a:p>
          <a:p>
            <a:pPr algn="just"/>
            <a:r>
              <a:rPr lang="en-US" altLang="en-US" sz="2000" dirty="0">
                <a:latin typeface="Arial Narrow" panose="020B0606020202030204" pitchFamily="34" charset="0"/>
              </a:rPr>
              <a:t>“In the j9mod_v3_0201-003 terrain there are </a:t>
            </a:r>
            <a:r>
              <a:rPr lang="en-US" altLang="en-US" sz="2000" dirty="0">
                <a:solidFill>
                  <a:srgbClr val="FF0000"/>
                </a:solidFill>
                <a:latin typeface="Arial Narrow" panose="020B0606020202030204" pitchFamily="34" charset="0"/>
              </a:rPr>
              <a:t>big holes and canyons</a:t>
            </a:r>
            <a:r>
              <a:rPr lang="en-US" altLang="en-US" sz="2000" dirty="0">
                <a:latin typeface="Arial Narrow" panose="020B0606020202030204" pitchFamily="34" charset="0"/>
              </a:rPr>
              <a:t> out in water and lots of '</a:t>
            </a:r>
            <a:r>
              <a:rPr lang="en-US" altLang="en-US" sz="2000" dirty="0" err="1">
                <a:latin typeface="Arial Narrow" panose="020B0606020202030204" pitchFamily="34" charset="0"/>
              </a:rPr>
              <a:t>em</a:t>
            </a:r>
            <a:r>
              <a:rPr lang="en-US" altLang="en-US" sz="2000" dirty="0">
                <a:latin typeface="Arial Narrow" panose="020B0606020202030204" pitchFamily="34" charset="0"/>
              </a:rPr>
              <a:t>.  And the </a:t>
            </a:r>
            <a:r>
              <a:rPr lang="en-US" altLang="en-US" sz="2000" dirty="0">
                <a:solidFill>
                  <a:srgbClr val="FF0000"/>
                </a:solidFill>
                <a:latin typeface="Arial Narrow" panose="020B0606020202030204" pitchFamily="34" charset="0"/>
              </a:rPr>
              <a:t>ships fall into them</a:t>
            </a:r>
            <a:r>
              <a:rPr lang="en-US" altLang="en-US" sz="2000" dirty="0">
                <a:latin typeface="Arial Narrow" panose="020B0606020202030204" pitchFamily="34" charset="0"/>
              </a:rPr>
              <a:t>.  </a:t>
            </a:r>
          </a:p>
          <a:p>
            <a:pPr marL="342900" indent="-342900" algn="just">
              <a:buFont typeface="Arial" panose="020B0604020202020204" pitchFamily="34" charset="0"/>
              <a:buChar char="•"/>
            </a:pPr>
            <a:r>
              <a:rPr lang="en-US" altLang="en-US" sz="2000" dirty="0">
                <a:latin typeface="Arial Narrow" panose="020B0606020202030204" pitchFamily="34" charset="0"/>
              </a:rPr>
              <a:t>Ships that are down in the holes </a:t>
            </a:r>
            <a:r>
              <a:rPr lang="en-US" altLang="en-US" sz="2000" dirty="0">
                <a:solidFill>
                  <a:srgbClr val="FF0000"/>
                </a:solidFill>
                <a:latin typeface="Arial Narrow" panose="020B0606020202030204" pitchFamily="34" charset="0"/>
              </a:rPr>
              <a:t>can't get </a:t>
            </a:r>
            <a:r>
              <a:rPr lang="en-US" altLang="en-US" sz="2000" dirty="0" err="1">
                <a:solidFill>
                  <a:srgbClr val="FF0000"/>
                </a:solidFill>
                <a:latin typeface="Arial Narrow" panose="020B0606020202030204" pitchFamily="34" charset="0"/>
              </a:rPr>
              <a:t>intervisibility</a:t>
            </a:r>
            <a:r>
              <a:rPr lang="en-US" altLang="en-US" sz="2000" dirty="0">
                <a:latin typeface="Arial Narrow" panose="020B0606020202030204" pitchFamily="34" charset="0"/>
              </a:rPr>
              <a:t> with the ones up on top and visa-versa.  </a:t>
            </a:r>
          </a:p>
          <a:p>
            <a:pPr marL="342900" indent="-342900" algn="just">
              <a:buFont typeface="Arial" panose="020B0604020202020204" pitchFamily="34" charset="0"/>
              <a:buChar char="•"/>
            </a:pPr>
            <a:r>
              <a:rPr lang="en-US" altLang="en-US" sz="2000" dirty="0">
                <a:latin typeface="Arial Narrow" panose="020B0606020202030204" pitchFamily="34" charset="0"/>
              </a:rPr>
              <a:t>It looks like all the north-south running cell boundaries have such a </a:t>
            </a:r>
            <a:r>
              <a:rPr lang="en-US" altLang="en-US" sz="2000" dirty="0">
                <a:solidFill>
                  <a:srgbClr val="FF0000"/>
                </a:solidFill>
                <a:latin typeface="Arial Narrow" panose="020B0606020202030204" pitchFamily="34" charset="0"/>
              </a:rPr>
              <a:t>canyon about 3 miles wide and there's lots of big ones out in the cells too.</a:t>
            </a:r>
            <a:r>
              <a:rPr lang="en-US" altLang="en-US" sz="2000" dirty="0">
                <a:solidFill>
                  <a:schemeClr val="hlink"/>
                </a:solidFill>
                <a:latin typeface="Arial Narrow" panose="020B0606020202030204" pitchFamily="34" charset="0"/>
              </a:rPr>
              <a:t> </a:t>
            </a:r>
            <a:r>
              <a:rPr lang="en-US" altLang="en-US" sz="2000" dirty="0">
                <a:latin typeface="Arial Narrow" panose="020B0606020202030204" pitchFamily="34" charset="0"/>
              </a:rPr>
              <a:t> </a:t>
            </a:r>
          </a:p>
          <a:p>
            <a:pPr marL="342900" indent="-342900" algn="just">
              <a:buFont typeface="Arial" panose="020B0604020202020204" pitchFamily="34" charset="0"/>
              <a:buChar char="•"/>
            </a:pPr>
            <a:r>
              <a:rPr lang="en-US" altLang="en-US" sz="2000" dirty="0">
                <a:latin typeface="Arial Narrow" panose="020B0606020202030204" pitchFamily="34" charset="0"/>
              </a:rPr>
              <a:t>Given the size and number of the holes, I'd say we'll likely have </a:t>
            </a:r>
            <a:r>
              <a:rPr lang="en-US" altLang="en-US" sz="2000" dirty="0">
                <a:solidFill>
                  <a:srgbClr val="FF0000"/>
                </a:solidFill>
                <a:latin typeface="Arial Narrow" panose="020B0606020202030204" pitchFamily="34" charset="0"/>
              </a:rPr>
              <a:t>a whole bunch of ships in various holes at any one time</a:t>
            </a:r>
            <a:r>
              <a:rPr lang="en-US" altLang="en-US" sz="2000" dirty="0">
                <a:latin typeface="Arial Narrow" panose="020B0606020202030204" pitchFamily="34" charset="0"/>
              </a:rPr>
              <a:t>. So until its fixed, I don't see any alternative other than to turn off the </a:t>
            </a:r>
            <a:r>
              <a:rPr lang="en-US" altLang="en-US" sz="2000" dirty="0" err="1">
                <a:latin typeface="Arial Narrow" panose="020B0606020202030204" pitchFamily="34" charset="0"/>
              </a:rPr>
              <a:t>intervisibility</a:t>
            </a:r>
            <a:r>
              <a:rPr lang="en-US" altLang="en-US" sz="2000" dirty="0">
                <a:latin typeface="Arial Narrow" panose="020B0606020202030204" pitchFamily="34" charset="0"/>
              </a:rPr>
              <a:t> checks on the ship radars.”</a:t>
            </a:r>
          </a:p>
        </p:txBody>
      </p:sp>
      <p:pic>
        <p:nvPicPr>
          <p:cNvPr id="3083" name="Picture 11" descr="bigholes.jpg                                                   0000173A20 GB FireWire Disk            B81215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870" y="4056184"/>
            <a:ext cx="3040460" cy="22828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argetolerance.jpg                                             0000173A20 GB FireWire Disk            B81215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416" y="4056184"/>
            <a:ext cx="3051017" cy="2284413"/>
          </a:xfrm>
          <a:prstGeom prst="rect">
            <a:avLst/>
          </a:prstGeom>
          <a:noFill/>
          <a:extLst>
            <a:ext uri="{909E8E84-426E-40DD-AFC4-6F175D3DCCD1}">
              <a14:hiddenFill xmlns:a14="http://schemas.microsoft.com/office/drawing/2010/main">
                <a:solidFill>
                  <a:srgbClr val="FFFFFF"/>
                </a:solidFill>
              </a14:hiddenFill>
            </a:ext>
          </a:extLst>
        </p:spPr>
      </p:pic>
      <p:grpSp>
        <p:nvGrpSpPr>
          <p:cNvPr id="3087" name="Group 15"/>
          <p:cNvGrpSpPr>
            <a:grpSpLocks/>
          </p:cNvGrpSpPr>
          <p:nvPr/>
        </p:nvGrpSpPr>
        <p:grpSpPr bwMode="auto">
          <a:xfrm>
            <a:off x="4069027" y="4056483"/>
            <a:ext cx="4662038" cy="2005013"/>
            <a:chOff x="1920" y="2931"/>
            <a:chExt cx="2208" cy="1263"/>
          </a:xfrm>
        </p:grpSpPr>
        <p:sp>
          <p:nvSpPr>
            <p:cNvPr id="3085" name="AutoShape 13"/>
            <p:cNvSpPr>
              <a:spLocks noChangeArrowheads="1"/>
            </p:cNvSpPr>
            <p:nvPr/>
          </p:nvSpPr>
          <p:spPr bwMode="auto">
            <a:xfrm>
              <a:off x="1920" y="3648"/>
              <a:ext cx="2208" cy="54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Text Box 14"/>
            <p:cNvSpPr txBox="1">
              <a:spLocks noChangeArrowheads="1"/>
            </p:cNvSpPr>
            <p:nvPr/>
          </p:nvSpPr>
          <p:spPr bwMode="auto">
            <a:xfrm>
              <a:off x="2170" y="2931"/>
              <a:ext cx="1787"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en-US" sz="2000" b="1" i="1" dirty="0"/>
                <a:t>Inspect for errors</a:t>
              </a:r>
            </a:p>
            <a:p>
              <a:pPr marL="342900" indent="-342900">
                <a:buFont typeface="Arial" panose="020B0604020202020204" pitchFamily="34" charset="0"/>
                <a:buChar char="•"/>
              </a:pPr>
              <a:r>
                <a:rPr lang="en-US" altLang="en-US" sz="2000" b="1" i="1" dirty="0"/>
                <a:t>Determine sources</a:t>
              </a:r>
            </a:p>
            <a:p>
              <a:pPr marL="342900" indent="-342900">
                <a:buFont typeface="Arial" panose="020B0604020202020204" pitchFamily="34" charset="0"/>
                <a:buChar char="•"/>
              </a:pPr>
              <a:r>
                <a:rPr lang="en-US" altLang="en-US" sz="2000" b="1" i="1" dirty="0"/>
                <a:t>Repair</a:t>
              </a:r>
            </a:p>
            <a:p>
              <a:pPr marL="342900" indent="-342900">
                <a:buFont typeface="Arial" panose="020B0604020202020204" pitchFamily="34" charset="0"/>
                <a:buChar char="•"/>
              </a:pPr>
              <a:r>
                <a:rPr lang="en-US" altLang="en-US" sz="2000" b="1" i="1" dirty="0"/>
                <a:t>Inspect again</a:t>
              </a:r>
            </a:p>
          </p:txBody>
        </p:sp>
      </p:grpSp>
      <p:sp>
        <p:nvSpPr>
          <p:cNvPr id="3088" name="Text Box 16"/>
          <p:cNvSpPr txBox="1">
            <a:spLocks noChangeArrowheads="1"/>
          </p:cNvSpPr>
          <p:nvPr/>
        </p:nvSpPr>
        <p:spPr bwMode="auto">
          <a:xfrm>
            <a:off x="4756131" y="5880518"/>
            <a:ext cx="2927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 before first use …</a:t>
            </a:r>
          </a:p>
        </p:txBody>
      </p:sp>
      <p:sp>
        <p:nvSpPr>
          <p:cNvPr id="3" name="TextBox 2">
            <a:extLst>
              <a:ext uri="{FF2B5EF4-FFF2-40B4-BE49-F238E27FC236}">
                <a16:creationId xmlns:a16="http://schemas.microsoft.com/office/drawing/2014/main" id="{F555F227-D768-40B1-98AA-C3D527839915}"/>
              </a:ext>
            </a:extLst>
          </p:cNvPr>
          <p:cNvSpPr txBox="1"/>
          <p:nvPr/>
        </p:nvSpPr>
        <p:spPr>
          <a:xfrm>
            <a:off x="1072354" y="3723810"/>
            <a:ext cx="2547492" cy="369332"/>
          </a:xfrm>
          <a:prstGeom prst="rect">
            <a:avLst/>
          </a:prstGeom>
          <a:noFill/>
        </p:spPr>
        <p:txBody>
          <a:bodyPr wrap="none" rtlCol="0">
            <a:spAutoFit/>
          </a:bodyPr>
          <a:lstStyle/>
          <a:p>
            <a:r>
              <a:rPr lang="en-US" sz="1800" dirty="0">
                <a:latin typeface="Arial Narrow" panose="020B0606020202030204" pitchFamily="34" charset="0"/>
              </a:rPr>
              <a:t>Red marks holes in the data</a:t>
            </a:r>
          </a:p>
        </p:txBody>
      </p:sp>
      <p:sp>
        <p:nvSpPr>
          <p:cNvPr id="12" name="TextBox 11">
            <a:extLst>
              <a:ext uri="{FF2B5EF4-FFF2-40B4-BE49-F238E27FC236}">
                <a16:creationId xmlns:a16="http://schemas.microsoft.com/office/drawing/2014/main" id="{89E92EF3-4763-4AF2-B05F-76075A095C23}"/>
              </a:ext>
            </a:extLst>
          </p:cNvPr>
          <p:cNvSpPr txBox="1"/>
          <p:nvPr/>
        </p:nvSpPr>
        <p:spPr>
          <a:xfrm>
            <a:off x="8664009" y="3730935"/>
            <a:ext cx="3307316" cy="369332"/>
          </a:xfrm>
          <a:prstGeom prst="rect">
            <a:avLst/>
          </a:prstGeom>
          <a:noFill/>
        </p:spPr>
        <p:txBody>
          <a:bodyPr wrap="none" rtlCol="0">
            <a:spAutoFit/>
          </a:bodyPr>
          <a:lstStyle/>
          <a:p>
            <a:r>
              <a:rPr lang="en-US" sz="1800" dirty="0">
                <a:latin typeface="Arial Narrow" panose="020B0606020202030204" pitchFamily="34" charset="0"/>
              </a:rPr>
              <a:t>Red is not gone after multiple passes</a:t>
            </a:r>
          </a:p>
        </p:txBody>
      </p:sp>
      <p:sp>
        <p:nvSpPr>
          <p:cNvPr id="13" name="TextBox 12">
            <a:extLst>
              <a:ext uri="{FF2B5EF4-FFF2-40B4-BE49-F238E27FC236}">
                <a16:creationId xmlns:a16="http://schemas.microsoft.com/office/drawing/2014/main" id="{D88DAA1D-FA23-4909-9A76-4A265A3B9A61}"/>
              </a:ext>
            </a:extLst>
          </p:cNvPr>
          <p:cNvSpPr txBox="1"/>
          <p:nvPr/>
        </p:nvSpPr>
        <p:spPr>
          <a:xfrm>
            <a:off x="11028349" y="6312871"/>
            <a:ext cx="463588" cy="400110"/>
          </a:xfrm>
          <a:prstGeom prst="rect">
            <a:avLst/>
          </a:prstGeom>
          <a:noFill/>
        </p:spPr>
        <p:txBody>
          <a:bodyPr wrap="none" rtlCol="0">
            <a:spAutoFit/>
          </a:bodyPr>
          <a:lstStyle/>
          <a:p>
            <a:r>
              <a:rPr lang="en-US" sz="2000" dirty="0"/>
              <a:t>13</a:t>
            </a:r>
          </a:p>
        </p:txBody>
      </p:sp>
    </p:spTree>
    <p:extLst>
      <p:ext uri="{BB962C8B-B14F-4D97-AF65-F5344CB8AC3E}">
        <p14:creationId xmlns:p14="http://schemas.microsoft.com/office/powerpoint/2010/main" val="90708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93061" y="-259519"/>
            <a:ext cx="11249700" cy="1143000"/>
          </a:xfrm>
        </p:spPr>
        <p:txBody>
          <a:bodyPr>
            <a:normAutofit/>
          </a:bodyPr>
          <a:lstStyle/>
          <a:p>
            <a:pPr eaLnBrk="1" hangingPunct="1"/>
            <a:r>
              <a:rPr lang="en-US" sz="2800" b="1" dirty="0">
                <a:ea typeface="ＭＳ Ｐゴシック" pitchFamily="34" charset="-128"/>
              </a:rPr>
              <a:t>My Tank Is Trying To Be a Submarine! </a:t>
            </a:r>
          </a:p>
        </p:txBody>
      </p:sp>
      <p:sp>
        <p:nvSpPr>
          <p:cNvPr id="28675" name="Rectangle 3"/>
          <p:cNvSpPr>
            <a:spLocks noGrp="1" noChangeArrowheads="1"/>
          </p:cNvSpPr>
          <p:nvPr>
            <p:ph idx="1"/>
          </p:nvPr>
        </p:nvSpPr>
        <p:spPr>
          <a:xfrm>
            <a:off x="631824" y="1017859"/>
            <a:ext cx="10928351" cy="4890211"/>
          </a:xfrm>
        </p:spPr>
        <p:txBody>
          <a:bodyPr/>
          <a:lstStyle/>
          <a:p>
            <a:pPr marL="0" indent="0">
              <a:buNone/>
            </a:pPr>
            <a:r>
              <a:rPr lang="en-US" dirty="0">
                <a:ea typeface="ＭＳ Ｐゴシック" pitchFamily="34" charset="-128"/>
              </a:rPr>
              <a:t>Terrain surface correlation issues</a:t>
            </a: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r>
              <a:rPr lang="en-US" dirty="0">
                <a:ea typeface="ＭＳ Ｐゴシック" pitchFamily="34" charset="-128"/>
              </a:rPr>
              <a:t>This is just correlation in terrain</a:t>
            </a:r>
          </a:p>
          <a:p>
            <a:pPr marL="0" indent="0">
              <a:buNone/>
            </a:pPr>
            <a:r>
              <a:rPr lang="en-US" dirty="0">
                <a:ea typeface="ＭＳ Ｐゴシック" pitchFamily="34" charset="-128"/>
              </a:rPr>
              <a:t>All the elements must correlate in time and space</a:t>
            </a:r>
          </a:p>
          <a:p>
            <a:pPr marL="0" indent="0">
              <a:buNone/>
            </a:pPr>
            <a:r>
              <a:rPr lang="en-US" dirty="0">
                <a:ea typeface="ＭＳ Ｐゴシック" pitchFamily="34" charset="-128"/>
              </a:rPr>
              <a:t>       Land, sea, atmosphere</a:t>
            </a:r>
          </a:p>
          <a:p>
            <a:pPr marL="0" indent="0">
              <a:buNone/>
            </a:pPr>
            <a:endParaRPr lang="en-US" dirty="0">
              <a:ea typeface="ＭＳ Ｐゴシック" pitchFamily="34" charset="-128"/>
            </a:endParaRPr>
          </a:p>
        </p:txBody>
      </p:sp>
      <p:sp>
        <p:nvSpPr>
          <p:cNvPr id="2" name="Slide Number Placeholder 1"/>
          <p:cNvSpPr>
            <a:spLocks noGrp="1"/>
          </p:cNvSpPr>
          <p:nvPr>
            <p:ph type="sldNum" sz="quarter" idx="12"/>
          </p:nvPr>
        </p:nvSpPr>
        <p:spPr/>
        <p:txBody>
          <a:bodyPr/>
          <a:lstStyle/>
          <a:p>
            <a:fld id="{F4B5699E-54A8-4AFE-A436-85B64C676A26}" type="slidenum">
              <a:rPr lang="en-US" smtClean="0"/>
              <a:t>14</a:t>
            </a:fld>
            <a:endParaRPr lang="en-US"/>
          </a:p>
        </p:txBody>
      </p:sp>
      <p:pic>
        <p:nvPicPr>
          <p:cNvPr id="7170" name="Picture 2" descr="C:\e_drive\earldocs\iitsec\iitsec13\presentation\pictures\correla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049" y="3530668"/>
            <a:ext cx="5442712" cy="242722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e_drive\earldocs\iitsec\iitsec13\presentation\pictures\correlati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30" y="1506166"/>
            <a:ext cx="6080919" cy="2420892"/>
          </a:xfrm>
          <a:prstGeom prst="rect">
            <a:avLst/>
          </a:prstGeom>
          <a:noFill/>
          <a:extLst>
            <a:ext uri="{909E8E84-426E-40DD-AFC4-6F175D3DCCD1}">
              <a14:hiddenFill xmlns:a14="http://schemas.microsoft.com/office/drawing/2010/main">
                <a:solidFill>
                  <a:srgbClr val="FFFFFF"/>
                </a:solidFill>
              </a14:hiddenFill>
            </a:ext>
          </a:extLst>
        </p:spPr>
      </p:pic>
      <p:sp>
        <p:nvSpPr>
          <p:cNvPr id="8" name="Bent Arrow 7"/>
          <p:cNvSpPr/>
          <p:nvPr/>
        </p:nvSpPr>
        <p:spPr bwMode="auto">
          <a:xfrm rot="16200000" flipH="1" flipV="1">
            <a:off x="7296944" y="1155144"/>
            <a:ext cx="1329147" cy="3122936"/>
          </a:xfrm>
          <a:prstGeom prst="bentArrow">
            <a:avLst/>
          </a:prstGeom>
          <a:solidFill>
            <a:srgbClr val="0C2D8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400" b="1">
              <a:latin typeface="Arial" pitchFamily="34" charset="0"/>
            </a:endParaRPr>
          </a:p>
        </p:txBody>
      </p:sp>
      <p:sp>
        <p:nvSpPr>
          <p:cNvPr id="9" name="TextBox 8">
            <a:extLst>
              <a:ext uri="{FF2B5EF4-FFF2-40B4-BE49-F238E27FC236}">
                <a16:creationId xmlns:a16="http://schemas.microsoft.com/office/drawing/2014/main" id="{A063018E-766F-45B3-86E4-6EE0F7B5A99C}"/>
              </a:ext>
            </a:extLst>
          </p:cNvPr>
          <p:cNvSpPr txBox="1"/>
          <p:nvPr/>
        </p:nvSpPr>
        <p:spPr>
          <a:xfrm>
            <a:off x="11028349" y="6312871"/>
            <a:ext cx="463588" cy="400110"/>
          </a:xfrm>
          <a:prstGeom prst="rect">
            <a:avLst/>
          </a:prstGeom>
          <a:noFill/>
        </p:spPr>
        <p:txBody>
          <a:bodyPr wrap="none" rtlCol="0">
            <a:spAutoFit/>
          </a:bodyPr>
          <a:lstStyle/>
          <a:p>
            <a:r>
              <a:rPr lang="en-US" sz="2000" dirty="0"/>
              <a:t>14</a:t>
            </a:r>
          </a:p>
        </p:txBody>
      </p:sp>
    </p:spTree>
    <p:extLst>
      <p:ext uri="{BB962C8B-B14F-4D97-AF65-F5344CB8AC3E}">
        <p14:creationId xmlns:p14="http://schemas.microsoft.com/office/powerpoint/2010/main" val="411688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219" y="1295404"/>
            <a:ext cx="10337562" cy="1470025"/>
          </a:xfrm>
        </p:spPr>
        <p:txBody>
          <a:bodyPr/>
          <a:lstStyle/>
          <a:p>
            <a:r>
              <a:rPr lang="en-US" b="1" dirty="0"/>
              <a:t>Ocean &amp; Atmosphere</a:t>
            </a:r>
            <a:br>
              <a:rPr lang="en-US" b="1" dirty="0"/>
            </a:br>
            <a:r>
              <a:rPr lang="en-US" b="1" dirty="0"/>
              <a:t>A Coupled Environment</a:t>
            </a:r>
          </a:p>
        </p:txBody>
      </p:sp>
      <p:sp>
        <p:nvSpPr>
          <p:cNvPr id="3" name="Subtitle 2"/>
          <p:cNvSpPr>
            <a:spLocks noGrp="1"/>
          </p:cNvSpPr>
          <p:nvPr>
            <p:ph type="subTitle" idx="1"/>
          </p:nvPr>
        </p:nvSpPr>
        <p:spPr>
          <a:xfrm>
            <a:off x="1738648" y="1561027"/>
            <a:ext cx="8534400" cy="1752600"/>
          </a:xfrm>
        </p:spPr>
        <p:txBody>
          <a:bodyPr>
            <a:noAutofit/>
          </a:bodyPr>
          <a:lstStyle/>
          <a:p>
            <a:r>
              <a:rPr lang="en-US" sz="4000" b="1" dirty="0"/>
              <a:t>Now Add to that Atmosphere and Ocean</a:t>
            </a:r>
          </a:p>
          <a:p>
            <a:endParaRPr lang="en-US" b="1" dirty="0"/>
          </a:p>
          <a:p>
            <a:r>
              <a:rPr lang="en-US" sz="3600" b="1" dirty="0"/>
              <a:t>It’s all about </a:t>
            </a:r>
          </a:p>
          <a:p>
            <a:r>
              <a:rPr lang="en-US" sz="3600" b="1" dirty="0"/>
              <a:t>Temperature and Water, </a:t>
            </a:r>
          </a:p>
          <a:p>
            <a:r>
              <a:rPr lang="en-US" sz="3600" b="1" dirty="0"/>
              <a:t> Topography,</a:t>
            </a:r>
          </a:p>
          <a:p>
            <a:r>
              <a:rPr lang="en-US" sz="3600" b="1" dirty="0"/>
              <a:t>Bathymetry, and Sensors</a:t>
            </a:r>
          </a:p>
        </p:txBody>
      </p:sp>
      <p:sp>
        <p:nvSpPr>
          <p:cNvPr id="5" name="Slide Number Placeholder 4"/>
          <p:cNvSpPr>
            <a:spLocks noGrp="1"/>
          </p:cNvSpPr>
          <p:nvPr>
            <p:ph type="sldNum" sz="quarter" idx="10"/>
          </p:nvPr>
        </p:nvSpPr>
        <p:spPr>
          <a:xfrm>
            <a:off x="10832116" y="6330460"/>
            <a:ext cx="706953" cy="439615"/>
          </a:xfrm>
        </p:spPr>
        <p:txBody>
          <a:bodyPr/>
          <a:lstStyle/>
          <a:p>
            <a:fld id="{F4B5699E-54A8-4AFE-A436-85B64C676A26}" type="slidenum">
              <a:rPr lang="en-US" smtClean="0"/>
              <a:t>15</a:t>
            </a:fld>
            <a:endParaRPr lang="en-US"/>
          </a:p>
        </p:txBody>
      </p:sp>
    </p:spTree>
    <p:extLst>
      <p:ext uri="{BB962C8B-B14F-4D97-AF65-F5344CB8AC3E}">
        <p14:creationId xmlns:p14="http://schemas.microsoft.com/office/powerpoint/2010/main" val="75178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676" y="2999082"/>
            <a:ext cx="7262837" cy="360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23173" y="80250"/>
            <a:ext cx="10945654" cy="673216"/>
          </a:xfrm>
        </p:spPr>
        <p:txBody>
          <a:bodyPr>
            <a:normAutofit/>
          </a:bodyPr>
          <a:lstStyle/>
          <a:p>
            <a:r>
              <a:rPr lang="en-US" b="1" dirty="0"/>
              <a:t>Basic Definitions: Climate</a:t>
            </a:r>
          </a:p>
        </p:txBody>
      </p:sp>
      <p:sp>
        <p:nvSpPr>
          <p:cNvPr id="6" name="Slide Number Placeholder 5"/>
          <p:cNvSpPr>
            <a:spLocks noGrp="1"/>
          </p:cNvSpPr>
          <p:nvPr>
            <p:ph type="sldNum" sz="quarter" idx="4294967295"/>
          </p:nvPr>
        </p:nvSpPr>
        <p:spPr>
          <a:xfrm>
            <a:off x="10893288" y="6477001"/>
            <a:ext cx="821634" cy="340935"/>
          </a:xfrm>
        </p:spPr>
        <p:txBody>
          <a:bodyPr/>
          <a:lstStyle/>
          <a:p>
            <a:fld id="{F4B5699E-54A8-4AFE-A436-85B64C676A26}" type="slidenum">
              <a:rPr lang="en-US" smtClean="0"/>
              <a:t>16</a:t>
            </a:fld>
            <a:endParaRPr lang="en-US"/>
          </a:p>
        </p:txBody>
      </p:sp>
      <p:sp>
        <p:nvSpPr>
          <p:cNvPr id="3" name="TextBox 2"/>
          <p:cNvSpPr txBox="1"/>
          <p:nvPr/>
        </p:nvSpPr>
        <p:spPr>
          <a:xfrm>
            <a:off x="3428127" y="6456876"/>
            <a:ext cx="5631670" cy="307777"/>
          </a:xfrm>
          <a:prstGeom prst="rect">
            <a:avLst/>
          </a:prstGeom>
          <a:noFill/>
        </p:spPr>
        <p:txBody>
          <a:bodyPr wrap="none" rtlCol="0">
            <a:spAutoFit/>
          </a:bodyPr>
          <a:lstStyle/>
          <a:p>
            <a:r>
              <a:rPr lang="en-US" sz="1400" b="1" dirty="0"/>
              <a:t>http://www.physicalgeography.net/fundamentals/7m.html</a:t>
            </a:r>
          </a:p>
        </p:txBody>
      </p:sp>
      <p:sp>
        <p:nvSpPr>
          <p:cNvPr id="4" name="TextBox 3"/>
          <p:cNvSpPr txBox="1"/>
          <p:nvPr/>
        </p:nvSpPr>
        <p:spPr>
          <a:xfrm>
            <a:off x="1075422" y="1374239"/>
            <a:ext cx="10041155" cy="1708160"/>
          </a:xfrm>
          <a:prstGeom prst="rect">
            <a:avLst/>
          </a:prstGeom>
          <a:noFill/>
        </p:spPr>
        <p:txBody>
          <a:bodyPr wrap="square" rtlCol="0">
            <a:spAutoFit/>
          </a:bodyPr>
          <a:lstStyle/>
          <a:p>
            <a:r>
              <a:rPr lang="en-US" sz="2800" b="1" dirty="0">
                <a:latin typeface="Arial Narrow" panose="020B0606020202030204" pitchFamily="34" charset="0"/>
              </a:rPr>
              <a:t>Climate (noun)</a:t>
            </a:r>
          </a:p>
          <a:p>
            <a:pPr marL="285750" indent="-285750">
              <a:buFont typeface="Arial" panose="020B0604020202020204" pitchFamily="34" charset="0"/>
              <a:buChar char="•"/>
            </a:pPr>
            <a:r>
              <a:rPr lang="en-US" sz="2400" dirty="0">
                <a:latin typeface="Arial Narrow" panose="020B0606020202030204" pitchFamily="34" charset="0"/>
              </a:rPr>
              <a:t>The weather conditions prevailing in an area in general or over a long period</a:t>
            </a:r>
          </a:p>
          <a:p>
            <a:pPr lvl="2"/>
            <a:r>
              <a:rPr lang="en-US" sz="2400" dirty="0">
                <a:latin typeface="Arial Narrow" panose="020B0606020202030204" pitchFamily="34" charset="0"/>
              </a:rPr>
              <a:t>		“our cold, wet climate”</a:t>
            </a:r>
          </a:p>
          <a:p>
            <a:pPr marL="133365" indent="-285750">
              <a:spcBef>
                <a:spcPts val="600"/>
              </a:spcBef>
              <a:buFont typeface="Arial" panose="020B0604020202020204" pitchFamily="34" charset="0"/>
              <a:buChar char="•"/>
            </a:pPr>
            <a:r>
              <a:rPr lang="en-US" sz="2400" dirty="0">
                <a:latin typeface="Arial Narrow" panose="020B0606020202030204" pitchFamily="34" charset="0"/>
              </a:rPr>
              <a:t>Synonyms:  weather conditions</a:t>
            </a:r>
            <a:r>
              <a:rPr lang="en-US" sz="2400" dirty="0">
                <a:solidFill>
                  <a:schemeClr val="accent2">
                    <a:lumMod val="50000"/>
                  </a:schemeClr>
                </a:solidFill>
                <a:latin typeface="Arial Narrow" panose="020B0606020202030204" pitchFamily="34" charset="0"/>
              </a:rPr>
              <a:t>, weather</a:t>
            </a:r>
            <a:r>
              <a:rPr lang="en-US" sz="2400" dirty="0">
                <a:latin typeface="Arial Narrow" panose="020B0606020202030204" pitchFamily="34" charset="0"/>
              </a:rPr>
              <a:t>; atmospheric conditions “the mild climate”</a:t>
            </a:r>
          </a:p>
        </p:txBody>
      </p:sp>
      <p:sp>
        <p:nvSpPr>
          <p:cNvPr id="7" name="Rectangle 6">
            <a:extLst>
              <a:ext uri="{FF2B5EF4-FFF2-40B4-BE49-F238E27FC236}">
                <a16:creationId xmlns:a16="http://schemas.microsoft.com/office/drawing/2014/main" id="{4FC8BEF1-428E-4E09-BF79-13F7158F8202}"/>
              </a:ext>
            </a:extLst>
          </p:cNvPr>
          <p:cNvSpPr/>
          <p:nvPr/>
        </p:nvSpPr>
        <p:spPr>
          <a:xfrm>
            <a:off x="3994687" y="811224"/>
            <a:ext cx="4876800" cy="646331"/>
          </a:xfrm>
          <a:prstGeom prst="rect">
            <a:avLst/>
          </a:prstGeom>
        </p:spPr>
        <p:txBody>
          <a:bodyPr wrap="square">
            <a:spAutoFit/>
          </a:bodyPr>
          <a:lstStyle/>
          <a:p>
            <a:r>
              <a:rPr lang="en-US" sz="3600" b="1" dirty="0">
                <a:latin typeface="Arial Narrow" panose="020B0606020202030204" pitchFamily="34" charset="0"/>
              </a:rPr>
              <a:t>Climate is “Historical”</a:t>
            </a:r>
            <a:endParaRPr lang="en-US" sz="3600" dirty="0">
              <a:latin typeface="Arial Narrow" panose="020B0606020202030204" pitchFamily="34" charset="0"/>
            </a:endParaRPr>
          </a:p>
        </p:txBody>
      </p:sp>
    </p:spTree>
    <p:extLst>
      <p:ext uri="{BB962C8B-B14F-4D97-AF65-F5344CB8AC3E}">
        <p14:creationId xmlns:p14="http://schemas.microsoft.com/office/powerpoint/2010/main" val="245652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2935-AB15-4B53-818E-E56B56A452C1}"/>
              </a:ext>
            </a:extLst>
          </p:cNvPr>
          <p:cNvSpPr>
            <a:spLocks noGrp="1"/>
          </p:cNvSpPr>
          <p:nvPr>
            <p:ph type="title"/>
          </p:nvPr>
        </p:nvSpPr>
        <p:spPr/>
        <p:txBody>
          <a:bodyPr/>
          <a:lstStyle/>
          <a:p>
            <a:r>
              <a:rPr lang="en-US" sz="2800" dirty="0"/>
              <a:t>Basic Definitions:  Weather</a:t>
            </a:r>
          </a:p>
        </p:txBody>
      </p:sp>
      <p:sp>
        <p:nvSpPr>
          <p:cNvPr id="4" name="Slide Number Placeholder 3">
            <a:extLst>
              <a:ext uri="{FF2B5EF4-FFF2-40B4-BE49-F238E27FC236}">
                <a16:creationId xmlns:a16="http://schemas.microsoft.com/office/drawing/2014/main" id="{DBADFFE1-A762-49BB-9B1A-509BE955B502}"/>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17</a:t>
            </a:fld>
            <a:endParaRPr lang="en-US" dirty="0">
              <a:solidFill>
                <a:srgbClr val="000000"/>
              </a:solidFill>
            </a:endParaRPr>
          </a:p>
        </p:txBody>
      </p:sp>
      <p:sp>
        <p:nvSpPr>
          <p:cNvPr id="5" name="TextBox 4">
            <a:extLst>
              <a:ext uri="{FF2B5EF4-FFF2-40B4-BE49-F238E27FC236}">
                <a16:creationId xmlns:a16="http://schemas.microsoft.com/office/drawing/2014/main" id="{8EE473D6-1563-4FC9-BB70-B8DCD65BECD6}"/>
              </a:ext>
            </a:extLst>
          </p:cNvPr>
          <p:cNvSpPr txBox="1"/>
          <p:nvPr/>
        </p:nvSpPr>
        <p:spPr>
          <a:xfrm>
            <a:off x="552468" y="1363987"/>
            <a:ext cx="11411915" cy="2600712"/>
          </a:xfrm>
          <a:prstGeom prst="rect">
            <a:avLst/>
          </a:prstGeom>
          <a:noFill/>
        </p:spPr>
        <p:txBody>
          <a:bodyPr wrap="square" rtlCol="0">
            <a:spAutoFit/>
          </a:bodyPr>
          <a:lstStyle/>
          <a:p>
            <a:r>
              <a:rPr lang="en-US" sz="2800" b="1" dirty="0">
                <a:latin typeface="Arial Narrow" panose="020B0606020202030204" pitchFamily="34" charset="0"/>
              </a:rPr>
              <a:t>Weather (noun)</a:t>
            </a:r>
          </a:p>
          <a:p>
            <a:pPr marL="285750" indent="-285750">
              <a:spcBef>
                <a:spcPts val="600"/>
              </a:spcBef>
              <a:buFont typeface="Arial" panose="020B0604020202020204" pitchFamily="34" charset="0"/>
              <a:buChar char="•"/>
            </a:pPr>
            <a:r>
              <a:rPr lang="en-US" sz="2400" dirty="0">
                <a:latin typeface="Arial Narrow" panose="020B0606020202030204" pitchFamily="34" charset="0"/>
              </a:rPr>
              <a:t>The state of the atmosphere at a place and time as regards heat, dryness, sunshine, wind, rain, etc.</a:t>
            </a:r>
          </a:p>
          <a:p>
            <a:pPr marL="457200" lvl="1">
              <a:spcBef>
                <a:spcPts val="600"/>
              </a:spcBef>
            </a:pPr>
            <a:r>
              <a:rPr lang="en-US" sz="2400" dirty="0">
                <a:latin typeface="Arial Narrow" panose="020B0606020202030204" pitchFamily="34" charset="0"/>
              </a:rPr>
              <a:t>		“if the weather is good, we can go for a walk”</a:t>
            </a:r>
          </a:p>
          <a:p>
            <a:pPr marL="133365" indent="-285750">
              <a:spcBef>
                <a:spcPts val="600"/>
              </a:spcBef>
              <a:buFont typeface="Arial" panose="020B0604020202020204" pitchFamily="34" charset="0"/>
              <a:buChar char="•"/>
            </a:pPr>
            <a:r>
              <a:rPr lang="en-US" sz="2400" dirty="0">
                <a:latin typeface="Arial Narrow" panose="020B0606020202030204" pitchFamily="34" charset="0"/>
              </a:rPr>
              <a:t>Synonyms:  forecast, outlook</a:t>
            </a:r>
          </a:p>
          <a:p>
            <a:endParaRPr lang="en-US" sz="2400" b="1" dirty="0">
              <a:latin typeface="Arial Narrow" panose="020B0606020202030204" pitchFamily="34" charset="0"/>
            </a:endParaRPr>
          </a:p>
        </p:txBody>
      </p:sp>
      <p:sp>
        <p:nvSpPr>
          <p:cNvPr id="6" name="Rectangle 5">
            <a:extLst>
              <a:ext uri="{FF2B5EF4-FFF2-40B4-BE49-F238E27FC236}">
                <a16:creationId xmlns:a16="http://schemas.microsoft.com/office/drawing/2014/main" id="{5EC493E0-D551-49D2-B73F-D82E96E792A9}"/>
              </a:ext>
            </a:extLst>
          </p:cNvPr>
          <p:cNvSpPr/>
          <p:nvPr/>
        </p:nvSpPr>
        <p:spPr>
          <a:xfrm>
            <a:off x="3994687" y="811224"/>
            <a:ext cx="4876800" cy="646331"/>
          </a:xfrm>
          <a:prstGeom prst="rect">
            <a:avLst/>
          </a:prstGeom>
        </p:spPr>
        <p:txBody>
          <a:bodyPr wrap="square">
            <a:spAutoFit/>
          </a:bodyPr>
          <a:lstStyle/>
          <a:p>
            <a:r>
              <a:rPr lang="en-US" sz="3600" b="1" dirty="0">
                <a:latin typeface="Arial Narrow" panose="020B0606020202030204" pitchFamily="34" charset="0"/>
              </a:rPr>
              <a:t>Weather is “NOW”</a:t>
            </a:r>
            <a:endParaRPr lang="en-US" sz="3600" dirty="0">
              <a:latin typeface="Arial Narrow" panose="020B0606020202030204" pitchFamily="34" charset="0"/>
            </a:endParaRPr>
          </a:p>
        </p:txBody>
      </p:sp>
      <p:pic>
        <p:nvPicPr>
          <p:cNvPr id="7" name="Picture 5">
            <a:extLst>
              <a:ext uri="{FF2B5EF4-FFF2-40B4-BE49-F238E27FC236}">
                <a16:creationId xmlns:a16="http://schemas.microsoft.com/office/drawing/2014/main" id="{E2BED202-ED30-47FC-AF9B-6A162D815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794" y="3819893"/>
            <a:ext cx="3355586" cy="131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39C1461D-222C-4654-93DF-29177EAF3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407" y="3349310"/>
            <a:ext cx="4444801" cy="286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DF95B97E-1B10-4614-9849-49A3D21DB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963" y="5197314"/>
            <a:ext cx="3398777" cy="131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3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04" y="289310"/>
            <a:ext cx="11857792" cy="506642"/>
          </a:xfrm>
        </p:spPr>
        <p:txBody>
          <a:bodyPr>
            <a:noAutofit/>
          </a:bodyPr>
          <a:lstStyle/>
          <a:p>
            <a:pPr>
              <a:spcBef>
                <a:spcPts val="1800"/>
              </a:spcBef>
            </a:pPr>
            <a:r>
              <a:rPr lang="en-US" b="1" dirty="0"/>
              <a:t>Interconnected World – What must I know?</a:t>
            </a:r>
            <a:br>
              <a:rPr lang="en-US" b="1" dirty="0"/>
            </a:br>
            <a:endParaRPr lang="en-US" sz="2400" dirty="0">
              <a:solidFill>
                <a:schemeClr val="tx1"/>
              </a:solidFill>
            </a:endParaRP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18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664" y="2210983"/>
            <a:ext cx="9710670" cy="426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27401" y="6477001"/>
            <a:ext cx="4533613" cy="338554"/>
          </a:xfrm>
          <a:prstGeom prst="rect">
            <a:avLst/>
          </a:prstGeom>
          <a:noFill/>
        </p:spPr>
        <p:txBody>
          <a:bodyPr wrap="none" rtlCol="0">
            <a:spAutoFit/>
          </a:bodyPr>
          <a:lstStyle/>
          <a:p>
            <a:r>
              <a:rPr lang="en-US" sz="1600" b="1" dirty="0"/>
              <a:t>National Center for Atmospheric Research</a:t>
            </a:r>
          </a:p>
        </p:txBody>
      </p:sp>
      <p:sp>
        <p:nvSpPr>
          <p:cNvPr id="6" name="TextBox 5">
            <a:extLst>
              <a:ext uri="{FF2B5EF4-FFF2-40B4-BE49-F238E27FC236}">
                <a16:creationId xmlns:a16="http://schemas.microsoft.com/office/drawing/2014/main" id="{9DBEEEDB-22D7-4097-9A0B-CFA56377566C}"/>
              </a:ext>
            </a:extLst>
          </p:cNvPr>
          <p:cNvSpPr txBox="1"/>
          <p:nvPr/>
        </p:nvSpPr>
        <p:spPr>
          <a:xfrm>
            <a:off x="2789499" y="962408"/>
            <a:ext cx="6348597" cy="830997"/>
          </a:xfrm>
          <a:prstGeom prst="rect">
            <a:avLst/>
          </a:prstGeom>
          <a:noFill/>
        </p:spPr>
        <p:txBody>
          <a:bodyPr wrap="none" rtlCol="0">
            <a:spAutoFit/>
          </a:bodyPr>
          <a:lstStyle/>
          <a:p>
            <a:pPr algn="ctr"/>
            <a:r>
              <a:rPr lang="en-US" sz="2400" i="1" dirty="0">
                <a:solidFill>
                  <a:srgbClr val="0066CC"/>
                </a:solidFill>
              </a:rPr>
              <a:t>We</a:t>
            </a:r>
            <a:r>
              <a:rPr lang="en-US" sz="2400" dirty="0"/>
              <a:t> don’t need to model it, we need to </a:t>
            </a:r>
            <a:r>
              <a:rPr lang="en-US" sz="2400" i="1" dirty="0">
                <a:solidFill>
                  <a:srgbClr val="0066CC"/>
                </a:solidFill>
              </a:rPr>
              <a:t>use</a:t>
            </a:r>
            <a:r>
              <a:rPr lang="en-US" sz="2400" dirty="0">
                <a:solidFill>
                  <a:srgbClr val="0066CC"/>
                </a:solidFill>
              </a:rPr>
              <a:t> </a:t>
            </a:r>
            <a:r>
              <a:rPr lang="en-US" sz="2400" dirty="0"/>
              <a:t>it.</a:t>
            </a:r>
            <a:br>
              <a:rPr lang="en-US" sz="2400" dirty="0"/>
            </a:br>
            <a:r>
              <a:rPr lang="en-US" sz="2400" dirty="0"/>
              <a:t>But we need to know what to request.</a:t>
            </a:r>
          </a:p>
        </p:txBody>
      </p:sp>
    </p:spTree>
    <p:extLst>
      <p:ext uri="{BB962C8B-B14F-4D97-AF65-F5344CB8AC3E}">
        <p14:creationId xmlns:p14="http://schemas.microsoft.com/office/powerpoint/2010/main" val="356463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0" y="327131"/>
            <a:ext cx="11857792" cy="1143000"/>
          </a:xfrm>
        </p:spPr>
        <p:txBody>
          <a:bodyPr>
            <a:noAutofit/>
          </a:bodyPr>
          <a:lstStyle/>
          <a:p>
            <a:pPr>
              <a:lnSpc>
                <a:spcPct val="85000"/>
              </a:lnSpc>
              <a:spcBef>
                <a:spcPts val="4200"/>
              </a:spcBef>
            </a:pPr>
            <a:r>
              <a:rPr lang="en-US" b="1" dirty="0"/>
              <a:t>Start with Elevation:  Bathymetry</a:t>
            </a:r>
            <a:br>
              <a:rPr lang="en-US" b="1" dirty="0"/>
            </a:br>
            <a:br>
              <a:rPr lang="en-US" b="1" dirty="0"/>
            </a:br>
            <a:r>
              <a:rPr lang="en-US" sz="2400" dirty="0">
                <a:solidFill>
                  <a:schemeClr val="tx1"/>
                </a:solidFill>
                <a:latin typeface="Arial Narrow" panose="020B0606020202030204" pitchFamily="34" charset="0"/>
              </a:rPr>
              <a:t>No, it’s not the Rockies</a:t>
            </a:r>
            <a:br>
              <a:rPr lang="en-US" sz="2400" dirty="0">
                <a:solidFill>
                  <a:schemeClr val="tx1"/>
                </a:solidFill>
                <a:latin typeface="Arial Narrow" panose="020B0606020202030204" pitchFamily="34" charset="0"/>
              </a:rPr>
            </a:br>
            <a:r>
              <a:rPr lang="en-US" sz="2400" dirty="0">
                <a:solidFill>
                  <a:schemeClr val="tx1"/>
                </a:solidFill>
                <a:latin typeface="Arial Narrow" panose="020B0606020202030204" pitchFamily="34" charset="0"/>
              </a:rPr>
              <a:t> It’s the Caribbean from the bottom up</a:t>
            </a:r>
            <a:endParaRPr lang="en-US" sz="3200" dirty="0">
              <a:solidFill>
                <a:schemeClr val="tx1"/>
              </a:solidFill>
              <a:latin typeface="Arial Narrow" panose="020B0606020202030204" pitchFamily="34" charset="0"/>
            </a:endParaRP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19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407" y="1621116"/>
            <a:ext cx="7369788" cy="370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592988" y="5387869"/>
            <a:ext cx="112378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latin typeface="Arial Narrow" panose="020B0606020202030204" pitchFamily="34" charset="0"/>
              </a:rPr>
              <a:t>On land you see with light, in the ocean you “see” with sound – and mountains make a difference in how sound works and what you can “see” with sound </a:t>
            </a:r>
            <a:r>
              <a:rPr lang="en-US" sz="2000" b="1" i="1" dirty="0">
                <a:solidFill>
                  <a:srgbClr val="3366CC"/>
                </a:solidFill>
                <a:latin typeface="Arial Narrow" panose="020B0606020202030204" pitchFamily="34" charset="0"/>
              </a:rPr>
              <a:t>– </a:t>
            </a:r>
            <a:r>
              <a:rPr lang="en-US" sz="2000" b="1" i="1" dirty="0" err="1">
                <a:solidFill>
                  <a:srgbClr val="3366CC"/>
                </a:solidFill>
                <a:latin typeface="Arial Narrow" panose="020B0606020202030204" pitchFamily="34" charset="0"/>
              </a:rPr>
              <a:t>intervisibility</a:t>
            </a:r>
            <a:r>
              <a:rPr lang="en-US" sz="2000" b="1" i="1" dirty="0">
                <a:solidFill>
                  <a:srgbClr val="3366CC"/>
                </a:solidFill>
                <a:latin typeface="Arial Narrow" panose="020B0606020202030204" pitchFamily="34" charset="0"/>
              </a:rPr>
              <a:t> in the ocean</a:t>
            </a:r>
          </a:p>
        </p:txBody>
      </p:sp>
    </p:spTree>
    <p:extLst>
      <p:ext uri="{BB962C8B-B14F-4D97-AF65-F5344CB8AC3E}">
        <p14:creationId xmlns:p14="http://schemas.microsoft.com/office/powerpoint/2010/main" val="272404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0727" y="20143"/>
            <a:ext cx="6194324" cy="523220"/>
          </a:xfrm>
          <a:prstGeom prst="rect">
            <a:avLst/>
          </a:prstGeom>
          <a:noFill/>
        </p:spPr>
        <p:txBody>
          <a:bodyPr wrap="none" rtlCol="0">
            <a:spAutoFit/>
          </a:bodyPr>
          <a:lstStyle/>
          <a:p>
            <a:r>
              <a:rPr lang="en-US" sz="2800" b="1" dirty="0">
                <a:solidFill>
                  <a:schemeClr val="bg1"/>
                </a:solidFill>
              </a:rPr>
              <a:t>Today’s Operational Environment</a:t>
            </a:r>
          </a:p>
        </p:txBody>
      </p:sp>
      <p:sp>
        <p:nvSpPr>
          <p:cNvPr id="5" name="Slide Number Placeholder 4"/>
          <p:cNvSpPr>
            <a:spLocks noGrp="1"/>
          </p:cNvSpPr>
          <p:nvPr>
            <p:ph type="sldNum" sz="quarter" idx="12"/>
          </p:nvPr>
        </p:nvSpPr>
        <p:spPr/>
        <p:txBody>
          <a:bodyPr/>
          <a:lstStyle/>
          <a:p>
            <a:fld id="{F4B5699E-54A8-4AFE-A436-85B64C676A26}" type="slidenum">
              <a:rPr lang="en-US" smtClean="0"/>
              <a:t>2</a:t>
            </a:fld>
            <a:endParaRPr lang="en-US"/>
          </a:p>
        </p:txBody>
      </p:sp>
      <p:pic>
        <p:nvPicPr>
          <p:cNvPr id="2008" name="Picture 2007">
            <a:extLst>
              <a:ext uri="{FF2B5EF4-FFF2-40B4-BE49-F238E27FC236}">
                <a16:creationId xmlns:a16="http://schemas.microsoft.com/office/drawing/2014/main" id="{F7241B09-1AEE-2DAE-2F40-3D13E143B6CA}"/>
              </a:ext>
            </a:extLst>
          </p:cNvPr>
          <p:cNvPicPr>
            <a:picLocks noChangeAspect="1"/>
          </p:cNvPicPr>
          <p:nvPr/>
        </p:nvPicPr>
        <p:blipFill>
          <a:blip r:embed="rId2"/>
          <a:stretch>
            <a:fillRect/>
          </a:stretch>
        </p:blipFill>
        <p:spPr>
          <a:xfrm>
            <a:off x="1282183" y="1005448"/>
            <a:ext cx="9124950" cy="5133975"/>
          </a:xfrm>
          <a:prstGeom prst="rect">
            <a:avLst/>
          </a:prstGeom>
        </p:spPr>
      </p:pic>
      <p:sp>
        <p:nvSpPr>
          <p:cNvPr id="2" name="TextBox 1">
            <a:extLst>
              <a:ext uri="{FF2B5EF4-FFF2-40B4-BE49-F238E27FC236}">
                <a16:creationId xmlns:a16="http://schemas.microsoft.com/office/drawing/2014/main" id="{2E11089C-2219-4E26-8787-2736E1AD8A70}"/>
              </a:ext>
            </a:extLst>
          </p:cNvPr>
          <p:cNvSpPr txBox="1"/>
          <p:nvPr/>
        </p:nvSpPr>
        <p:spPr>
          <a:xfrm>
            <a:off x="10909817" y="6368028"/>
            <a:ext cx="324128" cy="400110"/>
          </a:xfrm>
          <a:prstGeom prst="rect">
            <a:avLst/>
          </a:prstGeom>
          <a:noFill/>
        </p:spPr>
        <p:txBody>
          <a:bodyPr wrap="none" rtlCol="0">
            <a:spAutoFit/>
          </a:bodyPr>
          <a:lstStyle/>
          <a:p>
            <a:r>
              <a:rPr lang="en-US" sz="2000" dirty="0"/>
              <a:t>2</a:t>
            </a:r>
          </a:p>
        </p:txBody>
      </p:sp>
    </p:spTree>
    <p:extLst>
      <p:ext uri="{BB962C8B-B14F-4D97-AF65-F5344CB8AC3E}">
        <p14:creationId xmlns:p14="http://schemas.microsoft.com/office/powerpoint/2010/main" val="14932243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73" y="76200"/>
            <a:ext cx="12010946" cy="654702"/>
          </a:xfrm>
        </p:spPr>
        <p:txBody>
          <a:bodyPr>
            <a:noAutofit/>
          </a:bodyPr>
          <a:lstStyle/>
          <a:p>
            <a:pPr>
              <a:lnSpc>
                <a:spcPct val="85000"/>
              </a:lnSpc>
            </a:pPr>
            <a:r>
              <a:rPr lang="en-US" b="1" dirty="0"/>
              <a:t>Bottom Contours, Atmosphere, and Ocean Climate</a:t>
            </a:r>
          </a:p>
        </p:txBody>
      </p:sp>
      <p:sp>
        <p:nvSpPr>
          <p:cNvPr id="7" name="Slide Number Placeholder 6"/>
          <p:cNvSpPr>
            <a:spLocks noGrp="1"/>
          </p:cNvSpPr>
          <p:nvPr>
            <p:ph type="sldNum" sz="quarter" idx="4294967295"/>
          </p:nvPr>
        </p:nvSpPr>
        <p:spPr>
          <a:xfrm>
            <a:off x="10893288" y="6477001"/>
            <a:ext cx="821634" cy="340935"/>
          </a:xfrm>
        </p:spPr>
        <p:txBody>
          <a:bodyPr/>
          <a:lstStyle/>
          <a:p>
            <a:fld id="{F4B5699E-54A8-4AFE-A436-85B64C676A26}" type="slidenum">
              <a:rPr lang="en-US" smtClean="0"/>
              <a:t>20</a:t>
            </a:fld>
            <a:endParaRPr lang="en-US"/>
          </a:p>
        </p:txBody>
      </p:sp>
      <p:pic>
        <p:nvPicPr>
          <p:cNvPr id="1026" name="Picture 2" descr="http://www.portpublishing.com/images/computer/gulf%20of%20mexico%20seafloor%20larg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670" y="1710045"/>
            <a:ext cx="5208896" cy="2979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304" y="1768193"/>
            <a:ext cx="5851536" cy="286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523635" y="5006072"/>
            <a:ext cx="1129562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latin typeface="Arial Narrow" panose="020B0606020202030204" pitchFamily="34" charset="0"/>
              </a:rPr>
              <a:t>Bottom contours – the bowls that are the Caribbean and Gulf of Mexico and global wind patterns create the eddies</a:t>
            </a:r>
          </a:p>
          <a:p>
            <a:pPr>
              <a:lnSpc>
                <a:spcPct val="85000"/>
              </a:lnSpc>
              <a:spcBef>
                <a:spcPts val="1200"/>
              </a:spcBef>
            </a:pPr>
            <a:r>
              <a:rPr lang="en-US" sz="2400" dirty="0">
                <a:latin typeface="Arial Narrow" panose="020B0606020202030204" pitchFamily="34" charset="0"/>
              </a:rPr>
              <a:t>Eddies affect navigation on the surface and sound within the water column</a:t>
            </a:r>
          </a:p>
        </p:txBody>
      </p:sp>
      <p:sp>
        <p:nvSpPr>
          <p:cNvPr id="6" name="Title 1"/>
          <p:cNvSpPr txBox="1">
            <a:spLocks/>
          </p:cNvSpPr>
          <p:nvPr/>
        </p:nvSpPr>
        <p:spPr>
          <a:xfrm>
            <a:off x="1205069" y="789052"/>
            <a:ext cx="93764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t>These all work </a:t>
            </a:r>
            <a:r>
              <a:rPr lang="en-US" sz="2400" dirty="0">
                <a:latin typeface="Arial Narrow" panose="020B0606020202030204" pitchFamily="34" charset="0"/>
              </a:rPr>
              <a:t>together</a:t>
            </a:r>
            <a:r>
              <a:rPr lang="en-US" sz="2400" dirty="0"/>
              <a:t> to create the operational environment at sea, in coastal regions and well into the land area</a:t>
            </a:r>
          </a:p>
        </p:txBody>
      </p:sp>
    </p:spTree>
    <p:extLst>
      <p:ext uri="{BB962C8B-B14F-4D97-AF65-F5344CB8AC3E}">
        <p14:creationId xmlns:p14="http://schemas.microsoft.com/office/powerpoint/2010/main" val="88825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92" y="0"/>
            <a:ext cx="10945654" cy="734096"/>
          </a:xfrm>
        </p:spPr>
        <p:txBody>
          <a:bodyPr>
            <a:normAutofit/>
          </a:bodyPr>
          <a:lstStyle/>
          <a:p>
            <a:pPr>
              <a:lnSpc>
                <a:spcPct val="85000"/>
              </a:lnSpc>
            </a:pPr>
            <a:r>
              <a:rPr lang="en-US" b="1" dirty="0"/>
              <a:t>Coastal Areas Are Particularly Complex</a:t>
            </a: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21</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608" y="1864632"/>
            <a:ext cx="3201999" cy="26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918" y="1864632"/>
            <a:ext cx="4743702" cy="26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01241" y="4781802"/>
            <a:ext cx="8451352" cy="1569660"/>
          </a:xfrm>
          <a:prstGeom prst="rect">
            <a:avLst/>
          </a:prstGeom>
          <a:noFill/>
        </p:spPr>
        <p:txBody>
          <a:bodyPr wrap="none" rtlCol="0">
            <a:spAutoFit/>
          </a:bodyPr>
          <a:lstStyle/>
          <a:p>
            <a:pPr algn="ctr"/>
            <a:r>
              <a:rPr lang="en-US" sz="2400" dirty="0">
                <a:latin typeface="Arial Narrow" panose="020B0606020202030204" pitchFamily="34" charset="0"/>
              </a:rPr>
              <a:t>The vast majority of the earth’s population lives near coastal regions</a:t>
            </a:r>
          </a:p>
          <a:p>
            <a:pPr algn="ctr"/>
            <a:r>
              <a:rPr lang="en-US" sz="2400" dirty="0">
                <a:latin typeface="Arial Narrow" panose="020B0606020202030204" pitchFamily="34" charset="0"/>
              </a:rPr>
              <a:t>This increases the probability that we will have to operate in coastal areas</a:t>
            </a:r>
          </a:p>
          <a:p>
            <a:pPr algn="ctr"/>
            <a:r>
              <a:rPr lang="en-US" sz="2400" b="1" dirty="0">
                <a:solidFill>
                  <a:srgbClr val="3366CC"/>
                </a:solidFill>
                <a:latin typeface="Arial Narrow" panose="020B0606020202030204" pitchFamily="34" charset="0"/>
              </a:rPr>
              <a:t>Weather on land is affected by what goes on in the ocean</a:t>
            </a:r>
          </a:p>
          <a:p>
            <a:pPr algn="ctr"/>
            <a:r>
              <a:rPr lang="en-US" sz="2400" b="1" dirty="0">
                <a:solidFill>
                  <a:srgbClr val="3366CC"/>
                </a:solidFill>
                <a:latin typeface="Arial Narrow" panose="020B0606020202030204" pitchFamily="34" charset="0"/>
              </a:rPr>
              <a:t>All coastal operations are complicated by these complex effects</a:t>
            </a:r>
          </a:p>
        </p:txBody>
      </p:sp>
      <p:sp>
        <p:nvSpPr>
          <p:cNvPr id="6" name="Title 1"/>
          <p:cNvSpPr txBox="1">
            <a:spLocks/>
          </p:cNvSpPr>
          <p:nvPr/>
        </p:nvSpPr>
        <p:spPr>
          <a:xfrm>
            <a:off x="813625" y="758911"/>
            <a:ext cx="10626587"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latin typeface="Arial Narrow" panose="020B0606020202030204" pitchFamily="34" charset="0"/>
              </a:rPr>
              <a:t>Flows in the sea driven by global forces interact with the coastal rise and with the influx of rivers to create a complex environment</a:t>
            </a:r>
            <a:endParaRPr lang="en-US" sz="2000" dirty="0">
              <a:latin typeface="Arial Narrow" panose="020B0606020202030204" pitchFamily="34" charset="0"/>
            </a:endParaRPr>
          </a:p>
        </p:txBody>
      </p:sp>
    </p:spTree>
    <p:extLst>
      <p:ext uri="{BB962C8B-B14F-4D97-AF65-F5344CB8AC3E}">
        <p14:creationId xmlns:p14="http://schemas.microsoft.com/office/powerpoint/2010/main" val="26714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40905" y="-368072"/>
            <a:ext cx="10363200" cy="1470025"/>
          </a:xfrm>
        </p:spPr>
        <p:txBody>
          <a:bodyPr>
            <a:normAutofit/>
          </a:bodyPr>
          <a:lstStyle/>
          <a:p>
            <a:r>
              <a:rPr lang="en-US" b="1" dirty="0"/>
              <a:t>Why Should I Care?</a:t>
            </a:r>
          </a:p>
        </p:txBody>
      </p:sp>
      <p:sp>
        <p:nvSpPr>
          <p:cNvPr id="6" name="Subtitle 5"/>
          <p:cNvSpPr>
            <a:spLocks noGrp="1"/>
          </p:cNvSpPr>
          <p:nvPr>
            <p:ph type="subTitle" idx="1"/>
          </p:nvPr>
        </p:nvSpPr>
        <p:spPr>
          <a:xfrm>
            <a:off x="1828800" y="1160577"/>
            <a:ext cx="8534400" cy="1752600"/>
          </a:xfrm>
        </p:spPr>
        <p:txBody>
          <a:bodyPr/>
          <a:lstStyle/>
          <a:p>
            <a:r>
              <a:rPr lang="en-US" sz="3200" b="1" dirty="0">
                <a:solidFill>
                  <a:srgbClr val="3366CC"/>
                </a:solidFill>
              </a:rPr>
              <a:t>Because it has an effect on the mission space for numerous military missions:</a:t>
            </a:r>
          </a:p>
          <a:p>
            <a:endParaRPr lang="en-US" sz="3200" b="1" dirty="0">
              <a:solidFill>
                <a:srgbClr val="3366CC"/>
              </a:solidFill>
            </a:endParaRPr>
          </a:p>
          <a:p>
            <a:r>
              <a:rPr lang="en-US" sz="3200" b="1" dirty="0">
                <a:solidFill>
                  <a:srgbClr val="3366CC"/>
                </a:solidFill>
              </a:rPr>
              <a:t>Mine  Warfare</a:t>
            </a:r>
          </a:p>
          <a:p>
            <a:r>
              <a:rPr lang="en-US" sz="3200" b="1" dirty="0">
                <a:solidFill>
                  <a:srgbClr val="3366CC"/>
                </a:solidFill>
              </a:rPr>
              <a:t>Undersea Warfare</a:t>
            </a:r>
          </a:p>
          <a:p>
            <a:r>
              <a:rPr lang="en-US" sz="3200" b="1" dirty="0">
                <a:solidFill>
                  <a:srgbClr val="3366CC"/>
                </a:solidFill>
              </a:rPr>
              <a:t>Ability to Launch Aircraft</a:t>
            </a:r>
          </a:p>
          <a:p>
            <a:r>
              <a:rPr lang="en-US" sz="3200" b="1" dirty="0">
                <a:solidFill>
                  <a:srgbClr val="3366CC"/>
                </a:solidFill>
              </a:rPr>
              <a:t>Ability to Use Certain Sensors and Weapons</a:t>
            </a:r>
          </a:p>
          <a:p>
            <a:r>
              <a:rPr lang="en-US" sz="3200" b="1" dirty="0">
                <a:solidFill>
                  <a:srgbClr val="3366CC"/>
                </a:solidFill>
              </a:rPr>
              <a:t>LVC Exercise Planning and Execution</a:t>
            </a:r>
          </a:p>
          <a:p>
            <a:r>
              <a:rPr lang="en-US" sz="3200" b="1" dirty="0">
                <a:solidFill>
                  <a:srgbClr val="3366CC"/>
                </a:solidFill>
              </a:rPr>
              <a:t>Breaching the Shore</a:t>
            </a:r>
          </a:p>
        </p:txBody>
      </p:sp>
      <p:sp>
        <p:nvSpPr>
          <p:cNvPr id="3" name="Slide Number Placeholder 2"/>
          <p:cNvSpPr>
            <a:spLocks noGrp="1"/>
          </p:cNvSpPr>
          <p:nvPr>
            <p:ph type="sldNum" sz="quarter" idx="10"/>
          </p:nvPr>
        </p:nvSpPr>
        <p:spPr>
          <a:xfrm>
            <a:off x="10832116" y="6330460"/>
            <a:ext cx="706953" cy="439615"/>
          </a:xfrm>
        </p:spPr>
        <p:txBody>
          <a:bodyPr/>
          <a:lstStyle/>
          <a:p>
            <a:fld id="{F4B5699E-54A8-4AFE-A436-85B64C676A26}" type="slidenum">
              <a:rPr lang="en-US" smtClean="0"/>
              <a:t>22</a:t>
            </a:fld>
            <a:endParaRPr lang="en-US"/>
          </a:p>
        </p:txBody>
      </p:sp>
    </p:spTree>
    <p:extLst>
      <p:ext uri="{BB962C8B-B14F-4D97-AF65-F5344CB8AC3E}">
        <p14:creationId xmlns:p14="http://schemas.microsoft.com/office/powerpoint/2010/main" val="3657041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12" y="182512"/>
            <a:ext cx="10136976" cy="795130"/>
          </a:xfrm>
        </p:spPr>
        <p:txBody>
          <a:bodyPr>
            <a:noAutofit/>
          </a:bodyPr>
          <a:lstStyle/>
          <a:p>
            <a:pPr>
              <a:lnSpc>
                <a:spcPct val="85000"/>
              </a:lnSpc>
              <a:spcBef>
                <a:spcPts val="1800"/>
              </a:spcBef>
            </a:pPr>
            <a:br>
              <a:rPr lang="en-US" dirty="0">
                <a:solidFill>
                  <a:srgbClr val="3366CC"/>
                </a:solidFill>
              </a:rPr>
            </a:br>
            <a:r>
              <a:rPr lang="en-US" dirty="0"/>
              <a:t>Mine Warfare, Force Protection</a:t>
            </a:r>
            <a:br>
              <a:rPr lang="en-US" dirty="0">
                <a:solidFill>
                  <a:srgbClr val="3366CC"/>
                </a:solidFill>
              </a:rPr>
            </a:br>
            <a:r>
              <a:rPr lang="en-US" dirty="0">
                <a:solidFill>
                  <a:srgbClr val="3366CC"/>
                </a:solidFill>
              </a:rPr>
              <a:t> </a:t>
            </a:r>
            <a:br>
              <a:rPr lang="en-US" dirty="0">
                <a:solidFill>
                  <a:srgbClr val="3366CC"/>
                </a:solidFill>
              </a:rPr>
            </a:br>
            <a:r>
              <a:rPr lang="en-US" sz="2400" dirty="0">
                <a:solidFill>
                  <a:srgbClr val="3366CC"/>
                </a:solidFill>
                <a:latin typeface="Arial Narrow" panose="020B0606020202030204" pitchFamily="34" charset="0"/>
              </a:rPr>
              <a:t>Hazards Encountered in Breaching the Shore </a:t>
            </a:r>
            <a:endParaRPr lang="en-US" dirty="0">
              <a:solidFill>
                <a:srgbClr val="3366CC"/>
              </a:solidFill>
              <a:latin typeface="Arial Narrow" panose="020B0606020202030204" pitchFamily="34" charset="0"/>
            </a:endParaRPr>
          </a:p>
        </p:txBody>
      </p:sp>
      <p:sp>
        <p:nvSpPr>
          <p:cNvPr id="6" name="Slide Number Placeholder 5"/>
          <p:cNvSpPr>
            <a:spLocks noGrp="1"/>
          </p:cNvSpPr>
          <p:nvPr>
            <p:ph type="sldNum" sz="quarter" idx="4294967295"/>
          </p:nvPr>
        </p:nvSpPr>
        <p:spPr>
          <a:xfrm>
            <a:off x="10893288" y="6477001"/>
            <a:ext cx="821634" cy="340935"/>
          </a:xfrm>
        </p:spPr>
        <p:txBody>
          <a:bodyPr/>
          <a:lstStyle/>
          <a:p>
            <a:fld id="{F4B5699E-54A8-4AFE-A436-85B64C676A26}" type="slidenum">
              <a:rPr lang="en-US" smtClean="0"/>
              <a:t>23</a:t>
            </a:fld>
            <a:endParaRPr lang="en-US"/>
          </a:p>
        </p:txBody>
      </p:sp>
      <p:sp>
        <p:nvSpPr>
          <p:cNvPr id="4" name="Title 1"/>
          <p:cNvSpPr txBox="1">
            <a:spLocks/>
          </p:cNvSpPr>
          <p:nvPr/>
        </p:nvSpPr>
        <p:spPr>
          <a:xfrm>
            <a:off x="623172" y="5504468"/>
            <a:ext cx="109456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800" dirty="0">
                <a:latin typeface="Arial Narrow" panose="020B0606020202030204" pitchFamily="34" charset="0"/>
              </a:rPr>
              <a:t>The ability to detect and clear mines, to bring landing craft to shore, to provide access to resupply boats all depend on the ability to “see” in the undersea environment</a:t>
            </a:r>
          </a:p>
        </p:txBody>
      </p:sp>
      <p:pic>
        <p:nvPicPr>
          <p:cNvPr id="4098" name="Picture 2" descr="https://cimsec.org/wp-content/uploads/2019/10/dalio-2.png">
            <a:extLst>
              <a:ext uri="{FF2B5EF4-FFF2-40B4-BE49-F238E27FC236}">
                <a16:creationId xmlns:a16="http://schemas.microsoft.com/office/drawing/2014/main" id="{36D39656-5391-4B92-8EA1-A9F537775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2" y="1656110"/>
            <a:ext cx="6766040" cy="3391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FB713E-9EAE-4CCF-B60D-A758749E01A4}"/>
              </a:ext>
            </a:extLst>
          </p:cNvPr>
          <p:cNvPicPr>
            <a:picLocks noChangeAspect="1"/>
          </p:cNvPicPr>
          <p:nvPr/>
        </p:nvPicPr>
        <p:blipFill>
          <a:blip r:embed="rId3"/>
          <a:stretch>
            <a:fillRect/>
          </a:stretch>
        </p:blipFill>
        <p:spPr>
          <a:xfrm>
            <a:off x="7010990" y="1656110"/>
            <a:ext cx="5087609" cy="3391739"/>
          </a:xfrm>
          <a:prstGeom prst="rect">
            <a:avLst/>
          </a:prstGeom>
        </p:spPr>
      </p:pic>
      <p:sp>
        <p:nvSpPr>
          <p:cNvPr id="3" name="TextBox 2">
            <a:extLst>
              <a:ext uri="{FF2B5EF4-FFF2-40B4-BE49-F238E27FC236}">
                <a16:creationId xmlns:a16="http://schemas.microsoft.com/office/drawing/2014/main" id="{39451528-32B5-4D74-BCE2-E67B3AEEFE97}"/>
              </a:ext>
            </a:extLst>
          </p:cNvPr>
          <p:cNvSpPr txBox="1"/>
          <p:nvPr/>
        </p:nvSpPr>
        <p:spPr>
          <a:xfrm>
            <a:off x="116842" y="1252367"/>
            <a:ext cx="2794996" cy="400110"/>
          </a:xfrm>
          <a:prstGeom prst="rect">
            <a:avLst/>
          </a:prstGeom>
          <a:noFill/>
        </p:spPr>
        <p:txBody>
          <a:bodyPr wrap="none" rtlCol="0">
            <a:spAutoFit/>
          </a:bodyPr>
          <a:lstStyle/>
          <a:p>
            <a:r>
              <a:rPr lang="en-US" sz="2000" dirty="0"/>
              <a:t>Mine Warfare Weapons</a:t>
            </a:r>
          </a:p>
        </p:txBody>
      </p:sp>
      <p:sp>
        <p:nvSpPr>
          <p:cNvPr id="8" name="TextBox 7">
            <a:extLst>
              <a:ext uri="{FF2B5EF4-FFF2-40B4-BE49-F238E27FC236}">
                <a16:creationId xmlns:a16="http://schemas.microsoft.com/office/drawing/2014/main" id="{2A9AFEC1-60E3-4B84-A85C-6CA8FAA3731C}"/>
              </a:ext>
            </a:extLst>
          </p:cNvPr>
          <p:cNvSpPr txBox="1"/>
          <p:nvPr/>
        </p:nvSpPr>
        <p:spPr>
          <a:xfrm>
            <a:off x="8485008" y="1292108"/>
            <a:ext cx="3590150" cy="400110"/>
          </a:xfrm>
          <a:prstGeom prst="rect">
            <a:avLst/>
          </a:prstGeom>
          <a:noFill/>
        </p:spPr>
        <p:txBody>
          <a:bodyPr wrap="none" rtlCol="0">
            <a:spAutoFit/>
          </a:bodyPr>
          <a:lstStyle/>
          <a:p>
            <a:r>
              <a:rPr lang="en-US" sz="2000" dirty="0"/>
              <a:t>Interfering Noise Environment</a:t>
            </a:r>
          </a:p>
        </p:txBody>
      </p:sp>
    </p:spTree>
    <p:extLst>
      <p:ext uri="{BB962C8B-B14F-4D97-AF65-F5344CB8AC3E}">
        <p14:creationId xmlns:p14="http://schemas.microsoft.com/office/powerpoint/2010/main" val="59457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82" y="0"/>
            <a:ext cx="10945654" cy="762000"/>
          </a:xfrm>
        </p:spPr>
        <p:txBody>
          <a:bodyPr>
            <a:normAutofit fontScale="90000"/>
          </a:bodyPr>
          <a:lstStyle/>
          <a:p>
            <a:r>
              <a:rPr lang="en-US" b="1" dirty="0"/>
              <a:t>Windborne CBRNE Contamination</a:t>
            </a:r>
            <a:br>
              <a:rPr lang="en-US" b="1" dirty="0"/>
            </a:br>
            <a:r>
              <a:rPr lang="en-US" b="1" dirty="0"/>
              <a:t>(Chemical, Biological, Radiation, Nuclear, Explosives)</a:t>
            </a: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24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67" y="1946888"/>
            <a:ext cx="5416156" cy="327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669" y="1732106"/>
            <a:ext cx="5892253" cy="35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59174" y="5928326"/>
            <a:ext cx="5126990" cy="830997"/>
          </a:xfrm>
          <a:prstGeom prst="rect">
            <a:avLst/>
          </a:prstGeom>
          <a:noFill/>
        </p:spPr>
        <p:txBody>
          <a:bodyPr wrap="square" rtlCol="0">
            <a:spAutoFit/>
          </a:bodyPr>
          <a:lstStyle/>
          <a:p>
            <a:r>
              <a:rPr lang="en-US" sz="1600" dirty="0">
                <a:latin typeface="Arial Narrow" panose="020B0606020202030204" pitchFamily="34" charset="0"/>
              </a:rPr>
              <a:t>Large Scale Urban Simulations with FCT</a:t>
            </a:r>
          </a:p>
          <a:p>
            <a:r>
              <a:rPr lang="en-US" sz="1600" dirty="0">
                <a:latin typeface="Arial Narrow" panose="020B0606020202030204" pitchFamily="34" charset="0"/>
              </a:rPr>
              <a:t>Gopal Patnaik, Jay P. Boris, Fernando F. Grinstein, John P. Iselin,</a:t>
            </a:r>
          </a:p>
          <a:p>
            <a:r>
              <a:rPr lang="en-US" sz="1600" dirty="0">
                <a:latin typeface="Arial Narrow" panose="020B0606020202030204" pitchFamily="34" charset="0"/>
              </a:rPr>
              <a:t>and Denise </a:t>
            </a:r>
            <a:r>
              <a:rPr lang="en-US" sz="1600" dirty="0" err="1">
                <a:latin typeface="Arial Narrow" panose="020B0606020202030204" pitchFamily="34" charset="0"/>
              </a:rPr>
              <a:t>Hertwig</a:t>
            </a:r>
            <a:endParaRPr lang="en-US" sz="1600" dirty="0">
              <a:latin typeface="Arial Narrow" panose="020B0606020202030204" pitchFamily="34" charset="0"/>
            </a:endParaRPr>
          </a:p>
        </p:txBody>
      </p:sp>
      <p:sp>
        <p:nvSpPr>
          <p:cNvPr id="7" name="Title 1"/>
          <p:cNvSpPr txBox="1">
            <a:spLocks/>
          </p:cNvSpPr>
          <p:nvPr/>
        </p:nvSpPr>
        <p:spPr>
          <a:xfrm>
            <a:off x="585282" y="929674"/>
            <a:ext cx="10945654" cy="83099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Arial Narrow" panose="020B0606020202030204" pitchFamily="34" charset="0"/>
              </a:rPr>
              <a:t>Where to direct civilians, rescue workers, forces?</a:t>
            </a:r>
          </a:p>
          <a:p>
            <a:r>
              <a:rPr lang="en-US" sz="2400" dirty="0">
                <a:latin typeface="Arial Narrow" panose="020B0606020202030204" pitchFamily="34" charset="0"/>
              </a:rPr>
              <a:t>Winds driven and gaining energy over the water mass, flow through the urban canyon</a:t>
            </a:r>
          </a:p>
        </p:txBody>
      </p:sp>
      <p:sp>
        <p:nvSpPr>
          <p:cNvPr id="8" name="Title 1">
            <a:extLst>
              <a:ext uri="{FF2B5EF4-FFF2-40B4-BE49-F238E27FC236}">
                <a16:creationId xmlns:a16="http://schemas.microsoft.com/office/drawing/2014/main" id="{DA118F31-9D6F-4D21-A4D3-106A5F7B9BBF}"/>
              </a:ext>
            </a:extLst>
          </p:cNvPr>
          <p:cNvSpPr txBox="1">
            <a:spLocks/>
          </p:cNvSpPr>
          <p:nvPr/>
        </p:nvSpPr>
        <p:spPr>
          <a:xfrm>
            <a:off x="436070" y="5097330"/>
            <a:ext cx="11319860" cy="83099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Arial Narrow" panose="020B0606020202030204" pitchFamily="34" charset="0"/>
              </a:rPr>
              <a:t>The dynamics of the atmosphere affect operations and become highly complex in urban environments</a:t>
            </a:r>
          </a:p>
        </p:txBody>
      </p:sp>
    </p:spTree>
    <p:extLst>
      <p:ext uri="{BB962C8B-B14F-4D97-AF65-F5344CB8AC3E}">
        <p14:creationId xmlns:p14="http://schemas.microsoft.com/office/powerpoint/2010/main" val="3191969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68" y="-48661"/>
            <a:ext cx="10945654" cy="914400"/>
          </a:xfrm>
        </p:spPr>
        <p:txBody>
          <a:bodyPr>
            <a:noAutofit/>
          </a:bodyPr>
          <a:lstStyle/>
          <a:p>
            <a:pPr>
              <a:lnSpc>
                <a:spcPct val="85000"/>
              </a:lnSpc>
            </a:pPr>
            <a:r>
              <a:rPr lang="en-US" b="1" dirty="0"/>
              <a:t>Why Do We Care?   LVC Exercises!</a:t>
            </a:r>
          </a:p>
        </p:txBody>
      </p:sp>
      <p:sp>
        <p:nvSpPr>
          <p:cNvPr id="7" name="Slide Number Placeholder 6"/>
          <p:cNvSpPr>
            <a:spLocks noGrp="1"/>
          </p:cNvSpPr>
          <p:nvPr>
            <p:ph type="sldNum" sz="quarter" idx="4294967295"/>
          </p:nvPr>
        </p:nvSpPr>
        <p:spPr>
          <a:xfrm>
            <a:off x="10893288" y="6477001"/>
            <a:ext cx="821634" cy="340935"/>
          </a:xfrm>
        </p:spPr>
        <p:txBody>
          <a:bodyPr/>
          <a:lstStyle/>
          <a:p>
            <a:fld id="{F4B5699E-54A8-4AFE-A436-85B64C676A26}" type="slidenum">
              <a:rPr lang="en-US" smtClean="0"/>
              <a:t>25</a:t>
            </a:fld>
            <a:endParaRPr lang="en-US"/>
          </a:p>
        </p:txBody>
      </p:sp>
      <p:grpSp>
        <p:nvGrpSpPr>
          <p:cNvPr id="4" name="Group 3"/>
          <p:cNvGrpSpPr/>
          <p:nvPr/>
        </p:nvGrpSpPr>
        <p:grpSpPr>
          <a:xfrm>
            <a:off x="476368" y="999158"/>
            <a:ext cx="11530207" cy="5344424"/>
            <a:chOff x="376837" y="1466474"/>
            <a:chExt cx="7702297" cy="4001807"/>
          </a:xfrm>
        </p:grpSpPr>
        <p:pic>
          <p:nvPicPr>
            <p:cNvPr id="3074" name="Picture 2" descr="http://championsforcetaceans.files.wordpress.com/2013/04/downloads2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97" y="1466474"/>
              <a:ext cx="5762625" cy="3222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6837" y="4707771"/>
              <a:ext cx="7702297" cy="760510"/>
            </a:xfrm>
            <a:prstGeom prst="rect">
              <a:avLst/>
            </a:prstGeom>
            <a:solidFill>
              <a:schemeClr val="bg1">
                <a:lumMod val="85000"/>
              </a:schemeClr>
            </a:solidFill>
          </p:spPr>
          <p:txBody>
            <a:bodyPr wrap="square">
              <a:spAutoFit/>
            </a:bodyPr>
            <a:lstStyle/>
            <a:p>
              <a:r>
                <a:rPr lang="en-US" sz="2000" b="1" dirty="0">
                  <a:latin typeface="Arial Narrow" panose="020B0606020202030204" pitchFamily="34" charset="0"/>
                </a:rPr>
                <a:t>Noise-induced mass </a:t>
              </a:r>
              <a:r>
                <a:rPr lang="en-US" sz="2000" b="1" dirty="0" err="1">
                  <a:latin typeface="Arial Narrow" panose="020B0606020202030204" pitchFamily="34" charset="0"/>
                </a:rPr>
                <a:t>strandings</a:t>
              </a:r>
              <a:r>
                <a:rPr lang="en-US" sz="2000" b="1" dirty="0">
                  <a:latin typeface="Arial Narrow" panose="020B0606020202030204" pitchFamily="34" charset="0"/>
                </a:rPr>
                <a:t> – an environmental tragedy   </a:t>
              </a:r>
            </a:p>
            <a:p>
              <a:pPr marL="285750" indent="-285750">
                <a:buFont typeface="Arial" panose="020B0604020202020204" pitchFamily="34" charset="0"/>
                <a:buChar char="•"/>
              </a:pPr>
              <a:r>
                <a:rPr lang="en-US" sz="2000" b="1" dirty="0">
                  <a:latin typeface="Arial Narrow" panose="020B0606020202030204" pitchFamily="34" charset="0"/>
                </a:rPr>
                <a:t>Mass </a:t>
              </a:r>
              <a:r>
                <a:rPr lang="en-US" sz="2000" b="1" dirty="0" err="1">
                  <a:latin typeface="Arial Narrow" panose="020B0606020202030204" pitchFamily="34" charset="0"/>
                </a:rPr>
                <a:t>strandings</a:t>
              </a:r>
              <a:r>
                <a:rPr lang="en-US" sz="2000" b="1" dirty="0">
                  <a:latin typeface="Arial Narrow" panose="020B0606020202030204" pitchFamily="34" charset="0"/>
                </a:rPr>
                <a:t> associated with Navy sonar activity The Bahamas (2000): 14 beaked whales, 1 spotted dolphin, 2 </a:t>
              </a:r>
              <a:r>
                <a:rPr lang="en-US" sz="2000" b="1" dirty="0" err="1">
                  <a:latin typeface="Arial Narrow" panose="020B0606020202030204" pitchFamily="34" charset="0"/>
                </a:rPr>
                <a:t>minke</a:t>
              </a:r>
              <a:r>
                <a:rPr lang="en-US" sz="2000" b="1" dirty="0">
                  <a:latin typeface="Arial Narrow" panose="020B0606020202030204" pitchFamily="34" charset="0"/>
                </a:rPr>
                <a:t> whales  -- resulted in Cranial Bleeding – cause: Naval Training Exercise</a:t>
              </a:r>
            </a:p>
          </p:txBody>
        </p:sp>
      </p:grpSp>
    </p:spTree>
    <p:extLst>
      <p:ext uri="{BB962C8B-B14F-4D97-AF65-F5344CB8AC3E}">
        <p14:creationId xmlns:p14="http://schemas.microsoft.com/office/powerpoint/2010/main" val="2071053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A3BF-252C-4145-A0DF-0D3CFF1FCE7C}"/>
              </a:ext>
            </a:extLst>
          </p:cNvPr>
          <p:cNvSpPr>
            <a:spLocks noGrp="1"/>
          </p:cNvSpPr>
          <p:nvPr>
            <p:ph type="title"/>
          </p:nvPr>
        </p:nvSpPr>
        <p:spPr/>
        <p:txBody>
          <a:bodyPr/>
          <a:lstStyle/>
          <a:p>
            <a:r>
              <a:rPr lang="en-US" dirty="0"/>
              <a:t>Climate vs Weather</a:t>
            </a:r>
          </a:p>
        </p:txBody>
      </p:sp>
      <p:sp>
        <p:nvSpPr>
          <p:cNvPr id="3" name="Slide Number Placeholder 2">
            <a:extLst>
              <a:ext uri="{FF2B5EF4-FFF2-40B4-BE49-F238E27FC236}">
                <a16:creationId xmlns:a16="http://schemas.microsoft.com/office/drawing/2014/main" id="{587EA479-1C65-4A0C-880E-8C72A91C0E28}"/>
              </a:ext>
            </a:extLst>
          </p:cNvPr>
          <p:cNvSpPr>
            <a:spLocks noGrp="1"/>
          </p:cNvSpPr>
          <p:nvPr>
            <p:ph type="sldNum" sz="quarter" idx="4294967295"/>
          </p:nvPr>
        </p:nvSpPr>
        <p:spPr>
          <a:xfrm>
            <a:off x="10893288" y="6477001"/>
            <a:ext cx="821634" cy="340935"/>
          </a:xfrm>
        </p:spPr>
        <p:txBody>
          <a:bodyPr/>
          <a:lstStyle/>
          <a:p>
            <a:fld id="{F4B5699E-54A8-4AFE-A436-85B64C676A26}" type="slidenum">
              <a:rPr lang="en-US" smtClean="0"/>
              <a:t>26</a:t>
            </a:fld>
            <a:endParaRPr lang="en-US"/>
          </a:p>
        </p:txBody>
      </p:sp>
      <p:sp>
        <p:nvSpPr>
          <p:cNvPr id="4" name="TextBox 3">
            <a:extLst>
              <a:ext uri="{FF2B5EF4-FFF2-40B4-BE49-F238E27FC236}">
                <a16:creationId xmlns:a16="http://schemas.microsoft.com/office/drawing/2014/main" id="{6B86CEBB-BFEE-4908-920F-0865760DB599}"/>
              </a:ext>
            </a:extLst>
          </p:cNvPr>
          <p:cNvSpPr txBox="1"/>
          <p:nvPr/>
        </p:nvSpPr>
        <p:spPr>
          <a:xfrm>
            <a:off x="303247" y="795130"/>
            <a:ext cx="11585506" cy="6694140"/>
          </a:xfrm>
          <a:prstGeom prst="rect">
            <a:avLst/>
          </a:prstGeom>
          <a:noFill/>
        </p:spPr>
        <p:txBody>
          <a:bodyPr wrap="square" rtlCol="0">
            <a:spAutoFit/>
          </a:bodyPr>
          <a:lstStyle/>
          <a:p>
            <a:pPr algn="ctr"/>
            <a:r>
              <a:rPr lang="en-US" sz="2800" b="1" dirty="0">
                <a:latin typeface="Arial Narrow" panose="020B0606020202030204" pitchFamily="34" charset="0"/>
              </a:rPr>
              <a:t>What Caused the Problem?</a:t>
            </a:r>
          </a:p>
          <a:p>
            <a:pPr marL="285750" indent="-285750">
              <a:buFont typeface="Arial" panose="020B0604020202020204" pitchFamily="34" charset="0"/>
              <a:buChar char="•"/>
            </a:pPr>
            <a:r>
              <a:rPr lang="en-US" sz="2400" dirty="0">
                <a:latin typeface="Arial Narrow" panose="020B0606020202030204" pitchFamily="34" charset="0"/>
              </a:rPr>
              <a:t>Exercise Planning:  used best climatological data for Gulf Stream – and in planning using climatological data is proper</a:t>
            </a:r>
          </a:p>
          <a:p>
            <a:pPr algn="ctr">
              <a:spcBef>
                <a:spcPts val="1200"/>
              </a:spcBef>
            </a:pPr>
            <a:r>
              <a:rPr lang="en-US" sz="2800" b="1" dirty="0">
                <a:latin typeface="Arial Narrow" panose="020B0606020202030204" pitchFamily="34" charset="0"/>
              </a:rPr>
              <a:t>Climate is not Weather</a:t>
            </a:r>
          </a:p>
          <a:p>
            <a:pPr marL="285750" indent="-285750">
              <a:spcBef>
                <a:spcPts val="1200"/>
              </a:spcBef>
              <a:buFont typeface="Arial" panose="020B0604020202020204" pitchFamily="34" charset="0"/>
              <a:buChar char="•"/>
            </a:pPr>
            <a:r>
              <a:rPr lang="en-US" sz="2400" dirty="0">
                <a:latin typeface="Arial Narrow" panose="020B0606020202030204" pitchFamily="34" charset="0"/>
              </a:rPr>
              <a:t>Gulf Stream had migrated to the East:  </a:t>
            </a:r>
          </a:p>
          <a:p>
            <a:pPr marL="895335" lvl="1" indent="-285750">
              <a:spcBef>
                <a:spcPts val="600"/>
              </a:spcBef>
              <a:buFont typeface="Arial" panose="020B0604020202020204" pitchFamily="34" charset="0"/>
              <a:buChar char="•"/>
            </a:pPr>
            <a:r>
              <a:rPr lang="en-US" sz="2400" dirty="0">
                <a:latin typeface="Arial Narrow" panose="020B0606020202030204" pitchFamily="34" charset="0"/>
              </a:rPr>
              <a:t>feeding ground migrated to East of the Bahamas – whales migrated with food </a:t>
            </a:r>
          </a:p>
          <a:p>
            <a:pPr marL="895335" lvl="1" indent="-285750">
              <a:spcBef>
                <a:spcPts val="600"/>
              </a:spcBef>
              <a:buFont typeface="Arial" panose="020B0604020202020204" pitchFamily="34" charset="0"/>
              <a:buChar char="•"/>
            </a:pPr>
            <a:r>
              <a:rPr lang="en-US" sz="2400" dirty="0">
                <a:latin typeface="Arial Narrow" panose="020B0606020202030204" pitchFamily="34" charset="0"/>
              </a:rPr>
              <a:t>Exercise DID NOT migrate East and their sonar tests bounces off the islands to create a megaphone effect</a:t>
            </a:r>
          </a:p>
          <a:p>
            <a:pPr marL="285750" indent="-285750">
              <a:spcBef>
                <a:spcPts val="1800"/>
              </a:spcBef>
              <a:buFont typeface="Arial" panose="020B0604020202020204" pitchFamily="34" charset="0"/>
              <a:buChar char="•"/>
            </a:pPr>
            <a:r>
              <a:rPr lang="en-US" sz="2400" dirty="0">
                <a:latin typeface="Arial Narrow" panose="020B0606020202030204" pitchFamily="34" charset="0"/>
              </a:rPr>
              <a:t>When Live assets play, climate may guide, but weather counts   </a:t>
            </a:r>
          </a:p>
          <a:p>
            <a:pPr marL="895335" lvl="1" indent="-285750">
              <a:spcBef>
                <a:spcPts val="600"/>
              </a:spcBef>
              <a:buFont typeface="Arial" panose="020B0604020202020204" pitchFamily="34" charset="0"/>
              <a:buChar char="•"/>
            </a:pPr>
            <a:r>
              <a:rPr lang="en-US" sz="2400" dirty="0">
                <a:latin typeface="Arial Narrow" panose="020B0606020202030204" pitchFamily="34" charset="0"/>
              </a:rPr>
              <a:t>The environment in which the exercise took place was measurably NOT the environment developed as part of the planning</a:t>
            </a:r>
          </a:p>
          <a:p>
            <a:pPr marL="895335" lvl="1" indent="-285750">
              <a:spcBef>
                <a:spcPts val="600"/>
              </a:spcBef>
              <a:buFont typeface="Arial" panose="020B0604020202020204" pitchFamily="34" charset="0"/>
              <a:buChar char="•"/>
            </a:pPr>
            <a:r>
              <a:rPr lang="en-US" sz="2400" dirty="0">
                <a:latin typeface="Arial Narrow" panose="020B0606020202030204" pitchFamily="34" charset="0"/>
              </a:rPr>
              <a:t>The ERROR – not checking the actual </a:t>
            </a:r>
            <a:r>
              <a:rPr lang="en-US" sz="2400" b="1" dirty="0">
                <a:latin typeface="Arial Narrow" panose="020B0606020202030204" pitchFamily="34" charset="0"/>
              </a:rPr>
              <a:t>weather</a:t>
            </a:r>
            <a:r>
              <a:rPr lang="en-US" sz="2400" dirty="0">
                <a:latin typeface="Arial Narrow" panose="020B0606020202030204" pitchFamily="34" charset="0"/>
              </a:rPr>
              <a:t> as the date of the exercise approached</a:t>
            </a:r>
          </a:p>
          <a:p>
            <a:pPr marL="895335" lvl="1" indent="-285750">
              <a:spcBef>
                <a:spcPts val="1800"/>
              </a:spcBef>
              <a:buFont typeface="Arial" panose="020B0604020202020204" pitchFamily="34" charset="0"/>
              <a:buChar char="•"/>
            </a:pPr>
            <a:endParaRPr lang="en-US" sz="2400" dirty="0">
              <a:latin typeface="Arial Narrow" panose="020B0606020202030204" pitchFamily="34" charset="0"/>
            </a:endParaRPr>
          </a:p>
          <a:p>
            <a:pPr marL="285750" indent="-285750">
              <a:spcBef>
                <a:spcPts val="1800"/>
              </a:spcBef>
              <a:buFont typeface="Arial" panose="020B0604020202020204" pitchFamily="34" charset="0"/>
              <a:buChar char="•"/>
            </a:pPr>
            <a:endParaRPr lang="en-US" sz="2400" dirty="0">
              <a:latin typeface="Arial Narrow" panose="020B0606020202030204" pitchFamily="34" charset="0"/>
            </a:endParaRPr>
          </a:p>
        </p:txBody>
      </p:sp>
    </p:spTree>
    <p:extLst>
      <p:ext uri="{BB962C8B-B14F-4D97-AF65-F5344CB8AC3E}">
        <p14:creationId xmlns:p14="http://schemas.microsoft.com/office/powerpoint/2010/main" val="3064632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649" y="299761"/>
            <a:ext cx="10945654" cy="1143000"/>
          </a:xfrm>
        </p:spPr>
        <p:txBody>
          <a:bodyPr>
            <a:noAutofit/>
          </a:bodyPr>
          <a:lstStyle/>
          <a:p>
            <a:pPr>
              <a:lnSpc>
                <a:spcPct val="85000"/>
              </a:lnSpc>
              <a:spcBef>
                <a:spcPts val="2400"/>
              </a:spcBef>
            </a:pPr>
            <a:r>
              <a:rPr lang="en-US" b="1" dirty="0"/>
              <a:t>The Meandering Gulf Stream – Weathe</a:t>
            </a:r>
            <a:r>
              <a:rPr lang="en-US" dirty="0"/>
              <a:t>r Is Dynamic</a:t>
            </a:r>
            <a:br>
              <a:rPr lang="en-US" b="1" dirty="0"/>
            </a:br>
            <a:br>
              <a:rPr lang="en-US" sz="2400" dirty="0">
                <a:solidFill>
                  <a:srgbClr val="0033CC"/>
                </a:solidFill>
              </a:rPr>
            </a:br>
            <a:r>
              <a:rPr lang="en-US" sz="2400" dirty="0">
                <a:solidFill>
                  <a:srgbClr val="0033CC"/>
                </a:solidFill>
              </a:rPr>
              <a:t> </a:t>
            </a:r>
            <a:r>
              <a:rPr lang="en-US" sz="2400" b="0" dirty="0">
                <a:solidFill>
                  <a:schemeClr val="tx1"/>
                </a:solidFill>
                <a:latin typeface="Arial Narrow" panose="020B0606020202030204" pitchFamily="34" charset="0"/>
              </a:rPr>
              <a:t>Gulf Stream moved away from the historical mean – food sources moved, whale populations moved and sound propagation paths moved</a:t>
            </a: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27</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872" y="1761526"/>
            <a:ext cx="2889310" cy="246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811835" y="4795862"/>
            <a:ext cx="1031520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t>Result:</a:t>
            </a:r>
          </a:p>
          <a:p>
            <a:pPr>
              <a:lnSpc>
                <a:spcPct val="85000"/>
              </a:lnSpc>
            </a:pPr>
            <a:r>
              <a:rPr lang="en-US" sz="2000" dirty="0"/>
              <a:t>Whales got caught in a megaphone of sound </a:t>
            </a:r>
          </a:p>
          <a:p>
            <a:pPr>
              <a:lnSpc>
                <a:spcPct val="85000"/>
              </a:lnSpc>
            </a:pPr>
            <a:r>
              <a:rPr lang="en-US" sz="2000" dirty="0"/>
              <a:t>– and Naval training exercises got buried under mounds of environmental effects paperwork from that time</a:t>
            </a:r>
          </a:p>
          <a:p>
            <a:pPr>
              <a:lnSpc>
                <a:spcPct val="85000"/>
              </a:lnSpc>
            </a:pPr>
            <a:endParaRPr lang="en-US" sz="1400" dirty="0"/>
          </a:p>
          <a:p>
            <a:pPr>
              <a:lnSpc>
                <a:spcPct val="85000"/>
              </a:lnSpc>
            </a:pPr>
            <a:r>
              <a:rPr lang="en-US" sz="2000" dirty="0"/>
              <a:t>When planning use climatological data, but when operating, makes sure your are within the parameters of the average – sometimes you may not be</a:t>
            </a:r>
          </a:p>
        </p:txBody>
      </p:sp>
      <p:grpSp>
        <p:nvGrpSpPr>
          <p:cNvPr id="9" name="Group 8">
            <a:extLst>
              <a:ext uri="{FF2B5EF4-FFF2-40B4-BE49-F238E27FC236}">
                <a16:creationId xmlns:a16="http://schemas.microsoft.com/office/drawing/2014/main" id="{71DB37F4-2EE5-4D40-986E-3A520A403FD3}"/>
              </a:ext>
            </a:extLst>
          </p:cNvPr>
          <p:cNvGrpSpPr/>
          <p:nvPr/>
        </p:nvGrpSpPr>
        <p:grpSpPr>
          <a:xfrm>
            <a:off x="4249355" y="1770407"/>
            <a:ext cx="7221428" cy="2460377"/>
            <a:chOff x="4857924" y="1778290"/>
            <a:chExt cx="7221428" cy="2460377"/>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924" y="1778290"/>
              <a:ext cx="5196193" cy="246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662208" y="1841781"/>
              <a:ext cx="1417144" cy="9776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b="1" dirty="0"/>
                <a:t>BIG</a:t>
              </a:r>
            </a:p>
            <a:p>
              <a:pPr>
                <a:lnSpc>
                  <a:spcPct val="85000"/>
                </a:lnSpc>
              </a:pPr>
              <a:r>
                <a:rPr lang="en-US" sz="2400" b="1" dirty="0"/>
                <a:t>Change</a:t>
              </a:r>
            </a:p>
          </p:txBody>
        </p:sp>
        <p:cxnSp>
          <p:nvCxnSpPr>
            <p:cNvPr id="4" name="Straight Arrow Connector 3"/>
            <p:cNvCxnSpPr>
              <a:stCxn id="7" idx="1"/>
            </p:cNvCxnSpPr>
            <p:nvPr/>
          </p:nvCxnSpPr>
          <p:spPr>
            <a:xfrm flipH="1">
              <a:off x="9339160" y="2330589"/>
              <a:ext cx="1323048" cy="677890"/>
            </a:xfrm>
            <a:prstGeom prst="straightConnector1">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7" idx="1"/>
            </p:cNvCxnSpPr>
            <p:nvPr/>
          </p:nvCxnSpPr>
          <p:spPr>
            <a:xfrm flipH="1">
              <a:off x="6800045" y="2330592"/>
              <a:ext cx="3862163" cy="662082"/>
            </a:xfrm>
            <a:prstGeom prst="straightConnector1">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6641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0600" y="1155"/>
            <a:ext cx="10337562" cy="810375"/>
          </a:xfrm>
        </p:spPr>
        <p:txBody>
          <a:bodyPr>
            <a:noAutofit/>
          </a:bodyPr>
          <a:lstStyle/>
          <a:p>
            <a:pPr>
              <a:spcBef>
                <a:spcPts val="1800"/>
              </a:spcBef>
            </a:pPr>
            <a:r>
              <a:rPr lang="en-US" sz="3200" dirty="0"/>
              <a:t>What Sensors Need</a:t>
            </a:r>
            <a:br>
              <a:rPr lang="en-US" sz="2000" dirty="0"/>
            </a:br>
            <a:endParaRPr lang="en-US" sz="2000" dirty="0"/>
          </a:p>
        </p:txBody>
      </p:sp>
      <p:sp>
        <p:nvSpPr>
          <p:cNvPr id="4" name="Subtitle 3"/>
          <p:cNvSpPr>
            <a:spLocks noGrp="1"/>
          </p:cNvSpPr>
          <p:nvPr>
            <p:ph type="subTitle" idx="1"/>
          </p:nvPr>
        </p:nvSpPr>
        <p:spPr>
          <a:xfrm>
            <a:off x="1303730" y="3842179"/>
            <a:ext cx="10134600" cy="1752600"/>
          </a:xfrm>
        </p:spPr>
        <p:txBody>
          <a:bodyPr>
            <a:normAutofit fontScale="92500"/>
          </a:bodyPr>
          <a:lstStyle/>
          <a:p>
            <a:r>
              <a:rPr lang="en-US" dirty="0">
                <a:solidFill>
                  <a:schemeClr val="bg2">
                    <a:lumMod val="75000"/>
                    <a:lumOff val="25000"/>
                  </a:schemeClr>
                </a:solidFill>
              </a:rPr>
              <a:t>Sensors all depend on sound or electromagnetic waves </a:t>
            </a:r>
          </a:p>
          <a:p>
            <a:r>
              <a:rPr lang="en-US" dirty="0">
                <a:solidFill>
                  <a:schemeClr val="bg2">
                    <a:lumMod val="75000"/>
                    <a:lumOff val="25000"/>
                  </a:schemeClr>
                </a:solidFill>
              </a:rPr>
              <a:t>But what affects sound and electromagnetic propagation?</a:t>
            </a:r>
          </a:p>
          <a:p>
            <a:r>
              <a:rPr lang="en-US" dirty="0">
                <a:solidFill>
                  <a:schemeClr val="bg2">
                    <a:lumMod val="75000"/>
                    <a:lumOff val="25000"/>
                  </a:schemeClr>
                </a:solidFill>
              </a:rPr>
              <a:t>What do we need to model in the environment for sensors to perform correctly?</a:t>
            </a:r>
          </a:p>
        </p:txBody>
      </p:sp>
      <p:sp>
        <p:nvSpPr>
          <p:cNvPr id="6" name="Slide Number Placeholder 5"/>
          <p:cNvSpPr>
            <a:spLocks noGrp="1"/>
          </p:cNvSpPr>
          <p:nvPr>
            <p:ph type="sldNum" sz="quarter" idx="10"/>
          </p:nvPr>
        </p:nvSpPr>
        <p:spPr>
          <a:xfrm>
            <a:off x="10832116" y="6330460"/>
            <a:ext cx="706953" cy="439615"/>
          </a:xfrm>
        </p:spPr>
        <p:txBody>
          <a:bodyPr/>
          <a:lstStyle/>
          <a:p>
            <a:fld id="{F4B5699E-54A8-4AFE-A436-85B64C676A26}" type="slidenum">
              <a:rPr lang="en-US" smtClean="0"/>
              <a:t>28</a:t>
            </a:fld>
            <a:endParaRPr lang="en-US"/>
          </a:p>
        </p:txBody>
      </p:sp>
      <p:sp>
        <p:nvSpPr>
          <p:cNvPr id="5" name="Title 2"/>
          <p:cNvSpPr txBox="1">
            <a:spLocks/>
          </p:cNvSpPr>
          <p:nvPr/>
        </p:nvSpPr>
        <p:spPr>
          <a:xfrm>
            <a:off x="863838" y="811530"/>
            <a:ext cx="10337562" cy="25145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Mine Warfare</a:t>
            </a:r>
            <a:br>
              <a:rPr lang="en-US" sz="2400" b="1" dirty="0"/>
            </a:br>
            <a:r>
              <a:rPr lang="en-US" sz="2400" b="1" dirty="0"/>
              <a:t>Submarine Warfare</a:t>
            </a:r>
            <a:br>
              <a:rPr lang="en-US" sz="2400" b="1" dirty="0"/>
            </a:br>
            <a:r>
              <a:rPr lang="en-US" sz="2400" b="1" dirty="0"/>
              <a:t>Biological Observation (whale song)</a:t>
            </a:r>
          </a:p>
          <a:p>
            <a:endParaRPr lang="en-US" sz="2400" b="1" dirty="0"/>
          </a:p>
          <a:p>
            <a:r>
              <a:rPr lang="en-US" sz="2400" b="1" dirty="0"/>
              <a:t>Electromagnet waves (light, radar, microwaves)</a:t>
            </a:r>
          </a:p>
          <a:p>
            <a:r>
              <a:rPr lang="en-US" sz="2400" b="1" dirty="0"/>
              <a:t>Communications, Emissions, Targeting</a:t>
            </a:r>
          </a:p>
        </p:txBody>
      </p:sp>
    </p:spTree>
    <p:extLst>
      <p:ext uri="{BB962C8B-B14F-4D97-AF65-F5344CB8AC3E}">
        <p14:creationId xmlns:p14="http://schemas.microsoft.com/office/powerpoint/2010/main" val="331037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371" y="339703"/>
            <a:ext cx="9763917" cy="1143000"/>
          </a:xfrm>
        </p:spPr>
        <p:txBody>
          <a:bodyPr>
            <a:noAutofit/>
          </a:bodyPr>
          <a:lstStyle/>
          <a:p>
            <a:pPr>
              <a:spcBef>
                <a:spcPts val="600"/>
              </a:spcBef>
            </a:pPr>
            <a:r>
              <a:rPr lang="en-US" b="1" dirty="0"/>
              <a:t>Weather Effects</a:t>
            </a:r>
            <a:br>
              <a:rPr lang="en-US" b="1" dirty="0"/>
            </a:br>
            <a:br>
              <a:rPr lang="en-US" b="1" dirty="0"/>
            </a:br>
            <a:r>
              <a:rPr lang="en-US" sz="2400" dirty="0">
                <a:solidFill>
                  <a:schemeClr val="tx1"/>
                </a:solidFill>
              </a:rPr>
              <a:t> </a:t>
            </a:r>
            <a:r>
              <a:rPr lang="en-US" sz="2400" dirty="0">
                <a:solidFill>
                  <a:schemeClr val="tx1"/>
                </a:solidFill>
                <a:latin typeface="Arial Narrow" panose="020B0606020202030204" pitchFamily="34" charset="0"/>
              </a:rPr>
              <a:t>Temperature and pressure affect both bodies of water and the atmosphere (winds ~ pressure gradients)</a:t>
            </a:r>
          </a:p>
        </p:txBody>
      </p:sp>
      <p:sp>
        <p:nvSpPr>
          <p:cNvPr id="5" name="Slide Number Placeholder 4"/>
          <p:cNvSpPr>
            <a:spLocks noGrp="1"/>
          </p:cNvSpPr>
          <p:nvPr>
            <p:ph type="sldNum" sz="quarter" idx="4294967295"/>
          </p:nvPr>
        </p:nvSpPr>
        <p:spPr>
          <a:xfrm>
            <a:off x="10893288" y="6477001"/>
            <a:ext cx="821634" cy="340935"/>
          </a:xfrm>
        </p:spPr>
        <p:txBody>
          <a:bodyPr/>
          <a:lstStyle/>
          <a:p>
            <a:fld id="{F4B5699E-54A8-4AFE-A436-85B64C676A26}" type="slidenum">
              <a:rPr lang="en-US" smtClean="0"/>
              <a:t>29</a:t>
            </a:fld>
            <a:endParaRPr lang="en-US"/>
          </a:p>
        </p:txBody>
      </p:sp>
      <p:sp>
        <p:nvSpPr>
          <p:cNvPr id="3" name="TextBox 2"/>
          <p:cNvSpPr txBox="1"/>
          <p:nvPr/>
        </p:nvSpPr>
        <p:spPr>
          <a:xfrm>
            <a:off x="186586" y="1992248"/>
            <a:ext cx="6867666" cy="255454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000" dirty="0">
                <a:latin typeface="Arial Narrow" panose="020B0606020202030204" pitchFamily="34" charset="0"/>
              </a:rPr>
              <a:t>In the atmosphere, light propagation affects sensors as does humidity, the formation of clouds and rain</a:t>
            </a:r>
          </a:p>
          <a:p>
            <a:pPr marL="342900" indent="-342900">
              <a:spcBef>
                <a:spcPts val="1200"/>
              </a:spcBef>
              <a:buFont typeface="Arial" panose="020B0604020202020204" pitchFamily="34" charset="0"/>
              <a:buChar char="•"/>
            </a:pPr>
            <a:r>
              <a:rPr lang="en-US" sz="2000" b="1" dirty="0">
                <a:solidFill>
                  <a:schemeClr val="bg2"/>
                </a:solidFill>
                <a:latin typeface="Arial Narrow" panose="020B0606020202030204" pitchFamily="34" charset="0"/>
              </a:rPr>
              <a:t>Frequency and wavelength </a:t>
            </a:r>
            <a:r>
              <a:rPr lang="en-US" sz="2000" dirty="0">
                <a:latin typeface="Arial Narrow" panose="020B0606020202030204" pitchFamily="34" charset="0"/>
              </a:rPr>
              <a:t>matter – it’s what allows us to see with night vision devices, be detected in the electromagnetic spectrum</a:t>
            </a:r>
          </a:p>
          <a:p>
            <a:pPr marL="342900" indent="-342900">
              <a:spcBef>
                <a:spcPts val="1200"/>
              </a:spcBef>
              <a:buFont typeface="Arial" panose="020B0604020202020204" pitchFamily="34" charset="0"/>
              <a:buChar char="•"/>
            </a:pPr>
            <a:r>
              <a:rPr lang="en-US" sz="2000" dirty="0">
                <a:latin typeface="Arial Narrow" panose="020B0606020202030204" pitchFamily="34" charset="0"/>
              </a:rPr>
              <a:t>Winds due to migrating fronts or the on-shore and off-shore breezes affect the way obscurants work and form ducts that bend the radar signals</a:t>
            </a:r>
          </a:p>
        </p:txBody>
      </p:sp>
      <p:pic>
        <p:nvPicPr>
          <p:cNvPr id="6" name="Picture 5">
            <a:extLst>
              <a:ext uri="{FF2B5EF4-FFF2-40B4-BE49-F238E27FC236}">
                <a16:creationId xmlns:a16="http://schemas.microsoft.com/office/drawing/2014/main" id="{2F7284EB-4F05-4B1A-9129-027641809AFF}"/>
              </a:ext>
            </a:extLst>
          </p:cNvPr>
          <p:cNvPicPr>
            <a:picLocks noChangeAspect="1"/>
          </p:cNvPicPr>
          <p:nvPr/>
        </p:nvPicPr>
        <p:blipFill>
          <a:blip r:embed="rId2"/>
          <a:stretch>
            <a:fillRect/>
          </a:stretch>
        </p:blipFill>
        <p:spPr>
          <a:xfrm>
            <a:off x="7054252" y="1921908"/>
            <a:ext cx="4906983" cy="2755600"/>
          </a:xfrm>
          <a:prstGeom prst="rect">
            <a:avLst/>
          </a:prstGeom>
        </p:spPr>
      </p:pic>
      <p:sp>
        <p:nvSpPr>
          <p:cNvPr id="4" name="TextBox 3">
            <a:extLst>
              <a:ext uri="{FF2B5EF4-FFF2-40B4-BE49-F238E27FC236}">
                <a16:creationId xmlns:a16="http://schemas.microsoft.com/office/drawing/2014/main" id="{73701A1E-4FC6-4E40-BDAC-B834C34DAFF7}"/>
              </a:ext>
            </a:extLst>
          </p:cNvPr>
          <p:cNvSpPr txBox="1"/>
          <p:nvPr/>
        </p:nvSpPr>
        <p:spPr>
          <a:xfrm>
            <a:off x="186586" y="4694278"/>
            <a:ext cx="11747666" cy="2123658"/>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000" dirty="0">
                <a:solidFill>
                  <a:srgbClr val="000000"/>
                </a:solidFill>
                <a:latin typeface="Arial Narrow" panose="020B0606020202030204" pitchFamily="34" charset="0"/>
              </a:rPr>
              <a:t>Winds and humidity also determine how chemicals and radiological materials disperse in the atmosphere</a:t>
            </a:r>
          </a:p>
          <a:p>
            <a:pPr marL="342900" lvl="0" indent="-342900">
              <a:spcBef>
                <a:spcPts val="1200"/>
              </a:spcBef>
              <a:buFont typeface="Arial" panose="020B0604020202020204" pitchFamily="34" charset="0"/>
              <a:buChar char="•"/>
            </a:pPr>
            <a:r>
              <a:rPr lang="en-US" sz="2000" dirty="0">
                <a:solidFill>
                  <a:srgbClr val="000000"/>
                </a:solidFill>
                <a:latin typeface="Arial Narrow" panose="020B0606020202030204" pitchFamily="34" charset="0"/>
              </a:rPr>
              <a:t>Rain and snow affect mobility and trafficability models</a:t>
            </a:r>
          </a:p>
          <a:p>
            <a:pPr marL="342900" lvl="0" indent="-342900">
              <a:spcBef>
                <a:spcPts val="1200"/>
              </a:spcBef>
              <a:buFont typeface="Arial" panose="020B0604020202020204" pitchFamily="34" charset="0"/>
              <a:buChar char="•"/>
            </a:pPr>
            <a:r>
              <a:rPr lang="en-US" sz="2000" b="1" dirty="0">
                <a:solidFill>
                  <a:srgbClr val="1C1C1C">
                    <a:lumMod val="75000"/>
                    <a:lumOff val="25000"/>
                  </a:srgbClr>
                </a:solidFill>
                <a:latin typeface="Arial Narrow" panose="020B0606020202030204" pitchFamily="34" charset="0"/>
              </a:rPr>
              <a:t>In general, sensor functionality and mobility are to a significant extent affected by the atmosphere and weather, or the ocean and water column.</a:t>
            </a:r>
          </a:p>
          <a:p>
            <a:endParaRPr lang="en-US" dirty="0"/>
          </a:p>
        </p:txBody>
      </p:sp>
    </p:spTree>
    <p:extLst>
      <p:ext uri="{BB962C8B-B14F-4D97-AF65-F5344CB8AC3E}">
        <p14:creationId xmlns:p14="http://schemas.microsoft.com/office/powerpoint/2010/main" val="405737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9D8A-4719-48BE-9D13-96A0D86FCDD8}"/>
              </a:ext>
            </a:extLst>
          </p:cNvPr>
          <p:cNvSpPr>
            <a:spLocks noGrp="1"/>
          </p:cNvSpPr>
          <p:nvPr>
            <p:ph type="title"/>
          </p:nvPr>
        </p:nvSpPr>
        <p:spPr/>
        <p:txBody>
          <a:bodyPr/>
          <a:lstStyle/>
          <a:p>
            <a:r>
              <a:rPr lang="en-US" dirty="0"/>
              <a:t>The Corresponding Physical Environment</a:t>
            </a:r>
          </a:p>
        </p:txBody>
      </p:sp>
      <p:pic>
        <p:nvPicPr>
          <p:cNvPr id="4" name="Picture 3">
            <a:extLst>
              <a:ext uri="{FF2B5EF4-FFF2-40B4-BE49-F238E27FC236}">
                <a16:creationId xmlns:a16="http://schemas.microsoft.com/office/drawing/2014/main" id="{39FCCF84-38FE-4BE6-95EF-956DE9CDC48E}"/>
              </a:ext>
            </a:extLst>
          </p:cNvPr>
          <p:cNvPicPr>
            <a:picLocks noChangeAspect="1"/>
          </p:cNvPicPr>
          <p:nvPr/>
        </p:nvPicPr>
        <p:blipFill>
          <a:blip r:embed="rId2"/>
          <a:stretch>
            <a:fillRect/>
          </a:stretch>
        </p:blipFill>
        <p:spPr>
          <a:xfrm>
            <a:off x="7373628" y="1537059"/>
            <a:ext cx="4662639" cy="3864288"/>
          </a:xfrm>
          <a:prstGeom prst="rect">
            <a:avLst/>
          </a:prstGeom>
        </p:spPr>
      </p:pic>
      <p:sp>
        <p:nvSpPr>
          <p:cNvPr id="7" name="TextBox 6">
            <a:extLst>
              <a:ext uri="{FF2B5EF4-FFF2-40B4-BE49-F238E27FC236}">
                <a16:creationId xmlns:a16="http://schemas.microsoft.com/office/drawing/2014/main" id="{14DAF7D2-F14C-4874-8839-9E1CBB8EA5A1}"/>
              </a:ext>
            </a:extLst>
          </p:cNvPr>
          <p:cNvSpPr txBox="1"/>
          <p:nvPr/>
        </p:nvSpPr>
        <p:spPr>
          <a:xfrm>
            <a:off x="3611675" y="3647022"/>
            <a:ext cx="4637869" cy="1569660"/>
          </a:xfrm>
          <a:prstGeom prst="rect">
            <a:avLst/>
          </a:prstGeom>
          <a:noFill/>
        </p:spPr>
        <p:txBody>
          <a:bodyPr wrap="square" rtlCol="0">
            <a:spAutoFit/>
          </a:bodyPr>
          <a:lstStyle/>
          <a:p>
            <a:pPr algn="ctr"/>
            <a:r>
              <a:rPr lang="en-US" sz="2400" b="1" dirty="0">
                <a:latin typeface="Arial Narrow" panose="020B0606020202030204" pitchFamily="34" charset="0"/>
              </a:rPr>
              <a:t>Terrain Surface</a:t>
            </a:r>
          </a:p>
          <a:p>
            <a:pPr algn="ctr"/>
            <a:r>
              <a:rPr lang="en-US" sz="2400" b="1" dirty="0">
                <a:latin typeface="Arial Narrow" panose="020B0606020202030204" pitchFamily="34" charset="0"/>
              </a:rPr>
              <a:t>Man-made Features</a:t>
            </a:r>
          </a:p>
          <a:p>
            <a:pPr algn="ctr"/>
            <a:r>
              <a:rPr lang="en-US" sz="2400" b="1" dirty="0">
                <a:latin typeface="Arial Narrow" panose="020B0606020202030204" pitchFamily="34" charset="0"/>
              </a:rPr>
              <a:t>Natural Features</a:t>
            </a:r>
          </a:p>
          <a:p>
            <a:pPr algn="ctr"/>
            <a:endParaRPr lang="en-US" sz="2400" b="1" dirty="0">
              <a:latin typeface="Arial Narrow" panose="020B0606020202030204" pitchFamily="34" charset="0"/>
            </a:endParaRPr>
          </a:p>
        </p:txBody>
      </p:sp>
      <p:sp>
        <p:nvSpPr>
          <p:cNvPr id="8" name="Content Placeholder 7">
            <a:extLst>
              <a:ext uri="{FF2B5EF4-FFF2-40B4-BE49-F238E27FC236}">
                <a16:creationId xmlns:a16="http://schemas.microsoft.com/office/drawing/2014/main" id="{94C41913-64B9-44A1-807D-DD4945EEC487}"/>
              </a:ext>
            </a:extLst>
          </p:cNvPr>
          <p:cNvSpPr txBox="1">
            <a:spLocks noGrp="1"/>
          </p:cNvSpPr>
          <p:nvPr>
            <p:ph idx="1"/>
          </p:nvPr>
        </p:nvSpPr>
        <p:spPr>
          <a:xfrm>
            <a:off x="3924740" y="1859043"/>
            <a:ext cx="3747340" cy="984885"/>
          </a:xfrm>
          <a:prstGeom prst="rect">
            <a:avLst/>
          </a:prstGeom>
          <a:noFill/>
        </p:spPr>
        <p:txBody>
          <a:bodyPr wrap="square" rtlCol="0">
            <a:spAutoFit/>
          </a:bodyPr>
          <a:lstStyle/>
          <a:p>
            <a:pPr marL="0" indent="0" algn="ctr">
              <a:buNone/>
            </a:pPr>
            <a:r>
              <a:rPr lang="en-US" sz="2400" b="1" dirty="0"/>
              <a:t>Space</a:t>
            </a:r>
          </a:p>
          <a:p>
            <a:pPr marL="0" indent="0" algn="ctr">
              <a:buNone/>
            </a:pPr>
            <a:r>
              <a:rPr lang="en-US" b="1" dirty="0"/>
              <a:t>Atmosphere</a:t>
            </a:r>
          </a:p>
        </p:txBody>
      </p:sp>
      <p:sp>
        <p:nvSpPr>
          <p:cNvPr id="5" name="TextBox 4">
            <a:extLst>
              <a:ext uri="{FF2B5EF4-FFF2-40B4-BE49-F238E27FC236}">
                <a16:creationId xmlns:a16="http://schemas.microsoft.com/office/drawing/2014/main" id="{98643F7D-7EF5-4EC0-AF8A-9CE97861FD3F}"/>
              </a:ext>
            </a:extLst>
          </p:cNvPr>
          <p:cNvSpPr txBox="1"/>
          <p:nvPr/>
        </p:nvSpPr>
        <p:spPr>
          <a:xfrm>
            <a:off x="4613558" y="5401347"/>
            <a:ext cx="3187091" cy="1200329"/>
          </a:xfrm>
          <a:prstGeom prst="rect">
            <a:avLst/>
          </a:prstGeom>
          <a:noFill/>
        </p:spPr>
        <p:txBody>
          <a:bodyPr wrap="none" rtlCol="0">
            <a:spAutoFit/>
          </a:bodyPr>
          <a:lstStyle/>
          <a:p>
            <a:pPr lvl="0" algn="ctr"/>
            <a:r>
              <a:rPr lang="en-US" sz="2400" b="1" dirty="0">
                <a:solidFill>
                  <a:srgbClr val="000000"/>
                </a:solidFill>
                <a:latin typeface="Arial Narrow" panose="020B0606020202030204" pitchFamily="34" charset="0"/>
              </a:rPr>
              <a:t>Ocean Surface</a:t>
            </a:r>
          </a:p>
          <a:p>
            <a:pPr lvl="0" algn="ctr"/>
            <a:r>
              <a:rPr lang="en-US" sz="2400" b="1" dirty="0">
                <a:solidFill>
                  <a:srgbClr val="000000"/>
                </a:solidFill>
                <a:latin typeface="Arial Narrow" panose="020B0606020202030204" pitchFamily="34" charset="0"/>
              </a:rPr>
              <a:t>Underwater Environment</a:t>
            </a:r>
          </a:p>
          <a:p>
            <a:pPr lvl="0" algn="ctr"/>
            <a:r>
              <a:rPr lang="en-US" sz="2400" b="1" dirty="0">
                <a:solidFill>
                  <a:srgbClr val="000000"/>
                </a:solidFill>
                <a:latin typeface="Arial Narrow" panose="020B0606020202030204" pitchFamily="34" charset="0"/>
              </a:rPr>
              <a:t>Ocean floor</a:t>
            </a:r>
          </a:p>
        </p:txBody>
      </p:sp>
      <p:pic>
        <p:nvPicPr>
          <p:cNvPr id="3080" name="Picture 8" descr="https://static.vecteezy.com/system/resources/previews/001/591/124/original/layers-of-earths-atmosphere-for-education-free-vector.jpg">
            <a:extLst>
              <a:ext uri="{FF2B5EF4-FFF2-40B4-BE49-F238E27FC236}">
                <a16:creationId xmlns:a16="http://schemas.microsoft.com/office/drawing/2014/main" id="{EF528835-A16D-4D4A-A63A-F17E36C642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451" y="1055949"/>
            <a:ext cx="3733139" cy="529106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70B3695-3F69-4E09-BA44-519F9A61219C}"/>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3991825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73" y="0"/>
            <a:ext cx="10945654" cy="822960"/>
          </a:xfrm>
        </p:spPr>
        <p:txBody>
          <a:bodyPr/>
          <a:lstStyle/>
          <a:p>
            <a:r>
              <a:rPr lang="en-US" sz="2800" b="1" dirty="0"/>
              <a:t>Factors That Affect Sound </a:t>
            </a:r>
          </a:p>
        </p:txBody>
      </p:sp>
      <p:sp>
        <p:nvSpPr>
          <p:cNvPr id="3" name="Content Placeholder 2"/>
          <p:cNvSpPr>
            <a:spLocks noGrp="1"/>
          </p:cNvSpPr>
          <p:nvPr>
            <p:ph idx="1"/>
          </p:nvPr>
        </p:nvSpPr>
        <p:spPr>
          <a:xfrm>
            <a:off x="623173" y="1123950"/>
            <a:ext cx="10945654" cy="5257800"/>
          </a:xfrm>
        </p:spPr>
        <p:txBody>
          <a:bodyPr>
            <a:normAutofit/>
          </a:bodyPr>
          <a:lstStyle/>
          <a:p>
            <a:r>
              <a:rPr lang="en-US" sz="2400" dirty="0"/>
              <a:t>Temperature, pressure and salinity control the propagation of sound and, hence, the performance of sound sensors in the ocean environments</a:t>
            </a:r>
          </a:p>
          <a:p>
            <a:pPr lvl="1">
              <a:spcBef>
                <a:spcPts val="1800"/>
              </a:spcBef>
            </a:pPr>
            <a:r>
              <a:rPr lang="en-US" dirty="0"/>
              <a:t>Sound moves at a faster speed in water (1500 meters/sec) than in air (about 340 meters/sec) because the mechanical properties of water differ from air – pressure and density</a:t>
            </a:r>
          </a:p>
          <a:p>
            <a:pPr lvl="1">
              <a:spcBef>
                <a:spcPts val="1800"/>
              </a:spcBef>
            </a:pPr>
            <a:r>
              <a:rPr lang="en-US" dirty="0"/>
              <a:t>Temperature also affects the speed of sound (e.g. sound travels faster in warm water than in cold water). </a:t>
            </a:r>
          </a:p>
          <a:p>
            <a:pPr lvl="1">
              <a:spcBef>
                <a:spcPts val="1800"/>
              </a:spcBef>
            </a:pPr>
            <a:r>
              <a:rPr lang="en-US" dirty="0"/>
              <a:t>Salinity effects the sound as well, so near shore where run-off from streams creates a different environment from deep ocean</a:t>
            </a:r>
          </a:p>
          <a:p>
            <a:pPr lvl="1">
              <a:spcBef>
                <a:spcPts val="1800"/>
              </a:spcBef>
            </a:pPr>
            <a:r>
              <a:rPr lang="en-US" dirty="0"/>
              <a:t>Depth affects the extent of warming from the sun, so in basins like the Persian Gulf, sensors behave differently than they do in the deep ocean</a:t>
            </a:r>
          </a:p>
          <a:p>
            <a:pPr lvl="1">
              <a:spcBef>
                <a:spcPts val="1800"/>
              </a:spcBef>
            </a:pPr>
            <a:r>
              <a:rPr lang="en-US" dirty="0"/>
              <a:t>The temperature and pressure (to a smaller extent except in littorals – salinity) can form sound channels, channels that allow sound to be heard over hundreds of miles </a:t>
            </a:r>
          </a:p>
        </p:txBody>
      </p:sp>
      <p:sp>
        <p:nvSpPr>
          <p:cNvPr id="4" name="Slide Number Placeholder 3"/>
          <p:cNvSpPr>
            <a:spLocks noGrp="1"/>
          </p:cNvSpPr>
          <p:nvPr>
            <p:ph type="sldNum" sz="quarter" idx="12"/>
          </p:nvPr>
        </p:nvSpPr>
        <p:spPr/>
        <p:txBody>
          <a:bodyPr/>
          <a:lstStyle/>
          <a:p>
            <a:fld id="{F4B5699E-54A8-4AFE-A436-85B64C676A26}" type="slidenum">
              <a:rPr lang="en-US" smtClean="0"/>
              <a:t>30</a:t>
            </a:fld>
            <a:endParaRPr lang="en-US"/>
          </a:p>
        </p:txBody>
      </p:sp>
      <p:sp>
        <p:nvSpPr>
          <p:cNvPr id="5" name="TextBox 4">
            <a:extLst>
              <a:ext uri="{FF2B5EF4-FFF2-40B4-BE49-F238E27FC236}">
                <a16:creationId xmlns:a16="http://schemas.microsoft.com/office/drawing/2014/main" id="{B155A463-D6AF-477C-A068-EA42D8FF366D}"/>
              </a:ext>
            </a:extLst>
          </p:cNvPr>
          <p:cNvSpPr txBox="1"/>
          <p:nvPr/>
        </p:nvSpPr>
        <p:spPr>
          <a:xfrm>
            <a:off x="10975595" y="6282630"/>
            <a:ext cx="463588" cy="400110"/>
          </a:xfrm>
          <a:prstGeom prst="rect">
            <a:avLst/>
          </a:prstGeom>
          <a:noFill/>
        </p:spPr>
        <p:txBody>
          <a:bodyPr wrap="none" rtlCol="0">
            <a:spAutoFit/>
          </a:bodyPr>
          <a:lstStyle/>
          <a:p>
            <a:r>
              <a:rPr lang="en-US" sz="2000" dirty="0"/>
              <a:t>30</a:t>
            </a:r>
          </a:p>
        </p:txBody>
      </p:sp>
    </p:spTree>
    <p:extLst>
      <p:ext uri="{BB962C8B-B14F-4D97-AF65-F5344CB8AC3E}">
        <p14:creationId xmlns:p14="http://schemas.microsoft.com/office/powerpoint/2010/main" val="159177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73" y="-152400"/>
            <a:ext cx="10945654" cy="1143000"/>
          </a:xfrm>
        </p:spPr>
        <p:txBody>
          <a:bodyPr/>
          <a:lstStyle/>
          <a:p>
            <a:r>
              <a:rPr lang="en-US" sz="2800" b="1" dirty="0"/>
              <a:t>Think:  “Hunt for Red October”</a:t>
            </a:r>
          </a:p>
        </p:txBody>
      </p:sp>
      <p:sp>
        <p:nvSpPr>
          <p:cNvPr id="3" name="Content Placeholder 2"/>
          <p:cNvSpPr>
            <a:spLocks noGrp="1"/>
          </p:cNvSpPr>
          <p:nvPr>
            <p:ph idx="1"/>
          </p:nvPr>
        </p:nvSpPr>
        <p:spPr>
          <a:xfrm>
            <a:off x="623173" y="1143000"/>
            <a:ext cx="10945654" cy="5410200"/>
          </a:xfrm>
        </p:spPr>
        <p:txBody>
          <a:bodyPr>
            <a:noAutofit/>
          </a:bodyPr>
          <a:lstStyle/>
          <a:p>
            <a:pPr>
              <a:spcBef>
                <a:spcPts val="1200"/>
              </a:spcBef>
            </a:pPr>
            <a:r>
              <a:rPr lang="en-US" sz="2400" dirty="0"/>
              <a:t>When underwater, we sense and track using sound</a:t>
            </a:r>
          </a:p>
          <a:p>
            <a:pPr>
              <a:spcBef>
                <a:spcPts val="1200"/>
              </a:spcBef>
            </a:pPr>
            <a:r>
              <a:rPr lang="en-US" sz="2400" dirty="0"/>
              <a:t>Long wavelength, low resolution, but travels very long distances  -- we can track whales for long distance migration across thousands of miles</a:t>
            </a:r>
          </a:p>
          <a:p>
            <a:pPr>
              <a:spcBef>
                <a:spcPts val="1200"/>
              </a:spcBef>
            </a:pPr>
            <a:r>
              <a:rPr lang="en-US" dirty="0"/>
              <a:t>Short wavelengths provide greater resolution, but are subject to attenuation </a:t>
            </a:r>
            <a:endParaRPr lang="en-US" sz="2400" dirty="0"/>
          </a:p>
          <a:p>
            <a:pPr>
              <a:spcBef>
                <a:spcPts val="1200"/>
              </a:spcBef>
            </a:pPr>
            <a:r>
              <a:rPr lang="en-US" sz="2400" dirty="0"/>
              <a:t>Sensing is almost always a scattering problem – just like the sea surface radar, but now with sound under the sea surface</a:t>
            </a:r>
          </a:p>
          <a:p>
            <a:pPr lvl="1">
              <a:spcBef>
                <a:spcPts val="1200"/>
              </a:spcBef>
            </a:pPr>
            <a:endParaRPr lang="en-US" sz="2000" b="1" dirty="0"/>
          </a:p>
          <a:p>
            <a:pPr lvl="1">
              <a:buNone/>
            </a:pPr>
            <a:r>
              <a:rPr lang="en-US" sz="2000" b="1" dirty="0"/>
              <a:t>1</a:t>
            </a:r>
          </a:p>
        </p:txBody>
      </p:sp>
      <p:sp>
        <p:nvSpPr>
          <p:cNvPr id="4" name="Slide Number Placeholder 3"/>
          <p:cNvSpPr>
            <a:spLocks noGrp="1"/>
          </p:cNvSpPr>
          <p:nvPr>
            <p:ph type="sldNum" sz="quarter" idx="12"/>
          </p:nvPr>
        </p:nvSpPr>
        <p:spPr/>
        <p:txBody>
          <a:bodyPr/>
          <a:lstStyle/>
          <a:p>
            <a:fld id="{F4B5699E-54A8-4AFE-A436-85B64C676A26}" type="slidenum">
              <a:rPr lang="en-US" smtClean="0"/>
              <a:t>31</a:t>
            </a:fld>
            <a:endParaRPr lang="en-US"/>
          </a:p>
        </p:txBody>
      </p:sp>
      <p:pic>
        <p:nvPicPr>
          <p:cNvPr id="5" name="Picture 4">
            <a:extLst>
              <a:ext uri="{FF2B5EF4-FFF2-40B4-BE49-F238E27FC236}">
                <a16:creationId xmlns:a16="http://schemas.microsoft.com/office/drawing/2014/main" id="{28D77719-775B-479F-B8B7-2DED29C7753E}"/>
              </a:ext>
            </a:extLst>
          </p:cNvPr>
          <p:cNvPicPr>
            <a:picLocks noChangeAspect="1"/>
          </p:cNvPicPr>
          <p:nvPr/>
        </p:nvPicPr>
        <p:blipFill>
          <a:blip r:embed="rId3"/>
          <a:stretch>
            <a:fillRect/>
          </a:stretch>
        </p:blipFill>
        <p:spPr>
          <a:xfrm>
            <a:off x="6559062" y="4089231"/>
            <a:ext cx="3698985" cy="2071432"/>
          </a:xfrm>
          <a:prstGeom prst="rect">
            <a:avLst/>
          </a:prstGeom>
        </p:spPr>
      </p:pic>
      <p:sp>
        <p:nvSpPr>
          <p:cNvPr id="6" name="TextBox 5">
            <a:extLst>
              <a:ext uri="{FF2B5EF4-FFF2-40B4-BE49-F238E27FC236}">
                <a16:creationId xmlns:a16="http://schemas.microsoft.com/office/drawing/2014/main" id="{841F23AE-E394-42DA-9AD1-BFC807693E20}"/>
              </a:ext>
            </a:extLst>
          </p:cNvPr>
          <p:cNvSpPr txBox="1"/>
          <p:nvPr/>
        </p:nvSpPr>
        <p:spPr>
          <a:xfrm>
            <a:off x="11028349" y="6312871"/>
            <a:ext cx="463588" cy="400110"/>
          </a:xfrm>
          <a:prstGeom prst="rect">
            <a:avLst/>
          </a:prstGeom>
          <a:noFill/>
        </p:spPr>
        <p:txBody>
          <a:bodyPr wrap="none" rtlCol="0">
            <a:spAutoFit/>
          </a:bodyPr>
          <a:lstStyle/>
          <a:p>
            <a:r>
              <a:rPr lang="en-US" sz="2000" dirty="0"/>
              <a:t>31</a:t>
            </a:r>
          </a:p>
        </p:txBody>
      </p:sp>
    </p:spTree>
    <p:extLst>
      <p:ext uri="{BB962C8B-B14F-4D97-AF65-F5344CB8AC3E}">
        <p14:creationId xmlns:p14="http://schemas.microsoft.com/office/powerpoint/2010/main" val="3347307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02" y="533400"/>
            <a:ext cx="11401723" cy="762000"/>
          </a:xfrm>
        </p:spPr>
        <p:txBody>
          <a:bodyPr>
            <a:noAutofit/>
          </a:bodyPr>
          <a:lstStyle/>
          <a:p>
            <a:pPr>
              <a:lnSpc>
                <a:spcPct val="85000"/>
              </a:lnSpc>
              <a:spcBef>
                <a:spcPts val="2400"/>
              </a:spcBef>
            </a:pPr>
            <a:br>
              <a:rPr lang="en-US" sz="2400" dirty="0"/>
            </a:br>
            <a:r>
              <a:rPr lang="en-US" sz="2400" dirty="0"/>
              <a:t>Sound bends and bounces off the ocean surface, the ocean bottom and clutter in the water column and on the bottom (remember mines)</a:t>
            </a:r>
          </a:p>
        </p:txBody>
      </p:sp>
      <p:sp>
        <p:nvSpPr>
          <p:cNvPr id="9" name="Slide Number Placeholder 8"/>
          <p:cNvSpPr>
            <a:spLocks noGrp="1"/>
          </p:cNvSpPr>
          <p:nvPr>
            <p:ph type="sldNum" sz="quarter" idx="4294967295"/>
          </p:nvPr>
        </p:nvSpPr>
        <p:spPr>
          <a:xfrm>
            <a:off x="10722207" y="5712023"/>
            <a:ext cx="821634" cy="340935"/>
          </a:xfrm>
        </p:spPr>
        <p:txBody>
          <a:bodyPr/>
          <a:lstStyle/>
          <a:p>
            <a:fld id="{F4B5699E-54A8-4AFE-A436-85B64C676A26}" type="slidenum">
              <a:rPr lang="en-US" sz="2000" b="1" smtClean="0">
                <a:latin typeface="Arial Narrow" panose="020B0606020202030204" pitchFamily="34" charset="0"/>
              </a:rPr>
              <a:t>32</a:t>
            </a:fld>
            <a:endParaRPr lang="en-US" sz="2000" b="1">
              <a:latin typeface="Arial Narrow" panose="020B0606020202030204" pitchFamily="34" charset="0"/>
            </a:endParaRPr>
          </a:p>
        </p:txBody>
      </p:sp>
      <p:sp>
        <p:nvSpPr>
          <p:cNvPr id="5" name="TextBox 4"/>
          <p:cNvSpPr txBox="1"/>
          <p:nvPr/>
        </p:nvSpPr>
        <p:spPr>
          <a:xfrm>
            <a:off x="140169" y="914400"/>
            <a:ext cx="2542123" cy="4031873"/>
          </a:xfrm>
          <a:prstGeom prst="rect">
            <a:avLst/>
          </a:prstGeom>
          <a:noFill/>
        </p:spPr>
        <p:txBody>
          <a:bodyPr wrap="square" rtlCol="0">
            <a:spAutoFit/>
          </a:bodyPr>
          <a:lstStyle/>
          <a:p>
            <a:pPr>
              <a:spcAft>
                <a:spcPts val="1200"/>
              </a:spcAft>
            </a:pPr>
            <a:r>
              <a:rPr lang="en-US" sz="1800" dirty="0">
                <a:latin typeface="Arial Narrow" panose="020B0606020202030204" pitchFamily="34" charset="0"/>
              </a:rPr>
              <a:t>Sound produced by a line array propagates left and right</a:t>
            </a:r>
          </a:p>
          <a:p>
            <a:pPr>
              <a:spcAft>
                <a:spcPts val="1200"/>
              </a:spcAft>
            </a:pPr>
            <a:r>
              <a:rPr lang="en-US" sz="1800" dirty="0">
                <a:latin typeface="Arial Narrow" panose="020B0606020202030204" pitchFamily="34" charset="0"/>
              </a:rPr>
              <a:t> Presence of </a:t>
            </a:r>
            <a:r>
              <a:rPr lang="en-US" sz="1800" dirty="0" err="1">
                <a:latin typeface="Arial Narrow" panose="020B0606020202030204" pitchFamily="34" charset="0"/>
              </a:rPr>
              <a:t>scatterers</a:t>
            </a:r>
            <a:r>
              <a:rPr lang="en-US" sz="1800" dirty="0">
                <a:latin typeface="Arial Narrow" panose="020B0606020202030204" pitchFamily="34" charset="0"/>
              </a:rPr>
              <a:t> – fish </a:t>
            </a:r>
            <a:r>
              <a:rPr lang="en-US" sz="1800" dirty="0" err="1">
                <a:latin typeface="Arial Narrow" panose="020B0606020202030204" pitchFamily="34" charset="0"/>
              </a:rPr>
              <a:t>blatters</a:t>
            </a:r>
            <a:r>
              <a:rPr lang="en-US" sz="1800" dirty="0">
                <a:latin typeface="Arial Narrow" panose="020B0606020202030204" pitchFamily="34" charset="0"/>
              </a:rPr>
              <a:t> – disrupts the sound</a:t>
            </a:r>
          </a:p>
          <a:p>
            <a:pPr>
              <a:spcBef>
                <a:spcPts val="1200"/>
              </a:spcBef>
              <a:spcAft>
                <a:spcPts val="1200"/>
              </a:spcAft>
            </a:pPr>
            <a:r>
              <a:rPr lang="en-US" sz="1800" dirty="0">
                <a:latin typeface="Arial Narrow" panose="020B0606020202030204" pitchFamily="34" charset="0"/>
              </a:rPr>
              <a:t>Scattering is the way we see things in the water column – like submarines</a:t>
            </a:r>
          </a:p>
          <a:p>
            <a:pPr>
              <a:spcAft>
                <a:spcPts val="1200"/>
              </a:spcAft>
            </a:pPr>
            <a:r>
              <a:rPr lang="en-US" sz="1800" dirty="0">
                <a:latin typeface="Arial Narrow" panose="020B0606020202030204" pitchFamily="34" charset="0"/>
              </a:rPr>
              <a:t>Scattering is the way we see things on the bottom – like mines</a:t>
            </a:r>
          </a:p>
        </p:txBody>
      </p:sp>
      <p:cxnSp>
        <p:nvCxnSpPr>
          <p:cNvPr id="7" name="Straight Arrow Connector 6"/>
          <p:cNvCxnSpPr/>
          <p:nvPr/>
        </p:nvCxnSpPr>
        <p:spPr>
          <a:xfrm>
            <a:off x="1600201" y="1586249"/>
            <a:ext cx="2772873" cy="685800"/>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52630" y="96533"/>
            <a:ext cx="8602035" cy="523220"/>
          </a:xfrm>
          <a:prstGeom prst="rect">
            <a:avLst/>
          </a:prstGeom>
          <a:noFill/>
        </p:spPr>
        <p:txBody>
          <a:bodyPr wrap="none" rtlCol="0">
            <a:spAutoFit/>
          </a:bodyPr>
          <a:lstStyle/>
          <a:p>
            <a:r>
              <a:rPr lang="en-US" sz="2800" b="1" dirty="0">
                <a:solidFill>
                  <a:schemeClr val="bg1"/>
                </a:solidFill>
              </a:rPr>
              <a:t>It’s All About Bending, Ducting, and Scattering</a:t>
            </a:r>
            <a:endParaRPr lang="en-US" sz="2800" dirty="0">
              <a:solidFill>
                <a:schemeClr val="bg1"/>
              </a:solidFill>
            </a:endParaRPr>
          </a:p>
        </p:txBody>
      </p:sp>
      <p:sp>
        <p:nvSpPr>
          <p:cNvPr id="6" name="TextBox 5"/>
          <p:cNvSpPr txBox="1"/>
          <p:nvPr/>
        </p:nvSpPr>
        <p:spPr>
          <a:xfrm>
            <a:off x="2622761" y="3409915"/>
            <a:ext cx="3625640" cy="369332"/>
          </a:xfrm>
          <a:prstGeom prst="rect">
            <a:avLst/>
          </a:prstGeom>
          <a:noFill/>
        </p:spPr>
        <p:txBody>
          <a:bodyPr wrap="square" rtlCol="0">
            <a:spAutoFit/>
          </a:bodyPr>
          <a:lstStyle/>
          <a:p>
            <a:pPr algn="ctr"/>
            <a:r>
              <a:rPr lang="en-US" sz="1800" b="1" dirty="0">
                <a:solidFill>
                  <a:schemeClr val="bg2">
                    <a:lumMod val="75000"/>
                    <a:lumOff val="25000"/>
                  </a:schemeClr>
                </a:solidFill>
                <a:latin typeface="Arial Narrow" panose="020B0606020202030204" pitchFamily="34" charset="0"/>
              </a:rPr>
              <a:t>The Science Behind The Fish Finder</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776" y="3921122"/>
            <a:ext cx="4026138" cy="232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495517" y="1003042"/>
            <a:ext cx="4628487" cy="2769989"/>
          </a:xfrm>
          <a:prstGeom prst="rect">
            <a:avLst/>
          </a:prstGeom>
          <a:noFill/>
        </p:spPr>
        <p:txBody>
          <a:bodyPr wrap="square" rtlCol="0">
            <a:spAutoFit/>
          </a:bodyPr>
          <a:lstStyle/>
          <a:p>
            <a:pPr algn="ctr">
              <a:spcAft>
                <a:spcPts val="1200"/>
              </a:spcAft>
            </a:pPr>
            <a:r>
              <a:rPr lang="en-US" sz="1800" dirty="0">
                <a:latin typeface="Arial Narrow" panose="020B0606020202030204" pitchFamily="34" charset="0"/>
              </a:rPr>
              <a:t>Formation of a Sound Channel</a:t>
            </a:r>
          </a:p>
          <a:p>
            <a:pPr>
              <a:spcAft>
                <a:spcPts val="1200"/>
              </a:spcAft>
            </a:pPr>
            <a:r>
              <a:rPr lang="en-US" sz="1800" dirty="0">
                <a:latin typeface="Arial Narrow" panose="020B0606020202030204" pitchFamily="34" charset="0"/>
              </a:rPr>
              <a:t>Variation in sound speed is typical of an ocean where the surface is warmed by the sun</a:t>
            </a:r>
          </a:p>
          <a:p>
            <a:pPr>
              <a:spcAft>
                <a:spcPts val="1200"/>
              </a:spcAft>
            </a:pPr>
            <a:r>
              <a:rPr lang="en-US" sz="1800" dirty="0">
                <a:latin typeface="Arial Narrow" panose="020B0606020202030204" pitchFamily="34" charset="0"/>
              </a:rPr>
              <a:t>Sound from the line array is bent away from the high temperatures and channeled along the minimum sound speed (ocean sound channel)</a:t>
            </a:r>
          </a:p>
          <a:p>
            <a:pPr>
              <a:spcAft>
                <a:spcPts val="1200"/>
              </a:spcAft>
            </a:pPr>
            <a:r>
              <a:rPr lang="en-US" sz="1800" dirty="0">
                <a:latin typeface="Arial Narrow" panose="020B0606020202030204" pitchFamily="34" charset="0"/>
              </a:rPr>
              <a:t>Presence of biological </a:t>
            </a:r>
            <a:r>
              <a:rPr lang="en-US" sz="1800" dirty="0" err="1">
                <a:latin typeface="Arial Narrow" panose="020B0606020202030204" pitchFamily="34" charset="0"/>
              </a:rPr>
              <a:t>scatterers</a:t>
            </a:r>
            <a:r>
              <a:rPr lang="en-US" sz="1800" dirty="0">
                <a:latin typeface="Arial Narrow" panose="020B0606020202030204" pitchFamily="34" charset="0"/>
              </a:rPr>
              <a:t> to the right break up the sound</a:t>
            </a:r>
          </a:p>
        </p:txBody>
      </p:sp>
      <p:sp>
        <p:nvSpPr>
          <p:cNvPr id="13" name="TextBox 12"/>
          <p:cNvSpPr txBox="1"/>
          <p:nvPr/>
        </p:nvSpPr>
        <p:spPr>
          <a:xfrm>
            <a:off x="6737842" y="3957165"/>
            <a:ext cx="1394934" cy="646331"/>
          </a:xfrm>
          <a:prstGeom prst="rect">
            <a:avLst/>
          </a:prstGeom>
          <a:noFill/>
        </p:spPr>
        <p:txBody>
          <a:bodyPr wrap="none" rtlCol="0">
            <a:spAutoFit/>
          </a:bodyPr>
          <a:lstStyle/>
          <a:p>
            <a:pPr algn="ctr"/>
            <a:r>
              <a:rPr lang="en-US" sz="1800" b="1" dirty="0">
                <a:latin typeface="Arial Narrow" panose="020B0606020202030204" pitchFamily="34" charset="0"/>
              </a:rPr>
              <a:t>Sound Speed</a:t>
            </a:r>
          </a:p>
          <a:p>
            <a:pPr algn="ctr"/>
            <a:r>
              <a:rPr lang="en-US" sz="1800" b="1" dirty="0">
                <a:latin typeface="Arial Narrow" panose="020B0606020202030204" pitchFamily="34" charset="0"/>
              </a:rPr>
              <a:t>Profile</a:t>
            </a:r>
          </a:p>
        </p:txBody>
      </p:sp>
      <p:sp>
        <p:nvSpPr>
          <p:cNvPr id="14" name="TextBox 13"/>
          <p:cNvSpPr txBox="1"/>
          <p:nvPr/>
        </p:nvSpPr>
        <p:spPr>
          <a:xfrm>
            <a:off x="10244800" y="5342691"/>
            <a:ext cx="1468672" cy="369332"/>
          </a:xfrm>
          <a:prstGeom prst="rect">
            <a:avLst/>
          </a:prstGeom>
          <a:solidFill>
            <a:schemeClr val="bg1"/>
          </a:solidFill>
        </p:spPr>
        <p:txBody>
          <a:bodyPr wrap="none" rtlCol="0">
            <a:spAutoFit/>
          </a:bodyPr>
          <a:lstStyle/>
          <a:p>
            <a:r>
              <a:rPr lang="en-US" sz="1800" b="1" dirty="0">
                <a:latin typeface="Arial Narrow" panose="020B0606020202030204" pitchFamily="34" charset="0"/>
              </a:rPr>
              <a:t>Sound Source</a:t>
            </a:r>
          </a:p>
        </p:txBody>
      </p:sp>
      <p:sp>
        <p:nvSpPr>
          <p:cNvPr id="15" name="TextBox 14"/>
          <p:cNvSpPr txBox="1"/>
          <p:nvPr/>
        </p:nvSpPr>
        <p:spPr>
          <a:xfrm>
            <a:off x="6737842" y="5236159"/>
            <a:ext cx="1394934" cy="646331"/>
          </a:xfrm>
          <a:prstGeom prst="rect">
            <a:avLst/>
          </a:prstGeom>
          <a:noFill/>
        </p:spPr>
        <p:txBody>
          <a:bodyPr wrap="none" rtlCol="0">
            <a:spAutoFit/>
          </a:bodyPr>
          <a:lstStyle/>
          <a:p>
            <a:pPr algn="ctr"/>
            <a:r>
              <a:rPr lang="en-US" sz="1800" b="1" dirty="0">
                <a:latin typeface="Arial Narrow" panose="020B0606020202030204" pitchFamily="34" charset="0"/>
              </a:rPr>
              <a:t>Sound Speed</a:t>
            </a:r>
          </a:p>
          <a:p>
            <a:pPr algn="ctr"/>
            <a:r>
              <a:rPr lang="en-US" sz="1800" b="1" dirty="0">
                <a:latin typeface="Arial Narrow" panose="020B0606020202030204" pitchFamily="34" charset="0"/>
              </a:rPr>
              <a:t>Profile</a:t>
            </a:r>
          </a:p>
        </p:txBody>
      </p:sp>
      <p:pic>
        <p:nvPicPr>
          <p:cNvPr id="8" name="Picture 7">
            <a:extLst>
              <a:ext uri="{FF2B5EF4-FFF2-40B4-BE49-F238E27FC236}">
                <a16:creationId xmlns:a16="http://schemas.microsoft.com/office/drawing/2014/main" id="{C9CD54B7-C8EA-4CF5-B19B-DBB828396BBD}"/>
              </a:ext>
            </a:extLst>
          </p:cNvPr>
          <p:cNvPicPr>
            <a:picLocks noChangeAspect="1"/>
          </p:cNvPicPr>
          <p:nvPr/>
        </p:nvPicPr>
        <p:blipFill>
          <a:blip r:embed="rId3"/>
          <a:stretch>
            <a:fillRect/>
          </a:stretch>
        </p:blipFill>
        <p:spPr>
          <a:xfrm>
            <a:off x="2536073" y="1263560"/>
            <a:ext cx="4047642" cy="2115813"/>
          </a:xfrm>
          <a:prstGeom prst="rect">
            <a:avLst/>
          </a:prstGeom>
        </p:spPr>
      </p:pic>
      <p:sp>
        <p:nvSpPr>
          <p:cNvPr id="10" name="Rectangle 9">
            <a:extLst>
              <a:ext uri="{FF2B5EF4-FFF2-40B4-BE49-F238E27FC236}">
                <a16:creationId xmlns:a16="http://schemas.microsoft.com/office/drawing/2014/main" id="{92B83DEC-A7E1-4C23-A602-20746568C06E}"/>
              </a:ext>
            </a:extLst>
          </p:cNvPr>
          <p:cNvSpPr/>
          <p:nvPr/>
        </p:nvSpPr>
        <p:spPr>
          <a:xfrm>
            <a:off x="609050" y="5097935"/>
            <a:ext cx="6096000" cy="1200329"/>
          </a:xfrm>
          <a:prstGeom prst="rect">
            <a:avLst/>
          </a:prstGeom>
        </p:spPr>
        <p:txBody>
          <a:bodyPr>
            <a:spAutoFit/>
          </a:bodyPr>
          <a:lstStyle/>
          <a:p>
            <a:pPr algn="ctr"/>
            <a:r>
              <a:rPr lang="en-US" sz="1800" i="1" dirty="0"/>
              <a:t>Propagation and Scattering, </a:t>
            </a:r>
          </a:p>
          <a:p>
            <a:pPr algn="ctr"/>
            <a:r>
              <a:rPr lang="en-US" sz="1800" i="1" dirty="0"/>
              <a:t>shown here for sound, also exists </a:t>
            </a:r>
          </a:p>
          <a:p>
            <a:pPr algn="ctr"/>
            <a:r>
              <a:rPr lang="en-US" sz="1800" i="1" dirty="0"/>
              <a:t>in the atmosphere </a:t>
            </a:r>
          </a:p>
          <a:p>
            <a:pPr algn="ctr"/>
            <a:r>
              <a:rPr lang="en-US" sz="1800" i="1" dirty="0"/>
              <a:t>with electromagnetic waves</a:t>
            </a:r>
          </a:p>
        </p:txBody>
      </p:sp>
      <p:sp>
        <p:nvSpPr>
          <p:cNvPr id="16" name="TextBox 15">
            <a:extLst>
              <a:ext uri="{FF2B5EF4-FFF2-40B4-BE49-F238E27FC236}">
                <a16:creationId xmlns:a16="http://schemas.microsoft.com/office/drawing/2014/main" id="{64815DE7-D07E-4C70-B612-590D2A04B744}"/>
              </a:ext>
            </a:extLst>
          </p:cNvPr>
          <p:cNvSpPr txBox="1"/>
          <p:nvPr/>
        </p:nvSpPr>
        <p:spPr>
          <a:xfrm>
            <a:off x="11028349" y="6312871"/>
            <a:ext cx="463588" cy="400110"/>
          </a:xfrm>
          <a:prstGeom prst="rect">
            <a:avLst/>
          </a:prstGeom>
          <a:noFill/>
        </p:spPr>
        <p:txBody>
          <a:bodyPr wrap="none" rtlCol="0">
            <a:spAutoFit/>
          </a:bodyPr>
          <a:lstStyle/>
          <a:p>
            <a:r>
              <a:rPr lang="en-US" sz="2000" dirty="0"/>
              <a:t>32</a:t>
            </a:r>
          </a:p>
        </p:txBody>
      </p:sp>
    </p:spTree>
    <p:extLst>
      <p:ext uri="{BB962C8B-B14F-4D97-AF65-F5344CB8AC3E}">
        <p14:creationId xmlns:p14="http://schemas.microsoft.com/office/powerpoint/2010/main" val="186628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45" y="-52798"/>
            <a:ext cx="11852909" cy="1285260"/>
          </a:xfrm>
        </p:spPr>
        <p:txBody>
          <a:bodyPr>
            <a:noAutofit/>
          </a:bodyPr>
          <a:lstStyle/>
          <a:p>
            <a:pPr>
              <a:lnSpc>
                <a:spcPct val="120000"/>
              </a:lnSpc>
              <a:spcAft>
                <a:spcPts val="0"/>
              </a:spcAft>
            </a:pPr>
            <a:r>
              <a:rPr lang="en-US" b="1" dirty="0"/>
              <a:t>Ocean Surface Effects</a:t>
            </a:r>
            <a:br>
              <a:rPr lang="en-US" b="1" dirty="0"/>
            </a:br>
            <a:r>
              <a:rPr lang="en-US" b="1" dirty="0"/>
              <a:t>Motion of Waves</a:t>
            </a:r>
            <a:br>
              <a:rPr lang="en-US" sz="2400" b="1" dirty="0"/>
            </a:br>
            <a:r>
              <a:rPr lang="en-US" sz="2000" b="1" dirty="0">
                <a:solidFill>
                  <a:schemeClr val="tx1"/>
                </a:solidFill>
              </a:rPr>
              <a:t> Create Problems for Radar, GPS Signals and Guided Weapons</a:t>
            </a:r>
            <a:endParaRPr lang="en-US" sz="2400" b="1" dirty="0">
              <a:solidFill>
                <a:schemeClr val="tx1"/>
              </a:solidFill>
            </a:endParaRPr>
          </a:p>
        </p:txBody>
      </p:sp>
      <p:sp>
        <p:nvSpPr>
          <p:cNvPr id="4" name="Slide Number Placeholder 3"/>
          <p:cNvSpPr>
            <a:spLocks noGrp="1"/>
          </p:cNvSpPr>
          <p:nvPr>
            <p:ph type="sldNum" sz="quarter" idx="4294967295"/>
          </p:nvPr>
        </p:nvSpPr>
        <p:spPr>
          <a:xfrm>
            <a:off x="10893288" y="6477001"/>
            <a:ext cx="821634" cy="340935"/>
          </a:xfrm>
        </p:spPr>
        <p:txBody>
          <a:bodyPr/>
          <a:lstStyle/>
          <a:p>
            <a:fld id="{F4B5699E-54A8-4AFE-A436-85B64C676A26}" type="slidenum">
              <a:rPr lang="en-US" smtClean="0"/>
              <a:t>33</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79" y="3352801"/>
            <a:ext cx="51131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79" y="1502134"/>
            <a:ext cx="4227722" cy="13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329650" y="1616433"/>
            <a:ext cx="7385272" cy="1372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latin typeface="Arial Narrow" panose="020B0606020202030204" pitchFamily="34" charset="0"/>
              </a:rPr>
              <a:t>Each emitter has a footprint on the ground</a:t>
            </a:r>
          </a:p>
          <a:p>
            <a:pPr>
              <a:lnSpc>
                <a:spcPct val="85000"/>
              </a:lnSpc>
              <a:spcBef>
                <a:spcPts val="600"/>
              </a:spcBef>
            </a:pPr>
            <a:r>
              <a:rPr lang="en-US" sz="2000" dirty="0">
                <a:latin typeface="Arial Narrow" panose="020B0606020202030204" pitchFamily="34" charset="0"/>
              </a:rPr>
              <a:t>Signals propagate from every point in that footprint, complicating the signal along R2 and coming back from any point in the vicinity of the receiver.</a:t>
            </a:r>
          </a:p>
        </p:txBody>
      </p:sp>
      <p:sp>
        <p:nvSpPr>
          <p:cNvPr id="6" name="Title 1"/>
          <p:cNvSpPr txBox="1">
            <a:spLocks/>
          </p:cNvSpPr>
          <p:nvPr/>
        </p:nvSpPr>
        <p:spPr>
          <a:xfrm>
            <a:off x="5369583" y="3124201"/>
            <a:ext cx="6372981" cy="3352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t>Undulations of the sea surface further complicate the signals along path R2 as shown for the sea swell</a:t>
            </a:r>
          </a:p>
          <a:p>
            <a:pPr>
              <a:lnSpc>
                <a:spcPct val="85000"/>
              </a:lnSpc>
            </a:pPr>
            <a:endParaRPr lang="en-US" sz="2000" dirty="0"/>
          </a:p>
          <a:p>
            <a:pPr>
              <a:lnSpc>
                <a:spcPct val="85000"/>
              </a:lnSpc>
              <a:spcBef>
                <a:spcPts val="1200"/>
              </a:spcBef>
            </a:pPr>
            <a:r>
              <a:rPr lang="en-US" sz="2000" dirty="0"/>
              <a:t>Wind driven ripples on the swell alter the signal by scattering some of the signal’s strength back toward the source – like a ball hitting the side of a pool table</a:t>
            </a:r>
          </a:p>
          <a:p>
            <a:pPr>
              <a:lnSpc>
                <a:spcPct val="85000"/>
              </a:lnSpc>
            </a:pPr>
            <a:endParaRPr lang="en-US" sz="2000" dirty="0"/>
          </a:p>
          <a:p>
            <a:pPr>
              <a:lnSpc>
                <a:spcPct val="85000"/>
              </a:lnSpc>
              <a:spcBef>
                <a:spcPts val="1200"/>
              </a:spcBef>
            </a:pPr>
            <a:r>
              <a:rPr lang="en-US" sz="2000" dirty="0"/>
              <a:t>Both of these effects limit the effectiveness of guided weapons, or radar systems and the receipt of GPS signals</a:t>
            </a:r>
          </a:p>
        </p:txBody>
      </p:sp>
      <p:cxnSp>
        <p:nvCxnSpPr>
          <p:cNvPr id="7" name="Straight Arrow Connector 6">
            <a:extLst>
              <a:ext uri="{FF2B5EF4-FFF2-40B4-BE49-F238E27FC236}">
                <a16:creationId xmlns:a16="http://schemas.microsoft.com/office/drawing/2014/main" id="{B2F013AA-7E47-49C3-9D0B-A481231E0CEC}"/>
              </a:ext>
            </a:extLst>
          </p:cNvPr>
          <p:cNvCxnSpPr>
            <a:cxnSpLocks/>
          </p:cNvCxnSpPr>
          <p:nvPr/>
        </p:nvCxnSpPr>
        <p:spPr bwMode="auto">
          <a:xfrm>
            <a:off x="1156771" y="3869543"/>
            <a:ext cx="2126256" cy="382968"/>
          </a:xfrm>
          <a:prstGeom prst="straightConnector1">
            <a:avLst/>
          </a:prstGeom>
          <a:solidFill>
            <a:schemeClr val="accent1"/>
          </a:solidFill>
          <a:ln w="9525" cap="flat" cmpd="sng" algn="ctr">
            <a:solidFill>
              <a:schemeClr val="tx1"/>
            </a:solidFill>
            <a:prstDash val="dash"/>
            <a:miter lim="800000"/>
            <a:headEnd type="none" w="med" len="med"/>
            <a:tailEnd type="triangle"/>
          </a:ln>
          <a:effectLst/>
        </p:spPr>
      </p:cxnSp>
      <p:cxnSp>
        <p:nvCxnSpPr>
          <p:cNvPr id="10" name="Straight Arrow Connector 9">
            <a:extLst>
              <a:ext uri="{FF2B5EF4-FFF2-40B4-BE49-F238E27FC236}">
                <a16:creationId xmlns:a16="http://schemas.microsoft.com/office/drawing/2014/main" id="{25AD1554-E2F6-49D7-BC9B-8D03ED61AF4B}"/>
              </a:ext>
            </a:extLst>
          </p:cNvPr>
          <p:cNvCxnSpPr>
            <a:cxnSpLocks/>
          </p:cNvCxnSpPr>
          <p:nvPr/>
        </p:nvCxnSpPr>
        <p:spPr bwMode="auto">
          <a:xfrm flipV="1">
            <a:off x="3283027" y="4061027"/>
            <a:ext cx="1685580" cy="191484"/>
          </a:xfrm>
          <a:prstGeom prst="straightConnector1">
            <a:avLst/>
          </a:prstGeom>
          <a:solidFill>
            <a:schemeClr val="accent1"/>
          </a:solidFill>
          <a:ln w="9525" cap="flat" cmpd="sng" algn="ctr">
            <a:solidFill>
              <a:schemeClr val="tx1"/>
            </a:solidFill>
            <a:prstDash val="dash"/>
            <a:miter lim="800000"/>
            <a:headEnd type="none" w="med" len="med"/>
            <a:tailEnd type="triangle"/>
          </a:ln>
          <a:effectLst/>
        </p:spPr>
      </p:cxnSp>
      <p:cxnSp>
        <p:nvCxnSpPr>
          <p:cNvPr id="13" name="Straight Arrow Connector 12">
            <a:extLst>
              <a:ext uri="{FF2B5EF4-FFF2-40B4-BE49-F238E27FC236}">
                <a16:creationId xmlns:a16="http://schemas.microsoft.com/office/drawing/2014/main" id="{92E47782-6DDE-4D72-836E-B8D92A7910FF}"/>
              </a:ext>
            </a:extLst>
          </p:cNvPr>
          <p:cNvCxnSpPr>
            <a:cxnSpLocks/>
          </p:cNvCxnSpPr>
          <p:nvPr/>
        </p:nvCxnSpPr>
        <p:spPr bwMode="auto">
          <a:xfrm>
            <a:off x="1156771" y="3869543"/>
            <a:ext cx="3723701" cy="19148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6" name="Straight Arrow Connector 15">
            <a:extLst>
              <a:ext uri="{FF2B5EF4-FFF2-40B4-BE49-F238E27FC236}">
                <a16:creationId xmlns:a16="http://schemas.microsoft.com/office/drawing/2014/main" id="{456A0CE1-A952-4559-B6BD-1B12FD6A3ADF}"/>
              </a:ext>
            </a:extLst>
          </p:cNvPr>
          <p:cNvCxnSpPr>
            <a:cxnSpLocks/>
          </p:cNvCxnSpPr>
          <p:nvPr/>
        </p:nvCxnSpPr>
        <p:spPr bwMode="auto">
          <a:xfrm>
            <a:off x="1156771" y="5376231"/>
            <a:ext cx="1281060" cy="374574"/>
          </a:xfrm>
          <a:prstGeom prst="straightConnector1">
            <a:avLst/>
          </a:prstGeom>
          <a:solidFill>
            <a:schemeClr val="accent1"/>
          </a:solidFill>
          <a:ln w="9525" cap="flat" cmpd="sng" algn="ctr">
            <a:solidFill>
              <a:srgbClr val="CC3300"/>
            </a:solidFill>
            <a:prstDash val="solid"/>
            <a:miter lim="800000"/>
            <a:headEnd type="none" w="med" len="med"/>
            <a:tailEnd type="triangle"/>
          </a:ln>
          <a:effectLst/>
        </p:spPr>
      </p:cxnSp>
      <p:cxnSp>
        <p:nvCxnSpPr>
          <p:cNvPr id="19" name="Straight Arrow Connector 18">
            <a:extLst>
              <a:ext uri="{FF2B5EF4-FFF2-40B4-BE49-F238E27FC236}">
                <a16:creationId xmlns:a16="http://schemas.microsoft.com/office/drawing/2014/main" id="{B0B65C65-D416-437A-936E-2FCB2E661D77}"/>
              </a:ext>
            </a:extLst>
          </p:cNvPr>
          <p:cNvCxnSpPr>
            <a:cxnSpLocks/>
          </p:cNvCxnSpPr>
          <p:nvPr/>
        </p:nvCxnSpPr>
        <p:spPr bwMode="auto">
          <a:xfrm flipV="1">
            <a:off x="2437831" y="5563518"/>
            <a:ext cx="2530776" cy="187287"/>
          </a:xfrm>
          <a:prstGeom prst="straightConnector1">
            <a:avLst/>
          </a:prstGeom>
          <a:solidFill>
            <a:schemeClr val="accent1"/>
          </a:solidFill>
          <a:ln w="9525" cap="flat" cmpd="sng" algn="ctr">
            <a:solidFill>
              <a:srgbClr val="CC3300"/>
            </a:solidFill>
            <a:prstDash val="solid"/>
            <a:miter lim="800000"/>
            <a:headEnd type="none" w="med" len="med"/>
            <a:tailEnd type="triangle"/>
          </a:ln>
          <a:effectLst/>
        </p:spPr>
      </p:cxnSp>
      <p:cxnSp>
        <p:nvCxnSpPr>
          <p:cNvPr id="22" name="Straight Arrow Connector 21">
            <a:extLst>
              <a:ext uri="{FF2B5EF4-FFF2-40B4-BE49-F238E27FC236}">
                <a16:creationId xmlns:a16="http://schemas.microsoft.com/office/drawing/2014/main" id="{15E65388-83A4-4C96-87E1-555D96DCF693}"/>
              </a:ext>
            </a:extLst>
          </p:cNvPr>
          <p:cNvCxnSpPr>
            <a:cxnSpLocks/>
          </p:cNvCxnSpPr>
          <p:nvPr/>
        </p:nvCxnSpPr>
        <p:spPr bwMode="auto">
          <a:xfrm>
            <a:off x="1156771" y="5376231"/>
            <a:ext cx="2126256" cy="37457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6" name="Straight Arrow Connector 25">
            <a:extLst>
              <a:ext uri="{FF2B5EF4-FFF2-40B4-BE49-F238E27FC236}">
                <a16:creationId xmlns:a16="http://schemas.microsoft.com/office/drawing/2014/main" id="{3059E140-C8CA-422B-B27A-D4C6F8C4E83C}"/>
              </a:ext>
            </a:extLst>
          </p:cNvPr>
          <p:cNvCxnSpPr>
            <a:cxnSpLocks/>
          </p:cNvCxnSpPr>
          <p:nvPr/>
        </p:nvCxnSpPr>
        <p:spPr bwMode="auto">
          <a:xfrm flipV="1">
            <a:off x="3283027" y="5563518"/>
            <a:ext cx="1685580" cy="18728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9" name="Straight Arrow Connector 28">
            <a:extLst>
              <a:ext uri="{FF2B5EF4-FFF2-40B4-BE49-F238E27FC236}">
                <a16:creationId xmlns:a16="http://schemas.microsoft.com/office/drawing/2014/main" id="{F9EFF360-7234-4F1C-A750-3D014B36FF60}"/>
              </a:ext>
            </a:extLst>
          </p:cNvPr>
          <p:cNvCxnSpPr>
            <a:cxnSpLocks/>
          </p:cNvCxnSpPr>
          <p:nvPr/>
        </p:nvCxnSpPr>
        <p:spPr bwMode="auto">
          <a:xfrm>
            <a:off x="1156771" y="5355866"/>
            <a:ext cx="2969046" cy="39493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33" name="Straight Arrow Connector 32">
            <a:extLst>
              <a:ext uri="{FF2B5EF4-FFF2-40B4-BE49-F238E27FC236}">
                <a16:creationId xmlns:a16="http://schemas.microsoft.com/office/drawing/2014/main" id="{886B5A28-1526-49EC-B0AD-D7A5AB538CB0}"/>
              </a:ext>
            </a:extLst>
          </p:cNvPr>
          <p:cNvCxnSpPr>
            <a:cxnSpLocks/>
          </p:cNvCxnSpPr>
          <p:nvPr/>
        </p:nvCxnSpPr>
        <p:spPr bwMode="auto">
          <a:xfrm flipV="1">
            <a:off x="4125817" y="5553335"/>
            <a:ext cx="959274" cy="197470"/>
          </a:xfrm>
          <a:prstGeom prst="straightConnector1">
            <a:avLst/>
          </a:prstGeom>
          <a:solidFill>
            <a:schemeClr val="accent1"/>
          </a:solidFill>
          <a:ln w="9525" cap="flat" cmpd="sng" algn="ctr">
            <a:solidFill>
              <a:srgbClr val="33A8FF"/>
            </a:solidFill>
            <a:prstDash val="solid"/>
            <a:miter lim="800000"/>
            <a:headEnd type="none" w="med" len="med"/>
            <a:tailEnd type="triangle"/>
          </a:ln>
          <a:effectLst/>
        </p:spPr>
      </p:cxnSp>
      <p:cxnSp>
        <p:nvCxnSpPr>
          <p:cNvPr id="36" name="Straight Arrow Connector 35">
            <a:extLst>
              <a:ext uri="{FF2B5EF4-FFF2-40B4-BE49-F238E27FC236}">
                <a16:creationId xmlns:a16="http://schemas.microsoft.com/office/drawing/2014/main" id="{60F272C2-DD98-4DE2-BEAA-789420ACB09E}"/>
              </a:ext>
            </a:extLst>
          </p:cNvPr>
          <p:cNvCxnSpPr>
            <a:cxnSpLocks/>
          </p:cNvCxnSpPr>
          <p:nvPr/>
        </p:nvCxnSpPr>
        <p:spPr bwMode="auto">
          <a:xfrm flipV="1">
            <a:off x="4125817" y="5553335"/>
            <a:ext cx="842790" cy="19747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133117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05" y="77917"/>
            <a:ext cx="11223306" cy="1143000"/>
          </a:xfrm>
        </p:spPr>
        <p:txBody>
          <a:bodyPr>
            <a:noAutofit/>
          </a:bodyPr>
          <a:lstStyle/>
          <a:p>
            <a:pPr>
              <a:lnSpc>
                <a:spcPct val="105000"/>
              </a:lnSpc>
            </a:pPr>
            <a:r>
              <a:rPr lang="en-US" b="1" dirty="0"/>
              <a:t>The Dynamic Environment Affects Sound and Electromagnetic (EM)  Waves in Analogous Ways</a:t>
            </a:r>
            <a:br>
              <a:rPr lang="en-US" b="1" dirty="0"/>
            </a:br>
            <a:endParaRPr lang="en-US" b="1" dirty="0">
              <a:solidFill>
                <a:schemeClr val="tx1"/>
              </a:solidFill>
            </a:endParaRPr>
          </a:p>
        </p:txBody>
      </p:sp>
      <p:sp>
        <p:nvSpPr>
          <p:cNvPr id="3" name="Slide Number Placeholder 2"/>
          <p:cNvSpPr>
            <a:spLocks noGrp="1"/>
          </p:cNvSpPr>
          <p:nvPr>
            <p:ph type="sldNum" sz="quarter" idx="4294967295"/>
          </p:nvPr>
        </p:nvSpPr>
        <p:spPr>
          <a:xfrm>
            <a:off x="10893288" y="6477001"/>
            <a:ext cx="821634" cy="340935"/>
          </a:xfrm>
        </p:spPr>
        <p:txBody>
          <a:bodyPr/>
          <a:lstStyle/>
          <a:p>
            <a:fld id="{F4B5699E-54A8-4AFE-A436-85B64C676A26}" type="slidenum">
              <a:rPr lang="en-US" smtClean="0"/>
              <a:t>34</a:t>
            </a:fld>
            <a:endParaRPr lang="en-US"/>
          </a:p>
        </p:txBody>
      </p:sp>
      <p:sp>
        <p:nvSpPr>
          <p:cNvPr id="5" name="TextBox 4"/>
          <p:cNvSpPr txBox="1"/>
          <p:nvPr/>
        </p:nvSpPr>
        <p:spPr>
          <a:xfrm>
            <a:off x="458689" y="1518372"/>
            <a:ext cx="11109022" cy="4555093"/>
          </a:xfrm>
          <a:prstGeom prst="rect">
            <a:avLst/>
          </a:prstGeom>
          <a:noFill/>
        </p:spPr>
        <p:txBody>
          <a:bodyPr wrap="square" rtlCol="0">
            <a:spAutoFit/>
          </a:bodyPr>
          <a:lstStyle/>
          <a:p>
            <a:pPr>
              <a:spcAft>
                <a:spcPts val="1200"/>
              </a:spcAft>
            </a:pPr>
            <a:r>
              <a:rPr lang="en-US" sz="2000" dirty="0">
                <a:latin typeface="Arial Narrow" panose="020B0606020202030204" pitchFamily="34" charset="0"/>
              </a:rPr>
              <a:t>In the uniform environment, EM and sound waves travel in a straight line</a:t>
            </a:r>
          </a:p>
          <a:p>
            <a:pPr>
              <a:spcAft>
                <a:spcPts val="1200"/>
              </a:spcAft>
            </a:pPr>
            <a:r>
              <a:rPr lang="en-US" sz="2000" dirty="0">
                <a:latin typeface="Arial Narrow" panose="020B0606020202030204" pitchFamily="34" charset="0"/>
              </a:rPr>
              <a:t>When they encounter a reflective object, the wave bounces back to the source (mono-static scattering) or is deflected (scattered) along a different path is the wave hits the reflective object at an angle</a:t>
            </a:r>
          </a:p>
          <a:p>
            <a:r>
              <a:rPr lang="en-US" sz="2000" dirty="0">
                <a:latin typeface="Arial Narrow" panose="020B0606020202030204" pitchFamily="34" charset="0"/>
              </a:rPr>
              <a:t>The propagation of the waves are subject to</a:t>
            </a:r>
          </a:p>
          <a:p>
            <a:pPr marL="342900" indent="-342900">
              <a:buFont typeface="Arial" panose="020B0604020202020204" pitchFamily="34" charset="0"/>
              <a:buChar char="•"/>
            </a:pPr>
            <a:r>
              <a:rPr lang="en-US" sz="2000" dirty="0">
                <a:latin typeface="Arial Narrow" panose="020B0606020202030204" pitchFamily="34" charset="0"/>
              </a:rPr>
              <a:t>temperature, </a:t>
            </a:r>
          </a:p>
          <a:p>
            <a:pPr marL="342900" indent="-342900">
              <a:buFont typeface="Arial" panose="020B0604020202020204" pitchFamily="34" charset="0"/>
              <a:buChar char="•"/>
            </a:pPr>
            <a:r>
              <a:rPr lang="en-US" sz="2000" dirty="0">
                <a:latin typeface="Arial Narrow" panose="020B0606020202030204" pitchFamily="34" charset="0"/>
              </a:rPr>
              <a:t>pressure, and </a:t>
            </a:r>
          </a:p>
          <a:p>
            <a:pPr marL="342900" indent="-342900">
              <a:spcAft>
                <a:spcPts val="0"/>
              </a:spcAft>
              <a:buFont typeface="Arial" panose="020B0604020202020204" pitchFamily="34" charset="0"/>
              <a:buChar char="•"/>
            </a:pPr>
            <a:r>
              <a:rPr lang="en-US" sz="2000" dirty="0">
                <a:latin typeface="Arial Narrow" panose="020B0606020202030204" pitchFamily="34" charset="0"/>
              </a:rPr>
              <a:t>the presence of </a:t>
            </a:r>
            <a:r>
              <a:rPr lang="en-US" sz="2000" dirty="0" err="1">
                <a:latin typeface="Arial Narrow" panose="020B0606020202030204" pitchFamily="34" charset="0"/>
              </a:rPr>
              <a:t>scatterers</a:t>
            </a:r>
            <a:r>
              <a:rPr lang="en-US" sz="2000" dirty="0">
                <a:latin typeface="Arial Narrow" panose="020B0606020202030204" pitchFamily="34" charset="0"/>
              </a:rPr>
              <a:t> in the environment (producing attenuation and spreading)</a:t>
            </a:r>
          </a:p>
          <a:p>
            <a:pPr marL="342900" indent="-342900">
              <a:spcAft>
                <a:spcPts val="1200"/>
              </a:spcAft>
              <a:buFont typeface="Arial" panose="020B0604020202020204" pitchFamily="34" charset="0"/>
              <a:buChar char="•"/>
            </a:pPr>
            <a:r>
              <a:rPr lang="en-US" sz="2000" dirty="0">
                <a:latin typeface="Arial Narrow" panose="020B0606020202030204" pitchFamily="34" charset="0"/>
              </a:rPr>
              <a:t>Changes in the temperature and other factors cause ducting or channeling of waves</a:t>
            </a:r>
          </a:p>
          <a:p>
            <a:pPr>
              <a:spcAft>
                <a:spcPts val="1200"/>
              </a:spcAft>
            </a:pPr>
            <a:r>
              <a:rPr lang="en-US" sz="2000" dirty="0">
                <a:latin typeface="Arial Narrow" panose="020B0606020202030204" pitchFamily="34" charset="0"/>
              </a:rPr>
              <a:t>In the ocean the </a:t>
            </a:r>
            <a:r>
              <a:rPr lang="en-US" sz="2000" dirty="0" err="1">
                <a:latin typeface="Arial Narrow" panose="020B0606020202030204" pitchFamily="34" charset="0"/>
              </a:rPr>
              <a:t>scatterers</a:t>
            </a:r>
            <a:r>
              <a:rPr lang="en-US" sz="2000" dirty="0">
                <a:latin typeface="Arial Narrow" panose="020B0606020202030204" pitchFamily="34" charset="0"/>
              </a:rPr>
              <a:t> are bubbles of air</a:t>
            </a:r>
          </a:p>
          <a:p>
            <a:r>
              <a:rPr lang="en-US" sz="2000" dirty="0">
                <a:latin typeface="Arial Narrow" panose="020B0606020202030204" pitchFamily="34" charset="0"/>
              </a:rPr>
              <a:t>In the atmosphere, </a:t>
            </a:r>
            <a:r>
              <a:rPr lang="en-US" sz="2000" dirty="0" err="1">
                <a:latin typeface="Arial Narrow" panose="020B0606020202030204" pitchFamily="34" charset="0"/>
              </a:rPr>
              <a:t>scatterers</a:t>
            </a:r>
            <a:r>
              <a:rPr lang="en-US" sz="2000" dirty="0">
                <a:latin typeface="Arial Narrow" panose="020B0606020202030204" pitchFamily="34" charset="0"/>
              </a:rPr>
              <a:t> are typically droplets of water, but could be other types of particulates</a:t>
            </a:r>
          </a:p>
          <a:p>
            <a:pPr marL="342900" indent="-342900">
              <a:spcAft>
                <a:spcPts val="0"/>
              </a:spcAft>
              <a:buFont typeface="Arial" panose="020B0604020202020204" pitchFamily="34" charset="0"/>
              <a:buChar char="•"/>
            </a:pPr>
            <a:r>
              <a:rPr lang="en-US" sz="2000" dirty="0">
                <a:latin typeface="Arial Narrow" panose="020B0606020202030204" pitchFamily="34" charset="0"/>
              </a:rPr>
              <a:t>Rain and moisture affect radar</a:t>
            </a:r>
          </a:p>
          <a:p>
            <a:pPr marL="342900" indent="-342900">
              <a:spcAft>
                <a:spcPts val="1200"/>
              </a:spcAft>
              <a:buFont typeface="Arial" panose="020B0604020202020204" pitchFamily="34" charset="0"/>
              <a:buChar char="•"/>
            </a:pPr>
            <a:r>
              <a:rPr lang="en-US" sz="2000" dirty="0">
                <a:latin typeface="Arial Narrow" panose="020B0606020202030204" pitchFamily="34" charset="0"/>
              </a:rPr>
              <a:t>Smoke and obscurants scatter light, alter visibility</a:t>
            </a:r>
          </a:p>
        </p:txBody>
      </p:sp>
      <p:sp>
        <p:nvSpPr>
          <p:cNvPr id="6" name="TextBox 5"/>
          <p:cNvSpPr txBox="1"/>
          <p:nvPr/>
        </p:nvSpPr>
        <p:spPr>
          <a:xfrm>
            <a:off x="3216750" y="961020"/>
            <a:ext cx="4498796" cy="461665"/>
          </a:xfrm>
          <a:prstGeom prst="rect">
            <a:avLst/>
          </a:prstGeom>
          <a:noFill/>
        </p:spPr>
        <p:txBody>
          <a:bodyPr wrap="none" rtlCol="0">
            <a:spAutoFit/>
          </a:bodyPr>
          <a:lstStyle/>
          <a:p>
            <a:pPr algn="ctr"/>
            <a:r>
              <a:rPr lang="en-US" sz="2400" b="1" dirty="0">
                <a:latin typeface="Arial Narrow" panose="020B0606020202030204" pitchFamily="34" charset="0"/>
              </a:rPr>
              <a:t>It’s all about bending and scattering</a:t>
            </a:r>
          </a:p>
        </p:txBody>
      </p:sp>
    </p:spTree>
    <p:extLst>
      <p:ext uri="{BB962C8B-B14F-4D97-AF65-F5344CB8AC3E}">
        <p14:creationId xmlns:p14="http://schemas.microsoft.com/office/powerpoint/2010/main" val="242544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Effect of Temperature &amp; Moisture on EM Propagation</a:t>
            </a:r>
          </a:p>
        </p:txBody>
      </p:sp>
      <p:sp>
        <p:nvSpPr>
          <p:cNvPr id="3" name="Slide Number Placeholder 2"/>
          <p:cNvSpPr>
            <a:spLocks noGrp="1"/>
          </p:cNvSpPr>
          <p:nvPr>
            <p:ph type="sldNum" sz="quarter" idx="10"/>
          </p:nvPr>
        </p:nvSpPr>
        <p:spPr>
          <a:xfrm>
            <a:off x="10832116" y="6330460"/>
            <a:ext cx="706953" cy="439615"/>
          </a:xfrm>
        </p:spPr>
        <p:txBody>
          <a:bodyPr/>
          <a:lstStyle/>
          <a:p>
            <a:fld id="{F4B5699E-54A8-4AFE-A436-85B64C676A26}" type="slidenum">
              <a:rPr lang="en-US" smtClean="0"/>
              <a:t>35</a:t>
            </a:fld>
            <a:endParaRPr lang="en-US"/>
          </a:p>
        </p:txBody>
      </p:sp>
      <p:sp>
        <p:nvSpPr>
          <p:cNvPr id="4" name="Rectangle 3"/>
          <p:cNvSpPr/>
          <p:nvPr/>
        </p:nvSpPr>
        <p:spPr>
          <a:xfrm>
            <a:off x="459667" y="6116337"/>
            <a:ext cx="9928860" cy="430887"/>
          </a:xfrm>
          <a:prstGeom prst="rect">
            <a:avLst/>
          </a:prstGeom>
        </p:spPr>
        <p:txBody>
          <a:bodyPr wrap="square">
            <a:spAutoFit/>
          </a:bodyPr>
          <a:lstStyle/>
          <a:p>
            <a:pPr algn="ctr"/>
            <a:r>
              <a:rPr lang="en-US" sz="1100" dirty="0"/>
              <a:t>Publisher: </a:t>
            </a:r>
            <a:r>
              <a:rPr lang="en-US" sz="1100" dirty="0">
                <a:hlinkClick r:id="rId2"/>
              </a:rPr>
              <a:t>Christian Wolff</a:t>
            </a:r>
            <a:r>
              <a:rPr lang="en-US" sz="1100" dirty="0"/>
              <a:t> Text is available under the </a:t>
            </a:r>
            <a:r>
              <a:rPr lang="en-US" sz="1100" dirty="0">
                <a:hlinkClick r:id="rId3"/>
              </a:rPr>
              <a:t>GNU Free Documentation License</a:t>
            </a:r>
            <a:r>
              <a:rPr lang="en-US" sz="1100" dirty="0"/>
              <a:t>, and the</a:t>
            </a:r>
            <a:br>
              <a:rPr lang="en-US" sz="1100" dirty="0"/>
            </a:br>
            <a:r>
              <a:rPr lang="en-US" sz="1100" dirty="0">
                <a:hlinkClick r:id="rId4"/>
              </a:rPr>
              <a:t>Creative Commons Attribution-Share Alike 3.0 </a:t>
            </a:r>
            <a:r>
              <a:rPr lang="en-US" sz="1100" dirty="0" err="1">
                <a:hlinkClick r:id="rId4"/>
              </a:rPr>
              <a:t>Unported</a:t>
            </a:r>
            <a:r>
              <a:rPr lang="en-US" sz="1100" dirty="0"/>
              <a:t> license, </a:t>
            </a:r>
          </a:p>
        </p:txBody>
      </p:sp>
      <p:sp>
        <p:nvSpPr>
          <p:cNvPr id="5" name="Rectangle 4"/>
          <p:cNvSpPr/>
          <p:nvPr/>
        </p:nvSpPr>
        <p:spPr>
          <a:xfrm>
            <a:off x="3602917" y="6527341"/>
            <a:ext cx="3713261" cy="276999"/>
          </a:xfrm>
          <a:prstGeom prst="rect">
            <a:avLst/>
          </a:prstGeom>
        </p:spPr>
        <p:txBody>
          <a:bodyPr wrap="none">
            <a:spAutoFit/>
          </a:bodyPr>
          <a:lstStyle/>
          <a:p>
            <a:r>
              <a:rPr lang="en-US" sz="1200" dirty="0"/>
              <a:t>http://www.radartutorial.eu/07.waves/wa17.en.html</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236" y="1375648"/>
            <a:ext cx="7972364" cy="366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203562"/>
            <a:ext cx="3914836" cy="4007251"/>
          </a:xfrm>
          <a:prstGeom prst="rect">
            <a:avLst/>
          </a:prstGeom>
          <a:noFill/>
        </p:spPr>
        <p:txBody>
          <a:bodyPr wrap="square" rtlCol="0">
            <a:spAutoFit/>
          </a:bodyPr>
          <a:lstStyle/>
          <a:p>
            <a:pPr>
              <a:lnSpc>
                <a:spcPct val="85000"/>
              </a:lnSpc>
              <a:spcAft>
                <a:spcPts val="1200"/>
              </a:spcAft>
            </a:pPr>
            <a:r>
              <a:rPr lang="en-US" sz="2400" b="1" dirty="0">
                <a:latin typeface="Arial Narrow" panose="020B0606020202030204" pitchFamily="34" charset="0"/>
              </a:rPr>
              <a:t>Atmosphere = Fluid</a:t>
            </a:r>
          </a:p>
          <a:p>
            <a:pPr>
              <a:lnSpc>
                <a:spcPct val="85000"/>
              </a:lnSpc>
              <a:spcAft>
                <a:spcPts val="1200"/>
              </a:spcAft>
            </a:pPr>
            <a:r>
              <a:rPr lang="en-US" sz="2000" dirty="0">
                <a:latin typeface="Arial Narrow" panose="020B0606020202030204" pitchFamily="34" charset="0"/>
              </a:rPr>
              <a:t>Propagation of </a:t>
            </a:r>
            <a:r>
              <a:rPr lang="en-US" sz="2000" dirty="0" err="1">
                <a:latin typeface="Arial Narrow" panose="020B0606020202030204" pitchFamily="34" charset="0"/>
              </a:rPr>
              <a:t>ElectroMagnetic</a:t>
            </a:r>
            <a:r>
              <a:rPr lang="en-US" sz="2000" dirty="0">
                <a:latin typeface="Arial Narrow" panose="020B0606020202030204" pitchFamily="34" charset="0"/>
              </a:rPr>
              <a:t> (EM) waves in the atmosphere are subject to bending and interference from temperature profiles and the presence of water vapor</a:t>
            </a:r>
          </a:p>
          <a:p>
            <a:pPr>
              <a:lnSpc>
                <a:spcPct val="85000"/>
              </a:lnSpc>
              <a:spcAft>
                <a:spcPts val="1200"/>
              </a:spcAft>
            </a:pPr>
            <a:r>
              <a:rPr lang="en-US" sz="2000" dirty="0">
                <a:latin typeface="Arial Narrow" panose="020B0606020202030204" pitchFamily="34" charset="0"/>
              </a:rPr>
              <a:t>Atmospheric conditions change the index of refraction of the EM waves causing them to bend and changing the expected location of the signal from the target.</a:t>
            </a:r>
          </a:p>
          <a:p>
            <a:pPr>
              <a:lnSpc>
                <a:spcPct val="85000"/>
              </a:lnSpc>
              <a:spcAft>
                <a:spcPts val="1200"/>
              </a:spcAft>
            </a:pPr>
            <a:r>
              <a:rPr lang="en-US" sz="2000" dirty="0">
                <a:latin typeface="Arial Narrow" panose="020B0606020202030204" pitchFamily="34" charset="0"/>
              </a:rPr>
              <a:t>This refraction affects communication as well as sensing and targeting</a:t>
            </a:r>
          </a:p>
        </p:txBody>
      </p:sp>
      <p:sp>
        <p:nvSpPr>
          <p:cNvPr id="11" name="Title 1">
            <a:extLst>
              <a:ext uri="{FF2B5EF4-FFF2-40B4-BE49-F238E27FC236}">
                <a16:creationId xmlns:a16="http://schemas.microsoft.com/office/drawing/2014/main" id="{11E653BE-1248-4C72-ACA6-A5F32BFCC22D}"/>
              </a:ext>
            </a:extLst>
          </p:cNvPr>
          <p:cNvSpPr txBox="1">
            <a:spLocks/>
          </p:cNvSpPr>
          <p:nvPr/>
        </p:nvSpPr>
        <p:spPr bwMode="auto">
          <a:xfrm>
            <a:off x="459667" y="76200"/>
            <a:ext cx="1146659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nSpc>
                <a:spcPct val="120000"/>
              </a:lnSpc>
            </a:pPr>
            <a:r>
              <a:rPr lang="en-US" kern="0" dirty="0"/>
              <a:t>Atmospheric Effects on Electromagnetic (EM) Waves (1 of 2)</a:t>
            </a:r>
            <a:br>
              <a:rPr lang="en-US" kern="0" dirty="0"/>
            </a:br>
            <a:r>
              <a:rPr lang="en-US" sz="2400" kern="0" dirty="0">
                <a:solidFill>
                  <a:schemeClr val="tx1"/>
                </a:solidFill>
              </a:rPr>
              <a:t> </a:t>
            </a:r>
            <a:endParaRPr lang="en-US" kern="0" dirty="0">
              <a:solidFill>
                <a:schemeClr val="tx1"/>
              </a:solidFill>
            </a:endParaRPr>
          </a:p>
        </p:txBody>
      </p:sp>
    </p:spTree>
    <p:extLst>
      <p:ext uri="{BB962C8B-B14F-4D97-AF65-F5344CB8AC3E}">
        <p14:creationId xmlns:p14="http://schemas.microsoft.com/office/powerpoint/2010/main" val="4218167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D899-785A-4619-AAE1-E5F99BC9C2C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5C5042E-36F7-4D13-B130-DB287EA4156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3B9BF5-3791-41C6-8A62-F1FBD83C9083}"/>
              </a:ext>
            </a:extLst>
          </p:cNvPr>
          <p:cNvSpPr>
            <a:spLocks noGrp="1"/>
          </p:cNvSpPr>
          <p:nvPr>
            <p:ph type="sldNum" sz="quarter" idx="10"/>
          </p:nvPr>
        </p:nvSpPr>
        <p:spPr>
          <a:xfrm>
            <a:off x="10832116" y="6330460"/>
            <a:ext cx="706953" cy="439615"/>
          </a:xfrm>
        </p:spPr>
        <p:txBody>
          <a:bodyPr/>
          <a:lstStyle/>
          <a:p>
            <a:fld id="{F4B5699E-54A8-4AFE-A436-85B64C676A26}" type="slidenum">
              <a:rPr lang="en-US" smtClean="0"/>
              <a:t>36</a:t>
            </a:fld>
            <a:endParaRPr lang="en-US"/>
          </a:p>
        </p:txBody>
      </p:sp>
      <p:sp>
        <p:nvSpPr>
          <p:cNvPr id="5" name="Rectangle 4">
            <a:extLst>
              <a:ext uri="{FF2B5EF4-FFF2-40B4-BE49-F238E27FC236}">
                <a16:creationId xmlns:a16="http://schemas.microsoft.com/office/drawing/2014/main" id="{C306FFC2-9F7A-4760-BDF3-132BF2A2232B}"/>
              </a:ext>
            </a:extLst>
          </p:cNvPr>
          <p:cNvSpPr/>
          <p:nvPr/>
        </p:nvSpPr>
        <p:spPr>
          <a:xfrm>
            <a:off x="89770" y="35868"/>
            <a:ext cx="12012459" cy="1077218"/>
          </a:xfrm>
          <a:prstGeom prst="rect">
            <a:avLst/>
          </a:prstGeom>
        </p:spPr>
        <p:txBody>
          <a:bodyPr wrap="square">
            <a:spAutoFit/>
          </a:bodyPr>
          <a:lstStyle/>
          <a:p>
            <a:r>
              <a:rPr lang="en-US" b="1" kern="0" dirty="0">
                <a:solidFill>
                  <a:schemeClr val="bg1"/>
                </a:solidFill>
              </a:rPr>
              <a:t>Atmospheric Effects on Electromagnetic (EM) Waves </a:t>
            </a:r>
            <a:r>
              <a:rPr lang="en-US" sz="2000" b="1" kern="0" dirty="0">
                <a:solidFill>
                  <a:schemeClr val="bg1"/>
                </a:solidFill>
              </a:rPr>
              <a:t>(2 of 2)</a:t>
            </a:r>
            <a:br>
              <a:rPr lang="en-US" b="1" kern="0" dirty="0">
                <a:solidFill>
                  <a:schemeClr val="bg1"/>
                </a:solidFill>
              </a:rPr>
            </a:br>
            <a:endParaRPr lang="en-US" b="1" dirty="0">
              <a:solidFill>
                <a:schemeClr val="bg1"/>
              </a:solidFill>
            </a:endParaRPr>
          </a:p>
        </p:txBody>
      </p:sp>
      <p:sp>
        <p:nvSpPr>
          <p:cNvPr id="7" name="Rectangle 6">
            <a:extLst>
              <a:ext uri="{FF2B5EF4-FFF2-40B4-BE49-F238E27FC236}">
                <a16:creationId xmlns:a16="http://schemas.microsoft.com/office/drawing/2014/main" id="{F77DB5AD-B00A-42FE-A04D-B83D932C692F}"/>
              </a:ext>
            </a:extLst>
          </p:cNvPr>
          <p:cNvSpPr/>
          <p:nvPr/>
        </p:nvSpPr>
        <p:spPr>
          <a:xfrm>
            <a:off x="459667" y="6116337"/>
            <a:ext cx="9928860" cy="430887"/>
          </a:xfrm>
          <a:prstGeom prst="rect">
            <a:avLst/>
          </a:prstGeom>
        </p:spPr>
        <p:txBody>
          <a:bodyPr wrap="square">
            <a:spAutoFit/>
          </a:bodyPr>
          <a:lstStyle/>
          <a:p>
            <a:pPr algn="ctr"/>
            <a:r>
              <a:rPr lang="en-US" sz="1100" dirty="0"/>
              <a:t>Publisher: </a:t>
            </a:r>
            <a:r>
              <a:rPr lang="en-US" sz="1100" dirty="0">
                <a:hlinkClick r:id="rId2"/>
              </a:rPr>
              <a:t>Christian Wolff</a:t>
            </a:r>
            <a:r>
              <a:rPr lang="en-US" sz="1100" dirty="0"/>
              <a:t> Text is available under the </a:t>
            </a:r>
            <a:r>
              <a:rPr lang="en-US" sz="1100" dirty="0">
                <a:hlinkClick r:id="rId3"/>
              </a:rPr>
              <a:t>GNU Free Documentation License</a:t>
            </a:r>
            <a:r>
              <a:rPr lang="en-US" sz="1100" dirty="0"/>
              <a:t>, and the</a:t>
            </a:r>
            <a:br>
              <a:rPr lang="en-US" sz="1100" dirty="0"/>
            </a:br>
            <a:r>
              <a:rPr lang="en-US" sz="1100" dirty="0">
                <a:hlinkClick r:id="rId4"/>
              </a:rPr>
              <a:t>Creative Commons Attribution-Share Alike 3.0 </a:t>
            </a:r>
            <a:r>
              <a:rPr lang="en-US" sz="1100" dirty="0" err="1">
                <a:hlinkClick r:id="rId4"/>
              </a:rPr>
              <a:t>Unported</a:t>
            </a:r>
            <a:r>
              <a:rPr lang="en-US" sz="1100" dirty="0"/>
              <a:t> license, </a:t>
            </a:r>
          </a:p>
        </p:txBody>
      </p:sp>
      <p:sp>
        <p:nvSpPr>
          <p:cNvPr id="8" name="Rectangle 7">
            <a:extLst>
              <a:ext uri="{FF2B5EF4-FFF2-40B4-BE49-F238E27FC236}">
                <a16:creationId xmlns:a16="http://schemas.microsoft.com/office/drawing/2014/main" id="{2BC68734-AA43-4FFA-8EA3-30260213B5CB}"/>
              </a:ext>
            </a:extLst>
          </p:cNvPr>
          <p:cNvSpPr/>
          <p:nvPr/>
        </p:nvSpPr>
        <p:spPr>
          <a:xfrm>
            <a:off x="3602917" y="6527341"/>
            <a:ext cx="3713261" cy="276999"/>
          </a:xfrm>
          <a:prstGeom prst="rect">
            <a:avLst/>
          </a:prstGeom>
        </p:spPr>
        <p:txBody>
          <a:bodyPr wrap="none">
            <a:spAutoFit/>
          </a:bodyPr>
          <a:lstStyle/>
          <a:p>
            <a:r>
              <a:rPr lang="en-US" sz="1200" dirty="0"/>
              <a:t>http://www.radartutorial.eu/07.waves/wa17.en.html</a:t>
            </a:r>
          </a:p>
        </p:txBody>
      </p:sp>
      <p:pic>
        <p:nvPicPr>
          <p:cNvPr id="9" name="Picture 3">
            <a:extLst>
              <a:ext uri="{FF2B5EF4-FFF2-40B4-BE49-F238E27FC236}">
                <a16:creationId xmlns:a16="http://schemas.microsoft.com/office/drawing/2014/main" id="{63BD3F8A-2225-440F-B62A-3C5A2ADFE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534" y="843551"/>
            <a:ext cx="7827314" cy="395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3ED2893-0B0B-4923-806D-3C6D82746198}"/>
              </a:ext>
            </a:extLst>
          </p:cNvPr>
          <p:cNvSpPr txBox="1"/>
          <p:nvPr/>
        </p:nvSpPr>
        <p:spPr>
          <a:xfrm>
            <a:off x="1051447" y="5039655"/>
            <a:ext cx="10823965" cy="877163"/>
          </a:xfrm>
          <a:prstGeom prst="rect">
            <a:avLst/>
          </a:prstGeom>
          <a:noFill/>
        </p:spPr>
        <p:txBody>
          <a:bodyPr wrap="square" rtlCol="0">
            <a:spAutoFit/>
          </a:bodyPr>
          <a:lstStyle/>
          <a:p>
            <a:pPr>
              <a:lnSpc>
                <a:spcPct val="85000"/>
              </a:lnSpc>
            </a:pPr>
            <a:r>
              <a:rPr lang="en-US" sz="2000" dirty="0">
                <a:latin typeface="Arial Narrow" panose="020B0606020202030204" pitchFamily="34" charset="0"/>
              </a:rPr>
              <a:t>Kinks are inversions of temperature </a:t>
            </a:r>
          </a:p>
          <a:p>
            <a:pPr marL="342900" indent="-342900">
              <a:lnSpc>
                <a:spcPct val="85000"/>
              </a:lnSpc>
              <a:buFont typeface="Arial" panose="020B0604020202020204" pitchFamily="34" charset="0"/>
              <a:buChar char="•"/>
            </a:pPr>
            <a:r>
              <a:rPr lang="en-US" sz="2000" dirty="0">
                <a:latin typeface="Arial Narrow" panose="020B0606020202030204" pitchFamily="34" charset="0"/>
              </a:rPr>
              <a:t>In the ocean the surface duct is formed when the surface water is warmed by the sun</a:t>
            </a:r>
          </a:p>
          <a:p>
            <a:pPr marL="342900" indent="-342900">
              <a:lnSpc>
                <a:spcPct val="85000"/>
              </a:lnSpc>
              <a:spcAft>
                <a:spcPts val="1200"/>
              </a:spcAft>
              <a:buFont typeface="Arial" panose="020B0604020202020204" pitchFamily="34" charset="0"/>
              <a:buChar char="•"/>
            </a:pPr>
            <a:r>
              <a:rPr lang="en-US" sz="2000" dirty="0">
                <a:latin typeface="Arial Narrow" panose="020B0606020202030204" pitchFamily="34" charset="0"/>
              </a:rPr>
              <a:t>In the atmosphere ducts form when layers of warm air are found above the cooler air</a:t>
            </a:r>
          </a:p>
        </p:txBody>
      </p:sp>
      <p:sp>
        <p:nvSpPr>
          <p:cNvPr id="11" name="TextBox 10">
            <a:extLst>
              <a:ext uri="{FF2B5EF4-FFF2-40B4-BE49-F238E27FC236}">
                <a16:creationId xmlns:a16="http://schemas.microsoft.com/office/drawing/2014/main" id="{72CA3795-395E-4C95-95DE-8CED515B1BD5}"/>
              </a:ext>
            </a:extLst>
          </p:cNvPr>
          <p:cNvSpPr txBox="1"/>
          <p:nvPr/>
        </p:nvSpPr>
        <p:spPr>
          <a:xfrm>
            <a:off x="401747" y="1264795"/>
            <a:ext cx="4014787" cy="3484031"/>
          </a:xfrm>
          <a:prstGeom prst="rect">
            <a:avLst/>
          </a:prstGeom>
          <a:noFill/>
        </p:spPr>
        <p:txBody>
          <a:bodyPr wrap="square" rtlCol="0">
            <a:spAutoFit/>
          </a:bodyPr>
          <a:lstStyle/>
          <a:p>
            <a:pPr>
              <a:lnSpc>
                <a:spcPct val="85000"/>
              </a:lnSpc>
              <a:spcAft>
                <a:spcPts val="1200"/>
              </a:spcAft>
            </a:pPr>
            <a:r>
              <a:rPr lang="en-US" sz="2400" b="1" dirty="0">
                <a:latin typeface="Arial Narrow" panose="020B0606020202030204" pitchFamily="34" charset="0"/>
              </a:rPr>
              <a:t>Ducting</a:t>
            </a:r>
          </a:p>
          <a:p>
            <a:pPr>
              <a:lnSpc>
                <a:spcPct val="85000"/>
              </a:lnSpc>
              <a:spcAft>
                <a:spcPts val="1200"/>
              </a:spcAft>
            </a:pPr>
            <a:r>
              <a:rPr lang="en-US" sz="2000" dirty="0">
                <a:latin typeface="Arial Narrow" panose="020B0606020202030204" pitchFamily="34" charset="0"/>
              </a:rPr>
              <a:t>A kink in the temperature profile causes the formation of ducts (in both sonar and radar waves)</a:t>
            </a:r>
          </a:p>
          <a:p>
            <a:pPr marL="342900" indent="-342900">
              <a:lnSpc>
                <a:spcPct val="85000"/>
              </a:lnSpc>
              <a:spcAft>
                <a:spcPts val="1200"/>
              </a:spcAft>
              <a:buFont typeface="Arial" panose="020B0604020202020204" pitchFamily="34" charset="0"/>
              <a:buChar char="•"/>
            </a:pPr>
            <a:r>
              <a:rPr lang="en-US" sz="2000" dirty="0">
                <a:latin typeface="Arial Narrow" panose="020B0606020202030204" pitchFamily="34" charset="0"/>
              </a:rPr>
              <a:t>Scattering:  ducts create the opportunity for the waves to interfere with each other as they pass through temperature layers</a:t>
            </a:r>
          </a:p>
          <a:p>
            <a:pPr marL="342900" indent="-342900">
              <a:lnSpc>
                <a:spcPct val="85000"/>
              </a:lnSpc>
              <a:spcAft>
                <a:spcPts val="1200"/>
              </a:spcAft>
              <a:buFont typeface="Arial" panose="020B0604020202020204" pitchFamily="34" charset="0"/>
              <a:buChar char="•"/>
            </a:pPr>
            <a:r>
              <a:rPr lang="en-US" sz="2000" dirty="0">
                <a:latin typeface="Arial Narrow" panose="020B0606020202030204" pitchFamily="34" charset="0"/>
              </a:rPr>
              <a:t>Dead Zones:  ducts can create zones where waves are diverted away from that area</a:t>
            </a:r>
          </a:p>
        </p:txBody>
      </p:sp>
    </p:spTree>
    <p:extLst>
      <p:ext uri="{BB962C8B-B14F-4D97-AF65-F5344CB8AC3E}">
        <p14:creationId xmlns:p14="http://schemas.microsoft.com/office/powerpoint/2010/main" val="2250068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3A8B-0332-4A98-83C6-72B4C43E18E5}"/>
              </a:ext>
            </a:extLst>
          </p:cNvPr>
          <p:cNvSpPr>
            <a:spLocks noGrp="1"/>
          </p:cNvSpPr>
          <p:nvPr>
            <p:ph type="ctrTitle"/>
          </p:nvPr>
        </p:nvSpPr>
        <p:spPr>
          <a:xfrm>
            <a:off x="940905" y="1501775"/>
            <a:ext cx="10363200" cy="1470025"/>
          </a:xfrm>
        </p:spPr>
        <p:txBody>
          <a:bodyPr/>
          <a:lstStyle/>
          <a:p>
            <a:r>
              <a:rPr lang="en-US" dirty="0">
                <a:solidFill>
                  <a:schemeClr val="tx1"/>
                </a:solidFill>
              </a:rPr>
              <a:t>Now that you see environmental conditions affect the performance of systems</a:t>
            </a:r>
          </a:p>
        </p:txBody>
      </p:sp>
      <p:sp>
        <p:nvSpPr>
          <p:cNvPr id="3" name="Subtitle 2">
            <a:extLst>
              <a:ext uri="{FF2B5EF4-FFF2-40B4-BE49-F238E27FC236}">
                <a16:creationId xmlns:a16="http://schemas.microsoft.com/office/drawing/2014/main" id="{D74195C1-1605-4264-A612-D078C4C3C0DA}"/>
              </a:ext>
            </a:extLst>
          </p:cNvPr>
          <p:cNvSpPr>
            <a:spLocks noGrp="1"/>
          </p:cNvSpPr>
          <p:nvPr>
            <p:ph type="subTitle" idx="1"/>
          </p:nvPr>
        </p:nvSpPr>
        <p:spPr>
          <a:xfrm>
            <a:off x="1855305" y="3009901"/>
            <a:ext cx="8534400" cy="1752600"/>
          </a:xfrm>
        </p:spPr>
        <p:txBody>
          <a:bodyPr/>
          <a:lstStyle/>
          <a:p>
            <a:r>
              <a:rPr lang="en-US" dirty="0">
                <a:solidFill>
                  <a:schemeClr val="bg1">
                    <a:lumMod val="50000"/>
                  </a:schemeClr>
                </a:solidFill>
              </a:rPr>
              <a:t>Where do you get it?</a:t>
            </a:r>
          </a:p>
          <a:p>
            <a:r>
              <a:rPr lang="en-US" dirty="0">
                <a:solidFill>
                  <a:schemeClr val="bg1">
                    <a:lumMod val="50000"/>
                  </a:schemeClr>
                </a:solidFill>
              </a:rPr>
              <a:t>How do might you use it?</a:t>
            </a:r>
          </a:p>
          <a:p>
            <a:r>
              <a:rPr lang="en-US" dirty="0">
                <a:solidFill>
                  <a:schemeClr val="bg1">
                    <a:lumMod val="50000"/>
                  </a:schemeClr>
                </a:solidFill>
              </a:rPr>
              <a:t>Why would you need geo-specific data?</a:t>
            </a:r>
          </a:p>
          <a:p>
            <a:r>
              <a:rPr lang="en-US" dirty="0">
                <a:solidFill>
                  <a:schemeClr val="bg1">
                    <a:lumMod val="50000"/>
                  </a:schemeClr>
                </a:solidFill>
              </a:rPr>
              <a:t>How to handle the complications in Federations</a:t>
            </a:r>
          </a:p>
        </p:txBody>
      </p:sp>
      <p:sp>
        <p:nvSpPr>
          <p:cNvPr id="4" name="Slide Number Placeholder 3">
            <a:extLst>
              <a:ext uri="{FF2B5EF4-FFF2-40B4-BE49-F238E27FC236}">
                <a16:creationId xmlns:a16="http://schemas.microsoft.com/office/drawing/2014/main" id="{801F75FB-8EF9-47A7-AD83-A6C99099EB4E}"/>
              </a:ext>
            </a:extLst>
          </p:cNvPr>
          <p:cNvSpPr>
            <a:spLocks noGrp="1"/>
          </p:cNvSpPr>
          <p:nvPr>
            <p:ph type="sldNum" sz="quarter" idx="10"/>
          </p:nvPr>
        </p:nvSpPr>
        <p:spPr>
          <a:xfrm>
            <a:off x="10832116" y="6330460"/>
            <a:ext cx="706953" cy="439615"/>
          </a:xfrm>
        </p:spPr>
        <p:txBody>
          <a:bodyPr/>
          <a:lstStyle/>
          <a:p>
            <a:fld id="{F4B5699E-54A8-4AFE-A436-85B64C676A26}" type="slidenum">
              <a:rPr lang="en-US" smtClean="0"/>
              <a:t>37</a:t>
            </a:fld>
            <a:endParaRPr lang="en-US"/>
          </a:p>
        </p:txBody>
      </p:sp>
    </p:spTree>
    <p:extLst>
      <p:ext uri="{BB962C8B-B14F-4D97-AF65-F5344CB8AC3E}">
        <p14:creationId xmlns:p14="http://schemas.microsoft.com/office/powerpoint/2010/main" val="412109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7060"/>
            <a:ext cx="11554540" cy="851450"/>
          </a:xfrm>
        </p:spPr>
        <p:txBody>
          <a:bodyPr>
            <a:noAutofit/>
          </a:bodyPr>
          <a:lstStyle/>
          <a:p>
            <a:pPr>
              <a:lnSpc>
                <a:spcPct val="85000"/>
              </a:lnSpc>
            </a:pPr>
            <a:r>
              <a:rPr lang="en-US" sz="2800" b="1" dirty="0"/>
              <a:t>How Do We Acquire and Manage Weather Data?</a:t>
            </a:r>
          </a:p>
        </p:txBody>
      </p:sp>
      <p:sp>
        <p:nvSpPr>
          <p:cNvPr id="4" name="Content Placeholder 3"/>
          <p:cNvSpPr>
            <a:spLocks noGrp="1"/>
          </p:cNvSpPr>
          <p:nvPr>
            <p:ph idx="1"/>
          </p:nvPr>
        </p:nvSpPr>
        <p:spPr>
          <a:xfrm>
            <a:off x="318333" y="1166018"/>
            <a:ext cx="11553746" cy="5003428"/>
          </a:xfrm>
        </p:spPr>
        <p:txBody>
          <a:bodyPr>
            <a:noAutofit/>
          </a:bodyPr>
          <a:lstStyle/>
          <a:p>
            <a:pPr>
              <a:lnSpc>
                <a:spcPct val="85000"/>
              </a:lnSpc>
            </a:pPr>
            <a:r>
              <a:rPr lang="en-US" sz="2400" dirty="0"/>
              <a:t>Find the folks who do ocean and atmospheric modeling and understand the drivers and correlations among the ocean column and air column – so you know what’s important</a:t>
            </a:r>
          </a:p>
          <a:p>
            <a:pPr lvl="1">
              <a:lnSpc>
                <a:spcPct val="85000"/>
              </a:lnSpc>
            </a:pPr>
            <a:r>
              <a:rPr lang="en-US" sz="2000" b="1" dirty="0">
                <a:solidFill>
                  <a:srgbClr val="0066CC"/>
                </a:solidFill>
              </a:rPr>
              <a:t>NO, YOU are not going to do the modeling</a:t>
            </a:r>
          </a:p>
          <a:p>
            <a:pPr>
              <a:lnSpc>
                <a:spcPct val="85000"/>
              </a:lnSpc>
              <a:spcBef>
                <a:spcPts val="3000"/>
              </a:spcBef>
            </a:pPr>
            <a:r>
              <a:rPr lang="en-US" sz="2400" dirty="0"/>
              <a:t>Find the people who understand how to model the effects of the environment on your system </a:t>
            </a:r>
          </a:p>
          <a:p>
            <a:pPr>
              <a:lnSpc>
                <a:spcPct val="85000"/>
              </a:lnSpc>
              <a:spcBef>
                <a:spcPts val="3000"/>
              </a:spcBef>
            </a:pPr>
            <a:r>
              <a:rPr lang="en-US" sz="2400" dirty="0"/>
              <a:t>Find the people who know how to determine the critical factor</a:t>
            </a:r>
            <a:r>
              <a:rPr lang="en-US" sz="2400" dirty="0">
                <a:solidFill>
                  <a:schemeClr val="accent2">
                    <a:lumMod val="75000"/>
                  </a:schemeClr>
                </a:solidFill>
              </a:rPr>
              <a:t>:       	          </a:t>
            </a:r>
          </a:p>
          <a:p>
            <a:pPr marL="533386" lvl="1" indent="0">
              <a:lnSpc>
                <a:spcPct val="85000"/>
              </a:lnSpc>
              <a:spcBef>
                <a:spcPts val="1200"/>
              </a:spcBef>
              <a:buNone/>
            </a:pPr>
            <a:r>
              <a:rPr lang="en-US" sz="2000" dirty="0">
                <a:solidFill>
                  <a:schemeClr val="accent2">
                    <a:lumMod val="75000"/>
                  </a:schemeClr>
                </a:solidFill>
              </a:rPr>
              <a:t> </a:t>
            </a:r>
            <a:r>
              <a:rPr lang="en-US" sz="2000" b="1" dirty="0">
                <a:solidFill>
                  <a:srgbClr val="0066CC"/>
                </a:solidFill>
              </a:rPr>
              <a:t>HOW MUCH IS ENOUGH TO INCLUDE FOR YOUR CASE</a:t>
            </a:r>
          </a:p>
          <a:p>
            <a:pPr>
              <a:lnSpc>
                <a:spcPct val="85000"/>
              </a:lnSpc>
              <a:spcBef>
                <a:spcPts val="3000"/>
              </a:spcBef>
            </a:pPr>
            <a:r>
              <a:rPr lang="en-US" sz="2400" dirty="0"/>
              <a:t>Determine how to compute the effects for your case</a:t>
            </a:r>
          </a:p>
          <a:p>
            <a:pPr lvl="1">
              <a:lnSpc>
                <a:spcPct val="85000"/>
              </a:lnSpc>
              <a:spcBef>
                <a:spcPts val="600"/>
              </a:spcBef>
            </a:pPr>
            <a:r>
              <a:rPr lang="en-US" sz="2000" dirty="0"/>
              <a:t>Will back of the envelope estimates be good enough?</a:t>
            </a:r>
          </a:p>
          <a:p>
            <a:pPr lvl="1">
              <a:lnSpc>
                <a:spcPct val="85000"/>
              </a:lnSpc>
              <a:spcBef>
                <a:spcPts val="600"/>
              </a:spcBef>
            </a:pPr>
            <a:r>
              <a:rPr lang="en-US" sz="2000" dirty="0"/>
              <a:t>Do you have to use a high powered computer to determine propagation paths for sound, GPS signals, Radar signals, weapons sensors?</a:t>
            </a:r>
          </a:p>
          <a:p>
            <a:pPr lvl="1">
              <a:lnSpc>
                <a:spcPct val="85000"/>
              </a:lnSpc>
              <a:spcBef>
                <a:spcPts val="600"/>
              </a:spcBef>
            </a:pPr>
            <a:r>
              <a:rPr lang="en-US" sz="2000" dirty="0"/>
              <a:t>What did the developers of these systems use – can you beg, borrow or steal? </a:t>
            </a:r>
          </a:p>
          <a:p>
            <a:pPr>
              <a:lnSpc>
                <a:spcPct val="85000"/>
              </a:lnSpc>
              <a:spcBef>
                <a:spcPts val="0"/>
              </a:spcBef>
            </a:pPr>
            <a:endParaRPr lang="en-US" sz="2400" dirty="0">
              <a:solidFill>
                <a:srgbClr val="FFFF00"/>
              </a:solidFill>
            </a:endParaRPr>
          </a:p>
        </p:txBody>
      </p:sp>
      <p:sp>
        <p:nvSpPr>
          <p:cNvPr id="2" name="Slide Number Placeholder 1"/>
          <p:cNvSpPr>
            <a:spLocks noGrp="1"/>
          </p:cNvSpPr>
          <p:nvPr>
            <p:ph type="sldNum" sz="quarter" idx="12"/>
          </p:nvPr>
        </p:nvSpPr>
        <p:spPr/>
        <p:txBody>
          <a:bodyPr/>
          <a:lstStyle/>
          <a:p>
            <a:fld id="{F4B5699E-54A8-4AFE-A436-85B64C676A26}" type="slidenum">
              <a:rPr lang="en-US" smtClean="0"/>
              <a:t>38</a:t>
            </a:fld>
            <a:endParaRPr lang="en-US"/>
          </a:p>
        </p:txBody>
      </p:sp>
      <p:sp>
        <p:nvSpPr>
          <p:cNvPr id="5" name="TextBox 4">
            <a:extLst>
              <a:ext uri="{FF2B5EF4-FFF2-40B4-BE49-F238E27FC236}">
                <a16:creationId xmlns:a16="http://schemas.microsoft.com/office/drawing/2014/main" id="{EC62C4E9-C834-40B5-ACAA-A80EC11ECCA2}"/>
              </a:ext>
            </a:extLst>
          </p:cNvPr>
          <p:cNvSpPr txBox="1"/>
          <p:nvPr/>
        </p:nvSpPr>
        <p:spPr>
          <a:xfrm>
            <a:off x="11028349" y="6312871"/>
            <a:ext cx="463588" cy="400110"/>
          </a:xfrm>
          <a:prstGeom prst="rect">
            <a:avLst/>
          </a:prstGeom>
          <a:noFill/>
        </p:spPr>
        <p:txBody>
          <a:bodyPr wrap="none" rtlCol="0">
            <a:spAutoFit/>
          </a:bodyPr>
          <a:lstStyle/>
          <a:p>
            <a:r>
              <a:rPr lang="en-US" sz="2000" dirty="0"/>
              <a:t>38</a:t>
            </a:r>
          </a:p>
        </p:txBody>
      </p:sp>
    </p:spTree>
    <p:extLst>
      <p:ext uri="{BB962C8B-B14F-4D97-AF65-F5344CB8AC3E}">
        <p14:creationId xmlns:p14="http://schemas.microsoft.com/office/powerpoint/2010/main" val="3105660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82" y="0"/>
            <a:ext cx="10456432" cy="841248"/>
          </a:xfrm>
        </p:spPr>
        <p:txBody>
          <a:bodyPr/>
          <a:lstStyle/>
          <a:p>
            <a:r>
              <a:rPr lang="en-US" sz="3200" b="1" dirty="0"/>
              <a:t>Rules of Thumb:  Geo-typical</a:t>
            </a:r>
            <a:r>
              <a:rPr lang="en-US" sz="3200" dirty="0"/>
              <a:t> vs Geo-specific</a:t>
            </a:r>
            <a:r>
              <a:rPr lang="en-US" sz="3200" b="1" dirty="0"/>
              <a:t> </a:t>
            </a:r>
          </a:p>
        </p:txBody>
      </p:sp>
      <p:sp>
        <p:nvSpPr>
          <p:cNvPr id="3" name="Content Placeholder 2"/>
          <p:cNvSpPr>
            <a:spLocks noGrp="1"/>
          </p:cNvSpPr>
          <p:nvPr>
            <p:ph idx="1"/>
          </p:nvPr>
        </p:nvSpPr>
        <p:spPr>
          <a:xfrm>
            <a:off x="726204" y="1162210"/>
            <a:ext cx="10945654" cy="4180972"/>
          </a:xfrm>
        </p:spPr>
        <p:txBody>
          <a:bodyPr>
            <a:noAutofit/>
          </a:bodyPr>
          <a:lstStyle/>
          <a:p>
            <a:pPr>
              <a:lnSpc>
                <a:spcPct val="85000"/>
              </a:lnSpc>
            </a:pPr>
            <a:r>
              <a:rPr lang="en-US" dirty="0"/>
              <a:t>Geo-typical vs Geo-specific</a:t>
            </a:r>
          </a:p>
          <a:p>
            <a:pPr lvl="1">
              <a:lnSpc>
                <a:spcPct val="85000"/>
              </a:lnSpc>
            </a:pPr>
            <a:r>
              <a:rPr lang="en-US" dirty="0"/>
              <a:t>Train as close to geo-specific as possible in mission preparation</a:t>
            </a:r>
          </a:p>
          <a:p>
            <a:pPr lvl="1">
              <a:lnSpc>
                <a:spcPct val="85000"/>
              </a:lnSpc>
            </a:pPr>
            <a:r>
              <a:rPr lang="en-US" dirty="0"/>
              <a:t>Train with geo-typical when training for skill development</a:t>
            </a:r>
          </a:p>
          <a:p>
            <a:pPr>
              <a:lnSpc>
                <a:spcPct val="85000"/>
              </a:lnSpc>
              <a:spcBef>
                <a:spcPts val="1800"/>
              </a:spcBef>
            </a:pPr>
            <a:r>
              <a:rPr lang="en-US" dirty="0"/>
              <a:t>Constructive or Constructive and Virtual</a:t>
            </a:r>
          </a:p>
          <a:p>
            <a:pPr lvl="1">
              <a:lnSpc>
                <a:spcPct val="85000"/>
              </a:lnSpc>
            </a:pPr>
            <a:r>
              <a:rPr lang="en-US" dirty="0"/>
              <a:t>Use Climatic data for the time of year you want</a:t>
            </a:r>
          </a:p>
          <a:p>
            <a:pPr>
              <a:lnSpc>
                <a:spcPct val="85000"/>
              </a:lnSpc>
              <a:spcBef>
                <a:spcPts val="1800"/>
              </a:spcBef>
            </a:pPr>
            <a:r>
              <a:rPr lang="en-US" dirty="0"/>
              <a:t>LVC</a:t>
            </a:r>
          </a:p>
          <a:p>
            <a:pPr lvl="1">
              <a:lnSpc>
                <a:spcPct val="85000"/>
              </a:lnSpc>
            </a:pPr>
            <a:r>
              <a:rPr lang="en-US" dirty="0"/>
              <a:t>If you have live assets with sensors, use WEATHER data (Nowcasts and Forecasts) NOT climate</a:t>
            </a:r>
          </a:p>
          <a:p>
            <a:pPr lvl="1">
              <a:lnSpc>
                <a:spcPct val="85000"/>
              </a:lnSpc>
            </a:pPr>
            <a:r>
              <a:rPr lang="en-US" dirty="0"/>
              <a:t>Your humans need to be in the same world as your computed humans, systems, platforms</a:t>
            </a:r>
          </a:p>
          <a:p>
            <a:pPr lvl="1">
              <a:lnSpc>
                <a:spcPct val="85000"/>
              </a:lnSpc>
            </a:pPr>
            <a:r>
              <a:rPr lang="en-US" dirty="0"/>
              <a:t>What problems can arise if there are discrepancies?</a:t>
            </a:r>
          </a:p>
          <a:p>
            <a:pPr lvl="2">
              <a:lnSpc>
                <a:spcPct val="85000"/>
              </a:lnSpc>
            </a:pPr>
            <a:r>
              <a:rPr lang="en-US" sz="2400" b="1" i="1" dirty="0">
                <a:solidFill>
                  <a:srgbClr val="2B56AB"/>
                </a:solidFill>
              </a:rPr>
              <a:t>Remember the whales</a:t>
            </a:r>
          </a:p>
          <a:p>
            <a:pPr lvl="2">
              <a:lnSpc>
                <a:spcPct val="85000"/>
              </a:lnSpc>
            </a:pPr>
            <a:r>
              <a:rPr lang="en-US" sz="2400" b="1" i="1" dirty="0">
                <a:solidFill>
                  <a:srgbClr val="2B56AB"/>
                </a:solidFill>
              </a:rPr>
              <a:t>War story from Millennium Challenge 2002 (MC02</a:t>
            </a:r>
            <a:r>
              <a:rPr lang="en-US" sz="2400" dirty="0"/>
              <a:t>):  </a:t>
            </a:r>
          </a:p>
          <a:p>
            <a:pPr lvl="3">
              <a:lnSpc>
                <a:spcPct val="85000"/>
              </a:lnSpc>
            </a:pPr>
            <a:r>
              <a:rPr lang="en-US" sz="2000" dirty="0"/>
              <a:t>Where are my</a:t>
            </a:r>
            <a:r>
              <a:rPr lang="en-US" sz="2000" dirty="0">
                <a:solidFill>
                  <a:schemeClr val="accent2">
                    <a:lumMod val="75000"/>
                  </a:schemeClr>
                </a:solidFill>
              </a:rPr>
              <a:t> </a:t>
            </a:r>
            <a:r>
              <a:rPr lang="en-US" sz="2000" dirty="0">
                <a:solidFill>
                  <a:srgbClr val="0066CC"/>
                </a:solidFill>
              </a:rPr>
              <a:t>@#$^&amp;^%%$%$%#</a:t>
            </a:r>
            <a:r>
              <a:rPr lang="en-US" sz="2000" dirty="0">
                <a:solidFill>
                  <a:schemeClr val="accent2">
                    <a:lumMod val="75000"/>
                  </a:schemeClr>
                </a:solidFill>
              </a:rPr>
              <a:t> </a:t>
            </a:r>
            <a:r>
              <a:rPr lang="en-US" sz="2000" dirty="0"/>
              <a:t>planes?</a:t>
            </a:r>
          </a:p>
        </p:txBody>
      </p:sp>
      <p:sp>
        <p:nvSpPr>
          <p:cNvPr id="4" name="Slide Number Placeholder 3"/>
          <p:cNvSpPr>
            <a:spLocks noGrp="1"/>
          </p:cNvSpPr>
          <p:nvPr>
            <p:ph type="sldNum" sz="quarter" idx="12"/>
          </p:nvPr>
        </p:nvSpPr>
        <p:spPr/>
        <p:txBody>
          <a:bodyPr/>
          <a:lstStyle/>
          <a:p>
            <a:fld id="{F4B5699E-54A8-4AFE-A436-85B64C676A26}" type="slidenum">
              <a:rPr lang="en-US" smtClean="0"/>
              <a:t>39</a:t>
            </a:fld>
            <a:endParaRPr lang="en-US"/>
          </a:p>
        </p:txBody>
      </p:sp>
      <p:sp>
        <p:nvSpPr>
          <p:cNvPr id="5" name="TextBox 4">
            <a:extLst>
              <a:ext uri="{FF2B5EF4-FFF2-40B4-BE49-F238E27FC236}">
                <a16:creationId xmlns:a16="http://schemas.microsoft.com/office/drawing/2014/main" id="{3982BE7E-C398-4E0A-A777-7868EC01A284}"/>
              </a:ext>
            </a:extLst>
          </p:cNvPr>
          <p:cNvSpPr txBox="1"/>
          <p:nvPr/>
        </p:nvSpPr>
        <p:spPr>
          <a:xfrm>
            <a:off x="11028349" y="6312871"/>
            <a:ext cx="463588" cy="400110"/>
          </a:xfrm>
          <a:prstGeom prst="rect">
            <a:avLst/>
          </a:prstGeom>
          <a:noFill/>
        </p:spPr>
        <p:txBody>
          <a:bodyPr wrap="none" rtlCol="0">
            <a:spAutoFit/>
          </a:bodyPr>
          <a:lstStyle/>
          <a:p>
            <a:r>
              <a:rPr lang="en-US" sz="2000" dirty="0"/>
              <a:t>39</a:t>
            </a:r>
          </a:p>
        </p:txBody>
      </p:sp>
    </p:spTree>
    <p:extLst>
      <p:ext uri="{BB962C8B-B14F-4D97-AF65-F5344CB8AC3E}">
        <p14:creationId xmlns:p14="http://schemas.microsoft.com/office/powerpoint/2010/main" val="319538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38910"/>
            <a:ext cx="7416800" cy="841248"/>
          </a:xfrm>
        </p:spPr>
        <p:txBody>
          <a:bodyPr/>
          <a:lstStyle/>
          <a:p>
            <a:r>
              <a:rPr lang="en-US" sz="2800" b="1" dirty="0"/>
              <a:t>Learning Objectives</a:t>
            </a:r>
          </a:p>
        </p:txBody>
      </p:sp>
      <p:sp>
        <p:nvSpPr>
          <p:cNvPr id="3" name="Content Placeholder 2"/>
          <p:cNvSpPr>
            <a:spLocks noGrp="1"/>
          </p:cNvSpPr>
          <p:nvPr>
            <p:ph idx="1"/>
          </p:nvPr>
        </p:nvSpPr>
        <p:spPr>
          <a:xfrm>
            <a:off x="1103815" y="827129"/>
            <a:ext cx="8658726" cy="4525963"/>
          </a:xfrm>
        </p:spPr>
        <p:txBody>
          <a:bodyPr>
            <a:noAutofit/>
          </a:bodyPr>
          <a:lstStyle/>
          <a:p>
            <a:pPr marL="0" indent="0">
              <a:spcBef>
                <a:spcPts val="1800"/>
              </a:spcBef>
              <a:buNone/>
            </a:pPr>
            <a:r>
              <a:rPr lang="en-US" dirty="0"/>
              <a:t>By the close of this tutorial the attendees will be able to:</a:t>
            </a:r>
          </a:p>
          <a:p>
            <a:pPr>
              <a:spcBef>
                <a:spcPts val="1800"/>
              </a:spcBef>
            </a:pPr>
            <a:r>
              <a:rPr lang="en-US" dirty="0"/>
              <a:t>Identify the key features of an environment including land, sea, and atmosphere</a:t>
            </a:r>
          </a:p>
          <a:p>
            <a:pPr>
              <a:spcBef>
                <a:spcPts val="1800"/>
              </a:spcBef>
            </a:pPr>
            <a:r>
              <a:rPr lang="en-US" dirty="0"/>
              <a:t>Describe why the difference between weather and climate is important for Live, Virtual, Constructive (LVC) events</a:t>
            </a:r>
          </a:p>
          <a:p>
            <a:pPr>
              <a:spcBef>
                <a:spcPts val="1800"/>
              </a:spcBef>
            </a:pPr>
            <a:r>
              <a:rPr lang="en-US" dirty="0"/>
              <a:t>Explain why LVC events face difficulties when using </a:t>
            </a:r>
            <a:r>
              <a:rPr lang="en-US" dirty="0" err="1"/>
              <a:t>geotypical</a:t>
            </a:r>
            <a:r>
              <a:rPr lang="en-US" dirty="0"/>
              <a:t> vs </a:t>
            </a:r>
            <a:r>
              <a:rPr lang="en-US" dirty="0" err="1"/>
              <a:t>geospecific</a:t>
            </a:r>
            <a:r>
              <a:rPr lang="en-US" dirty="0"/>
              <a:t> environments</a:t>
            </a:r>
          </a:p>
          <a:p>
            <a:pPr>
              <a:spcBef>
                <a:spcPts val="1800"/>
              </a:spcBef>
            </a:pPr>
            <a:r>
              <a:rPr lang="en-US" dirty="0"/>
              <a:t>Explain why environment matters for communications and sensors in multi-domain operations</a:t>
            </a:r>
          </a:p>
          <a:p>
            <a:pPr>
              <a:spcBef>
                <a:spcPts val="1800"/>
              </a:spcBef>
            </a:pPr>
            <a:r>
              <a:rPr lang="en-US" dirty="0"/>
              <a:t>Identify sources of environmental data for simulations</a:t>
            </a:r>
          </a:p>
        </p:txBody>
      </p:sp>
      <p:sp>
        <p:nvSpPr>
          <p:cNvPr id="4" name="Slide Number Placeholder 3"/>
          <p:cNvSpPr>
            <a:spLocks noGrp="1"/>
          </p:cNvSpPr>
          <p:nvPr>
            <p:ph type="sldNum" sz="quarter" idx="12"/>
          </p:nvPr>
        </p:nvSpPr>
        <p:spPr/>
        <p:txBody>
          <a:bodyPr/>
          <a:lstStyle/>
          <a:p>
            <a:fld id="{F4B5699E-54A8-4AFE-A436-85B64C676A26}" type="slidenum">
              <a:rPr lang="en-US" smtClean="0"/>
              <a:t>4</a:t>
            </a:fld>
            <a:endParaRPr lang="en-US"/>
          </a:p>
        </p:txBody>
      </p:sp>
      <p:pic>
        <p:nvPicPr>
          <p:cNvPr id="6" name="Picture 5">
            <a:extLst>
              <a:ext uri="{FF2B5EF4-FFF2-40B4-BE49-F238E27FC236}">
                <a16:creationId xmlns:a16="http://schemas.microsoft.com/office/drawing/2014/main" id="{F817F1DC-3113-4D45-BACA-DD85BD7262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75517" y="1295401"/>
            <a:ext cx="4571185" cy="3589420"/>
          </a:xfrm>
          <a:prstGeom prst="rect">
            <a:avLst/>
          </a:prstGeom>
        </p:spPr>
      </p:pic>
      <p:sp>
        <p:nvSpPr>
          <p:cNvPr id="5" name="TextBox 4">
            <a:extLst>
              <a:ext uri="{FF2B5EF4-FFF2-40B4-BE49-F238E27FC236}">
                <a16:creationId xmlns:a16="http://schemas.microsoft.com/office/drawing/2014/main" id="{D2EF648D-0E85-4DE1-9D45-828989841F89}"/>
              </a:ext>
            </a:extLst>
          </p:cNvPr>
          <p:cNvSpPr txBox="1"/>
          <p:nvPr/>
        </p:nvSpPr>
        <p:spPr>
          <a:xfrm>
            <a:off x="11007969" y="6330455"/>
            <a:ext cx="324128" cy="400110"/>
          </a:xfrm>
          <a:prstGeom prst="rect">
            <a:avLst/>
          </a:prstGeom>
          <a:noFill/>
        </p:spPr>
        <p:txBody>
          <a:bodyPr wrap="none" rtlCol="0">
            <a:spAutoFit/>
          </a:bodyPr>
          <a:lstStyle/>
          <a:p>
            <a:r>
              <a:rPr lang="en-US" sz="2000" dirty="0"/>
              <a:t>4</a:t>
            </a:r>
          </a:p>
        </p:txBody>
      </p:sp>
    </p:spTree>
    <p:extLst>
      <p:ext uri="{BB962C8B-B14F-4D97-AF65-F5344CB8AC3E}">
        <p14:creationId xmlns:p14="http://schemas.microsoft.com/office/powerpoint/2010/main" val="179308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76" y="-38910"/>
            <a:ext cx="11553746" cy="914400"/>
          </a:xfrm>
        </p:spPr>
        <p:txBody>
          <a:bodyPr>
            <a:normAutofit/>
          </a:bodyPr>
          <a:lstStyle/>
          <a:p>
            <a:r>
              <a:rPr lang="en-US" sz="2800" b="1" dirty="0"/>
              <a:t>War Story:  Why You Need to Talk to the Experts</a:t>
            </a:r>
          </a:p>
        </p:txBody>
      </p:sp>
      <p:sp>
        <p:nvSpPr>
          <p:cNvPr id="3" name="Content Placeholder 2"/>
          <p:cNvSpPr>
            <a:spLocks noGrp="1"/>
          </p:cNvSpPr>
          <p:nvPr>
            <p:ph idx="1"/>
          </p:nvPr>
        </p:nvSpPr>
        <p:spPr>
          <a:xfrm>
            <a:off x="623173" y="914400"/>
            <a:ext cx="10945654" cy="5100810"/>
          </a:xfrm>
        </p:spPr>
        <p:txBody>
          <a:bodyPr>
            <a:normAutofit/>
          </a:bodyPr>
          <a:lstStyle/>
          <a:p>
            <a:r>
              <a:rPr lang="en-US" b="1" dirty="0"/>
              <a:t>Request:  I need ocean data for every 6 hours</a:t>
            </a:r>
          </a:p>
          <a:p>
            <a:pPr lvl="1">
              <a:spcAft>
                <a:spcPts val="1200"/>
              </a:spcAft>
            </a:pPr>
            <a:r>
              <a:rPr lang="en-US" sz="2400" b="1" dirty="0">
                <a:solidFill>
                  <a:srgbClr val="0070C0"/>
                </a:solidFill>
              </a:rPr>
              <a:t>Answer:  Okay, I can do that, but what do your sensor models use to compute sound propagation?</a:t>
            </a:r>
          </a:p>
          <a:p>
            <a:pPr marL="1371600" lvl="3" indent="0">
              <a:spcBef>
                <a:spcPts val="1800"/>
              </a:spcBef>
              <a:buNone/>
            </a:pPr>
            <a:r>
              <a:rPr lang="en-US" sz="2400" b="1" dirty="0">
                <a:solidFill>
                  <a:schemeClr val="accent2">
                    <a:lumMod val="75000"/>
                  </a:schemeClr>
                </a:solidFill>
              </a:rPr>
              <a:t>                                                                       Much head scratching</a:t>
            </a:r>
          </a:p>
          <a:p>
            <a:r>
              <a:rPr lang="en-US" b="1" dirty="0"/>
              <a:t>Response:  acoustic sound channel model</a:t>
            </a:r>
          </a:p>
          <a:p>
            <a:pPr marL="1371600" lvl="3" indent="0">
              <a:buNone/>
            </a:pPr>
            <a:r>
              <a:rPr lang="en-US" sz="2400" b="1" dirty="0">
                <a:solidFill>
                  <a:srgbClr val="0070C0"/>
                </a:solidFill>
              </a:rPr>
              <a:t>Answer:  But you are in the Persian Gulf – there are no sound channels in the Persian Gulf – a sound channel is a “blue water,”  deep ocean phenomenon</a:t>
            </a:r>
          </a:p>
          <a:p>
            <a:pPr marL="1371600" lvl="3" indent="0">
              <a:buNone/>
            </a:pPr>
            <a:endParaRPr lang="en-US" sz="2400" b="1" dirty="0">
              <a:solidFill>
                <a:srgbClr val="00B0F0"/>
              </a:solidFill>
            </a:endParaRPr>
          </a:p>
          <a:p>
            <a:pPr marL="114300" indent="0">
              <a:buNone/>
            </a:pPr>
            <a:r>
              <a:rPr lang="en-US" b="1" dirty="0"/>
              <a:t>Moral of the story:  the models and the environment have to work together using the right data for the right models – and at the accuracy and resolution you really need for your problem </a:t>
            </a:r>
            <a:r>
              <a:rPr lang="en-US" b="1" i="1" dirty="0"/>
              <a:t>(and no more as there are time and resource penalties for wanting too much</a:t>
            </a:r>
            <a:r>
              <a:rPr lang="en-US" b="1" dirty="0"/>
              <a:t>)</a:t>
            </a:r>
          </a:p>
          <a:p>
            <a:pPr marL="0" indent="0">
              <a:buNone/>
            </a:pPr>
            <a:endParaRPr lang="en-US" b="1" dirty="0">
              <a:solidFill>
                <a:schemeClr val="accent2">
                  <a:lumMod val="75000"/>
                </a:schemeClr>
              </a:solidFill>
            </a:endParaRPr>
          </a:p>
        </p:txBody>
      </p:sp>
      <p:sp>
        <p:nvSpPr>
          <p:cNvPr id="4" name="Slide Number Placeholder 3"/>
          <p:cNvSpPr>
            <a:spLocks noGrp="1"/>
          </p:cNvSpPr>
          <p:nvPr>
            <p:ph type="sldNum" sz="quarter" idx="12"/>
          </p:nvPr>
        </p:nvSpPr>
        <p:spPr/>
        <p:txBody>
          <a:bodyPr/>
          <a:lstStyle/>
          <a:p>
            <a:fld id="{F4B5699E-54A8-4AFE-A436-85B64C676A26}" type="slidenum">
              <a:rPr lang="en-US" smtClean="0"/>
              <a:t>40</a:t>
            </a:fld>
            <a:endParaRPr lang="en-US"/>
          </a:p>
        </p:txBody>
      </p:sp>
      <p:pic>
        <p:nvPicPr>
          <p:cNvPr id="2050" name="Picture 2" descr="C:\Users\snumrich\AppData\Local\Microsoft\Windows\Temporary Internet Files\Content.IE5\DZZHEKR1\scratching-head-smiley-emoticon[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240" y="2006848"/>
            <a:ext cx="1125370" cy="828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F80B7A-604B-4761-9D9E-15CA6AB45D37}"/>
              </a:ext>
            </a:extLst>
          </p:cNvPr>
          <p:cNvSpPr txBox="1"/>
          <p:nvPr/>
        </p:nvSpPr>
        <p:spPr>
          <a:xfrm>
            <a:off x="11028349" y="6312871"/>
            <a:ext cx="463588" cy="400110"/>
          </a:xfrm>
          <a:prstGeom prst="rect">
            <a:avLst/>
          </a:prstGeom>
          <a:noFill/>
        </p:spPr>
        <p:txBody>
          <a:bodyPr wrap="none" rtlCol="0">
            <a:spAutoFit/>
          </a:bodyPr>
          <a:lstStyle/>
          <a:p>
            <a:r>
              <a:rPr lang="en-US" sz="2000" dirty="0"/>
              <a:t>40</a:t>
            </a:r>
          </a:p>
        </p:txBody>
      </p:sp>
    </p:spTree>
    <p:extLst>
      <p:ext uri="{BB962C8B-B14F-4D97-AF65-F5344CB8AC3E}">
        <p14:creationId xmlns:p14="http://schemas.microsoft.com/office/powerpoint/2010/main" val="3289134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51A9-704E-4C70-8FCC-9DA5D06617A2}"/>
              </a:ext>
            </a:extLst>
          </p:cNvPr>
          <p:cNvSpPr>
            <a:spLocks noGrp="1"/>
          </p:cNvSpPr>
          <p:nvPr>
            <p:ph type="title"/>
          </p:nvPr>
        </p:nvSpPr>
        <p:spPr>
          <a:xfrm>
            <a:off x="1360170" y="0"/>
            <a:ext cx="9677025" cy="841248"/>
          </a:xfrm>
        </p:spPr>
        <p:txBody>
          <a:bodyPr/>
          <a:lstStyle/>
          <a:p>
            <a:r>
              <a:rPr lang="en-US" sz="2800" dirty="0"/>
              <a:t>Federations Complicate Including Environment</a:t>
            </a:r>
          </a:p>
        </p:txBody>
      </p:sp>
      <p:sp>
        <p:nvSpPr>
          <p:cNvPr id="3" name="Content Placeholder 2">
            <a:extLst>
              <a:ext uri="{FF2B5EF4-FFF2-40B4-BE49-F238E27FC236}">
                <a16:creationId xmlns:a16="http://schemas.microsoft.com/office/drawing/2014/main" id="{FCE61E90-F57B-46D4-9FFF-30C3E3BA6942}"/>
              </a:ext>
            </a:extLst>
          </p:cNvPr>
          <p:cNvSpPr>
            <a:spLocks noGrp="1"/>
          </p:cNvSpPr>
          <p:nvPr>
            <p:ph idx="1"/>
          </p:nvPr>
        </p:nvSpPr>
        <p:spPr>
          <a:xfrm>
            <a:off x="734506" y="983894"/>
            <a:ext cx="10928351" cy="4890211"/>
          </a:xfrm>
        </p:spPr>
        <p:txBody>
          <a:bodyPr/>
          <a:lstStyle/>
          <a:p>
            <a:r>
              <a:rPr lang="en-US" dirty="0"/>
              <a:t>Now that we know we have to correlate the ENTIRE environment…</a:t>
            </a:r>
          </a:p>
          <a:p>
            <a:r>
              <a:rPr lang="en-US" dirty="0"/>
              <a:t>It’s much easier in a monolithic model or simulation.</a:t>
            </a:r>
          </a:p>
          <a:p>
            <a:pPr lvl="1"/>
            <a:r>
              <a:rPr lang="en-US" dirty="0"/>
              <a:t>One developer controls the entire environment</a:t>
            </a:r>
          </a:p>
          <a:p>
            <a:pPr lvl="1"/>
            <a:r>
              <a:rPr lang="en-US" dirty="0"/>
              <a:t>Environments are often packaged with the product and not accessible for purpose of changing the data</a:t>
            </a:r>
          </a:p>
          <a:p>
            <a:r>
              <a:rPr lang="en-US" dirty="0"/>
              <a:t>Federations are composed of independently built federates</a:t>
            </a:r>
          </a:p>
          <a:p>
            <a:pPr lvl="1"/>
            <a:r>
              <a:rPr lang="en-US" dirty="0"/>
              <a:t>Multiple developers were not thinking across the needs of a larger federation</a:t>
            </a:r>
          </a:p>
          <a:p>
            <a:pPr lvl="1"/>
            <a:r>
              <a:rPr lang="en-US" dirty="0"/>
              <a:t>Just reading in a new data set rarely works (differences in coordinate systems, projections, etc.)</a:t>
            </a:r>
          </a:p>
          <a:p>
            <a:pPr lvl="1"/>
            <a:r>
              <a:rPr lang="en-US" dirty="0"/>
              <a:t>Terrain developers have long worked the problems of managing different terrain databases</a:t>
            </a:r>
          </a:p>
          <a:p>
            <a:pPr lvl="2"/>
            <a:r>
              <a:rPr lang="en-US" dirty="0"/>
              <a:t>Having a common data model is really important</a:t>
            </a:r>
          </a:p>
          <a:p>
            <a:pPr lvl="2"/>
            <a:r>
              <a:rPr lang="en-US" dirty="0"/>
              <a:t>See the NATO RIEDP going through the standardization process now in SISO (Simulation Innovation Standards Organization) (RIEDP, Reuse and Interoperation of Environmental Data and Processes)</a:t>
            </a:r>
          </a:p>
          <a:p>
            <a:pPr lvl="1"/>
            <a:r>
              <a:rPr lang="en-US" dirty="0"/>
              <a:t>Atmosphere and Ocean have to be mutually coordinated and are time varying – </a:t>
            </a:r>
            <a:r>
              <a:rPr lang="en-US" dirty="0" err="1"/>
              <a:t>e.g.,wind</a:t>
            </a:r>
            <a:r>
              <a:rPr lang="en-US" dirty="0"/>
              <a:t> and waves have to match</a:t>
            </a:r>
          </a:p>
          <a:p>
            <a:pPr lvl="1"/>
            <a:r>
              <a:rPr lang="en-US" dirty="0"/>
              <a:t>Servers exist and fill the need for serving the same data to all sensors and platforms</a:t>
            </a:r>
          </a:p>
          <a:p>
            <a:pPr lvl="1"/>
            <a:endParaRPr lang="en-US" dirty="0"/>
          </a:p>
        </p:txBody>
      </p:sp>
      <p:sp>
        <p:nvSpPr>
          <p:cNvPr id="4" name="Slide Number Placeholder 3">
            <a:extLst>
              <a:ext uri="{FF2B5EF4-FFF2-40B4-BE49-F238E27FC236}">
                <a16:creationId xmlns:a16="http://schemas.microsoft.com/office/drawing/2014/main" id="{6713193C-398F-4190-BD1A-1B7162F3EADC}"/>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41</a:t>
            </a:fld>
            <a:endParaRPr lang="en-US" dirty="0">
              <a:solidFill>
                <a:srgbClr val="000000"/>
              </a:solidFill>
            </a:endParaRPr>
          </a:p>
        </p:txBody>
      </p:sp>
    </p:spTree>
    <p:extLst>
      <p:ext uri="{BB962C8B-B14F-4D97-AF65-F5344CB8AC3E}">
        <p14:creationId xmlns:p14="http://schemas.microsoft.com/office/powerpoint/2010/main" val="2553842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7"/>
            <a:ext cx="12161837" cy="914400"/>
          </a:xfrm>
        </p:spPr>
        <p:txBody>
          <a:bodyPr>
            <a:noAutofit/>
          </a:bodyPr>
          <a:lstStyle/>
          <a:p>
            <a:r>
              <a:rPr lang="en-US" sz="2800" b="1" dirty="0"/>
              <a:t>Generating an Atmospheric/Maritime Environment</a:t>
            </a:r>
          </a:p>
        </p:txBody>
      </p:sp>
      <p:sp>
        <p:nvSpPr>
          <p:cNvPr id="3" name="Content Placeholder 2"/>
          <p:cNvSpPr>
            <a:spLocks noGrp="1"/>
          </p:cNvSpPr>
          <p:nvPr>
            <p:ph idx="1"/>
          </p:nvPr>
        </p:nvSpPr>
        <p:spPr>
          <a:xfrm>
            <a:off x="225789" y="2051701"/>
            <a:ext cx="11452397" cy="4648200"/>
          </a:xfrm>
        </p:spPr>
        <p:txBody>
          <a:bodyPr>
            <a:noAutofit/>
          </a:bodyPr>
          <a:lstStyle/>
          <a:p>
            <a:pPr marL="457200" indent="-457200">
              <a:spcBef>
                <a:spcPts val="2400"/>
              </a:spcBef>
              <a:buFont typeface="+mj-lt"/>
              <a:buAutoNum type="arabicPeriod"/>
            </a:pPr>
            <a:r>
              <a:rPr lang="en-US" dirty="0"/>
              <a:t>Start with historical data (climate)  -- this is the initial data set on which the rest is built</a:t>
            </a:r>
          </a:p>
          <a:p>
            <a:pPr marL="457200" indent="-457200">
              <a:spcBef>
                <a:spcPts val="2400"/>
              </a:spcBef>
              <a:buFont typeface="+mj-lt"/>
              <a:buAutoNum type="arabicPeriod"/>
            </a:pPr>
            <a:r>
              <a:rPr lang="en-US" dirty="0"/>
              <a:t>Use daily forecasts and </a:t>
            </a:r>
            <a:r>
              <a:rPr lang="en-US" dirty="0" err="1"/>
              <a:t>nowcasts</a:t>
            </a:r>
            <a:r>
              <a:rPr lang="en-US" dirty="0"/>
              <a:t> to update the ocean and atmosphere (can get updates every 4 – 6 hours if needed) – remember the whales – </a:t>
            </a:r>
            <a:r>
              <a:rPr lang="en-US" b="1" dirty="0">
                <a:solidFill>
                  <a:srgbClr val="3366CC"/>
                </a:solidFill>
              </a:rPr>
              <a:t>NOW</a:t>
            </a:r>
            <a:r>
              <a:rPr lang="en-US" dirty="0"/>
              <a:t> is important</a:t>
            </a:r>
          </a:p>
          <a:p>
            <a:pPr marL="457200" indent="-457200">
              <a:spcBef>
                <a:spcPts val="2400"/>
              </a:spcBef>
              <a:buFont typeface="+mj-lt"/>
              <a:buAutoNum type="arabicPeriod"/>
            </a:pPr>
            <a:r>
              <a:rPr lang="en-US" dirty="0"/>
              <a:t>Serve the ocean and atmosphere thus developed to the simulation using a server – they exist!!!</a:t>
            </a:r>
          </a:p>
          <a:p>
            <a:pPr marL="457200" indent="-457200">
              <a:spcBef>
                <a:spcPts val="2400"/>
              </a:spcBef>
              <a:buFont typeface="+mj-lt"/>
              <a:buAutoNum type="arabicPeriod"/>
            </a:pPr>
            <a:r>
              <a:rPr lang="en-US" dirty="0"/>
              <a:t>Create an effects server if needed for the sensor, weapons and other systems effects (effects servers handle heavy computational loads and assure consistency across all entities)</a:t>
            </a:r>
          </a:p>
        </p:txBody>
      </p:sp>
      <p:sp>
        <p:nvSpPr>
          <p:cNvPr id="5" name="Slide Number Placeholder 4"/>
          <p:cNvSpPr>
            <a:spLocks noGrp="1"/>
          </p:cNvSpPr>
          <p:nvPr>
            <p:ph type="sldNum" sz="quarter" idx="12"/>
          </p:nvPr>
        </p:nvSpPr>
        <p:spPr/>
        <p:txBody>
          <a:bodyPr/>
          <a:lstStyle/>
          <a:p>
            <a:fld id="{F4B5699E-54A8-4AFE-A436-85B64C676A26}" type="slidenum">
              <a:rPr lang="en-US" smtClean="0"/>
              <a:t>42</a:t>
            </a:fld>
            <a:endParaRPr lang="en-US"/>
          </a:p>
        </p:txBody>
      </p:sp>
      <p:sp>
        <p:nvSpPr>
          <p:cNvPr id="4" name="TextBox 3"/>
          <p:cNvSpPr txBox="1"/>
          <p:nvPr/>
        </p:nvSpPr>
        <p:spPr>
          <a:xfrm>
            <a:off x="2706477" y="838203"/>
            <a:ext cx="5033044" cy="954107"/>
          </a:xfrm>
          <a:prstGeom prst="rect">
            <a:avLst/>
          </a:prstGeom>
          <a:noFill/>
        </p:spPr>
        <p:txBody>
          <a:bodyPr wrap="none" rtlCol="0">
            <a:spAutoFit/>
          </a:bodyPr>
          <a:lstStyle/>
          <a:p>
            <a:r>
              <a:rPr lang="en-US" sz="2800" b="1" dirty="0">
                <a:latin typeface="Arial Narrow" panose="020B0606020202030204" pitchFamily="34" charset="0"/>
              </a:rPr>
              <a:t>Someone else does the creation </a:t>
            </a:r>
          </a:p>
          <a:p>
            <a:r>
              <a:rPr lang="en-US" sz="2800" b="1" dirty="0">
                <a:latin typeface="Arial Narrow" panose="020B0606020202030204" pitchFamily="34" charset="0"/>
              </a:rPr>
              <a:t>You pull data and make it available</a:t>
            </a:r>
            <a:endParaRPr lang="en-US" sz="2800" dirty="0">
              <a:latin typeface="Arial Narrow" panose="020B0606020202030204" pitchFamily="34" charset="0"/>
            </a:endParaRPr>
          </a:p>
        </p:txBody>
      </p:sp>
      <p:sp>
        <p:nvSpPr>
          <p:cNvPr id="6" name="TextBox 5">
            <a:extLst>
              <a:ext uri="{FF2B5EF4-FFF2-40B4-BE49-F238E27FC236}">
                <a16:creationId xmlns:a16="http://schemas.microsoft.com/office/drawing/2014/main" id="{467091A9-3AB0-4BB2-806C-11730967012B}"/>
              </a:ext>
            </a:extLst>
          </p:cNvPr>
          <p:cNvSpPr txBox="1"/>
          <p:nvPr/>
        </p:nvSpPr>
        <p:spPr>
          <a:xfrm>
            <a:off x="11028349" y="6312871"/>
            <a:ext cx="463588" cy="400110"/>
          </a:xfrm>
          <a:prstGeom prst="rect">
            <a:avLst/>
          </a:prstGeom>
          <a:noFill/>
        </p:spPr>
        <p:txBody>
          <a:bodyPr wrap="none" rtlCol="0">
            <a:spAutoFit/>
          </a:bodyPr>
          <a:lstStyle/>
          <a:p>
            <a:r>
              <a:rPr lang="en-US" sz="2000" dirty="0"/>
              <a:t>42</a:t>
            </a:r>
          </a:p>
        </p:txBody>
      </p:sp>
    </p:spTree>
    <p:extLst>
      <p:ext uri="{BB962C8B-B14F-4D97-AF65-F5344CB8AC3E}">
        <p14:creationId xmlns:p14="http://schemas.microsoft.com/office/powerpoint/2010/main" val="3704428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66634" y="-127265"/>
            <a:ext cx="11458731" cy="1143000"/>
          </a:xfrm>
        </p:spPr>
        <p:txBody>
          <a:bodyPr>
            <a:noAutofit/>
          </a:bodyPr>
          <a:lstStyle/>
          <a:p>
            <a:pPr>
              <a:spcBef>
                <a:spcPts val="600"/>
              </a:spcBef>
            </a:pPr>
            <a:r>
              <a:rPr lang="en-US" altLang="en-US" dirty="0"/>
              <a:t>Building a Runtime Environment</a:t>
            </a:r>
            <a:br>
              <a:rPr lang="en-US" altLang="en-US" sz="1400" dirty="0">
                <a:solidFill>
                  <a:srgbClr val="FFFF00"/>
                </a:solidFill>
              </a:rPr>
            </a:br>
            <a:r>
              <a:rPr lang="en-US" altLang="en-US" sz="1800" dirty="0"/>
              <a:t>Primary Issue:  Matching simulation and real world for LVC exercise</a:t>
            </a:r>
            <a:endParaRPr lang="en-US" altLang="en-US" sz="1400" dirty="0"/>
          </a:p>
        </p:txBody>
      </p:sp>
      <p:sp>
        <p:nvSpPr>
          <p:cNvPr id="3" name="Slide Number Placeholder 2"/>
          <p:cNvSpPr>
            <a:spLocks noGrp="1"/>
          </p:cNvSpPr>
          <p:nvPr>
            <p:ph type="sldNum" sz="quarter" idx="4294967295"/>
          </p:nvPr>
        </p:nvSpPr>
        <p:spPr>
          <a:xfrm>
            <a:off x="10581686" y="6266618"/>
            <a:ext cx="821634" cy="340935"/>
          </a:xfrm>
        </p:spPr>
        <p:txBody>
          <a:bodyPr/>
          <a:lstStyle/>
          <a:p>
            <a:fld id="{F4B5699E-54A8-4AFE-A436-85B64C676A26}" type="slidenum">
              <a:rPr lang="en-US" smtClean="0">
                <a:latin typeface="Arial Narrow" panose="020B0606020202030204" pitchFamily="34" charset="0"/>
              </a:rPr>
              <a:t>43</a:t>
            </a:fld>
            <a:endParaRPr lang="en-US" dirty="0">
              <a:latin typeface="Arial Narrow" panose="020B0606020202030204"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112" y="3131196"/>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descr="sbc_kb01.jpg                                                   00000013Mail                           B5C2C9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751" y="4512374"/>
            <a:ext cx="938172" cy="924222"/>
          </a:xfrm>
          <a:prstGeom prst="rect">
            <a:avLst/>
          </a:prstGeom>
          <a:noFill/>
          <a:extLst>
            <a:ext uri="{909E8E84-426E-40DD-AFC4-6F175D3DCCD1}">
              <a14:hiddenFill xmlns:a14="http://schemas.microsoft.com/office/drawing/2010/main">
                <a:solidFill>
                  <a:srgbClr val="FFFFFF"/>
                </a:solidFill>
              </a14:hiddenFill>
            </a:ext>
          </a:extLst>
        </p:spPr>
      </p:pic>
      <p:sp>
        <p:nvSpPr>
          <p:cNvPr id="23557" name="Rectangle 5"/>
          <p:cNvSpPr>
            <a:spLocks noChangeArrowheads="1"/>
          </p:cNvSpPr>
          <p:nvPr/>
        </p:nvSpPr>
        <p:spPr bwMode="auto">
          <a:xfrm>
            <a:off x="414142" y="5494983"/>
            <a:ext cx="11249700" cy="304800"/>
          </a:xfrm>
          <a:prstGeom prst="rect">
            <a:avLst/>
          </a:pr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58" name="Rectangle 6"/>
          <p:cNvSpPr>
            <a:spLocks noChangeArrowheads="1"/>
          </p:cNvSpPr>
          <p:nvPr/>
        </p:nvSpPr>
        <p:spPr bwMode="auto">
          <a:xfrm>
            <a:off x="414142" y="5494983"/>
            <a:ext cx="2837762" cy="3048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59" name="Text Box 7"/>
          <p:cNvSpPr txBox="1">
            <a:spLocks noChangeArrowheads="1"/>
          </p:cNvSpPr>
          <p:nvPr/>
        </p:nvSpPr>
        <p:spPr bwMode="auto">
          <a:xfrm>
            <a:off x="263029" y="819247"/>
            <a:ext cx="24953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b="1" dirty="0">
                <a:latin typeface="Arial Narrow" panose="020B0606020202030204" pitchFamily="34" charset="0"/>
              </a:rPr>
              <a:t>Assemble Archived Data Sources</a:t>
            </a:r>
          </a:p>
        </p:txBody>
      </p:sp>
      <p:pic>
        <p:nvPicPr>
          <p:cNvPr id="235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9" y="1520782"/>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886" y="3669405"/>
            <a:ext cx="1112723" cy="457200"/>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2" name="Rectangle 10" descr="Large confetti"/>
          <p:cNvSpPr>
            <a:spLocks noChangeArrowheads="1"/>
          </p:cNvSpPr>
          <p:nvPr/>
        </p:nvSpPr>
        <p:spPr bwMode="auto">
          <a:xfrm>
            <a:off x="3049208" y="5494983"/>
            <a:ext cx="3344505" cy="304800"/>
          </a:xfrm>
          <a:prstGeom prst="rect">
            <a:avLst/>
          </a:prstGeom>
          <a:pattFill prst="lgConfetti">
            <a:fgClr>
              <a:srgbClr val="66FF66"/>
            </a:fgClr>
            <a:bgClr>
              <a:srgbClr val="FFFF66"/>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2356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551" y="1611047"/>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539" y="2572960"/>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751" y="3866387"/>
            <a:ext cx="1239409"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Text Box 14"/>
          <p:cNvSpPr txBox="1">
            <a:spLocks noChangeArrowheads="1"/>
          </p:cNvSpPr>
          <p:nvPr/>
        </p:nvSpPr>
        <p:spPr bwMode="auto">
          <a:xfrm>
            <a:off x="3527934" y="807870"/>
            <a:ext cx="16754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Narrow" panose="020B0606020202030204" pitchFamily="34" charset="0"/>
              </a:rPr>
              <a:t>Initialize Model</a:t>
            </a:r>
          </a:p>
        </p:txBody>
      </p:sp>
      <p:sp>
        <p:nvSpPr>
          <p:cNvPr id="23567" name="Text Box 15"/>
          <p:cNvSpPr txBox="1">
            <a:spLocks noChangeArrowheads="1"/>
          </p:cNvSpPr>
          <p:nvPr/>
        </p:nvSpPr>
        <p:spPr bwMode="auto">
          <a:xfrm>
            <a:off x="751290" y="2156137"/>
            <a:ext cx="12073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Atmosphere</a:t>
            </a:r>
          </a:p>
        </p:txBody>
      </p:sp>
      <p:sp>
        <p:nvSpPr>
          <p:cNvPr id="23568" name="Text Box 16"/>
          <p:cNvSpPr txBox="1">
            <a:spLocks noChangeArrowheads="1"/>
          </p:cNvSpPr>
          <p:nvPr/>
        </p:nvSpPr>
        <p:spPr bwMode="auto">
          <a:xfrm>
            <a:off x="1156685" y="3211132"/>
            <a:ext cx="7441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Ocean</a:t>
            </a:r>
          </a:p>
        </p:txBody>
      </p:sp>
      <p:sp>
        <p:nvSpPr>
          <p:cNvPr id="23569" name="Text Box 17"/>
          <p:cNvSpPr txBox="1">
            <a:spLocks noChangeArrowheads="1"/>
          </p:cNvSpPr>
          <p:nvPr/>
        </p:nvSpPr>
        <p:spPr bwMode="auto">
          <a:xfrm>
            <a:off x="751290" y="4066477"/>
            <a:ext cx="12630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Wave Height</a:t>
            </a:r>
          </a:p>
        </p:txBody>
      </p:sp>
      <p:sp>
        <p:nvSpPr>
          <p:cNvPr id="23570" name="Text Box 18"/>
          <p:cNvSpPr txBox="1">
            <a:spLocks noChangeArrowheads="1"/>
          </p:cNvSpPr>
          <p:nvPr/>
        </p:nvSpPr>
        <p:spPr bwMode="auto">
          <a:xfrm>
            <a:off x="797295" y="5165358"/>
            <a:ext cx="11432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Bathymetry</a:t>
            </a:r>
          </a:p>
        </p:txBody>
      </p:sp>
      <p:sp>
        <p:nvSpPr>
          <p:cNvPr id="23571" name="Text Box 19"/>
          <p:cNvSpPr txBox="1">
            <a:spLocks noChangeArrowheads="1"/>
          </p:cNvSpPr>
          <p:nvPr/>
        </p:nvSpPr>
        <p:spPr bwMode="auto">
          <a:xfrm>
            <a:off x="3127241" y="1268147"/>
            <a:ext cx="273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dirty="0">
                <a:latin typeface="Arial Narrow" panose="020B0606020202030204" pitchFamily="34" charset="0"/>
              </a:rPr>
              <a:t>Assimilate near-Real time data</a:t>
            </a:r>
          </a:p>
        </p:txBody>
      </p:sp>
      <p:sp>
        <p:nvSpPr>
          <p:cNvPr id="23572" name="Text Box 20"/>
          <p:cNvSpPr txBox="1">
            <a:spLocks noChangeArrowheads="1"/>
          </p:cNvSpPr>
          <p:nvPr/>
        </p:nvSpPr>
        <p:spPr bwMode="auto">
          <a:xfrm>
            <a:off x="3754979" y="4683557"/>
            <a:ext cx="16594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MODIS and POM</a:t>
            </a:r>
          </a:p>
          <a:p>
            <a:r>
              <a:rPr lang="en-US" altLang="en-US" sz="1800" dirty="0">
                <a:latin typeface="Arial Narrow" panose="020B0606020202030204" pitchFamily="34" charset="0"/>
              </a:rPr>
              <a:t>For water column</a:t>
            </a:r>
          </a:p>
        </p:txBody>
      </p:sp>
      <p:pic>
        <p:nvPicPr>
          <p:cNvPr id="23573"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5143" y="3138042"/>
            <a:ext cx="111483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4"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2518" y="2531243"/>
            <a:ext cx="11148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75" name="Text Box 23"/>
          <p:cNvSpPr txBox="1">
            <a:spLocks noChangeArrowheads="1"/>
          </p:cNvSpPr>
          <p:nvPr/>
        </p:nvSpPr>
        <p:spPr bwMode="auto">
          <a:xfrm>
            <a:off x="4888363" y="2333422"/>
            <a:ext cx="10679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dirty="0">
                <a:latin typeface="Arial Narrow" panose="020B0606020202030204" pitchFamily="34" charset="0"/>
              </a:rPr>
              <a:t>COAMPS </a:t>
            </a:r>
          </a:p>
          <a:p>
            <a:pPr algn="ctr"/>
            <a:r>
              <a:rPr lang="en-US" altLang="en-US" sz="1800" dirty="0">
                <a:latin typeface="Arial Narrow" panose="020B0606020202030204" pitchFamily="34" charset="0"/>
              </a:rPr>
              <a:t>Data</a:t>
            </a:r>
          </a:p>
        </p:txBody>
      </p:sp>
      <p:sp>
        <p:nvSpPr>
          <p:cNvPr id="23576" name="Text Box 24"/>
          <p:cNvSpPr txBox="1">
            <a:spLocks noChangeArrowheads="1"/>
          </p:cNvSpPr>
          <p:nvPr/>
        </p:nvSpPr>
        <p:spPr bwMode="auto">
          <a:xfrm>
            <a:off x="3243105" y="3421857"/>
            <a:ext cx="1071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latin typeface="Arial Narrow" panose="020B0606020202030204" pitchFamily="34" charset="0"/>
              </a:rPr>
              <a:t>Buoy Data</a:t>
            </a:r>
          </a:p>
        </p:txBody>
      </p:sp>
      <p:sp>
        <p:nvSpPr>
          <p:cNvPr id="23577" name="Text Box 25"/>
          <p:cNvSpPr txBox="1">
            <a:spLocks noChangeArrowheads="1"/>
          </p:cNvSpPr>
          <p:nvPr/>
        </p:nvSpPr>
        <p:spPr bwMode="auto">
          <a:xfrm>
            <a:off x="122178" y="5788445"/>
            <a:ext cx="46520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Arial Narrow" panose="020B0606020202030204" pitchFamily="34" charset="0"/>
              </a:rPr>
              <a:t>Sources:  Naval Oceanographic Office (NAVO), Naval Research Laboratory/Stennis Space Center (NRL/SSC),</a:t>
            </a:r>
          </a:p>
          <a:p>
            <a:r>
              <a:rPr lang="en-US" altLang="en-US" sz="1400" dirty="0">
                <a:latin typeface="Arial Narrow" panose="020B0606020202030204" pitchFamily="34" charset="0"/>
              </a:rPr>
              <a:t>Monterey Environmental Laboratory (MEL)</a:t>
            </a:r>
          </a:p>
        </p:txBody>
      </p:sp>
      <p:sp>
        <p:nvSpPr>
          <p:cNvPr id="23578" name="Text Box 26"/>
          <p:cNvSpPr txBox="1">
            <a:spLocks noChangeArrowheads="1"/>
          </p:cNvSpPr>
          <p:nvPr/>
        </p:nvSpPr>
        <p:spPr bwMode="auto">
          <a:xfrm>
            <a:off x="4699562" y="5848158"/>
            <a:ext cx="23143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latin typeface="Arial Narrow" panose="020B0606020202030204" pitchFamily="34" charset="0"/>
              </a:rPr>
              <a:t>MODIS: Moderate Resolution Imaging </a:t>
            </a:r>
            <a:r>
              <a:rPr lang="en-US" altLang="en-US" sz="1600" dirty="0" err="1">
                <a:latin typeface="Arial Narrow" panose="020B0606020202030204" pitchFamily="34" charset="0"/>
              </a:rPr>
              <a:t>Spectroradiometer</a:t>
            </a:r>
            <a:endParaRPr lang="en-US" altLang="en-US" sz="1600" dirty="0">
              <a:latin typeface="Arial Narrow" panose="020B0606020202030204" pitchFamily="34" charset="0"/>
            </a:endParaRPr>
          </a:p>
        </p:txBody>
      </p:sp>
      <p:sp>
        <p:nvSpPr>
          <p:cNvPr id="23579" name="Text Box 27"/>
          <p:cNvSpPr txBox="1">
            <a:spLocks noChangeArrowheads="1"/>
          </p:cNvSpPr>
          <p:nvPr/>
        </p:nvSpPr>
        <p:spPr bwMode="auto">
          <a:xfrm>
            <a:off x="449413" y="5467281"/>
            <a:ext cx="20276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800000"/>
                </a:solidFill>
                <a:latin typeface="Arial Narrow" panose="020B0606020202030204" pitchFamily="34" charset="0"/>
              </a:rPr>
              <a:t>Weeks before FBE</a:t>
            </a:r>
          </a:p>
        </p:txBody>
      </p:sp>
      <p:sp>
        <p:nvSpPr>
          <p:cNvPr id="23580" name="Text Box 28"/>
          <p:cNvSpPr txBox="1">
            <a:spLocks noChangeArrowheads="1"/>
          </p:cNvSpPr>
          <p:nvPr/>
        </p:nvSpPr>
        <p:spPr bwMode="auto">
          <a:xfrm>
            <a:off x="3425291" y="5456012"/>
            <a:ext cx="25090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800000"/>
                </a:solidFill>
                <a:latin typeface="Arial Narrow" panose="020B0606020202030204" pitchFamily="34" charset="0"/>
              </a:rPr>
              <a:t>Days/hours before FBE</a:t>
            </a:r>
          </a:p>
        </p:txBody>
      </p:sp>
      <p:grpSp>
        <p:nvGrpSpPr>
          <p:cNvPr id="23581" name="Group 29"/>
          <p:cNvGrpSpPr>
            <a:grpSpLocks/>
          </p:cNvGrpSpPr>
          <p:nvPr/>
        </p:nvGrpSpPr>
        <p:grpSpPr bwMode="auto">
          <a:xfrm>
            <a:off x="6853645" y="895123"/>
            <a:ext cx="4772042" cy="5737226"/>
            <a:chOff x="3137" y="642"/>
            <a:chExt cx="2472" cy="3614"/>
          </a:xfrm>
        </p:grpSpPr>
        <p:sp>
          <p:nvSpPr>
            <p:cNvPr id="23582" name="Text Box 30"/>
            <p:cNvSpPr txBox="1">
              <a:spLocks noChangeArrowheads="1"/>
            </p:cNvSpPr>
            <p:nvPr/>
          </p:nvSpPr>
          <p:spPr bwMode="auto">
            <a:xfrm>
              <a:off x="3220" y="642"/>
              <a:ext cx="206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Narrow" panose="020B0606020202030204" pitchFamily="34" charset="0"/>
                </a:rPr>
                <a:t>Daily Forecast/</a:t>
              </a:r>
              <a:r>
                <a:rPr lang="en-US" altLang="en-US" sz="2000" b="1" dirty="0" err="1">
                  <a:latin typeface="Arial Narrow" panose="020B0606020202030204" pitchFamily="34" charset="0"/>
                </a:rPr>
                <a:t>Nowcast</a:t>
              </a:r>
              <a:r>
                <a:rPr lang="en-US" altLang="en-US" sz="2000" b="1" dirty="0">
                  <a:latin typeface="Arial Narrow" panose="020B0606020202030204" pitchFamily="34" charset="0"/>
                </a:rPr>
                <a:t> Process</a:t>
              </a:r>
            </a:p>
            <a:p>
              <a:r>
                <a:rPr lang="en-US" altLang="en-US" sz="2000" b="1" dirty="0">
                  <a:latin typeface="Arial Narrow" panose="020B0606020202030204" pitchFamily="34" charset="0"/>
                </a:rPr>
                <a:t>Creates Data for  Fleet and Simulation</a:t>
              </a:r>
            </a:p>
          </p:txBody>
        </p:sp>
        <p:sp>
          <p:nvSpPr>
            <p:cNvPr id="23583" name="Text Box 31"/>
            <p:cNvSpPr txBox="1">
              <a:spLocks noChangeArrowheads="1"/>
            </p:cNvSpPr>
            <p:nvPr/>
          </p:nvSpPr>
          <p:spPr bwMode="auto">
            <a:xfrm>
              <a:off x="3257" y="1073"/>
              <a:ext cx="2120"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7388">
                <a:defRPr sz="2400">
                  <a:solidFill>
                    <a:schemeClr val="tx1"/>
                  </a:solidFill>
                  <a:latin typeface="Times" charset="0"/>
                </a:defRPr>
              </a:lvl1pPr>
              <a:lvl2pPr defTabSz="687388">
                <a:defRPr sz="2400">
                  <a:solidFill>
                    <a:schemeClr val="tx1"/>
                  </a:solidFill>
                  <a:latin typeface="Times" charset="0"/>
                </a:defRPr>
              </a:lvl2pPr>
              <a:lvl3pPr defTabSz="687388">
                <a:defRPr sz="2400">
                  <a:solidFill>
                    <a:schemeClr val="tx1"/>
                  </a:solidFill>
                  <a:latin typeface="Times" charset="0"/>
                </a:defRPr>
              </a:lvl3pPr>
              <a:lvl4pPr defTabSz="687388">
                <a:defRPr sz="2400">
                  <a:solidFill>
                    <a:schemeClr val="tx1"/>
                  </a:solidFill>
                  <a:latin typeface="Times" charset="0"/>
                </a:defRPr>
              </a:lvl4pPr>
              <a:lvl5pPr defTabSz="687388">
                <a:defRPr sz="2400">
                  <a:solidFill>
                    <a:schemeClr val="tx1"/>
                  </a:solidFill>
                  <a:latin typeface="Times" charset="0"/>
                </a:defRPr>
              </a:lvl5pPr>
              <a:lvl6pPr defTabSz="687388" eaLnBrk="0" fontAlgn="base" hangingPunct="0">
                <a:spcBef>
                  <a:spcPct val="0"/>
                </a:spcBef>
                <a:spcAft>
                  <a:spcPct val="0"/>
                </a:spcAft>
                <a:defRPr sz="2400">
                  <a:solidFill>
                    <a:schemeClr val="tx1"/>
                  </a:solidFill>
                  <a:latin typeface="Times" charset="0"/>
                </a:defRPr>
              </a:lvl6pPr>
              <a:lvl7pPr defTabSz="687388" eaLnBrk="0" fontAlgn="base" hangingPunct="0">
                <a:spcBef>
                  <a:spcPct val="0"/>
                </a:spcBef>
                <a:spcAft>
                  <a:spcPct val="0"/>
                </a:spcAft>
                <a:defRPr sz="2400">
                  <a:solidFill>
                    <a:schemeClr val="tx1"/>
                  </a:solidFill>
                  <a:latin typeface="Times" charset="0"/>
                </a:defRPr>
              </a:lvl7pPr>
              <a:lvl8pPr defTabSz="687388" eaLnBrk="0" fontAlgn="base" hangingPunct="0">
                <a:spcBef>
                  <a:spcPct val="0"/>
                </a:spcBef>
                <a:spcAft>
                  <a:spcPct val="0"/>
                </a:spcAft>
                <a:defRPr sz="2400">
                  <a:solidFill>
                    <a:schemeClr val="tx1"/>
                  </a:solidFill>
                  <a:latin typeface="Times" charset="0"/>
                </a:defRPr>
              </a:lvl8pPr>
              <a:lvl9pPr defTabSz="687388" eaLnBrk="0" fontAlgn="base" hangingPunct="0">
                <a:spcBef>
                  <a:spcPct val="0"/>
                </a:spcBef>
                <a:spcAft>
                  <a:spcPct val="0"/>
                </a:spcAft>
                <a:defRPr sz="2400">
                  <a:solidFill>
                    <a:schemeClr val="tx1"/>
                  </a:solidFill>
                  <a:latin typeface="Times" charset="0"/>
                </a:defRPr>
              </a:lvl9pPr>
            </a:lstStyle>
            <a:p>
              <a:r>
                <a:rPr lang="en-US" altLang="en-US" sz="1800" dirty="0">
                  <a:latin typeface="Arial Narrow" panose="020B0606020202030204" pitchFamily="34" charset="0"/>
                </a:rPr>
                <a:t>0000:  Receive COAMPS Forecasts</a:t>
              </a:r>
            </a:p>
            <a:p>
              <a:r>
                <a:rPr lang="en-US" altLang="en-US" sz="1800" dirty="0">
                  <a:latin typeface="Arial Narrow" panose="020B0606020202030204" pitchFamily="34" charset="0"/>
                </a:rPr>
                <a:t>	Create ocean for each Forecast</a:t>
              </a:r>
            </a:p>
            <a:p>
              <a:r>
                <a:rPr lang="en-US" altLang="en-US" sz="1800" dirty="0">
                  <a:latin typeface="Arial Narrow" panose="020B0606020202030204" pitchFamily="34" charset="0"/>
                </a:rPr>
                <a:t>	Compute 48 hours of ocean data</a:t>
              </a:r>
            </a:p>
            <a:p>
              <a:r>
                <a:rPr lang="en-US" altLang="en-US" sz="1800" dirty="0">
                  <a:latin typeface="Arial Narrow" panose="020B0606020202030204" pitchFamily="34" charset="0"/>
                </a:rPr>
                <a:t>0600:   SERVE Maritime Environment to FBE</a:t>
              </a:r>
            </a:p>
            <a:p>
              <a:r>
                <a:rPr lang="en-US" altLang="en-US" sz="1800" dirty="0">
                  <a:latin typeface="Arial Narrow" panose="020B0606020202030204" pitchFamily="34" charset="0"/>
                </a:rPr>
                <a:t>	Replace prior forecasts with new data</a:t>
              </a:r>
            </a:p>
            <a:p>
              <a:r>
                <a:rPr lang="en-US" altLang="en-US" sz="1800" dirty="0">
                  <a:latin typeface="Arial Narrow" panose="020B0606020202030204" pitchFamily="34" charset="0"/>
                </a:rPr>
                <a:t>2330:   Prepare to repeat process</a:t>
              </a:r>
            </a:p>
          </p:txBody>
        </p:sp>
        <p:pic>
          <p:nvPicPr>
            <p:cNvPr id="23584" name="Picture 3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5" y="2215"/>
              <a:ext cx="768"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5"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3" y="2215"/>
              <a:ext cx="768"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6" name="Picture 3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13" y="2928"/>
              <a:ext cx="769"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7" name="Picture 3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65" y="2928"/>
              <a:ext cx="769"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88" name="Text Box 36"/>
            <p:cNvSpPr txBox="1">
              <a:spLocks noChangeArrowheads="1"/>
            </p:cNvSpPr>
            <p:nvPr/>
          </p:nvSpPr>
          <p:spPr bwMode="auto">
            <a:xfrm>
              <a:off x="3168" y="3888"/>
              <a:ext cx="91"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1" dirty="0">
                <a:solidFill>
                  <a:srgbClr val="FFFF00"/>
                </a:solidFill>
              </a:endParaRPr>
            </a:p>
          </p:txBody>
        </p:sp>
        <p:sp>
          <p:nvSpPr>
            <p:cNvPr id="23589" name="Text Box 37"/>
            <p:cNvSpPr txBox="1">
              <a:spLocks noChangeArrowheads="1"/>
            </p:cNvSpPr>
            <p:nvPr/>
          </p:nvSpPr>
          <p:spPr bwMode="auto">
            <a:xfrm>
              <a:off x="3137" y="3515"/>
              <a:ext cx="24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solidFill>
                    <a:srgbClr val="800000"/>
                  </a:solidFill>
                  <a:latin typeface="Arial Narrow" panose="020B0606020202030204" pitchFamily="34" charset="0"/>
                </a:rPr>
                <a:t>Daily during FBE (Fleet Battle Experiment)</a:t>
              </a:r>
            </a:p>
          </p:txBody>
        </p:sp>
      </p:grpSp>
      <p:sp>
        <p:nvSpPr>
          <p:cNvPr id="23590" name="Line 38"/>
          <p:cNvSpPr>
            <a:spLocks noChangeShapeType="1"/>
          </p:cNvSpPr>
          <p:nvPr/>
        </p:nvSpPr>
        <p:spPr bwMode="auto">
          <a:xfrm>
            <a:off x="2954192" y="999183"/>
            <a:ext cx="0" cy="464820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91" name="Line 39"/>
          <p:cNvSpPr>
            <a:spLocks noChangeShapeType="1"/>
          </p:cNvSpPr>
          <p:nvPr/>
        </p:nvSpPr>
        <p:spPr bwMode="auto">
          <a:xfrm>
            <a:off x="6298697" y="999183"/>
            <a:ext cx="0" cy="4648200"/>
          </a:xfrm>
          <a:prstGeom prst="line">
            <a:avLst/>
          </a:prstGeom>
          <a:noFill/>
          <a:ln w="76200">
            <a:solidFill>
              <a:srgbClr val="66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 name="Text Box 26"/>
          <p:cNvSpPr txBox="1">
            <a:spLocks noChangeArrowheads="1"/>
          </p:cNvSpPr>
          <p:nvPr/>
        </p:nvSpPr>
        <p:spPr bwMode="auto">
          <a:xfrm>
            <a:off x="6827369" y="5848158"/>
            <a:ext cx="2695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latin typeface="Arial Narrow" panose="020B0606020202030204" pitchFamily="34" charset="0"/>
              </a:rPr>
              <a:t>COAMPS:  Coupled Ocean-Atmosphere Mesoscale Prediction System</a:t>
            </a:r>
          </a:p>
        </p:txBody>
      </p:sp>
      <p:sp>
        <p:nvSpPr>
          <p:cNvPr id="42" name="Text Box 26"/>
          <p:cNvSpPr txBox="1">
            <a:spLocks noChangeArrowheads="1"/>
          </p:cNvSpPr>
          <p:nvPr/>
        </p:nvSpPr>
        <p:spPr bwMode="auto">
          <a:xfrm>
            <a:off x="9206305" y="5895032"/>
            <a:ext cx="1682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latin typeface="Arial Narrow" panose="020B0606020202030204" pitchFamily="34" charset="0"/>
              </a:rPr>
              <a:t>POM: Princeton </a:t>
            </a:r>
          </a:p>
          <a:p>
            <a:r>
              <a:rPr lang="en-US" altLang="en-US" sz="1600" dirty="0">
                <a:latin typeface="Arial Narrow" panose="020B0606020202030204" pitchFamily="34" charset="0"/>
              </a:rPr>
              <a:t>Ocean Model</a:t>
            </a:r>
          </a:p>
        </p:txBody>
      </p:sp>
    </p:spTree>
    <p:extLst>
      <p:ext uri="{BB962C8B-B14F-4D97-AF65-F5344CB8AC3E}">
        <p14:creationId xmlns:p14="http://schemas.microsoft.com/office/powerpoint/2010/main" val="677537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4A38-F36C-433C-A86F-87266BA49F57}"/>
              </a:ext>
            </a:extLst>
          </p:cNvPr>
          <p:cNvSpPr>
            <a:spLocks noGrp="1"/>
          </p:cNvSpPr>
          <p:nvPr>
            <p:ph type="title"/>
          </p:nvPr>
        </p:nvSpPr>
        <p:spPr/>
        <p:txBody>
          <a:bodyPr/>
          <a:lstStyle/>
          <a:p>
            <a:r>
              <a:rPr lang="en-US" dirty="0"/>
              <a:t>Having Built the Environment</a:t>
            </a:r>
          </a:p>
        </p:txBody>
      </p:sp>
      <p:sp>
        <p:nvSpPr>
          <p:cNvPr id="3" name="TextBox 2">
            <a:extLst>
              <a:ext uri="{FF2B5EF4-FFF2-40B4-BE49-F238E27FC236}">
                <a16:creationId xmlns:a16="http://schemas.microsoft.com/office/drawing/2014/main" id="{EFA1B299-BDA1-4AD9-BB68-6A28903203C4}"/>
              </a:ext>
            </a:extLst>
          </p:cNvPr>
          <p:cNvSpPr txBox="1"/>
          <p:nvPr/>
        </p:nvSpPr>
        <p:spPr>
          <a:xfrm>
            <a:off x="3327094" y="1233889"/>
            <a:ext cx="4660250" cy="646331"/>
          </a:xfrm>
          <a:prstGeom prst="rect">
            <a:avLst/>
          </a:prstGeom>
          <a:noFill/>
        </p:spPr>
        <p:txBody>
          <a:bodyPr wrap="none" rtlCol="0">
            <a:spAutoFit/>
          </a:bodyPr>
          <a:lstStyle/>
          <a:p>
            <a:r>
              <a:rPr lang="en-US" sz="3600" dirty="0">
                <a:latin typeface="Arial Narrow" panose="020B0606020202030204" pitchFamily="34" charset="0"/>
              </a:rPr>
              <a:t>How do we actually use it?</a:t>
            </a:r>
          </a:p>
        </p:txBody>
      </p:sp>
      <p:sp>
        <p:nvSpPr>
          <p:cNvPr id="4" name="TextBox 3">
            <a:extLst>
              <a:ext uri="{FF2B5EF4-FFF2-40B4-BE49-F238E27FC236}">
                <a16:creationId xmlns:a16="http://schemas.microsoft.com/office/drawing/2014/main" id="{112D1824-6EBF-4D1C-B45D-A73493599BA1}"/>
              </a:ext>
            </a:extLst>
          </p:cNvPr>
          <p:cNvSpPr txBox="1"/>
          <p:nvPr/>
        </p:nvSpPr>
        <p:spPr>
          <a:xfrm>
            <a:off x="672030" y="2423711"/>
            <a:ext cx="10895682" cy="3662541"/>
          </a:xfrm>
          <a:prstGeom prst="rect">
            <a:avLst/>
          </a:prstGeom>
          <a:noFill/>
        </p:spPr>
        <p:txBody>
          <a:bodyPr wrap="square" rtlCol="0">
            <a:spAutoFit/>
          </a:bodyPr>
          <a:lstStyle/>
          <a:p>
            <a:pPr marL="514350" indent="-514350">
              <a:spcBef>
                <a:spcPts val="1200"/>
              </a:spcBef>
              <a:buFont typeface="+mj-lt"/>
              <a:buAutoNum type="arabicPeriod"/>
            </a:pPr>
            <a:r>
              <a:rPr lang="en-US" sz="2400" dirty="0"/>
              <a:t>Determine what the entities in the simulation require of the environment</a:t>
            </a:r>
          </a:p>
          <a:p>
            <a:pPr marL="514350" indent="-514350">
              <a:spcBef>
                <a:spcPts val="1200"/>
              </a:spcBef>
              <a:buFont typeface="+mj-lt"/>
              <a:buAutoNum type="arabicPeriod"/>
            </a:pPr>
            <a:r>
              <a:rPr lang="en-US" sz="2400" dirty="0"/>
              <a:t>Collect and process the climatological data and develop the link to the dynamic environmental data – think of this as refreshing the data set</a:t>
            </a:r>
          </a:p>
          <a:p>
            <a:pPr marL="514350" indent="-514350">
              <a:spcBef>
                <a:spcPts val="1200"/>
              </a:spcBef>
              <a:buFont typeface="+mj-lt"/>
              <a:buAutoNum type="arabicPeriod"/>
            </a:pPr>
            <a:r>
              <a:rPr lang="en-US" sz="2400" dirty="0"/>
              <a:t>Develop the environmental data server using the databases just created</a:t>
            </a:r>
          </a:p>
          <a:p>
            <a:pPr marL="514350" indent="-514350">
              <a:spcBef>
                <a:spcPts val="1200"/>
              </a:spcBef>
              <a:buFont typeface="+mj-lt"/>
              <a:buAutoNum type="arabicPeriod"/>
            </a:pPr>
            <a:r>
              <a:rPr lang="en-US" sz="2400" dirty="0"/>
              <a:t>Have the federates pull the environmental data from the environmental data server and calculate the responses of the systems to the changes in the environment</a:t>
            </a:r>
          </a:p>
          <a:p>
            <a:pPr marL="514350" indent="-514350">
              <a:spcBef>
                <a:spcPts val="1200"/>
              </a:spcBef>
              <a:buFont typeface="+mj-lt"/>
              <a:buAutoNum type="arabicPeriod"/>
            </a:pPr>
            <a:endParaRPr lang="en-US" sz="2400" dirty="0"/>
          </a:p>
        </p:txBody>
      </p:sp>
      <p:sp>
        <p:nvSpPr>
          <p:cNvPr id="5" name="Slide Number Placeholder 4">
            <a:extLst>
              <a:ext uri="{FF2B5EF4-FFF2-40B4-BE49-F238E27FC236}">
                <a16:creationId xmlns:a16="http://schemas.microsoft.com/office/drawing/2014/main" id="{A50C6C36-EDB5-4F86-A549-633331B283C2}"/>
              </a:ext>
            </a:extLst>
          </p:cNvPr>
          <p:cNvSpPr>
            <a:spLocks noGrp="1"/>
          </p:cNvSpPr>
          <p:nvPr>
            <p:ph type="sldNum" sz="quarter" idx="4294967295"/>
          </p:nvPr>
        </p:nvSpPr>
        <p:spPr>
          <a:xfrm>
            <a:off x="10746078" y="6288808"/>
            <a:ext cx="821634" cy="340935"/>
          </a:xfrm>
        </p:spPr>
        <p:txBody>
          <a:bodyPr/>
          <a:lstStyle/>
          <a:p>
            <a:fld id="{F4B5699E-54A8-4AFE-A436-85B64C676A26}" type="slidenum">
              <a:rPr lang="en-US" smtClean="0"/>
              <a:t>44</a:t>
            </a:fld>
            <a:endParaRPr lang="en-US" dirty="0"/>
          </a:p>
        </p:txBody>
      </p:sp>
    </p:spTree>
    <p:extLst>
      <p:ext uri="{BB962C8B-B14F-4D97-AF65-F5344CB8AC3E}">
        <p14:creationId xmlns:p14="http://schemas.microsoft.com/office/powerpoint/2010/main" val="930349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47213" y="-76200"/>
            <a:ext cx="10945654" cy="914400"/>
          </a:xfrm>
        </p:spPr>
        <p:txBody>
          <a:bodyPr>
            <a:normAutofit/>
          </a:bodyPr>
          <a:lstStyle/>
          <a:p>
            <a:r>
              <a:rPr lang="en-US" altLang="en-US" dirty="0"/>
              <a:t> </a:t>
            </a:r>
          </a:p>
        </p:txBody>
      </p:sp>
      <p:sp>
        <p:nvSpPr>
          <p:cNvPr id="7171" name="Rectangle 3"/>
          <p:cNvSpPr>
            <a:spLocks noGrp="1" noChangeArrowheads="1"/>
          </p:cNvSpPr>
          <p:nvPr>
            <p:ph idx="1"/>
          </p:nvPr>
        </p:nvSpPr>
        <p:spPr>
          <a:xfrm>
            <a:off x="633009" y="1537496"/>
            <a:ext cx="10945654" cy="4525963"/>
          </a:xfrm>
        </p:spPr>
        <p:txBody>
          <a:bodyPr/>
          <a:lstStyle/>
          <a:p>
            <a:pPr>
              <a:buFont typeface="Monotype Sorts" charset="2"/>
              <a:buNone/>
            </a:pPr>
            <a:r>
              <a:rPr lang="en-US" altLang="en-US" dirty="0"/>
              <a:t> </a:t>
            </a:r>
          </a:p>
        </p:txBody>
      </p:sp>
      <p:sp>
        <p:nvSpPr>
          <p:cNvPr id="3" name="Slide Number Placeholder 2"/>
          <p:cNvSpPr>
            <a:spLocks noGrp="1"/>
          </p:cNvSpPr>
          <p:nvPr>
            <p:ph type="sldNum" sz="quarter" idx="12"/>
          </p:nvPr>
        </p:nvSpPr>
        <p:spPr/>
        <p:txBody>
          <a:bodyPr/>
          <a:lstStyle/>
          <a:p>
            <a:fld id="{F4B5699E-54A8-4AFE-A436-85B64C676A26}" type="slidenum">
              <a:rPr lang="en-US" sz="1400"/>
              <a:t>45</a:t>
            </a:fld>
            <a:endParaRPr lang="en-US" sz="1400"/>
          </a:p>
        </p:txBody>
      </p:sp>
      <p:sp>
        <p:nvSpPr>
          <p:cNvPr id="7172" name="Rectangle 4"/>
          <p:cNvSpPr>
            <a:spLocks noChangeArrowheads="1"/>
          </p:cNvSpPr>
          <p:nvPr/>
        </p:nvSpPr>
        <p:spPr bwMode="auto">
          <a:xfrm>
            <a:off x="224790" y="1562346"/>
            <a:ext cx="3445854" cy="4804164"/>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73" name="Rectangle 5"/>
          <p:cNvSpPr>
            <a:spLocks noChangeArrowheads="1"/>
          </p:cNvSpPr>
          <p:nvPr/>
        </p:nvSpPr>
        <p:spPr bwMode="auto">
          <a:xfrm>
            <a:off x="317015" y="0"/>
            <a:ext cx="11353160" cy="71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effectLst>
                  <a:outerShdw blurRad="38100" dist="38100" dir="2700000" algn="tl">
                    <a:srgbClr val="000000"/>
                  </a:outerShdw>
                </a:effectLst>
                <a:latin typeface="Tahoma"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r>
              <a:rPr lang="en-US" altLang="en-US" sz="2800" dirty="0">
                <a:solidFill>
                  <a:schemeClr val="bg1"/>
                </a:solidFill>
                <a:effectLst/>
                <a:latin typeface="Arial Black" charset="0"/>
              </a:rPr>
              <a:t>Serving the Environmental Effects</a:t>
            </a:r>
          </a:p>
        </p:txBody>
      </p:sp>
      <p:sp>
        <p:nvSpPr>
          <p:cNvPr id="7175" name="Rectangle 7"/>
          <p:cNvSpPr>
            <a:spLocks noChangeArrowheads="1"/>
          </p:cNvSpPr>
          <p:nvPr/>
        </p:nvSpPr>
        <p:spPr bwMode="auto">
          <a:xfrm>
            <a:off x="10796891" y="5230197"/>
            <a:ext cx="1013487" cy="6858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Narrow" panose="020B0606020202030204" pitchFamily="34" charset="0"/>
              </a:rPr>
              <a:t>User</a:t>
            </a:r>
          </a:p>
          <a:p>
            <a:pPr algn="ctr"/>
            <a:r>
              <a:rPr lang="en-US" altLang="en-US" sz="1600" b="1" dirty="0">
                <a:latin typeface="Arial Narrow" panose="020B0606020202030204" pitchFamily="34" charset="0"/>
              </a:rPr>
              <a:t>Interface</a:t>
            </a:r>
            <a:endParaRPr lang="en-US" altLang="en-US" dirty="0">
              <a:latin typeface="Arial Narrow" panose="020B0606020202030204" pitchFamily="34" charset="0"/>
            </a:endParaRPr>
          </a:p>
        </p:txBody>
      </p:sp>
      <p:sp>
        <p:nvSpPr>
          <p:cNvPr id="7176" name="Rectangle 8"/>
          <p:cNvSpPr>
            <a:spLocks noChangeArrowheads="1"/>
          </p:cNvSpPr>
          <p:nvPr/>
        </p:nvSpPr>
        <p:spPr bwMode="auto">
          <a:xfrm>
            <a:off x="8623185" y="5230437"/>
            <a:ext cx="1520230" cy="83127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50" b="1" dirty="0">
                <a:latin typeface="Arial Narrow" panose="020B0606020202030204" pitchFamily="34" charset="0"/>
              </a:rPr>
              <a:t>Network</a:t>
            </a:r>
            <a:endParaRPr lang="en-US" altLang="en-US" sz="1800" b="1" dirty="0">
              <a:latin typeface="Arial Narrow" panose="020B0606020202030204" pitchFamily="34" charset="0"/>
            </a:endParaRPr>
          </a:p>
          <a:p>
            <a:pPr algn="ctr"/>
            <a:r>
              <a:rPr lang="en-US" altLang="en-US" sz="1800" b="1" dirty="0">
                <a:latin typeface="Arial Narrow" panose="020B0606020202030204" pitchFamily="34" charset="0"/>
              </a:rPr>
              <a:t>Interface</a:t>
            </a:r>
          </a:p>
          <a:p>
            <a:pPr algn="ctr"/>
            <a:r>
              <a:rPr lang="en-US" altLang="en-US" sz="1800" b="1" dirty="0">
                <a:latin typeface="Arial Narrow" panose="020B0606020202030204" pitchFamily="34" charset="0"/>
              </a:rPr>
              <a:t> (HLA / RTI )</a:t>
            </a:r>
            <a:endParaRPr lang="en-US" altLang="en-US" sz="1050" b="1" dirty="0">
              <a:latin typeface="Arial Narrow" panose="020B0606020202030204" pitchFamily="34" charset="0"/>
            </a:endParaRPr>
          </a:p>
        </p:txBody>
      </p:sp>
      <p:sp>
        <p:nvSpPr>
          <p:cNvPr id="7177" name="Text Box 9"/>
          <p:cNvSpPr txBox="1">
            <a:spLocks noChangeArrowheads="1"/>
          </p:cNvSpPr>
          <p:nvPr/>
        </p:nvSpPr>
        <p:spPr bwMode="auto">
          <a:xfrm>
            <a:off x="354477" y="908494"/>
            <a:ext cx="32431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Build the Right Environment</a:t>
            </a:r>
          </a:p>
          <a:p>
            <a:pPr algn="ctr"/>
            <a:r>
              <a:rPr lang="en-US" altLang="en-US" sz="1600" b="1" dirty="0">
                <a:latin typeface="Arial Narrow" panose="020B0606020202030204" pitchFamily="34" charset="0"/>
              </a:rPr>
              <a:t>How much is enough?</a:t>
            </a:r>
          </a:p>
        </p:txBody>
      </p:sp>
      <p:sp>
        <p:nvSpPr>
          <p:cNvPr id="7178" name="Text Box 10"/>
          <p:cNvSpPr txBox="1">
            <a:spLocks noChangeArrowheads="1"/>
          </p:cNvSpPr>
          <p:nvPr/>
        </p:nvSpPr>
        <p:spPr bwMode="auto">
          <a:xfrm>
            <a:off x="3884823" y="816327"/>
            <a:ext cx="39525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Determine Serving Strategies </a:t>
            </a:r>
          </a:p>
          <a:p>
            <a:pPr algn="ctr"/>
            <a:r>
              <a:rPr lang="en-US" altLang="en-US" sz="1600" b="1" dirty="0">
                <a:latin typeface="Arial Narrow" panose="020B0606020202030204" pitchFamily="34" charset="0"/>
              </a:rPr>
              <a:t>Create Data for Server</a:t>
            </a:r>
          </a:p>
        </p:txBody>
      </p:sp>
      <p:sp>
        <p:nvSpPr>
          <p:cNvPr id="7179" name="Text Box 11"/>
          <p:cNvSpPr txBox="1">
            <a:spLocks noChangeArrowheads="1"/>
          </p:cNvSpPr>
          <p:nvPr/>
        </p:nvSpPr>
        <p:spPr bwMode="auto">
          <a:xfrm>
            <a:off x="8415829" y="817199"/>
            <a:ext cx="31050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Create Performance</a:t>
            </a:r>
          </a:p>
          <a:p>
            <a:pPr algn="ctr"/>
            <a:r>
              <a:rPr lang="en-US" altLang="en-US" sz="1600" b="1" dirty="0">
                <a:latin typeface="Arial Narrow" panose="020B0606020202030204" pitchFamily="34" charset="0"/>
              </a:rPr>
              <a:t>Effects Models</a:t>
            </a:r>
          </a:p>
          <a:p>
            <a:pPr algn="ctr"/>
            <a:r>
              <a:rPr lang="en-US" altLang="en-US" sz="1600" b="1" dirty="0">
                <a:latin typeface="Arial Narrow" panose="020B0606020202030204" pitchFamily="34" charset="0"/>
              </a:rPr>
              <a:t>Serve Effects</a:t>
            </a:r>
          </a:p>
        </p:txBody>
      </p:sp>
      <p:grpSp>
        <p:nvGrpSpPr>
          <p:cNvPr id="7180" name="Group 12"/>
          <p:cNvGrpSpPr>
            <a:grpSpLocks/>
          </p:cNvGrpSpPr>
          <p:nvPr/>
        </p:nvGrpSpPr>
        <p:grpSpPr bwMode="auto">
          <a:xfrm>
            <a:off x="722414" y="3383332"/>
            <a:ext cx="2432369" cy="1100138"/>
            <a:chOff x="96" y="1248"/>
            <a:chExt cx="1152" cy="693"/>
          </a:xfrm>
        </p:grpSpPr>
        <p:pic>
          <p:nvPicPr>
            <p:cNvPr id="7181"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 y="1248"/>
              <a:ext cx="1056" cy="672"/>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2" name="Text Box 14"/>
            <p:cNvSpPr txBox="1">
              <a:spLocks noChangeArrowheads="1"/>
            </p:cNvSpPr>
            <p:nvPr/>
          </p:nvSpPr>
          <p:spPr bwMode="auto">
            <a:xfrm>
              <a:off x="96" y="1728"/>
              <a:ext cx="935" cy="213"/>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rgbClr val="FFFF00"/>
                  </a:solidFill>
                  <a:effectLst>
                    <a:outerShdw blurRad="38100" dist="38100" dir="2700000" algn="tl">
                      <a:srgbClr val="000000"/>
                    </a:outerShdw>
                  </a:effectLst>
                  <a:latin typeface="Arial Narrow" panose="020B0606020202030204" pitchFamily="34" charset="0"/>
                </a:rPr>
                <a:t>Hydrodynamic Models</a:t>
              </a:r>
              <a:endParaRPr lang="en-US" altLang="en-US" sz="1600" b="1" dirty="0">
                <a:latin typeface="Arial Narrow" panose="020B0606020202030204" pitchFamily="34" charset="0"/>
              </a:endParaRPr>
            </a:p>
          </p:txBody>
        </p:sp>
      </p:grpSp>
      <p:grpSp>
        <p:nvGrpSpPr>
          <p:cNvPr id="7183" name="Group 15"/>
          <p:cNvGrpSpPr>
            <a:grpSpLocks/>
          </p:cNvGrpSpPr>
          <p:nvPr/>
        </p:nvGrpSpPr>
        <p:grpSpPr bwMode="auto">
          <a:xfrm>
            <a:off x="824322" y="5026393"/>
            <a:ext cx="2654068" cy="1200151"/>
            <a:chOff x="125" y="2016"/>
            <a:chExt cx="1257" cy="756"/>
          </a:xfrm>
        </p:grpSpPr>
        <p:pic>
          <p:nvPicPr>
            <p:cNvPr id="7184" name="Picture 16" descr="channel.pict                                                   00001182tech                           B38169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2016"/>
              <a:ext cx="1152" cy="727"/>
            </a:xfrm>
            <a:prstGeom prst="rect">
              <a:avLst/>
            </a:prstGeom>
            <a:solidFill>
              <a:srgbClr val="0033CC"/>
            </a:solidFill>
          </p:spPr>
        </p:pic>
        <p:sp>
          <p:nvSpPr>
            <p:cNvPr id="7185" name="Text Box 17"/>
            <p:cNvSpPr txBox="1">
              <a:spLocks noChangeArrowheads="1"/>
            </p:cNvSpPr>
            <p:nvPr/>
          </p:nvSpPr>
          <p:spPr bwMode="auto">
            <a:xfrm>
              <a:off x="125" y="2466"/>
              <a:ext cx="1257" cy="30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pPr>
              <a:r>
                <a:rPr lang="en-US" altLang="en-US" sz="1600" b="1" dirty="0">
                  <a:solidFill>
                    <a:srgbClr val="FFFF00"/>
                  </a:solidFill>
                  <a:effectLst>
                    <a:outerShdw blurRad="38100" dist="38100" dir="2700000" algn="tl">
                      <a:srgbClr val="000000"/>
                    </a:outerShdw>
                  </a:effectLst>
                  <a:latin typeface="Arial Narrow" panose="020B0606020202030204" pitchFamily="34" charset="0"/>
                </a:rPr>
                <a:t>Propagation</a:t>
              </a:r>
              <a:r>
                <a:rPr lang="en-US" altLang="en-US" b="1" dirty="0">
                  <a:solidFill>
                    <a:srgbClr val="FFFF00"/>
                  </a:solidFill>
                  <a:effectLst>
                    <a:outerShdw blurRad="38100" dist="38100" dir="2700000" algn="tl">
                      <a:srgbClr val="000000"/>
                    </a:outerShdw>
                  </a:effectLst>
                  <a:latin typeface="Arial Narrow" panose="020B0606020202030204" pitchFamily="34" charset="0"/>
                </a:rPr>
                <a:t> </a:t>
              </a:r>
              <a:r>
                <a:rPr lang="en-US" altLang="en-US" sz="1600" b="1" dirty="0">
                  <a:solidFill>
                    <a:srgbClr val="FFFF00"/>
                  </a:solidFill>
                  <a:effectLst>
                    <a:outerShdw blurRad="38100" dist="38100" dir="2700000" algn="tl">
                      <a:srgbClr val="000000"/>
                    </a:outerShdw>
                  </a:effectLst>
                  <a:latin typeface="Arial Narrow" panose="020B0606020202030204" pitchFamily="34" charset="0"/>
                </a:rPr>
                <a:t>Models</a:t>
              </a:r>
              <a:endParaRPr lang="en-US" altLang="en-US" b="1" dirty="0">
                <a:latin typeface="Arial Narrow" panose="020B0606020202030204" pitchFamily="34" charset="0"/>
              </a:endParaRPr>
            </a:p>
          </p:txBody>
        </p:sp>
      </p:grpSp>
      <p:sp>
        <p:nvSpPr>
          <p:cNvPr id="7189" name="AutoShape 21"/>
          <p:cNvSpPr>
            <a:spLocks noChangeArrowheads="1"/>
          </p:cNvSpPr>
          <p:nvPr/>
        </p:nvSpPr>
        <p:spPr bwMode="auto">
          <a:xfrm>
            <a:off x="1026457" y="2832143"/>
            <a:ext cx="608092" cy="551188"/>
          </a:xfrm>
          <a:prstGeom prst="downArrow">
            <a:avLst>
              <a:gd name="adj1" fmla="val 50000"/>
              <a:gd name="adj2" fmla="val 375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88" name="Text Box 20"/>
          <p:cNvSpPr txBox="1">
            <a:spLocks noChangeArrowheads="1"/>
          </p:cNvSpPr>
          <p:nvPr/>
        </p:nvSpPr>
        <p:spPr bwMode="auto">
          <a:xfrm>
            <a:off x="635500" y="2792125"/>
            <a:ext cx="2001635" cy="338138"/>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rgbClr val="FFFF00"/>
                </a:solidFill>
                <a:effectLst>
                  <a:outerShdw blurRad="38100" dist="38100" dir="2700000" algn="tl">
                    <a:srgbClr val="000000"/>
                  </a:outerShdw>
                </a:effectLst>
                <a:latin typeface="Arial Narrow" panose="020B0606020202030204" pitchFamily="34" charset="0"/>
              </a:rPr>
              <a:t>Environmental Factors</a:t>
            </a:r>
            <a:endParaRPr lang="en-US" altLang="en-US" sz="1600" b="1" dirty="0">
              <a:solidFill>
                <a:srgbClr val="FFFF00"/>
              </a:solidFill>
              <a:latin typeface="Arial Narrow" panose="020B0606020202030204" pitchFamily="34" charset="0"/>
            </a:endParaRPr>
          </a:p>
        </p:txBody>
      </p:sp>
      <p:sp>
        <p:nvSpPr>
          <p:cNvPr id="7190" name="AutoShape 22"/>
          <p:cNvSpPr>
            <a:spLocks noChangeArrowheads="1"/>
          </p:cNvSpPr>
          <p:nvPr/>
        </p:nvSpPr>
        <p:spPr bwMode="auto">
          <a:xfrm>
            <a:off x="1431851" y="4450131"/>
            <a:ext cx="608092" cy="574259"/>
          </a:xfrm>
          <a:prstGeom prst="downArrow">
            <a:avLst>
              <a:gd name="adj1" fmla="val 50000"/>
              <a:gd name="adj2" fmla="val 375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1" name="Rectangle 23"/>
          <p:cNvSpPr>
            <a:spLocks noChangeArrowheads="1"/>
          </p:cNvSpPr>
          <p:nvPr/>
        </p:nvSpPr>
        <p:spPr bwMode="auto">
          <a:xfrm>
            <a:off x="418367" y="5516931"/>
            <a:ext cx="405395" cy="1524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3" name="AutoShape 25"/>
          <p:cNvSpPr>
            <a:spLocks noChangeArrowheads="1"/>
          </p:cNvSpPr>
          <p:nvPr/>
        </p:nvSpPr>
        <p:spPr bwMode="auto">
          <a:xfrm>
            <a:off x="317017" y="1859331"/>
            <a:ext cx="506743" cy="304800"/>
          </a:xfrm>
          <a:prstGeom prst="rightArrow">
            <a:avLst>
              <a:gd name="adj1" fmla="val 58333"/>
              <a:gd name="adj2" fmla="val 56250"/>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4" name="AutoShape 26"/>
          <p:cNvSpPr>
            <a:spLocks noChangeArrowheads="1"/>
          </p:cNvSpPr>
          <p:nvPr/>
        </p:nvSpPr>
        <p:spPr bwMode="auto">
          <a:xfrm>
            <a:off x="3661522" y="1981200"/>
            <a:ext cx="912138"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pic>
        <p:nvPicPr>
          <p:cNvPr id="7195" name="Picture 27" descr="OSEIiod.jpg                                                    00000ABEnew sys                        B38169B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987" y="1562383"/>
            <a:ext cx="2432368" cy="1514475"/>
          </a:xfrm>
          <a:prstGeom prst="rect">
            <a:avLst/>
          </a:prstGeom>
          <a:noFill/>
          <a:extLst>
            <a:ext uri="{909E8E84-426E-40DD-AFC4-6F175D3DCCD1}">
              <a14:hiddenFill xmlns:a14="http://schemas.microsoft.com/office/drawing/2010/main">
                <a:solidFill>
                  <a:srgbClr val="FFFFFF"/>
                </a:solidFill>
              </a14:hiddenFill>
            </a:ext>
          </a:extLst>
        </p:spPr>
      </p:pic>
      <p:sp>
        <p:nvSpPr>
          <p:cNvPr id="7196" name="Text Box 28"/>
          <p:cNvSpPr txBox="1">
            <a:spLocks noChangeArrowheads="1"/>
          </p:cNvSpPr>
          <p:nvPr/>
        </p:nvSpPr>
        <p:spPr bwMode="auto">
          <a:xfrm>
            <a:off x="4755243" y="1415586"/>
            <a:ext cx="2656179"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dirty="0">
                <a:latin typeface="Arial Narrow" panose="020B0606020202030204" pitchFamily="34" charset="0"/>
              </a:rPr>
              <a:t>Dynamic Environment</a:t>
            </a:r>
          </a:p>
          <a:p>
            <a:r>
              <a:rPr lang="en-US" altLang="en-US" sz="1600" b="1" dirty="0">
                <a:latin typeface="Arial Narrow" panose="020B0606020202030204" pitchFamily="34" charset="0"/>
              </a:rPr>
              <a:t>     </a:t>
            </a:r>
            <a:r>
              <a:rPr lang="en-US" altLang="en-US" sz="1600" b="1" i="1" dirty="0">
                <a:latin typeface="Arial Narrow" panose="020B0606020202030204" pitchFamily="34" charset="0"/>
              </a:rPr>
              <a:t>Rain, Tide, etc.</a:t>
            </a:r>
          </a:p>
        </p:txBody>
      </p:sp>
      <p:sp>
        <p:nvSpPr>
          <p:cNvPr id="7197" name="Rectangle 29"/>
          <p:cNvSpPr>
            <a:spLocks noChangeArrowheads="1"/>
          </p:cNvSpPr>
          <p:nvPr/>
        </p:nvSpPr>
        <p:spPr bwMode="auto">
          <a:xfrm>
            <a:off x="5384451" y="3810000"/>
            <a:ext cx="2331019"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Terrain and Ocean </a:t>
            </a:r>
          </a:p>
          <a:p>
            <a:pPr algn="ctr"/>
            <a:r>
              <a:rPr lang="en-US" altLang="en-US" sz="1800" b="1" dirty="0">
                <a:latin typeface="Arial Narrow" panose="020B0606020202030204" pitchFamily="34" charset="0"/>
              </a:rPr>
              <a:t>databases </a:t>
            </a:r>
          </a:p>
          <a:p>
            <a:pPr algn="ctr"/>
            <a:r>
              <a:rPr lang="en-US" altLang="en-US" sz="1800" b="1" dirty="0">
                <a:latin typeface="Arial Narrow" panose="020B0606020202030204" pitchFamily="34" charset="0"/>
              </a:rPr>
              <a:t>go here</a:t>
            </a:r>
          </a:p>
        </p:txBody>
      </p:sp>
      <p:sp>
        <p:nvSpPr>
          <p:cNvPr id="7198" name="Text Box 30"/>
          <p:cNvSpPr txBox="1">
            <a:spLocks noChangeArrowheads="1"/>
          </p:cNvSpPr>
          <p:nvPr/>
        </p:nvSpPr>
        <p:spPr bwMode="auto">
          <a:xfrm>
            <a:off x="5384450" y="3257552"/>
            <a:ext cx="1995226"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latin typeface="Arial Narrow" panose="020B0606020202030204" pitchFamily="34" charset="0"/>
              </a:rPr>
              <a:t>Static Environment</a:t>
            </a:r>
          </a:p>
          <a:p>
            <a:r>
              <a:rPr lang="en-US" altLang="en-US" sz="1600" b="1" dirty="0">
                <a:latin typeface="Arial Narrow" panose="020B0606020202030204" pitchFamily="34" charset="0"/>
              </a:rPr>
              <a:t>    </a:t>
            </a:r>
            <a:r>
              <a:rPr lang="en-US" altLang="en-US" sz="1600" b="1" i="1" dirty="0">
                <a:latin typeface="Arial Narrow" panose="020B0606020202030204" pitchFamily="34" charset="0"/>
              </a:rPr>
              <a:t>Bathy, Features, etc.</a:t>
            </a:r>
          </a:p>
        </p:txBody>
      </p:sp>
      <p:sp>
        <p:nvSpPr>
          <p:cNvPr id="7199" name="Rectangle 31"/>
          <p:cNvSpPr>
            <a:spLocks noChangeArrowheads="1"/>
          </p:cNvSpPr>
          <p:nvPr/>
        </p:nvSpPr>
        <p:spPr bwMode="auto">
          <a:xfrm>
            <a:off x="4573660" y="2590800"/>
            <a:ext cx="405395" cy="152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0" name="Rectangle 32"/>
          <p:cNvSpPr>
            <a:spLocks noChangeArrowheads="1"/>
          </p:cNvSpPr>
          <p:nvPr/>
        </p:nvSpPr>
        <p:spPr bwMode="auto">
          <a:xfrm>
            <a:off x="4472312" y="2590800"/>
            <a:ext cx="202697" cy="3657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1" name="Rectangle 33"/>
          <p:cNvSpPr>
            <a:spLocks noChangeArrowheads="1"/>
          </p:cNvSpPr>
          <p:nvPr/>
        </p:nvSpPr>
        <p:spPr bwMode="auto">
          <a:xfrm>
            <a:off x="5080405" y="4267200"/>
            <a:ext cx="405395" cy="152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2" name="Rectangle 34"/>
          <p:cNvSpPr>
            <a:spLocks noChangeArrowheads="1"/>
          </p:cNvSpPr>
          <p:nvPr/>
        </p:nvSpPr>
        <p:spPr bwMode="auto">
          <a:xfrm>
            <a:off x="4877708" y="4267200"/>
            <a:ext cx="202697" cy="1524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3" name="AutoShape 35"/>
          <p:cNvSpPr>
            <a:spLocks noChangeArrowheads="1"/>
          </p:cNvSpPr>
          <p:nvPr/>
        </p:nvSpPr>
        <p:spPr bwMode="auto">
          <a:xfrm>
            <a:off x="5485798" y="4876800"/>
            <a:ext cx="1925624" cy="1600200"/>
          </a:xfrm>
          <a:prstGeom prst="can">
            <a:avLst>
              <a:gd name="adj" fmla="val 36402"/>
            </a:avLst>
          </a:prstGeom>
          <a:solidFill>
            <a:srgbClr val="A500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dirty="0">
              <a:solidFill>
                <a:srgbClr val="FFFFCC"/>
              </a:solidFill>
              <a:effectLst>
                <a:outerShdw blurRad="38100" dist="38100" dir="2700000" algn="tl">
                  <a:srgbClr val="000000"/>
                </a:outerShdw>
              </a:effectLst>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Runtime</a:t>
            </a:r>
            <a:endParaRPr lang="en-US" altLang="en-US" sz="1800" b="1" dirty="0">
              <a:solidFill>
                <a:srgbClr val="FFFFCC"/>
              </a:solidFill>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Environment</a:t>
            </a:r>
            <a:endParaRPr lang="en-US" altLang="en-US" sz="1800" b="1" dirty="0">
              <a:solidFill>
                <a:srgbClr val="FFFFCC"/>
              </a:solidFill>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Server</a:t>
            </a:r>
            <a:endParaRPr lang="en-US" altLang="en-US" sz="1800" b="1" dirty="0">
              <a:solidFill>
                <a:srgbClr val="FFFFCC"/>
              </a:solidFill>
              <a:latin typeface="Arial Narrow" panose="020B0606020202030204" pitchFamily="34" charset="0"/>
            </a:endParaRPr>
          </a:p>
        </p:txBody>
      </p:sp>
      <p:sp>
        <p:nvSpPr>
          <p:cNvPr id="7204" name="AutoShape 36"/>
          <p:cNvSpPr>
            <a:spLocks noChangeArrowheads="1"/>
          </p:cNvSpPr>
          <p:nvPr/>
        </p:nvSpPr>
        <p:spPr bwMode="auto">
          <a:xfrm>
            <a:off x="4877705" y="5638800"/>
            <a:ext cx="912138" cy="228600"/>
          </a:xfrm>
          <a:prstGeom prst="rightArrow">
            <a:avLst>
              <a:gd name="adj1" fmla="val 77778"/>
              <a:gd name="adj2" fmla="val 96028"/>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5" name="AutoShape 37"/>
          <p:cNvSpPr>
            <a:spLocks noChangeArrowheads="1"/>
          </p:cNvSpPr>
          <p:nvPr/>
        </p:nvSpPr>
        <p:spPr bwMode="auto">
          <a:xfrm>
            <a:off x="4472312" y="6096000"/>
            <a:ext cx="1418881" cy="228600"/>
          </a:xfrm>
          <a:prstGeom prst="rightArrow">
            <a:avLst>
              <a:gd name="adj1" fmla="val 66667"/>
              <a:gd name="adj2" fmla="val 9463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6" name="Text Box 38"/>
          <p:cNvSpPr txBox="1">
            <a:spLocks noChangeArrowheads="1"/>
          </p:cNvSpPr>
          <p:nvPr/>
        </p:nvSpPr>
        <p:spPr bwMode="auto">
          <a:xfrm>
            <a:off x="5485800" y="4916272"/>
            <a:ext cx="18242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solidFill>
                  <a:schemeClr val="bg1"/>
                </a:solidFill>
                <a:effectLst>
                  <a:outerShdw blurRad="38100" dist="38100" dir="2700000" algn="tl">
                    <a:srgbClr val="000000">
                      <a:alpha val="43137"/>
                    </a:srgbClr>
                  </a:outerShdw>
                </a:effectLst>
                <a:latin typeface="Arial Narrow" panose="020B0606020202030204" pitchFamily="34" charset="0"/>
              </a:rPr>
              <a:t>Environmental Library.</a:t>
            </a:r>
          </a:p>
        </p:txBody>
      </p:sp>
      <p:sp>
        <p:nvSpPr>
          <p:cNvPr id="7213" name="Rectangle 45"/>
          <p:cNvSpPr>
            <a:spLocks noChangeArrowheads="1"/>
          </p:cNvSpPr>
          <p:nvPr/>
        </p:nvSpPr>
        <p:spPr bwMode="auto">
          <a:xfrm>
            <a:off x="8424909" y="2076680"/>
            <a:ext cx="3547203" cy="2133600"/>
          </a:xfrm>
          <a:prstGeom prst="rect">
            <a:avLst/>
          </a:prstGeom>
          <a:solidFill>
            <a:schemeClr val="accent1">
              <a:lumMod val="40000"/>
              <a:lumOff val="60000"/>
            </a:schemeClr>
          </a:solidFill>
          <a:ln>
            <a:noFill/>
          </a:ln>
          <a:effectLst/>
          <a:extLst/>
        </p:spPr>
        <p:txBody>
          <a:bodyPr wrap="none" anchor="ctr"/>
          <a:lstStyle/>
          <a:p>
            <a:endParaRPr lang="en-US" sz="2000" dirty="0">
              <a:latin typeface="Arial Narrow" panose="020B0606020202030204" pitchFamily="34" charset="0"/>
            </a:endParaRPr>
          </a:p>
        </p:txBody>
      </p:sp>
      <p:sp>
        <p:nvSpPr>
          <p:cNvPr id="7214" name="Rectangle 46"/>
          <p:cNvSpPr>
            <a:spLocks noChangeArrowheads="1"/>
          </p:cNvSpPr>
          <p:nvPr/>
        </p:nvSpPr>
        <p:spPr bwMode="auto">
          <a:xfrm>
            <a:off x="8526257" y="1771880"/>
            <a:ext cx="1442106" cy="3810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Behaviors</a:t>
            </a:r>
          </a:p>
        </p:txBody>
      </p:sp>
      <p:sp>
        <p:nvSpPr>
          <p:cNvPr id="7215" name="Rectangle 47"/>
          <p:cNvSpPr>
            <a:spLocks noChangeArrowheads="1"/>
          </p:cNvSpPr>
          <p:nvPr/>
        </p:nvSpPr>
        <p:spPr bwMode="auto">
          <a:xfrm>
            <a:off x="10350533" y="1771880"/>
            <a:ext cx="1551901" cy="3810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Kinematics</a:t>
            </a:r>
          </a:p>
        </p:txBody>
      </p:sp>
      <p:sp>
        <p:nvSpPr>
          <p:cNvPr id="7216" name="Text Box 48"/>
          <p:cNvSpPr txBox="1">
            <a:spLocks noChangeArrowheads="1"/>
          </p:cNvSpPr>
          <p:nvPr/>
        </p:nvSpPr>
        <p:spPr bwMode="auto">
          <a:xfrm>
            <a:off x="8484546" y="2642640"/>
            <a:ext cx="3731973" cy="15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pPr>
            <a:r>
              <a:rPr lang="en-US" altLang="en-US" sz="1600" b="1" dirty="0">
                <a:latin typeface="Arial Narrow" panose="020B0606020202030204" pitchFamily="34" charset="0"/>
              </a:rPr>
              <a:t>SAF: Semi Automated Force model</a:t>
            </a:r>
          </a:p>
          <a:p>
            <a:pPr>
              <a:lnSpc>
                <a:spcPct val="85000"/>
              </a:lnSpc>
            </a:pPr>
            <a:r>
              <a:rPr lang="en-US" altLang="en-US" sz="1600" b="1" dirty="0">
                <a:latin typeface="Arial Narrow" panose="020B0606020202030204" pitchFamily="34" charset="0"/>
              </a:rPr>
              <a:t>Two main components: </a:t>
            </a:r>
          </a:p>
          <a:p>
            <a:pPr marL="285750" indent="-285750">
              <a:lnSpc>
                <a:spcPct val="85000"/>
              </a:lnSpc>
              <a:buFont typeface="Arial" panose="020B0604020202020204" pitchFamily="34" charset="0"/>
              <a:buChar char="•"/>
            </a:pPr>
            <a:r>
              <a:rPr lang="en-US" altLang="en-US" sz="1600" b="1" dirty="0">
                <a:latin typeface="Arial Narrow" panose="020B0606020202030204" pitchFamily="34" charset="0"/>
              </a:rPr>
              <a:t>kinematic models of the system’s physics, and </a:t>
            </a:r>
          </a:p>
          <a:p>
            <a:pPr marL="285750" indent="-285750">
              <a:lnSpc>
                <a:spcPct val="85000"/>
              </a:lnSpc>
              <a:buFont typeface="Arial" panose="020B0604020202020204" pitchFamily="34" charset="0"/>
              <a:buChar char="•"/>
            </a:pPr>
            <a:r>
              <a:rPr lang="en-US" altLang="en-US" sz="1600" b="1" dirty="0">
                <a:latin typeface="Arial Narrow" panose="020B0606020202030204" pitchFamily="34" charset="0"/>
              </a:rPr>
              <a:t>behavioral models of what the system should do in the battlespace environment</a:t>
            </a:r>
          </a:p>
        </p:txBody>
      </p:sp>
      <p:sp>
        <p:nvSpPr>
          <p:cNvPr id="7217" name="Text Box 49"/>
          <p:cNvSpPr txBox="1">
            <a:spLocks noChangeArrowheads="1"/>
          </p:cNvSpPr>
          <p:nvPr/>
        </p:nvSpPr>
        <p:spPr bwMode="auto">
          <a:xfrm>
            <a:off x="9134350" y="2229081"/>
            <a:ext cx="1948849" cy="369332"/>
          </a:xfrm>
          <a:prstGeom prst="rect">
            <a:avLst/>
          </a:prstGeom>
          <a:solidFill>
            <a:srgbClr val="CCEC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a:latin typeface="Arial Narrow" panose="020B0606020202030204" pitchFamily="34" charset="0"/>
              </a:rPr>
              <a:t>SAF</a:t>
            </a:r>
            <a:r>
              <a:rPr lang="en-US" altLang="en-US" sz="1200" b="1">
                <a:latin typeface="Arial Narrow" panose="020B0606020202030204" pitchFamily="34" charset="0"/>
              </a:rPr>
              <a:t> </a:t>
            </a:r>
            <a:r>
              <a:rPr lang="en-US" altLang="en-US" sz="1800" b="1">
                <a:latin typeface="Arial Narrow" panose="020B0606020202030204" pitchFamily="34" charset="0"/>
              </a:rPr>
              <a:t>Entity</a:t>
            </a:r>
          </a:p>
        </p:txBody>
      </p:sp>
      <p:sp>
        <p:nvSpPr>
          <p:cNvPr id="7218" name="AutoShape 50"/>
          <p:cNvSpPr>
            <a:spLocks noChangeArrowheads="1"/>
          </p:cNvSpPr>
          <p:nvPr/>
        </p:nvSpPr>
        <p:spPr bwMode="auto">
          <a:xfrm>
            <a:off x="7411424" y="5486400"/>
            <a:ext cx="1114835" cy="304800"/>
          </a:xfrm>
          <a:prstGeom prst="leftRightArrow">
            <a:avLst>
              <a:gd name="adj1" fmla="val 50000"/>
              <a:gd name="adj2" fmla="val 55000"/>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2" name="Rectangle 1"/>
          <p:cNvSpPr/>
          <p:nvPr/>
        </p:nvSpPr>
        <p:spPr>
          <a:xfrm>
            <a:off x="8860211" y="4181917"/>
            <a:ext cx="535724"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1</a:t>
            </a:r>
          </a:p>
        </p:txBody>
      </p:sp>
      <p:sp>
        <p:nvSpPr>
          <p:cNvPr id="51" name="Rectangle 50"/>
          <p:cNvSpPr/>
          <p:nvPr/>
        </p:nvSpPr>
        <p:spPr>
          <a:xfrm>
            <a:off x="8463288" y="699134"/>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4</a:t>
            </a:r>
          </a:p>
        </p:txBody>
      </p:sp>
      <p:sp>
        <p:nvSpPr>
          <p:cNvPr id="52" name="Rectangle 51"/>
          <p:cNvSpPr/>
          <p:nvPr/>
        </p:nvSpPr>
        <p:spPr>
          <a:xfrm>
            <a:off x="4136225" y="699133"/>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3</a:t>
            </a:r>
          </a:p>
        </p:txBody>
      </p:sp>
      <p:sp>
        <p:nvSpPr>
          <p:cNvPr id="53" name="Rectangle 52"/>
          <p:cNvSpPr/>
          <p:nvPr/>
        </p:nvSpPr>
        <p:spPr>
          <a:xfrm>
            <a:off x="174021" y="654320"/>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2</a:t>
            </a:r>
          </a:p>
        </p:txBody>
      </p:sp>
      <p:sp>
        <p:nvSpPr>
          <p:cNvPr id="55" name="Slide Number Placeholder 2">
            <a:extLst>
              <a:ext uri="{FF2B5EF4-FFF2-40B4-BE49-F238E27FC236}">
                <a16:creationId xmlns:a16="http://schemas.microsoft.com/office/drawing/2014/main" id="{D8BDEBBA-3F85-4117-90C1-435D7044BFC0}"/>
              </a:ext>
            </a:extLst>
          </p:cNvPr>
          <p:cNvSpPr txBox="1">
            <a:spLocks/>
          </p:cNvSpPr>
          <p:nvPr/>
        </p:nvSpPr>
        <p:spPr>
          <a:xfrm>
            <a:off x="11133024" y="6328410"/>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z="2000" smtClean="0">
                <a:latin typeface="Arial Narrow" panose="020B0606020202030204" pitchFamily="34" charset="0"/>
              </a:rPr>
              <a:pPr/>
              <a:t>45</a:t>
            </a:fld>
            <a:endParaRPr lang="en-US" sz="2000" dirty="0">
              <a:latin typeface="Arial Narrow" panose="020B0606020202030204" pitchFamily="34" charset="0"/>
            </a:endParaRPr>
          </a:p>
        </p:txBody>
      </p:sp>
      <p:pic>
        <p:nvPicPr>
          <p:cNvPr id="54" name="Picture 53">
            <a:extLst>
              <a:ext uri="{FF2B5EF4-FFF2-40B4-BE49-F238E27FC236}">
                <a16:creationId xmlns:a16="http://schemas.microsoft.com/office/drawing/2014/main" id="{18985365-508E-491A-BF68-0A07CEE0AD59}"/>
              </a:ext>
            </a:extLst>
          </p:cNvPr>
          <p:cNvPicPr>
            <a:picLocks noChangeAspect="1"/>
          </p:cNvPicPr>
          <p:nvPr/>
        </p:nvPicPr>
        <p:blipFill>
          <a:blip r:embed="rId5"/>
          <a:stretch>
            <a:fillRect/>
          </a:stretch>
        </p:blipFill>
        <p:spPr>
          <a:xfrm>
            <a:off x="864438" y="1700724"/>
            <a:ext cx="2733981" cy="1145685"/>
          </a:xfrm>
          <a:prstGeom prst="rect">
            <a:avLst/>
          </a:prstGeom>
        </p:spPr>
      </p:pic>
      <p:sp>
        <p:nvSpPr>
          <p:cNvPr id="4" name="Arrow: Right 3">
            <a:extLst>
              <a:ext uri="{FF2B5EF4-FFF2-40B4-BE49-F238E27FC236}">
                <a16:creationId xmlns:a16="http://schemas.microsoft.com/office/drawing/2014/main" id="{02BFD187-606D-44B5-A9FB-E435BC3647B3}"/>
              </a:ext>
            </a:extLst>
          </p:cNvPr>
          <p:cNvSpPr/>
          <p:nvPr/>
        </p:nvSpPr>
        <p:spPr bwMode="auto">
          <a:xfrm rot="16200000">
            <a:off x="8220275" y="4671647"/>
            <a:ext cx="914400" cy="202699"/>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7" name="Arrow: Right 56">
            <a:extLst>
              <a:ext uri="{FF2B5EF4-FFF2-40B4-BE49-F238E27FC236}">
                <a16:creationId xmlns:a16="http://schemas.microsoft.com/office/drawing/2014/main" id="{9D269CD1-47F1-4110-9D5B-4FFC5FCF4662}"/>
              </a:ext>
            </a:extLst>
          </p:cNvPr>
          <p:cNvSpPr/>
          <p:nvPr/>
        </p:nvSpPr>
        <p:spPr bwMode="auto">
          <a:xfrm rot="5400000">
            <a:off x="11171329" y="4649365"/>
            <a:ext cx="914400" cy="202699"/>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Text Box 10">
            <a:extLst>
              <a:ext uri="{FF2B5EF4-FFF2-40B4-BE49-F238E27FC236}">
                <a16:creationId xmlns:a16="http://schemas.microsoft.com/office/drawing/2014/main" id="{3852004B-A7F9-4A01-86B9-BF079CED6073}"/>
              </a:ext>
            </a:extLst>
          </p:cNvPr>
          <p:cNvSpPr txBox="1">
            <a:spLocks noChangeArrowheads="1"/>
          </p:cNvSpPr>
          <p:nvPr/>
        </p:nvSpPr>
        <p:spPr bwMode="auto">
          <a:xfrm>
            <a:off x="9333045" y="4226104"/>
            <a:ext cx="222594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Determine the problem to solve and the resolution needed to address that problem </a:t>
            </a:r>
          </a:p>
        </p:txBody>
      </p:sp>
      <p:sp>
        <p:nvSpPr>
          <p:cNvPr id="7192" name="Rectangle 24"/>
          <p:cNvSpPr>
            <a:spLocks noChangeArrowheads="1"/>
          </p:cNvSpPr>
          <p:nvPr/>
        </p:nvSpPr>
        <p:spPr bwMode="auto">
          <a:xfrm>
            <a:off x="335415" y="2019300"/>
            <a:ext cx="202697" cy="36576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5" name="TextBox 4">
            <a:extLst>
              <a:ext uri="{FF2B5EF4-FFF2-40B4-BE49-F238E27FC236}">
                <a16:creationId xmlns:a16="http://schemas.microsoft.com/office/drawing/2014/main" id="{58BE7A45-A0F4-4DA7-A913-DC8FA38CD26D}"/>
              </a:ext>
            </a:extLst>
          </p:cNvPr>
          <p:cNvSpPr txBox="1"/>
          <p:nvPr/>
        </p:nvSpPr>
        <p:spPr>
          <a:xfrm>
            <a:off x="7655923" y="6158866"/>
            <a:ext cx="2452851" cy="523220"/>
          </a:xfrm>
          <a:prstGeom prst="rect">
            <a:avLst/>
          </a:prstGeom>
          <a:noFill/>
        </p:spPr>
        <p:txBody>
          <a:bodyPr wrap="none" rtlCol="0">
            <a:spAutoFit/>
          </a:bodyPr>
          <a:lstStyle/>
          <a:p>
            <a:r>
              <a:rPr lang="en-US" sz="1400" dirty="0"/>
              <a:t>HLA: High Level Architecture</a:t>
            </a:r>
          </a:p>
          <a:p>
            <a:r>
              <a:rPr lang="en-US" sz="1400" dirty="0"/>
              <a:t>RTI:  Runtime Infrastructure</a:t>
            </a:r>
          </a:p>
        </p:txBody>
      </p:sp>
    </p:spTree>
    <p:extLst>
      <p:ext uri="{BB962C8B-B14F-4D97-AF65-F5344CB8AC3E}">
        <p14:creationId xmlns:p14="http://schemas.microsoft.com/office/powerpoint/2010/main" val="3842371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06153-5D7F-406E-BCD7-E6DB24DAB2AB}"/>
              </a:ext>
            </a:extLst>
          </p:cNvPr>
          <p:cNvSpPr>
            <a:spLocks noGrp="1"/>
          </p:cNvSpPr>
          <p:nvPr>
            <p:ph type="ctrTitle"/>
          </p:nvPr>
        </p:nvSpPr>
        <p:spPr/>
        <p:txBody>
          <a:bodyPr/>
          <a:lstStyle/>
          <a:p>
            <a:r>
              <a:rPr lang="en-US" dirty="0">
                <a:solidFill>
                  <a:schemeClr val="tx1"/>
                </a:solidFill>
              </a:rPr>
              <a:t>Why is the environment important today?</a:t>
            </a:r>
          </a:p>
        </p:txBody>
      </p:sp>
      <p:sp>
        <p:nvSpPr>
          <p:cNvPr id="5" name="Subtitle 4">
            <a:extLst>
              <a:ext uri="{FF2B5EF4-FFF2-40B4-BE49-F238E27FC236}">
                <a16:creationId xmlns:a16="http://schemas.microsoft.com/office/drawing/2014/main" id="{D873287A-DB7E-41C9-B83D-1A252BE9F4E9}"/>
              </a:ext>
            </a:extLst>
          </p:cNvPr>
          <p:cNvSpPr>
            <a:spLocks noGrp="1"/>
          </p:cNvSpPr>
          <p:nvPr>
            <p:ph type="subTitle" idx="1"/>
          </p:nvPr>
        </p:nvSpPr>
        <p:spPr>
          <a:xfrm>
            <a:off x="1828800" y="3429000"/>
            <a:ext cx="8534400" cy="1752600"/>
          </a:xfrm>
        </p:spPr>
        <p:txBody>
          <a:bodyPr/>
          <a:lstStyle/>
          <a:p>
            <a:r>
              <a:rPr lang="en-US" dirty="0"/>
              <a:t>We are trying to create a comprehensive view of a wide world</a:t>
            </a:r>
          </a:p>
          <a:p>
            <a:r>
              <a:rPr lang="en-US" dirty="0"/>
              <a:t>We need to see and communicate in its environment</a:t>
            </a:r>
          </a:p>
          <a:p>
            <a:r>
              <a:rPr lang="en-US" dirty="0"/>
              <a:t>We seek to engage in that environment </a:t>
            </a:r>
          </a:p>
        </p:txBody>
      </p:sp>
      <p:sp>
        <p:nvSpPr>
          <p:cNvPr id="2" name="Slide Number Placeholder 1">
            <a:extLst>
              <a:ext uri="{FF2B5EF4-FFF2-40B4-BE49-F238E27FC236}">
                <a16:creationId xmlns:a16="http://schemas.microsoft.com/office/drawing/2014/main" id="{796A55EE-8575-4D59-A930-D50861EF48F7}"/>
              </a:ext>
            </a:extLst>
          </p:cNvPr>
          <p:cNvSpPr>
            <a:spLocks noGrp="1"/>
          </p:cNvSpPr>
          <p:nvPr>
            <p:ph type="sldNum" sz="quarter" idx="10"/>
          </p:nvPr>
        </p:nvSpPr>
        <p:spPr>
          <a:xfrm>
            <a:off x="10832116" y="6330460"/>
            <a:ext cx="706953" cy="439615"/>
          </a:xfrm>
        </p:spPr>
        <p:txBody>
          <a:bodyPr/>
          <a:lstStyle/>
          <a:p>
            <a:fld id="{F4B5699E-54A8-4AFE-A436-85B64C676A26}" type="slidenum">
              <a:rPr lang="en-US" smtClean="0"/>
              <a:t>46</a:t>
            </a:fld>
            <a:endParaRPr lang="en-US"/>
          </a:p>
        </p:txBody>
      </p:sp>
    </p:spTree>
    <p:extLst>
      <p:ext uri="{BB962C8B-B14F-4D97-AF65-F5344CB8AC3E}">
        <p14:creationId xmlns:p14="http://schemas.microsoft.com/office/powerpoint/2010/main" val="1984282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3DE0-AF76-4B8D-B068-7C411F8A8487}"/>
              </a:ext>
            </a:extLst>
          </p:cNvPr>
          <p:cNvSpPr>
            <a:spLocks noGrp="1"/>
          </p:cNvSpPr>
          <p:nvPr>
            <p:ph type="title"/>
          </p:nvPr>
        </p:nvSpPr>
        <p:spPr>
          <a:xfrm>
            <a:off x="2345741" y="-58365"/>
            <a:ext cx="7416800" cy="841248"/>
          </a:xfrm>
        </p:spPr>
        <p:txBody>
          <a:bodyPr/>
          <a:lstStyle/>
          <a:p>
            <a:r>
              <a:rPr lang="en-US" dirty="0"/>
              <a:t>Multi-Domain </a:t>
            </a:r>
            <a:r>
              <a:rPr lang="en-US" sz="2800" dirty="0"/>
              <a:t>Operations</a:t>
            </a:r>
            <a:r>
              <a:rPr lang="en-US" dirty="0"/>
              <a:t> (MDO) and Environment</a:t>
            </a:r>
          </a:p>
        </p:txBody>
      </p:sp>
      <p:sp>
        <p:nvSpPr>
          <p:cNvPr id="4" name="Slide Number Placeholder 3">
            <a:extLst>
              <a:ext uri="{FF2B5EF4-FFF2-40B4-BE49-F238E27FC236}">
                <a16:creationId xmlns:a16="http://schemas.microsoft.com/office/drawing/2014/main" id="{A54FA626-15AB-4C03-A0C6-126674A2F30C}"/>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47</a:t>
            </a:fld>
            <a:endParaRPr lang="en-US" dirty="0">
              <a:solidFill>
                <a:srgbClr val="000000"/>
              </a:solidFill>
            </a:endParaRPr>
          </a:p>
        </p:txBody>
      </p:sp>
      <p:sp>
        <p:nvSpPr>
          <p:cNvPr id="5" name="TextBox 4">
            <a:extLst>
              <a:ext uri="{FF2B5EF4-FFF2-40B4-BE49-F238E27FC236}">
                <a16:creationId xmlns:a16="http://schemas.microsoft.com/office/drawing/2014/main" id="{D9B8D0F9-3FCF-4B19-91F3-E0C849C5F4B8}"/>
              </a:ext>
            </a:extLst>
          </p:cNvPr>
          <p:cNvSpPr txBox="1"/>
          <p:nvPr/>
        </p:nvSpPr>
        <p:spPr>
          <a:xfrm>
            <a:off x="265430" y="5685256"/>
            <a:ext cx="7088800" cy="386196"/>
          </a:xfrm>
          <a:prstGeom prst="rect">
            <a:avLst/>
          </a:prstGeom>
          <a:noFill/>
        </p:spPr>
        <p:txBody>
          <a:bodyPr wrap="none" rtlCol="0">
            <a:spAutoFit/>
          </a:bodyPr>
          <a:lstStyle/>
          <a:p>
            <a:pPr>
              <a:lnSpc>
                <a:spcPct val="50000"/>
              </a:lnSpc>
            </a:pPr>
            <a:r>
              <a:rPr lang="en-US" sz="1800" b="1" dirty="0"/>
              <a:t>Multi-Domain Operations: Bridging the Gaps for Dominance</a:t>
            </a:r>
          </a:p>
          <a:p>
            <a:pPr>
              <a:lnSpc>
                <a:spcPct val="50000"/>
              </a:lnSpc>
            </a:pPr>
            <a:endParaRPr lang="en-US" sz="1800" dirty="0">
              <a:latin typeface="Arial Narrow" panose="020B0606020202030204" pitchFamily="34" charset="0"/>
            </a:endParaRPr>
          </a:p>
        </p:txBody>
      </p:sp>
      <p:pic>
        <p:nvPicPr>
          <p:cNvPr id="6" name="Picture 5">
            <a:extLst>
              <a:ext uri="{FF2B5EF4-FFF2-40B4-BE49-F238E27FC236}">
                <a16:creationId xmlns:a16="http://schemas.microsoft.com/office/drawing/2014/main" id="{DFBC6DA9-CA20-41D1-BAB1-97BFA406DB36}"/>
              </a:ext>
            </a:extLst>
          </p:cNvPr>
          <p:cNvPicPr>
            <a:picLocks noChangeAspect="1"/>
          </p:cNvPicPr>
          <p:nvPr/>
        </p:nvPicPr>
        <p:blipFill>
          <a:blip r:embed="rId2"/>
          <a:stretch>
            <a:fillRect/>
          </a:stretch>
        </p:blipFill>
        <p:spPr>
          <a:xfrm>
            <a:off x="0" y="876586"/>
            <a:ext cx="8387790" cy="4717704"/>
          </a:xfrm>
          <a:prstGeom prst="rect">
            <a:avLst/>
          </a:prstGeom>
        </p:spPr>
      </p:pic>
      <p:sp>
        <p:nvSpPr>
          <p:cNvPr id="7" name="TextBox 6">
            <a:extLst>
              <a:ext uri="{FF2B5EF4-FFF2-40B4-BE49-F238E27FC236}">
                <a16:creationId xmlns:a16="http://schemas.microsoft.com/office/drawing/2014/main" id="{5365EE07-02CB-43C7-AE74-38B17032B8E1}"/>
              </a:ext>
            </a:extLst>
          </p:cNvPr>
          <p:cNvSpPr txBox="1"/>
          <p:nvPr/>
        </p:nvSpPr>
        <p:spPr>
          <a:xfrm>
            <a:off x="234239" y="5842914"/>
            <a:ext cx="7636771" cy="276999"/>
          </a:xfrm>
          <a:prstGeom prst="rect">
            <a:avLst/>
          </a:prstGeom>
          <a:noFill/>
        </p:spPr>
        <p:txBody>
          <a:bodyPr wrap="none" rtlCol="0">
            <a:spAutoFit/>
          </a:bodyPr>
          <a:lstStyle/>
          <a:p>
            <a:r>
              <a:rPr lang="en-US" sz="1200" dirty="0"/>
              <a:t>Congressional Research Service, “Defense Capabilities:  Joint All Domain Command and Control, April 5, 2020</a:t>
            </a:r>
          </a:p>
        </p:txBody>
      </p:sp>
      <p:sp>
        <p:nvSpPr>
          <p:cNvPr id="8" name="Content Placeholder 9">
            <a:extLst>
              <a:ext uri="{FF2B5EF4-FFF2-40B4-BE49-F238E27FC236}">
                <a16:creationId xmlns:a16="http://schemas.microsoft.com/office/drawing/2014/main" id="{2A8049D5-5A48-4166-8347-2177BAAB6CE6}"/>
              </a:ext>
            </a:extLst>
          </p:cNvPr>
          <p:cNvSpPr txBox="1">
            <a:spLocks/>
          </p:cNvSpPr>
          <p:nvPr/>
        </p:nvSpPr>
        <p:spPr>
          <a:xfrm>
            <a:off x="8387790" y="782883"/>
            <a:ext cx="3710470" cy="5936042"/>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b="1" kern="0" dirty="0"/>
              <a:t>MDO Concepts</a:t>
            </a:r>
          </a:p>
          <a:p>
            <a:pPr marL="285750" indent="-285750"/>
            <a:r>
              <a:rPr lang="en-US" sz="2000" b="1" kern="0" dirty="0">
                <a:solidFill>
                  <a:srgbClr val="00B0F0"/>
                </a:solidFill>
              </a:rPr>
              <a:t>Service Concepts Vary</a:t>
            </a:r>
          </a:p>
          <a:p>
            <a:pPr marL="285750" indent="-285750"/>
            <a:r>
              <a:rPr lang="en-US" sz="2000" kern="0" dirty="0"/>
              <a:t>Generally concepts revolve around</a:t>
            </a:r>
          </a:p>
          <a:p>
            <a:pPr marL="798513" lvl="1" indent="-266700"/>
            <a:r>
              <a:rPr lang="en-US" sz="2000" kern="0" dirty="0"/>
              <a:t>any sensor detects, </a:t>
            </a:r>
          </a:p>
          <a:p>
            <a:pPr marL="819136" lvl="1" indent="-285750"/>
            <a:r>
              <a:rPr lang="en-US" sz="2000" kern="0" dirty="0"/>
              <a:t>any capable weapon on any available platform engages, </a:t>
            </a:r>
          </a:p>
          <a:p>
            <a:pPr marL="819136" lvl="1" indent="-285750"/>
            <a:r>
              <a:rPr lang="en-US" sz="2000" kern="0" dirty="0"/>
              <a:t>any sensor detects damage</a:t>
            </a:r>
          </a:p>
          <a:p>
            <a:pPr marL="285750" indent="-285750"/>
            <a:r>
              <a:rPr lang="en-US" sz="2000" kern="0" dirty="0"/>
              <a:t>Essential Elements</a:t>
            </a:r>
          </a:p>
          <a:p>
            <a:pPr marL="819136" lvl="1" indent="-285750"/>
            <a:r>
              <a:rPr lang="en-US" sz="2000" kern="0" dirty="0"/>
              <a:t>Reliable communication </a:t>
            </a:r>
          </a:p>
          <a:p>
            <a:pPr marL="819136" lvl="1" indent="-285750"/>
            <a:r>
              <a:rPr lang="en-US" sz="2000" kern="0" dirty="0"/>
              <a:t>Reliable data transfer</a:t>
            </a:r>
          </a:p>
          <a:p>
            <a:pPr marL="819136" lvl="1" indent="-285750"/>
            <a:r>
              <a:rPr lang="en-US" sz="2000" kern="0" dirty="0"/>
              <a:t>Effective over-the-horizon</a:t>
            </a:r>
          </a:p>
          <a:p>
            <a:pPr marL="285750" indent="-285750"/>
            <a:r>
              <a:rPr lang="en-US" sz="2000" kern="0" dirty="0"/>
              <a:t>Environmental Factors</a:t>
            </a:r>
          </a:p>
          <a:p>
            <a:pPr marL="819136" lvl="1" indent="-285750"/>
            <a:r>
              <a:rPr lang="en-US" sz="2000" kern="0" dirty="0"/>
              <a:t>Atmospheric condition for sensors, image transfer, networked information, EM effects, targeting</a:t>
            </a:r>
          </a:p>
        </p:txBody>
      </p:sp>
      <p:sp>
        <p:nvSpPr>
          <p:cNvPr id="3" name="TextBox 2">
            <a:extLst>
              <a:ext uri="{FF2B5EF4-FFF2-40B4-BE49-F238E27FC236}">
                <a16:creationId xmlns:a16="http://schemas.microsoft.com/office/drawing/2014/main" id="{CF29B8CA-1922-4BDE-B883-77600BC3F528}"/>
              </a:ext>
            </a:extLst>
          </p:cNvPr>
          <p:cNvSpPr txBox="1"/>
          <p:nvPr/>
        </p:nvSpPr>
        <p:spPr>
          <a:xfrm>
            <a:off x="6922554" y="6435378"/>
            <a:ext cx="1801199" cy="307777"/>
          </a:xfrm>
          <a:prstGeom prst="rect">
            <a:avLst/>
          </a:prstGeom>
          <a:noFill/>
        </p:spPr>
        <p:txBody>
          <a:bodyPr wrap="none" rtlCol="0">
            <a:spAutoFit/>
          </a:bodyPr>
          <a:lstStyle/>
          <a:p>
            <a:r>
              <a:rPr lang="en-US" sz="1400" dirty="0"/>
              <a:t>EM: electromagnetic</a:t>
            </a:r>
          </a:p>
        </p:txBody>
      </p:sp>
    </p:spTree>
    <p:extLst>
      <p:ext uri="{BB962C8B-B14F-4D97-AF65-F5344CB8AC3E}">
        <p14:creationId xmlns:p14="http://schemas.microsoft.com/office/powerpoint/2010/main" val="243440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2B6A-6A51-4FD9-B1CE-2F1053D43A7F}"/>
              </a:ext>
            </a:extLst>
          </p:cNvPr>
          <p:cNvSpPr>
            <a:spLocks noGrp="1"/>
          </p:cNvSpPr>
          <p:nvPr>
            <p:ph type="title"/>
          </p:nvPr>
        </p:nvSpPr>
        <p:spPr>
          <a:xfrm>
            <a:off x="2326286" y="-38910"/>
            <a:ext cx="7416800" cy="841248"/>
          </a:xfrm>
        </p:spPr>
        <p:txBody>
          <a:bodyPr/>
          <a:lstStyle/>
          <a:p>
            <a:r>
              <a:rPr lang="en-US" sz="2800" dirty="0"/>
              <a:t>Reliable Information Access</a:t>
            </a:r>
          </a:p>
        </p:txBody>
      </p:sp>
      <p:sp>
        <p:nvSpPr>
          <p:cNvPr id="3" name="Content Placeholder 2">
            <a:extLst>
              <a:ext uri="{FF2B5EF4-FFF2-40B4-BE49-F238E27FC236}">
                <a16:creationId xmlns:a16="http://schemas.microsoft.com/office/drawing/2014/main" id="{9D6236AD-95C9-4232-A518-AE848E112C05}"/>
              </a:ext>
            </a:extLst>
          </p:cNvPr>
          <p:cNvSpPr>
            <a:spLocks noGrp="1"/>
          </p:cNvSpPr>
          <p:nvPr>
            <p:ph idx="1"/>
          </p:nvPr>
        </p:nvSpPr>
        <p:spPr>
          <a:xfrm>
            <a:off x="354330" y="5744867"/>
            <a:ext cx="11432662" cy="704519"/>
          </a:xfrm>
        </p:spPr>
        <p:txBody>
          <a:bodyPr/>
          <a:lstStyle/>
          <a:p>
            <a:pPr marL="0" indent="0">
              <a:buNone/>
            </a:pPr>
            <a:r>
              <a:rPr lang="en-US" sz="2000" dirty="0"/>
              <a:t>Simulations involving MDO concepts need to represent the environmental factors that could violate one or more of the ABMS Tenets or the simulations will fall far short of being able to evaluate this concept (</a:t>
            </a:r>
            <a:r>
              <a:rPr lang="en-US" sz="2000" b="1" dirty="0">
                <a:solidFill>
                  <a:schemeClr val="accent5">
                    <a:lumMod val="50000"/>
                  </a:schemeClr>
                </a:solidFill>
              </a:rPr>
              <a:t>Comms, EMS effects</a:t>
            </a:r>
            <a:r>
              <a:rPr lang="en-US" sz="2000" dirty="0"/>
              <a:t>)</a:t>
            </a:r>
          </a:p>
        </p:txBody>
      </p:sp>
      <p:sp>
        <p:nvSpPr>
          <p:cNvPr id="4" name="Slide Number Placeholder 3">
            <a:extLst>
              <a:ext uri="{FF2B5EF4-FFF2-40B4-BE49-F238E27FC236}">
                <a16:creationId xmlns:a16="http://schemas.microsoft.com/office/drawing/2014/main" id="{1E82C6EF-3672-4FAB-A241-194A6DD4389A}"/>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48</a:t>
            </a:fld>
            <a:endParaRPr lang="en-US" dirty="0">
              <a:solidFill>
                <a:srgbClr val="000000"/>
              </a:solidFill>
            </a:endParaRPr>
          </a:p>
        </p:txBody>
      </p:sp>
      <p:sp>
        <p:nvSpPr>
          <p:cNvPr id="7" name="Content Placeholder 2">
            <a:extLst>
              <a:ext uri="{FF2B5EF4-FFF2-40B4-BE49-F238E27FC236}">
                <a16:creationId xmlns:a16="http://schemas.microsoft.com/office/drawing/2014/main" id="{D1C7A89D-9784-4B38-917B-500014B24287}"/>
              </a:ext>
            </a:extLst>
          </p:cNvPr>
          <p:cNvSpPr txBox="1">
            <a:spLocks/>
          </p:cNvSpPr>
          <p:nvPr/>
        </p:nvSpPr>
        <p:spPr>
          <a:xfrm>
            <a:off x="8891700" y="921108"/>
            <a:ext cx="3119662" cy="5015784"/>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1800" b="1" kern="0" dirty="0"/>
              <a:t>ABMS</a:t>
            </a:r>
            <a:r>
              <a:rPr lang="en-US" sz="2000" b="1" kern="0" dirty="0"/>
              <a:t> Tenets</a:t>
            </a:r>
          </a:p>
          <a:p>
            <a:pPr>
              <a:spcBef>
                <a:spcPts val="1200"/>
              </a:spcBef>
            </a:pPr>
            <a:r>
              <a:rPr lang="en-US" sz="1800" kern="0" dirty="0"/>
              <a:t>Access data from a  wide range of sources</a:t>
            </a:r>
          </a:p>
          <a:p>
            <a:r>
              <a:rPr lang="en-US" sz="1800" kern="0" dirty="0"/>
              <a:t>Prepare and present data</a:t>
            </a:r>
          </a:p>
          <a:p>
            <a:r>
              <a:rPr lang="en-US" sz="1800" kern="0" dirty="0"/>
              <a:t>Provide instant and seamless access to information</a:t>
            </a:r>
          </a:p>
          <a:p>
            <a:r>
              <a:rPr lang="en-US" sz="1800" kern="0" dirty="0"/>
              <a:t>Use AI aided human decision making</a:t>
            </a:r>
          </a:p>
          <a:p>
            <a:r>
              <a:rPr lang="en-US" sz="1800" kern="0" dirty="0"/>
              <a:t>Use seamless and instant communications</a:t>
            </a:r>
          </a:p>
          <a:p>
            <a:r>
              <a:rPr lang="en-US" sz="1800" kern="0" dirty="0"/>
              <a:t>Communicate decisions to all stakeholders together with resources</a:t>
            </a:r>
          </a:p>
          <a:p>
            <a:r>
              <a:rPr lang="en-US" sz="1800" kern="0" dirty="0"/>
              <a:t>Manage Multi-level Security </a:t>
            </a:r>
          </a:p>
          <a:p>
            <a:endParaRPr lang="en-US" sz="1800" kern="0" dirty="0"/>
          </a:p>
        </p:txBody>
      </p:sp>
      <p:grpSp>
        <p:nvGrpSpPr>
          <p:cNvPr id="8" name="Group 7">
            <a:extLst>
              <a:ext uri="{FF2B5EF4-FFF2-40B4-BE49-F238E27FC236}">
                <a16:creationId xmlns:a16="http://schemas.microsoft.com/office/drawing/2014/main" id="{43EF41F3-642D-4A21-9361-29C79854F4D4}"/>
              </a:ext>
            </a:extLst>
          </p:cNvPr>
          <p:cNvGrpSpPr/>
          <p:nvPr/>
        </p:nvGrpSpPr>
        <p:grpSpPr>
          <a:xfrm>
            <a:off x="138000" y="802339"/>
            <a:ext cx="8555457" cy="4820636"/>
            <a:chOff x="138000" y="802339"/>
            <a:chExt cx="8555457" cy="4820636"/>
          </a:xfrm>
        </p:grpSpPr>
        <p:pic>
          <p:nvPicPr>
            <p:cNvPr id="6" name="Picture 5">
              <a:extLst>
                <a:ext uri="{FF2B5EF4-FFF2-40B4-BE49-F238E27FC236}">
                  <a16:creationId xmlns:a16="http://schemas.microsoft.com/office/drawing/2014/main" id="{EB4B35F9-6299-452A-8F51-316EEFE1C7A1}"/>
                </a:ext>
              </a:extLst>
            </p:cNvPr>
            <p:cNvPicPr>
              <a:picLocks noChangeAspect="1"/>
            </p:cNvPicPr>
            <p:nvPr/>
          </p:nvPicPr>
          <p:blipFill>
            <a:blip r:embed="rId2"/>
            <a:stretch>
              <a:fillRect/>
            </a:stretch>
          </p:blipFill>
          <p:spPr>
            <a:xfrm>
              <a:off x="138000" y="802339"/>
              <a:ext cx="8555457" cy="4820636"/>
            </a:xfrm>
            <a:prstGeom prst="rect">
              <a:avLst/>
            </a:prstGeom>
          </p:spPr>
        </p:pic>
        <p:sp>
          <p:nvSpPr>
            <p:cNvPr id="5" name="Oval 4">
              <a:extLst>
                <a:ext uri="{FF2B5EF4-FFF2-40B4-BE49-F238E27FC236}">
                  <a16:creationId xmlns:a16="http://schemas.microsoft.com/office/drawing/2014/main" id="{6E637D14-9979-4775-9FC7-5B97E2CD3BA6}"/>
                </a:ext>
              </a:extLst>
            </p:cNvPr>
            <p:cNvSpPr/>
            <p:nvPr/>
          </p:nvSpPr>
          <p:spPr bwMode="auto">
            <a:xfrm>
              <a:off x="3390900" y="2349500"/>
              <a:ext cx="2247900" cy="2984500"/>
            </a:xfrm>
            <a:prstGeom prst="ellipse">
              <a:avLst/>
            </a:prstGeom>
            <a:noFill/>
            <a:ln w="762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3526170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890" y="36398"/>
            <a:ext cx="8764219" cy="841248"/>
          </a:xfrm>
        </p:spPr>
        <p:txBody>
          <a:bodyPr>
            <a:noAutofit/>
          </a:bodyPr>
          <a:lstStyle/>
          <a:p>
            <a:r>
              <a:rPr lang="en-US" sz="2800" b="1" dirty="0"/>
              <a:t>Who provides atmosphere and ocean data?</a:t>
            </a:r>
          </a:p>
        </p:txBody>
      </p:sp>
      <p:sp>
        <p:nvSpPr>
          <p:cNvPr id="3" name="Content Placeholder 2"/>
          <p:cNvSpPr>
            <a:spLocks noGrp="1"/>
          </p:cNvSpPr>
          <p:nvPr>
            <p:ph idx="1"/>
          </p:nvPr>
        </p:nvSpPr>
        <p:spPr>
          <a:xfrm>
            <a:off x="1940511" y="4890077"/>
            <a:ext cx="4864735" cy="1173163"/>
          </a:xfrm>
        </p:spPr>
        <p:txBody>
          <a:bodyPr>
            <a:noAutofit/>
          </a:bodyPr>
          <a:lstStyle/>
          <a:p>
            <a:r>
              <a:rPr lang="en-US" sz="2000" b="1" dirty="0"/>
              <a:t>Commander, Naval Meteorology and Oceanography Command:  Fleet Numerical Meteorology and Oceanography Center</a:t>
            </a:r>
          </a:p>
        </p:txBody>
      </p:sp>
      <p:sp>
        <p:nvSpPr>
          <p:cNvPr id="4" name="Slide Number Placeholder 3"/>
          <p:cNvSpPr>
            <a:spLocks noGrp="1"/>
          </p:cNvSpPr>
          <p:nvPr>
            <p:ph type="sldNum" sz="quarter" idx="12"/>
          </p:nvPr>
        </p:nvSpPr>
        <p:spPr>
          <a:xfrm>
            <a:off x="11109960" y="6425243"/>
            <a:ext cx="652746" cy="365125"/>
          </a:xfrm>
        </p:spPr>
        <p:txBody>
          <a:bodyPr/>
          <a:lstStyle/>
          <a:p>
            <a:fld id="{F4B5699E-54A8-4AFE-A436-85B64C676A26}" type="slidenum">
              <a:rPr lang="en-US" sz="2000" smtClean="0"/>
              <a:t>49</a:t>
            </a:fld>
            <a:endParaRPr lang="en-US" dirty="0"/>
          </a:p>
        </p:txBody>
      </p:sp>
      <p:sp>
        <p:nvSpPr>
          <p:cNvPr id="7" name="Content Placeholder 2"/>
          <p:cNvSpPr txBox="1">
            <a:spLocks/>
          </p:cNvSpPr>
          <p:nvPr/>
        </p:nvSpPr>
        <p:spPr>
          <a:xfrm>
            <a:off x="2488455" y="3178978"/>
            <a:ext cx="4285020" cy="11731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latin typeface="Arial Narrow" panose="020B0606020202030204" pitchFamily="34" charset="0"/>
              </a:rPr>
              <a:t>National Climatic Data Center</a:t>
            </a:r>
          </a:p>
          <a:p>
            <a:pPr marL="0" indent="0">
              <a:buNone/>
            </a:pPr>
            <a:r>
              <a:rPr lang="en-US" b="1" dirty="0">
                <a:latin typeface="Arial Narrow" panose="020B0606020202030204" pitchFamily="34" charset="0"/>
              </a:rPr>
              <a:t>National Geophysical Data Center</a:t>
            </a:r>
          </a:p>
          <a:p>
            <a:pPr marL="0" indent="0">
              <a:buNone/>
            </a:pPr>
            <a:r>
              <a:rPr lang="en-US" b="1" dirty="0">
                <a:latin typeface="Arial Narrow" panose="020B0606020202030204" pitchFamily="34" charset="0"/>
              </a:rPr>
              <a:t>National Buoy Data Center </a:t>
            </a:r>
          </a:p>
          <a:p>
            <a:pPr marL="0" indent="0">
              <a:buNone/>
            </a:pPr>
            <a:r>
              <a:rPr lang="en-US" b="1" dirty="0">
                <a:latin typeface="Arial Narrow" panose="020B0606020202030204" pitchFamily="34" charset="0"/>
              </a:rPr>
              <a:t>National Weather Service </a:t>
            </a:r>
          </a:p>
        </p:txBody>
      </p:sp>
      <p:sp>
        <p:nvSpPr>
          <p:cNvPr id="9" name="Content Placeholder 2"/>
          <p:cNvSpPr txBox="1">
            <a:spLocks/>
          </p:cNvSpPr>
          <p:nvPr/>
        </p:nvSpPr>
        <p:spPr>
          <a:xfrm>
            <a:off x="8964182" y="1174898"/>
            <a:ext cx="3306519"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latin typeface="Arial Narrow" panose="020B0606020202030204" pitchFamily="34" charset="0"/>
              </a:rPr>
              <a:t>Army  Corps of Engineers Research and Development Command (ERDC)</a:t>
            </a:r>
          </a:p>
        </p:txBody>
      </p:sp>
      <p:sp>
        <p:nvSpPr>
          <p:cNvPr id="11" name="Content Placeholder 2"/>
          <p:cNvSpPr txBox="1">
            <a:spLocks/>
          </p:cNvSpPr>
          <p:nvPr/>
        </p:nvSpPr>
        <p:spPr>
          <a:xfrm>
            <a:off x="9016941" y="3103663"/>
            <a:ext cx="2667414"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latin typeface="Arial Narrow" panose="020B0606020202030204" pitchFamily="34" charset="0"/>
              </a:rPr>
              <a:t>National Geospatial Intelligence Agency</a:t>
            </a:r>
          </a:p>
        </p:txBody>
      </p:sp>
      <p:sp>
        <p:nvSpPr>
          <p:cNvPr id="13" name="Content Placeholder 2"/>
          <p:cNvSpPr txBox="1">
            <a:spLocks/>
          </p:cNvSpPr>
          <p:nvPr/>
        </p:nvSpPr>
        <p:spPr>
          <a:xfrm>
            <a:off x="9016941" y="4921213"/>
            <a:ext cx="1993280"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latin typeface="Arial Narrow" panose="020B0606020202030204" pitchFamily="34" charset="0"/>
              </a:rPr>
              <a:t>Air Force </a:t>
            </a:r>
          </a:p>
          <a:p>
            <a:pPr marL="0" indent="0">
              <a:buNone/>
            </a:pPr>
            <a:r>
              <a:rPr lang="en-US" sz="1800" b="1" dirty="0">
                <a:latin typeface="Arial Narrow" panose="020B0606020202030204" pitchFamily="34" charset="0"/>
              </a:rPr>
              <a:t>Weather Agency</a:t>
            </a:r>
          </a:p>
        </p:txBody>
      </p:sp>
      <p:sp>
        <p:nvSpPr>
          <p:cNvPr id="14" name="Content Placeholder 2"/>
          <p:cNvSpPr txBox="1">
            <a:spLocks/>
          </p:cNvSpPr>
          <p:nvPr/>
        </p:nvSpPr>
        <p:spPr>
          <a:xfrm>
            <a:off x="2557336" y="1203324"/>
            <a:ext cx="3386265" cy="145576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latin typeface="Arial Narrow" panose="020B0606020202030204" pitchFamily="34" charset="0"/>
              </a:rPr>
              <a:t>Environmental Data Cube Support System:</a:t>
            </a:r>
          </a:p>
          <a:p>
            <a:pPr marL="0" indent="0">
              <a:spcBef>
                <a:spcPts val="600"/>
              </a:spcBef>
              <a:buNone/>
            </a:pPr>
            <a:r>
              <a:rPr lang="en-US" sz="1800" b="1" dirty="0">
                <a:latin typeface="Arial Narrow" panose="020B0606020202030204" pitchFamily="34" charset="0"/>
              </a:rPr>
              <a:t>Broker using certified data providers to produce correlated environmental data </a:t>
            </a:r>
          </a:p>
        </p:txBody>
      </p:sp>
      <p:pic>
        <p:nvPicPr>
          <p:cNvPr id="5" name="Picture 4">
            <a:extLst>
              <a:ext uri="{FF2B5EF4-FFF2-40B4-BE49-F238E27FC236}">
                <a16:creationId xmlns:a16="http://schemas.microsoft.com/office/drawing/2014/main" id="{9C7B508E-4D5F-4BE9-B67D-C7B381D9BA04}"/>
              </a:ext>
            </a:extLst>
          </p:cNvPr>
          <p:cNvPicPr>
            <a:picLocks noChangeAspect="1"/>
          </p:cNvPicPr>
          <p:nvPr/>
        </p:nvPicPr>
        <p:blipFill>
          <a:blip r:embed="rId2"/>
          <a:stretch>
            <a:fillRect/>
          </a:stretch>
        </p:blipFill>
        <p:spPr>
          <a:xfrm>
            <a:off x="459934" y="1013658"/>
            <a:ext cx="1786283" cy="1597290"/>
          </a:xfrm>
          <a:prstGeom prst="rect">
            <a:avLst/>
          </a:prstGeom>
        </p:spPr>
      </p:pic>
      <p:pic>
        <p:nvPicPr>
          <p:cNvPr id="8" name="Picture 7">
            <a:extLst>
              <a:ext uri="{FF2B5EF4-FFF2-40B4-BE49-F238E27FC236}">
                <a16:creationId xmlns:a16="http://schemas.microsoft.com/office/drawing/2014/main" id="{0EFDF40F-45A5-418B-969C-89D631CE00C5}"/>
              </a:ext>
            </a:extLst>
          </p:cNvPr>
          <p:cNvPicPr>
            <a:picLocks noChangeAspect="1"/>
          </p:cNvPicPr>
          <p:nvPr/>
        </p:nvPicPr>
        <p:blipFill>
          <a:blip r:embed="rId3"/>
          <a:stretch>
            <a:fillRect/>
          </a:stretch>
        </p:blipFill>
        <p:spPr>
          <a:xfrm>
            <a:off x="636733" y="2919457"/>
            <a:ext cx="1432684" cy="1432684"/>
          </a:xfrm>
          <a:prstGeom prst="rect">
            <a:avLst/>
          </a:prstGeom>
        </p:spPr>
      </p:pic>
      <p:pic>
        <p:nvPicPr>
          <p:cNvPr id="19" name="Picture 18">
            <a:extLst>
              <a:ext uri="{FF2B5EF4-FFF2-40B4-BE49-F238E27FC236}">
                <a16:creationId xmlns:a16="http://schemas.microsoft.com/office/drawing/2014/main" id="{B6103A9A-2BE4-41A1-8CA8-7BC262372355}"/>
              </a:ext>
            </a:extLst>
          </p:cNvPr>
          <p:cNvPicPr>
            <a:picLocks noChangeAspect="1"/>
          </p:cNvPicPr>
          <p:nvPr/>
        </p:nvPicPr>
        <p:blipFill>
          <a:blip r:embed="rId4"/>
          <a:stretch>
            <a:fillRect/>
          </a:stretch>
        </p:blipFill>
        <p:spPr>
          <a:xfrm>
            <a:off x="636733" y="4830298"/>
            <a:ext cx="1602066" cy="1594945"/>
          </a:xfrm>
          <a:prstGeom prst="rect">
            <a:avLst/>
          </a:prstGeom>
        </p:spPr>
      </p:pic>
      <p:pic>
        <p:nvPicPr>
          <p:cNvPr id="10" name="Picture 9">
            <a:extLst>
              <a:ext uri="{FF2B5EF4-FFF2-40B4-BE49-F238E27FC236}">
                <a16:creationId xmlns:a16="http://schemas.microsoft.com/office/drawing/2014/main" id="{04E4B65A-FE13-4FB7-BA03-D50BB5D66F90}"/>
              </a:ext>
            </a:extLst>
          </p:cNvPr>
          <p:cNvPicPr>
            <a:picLocks noChangeAspect="1"/>
          </p:cNvPicPr>
          <p:nvPr/>
        </p:nvPicPr>
        <p:blipFill>
          <a:blip r:embed="rId5"/>
          <a:stretch>
            <a:fillRect/>
          </a:stretch>
        </p:blipFill>
        <p:spPr>
          <a:xfrm>
            <a:off x="7073973" y="978221"/>
            <a:ext cx="1518690" cy="1518690"/>
          </a:xfrm>
          <a:prstGeom prst="rect">
            <a:avLst/>
          </a:prstGeom>
        </p:spPr>
      </p:pic>
      <p:pic>
        <p:nvPicPr>
          <p:cNvPr id="12" name="Picture 11">
            <a:extLst>
              <a:ext uri="{FF2B5EF4-FFF2-40B4-BE49-F238E27FC236}">
                <a16:creationId xmlns:a16="http://schemas.microsoft.com/office/drawing/2014/main" id="{694F6AE8-836A-49AE-A7EF-69ADD2857592}"/>
              </a:ext>
            </a:extLst>
          </p:cNvPr>
          <p:cNvPicPr>
            <a:picLocks noChangeAspect="1"/>
          </p:cNvPicPr>
          <p:nvPr/>
        </p:nvPicPr>
        <p:blipFill>
          <a:blip r:embed="rId6"/>
          <a:stretch>
            <a:fillRect/>
          </a:stretch>
        </p:blipFill>
        <p:spPr>
          <a:xfrm>
            <a:off x="7034673" y="2763800"/>
            <a:ext cx="1597290" cy="1597290"/>
          </a:xfrm>
          <a:prstGeom prst="rect">
            <a:avLst/>
          </a:prstGeom>
        </p:spPr>
      </p:pic>
      <p:pic>
        <p:nvPicPr>
          <p:cNvPr id="15" name="Picture 14">
            <a:extLst>
              <a:ext uri="{FF2B5EF4-FFF2-40B4-BE49-F238E27FC236}">
                <a16:creationId xmlns:a16="http://schemas.microsoft.com/office/drawing/2014/main" id="{277E2ABE-3760-4BCC-9D0A-BB16993D9607}"/>
              </a:ext>
            </a:extLst>
          </p:cNvPr>
          <p:cNvPicPr>
            <a:picLocks noChangeAspect="1"/>
          </p:cNvPicPr>
          <p:nvPr/>
        </p:nvPicPr>
        <p:blipFill>
          <a:blip r:embed="rId7"/>
          <a:stretch>
            <a:fillRect/>
          </a:stretch>
        </p:blipFill>
        <p:spPr>
          <a:xfrm>
            <a:off x="7116976" y="4763364"/>
            <a:ext cx="1432684" cy="1426588"/>
          </a:xfrm>
          <a:prstGeom prst="rect">
            <a:avLst/>
          </a:prstGeom>
        </p:spPr>
      </p:pic>
    </p:spTree>
    <p:extLst>
      <p:ext uri="{BB962C8B-B14F-4D97-AF65-F5344CB8AC3E}">
        <p14:creationId xmlns:p14="http://schemas.microsoft.com/office/powerpoint/2010/main" val="345679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91707" y="38910"/>
            <a:ext cx="6487673" cy="523220"/>
          </a:xfrm>
          <a:prstGeom prst="rect">
            <a:avLst/>
          </a:prstGeom>
          <a:noFill/>
        </p:spPr>
        <p:txBody>
          <a:bodyPr wrap="none" rtlCol="0">
            <a:spAutoFit/>
          </a:bodyPr>
          <a:lstStyle/>
          <a:p>
            <a:pPr algn="ctr"/>
            <a:r>
              <a:rPr lang="en-US" sz="2800" b="1" dirty="0">
                <a:solidFill>
                  <a:schemeClr val="bg1"/>
                </a:solidFill>
              </a:rPr>
              <a:t> Terrain:  Far More than Just a Map</a:t>
            </a:r>
          </a:p>
        </p:txBody>
      </p:sp>
      <p:sp>
        <p:nvSpPr>
          <p:cNvPr id="4" name="TextBox 3"/>
          <p:cNvSpPr txBox="1"/>
          <p:nvPr/>
        </p:nvSpPr>
        <p:spPr>
          <a:xfrm>
            <a:off x="576696" y="1051955"/>
            <a:ext cx="11038607" cy="1785104"/>
          </a:xfrm>
          <a:prstGeom prst="rect">
            <a:avLst/>
          </a:prstGeom>
          <a:noFill/>
        </p:spPr>
        <p:txBody>
          <a:bodyPr wrap="square" rtlCol="0">
            <a:spAutoFit/>
          </a:bodyPr>
          <a:lstStyle/>
          <a:p>
            <a:r>
              <a:rPr lang="en-US" sz="2400" dirty="0">
                <a:latin typeface="Arial Narrow" panose="020B0606020202030204" pitchFamily="34" charset="0"/>
              </a:rPr>
              <a:t>The difference between a Map and a Simulation Environment is much like the difference between the novel “Phantom of the Opera” and the Broadway production “Phantom of the Opera”</a:t>
            </a:r>
          </a:p>
          <a:p>
            <a:endParaRPr lang="en-US" sz="1400" dirty="0">
              <a:latin typeface="Arial Narrow" panose="020B0606020202030204" pitchFamily="34" charset="0"/>
            </a:endParaRPr>
          </a:p>
          <a:p>
            <a:r>
              <a:rPr lang="en-US" sz="2400" dirty="0">
                <a:latin typeface="Arial Narrow" panose="020B0606020202030204" pitchFamily="34" charset="0"/>
              </a:rPr>
              <a:t>Both contain the same “information” but one is a sensory, rich, and dynamically changing representation while the other is static and has little real value absent an intelligent reader</a:t>
            </a:r>
          </a:p>
        </p:txBody>
      </p:sp>
      <p:pic>
        <p:nvPicPr>
          <p:cNvPr id="2050" name="Picture 2" descr="C:\Users\rrichbou\Downloads\Phan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49" y="3248471"/>
            <a:ext cx="2621238" cy="2861608"/>
          </a:xfrm>
          <a:prstGeom prst="rect">
            <a:avLst/>
          </a:prstGeom>
          <a:noFill/>
          <a:effectLst>
            <a:outerShdw blurRad="165100" dist="38100" dir="2700000" sx="101000" sy="101000" algn="tl" rotWithShape="0">
              <a:schemeClr val="tx1"/>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01973" y="3536302"/>
            <a:ext cx="3155324" cy="2031325"/>
          </a:xfrm>
          <a:prstGeom prst="rect">
            <a:avLst/>
          </a:prstGeom>
          <a:noFill/>
        </p:spPr>
        <p:txBody>
          <a:bodyPr wrap="square" rtlCol="0">
            <a:spAutoFit/>
          </a:bodyPr>
          <a:lstStyle/>
          <a:p>
            <a:pPr algn="ctr"/>
            <a:r>
              <a:rPr lang="en-US" sz="1800" b="1" dirty="0">
                <a:latin typeface="Arial Narrow" panose="020B0606020202030204" pitchFamily="34" charset="0"/>
              </a:rPr>
              <a:t>A musical by Andrew Lloyd Weber, based on the original </a:t>
            </a:r>
            <a:r>
              <a:rPr lang="fr-FR" sz="1800" b="1" dirty="0">
                <a:latin typeface="Arial Narrow" panose="020B0606020202030204" pitchFamily="34" charset="0"/>
              </a:rPr>
              <a:t>French </a:t>
            </a:r>
            <a:r>
              <a:rPr lang="fr-FR" sz="1800" b="1" dirty="0" err="1">
                <a:latin typeface="Arial Narrow" panose="020B0606020202030204" pitchFamily="34" charset="0"/>
              </a:rPr>
              <a:t>novel</a:t>
            </a:r>
            <a:r>
              <a:rPr lang="fr-FR" sz="1800" b="1" dirty="0">
                <a:latin typeface="Arial Narrow" panose="020B0606020202030204" pitchFamily="34" charset="0"/>
              </a:rPr>
              <a:t>  </a:t>
            </a:r>
            <a:r>
              <a:rPr lang="fr-FR" sz="1800" b="1" i="1" dirty="0">
                <a:latin typeface="Arial Narrow" panose="020B0606020202030204" pitchFamily="34" charset="0"/>
                <a:hlinkClick r:id="rId3" tooltip="The Phantom of the Opera"/>
              </a:rPr>
              <a:t>Le Fantôme de l'Opéra</a:t>
            </a:r>
            <a:r>
              <a:rPr lang="fr-FR" sz="1800" b="1" dirty="0">
                <a:latin typeface="Arial Narrow" panose="020B0606020202030204" pitchFamily="34" charset="0"/>
              </a:rPr>
              <a:t> by </a:t>
            </a:r>
            <a:r>
              <a:rPr lang="fr-FR" sz="1800" b="1" dirty="0">
                <a:latin typeface="Arial Narrow" panose="020B0606020202030204" pitchFamily="34" charset="0"/>
                <a:hlinkClick r:id="rId4" tooltip="Gaston Leroux"/>
              </a:rPr>
              <a:t>Gaston Leroux</a:t>
            </a:r>
            <a:r>
              <a:rPr lang="fr-FR" sz="1800" b="1" dirty="0">
                <a:latin typeface="Arial Narrow" panose="020B0606020202030204" pitchFamily="34" charset="0"/>
              </a:rPr>
              <a:t>, </a:t>
            </a:r>
          </a:p>
          <a:p>
            <a:pPr algn="ctr"/>
            <a:r>
              <a:rPr lang="en-US" sz="1800" b="1" dirty="0">
                <a:latin typeface="Arial Narrow" panose="020B0606020202030204" pitchFamily="34" charset="0"/>
              </a:rPr>
              <a:t>Source: https://en.wikipedia.org/w/index.php?curid=1967136</a:t>
            </a:r>
          </a:p>
        </p:txBody>
      </p:sp>
      <p:pic>
        <p:nvPicPr>
          <p:cNvPr id="2051" name="Picture 3" descr="C:\Users\rrichbou\Downloads\PhantomoftheOpera-BoatSce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2396" y="3105920"/>
            <a:ext cx="3653967" cy="3004159"/>
          </a:xfrm>
          <a:prstGeom prst="rect">
            <a:avLst/>
          </a:prstGeom>
          <a:noFill/>
          <a:effectLst>
            <a:glow rad="228600">
              <a:srgbClr val="0070C0">
                <a:alpha val="82000"/>
              </a:srgbClr>
            </a:glow>
            <a:softEdge rad="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4B5699E-54A8-4AFE-A436-85B64C676A26}" type="slidenum">
              <a:rPr lang="en-US" smtClean="0"/>
              <a:t>5</a:t>
            </a:fld>
            <a:endParaRPr lang="en-US"/>
          </a:p>
        </p:txBody>
      </p:sp>
      <p:sp>
        <p:nvSpPr>
          <p:cNvPr id="5" name="TextBox 4">
            <a:extLst>
              <a:ext uri="{FF2B5EF4-FFF2-40B4-BE49-F238E27FC236}">
                <a16:creationId xmlns:a16="http://schemas.microsoft.com/office/drawing/2014/main" id="{501B9DE6-5390-4843-AE94-CE6FFA811D36}"/>
              </a:ext>
            </a:extLst>
          </p:cNvPr>
          <p:cNvSpPr txBox="1"/>
          <p:nvPr/>
        </p:nvSpPr>
        <p:spPr>
          <a:xfrm>
            <a:off x="10884877" y="6383215"/>
            <a:ext cx="324128" cy="400110"/>
          </a:xfrm>
          <a:prstGeom prst="rect">
            <a:avLst/>
          </a:prstGeom>
          <a:noFill/>
        </p:spPr>
        <p:txBody>
          <a:bodyPr wrap="none" rtlCol="0">
            <a:spAutoFit/>
          </a:bodyPr>
          <a:lstStyle/>
          <a:p>
            <a:r>
              <a:rPr lang="en-US" sz="2000" dirty="0"/>
              <a:t>5</a:t>
            </a:r>
          </a:p>
        </p:txBody>
      </p:sp>
    </p:spTree>
    <p:extLst>
      <p:ext uri="{BB962C8B-B14F-4D97-AF65-F5344CB8AC3E}">
        <p14:creationId xmlns:p14="http://schemas.microsoft.com/office/powerpoint/2010/main" val="258258413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3847" y="0"/>
            <a:ext cx="10844306" cy="697816"/>
          </a:xfrm>
        </p:spPr>
        <p:txBody>
          <a:bodyPr>
            <a:normAutofit/>
          </a:bodyPr>
          <a:lstStyle/>
          <a:p>
            <a:pPr eaLnBrk="1" hangingPunct="1"/>
            <a:r>
              <a:rPr lang="en-US" sz="2800" b="1" dirty="0"/>
              <a:t>Summary</a:t>
            </a:r>
          </a:p>
        </p:txBody>
      </p:sp>
      <p:sp>
        <p:nvSpPr>
          <p:cNvPr id="2" name="Slide Number Placeholder 1"/>
          <p:cNvSpPr>
            <a:spLocks noGrp="1"/>
          </p:cNvSpPr>
          <p:nvPr>
            <p:ph type="sldNum" sz="quarter" idx="12"/>
          </p:nvPr>
        </p:nvSpPr>
        <p:spPr/>
        <p:txBody>
          <a:bodyPr/>
          <a:lstStyle/>
          <a:p>
            <a:fld id="{F4B5699E-54A8-4AFE-A436-85B64C676A26}" type="slidenum">
              <a:rPr lang="en-US" smtClean="0"/>
              <a:t>50</a:t>
            </a:fld>
            <a:endParaRPr lang="en-US"/>
          </a:p>
        </p:txBody>
      </p:sp>
      <p:sp>
        <p:nvSpPr>
          <p:cNvPr id="5" name="TextBox 4"/>
          <p:cNvSpPr txBox="1"/>
          <p:nvPr/>
        </p:nvSpPr>
        <p:spPr>
          <a:xfrm>
            <a:off x="1025437" y="958064"/>
            <a:ext cx="10141125" cy="5350696"/>
          </a:xfrm>
          <a:prstGeom prst="rect">
            <a:avLst/>
          </a:prstGeom>
          <a:noFill/>
        </p:spPr>
        <p:txBody>
          <a:bodyPr wrap="square" rtlCol="0">
            <a:spAutoFit/>
          </a:bodyPr>
          <a:lstStyle/>
          <a:p>
            <a:pPr lvl="0">
              <a:lnSpc>
                <a:spcPct val="85000"/>
              </a:lnSpc>
            </a:pPr>
            <a:r>
              <a:rPr lang="en-US" sz="2400" b="1" dirty="0">
                <a:latin typeface="Arial Narrow" panose="020B0606020202030204" pitchFamily="34" charset="0"/>
              </a:rPr>
              <a:t>Foundational Question:  How much is enough for my problem?</a:t>
            </a:r>
          </a:p>
          <a:p>
            <a:pPr lvl="0">
              <a:lnSpc>
                <a:spcPct val="85000"/>
              </a:lnSpc>
            </a:pPr>
            <a:r>
              <a:rPr lang="en-US" sz="2400" dirty="0">
                <a:latin typeface="Arial Narrow" panose="020B0606020202030204" pitchFamily="34" charset="0"/>
              </a:rPr>
              <a:t>        The environment and the results of the simulation are inextricably linked</a:t>
            </a:r>
          </a:p>
          <a:p>
            <a:pPr lvl="0">
              <a:lnSpc>
                <a:spcPct val="85000"/>
              </a:lnSpc>
            </a:pPr>
            <a:r>
              <a:rPr lang="en-US" sz="2400" dirty="0">
                <a:latin typeface="Arial Narrow" panose="020B0606020202030204" pitchFamily="34" charset="0"/>
              </a:rPr>
              <a:t>	Sensor performance depends upon the environmental conditions</a:t>
            </a:r>
          </a:p>
          <a:p>
            <a:pPr lvl="0">
              <a:lnSpc>
                <a:spcPct val="85000"/>
              </a:lnSpc>
            </a:pPr>
            <a:endParaRPr lang="en-US" sz="1800" dirty="0">
              <a:latin typeface="Arial Narrow" panose="020B0606020202030204" pitchFamily="34" charset="0"/>
            </a:endParaRPr>
          </a:p>
          <a:p>
            <a:pPr lvl="0">
              <a:lnSpc>
                <a:spcPct val="85000"/>
              </a:lnSpc>
            </a:pPr>
            <a:r>
              <a:rPr lang="en-US" sz="2400" dirty="0">
                <a:latin typeface="Arial Narrow" panose="020B0606020202030204" pitchFamily="34" charset="0"/>
              </a:rPr>
              <a:t>Determine whether the application requires climate or weather – climatological data is easier to obtain and use</a:t>
            </a:r>
          </a:p>
          <a:p>
            <a:pPr lvl="0">
              <a:lnSpc>
                <a:spcPct val="85000"/>
              </a:lnSpc>
            </a:pPr>
            <a:endParaRPr lang="en-US" sz="2400" dirty="0">
              <a:latin typeface="Arial Narrow" panose="020B0606020202030204" pitchFamily="34" charset="0"/>
            </a:endParaRPr>
          </a:p>
          <a:p>
            <a:pPr lvl="0">
              <a:lnSpc>
                <a:spcPct val="85000"/>
              </a:lnSpc>
            </a:pPr>
            <a:r>
              <a:rPr lang="en-US" sz="2400" dirty="0">
                <a:latin typeface="Arial Narrow" panose="020B0606020202030204" pitchFamily="34" charset="0"/>
              </a:rPr>
              <a:t>Land, sea, and atmosphere must be correlated </a:t>
            </a:r>
          </a:p>
          <a:p>
            <a:pPr lvl="0">
              <a:lnSpc>
                <a:spcPct val="85000"/>
              </a:lnSpc>
            </a:pPr>
            <a:endParaRPr lang="en-US" sz="2400" dirty="0">
              <a:latin typeface="Arial Narrow" panose="020B0606020202030204" pitchFamily="34" charset="0"/>
            </a:endParaRPr>
          </a:p>
          <a:p>
            <a:pPr lvl="0">
              <a:lnSpc>
                <a:spcPct val="85000"/>
              </a:lnSpc>
            </a:pPr>
            <a:r>
              <a:rPr lang="en-US" sz="2400" dirty="0">
                <a:latin typeface="Arial Narrow" panose="020B0606020202030204" pitchFamily="34" charset="0"/>
              </a:rPr>
              <a:t>LVC applications require live data – humans in the field and computer generated forces must be operating in the same world or problems ensue</a:t>
            </a:r>
          </a:p>
          <a:p>
            <a:pPr lvl="0">
              <a:lnSpc>
                <a:spcPct val="85000"/>
              </a:lnSpc>
            </a:pPr>
            <a:endParaRPr lang="en-US" sz="2400" dirty="0">
              <a:latin typeface="Arial Narrow" panose="020B0606020202030204" pitchFamily="34" charset="0"/>
            </a:endParaRPr>
          </a:p>
          <a:p>
            <a:pPr lvl="0">
              <a:lnSpc>
                <a:spcPct val="85000"/>
              </a:lnSpc>
            </a:pPr>
            <a:r>
              <a:rPr lang="en-US" sz="2400" dirty="0">
                <a:latin typeface="Arial Narrow" panose="020B0606020202030204" pitchFamily="34" charset="0"/>
              </a:rPr>
              <a:t>When planning an exercise, geo-typical data may be useful; however, when planning a mission, geo-specific data is needed</a:t>
            </a:r>
          </a:p>
          <a:p>
            <a:pPr lvl="0">
              <a:lnSpc>
                <a:spcPct val="85000"/>
              </a:lnSpc>
            </a:pPr>
            <a:endParaRPr lang="en-US" sz="2400" dirty="0">
              <a:latin typeface="Arial Narrow" panose="020B0606020202030204" pitchFamily="34" charset="0"/>
            </a:endParaRPr>
          </a:p>
          <a:p>
            <a:pPr lvl="0">
              <a:lnSpc>
                <a:spcPct val="85000"/>
              </a:lnSpc>
            </a:pPr>
            <a:r>
              <a:rPr lang="en-US" sz="2400" dirty="0">
                <a:latin typeface="Arial Narrow" panose="020B0606020202030204" pitchFamily="34" charset="0"/>
              </a:rPr>
              <a:t>Data sharing – there are exemplars of successful programs, but this remains a largely unmet need within the simulation community</a:t>
            </a:r>
          </a:p>
        </p:txBody>
      </p:sp>
      <p:sp>
        <p:nvSpPr>
          <p:cNvPr id="6" name="Slide Number Placeholder 3">
            <a:extLst>
              <a:ext uri="{FF2B5EF4-FFF2-40B4-BE49-F238E27FC236}">
                <a16:creationId xmlns:a16="http://schemas.microsoft.com/office/drawing/2014/main" id="{8376ACCE-28E9-42DA-B932-E85F955FC115}"/>
              </a:ext>
            </a:extLst>
          </p:cNvPr>
          <p:cNvSpPr txBox="1">
            <a:spLocks/>
          </p:cNvSpPr>
          <p:nvPr/>
        </p:nvSpPr>
        <p:spPr>
          <a:xfrm>
            <a:off x="11109960" y="6425243"/>
            <a:ext cx="652746" cy="36512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z="2000" smtClean="0"/>
              <a:pPr/>
              <a:t>50</a:t>
            </a:fld>
            <a:endParaRPr lang="en-US" dirty="0"/>
          </a:p>
        </p:txBody>
      </p:sp>
    </p:spTree>
    <p:extLst>
      <p:ext uri="{BB962C8B-B14F-4D97-AF65-F5344CB8AC3E}">
        <p14:creationId xmlns:p14="http://schemas.microsoft.com/office/powerpoint/2010/main" val="426744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Learning Objectives</a:t>
            </a:r>
          </a:p>
        </p:txBody>
      </p:sp>
      <p:sp>
        <p:nvSpPr>
          <p:cNvPr id="3" name="Content Placeholder 2"/>
          <p:cNvSpPr>
            <a:spLocks noGrp="1"/>
          </p:cNvSpPr>
          <p:nvPr>
            <p:ph idx="1"/>
          </p:nvPr>
        </p:nvSpPr>
        <p:spPr>
          <a:xfrm>
            <a:off x="1103815" y="827129"/>
            <a:ext cx="8658726" cy="4525963"/>
          </a:xfrm>
        </p:spPr>
        <p:txBody>
          <a:bodyPr>
            <a:noAutofit/>
          </a:bodyPr>
          <a:lstStyle/>
          <a:p>
            <a:pPr marL="0" indent="0">
              <a:spcBef>
                <a:spcPts val="1800"/>
              </a:spcBef>
              <a:buNone/>
            </a:pPr>
            <a:r>
              <a:rPr lang="en-US" dirty="0"/>
              <a:t>By the close of this tutorial the attendees will be able to:</a:t>
            </a:r>
          </a:p>
          <a:p>
            <a:pPr>
              <a:spcBef>
                <a:spcPts val="1800"/>
              </a:spcBef>
            </a:pPr>
            <a:r>
              <a:rPr lang="en-US" dirty="0"/>
              <a:t>Identify the key features of an environment including land, sea, and atmosphere</a:t>
            </a:r>
          </a:p>
          <a:p>
            <a:pPr>
              <a:spcBef>
                <a:spcPts val="1800"/>
              </a:spcBef>
            </a:pPr>
            <a:r>
              <a:rPr lang="en-US" dirty="0"/>
              <a:t>Describe why the difference between weather and climate is important for LVC events</a:t>
            </a:r>
          </a:p>
          <a:p>
            <a:pPr>
              <a:spcBef>
                <a:spcPts val="1800"/>
              </a:spcBef>
            </a:pPr>
            <a:r>
              <a:rPr lang="en-US" dirty="0"/>
              <a:t>Explain why LVC events face difficulties when using </a:t>
            </a:r>
            <a:r>
              <a:rPr lang="en-US" dirty="0" err="1"/>
              <a:t>geotypical</a:t>
            </a:r>
            <a:r>
              <a:rPr lang="en-US" dirty="0"/>
              <a:t> vs </a:t>
            </a:r>
            <a:r>
              <a:rPr lang="en-US" dirty="0" err="1"/>
              <a:t>geospecific</a:t>
            </a:r>
            <a:r>
              <a:rPr lang="en-US" dirty="0"/>
              <a:t> environments</a:t>
            </a:r>
          </a:p>
          <a:p>
            <a:pPr>
              <a:spcBef>
                <a:spcPts val="1800"/>
              </a:spcBef>
            </a:pPr>
            <a:r>
              <a:rPr lang="en-US" dirty="0"/>
              <a:t>Explain why environment matters for communications and sensors in multi-domain operations</a:t>
            </a:r>
          </a:p>
          <a:p>
            <a:pPr>
              <a:spcBef>
                <a:spcPts val="1800"/>
              </a:spcBef>
            </a:pPr>
            <a:r>
              <a:rPr lang="en-US" dirty="0"/>
              <a:t>Identify sources of environmental data for simulations</a:t>
            </a:r>
          </a:p>
        </p:txBody>
      </p:sp>
      <p:sp>
        <p:nvSpPr>
          <p:cNvPr id="4" name="Slide Number Placeholder 3"/>
          <p:cNvSpPr>
            <a:spLocks noGrp="1"/>
          </p:cNvSpPr>
          <p:nvPr>
            <p:ph type="sldNum" sz="quarter" idx="12"/>
          </p:nvPr>
        </p:nvSpPr>
        <p:spPr/>
        <p:txBody>
          <a:bodyPr/>
          <a:lstStyle/>
          <a:p>
            <a:fld id="{F4B5699E-54A8-4AFE-A436-85B64C676A26}" type="slidenum">
              <a:rPr lang="en-US" smtClean="0"/>
              <a:t>51</a:t>
            </a:fld>
            <a:endParaRPr lang="en-US"/>
          </a:p>
        </p:txBody>
      </p:sp>
      <p:pic>
        <p:nvPicPr>
          <p:cNvPr id="6" name="Picture 5">
            <a:extLst>
              <a:ext uri="{FF2B5EF4-FFF2-40B4-BE49-F238E27FC236}">
                <a16:creationId xmlns:a16="http://schemas.microsoft.com/office/drawing/2014/main" id="{F817F1DC-3113-4D45-BACA-DD85BD7262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75517" y="1295401"/>
            <a:ext cx="4571185" cy="3589420"/>
          </a:xfrm>
          <a:prstGeom prst="rect">
            <a:avLst/>
          </a:prstGeom>
        </p:spPr>
      </p:pic>
      <p:sp>
        <p:nvSpPr>
          <p:cNvPr id="7" name="TextBox 6">
            <a:extLst>
              <a:ext uri="{FF2B5EF4-FFF2-40B4-BE49-F238E27FC236}">
                <a16:creationId xmlns:a16="http://schemas.microsoft.com/office/drawing/2014/main" id="{0EACB303-7B2B-4427-B315-2D362A56D816}"/>
              </a:ext>
            </a:extLst>
          </p:cNvPr>
          <p:cNvSpPr txBox="1"/>
          <p:nvPr/>
        </p:nvSpPr>
        <p:spPr>
          <a:xfrm>
            <a:off x="11028349" y="6312871"/>
            <a:ext cx="463588" cy="400110"/>
          </a:xfrm>
          <a:prstGeom prst="rect">
            <a:avLst/>
          </a:prstGeom>
          <a:noFill/>
        </p:spPr>
        <p:txBody>
          <a:bodyPr wrap="none" rtlCol="0">
            <a:spAutoFit/>
          </a:bodyPr>
          <a:lstStyle/>
          <a:p>
            <a:r>
              <a:rPr lang="en-US" sz="2000" dirty="0"/>
              <a:t>51</a:t>
            </a:r>
          </a:p>
        </p:txBody>
      </p:sp>
    </p:spTree>
    <p:extLst>
      <p:ext uri="{BB962C8B-B14F-4D97-AF65-F5344CB8AC3E}">
        <p14:creationId xmlns:p14="http://schemas.microsoft.com/office/powerpoint/2010/main" val="3660580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F3B3-4826-421F-B3A9-57686EDE73E0}"/>
              </a:ext>
            </a:extLst>
          </p:cNvPr>
          <p:cNvSpPr>
            <a:spLocks noGrp="1"/>
          </p:cNvSpPr>
          <p:nvPr>
            <p:ph type="ctrTitle"/>
          </p:nvPr>
        </p:nvSpPr>
        <p:spPr/>
        <p:txBody>
          <a:bodyPr/>
          <a:lstStyle/>
          <a:p>
            <a:r>
              <a:rPr lang="en-US" sz="4000" dirty="0">
                <a:solidFill>
                  <a:srgbClr val="0066CC"/>
                </a:solidFill>
              </a:rPr>
              <a:t>Questions?</a:t>
            </a:r>
          </a:p>
        </p:txBody>
      </p:sp>
      <p:sp>
        <p:nvSpPr>
          <p:cNvPr id="3" name="Subtitle 2">
            <a:extLst>
              <a:ext uri="{FF2B5EF4-FFF2-40B4-BE49-F238E27FC236}">
                <a16:creationId xmlns:a16="http://schemas.microsoft.com/office/drawing/2014/main" id="{BF4C394D-8054-43F1-BA17-634AF71968D0}"/>
              </a:ext>
            </a:extLst>
          </p:cNvPr>
          <p:cNvSpPr>
            <a:spLocks noGrp="1"/>
          </p:cNvSpPr>
          <p:nvPr>
            <p:ph type="subTitle" idx="1"/>
          </p:nvPr>
        </p:nvSpPr>
        <p:spPr>
          <a:xfrm>
            <a:off x="1964990" y="4724401"/>
            <a:ext cx="8534400" cy="1752600"/>
          </a:xfrm>
        </p:spPr>
        <p:txBody>
          <a:bodyPr/>
          <a:lstStyle/>
          <a:p>
            <a:r>
              <a:rPr lang="en-US" b="1" dirty="0"/>
              <a:t>snumrich@ida.org</a:t>
            </a:r>
          </a:p>
        </p:txBody>
      </p:sp>
      <p:sp>
        <p:nvSpPr>
          <p:cNvPr id="4" name="Slide Number Placeholder 3">
            <a:extLst>
              <a:ext uri="{FF2B5EF4-FFF2-40B4-BE49-F238E27FC236}">
                <a16:creationId xmlns:a16="http://schemas.microsoft.com/office/drawing/2014/main" id="{6AFD9903-8649-498B-B60B-F3448EF2631E}"/>
              </a:ext>
            </a:extLst>
          </p:cNvPr>
          <p:cNvSpPr>
            <a:spLocks noGrp="1"/>
          </p:cNvSpPr>
          <p:nvPr>
            <p:ph type="sldNum" sz="quarter" idx="10"/>
          </p:nvPr>
        </p:nvSpPr>
        <p:spPr>
          <a:xfrm>
            <a:off x="10832116" y="6330460"/>
            <a:ext cx="706953" cy="439615"/>
          </a:xfrm>
        </p:spPr>
        <p:txBody>
          <a:bodyPr/>
          <a:lstStyle/>
          <a:p>
            <a:fld id="{F4B5699E-54A8-4AFE-A436-85B64C676A26}" type="slidenum">
              <a:rPr lang="en-US" smtClean="0"/>
              <a:t>52</a:t>
            </a:fld>
            <a:endParaRPr lang="en-US"/>
          </a:p>
        </p:txBody>
      </p:sp>
    </p:spTree>
    <p:extLst>
      <p:ext uri="{BB962C8B-B14F-4D97-AF65-F5344CB8AC3E}">
        <p14:creationId xmlns:p14="http://schemas.microsoft.com/office/powerpoint/2010/main" val="2316950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2F33-9122-44FF-9B7F-8367B61C9CA5}"/>
              </a:ext>
            </a:extLst>
          </p:cNvPr>
          <p:cNvSpPr>
            <a:spLocks noGrp="1"/>
          </p:cNvSpPr>
          <p:nvPr>
            <p:ph type="title"/>
          </p:nvPr>
        </p:nvSpPr>
        <p:spPr/>
        <p:txBody>
          <a:bodyPr/>
          <a:lstStyle/>
          <a:p>
            <a:r>
              <a:rPr lang="en-US" sz="2800" dirty="0"/>
              <a:t>Select References</a:t>
            </a:r>
          </a:p>
        </p:txBody>
      </p:sp>
      <p:sp>
        <p:nvSpPr>
          <p:cNvPr id="3" name="Content Placeholder 2">
            <a:extLst>
              <a:ext uri="{FF2B5EF4-FFF2-40B4-BE49-F238E27FC236}">
                <a16:creationId xmlns:a16="http://schemas.microsoft.com/office/drawing/2014/main" id="{340F4238-6786-42F9-A35F-488787A7F978}"/>
              </a:ext>
            </a:extLst>
          </p:cNvPr>
          <p:cNvSpPr>
            <a:spLocks noGrp="1"/>
          </p:cNvSpPr>
          <p:nvPr>
            <p:ph idx="1"/>
          </p:nvPr>
        </p:nvSpPr>
        <p:spPr>
          <a:xfrm>
            <a:off x="593061" y="1053389"/>
            <a:ext cx="11259849" cy="4890211"/>
          </a:xfrm>
        </p:spPr>
        <p:txBody>
          <a:bodyPr/>
          <a:lstStyle/>
          <a:p>
            <a:r>
              <a:rPr lang="en-US" sz="2000" dirty="0"/>
              <a:t>EDCSS  </a:t>
            </a:r>
            <a:r>
              <a:rPr lang="en-US" sz="2000" dirty="0">
                <a:hlinkClick r:id="rId2"/>
              </a:rPr>
              <a:t>https://www.aer.com/contentassets/4e5fd4285aad488e81d95478ca28d87f/edcss_overview-jul-2020.pdf</a:t>
            </a:r>
            <a:endParaRPr lang="en-US" sz="2000" dirty="0"/>
          </a:p>
          <a:p>
            <a:r>
              <a:rPr lang="en-US" sz="2000" dirty="0"/>
              <a:t>RIEDP </a:t>
            </a:r>
            <a:r>
              <a:rPr lang="en-US" sz="2000" dirty="0">
                <a:hlinkClick r:id="rId3"/>
              </a:rPr>
              <a:t>https://www.xcdsystem.com/iitsec/proceedings/index.cfm?Year=2021&amp;AbID=95943&amp;CID=862#View</a:t>
            </a:r>
            <a:endParaRPr lang="en-US" sz="2000" dirty="0"/>
          </a:p>
          <a:p>
            <a:pPr>
              <a:lnSpc>
                <a:spcPct val="90000"/>
              </a:lnSpc>
              <a:spcBef>
                <a:spcPts val="600"/>
              </a:spcBef>
            </a:pPr>
            <a:r>
              <a:rPr lang="en-US" sz="2000" dirty="0"/>
              <a:t>Hoehn, John R., “Joint All-Domain Command and Control (JADC2),” Congressional Research Service, updated March 18, 2021, IF11493, </a:t>
            </a:r>
            <a:r>
              <a:rPr lang="en-US" sz="2000" dirty="0">
                <a:hlinkClick r:id="rId4"/>
              </a:rPr>
              <a:t>https://crsreports.congress.gov/produt/pdf/IF/IF11493c</a:t>
            </a:r>
            <a:endParaRPr lang="en-US" sz="2000" dirty="0"/>
          </a:p>
          <a:p>
            <a:pPr>
              <a:lnSpc>
                <a:spcPct val="90000"/>
              </a:lnSpc>
              <a:spcBef>
                <a:spcPts val="600"/>
              </a:spcBef>
            </a:pPr>
            <a:r>
              <a:rPr lang="en-US" sz="2000" dirty="0"/>
              <a:t>Hoehn, John R., “Joint All-Domain Command and Control: Background and Issues for Congress,” Congressional Research Service R46725, Updated May 24, 2021, </a:t>
            </a:r>
            <a:r>
              <a:rPr lang="en-US" sz="2000" dirty="0">
                <a:hlinkClick r:id="rId5"/>
              </a:rPr>
              <a:t>Joint All-Domain Command and Control: Background and Issues for Congress</a:t>
            </a:r>
            <a:endParaRPr lang="en-US" sz="2000" dirty="0"/>
          </a:p>
          <a:p>
            <a:pPr>
              <a:lnSpc>
                <a:spcPct val="90000"/>
              </a:lnSpc>
              <a:spcBef>
                <a:spcPts val="600"/>
              </a:spcBef>
            </a:pPr>
            <a:r>
              <a:rPr lang="en-US" sz="2000" dirty="0"/>
              <a:t>Rouge, Joseph (AF A2/60), Joint All-Domain Command and Control (JADC2) powered by  Digital Advanced Battle Management Family of Systems, presented to AFCEA</a:t>
            </a:r>
          </a:p>
          <a:p>
            <a:pPr>
              <a:lnSpc>
                <a:spcPct val="90000"/>
              </a:lnSpc>
              <a:spcBef>
                <a:spcPts val="600"/>
              </a:spcBef>
            </a:pPr>
            <a:r>
              <a:rPr lang="en-US" sz="2000" dirty="0" err="1"/>
              <a:t>Gamboa</a:t>
            </a:r>
            <a:r>
              <a:rPr lang="en-US" sz="2000" dirty="0"/>
              <a:t>, Elisha, posted by </a:t>
            </a:r>
            <a:r>
              <a:rPr lang="en-US" sz="2000" dirty="0" err="1"/>
              <a:t>Seapower</a:t>
            </a:r>
            <a:r>
              <a:rPr lang="en-US" sz="2000" dirty="0"/>
              <a:t> Staff, “CNO Meets with Project Overmatch Team on Fleet Modernization, Sea Power Magazine, 24 February 2021, </a:t>
            </a:r>
            <a:r>
              <a:rPr lang="en-US" sz="2000" dirty="0">
                <a:hlinkClick r:id="rId6"/>
              </a:rPr>
              <a:t>https://seapowermagazine.org/cno-meets-with-project-overmatch-team-on-fleet-modernization/</a:t>
            </a:r>
            <a:endParaRPr lang="en-US" sz="2000" dirty="0"/>
          </a:p>
          <a:p>
            <a:pPr>
              <a:lnSpc>
                <a:spcPct val="90000"/>
              </a:lnSpc>
              <a:spcBef>
                <a:spcPts val="600"/>
              </a:spcBef>
            </a:pPr>
            <a:r>
              <a:rPr lang="en-US" sz="2000" dirty="0"/>
              <a:t>US Army Futures Command, Project Convergence 2021, </a:t>
            </a:r>
            <a:r>
              <a:rPr lang="en-US" sz="2000" dirty="0">
                <a:hlinkClick r:id="rId7"/>
              </a:rPr>
              <a:t>https://armyfuturescommand.com/convergence/</a:t>
            </a:r>
            <a:endParaRPr lang="en-US" sz="2000" dirty="0"/>
          </a:p>
          <a:p>
            <a:pPr>
              <a:lnSpc>
                <a:spcPct val="90000"/>
              </a:lnSpc>
              <a:spcBef>
                <a:spcPts val="600"/>
              </a:spcBef>
            </a:pPr>
            <a:endParaRPr lang="en-US" sz="2000" dirty="0"/>
          </a:p>
          <a:p>
            <a:pPr marL="0" indent="0">
              <a:lnSpc>
                <a:spcPct val="90000"/>
              </a:lnSpc>
              <a:spcBef>
                <a:spcPts val="600"/>
              </a:spcBef>
              <a:buNone/>
            </a:pPr>
            <a:r>
              <a:rPr lang="en-US" sz="2000" dirty="0"/>
              <a:t>Thanks to Dr. Robert </a:t>
            </a:r>
            <a:r>
              <a:rPr lang="en-US" sz="2000" dirty="0" err="1"/>
              <a:t>Richbourg</a:t>
            </a:r>
            <a:r>
              <a:rPr lang="en-US" sz="2000" dirty="0"/>
              <a:t> for his contributions to the land portion of this work</a:t>
            </a:r>
          </a:p>
          <a:p>
            <a:endParaRPr lang="en-US" sz="2000" dirty="0"/>
          </a:p>
        </p:txBody>
      </p:sp>
      <p:sp>
        <p:nvSpPr>
          <p:cNvPr id="4" name="Slide Number Placeholder 3">
            <a:extLst>
              <a:ext uri="{FF2B5EF4-FFF2-40B4-BE49-F238E27FC236}">
                <a16:creationId xmlns:a16="http://schemas.microsoft.com/office/drawing/2014/main" id="{B5F9AABB-B3A5-49EB-8CC9-7CF84EB70458}"/>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125944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3260" y="34293"/>
            <a:ext cx="12043658" cy="523220"/>
          </a:xfrm>
          <a:prstGeom prst="rect">
            <a:avLst/>
          </a:prstGeom>
          <a:noFill/>
        </p:spPr>
        <p:txBody>
          <a:bodyPr wrap="square" rtlCol="0">
            <a:spAutoFit/>
          </a:bodyPr>
          <a:lstStyle/>
          <a:p>
            <a:pPr algn="ctr"/>
            <a:r>
              <a:rPr lang="en-US" sz="2800" b="1" dirty="0">
                <a:solidFill>
                  <a:schemeClr val="bg1"/>
                </a:solidFill>
              </a:rPr>
              <a:t>Many Layers Make It Hard</a:t>
            </a:r>
          </a:p>
        </p:txBody>
      </p:sp>
      <p:sp>
        <p:nvSpPr>
          <p:cNvPr id="12" name="TextBox 11"/>
          <p:cNvSpPr txBox="1"/>
          <p:nvPr/>
        </p:nvSpPr>
        <p:spPr>
          <a:xfrm>
            <a:off x="5803620" y="1214673"/>
            <a:ext cx="6271947" cy="2477601"/>
          </a:xfrm>
          <a:prstGeom prst="rect">
            <a:avLst/>
          </a:prstGeom>
          <a:noFill/>
        </p:spPr>
        <p:txBody>
          <a:bodyPr wrap="square" rtlCol="0">
            <a:spAutoFit/>
          </a:bodyPr>
          <a:lstStyle/>
          <a:p>
            <a:r>
              <a:rPr lang="en-US" sz="2400" dirty="0">
                <a:latin typeface="Arial Narrow" panose="020B0606020202030204" pitchFamily="34" charset="0"/>
              </a:rPr>
              <a:t>Defining the surface allows further content to be added,  yielding a much richer representation of the environment</a:t>
            </a:r>
          </a:p>
          <a:p>
            <a:endParaRPr lang="en-US" sz="1100" dirty="0">
              <a:latin typeface="Arial Narrow" panose="020B0606020202030204" pitchFamily="34" charset="0"/>
            </a:endParaRPr>
          </a:p>
          <a:p>
            <a:r>
              <a:rPr lang="en-US" sz="2400" dirty="0">
                <a:latin typeface="Arial Narrow" panose="020B0606020202030204" pitchFamily="34" charset="0"/>
              </a:rPr>
              <a:t>Each addition provides more than just a picture – everything has to be described using feature types, attributes and attribute values</a:t>
            </a:r>
          </a:p>
        </p:txBody>
      </p:sp>
      <p:grpSp>
        <p:nvGrpSpPr>
          <p:cNvPr id="2" name="Group 1"/>
          <p:cNvGrpSpPr/>
          <p:nvPr/>
        </p:nvGrpSpPr>
        <p:grpSpPr>
          <a:xfrm>
            <a:off x="1321145" y="1030311"/>
            <a:ext cx="4268112" cy="5141894"/>
            <a:chOff x="0" y="1944854"/>
            <a:chExt cx="3209023" cy="4794697"/>
          </a:xfrm>
        </p:grpSpPr>
        <p:sp>
          <p:nvSpPr>
            <p:cNvPr id="27" name="Freeform 17"/>
            <p:cNvSpPr>
              <a:spLocks/>
            </p:cNvSpPr>
            <p:nvPr/>
          </p:nvSpPr>
          <p:spPr bwMode="auto">
            <a:xfrm>
              <a:off x="122860" y="5566024"/>
              <a:ext cx="2807437" cy="1173527"/>
            </a:xfrm>
            <a:custGeom>
              <a:avLst/>
              <a:gdLst/>
              <a:ahLst/>
              <a:cxnLst>
                <a:cxn ang="0">
                  <a:pos x="0" y="400"/>
                </a:cxn>
                <a:cxn ang="0">
                  <a:pos x="944" y="0"/>
                </a:cxn>
                <a:cxn ang="0">
                  <a:pos x="1888" y="400"/>
                </a:cxn>
                <a:cxn ang="0">
                  <a:pos x="944" y="800"/>
                </a:cxn>
                <a:cxn ang="0">
                  <a:pos x="0" y="400"/>
                </a:cxn>
              </a:cxnLst>
              <a:rect l="0" t="0" r="r" b="b"/>
              <a:pathLst>
                <a:path w="1888" h="800">
                  <a:moveTo>
                    <a:pt x="0" y="400"/>
                  </a:moveTo>
                  <a:lnTo>
                    <a:pt x="944" y="0"/>
                  </a:lnTo>
                  <a:lnTo>
                    <a:pt x="1888" y="400"/>
                  </a:lnTo>
                  <a:lnTo>
                    <a:pt x="944" y="800"/>
                  </a:lnTo>
                  <a:lnTo>
                    <a:pt x="0" y="400"/>
                  </a:lnTo>
                  <a:close/>
                </a:path>
              </a:pathLst>
            </a:custGeom>
            <a:solidFill>
              <a:srgbClr val="111111"/>
            </a:solidFill>
            <a:ln w="9525" cap="flat" cmpd="sng">
              <a:noFill/>
              <a:prstDash val="solid"/>
              <a:round/>
              <a:headEnd/>
              <a:tailEnd/>
            </a:ln>
            <a:effectLst>
              <a:outerShdw dist="28398" dir="1593903" algn="ctr" rotWithShape="0">
                <a:srgbClr val="DCDCDC"/>
              </a:outerShdw>
            </a:effectLst>
          </p:spPr>
          <p:txBody>
            <a:bodyPr wrap="none" anchor="ctr"/>
            <a:lstStyle/>
            <a:p>
              <a:pPr>
                <a:defRPr/>
              </a:pPr>
              <a:endParaRPr lang="en-US" b="1"/>
            </a:p>
          </p:txBody>
        </p:sp>
        <p:pic>
          <p:nvPicPr>
            <p:cNvPr id="28" name="Picture 18" descr="cdb_layers2"/>
            <p:cNvPicPr>
              <a:picLocks noChangeAspect="1" noChangeArrowheads="1"/>
            </p:cNvPicPr>
            <p:nvPr/>
          </p:nvPicPr>
          <p:blipFill>
            <a:blip r:embed="rId2" cstate="print"/>
            <a:srcRect/>
            <a:stretch>
              <a:fillRect/>
            </a:stretch>
          </p:blipFill>
          <p:spPr bwMode="auto">
            <a:xfrm>
              <a:off x="22005" y="2242427"/>
              <a:ext cx="3187018" cy="4369293"/>
            </a:xfrm>
            <a:prstGeom prst="rect">
              <a:avLst/>
            </a:prstGeom>
            <a:noFill/>
            <a:effectLst>
              <a:outerShdw dist="28398" dir="1593903" algn="ctr" rotWithShape="0">
                <a:srgbClr val="DCDCDC"/>
              </a:outerShdw>
            </a:effectLst>
          </p:spPr>
        </p:pic>
        <p:pic>
          <p:nvPicPr>
            <p:cNvPr id="29" name="Picture 19" descr="Export Wizard-1"/>
            <p:cNvPicPr>
              <a:picLocks noChangeAspect="1" noChangeArrowheads="1"/>
            </p:cNvPicPr>
            <p:nvPr/>
          </p:nvPicPr>
          <p:blipFill>
            <a:blip r:embed="rId3" cstate="print"/>
            <a:srcRect/>
            <a:stretch>
              <a:fillRect/>
            </a:stretch>
          </p:blipFill>
          <p:spPr bwMode="auto">
            <a:xfrm>
              <a:off x="11002" y="2202611"/>
              <a:ext cx="3110002" cy="1142093"/>
            </a:xfrm>
            <a:prstGeom prst="rect">
              <a:avLst/>
            </a:prstGeom>
            <a:noFill/>
            <a:effectLst>
              <a:outerShdw dist="28398" dir="1593903" algn="ctr" rotWithShape="0">
                <a:srgbClr val="DCDCDC"/>
              </a:outerShdw>
            </a:effectLst>
          </p:spPr>
        </p:pic>
        <p:pic>
          <p:nvPicPr>
            <p:cNvPr id="30" name="Picture 20" descr="Export Wizard-1"/>
            <p:cNvPicPr>
              <a:picLocks noChangeAspect="1" noChangeArrowheads="1"/>
            </p:cNvPicPr>
            <p:nvPr/>
          </p:nvPicPr>
          <p:blipFill>
            <a:blip r:embed="rId4" cstate="print"/>
            <a:srcRect/>
            <a:stretch>
              <a:fillRect/>
            </a:stretch>
          </p:blipFill>
          <p:spPr bwMode="auto">
            <a:xfrm>
              <a:off x="0" y="1944854"/>
              <a:ext cx="3154011" cy="1163049"/>
            </a:xfrm>
            <a:prstGeom prst="rect">
              <a:avLst/>
            </a:prstGeom>
            <a:noFill/>
            <a:effectLst>
              <a:outerShdw dist="28398" dir="1593903" algn="ctr" rotWithShape="0">
                <a:srgbClr val="DCDCDC"/>
              </a:outerShdw>
            </a:effectLst>
          </p:spPr>
        </p:pic>
      </p:grpSp>
      <p:grpSp>
        <p:nvGrpSpPr>
          <p:cNvPr id="3" name="Group 2"/>
          <p:cNvGrpSpPr/>
          <p:nvPr/>
        </p:nvGrpSpPr>
        <p:grpSpPr>
          <a:xfrm>
            <a:off x="116433" y="1871050"/>
            <a:ext cx="1394935" cy="3732872"/>
            <a:chOff x="8534400" y="2629062"/>
            <a:chExt cx="814978" cy="3732872"/>
          </a:xfrm>
        </p:grpSpPr>
        <p:sp>
          <p:nvSpPr>
            <p:cNvPr id="31" name="Text Box 11"/>
            <p:cNvSpPr txBox="1">
              <a:spLocks noChangeArrowheads="1"/>
            </p:cNvSpPr>
            <p:nvPr/>
          </p:nvSpPr>
          <p:spPr bwMode="auto">
            <a:xfrm>
              <a:off x="8534400" y="2629062"/>
              <a:ext cx="641717"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latin typeface="Arial Narrow" panose="020B0606020202030204" pitchFamily="34" charset="0"/>
                </a:rPr>
                <a:t>Imagery</a:t>
              </a:r>
            </a:p>
          </p:txBody>
        </p:sp>
        <p:sp>
          <p:nvSpPr>
            <p:cNvPr id="32" name="Text Box 12"/>
            <p:cNvSpPr txBox="1">
              <a:spLocks noChangeArrowheads="1"/>
            </p:cNvSpPr>
            <p:nvPr/>
          </p:nvSpPr>
          <p:spPr bwMode="auto">
            <a:xfrm>
              <a:off x="8534400" y="3525972"/>
              <a:ext cx="716640"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latin typeface="Arial Narrow" panose="020B0606020202030204" pitchFamily="34" charset="0"/>
                </a:rPr>
                <a:t>Elevation</a:t>
              </a:r>
            </a:p>
          </p:txBody>
        </p:sp>
        <p:sp>
          <p:nvSpPr>
            <p:cNvPr id="33" name="Text Box 13"/>
            <p:cNvSpPr txBox="1">
              <a:spLocks noChangeArrowheads="1"/>
            </p:cNvSpPr>
            <p:nvPr/>
          </p:nvSpPr>
          <p:spPr bwMode="auto">
            <a:xfrm>
              <a:off x="8534400" y="4110640"/>
              <a:ext cx="707275"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latin typeface="Arial Narrow" panose="020B0606020202030204" pitchFamily="34" charset="0"/>
                </a:rPr>
                <a:t>Materials</a:t>
              </a:r>
            </a:p>
          </p:txBody>
        </p:sp>
        <p:sp>
          <p:nvSpPr>
            <p:cNvPr id="34" name="Text Box 14"/>
            <p:cNvSpPr txBox="1">
              <a:spLocks noChangeArrowheads="1"/>
            </p:cNvSpPr>
            <p:nvPr/>
          </p:nvSpPr>
          <p:spPr bwMode="auto">
            <a:xfrm>
              <a:off x="8534400" y="4728837"/>
              <a:ext cx="691354"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latin typeface="Arial Narrow" panose="020B0606020202030204" pitchFamily="34" charset="0"/>
                </a:rPr>
                <a:t>Features</a:t>
              </a:r>
            </a:p>
          </p:txBody>
        </p:sp>
        <p:sp>
          <p:nvSpPr>
            <p:cNvPr id="35" name="Text Box 15"/>
            <p:cNvSpPr txBox="1">
              <a:spLocks noChangeArrowheads="1"/>
            </p:cNvSpPr>
            <p:nvPr/>
          </p:nvSpPr>
          <p:spPr bwMode="auto">
            <a:xfrm>
              <a:off x="8534400" y="5315601"/>
              <a:ext cx="503109"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a:latin typeface="Arial Narrow" panose="020B0606020202030204" pitchFamily="34" charset="0"/>
                </a:rPr>
                <a:t>Lights</a:t>
              </a:r>
            </a:p>
          </p:txBody>
        </p:sp>
        <p:sp>
          <p:nvSpPr>
            <p:cNvPr id="36" name="Text Box 16"/>
            <p:cNvSpPr txBox="1">
              <a:spLocks noChangeArrowheads="1"/>
            </p:cNvSpPr>
            <p:nvPr/>
          </p:nvSpPr>
          <p:spPr bwMode="auto">
            <a:xfrm>
              <a:off x="8534400" y="5900269"/>
              <a:ext cx="814978"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latin typeface="Arial Narrow" panose="020B0606020202030204" pitchFamily="34" charset="0"/>
                </a:rPr>
                <a:t>3D Models</a:t>
              </a:r>
            </a:p>
          </p:txBody>
        </p:sp>
      </p:grpSp>
      <p:sp>
        <p:nvSpPr>
          <p:cNvPr id="4" name="Slide Number Placeholder 3"/>
          <p:cNvSpPr>
            <a:spLocks noGrp="1"/>
          </p:cNvSpPr>
          <p:nvPr>
            <p:ph type="sldNum" sz="quarter" idx="12"/>
          </p:nvPr>
        </p:nvSpPr>
        <p:spPr/>
        <p:txBody>
          <a:bodyPr/>
          <a:lstStyle/>
          <a:p>
            <a:fld id="{F4B5699E-54A8-4AFE-A436-85B64C676A26}" type="slidenum">
              <a:rPr lang="en-US" smtClean="0"/>
              <a:t>6</a:t>
            </a:fld>
            <a:endParaRPr lang="en-US"/>
          </a:p>
        </p:txBody>
      </p:sp>
      <p:pic>
        <p:nvPicPr>
          <p:cNvPr id="18" name="Picture 17">
            <a:extLst>
              <a:ext uri="{FF2B5EF4-FFF2-40B4-BE49-F238E27FC236}">
                <a16:creationId xmlns:a16="http://schemas.microsoft.com/office/drawing/2014/main" id="{E6E7F5D4-62FE-4153-8A1B-4B21BA32AA35}"/>
              </a:ext>
            </a:extLst>
          </p:cNvPr>
          <p:cNvPicPr>
            <a:picLocks noChangeAspect="1"/>
          </p:cNvPicPr>
          <p:nvPr/>
        </p:nvPicPr>
        <p:blipFill>
          <a:blip r:embed="rId5"/>
          <a:stretch>
            <a:fillRect/>
          </a:stretch>
        </p:blipFill>
        <p:spPr>
          <a:xfrm>
            <a:off x="6393013" y="3858159"/>
            <a:ext cx="4566897" cy="2568195"/>
          </a:xfrm>
          <a:prstGeom prst="rect">
            <a:avLst/>
          </a:prstGeom>
        </p:spPr>
      </p:pic>
      <p:sp>
        <p:nvSpPr>
          <p:cNvPr id="5" name="TextBox 4">
            <a:extLst>
              <a:ext uri="{FF2B5EF4-FFF2-40B4-BE49-F238E27FC236}">
                <a16:creationId xmlns:a16="http://schemas.microsoft.com/office/drawing/2014/main" id="{B009FADB-41EC-4B4C-B9F1-B1057003A669}"/>
              </a:ext>
            </a:extLst>
          </p:cNvPr>
          <p:cNvSpPr txBox="1"/>
          <p:nvPr/>
        </p:nvSpPr>
        <p:spPr>
          <a:xfrm>
            <a:off x="10959910" y="6426354"/>
            <a:ext cx="324128" cy="400110"/>
          </a:xfrm>
          <a:prstGeom prst="rect">
            <a:avLst/>
          </a:prstGeom>
          <a:noFill/>
        </p:spPr>
        <p:txBody>
          <a:bodyPr wrap="none" rtlCol="0">
            <a:spAutoFit/>
          </a:bodyPr>
          <a:lstStyle/>
          <a:p>
            <a:r>
              <a:rPr lang="en-US" sz="2000" dirty="0"/>
              <a:t>6</a:t>
            </a:r>
          </a:p>
        </p:txBody>
      </p:sp>
    </p:spTree>
    <p:extLst>
      <p:ext uri="{BB962C8B-B14F-4D97-AF65-F5344CB8AC3E}">
        <p14:creationId xmlns:p14="http://schemas.microsoft.com/office/powerpoint/2010/main" val="186226036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833D-150E-4129-B57B-AA1F90D78992}"/>
              </a:ext>
            </a:extLst>
          </p:cNvPr>
          <p:cNvSpPr>
            <a:spLocks noGrp="1"/>
          </p:cNvSpPr>
          <p:nvPr>
            <p:ph type="title"/>
          </p:nvPr>
        </p:nvSpPr>
        <p:spPr>
          <a:xfrm>
            <a:off x="925158" y="0"/>
            <a:ext cx="10456433" cy="841248"/>
          </a:xfrm>
        </p:spPr>
        <p:txBody>
          <a:bodyPr/>
          <a:lstStyle/>
          <a:p>
            <a:r>
              <a:rPr lang="en-US" sz="2800" dirty="0"/>
              <a:t>The Dynamic Ocean: It’s Not Just a Blue Surface</a:t>
            </a:r>
          </a:p>
        </p:txBody>
      </p:sp>
      <p:sp>
        <p:nvSpPr>
          <p:cNvPr id="3" name="Content Placeholder 2">
            <a:extLst>
              <a:ext uri="{FF2B5EF4-FFF2-40B4-BE49-F238E27FC236}">
                <a16:creationId xmlns:a16="http://schemas.microsoft.com/office/drawing/2014/main" id="{D79DE833-1C25-49FA-A8B1-1F117EF4A4E8}"/>
              </a:ext>
            </a:extLst>
          </p:cNvPr>
          <p:cNvSpPr>
            <a:spLocks noGrp="1"/>
          </p:cNvSpPr>
          <p:nvPr>
            <p:ph idx="1"/>
          </p:nvPr>
        </p:nvSpPr>
        <p:spPr>
          <a:xfrm>
            <a:off x="810409" y="888009"/>
            <a:ext cx="10908135" cy="5548122"/>
          </a:xfrm>
        </p:spPr>
        <p:txBody>
          <a:bodyPr/>
          <a:lstStyle/>
          <a:p>
            <a:r>
              <a:rPr lang="en-US" sz="2400" dirty="0"/>
              <a:t>There is the ocean floor – contour maps just like the land:  Bathymetry</a:t>
            </a:r>
          </a:p>
          <a:p>
            <a:pPr lvl="1"/>
            <a:r>
              <a:rPr lang="en-US" sz="2000" dirty="0"/>
              <a:t>With mountains and canyons and ridges and volcanos!</a:t>
            </a:r>
          </a:p>
          <a:p>
            <a:pPr marL="533399" indent="-457200"/>
            <a:r>
              <a:rPr lang="en-US" sz="2400" dirty="0"/>
              <a:t>And the body of water atop the bathymetry</a:t>
            </a:r>
          </a:p>
          <a:p>
            <a:pPr marL="1066785" lvl="1" indent="-457200"/>
            <a:r>
              <a:rPr lang="en-US" sz="2000" dirty="0"/>
              <a:t>It has temperature, pressure and salinity – and life – flora and fauna</a:t>
            </a:r>
          </a:p>
          <a:p>
            <a:pPr marL="1066785" lvl="1" indent="-457200"/>
            <a:r>
              <a:rPr lang="en-US" sz="2000" dirty="0"/>
              <a:t>It is not static, but closer to the surface, it changes hourly</a:t>
            </a:r>
          </a:p>
          <a:p>
            <a:pPr marL="1066785" lvl="1" indent="-457200"/>
            <a:r>
              <a:rPr lang="en-US" sz="2000" dirty="0"/>
              <a:t>And it’s large – more than 70% of the earth’s surface – how many sensors???</a:t>
            </a:r>
          </a:p>
          <a:p>
            <a:pPr marL="533399" indent="-457200"/>
            <a:r>
              <a:rPr lang="en-US" sz="2400" dirty="0"/>
              <a:t>And then there is the surface</a:t>
            </a:r>
          </a:p>
          <a:p>
            <a:pPr marL="1066785" lvl="1" indent="-457200"/>
            <a:r>
              <a:rPr lang="en-US" sz="2000" dirty="0"/>
              <a:t>Heated by the sun</a:t>
            </a:r>
          </a:p>
          <a:p>
            <a:pPr marL="1066785" lvl="1" indent="-457200"/>
            <a:r>
              <a:rPr lang="en-US" sz="2000" dirty="0"/>
              <a:t>Influenced by the moon</a:t>
            </a:r>
          </a:p>
          <a:p>
            <a:pPr marL="1066785" lvl="1" indent="-457200"/>
            <a:r>
              <a:rPr lang="en-US" sz="2000" dirty="0"/>
              <a:t>Driven by the wind and changed by the influx of rivers</a:t>
            </a:r>
          </a:p>
          <a:p>
            <a:pPr marL="533399" indent="-457200"/>
            <a:r>
              <a:rPr lang="en-US" sz="2400" dirty="0"/>
              <a:t>And all these factors affect</a:t>
            </a:r>
          </a:p>
          <a:p>
            <a:pPr marL="1066785" lvl="1" indent="-457200"/>
            <a:r>
              <a:rPr lang="en-US" sz="2000" dirty="0"/>
              <a:t>Military operations</a:t>
            </a:r>
          </a:p>
          <a:p>
            <a:pPr marL="1066785" lvl="1" indent="-457200"/>
            <a:r>
              <a:rPr lang="en-US" sz="2000" dirty="0"/>
              <a:t>Sensors and weapons</a:t>
            </a:r>
          </a:p>
          <a:p>
            <a:pPr marL="1066785" lvl="1" indent="-457200"/>
            <a:endParaRPr lang="en-US" sz="2000" dirty="0"/>
          </a:p>
          <a:p>
            <a:pPr marL="1066785" lvl="1" indent="-457200"/>
            <a:endParaRPr lang="en-US" sz="2000" dirty="0"/>
          </a:p>
          <a:p>
            <a:pPr marL="1066785" lvl="1" indent="-457200"/>
            <a:endParaRPr lang="en-US" sz="2000" dirty="0"/>
          </a:p>
          <a:p>
            <a:pPr lvl="1"/>
            <a:endParaRPr lang="en-US" sz="2000" dirty="0"/>
          </a:p>
          <a:p>
            <a:pPr marL="609585" lvl="1" indent="0">
              <a:buNone/>
            </a:pPr>
            <a:endParaRPr lang="en-US" sz="2000" dirty="0"/>
          </a:p>
        </p:txBody>
      </p:sp>
      <p:sp>
        <p:nvSpPr>
          <p:cNvPr id="4" name="Slide Number Placeholder 3">
            <a:extLst>
              <a:ext uri="{FF2B5EF4-FFF2-40B4-BE49-F238E27FC236}">
                <a16:creationId xmlns:a16="http://schemas.microsoft.com/office/drawing/2014/main" id="{659FEBDD-2AE0-4B41-9993-CBD351B3199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7</a:t>
            </a:fld>
            <a:endParaRPr lang="en-US" dirty="0">
              <a:solidFill>
                <a:srgbClr val="000000"/>
              </a:solidFill>
            </a:endParaRPr>
          </a:p>
        </p:txBody>
      </p:sp>
      <p:pic>
        <p:nvPicPr>
          <p:cNvPr id="6" name="Picture 5">
            <a:extLst>
              <a:ext uri="{FF2B5EF4-FFF2-40B4-BE49-F238E27FC236}">
                <a16:creationId xmlns:a16="http://schemas.microsoft.com/office/drawing/2014/main" id="{0C307492-A8A0-4C13-BC2D-CF17D3DFCFC6}"/>
              </a:ext>
            </a:extLst>
          </p:cNvPr>
          <p:cNvPicPr>
            <a:picLocks noChangeAspect="1"/>
          </p:cNvPicPr>
          <p:nvPr/>
        </p:nvPicPr>
        <p:blipFill>
          <a:blip r:embed="rId2"/>
          <a:stretch>
            <a:fillRect/>
          </a:stretch>
        </p:blipFill>
        <p:spPr>
          <a:xfrm>
            <a:off x="8208064" y="3355559"/>
            <a:ext cx="3627462" cy="3095851"/>
          </a:xfrm>
          <a:prstGeom prst="rect">
            <a:avLst/>
          </a:prstGeom>
        </p:spPr>
      </p:pic>
    </p:spTree>
    <p:extLst>
      <p:ext uri="{BB962C8B-B14F-4D97-AF65-F5344CB8AC3E}">
        <p14:creationId xmlns:p14="http://schemas.microsoft.com/office/powerpoint/2010/main" val="2081362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101E-0940-4A7A-B88F-2006C56D35C4}"/>
              </a:ext>
            </a:extLst>
          </p:cNvPr>
          <p:cNvSpPr>
            <a:spLocks noGrp="1"/>
          </p:cNvSpPr>
          <p:nvPr>
            <p:ph type="title"/>
          </p:nvPr>
        </p:nvSpPr>
        <p:spPr>
          <a:xfrm>
            <a:off x="363557" y="0"/>
            <a:ext cx="11286644" cy="841248"/>
          </a:xfrm>
        </p:spPr>
        <p:txBody>
          <a:bodyPr/>
          <a:lstStyle/>
          <a:p>
            <a:r>
              <a:rPr lang="en-US" sz="2800" dirty="0"/>
              <a:t>The Dynamic Atmosphere:  Not Just Smoke and Obscurants</a:t>
            </a:r>
          </a:p>
        </p:txBody>
      </p:sp>
      <p:sp>
        <p:nvSpPr>
          <p:cNvPr id="3" name="Content Placeholder 2">
            <a:extLst>
              <a:ext uri="{FF2B5EF4-FFF2-40B4-BE49-F238E27FC236}">
                <a16:creationId xmlns:a16="http://schemas.microsoft.com/office/drawing/2014/main" id="{F3DC8331-FFC8-4B35-8BE4-A6BBED7D8C13}"/>
              </a:ext>
            </a:extLst>
          </p:cNvPr>
          <p:cNvSpPr>
            <a:spLocks noGrp="1"/>
          </p:cNvSpPr>
          <p:nvPr>
            <p:ph idx="1"/>
          </p:nvPr>
        </p:nvSpPr>
        <p:spPr>
          <a:xfrm>
            <a:off x="593061" y="841248"/>
            <a:ext cx="10928351" cy="4890211"/>
          </a:xfrm>
        </p:spPr>
        <p:txBody>
          <a:bodyPr/>
          <a:lstStyle/>
          <a:p>
            <a:r>
              <a:rPr lang="en-US" sz="2400" dirty="0"/>
              <a:t>Like the ocean, the atmosphere is a fluid and changes continuously</a:t>
            </a:r>
          </a:p>
          <a:p>
            <a:pPr lvl="1"/>
            <a:r>
              <a:rPr lang="en-US" sz="2000" dirty="0"/>
              <a:t>It has pressure, temperature, humidity</a:t>
            </a:r>
          </a:p>
          <a:p>
            <a:pPr lvl="1"/>
            <a:r>
              <a:rPr lang="en-US" sz="2000" dirty="0"/>
              <a:t>It exhibits colliding pressure fronts and violent activity</a:t>
            </a:r>
          </a:p>
          <a:p>
            <a:pPr lvl="1"/>
            <a:r>
              <a:rPr lang="en-US" sz="2000" dirty="0"/>
              <a:t>Its conditions support tornados, rainstorms, wind-blown fires</a:t>
            </a:r>
          </a:p>
          <a:p>
            <a:r>
              <a:rPr lang="en-US" sz="2400" dirty="0"/>
              <a:t>The rotation of the earth creates day, night, dawn and dusk</a:t>
            </a:r>
          </a:p>
          <a:p>
            <a:pPr lvl="1"/>
            <a:r>
              <a:rPr lang="en-US" sz="2000" dirty="0"/>
              <a:t>Winds drive pollutants, smoke, obscurants, phenomena dangerous to people</a:t>
            </a:r>
          </a:p>
          <a:p>
            <a:pPr lvl="1"/>
            <a:r>
              <a:rPr lang="en-US" sz="2000" dirty="0"/>
              <a:t>The angle of the sun created different climates</a:t>
            </a:r>
          </a:p>
          <a:p>
            <a:pPr lvl="1"/>
            <a:r>
              <a:rPr lang="en-US" sz="2000" dirty="0"/>
              <a:t>Equipment operates differently in desert, forest, snow</a:t>
            </a:r>
          </a:p>
          <a:p>
            <a:r>
              <a:rPr lang="en-US" sz="2400" dirty="0"/>
              <a:t>The atmosphere affects sensors, weapons, communications, movement</a:t>
            </a:r>
          </a:p>
        </p:txBody>
      </p:sp>
      <p:sp>
        <p:nvSpPr>
          <p:cNvPr id="4" name="Slide Number Placeholder 3">
            <a:extLst>
              <a:ext uri="{FF2B5EF4-FFF2-40B4-BE49-F238E27FC236}">
                <a16:creationId xmlns:a16="http://schemas.microsoft.com/office/drawing/2014/main" id="{276B1D14-5232-498B-BF20-99348E3763D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8</a:t>
            </a:fld>
            <a:endParaRPr lang="en-US" dirty="0">
              <a:solidFill>
                <a:srgbClr val="000000"/>
              </a:solidFill>
            </a:endParaRPr>
          </a:p>
        </p:txBody>
      </p:sp>
      <p:pic>
        <p:nvPicPr>
          <p:cNvPr id="5" name="Picture 4">
            <a:extLst>
              <a:ext uri="{FF2B5EF4-FFF2-40B4-BE49-F238E27FC236}">
                <a16:creationId xmlns:a16="http://schemas.microsoft.com/office/drawing/2014/main" id="{23C1B48F-A744-44E9-9E5B-C55653D30B69}"/>
              </a:ext>
            </a:extLst>
          </p:cNvPr>
          <p:cNvPicPr>
            <a:picLocks noChangeAspect="1"/>
          </p:cNvPicPr>
          <p:nvPr/>
        </p:nvPicPr>
        <p:blipFill>
          <a:blip r:embed="rId2"/>
          <a:stretch>
            <a:fillRect/>
          </a:stretch>
        </p:blipFill>
        <p:spPr>
          <a:xfrm>
            <a:off x="8949689" y="1426463"/>
            <a:ext cx="2826241" cy="2292396"/>
          </a:xfrm>
          <a:prstGeom prst="rect">
            <a:avLst/>
          </a:prstGeom>
        </p:spPr>
      </p:pic>
      <p:pic>
        <p:nvPicPr>
          <p:cNvPr id="6" name="Picture 5">
            <a:extLst>
              <a:ext uri="{FF2B5EF4-FFF2-40B4-BE49-F238E27FC236}">
                <a16:creationId xmlns:a16="http://schemas.microsoft.com/office/drawing/2014/main" id="{B21329F2-1483-4482-86CD-FE9C5FCDD4AE}"/>
              </a:ext>
            </a:extLst>
          </p:cNvPr>
          <p:cNvPicPr>
            <a:picLocks noChangeAspect="1"/>
          </p:cNvPicPr>
          <p:nvPr/>
        </p:nvPicPr>
        <p:blipFill>
          <a:blip r:embed="rId3"/>
          <a:stretch>
            <a:fillRect/>
          </a:stretch>
        </p:blipFill>
        <p:spPr>
          <a:xfrm>
            <a:off x="2401424" y="4899744"/>
            <a:ext cx="2809875" cy="1628775"/>
          </a:xfrm>
          <a:prstGeom prst="rect">
            <a:avLst/>
          </a:prstGeom>
        </p:spPr>
      </p:pic>
      <p:pic>
        <p:nvPicPr>
          <p:cNvPr id="7" name="Picture 6">
            <a:extLst>
              <a:ext uri="{FF2B5EF4-FFF2-40B4-BE49-F238E27FC236}">
                <a16:creationId xmlns:a16="http://schemas.microsoft.com/office/drawing/2014/main" id="{6019CA8C-F15D-41C3-8E6C-16EDBE92453E}"/>
              </a:ext>
            </a:extLst>
          </p:cNvPr>
          <p:cNvPicPr>
            <a:picLocks noChangeAspect="1"/>
          </p:cNvPicPr>
          <p:nvPr/>
        </p:nvPicPr>
        <p:blipFill>
          <a:blip r:embed="rId4"/>
          <a:stretch>
            <a:fillRect/>
          </a:stretch>
        </p:blipFill>
        <p:spPr>
          <a:xfrm>
            <a:off x="9380077" y="3946171"/>
            <a:ext cx="2218862" cy="1477788"/>
          </a:xfrm>
          <a:prstGeom prst="rect">
            <a:avLst/>
          </a:prstGeom>
        </p:spPr>
      </p:pic>
      <p:pic>
        <p:nvPicPr>
          <p:cNvPr id="8" name="Picture 7">
            <a:extLst>
              <a:ext uri="{FF2B5EF4-FFF2-40B4-BE49-F238E27FC236}">
                <a16:creationId xmlns:a16="http://schemas.microsoft.com/office/drawing/2014/main" id="{056EEA46-34AE-483C-9A64-C2CFE306C1D4}"/>
              </a:ext>
            </a:extLst>
          </p:cNvPr>
          <p:cNvPicPr>
            <a:picLocks noChangeAspect="1"/>
          </p:cNvPicPr>
          <p:nvPr/>
        </p:nvPicPr>
        <p:blipFill>
          <a:blip r:embed="rId5"/>
          <a:stretch>
            <a:fillRect/>
          </a:stretch>
        </p:blipFill>
        <p:spPr>
          <a:xfrm>
            <a:off x="6096000" y="4842593"/>
            <a:ext cx="2619375" cy="1743075"/>
          </a:xfrm>
          <a:prstGeom prst="rect">
            <a:avLst/>
          </a:prstGeom>
        </p:spPr>
      </p:pic>
    </p:spTree>
    <p:extLst>
      <p:ext uri="{BB962C8B-B14F-4D97-AF65-F5344CB8AC3E}">
        <p14:creationId xmlns:p14="http://schemas.microsoft.com/office/powerpoint/2010/main" val="370810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A0A2-EDC9-4583-8D19-42FD9603A96A}"/>
              </a:ext>
            </a:extLst>
          </p:cNvPr>
          <p:cNvSpPr>
            <a:spLocks noGrp="1"/>
          </p:cNvSpPr>
          <p:nvPr>
            <p:ph type="title"/>
          </p:nvPr>
        </p:nvSpPr>
        <p:spPr>
          <a:xfrm>
            <a:off x="994410" y="-38910"/>
            <a:ext cx="10218420" cy="841248"/>
          </a:xfrm>
        </p:spPr>
        <p:txBody>
          <a:bodyPr/>
          <a:lstStyle/>
          <a:p>
            <a:r>
              <a:rPr lang="en-US" sz="2800" dirty="0"/>
              <a:t>If It’s So Complicated, Why Bother?</a:t>
            </a:r>
          </a:p>
        </p:txBody>
      </p:sp>
      <p:sp>
        <p:nvSpPr>
          <p:cNvPr id="3" name="Content Placeholder 2">
            <a:extLst>
              <a:ext uri="{FF2B5EF4-FFF2-40B4-BE49-F238E27FC236}">
                <a16:creationId xmlns:a16="http://schemas.microsoft.com/office/drawing/2014/main" id="{FA25F89B-A857-47D2-B3E1-4F0C86BC359D}"/>
              </a:ext>
            </a:extLst>
          </p:cNvPr>
          <p:cNvSpPr>
            <a:spLocks noGrp="1"/>
          </p:cNvSpPr>
          <p:nvPr>
            <p:ph idx="1"/>
          </p:nvPr>
        </p:nvSpPr>
        <p:spPr>
          <a:xfrm>
            <a:off x="535911" y="983894"/>
            <a:ext cx="10928351" cy="4890211"/>
          </a:xfrm>
        </p:spPr>
        <p:txBody>
          <a:bodyPr/>
          <a:lstStyle/>
          <a:p>
            <a:r>
              <a:rPr lang="en-US" dirty="0"/>
              <a:t>The answer depends on what you intend to do with the simulation</a:t>
            </a:r>
          </a:p>
          <a:p>
            <a:pPr lvl="1"/>
            <a:r>
              <a:rPr lang="en-US" dirty="0"/>
              <a:t>Are you representing systems, platforms, sensors, weapons that depend on environmental factors?</a:t>
            </a:r>
          </a:p>
          <a:p>
            <a:pPr lvl="1"/>
            <a:r>
              <a:rPr lang="en-US" dirty="0"/>
              <a:t>What resolution do you require – both spatial and temporal</a:t>
            </a:r>
          </a:p>
          <a:p>
            <a:r>
              <a:rPr lang="en-US" dirty="0"/>
              <a:t>You always need a WHERE:  land, sea, atmosphere, space</a:t>
            </a:r>
          </a:p>
          <a:p>
            <a:pPr lvl="1"/>
            <a:r>
              <a:rPr lang="en-US" dirty="0"/>
              <a:t>The simulation needs to referenced to Mother Earth to some degree of detail</a:t>
            </a:r>
          </a:p>
          <a:p>
            <a:pPr lvl="1"/>
            <a:r>
              <a:rPr lang="en-US" dirty="0"/>
              <a:t>What do the sensors require?</a:t>
            </a:r>
          </a:p>
          <a:p>
            <a:pPr lvl="1"/>
            <a:r>
              <a:rPr lang="en-US" dirty="0"/>
              <a:t>What frequency range for light, sound, electromagnetics?</a:t>
            </a:r>
          </a:p>
          <a:p>
            <a:pPr lvl="1"/>
            <a:r>
              <a:rPr lang="en-US" dirty="0"/>
              <a:t>What about </a:t>
            </a:r>
            <a:r>
              <a:rPr lang="en-US" dirty="0" err="1"/>
              <a:t>intervisibility</a:t>
            </a:r>
            <a:r>
              <a:rPr lang="en-US" dirty="0"/>
              <a:t>?</a:t>
            </a:r>
          </a:p>
          <a:p>
            <a:r>
              <a:rPr lang="en-US" dirty="0"/>
              <a:t>What uncertainties are inherent and what do you do about them?</a:t>
            </a:r>
          </a:p>
        </p:txBody>
      </p:sp>
      <p:sp>
        <p:nvSpPr>
          <p:cNvPr id="4" name="Slide Number Placeholder 3">
            <a:extLst>
              <a:ext uri="{FF2B5EF4-FFF2-40B4-BE49-F238E27FC236}">
                <a16:creationId xmlns:a16="http://schemas.microsoft.com/office/drawing/2014/main" id="{CFCB59B9-F7C2-4E48-ABDE-567259EEFA94}"/>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9</a:t>
            </a:fld>
            <a:endParaRPr lang="en-US" dirty="0">
              <a:solidFill>
                <a:srgbClr val="000000"/>
              </a:solidFill>
            </a:endParaRPr>
          </a:p>
        </p:txBody>
      </p:sp>
      <p:sp>
        <p:nvSpPr>
          <p:cNvPr id="5" name="Scroll: Horizontal 4">
            <a:extLst>
              <a:ext uri="{FF2B5EF4-FFF2-40B4-BE49-F238E27FC236}">
                <a16:creationId xmlns:a16="http://schemas.microsoft.com/office/drawing/2014/main" id="{24129668-90F8-479F-AAC0-C1D4DD18DC21}"/>
              </a:ext>
            </a:extLst>
          </p:cNvPr>
          <p:cNvSpPr/>
          <p:nvPr/>
        </p:nvSpPr>
        <p:spPr bwMode="auto">
          <a:xfrm>
            <a:off x="1881554" y="5142281"/>
            <a:ext cx="7842738" cy="1033272"/>
          </a:xfrm>
          <a:prstGeom prst="horizontalScroll">
            <a:avLst/>
          </a:prstGeom>
          <a:solidFill>
            <a:srgbClr val="93D6FF"/>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latin typeface="Arial Narrow" panose="020B0606020202030204" pitchFamily="34" charset="0"/>
              </a:rPr>
              <a:t>If you need more than a snapshot, dynamic environments matter.</a:t>
            </a:r>
          </a:p>
          <a:p>
            <a:pPr marL="0" marR="0" indent="0" algn="ctr" defTabSz="914400" rtl="0" eaLnBrk="1" fontAlgn="base" latinLnBrk="0" hangingPunct="1">
              <a:lnSpc>
                <a:spcPct val="100000"/>
              </a:lnSpc>
              <a:spcBef>
                <a:spcPct val="0"/>
              </a:spcBef>
              <a:spcAft>
                <a:spcPct val="0"/>
              </a:spcAft>
              <a:buClrTx/>
              <a:buSzTx/>
              <a:buFontTx/>
              <a:buNone/>
              <a:tabLst/>
            </a:pPr>
            <a:r>
              <a:rPr lang="en-US" sz="2000" b="1" i="1" dirty="0">
                <a:latin typeface="Arial Narrow" panose="020B0606020202030204" pitchFamily="34" charset="0"/>
              </a:rPr>
              <a:t>Avoid using more detail than necessary.</a:t>
            </a:r>
            <a:endParaRPr kumimoji="0" lang="en-US" sz="2000" b="1" i="1" u="none" strike="noStrike" cap="none" normalizeH="0" baseline="0" dirty="0">
              <a:ln>
                <a:noFill/>
              </a:ln>
              <a:solidFill>
                <a:schemeClr val="tx1"/>
              </a:solidFill>
              <a:effectLst/>
              <a:latin typeface="Arial Narrow" panose="020B0606020202030204" pitchFamily="34" charset="0"/>
            </a:endParaRPr>
          </a:p>
        </p:txBody>
      </p:sp>
    </p:spTree>
    <p:extLst>
      <p:ext uri="{BB962C8B-B14F-4D97-AF65-F5344CB8AC3E}">
        <p14:creationId xmlns:p14="http://schemas.microsoft.com/office/powerpoint/2010/main" val="8319035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openxmlformats.org/package/2006/metadata/core-properties"/>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http://purl.org/dc/dcmityp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5248</TotalTime>
  <Words>5113</Words>
  <Application>Microsoft Office PowerPoint</Application>
  <PresentationFormat>Widescreen</PresentationFormat>
  <Paragraphs>581</Paragraphs>
  <Slides>53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Arial Black</vt:lpstr>
      <vt:lpstr>Arial Narrow</vt:lpstr>
      <vt:lpstr>Monotype Sorts</vt:lpstr>
      <vt:lpstr>Tahoma</vt:lpstr>
      <vt:lpstr>Wingdings</vt:lpstr>
      <vt:lpstr>Blends</vt:lpstr>
      <vt:lpstr>PowerPoint Presentation</vt:lpstr>
      <vt:lpstr>PowerPoint Presentation</vt:lpstr>
      <vt:lpstr>The Corresponding Physical Environment</vt:lpstr>
      <vt:lpstr>Learning Objectives</vt:lpstr>
      <vt:lpstr>PowerPoint Presentation</vt:lpstr>
      <vt:lpstr>PowerPoint Presentation</vt:lpstr>
      <vt:lpstr>The Dynamic Ocean: It’s Not Just a Blue Surface</vt:lpstr>
      <vt:lpstr>The Dynamic Atmosphere:  Not Just Smoke and Obscurants</vt:lpstr>
      <vt:lpstr>If It’s So Complicated, Why Bother?</vt:lpstr>
      <vt:lpstr>PowerPoint Presentation</vt:lpstr>
      <vt:lpstr>How Much Is Enough:  Resolution Costs!</vt:lpstr>
      <vt:lpstr>Geo-Typical or Geo-Specific?</vt:lpstr>
      <vt:lpstr>Is the Data Perfect?</vt:lpstr>
      <vt:lpstr>My Tank Is Trying To Be a Submarine! </vt:lpstr>
      <vt:lpstr>Ocean &amp; Atmosphere A Coupled Environment</vt:lpstr>
      <vt:lpstr>Basic Definitions: Climate</vt:lpstr>
      <vt:lpstr>Basic Definitions:  Weather</vt:lpstr>
      <vt:lpstr>Interconnected World – What must I know? </vt:lpstr>
      <vt:lpstr>Start with Elevation:  Bathymetry  No, it’s not the Rockies  It’s the Caribbean from the bottom up</vt:lpstr>
      <vt:lpstr>Bottom Contours, Atmosphere, and Ocean Climate</vt:lpstr>
      <vt:lpstr>Coastal Areas Are Particularly Complex</vt:lpstr>
      <vt:lpstr>Why Should I Care?</vt:lpstr>
      <vt:lpstr> Mine Warfare, Force Protection   Hazards Encountered in Breaching the Shore </vt:lpstr>
      <vt:lpstr>Windborne CBRNE Contamination (Chemical, Biological, Radiation, Nuclear, Explosives)</vt:lpstr>
      <vt:lpstr>Why Do We Care?   LVC Exercises!</vt:lpstr>
      <vt:lpstr>Climate vs Weather</vt:lpstr>
      <vt:lpstr>The Meandering Gulf Stream – Weather Is Dynamic   Gulf Stream moved away from the historical mean – food sources moved, whale populations moved and sound propagation paths moved</vt:lpstr>
      <vt:lpstr>What Sensors Need </vt:lpstr>
      <vt:lpstr>Weather Effects   Temperature and pressure affect both bodies of water and the atmosphere (winds ~ pressure gradients)</vt:lpstr>
      <vt:lpstr>Factors That Affect Sound </vt:lpstr>
      <vt:lpstr>Think:  “Hunt for Red October”</vt:lpstr>
      <vt:lpstr> Sound bends and bounces off the ocean surface, the ocean bottom and clutter in the water column and on the bottom (remember mines)</vt:lpstr>
      <vt:lpstr>Ocean Surface Effects Motion of Waves  Create Problems for Radar, GPS Signals and Guided Weapons</vt:lpstr>
      <vt:lpstr>The Dynamic Environment Affects Sound and Electromagnetic (EM)  Waves in Analogous Ways </vt:lpstr>
      <vt:lpstr>Effect of Temperature &amp; Moisture on EM Propagation</vt:lpstr>
      <vt:lpstr>PowerPoint Presentation</vt:lpstr>
      <vt:lpstr>Now that you see environmental conditions affect the performance of systems</vt:lpstr>
      <vt:lpstr>How Do We Acquire and Manage Weather Data?</vt:lpstr>
      <vt:lpstr>Rules of Thumb:  Geo-typical vs Geo-specific </vt:lpstr>
      <vt:lpstr>War Story:  Why You Need to Talk to the Experts</vt:lpstr>
      <vt:lpstr>Federations Complicate Including Environment</vt:lpstr>
      <vt:lpstr>Generating an Atmospheric/Maritime Environment</vt:lpstr>
      <vt:lpstr>Building a Runtime Environment Primary Issue:  Matching simulation and real world for LVC exercise</vt:lpstr>
      <vt:lpstr>Having Built the Environment</vt:lpstr>
      <vt:lpstr> </vt:lpstr>
      <vt:lpstr>Why is the environment important today?</vt:lpstr>
      <vt:lpstr>Multi-Domain Operations (MDO) and Environment</vt:lpstr>
      <vt:lpstr>Reliable Information Access</vt:lpstr>
      <vt:lpstr>Who provides atmosphere and ocean data?</vt:lpstr>
      <vt:lpstr>Summary</vt:lpstr>
      <vt:lpstr>Learning Objectives</vt:lpstr>
      <vt:lpstr>Questions?</vt:lpstr>
      <vt:lpstr>Select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Numrich, S.K. "Sue"</cp:lastModifiedBy>
  <cp:revision>83</cp:revision>
  <cp:lastPrinted>1601-01-01T00:00:00Z</cp:lastPrinted>
  <dcterms:created xsi:type="dcterms:W3CDTF">2016-03-29T15:29:36Z</dcterms:created>
  <dcterms:modified xsi:type="dcterms:W3CDTF">2023-06-22T17:51:13Z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