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83"/>
  </p:notesMasterIdLst>
  <p:sldIdLst>
    <p:sldId id="257" r:id="rId2"/>
    <p:sldId id="5654" r:id="rId3"/>
    <p:sldId id="5653" r:id="rId4"/>
    <p:sldId id="611" r:id="rId5"/>
    <p:sldId id="573" r:id="rId6"/>
    <p:sldId id="298" r:id="rId7"/>
    <p:sldId id="579" r:id="rId8"/>
    <p:sldId id="576" r:id="rId9"/>
    <p:sldId id="617" r:id="rId10"/>
    <p:sldId id="361" r:id="rId11"/>
    <p:sldId id="363" r:id="rId12"/>
    <p:sldId id="364" r:id="rId13"/>
    <p:sldId id="262" r:id="rId14"/>
    <p:sldId id="636" r:id="rId15"/>
    <p:sldId id="618" r:id="rId16"/>
    <p:sldId id="619" r:id="rId17"/>
    <p:sldId id="581" r:id="rId18"/>
    <p:sldId id="594" r:id="rId19"/>
    <p:sldId id="578" r:id="rId20"/>
    <p:sldId id="582" r:id="rId21"/>
    <p:sldId id="419" r:id="rId22"/>
    <p:sldId id="535" r:id="rId23"/>
    <p:sldId id="5667" r:id="rId24"/>
    <p:sldId id="620" r:id="rId25"/>
    <p:sldId id="583" r:id="rId26"/>
    <p:sldId id="5660" r:id="rId27"/>
    <p:sldId id="418" r:id="rId28"/>
    <p:sldId id="5663" r:id="rId29"/>
    <p:sldId id="626" r:id="rId30"/>
    <p:sldId id="627" r:id="rId31"/>
    <p:sldId id="628" r:id="rId32"/>
    <p:sldId id="630" r:id="rId33"/>
    <p:sldId id="5655" r:id="rId34"/>
    <p:sldId id="629" r:id="rId35"/>
    <p:sldId id="638" r:id="rId36"/>
    <p:sldId id="637" r:id="rId37"/>
    <p:sldId id="5661" r:id="rId38"/>
    <p:sldId id="5659" r:id="rId39"/>
    <p:sldId id="622" r:id="rId40"/>
    <p:sldId id="595" r:id="rId41"/>
    <p:sldId id="310" r:id="rId42"/>
    <p:sldId id="311" r:id="rId43"/>
    <p:sldId id="584" r:id="rId44"/>
    <p:sldId id="312" r:id="rId45"/>
    <p:sldId id="596" r:id="rId46"/>
    <p:sldId id="314" r:id="rId47"/>
    <p:sldId id="597" r:id="rId48"/>
    <p:sldId id="421" r:id="rId49"/>
    <p:sldId id="623" r:id="rId50"/>
    <p:sldId id="318" r:id="rId51"/>
    <p:sldId id="319" r:id="rId52"/>
    <p:sldId id="320" r:id="rId53"/>
    <p:sldId id="321" r:id="rId54"/>
    <p:sldId id="322" r:id="rId55"/>
    <p:sldId id="624" r:id="rId56"/>
    <p:sldId id="586" r:id="rId57"/>
    <p:sldId id="588" r:id="rId58"/>
    <p:sldId id="383" r:id="rId59"/>
    <p:sldId id="384" r:id="rId60"/>
    <p:sldId id="589" r:id="rId61"/>
    <p:sldId id="598" r:id="rId62"/>
    <p:sldId id="324" r:id="rId63"/>
    <p:sldId id="325" r:id="rId64"/>
    <p:sldId id="326" r:id="rId65"/>
    <p:sldId id="327" r:id="rId66"/>
    <p:sldId id="337" r:id="rId67"/>
    <p:sldId id="605" r:id="rId68"/>
    <p:sldId id="551" r:id="rId69"/>
    <p:sldId id="299" r:id="rId70"/>
    <p:sldId id="306" r:id="rId71"/>
    <p:sldId id="303" r:id="rId72"/>
    <p:sldId id="606" r:id="rId73"/>
    <p:sldId id="607" r:id="rId74"/>
    <p:sldId id="560" r:id="rId75"/>
    <p:sldId id="561" r:id="rId76"/>
    <p:sldId id="352" r:id="rId77"/>
    <p:sldId id="631" r:id="rId78"/>
    <p:sldId id="615" r:id="rId79"/>
    <p:sldId id="343" r:id="rId80"/>
    <p:sldId id="616" r:id="rId81"/>
    <p:sldId id="354" r:id="rId8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2CE34E-16A3-4A1E-9760-1DA5AD716DEF}">
          <p14:sldIdLst>
            <p14:sldId id="257"/>
          </p14:sldIdLst>
        </p14:section>
        <p14:section name="IDA overview" id="{D4357E95-0AA3-410B-A0B8-2F432011DFB0}">
          <p14:sldIdLst>
            <p14:sldId id="5654"/>
            <p14:sldId id="5653"/>
          </p14:sldIdLst>
        </p14:section>
        <p14:section name="Outline" id="{A5DF6FEA-73C1-4475-B052-3FABBFA0C062}">
          <p14:sldIdLst>
            <p14:sldId id="611"/>
            <p14:sldId id="573"/>
            <p14:sldId id="298"/>
            <p14:sldId id="579"/>
            <p14:sldId id="576"/>
            <p14:sldId id="617"/>
            <p14:sldId id="361"/>
            <p14:sldId id="363"/>
            <p14:sldId id="364"/>
            <p14:sldId id="262"/>
            <p14:sldId id="636"/>
            <p14:sldId id="618"/>
          </p14:sldIdLst>
        </p14:section>
        <p14:section name="Test Planning Steps" id="{2C545B28-0ADA-4B5F-8EAA-5CBF3CAE0773}">
          <p14:sldIdLst>
            <p14:sldId id="619"/>
            <p14:sldId id="581"/>
            <p14:sldId id="594"/>
            <p14:sldId id="578"/>
            <p14:sldId id="582"/>
            <p14:sldId id="419"/>
            <p14:sldId id="535"/>
            <p14:sldId id="5667"/>
            <p14:sldId id="620"/>
            <p14:sldId id="583"/>
            <p14:sldId id="5660"/>
            <p14:sldId id="418"/>
          </p14:sldIdLst>
        </p14:section>
        <p14:section name="Design" id="{52F0CFC4-FE7F-4446-AB3B-0926DD46FB11}">
          <p14:sldIdLst>
            <p14:sldId id="5663"/>
            <p14:sldId id="626"/>
            <p14:sldId id="627"/>
            <p14:sldId id="628"/>
            <p14:sldId id="630"/>
            <p14:sldId id="5655"/>
            <p14:sldId id="629"/>
            <p14:sldId id="638"/>
            <p14:sldId id="637"/>
            <p14:sldId id="5661"/>
            <p14:sldId id="5659"/>
            <p14:sldId id="622"/>
            <p14:sldId id="595"/>
            <p14:sldId id="310"/>
            <p14:sldId id="311"/>
            <p14:sldId id="584"/>
            <p14:sldId id="312"/>
            <p14:sldId id="596"/>
            <p14:sldId id="314"/>
            <p14:sldId id="597"/>
            <p14:sldId id="421"/>
            <p14:sldId id="623"/>
            <p14:sldId id="318"/>
            <p14:sldId id="319"/>
            <p14:sldId id="320"/>
            <p14:sldId id="321"/>
            <p14:sldId id="322"/>
            <p14:sldId id="624"/>
            <p14:sldId id="586"/>
            <p14:sldId id="588"/>
            <p14:sldId id="383"/>
            <p14:sldId id="384"/>
            <p14:sldId id="589"/>
            <p14:sldId id="598"/>
            <p14:sldId id="324"/>
            <p14:sldId id="325"/>
            <p14:sldId id="326"/>
            <p14:sldId id="327"/>
            <p14:sldId id="337"/>
            <p14:sldId id="605"/>
          </p14:sldIdLst>
        </p14:section>
        <p14:section name="Analysis and Reporting" id="{EFD1AD75-A4D0-4604-B7C4-ED0A5C372F29}">
          <p14:sldIdLst>
            <p14:sldId id="551"/>
            <p14:sldId id="299"/>
            <p14:sldId id="306"/>
            <p14:sldId id="303"/>
            <p14:sldId id="606"/>
            <p14:sldId id="607"/>
            <p14:sldId id="560"/>
            <p14:sldId id="561"/>
          </p14:sldIdLst>
        </p14:section>
        <p14:section name="Summary and conclusions" id="{96E7C630-ABC3-44DD-98BB-099DAF09BF40}">
          <p14:sldIdLst>
            <p14:sldId id="352"/>
            <p14:sldId id="631"/>
            <p14:sldId id="615"/>
            <p14:sldId id="343"/>
            <p14:sldId id="616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an, John T" initials="HJT" lastIdx="5" clrIdx="0">
    <p:extLst>
      <p:ext uri="{19B8F6BF-5375-455C-9EA6-DF929625EA0E}">
        <p15:presenceInfo xmlns:p15="http://schemas.microsoft.com/office/powerpoint/2012/main" userId="S-1-5-21-748114381-82326301-405542714-43600" providerId="AD"/>
      </p:ext>
    </p:extLst>
  </p:cmAuthor>
  <p:cmAuthor id="2" name="Medlin, Rebecca M" initials="MRM" lastIdx="11" clrIdx="1">
    <p:extLst>
      <p:ext uri="{19B8F6BF-5375-455C-9EA6-DF929625EA0E}">
        <p15:presenceInfo xmlns:p15="http://schemas.microsoft.com/office/powerpoint/2012/main" userId="S-1-5-21-748114381-82326301-405542714-29652" providerId="AD"/>
      </p:ext>
    </p:extLst>
  </p:cmAuthor>
  <p:cmAuthor id="3" name="Wisniewski, Jon [UNC]" initials="WJ[" lastIdx="5" clrIdx="2">
    <p:extLst>
      <p:ext uri="{19B8F6BF-5375-455C-9EA6-DF929625EA0E}">
        <p15:presenceInfo xmlns:p15="http://schemas.microsoft.com/office/powerpoint/2012/main" userId="S-1-5-21-748114381-82326301-405542714-55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CFE"/>
    <a:srgbClr val="FFFFFF"/>
    <a:srgbClr val="1A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581" autoAdjust="0"/>
  </p:normalViewPr>
  <p:slideViewPr>
    <p:cSldViewPr snapToGrid="0">
      <p:cViewPr varScale="1">
        <p:scale>
          <a:sx n="71" d="100"/>
          <a:sy n="71" d="100"/>
        </p:scale>
        <p:origin x="40" y="4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933B-8081-4F91-A4E6-52C7AA5750F4}" type="doc">
      <dgm:prSet loTypeId="urn:microsoft.com/office/officeart/2009/3/layout/StepUpProcess" loCatId="process" qsTypeId="urn:microsoft.com/office/officeart/2005/8/quickstyle/simple2" qsCatId="simple" csTypeId="urn:microsoft.com/office/officeart/2005/8/colors/accent0_2" csCatId="mainScheme" phldr="1"/>
      <dgm:spPr/>
    </dgm:pt>
    <dgm:pt modelId="{8C8ADB97-CB44-4D5F-AB9F-F7D0743F8E17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Program </a:t>
          </a:r>
        </a:p>
        <a:p>
          <a:r>
            <a:rPr lang="en-US" sz="1600" b="1" i="0" u="none" dirty="0">
              <a:latin typeface="Garamond" panose="02020404030301010803" pitchFamily="18" charset="0"/>
            </a:rPr>
            <a:t>of Record</a:t>
          </a:r>
        </a:p>
      </dgm:t>
    </dgm:pt>
    <dgm:pt modelId="{2DBAE7CB-5AD4-4561-973F-79034F619400}" type="parTrans" cxnId="{3D7E00E2-A432-4BC3-A881-0461F5FDAE88}">
      <dgm:prSet/>
      <dgm:spPr/>
      <dgm:t>
        <a:bodyPr/>
        <a:lstStyle/>
        <a:p>
          <a:endParaRPr lang="en-US"/>
        </a:p>
      </dgm:t>
    </dgm:pt>
    <dgm:pt modelId="{8935A368-964D-45BC-BC0B-AF1940943637}" type="sibTrans" cxnId="{3D7E00E2-A432-4BC3-A881-0461F5FDAE88}">
      <dgm:prSet/>
      <dgm:spPr/>
      <dgm:t>
        <a:bodyPr/>
        <a:lstStyle/>
        <a:p>
          <a:endParaRPr lang="en-US"/>
        </a:p>
      </dgm:t>
    </dgm:pt>
    <dgm:pt modelId="{C6BE8BDA-452F-4616-8903-7922E6BFD78D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Test </a:t>
          </a:r>
        </a:p>
        <a:p>
          <a:r>
            <a:rPr lang="en-US" sz="1600" b="1" i="0" u="none" dirty="0">
              <a:latin typeface="Garamond" panose="02020404030301010803" pitchFamily="18" charset="0"/>
            </a:rPr>
            <a:t>Planning</a:t>
          </a:r>
        </a:p>
      </dgm:t>
    </dgm:pt>
    <dgm:pt modelId="{DBA04211-BBB2-4362-96E5-D4D04AC76E6D}" type="parTrans" cxnId="{A980F4D4-66EA-4653-9ED1-E322BCF786D0}">
      <dgm:prSet/>
      <dgm:spPr/>
      <dgm:t>
        <a:bodyPr/>
        <a:lstStyle/>
        <a:p>
          <a:endParaRPr lang="en-US"/>
        </a:p>
      </dgm:t>
    </dgm:pt>
    <dgm:pt modelId="{6876E121-03D7-4192-85B0-2FD60AEE6ABE}" type="sibTrans" cxnId="{A980F4D4-66EA-4653-9ED1-E322BCF786D0}">
      <dgm:prSet/>
      <dgm:spPr/>
      <dgm:t>
        <a:bodyPr/>
        <a:lstStyle/>
        <a:p>
          <a:endParaRPr lang="en-US"/>
        </a:p>
      </dgm:t>
    </dgm:pt>
    <dgm:pt modelId="{73B3547C-4598-4D51-B83E-E98E68E957D6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Analyze Data </a:t>
          </a:r>
        </a:p>
      </dgm:t>
    </dgm:pt>
    <dgm:pt modelId="{7D9E637F-4EC2-44FD-9A59-2AB23CDF2350}" type="parTrans" cxnId="{D8F2734C-EC56-4938-91EB-87075B021B53}">
      <dgm:prSet/>
      <dgm:spPr/>
      <dgm:t>
        <a:bodyPr/>
        <a:lstStyle/>
        <a:p>
          <a:endParaRPr lang="en-US"/>
        </a:p>
      </dgm:t>
    </dgm:pt>
    <dgm:pt modelId="{2A76F006-BFAB-45E8-9405-BAE3A730D5DA}" type="sibTrans" cxnId="{D8F2734C-EC56-4938-91EB-87075B021B53}">
      <dgm:prSet/>
      <dgm:spPr/>
      <dgm:t>
        <a:bodyPr/>
        <a:lstStyle/>
        <a:p>
          <a:endParaRPr lang="en-US"/>
        </a:p>
      </dgm:t>
    </dgm:pt>
    <dgm:pt modelId="{DC00D277-717F-4D18-85D6-782D943B103B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DOT&amp;E to inform Congress </a:t>
          </a:r>
        </a:p>
      </dgm:t>
    </dgm:pt>
    <dgm:pt modelId="{CFDDF43D-0170-4957-BCFA-3BC619B7B876}" type="parTrans" cxnId="{8C2D1DE2-5CA8-48F1-8C32-86890E258720}">
      <dgm:prSet/>
      <dgm:spPr/>
      <dgm:t>
        <a:bodyPr/>
        <a:lstStyle/>
        <a:p>
          <a:endParaRPr lang="en-US"/>
        </a:p>
      </dgm:t>
    </dgm:pt>
    <dgm:pt modelId="{533E3450-7FB3-4DDC-92EE-5B14E5445C74}" type="sibTrans" cxnId="{8C2D1DE2-5CA8-48F1-8C32-86890E258720}">
      <dgm:prSet/>
      <dgm:spPr/>
      <dgm:t>
        <a:bodyPr/>
        <a:lstStyle/>
        <a:p>
          <a:endParaRPr lang="en-US"/>
        </a:p>
      </dgm:t>
    </dgm:pt>
    <dgm:pt modelId="{8A673FAD-F93F-45A6-8159-D9B9A2D57A7B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Draw Conclusions &amp; Report</a:t>
          </a:r>
        </a:p>
      </dgm:t>
    </dgm:pt>
    <dgm:pt modelId="{77A61F01-A1A9-4B23-926A-15D06290D1E8}" type="parTrans" cxnId="{DEB83759-890D-44A6-95BF-3286D3CA6A6C}">
      <dgm:prSet/>
      <dgm:spPr/>
      <dgm:t>
        <a:bodyPr/>
        <a:lstStyle/>
        <a:p>
          <a:endParaRPr lang="en-US"/>
        </a:p>
      </dgm:t>
    </dgm:pt>
    <dgm:pt modelId="{8049C866-A040-48BD-A923-2E420F1BE201}" type="sibTrans" cxnId="{DEB83759-890D-44A6-95BF-3286D3CA6A6C}">
      <dgm:prSet/>
      <dgm:spPr/>
      <dgm:t>
        <a:bodyPr/>
        <a:lstStyle/>
        <a:p>
          <a:endParaRPr lang="en-US"/>
        </a:p>
      </dgm:t>
    </dgm:pt>
    <dgm:pt modelId="{5EF2FDAD-E724-4A17-9714-2426B04B1175}">
      <dgm:prSet phldrT="[Text]" custT="1"/>
      <dgm:spPr/>
      <dgm:t>
        <a:bodyPr/>
        <a:lstStyle/>
        <a:p>
          <a:r>
            <a:rPr lang="en-US" sz="1600" b="1" i="0" u="none" dirty="0">
              <a:latin typeface="Garamond" panose="02020404030301010803" pitchFamily="18" charset="0"/>
            </a:rPr>
            <a:t>Test Observation</a:t>
          </a:r>
        </a:p>
      </dgm:t>
    </dgm:pt>
    <dgm:pt modelId="{4E5140CC-7233-4032-BBA3-9AB24EDEBE8A}" type="parTrans" cxnId="{F221F4CA-9314-4CDE-B3B4-55C2D1446BF9}">
      <dgm:prSet/>
      <dgm:spPr/>
      <dgm:t>
        <a:bodyPr/>
        <a:lstStyle/>
        <a:p>
          <a:endParaRPr lang="en-US"/>
        </a:p>
      </dgm:t>
    </dgm:pt>
    <dgm:pt modelId="{7B02B4A6-23BA-4DCE-B5BF-8A19EC9387B6}" type="sibTrans" cxnId="{F221F4CA-9314-4CDE-B3B4-55C2D1446BF9}">
      <dgm:prSet/>
      <dgm:spPr/>
      <dgm:t>
        <a:bodyPr/>
        <a:lstStyle/>
        <a:p>
          <a:endParaRPr lang="en-US"/>
        </a:p>
      </dgm:t>
    </dgm:pt>
    <dgm:pt modelId="{760DB651-1EDE-4AB1-B193-011D318782ED}" type="pres">
      <dgm:prSet presAssocID="{904F933B-8081-4F91-A4E6-52C7AA5750F4}" presName="rootnode" presStyleCnt="0">
        <dgm:presLayoutVars>
          <dgm:chMax/>
          <dgm:chPref/>
          <dgm:dir/>
          <dgm:animLvl val="lvl"/>
        </dgm:presLayoutVars>
      </dgm:prSet>
      <dgm:spPr/>
    </dgm:pt>
    <dgm:pt modelId="{F003690F-0CEF-4108-9CFC-CC2F485FD9E6}" type="pres">
      <dgm:prSet presAssocID="{8C8ADB97-CB44-4D5F-AB9F-F7D0743F8E17}" presName="composite" presStyleCnt="0"/>
      <dgm:spPr/>
    </dgm:pt>
    <dgm:pt modelId="{292E766D-C9BE-488E-B2D5-02C8F408B7C0}" type="pres">
      <dgm:prSet presAssocID="{8C8ADB97-CB44-4D5F-AB9F-F7D0743F8E17}" presName="LShape" presStyleLbl="alignNode1" presStyleIdx="0" presStyleCnt="11"/>
      <dgm:spPr>
        <a:ln>
          <a:solidFill>
            <a:schemeClr val="tx1"/>
          </a:solidFill>
        </a:ln>
      </dgm:spPr>
    </dgm:pt>
    <dgm:pt modelId="{358DC8D6-F5EC-4034-9922-AE77715EF3FD}" type="pres">
      <dgm:prSet presAssocID="{8C8ADB97-CB44-4D5F-AB9F-F7D0743F8E1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586D00D-D884-4B74-8CA3-7A2FC934C8CF}" type="pres">
      <dgm:prSet presAssocID="{8C8ADB97-CB44-4D5F-AB9F-F7D0743F8E17}" presName="Triangle" presStyleLbl="alignNode1" presStyleIdx="1" presStyleCnt="11"/>
      <dgm:spPr>
        <a:ln>
          <a:solidFill>
            <a:schemeClr val="tx1"/>
          </a:solidFill>
        </a:ln>
      </dgm:spPr>
    </dgm:pt>
    <dgm:pt modelId="{E823A376-3961-4FA0-B362-AB6A260638E1}" type="pres">
      <dgm:prSet presAssocID="{8935A368-964D-45BC-BC0B-AF1940943637}" presName="sibTrans" presStyleCnt="0"/>
      <dgm:spPr/>
    </dgm:pt>
    <dgm:pt modelId="{A5545874-E8DE-47E5-99CB-A9275BB81754}" type="pres">
      <dgm:prSet presAssocID="{8935A368-964D-45BC-BC0B-AF1940943637}" presName="space" presStyleCnt="0"/>
      <dgm:spPr/>
    </dgm:pt>
    <dgm:pt modelId="{74B8FCA9-6C15-48AE-ACB7-5A09D2CDC03E}" type="pres">
      <dgm:prSet presAssocID="{C6BE8BDA-452F-4616-8903-7922E6BFD78D}" presName="composite" presStyleCnt="0"/>
      <dgm:spPr/>
    </dgm:pt>
    <dgm:pt modelId="{964AA9AE-2B26-46D5-BBBB-E7825CD178B5}" type="pres">
      <dgm:prSet presAssocID="{C6BE8BDA-452F-4616-8903-7922E6BFD78D}" presName="LShape" presStyleLbl="alignNode1" presStyleIdx="2" presStyleCnt="11"/>
      <dgm:spPr>
        <a:solidFill>
          <a:srgbClr val="9C002E"/>
        </a:solidFill>
        <a:ln>
          <a:noFill/>
        </a:ln>
      </dgm:spPr>
    </dgm:pt>
    <dgm:pt modelId="{0D837B15-2398-43CD-952E-E346C8D9417E}" type="pres">
      <dgm:prSet presAssocID="{C6BE8BDA-452F-4616-8903-7922E6BFD78D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84939C0-FE5B-407E-9BFE-CA9BD9539A96}" type="pres">
      <dgm:prSet presAssocID="{C6BE8BDA-452F-4616-8903-7922E6BFD78D}" presName="Triangle" presStyleLbl="alignNode1" presStyleIdx="3" presStyleCnt="11"/>
      <dgm:spPr>
        <a:solidFill>
          <a:srgbClr val="9C002E"/>
        </a:solidFill>
        <a:ln>
          <a:noFill/>
        </a:ln>
      </dgm:spPr>
    </dgm:pt>
    <dgm:pt modelId="{DE04E7F5-DA71-453F-9D2B-86A2EFF12489}" type="pres">
      <dgm:prSet presAssocID="{6876E121-03D7-4192-85B0-2FD60AEE6ABE}" presName="sibTrans" presStyleCnt="0"/>
      <dgm:spPr/>
    </dgm:pt>
    <dgm:pt modelId="{8AC99B0A-8B9B-4C86-9EB6-FF712400118D}" type="pres">
      <dgm:prSet presAssocID="{6876E121-03D7-4192-85B0-2FD60AEE6ABE}" presName="space" presStyleCnt="0"/>
      <dgm:spPr/>
    </dgm:pt>
    <dgm:pt modelId="{34BDBDEC-F733-4016-831C-0251DE04E6BF}" type="pres">
      <dgm:prSet presAssocID="{5EF2FDAD-E724-4A17-9714-2426B04B1175}" presName="composite" presStyleCnt="0"/>
      <dgm:spPr/>
    </dgm:pt>
    <dgm:pt modelId="{5DBA7ACF-952A-4BDE-8478-BF3EFD171345}" type="pres">
      <dgm:prSet presAssocID="{5EF2FDAD-E724-4A17-9714-2426B04B1175}" presName="LShape" presStyleLbl="alignNode1" presStyleIdx="4" presStyleCnt="11"/>
      <dgm:spPr>
        <a:solidFill>
          <a:srgbClr val="9C002E"/>
        </a:solidFill>
        <a:ln>
          <a:noFill/>
        </a:ln>
      </dgm:spPr>
    </dgm:pt>
    <dgm:pt modelId="{A51901D6-04B7-4ADA-A044-8149166C188B}" type="pres">
      <dgm:prSet presAssocID="{5EF2FDAD-E724-4A17-9714-2426B04B117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9D6A27E-E7AD-4A07-BC42-DF52A619E0E6}" type="pres">
      <dgm:prSet presAssocID="{5EF2FDAD-E724-4A17-9714-2426B04B1175}" presName="Triangle" presStyleLbl="alignNode1" presStyleIdx="5" presStyleCnt="11"/>
      <dgm:spPr>
        <a:solidFill>
          <a:srgbClr val="9C002E"/>
        </a:solidFill>
        <a:ln>
          <a:noFill/>
        </a:ln>
      </dgm:spPr>
    </dgm:pt>
    <dgm:pt modelId="{3EFB0F55-1624-4840-B9A2-3A70FEF7376D}" type="pres">
      <dgm:prSet presAssocID="{7B02B4A6-23BA-4DCE-B5BF-8A19EC9387B6}" presName="sibTrans" presStyleCnt="0"/>
      <dgm:spPr/>
    </dgm:pt>
    <dgm:pt modelId="{E5BA543C-F831-4A17-A706-B41FF78F0BA0}" type="pres">
      <dgm:prSet presAssocID="{7B02B4A6-23BA-4DCE-B5BF-8A19EC9387B6}" presName="space" presStyleCnt="0"/>
      <dgm:spPr/>
    </dgm:pt>
    <dgm:pt modelId="{A31C16DC-8033-4106-9F22-83B44C75FF9A}" type="pres">
      <dgm:prSet presAssocID="{73B3547C-4598-4D51-B83E-E98E68E957D6}" presName="composite" presStyleCnt="0"/>
      <dgm:spPr/>
    </dgm:pt>
    <dgm:pt modelId="{DA1EA349-35A4-42F4-9F83-62E18749643D}" type="pres">
      <dgm:prSet presAssocID="{73B3547C-4598-4D51-B83E-E98E68E957D6}" presName="LShape" presStyleLbl="alignNode1" presStyleIdx="6" presStyleCnt="11"/>
      <dgm:spPr>
        <a:solidFill>
          <a:srgbClr val="9C002E"/>
        </a:solidFill>
        <a:ln>
          <a:noFill/>
        </a:ln>
      </dgm:spPr>
    </dgm:pt>
    <dgm:pt modelId="{FED784CA-2A5A-44A9-AAA8-44D0ED5B4E0E}" type="pres">
      <dgm:prSet presAssocID="{73B3547C-4598-4D51-B83E-E98E68E957D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557EE2F-169C-477B-AE3D-512C59830CA4}" type="pres">
      <dgm:prSet presAssocID="{73B3547C-4598-4D51-B83E-E98E68E957D6}" presName="Triangle" presStyleLbl="alignNode1" presStyleIdx="7" presStyleCnt="11"/>
      <dgm:spPr>
        <a:solidFill>
          <a:srgbClr val="9C002E"/>
        </a:solidFill>
        <a:ln>
          <a:noFill/>
        </a:ln>
      </dgm:spPr>
    </dgm:pt>
    <dgm:pt modelId="{7974D468-99D9-4DF8-80E3-A40DE887A0BB}" type="pres">
      <dgm:prSet presAssocID="{2A76F006-BFAB-45E8-9405-BAE3A730D5DA}" presName="sibTrans" presStyleCnt="0"/>
      <dgm:spPr/>
    </dgm:pt>
    <dgm:pt modelId="{AA03D907-42EA-4DBF-86CF-F3D32F32506B}" type="pres">
      <dgm:prSet presAssocID="{2A76F006-BFAB-45E8-9405-BAE3A730D5DA}" presName="space" presStyleCnt="0"/>
      <dgm:spPr/>
    </dgm:pt>
    <dgm:pt modelId="{49195F15-C7BD-447D-BEFB-D0F4B6321C67}" type="pres">
      <dgm:prSet presAssocID="{8A673FAD-F93F-45A6-8159-D9B9A2D57A7B}" presName="composite" presStyleCnt="0"/>
      <dgm:spPr/>
    </dgm:pt>
    <dgm:pt modelId="{0D0AB98A-BA62-4B27-A6C9-6089A87E22C7}" type="pres">
      <dgm:prSet presAssocID="{8A673FAD-F93F-45A6-8159-D9B9A2D57A7B}" presName="LShape" presStyleLbl="alignNode1" presStyleIdx="8" presStyleCnt="11"/>
      <dgm:spPr>
        <a:solidFill>
          <a:srgbClr val="9C002E"/>
        </a:solidFill>
        <a:ln>
          <a:noFill/>
        </a:ln>
      </dgm:spPr>
    </dgm:pt>
    <dgm:pt modelId="{55AD2139-BA3C-44CE-8FED-D33ED9A4F26E}" type="pres">
      <dgm:prSet presAssocID="{8A673FAD-F93F-45A6-8159-D9B9A2D57A7B}" presName="ParentText" presStyleLbl="revTx" presStyleIdx="4" presStyleCnt="6" custScaleX="113773" custLinFactNeighborX="6360">
        <dgm:presLayoutVars>
          <dgm:chMax val="0"/>
          <dgm:chPref val="0"/>
          <dgm:bulletEnabled val="1"/>
        </dgm:presLayoutVars>
      </dgm:prSet>
      <dgm:spPr/>
    </dgm:pt>
    <dgm:pt modelId="{6595326E-189C-4AF6-B494-95F5F176A967}" type="pres">
      <dgm:prSet presAssocID="{8A673FAD-F93F-45A6-8159-D9B9A2D57A7B}" presName="Triangle" presStyleLbl="alignNode1" presStyleIdx="9" presStyleCnt="11"/>
      <dgm:spPr>
        <a:solidFill>
          <a:srgbClr val="9C002E"/>
        </a:solidFill>
        <a:ln>
          <a:noFill/>
        </a:ln>
      </dgm:spPr>
    </dgm:pt>
    <dgm:pt modelId="{A0919DE6-FA91-4EF1-9F54-1B22A10CE956}" type="pres">
      <dgm:prSet presAssocID="{8049C866-A040-48BD-A923-2E420F1BE201}" presName="sibTrans" presStyleCnt="0"/>
      <dgm:spPr/>
    </dgm:pt>
    <dgm:pt modelId="{4B2D722C-132A-4546-A309-9D694608B88A}" type="pres">
      <dgm:prSet presAssocID="{8049C866-A040-48BD-A923-2E420F1BE201}" presName="space" presStyleCnt="0"/>
      <dgm:spPr/>
    </dgm:pt>
    <dgm:pt modelId="{64A05408-ECD9-4A87-B20D-F6DD0E4DF4FD}" type="pres">
      <dgm:prSet presAssocID="{DC00D277-717F-4D18-85D6-782D943B103B}" presName="composite" presStyleCnt="0"/>
      <dgm:spPr/>
    </dgm:pt>
    <dgm:pt modelId="{21D6415C-C962-45FF-BDF4-F56AA2D5CF26}" type="pres">
      <dgm:prSet presAssocID="{DC00D277-717F-4D18-85D6-782D943B103B}" presName="LShape" presStyleLbl="alignNode1" presStyleIdx="10" presStyleCnt="11"/>
      <dgm:spPr>
        <a:ln>
          <a:solidFill>
            <a:schemeClr val="tx1"/>
          </a:solidFill>
        </a:ln>
      </dgm:spPr>
    </dgm:pt>
    <dgm:pt modelId="{BD2F9A66-F509-4F63-B991-E7E8AEA58D1A}" type="pres">
      <dgm:prSet presAssocID="{DC00D277-717F-4D18-85D6-782D943B103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CEE012-F892-4EE4-AB82-F82B57B54ADA}" type="presOf" srcId="{DC00D277-717F-4D18-85D6-782D943B103B}" destId="{BD2F9A66-F509-4F63-B991-E7E8AEA58D1A}" srcOrd="0" destOrd="0" presId="urn:microsoft.com/office/officeart/2009/3/layout/StepUpProcess"/>
    <dgm:cxn modelId="{7723501A-C6CF-4B34-86F5-36E1D0231FD2}" type="presOf" srcId="{8C8ADB97-CB44-4D5F-AB9F-F7D0743F8E17}" destId="{358DC8D6-F5EC-4034-9922-AE77715EF3FD}" srcOrd="0" destOrd="0" presId="urn:microsoft.com/office/officeart/2009/3/layout/StepUpProcess"/>
    <dgm:cxn modelId="{F7230137-F970-43B9-A8F7-19E4827F765C}" type="presOf" srcId="{8A673FAD-F93F-45A6-8159-D9B9A2D57A7B}" destId="{55AD2139-BA3C-44CE-8FED-D33ED9A4F26E}" srcOrd="0" destOrd="0" presId="urn:microsoft.com/office/officeart/2009/3/layout/StepUpProcess"/>
    <dgm:cxn modelId="{3E422D47-59BE-4381-89D2-949D8985E63C}" type="presOf" srcId="{C6BE8BDA-452F-4616-8903-7922E6BFD78D}" destId="{0D837B15-2398-43CD-952E-E346C8D9417E}" srcOrd="0" destOrd="0" presId="urn:microsoft.com/office/officeart/2009/3/layout/StepUpProcess"/>
    <dgm:cxn modelId="{D8F2734C-EC56-4938-91EB-87075B021B53}" srcId="{904F933B-8081-4F91-A4E6-52C7AA5750F4}" destId="{73B3547C-4598-4D51-B83E-E98E68E957D6}" srcOrd="3" destOrd="0" parTransId="{7D9E637F-4EC2-44FD-9A59-2AB23CDF2350}" sibTransId="{2A76F006-BFAB-45E8-9405-BAE3A730D5DA}"/>
    <dgm:cxn modelId="{DEB83759-890D-44A6-95BF-3286D3CA6A6C}" srcId="{904F933B-8081-4F91-A4E6-52C7AA5750F4}" destId="{8A673FAD-F93F-45A6-8159-D9B9A2D57A7B}" srcOrd="4" destOrd="0" parTransId="{77A61F01-A1A9-4B23-926A-15D06290D1E8}" sibTransId="{8049C866-A040-48BD-A923-2E420F1BE201}"/>
    <dgm:cxn modelId="{AD1E5CAA-EE60-4A0C-99DD-50FFE928C44C}" type="presOf" srcId="{904F933B-8081-4F91-A4E6-52C7AA5750F4}" destId="{760DB651-1EDE-4AB1-B193-011D318782ED}" srcOrd="0" destOrd="0" presId="urn:microsoft.com/office/officeart/2009/3/layout/StepUpProcess"/>
    <dgm:cxn modelId="{F221F4CA-9314-4CDE-B3B4-55C2D1446BF9}" srcId="{904F933B-8081-4F91-A4E6-52C7AA5750F4}" destId="{5EF2FDAD-E724-4A17-9714-2426B04B1175}" srcOrd="2" destOrd="0" parTransId="{4E5140CC-7233-4032-BBA3-9AB24EDEBE8A}" sibTransId="{7B02B4A6-23BA-4DCE-B5BF-8A19EC9387B6}"/>
    <dgm:cxn modelId="{A980F4D4-66EA-4653-9ED1-E322BCF786D0}" srcId="{904F933B-8081-4F91-A4E6-52C7AA5750F4}" destId="{C6BE8BDA-452F-4616-8903-7922E6BFD78D}" srcOrd="1" destOrd="0" parTransId="{DBA04211-BBB2-4362-96E5-D4D04AC76E6D}" sibTransId="{6876E121-03D7-4192-85B0-2FD60AEE6ABE}"/>
    <dgm:cxn modelId="{3D7E00E2-A432-4BC3-A881-0461F5FDAE88}" srcId="{904F933B-8081-4F91-A4E6-52C7AA5750F4}" destId="{8C8ADB97-CB44-4D5F-AB9F-F7D0743F8E17}" srcOrd="0" destOrd="0" parTransId="{2DBAE7CB-5AD4-4561-973F-79034F619400}" sibTransId="{8935A368-964D-45BC-BC0B-AF1940943637}"/>
    <dgm:cxn modelId="{8C2D1DE2-5CA8-48F1-8C32-86890E258720}" srcId="{904F933B-8081-4F91-A4E6-52C7AA5750F4}" destId="{DC00D277-717F-4D18-85D6-782D943B103B}" srcOrd="5" destOrd="0" parTransId="{CFDDF43D-0170-4957-BCFA-3BC619B7B876}" sibTransId="{533E3450-7FB3-4DDC-92EE-5B14E5445C74}"/>
    <dgm:cxn modelId="{6DA0ABF6-0AFF-4F27-B87E-D7462F8CECF8}" type="presOf" srcId="{73B3547C-4598-4D51-B83E-E98E68E957D6}" destId="{FED784CA-2A5A-44A9-AAA8-44D0ED5B4E0E}" srcOrd="0" destOrd="0" presId="urn:microsoft.com/office/officeart/2009/3/layout/StepUpProcess"/>
    <dgm:cxn modelId="{2A0113F7-1A68-476A-BEB8-EA59D2F494BC}" type="presOf" srcId="{5EF2FDAD-E724-4A17-9714-2426B04B1175}" destId="{A51901D6-04B7-4ADA-A044-8149166C188B}" srcOrd="0" destOrd="0" presId="urn:microsoft.com/office/officeart/2009/3/layout/StepUpProcess"/>
    <dgm:cxn modelId="{D28546E3-93F3-4AC1-986D-C3E81D0CBEE3}" type="presParOf" srcId="{760DB651-1EDE-4AB1-B193-011D318782ED}" destId="{F003690F-0CEF-4108-9CFC-CC2F485FD9E6}" srcOrd="0" destOrd="0" presId="urn:microsoft.com/office/officeart/2009/3/layout/StepUpProcess"/>
    <dgm:cxn modelId="{CC3D49C1-FF7C-4B24-AF8D-8FDE1B23B768}" type="presParOf" srcId="{F003690F-0CEF-4108-9CFC-CC2F485FD9E6}" destId="{292E766D-C9BE-488E-B2D5-02C8F408B7C0}" srcOrd="0" destOrd="0" presId="urn:microsoft.com/office/officeart/2009/3/layout/StepUpProcess"/>
    <dgm:cxn modelId="{89719F6D-9E46-4626-B28C-D1A2499109C4}" type="presParOf" srcId="{F003690F-0CEF-4108-9CFC-CC2F485FD9E6}" destId="{358DC8D6-F5EC-4034-9922-AE77715EF3FD}" srcOrd="1" destOrd="0" presId="urn:microsoft.com/office/officeart/2009/3/layout/StepUpProcess"/>
    <dgm:cxn modelId="{32B968F9-AED6-4A34-A694-12885DD2E86D}" type="presParOf" srcId="{F003690F-0CEF-4108-9CFC-CC2F485FD9E6}" destId="{5586D00D-D884-4B74-8CA3-7A2FC934C8CF}" srcOrd="2" destOrd="0" presId="urn:microsoft.com/office/officeart/2009/3/layout/StepUpProcess"/>
    <dgm:cxn modelId="{B9F07015-D1BF-4A10-8412-51813644846E}" type="presParOf" srcId="{760DB651-1EDE-4AB1-B193-011D318782ED}" destId="{E823A376-3961-4FA0-B362-AB6A260638E1}" srcOrd="1" destOrd="0" presId="urn:microsoft.com/office/officeart/2009/3/layout/StepUpProcess"/>
    <dgm:cxn modelId="{FB9EEE2C-D121-4EAE-BE5A-F21ED8B975F9}" type="presParOf" srcId="{E823A376-3961-4FA0-B362-AB6A260638E1}" destId="{A5545874-E8DE-47E5-99CB-A9275BB81754}" srcOrd="0" destOrd="0" presId="urn:microsoft.com/office/officeart/2009/3/layout/StepUpProcess"/>
    <dgm:cxn modelId="{F6DD1FBF-8F60-451A-A7A3-2A7BCB808C13}" type="presParOf" srcId="{760DB651-1EDE-4AB1-B193-011D318782ED}" destId="{74B8FCA9-6C15-48AE-ACB7-5A09D2CDC03E}" srcOrd="2" destOrd="0" presId="urn:microsoft.com/office/officeart/2009/3/layout/StepUpProcess"/>
    <dgm:cxn modelId="{83F43B25-5ACC-4B57-9F63-002C0853B0D1}" type="presParOf" srcId="{74B8FCA9-6C15-48AE-ACB7-5A09D2CDC03E}" destId="{964AA9AE-2B26-46D5-BBBB-E7825CD178B5}" srcOrd="0" destOrd="0" presId="urn:microsoft.com/office/officeart/2009/3/layout/StepUpProcess"/>
    <dgm:cxn modelId="{AF2FA433-0B66-4325-900A-ABD2032443E9}" type="presParOf" srcId="{74B8FCA9-6C15-48AE-ACB7-5A09D2CDC03E}" destId="{0D837B15-2398-43CD-952E-E346C8D9417E}" srcOrd="1" destOrd="0" presId="urn:microsoft.com/office/officeart/2009/3/layout/StepUpProcess"/>
    <dgm:cxn modelId="{0AD8F90B-E07E-4CA8-AFFE-E0C1FC327D62}" type="presParOf" srcId="{74B8FCA9-6C15-48AE-ACB7-5A09D2CDC03E}" destId="{084939C0-FE5B-407E-9BFE-CA9BD9539A96}" srcOrd="2" destOrd="0" presId="urn:microsoft.com/office/officeart/2009/3/layout/StepUpProcess"/>
    <dgm:cxn modelId="{1E3952CC-ADAD-4613-9356-32F7F8FB52CC}" type="presParOf" srcId="{760DB651-1EDE-4AB1-B193-011D318782ED}" destId="{DE04E7F5-DA71-453F-9D2B-86A2EFF12489}" srcOrd="3" destOrd="0" presId="urn:microsoft.com/office/officeart/2009/3/layout/StepUpProcess"/>
    <dgm:cxn modelId="{9FC56EE6-5CE0-4996-87DC-F22E1E31DD84}" type="presParOf" srcId="{DE04E7F5-DA71-453F-9D2B-86A2EFF12489}" destId="{8AC99B0A-8B9B-4C86-9EB6-FF712400118D}" srcOrd="0" destOrd="0" presId="urn:microsoft.com/office/officeart/2009/3/layout/StepUpProcess"/>
    <dgm:cxn modelId="{A57FE6D0-C3BE-4458-9F39-1065A653974E}" type="presParOf" srcId="{760DB651-1EDE-4AB1-B193-011D318782ED}" destId="{34BDBDEC-F733-4016-831C-0251DE04E6BF}" srcOrd="4" destOrd="0" presId="urn:microsoft.com/office/officeart/2009/3/layout/StepUpProcess"/>
    <dgm:cxn modelId="{463A9A06-C8AE-4532-A61F-308218B6F4AC}" type="presParOf" srcId="{34BDBDEC-F733-4016-831C-0251DE04E6BF}" destId="{5DBA7ACF-952A-4BDE-8478-BF3EFD171345}" srcOrd="0" destOrd="0" presId="urn:microsoft.com/office/officeart/2009/3/layout/StepUpProcess"/>
    <dgm:cxn modelId="{64AE8B17-AEAB-410D-B695-479602232C6D}" type="presParOf" srcId="{34BDBDEC-F733-4016-831C-0251DE04E6BF}" destId="{A51901D6-04B7-4ADA-A044-8149166C188B}" srcOrd="1" destOrd="0" presId="urn:microsoft.com/office/officeart/2009/3/layout/StepUpProcess"/>
    <dgm:cxn modelId="{AB2D6E20-D4A0-4E97-891E-0C65CFA84685}" type="presParOf" srcId="{34BDBDEC-F733-4016-831C-0251DE04E6BF}" destId="{D9D6A27E-E7AD-4A07-BC42-DF52A619E0E6}" srcOrd="2" destOrd="0" presId="urn:microsoft.com/office/officeart/2009/3/layout/StepUpProcess"/>
    <dgm:cxn modelId="{8B4F4D75-2656-4417-BB55-4CC9C6084E95}" type="presParOf" srcId="{760DB651-1EDE-4AB1-B193-011D318782ED}" destId="{3EFB0F55-1624-4840-B9A2-3A70FEF7376D}" srcOrd="5" destOrd="0" presId="urn:microsoft.com/office/officeart/2009/3/layout/StepUpProcess"/>
    <dgm:cxn modelId="{9094C518-97ED-48E3-92F3-892347E47BA5}" type="presParOf" srcId="{3EFB0F55-1624-4840-B9A2-3A70FEF7376D}" destId="{E5BA543C-F831-4A17-A706-B41FF78F0BA0}" srcOrd="0" destOrd="0" presId="urn:microsoft.com/office/officeart/2009/3/layout/StepUpProcess"/>
    <dgm:cxn modelId="{4DDF3334-35DC-4E5E-A0B4-74516C16D4F9}" type="presParOf" srcId="{760DB651-1EDE-4AB1-B193-011D318782ED}" destId="{A31C16DC-8033-4106-9F22-83B44C75FF9A}" srcOrd="6" destOrd="0" presId="urn:microsoft.com/office/officeart/2009/3/layout/StepUpProcess"/>
    <dgm:cxn modelId="{D97D5AE1-045C-4172-BE97-AF76364E0AEE}" type="presParOf" srcId="{A31C16DC-8033-4106-9F22-83B44C75FF9A}" destId="{DA1EA349-35A4-42F4-9F83-62E18749643D}" srcOrd="0" destOrd="0" presId="urn:microsoft.com/office/officeart/2009/3/layout/StepUpProcess"/>
    <dgm:cxn modelId="{02BEB62B-A8D5-406A-AE78-A8F337BBCFB9}" type="presParOf" srcId="{A31C16DC-8033-4106-9F22-83B44C75FF9A}" destId="{FED784CA-2A5A-44A9-AAA8-44D0ED5B4E0E}" srcOrd="1" destOrd="0" presId="urn:microsoft.com/office/officeart/2009/3/layout/StepUpProcess"/>
    <dgm:cxn modelId="{75CAF2AE-93FB-4190-8AB0-ED488AC86FBA}" type="presParOf" srcId="{A31C16DC-8033-4106-9F22-83B44C75FF9A}" destId="{5557EE2F-169C-477B-AE3D-512C59830CA4}" srcOrd="2" destOrd="0" presId="urn:microsoft.com/office/officeart/2009/3/layout/StepUpProcess"/>
    <dgm:cxn modelId="{9A897437-A9A8-4E91-AF2A-7848EEC173CE}" type="presParOf" srcId="{760DB651-1EDE-4AB1-B193-011D318782ED}" destId="{7974D468-99D9-4DF8-80E3-A40DE887A0BB}" srcOrd="7" destOrd="0" presId="urn:microsoft.com/office/officeart/2009/3/layout/StepUpProcess"/>
    <dgm:cxn modelId="{DB7FFD58-5023-4F0B-AADB-8D281DE6C57E}" type="presParOf" srcId="{7974D468-99D9-4DF8-80E3-A40DE887A0BB}" destId="{AA03D907-42EA-4DBF-86CF-F3D32F32506B}" srcOrd="0" destOrd="0" presId="urn:microsoft.com/office/officeart/2009/3/layout/StepUpProcess"/>
    <dgm:cxn modelId="{4E7F858B-7611-4F87-89F7-4B8ED4BB1C05}" type="presParOf" srcId="{760DB651-1EDE-4AB1-B193-011D318782ED}" destId="{49195F15-C7BD-447D-BEFB-D0F4B6321C67}" srcOrd="8" destOrd="0" presId="urn:microsoft.com/office/officeart/2009/3/layout/StepUpProcess"/>
    <dgm:cxn modelId="{354C599F-A56D-4F37-B5D0-A2F9011ECC6C}" type="presParOf" srcId="{49195F15-C7BD-447D-BEFB-D0F4B6321C67}" destId="{0D0AB98A-BA62-4B27-A6C9-6089A87E22C7}" srcOrd="0" destOrd="0" presId="urn:microsoft.com/office/officeart/2009/3/layout/StepUpProcess"/>
    <dgm:cxn modelId="{F3617F21-2DCE-40FB-9236-C6DBAF532752}" type="presParOf" srcId="{49195F15-C7BD-447D-BEFB-D0F4B6321C67}" destId="{55AD2139-BA3C-44CE-8FED-D33ED9A4F26E}" srcOrd="1" destOrd="0" presId="urn:microsoft.com/office/officeart/2009/3/layout/StepUpProcess"/>
    <dgm:cxn modelId="{173AC9BF-00F8-4B90-BE22-9DF708624E73}" type="presParOf" srcId="{49195F15-C7BD-447D-BEFB-D0F4B6321C67}" destId="{6595326E-189C-4AF6-B494-95F5F176A967}" srcOrd="2" destOrd="0" presId="urn:microsoft.com/office/officeart/2009/3/layout/StepUpProcess"/>
    <dgm:cxn modelId="{93D86511-FE45-4D82-82AB-6A55D3EE3786}" type="presParOf" srcId="{760DB651-1EDE-4AB1-B193-011D318782ED}" destId="{A0919DE6-FA91-4EF1-9F54-1B22A10CE956}" srcOrd="9" destOrd="0" presId="urn:microsoft.com/office/officeart/2009/3/layout/StepUpProcess"/>
    <dgm:cxn modelId="{64078E4E-9A59-402E-BC56-A8C28E34E5E9}" type="presParOf" srcId="{A0919DE6-FA91-4EF1-9F54-1B22A10CE956}" destId="{4B2D722C-132A-4546-A309-9D694608B88A}" srcOrd="0" destOrd="0" presId="urn:microsoft.com/office/officeart/2009/3/layout/StepUpProcess"/>
    <dgm:cxn modelId="{BB7823F6-6383-4A81-8BE2-F15B543AA24F}" type="presParOf" srcId="{760DB651-1EDE-4AB1-B193-011D318782ED}" destId="{64A05408-ECD9-4A87-B20D-F6DD0E4DF4FD}" srcOrd="10" destOrd="0" presId="urn:microsoft.com/office/officeart/2009/3/layout/StepUpProcess"/>
    <dgm:cxn modelId="{AE7F435C-BE1E-4FFB-A41A-DA57E0940392}" type="presParOf" srcId="{64A05408-ECD9-4A87-B20D-F6DD0E4DF4FD}" destId="{21D6415C-C962-45FF-BDF4-F56AA2D5CF26}" srcOrd="0" destOrd="0" presId="urn:microsoft.com/office/officeart/2009/3/layout/StepUpProcess"/>
    <dgm:cxn modelId="{44BBAB6B-F3EF-4C98-BDA8-59B9C95EDAE0}" type="presParOf" srcId="{64A05408-ECD9-4A87-B20D-F6DD0E4DF4FD}" destId="{BD2F9A66-F509-4F63-B991-E7E8AEA58D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6728FA-321D-4E87-8B25-D9552D033BC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F7444B-87FD-448D-87D5-2D57144FA4B7}">
      <dgm:prSet phldrT="[Text]" custT="1"/>
      <dgm:spPr>
        <a:xfrm>
          <a:off x="289560" y="2747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gm:t>
    </dgm:pt>
    <dgm:pt modelId="{7E946D4B-D6FE-4386-B215-3501E5B702B9}" type="par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B403-F62F-4776-8468-D1F3E97F6B01}" type="sibTrans" cxnId="{041174F2-18CC-4A49-9CA5-08E70652F4E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E122-0539-4357-9FF1-DA28FA6473B0}">
      <dgm:prSet phldrT="[Text]" custT="1"/>
      <dgm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gm:t>
    </dgm:pt>
    <dgm:pt modelId="{046088EF-2687-4FC3-BF4E-F9E84396987E}" type="par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C5390-D4E0-4317-A43D-60665728D720}" type="sibTrans" cxnId="{67512391-9C6B-4835-8A03-3885D29A13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D41B-5C0D-494D-A71A-CAF812649E1E}">
      <dgm:prSet phldrT="[Text]" custT="1"/>
      <dgm:spPr>
        <a:xfrm>
          <a:off x="289560" y="77024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gm:t>
    </dgm:pt>
    <dgm:pt modelId="{F1459566-713D-4798-A057-15862B4A1434}" type="par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3C154-CACB-4A64-9A5A-FCEAE2D724EB}" type="sibTrans" cxnId="{6E5DA777-F843-44B3-A7AB-AFFCCB92F98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CC37D-C90F-4D64-9749-1163CC5348BD}">
      <dgm:prSet phldrT="[Text]" custT="1"/>
      <dgm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gm:t>
    </dgm:pt>
    <dgm:pt modelId="{D2A81FC1-FC4C-44CF-AAC0-CAE3CC00267F}" type="par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2A32D-6CA4-4B6C-914D-001AACA8CAE8}" type="sibTrans" cxnId="{0FD20E1B-9AB7-472D-B1F2-C947135DFF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DDF2-BC51-4EA3-93DA-0A305F23912F}">
      <dgm:prSet phldrT="[Text]" custT="1"/>
      <dgm:spPr>
        <a:xfrm>
          <a:off x="289560" y="151301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gm:t>
    </dgm:pt>
    <dgm:pt modelId="{357B1E0B-AE4A-4C13-9001-697DAB30DD3A}" type="par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1F9DD-837C-4493-B949-7F18D17E2CEF}" type="sibTrans" cxnId="{0964B809-BB4A-468B-86E9-69A6CC5F20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2824A-1177-4F64-8794-5C72EA35B38A}">
      <dgm:prSet phldrT="[Text]" custT="1"/>
      <dgm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gm:t>
    </dgm:pt>
    <dgm:pt modelId="{19D4A3C1-C0ED-4755-9A71-36ACDEF36E2C}" type="par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899D9-A6D1-4B23-A695-D79BC66222F4}" type="sibTrans" cxnId="{5D95DD95-515F-49E5-B6B9-B1E570E6B48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99F55-5183-4FE0-AC95-95F605E4DC6B}">
      <dgm:prSet phldrT="[Text]" custT="1"/>
      <dgm:spPr>
        <a:xfrm>
          <a:off x="289560" y="225578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gm:t>
    </dgm:pt>
    <dgm:pt modelId="{DBB3382A-45C4-44F0-9B39-7FB618B887E6}" type="par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B2665-3CCF-432D-A90A-A35FEEEE1782}" type="sibTrans" cxnId="{93A3F995-5FF4-472C-A2D6-2CDB4E4AF9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0FD37-5145-4CDC-997C-3BFA22E89494}">
      <dgm:prSet phldrT="[Text]" custT="1"/>
      <dgm:spPr>
        <a:xfrm>
          <a:off x="289560" y="2998553"/>
          <a:ext cx="4053840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gm:t>
    </dgm:pt>
    <dgm:pt modelId="{5F4E9BF6-59FF-4039-AC00-E69768EA860A}" type="par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F1180-FD20-45B8-AEE8-8471DD97E5BC}" type="sibTrans" cxnId="{0641F064-CA71-43E4-A2C6-47FBC0D274D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86AC-5BED-47A3-9A56-0B51AA9A95FB}">
      <dgm:prSet phldrT="[Text]" custT="1"/>
      <dgm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gm:t>
    </dgm:pt>
    <dgm:pt modelId="{B9B7C740-471A-4B52-A868-F19274D0E767}" type="par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04A7-E468-4E80-A50C-64B1E88CE43E}" type="sibTrans" cxnId="{7E38B5F0-E913-4526-B6DA-AB9E2B62478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8C8DA-AB0D-4142-AF16-06B546FED50B}">
      <dgm:prSet phldrT="[Text]" custT="1"/>
      <dgm:spPr>
        <a:xfrm>
          <a:off x="289560" y="374132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gm:t>
    </dgm:pt>
    <dgm:pt modelId="{4268DC5D-3559-4FE0-BDF6-B01B55610BE5}" type="par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16CCE-54F1-4DB8-8B45-349C238BD475}" type="sibTrans" cxnId="{8BD7E428-964F-4A26-9CD9-6125B71374F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64471-F9FB-4195-A0E8-A8E0A422A4AA}">
      <dgm:prSet phldrT="[Text]" custT="1"/>
      <dgm:spPr>
        <a:xfrm>
          <a:off x="289560" y="4484093"/>
          <a:ext cx="4053840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gm:t>
    </dgm:pt>
    <dgm:pt modelId="{6997E5A0-120E-4D00-AA3C-0C21688538A8}" type="par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75E9-8A65-44BC-9288-94C17470BB17}" type="sibTrans" cxnId="{C21A1F61-B3E1-40F5-903A-7E5C8587031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0734-3719-4CF9-A871-1CB798103F1F}">
      <dgm:prSet phldrT="[Text]" custT="1"/>
      <dgm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gm:t>
    </dgm:pt>
    <dgm:pt modelId="{3593AB64-5E5B-40BA-8004-E5D18CA1C451}" type="par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23E7F-DDDF-4F25-AA22-86F33A7312D6}" type="sibTrans" cxnId="{79D29C06-ABAE-4276-AB3C-F589DAB9C27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0772C-347D-47C9-AF44-B82CC28A899C}">
      <dgm:prSet phldrT="[Text]" custT="1"/>
      <dgm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gm:t>
    </dgm:pt>
    <dgm:pt modelId="{DCACCEDD-F56F-4D0D-86C7-D10E9943E47D}" type="par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CF8FB-2EC0-4B9F-B651-18A69D0707F0}" type="sibTrans" cxnId="{11CE902C-FD19-4760-A5BE-45897379B9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4BAB9-D7C4-434D-9A4A-868184F65F8B}">
      <dgm:prSet phldrT="[Text]" custT="1"/>
      <dgm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gm:t>
    </dgm:pt>
    <dgm:pt modelId="{626C8D47-161A-4CE9-B309-1CA8AFC68C17}" type="sib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69926-BA08-4187-B0F4-1ECD3652E18B}" type="parTrans" cxnId="{0749C7AA-FDB6-4FAE-B72E-819C70A419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85665-64FD-4C2C-BB7F-BAA4F3B1298E}" type="pres">
      <dgm:prSet presAssocID="{1C6728FA-321D-4E87-8B25-D9552D033BCA}" presName="linear" presStyleCnt="0">
        <dgm:presLayoutVars>
          <dgm:dir/>
          <dgm:animLvl val="lvl"/>
          <dgm:resizeHandles val="exact"/>
        </dgm:presLayoutVars>
      </dgm:prSet>
      <dgm:spPr/>
    </dgm:pt>
    <dgm:pt modelId="{C617729A-E6D1-4A8D-B411-E4D5EAA1AF15}" type="pres">
      <dgm:prSet presAssocID="{B9F7444B-87FD-448D-87D5-2D57144FA4B7}" presName="parentLin" presStyleCnt="0"/>
      <dgm:spPr/>
    </dgm:pt>
    <dgm:pt modelId="{2AB58610-6D38-4372-A146-2F59B9AFA583}" type="pres">
      <dgm:prSet presAssocID="{B9F7444B-87FD-448D-87D5-2D57144FA4B7}" presName="parentLeftMargin" presStyleLbl="node1" presStyleIdx="0" presStyleCnt="7"/>
      <dgm:spPr/>
    </dgm:pt>
    <dgm:pt modelId="{FBCB5C9F-DCB9-4575-87C1-C6E42D424067}" type="pres">
      <dgm:prSet presAssocID="{B9F7444B-87FD-448D-87D5-2D57144FA4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FC31F6-B46B-43F2-99A4-4CA1E6CC07BC}" type="pres">
      <dgm:prSet presAssocID="{B9F7444B-87FD-448D-87D5-2D57144FA4B7}" presName="negativeSpace" presStyleCnt="0"/>
      <dgm:spPr/>
    </dgm:pt>
    <dgm:pt modelId="{2CFEF780-DEB0-4E3E-80DC-C21B49D1919D}" type="pres">
      <dgm:prSet presAssocID="{B9F7444B-87FD-448D-87D5-2D57144FA4B7}" presName="childText" presStyleLbl="conFgAcc1" presStyleIdx="0" presStyleCnt="7" custLinFactNeighborY="98670">
        <dgm:presLayoutVars>
          <dgm:bulletEnabled val="1"/>
        </dgm:presLayoutVars>
      </dgm:prSet>
      <dgm:spPr/>
    </dgm:pt>
    <dgm:pt modelId="{7856D3B5-5BB7-41CE-940F-DE21F87C5716}" type="pres">
      <dgm:prSet presAssocID="{59FDB403-F62F-4776-8468-D1F3E97F6B01}" presName="spaceBetweenRectangles" presStyleCnt="0"/>
      <dgm:spPr/>
    </dgm:pt>
    <dgm:pt modelId="{1B59D695-A3DA-4434-826A-677D4226CAF6}" type="pres">
      <dgm:prSet presAssocID="{6C8CD41B-5C0D-494D-A71A-CAF812649E1E}" presName="parentLin" presStyleCnt="0"/>
      <dgm:spPr/>
    </dgm:pt>
    <dgm:pt modelId="{8E400A64-8CA7-448A-B8D6-B5B3157B0B17}" type="pres">
      <dgm:prSet presAssocID="{6C8CD41B-5C0D-494D-A71A-CAF812649E1E}" presName="parentLeftMargin" presStyleLbl="node1" presStyleIdx="0" presStyleCnt="7"/>
      <dgm:spPr/>
    </dgm:pt>
    <dgm:pt modelId="{FF3A47D4-E706-4B60-8BE4-A4C4145F0CCE}" type="pres">
      <dgm:prSet presAssocID="{6C8CD41B-5C0D-494D-A71A-CAF812649E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E5B68D-1176-466F-9F70-5F6C30238916}" type="pres">
      <dgm:prSet presAssocID="{6C8CD41B-5C0D-494D-A71A-CAF812649E1E}" presName="negativeSpace" presStyleCnt="0"/>
      <dgm:spPr/>
    </dgm:pt>
    <dgm:pt modelId="{BA536F78-C216-4610-8BA9-8FF185FF20AB}" type="pres">
      <dgm:prSet presAssocID="{6C8CD41B-5C0D-494D-A71A-CAF812649E1E}" presName="childText" presStyleLbl="conFgAcc1" presStyleIdx="1" presStyleCnt="7">
        <dgm:presLayoutVars>
          <dgm:bulletEnabled val="1"/>
        </dgm:presLayoutVars>
      </dgm:prSet>
      <dgm:spPr/>
    </dgm:pt>
    <dgm:pt modelId="{384CA656-44A7-4F33-9D43-FC7D62E0E8D5}" type="pres">
      <dgm:prSet presAssocID="{2DF3C154-CACB-4A64-9A5A-FCEAE2D724EB}" presName="spaceBetweenRectangles" presStyleCnt="0"/>
      <dgm:spPr/>
    </dgm:pt>
    <dgm:pt modelId="{E445358A-2455-46EF-B6D9-5FA2B2BDF048}" type="pres">
      <dgm:prSet presAssocID="{435CDDF2-BC51-4EA3-93DA-0A305F23912F}" presName="parentLin" presStyleCnt="0"/>
      <dgm:spPr/>
    </dgm:pt>
    <dgm:pt modelId="{4DE76C36-ACB2-47A6-8E0A-0ED1677A1988}" type="pres">
      <dgm:prSet presAssocID="{435CDDF2-BC51-4EA3-93DA-0A305F23912F}" presName="parentLeftMargin" presStyleLbl="node1" presStyleIdx="1" presStyleCnt="7"/>
      <dgm:spPr/>
    </dgm:pt>
    <dgm:pt modelId="{91C683F9-4186-4741-8722-4F341C227322}" type="pres">
      <dgm:prSet presAssocID="{435CDDF2-BC51-4EA3-93DA-0A305F23912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75C539-0162-4FDD-9D7F-517D349F4694}" type="pres">
      <dgm:prSet presAssocID="{435CDDF2-BC51-4EA3-93DA-0A305F23912F}" presName="negativeSpace" presStyleCnt="0"/>
      <dgm:spPr/>
    </dgm:pt>
    <dgm:pt modelId="{BBD553A9-00B2-477D-B64F-BB25FF8DE37E}" type="pres">
      <dgm:prSet presAssocID="{435CDDF2-BC51-4EA3-93DA-0A305F23912F}" presName="childText" presStyleLbl="conFgAcc1" presStyleIdx="2" presStyleCnt="7">
        <dgm:presLayoutVars>
          <dgm:bulletEnabled val="1"/>
        </dgm:presLayoutVars>
      </dgm:prSet>
      <dgm:spPr/>
    </dgm:pt>
    <dgm:pt modelId="{4076369E-BE5D-4AFA-80D6-FFFC0D797E55}" type="pres">
      <dgm:prSet presAssocID="{F191F9DD-837C-4493-B949-7F18D17E2CEF}" presName="spaceBetweenRectangles" presStyleCnt="0"/>
      <dgm:spPr/>
    </dgm:pt>
    <dgm:pt modelId="{1738AEDE-1F12-4A7C-90D9-DECFD485EDC3}" type="pres">
      <dgm:prSet presAssocID="{9ED99F55-5183-4FE0-AC95-95F605E4DC6B}" presName="parentLin" presStyleCnt="0"/>
      <dgm:spPr/>
    </dgm:pt>
    <dgm:pt modelId="{D1493A62-CFA5-4464-995A-0311C9E41F1C}" type="pres">
      <dgm:prSet presAssocID="{9ED99F55-5183-4FE0-AC95-95F605E4DC6B}" presName="parentLeftMargin" presStyleLbl="node1" presStyleIdx="2" presStyleCnt="7"/>
      <dgm:spPr/>
    </dgm:pt>
    <dgm:pt modelId="{BFF67F32-3FA9-4D55-AE93-31D886CA48FC}" type="pres">
      <dgm:prSet presAssocID="{9ED99F55-5183-4FE0-AC95-95F605E4DC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9E8B9F-8014-4F0E-A659-D85809D7EE39}" type="pres">
      <dgm:prSet presAssocID="{9ED99F55-5183-4FE0-AC95-95F605E4DC6B}" presName="negativeSpace" presStyleCnt="0"/>
      <dgm:spPr/>
    </dgm:pt>
    <dgm:pt modelId="{16E6A279-2BB5-4E2E-8290-A5A45206247C}" type="pres">
      <dgm:prSet presAssocID="{9ED99F55-5183-4FE0-AC95-95F605E4DC6B}" presName="childText" presStyleLbl="conFgAcc1" presStyleIdx="3" presStyleCnt="7">
        <dgm:presLayoutVars>
          <dgm:bulletEnabled val="1"/>
        </dgm:presLayoutVars>
      </dgm:prSet>
      <dgm:spPr/>
    </dgm:pt>
    <dgm:pt modelId="{848B03A3-0465-4F6C-81A0-9994F9EBA9E2}" type="pres">
      <dgm:prSet presAssocID="{095B2665-3CCF-432D-A90A-A35FEEEE1782}" presName="spaceBetweenRectangles" presStyleCnt="0"/>
      <dgm:spPr/>
    </dgm:pt>
    <dgm:pt modelId="{F2810F60-A5A7-41F4-9456-A20977F3BEDC}" type="pres">
      <dgm:prSet presAssocID="{50C0FD37-5145-4CDC-997C-3BFA22E89494}" presName="parentLin" presStyleCnt="0"/>
      <dgm:spPr/>
    </dgm:pt>
    <dgm:pt modelId="{44CD5E74-0809-4C86-8BA2-0D08D6EB1938}" type="pres">
      <dgm:prSet presAssocID="{50C0FD37-5145-4CDC-997C-3BFA22E89494}" presName="parentLeftMargin" presStyleLbl="node1" presStyleIdx="3" presStyleCnt="7"/>
      <dgm:spPr/>
    </dgm:pt>
    <dgm:pt modelId="{4C08ABE1-A1CF-414C-A82C-571F2518BE38}" type="pres">
      <dgm:prSet presAssocID="{50C0FD37-5145-4CDC-997C-3BFA22E894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22F758-9B0B-4BB9-9DA0-613176EA0E81}" type="pres">
      <dgm:prSet presAssocID="{50C0FD37-5145-4CDC-997C-3BFA22E89494}" presName="negativeSpace" presStyleCnt="0"/>
      <dgm:spPr/>
    </dgm:pt>
    <dgm:pt modelId="{BAAAD208-1E28-4C32-A7B9-A811F48743C9}" type="pres">
      <dgm:prSet presAssocID="{50C0FD37-5145-4CDC-997C-3BFA22E89494}" presName="childText" presStyleLbl="conFgAcc1" presStyleIdx="4" presStyleCnt="7">
        <dgm:presLayoutVars>
          <dgm:bulletEnabled val="1"/>
        </dgm:presLayoutVars>
      </dgm:prSet>
      <dgm:spPr/>
    </dgm:pt>
    <dgm:pt modelId="{B80E088B-EF60-4A3D-98ED-000BC6646E3F}" type="pres">
      <dgm:prSet presAssocID="{62CF1180-FD20-45B8-AEE8-8471DD97E5BC}" presName="spaceBetweenRectangles" presStyleCnt="0"/>
      <dgm:spPr/>
    </dgm:pt>
    <dgm:pt modelId="{FA0366E4-4B46-4249-81E2-D57F18FD6D09}" type="pres">
      <dgm:prSet presAssocID="{70C8C8DA-AB0D-4142-AF16-06B546FED50B}" presName="parentLin" presStyleCnt="0"/>
      <dgm:spPr/>
    </dgm:pt>
    <dgm:pt modelId="{A5B9C38A-11B3-4BAC-BF81-6D4A85C1BABF}" type="pres">
      <dgm:prSet presAssocID="{70C8C8DA-AB0D-4142-AF16-06B546FED50B}" presName="parentLeftMargin" presStyleLbl="node1" presStyleIdx="4" presStyleCnt="7"/>
      <dgm:spPr/>
    </dgm:pt>
    <dgm:pt modelId="{EDDF816E-2294-4434-AD5B-1BF6E045B1A3}" type="pres">
      <dgm:prSet presAssocID="{70C8C8DA-AB0D-4142-AF16-06B546FED5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A84D5F-3190-4EB4-965D-A2CCC34345C5}" type="pres">
      <dgm:prSet presAssocID="{70C8C8DA-AB0D-4142-AF16-06B546FED50B}" presName="negativeSpace" presStyleCnt="0"/>
      <dgm:spPr/>
    </dgm:pt>
    <dgm:pt modelId="{D39A4CD4-894B-4351-B58F-46E4F21FF9E1}" type="pres">
      <dgm:prSet presAssocID="{70C8C8DA-AB0D-4142-AF16-06B546FED50B}" presName="childText" presStyleLbl="conFgAcc1" presStyleIdx="5" presStyleCnt="7">
        <dgm:presLayoutVars>
          <dgm:bulletEnabled val="1"/>
        </dgm:presLayoutVars>
      </dgm:prSet>
      <dgm:spPr/>
    </dgm:pt>
    <dgm:pt modelId="{914C7193-F98A-4A37-B1E4-455FFC02817C}" type="pres">
      <dgm:prSet presAssocID="{01516CCE-54F1-4DB8-8B45-349C238BD475}" presName="spaceBetweenRectangles" presStyleCnt="0"/>
      <dgm:spPr/>
    </dgm:pt>
    <dgm:pt modelId="{9511DB1A-0F11-42B0-B943-5AD690A6AEF1}" type="pres">
      <dgm:prSet presAssocID="{79564471-F9FB-4195-A0E8-A8E0A422A4AA}" presName="parentLin" presStyleCnt="0"/>
      <dgm:spPr/>
    </dgm:pt>
    <dgm:pt modelId="{9D9BAF0C-B8A9-44AF-9FC0-5304A8B42CE0}" type="pres">
      <dgm:prSet presAssocID="{79564471-F9FB-4195-A0E8-A8E0A422A4AA}" presName="parentLeftMargin" presStyleLbl="node1" presStyleIdx="5" presStyleCnt="7"/>
      <dgm:spPr/>
    </dgm:pt>
    <dgm:pt modelId="{2C76A376-D563-44B7-B334-C52740647BA7}" type="pres">
      <dgm:prSet presAssocID="{79564471-F9FB-4195-A0E8-A8E0A422A4A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1DDAA21-C923-4B62-9BE1-0D8F9452A312}" type="pres">
      <dgm:prSet presAssocID="{79564471-F9FB-4195-A0E8-A8E0A422A4AA}" presName="negativeSpace" presStyleCnt="0"/>
      <dgm:spPr/>
    </dgm:pt>
    <dgm:pt modelId="{7500845C-041F-44FA-8EB6-BCAD75040A29}" type="pres">
      <dgm:prSet presAssocID="{79564471-F9FB-4195-A0E8-A8E0A422A4A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CD72206-EEF3-49EA-BDDB-9844ACFBAF50}" type="presOf" srcId="{50C0FD37-5145-4CDC-997C-3BFA22E89494}" destId="{4C08ABE1-A1CF-414C-A82C-571F2518BE38}" srcOrd="1" destOrd="0" presId="urn:microsoft.com/office/officeart/2005/8/layout/list1"/>
    <dgm:cxn modelId="{79D29C06-ABAE-4276-AB3C-F589DAB9C274}" srcId="{70C8C8DA-AB0D-4142-AF16-06B546FED50B}" destId="{1E460734-3719-4CF9-A871-1CB798103F1F}" srcOrd="0" destOrd="0" parTransId="{3593AB64-5E5B-40BA-8004-E5D18CA1C451}" sibTransId="{9A423E7F-DDDF-4F25-AA22-86F33A7312D6}"/>
    <dgm:cxn modelId="{0964B809-BB4A-468B-86E9-69A6CC5F208C}" srcId="{1C6728FA-321D-4E87-8B25-D9552D033BCA}" destId="{435CDDF2-BC51-4EA3-93DA-0A305F23912F}" srcOrd="2" destOrd="0" parTransId="{357B1E0B-AE4A-4C13-9001-697DAB30DD3A}" sibTransId="{F191F9DD-837C-4493-B949-7F18D17E2CEF}"/>
    <dgm:cxn modelId="{7C9EBD0E-C266-4F03-9841-E9249458A7F2}" type="presOf" srcId="{0754BAB9-D7C4-434D-9A4A-868184F65F8B}" destId="{BAAAD208-1E28-4C32-A7B9-A811F48743C9}" srcOrd="0" destOrd="0" presId="urn:microsoft.com/office/officeart/2005/8/layout/list1"/>
    <dgm:cxn modelId="{9650F615-7890-4088-94E2-8608192E9211}" type="presOf" srcId="{8340772C-347D-47C9-AF44-B82CC28A899C}" destId="{7500845C-041F-44FA-8EB6-BCAD75040A29}" srcOrd="0" destOrd="0" presId="urn:microsoft.com/office/officeart/2005/8/layout/list1"/>
    <dgm:cxn modelId="{CC5BE118-DBBC-4A07-ADAA-5FF0DC9D7FFC}" type="presOf" srcId="{B9F7444B-87FD-448D-87D5-2D57144FA4B7}" destId="{2AB58610-6D38-4372-A146-2F59B9AFA583}" srcOrd="0" destOrd="0" presId="urn:microsoft.com/office/officeart/2005/8/layout/list1"/>
    <dgm:cxn modelId="{0FD20E1B-9AB7-472D-B1F2-C947135DFF71}" srcId="{6C8CD41B-5C0D-494D-A71A-CAF812649E1E}" destId="{A99CC37D-C90F-4D64-9749-1163CC5348BD}" srcOrd="0" destOrd="0" parTransId="{D2A81FC1-FC4C-44CF-AAC0-CAE3CC00267F}" sibTransId="{5BC2A32D-6CA4-4B6C-914D-001AACA8CAE8}"/>
    <dgm:cxn modelId="{2C19501C-4108-429E-89FF-148C997EDB1F}" type="presOf" srcId="{6C8CD41B-5C0D-494D-A71A-CAF812649E1E}" destId="{FF3A47D4-E706-4B60-8BE4-A4C4145F0CCE}" srcOrd="1" destOrd="0" presId="urn:microsoft.com/office/officeart/2005/8/layout/list1"/>
    <dgm:cxn modelId="{BCA5EF26-606A-4303-A0ED-2176CD6FF977}" type="presOf" srcId="{1E460734-3719-4CF9-A871-1CB798103F1F}" destId="{D39A4CD4-894B-4351-B58F-46E4F21FF9E1}" srcOrd="0" destOrd="0" presId="urn:microsoft.com/office/officeart/2005/8/layout/list1"/>
    <dgm:cxn modelId="{8BD7E428-964F-4A26-9CD9-6125B71374F5}" srcId="{1C6728FA-321D-4E87-8B25-D9552D033BCA}" destId="{70C8C8DA-AB0D-4142-AF16-06B546FED50B}" srcOrd="5" destOrd="0" parTransId="{4268DC5D-3559-4FE0-BDF6-B01B55610BE5}" sibTransId="{01516CCE-54F1-4DB8-8B45-349C238BD475}"/>
    <dgm:cxn modelId="{11CE902C-FD19-4760-A5BE-45897379B91F}" srcId="{79564471-F9FB-4195-A0E8-A8E0A422A4AA}" destId="{8340772C-347D-47C9-AF44-B82CC28A899C}" srcOrd="0" destOrd="0" parTransId="{DCACCEDD-F56F-4D0D-86C7-D10E9943E47D}" sibTransId="{160CF8FB-2EC0-4B9F-B651-18A69D0707F0}"/>
    <dgm:cxn modelId="{C21A1F61-B3E1-40F5-903A-7E5C85870313}" srcId="{1C6728FA-321D-4E87-8B25-D9552D033BCA}" destId="{79564471-F9FB-4195-A0E8-A8E0A422A4AA}" srcOrd="6" destOrd="0" parTransId="{6997E5A0-120E-4D00-AA3C-0C21688538A8}" sibTransId="{31FC75E9-8A65-44BC-9288-94C17470BB17}"/>
    <dgm:cxn modelId="{0641F064-CA71-43E4-A2C6-47FBC0D274D9}" srcId="{1C6728FA-321D-4E87-8B25-D9552D033BCA}" destId="{50C0FD37-5145-4CDC-997C-3BFA22E89494}" srcOrd="4" destOrd="0" parTransId="{5F4E9BF6-59FF-4039-AC00-E69768EA860A}" sibTransId="{62CF1180-FD20-45B8-AEE8-8471DD97E5BC}"/>
    <dgm:cxn modelId="{A1445149-0CD3-4DF9-B158-CBE90DE64F63}" type="presOf" srcId="{B9F7444B-87FD-448D-87D5-2D57144FA4B7}" destId="{FBCB5C9F-DCB9-4575-87C1-C6E42D424067}" srcOrd="1" destOrd="0" presId="urn:microsoft.com/office/officeart/2005/8/layout/list1"/>
    <dgm:cxn modelId="{2F5DB050-749E-4B60-B3E4-5BCD9ACEE1A5}" type="presOf" srcId="{420D86AC-5BED-47A3-9A56-0B51AA9A95FB}" destId="{16E6A279-2BB5-4E2E-8290-A5A45206247C}" srcOrd="0" destOrd="0" presId="urn:microsoft.com/office/officeart/2005/8/layout/list1"/>
    <dgm:cxn modelId="{6E5DA777-F843-44B3-A7AB-AFFCCB92F98F}" srcId="{1C6728FA-321D-4E87-8B25-D9552D033BCA}" destId="{6C8CD41B-5C0D-494D-A71A-CAF812649E1E}" srcOrd="1" destOrd="0" parTransId="{F1459566-713D-4798-A057-15862B4A1434}" sibTransId="{2DF3C154-CACB-4A64-9A5A-FCEAE2D724EB}"/>
    <dgm:cxn modelId="{E496BB79-37E0-42E7-8597-4F9496BC085B}" type="presOf" srcId="{70C8C8DA-AB0D-4142-AF16-06B546FED50B}" destId="{A5B9C38A-11B3-4BAC-BF81-6D4A85C1BABF}" srcOrd="0" destOrd="0" presId="urn:microsoft.com/office/officeart/2005/8/layout/list1"/>
    <dgm:cxn modelId="{8985567C-9621-4BB5-B746-6DB5C68D891C}" type="presOf" srcId="{70C8C8DA-AB0D-4142-AF16-06B546FED50B}" destId="{EDDF816E-2294-4434-AD5B-1BF6E045B1A3}" srcOrd="1" destOrd="0" presId="urn:microsoft.com/office/officeart/2005/8/layout/list1"/>
    <dgm:cxn modelId="{67512391-9C6B-4835-8A03-3885D29A1381}" srcId="{B9F7444B-87FD-448D-87D5-2D57144FA4B7}" destId="{6248E122-0539-4357-9FF1-DA28FA6473B0}" srcOrd="0" destOrd="0" parTransId="{046088EF-2687-4FC3-BF4E-F9E84396987E}" sibTransId="{24CC5390-D4E0-4317-A43D-60665728D720}"/>
    <dgm:cxn modelId="{B09E4E91-DCFC-4607-BB51-B5C9FED4CC33}" type="presOf" srcId="{9ED99F55-5183-4FE0-AC95-95F605E4DC6B}" destId="{BFF67F32-3FA9-4D55-AE93-31D886CA48FC}" srcOrd="1" destOrd="0" presId="urn:microsoft.com/office/officeart/2005/8/layout/list1"/>
    <dgm:cxn modelId="{0F989691-7E7B-4114-ACA9-FACBA86FAF7C}" type="presOf" srcId="{435CDDF2-BC51-4EA3-93DA-0A305F23912F}" destId="{91C683F9-4186-4741-8722-4F341C227322}" srcOrd="1" destOrd="0" presId="urn:microsoft.com/office/officeart/2005/8/layout/list1"/>
    <dgm:cxn modelId="{08CD7495-6FB7-4D62-93E6-3C4A57542744}" type="presOf" srcId="{79564471-F9FB-4195-A0E8-A8E0A422A4AA}" destId="{2C76A376-D563-44B7-B334-C52740647BA7}" srcOrd="1" destOrd="0" presId="urn:microsoft.com/office/officeart/2005/8/layout/list1"/>
    <dgm:cxn modelId="{5D95DD95-515F-49E5-B6B9-B1E570E6B48C}" srcId="{435CDDF2-BC51-4EA3-93DA-0A305F23912F}" destId="{CD12824A-1177-4F64-8794-5C72EA35B38A}" srcOrd="0" destOrd="0" parTransId="{19D4A3C1-C0ED-4755-9A71-36ACDEF36E2C}" sibTransId="{F70899D9-A6D1-4B23-A695-D79BC66222F4}"/>
    <dgm:cxn modelId="{93A3F995-5FF4-472C-A2D6-2CDB4E4AF9FA}" srcId="{1C6728FA-321D-4E87-8B25-D9552D033BCA}" destId="{9ED99F55-5183-4FE0-AC95-95F605E4DC6B}" srcOrd="3" destOrd="0" parTransId="{DBB3382A-45C4-44F0-9B39-7FB618B887E6}" sibTransId="{095B2665-3CCF-432D-A90A-A35FEEEE1782}"/>
    <dgm:cxn modelId="{8C24459B-C0D7-4A25-84FA-0D7E5063CC15}" type="presOf" srcId="{A99CC37D-C90F-4D64-9749-1163CC5348BD}" destId="{BA536F78-C216-4610-8BA9-8FF185FF20AB}" srcOrd="0" destOrd="0" presId="urn:microsoft.com/office/officeart/2005/8/layout/list1"/>
    <dgm:cxn modelId="{0CFDABA0-022C-4A3C-A693-178DF772B616}" type="presOf" srcId="{435CDDF2-BC51-4EA3-93DA-0A305F23912F}" destId="{4DE76C36-ACB2-47A6-8E0A-0ED1677A1988}" srcOrd="0" destOrd="0" presId="urn:microsoft.com/office/officeart/2005/8/layout/list1"/>
    <dgm:cxn modelId="{4730EAA4-E3DB-49FD-9114-EA9F580E872C}" type="presOf" srcId="{9ED99F55-5183-4FE0-AC95-95F605E4DC6B}" destId="{D1493A62-CFA5-4464-995A-0311C9E41F1C}" srcOrd="0" destOrd="0" presId="urn:microsoft.com/office/officeart/2005/8/layout/list1"/>
    <dgm:cxn modelId="{6C15AAAA-1A88-48D5-922F-B38F36BE1094}" type="presOf" srcId="{1C6728FA-321D-4E87-8B25-D9552D033BCA}" destId="{09585665-64FD-4C2C-BB7F-BAA4F3B1298E}" srcOrd="0" destOrd="0" presId="urn:microsoft.com/office/officeart/2005/8/layout/list1"/>
    <dgm:cxn modelId="{0749C7AA-FDB6-4FAE-B72E-819C70A41955}" srcId="{50C0FD37-5145-4CDC-997C-3BFA22E89494}" destId="{0754BAB9-D7C4-434D-9A4A-868184F65F8B}" srcOrd="0" destOrd="0" parTransId="{C6069926-BA08-4187-B0F4-1ECD3652E18B}" sibTransId="{626C8D47-161A-4CE9-B309-1CA8AFC68C17}"/>
    <dgm:cxn modelId="{1D6BF4B8-85F8-4EB3-9AFB-A0A9E86D35F0}" type="presOf" srcId="{6C8CD41B-5C0D-494D-A71A-CAF812649E1E}" destId="{8E400A64-8CA7-448A-B8D6-B5B3157B0B17}" srcOrd="0" destOrd="0" presId="urn:microsoft.com/office/officeart/2005/8/layout/list1"/>
    <dgm:cxn modelId="{998C51E9-BE8E-4684-8A4D-D88FCBC1DE94}" type="presOf" srcId="{79564471-F9FB-4195-A0E8-A8E0A422A4AA}" destId="{9D9BAF0C-B8A9-44AF-9FC0-5304A8B42CE0}" srcOrd="0" destOrd="0" presId="urn:microsoft.com/office/officeart/2005/8/layout/list1"/>
    <dgm:cxn modelId="{7E38B5F0-E913-4526-B6DA-AB9E2B624781}" srcId="{9ED99F55-5183-4FE0-AC95-95F605E4DC6B}" destId="{420D86AC-5BED-47A3-9A56-0B51AA9A95FB}" srcOrd="0" destOrd="0" parTransId="{B9B7C740-471A-4B52-A868-F19274D0E767}" sibTransId="{235C04A7-E468-4E80-A50C-64B1E88CE43E}"/>
    <dgm:cxn modelId="{AF6AC6F0-1FB2-429D-B5AC-4A01D7CC77FA}" type="presOf" srcId="{CD12824A-1177-4F64-8794-5C72EA35B38A}" destId="{BBD553A9-00B2-477D-B64F-BB25FF8DE37E}" srcOrd="0" destOrd="0" presId="urn:microsoft.com/office/officeart/2005/8/layout/list1"/>
    <dgm:cxn modelId="{041174F2-18CC-4A49-9CA5-08E70652F4E6}" srcId="{1C6728FA-321D-4E87-8B25-D9552D033BCA}" destId="{B9F7444B-87FD-448D-87D5-2D57144FA4B7}" srcOrd="0" destOrd="0" parTransId="{7E946D4B-D6FE-4386-B215-3501E5B702B9}" sibTransId="{59FDB403-F62F-4776-8468-D1F3E97F6B01}"/>
    <dgm:cxn modelId="{86130AFC-381D-431F-A5CE-A7EF60FD4F0F}" type="presOf" srcId="{50C0FD37-5145-4CDC-997C-3BFA22E89494}" destId="{44CD5E74-0809-4C86-8BA2-0D08D6EB1938}" srcOrd="0" destOrd="0" presId="urn:microsoft.com/office/officeart/2005/8/layout/list1"/>
    <dgm:cxn modelId="{75F429FF-7609-4E1A-B418-6BEB25A9DF55}" type="presOf" srcId="{6248E122-0539-4357-9FF1-DA28FA6473B0}" destId="{2CFEF780-DEB0-4E3E-80DC-C21B49D1919D}" srcOrd="0" destOrd="0" presId="urn:microsoft.com/office/officeart/2005/8/layout/list1"/>
    <dgm:cxn modelId="{4552DBC3-91ED-411A-91DF-5E06AFFDA96F}" type="presParOf" srcId="{09585665-64FD-4C2C-BB7F-BAA4F3B1298E}" destId="{C617729A-E6D1-4A8D-B411-E4D5EAA1AF15}" srcOrd="0" destOrd="0" presId="urn:microsoft.com/office/officeart/2005/8/layout/list1"/>
    <dgm:cxn modelId="{5E297578-F35A-4A03-A17A-EAFA42C2EFF0}" type="presParOf" srcId="{C617729A-E6D1-4A8D-B411-E4D5EAA1AF15}" destId="{2AB58610-6D38-4372-A146-2F59B9AFA583}" srcOrd="0" destOrd="0" presId="urn:microsoft.com/office/officeart/2005/8/layout/list1"/>
    <dgm:cxn modelId="{4B7021B4-799F-4277-B939-6F100BDAE9FC}" type="presParOf" srcId="{C617729A-E6D1-4A8D-B411-E4D5EAA1AF15}" destId="{FBCB5C9F-DCB9-4575-87C1-C6E42D424067}" srcOrd="1" destOrd="0" presId="urn:microsoft.com/office/officeart/2005/8/layout/list1"/>
    <dgm:cxn modelId="{763E2FAC-C549-4E77-A3A8-74890669E56A}" type="presParOf" srcId="{09585665-64FD-4C2C-BB7F-BAA4F3B1298E}" destId="{49FC31F6-B46B-43F2-99A4-4CA1E6CC07BC}" srcOrd="1" destOrd="0" presId="urn:microsoft.com/office/officeart/2005/8/layout/list1"/>
    <dgm:cxn modelId="{059971EE-F0B8-48F9-A645-411811D70C08}" type="presParOf" srcId="{09585665-64FD-4C2C-BB7F-BAA4F3B1298E}" destId="{2CFEF780-DEB0-4E3E-80DC-C21B49D1919D}" srcOrd="2" destOrd="0" presId="urn:microsoft.com/office/officeart/2005/8/layout/list1"/>
    <dgm:cxn modelId="{FBB440C8-3918-4F9A-B926-12E7C629EB53}" type="presParOf" srcId="{09585665-64FD-4C2C-BB7F-BAA4F3B1298E}" destId="{7856D3B5-5BB7-41CE-940F-DE21F87C5716}" srcOrd="3" destOrd="0" presId="urn:microsoft.com/office/officeart/2005/8/layout/list1"/>
    <dgm:cxn modelId="{BBADB4F8-F008-4372-81D7-7823409CEFB0}" type="presParOf" srcId="{09585665-64FD-4C2C-BB7F-BAA4F3B1298E}" destId="{1B59D695-A3DA-4434-826A-677D4226CAF6}" srcOrd="4" destOrd="0" presId="urn:microsoft.com/office/officeart/2005/8/layout/list1"/>
    <dgm:cxn modelId="{F7A3DB70-DCAB-4A82-BBB6-DD5FC26F6427}" type="presParOf" srcId="{1B59D695-A3DA-4434-826A-677D4226CAF6}" destId="{8E400A64-8CA7-448A-B8D6-B5B3157B0B17}" srcOrd="0" destOrd="0" presId="urn:microsoft.com/office/officeart/2005/8/layout/list1"/>
    <dgm:cxn modelId="{48B8539D-808C-478E-A506-8F7798CE845D}" type="presParOf" srcId="{1B59D695-A3DA-4434-826A-677D4226CAF6}" destId="{FF3A47D4-E706-4B60-8BE4-A4C4145F0CCE}" srcOrd="1" destOrd="0" presId="urn:microsoft.com/office/officeart/2005/8/layout/list1"/>
    <dgm:cxn modelId="{EF6C9AC0-8121-4BA7-9D7F-F33EA7EDA3EE}" type="presParOf" srcId="{09585665-64FD-4C2C-BB7F-BAA4F3B1298E}" destId="{F3E5B68D-1176-466F-9F70-5F6C30238916}" srcOrd="5" destOrd="0" presId="urn:microsoft.com/office/officeart/2005/8/layout/list1"/>
    <dgm:cxn modelId="{C6D4CF42-95BF-4E5F-8561-884759CD1F0D}" type="presParOf" srcId="{09585665-64FD-4C2C-BB7F-BAA4F3B1298E}" destId="{BA536F78-C216-4610-8BA9-8FF185FF20AB}" srcOrd="6" destOrd="0" presId="urn:microsoft.com/office/officeart/2005/8/layout/list1"/>
    <dgm:cxn modelId="{C1745FEA-BC47-449F-B03A-F5ADA0937D7C}" type="presParOf" srcId="{09585665-64FD-4C2C-BB7F-BAA4F3B1298E}" destId="{384CA656-44A7-4F33-9D43-FC7D62E0E8D5}" srcOrd="7" destOrd="0" presId="urn:microsoft.com/office/officeart/2005/8/layout/list1"/>
    <dgm:cxn modelId="{FB9692B7-DFA0-49B6-996A-6B8E7D91BBFA}" type="presParOf" srcId="{09585665-64FD-4C2C-BB7F-BAA4F3B1298E}" destId="{E445358A-2455-46EF-B6D9-5FA2B2BDF048}" srcOrd="8" destOrd="0" presId="urn:microsoft.com/office/officeart/2005/8/layout/list1"/>
    <dgm:cxn modelId="{7242797F-6087-4112-BCAE-3B4720FCBA28}" type="presParOf" srcId="{E445358A-2455-46EF-B6D9-5FA2B2BDF048}" destId="{4DE76C36-ACB2-47A6-8E0A-0ED1677A1988}" srcOrd="0" destOrd="0" presId="urn:microsoft.com/office/officeart/2005/8/layout/list1"/>
    <dgm:cxn modelId="{BEA6240A-7020-4874-8A33-29D7803BBCAC}" type="presParOf" srcId="{E445358A-2455-46EF-B6D9-5FA2B2BDF048}" destId="{91C683F9-4186-4741-8722-4F341C227322}" srcOrd="1" destOrd="0" presId="urn:microsoft.com/office/officeart/2005/8/layout/list1"/>
    <dgm:cxn modelId="{152CB773-1DE5-4C36-A308-E2C2697BF85C}" type="presParOf" srcId="{09585665-64FD-4C2C-BB7F-BAA4F3B1298E}" destId="{5975C539-0162-4FDD-9D7F-517D349F4694}" srcOrd="9" destOrd="0" presId="urn:microsoft.com/office/officeart/2005/8/layout/list1"/>
    <dgm:cxn modelId="{5FBAC92C-A4C4-4B7F-9C8A-11479361967F}" type="presParOf" srcId="{09585665-64FD-4C2C-BB7F-BAA4F3B1298E}" destId="{BBD553A9-00B2-477D-B64F-BB25FF8DE37E}" srcOrd="10" destOrd="0" presId="urn:microsoft.com/office/officeart/2005/8/layout/list1"/>
    <dgm:cxn modelId="{A73AD4FE-63AC-4571-9C4E-048543AA6324}" type="presParOf" srcId="{09585665-64FD-4C2C-BB7F-BAA4F3B1298E}" destId="{4076369E-BE5D-4AFA-80D6-FFFC0D797E55}" srcOrd="11" destOrd="0" presId="urn:microsoft.com/office/officeart/2005/8/layout/list1"/>
    <dgm:cxn modelId="{F7EFA08E-2D96-4D2F-86D9-9EEF576D49EC}" type="presParOf" srcId="{09585665-64FD-4C2C-BB7F-BAA4F3B1298E}" destId="{1738AEDE-1F12-4A7C-90D9-DECFD485EDC3}" srcOrd="12" destOrd="0" presId="urn:microsoft.com/office/officeart/2005/8/layout/list1"/>
    <dgm:cxn modelId="{AC76AF27-5D1F-4069-8CBA-FCBC906EA903}" type="presParOf" srcId="{1738AEDE-1F12-4A7C-90D9-DECFD485EDC3}" destId="{D1493A62-CFA5-4464-995A-0311C9E41F1C}" srcOrd="0" destOrd="0" presId="urn:microsoft.com/office/officeart/2005/8/layout/list1"/>
    <dgm:cxn modelId="{DD5CED6C-E237-4DC0-9204-3078E7D8DAE1}" type="presParOf" srcId="{1738AEDE-1F12-4A7C-90D9-DECFD485EDC3}" destId="{BFF67F32-3FA9-4D55-AE93-31D886CA48FC}" srcOrd="1" destOrd="0" presId="urn:microsoft.com/office/officeart/2005/8/layout/list1"/>
    <dgm:cxn modelId="{DD40965C-A98B-43B0-AD87-253DB856DF16}" type="presParOf" srcId="{09585665-64FD-4C2C-BB7F-BAA4F3B1298E}" destId="{B59E8B9F-8014-4F0E-A659-D85809D7EE39}" srcOrd="13" destOrd="0" presId="urn:microsoft.com/office/officeart/2005/8/layout/list1"/>
    <dgm:cxn modelId="{7A8F994D-5332-44C9-BE63-56359CDA57AE}" type="presParOf" srcId="{09585665-64FD-4C2C-BB7F-BAA4F3B1298E}" destId="{16E6A279-2BB5-4E2E-8290-A5A45206247C}" srcOrd="14" destOrd="0" presId="urn:microsoft.com/office/officeart/2005/8/layout/list1"/>
    <dgm:cxn modelId="{83F953F4-FD3C-4285-BD83-8B7BDC371E15}" type="presParOf" srcId="{09585665-64FD-4C2C-BB7F-BAA4F3B1298E}" destId="{848B03A3-0465-4F6C-81A0-9994F9EBA9E2}" srcOrd="15" destOrd="0" presId="urn:microsoft.com/office/officeart/2005/8/layout/list1"/>
    <dgm:cxn modelId="{6512ACD9-E460-4E4F-A0A5-1296F973BB51}" type="presParOf" srcId="{09585665-64FD-4C2C-BB7F-BAA4F3B1298E}" destId="{F2810F60-A5A7-41F4-9456-A20977F3BEDC}" srcOrd="16" destOrd="0" presId="urn:microsoft.com/office/officeart/2005/8/layout/list1"/>
    <dgm:cxn modelId="{662D3A14-172C-44A2-959E-54EA946492CC}" type="presParOf" srcId="{F2810F60-A5A7-41F4-9456-A20977F3BEDC}" destId="{44CD5E74-0809-4C86-8BA2-0D08D6EB1938}" srcOrd="0" destOrd="0" presId="urn:microsoft.com/office/officeart/2005/8/layout/list1"/>
    <dgm:cxn modelId="{81BE2A18-B344-4A61-8133-D68A10A68F6C}" type="presParOf" srcId="{F2810F60-A5A7-41F4-9456-A20977F3BEDC}" destId="{4C08ABE1-A1CF-414C-A82C-571F2518BE38}" srcOrd="1" destOrd="0" presId="urn:microsoft.com/office/officeart/2005/8/layout/list1"/>
    <dgm:cxn modelId="{D4ED34DF-D061-422D-8C33-FF811706516F}" type="presParOf" srcId="{09585665-64FD-4C2C-BB7F-BAA4F3B1298E}" destId="{0522F758-9B0B-4BB9-9DA0-613176EA0E81}" srcOrd="17" destOrd="0" presId="urn:microsoft.com/office/officeart/2005/8/layout/list1"/>
    <dgm:cxn modelId="{12986CE8-361C-4D97-9E00-ACCD50BFABC0}" type="presParOf" srcId="{09585665-64FD-4C2C-BB7F-BAA4F3B1298E}" destId="{BAAAD208-1E28-4C32-A7B9-A811F48743C9}" srcOrd="18" destOrd="0" presId="urn:microsoft.com/office/officeart/2005/8/layout/list1"/>
    <dgm:cxn modelId="{D9E1AEC2-0D09-4711-A376-0752FE149191}" type="presParOf" srcId="{09585665-64FD-4C2C-BB7F-BAA4F3B1298E}" destId="{B80E088B-EF60-4A3D-98ED-000BC6646E3F}" srcOrd="19" destOrd="0" presId="urn:microsoft.com/office/officeart/2005/8/layout/list1"/>
    <dgm:cxn modelId="{CE63C6D6-DF42-47F1-BA45-8569D2CF446A}" type="presParOf" srcId="{09585665-64FD-4C2C-BB7F-BAA4F3B1298E}" destId="{FA0366E4-4B46-4249-81E2-D57F18FD6D09}" srcOrd="20" destOrd="0" presId="urn:microsoft.com/office/officeart/2005/8/layout/list1"/>
    <dgm:cxn modelId="{E5BB0C48-7296-4ECF-A8EB-C9513001BF1D}" type="presParOf" srcId="{FA0366E4-4B46-4249-81E2-D57F18FD6D09}" destId="{A5B9C38A-11B3-4BAC-BF81-6D4A85C1BABF}" srcOrd="0" destOrd="0" presId="urn:microsoft.com/office/officeart/2005/8/layout/list1"/>
    <dgm:cxn modelId="{A007454D-0CFE-4F54-84F1-636D2A94F06F}" type="presParOf" srcId="{FA0366E4-4B46-4249-81E2-D57F18FD6D09}" destId="{EDDF816E-2294-4434-AD5B-1BF6E045B1A3}" srcOrd="1" destOrd="0" presId="urn:microsoft.com/office/officeart/2005/8/layout/list1"/>
    <dgm:cxn modelId="{3B6335D5-A69B-46F7-B3CB-D152676BC6AC}" type="presParOf" srcId="{09585665-64FD-4C2C-BB7F-BAA4F3B1298E}" destId="{58A84D5F-3190-4EB4-965D-A2CCC34345C5}" srcOrd="21" destOrd="0" presId="urn:microsoft.com/office/officeart/2005/8/layout/list1"/>
    <dgm:cxn modelId="{89BA0F86-25D7-4D5C-86B1-DD5C423497C6}" type="presParOf" srcId="{09585665-64FD-4C2C-BB7F-BAA4F3B1298E}" destId="{D39A4CD4-894B-4351-B58F-46E4F21FF9E1}" srcOrd="22" destOrd="0" presId="urn:microsoft.com/office/officeart/2005/8/layout/list1"/>
    <dgm:cxn modelId="{96C02EA5-96D9-4E5A-84E0-E714CC069BE4}" type="presParOf" srcId="{09585665-64FD-4C2C-BB7F-BAA4F3B1298E}" destId="{914C7193-F98A-4A37-B1E4-455FFC02817C}" srcOrd="23" destOrd="0" presId="urn:microsoft.com/office/officeart/2005/8/layout/list1"/>
    <dgm:cxn modelId="{A95BA533-5B6C-4E34-9A50-A48BE39121FF}" type="presParOf" srcId="{09585665-64FD-4C2C-BB7F-BAA4F3B1298E}" destId="{9511DB1A-0F11-42B0-B943-5AD690A6AEF1}" srcOrd="24" destOrd="0" presId="urn:microsoft.com/office/officeart/2005/8/layout/list1"/>
    <dgm:cxn modelId="{9972C01B-FD75-47C2-BB8D-A154FEFC2BF3}" type="presParOf" srcId="{9511DB1A-0F11-42B0-B943-5AD690A6AEF1}" destId="{9D9BAF0C-B8A9-44AF-9FC0-5304A8B42CE0}" srcOrd="0" destOrd="0" presId="urn:microsoft.com/office/officeart/2005/8/layout/list1"/>
    <dgm:cxn modelId="{C4C92A86-38F2-49ED-A045-1AA920B067DE}" type="presParOf" srcId="{9511DB1A-0F11-42B0-B943-5AD690A6AEF1}" destId="{2C76A376-D563-44B7-B334-C52740647BA7}" srcOrd="1" destOrd="0" presId="urn:microsoft.com/office/officeart/2005/8/layout/list1"/>
    <dgm:cxn modelId="{F3DF776A-BD74-4A65-9F05-8CF8FFCDFE8F}" type="presParOf" srcId="{09585665-64FD-4C2C-BB7F-BAA4F3B1298E}" destId="{91DDAA21-C923-4B62-9BE1-0D8F9452A312}" srcOrd="25" destOrd="0" presId="urn:microsoft.com/office/officeart/2005/8/layout/list1"/>
    <dgm:cxn modelId="{90D6371B-E03E-40C8-99A6-4D9E308A1826}" type="presParOf" srcId="{09585665-64FD-4C2C-BB7F-BAA4F3B1298E}" destId="{7500845C-041F-44FA-8EB6-BCAD75040A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E766D-C9BE-488E-B2D5-02C8F408B7C0}">
      <dsp:nvSpPr>
        <dsp:cNvPr id="0" name=""/>
        <dsp:cNvSpPr/>
      </dsp:nvSpPr>
      <dsp:spPr>
        <a:xfrm rot="5400000">
          <a:off x="283779" y="2015282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8DC8D6-F5EC-4034-9922-AE77715EF3FD}">
      <dsp:nvSpPr>
        <dsp:cNvPr id="0" name=""/>
        <dsp:cNvSpPr/>
      </dsp:nvSpPr>
      <dsp:spPr>
        <a:xfrm>
          <a:off x="142829" y="2435089"/>
          <a:ext cx="1268486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Program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of Record</a:t>
          </a:r>
        </a:p>
      </dsp:txBody>
      <dsp:txXfrm>
        <a:off x="142829" y="2435089"/>
        <a:ext cx="1268486" cy="1111902"/>
      </dsp:txXfrm>
    </dsp:sp>
    <dsp:sp modelId="{5586D00D-D884-4B74-8CA3-7A2FC934C8CF}">
      <dsp:nvSpPr>
        <dsp:cNvPr id="0" name=""/>
        <dsp:cNvSpPr/>
      </dsp:nvSpPr>
      <dsp:spPr>
        <a:xfrm>
          <a:off x="1171979" y="1911840"/>
          <a:ext cx="239337" cy="239337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4AA9AE-2B26-46D5-BBBB-E7825CD178B5}">
      <dsp:nvSpPr>
        <dsp:cNvPr id="0" name=""/>
        <dsp:cNvSpPr/>
      </dsp:nvSpPr>
      <dsp:spPr>
        <a:xfrm rot="5400000">
          <a:off x="1836655" y="1631021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837B15-2398-43CD-952E-E346C8D9417E}">
      <dsp:nvSpPr>
        <dsp:cNvPr id="0" name=""/>
        <dsp:cNvSpPr/>
      </dsp:nvSpPr>
      <dsp:spPr>
        <a:xfrm>
          <a:off x="1695705" y="2050828"/>
          <a:ext cx="1268486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Test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Planning</a:t>
          </a:r>
        </a:p>
      </dsp:txBody>
      <dsp:txXfrm>
        <a:off x="1695705" y="2050828"/>
        <a:ext cx="1268486" cy="1111902"/>
      </dsp:txXfrm>
    </dsp:sp>
    <dsp:sp modelId="{084939C0-FE5B-407E-9BFE-CA9BD9539A96}">
      <dsp:nvSpPr>
        <dsp:cNvPr id="0" name=""/>
        <dsp:cNvSpPr/>
      </dsp:nvSpPr>
      <dsp:spPr>
        <a:xfrm>
          <a:off x="2724854" y="1527580"/>
          <a:ext cx="239337" cy="239337"/>
        </a:xfrm>
        <a:prstGeom prst="triangle">
          <a:avLst>
            <a:gd name="adj" fmla="val 10000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BA7ACF-952A-4BDE-8478-BF3EFD171345}">
      <dsp:nvSpPr>
        <dsp:cNvPr id="0" name=""/>
        <dsp:cNvSpPr/>
      </dsp:nvSpPr>
      <dsp:spPr>
        <a:xfrm rot="5400000">
          <a:off x="3389530" y="1246760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1901D6-04B7-4ADA-A044-8149166C188B}">
      <dsp:nvSpPr>
        <dsp:cNvPr id="0" name=""/>
        <dsp:cNvSpPr/>
      </dsp:nvSpPr>
      <dsp:spPr>
        <a:xfrm>
          <a:off x="3248580" y="1666568"/>
          <a:ext cx="1268486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Test Observation</a:t>
          </a:r>
        </a:p>
      </dsp:txBody>
      <dsp:txXfrm>
        <a:off x="3248580" y="1666568"/>
        <a:ext cx="1268486" cy="1111902"/>
      </dsp:txXfrm>
    </dsp:sp>
    <dsp:sp modelId="{D9D6A27E-E7AD-4A07-BC42-DF52A619E0E6}">
      <dsp:nvSpPr>
        <dsp:cNvPr id="0" name=""/>
        <dsp:cNvSpPr/>
      </dsp:nvSpPr>
      <dsp:spPr>
        <a:xfrm>
          <a:off x="4277730" y="1143319"/>
          <a:ext cx="239337" cy="239337"/>
        </a:xfrm>
        <a:prstGeom prst="triangle">
          <a:avLst>
            <a:gd name="adj" fmla="val 10000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1EA349-35A4-42F4-9F83-62E18749643D}">
      <dsp:nvSpPr>
        <dsp:cNvPr id="0" name=""/>
        <dsp:cNvSpPr/>
      </dsp:nvSpPr>
      <dsp:spPr>
        <a:xfrm rot="5400000">
          <a:off x="4942406" y="862500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D784CA-2A5A-44A9-AAA8-44D0ED5B4E0E}">
      <dsp:nvSpPr>
        <dsp:cNvPr id="0" name=""/>
        <dsp:cNvSpPr/>
      </dsp:nvSpPr>
      <dsp:spPr>
        <a:xfrm>
          <a:off x="4801456" y="1282307"/>
          <a:ext cx="1268486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Analyze Data </a:t>
          </a:r>
        </a:p>
      </dsp:txBody>
      <dsp:txXfrm>
        <a:off x="4801456" y="1282307"/>
        <a:ext cx="1268486" cy="1111902"/>
      </dsp:txXfrm>
    </dsp:sp>
    <dsp:sp modelId="{5557EE2F-169C-477B-AE3D-512C59830CA4}">
      <dsp:nvSpPr>
        <dsp:cNvPr id="0" name=""/>
        <dsp:cNvSpPr/>
      </dsp:nvSpPr>
      <dsp:spPr>
        <a:xfrm>
          <a:off x="5830605" y="759058"/>
          <a:ext cx="239337" cy="239337"/>
        </a:xfrm>
        <a:prstGeom prst="triangle">
          <a:avLst>
            <a:gd name="adj" fmla="val 10000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AB98A-BA62-4B27-A6C9-6089A87E22C7}">
      <dsp:nvSpPr>
        <dsp:cNvPr id="0" name=""/>
        <dsp:cNvSpPr/>
      </dsp:nvSpPr>
      <dsp:spPr>
        <a:xfrm rot="5400000">
          <a:off x="6495281" y="478239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D2139-BA3C-44CE-8FED-D33ED9A4F26E}">
      <dsp:nvSpPr>
        <dsp:cNvPr id="0" name=""/>
        <dsp:cNvSpPr/>
      </dsp:nvSpPr>
      <dsp:spPr>
        <a:xfrm>
          <a:off x="6347653" y="898046"/>
          <a:ext cx="1443195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Draw Conclusions &amp; Report</a:t>
          </a:r>
        </a:p>
      </dsp:txBody>
      <dsp:txXfrm>
        <a:off x="6347653" y="898046"/>
        <a:ext cx="1443195" cy="1111902"/>
      </dsp:txXfrm>
    </dsp:sp>
    <dsp:sp modelId="{6595326E-189C-4AF6-B494-95F5F176A967}">
      <dsp:nvSpPr>
        <dsp:cNvPr id="0" name=""/>
        <dsp:cNvSpPr/>
      </dsp:nvSpPr>
      <dsp:spPr>
        <a:xfrm>
          <a:off x="7383481" y="374798"/>
          <a:ext cx="239337" cy="239337"/>
        </a:xfrm>
        <a:prstGeom prst="triangle">
          <a:avLst>
            <a:gd name="adj" fmla="val 100000"/>
          </a:avLst>
        </a:prstGeom>
        <a:solidFill>
          <a:srgbClr val="9C002E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D6415C-C962-45FF-BDF4-F56AA2D5CF26}">
      <dsp:nvSpPr>
        <dsp:cNvPr id="0" name=""/>
        <dsp:cNvSpPr/>
      </dsp:nvSpPr>
      <dsp:spPr>
        <a:xfrm rot="5400000">
          <a:off x="8048157" y="93979"/>
          <a:ext cx="844392" cy="1405049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F9A66-F509-4F63-B991-E7E8AEA58D1A}">
      <dsp:nvSpPr>
        <dsp:cNvPr id="0" name=""/>
        <dsp:cNvSpPr/>
      </dsp:nvSpPr>
      <dsp:spPr>
        <a:xfrm>
          <a:off x="7907207" y="513786"/>
          <a:ext cx="1268486" cy="11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Garamond" panose="02020404030301010803" pitchFamily="18" charset="0"/>
            </a:rPr>
            <a:t>DOT&amp;E to inform Congress </a:t>
          </a:r>
        </a:p>
      </dsp:txBody>
      <dsp:txXfrm>
        <a:off x="7907207" y="513786"/>
        <a:ext cx="1268486" cy="111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5791200" cy="500850"/>
      </dsp:txXfrm>
    </dsp:sp>
    <dsp:sp modelId="{FBCB5C9F-DCB9-4575-87C1-C6E42D424067}">
      <dsp:nvSpPr>
        <dsp:cNvPr id="0" name=""/>
        <dsp:cNvSpPr/>
      </dsp:nvSpPr>
      <dsp:spPr>
        <a:xfrm>
          <a:off x="289560" y="2747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06853" y="44766"/>
        <a:ext cx="4019254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5791200" cy="500850"/>
      </dsp:txXfrm>
    </dsp:sp>
    <dsp:sp modelId="{FF3A47D4-E706-4B60-8BE4-A4C4145F0CCE}">
      <dsp:nvSpPr>
        <dsp:cNvPr id="0" name=""/>
        <dsp:cNvSpPr/>
      </dsp:nvSpPr>
      <dsp:spPr>
        <a:xfrm>
          <a:off x="289560" y="77024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06853" y="787536"/>
        <a:ext cx="4019254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5791200" cy="500850"/>
      </dsp:txXfrm>
    </dsp:sp>
    <dsp:sp modelId="{91C683F9-4186-4741-8722-4F341C227322}">
      <dsp:nvSpPr>
        <dsp:cNvPr id="0" name=""/>
        <dsp:cNvSpPr/>
      </dsp:nvSpPr>
      <dsp:spPr>
        <a:xfrm>
          <a:off x="289560" y="151301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06853" y="1530306"/>
        <a:ext cx="4019254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5791200" cy="500850"/>
      </dsp:txXfrm>
    </dsp:sp>
    <dsp:sp modelId="{BFF67F32-3FA9-4D55-AE93-31D886CA48FC}">
      <dsp:nvSpPr>
        <dsp:cNvPr id="0" name=""/>
        <dsp:cNvSpPr/>
      </dsp:nvSpPr>
      <dsp:spPr>
        <a:xfrm>
          <a:off x="289560" y="225578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06853" y="2273076"/>
        <a:ext cx="4019254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5791200" cy="500850"/>
      </dsp:txXfrm>
    </dsp:sp>
    <dsp:sp modelId="{4C08ABE1-A1CF-414C-A82C-571F2518BE38}">
      <dsp:nvSpPr>
        <dsp:cNvPr id="0" name=""/>
        <dsp:cNvSpPr/>
      </dsp:nvSpPr>
      <dsp:spPr>
        <a:xfrm>
          <a:off x="289560" y="299855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06853" y="3015846"/>
        <a:ext cx="4019254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5791200" cy="500850"/>
      </dsp:txXfrm>
    </dsp:sp>
    <dsp:sp modelId="{EDDF816E-2294-4434-AD5B-1BF6E045B1A3}">
      <dsp:nvSpPr>
        <dsp:cNvPr id="0" name=""/>
        <dsp:cNvSpPr/>
      </dsp:nvSpPr>
      <dsp:spPr>
        <a:xfrm>
          <a:off x="289560" y="3741323"/>
          <a:ext cx="4053840" cy="354240"/>
        </a:xfrm>
        <a:prstGeom prst="roundRect">
          <a:avLst/>
        </a:prstGeom>
        <a:solidFill>
          <a:srgbClr val="CAF1A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06853" y="3758616"/>
        <a:ext cx="4019254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5791200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9461" tIns="249936" rIns="44946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5791200" cy="500850"/>
      </dsp:txXfrm>
    </dsp:sp>
    <dsp:sp modelId="{2C76A376-D563-44B7-B334-C52740647BA7}">
      <dsp:nvSpPr>
        <dsp:cNvPr id="0" name=""/>
        <dsp:cNvSpPr/>
      </dsp:nvSpPr>
      <dsp:spPr>
        <a:xfrm>
          <a:off x="289560" y="4484093"/>
          <a:ext cx="4053840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06853" y="4501386"/>
        <a:ext cx="401925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rgbClr val="00B0F0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F780-DEB0-4E3E-80DC-C21B49D1919D}">
      <dsp:nvSpPr>
        <dsp:cNvPr id="0" name=""/>
        <dsp:cNvSpPr/>
      </dsp:nvSpPr>
      <dsp:spPr>
        <a:xfrm>
          <a:off x="0" y="268531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Mission capability to be tested; questions to ask about the system</a:t>
          </a:r>
        </a:p>
      </dsp:txBody>
      <dsp:txXfrm>
        <a:off x="0" y="268531"/>
        <a:ext cx="6761774" cy="500850"/>
      </dsp:txXfrm>
    </dsp:sp>
    <dsp:sp modelId="{FBCB5C9F-DCB9-4575-87C1-C6E42D424067}">
      <dsp:nvSpPr>
        <dsp:cNvPr id="0" name=""/>
        <dsp:cNvSpPr/>
      </dsp:nvSpPr>
      <dsp:spPr>
        <a:xfrm>
          <a:off x="338088" y="2747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Determine test objective</a:t>
          </a:r>
        </a:p>
      </dsp:txBody>
      <dsp:txXfrm>
        <a:off x="355381" y="44766"/>
        <a:ext cx="4698655" cy="319654"/>
      </dsp:txXfrm>
    </dsp:sp>
    <dsp:sp modelId="{BA536F78-C216-4610-8BA9-8FF185FF20AB}">
      <dsp:nvSpPr>
        <dsp:cNvPr id="0" name=""/>
        <dsp:cNvSpPr/>
      </dsp:nvSpPr>
      <dsp:spPr>
        <a:xfrm>
          <a:off x="0" y="94736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How system performance should be measured</a:t>
          </a:r>
        </a:p>
      </dsp:txBody>
      <dsp:txXfrm>
        <a:off x="0" y="947363"/>
        <a:ext cx="6761774" cy="500850"/>
      </dsp:txXfrm>
    </dsp:sp>
    <dsp:sp modelId="{FF3A47D4-E706-4B60-8BE4-A4C4145F0CCE}">
      <dsp:nvSpPr>
        <dsp:cNvPr id="0" name=""/>
        <dsp:cNvSpPr/>
      </dsp:nvSpPr>
      <dsp:spPr>
        <a:xfrm>
          <a:off x="338088" y="77024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appropriate metrics</a:t>
          </a:r>
        </a:p>
      </dsp:txBody>
      <dsp:txXfrm>
        <a:off x="355381" y="787536"/>
        <a:ext cx="4698655" cy="319654"/>
      </dsp:txXfrm>
    </dsp:sp>
    <dsp:sp modelId="{BBD553A9-00B2-477D-B64F-BB25FF8DE37E}">
      <dsp:nvSpPr>
        <dsp:cNvPr id="0" name=""/>
        <dsp:cNvSpPr/>
      </dsp:nvSpPr>
      <dsp:spPr>
        <a:xfrm>
          <a:off x="0" y="169013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Types of data to collect; operational envelope</a:t>
          </a:r>
        </a:p>
      </dsp:txBody>
      <dsp:txXfrm>
        <a:off x="0" y="1690133"/>
        <a:ext cx="6761774" cy="500850"/>
      </dsp:txXfrm>
    </dsp:sp>
    <dsp:sp modelId="{91C683F9-4186-4741-8722-4F341C227322}">
      <dsp:nvSpPr>
        <dsp:cNvPr id="0" name=""/>
        <dsp:cNvSpPr/>
      </dsp:nvSpPr>
      <dsp:spPr>
        <a:xfrm>
          <a:off x="338088" y="151301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factors that affect performance</a:t>
          </a:r>
        </a:p>
      </dsp:txBody>
      <dsp:txXfrm>
        <a:off x="355381" y="1530306"/>
        <a:ext cx="4698655" cy="319654"/>
      </dsp:txXfrm>
    </dsp:sp>
    <dsp:sp modelId="{16E6A279-2BB5-4E2E-8290-A5A45206247C}">
      <dsp:nvSpPr>
        <dsp:cNvPr id="0" name=""/>
        <dsp:cNvSpPr/>
      </dsp:nvSpPr>
      <dsp:spPr>
        <a:xfrm>
          <a:off x="0" y="243290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Quantity of data necessary; best resource allocation; objective plans</a:t>
          </a:r>
        </a:p>
      </dsp:txBody>
      <dsp:txXfrm>
        <a:off x="0" y="2432903"/>
        <a:ext cx="6761774" cy="500850"/>
      </dsp:txXfrm>
    </dsp:sp>
    <dsp:sp modelId="{BFF67F32-3FA9-4D55-AE93-31D886CA48FC}">
      <dsp:nvSpPr>
        <dsp:cNvPr id="0" name=""/>
        <dsp:cNvSpPr/>
      </dsp:nvSpPr>
      <dsp:spPr>
        <a:xfrm>
          <a:off x="338088" y="225578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evaluate test design</a:t>
          </a:r>
        </a:p>
      </dsp:txBody>
      <dsp:txXfrm>
        <a:off x="355381" y="2273076"/>
        <a:ext cx="4698655" cy="319654"/>
      </dsp:txXfrm>
    </dsp:sp>
    <dsp:sp modelId="{BAAAD208-1E28-4C32-A7B9-A811F48743C9}">
      <dsp:nvSpPr>
        <dsp:cNvPr id="0" name=""/>
        <dsp:cNvSpPr/>
      </dsp:nvSpPr>
      <dsp:spPr>
        <a:xfrm>
          <a:off x="0" y="317567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Adjust test execution if necessary</a:t>
          </a:r>
        </a:p>
      </dsp:txBody>
      <dsp:txXfrm>
        <a:off x="0" y="3175673"/>
        <a:ext cx="6761774" cy="500850"/>
      </dsp:txXfrm>
    </dsp:sp>
    <dsp:sp modelId="{4C08ABE1-A1CF-414C-A82C-571F2518BE38}">
      <dsp:nvSpPr>
        <dsp:cNvPr id="0" name=""/>
        <dsp:cNvSpPr/>
      </dsp:nvSpPr>
      <dsp:spPr>
        <a:xfrm>
          <a:off x="338088" y="2998553"/>
          <a:ext cx="4733241" cy="354240"/>
        </a:xfrm>
        <a:prstGeom prst="roundRect">
          <a:avLst/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test</a:t>
          </a:r>
        </a:p>
      </dsp:txBody>
      <dsp:txXfrm>
        <a:off x="355381" y="3015846"/>
        <a:ext cx="4698655" cy="319654"/>
      </dsp:txXfrm>
    </dsp:sp>
    <dsp:sp modelId="{D39A4CD4-894B-4351-B58F-46E4F21FF9E1}">
      <dsp:nvSpPr>
        <dsp:cNvPr id="0" name=""/>
        <dsp:cNvSpPr/>
      </dsp:nvSpPr>
      <dsp:spPr>
        <a:xfrm>
          <a:off x="0" y="391844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Structured mathematical data analysis plan appropriate for the design</a:t>
          </a:r>
        </a:p>
      </dsp:txBody>
      <dsp:txXfrm>
        <a:off x="0" y="3918443"/>
        <a:ext cx="6761774" cy="500850"/>
      </dsp:txXfrm>
    </dsp:sp>
    <dsp:sp modelId="{EDDF816E-2294-4434-AD5B-1BF6E045B1A3}">
      <dsp:nvSpPr>
        <dsp:cNvPr id="0" name=""/>
        <dsp:cNvSpPr/>
      </dsp:nvSpPr>
      <dsp:spPr>
        <a:xfrm>
          <a:off x="338088" y="374132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Analyze data</a:t>
          </a:r>
        </a:p>
      </dsp:txBody>
      <dsp:txXfrm>
        <a:off x="355381" y="3758616"/>
        <a:ext cx="4698655" cy="319654"/>
      </dsp:txXfrm>
    </dsp:sp>
    <dsp:sp modelId="{7500845C-041F-44FA-8EB6-BCAD75040A29}">
      <dsp:nvSpPr>
        <dsp:cNvPr id="0" name=""/>
        <dsp:cNvSpPr/>
      </dsp:nvSpPr>
      <dsp:spPr>
        <a:xfrm>
          <a:off x="0" y="4661213"/>
          <a:ext cx="6761774" cy="50085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4789" tIns="249936" rIns="5247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Defensible risk assessments based on test results</a:t>
          </a:r>
        </a:p>
      </dsp:txBody>
      <dsp:txXfrm>
        <a:off x="0" y="4661213"/>
        <a:ext cx="6761774" cy="500850"/>
      </dsp:txXfrm>
    </dsp:sp>
    <dsp:sp modelId="{2C76A376-D563-44B7-B334-C52740647BA7}">
      <dsp:nvSpPr>
        <dsp:cNvPr id="0" name=""/>
        <dsp:cNvSpPr/>
      </dsp:nvSpPr>
      <dsp:spPr>
        <a:xfrm>
          <a:off x="338088" y="4484093"/>
          <a:ext cx="4733241" cy="354240"/>
        </a:xfrm>
        <a:prstGeom prst="roundRect">
          <a:avLst/>
        </a:prstGeom>
        <a:solidFill>
          <a:srgbClr val="05BCFE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8905" tIns="0" rIns="17890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Draw conclusions</a:t>
          </a:r>
        </a:p>
      </dsp:txBody>
      <dsp:txXfrm>
        <a:off x="355381" y="4501386"/>
        <a:ext cx="469865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58F01-EAE8-4AE9-8436-CCBB9FE311B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28713"/>
            <a:ext cx="5419725" cy="304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4988"/>
            <a:ext cx="5486400" cy="3556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7263"/>
            <a:ext cx="2971800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77263"/>
            <a:ext cx="2971800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0458-7FA2-433C-B621-F6670FF98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2A7F-E48E-4825-89A5-73F6F2F10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4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25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72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6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3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24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61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3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8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5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1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08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89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6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40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998-4D3A-43B3-8B64-22E1F22E92DC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3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7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56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9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5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1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20458-7FA2-433C-B621-F6670FF987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7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6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18" name="Rectangle 17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19" name="Picture 18" descr="twitterlogosmal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12192000" cy="1357376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C4D1BEE9-8F14-69B8-58BA-5D627C31D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3F2B42-8C5E-9E9F-6EEB-8313D0556B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CAF2EF5-D26B-4F7C-9A28-5D424F43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043" y="1219199"/>
            <a:ext cx="11560053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3E11850-279B-4E47-AFB5-A7E33D99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1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19" y="307863"/>
            <a:ext cx="109728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Put the takeaway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401" y="685800"/>
            <a:ext cx="5556249" cy="5257800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Use columns sparingly…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0801" y="685800"/>
            <a:ext cx="5473700" cy="5257800"/>
          </a:xfrm>
        </p:spPr>
        <p:txBody>
          <a:bodyPr/>
          <a:lstStyle>
            <a:lvl1pPr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…for comparison, not extra content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9A1411E-6A5C-4B71-B7EC-3378F6166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600" b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3237" y="1219199"/>
            <a:ext cx="10665531" cy="504774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2A35D80-56F8-4D2A-8518-7D9D799EF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6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7"/>
            <a:ext cx="5327313" cy="49103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11141" y="1209475"/>
            <a:ext cx="6067956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38770"/>
            <a:ext cx="1002069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7B21BEA-34F8-4B84-9E0B-57F1B9936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912" y="1209476"/>
            <a:ext cx="5684665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912" y="1941333"/>
            <a:ext cx="5684665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209477"/>
            <a:ext cx="5706893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41334"/>
            <a:ext cx="5706893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9B66F18-C0D6-4D65-943D-366E6ABB0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5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312910" y="1209477"/>
            <a:ext cx="4710527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1" y="1209477"/>
            <a:ext cx="6703845" cy="48463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0" y="6205538"/>
            <a:ext cx="1005598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4D74A6C-1A65-4FD5-B6A7-88613B4590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81119" y="307863"/>
            <a:ext cx="109728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767659" y="1230513"/>
            <a:ext cx="10656684" cy="502437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EDC5A83-5549-4625-96B1-238C275B1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5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912" y="1209478"/>
            <a:ext cx="11566184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3238" y="5007001"/>
            <a:ext cx="10665529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71DF9A-231E-4F7C-8749-AD83E2F9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5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435" y="1895028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06435" y="344204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606435" y="5011781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5617443" y="297793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5617443" y="455377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617443" y="1437025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F5EE075-743A-4CA4-A2FF-0E28D31AA11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9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0" y="1230172"/>
            <a:ext cx="641504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5898" y="3622800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018952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018952" y="3622800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D91D7A2-CD37-4925-8B96-A41B8C482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252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233637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4520851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231818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8469449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2318329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580579D-2AAE-4355-9D9C-A54A5DFBE4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4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848C05-600A-4347-837C-CA2E6A6B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6AEA640-F635-42A2-9C7A-6AF3EE3CE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6"/>
            <a:ext cx="11566185" cy="49103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2B1E11A-6D10-41FA-9F0C-D7EFED9CC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eaway and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" y="162580"/>
            <a:ext cx="11988800" cy="52322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/>
              <a:t>Put the takeaway here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38149" y="685800"/>
            <a:ext cx="1134745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9FF7FE7-16ED-4543-9C2C-6540316DA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75467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2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19" y="307863"/>
            <a:ext cx="10972800" cy="523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AEC4A52-185C-4539-83AA-E79557A2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B6218EB-62D1-403C-A699-C0B593DAE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703" y="364332"/>
            <a:ext cx="109728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703" y="1371600"/>
            <a:ext cx="109728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9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703" y="6205538"/>
            <a:ext cx="976530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8A83294-4BE3-44C6-B1D1-E0770E5F0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EF7BC5-2BD6-48D1-A906-9E9600DDC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40553" y="6368694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 descr="twitterlogosmall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0511" b="500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pic>
        <p:nvPicPr>
          <p:cNvPr id="3" name="Picture 2" descr="A picture containing invertebrate, coelenterate, jellyfish, blue&#10;&#10;Description automatically generated">
            <a:extLst>
              <a:ext uri="{FF2B5EF4-FFF2-40B4-BE49-F238E27FC236}">
                <a16:creationId xmlns:a16="http://schemas.microsoft.com/office/drawing/2014/main" id="{CBD59682-4B33-AFD0-0B4D-7723900C6F9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2754" b="39872"/>
          <a:stretch/>
        </p:blipFill>
        <p:spPr>
          <a:xfrm>
            <a:off x="0" y="0"/>
            <a:ext cx="1978893" cy="82498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EB692B-7839-957D-8369-379C6650904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CFD9A9-F902-4C65-A743-D0BA0BA974BE}"/>
              </a:ext>
            </a:extLst>
          </p:cNvPr>
          <p:cNvSpPr txBox="1"/>
          <p:nvPr userDrawn="1"/>
        </p:nvSpPr>
        <p:spPr>
          <a:xfrm>
            <a:off x="4433040" y="6574508"/>
            <a:ext cx="2974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contained in presentation are notional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32564-C7B6-4A5B-A209-720C3BB90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7DCA09-73D9-45A1-8325-C534203A9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hyperlink" Target="https://testscience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works.testscience.org/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science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84611" y="1891477"/>
            <a:ext cx="10449813" cy="1229411"/>
          </a:xfrm>
        </p:spPr>
        <p:txBody>
          <a:bodyPr/>
          <a:lstStyle/>
          <a:p>
            <a:r>
              <a:rPr lang="en-US" dirty="0"/>
              <a:t>Introduction to Design of Experiments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69941" y="2770049"/>
            <a:ext cx="9879151" cy="1934127"/>
          </a:xfrm>
        </p:spPr>
        <p:txBody>
          <a:bodyPr/>
          <a:lstStyle/>
          <a:p>
            <a:r>
              <a:rPr lang="en-US" dirty="0"/>
              <a:t>Presenter: Dr. John Haman</a:t>
            </a:r>
          </a:p>
          <a:p>
            <a:br>
              <a:rPr lang="en-US" dirty="0"/>
            </a:br>
            <a:r>
              <a:rPr lang="en-US" dirty="0"/>
              <a:t>Co-Authors: Dr. Kelly Avery, Dr. Rebecca Medlin, and Dr. Keyla Pagán-Rivera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358995-5E98-48CC-8995-60E83FB3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4895" y="4611224"/>
            <a:ext cx="2869241" cy="12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31" y="158419"/>
            <a:ext cx="8229600" cy="523220"/>
          </a:xfrm>
        </p:spPr>
        <p:txBody>
          <a:bodyPr/>
          <a:lstStyle/>
          <a:p>
            <a:r>
              <a:rPr lang="en-US" dirty="0"/>
              <a:t>All Tests Are Designed, Many Poorly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30" y="1377659"/>
            <a:ext cx="2971804" cy="2971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42" y="1473736"/>
            <a:ext cx="2971805" cy="297180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0575" y="4611762"/>
            <a:ext cx="504651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600">
                <a:solidFill>
                  <a:srgbClr val="003399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Confounding variables!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ability to determine cause and effect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934406" y="4349463"/>
            <a:ext cx="565462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600">
                <a:solidFill>
                  <a:srgbClr val="003399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between conditions not examined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is often overkill (unnecessarily large sample sizes)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02AEC-2F22-44F3-BD31-1968C7DCB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862" y="155042"/>
            <a:ext cx="8229600" cy="523220"/>
          </a:xfrm>
        </p:spPr>
        <p:txBody>
          <a:bodyPr/>
          <a:lstStyle/>
          <a:p>
            <a:r>
              <a:rPr lang="en-US" dirty="0"/>
              <a:t>All Tests Are Designed, Many Poorly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8" y="1380623"/>
            <a:ext cx="2971800" cy="2971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67087" y="4226532"/>
            <a:ext cx="5543574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600">
                <a:solidFill>
                  <a:srgbClr val="003399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control over test conditions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left up to chance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ability to determine cause and effect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87" y="1380623"/>
            <a:ext cx="2971805" cy="29718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CFD62A-7834-4492-8013-229022EC7E6C}"/>
              </a:ext>
            </a:extLst>
          </p:cNvPr>
          <p:cNvSpPr txBox="1">
            <a:spLocks/>
          </p:cNvSpPr>
          <p:nvPr/>
        </p:nvSpPr>
        <p:spPr bwMode="auto">
          <a:xfrm>
            <a:off x="86139" y="4389440"/>
            <a:ext cx="6009861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600">
                <a:solidFill>
                  <a:srgbClr val="003399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the specific conditions selected; might miss important performance shortfalls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poor statistical precision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loss of ability to determine cause and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42660-D867-4092-AC29-A585DAB03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69" y="159026"/>
            <a:ext cx="9607826" cy="523220"/>
          </a:xfrm>
        </p:spPr>
        <p:txBody>
          <a:bodyPr/>
          <a:lstStyle/>
          <a:p>
            <a:r>
              <a:rPr lang="en-US" dirty="0"/>
              <a:t>Why DOE Over Other Data Collection Methods?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4" y="1676400"/>
            <a:ext cx="3505200" cy="3505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51658C-9E0C-442C-ABF1-2CF8690DFA16}"/>
              </a:ext>
            </a:extLst>
          </p:cNvPr>
          <p:cNvSpPr txBox="1">
            <a:spLocks/>
          </p:cNvSpPr>
          <p:nvPr/>
        </p:nvSpPr>
        <p:spPr bwMode="auto">
          <a:xfrm>
            <a:off x="5161936" y="2488474"/>
            <a:ext cx="6255774" cy="18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600">
                <a:solidFill>
                  <a:srgbClr val="003399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Times New Roman" pitchFamily="18" charset="0"/>
              <a:buChar char="-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inferences about 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causation</a:t>
            </a:r>
            <a:b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directly understand and compare the effects of different treatments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Minimizes bias/error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Maximizes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872-F7A9-43E5-B582-C36AA7D87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OE\IDA DOE example - error bar reduction\DOEexample - correct rollup int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6286" r="7012" b="2531"/>
          <a:stretch/>
        </p:blipFill>
        <p:spPr bwMode="auto">
          <a:xfrm>
            <a:off x="124899" y="1109899"/>
            <a:ext cx="630903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999" y="141720"/>
            <a:ext cx="9591864" cy="523220"/>
          </a:xfrm>
        </p:spPr>
        <p:txBody>
          <a:bodyPr/>
          <a:lstStyle/>
          <a:p>
            <a:r>
              <a:rPr lang="en-US" dirty="0"/>
              <a:t>DOE Supports A More Precise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6669" y="1418729"/>
            <a:ext cx="5012635" cy="42598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u="sng" dirty="0"/>
              <a:t>Non-DOE approach</a:t>
            </a:r>
            <a:r>
              <a:rPr lang="en-US" sz="3800" dirty="0"/>
              <a:t>: Calculate confidence intervals using only data collected under each condition</a:t>
            </a:r>
          </a:p>
          <a:p>
            <a:pPr>
              <a:lnSpc>
                <a:spcPct val="120000"/>
              </a:lnSpc>
            </a:pPr>
            <a:r>
              <a:rPr lang="en-US" sz="3800" u="sng" dirty="0"/>
              <a:t>DOE approach</a:t>
            </a:r>
            <a:r>
              <a:rPr lang="en-US" sz="3800" dirty="0"/>
              <a:t>: Construct a model (pool the data), use the model to estimate mean values in each condition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Note the reduction in confidence interval size!</a:t>
            </a:r>
          </a:p>
          <a:p>
            <a:pPr lvl="2">
              <a:lnSpc>
                <a:spcPct val="120000"/>
              </a:lnSpc>
            </a:pPr>
            <a:r>
              <a:rPr lang="en-US" sz="3400" dirty="0"/>
              <a:t>In this case, intervals reduced by 25 to 50% compared to non-DOE approach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Can now tell significant differences in performance</a:t>
            </a:r>
          </a:p>
          <a:p>
            <a:pPr lvl="2">
              <a:lnSpc>
                <a:spcPct val="120000"/>
              </a:lnSpc>
            </a:pPr>
            <a:r>
              <a:rPr lang="en-US" sz="3400" dirty="0"/>
              <a:t>E.g., system is </a:t>
            </a:r>
            <a:r>
              <a:rPr lang="en-US" sz="3400" b="1" dirty="0">
                <a:solidFill>
                  <a:srgbClr val="00B050"/>
                </a:solidFill>
              </a:rPr>
              <a:t>better</a:t>
            </a:r>
            <a:r>
              <a:rPr lang="en-US" sz="3400" dirty="0"/>
              <a:t> in C than in D conditions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2" y="5486400"/>
            <a:ext cx="1801267" cy="990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b="0" dirty="0"/>
              <a:t>Rollup (global mean) tells us little about system performance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651156" y="5059680"/>
            <a:ext cx="381000" cy="426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66" y="5178316"/>
            <a:ext cx="3074774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92EDF-3B52-41C3-9648-F0DE3AC13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8919-6216-4CDE-ADF2-E2FC1520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" y="-299016"/>
            <a:ext cx="11940209" cy="1384995"/>
          </a:xfrm>
        </p:spPr>
        <p:txBody>
          <a:bodyPr/>
          <a:lstStyle/>
          <a:p>
            <a:r>
              <a:rPr lang="en-US" sz="2400" dirty="0"/>
              <a:t>DOE Encompasses A Large Body Of Techniques That Support Different Types Of Data, Use Cases, And Levels Of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BD7B-32C2-4952-9941-4BF2619AF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1423736"/>
            <a:ext cx="11854069" cy="5114715"/>
          </a:xfrm>
        </p:spPr>
        <p:txBody>
          <a:bodyPr>
            <a:normAutofit/>
          </a:bodyPr>
          <a:lstStyle/>
          <a:p>
            <a:r>
              <a:rPr lang="en-US" sz="2400" b="1" i="1" dirty="0"/>
              <a:t>Classical designs </a:t>
            </a:r>
            <a:r>
              <a:rPr lang="en-US" sz="2400" dirty="0"/>
              <a:t>(e.g. factorial, fractional factorial) are the gold standard in straightforward situations</a:t>
            </a:r>
          </a:p>
          <a:p>
            <a:r>
              <a:rPr lang="en-US" sz="2400" b="1" i="1" dirty="0"/>
              <a:t>Optimal designs </a:t>
            </a:r>
            <a:r>
              <a:rPr lang="en-US" sz="2400" dirty="0"/>
              <a:t>allow for constrained design spaces, disallowed combinations, and custom sample sizes</a:t>
            </a:r>
          </a:p>
          <a:p>
            <a:r>
              <a:rPr lang="en-US" sz="2400" b="1" i="1" dirty="0"/>
              <a:t>Space-filling designs </a:t>
            </a:r>
            <a:r>
              <a:rPr lang="en-US" sz="2400" dirty="0"/>
              <a:t>are specifically geared toward Modeling &amp; Simulation experiments where outcomes are less stochastic and more complex</a:t>
            </a:r>
          </a:p>
          <a:p>
            <a:r>
              <a:rPr lang="en-US" sz="2400" b="1" i="1" dirty="0"/>
              <a:t>Sequential design </a:t>
            </a:r>
            <a:r>
              <a:rPr lang="en-US" sz="2400" dirty="0"/>
              <a:t>strategies build on information gained from the previous experiment in considering how to plan the next test 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2E21F-AA39-4FBB-8D22-C5BD857C8D38}"/>
              </a:ext>
            </a:extLst>
          </p:cNvPr>
          <p:cNvGrpSpPr/>
          <p:nvPr/>
        </p:nvGrpSpPr>
        <p:grpSpPr>
          <a:xfrm>
            <a:off x="1917137" y="4944794"/>
            <a:ext cx="8357726" cy="978937"/>
            <a:chOff x="1848801" y="5196207"/>
            <a:chExt cx="8357726" cy="9789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C62D65-36CA-4722-AA58-544D36511B8D}"/>
                </a:ext>
              </a:extLst>
            </p:cNvPr>
            <p:cNvGrpSpPr/>
            <p:nvPr/>
          </p:nvGrpSpPr>
          <p:grpSpPr>
            <a:xfrm>
              <a:off x="1848801" y="5196207"/>
              <a:ext cx="8357726" cy="978937"/>
              <a:chOff x="527106" y="829402"/>
              <a:chExt cx="10985897" cy="1319237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849B1569-0D51-4700-8905-21B0618EA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9415" y="829402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7342E91-6C89-472C-8605-5EB4062DA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1150" y="829440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69B76EE-15F2-4821-A9EB-57D2568C2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106" y="837716"/>
                <a:ext cx="10985897" cy="55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127DE94-CA81-4E2E-9702-AF924385F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218" y="2114749"/>
                <a:ext cx="10926289" cy="183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ADC5F1-482D-4ECB-96B2-7E52744530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107" y="837716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BFF5AD3-097A-447D-95BB-3C16019BBD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1103" y="845090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73E1A5C-168C-41ED-8027-A263B715D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3476" y="845090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C38F0-2026-4807-A596-47D181F31E5A}"/>
                  </a:ext>
                </a:extLst>
              </p:cNvPr>
              <p:cNvSpPr txBox="1"/>
              <p:nvPr/>
            </p:nvSpPr>
            <p:spPr>
              <a:xfrm>
                <a:off x="3356837" y="936290"/>
                <a:ext cx="1143001" cy="99544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Test 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D85FDE-0ED0-482D-8050-CB9B1F3FDA82}"/>
                  </a:ext>
                </a:extLst>
              </p:cNvPr>
              <p:cNvSpPr txBox="1"/>
              <p:nvPr/>
            </p:nvSpPr>
            <p:spPr>
              <a:xfrm>
                <a:off x="6144182" y="948751"/>
                <a:ext cx="1143001" cy="995440"/>
              </a:xfrm>
              <a:prstGeom prst="rect">
                <a:avLst/>
              </a:prstGeom>
              <a:solidFill>
                <a:srgbClr val="66A61E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Test </a:t>
                </a:r>
              </a:p>
              <a:p>
                <a:pPr algn="ctr"/>
                <a:endParaRPr lang="en-US" sz="1400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9C3B064-2152-40A0-9DB9-168A6F20C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5802" y="853239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D6B73A1-A22F-469B-BBD6-A6E3419BDF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1082" y="837716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95227E1-B3D9-4E8A-B127-337395506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02838" y="845128"/>
                <a:ext cx="1016895" cy="1295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9EB9D8-574E-454A-9DC7-000A6A26FABC}"/>
                  </a:ext>
                </a:extLst>
              </p:cNvPr>
              <p:cNvSpPr txBox="1"/>
              <p:nvPr/>
            </p:nvSpPr>
            <p:spPr>
              <a:xfrm>
                <a:off x="1966427" y="948750"/>
                <a:ext cx="1143001" cy="9954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Analysis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3A6957-398A-4887-96C6-E754A5A4E845}"/>
                  </a:ext>
                </a:extLst>
              </p:cNvPr>
              <p:cNvSpPr txBox="1"/>
              <p:nvPr/>
            </p:nvSpPr>
            <p:spPr>
              <a:xfrm>
                <a:off x="4744054" y="948750"/>
                <a:ext cx="1143001" cy="995440"/>
              </a:xfrm>
              <a:prstGeom prst="rect">
                <a:avLst/>
              </a:prstGeom>
              <a:solidFill>
                <a:srgbClr val="FF6D6D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Analysis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7C31C0-60FF-4AD8-8D00-0986D53BD25D}"/>
                  </a:ext>
                </a:extLst>
              </p:cNvPr>
              <p:cNvSpPr txBox="1"/>
              <p:nvPr/>
            </p:nvSpPr>
            <p:spPr>
              <a:xfrm>
                <a:off x="7549797" y="926559"/>
                <a:ext cx="1143001" cy="995440"/>
              </a:xfrm>
              <a:prstGeom prst="rect">
                <a:avLst/>
              </a:prstGeom>
              <a:solidFill>
                <a:srgbClr val="A4E26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Analysis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F2F66D-CA12-42A3-B6A5-88EC81820568}"/>
                  </a:ext>
                </a:extLst>
              </p:cNvPr>
              <p:cNvSpPr txBox="1"/>
              <p:nvPr/>
            </p:nvSpPr>
            <p:spPr>
              <a:xfrm>
                <a:off x="8955412" y="911077"/>
                <a:ext cx="1143001" cy="995440"/>
              </a:xfrm>
              <a:prstGeom prst="rect">
                <a:avLst/>
              </a:prstGeom>
              <a:solidFill>
                <a:srgbClr val="D95F02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Test 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429FB-8301-487F-BA1D-4E5EF687C6E5}"/>
                  </a:ext>
                </a:extLst>
              </p:cNvPr>
              <p:cNvSpPr txBox="1"/>
              <p:nvPr/>
            </p:nvSpPr>
            <p:spPr>
              <a:xfrm>
                <a:off x="10361027" y="911077"/>
                <a:ext cx="1143001" cy="995440"/>
              </a:xfrm>
              <a:prstGeom prst="rect">
                <a:avLst/>
              </a:prstGeom>
              <a:solidFill>
                <a:srgbClr val="FD9F59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Analysis</a:t>
                </a:r>
              </a:p>
              <a:p>
                <a:pPr algn="ctr"/>
                <a:endParaRPr lang="en-US" sz="14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7799CF-A94F-43CF-B988-8A314B7D16F0}"/>
                </a:ext>
              </a:extLst>
            </p:cNvPr>
            <p:cNvSpPr txBox="1"/>
            <p:nvPr/>
          </p:nvSpPr>
          <p:spPr>
            <a:xfrm>
              <a:off x="1857663" y="5278117"/>
              <a:ext cx="869559" cy="73866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Test 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9A6482-08ED-43F9-ADF1-C280645E9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9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45339"/>
            <a:ext cx="8229600" cy="492443"/>
          </a:xfrm>
        </p:spPr>
        <p:txBody>
          <a:bodyPr/>
          <a:lstStyle/>
          <a:p>
            <a:r>
              <a:rPr lang="en-US" sz="2600" dirty="0"/>
              <a:t>General Framework For Designing A Test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41F692-906C-4D20-B56F-E19054EF2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459770"/>
              </p:ext>
            </p:extLst>
          </p:nvPr>
        </p:nvGraphicFramePr>
        <p:xfrm>
          <a:off x="3484285" y="1350601"/>
          <a:ext cx="5791200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8771A50-52B8-4F64-BB7C-AFEA91EA5406}"/>
              </a:ext>
            </a:extLst>
          </p:cNvPr>
          <p:cNvGrpSpPr/>
          <p:nvPr/>
        </p:nvGrpSpPr>
        <p:grpSpPr>
          <a:xfrm>
            <a:off x="10052811" y="1109616"/>
            <a:ext cx="1635190" cy="1403126"/>
            <a:chOff x="7409128" y="856774"/>
            <a:chExt cx="1635190" cy="14031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9B12CC-3E05-41AD-8BDD-D25127A7CE87}"/>
                </a:ext>
              </a:extLst>
            </p:cNvPr>
            <p:cNvSpPr/>
            <p:nvPr/>
          </p:nvSpPr>
          <p:spPr bwMode="auto">
            <a:xfrm>
              <a:off x="7409128" y="856774"/>
              <a:ext cx="1635190" cy="533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Experimentation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Requires Collaboration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901524-91E3-4310-AF55-26560FA1DCFB}"/>
                </a:ext>
              </a:extLst>
            </p:cNvPr>
            <p:cNvSpPr/>
            <p:nvPr/>
          </p:nvSpPr>
          <p:spPr bwMode="auto">
            <a:xfrm>
              <a:off x="7600594" y="1411740"/>
              <a:ext cx="1252257" cy="37653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Subject Matter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Expertise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334DB3-740B-443B-9413-3721042402C7}"/>
                </a:ext>
              </a:extLst>
            </p:cNvPr>
            <p:cNvSpPr/>
            <p:nvPr/>
          </p:nvSpPr>
          <p:spPr bwMode="auto">
            <a:xfrm>
              <a:off x="7600594" y="1883365"/>
              <a:ext cx="1252257" cy="376535"/>
            </a:xfrm>
            <a:prstGeom prst="rect">
              <a:avLst/>
            </a:prstGeom>
            <a:solidFill>
              <a:srgbClr val="CAF1A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Analytical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Expertise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1FE87CF-F098-44AE-9C32-8F82A8F5BC32}"/>
              </a:ext>
            </a:extLst>
          </p:cNvPr>
          <p:cNvSpPr/>
          <p:nvPr/>
        </p:nvSpPr>
        <p:spPr>
          <a:xfrm>
            <a:off x="556591" y="2512742"/>
            <a:ext cx="2381652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for rest of tutorial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A2FA03A-3753-4EEB-9557-044A005549A5}"/>
              </a:ext>
            </a:extLst>
          </p:cNvPr>
          <p:cNvSpPr/>
          <p:nvPr/>
        </p:nvSpPr>
        <p:spPr>
          <a:xfrm>
            <a:off x="2808423" y="1670520"/>
            <a:ext cx="191466" cy="45496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A4D6D3-19A2-4A2A-BDD5-C71953266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4294-60DD-48A5-B3B9-09E7F08E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5" y="2320441"/>
            <a:ext cx="3384807" cy="22171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Test Objectives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1265D6-FAB8-470A-96E3-CB49036AB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775592"/>
              </p:ext>
            </p:extLst>
          </p:nvPr>
        </p:nvGraphicFramePr>
        <p:xfrm>
          <a:off x="4537258" y="1095549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CC0E3-30CF-49A9-9EF2-FFC7E168C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7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4E0FE-A6AA-48E4-8AEC-FA7EDB7D7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8094" y="2042785"/>
            <a:ext cx="8175812" cy="3554463"/>
          </a:xfrm>
        </p:spPr>
        <p:txBody>
          <a:bodyPr/>
          <a:lstStyle/>
          <a:p>
            <a:pPr algn="ctr"/>
            <a:r>
              <a:rPr lang="en-US" dirty="0"/>
              <a:t>What questions must the study address?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mission capabilities are we testing? 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0BE32C-C4B4-4906-91BD-BC1E3F11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-65317"/>
            <a:ext cx="12124262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Understanding </a:t>
            </a:r>
            <a:r>
              <a:rPr lang="en-US" b="1" i="1" dirty="0">
                <a:latin typeface="+mj-lt"/>
              </a:rPr>
              <a:t>Why</a:t>
            </a:r>
            <a:r>
              <a:rPr lang="en-US" b="1" dirty="0">
                <a:latin typeface="+mj-lt"/>
              </a:rPr>
              <a:t> We Are Testing Drives And</a:t>
            </a:r>
            <a:r>
              <a:rPr lang="en-US" b="1" dirty="0">
                <a:highlight>
                  <a:srgbClr val="00FF00"/>
                </a:highlight>
                <a:latin typeface="+mj-lt"/>
              </a:rPr>
              <a:t> </a:t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How</a:t>
            </a:r>
            <a:r>
              <a:rPr lang="en-US" b="1" dirty="0">
                <a:latin typeface="+mj-lt"/>
              </a:rPr>
              <a:t> We Plan The Test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57179-02BF-4555-B389-1575C8601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88CFC-4505-4664-96E5-09BF5819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EA1EAE-41AE-4494-B403-D1EC43B7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-83977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Common Test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560F7-9C9B-4CE0-82AD-1012D778E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92EAE9-184E-4EC5-9AE0-E2A52C4EA9BD}"/>
              </a:ext>
            </a:extLst>
          </p:cNvPr>
          <p:cNvSpPr txBox="1">
            <a:spLocks/>
          </p:cNvSpPr>
          <p:nvPr/>
        </p:nvSpPr>
        <p:spPr>
          <a:xfrm>
            <a:off x="2001360" y="1801017"/>
            <a:ext cx="9395509" cy="3905977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Screen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influential factors driving performance. </a:t>
            </a:r>
            <a:endParaRPr lang="en-US" sz="2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Characterize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performance across the relevant factor space.</a:t>
            </a:r>
            <a:endParaRPr lang="en-US" sz="2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two systems (or more) across a variety of operating conditions.</a:t>
            </a:r>
            <a:endParaRPr lang="en-US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problems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degrade system performance.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system performance with respect to a set of conditions.</a:t>
            </a:r>
          </a:p>
          <a:p>
            <a:endParaRPr lang="en-US" sz="2000" dirty="0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FE82C11B-8D04-4AFC-9546-D8F07CF7688B}"/>
              </a:ext>
            </a:extLst>
          </p:cNvPr>
          <p:cNvSpPr/>
          <p:nvPr/>
        </p:nvSpPr>
        <p:spPr>
          <a:xfrm>
            <a:off x="2001360" y="1801017"/>
            <a:ext cx="9040266" cy="1129668"/>
          </a:xfrm>
          <a:prstGeom prst="bracketPair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83B83-93A8-4025-80F8-6D68E594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74C9-C413-446A-A60E-6EB472FC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2320441"/>
            <a:ext cx="4346549" cy="22171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Identifying Metrics/Response Variables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8AEB89-7383-4CB1-BD2A-6BB25C10A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08058"/>
              </p:ext>
            </p:extLst>
          </p:nvPr>
        </p:nvGraphicFramePr>
        <p:xfrm>
          <a:off x="4622983" y="1024111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D9D92F-52D8-4DCC-B9EF-1D3B681C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4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A7A8-2E51-4A5C-B3AE-1B16B6A7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162444"/>
            <a:ext cx="11014363" cy="954107"/>
          </a:xfrm>
        </p:spPr>
        <p:txBody>
          <a:bodyPr/>
          <a:lstStyle/>
          <a:p>
            <a:r>
              <a:rPr lang="en-US" dirty="0"/>
              <a:t>Our Experience in Experimental Design and Analyses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CC938B-8A98-436B-A75B-5183B382026D}"/>
              </a:ext>
            </a:extLst>
          </p:cNvPr>
          <p:cNvGrpSpPr/>
          <p:nvPr/>
        </p:nvGrpSpPr>
        <p:grpSpPr>
          <a:xfrm>
            <a:off x="340823" y="874202"/>
            <a:ext cx="9401694" cy="4390798"/>
            <a:chOff x="1570640" y="685712"/>
            <a:chExt cx="8886241" cy="491574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B84C78B-F5DA-4C9D-BE96-7FB8FBA13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20031" y="685712"/>
              <a:ext cx="1068616" cy="98755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01B5591-B272-43A0-92B8-779D7837C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39" y="1899331"/>
              <a:ext cx="1415469" cy="1389974"/>
            </a:xfrm>
            <a:prstGeom prst="rect">
              <a:avLst/>
            </a:prstGeom>
          </p:spPr>
        </p:pic>
        <p:graphicFrame>
          <p:nvGraphicFramePr>
            <p:cNvPr id="56" name="Diagram 55">
              <a:extLst>
                <a:ext uri="{FF2B5EF4-FFF2-40B4-BE49-F238E27FC236}">
                  <a16:creationId xmlns:a16="http://schemas.microsoft.com/office/drawing/2014/main" id="{395BF387-5304-40FE-BB2A-CBA329CFD0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0965424"/>
                </p:ext>
              </p:extLst>
            </p:nvPr>
          </p:nvGraphicFramePr>
          <p:xfrm>
            <a:off x="1780988" y="1211342"/>
            <a:ext cx="8675893" cy="43901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4700D18-B762-4185-92E0-0251CFAE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8646" y="1361256"/>
              <a:ext cx="949015" cy="102201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BA6AFA-E66E-4049-815F-54B6DD93D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70640" y="1839992"/>
              <a:ext cx="855442" cy="46952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906B5BE-CA88-4764-B002-94930790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970" y="1643827"/>
              <a:ext cx="923747" cy="92374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E56C205-7D1A-4436-97D2-2B096FB6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890" y="1103124"/>
              <a:ext cx="891587" cy="89158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711543F-0BC4-47B6-A4BF-F108C189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2" y="2241047"/>
              <a:ext cx="564310" cy="56431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4A9B564-9165-4FD9-8E11-3D426E20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199" y="1682334"/>
              <a:ext cx="593105" cy="59310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8820903-AA24-498D-88A3-310215599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22472" y="2354870"/>
              <a:ext cx="778428" cy="42725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4E7F7B4-6748-4C55-90EF-97D92D14D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62" y="2854941"/>
              <a:ext cx="732274" cy="7322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8B53CFA-B7BD-4BB9-96A8-95B35E4B5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187" y="2309520"/>
              <a:ext cx="1005678" cy="1005678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72169E9-F30B-4856-8988-5E49118A2424}"/>
              </a:ext>
            </a:extLst>
          </p:cNvPr>
          <p:cNvSpPr txBox="1"/>
          <p:nvPr/>
        </p:nvSpPr>
        <p:spPr>
          <a:xfrm>
            <a:off x="2928983" y="4090509"/>
            <a:ext cx="8493100" cy="2185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At IDA, one of our key roles is </a:t>
            </a:r>
            <a:r>
              <a:rPr lang="en-US" sz="1600" b="1" dirty="0"/>
              <a:t>providing technical analytical support to the Department of Defense’s Director, Operational Test &amp; Evaluation </a:t>
            </a:r>
            <a:r>
              <a:rPr lang="en-US" sz="1600" dirty="0"/>
              <a:t>and its mission to conduct independent assessments of the military services’ test and evaluation of new weapons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Help design good tests </a:t>
            </a:r>
            <a:r>
              <a:rPr lang="en-US" sz="1400" dirty="0"/>
              <a:t>of military systems in realistic operational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Evaluate</a:t>
            </a:r>
            <a:r>
              <a:rPr lang="en-US" sz="1400" dirty="0"/>
              <a:t> the operational </a:t>
            </a:r>
            <a:r>
              <a:rPr lang="en-US" sz="1400" b="1" dirty="0"/>
              <a:t>effectiveness, suitability, and survivability </a:t>
            </a:r>
            <a:r>
              <a:rPr lang="en-US" sz="1400" dirty="0"/>
              <a:t>of those systems from an objective, disinterested, and factual perspective</a:t>
            </a:r>
            <a:r>
              <a:rPr lang="en-US" sz="1600" dirty="0"/>
              <a:t>.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1CD434C-C9E4-4C40-81A6-70F0D2B97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6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8A182-D134-4A1B-9C20-48109CB22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042" y="1314694"/>
            <a:ext cx="10120411" cy="47123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Requirements often </a:t>
            </a:r>
            <a:r>
              <a:rPr lang="en-US" i="1" dirty="0"/>
              <a:t>inform</a:t>
            </a:r>
            <a:r>
              <a:rPr lang="en-US" dirty="0"/>
              <a:t> response variable selection but should not be the sole sort of metrics!</a:t>
            </a:r>
          </a:p>
          <a:p>
            <a:endParaRPr lang="en-US" dirty="0"/>
          </a:p>
          <a:p>
            <a:r>
              <a:rPr lang="en-US" dirty="0"/>
              <a:t>Good response variables are:</a:t>
            </a:r>
          </a:p>
          <a:p>
            <a:pPr lvl="1"/>
            <a:r>
              <a:rPr lang="en-US" b="1" dirty="0"/>
              <a:t>Measurable.</a:t>
            </a:r>
            <a:r>
              <a:rPr lang="en-US" dirty="0"/>
              <a:t> They can be measured at a reasonable cost and without affecting the test outcome.</a:t>
            </a:r>
          </a:p>
          <a:p>
            <a:pPr lvl="1"/>
            <a:r>
              <a:rPr lang="en-US" b="1" dirty="0"/>
              <a:t>Valid.</a:t>
            </a:r>
            <a:r>
              <a:rPr lang="en-US" dirty="0"/>
              <a:t> They directly address the test objective.</a:t>
            </a:r>
          </a:p>
          <a:p>
            <a:pPr lvl="1"/>
            <a:r>
              <a:rPr lang="en-US" b="1" dirty="0"/>
              <a:t>Informative.</a:t>
            </a:r>
            <a:r>
              <a:rPr lang="en-US" dirty="0"/>
              <a:t> Continuous responses always provide more information per test point than pass/fail metrics.</a:t>
            </a:r>
          </a:p>
          <a:p>
            <a:pPr lvl="1"/>
            <a:endParaRPr lang="en-US" dirty="0"/>
          </a:p>
          <a:p>
            <a:r>
              <a:rPr lang="en-US" dirty="0"/>
              <a:t>Multiple response variables are almost always necessary!</a:t>
            </a:r>
          </a:p>
          <a:p>
            <a:endParaRPr lang="en-US" dirty="0"/>
          </a:p>
          <a:p>
            <a:r>
              <a:rPr lang="en-US" dirty="0"/>
              <a:t>Must think about where and when to collect desired data.</a:t>
            </a:r>
          </a:p>
          <a:p>
            <a:pPr marL="171445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AEFA6-210D-4803-821B-1CC08D40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99" y="-55446"/>
            <a:ext cx="9367801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Response Variable(s) Measures The Outcome Of Interest For The Test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7B7895-061C-40B4-A92A-7C9DFD812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09EC8E-6F10-4E6E-BF43-478B3DB53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4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1038484" y="133834"/>
            <a:ext cx="10248382" cy="492443"/>
          </a:xfrm>
        </p:spPr>
        <p:txBody>
          <a:bodyPr/>
          <a:lstStyle/>
          <a:p>
            <a:r>
              <a:rPr lang="en-US" sz="2600" dirty="0"/>
              <a:t>Who Is The Better Darts Player?  </a:t>
            </a:r>
            <a:br>
              <a:rPr lang="en-US" sz="2600" dirty="0"/>
            </a:br>
            <a:r>
              <a:rPr lang="en-US" sz="2400" dirty="0"/>
              <a:t>(Hit = bullseye; Miss = all else)  </a:t>
            </a:r>
          </a:p>
        </p:txBody>
      </p:sp>
      <p:sp>
        <p:nvSpPr>
          <p:cNvPr id="10" name="AutoShape 6" descr="Image result for dart clip art"/>
          <p:cNvSpPr>
            <a:spLocks noChangeAspect="1" noChangeArrowheads="1"/>
          </p:cNvSpPr>
          <p:nvPr/>
        </p:nvSpPr>
        <p:spPr bwMode="auto">
          <a:xfrm flipV="1">
            <a:off x="685800" y="1739568"/>
            <a:ext cx="5476875" cy="54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8" descr="Image result for dart clip art"/>
          <p:cNvSpPr>
            <a:spLocks noChangeAspect="1" noChangeArrowheads="1"/>
          </p:cNvSpPr>
          <p:nvPr/>
        </p:nvSpPr>
        <p:spPr bwMode="auto">
          <a:xfrm>
            <a:off x="-685800" y="15871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18323" y="1236039"/>
            <a:ext cx="176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Player 1</a:t>
            </a:r>
          </a:p>
        </p:txBody>
      </p:sp>
      <p:pic>
        <p:nvPicPr>
          <p:cNvPr id="12" name="Picture 4" descr="Image result for dart board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26" y="1712514"/>
            <a:ext cx="2539366" cy="25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Summing Junction 23"/>
          <p:cNvSpPr/>
          <p:nvPr/>
        </p:nvSpPr>
        <p:spPr bwMode="auto">
          <a:xfrm>
            <a:off x="8365918" y="2886569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9" name="Flowchart: Summing Junction 28"/>
          <p:cNvSpPr/>
          <p:nvPr/>
        </p:nvSpPr>
        <p:spPr bwMode="auto">
          <a:xfrm>
            <a:off x="8594518" y="2981113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" name="Flowchart: Summing Junction 29"/>
          <p:cNvSpPr/>
          <p:nvPr/>
        </p:nvSpPr>
        <p:spPr bwMode="auto">
          <a:xfrm>
            <a:off x="11579942" y="3604041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1" name="Flowchart: Summing Junction 30"/>
          <p:cNvSpPr/>
          <p:nvPr/>
        </p:nvSpPr>
        <p:spPr bwMode="auto">
          <a:xfrm>
            <a:off x="8561709" y="2698935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2" name="Flowchart: Summing Junction 31"/>
          <p:cNvSpPr/>
          <p:nvPr/>
        </p:nvSpPr>
        <p:spPr bwMode="auto">
          <a:xfrm>
            <a:off x="8392376" y="3106306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4" name="Flowchart: Summing Junction 33"/>
          <p:cNvSpPr/>
          <p:nvPr/>
        </p:nvSpPr>
        <p:spPr bwMode="auto">
          <a:xfrm>
            <a:off x="8801598" y="2857953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Flowchart: Summing Junction 34"/>
          <p:cNvSpPr/>
          <p:nvPr/>
        </p:nvSpPr>
        <p:spPr bwMode="auto">
          <a:xfrm>
            <a:off x="8708818" y="3161186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6" name="Flowchart: Summing Junction 35"/>
          <p:cNvSpPr/>
          <p:nvPr/>
        </p:nvSpPr>
        <p:spPr bwMode="auto">
          <a:xfrm>
            <a:off x="6837191" y="1195956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8" name="Flowchart: Summing Junction 37"/>
          <p:cNvSpPr/>
          <p:nvPr/>
        </p:nvSpPr>
        <p:spPr bwMode="auto">
          <a:xfrm>
            <a:off x="6835011" y="3081572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9" name="Flowchart: Summing Junction 38"/>
          <p:cNvSpPr/>
          <p:nvPr/>
        </p:nvSpPr>
        <p:spPr bwMode="auto">
          <a:xfrm>
            <a:off x="9488492" y="1320370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0" name="Flowchart: Summing Junction 39"/>
          <p:cNvSpPr/>
          <p:nvPr/>
        </p:nvSpPr>
        <p:spPr bwMode="auto">
          <a:xfrm>
            <a:off x="10372342" y="2178027"/>
            <a:ext cx="228600" cy="189089"/>
          </a:xfrm>
          <a:prstGeom prst="flowChartSummingJunction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63051" y="1239461"/>
            <a:ext cx="194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Player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162F51-EDC8-43D6-8B88-19C6FF0FAEB8}"/>
              </a:ext>
            </a:extLst>
          </p:cNvPr>
          <p:cNvGrpSpPr/>
          <p:nvPr/>
        </p:nvGrpSpPr>
        <p:grpSpPr>
          <a:xfrm>
            <a:off x="2629614" y="1712877"/>
            <a:ext cx="2525740" cy="2491663"/>
            <a:chOff x="2670567" y="2176266"/>
            <a:chExt cx="2525740" cy="2491663"/>
          </a:xfrm>
        </p:grpSpPr>
        <p:pic>
          <p:nvPicPr>
            <p:cNvPr id="1028" name="Picture 4" descr="Image result for dart board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567" y="2176266"/>
              <a:ext cx="2525740" cy="249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lowchart: Summing Junction 15"/>
            <p:cNvSpPr/>
            <p:nvPr/>
          </p:nvSpPr>
          <p:spPr bwMode="auto">
            <a:xfrm>
              <a:off x="3819137" y="3201808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Flowchart: Summing Junction 18"/>
            <p:cNvSpPr/>
            <p:nvPr/>
          </p:nvSpPr>
          <p:spPr bwMode="auto">
            <a:xfrm>
              <a:off x="3906529" y="3405894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0" name="Flowchart: Summing Junction 19"/>
            <p:cNvSpPr/>
            <p:nvPr/>
          </p:nvSpPr>
          <p:spPr bwMode="auto">
            <a:xfrm>
              <a:off x="4047737" y="2804174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" name="Flowchart: Summing Junction 20"/>
            <p:cNvSpPr/>
            <p:nvPr/>
          </p:nvSpPr>
          <p:spPr bwMode="auto">
            <a:xfrm>
              <a:off x="3768835" y="3719817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2" name="Flowchart: Summing Junction 21"/>
            <p:cNvSpPr/>
            <p:nvPr/>
          </p:nvSpPr>
          <p:spPr bwMode="auto">
            <a:xfrm>
              <a:off x="3420719" y="2880095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3" name="Flowchart: Summing Junction 22"/>
            <p:cNvSpPr/>
            <p:nvPr/>
          </p:nvSpPr>
          <p:spPr bwMode="auto">
            <a:xfrm>
              <a:off x="3246711" y="3144648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5" name="Flowchart: Summing Junction 24"/>
            <p:cNvSpPr/>
            <p:nvPr/>
          </p:nvSpPr>
          <p:spPr bwMode="auto">
            <a:xfrm>
              <a:off x="3660916" y="3394193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7" name="Flowchart: Summing Junction 26"/>
            <p:cNvSpPr/>
            <p:nvPr/>
          </p:nvSpPr>
          <p:spPr bwMode="auto">
            <a:xfrm>
              <a:off x="4101844" y="3841416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8" name="Flowchart: Summing Junction 27"/>
            <p:cNvSpPr/>
            <p:nvPr/>
          </p:nvSpPr>
          <p:spPr bwMode="auto">
            <a:xfrm>
              <a:off x="3392567" y="3680512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7" name="Flowchart: Summing Junction 56"/>
            <p:cNvSpPr/>
            <p:nvPr/>
          </p:nvSpPr>
          <p:spPr bwMode="auto">
            <a:xfrm>
              <a:off x="4351215" y="3209307"/>
              <a:ext cx="228600" cy="189089"/>
            </a:xfrm>
            <a:prstGeom prst="flowChartSummingJunction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93848" y="4515690"/>
            <a:ext cx="1084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Player 2 better because he hit the bullseye 5 of 10 times, whereas Player 1 hit the bullseye only 3 of 10 times?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684" y="5460826"/>
            <a:ext cx="1055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a much better picture of the players’ abilities by looking at the miss distances from bullseye compared to just a bullseye hit/miss.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FBBD-9FEE-4F87-9BDA-8E3D7B5BA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13" y="-78156"/>
            <a:ext cx="8998974" cy="954107"/>
          </a:xfrm>
        </p:spPr>
        <p:txBody>
          <a:bodyPr/>
          <a:lstStyle/>
          <a:p>
            <a:r>
              <a:rPr lang="en-US" dirty="0"/>
              <a:t>Operational Examples Of Binary Responses </a:t>
            </a:r>
            <a:r>
              <a:rPr lang="en-US" dirty="0">
                <a:cs typeface="Times New Roman" pitchFamily="18" charset="0"/>
              </a:rPr>
              <a:t>Converted To Continuous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6487" y="5522880"/>
            <a:ext cx="81141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Ultimately, your primary metrics should always track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6943E5-1239-43B9-8B9E-DDEAD3E42ABF}"/>
              </a:ext>
            </a:extLst>
          </p:cNvPr>
          <p:cNvGrpSpPr/>
          <p:nvPr/>
        </p:nvGrpSpPr>
        <p:grpSpPr>
          <a:xfrm>
            <a:off x="2066487" y="1335120"/>
            <a:ext cx="8114121" cy="3794860"/>
            <a:chOff x="2066487" y="1335120"/>
            <a:chExt cx="8114121" cy="37948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99EF32-77A2-45E0-8A1A-D1954F763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6487" y="1335120"/>
              <a:ext cx="8114121" cy="379486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E5E368-DB7E-4297-B27B-BAA5FBDB0BFB}"/>
                </a:ext>
              </a:extLst>
            </p:cNvPr>
            <p:cNvSpPr/>
            <p:nvPr/>
          </p:nvSpPr>
          <p:spPr bwMode="auto">
            <a:xfrm>
              <a:off x="9732397" y="3116911"/>
              <a:ext cx="182880" cy="2305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9D04C3-8665-4D79-8BAE-876A2CAD9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82D2-D789-4F24-A65F-8BD4390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558"/>
            <a:ext cx="10972800" cy="523220"/>
          </a:xfrm>
        </p:spPr>
        <p:txBody>
          <a:bodyPr/>
          <a:lstStyle/>
          <a:p>
            <a:r>
              <a:rPr lang="en-US" dirty="0"/>
              <a:t>Many Elements And Decisions Influence The Size Of A DOE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916BB7-1550-4799-BF54-455F16FED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1" y="1560393"/>
            <a:ext cx="5556249" cy="338308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Statistical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much power and confidence do we want?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the type of response variable?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Which model are we assuming? Do interactions and quadratic terms matter?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Which signal-to-noise ratio can we assume?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Effect size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Variability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 the randomization restricted?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102D374-6A76-41AA-8C50-0C42466D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1" y="1652940"/>
            <a:ext cx="5473700" cy="282352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Practical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 we have enough resources to collect X number of samples?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Are there any permissions we need for certain runs?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we collect data on all conditions or are there political, geographical, or other restrictions?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Are there disallowed combinations? </a:t>
            </a:r>
          </a:p>
          <a:p>
            <a:endParaRPr lang="en-US" dirty="0"/>
          </a:p>
        </p:txBody>
      </p:sp>
      <p:pic>
        <p:nvPicPr>
          <p:cNvPr id="18" name="Graphic 17" descr="Scientist">
            <a:extLst>
              <a:ext uri="{FF2B5EF4-FFF2-40B4-BE49-F238E27FC236}">
                <a16:creationId xmlns:a16="http://schemas.microsoft.com/office/drawing/2014/main" id="{359A6A6E-166B-4883-A19A-54A76ABA3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1" y="738539"/>
            <a:ext cx="914400" cy="914400"/>
          </a:xfrm>
          <a:prstGeom prst="rect">
            <a:avLst/>
          </a:prstGeom>
        </p:spPr>
      </p:pic>
      <p:pic>
        <p:nvPicPr>
          <p:cNvPr id="20" name="Graphic 19" descr="Professor">
            <a:extLst>
              <a:ext uri="{FF2B5EF4-FFF2-40B4-BE49-F238E27FC236}">
                <a16:creationId xmlns:a16="http://schemas.microsoft.com/office/drawing/2014/main" id="{7168B11B-58F1-41BE-A410-D14A6CD28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401" y="73853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6CEB01-7834-47AA-B5AC-3C4909BF45B9}"/>
              </a:ext>
            </a:extLst>
          </p:cNvPr>
          <p:cNvSpPr txBox="1"/>
          <p:nvPr/>
        </p:nvSpPr>
        <p:spPr>
          <a:xfrm>
            <a:off x="581119" y="5054221"/>
            <a:ext cx="1129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pilot study takes out some of the guesswork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E678-1BDA-45D9-879D-21F88C7AB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6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49C3-4DCD-4806-8F24-71817FA5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4" y="2078833"/>
            <a:ext cx="3376350" cy="22171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Determining Factors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F832A4-5BED-4160-8377-EF35A2F0C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375149"/>
              </p:ext>
            </p:extLst>
          </p:nvPr>
        </p:nvGraphicFramePr>
        <p:xfrm>
          <a:off x="4537258" y="1095549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5759C2-8C7D-4F74-A166-51AB6724A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2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09EBCA-E29E-4CC1-AA8F-AB32F95A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0"/>
            <a:ext cx="7416800" cy="795130"/>
          </a:xfrm>
        </p:spPr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Sources Of Variation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032D1-0F24-4C38-A072-AEED6738C2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783" y="3239310"/>
            <a:ext cx="11250613" cy="23650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Brainstorm ALL the potential sources of variation that could affect test outcomes – then decide what to control/vary during test.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fancy statistical design cannot redeem the quality of a test if we miss an important factor in the planning process!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28C29-50C4-4792-8C4B-45AB9A02C5AE}"/>
              </a:ext>
            </a:extLst>
          </p:cNvPr>
          <p:cNvSpPr/>
          <p:nvPr/>
        </p:nvSpPr>
        <p:spPr>
          <a:xfrm>
            <a:off x="657936" y="1669650"/>
            <a:ext cx="11170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source of variation is anything that might influence the performance of the process or system under test.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117D60-28BE-424F-8247-F39F8EC1A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8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8CC6-74FF-464D-B499-C830DC7E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" y="162580"/>
            <a:ext cx="11988800" cy="523220"/>
          </a:xfrm>
        </p:spPr>
        <p:txBody>
          <a:bodyPr/>
          <a:lstStyle/>
          <a:p>
            <a:r>
              <a:rPr lang="en-US" dirty="0"/>
              <a:t>Factor Management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DA3BE0-36F2-49E9-BB5F-2A60A3172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09788"/>
              </p:ext>
            </p:extLst>
          </p:nvPr>
        </p:nvGraphicFramePr>
        <p:xfrm>
          <a:off x="1037302" y="1356853"/>
          <a:ext cx="10117395" cy="43065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23479">
                  <a:extLst>
                    <a:ext uri="{9D8B030D-6E8A-4147-A177-3AD203B41FA5}">
                      <a16:colId xmlns:a16="http://schemas.microsoft.com/office/drawing/2014/main" val="745640143"/>
                    </a:ext>
                  </a:extLst>
                </a:gridCol>
                <a:gridCol w="2023479">
                  <a:extLst>
                    <a:ext uri="{9D8B030D-6E8A-4147-A177-3AD203B41FA5}">
                      <a16:colId xmlns:a16="http://schemas.microsoft.com/office/drawing/2014/main" val="3070258771"/>
                    </a:ext>
                  </a:extLst>
                </a:gridCol>
                <a:gridCol w="2023479">
                  <a:extLst>
                    <a:ext uri="{9D8B030D-6E8A-4147-A177-3AD203B41FA5}">
                      <a16:colId xmlns:a16="http://schemas.microsoft.com/office/drawing/2014/main" val="1719116491"/>
                    </a:ext>
                  </a:extLst>
                </a:gridCol>
                <a:gridCol w="2023479">
                  <a:extLst>
                    <a:ext uri="{9D8B030D-6E8A-4147-A177-3AD203B41FA5}">
                      <a16:colId xmlns:a16="http://schemas.microsoft.com/office/drawing/2014/main" val="4115255644"/>
                    </a:ext>
                  </a:extLst>
                </a:gridCol>
                <a:gridCol w="2023479">
                  <a:extLst>
                    <a:ext uri="{9D8B030D-6E8A-4147-A177-3AD203B41FA5}">
                      <a16:colId xmlns:a16="http://schemas.microsoft.com/office/drawing/2014/main" val="3080856036"/>
                    </a:ext>
                  </a:extLst>
                </a:gridCol>
              </a:tblGrid>
              <a:tr h="493526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Likelihood of Encountering Level During Operations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55037"/>
                  </a:ext>
                </a:extLst>
              </a:tr>
              <a:tr h="120339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levels occur at balanced frequencies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1/3, 1/3, 1/3)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25400" cmpd="sng"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levels are balanced, others are infrequent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5/10, 4/10, 1/10)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level dominates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4/5, 1/10, 1/10)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1582779"/>
                  </a:ext>
                </a:extLst>
              </a:tr>
              <a:tr h="689586">
                <a:tc gridSpan="2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 of Changing Level on Performance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083064"/>
                  </a:ext>
                </a:extLst>
              </a:tr>
              <a:tr h="7977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Effect on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 all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 balanced levels,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infrequent levels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dominant level,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others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1547339"/>
                  </a:ext>
                </a:extLst>
              </a:tr>
              <a:tr h="5949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Effect on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 all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 balanced levels,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others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dominant level,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 others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4500334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Effect on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levels or record level used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levels or record level used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dominant level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34711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A24B-4D5F-4E73-A741-9EA42469F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5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56" y="92024"/>
            <a:ext cx="8991600" cy="523220"/>
          </a:xfrm>
        </p:spPr>
        <p:txBody>
          <a:bodyPr/>
          <a:lstStyle/>
          <a:p>
            <a:r>
              <a:rPr lang="en-US" dirty="0"/>
              <a:t>Characteristics Of Good Experimental Factors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6366" y="990600"/>
            <a:ext cx="11680379" cy="5867400"/>
          </a:xfrm>
        </p:spPr>
        <p:txBody>
          <a:bodyPr/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 are expected to have an effect on the test outcome.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Controllable: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 can be controlled (i.e., set to a specific level) at a reasonable cost.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Easy-to-change: a factor that is easy to randomize completely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Hard-to-change: a factor that is difficult to randomize completely, often due to time or cost constraints. 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specify factors as Hard-to-change, your design should reflect these restrictions on randomization.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sometimes the best we can do is simply record a setting…. </a:t>
            </a: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Continuous factors are preferred to categorical factors (e.g., if altitude is a factor, the preferable levels are 5,000, 10,000, and 15,000 as opposed to low, medium, and high).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Continuous factors allow for:</a:t>
            </a:r>
          </a:p>
          <a:p>
            <a:pPr lvl="2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Interpolation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Explanation of change in performance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power to detect significance of a factor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Strategic point placement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635" t="8678" r="43322" b="2066"/>
          <a:stretch>
            <a:fillRect/>
          </a:stretch>
        </p:blipFill>
        <p:spPr bwMode="auto">
          <a:xfrm>
            <a:off x="7151768" y="4533448"/>
            <a:ext cx="2286000" cy="19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C7CCD4-1918-4F24-A03A-49E7C5926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3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7E69A-DBA0-4396-A945-4C84470B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02" y="955146"/>
            <a:ext cx="4388832" cy="22171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Developing the Test Design</a:t>
            </a:r>
          </a:p>
        </p:txBody>
      </p:sp>
      <p:grpSp>
        <p:nvGrpSpPr>
          <p:cNvPr id="4" name="Group 105">
            <a:extLst>
              <a:ext uri="{FF2B5EF4-FFF2-40B4-BE49-F238E27FC236}">
                <a16:creationId xmlns:a16="http://schemas.microsoft.com/office/drawing/2014/main" id="{40C7DB50-882B-44F8-9C00-84460A95E39A}"/>
              </a:ext>
            </a:extLst>
          </p:cNvPr>
          <p:cNvGrpSpPr>
            <a:grpSpLocks/>
          </p:cNvGrpSpPr>
          <p:nvPr/>
        </p:nvGrpSpPr>
        <p:grpSpPr bwMode="auto">
          <a:xfrm>
            <a:off x="2130514" y="3824825"/>
            <a:ext cx="2079221" cy="1753134"/>
            <a:chOff x="3585939" y="1816587"/>
            <a:chExt cx="1619257" cy="1509164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39FD3442-A9AD-4140-83D8-29AA1BC53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9352" y="1842542"/>
              <a:ext cx="480495" cy="485753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F3AF2D44-5DA0-47FD-9FEE-E54A5BF22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2425" y="2791795"/>
              <a:ext cx="480495" cy="485753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C669D65-8043-453C-9EC0-844045398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9352" y="2791795"/>
              <a:ext cx="480495" cy="485753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AFD9FC3-A991-4D54-A841-EADB16A4C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2425" y="1842542"/>
              <a:ext cx="480495" cy="485753"/>
            </a:xfrm>
            <a:prstGeom prst="line">
              <a:avLst/>
            </a:pr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92F0C17-1E1B-4785-A05F-9FF4944EE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704" y="1842542"/>
              <a:ext cx="1074495" cy="949254"/>
            </a:xfrm>
            <a:custGeom>
              <a:avLst/>
              <a:gdLst>
                <a:gd name="T0" fmla="*/ 0 w 284"/>
                <a:gd name="T1" fmla="*/ 0 h 256"/>
                <a:gd name="T2" fmla="*/ 0 w 284"/>
                <a:gd name="T3" fmla="*/ 2147483647 h 256"/>
                <a:gd name="T4" fmla="*/ 2147483647 w 284"/>
                <a:gd name="T5" fmla="*/ 2147483647 h 256"/>
                <a:gd name="T6" fmla="*/ 2147483647 w 284"/>
                <a:gd name="T7" fmla="*/ 0 h 256"/>
                <a:gd name="T8" fmla="*/ 0 w 28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256"/>
                <a:gd name="T17" fmla="*/ 284 w 28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256">
                  <a:moveTo>
                    <a:pt x="0" y="0"/>
                  </a:moveTo>
                  <a:lnTo>
                    <a:pt x="0" y="255"/>
                  </a:lnTo>
                  <a:lnTo>
                    <a:pt x="283" y="255"/>
                  </a:lnTo>
                  <a:lnTo>
                    <a:pt x="28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F26015B-6BB2-4AF8-AEAD-6D76A1E45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207" y="2335710"/>
              <a:ext cx="1070712" cy="949254"/>
            </a:xfrm>
            <a:custGeom>
              <a:avLst/>
              <a:gdLst>
                <a:gd name="T0" fmla="*/ 0 w 283"/>
                <a:gd name="T1" fmla="*/ 0 h 256"/>
                <a:gd name="T2" fmla="*/ 0 w 283"/>
                <a:gd name="T3" fmla="*/ 2147483647 h 256"/>
                <a:gd name="T4" fmla="*/ 2147483647 w 283"/>
                <a:gd name="T5" fmla="*/ 2147483647 h 256"/>
                <a:gd name="T6" fmla="*/ 2147483647 w 283"/>
                <a:gd name="T7" fmla="*/ 0 h 256"/>
                <a:gd name="T8" fmla="*/ 0 w 283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56"/>
                <a:gd name="T17" fmla="*/ 283 w 28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56">
                  <a:moveTo>
                    <a:pt x="0" y="0"/>
                  </a:moveTo>
                  <a:lnTo>
                    <a:pt x="0" y="255"/>
                  </a:lnTo>
                  <a:lnTo>
                    <a:pt x="282" y="255"/>
                  </a:lnTo>
                  <a:lnTo>
                    <a:pt x="28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ysClr val="windowText" lastClr="000000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46647B-8C36-4A07-BC93-60B2B3235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519" y="3240057"/>
              <a:ext cx="82550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CCBDAD-4EFD-4AB5-80F9-CBE9725A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191" y="2757633"/>
              <a:ext cx="84138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D6EAEE-488C-4BCD-8F2C-E582B4ED1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756" y="2278382"/>
              <a:ext cx="84137" cy="8410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8C95FB-DCDC-4F74-9182-7C79E660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939" y="3236883"/>
              <a:ext cx="82550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FD10C1-12BC-4CEC-9CE8-69501833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191" y="1816587"/>
              <a:ext cx="84138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CC620B-5F3F-4379-BBFF-0EC33EF37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46" y="2743350"/>
              <a:ext cx="82550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F494F4-D0B4-4E07-8EDA-9AE12FEE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009" y="2097473"/>
              <a:ext cx="82550" cy="8410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5E3AB4-5EFF-4267-8E0C-1DD7EB63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714" y="2498236"/>
              <a:ext cx="84137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B37AB3C3-127E-4BA5-9035-D5F6F838F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578" y="2838565"/>
              <a:ext cx="84137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3614A7C-1277-4EF2-AD65-6130E317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31" y="2982976"/>
              <a:ext cx="84137" cy="8410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2029942F-BA93-4D3F-AD8C-D914A97C3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918" y="1956236"/>
              <a:ext cx="82550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0CD4AE85-EDA2-4FDF-9F29-1C916CB65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180" y="2525942"/>
              <a:ext cx="84137" cy="8410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EA2D3B73-9B87-46D3-BAD7-23D4CA031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995" y="1945128"/>
              <a:ext cx="82550" cy="8410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1EA77D8C-3D4D-43AE-8936-1F9DBB1C8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803" y="2178405"/>
              <a:ext cx="82550" cy="85694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C9DEF06-431A-4BB7-A339-037DC46152F0}"/>
              </a:ext>
            </a:extLst>
          </p:cNvPr>
          <p:cNvSpPr txBox="1"/>
          <p:nvPr/>
        </p:nvSpPr>
        <p:spPr>
          <a:xfrm>
            <a:off x="162423" y="3674065"/>
            <a:ext cx="186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points?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5AF420-6137-40CF-959E-D6F0EBB00C8C}"/>
              </a:ext>
            </a:extLst>
          </p:cNvPr>
          <p:cNvSpPr txBox="1"/>
          <p:nvPr/>
        </p:nvSpPr>
        <p:spPr>
          <a:xfrm>
            <a:off x="169244" y="4685953"/>
            <a:ext cx="2376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many?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2CC324B-A2F5-4A0D-8423-EF4E8D1D6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495614"/>
              </p:ext>
            </p:extLst>
          </p:nvPr>
        </p:nvGraphicFramePr>
        <p:xfrm>
          <a:off x="4601380" y="1099958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5C0B8DA-F7B8-4151-B985-A4835EB24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3131C-61A5-453A-9BB2-CB9F3F83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80" y="62439"/>
            <a:ext cx="8674639" cy="662167"/>
          </a:xfrm>
        </p:spPr>
        <p:txBody>
          <a:bodyPr/>
          <a:lstStyle/>
          <a:p>
            <a:r>
              <a:rPr lang="en-US" b="1" kern="0" dirty="0">
                <a:latin typeface="+mj-lt"/>
              </a:rPr>
              <a:t>Testing A New Artillery Cannon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DB2C27-113C-459E-897E-BF89EB078945}"/>
              </a:ext>
            </a:extLst>
          </p:cNvPr>
          <p:cNvSpPr txBox="1">
            <a:spLocks/>
          </p:cNvSpPr>
          <p:nvPr/>
        </p:nvSpPr>
        <p:spPr bwMode="auto">
          <a:xfrm>
            <a:off x="3181316" y="1122847"/>
            <a:ext cx="6118912" cy="1090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Response Variable</a:t>
            </a:r>
          </a:p>
          <a:p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Accuracy of Fires - Miss Distance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110256-1D51-4BF2-8487-819D80B3B8E4}"/>
              </a:ext>
            </a:extLst>
          </p:cNvPr>
          <p:cNvGrpSpPr/>
          <p:nvPr/>
        </p:nvGrpSpPr>
        <p:grpSpPr>
          <a:xfrm>
            <a:off x="2320494" y="2521744"/>
            <a:ext cx="7665313" cy="1526679"/>
            <a:chOff x="796493" y="2426277"/>
            <a:chExt cx="7665313" cy="15266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1436EC-CD92-48BE-B3DA-A9CD1944BF82}"/>
                </a:ext>
              </a:extLst>
            </p:cNvPr>
            <p:cNvGrpSpPr/>
            <p:nvPr/>
          </p:nvGrpSpPr>
          <p:grpSpPr>
            <a:xfrm>
              <a:off x="796493" y="2597916"/>
              <a:ext cx="7665313" cy="1355040"/>
              <a:chOff x="1278991" y="2472118"/>
              <a:chExt cx="7483380" cy="135504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579CC4-B182-4CFC-87A3-88D47312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275" y="2935126"/>
                <a:ext cx="710968" cy="627451"/>
              </a:xfrm>
              <a:prstGeom prst="rect">
                <a:avLst/>
              </a:prstGeom>
              <a:solidFill>
                <a:srgbClr val="FFFFFF"/>
              </a:solidFill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1293B5-51A4-490C-8C3D-7B66D6785D1B}"/>
                  </a:ext>
                </a:extLst>
              </p:cNvPr>
              <p:cNvGrpSpPr/>
              <p:nvPr/>
            </p:nvGrpSpPr>
            <p:grpSpPr>
              <a:xfrm>
                <a:off x="1278991" y="2472118"/>
                <a:ext cx="7483380" cy="1355040"/>
                <a:chOff x="1341529" y="2500532"/>
                <a:chExt cx="7483380" cy="135504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A9CC91C-220C-48C2-9CAC-E7AF0F265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1341529" y="2660445"/>
                  <a:ext cx="1680782" cy="1107281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9471355-9BDC-40B4-9E46-315EC7087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15081" y="2500532"/>
                  <a:ext cx="1809828" cy="135504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B7B2AA-137B-4F40-B5C0-A32AE60C8C17}"/>
                </a:ext>
              </a:extLst>
            </p:cNvPr>
            <p:cNvSpPr/>
            <p:nvPr/>
          </p:nvSpPr>
          <p:spPr>
            <a:xfrm>
              <a:off x="2178757" y="2426277"/>
              <a:ext cx="4732406" cy="663103"/>
            </a:xfrm>
            <a:custGeom>
              <a:avLst/>
              <a:gdLst>
                <a:gd name="connsiteX0" fmla="*/ 0 w 4678325"/>
                <a:gd name="connsiteY0" fmla="*/ 439819 h 663103"/>
                <a:gd name="connsiteX1" fmla="*/ 3083442 w 4678325"/>
                <a:gd name="connsiteY1" fmla="*/ 3884 h 663103"/>
                <a:gd name="connsiteX2" fmla="*/ 4678325 w 4678325"/>
                <a:gd name="connsiteY2" fmla="*/ 663103 h 66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8325" h="663103">
                  <a:moveTo>
                    <a:pt x="0" y="439819"/>
                  </a:moveTo>
                  <a:cubicBezTo>
                    <a:pt x="1151860" y="203244"/>
                    <a:pt x="2303721" y="-33330"/>
                    <a:pt x="3083442" y="3884"/>
                  </a:cubicBezTo>
                  <a:cubicBezTo>
                    <a:pt x="3863163" y="41098"/>
                    <a:pt x="4270744" y="352100"/>
                    <a:pt x="4678325" y="663103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DF3CC7E2-6D06-49AA-859D-E810F867E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092101"/>
              </p:ext>
            </p:extLst>
          </p:nvPr>
        </p:nvGraphicFramePr>
        <p:xfrm>
          <a:off x="3521703" y="4292129"/>
          <a:ext cx="5094516" cy="2042160"/>
        </p:xfrm>
        <a:graphic>
          <a:graphicData uri="http://schemas.openxmlformats.org/drawingml/2006/table">
            <a:tbl>
              <a:tblPr firstRow="1" bandRow="1"/>
              <a:tblGrid>
                <a:gridCol w="236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Day, 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30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to Target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Short, Medium,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Projectile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 B,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403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Fire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Low, 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9ECBF3-1669-42E5-8396-C0663C0D4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6A2A-85C7-4A39-B136-A6BFA488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910" y="1255383"/>
            <a:ext cx="4753284" cy="540931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Core Areas of Expertise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A51E5-8C42-4B09-9FEC-2436016D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-81380"/>
            <a:ext cx="10952480" cy="954107"/>
          </a:xfrm>
        </p:spPr>
        <p:txBody>
          <a:bodyPr/>
          <a:lstStyle/>
          <a:p>
            <a:r>
              <a:rPr lang="en-US" dirty="0"/>
              <a:t>Our Areas of Expertise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807AD7-36A6-4287-8A09-041934D7F827}"/>
              </a:ext>
            </a:extLst>
          </p:cNvPr>
          <p:cNvGrpSpPr/>
          <p:nvPr/>
        </p:nvGrpSpPr>
        <p:grpSpPr>
          <a:xfrm>
            <a:off x="5308878" y="1767622"/>
            <a:ext cx="4587827" cy="4545925"/>
            <a:chOff x="2316740" y="1962792"/>
            <a:chExt cx="4587827" cy="45459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7C26E4-0E2E-4DEB-8445-812711C157BD}"/>
                </a:ext>
              </a:extLst>
            </p:cNvPr>
            <p:cNvGrpSpPr/>
            <p:nvPr/>
          </p:nvGrpSpPr>
          <p:grpSpPr>
            <a:xfrm>
              <a:off x="3118868" y="5080217"/>
              <a:ext cx="3300402" cy="1428500"/>
              <a:chOff x="5302631" y="5049240"/>
              <a:chExt cx="2948891" cy="112533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FB8A2A9-5F8D-4FAC-8CD1-DC68826B5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2631" y="5049240"/>
                <a:ext cx="2948891" cy="95806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B11D8-D9D4-46C1-B315-457DE256679D}"/>
                  </a:ext>
                </a:extLst>
              </p:cNvPr>
              <p:cNvSpPr txBox="1"/>
              <p:nvPr/>
            </p:nvSpPr>
            <p:spPr>
              <a:xfrm>
                <a:off x="5597478" y="5980608"/>
                <a:ext cx="2115099" cy="19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Data Practices &amp; Management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942CA3-353E-4438-A5D8-0F11CE38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99" t="22105" r="39591"/>
            <a:stretch/>
          </p:blipFill>
          <p:spPr>
            <a:xfrm>
              <a:off x="5390558" y="1962792"/>
              <a:ext cx="1514009" cy="15429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C5010C-A764-49FC-ACB5-4E7AB32690F9}"/>
                </a:ext>
              </a:extLst>
            </p:cNvPr>
            <p:cNvSpPr txBox="1"/>
            <p:nvPr/>
          </p:nvSpPr>
          <p:spPr>
            <a:xfrm>
              <a:off x="2475625" y="3087124"/>
              <a:ext cx="14381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Statistical Test</a:t>
              </a:r>
            </a:p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Design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32A3B5-890B-4323-A4A5-FC07AB5A382F}"/>
                </a:ext>
              </a:extLst>
            </p:cNvPr>
            <p:cNvSpPr txBox="1"/>
            <p:nvPr/>
          </p:nvSpPr>
          <p:spPr>
            <a:xfrm>
              <a:off x="5316804" y="3058609"/>
              <a:ext cx="15140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Modeling &amp; Simulation Validation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A519C-EDED-40A0-AD14-587F140AB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r="41743"/>
            <a:stretch/>
          </p:blipFill>
          <p:spPr>
            <a:xfrm>
              <a:off x="2777665" y="2000061"/>
              <a:ext cx="1060705" cy="109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475F84-87DC-493D-BAA3-66911389F0F6}"/>
                </a:ext>
              </a:extLst>
            </p:cNvPr>
            <p:cNvSpPr txBox="1"/>
            <p:nvPr/>
          </p:nvSpPr>
          <p:spPr>
            <a:xfrm>
              <a:off x="3848982" y="3049871"/>
              <a:ext cx="1438161" cy="415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Statistical Analysis</a:t>
              </a:r>
              <a:br>
                <a:rPr lang="en-US" sz="1000" dirty="0">
                  <a:cs typeface="Calibri Light" panose="020F0302020204030204" pitchFamily="34" charset="0"/>
                </a:rPr>
              </a:br>
              <a:r>
                <a:rPr lang="en-US" sz="1000" dirty="0">
                  <a:cs typeface="Calibri Light" panose="020F0302020204030204" pitchFamily="34" charset="0"/>
                </a:rPr>
                <a:t>Methods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36C49B-6DBA-4891-B38E-B6BD37CBE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95" b="93919" l="1628" r="9686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72772" y="3680390"/>
              <a:ext cx="1313170" cy="1129937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81BAFC-36E3-4657-8292-7EE3CC1B0BC4}"/>
                </a:ext>
              </a:extLst>
            </p:cNvPr>
            <p:cNvSpPr txBox="1"/>
            <p:nvPr/>
          </p:nvSpPr>
          <p:spPr>
            <a:xfrm>
              <a:off x="2316740" y="4799392"/>
              <a:ext cx="151400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Survey Design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9C8F41-3CB8-4CEF-9222-0C868E23A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99" t="21217" r="67290" b="888"/>
            <a:stretch/>
          </p:blipFill>
          <p:spPr>
            <a:xfrm>
              <a:off x="5577790" y="3475872"/>
              <a:ext cx="992038" cy="15429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587B2F-1D6E-43B7-B9AC-C26EF0192ED1}"/>
                </a:ext>
              </a:extLst>
            </p:cNvPr>
            <p:cNvSpPr txBox="1"/>
            <p:nvPr/>
          </p:nvSpPr>
          <p:spPr>
            <a:xfrm>
              <a:off x="5613406" y="4592838"/>
              <a:ext cx="11296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Human-Systems</a:t>
              </a:r>
            </a:p>
            <a:p>
              <a:pPr algn="ctr"/>
              <a:r>
                <a:rPr lang="en-US" sz="1000" dirty="0">
                  <a:cs typeface="Calibri Light" panose="020F0302020204030204" pitchFamily="34" charset="0"/>
                </a:rPr>
                <a:t>Interaction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50DB2D-B92F-4DE3-AF6E-E816AEDD2C3B}"/>
                </a:ext>
              </a:extLst>
            </p:cNvPr>
            <p:cNvSpPr txBox="1"/>
            <p:nvPr/>
          </p:nvSpPr>
          <p:spPr>
            <a:xfrm>
              <a:off x="3744963" y="4605756"/>
              <a:ext cx="201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Artificial Intelligence, Autonomy, and Machine Learning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FCCABC-14E0-4A42-A396-806002D3A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09"/>
            <a:stretch/>
          </p:blipFill>
          <p:spPr>
            <a:xfrm>
              <a:off x="4182178" y="3629309"/>
              <a:ext cx="1144718" cy="9465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D611A3-7FCC-472A-A23C-D5930ABA5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105" r="81791" b="21069"/>
            <a:stretch/>
          </p:blipFill>
          <p:spPr>
            <a:xfrm>
              <a:off x="3909381" y="2008716"/>
              <a:ext cx="1377762" cy="112559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4B6E0C-537B-46EA-AEBE-E1D038E89FA5}"/>
              </a:ext>
            </a:extLst>
          </p:cNvPr>
          <p:cNvSpPr/>
          <p:nvPr/>
        </p:nvSpPr>
        <p:spPr>
          <a:xfrm>
            <a:off x="1453250" y="2439736"/>
            <a:ext cx="3300402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develop, apply, and disseminate statistical, psychological, and data science methodologies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9DBC6C-9A11-4049-85D7-6D9FBE29618F}"/>
              </a:ext>
            </a:extLst>
          </p:cNvPr>
          <p:cNvSpPr/>
          <p:nvPr/>
        </p:nvSpPr>
        <p:spPr>
          <a:xfrm>
            <a:off x="5572839" y="1799627"/>
            <a:ext cx="1343697" cy="154291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212E990-722F-4138-A1CC-3A52A8FD6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7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1D76-EC7D-429A-8E53-24F60C35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-16656"/>
            <a:ext cx="11513574" cy="79513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Factorial Designs - </a:t>
            </a:r>
            <a:r>
              <a:rPr lang="en-US" b="1" dirty="0">
                <a:latin typeface="+mj-lt"/>
              </a:rPr>
              <a:t>All Possible </a:t>
            </a:r>
            <a:r>
              <a:rPr lang="en-US" sz="2800" b="1" dirty="0">
                <a:latin typeface="+mj-lt"/>
              </a:rPr>
              <a:t>Combinations</a:t>
            </a:r>
            <a:r>
              <a:rPr lang="en-US" b="1" dirty="0">
                <a:latin typeface="+mj-lt"/>
              </a:rPr>
              <a:t> of Each Factor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7365A1A-9DDD-4A0D-A7DB-328355256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2894" y="2631727"/>
            <a:ext cx="5670138" cy="3605966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 Factorial Designs: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the test goals of characterize or compare.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Examine every possible combination of each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 for the estimation of all main effects and all possible interactions without aliasing.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highly efficient and informative, though potentially prohibitively costly.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E57C75-A231-4DF8-A6BF-D496040D3B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20275686"/>
              </p:ext>
            </p:extLst>
          </p:nvPr>
        </p:nvGraphicFramePr>
        <p:xfrm>
          <a:off x="436645" y="1575015"/>
          <a:ext cx="392528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16">
                  <a:extLst>
                    <a:ext uri="{9D8B030D-6E8A-4147-A177-3AD203B41FA5}">
                      <a16:colId xmlns:a16="http://schemas.microsoft.com/office/drawing/2014/main" val="2655057381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3519395929"/>
                    </a:ext>
                  </a:extLst>
                </a:gridCol>
                <a:gridCol w="513673">
                  <a:extLst>
                    <a:ext uri="{9D8B030D-6E8A-4147-A177-3AD203B41FA5}">
                      <a16:colId xmlns:a16="http://schemas.microsoft.com/office/drawing/2014/main" val="1396875525"/>
                    </a:ext>
                  </a:extLst>
                </a:gridCol>
                <a:gridCol w="549594">
                  <a:extLst>
                    <a:ext uri="{9D8B030D-6E8A-4147-A177-3AD203B41FA5}">
                      <a16:colId xmlns:a16="http://schemas.microsoft.com/office/drawing/2014/main" val="2318733327"/>
                    </a:ext>
                  </a:extLst>
                </a:gridCol>
                <a:gridCol w="513673">
                  <a:extLst>
                    <a:ext uri="{9D8B030D-6E8A-4147-A177-3AD203B41FA5}">
                      <a16:colId xmlns:a16="http://schemas.microsoft.com/office/drawing/2014/main" val="1426456168"/>
                    </a:ext>
                  </a:extLst>
                </a:gridCol>
                <a:gridCol w="549594">
                  <a:extLst>
                    <a:ext uri="{9D8B030D-6E8A-4147-A177-3AD203B41FA5}">
                      <a16:colId xmlns:a16="http://schemas.microsoft.com/office/drawing/2014/main" val="3779521033"/>
                    </a:ext>
                  </a:extLst>
                </a:gridCol>
                <a:gridCol w="366516">
                  <a:extLst>
                    <a:ext uri="{9D8B030D-6E8A-4147-A177-3AD203B41FA5}">
                      <a16:colId xmlns:a16="http://schemas.microsoft.com/office/drawing/2014/main" val="3200910024"/>
                    </a:ext>
                  </a:extLst>
                </a:gridCol>
                <a:gridCol w="366516">
                  <a:extLst>
                    <a:ext uri="{9D8B030D-6E8A-4147-A177-3AD203B41FA5}">
                      <a16:colId xmlns:a16="http://schemas.microsoft.com/office/drawing/2014/main" val="4039456046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211" marR="862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Day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0261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15158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Projectile</a:t>
                      </a:r>
                    </a:p>
                  </a:txBody>
                  <a:tcPr marL="86211" marR="86211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</a:t>
                      </a:r>
                    </a:p>
                  </a:txBody>
                  <a:tcPr marL="86211" marR="8621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Range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6211" marR="86211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96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2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874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 marL="86211" marR="8621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47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105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880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</a:p>
                  </a:txBody>
                  <a:tcPr marL="86211" marR="8621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81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21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46051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211" marR="862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marL="86211" marR="862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13129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Fire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66928"/>
                  </a:ext>
                </a:extLst>
              </a:tr>
            </a:tbl>
          </a:graphicData>
        </a:graphic>
      </p:graphicFrame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0AB2AAB5-BDCB-4EE4-A2E0-95795B87A0AB}"/>
              </a:ext>
            </a:extLst>
          </p:cNvPr>
          <p:cNvSpPr/>
          <p:nvPr/>
        </p:nvSpPr>
        <p:spPr>
          <a:xfrm>
            <a:off x="3647769" y="1586701"/>
            <a:ext cx="1845442" cy="609600"/>
          </a:xfrm>
          <a:prstGeom prst="rightArrow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</a:rPr>
              <a:t>N=36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B9FD7-3EF0-4927-9E78-4AC41691578B}"/>
              </a:ext>
            </a:extLst>
          </p:cNvPr>
          <p:cNvSpPr txBox="1"/>
          <p:nvPr/>
        </p:nvSpPr>
        <p:spPr>
          <a:xfrm>
            <a:off x="5610413" y="1135227"/>
            <a:ext cx="6473432" cy="1496500"/>
          </a:xfrm>
          <a:prstGeom prst="bracketPair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112713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Tests All Possible Combinations. </a:t>
            </a:r>
          </a:p>
          <a:p>
            <a:pPr marL="112713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fire mission is conducted during the Day at Short Range for Low Angle using Projectile 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D1225-D7E8-478A-9D1A-FA2B3B8AB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01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745F-2A0C-4F87-AF0E-F8EA9B49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32491"/>
            <a:ext cx="11002297" cy="79513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Typically, Screening Or Characterization Experiments Involve a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Fractional Factorial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0701-E74F-4340-8765-A6AFD94D2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9393" y="2951024"/>
            <a:ext cx="6661488" cy="312863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Fractional Factorial Designs: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the test goals of screen, characterize, or compare.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 a subset of the runs required for a full factorial.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Achieve a large reduction in test points by trading off the ability to estimate high-order interaction effects.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AE7AB71-4B0C-4447-A289-A262422A1E4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0078779"/>
              </p:ext>
            </p:extLst>
          </p:nvPr>
        </p:nvGraphicFramePr>
        <p:xfrm>
          <a:off x="306487" y="1733061"/>
          <a:ext cx="4331558" cy="37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93">
                  <a:extLst>
                    <a:ext uri="{9D8B030D-6E8A-4147-A177-3AD203B41FA5}">
                      <a16:colId xmlns:a16="http://schemas.microsoft.com/office/drawing/2014/main" val="2655057381"/>
                    </a:ext>
                  </a:extLst>
                </a:gridCol>
                <a:gridCol w="597701">
                  <a:extLst>
                    <a:ext uri="{9D8B030D-6E8A-4147-A177-3AD203B41FA5}">
                      <a16:colId xmlns:a16="http://schemas.microsoft.com/office/drawing/2014/main" val="3519395929"/>
                    </a:ext>
                  </a:extLst>
                </a:gridCol>
                <a:gridCol w="565820">
                  <a:extLst>
                    <a:ext uri="{9D8B030D-6E8A-4147-A177-3AD203B41FA5}">
                      <a16:colId xmlns:a16="http://schemas.microsoft.com/office/drawing/2014/main" val="1396875525"/>
                    </a:ext>
                  </a:extLst>
                </a:gridCol>
                <a:gridCol w="605388">
                  <a:extLst>
                    <a:ext uri="{9D8B030D-6E8A-4147-A177-3AD203B41FA5}">
                      <a16:colId xmlns:a16="http://schemas.microsoft.com/office/drawing/2014/main" val="2318733327"/>
                    </a:ext>
                  </a:extLst>
                </a:gridCol>
                <a:gridCol w="565820">
                  <a:extLst>
                    <a:ext uri="{9D8B030D-6E8A-4147-A177-3AD203B41FA5}">
                      <a16:colId xmlns:a16="http://schemas.microsoft.com/office/drawing/2014/main" val="1426456168"/>
                    </a:ext>
                  </a:extLst>
                </a:gridCol>
                <a:gridCol w="605388">
                  <a:extLst>
                    <a:ext uri="{9D8B030D-6E8A-4147-A177-3AD203B41FA5}">
                      <a16:colId xmlns:a16="http://schemas.microsoft.com/office/drawing/2014/main" val="3779521033"/>
                    </a:ext>
                  </a:extLst>
                </a:gridCol>
                <a:gridCol w="403724">
                  <a:extLst>
                    <a:ext uri="{9D8B030D-6E8A-4147-A177-3AD203B41FA5}">
                      <a16:colId xmlns:a16="http://schemas.microsoft.com/office/drawing/2014/main" val="3200910024"/>
                    </a:ext>
                  </a:extLst>
                </a:gridCol>
                <a:gridCol w="403724">
                  <a:extLst>
                    <a:ext uri="{9D8B030D-6E8A-4147-A177-3AD203B41FA5}">
                      <a16:colId xmlns:a16="http://schemas.microsoft.com/office/drawing/2014/main" val="4039456046"/>
                    </a:ext>
                  </a:extLst>
                </a:gridCol>
              </a:tblGrid>
              <a:tr h="378964">
                <a:tc rowSpan="2"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02611"/>
                  </a:ext>
                </a:extLst>
              </a:tr>
              <a:tr h="378964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15158"/>
                  </a:ext>
                </a:extLst>
              </a:tr>
              <a:tr h="378964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Projectile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96685"/>
                  </a:ext>
                </a:extLst>
              </a:tr>
              <a:tr h="378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2686"/>
                  </a:ext>
                </a:extLst>
              </a:tr>
              <a:tr h="378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87465"/>
                  </a:ext>
                </a:extLst>
              </a:tr>
              <a:tr h="378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81689"/>
                  </a:ext>
                </a:extLst>
              </a:tr>
              <a:tr h="378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2100"/>
                  </a:ext>
                </a:extLst>
              </a:tr>
              <a:tr h="378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46051"/>
                  </a:ext>
                </a:extLst>
              </a:tr>
              <a:tr h="378964"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13129"/>
                  </a:ext>
                </a:extLst>
              </a:tr>
              <a:tr h="378964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Fire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66928"/>
                  </a:ext>
                </a:extLst>
              </a:tr>
            </a:tbl>
          </a:graphicData>
        </a:graphic>
      </p:graphicFrame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99BB01FE-0430-4170-9E47-26D78F6ECA2D}"/>
              </a:ext>
            </a:extLst>
          </p:cNvPr>
          <p:cNvSpPr/>
          <p:nvPr/>
        </p:nvSpPr>
        <p:spPr>
          <a:xfrm>
            <a:off x="4139381" y="1733061"/>
            <a:ext cx="1766784" cy="609600"/>
          </a:xfrm>
          <a:prstGeom prst="rightArrow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</a:rPr>
              <a:t>N=12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FB7E6-F87F-40E1-912C-9E0AFF9AC92F}"/>
              </a:ext>
            </a:extLst>
          </p:cNvPr>
          <p:cNvSpPr txBox="1"/>
          <p:nvPr/>
        </p:nvSpPr>
        <p:spPr>
          <a:xfrm>
            <a:off x="6074281" y="1281587"/>
            <a:ext cx="5173822" cy="1496500"/>
          </a:xfrm>
          <a:prstGeom prst="bracketPair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112713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Places test points at the right conditions to support a main effects model.</a:t>
            </a:r>
            <a:endParaRPr lang="en-US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999E-00E9-4484-9F56-DBC755A73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9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EAEA-8677-44FD-9810-C06A5CB9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0"/>
            <a:ext cx="11474246" cy="79513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Optimal Designs </a:t>
            </a:r>
            <a:r>
              <a:rPr lang="en-US" b="1" dirty="0">
                <a:latin typeface="+mj-lt"/>
              </a:rPr>
              <a:t>Are Most Useful When The Number Of Test Points Is Constrained To Preclude A Factorial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D0EDF-CC59-43A4-8D7C-18A43DC4E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5839" y="3429000"/>
            <a:ext cx="7374147" cy="326727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Optimal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the test goals of characterize, optimize, predict.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Useful when the number of test points is constrained to preclude a factorial design.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a researcher-specified model and a fixed sample size (a subset of the runs required for a full factorial).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8F95ED88-451C-4E38-B6A2-808D39F714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5145046"/>
              </p:ext>
            </p:extLst>
          </p:nvPr>
        </p:nvGraphicFramePr>
        <p:xfrm>
          <a:off x="585649" y="1512835"/>
          <a:ext cx="4163377" cy="485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6">
                  <a:extLst>
                    <a:ext uri="{9D8B030D-6E8A-4147-A177-3AD203B41FA5}">
                      <a16:colId xmlns:a16="http://schemas.microsoft.com/office/drawing/2014/main" val="2655057381"/>
                    </a:ext>
                  </a:extLst>
                </a:gridCol>
                <a:gridCol w="545147">
                  <a:extLst>
                    <a:ext uri="{9D8B030D-6E8A-4147-A177-3AD203B41FA5}">
                      <a16:colId xmlns:a16="http://schemas.microsoft.com/office/drawing/2014/main" val="3519395929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139687552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318733327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1426456168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3779521033"/>
                    </a:ext>
                  </a:extLst>
                </a:gridCol>
                <a:gridCol w="388747">
                  <a:extLst>
                    <a:ext uri="{9D8B030D-6E8A-4147-A177-3AD203B41FA5}">
                      <a16:colId xmlns:a16="http://schemas.microsoft.com/office/drawing/2014/main" val="3200910024"/>
                    </a:ext>
                  </a:extLst>
                </a:gridCol>
                <a:gridCol w="388747">
                  <a:extLst>
                    <a:ext uri="{9D8B030D-6E8A-4147-A177-3AD203B41FA5}">
                      <a16:colId xmlns:a16="http://schemas.microsoft.com/office/drawing/2014/main" val="4039456046"/>
                    </a:ext>
                  </a:extLst>
                </a:gridCol>
              </a:tblGrid>
              <a:tr h="401310">
                <a:tc rowSpan="2"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0261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15158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Projectile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96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2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874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47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105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880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81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21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46051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13129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Fire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66928"/>
                  </a:ext>
                </a:extLst>
              </a:tr>
            </a:tbl>
          </a:graphicData>
        </a:graphic>
      </p:graphicFrame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7EADC254-8E16-4091-A67D-1FEF46FD82CD}"/>
              </a:ext>
            </a:extLst>
          </p:cNvPr>
          <p:cNvSpPr/>
          <p:nvPr/>
        </p:nvSpPr>
        <p:spPr>
          <a:xfrm>
            <a:off x="4434348" y="1908224"/>
            <a:ext cx="1892451" cy="609600"/>
          </a:xfrm>
          <a:prstGeom prst="rightArrow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8DE03-B370-45F3-AB5B-A18692269AC7}"/>
              </a:ext>
            </a:extLst>
          </p:cNvPr>
          <p:cNvSpPr txBox="1"/>
          <p:nvPr/>
        </p:nvSpPr>
        <p:spPr>
          <a:xfrm>
            <a:off x="6440086" y="1527224"/>
            <a:ext cx="4758856" cy="1371600"/>
          </a:xfrm>
          <a:prstGeom prst="bracketPair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17145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Places test points at the right conditions to estimate specified model terms.</a:t>
            </a:r>
            <a:endParaRPr lang="en-US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087C-CB0F-47C2-BCE6-838B372A9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9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Optimality Criteria Overview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EB693-75F9-45E9-8FFB-AB7CEA1E374B}"/>
              </a:ext>
            </a:extLst>
          </p:cNvPr>
          <p:cNvGrpSpPr/>
          <p:nvPr/>
        </p:nvGrpSpPr>
        <p:grpSpPr>
          <a:xfrm>
            <a:off x="101600" y="1069228"/>
            <a:ext cx="12174326" cy="5268510"/>
            <a:chOff x="335902" y="1092876"/>
            <a:chExt cx="8616836" cy="4672248"/>
          </a:xfrm>
        </p:grpSpPr>
        <p:sp>
          <p:nvSpPr>
            <p:cNvPr id="4" name="Rectangle 3"/>
            <p:cNvSpPr/>
            <p:nvPr/>
          </p:nvSpPr>
          <p:spPr>
            <a:xfrm>
              <a:off x="335902" y="1092876"/>
              <a:ext cx="2673221" cy="4446009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7397" y="1111528"/>
              <a:ext cx="2673221" cy="4427358"/>
            </a:xfrm>
            <a:prstGeom prst="rect">
              <a:avLst/>
            </a:prstGeom>
            <a:solidFill>
              <a:srgbClr val="CCFF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46541" y="1102202"/>
              <a:ext cx="2673221" cy="4436683"/>
            </a:xfrm>
            <a:prstGeom prst="rect">
              <a:avLst/>
            </a:prstGeom>
            <a:solidFill>
              <a:srgbClr val="FFCC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6604" y="1116802"/>
              <a:ext cx="911299" cy="32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D-Optimal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1324" y="1092876"/>
              <a:ext cx="838686" cy="32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I-Optimal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2819" y="1092876"/>
              <a:ext cx="1183600" cy="32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Alias-Optimal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7805" y="1609406"/>
              <a:ext cx="2573669" cy="278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D-optimal designs 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minimize the variance of the parameter estimates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Most useful for characterizing performance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Generally, provides the “best” power across all parameter terms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Tends to place most points on the edges of the design space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2616" y="1609406"/>
              <a:ext cx="2505269" cy="253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I-optimal designs 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minimize the average prediction variance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Most useful when you want good predictions across your design space, particularly if you want to model curvature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Tends to allocate more points on the interior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2404" y="1616965"/>
              <a:ext cx="2570960" cy="229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Alias-optimal designs minimize correlation between main effect and interaction terms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Most useful when performing screening experiments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Usually less power to estimate effect sizes, but can reduce overall resource requirements with sequential testing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48" y="3988870"/>
              <a:ext cx="1998287" cy="17762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792" y="3988870"/>
              <a:ext cx="1977302" cy="17576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451" y="3979544"/>
              <a:ext cx="1998287" cy="177625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2377" y="4191390"/>
              <a:ext cx="788764" cy="832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Example: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2-factor model 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with quadratic 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terms and all 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interactions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7139" y="4348297"/>
              <a:ext cx="822777" cy="832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Note: Here, the Alias-optimal design is the same as D-optimal design!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92067" y="4163976"/>
              <a:ext cx="914634" cy="113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Only difference here in inputs is design is I-optimal—resulting in more points allocated in the interior.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49BF6FE-0F68-4CED-83D9-135FA3B2B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65FB-D5AF-4458-AFD9-0259D87B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6" y="0"/>
            <a:ext cx="12005187" cy="79513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Response Surface Designs </a:t>
            </a:r>
            <a:r>
              <a:rPr lang="en-US" b="1" dirty="0">
                <a:latin typeface="+mj-lt"/>
              </a:rPr>
              <a:t>Spread Test Points Throughout The Experimental Region To Support A Detailed Model Of The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55F71-359E-47CE-915D-97710486A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144" y="3168727"/>
            <a:ext cx="5639976" cy="253288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Response Surface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the test goals of characterize, optimize, predict, improve.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the best designs if the researcher needs to minimize or maximize a response.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22A80CD-7257-4566-AEBB-40742BF78C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2298745"/>
              </p:ext>
            </p:extLst>
          </p:nvPr>
        </p:nvGraphicFramePr>
        <p:xfrm>
          <a:off x="547745" y="1535752"/>
          <a:ext cx="554825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8">
                  <a:extLst>
                    <a:ext uri="{9D8B030D-6E8A-4147-A177-3AD203B41FA5}">
                      <a16:colId xmlns:a16="http://schemas.microsoft.com/office/drawing/2014/main" val="2655057381"/>
                    </a:ext>
                  </a:extLst>
                </a:gridCol>
                <a:gridCol w="509165">
                  <a:extLst>
                    <a:ext uri="{9D8B030D-6E8A-4147-A177-3AD203B41FA5}">
                      <a16:colId xmlns:a16="http://schemas.microsoft.com/office/drawing/2014/main" val="3519395929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396875525"/>
                    </a:ext>
                  </a:extLst>
                </a:gridCol>
                <a:gridCol w="562207">
                  <a:extLst>
                    <a:ext uri="{9D8B030D-6E8A-4147-A177-3AD203B41FA5}">
                      <a16:colId xmlns:a16="http://schemas.microsoft.com/office/drawing/2014/main" val="2318733327"/>
                    </a:ext>
                  </a:extLst>
                </a:gridCol>
                <a:gridCol w="663893">
                  <a:extLst>
                    <a:ext uri="{9D8B030D-6E8A-4147-A177-3AD203B41FA5}">
                      <a16:colId xmlns:a16="http://schemas.microsoft.com/office/drawing/2014/main" val="380906001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426456168"/>
                    </a:ext>
                  </a:extLst>
                </a:gridCol>
                <a:gridCol w="633376">
                  <a:extLst>
                    <a:ext uri="{9D8B030D-6E8A-4147-A177-3AD203B41FA5}">
                      <a16:colId xmlns:a16="http://schemas.microsoft.com/office/drawing/2014/main" val="3779521033"/>
                    </a:ext>
                  </a:extLst>
                </a:gridCol>
                <a:gridCol w="663893">
                  <a:extLst>
                    <a:ext uri="{9D8B030D-6E8A-4147-A177-3AD203B41FA5}">
                      <a16:colId xmlns:a16="http://schemas.microsoft.com/office/drawing/2014/main" val="2089394650"/>
                    </a:ext>
                  </a:extLst>
                </a:gridCol>
                <a:gridCol w="255288">
                  <a:extLst>
                    <a:ext uri="{9D8B030D-6E8A-4147-A177-3AD203B41FA5}">
                      <a16:colId xmlns:a16="http://schemas.microsoft.com/office/drawing/2014/main" val="3200910024"/>
                    </a:ext>
                  </a:extLst>
                </a:gridCol>
                <a:gridCol w="367624">
                  <a:extLst>
                    <a:ext uri="{9D8B030D-6E8A-4147-A177-3AD203B41FA5}">
                      <a16:colId xmlns:a16="http://schemas.microsoft.com/office/drawing/2014/main" val="4039456046"/>
                    </a:ext>
                  </a:extLst>
                </a:gridCol>
              </a:tblGrid>
              <a:tr h="302971">
                <a:tc rowSpan="2"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02611"/>
                  </a:ext>
                </a:extLst>
              </a:tr>
              <a:tr h="30297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15158"/>
                  </a:ext>
                </a:extLst>
              </a:tr>
              <a:tr h="365760"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Projectile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Long:  1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9668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268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8746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04705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21052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68804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Short:   -1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58168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521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86211" marR="86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46051"/>
                  </a:ext>
                </a:extLst>
              </a:tr>
              <a:tr h="264016"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Low: 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High: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Low: 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High: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413129"/>
                  </a:ext>
                </a:extLst>
              </a:tr>
              <a:tr h="30297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Fire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669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2186ED-64AA-4D86-BA27-54A833E2E49B}"/>
              </a:ext>
            </a:extLst>
          </p:cNvPr>
          <p:cNvSpPr txBox="1"/>
          <p:nvPr/>
        </p:nvSpPr>
        <p:spPr>
          <a:xfrm>
            <a:off x="7364370" y="1343273"/>
            <a:ext cx="2743200" cy="914400"/>
          </a:xfrm>
          <a:prstGeom prst="bracketPair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112713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Includes center points </a:t>
            </a:r>
            <a:b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 check for curvature.</a:t>
            </a: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7FBF8EA3-8B6C-41CA-835D-06884E9A2DE5}"/>
              </a:ext>
            </a:extLst>
          </p:cNvPr>
          <p:cNvSpPr/>
          <p:nvPr/>
        </p:nvSpPr>
        <p:spPr>
          <a:xfrm>
            <a:off x="5471919" y="1486301"/>
            <a:ext cx="1892451" cy="609600"/>
          </a:xfrm>
          <a:prstGeom prst="rightArrow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9FAC5-6A25-4DB0-AE40-7ECC93D9F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21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F851A-0B2F-4A76-8AB1-14FCCAB8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72" y="3255618"/>
            <a:ext cx="2826726" cy="2763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7BC26-2C33-446E-AC17-66933AF8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32" y="18661"/>
            <a:ext cx="9672536" cy="79513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So Far All The Designs Presented Have Been Geared Toward Stochastic Outcomes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E1D7-0753-41AE-9C46-1438DD239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207" y="2402101"/>
            <a:ext cx="5320922" cy="4153191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geared toward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test outcomes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assume a (near)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outcome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46FA-6F1D-4486-806B-727805A7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24" y="1118618"/>
            <a:ext cx="4029147" cy="200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E0FE1-C3AD-4F7A-9890-EBBA2E16E8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41" r="23135"/>
          <a:stretch/>
        </p:blipFill>
        <p:spPr>
          <a:xfrm>
            <a:off x="5269806" y="3425215"/>
            <a:ext cx="3124200" cy="1717540"/>
          </a:xfrm>
          <a:prstGeom prst="rect">
            <a:avLst/>
          </a:prstGeom>
        </p:spPr>
      </p:pic>
      <p:sp>
        <p:nvSpPr>
          <p:cNvPr id="8" name="Left-Up Arrow 3">
            <a:extLst>
              <a:ext uri="{FF2B5EF4-FFF2-40B4-BE49-F238E27FC236}">
                <a16:creationId xmlns:a16="http://schemas.microsoft.com/office/drawing/2014/main" id="{B902C26A-7FC8-4A45-8526-B60643952E4A}"/>
              </a:ext>
            </a:extLst>
          </p:cNvPr>
          <p:cNvSpPr/>
          <p:nvPr/>
        </p:nvSpPr>
        <p:spPr bwMode="auto">
          <a:xfrm rot="9992229">
            <a:off x="4146357" y="3256753"/>
            <a:ext cx="1066800" cy="9906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4">
            <a:extLst>
              <a:ext uri="{FF2B5EF4-FFF2-40B4-BE49-F238E27FC236}">
                <a16:creationId xmlns:a16="http://schemas.microsoft.com/office/drawing/2014/main" id="{B862AFE6-2F3F-47AF-A463-A7346C596FFC}"/>
              </a:ext>
            </a:extLst>
          </p:cNvPr>
          <p:cNvSpPr/>
          <p:nvPr/>
        </p:nvSpPr>
        <p:spPr bwMode="auto">
          <a:xfrm rot="3535253">
            <a:off x="5434496" y="1955293"/>
            <a:ext cx="646498" cy="86982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2BB45-C2BF-4B0F-BFE9-9A9B9E1A4483}"/>
              </a:ext>
            </a:extLst>
          </p:cNvPr>
          <p:cNvSpPr txBox="1"/>
          <p:nvPr/>
        </p:nvSpPr>
        <p:spPr>
          <a:xfrm>
            <a:off x="5731129" y="4917339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Covering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EFA1-C7B3-4AD3-95FE-CE0C3337C935}"/>
              </a:ext>
            </a:extLst>
          </p:cNvPr>
          <p:cNvSpPr txBox="1"/>
          <p:nvPr/>
        </p:nvSpPr>
        <p:spPr>
          <a:xfrm>
            <a:off x="9467278" y="3403669"/>
            <a:ext cx="192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Space-Filling Designs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4EBA3-5A6C-4EB2-96A1-50F9AD6B8943}"/>
              </a:ext>
            </a:extLst>
          </p:cNvPr>
          <p:cNvSpPr/>
          <p:nvPr/>
        </p:nvSpPr>
        <p:spPr>
          <a:xfrm>
            <a:off x="477571" y="4917339"/>
            <a:ext cx="4263549" cy="1246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the right class of design for your specific outcome is critical!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C3A7B4-BC5A-412E-A2E1-973A3D1BD5AA}"/>
              </a:ext>
            </a:extLst>
          </p:cNvPr>
          <p:cNvSpPr txBox="1">
            <a:spLocks/>
          </p:cNvSpPr>
          <p:nvPr/>
        </p:nvSpPr>
        <p:spPr>
          <a:xfrm>
            <a:off x="410207" y="1358672"/>
            <a:ext cx="3964063" cy="73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field of DOE includes two broad classes of designs: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D9F01-3CFB-422A-87B0-F6B253305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6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3131C-61A5-453A-9BB2-CB9F3F83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138137"/>
            <a:ext cx="12093677" cy="662167"/>
          </a:xfrm>
        </p:spPr>
        <p:txBody>
          <a:bodyPr/>
          <a:lstStyle/>
          <a:p>
            <a:r>
              <a:rPr lang="en-US" b="1" kern="0" dirty="0">
                <a:latin typeface="+mj-lt"/>
              </a:rPr>
              <a:t>Leveraging M&amp;S To Expand Testing For New Artillery Cannon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DB2C27-113C-459E-897E-BF89EB078945}"/>
              </a:ext>
            </a:extLst>
          </p:cNvPr>
          <p:cNvSpPr txBox="1">
            <a:spLocks/>
          </p:cNvSpPr>
          <p:nvPr/>
        </p:nvSpPr>
        <p:spPr bwMode="auto">
          <a:xfrm>
            <a:off x="3575694" y="1199856"/>
            <a:ext cx="4840719" cy="1090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00" b="1" kern="0" dirty="0">
                <a:latin typeface="Arial" panose="020B0604020202020204" pitchFamily="34" charset="0"/>
                <a:cs typeface="Arial" panose="020B0604020202020204" pitchFamily="34" charset="0"/>
              </a:rPr>
              <a:t>Response Variable</a:t>
            </a:r>
          </a:p>
          <a:p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Accuracy of Fires - Miss Distance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110256-1D51-4BF2-8487-819D80B3B8E4}"/>
              </a:ext>
            </a:extLst>
          </p:cNvPr>
          <p:cNvGrpSpPr/>
          <p:nvPr/>
        </p:nvGrpSpPr>
        <p:grpSpPr>
          <a:xfrm>
            <a:off x="1760055" y="2531576"/>
            <a:ext cx="9198137" cy="1526679"/>
            <a:chOff x="796493" y="2426277"/>
            <a:chExt cx="7665313" cy="15266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1436EC-CD92-48BE-B3DA-A9CD1944BF82}"/>
                </a:ext>
              </a:extLst>
            </p:cNvPr>
            <p:cNvGrpSpPr/>
            <p:nvPr/>
          </p:nvGrpSpPr>
          <p:grpSpPr>
            <a:xfrm>
              <a:off x="796493" y="2597916"/>
              <a:ext cx="7665313" cy="1355040"/>
              <a:chOff x="1278991" y="2472118"/>
              <a:chExt cx="7483380" cy="135504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579CC4-B182-4CFC-87A3-88D47312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275" y="2935126"/>
                <a:ext cx="710968" cy="627451"/>
              </a:xfrm>
              <a:prstGeom prst="rect">
                <a:avLst/>
              </a:prstGeom>
              <a:solidFill>
                <a:srgbClr val="FFFFFF"/>
              </a:solidFill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1293B5-51A4-490C-8C3D-7B66D6785D1B}"/>
                  </a:ext>
                </a:extLst>
              </p:cNvPr>
              <p:cNvGrpSpPr/>
              <p:nvPr/>
            </p:nvGrpSpPr>
            <p:grpSpPr>
              <a:xfrm>
                <a:off x="1278991" y="2472118"/>
                <a:ext cx="7483380" cy="1355040"/>
                <a:chOff x="1341529" y="2500532"/>
                <a:chExt cx="7483380" cy="135504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A9CC91C-220C-48C2-9CAC-E7AF0F265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1341529" y="2660445"/>
                  <a:ext cx="1680782" cy="1107281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9471355-9BDC-40B4-9E46-315EC7087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15081" y="2500532"/>
                  <a:ext cx="1809828" cy="135504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B7B2AA-137B-4F40-B5C0-A32AE60C8C17}"/>
                </a:ext>
              </a:extLst>
            </p:cNvPr>
            <p:cNvSpPr/>
            <p:nvPr/>
          </p:nvSpPr>
          <p:spPr>
            <a:xfrm>
              <a:off x="2178757" y="2426277"/>
              <a:ext cx="4732406" cy="663103"/>
            </a:xfrm>
            <a:custGeom>
              <a:avLst/>
              <a:gdLst>
                <a:gd name="connsiteX0" fmla="*/ 0 w 4678325"/>
                <a:gd name="connsiteY0" fmla="*/ 439819 h 663103"/>
                <a:gd name="connsiteX1" fmla="*/ 3083442 w 4678325"/>
                <a:gd name="connsiteY1" fmla="*/ 3884 h 663103"/>
                <a:gd name="connsiteX2" fmla="*/ 4678325 w 4678325"/>
                <a:gd name="connsiteY2" fmla="*/ 663103 h 66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8325" h="663103">
                  <a:moveTo>
                    <a:pt x="0" y="439819"/>
                  </a:moveTo>
                  <a:cubicBezTo>
                    <a:pt x="1151860" y="203244"/>
                    <a:pt x="2303721" y="-33330"/>
                    <a:pt x="3083442" y="3884"/>
                  </a:cubicBezTo>
                  <a:cubicBezTo>
                    <a:pt x="3863163" y="41098"/>
                    <a:pt x="4270744" y="352100"/>
                    <a:pt x="4678325" y="663103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DF3CC7E2-6D06-49AA-859D-E810F867E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5093"/>
              </p:ext>
            </p:extLst>
          </p:nvPr>
        </p:nvGraphicFramePr>
        <p:xfrm>
          <a:off x="3518542" y="4299154"/>
          <a:ext cx="4773044" cy="2042160"/>
        </p:xfrm>
        <a:graphic>
          <a:graphicData uri="http://schemas.openxmlformats.org/drawingml/2006/table">
            <a:tbl>
              <a:tblPr firstRow="1" bandRow="1"/>
              <a:tblGrid>
                <a:gridCol w="244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Time of 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Day, 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30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Range to Target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500 m,</a:t>
                      </a:r>
                      <a:r>
                        <a:rPr lang="en-US" sz="2000" baseline="0" dirty="0"/>
                        <a:t> 4000 m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Projectile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A, B,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403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Angle of Fire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10, 45 degrees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0E9F028-A241-4407-A640-C0BE6775D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7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E674A7-70ED-43FF-B60B-EB990B2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9" y="-79513"/>
            <a:ext cx="10946521" cy="954107"/>
          </a:xfrm>
        </p:spPr>
        <p:txBody>
          <a:bodyPr/>
          <a:lstStyle/>
          <a:p>
            <a:pPr marL="342900"/>
            <a:r>
              <a:rPr lang="en-US" dirty="0"/>
              <a:t>Space-Filling Designs Can Help Recover More Trends In Simulation Outputs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9EDC8-4F53-4BD8-9956-A4DA55ABACDD}"/>
              </a:ext>
            </a:extLst>
          </p:cNvPr>
          <p:cNvSpPr/>
          <p:nvPr/>
        </p:nvSpPr>
        <p:spPr>
          <a:xfrm>
            <a:off x="6765957" y="999139"/>
            <a:ext cx="4461967" cy="403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SFD within factor combinations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FC4997-1FDA-4CA4-A071-0662AE5FFF1B}"/>
              </a:ext>
            </a:extLst>
          </p:cNvPr>
          <p:cNvGrpSpPr/>
          <p:nvPr/>
        </p:nvGrpSpPr>
        <p:grpSpPr>
          <a:xfrm>
            <a:off x="468496" y="3180343"/>
            <a:ext cx="5738239" cy="3083117"/>
            <a:chOff x="-182651" y="2431222"/>
            <a:chExt cx="4343947" cy="30831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EADD9D-10FD-42A1-9957-1824D653170A}"/>
                </a:ext>
              </a:extLst>
            </p:cNvPr>
            <p:cNvGrpSpPr/>
            <p:nvPr/>
          </p:nvGrpSpPr>
          <p:grpSpPr>
            <a:xfrm>
              <a:off x="-182651" y="2431222"/>
              <a:ext cx="4343947" cy="3082428"/>
              <a:chOff x="-159405" y="2684819"/>
              <a:chExt cx="4343947" cy="308242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A896E6E-9BD7-4A14-9589-135F7FA29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2" t="2566"/>
              <a:stretch/>
            </p:blipFill>
            <p:spPr>
              <a:xfrm>
                <a:off x="154984" y="3619009"/>
                <a:ext cx="4029558" cy="2148238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A85537-791E-49D9-B2BE-211E05BB4BD1}"/>
                  </a:ext>
                </a:extLst>
              </p:cNvPr>
              <p:cNvSpPr/>
              <p:nvPr/>
            </p:nvSpPr>
            <p:spPr>
              <a:xfrm>
                <a:off x="-159405" y="2684819"/>
                <a:ext cx="3954205" cy="6819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60-run fast flexible space-filling design for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categorical and 2 continuous factors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1ED676-E316-4E8E-8951-D2ACB6B1B6DD}"/>
                </a:ext>
              </a:extLst>
            </p:cNvPr>
            <p:cNvSpPr txBox="1"/>
            <p:nvPr/>
          </p:nvSpPr>
          <p:spPr>
            <a:xfrm>
              <a:off x="1572206" y="5252729"/>
              <a:ext cx="9376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Range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7E6F9D-1FB5-4750-97F7-82DB5D02BFE0}"/>
                </a:ext>
              </a:extLst>
            </p:cNvPr>
            <p:cNvSpPr txBox="1"/>
            <p:nvPr/>
          </p:nvSpPr>
          <p:spPr>
            <a:xfrm rot="16200000">
              <a:off x="-325454" y="4067341"/>
              <a:ext cx="9376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EBF586-91F8-472E-B8E1-5F680D303ADC}"/>
              </a:ext>
            </a:extLst>
          </p:cNvPr>
          <p:cNvGrpSpPr/>
          <p:nvPr/>
        </p:nvGrpSpPr>
        <p:grpSpPr>
          <a:xfrm>
            <a:off x="6651269" y="1501100"/>
            <a:ext cx="4970460" cy="2107812"/>
            <a:chOff x="5381275" y="1242775"/>
            <a:chExt cx="3762725" cy="23272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B29491-26D1-4B54-8645-A7DCB457A285}"/>
                </a:ext>
              </a:extLst>
            </p:cNvPr>
            <p:cNvGrpSpPr/>
            <p:nvPr/>
          </p:nvGrpSpPr>
          <p:grpSpPr>
            <a:xfrm>
              <a:off x="5496582" y="1242775"/>
              <a:ext cx="3647418" cy="2327272"/>
              <a:chOff x="5496582" y="1242775"/>
              <a:chExt cx="3647418" cy="232727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0ABB5A8-8141-4350-A737-5AF391CEC4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5" t="2642"/>
              <a:stretch/>
            </p:blipFill>
            <p:spPr>
              <a:xfrm>
                <a:off x="5496582" y="1242775"/>
                <a:ext cx="3647418" cy="2186225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3CC0B-4D53-4579-B866-D2CE64BEC22B}"/>
                  </a:ext>
                </a:extLst>
              </p:cNvPr>
              <p:cNvSpPr txBox="1"/>
              <p:nvPr/>
            </p:nvSpPr>
            <p:spPr>
              <a:xfrm>
                <a:off x="6617776" y="3281199"/>
                <a:ext cx="937648" cy="288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Range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081ACF-0C53-461C-8E32-62B285F49B48}"/>
                </a:ext>
              </a:extLst>
            </p:cNvPr>
            <p:cNvSpPr txBox="1"/>
            <p:nvPr/>
          </p:nvSpPr>
          <p:spPr>
            <a:xfrm rot="16200000">
              <a:off x="5043256" y="1896347"/>
              <a:ext cx="9376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B3541F-F9FB-4655-B797-0C99C1B2AD19}"/>
              </a:ext>
            </a:extLst>
          </p:cNvPr>
          <p:cNvGrpSpPr/>
          <p:nvPr/>
        </p:nvGrpSpPr>
        <p:grpSpPr>
          <a:xfrm>
            <a:off x="6596792" y="4123523"/>
            <a:ext cx="4907059" cy="2400858"/>
            <a:chOff x="5429271" y="3619009"/>
            <a:chExt cx="3714729" cy="272502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99A00B1-16A4-4DF6-B106-A0BFA87F551D}"/>
                </a:ext>
              </a:extLst>
            </p:cNvPr>
            <p:cNvGrpSpPr/>
            <p:nvPr/>
          </p:nvGrpSpPr>
          <p:grpSpPr>
            <a:xfrm>
              <a:off x="5577947" y="3619009"/>
              <a:ext cx="3566053" cy="2725029"/>
              <a:chOff x="5577947" y="3619009"/>
              <a:chExt cx="3566053" cy="27250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9846849-DEA1-49D8-B265-16AAF3691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231" t="2343" b="5676"/>
              <a:stretch/>
            </p:blipFill>
            <p:spPr>
              <a:xfrm>
                <a:off x="5577947" y="3619009"/>
                <a:ext cx="3566053" cy="242809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99B841-C61D-4CF1-9883-DD4788976885}"/>
                  </a:ext>
                </a:extLst>
              </p:cNvPr>
              <p:cNvSpPr txBox="1"/>
              <p:nvPr/>
            </p:nvSpPr>
            <p:spPr>
              <a:xfrm>
                <a:off x="6617776" y="6047105"/>
                <a:ext cx="937648" cy="2969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Range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F9C5AE-EE46-4683-8485-72D688427ECA}"/>
                </a:ext>
              </a:extLst>
            </p:cNvPr>
            <p:cNvSpPr txBox="1"/>
            <p:nvPr/>
          </p:nvSpPr>
          <p:spPr>
            <a:xfrm rot="16200000">
              <a:off x="5091252" y="4591091"/>
              <a:ext cx="9376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397F0A0-48B0-4A5E-92DA-C1E1DF46DACA}"/>
              </a:ext>
            </a:extLst>
          </p:cNvPr>
          <p:cNvSpPr/>
          <p:nvPr/>
        </p:nvSpPr>
        <p:spPr>
          <a:xfrm>
            <a:off x="6782996" y="3624630"/>
            <a:ext cx="4444928" cy="4077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good projection properties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539CA5-60F0-4AFE-B5FE-0994B6E613CC}"/>
              </a:ext>
            </a:extLst>
          </p:cNvPr>
          <p:cNvGrpSpPr/>
          <p:nvPr/>
        </p:nvGrpSpPr>
        <p:grpSpPr>
          <a:xfrm>
            <a:off x="5779599" y="2754084"/>
            <a:ext cx="1076782" cy="1928074"/>
            <a:chOff x="4330089" y="2310711"/>
            <a:chExt cx="773134" cy="192807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532A28-9B51-4849-A1E4-EFB91ACF6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0089" y="2310711"/>
              <a:ext cx="773134" cy="870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4FEBCED-B66C-4603-8E22-1A83EAF56E10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>
              <a:off x="4330089" y="3181257"/>
              <a:ext cx="710813" cy="1057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6B50ECA-93A0-4416-AE98-79D5CE2441EA}"/>
              </a:ext>
            </a:extLst>
          </p:cNvPr>
          <p:cNvSpPr txBox="1">
            <a:spLocks/>
          </p:cNvSpPr>
          <p:nvPr/>
        </p:nvSpPr>
        <p:spPr>
          <a:xfrm>
            <a:off x="166062" y="1195237"/>
            <a:ext cx="6040673" cy="2532888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Space-Filling Designs</a:t>
            </a:r>
          </a:p>
          <a:p>
            <a:pPr marL="342900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designing a test that involves M&amp;S, we should consider using space-filling designs (SFDs) to better spread out points across the factor 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770AA-F68A-4B02-A928-01BABA8F6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8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5905FFF7-5810-4EA4-AE2F-20F27FF9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1" y="2163338"/>
            <a:ext cx="3566735" cy="221711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Evaluating the Test Design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FC59F1-4A08-435C-A272-4C64B1540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957977"/>
              </p:ext>
            </p:extLst>
          </p:nvPr>
        </p:nvGraphicFramePr>
        <p:xfrm>
          <a:off x="4601380" y="1099958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B7BAFE-30D0-4297-9B0B-B777C81FD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83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9AFB2-D42A-4019-A936-AE265C1D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-65317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Defensible Test Designs Ensure That You Get The Data You Need To Evaluate The System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909E52-9EB4-480F-A76E-30118779D283}"/>
              </a:ext>
            </a:extLst>
          </p:cNvPr>
          <p:cNvSpPr txBox="1">
            <a:spLocks/>
          </p:cNvSpPr>
          <p:nvPr/>
        </p:nvSpPr>
        <p:spPr bwMode="auto">
          <a:xfrm>
            <a:off x="834446" y="918445"/>
            <a:ext cx="109544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evaluating a test design, ask:</a:t>
            </a:r>
          </a:p>
          <a:p>
            <a:pPr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Does this design ensure that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adequate data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is collected? (power/confidence)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If the system doesn’t perform well, will I be able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determine why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? (factor identifiability)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Does the DOE reflect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the way the test will be conducted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? (restricted randomization)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Will the data described in this test let me do the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I want to do? (characterize performance across the relevant factor space)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B700B-0522-4906-A880-224A9531A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B33272-6D38-4F42-A3FD-9DB1E9593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this tutorial, attendees should be able to: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the importance of experimental design and its link to data analysis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essential elements of test design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key differences between test designs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 the adequacy of a test design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key tips to data analysis and reporting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ED596-A3C3-4931-A1FC-86BB4E80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0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What Will You Learn From This Tutorial?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82400-2542-413E-8E1E-47A3FA6174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61DB0-26F3-4941-8E78-A2B9E7186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909E52-9EB4-480F-A76E-30118779D283}"/>
              </a:ext>
            </a:extLst>
          </p:cNvPr>
          <p:cNvSpPr txBox="1">
            <a:spLocks/>
          </p:cNvSpPr>
          <p:nvPr/>
        </p:nvSpPr>
        <p:spPr bwMode="auto">
          <a:xfrm>
            <a:off x="1424381" y="976770"/>
            <a:ext cx="101973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evaluating a test design, ask: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Does this design ensure that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adequate data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is collected? (power/confidence)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system doesn’t perform well, will I be able to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why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(factor identifiability)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DOE reflect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the test will be conducted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(restricted randomization)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data described in this test let me do the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want to do? (characterize performance across the relevant factor space)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CCD3-D2E8-4EF0-B06B-A83DE8B69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73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D66356-DF65-46E5-A567-CF77F387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-254008"/>
            <a:ext cx="11857703" cy="1330190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One Of The Main Reasons To Use DOE Is To Identify The Number Of Observations Required To Satisfactorily Address The Critical 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41EB5-CD77-4C66-BB1D-B03702F569AB}"/>
              </a:ext>
            </a:extLst>
          </p:cNvPr>
          <p:cNvSpPr txBox="1">
            <a:spLocks/>
          </p:cNvSpPr>
          <p:nvPr/>
        </p:nvSpPr>
        <p:spPr bwMode="auto">
          <a:xfrm>
            <a:off x="545690" y="1224070"/>
            <a:ext cx="11434915" cy="47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know whether you have enough data, you first need to clarify the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specific questions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you want to address.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Questions of common interest: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Is the new system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better than the legacy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version?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What is the system’s performance [according to some operationally relevant response variable]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across the operational space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Does the system’s performance meet its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1A3AD-2286-4CC0-8AB0-945EE5EC0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17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5E2E4-5A89-4A13-99C2-13B95B80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1" y="-83848"/>
            <a:ext cx="8680717" cy="1354760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Statistical Power Is A Tool For Telling You If You Have Enough Data To Answer Critical Questions About System Performance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B1EEF1-B8B0-46C1-A983-7F5AACDCFC94}"/>
              </a:ext>
            </a:extLst>
          </p:cNvPr>
          <p:cNvGrpSpPr/>
          <p:nvPr/>
        </p:nvGrpSpPr>
        <p:grpSpPr>
          <a:xfrm>
            <a:off x="2217175" y="1545849"/>
            <a:ext cx="1549433" cy="3434492"/>
            <a:chOff x="457200" y="2346062"/>
            <a:chExt cx="1549433" cy="3434492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0CE2508-F20F-435C-8404-4326CBC745FA}"/>
                </a:ext>
              </a:extLst>
            </p:cNvPr>
            <p:cNvSpPr/>
            <p:nvPr/>
          </p:nvSpPr>
          <p:spPr>
            <a:xfrm>
              <a:off x="488603" y="3431980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 system is better than legacy</a:t>
              </a: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A78BA871-4A2E-41B0-9BD2-BB7F999C1654}"/>
                </a:ext>
              </a:extLst>
            </p:cNvPr>
            <p:cNvSpPr/>
            <p:nvPr/>
          </p:nvSpPr>
          <p:spPr>
            <a:xfrm>
              <a:off x="488603" y="5068866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New system is same or worse than legacy</a:t>
              </a: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785C810-3F11-4BFB-88CD-E4E1F7C6BE5D}"/>
                </a:ext>
              </a:extLst>
            </p:cNvPr>
            <p:cNvSpPr/>
            <p:nvPr/>
          </p:nvSpPr>
          <p:spPr>
            <a:xfrm>
              <a:off x="457200" y="2346062"/>
              <a:ext cx="1538007" cy="509827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5C02B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True Combat Performance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B968C5-8009-4A66-8CFE-1132B914B3DA}"/>
              </a:ext>
            </a:extLst>
          </p:cNvPr>
          <p:cNvGrpSpPr/>
          <p:nvPr/>
        </p:nvGrpSpPr>
        <p:grpSpPr>
          <a:xfrm>
            <a:off x="3696322" y="2222547"/>
            <a:ext cx="2195529" cy="1530131"/>
            <a:chOff x="1936347" y="2200697"/>
            <a:chExt cx="2195529" cy="1530131"/>
          </a:xfrm>
        </p:grpSpPr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DD07FA4E-6032-4480-9362-757013629C2C}"/>
                </a:ext>
              </a:extLst>
            </p:cNvPr>
            <p:cNvSpPr/>
            <p:nvPr/>
          </p:nvSpPr>
          <p:spPr>
            <a:xfrm rot="19457599">
              <a:off x="1936347" y="2744671"/>
              <a:ext cx="747784" cy="32963"/>
            </a:xfrm>
            <a:custGeom>
              <a:avLst/>
              <a:gdLst>
                <a:gd name="connsiteX0" fmla="*/ 0 w 581408"/>
                <a:gd name="connsiteY0" fmla="*/ 13666 h 27333"/>
                <a:gd name="connsiteX1" fmla="*/ 581408 w 581408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408" h="27333">
                  <a:moveTo>
                    <a:pt x="0" y="13666"/>
                  </a:moveTo>
                  <a:lnTo>
                    <a:pt x="581408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88868" tIns="-869" rIns="288869" bIns="-869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A2D7F901-B120-4D59-AE49-F89E2E893430}"/>
                </a:ext>
              </a:extLst>
            </p:cNvPr>
            <p:cNvSpPr/>
            <p:nvPr/>
          </p:nvSpPr>
          <p:spPr>
            <a:xfrm rot="2142401">
              <a:off x="1936347" y="3153892"/>
              <a:ext cx="747784" cy="32963"/>
            </a:xfrm>
            <a:custGeom>
              <a:avLst/>
              <a:gdLst>
                <a:gd name="connsiteX0" fmla="*/ 0 w 581408"/>
                <a:gd name="connsiteY0" fmla="*/ 13666 h 27333"/>
                <a:gd name="connsiteX1" fmla="*/ 581408 w 581408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408" h="27333">
                  <a:moveTo>
                    <a:pt x="0" y="13666"/>
                  </a:moveTo>
                  <a:lnTo>
                    <a:pt x="581408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88869" tIns="-869" rIns="288868" bIns="-869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4CEEF51B-4C70-4A89-A9D4-3A317D450957}"/>
                </a:ext>
              </a:extLst>
            </p:cNvPr>
            <p:cNvSpPr/>
            <p:nvPr/>
          </p:nvSpPr>
          <p:spPr>
            <a:xfrm>
              <a:off x="2613846" y="2200697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Test concludes new system is  better</a:t>
              </a: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39EC655-1F5B-4224-BF65-D69CE7B0188D}"/>
                </a:ext>
              </a:extLst>
            </p:cNvPr>
            <p:cNvSpPr/>
            <p:nvPr/>
          </p:nvSpPr>
          <p:spPr>
            <a:xfrm>
              <a:off x="2613846" y="3019140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Test concludes same or worse</a:t>
              </a:r>
            </a:p>
          </p:txBody>
        </p:sp>
      </p:grpSp>
      <p:sp>
        <p:nvSpPr>
          <p:cNvPr id="58" name="Freeform 10">
            <a:extLst>
              <a:ext uri="{FF2B5EF4-FFF2-40B4-BE49-F238E27FC236}">
                <a16:creationId xmlns:a16="http://schemas.microsoft.com/office/drawing/2014/main" id="{A7BE6B77-BEAF-49BD-ABDD-EAA6CF4118A5}"/>
              </a:ext>
            </a:extLst>
          </p:cNvPr>
          <p:cNvSpPr/>
          <p:nvPr/>
        </p:nvSpPr>
        <p:spPr>
          <a:xfrm>
            <a:off x="4362394" y="1545849"/>
            <a:ext cx="1525029" cy="502136"/>
          </a:xfrm>
          <a:custGeom>
            <a:avLst/>
            <a:gdLst>
              <a:gd name="connsiteX0" fmla="*/ 0 w 1180281"/>
              <a:gd name="connsiteY0" fmla="*/ 59014 h 590140"/>
              <a:gd name="connsiteX1" fmla="*/ 59014 w 1180281"/>
              <a:gd name="connsiteY1" fmla="*/ 0 h 590140"/>
              <a:gd name="connsiteX2" fmla="*/ 1121267 w 1180281"/>
              <a:gd name="connsiteY2" fmla="*/ 0 h 590140"/>
              <a:gd name="connsiteX3" fmla="*/ 1180281 w 1180281"/>
              <a:gd name="connsiteY3" fmla="*/ 59014 h 590140"/>
              <a:gd name="connsiteX4" fmla="*/ 1180281 w 1180281"/>
              <a:gd name="connsiteY4" fmla="*/ 531126 h 590140"/>
              <a:gd name="connsiteX5" fmla="*/ 1121267 w 1180281"/>
              <a:gd name="connsiteY5" fmla="*/ 590140 h 590140"/>
              <a:gd name="connsiteX6" fmla="*/ 59014 w 1180281"/>
              <a:gd name="connsiteY6" fmla="*/ 590140 h 590140"/>
              <a:gd name="connsiteX7" fmla="*/ 0 w 1180281"/>
              <a:gd name="connsiteY7" fmla="*/ 531126 h 590140"/>
              <a:gd name="connsiteX8" fmla="*/ 0 w 1180281"/>
              <a:gd name="connsiteY8" fmla="*/ 59014 h 59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281" h="590140">
                <a:moveTo>
                  <a:pt x="0" y="59014"/>
                </a:moveTo>
                <a:cubicBezTo>
                  <a:pt x="0" y="26421"/>
                  <a:pt x="26421" y="0"/>
                  <a:pt x="59014" y="0"/>
                </a:cubicBezTo>
                <a:lnTo>
                  <a:pt x="1121267" y="0"/>
                </a:lnTo>
                <a:cubicBezTo>
                  <a:pt x="1153860" y="0"/>
                  <a:pt x="1180281" y="26421"/>
                  <a:pt x="1180281" y="59014"/>
                </a:cubicBezTo>
                <a:lnTo>
                  <a:pt x="1180281" y="531126"/>
                </a:lnTo>
                <a:cubicBezTo>
                  <a:pt x="1180281" y="563719"/>
                  <a:pt x="1153860" y="590140"/>
                  <a:pt x="1121267" y="590140"/>
                </a:cubicBezTo>
                <a:lnTo>
                  <a:pt x="59014" y="590140"/>
                </a:lnTo>
                <a:cubicBezTo>
                  <a:pt x="26421" y="590140"/>
                  <a:pt x="0" y="563719"/>
                  <a:pt x="0" y="531126"/>
                </a:cubicBezTo>
                <a:lnTo>
                  <a:pt x="0" y="59014"/>
                </a:lnTo>
                <a:close/>
              </a:path>
            </a:pathLst>
          </a:custGeom>
          <a:solidFill>
            <a:srgbClr val="F5C02B">
              <a:lumMod val="20000"/>
              <a:lumOff val="8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24270" tIns="24270" rIns="24270" bIns="24270" numCol="1" spcCol="1270" anchor="ctr" anchorCtr="0">
            <a:noAutofit/>
          </a:bodyPr>
          <a:lstStyle/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Observed Test Result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E0EB3D-7D10-42E2-83C3-2440AA891FCA}"/>
              </a:ext>
            </a:extLst>
          </p:cNvPr>
          <p:cNvGrpSpPr/>
          <p:nvPr/>
        </p:nvGrpSpPr>
        <p:grpSpPr>
          <a:xfrm>
            <a:off x="3696322" y="3859433"/>
            <a:ext cx="2195529" cy="1530131"/>
            <a:chOff x="1936347" y="3837583"/>
            <a:chExt cx="2195529" cy="1530131"/>
          </a:xfrm>
        </p:grpSpPr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5EEBC2E0-C276-4C9B-A2FB-CB5F6A0223AC}"/>
                </a:ext>
              </a:extLst>
            </p:cNvPr>
            <p:cNvSpPr/>
            <p:nvPr/>
          </p:nvSpPr>
          <p:spPr>
            <a:xfrm rot="19457599">
              <a:off x="1936347" y="4381557"/>
              <a:ext cx="747784" cy="32963"/>
            </a:xfrm>
            <a:custGeom>
              <a:avLst/>
              <a:gdLst>
                <a:gd name="connsiteX0" fmla="*/ 0 w 581408"/>
                <a:gd name="connsiteY0" fmla="*/ 13666 h 27333"/>
                <a:gd name="connsiteX1" fmla="*/ 581408 w 581408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408" h="27333">
                  <a:moveTo>
                    <a:pt x="0" y="13666"/>
                  </a:moveTo>
                  <a:lnTo>
                    <a:pt x="581408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88868" tIns="-869" rIns="288869" bIns="-869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7BD4C681-F582-458C-A68D-8EAACDD7BCB9}"/>
                </a:ext>
              </a:extLst>
            </p:cNvPr>
            <p:cNvSpPr/>
            <p:nvPr/>
          </p:nvSpPr>
          <p:spPr>
            <a:xfrm rot="2142401">
              <a:off x="1936347" y="4790778"/>
              <a:ext cx="747784" cy="32963"/>
            </a:xfrm>
            <a:custGeom>
              <a:avLst/>
              <a:gdLst>
                <a:gd name="connsiteX0" fmla="*/ 0 w 581408"/>
                <a:gd name="connsiteY0" fmla="*/ 13666 h 27333"/>
                <a:gd name="connsiteX1" fmla="*/ 581408 w 581408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408" h="27333">
                  <a:moveTo>
                    <a:pt x="0" y="13666"/>
                  </a:moveTo>
                  <a:lnTo>
                    <a:pt x="581408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88869" tIns="-869" rIns="288868" bIns="-869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294AEB04-4813-4A71-99F5-EC2BBC7B6D12}"/>
                </a:ext>
              </a:extLst>
            </p:cNvPr>
            <p:cNvSpPr/>
            <p:nvPr/>
          </p:nvSpPr>
          <p:spPr>
            <a:xfrm>
              <a:off x="2613846" y="3837583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Test concludes better</a:t>
              </a: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8A178DE4-15B3-4B61-8D56-C04249663662}"/>
                </a:ext>
              </a:extLst>
            </p:cNvPr>
            <p:cNvSpPr/>
            <p:nvPr/>
          </p:nvSpPr>
          <p:spPr>
            <a:xfrm>
              <a:off x="2613846" y="4656026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Test concludes new system is the same or worse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F03446-0530-47E1-9E7C-CDE1123E0EBD}"/>
              </a:ext>
            </a:extLst>
          </p:cNvPr>
          <p:cNvGrpSpPr/>
          <p:nvPr/>
        </p:nvGrpSpPr>
        <p:grpSpPr>
          <a:xfrm>
            <a:off x="5900940" y="1550256"/>
            <a:ext cx="2125244" cy="3860195"/>
            <a:chOff x="4131877" y="2346062"/>
            <a:chExt cx="2125244" cy="3860195"/>
          </a:xfrm>
        </p:grpSpPr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0B58EF2F-0EFB-4F3A-84A3-017386086E34}"/>
                </a:ext>
              </a:extLst>
            </p:cNvPr>
            <p:cNvSpPr/>
            <p:nvPr/>
          </p:nvSpPr>
          <p:spPr>
            <a:xfrm>
              <a:off x="4131877" y="3362123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9035C14-EBAE-431E-8576-D1ED942CF29D}"/>
                </a:ext>
              </a:extLst>
            </p:cNvPr>
            <p:cNvSpPr/>
            <p:nvPr/>
          </p:nvSpPr>
          <p:spPr>
            <a:xfrm>
              <a:off x="4739089" y="3022759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Power </a:t>
              </a:r>
            </a:p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(80%)</a:t>
              </a:r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E65F55FE-232A-45E3-8B41-B3B59B19E991}"/>
                </a:ext>
              </a:extLst>
            </p:cNvPr>
            <p:cNvSpPr/>
            <p:nvPr/>
          </p:nvSpPr>
          <p:spPr>
            <a:xfrm>
              <a:off x="4131877" y="4180565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35DEABB6-4CFB-44DF-A572-59AFAE7C8088}"/>
                </a:ext>
              </a:extLst>
            </p:cNvPr>
            <p:cNvSpPr/>
            <p:nvPr/>
          </p:nvSpPr>
          <p:spPr>
            <a:xfrm>
              <a:off x="4739089" y="3841202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Risk of Incorrect Conclusion</a:t>
              </a:r>
            </a:p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(20%)</a:t>
              </a:r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DC5531B6-617E-42B1-A008-978A8D2F451A}"/>
                </a:ext>
              </a:extLst>
            </p:cNvPr>
            <p:cNvSpPr/>
            <p:nvPr/>
          </p:nvSpPr>
          <p:spPr>
            <a:xfrm>
              <a:off x="4131877" y="4999007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5" rIns="236953" bIns="1863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5055E5A5-839F-4A68-9A30-997A3A5B4551}"/>
                </a:ext>
              </a:extLst>
            </p:cNvPr>
            <p:cNvSpPr/>
            <p:nvPr/>
          </p:nvSpPr>
          <p:spPr>
            <a:xfrm>
              <a:off x="4739089" y="4659645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Risk of Incorrect Conclusion</a:t>
              </a:r>
            </a:p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(20%)</a:t>
              </a:r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919B3730-5D86-4786-B014-5EDACCA4AAA0}"/>
                </a:ext>
              </a:extLst>
            </p:cNvPr>
            <p:cNvSpPr/>
            <p:nvPr/>
          </p:nvSpPr>
          <p:spPr>
            <a:xfrm>
              <a:off x="4131877" y="5817450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9ED9487F-C9D8-4213-9572-6023E78EB3D3}"/>
                </a:ext>
              </a:extLst>
            </p:cNvPr>
            <p:cNvSpPr/>
            <p:nvPr/>
          </p:nvSpPr>
          <p:spPr>
            <a:xfrm>
              <a:off x="4732091" y="5494569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Confidence</a:t>
              </a:r>
            </a:p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(80%)</a:t>
              </a: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3491A87A-9A76-4CA4-9284-9424FFFD5E58}"/>
                </a:ext>
              </a:extLst>
            </p:cNvPr>
            <p:cNvSpPr/>
            <p:nvPr/>
          </p:nvSpPr>
          <p:spPr>
            <a:xfrm>
              <a:off x="4732092" y="2346062"/>
              <a:ext cx="1525029" cy="485266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5C02B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Quantity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FDBEFAA-9FE7-4B77-8881-60520FEC3234}"/>
              </a:ext>
            </a:extLst>
          </p:cNvPr>
          <p:cNvGrpSpPr/>
          <p:nvPr/>
        </p:nvGrpSpPr>
        <p:grpSpPr>
          <a:xfrm>
            <a:off x="8017095" y="1545849"/>
            <a:ext cx="2127811" cy="3843714"/>
            <a:chOff x="6257120" y="2346062"/>
            <a:chExt cx="2127811" cy="3843714"/>
          </a:xfrm>
        </p:grpSpPr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A0B1E99-C3D7-42E2-B04D-7E060E2598C8}"/>
                </a:ext>
              </a:extLst>
            </p:cNvPr>
            <p:cNvSpPr/>
            <p:nvPr/>
          </p:nvSpPr>
          <p:spPr>
            <a:xfrm>
              <a:off x="6257120" y="3362123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106157E8-1055-4CCA-B181-8CCABF0BFBD5}"/>
                </a:ext>
              </a:extLst>
            </p:cNvPr>
            <p:cNvSpPr/>
            <p:nvPr/>
          </p:nvSpPr>
          <p:spPr>
            <a:xfrm>
              <a:off x="6864333" y="3022759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States new system is better than legacy</a:t>
              </a:r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D678FFFA-FEDB-4E4B-A00C-F5A3A854EE6B}"/>
                </a:ext>
              </a:extLst>
            </p:cNvPr>
            <p:cNvSpPr/>
            <p:nvPr/>
          </p:nvSpPr>
          <p:spPr>
            <a:xfrm>
              <a:off x="6257120" y="4180565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5EBAAF8F-D6D2-497A-AEE4-45BFC1DE728F}"/>
                </a:ext>
              </a:extLst>
            </p:cNvPr>
            <p:cNvSpPr/>
            <p:nvPr/>
          </p:nvSpPr>
          <p:spPr>
            <a:xfrm>
              <a:off x="6864333" y="3841202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States system is same/worse than legacy</a:t>
              </a: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41D65E53-5A5F-4A67-97A1-003DC9D63E7B}"/>
                </a:ext>
              </a:extLst>
            </p:cNvPr>
            <p:cNvSpPr/>
            <p:nvPr/>
          </p:nvSpPr>
          <p:spPr>
            <a:xfrm>
              <a:off x="6257120" y="4999007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5" rIns="236953" bIns="1863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432509E9-3EA9-4405-822A-ACF7096F54D7}"/>
                </a:ext>
              </a:extLst>
            </p:cNvPr>
            <p:cNvSpPr/>
            <p:nvPr/>
          </p:nvSpPr>
          <p:spPr>
            <a:xfrm>
              <a:off x="6864333" y="4659645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States system is better than legacy</a:t>
              </a:r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F97A1016-E293-4B92-9E7D-9542FDF6A59D}"/>
                </a:ext>
              </a:extLst>
            </p:cNvPr>
            <p:cNvSpPr/>
            <p:nvPr/>
          </p:nvSpPr>
          <p:spPr>
            <a:xfrm>
              <a:off x="6257120" y="5817450"/>
              <a:ext cx="607212" cy="32963"/>
            </a:xfrm>
            <a:custGeom>
              <a:avLst/>
              <a:gdLst>
                <a:gd name="connsiteX0" fmla="*/ 0 w 472112"/>
                <a:gd name="connsiteY0" fmla="*/ 13666 h 27333"/>
                <a:gd name="connsiteX1" fmla="*/ 472112 w 472112"/>
                <a:gd name="connsiteY1" fmla="*/ 13666 h 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112" h="27333">
                  <a:moveTo>
                    <a:pt x="0" y="13666"/>
                  </a:moveTo>
                  <a:lnTo>
                    <a:pt x="472112" y="13666"/>
                  </a:ln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spcFirstLastPara="0" vert="horz" wrap="square" lIns="236954" tIns="1864" rIns="236953" bIns="1864" numCol="1" spcCol="1270" anchor="ctr" anchorCtr="0">
              <a:noAutofit/>
            </a:bodyPr>
            <a:lstStyle/>
            <a:p>
              <a:pPr algn="ctr"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E770FFEB-30C8-44AB-A6D1-46E1CCABD21C}"/>
                </a:ext>
              </a:extLst>
            </p:cNvPr>
            <p:cNvSpPr/>
            <p:nvPr/>
          </p:nvSpPr>
          <p:spPr>
            <a:xfrm>
              <a:off x="6864333" y="5478088"/>
              <a:ext cx="1518030" cy="71168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States system is same/worse than legacy</a:t>
              </a: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ACED3193-CEE2-47DF-8BB5-DD2AADBB1093}"/>
                </a:ext>
              </a:extLst>
            </p:cNvPr>
            <p:cNvSpPr/>
            <p:nvPr/>
          </p:nvSpPr>
          <p:spPr>
            <a:xfrm>
              <a:off x="6861765" y="2346062"/>
              <a:ext cx="1523166" cy="493208"/>
            </a:xfrm>
            <a:custGeom>
              <a:avLst/>
              <a:gdLst>
                <a:gd name="connsiteX0" fmla="*/ 0 w 1180281"/>
                <a:gd name="connsiteY0" fmla="*/ 59014 h 590140"/>
                <a:gd name="connsiteX1" fmla="*/ 59014 w 1180281"/>
                <a:gd name="connsiteY1" fmla="*/ 0 h 590140"/>
                <a:gd name="connsiteX2" fmla="*/ 1121267 w 1180281"/>
                <a:gd name="connsiteY2" fmla="*/ 0 h 590140"/>
                <a:gd name="connsiteX3" fmla="*/ 1180281 w 1180281"/>
                <a:gd name="connsiteY3" fmla="*/ 59014 h 590140"/>
                <a:gd name="connsiteX4" fmla="*/ 1180281 w 1180281"/>
                <a:gd name="connsiteY4" fmla="*/ 531126 h 590140"/>
                <a:gd name="connsiteX5" fmla="*/ 1121267 w 1180281"/>
                <a:gd name="connsiteY5" fmla="*/ 590140 h 590140"/>
                <a:gd name="connsiteX6" fmla="*/ 59014 w 1180281"/>
                <a:gd name="connsiteY6" fmla="*/ 590140 h 590140"/>
                <a:gd name="connsiteX7" fmla="*/ 0 w 1180281"/>
                <a:gd name="connsiteY7" fmla="*/ 531126 h 590140"/>
                <a:gd name="connsiteX8" fmla="*/ 0 w 1180281"/>
                <a:gd name="connsiteY8" fmla="*/ 59014 h 59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281" h="590140">
                  <a:moveTo>
                    <a:pt x="0" y="59014"/>
                  </a:moveTo>
                  <a:cubicBezTo>
                    <a:pt x="0" y="26421"/>
                    <a:pt x="26421" y="0"/>
                    <a:pt x="59014" y="0"/>
                  </a:cubicBezTo>
                  <a:lnTo>
                    <a:pt x="1121267" y="0"/>
                  </a:lnTo>
                  <a:cubicBezTo>
                    <a:pt x="1153860" y="0"/>
                    <a:pt x="1180281" y="26421"/>
                    <a:pt x="1180281" y="59014"/>
                  </a:cubicBezTo>
                  <a:lnTo>
                    <a:pt x="1180281" y="531126"/>
                  </a:lnTo>
                  <a:cubicBezTo>
                    <a:pt x="1180281" y="563719"/>
                    <a:pt x="1153860" y="590140"/>
                    <a:pt x="1121267" y="590140"/>
                  </a:cubicBezTo>
                  <a:lnTo>
                    <a:pt x="59014" y="590140"/>
                  </a:lnTo>
                  <a:cubicBezTo>
                    <a:pt x="26421" y="590140"/>
                    <a:pt x="0" y="563719"/>
                    <a:pt x="0" y="531126"/>
                  </a:cubicBezTo>
                  <a:lnTo>
                    <a:pt x="0" y="59014"/>
                  </a:lnTo>
                  <a:close/>
                </a:path>
              </a:pathLst>
            </a:custGeom>
            <a:solidFill>
              <a:srgbClr val="F5C02B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4270" tIns="24270" rIns="24270" bIns="2427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Report</a:t>
              </a:r>
            </a:p>
          </p:txBody>
        </p:sp>
      </p:grpSp>
      <p:sp>
        <p:nvSpPr>
          <p:cNvPr id="94" name="&quot;No&quot; Symbol 1">
            <a:extLst>
              <a:ext uri="{FF2B5EF4-FFF2-40B4-BE49-F238E27FC236}">
                <a16:creationId xmlns:a16="http://schemas.microsoft.com/office/drawing/2014/main" id="{D9AF32F9-1463-4A0F-9AB1-1CBE03B14237}"/>
              </a:ext>
            </a:extLst>
          </p:cNvPr>
          <p:cNvSpPr/>
          <p:nvPr/>
        </p:nvSpPr>
        <p:spPr bwMode="auto">
          <a:xfrm>
            <a:off x="10294374" y="3222249"/>
            <a:ext cx="381000" cy="3048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&quot;No&quot; Symbol 44">
            <a:extLst>
              <a:ext uri="{FF2B5EF4-FFF2-40B4-BE49-F238E27FC236}">
                <a16:creationId xmlns:a16="http://schemas.microsoft.com/office/drawing/2014/main" id="{E62FB356-0674-4188-BC61-49D260B778E3}"/>
              </a:ext>
            </a:extLst>
          </p:cNvPr>
          <p:cNvSpPr/>
          <p:nvPr/>
        </p:nvSpPr>
        <p:spPr bwMode="auto">
          <a:xfrm>
            <a:off x="10294374" y="4079357"/>
            <a:ext cx="381000" cy="3048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793555-6027-41A9-A759-AE0265898832}"/>
              </a:ext>
            </a:extLst>
          </p:cNvPr>
          <p:cNvSpPr txBox="1"/>
          <p:nvPr/>
        </p:nvSpPr>
        <p:spPr>
          <a:xfrm>
            <a:off x="10218174" y="23387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 2" panose="05020102010507070707" pitchFamily="18" charset="2"/>
              </a:rPr>
              <a:t></a:t>
            </a:r>
            <a:endParaRPr lang="en-US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792451-011A-49DD-876D-3454F619215C}"/>
              </a:ext>
            </a:extLst>
          </p:cNvPr>
          <p:cNvSpPr txBox="1"/>
          <p:nvPr/>
        </p:nvSpPr>
        <p:spPr>
          <a:xfrm>
            <a:off x="10218174" y="478371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 2" panose="05020102010507070707" pitchFamily="18" charset="2"/>
              </a:rPr>
              <a:t></a:t>
            </a:r>
            <a:endParaRPr lang="en-US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F113032-5A3B-4B0B-A5DD-E9CE4DA89FE3}"/>
              </a:ext>
            </a:extLst>
          </p:cNvPr>
          <p:cNvGrpSpPr/>
          <p:nvPr/>
        </p:nvGrpSpPr>
        <p:grpSpPr>
          <a:xfrm>
            <a:off x="6307669" y="5491912"/>
            <a:ext cx="1905000" cy="802015"/>
            <a:chOff x="4554692" y="5500440"/>
            <a:chExt cx="1905000" cy="80201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545BAEE-BDBC-4081-9B63-7086CD20802E}"/>
                </a:ext>
              </a:extLst>
            </p:cNvPr>
            <p:cNvSpPr txBox="1"/>
            <p:nvPr/>
          </p:nvSpPr>
          <p:spPr>
            <a:xfrm>
              <a:off x="4554692" y="5933123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Stakeholder choice</a:t>
              </a:r>
            </a:p>
          </p:txBody>
        </p:sp>
        <p:sp>
          <p:nvSpPr>
            <p:cNvPr id="100" name="Down Arrow 49">
              <a:extLst>
                <a:ext uri="{FF2B5EF4-FFF2-40B4-BE49-F238E27FC236}">
                  <a16:creationId xmlns:a16="http://schemas.microsoft.com/office/drawing/2014/main" id="{6F7F1195-2826-46E6-A0D4-AC70F330597C}"/>
                </a:ext>
              </a:extLst>
            </p:cNvPr>
            <p:cNvSpPr/>
            <p:nvPr/>
          </p:nvSpPr>
          <p:spPr bwMode="auto">
            <a:xfrm rot="10800000">
              <a:off x="5354793" y="5500440"/>
              <a:ext cx="304800" cy="374206"/>
            </a:xfrm>
            <a:prstGeom prst="downArrow">
              <a:avLst/>
            </a:prstGeom>
            <a:solidFill>
              <a:srgbClr val="1B080A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0B6B-24F6-44D0-B47C-33E35020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6" grpId="0"/>
      <p:bldP spid="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4D389-E43A-4135-BA25-CA70D4530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44410D-3362-42B4-B373-996BDDAA4950}"/>
              </a:ext>
            </a:extLst>
          </p:cNvPr>
          <p:cNvGrpSpPr/>
          <p:nvPr/>
        </p:nvGrpSpPr>
        <p:grpSpPr>
          <a:xfrm>
            <a:off x="2375486" y="997181"/>
            <a:ext cx="8021148" cy="4706155"/>
            <a:chOff x="2386924" y="1010589"/>
            <a:chExt cx="9037530" cy="53024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4A83E5-55C3-4C8A-A886-11E97AEE70B3}"/>
                </a:ext>
              </a:extLst>
            </p:cNvPr>
            <p:cNvGrpSpPr/>
            <p:nvPr/>
          </p:nvGrpSpPr>
          <p:grpSpPr>
            <a:xfrm>
              <a:off x="2386924" y="1010589"/>
              <a:ext cx="9037530" cy="5302484"/>
              <a:chOff x="1492899" y="755668"/>
              <a:chExt cx="9802097" cy="575107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E30589-B806-4D19-B432-ADBEC1907641}"/>
                  </a:ext>
                </a:extLst>
              </p:cNvPr>
              <p:cNvSpPr/>
              <p:nvPr/>
            </p:nvSpPr>
            <p:spPr>
              <a:xfrm>
                <a:off x="1492899" y="755668"/>
                <a:ext cx="9069354" cy="4660074"/>
              </a:xfrm>
              <a:prstGeom prst="rect">
                <a:avLst/>
              </a:prstGeom>
              <a:solidFill>
                <a:srgbClr val="FF0000">
                  <a:alpha val="29804"/>
                </a:srgb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6224D3-9B56-4907-BAD7-3310E71DAC7F}"/>
                  </a:ext>
                </a:extLst>
              </p:cNvPr>
              <p:cNvSpPr txBox="1"/>
              <p:nvPr/>
            </p:nvSpPr>
            <p:spPr>
              <a:xfrm>
                <a:off x="1975102" y="826336"/>
                <a:ext cx="3645944" cy="71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Type-I Error </a:t>
                </a:r>
                <a:r>
                  <a:rPr lang="el-G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(probability of false positive)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81048-8123-47AE-AD38-924E663DFAAE}"/>
                  </a:ext>
                </a:extLst>
              </p:cNvPr>
              <p:cNvSpPr txBox="1"/>
              <p:nvPr/>
            </p:nvSpPr>
            <p:spPr>
              <a:xfrm>
                <a:off x="5294829" y="5618246"/>
                <a:ext cx="6000167" cy="86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“The new radar doesn’t detect any 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balloons entering our airspace.”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551F576-1A88-48AC-A375-E7B5432EEC07}"/>
                  </a:ext>
                </a:extLst>
              </p:cNvPr>
              <p:cNvSpPr/>
              <p:nvPr/>
            </p:nvSpPr>
            <p:spPr>
              <a:xfrm>
                <a:off x="1900334" y="1612585"/>
                <a:ext cx="3719804" cy="3704303"/>
              </a:xfrm>
              <a:prstGeom prst="ellipse">
                <a:avLst/>
              </a:prstGeom>
              <a:blipFill>
                <a:blip r:embed="rId2"/>
                <a:srcRect/>
                <a:stretch>
                  <a:fillRect l="-17961" t="-11576" r="-86205" b="-323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3FB647B-4D15-43DD-B110-A0C66BB6F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31137" y="1594772"/>
                <a:ext cx="3727554" cy="372755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l="-17924" t="-11298" r="-85818" b="-2798"/>
                </a:stretch>
              </a:blip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0DA2E5-E234-42C5-BC42-BC10EA1A57FE}"/>
                  </a:ext>
                </a:extLst>
              </p:cNvPr>
              <p:cNvSpPr txBox="1"/>
              <p:nvPr/>
            </p:nvSpPr>
            <p:spPr>
              <a:xfrm>
                <a:off x="1492899" y="5641680"/>
                <a:ext cx="4306280" cy="86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“The new radar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indicates incoming balloons!” 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00A07BE-379D-43DB-BEE3-8C5E25FFB1BC}"/>
                  </a:ext>
                </a:extLst>
              </p:cNvPr>
              <p:cNvCxnSpPr>
                <a:cxnSpLocks/>
                <a:stCxn id="9" idx="0"/>
                <a:endCxn id="9" idx="2"/>
              </p:cNvCxnSpPr>
              <p:nvPr/>
            </p:nvCxnSpPr>
            <p:spPr>
              <a:xfrm>
                <a:off x="6027577" y="755668"/>
                <a:ext cx="0" cy="466007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42F5B3-A4FB-4F9C-B0BF-8AA3684F150C}"/>
                </a:ext>
              </a:extLst>
            </p:cNvPr>
            <p:cNvSpPr txBox="1"/>
            <p:nvPr/>
          </p:nvSpPr>
          <p:spPr>
            <a:xfrm>
              <a:off x="6990305" y="1072818"/>
              <a:ext cx="3424773" cy="658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Type-II Error 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(probability of false negative)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1B8E253-112E-491D-B698-FD3A91883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1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4B128-6D18-454C-A7D1-8B6533BA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81" y="-283183"/>
            <a:ext cx="11308387" cy="136372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Space Fence Is A Terrestrial Space-Directed S-band (2-4 </a:t>
            </a:r>
            <a:r>
              <a:rPr lang="en-US" sz="2500" b="1" dirty="0" err="1">
                <a:latin typeface="+mj-lt"/>
              </a:rPr>
              <a:t>Ghz</a:t>
            </a:r>
            <a:r>
              <a:rPr lang="en-US" sz="2500" b="1" dirty="0">
                <a:latin typeface="+mj-lt"/>
              </a:rPr>
              <a:t>) Radar System Designed To Detect, Track, And Catalog Space Objects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5B6C38-8BEA-4F8F-9B18-3EE1682ADEAB}"/>
              </a:ext>
            </a:extLst>
          </p:cNvPr>
          <p:cNvSpPr txBox="1">
            <a:spLocks/>
          </p:cNvSpPr>
          <p:nvPr/>
        </p:nvSpPr>
        <p:spPr bwMode="auto">
          <a:xfrm>
            <a:off x="167148" y="1164117"/>
            <a:ext cx="117987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DOE question: 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How many days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 we need to test to ensure that we observe enough space objects of each type to evaluate the system?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80755-3FA2-4379-9497-241B6266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03" y="2321867"/>
            <a:ext cx="6401355" cy="3792041"/>
          </a:xfrm>
          <a:prstGeom prst="rect">
            <a:avLst/>
          </a:prstGeom>
        </p:spPr>
      </p:pic>
      <p:sp useBgFill="1">
        <p:nvSpPr>
          <p:cNvPr id="7" name="Content Placeholder 2">
            <a:extLst>
              <a:ext uri="{FF2B5EF4-FFF2-40B4-BE49-F238E27FC236}">
                <a16:creationId xmlns:a16="http://schemas.microsoft.com/office/drawing/2014/main" id="{9571209D-6A75-4702-8C63-D5A7F1E5D895}"/>
              </a:ext>
            </a:extLst>
          </p:cNvPr>
          <p:cNvSpPr txBox="1">
            <a:spLocks/>
          </p:cNvSpPr>
          <p:nvPr/>
        </p:nvSpPr>
        <p:spPr bwMode="auto">
          <a:xfrm>
            <a:off x="7530774" y="2154717"/>
            <a:ext cx="4562904" cy="3792041"/>
          </a:xfrm>
          <a:prstGeom prst="rect">
            <a:avLst/>
          </a:prstGeom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Populate and maintain the Space Catalog (SATCAT)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Routinely detect and track smaller objects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event notifications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safety of flight</a:t>
            </a:r>
          </a:p>
          <a:p>
            <a:pPr algn="ctr"/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track </a:t>
            </a: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Space Fence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</a:t>
            </a: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Fence’s position estimates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613B-17E4-4C3C-9D9C-A7E5BB0DA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83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D16B77-E311-48D8-ACC8-125F9D7C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9" y="-70925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Space Fence Test Design Considerations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962E295-594C-43C9-B888-BE05BEEC1A8B}"/>
              </a:ext>
            </a:extLst>
          </p:cNvPr>
          <p:cNvSpPr txBox="1">
            <a:spLocks/>
          </p:cNvSpPr>
          <p:nvPr/>
        </p:nvSpPr>
        <p:spPr bwMode="auto">
          <a:xfrm>
            <a:off x="707923" y="1070385"/>
            <a:ext cx="1092363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3200" u="sng" kern="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characterize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system performance across full operational space, not just for the types of space objects most frequently observed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Cannot control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which space objects are observable during a given test day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Satellite catalog analysis can provide information on the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with which objects meeting certain characteristics are observed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Test Design 1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  Full factorial design for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Probability of Track</a:t>
            </a:r>
          </a:p>
          <a:p>
            <a:pPr>
              <a:defRPr/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Key Factors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 Object Altitude and Inclination</a:t>
            </a:r>
          </a:p>
          <a:p>
            <a:pPr>
              <a:defRPr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9B84A-AF6D-4F50-85BC-8EE8FA401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59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FF922C-9720-459F-8477-9E44F6D3AA2A}"/>
              </a:ext>
            </a:extLst>
          </p:cNvPr>
          <p:cNvSpPr txBox="1">
            <a:spLocks/>
          </p:cNvSpPr>
          <p:nvPr/>
        </p:nvSpPr>
        <p:spPr bwMode="auto">
          <a:xfrm>
            <a:off x="1773066" y="168631"/>
            <a:ext cx="864586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000000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685783"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Using Power To Design A Test Of The Right Size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5FC29B-AFBF-4D28-BAA2-AEE74F8F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61338"/>
              </p:ext>
            </p:extLst>
          </p:nvPr>
        </p:nvGraphicFramePr>
        <p:xfrm>
          <a:off x="690221" y="1189703"/>
          <a:ext cx="4596844" cy="3814912"/>
        </p:xfrm>
        <a:graphic>
          <a:graphicData uri="http://schemas.openxmlformats.org/drawingml/2006/table">
            <a:tbl>
              <a:tblPr firstRow="1" bandRow="1"/>
              <a:tblGrid>
                <a:gridCol w="166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99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Inclination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(degrees)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Altitude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(kilometers)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Number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9">
                <a:tc rowSpan="3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&lt; θ ≤ 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250-550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550-800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800-3,000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09">
                <a:tc rowSpan="3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&lt; θ ≤ 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250-550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550-800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800-3,000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09">
                <a:tc rowSpan="3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 &lt; θ ≤ 171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250-550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550-800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1,356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800-3,000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4,039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233"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8,367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ight Arrow 7">
            <a:extLst>
              <a:ext uri="{FF2B5EF4-FFF2-40B4-BE49-F238E27FC236}">
                <a16:creationId xmlns:a16="http://schemas.microsoft.com/office/drawing/2014/main" id="{58AB9DF9-6C7E-4298-8214-05073A9F9DC4}"/>
              </a:ext>
            </a:extLst>
          </p:cNvPr>
          <p:cNvSpPr/>
          <p:nvPr/>
        </p:nvSpPr>
        <p:spPr bwMode="auto">
          <a:xfrm>
            <a:off x="5542552" y="2749231"/>
            <a:ext cx="961171" cy="115046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87B3C9-3705-4A1C-AB79-170C5C32F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69565"/>
              </p:ext>
            </p:extLst>
          </p:nvPr>
        </p:nvGraphicFramePr>
        <p:xfrm>
          <a:off x="6649449" y="1784125"/>
          <a:ext cx="5011609" cy="2812265"/>
        </p:xfrm>
        <a:graphic>
          <a:graphicData uri="http://schemas.openxmlformats.org/drawingml/2006/table">
            <a:tbl>
              <a:tblPr firstRow="1" firstCol="1" bandRow="1"/>
              <a:tblGrid>
                <a:gridCol w="131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343">
                <a:tc rowSpan="2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Factor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Power for</a:t>
                      </a:r>
                      <a:r>
                        <a:rPr lang="en-US" sz="18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different test lengths (days)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8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Inclination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70.4%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85.0%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96.3%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99.9%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8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Altitude 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62.5%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78.1%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92.8%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99.5%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8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 × A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46.0%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60.7%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79.7%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Raleway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96.1%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A4C012-A3FB-401F-B67F-18B023B435AB}"/>
              </a:ext>
            </a:extLst>
          </p:cNvPr>
          <p:cNvSpPr txBox="1">
            <a:spLocks/>
          </p:cNvSpPr>
          <p:nvPr/>
        </p:nvSpPr>
        <p:spPr bwMode="auto">
          <a:xfrm>
            <a:off x="896699" y="5066126"/>
            <a:ext cx="10764360" cy="122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Comparing different test sizes, we can see that in 8 days of testing, we expect to see enough objects to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fully characterize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Space Fence’s Probability of Track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E9180D-A088-4434-8985-D5F0DBBC6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3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14" y="0"/>
            <a:ext cx="8229600" cy="861774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sz="2500" dirty="0">
                <a:cs typeface="Adobe Devanagari" panose="02040503050201020203" pitchFamily="18" charset="0"/>
              </a:rPr>
              <a:t>Power Curves Help Visualize And Compare Power For Different Test Designs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B43F-4D76-4C24-B5F7-68EDED50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86" y="1230233"/>
            <a:ext cx="6702028" cy="4725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78619-DA40-4583-A3A8-E6797CC851E8}"/>
              </a:ext>
            </a:extLst>
          </p:cNvPr>
          <p:cNvSpPr txBox="1"/>
          <p:nvPr/>
        </p:nvSpPr>
        <p:spPr>
          <a:xfrm>
            <a:off x="2741414" y="6029115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 estimated by JEDIS v3.0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018F5-9626-46D0-945F-EFC0EDA20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6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7555"/>
            <a:ext cx="8991600" cy="523220"/>
          </a:xfrm>
        </p:spPr>
        <p:txBody>
          <a:bodyPr/>
          <a:lstStyle/>
          <a:p>
            <a:r>
              <a:rPr lang="en-US" dirty="0"/>
              <a:t>How Much Power? It’s A Balancing 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122" y="1098755"/>
            <a:ext cx="11611897" cy="502674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 enough power: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Knowledge risk!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experiment that is so small that we are unlikely to detect effects of interest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waste of resources.</a:t>
            </a:r>
          </a:p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Too much power: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Financial risk!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too-large (and therefore too-powerful) experiment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also wasteful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it uses more resources than are likely to be needed for detecting the alternative.</a:t>
            </a:r>
          </a:p>
          <a:p>
            <a:pPr marL="342900" indent="-342900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there a sweet spot? 	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aim for at least 80% power and 80% confidence for screening and characterization, but there is nothing intrinsically correct about 80%! Sometimes, you may want more power if a comparison or factor is especially important.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F9E07-DF5F-4FFE-8012-9B0EA7851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69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6AB6B-EB7E-40EE-959C-79E3577A3F43}"/>
              </a:ext>
            </a:extLst>
          </p:cNvPr>
          <p:cNvSpPr txBox="1">
            <a:spLocks/>
          </p:cNvSpPr>
          <p:nvPr/>
        </p:nvSpPr>
        <p:spPr bwMode="auto">
          <a:xfrm>
            <a:off x="1424381" y="976770"/>
            <a:ext cx="101973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evaluating a test design, ask: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design ensure that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data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collected? (power/confidence)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system doesn’t perform well, will I be able to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why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(factor identifiability)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DOE reflect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the test will be conducted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(restricted randomization)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data described in this test let me do the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want to do? (characterize performance across the relevant factor space)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9583-571A-4AE0-8514-E8BF3C2A2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9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3F63-76E5-4450-8CD7-26A61CDA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36D1-4C63-4492-9BA5-8C676FCC5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5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4377" y="-49232"/>
            <a:ext cx="8963246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Even The Best Systems Have Missions Or Situations That Aren’t Their Strength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6910D39-592C-4247-80AC-A376CBCE0705}"/>
              </a:ext>
            </a:extLst>
          </p:cNvPr>
          <p:cNvSpPr txBox="1">
            <a:spLocks/>
          </p:cNvSpPr>
          <p:nvPr/>
        </p:nvSpPr>
        <p:spPr bwMode="auto">
          <a:xfrm>
            <a:off x="1116998" y="1545112"/>
            <a:ext cx="9958004" cy="29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Defense Medical Information Exchange test report:</a:t>
            </a:r>
          </a:p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Operationally effective for queries of DoD and VA data, but not for queries of external partner data.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u="sng" kern="0" dirty="0">
                <a:latin typeface="Arial" panose="020B0604020202020204" pitchFamily="34" charset="0"/>
                <a:cs typeface="Arial" panose="020B0604020202020204" pitchFamily="34" charset="0"/>
              </a:rPr>
              <a:t>Q-53 Counterfire Radar test report:</a:t>
            </a:r>
          </a:p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Not effective for volley-fired mortars, but effective for other types of artillery and rockets and single-fire mortars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DC316-B8E7-4CE2-BB92-218B9433CBD8}"/>
              </a:ext>
            </a:extLst>
          </p:cNvPr>
          <p:cNvSpPr/>
          <p:nvPr/>
        </p:nvSpPr>
        <p:spPr>
          <a:xfrm>
            <a:off x="2131986" y="5151815"/>
            <a:ext cx="8281988" cy="1066800"/>
          </a:xfrm>
          <a:prstGeom prst="rect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txBody>
          <a:bodyPr anchor="ctr">
            <a:noAutofit/>
          </a:bodyPr>
          <a:lstStyle/>
          <a:p>
            <a:pPr algn="ctr" fontAlgn="base">
              <a:lnSpc>
                <a:spcPct val="125000"/>
              </a:lnSpc>
              <a:buClr>
                <a:srgbClr val="000000"/>
              </a:buClr>
              <a:defRPr/>
            </a:pPr>
            <a:r>
              <a:rPr lang="en-US" sz="2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should be designed so that we can identify the situations or missions where performance drops off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FD93-8F08-494D-84EC-A0CBFB098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88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07" y="-65178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If You Only Ever Observe The Same Combination Of Factors, You Can’t Determine Which One Is Driving Performance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DD6FE4-9B66-414E-8D45-850F4EE421FF}"/>
              </a:ext>
            </a:extLst>
          </p:cNvPr>
          <p:cNvSpPr txBox="1">
            <a:spLocks/>
          </p:cNvSpPr>
          <p:nvPr/>
        </p:nvSpPr>
        <p:spPr bwMode="auto">
          <a:xfrm>
            <a:off x="1222141" y="1068516"/>
            <a:ext cx="10023021" cy="9184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concerns like </a:t>
            </a:r>
            <a:r>
              <a:rPr lang="en-US" sz="24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convenience</a:t>
            </a:r>
            <a:r>
              <a:rPr lang="en-US" sz="2400" b="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24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 availability</a:t>
            </a:r>
            <a:r>
              <a:rPr lang="en-US" sz="2400" b="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data points may be arranged in a way that precludes differentiating factor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71774-970A-4CE3-A114-C5B54657FA78}"/>
              </a:ext>
            </a:extLst>
          </p:cNvPr>
          <p:cNvSpPr txBox="1"/>
          <p:nvPr/>
        </p:nvSpPr>
        <p:spPr>
          <a:xfrm>
            <a:off x="7531510" y="2860239"/>
            <a:ext cx="3883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performance during the day?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performance against wheeled targets?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performance against wheeled targets during the day?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04EE19-2193-4D4A-B987-A67D4531F3A1}"/>
              </a:ext>
            </a:extLst>
          </p:cNvPr>
          <p:cNvSpPr txBox="1">
            <a:spLocks/>
          </p:cNvSpPr>
          <p:nvPr/>
        </p:nvSpPr>
        <p:spPr bwMode="auto">
          <a:xfrm>
            <a:off x="-549640" y="2123233"/>
            <a:ext cx="10023021" cy="4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Small Diameter Bomb II </a:t>
            </a:r>
          </a:p>
          <a:p>
            <a:pPr>
              <a:lnSpc>
                <a:spcPct val="100000"/>
              </a:lnSpc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12 Run Main Effects Only Design –  smaller than the real design!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6A8978-9894-4AAC-A4EB-5259455E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12650"/>
              </p:ext>
            </p:extLst>
          </p:nvPr>
        </p:nvGraphicFramePr>
        <p:xfrm>
          <a:off x="1340128" y="2767428"/>
          <a:ext cx="5806430" cy="3683729"/>
        </p:xfrm>
        <a:graphic>
          <a:graphicData uri="http://schemas.openxmlformats.org/drawingml/2006/table">
            <a:tbl>
              <a:tblPr firstRow="1" bandRow="1"/>
              <a:tblGrid>
                <a:gridCol w="116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8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Speed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Type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Clutter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712C2CF-791C-4FB5-95DF-14E6B90BBD4D}"/>
              </a:ext>
            </a:extLst>
          </p:cNvPr>
          <p:cNvSpPr/>
          <p:nvPr/>
        </p:nvSpPr>
        <p:spPr bwMode="auto">
          <a:xfrm>
            <a:off x="1340127" y="2773853"/>
            <a:ext cx="1216259" cy="368372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3A768-1681-48C7-9D0D-77761B48AA19}"/>
              </a:ext>
            </a:extLst>
          </p:cNvPr>
          <p:cNvSpPr/>
          <p:nvPr/>
        </p:nvSpPr>
        <p:spPr bwMode="auto">
          <a:xfrm>
            <a:off x="3593668" y="2748817"/>
            <a:ext cx="1299350" cy="37338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E947F-10FA-400E-BCF0-47D8CC8D5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02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511" y="-46821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Use Correlation Maps To Quickly Visualize How Hard It Will Be To Distinguish Between Factors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A7BEF4-9257-4D9F-A41C-6C1D40DE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22436"/>
              </p:ext>
            </p:extLst>
          </p:nvPr>
        </p:nvGraphicFramePr>
        <p:xfrm>
          <a:off x="1004218" y="1105084"/>
          <a:ext cx="3655645" cy="3135407"/>
        </p:xfrm>
        <a:graphic>
          <a:graphicData uri="http://schemas.openxmlformats.org/drawingml/2006/table">
            <a:tbl>
              <a:tblPr firstRow="1" bandRow="1"/>
              <a:tblGrid>
                <a:gridCol w="73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36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Time of Day</a:t>
                      </a:r>
                      <a:endParaRPr lang="en-US" sz="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Target Speed</a:t>
                      </a:r>
                      <a:endParaRPr lang="en-US" sz="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Target Type</a:t>
                      </a:r>
                      <a:endParaRPr lang="en-US" sz="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Update Rate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Clutter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Fast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Fast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Fixed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Fixed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Slow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Day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Slow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Wheeled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Fast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Fast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Fixed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Fixed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Slow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Night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Slow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Tracked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30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</a:t>
                      </a:r>
                      <a:endParaRPr lang="en-US" sz="9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2CC175-CE25-4D63-B33D-3083F79F2B4E}"/>
              </a:ext>
            </a:extLst>
          </p:cNvPr>
          <p:cNvSpPr/>
          <p:nvPr/>
        </p:nvSpPr>
        <p:spPr bwMode="auto">
          <a:xfrm>
            <a:off x="2499695" y="1094630"/>
            <a:ext cx="699247" cy="3135407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kern="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810C17-46F9-438D-AC31-F95220BE62D6}"/>
              </a:ext>
            </a:extLst>
          </p:cNvPr>
          <p:cNvSpPr/>
          <p:nvPr/>
        </p:nvSpPr>
        <p:spPr bwMode="auto">
          <a:xfrm>
            <a:off x="1004218" y="1094630"/>
            <a:ext cx="740067" cy="3135407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kern="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45579-96C2-437E-8C50-E7F416EC2387}"/>
              </a:ext>
            </a:extLst>
          </p:cNvPr>
          <p:cNvGrpSpPr/>
          <p:nvPr/>
        </p:nvGrpSpPr>
        <p:grpSpPr>
          <a:xfrm>
            <a:off x="6498137" y="1082238"/>
            <a:ext cx="3949579" cy="3411104"/>
            <a:chOff x="4553804" y="1116687"/>
            <a:chExt cx="3949579" cy="36850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60D731-4017-418B-B6B5-80DF42DD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03685" y="2989046"/>
              <a:ext cx="2690813" cy="790575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61BA78E-0466-4D69-B9C6-612F1D7F0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16687"/>
              <a:ext cx="3169383" cy="3685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C24212-BC8D-4383-9F59-F1B022DBFFFD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1744285" y="2662334"/>
            <a:ext cx="5708409" cy="1567703"/>
          </a:xfrm>
          <a:prstGeom prst="straightConnector1">
            <a:avLst/>
          </a:prstGeom>
          <a:solidFill>
            <a:srgbClr val="5F6B9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D27B74-DE18-4D0D-9392-8D5254B3B2C2}"/>
              </a:ext>
            </a:extLst>
          </p:cNvPr>
          <p:cNvCxnSpPr>
            <a:cxnSpLocks/>
          </p:cNvCxnSpPr>
          <p:nvPr/>
        </p:nvCxnSpPr>
        <p:spPr bwMode="auto">
          <a:xfrm>
            <a:off x="3765755" y="1588504"/>
            <a:ext cx="3787640" cy="2177251"/>
          </a:xfrm>
          <a:prstGeom prst="straightConnector1">
            <a:avLst/>
          </a:prstGeom>
          <a:solidFill>
            <a:srgbClr val="5F6B9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5D909E-62EA-4CFD-A150-755A04335C0F}"/>
              </a:ext>
            </a:extLst>
          </p:cNvPr>
          <p:cNvCxnSpPr>
            <a:cxnSpLocks/>
          </p:cNvCxnSpPr>
          <p:nvPr/>
        </p:nvCxnSpPr>
        <p:spPr bwMode="auto">
          <a:xfrm>
            <a:off x="3026531" y="1628115"/>
            <a:ext cx="4526235" cy="2137640"/>
          </a:xfrm>
          <a:prstGeom prst="straightConnector1">
            <a:avLst/>
          </a:prstGeom>
          <a:solidFill>
            <a:srgbClr val="5F6B9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9E1DAA-A500-4174-A93B-9733EE448741}"/>
              </a:ext>
            </a:extLst>
          </p:cNvPr>
          <p:cNvSpPr txBox="1">
            <a:spLocks/>
          </p:cNvSpPr>
          <p:nvPr/>
        </p:nvSpPr>
        <p:spPr bwMode="auto">
          <a:xfrm>
            <a:off x="1650021" y="5299224"/>
            <a:ext cx="8153400" cy="126004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525EC8-3966-4D23-B1B6-F1CB2184676A}"/>
              </a:ext>
            </a:extLst>
          </p:cNvPr>
          <p:cNvCxnSpPr>
            <a:cxnSpLocks/>
          </p:cNvCxnSpPr>
          <p:nvPr/>
        </p:nvCxnSpPr>
        <p:spPr bwMode="auto">
          <a:xfrm>
            <a:off x="3198942" y="2555131"/>
            <a:ext cx="4253752" cy="1674906"/>
          </a:xfrm>
          <a:prstGeom prst="straightConnector1">
            <a:avLst/>
          </a:prstGeom>
          <a:solidFill>
            <a:srgbClr val="5F6B9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2A8EB-FE9E-4D5D-9037-4EF317DDEF8E}"/>
              </a:ext>
            </a:extLst>
          </p:cNvPr>
          <p:cNvSpPr/>
          <p:nvPr/>
        </p:nvSpPr>
        <p:spPr>
          <a:xfrm>
            <a:off x="-81780" y="4734522"/>
            <a:ext cx="12942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means perfectly uncorrelated (No problems!)</a:t>
            </a:r>
            <a:b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is perfectly (100%) correlated (Cannot differentiate)</a:t>
            </a:r>
            <a:b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 in between indicate some degree of correlation (Can differentiate but estimates may be biased/incorrect)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56160-69BA-41B2-9A1F-D3B4E625D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1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2905" y="-52026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Ideally, Your Test Design Will Have Factors Completely Independent To Ensure Easy Estimation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BF89D9-110D-4FB9-94A9-3C1FEE83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83" y="1073914"/>
            <a:ext cx="3352800" cy="36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154FBB-DAEA-42F9-945B-24ED852C2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97997"/>
              </p:ext>
            </p:extLst>
          </p:nvPr>
        </p:nvGraphicFramePr>
        <p:xfrm>
          <a:off x="5257800" y="1010898"/>
          <a:ext cx="5105400" cy="3749040"/>
        </p:xfrm>
        <a:graphic>
          <a:graphicData uri="http://schemas.openxmlformats.org/drawingml/2006/table">
            <a:tbl>
              <a:tblPr firstRow="1" bandRow="1"/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8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Time of 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Target Speed</a:t>
                      </a:r>
                      <a:endParaRPr lang="en-US" sz="12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Target Type</a:t>
                      </a:r>
                      <a:endParaRPr lang="en-US" sz="12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Update 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Clutter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Fast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Fast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Fixed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Fixed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Slow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Day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Slow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Fast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Fast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Fixed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Fixed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Slow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Tracked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Night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Slow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Wheeled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30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N</a:t>
                      </a:r>
                      <a:endParaRPr lang="en-US" sz="1200" dirty="0">
                        <a:latin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B72C221-1483-430B-A6D1-21479940A83D}"/>
              </a:ext>
            </a:extLst>
          </p:cNvPr>
          <p:cNvSpPr/>
          <p:nvPr/>
        </p:nvSpPr>
        <p:spPr bwMode="auto">
          <a:xfrm>
            <a:off x="5257800" y="1010898"/>
            <a:ext cx="3048000" cy="375529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kern="0" dirty="0">
              <a:solidFill>
                <a:srgbClr val="0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50CC1B-1B1B-45F5-AF58-9DE5BE70D30B}"/>
              </a:ext>
            </a:extLst>
          </p:cNvPr>
          <p:cNvSpPr txBox="1">
            <a:spLocks/>
          </p:cNvSpPr>
          <p:nvPr/>
        </p:nvSpPr>
        <p:spPr bwMode="auto">
          <a:xfrm>
            <a:off x="113069" y="5064785"/>
            <a:ext cx="11965859" cy="143860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type of design, this ideal might be achievable</a:t>
            </a:r>
          </a:p>
          <a:p>
            <a:pPr lvl="3"/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and fractional factorial designs</a:t>
            </a:r>
          </a:p>
          <a:p>
            <a:pPr lvl="3"/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optimal designs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9E5DC-BCE1-4A6D-9D7E-0A07CCBEBF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7232B-2EC1-4502-B87A-3A8F6F96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09" y="-54564"/>
            <a:ext cx="8946777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Sometimes, Practical Constraints And Operational Realism Mean That Factors Will Be Partially Correlated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F0CA45-C3AF-41C1-B837-1916CB950235}"/>
              </a:ext>
            </a:extLst>
          </p:cNvPr>
          <p:cNvSpPr txBox="1">
            <a:spLocks/>
          </p:cNvSpPr>
          <p:nvPr/>
        </p:nvSpPr>
        <p:spPr bwMode="auto">
          <a:xfrm>
            <a:off x="2208873" y="1028543"/>
            <a:ext cx="7774251" cy="68131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okay! – But it means that we cannot easily separate all factor effects on the response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593F99-5F3F-45DB-872B-11B6F61E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52" y="2228698"/>
            <a:ext cx="2778552" cy="32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2C61D2-C724-41B3-9665-64029C58C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15324"/>
              </p:ext>
            </p:extLst>
          </p:nvPr>
        </p:nvGraphicFramePr>
        <p:xfrm>
          <a:off x="5257800" y="1889761"/>
          <a:ext cx="5105400" cy="3775169"/>
        </p:xfrm>
        <a:graphic>
          <a:graphicData uri="http://schemas.openxmlformats.org/drawingml/2006/table">
            <a:tbl>
              <a:tblPr firstRow="1" bandRow="1"/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8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Time of Day</a:t>
                      </a:r>
                      <a:endParaRPr lang="en-US" sz="125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 Speed</a:t>
                      </a:r>
                      <a:endParaRPr lang="en-US" sz="125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 Type</a:t>
                      </a:r>
                      <a:endParaRPr lang="en-US" sz="125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Update Rate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Clutter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  <a:endParaRPr lang="en-US" sz="12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  <a:endParaRPr lang="en-US" sz="125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Fixed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Tracked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 rtl="0" fontAlgn="ctr"/>
                      <a:r>
                        <a:rPr lang="en-US" sz="125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3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Raleway"/>
                        </a:defRPr>
                      </a:lvl9pPr>
                    </a:lstStyle>
                    <a:p>
                      <a:pPr algn="ctr"/>
                      <a:r>
                        <a:rPr lang="en-US" sz="12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BE44F94-9698-41C3-B595-0341FB9CF39C}"/>
              </a:ext>
            </a:extLst>
          </p:cNvPr>
          <p:cNvGrpSpPr/>
          <p:nvPr/>
        </p:nvGrpSpPr>
        <p:grpSpPr>
          <a:xfrm>
            <a:off x="5255846" y="1905000"/>
            <a:ext cx="3048000" cy="3733800"/>
            <a:chOff x="3733800" y="1470380"/>
            <a:chExt cx="3048000" cy="3733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64E30D-D3FF-4564-ACBC-3CA505770D9D}"/>
                </a:ext>
              </a:extLst>
            </p:cNvPr>
            <p:cNvSpPr/>
            <p:nvPr/>
          </p:nvSpPr>
          <p:spPr bwMode="auto">
            <a:xfrm>
              <a:off x="3733800" y="1470380"/>
              <a:ext cx="3048000" cy="3733800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145E1D-672F-46EB-A6BC-C69530762FEF}"/>
                </a:ext>
              </a:extLst>
            </p:cNvPr>
            <p:cNvSpPr/>
            <p:nvPr/>
          </p:nvSpPr>
          <p:spPr bwMode="auto">
            <a:xfrm>
              <a:off x="4800600" y="1866319"/>
              <a:ext cx="1981200" cy="529905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9B4B12-459B-4BD9-933C-FC4A9A6883FB}"/>
                </a:ext>
              </a:extLst>
            </p:cNvPr>
            <p:cNvSpPr/>
            <p:nvPr/>
          </p:nvSpPr>
          <p:spPr bwMode="auto">
            <a:xfrm>
              <a:off x="4800600" y="3560018"/>
              <a:ext cx="1981200" cy="533400"/>
            </a:xfrm>
            <a:prstGeom prst="rect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603134-4939-4888-8BB4-4D76ED247787}"/>
              </a:ext>
            </a:extLst>
          </p:cNvPr>
          <p:cNvSpPr txBox="1">
            <a:spLocks/>
          </p:cNvSpPr>
          <p:nvPr/>
        </p:nvSpPr>
        <p:spPr bwMode="auto">
          <a:xfrm>
            <a:off x="1467338" y="5853522"/>
            <a:ext cx="8895862" cy="68131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88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Tracked vehicles don’t have the same max speed as wheeled vehicles, so there will be no tracked targets moving at the “fast” speed.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9660892-9E3D-47C2-B087-3E9D1FF4E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23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67C743-3F09-4609-8C72-930344AE38D4}"/>
              </a:ext>
            </a:extLst>
          </p:cNvPr>
          <p:cNvSpPr txBox="1">
            <a:spLocks/>
          </p:cNvSpPr>
          <p:nvPr/>
        </p:nvSpPr>
        <p:spPr bwMode="auto">
          <a:xfrm>
            <a:off x="1424381" y="976770"/>
            <a:ext cx="101973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evaluating a test design, ask: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design ensure that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data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collected? (power/confidence)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system doesn’t perform well, will I be able to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why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(factor identifiability)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DOE reflect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the test will be conducted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(restricted randomization)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data described in this test let me do the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want to do? (characterize performance across the relevant factor space)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7A5B-9499-4ADE-80E1-01ACFBFD1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81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31945"/>
            <a:ext cx="8991600" cy="861774"/>
          </a:xfrm>
        </p:spPr>
        <p:txBody>
          <a:bodyPr/>
          <a:lstStyle/>
          <a:p>
            <a:r>
              <a:rPr lang="en-US" sz="2500" dirty="0">
                <a:cs typeface="Adobe Devanagari" panose="02040503050201020203" pitchFamily="18" charset="0"/>
              </a:rPr>
              <a:t>Range Limitations And System Operations May Affect The Way Factors Are Varied In An Operational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901" y="1208984"/>
            <a:ext cx="8510588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Artillery Cannon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39727" y="1867450"/>
            <a:ext cx="5965678" cy="352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Survivability Moves:  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evade enemy counterfire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 frequently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short distances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Moves: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reposition as battle lines move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 less frequently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cover longer distances</a:t>
            </a:r>
          </a:p>
          <a:p>
            <a:pPr marL="342900" indent="-34290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3858" y="5175255"/>
            <a:ext cx="3562738" cy="82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Operations:  </a:t>
            </a:r>
          </a:p>
          <a:p>
            <a:pPr algn="ctr">
              <a:lnSpc>
                <a:spcPct val="125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Move  Fire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68" y="2106912"/>
            <a:ext cx="4470518" cy="28288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7612" y="5339377"/>
            <a:ext cx="3505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Response Variable</a:t>
            </a:r>
          </a:p>
          <a:p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Miss Distance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CAE32-EFA1-49BD-956F-ECF72882A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4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0211"/>
            <a:ext cx="8229600" cy="52322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400" dirty="0"/>
              <a:t>Fire platoons execute survivability moves between fire missions. These are generally short, so the range to target won’t change much. </a:t>
            </a:r>
          </a:p>
          <a:p>
            <a:endParaRPr lang="en-US" sz="2400" dirty="0"/>
          </a:p>
          <a:p>
            <a:r>
              <a:rPr lang="en-US" sz="2400" dirty="0"/>
              <a:t>Units will perform tactical moves once or twice every 12 hours. These are longer, meaning that the unit may move from one firing area to another.</a:t>
            </a:r>
          </a:p>
          <a:p>
            <a:endParaRPr lang="en-US" sz="2400" dirty="0"/>
          </a:p>
          <a:p>
            <a:r>
              <a:rPr lang="en-US" sz="2400" dirty="0"/>
              <a:t>Between tactical moves, both illumination and range to target will be more or less constant, while other factors may be randomized.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B376A-1893-46CA-B545-7EDFBBB1E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97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C7B3-38C9-467B-BE71-2AA33C63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3078" y="1025988"/>
            <a:ext cx="13078155" cy="138499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test of the new cannon includes factors that are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completely randomize and have disallowed combinations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A11AF9-9ECA-44C2-B740-52F908E47758}"/>
              </a:ext>
            </a:extLst>
          </p:cNvPr>
          <p:cNvGrpSpPr/>
          <p:nvPr/>
        </p:nvGrpSpPr>
        <p:grpSpPr>
          <a:xfrm>
            <a:off x="1462605" y="2729935"/>
            <a:ext cx="9266788" cy="2895600"/>
            <a:chOff x="1735509" y="2346476"/>
            <a:chExt cx="9266788" cy="2895600"/>
          </a:xfrm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A055070B-5525-4BDB-A86D-DFA61C709C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3005706"/>
                </p:ext>
              </p:extLst>
            </p:nvPr>
          </p:nvGraphicFramePr>
          <p:xfrm>
            <a:off x="1735509" y="2346476"/>
            <a:ext cx="8945914" cy="2895600"/>
          </p:xfrm>
          <a:graphic>
            <a:graphicData uri="http://schemas.openxmlformats.org/drawingml/2006/table">
              <a:tbl>
                <a:tblPr firstRow="1" bandRow="1">
                  <a:tableStyleId>{6E25E649-3F16-4E02-A733-19D2CDBF48F0}</a:tableStyleId>
                </a:tblPr>
                <a:tblGrid>
                  <a:gridCol w="214877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5326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44773">
                    <a:extLst>
                      <a:ext uri="{9D8B030D-6E8A-4147-A177-3AD203B41FA5}">
                        <a16:colId xmlns:a16="http://schemas.microsoft.com/office/drawing/2014/main" val="4016967915"/>
                      </a:ext>
                    </a:extLst>
                  </a:gridCol>
                  <a:gridCol w="2399104">
                    <a:extLst>
                      <a:ext uri="{9D8B030D-6E8A-4147-A177-3AD203B41FA5}">
                        <a16:colId xmlns:a16="http://schemas.microsoft.com/office/drawing/2014/main" val="897928373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Factor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Level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Difficult to</a:t>
                        </a:r>
                        <a:b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a:br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 Randomize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Disallowed </a:t>
                        </a:r>
                        <a:b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</a:br>
                        <a:r>
                          <a: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Combinations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Time of Day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Day, Night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Hard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Night and Short Range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926193039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Range to Target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Short, Medium,</a:t>
                        </a:r>
                        <a:r>
                          <a:rPr lang="en-US" sz="20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 Long</a:t>
                        </a:r>
                        <a:endPara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Hard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Projectile Type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A, B, C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Easy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 and Long Range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57334033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Angle of Fire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Low, High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Easy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5" name="Double Bracket 4">
              <a:extLst>
                <a:ext uri="{FF2B5EF4-FFF2-40B4-BE49-F238E27FC236}">
                  <a16:creationId xmlns:a16="http://schemas.microsoft.com/office/drawing/2014/main" id="{6B27B9CC-936A-43D3-B354-B229A4810DF5}"/>
                </a:ext>
              </a:extLst>
            </p:cNvPr>
            <p:cNvSpPr/>
            <p:nvPr/>
          </p:nvSpPr>
          <p:spPr>
            <a:xfrm>
              <a:off x="6233651" y="2422676"/>
              <a:ext cx="4768646" cy="2743200"/>
            </a:xfrm>
            <a:prstGeom prst="bracketPai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0E61-F671-47DB-8B23-E3D27AD5D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4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3D3EC6-8C46-4FB2-B210-99B95C255FA3}"/>
              </a:ext>
            </a:extLst>
          </p:cNvPr>
          <p:cNvSpPr/>
          <p:nvPr/>
        </p:nvSpPr>
        <p:spPr bwMode="auto">
          <a:xfrm>
            <a:off x="0" y="0"/>
            <a:ext cx="12280490" cy="1150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C24C-3AD2-4EEA-B6F6-1A26CBAB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017" y="260038"/>
            <a:ext cx="3315432" cy="14751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Split-plot designs allow your DOE to reflect your test execution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4AF076-14C9-487F-8A7C-402D07B5EC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000252"/>
              </p:ext>
            </p:extLst>
          </p:nvPr>
        </p:nvGraphicFramePr>
        <p:xfrm>
          <a:off x="2704832" y="182795"/>
          <a:ext cx="4639471" cy="6492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079">
                  <a:extLst>
                    <a:ext uri="{9D8B030D-6E8A-4147-A177-3AD203B41FA5}">
                      <a16:colId xmlns:a16="http://schemas.microsoft.com/office/drawing/2014/main" val="1708947160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3473400388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1158768592"/>
                    </a:ext>
                  </a:extLst>
                </a:gridCol>
                <a:gridCol w="1346130">
                  <a:extLst>
                    <a:ext uri="{9D8B030D-6E8A-4147-A177-3AD203B41FA5}">
                      <a16:colId xmlns:a16="http://schemas.microsoft.com/office/drawing/2014/main" val="2001613991"/>
                    </a:ext>
                  </a:extLst>
                </a:gridCol>
              </a:tblGrid>
              <a:tr h="208348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Day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of Fire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Projectile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172160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94118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354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730616"/>
                  </a:ext>
                </a:extLst>
              </a:tr>
              <a:tr h="16144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27745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7016895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889764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576055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904382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311171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8648258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826386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554857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73512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282151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70006346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Day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603856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729394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81368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747851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8813690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Night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67418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00291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031050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16304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8983506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Night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605760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013063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494719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89274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5267415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Night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824045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965267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128052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432036"/>
                  </a:ext>
                </a:extLst>
              </a:tr>
              <a:tr h="154170">
                <a:tc gridSpan="4"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Tactical Move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1459060"/>
                  </a:ext>
                </a:extLst>
              </a:tr>
              <a:tr h="154170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Day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310593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541839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20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134068"/>
                  </a:ext>
                </a:extLst>
              </a:tr>
              <a:tr h="154170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73" marR="5373" marT="537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200" dirty="0"/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496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391ACC-986A-479A-9E1D-AEC97E43DE91}"/>
              </a:ext>
            </a:extLst>
          </p:cNvPr>
          <p:cNvSpPr txBox="1"/>
          <p:nvPr/>
        </p:nvSpPr>
        <p:spPr>
          <a:xfrm>
            <a:off x="1471808" y="3630407"/>
            <a:ext cx="117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Whole-Plot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176058E-63FD-4AFF-A8F4-145F28420D95}"/>
              </a:ext>
            </a:extLst>
          </p:cNvPr>
          <p:cNvSpPr/>
          <p:nvPr/>
        </p:nvSpPr>
        <p:spPr>
          <a:xfrm flipH="1">
            <a:off x="7425535" y="3602754"/>
            <a:ext cx="146304" cy="64008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D3F15-ECD6-41D7-ABD7-DEE02244862E}"/>
              </a:ext>
            </a:extLst>
          </p:cNvPr>
          <p:cNvSpPr txBox="1"/>
          <p:nvPr/>
        </p:nvSpPr>
        <p:spPr>
          <a:xfrm flipH="1">
            <a:off x="7571839" y="3639832"/>
            <a:ext cx="102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Sub-Plots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AC452-5AFB-4991-8B92-F3C1C765AB55}"/>
              </a:ext>
            </a:extLst>
          </p:cNvPr>
          <p:cNvSpPr txBox="1"/>
          <p:nvPr/>
        </p:nvSpPr>
        <p:spPr>
          <a:xfrm>
            <a:off x="1411124" y="4462707"/>
            <a:ext cx="1617210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change between Tactical Moves.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7520F-6E89-4A40-B35A-1F3622104C66}"/>
              </a:ext>
            </a:extLst>
          </p:cNvPr>
          <p:cNvSpPr txBox="1"/>
          <p:nvPr/>
        </p:nvSpPr>
        <p:spPr>
          <a:xfrm>
            <a:off x="6965548" y="4462707"/>
            <a:ext cx="1897899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Fire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Projectile Type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vary from one fire mission to the next.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C50DA-6008-4F56-B2C0-30F8B5F8EFDE}"/>
              </a:ext>
            </a:extLst>
          </p:cNvPr>
          <p:cNvSpPr txBox="1"/>
          <p:nvPr/>
        </p:nvSpPr>
        <p:spPr>
          <a:xfrm>
            <a:off x="7695584" y="1995215"/>
            <a:ext cx="3583167" cy="14642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Failing to correctly design and account for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order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lead to wrong conclusions. 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170D1D1-E8A6-4807-8921-CD889A8A7874}"/>
              </a:ext>
            </a:extLst>
          </p:cNvPr>
          <p:cNvSpPr/>
          <p:nvPr/>
        </p:nvSpPr>
        <p:spPr>
          <a:xfrm>
            <a:off x="2445817" y="3639832"/>
            <a:ext cx="145291" cy="64008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8A073-A562-4972-80FE-BFEDAF8F9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26690"/>
            <a:ext cx="8229600" cy="492443"/>
          </a:xfrm>
        </p:spPr>
        <p:txBody>
          <a:bodyPr/>
          <a:lstStyle/>
          <a:p>
            <a:r>
              <a:rPr lang="en-US" sz="2600" dirty="0"/>
              <a:t>General Framework For Designing A Test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41F692-906C-4D20-B56F-E19054EF2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653341"/>
              </p:ext>
            </p:extLst>
          </p:nvPr>
        </p:nvGraphicFramePr>
        <p:xfrm>
          <a:off x="2610679" y="1202988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49B12CC-3E05-41AD-8BDD-D25127A7CE87}"/>
              </a:ext>
            </a:extLst>
          </p:cNvPr>
          <p:cNvSpPr/>
          <p:nvPr/>
        </p:nvSpPr>
        <p:spPr bwMode="auto">
          <a:xfrm>
            <a:off x="9635496" y="1347104"/>
            <a:ext cx="163519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Experimentation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Requires Collaboration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1524-91E3-4310-AF55-26560FA1DCFB}"/>
              </a:ext>
            </a:extLst>
          </p:cNvPr>
          <p:cNvSpPr/>
          <p:nvPr/>
        </p:nvSpPr>
        <p:spPr bwMode="auto">
          <a:xfrm>
            <a:off x="9826963" y="1902071"/>
            <a:ext cx="1252257" cy="37653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Subject Matter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Expertise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34DB3-740B-443B-9413-3721042402C7}"/>
              </a:ext>
            </a:extLst>
          </p:cNvPr>
          <p:cNvSpPr/>
          <p:nvPr/>
        </p:nvSpPr>
        <p:spPr bwMode="auto">
          <a:xfrm>
            <a:off x="9826963" y="2373696"/>
            <a:ext cx="1252257" cy="376535"/>
          </a:xfrm>
          <a:prstGeom prst="rect">
            <a:avLst/>
          </a:prstGeom>
          <a:solidFill>
            <a:srgbClr val="CAF1A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Analytical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Expertise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40A32-E476-4B75-8220-E71B28743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912"/>
            <a:ext cx="10972800" cy="523220"/>
          </a:xfrm>
        </p:spPr>
        <p:txBody>
          <a:bodyPr/>
          <a:lstStyle/>
          <a:p>
            <a:r>
              <a:rPr lang="en-US" dirty="0"/>
              <a:t>Power And Restricted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If you ignore the structure of your test, the power numbers you get will look higher, but this is fool’s gold. </a:t>
            </a:r>
          </a:p>
          <a:p>
            <a:endParaRPr lang="en-US" dirty="0"/>
          </a:p>
          <a:p>
            <a:r>
              <a:rPr lang="en-US" dirty="0"/>
              <a:t>If you cannot vary some of your factors completely at random, your power estimates should reflect this. </a:t>
            </a:r>
          </a:p>
          <a:p>
            <a:endParaRPr lang="en-US" dirty="0"/>
          </a:p>
          <a:p>
            <a:r>
              <a:rPr lang="en-US" dirty="0"/>
              <a:t>Use a realistic estimate for how much group-to-group variation you can expect relative to run-to-run variation.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4D113-B659-4904-B36C-972E2EFC1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86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0E9E4-9F3F-47D0-B3D6-1A63077C6952}"/>
              </a:ext>
            </a:extLst>
          </p:cNvPr>
          <p:cNvSpPr txBox="1">
            <a:spLocks/>
          </p:cNvSpPr>
          <p:nvPr/>
        </p:nvSpPr>
        <p:spPr bwMode="auto">
          <a:xfrm>
            <a:off x="1424381" y="976770"/>
            <a:ext cx="101973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When evaluating a test design, ask:</a:t>
            </a:r>
          </a:p>
          <a:p>
            <a:pPr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design ensure that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data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collected? (power/confidence)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system doesn’t perform well, will I be able to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why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(factor identifiability)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DOE reflect </a:t>
            </a:r>
            <a:r>
              <a:rPr lang="en-US" sz="2400" b="1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the test will be conducted</a:t>
            </a: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(restricted randomization)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data described in this test let me do the </a:t>
            </a: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want to do? (characterize performance across the relevant factor space)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A3C6E-62F3-438D-9E59-FD8302622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08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06" y="-71645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Design Your Test To Get The Information You Need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C655DC-B71A-4E06-909A-D364923AF499}"/>
              </a:ext>
            </a:extLst>
          </p:cNvPr>
          <p:cNvSpPr txBox="1">
            <a:spLocks/>
          </p:cNvSpPr>
          <p:nvPr/>
        </p:nvSpPr>
        <p:spPr bwMode="auto">
          <a:xfrm>
            <a:off x="540773" y="762000"/>
            <a:ext cx="1111045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When resources are constrained, carefully describe the conditions the system will be employed in and make sure to get the data points required to fully describe that space.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7E0CA-63A3-4C52-9377-4EBFCB0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6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906" y="-66737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Operational Test Should Cover The Full Spectrum Of Conditions In Which Systems Will Be Employed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0E11-58D1-43C0-BF0F-E6BCBB56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13" y="1153444"/>
            <a:ext cx="4701865" cy="30543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B8E52F-CD05-456A-A56E-B917953D7F64}"/>
              </a:ext>
            </a:extLst>
          </p:cNvPr>
          <p:cNvSpPr/>
          <p:nvPr/>
        </p:nvSpPr>
        <p:spPr>
          <a:xfrm>
            <a:off x="6449213" y="4623514"/>
            <a:ext cx="4828864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variants mean that the test must provide adequate information for all 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variants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mission areas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DD6B8E4-6455-4300-A28B-6CF4B1F4FCC6}"/>
              </a:ext>
            </a:extLst>
          </p:cNvPr>
          <p:cNvSpPr txBox="1">
            <a:spLocks/>
          </p:cNvSpPr>
          <p:nvPr/>
        </p:nvSpPr>
        <p:spPr>
          <a:xfrm>
            <a:off x="600634" y="1153444"/>
            <a:ext cx="5495365" cy="49530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F-35 Joint Strike Fighter test </a:t>
            </a:r>
          </a:p>
          <a:p>
            <a:pPr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Evaluate effectiveness of Block 3F focusing on the core mission areas designated in the JSF Operational Requirements Document (ORD). F-35 IOT&amp;E will evaluate the aircraft’s effectiveness in several core mission areas:</a:t>
            </a:r>
          </a:p>
          <a:p>
            <a:pPr lvl="1">
              <a:defRPr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Air-to-Surface (A/S) Attack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Aerial Reconnaissance (AR) / Strike Coordination &amp; Reconnaissance (SCAR)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Close Air Support (CAS)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Offensive Counter Air (OCA)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Defensive Counter Air (DCA)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Destruction – Suppression of Enemy Air Defenses (D-SEAD)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Combat Search and Rescue (CSAR)</a:t>
            </a:r>
          </a:p>
          <a:p>
            <a:pPr lvl="1"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Forward Air Controller – Airborne (FAC-A)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4C2FF-6668-4926-8021-CCA2E68C14B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62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907" y="-77124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Choose Appropriate Factor Levels As Part Of Mission-Based Test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47874F-01F5-44E3-BE8D-A895E605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79" y="1184374"/>
            <a:ext cx="7754784" cy="1511939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A057CE2-A4CF-4E07-AD57-17547E3414D2}"/>
              </a:ext>
            </a:extLst>
          </p:cNvPr>
          <p:cNvSpPr txBox="1">
            <a:spLocks/>
          </p:cNvSpPr>
          <p:nvPr/>
        </p:nvSpPr>
        <p:spPr bwMode="auto">
          <a:xfrm>
            <a:off x="206478" y="2977445"/>
            <a:ext cx="5517213" cy="3400855"/>
          </a:xfrm>
          <a:prstGeom prst="rect">
            <a:avLst/>
          </a:prstGeom>
          <a:noFill/>
          <a:ln w="3810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Test design approach leverages DOE principles to span multiple factors across missions: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F-35 Variant – All Missions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Time of Day (Day/Night) – All Missions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Ground Threat – Covered Across Missions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Air Threat Level – Covered Across Missions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Mission-specific factors allow for specific capability characterization within mission areas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E.g., close air support mission-specific factors include environment (urban/rural), target type, control type, target movement, formation size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3E0BB2-3C6A-49D9-B318-CF0109C3F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1955"/>
              </p:ext>
            </p:extLst>
          </p:nvPr>
        </p:nvGraphicFramePr>
        <p:xfrm>
          <a:off x="5930262" y="3095350"/>
          <a:ext cx="5540891" cy="3165046"/>
        </p:xfrm>
        <a:graphic>
          <a:graphicData uri="http://schemas.openxmlformats.org/drawingml/2006/table">
            <a:tbl>
              <a:tblPr/>
              <a:tblGrid>
                <a:gridCol w="260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Mission Areas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Air</a:t>
                      </a:r>
                      <a:r>
                        <a:rPr lang="en-US" sz="1500" b="1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Threat</a:t>
                      </a:r>
                      <a:endParaRPr lang="en-US" sz="15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Ground Threat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Air-Surface (SCAR</a:t>
                      </a:r>
                      <a:r>
                        <a:rPr lang="en-US" sz="13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&amp; AR</a:t>
                      </a:r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Strike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00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Destruction/Suppression</a:t>
                      </a:r>
                      <a:r>
                        <a:rPr lang="en-US" sz="13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of Enemy Air Defenses</a:t>
                      </a:r>
                      <a:endParaRPr lang="en-US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00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Defensive</a:t>
                      </a:r>
                      <a:r>
                        <a:rPr lang="en-US" sz="13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counter air</a:t>
                      </a:r>
                      <a:endParaRPr lang="en-US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00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Offensive counter air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Close</a:t>
                      </a:r>
                      <a:r>
                        <a:rPr lang="en-US" sz="13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air support</a:t>
                      </a:r>
                      <a:endParaRPr lang="en-US" sz="1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Search and rescue</a:t>
                      </a: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C2610-6DE6-448F-A5D7-EAABBF2E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21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907" y="-65314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Determine What You Want To Learn From The Test And Build The Design Accordingly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47557F5-6C96-4371-B8C9-8AC2CB014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574" y="1678124"/>
            <a:ext cx="6299486" cy="44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D8EAF8-C2DB-43FE-B98E-A06F3A6DC142}"/>
              </a:ext>
            </a:extLst>
          </p:cNvPr>
          <p:cNvSpPr txBox="1"/>
          <p:nvPr/>
        </p:nvSpPr>
        <p:spPr>
          <a:xfrm>
            <a:off x="4235574" y="1216459"/>
            <a:ext cx="6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 Air Support D-Optimal Design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B2354-E9A6-424E-BD9C-28D4B9F4B4FC}"/>
              </a:ext>
            </a:extLst>
          </p:cNvPr>
          <p:cNvSpPr txBox="1"/>
          <p:nvPr/>
        </p:nvSpPr>
        <p:spPr>
          <a:xfrm>
            <a:off x="521426" y="2048882"/>
            <a:ext cx="3464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main effects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 interactions involving aircraft type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other two-way interactions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D9362-2172-41CB-826A-308AA5EC46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3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802A59-1208-44F0-8251-DB9930B7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-37324"/>
            <a:ext cx="11566185" cy="918445"/>
          </a:xfrm>
        </p:spPr>
        <p:txBody>
          <a:bodyPr/>
          <a:lstStyle/>
          <a:p>
            <a:r>
              <a:rPr lang="en-US" sz="2500" b="1" dirty="0">
                <a:latin typeface="+mj-lt"/>
              </a:rPr>
              <a:t>Beginning With Good DOEs Allows To Produce More Accurate And Meaningful Results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E245C0-FDCB-4D15-A147-C6E1BCC99AD7}"/>
              </a:ext>
            </a:extLst>
          </p:cNvPr>
          <p:cNvSpPr txBox="1">
            <a:spLocks/>
          </p:cNvSpPr>
          <p:nvPr/>
        </p:nvSpPr>
        <p:spPr bwMode="auto">
          <a:xfrm>
            <a:off x="1456018" y="1344561"/>
            <a:ext cx="9526614" cy="50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 well-designed test will…</a:t>
            </a:r>
          </a:p>
          <a:p>
            <a:pPr>
              <a:defRPr/>
            </a:pP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ensure enough data are collected</a:t>
            </a:r>
          </a:p>
          <a:p>
            <a:pPr>
              <a:defRPr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be able to identify the drivers of mission performance</a:t>
            </a:r>
          </a:p>
          <a:p>
            <a:pPr>
              <a:defRPr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reflect the way the test will be conducted</a:t>
            </a:r>
          </a:p>
          <a:p>
            <a:pPr>
              <a:defRPr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support a credible and defensible analysis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7AF6-CC89-4290-8737-27800A38C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84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D614-04DE-485B-93F8-ABFF8A9E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4023"/>
            <a:ext cx="10972800" cy="954107"/>
          </a:xfrm>
        </p:spPr>
        <p:txBody>
          <a:bodyPr/>
          <a:lstStyle/>
          <a:p>
            <a:r>
              <a:rPr lang="en-US" dirty="0"/>
              <a:t>In Most Cases (If Not All) Test Designs Are Generated And Evaluated Using Statistical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10D08-C2A9-47D8-9CCE-61173CDC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76" y="3206836"/>
            <a:ext cx="1874798" cy="1089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B709A-FB34-4139-B104-F4A650EC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528" y="3536091"/>
            <a:ext cx="1438095" cy="13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01ECD-24A8-400D-92B6-35CAC561F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480" y="2383286"/>
            <a:ext cx="2723767" cy="10895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08736-E392-4EAC-8B42-BA00EEA9F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98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6BA3-C9FB-40CE-9074-352F4378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43" y="2320441"/>
            <a:ext cx="2859719" cy="2217117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Analysis and Reporting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83C578-9238-4612-8573-E7A774DDB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474950"/>
              </p:ext>
            </p:extLst>
          </p:nvPr>
        </p:nvGraphicFramePr>
        <p:xfrm>
          <a:off x="4601380" y="1099958"/>
          <a:ext cx="6761774" cy="51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E68D7D-3360-4B55-AB21-F57DF8755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24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B5990-C3AF-4BCD-8AD7-D7ED09A7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-9397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Motivation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A47C1-2F95-4AD2-AD27-379DC1699C84}"/>
              </a:ext>
            </a:extLst>
          </p:cNvPr>
          <p:cNvSpPr txBox="1">
            <a:spLocks/>
          </p:cNvSpPr>
          <p:nvPr/>
        </p:nvSpPr>
        <p:spPr bwMode="auto">
          <a:xfrm>
            <a:off x="550605" y="1209368"/>
            <a:ext cx="11454581" cy="51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analysis should follow the structure of the test design.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statistical model using the factors specified in our test design allows us to quantify differences across relevant conditions and draw conclusions with confidence.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6112924-CA07-42B8-9870-70BA3E57938A}"/>
              </a:ext>
            </a:extLst>
          </p:cNvPr>
          <p:cNvSpPr/>
          <p:nvPr/>
        </p:nvSpPr>
        <p:spPr bwMode="auto">
          <a:xfrm>
            <a:off x="1095115" y="4840459"/>
            <a:ext cx="10210044" cy="889290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experiments are designed with an analysis methodology in mind: to reap the benefits, we need to follow through to the analysis!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8ECD4-FD59-404C-B46C-105A6818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4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0232-DEE6-49DD-9C6D-1A9A47D1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87417"/>
            <a:ext cx="8229600" cy="954107"/>
          </a:xfrm>
        </p:spPr>
        <p:txBody>
          <a:bodyPr/>
          <a:lstStyle/>
          <a:p>
            <a:r>
              <a:rPr lang="en-US" dirty="0"/>
              <a:t>Testing Framework: </a:t>
            </a:r>
            <a:br>
              <a:rPr lang="en-US" dirty="0"/>
            </a:br>
            <a:r>
              <a:rPr lang="en-US" dirty="0"/>
              <a:t>The Gold Standard Of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D29-E4DB-4970-AAB8-80DB4CE2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76" y="1329616"/>
            <a:ext cx="9557493" cy="475488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 design of experiments (DOE) process, at its core, is the scientific method.</a:t>
            </a:r>
          </a:p>
          <a:p>
            <a:pPr marL="457200" indent="-457200">
              <a:lnSpc>
                <a:spcPct val="11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It is the gold standard for performing experiments and determining cause and effect. </a:t>
            </a:r>
          </a:p>
          <a:p>
            <a:pPr marL="457200" indent="-457200">
              <a:lnSpc>
                <a:spcPct val="11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What we mean by “experiment” goes well beyond the ‘chemistry lab’ scenario it often evokes.</a:t>
            </a:r>
          </a:p>
          <a:p>
            <a:pPr marL="457200" indent="-457200">
              <a:lnSpc>
                <a:spcPct val="11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An experiment includes any test where variables are purposely manipulated or inputs are purposely set.  </a:t>
            </a:r>
          </a:p>
          <a:p>
            <a:pPr marL="457200" indent="-457200">
              <a:lnSpc>
                <a:spcPct val="11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So, things like simulation studies certainly count as experiments.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212D4-CA48-4A90-AAC8-443515BD7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F02D0E7F-A466-4304-BDA2-3C767B1E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69" y="1506917"/>
            <a:ext cx="548640" cy="548640"/>
          </a:xfrm>
          <a:prstGeom prst="rect">
            <a:avLst/>
          </a:prstGeom>
        </p:spPr>
      </p:pic>
      <p:pic>
        <p:nvPicPr>
          <p:cNvPr id="6" name="Graphic 5" descr="Beaker">
            <a:extLst>
              <a:ext uri="{FF2B5EF4-FFF2-40B4-BE49-F238E27FC236}">
                <a16:creationId xmlns:a16="http://schemas.microsoft.com/office/drawing/2014/main" id="{576204CE-9DB8-4C71-ABF4-79B054946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89" y="3088827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19BBFB-063C-468B-92FB-CEC5555CB762}"/>
              </a:ext>
            </a:extLst>
          </p:cNvPr>
          <p:cNvGrpSpPr/>
          <p:nvPr/>
        </p:nvGrpSpPr>
        <p:grpSpPr>
          <a:xfrm>
            <a:off x="806601" y="4282626"/>
            <a:ext cx="1153376" cy="1362778"/>
            <a:chOff x="306384" y="4324610"/>
            <a:chExt cx="1153376" cy="1362778"/>
          </a:xfrm>
        </p:grpSpPr>
        <p:pic>
          <p:nvPicPr>
            <p:cNvPr id="8" name="Graphic 7" descr="Ruler">
              <a:extLst>
                <a:ext uri="{FF2B5EF4-FFF2-40B4-BE49-F238E27FC236}">
                  <a16:creationId xmlns:a16="http://schemas.microsoft.com/office/drawing/2014/main" id="{E76C5CB0-17B9-433C-8C02-90BF6E74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680" y="4536213"/>
              <a:ext cx="640080" cy="640080"/>
            </a:xfrm>
            <a:prstGeom prst="rect">
              <a:avLst/>
            </a:prstGeom>
          </p:spPr>
        </p:pic>
        <p:pic>
          <p:nvPicPr>
            <p:cNvPr id="9" name="Graphic 8" descr="Clock">
              <a:extLst>
                <a:ext uri="{FF2B5EF4-FFF2-40B4-BE49-F238E27FC236}">
                  <a16:creationId xmlns:a16="http://schemas.microsoft.com/office/drawing/2014/main" id="{7673FE69-9E2B-40AE-ABC0-95B586829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6384" y="5047308"/>
              <a:ext cx="640080" cy="6400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07A98B-C3DD-4823-83A8-27F421C5BA81}"/>
                </a:ext>
              </a:extLst>
            </p:cNvPr>
            <p:cNvSpPr txBox="1"/>
            <p:nvPr/>
          </p:nvSpPr>
          <p:spPr>
            <a:xfrm>
              <a:off x="480581" y="4324610"/>
              <a:ext cx="272510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1C6D32-15C6-4C2E-95AC-C93584E4BA08}"/>
                </a:ext>
              </a:extLst>
            </p:cNvPr>
            <p:cNvSpPr txBox="1"/>
            <p:nvPr/>
          </p:nvSpPr>
          <p:spPr>
            <a:xfrm>
              <a:off x="1153848" y="5001718"/>
              <a:ext cx="28373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</p:grpSp>
      <p:pic>
        <p:nvPicPr>
          <p:cNvPr id="12" name="Graphic 11" descr="Ribbon">
            <a:extLst>
              <a:ext uri="{FF2B5EF4-FFF2-40B4-BE49-F238E27FC236}">
                <a16:creationId xmlns:a16="http://schemas.microsoft.com/office/drawing/2014/main" id="{B2A2E852-AA0D-45B6-A1A9-92EF11638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3249" y="2252152"/>
            <a:ext cx="640080" cy="64008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7D58D5-B380-44AE-B66E-DCD39ED0D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907" y="-46655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  <a:cs typeface="+mj-cs"/>
              </a:rPr>
              <a:t>Key Tip #1: Avoid Data “Roll-Ups”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08BE7B-8DA6-4E94-B21E-C263A3D5540A}"/>
              </a:ext>
            </a:extLst>
          </p:cNvPr>
          <p:cNvSpPr txBox="1">
            <a:spLocks/>
          </p:cNvSpPr>
          <p:nvPr/>
        </p:nvSpPr>
        <p:spPr bwMode="auto">
          <a:xfrm>
            <a:off x="855406" y="939567"/>
            <a:ext cx="10815484" cy="51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A “roll-up” is the term for averaging or summarizing across test conditions to arrive at a smaller set of values, for example: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Reporting a mean across all conditions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Reporting a mean across all levels of one factor, ignoring “interaction” with other factors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“Roll-ups” appear simple and straightforward, but they obscure true performance and reduce information.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We want to avoid data “roll-ups” because they can: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Arrive at a summary value that represents no actual test condition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Miss potentially important conditions where performance is poor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A76F-1CAE-453C-BE99-2C2C744AB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71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93134-66CF-44DF-B32B-85C4915F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-52426"/>
            <a:ext cx="11566185" cy="918445"/>
          </a:xfrm>
        </p:spPr>
        <p:txBody>
          <a:bodyPr/>
          <a:lstStyle/>
          <a:p>
            <a:r>
              <a:rPr lang="en-US" sz="2400" b="1" dirty="0">
                <a:latin typeface="+mj-lt"/>
                <a:cs typeface="+mj-cs"/>
              </a:rPr>
              <a:t>Statistical Analyses Can Summarize And Characterize Information Better Than Simple Averages And Roll-Ups</a:t>
            </a:r>
          </a:p>
        </p:txBody>
      </p:sp>
      <p:pic>
        <p:nvPicPr>
          <p:cNvPr id="5" name="Picture 4" descr="U:\DOE\DOTE AO DOE TRaining June 2012\illustrateAverage.emf">
            <a:extLst>
              <a:ext uri="{FF2B5EF4-FFF2-40B4-BE49-F238E27FC236}">
                <a16:creationId xmlns:a16="http://schemas.microsoft.com/office/drawing/2014/main" id="{C2FF7BA6-3275-486E-AAC9-7AEC7D9E0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4515" r="6196" b="6067"/>
          <a:stretch/>
        </p:blipFill>
        <p:spPr bwMode="auto">
          <a:xfrm>
            <a:off x="7162800" y="1331680"/>
            <a:ext cx="24542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F5704B-14B1-45F0-9F50-33550C842D3B}"/>
              </a:ext>
            </a:extLst>
          </p:cNvPr>
          <p:cNvSpPr txBox="1">
            <a:spLocks/>
          </p:cNvSpPr>
          <p:nvPr/>
        </p:nvSpPr>
        <p:spPr bwMode="auto">
          <a:xfrm>
            <a:off x="6629401" y="3201781"/>
            <a:ext cx="3665067" cy="6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Same mean in every case, but very different distributions!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037C4-EF09-4682-88FF-8B59BA5F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68" y="4050393"/>
            <a:ext cx="6187831" cy="2433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514C3-7A3F-420B-9002-00D106F88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208492"/>
            <a:ext cx="3122756" cy="229628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D887283-5646-4A5E-B425-6327DFA54933}"/>
              </a:ext>
            </a:extLst>
          </p:cNvPr>
          <p:cNvSpPr txBox="1">
            <a:spLocks/>
          </p:cNvSpPr>
          <p:nvPr/>
        </p:nvSpPr>
        <p:spPr bwMode="auto">
          <a:xfrm>
            <a:off x="8148302" y="4457842"/>
            <a:ext cx="2362200" cy="1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Area of poor performance would not have been uncovered without statistical modeling.</a:t>
            </a:r>
          </a:p>
        </p:txBody>
      </p:sp>
      <p:sp>
        <p:nvSpPr>
          <p:cNvPr id="10" name="Left-Up Arrow 26">
            <a:extLst>
              <a:ext uri="{FF2B5EF4-FFF2-40B4-BE49-F238E27FC236}">
                <a16:creationId xmlns:a16="http://schemas.microsoft.com/office/drawing/2014/main" id="{11CED67B-7198-4188-B751-42910796F712}"/>
              </a:ext>
            </a:extLst>
          </p:cNvPr>
          <p:cNvSpPr/>
          <p:nvPr/>
        </p:nvSpPr>
        <p:spPr bwMode="auto">
          <a:xfrm rot="18794623">
            <a:off x="6168397" y="2858081"/>
            <a:ext cx="900144" cy="3353677"/>
          </a:xfrm>
          <a:prstGeom prst="leftUpArrow">
            <a:avLst>
              <a:gd name="adj1" fmla="val 11943"/>
              <a:gd name="adj2" fmla="val 1716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AAC8F-4AF6-4881-A5F3-25F11FFA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07" y="-7814"/>
            <a:ext cx="11566185" cy="918445"/>
          </a:xfrm>
        </p:spPr>
        <p:txBody>
          <a:bodyPr/>
          <a:lstStyle/>
          <a:p>
            <a:r>
              <a:rPr lang="en-US" sz="2400" b="1" dirty="0">
                <a:latin typeface="+mj-lt"/>
                <a:cs typeface="+mj-cs"/>
              </a:rPr>
              <a:t>Key Tip #2:  Interval Estimates Are Important!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31DA05-2FBC-4DDE-B3C6-9327BA300DFA}"/>
              </a:ext>
            </a:extLst>
          </p:cNvPr>
          <p:cNvSpPr txBox="1">
            <a:spLocks/>
          </p:cNvSpPr>
          <p:nvPr/>
        </p:nvSpPr>
        <p:spPr bwMode="auto">
          <a:xfrm>
            <a:off x="521110" y="917181"/>
            <a:ext cx="11357982" cy="56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Results from a single test event cannot predict exactly how a system will perform in the field.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Confidence intervals tell us how precise our test results are.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More data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tighter confidence bounds.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Tighter confidence bounds  better estimate of our system.</a:t>
            </a:r>
          </a:p>
          <a:p>
            <a:pPr lvl="1">
              <a:defRPr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New turret for LAV Anti-Tank variant (notional data)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Shoots TOW missiles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OA 1: 12 shots</a:t>
            </a:r>
          </a:p>
          <a:p>
            <a:pPr lvl="2"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hits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OA 2: 40 shots </a:t>
            </a:r>
          </a:p>
          <a:p>
            <a:pPr lvl="2"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33 hits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F213DD6-3731-46EF-A3A5-88E0AC67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852" y="2479864"/>
            <a:ext cx="4326194" cy="34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C851-8425-4225-BF55-46FE450F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89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4D0F91-BE89-4456-A932-8CB3EBDB1A6C}"/>
              </a:ext>
            </a:extLst>
          </p:cNvPr>
          <p:cNvSpPr txBox="1">
            <a:spLocks/>
          </p:cNvSpPr>
          <p:nvPr/>
        </p:nvSpPr>
        <p:spPr bwMode="auto">
          <a:xfrm>
            <a:off x="647199" y="1123545"/>
            <a:ext cx="11741445" cy="48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Results from a single test event cannot predict exactly how a system will perform in the field.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Confidence intervals tell us how precise our test results are.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More data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tighter confidence bounds.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Tighter confidence bounds  better estimate of our system.</a:t>
            </a:r>
          </a:p>
          <a:p>
            <a:pPr marL="457200" lvl="1" indent="0">
              <a:buNone/>
              <a:defRPr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New turret for LAV Anti-Tank variant (notional data)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Shoots TOW missiles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OA 1: 12 shots</a:t>
            </a:r>
          </a:p>
          <a:p>
            <a:pPr lvl="2"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Interval Width: 42.5%</a:t>
            </a:r>
          </a:p>
          <a:p>
            <a:pPr lvl="1"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OA 2: 40 shots </a:t>
            </a:r>
          </a:p>
          <a:p>
            <a:pPr lvl="2">
              <a:defRPr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Interval Width: 23.8%</a:t>
            </a:r>
          </a:p>
        </p:txBody>
      </p:sp>
      <p:pic>
        <p:nvPicPr>
          <p:cNvPr id="6" name="Picture 6" descr="C:\Users\mavery\Documents\AO training 2015\confidence interval plot.png">
            <a:extLst>
              <a:ext uri="{FF2B5EF4-FFF2-40B4-BE49-F238E27FC236}">
                <a16:creationId xmlns:a16="http://schemas.microsoft.com/office/drawing/2014/main" id="{85BEF37B-F964-4046-B90B-FFBF60A8C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" r="2940"/>
          <a:stretch/>
        </p:blipFill>
        <p:spPr bwMode="auto">
          <a:xfrm>
            <a:off x="7658838" y="2711108"/>
            <a:ext cx="4100543" cy="32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BD330-EED1-49E1-9A4D-90754D119A4D}"/>
              </a:ext>
            </a:extLst>
          </p:cNvPr>
          <p:cNvSpPr txBox="1"/>
          <p:nvPr/>
        </p:nvSpPr>
        <p:spPr>
          <a:xfrm>
            <a:off x="312912" y="5451451"/>
            <a:ext cx="7444179" cy="707886"/>
          </a:xfrm>
          <a:prstGeom prst="rect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estimates show the range of values for the system’s lifetime performance under similar conditions.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CD2CFA-14FD-4DC3-A2CA-11D2F5A9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-7814"/>
            <a:ext cx="11566185" cy="918445"/>
          </a:xfrm>
        </p:spPr>
        <p:txBody>
          <a:bodyPr/>
          <a:lstStyle/>
          <a:p>
            <a:r>
              <a:rPr lang="en-US" sz="2400" b="1" dirty="0">
                <a:latin typeface="+mj-lt"/>
                <a:cs typeface="+mj-cs"/>
              </a:rPr>
              <a:t>Key Tip #2:  Interval Estimates Are Important!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F5E73-FC03-4652-8142-D6EF010C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186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RB_pic_DOEv2 [Converted]B.png">
            <a:extLst>
              <a:ext uri="{FF2B5EF4-FFF2-40B4-BE49-F238E27FC236}">
                <a16:creationId xmlns:a16="http://schemas.microsoft.com/office/drawing/2014/main" id="{8D916039-CFF5-4A85-8F7F-B7D4984D6C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5866"/>
          <a:stretch>
            <a:fillRect/>
          </a:stretch>
        </p:blipFill>
        <p:spPr>
          <a:xfrm>
            <a:off x="3019234" y="1523607"/>
            <a:ext cx="5239134" cy="47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42" y="200183"/>
            <a:ext cx="9425916" cy="461665"/>
          </a:xfrm>
        </p:spPr>
        <p:txBody>
          <a:bodyPr/>
          <a:lstStyle/>
          <a:p>
            <a:r>
              <a:rPr lang="en-US" sz="2400" kern="0" dirty="0"/>
              <a:t>Conveying Level Of (Un)certainty In The Results Is Critical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6797879" y="2555852"/>
            <a:ext cx="4587876" cy="1327355"/>
          </a:xfrm>
          <a:prstGeom prst="wedgeEllipseCallout">
            <a:avLst>
              <a:gd name="adj1" fmla="val -36442"/>
              <a:gd name="adj2" fmla="val 102601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intervals make it clear that performance is comparable.</a:t>
            </a:r>
            <a:endParaRPr lang="en-US" sz="18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324465" y="874786"/>
            <a:ext cx="4439265" cy="1553782"/>
          </a:xfrm>
          <a:prstGeom prst="wedgeEllipseCallout">
            <a:avLst>
              <a:gd name="adj1" fmla="val 43850"/>
              <a:gd name="adj2" fmla="val 83119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without a threshold, confidence intervals quantify how accurately the metric was measured.</a:t>
            </a:r>
            <a:endParaRPr lang="en-US" sz="16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CF22E-D65C-462F-B008-2DF7680F0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515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46" y="-84730"/>
            <a:ext cx="10366310" cy="954107"/>
          </a:xfrm>
        </p:spPr>
        <p:txBody>
          <a:bodyPr/>
          <a:lstStyle/>
          <a:p>
            <a:r>
              <a:rPr lang="en-US" sz="2700" kern="0" dirty="0"/>
              <a:t>Key Tip #3:  Use High-Level Graphical Summaries To Communicate Impact Across The Operational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64" y="1052052"/>
            <a:ext cx="7352071" cy="302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2047"/>
          <a:stretch/>
        </p:blipFill>
        <p:spPr>
          <a:xfrm>
            <a:off x="2434967" y="3801954"/>
            <a:ext cx="7337068" cy="2967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3CAF2-1027-480F-8DA8-548017701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339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12DB8D-063E-4A07-B376-A58C3CB2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chemeClr val="tx1"/>
                </a:solidFill>
              </a:rPr>
              <a:t>Some Final Thoughts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0E055-9F66-4B2D-BA8F-61D1A1BB6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C8EE4-B9C8-4FE1-A4EF-1188F77E3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45" y="1077471"/>
            <a:ext cx="11995355" cy="51455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DOE encompasses a large body of techniques that support different types of data, use cases, and levels of complexity</a:t>
            </a:r>
          </a:p>
          <a:p>
            <a:endParaRPr lang="en-US" sz="2400" dirty="0"/>
          </a:p>
          <a:p>
            <a:r>
              <a:rPr lang="en-US" sz="2400" dirty="0"/>
              <a:t>DOE enables you to design tests that investigate multiple factors in one experiment </a:t>
            </a:r>
          </a:p>
          <a:p>
            <a:pPr marL="171445" lvl="1" indent="0">
              <a:buNone/>
            </a:pPr>
            <a:endParaRPr lang="en-US" sz="2800" dirty="0"/>
          </a:p>
          <a:p>
            <a:r>
              <a:rPr lang="en-US" sz="2400" dirty="0"/>
              <a:t>DOE provides the tester with an analytical framework to determine whether a test is good enough for their purpose </a:t>
            </a:r>
          </a:p>
          <a:p>
            <a:pPr marL="171445" lvl="1" indent="0">
              <a:buNone/>
            </a:pPr>
            <a:endParaRPr lang="en-US" sz="2800" dirty="0"/>
          </a:p>
          <a:p>
            <a:r>
              <a:rPr lang="en-US" sz="2400" dirty="0"/>
              <a:t>A test strategy that employs DOE will provide the most powerful allocation of test resources for a given number of events</a:t>
            </a:r>
          </a:p>
          <a:p>
            <a:endParaRPr lang="en-US" sz="2400" dirty="0"/>
          </a:p>
          <a:p>
            <a:r>
              <a:rPr lang="en-US" sz="2400" dirty="0"/>
              <a:t>Rigorous test design and analysis techniques facilitate an efficient, objective, and credible evaluation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9C0F7-163E-49DC-8BF0-CA3D76D8A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704A3-074A-4E13-8753-C02574E22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303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1919D-60C6-43C6-9E75-BEF9C766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0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Want To Learn More? Visit Us At Testscience.org!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9E372-B07F-42DA-A524-1E1E634660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EF8F8-AD56-4232-A1CD-8DD76AB5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69" y="1007803"/>
            <a:ext cx="7990736" cy="5330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F0066C-A3AA-4DD9-8DF7-FDDFE7A9D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32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E976C-F362-40EB-8E64-802F7BC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0"/>
            <a:ext cx="11566185" cy="918445"/>
          </a:xfrm>
        </p:spPr>
        <p:txBody>
          <a:bodyPr/>
          <a:lstStyle/>
          <a:p>
            <a:r>
              <a:rPr lang="en-US" b="1" kern="0" dirty="0">
                <a:latin typeface="+mj-lt"/>
                <a:cs typeface="+mj-cs"/>
              </a:rPr>
              <a:t>Test Science Website Tools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E7C416-1A28-4AE5-B37C-B8D99D1D7D3B}"/>
              </a:ext>
            </a:extLst>
          </p:cNvPr>
          <p:cNvSpPr txBox="1">
            <a:spLocks/>
          </p:cNvSpPr>
          <p:nvPr/>
        </p:nvSpPr>
        <p:spPr bwMode="auto">
          <a:xfrm>
            <a:off x="6394192" y="1176007"/>
            <a:ext cx="8510588" cy="437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sz="1800" kern="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https://testscience.org/</a:t>
            </a:r>
            <a:endParaRPr lang="en-US" sz="1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9FAA0-3513-4A04-90D0-5E743045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12" y="3855376"/>
            <a:ext cx="1803493" cy="243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95C8C-7B8D-41F2-942F-112B53C7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78" y="3874426"/>
            <a:ext cx="1803493" cy="241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96A3F-5F6D-4DDB-9491-52CF37049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93" y="3855376"/>
            <a:ext cx="1790792" cy="238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5EA01E-529F-46A2-9E28-AD52EAF98C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771"/>
          <a:stretch/>
        </p:blipFill>
        <p:spPr>
          <a:xfrm>
            <a:off x="3299630" y="1325398"/>
            <a:ext cx="3680010" cy="243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6FF3F-5FF6-40E9-80BF-958CF724D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332" y="1331748"/>
            <a:ext cx="1797142" cy="2432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E0D78-3A4B-4E1A-A94D-D64A62B97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543"/>
          <a:stretch/>
        </p:blipFill>
        <p:spPr>
          <a:xfrm>
            <a:off x="8069609" y="3829974"/>
            <a:ext cx="1803493" cy="243852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720798-BFCE-4ECE-99C1-97AEC6ABD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D0FE4-26D2-4A8E-ACE9-E5FBF139E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020" y="1154033"/>
            <a:ext cx="11542643" cy="47272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test design process can be applied across multiple domains:</a:t>
            </a:r>
          </a:p>
          <a:p>
            <a:endParaRPr lang="en-US" sz="2000" dirty="0"/>
          </a:p>
          <a:p>
            <a:r>
              <a:rPr lang="en-US" sz="2000" dirty="0"/>
              <a:t>System Performance and Effectiveness </a:t>
            </a:r>
          </a:p>
          <a:p>
            <a:r>
              <a:rPr lang="en-US" sz="2000" dirty="0"/>
              <a:t>Modeling and Simulation Validation</a:t>
            </a:r>
          </a:p>
          <a:p>
            <a:r>
              <a:rPr lang="en-US" sz="2000" dirty="0"/>
              <a:t>Human-Systems Interaction</a:t>
            </a:r>
          </a:p>
          <a:p>
            <a:r>
              <a:rPr lang="en-US" sz="2000" dirty="0"/>
              <a:t>Cybersecurity</a:t>
            </a:r>
          </a:p>
          <a:p>
            <a:r>
              <a:rPr lang="en-US" sz="2000" dirty="0"/>
              <a:t>Reliability</a:t>
            </a:r>
          </a:p>
          <a:p>
            <a:r>
              <a:rPr lang="en-US" sz="2000" dirty="0"/>
              <a:t>Software </a:t>
            </a:r>
          </a:p>
          <a:p>
            <a:r>
              <a:rPr lang="en-US" sz="2000" dirty="0"/>
              <a:t>Live Fire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54E7B-1436-4F41-88C8-166897D9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98" y="-118291"/>
            <a:ext cx="10353803" cy="1042923"/>
          </a:xfrm>
        </p:spPr>
        <p:txBody>
          <a:bodyPr/>
          <a:lstStyle/>
          <a:p>
            <a:r>
              <a:rPr lang="en-US" sz="2600" b="1" dirty="0">
                <a:latin typeface="+mj-lt"/>
              </a:rPr>
              <a:t>Rigorous Test Design And Analysis Techniques Facilitate Efficient, Objective, And Credible Evaluations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F2A32-823A-4123-B0DD-67C357B2C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D09C3-AD55-47E9-94B1-2DE619D1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37" y="1738153"/>
            <a:ext cx="3200677" cy="270685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DE4D0-5E97-4E2E-B7C4-0D7361116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537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002F899-245F-4065-AD8B-9205643AFF8D}"/>
              </a:ext>
            </a:extLst>
          </p:cNvPr>
          <p:cNvGrpSpPr/>
          <p:nvPr/>
        </p:nvGrpSpPr>
        <p:grpSpPr>
          <a:xfrm>
            <a:off x="2231782" y="1716643"/>
            <a:ext cx="7727324" cy="3511215"/>
            <a:chOff x="699236" y="1501455"/>
            <a:chExt cx="7727324" cy="35112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F0711E-C79B-4E39-ABA3-649C05E90437}"/>
                </a:ext>
              </a:extLst>
            </p:cNvPr>
            <p:cNvSpPr/>
            <p:nvPr/>
          </p:nvSpPr>
          <p:spPr>
            <a:xfrm>
              <a:off x="699236" y="3673267"/>
              <a:ext cx="7721997" cy="1339403"/>
            </a:xfrm>
            <a:prstGeom prst="rect">
              <a:avLst/>
            </a:prstGeom>
            <a:solidFill>
              <a:srgbClr val="1A1C33"/>
            </a:solidFill>
            <a:ln>
              <a:solidFill>
                <a:srgbClr val="1A1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April 16–18, 2024</a:t>
              </a:r>
              <a:br>
                <a:rPr lang="en-US" sz="2800" dirty="0"/>
              </a:br>
              <a:r>
                <a:rPr lang="en-US" dirty="0"/>
                <a:t>Institute for Defense Analyses</a:t>
              </a:r>
              <a:br>
                <a:rPr lang="en-US" dirty="0"/>
              </a:br>
              <a:r>
                <a:rPr lang="en-US" dirty="0"/>
                <a:t>Alexandria, Virginia </a:t>
              </a:r>
              <a:endParaRPr lang="en-US" sz="28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BDB755-DD0D-4BFA-813D-826FCC8C8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36" y="1501455"/>
              <a:ext cx="7727324" cy="2171812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A695362-5A52-4C9F-B408-7D4AAB92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87" y="-62527"/>
            <a:ext cx="11566185" cy="91844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Want To Learn More About Statistics For T&amp;E?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Join Us At </a:t>
            </a:r>
            <a:r>
              <a:rPr lang="en-US" b="1" dirty="0" err="1">
                <a:latin typeface="+mj-lt"/>
              </a:rPr>
              <a:t>Dataworks</a:t>
            </a:r>
            <a:r>
              <a:rPr lang="en-US" b="1" dirty="0">
                <a:latin typeface="+mj-lt"/>
              </a:rPr>
              <a:t> 2024!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D7DAE-FD96-4B16-8FD8-47EDB7DB6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82FA0-E7F6-4EFC-8E8B-66EE587150C7}"/>
              </a:ext>
            </a:extLst>
          </p:cNvPr>
          <p:cNvSpPr txBox="1"/>
          <p:nvPr/>
        </p:nvSpPr>
        <p:spPr>
          <a:xfrm>
            <a:off x="4128752" y="5556147"/>
            <a:ext cx="3928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http://dataworks.testscience.org/</a:t>
            </a:r>
            <a:endParaRPr lang="en-US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B3C203-E09E-49DC-B576-082E0B98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89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E976C-F362-40EB-8E64-802F7BC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80" y="107823"/>
            <a:ext cx="8674639" cy="719240"/>
          </a:xfrm>
        </p:spPr>
        <p:txBody>
          <a:bodyPr/>
          <a:lstStyle/>
          <a:p>
            <a:r>
              <a:rPr lang="en-US" b="1" kern="0" dirty="0">
                <a:latin typeface="+mj-lt"/>
              </a:rPr>
              <a:t>Additional Resources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E7C416-1A28-4AE5-B37C-B8D99D1D7D3B}"/>
              </a:ext>
            </a:extLst>
          </p:cNvPr>
          <p:cNvSpPr txBox="1">
            <a:spLocks/>
          </p:cNvSpPr>
          <p:nvPr/>
        </p:nvSpPr>
        <p:spPr bwMode="auto">
          <a:xfrm>
            <a:off x="157316" y="1219593"/>
            <a:ext cx="12034684" cy="563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Test Science website: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https://testscience.org/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Freeman, L. J., Johnson, T., Avery, M.,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Lillard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, V. B., &amp; Clutter, J. (2018). Testing Defense Systems. Analytic Methods in Systems and Software Testing, 441.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Montgomery, D. C. (2017). Design and analysis of experiments (Ninth ed.): Hoboken, NJ: John Wiley &amp; Sons, Inc.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Director, Operational Test &amp; Evaluation (2010). Guidance on the use of Design of Experiments (DOE) in Operational Test and Evaluation.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Director, Operational Test &amp; Evaluation (2013). Best Practices for Assessing the Statistical Adequacy of Experimental Designs Used in Operational Test and Evaluation.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Ahrens, M., Medlin, R.,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Pagán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-Rivera, K., &amp; Dennis, J. W. (2022). Case study on applying sequential analyses in operational testing. Quality Engineering, 1–12.  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Avery, K. M., Freeman, L. J., Parry, S. H., Whittier, G. S., Johnson, T. H., Flack, A. C., &amp; Wojton, H. (2019). Handbook on Statistical Design and Analysis Techniques for Modeling and Simulation Validation. Institute for Defense Analyses D-10455.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0BAE8-9EE0-46BE-8561-70B2D9849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E9CC-9C97-41DF-915A-BA753664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604" y="161615"/>
            <a:ext cx="8229600" cy="523220"/>
          </a:xfrm>
        </p:spPr>
        <p:txBody>
          <a:bodyPr/>
          <a:lstStyle/>
          <a:p>
            <a:r>
              <a:rPr lang="en-US" dirty="0"/>
              <a:t>What Is Design Of Experiments (DOE)?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B1BB-2F47-4A3A-AAB2-44A91853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026923"/>
            <a:ext cx="10734261" cy="53840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/>
              <a:t>DOE is a branch of applied statistics that deals with planning, conducting, analyzing, and interpreting controlled tests.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Benefits of DOE:</a:t>
            </a:r>
          </a:p>
          <a:p>
            <a:pPr lvl="1"/>
            <a:r>
              <a:rPr lang="en-US" sz="2100" dirty="0"/>
              <a:t>Enables test designs that investigate </a:t>
            </a:r>
            <a:r>
              <a:rPr lang="en-US" sz="2100" u="sng" dirty="0"/>
              <a:t>multiple factors</a:t>
            </a:r>
            <a:r>
              <a:rPr lang="en-US" sz="2100" dirty="0"/>
              <a:t> in one experiment </a:t>
            </a:r>
          </a:p>
          <a:p>
            <a:pPr lvl="1"/>
            <a:r>
              <a:rPr lang="en-US" sz="2100" dirty="0"/>
              <a:t>Provides the tester with an </a:t>
            </a:r>
            <a:r>
              <a:rPr lang="en-US" sz="2100" u="sng" dirty="0"/>
              <a:t>analytical framework</a:t>
            </a:r>
            <a:r>
              <a:rPr lang="en-US" sz="2100" dirty="0"/>
              <a:t> to determine whether a test is good enough for their purpose </a:t>
            </a:r>
          </a:p>
          <a:p>
            <a:pPr lvl="1"/>
            <a:r>
              <a:rPr lang="en-US" sz="2100" dirty="0"/>
              <a:t>Provides the </a:t>
            </a:r>
            <a:r>
              <a:rPr lang="en-US" sz="2100" u="sng" dirty="0"/>
              <a:t>most powerful allocation of test resources</a:t>
            </a:r>
            <a:r>
              <a:rPr lang="en-US" sz="2100" dirty="0"/>
              <a:t> for a given number of events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563F8-0B38-4ADD-90E5-B442C77C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09" y="2128540"/>
            <a:ext cx="4371579" cy="21702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AEF7D-FABF-49FD-8BB1-FB9202588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92641"/>
      </p:ext>
    </p:extLst>
  </p:cSld>
  <p:clrMapOvr>
    <a:masterClrMapping/>
  </p:clrMapOvr>
</p:sld>
</file>

<file path=ppt/theme/theme1.xml><?xml version="1.0" encoding="utf-8"?>
<a:theme xmlns:a="http://schemas.openxmlformats.org/drawingml/2006/main" name="I ITSEC Theme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 ITSEC Theme" id="{6297BFF8-72A3-4EE6-994A-F5A7EDC3B447}" vid="{A4713550-F23D-4D83-BBA8-5C25D09E25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 ITSEC Theme</Template>
  <TotalTime>742</TotalTime>
  <Words>6525</Words>
  <Application>Microsoft Office PowerPoint</Application>
  <PresentationFormat>Widescreen</PresentationFormat>
  <Paragraphs>1418</Paragraphs>
  <Slides>81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Arial</vt:lpstr>
      <vt:lpstr>Arial Narrow</vt:lpstr>
      <vt:lpstr>Browallia New</vt:lpstr>
      <vt:lpstr>Calibri</vt:lpstr>
      <vt:lpstr>Calibri Light</vt:lpstr>
      <vt:lpstr>Cambria Math</vt:lpstr>
      <vt:lpstr>Franklin Gothic Medium</vt:lpstr>
      <vt:lpstr>Garamond</vt:lpstr>
      <vt:lpstr>Raleway</vt:lpstr>
      <vt:lpstr>Tahoma</vt:lpstr>
      <vt:lpstr>Times New Roman</vt:lpstr>
      <vt:lpstr>Wingdings</vt:lpstr>
      <vt:lpstr>I ITSEC Theme</vt:lpstr>
      <vt:lpstr>PowerPoint Presentation</vt:lpstr>
      <vt:lpstr>Our Experience in Experimental Design and Analyses </vt:lpstr>
      <vt:lpstr>Our Areas of Expertise</vt:lpstr>
      <vt:lpstr>What Will You Learn From This Tutorial?</vt:lpstr>
      <vt:lpstr>Introduction</vt:lpstr>
      <vt:lpstr>General Framework For Designing A Test</vt:lpstr>
      <vt:lpstr>Testing Framework:  The Gold Standard Of Experimentation</vt:lpstr>
      <vt:lpstr>Rigorous Test Design And Analysis Techniques Facilitate Efficient, Objective, And Credible Evaluations</vt:lpstr>
      <vt:lpstr>What Is Design Of Experiments (DOE)?</vt:lpstr>
      <vt:lpstr>All Tests Are Designed, Many Poorly</vt:lpstr>
      <vt:lpstr>All Tests Are Designed, Many Poorly</vt:lpstr>
      <vt:lpstr>Why DOE Over Other Data Collection Methods?</vt:lpstr>
      <vt:lpstr>DOE Supports A More Precise Characterization</vt:lpstr>
      <vt:lpstr>DOE Encompasses A Large Body Of Techniques That Support Different Types Of Data, Use Cases, And Levels Of Complexity</vt:lpstr>
      <vt:lpstr>General Framework For Designing A Test</vt:lpstr>
      <vt:lpstr>Test Objectives </vt:lpstr>
      <vt:lpstr>Understanding Why We Are Testing Drives And  How We Plan The Test</vt:lpstr>
      <vt:lpstr>Common Test Objectives</vt:lpstr>
      <vt:lpstr>Identifying Metrics/Response Variables</vt:lpstr>
      <vt:lpstr>The Response Variable(s) Measures The Outcome Of Interest For The Test </vt:lpstr>
      <vt:lpstr>Who Is The Better Darts Player?   (Hit = bullseye; Miss = all else)  </vt:lpstr>
      <vt:lpstr>Operational Examples Of Binary Responses Converted To Continuous </vt:lpstr>
      <vt:lpstr>Many Elements And Decisions Influence The Size Of A DOE </vt:lpstr>
      <vt:lpstr>Determining Factors</vt:lpstr>
      <vt:lpstr>Sources Of Variation</vt:lpstr>
      <vt:lpstr>Factor Management Process</vt:lpstr>
      <vt:lpstr>Characteristics Of Good Experimental Factors</vt:lpstr>
      <vt:lpstr>Developing the Test Design</vt:lpstr>
      <vt:lpstr>Testing A New Artillery Cannon</vt:lpstr>
      <vt:lpstr>Factorial Designs - All Possible Combinations of Each Factor Level</vt:lpstr>
      <vt:lpstr>Typically, Screening Or Characterization Experiments Involve a Fractional Factorial Design</vt:lpstr>
      <vt:lpstr>Optimal Designs Are Most Useful When The Number Of Test Points Is Constrained To Preclude A Factorial Design</vt:lpstr>
      <vt:lpstr>Relevant Optimality Criteria Overview </vt:lpstr>
      <vt:lpstr>Response Surface Designs Spread Test Points Throughout The Experimental Region To Support A Detailed Model Of The Response</vt:lpstr>
      <vt:lpstr>So Far All The Designs Presented Have Been Geared Toward Stochastic Outcomes </vt:lpstr>
      <vt:lpstr>Leveraging M&amp;S To Expand Testing For New Artillery Cannon</vt:lpstr>
      <vt:lpstr>Space-Filling Designs Can Help Recover More Trends In Simulation Outputs</vt:lpstr>
      <vt:lpstr>Evaluating the Test Design</vt:lpstr>
      <vt:lpstr>Defensible Test Designs Ensure That You Get The Data You Need To Evaluate The System </vt:lpstr>
      <vt:lpstr>PowerPoint Presentation</vt:lpstr>
      <vt:lpstr>One Of The Main Reasons To Use DOE Is To Identify The Number Of Observations Required To Satisfactorily Address The Critical Questions</vt:lpstr>
      <vt:lpstr>Statistical Power Is A Tool For Telling You If You Have Enough Data To Answer Critical Questions About System Performance</vt:lpstr>
      <vt:lpstr>PowerPoint Presentation</vt:lpstr>
      <vt:lpstr>Space Fence Is A Terrestrial Space-Directed S-band (2-4 Ghz) Radar System Designed To Detect, Track, And Catalog Space Objects</vt:lpstr>
      <vt:lpstr>Space Fence Test Design Considerations</vt:lpstr>
      <vt:lpstr>PowerPoint Presentation</vt:lpstr>
      <vt:lpstr>Power Curves Help Visualize And Compare Power For Different Test Designs</vt:lpstr>
      <vt:lpstr>How Much Power? It’s A Balancing Act</vt:lpstr>
      <vt:lpstr>PowerPoint Presentation</vt:lpstr>
      <vt:lpstr>Even The Best Systems Have Missions Or Situations That Aren’t Their Strength</vt:lpstr>
      <vt:lpstr>If You Only Ever Observe The Same Combination Of Factors, You Can’t Determine Which One Is Driving Performance</vt:lpstr>
      <vt:lpstr>Use Correlation Maps To Quickly Visualize How Hard It Will Be To Distinguish Between Factors</vt:lpstr>
      <vt:lpstr>Ideally, Your Test Design Will Have Factors Completely Independent To Ensure Easy Estimation</vt:lpstr>
      <vt:lpstr>Sometimes, Practical Constraints And Operational Realism Mean That Factors Will Be Partially Correlated</vt:lpstr>
      <vt:lpstr>PowerPoint Presentation</vt:lpstr>
      <vt:lpstr>Range Limitations And System Operations May Affect The Way Factors Are Varied In An Operational Test</vt:lpstr>
      <vt:lpstr>Operations</vt:lpstr>
      <vt:lpstr>Our test of the new cannon includes factors that are  difficult to completely randomize and have disallowed combinations</vt:lpstr>
      <vt:lpstr>Split-plot designs allow your DOE to reflect your test execution</vt:lpstr>
      <vt:lpstr>Power And Restricted Randomization</vt:lpstr>
      <vt:lpstr>PowerPoint Presentation</vt:lpstr>
      <vt:lpstr>Design Your Test To Get The Information You Need</vt:lpstr>
      <vt:lpstr>Operational Test Should Cover The Full Spectrum Of Conditions In Which Systems Will Be Employed</vt:lpstr>
      <vt:lpstr>Choose Appropriate Factor Levels As Part Of Mission-Based Test Design</vt:lpstr>
      <vt:lpstr>Determine What You Want To Learn From The Test And Build The Design Accordingly</vt:lpstr>
      <vt:lpstr>Beginning With Good DOEs Allows To Produce More Accurate And Meaningful Results</vt:lpstr>
      <vt:lpstr>In Most Cases (If Not All) Test Designs Are Generated And Evaluated Using Statistical Software</vt:lpstr>
      <vt:lpstr>Analysis and Reporting</vt:lpstr>
      <vt:lpstr>Motivation</vt:lpstr>
      <vt:lpstr>Key Tip #1: Avoid Data “Roll-Ups”</vt:lpstr>
      <vt:lpstr>Statistical Analyses Can Summarize And Characterize Information Better Than Simple Averages And Roll-Ups</vt:lpstr>
      <vt:lpstr>Key Tip #2:  Interval Estimates Are Important!</vt:lpstr>
      <vt:lpstr>Key Tip #2:  Interval Estimates Are Important!</vt:lpstr>
      <vt:lpstr>Conveying Level Of (Un)certainty In The Results Is Critical</vt:lpstr>
      <vt:lpstr>Key Tip #3:  Use High-Level Graphical Summaries To Communicate Impact Across The Operational Space</vt:lpstr>
      <vt:lpstr>Some Final Thoughts</vt:lpstr>
      <vt:lpstr>PowerPoint Presentation</vt:lpstr>
      <vt:lpstr>Want To Learn More? Visit Us At Testscience.org!</vt:lpstr>
      <vt:lpstr>Test Science Website Tools</vt:lpstr>
      <vt:lpstr>Want To Learn More About Statistics For T&amp;E?  Join Us At Dataworks 2024!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Medlin, Rebecca M</dc:creator>
  <cp:lastModifiedBy>Rebecca</cp:lastModifiedBy>
  <cp:revision>69</cp:revision>
  <dcterms:created xsi:type="dcterms:W3CDTF">2023-06-05T17:40:48Z</dcterms:created>
  <dcterms:modified xsi:type="dcterms:W3CDTF">2023-09-07T17:46:12Z</dcterms:modified>
</cp:coreProperties>
</file>