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2.xml" ContentType="application/vnd.openxmlformats-officedocument.presentationml.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12192000" cy="6858000"/>
  <p:notesSz cx="6858000" cy="9029700"/>
  <p:embeddedFontLst>
    <p:embeddedFont>
      <p:font typeface="Arial Narrow" panose="020B0604020202020204" pitchFamily="34" charset="0"/>
      <p:regular r:id="rId75"/>
      <p:bold r:id="rId76"/>
      <p:italic r:id="rId77"/>
      <p:boldItalic r:id="rId78"/>
    </p:embeddedFont>
    <p:embeddedFont>
      <p:font typeface="Century Gothic" panose="020B0502020202020204" pitchFamily="34" charset="0"/>
      <p:regular r:id="rId79"/>
      <p:bold r:id="rId80"/>
      <p:italic r:id="rId81"/>
      <p:boldItalic r:id="rId82"/>
    </p:embeddedFont>
    <p:embeddedFont>
      <p:font typeface="Roboto" panose="02000000000000000000" pitchFamily="2" charset="0"/>
      <p:regular r:id="rId83"/>
      <p:bold r:id="rId84"/>
      <p:italic r:id="rId85"/>
      <p:boldItalic r:id="rId86"/>
    </p:embeddedFont>
    <p:embeddedFont>
      <p:font typeface="Tahoma" panose="020B0604030504040204" pitchFamily="34"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3" roundtripDataSignature="AMtx7mj+Z6S9FhA/s8m/AjK2ktwKwElQ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Hawkins - QUAD"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ADF3"/>
    <a:srgbClr val="224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5"/>
  </p:normalViewPr>
  <p:slideViewPr>
    <p:cSldViewPr snapToGrid="0">
      <p:cViewPr varScale="1">
        <p:scale>
          <a:sx n="117" d="100"/>
          <a:sy n="117" d="100"/>
        </p:scale>
        <p:origin x="688" y="18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customschemas.google.com/relationships/presentationmetadata" Target="meta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01T18:31:36.746" idx="1">
    <p:pos x="6000" y="0"/>
    <p:text>@amanda.a.hawkins.civ@mail.mil fix</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4hbyDWw"/>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3-09-01T18:51:27.179" idx="2">
    <p:pos x="6000" y="0"/>
    <p:text>@amanda.a.hawkins.civ@mail.mil , less wordy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4hbyDX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2438"/>
          </a:xfrm>
          <a:prstGeom prst="rect">
            <a:avLst/>
          </a:prstGeom>
          <a:noFill/>
          <a:ln>
            <a:noFill/>
          </a:ln>
        </p:spPr>
        <p:txBody>
          <a:bodyPr spcFirstLastPara="1" wrap="square" lIns="90750" tIns="45375" rIns="90750" bIns="453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52438"/>
          </a:xfrm>
          <a:prstGeom prst="rect">
            <a:avLst/>
          </a:prstGeom>
          <a:noFill/>
          <a:ln>
            <a:noFill/>
          </a:ln>
        </p:spPr>
        <p:txBody>
          <a:bodyPr spcFirstLastPara="1" wrap="square" lIns="90750" tIns="45375" rIns="90750" bIns="453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77263"/>
            <a:ext cx="2971800" cy="452437"/>
          </a:xfrm>
          <a:prstGeom prst="rect">
            <a:avLst/>
          </a:prstGeom>
          <a:noFill/>
          <a:ln>
            <a:noFill/>
          </a:ln>
        </p:spPr>
        <p:txBody>
          <a:bodyPr spcFirstLastPara="1" wrap="square" lIns="90750" tIns="45375" rIns="90750" bIns="453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WTGLBZSC4dQ"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TGLBZSC4d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tsb.gov/investigations/AccidentReports/Reports/MAR1901.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tsb.gov/investigations/AccidentReports/Reports/MAR1901.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9" name="Google Shape;79;p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 name="Google Shape;166;p8: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ISO standards: https://www.iso.org/standard/63500.html</a:t>
            </a:r>
            <a:endParaRPr/>
          </a:p>
          <a:p>
            <a:pPr marL="0" lvl="0" indent="0" algn="l" rtl="0">
              <a:lnSpc>
                <a:spcPct val="100000"/>
              </a:lnSpc>
              <a:spcBef>
                <a:spcPts val="480"/>
              </a:spcBef>
              <a:spcAft>
                <a:spcPts val="0"/>
              </a:spcAft>
              <a:buSzPts val="1400"/>
              <a:buNone/>
            </a:pPr>
            <a:r>
              <a:rPr lang="en-US"/>
              <a:t>2018 first update 30 years after standard created</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History of ISO standard: https://measuringu.com/iso-9241/</a:t>
            </a:r>
            <a:endParaRPr/>
          </a:p>
        </p:txBody>
      </p:sp>
      <p:sp>
        <p:nvSpPr>
          <p:cNvPr id="167" name="Google Shape;167;p8: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9: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https://www.nngroup.com/articles/theory-user-delight/</a:t>
            </a:r>
            <a:endParaRPr/>
          </a:p>
          <a:p>
            <a:pPr marL="0" lvl="0" indent="0" algn="l" rtl="0">
              <a:lnSpc>
                <a:spcPct val="100000"/>
              </a:lnSpc>
              <a:spcBef>
                <a:spcPts val="480"/>
              </a:spcBef>
              <a:spcAft>
                <a:spcPts val="0"/>
              </a:spcAft>
              <a:buSzPts val="1400"/>
              <a:buNone/>
            </a:pPr>
            <a:r>
              <a:rPr lang="en-US"/>
              <a:t>- A very visually appealing application, that is not functional (i.e. doesn’t have a purpose) will not satisfy users’ basic needs</a:t>
            </a:r>
            <a:endParaRPr/>
          </a:p>
          <a:p>
            <a:pPr marL="0" lvl="0" indent="0" algn="l" rtl="0">
              <a:lnSpc>
                <a:spcPct val="100000"/>
              </a:lnSpc>
              <a:spcBef>
                <a:spcPts val="480"/>
              </a:spcBef>
              <a:spcAft>
                <a:spcPts val="0"/>
              </a:spcAft>
              <a:buSzPts val="1400"/>
              <a:buNone/>
            </a:pPr>
            <a:r>
              <a:rPr lang="en-US"/>
              <a:t>- A functional interface that doesn’t work all the time, will leave users unsatisfied</a:t>
            </a:r>
            <a:endParaRPr/>
          </a:p>
        </p:txBody>
      </p:sp>
      <p:sp>
        <p:nvSpPr>
          <p:cNvPr id="175" name="Google Shape;175;p9: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10: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Minimum viable product https://media.defense.gov/2005/Dec/19/2000575040/-1/-1/0/051019-F-1234P-037.JPG</a:t>
            </a:r>
            <a:endParaRPr/>
          </a:p>
          <a:p>
            <a:pPr marL="0" lvl="0" indent="0" algn="l" rtl="0">
              <a:lnSpc>
                <a:spcPct val="100000"/>
              </a:lnSpc>
              <a:spcBef>
                <a:spcPts val="0"/>
              </a:spcBef>
              <a:spcAft>
                <a:spcPts val="0"/>
              </a:spcAft>
              <a:buSzPts val="1400"/>
              <a:buNone/>
            </a:pPr>
            <a:r>
              <a:rPr lang="en-US"/>
              <a:t>To a </a:t>
            </a:r>
            <a:endParaRPr/>
          </a:p>
          <a:p>
            <a:pPr marL="0" lvl="0" indent="0" algn="l" rtl="0">
              <a:lnSpc>
                <a:spcPct val="100000"/>
              </a:lnSpc>
              <a:spcBef>
                <a:spcPts val="0"/>
              </a:spcBef>
              <a:spcAft>
                <a:spcPts val="0"/>
              </a:spcAft>
              <a:buSzPts val="1400"/>
              <a:buNone/>
            </a:pPr>
            <a:r>
              <a:rPr lang="en-US"/>
              <a:t>Minimum delightful product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Use an image to help display the message. Somthing that is relatable, like a projector vs smart board OR something specific to training in mod/sim life.</a:t>
            </a:r>
            <a:endParaRPr/>
          </a:p>
        </p:txBody>
      </p:sp>
      <p:sp>
        <p:nvSpPr>
          <p:cNvPr id="193" name="Google Shape;193;p10: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a7056c0cb_0_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4" name="Google Shape;204;g20a7056c0cb_0_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205" name="Google Shape;205;g20a7056c0cb_0_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0a7056c0cb_0_1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6" name="Google Shape;216;g20a7056c0cb_0_1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217" name="Google Shape;217;g20a7056c0cb_0_15: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8" name="Google Shape;228;p1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I’ts not enough to focus just on the user, we must also think about what the user wants to do – what effect they want to have, and the environment in which the system is used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we are building training systems for our warfighters, it’s important to think about the same elements.</a:t>
            </a:r>
            <a:endParaRPr/>
          </a:p>
          <a:p>
            <a:pPr marL="285750" lvl="0" indent="-285750" algn="l" rtl="0">
              <a:lnSpc>
                <a:spcPct val="100000"/>
              </a:lnSpc>
              <a:spcBef>
                <a:spcPts val="0"/>
              </a:spcBef>
              <a:spcAft>
                <a:spcPts val="0"/>
              </a:spcAft>
              <a:buSzPts val="1400"/>
              <a:buFont typeface="Arial"/>
              <a:buChar char="-"/>
            </a:pPr>
            <a:r>
              <a:rPr lang="en-US"/>
              <a:t>Who is the user, what do they think and feel, what do they believe – develop empathy</a:t>
            </a:r>
            <a:endParaRPr/>
          </a:p>
          <a:p>
            <a:pPr marL="285750" lvl="0" indent="-285750" algn="l" rtl="0">
              <a:lnSpc>
                <a:spcPct val="100000"/>
              </a:lnSpc>
              <a:spcBef>
                <a:spcPts val="0"/>
              </a:spcBef>
              <a:spcAft>
                <a:spcPts val="0"/>
              </a:spcAft>
              <a:buSzPts val="1400"/>
              <a:buFont typeface="Arial"/>
              <a:buChar char="-"/>
            </a:pPr>
            <a:r>
              <a:rPr lang="en-US"/>
              <a:t>What is the intended impact that we are simulating.</a:t>
            </a:r>
            <a:endParaRPr/>
          </a:p>
          <a:p>
            <a:pPr marL="285750" lvl="0" indent="-285750" algn="l" rtl="0">
              <a:lnSpc>
                <a:spcPct val="100000"/>
              </a:lnSpc>
              <a:spcBef>
                <a:spcPts val="0"/>
              </a:spcBef>
              <a:spcAft>
                <a:spcPts val="0"/>
              </a:spcAft>
              <a:buSzPts val="1400"/>
              <a:buFont typeface="Arial"/>
              <a:buChar char="-"/>
            </a:pPr>
            <a:r>
              <a:rPr lang="en-US"/>
              <a:t>What environment is the user and system operating 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https://www.trinityaudio.ai/what-is-user-experience-the-what-why-and-how</a:t>
            </a:r>
            <a:endParaRPr/>
          </a:p>
        </p:txBody>
      </p:sp>
      <p:sp>
        <p:nvSpPr>
          <p:cNvPr id="229" name="Google Shape;229;p1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For the department of defense, our warfighters increasingly depend on software to do their jobs and control their weapons systems.  We have to bake in good design starting at the requirements generations phase through the sustainment phase of every system we own and operate.</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poss DepSecDef quote that ties to ux/RDER</a:t>
            </a:r>
            <a:endParaRPr/>
          </a:p>
          <a:p>
            <a:pPr marL="0" lvl="0" indent="0" algn="l" rtl="0">
              <a:lnSpc>
                <a:spcPct val="100000"/>
              </a:lnSpc>
              <a:spcBef>
                <a:spcPts val="480"/>
              </a:spcBef>
              <a:spcAft>
                <a:spcPts val="0"/>
              </a:spcAft>
              <a:buSzPts val="1400"/>
              <a:buNone/>
            </a:pPr>
            <a:r>
              <a:rPr lang="en-US"/>
              <a:t>Turn over to Vel</a:t>
            </a:r>
            <a:endParaRPr/>
          </a:p>
        </p:txBody>
      </p:sp>
      <p:sp>
        <p:nvSpPr>
          <p:cNvPr id="240" name="Google Shape;240;p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48" name="Google Shape;248;p1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55" name="Google Shape;255;p1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2" name="Google Shape;262;p15: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Here are a few different interpretations of the key attributes by leaders in the field</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Stanford school of D - </a:t>
            </a:r>
            <a:endParaRPr/>
          </a:p>
          <a:p>
            <a:pPr marL="0" lvl="0" indent="0" algn="l" rtl="0">
              <a:lnSpc>
                <a:spcPct val="100000"/>
              </a:lnSpc>
              <a:spcBef>
                <a:spcPts val="480"/>
              </a:spcBef>
              <a:spcAft>
                <a:spcPts val="0"/>
              </a:spcAft>
              <a:buSzPts val="1400"/>
              <a:buNone/>
            </a:pPr>
            <a:r>
              <a:rPr lang="en-US"/>
              <a:t>Double Diamond – </a:t>
            </a:r>
            <a:endParaRPr/>
          </a:p>
          <a:p>
            <a:pPr marL="0" lvl="0" indent="0" algn="l" rtl="0">
              <a:lnSpc>
                <a:spcPct val="100000"/>
              </a:lnSpc>
              <a:spcBef>
                <a:spcPts val="480"/>
              </a:spcBef>
              <a:spcAft>
                <a:spcPts val="0"/>
              </a:spcAft>
              <a:buSzPts val="1400"/>
              <a:buNone/>
            </a:pPr>
            <a:r>
              <a:rPr lang="en-US"/>
              <a:t>Design thinking 101 - </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https://dschool.stanford.edu/resources/getting-started-with-design-thinking</a:t>
            </a:r>
            <a:endParaRPr/>
          </a:p>
          <a:p>
            <a:pPr marL="0" lvl="0" indent="0" algn="l" rtl="0">
              <a:lnSpc>
                <a:spcPct val="100000"/>
              </a:lnSpc>
              <a:spcBef>
                <a:spcPts val="480"/>
              </a:spcBef>
              <a:spcAft>
                <a:spcPts val="0"/>
              </a:spcAft>
              <a:buSzPts val="1400"/>
              <a:buNone/>
            </a:pPr>
            <a:r>
              <a:rPr lang="en-US"/>
              <a:t>https://phyliciaflynn.medium.com/using-the-double-diamond-to-redesign-my-ux-portfolio-4905627fa1ff</a:t>
            </a:r>
            <a:endParaRPr/>
          </a:p>
          <a:p>
            <a:pPr marL="0" lvl="0" indent="0" algn="l" rtl="0">
              <a:lnSpc>
                <a:spcPct val="100000"/>
              </a:lnSpc>
              <a:spcBef>
                <a:spcPts val="480"/>
              </a:spcBef>
              <a:spcAft>
                <a:spcPts val="0"/>
              </a:spcAft>
              <a:buSzPts val="1400"/>
              <a:buNone/>
            </a:pPr>
            <a:r>
              <a:rPr lang="en-US"/>
              <a:t>https://www.nngroup.com/articles/design-thinking/</a:t>
            </a:r>
            <a:endParaRPr/>
          </a:p>
        </p:txBody>
      </p:sp>
      <p:sp>
        <p:nvSpPr>
          <p:cNvPr id="263" name="Google Shape;263;p15: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 name="Google Shape;90;p5: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sz="1600" b="0" i="0" u="none" strike="noStrike">
                <a:solidFill>
                  <a:schemeClr val="dk1"/>
                </a:solidFill>
                <a:latin typeface="Arial"/>
                <a:ea typeface="Arial"/>
                <a:cs typeface="Arial"/>
                <a:sym typeface="Arial"/>
              </a:rPr>
              <a:t>The B-17 was a marvel of engineering, becoming the third-most produced bomber of all time. Designed, built, and fully operationalized in under a year, the “Flying Fortress” dropped more bombs than any other U.S. aircraft in World War II.</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The bomber developed a reputation for toughness, with widely publicized photographs of battered B-17s returning safely to base after sustaining heavy damage. But not all of the damage sustained by the Flying Fortress was caused by the enemy.</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Over the course of the war, B-17s crashed thousands of times under peculiar but consistent circumstances. During what should have been routine landings, pilots kept doing gear up landings meaning they landed with their wheels up.</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You can probably think of a few actions you’d take if this happened in the military.  Maybe there would be a safety stand-down or the Safety team would launch multiple investigations.  Maybe you’d review the training records and qualifications of the pilots and make recommendations to the training pipeline.  Or maybe you'd look into factors like the runway conditions, maintenance and quality of consumables or environmental factors.</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As it turned out, there was no evidence of a mechanical malfunction in any of the crashes, nor were there any pertinent environmental factors apart from more crash landings occurring at night. And in terms of the training pipeline, even seasoned pilots with extensive experience in multiple platforms were experiencing crashes.</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Believe it or not, something far less complicated was actually at the root of the problem. A pair of psychologists, Paul Fitts and Alphonse Chapanis, found a much simpler explanation within the design of the cockpit. </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What Chapanis ultimately discovered, was that two toggle switches, one for the gear and one for the flaps, were located next to each other – and they were virtually identical. The design of the cockpit made it too easy for a pilot to crash the plane. Thinking they were reaching for the switch in the cockpit to put the gear down, the pilots were actually putting the flaps down.</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Solving the problem was much simpler than rolling out a new training program or recalling an entire line of aircraft for mechanical testing. Chapanis fixed the problem with two new knobs, adding a circular and triangular shape so the switch would feel different in the pilots’ hands. As a result, accidental gear up landings dropped to almost zero overnight. And this practice of incorporating tactile design is still present in modern aircraft today.</a:t>
            </a:r>
            <a:endParaRPr b="0"/>
          </a:p>
          <a:p>
            <a:pPr marL="0" lvl="0" indent="0" algn="l" rtl="0">
              <a:lnSpc>
                <a:spcPct val="100000"/>
              </a:lnSpc>
              <a:spcBef>
                <a:spcPts val="480"/>
              </a:spcBef>
              <a:spcAft>
                <a:spcPts val="0"/>
              </a:spcAft>
              <a:buSzPts val="1400"/>
              <a:buNone/>
            </a:pPr>
            <a:br>
              <a:rPr lang="en-US" b="0"/>
            </a:br>
            <a:r>
              <a:rPr lang="en-US" sz="1600" b="0" i="0" u="none" strike="noStrike">
                <a:solidFill>
                  <a:schemeClr val="dk1"/>
                </a:solidFill>
                <a:latin typeface="Arial"/>
                <a:ea typeface="Arial"/>
                <a:cs typeface="Arial"/>
                <a:sym typeface="Arial"/>
              </a:rPr>
              <a:t>For the pilots who experienced accidental gear up landings, the B-17 didn’t work as they thought it should, despite their training and competence. The </a:t>
            </a:r>
            <a:r>
              <a:rPr lang="en-US" sz="1600" b="0" i="1" u="none" strike="noStrike">
                <a:solidFill>
                  <a:schemeClr val="dk1"/>
                </a:solidFill>
                <a:latin typeface="Arial"/>
                <a:ea typeface="Arial"/>
                <a:cs typeface="Arial"/>
                <a:sym typeface="Arial"/>
              </a:rPr>
              <a:t>design</a:t>
            </a:r>
            <a:r>
              <a:rPr lang="en-US" sz="1600" b="0" i="0" u="none" strike="noStrike">
                <a:solidFill>
                  <a:schemeClr val="dk1"/>
                </a:solidFill>
                <a:latin typeface="Arial"/>
                <a:ea typeface="Arial"/>
                <a:cs typeface="Arial"/>
                <a:sym typeface="Arial"/>
              </a:rPr>
              <a:t> worked against them.  Unfortunately, this is something we tolerate all the time. We accommodate and accept </a:t>
            </a:r>
            <a:r>
              <a:rPr lang="en-US" sz="1600" b="0" i="1" u="none" strike="noStrike">
                <a:solidFill>
                  <a:schemeClr val="dk1"/>
                </a:solidFill>
                <a:latin typeface="Arial"/>
                <a:ea typeface="Arial"/>
                <a:cs typeface="Arial"/>
                <a:sym typeface="Arial"/>
              </a:rPr>
              <a:t>mostly </a:t>
            </a:r>
            <a:r>
              <a:rPr lang="en-US" sz="1600" b="0" i="0" u="none" strike="noStrike">
                <a:solidFill>
                  <a:schemeClr val="dk1"/>
                </a:solidFill>
                <a:latin typeface="Arial"/>
                <a:ea typeface="Arial"/>
                <a:cs typeface="Arial"/>
                <a:sym typeface="Arial"/>
              </a:rPr>
              <a:t>usable products and systems – even when small changes, and a little more attention to the user’s experience, could help avoid serious issues.</a:t>
            </a:r>
            <a:endParaRPr sz="1600" b="0" i="0" u="none" strike="noStrike">
              <a:solidFill>
                <a:schemeClr val="dk1"/>
              </a:solidFill>
              <a:latin typeface="Arial"/>
              <a:ea typeface="Arial"/>
              <a:cs typeface="Arial"/>
              <a:sym typeface="Arial"/>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Why IITSEC </a:t>
            </a:r>
            <a:r>
              <a:rPr lang="en-US" sz="1700"/>
              <a:t>2023 </a:t>
            </a:r>
            <a:r>
              <a:rPr lang="en-US" sz="1700">
                <a:uFill>
                  <a:noFill/>
                </a:uFill>
                <a:hlinkClick r:id="rId3"/>
              </a:rPr>
              <a:t>Maintaining a Global Force in a Digital World</a:t>
            </a:r>
            <a:endParaRPr sz="1700">
              <a:uFill>
                <a:noFill/>
              </a:uFill>
              <a:hlinkClick r:id="rId3"/>
            </a:endParaRPr>
          </a:p>
          <a:p>
            <a:pPr marL="0" lvl="0" indent="0" algn="l" rtl="0">
              <a:lnSpc>
                <a:spcPct val="100000"/>
              </a:lnSpc>
              <a:spcBef>
                <a:spcPts val="480"/>
              </a:spcBef>
              <a:spcAft>
                <a:spcPts val="0"/>
              </a:spcAft>
              <a:buSzPts val="1400"/>
              <a:buNone/>
            </a:pPr>
            <a:endParaRPr/>
          </a:p>
        </p:txBody>
      </p:sp>
      <p:sp>
        <p:nvSpPr>
          <p:cNvPr id="91" name="Google Shape;91;p5: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1" name="Google Shape;281;p16: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282" name="Google Shape;282;p16: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8" name="Google Shape;298;p1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7: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6" name="Google Shape;316;p18: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8: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7" name="Google Shape;327;p19: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9: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8" name="Google Shape;338;p20: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0: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0" name="Google Shape;350;p2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351" name="Google Shape;351;p2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1" name="Google Shape;361;p2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362" name="Google Shape;362;p22: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p2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3: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3cd2b8a77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1" name="Google Shape;391;g253cd2b8a77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@amanda, make more concise, description, toals, needs</a:t>
            </a:r>
            <a:endParaRPr/>
          </a:p>
        </p:txBody>
      </p:sp>
      <p:sp>
        <p:nvSpPr>
          <p:cNvPr id="392" name="Google Shape;392;g253cd2b8a77_0_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9" name="Google Shape;399;p25: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457200" lvl="0" indent="-368300" algn="l" rtl="0">
              <a:lnSpc>
                <a:spcPct val="100000"/>
              </a:lnSpc>
              <a:spcBef>
                <a:spcPts val="0"/>
              </a:spcBef>
              <a:spcAft>
                <a:spcPts val="0"/>
              </a:spcAft>
              <a:buClr>
                <a:schemeClr val="dk1"/>
              </a:buClr>
              <a:buSzPts val="600"/>
              <a:buFont typeface="Noto Sans Symbols"/>
              <a:buChar char="⮚"/>
            </a:pPr>
            <a:r>
              <a:rPr lang="en-US" sz="1400"/>
              <a:t>User-centered, non-technical descriptions that contextualize units of work as end goals, </a:t>
            </a:r>
            <a:r>
              <a:rPr lang="en-US" sz="1400" u="sng"/>
              <a:t>not</a:t>
            </a:r>
            <a:r>
              <a:rPr lang="en-US" sz="1400"/>
              <a:t> features</a:t>
            </a:r>
            <a:endParaRPr sz="1400"/>
          </a:p>
          <a:p>
            <a:pPr marL="457200" lvl="0" indent="-368300" algn="l" rtl="0">
              <a:lnSpc>
                <a:spcPct val="100000"/>
              </a:lnSpc>
              <a:spcBef>
                <a:spcPts val="560"/>
              </a:spcBef>
              <a:spcAft>
                <a:spcPts val="0"/>
              </a:spcAft>
              <a:buClr>
                <a:schemeClr val="dk1"/>
              </a:buClr>
              <a:buSzPts val="600"/>
              <a:buFont typeface="Noto Sans Symbols"/>
              <a:buChar char="⮚"/>
            </a:pPr>
            <a:r>
              <a:rPr lang="en-US" sz="1400"/>
              <a:t>A few sentences that articulate the value of a piece of work in a way that the end user would easily understand</a:t>
            </a:r>
            <a:endParaRPr sz="1400"/>
          </a:p>
          <a:p>
            <a:pPr marL="457200" lvl="0" indent="-368300" algn="l" rtl="0">
              <a:lnSpc>
                <a:spcPct val="100000"/>
              </a:lnSpc>
              <a:spcBef>
                <a:spcPts val="560"/>
              </a:spcBef>
              <a:spcAft>
                <a:spcPts val="0"/>
              </a:spcAft>
              <a:buClr>
                <a:schemeClr val="dk1"/>
              </a:buClr>
              <a:buSzPts val="600"/>
              <a:buFont typeface="Noto Sans Symbols"/>
              <a:buChar char="⮚"/>
            </a:pPr>
            <a:r>
              <a:rPr lang="en-US" sz="1400"/>
              <a:t>Format facilitates collaboration and creative problem-solving</a:t>
            </a:r>
            <a:endParaRPr sz="1400"/>
          </a:p>
          <a:p>
            <a:pPr marL="457200" lvl="0" indent="-368300" algn="l" rtl="0">
              <a:lnSpc>
                <a:spcPct val="100000"/>
              </a:lnSpc>
              <a:spcBef>
                <a:spcPts val="560"/>
              </a:spcBef>
              <a:spcAft>
                <a:spcPts val="0"/>
              </a:spcAft>
              <a:buClr>
                <a:schemeClr val="dk1"/>
              </a:buClr>
              <a:buSzPts val="600"/>
              <a:buFont typeface="Noto Sans Symbols"/>
              <a:buChar char="⮚"/>
            </a:pPr>
            <a:r>
              <a:rPr lang="en-US" sz="1400"/>
              <a:t>Can be aggregated, decomposed, and sequenced</a:t>
            </a:r>
            <a:endParaRPr sz="200"/>
          </a:p>
        </p:txBody>
      </p:sp>
      <p:sp>
        <p:nvSpPr>
          <p:cNvPr id="400" name="Google Shape;400;p25: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7acb813e31_1_1: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7acb813e31_1_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latin typeface="Roboto"/>
                <a:ea typeface="Roboto"/>
                <a:cs typeface="Roboto"/>
                <a:sym typeface="Roboto"/>
              </a:rPr>
              <a:t>When I was in the military, I used a simulator to help me figure out what if…</a:t>
            </a:r>
            <a:endParaRPr sz="1200">
              <a:latin typeface="Roboto"/>
              <a:ea typeface="Roboto"/>
              <a:cs typeface="Roboto"/>
              <a:sym typeface="Roboto"/>
            </a:endParaRPr>
          </a:p>
          <a:p>
            <a:pPr marL="0" lvl="0" indent="0" algn="l" rtl="0">
              <a:spcBef>
                <a:spcPts val="480"/>
              </a:spcBef>
              <a:spcAft>
                <a:spcPts val="0"/>
              </a:spcAft>
              <a:buNone/>
            </a:pPr>
            <a:endParaRPr/>
          </a:p>
        </p:txBody>
      </p:sp>
      <p:sp>
        <p:nvSpPr>
          <p:cNvPr id="103" name="Google Shape;103;g27acb813e31_1_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 name="Google Shape;420;p26: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Each User will have multiple stories, this should be dissected in much more detail and should follow the user journey. Along each stage what are the user needs.</a:t>
            </a:r>
            <a:endParaRPr/>
          </a:p>
        </p:txBody>
      </p:sp>
      <p:sp>
        <p:nvSpPr>
          <p:cNvPr id="421" name="Google Shape;421;p26: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3" name="Google Shape;433;p2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434" name="Google Shape;434;p27: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1" name="Google Shape;451;p28: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8: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1" name="Google Shape;461;p29: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Add visuals and break down a few techniques</a:t>
            </a:r>
            <a:endParaRPr/>
          </a:p>
          <a:p>
            <a:pPr marL="0" lvl="0" indent="0" algn="l" rtl="0">
              <a:lnSpc>
                <a:spcPct val="100000"/>
              </a:lnSpc>
              <a:spcBef>
                <a:spcPts val="480"/>
              </a:spcBef>
              <a:spcAft>
                <a:spcPts val="0"/>
              </a:spcAft>
              <a:buSzPts val="1400"/>
              <a:buNone/>
            </a:pPr>
            <a:r>
              <a:rPr lang="en-US"/>
              <a:t>- wireframe, sketches, low fidelity prototype and psychology behind</a:t>
            </a:r>
            <a:endParaRPr/>
          </a:p>
        </p:txBody>
      </p:sp>
      <p:sp>
        <p:nvSpPr>
          <p:cNvPr id="462" name="Google Shape;462;p29: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4392d063d_0_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1" name="Google Shape;471;g254392d063d_0_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Add visuals and break down a few techniques</a:t>
            </a:r>
            <a:endParaRPr/>
          </a:p>
          <a:p>
            <a:pPr marL="0" lvl="0" indent="0" algn="l" rtl="0">
              <a:lnSpc>
                <a:spcPct val="100000"/>
              </a:lnSpc>
              <a:spcBef>
                <a:spcPts val="480"/>
              </a:spcBef>
              <a:spcAft>
                <a:spcPts val="0"/>
              </a:spcAft>
              <a:buSzPts val="1400"/>
              <a:buNone/>
            </a:pPr>
            <a:r>
              <a:rPr lang="en-US"/>
              <a:t>- wireframe, sketches, low fidelity prototype and psychology behind</a:t>
            </a:r>
            <a:endParaRPr/>
          </a:p>
        </p:txBody>
      </p:sp>
      <p:sp>
        <p:nvSpPr>
          <p:cNvPr id="472" name="Google Shape;472;g254392d063d_0_3: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entury Gothic"/>
                <a:ea typeface="Century Gothic"/>
                <a:cs typeface="Century Gothic"/>
                <a:sym typeface="Century Gothic"/>
              </a:rPr>
              <a:t>It is important to specify what exactly can be adjusted and then to prioritize the items by what will have an impact that is the most aligned, while also having the lowest cost or burden to implement. Creating an impact/ doability matrix can be helpful in determining where to start and which variable to manipulate. On an impact/ doability matrix, impact is charted from least to greatest along one axis and doability is charted in terms of ease from easiest to most difficult on the other axis.  By classifying the variables, the degree of lift versus impact becomes clear. </a:t>
            </a: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6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53cd2b8a7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8" name="Google Shape;498;g253cd2b8a77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entury Gothic"/>
                <a:ea typeface="Century Gothic"/>
                <a:cs typeface="Century Gothic"/>
                <a:sym typeface="Century Gothic"/>
              </a:rPr>
              <a:t>It is important to specify what exactly can be adjusted and then to prioritize the items by what will have an impact that is the most aligned, while also having the lowest cost or burden to implement. Creating an impact/ doability matrix can be helpful in determining where to start and which variable to manipulate. On an impact/ doability matrix, impact is charted from least to greatest along one axis and doability is charted in terms of ease from easiest to most difficult on the other axis.  By classifying the variables, the degree of lift versus impact becomes clear. </a:t>
            </a: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6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3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53cd2b8a77_0_2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g253cd2b8a77_0_2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53cd2b8a77_0_29: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3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Psychology behind low fidelity prototypes</a:t>
            </a:r>
            <a:endParaRPr/>
          </a:p>
          <a:p>
            <a:pPr marL="285750" lvl="0" indent="-285750" algn="l" rtl="0">
              <a:lnSpc>
                <a:spcPct val="100000"/>
              </a:lnSpc>
              <a:spcBef>
                <a:spcPts val="480"/>
              </a:spcBef>
              <a:spcAft>
                <a:spcPts val="0"/>
              </a:spcAft>
              <a:buClr>
                <a:schemeClr val="dk1"/>
              </a:buClr>
              <a:buSzPts val="1600"/>
              <a:buFont typeface="Arial"/>
              <a:buChar char="-"/>
            </a:pPr>
            <a:r>
              <a:rPr lang="en-US"/>
              <a:t>Cheap and easy to make</a:t>
            </a:r>
            <a:endParaRPr/>
          </a:p>
          <a:p>
            <a:pPr marL="285750" lvl="0" indent="-285750" algn="l" rtl="0">
              <a:lnSpc>
                <a:spcPct val="100000"/>
              </a:lnSpc>
              <a:spcBef>
                <a:spcPts val="480"/>
              </a:spcBef>
              <a:spcAft>
                <a:spcPts val="0"/>
              </a:spcAft>
              <a:buClr>
                <a:schemeClr val="dk1"/>
              </a:buClr>
              <a:buSzPts val="1600"/>
              <a:buFont typeface="Arial"/>
              <a:buChar char="-"/>
            </a:pPr>
            <a:r>
              <a:rPr lang="en-US"/>
              <a:t>Fast to make a new prototype with cardboard</a:t>
            </a:r>
            <a:endParaRPr/>
          </a:p>
          <a:p>
            <a:pPr marL="285750" lvl="0" indent="-285750" algn="l" rtl="0">
              <a:lnSpc>
                <a:spcPct val="100000"/>
              </a:lnSpc>
              <a:spcBef>
                <a:spcPts val="480"/>
              </a:spcBef>
              <a:spcAft>
                <a:spcPts val="0"/>
              </a:spcAft>
              <a:buClr>
                <a:schemeClr val="dk1"/>
              </a:buClr>
              <a:buSzPts val="1600"/>
              <a:buFont typeface="Arial"/>
              <a:buChar char="-"/>
            </a:pPr>
            <a:r>
              <a:rPr lang="en-US"/>
              <a:t>Users will give you feedback more readily</a:t>
            </a:r>
            <a:endParaRPr/>
          </a:p>
        </p:txBody>
      </p:sp>
      <p:sp>
        <p:nvSpPr>
          <p:cNvPr id="536" name="Google Shape;536;p32: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8249995218_0_7: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8249995218_0_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highlight>
                  <a:schemeClr val="lt1"/>
                </a:highlight>
                <a:uFill>
                  <a:noFill/>
                </a:uFill>
                <a:latin typeface="Roboto"/>
                <a:ea typeface="Roboto"/>
                <a:cs typeface="Roboto"/>
                <a:sym typeface="Roboto"/>
                <a:hlinkClick r:id="rId3"/>
              </a:rPr>
              <a:t>Maintaining a Global Force in a Digital World</a:t>
            </a:r>
            <a:endParaRPr sz="1800">
              <a:highlight>
                <a:schemeClr val="lt1"/>
              </a:highlight>
              <a:uFill>
                <a:noFill/>
              </a:uFill>
              <a:latin typeface="Roboto"/>
              <a:ea typeface="Roboto"/>
              <a:cs typeface="Roboto"/>
              <a:sym typeface="Roboto"/>
              <a:hlinkClick r:id="rId3"/>
            </a:endParaRPr>
          </a:p>
          <a:p>
            <a:pPr marL="0" lvl="0" indent="0" algn="l" rtl="0">
              <a:spcBef>
                <a:spcPts val="480"/>
              </a:spcBef>
              <a:spcAft>
                <a:spcPts val="0"/>
              </a:spcAft>
              <a:buNone/>
            </a:pPr>
            <a:endParaRPr/>
          </a:p>
        </p:txBody>
      </p:sp>
      <p:sp>
        <p:nvSpPr>
          <p:cNvPr id="112" name="Google Shape;112;g28249995218_0_7: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5" name="Google Shape;545;p3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546" name="Google Shape;546;p33: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5" name="Google Shape;555;p34: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556" name="Google Shape;556;p34: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7" name="Google Shape;567;p35: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35: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5" name="Google Shape;58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600"/>
              <a:buFont typeface="Arial"/>
              <a:buNone/>
            </a:pPr>
            <a:r>
              <a:rPr lang="en-US"/>
              <a:t>add language from P&amp;E functions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98" name="Google Shape;598;p3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8: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10" name="Google Shape;610;p3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79: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Cradle to grave acquisition with UX</a:t>
            </a:r>
            <a:endParaRPr/>
          </a:p>
          <a:p>
            <a:pPr marL="0" lvl="0" indent="0" algn="l" rtl="0">
              <a:lnSpc>
                <a:spcPct val="100000"/>
              </a:lnSpc>
              <a:spcBef>
                <a:spcPts val="480"/>
              </a:spcBef>
              <a:spcAft>
                <a:spcPts val="0"/>
              </a:spcAft>
              <a:buSzPts val="1400"/>
              <a:buNone/>
            </a:pPr>
            <a:r>
              <a:rPr lang="en-US"/>
              <a:t>Government discovers there’s a need:</a:t>
            </a:r>
            <a:endParaRPr/>
          </a:p>
          <a:p>
            <a:pPr marL="285750" lvl="0" indent="-285750" algn="l" rtl="0">
              <a:lnSpc>
                <a:spcPct val="100000"/>
              </a:lnSpc>
              <a:spcBef>
                <a:spcPts val="480"/>
              </a:spcBef>
              <a:spcAft>
                <a:spcPts val="0"/>
              </a:spcAft>
              <a:buSzPts val="1400"/>
              <a:buFont typeface="Arial"/>
              <a:buChar char="-"/>
            </a:pPr>
            <a:r>
              <a:rPr lang="en-US"/>
              <a:t>Strategic planning (What is the real problem)</a:t>
            </a:r>
            <a:endParaRPr/>
          </a:p>
          <a:p>
            <a:pPr marL="742950" lvl="1" indent="-285750" algn="l" rtl="0">
              <a:lnSpc>
                <a:spcPct val="100000"/>
              </a:lnSpc>
              <a:spcBef>
                <a:spcPts val="480"/>
              </a:spcBef>
              <a:spcAft>
                <a:spcPts val="0"/>
              </a:spcAft>
              <a:buSzPts val="1400"/>
              <a:buFont typeface="Arial"/>
              <a:buChar char="-"/>
            </a:pPr>
            <a:r>
              <a:rPr lang="en-US"/>
              <a:t>Budget</a:t>
            </a:r>
            <a:endParaRPr/>
          </a:p>
          <a:p>
            <a:pPr marL="742950" lvl="1" indent="-285750" algn="l" rtl="0">
              <a:lnSpc>
                <a:spcPct val="100000"/>
              </a:lnSpc>
              <a:spcBef>
                <a:spcPts val="480"/>
              </a:spcBef>
              <a:spcAft>
                <a:spcPts val="0"/>
              </a:spcAft>
              <a:buSzPts val="1400"/>
              <a:buFont typeface="Arial"/>
              <a:buChar char="-"/>
            </a:pPr>
            <a:r>
              <a:rPr lang="en-US"/>
              <a:t>Stakeholders</a:t>
            </a:r>
            <a:endParaRPr/>
          </a:p>
          <a:p>
            <a:pPr marL="742950" lvl="1" indent="-285750" algn="l" rtl="0">
              <a:lnSpc>
                <a:spcPct val="100000"/>
              </a:lnSpc>
              <a:spcBef>
                <a:spcPts val="480"/>
              </a:spcBef>
              <a:spcAft>
                <a:spcPts val="0"/>
              </a:spcAft>
              <a:buSzPts val="1400"/>
              <a:buFont typeface="Arial"/>
              <a:buChar char="-"/>
            </a:pPr>
            <a:r>
              <a:rPr lang="en-US"/>
              <a:t>Value chain</a:t>
            </a:r>
            <a:endParaRPr/>
          </a:p>
          <a:p>
            <a:pPr marL="742950" lvl="1" indent="-285750" algn="l" rtl="0">
              <a:lnSpc>
                <a:spcPct val="100000"/>
              </a:lnSpc>
              <a:spcBef>
                <a:spcPts val="480"/>
              </a:spcBef>
              <a:spcAft>
                <a:spcPts val="0"/>
              </a:spcAft>
              <a:buSzPts val="1400"/>
              <a:buFont typeface="Arial"/>
              <a:buChar char="-"/>
            </a:pPr>
            <a:r>
              <a:rPr lang="en-US"/>
              <a:t>Who will be end users?</a:t>
            </a:r>
            <a:endParaRPr/>
          </a:p>
          <a:p>
            <a:pPr marL="742950" lvl="1" indent="-285750" algn="l" rtl="0">
              <a:lnSpc>
                <a:spcPct val="100000"/>
              </a:lnSpc>
              <a:spcBef>
                <a:spcPts val="480"/>
              </a:spcBef>
              <a:spcAft>
                <a:spcPts val="0"/>
              </a:spcAft>
              <a:buSzPts val="1400"/>
              <a:buFont typeface="Arial"/>
              <a:buChar char="-"/>
            </a:pPr>
            <a:r>
              <a:rPr lang="en-US"/>
              <a:t>Possibly acquisition strategy</a:t>
            </a:r>
            <a:endParaRPr/>
          </a:p>
          <a:p>
            <a:pPr marL="0" lvl="0" indent="0" algn="l" rtl="0">
              <a:lnSpc>
                <a:spcPct val="100000"/>
              </a:lnSpc>
              <a:spcBef>
                <a:spcPts val="480"/>
              </a:spcBef>
              <a:spcAft>
                <a:spcPts val="0"/>
              </a:spcAft>
              <a:buSzPts val="1400"/>
              <a:buNone/>
            </a:pPr>
            <a:r>
              <a:rPr lang="en-US" i="1"/>
              <a:t>Should incorporate:</a:t>
            </a:r>
            <a:endParaRPr/>
          </a:p>
          <a:p>
            <a:pPr marL="0" lvl="0" indent="0" algn="l" rtl="0">
              <a:lnSpc>
                <a:spcPct val="100000"/>
              </a:lnSpc>
              <a:spcBef>
                <a:spcPts val="480"/>
              </a:spcBef>
              <a:spcAft>
                <a:spcPts val="0"/>
              </a:spcAft>
              <a:buSzPts val="1400"/>
              <a:buNone/>
            </a:pPr>
            <a:r>
              <a:rPr lang="en-US"/>
              <a:t>- users</a:t>
            </a:r>
            <a:endParaRPr/>
          </a:p>
          <a:p>
            <a:pPr marL="0" lvl="0" indent="0" algn="l" rtl="0">
              <a:lnSpc>
                <a:spcPct val="100000"/>
              </a:lnSpc>
              <a:spcBef>
                <a:spcPts val="480"/>
              </a:spcBef>
              <a:spcAft>
                <a:spcPts val="0"/>
              </a:spcAft>
              <a:buSzPts val="1400"/>
              <a:buNone/>
            </a:pPr>
            <a:r>
              <a:rPr lang="en-US"/>
              <a:t>Industry doesn’t understand SOW</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“fast” acquisition</a:t>
            </a:r>
            <a:endParaRPr/>
          </a:p>
          <a:p>
            <a:pPr marL="285750" lvl="0" indent="-285750" algn="l" rtl="0">
              <a:lnSpc>
                <a:spcPct val="100000"/>
              </a:lnSpc>
              <a:spcBef>
                <a:spcPts val="480"/>
              </a:spcBef>
              <a:spcAft>
                <a:spcPts val="0"/>
              </a:spcAft>
              <a:buSzPts val="1400"/>
              <a:buFont typeface="Arial"/>
              <a:buChar char="-"/>
            </a:pPr>
            <a:r>
              <a:rPr lang="en-US"/>
              <a:t>GSA rapid acquisition</a:t>
            </a:r>
            <a:endParaRPr/>
          </a:p>
          <a:p>
            <a:pPr marL="285750" lvl="0" indent="-285750" algn="l" rtl="0">
              <a:lnSpc>
                <a:spcPct val="100000"/>
              </a:lnSpc>
              <a:spcBef>
                <a:spcPts val="480"/>
              </a:spcBef>
              <a:spcAft>
                <a:spcPts val="0"/>
              </a:spcAft>
              <a:buSzPts val="1400"/>
              <a:buFont typeface="Arial"/>
              <a:buChar char="-"/>
            </a:pPr>
            <a:r>
              <a:rPr lang="en-US"/>
              <a:t>Process tends to take small businesses out of ability to compete for contracts</a:t>
            </a:r>
            <a:endParaRPr/>
          </a:p>
          <a:p>
            <a:pPr marL="285750" lvl="0" indent="-285750" algn="l" rtl="0">
              <a:lnSpc>
                <a:spcPct val="100000"/>
              </a:lnSpc>
              <a:spcBef>
                <a:spcPts val="480"/>
              </a:spcBef>
              <a:spcAft>
                <a:spcPts val="0"/>
              </a:spcAft>
              <a:buSzPts val="1400"/>
              <a:buFont typeface="Arial"/>
              <a:buChar char="-"/>
            </a:pPr>
            <a:r>
              <a:rPr lang="en-US"/>
              <a:t>If you want sustainability you have to </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What is the resolution of this tension…</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Here is what DoD is doing here and here, i.e. ACC Orlando – interview  few others, </a:t>
            </a:r>
            <a:endParaRPr/>
          </a:p>
          <a:p>
            <a:pPr marL="285750" lvl="0" indent="-285750" algn="l" rtl="0">
              <a:lnSpc>
                <a:spcPct val="100000"/>
              </a:lnSpc>
              <a:spcBef>
                <a:spcPts val="480"/>
              </a:spcBef>
              <a:spcAft>
                <a:spcPts val="0"/>
              </a:spcAft>
              <a:buSzPts val="1400"/>
              <a:buFont typeface="Arial"/>
              <a:buChar char="-"/>
            </a:pPr>
            <a:r>
              <a:rPr lang="en-US"/>
              <a:t>Here is what acquisition community is doing here and here</a:t>
            </a:r>
            <a:endParaRPr/>
          </a:p>
          <a:p>
            <a:pPr marL="285750" lvl="0" indent="-285750" algn="l" rtl="0">
              <a:lnSpc>
                <a:spcPct val="100000"/>
              </a:lnSpc>
              <a:spcBef>
                <a:spcPts val="480"/>
              </a:spcBef>
              <a:spcAft>
                <a:spcPts val="0"/>
              </a:spcAft>
              <a:buSzPts val="1400"/>
              <a:buFont typeface="Arial"/>
              <a:buChar char="-"/>
            </a:pPr>
            <a:r>
              <a:rPr lang="en-US"/>
              <a:t>Where do you find all these ways?</a:t>
            </a:r>
            <a:endParaRPr/>
          </a:p>
          <a:p>
            <a:pPr marL="285750" marR="0" lvl="0" indent="-285750" algn="l" rtl="0">
              <a:lnSpc>
                <a:spcPct val="100000"/>
              </a:lnSpc>
              <a:spcBef>
                <a:spcPts val="480"/>
              </a:spcBef>
              <a:spcAft>
                <a:spcPts val="0"/>
              </a:spcAft>
              <a:buClr>
                <a:srgbClr val="000000"/>
              </a:buClr>
              <a:buSzPts val="1400"/>
              <a:buFont typeface="Arial"/>
              <a:buChar char="-"/>
            </a:pPr>
            <a:r>
              <a:rPr lang="en-US"/>
              <a:t>Understand where the authorities are and how to use them</a:t>
            </a:r>
            <a:endParaRPr/>
          </a:p>
          <a:p>
            <a:pPr marL="285750" marR="0" lvl="0" indent="-285750" algn="l" rtl="0">
              <a:lnSpc>
                <a:spcPct val="100000"/>
              </a:lnSpc>
              <a:spcBef>
                <a:spcPts val="480"/>
              </a:spcBef>
              <a:spcAft>
                <a:spcPts val="0"/>
              </a:spcAft>
              <a:buClr>
                <a:srgbClr val="000000"/>
              </a:buClr>
              <a:buSzPts val="1400"/>
              <a:buFont typeface="Arial"/>
              <a:buChar char="-"/>
            </a:pPr>
            <a:r>
              <a:rPr lang="en-US"/>
              <a:t>How do you stack these to build a story and open other pathways</a:t>
            </a:r>
            <a:endParaRPr/>
          </a:p>
          <a:p>
            <a:pPr marL="0" lvl="0" indent="0" algn="l" rtl="0">
              <a:lnSpc>
                <a:spcPct val="100000"/>
              </a:lnSpc>
              <a:spcBef>
                <a:spcPts val="480"/>
              </a:spcBef>
              <a:spcAft>
                <a:spcPts val="0"/>
              </a:spcAft>
              <a:buSzPts val="1400"/>
              <a:buNone/>
            </a:pPr>
            <a:endParaRPr/>
          </a:p>
        </p:txBody>
      </p:sp>
      <p:sp>
        <p:nvSpPr>
          <p:cNvPr id="622" name="Google Shape;622;p7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0" name="Google Shape;630;p40: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a:t>– understanding the end-users needs, constraints, and environment, before design begins improves the chances that the product will require fewer iterations.</a:t>
            </a:r>
            <a:endParaRPr/>
          </a:p>
          <a:p>
            <a:pPr marL="0" marR="0" lvl="0" indent="0" algn="l" rtl="0">
              <a:lnSpc>
                <a:spcPct val="100000"/>
              </a:lnSpc>
              <a:spcBef>
                <a:spcPts val="480"/>
              </a:spcBef>
              <a:spcAft>
                <a:spcPts val="0"/>
              </a:spcAft>
              <a:buClr>
                <a:schemeClr val="dk1"/>
              </a:buClr>
              <a:buSzPts val="1600"/>
              <a:buFont typeface="Arial"/>
              <a:buNone/>
            </a:pPr>
            <a:r>
              <a:rPr lang="en-US"/>
              <a:t>– when a system can be used effectively and efficiently, even under stress, it produces fewer errors and roadblocks to mission completion.</a:t>
            </a:r>
            <a:endParaRPr/>
          </a:p>
          <a:p>
            <a:pPr marL="0" marR="0" lvl="0" indent="0" algn="l" rtl="0">
              <a:lnSpc>
                <a:spcPct val="100000"/>
              </a:lnSpc>
              <a:spcBef>
                <a:spcPts val="480"/>
              </a:spcBef>
              <a:spcAft>
                <a:spcPts val="0"/>
              </a:spcAft>
              <a:buClr>
                <a:schemeClr val="dk1"/>
              </a:buClr>
              <a:buSzPts val="1600"/>
              <a:buFont typeface="Arial"/>
              <a:buNone/>
            </a:pPr>
            <a:r>
              <a:rPr lang="en-US"/>
              <a:t> - when users need less time figuring out </a:t>
            </a:r>
            <a:r>
              <a:rPr lang="en-US" i="1"/>
              <a:t>how</a:t>
            </a:r>
            <a:r>
              <a:rPr lang="en-US"/>
              <a:t> to do something, they can spend more time performing the required tasks.</a:t>
            </a:r>
            <a:endParaRPr/>
          </a:p>
          <a:p>
            <a:pPr marL="0" marR="0" lvl="0" indent="0" algn="l" rtl="0">
              <a:lnSpc>
                <a:spcPct val="100000"/>
              </a:lnSpc>
              <a:spcBef>
                <a:spcPts val="480"/>
              </a:spcBef>
              <a:spcAft>
                <a:spcPts val="0"/>
              </a:spcAft>
              <a:buClr>
                <a:schemeClr val="dk1"/>
              </a:buClr>
              <a:buSzPts val="1600"/>
              <a:buFont typeface="Arial"/>
              <a:buNone/>
            </a:pPr>
            <a:r>
              <a:rPr lang="en-US"/>
              <a:t> – when an interface considers the users’ needs, it makes it more intuitive, requiring less training.</a:t>
            </a:r>
            <a:endParaRPr/>
          </a:p>
          <a:p>
            <a:pPr marL="0" marR="0" lvl="0" indent="0" algn="l" rtl="0">
              <a:lnSpc>
                <a:spcPct val="100000"/>
              </a:lnSpc>
              <a:spcBef>
                <a:spcPts val="48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endParaRPr/>
          </a:p>
          <a:p>
            <a:pPr marL="0" lvl="0" indent="0" algn="l" rtl="0">
              <a:lnSpc>
                <a:spcPct val="100000"/>
              </a:lnSpc>
              <a:spcBef>
                <a:spcPts val="480"/>
              </a:spcBef>
              <a:spcAft>
                <a:spcPts val="0"/>
              </a:spcAft>
              <a:buSzPts val="1400"/>
              <a:buNone/>
            </a:pPr>
            <a:endParaRPr/>
          </a:p>
        </p:txBody>
      </p:sp>
      <p:sp>
        <p:nvSpPr>
          <p:cNvPr id="631" name="Google Shape;631;p40: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8" name="Google Shape;638;p4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a:t>– understanding the end-users needs, constraints, and environment, before design begins improves the chances that the product will require fewer iterations.</a:t>
            </a:r>
            <a:endParaRPr/>
          </a:p>
          <a:p>
            <a:pPr marL="0" marR="0" lvl="0" indent="0" algn="l" rtl="0">
              <a:lnSpc>
                <a:spcPct val="100000"/>
              </a:lnSpc>
              <a:spcBef>
                <a:spcPts val="480"/>
              </a:spcBef>
              <a:spcAft>
                <a:spcPts val="0"/>
              </a:spcAft>
              <a:buClr>
                <a:schemeClr val="dk1"/>
              </a:buClr>
              <a:buSzPts val="1600"/>
              <a:buFont typeface="Arial"/>
              <a:buNone/>
            </a:pPr>
            <a:r>
              <a:rPr lang="en-US"/>
              <a:t>– when a system can be used effectively and efficiently, even under stress, it produces fewer errors and roadblocks to mission completion.</a:t>
            </a:r>
            <a:endParaRPr/>
          </a:p>
          <a:p>
            <a:pPr marL="0" marR="0" lvl="0" indent="0" algn="l" rtl="0">
              <a:lnSpc>
                <a:spcPct val="100000"/>
              </a:lnSpc>
              <a:spcBef>
                <a:spcPts val="480"/>
              </a:spcBef>
              <a:spcAft>
                <a:spcPts val="0"/>
              </a:spcAft>
              <a:buClr>
                <a:schemeClr val="dk1"/>
              </a:buClr>
              <a:buSzPts val="1600"/>
              <a:buFont typeface="Arial"/>
              <a:buNone/>
            </a:pPr>
            <a:r>
              <a:rPr lang="en-US"/>
              <a:t> - when users need less time figuring out </a:t>
            </a:r>
            <a:r>
              <a:rPr lang="en-US" i="1"/>
              <a:t>how</a:t>
            </a:r>
            <a:r>
              <a:rPr lang="en-US"/>
              <a:t> to do something, they can spend more time performing the required tasks.</a:t>
            </a:r>
            <a:endParaRPr/>
          </a:p>
          <a:p>
            <a:pPr marL="0" marR="0" lvl="0" indent="0" algn="l" rtl="0">
              <a:lnSpc>
                <a:spcPct val="100000"/>
              </a:lnSpc>
              <a:spcBef>
                <a:spcPts val="480"/>
              </a:spcBef>
              <a:spcAft>
                <a:spcPts val="0"/>
              </a:spcAft>
              <a:buClr>
                <a:schemeClr val="dk1"/>
              </a:buClr>
              <a:buSzPts val="1600"/>
              <a:buFont typeface="Arial"/>
              <a:buNone/>
            </a:pPr>
            <a:r>
              <a:rPr lang="en-US"/>
              <a:t> – when an interface considers the users’ needs, it makes it more intuitive, requiring less training.</a:t>
            </a:r>
            <a:endParaRPr/>
          </a:p>
          <a:p>
            <a:pPr marL="0" marR="0" lvl="0" indent="0" algn="l" rtl="0">
              <a:lnSpc>
                <a:spcPct val="100000"/>
              </a:lnSpc>
              <a:spcBef>
                <a:spcPts val="48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endParaRPr/>
          </a:p>
          <a:p>
            <a:pPr marL="0" lvl="0" indent="0" algn="l" rtl="0">
              <a:lnSpc>
                <a:spcPct val="100000"/>
              </a:lnSpc>
              <a:spcBef>
                <a:spcPts val="480"/>
              </a:spcBef>
              <a:spcAft>
                <a:spcPts val="0"/>
              </a:spcAft>
              <a:buSzPts val="1400"/>
              <a:buNone/>
            </a:pPr>
            <a:endParaRPr/>
          </a:p>
        </p:txBody>
      </p:sp>
      <p:sp>
        <p:nvSpPr>
          <p:cNvPr id="639" name="Google Shape;639;p4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7" name="Google Shape;647;p4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marR="0" lvl="0" indent="0" algn="l" rtl="0">
              <a:lnSpc>
                <a:spcPct val="100000"/>
              </a:lnSpc>
              <a:spcBef>
                <a:spcPts val="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r>
              <a:rPr lang="en-US"/>
              <a:t>check for any updated studies</a:t>
            </a:r>
            <a:endParaRPr/>
          </a:p>
          <a:p>
            <a:pPr marL="0" lvl="0" indent="0" algn="l" rtl="0">
              <a:lnSpc>
                <a:spcPct val="100000"/>
              </a:lnSpc>
              <a:spcBef>
                <a:spcPts val="480"/>
              </a:spcBef>
              <a:spcAft>
                <a:spcPts val="0"/>
              </a:spcAft>
              <a:buSzPts val="1400"/>
              <a:buNone/>
            </a:pPr>
            <a:endParaRPr/>
          </a:p>
        </p:txBody>
      </p:sp>
      <p:sp>
        <p:nvSpPr>
          <p:cNvPr id="648" name="Google Shape;648;p42: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8249995218_0_0:notes"/>
          <p:cNvSpPr>
            <a:spLocks noGrp="1" noRot="1" noChangeAspect="1"/>
          </p:cNvSpPr>
          <p:nvPr>
            <p:ph type="sldImg" idx="2"/>
          </p:nvPr>
        </p:nvSpPr>
        <p:spPr>
          <a:xfrm>
            <a:off x="419100" y="676275"/>
            <a:ext cx="6019800" cy="33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8249995218_0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24" name="Google Shape;124;g28249995218_0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4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6" name="Google Shape;656;p4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marR="0" lvl="0" indent="0" algn="l" rtl="0">
              <a:lnSpc>
                <a:spcPct val="100000"/>
              </a:lnSpc>
              <a:spcBef>
                <a:spcPts val="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r>
              <a:rPr lang="en-US"/>
              <a:t>https://medium.com/@drewmck/lean-ux-is-about-reducing-risk-1d7d505d2881</a:t>
            </a:r>
            <a:endParaRPr/>
          </a:p>
          <a:p>
            <a:pPr marL="0" marR="0" lvl="0" indent="0" algn="l" rtl="0">
              <a:lnSpc>
                <a:spcPct val="100000"/>
              </a:lnSpc>
              <a:spcBef>
                <a:spcPts val="480"/>
              </a:spcBef>
              <a:spcAft>
                <a:spcPts val="0"/>
              </a:spcAft>
              <a:buClr>
                <a:schemeClr val="dk1"/>
              </a:buClr>
              <a:buSzPts val="1600"/>
              <a:buFont typeface="Arial"/>
              <a:buNone/>
            </a:pPr>
            <a:endParaRPr/>
          </a:p>
          <a:p>
            <a:pPr marL="0" marR="0" lvl="0" indent="0" algn="l" rtl="0">
              <a:lnSpc>
                <a:spcPct val="100000"/>
              </a:lnSpc>
              <a:spcBef>
                <a:spcPts val="480"/>
              </a:spcBef>
              <a:spcAft>
                <a:spcPts val="0"/>
              </a:spcAft>
              <a:buClr>
                <a:schemeClr val="dk1"/>
              </a:buClr>
              <a:buSzPts val="1600"/>
              <a:buFont typeface="Arial"/>
              <a:buNone/>
            </a:pPr>
            <a:endParaRPr/>
          </a:p>
          <a:p>
            <a:pPr marL="0" lvl="0" indent="0" algn="l" rtl="0">
              <a:lnSpc>
                <a:spcPct val="100000"/>
              </a:lnSpc>
              <a:spcBef>
                <a:spcPts val="480"/>
              </a:spcBef>
              <a:spcAft>
                <a:spcPts val="0"/>
              </a:spcAft>
              <a:buSzPts val="1400"/>
              <a:buNone/>
            </a:pPr>
            <a:endParaRPr/>
          </a:p>
        </p:txBody>
      </p:sp>
      <p:sp>
        <p:nvSpPr>
          <p:cNvPr id="657" name="Google Shape;657;p43: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80: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Cradle to grave acquisition with UX</a:t>
            </a:r>
            <a:endParaRPr/>
          </a:p>
          <a:p>
            <a:pPr marL="0" lvl="0" indent="0" algn="l" rtl="0">
              <a:lnSpc>
                <a:spcPct val="100000"/>
              </a:lnSpc>
              <a:spcBef>
                <a:spcPts val="480"/>
              </a:spcBef>
              <a:spcAft>
                <a:spcPts val="0"/>
              </a:spcAft>
              <a:buSzPts val="1400"/>
              <a:buNone/>
            </a:pPr>
            <a:r>
              <a:rPr lang="en-US"/>
              <a:t>Government discovers there’s a need:</a:t>
            </a:r>
            <a:endParaRPr/>
          </a:p>
          <a:p>
            <a:pPr marL="285750" lvl="0" indent="-285750" algn="l" rtl="0">
              <a:lnSpc>
                <a:spcPct val="100000"/>
              </a:lnSpc>
              <a:spcBef>
                <a:spcPts val="480"/>
              </a:spcBef>
              <a:spcAft>
                <a:spcPts val="0"/>
              </a:spcAft>
              <a:buSzPts val="1400"/>
              <a:buFont typeface="Arial"/>
              <a:buChar char="-"/>
            </a:pPr>
            <a:r>
              <a:rPr lang="en-US"/>
              <a:t>Strategic planning (What is the real problem)</a:t>
            </a:r>
            <a:endParaRPr/>
          </a:p>
          <a:p>
            <a:pPr marL="742950" lvl="1" indent="-285750" algn="l" rtl="0">
              <a:lnSpc>
                <a:spcPct val="100000"/>
              </a:lnSpc>
              <a:spcBef>
                <a:spcPts val="480"/>
              </a:spcBef>
              <a:spcAft>
                <a:spcPts val="0"/>
              </a:spcAft>
              <a:buSzPts val="1400"/>
              <a:buFont typeface="Arial"/>
              <a:buChar char="-"/>
            </a:pPr>
            <a:r>
              <a:rPr lang="en-US"/>
              <a:t>Budget</a:t>
            </a:r>
            <a:endParaRPr/>
          </a:p>
          <a:p>
            <a:pPr marL="742950" lvl="1" indent="-285750" algn="l" rtl="0">
              <a:lnSpc>
                <a:spcPct val="100000"/>
              </a:lnSpc>
              <a:spcBef>
                <a:spcPts val="480"/>
              </a:spcBef>
              <a:spcAft>
                <a:spcPts val="0"/>
              </a:spcAft>
              <a:buSzPts val="1400"/>
              <a:buFont typeface="Arial"/>
              <a:buChar char="-"/>
            </a:pPr>
            <a:r>
              <a:rPr lang="en-US"/>
              <a:t>Stakeholders</a:t>
            </a:r>
            <a:endParaRPr/>
          </a:p>
          <a:p>
            <a:pPr marL="742950" lvl="1" indent="-285750" algn="l" rtl="0">
              <a:lnSpc>
                <a:spcPct val="100000"/>
              </a:lnSpc>
              <a:spcBef>
                <a:spcPts val="480"/>
              </a:spcBef>
              <a:spcAft>
                <a:spcPts val="0"/>
              </a:spcAft>
              <a:buSzPts val="1400"/>
              <a:buFont typeface="Arial"/>
              <a:buChar char="-"/>
            </a:pPr>
            <a:r>
              <a:rPr lang="en-US"/>
              <a:t>Value chain</a:t>
            </a:r>
            <a:endParaRPr/>
          </a:p>
          <a:p>
            <a:pPr marL="742950" lvl="1" indent="-285750" algn="l" rtl="0">
              <a:lnSpc>
                <a:spcPct val="100000"/>
              </a:lnSpc>
              <a:spcBef>
                <a:spcPts val="480"/>
              </a:spcBef>
              <a:spcAft>
                <a:spcPts val="0"/>
              </a:spcAft>
              <a:buSzPts val="1400"/>
              <a:buFont typeface="Arial"/>
              <a:buChar char="-"/>
            </a:pPr>
            <a:r>
              <a:rPr lang="en-US"/>
              <a:t>Who will be end users?</a:t>
            </a:r>
            <a:endParaRPr/>
          </a:p>
          <a:p>
            <a:pPr marL="742950" lvl="1" indent="-285750" algn="l" rtl="0">
              <a:lnSpc>
                <a:spcPct val="100000"/>
              </a:lnSpc>
              <a:spcBef>
                <a:spcPts val="480"/>
              </a:spcBef>
              <a:spcAft>
                <a:spcPts val="0"/>
              </a:spcAft>
              <a:buSzPts val="1400"/>
              <a:buFont typeface="Arial"/>
              <a:buChar char="-"/>
            </a:pPr>
            <a:r>
              <a:rPr lang="en-US"/>
              <a:t>Possibly acquisition strategy</a:t>
            </a:r>
            <a:endParaRPr/>
          </a:p>
          <a:p>
            <a:pPr marL="0" lvl="0" indent="0" algn="l" rtl="0">
              <a:lnSpc>
                <a:spcPct val="100000"/>
              </a:lnSpc>
              <a:spcBef>
                <a:spcPts val="480"/>
              </a:spcBef>
              <a:spcAft>
                <a:spcPts val="0"/>
              </a:spcAft>
              <a:buSzPts val="1400"/>
              <a:buNone/>
            </a:pPr>
            <a:r>
              <a:rPr lang="en-US" i="1"/>
              <a:t>Should incorporate:</a:t>
            </a:r>
            <a:endParaRPr/>
          </a:p>
          <a:p>
            <a:pPr marL="0" lvl="0" indent="0" algn="l" rtl="0">
              <a:lnSpc>
                <a:spcPct val="100000"/>
              </a:lnSpc>
              <a:spcBef>
                <a:spcPts val="480"/>
              </a:spcBef>
              <a:spcAft>
                <a:spcPts val="0"/>
              </a:spcAft>
              <a:buSzPts val="1400"/>
              <a:buNone/>
            </a:pPr>
            <a:r>
              <a:rPr lang="en-US"/>
              <a:t>- users</a:t>
            </a:r>
            <a:endParaRPr/>
          </a:p>
          <a:p>
            <a:pPr marL="0" lvl="0" indent="0" algn="l" rtl="0">
              <a:lnSpc>
                <a:spcPct val="100000"/>
              </a:lnSpc>
              <a:spcBef>
                <a:spcPts val="480"/>
              </a:spcBef>
              <a:spcAft>
                <a:spcPts val="0"/>
              </a:spcAft>
              <a:buSzPts val="1400"/>
              <a:buNone/>
            </a:pPr>
            <a:r>
              <a:rPr lang="en-US"/>
              <a:t>Industry doesn’t understand SOW</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“fast” acquisition</a:t>
            </a:r>
            <a:endParaRPr/>
          </a:p>
          <a:p>
            <a:pPr marL="285750" lvl="0" indent="-285750" algn="l" rtl="0">
              <a:lnSpc>
                <a:spcPct val="100000"/>
              </a:lnSpc>
              <a:spcBef>
                <a:spcPts val="480"/>
              </a:spcBef>
              <a:spcAft>
                <a:spcPts val="0"/>
              </a:spcAft>
              <a:buSzPts val="1400"/>
              <a:buFont typeface="Arial"/>
              <a:buChar char="-"/>
            </a:pPr>
            <a:r>
              <a:rPr lang="en-US"/>
              <a:t>GSA rapid acquisition</a:t>
            </a:r>
            <a:endParaRPr/>
          </a:p>
          <a:p>
            <a:pPr marL="285750" lvl="0" indent="-285750" algn="l" rtl="0">
              <a:lnSpc>
                <a:spcPct val="100000"/>
              </a:lnSpc>
              <a:spcBef>
                <a:spcPts val="480"/>
              </a:spcBef>
              <a:spcAft>
                <a:spcPts val="0"/>
              </a:spcAft>
              <a:buSzPts val="1400"/>
              <a:buFont typeface="Arial"/>
              <a:buChar char="-"/>
            </a:pPr>
            <a:r>
              <a:rPr lang="en-US"/>
              <a:t>Process tends to take small businesses out of ability to compete for contracts</a:t>
            </a:r>
            <a:endParaRPr/>
          </a:p>
          <a:p>
            <a:pPr marL="285750" lvl="0" indent="-285750" algn="l" rtl="0">
              <a:lnSpc>
                <a:spcPct val="100000"/>
              </a:lnSpc>
              <a:spcBef>
                <a:spcPts val="480"/>
              </a:spcBef>
              <a:spcAft>
                <a:spcPts val="0"/>
              </a:spcAft>
              <a:buSzPts val="1400"/>
              <a:buFont typeface="Arial"/>
              <a:buChar char="-"/>
            </a:pPr>
            <a:r>
              <a:rPr lang="en-US"/>
              <a:t>If you want sustainability you have to </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What is the resolution of this tension…</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Here is what DoD is doing here and here, i.e. ACC Orlando – interview  few others, </a:t>
            </a:r>
            <a:endParaRPr/>
          </a:p>
          <a:p>
            <a:pPr marL="285750" lvl="0" indent="-285750" algn="l" rtl="0">
              <a:lnSpc>
                <a:spcPct val="100000"/>
              </a:lnSpc>
              <a:spcBef>
                <a:spcPts val="480"/>
              </a:spcBef>
              <a:spcAft>
                <a:spcPts val="0"/>
              </a:spcAft>
              <a:buSzPts val="1400"/>
              <a:buFont typeface="Arial"/>
              <a:buChar char="-"/>
            </a:pPr>
            <a:r>
              <a:rPr lang="en-US"/>
              <a:t>Here is what acquisition community is doing here and here</a:t>
            </a:r>
            <a:endParaRPr/>
          </a:p>
          <a:p>
            <a:pPr marL="285750" lvl="0" indent="-285750" algn="l" rtl="0">
              <a:lnSpc>
                <a:spcPct val="100000"/>
              </a:lnSpc>
              <a:spcBef>
                <a:spcPts val="480"/>
              </a:spcBef>
              <a:spcAft>
                <a:spcPts val="0"/>
              </a:spcAft>
              <a:buSzPts val="1400"/>
              <a:buFont typeface="Arial"/>
              <a:buChar char="-"/>
            </a:pPr>
            <a:r>
              <a:rPr lang="en-US"/>
              <a:t>Where do you find all these ways?</a:t>
            </a:r>
            <a:endParaRPr/>
          </a:p>
          <a:p>
            <a:pPr marL="285750" marR="0" lvl="0" indent="-285750" algn="l" rtl="0">
              <a:lnSpc>
                <a:spcPct val="100000"/>
              </a:lnSpc>
              <a:spcBef>
                <a:spcPts val="480"/>
              </a:spcBef>
              <a:spcAft>
                <a:spcPts val="0"/>
              </a:spcAft>
              <a:buClr>
                <a:srgbClr val="000000"/>
              </a:buClr>
              <a:buSzPts val="1400"/>
              <a:buFont typeface="Arial"/>
              <a:buChar char="-"/>
            </a:pPr>
            <a:r>
              <a:rPr lang="en-US"/>
              <a:t>Understand where the authorities are and how to use them</a:t>
            </a:r>
            <a:endParaRPr/>
          </a:p>
          <a:p>
            <a:pPr marL="285750" marR="0" lvl="0" indent="-285750" algn="l" rtl="0">
              <a:lnSpc>
                <a:spcPct val="100000"/>
              </a:lnSpc>
              <a:spcBef>
                <a:spcPts val="480"/>
              </a:spcBef>
              <a:spcAft>
                <a:spcPts val="0"/>
              </a:spcAft>
              <a:buClr>
                <a:srgbClr val="000000"/>
              </a:buClr>
              <a:buSzPts val="1400"/>
              <a:buFont typeface="Arial"/>
              <a:buChar char="-"/>
            </a:pPr>
            <a:r>
              <a:rPr lang="en-US"/>
              <a:t>How do you stack these to build a story and open other pathways</a:t>
            </a:r>
            <a:endParaRPr/>
          </a:p>
          <a:p>
            <a:pPr marL="0" lvl="0" indent="0" algn="l" rtl="0">
              <a:lnSpc>
                <a:spcPct val="100000"/>
              </a:lnSpc>
              <a:spcBef>
                <a:spcPts val="480"/>
              </a:spcBef>
              <a:spcAft>
                <a:spcPts val="0"/>
              </a:spcAft>
              <a:buSzPts val="1400"/>
              <a:buNone/>
            </a:pPr>
            <a:endParaRPr/>
          </a:p>
        </p:txBody>
      </p:sp>
      <p:sp>
        <p:nvSpPr>
          <p:cNvPr id="666" name="Google Shape;666;p8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5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sz="1600" b="0" i="0" u="none" strike="noStrike">
                <a:solidFill>
                  <a:schemeClr val="dk1"/>
                </a:solidFill>
                <a:latin typeface="Arial"/>
                <a:ea typeface="Arial"/>
                <a:cs typeface="Arial"/>
                <a:sym typeface="Arial"/>
              </a:rPr>
              <a:t>In August 2017, the U.S. Navy Destroyer </a:t>
            </a:r>
            <a:r>
              <a:rPr lang="en-US" sz="1600" b="0" i="1" u="none" strike="noStrike">
                <a:solidFill>
                  <a:schemeClr val="dk1"/>
                </a:solidFill>
                <a:latin typeface="Arial"/>
                <a:ea typeface="Arial"/>
                <a:cs typeface="Arial"/>
                <a:sym typeface="Arial"/>
              </a:rPr>
              <a:t>John S McCain</a:t>
            </a:r>
            <a:r>
              <a:rPr lang="en-US" sz="1600" b="0" i="0" u="none" strike="noStrike">
                <a:solidFill>
                  <a:schemeClr val="dk1"/>
                </a:solidFill>
                <a:latin typeface="Arial"/>
                <a:ea typeface="Arial"/>
                <a:cs typeface="Arial"/>
                <a:sym typeface="Arial"/>
              </a:rPr>
              <a:t> veered off course in one of the busiest global shipping lanes and collided with a Liberian-flagged oil tanker, the </a:t>
            </a:r>
            <a:r>
              <a:rPr lang="en-US" sz="1600" b="0" i="1" u="none" strike="noStrike">
                <a:solidFill>
                  <a:schemeClr val="dk1"/>
                </a:solidFill>
                <a:latin typeface="Arial"/>
                <a:ea typeface="Arial"/>
                <a:cs typeface="Arial"/>
                <a:sym typeface="Arial"/>
              </a:rPr>
              <a:t>Alnic MC</a:t>
            </a:r>
            <a:r>
              <a:rPr lang="en-US" sz="1600" b="0" i="0" u="none" strike="noStrike">
                <a:solidFill>
                  <a:schemeClr val="dk1"/>
                </a:solidFill>
                <a:latin typeface="Arial"/>
                <a:ea typeface="Arial"/>
                <a:cs typeface="Arial"/>
                <a:sym typeface="Arial"/>
              </a:rPr>
              <a:t>.</a:t>
            </a:r>
            <a:endParaRPr/>
          </a:p>
          <a:p>
            <a:pPr marL="0" lvl="0" indent="0" algn="l" rtl="0">
              <a:lnSpc>
                <a:spcPct val="100000"/>
              </a:lnSpc>
              <a:spcBef>
                <a:spcPts val="480"/>
              </a:spcBef>
              <a:spcAft>
                <a:spcPts val="0"/>
              </a:spcAft>
              <a:buSzPts val="1400"/>
              <a:buNone/>
            </a:pPr>
            <a:r>
              <a:rPr lang="en-US" sz="1600" b="0" i="0" u="none" strike="noStrike">
                <a:solidFill>
                  <a:schemeClr val="dk1"/>
                </a:solidFill>
                <a:latin typeface="Arial"/>
                <a:ea typeface="Arial"/>
                <a:cs typeface="Arial"/>
                <a:sym typeface="Arial"/>
              </a:rPr>
              <a:t>One of several fleet incidents during that period, the collision was the Navy’s worst accident at sea in almost four decades, with ten sailors killed, dozens more injured, and over $100 million of sustained damage to the vessel.</a:t>
            </a:r>
            <a:endParaRPr/>
          </a:p>
          <a:p>
            <a:pPr marL="0" lvl="0" indent="0" algn="l" rtl="0">
              <a:lnSpc>
                <a:spcPct val="100000"/>
              </a:lnSpc>
              <a:spcBef>
                <a:spcPts val="480"/>
              </a:spcBef>
              <a:spcAft>
                <a:spcPts val="0"/>
              </a:spcAft>
              <a:buSzPts val="1400"/>
              <a:buNone/>
            </a:pPr>
            <a:endParaRPr sz="1600" b="0" i="0" u="none" strike="noStrike">
              <a:solidFill>
                <a:schemeClr val="dk1"/>
              </a:solidFill>
              <a:latin typeface="Arial"/>
              <a:ea typeface="Arial"/>
              <a:cs typeface="Arial"/>
              <a:sym typeface="Arial"/>
            </a:endParaRPr>
          </a:p>
          <a:p>
            <a:pPr marL="0" lvl="0" indent="0" algn="l" rtl="0">
              <a:lnSpc>
                <a:spcPct val="100000"/>
              </a:lnSpc>
              <a:spcBef>
                <a:spcPts val="480"/>
              </a:spcBef>
              <a:spcAft>
                <a:spcPts val="0"/>
              </a:spcAft>
              <a:buSzPts val="1400"/>
              <a:buNone/>
            </a:pPr>
            <a:r>
              <a:rPr lang="en-US" sz="1600" b="0" i="0" u="none" strike="noStrike">
                <a:solidFill>
                  <a:schemeClr val="dk1"/>
                </a:solidFill>
                <a:latin typeface="Arial"/>
                <a:ea typeface="Arial"/>
                <a:cs typeface="Arial"/>
                <a:sym typeface="Arial"/>
              </a:rPr>
              <a:t>A </a:t>
            </a:r>
            <a:r>
              <a:rPr lang="en-US" sz="1600" b="0" i="0" u="sng" strike="noStrik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National Transportation Safety Board (NTSB) examination</a:t>
            </a:r>
            <a:r>
              <a:rPr lang="en-US" sz="1600" b="0" i="0" u="none" strike="noStrike">
                <a:solidFill>
                  <a:schemeClr val="dk1"/>
                </a:solidFill>
                <a:latin typeface="Arial"/>
                <a:ea typeface="Arial"/>
                <a:cs typeface="Arial"/>
                <a:sym typeface="Arial"/>
              </a:rPr>
              <a:t> of the root causes of the crash illuminated several errors related to a new user interface, the Integrated Bridge and Navigation System (IBNS). It led the NTSB to conclude that errors in system design contributed to the crash.</a:t>
            </a:r>
            <a:endParaRPr/>
          </a:p>
          <a:p>
            <a:pPr marL="0" lvl="0" indent="0" algn="l" rtl="0">
              <a:lnSpc>
                <a:spcPct val="100000"/>
              </a:lnSpc>
              <a:spcBef>
                <a:spcPts val="480"/>
              </a:spcBef>
              <a:spcAft>
                <a:spcPts val="0"/>
              </a:spcAft>
              <a:buSzPts val="1400"/>
              <a:buNone/>
            </a:pPr>
            <a:r>
              <a:rPr lang="en-US" sz="1600" b="0" i="0" u="none" strike="noStrike">
                <a:solidFill>
                  <a:schemeClr val="dk1"/>
                </a:solidFill>
                <a:latin typeface="Arial"/>
                <a:ea typeface="Arial"/>
                <a:cs typeface="Arial"/>
                <a:sym typeface="Arial"/>
              </a:rPr>
              <a:t>The IBNS, purchased by the Navy to reduce costs by limiting the number of sailors required to steer a ship, used touchscreen interfaces to pull together data from multiple sources in both automation-assisted and manual modes.</a:t>
            </a:r>
            <a:endParaRPr/>
          </a:p>
          <a:p>
            <a:pPr marL="0" lvl="0" indent="0" algn="l" rtl="0">
              <a:lnSpc>
                <a:spcPct val="100000"/>
              </a:lnSpc>
              <a:spcBef>
                <a:spcPts val="480"/>
              </a:spcBef>
              <a:spcAft>
                <a:spcPts val="0"/>
              </a:spcAft>
              <a:buSzPts val="1400"/>
              <a:buNone/>
            </a:pPr>
            <a:endParaRPr sz="1600" b="0" i="0" u="none" strike="noStrike">
              <a:solidFill>
                <a:schemeClr val="dk1"/>
              </a:solidFill>
              <a:latin typeface="Arial"/>
              <a:ea typeface="Arial"/>
              <a:cs typeface="Arial"/>
              <a:sym typeface="Arial"/>
            </a:endParaRPr>
          </a:p>
          <a:p>
            <a:pPr marL="0" lvl="0" indent="0" algn="l" rtl="0">
              <a:lnSpc>
                <a:spcPct val="100000"/>
              </a:lnSpc>
              <a:spcBef>
                <a:spcPts val="480"/>
              </a:spcBef>
              <a:spcAft>
                <a:spcPts val="0"/>
              </a:spcAft>
              <a:buSzPts val="1400"/>
              <a:buNone/>
            </a:pPr>
            <a:r>
              <a:rPr lang="en-US" sz="1600" b="0" i="0" u="none" strike="noStrike">
                <a:solidFill>
                  <a:schemeClr val="dk1"/>
                </a:solidFill>
                <a:latin typeface="Arial"/>
                <a:ea typeface="Arial"/>
                <a:cs typeface="Arial"/>
                <a:sym typeface="Arial"/>
              </a:rPr>
              <a:t>https://www.ntsb.gov/investigations/accidentreports/reports/mar1901.pdf</a:t>
            </a:r>
            <a:endParaRPr/>
          </a:p>
          <a:p>
            <a:pPr marL="0" lvl="0" indent="0" algn="l" rtl="0">
              <a:lnSpc>
                <a:spcPct val="100000"/>
              </a:lnSpc>
              <a:spcBef>
                <a:spcPts val="480"/>
              </a:spcBef>
              <a:spcAft>
                <a:spcPts val="0"/>
              </a:spcAft>
              <a:buSzPts val="1400"/>
              <a:buNone/>
            </a:pPr>
            <a:endParaRPr/>
          </a:p>
        </p:txBody>
      </p:sp>
      <p:sp>
        <p:nvSpPr>
          <p:cNvPr id="674" name="Google Shape;674;p57: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3" name="Google Shape;683;p58: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After the crash, the ensuing NTSB investigation determined that the IBNS did not conform to the industry-accepted maritime design standards outlined in Standard F1166, </a:t>
            </a:r>
            <a:r>
              <a:rPr lang="en-US" i="1"/>
              <a:t>Standard Practice for Human Engineering Design for Marine Systems, Equipment, and Facilities</a:t>
            </a:r>
            <a:r>
              <a:rPr lang="en-US"/>
              <a:t> approved for use by the Navy.</a:t>
            </a:r>
            <a:endParaRPr/>
          </a:p>
          <a:p>
            <a:pPr marL="0" lvl="0" indent="0" algn="l" rtl="0">
              <a:lnSpc>
                <a:spcPct val="100000"/>
              </a:lnSpc>
              <a:spcBef>
                <a:spcPts val="480"/>
              </a:spcBef>
              <a:spcAft>
                <a:spcPts val="0"/>
              </a:spcAft>
              <a:buSzPts val="1400"/>
              <a:buNone/>
            </a:pPr>
            <a:r>
              <a:rPr lang="en-US"/>
              <a:t>These standards stipulate that the design of vessels, their systems, and subsystems should place a premium on simplicity and on limiting “potential human error incidence in the operation and maintenance of the system, particularly under conditions of stress.”</a:t>
            </a:r>
            <a:endParaRPr/>
          </a:p>
          <a:p>
            <a:pPr marL="0" lvl="0" indent="0" algn="l" rtl="0">
              <a:lnSpc>
                <a:spcPct val="100000"/>
              </a:lnSpc>
              <a:spcBef>
                <a:spcPts val="480"/>
              </a:spcBef>
              <a:spcAft>
                <a:spcPts val="0"/>
              </a:spcAft>
              <a:buSzPts val="1400"/>
              <a:buNone/>
            </a:pPr>
            <a:br>
              <a:rPr lang="en-US"/>
            </a:br>
            <a:endParaRPr/>
          </a:p>
          <a:p>
            <a:pPr marL="0" lvl="0" indent="0" algn="l" rtl="0">
              <a:lnSpc>
                <a:spcPct val="100000"/>
              </a:lnSpc>
              <a:spcBef>
                <a:spcPts val="480"/>
              </a:spcBef>
              <a:spcAft>
                <a:spcPts val="0"/>
              </a:spcAft>
              <a:buSzPts val="1400"/>
              <a:buNone/>
            </a:pPr>
            <a:endParaRPr/>
          </a:p>
        </p:txBody>
      </p:sp>
      <p:sp>
        <p:nvSpPr>
          <p:cNvPr id="684" name="Google Shape;684;p58: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2" name="Google Shape;692;p59: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sz="1600" b="0" i="0" u="none" strike="noStrike">
                <a:solidFill>
                  <a:schemeClr val="dk1"/>
                </a:solidFill>
                <a:latin typeface="Arial"/>
                <a:ea typeface="Arial"/>
                <a:cs typeface="Arial"/>
                <a:sym typeface="Arial"/>
              </a:rPr>
              <a:t>Instead, the IBNS design and implementation were determined to have contributed to a series of errors that led to the collision. These errors are indicative of those commonly associated with poor User Experience (UX) design. These included:</a:t>
            </a:r>
            <a:endParaRPr/>
          </a:p>
          <a:p>
            <a:pPr marL="0" lvl="0" indent="0" algn="l" rtl="0">
              <a:lnSpc>
                <a:spcPct val="100000"/>
              </a:lnSpc>
              <a:spcBef>
                <a:spcPts val="480"/>
              </a:spcBef>
              <a:spcAft>
                <a:spcPts val="0"/>
              </a:spcAft>
              <a:buSzPts val="1400"/>
              <a:buNone/>
            </a:pPr>
            <a:r>
              <a:rPr lang="en-US" sz="1600" b="1" i="0" u="none" strike="noStrike">
                <a:solidFill>
                  <a:schemeClr val="dk1"/>
                </a:solidFill>
                <a:latin typeface="Arial"/>
                <a:ea typeface="Arial"/>
                <a:cs typeface="Arial"/>
                <a:sym typeface="Arial"/>
              </a:rPr>
              <a:t>Lack of faith in system reliability</a:t>
            </a:r>
            <a:r>
              <a:rPr lang="en-US" sz="1600" b="0" i="0" u="none" strike="noStrike">
                <a:solidFill>
                  <a:schemeClr val="dk1"/>
                </a:solidFill>
                <a:latin typeface="Arial"/>
                <a:ea typeface="Arial"/>
                <a:cs typeface="Arial"/>
                <a:sym typeface="Arial"/>
              </a:rPr>
              <a:t> – The crew reported multiple false alarms in the months leading up to the crash, reducing crew faith in the fidelity of the system.</a:t>
            </a:r>
            <a:endParaRPr/>
          </a:p>
          <a:p>
            <a:pPr marL="0" lvl="0" indent="0" algn="l" rtl="0">
              <a:lnSpc>
                <a:spcPct val="100000"/>
              </a:lnSpc>
              <a:spcBef>
                <a:spcPts val="480"/>
              </a:spcBef>
              <a:spcAft>
                <a:spcPts val="0"/>
              </a:spcAft>
              <a:buSzPts val="1400"/>
              <a:buNone/>
            </a:pPr>
            <a:r>
              <a:rPr lang="en-US" sz="1600" b="1" i="0" u="none" strike="noStrike">
                <a:solidFill>
                  <a:schemeClr val="dk1"/>
                </a:solidFill>
                <a:latin typeface="Arial"/>
                <a:ea typeface="Arial"/>
                <a:cs typeface="Arial"/>
                <a:sym typeface="Arial"/>
              </a:rPr>
              <a:t>Unsanctioned workarounds</a:t>
            </a:r>
            <a:r>
              <a:rPr lang="en-US" sz="1600" b="0" i="0" u="none" strike="noStrike">
                <a:solidFill>
                  <a:schemeClr val="dk1"/>
                </a:solidFill>
                <a:latin typeface="Arial"/>
                <a:ea typeface="Arial"/>
                <a:cs typeface="Arial"/>
                <a:sym typeface="Arial"/>
              </a:rPr>
              <a:t> – The crew of both the </a:t>
            </a:r>
            <a:r>
              <a:rPr lang="en-US" sz="1600" b="0" i="1" u="none" strike="noStrike">
                <a:solidFill>
                  <a:schemeClr val="dk1"/>
                </a:solidFill>
                <a:latin typeface="Arial"/>
                <a:ea typeface="Arial"/>
                <a:cs typeface="Arial"/>
                <a:sym typeface="Arial"/>
              </a:rPr>
              <a:t>John S McCain</a:t>
            </a:r>
            <a:r>
              <a:rPr lang="en-US" sz="1600" b="0" i="0" u="none" strike="noStrike">
                <a:solidFill>
                  <a:schemeClr val="dk1"/>
                </a:solidFill>
                <a:latin typeface="Arial"/>
                <a:ea typeface="Arial"/>
                <a:cs typeface="Arial"/>
                <a:sym typeface="Arial"/>
              </a:rPr>
              <a:t> and other similar ships often used the system in unintended, non-standardized ways (e.g., putting the system in backup manual mode) to eliminate errors in automation, such as the aforementioned false alerts, or to avoid unintended actions associated with accidental screen contact.</a:t>
            </a:r>
            <a:endParaRPr/>
          </a:p>
          <a:p>
            <a:pPr marL="0" lvl="0" indent="0" algn="l" rtl="0">
              <a:lnSpc>
                <a:spcPct val="100000"/>
              </a:lnSpc>
              <a:spcBef>
                <a:spcPts val="480"/>
              </a:spcBef>
              <a:spcAft>
                <a:spcPts val="0"/>
              </a:spcAft>
              <a:buSzPts val="1400"/>
              <a:buNone/>
            </a:pPr>
            <a:r>
              <a:rPr lang="en-US" sz="1600" b="1" i="0" u="none" strike="noStrike">
                <a:solidFill>
                  <a:schemeClr val="dk1"/>
                </a:solidFill>
                <a:latin typeface="Arial"/>
                <a:ea typeface="Arial"/>
                <a:cs typeface="Arial"/>
                <a:sym typeface="Arial"/>
              </a:rPr>
              <a:t>Misinterpretation of system components</a:t>
            </a:r>
            <a:r>
              <a:rPr lang="en-US" sz="1600" b="0" i="0" u="none" strike="noStrike">
                <a:solidFill>
                  <a:schemeClr val="dk1"/>
                </a:solidFill>
                <a:latin typeface="Arial"/>
                <a:ea typeface="Arial"/>
                <a:cs typeface="Arial"/>
                <a:sym typeface="Arial"/>
              </a:rPr>
              <a:t> – According to the NTSB, the design for the transfer of thrust between bridge stations contained a level of complexity that did not adhere to approved design principles, and the lack of mechanical throttles stripped operators of the ability to receive “both immediate and tactile feedback”. (</a:t>
            </a:r>
            <a:r>
              <a:rPr lang="en-US" sz="1600" b="0" i="0" u="sng" strike="noStrik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more from the report here</a:t>
            </a:r>
            <a:r>
              <a:rPr lang="en-US" sz="1600" b="0" i="0" u="none" strike="noStrike">
                <a:solidFill>
                  <a:schemeClr val="dk1"/>
                </a:solidFill>
                <a:latin typeface="Arial"/>
                <a:ea typeface="Arial"/>
                <a:cs typeface="Arial"/>
                <a:sym typeface="Arial"/>
              </a:rPr>
              <a:t>)</a:t>
            </a:r>
            <a:endParaRPr/>
          </a:p>
          <a:p>
            <a:pPr marL="0" lvl="0" indent="0" algn="l" rtl="0">
              <a:lnSpc>
                <a:spcPct val="100000"/>
              </a:lnSpc>
              <a:spcBef>
                <a:spcPts val="480"/>
              </a:spcBef>
              <a:spcAft>
                <a:spcPts val="0"/>
              </a:spcAft>
              <a:buSzPts val="1400"/>
              <a:buNone/>
            </a:pPr>
            <a:r>
              <a:rPr lang="en-US" sz="1600" b="1" i="0" u="none" strike="noStrike">
                <a:solidFill>
                  <a:schemeClr val="dk1"/>
                </a:solidFill>
                <a:latin typeface="Arial"/>
                <a:ea typeface="Arial"/>
                <a:cs typeface="Arial"/>
                <a:sym typeface="Arial"/>
              </a:rPr>
              <a:t>Policy gaps</a:t>
            </a:r>
            <a:r>
              <a:rPr lang="en-US" sz="1600" b="0" i="0" u="none" strike="noStrike">
                <a:solidFill>
                  <a:schemeClr val="dk1"/>
                </a:solidFill>
                <a:latin typeface="Arial"/>
                <a:ea typeface="Arial"/>
                <a:cs typeface="Arial"/>
                <a:sym typeface="Arial"/>
              </a:rPr>
              <a:t> – The complexity of the system required extensive training to ensure user proficiency which had not been fully integrated into associated policies, and the acquisition process left end-users without a means to provide critical user feedback to decision-makers and required them to use the system, despite identified flaws.</a:t>
            </a:r>
            <a:endParaRPr/>
          </a:p>
          <a:p>
            <a:pPr marL="0" lvl="0" indent="0" algn="l" rtl="0">
              <a:lnSpc>
                <a:spcPct val="100000"/>
              </a:lnSpc>
              <a:spcBef>
                <a:spcPts val="480"/>
              </a:spcBef>
              <a:spcAft>
                <a:spcPts val="0"/>
              </a:spcAft>
              <a:buSzPts val="1400"/>
              <a:buNone/>
            </a:pPr>
            <a:r>
              <a:rPr lang="en-US" sz="1600" b="0" i="0" u="none" strike="noStrike">
                <a:solidFill>
                  <a:schemeClr val="dk1"/>
                </a:solidFill>
                <a:latin typeface="Arial"/>
                <a:ea typeface="Arial"/>
                <a:cs typeface="Arial"/>
                <a:sym typeface="Arial"/>
              </a:rPr>
              <a:t>The </a:t>
            </a:r>
            <a:r>
              <a:rPr lang="en-US" sz="1600" b="0" i="1" u="none" strike="noStrike">
                <a:solidFill>
                  <a:schemeClr val="dk1"/>
                </a:solidFill>
                <a:latin typeface="Arial"/>
                <a:ea typeface="Arial"/>
                <a:cs typeface="Arial"/>
                <a:sym typeface="Arial"/>
              </a:rPr>
              <a:t>McCain</a:t>
            </a:r>
            <a:r>
              <a:rPr lang="en-US" sz="1600" b="0" i="0" u="none" strike="noStrike">
                <a:solidFill>
                  <a:schemeClr val="dk1"/>
                </a:solidFill>
                <a:latin typeface="Arial"/>
                <a:ea typeface="Arial"/>
                <a:cs typeface="Arial"/>
                <a:sym typeface="Arial"/>
              </a:rPr>
              <a:t> crash underscores the risks and associated costs, including critical mission failures and even loss of life, that can be associated with a disregard for or misapplication of UX principles in the design, development, and implementation of technology.</a:t>
            </a:r>
            <a:endParaRPr/>
          </a:p>
          <a:p>
            <a:pPr marL="0" lvl="0" indent="0" algn="l" rtl="0">
              <a:lnSpc>
                <a:spcPct val="100000"/>
              </a:lnSpc>
              <a:spcBef>
                <a:spcPts val="480"/>
              </a:spcBef>
              <a:spcAft>
                <a:spcPts val="0"/>
              </a:spcAft>
              <a:buSzPts val="1400"/>
              <a:buNone/>
            </a:pPr>
            <a:endParaRPr/>
          </a:p>
        </p:txBody>
      </p:sp>
      <p:sp>
        <p:nvSpPr>
          <p:cNvPr id="693" name="Google Shape;693;p59: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1" name="Google Shape;701;p60: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What would be the strategic planning stage for the acquisition to get the optimal results in preparation for the solicitation release/award?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first major part of this contract story is that the government did not appear to want to hear industry perspective to gain better understanding of the technology. By stating that there is no industry day planned provides a noticeable gap in the planning phases of the contract. As defined in FAR 12.202 market research is an essential part of building an effective strategy for acquisition commercial products and services. Additionally, this contract was Firm Fixed Price which means that the risk was on the contractor to perform and deliver a compliant product to the government. The statement of work on this effort would have to be well defined and explicit on the acceptance criteria and any testing the government may have needed. Without a clear statement of work the product delivered may not have met the intended need the government was requiring and the government official that signed the approval of the product did so in compliance with the contract (or at least they should have).</a:t>
            </a:r>
            <a:endParaRPr/>
          </a:p>
          <a:p>
            <a:pPr marL="0" lvl="0" indent="0" algn="l" rtl="0">
              <a:lnSpc>
                <a:spcPct val="100000"/>
              </a:lnSpc>
              <a:spcBef>
                <a:spcPts val="0"/>
              </a:spcBef>
              <a:spcAft>
                <a:spcPts val="0"/>
              </a:spcAft>
              <a:buSzPts val="1400"/>
              <a:buNone/>
            </a:pPr>
            <a:endParaRPr/>
          </a:p>
        </p:txBody>
      </p:sp>
      <p:sp>
        <p:nvSpPr>
          <p:cNvPr id="702" name="Google Shape;702;p60: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50d5cf0a25_0_2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8" name="Google Shape;718;g250d5cf0a25_0_2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719" name="Google Shape;719;g250d5cf0a25_0_2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50d5cf0a25_0_5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7" name="Google Shape;727;g250d5cf0a25_0_5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Identify: Design Working Group</a:t>
            </a:r>
            <a:endParaRPr/>
          </a:p>
          <a:p>
            <a:pPr marL="0" lvl="0" indent="0" algn="l" rtl="0">
              <a:lnSpc>
                <a:spcPct val="100000"/>
              </a:lnSpc>
              <a:spcBef>
                <a:spcPts val="480"/>
              </a:spcBef>
              <a:spcAft>
                <a:spcPts val="0"/>
              </a:spcAft>
              <a:buSzPts val="1400"/>
              <a:buNone/>
            </a:pPr>
            <a:r>
              <a:rPr lang="en-US"/>
              <a:t>Get oriented: modeling and simulation and study</a:t>
            </a:r>
            <a:endParaRPr/>
          </a:p>
          <a:p>
            <a:pPr marL="0" lvl="0" indent="0" algn="l" rtl="0">
              <a:lnSpc>
                <a:spcPct val="100000"/>
              </a:lnSpc>
              <a:spcBef>
                <a:spcPts val="480"/>
              </a:spcBef>
              <a:spcAft>
                <a:spcPts val="0"/>
              </a:spcAft>
              <a:buSzPts val="1400"/>
              <a:buNone/>
            </a:pPr>
            <a:r>
              <a:rPr lang="en-US"/>
              <a:t>Do something - Prototype</a:t>
            </a:r>
            <a:endParaRPr/>
          </a:p>
          <a:p>
            <a:pPr marL="0" lvl="0" indent="0" algn="l" rtl="0">
              <a:lnSpc>
                <a:spcPct val="100000"/>
              </a:lnSpc>
              <a:spcBef>
                <a:spcPts val="480"/>
              </a:spcBef>
              <a:spcAft>
                <a:spcPts val="0"/>
              </a:spcAft>
              <a:buSzPts val="1400"/>
              <a:buNone/>
            </a:pPr>
            <a:r>
              <a:rPr lang="en-US"/>
              <a:t>Observe to learn, iterate to improve - RDER - experiment</a:t>
            </a:r>
            <a:endParaRPr/>
          </a:p>
          <a:p>
            <a:pPr marL="0" lvl="0" indent="0" algn="l" rtl="0">
              <a:lnSpc>
                <a:spcPct val="100000"/>
              </a:lnSpc>
              <a:spcBef>
                <a:spcPts val="480"/>
              </a:spcBef>
              <a:spcAft>
                <a:spcPts val="0"/>
              </a:spcAft>
              <a:buSzPts val="1400"/>
              <a:buNone/>
            </a:pPr>
            <a:endParaRPr/>
          </a:p>
        </p:txBody>
      </p:sp>
      <p:sp>
        <p:nvSpPr>
          <p:cNvPr id="728" name="Google Shape;728;g250d5cf0a25_0_50: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50d5cf0a25_0_4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5" name="Google Shape;745;g250d5cf0a25_0_4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https://www.defense.gov/News/Releases/Release/Article/3397953/technology-readiness-experimentation-2023-to-showcase-cutting-edge-military-tec/</a:t>
            </a:r>
            <a:endParaRPr/>
          </a:p>
        </p:txBody>
      </p:sp>
      <p:sp>
        <p:nvSpPr>
          <p:cNvPr id="746" name="Google Shape;746;g250d5cf0a25_0_4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8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Cradle to grave acquisition with UX</a:t>
            </a:r>
            <a:endParaRPr/>
          </a:p>
          <a:p>
            <a:pPr marL="0" lvl="0" indent="0" algn="l" rtl="0">
              <a:lnSpc>
                <a:spcPct val="100000"/>
              </a:lnSpc>
              <a:spcBef>
                <a:spcPts val="480"/>
              </a:spcBef>
              <a:spcAft>
                <a:spcPts val="0"/>
              </a:spcAft>
              <a:buSzPts val="1400"/>
              <a:buNone/>
            </a:pPr>
            <a:r>
              <a:rPr lang="en-US"/>
              <a:t>Government discovers there’s a need:</a:t>
            </a:r>
            <a:endParaRPr/>
          </a:p>
          <a:p>
            <a:pPr marL="285750" lvl="0" indent="-285750" algn="l" rtl="0">
              <a:lnSpc>
                <a:spcPct val="100000"/>
              </a:lnSpc>
              <a:spcBef>
                <a:spcPts val="480"/>
              </a:spcBef>
              <a:spcAft>
                <a:spcPts val="0"/>
              </a:spcAft>
              <a:buSzPts val="1400"/>
              <a:buFont typeface="Arial"/>
              <a:buChar char="-"/>
            </a:pPr>
            <a:r>
              <a:rPr lang="en-US"/>
              <a:t>Strategic planning (What is the real problem)</a:t>
            </a:r>
            <a:endParaRPr/>
          </a:p>
          <a:p>
            <a:pPr marL="742950" lvl="1" indent="-285750" algn="l" rtl="0">
              <a:lnSpc>
                <a:spcPct val="100000"/>
              </a:lnSpc>
              <a:spcBef>
                <a:spcPts val="480"/>
              </a:spcBef>
              <a:spcAft>
                <a:spcPts val="0"/>
              </a:spcAft>
              <a:buSzPts val="1400"/>
              <a:buFont typeface="Arial"/>
              <a:buChar char="-"/>
            </a:pPr>
            <a:r>
              <a:rPr lang="en-US"/>
              <a:t>Budget</a:t>
            </a:r>
            <a:endParaRPr/>
          </a:p>
          <a:p>
            <a:pPr marL="742950" lvl="1" indent="-285750" algn="l" rtl="0">
              <a:lnSpc>
                <a:spcPct val="100000"/>
              </a:lnSpc>
              <a:spcBef>
                <a:spcPts val="480"/>
              </a:spcBef>
              <a:spcAft>
                <a:spcPts val="0"/>
              </a:spcAft>
              <a:buSzPts val="1400"/>
              <a:buFont typeface="Arial"/>
              <a:buChar char="-"/>
            </a:pPr>
            <a:r>
              <a:rPr lang="en-US"/>
              <a:t>Stakeholders</a:t>
            </a:r>
            <a:endParaRPr/>
          </a:p>
          <a:p>
            <a:pPr marL="742950" lvl="1" indent="-285750" algn="l" rtl="0">
              <a:lnSpc>
                <a:spcPct val="100000"/>
              </a:lnSpc>
              <a:spcBef>
                <a:spcPts val="480"/>
              </a:spcBef>
              <a:spcAft>
                <a:spcPts val="0"/>
              </a:spcAft>
              <a:buSzPts val="1400"/>
              <a:buFont typeface="Arial"/>
              <a:buChar char="-"/>
            </a:pPr>
            <a:r>
              <a:rPr lang="en-US"/>
              <a:t>Value chain</a:t>
            </a:r>
            <a:endParaRPr/>
          </a:p>
          <a:p>
            <a:pPr marL="742950" lvl="1" indent="-285750" algn="l" rtl="0">
              <a:lnSpc>
                <a:spcPct val="100000"/>
              </a:lnSpc>
              <a:spcBef>
                <a:spcPts val="480"/>
              </a:spcBef>
              <a:spcAft>
                <a:spcPts val="0"/>
              </a:spcAft>
              <a:buSzPts val="1400"/>
              <a:buFont typeface="Arial"/>
              <a:buChar char="-"/>
            </a:pPr>
            <a:r>
              <a:rPr lang="en-US"/>
              <a:t>Who will be end users?</a:t>
            </a:r>
            <a:endParaRPr/>
          </a:p>
          <a:p>
            <a:pPr marL="742950" lvl="1" indent="-285750" algn="l" rtl="0">
              <a:lnSpc>
                <a:spcPct val="100000"/>
              </a:lnSpc>
              <a:spcBef>
                <a:spcPts val="480"/>
              </a:spcBef>
              <a:spcAft>
                <a:spcPts val="0"/>
              </a:spcAft>
              <a:buSzPts val="1400"/>
              <a:buFont typeface="Arial"/>
              <a:buChar char="-"/>
            </a:pPr>
            <a:r>
              <a:rPr lang="en-US"/>
              <a:t>Possibly acquisition strategy</a:t>
            </a:r>
            <a:endParaRPr/>
          </a:p>
          <a:p>
            <a:pPr marL="0" lvl="0" indent="0" algn="l" rtl="0">
              <a:lnSpc>
                <a:spcPct val="100000"/>
              </a:lnSpc>
              <a:spcBef>
                <a:spcPts val="480"/>
              </a:spcBef>
              <a:spcAft>
                <a:spcPts val="0"/>
              </a:spcAft>
              <a:buSzPts val="1400"/>
              <a:buNone/>
            </a:pPr>
            <a:r>
              <a:rPr lang="en-US" i="1"/>
              <a:t>Should incorporate:</a:t>
            </a:r>
            <a:endParaRPr/>
          </a:p>
          <a:p>
            <a:pPr marL="0" lvl="0" indent="0" algn="l" rtl="0">
              <a:lnSpc>
                <a:spcPct val="100000"/>
              </a:lnSpc>
              <a:spcBef>
                <a:spcPts val="480"/>
              </a:spcBef>
              <a:spcAft>
                <a:spcPts val="0"/>
              </a:spcAft>
              <a:buSzPts val="1400"/>
              <a:buNone/>
            </a:pPr>
            <a:r>
              <a:rPr lang="en-US"/>
              <a:t>- users</a:t>
            </a:r>
            <a:endParaRPr/>
          </a:p>
          <a:p>
            <a:pPr marL="0" lvl="0" indent="0" algn="l" rtl="0">
              <a:lnSpc>
                <a:spcPct val="100000"/>
              </a:lnSpc>
              <a:spcBef>
                <a:spcPts val="480"/>
              </a:spcBef>
              <a:spcAft>
                <a:spcPts val="0"/>
              </a:spcAft>
              <a:buSzPts val="1400"/>
              <a:buNone/>
            </a:pPr>
            <a:r>
              <a:rPr lang="en-US"/>
              <a:t>Industry doesn’t understand SOW</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“fast” acquisition</a:t>
            </a:r>
            <a:endParaRPr/>
          </a:p>
          <a:p>
            <a:pPr marL="285750" lvl="0" indent="-285750" algn="l" rtl="0">
              <a:lnSpc>
                <a:spcPct val="100000"/>
              </a:lnSpc>
              <a:spcBef>
                <a:spcPts val="480"/>
              </a:spcBef>
              <a:spcAft>
                <a:spcPts val="0"/>
              </a:spcAft>
              <a:buSzPts val="1400"/>
              <a:buFont typeface="Arial"/>
              <a:buChar char="-"/>
            </a:pPr>
            <a:r>
              <a:rPr lang="en-US"/>
              <a:t>GSA rapid acquisition</a:t>
            </a:r>
            <a:endParaRPr/>
          </a:p>
          <a:p>
            <a:pPr marL="285750" lvl="0" indent="-285750" algn="l" rtl="0">
              <a:lnSpc>
                <a:spcPct val="100000"/>
              </a:lnSpc>
              <a:spcBef>
                <a:spcPts val="480"/>
              </a:spcBef>
              <a:spcAft>
                <a:spcPts val="0"/>
              </a:spcAft>
              <a:buSzPts val="1400"/>
              <a:buFont typeface="Arial"/>
              <a:buChar char="-"/>
            </a:pPr>
            <a:r>
              <a:rPr lang="en-US"/>
              <a:t>Process tends to take small businesses out of ability to compete for contracts</a:t>
            </a:r>
            <a:endParaRPr/>
          </a:p>
          <a:p>
            <a:pPr marL="285750" lvl="0" indent="-285750" algn="l" rtl="0">
              <a:lnSpc>
                <a:spcPct val="100000"/>
              </a:lnSpc>
              <a:spcBef>
                <a:spcPts val="480"/>
              </a:spcBef>
              <a:spcAft>
                <a:spcPts val="0"/>
              </a:spcAft>
              <a:buSzPts val="1400"/>
              <a:buFont typeface="Arial"/>
              <a:buChar char="-"/>
            </a:pPr>
            <a:r>
              <a:rPr lang="en-US"/>
              <a:t>If you want sustainability you have to </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What is the resolution of this tension…</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Here is what DoD is doing here and here, i.e. ACC Orlando – interview  few others, </a:t>
            </a:r>
            <a:endParaRPr/>
          </a:p>
          <a:p>
            <a:pPr marL="285750" lvl="0" indent="-285750" algn="l" rtl="0">
              <a:lnSpc>
                <a:spcPct val="100000"/>
              </a:lnSpc>
              <a:spcBef>
                <a:spcPts val="480"/>
              </a:spcBef>
              <a:spcAft>
                <a:spcPts val="0"/>
              </a:spcAft>
              <a:buSzPts val="1400"/>
              <a:buFont typeface="Arial"/>
              <a:buChar char="-"/>
            </a:pPr>
            <a:r>
              <a:rPr lang="en-US"/>
              <a:t>Here is what acquisition community is doing here and here</a:t>
            </a:r>
            <a:endParaRPr/>
          </a:p>
          <a:p>
            <a:pPr marL="285750" lvl="0" indent="-285750" algn="l" rtl="0">
              <a:lnSpc>
                <a:spcPct val="100000"/>
              </a:lnSpc>
              <a:spcBef>
                <a:spcPts val="480"/>
              </a:spcBef>
              <a:spcAft>
                <a:spcPts val="0"/>
              </a:spcAft>
              <a:buSzPts val="1400"/>
              <a:buFont typeface="Arial"/>
              <a:buChar char="-"/>
            </a:pPr>
            <a:r>
              <a:rPr lang="en-US"/>
              <a:t>Where do you find all these ways?</a:t>
            </a:r>
            <a:endParaRPr/>
          </a:p>
          <a:p>
            <a:pPr marL="285750" marR="0" lvl="0" indent="-285750" algn="l" rtl="0">
              <a:lnSpc>
                <a:spcPct val="100000"/>
              </a:lnSpc>
              <a:spcBef>
                <a:spcPts val="480"/>
              </a:spcBef>
              <a:spcAft>
                <a:spcPts val="0"/>
              </a:spcAft>
              <a:buClr>
                <a:srgbClr val="000000"/>
              </a:buClr>
              <a:buSzPts val="1400"/>
              <a:buFont typeface="Arial"/>
              <a:buChar char="-"/>
            </a:pPr>
            <a:r>
              <a:rPr lang="en-US"/>
              <a:t>Understand where the authorities are and how to use them</a:t>
            </a:r>
            <a:endParaRPr/>
          </a:p>
          <a:p>
            <a:pPr marL="285750" marR="0" lvl="0" indent="-285750" algn="l" rtl="0">
              <a:lnSpc>
                <a:spcPct val="100000"/>
              </a:lnSpc>
              <a:spcBef>
                <a:spcPts val="480"/>
              </a:spcBef>
              <a:spcAft>
                <a:spcPts val="0"/>
              </a:spcAft>
              <a:buClr>
                <a:srgbClr val="000000"/>
              </a:buClr>
              <a:buSzPts val="1400"/>
              <a:buFont typeface="Arial"/>
              <a:buChar char="-"/>
            </a:pPr>
            <a:r>
              <a:rPr lang="en-US"/>
              <a:t>How do you stack these to build a story and open other pathways</a:t>
            </a:r>
            <a:endParaRPr/>
          </a:p>
          <a:p>
            <a:pPr marL="0" lvl="0" indent="0" algn="l" rtl="0">
              <a:lnSpc>
                <a:spcPct val="100000"/>
              </a:lnSpc>
              <a:spcBef>
                <a:spcPts val="480"/>
              </a:spcBef>
              <a:spcAft>
                <a:spcPts val="0"/>
              </a:spcAft>
              <a:buSzPts val="1400"/>
              <a:buNone/>
            </a:pPr>
            <a:endParaRPr/>
          </a:p>
        </p:txBody>
      </p:sp>
      <p:sp>
        <p:nvSpPr>
          <p:cNvPr id="754" name="Google Shape;754;p8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34" name="Google Shape;134;p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0a7056c0cb_0_3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1" name="Google Shape;761;g20a7056c0cb_0_3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Acquisition planning process, implementation, and execution. The principals are built into the process, just not always applied. This is where again we tie in the case studies.</a:t>
            </a:r>
            <a:endParaRPr/>
          </a:p>
        </p:txBody>
      </p:sp>
      <p:sp>
        <p:nvSpPr>
          <p:cNvPr id="762" name="Google Shape;762;g20a7056c0cb_0_3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26ae413703_0_1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9" name="Google Shape;769;g226ae413703_0_1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sz="1200"/>
              <a:t>Most of the focus and tie it to the case studies. Also talk about who is involved…AND who should be involved.</a:t>
            </a:r>
            <a:endParaRPr sz="1200"/>
          </a:p>
          <a:p>
            <a:pPr marL="0" lvl="0" indent="0" algn="l" rtl="0">
              <a:lnSpc>
                <a:spcPct val="100000"/>
              </a:lnSpc>
              <a:spcBef>
                <a:spcPts val="480"/>
              </a:spcBef>
              <a:spcAft>
                <a:spcPts val="0"/>
              </a:spcAft>
              <a:buSzPts val="1400"/>
              <a:buNone/>
            </a:pPr>
            <a:endParaRPr sz="1200"/>
          </a:p>
          <a:p>
            <a:pPr marL="0" lvl="0" indent="0" algn="l" rtl="0">
              <a:spcBef>
                <a:spcPts val="360"/>
              </a:spcBef>
              <a:spcAft>
                <a:spcPts val="0"/>
              </a:spcAft>
              <a:buClr>
                <a:srgbClr val="000000"/>
              </a:buClr>
              <a:buSzPts val="1350"/>
              <a:buFont typeface="Arial"/>
              <a:buNone/>
            </a:pPr>
            <a:r>
              <a:rPr lang="en-US" sz="1200" b="1">
                <a:solidFill>
                  <a:srgbClr val="000000"/>
                </a:solidFill>
              </a:rPr>
              <a:t>Acquisition Planning</a:t>
            </a:r>
            <a:endParaRPr sz="1200" b="1">
              <a:solidFill>
                <a:srgbClr val="000000"/>
              </a:solidFill>
            </a:endParaRPr>
          </a:p>
          <a:p>
            <a:pPr marL="457200" lvl="0" indent="-304800" algn="l" rtl="0">
              <a:spcBef>
                <a:spcPts val="360"/>
              </a:spcBef>
              <a:spcAft>
                <a:spcPts val="0"/>
              </a:spcAft>
              <a:buSzPts val="1200"/>
              <a:buFont typeface="Noto Sans Symbols"/>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The Contract Lifecycle begins at the identification of the team and requirements.</a:t>
            </a:r>
            <a:endParaRPr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endParaRPr>
          </a:p>
          <a:p>
            <a:pPr marL="457200" lvl="0" indent="-304800" algn="l" rtl="0">
              <a:spcBef>
                <a:spcPts val="0"/>
              </a:spcBef>
              <a:spcAft>
                <a:spcPts val="0"/>
              </a:spcAft>
              <a:buSzPts val="1200"/>
              <a:buFont typeface="Noto Sans Symbols"/>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The Contract Lifecycle ends with Contract Close Out.</a:t>
            </a:r>
            <a:endParaRPr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endParaRPr>
          </a:p>
          <a:p>
            <a:pPr marL="457200" lvl="0" indent="-304800" algn="l" rtl="0">
              <a:spcBef>
                <a:spcPts val="0"/>
              </a:spcBef>
              <a:spcAft>
                <a:spcPts val="0"/>
              </a:spcAft>
              <a:buSzPts val="1200"/>
              <a:buFont typeface="Noto Sans Symbols"/>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During this stage, the government is responsible for:</a:t>
            </a:r>
            <a:endParaRPr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endParaRPr>
          </a:p>
          <a:p>
            <a:pPr marL="914400" lvl="1" indent="-304800" algn="l" rtl="0">
              <a:spcBef>
                <a:spcPts val="0"/>
              </a:spcBef>
              <a:spcAft>
                <a:spcPts val="0"/>
              </a:spcAft>
              <a:buSzPts val="1200"/>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Planning the acquisition</a:t>
            </a:r>
            <a:endParaRPr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endParaRPr>
          </a:p>
          <a:p>
            <a:pPr marL="914400" lvl="1" indent="-304800" algn="l" rtl="0">
              <a:spcBef>
                <a:spcPts val="0"/>
              </a:spcBef>
              <a:spcAft>
                <a:spcPts val="0"/>
              </a:spcAft>
              <a:buSzPts val="1200"/>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Gathering the requirements </a:t>
            </a:r>
            <a:endParaRPr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endParaRPr>
          </a:p>
          <a:p>
            <a:pPr marL="914400" lvl="1" indent="-304800" algn="l" rtl="0">
              <a:spcBef>
                <a:spcPts val="0"/>
              </a:spcBef>
              <a:spcAft>
                <a:spcPts val="0"/>
              </a:spcAft>
              <a:buSzPts val="1200"/>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Documenting their market research</a:t>
            </a:r>
            <a:endParaRPr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endParaRPr>
          </a:p>
          <a:p>
            <a:pPr marL="914400" lvl="1" indent="-304800" algn="l" rtl="0">
              <a:spcBef>
                <a:spcPts val="0"/>
              </a:spcBef>
              <a:spcAft>
                <a:spcPts val="0"/>
              </a:spcAft>
              <a:buSzPts val="1200"/>
              <a:buChar char="■"/>
            </a:pPr>
            <a:r>
              <a:rPr lang="en-US" sz="120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Establishing how the goods and services will be purchased</a:t>
            </a:r>
            <a:endParaRPr sz="1200"/>
          </a:p>
        </p:txBody>
      </p:sp>
      <p:sp>
        <p:nvSpPr>
          <p:cNvPr id="770" name="Google Shape;770;g226ae413703_0_14: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50d5cf0a25_1_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1" name="Google Shape;781;g250d5cf0a25_1_1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sz="1200"/>
              <a:t>Show how the planning process fit into here and how it is iterative.</a:t>
            </a:r>
            <a:endParaRPr sz="1200"/>
          </a:p>
          <a:p>
            <a:pPr marL="0" lvl="0" indent="0" algn="l" rtl="0">
              <a:lnSpc>
                <a:spcPct val="100000"/>
              </a:lnSpc>
              <a:spcBef>
                <a:spcPts val="0"/>
              </a:spcBef>
              <a:spcAft>
                <a:spcPts val="0"/>
              </a:spcAft>
              <a:buSzPts val="1400"/>
              <a:buNone/>
            </a:pPr>
            <a:r>
              <a:rPr lang="en-US" sz="1200"/>
              <a:t>The Solicitation</a:t>
            </a:r>
            <a:endParaRPr sz="1200"/>
          </a:p>
          <a:p>
            <a:pPr marL="0" lvl="0" indent="0" algn="l" rtl="0">
              <a:lnSpc>
                <a:spcPct val="100000"/>
              </a:lnSpc>
              <a:spcBef>
                <a:spcPts val="0"/>
              </a:spcBef>
              <a:spcAft>
                <a:spcPts val="0"/>
              </a:spcAft>
              <a:buSzPts val="1400"/>
              <a:buNone/>
            </a:pPr>
            <a:r>
              <a:rPr lang="en-US" sz="1200"/>
              <a:t>The government has published the solicitation to gather inputs from industry</a:t>
            </a:r>
            <a:endParaRPr sz="1200"/>
          </a:p>
          <a:p>
            <a:pPr marL="0" lvl="0" indent="0" algn="l" rtl="0">
              <a:lnSpc>
                <a:spcPct val="100000"/>
              </a:lnSpc>
              <a:spcBef>
                <a:spcPts val="0"/>
              </a:spcBef>
              <a:spcAft>
                <a:spcPts val="0"/>
              </a:spcAft>
              <a:buSzPts val="1400"/>
              <a:buNone/>
            </a:pPr>
            <a:r>
              <a:rPr lang="en-US" sz="1200"/>
              <a:t>Industry finds the published requirements to respond to the government</a:t>
            </a:r>
            <a:endParaRPr sz="1200"/>
          </a:p>
          <a:p>
            <a:pPr marL="0" lvl="0" indent="0" algn="l" rtl="0">
              <a:lnSpc>
                <a:spcPct val="100000"/>
              </a:lnSpc>
              <a:spcBef>
                <a:spcPts val="0"/>
              </a:spcBef>
              <a:spcAft>
                <a:spcPts val="0"/>
              </a:spcAft>
              <a:buSzPts val="1400"/>
              <a:buNone/>
            </a:pPr>
            <a:r>
              <a:rPr lang="en-US" sz="1200"/>
              <a:t>*Note: The solicitation should include the Performance Work Statement (PWS), the response requirements (Section L), and the evaluation criteria (Section M).</a:t>
            </a:r>
            <a:endParaRPr sz="1200"/>
          </a:p>
          <a:p>
            <a:pPr marL="0" lvl="0" indent="0" algn="l" rtl="0">
              <a:lnSpc>
                <a:spcPct val="100000"/>
              </a:lnSpc>
              <a:spcBef>
                <a:spcPts val="0"/>
              </a:spcBef>
              <a:spcAft>
                <a:spcPts val="0"/>
              </a:spcAft>
              <a:buSzPts val="1400"/>
              <a:buNone/>
            </a:pPr>
            <a:r>
              <a:rPr lang="en-US" sz="1200"/>
              <a:t>Helpful hint: The government will use the solicitation as the contract upon award. The only changes are removal of Section L, M, &amp; K.</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US" sz="1200"/>
              <a:t>again iterative process and based on the “Design” of the contract it determines what you can alter and adjust along the way.</a:t>
            </a:r>
            <a:endParaRPr sz="1200"/>
          </a:p>
          <a:p>
            <a:pPr marL="0" lvl="0" indent="0" algn="l" rtl="0">
              <a:spcBef>
                <a:spcPts val="0"/>
              </a:spcBef>
              <a:spcAft>
                <a:spcPts val="0"/>
              </a:spcAft>
              <a:buClr>
                <a:schemeClr val="dk1"/>
              </a:buClr>
              <a:buSzPts val="1400"/>
              <a:buFont typeface="Arial"/>
              <a:buNone/>
            </a:pPr>
            <a:r>
              <a:rPr lang="en-US" sz="1200"/>
              <a:t>Contract Award</a:t>
            </a:r>
            <a:endParaRPr sz="1200"/>
          </a:p>
          <a:p>
            <a:pPr marL="0" lvl="0" indent="0" algn="l" rtl="0">
              <a:spcBef>
                <a:spcPts val="0"/>
              </a:spcBef>
              <a:spcAft>
                <a:spcPts val="0"/>
              </a:spcAft>
              <a:buClr>
                <a:schemeClr val="dk1"/>
              </a:buClr>
              <a:buSzPts val="1400"/>
              <a:buFont typeface="Arial"/>
              <a:buNone/>
            </a:pPr>
            <a:r>
              <a:rPr lang="en-US" sz="1200"/>
              <a:t>The contract has been awarded based on the evaluation criteria to a company.</a:t>
            </a:r>
            <a:endParaRPr sz="1200"/>
          </a:p>
          <a:p>
            <a:pPr marL="0" lvl="0" indent="0" algn="l" rtl="0">
              <a:spcBef>
                <a:spcPts val="0"/>
              </a:spcBef>
              <a:spcAft>
                <a:spcPts val="0"/>
              </a:spcAft>
              <a:buClr>
                <a:schemeClr val="dk1"/>
              </a:buClr>
              <a:buSzPts val="1400"/>
              <a:buFont typeface="Arial"/>
              <a:buNone/>
            </a:pPr>
            <a:r>
              <a:rPr lang="en-US" sz="1200"/>
              <a:t>The government will provide briefs (generally this is when protests can occur).</a:t>
            </a:r>
            <a:endParaRPr sz="1200"/>
          </a:p>
          <a:p>
            <a:pPr marL="0" lvl="0" indent="0" algn="l" rtl="0">
              <a:spcBef>
                <a:spcPts val="0"/>
              </a:spcBef>
              <a:spcAft>
                <a:spcPts val="0"/>
              </a:spcAft>
              <a:buClr>
                <a:schemeClr val="dk1"/>
              </a:buClr>
              <a:buSzPts val="1400"/>
              <a:buFont typeface="Arial"/>
              <a:buNone/>
            </a:pPr>
            <a:r>
              <a:rPr lang="en-US" sz="1200"/>
              <a:t>If no protests, the contract award is made when both parties sign the agreement and performance begins upon signature.</a:t>
            </a:r>
            <a:endParaRPr sz="1200"/>
          </a:p>
          <a:p>
            <a:pPr marL="0" lvl="0" indent="0" algn="l" rtl="0">
              <a:spcBef>
                <a:spcPts val="0"/>
              </a:spcBef>
              <a:spcAft>
                <a:spcPts val="0"/>
              </a:spcAft>
              <a:buClr>
                <a:schemeClr val="dk1"/>
              </a:buClr>
              <a:buSzPts val="1400"/>
              <a:buFont typeface="Arial"/>
              <a:buNone/>
            </a:pPr>
            <a:r>
              <a:rPr lang="en-US" sz="1200"/>
              <a:t>You should not start work without either a signed contract OR authorization to proceed from the government.</a:t>
            </a:r>
            <a:endParaRPr sz="1200"/>
          </a:p>
        </p:txBody>
      </p:sp>
      <p:sp>
        <p:nvSpPr>
          <p:cNvPr id="782" name="Google Shape;782;g250d5cf0a25_1_1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26ae413703_0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4" name="Google Shape;794;g226ae413703_0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285750" lvl="0" indent="-184150" algn="l" rtl="0">
              <a:lnSpc>
                <a:spcPct val="100000"/>
              </a:lnSpc>
              <a:spcBef>
                <a:spcPts val="0"/>
              </a:spcBef>
              <a:spcAft>
                <a:spcPts val="0"/>
              </a:spcAft>
              <a:buClr>
                <a:schemeClr val="dk1"/>
              </a:buClr>
              <a:buSzPts val="1600"/>
              <a:buFont typeface="Arial"/>
              <a:buNone/>
            </a:pPr>
            <a:endParaRPr/>
          </a:p>
        </p:txBody>
      </p:sp>
      <p:sp>
        <p:nvSpPr>
          <p:cNvPr id="795" name="Google Shape;795;g226ae413703_0_7: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2" name="Google Shape;802;p69: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803" name="Google Shape;803;p69: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50d5cf0a25_1_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0" name="Google Shape;810;g250d5cf0a25_1_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Acquisition planning process, implementation, and execution. The principals are built into the process, just not always applied. This is where again we tie in the case studies.</a:t>
            </a:r>
            <a:endParaRPr/>
          </a:p>
        </p:txBody>
      </p:sp>
      <p:sp>
        <p:nvSpPr>
          <p:cNvPr id="811" name="Google Shape;811;g250d5cf0a25_1_2:notes"/>
          <p:cNvSpPr txBox="1">
            <a:spLocks noGrp="1"/>
          </p:cNvSpPr>
          <p:nvPr>
            <p:ph type="sldNum" idx="12"/>
          </p:nvPr>
        </p:nvSpPr>
        <p:spPr>
          <a:xfrm>
            <a:off x="3886200" y="8577263"/>
            <a:ext cx="2971800" cy="452400"/>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Cradle to grave acquisition with UX</a:t>
            </a:r>
            <a:endParaRPr/>
          </a:p>
          <a:p>
            <a:pPr marL="0" lvl="0" indent="0" algn="l" rtl="0">
              <a:lnSpc>
                <a:spcPct val="100000"/>
              </a:lnSpc>
              <a:spcBef>
                <a:spcPts val="480"/>
              </a:spcBef>
              <a:spcAft>
                <a:spcPts val="0"/>
              </a:spcAft>
              <a:buSzPts val="1400"/>
              <a:buNone/>
            </a:pPr>
            <a:r>
              <a:rPr lang="en-US"/>
              <a:t>Government discovers there’s a need:</a:t>
            </a:r>
            <a:endParaRPr/>
          </a:p>
          <a:p>
            <a:pPr marL="285750" lvl="0" indent="-285750" algn="l" rtl="0">
              <a:lnSpc>
                <a:spcPct val="100000"/>
              </a:lnSpc>
              <a:spcBef>
                <a:spcPts val="480"/>
              </a:spcBef>
              <a:spcAft>
                <a:spcPts val="0"/>
              </a:spcAft>
              <a:buSzPts val="1400"/>
              <a:buFont typeface="Arial"/>
              <a:buChar char="-"/>
            </a:pPr>
            <a:r>
              <a:rPr lang="en-US"/>
              <a:t>Strategic planning (What is the real problem)</a:t>
            </a:r>
            <a:endParaRPr/>
          </a:p>
          <a:p>
            <a:pPr marL="742950" lvl="1" indent="-285750" algn="l" rtl="0">
              <a:lnSpc>
                <a:spcPct val="100000"/>
              </a:lnSpc>
              <a:spcBef>
                <a:spcPts val="480"/>
              </a:spcBef>
              <a:spcAft>
                <a:spcPts val="0"/>
              </a:spcAft>
              <a:buSzPts val="1400"/>
              <a:buFont typeface="Arial"/>
              <a:buChar char="-"/>
            </a:pPr>
            <a:r>
              <a:rPr lang="en-US"/>
              <a:t>Budget</a:t>
            </a:r>
            <a:endParaRPr/>
          </a:p>
          <a:p>
            <a:pPr marL="742950" lvl="1" indent="-285750" algn="l" rtl="0">
              <a:lnSpc>
                <a:spcPct val="100000"/>
              </a:lnSpc>
              <a:spcBef>
                <a:spcPts val="480"/>
              </a:spcBef>
              <a:spcAft>
                <a:spcPts val="0"/>
              </a:spcAft>
              <a:buSzPts val="1400"/>
              <a:buFont typeface="Arial"/>
              <a:buChar char="-"/>
            </a:pPr>
            <a:r>
              <a:rPr lang="en-US"/>
              <a:t>Stakeholders</a:t>
            </a:r>
            <a:endParaRPr/>
          </a:p>
          <a:p>
            <a:pPr marL="742950" lvl="1" indent="-285750" algn="l" rtl="0">
              <a:lnSpc>
                <a:spcPct val="100000"/>
              </a:lnSpc>
              <a:spcBef>
                <a:spcPts val="480"/>
              </a:spcBef>
              <a:spcAft>
                <a:spcPts val="0"/>
              </a:spcAft>
              <a:buSzPts val="1400"/>
              <a:buFont typeface="Arial"/>
              <a:buChar char="-"/>
            </a:pPr>
            <a:r>
              <a:rPr lang="en-US"/>
              <a:t>Value chain</a:t>
            </a:r>
            <a:endParaRPr/>
          </a:p>
          <a:p>
            <a:pPr marL="742950" lvl="1" indent="-285750" algn="l" rtl="0">
              <a:lnSpc>
                <a:spcPct val="100000"/>
              </a:lnSpc>
              <a:spcBef>
                <a:spcPts val="480"/>
              </a:spcBef>
              <a:spcAft>
                <a:spcPts val="0"/>
              </a:spcAft>
              <a:buSzPts val="1400"/>
              <a:buFont typeface="Arial"/>
              <a:buChar char="-"/>
            </a:pPr>
            <a:r>
              <a:rPr lang="en-US"/>
              <a:t>Who will be end users?</a:t>
            </a:r>
            <a:endParaRPr/>
          </a:p>
          <a:p>
            <a:pPr marL="742950" lvl="1" indent="-285750" algn="l" rtl="0">
              <a:lnSpc>
                <a:spcPct val="100000"/>
              </a:lnSpc>
              <a:spcBef>
                <a:spcPts val="480"/>
              </a:spcBef>
              <a:spcAft>
                <a:spcPts val="0"/>
              </a:spcAft>
              <a:buSzPts val="1400"/>
              <a:buFont typeface="Arial"/>
              <a:buChar char="-"/>
            </a:pPr>
            <a:r>
              <a:rPr lang="en-US"/>
              <a:t>Possibly acquisition strategy</a:t>
            </a:r>
            <a:endParaRPr/>
          </a:p>
          <a:p>
            <a:pPr marL="0" lvl="0" indent="0" algn="l" rtl="0">
              <a:lnSpc>
                <a:spcPct val="100000"/>
              </a:lnSpc>
              <a:spcBef>
                <a:spcPts val="480"/>
              </a:spcBef>
              <a:spcAft>
                <a:spcPts val="0"/>
              </a:spcAft>
              <a:buSzPts val="1400"/>
              <a:buNone/>
            </a:pPr>
            <a:r>
              <a:rPr lang="en-US" i="1"/>
              <a:t>Should incorporate:</a:t>
            </a:r>
            <a:endParaRPr/>
          </a:p>
          <a:p>
            <a:pPr marL="0" lvl="0" indent="0" algn="l" rtl="0">
              <a:lnSpc>
                <a:spcPct val="100000"/>
              </a:lnSpc>
              <a:spcBef>
                <a:spcPts val="480"/>
              </a:spcBef>
              <a:spcAft>
                <a:spcPts val="0"/>
              </a:spcAft>
              <a:buSzPts val="1400"/>
              <a:buNone/>
            </a:pPr>
            <a:r>
              <a:rPr lang="en-US"/>
              <a:t>- users</a:t>
            </a:r>
            <a:endParaRPr/>
          </a:p>
          <a:p>
            <a:pPr marL="0" lvl="0" indent="0" algn="l" rtl="0">
              <a:lnSpc>
                <a:spcPct val="100000"/>
              </a:lnSpc>
              <a:spcBef>
                <a:spcPts val="480"/>
              </a:spcBef>
              <a:spcAft>
                <a:spcPts val="0"/>
              </a:spcAft>
              <a:buSzPts val="1400"/>
              <a:buNone/>
            </a:pPr>
            <a:r>
              <a:rPr lang="en-US"/>
              <a:t>Industry doesn’t understand SOW</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“fast” acquisition</a:t>
            </a:r>
            <a:endParaRPr/>
          </a:p>
          <a:p>
            <a:pPr marL="285750" lvl="0" indent="-285750" algn="l" rtl="0">
              <a:lnSpc>
                <a:spcPct val="100000"/>
              </a:lnSpc>
              <a:spcBef>
                <a:spcPts val="480"/>
              </a:spcBef>
              <a:spcAft>
                <a:spcPts val="0"/>
              </a:spcAft>
              <a:buSzPts val="1400"/>
              <a:buFont typeface="Arial"/>
              <a:buChar char="-"/>
            </a:pPr>
            <a:r>
              <a:rPr lang="en-US"/>
              <a:t>GSA rapid acquisition</a:t>
            </a:r>
            <a:endParaRPr/>
          </a:p>
          <a:p>
            <a:pPr marL="285750" lvl="0" indent="-285750" algn="l" rtl="0">
              <a:lnSpc>
                <a:spcPct val="100000"/>
              </a:lnSpc>
              <a:spcBef>
                <a:spcPts val="480"/>
              </a:spcBef>
              <a:spcAft>
                <a:spcPts val="0"/>
              </a:spcAft>
              <a:buSzPts val="1400"/>
              <a:buFont typeface="Arial"/>
              <a:buChar char="-"/>
            </a:pPr>
            <a:r>
              <a:rPr lang="en-US"/>
              <a:t>Process tends to take small businesses out of ability to compete for contracts</a:t>
            </a:r>
            <a:endParaRPr/>
          </a:p>
          <a:p>
            <a:pPr marL="285750" lvl="0" indent="-285750" algn="l" rtl="0">
              <a:lnSpc>
                <a:spcPct val="100000"/>
              </a:lnSpc>
              <a:spcBef>
                <a:spcPts val="480"/>
              </a:spcBef>
              <a:spcAft>
                <a:spcPts val="0"/>
              </a:spcAft>
              <a:buSzPts val="1400"/>
              <a:buFont typeface="Arial"/>
              <a:buChar char="-"/>
            </a:pPr>
            <a:r>
              <a:rPr lang="en-US"/>
              <a:t>If you want sustainability you have to </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What is the resolution of this tension…</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Here is what DoD is doing here and here, i.e. ACC Orlando – interview  few others, </a:t>
            </a:r>
            <a:endParaRPr/>
          </a:p>
          <a:p>
            <a:pPr marL="285750" lvl="0" indent="-285750" algn="l" rtl="0">
              <a:lnSpc>
                <a:spcPct val="100000"/>
              </a:lnSpc>
              <a:spcBef>
                <a:spcPts val="480"/>
              </a:spcBef>
              <a:spcAft>
                <a:spcPts val="0"/>
              </a:spcAft>
              <a:buSzPts val="1400"/>
              <a:buFont typeface="Arial"/>
              <a:buChar char="-"/>
            </a:pPr>
            <a:r>
              <a:rPr lang="en-US"/>
              <a:t>Here is what acquisition community is doing here and here</a:t>
            </a:r>
            <a:endParaRPr/>
          </a:p>
          <a:p>
            <a:pPr marL="285750" lvl="0" indent="-285750" algn="l" rtl="0">
              <a:lnSpc>
                <a:spcPct val="100000"/>
              </a:lnSpc>
              <a:spcBef>
                <a:spcPts val="480"/>
              </a:spcBef>
              <a:spcAft>
                <a:spcPts val="0"/>
              </a:spcAft>
              <a:buSzPts val="1400"/>
              <a:buFont typeface="Arial"/>
              <a:buChar char="-"/>
            </a:pPr>
            <a:r>
              <a:rPr lang="en-US"/>
              <a:t>Where do you find all these ways?</a:t>
            </a:r>
            <a:endParaRPr/>
          </a:p>
          <a:p>
            <a:pPr marL="285750" marR="0" lvl="0" indent="-285750" algn="l" rtl="0">
              <a:lnSpc>
                <a:spcPct val="100000"/>
              </a:lnSpc>
              <a:spcBef>
                <a:spcPts val="480"/>
              </a:spcBef>
              <a:spcAft>
                <a:spcPts val="0"/>
              </a:spcAft>
              <a:buClr>
                <a:srgbClr val="000000"/>
              </a:buClr>
              <a:buSzPts val="1400"/>
              <a:buFont typeface="Arial"/>
              <a:buChar char="-"/>
            </a:pPr>
            <a:r>
              <a:rPr lang="en-US"/>
              <a:t>Understand where the authorities are and how to use them</a:t>
            </a:r>
            <a:endParaRPr/>
          </a:p>
          <a:p>
            <a:pPr marL="285750" marR="0" lvl="0" indent="-285750" algn="l" rtl="0">
              <a:lnSpc>
                <a:spcPct val="100000"/>
              </a:lnSpc>
              <a:spcBef>
                <a:spcPts val="480"/>
              </a:spcBef>
              <a:spcAft>
                <a:spcPts val="0"/>
              </a:spcAft>
              <a:buClr>
                <a:srgbClr val="000000"/>
              </a:buClr>
              <a:buSzPts val="1400"/>
              <a:buFont typeface="Arial"/>
              <a:buChar char="-"/>
            </a:pPr>
            <a:r>
              <a:rPr lang="en-US"/>
              <a:t>How do you stack these to build a story and open other pathways</a:t>
            </a:r>
            <a:endParaRPr/>
          </a:p>
          <a:p>
            <a:pPr marL="0" lvl="0" indent="0" algn="l" rtl="0">
              <a:lnSpc>
                <a:spcPct val="100000"/>
              </a:lnSpc>
              <a:spcBef>
                <a:spcPts val="480"/>
              </a:spcBef>
              <a:spcAft>
                <a:spcPts val="0"/>
              </a:spcAft>
              <a:buSzPts val="1400"/>
              <a:buNone/>
            </a:pPr>
            <a:endParaRPr/>
          </a:p>
        </p:txBody>
      </p:sp>
      <p:sp>
        <p:nvSpPr>
          <p:cNvPr id="818" name="Google Shape;818;p8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7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5" name="Google Shape;825;p7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826" name="Google Shape;826;p73: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7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3" name="Google Shape;833;p74: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add something acq</a:t>
            </a:r>
            <a:endParaRPr/>
          </a:p>
        </p:txBody>
      </p:sp>
      <p:sp>
        <p:nvSpPr>
          <p:cNvPr id="834" name="Google Shape;834;p74: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1" name="Google Shape;841;p75: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842" name="Google Shape;842;p75: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Cradle to grave acquisition with UX</a:t>
            </a:r>
            <a:endParaRPr/>
          </a:p>
          <a:p>
            <a:pPr marL="0" lvl="0" indent="0" algn="l" rtl="0">
              <a:lnSpc>
                <a:spcPct val="100000"/>
              </a:lnSpc>
              <a:spcBef>
                <a:spcPts val="480"/>
              </a:spcBef>
              <a:spcAft>
                <a:spcPts val="0"/>
              </a:spcAft>
              <a:buSzPts val="1400"/>
              <a:buNone/>
            </a:pPr>
            <a:r>
              <a:rPr lang="en-US"/>
              <a:t>Government discovers there’s a need:</a:t>
            </a:r>
            <a:endParaRPr/>
          </a:p>
          <a:p>
            <a:pPr marL="285750" lvl="0" indent="-285750" algn="l" rtl="0">
              <a:lnSpc>
                <a:spcPct val="100000"/>
              </a:lnSpc>
              <a:spcBef>
                <a:spcPts val="480"/>
              </a:spcBef>
              <a:spcAft>
                <a:spcPts val="0"/>
              </a:spcAft>
              <a:buSzPts val="1400"/>
              <a:buFont typeface="Arial"/>
              <a:buChar char="-"/>
            </a:pPr>
            <a:r>
              <a:rPr lang="en-US"/>
              <a:t>Strategic planning (What is the real problem)</a:t>
            </a:r>
            <a:endParaRPr/>
          </a:p>
          <a:p>
            <a:pPr marL="742950" lvl="1" indent="-285750" algn="l" rtl="0">
              <a:lnSpc>
                <a:spcPct val="100000"/>
              </a:lnSpc>
              <a:spcBef>
                <a:spcPts val="480"/>
              </a:spcBef>
              <a:spcAft>
                <a:spcPts val="0"/>
              </a:spcAft>
              <a:buSzPts val="1400"/>
              <a:buFont typeface="Arial"/>
              <a:buChar char="-"/>
            </a:pPr>
            <a:r>
              <a:rPr lang="en-US"/>
              <a:t>Budget</a:t>
            </a:r>
            <a:endParaRPr/>
          </a:p>
          <a:p>
            <a:pPr marL="742950" lvl="1" indent="-285750" algn="l" rtl="0">
              <a:lnSpc>
                <a:spcPct val="100000"/>
              </a:lnSpc>
              <a:spcBef>
                <a:spcPts val="480"/>
              </a:spcBef>
              <a:spcAft>
                <a:spcPts val="0"/>
              </a:spcAft>
              <a:buSzPts val="1400"/>
              <a:buFont typeface="Arial"/>
              <a:buChar char="-"/>
            </a:pPr>
            <a:r>
              <a:rPr lang="en-US"/>
              <a:t>Stakeholders</a:t>
            </a:r>
            <a:endParaRPr/>
          </a:p>
          <a:p>
            <a:pPr marL="742950" lvl="1" indent="-285750" algn="l" rtl="0">
              <a:lnSpc>
                <a:spcPct val="100000"/>
              </a:lnSpc>
              <a:spcBef>
                <a:spcPts val="480"/>
              </a:spcBef>
              <a:spcAft>
                <a:spcPts val="0"/>
              </a:spcAft>
              <a:buSzPts val="1400"/>
              <a:buFont typeface="Arial"/>
              <a:buChar char="-"/>
            </a:pPr>
            <a:r>
              <a:rPr lang="en-US"/>
              <a:t>Value chain</a:t>
            </a:r>
            <a:endParaRPr/>
          </a:p>
          <a:p>
            <a:pPr marL="742950" lvl="1" indent="-285750" algn="l" rtl="0">
              <a:lnSpc>
                <a:spcPct val="100000"/>
              </a:lnSpc>
              <a:spcBef>
                <a:spcPts val="480"/>
              </a:spcBef>
              <a:spcAft>
                <a:spcPts val="0"/>
              </a:spcAft>
              <a:buSzPts val="1400"/>
              <a:buFont typeface="Arial"/>
              <a:buChar char="-"/>
            </a:pPr>
            <a:r>
              <a:rPr lang="en-US"/>
              <a:t>Who will be end users?</a:t>
            </a:r>
            <a:endParaRPr/>
          </a:p>
          <a:p>
            <a:pPr marL="742950" lvl="1" indent="-285750" algn="l" rtl="0">
              <a:lnSpc>
                <a:spcPct val="100000"/>
              </a:lnSpc>
              <a:spcBef>
                <a:spcPts val="480"/>
              </a:spcBef>
              <a:spcAft>
                <a:spcPts val="0"/>
              </a:spcAft>
              <a:buSzPts val="1400"/>
              <a:buFont typeface="Arial"/>
              <a:buChar char="-"/>
            </a:pPr>
            <a:r>
              <a:rPr lang="en-US"/>
              <a:t>Possibly acquisition strategy</a:t>
            </a:r>
            <a:endParaRPr/>
          </a:p>
          <a:p>
            <a:pPr marL="0" lvl="0" indent="0" algn="l" rtl="0">
              <a:lnSpc>
                <a:spcPct val="100000"/>
              </a:lnSpc>
              <a:spcBef>
                <a:spcPts val="480"/>
              </a:spcBef>
              <a:spcAft>
                <a:spcPts val="0"/>
              </a:spcAft>
              <a:buSzPts val="1400"/>
              <a:buNone/>
            </a:pPr>
            <a:r>
              <a:rPr lang="en-US" i="1"/>
              <a:t>Should incorporate:</a:t>
            </a:r>
            <a:endParaRPr/>
          </a:p>
          <a:p>
            <a:pPr marL="0" lvl="0" indent="0" algn="l" rtl="0">
              <a:lnSpc>
                <a:spcPct val="100000"/>
              </a:lnSpc>
              <a:spcBef>
                <a:spcPts val="480"/>
              </a:spcBef>
              <a:spcAft>
                <a:spcPts val="0"/>
              </a:spcAft>
              <a:buSzPts val="1400"/>
              <a:buNone/>
            </a:pPr>
            <a:r>
              <a:rPr lang="en-US"/>
              <a:t>- users</a:t>
            </a:r>
            <a:endParaRPr/>
          </a:p>
          <a:p>
            <a:pPr marL="0" lvl="0" indent="0" algn="l" rtl="0">
              <a:lnSpc>
                <a:spcPct val="100000"/>
              </a:lnSpc>
              <a:spcBef>
                <a:spcPts val="480"/>
              </a:spcBef>
              <a:spcAft>
                <a:spcPts val="0"/>
              </a:spcAft>
              <a:buSzPts val="1400"/>
              <a:buNone/>
            </a:pPr>
            <a:r>
              <a:rPr lang="en-US"/>
              <a:t>Industry doesn’t understand SOW</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“fast” acquisition</a:t>
            </a:r>
            <a:endParaRPr/>
          </a:p>
          <a:p>
            <a:pPr marL="285750" lvl="0" indent="-285750" algn="l" rtl="0">
              <a:lnSpc>
                <a:spcPct val="100000"/>
              </a:lnSpc>
              <a:spcBef>
                <a:spcPts val="480"/>
              </a:spcBef>
              <a:spcAft>
                <a:spcPts val="0"/>
              </a:spcAft>
              <a:buSzPts val="1400"/>
              <a:buFont typeface="Arial"/>
              <a:buChar char="-"/>
            </a:pPr>
            <a:r>
              <a:rPr lang="en-US"/>
              <a:t>GSA rapid acquisition</a:t>
            </a:r>
            <a:endParaRPr/>
          </a:p>
          <a:p>
            <a:pPr marL="285750" lvl="0" indent="-285750" algn="l" rtl="0">
              <a:lnSpc>
                <a:spcPct val="100000"/>
              </a:lnSpc>
              <a:spcBef>
                <a:spcPts val="480"/>
              </a:spcBef>
              <a:spcAft>
                <a:spcPts val="0"/>
              </a:spcAft>
              <a:buSzPts val="1400"/>
              <a:buFont typeface="Arial"/>
              <a:buChar char="-"/>
            </a:pPr>
            <a:r>
              <a:rPr lang="en-US"/>
              <a:t>Process tends to take small businesses out of ability to compete for contracts</a:t>
            </a:r>
            <a:endParaRPr/>
          </a:p>
          <a:p>
            <a:pPr marL="285750" lvl="0" indent="-285750" algn="l" rtl="0">
              <a:lnSpc>
                <a:spcPct val="100000"/>
              </a:lnSpc>
              <a:spcBef>
                <a:spcPts val="480"/>
              </a:spcBef>
              <a:spcAft>
                <a:spcPts val="0"/>
              </a:spcAft>
              <a:buSzPts val="1400"/>
              <a:buFont typeface="Arial"/>
              <a:buChar char="-"/>
            </a:pPr>
            <a:r>
              <a:rPr lang="en-US"/>
              <a:t>If you want sustainability you have to </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What is the resolution of this tension…</a:t>
            </a:r>
            <a:endParaRPr/>
          </a:p>
          <a:p>
            <a:pPr marL="285750" lvl="0" indent="-196850" algn="l" rtl="0">
              <a:lnSpc>
                <a:spcPct val="100000"/>
              </a:lnSpc>
              <a:spcBef>
                <a:spcPts val="480"/>
              </a:spcBef>
              <a:spcAft>
                <a:spcPts val="0"/>
              </a:spcAft>
              <a:buSzPts val="1400"/>
              <a:buFont typeface="Arial"/>
              <a:buNone/>
            </a:pPr>
            <a:endParaRPr/>
          </a:p>
          <a:p>
            <a:pPr marL="285750" lvl="0" indent="-285750" algn="l" rtl="0">
              <a:lnSpc>
                <a:spcPct val="100000"/>
              </a:lnSpc>
              <a:spcBef>
                <a:spcPts val="480"/>
              </a:spcBef>
              <a:spcAft>
                <a:spcPts val="0"/>
              </a:spcAft>
              <a:buSzPts val="1400"/>
              <a:buFont typeface="Arial"/>
              <a:buChar char="-"/>
            </a:pPr>
            <a:r>
              <a:rPr lang="en-US"/>
              <a:t>Here is what DoD is doing here and here, i.e. ACC Orlando – interview  few others, </a:t>
            </a:r>
            <a:endParaRPr/>
          </a:p>
          <a:p>
            <a:pPr marL="285750" lvl="0" indent="-285750" algn="l" rtl="0">
              <a:lnSpc>
                <a:spcPct val="100000"/>
              </a:lnSpc>
              <a:spcBef>
                <a:spcPts val="480"/>
              </a:spcBef>
              <a:spcAft>
                <a:spcPts val="0"/>
              </a:spcAft>
              <a:buSzPts val="1400"/>
              <a:buFont typeface="Arial"/>
              <a:buChar char="-"/>
            </a:pPr>
            <a:r>
              <a:rPr lang="en-US"/>
              <a:t>Here is what acquisition community is doing here and here</a:t>
            </a:r>
            <a:endParaRPr/>
          </a:p>
          <a:p>
            <a:pPr marL="285750" lvl="0" indent="-285750" algn="l" rtl="0">
              <a:lnSpc>
                <a:spcPct val="100000"/>
              </a:lnSpc>
              <a:spcBef>
                <a:spcPts val="480"/>
              </a:spcBef>
              <a:spcAft>
                <a:spcPts val="0"/>
              </a:spcAft>
              <a:buSzPts val="1400"/>
              <a:buFont typeface="Arial"/>
              <a:buChar char="-"/>
            </a:pPr>
            <a:r>
              <a:rPr lang="en-US"/>
              <a:t>Where do you find all these ways?</a:t>
            </a:r>
            <a:endParaRPr/>
          </a:p>
          <a:p>
            <a:pPr marL="285750" marR="0" lvl="0" indent="-285750" algn="l" rtl="0">
              <a:lnSpc>
                <a:spcPct val="100000"/>
              </a:lnSpc>
              <a:spcBef>
                <a:spcPts val="480"/>
              </a:spcBef>
              <a:spcAft>
                <a:spcPts val="0"/>
              </a:spcAft>
              <a:buClr>
                <a:srgbClr val="000000"/>
              </a:buClr>
              <a:buSzPts val="1400"/>
              <a:buFont typeface="Arial"/>
              <a:buChar char="-"/>
            </a:pPr>
            <a:r>
              <a:rPr lang="en-US"/>
              <a:t>Understand where the authorities are and how to use them</a:t>
            </a:r>
            <a:endParaRPr/>
          </a:p>
          <a:p>
            <a:pPr marL="285750" marR="0" lvl="0" indent="-285750" algn="l" rtl="0">
              <a:lnSpc>
                <a:spcPct val="100000"/>
              </a:lnSpc>
              <a:spcBef>
                <a:spcPts val="480"/>
              </a:spcBef>
              <a:spcAft>
                <a:spcPts val="0"/>
              </a:spcAft>
              <a:buClr>
                <a:srgbClr val="000000"/>
              </a:buClr>
              <a:buSzPts val="1400"/>
              <a:buFont typeface="Arial"/>
              <a:buChar char="-"/>
            </a:pPr>
            <a:r>
              <a:rPr lang="en-US"/>
              <a:t>How do you stack these to build a story and open other pathways</a:t>
            </a:r>
            <a:endParaRPr/>
          </a:p>
          <a:p>
            <a:pPr marL="0" lvl="0" indent="0" algn="l" rtl="0">
              <a:lnSpc>
                <a:spcPct val="100000"/>
              </a:lnSpc>
              <a:spcBef>
                <a:spcPts val="480"/>
              </a:spcBef>
              <a:spcAft>
                <a:spcPts val="0"/>
              </a:spcAft>
              <a:buSzPts val="1400"/>
              <a:buNone/>
            </a:pPr>
            <a:endParaRPr/>
          </a:p>
        </p:txBody>
      </p:sp>
      <p:sp>
        <p:nvSpPr>
          <p:cNvPr id="141" name="Google Shape;141;p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7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9" name="Google Shape;849;p76: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Top 5</a:t>
            </a:r>
            <a:endParaRPr/>
          </a:p>
        </p:txBody>
      </p:sp>
      <p:sp>
        <p:nvSpPr>
          <p:cNvPr id="850" name="Google Shape;850;p76: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7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7" name="Google Shape;857;p7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a:t>Top 5</a:t>
            </a:r>
            <a:endParaRPr/>
          </a:p>
        </p:txBody>
      </p:sp>
      <p:sp>
        <p:nvSpPr>
          <p:cNvPr id="858" name="Google Shape;858;p77: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5" name="Google Shape;865;p78: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endParaRPr/>
          </a:p>
        </p:txBody>
      </p:sp>
      <p:sp>
        <p:nvSpPr>
          <p:cNvPr id="866" name="Google Shape;866;p78: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48" name="Google Shape;148;p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7: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0"/>
              </a:spcBef>
              <a:spcAft>
                <a:spcPts val="0"/>
              </a:spcAft>
              <a:buSzPts val="1400"/>
              <a:buNone/>
            </a:pPr>
            <a:r>
              <a:rPr lang="en-US" sz="1400"/>
              <a:t>Don Norman is considered the forefather of modern UX. Who better to define UX than him.</a:t>
            </a:r>
            <a:endParaRPr sz="1400"/>
          </a:p>
          <a:p>
            <a:pPr marL="0" lvl="0" indent="0" algn="l" rtl="0">
              <a:spcBef>
                <a:spcPts val="480"/>
              </a:spcBef>
              <a:spcAft>
                <a:spcPts val="0"/>
              </a:spcAft>
              <a:buClr>
                <a:schemeClr val="dk1"/>
              </a:buClr>
              <a:buSzPts val="1800"/>
              <a:buFont typeface="Noto Sans Symbols"/>
              <a:buNone/>
            </a:pPr>
            <a:r>
              <a:rPr lang="en-US" sz="1400" i="1"/>
              <a:t>I invented the term because I thought human interface and usability were too narrow. I wanted to cover all aspects of the person’s experience with the system including industrial design graphics, the interface, the physical interaction and the manual….</a:t>
            </a:r>
            <a:endParaRPr sz="1400"/>
          </a:p>
        </p:txBody>
      </p:sp>
      <p:sp>
        <p:nvSpPr>
          <p:cNvPr id="156" name="Google Shape;156;p7: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1">
  <p:cSld name="Title Slide_1">
    <p:spTree>
      <p:nvGrpSpPr>
        <p:cNvPr id="1" name="Shape 23"/>
        <p:cNvGrpSpPr/>
        <p:nvPr/>
      </p:nvGrpSpPr>
      <p:grpSpPr>
        <a:xfrm>
          <a:off x="0" y="0"/>
          <a:ext cx="0" cy="0"/>
          <a:chOff x="0" y="0"/>
          <a:chExt cx="0" cy="0"/>
        </a:xfrm>
      </p:grpSpPr>
      <p:sp>
        <p:nvSpPr>
          <p:cNvPr id="24" name="Google Shape;24;g24b9cdb9f61_0_198"/>
          <p:cNvSpPr txBox="1">
            <a:spLocks noGrp="1"/>
          </p:cNvSpPr>
          <p:nvPr>
            <p:ph type="body" idx="1"/>
          </p:nvPr>
        </p:nvSpPr>
        <p:spPr>
          <a:xfrm>
            <a:off x="871093" y="1858346"/>
            <a:ext cx="10449900" cy="12294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25" name="Google Shape;25;g24b9cdb9f61_0_198"/>
          <p:cNvSpPr txBox="1">
            <a:spLocks noGrp="1"/>
          </p:cNvSpPr>
          <p:nvPr>
            <p:ph type="body" idx="2"/>
          </p:nvPr>
        </p:nvSpPr>
        <p:spPr>
          <a:xfrm>
            <a:off x="2070100" y="3565525"/>
            <a:ext cx="8478900" cy="19341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SzPts val="1800"/>
              <a:buNone/>
              <a:defRPr sz="2400" b="1">
                <a:latin typeface="Arial Narrow"/>
                <a:ea typeface="Arial Narrow"/>
                <a:cs typeface="Arial Narrow"/>
                <a:sym typeface="Arial Narrow"/>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grpSp>
        <p:nvGrpSpPr>
          <p:cNvPr id="26" name="Google Shape;26;g24b9cdb9f61_0_198"/>
          <p:cNvGrpSpPr/>
          <p:nvPr/>
        </p:nvGrpSpPr>
        <p:grpSpPr>
          <a:xfrm>
            <a:off x="177576" y="6503087"/>
            <a:ext cx="1127459" cy="282778"/>
            <a:chOff x="177576" y="6503087"/>
            <a:chExt cx="1127459" cy="282778"/>
          </a:xfrm>
        </p:grpSpPr>
        <p:sp>
          <p:nvSpPr>
            <p:cNvPr id="27" name="Google Shape;27;g24b9cdb9f61_0_198"/>
            <p:cNvSpPr/>
            <p:nvPr/>
          </p:nvSpPr>
          <p:spPr>
            <a:xfrm>
              <a:off x="468035" y="6508965"/>
              <a:ext cx="837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28" name="Google Shape;28;g24b9cdb9f61_0_198" descr="twitterlogosmall.png"/>
            <p:cNvPicPr preferRelativeResize="0"/>
            <p:nvPr/>
          </p:nvPicPr>
          <p:blipFill rotWithShape="1">
            <a:blip r:embed="rId2">
              <a:alphaModFix/>
            </a:blip>
            <a:srcRect/>
            <a:stretch/>
          </p:blipFill>
          <p:spPr>
            <a:xfrm>
              <a:off x="177576" y="6503087"/>
              <a:ext cx="424387" cy="257814"/>
            </a:xfrm>
            <a:prstGeom prst="rect">
              <a:avLst/>
            </a:prstGeom>
            <a:noFill/>
            <a:ln>
              <a:noFill/>
            </a:ln>
          </p:spPr>
        </p:pic>
      </p:grpSp>
      <p:grpSp>
        <p:nvGrpSpPr>
          <p:cNvPr id="29" name="Google Shape;29;g24b9cdb9f61_0_198"/>
          <p:cNvGrpSpPr/>
          <p:nvPr/>
        </p:nvGrpSpPr>
        <p:grpSpPr>
          <a:xfrm>
            <a:off x="1305124" y="6512595"/>
            <a:ext cx="1370699" cy="276900"/>
            <a:chOff x="2207996" y="6472185"/>
            <a:chExt cx="1338827" cy="276900"/>
          </a:xfrm>
        </p:grpSpPr>
        <p:pic>
          <p:nvPicPr>
            <p:cNvPr id="30" name="Google Shape;30;g24b9cdb9f61_0_198"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31" name="Google Shape;31;g24b9cdb9f61_0_198"/>
            <p:cNvSpPr/>
            <p:nvPr/>
          </p:nvSpPr>
          <p:spPr>
            <a:xfrm>
              <a:off x="2513023" y="6472185"/>
              <a:ext cx="103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cxnSp>
        <p:nvCxnSpPr>
          <p:cNvPr id="32" name="Google Shape;32;g24b9cdb9f61_0_198"/>
          <p:cNvCxnSpPr/>
          <p:nvPr/>
        </p:nvCxnSpPr>
        <p:spPr>
          <a:xfrm>
            <a:off x="0" y="1352225"/>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509"/>
              </a:srgbClr>
            </a:outerShdw>
          </a:effectLst>
        </p:spPr>
      </p:cxnSp>
      <p:pic>
        <p:nvPicPr>
          <p:cNvPr id="33" name="Google Shape;33;g24b9cdb9f61_0_198"/>
          <p:cNvPicPr preferRelativeResize="0"/>
          <p:nvPr/>
        </p:nvPicPr>
        <p:blipFill rotWithShape="1">
          <a:blip r:embed="rId4">
            <a:alphaModFix/>
          </a:blip>
          <a:srcRect/>
          <a:stretch/>
        </p:blipFill>
        <p:spPr>
          <a:xfrm>
            <a:off x="0" y="-16800"/>
            <a:ext cx="12192000" cy="1357376"/>
          </a:xfrm>
          <a:prstGeom prst="rect">
            <a:avLst/>
          </a:prstGeom>
          <a:noFill/>
          <a:ln>
            <a:noFill/>
          </a:ln>
        </p:spPr>
      </p:pic>
      <p:sp>
        <p:nvSpPr>
          <p:cNvPr id="34" name="Google Shape;34;g24b9cdb9f61_0_198"/>
          <p:cNvSpPr txBox="1">
            <a:spLocks noGrp="1"/>
          </p:cNvSpPr>
          <p:nvPr>
            <p:ph type="sldNum" idx="12"/>
          </p:nvPr>
        </p:nvSpPr>
        <p:spPr>
          <a:xfrm>
            <a:off x="10618427" y="6363066"/>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pic>
        <p:nvPicPr>
          <p:cNvPr id="35" name="Google Shape;35;g24b9cdb9f61_0_198" descr="Text, logo&#10;&#10;Description automatically generated"/>
          <p:cNvPicPr preferRelativeResize="0"/>
          <p:nvPr/>
        </p:nvPicPr>
        <p:blipFill rotWithShape="1">
          <a:blip r:embed="rId5">
            <a:alphaModFix/>
          </a:blip>
          <a:srcRect/>
          <a:stretch/>
        </p:blipFill>
        <p:spPr>
          <a:xfrm>
            <a:off x="9937392" y="6352841"/>
            <a:ext cx="1094689" cy="438303"/>
          </a:xfrm>
          <a:prstGeom prst="rect">
            <a:avLst/>
          </a:prstGeom>
          <a:noFill/>
          <a:ln>
            <a:noFill/>
          </a:ln>
        </p:spPr>
      </p:pic>
      <p:pic>
        <p:nvPicPr>
          <p:cNvPr id="36" name="Google Shape;36;g24b9cdb9f61_0_198" descr="Icon&#10;&#10;Description automatically generated"/>
          <p:cNvPicPr preferRelativeResize="0"/>
          <p:nvPr/>
        </p:nvPicPr>
        <p:blipFill rotWithShape="1">
          <a:blip r:embed="rId6">
            <a:alphaModFix/>
          </a:blip>
          <a:srcRect l="21864" t="14372" r="23364" b="14478"/>
          <a:stretch/>
        </p:blipFill>
        <p:spPr>
          <a:xfrm>
            <a:off x="11440127" y="6051587"/>
            <a:ext cx="754512" cy="7573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7"/>
        <p:cNvGrpSpPr/>
        <p:nvPr/>
      </p:nvGrpSpPr>
      <p:grpSpPr>
        <a:xfrm>
          <a:off x="0" y="0"/>
          <a:ext cx="0" cy="0"/>
          <a:chOff x="0" y="0"/>
          <a:chExt cx="0" cy="0"/>
        </a:xfrm>
      </p:grpSpPr>
      <p:sp>
        <p:nvSpPr>
          <p:cNvPr id="38" name="Google Shape;38;g24b9cdb9f61_0_180"/>
          <p:cNvSpPr txBox="1">
            <a:spLocks noGrp="1"/>
          </p:cNvSpPr>
          <p:nvPr>
            <p:ph type="sldNum" idx="12"/>
          </p:nvPr>
        </p:nvSpPr>
        <p:spPr>
          <a:xfrm>
            <a:off x="10691158" y="6373530"/>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g24b9cdb9f61_0_18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24b9cdb9f61_0_180"/>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1 column">
  <p:cSld name="1_Title and 1 column">
    <p:spTree>
      <p:nvGrpSpPr>
        <p:cNvPr id="1" name="Shape 41"/>
        <p:cNvGrpSpPr/>
        <p:nvPr/>
      </p:nvGrpSpPr>
      <p:grpSpPr>
        <a:xfrm>
          <a:off x="0" y="0"/>
          <a:ext cx="0" cy="0"/>
          <a:chOff x="0" y="0"/>
          <a:chExt cx="0" cy="0"/>
        </a:xfrm>
      </p:grpSpPr>
      <p:sp>
        <p:nvSpPr>
          <p:cNvPr id="42" name="Google Shape;42;g24b9cdb9f61_0_212"/>
          <p:cNvSpPr txBox="1">
            <a:spLocks noGrp="1"/>
          </p:cNvSpPr>
          <p:nvPr>
            <p:ph type="sldNum" idx="12"/>
          </p:nvPr>
        </p:nvSpPr>
        <p:spPr>
          <a:xfrm>
            <a:off x="11296608" y="6298473"/>
            <a:ext cx="731700" cy="387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chemeClr val="accent1"/>
              </a:buClr>
              <a:buSzPts val="973"/>
              <a:buFont typeface="Century Gothic"/>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g24b9cdb9f61_0_212"/>
          <p:cNvSpPr txBox="1">
            <a:spLocks noGrp="1"/>
          </p:cNvSpPr>
          <p:nvPr>
            <p:ph type="title"/>
          </p:nvPr>
        </p:nvSpPr>
        <p:spPr>
          <a:xfrm>
            <a:off x="415599" y="534329"/>
            <a:ext cx="11360700" cy="7635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chemeClr val="lt1"/>
              </a:buClr>
              <a:buSzPts val="2100"/>
              <a:buFont typeface="Tahoma"/>
              <a:buNone/>
              <a:defRPr sz="3600"/>
            </a:lvl1pPr>
            <a:lvl2pPr lvl="1" algn="l">
              <a:lnSpc>
                <a:spcPct val="100000"/>
              </a:lnSpc>
              <a:spcBef>
                <a:spcPts val="0"/>
              </a:spcBef>
              <a:spcAft>
                <a:spcPts val="0"/>
              </a:spcAft>
              <a:buClr>
                <a:srgbClr val="F77B0B"/>
              </a:buClr>
              <a:buSzPts val="2100"/>
              <a:buFont typeface="Tahoma"/>
              <a:buNone/>
              <a:defRPr/>
            </a:lvl2pPr>
            <a:lvl3pPr lvl="2" algn="l">
              <a:lnSpc>
                <a:spcPct val="100000"/>
              </a:lnSpc>
              <a:spcBef>
                <a:spcPts val="0"/>
              </a:spcBef>
              <a:spcAft>
                <a:spcPts val="0"/>
              </a:spcAft>
              <a:buClr>
                <a:srgbClr val="F77B0B"/>
              </a:buClr>
              <a:buSzPts val="2100"/>
              <a:buFont typeface="Tahoma"/>
              <a:buNone/>
              <a:defRPr/>
            </a:lvl3pPr>
            <a:lvl4pPr lvl="3" algn="l">
              <a:lnSpc>
                <a:spcPct val="100000"/>
              </a:lnSpc>
              <a:spcBef>
                <a:spcPts val="0"/>
              </a:spcBef>
              <a:spcAft>
                <a:spcPts val="0"/>
              </a:spcAft>
              <a:buClr>
                <a:srgbClr val="F77B0B"/>
              </a:buClr>
              <a:buSzPts val="2100"/>
              <a:buFont typeface="Tahoma"/>
              <a:buNone/>
              <a:defRPr/>
            </a:lvl4pPr>
            <a:lvl5pPr lvl="4" algn="l">
              <a:lnSpc>
                <a:spcPct val="100000"/>
              </a:lnSpc>
              <a:spcBef>
                <a:spcPts val="0"/>
              </a:spcBef>
              <a:spcAft>
                <a:spcPts val="0"/>
              </a:spcAft>
              <a:buClr>
                <a:srgbClr val="F77B0B"/>
              </a:buClr>
              <a:buSzPts val="2100"/>
              <a:buFont typeface="Tahoma"/>
              <a:buNone/>
              <a:defRPr/>
            </a:lvl5pPr>
            <a:lvl6pPr lvl="5" algn="l">
              <a:lnSpc>
                <a:spcPct val="100000"/>
              </a:lnSpc>
              <a:spcBef>
                <a:spcPts val="0"/>
              </a:spcBef>
              <a:spcAft>
                <a:spcPts val="0"/>
              </a:spcAft>
              <a:buClr>
                <a:srgbClr val="F77B0B"/>
              </a:buClr>
              <a:buSzPts val="2100"/>
              <a:buFont typeface="Tahoma"/>
              <a:buNone/>
              <a:defRPr/>
            </a:lvl6pPr>
            <a:lvl7pPr lvl="6" algn="l">
              <a:lnSpc>
                <a:spcPct val="100000"/>
              </a:lnSpc>
              <a:spcBef>
                <a:spcPts val="0"/>
              </a:spcBef>
              <a:spcAft>
                <a:spcPts val="0"/>
              </a:spcAft>
              <a:buClr>
                <a:srgbClr val="F77B0B"/>
              </a:buClr>
              <a:buSzPts val="2100"/>
              <a:buFont typeface="Tahoma"/>
              <a:buNone/>
              <a:defRPr/>
            </a:lvl7pPr>
            <a:lvl8pPr lvl="7" algn="l">
              <a:lnSpc>
                <a:spcPct val="100000"/>
              </a:lnSpc>
              <a:spcBef>
                <a:spcPts val="0"/>
              </a:spcBef>
              <a:spcAft>
                <a:spcPts val="0"/>
              </a:spcAft>
              <a:buClr>
                <a:srgbClr val="F77B0B"/>
              </a:buClr>
              <a:buSzPts val="2100"/>
              <a:buFont typeface="Tahoma"/>
              <a:buNone/>
              <a:defRPr/>
            </a:lvl8pPr>
            <a:lvl9pPr lvl="8" algn="l">
              <a:lnSpc>
                <a:spcPct val="100000"/>
              </a:lnSpc>
              <a:spcBef>
                <a:spcPts val="0"/>
              </a:spcBef>
              <a:spcAft>
                <a:spcPts val="0"/>
              </a:spcAft>
              <a:buClr>
                <a:srgbClr val="F77B0B"/>
              </a:buClr>
              <a:buSzPts val="2100"/>
              <a:buFont typeface="Tahoma"/>
              <a:buNone/>
              <a:defRPr/>
            </a:lvl9pPr>
          </a:lstStyle>
          <a:p>
            <a:endParaRPr/>
          </a:p>
        </p:txBody>
      </p:sp>
      <p:sp>
        <p:nvSpPr>
          <p:cNvPr id="44" name="Google Shape;44;g24b9cdb9f61_0_212"/>
          <p:cNvSpPr txBox="1">
            <a:spLocks noGrp="1"/>
          </p:cNvSpPr>
          <p:nvPr>
            <p:ph type="body" idx="1"/>
          </p:nvPr>
        </p:nvSpPr>
        <p:spPr>
          <a:xfrm>
            <a:off x="415599" y="1536633"/>
            <a:ext cx="11360700" cy="4555200"/>
          </a:xfrm>
          <a:prstGeom prst="rect">
            <a:avLst/>
          </a:prstGeom>
          <a:noFill/>
          <a:ln>
            <a:noFill/>
          </a:ln>
        </p:spPr>
        <p:txBody>
          <a:bodyPr spcFirstLastPara="1" wrap="square" lIns="68575" tIns="68575" rIns="68575" bIns="68575" anchor="t" anchorCtr="0">
            <a:normAutofit/>
          </a:bodyPr>
          <a:lstStyle>
            <a:lvl1pPr marL="457200" lvl="0" indent="-323850" algn="l">
              <a:lnSpc>
                <a:spcPct val="115000"/>
              </a:lnSpc>
              <a:spcBef>
                <a:spcPts val="0"/>
              </a:spcBef>
              <a:spcAft>
                <a:spcPts val="0"/>
              </a:spcAft>
              <a:buSzPts val="1500"/>
              <a:buChar char="●"/>
              <a:defRPr sz="2000"/>
            </a:lvl1pPr>
            <a:lvl2pPr marL="914400" lvl="1" indent="-323850" algn="l">
              <a:lnSpc>
                <a:spcPct val="115000"/>
              </a:lnSpc>
              <a:spcBef>
                <a:spcPts val="0"/>
              </a:spcBef>
              <a:spcAft>
                <a:spcPts val="0"/>
              </a:spcAft>
              <a:buSzPts val="1500"/>
              <a:buChar char="○"/>
              <a:defRPr sz="2000"/>
            </a:lvl2pPr>
            <a:lvl3pPr marL="1371600" lvl="2" indent="-323850" algn="l">
              <a:lnSpc>
                <a:spcPct val="115000"/>
              </a:lnSpc>
              <a:spcBef>
                <a:spcPts val="0"/>
              </a:spcBef>
              <a:spcAft>
                <a:spcPts val="0"/>
              </a:spcAft>
              <a:buSzPts val="1500"/>
              <a:buChar char="■"/>
              <a:defRPr sz="2000"/>
            </a:lvl3pPr>
            <a:lvl4pPr marL="1828800" lvl="3" indent="-323850" algn="l">
              <a:lnSpc>
                <a:spcPct val="115000"/>
              </a:lnSpc>
              <a:spcBef>
                <a:spcPts val="0"/>
              </a:spcBef>
              <a:spcAft>
                <a:spcPts val="0"/>
              </a:spcAft>
              <a:buSzPts val="1500"/>
              <a:buChar char="●"/>
              <a:defRPr sz="2000"/>
            </a:lvl4pPr>
            <a:lvl5pPr marL="2286000" lvl="4" indent="-323850" algn="l">
              <a:lnSpc>
                <a:spcPct val="115000"/>
              </a:lnSpc>
              <a:spcBef>
                <a:spcPts val="0"/>
              </a:spcBef>
              <a:spcAft>
                <a:spcPts val="0"/>
              </a:spcAft>
              <a:buSzPts val="1500"/>
              <a:buChar char="○"/>
              <a:defRPr sz="2000"/>
            </a:lvl5pPr>
            <a:lvl6pPr marL="2743200" lvl="5" indent="-285750" algn="l">
              <a:lnSpc>
                <a:spcPct val="115000"/>
              </a:lnSpc>
              <a:spcBef>
                <a:spcPts val="0"/>
              </a:spcBef>
              <a:spcAft>
                <a:spcPts val="0"/>
              </a:spcAft>
              <a:buSzPts val="900"/>
              <a:buChar char="■"/>
              <a:defRPr sz="1467"/>
            </a:lvl6pPr>
            <a:lvl7pPr marL="3200400" lvl="6" indent="-285750" algn="l">
              <a:lnSpc>
                <a:spcPct val="115000"/>
              </a:lnSpc>
              <a:spcBef>
                <a:spcPts val="0"/>
              </a:spcBef>
              <a:spcAft>
                <a:spcPts val="0"/>
              </a:spcAft>
              <a:buSzPts val="900"/>
              <a:buChar char="●"/>
              <a:defRPr sz="1467"/>
            </a:lvl7pPr>
            <a:lvl8pPr marL="3657600" lvl="7" indent="-285750" algn="l">
              <a:lnSpc>
                <a:spcPct val="115000"/>
              </a:lnSpc>
              <a:spcBef>
                <a:spcPts val="0"/>
              </a:spcBef>
              <a:spcAft>
                <a:spcPts val="0"/>
              </a:spcAft>
              <a:buSzPts val="900"/>
              <a:buChar char="○"/>
              <a:defRPr sz="1467"/>
            </a:lvl8pPr>
            <a:lvl9pPr marL="4114800" lvl="8" indent="-285750" algn="l">
              <a:lnSpc>
                <a:spcPct val="115000"/>
              </a:lnSpc>
              <a:spcBef>
                <a:spcPts val="0"/>
              </a:spcBef>
              <a:spcAft>
                <a:spcPts val="0"/>
              </a:spcAft>
              <a:buSzPts val="900"/>
              <a:buChar char="■"/>
              <a:defRPr sz="1467"/>
            </a:lvl9pPr>
          </a:lstStyle>
          <a:p>
            <a:endParaRPr/>
          </a:p>
        </p:txBody>
      </p:sp>
      <p:sp>
        <p:nvSpPr>
          <p:cNvPr id="45" name="Google Shape;45;g24b9cdb9f61_0_212"/>
          <p:cNvSpPr txBox="1">
            <a:spLocks noGrp="1"/>
          </p:cNvSpPr>
          <p:nvPr>
            <p:ph type="subTitle" idx="2"/>
          </p:nvPr>
        </p:nvSpPr>
        <p:spPr>
          <a:xfrm>
            <a:off x="415599" y="1095935"/>
            <a:ext cx="5240400" cy="2733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chemeClr val="accent5"/>
              </a:buClr>
              <a:buSzPts val="900"/>
              <a:buNone/>
              <a:defRPr sz="1867" b="1">
                <a:solidFill>
                  <a:schemeClr val="accent5"/>
                </a:solidFill>
              </a:defRPr>
            </a:lvl1pPr>
            <a:lvl2pPr lvl="1" algn="l">
              <a:lnSpc>
                <a:spcPct val="100000"/>
              </a:lnSpc>
              <a:spcBef>
                <a:spcPts val="0"/>
              </a:spcBef>
              <a:spcAft>
                <a:spcPts val="0"/>
              </a:spcAft>
              <a:buClr>
                <a:schemeClr val="accent5"/>
              </a:buClr>
              <a:buSzPts val="900"/>
              <a:buNone/>
              <a:defRPr sz="1467" b="1">
                <a:solidFill>
                  <a:schemeClr val="accent5"/>
                </a:solidFill>
              </a:defRPr>
            </a:lvl2pPr>
            <a:lvl3pPr lvl="2" algn="l">
              <a:lnSpc>
                <a:spcPct val="100000"/>
              </a:lnSpc>
              <a:spcBef>
                <a:spcPts val="0"/>
              </a:spcBef>
              <a:spcAft>
                <a:spcPts val="0"/>
              </a:spcAft>
              <a:buClr>
                <a:schemeClr val="accent5"/>
              </a:buClr>
              <a:buSzPts val="900"/>
              <a:buNone/>
              <a:defRPr sz="1467" b="1">
                <a:solidFill>
                  <a:schemeClr val="accent5"/>
                </a:solidFill>
              </a:defRPr>
            </a:lvl3pPr>
            <a:lvl4pPr lvl="3" algn="l">
              <a:lnSpc>
                <a:spcPct val="100000"/>
              </a:lnSpc>
              <a:spcBef>
                <a:spcPts val="0"/>
              </a:spcBef>
              <a:spcAft>
                <a:spcPts val="0"/>
              </a:spcAft>
              <a:buClr>
                <a:schemeClr val="accent5"/>
              </a:buClr>
              <a:buSzPts val="900"/>
              <a:buNone/>
              <a:defRPr sz="1467" b="1">
                <a:solidFill>
                  <a:schemeClr val="accent5"/>
                </a:solidFill>
              </a:defRPr>
            </a:lvl4pPr>
            <a:lvl5pPr lvl="4" algn="l">
              <a:lnSpc>
                <a:spcPct val="100000"/>
              </a:lnSpc>
              <a:spcBef>
                <a:spcPts val="0"/>
              </a:spcBef>
              <a:spcAft>
                <a:spcPts val="0"/>
              </a:spcAft>
              <a:buClr>
                <a:schemeClr val="accent5"/>
              </a:buClr>
              <a:buSzPts val="900"/>
              <a:buNone/>
              <a:defRPr sz="1467" b="1">
                <a:solidFill>
                  <a:schemeClr val="accent5"/>
                </a:solidFill>
              </a:defRPr>
            </a:lvl5pPr>
            <a:lvl6pPr lvl="5" algn="l">
              <a:lnSpc>
                <a:spcPct val="100000"/>
              </a:lnSpc>
              <a:spcBef>
                <a:spcPts val="0"/>
              </a:spcBef>
              <a:spcAft>
                <a:spcPts val="0"/>
              </a:spcAft>
              <a:buClr>
                <a:schemeClr val="accent5"/>
              </a:buClr>
              <a:buSzPts val="900"/>
              <a:buNone/>
              <a:defRPr sz="1467" b="1">
                <a:solidFill>
                  <a:schemeClr val="accent5"/>
                </a:solidFill>
              </a:defRPr>
            </a:lvl6pPr>
            <a:lvl7pPr lvl="6" algn="l">
              <a:lnSpc>
                <a:spcPct val="100000"/>
              </a:lnSpc>
              <a:spcBef>
                <a:spcPts val="0"/>
              </a:spcBef>
              <a:spcAft>
                <a:spcPts val="0"/>
              </a:spcAft>
              <a:buClr>
                <a:schemeClr val="accent5"/>
              </a:buClr>
              <a:buSzPts val="900"/>
              <a:buNone/>
              <a:defRPr sz="1467" b="1">
                <a:solidFill>
                  <a:schemeClr val="accent5"/>
                </a:solidFill>
              </a:defRPr>
            </a:lvl7pPr>
            <a:lvl8pPr lvl="7" algn="l">
              <a:lnSpc>
                <a:spcPct val="100000"/>
              </a:lnSpc>
              <a:spcBef>
                <a:spcPts val="0"/>
              </a:spcBef>
              <a:spcAft>
                <a:spcPts val="0"/>
              </a:spcAft>
              <a:buClr>
                <a:schemeClr val="accent5"/>
              </a:buClr>
              <a:buSzPts val="900"/>
              <a:buNone/>
              <a:defRPr sz="1467" b="1">
                <a:solidFill>
                  <a:schemeClr val="accent5"/>
                </a:solidFill>
              </a:defRPr>
            </a:lvl8pPr>
            <a:lvl9pPr lvl="8" algn="l">
              <a:lnSpc>
                <a:spcPct val="100000"/>
              </a:lnSpc>
              <a:spcBef>
                <a:spcPts val="0"/>
              </a:spcBef>
              <a:spcAft>
                <a:spcPts val="0"/>
              </a:spcAft>
              <a:buClr>
                <a:schemeClr val="accent5"/>
              </a:buClr>
              <a:buSzPts val="900"/>
              <a:buNone/>
              <a:defRPr sz="1467" b="1">
                <a:solidFill>
                  <a:schemeClr val="accent5"/>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6"/>
        <p:cNvGrpSpPr/>
        <p:nvPr/>
      </p:nvGrpSpPr>
      <p:grpSpPr>
        <a:xfrm>
          <a:off x="0" y="0"/>
          <a:ext cx="0" cy="0"/>
          <a:chOff x="0" y="0"/>
          <a:chExt cx="0" cy="0"/>
        </a:xfrm>
      </p:grpSpPr>
      <p:sp>
        <p:nvSpPr>
          <p:cNvPr id="47" name="Google Shape;47;g24b9cdb9f61_0_217"/>
          <p:cNvSpPr txBox="1">
            <a:spLocks noGrp="1"/>
          </p:cNvSpPr>
          <p:nvPr>
            <p:ph type="sldNum" idx="12"/>
          </p:nvPr>
        </p:nvSpPr>
        <p:spPr>
          <a:xfrm>
            <a:off x="11296611" y="6217621"/>
            <a:ext cx="731700" cy="5247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chemeClr val="accent1"/>
              </a:buClr>
              <a:buSzPts val="900"/>
              <a:buFont typeface="Century Gothic"/>
              <a:buNone/>
              <a:defRPr sz="12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g24b9cdb9f61_0_217"/>
          <p:cNvSpPr txBox="1">
            <a:spLocks noGrp="1"/>
          </p:cNvSpPr>
          <p:nvPr>
            <p:ph type="title"/>
          </p:nvPr>
        </p:nvSpPr>
        <p:spPr>
          <a:xfrm>
            <a:off x="415600" y="534329"/>
            <a:ext cx="11360700" cy="7635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chemeClr val="lt1"/>
              </a:buClr>
              <a:buSzPts val="2100"/>
              <a:buFont typeface="Tahoma"/>
              <a:buNone/>
              <a:defRPr sz="3600"/>
            </a:lvl1pPr>
            <a:lvl2pPr lvl="1" algn="l">
              <a:lnSpc>
                <a:spcPct val="100000"/>
              </a:lnSpc>
              <a:spcBef>
                <a:spcPts val="0"/>
              </a:spcBef>
              <a:spcAft>
                <a:spcPts val="0"/>
              </a:spcAft>
              <a:buClr>
                <a:srgbClr val="F77B0B"/>
              </a:buClr>
              <a:buSzPts val="2100"/>
              <a:buFont typeface="Tahoma"/>
              <a:buNone/>
              <a:defRPr/>
            </a:lvl2pPr>
            <a:lvl3pPr lvl="2" algn="l">
              <a:lnSpc>
                <a:spcPct val="100000"/>
              </a:lnSpc>
              <a:spcBef>
                <a:spcPts val="0"/>
              </a:spcBef>
              <a:spcAft>
                <a:spcPts val="0"/>
              </a:spcAft>
              <a:buClr>
                <a:srgbClr val="F77B0B"/>
              </a:buClr>
              <a:buSzPts val="2100"/>
              <a:buFont typeface="Tahoma"/>
              <a:buNone/>
              <a:defRPr/>
            </a:lvl3pPr>
            <a:lvl4pPr lvl="3" algn="l">
              <a:lnSpc>
                <a:spcPct val="100000"/>
              </a:lnSpc>
              <a:spcBef>
                <a:spcPts val="0"/>
              </a:spcBef>
              <a:spcAft>
                <a:spcPts val="0"/>
              </a:spcAft>
              <a:buClr>
                <a:srgbClr val="F77B0B"/>
              </a:buClr>
              <a:buSzPts val="2100"/>
              <a:buFont typeface="Tahoma"/>
              <a:buNone/>
              <a:defRPr/>
            </a:lvl4pPr>
            <a:lvl5pPr lvl="4" algn="l">
              <a:lnSpc>
                <a:spcPct val="100000"/>
              </a:lnSpc>
              <a:spcBef>
                <a:spcPts val="0"/>
              </a:spcBef>
              <a:spcAft>
                <a:spcPts val="0"/>
              </a:spcAft>
              <a:buClr>
                <a:srgbClr val="F77B0B"/>
              </a:buClr>
              <a:buSzPts val="2100"/>
              <a:buFont typeface="Tahoma"/>
              <a:buNone/>
              <a:defRPr/>
            </a:lvl5pPr>
            <a:lvl6pPr lvl="5" algn="l">
              <a:lnSpc>
                <a:spcPct val="100000"/>
              </a:lnSpc>
              <a:spcBef>
                <a:spcPts val="0"/>
              </a:spcBef>
              <a:spcAft>
                <a:spcPts val="0"/>
              </a:spcAft>
              <a:buClr>
                <a:srgbClr val="F77B0B"/>
              </a:buClr>
              <a:buSzPts val="2100"/>
              <a:buFont typeface="Tahoma"/>
              <a:buNone/>
              <a:defRPr/>
            </a:lvl6pPr>
            <a:lvl7pPr lvl="6" algn="l">
              <a:lnSpc>
                <a:spcPct val="100000"/>
              </a:lnSpc>
              <a:spcBef>
                <a:spcPts val="0"/>
              </a:spcBef>
              <a:spcAft>
                <a:spcPts val="0"/>
              </a:spcAft>
              <a:buClr>
                <a:srgbClr val="F77B0B"/>
              </a:buClr>
              <a:buSzPts val="2100"/>
              <a:buFont typeface="Tahoma"/>
              <a:buNone/>
              <a:defRPr/>
            </a:lvl7pPr>
            <a:lvl8pPr lvl="7" algn="l">
              <a:lnSpc>
                <a:spcPct val="100000"/>
              </a:lnSpc>
              <a:spcBef>
                <a:spcPts val="0"/>
              </a:spcBef>
              <a:spcAft>
                <a:spcPts val="0"/>
              </a:spcAft>
              <a:buClr>
                <a:srgbClr val="F77B0B"/>
              </a:buClr>
              <a:buSzPts val="2100"/>
              <a:buFont typeface="Tahoma"/>
              <a:buNone/>
              <a:defRPr/>
            </a:lvl8pPr>
            <a:lvl9pPr lvl="8" algn="l">
              <a:lnSpc>
                <a:spcPct val="100000"/>
              </a:lnSpc>
              <a:spcBef>
                <a:spcPts val="0"/>
              </a:spcBef>
              <a:spcAft>
                <a:spcPts val="0"/>
              </a:spcAft>
              <a:buClr>
                <a:srgbClr val="F77B0B"/>
              </a:buClr>
              <a:buSzPts val="2100"/>
              <a:buFont typeface="Tahoma"/>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g24b9cdb9f61_0_184"/>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4b9cdb9f61_0_184"/>
          <p:cNvSpPr txBox="1">
            <a:spLocks noGrp="1"/>
          </p:cNvSpPr>
          <p:nvPr>
            <p:ph type="body" idx="1"/>
          </p:nvPr>
        </p:nvSpPr>
        <p:spPr>
          <a:xfrm>
            <a:off x="593061" y="1053389"/>
            <a:ext cx="10928400" cy="48903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Clr>
                <a:schemeClr val="dk1"/>
              </a:buClr>
              <a:buSzPts val="2100"/>
              <a:buChar char="⮚"/>
              <a:defRPr sz="2800">
                <a:solidFill>
                  <a:schemeClr val="dk1"/>
                </a:solidFill>
                <a:latin typeface="Arial Narrow"/>
                <a:ea typeface="Arial Narrow"/>
                <a:cs typeface="Arial Narrow"/>
                <a:sym typeface="Arial Narrow"/>
              </a:defRPr>
            </a:lvl1pPr>
            <a:lvl2pPr marL="914400" lvl="1"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2pPr>
            <a:lvl3pPr marL="1371600" lvl="2" indent="-292100" algn="l">
              <a:lnSpc>
                <a:spcPct val="100000"/>
              </a:lnSpc>
              <a:spcBef>
                <a:spcPts val="400"/>
              </a:spcBef>
              <a:spcAft>
                <a:spcPts val="0"/>
              </a:spcAft>
              <a:buClr>
                <a:schemeClr val="dk1"/>
              </a:buClr>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Clr>
                <a:schemeClr val="dk1"/>
              </a:buClr>
              <a:buSzPts val="990"/>
              <a:buChar char="■"/>
              <a:defRPr sz="1800">
                <a:solidFill>
                  <a:schemeClr val="dk1"/>
                </a:solidFill>
                <a:latin typeface="Arial Narrow"/>
                <a:ea typeface="Arial Narrow"/>
                <a:cs typeface="Arial Narrow"/>
                <a:sym typeface="Arial Narrow"/>
              </a:defRPr>
            </a:lvl4pPr>
            <a:lvl5pPr marL="2286000" lvl="4"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52" name="Google Shape;52;g24b9cdb9f61_0_184"/>
          <p:cNvSpPr txBox="1">
            <a:spLocks noGrp="1"/>
          </p:cNvSpPr>
          <p:nvPr>
            <p:ph type="sldNum" idx="12"/>
          </p:nvPr>
        </p:nvSpPr>
        <p:spPr>
          <a:xfrm>
            <a:off x="8432800" y="6477001"/>
            <a:ext cx="2844900" cy="2445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3"/>
        <p:cNvGrpSpPr/>
        <p:nvPr/>
      </p:nvGrpSpPr>
      <p:grpSpPr>
        <a:xfrm>
          <a:off x="0" y="0"/>
          <a:ext cx="0" cy="0"/>
          <a:chOff x="0" y="0"/>
          <a:chExt cx="0" cy="0"/>
        </a:xfrm>
      </p:grpSpPr>
      <p:sp>
        <p:nvSpPr>
          <p:cNvPr id="54" name="Google Shape;54;g24b9cdb9f61_0_166"/>
          <p:cNvSpPr txBox="1">
            <a:spLocks noGrp="1"/>
          </p:cNvSpPr>
          <p:nvPr>
            <p:ph type="body" idx="1"/>
          </p:nvPr>
        </p:nvSpPr>
        <p:spPr>
          <a:xfrm>
            <a:off x="871093" y="1858346"/>
            <a:ext cx="10449900" cy="12294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55" name="Google Shape;55;g24b9cdb9f61_0_166"/>
          <p:cNvSpPr txBox="1">
            <a:spLocks noGrp="1"/>
          </p:cNvSpPr>
          <p:nvPr>
            <p:ph type="body" idx="2"/>
          </p:nvPr>
        </p:nvSpPr>
        <p:spPr>
          <a:xfrm>
            <a:off x="2070100" y="3565525"/>
            <a:ext cx="8478900" cy="19341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SzPts val="1800"/>
              <a:buNone/>
              <a:defRPr sz="2400" b="1">
                <a:latin typeface="Arial Narrow"/>
                <a:ea typeface="Arial Narrow"/>
                <a:cs typeface="Arial Narrow"/>
                <a:sym typeface="Arial Narrow"/>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grpSp>
        <p:nvGrpSpPr>
          <p:cNvPr id="56" name="Google Shape;56;g24b9cdb9f61_0_166"/>
          <p:cNvGrpSpPr/>
          <p:nvPr/>
        </p:nvGrpSpPr>
        <p:grpSpPr>
          <a:xfrm>
            <a:off x="177576" y="6503087"/>
            <a:ext cx="1127459" cy="282778"/>
            <a:chOff x="177576" y="6503087"/>
            <a:chExt cx="1127459" cy="282778"/>
          </a:xfrm>
        </p:grpSpPr>
        <p:sp>
          <p:nvSpPr>
            <p:cNvPr id="57" name="Google Shape;57;g24b9cdb9f61_0_166"/>
            <p:cNvSpPr/>
            <p:nvPr/>
          </p:nvSpPr>
          <p:spPr>
            <a:xfrm>
              <a:off x="468035" y="6508965"/>
              <a:ext cx="837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58" name="Google Shape;58;g24b9cdb9f61_0_166" descr="twitterlogosmall.png"/>
            <p:cNvPicPr preferRelativeResize="0"/>
            <p:nvPr/>
          </p:nvPicPr>
          <p:blipFill rotWithShape="1">
            <a:blip r:embed="rId2">
              <a:alphaModFix/>
            </a:blip>
            <a:srcRect/>
            <a:stretch/>
          </p:blipFill>
          <p:spPr>
            <a:xfrm>
              <a:off x="177576" y="6503087"/>
              <a:ext cx="424387" cy="257814"/>
            </a:xfrm>
            <a:prstGeom prst="rect">
              <a:avLst/>
            </a:prstGeom>
            <a:noFill/>
            <a:ln>
              <a:noFill/>
            </a:ln>
          </p:spPr>
        </p:pic>
      </p:grpSp>
      <p:grpSp>
        <p:nvGrpSpPr>
          <p:cNvPr id="59" name="Google Shape;59;g24b9cdb9f61_0_166"/>
          <p:cNvGrpSpPr/>
          <p:nvPr/>
        </p:nvGrpSpPr>
        <p:grpSpPr>
          <a:xfrm>
            <a:off x="1305124" y="6512595"/>
            <a:ext cx="1582455" cy="276900"/>
            <a:chOff x="2207996" y="6472185"/>
            <a:chExt cx="1338827" cy="276900"/>
          </a:xfrm>
        </p:grpSpPr>
        <p:pic>
          <p:nvPicPr>
            <p:cNvPr id="60" name="Google Shape;60;g24b9cdb9f61_0_166"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61" name="Google Shape;61;g24b9cdb9f61_0_166"/>
            <p:cNvSpPr/>
            <p:nvPr/>
          </p:nvSpPr>
          <p:spPr>
            <a:xfrm>
              <a:off x="2513023" y="6472185"/>
              <a:ext cx="103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cxnSp>
        <p:nvCxnSpPr>
          <p:cNvPr id="62" name="Google Shape;62;g24b9cdb9f61_0_166"/>
          <p:cNvCxnSpPr/>
          <p:nvPr/>
        </p:nvCxnSpPr>
        <p:spPr>
          <a:xfrm>
            <a:off x="0" y="1352225"/>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509"/>
              </a:srgbClr>
            </a:outerShdw>
          </a:effectLst>
        </p:spPr>
      </p:cxnSp>
      <p:pic>
        <p:nvPicPr>
          <p:cNvPr id="63" name="Google Shape;63;g24b9cdb9f61_0_166"/>
          <p:cNvPicPr preferRelativeResize="0"/>
          <p:nvPr/>
        </p:nvPicPr>
        <p:blipFill rotWithShape="1">
          <a:blip r:embed="rId4">
            <a:alphaModFix/>
          </a:blip>
          <a:srcRect/>
          <a:stretch/>
        </p:blipFill>
        <p:spPr>
          <a:xfrm>
            <a:off x="0" y="-16800"/>
            <a:ext cx="12192000" cy="1357376"/>
          </a:xfrm>
          <a:prstGeom prst="rect">
            <a:avLst/>
          </a:prstGeom>
          <a:noFill/>
          <a:ln>
            <a:noFill/>
          </a:ln>
        </p:spPr>
      </p:pic>
      <p:sp>
        <p:nvSpPr>
          <p:cNvPr id="64" name="Google Shape;64;g24b9cdb9f61_0_166"/>
          <p:cNvSpPr txBox="1">
            <a:spLocks noGrp="1"/>
          </p:cNvSpPr>
          <p:nvPr>
            <p:ph type="sldNum" idx="12"/>
          </p:nvPr>
        </p:nvSpPr>
        <p:spPr>
          <a:xfrm>
            <a:off x="10621231" y="6355189"/>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g24b9cdb9f61_0_166" descr="Text, logo&#10;&#10;Description automatically generated"/>
          <p:cNvPicPr preferRelativeResize="0"/>
          <p:nvPr/>
        </p:nvPicPr>
        <p:blipFill rotWithShape="1">
          <a:blip r:embed="rId5">
            <a:alphaModFix/>
          </a:blip>
          <a:srcRect/>
          <a:stretch/>
        </p:blipFill>
        <p:spPr>
          <a:xfrm>
            <a:off x="9937392" y="6352841"/>
            <a:ext cx="1094689" cy="438303"/>
          </a:xfrm>
          <a:prstGeom prst="rect">
            <a:avLst/>
          </a:prstGeom>
          <a:noFill/>
          <a:ln>
            <a:noFill/>
          </a:ln>
        </p:spPr>
      </p:pic>
      <p:pic>
        <p:nvPicPr>
          <p:cNvPr id="66" name="Google Shape;66;g24b9cdb9f61_0_166" descr="Icon&#10;&#10;Description automatically generated"/>
          <p:cNvPicPr preferRelativeResize="0"/>
          <p:nvPr/>
        </p:nvPicPr>
        <p:blipFill rotWithShape="1">
          <a:blip r:embed="rId6">
            <a:alphaModFix/>
          </a:blip>
          <a:srcRect l="21864" t="14372" r="23364" b="14478"/>
          <a:stretch/>
        </p:blipFill>
        <p:spPr>
          <a:xfrm>
            <a:off x="11440127" y="6051587"/>
            <a:ext cx="754512" cy="7573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g24b9cdb9f61_0_188"/>
          <p:cNvSpPr txBox="1">
            <a:spLocks noGrp="1"/>
          </p:cNvSpPr>
          <p:nvPr>
            <p:ph type="title"/>
          </p:nvPr>
        </p:nvSpPr>
        <p:spPr>
          <a:xfrm>
            <a:off x="2287219" y="1"/>
            <a:ext cx="7416900" cy="834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24b9cdb9f61_0_188"/>
          <p:cNvSpPr txBox="1">
            <a:spLocks noGrp="1"/>
          </p:cNvSpPr>
          <p:nvPr>
            <p:ph type="body" idx="1"/>
          </p:nvPr>
        </p:nvSpPr>
        <p:spPr>
          <a:xfrm>
            <a:off x="508000" y="1097300"/>
            <a:ext cx="53616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defRPr>
            </a:lvl2pPr>
            <a:lvl3pPr marL="1371600" lvl="2" indent="-285750" algn="l">
              <a:lnSpc>
                <a:spcPct val="100000"/>
              </a:lnSpc>
              <a:spcBef>
                <a:spcPts val="360"/>
              </a:spcBef>
              <a:spcAft>
                <a:spcPts val="0"/>
              </a:spcAft>
              <a:buClr>
                <a:schemeClr val="dk1"/>
              </a:buClr>
              <a:buSzPts val="900"/>
              <a:buChar char="■"/>
              <a:defRPr sz="1800">
                <a:solidFill>
                  <a:schemeClr val="dk1"/>
                </a:solidFill>
              </a:defRPr>
            </a:lvl3pPr>
            <a:lvl4pPr marL="1828800" lvl="3" indent="-284480" algn="l">
              <a:lnSpc>
                <a:spcPct val="100000"/>
              </a:lnSpc>
              <a:spcBef>
                <a:spcPts val="320"/>
              </a:spcBef>
              <a:spcAft>
                <a:spcPts val="0"/>
              </a:spcAft>
              <a:buSzPts val="880"/>
              <a:buChar char="■"/>
              <a:defRPr sz="1600"/>
            </a:lvl4pPr>
            <a:lvl5pPr marL="2286000" lvl="4" indent="-279400" algn="l">
              <a:lnSpc>
                <a:spcPct val="100000"/>
              </a:lnSpc>
              <a:spcBef>
                <a:spcPts val="320"/>
              </a:spcBef>
              <a:spcAft>
                <a:spcPts val="0"/>
              </a:spcAft>
              <a:buSzPts val="800"/>
              <a:buChar char="■"/>
              <a:defRPr sz="1600"/>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70" name="Google Shape;70;g24b9cdb9f61_0_188"/>
          <p:cNvSpPr txBox="1">
            <a:spLocks noGrp="1"/>
          </p:cNvSpPr>
          <p:nvPr>
            <p:ph type="body" idx="2"/>
          </p:nvPr>
        </p:nvSpPr>
        <p:spPr>
          <a:xfrm>
            <a:off x="6072718" y="1097300"/>
            <a:ext cx="53637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lnSpc>
                <a:spcPct val="100000"/>
              </a:lnSpc>
              <a:spcBef>
                <a:spcPts val="400"/>
              </a:spcBef>
              <a:spcAft>
                <a:spcPts val="0"/>
              </a:spcAft>
              <a:buClr>
                <a:schemeClr val="dk1"/>
              </a:buClr>
              <a:buSzPts val="1500"/>
              <a:buChar char="■"/>
              <a:defRPr sz="2000">
                <a:solidFill>
                  <a:schemeClr val="dk1"/>
                </a:solidFill>
                <a:latin typeface="Arial Narrow"/>
                <a:ea typeface="Arial Narrow"/>
                <a:cs typeface="Arial Narrow"/>
                <a:sym typeface="Arial Narrow"/>
              </a:defRPr>
            </a:lvl2pPr>
            <a:lvl3pPr marL="1371600" lvl="2" indent="-285750" algn="l">
              <a:lnSpc>
                <a:spcPct val="100000"/>
              </a:lnSpc>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3pPr>
            <a:lvl4pPr marL="1828800" lvl="3" indent="-284480" algn="l">
              <a:lnSpc>
                <a:spcPct val="100000"/>
              </a:lnSpc>
              <a:spcBef>
                <a:spcPts val="320"/>
              </a:spcBef>
              <a:spcAft>
                <a:spcPts val="0"/>
              </a:spcAft>
              <a:buSzPts val="880"/>
              <a:buChar char="■"/>
              <a:defRPr sz="1600">
                <a:latin typeface="Arial Narrow"/>
                <a:ea typeface="Arial Narrow"/>
                <a:cs typeface="Arial Narrow"/>
                <a:sym typeface="Arial Narrow"/>
              </a:defRPr>
            </a:lvl4pPr>
            <a:lvl5pPr marL="2286000" lvl="4" indent="-279400" algn="l">
              <a:lnSpc>
                <a:spcPct val="100000"/>
              </a:lnSpc>
              <a:spcBef>
                <a:spcPts val="320"/>
              </a:spcBef>
              <a:spcAft>
                <a:spcPts val="0"/>
              </a:spcAft>
              <a:buSzPts val="800"/>
              <a:buChar char="■"/>
              <a:defRPr sz="1600">
                <a:latin typeface="Arial Narrow"/>
                <a:ea typeface="Arial Narrow"/>
                <a:cs typeface="Arial Narrow"/>
                <a:sym typeface="Arial Narrow"/>
              </a:defRPr>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a:p>
        </p:txBody>
      </p:sp>
      <p:sp>
        <p:nvSpPr>
          <p:cNvPr id="71" name="Google Shape;71;g24b9cdb9f61_0_188"/>
          <p:cNvSpPr txBox="1">
            <a:spLocks noGrp="1"/>
          </p:cNvSpPr>
          <p:nvPr>
            <p:ph type="sldNum" idx="12"/>
          </p:nvPr>
        </p:nvSpPr>
        <p:spPr>
          <a:xfrm>
            <a:off x="8432800" y="6477001"/>
            <a:ext cx="2844900" cy="2445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ed Text and Picture">
  <p:cSld name="Bulleted Text and Picture">
    <p:spTree>
      <p:nvGrpSpPr>
        <p:cNvPr id="1" name="Shape 72"/>
        <p:cNvGrpSpPr/>
        <p:nvPr/>
      </p:nvGrpSpPr>
      <p:grpSpPr>
        <a:xfrm>
          <a:off x="0" y="0"/>
          <a:ext cx="0" cy="0"/>
          <a:chOff x="0" y="0"/>
          <a:chExt cx="0" cy="0"/>
        </a:xfrm>
      </p:grpSpPr>
      <p:sp>
        <p:nvSpPr>
          <p:cNvPr id="73" name="Google Shape;73;g24b9cdb9f61_0_19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24b9cdb9f61_0_19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g24b9cdb9f61_0_193"/>
          <p:cNvSpPr>
            <a:spLocks noGrp="1"/>
          </p:cNvSpPr>
          <p:nvPr>
            <p:ph type="pic" idx="2"/>
          </p:nvPr>
        </p:nvSpPr>
        <p:spPr>
          <a:xfrm>
            <a:off x="6105439" y="989946"/>
            <a:ext cx="5609400" cy="4896600"/>
          </a:xfrm>
          <a:prstGeom prst="rect">
            <a:avLst/>
          </a:prstGeom>
          <a:noFill/>
          <a:ln>
            <a:noFill/>
          </a:ln>
        </p:spPr>
      </p:sp>
      <p:sp>
        <p:nvSpPr>
          <p:cNvPr id="76" name="Google Shape;76;g24b9cdb9f61_0_193"/>
          <p:cNvSpPr txBox="1">
            <a:spLocks noGrp="1"/>
          </p:cNvSpPr>
          <p:nvPr>
            <p:ph type="body" idx="1"/>
          </p:nvPr>
        </p:nvSpPr>
        <p:spPr>
          <a:xfrm>
            <a:off x="410817" y="990774"/>
            <a:ext cx="5446200" cy="4896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4b9cdb9f61_0_152"/>
          <p:cNvSpPr txBox="1">
            <a:spLocks noGrp="1"/>
          </p:cNvSpPr>
          <p:nvPr>
            <p:ph type="body" idx="1"/>
          </p:nvPr>
        </p:nvSpPr>
        <p:spPr>
          <a:xfrm>
            <a:off x="601963" y="989946"/>
            <a:ext cx="11007000" cy="48966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lnSpc>
                <a:spcPct val="100000"/>
              </a:lnSpc>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54" algn="l" rtl="0">
              <a:lnSpc>
                <a:spcPct val="100000"/>
              </a:lnSpc>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308"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309" algn="l" rtl="0">
              <a:lnSpc>
                <a:spcPct val="100000"/>
              </a:lnSpc>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a:p>
        </p:txBody>
      </p:sp>
      <p:sp>
        <p:nvSpPr>
          <p:cNvPr id="11" name="Google Shape;11;g24b9cdb9f61_0_15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endParaRPr/>
          </a:p>
        </p:txBody>
      </p:sp>
      <p:sp>
        <p:nvSpPr>
          <p:cNvPr id="12" name="Google Shape;12;g24b9cdb9f61_0_152"/>
          <p:cNvSpPr txBox="1">
            <a:spLocks noGrp="1"/>
          </p:cNvSpPr>
          <p:nvPr>
            <p:ph type="sldNum" idx="12"/>
          </p:nvPr>
        </p:nvSpPr>
        <p:spPr>
          <a:xfrm>
            <a:off x="10640464" y="6361665"/>
            <a:ext cx="821700" cy="3408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2133"/>
              <a:buFont typeface="Arial"/>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g24b9cdb9f61_0_152"/>
          <p:cNvGrpSpPr/>
          <p:nvPr/>
        </p:nvGrpSpPr>
        <p:grpSpPr>
          <a:xfrm>
            <a:off x="177576" y="6503087"/>
            <a:ext cx="1127459" cy="282778"/>
            <a:chOff x="177576" y="6503087"/>
            <a:chExt cx="1127459" cy="282778"/>
          </a:xfrm>
        </p:grpSpPr>
        <p:sp>
          <p:nvSpPr>
            <p:cNvPr id="14" name="Google Shape;14;g24b9cdb9f61_0_152"/>
            <p:cNvSpPr/>
            <p:nvPr/>
          </p:nvSpPr>
          <p:spPr>
            <a:xfrm>
              <a:off x="468035" y="6508965"/>
              <a:ext cx="837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15" name="Google Shape;15;g24b9cdb9f61_0_152" descr="twitterlogosmall.png"/>
            <p:cNvPicPr preferRelativeResize="0"/>
            <p:nvPr/>
          </p:nvPicPr>
          <p:blipFill rotWithShape="1">
            <a:blip r:embed="rId10">
              <a:alphaModFix/>
            </a:blip>
            <a:srcRect/>
            <a:stretch/>
          </p:blipFill>
          <p:spPr>
            <a:xfrm>
              <a:off x="177576" y="6503087"/>
              <a:ext cx="424387" cy="257814"/>
            </a:xfrm>
            <a:prstGeom prst="rect">
              <a:avLst/>
            </a:prstGeom>
            <a:noFill/>
            <a:ln>
              <a:noFill/>
            </a:ln>
          </p:spPr>
        </p:pic>
      </p:grpSp>
      <p:grpSp>
        <p:nvGrpSpPr>
          <p:cNvPr id="16" name="Google Shape;16;g24b9cdb9f61_0_152"/>
          <p:cNvGrpSpPr/>
          <p:nvPr/>
        </p:nvGrpSpPr>
        <p:grpSpPr>
          <a:xfrm>
            <a:off x="1305124" y="6512595"/>
            <a:ext cx="1370699" cy="276900"/>
            <a:chOff x="2207996" y="6472185"/>
            <a:chExt cx="1338827" cy="276900"/>
          </a:xfrm>
        </p:grpSpPr>
        <p:pic>
          <p:nvPicPr>
            <p:cNvPr id="17" name="Google Shape;17;g24b9cdb9f61_0_152" descr="YouTube_icon_block.png"/>
            <p:cNvPicPr preferRelativeResize="0"/>
            <p:nvPr/>
          </p:nvPicPr>
          <p:blipFill rotWithShape="1">
            <a:blip r:embed="rId11">
              <a:alphaModFix/>
            </a:blip>
            <a:srcRect/>
            <a:stretch/>
          </p:blipFill>
          <p:spPr>
            <a:xfrm>
              <a:off x="2207996" y="6485179"/>
              <a:ext cx="334590" cy="250942"/>
            </a:xfrm>
            <a:prstGeom prst="rect">
              <a:avLst/>
            </a:prstGeom>
            <a:noFill/>
            <a:ln>
              <a:noFill/>
            </a:ln>
          </p:spPr>
        </p:pic>
        <p:sp>
          <p:nvSpPr>
            <p:cNvPr id="18" name="Google Shape;18;g24b9cdb9f61_0_152"/>
            <p:cNvSpPr/>
            <p:nvPr/>
          </p:nvSpPr>
          <p:spPr>
            <a:xfrm>
              <a:off x="2513023" y="6472185"/>
              <a:ext cx="103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pic>
        <p:nvPicPr>
          <p:cNvPr id="19" name="Google Shape;19;g24b9cdb9f61_0_152" descr="Text, logo&#10;&#10;Description automatically generated"/>
          <p:cNvPicPr preferRelativeResize="0"/>
          <p:nvPr/>
        </p:nvPicPr>
        <p:blipFill rotWithShape="1">
          <a:blip r:embed="rId12">
            <a:alphaModFix/>
          </a:blip>
          <a:srcRect/>
          <a:stretch/>
        </p:blipFill>
        <p:spPr>
          <a:xfrm>
            <a:off x="9937392" y="6352841"/>
            <a:ext cx="1094689" cy="438303"/>
          </a:xfrm>
          <a:prstGeom prst="rect">
            <a:avLst/>
          </a:prstGeom>
          <a:noFill/>
          <a:ln>
            <a:noFill/>
          </a:ln>
        </p:spPr>
      </p:pic>
      <p:pic>
        <p:nvPicPr>
          <p:cNvPr id="20" name="Google Shape;20;g24b9cdb9f61_0_152" descr="Background pattern&#10;&#10;Description automatically generated"/>
          <p:cNvPicPr preferRelativeResize="0"/>
          <p:nvPr/>
        </p:nvPicPr>
        <p:blipFill rotWithShape="1">
          <a:blip r:embed="rId13">
            <a:alphaModFix/>
          </a:blip>
          <a:srcRect l="497" t="40511" b="49999"/>
          <a:stretch/>
        </p:blipFill>
        <p:spPr>
          <a:xfrm>
            <a:off x="0" y="1474"/>
            <a:ext cx="12212322" cy="823511"/>
          </a:xfrm>
          <a:prstGeom prst="rect">
            <a:avLst/>
          </a:prstGeom>
          <a:noFill/>
          <a:ln>
            <a:noFill/>
          </a:ln>
        </p:spPr>
      </p:pic>
      <p:pic>
        <p:nvPicPr>
          <p:cNvPr id="21" name="Google Shape;21;g24b9cdb9f61_0_152" descr="A picture containing invertebrate, coelenterate, jellyfish, blue&#10;&#10;Description automatically generated"/>
          <p:cNvPicPr preferRelativeResize="0"/>
          <p:nvPr/>
        </p:nvPicPr>
        <p:blipFill rotWithShape="1">
          <a:blip r:embed="rId14">
            <a:alphaModFix/>
          </a:blip>
          <a:srcRect l="19652" t="12752" b="39873"/>
          <a:stretch/>
        </p:blipFill>
        <p:spPr>
          <a:xfrm>
            <a:off x="0" y="0"/>
            <a:ext cx="1978893" cy="824983"/>
          </a:xfrm>
          <a:prstGeom prst="rect">
            <a:avLst/>
          </a:prstGeom>
          <a:noFill/>
          <a:ln>
            <a:noFill/>
          </a:ln>
        </p:spPr>
      </p:pic>
      <p:pic>
        <p:nvPicPr>
          <p:cNvPr id="22" name="Google Shape;22;g24b9cdb9f61_0_152" descr="Icon&#10;&#10;Description automatically generated"/>
          <p:cNvPicPr preferRelativeResize="0"/>
          <p:nvPr/>
        </p:nvPicPr>
        <p:blipFill rotWithShape="1">
          <a:blip r:embed="rId15">
            <a:alphaModFix/>
          </a:blip>
          <a:srcRect l="21864" t="14372" r="23364" b="14478"/>
          <a:stretch/>
        </p:blipFill>
        <p:spPr>
          <a:xfrm>
            <a:off x="11440127" y="6051587"/>
            <a:ext cx="754512" cy="75737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O94kYyzqvTc"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yY96hTb8WgI"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userguiding.com/blog/ux-podcasts/" TargetMode="External"/><Relationship Id="rId5" Type="http://schemas.openxmlformats.org/officeDocument/2006/relationships/hyperlink" Target="https://www.whitehouse.gov/briefing-room/presidential-actions/2021/12/13/executive-order-on-transforming-federal-customer-experience-and-service-delivery-to-rebuild-trust-in-government/" TargetMode="External"/><Relationship Id="rId4" Type="http://schemas.openxmlformats.org/officeDocument/2006/relationships/hyperlink" Target="https://medium.com/10x-curiosity/don-norman-and-the-design-of-everyday-things-d187e6a81fd8"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nngroup.com/articles/design-thinking/" TargetMode="External"/><Relationship Id="rId13" Type="http://schemas.openxmlformats.org/officeDocument/2006/relationships/hyperlink" Target="https://uxplanet.org/the-evolution-of-ux-process-methodology-47f52557178b" TargetMode="External"/><Relationship Id="rId3" Type="http://schemas.openxmlformats.org/officeDocument/2006/relationships/hyperlink" Target="https://www.iso.org/standard/63500.html" TargetMode="External"/><Relationship Id="rId7" Type="http://schemas.openxmlformats.org/officeDocument/2006/relationships/hyperlink" Target="https://phyliciaflynn.medium.com/using-the-double-diamond-to-redesign-my-ux-portfolio-4905627fa1ff" TargetMode="External"/><Relationship Id="rId12" Type="http://schemas.openxmlformats.org/officeDocument/2006/relationships/hyperlink" Target="https://medium.com/@drewmck/lean-ux-is-about-reducing-risk-1d7d505d2881"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www.youtube.com/watch?v=gaX5drlGpyQ" TargetMode="External"/><Relationship Id="rId11" Type="http://schemas.openxmlformats.org/officeDocument/2006/relationships/hyperlink" Target="https://www.ibm.com/downloads/cas/Z4WBDR8Q#:~:text=Forrester%20concluded%20that%20IBM's%20Design,and%20an%20ROI%20of%20301%25.&amp;text=IBM's%20Design%20Thinking%20practice%20cut%20costs%20by%20accelerating%20projects" TargetMode="External"/><Relationship Id="rId5" Type="http://schemas.openxmlformats.org/officeDocument/2006/relationships/hyperlink" Target="https://www.trinityaudio.ai/what-is-user-experience-the-what-why-and-how" TargetMode="External"/><Relationship Id="rId10" Type="http://schemas.openxmlformats.org/officeDocument/2006/relationships/hyperlink" Target="https://www.usability.gov/what-and-why/benefits-of-ucd.html" TargetMode="External"/><Relationship Id="rId4" Type="http://schemas.openxmlformats.org/officeDocument/2006/relationships/hyperlink" Target="https://www.nngroup.com/articles/theory-user-delight/" TargetMode="External"/><Relationship Id="rId9" Type="http://schemas.openxmlformats.org/officeDocument/2006/relationships/hyperlink" Target="https://heartofthecustomer.com/wp-content/uploads/2016/05/HOC-Meridan-Health-Case-Study.pdf"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acqnotes.com/Attachments/DoD%20Total%20Quality%20Management%20Master%20Plan%20-%201998.pdf" TargetMode="External"/><Relationship Id="rId13" Type="http://schemas.openxmlformats.org/officeDocument/2006/relationships/hyperlink" Target="https://uxdesign.cc/understanding-ux-roles-23032b94710d" TargetMode="External"/><Relationship Id="rId3" Type="http://schemas.openxmlformats.org/officeDocument/2006/relationships/hyperlink" Target="https://agilemanifesto.org/" TargetMode="External"/><Relationship Id="rId7" Type="http://schemas.openxmlformats.org/officeDocument/2006/relationships/hyperlink" Target="https://www.investopedia.com/terms/s/six-sigma.asp" TargetMode="External"/><Relationship Id="rId12" Type="http://schemas.openxmlformats.org/officeDocument/2006/relationships/hyperlink" Target="https://www.nngroup.com/articles/ux-maturity-mode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aktiasolutions.com/dual-track-agile/" TargetMode="External"/><Relationship Id="rId11" Type="http://schemas.openxmlformats.org/officeDocument/2006/relationships/hyperlink" Target="https://www.ntsb.gov/investigations/accidentreports/reports/mar1901.pdf" TargetMode="External"/><Relationship Id="rId5" Type="http://schemas.openxmlformats.org/officeDocument/2006/relationships/hyperlink" Target="https://www.gv.com/sprint/" TargetMode="External"/><Relationship Id="rId10" Type="http://schemas.openxmlformats.org/officeDocument/2006/relationships/hyperlink" Target="https://www.whitehouse.gov/briefing-room/presidential-actions/2021/12/13/executive-order-on-transforming-federal-customer-experience-and-service-delivery-to-rebuild-trust-in-government/" TargetMode="External"/><Relationship Id="rId4" Type="http://schemas.openxmlformats.org/officeDocument/2006/relationships/hyperlink" Target="https://www.oreilly.com/library/view/designing-for-product/9781491971451/ch05.html" TargetMode="External"/><Relationship Id="rId9" Type="http://schemas.openxmlformats.org/officeDocument/2006/relationships/hyperlink" Target="https://sjms.nu/articles/10.31374/sjms.124" TargetMode="External"/><Relationship Id="rId14" Type="http://schemas.openxmlformats.org/officeDocument/2006/relationships/hyperlink" Target="https://cyberworx-state-of-ux.netlify.app/cyberworx_state_of_ux_report.nb"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body" idx="1"/>
          </p:nvPr>
        </p:nvSpPr>
        <p:spPr>
          <a:xfrm>
            <a:off x="871049" y="1710414"/>
            <a:ext cx="10449900" cy="1229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100"/>
              <a:buNone/>
            </a:pPr>
            <a:r>
              <a:rPr lang="en-US" dirty="0">
                <a:solidFill>
                  <a:srgbClr val="C00000"/>
                </a:solidFill>
                <a:latin typeface="Arial"/>
                <a:ea typeface="Arial"/>
                <a:cs typeface="Arial"/>
                <a:sym typeface="Arial"/>
              </a:rPr>
              <a:t>Getting User Experience (UX)</a:t>
            </a:r>
            <a:endParaRPr dirty="0">
              <a:solidFill>
                <a:srgbClr val="C00000"/>
              </a:solidFill>
              <a:latin typeface="Arial"/>
              <a:ea typeface="Arial"/>
              <a:cs typeface="Arial"/>
              <a:sym typeface="Arial"/>
            </a:endParaRPr>
          </a:p>
          <a:p>
            <a:pPr marL="0" lvl="0" indent="0" algn="ctr" rtl="0">
              <a:lnSpc>
                <a:spcPct val="100000"/>
              </a:lnSpc>
              <a:spcBef>
                <a:spcPts val="0"/>
              </a:spcBef>
              <a:spcAft>
                <a:spcPts val="0"/>
              </a:spcAft>
              <a:buSzPts val="2100"/>
              <a:buNone/>
            </a:pPr>
            <a:r>
              <a:rPr lang="en-US" dirty="0">
                <a:solidFill>
                  <a:srgbClr val="C00000"/>
                </a:solidFill>
                <a:latin typeface="Arial"/>
                <a:ea typeface="Arial"/>
                <a:cs typeface="Arial"/>
                <a:sym typeface="Arial"/>
              </a:rPr>
              <a:t>Understanding UX and How To Acquire It</a:t>
            </a:r>
            <a:endParaRPr dirty="0">
              <a:solidFill>
                <a:srgbClr val="C00000"/>
              </a:solidFill>
              <a:latin typeface="Arial"/>
              <a:ea typeface="Arial"/>
              <a:cs typeface="Arial"/>
              <a:sym typeface="Arial"/>
            </a:endParaRPr>
          </a:p>
          <a:p>
            <a:pPr marL="0" lvl="0" indent="0" algn="ctr" rtl="0">
              <a:lnSpc>
                <a:spcPct val="100000"/>
              </a:lnSpc>
              <a:spcBef>
                <a:spcPts val="400"/>
              </a:spcBef>
              <a:spcAft>
                <a:spcPts val="0"/>
              </a:spcAft>
              <a:buSzPts val="1500"/>
              <a:buNone/>
            </a:pPr>
            <a:endParaRPr sz="2000" dirty="0">
              <a:solidFill>
                <a:srgbClr val="00B050"/>
              </a:solidFill>
              <a:latin typeface="Arial"/>
              <a:ea typeface="Arial"/>
              <a:cs typeface="Arial"/>
              <a:sym typeface="Arial"/>
            </a:endParaRPr>
          </a:p>
          <a:p>
            <a:pPr marL="0" lvl="0" indent="0" algn="ctr" rtl="0">
              <a:lnSpc>
                <a:spcPct val="100000"/>
              </a:lnSpc>
              <a:spcBef>
                <a:spcPts val="560"/>
              </a:spcBef>
              <a:spcAft>
                <a:spcPts val="0"/>
              </a:spcAft>
              <a:buSzPts val="2100"/>
              <a:buNone/>
            </a:pPr>
            <a:endParaRPr dirty="0">
              <a:latin typeface="Arial"/>
              <a:ea typeface="Arial"/>
              <a:cs typeface="Arial"/>
              <a:sym typeface="Arial"/>
            </a:endParaRPr>
          </a:p>
          <a:p>
            <a:pPr marL="0" lvl="0" indent="0" algn="ctr" rtl="0">
              <a:lnSpc>
                <a:spcPct val="100000"/>
              </a:lnSpc>
              <a:spcBef>
                <a:spcPts val="560"/>
              </a:spcBef>
              <a:spcAft>
                <a:spcPts val="0"/>
              </a:spcAft>
              <a:buSzPts val="2100"/>
              <a:buNone/>
            </a:pPr>
            <a:endParaRPr dirty="0">
              <a:latin typeface="Arial"/>
              <a:ea typeface="Arial"/>
              <a:cs typeface="Arial"/>
              <a:sym typeface="Arial"/>
            </a:endParaRPr>
          </a:p>
          <a:p>
            <a:pPr marL="0" lvl="0" indent="0" algn="ctr" rtl="0">
              <a:lnSpc>
                <a:spcPct val="100000"/>
              </a:lnSpc>
              <a:spcBef>
                <a:spcPts val="560"/>
              </a:spcBef>
              <a:spcAft>
                <a:spcPts val="0"/>
              </a:spcAft>
              <a:buSzPts val="2100"/>
              <a:buNone/>
            </a:pPr>
            <a:endParaRPr dirty="0">
              <a:latin typeface="Arial"/>
              <a:ea typeface="Arial"/>
              <a:cs typeface="Arial"/>
              <a:sym typeface="Arial"/>
            </a:endParaRPr>
          </a:p>
        </p:txBody>
      </p:sp>
      <p:sp>
        <p:nvSpPr>
          <p:cNvPr id="83" name="Google Shape;83;p1"/>
          <p:cNvSpPr txBox="1">
            <a:spLocks noGrp="1"/>
          </p:cNvSpPr>
          <p:nvPr>
            <p:ph type="body" idx="2"/>
          </p:nvPr>
        </p:nvSpPr>
        <p:spPr>
          <a:xfrm>
            <a:off x="306512" y="2776188"/>
            <a:ext cx="11578975" cy="1934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000">
                <a:latin typeface="Arial"/>
                <a:ea typeface="Arial"/>
                <a:cs typeface="Arial"/>
                <a:sym typeface="Arial"/>
              </a:rPr>
              <a:t>Amanda Hawkins, CDR USN (ret), Presidential Innovation Fellow assigned to OUSD Research and Engineering, OASD for Mission Capabilities</a:t>
            </a:r>
            <a:endParaRPr sz="2000">
              <a:latin typeface="Arial"/>
              <a:ea typeface="Arial"/>
              <a:cs typeface="Arial"/>
              <a:sym typeface="Arial"/>
            </a:endParaRPr>
          </a:p>
          <a:p>
            <a:pPr marL="0" lvl="0" indent="0" algn="l" rtl="0">
              <a:lnSpc>
                <a:spcPct val="100000"/>
              </a:lnSpc>
              <a:spcBef>
                <a:spcPts val="0"/>
              </a:spcBef>
              <a:spcAft>
                <a:spcPts val="0"/>
              </a:spcAft>
              <a:buSzPts val="1800"/>
              <a:buNone/>
            </a:pPr>
            <a:endParaRPr sz="2000">
              <a:latin typeface="Arial"/>
              <a:ea typeface="Arial"/>
              <a:cs typeface="Arial"/>
              <a:sym typeface="Arial"/>
            </a:endParaRPr>
          </a:p>
          <a:p>
            <a:pPr marL="0" lvl="0" indent="0" algn="l" rtl="0">
              <a:lnSpc>
                <a:spcPct val="100000"/>
              </a:lnSpc>
              <a:spcBef>
                <a:spcPts val="0"/>
              </a:spcBef>
              <a:spcAft>
                <a:spcPts val="0"/>
              </a:spcAft>
              <a:buSzPts val="1800"/>
              <a:buNone/>
            </a:pPr>
            <a:r>
              <a:rPr lang="en-US" sz="2000">
                <a:latin typeface="Arial"/>
                <a:ea typeface="Arial"/>
                <a:cs typeface="Arial"/>
                <a:sym typeface="Arial"/>
              </a:rPr>
              <a:t>Dolores Kuchina-Musina, Ph.D., Chief Disruptor, REXOTA Solutions LLC</a:t>
            </a:r>
            <a:endParaRPr sz="2000">
              <a:latin typeface="Arial"/>
              <a:ea typeface="Arial"/>
              <a:cs typeface="Arial"/>
              <a:sym typeface="Arial"/>
            </a:endParaRPr>
          </a:p>
          <a:p>
            <a:pPr marL="0" lvl="0" indent="0" algn="l" rtl="0">
              <a:lnSpc>
                <a:spcPct val="100000"/>
              </a:lnSpc>
              <a:spcBef>
                <a:spcPts val="480"/>
              </a:spcBef>
              <a:spcAft>
                <a:spcPts val="0"/>
              </a:spcAft>
              <a:buSzPts val="1800"/>
              <a:buNone/>
            </a:pPr>
            <a:endParaRPr sz="2000">
              <a:latin typeface="Arial"/>
              <a:ea typeface="Arial"/>
              <a:cs typeface="Arial"/>
              <a:sym typeface="Arial"/>
            </a:endParaRPr>
          </a:p>
          <a:p>
            <a:pPr marL="0" lvl="0" indent="0" algn="l" rtl="0">
              <a:lnSpc>
                <a:spcPct val="100000"/>
              </a:lnSpc>
              <a:spcBef>
                <a:spcPts val="480"/>
              </a:spcBef>
              <a:spcAft>
                <a:spcPts val="0"/>
              </a:spcAft>
              <a:buSzPts val="1800"/>
              <a:buNone/>
            </a:pPr>
            <a:r>
              <a:rPr lang="en-US" sz="2000">
                <a:latin typeface="Arial"/>
                <a:ea typeface="Arial"/>
                <a:cs typeface="Arial"/>
                <a:sym typeface="Arial"/>
              </a:rPr>
              <a:t>Vel Preston, Chief of Innovation and Design, USAF CyberWorx</a:t>
            </a:r>
            <a:endParaRPr sz="2000">
              <a:latin typeface="Arial"/>
              <a:ea typeface="Arial"/>
              <a:cs typeface="Arial"/>
              <a:sym typeface="Arial"/>
            </a:endParaRPr>
          </a:p>
        </p:txBody>
      </p:sp>
      <p:sp>
        <p:nvSpPr>
          <p:cNvPr id="84" name="Google Shape;84;p1"/>
          <p:cNvSpPr txBox="1">
            <a:spLocks noGrp="1"/>
          </p:cNvSpPr>
          <p:nvPr>
            <p:ph type="sldNum" idx="12"/>
          </p:nvPr>
        </p:nvSpPr>
        <p:spPr>
          <a:xfrm>
            <a:off x="10554257" y="6390762"/>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a:t>
            </a:fld>
            <a:endParaRPr/>
          </a:p>
        </p:txBody>
      </p:sp>
      <p:pic>
        <p:nvPicPr>
          <p:cNvPr id="85" name="Google Shape;85;p1"/>
          <p:cNvPicPr preferRelativeResize="0"/>
          <p:nvPr/>
        </p:nvPicPr>
        <p:blipFill rotWithShape="1">
          <a:blip r:embed="rId3">
            <a:alphaModFix/>
          </a:blip>
          <a:srcRect/>
          <a:stretch/>
        </p:blipFill>
        <p:spPr>
          <a:xfrm>
            <a:off x="8050684" y="5161362"/>
            <a:ext cx="3449691" cy="1229400"/>
          </a:xfrm>
          <a:prstGeom prst="rect">
            <a:avLst/>
          </a:prstGeom>
          <a:noFill/>
          <a:ln>
            <a:noFill/>
          </a:ln>
        </p:spPr>
      </p:pic>
      <p:pic>
        <p:nvPicPr>
          <p:cNvPr id="86" name="Google Shape;86;p1"/>
          <p:cNvPicPr preferRelativeResize="0"/>
          <p:nvPr/>
        </p:nvPicPr>
        <p:blipFill rotWithShape="1">
          <a:blip r:embed="rId4">
            <a:alphaModFix/>
          </a:blip>
          <a:srcRect/>
          <a:stretch/>
        </p:blipFill>
        <p:spPr>
          <a:xfrm>
            <a:off x="815825" y="5380675"/>
            <a:ext cx="3072349" cy="706275"/>
          </a:xfrm>
          <a:prstGeom prst="rect">
            <a:avLst/>
          </a:prstGeom>
          <a:noFill/>
          <a:ln>
            <a:noFill/>
          </a:ln>
        </p:spPr>
      </p:pic>
      <p:pic>
        <p:nvPicPr>
          <p:cNvPr id="87" name="Google Shape;87;p1"/>
          <p:cNvPicPr preferRelativeResize="0"/>
          <p:nvPr/>
        </p:nvPicPr>
        <p:blipFill rotWithShape="1">
          <a:blip r:embed="rId5">
            <a:alphaModFix/>
          </a:blip>
          <a:srcRect/>
          <a:stretch/>
        </p:blipFill>
        <p:spPr>
          <a:xfrm>
            <a:off x="4399175" y="5324988"/>
            <a:ext cx="3140501" cy="902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Definition of User Experience</a:t>
            </a:r>
            <a:endParaRPr/>
          </a:p>
        </p:txBody>
      </p:sp>
      <p:sp>
        <p:nvSpPr>
          <p:cNvPr id="170" name="Google Shape;170;p8"/>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International Standards Organization – internationally agreed by experts – a formula that describes the best way of doing something</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ISO 9241 Ergonomics of Human-System Interaction – key principles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is based upon an explicit understanding of users, tasks and environments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Users are involved throughout design and development</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is driven and refined by user-centered evaluation</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process is iterative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addresses the whole user experience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team includes multidisciplinary skills and perspectives</a:t>
            </a:r>
            <a:endParaRPr dirty="0">
              <a:latin typeface="Arial"/>
              <a:ea typeface="Arial"/>
              <a:cs typeface="Arial"/>
              <a:sym typeface="Arial"/>
            </a:endParaRPr>
          </a:p>
        </p:txBody>
      </p:sp>
      <p:sp>
        <p:nvSpPr>
          <p:cNvPr id="171" name="Google Shape;171;p8"/>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Definition of UX</a:t>
            </a:r>
            <a:endParaRPr/>
          </a:p>
        </p:txBody>
      </p:sp>
      <p:sp>
        <p:nvSpPr>
          <p:cNvPr id="178" name="Google Shape;178;p9"/>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Hierarchy of User Needs </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Functional – provides a service that is desired</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Reliable – timely, consistent, as expected</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Usable – right information at the time and place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Pleasurable – emotional connection layered on top</a:t>
            </a:r>
            <a:endParaRPr dirty="0">
              <a:latin typeface="Arial"/>
              <a:ea typeface="Arial"/>
              <a:cs typeface="Arial"/>
              <a:sym typeface="Arial"/>
            </a:endParaRPr>
          </a:p>
        </p:txBody>
      </p:sp>
      <p:grpSp>
        <p:nvGrpSpPr>
          <p:cNvPr id="179" name="Google Shape;179;p9"/>
          <p:cNvGrpSpPr/>
          <p:nvPr/>
        </p:nvGrpSpPr>
        <p:grpSpPr>
          <a:xfrm>
            <a:off x="7581014" y="1831545"/>
            <a:ext cx="4423144" cy="3561907"/>
            <a:chOff x="1818167" y="2732567"/>
            <a:chExt cx="4423144" cy="3561907"/>
          </a:xfrm>
        </p:grpSpPr>
        <p:sp>
          <p:nvSpPr>
            <p:cNvPr id="180" name="Google Shape;180;p9"/>
            <p:cNvSpPr/>
            <p:nvPr/>
          </p:nvSpPr>
          <p:spPr>
            <a:xfrm>
              <a:off x="1818167" y="2732567"/>
              <a:ext cx="4423144" cy="3561907"/>
            </a:xfrm>
            <a:prstGeom prst="triangle">
              <a:avLst>
                <a:gd name="adj" fmla="val 50000"/>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181" name="Google Shape;181;p9"/>
            <p:cNvSpPr txBox="1"/>
            <p:nvPr/>
          </p:nvSpPr>
          <p:spPr>
            <a:xfrm>
              <a:off x="2711300" y="5790019"/>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Functional</a:t>
              </a:r>
              <a:endParaRPr sz="1400" b="0" i="0" u="none" strike="noStrike" cap="none">
                <a:solidFill>
                  <a:srgbClr val="000000"/>
                </a:solidFill>
                <a:latin typeface="Arial"/>
                <a:ea typeface="Arial"/>
                <a:cs typeface="Arial"/>
                <a:sym typeface="Arial"/>
              </a:endParaRPr>
            </a:p>
          </p:txBody>
        </p:sp>
        <p:sp>
          <p:nvSpPr>
            <p:cNvPr id="182" name="Google Shape;182;p9"/>
            <p:cNvSpPr txBox="1"/>
            <p:nvPr/>
          </p:nvSpPr>
          <p:spPr>
            <a:xfrm>
              <a:off x="2682322" y="5052077"/>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Reliable</a:t>
              </a:r>
              <a:endParaRPr sz="1400" b="0" i="0" u="none" strike="noStrike" cap="none">
                <a:solidFill>
                  <a:srgbClr val="000000"/>
                </a:solidFill>
                <a:latin typeface="Arial"/>
                <a:ea typeface="Arial"/>
                <a:cs typeface="Arial"/>
                <a:sym typeface="Arial"/>
              </a:endParaRPr>
            </a:p>
          </p:txBody>
        </p:sp>
        <p:sp>
          <p:nvSpPr>
            <p:cNvPr id="183" name="Google Shape;183;p9"/>
            <p:cNvSpPr txBox="1"/>
            <p:nvPr/>
          </p:nvSpPr>
          <p:spPr>
            <a:xfrm>
              <a:off x="2690033" y="4348310"/>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Usable</a:t>
              </a:r>
              <a:endParaRPr sz="1400" b="0" i="0" u="none" strike="noStrike" cap="none">
                <a:solidFill>
                  <a:srgbClr val="000000"/>
                </a:solidFill>
                <a:latin typeface="Arial"/>
                <a:ea typeface="Arial"/>
                <a:cs typeface="Arial"/>
                <a:sym typeface="Arial"/>
              </a:endParaRPr>
            </a:p>
          </p:txBody>
        </p:sp>
        <p:sp>
          <p:nvSpPr>
            <p:cNvPr id="184" name="Google Shape;184;p9"/>
            <p:cNvSpPr txBox="1"/>
            <p:nvPr/>
          </p:nvSpPr>
          <p:spPr>
            <a:xfrm>
              <a:off x="2721932" y="3734799"/>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Pleasurable</a:t>
              </a:r>
              <a:endParaRPr sz="1400" b="0" i="0" u="none" strike="noStrike" cap="none">
                <a:solidFill>
                  <a:srgbClr val="000000"/>
                </a:solidFill>
                <a:latin typeface="Arial"/>
                <a:ea typeface="Arial"/>
                <a:cs typeface="Arial"/>
                <a:sym typeface="Arial"/>
              </a:endParaRPr>
            </a:p>
          </p:txBody>
        </p:sp>
        <p:cxnSp>
          <p:nvCxnSpPr>
            <p:cNvPr id="185" name="Google Shape;185;p9"/>
            <p:cNvCxnSpPr/>
            <p:nvPr/>
          </p:nvCxnSpPr>
          <p:spPr>
            <a:xfrm>
              <a:off x="2225121" y="5533851"/>
              <a:ext cx="3551275" cy="0"/>
            </a:xfrm>
            <a:prstGeom prst="straightConnector1">
              <a:avLst/>
            </a:prstGeom>
            <a:solidFill>
              <a:schemeClr val="accent1"/>
            </a:solidFill>
            <a:ln w="19050" cap="flat" cmpd="sng">
              <a:solidFill>
                <a:schemeClr val="lt1"/>
              </a:solidFill>
              <a:prstDash val="solid"/>
              <a:miter lim="800000"/>
              <a:headEnd type="none" w="sm" len="sm"/>
              <a:tailEnd type="none" w="sm" len="sm"/>
            </a:ln>
          </p:spPr>
        </p:cxnSp>
        <p:cxnSp>
          <p:nvCxnSpPr>
            <p:cNvPr id="186" name="Google Shape;186;p9"/>
            <p:cNvCxnSpPr/>
            <p:nvPr/>
          </p:nvCxnSpPr>
          <p:spPr>
            <a:xfrm>
              <a:off x="2232832" y="4856912"/>
              <a:ext cx="3551275" cy="0"/>
            </a:xfrm>
            <a:prstGeom prst="straightConnector1">
              <a:avLst/>
            </a:prstGeom>
            <a:solidFill>
              <a:schemeClr val="accent1"/>
            </a:solidFill>
            <a:ln w="19050" cap="flat" cmpd="sng">
              <a:solidFill>
                <a:schemeClr val="lt1"/>
              </a:solidFill>
              <a:prstDash val="solid"/>
              <a:miter lim="800000"/>
              <a:headEnd type="none" w="sm" len="sm"/>
              <a:tailEnd type="none" w="sm" len="sm"/>
            </a:ln>
          </p:spPr>
        </p:cxnSp>
        <p:cxnSp>
          <p:nvCxnSpPr>
            <p:cNvPr id="187" name="Google Shape;187;p9"/>
            <p:cNvCxnSpPr/>
            <p:nvPr/>
          </p:nvCxnSpPr>
          <p:spPr>
            <a:xfrm>
              <a:off x="3147237" y="4147146"/>
              <a:ext cx="1765005" cy="0"/>
            </a:xfrm>
            <a:prstGeom prst="straightConnector1">
              <a:avLst/>
            </a:prstGeom>
            <a:solidFill>
              <a:schemeClr val="accent1"/>
            </a:solidFill>
            <a:ln w="19050" cap="flat" cmpd="sng">
              <a:solidFill>
                <a:schemeClr val="lt1"/>
              </a:solidFill>
              <a:prstDash val="solid"/>
              <a:miter lim="800000"/>
              <a:headEnd type="none" w="sm" len="sm"/>
              <a:tailEnd type="none" w="sm" len="sm"/>
            </a:ln>
          </p:spPr>
        </p:cxnSp>
      </p:grpSp>
      <p:sp>
        <p:nvSpPr>
          <p:cNvPr id="188" name="Google Shape;188;p9"/>
          <p:cNvSpPr txBox="1"/>
          <p:nvPr/>
        </p:nvSpPr>
        <p:spPr>
          <a:xfrm>
            <a:off x="7931876" y="5432503"/>
            <a:ext cx="376392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Aarron Walter’s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Hierarchy of User Needs</a:t>
            </a:r>
            <a:endParaRPr sz="1400" b="0" i="0" u="none" strike="noStrike" cap="none">
              <a:solidFill>
                <a:srgbClr val="000000"/>
              </a:solidFill>
              <a:latin typeface="Arial"/>
              <a:ea typeface="Arial"/>
              <a:cs typeface="Arial"/>
              <a:sym typeface="Arial"/>
            </a:endParaRPr>
          </a:p>
        </p:txBody>
      </p:sp>
      <p:sp>
        <p:nvSpPr>
          <p:cNvPr id="189" name="Google Shape;189;p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Usable vs Delightful</a:t>
            </a:r>
            <a:endParaRPr/>
          </a:p>
        </p:txBody>
      </p:sp>
      <p:sp>
        <p:nvSpPr>
          <p:cNvPr id="196" name="Google Shape;196;p10"/>
          <p:cNvSpPr txBox="1"/>
          <p:nvPr/>
        </p:nvSpPr>
        <p:spPr>
          <a:xfrm>
            <a:off x="415599" y="1047503"/>
            <a:ext cx="5436557" cy="4555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Wingdings" pitchFamily="2" charset="2"/>
              <a:buChar char="Ø"/>
            </a:pPr>
            <a:r>
              <a:rPr lang="en-US" sz="2400" b="0" i="0" u="none" strike="noStrike" cap="none" dirty="0">
                <a:solidFill>
                  <a:srgbClr val="000000"/>
                </a:solidFill>
                <a:latin typeface="Arial"/>
                <a:ea typeface="Arial"/>
                <a:cs typeface="Arial"/>
                <a:sym typeface="Arial"/>
              </a:rPr>
              <a:t>Minimum Viable Product</a:t>
            </a:r>
            <a:endParaRPr sz="1400" b="0" i="0" u="none" strike="noStrike" cap="none" dirty="0">
              <a:solidFill>
                <a:srgbClr val="000000"/>
              </a:solidFill>
              <a:latin typeface="Arial"/>
              <a:ea typeface="Arial"/>
              <a:cs typeface="Arial"/>
              <a:sym typeface="Arial"/>
            </a:endParaRPr>
          </a:p>
        </p:txBody>
      </p:sp>
      <p:sp>
        <p:nvSpPr>
          <p:cNvPr id="197" name="Google Shape;197;p10"/>
          <p:cNvSpPr txBox="1"/>
          <p:nvPr/>
        </p:nvSpPr>
        <p:spPr>
          <a:xfrm>
            <a:off x="6443202" y="1047503"/>
            <a:ext cx="5333200" cy="4555200"/>
          </a:xfrm>
          <a:prstGeom prst="rect">
            <a:avLst/>
          </a:prstGeom>
          <a:noFill/>
          <a:ln>
            <a:noFill/>
          </a:ln>
        </p:spPr>
        <p:txBody>
          <a:bodyPr spcFirstLastPara="1" wrap="square" lIns="91425" tIns="91425" rIns="91425" bIns="91425" anchor="t" anchorCtr="0">
            <a:normAutofit/>
          </a:bodyPr>
          <a:lstStyle/>
          <a:p>
            <a:pPr marL="457200" marR="0" lvl="0" indent="-381000" algn="l" rtl="0">
              <a:lnSpc>
                <a:spcPct val="100000"/>
              </a:lnSpc>
              <a:spcBef>
                <a:spcPts val="0"/>
              </a:spcBef>
              <a:spcAft>
                <a:spcPts val="0"/>
              </a:spcAft>
              <a:buClr>
                <a:srgbClr val="000000"/>
              </a:buClr>
              <a:buSzPts val="2400"/>
              <a:buFont typeface="Wingdings" pitchFamily="2" charset="2"/>
              <a:buChar char="Ø"/>
            </a:pPr>
            <a:r>
              <a:rPr lang="en-US" sz="2400" b="0" i="0" u="none" strike="noStrike" cap="none" dirty="0">
                <a:solidFill>
                  <a:srgbClr val="000000"/>
                </a:solidFill>
                <a:latin typeface="Arial"/>
                <a:ea typeface="Arial"/>
                <a:cs typeface="Arial"/>
                <a:sym typeface="Arial"/>
              </a:rPr>
              <a:t>Minimum Delightful Product</a:t>
            </a:r>
            <a:endParaRPr sz="1400" b="0" i="0" u="none" strike="noStrike" cap="none" dirty="0">
              <a:solidFill>
                <a:srgbClr val="000000"/>
              </a:solidFill>
              <a:latin typeface="Arial"/>
              <a:ea typeface="Arial"/>
              <a:cs typeface="Arial"/>
              <a:sym typeface="Arial"/>
            </a:endParaRPr>
          </a:p>
        </p:txBody>
      </p:sp>
      <p:cxnSp>
        <p:nvCxnSpPr>
          <p:cNvPr id="198" name="Google Shape;198;p10"/>
          <p:cNvCxnSpPr/>
          <p:nvPr/>
        </p:nvCxnSpPr>
        <p:spPr>
          <a:xfrm>
            <a:off x="5852160" y="795130"/>
            <a:ext cx="0" cy="5274200"/>
          </a:xfrm>
          <a:prstGeom prst="straightConnector1">
            <a:avLst/>
          </a:prstGeom>
          <a:solidFill>
            <a:schemeClr val="accent1"/>
          </a:solidFill>
          <a:ln w="25400" cap="flat" cmpd="sng">
            <a:solidFill>
              <a:schemeClr val="dk1"/>
            </a:solidFill>
            <a:prstDash val="solid"/>
            <a:miter lim="800000"/>
            <a:headEnd type="none" w="sm" len="sm"/>
            <a:tailEnd type="none" w="sm" len="sm"/>
          </a:ln>
        </p:spPr>
      </p:cxnSp>
      <p:sp>
        <p:nvSpPr>
          <p:cNvPr id="199" name="Google Shape;199;p1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12</a:t>
            </a:fld>
            <a:endParaRPr/>
          </a:p>
        </p:txBody>
      </p:sp>
      <p:pic>
        <p:nvPicPr>
          <p:cNvPr id="200" name="Google Shape;200;p10"/>
          <p:cNvPicPr preferRelativeResize="0"/>
          <p:nvPr/>
        </p:nvPicPr>
        <p:blipFill rotWithShape="1">
          <a:blip r:embed="rId3">
            <a:alphaModFix/>
          </a:blip>
          <a:srcRect l="16747" t="23093" r="12794"/>
          <a:stretch/>
        </p:blipFill>
        <p:spPr>
          <a:xfrm>
            <a:off x="415600" y="2077800"/>
            <a:ext cx="5127777" cy="3722176"/>
          </a:xfrm>
          <a:prstGeom prst="rect">
            <a:avLst/>
          </a:prstGeom>
          <a:noFill/>
          <a:ln>
            <a:noFill/>
          </a:ln>
        </p:spPr>
      </p:pic>
      <p:pic>
        <p:nvPicPr>
          <p:cNvPr id="201" name="Google Shape;201;p10"/>
          <p:cNvPicPr preferRelativeResize="0"/>
          <p:nvPr/>
        </p:nvPicPr>
        <p:blipFill rotWithShape="1">
          <a:blip r:embed="rId4">
            <a:alphaModFix/>
          </a:blip>
          <a:srcRect b="5132"/>
          <a:stretch/>
        </p:blipFill>
        <p:spPr>
          <a:xfrm>
            <a:off x="6782350" y="1594012"/>
            <a:ext cx="4057650" cy="4689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0a7056c0cb_0_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Usable vs Delightful</a:t>
            </a:r>
            <a:endParaRPr/>
          </a:p>
        </p:txBody>
      </p:sp>
      <p:sp>
        <p:nvSpPr>
          <p:cNvPr id="208" name="Google Shape;208;g20a7056c0cb_0_2"/>
          <p:cNvSpPr txBox="1"/>
          <p:nvPr/>
        </p:nvSpPr>
        <p:spPr>
          <a:xfrm>
            <a:off x="415599" y="1047503"/>
            <a:ext cx="5436600" cy="4555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Wingdings" pitchFamily="2" charset="2"/>
              <a:buChar char="Ø"/>
            </a:pPr>
            <a:r>
              <a:rPr lang="en-US" sz="2400" b="0" i="0" u="none" strike="noStrike" cap="none" dirty="0">
                <a:solidFill>
                  <a:srgbClr val="000000"/>
                </a:solidFill>
                <a:latin typeface="Arial"/>
                <a:ea typeface="Arial"/>
                <a:cs typeface="Arial"/>
                <a:sym typeface="Arial"/>
              </a:rPr>
              <a:t>Minimum Viable Product</a:t>
            </a:r>
            <a:endParaRPr sz="1400" b="0" i="0" u="none" strike="noStrike" cap="none" dirty="0">
              <a:solidFill>
                <a:srgbClr val="000000"/>
              </a:solidFill>
              <a:latin typeface="Arial"/>
              <a:ea typeface="Arial"/>
              <a:cs typeface="Arial"/>
              <a:sym typeface="Arial"/>
            </a:endParaRPr>
          </a:p>
        </p:txBody>
      </p:sp>
      <p:sp>
        <p:nvSpPr>
          <p:cNvPr id="209" name="Google Shape;209;g20a7056c0cb_0_2"/>
          <p:cNvSpPr txBox="1"/>
          <p:nvPr/>
        </p:nvSpPr>
        <p:spPr>
          <a:xfrm>
            <a:off x="6443202" y="1047503"/>
            <a:ext cx="5333100" cy="4555200"/>
          </a:xfrm>
          <a:prstGeom prst="rect">
            <a:avLst/>
          </a:prstGeom>
          <a:noFill/>
          <a:ln>
            <a:noFill/>
          </a:ln>
        </p:spPr>
        <p:txBody>
          <a:bodyPr spcFirstLastPara="1" wrap="square" lIns="91425" tIns="91425" rIns="91425" bIns="91425" anchor="t" anchorCtr="0">
            <a:normAutofit/>
          </a:bodyPr>
          <a:lstStyle/>
          <a:p>
            <a:pPr marL="457200" marR="0" lvl="0" indent="-381000" algn="l" rtl="0">
              <a:lnSpc>
                <a:spcPct val="100000"/>
              </a:lnSpc>
              <a:spcBef>
                <a:spcPts val="0"/>
              </a:spcBef>
              <a:spcAft>
                <a:spcPts val="0"/>
              </a:spcAft>
              <a:buClr>
                <a:srgbClr val="000000"/>
              </a:buClr>
              <a:buSzPts val="2400"/>
              <a:buFont typeface="Wingdings" pitchFamily="2" charset="2"/>
              <a:buChar char="Ø"/>
            </a:pPr>
            <a:r>
              <a:rPr lang="en-US" sz="2400" b="0" i="0" u="none" strike="noStrike" cap="none" dirty="0">
                <a:solidFill>
                  <a:srgbClr val="000000"/>
                </a:solidFill>
                <a:latin typeface="Arial"/>
                <a:ea typeface="Arial"/>
                <a:cs typeface="Arial"/>
                <a:sym typeface="Arial"/>
              </a:rPr>
              <a:t>Minimum Delightful Product</a:t>
            </a:r>
            <a:endParaRPr sz="1400" b="0" i="0" u="none" strike="noStrike" cap="none" dirty="0">
              <a:solidFill>
                <a:srgbClr val="000000"/>
              </a:solidFill>
              <a:latin typeface="Arial"/>
              <a:ea typeface="Arial"/>
              <a:cs typeface="Arial"/>
              <a:sym typeface="Arial"/>
            </a:endParaRPr>
          </a:p>
        </p:txBody>
      </p:sp>
      <p:cxnSp>
        <p:nvCxnSpPr>
          <p:cNvPr id="210" name="Google Shape;210;g20a7056c0cb_0_2"/>
          <p:cNvCxnSpPr/>
          <p:nvPr/>
        </p:nvCxnSpPr>
        <p:spPr>
          <a:xfrm>
            <a:off x="5852160" y="795130"/>
            <a:ext cx="0" cy="5274300"/>
          </a:xfrm>
          <a:prstGeom prst="straightConnector1">
            <a:avLst/>
          </a:prstGeom>
          <a:solidFill>
            <a:schemeClr val="accent1"/>
          </a:solidFill>
          <a:ln w="25400" cap="flat" cmpd="sng">
            <a:solidFill>
              <a:schemeClr val="dk1"/>
            </a:solidFill>
            <a:prstDash val="solid"/>
            <a:miter lim="800000"/>
            <a:headEnd type="none" w="sm" len="sm"/>
            <a:tailEnd type="none" w="sm" len="sm"/>
          </a:ln>
        </p:spPr>
      </p:cxnSp>
      <p:sp>
        <p:nvSpPr>
          <p:cNvPr id="211" name="Google Shape;211;g20a7056c0cb_0_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13</a:t>
            </a:fld>
            <a:endParaRPr/>
          </a:p>
        </p:txBody>
      </p:sp>
      <p:pic>
        <p:nvPicPr>
          <p:cNvPr id="212" name="Google Shape;212;g20a7056c0cb_0_2"/>
          <p:cNvPicPr preferRelativeResize="0"/>
          <p:nvPr/>
        </p:nvPicPr>
        <p:blipFill rotWithShape="1">
          <a:blip r:embed="rId3">
            <a:alphaModFix/>
          </a:blip>
          <a:srcRect/>
          <a:stretch/>
        </p:blipFill>
        <p:spPr>
          <a:xfrm>
            <a:off x="942425" y="1655975"/>
            <a:ext cx="3115897" cy="4689751"/>
          </a:xfrm>
          <a:prstGeom prst="rect">
            <a:avLst/>
          </a:prstGeom>
          <a:noFill/>
          <a:ln>
            <a:noFill/>
          </a:ln>
        </p:spPr>
      </p:pic>
      <p:pic>
        <p:nvPicPr>
          <p:cNvPr id="213" name="Google Shape;213;g20a7056c0cb_0_2"/>
          <p:cNvPicPr preferRelativeResize="0"/>
          <p:nvPr/>
        </p:nvPicPr>
        <p:blipFill rotWithShape="1">
          <a:blip r:embed="rId4">
            <a:alphaModFix/>
          </a:blip>
          <a:srcRect/>
          <a:stretch/>
        </p:blipFill>
        <p:spPr>
          <a:xfrm>
            <a:off x="5852150" y="1794300"/>
            <a:ext cx="6213474" cy="4059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0a7056c0cb_0_1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Usable vs Delightful</a:t>
            </a:r>
            <a:endParaRPr/>
          </a:p>
        </p:txBody>
      </p:sp>
      <p:sp>
        <p:nvSpPr>
          <p:cNvPr id="220" name="Google Shape;220;g20a7056c0cb_0_15"/>
          <p:cNvSpPr txBox="1"/>
          <p:nvPr/>
        </p:nvSpPr>
        <p:spPr>
          <a:xfrm>
            <a:off x="415599" y="1047503"/>
            <a:ext cx="5436600" cy="45552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Wingdings" pitchFamily="2" charset="2"/>
              <a:buChar char="Ø"/>
            </a:pPr>
            <a:r>
              <a:rPr lang="en-US" sz="2400" b="0" i="0" u="none" strike="noStrike" cap="none" dirty="0">
                <a:solidFill>
                  <a:srgbClr val="000000"/>
                </a:solidFill>
                <a:latin typeface="Arial"/>
                <a:ea typeface="Arial"/>
                <a:cs typeface="Arial"/>
                <a:sym typeface="Arial"/>
              </a:rPr>
              <a:t>Minimum Viable Product</a:t>
            </a:r>
            <a:endParaRPr sz="1400" b="0" i="0" u="none" strike="noStrike" cap="none" dirty="0">
              <a:solidFill>
                <a:srgbClr val="000000"/>
              </a:solidFill>
              <a:latin typeface="Arial"/>
              <a:ea typeface="Arial"/>
              <a:cs typeface="Arial"/>
              <a:sym typeface="Arial"/>
            </a:endParaRPr>
          </a:p>
        </p:txBody>
      </p:sp>
      <p:sp>
        <p:nvSpPr>
          <p:cNvPr id="221" name="Google Shape;221;g20a7056c0cb_0_15"/>
          <p:cNvSpPr txBox="1"/>
          <p:nvPr/>
        </p:nvSpPr>
        <p:spPr>
          <a:xfrm>
            <a:off x="6443202" y="1047503"/>
            <a:ext cx="5333100" cy="4555200"/>
          </a:xfrm>
          <a:prstGeom prst="rect">
            <a:avLst/>
          </a:prstGeom>
          <a:noFill/>
          <a:ln>
            <a:noFill/>
          </a:ln>
        </p:spPr>
        <p:txBody>
          <a:bodyPr spcFirstLastPara="1" wrap="square" lIns="91425" tIns="91425" rIns="91425" bIns="91425" anchor="t" anchorCtr="0">
            <a:normAutofit/>
          </a:bodyPr>
          <a:lstStyle/>
          <a:p>
            <a:pPr marL="457200" marR="0" lvl="0" indent="-381000" algn="l" rtl="0">
              <a:lnSpc>
                <a:spcPct val="100000"/>
              </a:lnSpc>
              <a:spcBef>
                <a:spcPts val="0"/>
              </a:spcBef>
              <a:spcAft>
                <a:spcPts val="0"/>
              </a:spcAft>
              <a:buClr>
                <a:srgbClr val="000000"/>
              </a:buClr>
              <a:buSzPts val="2400"/>
              <a:buFont typeface="Wingdings" pitchFamily="2" charset="2"/>
              <a:buChar char="Ø"/>
            </a:pPr>
            <a:r>
              <a:rPr lang="en-US" sz="2400" b="0" i="0" u="none" strike="noStrike" cap="none" dirty="0">
                <a:solidFill>
                  <a:srgbClr val="000000"/>
                </a:solidFill>
                <a:latin typeface="Arial"/>
                <a:ea typeface="Arial"/>
                <a:cs typeface="Arial"/>
                <a:sym typeface="Arial"/>
              </a:rPr>
              <a:t>Minimum Delightful Product</a:t>
            </a:r>
            <a:endParaRPr sz="1400" b="0" i="0" u="none" strike="noStrike" cap="none" dirty="0">
              <a:solidFill>
                <a:srgbClr val="000000"/>
              </a:solidFill>
              <a:latin typeface="Arial"/>
              <a:ea typeface="Arial"/>
              <a:cs typeface="Arial"/>
              <a:sym typeface="Arial"/>
            </a:endParaRPr>
          </a:p>
        </p:txBody>
      </p:sp>
      <p:cxnSp>
        <p:nvCxnSpPr>
          <p:cNvPr id="222" name="Google Shape;222;g20a7056c0cb_0_15"/>
          <p:cNvCxnSpPr/>
          <p:nvPr/>
        </p:nvCxnSpPr>
        <p:spPr>
          <a:xfrm>
            <a:off x="5852160" y="795130"/>
            <a:ext cx="0" cy="5274300"/>
          </a:xfrm>
          <a:prstGeom prst="straightConnector1">
            <a:avLst/>
          </a:prstGeom>
          <a:solidFill>
            <a:schemeClr val="accent1"/>
          </a:solidFill>
          <a:ln w="25400" cap="flat" cmpd="sng">
            <a:solidFill>
              <a:schemeClr val="dk1"/>
            </a:solidFill>
            <a:prstDash val="solid"/>
            <a:miter lim="800000"/>
            <a:headEnd type="none" w="sm" len="sm"/>
            <a:tailEnd type="none" w="sm" len="sm"/>
          </a:ln>
        </p:spPr>
      </p:cxnSp>
      <p:sp>
        <p:nvSpPr>
          <p:cNvPr id="223" name="Google Shape;223;g20a7056c0cb_0_15"/>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14</a:t>
            </a:fld>
            <a:endParaRPr/>
          </a:p>
        </p:txBody>
      </p:sp>
      <p:pic>
        <p:nvPicPr>
          <p:cNvPr id="224" name="Google Shape;224;g20a7056c0cb_0_15"/>
          <p:cNvPicPr preferRelativeResize="0"/>
          <p:nvPr/>
        </p:nvPicPr>
        <p:blipFill rotWithShape="1">
          <a:blip r:embed="rId3">
            <a:alphaModFix/>
          </a:blip>
          <a:srcRect/>
          <a:stretch/>
        </p:blipFill>
        <p:spPr>
          <a:xfrm>
            <a:off x="883500" y="1668350"/>
            <a:ext cx="3583231" cy="4555203"/>
          </a:xfrm>
          <a:prstGeom prst="rect">
            <a:avLst/>
          </a:prstGeom>
          <a:noFill/>
          <a:ln>
            <a:noFill/>
          </a:ln>
        </p:spPr>
      </p:pic>
      <p:pic>
        <p:nvPicPr>
          <p:cNvPr id="225" name="Google Shape;225;g20a7056c0cb_0_15"/>
          <p:cNvPicPr preferRelativeResize="0"/>
          <p:nvPr/>
        </p:nvPicPr>
        <p:blipFill rotWithShape="1">
          <a:blip r:embed="rId4">
            <a:alphaModFix/>
          </a:blip>
          <a:srcRect/>
          <a:stretch/>
        </p:blipFill>
        <p:spPr>
          <a:xfrm>
            <a:off x="6598773" y="2018363"/>
            <a:ext cx="4615750" cy="3389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Definition of UX</a:t>
            </a:r>
            <a:endParaRPr/>
          </a:p>
        </p:txBody>
      </p:sp>
      <p:sp>
        <p:nvSpPr>
          <p:cNvPr id="232" name="Google Shape;232;p11"/>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mj-lt"/>
                <a:ea typeface="Arial"/>
                <a:cs typeface="Arial"/>
                <a:sym typeface="Arial"/>
              </a:rPr>
              <a:t>Trinity</a:t>
            </a:r>
            <a:endParaRPr dirty="0">
              <a:latin typeface="+mj-lt"/>
            </a:endParaRPr>
          </a:p>
          <a:p>
            <a:pPr marL="990574" lvl="1" indent="-380989" algn="l" rtl="0">
              <a:lnSpc>
                <a:spcPct val="100000"/>
              </a:lnSpc>
              <a:spcBef>
                <a:spcPts val="480"/>
              </a:spcBef>
              <a:spcAft>
                <a:spcPts val="0"/>
              </a:spcAft>
              <a:buSzPts val="1800"/>
              <a:buFont typeface="Arial"/>
              <a:buChar char="■"/>
            </a:pPr>
            <a:r>
              <a:rPr lang="en-US" dirty="0">
                <a:latin typeface="Arial"/>
                <a:ea typeface="Arial"/>
                <a:cs typeface="Arial"/>
                <a:sym typeface="Arial"/>
              </a:rPr>
              <a:t>The user</a:t>
            </a:r>
            <a:endParaRPr dirty="0">
              <a:latin typeface="Arial"/>
              <a:ea typeface="Arial"/>
              <a:cs typeface="Arial"/>
              <a:sym typeface="Arial"/>
            </a:endParaRPr>
          </a:p>
          <a:p>
            <a:pPr marL="990574" lvl="1" indent="-380989" algn="l" rtl="0">
              <a:lnSpc>
                <a:spcPct val="100000"/>
              </a:lnSpc>
              <a:spcBef>
                <a:spcPts val="480"/>
              </a:spcBef>
              <a:spcAft>
                <a:spcPts val="0"/>
              </a:spcAft>
              <a:buSzPts val="1800"/>
              <a:buFont typeface="Arial"/>
              <a:buChar char="■"/>
            </a:pPr>
            <a:r>
              <a:rPr lang="en-US" dirty="0">
                <a:latin typeface="Arial"/>
                <a:ea typeface="Arial"/>
                <a:cs typeface="Arial"/>
                <a:sym typeface="Arial"/>
              </a:rPr>
              <a:t>What they want to do with the system/tool/software</a:t>
            </a:r>
            <a:endParaRPr dirty="0">
              <a:latin typeface="Arial"/>
              <a:ea typeface="Arial"/>
              <a:cs typeface="Arial"/>
              <a:sym typeface="Arial"/>
            </a:endParaRPr>
          </a:p>
          <a:p>
            <a:pPr marL="990574" lvl="1" indent="-380989" algn="l" rtl="0">
              <a:lnSpc>
                <a:spcPct val="100000"/>
              </a:lnSpc>
              <a:spcBef>
                <a:spcPts val="480"/>
              </a:spcBef>
              <a:spcAft>
                <a:spcPts val="0"/>
              </a:spcAft>
              <a:buSzPts val="1800"/>
              <a:buFont typeface="Arial"/>
              <a:buChar char="■"/>
            </a:pPr>
            <a:r>
              <a:rPr lang="en-US" dirty="0">
                <a:latin typeface="Arial"/>
                <a:ea typeface="Arial"/>
                <a:cs typeface="Arial"/>
                <a:sym typeface="Arial"/>
              </a:rPr>
              <a:t>The environment in which the system is used</a:t>
            </a:r>
            <a:endParaRPr dirty="0">
              <a:latin typeface="Arial"/>
              <a:ea typeface="Arial"/>
              <a:cs typeface="Arial"/>
              <a:sym typeface="Arial"/>
            </a:endParaRPr>
          </a:p>
          <a:p>
            <a:pPr marL="609584" lvl="1" indent="0" algn="l" rtl="0">
              <a:lnSpc>
                <a:spcPct val="100000"/>
              </a:lnSpc>
              <a:spcBef>
                <a:spcPts val="480"/>
              </a:spcBef>
              <a:spcAft>
                <a:spcPts val="0"/>
              </a:spcAft>
              <a:buSzPts val="1800"/>
              <a:buNone/>
            </a:pPr>
            <a:endParaRPr dirty="0">
              <a:latin typeface="Arial"/>
              <a:ea typeface="Arial"/>
              <a:cs typeface="Arial"/>
              <a:sym typeface="Arial"/>
            </a:endParaRPr>
          </a:p>
        </p:txBody>
      </p:sp>
      <p:pic>
        <p:nvPicPr>
          <p:cNvPr id="233" name="Google Shape;233;p11"/>
          <p:cNvPicPr preferRelativeResize="0"/>
          <p:nvPr/>
        </p:nvPicPr>
        <p:blipFill rotWithShape="1">
          <a:blip r:embed="rId3">
            <a:alphaModFix/>
          </a:blip>
          <a:srcRect/>
          <a:stretch/>
        </p:blipFill>
        <p:spPr>
          <a:xfrm>
            <a:off x="7551525" y="1669875"/>
            <a:ext cx="4640475" cy="4640475"/>
          </a:xfrm>
          <a:prstGeom prst="rect">
            <a:avLst/>
          </a:prstGeom>
          <a:noFill/>
          <a:ln>
            <a:noFill/>
          </a:ln>
        </p:spPr>
      </p:pic>
      <p:sp>
        <p:nvSpPr>
          <p:cNvPr id="234" name="Google Shape;234;p11"/>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15</a:t>
            </a:fld>
            <a:endParaRPr/>
          </a:p>
        </p:txBody>
      </p:sp>
      <p:pic>
        <p:nvPicPr>
          <p:cNvPr id="235" name="Google Shape;235;p11"/>
          <p:cNvPicPr preferRelativeResize="0"/>
          <p:nvPr/>
        </p:nvPicPr>
        <p:blipFill rotWithShape="1">
          <a:blip r:embed="rId4">
            <a:alphaModFix/>
          </a:blip>
          <a:srcRect/>
          <a:stretch/>
        </p:blipFill>
        <p:spPr>
          <a:xfrm>
            <a:off x="1243625" y="3042200"/>
            <a:ext cx="3079626" cy="3079626"/>
          </a:xfrm>
          <a:prstGeom prst="rect">
            <a:avLst/>
          </a:prstGeom>
          <a:noFill/>
          <a:ln>
            <a:noFill/>
          </a:ln>
        </p:spPr>
      </p:pic>
      <p:pic>
        <p:nvPicPr>
          <p:cNvPr id="236" name="Google Shape;236;p11"/>
          <p:cNvPicPr preferRelativeResize="0"/>
          <p:nvPr/>
        </p:nvPicPr>
        <p:blipFill rotWithShape="1">
          <a:blip r:embed="rId5">
            <a:alphaModFix/>
          </a:blip>
          <a:srcRect/>
          <a:stretch/>
        </p:blipFill>
        <p:spPr>
          <a:xfrm>
            <a:off x="4026750" y="3413125"/>
            <a:ext cx="1200875" cy="2593675"/>
          </a:xfrm>
          <a:prstGeom prst="rect">
            <a:avLst/>
          </a:prstGeom>
          <a:noFill/>
          <a:ln>
            <a:noFill/>
          </a:ln>
        </p:spPr>
      </p:pic>
      <p:sp>
        <p:nvSpPr>
          <p:cNvPr id="237" name="Google Shape;237;p11"/>
          <p:cNvSpPr txBox="1"/>
          <p:nvPr/>
        </p:nvSpPr>
        <p:spPr>
          <a:xfrm>
            <a:off x="3382975" y="4149300"/>
            <a:ext cx="6054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000000"/>
                </a:solidFill>
                <a:latin typeface="Arial Narrow"/>
                <a:ea typeface="Arial Narrow"/>
                <a:cs typeface="Arial Narrow"/>
                <a:sym typeface="Arial Narrow"/>
              </a:rPr>
              <a:t>+</a:t>
            </a:r>
            <a:endParaRPr sz="3400" b="0" i="0" u="none" strike="noStrike" cap="none">
              <a:solidFill>
                <a:srgbClr val="000000"/>
              </a:solidFill>
              <a:latin typeface="Arial Narrow"/>
              <a:ea typeface="Arial Narrow"/>
              <a:cs typeface="Arial Narrow"/>
              <a:sym typeface="Arial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Definition of UX - EO 14058</a:t>
            </a:r>
            <a:endParaRPr/>
          </a:p>
        </p:txBody>
      </p:sp>
      <p:sp>
        <p:nvSpPr>
          <p:cNvPr id="243" name="Google Shape;243;p12"/>
          <p:cNvSpPr txBox="1"/>
          <p:nvPr/>
        </p:nvSpPr>
        <p:spPr>
          <a:xfrm>
            <a:off x="1" y="1066775"/>
            <a:ext cx="121383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“Government must be held accountable for designing and delivering services with a focus on the actual experience of the people whom it is meant to serve”</a:t>
            </a:r>
            <a:endParaRPr sz="2000" b="0" i="0" u="none" strike="noStrike" cap="none">
              <a:solidFill>
                <a:schemeClr val="dk1"/>
              </a:solidFill>
              <a:latin typeface="Arial"/>
              <a:ea typeface="Arial"/>
              <a:cs typeface="Arial"/>
              <a:sym typeface="Arial"/>
            </a:endParaRPr>
          </a:p>
        </p:txBody>
      </p:sp>
      <p:sp>
        <p:nvSpPr>
          <p:cNvPr id="244" name="Google Shape;244;p1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16</a:t>
            </a:fld>
            <a:endParaRPr/>
          </a:p>
        </p:txBody>
      </p:sp>
      <p:pic>
        <p:nvPicPr>
          <p:cNvPr id="245" name="Google Shape;245;p12"/>
          <p:cNvPicPr preferRelativeResize="0"/>
          <p:nvPr/>
        </p:nvPicPr>
        <p:blipFill rotWithShape="1">
          <a:blip r:embed="rId3">
            <a:alphaModFix/>
          </a:blip>
          <a:srcRect/>
          <a:stretch/>
        </p:blipFill>
        <p:spPr>
          <a:xfrm>
            <a:off x="2919184" y="2723825"/>
            <a:ext cx="6353627" cy="3753174"/>
          </a:xfrm>
          <a:prstGeom prst="rect">
            <a:avLst/>
          </a:prstGeom>
          <a:noFill/>
          <a:ln>
            <a:noFill/>
          </a:ln>
          <a:effectLst>
            <a:outerShdw blurRad="271463" dist="19050" dir="5400000" algn="bl" rotWithShape="0">
              <a:srgbClr val="000000">
                <a:alpha val="49803"/>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251" name="Google Shape;251;p13"/>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914400" marR="0" lvl="0" indent="-457200" algn="l" rtl="0">
              <a:lnSpc>
                <a:spcPct val="100000"/>
              </a:lnSpc>
              <a:spcBef>
                <a:spcPts val="560"/>
              </a:spcBef>
              <a:spcAft>
                <a:spcPts val="0"/>
              </a:spcAft>
              <a:buFont typeface="Wingdings" pitchFamily="2" charset="2"/>
              <a:buChar char="Ø"/>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UX process</a:t>
            </a:r>
            <a:endParaRPr b="1" u="sng"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Benefits of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case study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Acquisition +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Practical tips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Summary &amp; Conclusion</a:t>
            </a:r>
            <a:endParaRPr dirty="0">
              <a:latin typeface="Arial"/>
              <a:ea typeface="Arial"/>
              <a:cs typeface="Arial"/>
              <a:sym typeface="Arial"/>
            </a:endParaRPr>
          </a:p>
        </p:txBody>
      </p:sp>
      <p:sp>
        <p:nvSpPr>
          <p:cNvPr id="252" name="Google Shape;252;p1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1682625" y="0"/>
            <a:ext cx="9381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Key Attributes of Processes</a:t>
            </a:r>
            <a:endParaRPr/>
          </a:p>
        </p:txBody>
      </p:sp>
      <p:sp>
        <p:nvSpPr>
          <p:cNvPr id="258" name="Google Shape;258;p14"/>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Key attributes of any UX process are defined by ISO 9241</a:t>
            </a:r>
            <a:endParaRPr dirty="0"/>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is based upon an explicit understanding of users, tasks and environments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Users are involved throughout design and development</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is driven and refined by user-centered evaluation</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process is iterative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addresses the whole user experience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 design team includes multidisciplinary skills and perspectives</a:t>
            </a:r>
            <a:endParaRPr dirty="0">
              <a:latin typeface="Arial"/>
              <a:ea typeface="Arial"/>
              <a:cs typeface="Arial"/>
              <a:sym typeface="Arial"/>
            </a:endParaRPr>
          </a:p>
        </p:txBody>
      </p:sp>
      <p:sp>
        <p:nvSpPr>
          <p:cNvPr id="259" name="Google Shape;259;p14"/>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Variety of Flavors</a:t>
            </a:r>
            <a:endParaRPr/>
          </a:p>
        </p:txBody>
      </p:sp>
      <p:pic>
        <p:nvPicPr>
          <p:cNvPr id="266" name="Google Shape;266;p15" descr="The “design thinking” process, defined by the Stanford School of Design, includes five stages: empathize, define, ideate, prototype, and test. "/>
          <p:cNvPicPr preferRelativeResize="0"/>
          <p:nvPr/>
        </p:nvPicPr>
        <p:blipFill rotWithShape="1">
          <a:blip r:embed="rId3">
            <a:alphaModFix/>
          </a:blip>
          <a:srcRect/>
          <a:stretch/>
        </p:blipFill>
        <p:spPr>
          <a:xfrm>
            <a:off x="489105" y="726961"/>
            <a:ext cx="5264924" cy="2623716"/>
          </a:xfrm>
          <a:prstGeom prst="rect">
            <a:avLst/>
          </a:prstGeom>
          <a:noFill/>
          <a:ln>
            <a:noFill/>
          </a:ln>
        </p:spPr>
      </p:pic>
      <p:sp>
        <p:nvSpPr>
          <p:cNvPr id="267" name="Google Shape;267;p15"/>
          <p:cNvSpPr txBox="1"/>
          <p:nvPr/>
        </p:nvSpPr>
        <p:spPr>
          <a:xfrm>
            <a:off x="389684" y="3089067"/>
            <a:ext cx="57063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ahoma"/>
                <a:ea typeface="Tahoma"/>
                <a:cs typeface="Tahoma"/>
                <a:sym typeface="Tahoma"/>
              </a:rPr>
              <a:t>Stanford School of Design. Image credit Hasso Plattner Institute of Design</a:t>
            </a:r>
            <a:endParaRPr sz="1400" b="0" i="0" u="none" strike="noStrike" cap="none">
              <a:solidFill>
                <a:srgbClr val="000000"/>
              </a:solidFill>
              <a:latin typeface="Arial"/>
              <a:ea typeface="Arial"/>
              <a:cs typeface="Arial"/>
              <a:sym typeface="Arial"/>
            </a:endParaRPr>
          </a:p>
        </p:txBody>
      </p:sp>
      <p:pic>
        <p:nvPicPr>
          <p:cNvPr id="268" name="Google Shape;268;p15" descr="Double Diamond diagram showing the phases Discover, Define, Develop and Deliver."/>
          <p:cNvPicPr preferRelativeResize="0"/>
          <p:nvPr/>
        </p:nvPicPr>
        <p:blipFill rotWithShape="1">
          <a:blip r:embed="rId4">
            <a:alphaModFix/>
          </a:blip>
          <a:srcRect/>
          <a:stretch/>
        </p:blipFill>
        <p:spPr>
          <a:xfrm>
            <a:off x="6219717" y="598279"/>
            <a:ext cx="5883253" cy="2623716"/>
          </a:xfrm>
          <a:prstGeom prst="rect">
            <a:avLst/>
          </a:prstGeom>
          <a:noFill/>
          <a:ln>
            <a:noFill/>
          </a:ln>
        </p:spPr>
      </p:pic>
      <p:sp>
        <p:nvSpPr>
          <p:cNvPr id="269" name="Google Shape;269;p15"/>
          <p:cNvSpPr txBox="1"/>
          <p:nvPr/>
        </p:nvSpPr>
        <p:spPr>
          <a:xfrm>
            <a:off x="6308185" y="3082340"/>
            <a:ext cx="57063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ahoma"/>
                <a:ea typeface="Tahoma"/>
                <a:cs typeface="Tahoma"/>
                <a:sym typeface="Tahoma"/>
              </a:rPr>
              <a:t>Double Diamond – British Design Council. Image credit Phylicia Flynn</a:t>
            </a:r>
            <a:endParaRPr sz="1400" b="0" i="0" u="none" strike="noStrike" cap="none">
              <a:solidFill>
                <a:srgbClr val="000000"/>
              </a:solidFill>
              <a:latin typeface="Arial"/>
              <a:ea typeface="Arial"/>
              <a:cs typeface="Arial"/>
              <a:sym typeface="Arial"/>
            </a:endParaRPr>
          </a:p>
        </p:txBody>
      </p:sp>
      <p:pic>
        <p:nvPicPr>
          <p:cNvPr id="270" name="Google Shape;270;p15" descr="Design Thinking 101"/>
          <p:cNvPicPr preferRelativeResize="0"/>
          <p:nvPr/>
        </p:nvPicPr>
        <p:blipFill rotWithShape="1">
          <a:blip r:embed="rId5">
            <a:alphaModFix/>
          </a:blip>
          <a:srcRect/>
          <a:stretch/>
        </p:blipFill>
        <p:spPr>
          <a:xfrm>
            <a:off x="3121567" y="3507324"/>
            <a:ext cx="4979499" cy="2623715"/>
          </a:xfrm>
          <a:prstGeom prst="rect">
            <a:avLst/>
          </a:prstGeom>
          <a:noFill/>
          <a:ln>
            <a:noFill/>
          </a:ln>
        </p:spPr>
      </p:pic>
      <p:sp>
        <p:nvSpPr>
          <p:cNvPr id="271" name="Google Shape;271;p15"/>
          <p:cNvSpPr txBox="1"/>
          <p:nvPr/>
        </p:nvSpPr>
        <p:spPr>
          <a:xfrm>
            <a:off x="3758406" y="6131039"/>
            <a:ext cx="57063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ahoma"/>
                <a:ea typeface="Tahoma"/>
                <a:cs typeface="Tahoma"/>
                <a:sym typeface="Tahoma"/>
              </a:rPr>
              <a:t>Design Thinking 101. Nielsen Norman Group</a:t>
            </a:r>
            <a:endParaRPr sz="1400" b="0" i="0" u="none" strike="noStrike" cap="none">
              <a:solidFill>
                <a:srgbClr val="000000"/>
              </a:solidFill>
              <a:latin typeface="Arial"/>
              <a:ea typeface="Arial"/>
              <a:cs typeface="Arial"/>
              <a:sym typeface="Arial"/>
            </a:endParaRPr>
          </a:p>
        </p:txBody>
      </p:sp>
      <p:sp>
        <p:nvSpPr>
          <p:cNvPr id="272" name="Google Shape;272;p15"/>
          <p:cNvSpPr/>
          <p:nvPr/>
        </p:nvSpPr>
        <p:spPr>
          <a:xfrm>
            <a:off x="7022375" y="1084625"/>
            <a:ext cx="2021400" cy="1965000"/>
          </a:xfrm>
          <a:prstGeom prst="diamond">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highlight>
                  <a:schemeClr val="lt1"/>
                </a:highlight>
                <a:latin typeface="Arial Narrow"/>
                <a:ea typeface="Arial Narrow"/>
                <a:cs typeface="Arial Narrow"/>
                <a:sym typeface="Arial Narrow"/>
              </a:rPr>
              <a:t>Research, Analyze, Synthesize</a:t>
            </a:r>
            <a:endParaRPr sz="1400" b="0" i="0" u="none" strike="noStrike" cap="none">
              <a:solidFill>
                <a:srgbClr val="000000"/>
              </a:solidFill>
              <a:latin typeface="Arial"/>
              <a:ea typeface="Arial"/>
              <a:cs typeface="Arial"/>
              <a:sym typeface="Arial"/>
            </a:endParaRPr>
          </a:p>
        </p:txBody>
      </p:sp>
      <p:sp>
        <p:nvSpPr>
          <p:cNvPr id="273" name="Google Shape;273;p15"/>
          <p:cNvSpPr/>
          <p:nvPr/>
        </p:nvSpPr>
        <p:spPr>
          <a:xfrm>
            <a:off x="9248125" y="1084625"/>
            <a:ext cx="2021400" cy="1965000"/>
          </a:xfrm>
          <a:prstGeom prst="diamond">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highlight>
                  <a:schemeClr val="lt1"/>
                </a:highlight>
                <a:latin typeface="Arial Narrow"/>
                <a:ea typeface="Arial Narrow"/>
                <a:cs typeface="Arial Narrow"/>
                <a:sym typeface="Arial Narrow"/>
              </a:rPr>
              <a:t>Prototype, Test, Refine</a:t>
            </a:r>
            <a:endParaRPr sz="1400" b="0" i="0" u="none" strike="noStrike" cap="none">
              <a:solidFill>
                <a:srgbClr val="000000"/>
              </a:solidFill>
              <a:latin typeface="Arial"/>
              <a:ea typeface="Arial"/>
              <a:cs typeface="Arial"/>
              <a:sym typeface="Arial"/>
            </a:endParaRPr>
          </a:p>
        </p:txBody>
      </p:sp>
      <p:sp>
        <p:nvSpPr>
          <p:cNvPr id="274" name="Google Shape;274;p15"/>
          <p:cNvSpPr txBox="1"/>
          <p:nvPr/>
        </p:nvSpPr>
        <p:spPr>
          <a:xfrm rot="-5400000">
            <a:off x="6128325" y="1845575"/>
            <a:ext cx="931500" cy="443100"/>
          </a:xfrm>
          <a:prstGeom prst="rect">
            <a:avLst/>
          </a:prstGeom>
          <a:solidFill>
            <a:schemeClr val="lt1"/>
          </a:solid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highlight>
                  <a:schemeClr val="lt1"/>
                </a:highlight>
                <a:latin typeface="Arial Narrow"/>
                <a:ea typeface="Arial Narrow"/>
                <a:cs typeface="Arial Narrow"/>
                <a:sym typeface="Arial Narrow"/>
              </a:rPr>
              <a:t>Problem</a:t>
            </a:r>
            <a:endParaRPr sz="1200" b="0" i="0" u="none" strike="noStrike" cap="none">
              <a:solidFill>
                <a:schemeClr val="dk1"/>
              </a:solidFill>
              <a:highlight>
                <a:schemeClr val="lt1"/>
              </a:highlight>
              <a:latin typeface="Arial Narrow"/>
              <a:ea typeface="Arial Narrow"/>
              <a:cs typeface="Arial Narrow"/>
              <a:sym typeface="Arial Narrow"/>
            </a:endParaRPr>
          </a:p>
        </p:txBody>
      </p:sp>
      <p:sp>
        <p:nvSpPr>
          <p:cNvPr id="275" name="Google Shape;275;p15"/>
          <p:cNvSpPr txBox="1"/>
          <p:nvPr/>
        </p:nvSpPr>
        <p:spPr>
          <a:xfrm rot="-5400000">
            <a:off x="11243861" y="1845575"/>
            <a:ext cx="931500" cy="4431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highlight>
                  <a:schemeClr val="lt1"/>
                </a:highlight>
                <a:latin typeface="Arial Narrow"/>
                <a:ea typeface="Arial Narrow"/>
                <a:cs typeface="Arial Narrow"/>
                <a:sym typeface="Arial Narrow"/>
              </a:rPr>
              <a:t>Solution</a:t>
            </a:r>
            <a:endParaRPr sz="1200" b="0" i="0" u="none" strike="noStrike" cap="none">
              <a:solidFill>
                <a:schemeClr val="dk1"/>
              </a:solidFill>
              <a:highlight>
                <a:schemeClr val="lt1"/>
              </a:highlight>
              <a:latin typeface="Arial Narrow"/>
              <a:ea typeface="Arial Narrow"/>
              <a:cs typeface="Arial Narrow"/>
              <a:sym typeface="Arial Narrow"/>
            </a:endParaRPr>
          </a:p>
        </p:txBody>
      </p:sp>
      <p:sp>
        <p:nvSpPr>
          <p:cNvPr id="276" name="Google Shape;276;p15"/>
          <p:cNvSpPr/>
          <p:nvPr/>
        </p:nvSpPr>
        <p:spPr>
          <a:xfrm>
            <a:off x="8112738" y="2169250"/>
            <a:ext cx="2078100" cy="931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5"/>
          <p:cNvSpPr txBox="1"/>
          <p:nvPr/>
        </p:nvSpPr>
        <p:spPr>
          <a:xfrm>
            <a:off x="8686098" y="2241389"/>
            <a:ext cx="931500" cy="4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highlight>
                  <a:schemeClr val="lt1"/>
                </a:highlight>
                <a:latin typeface="Arial Narrow"/>
                <a:ea typeface="Arial Narrow"/>
                <a:cs typeface="Arial Narrow"/>
                <a:sym typeface="Arial Narrow"/>
              </a:rPr>
              <a:t>Definition</a:t>
            </a:r>
            <a:endParaRPr sz="1200" b="0" i="0" u="none" strike="noStrike" cap="none">
              <a:solidFill>
                <a:schemeClr val="dk1"/>
              </a:solidFill>
              <a:highlight>
                <a:schemeClr val="lt1"/>
              </a:highlight>
              <a:latin typeface="Arial Narrow"/>
              <a:ea typeface="Arial Narrow"/>
              <a:cs typeface="Arial Narrow"/>
              <a:sym typeface="Arial Narrow"/>
            </a:endParaRPr>
          </a:p>
        </p:txBody>
      </p:sp>
      <p:sp>
        <p:nvSpPr>
          <p:cNvPr id="278" name="Google Shape;278;p15"/>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B-17 Flying Fortress</a:t>
            </a:r>
            <a:endParaRPr/>
          </a:p>
        </p:txBody>
      </p:sp>
      <p:sp>
        <p:nvSpPr>
          <p:cNvPr id="94" name="Google Shape;94;p5"/>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B-17 Flying Fortress – a design problem</a:t>
            </a:r>
            <a:endParaRPr dirty="0">
              <a:latin typeface="Arial"/>
              <a:ea typeface="Arial"/>
              <a:cs typeface="Arial"/>
              <a:sym typeface="Arial"/>
            </a:endParaRPr>
          </a:p>
        </p:txBody>
      </p:sp>
      <p:pic>
        <p:nvPicPr>
          <p:cNvPr id="95" name="Google Shape;95;p5"/>
          <p:cNvPicPr preferRelativeResize="0"/>
          <p:nvPr/>
        </p:nvPicPr>
        <p:blipFill rotWithShape="1">
          <a:blip r:embed="rId3">
            <a:alphaModFix/>
          </a:blip>
          <a:srcRect/>
          <a:stretch/>
        </p:blipFill>
        <p:spPr>
          <a:xfrm>
            <a:off x="5337714" y="2590391"/>
            <a:ext cx="6297953" cy="3783145"/>
          </a:xfrm>
          <a:prstGeom prst="rect">
            <a:avLst/>
          </a:prstGeom>
          <a:noFill/>
          <a:ln>
            <a:noFill/>
          </a:ln>
        </p:spPr>
      </p:pic>
      <p:pic>
        <p:nvPicPr>
          <p:cNvPr id="96" name="Google Shape;96;p5"/>
          <p:cNvPicPr preferRelativeResize="0"/>
          <p:nvPr/>
        </p:nvPicPr>
        <p:blipFill rotWithShape="1">
          <a:blip r:embed="rId4">
            <a:alphaModFix/>
          </a:blip>
          <a:srcRect/>
          <a:stretch/>
        </p:blipFill>
        <p:spPr>
          <a:xfrm>
            <a:off x="222395" y="1692760"/>
            <a:ext cx="6701681" cy="3783146"/>
          </a:xfrm>
          <a:prstGeom prst="rect">
            <a:avLst/>
          </a:prstGeom>
          <a:noFill/>
          <a:ln>
            <a:noFill/>
          </a:ln>
        </p:spPr>
      </p:pic>
      <p:sp>
        <p:nvSpPr>
          <p:cNvPr id="97" name="Google Shape;97;p5"/>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a:t>
            </a:fld>
            <a:endParaRPr/>
          </a:p>
        </p:txBody>
      </p:sp>
      <p:sp>
        <p:nvSpPr>
          <p:cNvPr id="98" name="Google Shape;98;p5"/>
          <p:cNvSpPr/>
          <p:nvPr/>
        </p:nvSpPr>
        <p:spPr>
          <a:xfrm>
            <a:off x="9765100" y="1000675"/>
            <a:ext cx="655500" cy="1741200"/>
          </a:xfrm>
          <a:prstGeom prst="downArrow">
            <a:avLst>
              <a:gd name="adj1" fmla="val 50000"/>
              <a:gd name="adj2" fmla="val 50000"/>
            </a:avLst>
          </a:prstGeom>
          <a:solidFill>
            <a:srgbClr val="7373D1">
              <a:alpha val="78431"/>
            </a:srgbClr>
          </a:solidFill>
          <a:ln w="9525" cap="flat" cmpd="sng">
            <a:solidFill>
              <a:srgbClr val="7373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373D1"/>
              </a:solidFill>
              <a:highlight>
                <a:schemeClr val="dk2"/>
              </a:highlight>
              <a:latin typeface="Arial"/>
              <a:ea typeface="Arial"/>
              <a:cs typeface="Arial"/>
              <a:sym typeface="Arial"/>
            </a:endParaRPr>
          </a:p>
        </p:txBody>
      </p:sp>
      <p:sp>
        <p:nvSpPr>
          <p:cNvPr id="99" name="Google Shape;99;p5"/>
          <p:cNvSpPr/>
          <p:nvPr/>
        </p:nvSpPr>
        <p:spPr>
          <a:xfrm>
            <a:off x="10739475" y="1164525"/>
            <a:ext cx="655500" cy="2162400"/>
          </a:xfrm>
          <a:prstGeom prst="downArrow">
            <a:avLst>
              <a:gd name="adj1" fmla="val 50000"/>
              <a:gd name="adj2" fmla="val 50000"/>
            </a:avLst>
          </a:prstGeom>
          <a:solidFill>
            <a:srgbClr val="7373D1">
              <a:alpha val="7843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6"/>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Fundamental</a:t>
            </a:r>
            <a:endParaRPr/>
          </a:p>
        </p:txBody>
      </p:sp>
      <p:grpSp>
        <p:nvGrpSpPr>
          <p:cNvPr id="285" name="Google Shape;285;p16"/>
          <p:cNvGrpSpPr/>
          <p:nvPr/>
        </p:nvGrpSpPr>
        <p:grpSpPr>
          <a:xfrm>
            <a:off x="886183" y="947853"/>
            <a:ext cx="11368361" cy="4747809"/>
            <a:chOff x="2250739" y="1539954"/>
            <a:chExt cx="9194860" cy="4302956"/>
          </a:xfrm>
        </p:grpSpPr>
        <p:pic>
          <p:nvPicPr>
            <p:cNvPr id="286" name="Google Shape;286;p16" descr="User with solid fill"/>
            <p:cNvPicPr preferRelativeResize="0"/>
            <p:nvPr/>
          </p:nvPicPr>
          <p:blipFill rotWithShape="1">
            <a:blip r:embed="rId3">
              <a:alphaModFix/>
            </a:blip>
            <a:srcRect/>
            <a:stretch/>
          </p:blipFill>
          <p:spPr>
            <a:xfrm>
              <a:off x="5220317" y="2350257"/>
              <a:ext cx="2450123" cy="2450123"/>
            </a:xfrm>
            <a:prstGeom prst="rect">
              <a:avLst/>
            </a:prstGeom>
            <a:noFill/>
            <a:ln>
              <a:noFill/>
            </a:ln>
          </p:spPr>
        </p:pic>
        <p:sp>
          <p:nvSpPr>
            <p:cNvPr id="287" name="Google Shape;287;p16"/>
            <p:cNvSpPr/>
            <p:nvPr/>
          </p:nvSpPr>
          <p:spPr>
            <a:xfrm rot="-5400000">
              <a:off x="4293902"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288" name="Google Shape;288;p16"/>
            <p:cNvSpPr/>
            <p:nvPr/>
          </p:nvSpPr>
          <p:spPr>
            <a:xfrm>
              <a:off x="4293902"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289" name="Google Shape;289;p16"/>
            <p:cNvSpPr/>
            <p:nvPr/>
          </p:nvSpPr>
          <p:spPr>
            <a:xfrm rot="5400000">
              <a:off x="4293958"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290" name="Google Shape;290;p16"/>
            <p:cNvSpPr/>
            <p:nvPr/>
          </p:nvSpPr>
          <p:spPr>
            <a:xfrm rot="10800000">
              <a:off x="4293958"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291" name="Google Shape;291;p16"/>
            <p:cNvSpPr txBox="1"/>
            <p:nvPr/>
          </p:nvSpPr>
          <p:spPr>
            <a:xfrm>
              <a:off x="2250739" y="1787885"/>
              <a:ext cx="2848800" cy="7530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 Understand/relate in context</a:t>
              </a:r>
              <a:endParaRPr sz="2000" b="1" i="0" u="none" strike="noStrike" cap="none">
                <a:solidFill>
                  <a:schemeClr val="dk1"/>
                </a:solidFill>
                <a:latin typeface="Arial"/>
                <a:ea typeface="Arial"/>
                <a:cs typeface="Arial"/>
                <a:sym typeface="Arial"/>
              </a:endParaRPr>
            </a:p>
          </p:txBody>
        </p:sp>
        <p:sp>
          <p:nvSpPr>
            <p:cNvPr id="292" name="Google Shape;292;p16"/>
            <p:cNvSpPr txBox="1"/>
            <p:nvPr/>
          </p:nvSpPr>
          <p:spPr>
            <a:xfrm>
              <a:off x="2250739" y="4799829"/>
              <a:ext cx="2548677" cy="7530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4. Observe to learn, iterate to improve</a:t>
              </a:r>
              <a:endParaRPr sz="1467" b="0" i="0" u="none" strike="noStrike" cap="none">
                <a:solidFill>
                  <a:srgbClr val="000000"/>
                </a:solidFill>
                <a:latin typeface="Arial"/>
                <a:ea typeface="Arial"/>
                <a:cs typeface="Arial"/>
                <a:sym typeface="Arial"/>
              </a:endParaRPr>
            </a:p>
          </p:txBody>
        </p:sp>
        <p:sp>
          <p:nvSpPr>
            <p:cNvPr id="293" name="Google Shape;293;p16"/>
            <p:cNvSpPr txBox="1"/>
            <p:nvPr/>
          </p:nvSpPr>
          <p:spPr>
            <a:xfrm>
              <a:off x="8596799" y="4799829"/>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3.  Do something</a:t>
              </a:r>
              <a:endParaRPr sz="1467" b="0" i="0" u="none" strike="noStrike" cap="none">
                <a:solidFill>
                  <a:srgbClr val="000000"/>
                </a:solidFill>
                <a:latin typeface="Arial"/>
                <a:ea typeface="Arial"/>
                <a:cs typeface="Arial"/>
                <a:sym typeface="Arial"/>
              </a:endParaRPr>
            </a:p>
          </p:txBody>
        </p:sp>
        <p:sp>
          <p:nvSpPr>
            <p:cNvPr id="294" name="Google Shape;294;p16"/>
            <p:cNvSpPr txBox="1"/>
            <p:nvPr/>
          </p:nvSpPr>
          <p:spPr>
            <a:xfrm>
              <a:off x="8546213" y="1787885"/>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2. Get oriented</a:t>
              </a:r>
              <a:endParaRPr sz="1467" b="0" i="0" u="none" strike="noStrike" cap="none">
                <a:solidFill>
                  <a:srgbClr val="000000"/>
                </a:solidFill>
                <a:latin typeface="Arial"/>
                <a:ea typeface="Arial"/>
                <a:cs typeface="Arial"/>
                <a:sym typeface="Arial"/>
              </a:endParaRPr>
            </a:p>
          </p:txBody>
        </p:sp>
      </p:grpSp>
      <p:sp>
        <p:nvSpPr>
          <p:cNvPr id="295" name="Google Shape;295;p16"/>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7"/>
          <p:cNvSpPr/>
          <p:nvPr/>
        </p:nvSpPr>
        <p:spPr>
          <a:xfrm>
            <a:off x="563526" y="1221416"/>
            <a:ext cx="3721395" cy="830956"/>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302" name="Google Shape;302;p1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Fundamental</a:t>
            </a:r>
            <a:endParaRPr/>
          </a:p>
        </p:txBody>
      </p:sp>
      <p:grpSp>
        <p:nvGrpSpPr>
          <p:cNvPr id="303" name="Google Shape;303;p17"/>
          <p:cNvGrpSpPr/>
          <p:nvPr/>
        </p:nvGrpSpPr>
        <p:grpSpPr>
          <a:xfrm>
            <a:off x="641624" y="947853"/>
            <a:ext cx="11612920" cy="4747809"/>
            <a:chOff x="2052939" y="1539954"/>
            <a:chExt cx="9392660" cy="4302956"/>
          </a:xfrm>
        </p:grpSpPr>
        <p:pic>
          <p:nvPicPr>
            <p:cNvPr id="304" name="Google Shape;304;p17" descr="User with solid fill"/>
            <p:cNvPicPr preferRelativeResize="0"/>
            <p:nvPr/>
          </p:nvPicPr>
          <p:blipFill rotWithShape="1">
            <a:blip r:embed="rId3">
              <a:alphaModFix/>
            </a:blip>
            <a:srcRect/>
            <a:stretch/>
          </p:blipFill>
          <p:spPr>
            <a:xfrm>
              <a:off x="5220317" y="2350257"/>
              <a:ext cx="2450123" cy="2450123"/>
            </a:xfrm>
            <a:prstGeom prst="rect">
              <a:avLst/>
            </a:prstGeom>
            <a:noFill/>
            <a:ln>
              <a:noFill/>
            </a:ln>
          </p:spPr>
        </p:pic>
        <p:sp>
          <p:nvSpPr>
            <p:cNvPr id="305" name="Google Shape;305;p17"/>
            <p:cNvSpPr/>
            <p:nvPr/>
          </p:nvSpPr>
          <p:spPr>
            <a:xfrm rot="-5400000">
              <a:off x="4293902"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rgbClr val="2245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06" name="Google Shape;306;p17"/>
            <p:cNvSpPr/>
            <p:nvPr/>
          </p:nvSpPr>
          <p:spPr>
            <a:xfrm>
              <a:off x="4293902"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w="9525" cap="flat" cmpd="sng">
              <a:solidFill>
                <a:srgbClr val="2245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07" name="Google Shape;307;p17"/>
            <p:cNvSpPr/>
            <p:nvPr/>
          </p:nvSpPr>
          <p:spPr>
            <a:xfrm rot="5400000">
              <a:off x="4293958"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rgbClr val="2245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08" name="Google Shape;308;p17"/>
            <p:cNvSpPr/>
            <p:nvPr/>
          </p:nvSpPr>
          <p:spPr>
            <a:xfrm rot="10800000">
              <a:off x="4293958"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w="9525" cap="flat" cmpd="sng">
              <a:solidFill>
                <a:srgbClr val="2245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09" name="Google Shape;309;p17"/>
            <p:cNvSpPr txBox="1"/>
            <p:nvPr/>
          </p:nvSpPr>
          <p:spPr>
            <a:xfrm>
              <a:off x="2052939" y="1787885"/>
              <a:ext cx="2848800" cy="753098"/>
            </a:xfrm>
            <a:prstGeom prst="rect">
              <a:avLst/>
            </a:prstGeom>
            <a:noFill/>
            <a:ln w="9525" cap="flat" cmpd="sng">
              <a:solidFill>
                <a:srgbClr val="22458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1. Understand/relate in context</a:t>
              </a:r>
              <a:endParaRPr sz="2000" b="1" i="0" u="none" strike="noStrike" cap="none">
                <a:solidFill>
                  <a:schemeClr val="lt1"/>
                </a:solidFill>
                <a:latin typeface="Arial"/>
                <a:ea typeface="Arial"/>
                <a:cs typeface="Arial"/>
                <a:sym typeface="Arial"/>
              </a:endParaRPr>
            </a:p>
          </p:txBody>
        </p:sp>
        <p:sp>
          <p:nvSpPr>
            <p:cNvPr id="310" name="Google Shape;310;p17"/>
            <p:cNvSpPr txBox="1"/>
            <p:nvPr/>
          </p:nvSpPr>
          <p:spPr>
            <a:xfrm>
              <a:off x="2220386" y="4799829"/>
              <a:ext cx="2548677" cy="7530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4. Observe to learn, iterate to improve</a:t>
              </a:r>
              <a:endParaRPr sz="1467" b="0" i="0" u="none" strike="noStrike" cap="none">
                <a:solidFill>
                  <a:srgbClr val="000000"/>
                </a:solidFill>
                <a:latin typeface="Arial"/>
                <a:ea typeface="Arial"/>
                <a:cs typeface="Arial"/>
                <a:sym typeface="Arial"/>
              </a:endParaRPr>
            </a:p>
          </p:txBody>
        </p:sp>
        <p:sp>
          <p:nvSpPr>
            <p:cNvPr id="311" name="Google Shape;311;p17"/>
            <p:cNvSpPr txBox="1"/>
            <p:nvPr/>
          </p:nvSpPr>
          <p:spPr>
            <a:xfrm>
              <a:off x="8596799" y="4799829"/>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3.  Do something</a:t>
              </a:r>
              <a:endParaRPr sz="1467" b="0" i="0" u="none" strike="noStrike" cap="none">
                <a:solidFill>
                  <a:srgbClr val="000000"/>
                </a:solidFill>
                <a:latin typeface="Arial"/>
                <a:ea typeface="Arial"/>
                <a:cs typeface="Arial"/>
                <a:sym typeface="Arial"/>
              </a:endParaRPr>
            </a:p>
          </p:txBody>
        </p:sp>
        <p:sp>
          <p:nvSpPr>
            <p:cNvPr id="312" name="Google Shape;312;p17"/>
            <p:cNvSpPr txBox="1"/>
            <p:nvPr/>
          </p:nvSpPr>
          <p:spPr>
            <a:xfrm>
              <a:off x="8546213" y="1787885"/>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2. Get oriented</a:t>
              </a:r>
              <a:endParaRPr sz="1467" b="0" i="0" u="none" strike="noStrike" cap="none">
                <a:solidFill>
                  <a:srgbClr val="000000"/>
                </a:solidFill>
                <a:latin typeface="Arial"/>
                <a:ea typeface="Arial"/>
                <a:cs typeface="Arial"/>
                <a:sym typeface="Arial"/>
              </a:endParaRPr>
            </a:p>
          </p:txBody>
        </p:sp>
      </p:grpSp>
      <p:sp>
        <p:nvSpPr>
          <p:cNvPr id="313" name="Google Shape;313;p1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8"/>
          <p:cNvSpPr txBox="1">
            <a:spLocks noGrp="1"/>
          </p:cNvSpPr>
          <p:nvPr>
            <p:ph type="title"/>
          </p:nvPr>
        </p:nvSpPr>
        <p:spPr>
          <a:xfrm>
            <a:off x="1822850" y="0"/>
            <a:ext cx="912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Understand/Relate in Context</a:t>
            </a:r>
            <a:endParaRPr/>
          </a:p>
        </p:txBody>
      </p:sp>
      <p:sp>
        <p:nvSpPr>
          <p:cNvPr id="320" name="Google Shape;320;p18"/>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Discover - explicit understanding of users, tasks and environments</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How do we center the user?</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Conduct interviews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Observe how they perform tasks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Research their background and environment</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Develop personas and user journeys</a:t>
            </a:r>
            <a:endParaRPr dirty="0">
              <a:latin typeface="Arial"/>
              <a:ea typeface="Arial"/>
              <a:cs typeface="Arial"/>
              <a:sym typeface="Arial"/>
            </a:endParaRPr>
          </a:p>
          <a:p>
            <a:pPr marL="457189" lvl="0" indent="-323839" algn="l" rtl="0">
              <a:lnSpc>
                <a:spcPct val="100000"/>
              </a:lnSpc>
              <a:spcBef>
                <a:spcPts val="560"/>
              </a:spcBef>
              <a:spcAft>
                <a:spcPts val="0"/>
              </a:spcAft>
              <a:buSzPts val="2100"/>
              <a:buNone/>
            </a:pPr>
            <a:endParaRPr dirty="0">
              <a:latin typeface="Arial"/>
              <a:ea typeface="Arial"/>
              <a:cs typeface="Arial"/>
              <a:sym typeface="Arial"/>
            </a:endParaRPr>
          </a:p>
        </p:txBody>
      </p:sp>
      <p:sp>
        <p:nvSpPr>
          <p:cNvPr id="321" name="Google Shape;321;p18"/>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22</a:t>
            </a:fld>
            <a:endParaRPr/>
          </a:p>
        </p:txBody>
      </p:sp>
      <p:grpSp>
        <p:nvGrpSpPr>
          <p:cNvPr id="322" name="Google Shape;322;p18"/>
          <p:cNvGrpSpPr/>
          <p:nvPr/>
        </p:nvGrpSpPr>
        <p:grpSpPr>
          <a:xfrm>
            <a:off x="9083825" y="5118705"/>
            <a:ext cx="4812513" cy="2649600"/>
            <a:chOff x="9083825" y="5118705"/>
            <a:chExt cx="4812513" cy="2649600"/>
          </a:xfrm>
        </p:grpSpPr>
        <p:sp>
          <p:nvSpPr>
            <p:cNvPr id="323" name="Google Shape;323;p18"/>
            <p:cNvSpPr/>
            <p:nvPr/>
          </p:nvSpPr>
          <p:spPr>
            <a:xfrm rot="-5400000">
              <a:off x="10819688" y="4691655"/>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24" name="Google Shape;324;p18"/>
            <p:cNvSpPr/>
            <p:nvPr/>
          </p:nvSpPr>
          <p:spPr>
            <a:xfrm>
              <a:off x="9083825" y="5271400"/>
              <a:ext cx="1883100" cy="463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sz="1300" b="1">
                  <a:solidFill>
                    <a:schemeClr val="lt1"/>
                  </a:solidFill>
                </a:rPr>
                <a:t>Understand/relate in context</a:t>
              </a:r>
              <a:endParaRPr sz="1300" b="0" i="0" u="none" strike="noStrike" cap="none">
                <a:solidFill>
                  <a:schemeClr val="dk1"/>
                </a:solidFill>
                <a:latin typeface="Tahoma"/>
                <a:ea typeface="Tahoma"/>
                <a:cs typeface="Tahoma"/>
                <a:sym typeface="Tahoma"/>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9"/>
          <p:cNvSpPr txBox="1">
            <a:spLocks noGrp="1"/>
          </p:cNvSpPr>
          <p:nvPr>
            <p:ph type="title"/>
          </p:nvPr>
        </p:nvSpPr>
        <p:spPr>
          <a:xfrm>
            <a:off x="1835600" y="0"/>
            <a:ext cx="91398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Understand/Relate in Context</a:t>
            </a:r>
            <a:endParaRPr/>
          </a:p>
        </p:txBody>
      </p:sp>
      <p:sp>
        <p:nvSpPr>
          <p:cNvPr id="331" name="Google Shape;331;p19"/>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Why conduct user research?</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Understand users’ problems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Learn users’ motivations and mental models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Become familiar with users’ context</a:t>
            </a:r>
            <a:endParaRPr dirty="0">
              <a:latin typeface="Arial"/>
              <a:ea typeface="Arial"/>
              <a:cs typeface="Arial"/>
              <a:sym typeface="Arial"/>
            </a:endParaRPr>
          </a:p>
          <a:p>
            <a:pPr marL="990574" lvl="1" indent="-380989" algn="l" rtl="0">
              <a:lnSpc>
                <a:spcPct val="100000"/>
              </a:lnSpc>
              <a:spcBef>
                <a:spcPts val="480"/>
              </a:spcBef>
              <a:spcAft>
                <a:spcPts val="0"/>
              </a:spcAft>
              <a:buSzPts val="1800"/>
              <a:buFont typeface="Arial"/>
              <a:buChar char="■"/>
            </a:pPr>
            <a:r>
              <a:rPr lang="en-US" dirty="0">
                <a:latin typeface="Arial"/>
                <a:ea typeface="Arial"/>
                <a:cs typeface="Arial"/>
                <a:sym typeface="Arial"/>
              </a:rPr>
              <a:t>Validate and invalidate assumptions / biases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Input to persona development (more on this later)</a:t>
            </a:r>
            <a:br>
              <a:rPr lang="en-US" dirty="0">
                <a:latin typeface="Arial"/>
                <a:ea typeface="Arial"/>
                <a:cs typeface="Arial"/>
                <a:sym typeface="Arial"/>
              </a:rPr>
            </a:br>
            <a:endParaRPr dirty="0">
              <a:latin typeface="Arial"/>
              <a:ea typeface="Arial"/>
              <a:cs typeface="Arial"/>
              <a:sym typeface="Arial"/>
            </a:endParaRPr>
          </a:p>
        </p:txBody>
      </p:sp>
      <p:sp>
        <p:nvSpPr>
          <p:cNvPr id="332" name="Google Shape;332;p1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23</a:t>
            </a:fld>
            <a:endParaRPr/>
          </a:p>
        </p:txBody>
      </p:sp>
      <p:grpSp>
        <p:nvGrpSpPr>
          <p:cNvPr id="333" name="Google Shape;333;p19"/>
          <p:cNvGrpSpPr/>
          <p:nvPr/>
        </p:nvGrpSpPr>
        <p:grpSpPr>
          <a:xfrm>
            <a:off x="9083825" y="5118705"/>
            <a:ext cx="4812513" cy="2649600"/>
            <a:chOff x="9083825" y="5118705"/>
            <a:chExt cx="4812513" cy="2649600"/>
          </a:xfrm>
        </p:grpSpPr>
        <p:sp>
          <p:nvSpPr>
            <p:cNvPr id="334" name="Google Shape;334;p19"/>
            <p:cNvSpPr/>
            <p:nvPr/>
          </p:nvSpPr>
          <p:spPr>
            <a:xfrm rot="-5400000">
              <a:off x="10819688" y="4691655"/>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35" name="Google Shape;335;p19"/>
            <p:cNvSpPr/>
            <p:nvPr/>
          </p:nvSpPr>
          <p:spPr>
            <a:xfrm>
              <a:off x="9083825" y="5271400"/>
              <a:ext cx="1883100" cy="463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sz="1300" b="1">
                  <a:solidFill>
                    <a:schemeClr val="lt1"/>
                  </a:solidFill>
                </a:rPr>
                <a:t>Understand/relate in context</a:t>
              </a:r>
              <a:endParaRPr sz="1300" b="0" i="0" u="none" strike="noStrike" cap="none">
                <a:solidFill>
                  <a:schemeClr val="dk1"/>
                </a:solidFill>
                <a:latin typeface="Tahoma"/>
                <a:ea typeface="Tahoma"/>
                <a:cs typeface="Tahoma"/>
                <a:sym typeface="Tahoma"/>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0"/>
          <p:cNvSpPr txBox="1">
            <a:spLocks noGrp="1"/>
          </p:cNvSpPr>
          <p:nvPr>
            <p:ph type="title"/>
          </p:nvPr>
        </p:nvSpPr>
        <p:spPr>
          <a:xfrm>
            <a:off x="1822850" y="0"/>
            <a:ext cx="91524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Understand/Relate in Context</a:t>
            </a:r>
            <a:endParaRPr/>
          </a:p>
        </p:txBody>
      </p:sp>
      <p:sp>
        <p:nvSpPr>
          <p:cNvPr id="342" name="Google Shape;342;p20"/>
          <p:cNvSpPr/>
          <p:nvPr/>
        </p:nvSpPr>
        <p:spPr>
          <a:xfrm>
            <a:off x="1751450" y="2063600"/>
            <a:ext cx="4279299" cy="39604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dirty="0">
                <a:solidFill>
                  <a:schemeClr val="lt1"/>
                </a:solidFill>
                <a:latin typeface="Arial"/>
                <a:ea typeface="Arial"/>
                <a:cs typeface="Arial"/>
                <a:sym typeface="Arial"/>
              </a:rPr>
              <a:t>What users</a:t>
            </a:r>
            <a:r>
              <a:rPr lang="en-US" sz="3067" b="1" i="0" u="sng" strike="noStrike" cap="none" dirty="0">
                <a:solidFill>
                  <a:schemeClr val="lt1"/>
                </a:solidFill>
                <a:latin typeface="Arial"/>
                <a:ea typeface="Arial"/>
                <a:cs typeface="Arial"/>
                <a:sym typeface="Arial"/>
              </a:rPr>
              <a:t> say:</a:t>
            </a:r>
            <a:r>
              <a:rPr lang="en-US" sz="3067" b="1" i="0" u="none" strike="noStrike" cap="none" dirty="0">
                <a:solidFill>
                  <a:schemeClr val="lt1"/>
                </a:solidFill>
                <a:latin typeface="Arial"/>
                <a:ea typeface="Arial"/>
                <a:cs typeface="Arial"/>
                <a:sym typeface="Arial"/>
              </a:rPr>
              <a:t> </a:t>
            </a:r>
            <a:br>
              <a:rPr lang="en-US" sz="3067" b="1" i="0" u="none" strike="noStrike" cap="none" dirty="0">
                <a:solidFill>
                  <a:schemeClr val="lt1"/>
                </a:solidFill>
                <a:latin typeface="Arial"/>
                <a:ea typeface="Arial"/>
                <a:cs typeface="Arial"/>
                <a:sym typeface="Arial"/>
              </a:rPr>
            </a:br>
            <a:br>
              <a:rPr lang="en-US" sz="3067" b="1" i="0" u="none" strike="noStrike" cap="none" dirty="0">
                <a:solidFill>
                  <a:schemeClr val="lt1"/>
                </a:solidFill>
                <a:latin typeface="Arial"/>
                <a:ea typeface="Arial"/>
                <a:cs typeface="Arial"/>
                <a:sym typeface="Arial"/>
              </a:rPr>
            </a:br>
            <a:r>
              <a:rPr lang="en-US" sz="3067" b="1" i="0" u="none" strike="noStrike" cap="none" dirty="0">
                <a:solidFill>
                  <a:schemeClr val="lt1"/>
                </a:solidFill>
                <a:latin typeface="Arial"/>
                <a:ea typeface="Arial"/>
                <a:cs typeface="Arial"/>
                <a:sym typeface="Arial"/>
              </a:rPr>
              <a:t>thoughts, feelings, impressions</a:t>
            </a:r>
            <a:endParaRPr sz="3067" b="1" i="0" u="none" strike="noStrike" cap="none" dirty="0">
              <a:solidFill>
                <a:schemeClr val="lt1"/>
              </a:solidFill>
              <a:latin typeface="Arial"/>
              <a:ea typeface="Arial"/>
              <a:cs typeface="Arial"/>
              <a:sym typeface="Arial"/>
            </a:endParaRPr>
          </a:p>
        </p:txBody>
      </p:sp>
      <p:sp>
        <p:nvSpPr>
          <p:cNvPr id="343" name="Google Shape;343;p20"/>
          <p:cNvSpPr/>
          <p:nvPr/>
        </p:nvSpPr>
        <p:spPr>
          <a:xfrm>
            <a:off x="6480135" y="2063600"/>
            <a:ext cx="4279299" cy="3960400"/>
          </a:xfrm>
          <a:prstGeom prst="ellipse">
            <a:avLst/>
          </a:prstGeom>
          <a:solidFill>
            <a:srgbClr val="7373D1">
              <a:alpha val="78431"/>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a:solidFill>
                  <a:schemeClr val="lt1"/>
                </a:solidFill>
                <a:latin typeface="Arial"/>
                <a:ea typeface="Arial"/>
                <a:cs typeface="Arial"/>
                <a:sym typeface="Arial"/>
              </a:rPr>
              <a:t>What users</a:t>
            </a:r>
            <a:r>
              <a:rPr lang="en-US" sz="3067" b="1" i="0" u="sng" strike="noStrike" cap="none">
                <a:solidFill>
                  <a:schemeClr val="lt1"/>
                </a:solidFill>
                <a:latin typeface="Arial"/>
                <a:ea typeface="Arial"/>
                <a:cs typeface="Arial"/>
                <a:sym typeface="Arial"/>
              </a:rPr>
              <a:t> do:</a:t>
            </a:r>
            <a:endParaRPr sz="3067"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67"/>
              <a:buFont typeface="Arial"/>
              <a:buNone/>
            </a:pPr>
            <a:endParaRPr sz="3067"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a:solidFill>
                  <a:schemeClr val="lt1"/>
                </a:solidFill>
                <a:latin typeface="Arial"/>
                <a:ea typeface="Arial"/>
                <a:cs typeface="Arial"/>
                <a:sym typeface="Arial"/>
              </a:rPr>
              <a:t>capabilities,</a:t>
            </a:r>
            <a:endParaRPr sz="3067"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a:solidFill>
                  <a:schemeClr val="lt1"/>
                </a:solidFill>
                <a:latin typeface="Arial"/>
                <a:ea typeface="Arial"/>
                <a:cs typeface="Arial"/>
                <a:sym typeface="Arial"/>
              </a:rPr>
              <a:t>tendencies,</a:t>
            </a:r>
            <a:endParaRPr sz="3067"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67"/>
              <a:buFont typeface="Arial"/>
              <a:buNone/>
            </a:pPr>
            <a:r>
              <a:rPr lang="en-US" sz="3067" b="1" i="0" u="none" strike="noStrike" cap="none">
                <a:solidFill>
                  <a:schemeClr val="lt1"/>
                </a:solidFill>
                <a:latin typeface="Arial"/>
                <a:ea typeface="Arial"/>
                <a:cs typeface="Arial"/>
                <a:sym typeface="Arial"/>
              </a:rPr>
              <a:t>execution</a:t>
            </a:r>
            <a:endParaRPr sz="3067" b="1" i="0" u="none" strike="noStrike" cap="none">
              <a:solidFill>
                <a:schemeClr val="lt1"/>
              </a:solidFill>
              <a:latin typeface="Arial"/>
              <a:ea typeface="Arial"/>
              <a:cs typeface="Arial"/>
              <a:sym typeface="Arial"/>
            </a:endParaRPr>
          </a:p>
        </p:txBody>
      </p:sp>
      <p:sp>
        <p:nvSpPr>
          <p:cNvPr id="344" name="Google Shape;344;p20"/>
          <p:cNvSpPr txBox="1"/>
          <p:nvPr/>
        </p:nvSpPr>
        <p:spPr>
          <a:xfrm>
            <a:off x="1751450" y="833967"/>
            <a:ext cx="4022029" cy="902835"/>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4267"/>
              <a:buFont typeface="Arial"/>
              <a:buNone/>
            </a:pPr>
            <a:r>
              <a:rPr lang="en-US" sz="4267" b="1" i="0" u="none" strike="noStrike" cap="none">
                <a:solidFill>
                  <a:schemeClr val="dk1"/>
                </a:solidFill>
                <a:latin typeface="Arial"/>
                <a:ea typeface="Arial"/>
                <a:cs typeface="Arial"/>
                <a:sym typeface="Arial"/>
              </a:rPr>
              <a:t>ATTITUDINAL</a:t>
            </a:r>
            <a:endParaRPr sz="4133" b="1" i="0" u="none" strike="noStrike" cap="none">
              <a:solidFill>
                <a:schemeClr val="dk1"/>
              </a:solidFill>
              <a:latin typeface="Arial"/>
              <a:ea typeface="Arial"/>
              <a:cs typeface="Arial"/>
              <a:sym typeface="Arial"/>
            </a:endParaRPr>
          </a:p>
        </p:txBody>
      </p:sp>
      <p:sp>
        <p:nvSpPr>
          <p:cNvPr id="345" name="Google Shape;345;p20"/>
          <p:cNvSpPr txBox="1"/>
          <p:nvPr/>
        </p:nvSpPr>
        <p:spPr>
          <a:xfrm>
            <a:off x="6633133" y="833967"/>
            <a:ext cx="3948660" cy="902835"/>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4267"/>
              <a:buFont typeface="Arial"/>
              <a:buNone/>
            </a:pPr>
            <a:r>
              <a:rPr lang="en-US" sz="4267" b="1" i="0" u="none" strike="noStrike" cap="none">
                <a:solidFill>
                  <a:schemeClr val="dk1"/>
                </a:solidFill>
                <a:latin typeface="Arial"/>
                <a:ea typeface="Arial"/>
                <a:cs typeface="Arial"/>
                <a:sym typeface="Arial"/>
              </a:rPr>
              <a:t>BEHAVIORAL</a:t>
            </a:r>
            <a:endParaRPr sz="4133" b="1" i="0" u="none" strike="noStrike" cap="none">
              <a:solidFill>
                <a:schemeClr val="dk1"/>
              </a:solidFill>
              <a:latin typeface="Arial"/>
              <a:ea typeface="Arial"/>
              <a:cs typeface="Arial"/>
              <a:sym typeface="Arial"/>
            </a:endParaRPr>
          </a:p>
        </p:txBody>
      </p:sp>
      <p:sp>
        <p:nvSpPr>
          <p:cNvPr id="346" name="Google Shape;346;p2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24</a:t>
            </a:fld>
            <a:endParaRPr/>
          </a:p>
        </p:txBody>
      </p:sp>
      <p:sp>
        <p:nvSpPr>
          <p:cNvPr id="347" name="Google Shape;347;p20"/>
          <p:cNvSpPr/>
          <p:nvPr/>
        </p:nvSpPr>
        <p:spPr>
          <a:xfrm rot="-5400000">
            <a:off x="10819688" y="4691655"/>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1"/>
          <p:cNvSpPr txBox="1">
            <a:spLocks noGrp="1"/>
          </p:cNvSpPr>
          <p:nvPr>
            <p:ph type="title"/>
          </p:nvPr>
        </p:nvSpPr>
        <p:spPr>
          <a:xfrm>
            <a:off x="1835600" y="0"/>
            <a:ext cx="91524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Understand/Relate in Context</a:t>
            </a:r>
            <a:endParaRPr/>
          </a:p>
        </p:txBody>
      </p:sp>
      <p:sp>
        <p:nvSpPr>
          <p:cNvPr id="354" name="Google Shape;354;p21"/>
          <p:cNvSpPr txBox="1">
            <a:spLocks noGrp="1"/>
          </p:cNvSpPr>
          <p:nvPr>
            <p:ph type="body" idx="1"/>
          </p:nvPr>
        </p:nvSpPr>
        <p:spPr>
          <a:xfrm>
            <a:off x="480125" y="1046725"/>
            <a:ext cx="8519400" cy="50751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Interview techniques</a:t>
            </a:r>
            <a:endParaRPr dirty="0"/>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Set context for interview</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Establish rapport</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They are the expert of their perspective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Don’t ask leading questions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Ask about one topic at a time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Ask specific questions – not generalized ones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Ask probing and follow-up questions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Be attuned to facial expression and body language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Do read-back’s to ensure you are interpreting what you hear correctly</a:t>
            </a:r>
            <a:endParaRPr dirty="0">
              <a:latin typeface="Arial"/>
              <a:ea typeface="Arial"/>
              <a:cs typeface="Arial"/>
              <a:sym typeface="Arial"/>
            </a:endParaRPr>
          </a:p>
        </p:txBody>
      </p:sp>
      <p:sp>
        <p:nvSpPr>
          <p:cNvPr id="355" name="Google Shape;355;p21"/>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25</a:t>
            </a:fld>
            <a:endParaRPr/>
          </a:p>
        </p:txBody>
      </p:sp>
      <p:grpSp>
        <p:nvGrpSpPr>
          <p:cNvPr id="356" name="Google Shape;356;p21"/>
          <p:cNvGrpSpPr/>
          <p:nvPr/>
        </p:nvGrpSpPr>
        <p:grpSpPr>
          <a:xfrm>
            <a:off x="9083825" y="5118705"/>
            <a:ext cx="4812513" cy="2649600"/>
            <a:chOff x="9083825" y="5118705"/>
            <a:chExt cx="4812513" cy="2649600"/>
          </a:xfrm>
        </p:grpSpPr>
        <p:sp>
          <p:nvSpPr>
            <p:cNvPr id="357" name="Google Shape;357;p21"/>
            <p:cNvSpPr/>
            <p:nvPr/>
          </p:nvSpPr>
          <p:spPr>
            <a:xfrm rot="-5400000">
              <a:off x="10819688" y="4691655"/>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58" name="Google Shape;358;p21"/>
            <p:cNvSpPr/>
            <p:nvPr/>
          </p:nvSpPr>
          <p:spPr>
            <a:xfrm>
              <a:off x="9083825" y="5271400"/>
              <a:ext cx="1883100" cy="463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sz="1300" b="1">
                  <a:solidFill>
                    <a:schemeClr val="lt1"/>
                  </a:solidFill>
                </a:rPr>
                <a:t>Understand/relate in context</a:t>
              </a:r>
              <a:endParaRPr sz="1300" b="0" i="0" u="none" strike="noStrike" cap="none">
                <a:solidFill>
                  <a:schemeClr val="dk1"/>
                </a:solidFill>
                <a:latin typeface="Tahoma"/>
                <a:ea typeface="Tahoma"/>
                <a:cs typeface="Tahoma"/>
                <a:sym typeface="Tahoma"/>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2"/>
          <p:cNvSpPr/>
          <p:nvPr/>
        </p:nvSpPr>
        <p:spPr>
          <a:xfrm>
            <a:off x="8126276" y="1010972"/>
            <a:ext cx="3721395" cy="830956"/>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365" name="Google Shape;365;p2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Fundamental</a:t>
            </a:r>
            <a:endParaRPr/>
          </a:p>
        </p:txBody>
      </p:sp>
      <p:grpSp>
        <p:nvGrpSpPr>
          <p:cNvPr id="366" name="Google Shape;366;p22"/>
          <p:cNvGrpSpPr/>
          <p:nvPr/>
        </p:nvGrpSpPr>
        <p:grpSpPr>
          <a:xfrm>
            <a:off x="867305" y="947853"/>
            <a:ext cx="11387239" cy="4747809"/>
            <a:chOff x="2235470" y="1539954"/>
            <a:chExt cx="9210129" cy="4302956"/>
          </a:xfrm>
        </p:grpSpPr>
        <p:pic>
          <p:nvPicPr>
            <p:cNvPr id="367" name="Google Shape;367;p22" descr="User with solid fill"/>
            <p:cNvPicPr preferRelativeResize="0"/>
            <p:nvPr/>
          </p:nvPicPr>
          <p:blipFill rotWithShape="1">
            <a:blip r:embed="rId3">
              <a:alphaModFix/>
            </a:blip>
            <a:srcRect/>
            <a:stretch/>
          </p:blipFill>
          <p:spPr>
            <a:xfrm>
              <a:off x="5220317" y="2350257"/>
              <a:ext cx="2450123" cy="2450123"/>
            </a:xfrm>
            <a:prstGeom prst="rect">
              <a:avLst/>
            </a:prstGeom>
            <a:noFill/>
            <a:ln>
              <a:noFill/>
            </a:ln>
          </p:spPr>
        </p:pic>
        <p:sp>
          <p:nvSpPr>
            <p:cNvPr id="368" name="Google Shape;368;p22"/>
            <p:cNvSpPr/>
            <p:nvPr/>
          </p:nvSpPr>
          <p:spPr>
            <a:xfrm rot="-5400000">
              <a:off x="4293902"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69" name="Google Shape;369;p22"/>
            <p:cNvSpPr/>
            <p:nvPr/>
          </p:nvSpPr>
          <p:spPr>
            <a:xfrm>
              <a:off x="4293902"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70" name="Google Shape;370;p22"/>
            <p:cNvSpPr/>
            <p:nvPr/>
          </p:nvSpPr>
          <p:spPr>
            <a:xfrm rot="5400000">
              <a:off x="4293958"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71" name="Google Shape;371;p22"/>
            <p:cNvSpPr/>
            <p:nvPr/>
          </p:nvSpPr>
          <p:spPr>
            <a:xfrm rot="10800000">
              <a:off x="4293958"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72" name="Google Shape;372;p22"/>
            <p:cNvSpPr txBox="1"/>
            <p:nvPr/>
          </p:nvSpPr>
          <p:spPr>
            <a:xfrm>
              <a:off x="2250739" y="1787885"/>
              <a:ext cx="2848800" cy="7530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 Understand/relate in context</a:t>
              </a:r>
              <a:endParaRPr sz="2000" b="1" i="0" u="none" strike="noStrike" cap="none">
                <a:solidFill>
                  <a:schemeClr val="dk1"/>
                </a:solidFill>
                <a:latin typeface="Arial"/>
                <a:ea typeface="Arial"/>
                <a:cs typeface="Arial"/>
                <a:sym typeface="Arial"/>
              </a:endParaRPr>
            </a:p>
          </p:txBody>
        </p:sp>
        <p:sp>
          <p:nvSpPr>
            <p:cNvPr id="373" name="Google Shape;373;p22"/>
            <p:cNvSpPr txBox="1"/>
            <p:nvPr/>
          </p:nvSpPr>
          <p:spPr>
            <a:xfrm>
              <a:off x="2235470" y="4799829"/>
              <a:ext cx="2548677" cy="7530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4. Observe to learn, iterate to improve</a:t>
              </a:r>
              <a:endParaRPr sz="1467" b="0" i="0" u="none" strike="noStrike" cap="none">
                <a:solidFill>
                  <a:srgbClr val="000000"/>
                </a:solidFill>
                <a:latin typeface="Arial"/>
                <a:ea typeface="Arial"/>
                <a:cs typeface="Arial"/>
                <a:sym typeface="Arial"/>
              </a:endParaRPr>
            </a:p>
          </p:txBody>
        </p:sp>
        <p:sp>
          <p:nvSpPr>
            <p:cNvPr id="374" name="Google Shape;374;p22"/>
            <p:cNvSpPr txBox="1"/>
            <p:nvPr/>
          </p:nvSpPr>
          <p:spPr>
            <a:xfrm>
              <a:off x="8596799" y="4799829"/>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3.  Do something</a:t>
              </a:r>
              <a:endParaRPr sz="1467" b="0" i="0" u="none" strike="noStrike" cap="none">
                <a:solidFill>
                  <a:srgbClr val="000000"/>
                </a:solidFill>
                <a:latin typeface="Arial"/>
                <a:ea typeface="Arial"/>
                <a:cs typeface="Arial"/>
                <a:sym typeface="Arial"/>
              </a:endParaRPr>
            </a:p>
          </p:txBody>
        </p:sp>
        <p:sp>
          <p:nvSpPr>
            <p:cNvPr id="375" name="Google Shape;375;p22"/>
            <p:cNvSpPr txBox="1"/>
            <p:nvPr/>
          </p:nvSpPr>
          <p:spPr>
            <a:xfrm>
              <a:off x="8546213" y="1787885"/>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2. Get oriented</a:t>
              </a:r>
              <a:endParaRPr sz="1467" b="0" i="0" u="none" strike="noStrike" cap="none">
                <a:solidFill>
                  <a:schemeClr val="lt1"/>
                </a:solidFill>
                <a:latin typeface="Arial"/>
                <a:ea typeface="Arial"/>
                <a:cs typeface="Arial"/>
                <a:sym typeface="Arial"/>
              </a:endParaRPr>
            </a:p>
          </p:txBody>
        </p:sp>
      </p:grpSp>
      <p:sp>
        <p:nvSpPr>
          <p:cNvPr id="376" name="Google Shape;376;p2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Get Oriented</a:t>
            </a:r>
            <a:endParaRPr/>
          </a:p>
        </p:txBody>
      </p:sp>
      <p:sp>
        <p:nvSpPr>
          <p:cNvPr id="383" name="Google Shape;383;p2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27</a:t>
            </a:fld>
            <a:endParaRPr/>
          </a:p>
        </p:txBody>
      </p:sp>
      <p:sp>
        <p:nvSpPr>
          <p:cNvPr id="384" name="Google Shape;384;p23"/>
          <p:cNvSpPr txBo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100"/>
              <a:buFont typeface="Noto Sans Symbols"/>
              <a:buNone/>
            </a:pPr>
            <a:r>
              <a:rPr lang="en-US" sz="2800" b="0" i="0" u="none" strike="noStrike" cap="none" dirty="0">
                <a:solidFill>
                  <a:schemeClr val="dk1"/>
                </a:solidFill>
                <a:latin typeface="Arial"/>
                <a:ea typeface="Arial"/>
                <a:cs typeface="Arial"/>
                <a:sym typeface="Arial"/>
              </a:rPr>
              <a:t>Personas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Minimalist way of identifying notional user profiles</a:t>
            </a:r>
            <a:endParaRPr dirty="0"/>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Can vary in complexity, but should at least contain:</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400" b="0" i="0" u="none" strike="noStrike" cap="none" dirty="0">
                <a:solidFill>
                  <a:srgbClr val="000000"/>
                </a:solidFill>
                <a:latin typeface="Arial"/>
                <a:ea typeface="Arial"/>
                <a:cs typeface="Arial"/>
                <a:sym typeface="Arial"/>
              </a:rPr>
              <a:t>User group name</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400" b="0" i="0" u="none" strike="noStrike" cap="none" dirty="0">
                <a:solidFill>
                  <a:srgbClr val="000000"/>
                </a:solidFill>
                <a:latin typeface="Arial"/>
                <a:ea typeface="Arial"/>
                <a:cs typeface="Arial"/>
                <a:sym typeface="Arial"/>
              </a:rPr>
              <a:t>Fictional user name (and maybe a picture)</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400" b="0" i="0" u="none" strike="noStrike" cap="none" dirty="0">
                <a:solidFill>
                  <a:srgbClr val="000000"/>
                </a:solidFill>
                <a:latin typeface="Arial"/>
                <a:ea typeface="Arial"/>
                <a:cs typeface="Arial"/>
                <a:sym typeface="Arial"/>
              </a:rPr>
              <a:t>Basic demographic information</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400" b="0" i="0" u="none" strike="noStrike" cap="none" dirty="0">
                <a:solidFill>
                  <a:srgbClr val="000000"/>
                </a:solidFill>
                <a:latin typeface="Arial"/>
                <a:ea typeface="Arial"/>
                <a:cs typeface="Arial"/>
                <a:sym typeface="Arial"/>
              </a:rPr>
              <a:t>Occupation/role and brief description</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400" b="0" i="0" u="none" strike="noStrike" cap="none" dirty="0">
                <a:solidFill>
                  <a:srgbClr val="000000"/>
                </a:solidFill>
                <a:latin typeface="Arial"/>
                <a:ea typeface="Arial"/>
                <a:cs typeface="Arial"/>
                <a:sym typeface="Arial"/>
              </a:rPr>
              <a:t>Goals and tasks related to product, system, or service</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400" b="0" i="0" u="none" strike="noStrike" cap="none" dirty="0">
                <a:solidFill>
                  <a:srgbClr val="000000"/>
                </a:solidFill>
                <a:latin typeface="Arial"/>
                <a:ea typeface="Arial"/>
                <a:cs typeface="Arial"/>
                <a:sym typeface="Arial"/>
              </a:rPr>
              <a:t>Context: physical, social, technological</a:t>
            </a:r>
            <a:endParaRPr sz="2400" b="0" i="0" u="none" strike="noStrike" cap="none" dirty="0">
              <a:solidFill>
                <a:srgbClr val="000000"/>
              </a:solidFill>
              <a:latin typeface="Arial"/>
              <a:ea typeface="Arial"/>
              <a:cs typeface="Arial"/>
              <a:sym typeface="Arial"/>
            </a:endParaRPr>
          </a:p>
        </p:txBody>
      </p:sp>
      <p:grpSp>
        <p:nvGrpSpPr>
          <p:cNvPr id="385" name="Google Shape;385;p23"/>
          <p:cNvGrpSpPr/>
          <p:nvPr/>
        </p:nvGrpSpPr>
        <p:grpSpPr>
          <a:xfrm>
            <a:off x="8610241" y="4902848"/>
            <a:ext cx="3569749" cy="2658017"/>
            <a:chOff x="8610241" y="4902848"/>
            <a:chExt cx="3569749" cy="2658017"/>
          </a:xfrm>
        </p:grpSpPr>
        <p:sp>
          <p:nvSpPr>
            <p:cNvPr id="386" name="Google Shape;386;p23"/>
            <p:cNvSpPr/>
            <p:nvPr/>
          </p:nvSpPr>
          <p:spPr>
            <a:xfrm>
              <a:off x="10145551" y="4902848"/>
              <a:ext cx="1860000" cy="340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387" name="Google Shape;387;p23"/>
            <p:cNvSpPr/>
            <p:nvPr/>
          </p:nvSpPr>
          <p:spPr>
            <a:xfrm>
              <a:off x="8610241" y="5149601"/>
              <a:ext cx="2997696" cy="2411265"/>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388" name="Google Shape;388;p23"/>
            <p:cNvSpPr txBox="1"/>
            <p:nvPr/>
          </p:nvSpPr>
          <p:spPr>
            <a:xfrm>
              <a:off x="10428291" y="4927003"/>
              <a:ext cx="17517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300" b="1" i="0" u="none" strike="noStrike" cap="none">
                  <a:solidFill>
                    <a:schemeClr val="lt1"/>
                  </a:solidFill>
                  <a:latin typeface="Arial"/>
                  <a:ea typeface="Arial"/>
                  <a:cs typeface="Arial"/>
                  <a:sym typeface="Arial"/>
                </a:rPr>
                <a:t>Get oriented</a:t>
              </a:r>
              <a:endParaRPr sz="1300" b="0" i="0" u="none" strike="noStrike" cap="none">
                <a:solidFill>
                  <a:schemeClr val="lt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3cd2b8a77_0_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Get Oriented (Persona)</a:t>
            </a:r>
            <a:endParaRPr/>
          </a:p>
        </p:txBody>
      </p:sp>
      <p:sp>
        <p:nvSpPr>
          <p:cNvPr id="395" name="Google Shape;395;g253cd2b8a77_0_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28</a:t>
            </a:fld>
            <a:endParaRPr/>
          </a:p>
        </p:txBody>
      </p:sp>
      <p:pic>
        <p:nvPicPr>
          <p:cNvPr id="396" name="Google Shape;396;g253cd2b8a77_0_0"/>
          <p:cNvPicPr preferRelativeResize="0"/>
          <p:nvPr/>
        </p:nvPicPr>
        <p:blipFill rotWithShape="1">
          <a:blip r:embed="rId3">
            <a:alphaModFix/>
          </a:blip>
          <a:srcRect b="14595"/>
          <a:stretch/>
        </p:blipFill>
        <p:spPr>
          <a:xfrm>
            <a:off x="351750" y="938863"/>
            <a:ext cx="11228974" cy="5394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Get Oriented</a:t>
            </a:r>
            <a:endParaRPr/>
          </a:p>
        </p:txBody>
      </p:sp>
      <p:sp>
        <p:nvSpPr>
          <p:cNvPr id="403" name="Google Shape;403;p25"/>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100"/>
              <a:buNone/>
            </a:pPr>
            <a:br>
              <a:rPr lang="en-US"/>
            </a:br>
            <a:endParaRPr/>
          </a:p>
        </p:txBody>
      </p:sp>
      <p:sp>
        <p:nvSpPr>
          <p:cNvPr id="404" name="Google Shape;404;p25"/>
          <p:cNvSpPr txBox="1"/>
          <p:nvPr/>
        </p:nvSpPr>
        <p:spPr>
          <a:xfrm>
            <a:off x="415599" y="1536633"/>
            <a:ext cx="11360800" cy="4555200"/>
          </a:xfrm>
          <a:prstGeom prst="rect">
            <a:avLst/>
          </a:prstGeom>
          <a:noFill/>
          <a:ln>
            <a:noFill/>
          </a:ln>
        </p:spPr>
        <p:txBody>
          <a:bodyPr spcFirstLastPara="1" wrap="square" lIns="91425" tIns="91425" rIns="91425" bIns="91425" anchor="t" anchorCtr="0">
            <a:normAutofit/>
          </a:bodyPr>
          <a:lstStyle/>
          <a:p>
            <a:pPr marL="457189" marR="0" lvl="0" indent="-330189" algn="l" rtl="0">
              <a:lnSpc>
                <a:spcPct val="100000"/>
              </a:lnSpc>
              <a:spcBef>
                <a:spcPts val="533"/>
              </a:spcBef>
              <a:spcAft>
                <a:spcPts val="0"/>
              </a:spcAft>
              <a:buClr>
                <a:schemeClr val="dk1"/>
              </a:buClr>
              <a:buSzPts val="2000"/>
              <a:buFont typeface="Noto Sans Symbols"/>
              <a:buNone/>
            </a:pPr>
            <a:endParaRPr sz="2667" b="0" i="0" u="none" strike="noStrike" cap="none">
              <a:solidFill>
                <a:schemeClr val="dk1"/>
              </a:solidFill>
              <a:latin typeface="Arial Narrow"/>
              <a:ea typeface="Arial Narrow"/>
              <a:cs typeface="Arial Narrow"/>
              <a:sym typeface="Arial Narrow"/>
            </a:endParaRPr>
          </a:p>
        </p:txBody>
      </p:sp>
      <p:sp>
        <p:nvSpPr>
          <p:cNvPr id="405" name="Google Shape;405;p25"/>
          <p:cNvSpPr/>
          <p:nvPr/>
        </p:nvSpPr>
        <p:spPr>
          <a:xfrm>
            <a:off x="938800" y="1097933"/>
            <a:ext cx="2752800" cy="11932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466"/>
              <a:buFont typeface="Arial"/>
              <a:buNone/>
            </a:pPr>
            <a:r>
              <a:rPr lang="en-US" sz="3466" b="1" i="0" u="none" strike="noStrike" cap="none">
                <a:solidFill>
                  <a:schemeClr val="lt1"/>
                </a:solidFill>
                <a:latin typeface="Arial"/>
                <a:ea typeface="Arial"/>
                <a:cs typeface="Arial"/>
                <a:sym typeface="Arial"/>
              </a:rPr>
              <a:t>As a</a:t>
            </a:r>
            <a:endParaRPr sz="3466" b="1" i="0" u="none" strike="noStrike" cap="none">
              <a:solidFill>
                <a:schemeClr val="lt1"/>
              </a:solidFill>
              <a:latin typeface="Arial"/>
              <a:ea typeface="Arial"/>
              <a:cs typeface="Arial"/>
              <a:sym typeface="Arial"/>
            </a:endParaRPr>
          </a:p>
        </p:txBody>
      </p:sp>
      <p:sp>
        <p:nvSpPr>
          <p:cNvPr id="406" name="Google Shape;406;p25"/>
          <p:cNvSpPr/>
          <p:nvPr/>
        </p:nvSpPr>
        <p:spPr>
          <a:xfrm>
            <a:off x="938800" y="2741151"/>
            <a:ext cx="2752800" cy="11932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466"/>
              <a:buFont typeface="Arial"/>
              <a:buNone/>
            </a:pPr>
            <a:r>
              <a:rPr lang="en-US" sz="3466" b="1" i="0" u="none" strike="noStrike" cap="none">
                <a:solidFill>
                  <a:schemeClr val="lt1"/>
                </a:solidFill>
                <a:latin typeface="Arial"/>
                <a:ea typeface="Arial"/>
                <a:cs typeface="Arial"/>
                <a:sym typeface="Arial"/>
              </a:rPr>
              <a:t>I want</a:t>
            </a:r>
            <a:endParaRPr sz="3466" b="1" i="0" u="none" strike="noStrike" cap="none">
              <a:solidFill>
                <a:schemeClr val="lt1"/>
              </a:solidFill>
              <a:latin typeface="Arial"/>
              <a:ea typeface="Arial"/>
              <a:cs typeface="Arial"/>
              <a:sym typeface="Arial"/>
            </a:endParaRPr>
          </a:p>
        </p:txBody>
      </p:sp>
      <p:sp>
        <p:nvSpPr>
          <p:cNvPr id="407" name="Google Shape;407;p25"/>
          <p:cNvSpPr/>
          <p:nvPr/>
        </p:nvSpPr>
        <p:spPr>
          <a:xfrm>
            <a:off x="938800" y="4384367"/>
            <a:ext cx="2752800" cy="1193200"/>
          </a:xfrm>
          <a:prstGeom prst="rect">
            <a:avLst/>
          </a:prstGeom>
          <a:solidFill>
            <a:srgbClr val="7F7F7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466"/>
              <a:buFont typeface="Arial"/>
              <a:buNone/>
            </a:pPr>
            <a:r>
              <a:rPr lang="en-US" sz="3466" b="1" i="0" u="none" strike="noStrike" cap="none">
                <a:solidFill>
                  <a:schemeClr val="lt1"/>
                </a:solidFill>
                <a:latin typeface="Arial"/>
                <a:ea typeface="Arial"/>
                <a:cs typeface="Arial"/>
                <a:sym typeface="Arial"/>
              </a:rPr>
              <a:t>So that</a:t>
            </a:r>
            <a:endParaRPr sz="3466" b="1" i="0" u="none" strike="noStrike" cap="none">
              <a:solidFill>
                <a:schemeClr val="lt1"/>
              </a:solidFill>
              <a:latin typeface="Arial"/>
              <a:ea typeface="Arial"/>
              <a:cs typeface="Arial"/>
              <a:sym typeface="Arial"/>
            </a:endParaRPr>
          </a:p>
        </p:txBody>
      </p:sp>
      <p:sp>
        <p:nvSpPr>
          <p:cNvPr id="408" name="Google Shape;408;p25"/>
          <p:cNvSpPr txBox="1"/>
          <p:nvPr/>
        </p:nvSpPr>
        <p:spPr>
          <a:xfrm>
            <a:off x="3962033" y="1304534"/>
            <a:ext cx="7319600" cy="7797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466"/>
              <a:buFont typeface="Arial"/>
              <a:buNone/>
            </a:pPr>
            <a:r>
              <a:rPr lang="en-US" sz="3466" b="1" i="0" u="none" strike="noStrike" cap="none">
                <a:solidFill>
                  <a:schemeClr val="dk1"/>
                </a:solidFill>
                <a:latin typeface="Arial"/>
                <a:ea typeface="Arial"/>
                <a:cs typeface="Arial"/>
                <a:sym typeface="Arial"/>
              </a:rPr>
              <a:t>PERSONA</a:t>
            </a:r>
            <a:endParaRPr sz="3466" b="1" i="0" u="none" strike="noStrike" cap="none">
              <a:solidFill>
                <a:schemeClr val="dk1"/>
              </a:solidFill>
              <a:latin typeface="Arial"/>
              <a:ea typeface="Arial"/>
              <a:cs typeface="Arial"/>
              <a:sym typeface="Arial"/>
            </a:endParaRPr>
          </a:p>
        </p:txBody>
      </p:sp>
      <p:sp>
        <p:nvSpPr>
          <p:cNvPr id="409" name="Google Shape;409;p25"/>
          <p:cNvSpPr txBox="1"/>
          <p:nvPr/>
        </p:nvSpPr>
        <p:spPr>
          <a:xfrm>
            <a:off x="3962033" y="2947767"/>
            <a:ext cx="7319600" cy="7797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466"/>
              <a:buFont typeface="Arial"/>
              <a:buNone/>
            </a:pPr>
            <a:r>
              <a:rPr lang="en-US" sz="3466" b="1" i="0" u="none" strike="noStrike" cap="none">
                <a:solidFill>
                  <a:schemeClr val="dk1"/>
                </a:solidFill>
                <a:latin typeface="Arial"/>
                <a:ea typeface="Arial"/>
                <a:cs typeface="Arial"/>
                <a:sym typeface="Arial"/>
              </a:rPr>
              <a:t>NEED</a:t>
            </a:r>
            <a:endParaRPr sz="3466" b="1" i="0" u="none" strike="noStrike" cap="none">
              <a:solidFill>
                <a:schemeClr val="dk1"/>
              </a:solidFill>
              <a:latin typeface="Arial"/>
              <a:ea typeface="Arial"/>
              <a:cs typeface="Arial"/>
              <a:sym typeface="Arial"/>
            </a:endParaRPr>
          </a:p>
        </p:txBody>
      </p:sp>
      <p:sp>
        <p:nvSpPr>
          <p:cNvPr id="410" name="Google Shape;410;p25"/>
          <p:cNvSpPr txBox="1"/>
          <p:nvPr/>
        </p:nvSpPr>
        <p:spPr>
          <a:xfrm>
            <a:off x="3962033" y="4591000"/>
            <a:ext cx="7319600" cy="77972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466"/>
              <a:buFont typeface="Arial"/>
              <a:buNone/>
            </a:pPr>
            <a:r>
              <a:rPr lang="en-US" sz="3466" b="1" i="0" u="none" strike="noStrike" cap="none">
                <a:solidFill>
                  <a:schemeClr val="dk1"/>
                </a:solidFill>
                <a:latin typeface="Arial"/>
                <a:ea typeface="Arial"/>
                <a:cs typeface="Arial"/>
                <a:sym typeface="Arial"/>
              </a:rPr>
              <a:t>GOAL</a:t>
            </a:r>
            <a:endParaRPr sz="3466" b="1" i="0" u="none" strike="noStrike" cap="none">
              <a:solidFill>
                <a:schemeClr val="dk1"/>
              </a:solidFill>
              <a:latin typeface="Arial"/>
              <a:ea typeface="Arial"/>
              <a:cs typeface="Arial"/>
              <a:sym typeface="Arial"/>
            </a:endParaRPr>
          </a:p>
        </p:txBody>
      </p:sp>
      <p:sp>
        <p:nvSpPr>
          <p:cNvPr id="411" name="Google Shape;411;p25"/>
          <p:cNvSpPr txBox="1"/>
          <p:nvPr/>
        </p:nvSpPr>
        <p:spPr>
          <a:xfrm>
            <a:off x="7654033" y="2885200"/>
            <a:ext cx="3627600" cy="1087501"/>
          </a:xfrm>
          <a:prstGeom prst="rect">
            <a:avLst/>
          </a:prstGeom>
          <a:noFill/>
          <a:ln w="38100"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5467"/>
              <a:buFont typeface="Arial"/>
              <a:buNone/>
            </a:pPr>
            <a:r>
              <a:rPr lang="en-US" sz="5467" b="1" i="0" u="none" strike="noStrike" cap="none">
                <a:solidFill>
                  <a:schemeClr val="dk1"/>
                </a:solidFill>
                <a:latin typeface="Arial"/>
                <a:ea typeface="Arial"/>
                <a:cs typeface="Arial"/>
                <a:sym typeface="Arial"/>
              </a:rPr>
              <a:t>user story</a:t>
            </a:r>
            <a:endParaRPr sz="5467" b="1" i="0" u="none" strike="noStrike" cap="none">
              <a:solidFill>
                <a:schemeClr val="dk1"/>
              </a:solidFill>
              <a:latin typeface="Arial"/>
              <a:ea typeface="Arial"/>
              <a:cs typeface="Arial"/>
              <a:sym typeface="Arial"/>
            </a:endParaRPr>
          </a:p>
        </p:txBody>
      </p:sp>
      <p:cxnSp>
        <p:nvCxnSpPr>
          <p:cNvPr id="412" name="Google Shape;412;p25"/>
          <p:cNvCxnSpPr>
            <a:stCxn id="411" idx="1"/>
          </p:cNvCxnSpPr>
          <p:nvPr/>
        </p:nvCxnSpPr>
        <p:spPr>
          <a:xfrm flipH="1">
            <a:off x="6316933" y="3428950"/>
            <a:ext cx="1337100" cy="8100"/>
          </a:xfrm>
          <a:prstGeom prst="straightConnector1">
            <a:avLst/>
          </a:prstGeom>
          <a:noFill/>
          <a:ln w="38100" cap="flat" cmpd="sng">
            <a:solidFill>
              <a:schemeClr val="dk1"/>
            </a:solidFill>
            <a:prstDash val="solid"/>
            <a:round/>
            <a:headEnd type="none" w="sm" len="sm"/>
            <a:tailEnd type="triangle" w="med" len="med"/>
          </a:ln>
        </p:spPr>
      </p:cxnSp>
      <p:sp>
        <p:nvSpPr>
          <p:cNvPr id="413" name="Google Shape;413;p25"/>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29</a:t>
            </a:fld>
            <a:endParaRPr/>
          </a:p>
        </p:txBody>
      </p:sp>
      <p:grpSp>
        <p:nvGrpSpPr>
          <p:cNvPr id="414" name="Google Shape;414;p25"/>
          <p:cNvGrpSpPr/>
          <p:nvPr/>
        </p:nvGrpSpPr>
        <p:grpSpPr>
          <a:xfrm>
            <a:off x="8610241" y="4902848"/>
            <a:ext cx="3569749" cy="2658153"/>
            <a:chOff x="8610241" y="4902848"/>
            <a:chExt cx="3569749" cy="2658153"/>
          </a:xfrm>
        </p:grpSpPr>
        <p:sp>
          <p:nvSpPr>
            <p:cNvPr id="415" name="Google Shape;415;p25"/>
            <p:cNvSpPr/>
            <p:nvPr/>
          </p:nvSpPr>
          <p:spPr>
            <a:xfrm>
              <a:off x="10145551" y="4902848"/>
              <a:ext cx="1860000" cy="340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416" name="Google Shape;416;p25"/>
            <p:cNvSpPr/>
            <p:nvPr/>
          </p:nvSpPr>
          <p:spPr>
            <a:xfrm>
              <a:off x="8610241" y="5149601"/>
              <a:ext cx="2997600" cy="24114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17" name="Google Shape;417;p25"/>
            <p:cNvSpPr txBox="1"/>
            <p:nvPr/>
          </p:nvSpPr>
          <p:spPr>
            <a:xfrm>
              <a:off x="10428291" y="4927003"/>
              <a:ext cx="17517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300" b="1" i="0" u="none" strike="noStrike" cap="none">
                  <a:solidFill>
                    <a:schemeClr val="lt1"/>
                  </a:solidFill>
                  <a:latin typeface="Arial"/>
                  <a:ea typeface="Arial"/>
                  <a:cs typeface="Arial"/>
                  <a:sym typeface="Arial"/>
                </a:rPr>
                <a:t>Get oriented</a:t>
              </a:r>
              <a:endParaRPr sz="1300" b="0" i="0" u="none" strike="noStrike" cap="none">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7acb813e31_1_1"/>
          <p:cNvSpPr txBox="1">
            <a:spLocks noGrp="1"/>
          </p:cNvSpPr>
          <p:nvPr>
            <p:ph type="sldNum" idx="12"/>
          </p:nvPr>
        </p:nvSpPr>
        <p:spPr>
          <a:xfrm>
            <a:off x="10691158" y="6373530"/>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3</a:t>
            </a:fld>
            <a:endParaRPr/>
          </a:p>
        </p:txBody>
      </p:sp>
      <p:sp>
        <p:nvSpPr>
          <p:cNvPr id="106" name="Google Shape;106;g27acb813e31_1_1"/>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If?</a:t>
            </a:r>
            <a:endParaRPr/>
          </a:p>
        </p:txBody>
      </p:sp>
      <p:sp>
        <p:nvSpPr>
          <p:cNvPr id="107" name="Google Shape;107;g27acb813e31_1_1"/>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pic>
        <p:nvPicPr>
          <p:cNvPr id="108" name="Google Shape;108;g27acb813e31_1_1"/>
          <p:cNvPicPr preferRelativeResize="0"/>
          <p:nvPr/>
        </p:nvPicPr>
        <p:blipFill>
          <a:blip r:embed="rId3">
            <a:alphaModFix/>
          </a:blip>
          <a:stretch>
            <a:fillRect/>
          </a:stretch>
        </p:blipFill>
        <p:spPr>
          <a:xfrm>
            <a:off x="2286000" y="885825"/>
            <a:ext cx="7620000" cy="5086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Get Oriented - User Story</a:t>
            </a:r>
            <a:endParaRPr/>
          </a:p>
        </p:txBody>
      </p:sp>
      <p:sp>
        <p:nvSpPr>
          <p:cNvPr id="424" name="Google Shape;424;p26"/>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350"/>
              <a:buNone/>
            </a:pPr>
            <a:r>
              <a:rPr lang="en-US" dirty="0">
                <a:latin typeface="Arial"/>
                <a:ea typeface="Arial"/>
                <a:cs typeface="Arial"/>
                <a:sym typeface="Arial"/>
              </a:rPr>
              <a:t>As…</a:t>
            </a:r>
            <a:endParaRPr dirty="0">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dirty="0">
                <a:solidFill>
                  <a:srgbClr val="111C4E"/>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Jaime </a:t>
            </a:r>
            <a:r>
              <a:rPr lang="en-US" sz="2400" dirty="0">
                <a:solidFill>
                  <a:srgbClr val="111C4E"/>
                </a:solidFill>
                <a:latin typeface="Arial"/>
                <a:ea typeface="Arial"/>
                <a:cs typeface="Arial"/>
                <a:sym typeface="Arial"/>
              </a:rPr>
              <a:t>(Chief Engineer for Digital Mission Architecture with OUSD R&amp;E, OASD MC)</a:t>
            </a:r>
            <a:endParaRPr sz="2400" dirty="0">
              <a:solidFill>
                <a:srgbClr val="111C4E"/>
              </a:solidFill>
              <a:latin typeface="Arial"/>
              <a:ea typeface="Arial"/>
              <a:cs typeface="Arial"/>
              <a:sym typeface="Arial"/>
            </a:endParaRPr>
          </a:p>
          <a:p>
            <a:pPr marL="0" lvl="0" indent="0" algn="l" rtl="0">
              <a:lnSpc>
                <a:spcPct val="100000"/>
              </a:lnSpc>
              <a:spcBef>
                <a:spcPts val="480"/>
              </a:spcBef>
              <a:spcAft>
                <a:spcPts val="0"/>
              </a:spcAft>
              <a:buSzPts val="1350"/>
              <a:buNone/>
            </a:pPr>
            <a:r>
              <a:rPr lang="en-US" dirty="0">
                <a:latin typeface="Arial"/>
                <a:ea typeface="Arial"/>
                <a:cs typeface="Arial"/>
                <a:sym typeface="Arial"/>
              </a:rPr>
              <a:t>I want to…</a:t>
            </a:r>
            <a:endParaRPr dirty="0"/>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dirty="0">
                <a:solidFill>
                  <a:srgbClr val="111C4E"/>
                </a:solidFill>
                <a:latin typeface="Arial"/>
                <a:ea typeface="Arial"/>
                <a:cs typeface="Arial"/>
                <a:sym typeface="Arial"/>
              </a:rPr>
              <a:t>Use model-based systems engineering to develop mission architectures and evaluate the impact of emerging technologies on mission execution</a:t>
            </a:r>
            <a:endParaRPr sz="3100" dirty="0">
              <a:solidFill>
                <a:srgbClr val="111C4E"/>
              </a:solidFill>
              <a:latin typeface="Arial"/>
              <a:ea typeface="Arial"/>
              <a:cs typeface="Arial"/>
              <a:sym typeface="Arial"/>
            </a:endParaRPr>
          </a:p>
          <a:p>
            <a:pPr marL="0" lvl="0" indent="0" algn="l" rtl="0">
              <a:lnSpc>
                <a:spcPct val="100000"/>
              </a:lnSpc>
              <a:spcBef>
                <a:spcPts val="480"/>
              </a:spcBef>
              <a:spcAft>
                <a:spcPts val="0"/>
              </a:spcAft>
              <a:buSzPts val="1350"/>
              <a:buNone/>
            </a:pPr>
            <a:r>
              <a:rPr lang="en-US" dirty="0">
                <a:latin typeface="Arial"/>
                <a:ea typeface="Arial"/>
                <a:cs typeface="Arial"/>
                <a:sym typeface="Arial"/>
              </a:rPr>
              <a:t>So that I can…</a:t>
            </a:r>
            <a:endParaRPr dirty="0">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dirty="0">
                <a:solidFill>
                  <a:srgbClr val="111C4E"/>
                </a:solidFill>
                <a:latin typeface="Arial"/>
                <a:ea typeface="Arial"/>
                <a:cs typeface="Arial"/>
                <a:sym typeface="Arial"/>
              </a:rPr>
              <a:t>Conduct gap analysis</a:t>
            </a:r>
            <a:endParaRPr dirty="0"/>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dirty="0">
                <a:solidFill>
                  <a:srgbClr val="111C4E"/>
                </a:solidFill>
                <a:latin typeface="Arial"/>
                <a:ea typeface="Arial"/>
                <a:cs typeface="Arial"/>
                <a:sym typeface="Arial"/>
              </a:rPr>
              <a:t>Quantify gaps and evaluate relationships</a:t>
            </a:r>
            <a:endParaRPr dirty="0"/>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dirty="0">
                <a:solidFill>
                  <a:srgbClr val="111C4E"/>
                </a:solidFill>
                <a:latin typeface="Arial"/>
                <a:ea typeface="Arial"/>
                <a:cs typeface="Arial"/>
                <a:sym typeface="Arial"/>
              </a:rPr>
              <a:t>Prioritize portfolios and identify requirements</a:t>
            </a:r>
            <a:endParaRPr dirty="0"/>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dirty="0">
                <a:solidFill>
                  <a:srgbClr val="111C4E"/>
                </a:solidFill>
                <a:latin typeface="Arial"/>
                <a:ea typeface="Arial"/>
                <a:cs typeface="Arial"/>
                <a:sym typeface="Arial"/>
              </a:rPr>
              <a:t>Identify risks and conduct risk assessments</a:t>
            </a:r>
            <a:endParaRPr sz="2400" dirty="0">
              <a:solidFill>
                <a:srgbClr val="111C4E"/>
              </a:solidFill>
              <a:latin typeface="Arial"/>
              <a:ea typeface="Arial"/>
              <a:cs typeface="Arial"/>
              <a:sym typeface="Arial"/>
            </a:endParaRPr>
          </a:p>
        </p:txBody>
      </p:sp>
      <p:sp>
        <p:nvSpPr>
          <p:cNvPr id="425" name="Google Shape;425;p26"/>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30</a:t>
            </a:fld>
            <a:endParaRPr/>
          </a:p>
        </p:txBody>
      </p:sp>
      <p:pic>
        <p:nvPicPr>
          <p:cNvPr id="426" name="Google Shape;426;p26"/>
          <p:cNvPicPr preferRelativeResize="0"/>
          <p:nvPr/>
        </p:nvPicPr>
        <p:blipFill rotWithShape="1">
          <a:blip r:embed="rId3">
            <a:alphaModFix/>
          </a:blip>
          <a:srcRect/>
          <a:stretch/>
        </p:blipFill>
        <p:spPr>
          <a:xfrm>
            <a:off x="7688225" y="3843100"/>
            <a:ext cx="2187350" cy="2195125"/>
          </a:xfrm>
          <a:prstGeom prst="rect">
            <a:avLst/>
          </a:prstGeom>
          <a:noFill/>
          <a:ln>
            <a:noFill/>
          </a:ln>
        </p:spPr>
      </p:pic>
      <p:grpSp>
        <p:nvGrpSpPr>
          <p:cNvPr id="427" name="Google Shape;427;p26"/>
          <p:cNvGrpSpPr/>
          <p:nvPr/>
        </p:nvGrpSpPr>
        <p:grpSpPr>
          <a:xfrm>
            <a:off x="8610241" y="4902848"/>
            <a:ext cx="3569749" cy="2658153"/>
            <a:chOff x="8610241" y="4902848"/>
            <a:chExt cx="3569749" cy="2658153"/>
          </a:xfrm>
        </p:grpSpPr>
        <p:sp>
          <p:nvSpPr>
            <p:cNvPr id="428" name="Google Shape;428;p26"/>
            <p:cNvSpPr/>
            <p:nvPr/>
          </p:nvSpPr>
          <p:spPr>
            <a:xfrm>
              <a:off x="10145551" y="4902848"/>
              <a:ext cx="1860000" cy="340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429" name="Google Shape;429;p26"/>
            <p:cNvSpPr/>
            <p:nvPr/>
          </p:nvSpPr>
          <p:spPr>
            <a:xfrm>
              <a:off x="8610241" y="5149601"/>
              <a:ext cx="2997600" cy="24114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30" name="Google Shape;430;p26"/>
            <p:cNvSpPr txBox="1"/>
            <p:nvPr/>
          </p:nvSpPr>
          <p:spPr>
            <a:xfrm>
              <a:off x="10428291" y="4927003"/>
              <a:ext cx="17517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300" b="1" i="0" u="none" strike="noStrike" cap="none">
                  <a:solidFill>
                    <a:schemeClr val="lt1"/>
                  </a:solidFill>
                  <a:latin typeface="Arial"/>
                  <a:ea typeface="Arial"/>
                  <a:cs typeface="Arial"/>
                  <a:sym typeface="Arial"/>
                </a:rPr>
                <a:t>Get oriented</a:t>
              </a:r>
              <a:endParaRPr sz="1300" b="0" i="0" u="none" strike="noStrike" cap="non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7"/>
          <p:cNvSpPr/>
          <p:nvPr/>
        </p:nvSpPr>
        <p:spPr>
          <a:xfrm>
            <a:off x="8154680" y="4360077"/>
            <a:ext cx="3721395" cy="830956"/>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437" name="Google Shape;437;p2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Fundamental</a:t>
            </a:r>
            <a:endParaRPr/>
          </a:p>
        </p:txBody>
      </p:sp>
      <p:grpSp>
        <p:nvGrpSpPr>
          <p:cNvPr id="438" name="Google Shape;438;p27"/>
          <p:cNvGrpSpPr/>
          <p:nvPr/>
        </p:nvGrpSpPr>
        <p:grpSpPr>
          <a:xfrm>
            <a:off x="886182" y="947853"/>
            <a:ext cx="11305818" cy="4747809"/>
            <a:chOff x="2250738" y="1539954"/>
            <a:chExt cx="9144275" cy="4302956"/>
          </a:xfrm>
        </p:grpSpPr>
        <p:pic>
          <p:nvPicPr>
            <p:cNvPr id="439" name="Google Shape;439;p27" descr="User with solid fill"/>
            <p:cNvPicPr preferRelativeResize="0"/>
            <p:nvPr/>
          </p:nvPicPr>
          <p:blipFill rotWithShape="1">
            <a:blip r:embed="rId3">
              <a:alphaModFix/>
            </a:blip>
            <a:srcRect/>
            <a:stretch/>
          </p:blipFill>
          <p:spPr>
            <a:xfrm>
              <a:off x="5220317" y="2350257"/>
              <a:ext cx="2450123" cy="2450123"/>
            </a:xfrm>
            <a:prstGeom prst="rect">
              <a:avLst/>
            </a:prstGeom>
            <a:noFill/>
            <a:ln>
              <a:noFill/>
            </a:ln>
          </p:spPr>
        </p:pic>
        <p:sp>
          <p:nvSpPr>
            <p:cNvPr id="440" name="Google Shape;440;p27"/>
            <p:cNvSpPr/>
            <p:nvPr/>
          </p:nvSpPr>
          <p:spPr>
            <a:xfrm rot="-5400000">
              <a:off x="4293902"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41" name="Google Shape;441;p27"/>
            <p:cNvSpPr/>
            <p:nvPr/>
          </p:nvSpPr>
          <p:spPr>
            <a:xfrm>
              <a:off x="4293902"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42" name="Google Shape;442;p27"/>
            <p:cNvSpPr/>
            <p:nvPr/>
          </p:nvSpPr>
          <p:spPr>
            <a:xfrm rot="5400000">
              <a:off x="4293958"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43" name="Google Shape;443;p27"/>
            <p:cNvSpPr/>
            <p:nvPr/>
          </p:nvSpPr>
          <p:spPr>
            <a:xfrm rot="10800000">
              <a:off x="4293958"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44" name="Google Shape;444;p27"/>
            <p:cNvSpPr txBox="1"/>
            <p:nvPr/>
          </p:nvSpPr>
          <p:spPr>
            <a:xfrm>
              <a:off x="2250739" y="1787885"/>
              <a:ext cx="2848800" cy="7530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1. Understand/relate in context</a:t>
              </a:r>
              <a:endParaRPr sz="2000" b="1" i="0" u="none" strike="noStrike" cap="none">
                <a:solidFill>
                  <a:schemeClr val="dk1"/>
                </a:solidFill>
                <a:latin typeface="Arial"/>
                <a:ea typeface="Arial"/>
                <a:cs typeface="Arial"/>
                <a:sym typeface="Arial"/>
              </a:endParaRPr>
            </a:p>
          </p:txBody>
        </p:sp>
        <p:sp>
          <p:nvSpPr>
            <p:cNvPr id="445" name="Google Shape;445;p27"/>
            <p:cNvSpPr txBox="1"/>
            <p:nvPr/>
          </p:nvSpPr>
          <p:spPr>
            <a:xfrm>
              <a:off x="2250738" y="4632465"/>
              <a:ext cx="2548677" cy="7530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4. Observe to learn, iterate to improve</a:t>
              </a:r>
              <a:endParaRPr sz="1467" b="0" i="0" u="none" strike="noStrike" cap="none">
                <a:solidFill>
                  <a:schemeClr val="dk1"/>
                </a:solidFill>
                <a:latin typeface="Arial"/>
                <a:ea typeface="Arial"/>
                <a:cs typeface="Arial"/>
                <a:sym typeface="Arial"/>
              </a:endParaRPr>
            </a:p>
          </p:txBody>
        </p:sp>
        <p:sp>
          <p:nvSpPr>
            <p:cNvPr id="446" name="Google Shape;446;p27"/>
            <p:cNvSpPr txBox="1"/>
            <p:nvPr/>
          </p:nvSpPr>
          <p:spPr>
            <a:xfrm>
              <a:off x="8596799" y="4799829"/>
              <a:ext cx="2345295"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3.  Do something</a:t>
              </a:r>
              <a:endParaRPr sz="1467" b="0" i="0" u="none" strike="noStrike" cap="none">
                <a:solidFill>
                  <a:schemeClr val="lt1"/>
                </a:solidFill>
                <a:latin typeface="Arial"/>
                <a:ea typeface="Arial"/>
                <a:cs typeface="Arial"/>
                <a:sym typeface="Arial"/>
              </a:endParaRPr>
            </a:p>
          </p:txBody>
        </p:sp>
        <p:sp>
          <p:nvSpPr>
            <p:cNvPr id="447" name="Google Shape;447;p27"/>
            <p:cNvSpPr txBox="1"/>
            <p:nvPr/>
          </p:nvSpPr>
          <p:spPr>
            <a:xfrm>
              <a:off x="8546213" y="1787885"/>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2. Get oriented</a:t>
              </a:r>
              <a:endParaRPr sz="1467" b="0" i="0" u="none" strike="noStrike" cap="none">
                <a:solidFill>
                  <a:schemeClr val="dk1"/>
                </a:solidFill>
                <a:latin typeface="Arial"/>
                <a:ea typeface="Arial"/>
                <a:cs typeface="Arial"/>
                <a:sym typeface="Arial"/>
              </a:endParaRPr>
            </a:p>
          </p:txBody>
        </p:sp>
      </p:grpSp>
      <p:sp>
        <p:nvSpPr>
          <p:cNvPr id="448" name="Google Shape;448;p2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8"/>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sp>
        <p:nvSpPr>
          <p:cNvPr id="455" name="Google Shape;455;p28"/>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Inventory</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What actions are at your disposal?</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Prioritize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What has high impact and is easy to do?</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Scope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How can I break this down into a hypothesis and test a single variable at a time?</a:t>
            </a:r>
            <a:endParaRPr dirty="0">
              <a:latin typeface="Arial"/>
              <a:ea typeface="Arial"/>
              <a:cs typeface="Arial"/>
              <a:sym typeface="Arial"/>
            </a:endParaRPr>
          </a:p>
        </p:txBody>
      </p:sp>
      <p:sp>
        <p:nvSpPr>
          <p:cNvPr id="456" name="Google Shape;456;p28"/>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32</a:t>
            </a:fld>
            <a:endParaRPr/>
          </a:p>
        </p:txBody>
      </p:sp>
      <p:sp>
        <p:nvSpPr>
          <p:cNvPr id="457" name="Google Shape;457;p28"/>
          <p:cNvSpPr/>
          <p:nvPr/>
        </p:nvSpPr>
        <p:spPr>
          <a:xfrm rot="5400000">
            <a:off x="8933325" y="3308005"/>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458" name="Google Shape;458;p28"/>
          <p:cNvSpPr/>
          <p:nvPr/>
        </p:nvSpPr>
        <p:spPr>
          <a:xfrm>
            <a:off x="9209863" y="4925934"/>
            <a:ext cx="1883100" cy="463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1300" b="1">
                <a:solidFill>
                  <a:schemeClr val="lt1"/>
                </a:solidFill>
              </a:rPr>
              <a:t>Do Something</a:t>
            </a:r>
            <a:endParaRPr sz="1300" b="0" i="0" u="none" strike="noStrike" cap="none">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sp>
        <p:nvSpPr>
          <p:cNvPr id="465" name="Google Shape;465;p29"/>
          <p:cNvSpPr txBox="1">
            <a:spLocks noGrp="1"/>
          </p:cNvSpPr>
          <p:nvPr>
            <p:ph type="body" idx="1"/>
          </p:nvPr>
        </p:nvSpPr>
        <p:spPr>
          <a:xfrm>
            <a:off x="480129" y="1046725"/>
            <a:ext cx="4400096"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r>
              <a:rPr lang="en-US">
                <a:latin typeface="Arial"/>
                <a:ea typeface="Arial"/>
                <a:cs typeface="Arial"/>
                <a:sym typeface="Arial"/>
              </a:rPr>
              <a:t>What actions can I take with the</a:t>
            </a:r>
            <a:endParaRPr>
              <a:latin typeface="Arial"/>
              <a:ea typeface="Arial"/>
              <a:cs typeface="Arial"/>
              <a:sym typeface="Arial"/>
            </a:endParaRPr>
          </a:p>
          <a:p>
            <a:pPr marL="533375"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Tools</a:t>
            </a:r>
            <a:endParaRPr/>
          </a:p>
          <a:p>
            <a:pPr marL="533375"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People</a:t>
            </a:r>
            <a:endParaRPr/>
          </a:p>
          <a:p>
            <a:pPr marL="533375"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Processes</a:t>
            </a:r>
            <a:endParaRPr/>
          </a:p>
          <a:p>
            <a:pPr marL="533375"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Other (i.e. policy, training, etc…)</a:t>
            </a:r>
            <a:endParaRPr sz="2400">
              <a:latin typeface="Arial"/>
              <a:ea typeface="Arial"/>
              <a:cs typeface="Arial"/>
              <a:sym typeface="Arial"/>
            </a:endParaRPr>
          </a:p>
          <a:p>
            <a:pPr marL="0" lvl="0" indent="0" algn="l" rtl="0">
              <a:lnSpc>
                <a:spcPct val="100000"/>
              </a:lnSpc>
              <a:spcBef>
                <a:spcPts val="0"/>
              </a:spcBef>
              <a:spcAft>
                <a:spcPts val="0"/>
              </a:spcAft>
              <a:buSzPts val="1350"/>
              <a:buNone/>
            </a:pPr>
            <a:r>
              <a:rPr lang="en-US">
                <a:latin typeface="Arial"/>
                <a:ea typeface="Arial"/>
                <a:cs typeface="Arial"/>
                <a:sym typeface="Arial"/>
              </a:rPr>
              <a:t>That I:</a:t>
            </a:r>
            <a:endParaRPr>
              <a:latin typeface="Arial"/>
              <a:ea typeface="Arial"/>
              <a:cs typeface="Arial"/>
              <a:sym typeface="Arial"/>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Have</a:t>
            </a:r>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Might Have</a:t>
            </a:r>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Don’t have</a:t>
            </a:r>
            <a:endParaRPr sz="2400">
              <a:latin typeface="Arial"/>
              <a:ea typeface="Arial"/>
              <a:cs typeface="Arial"/>
              <a:sym typeface="Arial"/>
            </a:endParaRPr>
          </a:p>
        </p:txBody>
      </p:sp>
      <p:pic>
        <p:nvPicPr>
          <p:cNvPr id="466" name="Google Shape;466;p29"/>
          <p:cNvPicPr preferRelativeResize="0"/>
          <p:nvPr/>
        </p:nvPicPr>
        <p:blipFill rotWithShape="1">
          <a:blip r:embed="rId3">
            <a:alphaModFix/>
          </a:blip>
          <a:srcRect/>
          <a:stretch/>
        </p:blipFill>
        <p:spPr>
          <a:xfrm>
            <a:off x="4563191" y="1220644"/>
            <a:ext cx="6852011" cy="4561672"/>
          </a:xfrm>
          <a:prstGeom prst="rect">
            <a:avLst/>
          </a:prstGeom>
          <a:noFill/>
          <a:ln>
            <a:noFill/>
          </a:ln>
        </p:spPr>
      </p:pic>
      <p:sp>
        <p:nvSpPr>
          <p:cNvPr id="467" name="Google Shape;467;p2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33</a:t>
            </a:fld>
            <a:endParaRPr/>
          </a:p>
        </p:txBody>
      </p:sp>
      <p:sp>
        <p:nvSpPr>
          <p:cNvPr id="468" name="Google Shape;468;p29"/>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4392d063d_0_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sp>
        <p:nvSpPr>
          <p:cNvPr id="475" name="Google Shape;475;g254392d063d_0_3"/>
          <p:cNvSpPr txBox="1">
            <a:spLocks noGrp="1"/>
          </p:cNvSpPr>
          <p:nvPr>
            <p:ph type="body" idx="1"/>
          </p:nvPr>
        </p:nvSpPr>
        <p:spPr>
          <a:xfrm>
            <a:off x="480125" y="1046725"/>
            <a:ext cx="4405200"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r>
              <a:rPr lang="en-US">
                <a:latin typeface="Arial"/>
                <a:ea typeface="Arial"/>
                <a:cs typeface="Arial"/>
                <a:sym typeface="Arial"/>
              </a:rPr>
              <a:t>What actions can I take with the M&amp;S tools I have?</a:t>
            </a:r>
            <a:endParaRPr>
              <a:latin typeface="Arial"/>
              <a:ea typeface="Arial"/>
              <a:cs typeface="Arial"/>
              <a:sym typeface="Arial"/>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Command Pro</a:t>
            </a:r>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STORM</a:t>
            </a:r>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AFSIM</a:t>
            </a:r>
            <a:endParaRPr sz="2400">
              <a:latin typeface="Arial"/>
              <a:ea typeface="Arial"/>
              <a:cs typeface="Arial"/>
              <a:sym typeface="Arial"/>
            </a:endParaRPr>
          </a:p>
          <a:p>
            <a:pPr marL="0" lvl="0" indent="0" algn="l" rtl="0">
              <a:lnSpc>
                <a:spcPct val="100000"/>
              </a:lnSpc>
              <a:spcBef>
                <a:spcPts val="0"/>
              </a:spcBef>
              <a:spcAft>
                <a:spcPts val="0"/>
              </a:spcAft>
              <a:buSzPts val="1350"/>
              <a:buNone/>
            </a:pPr>
            <a:r>
              <a:rPr lang="en-US">
                <a:latin typeface="Arial"/>
                <a:ea typeface="Arial"/>
                <a:cs typeface="Arial"/>
                <a:sym typeface="Arial"/>
              </a:rPr>
              <a:t>What are my people trained to do?</a:t>
            </a:r>
            <a:endParaRPr>
              <a:latin typeface="Arial"/>
              <a:ea typeface="Arial"/>
              <a:cs typeface="Arial"/>
              <a:sym typeface="Arial"/>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Contractors</a:t>
            </a:r>
            <a:endParaRPr sz="2400">
              <a:latin typeface="Arial"/>
              <a:ea typeface="Arial"/>
              <a:cs typeface="Arial"/>
              <a:sym typeface="Arial"/>
            </a:endParaRPr>
          </a:p>
          <a:p>
            <a:pPr marL="0" lvl="0" indent="0" algn="l" rtl="0">
              <a:lnSpc>
                <a:spcPct val="100000"/>
              </a:lnSpc>
              <a:spcBef>
                <a:spcPts val="0"/>
              </a:spcBef>
              <a:spcAft>
                <a:spcPts val="0"/>
              </a:spcAft>
              <a:buSzPts val="1350"/>
              <a:buNone/>
            </a:pPr>
            <a:r>
              <a:rPr lang="en-US">
                <a:latin typeface="Arial"/>
                <a:ea typeface="Arial"/>
                <a:cs typeface="Arial"/>
                <a:sym typeface="Arial"/>
              </a:rPr>
              <a:t>What processes do we have to do M&amp;S?</a:t>
            </a:r>
            <a:endParaRPr>
              <a:latin typeface="Arial"/>
              <a:ea typeface="Arial"/>
              <a:cs typeface="Arial"/>
              <a:sym typeface="Arial"/>
            </a:endParaRPr>
          </a:p>
          <a:p>
            <a:pPr marL="533375" marR="0" lvl="0" indent="-380990" algn="l" rtl="0">
              <a:lnSpc>
                <a:spcPct val="100000"/>
              </a:lnSpc>
              <a:spcBef>
                <a:spcPts val="480"/>
              </a:spcBef>
              <a:spcAft>
                <a:spcPts val="0"/>
              </a:spcAft>
              <a:buClr>
                <a:srgbClr val="000000"/>
              </a:buClr>
              <a:buSzPts val="1800"/>
              <a:buFont typeface="Arial"/>
              <a:buChar char="■"/>
            </a:pPr>
            <a:r>
              <a:rPr lang="en-US" sz="2400">
                <a:latin typeface="Arial"/>
                <a:ea typeface="Arial"/>
                <a:cs typeface="Arial"/>
                <a:sym typeface="Arial"/>
              </a:rPr>
              <a:t>Who is developing mission threads?</a:t>
            </a:r>
            <a:endParaRPr sz="2400">
              <a:latin typeface="Arial"/>
              <a:ea typeface="Arial"/>
              <a:cs typeface="Arial"/>
              <a:sym typeface="Arial"/>
            </a:endParaRPr>
          </a:p>
          <a:p>
            <a:pPr marL="457188" lvl="0" indent="-323838" algn="l" rtl="0">
              <a:lnSpc>
                <a:spcPct val="100000"/>
              </a:lnSpc>
              <a:spcBef>
                <a:spcPts val="560"/>
              </a:spcBef>
              <a:spcAft>
                <a:spcPts val="0"/>
              </a:spcAft>
              <a:buSzPts val="2100"/>
              <a:buNone/>
            </a:pPr>
            <a:endParaRPr>
              <a:latin typeface="Arial"/>
              <a:ea typeface="Arial"/>
              <a:cs typeface="Arial"/>
              <a:sym typeface="Arial"/>
            </a:endParaRPr>
          </a:p>
        </p:txBody>
      </p:sp>
      <p:pic>
        <p:nvPicPr>
          <p:cNvPr id="476" name="Google Shape;476;g254392d063d_0_3"/>
          <p:cNvPicPr preferRelativeResize="0"/>
          <p:nvPr/>
        </p:nvPicPr>
        <p:blipFill rotWithShape="1">
          <a:blip r:embed="rId3">
            <a:alphaModFix/>
          </a:blip>
          <a:srcRect/>
          <a:stretch/>
        </p:blipFill>
        <p:spPr>
          <a:xfrm>
            <a:off x="4859864" y="1249603"/>
            <a:ext cx="6852011" cy="4561672"/>
          </a:xfrm>
          <a:prstGeom prst="rect">
            <a:avLst/>
          </a:prstGeom>
          <a:noFill/>
          <a:ln>
            <a:noFill/>
          </a:ln>
        </p:spPr>
      </p:pic>
      <p:sp>
        <p:nvSpPr>
          <p:cNvPr id="477" name="Google Shape;477;g254392d063d_0_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34</a:t>
            </a:fld>
            <a:endParaRPr/>
          </a:p>
        </p:txBody>
      </p:sp>
      <p:pic>
        <p:nvPicPr>
          <p:cNvPr id="478" name="Google Shape;478;g254392d063d_0_3"/>
          <p:cNvPicPr preferRelativeResize="0"/>
          <p:nvPr/>
        </p:nvPicPr>
        <p:blipFill rotWithShape="1">
          <a:blip r:embed="rId4">
            <a:alphaModFix/>
          </a:blip>
          <a:srcRect/>
          <a:stretch/>
        </p:blipFill>
        <p:spPr>
          <a:xfrm>
            <a:off x="10347200" y="2621401"/>
            <a:ext cx="1712375" cy="1718475"/>
          </a:xfrm>
          <a:prstGeom prst="rect">
            <a:avLst/>
          </a:prstGeom>
          <a:noFill/>
          <a:ln>
            <a:noFill/>
          </a:ln>
        </p:spPr>
      </p:pic>
      <p:sp>
        <p:nvSpPr>
          <p:cNvPr id="479" name="Google Shape;479;g254392d063d_0_3"/>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0"/>
          <p:cNvSpPr/>
          <p:nvPr/>
        </p:nvSpPr>
        <p:spPr>
          <a:xfrm>
            <a:off x="1857801" y="3812175"/>
            <a:ext cx="3627890" cy="1892425"/>
          </a:xfrm>
          <a:prstGeom prst="rect">
            <a:avLst/>
          </a:prstGeom>
          <a:solidFill>
            <a:srgbClr val="D8D8D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Low Impact/ Low Effort </a:t>
            </a:r>
            <a:endParaRPr sz="3200" b="0" i="0" u="none" strike="noStrike" cap="none">
              <a:solidFill>
                <a:schemeClr val="dk1"/>
              </a:solidFill>
              <a:latin typeface="Arial"/>
              <a:ea typeface="Arial"/>
              <a:cs typeface="Arial"/>
              <a:sym typeface="Arial"/>
            </a:endParaRPr>
          </a:p>
        </p:txBody>
      </p:sp>
      <p:sp>
        <p:nvSpPr>
          <p:cNvPr id="485" name="Google Shape;485;p30"/>
          <p:cNvSpPr/>
          <p:nvPr/>
        </p:nvSpPr>
        <p:spPr>
          <a:xfrm>
            <a:off x="5493125" y="1911118"/>
            <a:ext cx="3627890" cy="1892425"/>
          </a:xfrm>
          <a:prstGeom prst="rect">
            <a:avLst/>
          </a:prstGeom>
          <a:solidFill>
            <a:srgbClr val="BFBFB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High Impact/ High Effort </a:t>
            </a:r>
            <a:endParaRPr sz="3200" b="0" i="0" u="none" strike="noStrike" cap="none">
              <a:solidFill>
                <a:schemeClr val="dk1"/>
              </a:solidFill>
              <a:latin typeface="Arial"/>
              <a:ea typeface="Arial"/>
              <a:cs typeface="Arial"/>
              <a:sym typeface="Arial"/>
            </a:endParaRPr>
          </a:p>
        </p:txBody>
      </p:sp>
      <p:sp>
        <p:nvSpPr>
          <p:cNvPr id="486" name="Google Shape;486;p30"/>
          <p:cNvSpPr/>
          <p:nvPr/>
        </p:nvSpPr>
        <p:spPr>
          <a:xfrm>
            <a:off x="1857801" y="1919750"/>
            <a:ext cx="3627890" cy="1892425"/>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High Impact/ Low Effort </a:t>
            </a:r>
            <a:endParaRPr sz="3200" b="0" i="0" u="none" strike="noStrike" cap="none">
              <a:solidFill>
                <a:schemeClr val="dk1"/>
              </a:solidFill>
              <a:latin typeface="Arial"/>
              <a:ea typeface="Arial"/>
              <a:cs typeface="Arial"/>
              <a:sym typeface="Arial"/>
            </a:endParaRPr>
          </a:p>
        </p:txBody>
      </p:sp>
      <p:sp>
        <p:nvSpPr>
          <p:cNvPr id="487" name="Google Shape;487;p30"/>
          <p:cNvSpPr/>
          <p:nvPr/>
        </p:nvSpPr>
        <p:spPr>
          <a:xfrm>
            <a:off x="5493125" y="3812175"/>
            <a:ext cx="3627890" cy="1892425"/>
          </a:xfrm>
          <a:prstGeom prst="rect">
            <a:avLst/>
          </a:prstGeom>
          <a:solidFill>
            <a:srgbClr val="A5A5A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Low Impact/ High Effort </a:t>
            </a:r>
            <a:endParaRPr sz="3200" b="0" i="0" u="none" strike="noStrike" cap="none">
              <a:solidFill>
                <a:schemeClr val="dk1"/>
              </a:solidFill>
              <a:latin typeface="Arial"/>
              <a:ea typeface="Arial"/>
              <a:cs typeface="Arial"/>
              <a:sym typeface="Arial"/>
            </a:endParaRPr>
          </a:p>
        </p:txBody>
      </p:sp>
      <p:cxnSp>
        <p:nvCxnSpPr>
          <p:cNvPr id="488" name="Google Shape;488;p30"/>
          <p:cNvCxnSpPr/>
          <p:nvPr/>
        </p:nvCxnSpPr>
        <p:spPr>
          <a:xfrm rot="10800000">
            <a:off x="1486900" y="1911118"/>
            <a:ext cx="0" cy="4015415"/>
          </a:xfrm>
          <a:prstGeom prst="straightConnector1">
            <a:avLst/>
          </a:prstGeom>
          <a:noFill/>
          <a:ln w="38100" cap="flat" cmpd="sng">
            <a:solidFill>
              <a:schemeClr val="dk2"/>
            </a:solidFill>
            <a:prstDash val="solid"/>
            <a:round/>
            <a:headEnd type="none" w="sm" len="sm"/>
            <a:tailEnd type="triangle" w="med" len="med"/>
          </a:ln>
        </p:spPr>
      </p:cxnSp>
      <p:cxnSp>
        <p:nvCxnSpPr>
          <p:cNvPr id="489" name="Google Shape;489;p30"/>
          <p:cNvCxnSpPr/>
          <p:nvPr/>
        </p:nvCxnSpPr>
        <p:spPr>
          <a:xfrm rot="10800000" flipH="1">
            <a:off x="1456567" y="5886967"/>
            <a:ext cx="7751228" cy="39566"/>
          </a:xfrm>
          <a:prstGeom prst="straightConnector1">
            <a:avLst/>
          </a:prstGeom>
          <a:noFill/>
          <a:ln w="38100" cap="flat" cmpd="sng">
            <a:solidFill>
              <a:schemeClr val="dk2"/>
            </a:solidFill>
            <a:prstDash val="solid"/>
            <a:round/>
            <a:headEnd type="none" w="sm" len="sm"/>
            <a:tailEnd type="triangle" w="med" len="med"/>
          </a:ln>
        </p:spPr>
      </p:cxnSp>
      <p:sp>
        <p:nvSpPr>
          <p:cNvPr id="490" name="Google Shape;490;p30"/>
          <p:cNvSpPr txBox="1"/>
          <p:nvPr/>
        </p:nvSpPr>
        <p:spPr>
          <a:xfrm rot="-5400000">
            <a:off x="-1188743" y="3569865"/>
            <a:ext cx="4258890" cy="80017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Impact</a:t>
            </a:r>
            <a:endParaRPr sz="3600" b="0" i="0" u="none" strike="noStrike" cap="none">
              <a:solidFill>
                <a:schemeClr val="dk1"/>
              </a:solidFill>
              <a:latin typeface="Arial"/>
              <a:ea typeface="Arial"/>
              <a:cs typeface="Arial"/>
              <a:sym typeface="Arial"/>
            </a:endParaRPr>
          </a:p>
        </p:txBody>
      </p:sp>
      <p:sp>
        <p:nvSpPr>
          <p:cNvPr id="491" name="Google Shape;491;p30"/>
          <p:cNvSpPr txBox="1"/>
          <p:nvPr/>
        </p:nvSpPr>
        <p:spPr>
          <a:xfrm>
            <a:off x="3262167" y="5886967"/>
            <a:ext cx="5340800" cy="80017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Effort </a:t>
            </a:r>
            <a:endParaRPr sz="3600" b="0" i="0" u="none" strike="noStrike" cap="none">
              <a:solidFill>
                <a:schemeClr val="dk1"/>
              </a:solidFill>
              <a:latin typeface="Arial"/>
              <a:ea typeface="Arial"/>
              <a:cs typeface="Arial"/>
              <a:sym typeface="Arial"/>
            </a:endParaRPr>
          </a:p>
        </p:txBody>
      </p:sp>
      <p:sp>
        <p:nvSpPr>
          <p:cNvPr id="492" name="Google Shape;492;p30"/>
          <p:cNvSpPr txBox="1"/>
          <p:nvPr/>
        </p:nvSpPr>
        <p:spPr>
          <a:xfrm>
            <a:off x="470693" y="891382"/>
            <a:ext cx="11250613" cy="949128"/>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Prioritize</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chemeClr val="dk1"/>
              </a:buClr>
              <a:buSzPts val="1800"/>
              <a:buFont typeface="Arial"/>
              <a:buChar char="■"/>
            </a:pPr>
            <a:r>
              <a:rPr lang="en-US" sz="2400" b="0" i="0" u="none" strike="noStrike" cap="none" dirty="0">
                <a:solidFill>
                  <a:schemeClr val="dk1"/>
                </a:solidFill>
                <a:latin typeface="Arial"/>
                <a:ea typeface="Arial"/>
                <a:cs typeface="Arial"/>
                <a:sym typeface="Arial"/>
              </a:rPr>
              <a:t>High impact and low effort</a:t>
            </a:r>
            <a:endParaRPr sz="1400" b="0" i="0" u="none" strike="noStrike" cap="none" dirty="0">
              <a:solidFill>
                <a:srgbClr val="000000"/>
              </a:solidFill>
              <a:latin typeface="Arial"/>
              <a:ea typeface="Arial"/>
              <a:cs typeface="Arial"/>
              <a:sym typeface="Arial"/>
            </a:endParaRPr>
          </a:p>
          <a:p>
            <a:pPr marL="457189" marR="0" lvl="0" indent="-323839" algn="l" rtl="0">
              <a:lnSpc>
                <a:spcPct val="100000"/>
              </a:lnSpc>
              <a:spcBef>
                <a:spcPts val="560"/>
              </a:spcBef>
              <a:spcAft>
                <a:spcPts val="0"/>
              </a:spcAft>
              <a:buClr>
                <a:schemeClr val="dk1"/>
              </a:buClr>
              <a:buSzPts val="2100"/>
              <a:buFont typeface="Noto Sans Symbols"/>
              <a:buNone/>
            </a:pPr>
            <a:endParaRPr sz="2800" b="0" i="0" u="none" strike="noStrike" cap="none" dirty="0">
              <a:solidFill>
                <a:schemeClr val="dk1"/>
              </a:solidFill>
              <a:latin typeface="Arial"/>
              <a:ea typeface="Arial"/>
              <a:cs typeface="Arial"/>
              <a:sym typeface="Arial"/>
            </a:endParaRPr>
          </a:p>
        </p:txBody>
      </p:sp>
      <p:sp>
        <p:nvSpPr>
          <p:cNvPr id="493" name="Google Shape;493;p30"/>
          <p:cNvSpPr txBox="1">
            <a:spLocks noGrp="1"/>
          </p:cNvSpPr>
          <p:nvPr>
            <p:ph type="title"/>
          </p:nvPr>
        </p:nvSpPr>
        <p:spPr>
          <a:xfrm>
            <a:off x="2387599" y="130770"/>
            <a:ext cx="7416800" cy="795130"/>
          </a:xfrm>
          <a:prstGeom prst="rect">
            <a:avLst/>
          </a:prstGeom>
          <a:noFill/>
          <a:ln>
            <a:noFill/>
          </a:ln>
        </p:spPr>
        <p:txBody>
          <a:bodyPr spcFirstLastPara="1" wrap="square" lIns="68575" tIns="68575" rIns="68575" bIns="68575" anchor="t" anchorCtr="0">
            <a:normAutofit/>
          </a:bodyPr>
          <a:lstStyle/>
          <a:p>
            <a:pPr marL="0" lvl="0" indent="0" algn="ctr" rtl="0">
              <a:lnSpc>
                <a:spcPct val="100000"/>
              </a:lnSpc>
              <a:spcBef>
                <a:spcPts val="0"/>
              </a:spcBef>
              <a:spcAft>
                <a:spcPts val="0"/>
              </a:spcAft>
              <a:buClr>
                <a:schemeClr val="lt1"/>
              </a:buClr>
              <a:buSzPts val="2100"/>
              <a:buFont typeface="Tahoma"/>
              <a:buNone/>
            </a:pPr>
            <a:r>
              <a:rPr lang="en-US" sz="2800"/>
              <a:t>UX Process – Do Something</a:t>
            </a:r>
            <a:endParaRPr sz="2800"/>
          </a:p>
        </p:txBody>
      </p:sp>
      <p:sp>
        <p:nvSpPr>
          <p:cNvPr id="494" name="Google Shape;494;p30"/>
          <p:cNvSpPr txBox="1">
            <a:spLocks noGrp="1"/>
          </p:cNvSpPr>
          <p:nvPr>
            <p:ph type="sldNum" idx="12"/>
          </p:nvPr>
        </p:nvSpPr>
        <p:spPr>
          <a:xfrm>
            <a:off x="11296608" y="6298473"/>
            <a:ext cx="731700" cy="387600"/>
          </a:xfrm>
          <a:prstGeom prst="rect">
            <a:avLst/>
          </a:prstGeom>
          <a:noFill/>
          <a:ln>
            <a:noFill/>
          </a:ln>
        </p:spPr>
        <p:txBody>
          <a:bodyPr spcFirstLastPara="1" wrap="square" lIns="68575" tIns="68575" rIns="68575" bIns="68575" anchor="ctr" anchorCtr="0">
            <a:normAutofit fontScale="92500" lnSpcReduction="20000"/>
          </a:bodyPr>
          <a:lstStyle/>
          <a:p>
            <a:pPr marL="0" lvl="0" indent="0" algn="r" rtl="0">
              <a:lnSpc>
                <a:spcPct val="100000"/>
              </a:lnSpc>
              <a:spcBef>
                <a:spcPts val="0"/>
              </a:spcBef>
              <a:spcAft>
                <a:spcPts val="0"/>
              </a:spcAft>
              <a:buClr>
                <a:schemeClr val="accent1"/>
              </a:buClr>
              <a:buSzPct val="40898"/>
              <a:buFont typeface="Century Gothic"/>
              <a:buNone/>
            </a:pPr>
            <a:fld id="{00000000-1234-1234-1234-123412341234}" type="slidenum">
              <a:rPr lang="en-US"/>
              <a:t>35</a:t>
            </a:fld>
            <a:endParaRPr/>
          </a:p>
        </p:txBody>
      </p:sp>
      <p:sp>
        <p:nvSpPr>
          <p:cNvPr id="495" name="Google Shape;495;p30"/>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53cd2b8a77_0_15"/>
          <p:cNvSpPr/>
          <p:nvPr/>
        </p:nvSpPr>
        <p:spPr>
          <a:xfrm>
            <a:off x="1857801" y="3812175"/>
            <a:ext cx="3627900" cy="1892400"/>
          </a:xfrm>
          <a:prstGeom prst="rect">
            <a:avLst/>
          </a:prstGeom>
          <a:solidFill>
            <a:srgbClr val="D8D8D8"/>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800" b="0" i="0" u="none" strike="noStrike" cap="none">
                <a:solidFill>
                  <a:schemeClr val="dk1"/>
                </a:solidFill>
                <a:latin typeface="Arial"/>
                <a:ea typeface="Arial"/>
                <a:cs typeface="Arial"/>
                <a:sym typeface="Arial"/>
              </a:rPr>
              <a:t>Low Impact/ Low Effort</a:t>
            </a:r>
            <a:endParaRPr sz="18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rgbClr val="22458A"/>
              </a:buClr>
              <a:buSzPts val="2400"/>
              <a:buFont typeface="Arial"/>
              <a:buChar char="-"/>
            </a:pPr>
            <a:r>
              <a:rPr lang="en-US" sz="2400" b="1" i="0" u="none" strike="noStrike" cap="none">
                <a:solidFill>
                  <a:srgbClr val="22458A"/>
                </a:solidFill>
                <a:latin typeface="Arial"/>
                <a:ea typeface="Arial"/>
                <a:cs typeface="Arial"/>
                <a:sym typeface="Arial"/>
              </a:rPr>
              <a:t>Do more runs on existing mission threads </a:t>
            </a:r>
            <a:endParaRPr sz="2400" b="1" i="0" u="none" strike="noStrike" cap="none">
              <a:solidFill>
                <a:srgbClr val="22458A"/>
              </a:solidFill>
              <a:latin typeface="Arial"/>
              <a:ea typeface="Arial"/>
              <a:cs typeface="Arial"/>
              <a:sym typeface="Arial"/>
            </a:endParaRPr>
          </a:p>
        </p:txBody>
      </p:sp>
      <p:sp>
        <p:nvSpPr>
          <p:cNvPr id="501" name="Google Shape;501;g253cd2b8a77_0_15"/>
          <p:cNvSpPr/>
          <p:nvPr/>
        </p:nvSpPr>
        <p:spPr>
          <a:xfrm>
            <a:off x="5493125" y="1911118"/>
            <a:ext cx="3627900" cy="1892400"/>
          </a:xfrm>
          <a:prstGeom prst="rect">
            <a:avLst/>
          </a:prstGeom>
          <a:solidFill>
            <a:srgbClr val="BFBFB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800" b="0" i="0" u="none" strike="noStrike" cap="none">
                <a:solidFill>
                  <a:schemeClr val="dk1"/>
                </a:solidFill>
                <a:latin typeface="Arial"/>
                <a:ea typeface="Arial"/>
                <a:cs typeface="Arial"/>
                <a:sym typeface="Arial"/>
              </a:rPr>
              <a:t>High Impact/ High Effort</a:t>
            </a:r>
            <a:endParaRPr sz="18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rgbClr val="22458A"/>
              </a:buClr>
              <a:buSzPts val="2400"/>
              <a:buFont typeface="Arial"/>
              <a:buChar char="-"/>
            </a:pPr>
            <a:r>
              <a:rPr lang="en-US" sz="2400" b="1" i="0" u="none" strike="noStrike" cap="none">
                <a:solidFill>
                  <a:srgbClr val="22458A"/>
                </a:solidFill>
                <a:latin typeface="Arial"/>
                <a:ea typeface="Arial"/>
                <a:cs typeface="Arial"/>
                <a:sym typeface="Arial"/>
              </a:rPr>
              <a:t>Build a more advanced M&amp;S tool to do the analysis I need </a:t>
            </a:r>
            <a:endParaRPr sz="2400" b="1" i="0" u="none" strike="noStrike" cap="none">
              <a:solidFill>
                <a:srgbClr val="22458A"/>
              </a:solidFill>
              <a:latin typeface="Arial"/>
              <a:ea typeface="Arial"/>
              <a:cs typeface="Arial"/>
              <a:sym typeface="Arial"/>
            </a:endParaRPr>
          </a:p>
        </p:txBody>
      </p:sp>
      <p:sp>
        <p:nvSpPr>
          <p:cNvPr id="502" name="Google Shape;502;g253cd2b8a77_0_15"/>
          <p:cNvSpPr/>
          <p:nvPr/>
        </p:nvSpPr>
        <p:spPr>
          <a:xfrm>
            <a:off x="1857801" y="1919750"/>
            <a:ext cx="3627900" cy="189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800" b="0" i="0" u="none" strike="noStrike" cap="none">
                <a:solidFill>
                  <a:schemeClr val="dk1"/>
                </a:solidFill>
                <a:latin typeface="Arial"/>
                <a:ea typeface="Arial"/>
                <a:cs typeface="Arial"/>
                <a:sym typeface="Arial"/>
              </a:rPr>
              <a:t>High Impact/ Low Effort</a:t>
            </a:r>
            <a:endParaRPr sz="1800" b="0" i="0" u="none" strike="noStrike" cap="none">
              <a:solidFill>
                <a:schemeClr val="dk1"/>
              </a:solidFill>
              <a:latin typeface="Arial"/>
              <a:ea typeface="Arial"/>
              <a:cs typeface="Arial"/>
              <a:sym typeface="Arial"/>
            </a:endParaRPr>
          </a:p>
          <a:p>
            <a:pPr marL="457200" marR="0" lvl="0" indent="-374650" algn="l" rtl="0">
              <a:lnSpc>
                <a:spcPct val="100000"/>
              </a:lnSpc>
              <a:spcBef>
                <a:spcPts val="0"/>
              </a:spcBef>
              <a:spcAft>
                <a:spcPts val="0"/>
              </a:spcAft>
              <a:buClr>
                <a:srgbClr val="22458A"/>
              </a:buClr>
              <a:buSzPts val="2300"/>
              <a:buFont typeface="Arial"/>
              <a:buChar char="-"/>
            </a:pPr>
            <a:r>
              <a:rPr lang="en-US" sz="2400" b="1" i="0" u="none" strike="noStrike" cap="none">
                <a:solidFill>
                  <a:srgbClr val="22458A"/>
                </a:solidFill>
                <a:latin typeface="Arial"/>
                <a:ea typeface="Arial"/>
                <a:cs typeface="Arial"/>
                <a:sym typeface="Arial"/>
              </a:rPr>
              <a:t>Alignment on mission threads earlier </a:t>
            </a:r>
            <a:r>
              <a:rPr lang="en-US" sz="2300" b="1" i="0" u="none" strike="noStrike" cap="none">
                <a:solidFill>
                  <a:srgbClr val="22458A"/>
                </a:solidFill>
                <a:latin typeface="Arial"/>
                <a:ea typeface="Arial"/>
                <a:cs typeface="Arial"/>
                <a:sym typeface="Arial"/>
              </a:rPr>
              <a:t> </a:t>
            </a:r>
            <a:endParaRPr sz="2300" b="1" i="0" u="none" strike="noStrike" cap="none">
              <a:solidFill>
                <a:srgbClr val="22458A"/>
              </a:solidFill>
              <a:latin typeface="Arial"/>
              <a:ea typeface="Arial"/>
              <a:cs typeface="Arial"/>
              <a:sym typeface="Arial"/>
            </a:endParaRPr>
          </a:p>
        </p:txBody>
      </p:sp>
      <p:sp>
        <p:nvSpPr>
          <p:cNvPr id="503" name="Google Shape;503;g253cd2b8a77_0_15"/>
          <p:cNvSpPr/>
          <p:nvPr/>
        </p:nvSpPr>
        <p:spPr>
          <a:xfrm>
            <a:off x="5493125" y="3812175"/>
            <a:ext cx="3627900" cy="1892400"/>
          </a:xfrm>
          <a:prstGeom prst="rect">
            <a:avLst/>
          </a:prstGeom>
          <a:solidFill>
            <a:srgbClr val="A5A5A5"/>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800" b="0" i="0" u="none" strike="noStrike" cap="none">
                <a:solidFill>
                  <a:schemeClr val="dk1"/>
                </a:solidFill>
                <a:latin typeface="Arial"/>
                <a:ea typeface="Arial"/>
                <a:cs typeface="Arial"/>
                <a:sym typeface="Arial"/>
              </a:rPr>
              <a:t>Low Impact/ High Effort</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2400" b="1" i="0" u="none" strike="noStrike" cap="none">
                <a:solidFill>
                  <a:srgbClr val="22458A"/>
                </a:solidFill>
                <a:latin typeface="Arial"/>
                <a:ea typeface="Arial"/>
                <a:cs typeface="Arial"/>
                <a:sym typeface="Arial"/>
              </a:rPr>
              <a:t>Hire more M&amp;S contractors</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cxnSp>
        <p:nvCxnSpPr>
          <p:cNvPr id="504" name="Google Shape;504;g253cd2b8a77_0_15"/>
          <p:cNvCxnSpPr/>
          <p:nvPr/>
        </p:nvCxnSpPr>
        <p:spPr>
          <a:xfrm rot="10800000">
            <a:off x="1486900" y="1911033"/>
            <a:ext cx="0" cy="4015500"/>
          </a:xfrm>
          <a:prstGeom prst="straightConnector1">
            <a:avLst/>
          </a:prstGeom>
          <a:noFill/>
          <a:ln w="38100" cap="flat" cmpd="sng">
            <a:solidFill>
              <a:schemeClr val="dk2"/>
            </a:solidFill>
            <a:prstDash val="solid"/>
            <a:round/>
            <a:headEnd type="none" w="sm" len="sm"/>
            <a:tailEnd type="triangle" w="med" len="med"/>
          </a:ln>
        </p:spPr>
      </p:cxnSp>
      <p:cxnSp>
        <p:nvCxnSpPr>
          <p:cNvPr id="505" name="Google Shape;505;g253cd2b8a77_0_15"/>
          <p:cNvCxnSpPr/>
          <p:nvPr/>
        </p:nvCxnSpPr>
        <p:spPr>
          <a:xfrm rot="10800000" flipH="1">
            <a:off x="1456567" y="5886933"/>
            <a:ext cx="7751100" cy="39600"/>
          </a:xfrm>
          <a:prstGeom prst="straightConnector1">
            <a:avLst/>
          </a:prstGeom>
          <a:noFill/>
          <a:ln w="38100" cap="flat" cmpd="sng">
            <a:solidFill>
              <a:schemeClr val="dk2"/>
            </a:solidFill>
            <a:prstDash val="solid"/>
            <a:round/>
            <a:headEnd type="none" w="sm" len="sm"/>
            <a:tailEnd type="triangle" w="med" len="med"/>
          </a:ln>
        </p:spPr>
      </p:cxnSp>
      <p:sp>
        <p:nvSpPr>
          <p:cNvPr id="506" name="Google Shape;506;g253cd2b8a77_0_15"/>
          <p:cNvSpPr txBox="1"/>
          <p:nvPr/>
        </p:nvSpPr>
        <p:spPr>
          <a:xfrm rot="-5400000">
            <a:off x="-1188587" y="3569800"/>
            <a:ext cx="4258800" cy="800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Impact</a:t>
            </a:r>
            <a:endParaRPr sz="3600" b="0" i="0" u="none" strike="noStrike" cap="none">
              <a:solidFill>
                <a:schemeClr val="dk1"/>
              </a:solidFill>
              <a:latin typeface="Arial"/>
              <a:ea typeface="Arial"/>
              <a:cs typeface="Arial"/>
              <a:sym typeface="Arial"/>
            </a:endParaRPr>
          </a:p>
        </p:txBody>
      </p:sp>
      <p:sp>
        <p:nvSpPr>
          <p:cNvPr id="507" name="Google Shape;507;g253cd2b8a77_0_15"/>
          <p:cNvSpPr txBox="1"/>
          <p:nvPr/>
        </p:nvSpPr>
        <p:spPr>
          <a:xfrm>
            <a:off x="3262167" y="5886967"/>
            <a:ext cx="5340900" cy="800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Effort </a:t>
            </a:r>
            <a:endParaRPr sz="3600" b="0" i="0" u="none" strike="noStrike" cap="none">
              <a:solidFill>
                <a:schemeClr val="dk1"/>
              </a:solidFill>
              <a:latin typeface="Arial"/>
              <a:ea typeface="Arial"/>
              <a:cs typeface="Arial"/>
              <a:sym typeface="Arial"/>
            </a:endParaRPr>
          </a:p>
        </p:txBody>
      </p:sp>
      <p:sp>
        <p:nvSpPr>
          <p:cNvPr id="508" name="Google Shape;508;g253cd2b8a77_0_15"/>
          <p:cNvSpPr txBox="1"/>
          <p:nvPr/>
        </p:nvSpPr>
        <p:spPr>
          <a:xfrm>
            <a:off x="470693" y="891382"/>
            <a:ext cx="11250600" cy="949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Prioritize</a:t>
            </a:r>
            <a:endParaRPr sz="1400" b="0" i="0" u="none" strike="noStrike" cap="none" dirty="0">
              <a:solidFill>
                <a:srgbClr val="000000"/>
              </a:solidFill>
              <a:latin typeface="Arial"/>
              <a:ea typeface="Arial"/>
              <a:cs typeface="Arial"/>
              <a:sym typeface="Arial"/>
            </a:endParaRPr>
          </a:p>
          <a:p>
            <a:pPr marL="990574" marR="0" lvl="1" indent="-380989" algn="l" rtl="0">
              <a:lnSpc>
                <a:spcPct val="100000"/>
              </a:lnSpc>
              <a:spcBef>
                <a:spcPts val="480"/>
              </a:spcBef>
              <a:spcAft>
                <a:spcPts val="0"/>
              </a:spcAft>
              <a:buClr>
                <a:schemeClr val="dk1"/>
              </a:buClr>
              <a:buSzPts val="1800"/>
              <a:buFont typeface="Arial"/>
              <a:buChar char="■"/>
            </a:pPr>
            <a:r>
              <a:rPr lang="en-US" sz="2400" b="0" i="0" u="none" strike="noStrike" cap="none" dirty="0">
                <a:solidFill>
                  <a:schemeClr val="dk1"/>
                </a:solidFill>
                <a:latin typeface="Arial"/>
                <a:ea typeface="Arial"/>
                <a:cs typeface="Arial"/>
                <a:sym typeface="Arial"/>
              </a:rPr>
              <a:t>High impact and low effort</a:t>
            </a:r>
            <a:endParaRPr sz="1400" b="0" i="0" u="none" strike="noStrike" cap="none" dirty="0">
              <a:solidFill>
                <a:srgbClr val="000000"/>
              </a:solidFill>
              <a:latin typeface="Arial"/>
              <a:ea typeface="Arial"/>
              <a:cs typeface="Arial"/>
              <a:sym typeface="Arial"/>
            </a:endParaRPr>
          </a:p>
          <a:p>
            <a:pPr marL="457188" marR="0" lvl="0" indent="-323838" algn="l" rtl="0">
              <a:lnSpc>
                <a:spcPct val="100000"/>
              </a:lnSpc>
              <a:spcBef>
                <a:spcPts val="560"/>
              </a:spcBef>
              <a:spcAft>
                <a:spcPts val="0"/>
              </a:spcAft>
              <a:buClr>
                <a:schemeClr val="dk1"/>
              </a:buClr>
              <a:buSzPts val="2100"/>
              <a:buFont typeface="Noto Sans Symbols"/>
              <a:buNone/>
            </a:pPr>
            <a:endParaRPr sz="2800" b="0" i="0" u="none" strike="noStrike" cap="none" dirty="0">
              <a:solidFill>
                <a:schemeClr val="dk1"/>
              </a:solidFill>
              <a:latin typeface="Arial"/>
              <a:ea typeface="Arial"/>
              <a:cs typeface="Arial"/>
              <a:sym typeface="Arial"/>
            </a:endParaRPr>
          </a:p>
        </p:txBody>
      </p:sp>
      <p:sp>
        <p:nvSpPr>
          <p:cNvPr id="509" name="Google Shape;509;g253cd2b8a77_0_15"/>
          <p:cNvSpPr txBox="1">
            <a:spLocks noGrp="1"/>
          </p:cNvSpPr>
          <p:nvPr>
            <p:ph type="title"/>
          </p:nvPr>
        </p:nvSpPr>
        <p:spPr>
          <a:xfrm>
            <a:off x="2387599" y="130770"/>
            <a:ext cx="7416900" cy="795000"/>
          </a:xfrm>
          <a:prstGeom prst="rect">
            <a:avLst/>
          </a:prstGeom>
          <a:noFill/>
          <a:ln>
            <a:noFill/>
          </a:ln>
        </p:spPr>
        <p:txBody>
          <a:bodyPr spcFirstLastPara="1" wrap="square" lIns="68575" tIns="68575" rIns="68575" bIns="68575" anchor="t" anchorCtr="0">
            <a:normAutofit/>
          </a:bodyPr>
          <a:lstStyle/>
          <a:p>
            <a:pPr marL="0" lvl="0" indent="0" algn="ctr" rtl="0">
              <a:lnSpc>
                <a:spcPct val="100000"/>
              </a:lnSpc>
              <a:spcBef>
                <a:spcPts val="0"/>
              </a:spcBef>
              <a:spcAft>
                <a:spcPts val="0"/>
              </a:spcAft>
              <a:buClr>
                <a:schemeClr val="lt1"/>
              </a:buClr>
              <a:buSzPts val="2100"/>
              <a:buFont typeface="Tahoma"/>
              <a:buNone/>
            </a:pPr>
            <a:r>
              <a:rPr lang="en-US" sz="2800"/>
              <a:t>UX Process – Do Something</a:t>
            </a:r>
            <a:endParaRPr sz="2800"/>
          </a:p>
        </p:txBody>
      </p:sp>
      <p:sp>
        <p:nvSpPr>
          <p:cNvPr id="510" name="Google Shape;510;g253cd2b8a77_0_15"/>
          <p:cNvSpPr txBox="1">
            <a:spLocks noGrp="1"/>
          </p:cNvSpPr>
          <p:nvPr>
            <p:ph type="sldNum" idx="12"/>
          </p:nvPr>
        </p:nvSpPr>
        <p:spPr>
          <a:xfrm>
            <a:off x="11296608" y="6298473"/>
            <a:ext cx="731700" cy="387600"/>
          </a:xfrm>
          <a:prstGeom prst="rect">
            <a:avLst/>
          </a:prstGeom>
          <a:noFill/>
          <a:ln>
            <a:noFill/>
          </a:ln>
        </p:spPr>
        <p:txBody>
          <a:bodyPr spcFirstLastPara="1" wrap="square" lIns="68575" tIns="68575" rIns="68575" bIns="68575" anchor="ctr" anchorCtr="0">
            <a:normAutofit fontScale="92500" lnSpcReduction="20000"/>
          </a:bodyPr>
          <a:lstStyle/>
          <a:p>
            <a:pPr marL="0" lvl="0" indent="0" algn="r" rtl="0">
              <a:lnSpc>
                <a:spcPct val="100000"/>
              </a:lnSpc>
              <a:spcBef>
                <a:spcPts val="0"/>
              </a:spcBef>
              <a:spcAft>
                <a:spcPts val="0"/>
              </a:spcAft>
              <a:buClr>
                <a:schemeClr val="accent1"/>
              </a:buClr>
              <a:buSzPct val="40898"/>
              <a:buFont typeface="Century Gothic"/>
              <a:buNone/>
            </a:pPr>
            <a:fld id="{00000000-1234-1234-1234-123412341234}" type="slidenum">
              <a:rPr lang="en-US"/>
              <a:t>36</a:t>
            </a:fld>
            <a:endParaRPr/>
          </a:p>
        </p:txBody>
      </p:sp>
      <p:pic>
        <p:nvPicPr>
          <p:cNvPr id="511" name="Google Shape;511;g253cd2b8a77_0_15"/>
          <p:cNvPicPr preferRelativeResize="0"/>
          <p:nvPr/>
        </p:nvPicPr>
        <p:blipFill rotWithShape="1">
          <a:blip r:embed="rId3">
            <a:alphaModFix/>
          </a:blip>
          <a:srcRect/>
          <a:stretch/>
        </p:blipFill>
        <p:spPr>
          <a:xfrm>
            <a:off x="9550900" y="2184499"/>
            <a:ext cx="2488700" cy="2497525"/>
          </a:xfrm>
          <a:prstGeom prst="rect">
            <a:avLst/>
          </a:prstGeom>
          <a:noFill/>
          <a:ln>
            <a:noFill/>
          </a:ln>
        </p:spPr>
      </p:pic>
      <p:sp>
        <p:nvSpPr>
          <p:cNvPr id="512" name="Google Shape;512;g253cd2b8a77_0_15"/>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sp>
        <p:nvSpPr>
          <p:cNvPr id="519" name="Google Shape;519;p31"/>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Scope - break down into a hypothesis testing a single variable focused on the user</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Consider the total user experience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Minimum of invested time and effort for maximum value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Create low-fidelity prototypes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Determine if more understanding of the user is needed</a:t>
            </a:r>
            <a:endParaRPr dirty="0">
              <a:latin typeface="Arial"/>
              <a:ea typeface="Arial"/>
              <a:cs typeface="Arial"/>
              <a:sym typeface="Arial"/>
            </a:endParaRPr>
          </a:p>
          <a:p>
            <a:pPr marL="0" lvl="0" indent="0" algn="l" rtl="0">
              <a:lnSpc>
                <a:spcPct val="100000"/>
              </a:lnSpc>
              <a:spcBef>
                <a:spcPts val="560"/>
              </a:spcBef>
              <a:spcAft>
                <a:spcPts val="0"/>
              </a:spcAft>
              <a:buSzPts val="2100"/>
              <a:buNone/>
            </a:pPr>
            <a:endParaRPr dirty="0">
              <a:latin typeface="Arial"/>
              <a:ea typeface="Arial"/>
              <a:cs typeface="Arial"/>
              <a:sym typeface="Arial"/>
            </a:endParaRPr>
          </a:p>
          <a:p>
            <a:pPr marL="457189" lvl="0" indent="-323839" algn="l" rtl="0">
              <a:lnSpc>
                <a:spcPct val="100000"/>
              </a:lnSpc>
              <a:spcBef>
                <a:spcPts val="560"/>
              </a:spcBef>
              <a:spcAft>
                <a:spcPts val="0"/>
              </a:spcAft>
              <a:buSzPts val="2100"/>
              <a:buNone/>
            </a:pPr>
            <a:endParaRPr dirty="0">
              <a:latin typeface="Arial"/>
              <a:ea typeface="Arial"/>
              <a:cs typeface="Arial"/>
              <a:sym typeface="Arial"/>
            </a:endParaRPr>
          </a:p>
        </p:txBody>
      </p:sp>
      <p:sp>
        <p:nvSpPr>
          <p:cNvPr id="520" name="Google Shape;520;p31"/>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37</a:t>
            </a:fld>
            <a:endParaRPr/>
          </a:p>
        </p:txBody>
      </p:sp>
      <p:sp>
        <p:nvSpPr>
          <p:cNvPr id="521" name="Google Shape;521;p31"/>
          <p:cNvSpPr/>
          <p:nvPr/>
        </p:nvSpPr>
        <p:spPr>
          <a:xfrm rot="5400000">
            <a:off x="8933325" y="3308005"/>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522" name="Google Shape;522;p31"/>
          <p:cNvSpPr/>
          <p:nvPr/>
        </p:nvSpPr>
        <p:spPr>
          <a:xfrm>
            <a:off x="9209863" y="4925934"/>
            <a:ext cx="1883100" cy="463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1300" b="1">
                <a:solidFill>
                  <a:schemeClr val="lt1"/>
                </a:solidFill>
              </a:rPr>
              <a:t>Do Something</a:t>
            </a:r>
            <a:endParaRPr sz="1300" b="0" i="0" u="none" strike="noStrike" cap="none">
              <a:solidFill>
                <a:schemeClr val="dk1"/>
              </a:solidFill>
              <a:latin typeface="Tahoma"/>
              <a:ea typeface="Tahoma"/>
              <a:cs typeface="Tahoma"/>
              <a:sym typeface="Tahom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53cd2b8a77_0_2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sp>
        <p:nvSpPr>
          <p:cNvPr id="529" name="Google Shape;529;g253cd2b8a77_0_29"/>
          <p:cNvSpPr txBox="1">
            <a:spLocks noGrp="1"/>
          </p:cNvSpPr>
          <p:nvPr>
            <p:ph type="body" idx="1"/>
          </p:nvPr>
        </p:nvSpPr>
        <p:spPr>
          <a:xfrm>
            <a:off x="480125" y="1046725"/>
            <a:ext cx="11559600" cy="50751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Scope - break down into a hypothesis testing a single variable focused on the user</a:t>
            </a:r>
            <a:endParaRPr dirty="0">
              <a:latin typeface="Arial"/>
              <a:ea typeface="Arial"/>
              <a:cs typeface="Arial"/>
              <a:sym typeface="Arial"/>
            </a:endParaRPr>
          </a:p>
          <a:p>
            <a:pPr marL="990574" lvl="1" indent="-409564" algn="l" rtl="0">
              <a:lnSpc>
                <a:spcPct val="100000"/>
              </a:lnSpc>
              <a:spcBef>
                <a:spcPts val="0"/>
              </a:spcBef>
              <a:spcAft>
                <a:spcPts val="0"/>
              </a:spcAft>
              <a:buSzPts val="1800"/>
              <a:buFont typeface="Arial"/>
              <a:buChar char="■"/>
            </a:pPr>
            <a:r>
              <a:rPr lang="en-US" b="1" dirty="0">
                <a:solidFill>
                  <a:srgbClr val="22458A"/>
                </a:solidFill>
                <a:latin typeface="Arial"/>
                <a:ea typeface="Arial"/>
                <a:cs typeface="Arial"/>
                <a:sym typeface="Arial"/>
              </a:rPr>
              <a:t>Alignment on mission threads earlier…</a:t>
            </a:r>
            <a:endParaRPr b="1" dirty="0">
              <a:solidFill>
                <a:srgbClr val="22458A"/>
              </a:solidFill>
              <a:latin typeface="Arial"/>
              <a:ea typeface="Arial"/>
              <a:cs typeface="Arial"/>
              <a:sym typeface="Arial"/>
            </a:endParaRPr>
          </a:p>
          <a:p>
            <a:pPr marL="0" lvl="0" indent="0" algn="l" rtl="0">
              <a:lnSpc>
                <a:spcPct val="100000"/>
              </a:lnSpc>
              <a:spcBef>
                <a:spcPts val="0"/>
              </a:spcBef>
              <a:spcAft>
                <a:spcPts val="0"/>
              </a:spcAft>
              <a:buSzPts val="1350"/>
              <a:buNone/>
            </a:pPr>
            <a:endParaRPr dirty="0">
              <a:latin typeface="Arial"/>
              <a:ea typeface="Arial"/>
              <a:cs typeface="Arial"/>
              <a:sym typeface="Arial"/>
            </a:endParaRPr>
          </a:p>
          <a:p>
            <a:pPr marL="0" lvl="0" indent="0" algn="l" rtl="0">
              <a:lnSpc>
                <a:spcPct val="100000"/>
              </a:lnSpc>
              <a:spcBef>
                <a:spcPts val="0"/>
              </a:spcBef>
              <a:spcAft>
                <a:spcPts val="0"/>
              </a:spcAft>
              <a:buSzPts val="1350"/>
              <a:buNone/>
            </a:pPr>
            <a:r>
              <a:rPr lang="en-US" dirty="0">
                <a:latin typeface="Arial"/>
                <a:ea typeface="Arial"/>
                <a:cs typeface="Arial"/>
                <a:sym typeface="Arial"/>
              </a:rPr>
              <a:t>Hypothesis:</a:t>
            </a:r>
            <a:endParaRPr dirty="0"/>
          </a:p>
          <a:p>
            <a:pPr marL="0" lvl="0" indent="0" algn="l" rtl="0">
              <a:lnSpc>
                <a:spcPct val="100000"/>
              </a:lnSpc>
              <a:spcBef>
                <a:spcPts val="0"/>
              </a:spcBef>
              <a:spcAft>
                <a:spcPts val="0"/>
              </a:spcAft>
              <a:buSzPts val="1350"/>
              <a:buNone/>
            </a:pPr>
            <a:r>
              <a:rPr lang="en-US" dirty="0">
                <a:solidFill>
                  <a:srgbClr val="22458A"/>
                </a:solidFill>
                <a:latin typeface="Arial"/>
                <a:ea typeface="Arial"/>
                <a:cs typeface="Arial"/>
                <a:sym typeface="Arial"/>
              </a:rPr>
              <a:t>If I send a M&amp;S SME from my team to the working group</a:t>
            </a:r>
            <a:endParaRPr dirty="0">
              <a:solidFill>
                <a:srgbClr val="22458A"/>
              </a:solidFill>
              <a:latin typeface="Arial"/>
              <a:ea typeface="Arial"/>
              <a:cs typeface="Arial"/>
              <a:sym typeface="Arial"/>
            </a:endParaRPr>
          </a:p>
          <a:p>
            <a:pPr marL="0" lvl="0" indent="0" algn="l" rtl="0">
              <a:lnSpc>
                <a:spcPct val="100000"/>
              </a:lnSpc>
              <a:spcBef>
                <a:spcPts val="0"/>
              </a:spcBef>
              <a:spcAft>
                <a:spcPts val="0"/>
              </a:spcAft>
              <a:buSzPts val="1350"/>
              <a:buNone/>
            </a:pPr>
            <a:r>
              <a:rPr lang="en-US" dirty="0">
                <a:solidFill>
                  <a:srgbClr val="22458A"/>
                </a:solidFill>
                <a:latin typeface="Arial"/>
                <a:ea typeface="Arial"/>
                <a:cs typeface="Arial"/>
                <a:sym typeface="Arial"/>
              </a:rPr>
              <a:t>where they are developing the mission threads.</a:t>
            </a:r>
            <a:endParaRPr dirty="0">
              <a:solidFill>
                <a:srgbClr val="22458A"/>
              </a:solidFill>
              <a:latin typeface="Arial"/>
              <a:ea typeface="Arial"/>
              <a:cs typeface="Arial"/>
              <a:sym typeface="Arial"/>
            </a:endParaRPr>
          </a:p>
          <a:p>
            <a:pPr marL="0" lvl="0" indent="0" algn="l" rtl="0">
              <a:lnSpc>
                <a:spcPct val="100000"/>
              </a:lnSpc>
              <a:spcBef>
                <a:spcPts val="0"/>
              </a:spcBef>
              <a:spcAft>
                <a:spcPts val="0"/>
              </a:spcAft>
              <a:buSzPts val="1350"/>
              <a:buNone/>
            </a:pPr>
            <a:endParaRPr dirty="0">
              <a:solidFill>
                <a:srgbClr val="22458A"/>
              </a:solidFill>
              <a:latin typeface="Arial"/>
              <a:ea typeface="Arial"/>
              <a:cs typeface="Arial"/>
              <a:sym typeface="Arial"/>
            </a:endParaRPr>
          </a:p>
          <a:p>
            <a:pPr marL="0" lvl="0" indent="0" algn="l" rtl="0">
              <a:lnSpc>
                <a:spcPct val="100000"/>
              </a:lnSpc>
              <a:spcBef>
                <a:spcPts val="0"/>
              </a:spcBef>
              <a:spcAft>
                <a:spcPts val="0"/>
              </a:spcAft>
              <a:buSzPts val="1350"/>
              <a:buNone/>
            </a:pPr>
            <a:r>
              <a:rPr lang="en-US" dirty="0">
                <a:solidFill>
                  <a:srgbClr val="22458A"/>
                </a:solidFill>
                <a:latin typeface="Arial"/>
                <a:ea typeface="Arial"/>
                <a:cs typeface="Arial"/>
                <a:sym typeface="Arial"/>
              </a:rPr>
              <a:t>Then I will have the information my team needs to build</a:t>
            </a:r>
            <a:endParaRPr dirty="0">
              <a:solidFill>
                <a:srgbClr val="22458A"/>
              </a:solidFill>
              <a:latin typeface="Arial"/>
              <a:ea typeface="Arial"/>
              <a:cs typeface="Arial"/>
              <a:sym typeface="Arial"/>
            </a:endParaRPr>
          </a:p>
          <a:p>
            <a:pPr marL="0" lvl="0" indent="0" algn="l" rtl="0">
              <a:lnSpc>
                <a:spcPct val="100000"/>
              </a:lnSpc>
              <a:spcBef>
                <a:spcPts val="0"/>
              </a:spcBef>
              <a:spcAft>
                <a:spcPts val="0"/>
              </a:spcAft>
              <a:buSzPts val="1350"/>
              <a:buNone/>
            </a:pPr>
            <a:r>
              <a:rPr lang="en-US" dirty="0">
                <a:solidFill>
                  <a:srgbClr val="22458A"/>
                </a:solidFill>
                <a:latin typeface="Arial"/>
                <a:ea typeface="Arial"/>
                <a:cs typeface="Arial"/>
                <a:sym typeface="Arial"/>
              </a:rPr>
              <a:t>the mission threads earlier, giving my team enough time</a:t>
            </a:r>
            <a:endParaRPr dirty="0">
              <a:solidFill>
                <a:srgbClr val="22458A"/>
              </a:solidFill>
              <a:latin typeface="Arial"/>
              <a:ea typeface="Arial"/>
              <a:cs typeface="Arial"/>
              <a:sym typeface="Arial"/>
            </a:endParaRPr>
          </a:p>
          <a:p>
            <a:pPr marL="0" lvl="0" indent="0" algn="l" rtl="0">
              <a:lnSpc>
                <a:spcPct val="100000"/>
              </a:lnSpc>
              <a:spcBef>
                <a:spcPts val="0"/>
              </a:spcBef>
              <a:spcAft>
                <a:spcPts val="0"/>
              </a:spcAft>
              <a:buSzPts val="1350"/>
              <a:buNone/>
            </a:pPr>
            <a:r>
              <a:rPr lang="en-US" dirty="0">
                <a:solidFill>
                  <a:srgbClr val="22458A"/>
                </a:solidFill>
                <a:latin typeface="Arial"/>
                <a:ea typeface="Arial"/>
                <a:cs typeface="Arial"/>
                <a:sym typeface="Arial"/>
              </a:rPr>
              <a:t>to build the mission threads to do the required analysis.</a:t>
            </a:r>
            <a:endParaRPr dirty="0">
              <a:solidFill>
                <a:srgbClr val="22458A"/>
              </a:solidFill>
              <a:latin typeface="Arial"/>
              <a:ea typeface="Arial"/>
              <a:cs typeface="Arial"/>
              <a:sym typeface="Arial"/>
            </a:endParaRPr>
          </a:p>
          <a:p>
            <a:pPr marL="0" lvl="0" indent="0" algn="l" rtl="0">
              <a:lnSpc>
                <a:spcPct val="100000"/>
              </a:lnSpc>
              <a:spcBef>
                <a:spcPts val="560"/>
              </a:spcBef>
              <a:spcAft>
                <a:spcPts val="0"/>
              </a:spcAft>
              <a:buSzPts val="2100"/>
              <a:buNone/>
            </a:pPr>
            <a:endParaRPr dirty="0">
              <a:latin typeface="Arial"/>
              <a:ea typeface="Arial"/>
              <a:cs typeface="Arial"/>
              <a:sym typeface="Arial"/>
            </a:endParaRPr>
          </a:p>
          <a:p>
            <a:pPr marL="457188" lvl="0" indent="-323838" algn="l" rtl="0">
              <a:lnSpc>
                <a:spcPct val="100000"/>
              </a:lnSpc>
              <a:spcBef>
                <a:spcPts val="560"/>
              </a:spcBef>
              <a:spcAft>
                <a:spcPts val="0"/>
              </a:spcAft>
              <a:buSzPts val="2100"/>
              <a:buNone/>
            </a:pPr>
            <a:endParaRPr dirty="0">
              <a:latin typeface="Arial"/>
              <a:ea typeface="Arial"/>
              <a:cs typeface="Arial"/>
              <a:sym typeface="Arial"/>
            </a:endParaRPr>
          </a:p>
        </p:txBody>
      </p:sp>
      <p:sp>
        <p:nvSpPr>
          <p:cNvPr id="530" name="Google Shape;530;g253cd2b8a77_0_2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38</a:t>
            </a:fld>
            <a:endParaRPr/>
          </a:p>
        </p:txBody>
      </p:sp>
      <p:pic>
        <p:nvPicPr>
          <p:cNvPr id="531" name="Google Shape;531;g253cd2b8a77_0_29"/>
          <p:cNvPicPr preferRelativeResize="0"/>
          <p:nvPr/>
        </p:nvPicPr>
        <p:blipFill rotWithShape="1">
          <a:blip r:embed="rId3">
            <a:alphaModFix/>
          </a:blip>
          <a:srcRect/>
          <a:stretch/>
        </p:blipFill>
        <p:spPr>
          <a:xfrm>
            <a:off x="9550900" y="2184499"/>
            <a:ext cx="2488700" cy="2497525"/>
          </a:xfrm>
          <a:prstGeom prst="rect">
            <a:avLst/>
          </a:prstGeom>
          <a:noFill/>
          <a:ln>
            <a:noFill/>
          </a:ln>
        </p:spPr>
      </p:pic>
      <p:sp>
        <p:nvSpPr>
          <p:cNvPr id="532" name="Google Shape;532;g253cd2b8a77_0_29"/>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pic>
        <p:nvPicPr>
          <p:cNvPr id="539" name="Google Shape;539;p32"/>
          <p:cNvPicPr preferRelativeResize="0"/>
          <p:nvPr/>
        </p:nvPicPr>
        <p:blipFill rotWithShape="1">
          <a:blip r:embed="rId3">
            <a:alphaModFix/>
          </a:blip>
          <a:srcRect/>
          <a:stretch/>
        </p:blipFill>
        <p:spPr>
          <a:xfrm>
            <a:off x="2509283" y="2264734"/>
            <a:ext cx="8718065" cy="3940595"/>
          </a:xfrm>
          <a:prstGeom prst="rect">
            <a:avLst/>
          </a:prstGeom>
          <a:noFill/>
          <a:ln>
            <a:noFill/>
          </a:ln>
        </p:spPr>
      </p:pic>
      <p:sp>
        <p:nvSpPr>
          <p:cNvPr id="540" name="Google Shape;540;p32"/>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Cardboard</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Allows a test user to accomplish a given task </a:t>
            </a:r>
            <a:endParaRPr dirty="0">
              <a:latin typeface="Arial"/>
              <a:ea typeface="Arial"/>
              <a:cs typeface="Arial"/>
              <a:sym typeface="Arial"/>
            </a:endParaRPr>
          </a:p>
        </p:txBody>
      </p:sp>
      <p:sp>
        <p:nvSpPr>
          <p:cNvPr id="541" name="Google Shape;541;p3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39</a:t>
            </a:fld>
            <a:endParaRPr/>
          </a:p>
        </p:txBody>
      </p:sp>
      <p:sp>
        <p:nvSpPr>
          <p:cNvPr id="542" name="Google Shape;542;p32"/>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8249995218_0_7"/>
          <p:cNvSpPr txBox="1">
            <a:spLocks noGrp="1"/>
          </p:cNvSpPr>
          <p:nvPr>
            <p:ph type="sldNum" idx="12"/>
          </p:nvPr>
        </p:nvSpPr>
        <p:spPr>
          <a:xfrm>
            <a:off x="10691158" y="6373530"/>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4</a:t>
            </a:fld>
            <a:endParaRPr/>
          </a:p>
        </p:txBody>
      </p:sp>
      <p:sp>
        <p:nvSpPr>
          <p:cNvPr id="115" name="Google Shape;115;g28249995218_0_7"/>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If - Modeling and Simulation</a:t>
            </a:r>
            <a:endParaRPr/>
          </a:p>
        </p:txBody>
      </p:sp>
      <p:sp>
        <p:nvSpPr>
          <p:cNvPr id="116" name="Google Shape;116;g28249995218_0_7"/>
          <p:cNvSpPr txBox="1">
            <a:spLocks noGrp="1"/>
          </p:cNvSpPr>
          <p:nvPr>
            <p:ph type="body" idx="1"/>
          </p:nvPr>
        </p:nvSpPr>
        <p:spPr>
          <a:xfrm>
            <a:off x="480128" y="1046725"/>
            <a:ext cx="62763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Modeling and Simulation helps us with the</a:t>
            </a:r>
            <a:endParaRPr/>
          </a:p>
          <a:p>
            <a:pPr marL="0" lvl="0" indent="0" algn="l" rtl="0">
              <a:spcBef>
                <a:spcPts val="360"/>
              </a:spcBef>
              <a:spcAft>
                <a:spcPts val="0"/>
              </a:spcAft>
              <a:buNone/>
            </a:pPr>
            <a:r>
              <a:rPr lang="en-US" sz="4800" i="1">
                <a:solidFill>
                  <a:schemeClr val="dk2"/>
                </a:solidFill>
              </a:rPr>
              <a:t>“What If…”</a:t>
            </a:r>
            <a:endParaRPr sz="4800" i="1">
              <a:solidFill>
                <a:schemeClr val="dk2"/>
              </a:solidFill>
            </a:endParaRPr>
          </a:p>
          <a:p>
            <a:pPr marL="0" lvl="0" indent="0" algn="l" rtl="0">
              <a:spcBef>
                <a:spcPts val="360"/>
              </a:spcBef>
              <a:spcAft>
                <a:spcPts val="0"/>
              </a:spcAft>
              <a:buNone/>
            </a:pPr>
            <a:endParaRPr i="1"/>
          </a:p>
          <a:p>
            <a:pPr marL="1828800" lvl="0" indent="0" algn="l" rtl="0">
              <a:spcBef>
                <a:spcPts val="360"/>
              </a:spcBef>
              <a:spcAft>
                <a:spcPts val="0"/>
              </a:spcAft>
              <a:buNone/>
            </a:pPr>
            <a:r>
              <a:rPr lang="en-US"/>
              <a:t>Concept exploration</a:t>
            </a:r>
            <a:endParaRPr/>
          </a:p>
          <a:p>
            <a:pPr marL="1828800" lvl="0" indent="0" algn="l" rtl="0">
              <a:spcBef>
                <a:spcPts val="360"/>
              </a:spcBef>
              <a:spcAft>
                <a:spcPts val="0"/>
              </a:spcAft>
              <a:buNone/>
            </a:pPr>
            <a:r>
              <a:rPr lang="en-US"/>
              <a:t>Analysis</a:t>
            </a:r>
            <a:endParaRPr/>
          </a:p>
          <a:p>
            <a:pPr marL="1828800" lvl="0" indent="0" algn="l" rtl="0">
              <a:spcBef>
                <a:spcPts val="360"/>
              </a:spcBef>
              <a:spcAft>
                <a:spcPts val="0"/>
              </a:spcAft>
              <a:buNone/>
            </a:pPr>
            <a:r>
              <a:rPr lang="en-US"/>
              <a:t>Planning</a:t>
            </a:r>
            <a:endParaRPr/>
          </a:p>
          <a:p>
            <a:pPr marL="1828800" lvl="0" indent="0" algn="l" rtl="0">
              <a:spcBef>
                <a:spcPts val="360"/>
              </a:spcBef>
              <a:spcAft>
                <a:spcPts val="0"/>
              </a:spcAft>
              <a:buNone/>
            </a:pPr>
            <a:r>
              <a:rPr lang="en-US"/>
              <a:t>Operations</a:t>
            </a:r>
            <a:endParaRPr/>
          </a:p>
          <a:p>
            <a:pPr marL="1828800" lvl="0" indent="0" algn="l" rtl="0">
              <a:spcBef>
                <a:spcPts val="360"/>
              </a:spcBef>
              <a:spcAft>
                <a:spcPts val="0"/>
              </a:spcAft>
              <a:buNone/>
            </a:pPr>
            <a:r>
              <a:rPr lang="en-US"/>
              <a:t>Training</a:t>
            </a:r>
            <a:endParaRPr/>
          </a:p>
          <a:p>
            <a:pPr marL="0" lvl="0" indent="0" algn="l" rtl="0">
              <a:spcBef>
                <a:spcPts val="360"/>
              </a:spcBef>
              <a:spcAft>
                <a:spcPts val="0"/>
              </a:spcAft>
              <a:buNone/>
            </a:pPr>
            <a:endParaRPr/>
          </a:p>
          <a:p>
            <a:pPr marL="0" lvl="0" indent="0" algn="l" rtl="0">
              <a:spcBef>
                <a:spcPts val="360"/>
              </a:spcBef>
              <a:spcAft>
                <a:spcPts val="0"/>
              </a:spcAft>
              <a:buNone/>
            </a:pPr>
            <a:r>
              <a:rPr lang="en-US">
                <a:solidFill>
                  <a:schemeClr val="dk2"/>
                </a:solidFill>
              </a:rPr>
              <a:t>to maintain a global force in a digital world…</a:t>
            </a:r>
            <a:endParaRPr>
              <a:solidFill>
                <a:schemeClr val="dk2"/>
              </a:solidFill>
            </a:endParaRPr>
          </a:p>
        </p:txBody>
      </p:sp>
      <p:pic>
        <p:nvPicPr>
          <p:cNvPr id="117" name="Google Shape;117;g28249995218_0_7"/>
          <p:cNvPicPr preferRelativeResize="0"/>
          <p:nvPr/>
        </p:nvPicPr>
        <p:blipFill>
          <a:blip r:embed="rId3">
            <a:alphaModFix/>
          </a:blip>
          <a:stretch>
            <a:fillRect/>
          </a:stretch>
        </p:blipFill>
        <p:spPr>
          <a:xfrm>
            <a:off x="6756385" y="891450"/>
            <a:ext cx="5187489" cy="5075099"/>
          </a:xfrm>
          <a:prstGeom prst="rect">
            <a:avLst/>
          </a:prstGeom>
          <a:noFill/>
          <a:ln>
            <a:noFill/>
          </a:ln>
        </p:spPr>
      </p:pic>
      <p:sp>
        <p:nvSpPr>
          <p:cNvPr id="118" name="Google Shape;118;g28249995218_0_7"/>
          <p:cNvSpPr txBox="1"/>
          <p:nvPr/>
        </p:nvSpPr>
        <p:spPr>
          <a:xfrm>
            <a:off x="6325250" y="5966550"/>
            <a:ext cx="51876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Arial Narrow"/>
                <a:ea typeface="Arial Narrow"/>
                <a:cs typeface="Arial Narrow"/>
                <a:sym typeface="Arial Narrow"/>
              </a:rPr>
              <a:t>*Peter Perla - Wargaming and The Cycle of Research and Learning</a:t>
            </a:r>
            <a:endParaRPr sz="1600">
              <a:latin typeface="Arial Narrow"/>
              <a:ea typeface="Arial Narrow"/>
              <a:cs typeface="Arial Narrow"/>
              <a:sym typeface="Arial Narrow"/>
            </a:endParaRPr>
          </a:p>
        </p:txBody>
      </p:sp>
      <p:sp>
        <p:nvSpPr>
          <p:cNvPr id="119" name="Google Shape;119;g28249995218_0_7"/>
          <p:cNvSpPr/>
          <p:nvPr/>
        </p:nvSpPr>
        <p:spPr>
          <a:xfrm rot="10800000" flipH="1">
            <a:off x="796725" y="2285125"/>
            <a:ext cx="875100" cy="1934100"/>
          </a:xfrm>
          <a:prstGeom prst="bentArrow">
            <a:avLst>
              <a:gd name="adj1" fmla="val 25000"/>
              <a:gd name="adj2" fmla="val 25000"/>
              <a:gd name="adj3" fmla="val 25000"/>
              <a:gd name="adj4" fmla="val 43750"/>
            </a:avLst>
          </a:prstGeom>
          <a:solidFill>
            <a:srgbClr val="7373D1">
              <a:alpha val="784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28249995218_0_7"/>
          <p:cNvSpPr/>
          <p:nvPr/>
        </p:nvSpPr>
        <p:spPr>
          <a:xfrm>
            <a:off x="1932775" y="2641175"/>
            <a:ext cx="462600" cy="26340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3"/>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pic>
        <p:nvPicPr>
          <p:cNvPr id="549" name="Google Shape;549;p33"/>
          <p:cNvPicPr preferRelativeResize="0"/>
          <p:nvPr/>
        </p:nvPicPr>
        <p:blipFill rotWithShape="1">
          <a:blip r:embed="rId3">
            <a:alphaModFix/>
          </a:blip>
          <a:srcRect/>
          <a:stretch/>
        </p:blipFill>
        <p:spPr>
          <a:xfrm>
            <a:off x="2169041" y="1949471"/>
            <a:ext cx="7494358" cy="4172481"/>
          </a:xfrm>
          <a:prstGeom prst="rect">
            <a:avLst/>
          </a:prstGeom>
          <a:noFill/>
          <a:ln>
            <a:noFill/>
          </a:ln>
        </p:spPr>
      </p:pic>
      <p:sp>
        <p:nvSpPr>
          <p:cNvPr id="550" name="Google Shape;550;p33"/>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Low fidelity prototype</a:t>
            </a:r>
            <a:endParaRPr dirty="0">
              <a:latin typeface="Arial"/>
              <a:ea typeface="Arial"/>
              <a:cs typeface="Arial"/>
              <a:sym typeface="Arial"/>
            </a:endParaRPr>
          </a:p>
        </p:txBody>
      </p:sp>
      <p:sp>
        <p:nvSpPr>
          <p:cNvPr id="551" name="Google Shape;551;p3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40</a:t>
            </a:fld>
            <a:endParaRPr/>
          </a:p>
        </p:txBody>
      </p:sp>
      <p:sp>
        <p:nvSpPr>
          <p:cNvPr id="552" name="Google Shape;552;p33"/>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4"/>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Do Something</a:t>
            </a:r>
            <a:endParaRPr/>
          </a:p>
        </p:txBody>
      </p:sp>
      <p:sp>
        <p:nvSpPr>
          <p:cNvPr id="559" name="Google Shape;559;p34"/>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High fidelity prototype</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Wireframe – focus on content structure and functionality</a:t>
            </a:r>
            <a:endParaRPr dirty="0">
              <a:latin typeface="Arial"/>
              <a:ea typeface="Arial"/>
              <a:cs typeface="Arial"/>
              <a:sym typeface="Arial"/>
            </a:endParaRPr>
          </a:p>
        </p:txBody>
      </p:sp>
      <p:pic>
        <p:nvPicPr>
          <p:cNvPr id="560" name="Google Shape;560;p34"/>
          <p:cNvPicPr preferRelativeResize="0"/>
          <p:nvPr/>
        </p:nvPicPr>
        <p:blipFill rotWithShape="1">
          <a:blip r:embed="rId3">
            <a:alphaModFix/>
          </a:blip>
          <a:srcRect/>
          <a:stretch/>
        </p:blipFill>
        <p:spPr>
          <a:xfrm>
            <a:off x="6876125" y="2429687"/>
            <a:ext cx="4461727" cy="3263900"/>
          </a:xfrm>
          <a:prstGeom prst="rect">
            <a:avLst/>
          </a:prstGeom>
          <a:noFill/>
          <a:ln>
            <a:noFill/>
          </a:ln>
        </p:spPr>
      </p:pic>
      <p:pic>
        <p:nvPicPr>
          <p:cNvPr id="561" name="Google Shape;561;p34"/>
          <p:cNvPicPr preferRelativeResize="0"/>
          <p:nvPr/>
        </p:nvPicPr>
        <p:blipFill rotWithShape="1">
          <a:blip r:embed="rId4">
            <a:alphaModFix/>
          </a:blip>
          <a:srcRect/>
          <a:stretch/>
        </p:blipFill>
        <p:spPr>
          <a:xfrm>
            <a:off x="854148" y="2083981"/>
            <a:ext cx="3955312" cy="3955312"/>
          </a:xfrm>
          <a:prstGeom prst="rect">
            <a:avLst/>
          </a:prstGeom>
          <a:noFill/>
          <a:ln>
            <a:noFill/>
          </a:ln>
        </p:spPr>
      </p:pic>
      <p:sp>
        <p:nvSpPr>
          <p:cNvPr id="562" name="Google Shape;562;p34"/>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41</a:t>
            </a:fld>
            <a:endParaRPr/>
          </a:p>
        </p:txBody>
      </p:sp>
      <p:sp>
        <p:nvSpPr>
          <p:cNvPr id="563" name="Google Shape;563;p34"/>
          <p:cNvSpPr/>
          <p:nvPr/>
        </p:nvSpPr>
        <p:spPr>
          <a:xfrm>
            <a:off x="9209863" y="4925934"/>
            <a:ext cx="1883100" cy="463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1300" b="1">
                <a:solidFill>
                  <a:schemeClr val="lt1"/>
                </a:solidFill>
              </a:rPr>
              <a:t>Do Something</a:t>
            </a:r>
            <a:endParaRPr sz="1300" b="0" i="0" u="none" strike="noStrike" cap="none">
              <a:solidFill>
                <a:schemeClr val="dk1"/>
              </a:solidFill>
              <a:latin typeface="Tahoma"/>
              <a:ea typeface="Tahoma"/>
              <a:cs typeface="Tahoma"/>
              <a:sym typeface="Tahoma"/>
            </a:endParaRPr>
          </a:p>
        </p:txBody>
      </p:sp>
      <p:sp>
        <p:nvSpPr>
          <p:cNvPr id="564" name="Google Shape;564;p34"/>
          <p:cNvSpPr/>
          <p:nvPr/>
        </p:nvSpPr>
        <p:spPr>
          <a:xfrm rot="5400000">
            <a:off x="9306300" y="3488480"/>
            <a:ext cx="2649600" cy="35037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5"/>
          <p:cNvSpPr/>
          <p:nvPr/>
        </p:nvSpPr>
        <p:spPr>
          <a:xfrm>
            <a:off x="601054" y="4544744"/>
            <a:ext cx="3721395" cy="830956"/>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571" name="Google Shape;571;p3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Fundamental</a:t>
            </a:r>
            <a:endParaRPr/>
          </a:p>
        </p:txBody>
      </p:sp>
      <p:grpSp>
        <p:nvGrpSpPr>
          <p:cNvPr id="572" name="Google Shape;572;p35"/>
          <p:cNvGrpSpPr/>
          <p:nvPr/>
        </p:nvGrpSpPr>
        <p:grpSpPr>
          <a:xfrm>
            <a:off x="886183" y="947853"/>
            <a:ext cx="11368361" cy="4747809"/>
            <a:chOff x="2250739" y="1539954"/>
            <a:chExt cx="9194860" cy="4302956"/>
          </a:xfrm>
        </p:grpSpPr>
        <p:pic>
          <p:nvPicPr>
            <p:cNvPr id="573" name="Google Shape;573;p35" descr="User with solid fill"/>
            <p:cNvPicPr preferRelativeResize="0"/>
            <p:nvPr/>
          </p:nvPicPr>
          <p:blipFill rotWithShape="1">
            <a:blip r:embed="rId3">
              <a:alphaModFix/>
            </a:blip>
            <a:srcRect/>
            <a:stretch/>
          </p:blipFill>
          <p:spPr>
            <a:xfrm>
              <a:off x="5220317" y="2350257"/>
              <a:ext cx="2450123" cy="2450123"/>
            </a:xfrm>
            <a:prstGeom prst="rect">
              <a:avLst/>
            </a:prstGeom>
            <a:noFill/>
            <a:ln>
              <a:noFill/>
            </a:ln>
          </p:spPr>
        </p:pic>
        <p:sp>
          <p:nvSpPr>
            <p:cNvPr id="574" name="Google Shape;574;p35"/>
            <p:cNvSpPr/>
            <p:nvPr/>
          </p:nvSpPr>
          <p:spPr>
            <a:xfrm rot="-5400000">
              <a:off x="4293902"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575" name="Google Shape;575;p35"/>
            <p:cNvSpPr/>
            <p:nvPr/>
          </p:nvSpPr>
          <p:spPr>
            <a:xfrm>
              <a:off x="4293902"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576" name="Google Shape;576;p35"/>
            <p:cNvSpPr/>
            <p:nvPr/>
          </p:nvSpPr>
          <p:spPr>
            <a:xfrm rot="5400000">
              <a:off x="4293958" y="1539954"/>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577" name="Google Shape;577;p35"/>
            <p:cNvSpPr/>
            <p:nvPr/>
          </p:nvSpPr>
          <p:spPr>
            <a:xfrm rot="10800000">
              <a:off x="4293958" y="1540010"/>
              <a:ext cx="4302900" cy="43029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578" name="Google Shape;578;p35"/>
            <p:cNvSpPr txBox="1"/>
            <p:nvPr/>
          </p:nvSpPr>
          <p:spPr>
            <a:xfrm>
              <a:off x="2250739" y="1787885"/>
              <a:ext cx="2848800" cy="7530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 Understand/relate in context</a:t>
              </a:r>
              <a:endParaRPr sz="2000" b="1" i="0" u="none" strike="noStrike" cap="none">
                <a:solidFill>
                  <a:schemeClr val="dk1"/>
                </a:solidFill>
                <a:latin typeface="Century Gothic"/>
                <a:ea typeface="Century Gothic"/>
                <a:cs typeface="Century Gothic"/>
                <a:sym typeface="Century Gothic"/>
              </a:endParaRPr>
            </a:p>
          </p:txBody>
        </p:sp>
        <p:sp>
          <p:nvSpPr>
            <p:cNvPr id="579" name="Google Shape;579;p35"/>
            <p:cNvSpPr txBox="1"/>
            <p:nvPr/>
          </p:nvSpPr>
          <p:spPr>
            <a:xfrm>
              <a:off x="2250739" y="4799829"/>
              <a:ext cx="2548677" cy="7530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4. Observe to learn, iterate to improve</a:t>
              </a:r>
              <a:endParaRPr sz="1467" b="0" i="0" u="none" strike="noStrike" cap="none">
                <a:solidFill>
                  <a:schemeClr val="lt1"/>
                </a:solidFill>
                <a:latin typeface="Arial"/>
                <a:ea typeface="Arial"/>
                <a:cs typeface="Arial"/>
                <a:sym typeface="Arial"/>
              </a:endParaRPr>
            </a:p>
          </p:txBody>
        </p:sp>
        <p:sp>
          <p:nvSpPr>
            <p:cNvPr id="580" name="Google Shape;580;p35"/>
            <p:cNvSpPr txBox="1"/>
            <p:nvPr/>
          </p:nvSpPr>
          <p:spPr>
            <a:xfrm>
              <a:off x="8596799" y="4799829"/>
              <a:ext cx="2848800" cy="9545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  Do something</a:t>
              </a:r>
              <a:endParaRPr sz="1467" b="0" i="0" u="none" strike="noStrike" cap="none">
                <a:solidFill>
                  <a:srgbClr val="000000"/>
                </a:solidFill>
                <a:latin typeface="Arial"/>
                <a:ea typeface="Arial"/>
                <a:cs typeface="Arial"/>
                <a:sym typeface="Arial"/>
              </a:endParaRPr>
            </a:p>
          </p:txBody>
        </p:sp>
        <p:sp>
          <p:nvSpPr>
            <p:cNvPr id="581" name="Google Shape;581;p35"/>
            <p:cNvSpPr txBox="1"/>
            <p:nvPr/>
          </p:nvSpPr>
          <p:spPr>
            <a:xfrm>
              <a:off x="8546213" y="1787885"/>
              <a:ext cx="2848800" cy="4183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 Get oriented</a:t>
              </a:r>
              <a:endParaRPr sz="1467" b="0" i="0" u="none" strike="noStrike" cap="none">
                <a:solidFill>
                  <a:srgbClr val="000000"/>
                </a:solidFill>
                <a:latin typeface="Arial"/>
                <a:ea typeface="Arial"/>
                <a:cs typeface="Arial"/>
                <a:sym typeface="Arial"/>
              </a:endParaRPr>
            </a:p>
          </p:txBody>
        </p:sp>
      </p:grpSp>
      <p:sp>
        <p:nvSpPr>
          <p:cNvPr id="582" name="Google Shape;582;p35"/>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6"/>
          <p:cNvSpPr/>
          <p:nvPr/>
        </p:nvSpPr>
        <p:spPr>
          <a:xfrm>
            <a:off x="618333" y="2317898"/>
            <a:ext cx="2781098" cy="2775502"/>
          </a:xfrm>
          <a:prstGeom prst="round2DiagRect">
            <a:avLst>
              <a:gd name="adj1" fmla="val 16667"/>
              <a:gd name="adj2" fmla="val 0"/>
            </a:avLst>
          </a:prstGeom>
          <a:solidFill>
            <a:srgbClr val="7373D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000" b="1" i="0" u="none" strike="noStrike" cap="none">
                <a:solidFill>
                  <a:schemeClr val="lt1"/>
                </a:solidFill>
                <a:latin typeface="Century Gothic"/>
                <a:ea typeface="Century Gothic"/>
                <a:cs typeface="Century Gothic"/>
                <a:sym typeface="Century Gothic"/>
              </a:rPr>
              <a:t>RUN A TEST</a:t>
            </a:r>
            <a:endParaRPr sz="4000" b="1" i="0" u="none" strike="noStrike" cap="none">
              <a:solidFill>
                <a:schemeClr val="lt1"/>
              </a:solidFill>
              <a:latin typeface="Century Gothic"/>
              <a:ea typeface="Century Gothic"/>
              <a:cs typeface="Century Gothic"/>
              <a:sym typeface="Century Gothic"/>
            </a:endParaRPr>
          </a:p>
        </p:txBody>
      </p:sp>
      <p:sp>
        <p:nvSpPr>
          <p:cNvPr id="588" name="Google Shape;588;p36"/>
          <p:cNvSpPr/>
          <p:nvPr/>
        </p:nvSpPr>
        <p:spPr>
          <a:xfrm>
            <a:off x="4431599" y="2317898"/>
            <a:ext cx="2781098" cy="2775502"/>
          </a:xfrm>
          <a:prstGeom prst="round2DiagRect">
            <a:avLst>
              <a:gd name="adj1" fmla="val 16667"/>
              <a:gd name="adj2" fmla="val 0"/>
            </a:avLst>
          </a:prstGeom>
          <a:solidFill>
            <a:srgbClr val="42277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000" b="1" i="0" u="none" strike="noStrike" cap="none">
                <a:solidFill>
                  <a:schemeClr val="lt1"/>
                </a:solidFill>
                <a:latin typeface="Century Gothic"/>
                <a:ea typeface="Century Gothic"/>
                <a:cs typeface="Century Gothic"/>
                <a:sym typeface="Century Gothic"/>
              </a:rPr>
              <a:t>GATHER DATA</a:t>
            </a:r>
            <a:endParaRPr sz="3466" b="0" i="0" u="none" strike="noStrike" cap="none">
              <a:solidFill>
                <a:schemeClr val="lt1"/>
              </a:solidFill>
              <a:latin typeface="Tahoma"/>
              <a:ea typeface="Tahoma"/>
              <a:cs typeface="Tahoma"/>
              <a:sym typeface="Tahoma"/>
            </a:endParaRPr>
          </a:p>
        </p:txBody>
      </p:sp>
      <p:sp>
        <p:nvSpPr>
          <p:cNvPr id="589" name="Google Shape;589;p36"/>
          <p:cNvSpPr/>
          <p:nvPr/>
        </p:nvSpPr>
        <p:spPr>
          <a:xfrm>
            <a:off x="8244865" y="2317898"/>
            <a:ext cx="2781098" cy="2775502"/>
          </a:xfrm>
          <a:prstGeom prst="round2DiagRect">
            <a:avLst>
              <a:gd name="adj1" fmla="val 16667"/>
              <a:gd name="adj2" fmla="val 0"/>
            </a:avLst>
          </a:prstGeom>
          <a:solidFill>
            <a:srgbClr val="00AB7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3100" b="1" i="0" u="none" strike="noStrike" cap="none">
                <a:solidFill>
                  <a:schemeClr val="lt1"/>
                </a:solidFill>
                <a:latin typeface="Century Gothic"/>
                <a:ea typeface="Century Gothic"/>
                <a:cs typeface="Century Gothic"/>
                <a:sym typeface="Century Gothic"/>
              </a:rPr>
              <a:t>WAS MY HYPOTHESIS VALID?</a:t>
            </a:r>
            <a:endParaRPr sz="2567" b="0" i="0" u="none" strike="noStrike" cap="none">
              <a:solidFill>
                <a:schemeClr val="lt1"/>
              </a:solidFill>
              <a:latin typeface="Tahoma"/>
              <a:ea typeface="Tahoma"/>
              <a:cs typeface="Tahoma"/>
              <a:sym typeface="Tahoma"/>
            </a:endParaRPr>
          </a:p>
        </p:txBody>
      </p:sp>
      <p:sp>
        <p:nvSpPr>
          <p:cNvPr id="590" name="Google Shape;590;p36"/>
          <p:cNvSpPr txBox="1"/>
          <p:nvPr/>
        </p:nvSpPr>
        <p:spPr>
          <a:xfrm>
            <a:off x="1551877" y="211874"/>
            <a:ext cx="9088244" cy="795130"/>
          </a:xfrm>
          <a:prstGeom prst="rect">
            <a:avLst/>
          </a:prstGeom>
          <a:noFill/>
          <a:ln>
            <a:noFill/>
          </a:ln>
        </p:spPr>
        <p:txBody>
          <a:bodyPr spcFirstLastPara="1" wrap="square" lIns="68575" tIns="68575" rIns="68575" bIns="68575" anchor="t" anchorCtr="0">
            <a:normAutofit fontScale="77500" lnSpcReduction="20000"/>
          </a:bodyPr>
          <a:lstStyle/>
          <a:p>
            <a:pPr marL="0" marR="0" lvl="0" indent="0" algn="l" rtl="0">
              <a:lnSpc>
                <a:spcPct val="100000"/>
              </a:lnSpc>
              <a:spcBef>
                <a:spcPts val="0"/>
              </a:spcBef>
              <a:spcAft>
                <a:spcPts val="0"/>
              </a:spcAft>
              <a:buClr>
                <a:schemeClr val="lt1"/>
              </a:buClr>
              <a:buSzPct val="75268"/>
              <a:buFont typeface="Tahoma"/>
              <a:buNone/>
            </a:pPr>
            <a:r>
              <a:rPr lang="en-US" sz="3600" b="1" i="0" u="none" strike="noStrike" cap="none">
                <a:solidFill>
                  <a:schemeClr val="lt1"/>
                </a:solidFill>
                <a:latin typeface="Tahoma"/>
                <a:ea typeface="Tahoma"/>
                <a:cs typeface="Tahoma"/>
                <a:sym typeface="Tahoma"/>
              </a:rPr>
              <a:t>UX Process – Observe to learn, iterate to improve</a:t>
            </a:r>
            <a:endParaRPr sz="1400" b="0" i="0" u="none" strike="noStrike" cap="none">
              <a:solidFill>
                <a:srgbClr val="000000"/>
              </a:solidFill>
              <a:latin typeface="Arial"/>
              <a:ea typeface="Arial"/>
              <a:cs typeface="Arial"/>
              <a:sym typeface="Arial"/>
            </a:endParaRPr>
          </a:p>
        </p:txBody>
      </p:sp>
      <p:sp>
        <p:nvSpPr>
          <p:cNvPr id="591" name="Google Shape;591;p36"/>
          <p:cNvSpPr txBox="1">
            <a:spLocks noGrp="1"/>
          </p:cNvSpPr>
          <p:nvPr>
            <p:ph type="sldNum" idx="12"/>
          </p:nvPr>
        </p:nvSpPr>
        <p:spPr>
          <a:xfrm>
            <a:off x="11296611" y="6217621"/>
            <a:ext cx="731700" cy="524700"/>
          </a:xfrm>
          <a:prstGeom prst="rect">
            <a:avLst/>
          </a:prstGeom>
          <a:noFill/>
          <a:ln>
            <a:noFill/>
          </a:ln>
        </p:spPr>
        <p:txBody>
          <a:bodyPr spcFirstLastPara="1" wrap="square" lIns="68575" tIns="68575" rIns="68575" bIns="68575" anchor="ctr" anchorCtr="0">
            <a:normAutofit/>
          </a:bodyPr>
          <a:lstStyle/>
          <a:p>
            <a:pPr marL="0" lvl="0" indent="0" algn="r" rtl="0">
              <a:lnSpc>
                <a:spcPct val="100000"/>
              </a:lnSpc>
              <a:spcBef>
                <a:spcPts val="0"/>
              </a:spcBef>
              <a:spcAft>
                <a:spcPts val="0"/>
              </a:spcAft>
              <a:buClr>
                <a:schemeClr val="accent1"/>
              </a:buClr>
              <a:buSzPts val="900"/>
              <a:buFont typeface="Century Gothic"/>
              <a:buNone/>
            </a:pPr>
            <a:fld id="{00000000-1234-1234-1234-123412341234}" type="slidenum">
              <a:rPr lang="en-US"/>
              <a:t>43</a:t>
            </a:fld>
            <a:endParaRPr/>
          </a:p>
        </p:txBody>
      </p:sp>
      <p:grpSp>
        <p:nvGrpSpPr>
          <p:cNvPr id="592" name="Google Shape;592;p36"/>
          <p:cNvGrpSpPr/>
          <p:nvPr/>
        </p:nvGrpSpPr>
        <p:grpSpPr>
          <a:xfrm>
            <a:off x="9880216" y="4330923"/>
            <a:ext cx="2997600" cy="2411400"/>
            <a:chOff x="9880216" y="4330923"/>
            <a:chExt cx="2997600" cy="2411400"/>
          </a:xfrm>
        </p:grpSpPr>
        <p:sp>
          <p:nvSpPr>
            <p:cNvPr id="593" name="Google Shape;593;p36"/>
            <p:cNvSpPr/>
            <p:nvPr/>
          </p:nvSpPr>
          <p:spPr>
            <a:xfrm rot="10800000">
              <a:off x="9880216" y="4330923"/>
              <a:ext cx="2997600" cy="24114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594" name="Google Shape;594;p36"/>
            <p:cNvSpPr/>
            <p:nvPr/>
          </p:nvSpPr>
          <p:spPr>
            <a:xfrm>
              <a:off x="10780298" y="5366225"/>
              <a:ext cx="1382400" cy="340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595" name="Google Shape;595;p36"/>
            <p:cNvSpPr txBox="1"/>
            <p:nvPr/>
          </p:nvSpPr>
          <p:spPr>
            <a:xfrm>
              <a:off x="10900600" y="5390375"/>
              <a:ext cx="12081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300" b="1">
                  <a:solidFill>
                    <a:schemeClr val="lt1"/>
                  </a:solidFill>
                </a:rPr>
                <a:t>O-L, I-I</a:t>
              </a:r>
              <a:endParaRPr sz="1300" b="0" i="0" u="none" strike="noStrike" cap="none">
                <a:solidFill>
                  <a:schemeClr val="lt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7"/>
          <p:cNvSpPr txBox="1">
            <a:spLocks noGrp="1"/>
          </p:cNvSpPr>
          <p:nvPr>
            <p:ph type="title"/>
          </p:nvPr>
        </p:nvSpPr>
        <p:spPr>
          <a:xfrm>
            <a:off x="1835600" y="0"/>
            <a:ext cx="91653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Observe to learn, iterate to improve</a:t>
            </a:r>
            <a:endParaRPr/>
          </a:p>
        </p:txBody>
      </p:sp>
      <p:sp>
        <p:nvSpPr>
          <p:cNvPr id="601" name="Google Shape;601;p37"/>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Not exactly “user testing,” since we’re not testing whether users perform well or poorly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Involves the presentation of tasks to end users in order to gather information about their responses and execution</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In general, facilitated by a skilled UX designer who can ensure collection of unbiased, high-quality data</a:t>
            </a:r>
            <a:endParaRPr dirty="0">
              <a:latin typeface="Arial"/>
              <a:ea typeface="Arial"/>
              <a:cs typeface="Arial"/>
              <a:sym typeface="Arial"/>
            </a:endParaRPr>
          </a:p>
          <a:p>
            <a:pPr marL="457189" lvl="0" indent="-323839" algn="l" rtl="0">
              <a:lnSpc>
                <a:spcPct val="100000"/>
              </a:lnSpc>
              <a:spcBef>
                <a:spcPts val="560"/>
              </a:spcBef>
              <a:spcAft>
                <a:spcPts val="0"/>
              </a:spcAft>
              <a:buSzPts val="2100"/>
              <a:buNone/>
            </a:pPr>
            <a:endParaRPr dirty="0">
              <a:latin typeface="Arial"/>
              <a:ea typeface="Arial"/>
              <a:cs typeface="Arial"/>
              <a:sym typeface="Arial"/>
            </a:endParaRPr>
          </a:p>
        </p:txBody>
      </p:sp>
      <p:sp>
        <p:nvSpPr>
          <p:cNvPr id="602" name="Google Shape;602;p3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44</a:t>
            </a:fld>
            <a:endParaRPr/>
          </a:p>
        </p:txBody>
      </p:sp>
      <p:sp>
        <p:nvSpPr>
          <p:cNvPr id="603" name="Google Shape;603;p37"/>
          <p:cNvSpPr txBox="1"/>
          <p:nvPr/>
        </p:nvSpPr>
        <p:spPr>
          <a:xfrm>
            <a:off x="10640126" y="5390375"/>
            <a:ext cx="14685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300" b="1" i="0" u="none" strike="noStrike" cap="none">
                <a:solidFill>
                  <a:schemeClr val="lt1"/>
                </a:solidFill>
                <a:latin typeface="Arial"/>
                <a:ea typeface="Arial"/>
                <a:cs typeface="Arial"/>
                <a:sym typeface="Arial"/>
              </a:rPr>
              <a:t>Get oriented</a:t>
            </a:r>
            <a:endParaRPr sz="1300" b="0" i="0" u="none" strike="noStrike" cap="none">
              <a:solidFill>
                <a:schemeClr val="lt1"/>
              </a:solidFill>
              <a:latin typeface="Arial"/>
              <a:ea typeface="Arial"/>
              <a:cs typeface="Arial"/>
              <a:sym typeface="Arial"/>
            </a:endParaRPr>
          </a:p>
        </p:txBody>
      </p:sp>
      <p:grpSp>
        <p:nvGrpSpPr>
          <p:cNvPr id="604" name="Google Shape;604;p37"/>
          <p:cNvGrpSpPr/>
          <p:nvPr/>
        </p:nvGrpSpPr>
        <p:grpSpPr>
          <a:xfrm>
            <a:off x="9880216" y="4330923"/>
            <a:ext cx="2997600" cy="2411400"/>
            <a:chOff x="9880216" y="4330923"/>
            <a:chExt cx="2997600" cy="2411400"/>
          </a:xfrm>
        </p:grpSpPr>
        <p:sp>
          <p:nvSpPr>
            <p:cNvPr id="605" name="Google Shape;605;p37"/>
            <p:cNvSpPr/>
            <p:nvPr/>
          </p:nvSpPr>
          <p:spPr>
            <a:xfrm rot="10800000">
              <a:off x="9880216" y="4330923"/>
              <a:ext cx="2997600" cy="24114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606" name="Google Shape;606;p37"/>
            <p:cNvSpPr/>
            <p:nvPr/>
          </p:nvSpPr>
          <p:spPr>
            <a:xfrm>
              <a:off x="10780298" y="5366225"/>
              <a:ext cx="1382400" cy="340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grpSp>
      <p:sp>
        <p:nvSpPr>
          <p:cNvPr id="607" name="Google Shape;607;p37"/>
          <p:cNvSpPr txBox="1"/>
          <p:nvPr/>
        </p:nvSpPr>
        <p:spPr>
          <a:xfrm>
            <a:off x="10900600" y="5390375"/>
            <a:ext cx="12081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300" b="1">
                <a:solidFill>
                  <a:schemeClr val="lt1"/>
                </a:solidFill>
              </a:rPr>
              <a:t>O-L, I-I</a:t>
            </a:r>
            <a:endParaRPr sz="13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38"/>
          <p:cNvSpPr txBox="1">
            <a:spLocks noGrp="1"/>
          </p:cNvSpPr>
          <p:nvPr>
            <p:ph type="title"/>
          </p:nvPr>
        </p:nvSpPr>
        <p:spPr>
          <a:xfrm>
            <a:off x="1822850" y="0"/>
            <a:ext cx="9177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Process – Observe to learn, iterate to improve</a:t>
            </a:r>
            <a:endParaRPr/>
          </a:p>
        </p:txBody>
      </p:sp>
      <p:sp>
        <p:nvSpPr>
          <p:cNvPr id="613" name="Google Shape;613;p38"/>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Did we solve the pain point for the user?</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What can we learn, about the user – about the prototype</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How do we center the user?</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Continue to monitor how users interact</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Analyze user journeys holistically</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Triage and patch to address emergent pain points</a:t>
            </a:r>
            <a:endParaRPr dirty="0">
              <a:latin typeface="Arial"/>
              <a:ea typeface="Arial"/>
              <a:cs typeface="Arial"/>
              <a:sym typeface="Arial"/>
            </a:endParaRPr>
          </a:p>
          <a:p>
            <a:pPr marL="990574" lvl="1" indent="-380989" algn="l" rtl="0">
              <a:lnSpc>
                <a:spcPct val="100000"/>
              </a:lnSpc>
              <a:spcBef>
                <a:spcPts val="480"/>
              </a:spcBef>
              <a:spcAft>
                <a:spcPts val="0"/>
              </a:spcAft>
              <a:buSzPts val="1800"/>
              <a:buFont typeface="Arial"/>
              <a:buChar char="■"/>
            </a:pPr>
            <a:r>
              <a:rPr lang="en-US" dirty="0">
                <a:latin typeface="Arial"/>
                <a:ea typeface="Arial"/>
                <a:cs typeface="Arial"/>
                <a:sym typeface="Arial"/>
              </a:rPr>
              <a:t>Decide where to go back into the process</a:t>
            </a:r>
            <a:endParaRPr dirty="0">
              <a:latin typeface="Arial"/>
              <a:ea typeface="Arial"/>
              <a:cs typeface="Arial"/>
              <a:sym typeface="Arial"/>
            </a:endParaRPr>
          </a:p>
        </p:txBody>
      </p:sp>
      <p:sp>
        <p:nvSpPr>
          <p:cNvPr id="614" name="Google Shape;614;p38"/>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45</a:t>
            </a:fld>
            <a:endParaRPr/>
          </a:p>
        </p:txBody>
      </p:sp>
      <p:sp>
        <p:nvSpPr>
          <p:cNvPr id="615" name="Google Shape;615;p38"/>
          <p:cNvSpPr txBox="1"/>
          <p:nvPr/>
        </p:nvSpPr>
        <p:spPr>
          <a:xfrm>
            <a:off x="1058025" y="1937575"/>
            <a:ext cx="7342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Narrow"/>
              <a:ea typeface="Arial Narrow"/>
              <a:cs typeface="Arial Narrow"/>
              <a:sym typeface="Arial Narrow"/>
            </a:endParaRPr>
          </a:p>
        </p:txBody>
      </p:sp>
      <p:grpSp>
        <p:nvGrpSpPr>
          <p:cNvPr id="616" name="Google Shape;616;p38"/>
          <p:cNvGrpSpPr/>
          <p:nvPr/>
        </p:nvGrpSpPr>
        <p:grpSpPr>
          <a:xfrm>
            <a:off x="9880216" y="4330923"/>
            <a:ext cx="2997600" cy="2411400"/>
            <a:chOff x="9880216" y="4330923"/>
            <a:chExt cx="2997600" cy="2411400"/>
          </a:xfrm>
        </p:grpSpPr>
        <p:sp>
          <p:nvSpPr>
            <p:cNvPr id="617" name="Google Shape;617;p38"/>
            <p:cNvSpPr/>
            <p:nvPr/>
          </p:nvSpPr>
          <p:spPr>
            <a:xfrm rot="10800000">
              <a:off x="9880216" y="4330923"/>
              <a:ext cx="2997600" cy="24114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618" name="Google Shape;618;p38"/>
            <p:cNvSpPr/>
            <p:nvPr/>
          </p:nvSpPr>
          <p:spPr>
            <a:xfrm>
              <a:off x="10780298" y="5366225"/>
              <a:ext cx="1382400" cy="340800"/>
            </a:xfrm>
            <a:prstGeom prst="rect">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grpSp>
      <p:sp>
        <p:nvSpPr>
          <p:cNvPr id="619" name="Google Shape;619;p38"/>
          <p:cNvSpPr txBox="1"/>
          <p:nvPr/>
        </p:nvSpPr>
        <p:spPr>
          <a:xfrm>
            <a:off x="10900600" y="5390375"/>
            <a:ext cx="12081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300" b="1">
                <a:solidFill>
                  <a:schemeClr val="lt1"/>
                </a:solidFill>
              </a:rPr>
              <a:t>O-L, I-I</a:t>
            </a:r>
            <a:endParaRPr sz="130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9"/>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625" name="Google Shape;625;p79"/>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None/>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process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Benefits of UX</a:t>
            </a:r>
            <a:endParaRPr b="1" u="sng"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case study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Acquisition +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Practical tips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Summary &amp; Conclusion</a:t>
            </a:r>
            <a:endParaRPr dirty="0">
              <a:latin typeface="Arial"/>
              <a:ea typeface="Arial"/>
              <a:cs typeface="Arial"/>
              <a:sym typeface="Arial"/>
            </a:endParaRPr>
          </a:p>
        </p:txBody>
      </p:sp>
      <p:sp>
        <p:nvSpPr>
          <p:cNvPr id="626" name="Google Shape;626;p7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46</a:t>
            </a:fld>
            <a:endParaRPr/>
          </a:p>
        </p:txBody>
      </p:sp>
      <p:sp>
        <p:nvSpPr>
          <p:cNvPr id="627" name="Google Shape;627;p79"/>
          <p:cNvSpPr txBox="1"/>
          <p:nvPr/>
        </p:nvSpPr>
        <p:spPr>
          <a:xfrm>
            <a:off x="10900600" y="5390375"/>
            <a:ext cx="12081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300" b="1">
                <a:solidFill>
                  <a:schemeClr val="lt1"/>
                </a:solidFill>
              </a:rPr>
              <a:t>O-L, I-I</a:t>
            </a:r>
            <a:endParaRPr sz="13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Benefits  - End User</a:t>
            </a:r>
            <a:endParaRPr/>
          </a:p>
        </p:txBody>
      </p:sp>
      <p:sp>
        <p:nvSpPr>
          <p:cNvPr id="634" name="Google Shape;634;p40"/>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Better outcomes for end user</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Reduced cognitive load</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Less time to train</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Better reliability of human user to achieve desired effect</a:t>
            </a:r>
            <a:endParaRPr dirty="0">
              <a:latin typeface="Arial"/>
              <a:ea typeface="Arial"/>
              <a:cs typeface="Arial"/>
              <a:sym typeface="Arial"/>
            </a:endParaRPr>
          </a:p>
          <a:p>
            <a:pPr marL="457189" lvl="0" indent="-323839" algn="l" rtl="0">
              <a:lnSpc>
                <a:spcPct val="100000"/>
              </a:lnSpc>
              <a:spcBef>
                <a:spcPts val="560"/>
              </a:spcBef>
              <a:spcAft>
                <a:spcPts val="0"/>
              </a:spcAft>
              <a:buSzPts val="2100"/>
              <a:buNone/>
            </a:pPr>
            <a:endParaRPr dirty="0">
              <a:latin typeface="Arial"/>
              <a:ea typeface="Arial"/>
              <a:cs typeface="Arial"/>
              <a:sym typeface="Arial"/>
            </a:endParaRPr>
          </a:p>
        </p:txBody>
      </p:sp>
      <p:sp>
        <p:nvSpPr>
          <p:cNvPr id="635" name="Google Shape;635;p4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1"/>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Benefits – Business Case</a:t>
            </a:r>
            <a:endParaRPr/>
          </a:p>
        </p:txBody>
      </p:sp>
      <p:sp>
        <p:nvSpPr>
          <p:cNvPr id="642" name="Google Shape;642;p41"/>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Effective UX is good business</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Reduced development and maintenance costs </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Improved productivity and operational efficiency </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Increased production</a:t>
            </a:r>
            <a:endParaRPr dirty="0">
              <a:latin typeface="Arial"/>
              <a:ea typeface="Arial"/>
              <a:cs typeface="Arial"/>
              <a:sym typeface="Arial"/>
            </a:endParaRPr>
          </a:p>
          <a:p>
            <a:pPr marL="990575" lvl="1" indent="-380990" algn="l" rtl="0">
              <a:lnSpc>
                <a:spcPct val="100000"/>
              </a:lnSpc>
              <a:spcBef>
                <a:spcPts val="480"/>
              </a:spcBef>
              <a:spcAft>
                <a:spcPts val="0"/>
              </a:spcAft>
              <a:buSzPts val="1800"/>
              <a:buFont typeface="Arial"/>
              <a:buChar char="■"/>
            </a:pPr>
            <a:r>
              <a:rPr lang="en-US" dirty="0">
                <a:latin typeface="Arial"/>
                <a:ea typeface="Arial"/>
                <a:cs typeface="Arial"/>
                <a:sym typeface="Arial"/>
              </a:rPr>
              <a:t>Reduced training time and costs</a:t>
            </a:r>
            <a:endParaRPr dirty="0">
              <a:latin typeface="Arial"/>
              <a:ea typeface="Arial"/>
              <a:cs typeface="Arial"/>
              <a:sym typeface="Arial"/>
            </a:endParaRPr>
          </a:p>
          <a:p>
            <a:pPr marL="457189" lvl="0" indent="-323839" algn="l" rtl="0">
              <a:lnSpc>
                <a:spcPct val="100000"/>
              </a:lnSpc>
              <a:spcBef>
                <a:spcPts val="560"/>
              </a:spcBef>
              <a:spcAft>
                <a:spcPts val="0"/>
              </a:spcAft>
              <a:buSzPts val="2100"/>
              <a:buNone/>
            </a:pPr>
            <a:endParaRPr dirty="0">
              <a:latin typeface="Arial"/>
              <a:ea typeface="Arial"/>
              <a:cs typeface="Arial"/>
              <a:sym typeface="Arial"/>
            </a:endParaRPr>
          </a:p>
        </p:txBody>
      </p:sp>
      <p:sp>
        <p:nvSpPr>
          <p:cNvPr id="643" name="Google Shape;643;p41"/>
          <p:cNvSpPr txBox="1"/>
          <p:nvPr/>
        </p:nvSpPr>
        <p:spPr>
          <a:xfrm>
            <a:off x="1359115" y="3968913"/>
            <a:ext cx="9753600" cy="1554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1900" b="0" i="1" u="none" strike="noStrike" cap="none">
                <a:solidFill>
                  <a:schemeClr val="dk1"/>
                </a:solidFill>
                <a:latin typeface="Arial"/>
                <a:ea typeface="Arial"/>
                <a:cs typeface="Arial"/>
                <a:sym typeface="Arial"/>
              </a:rPr>
              <a:t>Of the top 12 reasons that projects fail, three of the top 12 are directly related to what we would call user experience or user-centered design work, and those three are badly defined requirements; poor communication among customers, developers, and users; and stakeholder politics.</a:t>
            </a:r>
            <a:endParaRPr sz="900" b="0" i="1"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1900" b="0" i="0" u="none" strike="noStrike" cap="none">
                <a:solidFill>
                  <a:schemeClr val="dk1"/>
                </a:solidFill>
                <a:latin typeface="Arial"/>
                <a:ea typeface="Arial"/>
                <a:cs typeface="Arial"/>
                <a:sym typeface="Arial"/>
              </a:rPr>
              <a:t>– </a:t>
            </a:r>
            <a:r>
              <a:rPr lang="en-US" sz="1500" b="0" i="0" u="none" strike="noStrike" cap="none">
                <a:solidFill>
                  <a:schemeClr val="dk1"/>
                </a:solidFill>
                <a:latin typeface="Arial"/>
                <a:ea typeface="Arial"/>
                <a:cs typeface="Arial"/>
                <a:sym typeface="Arial"/>
              </a:rPr>
              <a:t>Dr. Susan Weinschenk, </a:t>
            </a:r>
            <a:r>
              <a:rPr lang="en-US" sz="15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analysis of IEEE article “Why Software Fails”</a:t>
            </a:r>
            <a:endParaRPr sz="1900" b="0" i="0" u="none" strike="noStrike" cap="none">
              <a:solidFill>
                <a:schemeClr val="dk1"/>
              </a:solidFill>
              <a:latin typeface="Arial"/>
              <a:ea typeface="Arial"/>
              <a:cs typeface="Arial"/>
              <a:sym typeface="Arial"/>
            </a:endParaRPr>
          </a:p>
        </p:txBody>
      </p:sp>
      <p:sp>
        <p:nvSpPr>
          <p:cNvPr id="644" name="Google Shape;644;p41"/>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Benefits – Business Case</a:t>
            </a:r>
            <a:endParaRPr/>
          </a:p>
        </p:txBody>
      </p:sp>
      <p:pic>
        <p:nvPicPr>
          <p:cNvPr id="651" name="Google Shape;651;p42"/>
          <p:cNvPicPr preferRelativeResize="0"/>
          <p:nvPr/>
        </p:nvPicPr>
        <p:blipFill rotWithShape="1">
          <a:blip r:embed="rId3">
            <a:alphaModFix/>
          </a:blip>
          <a:srcRect/>
          <a:stretch/>
        </p:blipFill>
        <p:spPr>
          <a:xfrm>
            <a:off x="966534" y="871605"/>
            <a:ext cx="10105932" cy="5318774"/>
          </a:xfrm>
          <a:prstGeom prst="rect">
            <a:avLst/>
          </a:prstGeom>
          <a:noFill/>
          <a:ln>
            <a:noFill/>
          </a:ln>
        </p:spPr>
      </p:pic>
      <p:sp>
        <p:nvSpPr>
          <p:cNvPr id="652" name="Google Shape;652;p42"/>
          <p:cNvSpPr txBox="1"/>
          <p:nvPr/>
        </p:nvSpPr>
        <p:spPr>
          <a:xfrm>
            <a:off x="5582085" y="6062869"/>
            <a:ext cx="6467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ahoma"/>
                <a:ea typeface="Tahoma"/>
                <a:cs typeface="Tahoma"/>
                <a:sym typeface="Tahoma"/>
              </a:rPr>
              <a:t>A Forrester Total Economic Impact Study Commissioned by IBM Feb 2018</a:t>
            </a:r>
            <a:endParaRPr sz="1400" b="0" i="0" u="none" strike="noStrike" cap="none">
              <a:solidFill>
                <a:srgbClr val="000000"/>
              </a:solidFill>
              <a:latin typeface="Arial"/>
              <a:ea typeface="Arial"/>
              <a:cs typeface="Arial"/>
              <a:sym typeface="Arial"/>
            </a:endParaRPr>
          </a:p>
        </p:txBody>
      </p:sp>
      <p:sp>
        <p:nvSpPr>
          <p:cNvPr id="653" name="Google Shape;653;p4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49</a:t>
            </a:fld>
            <a:endParaRPr/>
          </a:p>
        </p:txBody>
      </p:sp>
      <p:sp>
        <p:nvSpPr>
          <p:cNvPr id="4" name="TextBox 3">
            <a:extLst>
              <a:ext uri="{FF2B5EF4-FFF2-40B4-BE49-F238E27FC236}">
                <a16:creationId xmlns:a16="http://schemas.microsoft.com/office/drawing/2014/main" id="{75761955-2E75-4FA9-5770-2869E9FE95C8}"/>
              </a:ext>
            </a:extLst>
          </p:cNvPr>
          <p:cNvSpPr txBox="1"/>
          <p:nvPr/>
        </p:nvSpPr>
        <p:spPr>
          <a:xfrm>
            <a:off x="2797628" y="2547257"/>
            <a:ext cx="1317172" cy="1446550"/>
          </a:xfrm>
          <a:prstGeom prst="rect">
            <a:avLst/>
          </a:prstGeom>
          <a:solidFill>
            <a:schemeClr val="accent2">
              <a:lumMod val="75000"/>
            </a:schemeClr>
          </a:solidFill>
        </p:spPr>
        <p:txBody>
          <a:bodyPr wrap="square" rtlCol="0">
            <a:spAutoFit/>
          </a:bodyPr>
          <a:lstStyle/>
          <a:p>
            <a:pPr algn="ctr"/>
            <a:r>
              <a:rPr lang="en-US" sz="3200" b="1" dirty="0">
                <a:solidFill>
                  <a:schemeClr val="bg1"/>
                </a:solidFill>
              </a:rPr>
              <a:t>75%</a:t>
            </a:r>
          </a:p>
          <a:p>
            <a:pPr algn="ctr"/>
            <a:r>
              <a:rPr lang="en-US" dirty="0">
                <a:solidFill>
                  <a:schemeClr val="bg1"/>
                </a:solidFill>
              </a:rPr>
              <a:t>Reduced</a:t>
            </a:r>
          </a:p>
          <a:p>
            <a:pPr algn="ctr"/>
            <a:r>
              <a:rPr lang="en-US" dirty="0">
                <a:solidFill>
                  <a:schemeClr val="bg1"/>
                </a:solidFill>
              </a:rPr>
              <a:t>Design Time</a:t>
            </a:r>
          </a:p>
          <a:p>
            <a:pPr algn="ctr"/>
            <a:r>
              <a:rPr lang="en-US" dirty="0">
                <a:solidFill>
                  <a:schemeClr val="bg1"/>
                </a:solidFill>
              </a:rPr>
              <a:t>&amp; Costs</a:t>
            </a:r>
          </a:p>
          <a:p>
            <a:pPr algn="ctr"/>
            <a:endParaRPr lang="en-US" dirty="0">
              <a:solidFill>
                <a:schemeClr val="bg1"/>
              </a:solidFill>
            </a:endParaRPr>
          </a:p>
        </p:txBody>
      </p:sp>
      <p:sp>
        <p:nvSpPr>
          <p:cNvPr id="5" name="TextBox 4">
            <a:extLst>
              <a:ext uri="{FF2B5EF4-FFF2-40B4-BE49-F238E27FC236}">
                <a16:creationId xmlns:a16="http://schemas.microsoft.com/office/drawing/2014/main" id="{34B8A8D2-F5ED-CFD3-9291-BDD4A08FF70F}"/>
              </a:ext>
            </a:extLst>
          </p:cNvPr>
          <p:cNvSpPr txBox="1"/>
          <p:nvPr/>
        </p:nvSpPr>
        <p:spPr>
          <a:xfrm>
            <a:off x="6172199" y="2547257"/>
            <a:ext cx="1317172" cy="1446550"/>
          </a:xfrm>
          <a:prstGeom prst="rect">
            <a:avLst/>
          </a:prstGeom>
          <a:solidFill>
            <a:srgbClr val="30ADF3"/>
          </a:solidFill>
        </p:spPr>
        <p:txBody>
          <a:bodyPr wrap="square" rtlCol="0">
            <a:spAutoFit/>
          </a:bodyPr>
          <a:lstStyle/>
          <a:p>
            <a:pPr algn="ctr"/>
            <a:r>
              <a:rPr lang="en-US" sz="3200" b="1" dirty="0">
                <a:solidFill>
                  <a:schemeClr val="bg1"/>
                </a:solidFill>
              </a:rPr>
              <a:t>50%</a:t>
            </a:r>
          </a:p>
          <a:p>
            <a:pPr algn="ctr"/>
            <a:r>
              <a:rPr lang="en-US" dirty="0">
                <a:solidFill>
                  <a:schemeClr val="bg1"/>
                </a:solidFill>
              </a:rPr>
              <a:t>Reduction in</a:t>
            </a:r>
          </a:p>
          <a:p>
            <a:pPr algn="ctr"/>
            <a:r>
              <a:rPr lang="en-US" dirty="0">
                <a:solidFill>
                  <a:schemeClr val="bg1"/>
                </a:solidFill>
              </a:rPr>
              <a:t>Design</a:t>
            </a:r>
          </a:p>
          <a:p>
            <a:pPr algn="ctr"/>
            <a:r>
              <a:rPr lang="en-US" dirty="0">
                <a:solidFill>
                  <a:schemeClr val="bg1"/>
                </a:solidFill>
              </a:rPr>
              <a:t>Defects</a:t>
            </a:r>
          </a:p>
          <a:p>
            <a:pPr algn="ct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8249995218_0_0"/>
          <p:cNvSpPr txBox="1">
            <a:spLocks noGrp="1"/>
          </p:cNvSpPr>
          <p:nvPr>
            <p:ph type="sldNum" idx="12"/>
          </p:nvPr>
        </p:nvSpPr>
        <p:spPr>
          <a:xfrm>
            <a:off x="10691158" y="6373530"/>
            <a:ext cx="821700" cy="3408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2133"/>
              <a:buFont typeface="Arial"/>
              <a:buNone/>
            </a:pPr>
            <a:fld id="{00000000-1234-1234-1234-123412341234}" type="slidenum">
              <a:rPr lang="en-US"/>
              <a:t>5</a:t>
            </a:fld>
            <a:endParaRPr/>
          </a:p>
        </p:txBody>
      </p:sp>
      <p:sp>
        <p:nvSpPr>
          <p:cNvPr id="127" name="Google Shape;127;g28249995218_0_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Presenter Intro</a:t>
            </a:r>
            <a:endParaRPr/>
          </a:p>
        </p:txBody>
      </p:sp>
      <p:sp>
        <p:nvSpPr>
          <p:cNvPr id="128" name="Google Shape;128;g28249995218_0_0"/>
          <p:cNvSpPr txBox="1">
            <a:spLocks noGrp="1"/>
          </p:cNvSpPr>
          <p:nvPr>
            <p:ph type="body" idx="1"/>
          </p:nvPr>
        </p:nvSpPr>
        <p:spPr>
          <a:xfrm>
            <a:off x="2961625" y="1272000"/>
            <a:ext cx="85512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Amanda - Designing for Warfighter and hacking bureaucracy</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sz="4100" dirty="0"/>
          </a:p>
          <a:p>
            <a:pPr marL="0" lvl="0" indent="0" algn="l" rtl="0">
              <a:lnSpc>
                <a:spcPct val="115000"/>
              </a:lnSpc>
              <a:spcBef>
                <a:spcPts val="0"/>
              </a:spcBef>
              <a:spcAft>
                <a:spcPts val="0"/>
              </a:spcAft>
              <a:buNone/>
            </a:pPr>
            <a:r>
              <a:rPr lang="en-US" dirty="0"/>
              <a:t>Vel - Expert at designing experiences and facilitating</a:t>
            </a:r>
            <a:endParaRPr dirty="0"/>
          </a:p>
          <a:p>
            <a:pPr marL="0" lvl="0" indent="0" algn="l" rtl="0">
              <a:lnSpc>
                <a:spcPct val="115000"/>
              </a:lnSpc>
              <a:spcBef>
                <a:spcPts val="0"/>
              </a:spcBef>
              <a:spcAft>
                <a:spcPts val="0"/>
              </a:spcAft>
              <a:buNone/>
            </a:pPr>
            <a:endParaRPr sz="3900"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Dolores - Expert at commercial &amp; federal contract strategies</a:t>
            </a:r>
            <a:endParaRPr dirty="0"/>
          </a:p>
        </p:txBody>
      </p:sp>
      <p:pic>
        <p:nvPicPr>
          <p:cNvPr id="129" name="Google Shape;129;g28249995218_0_0"/>
          <p:cNvPicPr preferRelativeResize="0"/>
          <p:nvPr/>
        </p:nvPicPr>
        <p:blipFill>
          <a:blip r:embed="rId3">
            <a:alphaModFix/>
          </a:blip>
          <a:stretch>
            <a:fillRect/>
          </a:stretch>
        </p:blipFill>
        <p:spPr>
          <a:xfrm>
            <a:off x="530275" y="4867100"/>
            <a:ext cx="1438100" cy="1438100"/>
          </a:xfrm>
          <a:prstGeom prst="rect">
            <a:avLst/>
          </a:prstGeom>
          <a:noFill/>
          <a:ln>
            <a:noFill/>
          </a:ln>
        </p:spPr>
      </p:pic>
      <p:pic>
        <p:nvPicPr>
          <p:cNvPr id="130" name="Google Shape;130;g28249995218_0_0"/>
          <p:cNvPicPr preferRelativeResize="0"/>
          <p:nvPr/>
        </p:nvPicPr>
        <p:blipFill>
          <a:blip r:embed="rId4">
            <a:alphaModFix/>
          </a:blip>
          <a:stretch>
            <a:fillRect/>
          </a:stretch>
        </p:blipFill>
        <p:spPr>
          <a:xfrm>
            <a:off x="530275" y="3090500"/>
            <a:ext cx="1438100" cy="1438100"/>
          </a:xfrm>
          <a:prstGeom prst="rect">
            <a:avLst/>
          </a:prstGeom>
          <a:noFill/>
          <a:ln>
            <a:noFill/>
          </a:ln>
        </p:spPr>
      </p:pic>
      <p:pic>
        <p:nvPicPr>
          <p:cNvPr id="131" name="Google Shape;131;g28249995218_0_0"/>
          <p:cNvPicPr preferRelativeResize="0"/>
          <p:nvPr/>
        </p:nvPicPr>
        <p:blipFill rotWithShape="1">
          <a:blip r:embed="rId5">
            <a:alphaModFix/>
          </a:blip>
          <a:srcRect l="7229" r="6704" b="31129"/>
          <a:stretch/>
        </p:blipFill>
        <p:spPr>
          <a:xfrm>
            <a:off x="530275" y="1372850"/>
            <a:ext cx="1438101" cy="1438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43"/>
          <p:cNvPicPr preferRelativeResize="0"/>
          <p:nvPr/>
        </p:nvPicPr>
        <p:blipFill rotWithShape="1">
          <a:blip r:embed="rId3">
            <a:alphaModFix/>
          </a:blip>
          <a:srcRect/>
          <a:stretch/>
        </p:blipFill>
        <p:spPr>
          <a:xfrm>
            <a:off x="4562800" y="1217175"/>
            <a:ext cx="7416799" cy="4656388"/>
          </a:xfrm>
          <a:prstGeom prst="rect">
            <a:avLst/>
          </a:prstGeom>
          <a:noFill/>
          <a:ln>
            <a:noFill/>
          </a:ln>
        </p:spPr>
      </p:pic>
      <p:sp>
        <p:nvSpPr>
          <p:cNvPr id="660" name="Google Shape;660;p43"/>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Benefits - Risk</a:t>
            </a:r>
            <a:endParaRPr/>
          </a:p>
        </p:txBody>
      </p:sp>
      <p:sp>
        <p:nvSpPr>
          <p:cNvPr id="661" name="Google Shape;661;p43"/>
          <p:cNvSpPr txBox="1">
            <a:spLocks noGrp="1"/>
          </p:cNvSpPr>
          <p:nvPr>
            <p:ph type="body" idx="1"/>
          </p:nvPr>
        </p:nvSpPr>
        <p:spPr>
          <a:xfrm>
            <a:off x="287525" y="1217175"/>
            <a:ext cx="4251600" cy="272700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Reduce risk at handoff of each cycle and to end user</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Reduce Work in Progress</a:t>
            </a:r>
            <a:endParaRPr dirty="0">
              <a:latin typeface="Arial"/>
              <a:ea typeface="Arial"/>
              <a:cs typeface="Arial"/>
              <a:sym typeface="Arial"/>
            </a:endParaRPr>
          </a:p>
          <a:p>
            <a:pPr marL="457189" lvl="0" indent="-323839" algn="l" rtl="0">
              <a:lnSpc>
                <a:spcPct val="100000"/>
              </a:lnSpc>
              <a:spcBef>
                <a:spcPts val="560"/>
              </a:spcBef>
              <a:spcAft>
                <a:spcPts val="0"/>
              </a:spcAft>
              <a:buSzPts val="2100"/>
              <a:buNone/>
            </a:pPr>
            <a:endParaRPr dirty="0">
              <a:latin typeface="Arial"/>
              <a:ea typeface="Arial"/>
              <a:cs typeface="Arial"/>
              <a:sym typeface="Arial"/>
            </a:endParaRPr>
          </a:p>
        </p:txBody>
      </p:sp>
      <p:sp>
        <p:nvSpPr>
          <p:cNvPr id="662" name="Google Shape;662;p43"/>
          <p:cNvSpPr txBox="1"/>
          <p:nvPr/>
        </p:nvSpPr>
        <p:spPr>
          <a:xfrm>
            <a:off x="9088244" y="6088563"/>
            <a:ext cx="33230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ahoma"/>
                <a:ea typeface="Tahoma"/>
                <a:cs typeface="Tahoma"/>
                <a:sym typeface="Tahoma"/>
              </a:rPr>
              <a:t>Graphic credit: Drew McKinney </a:t>
            </a:r>
            <a:endParaRPr sz="1400" b="0" i="0" u="none" strike="noStrike" cap="none">
              <a:solidFill>
                <a:srgbClr val="000000"/>
              </a:solidFill>
              <a:latin typeface="Arial"/>
              <a:ea typeface="Arial"/>
              <a:cs typeface="Arial"/>
              <a:sym typeface="Arial"/>
            </a:endParaRPr>
          </a:p>
        </p:txBody>
      </p:sp>
      <p:sp>
        <p:nvSpPr>
          <p:cNvPr id="663" name="Google Shape;663;p4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669" name="Google Shape;669;p80"/>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560"/>
              </a:spcBef>
              <a:spcAft>
                <a:spcPts val="0"/>
              </a:spcAft>
              <a:buNone/>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process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Benefits of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UX case study</a:t>
            </a:r>
            <a:endParaRPr b="1" u="sng"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Acquisition +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Practical tips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Summary &amp; Conclusion</a:t>
            </a:r>
            <a:endParaRPr dirty="0">
              <a:latin typeface="Arial"/>
              <a:ea typeface="Arial"/>
              <a:cs typeface="Arial"/>
              <a:sym typeface="Arial"/>
            </a:endParaRPr>
          </a:p>
        </p:txBody>
      </p:sp>
      <p:sp>
        <p:nvSpPr>
          <p:cNvPr id="670" name="Google Shape;670;p8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7"/>
          <p:cNvSpPr txBox="1">
            <a:spLocks noGrp="1"/>
          </p:cNvSpPr>
          <p:nvPr>
            <p:ph type="title"/>
          </p:nvPr>
        </p:nvSpPr>
        <p:spPr>
          <a:xfrm>
            <a:off x="2345741" y="0"/>
            <a:ext cx="7416900" cy="84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Case Studies – USS McCain</a:t>
            </a:r>
            <a:endParaRPr/>
          </a:p>
        </p:txBody>
      </p:sp>
      <p:pic>
        <p:nvPicPr>
          <p:cNvPr id="677" name="Google Shape;677;p57"/>
          <p:cNvPicPr preferRelativeResize="0">
            <a:picLocks noGrp="1"/>
          </p:cNvPicPr>
          <p:nvPr>
            <p:ph type="body" idx="1"/>
          </p:nvPr>
        </p:nvPicPr>
        <p:blipFill rotWithShape="1">
          <a:blip r:embed="rId3">
            <a:alphaModFix/>
          </a:blip>
          <a:srcRect/>
          <a:stretch/>
        </p:blipFill>
        <p:spPr>
          <a:xfrm>
            <a:off x="7271125" y="946650"/>
            <a:ext cx="4809900" cy="2152500"/>
          </a:xfrm>
          <a:prstGeom prst="rect">
            <a:avLst/>
          </a:prstGeom>
          <a:noFill/>
          <a:ln>
            <a:noFill/>
          </a:ln>
        </p:spPr>
      </p:pic>
      <p:pic>
        <p:nvPicPr>
          <p:cNvPr id="678" name="Google Shape;678;p57"/>
          <p:cNvPicPr preferRelativeResize="0"/>
          <p:nvPr/>
        </p:nvPicPr>
        <p:blipFill rotWithShape="1">
          <a:blip r:embed="rId4">
            <a:alphaModFix/>
          </a:blip>
          <a:srcRect/>
          <a:stretch/>
        </p:blipFill>
        <p:spPr>
          <a:xfrm>
            <a:off x="7271125" y="3261330"/>
            <a:ext cx="4660800" cy="2796469"/>
          </a:xfrm>
          <a:prstGeom prst="rect">
            <a:avLst/>
          </a:prstGeom>
          <a:noFill/>
          <a:ln>
            <a:noFill/>
          </a:ln>
        </p:spPr>
      </p:pic>
      <p:sp>
        <p:nvSpPr>
          <p:cNvPr id="679" name="Google Shape;679;p57"/>
          <p:cNvSpPr txBox="1"/>
          <p:nvPr/>
        </p:nvSpPr>
        <p:spPr>
          <a:xfrm>
            <a:off x="480132" y="1046715"/>
            <a:ext cx="6791001" cy="5075237"/>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In August 2017, the U.S. Navy Destroyer</a:t>
            </a:r>
            <a:r>
              <a:rPr lang="en-US" sz="2800" b="0" i="1" u="none" strike="noStrike" cap="none" dirty="0">
                <a:solidFill>
                  <a:schemeClr val="dk1"/>
                </a:solidFill>
                <a:latin typeface="Arial"/>
                <a:ea typeface="Arial"/>
                <a:cs typeface="Arial"/>
                <a:sym typeface="Arial"/>
              </a:rPr>
              <a:t> John S McCain</a:t>
            </a:r>
            <a:r>
              <a:rPr lang="en-US" sz="2800" b="0" i="0" u="none" strike="noStrike" cap="none" dirty="0">
                <a:solidFill>
                  <a:schemeClr val="dk1"/>
                </a:solidFill>
                <a:latin typeface="Arial"/>
                <a:ea typeface="Arial"/>
                <a:cs typeface="Arial"/>
                <a:sym typeface="Arial"/>
              </a:rPr>
              <a:t> veered off course and collided with a Liberian-flagged oil tanker</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The collision was the Navy's worst accident at sea in almost 40 years, both in terms of cost and loss of life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Investigators found use of the Integrated Bridge and Navigation System (IBNS) to be a major cause </a:t>
            </a:r>
            <a:endParaRPr sz="1400" b="0" i="0" u="none" strike="noStrike" cap="none" dirty="0">
              <a:solidFill>
                <a:srgbClr val="000000"/>
              </a:solidFill>
              <a:latin typeface="Arial"/>
              <a:ea typeface="Arial"/>
              <a:cs typeface="Arial"/>
              <a:sym typeface="Arial"/>
            </a:endParaRPr>
          </a:p>
          <a:p>
            <a:pPr marL="457189" marR="0" lvl="0" indent="-323839" algn="l" rtl="0">
              <a:lnSpc>
                <a:spcPct val="100000"/>
              </a:lnSpc>
              <a:spcBef>
                <a:spcPts val="560"/>
              </a:spcBef>
              <a:spcAft>
                <a:spcPts val="0"/>
              </a:spcAft>
              <a:buClr>
                <a:schemeClr val="dk1"/>
              </a:buClr>
              <a:buSzPts val="2100"/>
              <a:buFont typeface="Noto Sans Symbols"/>
              <a:buNone/>
            </a:pPr>
            <a:endParaRPr sz="2800" b="0" i="0" u="none" strike="noStrike" cap="none" dirty="0">
              <a:solidFill>
                <a:schemeClr val="dk1"/>
              </a:solidFill>
              <a:latin typeface="Arial"/>
              <a:ea typeface="Arial"/>
              <a:cs typeface="Arial"/>
              <a:sym typeface="Arial"/>
            </a:endParaRPr>
          </a:p>
        </p:txBody>
      </p:sp>
      <p:sp>
        <p:nvSpPr>
          <p:cNvPr id="680" name="Google Shape;680;p57"/>
          <p:cNvSpPr txBox="1">
            <a:spLocks noGrp="1"/>
          </p:cNvSpPr>
          <p:nvPr>
            <p:ph type="sldNum" idx="12"/>
          </p:nvPr>
        </p:nvSpPr>
        <p:spPr>
          <a:xfrm>
            <a:off x="8432800" y="6477001"/>
            <a:ext cx="2844900" cy="2445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sz="1600">
                <a:solidFill>
                  <a:srgbClr val="000000"/>
                </a:solidFill>
              </a:rPr>
              <a:t>52</a:t>
            </a:fld>
            <a:endParaRPr sz="16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8"/>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Case Studies – USS McCain</a:t>
            </a:r>
            <a:endParaRPr/>
          </a:p>
        </p:txBody>
      </p:sp>
      <p:sp>
        <p:nvSpPr>
          <p:cNvPr id="687" name="Google Shape;687;p58"/>
          <p:cNvSpPr txBox="1"/>
          <p:nvPr/>
        </p:nvSpPr>
        <p:spPr>
          <a:xfrm>
            <a:off x="480133" y="1046715"/>
            <a:ext cx="5328606" cy="5075237"/>
          </a:xfrm>
          <a:prstGeom prst="rect">
            <a:avLst/>
          </a:prstGeom>
          <a:noFill/>
          <a:ln>
            <a:noFill/>
          </a:ln>
        </p:spPr>
        <p:txBody>
          <a:bodyPr spcFirstLastPara="1" wrap="square" lIns="91425" tIns="45700" rIns="91425" bIns="45700" anchor="t" anchorCtr="0">
            <a:noAutofit/>
          </a:bodyPr>
          <a:lstStyle/>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Many different kinds of information in single display</a:t>
            </a:r>
            <a:endParaRPr sz="24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No clear information hierarchy</a:t>
            </a:r>
            <a:endParaRPr sz="24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Placement of critical information in non-dominant location</a:t>
            </a:r>
            <a:endParaRPr sz="24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Multiple typefaces</a:t>
            </a:r>
            <a:endParaRPr sz="24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No visual difference between primary and alternate methods of control</a:t>
            </a:r>
            <a:endParaRPr sz="24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Small font relative to real estate</a:t>
            </a:r>
            <a:endParaRPr sz="2400" b="0" i="0" u="none" strike="noStrike" cap="none" dirty="0">
              <a:solidFill>
                <a:schemeClr val="dk1"/>
              </a:solidFill>
              <a:latin typeface="Arial"/>
              <a:ea typeface="Arial"/>
              <a:cs typeface="Arial"/>
              <a:sym typeface="Arial"/>
            </a:endParaRPr>
          </a:p>
        </p:txBody>
      </p:sp>
      <p:pic>
        <p:nvPicPr>
          <p:cNvPr id="688" name="Google Shape;688;p58"/>
          <p:cNvPicPr preferRelativeResize="0"/>
          <p:nvPr/>
        </p:nvPicPr>
        <p:blipFill rotWithShape="1">
          <a:blip r:embed="rId3">
            <a:alphaModFix/>
          </a:blip>
          <a:srcRect/>
          <a:stretch/>
        </p:blipFill>
        <p:spPr>
          <a:xfrm>
            <a:off x="5808738" y="1134736"/>
            <a:ext cx="6383262" cy="4965015"/>
          </a:xfrm>
          <a:prstGeom prst="rect">
            <a:avLst/>
          </a:prstGeom>
          <a:noFill/>
          <a:ln>
            <a:noFill/>
          </a:ln>
        </p:spPr>
      </p:pic>
      <p:sp>
        <p:nvSpPr>
          <p:cNvPr id="689" name="Google Shape;689;p58"/>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9"/>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Case Studies – USS McCain</a:t>
            </a:r>
            <a:endParaRPr/>
          </a:p>
        </p:txBody>
      </p:sp>
      <p:sp>
        <p:nvSpPr>
          <p:cNvPr id="696" name="Google Shape;696;p59"/>
          <p:cNvSpPr txBox="1"/>
          <p:nvPr/>
        </p:nvSpPr>
        <p:spPr>
          <a:xfrm>
            <a:off x="480133" y="1046715"/>
            <a:ext cx="5328606" cy="5075237"/>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Lack of faith in system reliability</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Unsanctioned workarounds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Misinterpretation of system components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rgbClr val="000000"/>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Policy gaps</a:t>
            </a:r>
            <a:endParaRPr sz="1400" b="0" i="0" u="none" strike="noStrike" cap="none" dirty="0">
              <a:solidFill>
                <a:srgbClr val="000000"/>
              </a:solidFill>
              <a:latin typeface="Arial"/>
              <a:ea typeface="Arial"/>
              <a:cs typeface="Arial"/>
              <a:sym typeface="Arial"/>
            </a:endParaRPr>
          </a:p>
        </p:txBody>
      </p:sp>
      <p:pic>
        <p:nvPicPr>
          <p:cNvPr id="697" name="Google Shape;697;p59"/>
          <p:cNvPicPr preferRelativeResize="0"/>
          <p:nvPr/>
        </p:nvPicPr>
        <p:blipFill rotWithShape="1">
          <a:blip r:embed="rId3">
            <a:alphaModFix/>
          </a:blip>
          <a:srcRect/>
          <a:stretch/>
        </p:blipFill>
        <p:spPr>
          <a:xfrm>
            <a:off x="5665889" y="1046715"/>
            <a:ext cx="6415350" cy="4819880"/>
          </a:xfrm>
          <a:prstGeom prst="rect">
            <a:avLst/>
          </a:prstGeom>
          <a:noFill/>
          <a:ln>
            <a:noFill/>
          </a:ln>
        </p:spPr>
      </p:pic>
      <p:sp>
        <p:nvSpPr>
          <p:cNvPr id="698" name="Google Shape;698;p5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Case Studies – USS McCain</a:t>
            </a:r>
            <a:endParaRPr/>
          </a:p>
        </p:txBody>
      </p:sp>
      <p:sp>
        <p:nvSpPr>
          <p:cNvPr id="705" name="Google Shape;705;p60"/>
          <p:cNvSpPr txBox="1"/>
          <p:nvPr/>
        </p:nvSpPr>
        <p:spPr>
          <a:xfrm>
            <a:off x="480133" y="1046715"/>
            <a:ext cx="11156810" cy="5075237"/>
          </a:xfrm>
          <a:prstGeom prst="rect">
            <a:avLst/>
          </a:prstGeom>
          <a:noFill/>
          <a:ln>
            <a:noFill/>
          </a:ln>
        </p:spPr>
        <p:txBody>
          <a:bodyPr spcFirstLastPara="1" wrap="square" lIns="91425" tIns="45700" rIns="91425" bIns="45700" anchor="t" anchorCtr="0">
            <a:noAutofit/>
          </a:bodyPr>
          <a:lstStyle/>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UX process would have helped deliver software that was more delightful</a:t>
            </a:r>
            <a:endParaRPr dirty="0"/>
          </a:p>
          <a:p>
            <a:pPr marL="457189" marR="0" lvl="0" indent="-457189" algn="l" rtl="0">
              <a:lnSpc>
                <a:spcPct val="100000"/>
              </a:lnSpc>
              <a:spcBef>
                <a:spcPts val="480"/>
              </a:spcBef>
              <a:spcAft>
                <a:spcPts val="0"/>
              </a:spcAft>
              <a:buClr>
                <a:srgbClr val="000000"/>
              </a:buClr>
              <a:buSzPts val="1800"/>
              <a:buFont typeface="Wingdings" pitchFamily="2" charset="2"/>
              <a:buChar char="Ø"/>
            </a:pPr>
            <a:r>
              <a:rPr lang="en-US" sz="2400" b="0" i="0" u="none" strike="noStrike" cap="none" dirty="0">
                <a:solidFill>
                  <a:schemeClr val="dk1"/>
                </a:solidFill>
                <a:latin typeface="Arial"/>
                <a:ea typeface="Arial"/>
                <a:cs typeface="Arial"/>
                <a:sym typeface="Arial"/>
              </a:rPr>
              <a:t>Understand/relate in context</a:t>
            </a:r>
            <a:endParaRPr dirty="0"/>
          </a:p>
          <a:p>
            <a:pPr marL="990575" marR="0" lvl="1" indent="-380990" algn="l" rtl="0">
              <a:lnSpc>
                <a:spcPct val="100000"/>
              </a:lnSpc>
              <a:spcBef>
                <a:spcPts val="48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Understand the end-user and their need</a:t>
            </a:r>
            <a:endParaRPr dirty="0"/>
          </a:p>
          <a:p>
            <a:pPr marL="1371600" marR="0" lvl="2" indent="-317500" algn="l" rtl="0">
              <a:lnSpc>
                <a:spcPct val="100000"/>
              </a:lnSpc>
              <a:spcBef>
                <a:spcPts val="480"/>
              </a:spcBef>
              <a:spcAft>
                <a:spcPts val="0"/>
              </a:spcAft>
              <a:buClr>
                <a:schemeClr val="dk1"/>
              </a:buClr>
              <a:buSzPts val="1400"/>
              <a:buFont typeface="Noto Sans Symbols"/>
              <a:buChar char="■"/>
            </a:pPr>
            <a:r>
              <a:rPr lang="en-US" sz="2000" b="0" i="0" u="none" strike="noStrike" cap="none" dirty="0">
                <a:solidFill>
                  <a:schemeClr val="dk1"/>
                </a:solidFill>
                <a:latin typeface="Arial"/>
                <a:ea typeface="Arial"/>
                <a:cs typeface="Arial"/>
                <a:sym typeface="Arial"/>
              </a:rPr>
              <a:t>Persona - Helm/lee helm very young new, tech savvy</a:t>
            </a:r>
            <a:endParaRPr sz="1400" b="0" i="0" u="none" strike="noStrike" cap="none" dirty="0">
              <a:solidFill>
                <a:srgbClr val="000000"/>
              </a:solidFill>
              <a:latin typeface="Arial"/>
              <a:ea typeface="Arial"/>
              <a:cs typeface="Arial"/>
              <a:sym typeface="Arial"/>
            </a:endParaRPr>
          </a:p>
          <a:p>
            <a:pPr marL="1371600" marR="0" lvl="2" indent="-317500" algn="l" rtl="0">
              <a:lnSpc>
                <a:spcPct val="100000"/>
              </a:lnSpc>
              <a:spcBef>
                <a:spcPts val="480"/>
              </a:spcBef>
              <a:spcAft>
                <a:spcPts val="0"/>
              </a:spcAft>
              <a:buClr>
                <a:schemeClr val="dk1"/>
              </a:buClr>
              <a:buSzPts val="1400"/>
              <a:buFont typeface="Noto Sans Symbols"/>
              <a:buChar char="■"/>
            </a:pPr>
            <a:r>
              <a:rPr lang="en-US" sz="2000" b="0" i="0" u="none" strike="noStrike" cap="none" dirty="0">
                <a:solidFill>
                  <a:schemeClr val="dk1"/>
                </a:solidFill>
                <a:latin typeface="Arial"/>
                <a:ea typeface="Arial"/>
                <a:cs typeface="Arial"/>
                <a:sym typeface="Arial"/>
              </a:rPr>
              <a:t>Environment on a bridge of a ship</a:t>
            </a:r>
            <a:endParaRPr sz="1000" b="0" i="0" u="none" strike="noStrike" cap="none" dirty="0">
              <a:solidFill>
                <a:srgbClr val="000000"/>
              </a:solidFill>
              <a:latin typeface="Arial"/>
              <a:ea typeface="Arial"/>
              <a:cs typeface="Arial"/>
              <a:sym typeface="Arial"/>
            </a:endParaRPr>
          </a:p>
          <a:p>
            <a:pPr marL="457189" marR="0" lvl="0" indent="-431789" algn="l" rtl="0">
              <a:lnSpc>
                <a:spcPct val="100000"/>
              </a:lnSpc>
              <a:spcBef>
                <a:spcPts val="560"/>
              </a:spcBef>
              <a:spcAft>
                <a:spcPts val="0"/>
              </a:spcAft>
              <a:buClr>
                <a:schemeClr val="dk1"/>
              </a:buClr>
              <a:buSzPts val="1700"/>
              <a:buFont typeface="Wingdings" pitchFamily="2" charset="2"/>
              <a:buChar char="Ø"/>
            </a:pPr>
            <a:r>
              <a:rPr lang="en-US" sz="2400" b="0" i="0" u="none" strike="noStrike" cap="none" dirty="0">
                <a:solidFill>
                  <a:schemeClr val="dk1"/>
                </a:solidFill>
                <a:latin typeface="Arial"/>
                <a:ea typeface="Arial"/>
                <a:cs typeface="Arial"/>
                <a:sym typeface="Arial"/>
              </a:rPr>
              <a:t>Get oriented</a:t>
            </a:r>
            <a:endParaRPr sz="10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Better requirements and specification of needs</a:t>
            </a:r>
            <a:endParaRPr dirty="0"/>
          </a:p>
          <a:p>
            <a:pPr marL="990575" marR="0" lvl="1" indent="-380990" algn="l" rtl="0">
              <a:lnSpc>
                <a:spcPct val="100000"/>
              </a:lnSpc>
              <a:spcBef>
                <a:spcPts val="48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Access to training environment</a:t>
            </a:r>
            <a:endParaRPr sz="1000" b="0" i="0" u="none" strike="noStrike" cap="none" dirty="0">
              <a:solidFill>
                <a:srgbClr val="000000"/>
              </a:solidFill>
              <a:latin typeface="Arial"/>
              <a:ea typeface="Arial"/>
              <a:cs typeface="Arial"/>
              <a:sym typeface="Arial"/>
            </a:endParaRPr>
          </a:p>
          <a:p>
            <a:pPr marL="457189" marR="0" lvl="0" indent="-431789" algn="l" rtl="0">
              <a:lnSpc>
                <a:spcPct val="100000"/>
              </a:lnSpc>
              <a:spcBef>
                <a:spcPts val="560"/>
              </a:spcBef>
              <a:spcAft>
                <a:spcPts val="0"/>
              </a:spcAft>
              <a:buClr>
                <a:schemeClr val="dk1"/>
              </a:buClr>
              <a:buSzPts val="1700"/>
              <a:buFont typeface="Wingdings" pitchFamily="2" charset="2"/>
              <a:buChar char="Ø"/>
            </a:pPr>
            <a:r>
              <a:rPr lang="en-US" sz="2400" b="0" i="0" u="none" strike="noStrike" cap="none" dirty="0">
                <a:solidFill>
                  <a:schemeClr val="dk1"/>
                </a:solidFill>
                <a:latin typeface="Arial"/>
                <a:ea typeface="Arial"/>
                <a:cs typeface="Arial"/>
                <a:sym typeface="Arial"/>
              </a:rPr>
              <a:t>Do something</a:t>
            </a:r>
            <a:endParaRPr sz="10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Low fidelity prototypes tested with user</a:t>
            </a:r>
            <a:endParaRPr sz="10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Usability acceptance testing vice end user testing</a:t>
            </a:r>
            <a:endParaRPr sz="1000" b="0" i="0" u="none" strike="noStrike" cap="none" dirty="0">
              <a:solidFill>
                <a:srgbClr val="000000"/>
              </a:solidFill>
              <a:latin typeface="Arial"/>
              <a:ea typeface="Arial"/>
              <a:cs typeface="Arial"/>
              <a:sym typeface="Arial"/>
            </a:endParaRPr>
          </a:p>
          <a:p>
            <a:pPr marL="457189" marR="0" lvl="0" indent="-431789" algn="l" rtl="0">
              <a:lnSpc>
                <a:spcPct val="100000"/>
              </a:lnSpc>
              <a:spcBef>
                <a:spcPts val="560"/>
              </a:spcBef>
              <a:spcAft>
                <a:spcPts val="0"/>
              </a:spcAft>
              <a:buClr>
                <a:schemeClr val="dk1"/>
              </a:buClr>
              <a:buSzPts val="1700"/>
              <a:buFont typeface="Wingdings" pitchFamily="2" charset="2"/>
              <a:buChar char="Ø"/>
            </a:pPr>
            <a:r>
              <a:rPr lang="en-US" sz="2400" b="0" i="0" u="none" strike="noStrike" cap="none" dirty="0">
                <a:solidFill>
                  <a:schemeClr val="dk1"/>
                </a:solidFill>
                <a:latin typeface="Arial"/>
                <a:ea typeface="Arial"/>
                <a:cs typeface="Arial"/>
                <a:sym typeface="Arial"/>
              </a:rPr>
              <a:t>Observe to learn, iterate to improve</a:t>
            </a:r>
            <a:endParaRPr sz="10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Multiple iterations and testing in environment</a:t>
            </a:r>
            <a:endParaRPr sz="2000" b="0" i="0" u="none" strike="noStrike" cap="none" dirty="0">
              <a:solidFill>
                <a:schemeClr val="dk1"/>
              </a:solidFill>
              <a:latin typeface="Arial"/>
              <a:ea typeface="Arial"/>
              <a:cs typeface="Arial"/>
              <a:sym typeface="Arial"/>
            </a:endParaRPr>
          </a:p>
        </p:txBody>
      </p:sp>
      <p:grpSp>
        <p:nvGrpSpPr>
          <p:cNvPr id="706" name="Google Shape;706;p60"/>
          <p:cNvGrpSpPr/>
          <p:nvPr/>
        </p:nvGrpSpPr>
        <p:grpSpPr>
          <a:xfrm>
            <a:off x="7602267" y="2560045"/>
            <a:ext cx="4423144" cy="3561907"/>
            <a:chOff x="1818167" y="2732567"/>
            <a:chExt cx="4423144" cy="3561907"/>
          </a:xfrm>
        </p:grpSpPr>
        <p:sp>
          <p:nvSpPr>
            <p:cNvPr id="707" name="Google Shape;707;p60"/>
            <p:cNvSpPr/>
            <p:nvPr/>
          </p:nvSpPr>
          <p:spPr>
            <a:xfrm>
              <a:off x="1818167" y="2732567"/>
              <a:ext cx="4423144" cy="3561907"/>
            </a:xfrm>
            <a:prstGeom prst="triangle">
              <a:avLst>
                <a:gd name="adj" fmla="val 50000"/>
              </a:avLst>
            </a:prstGeom>
            <a:solidFill>
              <a:srgbClr val="22458A"/>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sp>
          <p:nvSpPr>
            <p:cNvPr id="708" name="Google Shape;708;p60"/>
            <p:cNvSpPr txBox="1"/>
            <p:nvPr/>
          </p:nvSpPr>
          <p:spPr>
            <a:xfrm>
              <a:off x="2711300" y="5790019"/>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Functional</a:t>
              </a:r>
              <a:endParaRPr sz="1400" b="0" i="0" u="none" strike="noStrike" cap="none">
                <a:solidFill>
                  <a:srgbClr val="000000"/>
                </a:solidFill>
                <a:latin typeface="Arial"/>
                <a:ea typeface="Arial"/>
                <a:cs typeface="Arial"/>
                <a:sym typeface="Arial"/>
              </a:endParaRPr>
            </a:p>
          </p:txBody>
        </p:sp>
        <p:sp>
          <p:nvSpPr>
            <p:cNvPr id="709" name="Google Shape;709;p60"/>
            <p:cNvSpPr txBox="1"/>
            <p:nvPr/>
          </p:nvSpPr>
          <p:spPr>
            <a:xfrm>
              <a:off x="2682322" y="5052077"/>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Reliable</a:t>
              </a:r>
              <a:endParaRPr sz="1400" b="0" i="0" u="none" strike="noStrike" cap="none">
                <a:solidFill>
                  <a:srgbClr val="000000"/>
                </a:solidFill>
                <a:latin typeface="Arial"/>
                <a:ea typeface="Arial"/>
                <a:cs typeface="Arial"/>
                <a:sym typeface="Arial"/>
              </a:endParaRPr>
            </a:p>
          </p:txBody>
        </p:sp>
        <p:sp>
          <p:nvSpPr>
            <p:cNvPr id="710" name="Google Shape;710;p60"/>
            <p:cNvSpPr txBox="1"/>
            <p:nvPr/>
          </p:nvSpPr>
          <p:spPr>
            <a:xfrm>
              <a:off x="2690033" y="4348310"/>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Usable</a:t>
              </a:r>
              <a:endParaRPr sz="1400" b="0" i="0" u="none" strike="noStrike" cap="none">
                <a:solidFill>
                  <a:srgbClr val="000000"/>
                </a:solidFill>
                <a:latin typeface="Arial"/>
                <a:ea typeface="Arial"/>
                <a:cs typeface="Arial"/>
                <a:sym typeface="Arial"/>
              </a:endParaRPr>
            </a:p>
          </p:txBody>
        </p:sp>
        <p:sp>
          <p:nvSpPr>
            <p:cNvPr id="711" name="Google Shape;711;p60"/>
            <p:cNvSpPr txBox="1"/>
            <p:nvPr/>
          </p:nvSpPr>
          <p:spPr>
            <a:xfrm>
              <a:off x="2721932" y="3734799"/>
              <a:ext cx="26368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Pleasurable</a:t>
              </a:r>
              <a:endParaRPr sz="1400" b="0" i="0" u="none" strike="noStrike" cap="none">
                <a:solidFill>
                  <a:srgbClr val="000000"/>
                </a:solidFill>
                <a:latin typeface="Arial"/>
                <a:ea typeface="Arial"/>
                <a:cs typeface="Arial"/>
                <a:sym typeface="Arial"/>
              </a:endParaRPr>
            </a:p>
          </p:txBody>
        </p:sp>
        <p:cxnSp>
          <p:nvCxnSpPr>
            <p:cNvPr id="712" name="Google Shape;712;p60"/>
            <p:cNvCxnSpPr/>
            <p:nvPr/>
          </p:nvCxnSpPr>
          <p:spPr>
            <a:xfrm>
              <a:off x="2225121" y="5533851"/>
              <a:ext cx="3551275" cy="0"/>
            </a:xfrm>
            <a:prstGeom prst="straightConnector1">
              <a:avLst/>
            </a:prstGeom>
            <a:solidFill>
              <a:schemeClr val="accent1"/>
            </a:solidFill>
            <a:ln w="19050" cap="flat" cmpd="sng">
              <a:solidFill>
                <a:schemeClr val="lt1"/>
              </a:solidFill>
              <a:prstDash val="solid"/>
              <a:miter lim="800000"/>
              <a:headEnd type="none" w="sm" len="sm"/>
              <a:tailEnd type="none" w="sm" len="sm"/>
            </a:ln>
          </p:spPr>
        </p:cxnSp>
        <p:cxnSp>
          <p:nvCxnSpPr>
            <p:cNvPr id="713" name="Google Shape;713;p60"/>
            <p:cNvCxnSpPr/>
            <p:nvPr/>
          </p:nvCxnSpPr>
          <p:spPr>
            <a:xfrm>
              <a:off x="2232832" y="4856912"/>
              <a:ext cx="3551275" cy="0"/>
            </a:xfrm>
            <a:prstGeom prst="straightConnector1">
              <a:avLst/>
            </a:prstGeom>
            <a:solidFill>
              <a:schemeClr val="accent1"/>
            </a:solidFill>
            <a:ln w="19050" cap="flat" cmpd="sng">
              <a:solidFill>
                <a:schemeClr val="lt1"/>
              </a:solidFill>
              <a:prstDash val="solid"/>
              <a:miter lim="800000"/>
              <a:headEnd type="none" w="sm" len="sm"/>
              <a:tailEnd type="none" w="sm" len="sm"/>
            </a:ln>
          </p:spPr>
        </p:cxnSp>
        <p:cxnSp>
          <p:nvCxnSpPr>
            <p:cNvPr id="714" name="Google Shape;714;p60"/>
            <p:cNvCxnSpPr/>
            <p:nvPr/>
          </p:nvCxnSpPr>
          <p:spPr>
            <a:xfrm>
              <a:off x="3147237" y="4147146"/>
              <a:ext cx="1765005" cy="0"/>
            </a:xfrm>
            <a:prstGeom prst="straightConnector1">
              <a:avLst/>
            </a:prstGeom>
            <a:solidFill>
              <a:schemeClr val="accent1"/>
            </a:solidFill>
            <a:ln w="19050" cap="flat" cmpd="sng">
              <a:solidFill>
                <a:schemeClr val="lt1"/>
              </a:solidFill>
              <a:prstDash val="solid"/>
              <a:miter lim="800000"/>
              <a:headEnd type="none" w="sm" len="sm"/>
              <a:tailEnd type="none" w="sm" len="sm"/>
            </a:ln>
          </p:spPr>
        </p:cxnSp>
      </p:grpSp>
      <p:sp>
        <p:nvSpPr>
          <p:cNvPr id="715" name="Google Shape;715;p6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50d5cf0a25_0_2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56</a:t>
            </a:fld>
            <a:endParaRPr/>
          </a:p>
        </p:txBody>
      </p:sp>
      <p:sp>
        <p:nvSpPr>
          <p:cNvPr id="722" name="Google Shape;722;g250d5cf0a25_0_2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UX Case Study - OASD MC</a:t>
            </a:r>
            <a:endParaRPr dirty="0"/>
          </a:p>
        </p:txBody>
      </p:sp>
      <p:pic>
        <p:nvPicPr>
          <p:cNvPr id="723" name="Google Shape;723;g250d5cf0a25_0_27"/>
          <p:cNvPicPr preferRelativeResize="0"/>
          <p:nvPr/>
        </p:nvPicPr>
        <p:blipFill rotWithShape="1">
          <a:blip r:embed="rId3">
            <a:alphaModFix/>
          </a:blip>
          <a:srcRect/>
          <a:stretch/>
        </p:blipFill>
        <p:spPr>
          <a:xfrm>
            <a:off x="-59411" y="227750"/>
            <a:ext cx="6851574" cy="6858001"/>
          </a:xfrm>
          <a:prstGeom prst="rect">
            <a:avLst/>
          </a:prstGeom>
          <a:noFill/>
          <a:ln>
            <a:noFill/>
          </a:ln>
        </p:spPr>
      </p:pic>
      <p:sp>
        <p:nvSpPr>
          <p:cNvPr id="724" name="Google Shape;724;g250d5cf0a25_0_27"/>
          <p:cNvSpPr txBox="1"/>
          <p:nvPr/>
        </p:nvSpPr>
        <p:spPr>
          <a:xfrm>
            <a:off x="6348099" y="891450"/>
            <a:ext cx="5681400" cy="5075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rgbClr val="111C4E"/>
                </a:solidFill>
                <a:latin typeface="Arial"/>
                <a:ea typeface="Arial"/>
                <a:cs typeface="Arial"/>
                <a:sym typeface="Arial"/>
              </a:rPr>
              <a:t>Mission:</a:t>
            </a:r>
            <a:endParaRPr sz="2400" b="1" i="0" u="none" strike="noStrike" cap="none">
              <a:solidFill>
                <a:srgbClr val="111C4E"/>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r>
              <a:rPr lang="en-US" sz="2000" b="0" i="0" u="none" strike="noStrike" cap="none">
                <a:solidFill>
                  <a:srgbClr val="111C4E"/>
                </a:solidFill>
                <a:latin typeface="Arial"/>
                <a:ea typeface="Arial"/>
                <a:cs typeface="Arial"/>
                <a:sym typeface="Arial"/>
              </a:rPr>
              <a:t>Deliver Joint Warfighting Concepts (JWCs) to Prototype Capabilities. </a:t>
            </a:r>
            <a:r>
              <a:rPr lang="en-US" sz="2000" b="0" i="0" u="none" strike="noStrike" cap="none">
                <a:solidFill>
                  <a:srgbClr val="111C4E"/>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Transition</a:t>
            </a:r>
            <a:r>
              <a:rPr lang="en-US" sz="2000" b="0" i="0" u="none" strike="noStrike" cap="none">
                <a:solidFill>
                  <a:srgbClr val="111C4E"/>
                </a:solidFill>
                <a:latin typeface="Arial"/>
                <a:ea typeface="Arial"/>
                <a:cs typeface="Arial"/>
                <a:sym typeface="Arial"/>
              </a:rPr>
              <a:t> the Valley of Death.</a:t>
            </a:r>
            <a:endParaRPr sz="2000" b="0" i="0" u="none" strike="noStrike" cap="none">
              <a:solidFill>
                <a:srgbClr val="111C4E"/>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rgbClr val="111C4E"/>
                </a:solidFill>
                <a:latin typeface="Arial"/>
                <a:ea typeface="Arial"/>
                <a:cs typeface="Arial"/>
                <a:sym typeface="Arial"/>
              </a:rPr>
              <a:t>Roles:</a:t>
            </a:r>
            <a:endParaRPr sz="2400" b="1" i="0" u="none" strike="noStrike" cap="none">
              <a:solidFill>
                <a:srgbClr val="111C4E"/>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t>
            </a:r>
            <a:r>
              <a:rPr lang="en-US" sz="2000" b="0" i="0" u="none" strike="noStrike" cap="none">
                <a:solidFill>
                  <a:srgbClr val="111C4E"/>
                </a:solidFill>
                <a:latin typeface="Arial"/>
                <a:ea typeface="Arial"/>
                <a:cs typeface="Arial"/>
                <a:sym typeface="Arial"/>
              </a:rPr>
              <a:t>Develop and support future warfighting concepts/integrated architectures</a:t>
            </a:r>
            <a:endParaRPr sz="2000" b="0" i="0" u="none" strike="noStrike" cap="none">
              <a:solidFill>
                <a:srgbClr val="111C4E"/>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t>
            </a:r>
            <a:r>
              <a:rPr lang="en-US" sz="2000" b="0" i="0" u="none" strike="noStrike" cap="none">
                <a:solidFill>
                  <a:srgbClr val="111C4E"/>
                </a:solidFill>
                <a:latin typeface="Arial"/>
                <a:ea typeface="Arial"/>
                <a:cs typeface="Arial"/>
                <a:sym typeface="Arial"/>
              </a:rPr>
              <a:t>Close capability gaps in support of defense modernization</a:t>
            </a:r>
            <a:endParaRPr sz="2000" b="0" i="0" u="none" strike="noStrike" cap="none">
              <a:solidFill>
                <a:srgbClr val="111C4E"/>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t>
            </a:r>
            <a:r>
              <a:rPr lang="en-US" sz="2000" b="0" i="0" u="none" strike="noStrike" cap="none">
                <a:solidFill>
                  <a:srgbClr val="111C4E"/>
                </a:solidFill>
                <a:latin typeface="Arial"/>
                <a:ea typeface="Arial"/>
                <a:cs typeface="Arial"/>
                <a:sym typeface="Arial"/>
              </a:rPr>
              <a:t>Strengthen engineering authorities and policies</a:t>
            </a:r>
            <a:endParaRPr sz="2000" b="0" i="0" u="none" strike="noStrike" cap="none">
              <a:solidFill>
                <a:srgbClr val="111C4E"/>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t>
            </a:r>
            <a:r>
              <a:rPr lang="en-US" sz="2000" b="0" i="0" u="none" strike="noStrike" cap="none">
                <a:solidFill>
                  <a:srgbClr val="111C4E"/>
                </a:solidFill>
                <a:latin typeface="Arial"/>
                <a:ea typeface="Arial"/>
                <a:cs typeface="Arial"/>
                <a:sym typeface="Arial"/>
              </a:rPr>
              <a:t>Continuous stakeholder engagement to support development and delivery of capability to the Joint force/Joint warfighter/Combatant Commanders</a:t>
            </a:r>
            <a:endParaRPr sz="2000" b="0" i="0" u="none" strike="noStrike" cap="none">
              <a:solidFill>
                <a:srgbClr val="111C4E"/>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250d5cf0a25_0_50"/>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100"/>
              <a:buNone/>
            </a:pPr>
            <a:fld id="{00000000-1234-1234-1234-123412341234}" type="slidenum">
              <a:rPr lang="en-US"/>
              <a:t>57</a:t>
            </a:fld>
            <a:endParaRPr/>
          </a:p>
        </p:txBody>
      </p:sp>
      <p:sp>
        <p:nvSpPr>
          <p:cNvPr id="731" name="Google Shape;731;g250d5cf0a25_0_5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Case Study - OASD MC</a:t>
            </a:r>
            <a:endParaRPr/>
          </a:p>
        </p:txBody>
      </p:sp>
      <p:pic>
        <p:nvPicPr>
          <p:cNvPr id="732" name="Google Shape;732;g250d5cf0a25_0_50"/>
          <p:cNvPicPr preferRelativeResize="0"/>
          <p:nvPr/>
        </p:nvPicPr>
        <p:blipFill rotWithShape="1">
          <a:blip r:embed="rId3">
            <a:alphaModFix/>
          </a:blip>
          <a:srcRect/>
          <a:stretch/>
        </p:blipFill>
        <p:spPr>
          <a:xfrm>
            <a:off x="-59401" y="803417"/>
            <a:ext cx="6276424" cy="6282333"/>
          </a:xfrm>
          <a:prstGeom prst="rect">
            <a:avLst/>
          </a:prstGeom>
          <a:noFill/>
          <a:ln>
            <a:noFill/>
          </a:ln>
        </p:spPr>
      </p:pic>
      <p:grpSp>
        <p:nvGrpSpPr>
          <p:cNvPr id="733" name="Google Shape;733;g250d5cf0a25_0_50"/>
          <p:cNvGrpSpPr/>
          <p:nvPr/>
        </p:nvGrpSpPr>
        <p:grpSpPr>
          <a:xfrm>
            <a:off x="5836074" y="1491450"/>
            <a:ext cx="6180776" cy="3910287"/>
            <a:chOff x="2250753" y="1698056"/>
            <a:chExt cx="9194846" cy="4476062"/>
          </a:xfrm>
        </p:grpSpPr>
        <p:pic>
          <p:nvPicPr>
            <p:cNvPr id="734" name="Google Shape;734;g250d5cf0a25_0_50" descr="User with solid fill"/>
            <p:cNvPicPr preferRelativeResize="0"/>
            <p:nvPr/>
          </p:nvPicPr>
          <p:blipFill rotWithShape="1">
            <a:blip r:embed="rId4">
              <a:alphaModFix/>
            </a:blip>
            <a:srcRect/>
            <a:stretch/>
          </p:blipFill>
          <p:spPr>
            <a:xfrm>
              <a:off x="6160085" y="3149372"/>
              <a:ext cx="1278115" cy="1278105"/>
            </a:xfrm>
            <a:prstGeom prst="rect">
              <a:avLst/>
            </a:prstGeom>
            <a:noFill/>
            <a:ln>
              <a:noFill/>
            </a:ln>
          </p:spPr>
        </p:pic>
        <p:sp>
          <p:nvSpPr>
            <p:cNvPr id="735" name="Google Shape;735;g250d5cf0a25_0_50"/>
            <p:cNvSpPr/>
            <p:nvPr/>
          </p:nvSpPr>
          <p:spPr>
            <a:xfrm rot="-5400000">
              <a:off x="5017143" y="1677264"/>
              <a:ext cx="3564000" cy="42225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736" name="Google Shape;736;g250d5cf0a25_0_50"/>
            <p:cNvSpPr/>
            <p:nvPr/>
          </p:nvSpPr>
          <p:spPr>
            <a:xfrm>
              <a:off x="4687893" y="2006414"/>
              <a:ext cx="4222500" cy="35640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737" name="Google Shape;737;g250d5cf0a25_0_50"/>
            <p:cNvSpPr/>
            <p:nvPr/>
          </p:nvSpPr>
          <p:spPr>
            <a:xfrm rot="5400000">
              <a:off x="5017205" y="1677164"/>
              <a:ext cx="3564000" cy="42225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738" name="Google Shape;738;g250d5cf0a25_0_50"/>
            <p:cNvSpPr/>
            <p:nvPr/>
          </p:nvSpPr>
          <p:spPr>
            <a:xfrm rot="10800000">
              <a:off x="4687955" y="2006514"/>
              <a:ext cx="4222500" cy="3564000"/>
            </a:xfrm>
            <a:custGeom>
              <a:avLst/>
              <a:gdLst/>
              <a:ahLst/>
              <a:cxnLst/>
              <a:rect l="l" t="t" r="r" b="b"/>
              <a:pathLst>
                <a:path w="120000" h="120000" extrusionOk="0">
                  <a:moveTo>
                    <a:pt x="63831" y="7640"/>
                  </a:moveTo>
                  <a:lnTo>
                    <a:pt x="63831" y="7640"/>
                  </a:lnTo>
                  <a:cubicBezTo>
                    <a:pt x="85702" y="9240"/>
                    <a:pt x="104274" y="24266"/>
                    <a:pt x="110406" y="45321"/>
                  </a:cubicBezTo>
                  <a:lnTo>
                    <a:pt x="117538" y="45321"/>
                  </a:lnTo>
                  <a:lnTo>
                    <a:pt x="105000" y="60000"/>
                  </a:lnTo>
                  <a:lnTo>
                    <a:pt x="87538" y="45321"/>
                  </a:lnTo>
                  <a:lnTo>
                    <a:pt x="94508" y="45321"/>
                  </a:lnTo>
                  <a:lnTo>
                    <a:pt x="94508" y="45321"/>
                  </a:lnTo>
                  <a:cubicBezTo>
                    <a:pt x="89009" y="32394"/>
                    <a:pt x="76746" y="23625"/>
                    <a:pt x="62736" y="22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entury Gothic"/>
                <a:ea typeface="Century Gothic"/>
                <a:cs typeface="Century Gothic"/>
                <a:sym typeface="Century Gothic"/>
              </a:endParaRPr>
            </a:p>
          </p:txBody>
        </p:sp>
        <p:sp>
          <p:nvSpPr>
            <p:cNvPr id="739" name="Google Shape;739;g250d5cf0a25_0_50"/>
            <p:cNvSpPr txBox="1"/>
            <p:nvPr/>
          </p:nvSpPr>
          <p:spPr>
            <a:xfrm>
              <a:off x="2250753" y="1698056"/>
              <a:ext cx="3138900" cy="137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Understand/</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relate in context</a:t>
              </a:r>
              <a:endParaRPr sz="2400" b="1" i="0" u="none" strike="noStrike" cap="none">
                <a:solidFill>
                  <a:schemeClr val="dk1"/>
                </a:solidFill>
                <a:latin typeface="Arial"/>
                <a:ea typeface="Arial"/>
                <a:cs typeface="Arial"/>
                <a:sym typeface="Arial"/>
              </a:endParaRPr>
            </a:p>
          </p:txBody>
        </p:sp>
        <p:sp>
          <p:nvSpPr>
            <p:cNvPr id="740" name="Google Shape;740;g250d5cf0a25_0_50"/>
            <p:cNvSpPr txBox="1"/>
            <p:nvPr/>
          </p:nvSpPr>
          <p:spPr>
            <a:xfrm>
              <a:off x="2250758" y="4799818"/>
              <a:ext cx="3138900" cy="137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Observe to learn, iterate to improve</a:t>
              </a:r>
              <a:endParaRPr sz="2400" b="0" i="0" u="none" strike="noStrike" cap="none">
                <a:solidFill>
                  <a:srgbClr val="000000"/>
                </a:solidFill>
                <a:latin typeface="Arial"/>
                <a:ea typeface="Arial"/>
                <a:cs typeface="Arial"/>
                <a:sym typeface="Arial"/>
              </a:endParaRPr>
            </a:p>
          </p:txBody>
        </p:sp>
        <p:sp>
          <p:nvSpPr>
            <p:cNvPr id="741" name="Google Shape;741;g250d5cf0a25_0_50"/>
            <p:cNvSpPr txBox="1"/>
            <p:nvPr/>
          </p:nvSpPr>
          <p:spPr>
            <a:xfrm>
              <a:off x="8596799" y="4799829"/>
              <a:ext cx="2848800" cy="951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Do something</a:t>
              </a:r>
              <a:endParaRPr sz="2400" b="0" i="0" u="none" strike="noStrike" cap="none">
                <a:solidFill>
                  <a:srgbClr val="000000"/>
                </a:solidFill>
                <a:latin typeface="Arial"/>
                <a:ea typeface="Arial"/>
                <a:cs typeface="Arial"/>
                <a:sym typeface="Arial"/>
              </a:endParaRPr>
            </a:p>
          </p:txBody>
        </p:sp>
        <p:sp>
          <p:nvSpPr>
            <p:cNvPr id="742" name="Google Shape;742;g250d5cf0a25_0_50"/>
            <p:cNvSpPr txBox="1"/>
            <p:nvPr/>
          </p:nvSpPr>
          <p:spPr>
            <a:xfrm>
              <a:off x="8546213" y="1787885"/>
              <a:ext cx="2848800" cy="951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Get oriented</a:t>
              </a:r>
              <a:endParaRPr sz="2400" b="0" i="0" u="none" strike="noStrike" cap="none">
                <a:solidFill>
                  <a:srgbClr val="000000"/>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250d5cf0a25_0_4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58</a:t>
            </a:fld>
            <a:endParaRPr/>
          </a:p>
        </p:txBody>
      </p:sp>
      <p:sp>
        <p:nvSpPr>
          <p:cNvPr id="749" name="Google Shape;749;g250d5cf0a25_0_4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UX Case Study - OASD MC</a:t>
            </a:r>
            <a:endParaRPr/>
          </a:p>
        </p:txBody>
      </p:sp>
      <p:sp>
        <p:nvSpPr>
          <p:cNvPr id="750" name="Google Shape;750;g250d5cf0a25_0_42"/>
          <p:cNvSpPr txBox="1"/>
          <p:nvPr/>
        </p:nvSpPr>
        <p:spPr>
          <a:xfrm>
            <a:off x="480133" y="1046715"/>
            <a:ext cx="11156700" cy="5075100"/>
          </a:xfrm>
          <a:prstGeom prst="rect">
            <a:avLst/>
          </a:prstGeom>
          <a:noFill/>
          <a:ln>
            <a:noFill/>
          </a:ln>
        </p:spPr>
        <p:txBody>
          <a:bodyPr spcFirstLastPara="1" wrap="square" lIns="91425" tIns="45700" rIns="91425" bIns="45700" anchor="t" anchorCtr="0">
            <a:noAutofit/>
          </a:bodyPr>
          <a:lstStyle/>
          <a:p>
            <a:pPr marL="457188" marR="0" lvl="0" indent="-419088" algn="l" rtl="0">
              <a:lnSpc>
                <a:spcPct val="100000"/>
              </a:lnSpc>
              <a:spcBef>
                <a:spcPts val="0"/>
              </a:spcBef>
              <a:spcAft>
                <a:spcPts val="0"/>
              </a:spcAft>
              <a:buClr>
                <a:schemeClr val="dk1"/>
              </a:buClr>
              <a:buSzPts val="1500"/>
              <a:buFont typeface="Wingdings" pitchFamily="2" charset="2"/>
              <a:buChar char="Ø"/>
            </a:pPr>
            <a:r>
              <a:rPr lang="en-US" sz="2200" b="0" i="0" u="none" strike="noStrike" cap="none" dirty="0">
                <a:solidFill>
                  <a:schemeClr val="dk1"/>
                </a:solidFill>
                <a:latin typeface="Arial"/>
                <a:ea typeface="Arial"/>
                <a:cs typeface="Arial"/>
                <a:sym typeface="Arial"/>
              </a:rPr>
              <a:t>UX process interwoven in Mission Capabilities</a:t>
            </a:r>
            <a:endParaRPr sz="800" b="0" i="0" u="none" strike="noStrike" cap="none" dirty="0">
              <a:solidFill>
                <a:srgbClr val="000000"/>
              </a:solidFill>
              <a:latin typeface="Arial"/>
              <a:ea typeface="Arial"/>
              <a:cs typeface="Arial"/>
              <a:sym typeface="Arial"/>
            </a:endParaRPr>
          </a:p>
          <a:p>
            <a:pPr marL="457188" marR="0" lvl="0" indent="-419088" algn="l" rtl="0">
              <a:lnSpc>
                <a:spcPct val="100000"/>
              </a:lnSpc>
              <a:spcBef>
                <a:spcPts val="560"/>
              </a:spcBef>
              <a:spcAft>
                <a:spcPts val="0"/>
              </a:spcAft>
              <a:buClr>
                <a:schemeClr val="dk1"/>
              </a:buClr>
              <a:buSzPts val="1500"/>
              <a:buFont typeface="Wingdings" pitchFamily="2" charset="2"/>
              <a:buChar char="Ø"/>
            </a:pPr>
            <a:r>
              <a:rPr lang="en-US" sz="2200" b="0" i="0" u="none" strike="noStrike" cap="none" dirty="0">
                <a:solidFill>
                  <a:schemeClr val="dk1"/>
                </a:solidFill>
                <a:latin typeface="Arial"/>
                <a:ea typeface="Arial"/>
                <a:cs typeface="Arial"/>
                <a:sym typeface="Arial"/>
              </a:rPr>
              <a:t>Understand/relate in context</a:t>
            </a:r>
            <a:endParaRPr sz="8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Ideate with Joint Staff and CCMD’s</a:t>
            </a:r>
            <a:endParaRPr dirty="0"/>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Design Working Group</a:t>
            </a:r>
            <a:endParaRPr sz="1800" b="0" i="0" u="none" strike="noStrike" cap="none" dirty="0">
              <a:solidFill>
                <a:schemeClr val="dk1"/>
              </a:solidFill>
              <a:latin typeface="Arial"/>
              <a:ea typeface="Arial"/>
              <a:cs typeface="Arial"/>
              <a:sym typeface="Arial"/>
            </a:endParaRPr>
          </a:p>
          <a:p>
            <a:pPr marL="457188" marR="0" lvl="0" indent="-419088" algn="l" rtl="0">
              <a:lnSpc>
                <a:spcPct val="100000"/>
              </a:lnSpc>
              <a:spcBef>
                <a:spcPts val="560"/>
              </a:spcBef>
              <a:spcAft>
                <a:spcPts val="0"/>
              </a:spcAft>
              <a:buClr>
                <a:schemeClr val="dk1"/>
              </a:buClr>
              <a:buSzPts val="1500"/>
              <a:buFont typeface="Wingdings" pitchFamily="2" charset="2"/>
              <a:buChar char="Ø"/>
            </a:pPr>
            <a:r>
              <a:rPr lang="en-US" sz="2200" b="0" i="0" u="none" strike="noStrike" cap="none" dirty="0">
                <a:solidFill>
                  <a:schemeClr val="dk1"/>
                </a:solidFill>
                <a:latin typeface="Arial"/>
                <a:ea typeface="Arial"/>
                <a:cs typeface="Arial"/>
                <a:sym typeface="Arial"/>
              </a:rPr>
              <a:t>Get oriented</a:t>
            </a:r>
            <a:endParaRPr sz="8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Studies</a:t>
            </a:r>
            <a:endParaRPr dirty="0"/>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Modeling and Simulation – build baselines</a:t>
            </a:r>
            <a:endParaRPr sz="1800" b="0" i="0" u="none" strike="noStrike" cap="none" dirty="0">
              <a:solidFill>
                <a:schemeClr val="dk1"/>
              </a:solidFill>
              <a:latin typeface="Arial"/>
              <a:ea typeface="Arial"/>
              <a:cs typeface="Arial"/>
              <a:sym typeface="Arial"/>
            </a:endParaRPr>
          </a:p>
          <a:p>
            <a:pPr marL="457188" marR="0" lvl="0" indent="-419088" algn="l" rtl="0">
              <a:lnSpc>
                <a:spcPct val="100000"/>
              </a:lnSpc>
              <a:spcBef>
                <a:spcPts val="560"/>
              </a:spcBef>
              <a:spcAft>
                <a:spcPts val="0"/>
              </a:spcAft>
              <a:buClr>
                <a:schemeClr val="dk1"/>
              </a:buClr>
              <a:buSzPts val="1500"/>
              <a:buFont typeface="Wingdings" pitchFamily="2" charset="2"/>
              <a:buChar char="Ø"/>
            </a:pPr>
            <a:r>
              <a:rPr lang="en-US" sz="2200" b="0" i="0" u="none" strike="noStrike" cap="none" dirty="0">
                <a:solidFill>
                  <a:schemeClr val="dk1"/>
                </a:solidFill>
                <a:latin typeface="Arial"/>
                <a:ea typeface="Arial"/>
                <a:cs typeface="Arial"/>
                <a:sym typeface="Arial"/>
              </a:rPr>
              <a:t>Do something</a:t>
            </a:r>
            <a:endParaRPr sz="8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Rapid Defense Experimentation Reserve (RDER)</a:t>
            </a:r>
            <a:endParaRPr dirty="0"/>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Prototypes</a:t>
            </a:r>
            <a:endParaRPr dirty="0"/>
          </a:p>
          <a:p>
            <a:pPr marL="990575" marR="0" lvl="1" indent="-380990"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Industry Day</a:t>
            </a:r>
            <a:endParaRPr sz="1800" b="0" i="0" u="none" strike="noStrike" cap="none" dirty="0">
              <a:solidFill>
                <a:schemeClr val="dk1"/>
              </a:solidFill>
              <a:latin typeface="Arial"/>
              <a:ea typeface="Arial"/>
              <a:cs typeface="Arial"/>
              <a:sym typeface="Arial"/>
            </a:endParaRPr>
          </a:p>
          <a:p>
            <a:pPr marL="457188" marR="0" lvl="0" indent="-419088" algn="l" rtl="0">
              <a:lnSpc>
                <a:spcPct val="100000"/>
              </a:lnSpc>
              <a:spcBef>
                <a:spcPts val="560"/>
              </a:spcBef>
              <a:spcAft>
                <a:spcPts val="0"/>
              </a:spcAft>
              <a:buClr>
                <a:schemeClr val="dk1"/>
              </a:buClr>
              <a:buSzPts val="1500"/>
              <a:buFont typeface="Wingdings" pitchFamily="2" charset="2"/>
              <a:buChar char="Ø"/>
            </a:pPr>
            <a:r>
              <a:rPr lang="en-US" sz="2200" b="0" i="0" u="none" strike="noStrike" cap="none" dirty="0">
                <a:solidFill>
                  <a:schemeClr val="dk1"/>
                </a:solidFill>
                <a:latin typeface="Arial"/>
                <a:ea typeface="Arial"/>
                <a:cs typeface="Arial"/>
                <a:sym typeface="Arial"/>
              </a:rPr>
              <a:t>Observe to learn, iterate to improve</a:t>
            </a:r>
            <a:endParaRPr sz="800" b="0" i="0" u="none" strike="noStrike" cap="none" dirty="0">
              <a:solidFill>
                <a:srgbClr val="000000"/>
              </a:solidFill>
              <a:latin typeface="Arial"/>
              <a:ea typeface="Arial"/>
              <a:cs typeface="Arial"/>
              <a:sym typeface="Arial"/>
            </a:endParaRPr>
          </a:p>
          <a:p>
            <a:pPr marL="990574" marR="0" lvl="1" indent="-380989" algn="l" rtl="0">
              <a:lnSpc>
                <a:spcPct val="100000"/>
              </a:lnSpc>
              <a:spcBef>
                <a:spcPts val="48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Testing in environment with Warfighters</a:t>
            </a:r>
            <a:endParaRPr sz="1800" b="0" i="0" u="none" strike="noStrike" cap="none" dirty="0">
              <a:solidFill>
                <a:schemeClr val="dk1"/>
              </a:solidFill>
              <a:latin typeface="Arial"/>
              <a:ea typeface="Arial"/>
              <a:cs typeface="Arial"/>
              <a:sym typeface="Arial"/>
            </a:endParaRPr>
          </a:p>
        </p:txBody>
      </p:sp>
      <p:pic>
        <p:nvPicPr>
          <p:cNvPr id="751" name="Google Shape;751;g250d5cf0a25_0_42"/>
          <p:cNvPicPr preferRelativeResize="0"/>
          <p:nvPr/>
        </p:nvPicPr>
        <p:blipFill rotWithShape="1">
          <a:blip r:embed="rId3">
            <a:alphaModFix/>
          </a:blip>
          <a:srcRect/>
          <a:stretch/>
        </p:blipFill>
        <p:spPr>
          <a:xfrm>
            <a:off x="7121662" y="1327875"/>
            <a:ext cx="5070338" cy="5075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1"/>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757" name="Google Shape;757;p81"/>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560"/>
              </a:spcBef>
              <a:spcAft>
                <a:spcPts val="0"/>
              </a:spcAft>
              <a:buNone/>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process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Benefits of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case study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Acquisition + UX</a:t>
            </a:r>
            <a:endParaRPr b="1" u="sng"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Practical tips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Summary &amp; Conclusion</a:t>
            </a:r>
            <a:endParaRPr dirty="0">
              <a:latin typeface="Arial"/>
              <a:ea typeface="Arial"/>
              <a:cs typeface="Arial"/>
              <a:sym typeface="Arial"/>
            </a:endParaRPr>
          </a:p>
        </p:txBody>
      </p:sp>
      <p:sp>
        <p:nvSpPr>
          <p:cNvPr id="758" name="Google Shape;758;p81"/>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Learning Objectives</a:t>
            </a:r>
            <a:endParaRPr/>
          </a:p>
        </p:txBody>
      </p:sp>
      <p:sp>
        <p:nvSpPr>
          <p:cNvPr id="137" name="Google Shape;137;p2"/>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sz="2800" b="1" i="0" u="none" strike="noStrike" cap="none" dirty="0">
                <a:solidFill>
                  <a:srgbClr val="000000"/>
                </a:solidFill>
                <a:latin typeface="Arial"/>
                <a:ea typeface="Arial"/>
                <a:cs typeface="Arial"/>
                <a:sym typeface="Arial"/>
              </a:rPr>
              <a:t>Define</a:t>
            </a:r>
            <a:r>
              <a:rPr lang="en-US" sz="2800" b="0" i="0" u="none" strike="noStrike" cap="none" dirty="0">
                <a:solidFill>
                  <a:srgbClr val="000000"/>
                </a:solidFill>
                <a:latin typeface="Arial"/>
                <a:ea typeface="Arial"/>
                <a:cs typeface="Arial"/>
                <a:sym typeface="Arial"/>
              </a:rPr>
              <a:t> core principles of User Experience (UX) and human-centered design.</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b="1" dirty="0">
                <a:latin typeface="Arial"/>
                <a:ea typeface="Arial"/>
                <a:cs typeface="Arial"/>
                <a:sym typeface="Arial"/>
              </a:rPr>
              <a:t>Describe</a:t>
            </a:r>
            <a:r>
              <a:rPr lang="en-US" dirty="0">
                <a:latin typeface="Arial"/>
                <a:ea typeface="Arial"/>
                <a:cs typeface="Arial"/>
                <a:sym typeface="Arial"/>
              </a:rPr>
              <a:t> key UX methods and list the correct place for UX activities within the overall structure of a project.</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b="1" dirty="0">
                <a:latin typeface="Arial"/>
                <a:ea typeface="Arial"/>
                <a:cs typeface="Arial"/>
                <a:sym typeface="Arial"/>
              </a:rPr>
              <a:t>List</a:t>
            </a:r>
            <a:r>
              <a:rPr lang="en-US" dirty="0">
                <a:latin typeface="Arial"/>
                <a:ea typeface="Arial"/>
                <a:cs typeface="Arial"/>
                <a:sym typeface="Arial"/>
              </a:rPr>
              <a:t> the benefits of a user-centered research and development approach to producing and evaluating learning, training, and simulation products.</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b="1" dirty="0">
                <a:latin typeface="Arial"/>
                <a:ea typeface="Arial"/>
                <a:cs typeface="Arial"/>
                <a:sym typeface="Arial"/>
              </a:rPr>
              <a:t>Understand</a:t>
            </a:r>
            <a:r>
              <a:rPr lang="en-US" dirty="0">
                <a:latin typeface="Arial"/>
                <a:ea typeface="Arial"/>
                <a:cs typeface="Arial"/>
                <a:sym typeface="Arial"/>
              </a:rPr>
              <a:t> Federal acquisition authorities and strategic planning process as it applies to programs and projects.</a:t>
            </a:r>
            <a:endParaRPr dirty="0">
              <a:latin typeface="Arial"/>
              <a:ea typeface="Arial"/>
              <a:cs typeface="Arial"/>
              <a:sym typeface="Arial"/>
            </a:endParaRPr>
          </a:p>
        </p:txBody>
      </p:sp>
      <p:sp>
        <p:nvSpPr>
          <p:cNvPr id="138" name="Google Shape;138;p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20a7056c0cb_0_3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60</a:t>
            </a:fld>
            <a:endParaRPr/>
          </a:p>
        </p:txBody>
      </p:sp>
      <p:sp>
        <p:nvSpPr>
          <p:cNvPr id="765" name="Google Shape;765;g20a7056c0cb_0_3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a:t>Acquisition + UX</a:t>
            </a:r>
            <a:endParaRPr/>
          </a:p>
        </p:txBody>
      </p:sp>
      <p:sp>
        <p:nvSpPr>
          <p:cNvPr id="766" name="Google Shape;766;g20a7056c0cb_0_37"/>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Combining the elements of ISO 9241 with the acquisitions process</a:t>
            </a:r>
            <a:endParaRPr dirty="0"/>
          </a:p>
          <a:p>
            <a:pPr marL="990574" marR="0" lvl="1" indent="-428614" algn="l" rtl="0">
              <a:lnSpc>
                <a:spcPct val="100000"/>
              </a:lnSpc>
              <a:spcBef>
                <a:spcPts val="0"/>
              </a:spcBef>
              <a:spcAft>
                <a:spcPts val="0"/>
              </a:spcAft>
              <a:buClr>
                <a:srgbClr val="000000"/>
              </a:buClr>
              <a:buSzPts val="2100"/>
              <a:buFont typeface="Noto Sans Symbols"/>
              <a:buChar char="■"/>
            </a:pPr>
            <a:r>
              <a:rPr lang="en-US" dirty="0">
                <a:latin typeface="Arial"/>
                <a:ea typeface="Arial"/>
                <a:cs typeface="Arial"/>
                <a:sym typeface="Arial"/>
              </a:rPr>
              <a:t>The contract design is based upon an explicit understanding of users, tasks and environments</a:t>
            </a:r>
            <a:endParaRPr dirty="0">
              <a:latin typeface="Arial"/>
              <a:ea typeface="Arial"/>
              <a:cs typeface="Arial"/>
              <a:sym typeface="Arial"/>
            </a:endParaRPr>
          </a:p>
          <a:p>
            <a:pPr marL="990574" marR="0" lvl="1" indent="-428614" algn="l" rtl="0">
              <a:lnSpc>
                <a:spcPct val="100000"/>
              </a:lnSpc>
              <a:spcBef>
                <a:spcPts val="0"/>
              </a:spcBef>
              <a:spcAft>
                <a:spcPts val="0"/>
              </a:spcAft>
              <a:buSzPts val="2100"/>
              <a:buChar char="■"/>
            </a:pPr>
            <a:r>
              <a:rPr lang="en-US" dirty="0">
                <a:latin typeface="Arial"/>
                <a:ea typeface="Arial"/>
                <a:cs typeface="Arial"/>
                <a:sym typeface="Arial"/>
              </a:rPr>
              <a:t>End-users are involved throughout design and development</a:t>
            </a:r>
            <a:endParaRPr dirty="0">
              <a:latin typeface="Arial"/>
              <a:ea typeface="Arial"/>
              <a:cs typeface="Arial"/>
              <a:sym typeface="Arial"/>
            </a:endParaRPr>
          </a:p>
          <a:p>
            <a:pPr marL="990574" marR="0" lvl="1" indent="-428614" algn="l" rtl="0">
              <a:lnSpc>
                <a:spcPct val="100000"/>
              </a:lnSpc>
              <a:spcBef>
                <a:spcPts val="0"/>
              </a:spcBef>
              <a:spcAft>
                <a:spcPts val="0"/>
              </a:spcAft>
              <a:buSzPts val="2100"/>
              <a:buChar char="■"/>
            </a:pPr>
            <a:r>
              <a:rPr lang="en-US" dirty="0">
                <a:latin typeface="Arial"/>
                <a:ea typeface="Arial"/>
                <a:cs typeface="Arial"/>
                <a:sym typeface="Arial"/>
              </a:rPr>
              <a:t>The design is driven and refined by user-centered evaluation</a:t>
            </a:r>
            <a:endParaRPr dirty="0">
              <a:latin typeface="Arial"/>
              <a:ea typeface="Arial"/>
              <a:cs typeface="Arial"/>
              <a:sym typeface="Arial"/>
            </a:endParaRPr>
          </a:p>
          <a:p>
            <a:pPr marL="990574" marR="0" lvl="1" indent="-428614" algn="l" rtl="0">
              <a:lnSpc>
                <a:spcPct val="100000"/>
              </a:lnSpc>
              <a:spcBef>
                <a:spcPts val="0"/>
              </a:spcBef>
              <a:spcAft>
                <a:spcPts val="0"/>
              </a:spcAft>
              <a:buSzPts val="2100"/>
              <a:buChar char="■"/>
            </a:pPr>
            <a:r>
              <a:rPr lang="en-US" dirty="0">
                <a:latin typeface="Arial"/>
                <a:ea typeface="Arial"/>
                <a:cs typeface="Arial"/>
                <a:sym typeface="Arial"/>
              </a:rPr>
              <a:t>The process is iterative</a:t>
            </a:r>
            <a:endParaRPr dirty="0">
              <a:latin typeface="Arial"/>
              <a:ea typeface="Arial"/>
              <a:cs typeface="Arial"/>
              <a:sym typeface="Arial"/>
            </a:endParaRPr>
          </a:p>
          <a:p>
            <a:pPr marL="990574" marR="0" lvl="1" indent="-428614" algn="l" rtl="0">
              <a:lnSpc>
                <a:spcPct val="100000"/>
              </a:lnSpc>
              <a:spcBef>
                <a:spcPts val="0"/>
              </a:spcBef>
              <a:spcAft>
                <a:spcPts val="0"/>
              </a:spcAft>
              <a:buSzPts val="2100"/>
              <a:buChar char="■"/>
            </a:pPr>
            <a:r>
              <a:rPr lang="en-US" dirty="0">
                <a:latin typeface="Arial"/>
                <a:ea typeface="Arial"/>
                <a:cs typeface="Arial"/>
                <a:sym typeface="Arial"/>
              </a:rPr>
              <a:t>The contract addresses the whole user experience</a:t>
            </a:r>
            <a:endParaRPr dirty="0">
              <a:latin typeface="Arial"/>
              <a:ea typeface="Arial"/>
              <a:cs typeface="Arial"/>
              <a:sym typeface="Arial"/>
            </a:endParaRPr>
          </a:p>
          <a:p>
            <a:pPr marL="990574" marR="0" lvl="1" indent="-428614" algn="l" rtl="0">
              <a:lnSpc>
                <a:spcPct val="100000"/>
              </a:lnSpc>
              <a:spcBef>
                <a:spcPts val="0"/>
              </a:spcBef>
              <a:spcAft>
                <a:spcPts val="0"/>
              </a:spcAft>
              <a:buSzPts val="2100"/>
              <a:buChar char="■"/>
            </a:pPr>
            <a:r>
              <a:rPr lang="en-US" dirty="0">
                <a:latin typeface="Arial"/>
                <a:ea typeface="Arial"/>
                <a:cs typeface="Arial"/>
                <a:sym typeface="Arial"/>
              </a:rPr>
              <a:t>The value system chain includes multidisciplinary skills and perspectives</a:t>
            </a:r>
            <a:endParaRPr dirty="0">
              <a:latin typeface="Arial"/>
              <a:ea typeface="Arial"/>
              <a:cs typeface="Arial"/>
              <a:sym typeface="Arial"/>
            </a:endParaRPr>
          </a:p>
          <a:p>
            <a:pPr marL="457200" marR="0" lvl="0" indent="-457200"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Strategic planning in the acquisition process implements these principals and incorporates them in the contract writing process.</a:t>
            </a:r>
            <a:endParaRPr dirty="0">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26ae413703_0_14"/>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61</a:t>
            </a:fld>
            <a:endParaRPr/>
          </a:p>
        </p:txBody>
      </p:sp>
      <p:sp>
        <p:nvSpPr>
          <p:cNvPr id="773" name="Google Shape;773;g226ae413703_0_1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Acquisition + UX</a:t>
            </a:r>
            <a:endParaRPr/>
          </a:p>
        </p:txBody>
      </p:sp>
      <p:sp>
        <p:nvSpPr>
          <p:cNvPr id="774" name="Google Shape;774;g226ae413703_0_14"/>
          <p:cNvSpPr/>
          <p:nvPr/>
        </p:nvSpPr>
        <p:spPr>
          <a:xfrm>
            <a:off x="146988" y="2805301"/>
            <a:ext cx="2952600" cy="1054537"/>
          </a:xfrm>
          <a:prstGeom prst="homePlate">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Requirements</a:t>
            </a:r>
            <a:endParaRPr sz="2100" dirty="0">
              <a:solidFill>
                <a:srgbClr val="FFFFFF"/>
              </a:solidFill>
              <a:latin typeface="+mn-lt"/>
              <a:ea typeface="Roboto"/>
              <a:cs typeface="Roboto"/>
              <a:sym typeface="Roboto"/>
            </a:endParaRPr>
          </a:p>
          <a:p>
            <a:pPr marL="0" lvl="0" indent="0" algn="ctr" rtl="0">
              <a:spcBef>
                <a:spcPts val="0"/>
              </a:spcBef>
              <a:spcAft>
                <a:spcPts val="0"/>
              </a:spcAft>
              <a:buNone/>
            </a:pPr>
            <a:r>
              <a:rPr lang="en-US" sz="2100" dirty="0">
                <a:solidFill>
                  <a:srgbClr val="FFFFFF"/>
                </a:solidFill>
                <a:latin typeface="+mn-lt"/>
                <a:ea typeface="Roboto"/>
                <a:cs typeface="Roboto"/>
                <a:sym typeface="Roboto"/>
              </a:rPr>
              <a:t>Definition</a:t>
            </a:r>
            <a:endParaRPr sz="2100" dirty="0">
              <a:solidFill>
                <a:srgbClr val="FFFFFF"/>
              </a:solidFill>
              <a:latin typeface="+mn-lt"/>
              <a:ea typeface="Roboto"/>
              <a:cs typeface="Roboto"/>
              <a:sym typeface="Roboto"/>
            </a:endParaRPr>
          </a:p>
        </p:txBody>
      </p:sp>
      <p:sp>
        <p:nvSpPr>
          <p:cNvPr id="775" name="Google Shape;775;g226ae413703_0_14"/>
          <p:cNvSpPr/>
          <p:nvPr/>
        </p:nvSpPr>
        <p:spPr>
          <a:xfrm>
            <a:off x="4835864" y="2805301"/>
            <a:ext cx="2859480" cy="1054200"/>
          </a:xfrm>
          <a:prstGeom prst="chevron">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Government Cost Estimate</a:t>
            </a:r>
            <a:endParaRPr sz="2100" dirty="0">
              <a:solidFill>
                <a:srgbClr val="FFFFFF"/>
              </a:solidFill>
              <a:latin typeface="+mn-lt"/>
              <a:ea typeface="Roboto"/>
              <a:cs typeface="Roboto"/>
              <a:sym typeface="Roboto"/>
            </a:endParaRPr>
          </a:p>
        </p:txBody>
      </p:sp>
      <p:sp>
        <p:nvSpPr>
          <p:cNvPr id="776" name="Google Shape;776;g226ae413703_0_14"/>
          <p:cNvSpPr/>
          <p:nvPr/>
        </p:nvSpPr>
        <p:spPr>
          <a:xfrm>
            <a:off x="9312113" y="2805301"/>
            <a:ext cx="2751900" cy="1054200"/>
          </a:xfrm>
          <a:prstGeom prst="chevron">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Solicitation</a:t>
            </a:r>
            <a:endParaRPr sz="2100" dirty="0">
              <a:solidFill>
                <a:srgbClr val="FFFFFF"/>
              </a:solidFill>
              <a:latin typeface="+mn-lt"/>
              <a:ea typeface="Roboto"/>
              <a:cs typeface="Roboto"/>
              <a:sym typeface="Roboto"/>
            </a:endParaRPr>
          </a:p>
          <a:p>
            <a:pPr marL="0" lvl="0" indent="0" algn="ctr" rtl="0">
              <a:spcBef>
                <a:spcPts val="0"/>
              </a:spcBef>
              <a:spcAft>
                <a:spcPts val="0"/>
              </a:spcAft>
              <a:buNone/>
            </a:pPr>
            <a:r>
              <a:rPr lang="en-US" sz="2100" dirty="0">
                <a:solidFill>
                  <a:srgbClr val="FFFFFF"/>
                </a:solidFill>
                <a:latin typeface="+mn-lt"/>
                <a:ea typeface="Roboto"/>
                <a:cs typeface="Roboto"/>
                <a:sym typeface="Roboto"/>
              </a:rPr>
              <a:t>Preparation</a:t>
            </a:r>
            <a:endParaRPr sz="2100" dirty="0">
              <a:solidFill>
                <a:srgbClr val="FFFFFF"/>
              </a:solidFill>
              <a:latin typeface="+mn-lt"/>
              <a:ea typeface="Roboto"/>
              <a:cs typeface="Roboto"/>
              <a:sym typeface="Roboto"/>
            </a:endParaRPr>
          </a:p>
        </p:txBody>
      </p:sp>
      <p:sp>
        <p:nvSpPr>
          <p:cNvPr id="777" name="Google Shape;777;g226ae413703_0_14"/>
          <p:cNvSpPr/>
          <p:nvPr/>
        </p:nvSpPr>
        <p:spPr>
          <a:xfrm>
            <a:off x="2598023" y="2805301"/>
            <a:ext cx="2751900" cy="1054200"/>
          </a:xfrm>
          <a:prstGeom prst="chevron">
            <a:avLst>
              <a:gd name="adj" fmla="val 50000"/>
            </a:avLst>
          </a:prstGeom>
          <a:solidFill>
            <a:srgbClr val="0C58D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a:solidFill>
                  <a:srgbClr val="FFFFFF"/>
                </a:solidFill>
                <a:latin typeface="+mn-lt"/>
                <a:ea typeface="Roboto"/>
                <a:cs typeface="Roboto"/>
                <a:sym typeface="Roboto"/>
              </a:rPr>
              <a:t>Market Research/</a:t>
            </a:r>
            <a:endParaRPr sz="2100">
              <a:solidFill>
                <a:srgbClr val="FFFFFF"/>
              </a:solidFill>
              <a:latin typeface="+mn-lt"/>
              <a:ea typeface="Roboto"/>
              <a:cs typeface="Roboto"/>
              <a:sym typeface="Roboto"/>
            </a:endParaRPr>
          </a:p>
          <a:p>
            <a:pPr marL="0" lvl="0" indent="0" algn="ctr" rtl="0">
              <a:spcBef>
                <a:spcPts val="0"/>
              </a:spcBef>
              <a:spcAft>
                <a:spcPts val="0"/>
              </a:spcAft>
              <a:buNone/>
            </a:pPr>
            <a:r>
              <a:rPr lang="en-US" sz="2100">
                <a:solidFill>
                  <a:srgbClr val="FFFFFF"/>
                </a:solidFill>
                <a:latin typeface="+mn-lt"/>
                <a:ea typeface="Roboto"/>
                <a:cs typeface="Roboto"/>
                <a:sym typeface="Roboto"/>
              </a:rPr>
              <a:t>Survey</a:t>
            </a:r>
            <a:endParaRPr sz="2100">
              <a:solidFill>
                <a:srgbClr val="FFFFFF"/>
              </a:solidFill>
              <a:latin typeface="+mn-lt"/>
              <a:ea typeface="Roboto"/>
              <a:cs typeface="Roboto"/>
              <a:sym typeface="Roboto"/>
            </a:endParaRPr>
          </a:p>
        </p:txBody>
      </p:sp>
      <p:sp>
        <p:nvSpPr>
          <p:cNvPr id="778" name="Google Shape;778;g226ae413703_0_14"/>
          <p:cNvSpPr/>
          <p:nvPr/>
        </p:nvSpPr>
        <p:spPr>
          <a:xfrm>
            <a:off x="7073939" y="2805301"/>
            <a:ext cx="2751900" cy="1054200"/>
          </a:xfrm>
          <a:prstGeom prst="chevron">
            <a:avLst>
              <a:gd name="adj" fmla="val 50000"/>
            </a:avLst>
          </a:prstGeom>
          <a:solidFill>
            <a:srgbClr val="0E65F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Acquisition</a:t>
            </a:r>
            <a:endParaRPr sz="2100" dirty="0">
              <a:solidFill>
                <a:srgbClr val="FFFFFF"/>
              </a:solidFill>
              <a:latin typeface="+mn-lt"/>
              <a:ea typeface="Roboto"/>
              <a:cs typeface="Roboto"/>
              <a:sym typeface="Roboto"/>
            </a:endParaRPr>
          </a:p>
          <a:p>
            <a:pPr marL="0" lvl="0" indent="0" algn="ctr" rtl="0">
              <a:spcBef>
                <a:spcPts val="0"/>
              </a:spcBef>
              <a:spcAft>
                <a:spcPts val="0"/>
              </a:spcAft>
              <a:buNone/>
            </a:pPr>
            <a:r>
              <a:rPr lang="en-US" sz="2100" dirty="0">
                <a:solidFill>
                  <a:srgbClr val="FFFFFF"/>
                </a:solidFill>
                <a:latin typeface="+mn-lt"/>
                <a:ea typeface="Roboto"/>
                <a:cs typeface="Roboto"/>
                <a:sym typeface="Roboto"/>
              </a:rPr>
              <a:t>Strategy</a:t>
            </a:r>
            <a:endParaRPr sz="2100" dirty="0">
              <a:solidFill>
                <a:srgbClr val="FFFFFF"/>
              </a:solidFill>
              <a:latin typeface="+mn-lt"/>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250d5cf0a25_1_1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62</a:t>
            </a:fld>
            <a:endParaRPr/>
          </a:p>
        </p:txBody>
      </p:sp>
      <p:sp>
        <p:nvSpPr>
          <p:cNvPr id="785" name="Google Shape;785;g250d5cf0a25_1_1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Acquisition + UX</a:t>
            </a:r>
            <a:endParaRPr/>
          </a:p>
        </p:txBody>
      </p:sp>
      <p:sp>
        <p:nvSpPr>
          <p:cNvPr id="786" name="Google Shape;786;g250d5cf0a25_1_12"/>
          <p:cNvSpPr/>
          <p:nvPr/>
        </p:nvSpPr>
        <p:spPr>
          <a:xfrm>
            <a:off x="150275" y="2577364"/>
            <a:ext cx="2468880" cy="1051560"/>
          </a:xfrm>
          <a:prstGeom prst="homePlate">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Request for Proposal</a:t>
            </a:r>
            <a:endParaRPr sz="2100" dirty="0">
              <a:solidFill>
                <a:srgbClr val="FFFFFF"/>
              </a:solidFill>
              <a:latin typeface="+mn-lt"/>
              <a:ea typeface="Roboto"/>
              <a:cs typeface="Roboto"/>
              <a:sym typeface="Roboto"/>
            </a:endParaRPr>
          </a:p>
        </p:txBody>
      </p:sp>
      <p:sp>
        <p:nvSpPr>
          <p:cNvPr id="787" name="Google Shape;787;g250d5cf0a25_1_12"/>
          <p:cNvSpPr/>
          <p:nvPr/>
        </p:nvSpPr>
        <p:spPr>
          <a:xfrm>
            <a:off x="2119521" y="2577089"/>
            <a:ext cx="2468880" cy="1051560"/>
          </a:xfrm>
          <a:prstGeom prst="chevron">
            <a:avLst>
              <a:gd name="adj" fmla="val 50000"/>
            </a:avLst>
          </a:prstGeom>
          <a:solidFill>
            <a:srgbClr val="0C58D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100" dirty="0">
              <a:solidFill>
                <a:srgbClr val="FFFFFF"/>
              </a:solidFill>
              <a:latin typeface="+mn-lt"/>
              <a:ea typeface="Roboto"/>
              <a:cs typeface="Roboto"/>
              <a:sym typeface="Roboto"/>
            </a:endParaRPr>
          </a:p>
        </p:txBody>
      </p:sp>
      <p:sp>
        <p:nvSpPr>
          <p:cNvPr id="788" name="Google Shape;788;g250d5cf0a25_1_12"/>
          <p:cNvSpPr/>
          <p:nvPr/>
        </p:nvSpPr>
        <p:spPr>
          <a:xfrm>
            <a:off x="4099982" y="2577089"/>
            <a:ext cx="2468880" cy="1051560"/>
          </a:xfrm>
          <a:prstGeom prst="chevron">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100" dirty="0">
              <a:solidFill>
                <a:srgbClr val="FFFFFF"/>
              </a:solidFill>
              <a:latin typeface="+mn-lt"/>
              <a:ea typeface="Roboto"/>
              <a:cs typeface="Roboto"/>
              <a:sym typeface="Roboto"/>
            </a:endParaRPr>
          </a:p>
        </p:txBody>
      </p:sp>
      <p:sp>
        <p:nvSpPr>
          <p:cNvPr id="789" name="Google Shape;789;g250d5cf0a25_1_12"/>
          <p:cNvSpPr/>
          <p:nvPr/>
        </p:nvSpPr>
        <p:spPr>
          <a:xfrm>
            <a:off x="8060904" y="2577089"/>
            <a:ext cx="2468880" cy="1051560"/>
          </a:xfrm>
          <a:prstGeom prst="chevron">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en-US" sz="2100" dirty="0">
              <a:solidFill>
                <a:srgbClr val="FFFFFF"/>
              </a:solidFill>
              <a:latin typeface="+mn-lt"/>
              <a:ea typeface="Roboto"/>
              <a:cs typeface="Roboto"/>
              <a:sym typeface="Roboto"/>
            </a:endParaRPr>
          </a:p>
        </p:txBody>
      </p:sp>
      <p:sp>
        <p:nvSpPr>
          <p:cNvPr id="790" name="Google Shape;790;g250d5cf0a25_1_12"/>
          <p:cNvSpPr/>
          <p:nvPr/>
        </p:nvSpPr>
        <p:spPr>
          <a:xfrm>
            <a:off x="6080443" y="2577089"/>
            <a:ext cx="2468880" cy="1051560"/>
          </a:xfrm>
          <a:prstGeom prst="chevron">
            <a:avLst>
              <a:gd name="adj" fmla="val 50000"/>
            </a:avLst>
          </a:prstGeom>
          <a:solidFill>
            <a:srgbClr val="0E65F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Contract Award</a:t>
            </a:r>
            <a:endParaRPr sz="2100" dirty="0">
              <a:solidFill>
                <a:srgbClr val="FFFFFF"/>
              </a:solidFill>
              <a:latin typeface="+mn-lt"/>
              <a:ea typeface="Roboto"/>
              <a:cs typeface="Roboto"/>
              <a:sym typeface="Roboto"/>
            </a:endParaRPr>
          </a:p>
        </p:txBody>
      </p:sp>
      <p:sp>
        <p:nvSpPr>
          <p:cNvPr id="791" name="Google Shape;791;g250d5cf0a25_1_12"/>
          <p:cNvSpPr/>
          <p:nvPr/>
        </p:nvSpPr>
        <p:spPr>
          <a:xfrm>
            <a:off x="10054751" y="2577089"/>
            <a:ext cx="2377440" cy="1051560"/>
          </a:xfrm>
          <a:prstGeom prst="chevron">
            <a:avLst>
              <a:gd name="adj" fmla="val 50000"/>
            </a:avLst>
          </a:prstGeom>
          <a:solidFill>
            <a:srgbClr val="30AD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100" dirty="0">
              <a:solidFill>
                <a:srgbClr val="FFFFFF"/>
              </a:solidFill>
              <a:latin typeface="+mn-lt"/>
              <a:ea typeface="Roboto"/>
              <a:cs typeface="Roboto"/>
              <a:sym typeface="Roboto"/>
            </a:endParaRPr>
          </a:p>
        </p:txBody>
      </p:sp>
      <p:sp>
        <p:nvSpPr>
          <p:cNvPr id="2" name="TextBox 1">
            <a:extLst>
              <a:ext uri="{FF2B5EF4-FFF2-40B4-BE49-F238E27FC236}">
                <a16:creationId xmlns:a16="http://schemas.microsoft.com/office/drawing/2014/main" id="{942CC850-DDDB-5177-C10D-18CA0B97D361}"/>
              </a:ext>
            </a:extLst>
          </p:cNvPr>
          <p:cNvSpPr txBox="1"/>
          <p:nvPr/>
        </p:nvSpPr>
        <p:spPr>
          <a:xfrm>
            <a:off x="10533875" y="2733537"/>
            <a:ext cx="1507850" cy="738664"/>
          </a:xfrm>
          <a:prstGeom prst="rect">
            <a:avLst/>
          </a:prstGeom>
          <a:noFill/>
        </p:spPr>
        <p:txBody>
          <a:bodyPr wrap="square" rtlCol="0">
            <a:sp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Contract Closeout</a:t>
            </a:r>
          </a:p>
        </p:txBody>
      </p:sp>
      <p:sp>
        <p:nvSpPr>
          <p:cNvPr id="4" name="TextBox 3">
            <a:extLst>
              <a:ext uri="{FF2B5EF4-FFF2-40B4-BE49-F238E27FC236}">
                <a16:creationId xmlns:a16="http://schemas.microsoft.com/office/drawing/2014/main" id="{A10531FF-DDBA-2F73-B947-AFBC06D1FF79}"/>
              </a:ext>
            </a:extLst>
          </p:cNvPr>
          <p:cNvSpPr txBox="1"/>
          <p:nvPr/>
        </p:nvSpPr>
        <p:spPr>
          <a:xfrm>
            <a:off x="8459277" y="2739764"/>
            <a:ext cx="1833804" cy="738664"/>
          </a:xfrm>
          <a:prstGeom prst="rect">
            <a:avLst/>
          </a:prstGeom>
          <a:noFill/>
        </p:spPr>
        <p:txBody>
          <a:bodyPr wrap="square" rtlCol="0">
            <a:sp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Contract Management</a:t>
            </a:r>
          </a:p>
        </p:txBody>
      </p:sp>
      <p:sp>
        <p:nvSpPr>
          <p:cNvPr id="5" name="TextBox 4">
            <a:extLst>
              <a:ext uri="{FF2B5EF4-FFF2-40B4-BE49-F238E27FC236}">
                <a16:creationId xmlns:a16="http://schemas.microsoft.com/office/drawing/2014/main" id="{F25E7908-D6B9-65DC-07BE-D9925E2C3426}"/>
              </a:ext>
            </a:extLst>
          </p:cNvPr>
          <p:cNvSpPr txBox="1"/>
          <p:nvPr/>
        </p:nvSpPr>
        <p:spPr>
          <a:xfrm>
            <a:off x="4410827" y="2566820"/>
            <a:ext cx="1833804" cy="1061829"/>
          </a:xfrm>
          <a:prstGeom prst="rect">
            <a:avLst/>
          </a:prstGeom>
          <a:noFill/>
        </p:spPr>
        <p:txBody>
          <a:bodyPr wrap="square" rtlCol="0">
            <a:sp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Negotiations &amp; Discussions</a:t>
            </a:r>
          </a:p>
        </p:txBody>
      </p:sp>
      <p:sp>
        <p:nvSpPr>
          <p:cNvPr id="8" name="TextBox 7">
            <a:extLst>
              <a:ext uri="{FF2B5EF4-FFF2-40B4-BE49-F238E27FC236}">
                <a16:creationId xmlns:a16="http://schemas.microsoft.com/office/drawing/2014/main" id="{080F5DEF-3749-CA00-C1A6-3C9D7F4059E2}"/>
              </a:ext>
            </a:extLst>
          </p:cNvPr>
          <p:cNvSpPr txBox="1"/>
          <p:nvPr/>
        </p:nvSpPr>
        <p:spPr>
          <a:xfrm>
            <a:off x="2498278" y="2739764"/>
            <a:ext cx="1833804" cy="738664"/>
          </a:xfrm>
          <a:prstGeom prst="rect">
            <a:avLst/>
          </a:prstGeom>
          <a:noFill/>
        </p:spPr>
        <p:txBody>
          <a:bodyPr wrap="square" rtlCol="0">
            <a:spAutoFit/>
          </a:bodyPr>
          <a:lstStyle/>
          <a:p>
            <a:pPr marL="0" lvl="0" indent="0" algn="ctr" rtl="0">
              <a:spcBef>
                <a:spcPts val="0"/>
              </a:spcBef>
              <a:spcAft>
                <a:spcPts val="0"/>
              </a:spcAft>
              <a:buNone/>
            </a:pPr>
            <a:r>
              <a:rPr lang="en-US" sz="2100" dirty="0">
                <a:solidFill>
                  <a:srgbClr val="FFFFFF"/>
                </a:solidFill>
                <a:latin typeface="+mn-lt"/>
                <a:ea typeface="Roboto"/>
                <a:cs typeface="Roboto"/>
                <a:sym typeface="Roboto"/>
              </a:rPr>
              <a:t>Proposal Evaluation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26ae413703_0_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798" name="Google Shape;798;g226ae413703_0_7"/>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914400" marR="0" lvl="0" indent="-457200" algn="l" rtl="0">
              <a:lnSpc>
                <a:spcPct val="100000"/>
              </a:lnSpc>
              <a:spcBef>
                <a:spcPts val="560"/>
              </a:spcBef>
              <a:spcAft>
                <a:spcPts val="0"/>
              </a:spcAft>
              <a:buFont typeface="Wingdings" pitchFamily="2" charset="2"/>
              <a:buChar char="Ø"/>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process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Benefits of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case study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Acquisition +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Practical tips</a:t>
            </a:r>
            <a:endParaRPr b="1" u="sng"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Summary &amp; Conclusion</a:t>
            </a:r>
            <a:endParaRPr dirty="0">
              <a:latin typeface="Arial"/>
              <a:ea typeface="Arial"/>
              <a:cs typeface="Arial"/>
              <a:sym typeface="Arial"/>
            </a:endParaRPr>
          </a:p>
        </p:txBody>
      </p:sp>
      <p:sp>
        <p:nvSpPr>
          <p:cNvPr id="799" name="Google Shape;799;g226ae413703_0_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9"/>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Practical Tips</a:t>
            </a:r>
            <a:endParaRPr/>
          </a:p>
        </p:txBody>
      </p:sp>
      <p:sp>
        <p:nvSpPr>
          <p:cNvPr id="806" name="Google Shape;806;p69"/>
          <p:cNvSpPr txBox="1"/>
          <p:nvPr/>
        </p:nvSpPr>
        <p:spPr>
          <a:xfrm>
            <a:off x="480133" y="1046715"/>
            <a:ext cx="11161740" cy="5075237"/>
          </a:xfrm>
          <a:prstGeom prst="rect">
            <a:avLst/>
          </a:prstGeom>
          <a:noFill/>
          <a:ln>
            <a:noFill/>
          </a:ln>
        </p:spPr>
        <p:txBody>
          <a:bodyPr spcFirstLastPara="1" wrap="square" lIns="91425" tIns="45700" rIns="91425" bIns="45700" anchor="t" anchorCtr="0">
            <a:noAutofit/>
          </a:bodyPr>
          <a:lstStyle/>
          <a:p>
            <a:pPr marL="463550" marR="0" lvl="0" indent="-457200" algn="l" rtl="0">
              <a:lnSpc>
                <a:spcPct val="100000"/>
              </a:lnSpc>
              <a:spcBef>
                <a:spcPts val="0"/>
              </a:spcBef>
              <a:spcAft>
                <a:spcPts val="0"/>
              </a:spcAft>
              <a:buClr>
                <a:schemeClr val="dk1"/>
              </a:buClr>
              <a:buSzPts val="2000"/>
              <a:buFont typeface="Wingdings" pitchFamily="2" charset="2"/>
              <a:buChar char="Ø"/>
            </a:pPr>
            <a:r>
              <a:rPr lang="en-US" sz="2700" b="0" i="0" u="none" strike="noStrike" cap="none" dirty="0">
                <a:solidFill>
                  <a:schemeClr val="dk1"/>
                </a:solidFill>
                <a:latin typeface="Arial"/>
                <a:ea typeface="Arial"/>
                <a:cs typeface="Arial"/>
                <a:sym typeface="Arial"/>
              </a:rPr>
              <a:t>Everything is designed and therefore designable</a:t>
            </a:r>
            <a:endParaRPr sz="1300" b="0" i="0" u="none" strike="noStrike" cap="none" dirty="0">
              <a:solidFill>
                <a:srgbClr val="000000"/>
              </a:solidFill>
              <a:latin typeface="Arial"/>
              <a:ea typeface="Arial"/>
              <a:cs typeface="Arial"/>
              <a:sym typeface="Arial"/>
            </a:endParaRPr>
          </a:p>
          <a:p>
            <a:pPr marL="463550" marR="0" lvl="0" indent="-457200" algn="l" rtl="0">
              <a:lnSpc>
                <a:spcPct val="100000"/>
              </a:lnSpc>
              <a:spcBef>
                <a:spcPts val="560"/>
              </a:spcBef>
              <a:spcAft>
                <a:spcPts val="0"/>
              </a:spcAft>
              <a:buClr>
                <a:schemeClr val="dk1"/>
              </a:buClr>
              <a:buSzPts val="2000"/>
              <a:buFont typeface="Wingdings" pitchFamily="2" charset="2"/>
              <a:buChar char="Ø"/>
            </a:pPr>
            <a:r>
              <a:rPr lang="en-US" sz="2700" b="0" i="0" u="none" strike="noStrike" cap="none" dirty="0">
                <a:solidFill>
                  <a:schemeClr val="dk1"/>
                </a:solidFill>
                <a:latin typeface="Arial"/>
                <a:ea typeface="Arial"/>
                <a:cs typeface="Arial"/>
                <a:sym typeface="Arial"/>
              </a:rPr>
              <a:t>Put the lowest fidelity prototype in front of a user and ask for feedback</a:t>
            </a:r>
            <a:endParaRPr sz="1300" b="0" i="0" u="none" strike="noStrike" cap="none" dirty="0">
              <a:solidFill>
                <a:srgbClr val="000000"/>
              </a:solidFill>
              <a:latin typeface="Arial"/>
              <a:ea typeface="Arial"/>
              <a:cs typeface="Arial"/>
              <a:sym typeface="Arial"/>
            </a:endParaRPr>
          </a:p>
          <a:p>
            <a:pPr marL="463550" marR="0" lvl="0" indent="-457200" algn="l" rtl="0">
              <a:lnSpc>
                <a:spcPct val="100000"/>
              </a:lnSpc>
              <a:spcBef>
                <a:spcPts val="560"/>
              </a:spcBef>
              <a:spcAft>
                <a:spcPts val="0"/>
              </a:spcAft>
              <a:buClr>
                <a:schemeClr val="dk1"/>
              </a:buClr>
              <a:buSzPts val="2000"/>
              <a:buFont typeface="Wingdings" pitchFamily="2" charset="2"/>
              <a:buChar char="Ø"/>
            </a:pPr>
            <a:r>
              <a:rPr lang="en-US" sz="2700" b="0" i="0" u="none" strike="noStrike" cap="none" dirty="0">
                <a:solidFill>
                  <a:schemeClr val="dk1"/>
                </a:solidFill>
                <a:latin typeface="Arial"/>
                <a:ea typeface="Arial"/>
                <a:cs typeface="Arial"/>
                <a:sym typeface="Arial"/>
              </a:rPr>
              <a:t>Mindset and culture shift – 1% change makes a big difference over time</a:t>
            </a:r>
            <a:endParaRPr sz="1300" b="0" i="0" u="none" strike="noStrike" cap="none" dirty="0">
              <a:solidFill>
                <a:srgbClr val="000000"/>
              </a:solidFill>
              <a:latin typeface="Arial"/>
              <a:ea typeface="Arial"/>
              <a:cs typeface="Arial"/>
              <a:sym typeface="Arial"/>
            </a:endParaRPr>
          </a:p>
          <a:p>
            <a:pPr marL="463550" marR="0" lvl="0" indent="-457200" algn="l" rtl="0">
              <a:lnSpc>
                <a:spcPct val="100000"/>
              </a:lnSpc>
              <a:spcBef>
                <a:spcPts val="560"/>
              </a:spcBef>
              <a:spcAft>
                <a:spcPts val="0"/>
              </a:spcAft>
              <a:buClr>
                <a:schemeClr val="dk1"/>
              </a:buClr>
              <a:buSzPts val="2000"/>
              <a:buFont typeface="Wingdings" pitchFamily="2" charset="2"/>
              <a:buChar char="Ø"/>
            </a:pPr>
            <a:r>
              <a:rPr lang="en-US" sz="2700" b="0" i="0" u="none" strike="noStrike" cap="none" dirty="0">
                <a:solidFill>
                  <a:schemeClr val="dk1"/>
                </a:solidFill>
                <a:latin typeface="Arial"/>
                <a:ea typeface="Arial"/>
                <a:cs typeface="Arial"/>
                <a:sym typeface="Arial"/>
              </a:rPr>
              <a:t>Talk to a end user of what you are working on</a:t>
            </a:r>
            <a:endParaRPr sz="2700" b="0" i="0" u="none" strike="noStrike" cap="none" dirty="0">
              <a:solidFill>
                <a:schemeClr val="dk1"/>
              </a:solidFill>
              <a:latin typeface="Arial"/>
              <a:ea typeface="Arial"/>
              <a:cs typeface="Arial"/>
              <a:sym typeface="Arial"/>
            </a:endParaRPr>
          </a:p>
          <a:p>
            <a:pPr marL="463550" marR="0" lvl="0" indent="-457200" algn="l" rtl="0">
              <a:lnSpc>
                <a:spcPct val="100000"/>
              </a:lnSpc>
              <a:spcBef>
                <a:spcPts val="560"/>
              </a:spcBef>
              <a:spcAft>
                <a:spcPts val="0"/>
              </a:spcAft>
              <a:buClr>
                <a:schemeClr val="dk1"/>
              </a:buClr>
              <a:buSzPts val="2000"/>
              <a:buFont typeface="Wingdings" pitchFamily="2" charset="2"/>
              <a:buChar char="Ø"/>
            </a:pPr>
            <a:r>
              <a:rPr lang="en-US" sz="2700" b="0" i="0" u="none" strike="noStrike" cap="none" dirty="0">
                <a:solidFill>
                  <a:schemeClr val="dk1"/>
                </a:solidFill>
                <a:latin typeface="Arial"/>
                <a:ea typeface="Arial"/>
                <a:cs typeface="Arial"/>
                <a:sym typeface="Arial"/>
              </a:rPr>
              <a:t>Incorporate your stakeholders and value chain in the planning process</a:t>
            </a:r>
            <a:endParaRPr sz="2700" b="0" i="0" u="none" strike="noStrike" cap="none" dirty="0">
              <a:solidFill>
                <a:schemeClr val="dk1"/>
              </a:solidFill>
              <a:latin typeface="Arial"/>
              <a:ea typeface="Arial"/>
              <a:cs typeface="Arial"/>
              <a:sym typeface="Arial"/>
            </a:endParaRPr>
          </a:p>
          <a:p>
            <a:pPr marL="463550" marR="0" lvl="0" indent="-457200" algn="l" rtl="0">
              <a:lnSpc>
                <a:spcPct val="100000"/>
              </a:lnSpc>
              <a:spcBef>
                <a:spcPts val="560"/>
              </a:spcBef>
              <a:spcAft>
                <a:spcPts val="0"/>
              </a:spcAft>
              <a:buClr>
                <a:schemeClr val="dk1"/>
              </a:buClr>
              <a:buSzPts val="2000"/>
              <a:buFont typeface="Wingdings" pitchFamily="2" charset="2"/>
              <a:buChar char="Ø"/>
            </a:pPr>
            <a:r>
              <a:rPr lang="en-US" sz="2700" b="0" i="0" u="none" strike="noStrike" cap="none" dirty="0">
                <a:solidFill>
                  <a:schemeClr val="dk1"/>
                </a:solidFill>
                <a:latin typeface="Arial"/>
                <a:ea typeface="Arial"/>
                <a:cs typeface="Arial"/>
                <a:sym typeface="Arial"/>
              </a:rPr>
              <a:t>Manage risk by incrementing the larger effort</a:t>
            </a:r>
            <a:endParaRPr sz="2800" b="0" i="0" u="none" strike="noStrike" cap="none" dirty="0">
              <a:solidFill>
                <a:schemeClr val="dk1"/>
              </a:solidFill>
              <a:latin typeface="Arial"/>
              <a:ea typeface="Arial"/>
              <a:cs typeface="Arial"/>
              <a:sym typeface="Arial"/>
            </a:endParaRPr>
          </a:p>
        </p:txBody>
      </p:sp>
      <p:sp>
        <p:nvSpPr>
          <p:cNvPr id="807" name="Google Shape;807;p69"/>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250d5cf0a25_1_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65</a:t>
            </a:fld>
            <a:endParaRPr/>
          </a:p>
        </p:txBody>
      </p:sp>
      <p:sp>
        <p:nvSpPr>
          <p:cNvPr id="814" name="Google Shape;814;g250d5cf0a25_1_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a:t>Practical Tips - UX Specialties</a:t>
            </a:r>
            <a:endParaRPr/>
          </a:p>
        </p:txBody>
      </p:sp>
      <p:sp>
        <p:nvSpPr>
          <p:cNvPr id="815" name="Google Shape;815;g250d5cf0a25_1_2"/>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The acquisition process must combine the requirements of ISO 9241 and UX principles, especially in the strategic planning stages.</a:t>
            </a:r>
            <a:endParaRPr dirty="0">
              <a:latin typeface="Arial"/>
              <a:ea typeface="Arial"/>
              <a:cs typeface="Arial"/>
              <a:sym typeface="Arial"/>
            </a:endParaRPr>
          </a:p>
          <a:p>
            <a:pPr marL="990574" marR="0" lvl="1" indent="-428614"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Remember, the strategic planning is at the beginning of the acquisition process and decisions made or missed during this stage will impact contract performance.</a:t>
            </a:r>
            <a:endParaRPr dirty="0">
              <a:latin typeface="Arial"/>
              <a:ea typeface="Arial"/>
              <a:cs typeface="Arial"/>
              <a:sym typeface="Arial"/>
            </a:endParaRPr>
          </a:p>
          <a:p>
            <a:pPr marL="457200" marR="0" lvl="0" indent="-457200"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Understand the value chain involved in the contract execution, especially the </a:t>
            </a:r>
            <a:r>
              <a:rPr lang="en-US" b="1" dirty="0">
                <a:latin typeface="Arial"/>
                <a:ea typeface="Arial"/>
                <a:cs typeface="Arial"/>
                <a:sym typeface="Arial"/>
              </a:rPr>
              <a:t>end user </a:t>
            </a:r>
            <a:r>
              <a:rPr lang="en-US" dirty="0">
                <a:latin typeface="Arial"/>
                <a:ea typeface="Arial"/>
                <a:cs typeface="Arial"/>
                <a:sym typeface="Arial"/>
              </a:rPr>
              <a:t>but also the </a:t>
            </a:r>
            <a:r>
              <a:rPr lang="en-US" b="1" dirty="0">
                <a:latin typeface="Arial"/>
                <a:ea typeface="Arial"/>
                <a:cs typeface="Arial"/>
                <a:sym typeface="Arial"/>
              </a:rPr>
              <a:t>contract managers </a:t>
            </a:r>
            <a:r>
              <a:rPr lang="en-US" dirty="0">
                <a:latin typeface="Arial"/>
                <a:ea typeface="Arial"/>
                <a:cs typeface="Arial"/>
                <a:sym typeface="Arial"/>
              </a:rPr>
              <a:t>and </a:t>
            </a:r>
            <a:r>
              <a:rPr lang="en-US" b="1" dirty="0">
                <a:latin typeface="Arial"/>
                <a:ea typeface="Arial"/>
                <a:cs typeface="Arial"/>
                <a:sym typeface="Arial"/>
              </a:rPr>
              <a:t>program manager </a:t>
            </a:r>
            <a:r>
              <a:rPr lang="en-US" dirty="0">
                <a:latin typeface="Arial"/>
                <a:ea typeface="Arial"/>
                <a:cs typeface="Arial"/>
                <a:sym typeface="Arial"/>
              </a:rPr>
              <a:t>on both the </a:t>
            </a:r>
            <a:r>
              <a:rPr lang="en-US" b="1" dirty="0">
                <a:latin typeface="Arial"/>
                <a:ea typeface="Arial"/>
                <a:cs typeface="Arial"/>
                <a:sym typeface="Arial"/>
              </a:rPr>
              <a:t>government</a:t>
            </a:r>
            <a:r>
              <a:rPr lang="en-US" dirty="0">
                <a:latin typeface="Arial"/>
                <a:ea typeface="Arial"/>
                <a:cs typeface="Arial"/>
                <a:sym typeface="Arial"/>
              </a:rPr>
              <a:t> and </a:t>
            </a:r>
            <a:r>
              <a:rPr lang="en-US" b="1" dirty="0">
                <a:latin typeface="Arial"/>
                <a:ea typeface="Arial"/>
                <a:cs typeface="Arial"/>
                <a:sym typeface="Arial"/>
              </a:rPr>
              <a:t>industry</a:t>
            </a:r>
            <a:r>
              <a:rPr lang="en-US" dirty="0">
                <a:latin typeface="Arial"/>
                <a:ea typeface="Arial"/>
                <a:cs typeface="Arial"/>
                <a:sym typeface="Arial"/>
              </a:rPr>
              <a:t> side. </a:t>
            </a:r>
            <a:endParaRPr dirty="0">
              <a:latin typeface="Arial"/>
              <a:ea typeface="Arial"/>
              <a:cs typeface="Arial"/>
              <a:sym typeface="Arial"/>
            </a:endParaRPr>
          </a:p>
          <a:p>
            <a:pPr marL="457200" marR="0" lvl="0" indent="-457200" algn="l" rtl="0">
              <a:lnSpc>
                <a:spcPct val="100000"/>
              </a:lnSpc>
              <a:spcBef>
                <a:spcPts val="0"/>
              </a:spcBef>
              <a:spcAft>
                <a:spcPts val="0"/>
              </a:spcAft>
              <a:buSzPts val="2100"/>
              <a:buFont typeface="Wingdings" pitchFamily="2" charset="2"/>
              <a:buChar char="Ø"/>
            </a:pPr>
            <a:r>
              <a:rPr lang="en-US" dirty="0">
                <a:latin typeface="Arial"/>
                <a:ea typeface="Arial"/>
                <a:cs typeface="Arial"/>
                <a:sym typeface="Arial"/>
              </a:rPr>
              <a:t>Testing the approach can take several forms but will especially focus on market research.</a:t>
            </a:r>
            <a:endParaRPr dirty="0">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82"/>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821" name="Google Shape;821;p82"/>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Prelude for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process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Benefits of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case study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Acquisition +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Practical tips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Summary &amp; Conclusion</a:t>
            </a:r>
            <a:endParaRPr b="1" u="sng" dirty="0">
              <a:latin typeface="Arial"/>
              <a:ea typeface="Arial"/>
              <a:cs typeface="Arial"/>
              <a:sym typeface="Arial"/>
            </a:endParaRPr>
          </a:p>
        </p:txBody>
      </p:sp>
      <p:sp>
        <p:nvSpPr>
          <p:cNvPr id="822" name="Google Shape;822;p82"/>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3"/>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Summary</a:t>
            </a:r>
            <a:endParaRPr/>
          </a:p>
        </p:txBody>
      </p:sp>
      <p:sp>
        <p:nvSpPr>
          <p:cNvPr id="829" name="Google Shape;829;p73"/>
          <p:cNvSpPr txBox="1"/>
          <p:nvPr/>
        </p:nvSpPr>
        <p:spPr>
          <a:xfrm>
            <a:off x="632532" y="1199115"/>
            <a:ext cx="11250613" cy="5075237"/>
          </a:xfrm>
          <a:prstGeom prst="rect">
            <a:avLst/>
          </a:prstGeom>
          <a:noFill/>
          <a:ln>
            <a:noFill/>
          </a:ln>
        </p:spPr>
        <p:txBody>
          <a:bodyPr spcFirstLastPara="1" wrap="square" lIns="91425" tIns="45700" rIns="91425" bIns="45700" anchor="t" anchorCtr="0">
            <a:noAutofit/>
          </a:bodyPr>
          <a:lstStyle/>
          <a:p>
            <a:pPr marL="552450" marR="0" lvl="0" indent="-457200" algn="l" rtl="0">
              <a:lnSpc>
                <a:spcPct val="100000"/>
              </a:lnSpc>
              <a:spcBef>
                <a:spcPts val="0"/>
              </a:spcBef>
              <a:spcAft>
                <a:spcPts val="0"/>
              </a:spcAft>
              <a:buClr>
                <a:schemeClr val="dk1"/>
              </a:buClr>
              <a:buSzPts val="2100"/>
              <a:buFont typeface="Wingdings" pitchFamily="2" charset="2"/>
              <a:buChar char="Ø"/>
            </a:pPr>
            <a:r>
              <a:rPr lang="en-US" sz="2800" b="1" i="0" u="none" strike="noStrike" cap="none" dirty="0">
                <a:solidFill>
                  <a:schemeClr val="dk1"/>
                </a:solidFill>
                <a:latin typeface="Arial"/>
                <a:ea typeface="Arial"/>
                <a:cs typeface="Arial"/>
                <a:sym typeface="Arial"/>
              </a:rPr>
              <a:t>Define</a:t>
            </a:r>
            <a:r>
              <a:rPr lang="en-US" sz="2800" b="0" i="0" u="none" strike="noStrike" cap="none" dirty="0">
                <a:solidFill>
                  <a:schemeClr val="dk1"/>
                </a:solidFill>
                <a:latin typeface="Arial"/>
                <a:ea typeface="Arial"/>
                <a:cs typeface="Arial"/>
                <a:sym typeface="Arial"/>
              </a:rPr>
              <a:t> core principles of User Experience (UX) and human-centered design.</a:t>
            </a:r>
            <a:endParaRPr sz="2800" b="0" i="0" u="none" strike="noStrike" cap="none" dirty="0">
              <a:solidFill>
                <a:schemeClr val="dk1"/>
              </a:solidFill>
              <a:latin typeface="Arial"/>
              <a:ea typeface="Arial"/>
              <a:cs typeface="Arial"/>
              <a:sym typeface="Arial"/>
            </a:endParaRPr>
          </a:p>
          <a:p>
            <a:pPr marL="552450" marR="0" lvl="0" indent="-457200" algn="l" rtl="0">
              <a:lnSpc>
                <a:spcPct val="100000"/>
              </a:lnSpc>
              <a:spcBef>
                <a:spcPts val="560"/>
              </a:spcBef>
              <a:spcAft>
                <a:spcPts val="0"/>
              </a:spcAft>
              <a:buClr>
                <a:schemeClr val="dk1"/>
              </a:buClr>
              <a:buSzPts val="2100"/>
              <a:buFont typeface="Wingdings" pitchFamily="2" charset="2"/>
              <a:buChar char="Ø"/>
            </a:pPr>
            <a:r>
              <a:rPr lang="en-US" sz="2800" b="1" i="0" u="none" strike="noStrike" cap="none" dirty="0">
                <a:solidFill>
                  <a:schemeClr val="dk1"/>
                </a:solidFill>
                <a:latin typeface="Arial"/>
                <a:ea typeface="Arial"/>
                <a:cs typeface="Arial"/>
                <a:sym typeface="Arial"/>
              </a:rPr>
              <a:t>Describe</a:t>
            </a:r>
            <a:r>
              <a:rPr lang="en-US" sz="2800" b="0" i="0" u="none" strike="noStrike" cap="none" dirty="0">
                <a:solidFill>
                  <a:schemeClr val="dk1"/>
                </a:solidFill>
                <a:latin typeface="Arial"/>
                <a:ea typeface="Arial"/>
                <a:cs typeface="Arial"/>
                <a:sym typeface="Arial"/>
              </a:rPr>
              <a:t> key UX methods and list the correct place for UX activities within the overall structure of a project.</a:t>
            </a:r>
            <a:endParaRPr sz="2800" b="0" i="0" u="none" strike="noStrike" cap="none" dirty="0">
              <a:solidFill>
                <a:schemeClr val="dk1"/>
              </a:solidFill>
              <a:latin typeface="Arial"/>
              <a:ea typeface="Arial"/>
              <a:cs typeface="Arial"/>
              <a:sym typeface="Arial"/>
            </a:endParaRPr>
          </a:p>
          <a:p>
            <a:pPr marL="552450" marR="0" lvl="0" indent="-457200" algn="l" rtl="0">
              <a:lnSpc>
                <a:spcPct val="100000"/>
              </a:lnSpc>
              <a:spcBef>
                <a:spcPts val="560"/>
              </a:spcBef>
              <a:spcAft>
                <a:spcPts val="0"/>
              </a:spcAft>
              <a:buClr>
                <a:schemeClr val="dk1"/>
              </a:buClr>
              <a:buSzPts val="2100"/>
              <a:buFont typeface="Wingdings" pitchFamily="2" charset="2"/>
              <a:buChar char="Ø"/>
            </a:pPr>
            <a:r>
              <a:rPr lang="en-US" sz="2800" b="1" i="0" u="none" strike="noStrike" cap="none" dirty="0">
                <a:solidFill>
                  <a:schemeClr val="dk1"/>
                </a:solidFill>
                <a:latin typeface="Arial"/>
                <a:ea typeface="Arial"/>
                <a:cs typeface="Arial"/>
                <a:sym typeface="Arial"/>
              </a:rPr>
              <a:t>List</a:t>
            </a:r>
            <a:r>
              <a:rPr lang="en-US" sz="2800" b="0" i="0" u="none" strike="noStrike" cap="none" dirty="0">
                <a:solidFill>
                  <a:schemeClr val="dk1"/>
                </a:solidFill>
                <a:latin typeface="Arial"/>
                <a:ea typeface="Arial"/>
                <a:cs typeface="Arial"/>
                <a:sym typeface="Arial"/>
              </a:rPr>
              <a:t> the benefits of a user-centered research and development approach to producing and evaluating learning, training, and simulation products.</a:t>
            </a:r>
            <a:endParaRPr sz="2800" b="0" i="0" u="none" strike="noStrike" cap="none" dirty="0">
              <a:solidFill>
                <a:schemeClr val="dk1"/>
              </a:solidFill>
              <a:latin typeface="Arial"/>
              <a:ea typeface="Arial"/>
              <a:cs typeface="Arial"/>
              <a:sym typeface="Arial"/>
            </a:endParaRPr>
          </a:p>
          <a:p>
            <a:pPr marL="552450" marR="0" lvl="0" indent="-457200" algn="l" rtl="0">
              <a:lnSpc>
                <a:spcPct val="100000"/>
              </a:lnSpc>
              <a:spcBef>
                <a:spcPts val="560"/>
              </a:spcBef>
              <a:spcAft>
                <a:spcPts val="0"/>
              </a:spcAft>
              <a:buClr>
                <a:schemeClr val="dk1"/>
              </a:buClr>
              <a:buSzPts val="2100"/>
              <a:buFont typeface="Wingdings" pitchFamily="2" charset="2"/>
              <a:buChar char="Ø"/>
            </a:pPr>
            <a:r>
              <a:rPr lang="en-US" sz="2800" b="1" i="0" u="none" strike="noStrike" cap="none" dirty="0">
                <a:solidFill>
                  <a:schemeClr val="dk1"/>
                </a:solidFill>
                <a:latin typeface="Arial"/>
                <a:ea typeface="Arial"/>
                <a:cs typeface="Arial"/>
                <a:sym typeface="Arial"/>
              </a:rPr>
              <a:t>Understand</a:t>
            </a:r>
            <a:r>
              <a:rPr lang="en-US" sz="2800" b="0" i="0" u="none" strike="noStrike" cap="none" dirty="0">
                <a:solidFill>
                  <a:schemeClr val="dk1"/>
                </a:solidFill>
                <a:latin typeface="Arial"/>
                <a:ea typeface="Arial"/>
                <a:cs typeface="Arial"/>
                <a:sym typeface="Arial"/>
              </a:rPr>
              <a:t> Federal acquisition authorities and strategic planning process as it applies to programs and projects.</a:t>
            </a:r>
            <a:endParaRPr sz="2800" b="1" i="0" u="none" strike="noStrike" cap="none" dirty="0">
              <a:solidFill>
                <a:schemeClr val="dk1"/>
              </a:solidFill>
              <a:latin typeface="Arial"/>
              <a:ea typeface="Arial"/>
              <a:cs typeface="Arial"/>
              <a:sym typeface="Arial"/>
            </a:endParaRPr>
          </a:p>
        </p:txBody>
      </p:sp>
      <p:sp>
        <p:nvSpPr>
          <p:cNvPr id="830" name="Google Shape;830;p7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74"/>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Conclusion</a:t>
            </a:r>
            <a:endParaRPr/>
          </a:p>
        </p:txBody>
      </p:sp>
      <p:sp>
        <p:nvSpPr>
          <p:cNvPr id="837" name="Google Shape;837;p74"/>
          <p:cNvSpPr txBox="1"/>
          <p:nvPr/>
        </p:nvSpPr>
        <p:spPr>
          <a:xfrm>
            <a:off x="632532" y="1199115"/>
            <a:ext cx="11250613" cy="5075237"/>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User experience (UX) encompasses all aspects of the end-user's interaction with the company, its services, and its products</a:t>
            </a:r>
            <a:endParaRPr sz="28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560"/>
              </a:spcBef>
              <a:spcAft>
                <a:spcPts val="0"/>
              </a:spcAft>
              <a:buClr>
                <a:schemeClr val="dk1"/>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UX process</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chemeClr val="dk1"/>
              </a:buClr>
              <a:buSzPts val="1800"/>
              <a:buFont typeface="Arial"/>
              <a:buChar char="■"/>
            </a:pPr>
            <a:r>
              <a:rPr lang="en-US" sz="2400" b="0" i="0" u="none" strike="noStrike" cap="none" dirty="0">
                <a:solidFill>
                  <a:schemeClr val="dk1"/>
                </a:solidFill>
                <a:latin typeface="Arial"/>
                <a:ea typeface="Arial"/>
                <a:cs typeface="Arial"/>
                <a:sym typeface="Arial"/>
              </a:rPr>
              <a:t>Understand/relate in context</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chemeClr val="dk1"/>
              </a:buClr>
              <a:buSzPts val="1800"/>
              <a:buFont typeface="Arial"/>
              <a:buChar char="■"/>
            </a:pPr>
            <a:r>
              <a:rPr lang="en-US" sz="2400" b="0" i="0" u="none" strike="noStrike" cap="none" dirty="0">
                <a:solidFill>
                  <a:schemeClr val="dk1"/>
                </a:solidFill>
                <a:latin typeface="Arial"/>
                <a:ea typeface="Arial"/>
                <a:cs typeface="Arial"/>
                <a:sym typeface="Arial"/>
              </a:rPr>
              <a:t>Get oriented</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chemeClr val="dk1"/>
              </a:buClr>
              <a:buSzPts val="1800"/>
              <a:buFont typeface="Arial"/>
              <a:buChar char="■"/>
            </a:pPr>
            <a:r>
              <a:rPr lang="en-US" sz="2400" b="0" i="0" u="none" strike="noStrike" cap="none" dirty="0">
                <a:solidFill>
                  <a:schemeClr val="dk1"/>
                </a:solidFill>
                <a:latin typeface="Arial"/>
                <a:ea typeface="Arial"/>
                <a:cs typeface="Arial"/>
                <a:sym typeface="Arial"/>
              </a:rPr>
              <a:t>Do something</a:t>
            </a:r>
            <a:endParaRPr sz="1400" b="0" i="0" u="none" strike="noStrike" cap="none" dirty="0">
              <a:solidFill>
                <a:srgbClr val="000000"/>
              </a:solidFill>
              <a:latin typeface="Arial"/>
              <a:ea typeface="Arial"/>
              <a:cs typeface="Arial"/>
              <a:sym typeface="Arial"/>
            </a:endParaRPr>
          </a:p>
          <a:p>
            <a:pPr marL="990575" marR="0" lvl="1" indent="-380990" algn="l" rtl="0">
              <a:lnSpc>
                <a:spcPct val="100000"/>
              </a:lnSpc>
              <a:spcBef>
                <a:spcPts val="480"/>
              </a:spcBef>
              <a:spcAft>
                <a:spcPts val="0"/>
              </a:spcAft>
              <a:buClr>
                <a:schemeClr val="dk1"/>
              </a:buClr>
              <a:buSzPts val="1800"/>
              <a:buFont typeface="Arial"/>
              <a:buChar char="■"/>
            </a:pPr>
            <a:r>
              <a:rPr lang="en-US" sz="2400" b="0" i="0" u="none" strike="noStrike" cap="none" dirty="0">
                <a:solidFill>
                  <a:schemeClr val="dk1"/>
                </a:solidFill>
                <a:latin typeface="Arial"/>
                <a:ea typeface="Arial"/>
                <a:cs typeface="Arial"/>
                <a:sym typeface="Arial"/>
              </a:rPr>
              <a:t>Observe to learn, iterate to improve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chemeClr val="dk1"/>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UX results in better outcomes for the end user and the business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chemeClr val="dk1"/>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Focus on UX in the government of renewed interest</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560"/>
              </a:spcBef>
              <a:spcAft>
                <a:spcPts val="0"/>
              </a:spcAft>
              <a:buClr>
                <a:schemeClr val="dk1"/>
              </a:buClr>
              <a:buSzPts val="2100"/>
              <a:buFont typeface="Wingdings" pitchFamily="2" charset="2"/>
              <a:buChar char="Ø"/>
            </a:pPr>
            <a:r>
              <a:rPr lang="en-US" sz="2800" b="0" i="0" u="none" strike="noStrike" cap="none" dirty="0">
                <a:solidFill>
                  <a:schemeClr val="dk1"/>
                </a:solidFill>
                <a:latin typeface="Arial"/>
                <a:ea typeface="Arial"/>
                <a:cs typeface="Arial"/>
                <a:sym typeface="Arial"/>
              </a:rPr>
              <a:t>Getting started with UX is as simple as watching and listening to users</a:t>
            </a:r>
            <a:endParaRPr sz="1400" b="0" i="0" u="none" strike="noStrike" cap="none" dirty="0">
              <a:solidFill>
                <a:srgbClr val="000000"/>
              </a:solidFill>
              <a:latin typeface="Arial"/>
              <a:ea typeface="Arial"/>
              <a:cs typeface="Arial"/>
              <a:sym typeface="Arial"/>
            </a:endParaRPr>
          </a:p>
        </p:txBody>
      </p:sp>
      <p:sp>
        <p:nvSpPr>
          <p:cNvPr id="838" name="Google Shape;838;p74"/>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Q&amp;A</a:t>
            </a:r>
            <a:endParaRPr/>
          </a:p>
        </p:txBody>
      </p:sp>
      <p:sp>
        <p:nvSpPr>
          <p:cNvPr id="845" name="Google Shape;845;p75"/>
          <p:cNvSpPr txBox="1"/>
          <p:nvPr/>
        </p:nvSpPr>
        <p:spPr>
          <a:xfrm>
            <a:off x="632532" y="1199115"/>
            <a:ext cx="11250613" cy="50752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0"/>
              <a:buFont typeface="Noto Sans Symbols"/>
              <a:buNone/>
            </a:pPr>
            <a:r>
              <a:rPr lang="en-US" sz="4000" b="0" i="0" u="none" strike="noStrike" cap="none" dirty="0">
                <a:solidFill>
                  <a:schemeClr val="dk1"/>
                </a:solidFill>
                <a:latin typeface="Arial"/>
                <a:ea typeface="Arial"/>
                <a:cs typeface="Arial"/>
                <a:sym typeface="Arial"/>
              </a:rPr>
              <a:t>Any questions?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r>
              <a:rPr lang="en-US" sz="2800" b="0" i="0" u="none" strike="noStrike" cap="none" dirty="0">
                <a:solidFill>
                  <a:schemeClr val="dk1"/>
                </a:solidFill>
                <a:latin typeface="Arial"/>
                <a:ea typeface="Arial"/>
                <a:cs typeface="Arial"/>
                <a:sym typeface="Arial"/>
              </a:rPr>
              <a:t>Amanda Hawkins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r>
              <a:rPr lang="en-US" sz="2800" b="0" i="0" u="sng" strike="noStrike" cap="none" dirty="0" err="1">
                <a:solidFill>
                  <a:schemeClr val="dk1"/>
                </a:solidFill>
                <a:latin typeface="Arial"/>
                <a:ea typeface="Arial"/>
                <a:cs typeface="Arial"/>
                <a:sym typeface="Arial"/>
              </a:rPr>
              <a:t>Amanda.a.hawkins.civ@mail.mil</a:t>
            </a:r>
            <a:endParaRPr sz="2800" b="0" i="0" u="sng" strike="noStrike" cap="none" dirty="0">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r>
              <a:rPr lang="en-US" sz="2800" b="0" i="0" u="none" strike="noStrike" cap="none" dirty="0">
                <a:solidFill>
                  <a:schemeClr val="dk1"/>
                </a:solidFill>
                <a:latin typeface="Arial"/>
                <a:ea typeface="Arial"/>
                <a:cs typeface="Arial"/>
                <a:sym typeface="Arial"/>
              </a:rPr>
              <a:t>Dolores </a:t>
            </a:r>
            <a:r>
              <a:rPr lang="en-US" sz="2800" b="0" i="0" u="none" strike="noStrike" cap="none" dirty="0" err="1">
                <a:solidFill>
                  <a:schemeClr val="dk1"/>
                </a:solidFill>
                <a:latin typeface="Arial"/>
                <a:ea typeface="Arial"/>
                <a:cs typeface="Arial"/>
                <a:sym typeface="Arial"/>
              </a:rPr>
              <a:t>Kuchina</a:t>
            </a:r>
            <a:r>
              <a:rPr lang="en-US" sz="2800" b="0" i="0" u="none" strike="noStrike" cap="none" dirty="0">
                <a:solidFill>
                  <a:schemeClr val="dk1"/>
                </a:solidFill>
                <a:latin typeface="Arial"/>
                <a:ea typeface="Arial"/>
                <a:cs typeface="Arial"/>
                <a:sym typeface="Arial"/>
              </a:rPr>
              <a:t>-Musina</a:t>
            </a: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r>
              <a:rPr lang="en-US" sz="2800" b="0" i="0" u="sng" strike="noStrike" cap="none" dirty="0" err="1">
                <a:solidFill>
                  <a:schemeClr val="dk1"/>
                </a:solidFill>
                <a:latin typeface="Arial"/>
                <a:ea typeface="Arial"/>
                <a:cs typeface="Arial"/>
                <a:sym typeface="Arial"/>
              </a:rPr>
              <a:t>dkuchinamusina@rexota.com</a:t>
            </a:r>
            <a:endParaRPr sz="2800" b="0" i="0" u="sng" strike="noStrike" cap="none" dirty="0">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r>
              <a:rPr lang="en-US" sz="2800" b="0" i="0" u="none" strike="noStrike" cap="none" dirty="0">
                <a:solidFill>
                  <a:schemeClr val="dk1"/>
                </a:solidFill>
                <a:latin typeface="Arial"/>
                <a:ea typeface="Arial"/>
                <a:cs typeface="Arial"/>
                <a:sym typeface="Arial"/>
              </a:rPr>
              <a:t>Vel Preston</a:t>
            </a: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SzPts val="2100"/>
              <a:buFont typeface="Noto Sans Symbols"/>
              <a:buNone/>
            </a:pPr>
            <a:r>
              <a:rPr lang="en-US" sz="2800" b="0" i="0" u="sng" strike="noStrike" cap="none" dirty="0" err="1">
                <a:solidFill>
                  <a:schemeClr val="dk1"/>
                </a:solidFill>
                <a:latin typeface="Arial"/>
                <a:ea typeface="Arial"/>
                <a:cs typeface="Arial"/>
                <a:sym typeface="Arial"/>
              </a:rPr>
              <a:t>Vel.Preston@afacademy.af.edu</a:t>
            </a:r>
            <a:endParaRPr sz="2800" b="0" i="0" u="none" strike="noStrike" cap="none" dirty="0">
              <a:solidFill>
                <a:schemeClr val="dk1"/>
              </a:solidFill>
              <a:latin typeface="Arial"/>
              <a:ea typeface="Arial"/>
              <a:cs typeface="Arial"/>
              <a:sym typeface="Arial"/>
            </a:endParaRPr>
          </a:p>
        </p:txBody>
      </p:sp>
      <p:sp>
        <p:nvSpPr>
          <p:cNvPr id="846" name="Google Shape;846;p75"/>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144" name="Google Shape;144;p3"/>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None/>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UX process</a:t>
            </a:r>
            <a:endParaRPr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Benefits of UX</a:t>
            </a:r>
            <a:endParaRPr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UX case study</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Acquisition + UX</a:t>
            </a:r>
            <a:endParaRPr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Practical tips</a:t>
            </a:r>
            <a:endParaRPr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Summary &amp; Conclusion</a:t>
            </a:r>
            <a:endParaRPr dirty="0">
              <a:latin typeface="Arial"/>
              <a:ea typeface="Arial"/>
              <a:cs typeface="Arial"/>
              <a:sym typeface="Arial"/>
            </a:endParaRPr>
          </a:p>
        </p:txBody>
      </p:sp>
      <p:sp>
        <p:nvSpPr>
          <p:cNvPr id="145" name="Google Shape;145;p3"/>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76"/>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Recommended Resources</a:t>
            </a:r>
            <a:endParaRPr/>
          </a:p>
        </p:txBody>
      </p:sp>
      <p:sp>
        <p:nvSpPr>
          <p:cNvPr id="853" name="Google Shape;853;p76"/>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100"/>
              <a:buNone/>
            </a:pPr>
            <a:r>
              <a:rPr lang="en-US" sz="2400" b="1">
                <a:latin typeface="Arial"/>
                <a:ea typeface="Arial"/>
                <a:cs typeface="Arial"/>
                <a:sym typeface="Arial"/>
              </a:rPr>
              <a:t>Watch:</a:t>
            </a:r>
            <a:endParaRPr sz="2400">
              <a:latin typeface="Arial"/>
              <a:ea typeface="Arial"/>
              <a:cs typeface="Arial"/>
              <a:sym typeface="Arial"/>
            </a:endParaRPr>
          </a:p>
          <a:p>
            <a:pPr marL="0" lvl="0" indent="0" algn="l" rtl="0">
              <a:lnSpc>
                <a:spcPct val="100000"/>
              </a:lnSpc>
              <a:spcBef>
                <a:spcPts val="560"/>
              </a:spcBef>
              <a:spcAft>
                <a:spcPts val="0"/>
              </a:spcAft>
              <a:buSzPts val="2100"/>
              <a:buNone/>
            </a:pPr>
            <a:r>
              <a:rPr lang="en-US" sz="2400">
                <a:latin typeface="Arial"/>
                <a:ea typeface="Arial"/>
                <a:cs typeface="Arial"/>
                <a:sym typeface="Arial"/>
              </a:rPr>
              <a:t>It’s not you. Bad doors are everywhere. </a:t>
            </a:r>
            <a:r>
              <a:rPr lang="en-US" sz="2400"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https://www.youtube.com/watch?v=yY96hTb8WgI</a:t>
            </a:r>
            <a:endParaRPr sz="2400">
              <a:solidFill>
                <a:srgbClr val="0000FF"/>
              </a:solidFill>
              <a:latin typeface="Arial"/>
              <a:ea typeface="Arial"/>
              <a:cs typeface="Arial"/>
              <a:sym typeface="Arial"/>
            </a:endParaRPr>
          </a:p>
          <a:p>
            <a:pPr marL="0" lvl="0" indent="0" algn="l" rtl="0">
              <a:lnSpc>
                <a:spcPct val="100000"/>
              </a:lnSpc>
              <a:spcBef>
                <a:spcPts val="560"/>
              </a:spcBef>
              <a:spcAft>
                <a:spcPts val="0"/>
              </a:spcAft>
              <a:buSzPts val="2100"/>
              <a:buNone/>
            </a:pPr>
            <a:r>
              <a:rPr lang="en-US" sz="2400">
                <a:latin typeface="Arial"/>
                <a:ea typeface="Arial"/>
                <a:cs typeface="Arial"/>
                <a:sym typeface="Arial"/>
              </a:rPr>
              <a:t>This is Broken! </a:t>
            </a:r>
            <a:r>
              <a:rPr lang="en-US" sz="2400" u="sng">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https://medium.com/10x-curiosity/don-norman-and-the-design-of-everyday-things-d187e6a81fd8</a:t>
            </a:r>
            <a:endParaRPr sz="2400">
              <a:solidFill>
                <a:srgbClr val="0000FF"/>
              </a:solidFill>
              <a:latin typeface="Arial"/>
              <a:ea typeface="Arial"/>
              <a:cs typeface="Arial"/>
              <a:sym typeface="Arial"/>
            </a:endParaRPr>
          </a:p>
          <a:p>
            <a:pPr marL="0" lvl="0" indent="0" algn="l" rtl="0">
              <a:lnSpc>
                <a:spcPct val="100000"/>
              </a:lnSpc>
              <a:spcBef>
                <a:spcPts val="560"/>
              </a:spcBef>
              <a:spcAft>
                <a:spcPts val="0"/>
              </a:spcAft>
              <a:buSzPts val="2100"/>
              <a:buNone/>
            </a:pPr>
            <a:r>
              <a:rPr lang="en-US" sz="2400" b="1">
                <a:latin typeface="Arial"/>
                <a:ea typeface="Arial"/>
                <a:cs typeface="Arial"/>
                <a:sym typeface="Arial"/>
              </a:rPr>
              <a:t>Read:</a:t>
            </a:r>
            <a:endParaRPr sz="2400">
              <a:latin typeface="Arial"/>
              <a:ea typeface="Arial"/>
              <a:cs typeface="Arial"/>
              <a:sym typeface="Arial"/>
            </a:endParaRPr>
          </a:p>
          <a:p>
            <a:pPr marL="0" lvl="0" indent="0" algn="l" rtl="0">
              <a:lnSpc>
                <a:spcPct val="100000"/>
              </a:lnSpc>
              <a:spcBef>
                <a:spcPts val="560"/>
              </a:spcBef>
              <a:spcAft>
                <a:spcPts val="0"/>
              </a:spcAft>
              <a:buSzPts val="2100"/>
              <a:buNone/>
            </a:pPr>
            <a:r>
              <a:rPr lang="en-US" sz="2400" u="sng">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https://www.whitehouse.gov/briefing-room/presidential-actions/2021/12/13/executive-order-on-transforming-federal-customer-experience-and-service-delivery-to-rebuild-trust-in-government/</a:t>
            </a:r>
            <a:endParaRPr sz="2400">
              <a:solidFill>
                <a:srgbClr val="0000FF"/>
              </a:solidFill>
              <a:latin typeface="Arial"/>
              <a:ea typeface="Arial"/>
              <a:cs typeface="Arial"/>
              <a:sym typeface="Arial"/>
            </a:endParaRPr>
          </a:p>
          <a:p>
            <a:pPr marL="0" lvl="0" indent="0" algn="l" rtl="0">
              <a:lnSpc>
                <a:spcPct val="100000"/>
              </a:lnSpc>
              <a:spcBef>
                <a:spcPts val="560"/>
              </a:spcBef>
              <a:spcAft>
                <a:spcPts val="0"/>
              </a:spcAft>
              <a:buSzPts val="2100"/>
              <a:buNone/>
            </a:pPr>
            <a:r>
              <a:rPr lang="en-US" sz="2400" b="1">
                <a:latin typeface="Arial"/>
                <a:ea typeface="Arial"/>
                <a:cs typeface="Arial"/>
                <a:sym typeface="Arial"/>
              </a:rPr>
              <a:t>Listen:</a:t>
            </a:r>
            <a:endParaRPr sz="2400">
              <a:latin typeface="Arial"/>
              <a:ea typeface="Arial"/>
              <a:cs typeface="Arial"/>
              <a:sym typeface="Arial"/>
            </a:endParaRPr>
          </a:p>
          <a:p>
            <a:pPr marL="0" lvl="0" indent="0" algn="l" rtl="0">
              <a:lnSpc>
                <a:spcPct val="100000"/>
              </a:lnSpc>
              <a:spcBef>
                <a:spcPts val="560"/>
              </a:spcBef>
              <a:spcAft>
                <a:spcPts val="0"/>
              </a:spcAft>
              <a:buSzPts val="2100"/>
              <a:buNone/>
            </a:pPr>
            <a:r>
              <a:rPr lang="en-US" sz="2400" u="sng">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https://userguiding.com/blog/ux-podcasts/</a:t>
            </a:r>
            <a:endParaRPr sz="2400">
              <a:solidFill>
                <a:srgbClr val="0000FF"/>
              </a:solidFill>
              <a:latin typeface="Arial"/>
              <a:ea typeface="Arial"/>
              <a:cs typeface="Arial"/>
              <a:sym typeface="Arial"/>
            </a:endParaRPr>
          </a:p>
        </p:txBody>
      </p:sp>
      <p:sp>
        <p:nvSpPr>
          <p:cNvPr id="854" name="Google Shape;854;p76"/>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7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Resource List</a:t>
            </a:r>
            <a:endParaRPr/>
          </a:p>
        </p:txBody>
      </p:sp>
      <p:sp>
        <p:nvSpPr>
          <p:cNvPr id="861" name="Google Shape;861;p77"/>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457189" lvl="0" indent="-457189" algn="l" rtl="0">
              <a:lnSpc>
                <a:spcPct val="100000"/>
              </a:lnSpc>
              <a:spcBef>
                <a:spcPts val="0"/>
              </a:spcBef>
              <a:spcAft>
                <a:spcPts val="0"/>
              </a:spcAft>
              <a:buSzPts val="1900"/>
              <a:buFont typeface="Noto Sans Symbols"/>
              <a:buChar char="▪"/>
            </a:pPr>
            <a:r>
              <a:rPr lang="en-US" sz="1900">
                <a:latin typeface="Arial"/>
                <a:ea typeface="Arial"/>
                <a:cs typeface="Arial"/>
                <a:sym typeface="Arial"/>
              </a:rPr>
              <a:t>ISO standards: </a:t>
            </a:r>
            <a:r>
              <a:rPr lang="en-US" sz="1900"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https://www.iso.org/standard/63500.html</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SzPts val="1900"/>
              <a:buFont typeface="Noto Sans Symbols"/>
              <a:buChar char="▪"/>
            </a:pPr>
            <a:r>
              <a:rPr lang="en-US" sz="1900">
                <a:latin typeface="Arial"/>
                <a:ea typeface="Arial"/>
                <a:cs typeface="Arial"/>
                <a:sym typeface="Arial"/>
              </a:rPr>
              <a:t>Usable vs delightful: </a:t>
            </a:r>
            <a:r>
              <a:rPr lang="en-US" sz="1900" u="sng">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https://www.nngroup.com/articles/theory-user-delight/</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SzPts val="1900"/>
              <a:buFont typeface="Noto Sans Symbols"/>
              <a:buChar char="▪"/>
            </a:pPr>
            <a:r>
              <a:rPr lang="en-US" sz="1900">
                <a:latin typeface="Arial"/>
                <a:ea typeface="Arial"/>
                <a:cs typeface="Arial"/>
                <a:sym typeface="Arial"/>
              </a:rPr>
              <a:t>UX trinity: </a:t>
            </a:r>
            <a:r>
              <a:rPr lang="en-US" sz="1900" u="sng">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https://www.trinityaudio.ai/what-is-user-experience-the-what-why-and-how</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SzPts val="1900"/>
              <a:buFont typeface="Noto Sans Symbols"/>
              <a:buChar char="▪"/>
            </a:pPr>
            <a:r>
              <a:rPr lang="en-US" sz="1900">
                <a:latin typeface="Arial"/>
                <a:ea typeface="Arial"/>
                <a:cs typeface="Arial"/>
                <a:sym typeface="Arial"/>
              </a:rPr>
              <a:t>Mr. Colt Whittall, CXO of the USAF: </a:t>
            </a:r>
            <a:r>
              <a:rPr lang="en-US" sz="1900" u="sng">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https://www.youtube.com/watch?v=gaX5drlGpyQ</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SzPts val="1900"/>
              <a:buFont typeface="Noto Sans Symbols"/>
              <a:buChar char="▪"/>
            </a:pPr>
            <a:r>
              <a:rPr lang="en-US" sz="1900">
                <a:latin typeface="Arial"/>
                <a:ea typeface="Arial"/>
                <a:cs typeface="Arial"/>
                <a:sym typeface="Arial"/>
              </a:rPr>
              <a:t>https://dschool.stanford.edu/resources/getting-started-with-design-thinking</a:t>
            </a:r>
            <a:endParaRPr sz="1900">
              <a:latin typeface="Arial"/>
              <a:ea typeface="Arial"/>
              <a:cs typeface="Arial"/>
              <a:sym typeface="Arial"/>
            </a:endParaRPr>
          </a:p>
          <a:p>
            <a:pPr marL="457189" lvl="0" indent="-457189"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https://phyliciaflynn.medium.com/using-the-double-diamond-to-redesign-my-ux-portfolio-4905627fa1ff</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https://www.nngroup.com/articles/design-thinking/</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https://heartofthecustomer.com/wp-content/uploads/2016/05/HOC-Meridan-Health-Case-Study.pdf</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https://www.usability.gov/what-and-why/benefits-of-ucd.html</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11">
                  <a:extLst>
                    <a:ext uri="{A12FA001-AC4F-418D-AE19-62706E023703}">
                      <ahyp:hlinkClr xmlns:ahyp="http://schemas.microsoft.com/office/drawing/2018/hyperlinkcolor" val="tx"/>
                    </a:ext>
                  </a:extLst>
                </a:hlinkClick>
              </a:rPr>
              <a:t>https://www.ibm.com/downloads/cas/Z4WBDR8Q#:~:text=Forrester%20concluded%20that%20IBM's%20Design,and%20an%20ROI%20of%20301%25.&amp;text=IBM's%20Design%20Thinking%20practice%20cut%20costs%20by%20accelerating%20projects</a:t>
            </a:r>
            <a:endParaRPr sz="1900">
              <a:solidFill>
                <a:srgbClr val="0000FF"/>
              </a:solidFill>
              <a:latin typeface="Arial"/>
              <a:ea typeface="Arial"/>
              <a:cs typeface="Arial"/>
              <a:sym typeface="Arial"/>
            </a:endParaRPr>
          </a:p>
          <a:p>
            <a:pPr marL="457189" lvl="0" indent="-457189"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12">
                  <a:extLst>
                    <a:ext uri="{A12FA001-AC4F-418D-AE19-62706E023703}">
                      <ahyp:hlinkClr xmlns:ahyp="http://schemas.microsoft.com/office/drawing/2018/hyperlinkcolor" val="tx"/>
                    </a:ext>
                  </a:extLst>
                </a:hlinkClick>
              </a:rPr>
              <a:t>https://medium.com/@drewmck/lean-ux-is-about-reducing-risk-1d7d505d2881</a:t>
            </a:r>
            <a:endParaRPr sz="1900">
              <a:solidFill>
                <a:srgbClr val="0000FF"/>
              </a:solidFill>
              <a:latin typeface="Arial"/>
              <a:ea typeface="Arial"/>
              <a:cs typeface="Arial"/>
              <a:sym typeface="Arial"/>
            </a:endParaRPr>
          </a:p>
          <a:p>
            <a:pPr marL="457188" lvl="0" indent="-457188" algn="l" rtl="0">
              <a:lnSpc>
                <a:spcPct val="100000"/>
              </a:lnSpc>
              <a:spcBef>
                <a:spcPts val="400"/>
              </a:spcBef>
              <a:spcAft>
                <a:spcPts val="0"/>
              </a:spcAft>
              <a:buClr>
                <a:srgbClr val="0000FF"/>
              </a:buClr>
              <a:buSzPts val="1900"/>
              <a:buFont typeface="Noto Sans Symbols"/>
              <a:buChar char="▪"/>
            </a:pPr>
            <a:r>
              <a:rPr lang="en-US" sz="1900" u="sng">
                <a:solidFill>
                  <a:srgbClr val="0000FF"/>
                </a:solidFill>
                <a:latin typeface="Arial"/>
                <a:ea typeface="Arial"/>
                <a:cs typeface="Arial"/>
                <a:sym typeface="Arial"/>
                <a:hlinkClick r:id="rId13">
                  <a:extLst>
                    <a:ext uri="{A12FA001-AC4F-418D-AE19-62706E023703}">
                      <ahyp:hlinkClr xmlns:ahyp="http://schemas.microsoft.com/office/drawing/2018/hyperlinkcolor" val="tx"/>
                    </a:ext>
                  </a:extLst>
                </a:hlinkClick>
              </a:rPr>
              <a:t>https://uxplanet.org/the-evolution-of-ux-process-methodology-47f52557178b</a:t>
            </a:r>
            <a:endParaRPr sz="1900">
              <a:solidFill>
                <a:srgbClr val="0000FF"/>
              </a:solidFill>
              <a:latin typeface="Arial"/>
              <a:ea typeface="Arial"/>
              <a:cs typeface="Arial"/>
              <a:sym typeface="Arial"/>
            </a:endParaRPr>
          </a:p>
        </p:txBody>
      </p:sp>
      <p:sp>
        <p:nvSpPr>
          <p:cNvPr id="862" name="Google Shape;862;p7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78"/>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Resource List</a:t>
            </a:r>
            <a:endParaRPr/>
          </a:p>
        </p:txBody>
      </p:sp>
      <p:sp>
        <p:nvSpPr>
          <p:cNvPr id="869" name="Google Shape;869;p78"/>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457189" lvl="0" indent="-361939" algn="l" rtl="0">
              <a:lnSpc>
                <a:spcPct val="100000"/>
              </a:lnSpc>
              <a:spcBef>
                <a:spcPts val="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457189" lvl="0" indent="-361939" algn="l" rtl="0">
              <a:lnSpc>
                <a:spcPct val="100000"/>
              </a:lnSpc>
              <a:spcBef>
                <a:spcPts val="400"/>
              </a:spcBef>
              <a:spcAft>
                <a:spcPts val="0"/>
              </a:spcAft>
              <a:buSzPts val="1500"/>
              <a:buNone/>
            </a:pPr>
            <a:endParaRPr sz="2000"/>
          </a:p>
          <a:p>
            <a:pPr marL="0" lvl="0" indent="0" algn="l" rtl="0">
              <a:lnSpc>
                <a:spcPct val="100000"/>
              </a:lnSpc>
              <a:spcBef>
                <a:spcPts val="560"/>
              </a:spcBef>
              <a:spcAft>
                <a:spcPts val="0"/>
              </a:spcAft>
              <a:buSzPts val="2100"/>
              <a:buNone/>
            </a:pPr>
            <a:endParaRPr/>
          </a:p>
          <a:p>
            <a:pPr marL="0" lvl="0" indent="0" algn="l" rtl="0">
              <a:lnSpc>
                <a:spcPct val="100000"/>
              </a:lnSpc>
              <a:spcBef>
                <a:spcPts val="560"/>
              </a:spcBef>
              <a:spcAft>
                <a:spcPts val="0"/>
              </a:spcAft>
              <a:buSzPts val="2100"/>
              <a:buNone/>
            </a:pPr>
            <a:endParaRPr/>
          </a:p>
        </p:txBody>
      </p:sp>
      <p:sp>
        <p:nvSpPr>
          <p:cNvPr id="870" name="Google Shape;870;p78"/>
          <p:cNvSpPr txBox="1"/>
          <p:nvPr/>
        </p:nvSpPr>
        <p:spPr>
          <a:xfrm>
            <a:off x="632532" y="1199115"/>
            <a:ext cx="11250613" cy="5075237"/>
          </a:xfrm>
          <a:prstGeom prst="rect">
            <a:avLst/>
          </a:prstGeom>
          <a:noFill/>
          <a:ln>
            <a:noFill/>
          </a:ln>
        </p:spPr>
        <p:txBody>
          <a:bodyPr spcFirstLastPara="1" wrap="square" lIns="91425" tIns="45700" rIns="91425" bIns="45700" anchor="t" anchorCtr="0">
            <a:noAutofit/>
          </a:bodyPr>
          <a:lstStyle/>
          <a:p>
            <a:pPr marL="457189" marR="0" lvl="0" indent="-457189" algn="l" rtl="0">
              <a:lnSpc>
                <a:spcPct val="100000"/>
              </a:lnSpc>
              <a:spcBef>
                <a:spcPts val="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3">
                  <a:extLst>
                    <a:ext uri="{A12FA001-AC4F-418D-AE19-62706E023703}">
                      <ahyp:hlinkClr xmlns:ahyp="http://schemas.microsoft.com/office/drawing/2018/hyperlinkcolor" val="tx"/>
                    </a:ext>
                  </a:extLst>
                </a:hlinkClick>
              </a:rPr>
              <a:t>https://agilemanifesto.org/</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4">
                  <a:extLst>
                    <a:ext uri="{A12FA001-AC4F-418D-AE19-62706E023703}">
                      <ahyp:hlinkClr xmlns:ahyp="http://schemas.microsoft.com/office/drawing/2018/hyperlinkcolor" val="tx"/>
                    </a:ext>
                  </a:extLst>
                </a:hlinkClick>
              </a:rPr>
              <a:t>https://www.oreilly.com/library/view/designing-for-product/9781491971451/ch05.html</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https://www.gv.com/sprint/</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6">
                  <a:extLst>
                    <a:ext uri="{A12FA001-AC4F-418D-AE19-62706E023703}">
                      <ahyp:hlinkClr xmlns:ahyp="http://schemas.microsoft.com/office/drawing/2018/hyperlinkcolor" val="tx"/>
                    </a:ext>
                  </a:extLst>
                </a:hlinkClick>
              </a:rPr>
              <a:t>https://aktiasolutions.com/dual-track-agile/</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7">
                  <a:extLst>
                    <a:ext uri="{A12FA001-AC4F-418D-AE19-62706E023703}">
                      <ahyp:hlinkClr xmlns:ahyp="http://schemas.microsoft.com/office/drawing/2018/hyperlinkcolor" val="tx"/>
                    </a:ext>
                  </a:extLst>
                </a:hlinkClick>
              </a:rPr>
              <a:t>https://www.investopedia.com/terms/s/six-sigma.asp</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8">
                  <a:extLst>
                    <a:ext uri="{A12FA001-AC4F-418D-AE19-62706E023703}">
                      <ahyp:hlinkClr xmlns:ahyp="http://schemas.microsoft.com/office/drawing/2018/hyperlinkcolor" val="tx"/>
                    </a:ext>
                  </a:extLst>
                </a:hlinkClick>
              </a:rPr>
              <a:t>https://www.acqnotes.com/Attachments/DoD%20Total%20Quality%20Management%20Master%20Plan%20-%201998.pdf</a:t>
            </a:r>
            <a:endParaRPr sz="2000" b="0" i="0" u="none" strike="noStrike" cap="none">
              <a:solidFill>
                <a:srgbClr val="0000FF"/>
              </a:solidFill>
              <a:latin typeface="Arial Narrow"/>
              <a:ea typeface="Arial Narrow"/>
              <a:cs typeface="Arial Narrow"/>
              <a:sym typeface="Arial Narrow"/>
            </a:endParaRPr>
          </a:p>
          <a:p>
            <a:pPr marL="457188" marR="0" lvl="0" indent="-457188" algn="l" rtl="0">
              <a:lnSpc>
                <a:spcPct val="100000"/>
              </a:lnSpc>
              <a:spcBef>
                <a:spcPts val="400"/>
              </a:spcBef>
              <a:spcAft>
                <a:spcPts val="0"/>
              </a:spcAft>
              <a:buClr>
                <a:srgbClr val="0000FF"/>
              </a:buClr>
              <a:buSzPts val="1500"/>
              <a:buFont typeface="Noto Sans Symbols"/>
              <a:buChar char="▪"/>
            </a:pPr>
            <a:r>
              <a:rPr lang="en-US" sz="2000" u="sng">
                <a:solidFill>
                  <a:srgbClr val="0000FF"/>
                </a:solidFill>
                <a:latin typeface="Arial Narrow"/>
                <a:ea typeface="Arial Narrow"/>
                <a:cs typeface="Arial Narrow"/>
                <a:sym typeface="Arial Narrow"/>
                <a:hlinkClick r:id="rId9">
                  <a:extLst>
                    <a:ext uri="{A12FA001-AC4F-418D-AE19-62706E023703}">
                      <ahyp:hlinkClr xmlns:ahyp="http://schemas.microsoft.com/office/drawing/2018/hyperlinkcolor" val="tx"/>
                    </a:ext>
                  </a:extLst>
                </a:hlinkClick>
              </a:rPr>
              <a:t>https://sjms.nu/articles/10.31374/sjms.124</a:t>
            </a:r>
            <a:endParaRPr sz="2000">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10">
                  <a:extLst>
                    <a:ext uri="{A12FA001-AC4F-418D-AE19-62706E023703}">
                      <ahyp:hlinkClr xmlns:ahyp="http://schemas.microsoft.com/office/drawing/2018/hyperlinkcolor" val="tx"/>
                    </a:ext>
                  </a:extLst>
                </a:hlinkClick>
              </a:rPr>
              <a:t>https://www.whitehouse.gov/briefing-room/presidential-actions/2021/12/13/executive-order-on-transforming-federal-customer-experience-and-service-delivery-to-rebuild-trust-in-government/</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11">
                  <a:extLst>
                    <a:ext uri="{A12FA001-AC4F-418D-AE19-62706E023703}">
                      <ahyp:hlinkClr xmlns:ahyp="http://schemas.microsoft.com/office/drawing/2018/hyperlinkcolor" val="tx"/>
                    </a:ext>
                  </a:extLst>
                </a:hlinkClick>
              </a:rPr>
              <a:t>https://www.ntsb.gov/investigations/accidentreports/reports/mar1901.pdf</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12">
                  <a:extLst>
                    <a:ext uri="{A12FA001-AC4F-418D-AE19-62706E023703}">
                      <ahyp:hlinkClr xmlns:ahyp="http://schemas.microsoft.com/office/drawing/2018/hyperlinkcolor" val="tx"/>
                    </a:ext>
                  </a:extLst>
                </a:hlinkClick>
              </a:rPr>
              <a:t>https://www.nngroup.com/articles/ux-maturity-model/</a:t>
            </a:r>
            <a:endParaRPr sz="2000" b="0" i="0" u="none" strike="noStrike" cap="none">
              <a:solidFill>
                <a:srgbClr val="0000FF"/>
              </a:solidFill>
              <a:latin typeface="Arial Narrow"/>
              <a:ea typeface="Arial Narrow"/>
              <a:cs typeface="Arial Narrow"/>
              <a:sym typeface="Arial Narrow"/>
            </a:endParaRPr>
          </a:p>
          <a:p>
            <a:pPr marL="457189" marR="0" lvl="0" indent="-457189"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13">
                  <a:extLst>
                    <a:ext uri="{A12FA001-AC4F-418D-AE19-62706E023703}">
                      <ahyp:hlinkClr xmlns:ahyp="http://schemas.microsoft.com/office/drawing/2018/hyperlinkcolor" val="tx"/>
                    </a:ext>
                  </a:extLst>
                </a:hlinkClick>
              </a:rPr>
              <a:t>https://uxdesign.cc/understanding-ux-roles-23032b94710d</a:t>
            </a:r>
            <a:endParaRPr sz="2000" b="0" i="0" u="none" strike="noStrike" cap="none">
              <a:solidFill>
                <a:srgbClr val="0000FF"/>
              </a:solidFill>
              <a:latin typeface="Arial Narrow"/>
              <a:ea typeface="Arial Narrow"/>
              <a:cs typeface="Arial Narrow"/>
              <a:sym typeface="Arial Narrow"/>
            </a:endParaRPr>
          </a:p>
          <a:p>
            <a:pPr marL="457188" marR="0" lvl="0" indent="-457188" algn="l" rtl="0">
              <a:lnSpc>
                <a:spcPct val="100000"/>
              </a:lnSpc>
              <a:spcBef>
                <a:spcPts val="400"/>
              </a:spcBef>
              <a:spcAft>
                <a:spcPts val="0"/>
              </a:spcAft>
              <a:buClr>
                <a:srgbClr val="0000FF"/>
              </a:buClr>
              <a:buSzPts val="1500"/>
              <a:buFont typeface="Noto Sans Symbols"/>
              <a:buChar char="▪"/>
            </a:pPr>
            <a:r>
              <a:rPr lang="en-US" sz="2000" b="0" i="0" u="sng" strike="noStrike" cap="none">
                <a:solidFill>
                  <a:srgbClr val="0000FF"/>
                </a:solidFill>
                <a:latin typeface="Arial Narrow"/>
                <a:ea typeface="Arial Narrow"/>
                <a:cs typeface="Arial Narrow"/>
                <a:sym typeface="Arial Narrow"/>
                <a:hlinkClick r:id="rId14">
                  <a:extLst>
                    <a:ext uri="{A12FA001-AC4F-418D-AE19-62706E023703}">
                      <ahyp:hlinkClr xmlns:ahyp="http://schemas.microsoft.com/office/drawing/2018/hyperlinkcolor" val="tx"/>
                    </a:ext>
                  </a:extLst>
                </a:hlinkClick>
              </a:rPr>
              <a:t>https://cyberworx-state-of-ux.netlify.app/cyberworx_state_of_ux_report.nb</a:t>
            </a:r>
            <a:r>
              <a:rPr lang="en-US" sz="2000" b="0" i="0" u="none" strike="noStrike" cap="none">
                <a:solidFill>
                  <a:srgbClr val="0000FF"/>
                </a:solidFill>
                <a:latin typeface="Arial Narrow"/>
                <a:ea typeface="Arial Narrow"/>
                <a:cs typeface="Arial Narrow"/>
                <a:sym typeface="Arial Narrow"/>
              </a:rPr>
              <a:t> </a:t>
            </a:r>
            <a:r>
              <a:rPr lang="en-US" sz="2000" b="0" i="0" u="none" strike="noStrike" cap="none">
                <a:solidFill>
                  <a:schemeClr val="dk1"/>
                </a:solidFill>
                <a:latin typeface="Arial Narrow"/>
                <a:ea typeface="Arial Narrow"/>
                <a:cs typeface="Arial Narrow"/>
                <a:sym typeface="Arial Narrow"/>
              </a:rPr>
              <a:t>(password: DataSocietyCyberWorx2021!)</a:t>
            </a:r>
            <a:endParaRPr sz="2000" b="0" i="0" u="none" strike="noStrike" cap="none">
              <a:solidFill>
                <a:schemeClr val="dk1"/>
              </a:solidFill>
              <a:latin typeface="Arial Narrow"/>
              <a:ea typeface="Arial Narrow"/>
              <a:cs typeface="Arial Narrow"/>
              <a:sym typeface="Arial Narrow"/>
            </a:endParaRPr>
          </a:p>
        </p:txBody>
      </p:sp>
      <p:sp>
        <p:nvSpPr>
          <p:cNvPr id="871" name="Google Shape;871;p78"/>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72</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
        <p:nvSpPr>
          <p:cNvPr id="151" name="Google Shape;151;p6"/>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560"/>
              </a:spcBef>
              <a:spcAft>
                <a:spcPts val="0"/>
              </a:spcAft>
              <a:buNone/>
            </a:pP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b="1" u="sng" dirty="0">
                <a:latin typeface="Arial"/>
                <a:ea typeface="Arial"/>
                <a:cs typeface="Arial"/>
                <a:sym typeface="Arial"/>
              </a:rPr>
              <a:t>Definition of UX</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process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Benefits of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UX case study</a:t>
            </a:r>
            <a:endParaRPr dirty="0"/>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Acquisition + UX</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Practical tips</a:t>
            </a:r>
            <a:endParaRPr dirty="0">
              <a:latin typeface="Arial"/>
              <a:ea typeface="Arial"/>
              <a:cs typeface="Arial"/>
              <a:sym typeface="Arial"/>
            </a:endParaRPr>
          </a:p>
          <a:p>
            <a:pPr marR="0" lvl="0" indent="-457200" algn="l" rtl="0">
              <a:lnSpc>
                <a:spcPct val="100000"/>
              </a:lnSpc>
              <a:spcBef>
                <a:spcPts val="560"/>
              </a:spcBef>
              <a:spcAft>
                <a:spcPts val="0"/>
              </a:spcAft>
              <a:buClr>
                <a:srgbClr val="000000"/>
              </a:buClr>
              <a:buSzPts val="2100"/>
              <a:buFont typeface="Wingdings" pitchFamily="2" charset="2"/>
              <a:buChar char="Ø"/>
            </a:pPr>
            <a:r>
              <a:rPr lang="en-US" dirty="0">
                <a:latin typeface="Arial"/>
                <a:ea typeface="Arial"/>
                <a:cs typeface="Arial"/>
                <a:sym typeface="Arial"/>
              </a:rPr>
              <a:t>Summary &amp; Conclusion</a:t>
            </a:r>
            <a:endParaRPr dirty="0">
              <a:latin typeface="Arial"/>
              <a:ea typeface="Arial"/>
              <a:cs typeface="Arial"/>
              <a:sym typeface="Arial"/>
            </a:endParaRPr>
          </a:p>
        </p:txBody>
      </p:sp>
      <p:sp>
        <p:nvSpPr>
          <p:cNvPr id="152" name="Google Shape;152;p6"/>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Definition of User Experience</a:t>
            </a:r>
            <a:endParaRPr/>
          </a:p>
        </p:txBody>
      </p:sp>
      <p:sp>
        <p:nvSpPr>
          <p:cNvPr id="159" name="Google Shape;159;p7"/>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100"/>
              <a:buNone/>
            </a:pPr>
            <a:r>
              <a:rPr lang="en-US" dirty="0">
                <a:latin typeface="Arial"/>
                <a:ea typeface="Arial"/>
                <a:cs typeface="Arial"/>
                <a:sym typeface="Arial"/>
              </a:rPr>
              <a:t>User experience (UX) encompasses all aspects of the end-user's interaction with the company, its services, and its products.</a:t>
            </a:r>
            <a:endParaRPr sz="2400" i="1" dirty="0">
              <a:latin typeface="Arial"/>
              <a:ea typeface="Arial"/>
              <a:cs typeface="Arial"/>
              <a:sym typeface="Arial"/>
            </a:endParaRPr>
          </a:p>
        </p:txBody>
      </p:sp>
      <p:sp>
        <p:nvSpPr>
          <p:cNvPr id="160" name="Google Shape;160;p7"/>
          <p:cNvSpPr txBox="1"/>
          <p:nvPr/>
        </p:nvSpPr>
        <p:spPr>
          <a:xfrm>
            <a:off x="480125" y="4337975"/>
            <a:ext cx="5857800" cy="19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chemeClr val="dk1"/>
              </a:buClr>
              <a:buSzPts val="1800"/>
              <a:buFont typeface="Noto Sans Symbols"/>
              <a:buNone/>
            </a:pPr>
            <a:r>
              <a:rPr lang="en-US" sz="2100" b="0" i="1" u="none" strike="noStrike" cap="none" dirty="0">
                <a:solidFill>
                  <a:schemeClr val="dk1"/>
                </a:solidFill>
                <a:latin typeface="Arial"/>
                <a:ea typeface="Arial"/>
                <a:cs typeface="Arial"/>
                <a:sym typeface="Arial"/>
              </a:rPr>
              <a:t>It’s everything – it’s the way you experience the world, it’s the way you experience your life, it’s the way you experience the service, or an app or a computer system, it’s a system that’s everything. — Donald Norman</a:t>
            </a:r>
            <a:endParaRPr sz="2100" b="0" i="0" u="none" strike="noStrike" cap="none" dirty="0">
              <a:solidFill>
                <a:srgbClr val="000000"/>
              </a:solidFill>
              <a:latin typeface="Arial"/>
              <a:ea typeface="Arial"/>
              <a:cs typeface="Arial"/>
              <a:sym typeface="Arial"/>
            </a:endParaRPr>
          </a:p>
          <a:p>
            <a:pPr marL="457189" marR="0" lvl="0" indent="-323839" algn="l" rtl="0">
              <a:lnSpc>
                <a:spcPct val="100000"/>
              </a:lnSpc>
              <a:spcBef>
                <a:spcPts val="560"/>
              </a:spcBef>
              <a:spcAft>
                <a:spcPts val="0"/>
              </a:spcAft>
              <a:buClr>
                <a:schemeClr val="dk1"/>
              </a:buClr>
              <a:buSzPts val="2100"/>
              <a:buFont typeface="Noto Sans Symbols"/>
              <a:buNone/>
            </a:pPr>
            <a:endParaRPr sz="2000" b="0" i="0" u="none" strike="noStrike" cap="none" dirty="0">
              <a:solidFill>
                <a:schemeClr val="dk1"/>
              </a:solidFill>
              <a:latin typeface="Arial"/>
              <a:ea typeface="Arial"/>
              <a:cs typeface="Arial"/>
              <a:sym typeface="Arial"/>
            </a:endParaRPr>
          </a:p>
        </p:txBody>
      </p:sp>
      <p:sp>
        <p:nvSpPr>
          <p:cNvPr id="161" name="Google Shape;161;p7"/>
          <p:cNvSpPr txBox="1">
            <a:spLocks noGrp="1"/>
          </p:cNvSpPr>
          <p:nvPr>
            <p:ph type="sldNum" idx="12"/>
          </p:nvPr>
        </p:nvSpPr>
        <p:spPr>
          <a:xfrm>
            <a:off x="10893288" y="6477001"/>
            <a:ext cx="821700" cy="3408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100"/>
              <a:buFont typeface="Arial"/>
              <a:buNone/>
            </a:pPr>
            <a:fld id="{00000000-1234-1234-1234-123412341234}" type="slidenum">
              <a:rPr lang="en-US"/>
              <a:t>9</a:t>
            </a:fld>
            <a:endParaRPr/>
          </a:p>
        </p:txBody>
      </p:sp>
      <p:pic>
        <p:nvPicPr>
          <p:cNvPr id="162" name="Google Shape;162;p7"/>
          <p:cNvPicPr preferRelativeResize="0"/>
          <p:nvPr/>
        </p:nvPicPr>
        <p:blipFill rotWithShape="1">
          <a:blip r:embed="rId3">
            <a:alphaModFix/>
          </a:blip>
          <a:srcRect/>
          <a:stretch/>
        </p:blipFill>
        <p:spPr>
          <a:xfrm>
            <a:off x="6531175" y="2194050"/>
            <a:ext cx="5289900" cy="3980675"/>
          </a:xfrm>
          <a:prstGeom prst="rect">
            <a:avLst/>
          </a:prstGeom>
          <a:noFill/>
          <a:ln>
            <a:noFill/>
          </a:ln>
        </p:spPr>
      </p:pic>
      <p:pic>
        <p:nvPicPr>
          <p:cNvPr id="163" name="Google Shape;163;p7" descr="Image result for don norman"/>
          <p:cNvPicPr preferRelativeResize="0"/>
          <p:nvPr/>
        </p:nvPicPr>
        <p:blipFill rotWithShape="1">
          <a:blip r:embed="rId4">
            <a:alphaModFix/>
          </a:blip>
          <a:srcRect/>
          <a:stretch/>
        </p:blipFill>
        <p:spPr>
          <a:xfrm>
            <a:off x="634402" y="2032355"/>
            <a:ext cx="2487425" cy="2305625"/>
          </a:xfrm>
          <a:prstGeom prst="rect">
            <a:avLst/>
          </a:prstGeom>
          <a:noFill/>
          <a:ln>
            <a:noFill/>
          </a:ln>
        </p:spPr>
      </p:pic>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6890</Words>
  <Application>Microsoft Macintosh PowerPoint</Application>
  <PresentationFormat>Widescreen</PresentationFormat>
  <Paragraphs>940</Paragraphs>
  <Slides>72</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Wingdings</vt:lpstr>
      <vt:lpstr>Tahoma</vt:lpstr>
      <vt:lpstr>Arial</vt:lpstr>
      <vt:lpstr>Noto Sans Symbols</vt:lpstr>
      <vt:lpstr>Roboto</vt:lpstr>
      <vt:lpstr>Arial Narrow</vt:lpstr>
      <vt:lpstr>Century Gothic</vt:lpstr>
      <vt:lpstr>Blends</vt:lpstr>
      <vt:lpstr>PowerPoint Presentation</vt:lpstr>
      <vt:lpstr>B-17 Flying Fortress</vt:lpstr>
      <vt:lpstr>What If?</vt:lpstr>
      <vt:lpstr>What If - Modeling and Simulation</vt:lpstr>
      <vt:lpstr>Presenter Intro</vt:lpstr>
      <vt:lpstr>Learning Objectives</vt:lpstr>
      <vt:lpstr>Outline</vt:lpstr>
      <vt:lpstr>Outline</vt:lpstr>
      <vt:lpstr>Definition of User Experience</vt:lpstr>
      <vt:lpstr>Definition of User Experience</vt:lpstr>
      <vt:lpstr>Definition of UX</vt:lpstr>
      <vt:lpstr>Usable vs Delightful</vt:lpstr>
      <vt:lpstr>Usable vs Delightful</vt:lpstr>
      <vt:lpstr>Usable vs Delightful</vt:lpstr>
      <vt:lpstr>Definition of UX</vt:lpstr>
      <vt:lpstr>Definition of UX - EO 14058</vt:lpstr>
      <vt:lpstr>Outline</vt:lpstr>
      <vt:lpstr>UX Process – Key Attributes of Processes</vt:lpstr>
      <vt:lpstr>UX Process – Variety of Flavors</vt:lpstr>
      <vt:lpstr>UX Process – Fundamental</vt:lpstr>
      <vt:lpstr>UX Process – Fundamental</vt:lpstr>
      <vt:lpstr>UX Process – Understand/Relate in Context</vt:lpstr>
      <vt:lpstr>UX Process - Understand/Relate in Context</vt:lpstr>
      <vt:lpstr>UX Process - Understand/Relate in Context</vt:lpstr>
      <vt:lpstr>UX Process - Understand/Relate in Context</vt:lpstr>
      <vt:lpstr>UX Process – Fundamental</vt:lpstr>
      <vt:lpstr>UX Process – Get Oriented</vt:lpstr>
      <vt:lpstr>UX Process – Get Oriented (Persona)</vt:lpstr>
      <vt:lpstr>UX Process – Get Oriented</vt:lpstr>
      <vt:lpstr>UX Process – Get Oriented - User Story</vt:lpstr>
      <vt:lpstr>UX Process – Fundamental</vt:lpstr>
      <vt:lpstr>UX Process – Do Something</vt:lpstr>
      <vt:lpstr>UX Process – Do Something</vt:lpstr>
      <vt:lpstr>UX Process – Do Something</vt:lpstr>
      <vt:lpstr>UX Process – Do Something</vt:lpstr>
      <vt:lpstr>UX Process – Do Something</vt:lpstr>
      <vt:lpstr>UX Process – Do Something</vt:lpstr>
      <vt:lpstr>UX Process – Do Something</vt:lpstr>
      <vt:lpstr>UX Process – Do Something</vt:lpstr>
      <vt:lpstr>UX Process – Do Something</vt:lpstr>
      <vt:lpstr>UX Process – Do Something</vt:lpstr>
      <vt:lpstr>UX Process – Fundamental</vt:lpstr>
      <vt:lpstr>PowerPoint Presentation</vt:lpstr>
      <vt:lpstr>UX Process – Observe to learn, iterate to improve</vt:lpstr>
      <vt:lpstr>UX Process – Observe to learn, iterate to improve</vt:lpstr>
      <vt:lpstr>Outline</vt:lpstr>
      <vt:lpstr>UX Benefits  - End User</vt:lpstr>
      <vt:lpstr>UX Benefits – Business Case</vt:lpstr>
      <vt:lpstr>UX Benefits – Business Case</vt:lpstr>
      <vt:lpstr>UX Benefits - Risk</vt:lpstr>
      <vt:lpstr>Outline</vt:lpstr>
      <vt:lpstr>UX Case Studies – USS McCain</vt:lpstr>
      <vt:lpstr>UX Case Studies – USS McCain</vt:lpstr>
      <vt:lpstr>UX Case Studies – USS McCain</vt:lpstr>
      <vt:lpstr>UX Case Studies – USS McCain</vt:lpstr>
      <vt:lpstr>UX Case Study - OASD MC</vt:lpstr>
      <vt:lpstr>UX Case Study - OASD MC</vt:lpstr>
      <vt:lpstr>UX Case Study - OASD MC</vt:lpstr>
      <vt:lpstr>Outline</vt:lpstr>
      <vt:lpstr>Acquisition + UX</vt:lpstr>
      <vt:lpstr>Acquisition + UX</vt:lpstr>
      <vt:lpstr>Acquisition + UX</vt:lpstr>
      <vt:lpstr>Outline</vt:lpstr>
      <vt:lpstr>Practical Tips</vt:lpstr>
      <vt:lpstr>Practical Tips - UX Specialties</vt:lpstr>
      <vt:lpstr>Outline</vt:lpstr>
      <vt:lpstr>Summary</vt:lpstr>
      <vt:lpstr>Conclusion</vt:lpstr>
      <vt:lpstr>Q&amp;A</vt:lpstr>
      <vt:lpstr>Recommended Resources</vt:lpstr>
      <vt:lpstr>Resource List</vt:lpstr>
      <vt:lpstr>Resource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Amanda Hawkins</cp:lastModifiedBy>
  <cp:revision>2</cp:revision>
  <dcterms:created xsi:type="dcterms:W3CDTF">2016-03-29T15:29:36Z</dcterms:created>
  <dcterms:modified xsi:type="dcterms:W3CDTF">2023-11-01T21:02:28Z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