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59" r:id="rId4"/>
  </p:sldMasterIdLst>
  <p:notesMasterIdLst>
    <p:notesMasterId r:id="rId49"/>
  </p:notesMasterIdLst>
  <p:handoutMasterIdLst>
    <p:handoutMasterId r:id="rId50"/>
  </p:handoutMasterIdLst>
  <p:sldIdLst>
    <p:sldId id="289" r:id="rId5"/>
    <p:sldId id="291" r:id="rId6"/>
    <p:sldId id="296" r:id="rId7"/>
    <p:sldId id="293" r:id="rId8"/>
    <p:sldId id="294" r:id="rId9"/>
    <p:sldId id="295" r:id="rId10"/>
    <p:sldId id="345" r:id="rId11"/>
    <p:sldId id="299" r:id="rId12"/>
    <p:sldId id="355" r:id="rId13"/>
    <p:sldId id="297" r:id="rId14"/>
    <p:sldId id="344" r:id="rId15"/>
    <p:sldId id="357" r:id="rId16"/>
    <p:sldId id="356" r:id="rId17"/>
    <p:sldId id="300" r:id="rId18"/>
    <p:sldId id="358" r:id="rId19"/>
    <p:sldId id="352" r:id="rId20"/>
    <p:sldId id="302" r:id="rId21"/>
    <p:sldId id="303" r:id="rId22"/>
    <p:sldId id="360" r:id="rId23"/>
    <p:sldId id="361" r:id="rId24"/>
    <p:sldId id="362" r:id="rId25"/>
    <p:sldId id="363" r:id="rId26"/>
    <p:sldId id="305" r:id="rId27"/>
    <p:sldId id="307" r:id="rId28"/>
    <p:sldId id="306" r:id="rId29"/>
    <p:sldId id="308" r:id="rId30"/>
    <p:sldId id="309" r:id="rId31"/>
    <p:sldId id="310" r:id="rId32"/>
    <p:sldId id="346" r:id="rId33"/>
    <p:sldId id="347" r:id="rId34"/>
    <p:sldId id="314" r:id="rId35"/>
    <p:sldId id="316" r:id="rId36"/>
    <p:sldId id="317" r:id="rId37"/>
    <p:sldId id="351" r:id="rId38"/>
    <p:sldId id="321" r:id="rId39"/>
    <p:sldId id="353" r:id="rId40"/>
    <p:sldId id="324" r:id="rId41"/>
    <p:sldId id="325" r:id="rId42"/>
    <p:sldId id="326" r:id="rId43"/>
    <p:sldId id="359" r:id="rId44"/>
    <p:sldId id="334" r:id="rId45"/>
    <p:sldId id="327" r:id="rId46"/>
    <p:sldId id="364" r:id="rId47"/>
    <p:sldId id="343" r:id="rId4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DC1D09-A3B4-79A7-035B-F73101717336}" name="Tiffani Marlowe" initials="TM" userId="S::tiffani.marlowe.ctr@adlnet.gov::3f9b684c-b8e3-4bfa-930d-1e1de00ee93b" providerId="AD"/>
  <p188:author id="{28AA6409-616D-D412-86BB-0EA90AF5B500}" name="Luisa Worrell" initials="LW" userId="S::luisa.worrell.ctr@adlnet.gov::eaed4f04-9736-4d30-aa0c-5c5f140604a1" providerId="AD"/>
  <p188:author id="{FAF24E59-B23F-0022-56E6-71BDF6EE1CAE}" name="Florian Tolk" initials="FT" userId="S::florian.tolk.ctr@adlnet.gov::711cf642-a276-4bfd-92bb-93b98e8f3e7d" providerId="AD"/>
  <p188:author id="{054D0B6C-51AF-D0DD-D217-79E2363A1FD6}" name="Elizabeth Bradley" initials="EB" userId="S::elizabeth.bradley.ctr@adlnet.gov::c380dadc-3dc1-4316-aee3-7d6db371c155" providerId="AD"/>
  <p188:author id="{9A419ABA-A83C-E0FD-C92B-BEC570B5B1B1}" name="Mike Hernandez" initials="MH" userId="S::mike.hernandez@eduworks.com::c401d14c-b3db-4366-b443-44a9c9bc92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AFC"/>
    <a:srgbClr val="6E6E6E"/>
    <a:srgbClr val="7A7A7A"/>
    <a:srgbClr val="A0A0A0"/>
    <a:srgbClr val="404040"/>
    <a:srgbClr val="E7E9EC"/>
    <a:srgbClr val="FAFCFF"/>
    <a:srgbClr val="E2E9EF"/>
    <a:srgbClr val="006698"/>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E35C3-34CB-4FE6-A87A-CD3302B2F10E}" v="28" dt="2023-09-21T20:12:59.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1" autoAdjust="0"/>
    <p:restoredTop sz="65974" autoAdjust="0"/>
  </p:normalViewPr>
  <p:slideViewPr>
    <p:cSldViewPr snapToGrid="0">
      <p:cViewPr>
        <p:scale>
          <a:sx n="56" d="100"/>
          <a:sy n="56" d="100"/>
        </p:scale>
        <p:origin x="1232" y="12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1T13:31:54.930"/>
    </inkml:context>
    <inkml:brush xml:id="br0">
      <inkml:brushProperty name="width" value="0.17143" units="cm"/>
      <inkml:brushProperty name="height" value="0.17143" units="cm"/>
      <inkml:brushProperty name="color" value="#C00000"/>
    </inkml:brush>
  </inkml:definitions>
  <inkml:trace contextRef="#ctx0" brushRef="#br0">8627 37 8027,'-78'-10'0,"0"0"0,15 3 0,5 2 0,-28 1 0,-13 4 0,40 0 0,-3 0 0,-6 0 0,-2 0 0,-12 0 0,-3 0 0,-2 1 0,0 0 0,-7 2 0,0 3 0,-7 2 0,-3 4 0,26-1 0,-2 2 0,-2 2 0,-8 0 0,-2 2 0,0 2 0,0 0 0,-1 2 0,-1 2-267,16-4 0,-1 0 0,-2 2 1,1 0-1,-3 2 0,-1 1 0,0 1 1,-1 1 266,-7 4 0,-2 1 0,-1 1 0,1 0 0,1 0 0,1 1 0,-1 0 0,-2 2 0,13-4 0,-2 0 0,-1 1 0,1 1 0,0 1 0,2 0 0,0 1 0,1 1 0,-1 1 0,1 0-134,0 1 1,-1 1-1,1 0 1,0 1 0,-1 1-1,0 1 1,-1 1-1,0 1 1,0 0 0,1 1 133,-1 1 0,-1 1 0,1 1 0,1 0 0,-1 0 0,0 1 0,0 0 0,0 1 0,2 0 0,2 1 0,6-3 0,3 1 0,1 0 0,1 0 0,0 1 0,1 0 0,0 0 0,1 1 0,0 0 0,0 1 0,-1 2 0,1 0 0,-1 0 0,1 2 0,1 0 0,0 1 0,0 1 0,1 0 0,1 1 0,0 0-103,0 2 0,1-1 1,0 2-1,1 0 1,3-1-1,-9 13 0,1 0 1,3 0-1,4 0 103,7-6 0,3 0 0,2 0 0,1 2 0,1 2 0,1 2 0,3 0 0,4 0 0,-2 12 0,6 0 0,1 1 0,0 3 0,2 2 0,4 0 0,4-1 0,4 0 0,5-1 0,7-4 0,5-2 0,6 0 0,6-2 0,7-2 0,6-2 0,6-1 0,6-1 0,6-4 0,7-1 0,7-3 0,6-7 0,12-11 0,7-8 0,4-4 0,-14-8 0,3-3 0,3-2 0,1-1 0,10 0 0,3-3 0,1-2 0,1-2 0,3-3 0,1-3 0,1-2 0,3-2 0,-11-1 0,2-1 0,2-1 0,0-2 0,-1-3-74,1-1 0,-1-3 1,1-2-1,0-1 0,3-2 1,-10 0-1,2-1 0,1-2 1,1-1-1,-1-1 0,1-2 1,3-4-1,1-1 0,0-2 1,0-1-1,1-2 0,0 0 74,2-1 0,2-1 0,0-2 0,-1 0 0,-1-1 0,-1 0 0,-8 0 0,-1 0 0,-2-1 0,1-1 0,-1 0 0,3-2-48,-8 4 0,1-1 0,0-1 1,1-1-1,0 0 0,0-1 0,-1 0 1,1-2-1,0 0 0,0-1 0,0 0 1,-1-1-1,-1 0 0,-2 0 48,8-5 0,-3 1 0,0-1 0,-2-1 0,1 0 0,1-2 0,2-2 0,1 0 0,0-2 0,-1 0 0,0-1 0,0 0 0,0-2 0,0-1 0,-1 0 0,0-1 0,-1 0 0,-2 0 0,-6 2 0,0 0 0,-2 0 0,0-1 0,-3 1 0,-1-1 0,6-6 0,-3-1 0,-1 1 0,-1-1 0,0-1 0,1-2 0,2-1 0,-2-1 0,-5 1 0,-6 2 0,-9 1 0,-6 3 0,-3-1 0,1-2 0,6-6 0,-1-1 0,0-2 0,-3 1 0,-4 1 0,0-1 0,-4 0 0,-3-1 0,3-17 0,-5-2 0,-6 1 95,-5 1 1,-5 0-1,-8 0 1,-8-1-1,-8 0 1,-8 3-96,-7 5 0,-8 2 0,-7 3 0,-9 2 0,-9 3 0,-8 7 0,-13 7 0,-9 8 0,-3 4 0,18 13 0,-1 3 0,-1 1 0,-3 3-7,-4 0 0,-2 3 0,-2 2 1,0 2-1,-3 3 0,0 3 0,-2 2 1,0 2 6,-3 1 0,0 1 0,-1 3 0,0 3 0,0 1 0,1 3 0,0 3 0,0 1 0,0 1 0,0 3 0,0 2 0,1 3 0,0 2 0,1 3 0,1 3 0,3 4 0,11 3 0,2 3 0,3 2 0,0 1 0,-20 17 0,1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0</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104458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421213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249223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76797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matter how the game is played, with xAPI you can track the learners’ performance</a:t>
            </a:r>
            <a:br>
              <a:rPr lang="en-US" dirty="0"/>
            </a:br>
            <a:br>
              <a:rPr lang="en-US" dirty="0"/>
            </a:br>
            <a:r>
              <a:rPr lang="en-US" dirty="0"/>
              <a:t>Classroom and self study is just teacher’s input, and the logs any xAPI enabled products (Like an LMS that generates xAPI)</a:t>
            </a:r>
          </a:p>
          <a:p>
            <a:endParaRPr lang="en-US" dirty="0"/>
          </a:p>
          <a:p>
            <a:r>
              <a:rPr lang="en-US" dirty="0"/>
              <a:t>Simulation can natively be built to track learner performance in xAPI</a:t>
            </a:r>
            <a:br>
              <a:rPr lang="en-US" dirty="0"/>
            </a:br>
            <a:br>
              <a:rPr lang="en-US" dirty="0"/>
            </a:br>
            <a:r>
              <a:rPr lang="en-US" dirty="0"/>
              <a:t>eBooks and Videos can also be enabled to produce xAPI, and even have profiles already built out (More on xAPI profiles to follow)</a:t>
            </a:r>
            <a:br>
              <a:rPr lang="en-US" dirty="0"/>
            </a:br>
            <a:br>
              <a:rPr lang="en-US" dirty="0"/>
            </a:br>
            <a:r>
              <a:rPr lang="en-US" dirty="0"/>
              <a:t>CBT = Computer based Training</a:t>
            </a:r>
          </a:p>
          <a:p>
            <a:endParaRPr lang="en-US" dirty="0"/>
          </a:p>
          <a:p>
            <a:r>
              <a:rPr lang="en-US" dirty="0"/>
              <a:t>The arena gives us our most exciting chance to use xAPI, as while in the arena you can log not only actions such as firing your rifle, but also biometric data! The army has actually used biometrics and sensors to track learner performance with the STEEL-R project for anyone interested in using xAPI for in the field exercises</a:t>
            </a:r>
            <a:br>
              <a:rPr lang="en-US" dirty="0"/>
            </a:br>
            <a:br>
              <a:rPr lang="en-US" dirty="0"/>
            </a:br>
            <a:r>
              <a:rPr lang="en-US" dirty="0"/>
              <a:t>More details can be seen in slide backup Slides section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414770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JSON is a way to store data in such a way that both a human and a Computer can parse the information</a:t>
            </a:r>
            <a:br>
              <a:rPr lang="en-US" dirty="0"/>
            </a:br>
            <a:br>
              <a:rPr lang="en-US" dirty="0"/>
            </a:br>
            <a:r>
              <a:rPr lang="en-US" dirty="0"/>
              <a:t>All URLs are URIs, but not all URLs are URIs</a:t>
            </a:r>
            <a:br>
              <a:rPr lang="en-US" dirty="0"/>
            </a:br>
            <a:r>
              <a:rPr lang="en-US" dirty="0"/>
              <a:t>URI is built by a Scheme Name (like the https of a URL), followed by a colon, and a scheme specific string</a:t>
            </a:r>
          </a:p>
          <a:p>
            <a:endParaRPr lang="en-US" dirty="0"/>
          </a:p>
          <a:p>
            <a:r>
              <a:rPr lang="en-US" dirty="0"/>
              <a:t>For many web-based applications, the intention of a URI/IRI to be resolvable (but do not need to), even though we don't distinguish from URL/IRL directly</a:t>
            </a:r>
          </a:p>
          <a:p>
            <a:endParaRPr lang="en-US" dirty="0"/>
          </a:p>
          <a:p>
            <a:r>
              <a:rPr lang="en-US" dirty="0"/>
              <a:t>IRI’s extend what a URI can do use for descriptors, and it’s not limited to ASCII characters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3865056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to answer a question asked by one of my previous audience members, where we compare JSON to another very popular data standard: XML.</a:t>
            </a:r>
            <a:br>
              <a:rPr lang="en-US" dirty="0"/>
            </a:br>
            <a:br>
              <a:rPr lang="en-US" dirty="0"/>
            </a:br>
            <a:r>
              <a:rPr lang="en-US" dirty="0"/>
              <a:t>This is to explain why JSON was used. (May also bring up other standards like JSON-LD)</a:t>
            </a:r>
          </a:p>
          <a:p>
            <a:endParaRPr lang="en-US" dirty="0"/>
          </a:p>
          <a:p>
            <a:r>
              <a:rPr lang="en-US" dirty="0"/>
              <a:t>XML and JSON are two very powerful tools, and attempt to solve the same problem: create a human and machine-readable dataset.</a:t>
            </a:r>
            <a:br>
              <a:rPr lang="en-US" dirty="0"/>
            </a:br>
            <a:br>
              <a:rPr lang="en-US" dirty="0"/>
            </a:br>
            <a:r>
              <a:rPr lang="en-US" dirty="0"/>
              <a:t>XML is certainly a very powerful tool, but JSON has a lower barrier to entry, and the </a:t>
            </a:r>
            <a:r>
              <a:rPr lang="en-US" dirty="0" err="1"/>
              <a:t>defacto</a:t>
            </a:r>
            <a:r>
              <a:rPr lang="en-US" dirty="0"/>
              <a:t> spec for communication between systems via APIs.</a:t>
            </a:r>
          </a:p>
          <a:p>
            <a:endParaRPr lang="en-US" dirty="0"/>
          </a:p>
          <a:p>
            <a:r>
              <a:rPr lang="en-US" dirty="0"/>
              <a:t>JSON is sufficient to meet the needs of xAPI</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7502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480"/>
              </a:spcBef>
              <a:spcAft>
                <a:spcPts val="0"/>
              </a:spcAft>
              <a:buNone/>
            </a:pPr>
            <a:r>
              <a:rPr lang="en-US" dirty="0"/>
              <a:t>This explains the “broad strokes” rules of the xAPI spec, primarily what an LRS is on xAPI (It is the database that stores the data, and has a long list of rules to keep it secure and reliable)</a:t>
            </a:r>
          </a:p>
          <a:p>
            <a:pPr marL="0" lvl="0" indent="0" algn="l" rtl="0">
              <a:spcBef>
                <a:spcPts val="480"/>
              </a:spcBef>
              <a:spcAft>
                <a:spcPts val="0"/>
              </a:spcAft>
              <a:buNone/>
            </a:pPr>
            <a:endParaRPr lang="en-US" dirty="0"/>
          </a:p>
          <a:p>
            <a:pPr marL="0" lvl="0" indent="0" algn="l" rtl="0">
              <a:spcBef>
                <a:spcPts val="480"/>
              </a:spcBef>
              <a:spcAft>
                <a:spcPts val="0"/>
              </a:spcAft>
              <a:buNone/>
            </a:pPr>
            <a:r>
              <a:rPr lang="en-US" dirty="0"/>
              <a:t>Broad strokes is xAPI is JSON = Extra rules, one of these is that data belongs in a Learning Record Store</a:t>
            </a:r>
          </a:p>
          <a:p>
            <a:pPr marL="0" lvl="0" indent="0" algn="l" rtl="0">
              <a:spcBef>
                <a:spcPts val="480"/>
              </a:spcBef>
              <a:spcAft>
                <a:spcPts val="0"/>
              </a:spcAft>
              <a:buNone/>
            </a:pPr>
            <a:r>
              <a:rPr lang="en-US" dirty="0"/>
              <a:t>These rules will be the primary portion of this tutorial</a:t>
            </a:r>
            <a:br>
              <a:rPr lang="en-US" dirty="0"/>
            </a:br>
            <a:br>
              <a:rPr lang="en-US" dirty="0"/>
            </a:br>
            <a:r>
              <a:rPr lang="en-US" dirty="0"/>
              <a:t>LRS is a database (Or a wrapper around a database) with strict restrictions on how data can be treated</a:t>
            </a:r>
            <a:br>
              <a:rPr lang="en-US" dirty="0"/>
            </a:br>
            <a:r>
              <a:rPr lang="en-US" dirty="0"/>
              <a:t>For example, once a statement is stored in an LRS it may not be modified or removed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1068102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480"/>
              </a:spcBef>
              <a:spcAft>
                <a:spcPts val="0"/>
              </a:spcAft>
              <a:buNone/>
            </a:pPr>
            <a:r>
              <a:rPr lang="en-US"/>
              <a:t>In this slide, we cover the highest point of view regarding what an xAPI statement consists of.</a:t>
            </a:r>
            <a:br>
              <a:rPr lang="en-US"/>
            </a:br>
            <a:r>
              <a:rPr lang="en-US"/>
              <a:t>Actor – a person or other entity that did something</a:t>
            </a:r>
            <a:br>
              <a:rPr lang="en-US"/>
            </a:br>
            <a:r>
              <a:rPr lang="en-US"/>
              <a:t>Verb – an action performed by the actor</a:t>
            </a:r>
            <a:br>
              <a:rPr lang="en-US"/>
            </a:br>
            <a:r>
              <a:rPr lang="en-US"/>
              <a:t>Object – A person or other entity that had an action performed on them</a:t>
            </a:r>
            <a:br>
              <a:rPr lang="en-US"/>
            </a:br>
            <a:r>
              <a:rPr lang="en-US"/>
              <a:t>Example: The learner kicked the ball (The rest of the examples will be Ender’s game related, but we wanted to start people of easy)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1068287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zoom in on the content here, you can also see the companion document to see this full image in more detail. (QR Code will direct to a free download of the </a:t>
            </a:r>
            <a:r>
              <a:rPr lang="en-US"/>
              <a:t>companion document)</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364901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slide is a very short summary of where </a:t>
            </a:r>
            <a:r>
              <a:rPr lang="en-US" dirty="0" err="1"/>
              <a:t>xAPI</a:t>
            </a:r>
            <a:r>
              <a:rPr lang="en-US" dirty="0"/>
              <a:t> is now</a:t>
            </a:r>
            <a:br>
              <a:rPr lang="en-US" dirty="0"/>
            </a:br>
            <a:r>
              <a:rPr lang="en-US" dirty="0"/>
              <a:t>A tool to track human performance in any experience</a:t>
            </a:r>
            <a:br>
              <a:rPr lang="en-US" dirty="0"/>
            </a:br>
            <a:r>
              <a:rPr lang="en-US" dirty="0"/>
              <a:t>This is an office IEEE published standard, so it can be used in DoD Contracts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 in adoption bullet on screen</a:t>
            </a:r>
            <a:br>
              <a:rPr lang="en-US" dirty="0"/>
            </a:br>
            <a:r>
              <a:rPr lang="en-US" sz="1600" dirty="0">
                <a:latin typeface="Calibri" panose="020F0502020204030204" pitchFamily="34" charset="0"/>
                <a:ea typeface="Calibri" panose="020F0502020204030204" pitchFamily="34" charset="0"/>
                <a:cs typeface="Calibri" panose="020F0502020204030204" pitchFamily="34" charset="0"/>
                <a:sym typeface="Arial Narrow"/>
              </a:rPr>
              <a:t>It can be tied to linked data to create globally resolvable information without changing local taxonomies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a:t>
            </a:fld>
            <a:endParaRPr lang="en-US"/>
          </a:p>
        </p:txBody>
      </p:sp>
    </p:spTree>
    <p:extLst>
      <p:ext uri="{BB962C8B-B14F-4D97-AF65-F5344CB8AC3E}">
        <p14:creationId xmlns:p14="http://schemas.microsoft.com/office/powerpoint/2010/main" val="2557458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424675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3380641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334956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23- 30, we look at each property of an xAPI statement, how they are formed, and what information they hold. 23-24 do not have the full graphic next to them because of the limited screen space.</a:t>
            </a:r>
            <a:br>
              <a:rPr lang="en-US" dirty="0"/>
            </a:br>
            <a:br>
              <a:rPr lang="en-US" dirty="0"/>
            </a:br>
            <a:r>
              <a:rPr lang="en-US" dirty="0"/>
              <a:t>Actor: This is the entity that performed and action. Can be a single entity, or a group, and can be defined in a number of ways.</a:t>
            </a:r>
          </a:p>
          <a:p>
            <a:endParaRPr lang="en-US" dirty="0"/>
          </a:p>
          <a:p>
            <a:r>
              <a:rPr lang="en-US" dirty="0"/>
              <a:t>Actor must always include a name and an </a:t>
            </a:r>
            <a:r>
              <a:rPr lang="en-US" dirty="0" err="1"/>
              <a:t>objectType</a:t>
            </a:r>
            <a:r>
              <a:rPr lang="en-US" dirty="0"/>
              <a:t> but can choose between an account or another inverse identifier, which is a unique code that can be used to “look up” additional information about who or what is being identified.</a:t>
            </a:r>
          </a:p>
          <a:p>
            <a:endParaRPr lang="en-US" dirty="0"/>
          </a:p>
          <a:p>
            <a:r>
              <a:rPr lang="en-US" dirty="0"/>
              <a:t>Additionally, and actor can be a single entity, or a collection (group) of entities, like a team.</a:t>
            </a:r>
            <a:br>
              <a:rPr lang="en-US" dirty="0"/>
            </a:br>
            <a:br>
              <a:rPr lang="en-US" dirty="0"/>
            </a:br>
            <a:r>
              <a:rPr lang="en-US" dirty="0"/>
              <a:t>Example: </a:t>
            </a:r>
            <a:r>
              <a:rPr lang="en-US" b="1" u="sng" dirty="0"/>
              <a:t>Mike </a:t>
            </a:r>
            <a:r>
              <a:rPr lang="en-US" dirty="0"/>
              <a:t>entered the arena</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2180886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 This is the entity that is acted upon, can be a single actor, a group of actors or another entity</a:t>
            </a:r>
          </a:p>
          <a:p>
            <a:endParaRPr lang="en-US" dirty="0"/>
          </a:p>
          <a:p>
            <a:r>
              <a:rPr lang="en-US" dirty="0"/>
              <a:t>Note that when the object is of the object type, it cannot use a reverse identifier to add information, but instead uses an optional definition.</a:t>
            </a:r>
          </a:p>
          <a:p>
            <a:endParaRPr lang="en-US" dirty="0"/>
          </a:p>
          <a:p>
            <a:r>
              <a:rPr lang="en-US" dirty="0"/>
              <a:t>This is because the object ID should be able to act as a reverse Identifier.</a:t>
            </a:r>
            <a:br>
              <a:rPr lang="en-US" dirty="0"/>
            </a:br>
            <a:br>
              <a:rPr lang="en-US" dirty="0"/>
            </a:br>
            <a:r>
              <a:rPr lang="en-US" dirty="0"/>
              <a:t>EX: Mike entered </a:t>
            </a:r>
            <a:r>
              <a:rPr lang="en-US" b="1" u="sng" dirty="0"/>
              <a:t>the arena</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1555898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480"/>
              </a:spcBef>
              <a:spcAft>
                <a:spcPts val="0"/>
              </a:spcAft>
              <a:buNone/>
            </a:pPr>
            <a:r>
              <a:rPr lang="en-US" dirty="0"/>
              <a:t>Verb: the action being taken</a:t>
            </a:r>
            <a:br>
              <a:rPr lang="en-US" dirty="0"/>
            </a:br>
            <a:br>
              <a:rPr lang="en-US" dirty="0"/>
            </a:br>
            <a:r>
              <a:rPr lang="en-US" dirty="0"/>
              <a:t>Example: Mike </a:t>
            </a:r>
            <a:r>
              <a:rPr lang="en-US" b="1" u="sng" dirty="0"/>
              <a:t>entered</a:t>
            </a:r>
            <a:r>
              <a:rPr lang="en-US" dirty="0"/>
              <a:t> the arena</a:t>
            </a:r>
            <a:br>
              <a:rPr lang="en-US" dirty="0"/>
            </a:br>
            <a:br>
              <a:rPr lang="en-US" dirty="0"/>
            </a:br>
            <a:r>
              <a:rPr lang="en-US" dirty="0"/>
              <a:t>Note how both object and verb properties have a display property. This is a language map array, to allow statements to quickly be translated into different languages</a:t>
            </a:r>
          </a:p>
          <a:p>
            <a:pPr marL="0" lvl="0" indent="0" algn="l" rtl="0">
              <a:spcBef>
                <a:spcPts val="480"/>
              </a:spcBef>
              <a:spcAft>
                <a:spcPts val="0"/>
              </a:spcAft>
              <a:buNone/>
            </a:pPr>
            <a:endParaRPr lang="en-US" dirty="0"/>
          </a:p>
          <a:p>
            <a:pPr marL="0" lvl="0" indent="0" algn="l" rtl="0">
              <a:spcBef>
                <a:spcPts val="480"/>
              </a:spcBef>
              <a:spcAft>
                <a:spcPts val="0"/>
              </a:spcAft>
              <a:buNone/>
            </a:pPr>
            <a:r>
              <a:rPr lang="en-US" dirty="0"/>
              <a:t>Once we reach this slide, everyone should have a 100-level view of the 3 most used properties, but this also where the most important part of the tutorial begins.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1789677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480"/>
              </a:spcBef>
              <a:spcAft>
                <a:spcPts val="0"/>
              </a:spcAft>
              <a:buClrTx/>
              <a:buSzTx/>
              <a:buFontTx/>
              <a:buNone/>
              <a:tabLst/>
              <a:defRPr/>
            </a:pPr>
            <a:r>
              <a:rPr lang="en-US" dirty="0"/>
              <a:t>This slide we begin to go past the “actor, verb, object” view everyone knows.</a:t>
            </a:r>
            <a:br>
              <a:rPr lang="en-US" dirty="0"/>
            </a:br>
            <a:br>
              <a:rPr lang="en-US" dirty="0"/>
            </a:br>
            <a:r>
              <a:rPr lang="en-US" dirty="0"/>
              <a:t>Authority MUST be an Agent, except in 3-legged OAuth, where it MUST be a Group with two Agents. The two Agents represent an application and user together.</a:t>
            </a:r>
          </a:p>
          <a:p>
            <a:pPr marL="0" lvl="0" indent="0" algn="l" rtl="0">
              <a:spcBef>
                <a:spcPts val="480"/>
              </a:spcBef>
              <a:spcAft>
                <a:spcPts val="0"/>
              </a:spcAft>
              <a:buNone/>
            </a:pPr>
            <a:endParaRPr lang="en-US" dirty="0"/>
          </a:p>
          <a:p>
            <a:pPr marL="0" lvl="0" indent="0" algn="l" rtl="0">
              <a:spcBef>
                <a:spcPts val="480"/>
              </a:spcBef>
              <a:spcAft>
                <a:spcPts val="0"/>
              </a:spcAft>
              <a:buNone/>
            </a:pPr>
            <a:r>
              <a:rPr lang="en-US" dirty="0"/>
              <a:t>The authority is the entity that is reporting the xAPI statement, and it is the only property an LRS is allowed to change/populate</a:t>
            </a:r>
          </a:p>
          <a:p>
            <a:pPr marL="0" lvl="0" indent="0" algn="l" rtl="0">
              <a:spcBef>
                <a:spcPts val="480"/>
              </a:spcBef>
              <a:spcAft>
                <a:spcPts val="0"/>
              </a:spcAft>
              <a:buNone/>
            </a:pPr>
            <a:endParaRPr lang="en-US" dirty="0"/>
          </a:p>
          <a:p>
            <a:pPr marL="0" lvl="0" indent="0" algn="l" rtl="0">
              <a:spcBef>
                <a:spcPts val="480"/>
              </a:spcBef>
              <a:spcAft>
                <a:spcPts val="0"/>
              </a:spcAft>
              <a:buNone/>
            </a:pPr>
            <a:r>
              <a:rPr lang="en-US" dirty="0"/>
              <a:t>This means when planning a data strategy, the authority property may not be the best place to track the authority behind the event, as it may change</a:t>
            </a:r>
          </a:p>
          <a:p>
            <a:pPr marL="0" lvl="0" indent="0" algn="l" rtl="0">
              <a:spcBef>
                <a:spcPts val="480"/>
              </a:spcBef>
              <a:spcAft>
                <a:spcPts val="0"/>
              </a:spcAft>
              <a:buNone/>
            </a:pPr>
            <a:endParaRPr lang="en-US" dirty="0"/>
          </a:p>
          <a:p>
            <a:pPr marL="0" lvl="0" indent="0" algn="l" rtl="0">
              <a:spcBef>
                <a:spcPts val="480"/>
              </a:spcBef>
              <a:spcAft>
                <a:spcPts val="0"/>
              </a:spcAft>
              <a:buNone/>
            </a:pPr>
            <a:r>
              <a:rPr lang="en-US" dirty="0"/>
              <a:t>If no Authority is provided, and LRS must create one</a:t>
            </a:r>
          </a:p>
          <a:p>
            <a:pPr marL="0" lvl="0" indent="0" algn="l" rtl="0">
              <a:spcBef>
                <a:spcPts val="480"/>
              </a:spcBef>
              <a:spcAft>
                <a:spcPts val="0"/>
              </a:spcAft>
              <a:buNone/>
            </a:pPr>
            <a:endParaRPr lang="en-US" dirty="0"/>
          </a:p>
          <a:p>
            <a:pPr marL="0" lvl="0" indent="0" algn="l" rtl="0">
              <a:spcBef>
                <a:spcPts val="480"/>
              </a:spcBef>
              <a:spcAft>
                <a:spcPts val="0"/>
              </a:spcAft>
              <a:buNone/>
            </a:pPr>
            <a:r>
              <a:rPr lang="en-US" dirty="0"/>
              <a:t>Most LRSs that change this property, do it based on the credentials provided when the statement is sent to the LRS.</a:t>
            </a:r>
          </a:p>
          <a:p>
            <a:pPr marL="0" lvl="0" indent="0" algn="l" rtl="0">
              <a:spcBef>
                <a:spcPts val="480"/>
              </a:spcBef>
              <a:spcAft>
                <a:spcPts val="0"/>
              </a:spcAft>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3053841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600"/>
              <a:buFont typeface="Arial"/>
              <a:buNone/>
            </a:pPr>
            <a:r>
              <a:rPr lang="en-US" dirty="0"/>
              <a:t>This part is optional, it should be included because future data analysts will find a large amount of value in this data</a:t>
            </a:r>
            <a:br>
              <a:rPr lang="en-US" dirty="0"/>
            </a:br>
            <a:r>
              <a:rPr lang="en-US" dirty="0"/>
              <a:t>This is marked as optional, because not all situations would have a result! For example: “Mike Entered the arena”</a:t>
            </a:r>
            <a:br>
              <a:rPr lang="en-US" dirty="0"/>
            </a:br>
            <a:r>
              <a:rPr lang="en-US" dirty="0"/>
              <a:t>However, Mike Completed Match 10 should 100% have this additional data</a:t>
            </a:r>
          </a:p>
          <a:p>
            <a:pPr marL="0" lvl="0" indent="0" algn="l" rtl="0">
              <a:spcBef>
                <a:spcPts val="0"/>
              </a:spcBef>
              <a:spcAft>
                <a:spcPts val="0"/>
              </a:spcAft>
              <a:buClr>
                <a:schemeClr val="dk1"/>
              </a:buClr>
              <a:buSzPts val="1600"/>
              <a:buFont typeface="Arial"/>
              <a:buNone/>
            </a:pPr>
            <a:endParaRPr lang="en-US" dirty="0"/>
          </a:p>
          <a:p>
            <a:pPr marL="0" lvl="0" indent="0" algn="l" rtl="0">
              <a:spcBef>
                <a:spcPts val="0"/>
              </a:spcBef>
              <a:spcAft>
                <a:spcPts val="0"/>
              </a:spcAft>
              <a:buClr>
                <a:schemeClr val="dk1"/>
              </a:buClr>
              <a:buSzPts val="1600"/>
              <a:buFont typeface="Arial"/>
              <a:buNone/>
            </a:pPr>
            <a:r>
              <a:rPr lang="en-US" dirty="0"/>
              <a:t>It is important to track what statements will and won’t have specific optional portion (link to profiles)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762883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spcAft>
                <a:spcPts val="0"/>
              </a:spcAft>
              <a:buSzPts val="2100"/>
            </a:pPr>
            <a:r>
              <a:rPr lang="en-US" sz="1600" dirty="0">
                <a:latin typeface="Arial" panose="020B0604020202020204" pitchFamily="34" charset="0"/>
                <a:cs typeface="Arial" panose="020B0604020202020204" pitchFamily="34" charset="0"/>
              </a:rPr>
              <a:t>This will usually be the biggest part of the </a:t>
            </a:r>
            <a:r>
              <a:rPr lang="en-US" sz="1600" dirty="0" err="1">
                <a:latin typeface="Arial" panose="020B0604020202020204" pitchFamily="34" charset="0"/>
                <a:cs typeface="Arial" panose="020B0604020202020204" pitchFamily="34" charset="0"/>
              </a:rPr>
              <a:t>xAPI</a:t>
            </a:r>
            <a:r>
              <a:rPr lang="en-US" sz="1600" dirty="0">
                <a:latin typeface="Arial" panose="020B0604020202020204" pitchFamily="34" charset="0"/>
                <a:cs typeface="Arial" panose="020B0604020202020204" pitchFamily="34" charset="0"/>
              </a:rPr>
              <a:t> statement. It includes all the related events of a statement.</a:t>
            </a:r>
          </a:p>
          <a:p>
            <a:pPr lvl="0">
              <a:spcBef>
                <a:spcPts val="0"/>
              </a:spcBef>
              <a:spcAft>
                <a:spcPts val="0"/>
              </a:spcAft>
              <a:buSzPts val="2100"/>
            </a:pP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Registration: was this part of a specific planned sequence of events? If so you need to use a UUID, an 36 alphanumeric character string that is unique to this series of events.</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Instructor: The person who is running the exercise. This is an agent object or a group object, like the actor of a statement</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Team: This is a group object, identifiable using an array or an inverse Identifier. The group of actors that the actor was in at the time of this statement. Like the team you are on during the game.</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This is a freeform string, but is the revision of the activity you did. For example, if there are multiple rulesets to the game, you could be playing a 3v3 or a 5v5 revision of the game</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Platform: another freeform string. This lets us know if you are in space doing the actual simulation, on earth using VR, or Using a computer</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The language used for this activity. Did you only English during this scenario, or were you asked to only speak French during the game?</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Statement is just a chance to reference another statement. This can be just the id of the statement being referenced, or an entire second </a:t>
            </a:r>
            <a:r>
              <a:rPr lang="en-US" sz="1600" dirty="0" err="1">
                <a:latin typeface="Arial" panose="020B0604020202020204" pitchFamily="34" charset="0"/>
                <a:cs typeface="Arial" panose="020B0604020202020204" pitchFamily="34" charset="0"/>
              </a:rPr>
              <a:t>xAPI</a:t>
            </a:r>
            <a:r>
              <a:rPr lang="en-US" sz="1600" dirty="0">
                <a:latin typeface="Arial" panose="020B0604020202020204" pitchFamily="34" charset="0"/>
                <a:cs typeface="Arial" panose="020B0604020202020204" pitchFamily="34" charset="0"/>
              </a:rPr>
              <a:t> statement embedded in this </a:t>
            </a:r>
            <a:r>
              <a:rPr lang="en-US" sz="1600" dirty="0" err="1">
                <a:latin typeface="Arial" panose="020B0604020202020204" pitchFamily="34" charset="0"/>
                <a:cs typeface="Arial" panose="020B0604020202020204" pitchFamily="34" charset="0"/>
              </a:rPr>
              <a:t>xAPI</a:t>
            </a:r>
            <a:r>
              <a:rPr lang="en-US" sz="1600" dirty="0">
                <a:latin typeface="Arial" panose="020B0604020202020204" pitchFamily="34" charset="0"/>
                <a:cs typeface="Arial" panose="020B0604020202020204" pitchFamily="34" charset="0"/>
              </a:rPr>
              <a:t> statement. The intention of this property was once again left vague on purpose, to allow the folks who are building the data strategy to narrow down the use to what they need it for.</a:t>
            </a:r>
          </a:p>
          <a:p>
            <a:pPr lvl="0">
              <a:spcBef>
                <a:spcPts val="0"/>
              </a:spcBef>
              <a:spcAft>
                <a:spcPts val="0"/>
              </a:spcAft>
              <a:buSzPts val="2100"/>
            </a:pPr>
            <a:endParaRPr lang="en-US" sz="1600" dirty="0">
              <a:latin typeface="Arial" panose="020B0604020202020204" pitchFamily="34" charset="0"/>
              <a:cs typeface="Arial" panose="020B0604020202020204" pitchFamily="34" charset="0"/>
            </a:endParaRPr>
          </a:p>
          <a:p>
            <a:pPr lvl="0">
              <a:spcBef>
                <a:spcPts val="0"/>
              </a:spcBef>
              <a:spcAft>
                <a:spcPts val="0"/>
              </a:spcAft>
              <a:buSzPts val="2100"/>
            </a:pPr>
            <a:r>
              <a:rPr lang="en-US" sz="1600" dirty="0">
                <a:latin typeface="Arial" panose="020B0604020202020204" pitchFamily="34" charset="0"/>
                <a:cs typeface="Arial" panose="020B0604020202020204" pitchFamily="34" charset="0"/>
              </a:rPr>
              <a:t>Context activities: These have intentionally be made somewhat vague, to allow for multiple use cases. This means it lies on the folks making the data plan to further narrow how they will be used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Parent is the activity that caused you to do this. In our game, if you capture a base, the game would be the parent activity.</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If you perform a penalty kick, the game is the parent activity.</a:t>
            </a:r>
          </a:p>
          <a:p>
            <a:pPr lvl="0">
              <a:spcBef>
                <a:spcPts val="0"/>
              </a:spcBef>
              <a:spcAft>
                <a:spcPts val="0"/>
              </a:spcAft>
              <a:buSzPts val="2100"/>
            </a:pPr>
            <a:r>
              <a:rPr lang="en-US" sz="1600" dirty="0">
                <a:latin typeface="Arial" panose="020B0604020202020204" pitchFamily="34" charset="0"/>
                <a:cs typeface="Arial" panose="020B0604020202020204" pitchFamily="34" charset="0"/>
              </a:rPr>
              <a:t>- Grouping is an activity that is indirectly related. If you capture a base, the game is the parent, and the tournament is a grouping activity.</a:t>
            </a:r>
          </a:p>
          <a:p>
            <a:pPr lvl="0">
              <a:spcBef>
                <a:spcPts val="0"/>
              </a:spcBef>
              <a:spcAft>
                <a:spcPts val="0"/>
              </a:spcAft>
              <a:buSzPts val="2100"/>
            </a:pPr>
            <a:r>
              <a:rPr lang="en-US" sz="1600" dirty="0">
                <a:latin typeface="Arial" panose="020B0604020202020204" pitchFamily="34" charset="0"/>
                <a:cs typeface="Arial" panose="020B0604020202020204" pitchFamily="34" charset="0"/>
              </a:rPr>
              <a:t>  - A different session of the game that this specific team was in, could also be a grouping activity due to similar skill levels or another reason.</a:t>
            </a:r>
          </a:p>
          <a:p>
            <a:pPr lvl="0">
              <a:spcBef>
                <a:spcPts val="0"/>
              </a:spcBef>
              <a:spcAft>
                <a:spcPts val="0"/>
              </a:spcAft>
              <a:buSzPts val="2100"/>
            </a:pPr>
            <a:r>
              <a:rPr lang="en-US" sz="1600" dirty="0">
                <a:latin typeface="Arial" panose="020B0604020202020204" pitchFamily="34" charset="0"/>
                <a:cs typeface="Arial" panose="020B0604020202020204" pitchFamily="34" charset="0"/>
              </a:rPr>
              <a:t>  - Really grouping needs to be defined by the folks who are creating the data plan.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Category activity can be viewed as a "Tag" it should be used to indicate an </a:t>
            </a:r>
            <a:r>
              <a:rPr lang="en-US" sz="1600" dirty="0" err="1">
                <a:latin typeface="Arial" panose="020B0604020202020204" pitchFamily="34" charset="0"/>
                <a:cs typeface="Arial" panose="020B0604020202020204" pitchFamily="34" charset="0"/>
              </a:rPr>
              <a:t>xAPI</a:t>
            </a:r>
            <a:r>
              <a:rPr lang="en-US" sz="1600" dirty="0">
                <a:latin typeface="Arial" panose="020B0604020202020204" pitchFamily="34" charset="0"/>
                <a:cs typeface="Arial" panose="020B0604020202020204" pitchFamily="34" charset="0"/>
              </a:rPr>
              <a:t> profile. (A definition of your data plan)</a:t>
            </a:r>
          </a:p>
          <a:p>
            <a:pPr lvl="0">
              <a:spcBef>
                <a:spcPts val="0"/>
              </a:spcBef>
              <a:spcAft>
                <a:spcPts val="0"/>
              </a:spcAft>
              <a:buSzPts val="2100"/>
            </a:pPr>
            <a:r>
              <a:rPr lang="en-US" sz="1600" dirty="0">
                <a:latin typeface="Arial" panose="020B0604020202020204" pitchFamily="34" charset="0"/>
                <a:cs typeface="Arial" panose="020B0604020202020204" pitchFamily="34" charset="0"/>
              </a:rPr>
              <a:t>- Other is any context activity that does not match the three activities above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1482625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Additionally, in context you can also attach files if necessary.</a:t>
            </a:r>
            <a:br>
              <a:rPr lang="en-US" dirty="0"/>
            </a:br>
            <a:r>
              <a:rPr lang="en-US" dirty="0"/>
              <a:t>This means, for example, that you could attach a recording of a session to the final statement, or add the actual student submission to the statement.</a:t>
            </a:r>
            <a:br>
              <a:rPr lang="en-US" dirty="0"/>
            </a:br>
            <a:br>
              <a:rPr lang="en-US" dirty="0"/>
            </a:br>
            <a:r>
              <a:rPr lang="en-US" dirty="0"/>
              <a:t>The most interesting use though is the ability to digitally sign an xAPI statement.</a:t>
            </a:r>
            <a:br>
              <a:rPr lang="en-US" dirty="0"/>
            </a:br>
            <a:r>
              <a:rPr lang="en-US" dirty="0"/>
              <a:t>This has 2 important uses:</a:t>
            </a:r>
            <a:br>
              <a:rPr lang="en-US" dirty="0"/>
            </a:br>
            <a:r>
              <a:rPr lang="en-US" dirty="0"/>
              <a:t> - Allows for greater confidence in data with a verifiable signature</a:t>
            </a:r>
            <a:br>
              <a:rPr lang="en-US" dirty="0"/>
            </a:br>
            <a:r>
              <a:rPr lang="en-US" dirty="0"/>
              <a:t> - Lets you know who originally sent the statement, even if the authority property is overridden</a:t>
            </a: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221808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sym typeface="Arial Narrow"/>
              </a:rPr>
              <a:t>This </a:t>
            </a:r>
            <a:r>
              <a:rPr lang="en-US" dirty="0"/>
              <a:t>tutorial</a:t>
            </a:r>
            <a:r>
              <a:rPr lang="en-US" sz="1600" dirty="0">
                <a:latin typeface="Calibri" panose="020F0502020204030204" pitchFamily="34" charset="0"/>
                <a:ea typeface="Calibri" panose="020F0502020204030204" pitchFamily="34" charset="0"/>
                <a:cs typeface="Calibri" panose="020F0502020204030204" pitchFamily="34" charset="0"/>
                <a:sym typeface="Arial Narrow"/>
              </a:rPr>
              <a:t> includes a fictional narrative about capturing training data for future US Space Force Guardians, and how xAPI would be used in these situations</a:t>
            </a:r>
            <a:br>
              <a:rPr lang="en-US" sz="1600" dirty="0">
                <a:latin typeface="Calibri" panose="020F0502020204030204" pitchFamily="34" charset="0"/>
                <a:ea typeface="Calibri" panose="020F0502020204030204" pitchFamily="34" charset="0"/>
                <a:cs typeface="Calibri" panose="020F0502020204030204" pitchFamily="34" charset="0"/>
                <a:sym typeface="Arial Narrow"/>
              </a:rPr>
            </a:b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sym typeface="Arial Narrow"/>
              </a:rPr>
              <a:t>A large amount of detail is included in the structure of xAPI statements; then we explore how to longitudinally make sense of that data via xAPI Profiles.</a:t>
            </a:r>
            <a:br>
              <a:rPr lang="en-US" sz="1600" dirty="0">
                <a:latin typeface="Calibri" panose="020F0502020204030204" pitchFamily="34" charset="0"/>
                <a:ea typeface="Calibri" panose="020F0502020204030204" pitchFamily="34" charset="0"/>
                <a:cs typeface="Calibri" panose="020F0502020204030204" pitchFamily="34" charset="0"/>
                <a:sym typeface="Arial Narrow"/>
              </a:rPr>
            </a:br>
            <a:endParaRPr lang="en-US" sz="1600" dirty="0">
              <a:latin typeface="Calibri" panose="020F0502020204030204" pitchFamily="34" charset="0"/>
              <a:ea typeface="Calibri" panose="020F0502020204030204" pitchFamily="34" charset="0"/>
              <a:cs typeface="Calibri" panose="020F0502020204030204" pitchFamily="34" charset="0"/>
              <a:sym typeface="Arial Narrow"/>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sym typeface="Arial Narrow"/>
              </a:rPr>
              <a:t>The </a:t>
            </a:r>
            <a:r>
              <a:rPr lang="en-US" dirty="0"/>
              <a:t>tutorial</a:t>
            </a:r>
            <a:r>
              <a:rPr lang="en-US" sz="1600" dirty="0">
                <a:latin typeface="Calibri" panose="020F0502020204030204" pitchFamily="34" charset="0"/>
                <a:ea typeface="Calibri" panose="020F0502020204030204" pitchFamily="34" charset="0"/>
                <a:cs typeface="Calibri" panose="020F0502020204030204" pitchFamily="34" charset="0"/>
                <a:sym typeface="Arial Narrow"/>
              </a:rPr>
              <a:t> team will work to make everything relatable to building a real data strategy for leveraging xAPI – questions are welcome at any time!</a:t>
            </a:r>
            <a:br>
              <a:rPr lang="en-US" sz="1600" dirty="0">
                <a:latin typeface="Calibri" panose="020F0502020204030204" pitchFamily="34" charset="0"/>
                <a:ea typeface="Calibri" panose="020F0502020204030204" pitchFamily="34" charset="0"/>
                <a:cs typeface="Calibri" panose="020F0502020204030204" pitchFamily="34" charset="0"/>
                <a:sym typeface="Arial Narrow"/>
              </a:rPr>
            </a:b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sym typeface="Arial Narrow"/>
              </a:rPr>
              <a:t>Each will include a learning objective indicator  1 or 2 so you know what is being covered in the </a:t>
            </a:r>
            <a:r>
              <a:rPr lang="en-US" dirty="0"/>
              <a:t>tutorial</a:t>
            </a:r>
            <a:r>
              <a:rPr lang="en-US" sz="1600" dirty="0">
                <a:latin typeface="Calibri" panose="020F0502020204030204" pitchFamily="34" charset="0"/>
                <a:ea typeface="Calibri" panose="020F0502020204030204" pitchFamily="34" charset="0"/>
                <a:cs typeface="Calibri" panose="020F0502020204030204" pitchFamily="34" charset="0"/>
                <a:sym typeface="Arial Narrow"/>
              </a:rPr>
              <a:t>.</a:t>
            </a: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629539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Bef>
                <a:spcPts val="0"/>
              </a:spcBef>
              <a:spcAft>
                <a:spcPts val="0"/>
              </a:spcAft>
              <a:buSzPts val="2100"/>
            </a:pPr>
            <a:r>
              <a:rPr lang="en-US" sz="1600" dirty="0">
                <a:latin typeface="Arial" panose="020B0604020202020204" pitchFamily="34" charset="0"/>
                <a:ea typeface="Arial Narrow"/>
                <a:cs typeface="Arial" panose="020B0604020202020204" pitchFamily="34" charset="0"/>
                <a:sym typeface="Arial Narrow"/>
              </a:rPr>
              <a:t>If you have data that you want to track that does not have a place? These three properties can be extended. This allows you to define an additional property for them to hold that would normally not fit. For example in result, success is not the same as victory, and you may want to define victory as a result extension.</a:t>
            </a:r>
            <a:br>
              <a:rPr lang="en-US" sz="1600" dirty="0">
                <a:latin typeface="Arial" panose="020B0604020202020204" pitchFamily="34" charset="0"/>
                <a:ea typeface="Arial Narrow"/>
                <a:cs typeface="Arial" panose="020B0604020202020204" pitchFamily="34" charset="0"/>
                <a:sym typeface="Arial Narrow"/>
              </a:rPr>
            </a:br>
            <a:br>
              <a:rPr lang="en-US" sz="1600" dirty="0">
                <a:latin typeface="Arial" panose="020B0604020202020204" pitchFamily="34" charset="0"/>
                <a:ea typeface="Arial Narrow"/>
                <a:cs typeface="Arial" panose="020B0604020202020204" pitchFamily="34" charset="0"/>
                <a:sym typeface="Arial Narrow"/>
              </a:rPr>
            </a:br>
            <a:r>
              <a:rPr lang="en-US" sz="1600" dirty="0">
                <a:latin typeface="Arial" panose="020B0604020202020204" pitchFamily="34" charset="0"/>
                <a:ea typeface="Arial Narrow"/>
                <a:cs typeface="Arial" panose="020B0604020202020204" pitchFamily="34" charset="0"/>
                <a:sym typeface="Arial Narrow"/>
              </a:rPr>
              <a:t>If using extensions, it is best to clearly define the new properties you are using to extend. This is done via profiles, and we will get back to that later.</a:t>
            </a:r>
          </a:p>
          <a:p>
            <a:pPr lvl="0" algn="l">
              <a:spcBef>
                <a:spcPts val="0"/>
              </a:spcBef>
              <a:spcAft>
                <a:spcPts val="0"/>
              </a:spcAft>
              <a:buSzPts val="2100"/>
            </a:pPr>
            <a:endParaRPr lang="en-US" sz="1600" dirty="0">
              <a:latin typeface="Arial" panose="020B0604020202020204" pitchFamily="34" charset="0"/>
              <a:ea typeface="Arial Narrow"/>
              <a:cs typeface="Arial" panose="020B0604020202020204" pitchFamily="34" charset="0"/>
              <a:sym typeface="Arial Narrow"/>
            </a:endParaRPr>
          </a:p>
          <a:p>
            <a:pPr lvl="0" algn="l">
              <a:spcBef>
                <a:spcPts val="0"/>
              </a:spcBef>
              <a:spcAft>
                <a:spcPts val="0"/>
              </a:spcAft>
              <a:buSzPts val="2100"/>
            </a:pPr>
            <a:r>
              <a:rPr lang="en-US" sz="1600" dirty="0">
                <a:latin typeface="Arial" panose="020B0604020202020204" pitchFamily="34" charset="0"/>
                <a:ea typeface="Arial Narrow"/>
                <a:cs typeface="Arial" panose="020B0604020202020204" pitchFamily="34" charset="0"/>
                <a:sym typeface="Arial Narrow"/>
              </a:rPr>
              <a:t>Start the message w use profiles. Mention how it will annoy your data scientist if you don’t</a:t>
            </a:r>
          </a:p>
          <a:p>
            <a:pPr lvl="0" algn="l">
              <a:spcBef>
                <a:spcPts val="0"/>
              </a:spcBef>
              <a:spcAft>
                <a:spcPts val="0"/>
              </a:spcAft>
              <a:buSzPts val="2100"/>
            </a:pPr>
            <a:endParaRPr lang="en-US" sz="1600" dirty="0">
              <a:latin typeface="Arial" panose="020B0604020202020204" pitchFamily="34" charset="0"/>
              <a:ea typeface="Arial Narrow"/>
              <a:cs typeface="Arial" panose="020B0604020202020204" pitchFamily="34" charset="0"/>
              <a:sym typeface="Arial Narrow"/>
            </a:endParaRPr>
          </a:p>
          <a:p>
            <a:pPr lvl="0" algn="l">
              <a:spcBef>
                <a:spcPts val="0"/>
              </a:spcBef>
              <a:spcAft>
                <a:spcPts val="0"/>
              </a:spcAft>
              <a:buSzPts val="2100"/>
            </a:pPr>
            <a:r>
              <a:rPr lang="en-US" sz="1600" dirty="0">
                <a:latin typeface="Arial" panose="020B0604020202020204" pitchFamily="34" charset="0"/>
                <a:ea typeface="Arial Narrow"/>
                <a:cs typeface="Arial" panose="020B0604020202020204" pitchFamily="34" charset="0"/>
                <a:sym typeface="Arial Narrow"/>
              </a:rPr>
              <a:t>If there is time, pause for questions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1120937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data in respect to xAPI is primarily used for 2 main purposes: Identification and Vocabulary.</a:t>
            </a:r>
            <a:br>
              <a:rPr lang="en-US" dirty="0"/>
            </a:br>
            <a:br>
              <a:rPr lang="en-US" dirty="0"/>
            </a:br>
            <a:r>
              <a:rPr lang="en-US" dirty="0"/>
              <a:t>This slide goes over the benefits of reverse identifiers, first mentioned when we bring up slide 24.</a:t>
            </a:r>
          </a:p>
          <a:p>
            <a:br>
              <a:rPr lang="en-US" dirty="0"/>
            </a:br>
            <a:r>
              <a:rPr lang="en-US" dirty="0"/>
              <a:t>The main draw is that you can have users be anonymous in one system, while the authorized users can map info back to agents they are allowed to track.</a:t>
            </a:r>
          </a:p>
          <a:p>
            <a:endParaRPr lang="en-US" dirty="0"/>
          </a:p>
          <a:p>
            <a:r>
              <a:rPr lang="en-US" dirty="0"/>
              <a:t>This allows us to track our data about an individual, and if somehow this data leaks out, no PII is lost!</a:t>
            </a:r>
          </a:p>
          <a:p>
            <a:endParaRPr lang="en-US" dirty="0"/>
          </a:p>
          <a:p>
            <a:r>
              <a:rPr lang="en-US" dirty="0"/>
              <a:t>Linked data is an indirect reference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2099049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480"/>
              </a:spcBef>
              <a:spcAft>
                <a:spcPts val="0"/>
              </a:spcAft>
              <a:buClr>
                <a:schemeClr val="dk1"/>
              </a:buClr>
              <a:buSzPts val="1100"/>
              <a:buFont typeface="Arial"/>
              <a:buNone/>
            </a:pPr>
            <a:r>
              <a:rPr lang="en-US" dirty="0"/>
              <a:t>This explains the 2</a:t>
            </a:r>
            <a:r>
              <a:rPr lang="en-US" baseline="30000" dirty="0"/>
              <a:t>nd</a:t>
            </a:r>
            <a:r>
              <a:rPr lang="en-US" dirty="0"/>
              <a:t> half of linked data, being able to create a dictionary that allows multiple groups to use the same statements, despite having their own controlled vocabulary</a:t>
            </a:r>
            <a:br>
              <a:rPr lang="en-US" dirty="0"/>
            </a:br>
            <a:br>
              <a:rPr lang="en-US" dirty="0"/>
            </a:br>
            <a:r>
              <a:rPr lang="en-US" dirty="0"/>
              <a:t>Different languages use different words to mean the same thing. This can even be true between different branches of the military. However, we all mean the same thing.</a:t>
            </a:r>
          </a:p>
          <a:p>
            <a:pPr marL="0" lvl="0" indent="0" algn="l" rtl="0">
              <a:spcBef>
                <a:spcPts val="480"/>
              </a:spcBef>
              <a:spcAft>
                <a:spcPts val="0"/>
              </a:spcAft>
              <a:buClr>
                <a:schemeClr val="dk1"/>
              </a:buClr>
              <a:buSzPts val="1100"/>
              <a:buFont typeface="Arial"/>
              <a:buNone/>
            </a:pPr>
            <a:endParaRPr lang="en-US" dirty="0"/>
          </a:p>
          <a:p>
            <a:pPr marL="0" lvl="0" indent="0" algn="l" rtl="0">
              <a:spcBef>
                <a:spcPts val="480"/>
              </a:spcBef>
              <a:spcAft>
                <a:spcPts val="0"/>
              </a:spcAft>
              <a:buClr>
                <a:schemeClr val="dk1"/>
              </a:buClr>
              <a:buSzPts val="1100"/>
              <a:buFont typeface="Arial"/>
              <a:buNone/>
            </a:pPr>
            <a:r>
              <a:rPr lang="en-US" dirty="0"/>
              <a:t>This can be solved using xAPI profiles, schemas, and language maps. We will be discussing schemas and profiles.</a:t>
            </a:r>
          </a:p>
          <a:p>
            <a:pPr marL="0" lvl="0" indent="0" algn="l" rtl="0">
              <a:spcBef>
                <a:spcPts val="480"/>
              </a:spcBef>
              <a:spcAft>
                <a:spcPts val="0"/>
              </a:spcAft>
              <a:buClr>
                <a:schemeClr val="dk1"/>
              </a:buClr>
              <a:buSzPts val="1100"/>
              <a:buFont typeface="Arial"/>
              <a:buNone/>
            </a:pPr>
            <a:endParaRPr lang="en-US" dirty="0"/>
          </a:p>
          <a:p>
            <a:pPr marL="0" lvl="0" indent="0" algn="l" rtl="0">
              <a:spcBef>
                <a:spcPts val="480"/>
              </a:spcBef>
              <a:spcAft>
                <a:spcPts val="0"/>
              </a:spcAft>
              <a:buClr>
                <a:schemeClr val="dk1"/>
              </a:buClr>
              <a:buSzPts val="1100"/>
              <a:buFont typeface="Arial"/>
              <a:buNone/>
            </a:pPr>
            <a:r>
              <a:rPr lang="en-US" dirty="0"/>
              <a:t>With both, we assign a machine-readable unique ID, ideally a resolvable IRI, and then all the different terms to can be found alongside this definition. In a schema this is just a server, in a profile this is in a document that may be hosted on a server.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3964528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xAPI Profiles?</a:t>
            </a:r>
            <a:br>
              <a:rPr lang="en-US" dirty="0"/>
            </a:br>
            <a:r>
              <a:rPr lang="en-US" dirty="0"/>
              <a:t> - Establishes a controlled vocabulary for a project</a:t>
            </a:r>
            <a:br>
              <a:rPr lang="en-US" dirty="0"/>
            </a:br>
            <a:r>
              <a:rPr lang="en-US" dirty="0"/>
              <a:t> - Part of a good data plan</a:t>
            </a:r>
          </a:p>
          <a:p>
            <a:r>
              <a:rPr lang="en-US" dirty="0"/>
              <a:t> - Promotes interoperability with other projects</a:t>
            </a:r>
          </a:p>
          <a:p>
            <a:r>
              <a:rPr lang="en-US" dirty="0"/>
              <a:t> - Defines expected data flow (helps show when something is wrong by incorrect event order)</a:t>
            </a:r>
          </a:p>
          <a:p>
            <a:endParaRPr lang="en-US" dirty="0"/>
          </a:p>
          <a:p>
            <a:r>
              <a:rPr lang="en-US" dirty="0"/>
              <a:t>Reusability</a:t>
            </a:r>
            <a:br>
              <a:rPr lang="en-US" dirty="0"/>
            </a:br>
            <a:r>
              <a:rPr lang="en-US" dirty="0"/>
              <a:t> - A defined data plan allows similar learning content to “recycle” the data plan</a:t>
            </a:r>
            <a:br>
              <a:rPr lang="en-US" dirty="0"/>
            </a:br>
            <a:r>
              <a:rPr lang="en-US" dirty="0"/>
              <a:t> - Full of predefined metadata</a:t>
            </a:r>
          </a:p>
          <a:p>
            <a:r>
              <a:rPr lang="en-US" dirty="0"/>
              <a:t> - written in such a way that a machine can use it, and a human can parse it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1805831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solidFill>
                  <a:srgbClr val="FFFFFF"/>
                </a:solidFill>
                <a:latin typeface="Arial" panose="020B0604020202020204" pitchFamily="34" charset="0"/>
                <a:ea typeface="Arial Narrow"/>
                <a:cs typeface="Arial" panose="020B0604020202020204" pitchFamily="34" charset="0"/>
                <a:sym typeface="Arial Narrow"/>
              </a:rPr>
              <a:t>Linked Data, Context and Profiles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solidFill>
                <a:srgbClr val="FFFFFF"/>
              </a:solidFill>
              <a:latin typeface="Arial" panose="020B0604020202020204" pitchFamily="34" charset="0"/>
              <a:ea typeface="Arial Narrow"/>
              <a:cs typeface="Arial" panose="020B0604020202020204" pitchFamily="34" charset="0"/>
              <a:sym typeface="Arial Narrow"/>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solidFill>
                  <a:srgbClr val="FFFFFF"/>
                </a:solidFill>
                <a:latin typeface="Arial" panose="020B0604020202020204" pitchFamily="34" charset="0"/>
                <a:ea typeface="Arial Narrow"/>
                <a:cs typeface="Arial" panose="020B0604020202020204" pitchFamily="34" charset="0"/>
                <a:sym typeface="Arial Narrow"/>
              </a:rPr>
              <a:t>When using an xAPI Profile (which is strongly recommended) that is listed in the category context activity. All xAPI profiles have an id, which is an IRI. This should be the ID of the of the category context activity.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solidFill>
                <a:srgbClr val="FFFFFF"/>
              </a:solidFill>
              <a:latin typeface="Arial" panose="020B0604020202020204" pitchFamily="34" charset="0"/>
              <a:ea typeface="Arial Narrow"/>
              <a:cs typeface="Arial" panose="020B0604020202020204" pitchFamily="34" charset="0"/>
              <a:sym typeface="Arial Narrow"/>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With this information, data scientists can then map all properties of the xAPI statement, such as verbs, extensions, and </a:t>
            </a:r>
            <a:r>
              <a:rPr lang="en-US" err="1"/>
              <a:t>objectTypes</a:t>
            </a:r>
            <a:r>
              <a:rPr lang="en-US"/>
              <a:t>, as to the definitions within the profile.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If the profile includes multiple languages, systems can translate how these statements are displayed depending on the data auditor’s language preferences</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832856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SzPts val="2100"/>
              <a:buFont typeface="Arial" panose="020B0604020202020204" pitchFamily="34" charset="0"/>
              <a:buNone/>
            </a:pPr>
            <a:r>
              <a:rPr lang="en-US" dirty="0"/>
              <a:t>How xAPI Profiles are Made</a:t>
            </a:r>
          </a:p>
          <a:p>
            <a:pPr marL="0" lvl="0" indent="0">
              <a:spcBef>
                <a:spcPts val="0"/>
              </a:spcBef>
              <a:spcAft>
                <a:spcPts val="0"/>
              </a:spcAft>
              <a:buSzPts val="2100"/>
              <a:buFont typeface="Arial" panose="020B0604020202020204" pitchFamily="34" charset="0"/>
              <a:buNone/>
            </a:pPr>
            <a:endParaRPr lang="en-US" dirty="0">
              <a:latin typeface="Calibri"/>
              <a:ea typeface="Calibri"/>
              <a:cs typeface="Calibri"/>
              <a:sym typeface="Calibri"/>
            </a:endParaRPr>
          </a:p>
          <a:p>
            <a:pPr marL="342900" lvl="0"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Here we briefly cover what an xAPI profile is, and why they matter.</a:t>
            </a:r>
          </a:p>
          <a:p>
            <a:pPr marL="952485" lvl="1"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The “language” of your project</a:t>
            </a:r>
          </a:p>
          <a:p>
            <a:pPr marL="952485" lvl="1"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Intended to be reused in order to support interoperability</a:t>
            </a:r>
          </a:p>
          <a:p>
            <a:pPr marL="952485" lvl="1"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Ties back to slide 30, without a profile to define extensions they lose a lot of value</a:t>
            </a:r>
          </a:p>
          <a:p>
            <a:pPr marL="952485" lvl="1"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Profiles are how to extend the xAPI specification to meet your data needs</a:t>
            </a:r>
          </a:p>
          <a:p>
            <a:pPr marL="342900" lvl="0"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With a profile, it is best to reuse existing concepts/templates/patterns from other already existing profiles. (In fact it is encouraged)</a:t>
            </a:r>
          </a:p>
          <a:p>
            <a:pPr marL="342900" lvl="0" indent="-342900">
              <a:spcBef>
                <a:spcPts val="0"/>
              </a:spcBef>
              <a:spcAft>
                <a:spcPts val="0"/>
              </a:spcAft>
              <a:buSzPts val="2100"/>
              <a:buFont typeface="Arial" panose="020B0604020202020204" pitchFamily="34" charset="0"/>
              <a:buChar char="•"/>
            </a:pPr>
            <a:r>
              <a:rPr lang="en-US" dirty="0">
                <a:latin typeface="Calibri"/>
                <a:ea typeface="Calibri"/>
                <a:cs typeface="Calibri"/>
                <a:sym typeface="Calibri"/>
              </a:rPr>
              <a:t>Profiles should cover as much of your data as possible, and it is </a:t>
            </a:r>
            <a:r>
              <a:rPr lang="en-US" u="sng" dirty="0">
                <a:latin typeface="Calibri"/>
                <a:ea typeface="Calibri"/>
                <a:cs typeface="Calibri"/>
                <a:sym typeface="Calibri"/>
              </a:rPr>
              <a:t>important to already have a data plan in mind</a:t>
            </a:r>
            <a:r>
              <a:rPr lang="en-US" dirty="0">
                <a:latin typeface="Calibri"/>
                <a:ea typeface="Calibri"/>
                <a:cs typeface="Calibri"/>
                <a:sym typeface="Calibri"/>
              </a:rPr>
              <a:t> when generating them.</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3737463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r>
              <a:rPr lang="en-US" dirty="0">
                <a:latin typeface="Calibri"/>
                <a:ea typeface="Calibri"/>
                <a:cs typeface="Calibri"/>
              </a:rPr>
              <a:t>Profiles include an idealized path of what a student will go through as they interact with our learning content</a:t>
            </a:r>
            <a:br>
              <a:rPr lang="en-US" dirty="0">
                <a:latin typeface="Calibri"/>
                <a:ea typeface="Calibri"/>
                <a:cs typeface="Calibri"/>
              </a:rPr>
            </a:br>
            <a:br>
              <a:rPr lang="en-US" dirty="0">
                <a:latin typeface="Calibri"/>
                <a:ea typeface="Calibri"/>
                <a:cs typeface="Calibri"/>
              </a:rPr>
            </a:br>
            <a:r>
              <a:rPr lang="en-US" dirty="0">
                <a:latin typeface="Calibri"/>
                <a:ea typeface="Calibri"/>
                <a:cs typeface="Calibri"/>
              </a:rPr>
              <a:t>Within a learning journey they will go through multiple assessments, and a profile can be built for any type of learning environment. Using multiple profiles within a schoolhouse is common, as making a single profile to cover everything is impossible, and not recommended.</a:t>
            </a:r>
            <a:br>
              <a:rPr lang="en-US" dirty="0">
                <a:latin typeface="Calibri"/>
                <a:ea typeface="Calibri"/>
                <a:cs typeface="Calibri"/>
              </a:rPr>
            </a:br>
            <a:br>
              <a:rPr lang="en-US" dirty="0">
                <a:latin typeface="Calibri"/>
                <a:ea typeface="Calibri"/>
                <a:cs typeface="Calibri"/>
              </a:rPr>
            </a:br>
            <a:r>
              <a:rPr lang="en-US" dirty="0">
                <a:latin typeface="Calibri"/>
                <a:ea typeface="Calibri"/>
                <a:cs typeface="Calibri"/>
              </a:rPr>
              <a:t>These profiles create a </a:t>
            </a:r>
            <a:r>
              <a:rPr lang="en-US" dirty="0">
                <a:latin typeface="Arial"/>
                <a:cs typeface="Arial"/>
              </a:rPr>
              <a:t>consistency</a:t>
            </a:r>
            <a:r>
              <a:rPr lang="en-US" dirty="0">
                <a:latin typeface="Calibri"/>
                <a:cs typeface="Calibri"/>
              </a:rPr>
              <a:t> </a:t>
            </a:r>
            <a:r>
              <a:rPr lang="en-US" dirty="0">
                <a:latin typeface="Calibri"/>
                <a:ea typeface="Calibri"/>
                <a:cs typeface="Calibri"/>
              </a:rPr>
              <a:t>that allow for data to be leveraged across a larger organization. It is almost always better to try and reuse an already existing profile, than to build a new profile from scratch</a:t>
            </a:r>
            <a:endParaRPr lang="en-US" dirty="0">
              <a:latin typeface="Calibri"/>
              <a:ea typeface="Calibri"/>
              <a:cs typeface="Calibri"/>
              <a:sym typeface="Calibri"/>
            </a:endParaRPr>
          </a:p>
          <a:p>
            <a:pPr marL="0" lvl="0" indent="0" algn="l" rtl="0">
              <a:spcBef>
                <a:spcPts val="0"/>
              </a:spcBef>
              <a:spcAft>
                <a:spcPts val="0"/>
              </a:spcAft>
              <a:buNone/>
            </a:pPr>
            <a:endParaRPr lang="en-US" dirty="0">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799825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For all of the ISD folks, we looked at what ADDIE would look like for xAPI, and how leveraging xAPI would look like for both new and existing training solutions.</a:t>
            </a:r>
            <a:endParaRPr lang="en-US" dirty="0"/>
          </a:p>
          <a:p>
            <a:endParaRPr lang="en-US" dirty="0"/>
          </a:p>
          <a:p>
            <a:r>
              <a:rPr lang="en-US" dirty="0"/>
              <a:t>This chart should show how the acquisition process should go</a:t>
            </a:r>
          </a:p>
          <a:p>
            <a:endParaRPr lang="en-US" dirty="0"/>
          </a:p>
          <a:p>
            <a:r>
              <a:rPr lang="en-US" dirty="0"/>
              <a:t>For an existing solution</a:t>
            </a:r>
            <a:br>
              <a:rPr lang="en-US" dirty="0"/>
            </a:br>
            <a:r>
              <a:rPr lang="en-US" dirty="0"/>
              <a:t> - Identify what data you can get</a:t>
            </a:r>
          </a:p>
          <a:p>
            <a:r>
              <a:rPr lang="en-US" dirty="0"/>
              <a:t> - Identify what existing profiles you can use or make new ones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 leverage existing DIDs (</a:t>
            </a:r>
            <a:r>
              <a:rPr lang="en-US" b="1" dirty="0"/>
              <a:t>DATA ITEM DESCRIPTION</a:t>
            </a:r>
            <a:r>
              <a:rPr lang="en-US" b="0" dirty="0"/>
              <a:t>)</a:t>
            </a:r>
            <a:br>
              <a:rPr lang="en-US" b="0" dirty="0"/>
            </a:br>
            <a:r>
              <a:rPr lang="en-US" b="0" dirty="0"/>
              <a:t>     - DIDs define the data that are required from a contractor.</a:t>
            </a:r>
            <a:br>
              <a:rPr lang="en-US" b="0" dirty="0"/>
            </a:br>
            <a:r>
              <a:rPr lang="en-US" b="0" dirty="0"/>
              <a:t> - actually start using the system</a:t>
            </a:r>
            <a:br>
              <a:rPr lang="en-US" b="0" dirty="0"/>
            </a:br>
            <a:r>
              <a:rPr lang="en-US" b="0" dirty="0"/>
              <a:t> - Use dashboards based off the new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For a new solution</a:t>
            </a:r>
            <a:br>
              <a:rPr lang="en-US" b="0" dirty="0"/>
            </a:br>
            <a:r>
              <a:rPr lang="en-US" b="0" dirty="0"/>
              <a:t> - Identify the data you want</a:t>
            </a:r>
            <a:br>
              <a:rPr lang="en-US" b="0" dirty="0"/>
            </a:br>
            <a:r>
              <a:rPr lang="en-US" b="0" dirty="0"/>
              <a:t> - </a:t>
            </a:r>
            <a:r>
              <a:rPr lang="en-US" dirty="0"/>
              <a:t>And then all the steps become the same as if you were using an existing solution!</a:t>
            </a:r>
            <a:endParaRPr lang="en-US" b="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3427159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Using these profiles and xAPI allows for better visualization of learner performance and progress.</a:t>
            </a:r>
            <a:br>
              <a:rPr lang="en-US" dirty="0">
                <a:latin typeface="Arial"/>
                <a:cs typeface="Arial"/>
              </a:rPr>
            </a:br>
            <a:r>
              <a:rPr lang="en-US" dirty="0">
                <a:latin typeface="Arial"/>
                <a:cs typeface="Arial"/>
              </a:rPr>
              <a:t>The more we use profiles, the more they increase expectations across users for the data they want, and allows for better visualization over time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When building a Data Strategy (including an xAPI Profile) you want to </a:t>
            </a:r>
            <a:r>
              <a:rPr lang="en-US" b="1" dirty="0">
                <a:latin typeface="Arial"/>
                <a:cs typeface="Arial"/>
              </a:rPr>
              <a:t>start with the end in mind</a:t>
            </a:r>
            <a:r>
              <a:rPr lang="en-US" dirty="0">
                <a:latin typeface="Arial"/>
                <a:cs typeface="Arial"/>
              </a:rPr>
              <a:t>! You do not want to create a profile, and then look at what visualizations you can generate from it.</a:t>
            </a:r>
            <a:br>
              <a:rPr lang="en-US" dirty="0">
                <a:latin typeface="Arial"/>
                <a:cs typeface="Arial"/>
              </a:rPr>
            </a:br>
            <a:r>
              <a:rPr lang="en-US" dirty="0">
                <a:latin typeface="Arial"/>
                <a:cs typeface="Arial"/>
              </a:rPr>
              <a:t>Instead, decide on what you want to visualize/display/capture, and then use that to feed what data you capture and how.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order for us to get the information based on the data strategy xAPI collects data in a matter that is easy to share, define, and understand across our community</a:t>
            </a:r>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1792045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153012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2 learning objectives for this tutorial, you will see which objective is being spoken about on the top right hand corner of each slide.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Dumb it down: part 1 is how to use it and part 2 is how to build it.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705093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of xAPI lies with 3 major projects</a:t>
            </a:r>
            <a:br>
              <a:rPr lang="en-US" dirty="0"/>
            </a:br>
            <a:r>
              <a:rPr lang="en-US" dirty="0"/>
              <a:t>xAPI Profiles</a:t>
            </a:r>
            <a:br>
              <a:rPr lang="en-US" dirty="0"/>
            </a:br>
            <a:r>
              <a:rPr lang="en-US" dirty="0"/>
              <a:t> - These allow defined vocabulary for projects</a:t>
            </a:r>
            <a:br>
              <a:rPr lang="en-US" dirty="0"/>
            </a:br>
            <a:r>
              <a:rPr lang="en-US" dirty="0"/>
              <a:t> - Promote interoperability of data</a:t>
            </a:r>
          </a:p>
          <a:p>
            <a:endParaRPr lang="en-US" dirty="0"/>
          </a:p>
          <a:p>
            <a:r>
              <a:rPr lang="en-US" dirty="0"/>
              <a:t>cmi5</a:t>
            </a:r>
            <a:br>
              <a:rPr lang="en-US" dirty="0"/>
            </a:br>
            <a:r>
              <a:rPr lang="en-US" dirty="0"/>
              <a:t> - Being standardized by the IEEE</a:t>
            </a:r>
            <a:br>
              <a:rPr lang="en-US" dirty="0"/>
            </a:br>
            <a:r>
              <a:rPr lang="en-US" dirty="0"/>
              <a:t> - Provides the structure that was lost in the transition from SCORM to xAPI</a:t>
            </a:r>
          </a:p>
          <a:p>
            <a:r>
              <a:rPr lang="en-US" dirty="0"/>
              <a:t> - Includes an xAPI Profile</a:t>
            </a:r>
          </a:p>
          <a:p>
            <a:endParaRPr lang="en-US" dirty="0"/>
          </a:p>
          <a:p>
            <a:r>
              <a:rPr lang="en-US" dirty="0"/>
              <a:t>xAPI version 2.0</a:t>
            </a:r>
            <a:br>
              <a:rPr lang="en-US" dirty="0"/>
            </a:br>
            <a:r>
              <a:rPr lang="en-US" dirty="0"/>
              <a:t> </a:t>
            </a:r>
            <a:r>
              <a:rPr lang="en-US"/>
              <a:t>- Publicly </a:t>
            </a:r>
            <a:r>
              <a:rPr lang="en-US" dirty="0"/>
              <a:t>released as </a:t>
            </a:r>
            <a:r>
              <a:rPr lang="en-US"/>
              <a:t>an open-source </a:t>
            </a:r>
            <a:r>
              <a:rPr lang="en-US" dirty="0"/>
              <a:t>IEEE standard</a:t>
            </a:r>
          </a:p>
          <a:p>
            <a:r>
              <a:rPr lang="en-US" dirty="0"/>
              <a:t> - Adds context Agents and groups (Not included in this tutorial, as the spec was approved after this tutorial was approved)</a:t>
            </a:r>
          </a:p>
          <a:p>
            <a:r>
              <a:rPr lang="en-US" dirty="0"/>
              <a:t> - In version 1.0.3, we had many SHOULD requirements, meaning some compliant implementations to not work with others. These have either be turned into SHALLs or removed entirely.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65157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392520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9: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17" name="Google Shape;417;p2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2004354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this slide we plan to quickly cover the benefits of xAPI from an acquisition viewpoint.</a:t>
            </a:r>
            <a:br>
              <a:rPr lang="en-US" dirty="0">
                <a:latin typeface="Arial"/>
                <a:cs typeface="Arial"/>
              </a:rPr>
            </a:br>
            <a:br>
              <a:rPr lang="en-US" dirty="0">
                <a:cs typeface="Arial"/>
              </a:rPr>
            </a:br>
            <a:r>
              <a:rPr lang="en-US" dirty="0">
                <a:latin typeface="Arial"/>
                <a:cs typeface="Arial"/>
              </a:rPr>
              <a:t>It has been shown in projects like ready relevant learning in the US Navy and STEELR for the US Army that there is a way to purchase xAPI data within a training system. Last year, the PSMA best paper broke this up in great detail.</a:t>
            </a:r>
            <a:br>
              <a:rPr lang="en-US" dirty="0">
                <a:cs typeface="Arial"/>
              </a:rPr>
            </a:br>
            <a:br>
              <a:rPr lang="en-US" dirty="0">
                <a:cs typeface="Arial"/>
              </a:rPr>
            </a:br>
            <a:r>
              <a:rPr lang="en-US" dirty="0">
                <a:latin typeface="Arial"/>
                <a:cs typeface="Arial"/>
              </a:rPr>
              <a:t>This data enable you to consistently sample human performance findings across multiple activities (multi model capture)</a:t>
            </a:r>
            <a:br>
              <a:rPr lang="en-US" dirty="0">
                <a:cs typeface="Arial"/>
              </a:rPr>
            </a:br>
            <a:br>
              <a:rPr lang="en-US" dirty="0">
                <a:cs typeface="Arial"/>
              </a:rPr>
            </a:br>
            <a:r>
              <a:rPr lang="en-US" dirty="0">
                <a:latin typeface="Arial"/>
                <a:cs typeface="Arial"/>
              </a:rPr>
              <a:t>This expands on slide 14</a:t>
            </a:r>
            <a:br>
              <a:rPr lang="en-US" dirty="0">
                <a:cs typeface="Arial"/>
              </a:rPr>
            </a:br>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292224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IEEE spec that that can be used in contracts</a:t>
            </a:r>
            <a:br>
              <a:rPr lang="en-US" dirty="0"/>
            </a:br>
            <a:br>
              <a:rPr lang="en-US" dirty="0"/>
            </a:br>
            <a:r>
              <a:rPr lang="en-US" dirty="0"/>
              <a:t>JSON is </a:t>
            </a:r>
            <a:r>
              <a:rPr lang="en-US" sz="1600" dirty="0">
                <a:latin typeface="Arial" panose="020B0604020202020204" pitchFamily="34" charset="0"/>
                <a:ea typeface="Arial Narrow"/>
                <a:cs typeface="Arial" panose="020B0604020202020204" pitchFamily="34" charset="0"/>
                <a:sym typeface="Arial Narrow"/>
              </a:rPr>
              <a:t>a common data format used across industry and government. </a:t>
            </a:r>
            <a:br>
              <a:rPr lang="en-US" sz="1600" dirty="0">
                <a:latin typeface="Arial" panose="020B0604020202020204" pitchFamily="34" charset="0"/>
                <a:ea typeface="Arial Narrow"/>
                <a:cs typeface="Arial" panose="020B0604020202020204" pitchFamily="34" charset="0"/>
                <a:sym typeface="Arial Narrow"/>
              </a:rPr>
            </a:br>
            <a:br>
              <a:rPr lang="en-US" sz="1600" dirty="0">
                <a:latin typeface="Arial" panose="020B0604020202020204" pitchFamily="34" charset="0"/>
                <a:ea typeface="Arial Narrow"/>
                <a:cs typeface="Arial" panose="020B0604020202020204" pitchFamily="34" charset="0"/>
                <a:sym typeface="Arial Narrow"/>
              </a:rPr>
            </a:br>
            <a:r>
              <a:rPr lang="en-US" sz="1600" dirty="0">
                <a:latin typeface="Arial" panose="020B0604020202020204" pitchFamily="34" charset="0"/>
                <a:ea typeface="Arial Narrow"/>
                <a:cs typeface="Arial" panose="020B0604020202020204" pitchFamily="34" charset="0"/>
                <a:sym typeface="Arial Narrow"/>
              </a:rPr>
              <a:t>While xAPI can encode data about formal learning experiences, it also can support informal learning, such as on-the-job training or self-directed learning in work environments. </a:t>
            </a:r>
            <a:br>
              <a:rPr lang="en-US" sz="1600" dirty="0">
                <a:latin typeface="Arial" panose="020B0604020202020204" pitchFamily="34" charset="0"/>
                <a:ea typeface="Arial Narrow"/>
                <a:cs typeface="Arial" panose="020B0604020202020204" pitchFamily="34" charset="0"/>
                <a:sym typeface="Arial Narrow"/>
              </a:rPr>
            </a:br>
            <a:br>
              <a:rPr lang="en-US" sz="1600" dirty="0">
                <a:latin typeface="Arial" panose="020B0604020202020204" pitchFamily="34" charset="0"/>
                <a:ea typeface="Arial Narrow"/>
                <a:cs typeface="Arial" panose="020B0604020202020204" pitchFamily="34" charset="0"/>
                <a:sym typeface="Arial Narrow"/>
              </a:rPr>
            </a:br>
            <a:r>
              <a:rPr lang="en-US" sz="1600" dirty="0">
                <a:latin typeface="Arial" panose="020B0604020202020204" pitchFamily="34" charset="0"/>
                <a:ea typeface="Arial Narrow"/>
                <a:cs typeface="Arial" panose="020B0604020202020204" pitchFamily="34" charset="0"/>
                <a:sym typeface="Arial Narrow"/>
              </a:rPr>
              <a:t>Department of Defense (DoD) Instruction 1322.26 recommends xAPI as the primary method for encoding and exchanging interoperable learner performance data across the DoD enterprise. </a:t>
            </a:r>
            <a:r>
              <a:rPr lang="en-US" sz="1400" i="1" dirty="0">
                <a:solidFill>
                  <a:srgbClr val="006698"/>
                </a:solidFill>
                <a:latin typeface="Arial" panose="020B0604020202020204" pitchFamily="34" charset="0"/>
                <a:ea typeface="Arial Narrow"/>
                <a:cs typeface="Arial" panose="020B0604020202020204" pitchFamily="34" charset="0"/>
                <a:sym typeface="Arial Narrow"/>
              </a:rPr>
              <a:t>(</a:t>
            </a:r>
            <a:r>
              <a:rPr lang="en-US" sz="1400" i="1" dirty="0">
                <a:solidFill>
                  <a:srgbClr val="006698"/>
                </a:solidFill>
                <a:latin typeface="Arial Narrow"/>
                <a:ea typeface="Arial Narrow"/>
                <a:cs typeface="Arial Narrow"/>
                <a:sym typeface="Arial Narrow"/>
              </a:rPr>
              <a:t>You can budget for it.)</a:t>
            </a:r>
            <a:endParaRPr lang="en-US" sz="1400" i="1" dirty="0">
              <a:solidFill>
                <a:srgbClr val="006698"/>
              </a:solidFill>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34635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6-13 are a fun “scenario” loosely based off “Ender’s Game” that we use to explain how xAPI can be used in real life by the space force.</a:t>
            </a:r>
            <a:br>
              <a:rPr lang="en-US" dirty="0"/>
            </a:br>
            <a:r>
              <a:rPr lang="en-US" dirty="0"/>
              <a:t>2 teams enter a 0 gravity arena, and can win in one of two ways.</a:t>
            </a:r>
            <a:br>
              <a:rPr lang="en-US" dirty="0"/>
            </a:br>
            <a:r>
              <a:rPr lang="en-US" dirty="0"/>
              <a:t>1 – capture the enemy base</a:t>
            </a:r>
            <a:br>
              <a:rPr lang="en-US" dirty="0"/>
            </a:br>
            <a:r>
              <a:rPr lang="en-US" dirty="0"/>
              <a:t>2 – take out the enemy team</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179272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88345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232951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3069509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sp>
        <p:nvSpPr>
          <p:cNvPr id="23" name="Rectangle 22">
            <a:extLst>
              <a:ext uri="{FF2B5EF4-FFF2-40B4-BE49-F238E27FC236}">
                <a16:creationId xmlns:a16="http://schemas.microsoft.com/office/drawing/2014/main" id="{A73C4249-CE06-B81F-2036-11F351901CD0}"/>
              </a:ext>
            </a:extLst>
          </p:cNvPr>
          <p:cNvSpPr/>
          <p:nvPr userDrawn="1"/>
        </p:nvSpPr>
        <p:spPr bwMode="auto">
          <a:xfrm>
            <a:off x="0" y="6432457"/>
            <a:ext cx="12192000" cy="425544"/>
          </a:xfrm>
          <a:prstGeom prst="rect">
            <a:avLst/>
          </a:prstGeom>
          <a:solidFill>
            <a:schemeClr val="bg1">
              <a:lumMod val="95000"/>
              <a:alpha val="5856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Rectangle 3">
            <a:extLst>
              <a:ext uri="{FF2B5EF4-FFF2-40B4-BE49-F238E27FC236}">
                <a16:creationId xmlns:a16="http://schemas.microsoft.com/office/drawing/2014/main" id="{D1DF4B4C-7749-4BA5-4838-1BE3B206DB19}"/>
              </a:ext>
            </a:extLst>
          </p:cNvPr>
          <p:cNvSpPr>
            <a:spLocks noGrp="1" noChangeArrowheads="1"/>
          </p:cNvSpPr>
          <p:nvPr>
            <p:ph type="sldNum" sz="quarter" idx="4"/>
          </p:nvPr>
        </p:nvSpPr>
        <p:spPr>
          <a:xfrm>
            <a:off x="10157563" y="6498021"/>
            <a:ext cx="821634" cy="340935"/>
          </a:xfrm>
          <a:prstGeom prst="rect">
            <a:avLst/>
          </a:prstGeom>
        </p:spPr>
        <p:txBody>
          <a:bodyPr/>
          <a:lstStyle>
            <a:lvl1pPr algn="r">
              <a:defRPr sz="1600"/>
            </a:lvl1pPr>
          </a:lstStyle>
          <a:p>
            <a:pPr>
              <a:defRPr/>
            </a:pPr>
            <a:fld id="{D68E8870-17DE-45C4-A8DD-7644B2422933}" type="slidenum">
              <a:rPr lang="en-US" smtClean="0"/>
              <a:pPr>
                <a:defRPr/>
              </a:pPr>
              <a:t>‹#›</a:t>
            </a:fld>
            <a:endParaRPr lang="en-US"/>
          </a:p>
        </p:txBody>
      </p:sp>
      <p:grpSp>
        <p:nvGrpSpPr>
          <p:cNvPr id="31" name="Group 30">
            <a:extLst>
              <a:ext uri="{FF2B5EF4-FFF2-40B4-BE49-F238E27FC236}">
                <a16:creationId xmlns:a16="http://schemas.microsoft.com/office/drawing/2014/main" id="{A3C81F6E-C88E-AB39-1446-CCB76560D58D}"/>
              </a:ext>
            </a:extLst>
          </p:cNvPr>
          <p:cNvGrpSpPr/>
          <p:nvPr userDrawn="1"/>
        </p:nvGrpSpPr>
        <p:grpSpPr>
          <a:xfrm>
            <a:off x="144084" y="6508965"/>
            <a:ext cx="951750" cy="276999"/>
            <a:chOff x="301528" y="6508965"/>
            <a:chExt cx="1037983" cy="276999"/>
          </a:xfrm>
        </p:grpSpPr>
        <p:sp>
          <p:nvSpPr>
            <p:cNvPr id="32" name="Rectangle 31">
              <a:extLst>
                <a:ext uri="{FF2B5EF4-FFF2-40B4-BE49-F238E27FC236}">
                  <a16:creationId xmlns:a16="http://schemas.microsoft.com/office/drawing/2014/main" id="{CDBF7899-D7F5-7626-CBD3-2EAAF7D3D70C}"/>
                </a:ext>
              </a:extLst>
            </p:cNvPr>
            <p:cNvSpPr/>
            <p:nvPr/>
          </p:nvSpPr>
          <p:spPr>
            <a:xfrm>
              <a:off x="502422" y="6508965"/>
              <a:ext cx="837089" cy="276999"/>
            </a:xfrm>
            <a:prstGeom prst="rect">
              <a:avLst/>
            </a:prstGeom>
          </p:spPr>
          <p:txBody>
            <a:bodyPr wrap="none">
              <a:spAutoFit/>
            </a:bodyPr>
            <a:lstStyle/>
            <a:p>
              <a:r>
                <a:rPr lang="en-US" sz="1200" b="1">
                  <a:latin typeface="Arial"/>
                  <a:cs typeface="Arial"/>
                </a:rPr>
                <a:t>@IITSEC</a:t>
              </a:r>
            </a:p>
          </p:txBody>
        </p:sp>
        <p:pic>
          <p:nvPicPr>
            <p:cNvPr id="33" name="Picture 32" descr="twitterlogosmall.png">
              <a:extLst>
                <a:ext uri="{FF2B5EF4-FFF2-40B4-BE49-F238E27FC236}">
                  <a16:creationId xmlns:a16="http://schemas.microsoft.com/office/drawing/2014/main" id="{DCF6BB6A-687C-2F5B-F1AB-527B35065D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528" y="6576660"/>
              <a:ext cx="266049" cy="161624"/>
            </a:xfrm>
            <a:prstGeom prst="rect">
              <a:avLst/>
            </a:prstGeom>
          </p:spPr>
        </p:pic>
      </p:grpSp>
      <p:grpSp>
        <p:nvGrpSpPr>
          <p:cNvPr id="34" name="Group 33">
            <a:extLst>
              <a:ext uri="{FF2B5EF4-FFF2-40B4-BE49-F238E27FC236}">
                <a16:creationId xmlns:a16="http://schemas.microsoft.com/office/drawing/2014/main" id="{71291485-0F3E-6B80-179F-B6A74705A880}"/>
              </a:ext>
            </a:extLst>
          </p:cNvPr>
          <p:cNvGrpSpPr/>
          <p:nvPr userDrawn="1"/>
        </p:nvGrpSpPr>
        <p:grpSpPr>
          <a:xfrm>
            <a:off x="1207121" y="6512595"/>
            <a:ext cx="1226696" cy="276999"/>
            <a:chOff x="2320200" y="6472185"/>
            <a:chExt cx="1226696" cy="276999"/>
          </a:xfrm>
        </p:grpSpPr>
        <p:pic>
          <p:nvPicPr>
            <p:cNvPr id="35" name="Picture 34" descr="YouTube_icon_block.png">
              <a:extLst>
                <a:ext uri="{FF2B5EF4-FFF2-40B4-BE49-F238E27FC236}">
                  <a16:creationId xmlns:a16="http://schemas.microsoft.com/office/drawing/2014/main" id="{9B3A5394-2007-E130-F8D6-6C0FA4C17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0200" y="6525738"/>
              <a:ext cx="226002" cy="169501"/>
            </a:xfrm>
            <a:prstGeom prst="rect">
              <a:avLst/>
            </a:prstGeom>
          </p:spPr>
        </p:pic>
        <p:sp>
          <p:nvSpPr>
            <p:cNvPr id="36" name="Rectangle 35">
              <a:extLst>
                <a:ext uri="{FF2B5EF4-FFF2-40B4-BE49-F238E27FC236}">
                  <a16:creationId xmlns:a16="http://schemas.microsoft.com/office/drawing/2014/main" id="{95B97FBD-1045-9501-2A76-65F5EE13F69B}"/>
                </a:ext>
              </a:extLst>
            </p:cNvPr>
            <p:cNvSpPr/>
            <p:nvPr/>
          </p:nvSpPr>
          <p:spPr>
            <a:xfrm>
              <a:off x="2513023" y="6472185"/>
              <a:ext cx="1033873" cy="276999"/>
            </a:xfrm>
            <a:prstGeom prst="rect">
              <a:avLst/>
            </a:prstGeom>
          </p:spPr>
          <p:txBody>
            <a:bodyPr wrap="none">
              <a:spAutoFit/>
            </a:bodyPr>
            <a:lstStyle/>
            <a:p>
              <a:r>
                <a:rPr lang="en-US" sz="1200" b="1">
                  <a:latin typeface="Arial"/>
                  <a:cs typeface="Arial"/>
                </a:rPr>
                <a:t>NTSAToday</a:t>
              </a:r>
            </a:p>
          </p:txBody>
        </p:sp>
      </p:grpSp>
      <p:pic>
        <p:nvPicPr>
          <p:cNvPr id="38" name="Picture 37" descr="Text, logo&#10;&#10;Description automatically generated">
            <a:extLst>
              <a:ext uri="{FF2B5EF4-FFF2-40B4-BE49-F238E27FC236}">
                <a16:creationId xmlns:a16="http://schemas.microsoft.com/office/drawing/2014/main" id="{DD673312-EC48-DCFA-30BD-DF87BDFAE3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8682" y="6499036"/>
            <a:ext cx="821634" cy="328974"/>
          </a:xfrm>
          <a:prstGeom prst="rect">
            <a:avLst/>
          </a:prstGeom>
        </p:spPr>
      </p:pic>
      <p:cxnSp>
        <p:nvCxnSpPr>
          <p:cNvPr id="4" name="Straight Connector 3">
            <a:extLst>
              <a:ext uri="{FF2B5EF4-FFF2-40B4-BE49-F238E27FC236}">
                <a16:creationId xmlns:a16="http://schemas.microsoft.com/office/drawing/2014/main" id="{C27C1F4B-68B0-1AA2-11B9-8CB0154F2A6B}"/>
              </a:ext>
            </a:extLst>
          </p:cNvPr>
          <p:cNvCxnSpPr/>
          <p:nvPr userDrawn="1"/>
        </p:nvCxnSpPr>
        <p:spPr bwMode="auto">
          <a:xfrm>
            <a:off x="0" y="1352225"/>
            <a:ext cx="12192000" cy="0"/>
          </a:xfrm>
          <a:prstGeom prst="line">
            <a:avLst/>
          </a:prstGeom>
          <a:noFill/>
          <a:ln w="38100" cap="flat" cmpd="sng" algn="ctr">
            <a:solidFill>
              <a:srgbClr val="E7BB01"/>
            </a:solidFill>
            <a:prstDash val="solid"/>
            <a:headEnd type="none" w="med" len="med"/>
            <a:tailEnd type="none" w="med" len="med"/>
          </a:ln>
          <a:effectLst>
            <a:outerShdw blurRad="40000" dist="23000" dir="5400000" rotWithShape="0">
              <a:srgbClr val="000000">
                <a:alpha val="35000"/>
              </a:srgbClr>
            </a:outerShdw>
          </a:effectLst>
        </p:spPr>
      </p:cxnSp>
      <p:pic>
        <p:nvPicPr>
          <p:cNvPr id="5" name="Picture 4">
            <a:extLst>
              <a:ext uri="{FF2B5EF4-FFF2-40B4-BE49-F238E27FC236}">
                <a16:creationId xmlns:a16="http://schemas.microsoft.com/office/drawing/2014/main" id="{1F2632E8-64B2-F050-D67E-58CFEE834F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pic>
        <p:nvPicPr>
          <p:cNvPr id="6" name="Picture 5" descr="Icon&#10;&#10;Description automatically generated">
            <a:extLst>
              <a:ext uri="{FF2B5EF4-FFF2-40B4-BE49-F238E27FC236}">
                <a16:creationId xmlns:a16="http://schemas.microsoft.com/office/drawing/2014/main" id="{AFCFF006-680F-10A9-21AD-8795278EE5F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737571" y="6442299"/>
            <a:ext cx="404323" cy="40585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157563" y="6498021"/>
            <a:ext cx="821634" cy="340935"/>
          </a:xfrm>
          <a:prstGeom prst="rect">
            <a:avLst/>
          </a:prstGeom>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157563" y="6498021"/>
            <a:ext cx="821634" cy="340935"/>
          </a:xfrm>
          <a:prstGeom prst="rect">
            <a:avLst/>
          </a:prstGeom>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ed Text">
  <p:cSld name="1_Bulleted Text">
    <p:spTree>
      <p:nvGrpSpPr>
        <p:cNvPr id="1" name="Shape 33"/>
        <p:cNvGrpSpPr/>
        <p:nvPr/>
      </p:nvGrpSpPr>
      <p:grpSpPr>
        <a:xfrm>
          <a:off x="0" y="0"/>
          <a:ext cx="0" cy="0"/>
          <a:chOff x="0" y="0"/>
          <a:chExt cx="0" cy="0"/>
        </a:xfrm>
      </p:grpSpPr>
      <p:sp>
        <p:nvSpPr>
          <p:cNvPr id="34" name="Google Shape;34;p38"/>
          <p:cNvSpPr txBox="1">
            <a:spLocks noGrp="1"/>
          </p:cNvSpPr>
          <p:nvPr>
            <p:ph type="sldNum" idx="12"/>
          </p:nvPr>
        </p:nvSpPr>
        <p:spPr>
          <a:xfrm>
            <a:off x="10158185" y="6494930"/>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38"/>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Tree>
    <p:extLst>
      <p:ext uri="{BB962C8B-B14F-4D97-AF65-F5344CB8AC3E}">
        <p14:creationId xmlns:p14="http://schemas.microsoft.com/office/powerpoint/2010/main" val="4176523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65778F2-2391-B61E-946A-BC0671015EC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1" name="Rectangle 20">
            <a:extLst>
              <a:ext uri="{FF2B5EF4-FFF2-40B4-BE49-F238E27FC236}">
                <a16:creationId xmlns:a16="http://schemas.microsoft.com/office/drawing/2014/main" id="{1B6CCEEF-DF52-47D0-3DF9-E5600E769CC1}"/>
              </a:ext>
            </a:extLst>
          </p:cNvPr>
          <p:cNvSpPr/>
          <p:nvPr userDrawn="1"/>
        </p:nvSpPr>
        <p:spPr bwMode="auto">
          <a:xfrm>
            <a:off x="0" y="6432457"/>
            <a:ext cx="12192000" cy="425544"/>
          </a:xfrm>
          <a:prstGeom prst="rect">
            <a:avLst/>
          </a:prstGeom>
          <a:solidFill>
            <a:schemeClr val="bg1">
              <a:lumMod val="95000"/>
              <a:alpha val="5856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Rectangle 3">
            <a:extLst>
              <a:ext uri="{FF2B5EF4-FFF2-40B4-BE49-F238E27FC236}">
                <a16:creationId xmlns:a16="http://schemas.microsoft.com/office/drawing/2014/main" id="{5FA83B92-4DE6-8A1A-4354-DBEC2A643D33}"/>
              </a:ext>
            </a:extLst>
          </p:cNvPr>
          <p:cNvSpPr>
            <a:spLocks noGrp="1" noChangeArrowheads="1"/>
          </p:cNvSpPr>
          <p:nvPr>
            <p:ph type="sldNum" sz="quarter" idx="4"/>
          </p:nvPr>
        </p:nvSpPr>
        <p:spPr>
          <a:xfrm>
            <a:off x="10157563" y="6498021"/>
            <a:ext cx="821634" cy="340935"/>
          </a:xfrm>
          <a:prstGeom prst="rect">
            <a:avLst/>
          </a:prstGeom>
        </p:spPr>
        <p:txBody>
          <a:bodyPr/>
          <a:lstStyle>
            <a:lvl1pPr algn="r">
              <a:defRPr sz="1600"/>
            </a:lvl1pPr>
          </a:lstStyle>
          <a:p>
            <a:pPr>
              <a:defRPr/>
            </a:pPr>
            <a:fld id="{D68E8870-17DE-45C4-A8DD-7644B2422933}" type="slidenum">
              <a:rPr lang="en-US" smtClean="0"/>
              <a:pPr>
                <a:defRPr/>
              </a:pPr>
              <a:t>‹#›</a:t>
            </a:fld>
            <a:endParaRPr lang="en-US"/>
          </a:p>
        </p:txBody>
      </p:sp>
      <p:grpSp>
        <p:nvGrpSpPr>
          <p:cNvPr id="27" name="Group 26">
            <a:extLst>
              <a:ext uri="{FF2B5EF4-FFF2-40B4-BE49-F238E27FC236}">
                <a16:creationId xmlns:a16="http://schemas.microsoft.com/office/drawing/2014/main" id="{D5387485-821A-B909-506E-09BB1A435765}"/>
              </a:ext>
            </a:extLst>
          </p:cNvPr>
          <p:cNvGrpSpPr/>
          <p:nvPr userDrawn="1"/>
        </p:nvGrpSpPr>
        <p:grpSpPr>
          <a:xfrm>
            <a:off x="144084" y="6508965"/>
            <a:ext cx="951750" cy="276999"/>
            <a:chOff x="301528" y="6508965"/>
            <a:chExt cx="1037983" cy="276999"/>
          </a:xfrm>
        </p:grpSpPr>
        <p:sp>
          <p:nvSpPr>
            <p:cNvPr id="28" name="Rectangle 27">
              <a:extLst>
                <a:ext uri="{FF2B5EF4-FFF2-40B4-BE49-F238E27FC236}">
                  <a16:creationId xmlns:a16="http://schemas.microsoft.com/office/drawing/2014/main" id="{2B9954A9-FD32-3413-E653-90FEE18743DE}"/>
                </a:ext>
              </a:extLst>
            </p:cNvPr>
            <p:cNvSpPr/>
            <p:nvPr/>
          </p:nvSpPr>
          <p:spPr>
            <a:xfrm>
              <a:off x="502422" y="6508965"/>
              <a:ext cx="837089" cy="276999"/>
            </a:xfrm>
            <a:prstGeom prst="rect">
              <a:avLst/>
            </a:prstGeom>
          </p:spPr>
          <p:txBody>
            <a:bodyPr wrap="none">
              <a:spAutoFit/>
            </a:bodyPr>
            <a:lstStyle/>
            <a:p>
              <a:r>
                <a:rPr lang="en-US" sz="1200" b="1">
                  <a:latin typeface="Arial"/>
                  <a:cs typeface="Arial"/>
                </a:rPr>
                <a:t>@IITSEC</a:t>
              </a:r>
            </a:p>
          </p:txBody>
        </p:sp>
        <p:pic>
          <p:nvPicPr>
            <p:cNvPr id="29" name="Picture 28" descr="twitterlogosmall.png">
              <a:extLst>
                <a:ext uri="{FF2B5EF4-FFF2-40B4-BE49-F238E27FC236}">
                  <a16:creationId xmlns:a16="http://schemas.microsoft.com/office/drawing/2014/main" id="{07945FC4-8B3C-FE8D-814E-1F521BA7A1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1528" y="6576660"/>
              <a:ext cx="266049" cy="161624"/>
            </a:xfrm>
            <a:prstGeom prst="rect">
              <a:avLst/>
            </a:prstGeom>
          </p:spPr>
        </p:pic>
      </p:grpSp>
      <p:grpSp>
        <p:nvGrpSpPr>
          <p:cNvPr id="30" name="Group 29">
            <a:extLst>
              <a:ext uri="{FF2B5EF4-FFF2-40B4-BE49-F238E27FC236}">
                <a16:creationId xmlns:a16="http://schemas.microsoft.com/office/drawing/2014/main" id="{94F03FA4-4DCF-696D-3D54-DCACBC1D1430}"/>
              </a:ext>
            </a:extLst>
          </p:cNvPr>
          <p:cNvGrpSpPr/>
          <p:nvPr userDrawn="1"/>
        </p:nvGrpSpPr>
        <p:grpSpPr>
          <a:xfrm>
            <a:off x="1207121" y="6512595"/>
            <a:ext cx="1226696" cy="276999"/>
            <a:chOff x="2320200" y="6472185"/>
            <a:chExt cx="1226696" cy="276999"/>
          </a:xfrm>
        </p:grpSpPr>
        <p:pic>
          <p:nvPicPr>
            <p:cNvPr id="31" name="Picture 30" descr="YouTube_icon_block.png">
              <a:extLst>
                <a:ext uri="{FF2B5EF4-FFF2-40B4-BE49-F238E27FC236}">
                  <a16:creationId xmlns:a16="http://schemas.microsoft.com/office/drawing/2014/main" id="{71521F32-1E25-C713-E48C-D980F4BC3D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20200" y="6525738"/>
              <a:ext cx="226002" cy="169501"/>
            </a:xfrm>
            <a:prstGeom prst="rect">
              <a:avLst/>
            </a:prstGeom>
          </p:spPr>
        </p:pic>
        <p:sp>
          <p:nvSpPr>
            <p:cNvPr id="32" name="Rectangle 31">
              <a:extLst>
                <a:ext uri="{FF2B5EF4-FFF2-40B4-BE49-F238E27FC236}">
                  <a16:creationId xmlns:a16="http://schemas.microsoft.com/office/drawing/2014/main" id="{BB712C78-AE6D-EC66-325E-B7BD6CCB384D}"/>
                </a:ext>
              </a:extLst>
            </p:cNvPr>
            <p:cNvSpPr/>
            <p:nvPr/>
          </p:nvSpPr>
          <p:spPr>
            <a:xfrm>
              <a:off x="2513023" y="6472185"/>
              <a:ext cx="1033873" cy="276999"/>
            </a:xfrm>
            <a:prstGeom prst="rect">
              <a:avLst/>
            </a:prstGeom>
          </p:spPr>
          <p:txBody>
            <a:bodyPr wrap="none">
              <a:spAutoFit/>
            </a:bodyPr>
            <a:lstStyle/>
            <a:p>
              <a:r>
                <a:rPr lang="en-US" sz="1200" b="1">
                  <a:latin typeface="Arial"/>
                  <a:cs typeface="Arial"/>
                </a:rPr>
                <a:t>NTSAToday</a:t>
              </a:r>
            </a:p>
          </p:txBody>
        </p:sp>
      </p:grpSp>
      <p:pic>
        <p:nvPicPr>
          <p:cNvPr id="34" name="Picture 33" descr="Text, logo&#10;&#10;Description automatically generated">
            <a:extLst>
              <a:ext uri="{FF2B5EF4-FFF2-40B4-BE49-F238E27FC236}">
                <a16:creationId xmlns:a16="http://schemas.microsoft.com/office/drawing/2014/main" id="{9AE08515-84BF-BD8D-D3E7-F984DBAEE344}"/>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968682" y="6499036"/>
            <a:ext cx="821634" cy="328974"/>
          </a:xfrm>
          <a:prstGeom prst="rect">
            <a:avLst/>
          </a:prstGeom>
        </p:spPr>
      </p:pic>
      <p:pic>
        <p:nvPicPr>
          <p:cNvPr id="35" name="Picture 34" descr="Icon&#10;&#10;Description automatically generated">
            <a:extLst>
              <a:ext uri="{FF2B5EF4-FFF2-40B4-BE49-F238E27FC236}">
                <a16:creationId xmlns:a16="http://schemas.microsoft.com/office/drawing/2014/main" id="{E11D4DE4-FB1F-E137-EEBF-93B6CA82471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1866" t="14373" r="23364" b="14479"/>
          <a:stretch/>
        </p:blipFill>
        <p:spPr>
          <a:xfrm>
            <a:off x="11737571" y="6442299"/>
            <a:ext cx="404323" cy="405859"/>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svg"/><Relationship Id="rId9" Type="http://schemas.openxmlformats.org/officeDocument/2006/relationships/customXml" Target="../ink/ink1.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6.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3.png"/><Relationship Id="rId4" Type="http://schemas.openxmlformats.org/officeDocument/2006/relationships/image" Target="../media/image19.png"/><Relationship Id="rId9" Type="http://schemas.openxmlformats.org/officeDocument/2006/relationships/image" Target="../media/image66.sv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69.png"/><Relationship Id="rId12"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png"/><Relationship Id="rId11" Type="http://schemas.microsoft.com/office/2007/relationships/hdphoto" Target="../media/hdphoto6.wdp"/><Relationship Id="rId5" Type="http://schemas.openxmlformats.org/officeDocument/2006/relationships/image" Target="../media/image58.png"/><Relationship Id="rId10" Type="http://schemas.microsoft.com/office/2007/relationships/hdphoto" Target="../media/hdphoto5.wdp"/><Relationship Id="rId4" Type="http://schemas.openxmlformats.org/officeDocument/2006/relationships/image" Target="../media/image67.png"/><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7.png"/><Relationship Id="rId3" Type="http://schemas.openxmlformats.org/officeDocument/2006/relationships/image" Target="../media/image16.png"/><Relationship Id="rId7" Type="http://schemas.openxmlformats.org/officeDocument/2006/relationships/image" Target="../media/image73.gif"/><Relationship Id="rId12" Type="http://schemas.openxmlformats.org/officeDocument/2006/relationships/image" Target="../media/image27.png"/><Relationship Id="rId2" Type="http://schemas.openxmlformats.org/officeDocument/2006/relationships/notesSlide" Target="../notesSlides/notesSlide28.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79.svg"/><Relationship Id="rId10" Type="http://schemas.openxmlformats.org/officeDocument/2006/relationships/image" Target="../media/image75.png"/><Relationship Id="rId4" Type="http://schemas.openxmlformats.org/officeDocument/2006/relationships/image" Target="../media/image70.jpeg"/><Relationship Id="rId9" Type="http://schemas.openxmlformats.org/officeDocument/2006/relationships/image" Target="../media/image74.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6.png"/><Relationship Id="rId7"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1.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6.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7.png"/><Relationship Id="rId10"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16.png"/><Relationship Id="rId7" Type="http://schemas.openxmlformats.org/officeDocument/2006/relationships/image" Target="../media/image4.png"/><Relationship Id="rId12" Type="http://schemas.openxmlformats.org/officeDocument/2006/relationships/image" Target="../media/image77.png"/><Relationship Id="rId2" Type="http://schemas.openxmlformats.org/officeDocument/2006/relationships/notesSlide" Target="../notesSlides/notesSlide34.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3.gif"/><Relationship Id="rId11" Type="http://schemas.openxmlformats.org/officeDocument/2006/relationships/image" Target="../media/image27.png"/><Relationship Id="rId5" Type="http://schemas.openxmlformats.org/officeDocument/2006/relationships/image" Target="../media/image71.png"/><Relationship Id="rId1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79.sv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0.svg"/><Relationship Id="rId11" Type="http://schemas.openxmlformats.org/officeDocument/2006/relationships/image" Target="../media/image104.sv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29.svg"/><Relationship Id="rId9" Type="http://schemas.openxmlformats.org/officeDocument/2006/relationships/image" Target="../media/image102.svg"/></Relationships>
</file>

<file path=ppt/slides/_rels/slide37.xml.rels><?xml version="1.0" encoding="UTF-8" standalone="yes"?>
<Relationships xmlns="http://schemas.openxmlformats.org/package/2006/relationships"><Relationship Id="rId3" Type="http://schemas.openxmlformats.org/officeDocument/2006/relationships/hyperlink" Target="https://netc.usalearning.net/xapi-library/xapi-did.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rmda.army.mil/privacy/PII/PII.htm" TargetMode="External"/><Relationship Id="rId3" Type="http://schemas.openxmlformats.org/officeDocument/2006/relationships/hyperlink" Target="https://github.com/adlnet/xAPI-Spec" TargetMode="External"/><Relationship Id="rId7" Type="http://schemas.openxmlformats.org/officeDocument/2006/relationships/hyperlink" Target="https://adlnet.gov/publications/2020/04/2019-Total-Learning-Architecture-Report/"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www.w3schools.com/js/js_json.asp" TargetMode="External"/><Relationship Id="rId5" Type="http://schemas.openxmlformats.org/officeDocument/2006/relationships/hyperlink" Target="https://www.esd.whs.mil/Directives/issuances/dodi" TargetMode="External"/><Relationship Id="rId4" Type="http://schemas.openxmlformats.org/officeDocument/2006/relationships/hyperlink" Target="https://github.com/adlnet/xapi-profile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4" y="2149979"/>
            <a:ext cx="10449813" cy="1229411"/>
          </a:xfrm>
        </p:spPr>
        <p:txBody>
          <a:bodyPr/>
          <a:lstStyle/>
          <a:p>
            <a:pPr lvl="0">
              <a:spcBef>
                <a:spcPts val="0"/>
              </a:spcBef>
              <a:spcAft>
                <a:spcPts val="0"/>
              </a:spcAft>
              <a:buSzPts val="2100"/>
            </a:pPr>
            <a:r>
              <a:rPr lang="en-US"/>
              <a:t>Implementation Strategies for Creating a Sustainable xAPI Data Strategy – 23T54</a:t>
            </a:r>
          </a:p>
        </p:txBody>
      </p:sp>
      <p:sp>
        <p:nvSpPr>
          <p:cNvPr id="10" name="Text Placeholder 9"/>
          <p:cNvSpPr>
            <a:spLocks noGrp="1"/>
          </p:cNvSpPr>
          <p:nvPr>
            <p:ph type="body" sz="quarter" idx="11"/>
          </p:nvPr>
        </p:nvSpPr>
        <p:spPr>
          <a:xfrm>
            <a:off x="2546759" y="3802495"/>
            <a:ext cx="3549241" cy="1229412"/>
          </a:xfrm>
        </p:spPr>
        <p:txBody>
          <a:bodyPr/>
          <a:lstStyle/>
          <a:p>
            <a:r>
              <a:rPr lang="en-US" sz="2000">
                <a:latin typeface="Calibri" panose="020F0502020204030204" pitchFamily="34" charset="0"/>
                <a:ea typeface="Calibri" panose="020F0502020204030204" pitchFamily="34" charset="0"/>
                <a:cs typeface="Calibri" panose="020F0502020204030204" pitchFamily="34" charset="0"/>
              </a:rPr>
              <a:t>Florian </a:t>
            </a:r>
            <a:r>
              <a:rPr lang="en-US" sz="2000" err="1">
                <a:latin typeface="Calibri" panose="020F0502020204030204" pitchFamily="34" charset="0"/>
                <a:ea typeface="Calibri" panose="020F0502020204030204" pitchFamily="34" charset="0"/>
                <a:cs typeface="Calibri" panose="020F0502020204030204" pitchFamily="34" charset="0"/>
              </a:rPr>
              <a:t>Tolk</a:t>
            </a:r>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b="0">
                <a:latin typeface="Calibri" panose="020F0502020204030204" pitchFamily="34" charset="0"/>
                <a:ea typeface="Calibri" panose="020F0502020204030204" pitchFamily="34" charset="0"/>
                <a:cs typeface="Calibri" panose="020F0502020204030204" pitchFamily="34" charset="0"/>
              </a:rPr>
              <a:t>Software Engineer</a:t>
            </a:r>
          </a:p>
          <a:p>
            <a:r>
              <a:rPr lang="en-US" sz="2000" b="0">
                <a:latin typeface="Calibri" panose="020F0502020204030204" pitchFamily="34" charset="0"/>
                <a:ea typeface="Calibri" panose="020F0502020204030204" pitchFamily="34" charset="0"/>
                <a:cs typeface="Calibri" panose="020F0502020204030204" pitchFamily="34" charset="0"/>
              </a:rPr>
              <a:t>ADL Initiative </a:t>
            </a:r>
          </a:p>
          <a:p>
            <a:r>
              <a:rPr lang="en-US" sz="2000" b="0">
                <a:latin typeface="Calibri" panose="020F0502020204030204" pitchFamily="34" charset="0"/>
                <a:ea typeface="Calibri" panose="020F0502020204030204" pitchFamily="34" charset="0"/>
                <a:cs typeface="Calibri" panose="020F0502020204030204" pitchFamily="34" charset="0"/>
              </a:rPr>
              <a:t>SETA Contractor, </a:t>
            </a:r>
            <a:r>
              <a:rPr lang="en-US" sz="2000" b="0" err="1">
                <a:latin typeface="Calibri" panose="020F0502020204030204" pitchFamily="34" charset="0"/>
                <a:ea typeface="Calibri" panose="020F0502020204030204" pitchFamily="34" charset="0"/>
                <a:cs typeface="Calibri" panose="020F0502020204030204" pitchFamily="34" charset="0"/>
              </a:rPr>
              <a:t>SimIS</a:t>
            </a:r>
            <a:r>
              <a:rPr lang="en-US" sz="2000" b="0">
                <a:latin typeface="Calibri" panose="020F0502020204030204" pitchFamily="34" charset="0"/>
                <a:ea typeface="Calibri" panose="020F0502020204030204" pitchFamily="34" charset="0"/>
                <a:cs typeface="Calibri" panose="020F0502020204030204" pitchFamily="34" charset="0"/>
              </a:rPr>
              <a:t>, Inc. </a:t>
            </a:r>
          </a:p>
        </p:txBody>
      </p:sp>
      <p:sp>
        <p:nvSpPr>
          <p:cNvPr id="4" name="Text Placeholder 9">
            <a:extLst>
              <a:ext uri="{FF2B5EF4-FFF2-40B4-BE49-F238E27FC236}">
                <a16:creationId xmlns:a16="http://schemas.microsoft.com/office/drawing/2014/main" id="{0C3ADB31-D89B-13EB-E4B3-C8E63C23D841}"/>
              </a:ext>
            </a:extLst>
          </p:cNvPr>
          <p:cNvSpPr txBox="1">
            <a:spLocks/>
          </p:cNvSpPr>
          <p:nvPr/>
        </p:nvSpPr>
        <p:spPr bwMode="auto">
          <a:xfrm>
            <a:off x="6458818" y="3802495"/>
            <a:ext cx="2992923" cy="1229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1"/>
              </a:buClr>
              <a:buSzPct val="75000"/>
              <a:buFont typeface="Wingdings" charset="2"/>
              <a:buNone/>
              <a:defRPr sz="2400" b="1">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latin typeface="Calibri" panose="020F0502020204030204" pitchFamily="34" charset="0"/>
                <a:ea typeface="Calibri" panose="020F0502020204030204" pitchFamily="34" charset="0"/>
                <a:cs typeface="Calibri" panose="020F0502020204030204" pitchFamily="34" charset="0"/>
              </a:rPr>
              <a:t>Elizabeth Bradley</a:t>
            </a:r>
          </a:p>
          <a:p>
            <a:pPr>
              <a:buClr>
                <a:srgbClr val="000000"/>
              </a:buClr>
            </a:pPr>
            <a:r>
              <a:rPr lang="en-US" sz="2000" b="0" kern="0" dirty="0">
                <a:solidFill>
                  <a:srgbClr val="000000"/>
                </a:solidFill>
                <a:latin typeface="Calibri" panose="020F0502020204030204" pitchFamily="34" charset="0"/>
                <a:ea typeface="Calibri" panose="020F0502020204030204" pitchFamily="34" charset="0"/>
                <a:cs typeface="Calibri" panose="020F0502020204030204" pitchFamily="34" charset="0"/>
              </a:rPr>
              <a:t>Creative Director</a:t>
            </a:r>
          </a:p>
          <a:p>
            <a:pPr>
              <a:buClr>
                <a:srgbClr val="000000"/>
              </a:buClr>
            </a:pPr>
            <a:r>
              <a:rPr lang="en-US" sz="2000" b="0" kern="0" dirty="0">
                <a:solidFill>
                  <a:srgbClr val="000000"/>
                </a:solidFill>
                <a:latin typeface="Calibri" panose="020F0502020204030204" pitchFamily="34" charset="0"/>
                <a:ea typeface="Calibri" panose="020F0502020204030204" pitchFamily="34" charset="0"/>
                <a:cs typeface="Calibri" panose="020F0502020204030204" pitchFamily="34" charset="0"/>
              </a:rPr>
              <a:t>Liz Bradley Art &amp; Design</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0C74296B-6E40-379C-5B09-C3BBEB1C6F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The Narrative – How to Win</a:t>
            </a:r>
          </a:p>
        </p:txBody>
      </p:sp>
      <p:pic>
        <p:nvPicPr>
          <p:cNvPr id="23" name="Picture 22" descr="A picture containing glass, tableware, dark, dishware&#10;&#10;Description automatically generated">
            <a:extLst>
              <a:ext uri="{FF2B5EF4-FFF2-40B4-BE49-F238E27FC236}">
                <a16:creationId xmlns:a16="http://schemas.microsoft.com/office/drawing/2014/main" id="{7B06A8D2-03A9-2E45-24D0-A433AF3F854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24"/>
          <a:stretch/>
        </p:blipFill>
        <p:spPr>
          <a:xfrm>
            <a:off x="-2160893" y="1658318"/>
            <a:ext cx="5202702" cy="1493113"/>
          </a:xfrm>
          <a:prstGeom prst="rect">
            <a:avLst/>
          </a:prstGeom>
        </p:spPr>
      </p:pic>
      <p:pic>
        <p:nvPicPr>
          <p:cNvPr id="24" name="Picture 23" descr="A picture containing glass, tableware, dark, dishware&#10;&#10;Description automatically generated">
            <a:extLst>
              <a:ext uri="{FF2B5EF4-FFF2-40B4-BE49-F238E27FC236}">
                <a16:creationId xmlns:a16="http://schemas.microsoft.com/office/drawing/2014/main" id="{A2CB20EA-90BF-D9F6-2139-DDCE444CCF5F}"/>
              </a:ext>
            </a:extLst>
          </p:cNvPr>
          <p:cNvPicPr>
            <a:picLocks noChangeAspect="1"/>
          </p:cNvPicPr>
          <p:nvPr/>
        </p:nvPicPr>
        <p:blipFill rotWithShape="1">
          <a:blip r:embed="rId5"/>
          <a:srcRect/>
          <a:stretch/>
        </p:blipFill>
        <p:spPr>
          <a:xfrm>
            <a:off x="6850967" y="1529844"/>
            <a:ext cx="5202702" cy="2041274"/>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FD89DFE5-9DDF-19C5-6BB4-77C48D925A9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2939" y="970158"/>
            <a:ext cx="810762" cy="1745349"/>
          </a:xfrm>
          <a:prstGeom prst="rect">
            <a:avLst/>
          </a:prstGeom>
        </p:spPr>
      </p:pic>
      <p:pic>
        <p:nvPicPr>
          <p:cNvPr id="33" name="Picture 32" descr="A picture containing glass, tableware, dark, dishware&#10;&#10;Description automatically generated">
            <a:extLst>
              <a:ext uri="{FF2B5EF4-FFF2-40B4-BE49-F238E27FC236}">
                <a16:creationId xmlns:a16="http://schemas.microsoft.com/office/drawing/2014/main" id="{93144FCD-A5F4-CEA8-15F2-5B306F681B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68644" y="489351"/>
            <a:ext cx="4364700" cy="611557"/>
          </a:xfrm>
          <a:prstGeom prst="ellipse">
            <a:avLst/>
          </a:prstGeom>
        </p:spPr>
      </p:pic>
      <p:pic>
        <p:nvPicPr>
          <p:cNvPr id="35" name="Picture 34" descr="A picture containing glass, tableware, dark, dishware&#10;&#10;Description automatically generated">
            <a:extLst>
              <a:ext uri="{FF2B5EF4-FFF2-40B4-BE49-F238E27FC236}">
                <a16:creationId xmlns:a16="http://schemas.microsoft.com/office/drawing/2014/main" id="{B46F5873-C3DF-A366-8009-4D59C21D28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24"/>
          <a:stretch/>
        </p:blipFill>
        <p:spPr>
          <a:xfrm flipH="1">
            <a:off x="9330068" y="4475992"/>
            <a:ext cx="5202702" cy="1493113"/>
          </a:xfrm>
          <a:prstGeom prst="rect">
            <a:avLst/>
          </a:prstGeom>
        </p:spPr>
      </p:pic>
      <p:pic>
        <p:nvPicPr>
          <p:cNvPr id="36" name="Picture 35" descr="A picture containing text, clipart&#10;&#10;Description automatically generated">
            <a:extLst>
              <a:ext uri="{FF2B5EF4-FFF2-40B4-BE49-F238E27FC236}">
                <a16:creationId xmlns:a16="http://schemas.microsoft.com/office/drawing/2014/main" id="{DBE3675C-051E-FA00-5C70-95FBB9F0832E}"/>
              </a:ext>
            </a:extLst>
          </p:cNvPr>
          <p:cNvPicPr>
            <a:picLocks noChangeAspect="1"/>
          </p:cNvPicPr>
          <p:nvPr/>
        </p:nvPicPr>
        <p:blipFill>
          <a:blip r:embed="rId6"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10593477" y="3787832"/>
            <a:ext cx="810762" cy="1745349"/>
          </a:xfrm>
          <a:prstGeom prst="rect">
            <a:avLst/>
          </a:prstGeom>
        </p:spPr>
      </p:pic>
      <p:pic>
        <p:nvPicPr>
          <p:cNvPr id="37" name="Picture 36" descr="A picture containing glass, tableware, dark, dishware&#10;&#10;Description automatically generated">
            <a:extLst>
              <a:ext uri="{FF2B5EF4-FFF2-40B4-BE49-F238E27FC236}">
                <a16:creationId xmlns:a16="http://schemas.microsoft.com/office/drawing/2014/main" id="{1BE082E2-9B71-9C17-299D-B621DEFBCF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a:off x="9434486" y="3307025"/>
            <a:ext cx="4364700" cy="611557"/>
          </a:xfrm>
          <a:prstGeom prst="ellipse">
            <a:avLst/>
          </a:prstGeom>
        </p:spPr>
      </p:pic>
      <p:sp>
        <p:nvSpPr>
          <p:cNvPr id="43" name="Oval 42">
            <a:extLst>
              <a:ext uri="{FF2B5EF4-FFF2-40B4-BE49-F238E27FC236}">
                <a16:creationId xmlns:a16="http://schemas.microsoft.com/office/drawing/2014/main" id="{5848E4C8-B6C5-CF07-1CC3-BCAA328BECA1}"/>
              </a:ext>
            </a:extLst>
          </p:cNvPr>
          <p:cNvSpPr/>
          <p:nvPr/>
        </p:nvSpPr>
        <p:spPr bwMode="auto">
          <a:xfrm>
            <a:off x="42005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Oval 43">
            <a:extLst>
              <a:ext uri="{FF2B5EF4-FFF2-40B4-BE49-F238E27FC236}">
                <a16:creationId xmlns:a16="http://schemas.microsoft.com/office/drawing/2014/main" id="{F003CA72-096E-726F-E439-FAC6A5AF302D}"/>
              </a:ext>
            </a:extLst>
          </p:cNvPr>
          <p:cNvSpPr/>
          <p:nvPr/>
        </p:nvSpPr>
        <p:spPr bwMode="auto">
          <a:xfrm>
            <a:off x="66389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Oval 44">
            <a:extLst>
              <a:ext uri="{FF2B5EF4-FFF2-40B4-BE49-F238E27FC236}">
                <a16:creationId xmlns:a16="http://schemas.microsoft.com/office/drawing/2014/main" id="{1A4C01E5-BBEE-989A-4FDF-FB09B07D275B}"/>
              </a:ext>
            </a:extLst>
          </p:cNvPr>
          <p:cNvSpPr/>
          <p:nvPr/>
        </p:nvSpPr>
        <p:spPr bwMode="auto">
          <a:xfrm>
            <a:off x="566844" y="2715507"/>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6" name="Oval 45">
            <a:extLst>
              <a:ext uri="{FF2B5EF4-FFF2-40B4-BE49-F238E27FC236}">
                <a16:creationId xmlns:a16="http://schemas.microsoft.com/office/drawing/2014/main" id="{BA7A94E8-5C22-9E5A-7A77-722053BDB4F3}"/>
              </a:ext>
            </a:extLst>
          </p:cNvPr>
          <p:cNvSpPr/>
          <p:nvPr/>
        </p:nvSpPr>
        <p:spPr bwMode="auto">
          <a:xfrm>
            <a:off x="10149625" y="549272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70812EE3-882A-75F1-EA4F-D2588CECE924}"/>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a:p>
        </p:txBody>
      </p:sp>
    </p:spTree>
    <p:extLst>
      <p:ext uri="{BB962C8B-B14F-4D97-AF65-F5344CB8AC3E}">
        <p14:creationId xmlns:p14="http://schemas.microsoft.com/office/powerpoint/2010/main" val="2882259274"/>
      </p:ext>
    </p:extLst>
  </p:cSld>
  <p:clrMapOvr>
    <a:masterClrMapping/>
  </p:clrMapOvr>
  <mc:AlternateContent xmlns:mc="http://schemas.openxmlformats.org/markup-compatibility/2006" xmlns:p14="http://schemas.microsoft.com/office/powerpoint/2010/main">
    <mc:Choice Requires="p14">
      <p:transition spd="slow" p14:dur="2000" advTm="3300"/>
    </mc:Choice>
    <mc:Fallback xmlns="">
      <p:transition spd="slow" advTm="3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1" presetClass="path" presetSubtype="0" fill="hold" nodeType="withEffect">
                                  <p:stCondLst>
                                    <p:cond delay="0"/>
                                  </p:stCondLst>
                                  <p:childTnLst>
                                    <p:animMotion origin="layout" path="M 3.54167E-6 -3.33333E-6 C 0.00481 0.05787 -0.0056 0.31505 -0.00157 0.31019 C 0.00247 0.30486 -0.00404 0.08264 -0.00196 0.00162 " pathEditMode="relative" rAng="0" ptsTypes="AAA">
                                      <p:cBhvr>
                                        <p:cTn id="9" dur="1000" fill="hold"/>
                                        <p:tgtEl>
                                          <p:spTgt spid="33"/>
                                        </p:tgtEl>
                                        <p:attrNameLst>
                                          <p:attrName>ppt_x</p:attrName>
                                          <p:attrName>ppt_y</p:attrName>
                                        </p:attrNameLst>
                                      </p:cBhvr>
                                      <p:rCtr x="-65" y="15509"/>
                                    </p:animMotion>
                                  </p:childTnLst>
                                </p:cTn>
                              </p:par>
                              <p:par>
                                <p:cTn id="10" presetID="22" presetClass="entr" presetSubtype="4" fill="hold"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41" presetClass="path" presetSubtype="0" fill="hold" nodeType="withEffect">
                                  <p:stCondLst>
                                    <p:cond delay="0"/>
                                  </p:stCondLst>
                                  <p:childTnLst>
                                    <p:animMotion origin="layout" path="M -4.375E-6 -3.7037E-7 C 0.00482 0.05787 -0.00559 0.31505 -0.00156 0.31019 C 0.00248 0.30486 -0.00403 0.08264 -0.00195 0.00162 " pathEditMode="relative" rAng="0" ptsTypes="AAA">
                                      <p:cBhvr>
                                        <p:cTn id="30" dur="1000" fill="hold"/>
                                        <p:tgtEl>
                                          <p:spTgt spid="37"/>
                                        </p:tgtEl>
                                        <p:attrNameLst>
                                          <p:attrName>ppt_x</p:attrName>
                                          <p:attrName>ppt_y</p:attrName>
                                        </p:attrNameLst>
                                      </p:cBhvr>
                                      <p:rCtr x="-78" y="15509"/>
                                    </p:animMotion>
                                  </p:childTnLst>
                                </p:cTn>
                              </p:par>
                              <p:par>
                                <p:cTn id="31" presetID="22" presetClass="entr" presetSubtype="4" fill="hold" nodeType="withEffect">
                                  <p:stCondLst>
                                    <p:cond delay="50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par>
                                <p:cTn id="34" presetID="22" presetClass="entr" presetSubtype="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up)">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0" presetClass="path" presetSubtype="0" decel="50000" fill="hold" nodeType="clickEffect">
                                  <p:stCondLst>
                                    <p:cond delay="0"/>
                                  </p:stCondLst>
                                  <p:childTnLst>
                                    <p:animMotion origin="layout" path="M 5E-6 0 L 0.12461 0 C 0.22683 0.02847 0.29297 0.08032 0.30769 0.29954 " pathEditMode="relative" rAng="0" ptsTypes="AAA">
                                      <p:cBhvr>
                                        <p:cTn id="50" dur="1000" fill="hold"/>
                                        <p:tgtEl>
                                          <p:spTgt spid="31"/>
                                        </p:tgtEl>
                                        <p:attrNameLst>
                                          <p:attrName>ppt_x</p:attrName>
                                          <p:attrName>ppt_y</p:attrName>
                                        </p:attrNameLst>
                                      </p:cBhvr>
                                      <p:rCtr x="15378" y="14977"/>
                                    </p:animMotion>
                                  </p:childTnLst>
                                </p:cTn>
                              </p:par>
                              <p:par>
                                <p:cTn id="51" presetID="57" presetClass="path" presetSubtype="0" decel="50000" fill="hold" nodeType="withEffect">
                                  <p:stCondLst>
                                    <p:cond delay="0"/>
                                  </p:stCondLst>
                                  <p:childTnLst>
                                    <p:animMotion origin="layout" path="M -0.00065 1.85185E-6 C -0.00065 -0.04283 0.00795 -0.09259 -0.01784 -0.14051 C -0.06341 -0.18912 -0.23164 -0.2507 -0.28593 -0.12847 " pathEditMode="relative" rAng="0" ptsTypes="AAA">
                                      <p:cBhvr>
                                        <p:cTn id="52" dur="1000" fill="hold"/>
                                        <p:tgtEl>
                                          <p:spTgt spid="36"/>
                                        </p:tgtEl>
                                        <p:attrNameLst>
                                          <p:attrName>ppt_x</p:attrName>
                                          <p:attrName>ppt_y</p:attrName>
                                        </p:attrNameLst>
                                      </p:cBhvr>
                                      <p:rCtr x="-14193" y="-10000"/>
                                    </p:animMotion>
                                  </p:childTnLst>
                                </p:cTn>
                              </p:par>
                              <p:par>
                                <p:cTn id="53" presetID="10" presetClass="exit" presetSubtype="0" fill="hold" grpId="1" nodeType="withEffect">
                                  <p:stCondLst>
                                    <p:cond delay="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6"/>
                                        </p:tgtEl>
                                      </p:cBhvr>
                                    </p:animEffect>
                                    <p:set>
                                      <p:cBhvr>
                                        <p:cTn id="58" dur="1" fill="hold">
                                          <p:stCondLst>
                                            <p:cond delay="499"/>
                                          </p:stCondLst>
                                        </p:cTn>
                                        <p:tgtEl>
                                          <p:spTgt spid="46"/>
                                        </p:tgtEl>
                                        <p:attrNameLst>
                                          <p:attrName>style.visibility</p:attrName>
                                        </p:attrNameLst>
                                      </p:cBhvr>
                                      <p:to>
                                        <p:strVal val="hidden"/>
                                      </p:to>
                                    </p:set>
                                  </p:childTnLst>
                                </p:cTn>
                              </p:par>
                              <p:par>
                                <p:cTn id="59" presetID="10" presetClass="entr" presetSubtype="0" fill="hold" grpId="0" nodeType="withEffect">
                                  <p:stCondLst>
                                    <p:cond delay="10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5" grpId="1" animBg="1"/>
      <p:bldP spid="46" grpId="0" animBg="1"/>
      <p:bldP spid="4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B9D3AFF3-19A6-3650-E2AA-C1828B4F15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The Narrative – How to Win</a:t>
            </a:r>
          </a:p>
        </p:txBody>
      </p:sp>
      <p:pic>
        <p:nvPicPr>
          <p:cNvPr id="24" name="Picture 23" descr="A picture containing glass, tableware, dark, dishware&#10;&#10;Description automatically generated">
            <a:extLst>
              <a:ext uri="{FF2B5EF4-FFF2-40B4-BE49-F238E27FC236}">
                <a16:creationId xmlns:a16="http://schemas.microsoft.com/office/drawing/2014/main" id="{A2CB20EA-90BF-D9F6-2139-DDCE444CCF5F}"/>
              </a:ext>
            </a:extLst>
          </p:cNvPr>
          <p:cNvPicPr>
            <a:picLocks noChangeAspect="1"/>
          </p:cNvPicPr>
          <p:nvPr/>
        </p:nvPicPr>
        <p:blipFill rotWithShape="1">
          <a:blip r:embed="rId4"/>
          <a:srcRect/>
          <a:stretch/>
        </p:blipFill>
        <p:spPr>
          <a:xfrm>
            <a:off x="6850967" y="1529844"/>
            <a:ext cx="5202702" cy="2041274"/>
          </a:xfrm>
          <a:prstGeom prst="rect">
            <a:avLst/>
          </a:prstGeom>
        </p:spPr>
      </p:pic>
      <p:pic>
        <p:nvPicPr>
          <p:cNvPr id="11" name="Picture 10" descr="Icon&#10;&#10;Description automatically generated">
            <a:extLst>
              <a:ext uri="{FF2B5EF4-FFF2-40B4-BE49-F238E27FC236}">
                <a16:creationId xmlns:a16="http://schemas.microsoft.com/office/drawing/2014/main" id="{B076BF91-B40F-A4BA-F1E2-F9FD69F972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65714" y="3021346"/>
            <a:ext cx="1611091" cy="1745349"/>
          </a:xfrm>
          <a:prstGeom prst="rect">
            <a:avLst/>
          </a:prstGeom>
        </p:spPr>
      </p:pic>
      <p:pic>
        <p:nvPicPr>
          <p:cNvPr id="14" name="Picture 13" descr="Icon&#10;&#10;Description automatically generated">
            <a:extLst>
              <a:ext uri="{FF2B5EF4-FFF2-40B4-BE49-F238E27FC236}">
                <a16:creationId xmlns:a16="http://schemas.microsoft.com/office/drawing/2014/main" id="{31E3DF04-EDBB-6ED7-DB3F-96EF59EA6CE5}"/>
              </a:ext>
            </a:extLst>
          </p:cNvPr>
          <p:cNvPicPr>
            <a:picLocks noChangeAspect="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6412278" y="2841237"/>
            <a:ext cx="1611091" cy="1745349"/>
          </a:xfrm>
          <a:prstGeom prst="rect">
            <a:avLst/>
          </a:prstGeom>
        </p:spPr>
      </p:pic>
      <p:sp>
        <p:nvSpPr>
          <p:cNvPr id="15" name="Oval 14">
            <a:extLst>
              <a:ext uri="{FF2B5EF4-FFF2-40B4-BE49-F238E27FC236}">
                <a16:creationId xmlns:a16="http://schemas.microsoft.com/office/drawing/2014/main" id="{1A84C18B-2136-528C-2D69-CC073F5B53CB}"/>
              </a:ext>
            </a:extLst>
          </p:cNvPr>
          <p:cNvSpPr/>
          <p:nvPr/>
        </p:nvSpPr>
        <p:spPr bwMode="auto">
          <a:xfrm>
            <a:off x="42005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75E19E91-601A-E21E-E120-C8A0173072CC}"/>
              </a:ext>
            </a:extLst>
          </p:cNvPr>
          <p:cNvSpPr/>
          <p:nvPr/>
        </p:nvSpPr>
        <p:spPr bwMode="auto">
          <a:xfrm>
            <a:off x="66389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E19D5851-1E6A-80E7-2965-DABE6EF538B2}"/>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a:p>
        </p:txBody>
      </p:sp>
    </p:spTree>
    <p:extLst>
      <p:ext uri="{BB962C8B-B14F-4D97-AF65-F5344CB8AC3E}">
        <p14:creationId xmlns:p14="http://schemas.microsoft.com/office/powerpoint/2010/main" val="906850504"/>
      </p:ext>
    </p:extLst>
  </p:cSld>
  <p:clrMapOvr>
    <a:masterClrMapping/>
  </p:clrMapOvr>
  <mc:AlternateContent xmlns:mc="http://schemas.openxmlformats.org/markup-compatibility/2006" xmlns:p14="http://schemas.microsoft.com/office/powerpoint/2010/main">
    <mc:Choice Requires="p14">
      <p:transition spd="med" p14:dur="700" advTm="300">
        <p:fade/>
      </p:transition>
    </mc:Choice>
    <mc:Fallback xmlns="">
      <p:transition spd="med" advTm="3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B9D3AFF3-19A6-3650-E2AA-C1828B4F15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The Narrative – How to Win</a:t>
            </a:r>
          </a:p>
        </p:txBody>
      </p:sp>
      <p:pic>
        <p:nvPicPr>
          <p:cNvPr id="24" name="Picture 23" descr="A picture containing glass, tableware, dark, dishware&#10;&#10;Description automatically generated">
            <a:extLst>
              <a:ext uri="{FF2B5EF4-FFF2-40B4-BE49-F238E27FC236}">
                <a16:creationId xmlns:a16="http://schemas.microsoft.com/office/drawing/2014/main" id="{A2CB20EA-90BF-D9F6-2139-DDCE444CCF5F}"/>
              </a:ext>
            </a:extLst>
          </p:cNvPr>
          <p:cNvPicPr>
            <a:picLocks noChangeAspect="1"/>
          </p:cNvPicPr>
          <p:nvPr/>
        </p:nvPicPr>
        <p:blipFill rotWithShape="1">
          <a:blip r:embed="rId4"/>
          <a:srcRect/>
          <a:stretch/>
        </p:blipFill>
        <p:spPr>
          <a:xfrm>
            <a:off x="6850967" y="1529844"/>
            <a:ext cx="5202702" cy="204127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4B0EE78-1851-9AD9-E262-BB6EB299D4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4349610" y="2922008"/>
            <a:ext cx="1213908" cy="1851283"/>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197A3FCB-61D2-39FB-674E-03EDCCCD61C4}"/>
              </a:ext>
            </a:extLst>
          </p:cNvPr>
          <p:cNvPicPr>
            <a:picLocks noChangeAspect="1"/>
          </p:cNvPicPr>
          <p:nvPr/>
        </p:nvPicPr>
        <p:blipFill>
          <a:blip r:embed="rId6"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6071328" y="2846712"/>
            <a:ext cx="1952040" cy="1739874"/>
          </a:xfrm>
          <a:prstGeom prst="rect">
            <a:avLst/>
          </a:prstGeom>
        </p:spPr>
      </p:pic>
      <p:sp>
        <p:nvSpPr>
          <p:cNvPr id="15" name="Oval 14">
            <a:extLst>
              <a:ext uri="{FF2B5EF4-FFF2-40B4-BE49-F238E27FC236}">
                <a16:creationId xmlns:a16="http://schemas.microsoft.com/office/drawing/2014/main" id="{1A84C18B-2136-528C-2D69-CC073F5B53CB}"/>
              </a:ext>
            </a:extLst>
          </p:cNvPr>
          <p:cNvSpPr/>
          <p:nvPr/>
        </p:nvSpPr>
        <p:spPr bwMode="auto">
          <a:xfrm>
            <a:off x="42005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75E19E91-601A-E21E-E120-C8A0173072CC}"/>
              </a:ext>
            </a:extLst>
          </p:cNvPr>
          <p:cNvSpPr/>
          <p:nvPr/>
        </p:nvSpPr>
        <p:spPr bwMode="auto">
          <a:xfrm>
            <a:off x="66389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0322127D-E930-029C-9D1F-669C4C5B58F6}"/>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a:p>
        </p:txBody>
      </p:sp>
    </p:spTree>
    <p:extLst>
      <p:ext uri="{BB962C8B-B14F-4D97-AF65-F5344CB8AC3E}">
        <p14:creationId xmlns:p14="http://schemas.microsoft.com/office/powerpoint/2010/main" val="1893712710"/>
      </p:ext>
    </p:extLst>
  </p:cSld>
  <p:clrMapOvr>
    <a:masterClrMapping/>
  </p:clrMapOvr>
  <p:transition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4.16667E-7 -1.11111E-6 L -0.2776 0.05347 " pathEditMode="relative" rAng="0" ptsTypes="AA">
                                      <p:cBhvr>
                                        <p:cTn id="6" dur="1000" fill="hold"/>
                                        <p:tgtEl>
                                          <p:spTgt spid="8"/>
                                        </p:tgtEl>
                                        <p:attrNameLst>
                                          <p:attrName>ppt_x</p:attrName>
                                          <p:attrName>ppt_y</p:attrName>
                                        </p:attrNameLst>
                                      </p:cBhvr>
                                      <p:rCtr x="-13880" y="2662"/>
                                    </p:animMotion>
                                  </p:childTnLst>
                                </p:cTn>
                              </p:par>
                              <p:par>
                                <p:cTn id="7" presetID="0" presetClass="path" presetSubtype="0" decel="50000" fill="hold" grpId="1" nodeType="withEffect">
                                  <p:stCondLst>
                                    <p:cond delay="0"/>
                                  </p:stCondLst>
                                  <p:childTnLst>
                                    <p:animMotion origin="layout" path="M 0 0 L -0.26836 0 " pathEditMode="relative" ptsTypes="AA">
                                      <p:cBhvr>
                                        <p:cTn id="8" dur="1000" fill="hold"/>
                                        <p:tgtEl>
                                          <p:spTgt spid="15"/>
                                        </p:tgtEl>
                                        <p:attrNameLst>
                                          <p:attrName>ppt_x</p:attrName>
                                          <p:attrName>ppt_y</p:attrName>
                                        </p:attrNameLst>
                                      </p:cBhvr>
                                    </p:animMotion>
                                  </p:childTnLst>
                                </p:cTn>
                              </p:par>
                              <p:par>
                                <p:cTn id="9" presetID="10" presetClass="exit" presetSubtype="0" fill="hold" grpId="0" nodeType="withEffect">
                                  <p:stCondLst>
                                    <p:cond delay="0"/>
                                  </p:stCondLst>
                                  <p:childTnLst>
                                    <p:animEffect transition="out" filter="fade">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par>
                                <p:cTn id="12" presetID="9" presetClass="exit" presetSubtype="0" fill="hold" nodeType="withEffect">
                                  <p:stCondLst>
                                    <p:cond delay="0"/>
                                  </p:stCondLst>
                                  <p:childTnLst>
                                    <p:animEffect transition="out" filter="dissolv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B9D3AFF3-19A6-3650-E2AA-C1828B4F15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The Narrative – How to Win</a:t>
            </a:r>
          </a:p>
        </p:txBody>
      </p:sp>
      <p:pic>
        <p:nvPicPr>
          <p:cNvPr id="24" name="Picture 23" descr="A picture containing glass, tableware, dark, dishware&#10;&#10;Description automatically generated">
            <a:extLst>
              <a:ext uri="{FF2B5EF4-FFF2-40B4-BE49-F238E27FC236}">
                <a16:creationId xmlns:a16="http://schemas.microsoft.com/office/drawing/2014/main" id="{A2CB20EA-90BF-D9F6-2139-DDCE444CCF5F}"/>
              </a:ext>
            </a:extLst>
          </p:cNvPr>
          <p:cNvPicPr>
            <a:picLocks noChangeAspect="1"/>
          </p:cNvPicPr>
          <p:nvPr/>
        </p:nvPicPr>
        <p:blipFill rotWithShape="1">
          <a:blip r:embed="rId4"/>
          <a:srcRect/>
          <a:stretch/>
        </p:blipFill>
        <p:spPr>
          <a:xfrm>
            <a:off x="6850967" y="1529844"/>
            <a:ext cx="5202702" cy="2041274"/>
          </a:xfrm>
          <a:prstGeom prst="rect">
            <a:avLst/>
          </a:prstGeom>
        </p:spPr>
      </p:pic>
      <p:pic>
        <p:nvPicPr>
          <p:cNvPr id="13" name="Picture 12" descr="Icon&#10;&#10;Description automatically generated">
            <a:extLst>
              <a:ext uri="{FF2B5EF4-FFF2-40B4-BE49-F238E27FC236}">
                <a16:creationId xmlns:a16="http://schemas.microsoft.com/office/drawing/2014/main" id="{E84BD9C8-D2D2-C5A9-ED04-87C84C2E5B51}"/>
              </a:ext>
            </a:extLst>
          </p:cNvPr>
          <p:cNvPicPr>
            <a:picLocks noChangeAspect="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013295" y="2350973"/>
            <a:ext cx="1952040" cy="2235613"/>
          </a:xfrm>
          <a:prstGeom prst="rect">
            <a:avLst/>
          </a:prstGeom>
        </p:spPr>
      </p:pic>
      <p:sp>
        <p:nvSpPr>
          <p:cNvPr id="25" name="Oval 24">
            <a:extLst>
              <a:ext uri="{FF2B5EF4-FFF2-40B4-BE49-F238E27FC236}">
                <a16:creationId xmlns:a16="http://schemas.microsoft.com/office/drawing/2014/main" id="{75E19E91-601A-E21E-E120-C8A0173072CC}"/>
              </a:ext>
            </a:extLst>
          </p:cNvPr>
          <p:cNvSpPr/>
          <p:nvPr/>
        </p:nvSpPr>
        <p:spPr bwMode="auto">
          <a:xfrm>
            <a:off x="66389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F26C6378-E34A-9415-4F00-352FF6B82FBE}"/>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a:p>
        </p:txBody>
      </p:sp>
    </p:spTree>
    <p:extLst>
      <p:ext uri="{BB962C8B-B14F-4D97-AF65-F5344CB8AC3E}">
        <p14:creationId xmlns:p14="http://schemas.microsoft.com/office/powerpoint/2010/main" val="72637615"/>
      </p:ext>
    </p:extLst>
  </p:cSld>
  <p:clrMapOvr>
    <a:masterClrMapping/>
  </p:clrMapOvr>
  <p:transition spd="med"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26179BEE-FFE2-C113-9136-C2CCA94501A6}"/>
              </a:ext>
            </a:extLst>
          </p:cNvPr>
          <p:cNvCxnSpPr>
            <a:cxnSpLocks/>
          </p:cNvCxnSpPr>
          <p:nvPr/>
        </p:nvCxnSpPr>
        <p:spPr bwMode="auto">
          <a:xfrm>
            <a:off x="1576414" y="3228524"/>
            <a:ext cx="6732193" cy="0"/>
          </a:xfrm>
          <a:prstGeom prst="line">
            <a:avLst/>
          </a:prstGeom>
          <a:solidFill>
            <a:schemeClr val="accent1"/>
          </a:solidFill>
          <a:ln w="38100" cap="flat" cmpd="sng" algn="ctr">
            <a:gradFill>
              <a:gsLst>
                <a:gs pos="0">
                  <a:srgbClr val="006698"/>
                </a:gs>
                <a:gs pos="100000">
                  <a:srgbClr val="1A3462"/>
                </a:gs>
              </a:gsLst>
              <a:lin ang="0" scaled="0"/>
            </a:gradFill>
            <a:prstDash val="solid"/>
            <a:miter lim="800000"/>
            <a:headEnd type="none" w="med" len="med"/>
            <a:tailEnd type="none" w="med" len="med"/>
          </a:ln>
          <a:effectLst/>
        </p:spPr>
      </p:cxnSp>
      <p:sp>
        <p:nvSpPr>
          <p:cNvPr id="2" name="Title 1">
            <a:extLst>
              <a:ext uri="{FF2B5EF4-FFF2-40B4-BE49-F238E27FC236}">
                <a16:creationId xmlns:a16="http://schemas.microsoft.com/office/drawing/2014/main" id="{8CF3A43E-47E3-1C01-8314-C39605782969}"/>
              </a:ext>
            </a:extLst>
          </p:cNvPr>
          <p:cNvSpPr>
            <a:spLocks noGrp="1"/>
          </p:cNvSpPr>
          <p:nvPr>
            <p:ph type="title"/>
          </p:nvPr>
        </p:nvSpPr>
        <p:spPr/>
        <p:txBody>
          <a:bodyPr/>
          <a:lstStyle/>
          <a:p>
            <a:r>
              <a:rPr lang="en-US"/>
              <a:t>Multi-Model Data Collection</a:t>
            </a:r>
          </a:p>
        </p:txBody>
      </p:sp>
      <p:sp>
        <p:nvSpPr>
          <p:cNvPr id="7" name="TextBox 6">
            <a:extLst>
              <a:ext uri="{FF2B5EF4-FFF2-40B4-BE49-F238E27FC236}">
                <a16:creationId xmlns:a16="http://schemas.microsoft.com/office/drawing/2014/main" id="{C734085E-2DBD-DC6B-4138-E6910DE513AF}"/>
              </a:ext>
            </a:extLst>
          </p:cNvPr>
          <p:cNvSpPr txBox="1"/>
          <p:nvPr/>
        </p:nvSpPr>
        <p:spPr>
          <a:xfrm>
            <a:off x="-1" y="1222601"/>
            <a:ext cx="12214355" cy="523220"/>
          </a:xfrm>
          <a:prstGeom prst="rect">
            <a:avLst/>
          </a:prstGeom>
          <a:noFill/>
        </p:spPr>
        <p:txBody>
          <a:bodyPr wrap="square" lIns="91440" tIns="45720" rIns="91440" bIns="45720" rtlCol="0" anchor="t">
            <a:spAutoFit/>
          </a:bodyPr>
          <a:lstStyle/>
          <a:p>
            <a:pPr algn="ctr">
              <a:spcBef>
                <a:spcPts val="560"/>
              </a:spcBef>
              <a:spcAft>
                <a:spcPts val="0"/>
              </a:spcAft>
              <a:buSzPts val="2100"/>
            </a:pPr>
            <a:r>
              <a:rPr lang="en-US" sz="2800" b="1" dirty="0">
                <a:solidFill>
                  <a:schemeClr val="accent3"/>
                </a:solidFill>
                <a:latin typeface="Calibri" panose="020F0502020204030204" pitchFamily="34" charset="0"/>
                <a:ea typeface="Calibri" panose="020F0502020204030204" pitchFamily="34" charset="0"/>
                <a:cs typeface="Calibri" panose="020F0502020204030204" pitchFamily="34" charset="0"/>
              </a:rPr>
              <a:t>xAPI can capture data from </a:t>
            </a:r>
            <a:r>
              <a:rPr lang="en-US" sz="2800" b="1" u="sng" dirty="0">
                <a:solidFill>
                  <a:schemeClr val="accent3"/>
                </a:solidFill>
                <a:latin typeface="Calibri" panose="020F0502020204030204" pitchFamily="34" charset="0"/>
                <a:ea typeface="Calibri" panose="020F0502020204030204" pitchFamily="34" charset="0"/>
                <a:cs typeface="Calibri" panose="020F0502020204030204" pitchFamily="34" charset="0"/>
              </a:rPr>
              <a:t>all</a:t>
            </a:r>
            <a:r>
              <a:rPr lang="en-US" sz="2800" b="1" dirty="0">
                <a:solidFill>
                  <a:schemeClr val="accent3"/>
                </a:solidFill>
                <a:latin typeface="Calibri" panose="020F0502020204030204" pitchFamily="34" charset="0"/>
                <a:ea typeface="Calibri" panose="020F0502020204030204" pitchFamily="34" charset="0"/>
                <a:cs typeface="Calibri" panose="020F0502020204030204" pitchFamily="34" charset="0"/>
              </a:rPr>
              <a:t> of these experiences!</a:t>
            </a:r>
          </a:p>
        </p:txBody>
      </p:sp>
      <p:grpSp>
        <p:nvGrpSpPr>
          <p:cNvPr id="8" name="Group 7">
            <a:extLst>
              <a:ext uri="{FF2B5EF4-FFF2-40B4-BE49-F238E27FC236}">
                <a16:creationId xmlns:a16="http://schemas.microsoft.com/office/drawing/2014/main" id="{FF75D189-3EB9-D1BF-03DE-B17B67D8653A}"/>
              </a:ext>
            </a:extLst>
          </p:cNvPr>
          <p:cNvGrpSpPr/>
          <p:nvPr/>
        </p:nvGrpSpPr>
        <p:grpSpPr>
          <a:xfrm>
            <a:off x="3221749" y="2514386"/>
            <a:ext cx="1428276" cy="1428276"/>
            <a:chOff x="7988990" y="4036295"/>
            <a:chExt cx="1759696" cy="1759696"/>
          </a:xfrm>
        </p:grpSpPr>
        <p:grpSp>
          <p:nvGrpSpPr>
            <p:cNvPr id="9" name="Group 8">
              <a:extLst>
                <a:ext uri="{FF2B5EF4-FFF2-40B4-BE49-F238E27FC236}">
                  <a16:creationId xmlns:a16="http://schemas.microsoft.com/office/drawing/2014/main" id="{AB906301-8ED9-64A4-3A8D-A8618350BC6D}"/>
                </a:ext>
              </a:extLst>
            </p:cNvPr>
            <p:cNvGrpSpPr/>
            <p:nvPr/>
          </p:nvGrpSpPr>
          <p:grpSpPr>
            <a:xfrm rot="21334957">
              <a:off x="7988990" y="4036295"/>
              <a:ext cx="1759696" cy="1759696"/>
              <a:chOff x="10028884" y="2326164"/>
              <a:chExt cx="2007797" cy="2007797"/>
            </a:xfrm>
          </p:grpSpPr>
          <p:sp>
            <p:nvSpPr>
              <p:cNvPr id="11" name="Oval 10">
                <a:extLst>
                  <a:ext uri="{FF2B5EF4-FFF2-40B4-BE49-F238E27FC236}">
                    <a16:creationId xmlns:a16="http://schemas.microsoft.com/office/drawing/2014/main" id="{3590018A-DDAD-54AE-3BD0-96F9B2C48ABB}"/>
                  </a:ext>
                </a:extLst>
              </p:cNvPr>
              <p:cNvSpPr/>
              <p:nvPr/>
            </p:nvSpPr>
            <p:spPr bwMode="auto">
              <a:xfrm rot="4604905">
                <a:off x="10028884" y="2326164"/>
                <a:ext cx="2007797" cy="2007797"/>
              </a:xfrm>
              <a:prstGeom prst="ellipse">
                <a:avLst/>
              </a:prstGeom>
              <a:solidFill>
                <a:srgbClr val="104D7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Oval 11">
                <a:extLst>
                  <a:ext uri="{FF2B5EF4-FFF2-40B4-BE49-F238E27FC236}">
                    <a16:creationId xmlns:a16="http://schemas.microsoft.com/office/drawing/2014/main" id="{CDFA362D-E266-3CB6-6566-1D89F82D7690}"/>
                  </a:ext>
                </a:extLst>
              </p:cNvPr>
              <p:cNvSpPr/>
              <p:nvPr/>
            </p:nvSpPr>
            <p:spPr bwMode="auto">
              <a:xfrm>
                <a:off x="10118382" y="2396552"/>
                <a:ext cx="1828800" cy="1828800"/>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0" name="Picture 9" descr="A picture containing company name&#10;&#10;Description automatically generated">
              <a:extLst>
                <a:ext uri="{FF2B5EF4-FFF2-40B4-BE49-F238E27FC236}">
                  <a16:creationId xmlns:a16="http://schemas.microsoft.com/office/drawing/2014/main" id="{9CC23357-A8EE-EE70-3FEC-DDDC787F0F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773"/>
            <a:stretch/>
          </p:blipFill>
          <p:spPr>
            <a:xfrm>
              <a:off x="8270548" y="4535638"/>
              <a:ext cx="1118894" cy="694852"/>
            </a:xfrm>
            <a:prstGeom prst="rect">
              <a:avLst/>
            </a:prstGeom>
          </p:spPr>
        </p:pic>
      </p:grpSp>
      <p:grpSp>
        <p:nvGrpSpPr>
          <p:cNvPr id="13" name="Group 12">
            <a:extLst>
              <a:ext uri="{FF2B5EF4-FFF2-40B4-BE49-F238E27FC236}">
                <a16:creationId xmlns:a16="http://schemas.microsoft.com/office/drawing/2014/main" id="{B15BC056-19FD-C157-18CE-6F8A4D0E4CC0}"/>
              </a:ext>
            </a:extLst>
          </p:cNvPr>
          <p:cNvGrpSpPr/>
          <p:nvPr/>
        </p:nvGrpSpPr>
        <p:grpSpPr>
          <a:xfrm>
            <a:off x="862276" y="2514386"/>
            <a:ext cx="1428276" cy="1428276"/>
            <a:chOff x="9259344" y="2289687"/>
            <a:chExt cx="1759696" cy="1759696"/>
          </a:xfrm>
        </p:grpSpPr>
        <p:grpSp>
          <p:nvGrpSpPr>
            <p:cNvPr id="14" name="Group 13">
              <a:extLst>
                <a:ext uri="{FF2B5EF4-FFF2-40B4-BE49-F238E27FC236}">
                  <a16:creationId xmlns:a16="http://schemas.microsoft.com/office/drawing/2014/main" id="{A73E09EF-79C9-4DC2-2B6A-6076D6F64353}"/>
                </a:ext>
              </a:extLst>
            </p:cNvPr>
            <p:cNvGrpSpPr/>
            <p:nvPr/>
          </p:nvGrpSpPr>
          <p:grpSpPr>
            <a:xfrm rot="3533938">
              <a:off x="9259344" y="2289687"/>
              <a:ext cx="1759696" cy="1759696"/>
              <a:chOff x="10028884" y="2326164"/>
              <a:chExt cx="2007797" cy="2007797"/>
            </a:xfrm>
          </p:grpSpPr>
          <p:sp>
            <p:nvSpPr>
              <p:cNvPr id="16" name="Oval 15">
                <a:extLst>
                  <a:ext uri="{FF2B5EF4-FFF2-40B4-BE49-F238E27FC236}">
                    <a16:creationId xmlns:a16="http://schemas.microsoft.com/office/drawing/2014/main" id="{ECEB796D-44B1-C0C6-6B0B-93BE02CCBE2E}"/>
                  </a:ext>
                </a:extLst>
              </p:cNvPr>
              <p:cNvSpPr/>
              <p:nvPr/>
            </p:nvSpPr>
            <p:spPr bwMode="auto">
              <a:xfrm rot="7266062">
                <a:off x="10028884" y="2326164"/>
                <a:ext cx="2007797" cy="2007797"/>
              </a:xfrm>
              <a:prstGeom prst="ellipse">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Oval 16">
                <a:extLst>
                  <a:ext uri="{FF2B5EF4-FFF2-40B4-BE49-F238E27FC236}">
                    <a16:creationId xmlns:a16="http://schemas.microsoft.com/office/drawing/2014/main" id="{7C5D3CFC-DCCB-8E65-5829-4DA9338C78A3}"/>
                  </a:ext>
                </a:extLst>
              </p:cNvPr>
              <p:cNvSpPr/>
              <p:nvPr/>
            </p:nvSpPr>
            <p:spPr bwMode="auto">
              <a:xfrm rot="2661157">
                <a:off x="10118384" y="2415663"/>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5" name="Graphic 26" descr="Classroom with solid fill">
              <a:extLst>
                <a:ext uri="{FF2B5EF4-FFF2-40B4-BE49-F238E27FC236}">
                  <a16:creationId xmlns:a16="http://schemas.microsoft.com/office/drawing/2014/main" id="{0C1AF081-C9B6-5B16-7182-D23B4BC007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48669" y="2578375"/>
              <a:ext cx="1186125" cy="1186125"/>
            </a:xfrm>
            <a:prstGeom prst="rect">
              <a:avLst/>
            </a:prstGeom>
          </p:spPr>
        </p:pic>
      </p:grpSp>
      <p:grpSp>
        <p:nvGrpSpPr>
          <p:cNvPr id="40" name="Group 39">
            <a:extLst>
              <a:ext uri="{FF2B5EF4-FFF2-40B4-BE49-F238E27FC236}">
                <a16:creationId xmlns:a16="http://schemas.microsoft.com/office/drawing/2014/main" id="{B08E4B9D-ED29-D9B9-E509-8839749EE5CF}"/>
              </a:ext>
            </a:extLst>
          </p:cNvPr>
          <p:cNvGrpSpPr/>
          <p:nvPr/>
        </p:nvGrpSpPr>
        <p:grpSpPr>
          <a:xfrm>
            <a:off x="5654088" y="2514386"/>
            <a:ext cx="1428276" cy="1428276"/>
            <a:chOff x="5898461" y="2714861"/>
            <a:chExt cx="1428276" cy="1428276"/>
          </a:xfrm>
        </p:grpSpPr>
        <p:grpSp>
          <p:nvGrpSpPr>
            <p:cNvPr id="19" name="Group 18">
              <a:extLst>
                <a:ext uri="{FF2B5EF4-FFF2-40B4-BE49-F238E27FC236}">
                  <a16:creationId xmlns:a16="http://schemas.microsoft.com/office/drawing/2014/main" id="{B8D46336-4933-68C4-7F9F-9A6486A73EE0}"/>
                </a:ext>
              </a:extLst>
            </p:cNvPr>
            <p:cNvGrpSpPr/>
            <p:nvPr/>
          </p:nvGrpSpPr>
          <p:grpSpPr>
            <a:xfrm flipH="1">
              <a:off x="5898461" y="2714861"/>
              <a:ext cx="1428276" cy="1428276"/>
              <a:chOff x="10028884" y="2326164"/>
              <a:chExt cx="2007797" cy="2007797"/>
            </a:xfrm>
          </p:grpSpPr>
          <p:sp>
            <p:nvSpPr>
              <p:cNvPr id="21" name="Oval 20">
                <a:extLst>
                  <a:ext uri="{FF2B5EF4-FFF2-40B4-BE49-F238E27FC236}">
                    <a16:creationId xmlns:a16="http://schemas.microsoft.com/office/drawing/2014/main" id="{CE569E38-C2C9-DC15-FBE8-29C82A835B3D}"/>
                  </a:ext>
                </a:extLst>
              </p:cNvPr>
              <p:cNvSpPr/>
              <p:nvPr/>
            </p:nvSpPr>
            <p:spPr bwMode="auto">
              <a:xfrm rot="4604905">
                <a:off x="10028884" y="2326164"/>
                <a:ext cx="2007797" cy="2007797"/>
              </a:xfrm>
              <a:prstGeom prst="ellipse">
                <a:avLst/>
              </a:prstGeom>
              <a:solidFill>
                <a:srgbClr val="1A3462"/>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3CFFC95E-6E62-428C-9657-14E7B87BF7E1}"/>
                  </a:ext>
                </a:extLst>
              </p:cNvPr>
              <p:cNvSpPr/>
              <p:nvPr/>
            </p:nvSpPr>
            <p:spPr bwMode="auto">
              <a:xfrm>
                <a:off x="10115490" y="2415215"/>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9" name="Group 28">
              <a:extLst>
                <a:ext uri="{FF2B5EF4-FFF2-40B4-BE49-F238E27FC236}">
                  <a16:creationId xmlns:a16="http://schemas.microsoft.com/office/drawing/2014/main" id="{1A09FA7F-5B88-9780-2335-25E3AE308B34}"/>
                </a:ext>
              </a:extLst>
            </p:cNvPr>
            <p:cNvGrpSpPr/>
            <p:nvPr/>
          </p:nvGrpSpPr>
          <p:grpSpPr>
            <a:xfrm>
              <a:off x="6218482" y="3147651"/>
              <a:ext cx="788235" cy="562697"/>
              <a:chOff x="6166480" y="2818275"/>
              <a:chExt cx="892238" cy="636942"/>
            </a:xfrm>
          </p:grpSpPr>
          <p:grpSp>
            <p:nvGrpSpPr>
              <p:cNvPr id="28" name="Group 27">
                <a:extLst>
                  <a:ext uri="{FF2B5EF4-FFF2-40B4-BE49-F238E27FC236}">
                    <a16:creationId xmlns:a16="http://schemas.microsoft.com/office/drawing/2014/main" id="{B86E898D-A721-A593-6072-C461C9EFDC3D}"/>
                  </a:ext>
                </a:extLst>
              </p:cNvPr>
              <p:cNvGrpSpPr/>
              <p:nvPr/>
            </p:nvGrpSpPr>
            <p:grpSpPr>
              <a:xfrm>
                <a:off x="6166480" y="2818275"/>
                <a:ext cx="892238" cy="636942"/>
                <a:chOff x="6166480" y="2818275"/>
                <a:chExt cx="892238" cy="636942"/>
              </a:xfrm>
            </p:grpSpPr>
            <p:sp>
              <p:nvSpPr>
                <p:cNvPr id="24" name="Rectangle 23">
                  <a:extLst>
                    <a:ext uri="{FF2B5EF4-FFF2-40B4-BE49-F238E27FC236}">
                      <a16:creationId xmlns:a16="http://schemas.microsoft.com/office/drawing/2014/main" id="{4AB3FAB2-7FE5-5C1A-6A5B-EFDCD86D2BD8}"/>
                    </a:ext>
                  </a:extLst>
                </p:cNvPr>
                <p:cNvSpPr/>
                <p:nvPr/>
              </p:nvSpPr>
              <p:spPr bwMode="auto">
                <a:xfrm>
                  <a:off x="6166480" y="2860493"/>
                  <a:ext cx="892238" cy="594724"/>
                </a:xfrm>
                <a:prstGeom prst="rect">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Rectangle 25">
                  <a:extLst>
                    <a:ext uri="{FF2B5EF4-FFF2-40B4-BE49-F238E27FC236}">
                      <a16:creationId xmlns:a16="http://schemas.microsoft.com/office/drawing/2014/main" id="{764A200E-07C2-1624-B418-5B6B12E912FF}"/>
                    </a:ext>
                  </a:extLst>
                </p:cNvPr>
                <p:cNvSpPr/>
                <p:nvPr/>
              </p:nvSpPr>
              <p:spPr bwMode="auto">
                <a:xfrm>
                  <a:off x="6166480" y="2818275"/>
                  <a:ext cx="892238" cy="45719"/>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7" name="Group 26">
                <a:extLst>
                  <a:ext uri="{FF2B5EF4-FFF2-40B4-BE49-F238E27FC236}">
                    <a16:creationId xmlns:a16="http://schemas.microsoft.com/office/drawing/2014/main" id="{EA81A443-42A7-CE80-D9B1-8EBD142B5766}"/>
                  </a:ext>
                </a:extLst>
              </p:cNvPr>
              <p:cNvGrpSpPr/>
              <p:nvPr/>
            </p:nvGrpSpPr>
            <p:grpSpPr>
              <a:xfrm>
                <a:off x="6414747" y="2962676"/>
                <a:ext cx="395705" cy="390358"/>
                <a:chOff x="6414747" y="2962676"/>
                <a:chExt cx="395705" cy="390358"/>
              </a:xfrm>
            </p:grpSpPr>
            <p:sp>
              <p:nvSpPr>
                <p:cNvPr id="25" name="Oval 24">
                  <a:extLst>
                    <a:ext uri="{FF2B5EF4-FFF2-40B4-BE49-F238E27FC236}">
                      <a16:creationId xmlns:a16="http://schemas.microsoft.com/office/drawing/2014/main" id="{AA35DD46-E3C0-7DE3-DD65-B8942B3CA47C}"/>
                    </a:ext>
                  </a:extLst>
                </p:cNvPr>
                <p:cNvSpPr/>
                <p:nvPr/>
              </p:nvSpPr>
              <p:spPr bwMode="auto">
                <a:xfrm>
                  <a:off x="6414747" y="2962676"/>
                  <a:ext cx="395705" cy="390358"/>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0" name="Graphic 19" descr="Play with solid fill">
                  <a:extLst>
                    <a:ext uri="{FF2B5EF4-FFF2-40B4-BE49-F238E27FC236}">
                      <a16:creationId xmlns:a16="http://schemas.microsoft.com/office/drawing/2014/main" id="{05C89BAD-A962-F1A0-B371-A1044CFA04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488505" y="3002765"/>
                  <a:ext cx="310181" cy="310181"/>
                </a:xfrm>
                <a:prstGeom prst="rect">
                  <a:avLst/>
                </a:prstGeom>
              </p:spPr>
            </p:pic>
          </p:grpSp>
        </p:grpSp>
      </p:grpSp>
      <p:pic>
        <p:nvPicPr>
          <p:cNvPr id="30" name="Picture 29" descr="Background pattern&#10;&#10;Description automatically generated">
            <a:extLst>
              <a:ext uri="{FF2B5EF4-FFF2-40B4-BE49-F238E27FC236}">
                <a16:creationId xmlns:a16="http://schemas.microsoft.com/office/drawing/2014/main" id="{80B659D8-FECB-64CD-79ED-D8DA10ECD1F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308607" y="2373735"/>
            <a:ext cx="3076737" cy="1709578"/>
          </a:xfrm>
          <a:prstGeom prst="roundRect">
            <a:avLst>
              <a:gd name="adj" fmla="val 7498"/>
            </a:avLst>
          </a:prstGeom>
        </p:spPr>
      </p:pic>
      <p:sp>
        <p:nvSpPr>
          <p:cNvPr id="41" name="Rectangle 40">
            <a:extLst>
              <a:ext uri="{FF2B5EF4-FFF2-40B4-BE49-F238E27FC236}">
                <a16:creationId xmlns:a16="http://schemas.microsoft.com/office/drawing/2014/main" id="{107F33CD-CDE1-039E-FD69-9CF5C336381C}"/>
              </a:ext>
            </a:extLst>
          </p:cNvPr>
          <p:cNvSpPr/>
          <p:nvPr/>
        </p:nvSpPr>
        <p:spPr>
          <a:xfrm>
            <a:off x="679211" y="4302093"/>
            <a:ext cx="1794406" cy="800219"/>
          </a:xfrm>
          <a:prstGeom prst="rect">
            <a:avLst/>
          </a:prstGeom>
          <a:solidFill>
            <a:schemeClr val="bg1">
              <a:lumMod val="95000"/>
            </a:schemeClr>
          </a:solidFill>
        </p:spPr>
        <p:txBody>
          <a:bodyPr wrap="square" lIns="274320" tIns="91440" rIns="274320" bIns="91440" anchor="ctr" anchorCtr="0">
            <a:spAutoFit/>
          </a:bodyPr>
          <a:lstStyle/>
          <a:p>
            <a:pPr marL="0" lvl="0" indent="0" algn="ctr">
              <a:spcBef>
                <a:spcPts val="0"/>
              </a:spcBef>
              <a:spcAft>
                <a:spcPts val="0"/>
              </a:spcAft>
              <a:buSzPts val="1350"/>
              <a:buNone/>
            </a:pPr>
            <a:r>
              <a:rPr lang="en-US" sz="2000">
                <a:latin typeface="Calibri" panose="020F0502020204030204" pitchFamily="34" charset="0"/>
                <a:ea typeface="Calibri" panose="020F0502020204030204" pitchFamily="34" charset="0"/>
                <a:cs typeface="Calibri" panose="020F0502020204030204" pitchFamily="34" charset="0"/>
              </a:rPr>
              <a:t>Classroom/Self-Study</a:t>
            </a:r>
          </a:p>
        </p:txBody>
      </p:sp>
      <p:sp>
        <p:nvSpPr>
          <p:cNvPr id="42" name="Rectangle 41">
            <a:extLst>
              <a:ext uri="{FF2B5EF4-FFF2-40B4-BE49-F238E27FC236}">
                <a16:creationId xmlns:a16="http://schemas.microsoft.com/office/drawing/2014/main" id="{63F670EF-CC58-9556-6C3D-F53CBBFC9F4F}"/>
              </a:ext>
            </a:extLst>
          </p:cNvPr>
          <p:cNvSpPr/>
          <p:nvPr/>
        </p:nvSpPr>
        <p:spPr>
          <a:xfrm>
            <a:off x="3007157" y="4302113"/>
            <a:ext cx="1794406" cy="492443"/>
          </a:xfrm>
          <a:prstGeom prst="rect">
            <a:avLst/>
          </a:prstGeom>
          <a:solidFill>
            <a:schemeClr val="bg1">
              <a:lumMod val="95000"/>
            </a:schemeClr>
          </a:solidFill>
        </p:spPr>
        <p:txBody>
          <a:bodyPr wrap="square" lIns="274320" tIns="91440" rIns="274320" bIns="91440" anchor="ctr" anchorCtr="0">
            <a:spAutoFit/>
          </a:bodyPr>
          <a:lstStyle/>
          <a:p>
            <a:pPr marL="0" lvl="0" indent="0" algn="ctr">
              <a:spcBef>
                <a:spcPts val="0"/>
              </a:spcBef>
              <a:spcAft>
                <a:spcPts val="0"/>
              </a:spcAft>
              <a:buSzPts val="1350"/>
              <a:buNone/>
            </a:pPr>
            <a:r>
              <a:rPr lang="en-US" sz="2000">
                <a:latin typeface="Calibri" panose="020F0502020204030204" pitchFamily="34" charset="0"/>
                <a:ea typeface="Calibri" panose="020F0502020204030204" pitchFamily="34" charset="0"/>
                <a:cs typeface="Calibri" panose="020F0502020204030204" pitchFamily="34" charset="0"/>
              </a:rPr>
              <a:t>Simulation</a:t>
            </a:r>
          </a:p>
        </p:txBody>
      </p:sp>
      <p:sp>
        <p:nvSpPr>
          <p:cNvPr id="43" name="Rectangle 42">
            <a:extLst>
              <a:ext uri="{FF2B5EF4-FFF2-40B4-BE49-F238E27FC236}">
                <a16:creationId xmlns:a16="http://schemas.microsoft.com/office/drawing/2014/main" id="{01707AEA-C0E6-E95F-8FD5-0C591A85D4C2}"/>
              </a:ext>
            </a:extLst>
          </p:cNvPr>
          <p:cNvSpPr/>
          <p:nvPr/>
        </p:nvSpPr>
        <p:spPr>
          <a:xfrm>
            <a:off x="5509403" y="4302093"/>
            <a:ext cx="1794406" cy="492443"/>
          </a:xfrm>
          <a:prstGeom prst="rect">
            <a:avLst/>
          </a:prstGeom>
          <a:solidFill>
            <a:schemeClr val="bg1">
              <a:lumMod val="95000"/>
            </a:schemeClr>
          </a:solidFill>
        </p:spPr>
        <p:txBody>
          <a:bodyPr wrap="square" lIns="274320" tIns="91440" rIns="274320" bIns="91440" anchor="ctr" anchorCtr="0">
            <a:spAutoFit/>
          </a:bodyPr>
          <a:lstStyle/>
          <a:p>
            <a:pPr marL="0" lvl="0" indent="0" algn="ctr">
              <a:spcBef>
                <a:spcPts val="0"/>
              </a:spcBef>
              <a:spcAft>
                <a:spcPts val="0"/>
              </a:spcAft>
              <a:buSzPts val="1350"/>
              <a:buNone/>
            </a:pPr>
            <a:r>
              <a:rPr lang="en-US" sz="2000">
                <a:latin typeface="Calibri" panose="020F0502020204030204" pitchFamily="34" charset="0"/>
                <a:ea typeface="Calibri" panose="020F0502020204030204" pitchFamily="34" charset="0"/>
                <a:cs typeface="Calibri" panose="020F0502020204030204" pitchFamily="34" charset="0"/>
              </a:rPr>
              <a:t>CBT</a:t>
            </a:r>
          </a:p>
        </p:txBody>
      </p:sp>
      <p:sp>
        <p:nvSpPr>
          <p:cNvPr id="44" name="Rectangle 43">
            <a:extLst>
              <a:ext uri="{FF2B5EF4-FFF2-40B4-BE49-F238E27FC236}">
                <a16:creationId xmlns:a16="http://schemas.microsoft.com/office/drawing/2014/main" id="{C088B3CA-0A5B-F53C-4C35-135FF00E811D}"/>
              </a:ext>
            </a:extLst>
          </p:cNvPr>
          <p:cNvSpPr/>
          <p:nvPr/>
        </p:nvSpPr>
        <p:spPr>
          <a:xfrm>
            <a:off x="8308606" y="4302094"/>
            <a:ext cx="3076737" cy="492443"/>
          </a:xfrm>
          <a:prstGeom prst="rect">
            <a:avLst/>
          </a:prstGeom>
          <a:solidFill>
            <a:schemeClr val="bg1">
              <a:lumMod val="95000"/>
            </a:schemeClr>
          </a:solidFill>
        </p:spPr>
        <p:txBody>
          <a:bodyPr wrap="square" lIns="274320" tIns="91440" rIns="274320" bIns="91440" anchor="ctr" anchorCtr="0">
            <a:spAutoFit/>
          </a:bodyPr>
          <a:lstStyle/>
          <a:p>
            <a:pPr marL="0" lvl="0" indent="0" algn="ctr">
              <a:spcBef>
                <a:spcPts val="0"/>
              </a:spcBef>
              <a:spcAft>
                <a:spcPts val="0"/>
              </a:spcAft>
              <a:buSzPts val="1350"/>
              <a:buNone/>
            </a:pPr>
            <a:r>
              <a:rPr lang="en-US" sz="2000">
                <a:latin typeface="Calibri" panose="020F0502020204030204" pitchFamily="34" charset="0"/>
                <a:ea typeface="Calibri" panose="020F0502020204030204" pitchFamily="34" charset="0"/>
                <a:cs typeface="Calibri" panose="020F0502020204030204" pitchFamily="34" charset="0"/>
              </a:rPr>
              <a:t>The Live Arena</a:t>
            </a:r>
          </a:p>
        </p:txBody>
      </p:sp>
      <p:sp>
        <p:nvSpPr>
          <p:cNvPr id="45" name="Rectangle 44">
            <a:extLst>
              <a:ext uri="{FF2B5EF4-FFF2-40B4-BE49-F238E27FC236}">
                <a16:creationId xmlns:a16="http://schemas.microsoft.com/office/drawing/2014/main" id="{29D40CB2-0286-BA6D-5983-F75559FEE371}"/>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solidFill>
                <a:latin typeface="Arial" panose="020B0604020202020204" pitchFamily="34" charset="0"/>
                <a:cs typeface="Arial" panose="020B0604020202020204" pitchFamily="34" charset="0"/>
                <a:sym typeface="Arial Narrow"/>
              </a:rPr>
              <a:t>1</a:t>
            </a:r>
          </a:p>
        </p:txBody>
      </p:sp>
      <p:sp>
        <p:nvSpPr>
          <p:cNvPr id="46" name="Rectangle 45">
            <a:extLst>
              <a:ext uri="{FF2B5EF4-FFF2-40B4-BE49-F238E27FC236}">
                <a16:creationId xmlns:a16="http://schemas.microsoft.com/office/drawing/2014/main" id="{F3E9429A-FF75-94A0-FC34-9C9CD39544D7}"/>
              </a:ext>
            </a:extLst>
          </p:cNvPr>
          <p:cNvSpPr/>
          <p:nvPr/>
        </p:nvSpPr>
        <p:spPr>
          <a:xfrm>
            <a:off x="11488642"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solidFill>
                <a:latin typeface="Arial" panose="020B0604020202020204" pitchFamily="34" charset="0"/>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35B1F0B4-9E7E-04CF-333F-BF1191FAFF0D}"/>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a:p>
        </p:txBody>
      </p:sp>
    </p:spTree>
    <p:extLst>
      <p:ext uri="{BB962C8B-B14F-4D97-AF65-F5344CB8AC3E}">
        <p14:creationId xmlns:p14="http://schemas.microsoft.com/office/powerpoint/2010/main" val="152591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02FB4-33FC-7B60-C6E9-EC4813118A48}"/>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a:p>
        </p:txBody>
      </p:sp>
      <p:sp>
        <p:nvSpPr>
          <p:cNvPr id="3" name="Title 2">
            <a:extLst>
              <a:ext uri="{FF2B5EF4-FFF2-40B4-BE49-F238E27FC236}">
                <a16:creationId xmlns:a16="http://schemas.microsoft.com/office/drawing/2014/main" id="{0D5B8816-4E4A-A308-8DBB-F1319096B3F3}"/>
              </a:ext>
            </a:extLst>
          </p:cNvPr>
          <p:cNvSpPr>
            <a:spLocks noGrp="1"/>
          </p:cNvSpPr>
          <p:nvPr>
            <p:ph type="title"/>
          </p:nvPr>
        </p:nvSpPr>
        <p:spPr/>
        <p:txBody>
          <a:bodyPr/>
          <a:lstStyle/>
          <a:p>
            <a:r>
              <a:rPr lang="en-US"/>
              <a:t>Tutorial Key Terms</a:t>
            </a:r>
          </a:p>
        </p:txBody>
      </p:sp>
      <p:sp>
        <p:nvSpPr>
          <p:cNvPr id="4" name="Content Placeholder 3">
            <a:extLst>
              <a:ext uri="{FF2B5EF4-FFF2-40B4-BE49-F238E27FC236}">
                <a16:creationId xmlns:a16="http://schemas.microsoft.com/office/drawing/2014/main" id="{0AE9C6C7-107A-D20B-A1D8-A1E96ABFE129}"/>
              </a:ext>
            </a:extLst>
          </p:cNvPr>
          <p:cNvSpPr>
            <a:spLocks noGrp="1"/>
          </p:cNvSpPr>
          <p:nvPr>
            <p:ph sz="quarter" idx="11"/>
          </p:nvPr>
        </p:nvSpPr>
        <p:spPr>
          <a:xfrm>
            <a:off x="480132" y="1333500"/>
            <a:ext cx="11250613" cy="4864652"/>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JSON - JavaScript Object Notation</a:t>
            </a:r>
          </a:p>
          <a:p>
            <a:pPr lvl="1">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Human and machine-readable way to store data</a:t>
            </a:r>
          </a:p>
          <a:p>
            <a:r>
              <a:rPr lang="en-US" dirty="0">
                <a:latin typeface="Calibri" panose="020F0502020204030204" pitchFamily="34" charset="0"/>
                <a:ea typeface="Calibri" panose="020F0502020204030204" pitchFamily="34" charset="0"/>
                <a:cs typeface="Calibri" panose="020F0502020204030204" pitchFamily="34" charset="0"/>
              </a:rPr>
              <a:t>URI - Uniform Resource Identifier</a:t>
            </a:r>
          </a:p>
          <a:p>
            <a:pPr lvl="1">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A string of ASCII characters to uniquely identify something</a:t>
            </a:r>
          </a:p>
          <a:p>
            <a:r>
              <a:rPr lang="en-US" dirty="0">
                <a:latin typeface="Calibri" panose="020F0502020204030204" pitchFamily="34" charset="0"/>
                <a:ea typeface="Calibri" panose="020F0502020204030204" pitchFamily="34" charset="0"/>
                <a:cs typeface="Calibri" panose="020F0502020204030204" pitchFamily="34" charset="0"/>
              </a:rPr>
              <a:t>IRI - Internationalized Resource Identifier</a:t>
            </a:r>
          </a:p>
          <a:p>
            <a:pPr lvl="1">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Builds on URI to include International characters</a:t>
            </a:r>
          </a:p>
          <a:p>
            <a:r>
              <a:rPr lang="en-US" dirty="0">
                <a:latin typeface="Calibri" panose="020F0502020204030204" pitchFamily="34" charset="0"/>
                <a:ea typeface="Calibri" panose="020F0502020204030204" pitchFamily="34" charset="0"/>
                <a:cs typeface="Calibri" panose="020F0502020204030204" pitchFamily="34" charset="0"/>
              </a:rPr>
              <a:t>Inverse Identifier</a:t>
            </a:r>
          </a:p>
          <a:p>
            <a:pPr lvl="1"/>
            <a:r>
              <a:rPr lang="en-US" dirty="0">
                <a:latin typeface="Calibri" panose="020F0502020204030204" pitchFamily="34" charset="0"/>
                <a:ea typeface="Calibri" panose="020F0502020204030204" pitchFamily="34" charset="0"/>
                <a:cs typeface="Calibri" panose="020F0502020204030204" pitchFamily="34" charset="0"/>
              </a:rPr>
              <a:t>A Unique Identifier an agent or group</a:t>
            </a:r>
          </a:p>
        </p:txBody>
      </p:sp>
      <p:sp>
        <p:nvSpPr>
          <p:cNvPr id="5" name="Rectangle 4">
            <a:extLst>
              <a:ext uri="{FF2B5EF4-FFF2-40B4-BE49-F238E27FC236}">
                <a16:creationId xmlns:a16="http://schemas.microsoft.com/office/drawing/2014/main" id="{880D3790-5B61-8A8B-20A6-24D6DD19165E}"/>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6" name="Rectangle 5">
            <a:extLst>
              <a:ext uri="{FF2B5EF4-FFF2-40B4-BE49-F238E27FC236}">
                <a16:creationId xmlns:a16="http://schemas.microsoft.com/office/drawing/2014/main" id="{BCA5E0D7-3803-4F24-3150-9F24FE86FD8C}"/>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Tree>
    <p:extLst>
      <p:ext uri="{BB962C8B-B14F-4D97-AF65-F5344CB8AC3E}">
        <p14:creationId xmlns:p14="http://schemas.microsoft.com/office/powerpoint/2010/main" val="3590261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0436-9900-7D7C-B1B4-5E9696FE1248}"/>
              </a:ext>
            </a:extLst>
          </p:cNvPr>
          <p:cNvSpPr/>
          <p:nvPr/>
        </p:nvSpPr>
        <p:spPr bwMode="auto">
          <a:xfrm>
            <a:off x="-1" y="795130"/>
            <a:ext cx="6747841" cy="5621712"/>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a:extLst>
              <a:ext uri="{FF2B5EF4-FFF2-40B4-BE49-F238E27FC236}">
                <a16:creationId xmlns:a16="http://schemas.microsoft.com/office/drawing/2014/main" id="{E9038158-E44C-80AE-D499-54A79643FE53}"/>
              </a:ext>
            </a:extLst>
          </p:cNvPr>
          <p:cNvSpPr/>
          <p:nvPr/>
        </p:nvSpPr>
        <p:spPr bwMode="auto">
          <a:xfrm>
            <a:off x="6716150" y="795130"/>
            <a:ext cx="5475849" cy="5621712"/>
          </a:xfrm>
          <a:prstGeom prst="rect">
            <a:avLst/>
          </a:prstGeom>
          <a:solidFill>
            <a:srgbClr val="E9F7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FD8303E7-3E42-ABC9-9E5B-7818C68D99CB}"/>
              </a:ext>
            </a:extLst>
          </p:cNvPr>
          <p:cNvSpPr>
            <a:spLocks noGrp="1"/>
          </p:cNvSpPr>
          <p:nvPr>
            <p:ph type="title"/>
          </p:nvPr>
        </p:nvSpPr>
        <p:spPr/>
        <p:txBody>
          <a:bodyPr/>
          <a:lstStyle/>
          <a:p>
            <a:r>
              <a:rPr lang="en-US"/>
              <a:t>JSON is Easier to Use</a:t>
            </a:r>
          </a:p>
        </p:txBody>
      </p:sp>
      <p:sp>
        <p:nvSpPr>
          <p:cNvPr id="4" name="Rectangle 3">
            <a:extLst>
              <a:ext uri="{FF2B5EF4-FFF2-40B4-BE49-F238E27FC236}">
                <a16:creationId xmlns:a16="http://schemas.microsoft.com/office/drawing/2014/main" id="{F9560C80-2492-DE90-5927-972DF2E71EF3}"/>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5" name="Rectangle 4">
            <a:extLst>
              <a:ext uri="{FF2B5EF4-FFF2-40B4-BE49-F238E27FC236}">
                <a16:creationId xmlns:a16="http://schemas.microsoft.com/office/drawing/2014/main" id="{6887D2E7-233A-D2AC-FC3A-1F9906DB1532}"/>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grpSp>
        <p:nvGrpSpPr>
          <p:cNvPr id="8" name="Group 7">
            <a:extLst>
              <a:ext uri="{FF2B5EF4-FFF2-40B4-BE49-F238E27FC236}">
                <a16:creationId xmlns:a16="http://schemas.microsoft.com/office/drawing/2014/main" id="{C2123946-994D-156E-EA09-015EEE35E4C5}"/>
              </a:ext>
            </a:extLst>
          </p:cNvPr>
          <p:cNvGrpSpPr/>
          <p:nvPr/>
        </p:nvGrpSpPr>
        <p:grpSpPr>
          <a:xfrm>
            <a:off x="7250693" y="2527557"/>
            <a:ext cx="4590259" cy="2215893"/>
            <a:chOff x="711015" y="986843"/>
            <a:chExt cx="4243087" cy="2048301"/>
          </a:xfrm>
        </p:grpSpPr>
        <p:sp>
          <p:nvSpPr>
            <p:cNvPr id="3" name="Rounded Rectangle 2">
              <a:extLst>
                <a:ext uri="{FF2B5EF4-FFF2-40B4-BE49-F238E27FC236}">
                  <a16:creationId xmlns:a16="http://schemas.microsoft.com/office/drawing/2014/main" id="{354A259D-3A7B-FAD5-0186-1E1A2C34F4AA}"/>
                </a:ext>
              </a:extLst>
            </p:cNvPr>
            <p:cNvSpPr/>
            <p:nvPr/>
          </p:nvSpPr>
          <p:spPr bwMode="auto">
            <a:xfrm>
              <a:off x="711015" y="986843"/>
              <a:ext cx="4243087" cy="2048301"/>
            </a:xfrm>
            <a:prstGeom prst="roundRect">
              <a:avLst>
                <a:gd name="adj" fmla="val 1395"/>
              </a:avLst>
            </a:prstGeom>
            <a:solidFill>
              <a:srgbClr val="E7E9EC"/>
            </a:solidFill>
            <a:ln w="9525" cap="flat" cmpd="sng" algn="ctr">
              <a:noFill/>
              <a:prstDash val="solid"/>
              <a:miter lim="800000"/>
              <a:headEnd type="none" w="med" len="med"/>
              <a:tailEnd type="none" w="med" len="med"/>
            </a:ln>
            <a:effectLst>
              <a:outerShdw blurRad="139388" dist="38100" dir="8100000" sx="101467" sy="101467" algn="tr" rotWithShape="0">
                <a:prstClr val="black">
                  <a:alpha val="25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Picture 9" descr="Graphical user interface, application&#10;&#10;Description automatically generated with medium confidence">
              <a:extLst>
                <a:ext uri="{FF2B5EF4-FFF2-40B4-BE49-F238E27FC236}">
                  <a16:creationId xmlns:a16="http://schemas.microsoft.com/office/drawing/2014/main" id="{0B2020A7-1314-F60B-968B-E014D8A7BFA7}"/>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l="800" t="2721" r="51401" b="5304"/>
            <a:stretch/>
          </p:blipFill>
          <p:spPr>
            <a:xfrm>
              <a:off x="721476" y="986844"/>
              <a:ext cx="4135788" cy="1896376"/>
            </a:xfrm>
            <a:prstGeom prst="roundRect">
              <a:avLst>
                <a:gd name="adj" fmla="val 1883"/>
              </a:avLst>
            </a:prstGeom>
            <a:effectLst/>
          </p:spPr>
        </p:pic>
      </p:grpSp>
      <p:grpSp>
        <p:nvGrpSpPr>
          <p:cNvPr id="13" name="XML">
            <a:extLst>
              <a:ext uri="{FF2B5EF4-FFF2-40B4-BE49-F238E27FC236}">
                <a16:creationId xmlns:a16="http://schemas.microsoft.com/office/drawing/2014/main" id="{0B26D20C-3CE8-ADB6-BE03-46B0DEA0A184}"/>
              </a:ext>
            </a:extLst>
          </p:cNvPr>
          <p:cNvGrpSpPr/>
          <p:nvPr/>
        </p:nvGrpSpPr>
        <p:grpSpPr>
          <a:xfrm>
            <a:off x="309572" y="1829322"/>
            <a:ext cx="5863866" cy="3448009"/>
            <a:chOff x="718868" y="3044705"/>
            <a:chExt cx="5201486" cy="3058524"/>
          </a:xfrm>
          <a:effectLst>
            <a:outerShdw blurRad="141427" dist="38100" dir="8100000" sx="100811" sy="100811" algn="tr" rotWithShape="0">
              <a:prstClr val="black">
                <a:alpha val="25000"/>
              </a:prstClr>
            </a:outerShdw>
          </a:effectLst>
        </p:grpSpPr>
        <p:pic>
          <p:nvPicPr>
            <p:cNvPr id="14" name="Picture 13" descr="Graphical user interface, application&#10;&#10;Description automatically generated with medium confidence">
              <a:extLst>
                <a:ext uri="{FF2B5EF4-FFF2-40B4-BE49-F238E27FC236}">
                  <a16:creationId xmlns:a16="http://schemas.microsoft.com/office/drawing/2014/main" id="{D40E0CED-899E-ABC5-FB50-A3994414BA83}"/>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l="769" t="3242" r="39116" b="3107"/>
            <a:stretch/>
          </p:blipFill>
          <p:spPr>
            <a:xfrm>
              <a:off x="718868" y="3044705"/>
              <a:ext cx="5201486" cy="3058524"/>
            </a:xfrm>
            <a:prstGeom prst="roundRect">
              <a:avLst>
                <a:gd name="adj" fmla="val 1883"/>
              </a:avLst>
            </a:prstGeom>
          </p:spPr>
        </p:pic>
        <p:sp>
          <p:nvSpPr>
            <p:cNvPr id="15" name="Rounded Rectangle 14">
              <a:extLst>
                <a:ext uri="{FF2B5EF4-FFF2-40B4-BE49-F238E27FC236}">
                  <a16:creationId xmlns:a16="http://schemas.microsoft.com/office/drawing/2014/main" id="{F42FDD61-CB72-31B8-C9F6-9F939020D4D5}"/>
                </a:ext>
              </a:extLst>
            </p:cNvPr>
            <p:cNvSpPr/>
            <p:nvPr/>
          </p:nvSpPr>
          <p:spPr bwMode="auto">
            <a:xfrm rot="10800000">
              <a:off x="5718219" y="3044706"/>
              <a:ext cx="202134" cy="3034122"/>
            </a:xfrm>
            <a:prstGeom prst="roundRect">
              <a:avLst>
                <a:gd name="adj" fmla="val 38035"/>
              </a:avLst>
            </a:prstGeom>
            <a:solidFill>
              <a:srgbClr val="E7E9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cxnSp>
        <p:nvCxnSpPr>
          <p:cNvPr id="17" name="Straight Connector 16">
            <a:extLst>
              <a:ext uri="{FF2B5EF4-FFF2-40B4-BE49-F238E27FC236}">
                <a16:creationId xmlns:a16="http://schemas.microsoft.com/office/drawing/2014/main" id="{D9DF2458-2BB9-9875-6138-3AB166901EA0}"/>
              </a:ext>
            </a:extLst>
          </p:cNvPr>
          <p:cNvCxnSpPr>
            <a:cxnSpLocks/>
          </p:cNvCxnSpPr>
          <p:nvPr/>
        </p:nvCxnSpPr>
        <p:spPr bwMode="auto">
          <a:xfrm flipH="1">
            <a:off x="6712065" y="795130"/>
            <a:ext cx="4085" cy="562171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grpSp>
        <p:nvGrpSpPr>
          <p:cNvPr id="24" name="Group 23">
            <a:extLst>
              <a:ext uri="{FF2B5EF4-FFF2-40B4-BE49-F238E27FC236}">
                <a16:creationId xmlns:a16="http://schemas.microsoft.com/office/drawing/2014/main" id="{4BD7BD0B-A5C0-ADA9-2B5C-BE067F4D1765}"/>
              </a:ext>
            </a:extLst>
          </p:cNvPr>
          <p:cNvGrpSpPr/>
          <p:nvPr/>
        </p:nvGrpSpPr>
        <p:grpSpPr>
          <a:xfrm>
            <a:off x="6379680" y="3220941"/>
            <a:ext cx="664770" cy="664770"/>
            <a:chOff x="6325088" y="2589135"/>
            <a:chExt cx="664770" cy="664770"/>
          </a:xfrm>
        </p:grpSpPr>
        <p:grpSp>
          <p:nvGrpSpPr>
            <p:cNvPr id="19" name="Group 18">
              <a:extLst>
                <a:ext uri="{FF2B5EF4-FFF2-40B4-BE49-F238E27FC236}">
                  <a16:creationId xmlns:a16="http://schemas.microsoft.com/office/drawing/2014/main" id="{EC21CB22-0EC0-FE56-A929-7FFEF844C5BD}"/>
                </a:ext>
              </a:extLst>
            </p:cNvPr>
            <p:cNvGrpSpPr/>
            <p:nvPr/>
          </p:nvGrpSpPr>
          <p:grpSpPr>
            <a:xfrm rot="3533938">
              <a:off x="6325088" y="2589135"/>
              <a:ext cx="664770" cy="664770"/>
              <a:chOff x="10028884" y="2326164"/>
              <a:chExt cx="2007797" cy="2007797"/>
            </a:xfrm>
          </p:grpSpPr>
          <p:sp>
            <p:nvSpPr>
              <p:cNvPr id="21" name="Oval 20">
                <a:extLst>
                  <a:ext uri="{FF2B5EF4-FFF2-40B4-BE49-F238E27FC236}">
                    <a16:creationId xmlns:a16="http://schemas.microsoft.com/office/drawing/2014/main" id="{7ADC8B66-18FC-A9CA-8EF6-DFE46BA03A02}"/>
                  </a:ext>
                </a:extLst>
              </p:cNvPr>
              <p:cNvSpPr/>
              <p:nvPr/>
            </p:nvSpPr>
            <p:spPr bwMode="auto">
              <a:xfrm rot="7266062">
                <a:off x="10028884" y="2326164"/>
                <a:ext cx="2007797" cy="2007797"/>
              </a:xfrm>
              <a:prstGeom prst="ellipse">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99A62A33-7C8E-2FD0-0F2A-AEE5FA531D95}"/>
                  </a:ext>
                </a:extLst>
              </p:cNvPr>
              <p:cNvSpPr/>
              <p:nvPr/>
            </p:nvSpPr>
            <p:spPr bwMode="auto">
              <a:xfrm rot="2661157">
                <a:off x="10118385" y="2415662"/>
                <a:ext cx="1828800" cy="1828800"/>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3" name="TextBox 22">
              <a:extLst>
                <a:ext uri="{FF2B5EF4-FFF2-40B4-BE49-F238E27FC236}">
                  <a16:creationId xmlns:a16="http://schemas.microsoft.com/office/drawing/2014/main" id="{72955593-57FA-15AA-D837-D1BF33FBB282}"/>
                </a:ext>
              </a:extLst>
            </p:cNvPr>
            <p:cNvSpPr txBox="1"/>
            <p:nvPr/>
          </p:nvSpPr>
          <p:spPr>
            <a:xfrm>
              <a:off x="6422823" y="2659998"/>
              <a:ext cx="539054"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vs</a:t>
              </a:r>
            </a:p>
          </p:txBody>
        </p:sp>
      </p:grpSp>
      <p:sp>
        <p:nvSpPr>
          <p:cNvPr id="7" name="Slide Number Placeholder 6">
            <a:extLst>
              <a:ext uri="{FF2B5EF4-FFF2-40B4-BE49-F238E27FC236}">
                <a16:creationId xmlns:a16="http://schemas.microsoft.com/office/drawing/2014/main" id="{C0041DD7-A4C9-C88C-3988-ED15E87CFA13}"/>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a:p>
        </p:txBody>
      </p:sp>
      <p:pic>
        <p:nvPicPr>
          <p:cNvPr id="11" name="Picture 10" descr="A picture containing text, screenshot, display, software&#10;&#10;Description automatically generated">
            <a:extLst>
              <a:ext uri="{FF2B5EF4-FFF2-40B4-BE49-F238E27FC236}">
                <a16:creationId xmlns:a16="http://schemas.microsoft.com/office/drawing/2014/main" id="{057A7797-187F-8C1E-6E88-8C8E0F5A70F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5769" y="2494000"/>
            <a:ext cx="5460505" cy="2341950"/>
          </a:xfrm>
          <a:prstGeom prst="rect">
            <a:avLst/>
          </a:prstGeom>
        </p:spPr>
      </p:pic>
      <p:sp>
        <p:nvSpPr>
          <p:cNvPr id="20" name="Rectangle 19">
            <a:extLst>
              <a:ext uri="{FF2B5EF4-FFF2-40B4-BE49-F238E27FC236}">
                <a16:creationId xmlns:a16="http://schemas.microsoft.com/office/drawing/2014/main" id="{6F338ED3-7529-2458-CDEF-B8411E410869}"/>
              </a:ext>
            </a:extLst>
          </p:cNvPr>
          <p:cNvSpPr/>
          <p:nvPr/>
        </p:nvSpPr>
        <p:spPr bwMode="auto">
          <a:xfrm>
            <a:off x="455809" y="4817097"/>
            <a:ext cx="5507436" cy="280364"/>
          </a:xfrm>
          <a:prstGeom prst="rect">
            <a:avLst/>
          </a:prstGeom>
          <a:solidFill>
            <a:srgbClr val="E7E9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30C48B6F-CD22-DD8E-AAD0-C64DBD858B1C}"/>
              </a:ext>
            </a:extLst>
          </p:cNvPr>
          <p:cNvSpPr/>
          <p:nvPr/>
        </p:nvSpPr>
        <p:spPr bwMode="auto">
          <a:xfrm>
            <a:off x="11488643" y="3045100"/>
            <a:ext cx="317092" cy="1480702"/>
          </a:xfrm>
          <a:prstGeom prst="rect">
            <a:avLst/>
          </a:prstGeom>
          <a:solidFill>
            <a:srgbClr val="E7E9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8" name="Picture 17" descr="A picture containing text, screenshot, font, software&#10;&#10;Description automatically generated">
            <a:extLst>
              <a:ext uri="{FF2B5EF4-FFF2-40B4-BE49-F238E27FC236}">
                <a16:creationId xmlns:a16="http://schemas.microsoft.com/office/drawing/2014/main" id="{5EE61F11-BF30-B9EA-698B-F6DA77AD142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424360" y="3121450"/>
            <a:ext cx="4167903" cy="1480702"/>
          </a:xfrm>
          <a:prstGeom prst="rect">
            <a:avLst/>
          </a:prstGeom>
        </p:spPr>
      </p:pic>
      <p:grpSp>
        <p:nvGrpSpPr>
          <p:cNvPr id="35" name="Group 34">
            <a:extLst>
              <a:ext uri="{FF2B5EF4-FFF2-40B4-BE49-F238E27FC236}">
                <a16:creationId xmlns:a16="http://schemas.microsoft.com/office/drawing/2014/main" id="{793741BB-93E1-1B43-44C9-03BF4B9A8FCF}"/>
              </a:ext>
            </a:extLst>
          </p:cNvPr>
          <p:cNvGrpSpPr/>
          <p:nvPr/>
        </p:nvGrpSpPr>
        <p:grpSpPr>
          <a:xfrm>
            <a:off x="5685743" y="2471500"/>
            <a:ext cx="834521" cy="2373878"/>
            <a:chOff x="5685743" y="2471500"/>
            <a:chExt cx="834521" cy="2373878"/>
          </a:xfrm>
        </p:grpSpPr>
        <p:sp>
          <p:nvSpPr>
            <p:cNvPr id="26" name="Rectangle 25">
              <a:extLst>
                <a:ext uri="{FF2B5EF4-FFF2-40B4-BE49-F238E27FC236}">
                  <a16:creationId xmlns:a16="http://schemas.microsoft.com/office/drawing/2014/main" id="{A07C3F10-C1A5-E78B-AD4C-DD21B22134FD}"/>
                </a:ext>
              </a:extLst>
            </p:cNvPr>
            <p:cNvSpPr/>
            <p:nvPr/>
          </p:nvSpPr>
          <p:spPr bwMode="auto">
            <a:xfrm>
              <a:off x="5982520" y="2494000"/>
              <a:ext cx="233836" cy="232309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0" name="Group 29">
              <a:extLst>
                <a:ext uri="{FF2B5EF4-FFF2-40B4-BE49-F238E27FC236}">
                  <a16:creationId xmlns:a16="http://schemas.microsoft.com/office/drawing/2014/main" id="{CE84F998-CBC6-487B-AFC0-BB81D7DE204F}"/>
                </a:ext>
              </a:extLst>
            </p:cNvPr>
            <p:cNvGrpSpPr/>
            <p:nvPr/>
          </p:nvGrpSpPr>
          <p:grpSpPr>
            <a:xfrm>
              <a:off x="5685743" y="2471500"/>
              <a:ext cx="834521" cy="2373878"/>
              <a:chOff x="2181106" y="1547023"/>
              <a:chExt cx="915123" cy="2603156"/>
            </a:xfrm>
          </p:grpSpPr>
          <p:pic>
            <p:nvPicPr>
              <p:cNvPr id="32" name="Graphic 31" descr="Ruler outline">
                <a:extLst>
                  <a:ext uri="{FF2B5EF4-FFF2-40B4-BE49-F238E27FC236}">
                    <a16:creationId xmlns:a16="http://schemas.microsoft.com/office/drawing/2014/main" id="{7DF01BD7-F435-B94F-C4D2-DF0C0A39E1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901544">
                <a:off x="2181107" y="1547023"/>
                <a:ext cx="914400" cy="914400"/>
              </a:xfrm>
              <a:prstGeom prst="rect">
                <a:avLst/>
              </a:prstGeom>
            </p:spPr>
          </p:pic>
          <p:pic>
            <p:nvPicPr>
              <p:cNvPr id="33" name="Graphic 32" descr="Ruler outline">
                <a:extLst>
                  <a:ext uri="{FF2B5EF4-FFF2-40B4-BE49-F238E27FC236}">
                    <a16:creationId xmlns:a16="http://schemas.microsoft.com/office/drawing/2014/main" id="{0301A50D-270A-6A14-D66A-37F819FDAF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901544">
                <a:off x="2181106" y="2391401"/>
                <a:ext cx="914400" cy="914400"/>
              </a:xfrm>
              <a:prstGeom prst="rect">
                <a:avLst/>
              </a:prstGeom>
            </p:spPr>
          </p:pic>
          <p:pic>
            <p:nvPicPr>
              <p:cNvPr id="34" name="Graphic 33" descr="Ruler outline">
                <a:extLst>
                  <a:ext uri="{FF2B5EF4-FFF2-40B4-BE49-F238E27FC236}">
                    <a16:creationId xmlns:a16="http://schemas.microsoft.com/office/drawing/2014/main" id="{EF6BECA1-C679-0213-B244-6797D59700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901544">
                <a:off x="2181829" y="3235779"/>
                <a:ext cx="914400" cy="914400"/>
              </a:xfrm>
              <a:prstGeom prst="rect">
                <a:avLst/>
              </a:prstGeom>
            </p:spPr>
          </p:pic>
        </p:grpSp>
      </p:grpSp>
    </p:spTree>
    <p:extLst>
      <p:ext uri="{BB962C8B-B14F-4D97-AF65-F5344CB8AC3E}">
        <p14:creationId xmlns:p14="http://schemas.microsoft.com/office/powerpoint/2010/main" val="8438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45833E-6 -4.81481E-6 L 0.46354 -0.00509 " pathEditMode="relative" rAng="0" ptsTypes="AA">
                                      <p:cBhvr>
                                        <p:cTn id="11" dur="2000" fill="hold"/>
                                        <p:tgtEl>
                                          <p:spTgt spid="35"/>
                                        </p:tgtEl>
                                        <p:attrNameLst>
                                          <p:attrName>ppt_x</p:attrName>
                                          <p:attrName>ppt_y</p:attrName>
                                        </p:attrNameLst>
                                      </p:cBhvr>
                                      <p:rCtr x="23177"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be 326">
            <a:extLst>
              <a:ext uri="{FF2B5EF4-FFF2-40B4-BE49-F238E27FC236}">
                <a16:creationId xmlns:a16="http://schemas.microsoft.com/office/drawing/2014/main" id="{D3FF5E8D-8E53-EC40-DD9F-FB9EDBC401C1}"/>
              </a:ext>
            </a:extLst>
          </p:cNvPr>
          <p:cNvSpPr/>
          <p:nvPr/>
        </p:nvSpPr>
        <p:spPr bwMode="auto">
          <a:xfrm flipH="1">
            <a:off x="9554828" y="2562670"/>
            <a:ext cx="858982" cy="1214499"/>
          </a:xfrm>
          <a:prstGeom prst="cube">
            <a:avLst>
              <a:gd name="adj" fmla="val 76146"/>
            </a:avLst>
          </a:prstGeom>
          <a:solidFill>
            <a:schemeClr val="accent2"/>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50" name="Cube 1049">
            <a:extLst>
              <a:ext uri="{FF2B5EF4-FFF2-40B4-BE49-F238E27FC236}">
                <a16:creationId xmlns:a16="http://schemas.microsoft.com/office/drawing/2014/main" id="{0D398844-660D-90EB-6406-658BA7816DA0}"/>
              </a:ext>
            </a:extLst>
          </p:cNvPr>
          <p:cNvSpPr/>
          <p:nvPr/>
        </p:nvSpPr>
        <p:spPr bwMode="auto">
          <a:xfrm>
            <a:off x="6337037" y="2574556"/>
            <a:ext cx="858982" cy="1214499"/>
          </a:xfrm>
          <a:prstGeom prst="cube">
            <a:avLst>
              <a:gd name="adj" fmla="val 76146"/>
            </a:avLst>
          </a:prstGeom>
          <a:solidFill>
            <a:schemeClr val="accent2"/>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FD8303E7-3E42-ABC9-9E5B-7818C68D99CB}"/>
              </a:ext>
            </a:extLst>
          </p:cNvPr>
          <p:cNvSpPr>
            <a:spLocks noGrp="1"/>
          </p:cNvSpPr>
          <p:nvPr>
            <p:ph type="title"/>
          </p:nvPr>
        </p:nvSpPr>
        <p:spPr/>
        <p:txBody>
          <a:bodyPr/>
          <a:lstStyle/>
          <a:p>
            <a:r>
              <a:rPr lang="en-US"/>
              <a:t>What is a Learning Record Store (LRS)?</a:t>
            </a:r>
          </a:p>
        </p:txBody>
      </p:sp>
      <p:pic>
        <p:nvPicPr>
          <p:cNvPr id="16" name="Graphic 15" descr="Database with solid fill">
            <a:extLst>
              <a:ext uri="{FF2B5EF4-FFF2-40B4-BE49-F238E27FC236}">
                <a16:creationId xmlns:a16="http://schemas.microsoft.com/office/drawing/2014/main" id="{51EFDF64-4931-469E-BCD3-3AA7AB85492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75496" y="1435985"/>
            <a:ext cx="1819275" cy="1819275"/>
          </a:xfrm>
          <a:prstGeom prst="rect">
            <a:avLst/>
          </a:prstGeom>
        </p:spPr>
      </p:pic>
      <p:pic>
        <p:nvPicPr>
          <p:cNvPr id="19" name="Graphic 18" descr="Cloud with solid fill">
            <a:extLst>
              <a:ext uri="{FF2B5EF4-FFF2-40B4-BE49-F238E27FC236}">
                <a16:creationId xmlns:a16="http://schemas.microsoft.com/office/drawing/2014/main" id="{6A3A2297-F788-E854-8CD9-CDB447F6E5C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60265" y="1174823"/>
            <a:ext cx="2391104" cy="2391104"/>
          </a:xfrm>
          <a:prstGeom prst="rect">
            <a:avLst/>
          </a:prstGeom>
        </p:spPr>
      </p:pic>
      <p:pic>
        <p:nvPicPr>
          <p:cNvPr id="18" name="Graphic 17" descr="Cloud outline">
            <a:extLst>
              <a:ext uri="{FF2B5EF4-FFF2-40B4-BE49-F238E27FC236}">
                <a16:creationId xmlns:a16="http://schemas.microsoft.com/office/drawing/2014/main" id="{3C4EF92C-89CD-C649-7CC6-80D4ADA5907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60265" y="1273025"/>
            <a:ext cx="2353469" cy="2221462"/>
          </a:xfrm>
          <a:prstGeom prst="rect">
            <a:avLst/>
          </a:prstGeom>
        </p:spPr>
      </p:pic>
      <p:sp>
        <p:nvSpPr>
          <p:cNvPr id="12" name="TextBox 11">
            <a:extLst>
              <a:ext uri="{FF2B5EF4-FFF2-40B4-BE49-F238E27FC236}">
                <a16:creationId xmlns:a16="http://schemas.microsoft.com/office/drawing/2014/main" id="{952D4D32-D189-EF81-ECF1-BB4654741D7A}"/>
              </a:ext>
            </a:extLst>
          </p:cNvPr>
          <p:cNvSpPr txBox="1"/>
          <p:nvPr/>
        </p:nvSpPr>
        <p:spPr>
          <a:xfrm>
            <a:off x="7309781" y="2216876"/>
            <a:ext cx="1251405" cy="646331"/>
          </a:xfrm>
          <a:prstGeom prst="rect">
            <a:avLst/>
          </a:prstGeom>
          <a:noFill/>
        </p:spPr>
        <p:txBody>
          <a:bodyPr wrap="square" rtlCol="0">
            <a:spAutoFit/>
          </a:bodyPr>
          <a:lstStyle/>
          <a:p>
            <a:pPr algn="ctr"/>
            <a:r>
              <a:rPr lang="en-US" sz="3600" b="1">
                <a:solidFill>
                  <a:schemeClr val="tx1">
                    <a:lumMod val="75000"/>
                    <a:lumOff val="25000"/>
                  </a:schemeClr>
                </a:solidFill>
                <a:latin typeface="Arial" panose="020B0604020202020204" pitchFamily="34" charset="0"/>
                <a:cs typeface="Arial" panose="020B0604020202020204" pitchFamily="34" charset="0"/>
              </a:rPr>
              <a:t>LRS</a:t>
            </a:r>
          </a:p>
        </p:txBody>
      </p:sp>
      <p:sp>
        <p:nvSpPr>
          <p:cNvPr id="328" name="Rectangle 327">
            <a:extLst>
              <a:ext uri="{FF2B5EF4-FFF2-40B4-BE49-F238E27FC236}">
                <a16:creationId xmlns:a16="http://schemas.microsoft.com/office/drawing/2014/main" id="{861BB7A0-F797-B6F3-001C-415D1D32DDA5}"/>
              </a:ext>
            </a:extLst>
          </p:cNvPr>
          <p:cNvSpPr/>
          <p:nvPr/>
        </p:nvSpPr>
        <p:spPr bwMode="auto">
          <a:xfrm>
            <a:off x="6344207" y="3213258"/>
            <a:ext cx="4076773" cy="562457"/>
          </a:xfrm>
          <a:prstGeom prst="rect">
            <a:avLst/>
          </a:prstGeom>
          <a:solidFill>
            <a:srgbClr val="B61B22"/>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40" name="Group 39">
            <a:extLst>
              <a:ext uri="{FF2B5EF4-FFF2-40B4-BE49-F238E27FC236}">
                <a16:creationId xmlns:a16="http://schemas.microsoft.com/office/drawing/2014/main" id="{2216C5D8-B7F0-8AB6-6666-3480120D3EE2}"/>
              </a:ext>
            </a:extLst>
          </p:cNvPr>
          <p:cNvGrpSpPr/>
          <p:nvPr/>
        </p:nvGrpSpPr>
        <p:grpSpPr>
          <a:xfrm>
            <a:off x="6352632" y="3252256"/>
            <a:ext cx="4047821" cy="495340"/>
            <a:chOff x="1289923" y="3779457"/>
            <a:chExt cx="4047821" cy="495340"/>
          </a:xfrm>
          <a:solidFill>
            <a:srgbClr val="91151B">
              <a:alpha val="70588"/>
            </a:srgbClr>
          </a:solidFill>
        </p:grpSpPr>
        <p:sp>
          <p:nvSpPr>
            <p:cNvPr id="1052" name="Freeform 1051">
              <a:extLst>
                <a:ext uri="{FF2B5EF4-FFF2-40B4-BE49-F238E27FC236}">
                  <a16:creationId xmlns:a16="http://schemas.microsoft.com/office/drawing/2014/main" id="{CEAD219F-94BA-F27F-807F-BFAB36FDB955}"/>
                </a:ext>
              </a:extLst>
            </p:cNvPr>
            <p:cNvSpPr/>
            <p:nvPr/>
          </p:nvSpPr>
          <p:spPr>
            <a:xfrm>
              <a:off x="4918644" y="377945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6030D94E-4A04-EC27-EC84-0E50AAB17AC6}"/>
                </a:ext>
              </a:extLst>
            </p:cNvPr>
            <p:cNvSpPr/>
            <p:nvPr/>
          </p:nvSpPr>
          <p:spPr>
            <a:xfrm>
              <a:off x="4690044" y="377945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C4BB4B7E-72FA-04F7-06E9-A6253F3E7AF7}"/>
                </a:ext>
              </a:extLst>
            </p:cNvPr>
            <p:cNvSpPr/>
            <p:nvPr/>
          </p:nvSpPr>
          <p:spPr>
            <a:xfrm>
              <a:off x="4690044" y="391280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055" name="Freeform 1054">
              <a:extLst>
                <a:ext uri="{FF2B5EF4-FFF2-40B4-BE49-F238E27FC236}">
                  <a16:creationId xmlns:a16="http://schemas.microsoft.com/office/drawing/2014/main" id="{067DEA0F-2666-5807-A585-5B80E801A263}"/>
                </a:ext>
              </a:extLst>
            </p:cNvPr>
            <p:cNvSpPr/>
            <p:nvPr/>
          </p:nvSpPr>
          <p:spPr>
            <a:xfrm>
              <a:off x="5261544" y="391282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056" name="Freeform 1055">
              <a:extLst>
                <a:ext uri="{FF2B5EF4-FFF2-40B4-BE49-F238E27FC236}">
                  <a16:creationId xmlns:a16="http://schemas.microsoft.com/office/drawing/2014/main" id="{F94B573B-F7F5-5DDA-DF8C-8BDBEFC0395F}"/>
                </a:ext>
              </a:extLst>
            </p:cNvPr>
            <p:cNvSpPr/>
            <p:nvPr/>
          </p:nvSpPr>
          <p:spPr>
            <a:xfrm>
              <a:off x="4804344" y="39128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57" name="Freeform 1056">
              <a:extLst>
                <a:ext uri="{FF2B5EF4-FFF2-40B4-BE49-F238E27FC236}">
                  <a16:creationId xmlns:a16="http://schemas.microsoft.com/office/drawing/2014/main" id="{28AA36A1-6EC0-4919-F61F-3BC2A671EC3B}"/>
                </a:ext>
              </a:extLst>
            </p:cNvPr>
            <p:cNvSpPr/>
            <p:nvPr/>
          </p:nvSpPr>
          <p:spPr>
            <a:xfrm>
              <a:off x="5032944" y="39128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58" name="Freeform 1057">
              <a:extLst>
                <a:ext uri="{FF2B5EF4-FFF2-40B4-BE49-F238E27FC236}">
                  <a16:creationId xmlns:a16="http://schemas.microsoft.com/office/drawing/2014/main" id="{14D51AC2-237A-0FC2-D965-7F3681B7ACB3}"/>
                </a:ext>
              </a:extLst>
            </p:cNvPr>
            <p:cNvSpPr/>
            <p:nvPr/>
          </p:nvSpPr>
          <p:spPr>
            <a:xfrm>
              <a:off x="4918644" y="404617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59" name="Freeform 1058">
              <a:extLst>
                <a:ext uri="{FF2B5EF4-FFF2-40B4-BE49-F238E27FC236}">
                  <a16:creationId xmlns:a16="http://schemas.microsoft.com/office/drawing/2014/main" id="{953BCC53-C882-66E9-1871-D28C7E3EECE3}"/>
                </a:ext>
              </a:extLst>
            </p:cNvPr>
            <p:cNvSpPr/>
            <p:nvPr/>
          </p:nvSpPr>
          <p:spPr>
            <a:xfrm>
              <a:off x="4690044" y="404617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60" name="Freeform 1059">
              <a:extLst>
                <a:ext uri="{FF2B5EF4-FFF2-40B4-BE49-F238E27FC236}">
                  <a16:creationId xmlns:a16="http://schemas.microsoft.com/office/drawing/2014/main" id="{F9962593-6B3E-F37A-3DC7-F25731DECA0A}"/>
                </a:ext>
              </a:extLst>
            </p:cNvPr>
            <p:cNvSpPr/>
            <p:nvPr/>
          </p:nvSpPr>
          <p:spPr>
            <a:xfrm>
              <a:off x="4690044" y="417952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061" name="Freeform 1060">
              <a:extLst>
                <a:ext uri="{FF2B5EF4-FFF2-40B4-BE49-F238E27FC236}">
                  <a16:creationId xmlns:a16="http://schemas.microsoft.com/office/drawing/2014/main" id="{E83DFFFB-40E6-62F8-4FD3-4F01C266507E}"/>
                </a:ext>
              </a:extLst>
            </p:cNvPr>
            <p:cNvSpPr/>
            <p:nvPr/>
          </p:nvSpPr>
          <p:spPr>
            <a:xfrm>
              <a:off x="5261544" y="417952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062" name="Freeform 1061">
              <a:extLst>
                <a:ext uri="{FF2B5EF4-FFF2-40B4-BE49-F238E27FC236}">
                  <a16:creationId xmlns:a16="http://schemas.microsoft.com/office/drawing/2014/main" id="{825B8D96-0E99-708F-41AB-857CD76EE7ED}"/>
                </a:ext>
              </a:extLst>
            </p:cNvPr>
            <p:cNvSpPr/>
            <p:nvPr/>
          </p:nvSpPr>
          <p:spPr>
            <a:xfrm>
              <a:off x="5147244" y="404617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63" name="Freeform 1062">
              <a:extLst>
                <a:ext uri="{FF2B5EF4-FFF2-40B4-BE49-F238E27FC236}">
                  <a16:creationId xmlns:a16="http://schemas.microsoft.com/office/drawing/2014/main" id="{DD553FEC-9FFE-0A20-57A2-8EC2502DE04D}"/>
                </a:ext>
              </a:extLst>
            </p:cNvPr>
            <p:cNvSpPr/>
            <p:nvPr/>
          </p:nvSpPr>
          <p:spPr>
            <a:xfrm>
              <a:off x="4804344" y="41795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64" name="Freeform 1063">
              <a:extLst>
                <a:ext uri="{FF2B5EF4-FFF2-40B4-BE49-F238E27FC236}">
                  <a16:creationId xmlns:a16="http://schemas.microsoft.com/office/drawing/2014/main" id="{B59CEA13-F878-D236-F962-724086A6A48A}"/>
                </a:ext>
              </a:extLst>
            </p:cNvPr>
            <p:cNvSpPr/>
            <p:nvPr/>
          </p:nvSpPr>
          <p:spPr>
            <a:xfrm>
              <a:off x="5032944" y="41795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065" name="Freeform 1064">
              <a:extLst>
                <a:ext uri="{FF2B5EF4-FFF2-40B4-BE49-F238E27FC236}">
                  <a16:creationId xmlns:a16="http://schemas.microsoft.com/office/drawing/2014/main" id="{13541597-D9B6-4A92-CF7C-3B852192157C}"/>
                </a:ext>
              </a:extLst>
            </p:cNvPr>
            <p:cNvSpPr/>
            <p:nvPr/>
          </p:nvSpPr>
          <p:spPr>
            <a:xfrm>
              <a:off x="5140271" y="3779800"/>
              <a:ext cx="190500" cy="94564"/>
            </a:xfrm>
            <a:custGeom>
              <a:avLst/>
              <a:gdLst>
                <a:gd name="connsiteX0" fmla="*/ 0 w 190500"/>
                <a:gd name="connsiteY0" fmla="*/ 0 h 94564"/>
                <a:gd name="connsiteX1" fmla="*/ 190500 w 190500"/>
                <a:gd name="connsiteY1" fmla="*/ 0 h 94564"/>
                <a:gd name="connsiteX2" fmla="*/ 190500 w 190500"/>
                <a:gd name="connsiteY2" fmla="*/ 94564 h 94564"/>
                <a:gd name="connsiteX3" fmla="*/ 0 w 190500"/>
                <a:gd name="connsiteY3" fmla="*/ 94564 h 94564"/>
              </a:gdLst>
              <a:ahLst/>
              <a:cxnLst>
                <a:cxn ang="0">
                  <a:pos x="connsiteX0" y="connsiteY0"/>
                </a:cxn>
                <a:cxn ang="0">
                  <a:pos x="connsiteX1" y="connsiteY1"/>
                </a:cxn>
                <a:cxn ang="0">
                  <a:pos x="connsiteX2" y="connsiteY2"/>
                </a:cxn>
                <a:cxn ang="0">
                  <a:pos x="connsiteX3" y="connsiteY3"/>
                </a:cxn>
              </a:cxnLst>
              <a:rect l="l" t="t" r="r" b="b"/>
              <a:pathLst>
                <a:path w="190500" h="94564">
                  <a:moveTo>
                    <a:pt x="0" y="0"/>
                  </a:moveTo>
                  <a:lnTo>
                    <a:pt x="190500" y="0"/>
                  </a:lnTo>
                  <a:lnTo>
                    <a:pt x="190500" y="94564"/>
                  </a:lnTo>
                  <a:lnTo>
                    <a:pt x="0" y="94564"/>
                  </a:lnTo>
                  <a:close/>
                </a:path>
              </a:pathLst>
            </a:custGeom>
            <a:grpFill/>
            <a:ln w="9525" cap="flat">
              <a:noFill/>
              <a:prstDash val="solid"/>
              <a:miter/>
            </a:ln>
          </p:spPr>
          <p:txBody>
            <a:bodyPr rtlCol="0" anchor="ctr"/>
            <a:lstStyle/>
            <a:p>
              <a:endParaRPr lang="en-US"/>
            </a:p>
          </p:txBody>
        </p:sp>
        <p:grpSp>
          <p:nvGrpSpPr>
            <p:cNvPr id="38" name="Group 37">
              <a:extLst>
                <a:ext uri="{FF2B5EF4-FFF2-40B4-BE49-F238E27FC236}">
                  <a16:creationId xmlns:a16="http://schemas.microsoft.com/office/drawing/2014/main" id="{910CF7F5-6BE0-C120-338D-9DE17A3CEA40}"/>
                </a:ext>
              </a:extLst>
            </p:cNvPr>
            <p:cNvGrpSpPr/>
            <p:nvPr/>
          </p:nvGrpSpPr>
          <p:grpSpPr>
            <a:xfrm>
              <a:off x="1289923" y="3779477"/>
              <a:ext cx="647700" cy="495320"/>
              <a:chOff x="1289923" y="3770520"/>
              <a:chExt cx="647700" cy="495320"/>
            </a:xfrm>
            <a:grpFill/>
          </p:grpSpPr>
          <p:sp>
            <p:nvSpPr>
              <p:cNvPr id="24" name="Freeform 23">
                <a:extLst>
                  <a:ext uri="{FF2B5EF4-FFF2-40B4-BE49-F238E27FC236}">
                    <a16:creationId xmlns:a16="http://schemas.microsoft.com/office/drawing/2014/main" id="{016C3432-F38D-8743-B601-0FB4195B915C}"/>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44FF87D-D389-22F1-FF0A-900ABA349626}"/>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C83214E-155C-2A38-52E8-0C19F30CA4DF}"/>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EA7F484-BAD0-D29E-ED59-D8004C2A8FEB}"/>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9BADFC0-85C8-5E11-600B-480BBB2A6A38}"/>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71CFF1E-7410-6201-F93F-8EA1B0E11535}"/>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14D45F-3ED2-B15D-04ED-E25D0DBCC0FD}"/>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ADCC48F-5513-2B7B-94A1-EC2CFEA8EF6D}"/>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A776C17-7B2D-3B1F-DA06-595B2BF7711B}"/>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FC6DBD5-722C-BE21-0D2F-39AD24F6BAF8}"/>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B44C0-1CDD-BD19-FB59-3C72A82A7556}"/>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7A2D459-4860-CCF1-E17E-1F41F1FF5501}"/>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F625C46-8B27-C35B-C217-D076EC4F9EDE}"/>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7952D3-A515-A90E-9045-D8AA7D06CC89}"/>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ACD648A9-9B27-9A3F-2B30-E0A28AE0E29A}"/>
                </a:ext>
              </a:extLst>
            </p:cNvPr>
            <p:cNvGrpSpPr/>
            <p:nvPr/>
          </p:nvGrpSpPr>
          <p:grpSpPr>
            <a:xfrm>
              <a:off x="1969929" y="3779477"/>
              <a:ext cx="647700" cy="495320"/>
              <a:chOff x="1289923" y="3770520"/>
              <a:chExt cx="647700" cy="495320"/>
            </a:xfrm>
            <a:grpFill/>
          </p:grpSpPr>
          <p:sp>
            <p:nvSpPr>
              <p:cNvPr id="42" name="Freeform 41">
                <a:extLst>
                  <a:ext uri="{FF2B5EF4-FFF2-40B4-BE49-F238E27FC236}">
                    <a16:creationId xmlns:a16="http://schemas.microsoft.com/office/drawing/2014/main" id="{12C158B9-CAF4-7D15-80CE-827C381A9876}"/>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6C6ED61-279F-912A-C084-D0C63408815E}"/>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3554C0-3C4E-983C-A9B1-88624F091D0C}"/>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1DD24C7-FA72-967A-8A35-FB3389798C96}"/>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EB9E624-4AA1-F093-6FE6-7AFD1C5DE74E}"/>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4FCA0A9-F22E-58FC-100D-0A87F601C015}"/>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2771F2-4168-ED8D-90F5-F0B83846E326}"/>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37E8DA8-5732-7D15-C7D4-1884CE4505A9}"/>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5FB1C9-98C2-168B-04E8-FCDB58175161}"/>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28636B4-C0D3-20BD-A491-4C7876DFFCFF}"/>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9D200FB-CBA5-446D-4631-2787625100B1}"/>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31E76AA-F58D-01F7-0272-76835B1C1687}"/>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3EE9945-BF63-C062-ECAE-22A4288ECA2B}"/>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A4A19FB-0B52-18C8-54E7-4DD1562153E5}"/>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F3C640E9-5854-B5E6-1015-72FBF527B1B2}"/>
                </a:ext>
              </a:extLst>
            </p:cNvPr>
            <p:cNvGrpSpPr/>
            <p:nvPr/>
          </p:nvGrpSpPr>
          <p:grpSpPr>
            <a:xfrm>
              <a:off x="2649935" y="3779477"/>
              <a:ext cx="647700" cy="495320"/>
              <a:chOff x="1289923" y="3770520"/>
              <a:chExt cx="647700" cy="495320"/>
            </a:xfrm>
            <a:grpFill/>
          </p:grpSpPr>
          <p:sp>
            <p:nvSpPr>
              <p:cNvPr id="57" name="Freeform 56">
                <a:extLst>
                  <a:ext uri="{FF2B5EF4-FFF2-40B4-BE49-F238E27FC236}">
                    <a16:creationId xmlns:a16="http://schemas.microsoft.com/office/drawing/2014/main" id="{0EB9D3B1-17BF-C7AF-2102-08D378BDE27E}"/>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CC19428-EBB9-D0A9-BF4B-53E019B1EDB8}"/>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DFC639F-C623-A6A7-1DB2-0B1F605FF5AF}"/>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FF93AE2-17F8-2ACA-B44C-EADE98CDBA66}"/>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AF0FAAF-10B8-59BC-F312-0F8A1D3F5A78}"/>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7A8309A-7A67-D306-065F-E63095C6677A}"/>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0C04C75-BF2A-AFCB-947A-21366C5941F1}"/>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57395BD-750D-E69D-BFC2-DAAA85AA0096}"/>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B5AEE34-B597-0F9E-2480-29AF2B7264B2}"/>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3096133-B5DE-04DD-6E4C-91EE83512493}"/>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3466778-83AB-8EC4-3844-B99737BE6D8F}"/>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EDCC721-F025-D556-1F1E-4B38540CD992}"/>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AA3F6145-5564-E786-60CD-ABDCC14E90C1}"/>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FD57C33-3625-DFDB-7694-A7E38734702D}"/>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grpSp>
        <p:grpSp>
          <p:nvGrpSpPr>
            <p:cNvPr id="71" name="Group 70">
              <a:extLst>
                <a:ext uri="{FF2B5EF4-FFF2-40B4-BE49-F238E27FC236}">
                  <a16:creationId xmlns:a16="http://schemas.microsoft.com/office/drawing/2014/main" id="{B407B124-013A-69C2-60F6-E825078B4BEA}"/>
                </a:ext>
              </a:extLst>
            </p:cNvPr>
            <p:cNvGrpSpPr/>
            <p:nvPr/>
          </p:nvGrpSpPr>
          <p:grpSpPr>
            <a:xfrm>
              <a:off x="3329941" y="3779477"/>
              <a:ext cx="647700" cy="495320"/>
              <a:chOff x="1289923" y="3770520"/>
              <a:chExt cx="647700" cy="495320"/>
            </a:xfrm>
            <a:grpFill/>
          </p:grpSpPr>
          <p:sp>
            <p:nvSpPr>
              <p:cNvPr id="72" name="Freeform 71">
                <a:extLst>
                  <a:ext uri="{FF2B5EF4-FFF2-40B4-BE49-F238E27FC236}">
                    <a16:creationId xmlns:a16="http://schemas.microsoft.com/office/drawing/2014/main" id="{EFB6932F-652C-5B52-C661-155BA76BD3AE}"/>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8A1B5DD-177A-50D0-ACF4-44437AE1698F}"/>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611873AB-09BF-18CB-1C37-359BE7200007}"/>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535FE61-E5C0-9690-52F9-36BCFDBC2E4C}"/>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3A1EB80-91F8-9606-DE7A-ADFF40BC88D3}"/>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9A0D1D-09FB-7FB3-C1F6-61BA9928FC37}"/>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A0E2CCE-F607-C455-BEF7-6BAB4A07CEEA}"/>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2EAA1D39-55BC-64DF-0D1F-FB883897143F}"/>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EACB016-A4A8-D2A6-BF1F-BEAA3A85C058}"/>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1CFC50B-EB46-AF59-6C9B-6B0F49737DF0}"/>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13C30AE-F915-E481-BCC8-30EFACF8CE2E}"/>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61E4CBC-E609-92B6-3DC8-A78094E45F11}"/>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9E22D1D-2382-E57C-0A93-1D4376D730B8}"/>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AB69379-3CB3-3851-F2D3-1CF164073D39}"/>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grpSp>
        <p:grpSp>
          <p:nvGrpSpPr>
            <p:cNvPr id="116" name="Group 115">
              <a:extLst>
                <a:ext uri="{FF2B5EF4-FFF2-40B4-BE49-F238E27FC236}">
                  <a16:creationId xmlns:a16="http://schemas.microsoft.com/office/drawing/2014/main" id="{0AA7B3A9-6101-C984-3787-09663D61A9AB}"/>
                </a:ext>
              </a:extLst>
            </p:cNvPr>
            <p:cNvGrpSpPr/>
            <p:nvPr/>
          </p:nvGrpSpPr>
          <p:grpSpPr>
            <a:xfrm>
              <a:off x="4009946" y="3779477"/>
              <a:ext cx="647700" cy="495320"/>
              <a:chOff x="1289923" y="3770520"/>
              <a:chExt cx="647700" cy="495320"/>
            </a:xfrm>
            <a:grpFill/>
          </p:grpSpPr>
          <p:sp>
            <p:nvSpPr>
              <p:cNvPr id="117" name="Freeform 116">
                <a:extLst>
                  <a:ext uri="{FF2B5EF4-FFF2-40B4-BE49-F238E27FC236}">
                    <a16:creationId xmlns:a16="http://schemas.microsoft.com/office/drawing/2014/main" id="{F930CEB7-4546-5997-3776-7F6032A7F13D}"/>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4967589-4A20-C403-6DD3-A949B3DC70E5}"/>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2EF1D93-FE81-B293-DBA6-EFA4012B8916}"/>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A87F5BDF-6840-FB9B-1A38-98A7300E4D96}"/>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86E16E8-9ABB-919E-9217-6EB02B0FEE9A}"/>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F5F5FF3A-6DC4-7B30-EFE8-B354CAFF0BF0}"/>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BB2D52A-76DB-1576-3752-210BB47210AD}"/>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442595C-47F8-FCCA-44F5-003A2073670C}"/>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4554348-8600-FDD3-F183-F64211407B78}"/>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51C8E5B6-C58F-3DCB-D36A-E4A31DAEE213}"/>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E380440-9753-6835-A016-B1C06CCD2063}"/>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5766156C-3446-A924-6E9A-F58DD2AAE7E9}"/>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58A77CF-B837-F63D-6235-1A84FA2FC2C7}"/>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9C5A76F-2FFC-9B63-0A9F-234B1330F9BD}"/>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p>
            </p:txBody>
          </p:sp>
        </p:grpSp>
      </p:grpSp>
      <p:sp>
        <p:nvSpPr>
          <p:cNvPr id="1024" name="TextBox 1023">
            <a:extLst>
              <a:ext uri="{FF2B5EF4-FFF2-40B4-BE49-F238E27FC236}">
                <a16:creationId xmlns:a16="http://schemas.microsoft.com/office/drawing/2014/main" id="{F35FBAC0-71AC-96D1-30B2-593A6EF4747E}"/>
              </a:ext>
            </a:extLst>
          </p:cNvPr>
          <p:cNvSpPr txBox="1"/>
          <p:nvPr/>
        </p:nvSpPr>
        <p:spPr>
          <a:xfrm>
            <a:off x="7564037" y="3438215"/>
            <a:ext cx="1637112" cy="516195"/>
          </a:xfrm>
          <a:prstGeom prst="roundRect">
            <a:avLst>
              <a:gd name="adj" fmla="val 39401"/>
            </a:avLst>
          </a:prstGeom>
          <a:solidFill>
            <a:schemeClr val="bg1"/>
          </a:solidFill>
          <a:ln w="28575">
            <a:solidFill>
              <a:schemeClr val="accent2"/>
            </a:solidFill>
          </a:ln>
        </p:spPr>
        <p:txBody>
          <a:bodyPr wrap="square" rtlCol="0">
            <a:spAutoFit/>
          </a:bodyPr>
          <a:lstStyle/>
          <a:p>
            <a:pPr algn="ctr"/>
            <a:r>
              <a:rPr lang="en-US" sz="2000" b="1">
                <a:solidFill>
                  <a:schemeClr val="accent2"/>
                </a:solidFill>
                <a:latin typeface="Arial" panose="020B0604020202020204" pitchFamily="34" charset="0"/>
                <a:cs typeface="Arial" panose="020B0604020202020204" pitchFamily="34" charset="0"/>
              </a:rPr>
              <a:t>FIREWALL</a:t>
            </a:r>
          </a:p>
        </p:txBody>
      </p:sp>
      <p:sp>
        <p:nvSpPr>
          <p:cNvPr id="1048" name="Freeform 1047">
            <a:extLst>
              <a:ext uri="{FF2B5EF4-FFF2-40B4-BE49-F238E27FC236}">
                <a16:creationId xmlns:a16="http://schemas.microsoft.com/office/drawing/2014/main" id="{52451DB6-69A9-02D4-84E9-0A2EA5945F42}"/>
              </a:ext>
            </a:extLst>
          </p:cNvPr>
          <p:cNvSpPr/>
          <p:nvPr/>
        </p:nvSpPr>
        <p:spPr bwMode="auto">
          <a:xfrm>
            <a:off x="6033631" y="3949235"/>
            <a:ext cx="373470" cy="1069812"/>
          </a:xfrm>
          <a:custGeom>
            <a:avLst/>
            <a:gdLst>
              <a:gd name="connsiteX0" fmla="*/ 0 w 1233054"/>
              <a:gd name="connsiteY0" fmla="*/ 865790 h 865790"/>
              <a:gd name="connsiteX1" fmla="*/ 457200 w 1233054"/>
              <a:gd name="connsiteY1" fmla="*/ 48372 h 865790"/>
              <a:gd name="connsiteX2" fmla="*/ 1233054 w 1233054"/>
              <a:gd name="connsiteY2" fmla="*/ 89935 h 865790"/>
              <a:gd name="connsiteX3" fmla="*/ 1233054 w 1233054"/>
              <a:gd name="connsiteY3" fmla="*/ 89935 h 865790"/>
              <a:gd name="connsiteX0" fmla="*/ 0 w 1233054"/>
              <a:gd name="connsiteY0" fmla="*/ 865790 h 865790"/>
              <a:gd name="connsiteX1" fmla="*/ 457200 w 1233054"/>
              <a:gd name="connsiteY1" fmla="*/ 48372 h 865790"/>
              <a:gd name="connsiteX2" fmla="*/ 1233054 w 1233054"/>
              <a:gd name="connsiteY2" fmla="*/ 89935 h 865790"/>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360218"/>
              <a:gd name="connsiteY0" fmla="*/ 831273 h 831273"/>
              <a:gd name="connsiteX1" fmla="*/ 360218 w 360218"/>
              <a:gd name="connsiteY1" fmla="*/ 0 h 831273"/>
              <a:gd name="connsiteX0" fmla="*/ 0 w 360218"/>
              <a:gd name="connsiteY0" fmla="*/ 831273 h 831273"/>
              <a:gd name="connsiteX1" fmla="*/ 360218 w 360218"/>
              <a:gd name="connsiteY1" fmla="*/ 0 h 831273"/>
              <a:gd name="connsiteX0" fmla="*/ 0 w 373470"/>
              <a:gd name="connsiteY0" fmla="*/ 1069812 h 1069812"/>
              <a:gd name="connsiteX1" fmla="*/ 373470 w 373470"/>
              <a:gd name="connsiteY1" fmla="*/ 0 h 1069812"/>
            </a:gdLst>
            <a:ahLst/>
            <a:cxnLst>
              <a:cxn ang="0">
                <a:pos x="connsiteX0" y="connsiteY0"/>
              </a:cxn>
              <a:cxn ang="0">
                <a:pos x="connsiteX1" y="connsiteY1"/>
              </a:cxn>
            </a:cxnLst>
            <a:rect l="l" t="t" r="r" b="b"/>
            <a:pathLst>
              <a:path w="373470" h="1069812">
                <a:moveTo>
                  <a:pt x="0" y="1069812"/>
                </a:moveTo>
                <a:cubicBezTo>
                  <a:pt x="28863" y="739611"/>
                  <a:pt x="70979" y="337127"/>
                  <a:pt x="373470" y="0"/>
                </a:cubicBezTo>
              </a:path>
            </a:pathLst>
          </a:custGeom>
          <a:noFill/>
          <a:ln w="28575" cap="rnd" cmpd="sng" algn="ctr">
            <a:solidFill>
              <a:schemeClr val="tx1"/>
            </a:solidFill>
            <a:prstDash val="sysDot"/>
            <a:miter lim="800000"/>
            <a:headEnd type="none" w="med" len="med"/>
            <a:tailEnd type="triangle" w="lg"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8" name="Freeform 317">
            <a:extLst>
              <a:ext uri="{FF2B5EF4-FFF2-40B4-BE49-F238E27FC236}">
                <a16:creationId xmlns:a16="http://schemas.microsoft.com/office/drawing/2014/main" id="{6749392A-F521-2657-3ACB-DC4112F62473}"/>
              </a:ext>
            </a:extLst>
          </p:cNvPr>
          <p:cNvSpPr/>
          <p:nvPr/>
        </p:nvSpPr>
        <p:spPr bwMode="auto">
          <a:xfrm flipH="1">
            <a:off x="10206730" y="3949233"/>
            <a:ext cx="399974" cy="1016803"/>
          </a:xfrm>
          <a:custGeom>
            <a:avLst/>
            <a:gdLst>
              <a:gd name="connsiteX0" fmla="*/ 0 w 1233054"/>
              <a:gd name="connsiteY0" fmla="*/ 865790 h 865790"/>
              <a:gd name="connsiteX1" fmla="*/ 457200 w 1233054"/>
              <a:gd name="connsiteY1" fmla="*/ 48372 h 865790"/>
              <a:gd name="connsiteX2" fmla="*/ 1233054 w 1233054"/>
              <a:gd name="connsiteY2" fmla="*/ 89935 h 865790"/>
              <a:gd name="connsiteX3" fmla="*/ 1233054 w 1233054"/>
              <a:gd name="connsiteY3" fmla="*/ 89935 h 865790"/>
              <a:gd name="connsiteX0" fmla="*/ 0 w 1233054"/>
              <a:gd name="connsiteY0" fmla="*/ 865790 h 865790"/>
              <a:gd name="connsiteX1" fmla="*/ 457200 w 1233054"/>
              <a:gd name="connsiteY1" fmla="*/ 48372 h 865790"/>
              <a:gd name="connsiteX2" fmla="*/ 1233054 w 1233054"/>
              <a:gd name="connsiteY2" fmla="*/ 89935 h 865790"/>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360218"/>
              <a:gd name="connsiteY0" fmla="*/ 831273 h 831273"/>
              <a:gd name="connsiteX1" fmla="*/ 360218 w 360218"/>
              <a:gd name="connsiteY1" fmla="*/ 0 h 831273"/>
              <a:gd name="connsiteX0" fmla="*/ 0 w 360218"/>
              <a:gd name="connsiteY0" fmla="*/ 831273 h 831273"/>
              <a:gd name="connsiteX1" fmla="*/ 360218 w 360218"/>
              <a:gd name="connsiteY1" fmla="*/ 0 h 831273"/>
              <a:gd name="connsiteX0" fmla="*/ 0 w 399974"/>
              <a:gd name="connsiteY0" fmla="*/ 1016803 h 1016803"/>
              <a:gd name="connsiteX1" fmla="*/ 399974 w 399974"/>
              <a:gd name="connsiteY1" fmla="*/ 0 h 1016803"/>
              <a:gd name="connsiteX0" fmla="*/ 0 w 399974"/>
              <a:gd name="connsiteY0" fmla="*/ 1016803 h 1016803"/>
              <a:gd name="connsiteX1" fmla="*/ 399974 w 399974"/>
              <a:gd name="connsiteY1" fmla="*/ 0 h 1016803"/>
            </a:gdLst>
            <a:ahLst/>
            <a:cxnLst>
              <a:cxn ang="0">
                <a:pos x="connsiteX0" y="connsiteY0"/>
              </a:cxn>
              <a:cxn ang="0">
                <a:pos x="connsiteX1" y="connsiteY1"/>
              </a:cxn>
            </a:cxnLst>
            <a:rect l="l" t="t" r="r" b="b"/>
            <a:pathLst>
              <a:path w="399974" h="1016803">
                <a:moveTo>
                  <a:pt x="0" y="1016803"/>
                </a:moveTo>
                <a:cubicBezTo>
                  <a:pt x="15611" y="607089"/>
                  <a:pt x="97483" y="337127"/>
                  <a:pt x="399974" y="0"/>
                </a:cubicBezTo>
              </a:path>
            </a:pathLst>
          </a:custGeom>
          <a:noFill/>
          <a:ln w="28575" cap="rnd" cmpd="sng" algn="ctr">
            <a:solidFill>
              <a:schemeClr val="tx1"/>
            </a:solidFill>
            <a:prstDash val="sysDot"/>
            <a:miter lim="800000"/>
            <a:headEnd type="none" w="med" len="med"/>
            <a:tailEnd type="triangle" w="lg"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3" name="Oval 302">
            <a:extLst>
              <a:ext uri="{FF2B5EF4-FFF2-40B4-BE49-F238E27FC236}">
                <a16:creationId xmlns:a16="http://schemas.microsoft.com/office/drawing/2014/main" id="{0BBCD31B-3699-B678-039B-DB118128A1A8}"/>
              </a:ext>
            </a:extLst>
          </p:cNvPr>
          <p:cNvSpPr/>
          <p:nvPr/>
        </p:nvSpPr>
        <p:spPr bwMode="auto">
          <a:xfrm>
            <a:off x="5539373" y="5116561"/>
            <a:ext cx="1001806" cy="1001806"/>
          </a:xfrm>
          <a:prstGeom prst="ellipse">
            <a:avLst/>
          </a:prstGeom>
          <a:solidFill>
            <a:schemeClr val="tx1">
              <a:lumMod val="75000"/>
              <a:lumOff val="25000"/>
            </a:schemeClr>
          </a:solidFill>
          <a:ln w="19050"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Course</a:t>
            </a:r>
          </a:p>
        </p:txBody>
      </p:sp>
      <p:sp>
        <p:nvSpPr>
          <p:cNvPr id="307" name="Oval 306">
            <a:extLst>
              <a:ext uri="{FF2B5EF4-FFF2-40B4-BE49-F238E27FC236}">
                <a16:creationId xmlns:a16="http://schemas.microsoft.com/office/drawing/2014/main" id="{0B6F9146-B595-CAB6-607C-30A53C09800A}"/>
              </a:ext>
            </a:extLst>
          </p:cNvPr>
          <p:cNvSpPr/>
          <p:nvPr/>
        </p:nvSpPr>
        <p:spPr bwMode="auto">
          <a:xfrm>
            <a:off x="7090861" y="5114534"/>
            <a:ext cx="1001806" cy="1001806"/>
          </a:xfrm>
          <a:prstGeom prst="ellipse">
            <a:avLst/>
          </a:prstGeom>
          <a:solidFill>
            <a:schemeClr val="tx1">
              <a:lumMod val="75000"/>
              <a:lumOff val="25000"/>
            </a:schemeClr>
          </a:solidFill>
          <a:ln w="19050"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Biometrics</a:t>
            </a:r>
          </a:p>
        </p:txBody>
      </p:sp>
      <p:sp>
        <p:nvSpPr>
          <p:cNvPr id="308" name="Oval 307">
            <a:extLst>
              <a:ext uri="{FF2B5EF4-FFF2-40B4-BE49-F238E27FC236}">
                <a16:creationId xmlns:a16="http://schemas.microsoft.com/office/drawing/2014/main" id="{ECC5E4E0-0F3B-131A-6C8F-412E5811112A}"/>
              </a:ext>
            </a:extLst>
          </p:cNvPr>
          <p:cNvSpPr/>
          <p:nvPr/>
        </p:nvSpPr>
        <p:spPr bwMode="auto">
          <a:xfrm>
            <a:off x="8642349" y="5121867"/>
            <a:ext cx="1001806" cy="1001806"/>
          </a:xfrm>
          <a:prstGeom prst="ellipse">
            <a:avLst/>
          </a:prstGeom>
          <a:solidFill>
            <a:schemeClr val="tx1">
              <a:lumMod val="75000"/>
              <a:lumOff val="25000"/>
            </a:schemeClr>
          </a:solidFill>
          <a:ln w="19050"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Game</a:t>
            </a:r>
          </a:p>
        </p:txBody>
      </p:sp>
      <p:sp>
        <p:nvSpPr>
          <p:cNvPr id="309" name="Oval 308">
            <a:extLst>
              <a:ext uri="{FF2B5EF4-FFF2-40B4-BE49-F238E27FC236}">
                <a16:creationId xmlns:a16="http://schemas.microsoft.com/office/drawing/2014/main" id="{42F6B7FA-F4ED-C23C-F4F3-3D92DB53D261}"/>
              </a:ext>
            </a:extLst>
          </p:cNvPr>
          <p:cNvSpPr/>
          <p:nvPr/>
        </p:nvSpPr>
        <p:spPr bwMode="auto">
          <a:xfrm>
            <a:off x="10193836" y="5121867"/>
            <a:ext cx="1001806" cy="1001806"/>
          </a:xfrm>
          <a:prstGeom prst="ellipse">
            <a:avLst/>
          </a:prstGeom>
          <a:solidFill>
            <a:schemeClr val="tx1">
              <a:lumMod val="75000"/>
              <a:lumOff val="25000"/>
            </a:schemeClr>
          </a:solidFill>
          <a:ln w="19050"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Simulation</a:t>
            </a:r>
          </a:p>
        </p:txBody>
      </p:sp>
      <p:sp>
        <p:nvSpPr>
          <p:cNvPr id="320" name="Freeform 319">
            <a:extLst>
              <a:ext uri="{FF2B5EF4-FFF2-40B4-BE49-F238E27FC236}">
                <a16:creationId xmlns:a16="http://schemas.microsoft.com/office/drawing/2014/main" id="{EECD08C6-DDE3-A76A-32A4-3C0A94BBF027}"/>
              </a:ext>
            </a:extLst>
          </p:cNvPr>
          <p:cNvSpPr/>
          <p:nvPr/>
        </p:nvSpPr>
        <p:spPr bwMode="auto">
          <a:xfrm rot="20063009">
            <a:off x="7385552" y="4207597"/>
            <a:ext cx="536441" cy="750904"/>
          </a:xfrm>
          <a:custGeom>
            <a:avLst/>
            <a:gdLst>
              <a:gd name="connsiteX0" fmla="*/ 0 w 1233054"/>
              <a:gd name="connsiteY0" fmla="*/ 865790 h 865790"/>
              <a:gd name="connsiteX1" fmla="*/ 457200 w 1233054"/>
              <a:gd name="connsiteY1" fmla="*/ 48372 h 865790"/>
              <a:gd name="connsiteX2" fmla="*/ 1233054 w 1233054"/>
              <a:gd name="connsiteY2" fmla="*/ 89935 h 865790"/>
              <a:gd name="connsiteX3" fmla="*/ 1233054 w 1233054"/>
              <a:gd name="connsiteY3" fmla="*/ 89935 h 865790"/>
              <a:gd name="connsiteX0" fmla="*/ 0 w 1233054"/>
              <a:gd name="connsiteY0" fmla="*/ 865790 h 865790"/>
              <a:gd name="connsiteX1" fmla="*/ 457200 w 1233054"/>
              <a:gd name="connsiteY1" fmla="*/ 48372 h 865790"/>
              <a:gd name="connsiteX2" fmla="*/ 1233054 w 1233054"/>
              <a:gd name="connsiteY2" fmla="*/ 89935 h 865790"/>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360218"/>
              <a:gd name="connsiteY0" fmla="*/ 831273 h 831273"/>
              <a:gd name="connsiteX1" fmla="*/ 360218 w 360218"/>
              <a:gd name="connsiteY1" fmla="*/ 0 h 831273"/>
              <a:gd name="connsiteX0" fmla="*/ 0 w 360218"/>
              <a:gd name="connsiteY0" fmla="*/ 831273 h 831273"/>
              <a:gd name="connsiteX1" fmla="*/ 360218 w 360218"/>
              <a:gd name="connsiteY1" fmla="*/ 0 h 831273"/>
              <a:gd name="connsiteX0" fmla="*/ 0 w 360218"/>
              <a:gd name="connsiteY0" fmla="*/ 831273 h 831273"/>
              <a:gd name="connsiteX1" fmla="*/ 39588 w 360218"/>
              <a:gd name="connsiteY1" fmla="*/ 432889 h 831273"/>
              <a:gd name="connsiteX2" fmla="*/ 360218 w 360218"/>
              <a:gd name="connsiteY2" fmla="*/ 0 h 831273"/>
              <a:gd name="connsiteX0" fmla="*/ 1799 w 322429"/>
              <a:gd name="connsiteY0" fmla="*/ 432889 h 448101"/>
              <a:gd name="connsiteX1" fmla="*/ 322429 w 322429"/>
              <a:gd name="connsiteY1" fmla="*/ 0 h 448101"/>
              <a:gd name="connsiteX0" fmla="*/ 1000 w 365254"/>
              <a:gd name="connsiteY0" fmla="*/ 504994 h 516757"/>
              <a:gd name="connsiteX1" fmla="*/ 365254 w 365254"/>
              <a:gd name="connsiteY1" fmla="*/ 0 h 516757"/>
              <a:gd name="connsiteX0" fmla="*/ 491 w 457399"/>
              <a:gd name="connsiteY0" fmla="*/ 636931 h 645163"/>
              <a:gd name="connsiteX1" fmla="*/ 457399 w 457399"/>
              <a:gd name="connsiteY1" fmla="*/ 0 h 645163"/>
              <a:gd name="connsiteX0" fmla="*/ 435 w 480261"/>
              <a:gd name="connsiteY0" fmla="*/ 684730 h 692144"/>
              <a:gd name="connsiteX1" fmla="*/ 480261 w 480261"/>
              <a:gd name="connsiteY1" fmla="*/ 0 h 692144"/>
              <a:gd name="connsiteX0" fmla="*/ 1942 w 318097"/>
              <a:gd name="connsiteY0" fmla="*/ 719656 h 726566"/>
              <a:gd name="connsiteX1" fmla="*/ 318097 w 318097"/>
              <a:gd name="connsiteY1" fmla="*/ 0 h 726566"/>
              <a:gd name="connsiteX0" fmla="*/ 391 w 502669"/>
              <a:gd name="connsiteY0" fmla="*/ 692628 h 699922"/>
              <a:gd name="connsiteX1" fmla="*/ 502669 w 502669"/>
              <a:gd name="connsiteY1" fmla="*/ 0 h 699922"/>
              <a:gd name="connsiteX0" fmla="*/ 0 w 502278"/>
              <a:gd name="connsiteY0" fmla="*/ 692628 h 692628"/>
              <a:gd name="connsiteX1" fmla="*/ 110350 w 502278"/>
              <a:gd name="connsiteY1" fmla="*/ 235726 h 692628"/>
              <a:gd name="connsiteX2" fmla="*/ 502278 w 502278"/>
              <a:gd name="connsiteY2" fmla="*/ 0 h 692628"/>
              <a:gd name="connsiteX0" fmla="*/ 0 w 502278"/>
              <a:gd name="connsiteY0" fmla="*/ 692628 h 692628"/>
              <a:gd name="connsiteX1" fmla="*/ 502278 w 502278"/>
              <a:gd name="connsiteY1" fmla="*/ 0 h 692628"/>
              <a:gd name="connsiteX0" fmla="*/ 0 w 502278"/>
              <a:gd name="connsiteY0" fmla="*/ 692628 h 692628"/>
              <a:gd name="connsiteX1" fmla="*/ 502278 w 502278"/>
              <a:gd name="connsiteY1" fmla="*/ 0 h 692628"/>
              <a:gd name="connsiteX0" fmla="*/ 0 w 536441"/>
              <a:gd name="connsiteY0" fmla="*/ 750904 h 750904"/>
              <a:gd name="connsiteX1" fmla="*/ 536441 w 536441"/>
              <a:gd name="connsiteY1" fmla="*/ 0 h 750904"/>
              <a:gd name="connsiteX0" fmla="*/ 0 w 536441"/>
              <a:gd name="connsiteY0" fmla="*/ 750904 h 750904"/>
              <a:gd name="connsiteX1" fmla="*/ 536441 w 536441"/>
              <a:gd name="connsiteY1" fmla="*/ 0 h 750904"/>
            </a:gdLst>
            <a:ahLst/>
            <a:cxnLst>
              <a:cxn ang="0">
                <a:pos x="connsiteX0" y="connsiteY0"/>
              </a:cxn>
              <a:cxn ang="0">
                <a:pos x="connsiteX1" y="connsiteY1"/>
              </a:cxn>
            </a:cxnLst>
            <a:rect l="l" t="t" r="r" b="b"/>
            <a:pathLst>
              <a:path w="536441" h="750904">
                <a:moveTo>
                  <a:pt x="0" y="750904"/>
                </a:moveTo>
                <a:cubicBezTo>
                  <a:pt x="88085" y="425995"/>
                  <a:pt x="365137" y="148139"/>
                  <a:pt x="536441" y="0"/>
                </a:cubicBezTo>
              </a:path>
            </a:pathLst>
          </a:custGeom>
          <a:noFill/>
          <a:ln w="28575" cap="rnd" cmpd="sng" algn="ctr">
            <a:solidFill>
              <a:schemeClr val="tx1"/>
            </a:solidFill>
            <a:prstDash val="sysDot"/>
            <a:miter lim="800000"/>
            <a:headEnd type="none" w="med" len="med"/>
            <a:tailEnd type="triangle" w="lg"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4" name="Rectangle 343">
            <a:extLst>
              <a:ext uri="{FF2B5EF4-FFF2-40B4-BE49-F238E27FC236}">
                <a16:creationId xmlns:a16="http://schemas.microsoft.com/office/drawing/2014/main" id="{EEBA99D1-E0DF-6BF8-604F-6FD882BC47A3}"/>
              </a:ext>
            </a:extLst>
          </p:cNvPr>
          <p:cNvSpPr/>
          <p:nvPr/>
        </p:nvSpPr>
        <p:spPr bwMode="auto">
          <a:xfrm>
            <a:off x="6327403" y="3130929"/>
            <a:ext cx="4095143" cy="102831"/>
          </a:xfrm>
          <a:custGeom>
            <a:avLst/>
            <a:gdLst>
              <a:gd name="connsiteX0" fmla="*/ 0 w 3912629"/>
              <a:gd name="connsiteY0" fmla="*/ 0 h 114862"/>
              <a:gd name="connsiteX1" fmla="*/ 3912629 w 3912629"/>
              <a:gd name="connsiteY1" fmla="*/ 0 h 114862"/>
              <a:gd name="connsiteX2" fmla="*/ 3912629 w 3912629"/>
              <a:gd name="connsiteY2" fmla="*/ 114862 h 114862"/>
              <a:gd name="connsiteX3" fmla="*/ 0 w 3912629"/>
              <a:gd name="connsiteY3" fmla="*/ 114862 h 114862"/>
              <a:gd name="connsiteX4" fmla="*/ 0 w 3912629"/>
              <a:gd name="connsiteY4" fmla="*/ 0 h 114862"/>
              <a:gd name="connsiteX0" fmla="*/ 84221 w 3996850"/>
              <a:gd name="connsiteY0" fmla="*/ 0 h 114862"/>
              <a:gd name="connsiteX1" fmla="*/ 3996850 w 3996850"/>
              <a:gd name="connsiteY1" fmla="*/ 0 h 114862"/>
              <a:gd name="connsiteX2" fmla="*/ 3996850 w 3996850"/>
              <a:gd name="connsiteY2" fmla="*/ 114862 h 114862"/>
              <a:gd name="connsiteX3" fmla="*/ 0 w 3996850"/>
              <a:gd name="connsiteY3" fmla="*/ 102831 h 114862"/>
              <a:gd name="connsiteX4" fmla="*/ 84221 w 3996850"/>
              <a:gd name="connsiteY4" fmla="*/ 0 h 114862"/>
              <a:gd name="connsiteX0" fmla="*/ 84221 w 4087087"/>
              <a:gd name="connsiteY0" fmla="*/ 0 h 102831"/>
              <a:gd name="connsiteX1" fmla="*/ 3996850 w 4087087"/>
              <a:gd name="connsiteY1" fmla="*/ 0 h 102831"/>
              <a:gd name="connsiteX2" fmla="*/ 4087087 w 4087087"/>
              <a:gd name="connsiteY2" fmla="*/ 96815 h 102831"/>
              <a:gd name="connsiteX3" fmla="*/ 0 w 4087087"/>
              <a:gd name="connsiteY3" fmla="*/ 102831 h 102831"/>
              <a:gd name="connsiteX4" fmla="*/ 84221 w 4087087"/>
              <a:gd name="connsiteY4" fmla="*/ 0 h 102831"/>
              <a:gd name="connsiteX0" fmla="*/ 112418 w 4087087"/>
              <a:gd name="connsiteY0" fmla="*/ 0 h 102831"/>
              <a:gd name="connsiteX1" fmla="*/ 3996850 w 4087087"/>
              <a:gd name="connsiteY1" fmla="*/ 0 h 102831"/>
              <a:gd name="connsiteX2" fmla="*/ 4087087 w 4087087"/>
              <a:gd name="connsiteY2" fmla="*/ 96815 h 102831"/>
              <a:gd name="connsiteX3" fmla="*/ 0 w 4087087"/>
              <a:gd name="connsiteY3" fmla="*/ 102831 h 102831"/>
              <a:gd name="connsiteX4" fmla="*/ 112418 w 4087087"/>
              <a:gd name="connsiteY4" fmla="*/ 0 h 102831"/>
              <a:gd name="connsiteX0" fmla="*/ 112418 w 4099171"/>
              <a:gd name="connsiteY0" fmla="*/ 0 h 102831"/>
              <a:gd name="connsiteX1" fmla="*/ 3996850 w 4099171"/>
              <a:gd name="connsiteY1" fmla="*/ 0 h 102831"/>
              <a:gd name="connsiteX2" fmla="*/ 4099171 w 4099171"/>
              <a:gd name="connsiteY2" fmla="*/ 96815 h 102831"/>
              <a:gd name="connsiteX3" fmla="*/ 0 w 4099171"/>
              <a:gd name="connsiteY3" fmla="*/ 102831 h 102831"/>
              <a:gd name="connsiteX4" fmla="*/ 112418 w 4099171"/>
              <a:gd name="connsiteY4" fmla="*/ 0 h 102831"/>
              <a:gd name="connsiteX0" fmla="*/ 112418 w 4087086"/>
              <a:gd name="connsiteY0" fmla="*/ 0 h 102831"/>
              <a:gd name="connsiteX1" fmla="*/ 3996850 w 4087086"/>
              <a:gd name="connsiteY1" fmla="*/ 0 h 102831"/>
              <a:gd name="connsiteX2" fmla="*/ 4087086 w 4087086"/>
              <a:gd name="connsiteY2" fmla="*/ 96815 h 102831"/>
              <a:gd name="connsiteX3" fmla="*/ 0 w 4087086"/>
              <a:gd name="connsiteY3" fmla="*/ 102831 h 102831"/>
              <a:gd name="connsiteX4" fmla="*/ 112418 w 4087086"/>
              <a:gd name="connsiteY4" fmla="*/ 0 h 102831"/>
              <a:gd name="connsiteX0" fmla="*/ 112418 w 4095143"/>
              <a:gd name="connsiteY0" fmla="*/ 0 h 102831"/>
              <a:gd name="connsiteX1" fmla="*/ 3996850 w 4095143"/>
              <a:gd name="connsiteY1" fmla="*/ 0 h 102831"/>
              <a:gd name="connsiteX2" fmla="*/ 4095143 w 4095143"/>
              <a:gd name="connsiteY2" fmla="*/ 100843 h 102831"/>
              <a:gd name="connsiteX3" fmla="*/ 0 w 4095143"/>
              <a:gd name="connsiteY3" fmla="*/ 102831 h 102831"/>
              <a:gd name="connsiteX4" fmla="*/ 112418 w 4095143"/>
              <a:gd name="connsiteY4" fmla="*/ 0 h 1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143" h="102831">
                <a:moveTo>
                  <a:pt x="112418" y="0"/>
                </a:moveTo>
                <a:lnTo>
                  <a:pt x="3996850" y="0"/>
                </a:lnTo>
                <a:lnTo>
                  <a:pt x="4095143" y="100843"/>
                </a:lnTo>
                <a:lnTo>
                  <a:pt x="0" y="102831"/>
                </a:lnTo>
                <a:lnTo>
                  <a:pt x="112418" y="0"/>
                </a:lnTo>
                <a:close/>
              </a:path>
            </a:pathLst>
          </a:custGeom>
          <a:solidFill>
            <a:srgbClr val="C34A4F"/>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8" name="Freeform 347">
            <a:extLst>
              <a:ext uri="{FF2B5EF4-FFF2-40B4-BE49-F238E27FC236}">
                <a16:creationId xmlns:a16="http://schemas.microsoft.com/office/drawing/2014/main" id="{A51F9E4E-02BD-8171-E280-26B0EA699298}"/>
              </a:ext>
            </a:extLst>
          </p:cNvPr>
          <p:cNvSpPr/>
          <p:nvPr/>
        </p:nvSpPr>
        <p:spPr bwMode="auto">
          <a:xfrm rot="1536991" flipH="1">
            <a:off x="8795316" y="4200305"/>
            <a:ext cx="536441" cy="750904"/>
          </a:xfrm>
          <a:custGeom>
            <a:avLst/>
            <a:gdLst>
              <a:gd name="connsiteX0" fmla="*/ 0 w 1233054"/>
              <a:gd name="connsiteY0" fmla="*/ 865790 h 865790"/>
              <a:gd name="connsiteX1" fmla="*/ 457200 w 1233054"/>
              <a:gd name="connsiteY1" fmla="*/ 48372 h 865790"/>
              <a:gd name="connsiteX2" fmla="*/ 1233054 w 1233054"/>
              <a:gd name="connsiteY2" fmla="*/ 89935 h 865790"/>
              <a:gd name="connsiteX3" fmla="*/ 1233054 w 1233054"/>
              <a:gd name="connsiteY3" fmla="*/ 89935 h 865790"/>
              <a:gd name="connsiteX0" fmla="*/ 0 w 1233054"/>
              <a:gd name="connsiteY0" fmla="*/ 865790 h 865790"/>
              <a:gd name="connsiteX1" fmla="*/ 457200 w 1233054"/>
              <a:gd name="connsiteY1" fmla="*/ 48372 h 865790"/>
              <a:gd name="connsiteX2" fmla="*/ 1233054 w 1233054"/>
              <a:gd name="connsiteY2" fmla="*/ 89935 h 865790"/>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457200"/>
              <a:gd name="connsiteY0" fmla="*/ 817418 h 817418"/>
              <a:gd name="connsiteX1" fmla="*/ 457200 w 457200"/>
              <a:gd name="connsiteY1" fmla="*/ 0 h 817418"/>
              <a:gd name="connsiteX0" fmla="*/ 0 w 360218"/>
              <a:gd name="connsiteY0" fmla="*/ 831273 h 831273"/>
              <a:gd name="connsiteX1" fmla="*/ 360218 w 360218"/>
              <a:gd name="connsiteY1" fmla="*/ 0 h 831273"/>
              <a:gd name="connsiteX0" fmla="*/ 0 w 360218"/>
              <a:gd name="connsiteY0" fmla="*/ 831273 h 831273"/>
              <a:gd name="connsiteX1" fmla="*/ 360218 w 360218"/>
              <a:gd name="connsiteY1" fmla="*/ 0 h 831273"/>
              <a:gd name="connsiteX0" fmla="*/ 0 w 360218"/>
              <a:gd name="connsiteY0" fmla="*/ 831273 h 831273"/>
              <a:gd name="connsiteX1" fmla="*/ 39588 w 360218"/>
              <a:gd name="connsiteY1" fmla="*/ 432889 h 831273"/>
              <a:gd name="connsiteX2" fmla="*/ 360218 w 360218"/>
              <a:gd name="connsiteY2" fmla="*/ 0 h 831273"/>
              <a:gd name="connsiteX0" fmla="*/ 1799 w 322429"/>
              <a:gd name="connsiteY0" fmla="*/ 432889 h 448101"/>
              <a:gd name="connsiteX1" fmla="*/ 322429 w 322429"/>
              <a:gd name="connsiteY1" fmla="*/ 0 h 448101"/>
              <a:gd name="connsiteX0" fmla="*/ 1000 w 365254"/>
              <a:gd name="connsiteY0" fmla="*/ 504994 h 516757"/>
              <a:gd name="connsiteX1" fmla="*/ 365254 w 365254"/>
              <a:gd name="connsiteY1" fmla="*/ 0 h 516757"/>
              <a:gd name="connsiteX0" fmla="*/ 491 w 457399"/>
              <a:gd name="connsiteY0" fmla="*/ 636931 h 645163"/>
              <a:gd name="connsiteX1" fmla="*/ 457399 w 457399"/>
              <a:gd name="connsiteY1" fmla="*/ 0 h 645163"/>
              <a:gd name="connsiteX0" fmla="*/ 435 w 480261"/>
              <a:gd name="connsiteY0" fmla="*/ 684730 h 692144"/>
              <a:gd name="connsiteX1" fmla="*/ 480261 w 480261"/>
              <a:gd name="connsiteY1" fmla="*/ 0 h 692144"/>
              <a:gd name="connsiteX0" fmla="*/ 1942 w 318097"/>
              <a:gd name="connsiteY0" fmla="*/ 719656 h 726566"/>
              <a:gd name="connsiteX1" fmla="*/ 318097 w 318097"/>
              <a:gd name="connsiteY1" fmla="*/ 0 h 726566"/>
              <a:gd name="connsiteX0" fmla="*/ 391 w 502669"/>
              <a:gd name="connsiteY0" fmla="*/ 692628 h 699922"/>
              <a:gd name="connsiteX1" fmla="*/ 502669 w 502669"/>
              <a:gd name="connsiteY1" fmla="*/ 0 h 699922"/>
              <a:gd name="connsiteX0" fmla="*/ 0 w 502278"/>
              <a:gd name="connsiteY0" fmla="*/ 692628 h 692628"/>
              <a:gd name="connsiteX1" fmla="*/ 110350 w 502278"/>
              <a:gd name="connsiteY1" fmla="*/ 235726 h 692628"/>
              <a:gd name="connsiteX2" fmla="*/ 502278 w 502278"/>
              <a:gd name="connsiteY2" fmla="*/ 0 h 692628"/>
              <a:gd name="connsiteX0" fmla="*/ 0 w 502278"/>
              <a:gd name="connsiteY0" fmla="*/ 692628 h 692628"/>
              <a:gd name="connsiteX1" fmla="*/ 502278 w 502278"/>
              <a:gd name="connsiteY1" fmla="*/ 0 h 692628"/>
              <a:gd name="connsiteX0" fmla="*/ 0 w 502278"/>
              <a:gd name="connsiteY0" fmla="*/ 692628 h 692628"/>
              <a:gd name="connsiteX1" fmla="*/ 502278 w 502278"/>
              <a:gd name="connsiteY1" fmla="*/ 0 h 692628"/>
              <a:gd name="connsiteX0" fmla="*/ 0 w 536441"/>
              <a:gd name="connsiteY0" fmla="*/ 750904 h 750904"/>
              <a:gd name="connsiteX1" fmla="*/ 536441 w 536441"/>
              <a:gd name="connsiteY1" fmla="*/ 0 h 750904"/>
              <a:gd name="connsiteX0" fmla="*/ 0 w 536441"/>
              <a:gd name="connsiteY0" fmla="*/ 750904 h 750904"/>
              <a:gd name="connsiteX1" fmla="*/ 536441 w 536441"/>
              <a:gd name="connsiteY1" fmla="*/ 0 h 750904"/>
            </a:gdLst>
            <a:ahLst/>
            <a:cxnLst>
              <a:cxn ang="0">
                <a:pos x="connsiteX0" y="connsiteY0"/>
              </a:cxn>
              <a:cxn ang="0">
                <a:pos x="connsiteX1" y="connsiteY1"/>
              </a:cxn>
            </a:cxnLst>
            <a:rect l="l" t="t" r="r" b="b"/>
            <a:pathLst>
              <a:path w="536441" h="750904">
                <a:moveTo>
                  <a:pt x="0" y="750904"/>
                </a:moveTo>
                <a:cubicBezTo>
                  <a:pt x="88085" y="425995"/>
                  <a:pt x="365137" y="148139"/>
                  <a:pt x="536441" y="0"/>
                </a:cubicBezTo>
              </a:path>
            </a:pathLst>
          </a:custGeom>
          <a:noFill/>
          <a:ln w="28575" cap="rnd" cmpd="sng" algn="ctr">
            <a:solidFill>
              <a:schemeClr val="tx1"/>
            </a:solidFill>
            <a:prstDash val="sysDot"/>
            <a:miter lim="800000"/>
            <a:headEnd type="none" w="med" len="med"/>
            <a:tailEnd type="triangle" w="lg"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7" name="TextBox 346">
            <a:extLst>
              <a:ext uri="{FF2B5EF4-FFF2-40B4-BE49-F238E27FC236}">
                <a16:creationId xmlns:a16="http://schemas.microsoft.com/office/drawing/2014/main" id="{92B5EBC8-2367-D698-2305-A17AEA5D61D0}"/>
              </a:ext>
            </a:extLst>
          </p:cNvPr>
          <p:cNvSpPr txBox="1"/>
          <p:nvPr/>
        </p:nvSpPr>
        <p:spPr>
          <a:xfrm>
            <a:off x="7020601" y="4496502"/>
            <a:ext cx="2723983" cy="333256"/>
          </a:xfrm>
          <a:prstGeom prst="roundRect">
            <a:avLst>
              <a:gd name="adj" fmla="val 39401"/>
            </a:avLst>
          </a:prstGeom>
          <a:solidFill>
            <a:schemeClr val="bg1"/>
          </a:solidFill>
          <a:ln w="28575">
            <a:noFill/>
          </a:ln>
        </p:spPr>
        <p:txBody>
          <a:bodyPr wrap="square" lIns="0" tIns="0" rIns="0" bIns="0" rtlCol="0" anchor="ctr" anchorCtr="0">
            <a:noAutofit/>
          </a:bodyPr>
          <a:lstStyle/>
          <a:p>
            <a:pPr algn="ctr"/>
            <a:r>
              <a:rPr lang="en-US" sz="18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xAPI Statements</a:t>
            </a:r>
          </a:p>
        </p:txBody>
      </p:sp>
      <p:sp>
        <p:nvSpPr>
          <p:cNvPr id="355" name="Rectangle 354">
            <a:extLst>
              <a:ext uri="{FF2B5EF4-FFF2-40B4-BE49-F238E27FC236}">
                <a16:creationId xmlns:a16="http://schemas.microsoft.com/office/drawing/2014/main" id="{DA7B48AB-AC40-7C4D-D519-CAD464380246}"/>
              </a:ext>
            </a:extLst>
          </p:cNvPr>
          <p:cNvSpPr/>
          <p:nvPr/>
        </p:nvSpPr>
        <p:spPr>
          <a:xfrm>
            <a:off x="568172" y="1435985"/>
            <a:ext cx="4349056" cy="2893100"/>
          </a:xfrm>
          <a:prstGeom prst="rect">
            <a:avLst/>
          </a:prstGeom>
          <a:noFill/>
        </p:spPr>
        <p:txBody>
          <a:bodyPr wrap="square" lIns="274320" tIns="91440" rIns="274320" bIns="91440" anchor="ctr" anchorCtr="0">
            <a:spAutoFit/>
          </a:bodyPr>
          <a:lstStyle/>
          <a:p>
            <a:pPr marL="0" lvl="0" indent="0">
              <a:spcBef>
                <a:spcPts val="0"/>
              </a:spcBef>
              <a:spcAft>
                <a:spcPts val="0"/>
              </a:spcAft>
              <a:buSzPts val="1350"/>
              <a:buNone/>
            </a:pPr>
            <a:r>
              <a:rPr lang="en-US" sz="2200" b="1">
                <a:latin typeface="Calibri" panose="020F0502020204030204" pitchFamily="34" charset="0"/>
                <a:ea typeface="Calibri" panose="020F0502020204030204" pitchFamily="34" charset="0"/>
                <a:cs typeface="Calibri" panose="020F0502020204030204" pitchFamily="34" charset="0"/>
              </a:rPr>
              <a:t>Sent to an LRS:</a:t>
            </a: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0"/>
              </a:spcBef>
              <a:spcAft>
                <a:spcPts val="0"/>
              </a:spcAft>
              <a:buSzPts val="1350"/>
              <a:buNone/>
            </a:pPr>
            <a:endParaRPr lang="en-US" sz="2200" b="1">
              <a:latin typeface="Calibri" panose="020F0502020204030204" pitchFamily="34" charset="0"/>
              <a:ea typeface="Calibri" panose="020F0502020204030204" pitchFamily="34" charset="0"/>
              <a:cs typeface="Calibri" panose="020F0502020204030204" pitchFamily="34" charset="0"/>
            </a:endParaRPr>
          </a:p>
        </p:txBody>
      </p:sp>
      <p:sp>
        <p:nvSpPr>
          <p:cNvPr id="356" name="Rectangle 355">
            <a:extLst>
              <a:ext uri="{FF2B5EF4-FFF2-40B4-BE49-F238E27FC236}">
                <a16:creationId xmlns:a16="http://schemas.microsoft.com/office/drawing/2014/main" id="{3A98E2EF-4DE8-4B52-B2CA-5A537C4F281C}"/>
              </a:ext>
            </a:extLst>
          </p:cNvPr>
          <p:cNvSpPr/>
          <p:nvPr/>
        </p:nvSpPr>
        <p:spPr>
          <a:xfrm>
            <a:off x="586690" y="2725899"/>
            <a:ext cx="4349054" cy="523220"/>
          </a:xfrm>
          <a:prstGeom prst="rect">
            <a:avLst/>
          </a:prstGeom>
          <a:solidFill>
            <a:schemeClr val="bg1">
              <a:lumMod val="95000"/>
            </a:schemeClr>
          </a:solidFill>
        </p:spPr>
        <p:txBody>
          <a:bodyPr wrap="square" lIns="274320" tIns="91440" rIns="274320" bIns="91440" anchor="ctr" anchorCtr="0">
            <a:spAutoFit/>
          </a:bodyPr>
          <a:lstStyle/>
          <a:p>
            <a:pPr lvl="0">
              <a:spcBef>
                <a:spcPct val="20000"/>
              </a:spcBef>
              <a:buClr>
                <a:schemeClr val="tx1"/>
              </a:buClr>
              <a:buSzPct val="75000"/>
            </a:pPr>
            <a:r>
              <a:rPr lang="en-US" sz="2200">
                <a:latin typeface="Calibri" panose="020F0502020204030204" pitchFamily="34" charset="0"/>
                <a:ea typeface="Calibri" panose="020F0502020204030204" pitchFamily="34" charset="0"/>
                <a:cs typeface="Calibri" panose="020F0502020204030204" pitchFamily="34" charset="0"/>
                <a:sym typeface="Arial Narrow"/>
              </a:rPr>
              <a:t>Requires secure requests</a:t>
            </a:r>
          </a:p>
        </p:txBody>
      </p:sp>
      <p:sp>
        <p:nvSpPr>
          <p:cNvPr id="357" name="Rectangle 356">
            <a:extLst>
              <a:ext uri="{FF2B5EF4-FFF2-40B4-BE49-F238E27FC236}">
                <a16:creationId xmlns:a16="http://schemas.microsoft.com/office/drawing/2014/main" id="{AEE700A0-A3AD-BB11-D0CB-A92C588EA40B}"/>
              </a:ext>
            </a:extLst>
          </p:cNvPr>
          <p:cNvSpPr/>
          <p:nvPr/>
        </p:nvSpPr>
        <p:spPr>
          <a:xfrm>
            <a:off x="586690" y="3343856"/>
            <a:ext cx="4349054" cy="523220"/>
          </a:xfrm>
          <a:prstGeom prst="rect">
            <a:avLst/>
          </a:prstGeom>
          <a:solidFill>
            <a:schemeClr val="bg1">
              <a:lumMod val="95000"/>
            </a:schemeClr>
          </a:solidFill>
        </p:spPr>
        <p:txBody>
          <a:bodyPr wrap="square" lIns="274320" tIns="91440" rIns="274320" bIns="91440" anchor="ctr" anchorCtr="0">
            <a:spAutoFit/>
          </a:bodyPr>
          <a:lstStyle/>
          <a:p>
            <a:pPr lvl="0">
              <a:spcBef>
                <a:spcPct val="20000"/>
              </a:spcBef>
              <a:buClr>
                <a:schemeClr val="tx1"/>
              </a:buClr>
              <a:buSzPct val="75000"/>
            </a:pPr>
            <a:r>
              <a:rPr lang="en-US" sz="2200">
                <a:latin typeface="Calibri" panose="020F0502020204030204" pitchFamily="34" charset="0"/>
                <a:ea typeface="Calibri" panose="020F0502020204030204" pitchFamily="34" charset="0"/>
                <a:cs typeface="Calibri" panose="020F0502020204030204" pitchFamily="34" charset="0"/>
                <a:sym typeface="Arial Narrow"/>
              </a:rPr>
              <a:t>Limits allowed data modification</a:t>
            </a:r>
          </a:p>
        </p:txBody>
      </p:sp>
      <p:sp>
        <p:nvSpPr>
          <p:cNvPr id="358" name="Rectangle 357">
            <a:extLst>
              <a:ext uri="{FF2B5EF4-FFF2-40B4-BE49-F238E27FC236}">
                <a16:creationId xmlns:a16="http://schemas.microsoft.com/office/drawing/2014/main" id="{164F490B-BD58-52A0-DC53-038D680BCC13}"/>
              </a:ext>
            </a:extLst>
          </p:cNvPr>
          <p:cNvSpPr/>
          <p:nvPr/>
        </p:nvSpPr>
        <p:spPr>
          <a:xfrm>
            <a:off x="586690" y="2107941"/>
            <a:ext cx="4349054" cy="523220"/>
          </a:xfrm>
          <a:prstGeom prst="rect">
            <a:avLst/>
          </a:prstGeom>
          <a:solidFill>
            <a:schemeClr val="bg1">
              <a:lumMod val="95000"/>
            </a:schemeClr>
          </a:solidFill>
        </p:spPr>
        <p:txBody>
          <a:bodyPr wrap="square" lIns="274320" tIns="91440" rIns="274320" bIns="91440" anchor="ctr" anchorCtr="0">
            <a:spAutoFit/>
          </a:bodyPr>
          <a:lstStyle/>
          <a:p>
            <a:pPr marL="0" lvl="0" indent="0">
              <a:spcBef>
                <a:spcPts val="0"/>
              </a:spcBef>
              <a:spcAft>
                <a:spcPts val="0"/>
              </a:spcAft>
              <a:buSzPts val="1350"/>
              <a:buNone/>
            </a:pPr>
            <a:r>
              <a:rPr lang="en-US" sz="2200">
                <a:latin typeface="Calibri" panose="020F0502020204030204" pitchFamily="34" charset="0"/>
                <a:ea typeface="Calibri" panose="020F0502020204030204" pitchFamily="34" charset="0"/>
                <a:cs typeface="Calibri" panose="020F0502020204030204" pitchFamily="34" charset="0"/>
              </a:rPr>
              <a:t>ONLY accepts xAPI statements</a:t>
            </a:r>
          </a:p>
        </p:txBody>
      </p:sp>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6EAD821A-4A49-FE91-9263-25300C3E98BF}"/>
                  </a:ext>
                </a:extLst>
              </p14:cNvPr>
              <p14:cNvContentPartPr/>
              <p14:nvPr/>
            </p14:nvContentPartPr>
            <p14:xfrm rot="1568601">
              <a:off x="843235" y="3754813"/>
              <a:ext cx="3349692" cy="2230266"/>
            </p14:xfrm>
          </p:contentPart>
        </mc:Choice>
        <mc:Fallback xmlns="">
          <p:pic>
            <p:nvPicPr>
              <p:cNvPr id="8" name="Ink 7">
                <a:extLst>
                  <a:ext uri="{FF2B5EF4-FFF2-40B4-BE49-F238E27FC236}">
                    <a16:creationId xmlns:a16="http://schemas.microsoft.com/office/drawing/2014/main" id="{6EAD821A-4A49-FE91-9263-25300C3E98BF}"/>
                  </a:ext>
                </a:extLst>
              </p:cNvPr>
              <p:cNvPicPr/>
              <p:nvPr/>
            </p:nvPicPr>
            <p:blipFill>
              <a:blip r:embed="rId10"/>
              <a:stretch>
                <a:fillRect/>
              </a:stretch>
            </p:blipFill>
            <p:spPr>
              <a:xfrm rot="1568601">
                <a:off x="812273" y="3723852"/>
                <a:ext cx="3410897" cy="2291468"/>
              </a:xfrm>
              <a:prstGeom prst="rect">
                <a:avLst/>
              </a:prstGeom>
            </p:spPr>
          </p:pic>
        </mc:Fallback>
      </mc:AlternateContent>
      <p:sp>
        <p:nvSpPr>
          <p:cNvPr id="131" name="Rectangle 130">
            <a:extLst>
              <a:ext uri="{FF2B5EF4-FFF2-40B4-BE49-F238E27FC236}">
                <a16:creationId xmlns:a16="http://schemas.microsoft.com/office/drawing/2014/main" id="{9A16E772-5A7E-D728-B3EC-637D66BF65E9}"/>
              </a:ext>
            </a:extLst>
          </p:cNvPr>
          <p:cNvSpPr/>
          <p:nvPr/>
        </p:nvSpPr>
        <p:spPr>
          <a:xfrm>
            <a:off x="769073" y="4387668"/>
            <a:ext cx="3450502" cy="1046440"/>
          </a:xfrm>
          <a:prstGeom prst="rect">
            <a:avLst/>
          </a:prstGeom>
          <a:noFill/>
        </p:spPr>
        <p:txBody>
          <a:bodyPr wrap="square" lIns="274320" tIns="91440" rIns="274320" bIns="91440" anchor="ctr" anchorCtr="0">
            <a:spAutoFit/>
          </a:bodyPr>
          <a:lstStyle/>
          <a:p>
            <a:pPr marL="0" lvl="0" indent="0" algn="ctr">
              <a:spcBef>
                <a:spcPts val="0"/>
              </a:spcBef>
              <a:spcAft>
                <a:spcPts val="0"/>
              </a:spcAft>
              <a:buSzPts val="1350"/>
              <a:buNone/>
            </a:pPr>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IEEE Standard CONFORMANCE</a:t>
            </a:r>
          </a:p>
        </p:txBody>
      </p:sp>
      <p:sp>
        <p:nvSpPr>
          <p:cNvPr id="133" name="Rectangle 132">
            <a:extLst>
              <a:ext uri="{FF2B5EF4-FFF2-40B4-BE49-F238E27FC236}">
                <a16:creationId xmlns:a16="http://schemas.microsoft.com/office/drawing/2014/main" id="{BB073B3A-070A-E3F1-A6BB-0A20E9D55495}"/>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34" name="Rectangle 133">
            <a:extLst>
              <a:ext uri="{FF2B5EF4-FFF2-40B4-BE49-F238E27FC236}">
                <a16:creationId xmlns:a16="http://schemas.microsoft.com/office/drawing/2014/main" id="{AC0349BA-FF6E-A12F-8507-3AE367289388}"/>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579ADAC6-16E4-B7BD-FED3-BC1A9596CD5A}"/>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a:p>
        </p:txBody>
      </p:sp>
    </p:spTree>
    <p:extLst>
      <p:ext uri="{BB962C8B-B14F-4D97-AF65-F5344CB8AC3E}">
        <p14:creationId xmlns:p14="http://schemas.microsoft.com/office/powerpoint/2010/main" val="114371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03E7-3E42-ABC9-9E5B-7818C68D99CB}"/>
              </a:ext>
            </a:extLst>
          </p:cNvPr>
          <p:cNvSpPr>
            <a:spLocks noGrp="1"/>
          </p:cNvSpPr>
          <p:nvPr>
            <p:ph type="title"/>
          </p:nvPr>
        </p:nvSpPr>
        <p:spPr/>
        <p:txBody>
          <a:bodyPr/>
          <a:lstStyle/>
          <a:p>
            <a:r>
              <a:rPr lang="en-US" dirty="0"/>
              <a:t>What is a Minimal </a:t>
            </a:r>
            <a:r>
              <a:rPr lang="en-US" dirty="0" err="1"/>
              <a:t>xAPI</a:t>
            </a:r>
            <a:r>
              <a:rPr lang="en-US" dirty="0"/>
              <a:t> Statement?</a:t>
            </a:r>
          </a:p>
        </p:txBody>
      </p:sp>
      <p:pic>
        <p:nvPicPr>
          <p:cNvPr id="7" name="Picture 6">
            <a:extLst>
              <a:ext uri="{FF2B5EF4-FFF2-40B4-BE49-F238E27FC236}">
                <a16:creationId xmlns:a16="http://schemas.microsoft.com/office/drawing/2014/main" id="{0598E8F7-CDCB-46FA-7F51-11B13BC094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0502" y="3051109"/>
            <a:ext cx="4057676" cy="2694551"/>
          </a:xfrm>
          <a:prstGeom prst="rect">
            <a:avLst/>
          </a:prstGeom>
        </p:spPr>
      </p:pic>
      <p:pic>
        <p:nvPicPr>
          <p:cNvPr id="9" name="Picture 8">
            <a:extLst>
              <a:ext uri="{FF2B5EF4-FFF2-40B4-BE49-F238E27FC236}">
                <a16:creationId xmlns:a16="http://schemas.microsoft.com/office/drawing/2014/main" id="{F6A0FA6A-6AA3-3B96-B064-D89D050D6DB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067162" y="3051109"/>
            <a:ext cx="4057676" cy="2694551"/>
          </a:xfrm>
          <a:prstGeom prst="rect">
            <a:avLst/>
          </a:prstGeom>
        </p:spPr>
      </p:pic>
      <p:pic>
        <p:nvPicPr>
          <p:cNvPr id="12" name="Picture 11">
            <a:extLst>
              <a:ext uri="{FF2B5EF4-FFF2-40B4-BE49-F238E27FC236}">
                <a16:creationId xmlns:a16="http://schemas.microsoft.com/office/drawing/2014/main" id="{69D2BB2E-FC0B-9974-6C46-325B3129D7B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833822" y="3051109"/>
            <a:ext cx="4057676" cy="2742102"/>
          </a:xfrm>
          <a:prstGeom prst="rect">
            <a:avLst/>
          </a:prstGeom>
        </p:spPr>
      </p:pic>
      <p:grpSp>
        <p:nvGrpSpPr>
          <p:cNvPr id="52" name="Group 51">
            <a:extLst>
              <a:ext uri="{FF2B5EF4-FFF2-40B4-BE49-F238E27FC236}">
                <a16:creationId xmlns:a16="http://schemas.microsoft.com/office/drawing/2014/main" id="{2687AC6C-6434-52BD-B29A-6267501BEC31}"/>
              </a:ext>
            </a:extLst>
          </p:cNvPr>
          <p:cNvGrpSpPr/>
          <p:nvPr/>
        </p:nvGrpSpPr>
        <p:grpSpPr>
          <a:xfrm>
            <a:off x="9036885" y="1493108"/>
            <a:ext cx="1651550" cy="1651550"/>
            <a:chOff x="9024789" y="1493108"/>
            <a:chExt cx="1651550" cy="1651550"/>
          </a:xfrm>
        </p:grpSpPr>
        <p:sp>
          <p:nvSpPr>
            <p:cNvPr id="23" name="Oval 22">
              <a:extLst>
                <a:ext uri="{FF2B5EF4-FFF2-40B4-BE49-F238E27FC236}">
                  <a16:creationId xmlns:a16="http://schemas.microsoft.com/office/drawing/2014/main" id="{14632F18-8ACE-5901-803B-C917971667E1}"/>
                </a:ext>
              </a:extLst>
            </p:cNvPr>
            <p:cNvSpPr/>
            <p:nvPr/>
          </p:nvSpPr>
          <p:spPr bwMode="auto">
            <a:xfrm>
              <a:off x="9024789" y="1493108"/>
              <a:ext cx="1651550" cy="1651550"/>
            </a:xfrm>
            <a:prstGeom prst="ellipse">
              <a:avLst/>
            </a:prstGeom>
            <a:solidFill>
              <a:srgbClr val="F57B38"/>
            </a:solidFill>
            <a:ln w="127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39" name="Straight Arrow Connector 38">
              <a:extLst>
                <a:ext uri="{FF2B5EF4-FFF2-40B4-BE49-F238E27FC236}">
                  <a16:creationId xmlns:a16="http://schemas.microsoft.com/office/drawing/2014/main" id="{F4B27983-FC88-AB16-451F-4AC1B0233B46}"/>
                </a:ext>
              </a:extLst>
            </p:cNvPr>
            <p:cNvCxnSpPr>
              <a:cxnSpLocks/>
            </p:cNvCxnSpPr>
            <p:nvPr/>
          </p:nvCxnSpPr>
          <p:spPr bwMode="auto">
            <a:xfrm flipH="1">
              <a:off x="10059742" y="1748343"/>
              <a:ext cx="177997" cy="259438"/>
            </a:xfrm>
            <a:prstGeom prst="straightConnector1">
              <a:avLst/>
            </a:prstGeom>
            <a:solidFill>
              <a:schemeClr val="accent1"/>
            </a:solidFill>
            <a:ln w="19050" cap="flat" cmpd="sng" algn="ctr">
              <a:solidFill>
                <a:schemeClr val="bg1"/>
              </a:solidFill>
              <a:prstDash val="solid"/>
              <a:miter lim="800000"/>
              <a:headEnd type="none" w="med" len="med"/>
              <a:tailEnd type="triangle"/>
            </a:ln>
            <a:effectLst/>
          </p:spPr>
        </p:cxnSp>
      </p:grpSp>
      <p:grpSp>
        <p:nvGrpSpPr>
          <p:cNvPr id="50" name="Group 49">
            <a:extLst>
              <a:ext uri="{FF2B5EF4-FFF2-40B4-BE49-F238E27FC236}">
                <a16:creationId xmlns:a16="http://schemas.microsoft.com/office/drawing/2014/main" id="{284030B3-BAE6-E206-1887-A909C28000FA}"/>
              </a:ext>
            </a:extLst>
          </p:cNvPr>
          <p:cNvGrpSpPr/>
          <p:nvPr/>
        </p:nvGrpSpPr>
        <p:grpSpPr>
          <a:xfrm>
            <a:off x="1503565" y="1493108"/>
            <a:ext cx="1651550" cy="1651550"/>
            <a:chOff x="1349634" y="1493108"/>
            <a:chExt cx="1651550" cy="1651550"/>
          </a:xfrm>
        </p:grpSpPr>
        <p:sp>
          <p:nvSpPr>
            <p:cNvPr id="18" name="Oval 17">
              <a:extLst>
                <a:ext uri="{FF2B5EF4-FFF2-40B4-BE49-F238E27FC236}">
                  <a16:creationId xmlns:a16="http://schemas.microsoft.com/office/drawing/2014/main" id="{2920AD01-D0B5-0D4D-85A5-21B36DFE1132}"/>
                </a:ext>
              </a:extLst>
            </p:cNvPr>
            <p:cNvSpPr/>
            <p:nvPr/>
          </p:nvSpPr>
          <p:spPr bwMode="auto">
            <a:xfrm>
              <a:off x="1349634" y="1493108"/>
              <a:ext cx="1651550" cy="1651550"/>
            </a:xfrm>
            <a:prstGeom prst="ellipse">
              <a:avLst/>
            </a:prstGeom>
            <a:solidFill>
              <a:srgbClr val="97D6F3"/>
            </a:solidFill>
            <a:ln w="127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7" name="Graphic 16" descr="Man with solid fill">
              <a:extLst>
                <a:ext uri="{FF2B5EF4-FFF2-40B4-BE49-F238E27FC236}">
                  <a16:creationId xmlns:a16="http://schemas.microsoft.com/office/drawing/2014/main" id="{5846876E-E111-7A3D-53B8-648D84A1ADC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3614" y="1867088"/>
              <a:ext cx="903591" cy="903591"/>
            </a:xfrm>
            <a:prstGeom prst="rect">
              <a:avLst/>
            </a:prstGeom>
          </p:spPr>
        </p:pic>
        <p:cxnSp>
          <p:nvCxnSpPr>
            <p:cNvPr id="47" name="Straight Arrow Connector 46">
              <a:extLst>
                <a:ext uri="{FF2B5EF4-FFF2-40B4-BE49-F238E27FC236}">
                  <a16:creationId xmlns:a16="http://schemas.microsoft.com/office/drawing/2014/main" id="{58AD06E4-69C8-1D94-5D61-5D08FD270681}"/>
                </a:ext>
              </a:extLst>
            </p:cNvPr>
            <p:cNvCxnSpPr>
              <a:cxnSpLocks/>
            </p:cNvCxnSpPr>
            <p:nvPr/>
          </p:nvCxnSpPr>
          <p:spPr bwMode="auto">
            <a:xfrm flipH="1">
              <a:off x="2326877" y="1778119"/>
              <a:ext cx="298147" cy="172512"/>
            </a:xfrm>
            <a:prstGeom prst="straightConnector1">
              <a:avLst/>
            </a:prstGeom>
            <a:solidFill>
              <a:schemeClr val="accent1"/>
            </a:solidFill>
            <a:ln w="19050" cap="flat" cmpd="sng" algn="ctr">
              <a:solidFill>
                <a:schemeClr val="bg1"/>
              </a:solidFill>
              <a:prstDash val="solid"/>
              <a:miter lim="800000"/>
              <a:headEnd type="none" w="med" len="med"/>
              <a:tailEnd type="triangle"/>
            </a:ln>
            <a:effectLst/>
          </p:spPr>
        </p:cxnSp>
      </p:grpSp>
      <p:sp>
        <p:nvSpPr>
          <p:cNvPr id="38" name="Rectangle 37">
            <a:extLst>
              <a:ext uri="{FF2B5EF4-FFF2-40B4-BE49-F238E27FC236}">
                <a16:creationId xmlns:a16="http://schemas.microsoft.com/office/drawing/2014/main" id="{C96E15F8-C6AB-3CDC-CB36-A627EE655414}"/>
              </a:ext>
            </a:extLst>
          </p:cNvPr>
          <p:cNvSpPr/>
          <p:nvPr/>
        </p:nvSpPr>
        <p:spPr>
          <a:xfrm>
            <a:off x="10845104" y="98874"/>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alpha val="50375"/>
                  </a:schemeClr>
                </a:solidFill>
                <a:latin typeface="Arial" panose="020B0604020202020204" pitchFamily="34" charset="0"/>
                <a:cs typeface="Arial" panose="020B0604020202020204" pitchFamily="34" charset="0"/>
                <a:sym typeface="Arial Narrow"/>
              </a:rPr>
              <a:t>1</a:t>
            </a:r>
          </a:p>
        </p:txBody>
      </p:sp>
      <p:sp>
        <p:nvSpPr>
          <p:cNvPr id="40" name="Rectangle 39">
            <a:extLst>
              <a:ext uri="{FF2B5EF4-FFF2-40B4-BE49-F238E27FC236}">
                <a16:creationId xmlns:a16="http://schemas.microsoft.com/office/drawing/2014/main" id="{DC23B206-6F34-DB8A-2B48-686C5EBAB306}"/>
              </a:ext>
            </a:extLst>
          </p:cNvPr>
          <p:cNvSpPr/>
          <p:nvPr/>
        </p:nvSpPr>
        <p:spPr>
          <a:xfrm>
            <a:off x="11488642"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solidFill>
                <a:latin typeface="Arial" panose="020B0604020202020204" pitchFamily="34" charset="0"/>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9BAEE74F-766C-2389-5717-A2501007C529}"/>
              </a:ext>
            </a:extLst>
          </p:cNvPr>
          <p:cNvSpPr>
            <a:spLocks noGrp="1"/>
          </p:cNvSpPr>
          <p:nvPr>
            <p:ph type="sldNum" sz="quarter" idx="10"/>
          </p:nvPr>
        </p:nvSpPr>
        <p:spPr/>
        <p:txBody>
          <a:bodyPr/>
          <a:lstStyle/>
          <a:p>
            <a:pPr>
              <a:defRPr/>
            </a:pPr>
            <a:fld id="{D68E8870-17DE-45C4-A8DD-7644B2422933}" type="slidenum">
              <a:rPr lang="en-US" smtClean="0"/>
              <a:pPr>
                <a:defRPr/>
              </a:pPr>
              <a:t>17</a:t>
            </a:fld>
            <a:endParaRPr lang="en-US"/>
          </a:p>
        </p:txBody>
      </p:sp>
      <p:grpSp>
        <p:nvGrpSpPr>
          <p:cNvPr id="13" name="Group 12">
            <a:extLst>
              <a:ext uri="{FF2B5EF4-FFF2-40B4-BE49-F238E27FC236}">
                <a16:creationId xmlns:a16="http://schemas.microsoft.com/office/drawing/2014/main" id="{6F81B2A6-4920-6E61-3C1C-6AF5C5D5DEE8}"/>
              </a:ext>
            </a:extLst>
          </p:cNvPr>
          <p:cNvGrpSpPr/>
          <p:nvPr/>
        </p:nvGrpSpPr>
        <p:grpSpPr>
          <a:xfrm>
            <a:off x="5270225" y="1493108"/>
            <a:ext cx="1651550" cy="1651550"/>
            <a:chOff x="5270225" y="1493108"/>
            <a:chExt cx="1651550" cy="1651550"/>
          </a:xfrm>
        </p:grpSpPr>
        <p:sp>
          <p:nvSpPr>
            <p:cNvPr id="19" name="Oval 18">
              <a:extLst>
                <a:ext uri="{FF2B5EF4-FFF2-40B4-BE49-F238E27FC236}">
                  <a16:creationId xmlns:a16="http://schemas.microsoft.com/office/drawing/2014/main" id="{B1A490FF-0494-186A-58D5-71120FA7FE97}"/>
                </a:ext>
              </a:extLst>
            </p:cNvPr>
            <p:cNvSpPr/>
            <p:nvPr/>
          </p:nvSpPr>
          <p:spPr bwMode="auto">
            <a:xfrm>
              <a:off x="5270225" y="1493108"/>
              <a:ext cx="1651550" cy="1651550"/>
            </a:xfrm>
            <a:prstGeom prst="ellipse">
              <a:avLst/>
            </a:prstGeom>
            <a:solidFill>
              <a:srgbClr val="29B48B"/>
            </a:solidFill>
            <a:ln w="127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 name="Graphic 3" descr="Soccer with solid fill">
              <a:extLst>
                <a:ext uri="{FF2B5EF4-FFF2-40B4-BE49-F238E27FC236}">
                  <a16:creationId xmlns:a16="http://schemas.microsoft.com/office/drawing/2014/main" id="{B7BE4B52-0FAD-4B22-3476-2D308591D48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18238" y="1857095"/>
              <a:ext cx="830027" cy="830027"/>
            </a:xfrm>
            <a:prstGeom prst="rect">
              <a:avLst/>
            </a:prstGeom>
          </p:spPr>
        </p:pic>
        <p:cxnSp>
          <p:nvCxnSpPr>
            <p:cNvPr id="5" name="Straight Connector 4">
              <a:extLst>
                <a:ext uri="{FF2B5EF4-FFF2-40B4-BE49-F238E27FC236}">
                  <a16:creationId xmlns:a16="http://schemas.microsoft.com/office/drawing/2014/main" id="{975EA98C-D0FE-3F27-5192-351B40C9FEB1}"/>
                </a:ext>
              </a:extLst>
            </p:cNvPr>
            <p:cNvCxnSpPr/>
            <p:nvPr/>
          </p:nvCxnSpPr>
          <p:spPr bwMode="auto">
            <a:xfrm>
              <a:off x="5662816" y="2008872"/>
              <a:ext cx="222752" cy="0"/>
            </a:xfrm>
            <a:prstGeom prst="line">
              <a:avLst/>
            </a:prstGeom>
            <a:solidFill>
              <a:schemeClr val="accent1"/>
            </a:solidFill>
            <a:ln w="28575" cap="flat" cmpd="sng" algn="ctr">
              <a:solidFill>
                <a:schemeClr val="bg1"/>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id="{8D78D42F-5160-D7DC-6AC5-6B525B975EFC}"/>
                </a:ext>
              </a:extLst>
            </p:cNvPr>
            <p:cNvCxnSpPr>
              <a:cxnSpLocks/>
            </p:cNvCxnSpPr>
            <p:nvPr/>
          </p:nvCxnSpPr>
          <p:spPr bwMode="auto">
            <a:xfrm>
              <a:off x="5510414" y="2355235"/>
              <a:ext cx="183443" cy="0"/>
            </a:xfrm>
            <a:prstGeom prst="line">
              <a:avLst/>
            </a:prstGeom>
            <a:solidFill>
              <a:schemeClr val="accent1"/>
            </a:solidFill>
            <a:ln w="28575" cap="flat" cmpd="sng" algn="ctr">
              <a:solidFill>
                <a:schemeClr val="bg1"/>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id="{9E4B6C53-0650-D232-FAAB-E21C59939791}"/>
                </a:ext>
              </a:extLst>
            </p:cNvPr>
            <p:cNvCxnSpPr>
              <a:cxnSpLocks/>
            </p:cNvCxnSpPr>
            <p:nvPr/>
          </p:nvCxnSpPr>
          <p:spPr bwMode="auto">
            <a:xfrm>
              <a:off x="5754020" y="2175127"/>
              <a:ext cx="79136" cy="0"/>
            </a:xfrm>
            <a:prstGeom prst="line">
              <a:avLst/>
            </a:prstGeom>
            <a:solidFill>
              <a:schemeClr val="accent1"/>
            </a:solidFill>
            <a:ln w="28575" cap="flat" cmpd="sng" algn="ctr">
              <a:solidFill>
                <a:schemeClr val="bg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9A3F0999-BD6C-EEDF-6DB4-E821928D616C}"/>
                </a:ext>
              </a:extLst>
            </p:cNvPr>
            <p:cNvCxnSpPr>
              <a:cxnSpLocks/>
            </p:cNvCxnSpPr>
            <p:nvPr/>
          </p:nvCxnSpPr>
          <p:spPr bwMode="auto">
            <a:xfrm>
              <a:off x="5692355" y="2535343"/>
              <a:ext cx="79136" cy="0"/>
            </a:xfrm>
            <a:prstGeom prst="line">
              <a:avLst/>
            </a:prstGeom>
            <a:solidFill>
              <a:schemeClr val="accent1"/>
            </a:solidFill>
            <a:ln w="28575" cap="flat" cmpd="sng" algn="ctr">
              <a:solidFill>
                <a:schemeClr val="bg1"/>
              </a:solidFill>
              <a:prstDash val="solid"/>
              <a:miter lim="800000"/>
              <a:headEnd type="none" w="med" len="med"/>
              <a:tailEnd type="none" w="med" len="med"/>
            </a:ln>
            <a:effectLst/>
          </p:spPr>
        </p:cxnSp>
      </p:grpSp>
      <p:sp>
        <p:nvSpPr>
          <p:cNvPr id="11" name="Oval 10">
            <a:extLst>
              <a:ext uri="{FF2B5EF4-FFF2-40B4-BE49-F238E27FC236}">
                <a16:creationId xmlns:a16="http://schemas.microsoft.com/office/drawing/2014/main" id="{CD0A45FA-A0FB-CE5F-A77A-A0B820E0DD1A}"/>
              </a:ext>
            </a:extLst>
          </p:cNvPr>
          <p:cNvSpPr/>
          <p:nvPr/>
        </p:nvSpPr>
        <p:spPr bwMode="auto">
          <a:xfrm>
            <a:off x="9529285" y="2026952"/>
            <a:ext cx="666750" cy="671752"/>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05084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8EDAEA-3096-8AD6-C1AD-582A823147C3}"/>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a:p>
        </p:txBody>
      </p:sp>
      <p:sp>
        <p:nvSpPr>
          <p:cNvPr id="3" name="Title 2">
            <a:extLst>
              <a:ext uri="{FF2B5EF4-FFF2-40B4-BE49-F238E27FC236}">
                <a16:creationId xmlns:a16="http://schemas.microsoft.com/office/drawing/2014/main" id="{1F494A06-DA60-6711-19C4-0B0AB450610E}"/>
              </a:ext>
            </a:extLst>
          </p:cNvPr>
          <p:cNvSpPr>
            <a:spLocks noGrp="1"/>
          </p:cNvSpPr>
          <p:nvPr>
            <p:ph type="title"/>
          </p:nvPr>
        </p:nvSpPr>
        <p:spPr/>
        <p:txBody>
          <a:bodyPr/>
          <a:lstStyle/>
          <a:p>
            <a:r>
              <a:rPr lang="en-US" dirty="0"/>
              <a:t>Full Statement</a:t>
            </a:r>
          </a:p>
        </p:txBody>
      </p:sp>
      <p:pic>
        <p:nvPicPr>
          <p:cNvPr id="5" name="Picture 4">
            <a:extLst>
              <a:ext uri="{FF2B5EF4-FFF2-40B4-BE49-F238E27FC236}">
                <a16:creationId xmlns:a16="http://schemas.microsoft.com/office/drawing/2014/main" id="{1C8EECA9-5818-BF5A-F9D2-910A33C21F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43643" y="851352"/>
            <a:ext cx="1259560" cy="5508844"/>
          </a:xfrm>
          <a:prstGeom prst="rect">
            <a:avLst/>
          </a:prstGeom>
        </p:spPr>
      </p:pic>
      <p:sp>
        <p:nvSpPr>
          <p:cNvPr id="6" name="Rectangle 5">
            <a:extLst>
              <a:ext uri="{FF2B5EF4-FFF2-40B4-BE49-F238E27FC236}">
                <a16:creationId xmlns:a16="http://schemas.microsoft.com/office/drawing/2014/main" id="{0336FB79-A5B2-26A0-EC55-59B0314FA06A}"/>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7" name="Rectangle 6">
            <a:extLst>
              <a:ext uri="{FF2B5EF4-FFF2-40B4-BE49-F238E27FC236}">
                <a16:creationId xmlns:a16="http://schemas.microsoft.com/office/drawing/2014/main" id="{AB721ADE-0FE0-995C-5CED-CEE8208D57F6}"/>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pic>
        <p:nvPicPr>
          <p:cNvPr id="8" name="Picture 7">
            <a:extLst>
              <a:ext uri="{FF2B5EF4-FFF2-40B4-BE49-F238E27FC236}">
                <a16:creationId xmlns:a16="http://schemas.microsoft.com/office/drawing/2014/main" id="{98E89FE2-BA33-F3C9-B7A6-9C8EBEFAA779}"/>
              </a:ext>
            </a:extLst>
          </p:cNvPr>
          <p:cNvPicPr>
            <a:picLocks noChangeAspect="1"/>
          </p:cNvPicPr>
          <p:nvPr/>
        </p:nvPicPr>
        <p:blipFill>
          <a:blip r:embed="rId4"/>
          <a:stretch>
            <a:fillRect/>
          </a:stretch>
        </p:blipFill>
        <p:spPr>
          <a:xfrm>
            <a:off x="5702982" y="2142945"/>
            <a:ext cx="2562583" cy="2572109"/>
          </a:xfrm>
          <a:prstGeom prst="rect">
            <a:avLst/>
          </a:prstGeom>
        </p:spPr>
      </p:pic>
    </p:spTree>
    <p:extLst>
      <p:ext uri="{BB962C8B-B14F-4D97-AF65-F5344CB8AC3E}">
        <p14:creationId xmlns:p14="http://schemas.microsoft.com/office/powerpoint/2010/main" val="402879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C8AA-7FF2-C1AB-597E-093F70DAF889}"/>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B545239A-3E68-F700-9DB6-D8AB65263C93}"/>
              </a:ext>
            </a:extLst>
          </p:cNvPr>
          <p:cNvSpPr>
            <a:spLocks noGrp="1"/>
          </p:cNvSpPr>
          <p:nvPr>
            <p:ph sz="quarter" idx="11"/>
          </p:nvPr>
        </p:nvSpPr>
        <p:spPr>
          <a:xfrm>
            <a:off x="570135" y="1139072"/>
            <a:ext cx="5634745" cy="553485"/>
          </a:xfrm>
        </p:spPr>
        <p:txBody>
          <a:bodyPr/>
          <a:lstStyle/>
          <a:p>
            <a:pPr marL="0" indent="0">
              <a:spcBef>
                <a:spcPts val="560"/>
              </a:spcBef>
              <a:spcAft>
                <a:spcPts val="0"/>
              </a:spcAft>
              <a:buSzPts val="2100"/>
              <a:buNone/>
            </a:pPr>
            <a:r>
              <a:rPr lang="en-US" sz="2200" b="1" kern="1200">
                <a:solidFill>
                  <a:schemeClr val="accent3"/>
                </a:solidFill>
                <a:latin typeface="Calibri" panose="020F0502020204030204" pitchFamily="34" charset="0"/>
                <a:ea typeface="Calibri" panose="020F0502020204030204" pitchFamily="34" charset="0"/>
                <a:cs typeface="Calibri" panose="020F0502020204030204" pitchFamily="34" charset="0"/>
              </a:rPr>
              <a:t>Summary of xAPI: </a:t>
            </a:r>
          </a:p>
        </p:txBody>
      </p:sp>
      <p:sp>
        <p:nvSpPr>
          <p:cNvPr id="4" name="Rectangle 3">
            <a:extLst>
              <a:ext uri="{FF2B5EF4-FFF2-40B4-BE49-F238E27FC236}">
                <a16:creationId xmlns:a16="http://schemas.microsoft.com/office/drawing/2014/main" id="{1CE50004-54D6-5F80-D16C-558E3350EE3F}"/>
              </a:ext>
            </a:extLst>
          </p:cNvPr>
          <p:cNvSpPr/>
          <p:nvPr/>
        </p:nvSpPr>
        <p:spPr>
          <a:xfrm>
            <a:off x="570135" y="1999055"/>
            <a:ext cx="5754464" cy="523220"/>
          </a:xfrm>
          <a:prstGeom prst="rect">
            <a:avLst/>
          </a:prstGeom>
          <a:solidFill>
            <a:schemeClr val="bg1">
              <a:lumMod val="95000"/>
            </a:schemeClr>
          </a:solidFill>
        </p:spPr>
        <p:txBody>
          <a:bodyPr wrap="square" lIns="274320" tIns="91440" rIns="274320" bIns="91440" anchor="ctr" anchorCtr="0">
            <a:spAutoFit/>
          </a:bodyPr>
          <a:lstStyle/>
          <a:p>
            <a:pPr lvl="0">
              <a:spcBef>
                <a:spcPct val="20000"/>
              </a:spcBef>
              <a:buClr>
                <a:schemeClr val="tx1"/>
              </a:buClr>
              <a:buSzPct val="75000"/>
            </a:pPr>
            <a:r>
              <a:rPr lang="en-US" sz="2200">
                <a:latin typeface="Calibri" panose="020F0502020204030204" pitchFamily="34" charset="0"/>
                <a:ea typeface="Calibri" panose="020F0502020204030204" pitchFamily="34" charset="0"/>
                <a:cs typeface="Calibri" panose="020F0502020204030204" pitchFamily="34" charset="0"/>
                <a:sym typeface="Arial Narrow"/>
              </a:rPr>
              <a:t>A tool to track digital/nondigital performance</a:t>
            </a:r>
            <a:endParaRPr lang="en-US" sz="220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1CB5449-C9EE-36FE-84CF-9DDABDF20F18}"/>
              </a:ext>
            </a:extLst>
          </p:cNvPr>
          <p:cNvSpPr/>
          <p:nvPr/>
        </p:nvSpPr>
        <p:spPr>
          <a:xfrm>
            <a:off x="570134" y="3014824"/>
            <a:ext cx="5754463" cy="523220"/>
          </a:xfrm>
          <a:prstGeom prst="rect">
            <a:avLst/>
          </a:prstGeom>
          <a:solidFill>
            <a:schemeClr val="bg1">
              <a:lumMod val="95000"/>
            </a:schemeClr>
          </a:solidFill>
        </p:spPr>
        <p:txBody>
          <a:bodyPr wrap="square" lIns="274320" tIns="91440" rIns="274320" bIns="91440" anchor="ctr" anchorCtr="0">
            <a:spAutoFit/>
          </a:bodyPr>
          <a:lstStyle/>
          <a:p>
            <a:pPr lvl="0">
              <a:spcBef>
                <a:spcPct val="20000"/>
              </a:spcBef>
              <a:buClr>
                <a:schemeClr val="tx1"/>
              </a:buClr>
              <a:buSzPct val="75000"/>
            </a:pPr>
            <a:r>
              <a:rPr lang="en-US" sz="2200">
                <a:latin typeface="Calibri" panose="020F0502020204030204" pitchFamily="34" charset="0"/>
                <a:ea typeface="Calibri" panose="020F0502020204030204" pitchFamily="34" charset="0"/>
                <a:cs typeface="Calibri" panose="020F0502020204030204" pitchFamily="34" charset="0"/>
                <a:sym typeface="Arial Narrow"/>
              </a:rPr>
              <a:t>IEEE xAPI supported in DoD policy </a:t>
            </a:r>
            <a:r>
              <a:rPr lang="en-US" sz="2000">
                <a:latin typeface="Calibri" panose="020F0502020204030204" pitchFamily="34" charset="0"/>
                <a:ea typeface="Calibri" panose="020F0502020204030204" pitchFamily="34" charset="0"/>
                <a:cs typeface="Calibri" panose="020F0502020204030204" pitchFamily="34" charset="0"/>
                <a:sym typeface="Arial Narrow"/>
              </a:rPr>
              <a:t>(p9274.1.1)</a:t>
            </a:r>
            <a:endParaRPr lang="en-US" sz="2200">
              <a:latin typeface="Calibri" panose="020F0502020204030204" pitchFamily="34" charset="0"/>
              <a:ea typeface="Calibri" panose="020F0502020204030204" pitchFamily="34" charset="0"/>
              <a:cs typeface="Calibri" panose="020F0502020204030204" pitchFamily="34" charset="0"/>
              <a:sym typeface="Arial Narrow"/>
            </a:endParaRPr>
          </a:p>
        </p:txBody>
      </p:sp>
      <p:sp>
        <p:nvSpPr>
          <p:cNvPr id="7" name="Rectangle 6">
            <a:extLst>
              <a:ext uri="{FF2B5EF4-FFF2-40B4-BE49-F238E27FC236}">
                <a16:creationId xmlns:a16="http://schemas.microsoft.com/office/drawing/2014/main" id="{AAEF217A-70E7-99D9-DD9A-CF6ED5AB59C6}"/>
              </a:ext>
            </a:extLst>
          </p:cNvPr>
          <p:cNvSpPr/>
          <p:nvPr/>
        </p:nvSpPr>
        <p:spPr>
          <a:xfrm>
            <a:off x="570134" y="4030594"/>
            <a:ext cx="5754463" cy="523220"/>
          </a:xfrm>
          <a:prstGeom prst="rect">
            <a:avLst/>
          </a:prstGeom>
          <a:solidFill>
            <a:schemeClr val="bg1">
              <a:lumMod val="95000"/>
            </a:schemeClr>
          </a:solidFill>
        </p:spPr>
        <p:txBody>
          <a:bodyPr wrap="square" lIns="274320" tIns="91440" rIns="274320" bIns="91440" anchor="ctr" anchorCtr="0">
            <a:spAutoFit/>
          </a:bodyPr>
          <a:lstStyle/>
          <a:p>
            <a:pPr lvl="0">
              <a:spcBef>
                <a:spcPct val="20000"/>
              </a:spcBef>
              <a:buClr>
                <a:schemeClr val="tx1"/>
              </a:buClr>
              <a:buSzPct val="75000"/>
            </a:pPr>
            <a:r>
              <a:rPr lang="en-US" sz="2200">
                <a:latin typeface="Calibri" panose="020F0502020204030204" pitchFamily="34" charset="0"/>
                <a:ea typeface="Calibri" panose="020F0502020204030204" pitchFamily="34" charset="0"/>
                <a:cs typeface="Calibri" panose="020F0502020204030204" pitchFamily="34" charset="0"/>
                <a:sym typeface="Arial Narrow"/>
              </a:rPr>
              <a:t>Adoption: government, academia, &amp; industry</a:t>
            </a:r>
          </a:p>
        </p:txBody>
      </p:sp>
      <p:sp>
        <p:nvSpPr>
          <p:cNvPr id="8" name="Rectangle 7">
            <a:extLst>
              <a:ext uri="{FF2B5EF4-FFF2-40B4-BE49-F238E27FC236}">
                <a16:creationId xmlns:a16="http://schemas.microsoft.com/office/drawing/2014/main" id="{7F6B4B8A-CF7B-171A-2715-91AA7E1E2390}"/>
              </a:ext>
            </a:extLst>
          </p:cNvPr>
          <p:cNvSpPr/>
          <p:nvPr/>
        </p:nvSpPr>
        <p:spPr>
          <a:xfrm>
            <a:off x="570135" y="5083575"/>
            <a:ext cx="5754463" cy="523220"/>
          </a:xfrm>
          <a:prstGeom prst="rect">
            <a:avLst/>
          </a:prstGeom>
          <a:solidFill>
            <a:schemeClr val="bg1">
              <a:lumMod val="95000"/>
            </a:schemeClr>
          </a:solidFill>
        </p:spPr>
        <p:txBody>
          <a:bodyPr wrap="square" lIns="274320" tIns="91440" rIns="274320" bIns="91440" anchor="ctr" anchorCtr="0">
            <a:spAutoFit/>
          </a:bodyPr>
          <a:lstStyle/>
          <a:p>
            <a:pPr lvl="0">
              <a:spcBef>
                <a:spcPct val="20000"/>
              </a:spcBef>
              <a:buClr>
                <a:schemeClr val="tx1"/>
              </a:buClr>
              <a:buSzPct val="75000"/>
            </a:pPr>
            <a:r>
              <a:rPr lang="en-US" sz="2200">
                <a:latin typeface="Calibri" panose="020F0502020204030204" pitchFamily="34" charset="0"/>
                <a:ea typeface="Calibri" panose="020F0502020204030204" pitchFamily="34" charset="0"/>
                <a:cs typeface="Calibri" panose="020F0502020204030204" pitchFamily="34" charset="0"/>
                <a:sym typeface="Arial Narrow"/>
              </a:rPr>
              <a:t>Semantic integrity is kept across linked data</a:t>
            </a:r>
          </a:p>
        </p:txBody>
      </p:sp>
      <p:pic>
        <p:nvPicPr>
          <p:cNvPr id="9" name="Google Shape;72;p2" descr="A screenshot of a cell phone&#10;&#10;Description generated with high confidence">
            <a:extLst>
              <a:ext uri="{FF2B5EF4-FFF2-40B4-BE49-F238E27FC236}">
                <a16:creationId xmlns:a16="http://schemas.microsoft.com/office/drawing/2014/main" id="{88E771C2-EA42-83F5-A314-C386AC41E072}"/>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698269" y="1139072"/>
            <a:ext cx="4979925" cy="4979925"/>
          </a:xfrm>
          <a:prstGeom prst="rect">
            <a:avLst/>
          </a:prstGeom>
          <a:noFill/>
          <a:ln>
            <a:noFill/>
          </a:ln>
        </p:spPr>
      </p:pic>
      <p:sp>
        <p:nvSpPr>
          <p:cNvPr id="46" name="TextBox 45">
            <a:extLst>
              <a:ext uri="{FF2B5EF4-FFF2-40B4-BE49-F238E27FC236}">
                <a16:creationId xmlns:a16="http://schemas.microsoft.com/office/drawing/2014/main" id="{3A95E743-CF31-3256-7CDF-F5C748B6F4C0}"/>
              </a:ext>
            </a:extLst>
          </p:cNvPr>
          <p:cNvSpPr txBox="1"/>
          <p:nvPr/>
        </p:nvSpPr>
        <p:spPr>
          <a:xfrm>
            <a:off x="9358504" y="2137008"/>
            <a:ext cx="740238" cy="176557"/>
          </a:xfrm>
          <a:prstGeom prst="roundRect">
            <a:avLst/>
          </a:prstGeom>
          <a:solidFill>
            <a:srgbClr val="50AFE3"/>
          </a:solidFill>
          <a:ln>
            <a:noFill/>
          </a:ln>
        </p:spPr>
        <p:txBody>
          <a:bodyPr wrap="square" lIns="0" tIns="0" rIns="0" bIns="0" rtlCol="0">
            <a:noAutofit/>
          </a:bodyPr>
          <a:lstStyle/>
          <a:p>
            <a:pPr algn="ctr"/>
            <a:r>
              <a:rPr lang="en-US" sz="900" b="1">
                <a:solidFill>
                  <a:schemeClr val="bg1"/>
                </a:solidFill>
                <a:latin typeface="Arial Narrow" panose="020B0604020202020204" pitchFamily="34" charset="0"/>
                <a:cs typeface="Arial Narrow" panose="020B0604020202020204" pitchFamily="34" charset="0"/>
              </a:rPr>
              <a:t>Activity</a:t>
            </a:r>
          </a:p>
        </p:txBody>
      </p:sp>
      <p:sp>
        <p:nvSpPr>
          <p:cNvPr id="10" name="Slide Number Placeholder 9">
            <a:extLst>
              <a:ext uri="{FF2B5EF4-FFF2-40B4-BE49-F238E27FC236}">
                <a16:creationId xmlns:a16="http://schemas.microsoft.com/office/drawing/2014/main" id="{A4031BDD-1EDF-6C37-7CC0-29D505FE51C3}"/>
              </a:ext>
            </a:extLst>
          </p:cNvPr>
          <p:cNvSpPr>
            <a:spLocks noGrp="1"/>
          </p:cNvSpPr>
          <p:nvPr>
            <p:ph type="sldNum" sz="quarter" idx="10"/>
          </p:nvPr>
        </p:nvSpPr>
        <p:spPr/>
        <p:txBody>
          <a:bodyPr/>
          <a:lstStyle/>
          <a:p>
            <a:pPr>
              <a:defRPr/>
            </a:pPr>
            <a:fld id="{D68E8870-17DE-45C4-A8DD-7644B2422933}" type="slidenum">
              <a:rPr lang="en-US" smtClean="0"/>
              <a:pPr>
                <a:defRPr/>
              </a:pPr>
              <a:t>1</a:t>
            </a:fld>
            <a:endParaRPr lang="en-US"/>
          </a:p>
        </p:txBody>
      </p:sp>
      <p:sp>
        <p:nvSpPr>
          <p:cNvPr id="5" name="Rectangle 4">
            <a:extLst>
              <a:ext uri="{FF2B5EF4-FFF2-40B4-BE49-F238E27FC236}">
                <a16:creationId xmlns:a16="http://schemas.microsoft.com/office/drawing/2014/main" id="{4BD7E9A7-8E1B-0B31-ADF2-E093C96C97ED}"/>
              </a:ext>
            </a:extLst>
          </p:cNvPr>
          <p:cNvSpPr/>
          <p:nvPr/>
        </p:nvSpPr>
        <p:spPr bwMode="auto">
          <a:xfrm>
            <a:off x="9515475" y="2790825"/>
            <a:ext cx="342900" cy="381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DD2E4737-8FDA-488D-D7E6-C84BCEF13501}"/>
              </a:ext>
            </a:extLst>
          </p:cNvPr>
          <p:cNvSpPr/>
          <p:nvPr/>
        </p:nvSpPr>
        <p:spPr bwMode="auto">
          <a:xfrm>
            <a:off x="7691438" y="4030594"/>
            <a:ext cx="552450" cy="174694"/>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a:extLst>
              <a:ext uri="{FF2B5EF4-FFF2-40B4-BE49-F238E27FC236}">
                <a16:creationId xmlns:a16="http://schemas.microsoft.com/office/drawing/2014/main" id="{C642DBC1-BEC0-56DE-1DA1-BB5D71560060}"/>
              </a:ext>
            </a:extLst>
          </p:cNvPr>
          <p:cNvSpPr/>
          <p:nvPr/>
        </p:nvSpPr>
        <p:spPr bwMode="auto">
          <a:xfrm>
            <a:off x="9158288" y="4030594"/>
            <a:ext cx="781050" cy="174694"/>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Rectangle 12">
            <a:extLst>
              <a:ext uri="{FF2B5EF4-FFF2-40B4-BE49-F238E27FC236}">
                <a16:creationId xmlns:a16="http://schemas.microsoft.com/office/drawing/2014/main" id="{36F131F5-C217-8E13-5FBB-CF910BA7F0DB}"/>
              </a:ext>
            </a:extLst>
          </p:cNvPr>
          <p:cNvSpPr/>
          <p:nvPr/>
        </p:nvSpPr>
        <p:spPr bwMode="auto">
          <a:xfrm>
            <a:off x="8743950" y="3214688"/>
            <a:ext cx="352425" cy="51435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D9FE2327-DCB5-B3F5-82DA-EA68DEF558DC}"/>
              </a:ext>
            </a:extLst>
          </p:cNvPr>
          <p:cNvSpPr/>
          <p:nvPr/>
        </p:nvSpPr>
        <p:spPr bwMode="auto">
          <a:xfrm rot="19262751">
            <a:off x="7577138" y="4729163"/>
            <a:ext cx="552450" cy="20955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14">
            <a:extLst>
              <a:ext uri="{FF2B5EF4-FFF2-40B4-BE49-F238E27FC236}">
                <a16:creationId xmlns:a16="http://schemas.microsoft.com/office/drawing/2014/main" id="{B8D22506-462F-3ABF-A42E-5902590364CF}"/>
              </a:ext>
            </a:extLst>
          </p:cNvPr>
          <p:cNvSpPr/>
          <p:nvPr/>
        </p:nvSpPr>
        <p:spPr bwMode="auto">
          <a:xfrm rot="20893020">
            <a:off x="8741756" y="4714875"/>
            <a:ext cx="533400" cy="174694"/>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AA9DBF52-6BBB-AA87-9E79-0B4CD4829BD8}"/>
              </a:ext>
            </a:extLst>
          </p:cNvPr>
          <p:cNvSpPr/>
          <p:nvPr/>
        </p:nvSpPr>
        <p:spPr bwMode="auto">
          <a:xfrm>
            <a:off x="7134225" y="4438650"/>
            <a:ext cx="595313" cy="223603"/>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15">
            <a:extLst>
              <a:ext uri="{FF2B5EF4-FFF2-40B4-BE49-F238E27FC236}">
                <a16:creationId xmlns:a16="http://schemas.microsoft.com/office/drawing/2014/main" id="{5414CB50-B137-E61C-5E04-3439F8128584}"/>
              </a:ext>
            </a:extLst>
          </p:cNvPr>
          <p:cNvSpPr/>
          <p:nvPr/>
        </p:nvSpPr>
        <p:spPr bwMode="auto">
          <a:xfrm>
            <a:off x="7035636" y="4345435"/>
            <a:ext cx="792489" cy="299544"/>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charset="0"/>
              </a:rPr>
              <a:t>Metadata</a:t>
            </a:r>
            <a:br>
              <a:rPr kumimoji="0" lang="en-US" sz="1200" b="0" i="0" u="none" strike="noStrike" cap="none" normalizeH="0" baseline="0" dirty="0">
                <a:ln>
                  <a:noFill/>
                </a:ln>
                <a:solidFill>
                  <a:schemeClr val="tx1"/>
                </a:solidFill>
                <a:effectLst/>
                <a:latin typeface="Tahoma" charset="0"/>
              </a:rPr>
            </a:br>
            <a:r>
              <a:rPr kumimoji="0" lang="en-US" sz="1200" b="0" i="0" u="none" strike="noStrike" cap="none" normalizeH="0" baseline="0" dirty="0">
                <a:ln>
                  <a:noFill/>
                </a:ln>
                <a:solidFill>
                  <a:schemeClr val="tx1"/>
                </a:solidFill>
                <a:effectLst/>
                <a:latin typeface="Tahoma" charset="0"/>
              </a:rPr>
              <a:t>Provider</a:t>
            </a:r>
          </a:p>
        </p:txBody>
      </p:sp>
      <p:sp>
        <p:nvSpPr>
          <p:cNvPr id="18" name="Rectangle 17">
            <a:extLst>
              <a:ext uri="{FF2B5EF4-FFF2-40B4-BE49-F238E27FC236}">
                <a16:creationId xmlns:a16="http://schemas.microsoft.com/office/drawing/2014/main" id="{95A52291-CD53-1ECF-03D5-B8367CA74A44}"/>
              </a:ext>
            </a:extLst>
          </p:cNvPr>
          <p:cNvSpPr/>
          <p:nvPr/>
        </p:nvSpPr>
        <p:spPr bwMode="auto">
          <a:xfrm>
            <a:off x="8448675" y="4414840"/>
            <a:ext cx="509588" cy="249191"/>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Rectangle 18">
            <a:extLst>
              <a:ext uri="{FF2B5EF4-FFF2-40B4-BE49-F238E27FC236}">
                <a16:creationId xmlns:a16="http://schemas.microsoft.com/office/drawing/2014/main" id="{9AF1DA63-3E26-4136-0F18-399384CDA4AC}"/>
              </a:ext>
            </a:extLst>
          </p:cNvPr>
          <p:cNvSpPr/>
          <p:nvPr/>
        </p:nvSpPr>
        <p:spPr bwMode="auto">
          <a:xfrm>
            <a:off x="8326290" y="4302568"/>
            <a:ext cx="792489" cy="299544"/>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charset="0"/>
              </a:rPr>
              <a:t>Authoritative</a:t>
            </a:r>
            <a:br>
              <a:rPr kumimoji="0" lang="en-US" sz="1200" b="0" i="0" u="none" strike="noStrike" cap="none" normalizeH="0" baseline="0" dirty="0">
                <a:ln>
                  <a:noFill/>
                </a:ln>
                <a:solidFill>
                  <a:schemeClr val="tx1"/>
                </a:solidFill>
                <a:effectLst/>
                <a:latin typeface="Tahoma" charset="0"/>
              </a:rPr>
            </a:br>
            <a:r>
              <a:rPr kumimoji="0" lang="en-US" sz="1200" b="0" i="0" u="none" strike="noStrike" cap="none" normalizeH="0" baseline="0" dirty="0">
                <a:ln>
                  <a:noFill/>
                </a:ln>
                <a:solidFill>
                  <a:schemeClr val="tx1"/>
                </a:solidFill>
                <a:effectLst/>
                <a:latin typeface="Tahoma" charset="0"/>
              </a:rPr>
              <a:t>Metadata</a:t>
            </a:r>
          </a:p>
        </p:txBody>
      </p:sp>
      <p:sp>
        <p:nvSpPr>
          <p:cNvPr id="20" name="Rectangle 19">
            <a:extLst>
              <a:ext uri="{FF2B5EF4-FFF2-40B4-BE49-F238E27FC236}">
                <a16:creationId xmlns:a16="http://schemas.microsoft.com/office/drawing/2014/main" id="{6952CE6F-5B4C-E46C-7F6D-01E25E6E1319}"/>
              </a:ext>
            </a:extLst>
          </p:cNvPr>
          <p:cNvSpPr/>
          <p:nvPr/>
        </p:nvSpPr>
        <p:spPr bwMode="auto">
          <a:xfrm>
            <a:off x="9234488" y="3814763"/>
            <a:ext cx="552450" cy="215831"/>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a:extLst>
              <a:ext uri="{FF2B5EF4-FFF2-40B4-BE49-F238E27FC236}">
                <a16:creationId xmlns:a16="http://schemas.microsoft.com/office/drawing/2014/main" id="{C6E592B5-886C-7703-1764-3D77C003DD8E}"/>
              </a:ext>
            </a:extLst>
          </p:cNvPr>
          <p:cNvSpPr/>
          <p:nvPr/>
        </p:nvSpPr>
        <p:spPr bwMode="auto">
          <a:xfrm>
            <a:off x="9118779" y="3745355"/>
            <a:ext cx="792489" cy="299544"/>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ahoma" charset="0"/>
              </a:rPr>
              <a:t>Metadata</a:t>
            </a:r>
          </a:p>
        </p:txBody>
      </p:sp>
    </p:spTree>
    <p:extLst>
      <p:ext uri="{BB962C8B-B14F-4D97-AF65-F5344CB8AC3E}">
        <p14:creationId xmlns:p14="http://schemas.microsoft.com/office/powerpoint/2010/main" val="2497177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C79C2-7982-6EC9-66B8-DE42BBD4D8CE}"/>
              </a:ext>
            </a:extLst>
          </p:cNvPr>
          <p:cNvSpPr>
            <a:spLocks noGrp="1"/>
          </p:cNvSpPr>
          <p:nvPr>
            <p:ph type="sldNum" sz="quarter" idx="10"/>
          </p:nvPr>
        </p:nvSpPr>
        <p:spPr/>
        <p:txBody>
          <a:bodyPr/>
          <a:lstStyle/>
          <a:p>
            <a:pPr>
              <a:defRPr/>
            </a:pPr>
            <a:fld id="{D68E8870-17DE-45C4-A8DD-7644B2422933}" type="slidenum">
              <a:rPr lang="en-US" smtClean="0"/>
              <a:pPr>
                <a:defRPr/>
              </a:pPr>
              <a:t>19</a:t>
            </a:fld>
            <a:endParaRPr lang="en-US"/>
          </a:p>
        </p:txBody>
      </p:sp>
      <p:sp>
        <p:nvSpPr>
          <p:cNvPr id="3" name="Title 2">
            <a:extLst>
              <a:ext uri="{FF2B5EF4-FFF2-40B4-BE49-F238E27FC236}">
                <a16:creationId xmlns:a16="http://schemas.microsoft.com/office/drawing/2014/main" id="{3B02DBE3-203E-AFCF-C90D-4FBF9E34993D}"/>
              </a:ext>
            </a:extLst>
          </p:cNvPr>
          <p:cNvSpPr>
            <a:spLocks noGrp="1"/>
          </p:cNvSpPr>
          <p:nvPr>
            <p:ph type="title"/>
          </p:nvPr>
        </p:nvSpPr>
        <p:spPr/>
        <p:txBody>
          <a:bodyPr/>
          <a:lstStyle/>
          <a:p>
            <a:r>
              <a:rPr lang="en-US" dirty="0"/>
              <a:t>Full Statement</a:t>
            </a:r>
          </a:p>
        </p:txBody>
      </p:sp>
      <p:pic>
        <p:nvPicPr>
          <p:cNvPr id="6" name="Content Placeholder 5" descr="A screenshot of a computer&#10;&#10;Description automatically generated">
            <a:extLst>
              <a:ext uri="{FF2B5EF4-FFF2-40B4-BE49-F238E27FC236}">
                <a16:creationId xmlns:a16="http://schemas.microsoft.com/office/drawing/2014/main" id="{8B2F47FF-8F10-C487-58A3-C6C78696865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4292108" y="807831"/>
            <a:ext cx="3462075" cy="5326270"/>
          </a:xfrm>
        </p:spPr>
      </p:pic>
      <p:pic>
        <p:nvPicPr>
          <p:cNvPr id="7" name="Picture 6">
            <a:extLst>
              <a:ext uri="{FF2B5EF4-FFF2-40B4-BE49-F238E27FC236}">
                <a16:creationId xmlns:a16="http://schemas.microsoft.com/office/drawing/2014/main" id="{47DE60D9-71BB-C2AC-0C13-56CB356F94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49417" y="807831"/>
            <a:ext cx="1259560" cy="5508844"/>
          </a:xfrm>
          <a:prstGeom prst="rect">
            <a:avLst/>
          </a:prstGeom>
        </p:spPr>
      </p:pic>
      <p:sp>
        <p:nvSpPr>
          <p:cNvPr id="8" name="Rectangle 7">
            <a:extLst>
              <a:ext uri="{FF2B5EF4-FFF2-40B4-BE49-F238E27FC236}">
                <a16:creationId xmlns:a16="http://schemas.microsoft.com/office/drawing/2014/main" id="{56360519-E74E-F91F-52C8-C48AA348ABBC}"/>
              </a:ext>
            </a:extLst>
          </p:cNvPr>
          <p:cNvSpPr/>
          <p:nvPr/>
        </p:nvSpPr>
        <p:spPr bwMode="auto">
          <a:xfrm>
            <a:off x="10178672" y="807831"/>
            <a:ext cx="1601050" cy="1949657"/>
          </a:xfrm>
          <a:prstGeom prst="rect">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583D278E-0D89-1D66-8DE4-E28CCAB72085}"/>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0" name="Rectangle 9">
            <a:extLst>
              <a:ext uri="{FF2B5EF4-FFF2-40B4-BE49-F238E27FC236}">
                <a16:creationId xmlns:a16="http://schemas.microsoft.com/office/drawing/2014/main" id="{CF5BA3CF-D70C-3FEF-DD4E-4747124A9B74}"/>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Tree>
    <p:extLst>
      <p:ext uri="{BB962C8B-B14F-4D97-AF65-F5344CB8AC3E}">
        <p14:creationId xmlns:p14="http://schemas.microsoft.com/office/powerpoint/2010/main" val="165103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A69649-8AEE-115B-4B67-26253E1059BC}"/>
              </a:ext>
            </a:extLst>
          </p:cNvPr>
          <p:cNvSpPr>
            <a:spLocks noGrp="1"/>
          </p:cNvSpPr>
          <p:nvPr>
            <p:ph type="sldNum" sz="quarter" idx="10"/>
          </p:nvPr>
        </p:nvSpPr>
        <p:spPr/>
        <p:txBody>
          <a:bodyPr/>
          <a:lstStyle/>
          <a:p>
            <a:pPr>
              <a:defRPr/>
            </a:pPr>
            <a:fld id="{D68E8870-17DE-45C4-A8DD-7644B2422933}" type="slidenum">
              <a:rPr lang="en-US" smtClean="0"/>
              <a:pPr>
                <a:defRPr/>
              </a:pPr>
              <a:t>20</a:t>
            </a:fld>
            <a:endParaRPr lang="en-US"/>
          </a:p>
        </p:txBody>
      </p:sp>
      <p:sp>
        <p:nvSpPr>
          <p:cNvPr id="3" name="Title 2">
            <a:extLst>
              <a:ext uri="{FF2B5EF4-FFF2-40B4-BE49-F238E27FC236}">
                <a16:creationId xmlns:a16="http://schemas.microsoft.com/office/drawing/2014/main" id="{70AC3A67-5802-8613-BA98-E948398EC3A6}"/>
              </a:ext>
            </a:extLst>
          </p:cNvPr>
          <p:cNvSpPr>
            <a:spLocks noGrp="1"/>
          </p:cNvSpPr>
          <p:nvPr>
            <p:ph type="title"/>
          </p:nvPr>
        </p:nvSpPr>
        <p:spPr/>
        <p:txBody>
          <a:bodyPr/>
          <a:lstStyle/>
          <a:p>
            <a:r>
              <a:rPr lang="en-US" dirty="0"/>
              <a:t>Full Statement</a:t>
            </a:r>
          </a:p>
        </p:txBody>
      </p:sp>
      <p:pic>
        <p:nvPicPr>
          <p:cNvPr id="6" name="Content Placeholder 5" descr="A screenshot of a computer&#10;&#10;Description automatically generated">
            <a:extLst>
              <a:ext uri="{FF2B5EF4-FFF2-40B4-BE49-F238E27FC236}">
                <a16:creationId xmlns:a16="http://schemas.microsoft.com/office/drawing/2014/main" id="{CFFBBD09-C26A-692B-9461-E18BAC415BE0}"/>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738762" y="1046163"/>
            <a:ext cx="4731939" cy="5075237"/>
          </a:xfrm>
        </p:spPr>
      </p:pic>
      <p:pic>
        <p:nvPicPr>
          <p:cNvPr id="7" name="Picture 6">
            <a:extLst>
              <a:ext uri="{FF2B5EF4-FFF2-40B4-BE49-F238E27FC236}">
                <a16:creationId xmlns:a16="http://schemas.microsoft.com/office/drawing/2014/main" id="{7A947815-6E08-A69A-8C4F-01EFAFB113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49417" y="807831"/>
            <a:ext cx="1259560" cy="5508844"/>
          </a:xfrm>
          <a:prstGeom prst="rect">
            <a:avLst/>
          </a:prstGeom>
        </p:spPr>
      </p:pic>
      <p:sp>
        <p:nvSpPr>
          <p:cNvPr id="8" name="Rectangle 7">
            <a:extLst>
              <a:ext uri="{FF2B5EF4-FFF2-40B4-BE49-F238E27FC236}">
                <a16:creationId xmlns:a16="http://schemas.microsoft.com/office/drawing/2014/main" id="{E5CF0DDF-D5C4-C411-4D33-7220BC0F7C80}"/>
              </a:ext>
            </a:extLst>
          </p:cNvPr>
          <p:cNvSpPr/>
          <p:nvPr/>
        </p:nvSpPr>
        <p:spPr bwMode="auto">
          <a:xfrm>
            <a:off x="10178672" y="2707481"/>
            <a:ext cx="1601050" cy="1443038"/>
          </a:xfrm>
          <a:prstGeom prst="rect">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E8432CBE-B4BF-4AC5-7C28-D7C9C5B7E611}"/>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0" name="Rectangle 9">
            <a:extLst>
              <a:ext uri="{FF2B5EF4-FFF2-40B4-BE49-F238E27FC236}">
                <a16:creationId xmlns:a16="http://schemas.microsoft.com/office/drawing/2014/main" id="{4A281315-7B30-9BC2-E18E-F26B2E88193E}"/>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Tree>
    <p:extLst>
      <p:ext uri="{BB962C8B-B14F-4D97-AF65-F5344CB8AC3E}">
        <p14:creationId xmlns:p14="http://schemas.microsoft.com/office/powerpoint/2010/main" val="124350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05F268-7C28-2D04-0CD1-79E0E5FC9F96}"/>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a:p>
        </p:txBody>
      </p:sp>
      <p:sp>
        <p:nvSpPr>
          <p:cNvPr id="3" name="Title 2">
            <a:extLst>
              <a:ext uri="{FF2B5EF4-FFF2-40B4-BE49-F238E27FC236}">
                <a16:creationId xmlns:a16="http://schemas.microsoft.com/office/drawing/2014/main" id="{D03ADE7E-3F63-B6E9-BAC3-710C618A67DC}"/>
              </a:ext>
            </a:extLst>
          </p:cNvPr>
          <p:cNvSpPr>
            <a:spLocks noGrp="1"/>
          </p:cNvSpPr>
          <p:nvPr>
            <p:ph type="title"/>
          </p:nvPr>
        </p:nvSpPr>
        <p:spPr/>
        <p:txBody>
          <a:bodyPr/>
          <a:lstStyle/>
          <a:p>
            <a:r>
              <a:rPr lang="en-US" dirty="0"/>
              <a:t>Full Statement</a:t>
            </a:r>
          </a:p>
        </p:txBody>
      </p:sp>
      <p:pic>
        <p:nvPicPr>
          <p:cNvPr id="6" name="Content Placeholder 5" descr="A screenshot of a phone&#10;&#10;Description automatically generated">
            <a:extLst>
              <a:ext uri="{FF2B5EF4-FFF2-40B4-BE49-F238E27FC236}">
                <a16:creationId xmlns:a16="http://schemas.microsoft.com/office/drawing/2014/main" id="{6F2C9CC8-AC28-A694-9293-C1EA015A27F2}"/>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4419600" y="873845"/>
            <a:ext cx="3187700" cy="5749134"/>
          </a:xfrm>
        </p:spPr>
      </p:pic>
      <p:pic>
        <p:nvPicPr>
          <p:cNvPr id="7" name="Picture 6">
            <a:extLst>
              <a:ext uri="{FF2B5EF4-FFF2-40B4-BE49-F238E27FC236}">
                <a16:creationId xmlns:a16="http://schemas.microsoft.com/office/drawing/2014/main" id="{BF875237-1C77-D4CE-8FD0-EB33C7EDCD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49417" y="807831"/>
            <a:ext cx="1259560" cy="5508844"/>
          </a:xfrm>
          <a:prstGeom prst="rect">
            <a:avLst/>
          </a:prstGeom>
        </p:spPr>
      </p:pic>
      <p:sp>
        <p:nvSpPr>
          <p:cNvPr id="8" name="Rectangle 7">
            <a:extLst>
              <a:ext uri="{FF2B5EF4-FFF2-40B4-BE49-F238E27FC236}">
                <a16:creationId xmlns:a16="http://schemas.microsoft.com/office/drawing/2014/main" id="{8A07593C-382F-7485-9356-A34CFDF7EA28}"/>
              </a:ext>
            </a:extLst>
          </p:cNvPr>
          <p:cNvSpPr/>
          <p:nvPr/>
        </p:nvSpPr>
        <p:spPr bwMode="auto">
          <a:xfrm>
            <a:off x="10178672" y="4014788"/>
            <a:ext cx="1601050" cy="2301887"/>
          </a:xfrm>
          <a:prstGeom prst="rect">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57EE38FC-807F-84D6-EEFD-B9269F24E7C1}"/>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0" name="Rectangle 9">
            <a:extLst>
              <a:ext uri="{FF2B5EF4-FFF2-40B4-BE49-F238E27FC236}">
                <a16:creationId xmlns:a16="http://schemas.microsoft.com/office/drawing/2014/main" id="{D7108567-68CF-1DB6-95CC-A5A80EC08CE3}"/>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Tree>
    <p:extLst>
      <p:ext uri="{BB962C8B-B14F-4D97-AF65-F5344CB8AC3E}">
        <p14:creationId xmlns:p14="http://schemas.microsoft.com/office/powerpoint/2010/main" val="3543341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DF169B-7B6C-D46C-0EF0-8B066FC06909}"/>
              </a:ext>
            </a:extLst>
          </p:cNvPr>
          <p:cNvSpPr/>
          <p:nvPr/>
        </p:nvSpPr>
        <p:spPr bwMode="auto">
          <a:xfrm>
            <a:off x="0" y="676644"/>
            <a:ext cx="12192000" cy="5737302"/>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a:extLst>
              <a:ext uri="{FF2B5EF4-FFF2-40B4-BE49-F238E27FC236}">
                <a16:creationId xmlns:a16="http://schemas.microsoft.com/office/drawing/2014/main" id="{9B842AAB-93F2-73DB-6C59-C17A59F02FE5}"/>
              </a:ext>
            </a:extLst>
          </p:cNvPr>
          <p:cNvSpPr/>
          <p:nvPr/>
        </p:nvSpPr>
        <p:spPr bwMode="auto">
          <a:xfrm>
            <a:off x="0" y="1"/>
            <a:ext cx="1749781" cy="6413945"/>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2" name="Title 1">
            <a:extLst>
              <a:ext uri="{FF2B5EF4-FFF2-40B4-BE49-F238E27FC236}">
                <a16:creationId xmlns:a16="http://schemas.microsoft.com/office/drawing/2014/main" id="{BFED4E02-7160-1D8F-505D-1DB37DBD2828}"/>
              </a:ext>
            </a:extLst>
          </p:cNvPr>
          <p:cNvSpPr>
            <a:spLocks noGrp="1"/>
          </p:cNvSpPr>
          <p:nvPr>
            <p:ph type="title"/>
          </p:nvPr>
        </p:nvSpPr>
        <p:spPr/>
        <p:txBody>
          <a:bodyPr/>
          <a:lstStyle/>
          <a:p>
            <a:r>
              <a:rPr lang="en-US" dirty="0"/>
              <a:t>What is an </a:t>
            </a:r>
            <a:r>
              <a:rPr lang="en-US" dirty="0" err="1"/>
              <a:t>xAPI</a:t>
            </a:r>
            <a:r>
              <a:rPr lang="en-US" dirty="0"/>
              <a:t> actor?</a:t>
            </a:r>
          </a:p>
        </p:txBody>
      </p:sp>
      <p:sp>
        <p:nvSpPr>
          <p:cNvPr id="4" name="Rectangle 3">
            <a:extLst>
              <a:ext uri="{FF2B5EF4-FFF2-40B4-BE49-F238E27FC236}">
                <a16:creationId xmlns:a16="http://schemas.microsoft.com/office/drawing/2014/main" id="{88EC1DEC-D831-2F60-3DBE-F34A2D27D244}"/>
              </a:ext>
            </a:extLst>
          </p:cNvPr>
          <p:cNvSpPr/>
          <p:nvPr/>
        </p:nvSpPr>
        <p:spPr>
          <a:xfrm>
            <a:off x="0" y="836442"/>
            <a:ext cx="12192000"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endParaRPr lang="en-US" b="1">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endParaRPr>
          </a:p>
        </p:txBody>
      </p:sp>
      <p:pic>
        <p:nvPicPr>
          <p:cNvPr id="11" name="Picture 10" descr="Graphical user interface&#10;&#10;Description automatically generated">
            <a:extLst>
              <a:ext uri="{FF2B5EF4-FFF2-40B4-BE49-F238E27FC236}">
                <a16:creationId xmlns:a16="http://schemas.microsoft.com/office/drawing/2014/main" id="{3F01999D-9AFB-6FC5-CCBC-3D2803BDA6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6351" r="25575"/>
          <a:stretch/>
        </p:blipFill>
        <p:spPr>
          <a:xfrm>
            <a:off x="3229129" y="1271968"/>
            <a:ext cx="7875182" cy="4863657"/>
          </a:xfrm>
          <a:prstGeom prst="rect">
            <a:avLst/>
          </a:prstGeom>
        </p:spPr>
      </p:pic>
      <p:sp>
        <p:nvSpPr>
          <p:cNvPr id="10" name="Rectangle 9">
            <a:extLst>
              <a:ext uri="{FF2B5EF4-FFF2-40B4-BE49-F238E27FC236}">
                <a16:creationId xmlns:a16="http://schemas.microsoft.com/office/drawing/2014/main" id="{588588DF-2306-A2ED-5470-83E645FAF2D9}"/>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2" name="Rectangle 11">
            <a:extLst>
              <a:ext uri="{FF2B5EF4-FFF2-40B4-BE49-F238E27FC236}">
                <a16:creationId xmlns:a16="http://schemas.microsoft.com/office/drawing/2014/main" id="{25B9B4AE-0B68-FA47-3814-85E3028DE36D}"/>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51AB6B36-CC1E-FE60-2AFA-3AEAD54646EE}"/>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a:p>
        </p:txBody>
      </p:sp>
      <p:sp>
        <p:nvSpPr>
          <p:cNvPr id="5" name="Rectangle 4">
            <a:extLst>
              <a:ext uri="{FF2B5EF4-FFF2-40B4-BE49-F238E27FC236}">
                <a16:creationId xmlns:a16="http://schemas.microsoft.com/office/drawing/2014/main" id="{980C1643-CA52-69AE-39F7-824610117105}"/>
              </a:ext>
            </a:extLst>
          </p:cNvPr>
          <p:cNvSpPr/>
          <p:nvPr/>
        </p:nvSpPr>
        <p:spPr>
          <a:xfrm>
            <a:off x="4889994" y="4688619"/>
            <a:ext cx="4004328"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sym typeface="Arial Narrow"/>
              </a:rPr>
              <a:t>Entity performing an action</a:t>
            </a:r>
          </a:p>
        </p:txBody>
      </p:sp>
      <p:sp>
        <p:nvSpPr>
          <p:cNvPr id="7" name="Rectangle 6">
            <a:extLst>
              <a:ext uri="{FF2B5EF4-FFF2-40B4-BE49-F238E27FC236}">
                <a16:creationId xmlns:a16="http://schemas.microsoft.com/office/drawing/2014/main" id="{56079769-273B-230B-9239-918E62EEF5BC}"/>
              </a:ext>
            </a:extLst>
          </p:cNvPr>
          <p:cNvSpPr/>
          <p:nvPr/>
        </p:nvSpPr>
        <p:spPr>
          <a:xfrm>
            <a:off x="4541582" y="5251309"/>
            <a:ext cx="4701152" cy="615553"/>
          </a:xfrm>
          <a:prstGeom prst="rect">
            <a:avLst/>
          </a:prstGeom>
          <a:noFill/>
          <a:ln w="19050">
            <a:noFill/>
          </a:ln>
        </p:spPr>
        <p:txBody>
          <a:bodyPr wrap="square" lIns="274320" tIns="91440" rIns="274320" bIns="91440" anchor="ctr" anchorCtr="0">
            <a:spAutoFit/>
          </a:bodyPr>
          <a:lstStyle/>
          <a:p>
            <a:pPr lvl="0" algn="ctr">
              <a:spcBef>
                <a:spcPts val="560"/>
              </a:spcBef>
              <a:spcAft>
                <a:spcPts val="0"/>
              </a:spcAft>
              <a:buSzPts val="2100"/>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MIKE</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 entered</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 </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the arena.”</a:t>
            </a:r>
          </a:p>
        </p:txBody>
      </p:sp>
      <p:pic>
        <p:nvPicPr>
          <p:cNvPr id="9" name="Picture 8">
            <a:extLst>
              <a:ext uri="{FF2B5EF4-FFF2-40B4-BE49-F238E27FC236}">
                <a16:creationId xmlns:a16="http://schemas.microsoft.com/office/drawing/2014/main" id="{4190AE63-E5F6-4E8C-98C0-4CD58236682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7741" y="95915"/>
            <a:ext cx="1444575" cy="6318031"/>
          </a:xfrm>
          <a:prstGeom prst="rect">
            <a:avLst/>
          </a:prstGeom>
        </p:spPr>
      </p:pic>
      <p:pic>
        <p:nvPicPr>
          <p:cNvPr id="15" name="Picture 14">
            <a:extLst>
              <a:ext uri="{FF2B5EF4-FFF2-40B4-BE49-F238E27FC236}">
                <a16:creationId xmlns:a16="http://schemas.microsoft.com/office/drawing/2014/main" id="{CD61A3C8-CCFF-8EAF-88C4-70B43900025A}"/>
              </a:ext>
            </a:extLst>
          </p:cNvPr>
          <p:cNvPicPr>
            <a:picLocks noChangeAspect="1"/>
          </p:cNvPicPr>
          <p:nvPr/>
        </p:nvPicPr>
        <p:blipFill>
          <a:blip r:embed="rId5"/>
          <a:stretch>
            <a:fillRect/>
          </a:stretch>
        </p:blipFill>
        <p:spPr>
          <a:xfrm>
            <a:off x="234554" y="1171214"/>
            <a:ext cx="1284684" cy="609260"/>
          </a:xfrm>
          <a:prstGeom prst="rect">
            <a:avLst/>
          </a:prstGeom>
        </p:spPr>
      </p:pic>
      <p:sp>
        <p:nvSpPr>
          <p:cNvPr id="17" name="Rectangle 16">
            <a:extLst>
              <a:ext uri="{FF2B5EF4-FFF2-40B4-BE49-F238E27FC236}">
                <a16:creationId xmlns:a16="http://schemas.microsoft.com/office/drawing/2014/main" id="{C7F9BA51-F524-EA00-EBF2-EB01DB901920}"/>
              </a:ext>
            </a:extLst>
          </p:cNvPr>
          <p:cNvSpPr/>
          <p:nvPr/>
        </p:nvSpPr>
        <p:spPr bwMode="auto">
          <a:xfrm>
            <a:off x="207169" y="1153787"/>
            <a:ext cx="1345406" cy="665487"/>
          </a:xfrm>
          <a:prstGeom prst="rect">
            <a:avLst/>
          </a:prstGeom>
          <a:noFill/>
          <a:ln w="1905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04192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54A44A-BCBE-F4D6-B4FE-67475811E05A}"/>
              </a:ext>
            </a:extLst>
          </p:cNvPr>
          <p:cNvSpPr/>
          <p:nvPr/>
        </p:nvSpPr>
        <p:spPr bwMode="auto">
          <a:xfrm>
            <a:off x="0" y="685800"/>
            <a:ext cx="12192000" cy="5737302"/>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BFED4E02-7160-1D8F-505D-1DB37DBD2828}"/>
              </a:ext>
            </a:extLst>
          </p:cNvPr>
          <p:cNvSpPr>
            <a:spLocks noGrp="1"/>
          </p:cNvSpPr>
          <p:nvPr>
            <p:ph type="title"/>
          </p:nvPr>
        </p:nvSpPr>
        <p:spPr/>
        <p:txBody>
          <a:bodyPr/>
          <a:lstStyle/>
          <a:p>
            <a:r>
              <a:rPr lang="en-US" dirty="0"/>
              <a:t>What can an object’s </a:t>
            </a:r>
            <a:r>
              <a:rPr lang="en-US" dirty="0" err="1"/>
              <a:t>objectType</a:t>
            </a:r>
            <a:r>
              <a:rPr lang="en-US" dirty="0"/>
              <a:t> be?</a:t>
            </a:r>
          </a:p>
        </p:txBody>
      </p:sp>
      <p:pic>
        <p:nvPicPr>
          <p:cNvPr id="15" name="Picture 14" descr="Graphical user interface&#10;&#10;Description automatically generated">
            <a:extLst>
              <a:ext uri="{FF2B5EF4-FFF2-40B4-BE49-F238E27FC236}">
                <a16:creationId xmlns:a16="http://schemas.microsoft.com/office/drawing/2014/main" id="{730D8CBA-698D-A18B-D36D-0E6FDEA552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6351" r="25575"/>
          <a:stretch/>
        </p:blipFill>
        <p:spPr>
          <a:xfrm>
            <a:off x="2221963" y="1271968"/>
            <a:ext cx="7003737" cy="4325459"/>
          </a:xfrm>
          <a:prstGeom prst="rect">
            <a:avLst/>
          </a:prstGeom>
        </p:spPr>
      </p:pic>
      <p:pic>
        <p:nvPicPr>
          <p:cNvPr id="9" name="Picture 8">
            <a:extLst>
              <a:ext uri="{FF2B5EF4-FFF2-40B4-BE49-F238E27FC236}">
                <a16:creationId xmlns:a16="http://schemas.microsoft.com/office/drawing/2014/main" id="{4603B9CD-E649-126A-EB5C-CF2DC162AE1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4260" t="3748" r="28712" b="23269"/>
          <a:stretch/>
        </p:blipFill>
        <p:spPr>
          <a:xfrm>
            <a:off x="2274972" y="1480929"/>
            <a:ext cx="9769288" cy="4105103"/>
          </a:xfrm>
          <a:prstGeom prst="rect">
            <a:avLst/>
          </a:prstGeom>
        </p:spPr>
      </p:pic>
      <p:sp>
        <p:nvSpPr>
          <p:cNvPr id="12" name="Rectangle 11">
            <a:extLst>
              <a:ext uri="{FF2B5EF4-FFF2-40B4-BE49-F238E27FC236}">
                <a16:creationId xmlns:a16="http://schemas.microsoft.com/office/drawing/2014/main" id="{4FC53F48-0723-2500-DC0A-76141F1A07C4}"/>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3" name="Rectangle 12">
            <a:extLst>
              <a:ext uri="{FF2B5EF4-FFF2-40B4-BE49-F238E27FC236}">
                <a16:creationId xmlns:a16="http://schemas.microsoft.com/office/drawing/2014/main" id="{979CC673-81FD-CFD5-626E-518E31E754CA}"/>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4" name="Rectangle 3">
            <a:extLst>
              <a:ext uri="{FF2B5EF4-FFF2-40B4-BE49-F238E27FC236}">
                <a16:creationId xmlns:a16="http://schemas.microsoft.com/office/drawing/2014/main" id="{BDACFD78-E646-65D9-2516-D3C6A788325F}"/>
              </a:ext>
            </a:extLst>
          </p:cNvPr>
          <p:cNvSpPr/>
          <p:nvPr/>
        </p:nvSpPr>
        <p:spPr>
          <a:xfrm>
            <a:off x="3314712" y="4336876"/>
            <a:ext cx="4004328"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sym typeface="Arial Narrow"/>
              </a:rPr>
              <a:t>Entity being acted upon</a:t>
            </a:r>
          </a:p>
        </p:txBody>
      </p:sp>
      <p:sp>
        <p:nvSpPr>
          <p:cNvPr id="5" name="Rectangle 4">
            <a:extLst>
              <a:ext uri="{FF2B5EF4-FFF2-40B4-BE49-F238E27FC236}">
                <a16:creationId xmlns:a16="http://schemas.microsoft.com/office/drawing/2014/main" id="{543ED809-F292-7244-FE77-FDFF0FF6FAFD}"/>
              </a:ext>
            </a:extLst>
          </p:cNvPr>
          <p:cNvSpPr/>
          <p:nvPr/>
        </p:nvSpPr>
        <p:spPr>
          <a:xfrm>
            <a:off x="2966300" y="4829319"/>
            <a:ext cx="4701152" cy="615553"/>
          </a:xfrm>
          <a:prstGeom prst="rect">
            <a:avLst/>
          </a:prstGeom>
          <a:noFill/>
          <a:ln w="19050">
            <a:noFill/>
          </a:ln>
        </p:spPr>
        <p:txBody>
          <a:bodyPr wrap="square" lIns="274320" tIns="91440" rIns="274320" bIns="91440" anchor="ctr" anchorCtr="0">
            <a:spAutoFit/>
          </a:bodyPr>
          <a:lstStyle/>
          <a:p>
            <a:pPr lvl="0" algn="ctr">
              <a:spcBef>
                <a:spcPts val="560"/>
              </a:spcBef>
              <a:spcAft>
                <a:spcPts val="0"/>
              </a:spcAft>
              <a:buSzPts val="2100"/>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“Mike entered</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 the ARENA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a:t>
            </a:r>
          </a:p>
        </p:txBody>
      </p:sp>
      <p:sp>
        <p:nvSpPr>
          <p:cNvPr id="6" name="Rectangle 5">
            <a:extLst>
              <a:ext uri="{FF2B5EF4-FFF2-40B4-BE49-F238E27FC236}">
                <a16:creationId xmlns:a16="http://schemas.microsoft.com/office/drawing/2014/main" id="{8CC4AD75-7A6D-9C57-D8B2-864653737BAF}"/>
              </a:ext>
            </a:extLst>
          </p:cNvPr>
          <p:cNvSpPr/>
          <p:nvPr/>
        </p:nvSpPr>
        <p:spPr bwMode="auto">
          <a:xfrm>
            <a:off x="0" y="1"/>
            <a:ext cx="1749781" cy="6413945"/>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pic>
        <p:nvPicPr>
          <p:cNvPr id="8" name="Picture 7">
            <a:extLst>
              <a:ext uri="{FF2B5EF4-FFF2-40B4-BE49-F238E27FC236}">
                <a16:creationId xmlns:a16="http://schemas.microsoft.com/office/drawing/2014/main" id="{442F4D9B-EB3A-1187-011C-2B2E155D3D3E}"/>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7741" y="95915"/>
            <a:ext cx="1444575" cy="6318031"/>
          </a:xfrm>
          <a:prstGeom prst="rect">
            <a:avLst/>
          </a:prstGeom>
        </p:spPr>
      </p:pic>
      <p:sp>
        <p:nvSpPr>
          <p:cNvPr id="3" name="Slide Number Placeholder 2">
            <a:extLst>
              <a:ext uri="{FF2B5EF4-FFF2-40B4-BE49-F238E27FC236}">
                <a16:creationId xmlns:a16="http://schemas.microsoft.com/office/drawing/2014/main" id="{2B77A850-26A8-DE93-CD78-94592C61B94A}"/>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a:p>
        </p:txBody>
      </p:sp>
      <p:pic>
        <p:nvPicPr>
          <p:cNvPr id="10" name="Picture 9">
            <a:extLst>
              <a:ext uri="{FF2B5EF4-FFF2-40B4-BE49-F238E27FC236}">
                <a16:creationId xmlns:a16="http://schemas.microsoft.com/office/drawing/2014/main" id="{F55FA3EB-5898-A7AA-6AEC-D6FEB3538CD0}"/>
              </a:ext>
            </a:extLst>
          </p:cNvPr>
          <p:cNvPicPr>
            <a:picLocks noChangeAspect="1"/>
          </p:cNvPicPr>
          <p:nvPr/>
        </p:nvPicPr>
        <p:blipFill>
          <a:blip r:embed="rId6"/>
          <a:stretch>
            <a:fillRect/>
          </a:stretch>
        </p:blipFill>
        <p:spPr>
          <a:xfrm>
            <a:off x="237807" y="2294130"/>
            <a:ext cx="1271906" cy="723295"/>
          </a:xfrm>
          <a:prstGeom prst="rect">
            <a:avLst/>
          </a:prstGeom>
        </p:spPr>
      </p:pic>
      <p:sp>
        <p:nvSpPr>
          <p:cNvPr id="16" name="Rectangle 15">
            <a:extLst>
              <a:ext uri="{FF2B5EF4-FFF2-40B4-BE49-F238E27FC236}">
                <a16:creationId xmlns:a16="http://schemas.microsoft.com/office/drawing/2014/main" id="{6E77A21D-898D-9929-E4D6-0B7B58C7ECED}"/>
              </a:ext>
            </a:extLst>
          </p:cNvPr>
          <p:cNvSpPr/>
          <p:nvPr/>
        </p:nvSpPr>
        <p:spPr bwMode="auto">
          <a:xfrm>
            <a:off x="137702" y="2275084"/>
            <a:ext cx="1465394" cy="716637"/>
          </a:xfrm>
          <a:prstGeom prst="rect">
            <a:avLst/>
          </a:prstGeom>
          <a:noFill/>
          <a:ln w="1905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6840245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6B67C5-D5FF-5A72-C20C-C439284FB4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1" y="672859"/>
            <a:ext cx="12199137" cy="5752701"/>
          </a:xfrm>
          <a:prstGeom prst="rect">
            <a:avLst/>
          </a:prstGeom>
        </p:spPr>
      </p:pic>
      <p:sp>
        <p:nvSpPr>
          <p:cNvPr id="43" name="Rectangle 42">
            <a:extLst>
              <a:ext uri="{FF2B5EF4-FFF2-40B4-BE49-F238E27FC236}">
                <a16:creationId xmlns:a16="http://schemas.microsoft.com/office/drawing/2014/main" id="{B202B524-0844-5F87-21F8-99D4F0B72E31}"/>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8" name="Picture 27" descr="A picture containing glass, tableware, dark, dishware&#10;&#10;Description automatically generated">
            <a:extLst>
              <a:ext uri="{FF2B5EF4-FFF2-40B4-BE49-F238E27FC236}">
                <a16:creationId xmlns:a16="http://schemas.microsoft.com/office/drawing/2014/main" id="{DF62EC02-F0C4-AC9A-64F0-7B48F2FB7AC3}"/>
              </a:ext>
            </a:extLst>
          </p:cNvPr>
          <p:cNvPicPr>
            <a:picLocks noChangeAspect="1"/>
          </p:cNvPicPr>
          <p:nvPr/>
        </p:nvPicPr>
        <p:blipFill rotWithShape="1">
          <a:blip r:embed="rId4"/>
          <a:srcRect/>
          <a:stretch/>
        </p:blipFill>
        <p:spPr>
          <a:xfrm>
            <a:off x="6850967" y="1529844"/>
            <a:ext cx="5202702" cy="2041274"/>
          </a:xfrm>
          <a:prstGeom prst="rect">
            <a:avLst/>
          </a:prstGeom>
        </p:spPr>
      </p:pic>
      <p:sp>
        <p:nvSpPr>
          <p:cNvPr id="39" name="Oval 38">
            <a:extLst>
              <a:ext uri="{FF2B5EF4-FFF2-40B4-BE49-F238E27FC236}">
                <a16:creationId xmlns:a16="http://schemas.microsoft.com/office/drawing/2014/main" id="{43BAA028-5D36-A81C-05FA-34062CF7FEF2}"/>
              </a:ext>
            </a:extLst>
          </p:cNvPr>
          <p:cNvSpPr/>
          <p:nvPr/>
        </p:nvSpPr>
        <p:spPr bwMode="auto">
          <a:xfrm>
            <a:off x="10149625" y="549272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Rectangle 43">
            <a:extLst>
              <a:ext uri="{FF2B5EF4-FFF2-40B4-BE49-F238E27FC236}">
                <a16:creationId xmlns:a16="http://schemas.microsoft.com/office/drawing/2014/main" id="{459983BE-97DA-3143-3F52-F2B82F82AAD1}"/>
              </a:ext>
            </a:extLst>
          </p:cNvPr>
          <p:cNvSpPr/>
          <p:nvPr/>
        </p:nvSpPr>
        <p:spPr bwMode="auto">
          <a:xfrm>
            <a:off x="-7137" y="-2"/>
            <a:ext cx="12199137" cy="6425562"/>
          </a:xfrm>
          <a:prstGeom prst="rect">
            <a:avLst/>
          </a:prstGeom>
          <a:gradFill>
            <a:gsLst>
              <a:gs pos="0">
                <a:srgbClr val="1C3664">
                  <a:alpha val="0"/>
                </a:srgbClr>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D72E8E23-B018-E0E2-A81A-02D6CED8EA23}"/>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BFED4E02-7160-1D8F-505D-1DB37DBD2828}"/>
              </a:ext>
            </a:extLst>
          </p:cNvPr>
          <p:cNvSpPr>
            <a:spLocks noGrp="1"/>
          </p:cNvSpPr>
          <p:nvPr>
            <p:ph type="title"/>
          </p:nvPr>
        </p:nvSpPr>
        <p:spPr>
          <a:xfrm>
            <a:off x="2387600" y="0"/>
            <a:ext cx="7416800" cy="795130"/>
          </a:xfrm>
        </p:spPr>
        <p:txBody>
          <a:bodyPr/>
          <a:lstStyle/>
          <a:p>
            <a:r>
              <a:rPr lang="en-US" dirty="0"/>
              <a:t>What is a verb?</a:t>
            </a:r>
          </a:p>
        </p:txBody>
      </p:sp>
      <p:sp>
        <p:nvSpPr>
          <p:cNvPr id="19" name="Rectangle 18">
            <a:extLst>
              <a:ext uri="{FF2B5EF4-FFF2-40B4-BE49-F238E27FC236}">
                <a16:creationId xmlns:a16="http://schemas.microsoft.com/office/drawing/2014/main" id="{8EAE8C4C-350F-DCC9-300A-605F7818AF88}"/>
              </a:ext>
            </a:extLst>
          </p:cNvPr>
          <p:cNvSpPr/>
          <p:nvPr/>
        </p:nvSpPr>
        <p:spPr>
          <a:xfrm>
            <a:off x="4093836" y="1647751"/>
            <a:ext cx="4004328"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sym typeface="Arial Narrow"/>
              </a:rPr>
              <a:t>The event that happened</a:t>
            </a:r>
          </a:p>
        </p:txBody>
      </p:sp>
      <p:sp>
        <p:nvSpPr>
          <p:cNvPr id="20" name="Rectangle 19">
            <a:extLst>
              <a:ext uri="{FF2B5EF4-FFF2-40B4-BE49-F238E27FC236}">
                <a16:creationId xmlns:a16="http://schemas.microsoft.com/office/drawing/2014/main" id="{CBE964BB-F567-438D-6C31-6F9A6CF2208A}"/>
              </a:ext>
            </a:extLst>
          </p:cNvPr>
          <p:cNvSpPr/>
          <p:nvPr/>
        </p:nvSpPr>
        <p:spPr>
          <a:xfrm>
            <a:off x="3745424" y="2497910"/>
            <a:ext cx="4701152" cy="615553"/>
          </a:xfrm>
          <a:prstGeom prst="rect">
            <a:avLst/>
          </a:prstGeom>
          <a:noFill/>
          <a:ln w="19050">
            <a:noFill/>
          </a:ln>
        </p:spPr>
        <p:txBody>
          <a:bodyPr wrap="square" lIns="274320" tIns="91440" rIns="274320" bIns="91440" anchor="ctr" anchorCtr="0">
            <a:spAutoFit/>
          </a:bodyPr>
          <a:lstStyle/>
          <a:p>
            <a:pPr lvl="0" algn="ctr">
              <a:spcBef>
                <a:spcPts val="560"/>
              </a:spcBef>
              <a:spcAft>
                <a:spcPts val="0"/>
              </a:spcAft>
              <a:buSzPts val="2100"/>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“Mike </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ENTERED </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Narrow"/>
              </a:rPr>
              <a:t>the arena.”</a:t>
            </a:r>
          </a:p>
        </p:txBody>
      </p:sp>
      <p:pic>
        <p:nvPicPr>
          <p:cNvPr id="5" name="Picture 4" descr="Graphical user interface&#10;&#10;Description automatically generated with medium confidence">
            <a:extLst>
              <a:ext uri="{FF2B5EF4-FFF2-40B4-BE49-F238E27FC236}">
                <a16:creationId xmlns:a16="http://schemas.microsoft.com/office/drawing/2014/main" id="{2C342F08-6E0C-2C58-D616-AB177DBDC3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35143" y="3471179"/>
            <a:ext cx="5355584" cy="3556443"/>
          </a:xfrm>
          <a:prstGeom prst="rect">
            <a:avLst/>
          </a:prstGeom>
        </p:spPr>
      </p:pic>
      <p:pic>
        <p:nvPicPr>
          <p:cNvPr id="16" name="Picture 15">
            <a:extLst>
              <a:ext uri="{FF2B5EF4-FFF2-40B4-BE49-F238E27FC236}">
                <a16:creationId xmlns:a16="http://schemas.microsoft.com/office/drawing/2014/main" id="{A8F79000-BCEE-BD39-D92C-1D0F4FC7C19F}"/>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7741" y="95915"/>
            <a:ext cx="1444575" cy="6318031"/>
          </a:xfrm>
          <a:prstGeom prst="rect">
            <a:avLst/>
          </a:prstGeom>
        </p:spPr>
      </p:pic>
      <p:pic>
        <p:nvPicPr>
          <p:cNvPr id="18" name="Picture 17" descr="Graphical user interface, website&#10;&#10;Description automatically generated">
            <a:extLst>
              <a:ext uri="{FF2B5EF4-FFF2-40B4-BE49-F238E27FC236}">
                <a16:creationId xmlns:a16="http://schemas.microsoft.com/office/drawing/2014/main" id="{6536C4A8-87A5-7D87-3118-924B9A6419F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7740" y="1766739"/>
            <a:ext cx="1444575" cy="520262"/>
          </a:xfrm>
          <a:prstGeom prst="rect">
            <a:avLst/>
          </a:prstGeom>
          <a:ln w="19050">
            <a:solidFill>
              <a:schemeClr val="bg1"/>
            </a:solidFill>
          </a:ln>
        </p:spPr>
      </p:pic>
      <p:pic>
        <p:nvPicPr>
          <p:cNvPr id="40" name="Picture 39" descr="A picture containing glass, tableware, dark, dishware&#10;&#10;Description automatically generated">
            <a:extLst>
              <a:ext uri="{FF2B5EF4-FFF2-40B4-BE49-F238E27FC236}">
                <a16:creationId xmlns:a16="http://schemas.microsoft.com/office/drawing/2014/main" id="{47CDAE28-94EA-CF3E-0A45-457618D26F8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324"/>
          <a:stretch/>
        </p:blipFill>
        <p:spPr>
          <a:xfrm flipH="1">
            <a:off x="9330068" y="4475992"/>
            <a:ext cx="5202702" cy="1493113"/>
          </a:xfrm>
          <a:prstGeom prst="rect">
            <a:avLst/>
          </a:prstGeom>
        </p:spPr>
      </p:pic>
      <p:pic>
        <p:nvPicPr>
          <p:cNvPr id="41" name="Picture 40" descr="A picture containing text, clipart&#10;&#10;Description automatically generated">
            <a:extLst>
              <a:ext uri="{FF2B5EF4-FFF2-40B4-BE49-F238E27FC236}">
                <a16:creationId xmlns:a16="http://schemas.microsoft.com/office/drawing/2014/main" id="{2811E78F-7A9C-C032-210A-3439C2A2BA9F}"/>
              </a:ext>
            </a:extLst>
          </p:cNvPr>
          <p:cNvPicPr>
            <a:picLocks noChangeAspect="1"/>
          </p:cNvPicPr>
          <p:nvPr/>
        </p:nvPicPr>
        <p:blipFill>
          <a:blip r:embed="rId9"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10593477" y="3787832"/>
            <a:ext cx="810762" cy="1745349"/>
          </a:xfrm>
          <a:prstGeom prst="rect">
            <a:avLst/>
          </a:prstGeom>
        </p:spPr>
      </p:pic>
      <p:pic>
        <p:nvPicPr>
          <p:cNvPr id="42" name="Picture 41" descr="A picture containing glass, tableware, dark, dishware&#10;&#10;Description automatically generated">
            <a:extLst>
              <a:ext uri="{FF2B5EF4-FFF2-40B4-BE49-F238E27FC236}">
                <a16:creationId xmlns:a16="http://schemas.microsoft.com/office/drawing/2014/main" id="{2C591EF7-4ECC-414E-135A-F5AAB2CCB46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flipH="1">
            <a:off x="9434486" y="3307025"/>
            <a:ext cx="4364700" cy="611557"/>
          </a:xfrm>
          <a:prstGeom prst="ellipse">
            <a:avLst/>
          </a:prstGeom>
        </p:spPr>
      </p:pic>
      <p:sp>
        <p:nvSpPr>
          <p:cNvPr id="23" name="Rectangle 22">
            <a:extLst>
              <a:ext uri="{FF2B5EF4-FFF2-40B4-BE49-F238E27FC236}">
                <a16:creationId xmlns:a16="http://schemas.microsoft.com/office/drawing/2014/main" id="{DD02B6EA-09BF-8FBC-EBD4-B9890FF94908}"/>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24" name="Rectangle 23">
            <a:extLst>
              <a:ext uri="{FF2B5EF4-FFF2-40B4-BE49-F238E27FC236}">
                <a16:creationId xmlns:a16="http://schemas.microsoft.com/office/drawing/2014/main" id="{9C6BE036-5C9E-8113-9029-14E94AFC3144}"/>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CA25E579-A3CB-CF1F-6B83-BD8A6FD1A697}"/>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a:p>
        </p:txBody>
      </p:sp>
    </p:spTree>
    <p:extLst>
      <p:ext uri="{BB962C8B-B14F-4D97-AF65-F5344CB8AC3E}">
        <p14:creationId xmlns:p14="http://schemas.microsoft.com/office/powerpoint/2010/main" val="30761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1" presetClass="path" presetSubtype="0" fill="hold" nodeType="withEffect">
                                  <p:stCondLst>
                                    <p:cond delay="0"/>
                                  </p:stCondLst>
                                  <p:childTnLst>
                                    <p:animMotion origin="layout" path="M -4.375E-6 -3.7037E-7 C 0.00482 0.05787 -0.00559 0.31505 -0.00156 0.31019 C 0.00248 0.30486 -0.00403 0.08264 -0.00195 0.00162 " pathEditMode="relative" rAng="0" ptsTypes="AAA">
                                      <p:cBhvr>
                                        <p:cTn id="9" dur="1000" fill="hold"/>
                                        <p:tgtEl>
                                          <p:spTgt spid="42"/>
                                        </p:tgtEl>
                                        <p:attrNameLst>
                                          <p:attrName>ppt_x</p:attrName>
                                          <p:attrName>ppt_y</p:attrName>
                                        </p:attrNameLst>
                                      </p:cBhvr>
                                      <p:rCtr x="-78" y="15509"/>
                                    </p:animMotion>
                                  </p:childTnLst>
                                </p:cTn>
                              </p:par>
                              <p:par>
                                <p:cTn id="10" presetID="22" presetClass="entr" presetSubtype="4" fill="hold" nodeType="withEffect">
                                  <p:stCondLst>
                                    <p:cond delay="50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22" presetClass="entr" presetSubtype="1"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95D0A2F6-D476-D6C3-9B5D-F630444423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1" y="672859"/>
            <a:ext cx="12199137" cy="5752701"/>
          </a:xfrm>
          <a:prstGeom prst="rect">
            <a:avLst/>
          </a:prstGeom>
        </p:spPr>
      </p:pic>
      <p:sp>
        <p:nvSpPr>
          <p:cNvPr id="22" name="Rectangle 21">
            <a:extLst>
              <a:ext uri="{FF2B5EF4-FFF2-40B4-BE49-F238E27FC236}">
                <a16:creationId xmlns:a16="http://schemas.microsoft.com/office/drawing/2014/main" id="{ADCEC814-1338-9B7E-6BFB-C93890662F9F}"/>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Rectangle 28">
            <a:extLst>
              <a:ext uri="{FF2B5EF4-FFF2-40B4-BE49-F238E27FC236}">
                <a16:creationId xmlns:a16="http://schemas.microsoft.com/office/drawing/2014/main" id="{01D77A36-3866-168B-B4B6-3A4C938E39B3}"/>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Rectangle 31">
            <a:extLst>
              <a:ext uri="{FF2B5EF4-FFF2-40B4-BE49-F238E27FC236}">
                <a16:creationId xmlns:a16="http://schemas.microsoft.com/office/drawing/2014/main" id="{02F993CA-BE2D-C11F-0174-2D3AFBB699B6}"/>
              </a:ext>
            </a:extLst>
          </p:cNvPr>
          <p:cNvSpPr/>
          <p:nvPr/>
        </p:nvSpPr>
        <p:spPr bwMode="auto">
          <a:xfrm>
            <a:off x="-7137" y="-2"/>
            <a:ext cx="12199137" cy="6425562"/>
          </a:xfrm>
          <a:prstGeom prst="rect">
            <a:avLst/>
          </a:prstGeom>
          <a:gradFill>
            <a:gsLst>
              <a:gs pos="0">
                <a:srgbClr val="1C3664">
                  <a:alpha val="0"/>
                </a:srgbClr>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8" name="Picture 27" descr="A picture containing text, clipart&#10;&#10;Description automatically generated">
            <a:extLst>
              <a:ext uri="{FF2B5EF4-FFF2-40B4-BE49-F238E27FC236}">
                <a16:creationId xmlns:a16="http://schemas.microsoft.com/office/drawing/2014/main" id="{9D6BA27B-FA87-F1E6-3E66-D9D9B8A32547}"/>
              </a:ext>
            </a:extLst>
          </p:cNvPr>
          <p:cNvPicPr>
            <a:picLocks noChangeAspect="1"/>
          </p:cNvPicPr>
          <p:nvPr/>
        </p:nvPicPr>
        <p:blipFill>
          <a:blip r:embed="rId4"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10593477" y="3787832"/>
            <a:ext cx="810762" cy="1745349"/>
          </a:xfrm>
          <a:prstGeom prst="rect">
            <a:avLst/>
          </a:prstGeom>
        </p:spPr>
      </p:pic>
      <p:sp>
        <p:nvSpPr>
          <p:cNvPr id="2" name="Title 1">
            <a:extLst>
              <a:ext uri="{FF2B5EF4-FFF2-40B4-BE49-F238E27FC236}">
                <a16:creationId xmlns:a16="http://schemas.microsoft.com/office/drawing/2014/main" id="{BFED4E02-7160-1D8F-505D-1DB37DBD2828}"/>
              </a:ext>
            </a:extLst>
          </p:cNvPr>
          <p:cNvSpPr>
            <a:spLocks noGrp="1"/>
          </p:cNvSpPr>
          <p:nvPr>
            <p:ph type="title"/>
          </p:nvPr>
        </p:nvSpPr>
        <p:spPr>
          <a:xfrm>
            <a:off x="2387600" y="0"/>
            <a:ext cx="7416800" cy="795130"/>
          </a:xfrm>
        </p:spPr>
        <p:txBody>
          <a:bodyPr/>
          <a:lstStyle/>
          <a:p>
            <a:r>
              <a:rPr lang="en-US" dirty="0"/>
              <a:t>What is an authority property?</a:t>
            </a:r>
          </a:p>
        </p:txBody>
      </p:sp>
      <p:sp>
        <p:nvSpPr>
          <p:cNvPr id="19" name="Rectangle 18">
            <a:extLst>
              <a:ext uri="{FF2B5EF4-FFF2-40B4-BE49-F238E27FC236}">
                <a16:creationId xmlns:a16="http://schemas.microsoft.com/office/drawing/2014/main" id="{8EAE8C4C-350F-DCC9-300A-605F7818AF88}"/>
              </a:ext>
            </a:extLst>
          </p:cNvPr>
          <p:cNvSpPr/>
          <p:nvPr/>
        </p:nvSpPr>
        <p:spPr>
          <a:xfrm>
            <a:off x="3231645" y="1263639"/>
            <a:ext cx="5728710"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rPr>
              <a:t>The entity (can be a system) that is reporting</a:t>
            </a:r>
          </a:p>
        </p:txBody>
      </p:sp>
      <p:sp>
        <p:nvSpPr>
          <p:cNvPr id="20" name="Rectangle 19">
            <a:extLst>
              <a:ext uri="{FF2B5EF4-FFF2-40B4-BE49-F238E27FC236}">
                <a16:creationId xmlns:a16="http://schemas.microsoft.com/office/drawing/2014/main" id="{CBE964BB-F567-438D-6C31-6F9A6CF2208A}"/>
              </a:ext>
            </a:extLst>
          </p:cNvPr>
          <p:cNvSpPr/>
          <p:nvPr/>
        </p:nvSpPr>
        <p:spPr>
          <a:xfrm>
            <a:off x="3101639" y="3202948"/>
            <a:ext cx="5728711" cy="553998"/>
          </a:xfrm>
          <a:prstGeom prst="rect">
            <a:avLst/>
          </a:prstGeom>
          <a:noFill/>
          <a:ln w="19050">
            <a:noFill/>
          </a:ln>
        </p:spPr>
        <p:txBody>
          <a:bodyPr wrap="square" lIns="274320" tIns="91440" rIns="274320" bIns="91440" anchor="ctr" anchorCtr="0">
            <a:spAutoFit/>
          </a:bodyPr>
          <a:lstStyle/>
          <a:p>
            <a:pPr lvl="0">
              <a:spcBef>
                <a:spcPts val="560"/>
              </a:spcBef>
              <a:spcAft>
                <a:spcPts val="0"/>
              </a:spcAft>
              <a:buSzPts val="2100"/>
            </a:pPr>
            <a:r>
              <a:rPr lang="en-US" sz="2400" b="1" u="sng" dirty="0">
                <a:solidFill>
                  <a:schemeClr val="bg1"/>
                </a:solidFill>
                <a:latin typeface="Arial" panose="020B0604020202020204" pitchFamily="34" charset="0"/>
                <a:ea typeface="Arial Narrow"/>
                <a:cs typeface="Arial" panose="020B0604020202020204" pitchFamily="34" charset="0"/>
                <a:sym typeface="Arial Narrow"/>
              </a:rPr>
              <a:t>FLORIAN</a:t>
            </a:r>
            <a:r>
              <a:rPr lang="en-US" sz="2400" dirty="0">
                <a:solidFill>
                  <a:schemeClr val="bg1"/>
                </a:solidFill>
                <a:latin typeface="Arial" panose="020B0604020202020204" pitchFamily="34" charset="0"/>
                <a:ea typeface="Arial Narrow"/>
                <a:cs typeface="Arial" panose="020B0604020202020204" pitchFamily="34" charset="0"/>
                <a:sym typeface="Arial Narrow"/>
              </a:rPr>
              <a:t> is saying...</a:t>
            </a:r>
          </a:p>
        </p:txBody>
      </p:sp>
      <p:sp>
        <p:nvSpPr>
          <p:cNvPr id="12" name="Rectangle 11">
            <a:extLst>
              <a:ext uri="{FF2B5EF4-FFF2-40B4-BE49-F238E27FC236}">
                <a16:creationId xmlns:a16="http://schemas.microsoft.com/office/drawing/2014/main" id="{1D53231B-F53A-771E-5D84-F644A939A7B2}"/>
              </a:ext>
            </a:extLst>
          </p:cNvPr>
          <p:cNvSpPr/>
          <p:nvPr/>
        </p:nvSpPr>
        <p:spPr>
          <a:xfrm>
            <a:off x="3231645" y="1978942"/>
            <a:ext cx="5728710"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56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rPr>
              <a:t>Can be overridden by the LRS</a:t>
            </a:r>
          </a:p>
        </p:txBody>
      </p:sp>
      <p:pic>
        <p:nvPicPr>
          <p:cNvPr id="6" name="Picture 5" descr="A picture containing graphical user interface&#10;&#10;Description automatically generated">
            <a:extLst>
              <a:ext uri="{FF2B5EF4-FFF2-40B4-BE49-F238E27FC236}">
                <a16:creationId xmlns:a16="http://schemas.microsoft.com/office/drawing/2014/main" id="{662DA1C6-A820-BDB5-6AAB-B5BD574D10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1684" y="3934815"/>
            <a:ext cx="4500904" cy="2988881"/>
          </a:xfrm>
          <a:prstGeom prst="rect">
            <a:avLst/>
          </a:prstGeom>
        </p:spPr>
      </p:pic>
      <p:pic>
        <p:nvPicPr>
          <p:cNvPr id="26" name="Picture 25">
            <a:extLst>
              <a:ext uri="{FF2B5EF4-FFF2-40B4-BE49-F238E27FC236}">
                <a16:creationId xmlns:a16="http://schemas.microsoft.com/office/drawing/2014/main" id="{1F7E97C5-5F1D-B351-AC92-4A1C6D8D0A6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7741" y="95915"/>
            <a:ext cx="1444575" cy="6318031"/>
          </a:xfrm>
          <a:prstGeom prst="rect">
            <a:avLst/>
          </a:prstGeom>
        </p:spPr>
      </p:pic>
      <p:pic>
        <p:nvPicPr>
          <p:cNvPr id="27" name="Picture 26" descr="Graphical user interface, website&#10;&#10;Description automatically generated">
            <a:extLst>
              <a:ext uri="{FF2B5EF4-FFF2-40B4-BE49-F238E27FC236}">
                <a16:creationId xmlns:a16="http://schemas.microsoft.com/office/drawing/2014/main" id="{7706931F-E0F9-59C6-5533-5543876A507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7740" y="604435"/>
            <a:ext cx="1444575" cy="567140"/>
          </a:xfrm>
          <a:prstGeom prst="rect">
            <a:avLst/>
          </a:prstGeom>
          <a:ln w="19050">
            <a:solidFill>
              <a:schemeClr val="bg1"/>
            </a:solidFill>
          </a:ln>
        </p:spPr>
      </p:pic>
      <p:pic>
        <p:nvPicPr>
          <p:cNvPr id="31" name="Graphic 30" descr="Call center with solid fill">
            <a:extLst>
              <a:ext uri="{FF2B5EF4-FFF2-40B4-BE49-F238E27FC236}">
                <a16:creationId xmlns:a16="http://schemas.microsoft.com/office/drawing/2014/main" id="{D16CA608-1465-20C3-03A9-00A5739DD23F}"/>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b="31015"/>
          <a:stretch/>
        </p:blipFill>
        <p:spPr>
          <a:xfrm>
            <a:off x="5192227" y="4647467"/>
            <a:ext cx="3175805" cy="2190802"/>
          </a:xfrm>
          <a:prstGeom prst="rect">
            <a:avLst/>
          </a:prstGeom>
        </p:spPr>
      </p:pic>
      <p:grpSp>
        <p:nvGrpSpPr>
          <p:cNvPr id="10" name="Group 9">
            <a:extLst>
              <a:ext uri="{FF2B5EF4-FFF2-40B4-BE49-F238E27FC236}">
                <a16:creationId xmlns:a16="http://schemas.microsoft.com/office/drawing/2014/main" id="{DBAD8BA3-CA57-EC3B-8C41-0B78AA7C799C}"/>
              </a:ext>
            </a:extLst>
          </p:cNvPr>
          <p:cNvGrpSpPr/>
          <p:nvPr/>
        </p:nvGrpSpPr>
        <p:grpSpPr>
          <a:xfrm>
            <a:off x="6523967" y="3217333"/>
            <a:ext cx="2750587" cy="1415749"/>
            <a:chOff x="6523967" y="3217333"/>
            <a:chExt cx="2750587" cy="1415749"/>
          </a:xfrm>
        </p:grpSpPr>
        <p:sp>
          <p:nvSpPr>
            <p:cNvPr id="23" name="Google Shape;225;p13">
              <a:extLst>
                <a:ext uri="{FF2B5EF4-FFF2-40B4-BE49-F238E27FC236}">
                  <a16:creationId xmlns:a16="http://schemas.microsoft.com/office/drawing/2014/main" id="{4351E35D-2468-957C-3B68-639281690A4B}"/>
                </a:ext>
              </a:extLst>
            </p:cNvPr>
            <p:cNvSpPr/>
            <p:nvPr/>
          </p:nvSpPr>
          <p:spPr>
            <a:xfrm>
              <a:off x="6523967" y="3217333"/>
              <a:ext cx="2750587" cy="1415749"/>
            </a:xfrm>
            <a:custGeom>
              <a:avLst/>
              <a:gdLst>
                <a:gd name="connsiteX0" fmla="*/ 1120392 w 3406173"/>
                <a:gd name="connsiteY0" fmla="*/ 1649957 h 1022785"/>
                <a:gd name="connsiteX1" fmla="*/ 1127962 w 3406173"/>
                <a:gd name="connsiteY1" fmla="*/ 992743 h 1022785"/>
                <a:gd name="connsiteX2" fmla="*/ 1046014 w 3406173"/>
                <a:gd name="connsiteY2" fmla="*/ 39592 h 1022785"/>
                <a:gd name="connsiteX3" fmla="*/ 1900985 w 3406173"/>
                <a:gd name="connsiteY3" fmla="*/ 3463 h 1022785"/>
                <a:gd name="connsiteX4" fmla="*/ 3282913 w 3406173"/>
                <a:gd name="connsiteY4" fmla="*/ 702403 h 1022785"/>
                <a:gd name="connsiteX5" fmla="*/ 1770349 w 3406173"/>
                <a:gd name="connsiteY5" fmla="*/ 1022386 h 1022785"/>
                <a:gd name="connsiteX6" fmla="*/ 1120392 w 3406173"/>
                <a:gd name="connsiteY6" fmla="*/ 1649957 h 1022785"/>
                <a:gd name="connsiteX0" fmla="*/ 1120412 w 3407381"/>
                <a:gd name="connsiteY0" fmla="*/ 1649958 h 1649958"/>
                <a:gd name="connsiteX1" fmla="*/ 1127982 w 3407381"/>
                <a:gd name="connsiteY1" fmla="*/ 992744 h 1649958"/>
                <a:gd name="connsiteX2" fmla="*/ 1046034 w 3407381"/>
                <a:gd name="connsiteY2" fmla="*/ 39593 h 1649958"/>
                <a:gd name="connsiteX3" fmla="*/ 1901005 w 3407381"/>
                <a:gd name="connsiteY3" fmla="*/ 3464 h 1649958"/>
                <a:gd name="connsiteX4" fmla="*/ 3282933 w 3407381"/>
                <a:gd name="connsiteY4" fmla="*/ 702404 h 1649958"/>
                <a:gd name="connsiteX5" fmla="*/ 2421297 w 3407381"/>
                <a:gd name="connsiteY5" fmla="*/ 944895 h 1649958"/>
                <a:gd name="connsiteX6" fmla="*/ 1120412 w 3407381"/>
                <a:gd name="connsiteY6" fmla="*/ 1649958 h 1649958"/>
                <a:gd name="connsiteX0" fmla="*/ 1120412 w 3407381"/>
                <a:gd name="connsiteY0" fmla="*/ 1649958 h 1649958"/>
                <a:gd name="connsiteX1" fmla="*/ 1127982 w 3407381"/>
                <a:gd name="connsiteY1" fmla="*/ 992744 h 1649958"/>
                <a:gd name="connsiteX2" fmla="*/ 1046034 w 3407381"/>
                <a:gd name="connsiteY2" fmla="*/ 39593 h 1649958"/>
                <a:gd name="connsiteX3" fmla="*/ 1901005 w 3407381"/>
                <a:gd name="connsiteY3" fmla="*/ 3464 h 1649958"/>
                <a:gd name="connsiteX4" fmla="*/ 3282933 w 3407381"/>
                <a:gd name="connsiteY4" fmla="*/ 702404 h 1649958"/>
                <a:gd name="connsiteX5" fmla="*/ 2421297 w 3407381"/>
                <a:gd name="connsiteY5" fmla="*/ 944895 h 1649958"/>
                <a:gd name="connsiteX6" fmla="*/ 1120412 w 3407381"/>
                <a:gd name="connsiteY6" fmla="*/ 1649958 h 1649958"/>
                <a:gd name="connsiteX0" fmla="*/ 290618 w 2577587"/>
                <a:gd name="connsiteY0" fmla="*/ 1696142 h 1696142"/>
                <a:gd name="connsiteX1" fmla="*/ 902622 w 2577587"/>
                <a:gd name="connsiteY1" fmla="*/ 1023429 h 1696142"/>
                <a:gd name="connsiteX2" fmla="*/ 216240 w 2577587"/>
                <a:gd name="connsiteY2" fmla="*/ 85777 h 1696142"/>
                <a:gd name="connsiteX3" fmla="*/ 1071211 w 2577587"/>
                <a:gd name="connsiteY3" fmla="*/ 49648 h 1696142"/>
                <a:gd name="connsiteX4" fmla="*/ 2453139 w 2577587"/>
                <a:gd name="connsiteY4" fmla="*/ 748588 h 1696142"/>
                <a:gd name="connsiteX5" fmla="*/ 1591503 w 2577587"/>
                <a:gd name="connsiteY5" fmla="*/ 991079 h 1696142"/>
                <a:gd name="connsiteX6" fmla="*/ 290618 w 2577587"/>
                <a:gd name="connsiteY6" fmla="*/ 1696142 h 1696142"/>
                <a:gd name="connsiteX0" fmla="*/ 1004719 w 3291688"/>
                <a:gd name="connsiteY0" fmla="*/ 1652743 h 1652743"/>
                <a:gd name="connsiteX1" fmla="*/ 1616723 w 3291688"/>
                <a:gd name="connsiteY1" fmla="*/ 980030 h 1652743"/>
                <a:gd name="connsiteX2" fmla="*/ 930341 w 3291688"/>
                <a:gd name="connsiteY2" fmla="*/ 42378 h 1652743"/>
                <a:gd name="connsiteX3" fmla="*/ 1785312 w 3291688"/>
                <a:gd name="connsiteY3" fmla="*/ 6249 h 1652743"/>
                <a:gd name="connsiteX4" fmla="*/ 3167240 w 3291688"/>
                <a:gd name="connsiteY4" fmla="*/ 705189 h 1652743"/>
                <a:gd name="connsiteX5" fmla="*/ 2305604 w 3291688"/>
                <a:gd name="connsiteY5" fmla="*/ 947680 h 1652743"/>
                <a:gd name="connsiteX6" fmla="*/ 1004719 w 3291688"/>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32048 w 3319017"/>
                <a:gd name="connsiteY0" fmla="*/ 1652743 h 1652743"/>
                <a:gd name="connsiteX1" fmla="*/ 1644052 w 3319017"/>
                <a:gd name="connsiteY1" fmla="*/ 980030 h 1652743"/>
                <a:gd name="connsiteX2" fmla="*/ 957670 w 3319017"/>
                <a:gd name="connsiteY2" fmla="*/ 42378 h 1652743"/>
                <a:gd name="connsiteX3" fmla="*/ 1812641 w 3319017"/>
                <a:gd name="connsiteY3" fmla="*/ 6249 h 1652743"/>
                <a:gd name="connsiteX4" fmla="*/ 3194569 w 3319017"/>
                <a:gd name="connsiteY4" fmla="*/ 705189 h 1652743"/>
                <a:gd name="connsiteX5" fmla="*/ 2332933 w 3319017"/>
                <a:gd name="connsiteY5" fmla="*/ 947680 h 1652743"/>
                <a:gd name="connsiteX6" fmla="*/ 1032048 w 3319017"/>
                <a:gd name="connsiteY6" fmla="*/ 1652743 h 1652743"/>
                <a:gd name="connsiteX0" fmla="*/ 1074628 w 3361597"/>
                <a:gd name="connsiteY0" fmla="*/ 1652743 h 1652743"/>
                <a:gd name="connsiteX1" fmla="*/ 1686632 w 3361597"/>
                <a:gd name="connsiteY1" fmla="*/ 980030 h 1652743"/>
                <a:gd name="connsiteX2" fmla="*/ 1000250 w 3361597"/>
                <a:gd name="connsiteY2" fmla="*/ 42378 h 1652743"/>
                <a:gd name="connsiteX3" fmla="*/ 1855221 w 3361597"/>
                <a:gd name="connsiteY3" fmla="*/ 6249 h 1652743"/>
                <a:gd name="connsiteX4" fmla="*/ 3237149 w 3361597"/>
                <a:gd name="connsiteY4" fmla="*/ 705189 h 1652743"/>
                <a:gd name="connsiteX5" fmla="*/ 2375513 w 3361597"/>
                <a:gd name="connsiteY5" fmla="*/ 947680 h 1652743"/>
                <a:gd name="connsiteX6" fmla="*/ 1074628 w 3361597"/>
                <a:gd name="connsiteY6" fmla="*/ 1652743 h 1652743"/>
                <a:gd name="connsiteX0" fmla="*/ 1398573 w 3640796"/>
                <a:gd name="connsiteY0" fmla="*/ 1687950 h 1687950"/>
                <a:gd name="connsiteX1" fmla="*/ 2010577 w 3640796"/>
                <a:gd name="connsiteY1" fmla="*/ 1015237 h 1687950"/>
                <a:gd name="connsiteX2" fmla="*/ 859246 w 3640796"/>
                <a:gd name="connsiteY2" fmla="*/ 108581 h 1687950"/>
                <a:gd name="connsiteX3" fmla="*/ 2179166 w 3640796"/>
                <a:gd name="connsiteY3" fmla="*/ 41456 h 1687950"/>
                <a:gd name="connsiteX4" fmla="*/ 3561094 w 3640796"/>
                <a:gd name="connsiteY4" fmla="*/ 740396 h 1687950"/>
                <a:gd name="connsiteX5" fmla="*/ 2699458 w 3640796"/>
                <a:gd name="connsiteY5" fmla="*/ 982887 h 1687950"/>
                <a:gd name="connsiteX6" fmla="*/ 1398573 w 3640796"/>
                <a:gd name="connsiteY6" fmla="*/ 1687950 h 1687950"/>
                <a:gd name="connsiteX0" fmla="*/ 930426 w 3172649"/>
                <a:gd name="connsiteY0" fmla="*/ 1690057 h 1690057"/>
                <a:gd name="connsiteX1" fmla="*/ 1542430 w 3172649"/>
                <a:gd name="connsiteY1" fmla="*/ 1017344 h 1690057"/>
                <a:gd name="connsiteX2" fmla="*/ 391099 w 3172649"/>
                <a:gd name="connsiteY2" fmla="*/ 110688 h 1690057"/>
                <a:gd name="connsiteX3" fmla="*/ 1711019 w 3172649"/>
                <a:gd name="connsiteY3" fmla="*/ 43563 h 1690057"/>
                <a:gd name="connsiteX4" fmla="*/ 3092947 w 3172649"/>
                <a:gd name="connsiteY4" fmla="*/ 742503 h 1690057"/>
                <a:gd name="connsiteX5" fmla="*/ 2231311 w 3172649"/>
                <a:gd name="connsiteY5" fmla="*/ 984994 h 1690057"/>
                <a:gd name="connsiteX6" fmla="*/ 930426 w 3172649"/>
                <a:gd name="connsiteY6" fmla="*/ 1690057 h 1690057"/>
                <a:gd name="connsiteX0" fmla="*/ 929875 w 3172098"/>
                <a:gd name="connsiteY0" fmla="*/ 1693103 h 1693103"/>
                <a:gd name="connsiteX1" fmla="*/ 1541879 w 3172098"/>
                <a:gd name="connsiteY1" fmla="*/ 1020390 h 1693103"/>
                <a:gd name="connsiteX2" fmla="*/ 390548 w 3172098"/>
                <a:gd name="connsiteY2" fmla="*/ 113734 h 1693103"/>
                <a:gd name="connsiteX3" fmla="*/ 1710468 w 3172098"/>
                <a:gd name="connsiteY3" fmla="*/ 46609 h 1693103"/>
                <a:gd name="connsiteX4" fmla="*/ 3092396 w 3172098"/>
                <a:gd name="connsiteY4" fmla="*/ 745549 h 1693103"/>
                <a:gd name="connsiteX5" fmla="*/ 2230760 w 3172098"/>
                <a:gd name="connsiteY5" fmla="*/ 988040 h 1693103"/>
                <a:gd name="connsiteX6" fmla="*/ 929875 w 3172098"/>
                <a:gd name="connsiteY6" fmla="*/ 1693103 h 1693103"/>
                <a:gd name="connsiteX0" fmla="*/ 929875 w 3186773"/>
                <a:gd name="connsiteY0" fmla="*/ 1662940 h 1662940"/>
                <a:gd name="connsiteX1" fmla="*/ 1541879 w 3186773"/>
                <a:gd name="connsiteY1" fmla="*/ 990227 h 1662940"/>
                <a:gd name="connsiteX2" fmla="*/ 390548 w 3186773"/>
                <a:gd name="connsiteY2" fmla="*/ 83571 h 1662940"/>
                <a:gd name="connsiteX3" fmla="*/ 1710468 w 3186773"/>
                <a:gd name="connsiteY3" fmla="*/ 16446 h 1662940"/>
                <a:gd name="connsiteX4" fmla="*/ 3092396 w 3186773"/>
                <a:gd name="connsiteY4" fmla="*/ 715386 h 1662940"/>
                <a:gd name="connsiteX5" fmla="*/ 2230760 w 3186773"/>
                <a:gd name="connsiteY5" fmla="*/ 957877 h 1662940"/>
                <a:gd name="connsiteX6" fmla="*/ 929875 w 3186773"/>
                <a:gd name="connsiteY6" fmla="*/ 1662940 h 1662940"/>
                <a:gd name="connsiteX0" fmla="*/ 651886 w 2958289"/>
                <a:gd name="connsiteY0" fmla="*/ 1664163 h 1664163"/>
                <a:gd name="connsiteX1" fmla="*/ 1263890 w 2958289"/>
                <a:gd name="connsiteY1" fmla="*/ 991450 h 1664163"/>
                <a:gd name="connsiteX2" fmla="*/ 112559 w 2958289"/>
                <a:gd name="connsiteY2" fmla="*/ 84794 h 1664163"/>
                <a:gd name="connsiteX3" fmla="*/ 1943923 w 2958289"/>
                <a:gd name="connsiteY3" fmla="*/ 64164 h 1664163"/>
                <a:gd name="connsiteX4" fmla="*/ 2814407 w 2958289"/>
                <a:gd name="connsiteY4" fmla="*/ 716609 h 1664163"/>
                <a:gd name="connsiteX5" fmla="*/ 1952771 w 2958289"/>
                <a:gd name="connsiteY5" fmla="*/ 959100 h 1664163"/>
                <a:gd name="connsiteX6" fmla="*/ 651886 w 2958289"/>
                <a:gd name="connsiteY6" fmla="*/ 1664163 h 1664163"/>
                <a:gd name="connsiteX0" fmla="*/ 780365 w 3059473"/>
                <a:gd name="connsiteY0" fmla="*/ 1627856 h 1627856"/>
                <a:gd name="connsiteX1" fmla="*/ 1392369 w 3059473"/>
                <a:gd name="connsiteY1" fmla="*/ 955143 h 1627856"/>
                <a:gd name="connsiteX2" fmla="*/ 70557 w 3059473"/>
                <a:gd name="connsiteY2" fmla="*/ 203470 h 1627856"/>
                <a:gd name="connsiteX3" fmla="*/ 2072402 w 3059473"/>
                <a:gd name="connsiteY3" fmla="*/ 27857 h 1627856"/>
                <a:gd name="connsiteX4" fmla="*/ 2942886 w 3059473"/>
                <a:gd name="connsiteY4" fmla="*/ 680302 h 1627856"/>
                <a:gd name="connsiteX5" fmla="*/ 2081250 w 3059473"/>
                <a:gd name="connsiteY5" fmla="*/ 922793 h 1627856"/>
                <a:gd name="connsiteX6" fmla="*/ 780365 w 3059473"/>
                <a:gd name="connsiteY6" fmla="*/ 1627856 h 1627856"/>
                <a:gd name="connsiteX0" fmla="*/ 746592 w 2992448"/>
                <a:gd name="connsiteY0" fmla="*/ 1627856 h 1627856"/>
                <a:gd name="connsiteX1" fmla="*/ 1358596 w 2992448"/>
                <a:gd name="connsiteY1" fmla="*/ 955143 h 1627856"/>
                <a:gd name="connsiteX2" fmla="*/ 36784 w 2992448"/>
                <a:gd name="connsiteY2" fmla="*/ 203470 h 1627856"/>
                <a:gd name="connsiteX3" fmla="*/ 1573680 w 2992448"/>
                <a:gd name="connsiteY3" fmla="*/ 27857 h 1627856"/>
                <a:gd name="connsiteX4" fmla="*/ 2909113 w 2992448"/>
                <a:gd name="connsiteY4" fmla="*/ 680302 h 1627856"/>
                <a:gd name="connsiteX5" fmla="*/ 2047477 w 2992448"/>
                <a:gd name="connsiteY5" fmla="*/ 922793 h 1627856"/>
                <a:gd name="connsiteX6" fmla="*/ 746592 w 2992448"/>
                <a:gd name="connsiteY6" fmla="*/ 1627856 h 1627856"/>
                <a:gd name="connsiteX0" fmla="*/ 746592 w 3051832"/>
                <a:gd name="connsiteY0" fmla="*/ 1611223 h 1611223"/>
                <a:gd name="connsiteX1" fmla="*/ 1358596 w 3051832"/>
                <a:gd name="connsiteY1" fmla="*/ 938510 h 1611223"/>
                <a:gd name="connsiteX2" fmla="*/ 36784 w 3051832"/>
                <a:gd name="connsiteY2" fmla="*/ 186837 h 1611223"/>
                <a:gd name="connsiteX3" fmla="*/ 1573680 w 3051832"/>
                <a:gd name="connsiteY3" fmla="*/ 11224 h 1611223"/>
                <a:gd name="connsiteX4" fmla="*/ 2971106 w 3051832"/>
                <a:gd name="connsiteY4" fmla="*/ 415696 h 1611223"/>
                <a:gd name="connsiteX5" fmla="*/ 2047477 w 3051832"/>
                <a:gd name="connsiteY5" fmla="*/ 906160 h 1611223"/>
                <a:gd name="connsiteX6" fmla="*/ 746592 w 3051832"/>
                <a:gd name="connsiteY6" fmla="*/ 1611223 h 1611223"/>
                <a:gd name="connsiteX0" fmla="*/ 746592 w 3051832"/>
                <a:gd name="connsiteY0" fmla="*/ 1600476 h 1600476"/>
                <a:gd name="connsiteX1" fmla="*/ 1358596 w 3051832"/>
                <a:gd name="connsiteY1" fmla="*/ 927763 h 1600476"/>
                <a:gd name="connsiteX2" fmla="*/ 36784 w 3051832"/>
                <a:gd name="connsiteY2" fmla="*/ 455060 h 1600476"/>
                <a:gd name="connsiteX3" fmla="*/ 1573680 w 3051832"/>
                <a:gd name="connsiteY3" fmla="*/ 477 h 1600476"/>
                <a:gd name="connsiteX4" fmla="*/ 2971106 w 3051832"/>
                <a:gd name="connsiteY4" fmla="*/ 404949 h 1600476"/>
                <a:gd name="connsiteX5" fmla="*/ 2047477 w 3051832"/>
                <a:gd name="connsiteY5" fmla="*/ 895413 h 1600476"/>
                <a:gd name="connsiteX6" fmla="*/ 746592 w 3051832"/>
                <a:gd name="connsiteY6" fmla="*/ 1600476 h 1600476"/>
                <a:gd name="connsiteX0" fmla="*/ 753322 w 3058562"/>
                <a:gd name="connsiteY0" fmla="*/ 1600476 h 1600476"/>
                <a:gd name="connsiteX1" fmla="*/ 1365326 w 3058562"/>
                <a:gd name="connsiteY1" fmla="*/ 927763 h 1600476"/>
                <a:gd name="connsiteX2" fmla="*/ 43514 w 3058562"/>
                <a:gd name="connsiteY2" fmla="*/ 455060 h 1600476"/>
                <a:gd name="connsiteX3" fmla="*/ 1580410 w 3058562"/>
                <a:gd name="connsiteY3" fmla="*/ 477 h 1600476"/>
                <a:gd name="connsiteX4" fmla="*/ 2977836 w 3058562"/>
                <a:gd name="connsiteY4" fmla="*/ 404949 h 1600476"/>
                <a:gd name="connsiteX5" fmla="*/ 2054207 w 3058562"/>
                <a:gd name="connsiteY5" fmla="*/ 895413 h 1600476"/>
                <a:gd name="connsiteX6" fmla="*/ 753322 w 3058562"/>
                <a:gd name="connsiteY6" fmla="*/ 1600476 h 1600476"/>
                <a:gd name="connsiteX0" fmla="*/ 900297 w 3206867"/>
                <a:gd name="connsiteY0" fmla="*/ 1601811 h 1601811"/>
                <a:gd name="connsiteX1" fmla="*/ 1512301 w 3206867"/>
                <a:gd name="connsiteY1" fmla="*/ 929098 h 1601811"/>
                <a:gd name="connsiteX2" fmla="*/ 20007 w 3206867"/>
                <a:gd name="connsiteY2" fmla="*/ 285914 h 1601811"/>
                <a:gd name="connsiteX3" fmla="*/ 1727385 w 3206867"/>
                <a:gd name="connsiteY3" fmla="*/ 1812 h 1601811"/>
                <a:gd name="connsiteX4" fmla="*/ 3124811 w 3206867"/>
                <a:gd name="connsiteY4" fmla="*/ 406284 h 1601811"/>
                <a:gd name="connsiteX5" fmla="*/ 2201182 w 3206867"/>
                <a:gd name="connsiteY5" fmla="*/ 896748 h 1601811"/>
                <a:gd name="connsiteX6" fmla="*/ 900297 w 3206867"/>
                <a:gd name="connsiteY6" fmla="*/ 1601811 h 1601811"/>
                <a:gd name="connsiteX0" fmla="*/ 900297 w 3296120"/>
                <a:gd name="connsiteY0" fmla="*/ 1608110 h 1608110"/>
                <a:gd name="connsiteX1" fmla="*/ 1512301 w 3296120"/>
                <a:gd name="connsiteY1" fmla="*/ 935397 h 1608110"/>
                <a:gd name="connsiteX2" fmla="*/ 20007 w 3296120"/>
                <a:gd name="connsiteY2" fmla="*/ 292213 h 1608110"/>
                <a:gd name="connsiteX3" fmla="*/ 1727385 w 3296120"/>
                <a:gd name="connsiteY3" fmla="*/ 8111 h 1608110"/>
                <a:gd name="connsiteX4" fmla="*/ 3217801 w 3296120"/>
                <a:gd name="connsiteY4" fmla="*/ 583064 h 1608110"/>
                <a:gd name="connsiteX5" fmla="*/ 2201182 w 3296120"/>
                <a:gd name="connsiteY5" fmla="*/ 903047 h 1608110"/>
                <a:gd name="connsiteX6" fmla="*/ 900297 w 3296120"/>
                <a:gd name="connsiteY6" fmla="*/ 1608110 h 1608110"/>
                <a:gd name="connsiteX0" fmla="*/ 900297 w 3225626"/>
                <a:gd name="connsiteY0" fmla="*/ 1608110 h 1608110"/>
                <a:gd name="connsiteX1" fmla="*/ 1512301 w 3225626"/>
                <a:gd name="connsiteY1" fmla="*/ 935397 h 1608110"/>
                <a:gd name="connsiteX2" fmla="*/ 20007 w 3225626"/>
                <a:gd name="connsiteY2" fmla="*/ 292213 h 1608110"/>
                <a:gd name="connsiteX3" fmla="*/ 1727385 w 3225626"/>
                <a:gd name="connsiteY3" fmla="*/ 8111 h 1608110"/>
                <a:gd name="connsiteX4" fmla="*/ 3217801 w 3225626"/>
                <a:gd name="connsiteY4" fmla="*/ 583064 h 1608110"/>
                <a:gd name="connsiteX5" fmla="*/ 2201182 w 3225626"/>
                <a:gd name="connsiteY5" fmla="*/ 903047 h 1608110"/>
                <a:gd name="connsiteX6" fmla="*/ 900297 w 3225626"/>
                <a:gd name="connsiteY6" fmla="*/ 1608110 h 1608110"/>
                <a:gd name="connsiteX0" fmla="*/ 900297 w 3256452"/>
                <a:gd name="connsiteY0" fmla="*/ 1605484 h 1605484"/>
                <a:gd name="connsiteX1" fmla="*/ 1512301 w 3256452"/>
                <a:gd name="connsiteY1" fmla="*/ 932771 h 1605484"/>
                <a:gd name="connsiteX2" fmla="*/ 20007 w 3256452"/>
                <a:gd name="connsiteY2" fmla="*/ 289587 h 1605484"/>
                <a:gd name="connsiteX3" fmla="*/ 1727385 w 3256452"/>
                <a:gd name="connsiteY3" fmla="*/ 5485 h 1605484"/>
                <a:gd name="connsiteX4" fmla="*/ 3248798 w 3256452"/>
                <a:gd name="connsiteY4" fmla="*/ 518445 h 1605484"/>
                <a:gd name="connsiteX5" fmla="*/ 2201182 w 3256452"/>
                <a:gd name="connsiteY5" fmla="*/ 900421 h 1605484"/>
                <a:gd name="connsiteX6" fmla="*/ 900297 w 3256452"/>
                <a:gd name="connsiteY6" fmla="*/ 1605484 h 1605484"/>
                <a:gd name="connsiteX0" fmla="*/ 888309 w 3243821"/>
                <a:gd name="connsiteY0" fmla="*/ 1681651 h 1681651"/>
                <a:gd name="connsiteX1" fmla="*/ 1500313 w 3243821"/>
                <a:gd name="connsiteY1" fmla="*/ 1008938 h 1681651"/>
                <a:gd name="connsiteX2" fmla="*/ 8019 w 3243821"/>
                <a:gd name="connsiteY2" fmla="*/ 365754 h 1681651"/>
                <a:gd name="connsiteX3" fmla="*/ 1606909 w 3243821"/>
                <a:gd name="connsiteY3" fmla="*/ 4161 h 1681651"/>
                <a:gd name="connsiteX4" fmla="*/ 3236810 w 3243821"/>
                <a:gd name="connsiteY4" fmla="*/ 594612 h 1681651"/>
                <a:gd name="connsiteX5" fmla="*/ 2189194 w 3243821"/>
                <a:gd name="connsiteY5" fmla="*/ 976588 h 1681651"/>
                <a:gd name="connsiteX6" fmla="*/ 888309 w 3243821"/>
                <a:gd name="connsiteY6" fmla="*/ 1681651 h 1681651"/>
                <a:gd name="connsiteX0" fmla="*/ 918402 w 3273914"/>
                <a:gd name="connsiteY0" fmla="*/ 1683711 h 1683711"/>
                <a:gd name="connsiteX1" fmla="*/ 1530406 w 3273914"/>
                <a:gd name="connsiteY1" fmla="*/ 1010998 h 1683711"/>
                <a:gd name="connsiteX2" fmla="*/ 38112 w 3273914"/>
                <a:gd name="connsiteY2" fmla="*/ 367814 h 1683711"/>
                <a:gd name="connsiteX3" fmla="*/ 1637002 w 3273914"/>
                <a:gd name="connsiteY3" fmla="*/ 6221 h 1683711"/>
                <a:gd name="connsiteX4" fmla="*/ 3266903 w 3273914"/>
                <a:gd name="connsiteY4" fmla="*/ 596672 h 1683711"/>
                <a:gd name="connsiteX5" fmla="*/ 2219287 w 3273914"/>
                <a:gd name="connsiteY5" fmla="*/ 978648 h 1683711"/>
                <a:gd name="connsiteX6" fmla="*/ 918402 w 3273914"/>
                <a:gd name="connsiteY6" fmla="*/ 1683711 h 1683711"/>
                <a:gd name="connsiteX0" fmla="*/ 892793 w 3248752"/>
                <a:gd name="connsiteY0" fmla="*/ 1712278 h 1712278"/>
                <a:gd name="connsiteX1" fmla="*/ 1504797 w 3248752"/>
                <a:gd name="connsiteY1" fmla="*/ 1039565 h 1712278"/>
                <a:gd name="connsiteX2" fmla="*/ 12503 w 3248752"/>
                <a:gd name="connsiteY2" fmla="*/ 396381 h 1712278"/>
                <a:gd name="connsiteX3" fmla="*/ 1688885 w 3248752"/>
                <a:gd name="connsiteY3" fmla="*/ 3792 h 1712278"/>
                <a:gd name="connsiteX4" fmla="*/ 3241294 w 3248752"/>
                <a:gd name="connsiteY4" fmla="*/ 625239 h 1712278"/>
                <a:gd name="connsiteX5" fmla="*/ 2193678 w 3248752"/>
                <a:gd name="connsiteY5" fmla="*/ 1007215 h 1712278"/>
                <a:gd name="connsiteX6" fmla="*/ 892793 w 3248752"/>
                <a:gd name="connsiteY6" fmla="*/ 1712278 h 1712278"/>
                <a:gd name="connsiteX0" fmla="*/ 892793 w 3248756"/>
                <a:gd name="connsiteY0" fmla="*/ 1712278 h 1712278"/>
                <a:gd name="connsiteX1" fmla="*/ 1504797 w 3248756"/>
                <a:gd name="connsiteY1" fmla="*/ 1039565 h 1712278"/>
                <a:gd name="connsiteX2" fmla="*/ 12503 w 3248756"/>
                <a:gd name="connsiteY2" fmla="*/ 396381 h 1712278"/>
                <a:gd name="connsiteX3" fmla="*/ 1688885 w 3248756"/>
                <a:gd name="connsiteY3" fmla="*/ 3792 h 1712278"/>
                <a:gd name="connsiteX4" fmla="*/ 3241294 w 3248756"/>
                <a:gd name="connsiteY4" fmla="*/ 625239 h 1712278"/>
                <a:gd name="connsiteX5" fmla="*/ 2193678 w 3248756"/>
                <a:gd name="connsiteY5" fmla="*/ 1007215 h 1712278"/>
                <a:gd name="connsiteX6" fmla="*/ 892793 w 3248756"/>
                <a:gd name="connsiteY6" fmla="*/ 1712278 h 1712278"/>
                <a:gd name="connsiteX0" fmla="*/ 907126 w 3263101"/>
                <a:gd name="connsiteY0" fmla="*/ 1709577 h 1709577"/>
                <a:gd name="connsiteX1" fmla="*/ 1519130 w 3263101"/>
                <a:gd name="connsiteY1" fmla="*/ 1036864 h 1709577"/>
                <a:gd name="connsiteX2" fmla="*/ 11337 w 3263101"/>
                <a:gd name="connsiteY2" fmla="*/ 486669 h 1709577"/>
                <a:gd name="connsiteX3" fmla="*/ 1703218 w 3263101"/>
                <a:gd name="connsiteY3" fmla="*/ 1091 h 1709577"/>
                <a:gd name="connsiteX4" fmla="*/ 3255627 w 3263101"/>
                <a:gd name="connsiteY4" fmla="*/ 622538 h 1709577"/>
                <a:gd name="connsiteX5" fmla="*/ 2208011 w 3263101"/>
                <a:gd name="connsiteY5" fmla="*/ 1004514 h 1709577"/>
                <a:gd name="connsiteX6" fmla="*/ 907126 w 3263101"/>
                <a:gd name="connsiteY6" fmla="*/ 1709577 h 1709577"/>
                <a:gd name="connsiteX0" fmla="*/ 920758 w 3276733"/>
                <a:gd name="connsiteY0" fmla="*/ 1710388 h 1710388"/>
                <a:gd name="connsiteX1" fmla="*/ 1532762 w 3276733"/>
                <a:gd name="connsiteY1" fmla="*/ 1037675 h 1710388"/>
                <a:gd name="connsiteX2" fmla="*/ 24969 w 3276733"/>
                <a:gd name="connsiteY2" fmla="*/ 487480 h 1710388"/>
                <a:gd name="connsiteX3" fmla="*/ 1716850 w 3276733"/>
                <a:gd name="connsiteY3" fmla="*/ 1902 h 1710388"/>
                <a:gd name="connsiteX4" fmla="*/ 3269259 w 3276733"/>
                <a:gd name="connsiteY4" fmla="*/ 623349 h 1710388"/>
                <a:gd name="connsiteX5" fmla="*/ 2221643 w 3276733"/>
                <a:gd name="connsiteY5" fmla="*/ 1005325 h 1710388"/>
                <a:gd name="connsiteX6" fmla="*/ 920758 w 3276733"/>
                <a:gd name="connsiteY6" fmla="*/ 1710388 h 1710388"/>
                <a:gd name="connsiteX0" fmla="*/ 920758 w 3276733"/>
                <a:gd name="connsiteY0" fmla="*/ 1710388 h 1710388"/>
                <a:gd name="connsiteX1" fmla="*/ 1532762 w 3276733"/>
                <a:gd name="connsiteY1" fmla="*/ 1037675 h 1710388"/>
                <a:gd name="connsiteX2" fmla="*/ 24969 w 3276733"/>
                <a:gd name="connsiteY2" fmla="*/ 487480 h 1710388"/>
                <a:gd name="connsiteX3" fmla="*/ 1716850 w 3276733"/>
                <a:gd name="connsiteY3" fmla="*/ 1902 h 1710388"/>
                <a:gd name="connsiteX4" fmla="*/ 3269259 w 3276733"/>
                <a:gd name="connsiteY4" fmla="*/ 623349 h 1710388"/>
                <a:gd name="connsiteX5" fmla="*/ 2221643 w 3276733"/>
                <a:gd name="connsiteY5" fmla="*/ 1005325 h 1710388"/>
                <a:gd name="connsiteX6" fmla="*/ 920758 w 3276733"/>
                <a:gd name="connsiteY6" fmla="*/ 1710388 h 1710388"/>
                <a:gd name="connsiteX0" fmla="*/ 920758 w 3276733"/>
                <a:gd name="connsiteY0" fmla="*/ 1710388 h 1710388"/>
                <a:gd name="connsiteX1" fmla="*/ 1532762 w 3276733"/>
                <a:gd name="connsiteY1" fmla="*/ 1037675 h 1710388"/>
                <a:gd name="connsiteX2" fmla="*/ 24969 w 3276733"/>
                <a:gd name="connsiteY2" fmla="*/ 487480 h 1710388"/>
                <a:gd name="connsiteX3" fmla="*/ 1716850 w 3276733"/>
                <a:gd name="connsiteY3" fmla="*/ 1902 h 1710388"/>
                <a:gd name="connsiteX4" fmla="*/ 3269259 w 3276733"/>
                <a:gd name="connsiteY4" fmla="*/ 623349 h 1710388"/>
                <a:gd name="connsiteX5" fmla="*/ 2221643 w 3276733"/>
                <a:gd name="connsiteY5" fmla="*/ 1005325 h 1710388"/>
                <a:gd name="connsiteX6" fmla="*/ 920758 w 3276733"/>
                <a:gd name="connsiteY6" fmla="*/ 1710388 h 1710388"/>
                <a:gd name="connsiteX0" fmla="*/ 943798 w 3299773"/>
                <a:gd name="connsiteY0" fmla="*/ 1709671 h 1709671"/>
                <a:gd name="connsiteX1" fmla="*/ 1369823 w 3299773"/>
                <a:gd name="connsiteY1" fmla="*/ 1207439 h 1709671"/>
                <a:gd name="connsiteX2" fmla="*/ 48009 w 3299773"/>
                <a:gd name="connsiteY2" fmla="*/ 486763 h 1709671"/>
                <a:gd name="connsiteX3" fmla="*/ 1739890 w 3299773"/>
                <a:gd name="connsiteY3" fmla="*/ 1185 h 1709671"/>
                <a:gd name="connsiteX4" fmla="*/ 3292299 w 3299773"/>
                <a:gd name="connsiteY4" fmla="*/ 622632 h 1709671"/>
                <a:gd name="connsiteX5" fmla="*/ 2244683 w 3299773"/>
                <a:gd name="connsiteY5" fmla="*/ 1004608 h 1709671"/>
                <a:gd name="connsiteX6" fmla="*/ 943798 w 3299773"/>
                <a:gd name="connsiteY6" fmla="*/ 1709671 h 1709671"/>
                <a:gd name="connsiteX0" fmla="*/ 943798 w 3299773"/>
                <a:gd name="connsiteY0" fmla="*/ 1709671 h 1709671"/>
                <a:gd name="connsiteX1" fmla="*/ 1369823 w 3299773"/>
                <a:gd name="connsiteY1" fmla="*/ 1207439 h 1709671"/>
                <a:gd name="connsiteX2" fmla="*/ 48009 w 3299773"/>
                <a:gd name="connsiteY2" fmla="*/ 486763 h 1709671"/>
                <a:gd name="connsiteX3" fmla="*/ 1739890 w 3299773"/>
                <a:gd name="connsiteY3" fmla="*/ 1185 h 1709671"/>
                <a:gd name="connsiteX4" fmla="*/ 3292299 w 3299773"/>
                <a:gd name="connsiteY4" fmla="*/ 622632 h 1709671"/>
                <a:gd name="connsiteX5" fmla="*/ 2136195 w 3299773"/>
                <a:gd name="connsiteY5" fmla="*/ 1283578 h 1709671"/>
                <a:gd name="connsiteX6" fmla="*/ 943798 w 3299773"/>
                <a:gd name="connsiteY6" fmla="*/ 1709671 h 1709671"/>
                <a:gd name="connsiteX0" fmla="*/ 943798 w 3299773"/>
                <a:gd name="connsiteY0" fmla="*/ 1709671 h 1709671"/>
                <a:gd name="connsiteX1" fmla="*/ 1369823 w 3299773"/>
                <a:gd name="connsiteY1" fmla="*/ 1207439 h 1709671"/>
                <a:gd name="connsiteX2" fmla="*/ 48009 w 3299773"/>
                <a:gd name="connsiteY2" fmla="*/ 486763 h 1709671"/>
                <a:gd name="connsiteX3" fmla="*/ 1739890 w 3299773"/>
                <a:gd name="connsiteY3" fmla="*/ 1185 h 1709671"/>
                <a:gd name="connsiteX4" fmla="*/ 3292299 w 3299773"/>
                <a:gd name="connsiteY4" fmla="*/ 622632 h 1709671"/>
                <a:gd name="connsiteX5" fmla="*/ 2136195 w 3299773"/>
                <a:gd name="connsiteY5" fmla="*/ 1283578 h 1709671"/>
                <a:gd name="connsiteX6" fmla="*/ 943798 w 3299773"/>
                <a:gd name="connsiteY6" fmla="*/ 1709671 h 1709671"/>
                <a:gd name="connsiteX0" fmla="*/ 943798 w 3299773"/>
                <a:gd name="connsiteY0" fmla="*/ 1709671 h 1709671"/>
                <a:gd name="connsiteX1" fmla="*/ 1369823 w 3299773"/>
                <a:gd name="connsiteY1" fmla="*/ 1207439 h 1709671"/>
                <a:gd name="connsiteX2" fmla="*/ 48009 w 3299773"/>
                <a:gd name="connsiteY2" fmla="*/ 486763 h 1709671"/>
                <a:gd name="connsiteX3" fmla="*/ 1739890 w 3299773"/>
                <a:gd name="connsiteY3" fmla="*/ 1185 h 1709671"/>
                <a:gd name="connsiteX4" fmla="*/ 3292299 w 3299773"/>
                <a:gd name="connsiteY4" fmla="*/ 622632 h 1709671"/>
                <a:gd name="connsiteX5" fmla="*/ 2136195 w 3299773"/>
                <a:gd name="connsiteY5" fmla="*/ 1283578 h 1709671"/>
                <a:gd name="connsiteX6" fmla="*/ 943798 w 3299773"/>
                <a:gd name="connsiteY6" fmla="*/ 1709671 h 1709671"/>
                <a:gd name="connsiteX0" fmla="*/ 943798 w 3299773"/>
                <a:gd name="connsiteY0" fmla="*/ 1709671 h 1709671"/>
                <a:gd name="connsiteX1" fmla="*/ 1369823 w 3299773"/>
                <a:gd name="connsiteY1" fmla="*/ 1207439 h 1709671"/>
                <a:gd name="connsiteX2" fmla="*/ 48009 w 3299773"/>
                <a:gd name="connsiteY2" fmla="*/ 486763 h 1709671"/>
                <a:gd name="connsiteX3" fmla="*/ 1739890 w 3299773"/>
                <a:gd name="connsiteY3" fmla="*/ 1185 h 1709671"/>
                <a:gd name="connsiteX4" fmla="*/ 3292299 w 3299773"/>
                <a:gd name="connsiteY4" fmla="*/ 622632 h 1709671"/>
                <a:gd name="connsiteX5" fmla="*/ 2136195 w 3299773"/>
                <a:gd name="connsiteY5" fmla="*/ 1283578 h 1709671"/>
                <a:gd name="connsiteX6" fmla="*/ 943798 w 3299773"/>
                <a:gd name="connsiteY6" fmla="*/ 1709671 h 1709671"/>
                <a:gd name="connsiteX0" fmla="*/ 947150 w 3303125"/>
                <a:gd name="connsiteY0" fmla="*/ 1710238 h 1710238"/>
                <a:gd name="connsiteX1" fmla="*/ 1373175 w 3303125"/>
                <a:gd name="connsiteY1" fmla="*/ 1208006 h 1710238"/>
                <a:gd name="connsiteX2" fmla="*/ 51361 w 3303125"/>
                <a:gd name="connsiteY2" fmla="*/ 487330 h 1710238"/>
                <a:gd name="connsiteX3" fmla="*/ 1743242 w 3303125"/>
                <a:gd name="connsiteY3" fmla="*/ 1752 h 1710238"/>
                <a:gd name="connsiteX4" fmla="*/ 3295651 w 3303125"/>
                <a:gd name="connsiteY4" fmla="*/ 623199 h 1710238"/>
                <a:gd name="connsiteX5" fmla="*/ 2139547 w 3303125"/>
                <a:gd name="connsiteY5" fmla="*/ 1284145 h 1710238"/>
                <a:gd name="connsiteX6" fmla="*/ 947150 w 3303125"/>
                <a:gd name="connsiteY6" fmla="*/ 1710238 h 1710238"/>
                <a:gd name="connsiteX0" fmla="*/ 960676 w 3316651"/>
                <a:gd name="connsiteY0" fmla="*/ 1710194 h 1710194"/>
                <a:gd name="connsiteX1" fmla="*/ 1386701 w 3316651"/>
                <a:gd name="connsiteY1" fmla="*/ 1207962 h 1710194"/>
                <a:gd name="connsiteX2" fmla="*/ 64887 w 3316651"/>
                <a:gd name="connsiteY2" fmla="*/ 487286 h 1710194"/>
                <a:gd name="connsiteX3" fmla="*/ 1756768 w 3316651"/>
                <a:gd name="connsiteY3" fmla="*/ 1708 h 1710194"/>
                <a:gd name="connsiteX4" fmla="*/ 3309177 w 3316651"/>
                <a:gd name="connsiteY4" fmla="*/ 623155 h 1710194"/>
                <a:gd name="connsiteX5" fmla="*/ 2153073 w 3316651"/>
                <a:gd name="connsiteY5" fmla="*/ 1284101 h 1710194"/>
                <a:gd name="connsiteX6" fmla="*/ 960676 w 3316651"/>
                <a:gd name="connsiteY6" fmla="*/ 1710194 h 1710194"/>
                <a:gd name="connsiteX0" fmla="*/ 921487 w 3277462"/>
                <a:gd name="connsiteY0" fmla="*/ 1710194 h 1710194"/>
                <a:gd name="connsiteX1" fmla="*/ 1347512 w 3277462"/>
                <a:gd name="connsiteY1" fmla="*/ 1207962 h 1710194"/>
                <a:gd name="connsiteX2" fmla="*/ 25698 w 3277462"/>
                <a:gd name="connsiteY2" fmla="*/ 487286 h 1710194"/>
                <a:gd name="connsiteX3" fmla="*/ 1717579 w 3277462"/>
                <a:gd name="connsiteY3" fmla="*/ 1708 h 1710194"/>
                <a:gd name="connsiteX4" fmla="*/ 3269988 w 3277462"/>
                <a:gd name="connsiteY4" fmla="*/ 623155 h 1710194"/>
                <a:gd name="connsiteX5" fmla="*/ 2113884 w 3277462"/>
                <a:gd name="connsiteY5" fmla="*/ 1284101 h 1710194"/>
                <a:gd name="connsiteX6" fmla="*/ 921487 w 3277462"/>
                <a:gd name="connsiteY6" fmla="*/ 1710194 h 1710194"/>
                <a:gd name="connsiteX0" fmla="*/ 924460 w 3280435"/>
                <a:gd name="connsiteY0" fmla="*/ 1711566 h 1711566"/>
                <a:gd name="connsiteX1" fmla="*/ 1350485 w 3280435"/>
                <a:gd name="connsiteY1" fmla="*/ 1209334 h 1711566"/>
                <a:gd name="connsiteX2" fmla="*/ 28671 w 3280435"/>
                <a:gd name="connsiteY2" fmla="*/ 488658 h 1711566"/>
                <a:gd name="connsiteX3" fmla="*/ 1720552 w 3280435"/>
                <a:gd name="connsiteY3" fmla="*/ 3080 h 1711566"/>
                <a:gd name="connsiteX4" fmla="*/ 3272961 w 3280435"/>
                <a:gd name="connsiteY4" fmla="*/ 624527 h 1711566"/>
                <a:gd name="connsiteX5" fmla="*/ 2116857 w 3280435"/>
                <a:gd name="connsiteY5" fmla="*/ 1285473 h 1711566"/>
                <a:gd name="connsiteX6" fmla="*/ 924460 w 3280435"/>
                <a:gd name="connsiteY6" fmla="*/ 1711566 h 1711566"/>
                <a:gd name="connsiteX0" fmla="*/ 902636 w 3257839"/>
                <a:gd name="connsiteY0" fmla="*/ 1694221 h 1694221"/>
                <a:gd name="connsiteX1" fmla="*/ 1328661 w 3257839"/>
                <a:gd name="connsiteY1" fmla="*/ 1191989 h 1694221"/>
                <a:gd name="connsiteX2" fmla="*/ 6847 w 3257839"/>
                <a:gd name="connsiteY2" fmla="*/ 471313 h 1694221"/>
                <a:gd name="connsiteX3" fmla="*/ 1559243 w 3257839"/>
                <a:gd name="connsiteY3" fmla="*/ 1234 h 1694221"/>
                <a:gd name="connsiteX4" fmla="*/ 3251137 w 3257839"/>
                <a:gd name="connsiteY4" fmla="*/ 607182 h 1694221"/>
                <a:gd name="connsiteX5" fmla="*/ 2095033 w 3257839"/>
                <a:gd name="connsiteY5" fmla="*/ 1268128 h 1694221"/>
                <a:gd name="connsiteX6" fmla="*/ 902636 w 3257839"/>
                <a:gd name="connsiteY6" fmla="*/ 1694221 h 1694221"/>
                <a:gd name="connsiteX0" fmla="*/ 902636 w 3257841"/>
                <a:gd name="connsiteY0" fmla="*/ 1693122 h 1693122"/>
                <a:gd name="connsiteX1" fmla="*/ 1328661 w 3257841"/>
                <a:gd name="connsiteY1" fmla="*/ 1190890 h 1693122"/>
                <a:gd name="connsiteX2" fmla="*/ 6847 w 3257841"/>
                <a:gd name="connsiteY2" fmla="*/ 470214 h 1693122"/>
                <a:gd name="connsiteX3" fmla="*/ 1559243 w 3257841"/>
                <a:gd name="connsiteY3" fmla="*/ 135 h 1693122"/>
                <a:gd name="connsiteX4" fmla="*/ 3251137 w 3257841"/>
                <a:gd name="connsiteY4" fmla="*/ 606083 h 1693122"/>
                <a:gd name="connsiteX5" fmla="*/ 2095033 w 3257841"/>
                <a:gd name="connsiteY5" fmla="*/ 1267029 h 1693122"/>
                <a:gd name="connsiteX6" fmla="*/ 902636 w 3257841"/>
                <a:gd name="connsiteY6" fmla="*/ 1693122 h 1693122"/>
                <a:gd name="connsiteX0" fmla="*/ 902636 w 3257841"/>
                <a:gd name="connsiteY0" fmla="*/ 1693122 h 1693122"/>
                <a:gd name="connsiteX1" fmla="*/ 1328661 w 3257841"/>
                <a:gd name="connsiteY1" fmla="*/ 1190890 h 1693122"/>
                <a:gd name="connsiteX2" fmla="*/ 6847 w 3257841"/>
                <a:gd name="connsiteY2" fmla="*/ 470214 h 1693122"/>
                <a:gd name="connsiteX3" fmla="*/ 1559243 w 3257841"/>
                <a:gd name="connsiteY3" fmla="*/ 135 h 1693122"/>
                <a:gd name="connsiteX4" fmla="*/ 3251137 w 3257841"/>
                <a:gd name="connsiteY4" fmla="*/ 606083 h 1693122"/>
                <a:gd name="connsiteX5" fmla="*/ 2095033 w 3257841"/>
                <a:gd name="connsiteY5" fmla="*/ 1267029 h 1693122"/>
                <a:gd name="connsiteX6" fmla="*/ 902636 w 3257841"/>
                <a:gd name="connsiteY6" fmla="*/ 1693122 h 1693122"/>
                <a:gd name="connsiteX0" fmla="*/ 902636 w 3257841"/>
                <a:gd name="connsiteY0" fmla="*/ 1693122 h 1693122"/>
                <a:gd name="connsiteX1" fmla="*/ 1328661 w 3257841"/>
                <a:gd name="connsiteY1" fmla="*/ 1190890 h 1693122"/>
                <a:gd name="connsiteX2" fmla="*/ 6847 w 3257841"/>
                <a:gd name="connsiteY2" fmla="*/ 470214 h 1693122"/>
                <a:gd name="connsiteX3" fmla="*/ 1559243 w 3257841"/>
                <a:gd name="connsiteY3" fmla="*/ 135 h 1693122"/>
                <a:gd name="connsiteX4" fmla="*/ 3251137 w 3257841"/>
                <a:gd name="connsiteY4" fmla="*/ 606083 h 1693122"/>
                <a:gd name="connsiteX5" fmla="*/ 2095033 w 3257841"/>
                <a:gd name="connsiteY5" fmla="*/ 1267029 h 1693122"/>
                <a:gd name="connsiteX6" fmla="*/ 902636 w 3257841"/>
                <a:gd name="connsiteY6" fmla="*/ 1693122 h 1693122"/>
                <a:gd name="connsiteX0" fmla="*/ 925884 w 3281089"/>
                <a:gd name="connsiteY0" fmla="*/ 1693800 h 1693800"/>
                <a:gd name="connsiteX1" fmla="*/ 1351909 w 3281089"/>
                <a:gd name="connsiteY1" fmla="*/ 1191568 h 1693800"/>
                <a:gd name="connsiteX2" fmla="*/ 30095 w 3281089"/>
                <a:gd name="connsiteY2" fmla="*/ 470892 h 1693800"/>
                <a:gd name="connsiteX3" fmla="*/ 1582491 w 3281089"/>
                <a:gd name="connsiteY3" fmla="*/ 813 h 1693800"/>
                <a:gd name="connsiteX4" fmla="*/ 3274385 w 3281089"/>
                <a:gd name="connsiteY4" fmla="*/ 606761 h 1693800"/>
                <a:gd name="connsiteX5" fmla="*/ 2118281 w 3281089"/>
                <a:gd name="connsiteY5" fmla="*/ 1267707 h 1693800"/>
                <a:gd name="connsiteX6" fmla="*/ 925884 w 3281089"/>
                <a:gd name="connsiteY6" fmla="*/ 1693800 h 1693800"/>
                <a:gd name="connsiteX0" fmla="*/ 925884 w 3281089"/>
                <a:gd name="connsiteY0" fmla="*/ 1693800 h 1693800"/>
                <a:gd name="connsiteX1" fmla="*/ 1351909 w 3281089"/>
                <a:gd name="connsiteY1" fmla="*/ 1191568 h 1693800"/>
                <a:gd name="connsiteX2" fmla="*/ 30095 w 3281089"/>
                <a:gd name="connsiteY2" fmla="*/ 470892 h 1693800"/>
                <a:gd name="connsiteX3" fmla="*/ 1582491 w 3281089"/>
                <a:gd name="connsiteY3" fmla="*/ 813 h 1693800"/>
                <a:gd name="connsiteX4" fmla="*/ 3274385 w 3281089"/>
                <a:gd name="connsiteY4" fmla="*/ 606761 h 1693800"/>
                <a:gd name="connsiteX5" fmla="*/ 2102783 w 3281089"/>
                <a:gd name="connsiteY5" fmla="*/ 1205714 h 1693800"/>
                <a:gd name="connsiteX6" fmla="*/ 925884 w 3281089"/>
                <a:gd name="connsiteY6" fmla="*/ 1693800 h 1693800"/>
                <a:gd name="connsiteX0" fmla="*/ 925884 w 3281089"/>
                <a:gd name="connsiteY0" fmla="*/ 1693800 h 1693800"/>
                <a:gd name="connsiteX1" fmla="*/ 1351909 w 3281089"/>
                <a:gd name="connsiteY1" fmla="*/ 1191568 h 1693800"/>
                <a:gd name="connsiteX2" fmla="*/ 30095 w 3281089"/>
                <a:gd name="connsiteY2" fmla="*/ 470892 h 1693800"/>
                <a:gd name="connsiteX3" fmla="*/ 1582491 w 3281089"/>
                <a:gd name="connsiteY3" fmla="*/ 813 h 1693800"/>
                <a:gd name="connsiteX4" fmla="*/ 3274385 w 3281089"/>
                <a:gd name="connsiteY4" fmla="*/ 606761 h 1693800"/>
                <a:gd name="connsiteX5" fmla="*/ 2102783 w 3281089"/>
                <a:gd name="connsiteY5" fmla="*/ 1205714 h 1693800"/>
                <a:gd name="connsiteX6" fmla="*/ 925884 w 3281089"/>
                <a:gd name="connsiteY6" fmla="*/ 1693800 h 1693800"/>
                <a:gd name="connsiteX0" fmla="*/ 939101 w 3294306"/>
                <a:gd name="connsiteY0" fmla="*/ 1693978 h 1693978"/>
                <a:gd name="connsiteX1" fmla="*/ 1365126 w 3294306"/>
                <a:gd name="connsiteY1" fmla="*/ 1191746 h 1693978"/>
                <a:gd name="connsiteX2" fmla="*/ 43312 w 3294306"/>
                <a:gd name="connsiteY2" fmla="*/ 471070 h 1693978"/>
                <a:gd name="connsiteX3" fmla="*/ 1595708 w 3294306"/>
                <a:gd name="connsiteY3" fmla="*/ 991 h 1693978"/>
                <a:gd name="connsiteX4" fmla="*/ 3287602 w 3294306"/>
                <a:gd name="connsiteY4" fmla="*/ 606939 h 1693978"/>
                <a:gd name="connsiteX5" fmla="*/ 2116000 w 3294306"/>
                <a:gd name="connsiteY5" fmla="*/ 1205892 h 1693978"/>
                <a:gd name="connsiteX6" fmla="*/ 939101 w 3294306"/>
                <a:gd name="connsiteY6" fmla="*/ 1693978 h 1693978"/>
                <a:gd name="connsiteX0" fmla="*/ 941587 w 3296792"/>
                <a:gd name="connsiteY0" fmla="*/ 1693434 h 1693434"/>
                <a:gd name="connsiteX1" fmla="*/ 1367612 w 3296792"/>
                <a:gd name="connsiteY1" fmla="*/ 1191202 h 1693434"/>
                <a:gd name="connsiteX2" fmla="*/ 45798 w 3296792"/>
                <a:gd name="connsiteY2" fmla="*/ 470526 h 1693434"/>
                <a:gd name="connsiteX3" fmla="*/ 1598194 w 3296792"/>
                <a:gd name="connsiteY3" fmla="*/ 447 h 1693434"/>
                <a:gd name="connsiteX4" fmla="*/ 3290088 w 3296792"/>
                <a:gd name="connsiteY4" fmla="*/ 606395 h 1693434"/>
                <a:gd name="connsiteX5" fmla="*/ 2118486 w 3296792"/>
                <a:gd name="connsiteY5" fmla="*/ 1205348 h 1693434"/>
                <a:gd name="connsiteX6" fmla="*/ 941587 w 3296792"/>
                <a:gd name="connsiteY6" fmla="*/ 1693434 h 1693434"/>
                <a:gd name="connsiteX0" fmla="*/ 941587 w 3290088"/>
                <a:gd name="connsiteY0" fmla="*/ 1693434 h 1693434"/>
                <a:gd name="connsiteX1" fmla="*/ 1367612 w 3290088"/>
                <a:gd name="connsiteY1" fmla="*/ 1191202 h 1693434"/>
                <a:gd name="connsiteX2" fmla="*/ 45798 w 3290088"/>
                <a:gd name="connsiteY2" fmla="*/ 470526 h 1693434"/>
                <a:gd name="connsiteX3" fmla="*/ 1598194 w 3290088"/>
                <a:gd name="connsiteY3" fmla="*/ 447 h 1693434"/>
                <a:gd name="connsiteX4" fmla="*/ 3290088 w 3290088"/>
                <a:gd name="connsiteY4" fmla="*/ 606395 h 1693434"/>
                <a:gd name="connsiteX5" fmla="*/ 2118486 w 3290088"/>
                <a:gd name="connsiteY5" fmla="*/ 1205348 h 1693434"/>
                <a:gd name="connsiteX6" fmla="*/ 941587 w 3290088"/>
                <a:gd name="connsiteY6" fmla="*/ 1693434 h 169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088" h="1693434">
                  <a:moveTo>
                    <a:pt x="941587" y="1693434"/>
                  </a:moveTo>
                  <a:cubicBezTo>
                    <a:pt x="1223079" y="1582851"/>
                    <a:pt x="1287597" y="1425771"/>
                    <a:pt x="1367612" y="1191202"/>
                  </a:cubicBezTo>
                  <a:cubicBezTo>
                    <a:pt x="90515" y="1250561"/>
                    <a:pt x="-111291" y="707780"/>
                    <a:pt x="45798" y="470526"/>
                  </a:cubicBezTo>
                  <a:cubicBezTo>
                    <a:pt x="311954" y="68545"/>
                    <a:pt x="809506" y="-6700"/>
                    <a:pt x="1598194" y="447"/>
                  </a:cubicBezTo>
                  <a:cubicBezTo>
                    <a:pt x="2139361" y="5351"/>
                    <a:pt x="3140052" y="-28839"/>
                    <a:pt x="3290088" y="606395"/>
                  </a:cubicBezTo>
                  <a:cubicBezTo>
                    <a:pt x="3194622" y="1010141"/>
                    <a:pt x="2881478" y="1104406"/>
                    <a:pt x="2118486" y="1205348"/>
                  </a:cubicBezTo>
                  <a:cubicBezTo>
                    <a:pt x="1514376" y="1554023"/>
                    <a:pt x="1778171" y="1546237"/>
                    <a:pt x="941587" y="1693434"/>
                  </a:cubicBezTo>
                  <a:close/>
                </a:path>
              </a:pathLst>
            </a:custGeom>
            <a:solidFill>
              <a:srgbClr val="F6DB42"/>
            </a:solidFill>
            <a:ln w="28575" cap="flat" cmpd="sng">
              <a:solidFill>
                <a:schemeClr val="tx1"/>
              </a:solidFill>
              <a:prstDash val="solid"/>
              <a:miter lim="800000"/>
              <a:headEnd type="none" w="sm" len="sm"/>
              <a:tailEnd type="none" w="sm" len="sm"/>
            </a:ln>
          </p:spPr>
          <p:txBody>
            <a:bodyPr spcFirstLastPara="1" wrap="none" lIns="0" tIns="0" rIns="0" bIns="0" anchor="ctr"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1" i="0" u="none" strike="noStrike" cap="none">
                <a:solidFill>
                  <a:schemeClr val="dk1"/>
                </a:solidFill>
                <a:latin typeface="Arial" panose="020B0604020202020204" pitchFamily="34" charset="0"/>
                <a:ea typeface="Tahoma"/>
                <a:cs typeface="Arial" panose="020B0604020202020204" pitchFamily="34" charset="0"/>
                <a:sym typeface="Tahoma"/>
              </a:endParaRPr>
            </a:p>
          </p:txBody>
        </p:sp>
        <p:sp>
          <p:nvSpPr>
            <p:cNvPr id="8" name="TextBox 7">
              <a:extLst>
                <a:ext uri="{FF2B5EF4-FFF2-40B4-BE49-F238E27FC236}">
                  <a16:creationId xmlns:a16="http://schemas.microsoft.com/office/drawing/2014/main" id="{C228D3D6-6492-030A-9050-A3087BB2721D}"/>
                </a:ext>
              </a:extLst>
            </p:cNvPr>
            <p:cNvSpPr txBox="1"/>
            <p:nvPr/>
          </p:nvSpPr>
          <p:spPr>
            <a:xfrm>
              <a:off x="6786538" y="3374897"/>
              <a:ext cx="2225444" cy="707886"/>
            </a:xfrm>
            <a:prstGeom prst="rect">
              <a:avLst/>
            </a:prstGeom>
            <a:noFill/>
          </p:spPr>
          <p:txBody>
            <a:bodyPr wrap="square" rtlCol="0">
              <a:spAutoFit/>
            </a:bodyPr>
            <a:lstStyle/>
            <a:p>
              <a:pPr algn="ctr"/>
              <a:r>
                <a:rPr lang="en-US" sz="2000" b="1">
                  <a:solidFill>
                    <a:schemeClr val="dk1"/>
                  </a:solidFill>
                  <a:latin typeface="Arial" panose="020B0604020202020204" pitchFamily="34" charset="0"/>
                  <a:ea typeface="Tahoma"/>
                  <a:cs typeface="Arial" panose="020B0604020202020204" pitchFamily="34" charset="0"/>
                  <a:sym typeface="Tahoma"/>
                </a:rPr>
                <a:t>Mike entered </a:t>
              </a:r>
              <a:br>
                <a:rPr lang="en-US" sz="2000" b="1">
                  <a:solidFill>
                    <a:schemeClr val="dk1"/>
                  </a:solidFill>
                  <a:latin typeface="Arial" panose="020B0604020202020204" pitchFamily="34" charset="0"/>
                  <a:ea typeface="Tahoma"/>
                  <a:cs typeface="Arial" panose="020B0604020202020204" pitchFamily="34" charset="0"/>
                  <a:sym typeface="Tahoma"/>
                </a:rPr>
              </a:br>
              <a:r>
                <a:rPr lang="en-US" sz="2000" b="1">
                  <a:solidFill>
                    <a:schemeClr val="dk1"/>
                  </a:solidFill>
                  <a:latin typeface="Arial" panose="020B0604020202020204" pitchFamily="34" charset="0"/>
                  <a:ea typeface="Tahoma"/>
                  <a:cs typeface="Arial" panose="020B0604020202020204" pitchFamily="34" charset="0"/>
                  <a:sym typeface="Tahoma"/>
                </a:rPr>
                <a:t>the arena.</a:t>
              </a:r>
            </a:p>
          </p:txBody>
        </p:sp>
      </p:grpSp>
      <p:sp>
        <p:nvSpPr>
          <p:cNvPr id="36" name="Rectangle 35">
            <a:extLst>
              <a:ext uri="{FF2B5EF4-FFF2-40B4-BE49-F238E27FC236}">
                <a16:creationId xmlns:a16="http://schemas.microsoft.com/office/drawing/2014/main" id="{9B55160C-83AC-06E9-4169-5461C04C32CC}"/>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37" name="Rectangle 36">
            <a:extLst>
              <a:ext uri="{FF2B5EF4-FFF2-40B4-BE49-F238E27FC236}">
                <a16:creationId xmlns:a16="http://schemas.microsoft.com/office/drawing/2014/main" id="{0DE4AE8E-1253-2D5E-EB8E-5BCBEC80DA90}"/>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97E065E1-9E26-4966-E6B5-7FF79D8B1A87}"/>
              </a:ext>
            </a:extLst>
          </p:cNvPr>
          <p:cNvSpPr>
            <a:spLocks noGrp="1"/>
          </p:cNvSpPr>
          <p:nvPr>
            <p:ph type="sldNum" sz="quarter" idx="10"/>
          </p:nvPr>
        </p:nvSpPr>
        <p:spPr/>
        <p:txBody>
          <a:bodyPr/>
          <a:lstStyle/>
          <a:p>
            <a:pPr>
              <a:defRPr/>
            </a:pPr>
            <a:fld id="{D68E8870-17DE-45C4-A8DD-7644B2422933}" type="slidenum">
              <a:rPr lang="en-US" smtClean="0"/>
              <a:pPr>
                <a:defRPr/>
              </a:pPr>
              <a:t>25</a:t>
            </a:fld>
            <a:endParaRPr lang="en-US"/>
          </a:p>
        </p:txBody>
      </p:sp>
    </p:spTree>
    <p:extLst>
      <p:ext uri="{BB962C8B-B14F-4D97-AF65-F5344CB8AC3E}">
        <p14:creationId xmlns:p14="http://schemas.microsoft.com/office/powerpoint/2010/main" val="402857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pattern&#10;&#10;Description automatically generated">
            <a:extLst>
              <a:ext uri="{FF2B5EF4-FFF2-40B4-BE49-F238E27FC236}">
                <a16:creationId xmlns:a16="http://schemas.microsoft.com/office/drawing/2014/main" id="{7C29F61B-2D08-C48D-3859-CE8BE41E57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8217" y="685042"/>
            <a:ext cx="12199137" cy="5752701"/>
          </a:xfrm>
          <a:prstGeom prst="rect">
            <a:avLst/>
          </a:prstGeom>
        </p:spPr>
      </p:pic>
      <p:sp>
        <p:nvSpPr>
          <p:cNvPr id="32" name="Rectangle 31">
            <a:extLst>
              <a:ext uri="{FF2B5EF4-FFF2-40B4-BE49-F238E27FC236}">
                <a16:creationId xmlns:a16="http://schemas.microsoft.com/office/drawing/2014/main" id="{F7E4C34B-51AC-D328-86FC-1A821919925F}"/>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Rectangle 32">
            <a:extLst>
              <a:ext uri="{FF2B5EF4-FFF2-40B4-BE49-F238E27FC236}">
                <a16:creationId xmlns:a16="http://schemas.microsoft.com/office/drawing/2014/main" id="{1FDECDD1-5F0D-118C-166C-CFF931049D62}"/>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Rectangle 33">
            <a:extLst>
              <a:ext uri="{FF2B5EF4-FFF2-40B4-BE49-F238E27FC236}">
                <a16:creationId xmlns:a16="http://schemas.microsoft.com/office/drawing/2014/main" id="{2CAA8470-F1C0-BC67-A29E-B056EE9411EA}"/>
              </a:ext>
            </a:extLst>
          </p:cNvPr>
          <p:cNvSpPr/>
          <p:nvPr/>
        </p:nvSpPr>
        <p:spPr bwMode="auto">
          <a:xfrm>
            <a:off x="-7137" y="-2"/>
            <a:ext cx="12199137" cy="6425562"/>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ounded Rectangle 4">
            <a:extLst>
              <a:ext uri="{FF2B5EF4-FFF2-40B4-BE49-F238E27FC236}">
                <a16:creationId xmlns:a16="http://schemas.microsoft.com/office/drawing/2014/main" id="{7A48C8AA-4C4C-D91F-E56E-5AB19C51CADF}"/>
              </a:ext>
            </a:extLst>
          </p:cNvPr>
          <p:cNvSpPr/>
          <p:nvPr/>
        </p:nvSpPr>
        <p:spPr bwMode="auto">
          <a:xfrm>
            <a:off x="7420832" y="1372075"/>
            <a:ext cx="4129437" cy="4621402"/>
          </a:xfrm>
          <a:prstGeom prst="roundRect">
            <a:avLst>
              <a:gd name="adj" fmla="val 4053"/>
            </a:avLst>
          </a:prstGeom>
          <a:solidFill>
            <a:schemeClr val="tx1">
              <a:lumMod val="85000"/>
              <a:lumOff val="15000"/>
            </a:schemeClr>
          </a:solidFill>
          <a:ln w="76200" cap="flat" cmpd="sng" algn="ctr">
            <a:solidFill>
              <a:schemeClr val="tx1">
                <a:lumMod val="95000"/>
                <a:lumOff val="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8A4B9428-35CD-89BF-3BC0-05BFA768B86E}"/>
              </a:ext>
            </a:extLst>
          </p:cNvPr>
          <p:cNvSpPr/>
          <p:nvPr/>
        </p:nvSpPr>
        <p:spPr bwMode="auto">
          <a:xfrm>
            <a:off x="7590392" y="1494345"/>
            <a:ext cx="3790317" cy="4332877"/>
          </a:xfrm>
          <a:prstGeom prst="rect">
            <a:avLst/>
          </a:prstGeom>
          <a:solidFill>
            <a:schemeClr val="tx1">
              <a:lumMod val="75000"/>
              <a:lumOff val="2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ahoma" charset="0"/>
            </a:endParaRPr>
          </a:p>
        </p:txBody>
      </p:sp>
      <p:sp>
        <p:nvSpPr>
          <p:cNvPr id="20" name="Rectangle 19">
            <a:extLst>
              <a:ext uri="{FF2B5EF4-FFF2-40B4-BE49-F238E27FC236}">
                <a16:creationId xmlns:a16="http://schemas.microsoft.com/office/drawing/2014/main" id="{679B2EFC-A63C-DAC1-178D-346BDB458089}"/>
              </a:ext>
            </a:extLst>
          </p:cNvPr>
          <p:cNvSpPr/>
          <p:nvPr/>
        </p:nvSpPr>
        <p:spPr bwMode="auto">
          <a:xfrm>
            <a:off x="7793562" y="2401512"/>
            <a:ext cx="3375791" cy="331603"/>
          </a:xfrm>
          <a:prstGeom prst="rect">
            <a:avLst/>
          </a:prstGeom>
          <a:solidFill>
            <a:srgbClr val="6E6E6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BFED4E02-7160-1D8F-505D-1DB37DBD2828}"/>
              </a:ext>
            </a:extLst>
          </p:cNvPr>
          <p:cNvSpPr>
            <a:spLocks noGrp="1"/>
          </p:cNvSpPr>
          <p:nvPr>
            <p:ph type="title"/>
          </p:nvPr>
        </p:nvSpPr>
        <p:spPr/>
        <p:txBody>
          <a:bodyPr/>
          <a:lstStyle/>
          <a:p>
            <a:r>
              <a:rPr lang="en-US" dirty="0"/>
              <a:t>What is a result property?</a:t>
            </a:r>
          </a:p>
        </p:txBody>
      </p:sp>
      <p:sp>
        <p:nvSpPr>
          <p:cNvPr id="25" name="Rectangle 24">
            <a:extLst>
              <a:ext uri="{FF2B5EF4-FFF2-40B4-BE49-F238E27FC236}">
                <a16:creationId xmlns:a16="http://schemas.microsoft.com/office/drawing/2014/main" id="{95AC6FC7-9A19-BA44-7828-8C8A75C852CB}"/>
              </a:ext>
            </a:extLst>
          </p:cNvPr>
          <p:cNvSpPr/>
          <p:nvPr/>
        </p:nvSpPr>
        <p:spPr>
          <a:xfrm>
            <a:off x="7698324" y="1486261"/>
            <a:ext cx="3790317" cy="766060"/>
          </a:xfrm>
          <a:prstGeom prst="rect">
            <a:avLst/>
          </a:prstGeom>
          <a:noFill/>
          <a:ln w="19050">
            <a:noFill/>
          </a:ln>
        </p:spPr>
        <p:txBody>
          <a:bodyPr wrap="square" lIns="274320" tIns="91440" rIns="274320" bIns="91440" anchor="ctr" anchorCtr="0">
            <a:spAutoFit/>
          </a:bodyPr>
          <a:lstStyle/>
          <a:p>
            <a:pPr lvl="0">
              <a:spcBef>
                <a:spcPts val="0"/>
              </a:spcBef>
              <a:spcAft>
                <a:spcPts val="0"/>
              </a:spcAft>
              <a:buSzPts val="2100"/>
            </a:pPr>
            <a:r>
              <a:rPr lang="en-US" sz="2000" b="1" dirty="0">
                <a:ln>
                  <a:solidFill>
                    <a:srgbClr val="92D050"/>
                  </a:solidFill>
                </a:ln>
                <a:solidFill>
                  <a:srgbClr val="92D050"/>
                </a:solidFill>
                <a:latin typeface="Andale Mono" panose="020B0509000000000004" pitchFamily="49" charset="0"/>
                <a:cs typeface="Arial" panose="020B0604020202020204" pitchFamily="34" charset="0"/>
              </a:rPr>
              <a:t>Simulation Results</a:t>
            </a:r>
          </a:p>
        </p:txBody>
      </p:sp>
      <p:sp>
        <p:nvSpPr>
          <p:cNvPr id="30" name="Rectangle 29">
            <a:extLst>
              <a:ext uri="{FF2B5EF4-FFF2-40B4-BE49-F238E27FC236}">
                <a16:creationId xmlns:a16="http://schemas.microsoft.com/office/drawing/2014/main" id="{ACFA40C8-876A-3FF1-9F1F-61F9A6B24A30}"/>
              </a:ext>
            </a:extLst>
          </p:cNvPr>
          <p:cNvSpPr/>
          <p:nvPr/>
        </p:nvSpPr>
        <p:spPr bwMode="auto">
          <a:xfrm>
            <a:off x="7793562" y="2788439"/>
            <a:ext cx="3375791" cy="331603"/>
          </a:xfrm>
          <a:prstGeom prst="rect">
            <a:avLst/>
          </a:prstGeom>
          <a:solidFill>
            <a:srgbClr val="6E6E6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Rectangle 34">
            <a:extLst>
              <a:ext uri="{FF2B5EF4-FFF2-40B4-BE49-F238E27FC236}">
                <a16:creationId xmlns:a16="http://schemas.microsoft.com/office/drawing/2014/main" id="{6CD2884B-08BB-1803-7A40-7D14068233E0}"/>
              </a:ext>
            </a:extLst>
          </p:cNvPr>
          <p:cNvSpPr/>
          <p:nvPr/>
        </p:nvSpPr>
        <p:spPr bwMode="auto">
          <a:xfrm>
            <a:off x="7793562" y="3175366"/>
            <a:ext cx="3375791" cy="331603"/>
          </a:xfrm>
          <a:prstGeom prst="rect">
            <a:avLst/>
          </a:prstGeom>
          <a:solidFill>
            <a:srgbClr val="6E6E6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Rectangle 35">
            <a:extLst>
              <a:ext uri="{FF2B5EF4-FFF2-40B4-BE49-F238E27FC236}">
                <a16:creationId xmlns:a16="http://schemas.microsoft.com/office/drawing/2014/main" id="{629BCA0A-88BB-DD5B-3A13-363C369B6C42}"/>
              </a:ext>
            </a:extLst>
          </p:cNvPr>
          <p:cNvSpPr/>
          <p:nvPr/>
        </p:nvSpPr>
        <p:spPr bwMode="auto">
          <a:xfrm>
            <a:off x="7793562" y="3562294"/>
            <a:ext cx="3375791" cy="331603"/>
          </a:xfrm>
          <a:prstGeom prst="rect">
            <a:avLst/>
          </a:prstGeom>
          <a:solidFill>
            <a:srgbClr val="6E6E6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Rectangle 38">
            <a:extLst>
              <a:ext uri="{FF2B5EF4-FFF2-40B4-BE49-F238E27FC236}">
                <a16:creationId xmlns:a16="http://schemas.microsoft.com/office/drawing/2014/main" id="{C2B931B6-9F9E-0844-10C8-3AF57FACACC9}"/>
              </a:ext>
            </a:extLst>
          </p:cNvPr>
          <p:cNvSpPr/>
          <p:nvPr/>
        </p:nvSpPr>
        <p:spPr bwMode="auto">
          <a:xfrm>
            <a:off x="7799004" y="3949222"/>
            <a:ext cx="3375791" cy="1740751"/>
          </a:xfrm>
          <a:prstGeom prst="rect">
            <a:avLst/>
          </a:prstGeom>
          <a:solidFill>
            <a:srgbClr val="6E6E6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Rectangle 25">
            <a:extLst>
              <a:ext uri="{FF2B5EF4-FFF2-40B4-BE49-F238E27FC236}">
                <a16:creationId xmlns:a16="http://schemas.microsoft.com/office/drawing/2014/main" id="{87A7ADF7-397A-CD14-5FCF-7BFDBDE64C16}"/>
              </a:ext>
            </a:extLst>
          </p:cNvPr>
          <p:cNvSpPr/>
          <p:nvPr/>
        </p:nvSpPr>
        <p:spPr>
          <a:xfrm>
            <a:off x="7644358" y="2257875"/>
            <a:ext cx="3790317" cy="3424014"/>
          </a:xfrm>
          <a:prstGeom prst="rect">
            <a:avLst/>
          </a:prstGeom>
          <a:noFill/>
          <a:ln w="19050">
            <a:noFill/>
          </a:ln>
        </p:spPr>
        <p:txBody>
          <a:bodyPr wrap="square" lIns="274320" tIns="91440" rIns="274320" bIns="91440" anchor="ctr" anchorCtr="0">
            <a:spAutoFit/>
          </a:bodyPr>
          <a:lstStyle/>
          <a:p>
            <a:pPr lvl="0">
              <a:lnSpc>
                <a:spcPct val="150000"/>
              </a:lnSpc>
              <a:spcBef>
                <a:spcPts val="0"/>
              </a:spcBef>
              <a:spcAft>
                <a:spcPts val="0"/>
              </a:spcAft>
              <a:buSzPts val="2100"/>
            </a:pPr>
            <a:r>
              <a:rPr lang="en-US" sz="1700" b="1" dirty="0">
                <a:solidFill>
                  <a:srgbClr val="92D050"/>
                </a:solidFill>
                <a:latin typeface="Andale Mono" panose="020B0509000000000004" pitchFamily="49" charset="0"/>
                <a:cs typeface="Arial" panose="020B0604020202020204" pitchFamily="34" charset="0"/>
              </a:rPr>
              <a:t>Mission Success: True</a:t>
            </a:r>
            <a:br>
              <a:rPr lang="en-US" sz="1700" b="1" dirty="0">
                <a:solidFill>
                  <a:srgbClr val="92D050"/>
                </a:solidFill>
                <a:latin typeface="Andale Mono" panose="020B0509000000000004" pitchFamily="49" charset="0"/>
                <a:cs typeface="Arial" panose="020B0604020202020204" pitchFamily="34" charset="0"/>
              </a:rPr>
            </a:br>
            <a:r>
              <a:rPr lang="en-US" sz="1700" b="1" dirty="0">
                <a:solidFill>
                  <a:srgbClr val="92D050"/>
                </a:solidFill>
                <a:latin typeface="Andale Mono" panose="020B0509000000000004" pitchFamily="49" charset="0"/>
                <a:cs typeface="Arial" panose="020B0604020202020204" pitchFamily="34" charset="0"/>
              </a:rPr>
              <a:t>Task Completed: True</a:t>
            </a:r>
            <a:br>
              <a:rPr lang="en-US" sz="1700" b="1" dirty="0">
                <a:solidFill>
                  <a:srgbClr val="92D050"/>
                </a:solidFill>
                <a:latin typeface="Andale Mono" panose="020B0509000000000004" pitchFamily="49" charset="0"/>
                <a:cs typeface="Arial" panose="020B0604020202020204" pitchFamily="34" charset="0"/>
              </a:rPr>
            </a:br>
            <a:r>
              <a:rPr lang="en-US" sz="1700" b="1" dirty="0">
                <a:solidFill>
                  <a:srgbClr val="92D050"/>
                </a:solidFill>
                <a:latin typeface="Andale Mono" panose="020B0509000000000004" pitchFamily="49" charset="0"/>
                <a:cs typeface="Arial" panose="020B0604020202020204" pitchFamily="34" charset="0"/>
              </a:rPr>
              <a:t>Unit Response: null</a:t>
            </a:r>
          </a:p>
          <a:p>
            <a:pPr lvl="0">
              <a:lnSpc>
                <a:spcPct val="150000"/>
              </a:lnSpc>
              <a:spcBef>
                <a:spcPts val="0"/>
              </a:spcBef>
              <a:spcAft>
                <a:spcPts val="0"/>
              </a:spcAft>
              <a:buSzPts val="2100"/>
            </a:pPr>
            <a:r>
              <a:rPr lang="en-US" sz="1700" b="1" dirty="0">
                <a:solidFill>
                  <a:srgbClr val="92D050"/>
                </a:solidFill>
                <a:latin typeface="Andale Mono" panose="020B0509000000000004" pitchFamily="49" charset="0"/>
                <a:cs typeface="Arial" panose="020B0604020202020204" pitchFamily="34" charset="0"/>
              </a:rPr>
              <a:t>Duration: 00:48:00</a:t>
            </a:r>
          </a:p>
          <a:p>
            <a:pPr lvl="0">
              <a:lnSpc>
                <a:spcPct val="150000"/>
              </a:lnSpc>
              <a:spcBef>
                <a:spcPts val="0"/>
              </a:spcBef>
              <a:spcAft>
                <a:spcPts val="0"/>
              </a:spcAft>
              <a:buSzPts val="2100"/>
            </a:pPr>
            <a:r>
              <a:rPr lang="en-US" sz="1700" b="1" dirty="0">
                <a:solidFill>
                  <a:srgbClr val="92D050"/>
                </a:solidFill>
                <a:latin typeface="Andale Mono" panose="020B0509000000000004" pitchFamily="49" charset="0"/>
                <a:cs typeface="Arial" panose="020B0604020202020204" pitchFamily="34" charset="0"/>
              </a:rPr>
              <a:t>Score:</a:t>
            </a:r>
          </a:p>
          <a:p>
            <a:pPr marL="342900" lvl="0" indent="-342900">
              <a:spcBef>
                <a:spcPts val="0"/>
              </a:spcBef>
              <a:spcAft>
                <a:spcPts val="600"/>
              </a:spcAft>
              <a:buSzPts val="2100"/>
              <a:buFont typeface="Arial" panose="020B0604020202020204" pitchFamily="34" charset="0"/>
              <a:buChar char="•"/>
            </a:pPr>
            <a:r>
              <a:rPr lang="en-US" sz="1700" b="1" dirty="0">
                <a:solidFill>
                  <a:srgbClr val="92D050"/>
                </a:solidFill>
                <a:latin typeface="Andale Mono" panose="020B0509000000000004" pitchFamily="49" charset="0"/>
                <a:cs typeface="Arial" panose="020B0604020202020204" pitchFamily="34" charset="0"/>
              </a:rPr>
              <a:t>Scaled: 0.95</a:t>
            </a:r>
          </a:p>
          <a:p>
            <a:pPr marL="342900" lvl="0" indent="-342900">
              <a:spcBef>
                <a:spcPts val="0"/>
              </a:spcBef>
              <a:spcAft>
                <a:spcPts val="600"/>
              </a:spcAft>
              <a:buSzPts val="2100"/>
              <a:buFont typeface="Arial" panose="020B0604020202020204" pitchFamily="34" charset="0"/>
              <a:buChar char="•"/>
            </a:pPr>
            <a:r>
              <a:rPr lang="en-US" sz="1700" b="1" dirty="0">
                <a:solidFill>
                  <a:srgbClr val="92D050"/>
                </a:solidFill>
                <a:latin typeface="Andale Mono" panose="020B0509000000000004" pitchFamily="49" charset="0"/>
                <a:cs typeface="Arial" panose="020B0604020202020204" pitchFamily="34" charset="0"/>
              </a:rPr>
              <a:t>Min: 0</a:t>
            </a:r>
          </a:p>
          <a:p>
            <a:pPr marL="342900" lvl="0" indent="-342900">
              <a:spcBef>
                <a:spcPts val="0"/>
              </a:spcBef>
              <a:spcAft>
                <a:spcPts val="600"/>
              </a:spcAft>
              <a:buSzPts val="2100"/>
              <a:buFont typeface="Arial" panose="020B0604020202020204" pitchFamily="34" charset="0"/>
              <a:buChar char="•"/>
            </a:pPr>
            <a:r>
              <a:rPr lang="en-US" sz="1700" b="1" dirty="0">
                <a:solidFill>
                  <a:srgbClr val="92D050"/>
                </a:solidFill>
                <a:latin typeface="Andale Mono" panose="020B0509000000000004" pitchFamily="49" charset="0"/>
                <a:cs typeface="Arial" panose="020B0604020202020204" pitchFamily="34" charset="0"/>
              </a:rPr>
              <a:t>Max: 100</a:t>
            </a:r>
          </a:p>
          <a:p>
            <a:pPr marL="342900" lvl="0" indent="-342900">
              <a:spcBef>
                <a:spcPts val="0"/>
              </a:spcBef>
              <a:spcAft>
                <a:spcPts val="600"/>
              </a:spcAft>
              <a:buSzPts val="2100"/>
              <a:buFont typeface="Arial" panose="020B0604020202020204" pitchFamily="34" charset="0"/>
              <a:buChar char="•"/>
            </a:pPr>
            <a:r>
              <a:rPr lang="en-US" sz="1700" b="1" dirty="0">
                <a:solidFill>
                  <a:srgbClr val="92D050"/>
                </a:solidFill>
                <a:latin typeface="Andale Mono" panose="020B0509000000000004" pitchFamily="49" charset="0"/>
                <a:cs typeface="Arial" panose="020B0604020202020204" pitchFamily="34" charset="0"/>
              </a:rPr>
              <a:t>Raw: 95</a:t>
            </a:r>
          </a:p>
        </p:txBody>
      </p:sp>
      <p:cxnSp>
        <p:nvCxnSpPr>
          <p:cNvPr id="10" name="Straight Connector 9">
            <a:extLst>
              <a:ext uri="{FF2B5EF4-FFF2-40B4-BE49-F238E27FC236}">
                <a16:creationId xmlns:a16="http://schemas.microsoft.com/office/drawing/2014/main" id="{EC218BEA-1208-FFE5-42FA-81B41899464F}"/>
              </a:ext>
            </a:extLst>
          </p:cNvPr>
          <p:cNvCxnSpPr>
            <a:cxnSpLocks/>
          </p:cNvCxnSpPr>
          <p:nvPr/>
        </p:nvCxnSpPr>
        <p:spPr bwMode="auto">
          <a:xfrm>
            <a:off x="8045575" y="2258027"/>
            <a:ext cx="2799529" cy="0"/>
          </a:xfrm>
          <a:prstGeom prst="line">
            <a:avLst/>
          </a:prstGeom>
          <a:solidFill>
            <a:schemeClr val="accent1"/>
          </a:solidFill>
          <a:ln w="19050" cap="flat" cmpd="sng" algn="ctr">
            <a:solidFill>
              <a:srgbClr val="92D050"/>
            </a:solidFill>
            <a:prstDash val="solid"/>
            <a:miter lim="800000"/>
            <a:headEnd type="none" w="med" len="med"/>
            <a:tailEnd type="none" w="med" len="med"/>
          </a:ln>
          <a:effectLst/>
        </p:spPr>
      </p:cxnSp>
      <p:pic>
        <p:nvPicPr>
          <p:cNvPr id="7" name="Picture 6" descr="A picture containing table&#10;&#10;Description automatically generated">
            <a:extLst>
              <a:ext uri="{FF2B5EF4-FFF2-40B4-BE49-F238E27FC236}">
                <a16:creationId xmlns:a16="http://schemas.microsoft.com/office/drawing/2014/main" id="{135FC319-33E9-FDBC-1709-B02CEF4DC3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5169" y="2566706"/>
            <a:ext cx="5604304" cy="3721608"/>
          </a:xfrm>
          <a:prstGeom prst="rect">
            <a:avLst/>
          </a:prstGeom>
        </p:spPr>
      </p:pic>
      <p:pic>
        <p:nvPicPr>
          <p:cNvPr id="22" name="Picture 21">
            <a:extLst>
              <a:ext uri="{FF2B5EF4-FFF2-40B4-BE49-F238E27FC236}">
                <a16:creationId xmlns:a16="http://schemas.microsoft.com/office/drawing/2014/main" id="{4462C752-1FA2-6F71-0814-4AD609B97A44}"/>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7741" y="95915"/>
            <a:ext cx="1444575" cy="6318031"/>
          </a:xfrm>
          <a:prstGeom prst="rect">
            <a:avLst/>
          </a:prstGeom>
        </p:spPr>
      </p:pic>
      <p:pic>
        <p:nvPicPr>
          <p:cNvPr id="23" name="Picture 22" descr="Graphical user interface, website&#10;&#10;Description automatically generated">
            <a:extLst>
              <a:ext uri="{FF2B5EF4-FFF2-40B4-BE49-F238E27FC236}">
                <a16:creationId xmlns:a16="http://schemas.microsoft.com/office/drawing/2014/main" id="{B68E432B-8DD6-6F78-8898-F9688BC8CA7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47740" y="3007152"/>
            <a:ext cx="1444575" cy="829558"/>
          </a:xfrm>
          <a:prstGeom prst="rect">
            <a:avLst/>
          </a:prstGeom>
          <a:ln w="19050">
            <a:solidFill>
              <a:schemeClr val="bg1"/>
            </a:solidFill>
          </a:ln>
        </p:spPr>
      </p:pic>
      <p:sp>
        <p:nvSpPr>
          <p:cNvPr id="24" name="Rectangle 23">
            <a:extLst>
              <a:ext uri="{FF2B5EF4-FFF2-40B4-BE49-F238E27FC236}">
                <a16:creationId xmlns:a16="http://schemas.microsoft.com/office/drawing/2014/main" id="{DC9A9115-104D-C408-7836-781EFDFF0692}"/>
              </a:ext>
            </a:extLst>
          </p:cNvPr>
          <p:cNvSpPr/>
          <p:nvPr/>
        </p:nvSpPr>
        <p:spPr>
          <a:xfrm>
            <a:off x="1910845" y="1497319"/>
            <a:ext cx="4977635"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rPr>
              <a:t>The outcome of the event</a:t>
            </a:r>
          </a:p>
        </p:txBody>
      </p:sp>
      <p:sp>
        <p:nvSpPr>
          <p:cNvPr id="27" name="Rectangle 26">
            <a:extLst>
              <a:ext uri="{FF2B5EF4-FFF2-40B4-BE49-F238E27FC236}">
                <a16:creationId xmlns:a16="http://schemas.microsoft.com/office/drawing/2014/main" id="{BDE4D562-9EBB-8FF7-E7C5-174019ED920F}"/>
              </a:ext>
            </a:extLst>
          </p:cNvPr>
          <p:cNvSpPr/>
          <p:nvPr/>
        </p:nvSpPr>
        <p:spPr>
          <a:xfrm>
            <a:off x="1910845" y="2161822"/>
            <a:ext cx="4977635"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56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rPr>
              <a:t>How long the event took</a:t>
            </a:r>
          </a:p>
        </p:txBody>
      </p:sp>
      <p:sp>
        <p:nvSpPr>
          <p:cNvPr id="37" name="Rectangle 36">
            <a:extLst>
              <a:ext uri="{FF2B5EF4-FFF2-40B4-BE49-F238E27FC236}">
                <a16:creationId xmlns:a16="http://schemas.microsoft.com/office/drawing/2014/main" id="{07C47143-0D01-3533-810B-6A2EB105D914}"/>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38" name="Rectangle 37">
            <a:extLst>
              <a:ext uri="{FF2B5EF4-FFF2-40B4-BE49-F238E27FC236}">
                <a16:creationId xmlns:a16="http://schemas.microsoft.com/office/drawing/2014/main" id="{98249C67-1F5E-ADE5-0804-CD1E88AC6B57}"/>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BB1C309B-7173-D5B1-6D1D-5E249288A4E8}"/>
              </a:ext>
            </a:extLst>
          </p:cNvPr>
          <p:cNvSpPr>
            <a:spLocks noGrp="1"/>
          </p:cNvSpPr>
          <p:nvPr>
            <p:ph type="sldNum" sz="quarter" idx="10"/>
          </p:nvPr>
        </p:nvSpPr>
        <p:spPr/>
        <p:txBody>
          <a:bodyPr/>
          <a:lstStyle/>
          <a:p>
            <a:pPr>
              <a:defRPr/>
            </a:pPr>
            <a:fld id="{D68E8870-17DE-45C4-A8DD-7644B2422933}" type="slidenum">
              <a:rPr lang="en-US" smtClean="0"/>
              <a:pPr>
                <a:defRPr/>
              </a:pPr>
              <a:t>26</a:t>
            </a:fld>
            <a:endParaRPr lang="en-US"/>
          </a:p>
        </p:txBody>
      </p:sp>
      <p:pic>
        <p:nvPicPr>
          <p:cNvPr id="19" name="Picture 18" descr="A picture containing table&#10;&#10;Description automatically generated">
            <a:extLst>
              <a:ext uri="{FF2B5EF4-FFF2-40B4-BE49-F238E27FC236}">
                <a16:creationId xmlns:a16="http://schemas.microsoft.com/office/drawing/2014/main" id="{48D3CF9A-9840-EF1C-7E8A-EB30A612000F}"/>
              </a:ext>
            </a:extLst>
          </p:cNvPr>
          <p:cNvPicPr>
            <a:picLocks noChangeAspect="1"/>
          </p:cNvPicPr>
          <p:nvPr/>
        </p:nvPicPr>
        <p:blipFill rotWithShape="1">
          <a:blip r:embed="rId7">
            <a:duotone>
              <a:prstClr val="black"/>
              <a:schemeClr val="accent3">
                <a:tint val="45000"/>
                <a:satMod val="400000"/>
              </a:schemeClr>
            </a:duotone>
            <a:alphaModFix amt="70000"/>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l="10512" t="24054" r="10644" b="71127"/>
          <a:stretch/>
        </p:blipFill>
        <p:spPr>
          <a:xfrm>
            <a:off x="2248357" y="3461613"/>
            <a:ext cx="4421425" cy="179462"/>
          </a:xfrm>
          <a:prstGeom prst="rect">
            <a:avLst/>
          </a:prstGeom>
        </p:spPr>
      </p:pic>
      <p:pic>
        <p:nvPicPr>
          <p:cNvPr id="21" name="Picture 20" descr="A picture containing table&#10;&#10;Description automatically generated">
            <a:extLst>
              <a:ext uri="{FF2B5EF4-FFF2-40B4-BE49-F238E27FC236}">
                <a16:creationId xmlns:a16="http://schemas.microsoft.com/office/drawing/2014/main" id="{E4C8808B-4750-D10E-7332-DEA5C069CF3C}"/>
              </a:ext>
            </a:extLst>
          </p:cNvPr>
          <p:cNvPicPr>
            <a:picLocks noChangeAspect="1"/>
          </p:cNvPicPr>
          <p:nvPr/>
        </p:nvPicPr>
        <p:blipFill rotWithShape="1">
          <a:blip r:embed="rId7">
            <a:duotone>
              <a:prstClr val="black"/>
              <a:schemeClr val="accent3">
                <a:tint val="45000"/>
                <a:satMod val="400000"/>
              </a:schemeClr>
            </a:duotone>
            <a:alphaModFix amt="70000"/>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rcRect l="10512" t="29199" r="10644" b="65212"/>
          <a:stretch/>
        </p:blipFill>
        <p:spPr>
          <a:xfrm>
            <a:off x="2248356" y="3653258"/>
            <a:ext cx="4421425" cy="208119"/>
          </a:xfrm>
          <a:prstGeom prst="rect">
            <a:avLst/>
          </a:prstGeom>
        </p:spPr>
      </p:pic>
      <p:pic>
        <p:nvPicPr>
          <p:cNvPr id="28" name="Picture 27" descr="A picture containing table&#10;&#10;Description automatically generated">
            <a:extLst>
              <a:ext uri="{FF2B5EF4-FFF2-40B4-BE49-F238E27FC236}">
                <a16:creationId xmlns:a16="http://schemas.microsoft.com/office/drawing/2014/main" id="{6353100C-6BCB-F147-1A66-94B494DE3D07}"/>
              </a:ext>
            </a:extLst>
          </p:cNvPr>
          <p:cNvPicPr>
            <a:picLocks noChangeAspect="1"/>
          </p:cNvPicPr>
          <p:nvPr/>
        </p:nvPicPr>
        <p:blipFill rotWithShape="1">
          <a:blip r:embed="rId7">
            <a:duotone>
              <a:prstClr val="black"/>
              <a:schemeClr val="accent3">
                <a:tint val="45000"/>
                <a:satMod val="400000"/>
              </a:schemeClr>
            </a:duotone>
            <a:alphaModFix amt="70000"/>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a:ext>
            </a:extLst>
          </a:blip>
          <a:srcRect l="10578" t="35175" r="10578" b="60005"/>
          <a:stretch/>
        </p:blipFill>
        <p:spPr>
          <a:xfrm>
            <a:off x="2248355" y="3876714"/>
            <a:ext cx="4421425" cy="179462"/>
          </a:xfrm>
          <a:prstGeom prst="rect">
            <a:avLst/>
          </a:prstGeom>
        </p:spPr>
      </p:pic>
      <p:pic>
        <p:nvPicPr>
          <p:cNvPr id="29" name="Picture 28" descr="A picture containing table&#10;&#10;Description automatically generated">
            <a:extLst>
              <a:ext uri="{FF2B5EF4-FFF2-40B4-BE49-F238E27FC236}">
                <a16:creationId xmlns:a16="http://schemas.microsoft.com/office/drawing/2014/main" id="{770681FA-6378-4C4A-22BC-8FF4DE68AA0F}"/>
              </a:ext>
            </a:extLst>
          </p:cNvPr>
          <p:cNvPicPr>
            <a:picLocks noChangeAspect="1"/>
          </p:cNvPicPr>
          <p:nvPr/>
        </p:nvPicPr>
        <p:blipFill rotWithShape="1">
          <a:blip r:embed="rId7">
            <a:duotone>
              <a:prstClr val="black"/>
              <a:schemeClr val="accent3">
                <a:tint val="45000"/>
                <a:satMod val="400000"/>
              </a:schemeClr>
            </a:duotone>
            <a:alphaModFix amt="7000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l="10713" t="40412" r="10443" b="53999"/>
          <a:stretch/>
        </p:blipFill>
        <p:spPr>
          <a:xfrm>
            <a:off x="2247063" y="4073214"/>
            <a:ext cx="4421425" cy="208119"/>
          </a:xfrm>
          <a:prstGeom prst="rect">
            <a:avLst/>
          </a:prstGeom>
        </p:spPr>
      </p:pic>
      <p:pic>
        <p:nvPicPr>
          <p:cNvPr id="40" name="Picture 39" descr="A picture containing table&#10;&#10;Description automatically generated">
            <a:extLst>
              <a:ext uri="{FF2B5EF4-FFF2-40B4-BE49-F238E27FC236}">
                <a16:creationId xmlns:a16="http://schemas.microsoft.com/office/drawing/2014/main" id="{FF5DF627-4206-00AE-0E5E-078C91B9C209}"/>
              </a:ext>
            </a:extLst>
          </p:cNvPr>
          <p:cNvPicPr>
            <a:picLocks noChangeAspect="1"/>
          </p:cNvPicPr>
          <p:nvPr/>
        </p:nvPicPr>
        <p:blipFill rotWithShape="1">
          <a:blip r:embed="rId7">
            <a:duotone>
              <a:prstClr val="black"/>
              <a:schemeClr val="accent3">
                <a:tint val="45000"/>
                <a:satMod val="400000"/>
              </a:schemeClr>
            </a:duotone>
            <a:alphaModFix amt="70000"/>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a:ext>
            </a:extLst>
          </a:blip>
          <a:srcRect l="10713" t="47378" r="10443" b="9887"/>
          <a:stretch/>
        </p:blipFill>
        <p:spPr>
          <a:xfrm>
            <a:off x="2247062" y="4327560"/>
            <a:ext cx="4421425" cy="1591313"/>
          </a:xfrm>
          <a:prstGeom prst="rect">
            <a:avLst/>
          </a:prstGeom>
        </p:spPr>
      </p:pic>
    </p:spTree>
    <p:extLst>
      <p:ext uri="{BB962C8B-B14F-4D97-AF65-F5344CB8AC3E}">
        <p14:creationId xmlns:p14="http://schemas.microsoft.com/office/powerpoint/2010/main" val="288938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P spid="35" grpId="0" animBg="1"/>
      <p:bldP spid="36"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Background pattern&#10;&#10;Description automatically generated">
            <a:extLst>
              <a:ext uri="{FF2B5EF4-FFF2-40B4-BE49-F238E27FC236}">
                <a16:creationId xmlns:a16="http://schemas.microsoft.com/office/drawing/2014/main" id="{884EDE37-67CB-7793-2160-066C99AC46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1" y="672859"/>
            <a:ext cx="12199137" cy="5752701"/>
          </a:xfrm>
          <a:prstGeom prst="rect">
            <a:avLst/>
          </a:prstGeom>
        </p:spPr>
      </p:pic>
      <p:sp>
        <p:nvSpPr>
          <p:cNvPr id="51" name="Rectangle 50">
            <a:extLst>
              <a:ext uri="{FF2B5EF4-FFF2-40B4-BE49-F238E27FC236}">
                <a16:creationId xmlns:a16="http://schemas.microsoft.com/office/drawing/2014/main" id="{752682DA-C122-0B4B-E1B2-2FB9E020FBBB}"/>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2" name="Rectangle 51">
            <a:extLst>
              <a:ext uri="{FF2B5EF4-FFF2-40B4-BE49-F238E27FC236}">
                <a16:creationId xmlns:a16="http://schemas.microsoft.com/office/drawing/2014/main" id="{23F00068-5065-9868-F0D0-85DFE54DA0C0}"/>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3" name="Rectangle 52">
            <a:extLst>
              <a:ext uri="{FF2B5EF4-FFF2-40B4-BE49-F238E27FC236}">
                <a16:creationId xmlns:a16="http://schemas.microsoft.com/office/drawing/2014/main" id="{FB89ACE1-B81A-B026-05C4-650C35D70844}"/>
              </a:ext>
            </a:extLst>
          </p:cNvPr>
          <p:cNvSpPr/>
          <p:nvPr/>
        </p:nvSpPr>
        <p:spPr bwMode="auto">
          <a:xfrm>
            <a:off x="-7137" y="-2"/>
            <a:ext cx="12199137" cy="6425562"/>
          </a:xfrm>
          <a:prstGeom prst="rect">
            <a:avLst/>
          </a:prstGeom>
          <a:gradFill>
            <a:gsLst>
              <a:gs pos="0">
                <a:srgbClr val="1C3664">
                  <a:alpha val="0"/>
                </a:srgbClr>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2E49E996-5E85-1CFC-7AFB-98144768E7C2}"/>
              </a:ext>
            </a:extLst>
          </p:cNvPr>
          <p:cNvSpPr>
            <a:spLocks noGrp="1"/>
          </p:cNvSpPr>
          <p:nvPr>
            <p:ph type="title"/>
          </p:nvPr>
        </p:nvSpPr>
        <p:spPr/>
        <p:txBody>
          <a:bodyPr/>
          <a:lstStyle/>
          <a:p>
            <a:r>
              <a:rPr lang="en-US" dirty="0"/>
              <a:t>What is a context property?</a:t>
            </a:r>
          </a:p>
        </p:txBody>
      </p:sp>
      <p:pic>
        <p:nvPicPr>
          <p:cNvPr id="2050" name="Picture 2" descr="Satellite Set To Stream Daily Images Of Earth From Space : NPR">
            <a:extLst>
              <a:ext uri="{FF2B5EF4-FFF2-40B4-BE49-F238E27FC236}">
                <a16:creationId xmlns:a16="http://schemas.microsoft.com/office/drawing/2014/main" id="{0F4EEDB5-C185-4C15-2795-B046A2EB723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252653" y="2126420"/>
            <a:ext cx="8953480" cy="8880247"/>
          </a:xfrm>
          <a:prstGeom prst="ellipse">
            <a:avLst/>
          </a:prstGeom>
          <a:noFill/>
          <a:effectLst>
            <a:softEdge rad="211816"/>
          </a:effectLst>
          <a:extLst>
            <a:ext uri="{909E8E84-426E-40DD-AFC4-6F175D3DCCD1}">
              <a14:hiddenFill xmlns:a14="http://schemas.microsoft.com/office/drawing/2010/main">
                <a:solidFill>
                  <a:srgbClr val="FFFFFF"/>
                </a:solidFill>
              </a14:hiddenFill>
            </a:ext>
          </a:extLst>
        </p:spPr>
      </p:pic>
      <p:pic>
        <p:nvPicPr>
          <p:cNvPr id="26" name="Picture 25" descr="Graphical user interface, website&#10;&#10;Description automatically generated">
            <a:extLst>
              <a:ext uri="{FF2B5EF4-FFF2-40B4-BE49-F238E27FC236}">
                <a16:creationId xmlns:a16="http://schemas.microsoft.com/office/drawing/2014/main" id="{3227C2FA-AD8E-4D45-B596-EF90D9447EF0}"/>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47741" y="84301"/>
            <a:ext cx="1444575" cy="6341259"/>
          </a:xfrm>
          <a:prstGeom prst="rect">
            <a:avLst/>
          </a:prstGeom>
        </p:spPr>
      </p:pic>
      <p:pic>
        <p:nvPicPr>
          <p:cNvPr id="28" name="Picture 27">
            <a:extLst>
              <a:ext uri="{FF2B5EF4-FFF2-40B4-BE49-F238E27FC236}">
                <a16:creationId xmlns:a16="http://schemas.microsoft.com/office/drawing/2014/main" id="{F874D6C4-9712-113C-9F01-AF7B59DD9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3" t="58959" r="-659" b="730"/>
          <a:stretch/>
        </p:blipFill>
        <p:spPr>
          <a:xfrm>
            <a:off x="161423" y="3820161"/>
            <a:ext cx="1444575" cy="2559039"/>
          </a:xfrm>
          <a:prstGeom prst="rect">
            <a:avLst/>
          </a:prstGeom>
          <a:ln w="19050">
            <a:solidFill>
              <a:schemeClr val="bg1"/>
            </a:solidFill>
          </a:ln>
        </p:spPr>
      </p:pic>
      <p:sp>
        <p:nvSpPr>
          <p:cNvPr id="7" name="Rectangle 6">
            <a:extLst>
              <a:ext uri="{FF2B5EF4-FFF2-40B4-BE49-F238E27FC236}">
                <a16:creationId xmlns:a16="http://schemas.microsoft.com/office/drawing/2014/main" id="{4AC71F7C-759D-65D3-841A-FE483227642D}"/>
              </a:ext>
            </a:extLst>
          </p:cNvPr>
          <p:cNvSpPr/>
          <p:nvPr/>
        </p:nvSpPr>
        <p:spPr bwMode="auto">
          <a:xfrm>
            <a:off x="12199621" y="1613659"/>
            <a:ext cx="3226790" cy="7655341"/>
          </a:xfrm>
          <a:prstGeom prst="rect">
            <a:avLst/>
          </a:prstGeom>
          <a:solidFill>
            <a:srgbClr val="ECEC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Rectangle 39">
            <a:extLst>
              <a:ext uri="{FF2B5EF4-FFF2-40B4-BE49-F238E27FC236}">
                <a16:creationId xmlns:a16="http://schemas.microsoft.com/office/drawing/2014/main" id="{0C446FC8-3FE4-B388-9490-63683D5FDDB2}"/>
              </a:ext>
            </a:extLst>
          </p:cNvPr>
          <p:cNvSpPr/>
          <p:nvPr/>
        </p:nvSpPr>
        <p:spPr bwMode="auto">
          <a:xfrm>
            <a:off x="-1" y="6858000"/>
            <a:ext cx="15206134" cy="7655341"/>
          </a:xfrm>
          <a:prstGeom prst="rect">
            <a:avLst/>
          </a:prstGeom>
          <a:solidFill>
            <a:srgbClr val="ECEC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5" name="Rectangle 54">
            <a:extLst>
              <a:ext uri="{FF2B5EF4-FFF2-40B4-BE49-F238E27FC236}">
                <a16:creationId xmlns:a16="http://schemas.microsoft.com/office/drawing/2014/main" id="{8D48C1A2-4C9B-BF77-D4EF-E62393643783}"/>
              </a:ext>
            </a:extLst>
          </p:cNvPr>
          <p:cNvSpPr/>
          <p:nvPr/>
        </p:nvSpPr>
        <p:spPr bwMode="auto">
          <a:xfrm>
            <a:off x="2536165" y="6432457"/>
            <a:ext cx="9655833" cy="425544"/>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6" name="Picture 55">
            <a:extLst>
              <a:ext uri="{FF2B5EF4-FFF2-40B4-BE49-F238E27FC236}">
                <a16:creationId xmlns:a16="http://schemas.microsoft.com/office/drawing/2014/main" id="{49F257A6-79C2-BC25-B934-91006449E30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55190" y="6484036"/>
            <a:ext cx="358078" cy="358973"/>
          </a:xfrm>
          <a:prstGeom prst="rect">
            <a:avLst/>
          </a:prstGeom>
        </p:spPr>
      </p:pic>
      <p:pic>
        <p:nvPicPr>
          <p:cNvPr id="57" name="Picture 56" descr="Text, logo&#10;&#10;Description automatically generated">
            <a:extLst>
              <a:ext uri="{FF2B5EF4-FFF2-40B4-BE49-F238E27FC236}">
                <a16:creationId xmlns:a16="http://schemas.microsoft.com/office/drawing/2014/main" id="{7B205EFF-2D03-84B5-36FB-C44F959DB95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68682" y="6499036"/>
            <a:ext cx="821634" cy="32897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42E35D4E-73E6-FFD8-E641-012ACFDA48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3689" y="2871447"/>
            <a:ext cx="1011306" cy="1542302"/>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66E3109E-0AA2-9B95-717B-ACA995A664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7830" y="869555"/>
            <a:ext cx="1091563" cy="1078694"/>
          </a:xfrm>
          <a:prstGeom prst="rect">
            <a:avLst/>
          </a:prstGeom>
        </p:spPr>
      </p:pic>
      <p:pic>
        <p:nvPicPr>
          <p:cNvPr id="22" name="Picture 21" descr="Icon&#10;&#10;Description automatically generated">
            <a:extLst>
              <a:ext uri="{FF2B5EF4-FFF2-40B4-BE49-F238E27FC236}">
                <a16:creationId xmlns:a16="http://schemas.microsoft.com/office/drawing/2014/main" id="{46BC9B8A-52A8-954D-5A2D-25E049332C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321568">
            <a:off x="7743092" y="1309867"/>
            <a:ext cx="697634" cy="1431340"/>
          </a:xfrm>
          <a:prstGeom prst="rect">
            <a:avLst/>
          </a:prstGeom>
        </p:spPr>
      </p:pic>
      <p:grpSp>
        <p:nvGrpSpPr>
          <p:cNvPr id="62" name="Group 61">
            <a:extLst>
              <a:ext uri="{FF2B5EF4-FFF2-40B4-BE49-F238E27FC236}">
                <a16:creationId xmlns:a16="http://schemas.microsoft.com/office/drawing/2014/main" id="{42BF41AC-B152-BF96-6940-9E45961EDEC7}"/>
              </a:ext>
            </a:extLst>
          </p:cNvPr>
          <p:cNvGrpSpPr/>
          <p:nvPr/>
        </p:nvGrpSpPr>
        <p:grpSpPr>
          <a:xfrm>
            <a:off x="8320410" y="4367715"/>
            <a:ext cx="1428276" cy="1428276"/>
            <a:chOff x="7988990" y="4036295"/>
            <a:chExt cx="1759696" cy="1759696"/>
          </a:xfrm>
        </p:grpSpPr>
        <p:grpSp>
          <p:nvGrpSpPr>
            <p:cNvPr id="8" name="Group 7">
              <a:extLst>
                <a:ext uri="{FF2B5EF4-FFF2-40B4-BE49-F238E27FC236}">
                  <a16:creationId xmlns:a16="http://schemas.microsoft.com/office/drawing/2014/main" id="{61AEC310-7123-CE81-A4E5-C7090A44A921}"/>
                </a:ext>
              </a:extLst>
            </p:cNvPr>
            <p:cNvGrpSpPr/>
            <p:nvPr/>
          </p:nvGrpSpPr>
          <p:grpSpPr>
            <a:xfrm rot="21334957">
              <a:off x="7988990" y="4036295"/>
              <a:ext cx="1759696" cy="1759696"/>
              <a:chOff x="10028884" y="2326164"/>
              <a:chExt cx="2007797" cy="2007797"/>
            </a:xfrm>
          </p:grpSpPr>
          <p:sp>
            <p:nvSpPr>
              <p:cNvPr id="5" name="Teardrop 4">
                <a:extLst>
                  <a:ext uri="{FF2B5EF4-FFF2-40B4-BE49-F238E27FC236}">
                    <a16:creationId xmlns:a16="http://schemas.microsoft.com/office/drawing/2014/main" id="{906D6DD5-E4F7-6463-50E8-66DAB2113320}"/>
                  </a:ext>
                </a:extLst>
              </p:cNvPr>
              <p:cNvSpPr/>
              <p:nvPr/>
            </p:nvSpPr>
            <p:spPr bwMode="auto">
              <a:xfrm rot="4604905">
                <a:off x="10028884" y="2326164"/>
                <a:ext cx="2007797" cy="2007797"/>
              </a:xfrm>
              <a:prstGeom prst="teardrop">
                <a:avLst/>
              </a:prstGeom>
              <a:solidFill>
                <a:srgbClr val="EC536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Oval 5">
                <a:extLst>
                  <a:ext uri="{FF2B5EF4-FFF2-40B4-BE49-F238E27FC236}">
                    <a16:creationId xmlns:a16="http://schemas.microsoft.com/office/drawing/2014/main" id="{2F2BF4A2-A5DD-7E28-8848-D051ADD6681E}"/>
                  </a:ext>
                </a:extLst>
              </p:cNvPr>
              <p:cNvSpPr/>
              <p:nvPr/>
            </p:nvSpPr>
            <p:spPr bwMode="auto">
              <a:xfrm>
                <a:off x="10118382" y="2396552"/>
                <a:ext cx="1828800" cy="1828800"/>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24" name="Picture 23" descr="A picture containing company name&#10;&#10;Description automatically generated">
              <a:extLst>
                <a:ext uri="{FF2B5EF4-FFF2-40B4-BE49-F238E27FC236}">
                  <a16:creationId xmlns:a16="http://schemas.microsoft.com/office/drawing/2014/main" id="{09476850-E51F-D76E-949E-B6B3EB1EA2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773"/>
            <a:stretch/>
          </p:blipFill>
          <p:spPr>
            <a:xfrm>
              <a:off x="8270548" y="4535638"/>
              <a:ext cx="1118894" cy="694852"/>
            </a:xfrm>
            <a:prstGeom prst="rect">
              <a:avLst/>
            </a:prstGeom>
          </p:spPr>
        </p:pic>
      </p:grpSp>
      <p:grpSp>
        <p:nvGrpSpPr>
          <p:cNvPr id="61" name="Group 60">
            <a:extLst>
              <a:ext uri="{FF2B5EF4-FFF2-40B4-BE49-F238E27FC236}">
                <a16:creationId xmlns:a16="http://schemas.microsoft.com/office/drawing/2014/main" id="{0D562FEC-A4DC-4F2A-731B-4428DF982346}"/>
              </a:ext>
            </a:extLst>
          </p:cNvPr>
          <p:cNvGrpSpPr/>
          <p:nvPr/>
        </p:nvGrpSpPr>
        <p:grpSpPr>
          <a:xfrm>
            <a:off x="9407358" y="2826809"/>
            <a:ext cx="1428276" cy="1428276"/>
            <a:chOff x="9259344" y="2289687"/>
            <a:chExt cx="1759696" cy="1759696"/>
          </a:xfrm>
        </p:grpSpPr>
        <p:grpSp>
          <p:nvGrpSpPr>
            <p:cNvPr id="42" name="Group 41">
              <a:extLst>
                <a:ext uri="{FF2B5EF4-FFF2-40B4-BE49-F238E27FC236}">
                  <a16:creationId xmlns:a16="http://schemas.microsoft.com/office/drawing/2014/main" id="{CA30A914-F465-B511-F218-648363560294}"/>
                </a:ext>
              </a:extLst>
            </p:cNvPr>
            <p:cNvGrpSpPr/>
            <p:nvPr/>
          </p:nvGrpSpPr>
          <p:grpSpPr>
            <a:xfrm rot="3533938">
              <a:off x="9259344" y="2289687"/>
              <a:ext cx="1759696" cy="1759696"/>
              <a:chOff x="10028884" y="2326164"/>
              <a:chExt cx="2007797" cy="2007797"/>
            </a:xfrm>
          </p:grpSpPr>
          <p:sp>
            <p:nvSpPr>
              <p:cNvPr id="44" name="Teardrop 43">
                <a:extLst>
                  <a:ext uri="{FF2B5EF4-FFF2-40B4-BE49-F238E27FC236}">
                    <a16:creationId xmlns:a16="http://schemas.microsoft.com/office/drawing/2014/main" id="{8E801CC4-1756-C822-BBE7-36226DB49BD6}"/>
                  </a:ext>
                </a:extLst>
              </p:cNvPr>
              <p:cNvSpPr/>
              <p:nvPr/>
            </p:nvSpPr>
            <p:spPr bwMode="auto">
              <a:xfrm rot="4604905">
                <a:off x="10028884" y="2326164"/>
                <a:ext cx="2007797" cy="2007797"/>
              </a:xfrm>
              <a:prstGeom prst="teardrop">
                <a:avLst/>
              </a:prstGeom>
              <a:solidFill>
                <a:srgbClr val="EC536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Oval 44">
                <a:extLst>
                  <a:ext uri="{FF2B5EF4-FFF2-40B4-BE49-F238E27FC236}">
                    <a16:creationId xmlns:a16="http://schemas.microsoft.com/office/drawing/2014/main" id="{98B68F0F-400D-BC37-F9F5-5DAC90594FF4}"/>
                  </a:ext>
                </a:extLst>
              </p:cNvPr>
              <p:cNvSpPr/>
              <p:nvPr/>
            </p:nvSpPr>
            <p:spPr bwMode="auto">
              <a:xfrm>
                <a:off x="10109930" y="2410563"/>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27" name="Graphic 26">
              <a:extLst>
                <a:ext uri="{FF2B5EF4-FFF2-40B4-BE49-F238E27FC236}">
                  <a16:creationId xmlns:a16="http://schemas.microsoft.com/office/drawing/2014/main" id="{5103549F-45B8-A26D-518B-CDEF9167900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9615395" y="2723296"/>
              <a:ext cx="1096088" cy="819583"/>
            </a:xfrm>
            <a:prstGeom prst="rect">
              <a:avLst/>
            </a:prstGeom>
          </p:spPr>
        </p:pic>
      </p:grpSp>
      <p:grpSp>
        <p:nvGrpSpPr>
          <p:cNvPr id="63" name="Group 62">
            <a:extLst>
              <a:ext uri="{FF2B5EF4-FFF2-40B4-BE49-F238E27FC236}">
                <a16:creationId xmlns:a16="http://schemas.microsoft.com/office/drawing/2014/main" id="{5C146FA7-6A83-FC81-8862-3232911E5358}"/>
              </a:ext>
            </a:extLst>
          </p:cNvPr>
          <p:cNvGrpSpPr/>
          <p:nvPr/>
        </p:nvGrpSpPr>
        <p:grpSpPr>
          <a:xfrm>
            <a:off x="10623692" y="4177934"/>
            <a:ext cx="1428276" cy="1428276"/>
            <a:chOff x="10292272" y="3846514"/>
            <a:chExt cx="1759696" cy="1759696"/>
          </a:xfrm>
        </p:grpSpPr>
        <p:grpSp>
          <p:nvGrpSpPr>
            <p:cNvPr id="47" name="Group 46">
              <a:extLst>
                <a:ext uri="{FF2B5EF4-FFF2-40B4-BE49-F238E27FC236}">
                  <a16:creationId xmlns:a16="http://schemas.microsoft.com/office/drawing/2014/main" id="{5AADC6D6-0318-82B9-DBF4-3D924108592E}"/>
                </a:ext>
              </a:extLst>
            </p:cNvPr>
            <p:cNvGrpSpPr/>
            <p:nvPr/>
          </p:nvGrpSpPr>
          <p:grpSpPr>
            <a:xfrm rot="528531" flipH="1">
              <a:off x="10292272" y="3846514"/>
              <a:ext cx="1759696" cy="1759696"/>
              <a:chOff x="10028884" y="2326164"/>
              <a:chExt cx="2007797" cy="2007797"/>
            </a:xfrm>
          </p:grpSpPr>
          <p:sp>
            <p:nvSpPr>
              <p:cNvPr id="49" name="Teardrop 48">
                <a:extLst>
                  <a:ext uri="{FF2B5EF4-FFF2-40B4-BE49-F238E27FC236}">
                    <a16:creationId xmlns:a16="http://schemas.microsoft.com/office/drawing/2014/main" id="{A0CEBEA0-21E2-6FC1-FD5E-B7166D9C2FB3}"/>
                  </a:ext>
                </a:extLst>
              </p:cNvPr>
              <p:cNvSpPr/>
              <p:nvPr/>
            </p:nvSpPr>
            <p:spPr bwMode="auto">
              <a:xfrm rot="4604905">
                <a:off x="10028884" y="2326164"/>
                <a:ext cx="2007797" cy="2007797"/>
              </a:xfrm>
              <a:prstGeom prst="teardrop">
                <a:avLst/>
              </a:prstGeom>
              <a:solidFill>
                <a:srgbClr val="EC536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Oval 49">
                <a:extLst>
                  <a:ext uri="{FF2B5EF4-FFF2-40B4-BE49-F238E27FC236}">
                    <a16:creationId xmlns:a16="http://schemas.microsoft.com/office/drawing/2014/main" id="{9DC4ED56-4757-2B42-F213-C26F567E86DB}"/>
                  </a:ext>
                </a:extLst>
              </p:cNvPr>
              <p:cNvSpPr/>
              <p:nvPr/>
            </p:nvSpPr>
            <p:spPr bwMode="auto">
              <a:xfrm>
                <a:off x="10115490" y="2415215"/>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60" name="Graphic 59" descr="Swimming with solid fill">
              <a:extLst>
                <a:ext uri="{FF2B5EF4-FFF2-40B4-BE49-F238E27FC236}">
                  <a16:creationId xmlns:a16="http://schemas.microsoft.com/office/drawing/2014/main" id="{2185900C-13F2-AB44-74A6-1BD26F8B26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82492" y="3992351"/>
              <a:ext cx="1305211" cy="1305211"/>
            </a:xfrm>
            <a:prstGeom prst="rect">
              <a:avLst/>
            </a:prstGeom>
          </p:spPr>
        </p:pic>
      </p:grpSp>
      <p:pic>
        <p:nvPicPr>
          <p:cNvPr id="71" name="Picture 70">
            <a:extLst>
              <a:ext uri="{FF2B5EF4-FFF2-40B4-BE49-F238E27FC236}">
                <a16:creationId xmlns:a16="http://schemas.microsoft.com/office/drawing/2014/main" id="{94474DF1-EC81-197C-F774-2382229E51B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641058" y="621271"/>
            <a:ext cx="3026269" cy="5804289"/>
          </a:xfrm>
          <a:prstGeom prst="rect">
            <a:avLst/>
          </a:prstGeom>
        </p:spPr>
      </p:pic>
      <p:sp>
        <p:nvSpPr>
          <p:cNvPr id="74" name="Rectangle 73">
            <a:extLst>
              <a:ext uri="{FF2B5EF4-FFF2-40B4-BE49-F238E27FC236}">
                <a16:creationId xmlns:a16="http://schemas.microsoft.com/office/drawing/2014/main" id="{FB19737F-C292-1691-0DEC-9058293A8B68}"/>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75" name="Rectangle 74">
            <a:extLst>
              <a:ext uri="{FF2B5EF4-FFF2-40B4-BE49-F238E27FC236}">
                <a16:creationId xmlns:a16="http://schemas.microsoft.com/office/drawing/2014/main" id="{E5824C5C-D033-800F-AC51-8F8726036D2B}"/>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BD9B1D42-CE9C-F552-C02E-7F66636192A7}"/>
              </a:ext>
            </a:extLst>
          </p:cNvPr>
          <p:cNvSpPr>
            <a:spLocks noGrp="1"/>
          </p:cNvSpPr>
          <p:nvPr>
            <p:ph type="sldNum" sz="quarter" idx="10"/>
          </p:nvPr>
        </p:nvSpPr>
        <p:spPr/>
        <p:txBody>
          <a:bodyPr/>
          <a:lstStyle/>
          <a:p>
            <a:pPr>
              <a:defRPr/>
            </a:pPr>
            <a:fld id="{D68E8870-17DE-45C4-A8DD-7644B2422933}" type="slidenum">
              <a:rPr lang="en-US" smtClean="0"/>
              <a:pPr>
                <a:defRPr/>
              </a:pPr>
              <a:t>27</a:t>
            </a:fld>
            <a:endParaRPr lang="en-US"/>
          </a:p>
        </p:txBody>
      </p:sp>
      <p:pic>
        <p:nvPicPr>
          <p:cNvPr id="9" name="Picture 8">
            <a:extLst>
              <a:ext uri="{FF2B5EF4-FFF2-40B4-BE49-F238E27FC236}">
                <a16:creationId xmlns:a16="http://schemas.microsoft.com/office/drawing/2014/main" id="{447083E2-3588-AE6C-951E-ECD695CFC032}"/>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9095" r="8297" b="88798"/>
          <a:stretch/>
        </p:blipFill>
        <p:spPr>
          <a:xfrm>
            <a:off x="1977039" y="1147708"/>
            <a:ext cx="2438401" cy="122270"/>
          </a:xfrm>
          <a:prstGeom prst="rect">
            <a:avLst/>
          </a:prstGeom>
        </p:spPr>
      </p:pic>
      <p:pic>
        <p:nvPicPr>
          <p:cNvPr id="10" name="Picture 9">
            <a:extLst>
              <a:ext uri="{FF2B5EF4-FFF2-40B4-BE49-F238E27FC236}">
                <a16:creationId xmlns:a16="http://schemas.microsoft.com/office/drawing/2014/main" id="{A5F486A2-C530-7D38-51FD-83AC50746588}"/>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11201" r="8297" b="86895"/>
          <a:stretch/>
        </p:blipFill>
        <p:spPr>
          <a:xfrm>
            <a:off x="1977038" y="1269979"/>
            <a:ext cx="2438401" cy="110533"/>
          </a:xfrm>
          <a:prstGeom prst="rect">
            <a:avLst/>
          </a:prstGeom>
        </p:spPr>
      </p:pic>
      <p:pic>
        <p:nvPicPr>
          <p:cNvPr id="11" name="Picture 10">
            <a:extLst>
              <a:ext uri="{FF2B5EF4-FFF2-40B4-BE49-F238E27FC236}">
                <a16:creationId xmlns:a16="http://schemas.microsoft.com/office/drawing/2014/main" id="{199C4917-AF0D-5716-9CE0-0D20EE3A125E}"/>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13105" r="8297" b="84787"/>
          <a:stretch/>
        </p:blipFill>
        <p:spPr>
          <a:xfrm>
            <a:off x="1977037" y="1380512"/>
            <a:ext cx="2438401" cy="122270"/>
          </a:xfrm>
          <a:prstGeom prst="rect">
            <a:avLst/>
          </a:prstGeom>
        </p:spPr>
      </p:pic>
      <p:pic>
        <p:nvPicPr>
          <p:cNvPr id="12" name="Picture 11">
            <a:extLst>
              <a:ext uri="{FF2B5EF4-FFF2-40B4-BE49-F238E27FC236}">
                <a16:creationId xmlns:a16="http://schemas.microsoft.com/office/drawing/2014/main" id="{7FEE7A25-D9FD-C4EC-5C28-06FF939D2D53}"/>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15213" r="8297" b="83029"/>
          <a:stretch/>
        </p:blipFill>
        <p:spPr>
          <a:xfrm>
            <a:off x="1977036" y="1502782"/>
            <a:ext cx="2438401" cy="102125"/>
          </a:xfrm>
          <a:prstGeom prst="rect">
            <a:avLst/>
          </a:prstGeom>
        </p:spPr>
      </p:pic>
      <p:pic>
        <p:nvPicPr>
          <p:cNvPr id="13" name="Picture 12">
            <a:extLst>
              <a:ext uri="{FF2B5EF4-FFF2-40B4-BE49-F238E27FC236}">
                <a16:creationId xmlns:a16="http://schemas.microsoft.com/office/drawing/2014/main" id="{E22D0279-BEAD-A391-024D-F975FB02C400}"/>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16901" r="8297" b="80926"/>
          <a:stretch/>
        </p:blipFill>
        <p:spPr>
          <a:xfrm>
            <a:off x="1976424" y="1604908"/>
            <a:ext cx="2438401" cy="126124"/>
          </a:xfrm>
          <a:prstGeom prst="rect">
            <a:avLst/>
          </a:prstGeom>
        </p:spPr>
      </p:pic>
      <p:pic>
        <p:nvPicPr>
          <p:cNvPr id="14" name="Picture 13">
            <a:extLst>
              <a:ext uri="{FF2B5EF4-FFF2-40B4-BE49-F238E27FC236}">
                <a16:creationId xmlns:a16="http://schemas.microsoft.com/office/drawing/2014/main" id="{DD6132FA-756F-5A1E-A091-A256AF30BB4E}"/>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19074" r="8297" b="79025"/>
          <a:stretch/>
        </p:blipFill>
        <p:spPr>
          <a:xfrm>
            <a:off x="1976424" y="1731032"/>
            <a:ext cx="2438401" cy="110358"/>
          </a:xfrm>
          <a:prstGeom prst="rect">
            <a:avLst/>
          </a:prstGeom>
        </p:spPr>
      </p:pic>
      <p:pic>
        <p:nvPicPr>
          <p:cNvPr id="15" name="Picture 14">
            <a:extLst>
              <a:ext uri="{FF2B5EF4-FFF2-40B4-BE49-F238E27FC236}">
                <a16:creationId xmlns:a16="http://schemas.microsoft.com/office/drawing/2014/main" id="{9F34C8D8-B81F-16E7-4F12-57DAF938779B}"/>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20965" r="8297" b="76826"/>
          <a:stretch/>
        </p:blipFill>
        <p:spPr>
          <a:xfrm>
            <a:off x="1976909" y="1841060"/>
            <a:ext cx="2438401" cy="128183"/>
          </a:xfrm>
          <a:prstGeom prst="rect">
            <a:avLst/>
          </a:prstGeom>
        </p:spPr>
      </p:pic>
      <p:pic>
        <p:nvPicPr>
          <p:cNvPr id="16" name="Picture 15">
            <a:extLst>
              <a:ext uri="{FF2B5EF4-FFF2-40B4-BE49-F238E27FC236}">
                <a16:creationId xmlns:a16="http://schemas.microsoft.com/office/drawing/2014/main" id="{8FF295A8-824A-9334-9F7E-0FA3E5838860}"/>
              </a:ext>
            </a:extLst>
          </p:cNvPr>
          <p:cNvPicPr>
            <a:picLocks noChangeAspect="1"/>
          </p:cNvPicPr>
          <p:nvPr/>
        </p:nvPicPr>
        <p:blipFill rotWithShape="1">
          <a:blip r:embed="rId16">
            <a:duotone>
              <a:prstClr val="black"/>
              <a:schemeClr val="accent2">
                <a:tint val="45000"/>
                <a:satMod val="400000"/>
              </a:schemeClr>
            </a:duotone>
            <a:alphaModFix amt="35000"/>
            <a:extLst>
              <a:ext uri="{28A0092B-C50C-407E-A947-70E740481C1C}">
                <a14:useLocalDpi xmlns:a14="http://schemas.microsoft.com/office/drawing/2010/main" val="0"/>
              </a:ext>
            </a:extLst>
          </a:blip>
          <a:srcRect l="11129" t="23432" r="8297" b="5449"/>
          <a:stretch/>
        </p:blipFill>
        <p:spPr>
          <a:xfrm>
            <a:off x="1976424" y="1976777"/>
            <a:ext cx="2438401" cy="4127432"/>
          </a:xfrm>
          <a:prstGeom prst="rect">
            <a:avLst/>
          </a:prstGeom>
        </p:spPr>
      </p:pic>
    </p:spTree>
    <p:extLst>
      <p:ext uri="{BB962C8B-B14F-4D97-AF65-F5344CB8AC3E}">
        <p14:creationId xmlns:p14="http://schemas.microsoft.com/office/powerpoint/2010/main" val="291821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8E30CD77-AAB5-1E98-718D-BD58203576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1" y="672859"/>
            <a:ext cx="12199137" cy="5752701"/>
          </a:xfrm>
          <a:prstGeom prst="rect">
            <a:avLst/>
          </a:prstGeom>
        </p:spPr>
      </p:pic>
      <p:sp>
        <p:nvSpPr>
          <p:cNvPr id="29" name="Rectangle 28">
            <a:extLst>
              <a:ext uri="{FF2B5EF4-FFF2-40B4-BE49-F238E27FC236}">
                <a16:creationId xmlns:a16="http://schemas.microsoft.com/office/drawing/2014/main" id="{538AAD04-33A5-C409-B5CD-FA4B1F3FE421}"/>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Rectangle 29">
            <a:extLst>
              <a:ext uri="{FF2B5EF4-FFF2-40B4-BE49-F238E27FC236}">
                <a16:creationId xmlns:a16="http://schemas.microsoft.com/office/drawing/2014/main" id="{3CAF3183-AFB1-B267-9DD6-695B2BA34364}"/>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0A5B8386-3BDC-1AC8-B6C4-D170130BEA0F}"/>
              </a:ext>
            </a:extLst>
          </p:cNvPr>
          <p:cNvSpPr/>
          <p:nvPr/>
        </p:nvSpPr>
        <p:spPr bwMode="auto">
          <a:xfrm>
            <a:off x="-7137" y="-2"/>
            <a:ext cx="12199137" cy="6425562"/>
          </a:xfrm>
          <a:prstGeom prst="rect">
            <a:avLst/>
          </a:prstGeom>
          <a:gradFill>
            <a:gsLst>
              <a:gs pos="0">
                <a:srgbClr val="1C3664">
                  <a:alpha val="0"/>
                </a:srgbClr>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2E49E996-5E85-1CFC-7AFB-98144768E7C2}"/>
              </a:ext>
            </a:extLst>
          </p:cNvPr>
          <p:cNvSpPr>
            <a:spLocks noGrp="1"/>
          </p:cNvSpPr>
          <p:nvPr>
            <p:ph type="title"/>
          </p:nvPr>
        </p:nvSpPr>
        <p:spPr/>
        <p:txBody>
          <a:bodyPr/>
          <a:lstStyle/>
          <a:p>
            <a:r>
              <a:rPr lang="en-US" dirty="0"/>
              <a:t>What are attachments?</a:t>
            </a:r>
          </a:p>
        </p:txBody>
      </p:sp>
      <p:pic>
        <p:nvPicPr>
          <p:cNvPr id="26" name="Picture 25" descr="Graphical user interface, website&#10;&#10;Description automatically generated">
            <a:extLst>
              <a:ext uri="{FF2B5EF4-FFF2-40B4-BE49-F238E27FC236}">
                <a16:creationId xmlns:a16="http://schemas.microsoft.com/office/drawing/2014/main" id="{3227C2FA-AD8E-4D45-B596-EF90D9447EF0}"/>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47741" y="84301"/>
            <a:ext cx="1444575" cy="6341259"/>
          </a:xfrm>
          <a:prstGeom prst="rect">
            <a:avLst/>
          </a:prstGeom>
        </p:spPr>
      </p:pic>
      <p:sp>
        <p:nvSpPr>
          <p:cNvPr id="46" name="Rectangle 45">
            <a:extLst>
              <a:ext uri="{FF2B5EF4-FFF2-40B4-BE49-F238E27FC236}">
                <a16:creationId xmlns:a16="http://schemas.microsoft.com/office/drawing/2014/main" id="{35749D56-E73B-78C8-6E58-E0DBAF9FF378}"/>
              </a:ext>
            </a:extLst>
          </p:cNvPr>
          <p:cNvSpPr/>
          <p:nvPr/>
        </p:nvSpPr>
        <p:spPr>
          <a:xfrm>
            <a:off x="4957393" y="1267934"/>
            <a:ext cx="5728710"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Can be used to sign the statement</a:t>
            </a:r>
          </a:p>
        </p:txBody>
      </p:sp>
      <p:sp>
        <p:nvSpPr>
          <p:cNvPr id="48" name="Rectangle 47">
            <a:extLst>
              <a:ext uri="{FF2B5EF4-FFF2-40B4-BE49-F238E27FC236}">
                <a16:creationId xmlns:a16="http://schemas.microsoft.com/office/drawing/2014/main" id="{687AE6EE-8A5C-219D-5E8F-98FF632A0DFF}"/>
              </a:ext>
            </a:extLst>
          </p:cNvPr>
          <p:cNvSpPr/>
          <p:nvPr/>
        </p:nvSpPr>
        <p:spPr>
          <a:xfrm>
            <a:off x="4957393" y="1948577"/>
            <a:ext cx="5728710"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Add videos, documents, etc.</a:t>
            </a:r>
          </a:p>
        </p:txBody>
      </p:sp>
      <p:pic>
        <p:nvPicPr>
          <p:cNvPr id="32" name="Picture 31">
            <a:extLst>
              <a:ext uri="{FF2B5EF4-FFF2-40B4-BE49-F238E27FC236}">
                <a16:creationId xmlns:a16="http://schemas.microsoft.com/office/drawing/2014/main" id="{F539351F-A85B-6A7D-0C91-514174DBD6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1058" y="621271"/>
            <a:ext cx="3026269" cy="5804289"/>
          </a:xfrm>
          <a:prstGeom prst="rect">
            <a:avLst/>
          </a:prstGeom>
        </p:spPr>
      </p:pic>
      <p:grpSp>
        <p:nvGrpSpPr>
          <p:cNvPr id="6" name="Group 5">
            <a:extLst>
              <a:ext uri="{FF2B5EF4-FFF2-40B4-BE49-F238E27FC236}">
                <a16:creationId xmlns:a16="http://schemas.microsoft.com/office/drawing/2014/main" id="{61F4600D-FC15-D493-841B-1EEFDC58B24B}"/>
              </a:ext>
            </a:extLst>
          </p:cNvPr>
          <p:cNvGrpSpPr/>
          <p:nvPr/>
        </p:nvGrpSpPr>
        <p:grpSpPr>
          <a:xfrm>
            <a:off x="4841194" y="3003571"/>
            <a:ext cx="5957534" cy="2994426"/>
            <a:chOff x="1909949" y="3210375"/>
            <a:chExt cx="5957534" cy="2994426"/>
          </a:xfrm>
        </p:grpSpPr>
        <p:grpSp>
          <p:nvGrpSpPr>
            <p:cNvPr id="5" name="Group 4">
              <a:extLst>
                <a:ext uri="{FF2B5EF4-FFF2-40B4-BE49-F238E27FC236}">
                  <a16:creationId xmlns:a16="http://schemas.microsoft.com/office/drawing/2014/main" id="{B007EE08-4F2B-7482-CE3C-B2AB56177184}"/>
                </a:ext>
              </a:extLst>
            </p:cNvPr>
            <p:cNvGrpSpPr/>
            <p:nvPr/>
          </p:nvGrpSpPr>
          <p:grpSpPr>
            <a:xfrm>
              <a:off x="1934750" y="3210375"/>
              <a:ext cx="5932733" cy="2994426"/>
              <a:chOff x="1934750" y="3210375"/>
              <a:chExt cx="5932733" cy="2994426"/>
            </a:xfrm>
          </p:grpSpPr>
          <p:grpSp>
            <p:nvGrpSpPr>
              <p:cNvPr id="11" name="Group 10">
                <a:extLst>
                  <a:ext uri="{FF2B5EF4-FFF2-40B4-BE49-F238E27FC236}">
                    <a16:creationId xmlns:a16="http://schemas.microsoft.com/office/drawing/2014/main" id="{3C488967-ABED-A1FF-E592-7CDEF8769014}"/>
                  </a:ext>
                </a:extLst>
              </p:cNvPr>
              <p:cNvGrpSpPr/>
              <p:nvPr/>
            </p:nvGrpSpPr>
            <p:grpSpPr>
              <a:xfrm>
                <a:off x="1934750" y="3210375"/>
                <a:ext cx="5932733" cy="2994426"/>
                <a:chOff x="2514599" y="3018533"/>
                <a:chExt cx="5932733" cy="2994426"/>
              </a:xfrm>
            </p:grpSpPr>
            <p:sp>
              <p:nvSpPr>
                <p:cNvPr id="59" name="Rectangle 58">
                  <a:extLst>
                    <a:ext uri="{FF2B5EF4-FFF2-40B4-BE49-F238E27FC236}">
                      <a16:creationId xmlns:a16="http://schemas.microsoft.com/office/drawing/2014/main" id="{C271696C-714F-C69F-4ADF-C775206471AA}"/>
                    </a:ext>
                  </a:extLst>
                </p:cNvPr>
                <p:cNvSpPr/>
                <p:nvPr/>
              </p:nvSpPr>
              <p:spPr bwMode="auto">
                <a:xfrm>
                  <a:off x="2514599" y="3451570"/>
                  <a:ext cx="5929313" cy="2561389"/>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4" name="Triangle 63">
                  <a:extLst>
                    <a:ext uri="{FF2B5EF4-FFF2-40B4-BE49-F238E27FC236}">
                      <a16:creationId xmlns:a16="http://schemas.microsoft.com/office/drawing/2014/main" id="{68319645-38E2-1DC6-7C28-9A5F8E637E43}"/>
                    </a:ext>
                  </a:extLst>
                </p:cNvPr>
                <p:cNvSpPr/>
                <p:nvPr/>
              </p:nvSpPr>
              <p:spPr bwMode="auto">
                <a:xfrm rot="17232726">
                  <a:off x="5575802" y="3963004"/>
                  <a:ext cx="377388" cy="366105"/>
                </a:xfrm>
                <a:prstGeom prst="triangl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65" name="Picture 8" descr="Digital Signature Icon Images – Browse 14,488 Stock Photos, Vectors, and  Video | Adobe Stock">
                  <a:extLst>
                    <a:ext uri="{FF2B5EF4-FFF2-40B4-BE49-F238E27FC236}">
                      <a16:creationId xmlns:a16="http://schemas.microsoft.com/office/drawing/2014/main" id="{1DE98F4B-B430-0B2F-D930-0208745DBE8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6116487" y="3613119"/>
                  <a:ext cx="1885254" cy="1541883"/>
                </a:xfrm>
                <a:prstGeom prst="rect">
                  <a:avLst/>
                </a:prstGeom>
                <a:noFill/>
                <a:extLst>
                  <a:ext uri="{909E8E84-426E-40DD-AFC4-6F175D3DCCD1}">
                    <a14:hiddenFill xmlns:a14="http://schemas.microsoft.com/office/drawing/2010/main">
                      <a:solidFill>
                        <a:srgbClr val="FFFFFF"/>
                      </a:solidFill>
                    </a14:hiddenFill>
                  </a:ext>
                </a:extLst>
              </p:spPr>
            </p:pic>
            <p:sp>
              <p:nvSpPr>
                <p:cNvPr id="60" name="Round Same Side Corner Rectangle 59">
                  <a:extLst>
                    <a:ext uri="{FF2B5EF4-FFF2-40B4-BE49-F238E27FC236}">
                      <a16:creationId xmlns:a16="http://schemas.microsoft.com/office/drawing/2014/main" id="{C344EE31-244B-8096-BA6D-8B5CB1C2AC24}"/>
                    </a:ext>
                  </a:extLst>
                </p:cNvPr>
                <p:cNvSpPr/>
                <p:nvPr/>
              </p:nvSpPr>
              <p:spPr bwMode="auto">
                <a:xfrm>
                  <a:off x="2518019" y="3018533"/>
                  <a:ext cx="5929313" cy="492443"/>
                </a:xfrm>
                <a:prstGeom prst="round2SameRect">
                  <a:avLst>
                    <a:gd name="adj1" fmla="val 50000"/>
                    <a:gd name="adj2" fmla="val 0"/>
                  </a:avLst>
                </a:prstGeom>
                <a:solidFill>
                  <a:srgbClr val="EC536D"/>
                </a:solid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CBCD9C59-3EAD-BC00-400C-AE4CA62FC846}"/>
                  </a:ext>
                </a:extLst>
              </p:cNvPr>
              <p:cNvGrpSpPr/>
              <p:nvPr/>
            </p:nvGrpSpPr>
            <p:grpSpPr>
              <a:xfrm>
                <a:off x="3738113" y="3784485"/>
                <a:ext cx="1749782" cy="1555362"/>
                <a:chOff x="3738113" y="3784485"/>
                <a:chExt cx="1749782" cy="1555362"/>
              </a:xfrm>
            </p:grpSpPr>
            <p:pic>
              <p:nvPicPr>
                <p:cNvPr id="33" name="Picture 2" descr="Pdf Logo">
                  <a:extLst>
                    <a:ext uri="{FF2B5EF4-FFF2-40B4-BE49-F238E27FC236}">
                      <a16:creationId xmlns:a16="http://schemas.microsoft.com/office/drawing/2014/main" id="{78D64AC3-F0DC-DEEA-E0E4-C10A5FEE08FC}"/>
                    </a:ext>
                  </a:extLst>
                </p:cNvPr>
                <p:cNvPicPr>
                  <a:picLocks noChangeAspect="1" noChangeArrowheads="1"/>
                </p:cNvPicPr>
                <p:nvPr/>
              </p:nvPicPr>
              <p:blipFill>
                <a:blip r:embed="rId7"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3738113" y="3784485"/>
                  <a:ext cx="1749782" cy="15553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008806-ECB9-E741-0CF7-FF2C35D6478B}"/>
                    </a:ext>
                  </a:extLst>
                </p:cNvPr>
                <p:cNvSpPr/>
                <p:nvPr/>
              </p:nvSpPr>
              <p:spPr bwMode="auto">
                <a:xfrm>
                  <a:off x="4244716" y="4147423"/>
                  <a:ext cx="722478" cy="808906"/>
                </a:xfrm>
                <a:custGeom>
                  <a:avLst/>
                  <a:gdLst>
                    <a:gd name="connsiteX0" fmla="*/ 0 w 722478"/>
                    <a:gd name="connsiteY0" fmla="*/ 0 h 808596"/>
                    <a:gd name="connsiteX1" fmla="*/ 722478 w 722478"/>
                    <a:gd name="connsiteY1" fmla="*/ 0 h 808596"/>
                    <a:gd name="connsiteX2" fmla="*/ 722478 w 722478"/>
                    <a:gd name="connsiteY2" fmla="*/ 808596 h 808596"/>
                    <a:gd name="connsiteX3" fmla="*/ 0 w 722478"/>
                    <a:gd name="connsiteY3" fmla="*/ 808596 h 808596"/>
                    <a:gd name="connsiteX4" fmla="*/ 0 w 722478"/>
                    <a:gd name="connsiteY4" fmla="*/ 0 h 808596"/>
                    <a:gd name="connsiteX0" fmla="*/ 0 w 722478"/>
                    <a:gd name="connsiteY0" fmla="*/ 310 h 808906"/>
                    <a:gd name="connsiteX1" fmla="*/ 443753 w 722478"/>
                    <a:gd name="connsiteY1" fmla="*/ 0 h 808906"/>
                    <a:gd name="connsiteX2" fmla="*/ 722478 w 722478"/>
                    <a:gd name="connsiteY2" fmla="*/ 310 h 808906"/>
                    <a:gd name="connsiteX3" fmla="*/ 722478 w 722478"/>
                    <a:gd name="connsiteY3" fmla="*/ 808906 h 808906"/>
                    <a:gd name="connsiteX4" fmla="*/ 0 w 722478"/>
                    <a:gd name="connsiteY4" fmla="*/ 808906 h 808906"/>
                    <a:gd name="connsiteX5" fmla="*/ 0 w 722478"/>
                    <a:gd name="connsiteY5" fmla="*/ 310 h 808906"/>
                    <a:gd name="connsiteX0" fmla="*/ 0 w 722478"/>
                    <a:gd name="connsiteY0" fmla="*/ 310 h 808906"/>
                    <a:gd name="connsiteX1" fmla="*/ 443753 w 722478"/>
                    <a:gd name="connsiteY1" fmla="*/ 0 h 808906"/>
                    <a:gd name="connsiteX2" fmla="*/ 722478 w 722478"/>
                    <a:gd name="connsiteY2" fmla="*/ 310 h 808906"/>
                    <a:gd name="connsiteX3" fmla="*/ 721659 w 722478"/>
                    <a:gd name="connsiteY3" fmla="*/ 224118 h 808906"/>
                    <a:gd name="connsiteX4" fmla="*/ 722478 w 722478"/>
                    <a:gd name="connsiteY4" fmla="*/ 808906 h 808906"/>
                    <a:gd name="connsiteX5" fmla="*/ 0 w 722478"/>
                    <a:gd name="connsiteY5" fmla="*/ 808906 h 808906"/>
                    <a:gd name="connsiteX6" fmla="*/ 0 w 722478"/>
                    <a:gd name="connsiteY6" fmla="*/ 310 h 808906"/>
                    <a:gd name="connsiteX0" fmla="*/ 0 w 722478"/>
                    <a:gd name="connsiteY0" fmla="*/ 310 h 808906"/>
                    <a:gd name="connsiteX1" fmla="*/ 443753 w 722478"/>
                    <a:gd name="connsiteY1" fmla="*/ 0 h 808906"/>
                    <a:gd name="connsiteX2" fmla="*/ 498361 w 722478"/>
                    <a:gd name="connsiteY2" fmla="*/ 188568 h 808906"/>
                    <a:gd name="connsiteX3" fmla="*/ 721659 w 722478"/>
                    <a:gd name="connsiteY3" fmla="*/ 224118 h 808906"/>
                    <a:gd name="connsiteX4" fmla="*/ 722478 w 722478"/>
                    <a:gd name="connsiteY4" fmla="*/ 808906 h 808906"/>
                    <a:gd name="connsiteX5" fmla="*/ 0 w 722478"/>
                    <a:gd name="connsiteY5" fmla="*/ 808906 h 808906"/>
                    <a:gd name="connsiteX6" fmla="*/ 0 w 722478"/>
                    <a:gd name="connsiteY6" fmla="*/ 310 h 808906"/>
                    <a:gd name="connsiteX0" fmla="*/ 0 w 722478"/>
                    <a:gd name="connsiteY0" fmla="*/ 310 h 808906"/>
                    <a:gd name="connsiteX1" fmla="*/ 443753 w 722478"/>
                    <a:gd name="connsiteY1" fmla="*/ 0 h 808906"/>
                    <a:gd name="connsiteX2" fmla="*/ 480432 w 722478"/>
                    <a:gd name="connsiteY2" fmla="*/ 202015 h 808906"/>
                    <a:gd name="connsiteX3" fmla="*/ 721659 w 722478"/>
                    <a:gd name="connsiteY3" fmla="*/ 224118 h 808906"/>
                    <a:gd name="connsiteX4" fmla="*/ 722478 w 722478"/>
                    <a:gd name="connsiteY4" fmla="*/ 808906 h 808906"/>
                    <a:gd name="connsiteX5" fmla="*/ 0 w 722478"/>
                    <a:gd name="connsiteY5" fmla="*/ 808906 h 808906"/>
                    <a:gd name="connsiteX6" fmla="*/ 0 w 722478"/>
                    <a:gd name="connsiteY6" fmla="*/ 310 h 808906"/>
                    <a:gd name="connsiteX0" fmla="*/ 0 w 722478"/>
                    <a:gd name="connsiteY0" fmla="*/ 310 h 808906"/>
                    <a:gd name="connsiteX1" fmla="*/ 443753 w 722478"/>
                    <a:gd name="connsiteY1" fmla="*/ 0 h 808906"/>
                    <a:gd name="connsiteX2" fmla="*/ 471467 w 722478"/>
                    <a:gd name="connsiteY2" fmla="*/ 202015 h 808906"/>
                    <a:gd name="connsiteX3" fmla="*/ 721659 w 722478"/>
                    <a:gd name="connsiteY3" fmla="*/ 224118 h 808906"/>
                    <a:gd name="connsiteX4" fmla="*/ 722478 w 722478"/>
                    <a:gd name="connsiteY4" fmla="*/ 808906 h 808906"/>
                    <a:gd name="connsiteX5" fmla="*/ 0 w 722478"/>
                    <a:gd name="connsiteY5" fmla="*/ 808906 h 808906"/>
                    <a:gd name="connsiteX6" fmla="*/ 0 w 722478"/>
                    <a:gd name="connsiteY6" fmla="*/ 310 h 80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478" h="808906">
                      <a:moveTo>
                        <a:pt x="0" y="310"/>
                      </a:moveTo>
                      <a:lnTo>
                        <a:pt x="443753" y="0"/>
                      </a:lnTo>
                      <a:lnTo>
                        <a:pt x="471467" y="202015"/>
                      </a:lnTo>
                      <a:lnTo>
                        <a:pt x="721659" y="224118"/>
                      </a:lnTo>
                      <a:lnTo>
                        <a:pt x="722478" y="808906"/>
                      </a:lnTo>
                      <a:lnTo>
                        <a:pt x="0" y="808906"/>
                      </a:lnTo>
                      <a:lnTo>
                        <a:pt x="0" y="310"/>
                      </a:lnTo>
                      <a:close/>
                    </a:path>
                  </a:pathLst>
                </a:cu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028" name="Picture 4" descr="Play, button, inside, a Icon in Google Material Design Icons">
                <a:extLst>
                  <a:ext uri="{FF2B5EF4-FFF2-40B4-BE49-F238E27FC236}">
                    <a16:creationId xmlns:a16="http://schemas.microsoft.com/office/drawing/2014/main" id="{A17C4484-A834-95F9-CC78-379819EED8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3459" y="4355455"/>
                <a:ext cx="597044" cy="597044"/>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Rounded Rectangle 65">
              <a:extLst>
                <a:ext uri="{FF2B5EF4-FFF2-40B4-BE49-F238E27FC236}">
                  <a16:creationId xmlns:a16="http://schemas.microsoft.com/office/drawing/2014/main" id="{49DA4F81-136F-097E-5990-C0D1A15A7DA7}"/>
                </a:ext>
              </a:extLst>
            </p:cNvPr>
            <p:cNvSpPr/>
            <p:nvPr/>
          </p:nvSpPr>
          <p:spPr bwMode="auto">
            <a:xfrm>
              <a:off x="1909949" y="3210375"/>
              <a:ext cx="5944578" cy="492443"/>
            </a:xfrm>
            <a:prstGeom prst="roundRect">
              <a:avLst>
                <a:gd name="adj" fmla="val 42778"/>
              </a:avLst>
            </a:prstGeom>
            <a:noFill/>
            <a:ln w="19050"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effectLst/>
                  <a:latin typeface="Arial" panose="020B0604020202020204" pitchFamily="34" charset="0"/>
                  <a:cs typeface="Arial" panose="020B0604020202020204" pitchFamily="34" charset="0"/>
                </a:rPr>
                <a:t>Attachments</a:t>
              </a:r>
            </a:p>
          </p:txBody>
        </p:sp>
        <p:pic>
          <p:nvPicPr>
            <p:cNvPr id="1026" name="Picture 2" descr="Pdf Logo">
              <a:extLst>
                <a:ext uri="{FF2B5EF4-FFF2-40B4-BE49-F238E27FC236}">
                  <a16:creationId xmlns:a16="http://schemas.microsoft.com/office/drawing/2014/main" id="{7D5BF6D5-4A69-3796-3FF3-B79D234DBC2A}"/>
                </a:ext>
              </a:extLst>
            </p:cNvPr>
            <p:cNvPicPr>
              <a:picLocks noChangeAspect="1" noChangeArrowheads="1"/>
            </p:cNvPicPr>
            <p:nvPr/>
          </p:nvPicPr>
          <p:blipFill>
            <a:blip r:embed="rId7"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2241633" y="3781932"/>
              <a:ext cx="1749782" cy="1555362"/>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5EFB63-26B6-E509-89D9-000574F6FB02}"/>
                </a:ext>
              </a:extLst>
            </p:cNvPr>
            <p:cNvSpPr/>
            <p:nvPr/>
          </p:nvSpPr>
          <p:spPr bwMode="auto">
            <a:xfrm>
              <a:off x="2650070" y="5270758"/>
              <a:ext cx="934613" cy="492443"/>
            </a:xfrm>
            <a:prstGeom prst="roundRect">
              <a:avLst/>
            </a:prstGeom>
            <a:solidFill>
              <a:srgbClr val="EC536D"/>
            </a:solid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400" b="1">
                  <a:latin typeface="Arial" panose="020B0604020202020204" pitchFamily="34" charset="0"/>
                  <a:cs typeface="Arial" panose="020B0604020202020204" pitchFamily="34" charset="0"/>
                </a:rPr>
                <a:t>PDF</a:t>
              </a:r>
            </a:p>
          </p:txBody>
        </p:sp>
        <p:sp>
          <p:nvSpPr>
            <p:cNvPr id="41" name="Rounded Rectangle 40">
              <a:extLst>
                <a:ext uri="{FF2B5EF4-FFF2-40B4-BE49-F238E27FC236}">
                  <a16:creationId xmlns:a16="http://schemas.microsoft.com/office/drawing/2014/main" id="{6D945868-2A74-C0EA-D7D3-32F5970469C1}"/>
                </a:ext>
              </a:extLst>
            </p:cNvPr>
            <p:cNvSpPr/>
            <p:nvPr/>
          </p:nvSpPr>
          <p:spPr bwMode="auto">
            <a:xfrm>
              <a:off x="4149419" y="5270757"/>
              <a:ext cx="934613" cy="492443"/>
            </a:xfrm>
            <a:prstGeom prst="roundRect">
              <a:avLst/>
            </a:prstGeom>
            <a:solidFill>
              <a:srgbClr val="EC536D"/>
            </a:solid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400" b="1">
                  <a:latin typeface="Arial" panose="020B0604020202020204" pitchFamily="34" charset="0"/>
                  <a:cs typeface="Arial" panose="020B0604020202020204" pitchFamily="34" charset="0"/>
                </a:rPr>
                <a:t>MP4</a:t>
              </a:r>
            </a:p>
          </p:txBody>
        </p:sp>
        <p:sp>
          <p:nvSpPr>
            <p:cNvPr id="42" name="Rounded Rectangle 41">
              <a:extLst>
                <a:ext uri="{FF2B5EF4-FFF2-40B4-BE49-F238E27FC236}">
                  <a16:creationId xmlns:a16="http://schemas.microsoft.com/office/drawing/2014/main" id="{16673C96-DF04-5227-BA6E-E8D1AB479A44}"/>
                </a:ext>
              </a:extLst>
            </p:cNvPr>
            <p:cNvSpPr/>
            <p:nvPr/>
          </p:nvSpPr>
          <p:spPr bwMode="auto">
            <a:xfrm>
              <a:off x="5648769" y="5270757"/>
              <a:ext cx="1621843" cy="492443"/>
            </a:xfrm>
            <a:prstGeom prst="roundRect">
              <a:avLst/>
            </a:prstGeom>
            <a:solidFill>
              <a:srgbClr val="EC536D"/>
            </a:solid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400" b="1">
                  <a:latin typeface="Arial" panose="020B0604020202020204" pitchFamily="34" charset="0"/>
                  <a:cs typeface="Arial" panose="020B0604020202020204" pitchFamily="34" charset="0"/>
                </a:rPr>
                <a:t>Signature</a:t>
              </a:r>
            </a:p>
          </p:txBody>
        </p:sp>
      </p:grpSp>
      <p:sp>
        <p:nvSpPr>
          <p:cNvPr id="47" name="Rectangle 46">
            <a:extLst>
              <a:ext uri="{FF2B5EF4-FFF2-40B4-BE49-F238E27FC236}">
                <a16:creationId xmlns:a16="http://schemas.microsoft.com/office/drawing/2014/main" id="{02A2882E-8885-52BC-D8F6-9FCED574ADC7}"/>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49" name="Rectangle 48">
            <a:extLst>
              <a:ext uri="{FF2B5EF4-FFF2-40B4-BE49-F238E27FC236}">
                <a16:creationId xmlns:a16="http://schemas.microsoft.com/office/drawing/2014/main" id="{C738541A-E250-DF67-63A8-85209D6A5365}"/>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7" name="Slide Number Placeholder 6">
            <a:extLst>
              <a:ext uri="{FF2B5EF4-FFF2-40B4-BE49-F238E27FC236}">
                <a16:creationId xmlns:a16="http://schemas.microsoft.com/office/drawing/2014/main" id="{D477ECDA-EAEB-B918-A276-4BCD315EAFAC}"/>
              </a:ext>
            </a:extLst>
          </p:cNvPr>
          <p:cNvSpPr>
            <a:spLocks noGrp="1"/>
          </p:cNvSpPr>
          <p:nvPr>
            <p:ph type="sldNum" sz="quarter" idx="10"/>
          </p:nvPr>
        </p:nvSpPr>
        <p:spPr/>
        <p:txBody>
          <a:bodyPr/>
          <a:lstStyle/>
          <a:p>
            <a:pPr>
              <a:defRPr/>
            </a:pPr>
            <a:fld id="{D68E8870-17DE-45C4-A8DD-7644B2422933}" type="slidenum">
              <a:rPr lang="en-US" smtClean="0"/>
              <a:pPr>
                <a:defRPr/>
              </a:pPr>
              <a:t>28</a:t>
            </a:fld>
            <a:endParaRPr lang="en-US"/>
          </a:p>
        </p:txBody>
      </p:sp>
      <p:pic>
        <p:nvPicPr>
          <p:cNvPr id="8" name="Picture 7">
            <a:extLst>
              <a:ext uri="{FF2B5EF4-FFF2-40B4-BE49-F238E27FC236}">
                <a16:creationId xmlns:a16="http://schemas.microsoft.com/office/drawing/2014/main" id="{7BA6A9A1-FFCF-0A95-D777-423962A2B1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33" t="58959" r="-659" b="730"/>
          <a:stretch/>
        </p:blipFill>
        <p:spPr>
          <a:xfrm>
            <a:off x="161423" y="3820161"/>
            <a:ext cx="1444575" cy="2559039"/>
          </a:xfrm>
          <a:prstGeom prst="rect">
            <a:avLst/>
          </a:prstGeom>
          <a:ln w="19050">
            <a:solidFill>
              <a:schemeClr val="bg1"/>
            </a:solidFill>
          </a:ln>
        </p:spPr>
      </p:pic>
    </p:spTree>
    <p:extLst>
      <p:ext uri="{BB962C8B-B14F-4D97-AF65-F5344CB8AC3E}">
        <p14:creationId xmlns:p14="http://schemas.microsoft.com/office/powerpoint/2010/main" val="76364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5C4D6-8F46-46DF-C85F-C12896FA1A1A}"/>
              </a:ext>
            </a:extLst>
          </p:cNvPr>
          <p:cNvSpPr>
            <a:spLocks noGrp="1"/>
          </p:cNvSpPr>
          <p:nvPr>
            <p:ph type="title"/>
          </p:nvPr>
        </p:nvSpPr>
        <p:spPr>
          <a:xfrm>
            <a:off x="960901" y="0"/>
            <a:ext cx="10270198" cy="795130"/>
          </a:xfrm>
        </p:spPr>
        <p:txBody>
          <a:bodyPr/>
          <a:lstStyle/>
          <a:p>
            <a:r>
              <a:rPr lang="en-US"/>
              <a:t>Tutorial Approach</a:t>
            </a:r>
          </a:p>
        </p:txBody>
      </p:sp>
      <p:sp>
        <p:nvSpPr>
          <p:cNvPr id="4" name="Rectangle 3">
            <a:extLst>
              <a:ext uri="{FF2B5EF4-FFF2-40B4-BE49-F238E27FC236}">
                <a16:creationId xmlns:a16="http://schemas.microsoft.com/office/drawing/2014/main" id="{C74D6AD1-5F56-CCDC-DE91-DC3944F18CB0}"/>
              </a:ext>
            </a:extLst>
          </p:cNvPr>
          <p:cNvSpPr/>
          <p:nvPr/>
        </p:nvSpPr>
        <p:spPr>
          <a:xfrm>
            <a:off x="553428" y="1599343"/>
            <a:ext cx="7585712" cy="880754"/>
          </a:xfrm>
          <a:prstGeom prst="rect">
            <a:avLst/>
          </a:prstGeom>
          <a:solidFill>
            <a:schemeClr val="bg1">
              <a:lumMod val="95000"/>
            </a:schemeClr>
          </a:solidFill>
          <a:ln w="19050">
            <a:noFill/>
          </a:ln>
        </p:spPr>
        <p:txBody>
          <a:bodyPr wrap="square" lIns="274320" tIns="91440" rIns="274320" bIns="91440" anchor="ctr" anchorCtr="0">
            <a:spAutoFit/>
          </a:bodyPr>
          <a:lstStyle/>
          <a:p>
            <a:pPr lvl="0">
              <a:lnSpc>
                <a:spcPts val="2800"/>
              </a:lnSpc>
              <a:spcBef>
                <a:spcPts val="60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This tutorial uses graphics using US Space Force Guardians, for the storyline of xAPI use</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5E38693B-8038-3276-3F86-320017DB7C22}"/>
              </a:ext>
            </a:extLst>
          </p:cNvPr>
          <p:cNvSpPr/>
          <p:nvPr/>
        </p:nvSpPr>
        <p:spPr>
          <a:xfrm>
            <a:off x="553427" y="3385049"/>
            <a:ext cx="7585711" cy="880754"/>
          </a:xfrm>
          <a:prstGeom prst="rect">
            <a:avLst/>
          </a:prstGeom>
          <a:solidFill>
            <a:schemeClr val="bg1">
              <a:lumMod val="95000"/>
            </a:schemeClr>
          </a:solidFill>
          <a:ln w="19050">
            <a:noFill/>
          </a:ln>
        </p:spPr>
        <p:txBody>
          <a:bodyPr wrap="square" lIns="274320" tIns="91440" rIns="274320" bIns="91440" anchor="ctr" anchorCtr="0">
            <a:spAutoFit/>
          </a:bodyPr>
          <a:lstStyle/>
          <a:p>
            <a:pPr lvl="0">
              <a:lnSpc>
                <a:spcPts val="2800"/>
              </a:lnSpc>
              <a:spcBef>
                <a:spcPts val="60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The tutorial is constructed to build a real data strategy using xAPI (Questions are welcome at any time!)</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EE4D352E-9C47-CB5D-84AD-B00A4072A2E2}"/>
              </a:ext>
            </a:extLst>
          </p:cNvPr>
          <p:cNvSpPr/>
          <p:nvPr/>
        </p:nvSpPr>
        <p:spPr>
          <a:xfrm>
            <a:off x="553426" y="5350293"/>
            <a:ext cx="8590574" cy="521681"/>
          </a:xfrm>
          <a:prstGeom prst="rect">
            <a:avLst/>
          </a:prstGeom>
          <a:solidFill>
            <a:schemeClr val="bg1">
              <a:lumMod val="95000"/>
            </a:schemeClr>
          </a:solidFill>
          <a:ln w="19050">
            <a:noFill/>
          </a:ln>
        </p:spPr>
        <p:txBody>
          <a:bodyPr wrap="square" lIns="274320" tIns="91440" rIns="274320" bIns="91440" anchor="ctr" anchorCtr="0">
            <a:spAutoFit/>
          </a:bodyPr>
          <a:lstStyle/>
          <a:p>
            <a:pPr lvl="0">
              <a:lnSpc>
                <a:spcPts val="2800"/>
              </a:lnSpc>
              <a:spcBef>
                <a:spcPts val="60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Each slide will include a learning objective indicator            or           (next slide)</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E1F29954-D5B6-1473-1A95-8080BB1EF793}"/>
              </a:ext>
            </a:extLst>
          </p:cNvPr>
          <p:cNvSpPr/>
          <p:nvPr/>
        </p:nvSpPr>
        <p:spPr>
          <a:xfrm>
            <a:off x="6230111" y="5418977"/>
            <a:ext cx="393192" cy="373365"/>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0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28" name="Rectangle 27">
            <a:extLst>
              <a:ext uri="{FF2B5EF4-FFF2-40B4-BE49-F238E27FC236}">
                <a16:creationId xmlns:a16="http://schemas.microsoft.com/office/drawing/2014/main" id="{FA205EC7-E417-53A4-4C08-02709189DADB}"/>
              </a:ext>
            </a:extLst>
          </p:cNvPr>
          <p:cNvSpPr/>
          <p:nvPr/>
        </p:nvSpPr>
        <p:spPr>
          <a:xfrm>
            <a:off x="7171924" y="5418977"/>
            <a:ext cx="393192" cy="373365"/>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000">
                <a:solidFill>
                  <a:schemeClr val="accent3"/>
                </a:solidFill>
                <a:latin typeface="Arial" panose="020B0604020202020204" pitchFamily="34" charset="0"/>
                <a:ea typeface="Arial Narrow"/>
                <a:cs typeface="Arial" panose="020B0604020202020204" pitchFamily="34" charset="0"/>
                <a:sym typeface="Arial Narrow"/>
              </a:rPr>
              <a:t>2</a:t>
            </a:r>
          </a:p>
        </p:txBody>
      </p:sp>
      <p:pic>
        <p:nvPicPr>
          <p:cNvPr id="11" name="Picture 10" descr="Background pattern&#10;&#10;Description automatically generated">
            <a:extLst>
              <a:ext uri="{FF2B5EF4-FFF2-40B4-BE49-F238E27FC236}">
                <a16:creationId xmlns:a16="http://schemas.microsoft.com/office/drawing/2014/main" id="{8754AF56-6A4A-6B0B-18CF-B6030A64FC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85585" y="1604024"/>
            <a:ext cx="3284419" cy="1824976"/>
          </a:xfrm>
          <a:prstGeom prst="roundRect">
            <a:avLst>
              <a:gd name="adj" fmla="val 10225"/>
            </a:avLst>
          </a:prstGeom>
        </p:spPr>
      </p:pic>
      <p:pic>
        <p:nvPicPr>
          <p:cNvPr id="12" name="Picture 11">
            <a:extLst>
              <a:ext uri="{FF2B5EF4-FFF2-40B4-BE49-F238E27FC236}">
                <a16:creationId xmlns:a16="http://schemas.microsoft.com/office/drawing/2014/main" id="{6906B1D4-F946-09E6-015D-D03AB8D618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687096" y="1732995"/>
            <a:ext cx="1045862" cy="4574209"/>
          </a:xfrm>
          <a:prstGeom prst="rect">
            <a:avLst/>
          </a:prstGeom>
        </p:spPr>
      </p:pic>
      <p:cxnSp>
        <p:nvCxnSpPr>
          <p:cNvPr id="9" name="Straight Connector 8">
            <a:extLst>
              <a:ext uri="{FF2B5EF4-FFF2-40B4-BE49-F238E27FC236}">
                <a16:creationId xmlns:a16="http://schemas.microsoft.com/office/drawing/2014/main" id="{32D10A83-AE01-2DA4-44EC-0C9355C5502E}"/>
              </a:ext>
            </a:extLst>
          </p:cNvPr>
          <p:cNvCxnSpPr>
            <a:cxnSpLocks/>
            <a:stCxn id="4" idx="3"/>
          </p:cNvCxnSpPr>
          <p:nvPr/>
        </p:nvCxnSpPr>
        <p:spPr bwMode="auto">
          <a:xfrm>
            <a:off x="8139140" y="2039720"/>
            <a:ext cx="351717" cy="0"/>
          </a:xfrm>
          <a:prstGeom prst="line">
            <a:avLst/>
          </a:prstGeom>
          <a:solidFill>
            <a:schemeClr val="accent1"/>
          </a:solidFill>
          <a:ln w="19050" cap="flat" cmpd="sng" algn="ctr">
            <a:solidFill>
              <a:schemeClr val="tx2"/>
            </a:solidFill>
            <a:prstDash val="solid"/>
            <a:miter lim="800000"/>
            <a:headEnd type="none" w="med" len="med"/>
            <a:tailEnd type="triangle" w="med" len="med"/>
          </a:ln>
          <a:effectLst/>
        </p:spPr>
      </p:cxnSp>
      <p:cxnSp>
        <p:nvCxnSpPr>
          <p:cNvPr id="17" name="Straight Connector 16">
            <a:extLst>
              <a:ext uri="{FF2B5EF4-FFF2-40B4-BE49-F238E27FC236}">
                <a16:creationId xmlns:a16="http://schemas.microsoft.com/office/drawing/2014/main" id="{30AB1951-A28F-1669-35D6-A5F0AFBF7065}"/>
              </a:ext>
            </a:extLst>
          </p:cNvPr>
          <p:cNvCxnSpPr>
            <a:cxnSpLocks/>
            <a:stCxn id="6" idx="3"/>
          </p:cNvCxnSpPr>
          <p:nvPr/>
        </p:nvCxnSpPr>
        <p:spPr bwMode="auto">
          <a:xfrm>
            <a:off x="8139138" y="3825426"/>
            <a:ext cx="1547958" cy="293125"/>
          </a:xfrm>
          <a:prstGeom prst="bentConnector3">
            <a:avLst>
              <a:gd name="adj1" fmla="val 50000"/>
            </a:avLst>
          </a:prstGeom>
          <a:solidFill>
            <a:schemeClr val="accent1"/>
          </a:solidFill>
          <a:ln w="19050" cap="flat" cmpd="sng" algn="ctr">
            <a:solidFill>
              <a:schemeClr val="tx2"/>
            </a:solidFill>
            <a:prstDash val="solid"/>
            <a:miter lim="800000"/>
            <a:headEnd type="none" w="med" len="med"/>
            <a:tailEnd type="triangle" w="med" len="med"/>
          </a:ln>
          <a:effectLst/>
        </p:spPr>
      </p:cxnSp>
      <p:sp>
        <p:nvSpPr>
          <p:cNvPr id="3" name="Slide Number Placeholder 2">
            <a:extLst>
              <a:ext uri="{FF2B5EF4-FFF2-40B4-BE49-F238E27FC236}">
                <a16:creationId xmlns:a16="http://schemas.microsoft.com/office/drawing/2014/main" id="{45DE1D3A-E2EC-6CEC-4743-3397A6E09A2A}"/>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a:p>
        </p:txBody>
      </p:sp>
    </p:spTree>
    <p:extLst>
      <p:ext uri="{BB962C8B-B14F-4D97-AF65-F5344CB8AC3E}">
        <p14:creationId xmlns:p14="http://schemas.microsoft.com/office/powerpoint/2010/main" val="11043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Background pattern&#10;&#10;Description automatically generated">
            <a:extLst>
              <a:ext uri="{FF2B5EF4-FFF2-40B4-BE49-F238E27FC236}">
                <a16:creationId xmlns:a16="http://schemas.microsoft.com/office/drawing/2014/main" id="{F32D7239-A46D-1FC2-4405-27709F9593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1" y="672859"/>
            <a:ext cx="12199137" cy="5752701"/>
          </a:xfrm>
          <a:prstGeom prst="rect">
            <a:avLst/>
          </a:prstGeom>
        </p:spPr>
      </p:pic>
      <p:sp>
        <p:nvSpPr>
          <p:cNvPr id="40" name="Rectangle 39">
            <a:extLst>
              <a:ext uri="{FF2B5EF4-FFF2-40B4-BE49-F238E27FC236}">
                <a16:creationId xmlns:a16="http://schemas.microsoft.com/office/drawing/2014/main" id="{FD1F0722-065C-B0EE-FB46-A9E815D4F341}"/>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Rectangle 40">
            <a:extLst>
              <a:ext uri="{FF2B5EF4-FFF2-40B4-BE49-F238E27FC236}">
                <a16:creationId xmlns:a16="http://schemas.microsoft.com/office/drawing/2014/main" id="{5F4969D6-F639-1D92-1705-83D3E1D1D821}"/>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Rectangle 41">
            <a:extLst>
              <a:ext uri="{FF2B5EF4-FFF2-40B4-BE49-F238E27FC236}">
                <a16:creationId xmlns:a16="http://schemas.microsoft.com/office/drawing/2014/main" id="{ECA54BE1-C7E7-21D6-4CC3-C8D16C533604}"/>
              </a:ext>
            </a:extLst>
          </p:cNvPr>
          <p:cNvSpPr/>
          <p:nvPr/>
        </p:nvSpPr>
        <p:spPr bwMode="auto">
          <a:xfrm>
            <a:off x="-7137" y="19044"/>
            <a:ext cx="12199137" cy="6425562"/>
          </a:xfrm>
          <a:prstGeom prst="rect">
            <a:avLst/>
          </a:prstGeom>
          <a:gradFill>
            <a:gsLst>
              <a:gs pos="0">
                <a:srgbClr val="1C3664">
                  <a:alpha val="0"/>
                </a:srgbClr>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2E49E996-5E85-1CFC-7AFB-98144768E7C2}"/>
              </a:ext>
            </a:extLst>
          </p:cNvPr>
          <p:cNvSpPr>
            <a:spLocks noGrp="1"/>
          </p:cNvSpPr>
          <p:nvPr>
            <p:ph type="title"/>
          </p:nvPr>
        </p:nvSpPr>
        <p:spPr/>
        <p:txBody>
          <a:bodyPr/>
          <a:lstStyle/>
          <a:p>
            <a:r>
              <a:rPr lang="en-US" dirty="0"/>
              <a:t>What are extensions?</a:t>
            </a:r>
          </a:p>
        </p:txBody>
      </p:sp>
      <p:pic>
        <p:nvPicPr>
          <p:cNvPr id="26" name="Picture 25" descr="Graphical user interface, website&#10;&#10;Description automatically generated">
            <a:extLst>
              <a:ext uri="{FF2B5EF4-FFF2-40B4-BE49-F238E27FC236}">
                <a16:creationId xmlns:a16="http://schemas.microsoft.com/office/drawing/2014/main" id="{3227C2FA-AD8E-4D45-B596-EF90D9447EF0}"/>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47741" y="84301"/>
            <a:ext cx="1444575" cy="6341259"/>
          </a:xfrm>
          <a:prstGeom prst="rect">
            <a:avLst/>
          </a:prstGeom>
        </p:spPr>
      </p:pic>
      <p:sp>
        <p:nvSpPr>
          <p:cNvPr id="25" name="Rectangle 24">
            <a:extLst>
              <a:ext uri="{FF2B5EF4-FFF2-40B4-BE49-F238E27FC236}">
                <a16:creationId xmlns:a16="http://schemas.microsoft.com/office/drawing/2014/main" id="{28039B72-13E3-D0DD-2D20-A3EB47AE3DC5}"/>
              </a:ext>
            </a:extLst>
          </p:cNvPr>
          <p:cNvSpPr/>
          <p:nvPr/>
        </p:nvSpPr>
        <p:spPr>
          <a:xfrm>
            <a:off x="4776046" y="1953784"/>
            <a:ext cx="6410322"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sym typeface="Arial Narrow"/>
              </a:rPr>
              <a:t>Use only when no native xAPI property exists</a:t>
            </a:r>
          </a:p>
        </p:txBody>
      </p:sp>
      <p:sp>
        <p:nvSpPr>
          <p:cNvPr id="27" name="Rectangle 26">
            <a:extLst>
              <a:ext uri="{FF2B5EF4-FFF2-40B4-BE49-F238E27FC236}">
                <a16:creationId xmlns:a16="http://schemas.microsoft.com/office/drawing/2014/main" id="{8C33DF5E-7C45-12D9-5D42-5C48440F16A9}"/>
              </a:ext>
            </a:extLst>
          </p:cNvPr>
          <p:cNvSpPr/>
          <p:nvPr/>
        </p:nvSpPr>
        <p:spPr>
          <a:xfrm>
            <a:off x="4776046" y="1224077"/>
            <a:ext cx="6410322" cy="492443"/>
          </a:xfrm>
          <a:prstGeom prst="rect">
            <a:avLst/>
          </a:prstGeom>
          <a:solidFill>
            <a:schemeClr val="bg1">
              <a:lumMod val="95000"/>
            </a:schemeClr>
          </a:solidFill>
          <a:ln w="19050">
            <a:noFill/>
          </a:ln>
        </p:spPr>
        <p:txBody>
          <a:bodyPr wrap="square" lIns="274320" tIns="91440" rIns="274320" bIns="91440" anchor="ctr" anchorCtr="0">
            <a:spAutoFit/>
          </a:bodyPr>
          <a:lstStyle/>
          <a:p>
            <a:pPr lvl="0" algn="ctr">
              <a:spcBef>
                <a:spcPts val="0"/>
              </a:spcBef>
              <a:spcAft>
                <a:spcPts val="0"/>
              </a:spcAft>
              <a:buSzPts val="2100"/>
            </a:pPr>
            <a:r>
              <a:rPr lang="en-US" sz="2000" dirty="0">
                <a:latin typeface="Calibri" panose="020F0502020204030204" pitchFamily="34" charset="0"/>
                <a:ea typeface="Calibri" panose="020F0502020204030204" pitchFamily="34" charset="0"/>
                <a:cs typeface="Calibri" panose="020F0502020204030204" pitchFamily="34" charset="0"/>
                <a:sym typeface="Arial Narrow"/>
              </a:rPr>
              <a:t>More benefit with an xAPI Profile</a:t>
            </a:r>
          </a:p>
        </p:txBody>
      </p:sp>
      <p:pic>
        <p:nvPicPr>
          <p:cNvPr id="21" name="Picture 20" descr="A picture containing table&#10;&#10;Description automatically generated">
            <a:extLst>
              <a:ext uri="{FF2B5EF4-FFF2-40B4-BE49-F238E27FC236}">
                <a16:creationId xmlns:a16="http://schemas.microsoft.com/office/drawing/2014/main" id="{88C1DC84-3E43-C89C-9009-BE21E40315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2587" y="3355456"/>
            <a:ext cx="4585734" cy="3045214"/>
          </a:xfrm>
          <a:prstGeom prst="rect">
            <a:avLst/>
          </a:prstGeom>
        </p:spPr>
      </p:pic>
      <p:sp>
        <p:nvSpPr>
          <p:cNvPr id="49" name="Rectangle 48">
            <a:extLst>
              <a:ext uri="{FF2B5EF4-FFF2-40B4-BE49-F238E27FC236}">
                <a16:creationId xmlns:a16="http://schemas.microsoft.com/office/drawing/2014/main" id="{3DC8562B-DEFC-94AF-E713-65424762538E}"/>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50" name="Rectangle 49">
            <a:extLst>
              <a:ext uri="{FF2B5EF4-FFF2-40B4-BE49-F238E27FC236}">
                <a16:creationId xmlns:a16="http://schemas.microsoft.com/office/drawing/2014/main" id="{C8209940-82E7-2A1E-AF73-45FD37D9B17A}"/>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pic>
        <p:nvPicPr>
          <p:cNvPr id="7" name="Picture 6">
            <a:extLst>
              <a:ext uri="{FF2B5EF4-FFF2-40B4-BE49-F238E27FC236}">
                <a16:creationId xmlns:a16="http://schemas.microsoft.com/office/drawing/2014/main" id="{9FF7B7D5-3EF4-E45E-8CA6-C93BDB65324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48250" t="3748" r="28712" b="23269"/>
          <a:stretch/>
        </p:blipFill>
        <p:spPr>
          <a:xfrm>
            <a:off x="4681008" y="2911144"/>
            <a:ext cx="2785495" cy="3405400"/>
          </a:xfrm>
          <a:prstGeom prst="rect">
            <a:avLst/>
          </a:prstGeom>
        </p:spPr>
      </p:pic>
      <p:sp>
        <p:nvSpPr>
          <p:cNvPr id="3" name="Slide Number Placeholder 2">
            <a:extLst>
              <a:ext uri="{FF2B5EF4-FFF2-40B4-BE49-F238E27FC236}">
                <a16:creationId xmlns:a16="http://schemas.microsoft.com/office/drawing/2014/main" id="{A46C653A-6A8A-2AF7-7907-C454043F7CEF}"/>
              </a:ext>
            </a:extLst>
          </p:cNvPr>
          <p:cNvSpPr>
            <a:spLocks noGrp="1"/>
          </p:cNvSpPr>
          <p:nvPr>
            <p:ph type="sldNum" sz="quarter" idx="10"/>
          </p:nvPr>
        </p:nvSpPr>
        <p:spPr/>
        <p:txBody>
          <a:bodyPr/>
          <a:lstStyle/>
          <a:p>
            <a:pPr>
              <a:defRPr/>
            </a:pPr>
            <a:fld id="{D68E8870-17DE-45C4-A8DD-7644B2422933}" type="slidenum">
              <a:rPr lang="en-US" smtClean="0"/>
              <a:pPr>
                <a:defRPr/>
              </a:pPr>
              <a:t>29</a:t>
            </a:fld>
            <a:endParaRPr lang="en-US"/>
          </a:p>
        </p:txBody>
      </p:sp>
      <p:pic>
        <p:nvPicPr>
          <p:cNvPr id="5" name="Picture 4">
            <a:extLst>
              <a:ext uri="{FF2B5EF4-FFF2-40B4-BE49-F238E27FC236}">
                <a16:creationId xmlns:a16="http://schemas.microsoft.com/office/drawing/2014/main" id="{02DC8500-584C-7A74-1D8F-04CB5366AC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3" t="58959" r="-659" b="730"/>
          <a:stretch/>
        </p:blipFill>
        <p:spPr>
          <a:xfrm>
            <a:off x="161423" y="3820161"/>
            <a:ext cx="1444575" cy="2559039"/>
          </a:xfrm>
          <a:prstGeom prst="rect">
            <a:avLst/>
          </a:prstGeom>
          <a:ln w="19050">
            <a:noFill/>
          </a:ln>
        </p:spPr>
      </p:pic>
      <p:pic>
        <p:nvPicPr>
          <p:cNvPr id="6" name="Picture 5">
            <a:extLst>
              <a:ext uri="{FF2B5EF4-FFF2-40B4-BE49-F238E27FC236}">
                <a16:creationId xmlns:a16="http://schemas.microsoft.com/office/drawing/2014/main" id="{8F70352F-F1A5-FCBB-4A5D-9276EF53E0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41058" y="621271"/>
            <a:ext cx="3026269" cy="5804289"/>
          </a:xfrm>
          <a:prstGeom prst="rect">
            <a:avLst/>
          </a:prstGeom>
        </p:spPr>
      </p:pic>
      <p:sp>
        <p:nvSpPr>
          <p:cNvPr id="9" name="Rectangle 8">
            <a:extLst>
              <a:ext uri="{FF2B5EF4-FFF2-40B4-BE49-F238E27FC236}">
                <a16:creationId xmlns:a16="http://schemas.microsoft.com/office/drawing/2014/main" id="{45DFF490-8623-BA38-D864-083F46DA849A}"/>
              </a:ext>
            </a:extLst>
          </p:cNvPr>
          <p:cNvSpPr/>
          <p:nvPr/>
        </p:nvSpPr>
        <p:spPr>
          <a:xfrm>
            <a:off x="11492069"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2</a:t>
            </a:r>
          </a:p>
        </p:txBody>
      </p:sp>
      <p:pic>
        <p:nvPicPr>
          <p:cNvPr id="8" name="Picture 7">
            <a:extLst>
              <a:ext uri="{FF2B5EF4-FFF2-40B4-BE49-F238E27FC236}">
                <a16:creationId xmlns:a16="http://schemas.microsoft.com/office/drawing/2014/main" id="{10402CE2-A50B-B7E8-12B3-39A57B799069}"/>
              </a:ext>
            </a:extLst>
          </p:cNvPr>
          <p:cNvPicPr>
            <a:picLocks noChangeAspect="1"/>
          </p:cNvPicPr>
          <p:nvPr/>
        </p:nvPicPr>
        <p:blipFill>
          <a:blip r:embed="rId9"/>
          <a:stretch>
            <a:fillRect/>
          </a:stretch>
        </p:blipFill>
        <p:spPr>
          <a:xfrm>
            <a:off x="237807" y="2283856"/>
            <a:ext cx="1271906" cy="723295"/>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24572551-62B5-AA26-1A5A-44C9097854A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1402"/>
          <a:stretch/>
        </p:blipFill>
        <p:spPr>
          <a:xfrm>
            <a:off x="161423" y="2978485"/>
            <a:ext cx="1437826" cy="837415"/>
          </a:xfrm>
          <a:prstGeom prst="rect">
            <a:avLst/>
          </a:prstGeom>
          <a:ln w="19050">
            <a:noFill/>
          </a:ln>
        </p:spPr>
      </p:pic>
      <p:sp>
        <p:nvSpPr>
          <p:cNvPr id="11" name="Rectangle 10">
            <a:extLst>
              <a:ext uri="{FF2B5EF4-FFF2-40B4-BE49-F238E27FC236}">
                <a16:creationId xmlns:a16="http://schemas.microsoft.com/office/drawing/2014/main" id="{3EB414B5-660E-29A6-A35B-C41D2C4E3747}"/>
              </a:ext>
            </a:extLst>
          </p:cNvPr>
          <p:cNvSpPr/>
          <p:nvPr/>
        </p:nvSpPr>
        <p:spPr bwMode="auto">
          <a:xfrm>
            <a:off x="137702" y="2264810"/>
            <a:ext cx="1465394" cy="716637"/>
          </a:xfrm>
          <a:prstGeom prst="rect">
            <a:avLst/>
          </a:prstGeom>
          <a:noFill/>
          <a:ln w="1905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a:extLst>
              <a:ext uri="{FF2B5EF4-FFF2-40B4-BE49-F238E27FC236}">
                <a16:creationId xmlns:a16="http://schemas.microsoft.com/office/drawing/2014/main" id="{38B903FE-3E34-CEA0-76AE-C0E97CAD980E}"/>
              </a:ext>
            </a:extLst>
          </p:cNvPr>
          <p:cNvSpPr/>
          <p:nvPr/>
        </p:nvSpPr>
        <p:spPr bwMode="auto">
          <a:xfrm>
            <a:off x="137702" y="2981448"/>
            <a:ext cx="1465394" cy="838712"/>
          </a:xfrm>
          <a:prstGeom prst="rect">
            <a:avLst/>
          </a:prstGeom>
          <a:noFill/>
          <a:ln w="1905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9378706F-22B2-49AC-EAB8-DF369893E03B}"/>
              </a:ext>
            </a:extLst>
          </p:cNvPr>
          <p:cNvSpPr/>
          <p:nvPr/>
        </p:nvSpPr>
        <p:spPr bwMode="auto">
          <a:xfrm>
            <a:off x="137702" y="3834942"/>
            <a:ext cx="1465394" cy="2519849"/>
          </a:xfrm>
          <a:prstGeom prst="rect">
            <a:avLst/>
          </a:prstGeom>
          <a:noFill/>
          <a:ln w="1905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155091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5D3039-C6E2-893B-D0A5-10BCF04BD139}"/>
              </a:ext>
            </a:extLst>
          </p:cNvPr>
          <p:cNvGrpSpPr/>
          <p:nvPr/>
        </p:nvGrpSpPr>
        <p:grpSpPr>
          <a:xfrm>
            <a:off x="8123994" y="1385330"/>
            <a:ext cx="2452030" cy="820288"/>
            <a:chOff x="5910591" y="1449176"/>
            <a:chExt cx="2944033" cy="984880"/>
          </a:xfrm>
        </p:grpSpPr>
        <p:pic>
          <p:nvPicPr>
            <p:cNvPr id="144" name="Picture 143" descr="Graphical user interface, application&#10;&#10;Description automatically generated">
              <a:extLst>
                <a:ext uri="{FF2B5EF4-FFF2-40B4-BE49-F238E27FC236}">
                  <a16:creationId xmlns:a16="http://schemas.microsoft.com/office/drawing/2014/main" id="{A9C77037-38E8-479E-ED24-4F01FFA6A958}"/>
                </a:ext>
              </a:extLst>
            </p:cNvPr>
            <p:cNvPicPr>
              <a:picLocks noChangeAspect="1"/>
            </p:cNvPicPr>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l="3519" t="3168" r="73503" b="76846"/>
            <a:stretch/>
          </p:blipFill>
          <p:spPr>
            <a:xfrm>
              <a:off x="5910591" y="1449176"/>
              <a:ext cx="2944033" cy="984880"/>
            </a:xfrm>
            <a:prstGeom prst="rect">
              <a:avLst/>
            </a:prstGeom>
          </p:spPr>
        </p:pic>
        <p:sp>
          <p:nvSpPr>
            <p:cNvPr id="6" name="TextBox 5">
              <a:extLst>
                <a:ext uri="{FF2B5EF4-FFF2-40B4-BE49-F238E27FC236}">
                  <a16:creationId xmlns:a16="http://schemas.microsoft.com/office/drawing/2014/main" id="{DB6B34A7-984D-836D-D400-F4AA738BE1AC}"/>
                </a:ext>
              </a:extLst>
            </p:cNvPr>
            <p:cNvSpPr txBox="1"/>
            <p:nvPr/>
          </p:nvSpPr>
          <p:spPr>
            <a:xfrm>
              <a:off x="6778801" y="1638313"/>
              <a:ext cx="1207612" cy="249411"/>
            </a:xfrm>
            <a:prstGeom prst="rect">
              <a:avLst/>
            </a:prstGeom>
            <a:solidFill>
              <a:srgbClr val="898D90"/>
            </a:solidFill>
          </p:spPr>
          <p:txBody>
            <a:bodyPr wrap="square" lIns="0" tIns="0" rIns="0" bIns="0" rtlCol="0">
              <a:noAutofit/>
            </a:bodyPr>
            <a:lstStyle/>
            <a:p>
              <a:pPr algn="ctr"/>
              <a:r>
                <a:rPr lang="en-US" sz="1600">
                  <a:latin typeface="Calibri" panose="020F0502020204030204" pitchFamily="34" charset="0"/>
                  <a:ea typeface="Calibri" panose="020F0502020204030204" pitchFamily="34" charset="0"/>
                  <a:cs typeface="Calibri" panose="020F0502020204030204" pitchFamily="34" charset="0"/>
                </a:rPr>
                <a:t>account</a:t>
              </a:r>
            </a:p>
          </p:txBody>
        </p:sp>
      </p:grpSp>
      <p:sp>
        <p:nvSpPr>
          <p:cNvPr id="9" name="Rectangle 8">
            <a:extLst>
              <a:ext uri="{FF2B5EF4-FFF2-40B4-BE49-F238E27FC236}">
                <a16:creationId xmlns:a16="http://schemas.microsoft.com/office/drawing/2014/main" id="{EFC601F5-C429-787D-37B7-6F220BFC01F2}"/>
              </a:ext>
            </a:extLst>
          </p:cNvPr>
          <p:cNvSpPr/>
          <p:nvPr/>
        </p:nvSpPr>
        <p:spPr bwMode="auto">
          <a:xfrm>
            <a:off x="8211270" y="1831370"/>
            <a:ext cx="2268617" cy="1013686"/>
          </a:xfrm>
          <a:prstGeom prst="rect">
            <a:avLst/>
          </a:prstGeom>
          <a:solidFill>
            <a:srgbClr val="E8EEF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26F865AD-F52F-72B5-CF2A-68DBD4E664E6}"/>
              </a:ext>
            </a:extLst>
          </p:cNvPr>
          <p:cNvSpPr/>
          <p:nvPr/>
        </p:nvSpPr>
        <p:spPr bwMode="auto">
          <a:xfrm>
            <a:off x="898525" y="4117211"/>
            <a:ext cx="4843153" cy="1905570"/>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6E7C2F95-0778-D688-F620-6367C29C54F4}"/>
              </a:ext>
            </a:extLst>
          </p:cNvPr>
          <p:cNvSpPr/>
          <p:nvPr/>
        </p:nvSpPr>
        <p:spPr bwMode="auto">
          <a:xfrm>
            <a:off x="898526" y="1475069"/>
            <a:ext cx="4843152" cy="2519687"/>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4FA24C7-D995-25F4-03E4-3D783CACEFBB}"/>
              </a:ext>
            </a:extLst>
          </p:cNvPr>
          <p:cNvSpPr>
            <a:spLocks noGrp="1"/>
          </p:cNvSpPr>
          <p:nvPr>
            <p:ph type="title"/>
          </p:nvPr>
        </p:nvSpPr>
        <p:spPr>
          <a:xfrm>
            <a:off x="1572592" y="0"/>
            <a:ext cx="9046816" cy="795130"/>
          </a:xfrm>
        </p:spPr>
        <p:txBody>
          <a:bodyPr/>
          <a:lstStyle/>
          <a:p>
            <a:r>
              <a:rPr lang="en-US" dirty="0"/>
              <a:t>Linked Data – Identity</a:t>
            </a:r>
          </a:p>
        </p:txBody>
      </p:sp>
      <p:sp>
        <p:nvSpPr>
          <p:cNvPr id="7" name="Rectangle 6">
            <a:extLst>
              <a:ext uri="{FF2B5EF4-FFF2-40B4-BE49-F238E27FC236}">
                <a16:creationId xmlns:a16="http://schemas.microsoft.com/office/drawing/2014/main" id="{71FA176D-F8BB-FCBF-04EB-83CEADD438BA}"/>
              </a:ext>
            </a:extLst>
          </p:cNvPr>
          <p:cNvSpPr/>
          <p:nvPr/>
        </p:nvSpPr>
        <p:spPr>
          <a:xfrm>
            <a:off x="0" y="796912"/>
            <a:ext cx="12192000"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endParaRPr lang="en-US" sz="2800" b="1" dirty="0">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endParaRPr>
          </a:p>
        </p:txBody>
      </p:sp>
      <p:sp>
        <p:nvSpPr>
          <p:cNvPr id="28" name="Google Shape;298;p19">
            <a:extLst>
              <a:ext uri="{FF2B5EF4-FFF2-40B4-BE49-F238E27FC236}">
                <a16:creationId xmlns:a16="http://schemas.microsoft.com/office/drawing/2014/main" id="{47F42A25-F299-3B3E-FBC8-AE2866B08B99}"/>
              </a:ext>
            </a:extLst>
          </p:cNvPr>
          <p:cNvSpPr/>
          <p:nvPr/>
        </p:nvSpPr>
        <p:spPr>
          <a:xfrm>
            <a:off x="1009007" y="1707384"/>
            <a:ext cx="4049336" cy="1064734"/>
          </a:xfrm>
          <a:prstGeom prst="roundRect">
            <a:avLst>
              <a:gd name="adj" fmla="val 9269"/>
            </a:avLst>
          </a:prstGeom>
          <a:solidFill>
            <a:srgbClr val="D7EED8"/>
          </a:solidFill>
          <a:ln w="9525" cap="flat" cmpd="sng">
            <a:solidFill>
              <a:srgbClr val="000000"/>
            </a:solidFill>
            <a:prstDash val="solid"/>
            <a:miter lim="800000"/>
            <a:headEnd type="none" w="sm" len="sm"/>
            <a:tailEnd type="none" w="sm" len="sm"/>
          </a:ln>
        </p:spPr>
        <p:txBody>
          <a:bodyPr spcFirstLastPara="1" wrap="square" lIns="274320" tIns="45700" rIns="274320" bIns="45700" anchor="ctr" anchorCtr="0">
            <a:spAutoFit/>
          </a:bodyPr>
          <a:lstStyle/>
          <a:p>
            <a:pPr marL="0" marR="0" lvl="0" indent="0" defTabSz="914400" eaLnBrk="1" fontAlgn="auto" latinLnBrk="0" hangingPunct="1">
              <a:lnSpc>
                <a:spcPct val="100000"/>
              </a:lnSpc>
              <a:spcBef>
                <a:spcPts val="0"/>
              </a:spcBef>
              <a:spcAft>
                <a:spcPts val="0"/>
              </a:spcAft>
              <a:buClr>
                <a:srgbClr val="000000"/>
              </a:buClr>
              <a:buSzPts val="2000"/>
              <a:buFont typeface="Tahoma"/>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Student 24601’s </a:t>
            </a:r>
            <a:b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b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marksmanship while in the </a:t>
            </a:r>
            <a:b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br>
            <a:r>
              <a:rPr kumimoji="0" lang="en-US" sz="2000" b="0" i="0" u="none" strike="noStrike" kern="0" cap="none" spc="0" normalizeH="0" baseline="0" noProof="0" dirty="0">
                <a:ln>
                  <a:noFill/>
                </a:ln>
                <a:solidFill>
                  <a:schemeClr val="dk1"/>
                </a:solidFill>
                <a:effectLst/>
                <a:uLnTx/>
                <a:uFillTx/>
                <a:latin typeface="Calibri" panose="020F0502020204030204" pitchFamily="34" charset="0"/>
                <a:ea typeface="Calibri" panose="020F0502020204030204" pitchFamily="34" charset="0"/>
                <a:cs typeface="Calibri" panose="020F0502020204030204" pitchFamily="34" charset="0"/>
                <a:sym typeface="Tahoma"/>
              </a:rPr>
              <a:t>arena</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ahoma"/>
              </a:rPr>
              <a:t>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is above average!</a:t>
            </a:r>
          </a:p>
        </p:txBody>
      </p:sp>
      <p:sp>
        <p:nvSpPr>
          <p:cNvPr id="29" name="Google Shape;299;p19">
            <a:extLst>
              <a:ext uri="{FF2B5EF4-FFF2-40B4-BE49-F238E27FC236}">
                <a16:creationId xmlns:a16="http://schemas.microsoft.com/office/drawing/2014/main" id="{FB87EDCD-12FF-33F0-127B-237371D6185E}"/>
              </a:ext>
            </a:extLst>
          </p:cNvPr>
          <p:cNvSpPr/>
          <p:nvPr/>
        </p:nvSpPr>
        <p:spPr>
          <a:xfrm>
            <a:off x="1278178" y="2857367"/>
            <a:ext cx="4463500" cy="442630"/>
          </a:xfrm>
          <a:prstGeom prst="roundRect">
            <a:avLst/>
          </a:prstGeom>
          <a:solidFill>
            <a:srgbClr val="FDFBE6"/>
          </a:solidFill>
          <a:ln w="9525" cap="flat" cmpd="sng">
            <a:solidFill>
              <a:srgbClr val="000000"/>
            </a:solidFill>
            <a:prstDash val="solid"/>
            <a:miter lim="800000"/>
            <a:headEnd type="none" w="sm" len="sm"/>
            <a:tailEnd type="none" w="sm" len="sm"/>
          </a:ln>
        </p:spPr>
        <p:txBody>
          <a:bodyPr spcFirstLastPara="1" wrap="square" lIns="274320" tIns="45700" rIns="274320" bIns="45700" anchor="ctr"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Who is student 24601?</a:t>
            </a:r>
          </a:p>
        </p:txBody>
      </p:sp>
      <p:sp>
        <p:nvSpPr>
          <p:cNvPr id="30" name="Google Shape;300;p19">
            <a:extLst>
              <a:ext uri="{FF2B5EF4-FFF2-40B4-BE49-F238E27FC236}">
                <a16:creationId xmlns:a16="http://schemas.microsoft.com/office/drawing/2014/main" id="{3DAD6D13-77E2-B532-A5C4-0C22BFBC1A7A}"/>
              </a:ext>
            </a:extLst>
          </p:cNvPr>
          <p:cNvSpPr/>
          <p:nvPr/>
        </p:nvSpPr>
        <p:spPr>
          <a:xfrm>
            <a:off x="1009007" y="3355778"/>
            <a:ext cx="4054044" cy="442630"/>
          </a:xfrm>
          <a:prstGeom prst="roundRect">
            <a:avLst/>
          </a:prstGeom>
          <a:solidFill>
            <a:srgbClr val="D7EED8"/>
          </a:solidFill>
          <a:ln w="9525" cap="flat" cmpd="sng">
            <a:solidFill>
              <a:srgbClr val="000000"/>
            </a:solidFill>
            <a:prstDash val="solid"/>
            <a:miter lim="800000"/>
            <a:headEnd type="none" w="sm" len="sm"/>
            <a:tailEnd type="none" w="sm" len="sm"/>
          </a:ln>
        </p:spPr>
        <p:txBody>
          <a:bodyPr spcFirstLastPara="1" wrap="square" lIns="274320" tIns="45700" rIns="274320" bIns="45700" anchor="ctr" anchorCtr="0">
            <a:spAutoFit/>
          </a:bodyPr>
          <a:lstStyle/>
          <a:p>
            <a:pPr marL="0" marR="0" lvl="0" indent="0" defTabSz="914400" eaLnBrk="1" fontAlgn="auto" latinLnBrk="0" hangingPunct="1">
              <a:lnSpc>
                <a:spcPct val="100000"/>
              </a:lnSpc>
              <a:spcBef>
                <a:spcPts val="0"/>
              </a:spcBef>
              <a:spcAft>
                <a:spcPts val="0"/>
              </a:spcAft>
              <a:buClr>
                <a:srgbClr val="000000"/>
              </a:buClr>
              <a:buSzPts val="2000"/>
              <a:buFont typeface="Tahoma"/>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I don’t know, go ask Mike</a:t>
            </a:r>
          </a:p>
        </p:txBody>
      </p:sp>
      <p:sp>
        <p:nvSpPr>
          <p:cNvPr id="32" name="Google Shape;302;p19">
            <a:extLst>
              <a:ext uri="{FF2B5EF4-FFF2-40B4-BE49-F238E27FC236}">
                <a16:creationId xmlns:a16="http://schemas.microsoft.com/office/drawing/2014/main" id="{BED2AE1A-6858-458F-F517-85845EC89C1E}"/>
              </a:ext>
            </a:extLst>
          </p:cNvPr>
          <p:cNvSpPr/>
          <p:nvPr/>
        </p:nvSpPr>
        <p:spPr>
          <a:xfrm>
            <a:off x="1009006" y="4769805"/>
            <a:ext cx="4049323" cy="1064734"/>
          </a:xfrm>
          <a:prstGeom prst="roundRect">
            <a:avLst>
              <a:gd name="adj" fmla="val 8036"/>
            </a:avLst>
          </a:prstGeom>
          <a:solidFill>
            <a:srgbClr val="E2F2FF"/>
          </a:solidFill>
          <a:ln w="9525" cap="flat" cmpd="sng">
            <a:solidFill>
              <a:srgbClr val="000000"/>
            </a:solidFill>
            <a:prstDash val="solid"/>
            <a:miter lim="800000"/>
            <a:headEnd type="none" w="sm" len="sm"/>
            <a:tailEnd type="none" w="sm" len="sm"/>
          </a:ln>
        </p:spPr>
        <p:txBody>
          <a:bodyPr spcFirstLastPara="1" wrap="square" lIns="274320" tIns="45700" rIns="274320" bIns="45700" anchor="ctr" anchorCtr="0">
            <a:spAutoFit/>
          </a:bodyPr>
          <a:lstStyle/>
          <a:p>
            <a:pPr marL="0" marR="0" lvl="0" indent="0" defTabSz="914400" eaLnBrk="1" fontAlgn="auto" latinLnBrk="0" hangingPunct="1">
              <a:lnSpc>
                <a:spcPct val="100000"/>
              </a:lnSpc>
              <a:spcBef>
                <a:spcPts val="0"/>
              </a:spcBef>
              <a:spcAft>
                <a:spcPts val="0"/>
              </a:spcAft>
              <a:buClr>
                <a:srgbClr val="000000"/>
              </a:buClr>
              <a:buSzPts val="2000"/>
              <a:buFont typeface="Tahoma"/>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Student 24601 is Liz. </a:t>
            </a:r>
            <a:b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b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She is in her last year at</a:t>
            </a:r>
            <a:b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b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Station 1138...</a:t>
            </a:r>
          </a:p>
        </p:txBody>
      </p:sp>
      <p:sp>
        <p:nvSpPr>
          <p:cNvPr id="33" name="Google Shape;303;p19">
            <a:extLst>
              <a:ext uri="{FF2B5EF4-FFF2-40B4-BE49-F238E27FC236}">
                <a16:creationId xmlns:a16="http://schemas.microsoft.com/office/drawing/2014/main" id="{0A406191-66A6-9D58-5DFB-1A2A12DE1B5F}"/>
              </a:ext>
            </a:extLst>
          </p:cNvPr>
          <p:cNvSpPr/>
          <p:nvPr/>
        </p:nvSpPr>
        <p:spPr>
          <a:xfrm>
            <a:off x="1251047" y="4243062"/>
            <a:ext cx="4463501" cy="442630"/>
          </a:xfrm>
          <a:prstGeom prst="roundRect">
            <a:avLst/>
          </a:prstGeom>
          <a:solidFill>
            <a:srgbClr val="FDFBE6"/>
          </a:solidFill>
          <a:ln w="9525" cap="flat" cmpd="sng">
            <a:solidFill>
              <a:srgbClr val="000000"/>
            </a:solidFill>
            <a:prstDash val="solid"/>
            <a:miter lim="800000"/>
            <a:headEnd type="none" w="sm" len="sm"/>
            <a:tailEnd type="none" w="sm" len="sm"/>
          </a:ln>
        </p:spPr>
        <p:txBody>
          <a:bodyPr spcFirstLastPara="1" wrap="square" lIns="274320" tIns="45700" rIns="274320" bIns="45700" anchor="ctr"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ahoma"/>
              </a:rPr>
              <a:t>Hey Mike! Who is student 24601?</a:t>
            </a:r>
          </a:p>
        </p:txBody>
      </p:sp>
      <p:pic>
        <p:nvPicPr>
          <p:cNvPr id="26" name="Google Shape;296;p19" descr="Man">
            <a:extLst>
              <a:ext uri="{FF2B5EF4-FFF2-40B4-BE49-F238E27FC236}">
                <a16:creationId xmlns:a16="http://schemas.microsoft.com/office/drawing/2014/main" id="{85B4E227-1B87-5EAD-B217-2F1228FE86C9}"/>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634718" y="1980541"/>
            <a:ext cx="527554" cy="527554"/>
          </a:xfrm>
          <a:prstGeom prst="ellipse">
            <a:avLst/>
          </a:prstGeom>
          <a:solidFill>
            <a:srgbClr val="D7EED8"/>
          </a:solidFill>
          <a:ln w="12700">
            <a:solidFill>
              <a:schemeClr val="tx1"/>
            </a:solidFill>
          </a:ln>
        </p:spPr>
      </p:pic>
      <p:pic>
        <p:nvPicPr>
          <p:cNvPr id="47" name="Google Shape;296;p19" descr="Man">
            <a:extLst>
              <a:ext uri="{FF2B5EF4-FFF2-40B4-BE49-F238E27FC236}">
                <a16:creationId xmlns:a16="http://schemas.microsoft.com/office/drawing/2014/main" id="{F2F2D842-B17E-B2A3-90B4-F4C450ABCAB6}"/>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5477900" y="2814905"/>
            <a:ext cx="527554" cy="527554"/>
          </a:xfrm>
          <a:prstGeom prst="ellipse">
            <a:avLst/>
          </a:prstGeom>
          <a:solidFill>
            <a:schemeClr val="accent4">
              <a:lumMod val="20000"/>
              <a:lumOff val="80000"/>
            </a:schemeClr>
          </a:solidFill>
          <a:ln w="12700">
            <a:solidFill>
              <a:schemeClr val="tx1"/>
            </a:solidFill>
          </a:ln>
        </p:spPr>
      </p:pic>
      <p:pic>
        <p:nvPicPr>
          <p:cNvPr id="48" name="Google Shape;296;p19" descr="Man">
            <a:extLst>
              <a:ext uri="{FF2B5EF4-FFF2-40B4-BE49-F238E27FC236}">
                <a16:creationId xmlns:a16="http://schemas.microsoft.com/office/drawing/2014/main" id="{B9DB4594-40F1-A58E-40A6-FF00430EC3DE}"/>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636190" y="5069996"/>
            <a:ext cx="527554" cy="527554"/>
          </a:xfrm>
          <a:prstGeom prst="ellipse">
            <a:avLst/>
          </a:prstGeom>
          <a:solidFill>
            <a:srgbClr val="E2F2FF"/>
          </a:solidFill>
          <a:ln w="12700">
            <a:solidFill>
              <a:schemeClr val="tx1"/>
            </a:solidFill>
          </a:ln>
        </p:spPr>
      </p:pic>
      <p:pic>
        <p:nvPicPr>
          <p:cNvPr id="52" name="Google Shape;296;p19" descr="Man">
            <a:extLst>
              <a:ext uri="{FF2B5EF4-FFF2-40B4-BE49-F238E27FC236}">
                <a16:creationId xmlns:a16="http://schemas.microsoft.com/office/drawing/2014/main" id="{3633D3A5-8295-93F9-E2F6-FD5D04ECFA51}"/>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5477900" y="4200600"/>
            <a:ext cx="527554" cy="527554"/>
          </a:xfrm>
          <a:prstGeom prst="ellipse">
            <a:avLst/>
          </a:prstGeom>
          <a:solidFill>
            <a:schemeClr val="accent4">
              <a:lumMod val="20000"/>
              <a:lumOff val="80000"/>
            </a:schemeClr>
          </a:solidFill>
          <a:ln w="12700">
            <a:solidFill>
              <a:schemeClr val="tx1"/>
            </a:solidFill>
          </a:ln>
        </p:spPr>
      </p:pic>
      <p:pic>
        <p:nvPicPr>
          <p:cNvPr id="53" name="Google Shape;296;p19" descr="Man">
            <a:extLst>
              <a:ext uri="{FF2B5EF4-FFF2-40B4-BE49-F238E27FC236}">
                <a16:creationId xmlns:a16="http://schemas.microsoft.com/office/drawing/2014/main" id="{9BF93C4C-ACA1-8D38-3A84-1B2931D04F6B}"/>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634718" y="3312899"/>
            <a:ext cx="527554" cy="527554"/>
          </a:xfrm>
          <a:prstGeom prst="ellipse">
            <a:avLst/>
          </a:prstGeom>
          <a:solidFill>
            <a:srgbClr val="D7EED8"/>
          </a:solidFill>
          <a:ln w="12700">
            <a:solidFill>
              <a:schemeClr val="tx1"/>
            </a:solidFill>
          </a:ln>
        </p:spPr>
      </p:pic>
      <p:grpSp>
        <p:nvGrpSpPr>
          <p:cNvPr id="4" name="Group 3">
            <a:extLst>
              <a:ext uri="{FF2B5EF4-FFF2-40B4-BE49-F238E27FC236}">
                <a16:creationId xmlns:a16="http://schemas.microsoft.com/office/drawing/2014/main" id="{41C971A0-C898-A589-015E-3C880C24825F}"/>
              </a:ext>
            </a:extLst>
          </p:cNvPr>
          <p:cNvGrpSpPr/>
          <p:nvPr/>
        </p:nvGrpSpPr>
        <p:grpSpPr>
          <a:xfrm>
            <a:off x="7287300" y="2142135"/>
            <a:ext cx="4095143" cy="1391740"/>
            <a:chOff x="6327403" y="2675560"/>
            <a:chExt cx="4095143" cy="1391740"/>
          </a:xfrm>
        </p:grpSpPr>
        <p:sp>
          <p:nvSpPr>
            <p:cNvPr id="31" name="Cube 30">
              <a:extLst>
                <a:ext uri="{FF2B5EF4-FFF2-40B4-BE49-F238E27FC236}">
                  <a16:creationId xmlns:a16="http://schemas.microsoft.com/office/drawing/2014/main" id="{DCAE6939-FB78-F48B-6C04-B71FA4FB71C9}"/>
                </a:ext>
              </a:extLst>
            </p:cNvPr>
            <p:cNvSpPr/>
            <p:nvPr/>
          </p:nvSpPr>
          <p:spPr bwMode="auto">
            <a:xfrm flipH="1">
              <a:off x="9554828" y="2675560"/>
              <a:ext cx="858982" cy="1214499"/>
            </a:xfrm>
            <a:prstGeom prst="cube">
              <a:avLst>
                <a:gd name="adj" fmla="val 76146"/>
              </a:avLst>
            </a:prstGeom>
            <a:solidFill>
              <a:schemeClr val="accent2"/>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4" name="Cube 43">
              <a:extLst>
                <a:ext uri="{FF2B5EF4-FFF2-40B4-BE49-F238E27FC236}">
                  <a16:creationId xmlns:a16="http://schemas.microsoft.com/office/drawing/2014/main" id="{E311BE80-2934-5550-71D9-658B73959A21}"/>
                </a:ext>
              </a:extLst>
            </p:cNvPr>
            <p:cNvSpPr/>
            <p:nvPr/>
          </p:nvSpPr>
          <p:spPr bwMode="auto">
            <a:xfrm>
              <a:off x="6337037" y="2687446"/>
              <a:ext cx="858982" cy="1214499"/>
            </a:xfrm>
            <a:prstGeom prst="cube">
              <a:avLst>
                <a:gd name="adj" fmla="val 76146"/>
              </a:avLst>
            </a:prstGeom>
            <a:solidFill>
              <a:schemeClr val="accent2"/>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012D0C3F-4215-EB77-8740-919A29163F50}"/>
                </a:ext>
              </a:extLst>
            </p:cNvPr>
            <p:cNvSpPr/>
            <p:nvPr/>
          </p:nvSpPr>
          <p:spPr bwMode="auto">
            <a:xfrm>
              <a:off x="6344207" y="3326148"/>
              <a:ext cx="4076773" cy="562457"/>
            </a:xfrm>
            <a:prstGeom prst="rect">
              <a:avLst/>
            </a:prstGeom>
            <a:solidFill>
              <a:srgbClr val="B61B22"/>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A53C75CA-E6BC-A036-8CEC-7E6630B4B62D}"/>
                </a:ext>
              </a:extLst>
            </p:cNvPr>
            <p:cNvGrpSpPr/>
            <p:nvPr/>
          </p:nvGrpSpPr>
          <p:grpSpPr>
            <a:xfrm>
              <a:off x="6352632" y="3365146"/>
              <a:ext cx="4047821" cy="495340"/>
              <a:chOff x="1289923" y="3779457"/>
              <a:chExt cx="4047821" cy="495340"/>
            </a:xfrm>
            <a:solidFill>
              <a:srgbClr val="91151B">
                <a:alpha val="70588"/>
              </a:srgbClr>
            </a:solidFill>
          </p:grpSpPr>
          <p:sp>
            <p:nvSpPr>
              <p:cNvPr id="49" name="Freeform 48">
                <a:extLst>
                  <a:ext uri="{FF2B5EF4-FFF2-40B4-BE49-F238E27FC236}">
                    <a16:creationId xmlns:a16="http://schemas.microsoft.com/office/drawing/2014/main" id="{2E8EF349-FA17-BEFB-88CC-D6579BBBCD45}"/>
                  </a:ext>
                </a:extLst>
              </p:cNvPr>
              <p:cNvSpPr/>
              <p:nvPr/>
            </p:nvSpPr>
            <p:spPr>
              <a:xfrm>
                <a:off x="4918644" y="377945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7631A7A2-204A-4394-5349-C3386BBC8E50}"/>
                  </a:ext>
                </a:extLst>
              </p:cNvPr>
              <p:cNvSpPr/>
              <p:nvPr/>
            </p:nvSpPr>
            <p:spPr>
              <a:xfrm>
                <a:off x="4690044" y="377945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2D4CB83B-E024-5700-C47E-6BEF2C0EA1CE}"/>
                  </a:ext>
                </a:extLst>
              </p:cNvPr>
              <p:cNvSpPr/>
              <p:nvPr/>
            </p:nvSpPr>
            <p:spPr>
              <a:xfrm>
                <a:off x="4690044" y="391280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94D7F262-693D-0CDD-2F46-C4EF57622AE7}"/>
                  </a:ext>
                </a:extLst>
              </p:cNvPr>
              <p:cNvSpPr/>
              <p:nvPr/>
            </p:nvSpPr>
            <p:spPr>
              <a:xfrm>
                <a:off x="5261544" y="391282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24016DBC-7789-06C8-AB59-04860BB4769B}"/>
                  </a:ext>
                </a:extLst>
              </p:cNvPr>
              <p:cNvSpPr/>
              <p:nvPr/>
            </p:nvSpPr>
            <p:spPr>
              <a:xfrm>
                <a:off x="4804344" y="39128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738686A7-C62A-8B39-86FA-A9B27DCB6F3E}"/>
                  </a:ext>
                </a:extLst>
              </p:cNvPr>
              <p:cNvSpPr/>
              <p:nvPr/>
            </p:nvSpPr>
            <p:spPr>
              <a:xfrm>
                <a:off x="5032944" y="39128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6AB60F25-FBEE-30D1-208C-D990CFB5B446}"/>
                  </a:ext>
                </a:extLst>
              </p:cNvPr>
              <p:cNvSpPr/>
              <p:nvPr/>
            </p:nvSpPr>
            <p:spPr>
              <a:xfrm>
                <a:off x="4918644" y="404617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A8F75871-B2D8-0511-7F68-2C40462751B9}"/>
                  </a:ext>
                </a:extLst>
              </p:cNvPr>
              <p:cNvSpPr/>
              <p:nvPr/>
            </p:nvSpPr>
            <p:spPr>
              <a:xfrm>
                <a:off x="4690044" y="404617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68F0534C-877D-203A-5245-E64A7157885B}"/>
                  </a:ext>
                </a:extLst>
              </p:cNvPr>
              <p:cNvSpPr/>
              <p:nvPr/>
            </p:nvSpPr>
            <p:spPr>
              <a:xfrm>
                <a:off x="4690044" y="417952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AA5D0732-3D4E-A68E-343F-BCD41910FDF8}"/>
                  </a:ext>
                </a:extLst>
              </p:cNvPr>
              <p:cNvSpPr/>
              <p:nvPr/>
            </p:nvSpPr>
            <p:spPr>
              <a:xfrm>
                <a:off x="5261544" y="4179527"/>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49CE0A05-6725-E83A-BFD4-EF2D3F4E09F6}"/>
                  </a:ext>
                </a:extLst>
              </p:cNvPr>
              <p:cNvSpPr/>
              <p:nvPr/>
            </p:nvSpPr>
            <p:spPr>
              <a:xfrm>
                <a:off x="5147244" y="404617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A875D9C9-9685-84EF-209F-3FF540DF2D37}"/>
                  </a:ext>
                </a:extLst>
              </p:cNvPr>
              <p:cNvSpPr/>
              <p:nvPr/>
            </p:nvSpPr>
            <p:spPr>
              <a:xfrm>
                <a:off x="4804344" y="41795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F2CD0C38-537D-971E-2451-03401E682BEB}"/>
                  </a:ext>
                </a:extLst>
              </p:cNvPr>
              <p:cNvSpPr/>
              <p:nvPr/>
            </p:nvSpPr>
            <p:spPr>
              <a:xfrm>
                <a:off x="5032944" y="4179527"/>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EAB62F77-28CF-EDF7-CBB8-280BC42183A3}"/>
                  </a:ext>
                </a:extLst>
              </p:cNvPr>
              <p:cNvSpPr/>
              <p:nvPr/>
            </p:nvSpPr>
            <p:spPr>
              <a:xfrm>
                <a:off x="5140271" y="3779800"/>
                <a:ext cx="190500" cy="94564"/>
              </a:xfrm>
              <a:custGeom>
                <a:avLst/>
                <a:gdLst>
                  <a:gd name="connsiteX0" fmla="*/ 0 w 190500"/>
                  <a:gd name="connsiteY0" fmla="*/ 0 h 94564"/>
                  <a:gd name="connsiteX1" fmla="*/ 190500 w 190500"/>
                  <a:gd name="connsiteY1" fmla="*/ 0 h 94564"/>
                  <a:gd name="connsiteX2" fmla="*/ 190500 w 190500"/>
                  <a:gd name="connsiteY2" fmla="*/ 94564 h 94564"/>
                  <a:gd name="connsiteX3" fmla="*/ 0 w 190500"/>
                  <a:gd name="connsiteY3" fmla="*/ 94564 h 94564"/>
                </a:gdLst>
                <a:ahLst/>
                <a:cxnLst>
                  <a:cxn ang="0">
                    <a:pos x="connsiteX0" y="connsiteY0"/>
                  </a:cxn>
                  <a:cxn ang="0">
                    <a:pos x="connsiteX1" y="connsiteY1"/>
                  </a:cxn>
                  <a:cxn ang="0">
                    <a:pos x="connsiteX2" y="connsiteY2"/>
                  </a:cxn>
                  <a:cxn ang="0">
                    <a:pos x="connsiteX3" y="connsiteY3"/>
                  </a:cxn>
                </a:cxnLst>
                <a:rect l="l" t="t" r="r" b="b"/>
                <a:pathLst>
                  <a:path w="190500" h="94564">
                    <a:moveTo>
                      <a:pt x="0" y="0"/>
                    </a:moveTo>
                    <a:lnTo>
                      <a:pt x="190500" y="0"/>
                    </a:lnTo>
                    <a:lnTo>
                      <a:pt x="190500" y="94564"/>
                    </a:lnTo>
                    <a:lnTo>
                      <a:pt x="0" y="94564"/>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nvGrpSpPr>
              <p:cNvPr id="67" name="Group 66">
                <a:extLst>
                  <a:ext uri="{FF2B5EF4-FFF2-40B4-BE49-F238E27FC236}">
                    <a16:creationId xmlns:a16="http://schemas.microsoft.com/office/drawing/2014/main" id="{65061EC1-6E2C-8148-9246-2BD197B0BAEA}"/>
                  </a:ext>
                </a:extLst>
              </p:cNvPr>
              <p:cNvGrpSpPr/>
              <p:nvPr/>
            </p:nvGrpSpPr>
            <p:grpSpPr>
              <a:xfrm>
                <a:off x="1289923" y="3779477"/>
                <a:ext cx="647700" cy="495320"/>
                <a:chOff x="1289923" y="3770520"/>
                <a:chExt cx="647700" cy="495320"/>
              </a:xfrm>
              <a:grpFill/>
            </p:grpSpPr>
            <p:sp>
              <p:nvSpPr>
                <p:cNvPr id="128" name="Freeform 127">
                  <a:extLst>
                    <a:ext uri="{FF2B5EF4-FFF2-40B4-BE49-F238E27FC236}">
                      <a16:creationId xmlns:a16="http://schemas.microsoft.com/office/drawing/2014/main" id="{C4E6C3EF-8F64-5361-7840-0FAD0D20FCFE}"/>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E92E0BCC-2242-5A04-ADDA-CC5A7CA665D7}"/>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0" name="Freeform 129">
                  <a:extLst>
                    <a:ext uri="{FF2B5EF4-FFF2-40B4-BE49-F238E27FC236}">
                      <a16:creationId xmlns:a16="http://schemas.microsoft.com/office/drawing/2014/main" id="{1302488A-5980-D2CC-E04D-14E103DA919E}"/>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5D0F9870-24BB-BFD5-473F-05DD762AD6C7}"/>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2" name="Freeform 131">
                  <a:extLst>
                    <a:ext uri="{FF2B5EF4-FFF2-40B4-BE49-F238E27FC236}">
                      <a16:creationId xmlns:a16="http://schemas.microsoft.com/office/drawing/2014/main" id="{9E09842E-0928-90E2-A2A1-6088601FCB1B}"/>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3" name="Freeform 132">
                  <a:extLst>
                    <a:ext uri="{FF2B5EF4-FFF2-40B4-BE49-F238E27FC236}">
                      <a16:creationId xmlns:a16="http://schemas.microsoft.com/office/drawing/2014/main" id="{B9D2C05D-47B7-F128-FD44-526A71248105}"/>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4" name="Freeform 133">
                  <a:extLst>
                    <a:ext uri="{FF2B5EF4-FFF2-40B4-BE49-F238E27FC236}">
                      <a16:creationId xmlns:a16="http://schemas.microsoft.com/office/drawing/2014/main" id="{8C2127FB-F1B0-958F-7082-D12D41E83962}"/>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5" name="Freeform 134">
                  <a:extLst>
                    <a:ext uri="{FF2B5EF4-FFF2-40B4-BE49-F238E27FC236}">
                      <a16:creationId xmlns:a16="http://schemas.microsoft.com/office/drawing/2014/main" id="{04DB0996-9CE2-3646-77E4-B0457965B1A7}"/>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6" name="Freeform 135">
                  <a:extLst>
                    <a:ext uri="{FF2B5EF4-FFF2-40B4-BE49-F238E27FC236}">
                      <a16:creationId xmlns:a16="http://schemas.microsoft.com/office/drawing/2014/main" id="{6719B2A7-215E-827F-60D0-1DED01F8DF46}"/>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7" name="Freeform 136">
                  <a:extLst>
                    <a:ext uri="{FF2B5EF4-FFF2-40B4-BE49-F238E27FC236}">
                      <a16:creationId xmlns:a16="http://schemas.microsoft.com/office/drawing/2014/main" id="{46A55D69-ECF5-53E1-FB7E-F126B0C3DC80}"/>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8" name="Freeform 137">
                  <a:extLst>
                    <a:ext uri="{FF2B5EF4-FFF2-40B4-BE49-F238E27FC236}">
                      <a16:creationId xmlns:a16="http://schemas.microsoft.com/office/drawing/2014/main" id="{51C3A992-2C62-C840-7C48-BB30EA97EA67}"/>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9" name="Freeform 138">
                  <a:extLst>
                    <a:ext uri="{FF2B5EF4-FFF2-40B4-BE49-F238E27FC236}">
                      <a16:creationId xmlns:a16="http://schemas.microsoft.com/office/drawing/2014/main" id="{872B4E6A-09D8-B2A8-236F-E1CDCB385EFB}"/>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40" name="Freeform 139">
                  <a:extLst>
                    <a:ext uri="{FF2B5EF4-FFF2-40B4-BE49-F238E27FC236}">
                      <a16:creationId xmlns:a16="http://schemas.microsoft.com/office/drawing/2014/main" id="{843B70EF-0DF7-A2C3-AF9F-F96C1A2E9084}"/>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41" name="Freeform 140">
                  <a:extLst>
                    <a:ext uri="{FF2B5EF4-FFF2-40B4-BE49-F238E27FC236}">
                      <a16:creationId xmlns:a16="http://schemas.microsoft.com/office/drawing/2014/main" id="{D33C081E-DC10-723A-49A4-E4E4AC588C29}"/>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grpSp>
            <p:nvGrpSpPr>
              <p:cNvPr id="68" name="Group 67">
                <a:extLst>
                  <a:ext uri="{FF2B5EF4-FFF2-40B4-BE49-F238E27FC236}">
                    <a16:creationId xmlns:a16="http://schemas.microsoft.com/office/drawing/2014/main" id="{068A5BFC-2055-76F0-FA67-8A58BA254BD4}"/>
                  </a:ext>
                </a:extLst>
              </p:cNvPr>
              <p:cNvGrpSpPr/>
              <p:nvPr/>
            </p:nvGrpSpPr>
            <p:grpSpPr>
              <a:xfrm>
                <a:off x="1969929" y="3779477"/>
                <a:ext cx="647700" cy="495320"/>
                <a:chOff x="1289923" y="3770520"/>
                <a:chExt cx="647700" cy="495320"/>
              </a:xfrm>
              <a:grpFill/>
            </p:grpSpPr>
            <p:sp>
              <p:nvSpPr>
                <p:cNvPr id="114" name="Freeform 113">
                  <a:extLst>
                    <a:ext uri="{FF2B5EF4-FFF2-40B4-BE49-F238E27FC236}">
                      <a16:creationId xmlns:a16="http://schemas.microsoft.com/office/drawing/2014/main" id="{54293053-D79B-86F7-A7FF-78959F05F72D}"/>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D6496465-2E1A-CA15-DDA4-B6C5A04968CB}"/>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AC4E14E8-8FB7-ECF1-4C76-F7691EF24A5B}"/>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7" name="Freeform 116">
                  <a:extLst>
                    <a:ext uri="{FF2B5EF4-FFF2-40B4-BE49-F238E27FC236}">
                      <a16:creationId xmlns:a16="http://schemas.microsoft.com/office/drawing/2014/main" id="{E7094EE0-0BFC-8CB9-1E75-4E10C5A87C3B}"/>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8" name="Freeform 117">
                  <a:extLst>
                    <a:ext uri="{FF2B5EF4-FFF2-40B4-BE49-F238E27FC236}">
                      <a16:creationId xmlns:a16="http://schemas.microsoft.com/office/drawing/2014/main" id="{2476E887-FF79-7D37-9640-AEFC94464ED9}"/>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9" name="Freeform 118">
                  <a:extLst>
                    <a:ext uri="{FF2B5EF4-FFF2-40B4-BE49-F238E27FC236}">
                      <a16:creationId xmlns:a16="http://schemas.microsoft.com/office/drawing/2014/main" id="{21C54094-2C87-D0BC-0A1D-6649634F240A}"/>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0" name="Freeform 119">
                  <a:extLst>
                    <a:ext uri="{FF2B5EF4-FFF2-40B4-BE49-F238E27FC236}">
                      <a16:creationId xmlns:a16="http://schemas.microsoft.com/office/drawing/2014/main" id="{B4D54E52-B803-1AAC-2B3E-6C8F58D11852}"/>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1" name="Freeform 120">
                  <a:extLst>
                    <a:ext uri="{FF2B5EF4-FFF2-40B4-BE49-F238E27FC236}">
                      <a16:creationId xmlns:a16="http://schemas.microsoft.com/office/drawing/2014/main" id="{0C310BE5-454C-F01C-BDFC-1A9251B9267F}"/>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2" name="Freeform 121">
                  <a:extLst>
                    <a:ext uri="{FF2B5EF4-FFF2-40B4-BE49-F238E27FC236}">
                      <a16:creationId xmlns:a16="http://schemas.microsoft.com/office/drawing/2014/main" id="{7176B66B-A02E-8368-C0C9-7744A0F33027}"/>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3" name="Freeform 122">
                  <a:extLst>
                    <a:ext uri="{FF2B5EF4-FFF2-40B4-BE49-F238E27FC236}">
                      <a16:creationId xmlns:a16="http://schemas.microsoft.com/office/drawing/2014/main" id="{1D1889E7-FAE2-3438-3F9D-A50C6ADC47EB}"/>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4" name="Freeform 123">
                  <a:extLst>
                    <a:ext uri="{FF2B5EF4-FFF2-40B4-BE49-F238E27FC236}">
                      <a16:creationId xmlns:a16="http://schemas.microsoft.com/office/drawing/2014/main" id="{867CE3A4-4A62-78FD-97A4-6ECB54AC7476}"/>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5" name="Freeform 124">
                  <a:extLst>
                    <a:ext uri="{FF2B5EF4-FFF2-40B4-BE49-F238E27FC236}">
                      <a16:creationId xmlns:a16="http://schemas.microsoft.com/office/drawing/2014/main" id="{F4E309DB-1514-0C03-7C1E-85EEAC3C66C8}"/>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6" name="Freeform 125">
                  <a:extLst>
                    <a:ext uri="{FF2B5EF4-FFF2-40B4-BE49-F238E27FC236}">
                      <a16:creationId xmlns:a16="http://schemas.microsoft.com/office/drawing/2014/main" id="{92617D7A-C1D4-955C-54A0-35FA55DD22D2}"/>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7" name="Freeform 126">
                  <a:extLst>
                    <a:ext uri="{FF2B5EF4-FFF2-40B4-BE49-F238E27FC236}">
                      <a16:creationId xmlns:a16="http://schemas.microsoft.com/office/drawing/2014/main" id="{3199EB28-5A4D-FCBE-3C70-F8FF8CDC32EE}"/>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grpSp>
            <p:nvGrpSpPr>
              <p:cNvPr id="69" name="Group 68">
                <a:extLst>
                  <a:ext uri="{FF2B5EF4-FFF2-40B4-BE49-F238E27FC236}">
                    <a16:creationId xmlns:a16="http://schemas.microsoft.com/office/drawing/2014/main" id="{9C7017B3-5CF2-69E9-D619-D160E728D450}"/>
                  </a:ext>
                </a:extLst>
              </p:cNvPr>
              <p:cNvGrpSpPr/>
              <p:nvPr/>
            </p:nvGrpSpPr>
            <p:grpSpPr>
              <a:xfrm>
                <a:off x="2649935" y="3779477"/>
                <a:ext cx="647700" cy="495320"/>
                <a:chOff x="1289923" y="3770520"/>
                <a:chExt cx="647700" cy="495320"/>
              </a:xfrm>
              <a:grpFill/>
            </p:grpSpPr>
            <p:sp>
              <p:nvSpPr>
                <p:cNvPr id="100" name="Freeform 99">
                  <a:extLst>
                    <a:ext uri="{FF2B5EF4-FFF2-40B4-BE49-F238E27FC236}">
                      <a16:creationId xmlns:a16="http://schemas.microsoft.com/office/drawing/2014/main" id="{3012A5A0-0F38-02AE-A3F0-F7CA7E318368}"/>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1" name="Freeform 100">
                  <a:extLst>
                    <a:ext uri="{FF2B5EF4-FFF2-40B4-BE49-F238E27FC236}">
                      <a16:creationId xmlns:a16="http://schemas.microsoft.com/office/drawing/2014/main" id="{7975DDBA-A694-5483-BAEA-87F30269DF37}"/>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2" name="Freeform 101">
                  <a:extLst>
                    <a:ext uri="{FF2B5EF4-FFF2-40B4-BE49-F238E27FC236}">
                      <a16:creationId xmlns:a16="http://schemas.microsoft.com/office/drawing/2014/main" id="{55AC6B65-6F50-221E-E1D9-B7F0B7EDADCE}"/>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3" name="Freeform 102">
                  <a:extLst>
                    <a:ext uri="{FF2B5EF4-FFF2-40B4-BE49-F238E27FC236}">
                      <a16:creationId xmlns:a16="http://schemas.microsoft.com/office/drawing/2014/main" id="{FA13804A-C3BE-85C6-C947-BBAC6B2D3F7A}"/>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4" name="Freeform 103">
                  <a:extLst>
                    <a:ext uri="{FF2B5EF4-FFF2-40B4-BE49-F238E27FC236}">
                      <a16:creationId xmlns:a16="http://schemas.microsoft.com/office/drawing/2014/main" id="{7D5C8A92-55A9-2C6E-FC22-935755D89788}"/>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5" name="Freeform 104">
                  <a:extLst>
                    <a:ext uri="{FF2B5EF4-FFF2-40B4-BE49-F238E27FC236}">
                      <a16:creationId xmlns:a16="http://schemas.microsoft.com/office/drawing/2014/main" id="{66C0EA81-61CE-1BF8-BFE4-04FDCDCF9E70}"/>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A6CB299F-0D1B-69AE-DA01-78C97B448220}"/>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D4F56200-67B0-994D-AE43-1D7BEE2B6939}"/>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8" name="Freeform 107">
                  <a:extLst>
                    <a:ext uri="{FF2B5EF4-FFF2-40B4-BE49-F238E27FC236}">
                      <a16:creationId xmlns:a16="http://schemas.microsoft.com/office/drawing/2014/main" id="{98A3FE74-30DD-CF7B-61C4-39531BE8164C}"/>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9" name="Freeform 108">
                  <a:extLst>
                    <a:ext uri="{FF2B5EF4-FFF2-40B4-BE49-F238E27FC236}">
                      <a16:creationId xmlns:a16="http://schemas.microsoft.com/office/drawing/2014/main" id="{230C1266-3665-2B47-3C64-85C5DBE79924}"/>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EF5A4174-09AB-7D59-8850-69773070C3FC}"/>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1DB9E630-1B61-ECDD-3EAF-42400D4D9813}"/>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2" name="Freeform 111">
                  <a:extLst>
                    <a:ext uri="{FF2B5EF4-FFF2-40B4-BE49-F238E27FC236}">
                      <a16:creationId xmlns:a16="http://schemas.microsoft.com/office/drawing/2014/main" id="{7E2D71AE-F8C1-F160-B3B8-2ACDB0188A49}"/>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A9943D70-1EE9-D584-3082-D2EBAA0040D2}"/>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grpSp>
            <p:nvGrpSpPr>
              <p:cNvPr id="70" name="Group 69">
                <a:extLst>
                  <a:ext uri="{FF2B5EF4-FFF2-40B4-BE49-F238E27FC236}">
                    <a16:creationId xmlns:a16="http://schemas.microsoft.com/office/drawing/2014/main" id="{C6AD11B6-F543-594E-037C-795FE5F29EEB}"/>
                  </a:ext>
                </a:extLst>
              </p:cNvPr>
              <p:cNvGrpSpPr/>
              <p:nvPr/>
            </p:nvGrpSpPr>
            <p:grpSpPr>
              <a:xfrm>
                <a:off x="3329941" y="3779477"/>
                <a:ext cx="647700" cy="495320"/>
                <a:chOff x="1289923" y="3770520"/>
                <a:chExt cx="647700" cy="495320"/>
              </a:xfrm>
              <a:grpFill/>
            </p:grpSpPr>
            <p:sp>
              <p:nvSpPr>
                <p:cNvPr id="86" name="Freeform 85">
                  <a:extLst>
                    <a:ext uri="{FF2B5EF4-FFF2-40B4-BE49-F238E27FC236}">
                      <a16:creationId xmlns:a16="http://schemas.microsoft.com/office/drawing/2014/main" id="{66EDA6A0-0470-C2CF-FAFF-D0F2066E48BD}"/>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7" name="Freeform 86">
                  <a:extLst>
                    <a:ext uri="{FF2B5EF4-FFF2-40B4-BE49-F238E27FC236}">
                      <a16:creationId xmlns:a16="http://schemas.microsoft.com/office/drawing/2014/main" id="{8428C8CF-E7BF-934A-B07A-3CBB878FA988}"/>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8" name="Freeform 87">
                  <a:extLst>
                    <a:ext uri="{FF2B5EF4-FFF2-40B4-BE49-F238E27FC236}">
                      <a16:creationId xmlns:a16="http://schemas.microsoft.com/office/drawing/2014/main" id="{C34BB69A-DC36-35A4-92B4-B19F9C5CAB6D}"/>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9" name="Freeform 88">
                  <a:extLst>
                    <a:ext uri="{FF2B5EF4-FFF2-40B4-BE49-F238E27FC236}">
                      <a16:creationId xmlns:a16="http://schemas.microsoft.com/office/drawing/2014/main" id="{3C29E378-7488-61F5-2341-4EBA404C90B7}"/>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0" name="Freeform 89">
                  <a:extLst>
                    <a:ext uri="{FF2B5EF4-FFF2-40B4-BE49-F238E27FC236}">
                      <a16:creationId xmlns:a16="http://schemas.microsoft.com/office/drawing/2014/main" id="{349B70D5-3C10-96C3-2B79-E9A71140AD46}"/>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7A4A9CA3-BF7A-4A01-012B-2B3EF6A2F9DD}"/>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2" name="Freeform 91">
                  <a:extLst>
                    <a:ext uri="{FF2B5EF4-FFF2-40B4-BE49-F238E27FC236}">
                      <a16:creationId xmlns:a16="http://schemas.microsoft.com/office/drawing/2014/main" id="{2AEE4B22-6237-26E4-8CD1-5B8216004439}"/>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3F7A3C22-A36D-4894-2BCC-53804444315A}"/>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FA125B05-D9C2-49AD-8B2D-5123D81F2CE5}"/>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0C60110-D59F-13A7-D467-069BE1D39915}"/>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685A1AF-2C90-B710-0CC8-FFAD60C0B7CD}"/>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7" name="Freeform 96">
                  <a:extLst>
                    <a:ext uri="{FF2B5EF4-FFF2-40B4-BE49-F238E27FC236}">
                      <a16:creationId xmlns:a16="http://schemas.microsoft.com/office/drawing/2014/main" id="{073ED81D-7DE2-F775-0EFF-4DB5A5B4D5A6}"/>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8" name="Freeform 97">
                  <a:extLst>
                    <a:ext uri="{FF2B5EF4-FFF2-40B4-BE49-F238E27FC236}">
                      <a16:creationId xmlns:a16="http://schemas.microsoft.com/office/drawing/2014/main" id="{6D8643EC-329A-3114-256D-6619500C96F9}"/>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9" name="Freeform 98">
                  <a:extLst>
                    <a:ext uri="{FF2B5EF4-FFF2-40B4-BE49-F238E27FC236}">
                      <a16:creationId xmlns:a16="http://schemas.microsoft.com/office/drawing/2014/main" id="{2869C9BB-E7DA-FD6B-CBBC-046DBEF8F1F6}"/>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grpSp>
            <p:nvGrpSpPr>
              <p:cNvPr id="71" name="Group 70">
                <a:extLst>
                  <a:ext uri="{FF2B5EF4-FFF2-40B4-BE49-F238E27FC236}">
                    <a16:creationId xmlns:a16="http://schemas.microsoft.com/office/drawing/2014/main" id="{75E8DDE8-1297-944E-1D19-91E82CD6590E}"/>
                  </a:ext>
                </a:extLst>
              </p:cNvPr>
              <p:cNvGrpSpPr/>
              <p:nvPr/>
            </p:nvGrpSpPr>
            <p:grpSpPr>
              <a:xfrm>
                <a:off x="4009946" y="3779477"/>
                <a:ext cx="647700" cy="495320"/>
                <a:chOff x="1289923" y="3770520"/>
                <a:chExt cx="647700" cy="495320"/>
              </a:xfrm>
              <a:grpFill/>
            </p:grpSpPr>
            <p:sp>
              <p:nvSpPr>
                <p:cNvPr id="72" name="Freeform 71">
                  <a:extLst>
                    <a:ext uri="{FF2B5EF4-FFF2-40B4-BE49-F238E27FC236}">
                      <a16:creationId xmlns:a16="http://schemas.microsoft.com/office/drawing/2014/main" id="{CB9C45BE-312D-1601-12D9-C48185522407}"/>
                    </a:ext>
                  </a:extLst>
                </p:cNvPr>
                <p:cNvSpPr/>
                <p:nvPr/>
              </p:nvSpPr>
              <p:spPr>
                <a:xfrm>
                  <a:off x="15185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17742279-0DC1-D778-C544-9FDB30B66529}"/>
                    </a:ext>
                  </a:extLst>
                </p:cNvPr>
                <p:cNvSpPr/>
                <p:nvPr/>
              </p:nvSpPr>
              <p:spPr>
                <a:xfrm>
                  <a:off x="12899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E2F4C042-7166-8A02-AC7F-A955C18AB525}"/>
                    </a:ext>
                  </a:extLst>
                </p:cNvPr>
                <p:cNvSpPr/>
                <p:nvPr/>
              </p:nvSpPr>
              <p:spPr>
                <a:xfrm>
                  <a:off x="1289923" y="390387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157AED36-E79E-C193-005F-2B56D3DE4DF9}"/>
                    </a:ext>
                  </a:extLst>
                </p:cNvPr>
                <p:cNvSpPr/>
                <p:nvPr/>
              </p:nvSpPr>
              <p:spPr>
                <a:xfrm>
                  <a:off x="1861423" y="39038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89148B4B-FC15-41E2-BE48-E23CE0D07CB7}"/>
                    </a:ext>
                  </a:extLst>
                </p:cNvPr>
                <p:cNvSpPr/>
                <p:nvPr/>
              </p:nvSpPr>
              <p:spPr>
                <a:xfrm>
                  <a:off x="14042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0D82CFBD-37E6-6AF6-5B86-0BF3EE28972B}"/>
                    </a:ext>
                  </a:extLst>
                </p:cNvPr>
                <p:cNvSpPr/>
                <p:nvPr/>
              </p:nvSpPr>
              <p:spPr>
                <a:xfrm>
                  <a:off x="1632823" y="39038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3DFB68FC-90F5-29AC-83BC-42CE789CAB1A}"/>
                    </a:ext>
                  </a:extLst>
                </p:cNvPr>
                <p:cNvSpPr/>
                <p:nvPr/>
              </p:nvSpPr>
              <p:spPr>
                <a:xfrm>
                  <a:off x="15185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511FBB74-53BE-DFB2-EEAE-F1AB4B087416}"/>
                    </a:ext>
                  </a:extLst>
                </p:cNvPr>
                <p:cNvSpPr/>
                <p:nvPr/>
              </p:nvSpPr>
              <p:spPr>
                <a:xfrm>
                  <a:off x="12899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0CE3BE94-A53A-052A-98CE-5EE863180C62}"/>
                    </a:ext>
                  </a:extLst>
                </p:cNvPr>
                <p:cNvSpPr/>
                <p:nvPr/>
              </p:nvSpPr>
              <p:spPr>
                <a:xfrm>
                  <a:off x="12899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1" name="Freeform 80">
                  <a:extLst>
                    <a:ext uri="{FF2B5EF4-FFF2-40B4-BE49-F238E27FC236}">
                      <a16:creationId xmlns:a16="http://schemas.microsoft.com/office/drawing/2014/main" id="{480C68EA-C656-040B-B449-B4D05B23F0F0}"/>
                    </a:ext>
                  </a:extLst>
                </p:cNvPr>
                <p:cNvSpPr/>
                <p:nvPr/>
              </p:nvSpPr>
              <p:spPr>
                <a:xfrm>
                  <a:off x="1861423" y="4170590"/>
                  <a:ext cx="76200" cy="95250"/>
                </a:xfrm>
                <a:custGeom>
                  <a:avLst/>
                  <a:gdLst>
                    <a:gd name="connsiteX0" fmla="*/ 0 w 76200"/>
                    <a:gd name="connsiteY0" fmla="*/ 0 h 95250"/>
                    <a:gd name="connsiteX1" fmla="*/ 76200 w 76200"/>
                    <a:gd name="connsiteY1" fmla="*/ 0 h 95250"/>
                    <a:gd name="connsiteX2" fmla="*/ 76200 w 76200"/>
                    <a:gd name="connsiteY2" fmla="*/ 95250 h 95250"/>
                    <a:gd name="connsiteX3" fmla="*/ 0 w 762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76200" h="95250">
                      <a:moveTo>
                        <a:pt x="0" y="0"/>
                      </a:moveTo>
                      <a:lnTo>
                        <a:pt x="76200" y="0"/>
                      </a:lnTo>
                      <a:lnTo>
                        <a:pt x="762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id="{BDD57B53-FBFA-6B43-19CD-A854518E3CFB}"/>
                    </a:ext>
                  </a:extLst>
                </p:cNvPr>
                <p:cNvSpPr/>
                <p:nvPr/>
              </p:nvSpPr>
              <p:spPr>
                <a:xfrm>
                  <a:off x="1747123" y="403724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id="{E9C15A7E-E1DE-9947-2DE9-9FA6A2BFCF0E}"/>
                    </a:ext>
                  </a:extLst>
                </p:cNvPr>
                <p:cNvSpPr/>
                <p:nvPr/>
              </p:nvSpPr>
              <p:spPr>
                <a:xfrm>
                  <a:off x="14042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4" name="Freeform 83">
                  <a:extLst>
                    <a:ext uri="{FF2B5EF4-FFF2-40B4-BE49-F238E27FC236}">
                      <a16:creationId xmlns:a16="http://schemas.microsoft.com/office/drawing/2014/main" id="{31659E6B-3952-4EE5-110A-8EC2D1D1E587}"/>
                    </a:ext>
                  </a:extLst>
                </p:cNvPr>
                <p:cNvSpPr/>
                <p:nvPr/>
              </p:nvSpPr>
              <p:spPr>
                <a:xfrm>
                  <a:off x="1632823" y="417059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5" name="Freeform 84">
                  <a:extLst>
                    <a:ext uri="{FF2B5EF4-FFF2-40B4-BE49-F238E27FC236}">
                      <a16:creationId xmlns:a16="http://schemas.microsoft.com/office/drawing/2014/main" id="{9123E762-9D6A-D1D3-3F59-A5E88C8E4CC7}"/>
                    </a:ext>
                  </a:extLst>
                </p:cNvPr>
                <p:cNvSpPr/>
                <p:nvPr/>
              </p:nvSpPr>
              <p:spPr>
                <a:xfrm>
                  <a:off x="1747123" y="3770520"/>
                  <a:ext cx="190500" cy="95250"/>
                </a:xfrm>
                <a:custGeom>
                  <a:avLst/>
                  <a:gdLst>
                    <a:gd name="connsiteX0" fmla="*/ 0 w 190500"/>
                    <a:gd name="connsiteY0" fmla="*/ 0 h 95250"/>
                    <a:gd name="connsiteX1" fmla="*/ 190500 w 190500"/>
                    <a:gd name="connsiteY1" fmla="*/ 0 h 95250"/>
                    <a:gd name="connsiteX2" fmla="*/ 190500 w 190500"/>
                    <a:gd name="connsiteY2" fmla="*/ 95250 h 95250"/>
                    <a:gd name="connsiteX3" fmla="*/ 0 w 19050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0" h="95250">
                      <a:moveTo>
                        <a:pt x="0" y="0"/>
                      </a:moveTo>
                      <a:lnTo>
                        <a:pt x="190500" y="0"/>
                      </a:lnTo>
                      <a:lnTo>
                        <a:pt x="190500" y="95250"/>
                      </a:lnTo>
                      <a:lnTo>
                        <a:pt x="0" y="9525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grpSp>
        <p:sp>
          <p:nvSpPr>
            <p:cNvPr id="142" name="TextBox 141">
              <a:extLst>
                <a:ext uri="{FF2B5EF4-FFF2-40B4-BE49-F238E27FC236}">
                  <a16:creationId xmlns:a16="http://schemas.microsoft.com/office/drawing/2014/main" id="{7BDA91A1-9755-EDCC-F84C-B3FDD74B164F}"/>
                </a:ext>
              </a:extLst>
            </p:cNvPr>
            <p:cNvSpPr txBox="1"/>
            <p:nvPr/>
          </p:nvSpPr>
          <p:spPr>
            <a:xfrm>
              <a:off x="7564037" y="3551105"/>
              <a:ext cx="1637112" cy="516195"/>
            </a:xfrm>
            <a:prstGeom prst="roundRect">
              <a:avLst>
                <a:gd name="adj" fmla="val 39401"/>
              </a:avLst>
            </a:prstGeom>
            <a:solidFill>
              <a:schemeClr val="bg1"/>
            </a:solidFill>
            <a:ln w="28575">
              <a:solidFill>
                <a:schemeClr val="accent2"/>
              </a:solidFill>
            </a:ln>
          </p:spPr>
          <p:txBody>
            <a:bodyPr wrap="square" rtlCol="0">
              <a:spAutoFit/>
            </a:bodyPr>
            <a:lstStyle/>
            <a:p>
              <a:pPr algn="ctr"/>
              <a:r>
                <a:rPr lang="en-US" sz="2000" b="1">
                  <a:solidFill>
                    <a:schemeClr val="accent2"/>
                  </a:solidFill>
                  <a:latin typeface="Calibri" panose="020F0502020204030204" pitchFamily="34" charset="0"/>
                  <a:ea typeface="Calibri" panose="020F0502020204030204" pitchFamily="34" charset="0"/>
                  <a:cs typeface="Calibri" panose="020F0502020204030204" pitchFamily="34" charset="0"/>
                </a:rPr>
                <a:t>FIREWALL</a:t>
              </a:r>
            </a:p>
          </p:txBody>
        </p:sp>
        <p:sp>
          <p:nvSpPr>
            <p:cNvPr id="143" name="Rectangle 343">
              <a:extLst>
                <a:ext uri="{FF2B5EF4-FFF2-40B4-BE49-F238E27FC236}">
                  <a16:creationId xmlns:a16="http://schemas.microsoft.com/office/drawing/2014/main" id="{6DE87528-8795-043D-9726-A11FFBD6BDF8}"/>
                </a:ext>
              </a:extLst>
            </p:cNvPr>
            <p:cNvSpPr/>
            <p:nvPr/>
          </p:nvSpPr>
          <p:spPr bwMode="auto">
            <a:xfrm>
              <a:off x="6327403" y="3243819"/>
              <a:ext cx="4095143" cy="102831"/>
            </a:xfrm>
            <a:custGeom>
              <a:avLst/>
              <a:gdLst>
                <a:gd name="connsiteX0" fmla="*/ 0 w 3912629"/>
                <a:gd name="connsiteY0" fmla="*/ 0 h 114862"/>
                <a:gd name="connsiteX1" fmla="*/ 3912629 w 3912629"/>
                <a:gd name="connsiteY1" fmla="*/ 0 h 114862"/>
                <a:gd name="connsiteX2" fmla="*/ 3912629 w 3912629"/>
                <a:gd name="connsiteY2" fmla="*/ 114862 h 114862"/>
                <a:gd name="connsiteX3" fmla="*/ 0 w 3912629"/>
                <a:gd name="connsiteY3" fmla="*/ 114862 h 114862"/>
                <a:gd name="connsiteX4" fmla="*/ 0 w 3912629"/>
                <a:gd name="connsiteY4" fmla="*/ 0 h 114862"/>
                <a:gd name="connsiteX0" fmla="*/ 84221 w 3996850"/>
                <a:gd name="connsiteY0" fmla="*/ 0 h 114862"/>
                <a:gd name="connsiteX1" fmla="*/ 3996850 w 3996850"/>
                <a:gd name="connsiteY1" fmla="*/ 0 h 114862"/>
                <a:gd name="connsiteX2" fmla="*/ 3996850 w 3996850"/>
                <a:gd name="connsiteY2" fmla="*/ 114862 h 114862"/>
                <a:gd name="connsiteX3" fmla="*/ 0 w 3996850"/>
                <a:gd name="connsiteY3" fmla="*/ 102831 h 114862"/>
                <a:gd name="connsiteX4" fmla="*/ 84221 w 3996850"/>
                <a:gd name="connsiteY4" fmla="*/ 0 h 114862"/>
                <a:gd name="connsiteX0" fmla="*/ 84221 w 4087087"/>
                <a:gd name="connsiteY0" fmla="*/ 0 h 102831"/>
                <a:gd name="connsiteX1" fmla="*/ 3996850 w 4087087"/>
                <a:gd name="connsiteY1" fmla="*/ 0 h 102831"/>
                <a:gd name="connsiteX2" fmla="*/ 4087087 w 4087087"/>
                <a:gd name="connsiteY2" fmla="*/ 96815 h 102831"/>
                <a:gd name="connsiteX3" fmla="*/ 0 w 4087087"/>
                <a:gd name="connsiteY3" fmla="*/ 102831 h 102831"/>
                <a:gd name="connsiteX4" fmla="*/ 84221 w 4087087"/>
                <a:gd name="connsiteY4" fmla="*/ 0 h 102831"/>
                <a:gd name="connsiteX0" fmla="*/ 112418 w 4087087"/>
                <a:gd name="connsiteY0" fmla="*/ 0 h 102831"/>
                <a:gd name="connsiteX1" fmla="*/ 3996850 w 4087087"/>
                <a:gd name="connsiteY1" fmla="*/ 0 h 102831"/>
                <a:gd name="connsiteX2" fmla="*/ 4087087 w 4087087"/>
                <a:gd name="connsiteY2" fmla="*/ 96815 h 102831"/>
                <a:gd name="connsiteX3" fmla="*/ 0 w 4087087"/>
                <a:gd name="connsiteY3" fmla="*/ 102831 h 102831"/>
                <a:gd name="connsiteX4" fmla="*/ 112418 w 4087087"/>
                <a:gd name="connsiteY4" fmla="*/ 0 h 102831"/>
                <a:gd name="connsiteX0" fmla="*/ 112418 w 4099171"/>
                <a:gd name="connsiteY0" fmla="*/ 0 h 102831"/>
                <a:gd name="connsiteX1" fmla="*/ 3996850 w 4099171"/>
                <a:gd name="connsiteY1" fmla="*/ 0 h 102831"/>
                <a:gd name="connsiteX2" fmla="*/ 4099171 w 4099171"/>
                <a:gd name="connsiteY2" fmla="*/ 96815 h 102831"/>
                <a:gd name="connsiteX3" fmla="*/ 0 w 4099171"/>
                <a:gd name="connsiteY3" fmla="*/ 102831 h 102831"/>
                <a:gd name="connsiteX4" fmla="*/ 112418 w 4099171"/>
                <a:gd name="connsiteY4" fmla="*/ 0 h 102831"/>
                <a:gd name="connsiteX0" fmla="*/ 112418 w 4087086"/>
                <a:gd name="connsiteY0" fmla="*/ 0 h 102831"/>
                <a:gd name="connsiteX1" fmla="*/ 3996850 w 4087086"/>
                <a:gd name="connsiteY1" fmla="*/ 0 h 102831"/>
                <a:gd name="connsiteX2" fmla="*/ 4087086 w 4087086"/>
                <a:gd name="connsiteY2" fmla="*/ 96815 h 102831"/>
                <a:gd name="connsiteX3" fmla="*/ 0 w 4087086"/>
                <a:gd name="connsiteY3" fmla="*/ 102831 h 102831"/>
                <a:gd name="connsiteX4" fmla="*/ 112418 w 4087086"/>
                <a:gd name="connsiteY4" fmla="*/ 0 h 102831"/>
                <a:gd name="connsiteX0" fmla="*/ 112418 w 4095143"/>
                <a:gd name="connsiteY0" fmla="*/ 0 h 102831"/>
                <a:gd name="connsiteX1" fmla="*/ 3996850 w 4095143"/>
                <a:gd name="connsiteY1" fmla="*/ 0 h 102831"/>
                <a:gd name="connsiteX2" fmla="*/ 4095143 w 4095143"/>
                <a:gd name="connsiteY2" fmla="*/ 100843 h 102831"/>
                <a:gd name="connsiteX3" fmla="*/ 0 w 4095143"/>
                <a:gd name="connsiteY3" fmla="*/ 102831 h 102831"/>
                <a:gd name="connsiteX4" fmla="*/ 112418 w 4095143"/>
                <a:gd name="connsiteY4" fmla="*/ 0 h 10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143" h="102831">
                  <a:moveTo>
                    <a:pt x="112418" y="0"/>
                  </a:moveTo>
                  <a:lnTo>
                    <a:pt x="3996850" y="0"/>
                  </a:lnTo>
                  <a:lnTo>
                    <a:pt x="4095143" y="100843"/>
                  </a:lnTo>
                  <a:lnTo>
                    <a:pt x="0" y="102831"/>
                  </a:lnTo>
                  <a:lnTo>
                    <a:pt x="112418" y="0"/>
                  </a:lnTo>
                  <a:close/>
                </a:path>
              </a:pathLst>
            </a:custGeom>
            <a:solidFill>
              <a:srgbClr val="C34A4F"/>
            </a:solidFill>
            <a:ln w="9525" cap="flat" cmpd="sng" algn="ctr">
              <a:noFill/>
              <a:prstDash val="solid"/>
              <a:miter lim="800000"/>
              <a:headEnd type="none" w="med" len="med"/>
              <a:tailEnd type="none" w="med" len="med"/>
            </a:ln>
            <a:effectLst/>
            <a:scene3d>
              <a:camera prst="isometricOffAxis2Right">
                <a:rot lat="1080000" lon="2159400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5" name="Right Arrow 4">
            <a:extLst>
              <a:ext uri="{FF2B5EF4-FFF2-40B4-BE49-F238E27FC236}">
                <a16:creationId xmlns:a16="http://schemas.microsoft.com/office/drawing/2014/main" id="{4B46F686-C664-FB6A-C45B-386E769F2E57}"/>
              </a:ext>
            </a:extLst>
          </p:cNvPr>
          <p:cNvSpPr/>
          <p:nvPr/>
        </p:nvSpPr>
        <p:spPr bwMode="auto">
          <a:xfrm rot="16200000">
            <a:off x="8826316" y="3961558"/>
            <a:ext cx="1017111" cy="266882"/>
          </a:xfrm>
          <a:prstGeom prst="rightArrow">
            <a:avLst/>
          </a:prstGeom>
          <a:solidFill>
            <a:srgbClr val="12223F"/>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descr="Graphical user interface, application&#10;&#10;Description automatically generated">
            <a:extLst>
              <a:ext uri="{FF2B5EF4-FFF2-40B4-BE49-F238E27FC236}">
                <a16:creationId xmlns:a16="http://schemas.microsoft.com/office/drawing/2014/main" id="{2882FD5A-4556-B0BA-FF06-16658614D1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519" t="3168" r="73503" b="54088"/>
          <a:stretch/>
        </p:blipFill>
        <p:spPr>
          <a:xfrm>
            <a:off x="7864979" y="3873296"/>
            <a:ext cx="2944033" cy="2106303"/>
          </a:xfrm>
          <a:prstGeom prst="rect">
            <a:avLst/>
          </a:prstGeom>
        </p:spPr>
      </p:pic>
      <p:pic>
        <p:nvPicPr>
          <p:cNvPr id="145" name="Google Shape;296;p19" descr="Man">
            <a:extLst>
              <a:ext uri="{FF2B5EF4-FFF2-40B4-BE49-F238E27FC236}">
                <a16:creationId xmlns:a16="http://schemas.microsoft.com/office/drawing/2014/main" id="{C76DE509-C625-EA64-A613-CC6C0BD2141B}"/>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10250933" y="1771340"/>
            <a:ext cx="527554" cy="527554"/>
          </a:xfrm>
          <a:prstGeom prst="ellipse">
            <a:avLst/>
          </a:prstGeom>
          <a:solidFill>
            <a:schemeClr val="bg2"/>
          </a:solidFill>
          <a:ln w="12700">
            <a:solidFill>
              <a:schemeClr val="tx1"/>
            </a:solidFill>
          </a:ln>
        </p:spPr>
      </p:pic>
      <p:pic>
        <p:nvPicPr>
          <p:cNvPr id="146" name="Google Shape;296;p19" descr="Man">
            <a:extLst>
              <a:ext uri="{FF2B5EF4-FFF2-40B4-BE49-F238E27FC236}">
                <a16:creationId xmlns:a16="http://schemas.microsoft.com/office/drawing/2014/main" id="{488E19CE-631B-F565-6954-9D8771C3AEF7}"/>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t="-19487"/>
          <a:stretch/>
        </p:blipFill>
        <p:spPr>
          <a:xfrm>
            <a:off x="7696452" y="5452045"/>
            <a:ext cx="527554" cy="527554"/>
          </a:xfrm>
          <a:prstGeom prst="ellipse">
            <a:avLst/>
          </a:prstGeom>
          <a:solidFill>
            <a:schemeClr val="accent6">
              <a:lumMod val="20000"/>
              <a:lumOff val="80000"/>
            </a:schemeClr>
          </a:solidFill>
          <a:ln w="12700">
            <a:solidFill>
              <a:schemeClr val="tx1"/>
            </a:solidFill>
          </a:ln>
        </p:spPr>
      </p:pic>
      <p:sp>
        <p:nvSpPr>
          <p:cNvPr id="147" name="TextBox 146">
            <a:extLst>
              <a:ext uri="{FF2B5EF4-FFF2-40B4-BE49-F238E27FC236}">
                <a16:creationId xmlns:a16="http://schemas.microsoft.com/office/drawing/2014/main" id="{649C4337-879A-D855-6EAF-23956F769ECA}"/>
              </a:ext>
            </a:extLst>
          </p:cNvPr>
          <p:cNvSpPr txBox="1"/>
          <p:nvPr/>
        </p:nvSpPr>
        <p:spPr>
          <a:xfrm>
            <a:off x="8557049" y="2081843"/>
            <a:ext cx="1585921" cy="290912"/>
          </a:xfrm>
          <a:prstGeom prst="rect">
            <a:avLst/>
          </a:prstGeom>
          <a:noFill/>
        </p:spPr>
        <p:txBody>
          <a:bodyPr wrap="square" lIns="0" tIns="0" rIns="0" bIns="0" rtlCol="0">
            <a:noAutofit/>
          </a:bodyPr>
          <a:lstStyle/>
          <a:p>
            <a:pPr algn="ctr"/>
            <a:r>
              <a:rPr lang="en-US" sz="1600">
                <a:latin typeface="Calibri" panose="020F0502020204030204" pitchFamily="34" charset="0"/>
                <a:ea typeface="Calibri" panose="020F0502020204030204" pitchFamily="34" charset="0"/>
                <a:cs typeface="Calibri" panose="020F0502020204030204" pitchFamily="34" charset="0"/>
              </a:rPr>
              <a:t>24601’s info.</a:t>
            </a:r>
          </a:p>
        </p:txBody>
      </p:sp>
      <p:cxnSp>
        <p:nvCxnSpPr>
          <p:cNvPr id="11" name="Straight Connector 10">
            <a:extLst>
              <a:ext uri="{FF2B5EF4-FFF2-40B4-BE49-F238E27FC236}">
                <a16:creationId xmlns:a16="http://schemas.microsoft.com/office/drawing/2014/main" id="{19C5A196-5EBD-DFA7-CB44-D2D48F080EDB}"/>
              </a:ext>
            </a:extLst>
          </p:cNvPr>
          <p:cNvCxnSpPr/>
          <p:nvPr/>
        </p:nvCxnSpPr>
        <p:spPr bwMode="auto">
          <a:xfrm>
            <a:off x="6475751" y="1614923"/>
            <a:ext cx="0" cy="4689797"/>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148" name="Rectangle 147">
            <a:extLst>
              <a:ext uri="{FF2B5EF4-FFF2-40B4-BE49-F238E27FC236}">
                <a16:creationId xmlns:a16="http://schemas.microsoft.com/office/drawing/2014/main" id="{C6BED89C-6094-BDB8-DA53-FB0773BAB65F}"/>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50" name="Rectangle 149">
            <a:extLst>
              <a:ext uri="{FF2B5EF4-FFF2-40B4-BE49-F238E27FC236}">
                <a16:creationId xmlns:a16="http://schemas.microsoft.com/office/drawing/2014/main" id="{396FDBC9-C3FD-17AE-CE3C-061A1510F189}"/>
              </a:ext>
            </a:extLst>
          </p:cNvPr>
          <p:cNvSpPr/>
          <p:nvPr/>
        </p:nvSpPr>
        <p:spPr>
          <a:xfrm>
            <a:off x="11492069"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F3C1DED8-F410-FDBE-8E64-74E23CEE65C1}"/>
              </a:ext>
            </a:extLst>
          </p:cNvPr>
          <p:cNvSpPr>
            <a:spLocks noGrp="1"/>
          </p:cNvSpPr>
          <p:nvPr>
            <p:ph type="sldNum" sz="quarter" idx="10"/>
          </p:nvPr>
        </p:nvSpPr>
        <p:spPr/>
        <p:txBody>
          <a:bodyPr/>
          <a:lstStyle/>
          <a:p>
            <a:pPr>
              <a:defRPr/>
            </a:pPr>
            <a:fld id="{D68E8870-17DE-45C4-A8DD-7644B2422933}" type="slidenum">
              <a:rPr lang="en-US" smtClean="0"/>
              <a:pPr>
                <a:defRPr/>
              </a:pPr>
              <a:t>30</a:t>
            </a:fld>
            <a:endParaRPr lang="en-US"/>
          </a:p>
        </p:txBody>
      </p:sp>
    </p:spTree>
    <p:extLst>
      <p:ext uri="{BB962C8B-B14F-4D97-AF65-F5344CB8AC3E}">
        <p14:creationId xmlns:p14="http://schemas.microsoft.com/office/powerpoint/2010/main" val="2631985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C1EE38E-C799-75C0-272B-D257318CF4C1}"/>
              </a:ext>
            </a:extLst>
          </p:cNvPr>
          <p:cNvSpPr/>
          <p:nvPr/>
        </p:nvSpPr>
        <p:spPr bwMode="auto">
          <a:xfrm>
            <a:off x="0" y="1242520"/>
            <a:ext cx="12192000" cy="2173028"/>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1" name="Google Shape;322;p18">
            <a:extLst>
              <a:ext uri="{FF2B5EF4-FFF2-40B4-BE49-F238E27FC236}">
                <a16:creationId xmlns:a16="http://schemas.microsoft.com/office/drawing/2014/main" id="{1A87C5BB-E3D0-5B29-A438-4E7B2EE2BEC7}"/>
              </a:ext>
            </a:extLst>
          </p:cNvPr>
          <p:cNvSpPr/>
          <p:nvPr/>
        </p:nvSpPr>
        <p:spPr>
          <a:xfrm>
            <a:off x="4567257" y="1667439"/>
            <a:ext cx="3493746" cy="858093"/>
          </a:xfrm>
          <a:prstGeom prst="rightArrow">
            <a:avLst>
              <a:gd name="adj1" fmla="val 50000"/>
              <a:gd name="adj2" fmla="val 50000"/>
            </a:avLst>
          </a:prstGeom>
          <a:solidFill>
            <a:schemeClr val="bg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Tahoma"/>
              </a:rPr>
              <a:t>Meaning is the same</a:t>
            </a:r>
            <a:endParaRPr kumimoji="0" sz="1800" b="0" i="1"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Tahoma"/>
            </a:endParaRPr>
          </a:p>
        </p:txBody>
      </p:sp>
      <p:sp>
        <p:nvSpPr>
          <p:cNvPr id="2" name="Title 1">
            <a:extLst>
              <a:ext uri="{FF2B5EF4-FFF2-40B4-BE49-F238E27FC236}">
                <a16:creationId xmlns:a16="http://schemas.microsoft.com/office/drawing/2014/main" id="{64FA24C7-D995-25F4-03E4-3D783CACEFBB}"/>
              </a:ext>
            </a:extLst>
          </p:cNvPr>
          <p:cNvSpPr>
            <a:spLocks noGrp="1"/>
          </p:cNvSpPr>
          <p:nvPr>
            <p:ph type="title"/>
          </p:nvPr>
        </p:nvSpPr>
        <p:spPr>
          <a:xfrm>
            <a:off x="1572592" y="0"/>
            <a:ext cx="9046816" cy="795130"/>
          </a:xfrm>
        </p:spPr>
        <p:txBody>
          <a:bodyPr/>
          <a:lstStyle/>
          <a:p>
            <a:r>
              <a:rPr lang="en-US" dirty="0"/>
              <a:t>Linked Data – The Basics</a:t>
            </a:r>
          </a:p>
        </p:txBody>
      </p:sp>
      <p:sp>
        <p:nvSpPr>
          <p:cNvPr id="7" name="Rectangle 6">
            <a:extLst>
              <a:ext uri="{FF2B5EF4-FFF2-40B4-BE49-F238E27FC236}">
                <a16:creationId xmlns:a16="http://schemas.microsoft.com/office/drawing/2014/main" id="{71FA176D-F8BB-FCBF-04EB-83CEADD438BA}"/>
              </a:ext>
            </a:extLst>
          </p:cNvPr>
          <p:cNvSpPr/>
          <p:nvPr/>
        </p:nvSpPr>
        <p:spPr>
          <a:xfrm>
            <a:off x="13350" y="796912"/>
            <a:ext cx="12192000"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endParaRPr lang="en-US" sz="2800" b="1" dirty="0">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endParaRPr>
          </a:p>
        </p:txBody>
      </p:sp>
      <p:pic>
        <p:nvPicPr>
          <p:cNvPr id="63" name="Google Shape;324;p18" descr="Car">
            <a:extLst>
              <a:ext uri="{FF2B5EF4-FFF2-40B4-BE49-F238E27FC236}">
                <a16:creationId xmlns:a16="http://schemas.microsoft.com/office/drawing/2014/main" id="{885F1A58-AE0A-CC30-BFEB-FEF827777074}"/>
              </a:ext>
            </a:extLst>
          </p:cNvPr>
          <p:cNvPicPr preferRelativeResize="0"/>
          <p:nvPr/>
        </p:nvPicPr>
        <p:blipFill rotWithShape="1">
          <a:blip r:embed="rId3">
            <a:alphaModFix/>
            <a:duotone>
              <a:schemeClr val="accent3">
                <a:shade val="45000"/>
                <a:satMod val="135000"/>
              </a:schemeClr>
              <a:prstClr val="white"/>
            </a:duotone>
          </a:blip>
          <a:srcRect/>
          <a:stretch/>
        </p:blipFill>
        <p:spPr>
          <a:xfrm>
            <a:off x="6607151" y="3970124"/>
            <a:ext cx="2075895" cy="2068497"/>
          </a:xfrm>
          <a:prstGeom prst="rect">
            <a:avLst/>
          </a:prstGeom>
          <a:noFill/>
          <a:ln>
            <a:noFill/>
          </a:ln>
        </p:spPr>
      </p:pic>
      <p:grpSp>
        <p:nvGrpSpPr>
          <p:cNvPr id="12" name="Group 11">
            <a:extLst>
              <a:ext uri="{FF2B5EF4-FFF2-40B4-BE49-F238E27FC236}">
                <a16:creationId xmlns:a16="http://schemas.microsoft.com/office/drawing/2014/main" id="{594C9290-628C-8CE9-312A-FAF6EAF71FC4}"/>
              </a:ext>
            </a:extLst>
          </p:cNvPr>
          <p:cNvGrpSpPr/>
          <p:nvPr/>
        </p:nvGrpSpPr>
        <p:grpSpPr>
          <a:xfrm>
            <a:off x="7599974" y="1313960"/>
            <a:ext cx="3382222" cy="1957518"/>
            <a:chOff x="7328508" y="1756315"/>
            <a:chExt cx="3382222" cy="1957518"/>
          </a:xfrm>
        </p:grpSpPr>
        <p:sp>
          <p:nvSpPr>
            <p:cNvPr id="59" name="Google Shape;320;p18">
              <a:extLst>
                <a:ext uri="{FF2B5EF4-FFF2-40B4-BE49-F238E27FC236}">
                  <a16:creationId xmlns:a16="http://schemas.microsoft.com/office/drawing/2014/main" id="{CEC7505D-D3E0-BAA7-CA47-FE1532D975BA}"/>
                </a:ext>
              </a:extLst>
            </p:cNvPr>
            <p:cNvSpPr/>
            <p:nvPr/>
          </p:nvSpPr>
          <p:spPr>
            <a:xfrm>
              <a:off x="7328508" y="2855739"/>
              <a:ext cx="3382222" cy="858094"/>
            </a:xfrm>
            <a:prstGeom prst="rect">
              <a:avLst/>
            </a:prstGeom>
            <a:no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pPr>
              <a:r>
                <a:rPr lang="en-US" sz="1800" b="1"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rPr>
                <a:t>Common Taxonomy</a:t>
              </a:r>
              <a:endParaRPr sz="1800" b="1" kern="0">
                <a:solidFill>
                  <a:schemeClr val="accent3"/>
                </a:solidFill>
                <a:latin typeface="Calibri" panose="020F0502020204030204" pitchFamily="34" charset="0"/>
                <a:ea typeface="Calibri" panose="020F0502020204030204" pitchFamily="34" charset="0"/>
                <a:cs typeface="Calibri" panose="020F0502020204030204" pitchFamily="34" charset="0"/>
                <a:sym typeface="Arial"/>
              </a:endParaRPr>
            </a:p>
            <a:p>
              <a:pPr algn="ctr" fontAlgn="auto">
                <a:spcBef>
                  <a:spcPts val="0"/>
                </a:spcBef>
                <a:spcAft>
                  <a:spcPts val="0"/>
                </a:spcAft>
                <a:buClr>
                  <a:srgbClr val="000000"/>
                </a:buClr>
              </a:pPr>
              <a:r>
                <a:rPr lang="en-US"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rPr>
                <a:t>(Think Webster's Dictionary)</a:t>
              </a:r>
              <a:endParaRPr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endParaRPr>
            </a:p>
          </p:txBody>
        </p:sp>
        <p:pic>
          <p:nvPicPr>
            <p:cNvPr id="4" name="Graphic 3" descr="Open book outline">
              <a:extLst>
                <a:ext uri="{FF2B5EF4-FFF2-40B4-BE49-F238E27FC236}">
                  <a16:creationId xmlns:a16="http://schemas.microsoft.com/office/drawing/2014/main" id="{C1BC6773-759C-7032-BD6A-F3401BAF89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5298" y="1756315"/>
              <a:ext cx="1288642" cy="1288642"/>
            </a:xfrm>
            <a:prstGeom prst="rect">
              <a:avLst/>
            </a:prstGeom>
          </p:spPr>
        </p:pic>
      </p:grpSp>
      <p:sp>
        <p:nvSpPr>
          <p:cNvPr id="17" name="Rectangle 16">
            <a:extLst>
              <a:ext uri="{FF2B5EF4-FFF2-40B4-BE49-F238E27FC236}">
                <a16:creationId xmlns:a16="http://schemas.microsoft.com/office/drawing/2014/main" id="{EA70844F-0E03-683A-19B1-6D7EFE26208B}"/>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8" name="Rectangle 17">
            <a:extLst>
              <a:ext uri="{FF2B5EF4-FFF2-40B4-BE49-F238E27FC236}">
                <a16:creationId xmlns:a16="http://schemas.microsoft.com/office/drawing/2014/main" id="{FDC68E09-3C23-0293-B012-457FD2D40A4A}"/>
              </a:ext>
            </a:extLst>
          </p:cNvPr>
          <p:cNvSpPr/>
          <p:nvPr/>
        </p:nvSpPr>
        <p:spPr>
          <a:xfrm>
            <a:off x="11492069"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2</a:t>
            </a:r>
          </a:p>
        </p:txBody>
      </p:sp>
      <p:grpSp>
        <p:nvGrpSpPr>
          <p:cNvPr id="11" name="Group 10">
            <a:extLst>
              <a:ext uri="{FF2B5EF4-FFF2-40B4-BE49-F238E27FC236}">
                <a16:creationId xmlns:a16="http://schemas.microsoft.com/office/drawing/2014/main" id="{41A9D91C-DC54-C5CE-5F76-FBB5FD8E8903}"/>
              </a:ext>
            </a:extLst>
          </p:cNvPr>
          <p:cNvGrpSpPr/>
          <p:nvPr/>
        </p:nvGrpSpPr>
        <p:grpSpPr>
          <a:xfrm>
            <a:off x="1855036" y="1242520"/>
            <a:ext cx="2763691" cy="1938401"/>
            <a:chOff x="1583570" y="1684875"/>
            <a:chExt cx="2763691" cy="1938401"/>
          </a:xfrm>
        </p:grpSpPr>
        <p:sp>
          <p:nvSpPr>
            <p:cNvPr id="60" name="Google Shape;321;p18">
              <a:extLst>
                <a:ext uri="{FF2B5EF4-FFF2-40B4-BE49-F238E27FC236}">
                  <a16:creationId xmlns:a16="http://schemas.microsoft.com/office/drawing/2014/main" id="{EC229A1D-0E28-33C1-CC1B-AA3F22AA8186}"/>
                </a:ext>
              </a:extLst>
            </p:cNvPr>
            <p:cNvSpPr/>
            <p:nvPr/>
          </p:nvSpPr>
          <p:spPr>
            <a:xfrm>
              <a:off x="1583570" y="2946296"/>
              <a:ext cx="2763691" cy="676980"/>
            </a:xfrm>
            <a:prstGeom prst="rect">
              <a:avLst/>
            </a:prstGeom>
            <a:no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chemeClr val="accent3"/>
                  </a:solidFill>
                  <a:effectLst/>
                  <a:uLnTx/>
                  <a:uFillTx/>
                  <a:latin typeface="Calibri" panose="020F0502020204030204" pitchFamily="34" charset="0"/>
                  <a:ea typeface="Calibri" panose="020F0502020204030204" pitchFamily="34" charset="0"/>
                  <a:cs typeface="Calibri" panose="020F0502020204030204" pitchFamily="34" charset="0"/>
                  <a:sym typeface="Tahoma"/>
                </a:rPr>
                <a:t>Local Taxonomy</a:t>
              </a:r>
              <a:endParaRPr kumimoji="0" sz="1800" b="1" i="0" u="none" strike="noStrike" kern="0" cap="none" spc="0" normalizeH="0" baseline="0" noProof="0">
                <a:ln>
                  <a:noFill/>
                </a:ln>
                <a:solidFill>
                  <a:schemeClr val="accent3"/>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accent3"/>
                  </a:solidFill>
                  <a:effectLst/>
                  <a:uLnTx/>
                  <a:uFillTx/>
                  <a:latin typeface="Calibri" panose="020F0502020204030204" pitchFamily="34" charset="0"/>
                  <a:ea typeface="Calibri" panose="020F0502020204030204" pitchFamily="34" charset="0"/>
                  <a:cs typeface="Calibri" panose="020F0502020204030204" pitchFamily="34" charset="0"/>
                  <a:sym typeface="Tahoma"/>
                </a:rPr>
                <a:t>(Think local dialect)</a:t>
              </a:r>
              <a:endParaRPr kumimoji="0" sz="1800" i="0" u="none" strike="noStrike" kern="0" cap="none" spc="0" normalizeH="0" baseline="0" noProof="0">
                <a:ln>
                  <a:noFill/>
                </a:ln>
                <a:solidFill>
                  <a:schemeClr val="accent3"/>
                </a:solidFill>
                <a:effectLst/>
                <a:uLnTx/>
                <a:uFillTx/>
                <a:latin typeface="Calibri" panose="020F0502020204030204" pitchFamily="34" charset="0"/>
                <a:ea typeface="Calibri" panose="020F0502020204030204" pitchFamily="34" charset="0"/>
                <a:cs typeface="Calibri" panose="020F0502020204030204" pitchFamily="34" charset="0"/>
                <a:sym typeface="Tahoma"/>
              </a:endParaRPr>
            </a:p>
          </p:txBody>
        </p:sp>
        <p:pic>
          <p:nvPicPr>
            <p:cNvPr id="10" name="Graphic 9" descr="Chat outline">
              <a:extLst>
                <a:ext uri="{FF2B5EF4-FFF2-40B4-BE49-F238E27FC236}">
                  <a16:creationId xmlns:a16="http://schemas.microsoft.com/office/drawing/2014/main" id="{92473D37-9FC4-2AE7-0EB3-7F2DEFE3AD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0454" y="1684875"/>
              <a:ext cx="1509922" cy="1509922"/>
            </a:xfrm>
            <a:prstGeom prst="rect">
              <a:avLst/>
            </a:prstGeom>
          </p:spPr>
        </p:pic>
      </p:grpSp>
      <p:grpSp>
        <p:nvGrpSpPr>
          <p:cNvPr id="36" name="Group 35">
            <a:extLst>
              <a:ext uri="{FF2B5EF4-FFF2-40B4-BE49-F238E27FC236}">
                <a16:creationId xmlns:a16="http://schemas.microsoft.com/office/drawing/2014/main" id="{637256E6-F6A5-3307-DEEF-DB6D8164B42E}"/>
              </a:ext>
            </a:extLst>
          </p:cNvPr>
          <p:cNvGrpSpPr/>
          <p:nvPr/>
        </p:nvGrpSpPr>
        <p:grpSpPr>
          <a:xfrm>
            <a:off x="344481" y="3790057"/>
            <a:ext cx="1352712" cy="1908491"/>
            <a:chOff x="128893" y="3704416"/>
            <a:chExt cx="1352712" cy="1908491"/>
          </a:xfrm>
        </p:grpSpPr>
        <p:grpSp>
          <p:nvGrpSpPr>
            <p:cNvPr id="27" name="Group 26">
              <a:extLst>
                <a:ext uri="{FF2B5EF4-FFF2-40B4-BE49-F238E27FC236}">
                  <a16:creationId xmlns:a16="http://schemas.microsoft.com/office/drawing/2014/main" id="{13B4D6BF-7B74-0B89-3474-E668A7B7D7FF}"/>
                </a:ext>
              </a:extLst>
            </p:cNvPr>
            <p:cNvGrpSpPr/>
            <p:nvPr/>
          </p:nvGrpSpPr>
          <p:grpSpPr>
            <a:xfrm>
              <a:off x="128893" y="4312516"/>
              <a:ext cx="1309249" cy="1300391"/>
              <a:chOff x="-16708" y="4806740"/>
              <a:chExt cx="1309249" cy="1300391"/>
            </a:xfrm>
          </p:grpSpPr>
          <p:pic>
            <p:nvPicPr>
              <p:cNvPr id="19" name="Graphic 18" descr="Man with solid fill">
                <a:extLst>
                  <a:ext uri="{FF2B5EF4-FFF2-40B4-BE49-F238E27FC236}">
                    <a16:creationId xmlns:a16="http://schemas.microsoft.com/office/drawing/2014/main" id="{546EA879-7552-9A0B-35BA-E077E6E4B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08" y="4806741"/>
                <a:ext cx="1300390" cy="1300390"/>
              </a:xfrm>
              <a:prstGeom prst="rect">
                <a:avLst/>
              </a:prstGeom>
              <a:effectLst/>
            </p:spPr>
          </p:pic>
          <p:cxnSp>
            <p:nvCxnSpPr>
              <p:cNvPr id="22" name="Straight Connector 21">
                <a:extLst>
                  <a:ext uri="{FF2B5EF4-FFF2-40B4-BE49-F238E27FC236}">
                    <a16:creationId xmlns:a16="http://schemas.microsoft.com/office/drawing/2014/main" id="{91CCE2C0-64F0-8590-54C5-284A738CEFB2}"/>
                  </a:ext>
                </a:extLst>
              </p:cNvPr>
              <p:cNvCxnSpPr>
                <a:cxnSpLocks/>
              </p:cNvCxnSpPr>
              <p:nvPr/>
            </p:nvCxnSpPr>
            <p:spPr bwMode="auto">
              <a:xfrm flipH="1">
                <a:off x="893413" y="4814888"/>
                <a:ext cx="6700" cy="642048"/>
              </a:xfrm>
              <a:prstGeom prst="line">
                <a:avLst/>
              </a:prstGeom>
              <a:solidFill>
                <a:schemeClr val="accent1"/>
              </a:solidFill>
              <a:ln w="28575" cap="flat" cmpd="sng" algn="ctr">
                <a:solidFill>
                  <a:srgbClr val="C4C4C4"/>
                </a:solidFill>
                <a:prstDash val="solid"/>
                <a:miter lim="800000"/>
                <a:headEnd type="none" w="med" len="med"/>
                <a:tailEnd type="none" w="med" len="med"/>
              </a:ln>
              <a:effectLst/>
            </p:spPr>
          </p:cxnSp>
          <p:pic>
            <p:nvPicPr>
              <p:cNvPr id="1026" name="Picture 2" descr="Flag of Germany - Wikipedia">
                <a:extLst>
                  <a:ext uri="{FF2B5EF4-FFF2-40B4-BE49-F238E27FC236}">
                    <a16:creationId xmlns:a16="http://schemas.microsoft.com/office/drawing/2014/main" id="{19232FA5-E961-FB7F-3F37-D206B18493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3413" y="4806740"/>
                <a:ext cx="399128" cy="23947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ounded Rectangular Callout 33">
              <a:extLst>
                <a:ext uri="{FF2B5EF4-FFF2-40B4-BE49-F238E27FC236}">
                  <a16:creationId xmlns:a16="http://schemas.microsoft.com/office/drawing/2014/main" id="{1D9BB6F3-75B6-8703-1522-CA2C0EDC3D17}"/>
                </a:ext>
              </a:extLst>
            </p:cNvPr>
            <p:cNvSpPr/>
            <p:nvPr/>
          </p:nvSpPr>
          <p:spPr bwMode="auto">
            <a:xfrm>
              <a:off x="181215" y="3704416"/>
              <a:ext cx="1300390" cy="360135"/>
            </a:xfrm>
            <a:prstGeom prst="wedgeRoundRectCallout">
              <a:avLst>
                <a:gd name="adj1" fmla="val -13274"/>
                <a:gd name="adj2" fmla="val 116775"/>
                <a:gd name="adj3" fmla="val 16667"/>
              </a:avLst>
            </a:prstGeom>
            <a:noFill/>
            <a:ln w="12700" cap="flat" cmpd="sng" algn="ctr">
              <a:solidFill>
                <a:schemeClr val="accent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accent3"/>
                  </a:solidFill>
                  <a:effectLst/>
                  <a:latin typeface="Calibri" panose="020F0502020204030204" pitchFamily="34" charset="0"/>
                  <a:ea typeface="Calibri" panose="020F0502020204030204" pitchFamily="34" charset="0"/>
                  <a:cs typeface="Calibri" panose="020F0502020204030204" pitchFamily="34" charset="0"/>
                </a:rPr>
                <a:t>Auto / Wagon</a:t>
              </a:r>
            </a:p>
          </p:txBody>
        </p:sp>
      </p:grpSp>
      <p:grpSp>
        <p:nvGrpSpPr>
          <p:cNvPr id="35" name="Group 34">
            <a:extLst>
              <a:ext uri="{FF2B5EF4-FFF2-40B4-BE49-F238E27FC236}">
                <a16:creationId xmlns:a16="http://schemas.microsoft.com/office/drawing/2014/main" id="{F02BA3D4-005F-A38B-1B98-B0DAAC4AF1E3}"/>
              </a:ext>
            </a:extLst>
          </p:cNvPr>
          <p:cNvGrpSpPr/>
          <p:nvPr/>
        </p:nvGrpSpPr>
        <p:grpSpPr>
          <a:xfrm>
            <a:off x="1522700" y="4166446"/>
            <a:ext cx="1403030" cy="1894642"/>
            <a:chOff x="1684779" y="4154838"/>
            <a:chExt cx="1403030" cy="1894642"/>
          </a:xfrm>
        </p:grpSpPr>
        <p:grpSp>
          <p:nvGrpSpPr>
            <p:cNvPr id="46" name="Group 45">
              <a:extLst>
                <a:ext uri="{FF2B5EF4-FFF2-40B4-BE49-F238E27FC236}">
                  <a16:creationId xmlns:a16="http://schemas.microsoft.com/office/drawing/2014/main" id="{34EC0CA3-B014-2B7F-17C0-B7B5D2F66ACD}"/>
                </a:ext>
              </a:extLst>
            </p:cNvPr>
            <p:cNvGrpSpPr/>
            <p:nvPr/>
          </p:nvGrpSpPr>
          <p:grpSpPr>
            <a:xfrm>
              <a:off x="1684779" y="4749090"/>
              <a:ext cx="1300390" cy="1300390"/>
              <a:chOff x="-16708" y="4806741"/>
              <a:chExt cx="1300390" cy="1300390"/>
            </a:xfrm>
          </p:grpSpPr>
          <p:pic>
            <p:nvPicPr>
              <p:cNvPr id="47" name="Graphic 46" descr="Man with solid fill">
                <a:extLst>
                  <a:ext uri="{FF2B5EF4-FFF2-40B4-BE49-F238E27FC236}">
                    <a16:creationId xmlns:a16="http://schemas.microsoft.com/office/drawing/2014/main" id="{7978AB8E-D0AA-9223-C911-AF7BBDA392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08" y="4806741"/>
                <a:ext cx="1300390" cy="1300390"/>
              </a:xfrm>
              <a:prstGeom prst="rect">
                <a:avLst/>
              </a:prstGeom>
              <a:effectLst/>
            </p:spPr>
          </p:pic>
          <p:cxnSp>
            <p:nvCxnSpPr>
              <p:cNvPr id="48" name="Straight Connector 47">
                <a:extLst>
                  <a:ext uri="{FF2B5EF4-FFF2-40B4-BE49-F238E27FC236}">
                    <a16:creationId xmlns:a16="http://schemas.microsoft.com/office/drawing/2014/main" id="{6FF617B4-0D1A-FB3E-418C-A8A6136063CB}"/>
                  </a:ext>
                </a:extLst>
              </p:cNvPr>
              <p:cNvCxnSpPr>
                <a:cxnSpLocks/>
              </p:cNvCxnSpPr>
              <p:nvPr/>
            </p:nvCxnSpPr>
            <p:spPr bwMode="auto">
              <a:xfrm flipH="1">
                <a:off x="893413" y="4814888"/>
                <a:ext cx="6700" cy="642048"/>
              </a:xfrm>
              <a:prstGeom prst="line">
                <a:avLst/>
              </a:prstGeom>
              <a:solidFill>
                <a:schemeClr val="accent1"/>
              </a:solidFill>
              <a:ln w="28575" cap="flat" cmpd="sng" algn="ctr">
                <a:solidFill>
                  <a:srgbClr val="C4C4C4"/>
                </a:solidFill>
                <a:prstDash val="solid"/>
                <a:miter lim="800000"/>
                <a:headEnd type="none" w="med" len="med"/>
                <a:tailEnd type="none" w="med" len="med"/>
              </a:ln>
              <a:effectLst/>
            </p:spPr>
          </p:cxnSp>
        </p:grpSp>
        <p:sp>
          <p:nvSpPr>
            <p:cNvPr id="50" name="Rounded Rectangular Callout 49">
              <a:extLst>
                <a:ext uri="{FF2B5EF4-FFF2-40B4-BE49-F238E27FC236}">
                  <a16:creationId xmlns:a16="http://schemas.microsoft.com/office/drawing/2014/main" id="{CF70F31A-98A5-C85F-FE5B-B9C911267860}"/>
                </a:ext>
              </a:extLst>
            </p:cNvPr>
            <p:cNvSpPr/>
            <p:nvPr/>
          </p:nvSpPr>
          <p:spPr bwMode="auto">
            <a:xfrm>
              <a:off x="2056945" y="4154838"/>
              <a:ext cx="814843" cy="360135"/>
            </a:xfrm>
            <a:prstGeom prst="wedgeRoundRectCallout">
              <a:avLst>
                <a:gd name="adj1" fmla="val -16230"/>
                <a:gd name="adj2" fmla="val 102267"/>
                <a:gd name="adj3" fmla="val 16667"/>
              </a:avLst>
            </a:prstGeom>
            <a:noFill/>
            <a:ln w="12700" cap="flat" cmpd="sng" algn="ctr">
              <a:solidFill>
                <a:schemeClr val="accent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accent3"/>
                  </a:solidFill>
                  <a:effectLst/>
                  <a:latin typeface="Calibri" panose="020F0502020204030204" pitchFamily="34" charset="0"/>
                  <a:ea typeface="Calibri" panose="020F0502020204030204" pitchFamily="34" charset="0"/>
                  <a:cs typeface="Calibri" panose="020F0502020204030204" pitchFamily="34" charset="0"/>
                </a:rPr>
                <a:t>Saloon</a:t>
              </a:r>
            </a:p>
          </p:txBody>
        </p:sp>
        <p:pic>
          <p:nvPicPr>
            <p:cNvPr id="1030" name="Picture 6" descr="Union Jack - Wikipedia">
              <a:extLst>
                <a:ext uri="{FF2B5EF4-FFF2-40B4-BE49-F238E27FC236}">
                  <a16:creationId xmlns:a16="http://schemas.microsoft.com/office/drawing/2014/main" id="{784535B3-73DD-1C9B-F854-6EA14C009A8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94900" y="4765769"/>
              <a:ext cx="492909" cy="246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8A57AFEC-4138-2E4A-392F-234B69D24018}"/>
              </a:ext>
            </a:extLst>
          </p:cNvPr>
          <p:cNvGrpSpPr/>
          <p:nvPr/>
        </p:nvGrpSpPr>
        <p:grpSpPr>
          <a:xfrm>
            <a:off x="2842163" y="3739705"/>
            <a:ext cx="1452369" cy="1908937"/>
            <a:chOff x="2506027" y="3884037"/>
            <a:chExt cx="1452369" cy="1908937"/>
          </a:xfrm>
        </p:grpSpPr>
        <p:grpSp>
          <p:nvGrpSpPr>
            <p:cNvPr id="54" name="Group 53">
              <a:extLst>
                <a:ext uri="{FF2B5EF4-FFF2-40B4-BE49-F238E27FC236}">
                  <a16:creationId xmlns:a16="http://schemas.microsoft.com/office/drawing/2014/main" id="{DFBC5672-954E-D3FE-23C3-C630417448D2}"/>
                </a:ext>
              </a:extLst>
            </p:cNvPr>
            <p:cNvGrpSpPr/>
            <p:nvPr/>
          </p:nvGrpSpPr>
          <p:grpSpPr>
            <a:xfrm>
              <a:off x="2506027" y="3884037"/>
              <a:ext cx="1300390" cy="1908937"/>
              <a:chOff x="1684779" y="4140543"/>
              <a:chExt cx="1300390" cy="1908937"/>
            </a:xfrm>
          </p:grpSpPr>
          <p:grpSp>
            <p:nvGrpSpPr>
              <p:cNvPr id="55" name="Group 54">
                <a:extLst>
                  <a:ext uri="{FF2B5EF4-FFF2-40B4-BE49-F238E27FC236}">
                    <a16:creationId xmlns:a16="http://schemas.microsoft.com/office/drawing/2014/main" id="{E70A375F-B265-DBA8-4361-A84FC12EB7BD}"/>
                  </a:ext>
                </a:extLst>
              </p:cNvPr>
              <p:cNvGrpSpPr/>
              <p:nvPr/>
            </p:nvGrpSpPr>
            <p:grpSpPr>
              <a:xfrm>
                <a:off x="1684779" y="4749090"/>
                <a:ext cx="1300390" cy="1300390"/>
                <a:chOff x="-16708" y="4806741"/>
                <a:chExt cx="1300390" cy="1300390"/>
              </a:xfrm>
            </p:grpSpPr>
            <p:pic>
              <p:nvPicPr>
                <p:cNvPr id="58" name="Graphic 57" descr="Man with solid fill">
                  <a:extLst>
                    <a:ext uri="{FF2B5EF4-FFF2-40B4-BE49-F238E27FC236}">
                      <a16:creationId xmlns:a16="http://schemas.microsoft.com/office/drawing/2014/main" id="{4C5814E7-C98B-9508-64D2-4D877471E1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08" y="4806741"/>
                  <a:ext cx="1300390" cy="1300390"/>
                </a:xfrm>
                <a:prstGeom prst="rect">
                  <a:avLst/>
                </a:prstGeom>
                <a:effectLst/>
              </p:spPr>
            </p:pic>
            <p:cxnSp>
              <p:nvCxnSpPr>
                <p:cNvPr id="66" name="Straight Connector 65">
                  <a:extLst>
                    <a:ext uri="{FF2B5EF4-FFF2-40B4-BE49-F238E27FC236}">
                      <a16:creationId xmlns:a16="http://schemas.microsoft.com/office/drawing/2014/main" id="{87BE7794-BFB4-821C-BCD3-49CB463D0A70}"/>
                    </a:ext>
                  </a:extLst>
                </p:cNvPr>
                <p:cNvCxnSpPr>
                  <a:cxnSpLocks/>
                </p:cNvCxnSpPr>
                <p:nvPr/>
              </p:nvCxnSpPr>
              <p:spPr bwMode="auto">
                <a:xfrm flipH="1">
                  <a:off x="893413" y="4814888"/>
                  <a:ext cx="6700" cy="642048"/>
                </a:xfrm>
                <a:prstGeom prst="line">
                  <a:avLst/>
                </a:prstGeom>
                <a:solidFill>
                  <a:schemeClr val="accent1"/>
                </a:solidFill>
                <a:ln w="28575" cap="flat" cmpd="sng" algn="ctr">
                  <a:solidFill>
                    <a:srgbClr val="C4C4C4"/>
                  </a:solidFill>
                  <a:prstDash val="solid"/>
                  <a:miter lim="800000"/>
                  <a:headEnd type="none" w="med" len="med"/>
                  <a:tailEnd type="none" w="med" len="med"/>
                </a:ln>
                <a:effectLst/>
              </p:spPr>
            </p:cxnSp>
          </p:grpSp>
          <p:sp>
            <p:nvSpPr>
              <p:cNvPr id="56" name="Rounded Rectangular Callout 55">
                <a:extLst>
                  <a:ext uri="{FF2B5EF4-FFF2-40B4-BE49-F238E27FC236}">
                    <a16:creationId xmlns:a16="http://schemas.microsoft.com/office/drawing/2014/main" id="{8D76C302-42E4-F004-1D57-9D91212734E9}"/>
                  </a:ext>
                </a:extLst>
              </p:cNvPr>
              <p:cNvSpPr/>
              <p:nvPr/>
            </p:nvSpPr>
            <p:spPr bwMode="auto">
              <a:xfrm>
                <a:off x="2204601" y="4140543"/>
                <a:ext cx="537955" cy="360135"/>
              </a:xfrm>
              <a:prstGeom prst="wedgeRoundRectCallout">
                <a:avLst>
                  <a:gd name="adj1" fmla="val -25117"/>
                  <a:gd name="adj2" fmla="val 95012"/>
                  <a:gd name="adj3" fmla="val 16667"/>
                </a:avLst>
              </a:prstGeom>
              <a:noFill/>
              <a:ln w="12700" cap="flat" cmpd="sng" algn="ctr">
                <a:solidFill>
                  <a:schemeClr val="accent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accent3"/>
                    </a:solidFill>
                    <a:effectLst/>
                    <a:latin typeface="Calibri" panose="020F0502020204030204" pitchFamily="34" charset="0"/>
                    <a:ea typeface="Calibri" panose="020F0502020204030204" pitchFamily="34" charset="0"/>
                    <a:cs typeface="Calibri" panose="020F0502020204030204" pitchFamily="34" charset="0"/>
                  </a:rPr>
                  <a:t>Car</a:t>
                </a:r>
              </a:p>
            </p:txBody>
          </p:sp>
        </p:grpSp>
        <p:pic>
          <p:nvPicPr>
            <p:cNvPr id="67" name="Picture 4" descr="Flag of the United States - Wikipedia">
              <a:extLst>
                <a:ext uri="{FF2B5EF4-FFF2-40B4-BE49-F238E27FC236}">
                  <a16:creationId xmlns:a16="http://schemas.microsoft.com/office/drawing/2014/main" id="{D14CB4A8-9DF7-F3B9-0D7F-29B158F78C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4252" y="4499773"/>
              <a:ext cx="524144" cy="276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F60AA247-DA4E-9984-4AA8-5D6B34E0B935}"/>
              </a:ext>
            </a:extLst>
          </p:cNvPr>
          <p:cNvGrpSpPr/>
          <p:nvPr/>
        </p:nvGrpSpPr>
        <p:grpSpPr>
          <a:xfrm>
            <a:off x="4343741" y="3832842"/>
            <a:ext cx="1599286" cy="2146570"/>
            <a:chOff x="4343741" y="3832842"/>
            <a:chExt cx="1599286" cy="2146570"/>
          </a:xfrm>
        </p:grpSpPr>
        <p:grpSp>
          <p:nvGrpSpPr>
            <p:cNvPr id="40" name="Group 39">
              <a:extLst>
                <a:ext uri="{FF2B5EF4-FFF2-40B4-BE49-F238E27FC236}">
                  <a16:creationId xmlns:a16="http://schemas.microsoft.com/office/drawing/2014/main" id="{B6FBE8FA-2ABF-420B-D6CB-BAB31E00CC03}"/>
                </a:ext>
              </a:extLst>
            </p:cNvPr>
            <p:cNvGrpSpPr/>
            <p:nvPr/>
          </p:nvGrpSpPr>
          <p:grpSpPr>
            <a:xfrm>
              <a:off x="4343741" y="4389660"/>
              <a:ext cx="1417865" cy="1589752"/>
              <a:chOff x="3991842" y="4547401"/>
              <a:chExt cx="1417865" cy="1589752"/>
            </a:xfrm>
          </p:grpSpPr>
          <p:pic>
            <p:nvPicPr>
              <p:cNvPr id="29" name="Picture 28" descr="Icon&#10;&#10;Description automatically generated">
                <a:extLst>
                  <a:ext uri="{FF2B5EF4-FFF2-40B4-BE49-F238E27FC236}">
                    <a16:creationId xmlns:a16="http://schemas.microsoft.com/office/drawing/2014/main" id="{913D9061-FA70-B51A-46EB-70BEB7F0A12A}"/>
                  </a:ext>
                </a:extLst>
              </p:cNvPr>
              <p:cNvPicPr>
                <a:picLocks noChangeAspect="1"/>
              </p:cNvPicPr>
              <p:nvPr/>
            </p:nvPicPr>
            <p:blipFill rotWithShape="1">
              <a:blip r:embed="rId13" cstate="print">
                <a:duotone>
                  <a:prstClr val="black"/>
                  <a:schemeClr val="tx1">
                    <a:tint val="45000"/>
                    <a:satMod val="400000"/>
                  </a:schemeClr>
                </a:duotone>
                <a:extLst>
                  <a:ext uri="{28A0092B-C50C-407E-A947-70E740481C1C}">
                    <a14:useLocalDpi xmlns:a14="http://schemas.microsoft.com/office/drawing/2010/main" val="0"/>
                  </a:ext>
                </a:extLst>
              </a:blip>
              <a:srcRect l="38150"/>
              <a:stretch/>
            </p:blipFill>
            <p:spPr>
              <a:xfrm flipH="1">
                <a:off x="3991842" y="4547401"/>
                <a:ext cx="858546" cy="1589752"/>
              </a:xfrm>
              <a:prstGeom prst="rect">
                <a:avLst/>
              </a:prstGeom>
              <a:effectLst>
                <a:outerShdw blurRad="152400" dir="5400000" sx="90000" sy="-19000" rotWithShape="0">
                  <a:prstClr val="black">
                    <a:alpha val="15000"/>
                  </a:prstClr>
                </a:outerShdw>
              </a:effectLst>
            </p:spPr>
          </p:pic>
          <p:sp>
            <p:nvSpPr>
              <p:cNvPr id="39" name="Rectangle 38">
                <a:extLst>
                  <a:ext uri="{FF2B5EF4-FFF2-40B4-BE49-F238E27FC236}">
                    <a16:creationId xmlns:a16="http://schemas.microsoft.com/office/drawing/2014/main" id="{5BAE9F9C-D342-AA71-65A6-632017A5F050}"/>
                  </a:ext>
                </a:extLst>
              </p:cNvPr>
              <p:cNvSpPr/>
              <p:nvPr/>
            </p:nvSpPr>
            <p:spPr bwMode="auto">
              <a:xfrm>
                <a:off x="4787746" y="4555548"/>
                <a:ext cx="621961" cy="407164"/>
              </a:xfrm>
              <a:prstGeom prst="rect">
                <a:avLst/>
              </a:prstGeom>
              <a:solidFill>
                <a:schemeClr val="bg1"/>
              </a:solidFill>
              <a:ln w="12700" cap="flat" cmpd="sng" algn="ctr">
                <a:solidFill>
                  <a:srgbClr val="C4C4C4"/>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32" name="Picture 8" descr="Trump unveils new Space Force logo (yes, it looks like something from 'Star  Trek') | Space">
                <a:extLst>
                  <a:ext uri="{FF2B5EF4-FFF2-40B4-BE49-F238E27FC236}">
                    <a16:creationId xmlns:a16="http://schemas.microsoft.com/office/drawing/2014/main" id="{76D2E7C9-3FC7-7BCD-864A-1CD71B2DDC5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27736" y="4588779"/>
                <a:ext cx="348385" cy="334449"/>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ounded Rectangular Callout 67">
              <a:extLst>
                <a:ext uri="{FF2B5EF4-FFF2-40B4-BE49-F238E27FC236}">
                  <a16:creationId xmlns:a16="http://schemas.microsoft.com/office/drawing/2014/main" id="{29E4AE66-6BC0-A081-5F51-82E3F58582F5}"/>
                </a:ext>
              </a:extLst>
            </p:cNvPr>
            <p:cNvSpPr/>
            <p:nvPr/>
          </p:nvSpPr>
          <p:spPr bwMode="auto">
            <a:xfrm>
              <a:off x="4567257" y="3832842"/>
              <a:ext cx="1375770" cy="360135"/>
            </a:xfrm>
            <a:prstGeom prst="wedgeRoundRectCallout">
              <a:avLst>
                <a:gd name="adj1" fmla="val -37460"/>
                <a:gd name="adj2" fmla="val 145793"/>
                <a:gd name="adj3" fmla="val 16667"/>
              </a:avLst>
            </a:prstGeom>
            <a:noFill/>
            <a:ln w="12700" cap="flat" cmpd="sng" algn="ctr">
              <a:solidFill>
                <a:schemeClr val="accent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accent3"/>
                  </a:solidFill>
                  <a:effectLst/>
                  <a:latin typeface="Calibri" panose="020F0502020204030204" pitchFamily="34" charset="0"/>
                  <a:ea typeface="Calibri" panose="020F0502020204030204" pitchFamily="34" charset="0"/>
                  <a:cs typeface="Calibri" panose="020F0502020204030204" pitchFamily="34" charset="0"/>
                </a:rPr>
                <a:t>Lunar Rover</a:t>
              </a:r>
            </a:p>
          </p:txBody>
        </p:sp>
      </p:grpSp>
      <p:grpSp>
        <p:nvGrpSpPr>
          <p:cNvPr id="69" name="Group 68">
            <a:extLst>
              <a:ext uri="{FF2B5EF4-FFF2-40B4-BE49-F238E27FC236}">
                <a16:creationId xmlns:a16="http://schemas.microsoft.com/office/drawing/2014/main" id="{E91ACA33-8EE6-69CE-793C-94B661B9187D}"/>
              </a:ext>
            </a:extLst>
          </p:cNvPr>
          <p:cNvGrpSpPr/>
          <p:nvPr/>
        </p:nvGrpSpPr>
        <p:grpSpPr>
          <a:xfrm>
            <a:off x="8554784" y="4447034"/>
            <a:ext cx="3382222" cy="1017834"/>
            <a:chOff x="7320472" y="1833878"/>
            <a:chExt cx="3382222" cy="1017834"/>
          </a:xfrm>
        </p:grpSpPr>
        <p:sp>
          <p:nvSpPr>
            <p:cNvPr id="70" name="Google Shape;320;p18">
              <a:extLst>
                <a:ext uri="{FF2B5EF4-FFF2-40B4-BE49-F238E27FC236}">
                  <a16:creationId xmlns:a16="http://schemas.microsoft.com/office/drawing/2014/main" id="{36FA7AB8-1E46-6807-A14D-FAFA7F736DEE}"/>
                </a:ext>
              </a:extLst>
            </p:cNvPr>
            <p:cNvSpPr/>
            <p:nvPr/>
          </p:nvSpPr>
          <p:spPr>
            <a:xfrm>
              <a:off x="7320472" y="1905673"/>
              <a:ext cx="3382222" cy="858094"/>
            </a:xfrm>
            <a:prstGeom prst="rect">
              <a:avLst/>
            </a:prstGeom>
            <a:no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pPr>
              <a:r>
                <a:rPr lang="en-US" sz="1800" b="1"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rPr>
                <a:t>International Definition</a:t>
              </a:r>
              <a:endParaRPr sz="1800" b="1" kern="0">
                <a:solidFill>
                  <a:schemeClr val="accent3"/>
                </a:solidFill>
                <a:latin typeface="Calibri" panose="020F0502020204030204" pitchFamily="34" charset="0"/>
                <a:ea typeface="Calibri" panose="020F0502020204030204" pitchFamily="34" charset="0"/>
                <a:cs typeface="Calibri" panose="020F0502020204030204" pitchFamily="34" charset="0"/>
                <a:sym typeface="Arial"/>
              </a:endParaRPr>
            </a:p>
            <a:p>
              <a:pPr algn="ctr" fontAlgn="auto">
                <a:spcBef>
                  <a:spcPts val="0"/>
                </a:spcBef>
                <a:spcAft>
                  <a:spcPts val="0"/>
                </a:spcAft>
                <a:buClr>
                  <a:srgbClr val="000000"/>
                </a:buClr>
              </a:pPr>
              <a:endParaRPr lang="en-US"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endParaRPr>
            </a:p>
            <a:p>
              <a:pPr algn="ctr" fontAlgn="auto">
                <a:spcBef>
                  <a:spcPts val="0"/>
                </a:spcBef>
                <a:spcAft>
                  <a:spcPts val="0"/>
                </a:spcAft>
                <a:buClr>
                  <a:srgbClr val="000000"/>
                </a:buClr>
              </a:pPr>
              <a:endParaRPr lang="en-US"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endParaRPr>
            </a:p>
            <a:p>
              <a:pPr algn="ctr" fontAlgn="auto">
                <a:spcBef>
                  <a:spcPts val="0"/>
                </a:spcBef>
                <a:spcAft>
                  <a:spcPts val="0"/>
                </a:spcAft>
                <a:buClr>
                  <a:srgbClr val="000000"/>
                </a:buClr>
              </a:pPr>
              <a:endParaRPr lang="en-US"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endParaRPr>
            </a:p>
            <a:p>
              <a:pPr algn="ctr" fontAlgn="auto">
                <a:spcBef>
                  <a:spcPts val="0"/>
                </a:spcBef>
                <a:spcAft>
                  <a:spcPts val="0"/>
                </a:spcAft>
                <a:buClr>
                  <a:srgbClr val="000000"/>
                </a:buClr>
              </a:pPr>
              <a:r>
                <a:rPr lang="en-US"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rPr>
                <a:t>“Automobile”</a:t>
              </a:r>
              <a:endParaRPr sz="1800" kern="0">
                <a:solidFill>
                  <a:schemeClr val="accent3"/>
                </a:solidFill>
                <a:latin typeface="Calibri" panose="020F0502020204030204" pitchFamily="34" charset="0"/>
                <a:ea typeface="Calibri" panose="020F0502020204030204" pitchFamily="34" charset="0"/>
                <a:cs typeface="Calibri" panose="020F0502020204030204" pitchFamily="34" charset="0"/>
                <a:sym typeface="Tahoma"/>
              </a:endParaRPr>
            </a:p>
          </p:txBody>
        </p:sp>
        <p:pic>
          <p:nvPicPr>
            <p:cNvPr id="71" name="Graphic 70" descr="Open book outline">
              <a:extLst>
                <a:ext uri="{FF2B5EF4-FFF2-40B4-BE49-F238E27FC236}">
                  <a16:creationId xmlns:a16="http://schemas.microsoft.com/office/drawing/2014/main" id="{7E7E54D8-897B-AC5A-5D76-4F204CC29E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00812" y="1833878"/>
              <a:ext cx="1017834" cy="1017834"/>
            </a:xfrm>
            <a:prstGeom prst="rect">
              <a:avLst/>
            </a:prstGeom>
          </p:spPr>
        </p:pic>
      </p:grpSp>
      <p:sp>
        <p:nvSpPr>
          <p:cNvPr id="3" name="Slide Number Placeholder 2">
            <a:extLst>
              <a:ext uri="{FF2B5EF4-FFF2-40B4-BE49-F238E27FC236}">
                <a16:creationId xmlns:a16="http://schemas.microsoft.com/office/drawing/2014/main" id="{113020E3-15E2-AE82-D1B4-2D10D39234F9}"/>
              </a:ext>
            </a:extLst>
          </p:cNvPr>
          <p:cNvSpPr>
            <a:spLocks noGrp="1"/>
          </p:cNvSpPr>
          <p:nvPr>
            <p:ph type="sldNum" sz="quarter" idx="10"/>
          </p:nvPr>
        </p:nvSpPr>
        <p:spPr/>
        <p:txBody>
          <a:bodyPr/>
          <a:lstStyle/>
          <a:p>
            <a:pPr>
              <a:defRPr/>
            </a:pPr>
            <a:fld id="{D68E8870-17DE-45C4-A8DD-7644B2422933}" type="slidenum">
              <a:rPr lang="en-US" smtClean="0"/>
              <a:pPr>
                <a:defRPr/>
              </a:pPr>
              <a:t>31</a:t>
            </a:fld>
            <a:endParaRPr lang="en-US"/>
          </a:p>
        </p:txBody>
      </p:sp>
    </p:spTree>
    <p:extLst>
      <p:ext uri="{BB962C8B-B14F-4D97-AF65-F5344CB8AC3E}">
        <p14:creationId xmlns:p14="http://schemas.microsoft.com/office/powerpoint/2010/main" val="146020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2000" fill="hold"/>
                                        <p:tgtEl>
                                          <p:spTgt spid="63"/>
                                        </p:tgtEl>
                                        <p:attrNameLst>
                                          <p:attrName>ppt_x</p:attrName>
                                        </p:attrNameLst>
                                      </p:cBhvr>
                                      <p:tavLst>
                                        <p:tav tm="0">
                                          <p:val>
                                            <p:strVal val="0-#ppt_w/2"/>
                                          </p:val>
                                        </p:tav>
                                        <p:tav tm="100000">
                                          <p:val>
                                            <p:strVal val="#ppt_x"/>
                                          </p:val>
                                        </p:tav>
                                      </p:tavLst>
                                    </p:anim>
                                    <p:anim calcmode="lin" valueType="num">
                                      <p:cBhvr additive="base">
                                        <p:cTn id="8" dur="2000" fill="hold"/>
                                        <p:tgtEl>
                                          <p:spTgt spid="6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nodeType="withEffect">
                                  <p:stCondLst>
                                    <p:cond delay="100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nodeType="withEffect">
                                  <p:stCondLst>
                                    <p:cond delay="1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nodeType="withEffect">
                                  <p:stCondLst>
                                    <p:cond delay="15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53B8-F04A-9F94-93C0-97DEBC80EA44}"/>
              </a:ext>
            </a:extLst>
          </p:cNvPr>
          <p:cNvSpPr>
            <a:spLocks noGrp="1"/>
          </p:cNvSpPr>
          <p:nvPr>
            <p:ph type="title"/>
          </p:nvPr>
        </p:nvSpPr>
        <p:spPr/>
        <p:txBody>
          <a:bodyPr/>
          <a:lstStyle/>
          <a:p>
            <a:r>
              <a:rPr lang="en-US"/>
              <a:t>What is an xAPI Profile?</a:t>
            </a:r>
          </a:p>
        </p:txBody>
      </p:sp>
      <p:sp>
        <p:nvSpPr>
          <p:cNvPr id="4" name="Rectangle 3">
            <a:extLst>
              <a:ext uri="{FF2B5EF4-FFF2-40B4-BE49-F238E27FC236}">
                <a16:creationId xmlns:a16="http://schemas.microsoft.com/office/drawing/2014/main" id="{51DCF131-EB5E-0C09-9500-3E531C035A25}"/>
              </a:ext>
            </a:extLst>
          </p:cNvPr>
          <p:cNvSpPr/>
          <p:nvPr/>
        </p:nvSpPr>
        <p:spPr>
          <a:xfrm>
            <a:off x="637309" y="1063192"/>
            <a:ext cx="3463635" cy="1826282"/>
          </a:xfrm>
          <a:prstGeom prst="rect">
            <a:avLst/>
          </a:prstGeom>
          <a:solidFill>
            <a:srgbClr val="E2F2FF"/>
          </a:solidFill>
          <a:ln w="19050">
            <a:noFill/>
          </a:ln>
        </p:spPr>
        <p:txBody>
          <a:bodyPr wrap="square" lIns="274320" tIns="91440" rIns="274320" bIns="91440" anchor="ctr" anchorCtr="0">
            <a:noAutofit/>
          </a:bodyPr>
          <a:lstStyle/>
          <a:p>
            <a:pPr lvl="0" algn="ctr">
              <a:spcBef>
                <a:spcPts val="560"/>
              </a:spcBef>
              <a:spcAft>
                <a:spcPts val="0"/>
              </a:spcAft>
              <a:buSzPts val="2100"/>
            </a:pPr>
            <a:r>
              <a:rPr lang="en-US" sz="28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rPr>
              <a:t>Why xAPI </a:t>
            </a:r>
            <a:br>
              <a:rPr lang="en-US" sz="28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rPr>
            </a:br>
            <a:r>
              <a:rPr lang="en-US" sz="28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rPr>
              <a:t>Profiles?</a:t>
            </a:r>
          </a:p>
        </p:txBody>
      </p:sp>
      <p:sp>
        <p:nvSpPr>
          <p:cNvPr id="5" name="Rectangle 4">
            <a:extLst>
              <a:ext uri="{FF2B5EF4-FFF2-40B4-BE49-F238E27FC236}">
                <a16:creationId xmlns:a16="http://schemas.microsoft.com/office/drawing/2014/main" id="{4EFB75BF-E007-7C42-A72E-8B7FF3A4087F}"/>
              </a:ext>
            </a:extLst>
          </p:cNvPr>
          <p:cNvSpPr/>
          <p:nvPr/>
        </p:nvSpPr>
        <p:spPr>
          <a:xfrm>
            <a:off x="637310" y="2889474"/>
            <a:ext cx="3463635" cy="3323987"/>
          </a:xfrm>
          <a:prstGeom prst="rect">
            <a:avLst/>
          </a:prstGeom>
          <a:solidFill>
            <a:schemeClr val="bg1">
              <a:lumMod val="95000"/>
            </a:schemeClr>
          </a:solidFill>
          <a:ln w="19050">
            <a:noFill/>
          </a:ln>
        </p:spPr>
        <p:txBody>
          <a:bodyPr wrap="square" lIns="274320" tIns="182880" rIns="274320" bIns="91440" anchor="t" anchorCtr="0">
            <a:spAutoFit/>
          </a:bodyPr>
          <a:lstStyle/>
          <a:p>
            <a:pPr indent="-75565">
              <a:spcBef>
                <a:spcPts val="480"/>
              </a:spcBef>
              <a:spcAft>
                <a:spcPts val="0"/>
              </a:spcAft>
              <a:buSzPts val="1800"/>
            </a:pPr>
            <a:r>
              <a:rPr lang="en-US" sz="1800">
                <a:latin typeface="Calibri" panose="020F0502020204030204" pitchFamily="34" charset="0"/>
                <a:ea typeface="Calibri" panose="020F0502020204030204" pitchFamily="34" charset="0"/>
                <a:cs typeface="Calibri" panose="020F0502020204030204" pitchFamily="34" charset="0"/>
              </a:rPr>
              <a:t>A Profile empowers designers and developers to establish a controlled, domain-specific vocabulary and determine what data should be captured/stored and reported on. In other words, a profile really is the blueprint for a successful, semantically interoperable </a:t>
            </a:r>
            <a:r>
              <a:rPr lang="en-US" sz="1800" err="1">
                <a:latin typeface="Calibri" panose="020F0502020204030204" pitchFamily="34" charset="0"/>
                <a:ea typeface="Calibri" panose="020F0502020204030204" pitchFamily="34" charset="0"/>
                <a:cs typeface="Calibri" panose="020F0502020204030204" pitchFamily="34" charset="0"/>
              </a:rPr>
              <a:t>xAPI</a:t>
            </a:r>
            <a:r>
              <a:rPr lang="en-US" sz="1800">
                <a:latin typeface="Calibri" panose="020F0502020204030204" pitchFamily="34" charset="0"/>
                <a:ea typeface="Calibri" panose="020F0502020204030204" pitchFamily="34" charset="0"/>
                <a:cs typeface="Calibri" panose="020F0502020204030204" pitchFamily="34" charset="0"/>
              </a:rPr>
              <a:t> implementation.</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EC8004B-64C2-A010-AE14-D424A98A9EF8}"/>
              </a:ext>
            </a:extLst>
          </p:cNvPr>
          <p:cNvSpPr/>
          <p:nvPr/>
        </p:nvSpPr>
        <p:spPr>
          <a:xfrm>
            <a:off x="4364183" y="2889474"/>
            <a:ext cx="3463635" cy="3231654"/>
          </a:xfrm>
          <a:prstGeom prst="rect">
            <a:avLst/>
          </a:prstGeom>
          <a:solidFill>
            <a:schemeClr val="bg1">
              <a:lumMod val="95000"/>
            </a:schemeClr>
          </a:solidFill>
          <a:ln w="19050">
            <a:noFill/>
          </a:ln>
        </p:spPr>
        <p:txBody>
          <a:bodyPr wrap="square" lIns="274320" tIns="182880" rIns="274320" bIns="91440" anchor="t" anchorCtr="0">
            <a:noAutofit/>
          </a:bodyPr>
          <a:lstStyle/>
          <a:p>
            <a:pPr marL="285750" indent="-285750">
              <a:spcBef>
                <a:spcPts val="480"/>
              </a:spcBef>
              <a:spcAft>
                <a:spcPts val="0"/>
              </a:spcAft>
              <a:buSzPts val="1800"/>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Offer a common way to express controlled vocabularies.</a:t>
            </a:r>
          </a:p>
          <a:p>
            <a:pPr marL="285750" indent="-285750">
              <a:spcBef>
                <a:spcPts val="480"/>
              </a:spcBef>
              <a:spcAft>
                <a:spcPts val="0"/>
              </a:spcAft>
              <a:buSzPts val="1800"/>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Provide instruction on </a:t>
            </a:r>
            <a:r>
              <a:rPr lang="en-US" sz="1800" err="1">
                <a:latin typeface="Calibri" panose="020F0502020204030204" pitchFamily="34" charset="0"/>
                <a:ea typeface="Calibri" panose="020F0502020204030204" pitchFamily="34" charset="0"/>
                <a:cs typeface="Calibri" panose="020F0502020204030204" pitchFamily="34" charset="0"/>
              </a:rPr>
              <a:t>xAPI</a:t>
            </a:r>
            <a:r>
              <a:rPr lang="en-US" sz="1800">
                <a:latin typeface="Calibri" panose="020F0502020204030204" pitchFamily="34" charset="0"/>
                <a:ea typeface="Calibri" panose="020F0502020204030204" pitchFamily="34" charset="0"/>
                <a:cs typeface="Calibri" panose="020F0502020204030204" pitchFamily="34" charset="0"/>
              </a:rPr>
              <a:t> Statement formation.</a:t>
            </a:r>
          </a:p>
          <a:p>
            <a:pPr marL="285750" indent="-285750">
              <a:spcBef>
                <a:spcPts val="480"/>
              </a:spcBef>
              <a:spcAft>
                <a:spcPts val="0"/>
              </a:spcAft>
              <a:buSzPts val="1800"/>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Describe patterns of </a:t>
            </a:r>
            <a:r>
              <a:rPr lang="en-US" sz="1800" err="1">
                <a:latin typeface="Calibri" panose="020F0502020204030204" pitchFamily="34" charset="0"/>
                <a:ea typeface="Calibri" panose="020F0502020204030204" pitchFamily="34" charset="0"/>
                <a:cs typeface="Calibri" panose="020F0502020204030204" pitchFamily="34" charset="0"/>
              </a:rPr>
              <a:t>xAPI</a:t>
            </a:r>
            <a:r>
              <a:rPr lang="en-US" sz="1800">
                <a:latin typeface="Calibri" panose="020F0502020204030204" pitchFamily="34" charset="0"/>
                <a:ea typeface="Calibri" panose="020F0502020204030204" pitchFamily="34" charset="0"/>
                <a:cs typeface="Calibri" panose="020F0502020204030204" pitchFamily="34" charset="0"/>
              </a:rPr>
              <a:t> Statements, which are meaningful in some way to a Profile.</a:t>
            </a:r>
          </a:p>
        </p:txBody>
      </p:sp>
      <p:sp>
        <p:nvSpPr>
          <p:cNvPr id="9" name="Rectangle 8">
            <a:extLst>
              <a:ext uri="{FF2B5EF4-FFF2-40B4-BE49-F238E27FC236}">
                <a16:creationId xmlns:a16="http://schemas.microsoft.com/office/drawing/2014/main" id="{7815D871-F530-630B-C008-8713D8DD9E09}"/>
              </a:ext>
            </a:extLst>
          </p:cNvPr>
          <p:cNvSpPr/>
          <p:nvPr/>
        </p:nvSpPr>
        <p:spPr>
          <a:xfrm>
            <a:off x="8091057" y="2889474"/>
            <a:ext cx="3463635" cy="3231654"/>
          </a:xfrm>
          <a:prstGeom prst="rect">
            <a:avLst/>
          </a:prstGeom>
          <a:solidFill>
            <a:schemeClr val="bg1">
              <a:lumMod val="95000"/>
            </a:schemeClr>
          </a:solidFill>
          <a:ln w="19050">
            <a:noFill/>
          </a:ln>
        </p:spPr>
        <p:txBody>
          <a:bodyPr wrap="square" lIns="274320" tIns="182880" rIns="274320" bIns="91440" anchor="t" anchorCtr="0">
            <a:noAutofit/>
          </a:bodyPr>
          <a:lstStyle/>
          <a:p>
            <a:pPr indent="-76199">
              <a:spcBef>
                <a:spcPts val="480"/>
              </a:spcBef>
              <a:spcAft>
                <a:spcPts val="0"/>
              </a:spcAft>
              <a:buSzPts val="1800"/>
            </a:pPr>
            <a:r>
              <a:rPr lang="en-US" sz="1800">
                <a:latin typeface="Calibri" panose="020F0502020204030204" pitchFamily="34" charset="0"/>
                <a:ea typeface="Calibri" panose="020F0502020204030204" pitchFamily="34" charset="0"/>
                <a:cs typeface="Calibri" panose="020F0502020204030204" pitchFamily="34" charset="0"/>
              </a:rPr>
              <a:t>A Profile includes a variety of metadata, both natural language text for humans to understand the Profile, and structured data about versions and who created it.</a:t>
            </a:r>
            <a:endParaRPr lang="en-US" sz="1800">
              <a:latin typeface="Calibri" panose="020F0502020204030204" pitchFamily="34" charset="0"/>
              <a:ea typeface="Calibri" panose="020F0502020204030204" pitchFamily="34" charset="0"/>
              <a:cs typeface="Calibri" panose="020F0502020204030204" pitchFamily="34" charset="0"/>
              <a:sym typeface="Arial Narrow"/>
            </a:endParaRPr>
          </a:p>
        </p:txBody>
      </p:sp>
      <p:sp>
        <p:nvSpPr>
          <p:cNvPr id="10" name="Rectangle 9">
            <a:extLst>
              <a:ext uri="{FF2B5EF4-FFF2-40B4-BE49-F238E27FC236}">
                <a16:creationId xmlns:a16="http://schemas.microsoft.com/office/drawing/2014/main" id="{421914FF-69F6-644A-A37C-E3A6B13CD123}"/>
              </a:ext>
            </a:extLst>
          </p:cNvPr>
          <p:cNvSpPr/>
          <p:nvPr/>
        </p:nvSpPr>
        <p:spPr>
          <a:xfrm>
            <a:off x="4364182" y="1063192"/>
            <a:ext cx="3463635" cy="1826282"/>
          </a:xfrm>
          <a:prstGeom prst="rect">
            <a:avLst/>
          </a:prstGeom>
          <a:solidFill>
            <a:srgbClr val="E2F2FF"/>
          </a:solidFill>
          <a:ln w="19050">
            <a:noFill/>
          </a:ln>
        </p:spPr>
        <p:txBody>
          <a:bodyPr wrap="square" lIns="274320" tIns="91440" rIns="274320" bIns="91440" anchor="ctr" anchorCtr="0">
            <a:noAutofit/>
          </a:bodyPr>
          <a:lstStyle/>
          <a:p>
            <a:pPr lvl="0" algn="ctr">
              <a:spcBef>
                <a:spcPts val="560"/>
              </a:spcBef>
              <a:spcAft>
                <a:spcPts val="0"/>
              </a:spcAft>
              <a:buSzPts val="2100"/>
            </a:pPr>
            <a:r>
              <a:rPr lang="en-US" sz="28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rPr>
              <a:t>Tie context and linked data together</a:t>
            </a:r>
          </a:p>
        </p:txBody>
      </p:sp>
      <p:sp>
        <p:nvSpPr>
          <p:cNvPr id="11" name="Rectangle 10">
            <a:extLst>
              <a:ext uri="{FF2B5EF4-FFF2-40B4-BE49-F238E27FC236}">
                <a16:creationId xmlns:a16="http://schemas.microsoft.com/office/drawing/2014/main" id="{63E5D526-DA3E-520D-A435-11201BC0B4DC}"/>
              </a:ext>
            </a:extLst>
          </p:cNvPr>
          <p:cNvSpPr/>
          <p:nvPr/>
        </p:nvSpPr>
        <p:spPr>
          <a:xfrm>
            <a:off x="8082021" y="1063192"/>
            <a:ext cx="3463635" cy="1826282"/>
          </a:xfrm>
          <a:prstGeom prst="rect">
            <a:avLst/>
          </a:prstGeom>
          <a:solidFill>
            <a:srgbClr val="E2F2FF"/>
          </a:solidFill>
          <a:ln w="19050">
            <a:noFill/>
          </a:ln>
        </p:spPr>
        <p:txBody>
          <a:bodyPr wrap="square" lIns="274320" tIns="91440" rIns="274320" bIns="91440" anchor="ctr" anchorCtr="0">
            <a:noAutofit/>
          </a:bodyPr>
          <a:lstStyle/>
          <a:p>
            <a:pPr lvl="0" algn="ctr">
              <a:spcBef>
                <a:spcPts val="560"/>
              </a:spcBef>
              <a:spcAft>
                <a:spcPts val="0"/>
              </a:spcAft>
              <a:buSzPts val="2100"/>
            </a:pPr>
            <a:r>
              <a:rPr lang="en-US" sz="28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rPr>
              <a:t>Reusability</a:t>
            </a:r>
          </a:p>
        </p:txBody>
      </p:sp>
      <p:sp>
        <p:nvSpPr>
          <p:cNvPr id="12" name="Rectangle 11">
            <a:extLst>
              <a:ext uri="{FF2B5EF4-FFF2-40B4-BE49-F238E27FC236}">
                <a16:creationId xmlns:a16="http://schemas.microsoft.com/office/drawing/2014/main" id="{2C3136B3-1675-C623-A7E4-5D8BB074C7BA}"/>
              </a:ext>
            </a:extLst>
          </p:cNvPr>
          <p:cNvSpPr/>
          <p:nvPr/>
        </p:nvSpPr>
        <p:spPr>
          <a:xfrm>
            <a:off x="10612930" y="108280"/>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alpha val="50375"/>
                  </a:schemeClr>
                </a:solidFill>
                <a:latin typeface="Arial" panose="020B0604020202020204" pitchFamily="34" charset="0"/>
                <a:cs typeface="Arial" panose="020B0604020202020204" pitchFamily="34" charset="0"/>
                <a:sym typeface="Arial Narrow"/>
              </a:rPr>
              <a:t>1</a:t>
            </a:r>
          </a:p>
        </p:txBody>
      </p:sp>
      <p:sp>
        <p:nvSpPr>
          <p:cNvPr id="13" name="Rectangle 12">
            <a:extLst>
              <a:ext uri="{FF2B5EF4-FFF2-40B4-BE49-F238E27FC236}">
                <a16:creationId xmlns:a16="http://schemas.microsoft.com/office/drawing/2014/main" id="{14CC994F-0589-FD40-E3C5-CC7DF5B6847E}"/>
              </a:ext>
            </a:extLst>
          </p:cNvPr>
          <p:cNvSpPr/>
          <p:nvPr/>
        </p:nvSpPr>
        <p:spPr>
          <a:xfrm>
            <a:off x="11256468" y="108279"/>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10317A3D-343E-15B2-0178-EA8B46C71854}"/>
              </a:ext>
            </a:extLst>
          </p:cNvPr>
          <p:cNvSpPr>
            <a:spLocks noGrp="1"/>
          </p:cNvSpPr>
          <p:nvPr>
            <p:ph type="sldNum" sz="quarter" idx="10"/>
          </p:nvPr>
        </p:nvSpPr>
        <p:spPr/>
        <p:txBody>
          <a:bodyPr/>
          <a:lstStyle/>
          <a:p>
            <a:pPr>
              <a:defRPr/>
            </a:pPr>
            <a:fld id="{D68E8870-17DE-45C4-A8DD-7644B2422933}" type="slidenum">
              <a:rPr lang="en-US" smtClean="0"/>
              <a:pPr>
                <a:defRPr/>
              </a:pPr>
              <a:t>32</a:t>
            </a:fld>
            <a:endParaRPr lang="en-US"/>
          </a:p>
        </p:txBody>
      </p:sp>
    </p:spTree>
    <p:extLst>
      <p:ext uri="{BB962C8B-B14F-4D97-AF65-F5344CB8AC3E}">
        <p14:creationId xmlns:p14="http://schemas.microsoft.com/office/powerpoint/2010/main" val="386371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Background pattern&#10;&#10;Description automatically generated">
            <a:extLst>
              <a:ext uri="{FF2B5EF4-FFF2-40B4-BE49-F238E27FC236}">
                <a16:creationId xmlns:a16="http://schemas.microsoft.com/office/drawing/2014/main" id="{884EDE37-67CB-7793-2160-066C99AC46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11" b="6306"/>
          <a:stretch/>
        </p:blipFill>
        <p:spPr>
          <a:xfrm>
            <a:off x="-1" y="672859"/>
            <a:ext cx="12199137" cy="5752701"/>
          </a:xfrm>
          <a:prstGeom prst="rect">
            <a:avLst/>
          </a:prstGeom>
        </p:spPr>
      </p:pic>
      <p:sp>
        <p:nvSpPr>
          <p:cNvPr id="51" name="Rectangle 50">
            <a:extLst>
              <a:ext uri="{FF2B5EF4-FFF2-40B4-BE49-F238E27FC236}">
                <a16:creationId xmlns:a16="http://schemas.microsoft.com/office/drawing/2014/main" id="{752682DA-C122-0B4B-E1B2-2FB9E020FBBB}"/>
              </a:ext>
            </a:extLst>
          </p:cNvPr>
          <p:cNvSpPr/>
          <p:nvPr/>
        </p:nvSpPr>
        <p:spPr bwMode="auto">
          <a:xfrm rot="5400000">
            <a:off x="1532150" y="890486"/>
            <a:ext cx="5752701" cy="5317447"/>
          </a:xfrm>
          <a:prstGeom prst="rect">
            <a:avLst/>
          </a:prstGeom>
          <a:gradFill>
            <a:gsLst>
              <a:gs pos="0">
                <a:srgbClr val="1C3664">
                  <a:alpha val="0"/>
                </a:srgbClr>
              </a:gs>
              <a:gs pos="100000">
                <a:srgbClr val="183059"/>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52" name="Rectangle 51">
            <a:extLst>
              <a:ext uri="{FF2B5EF4-FFF2-40B4-BE49-F238E27FC236}">
                <a16:creationId xmlns:a16="http://schemas.microsoft.com/office/drawing/2014/main" id="{23F00068-5065-9868-F0D0-85DFE54DA0C0}"/>
              </a:ext>
            </a:extLst>
          </p:cNvPr>
          <p:cNvSpPr/>
          <p:nvPr/>
        </p:nvSpPr>
        <p:spPr bwMode="auto">
          <a:xfrm>
            <a:off x="0" y="1"/>
            <a:ext cx="1749781" cy="6425560"/>
          </a:xfrm>
          <a:prstGeom prst="rect">
            <a:avLst/>
          </a:prstGeom>
          <a:gradFill>
            <a:gsLst>
              <a:gs pos="0">
                <a:srgbClr val="1C3664"/>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53" name="Rectangle 52">
            <a:extLst>
              <a:ext uri="{FF2B5EF4-FFF2-40B4-BE49-F238E27FC236}">
                <a16:creationId xmlns:a16="http://schemas.microsoft.com/office/drawing/2014/main" id="{FB89ACE1-B81A-B026-05C4-650C35D70844}"/>
              </a:ext>
            </a:extLst>
          </p:cNvPr>
          <p:cNvSpPr/>
          <p:nvPr/>
        </p:nvSpPr>
        <p:spPr bwMode="auto">
          <a:xfrm>
            <a:off x="-7137" y="586167"/>
            <a:ext cx="12199137" cy="6425562"/>
          </a:xfrm>
          <a:prstGeom prst="rect">
            <a:avLst/>
          </a:prstGeom>
          <a:gradFill>
            <a:gsLst>
              <a:gs pos="0">
                <a:srgbClr val="1C3664">
                  <a:alpha val="0"/>
                </a:srgbClr>
              </a:gs>
              <a:gs pos="100000">
                <a:schemeClr val="tx1"/>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2" name="Title 1">
            <a:extLst>
              <a:ext uri="{FF2B5EF4-FFF2-40B4-BE49-F238E27FC236}">
                <a16:creationId xmlns:a16="http://schemas.microsoft.com/office/drawing/2014/main" id="{2E49E996-5E85-1CFC-7AFB-98144768E7C2}"/>
              </a:ext>
            </a:extLst>
          </p:cNvPr>
          <p:cNvSpPr>
            <a:spLocks noGrp="1"/>
          </p:cNvSpPr>
          <p:nvPr>
            <p:ph type="title"/>
          </p:nvPr>
        </p:nvSpPr>
        <p:spPr/>
        <p:txBody>
          <a:bodyPr/>
          <a:lstStyle/>
          <a:p>
            <a:r>
              <a:rPr lang="en-US"/>
              <a:t>What is an xAPI Profile?</a:t>
            </a:r>
          </a:p>
        </p:txBody>
      </p:sp>
      <p:pic>
        <p:nvPicPr>
          <p:cNvPr id="2050" name="Picture 2" descr="Satellite Set To Stream Daily Images Of Earth From Space : NPR">
            <a:extLst>
              <a:ext uri="{FF2B5EF4-FFF2-40B4-BE49-F238E27FC236}">
                <a16:creationId xmlns:a16="http://schemas.microsoft.com/office/drawing/2014/main" id="{0F4EEDB5-C185-4C15-2795-B046A2EB723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252653" y="2126420"/>
            <a:ext cx="8953480" cy="8880247"/>
          </a:xfrm>
          <a:prstGeom prst="ellipse">
            <a:avLst/>
          </a:prstGeom>
          <a:noFill/>
          <a:effectLst>
            <a:softEdge rad="211816"/>
          </a:effectLst>
          <a:extLst>
            <a:ext uri="{909E8E84-426E-40DD-AFC4-6F175D3DCCD1}">
              <a14:hiddenFill xmlns:a14="http://schemas.microsoft.com/office/drawing/2010/main">
                <a:solidFill>
                  <a:srgbClr val="FFFFFF"/>
                </a:solidFill>
              </a14:hiddenFill>
            </a:ext>
          </a:extLst>
        </p:spPr>
      </p:pic>
      <p:pic>
        <p:nvPicPr>
          <p:cNvPr id="26" name="Picture 25" descr="Graphical user interface, website&#10;&#10;Description automatically generated">
            <a:extLst>
              <a:ext uri="{FF2B5EF4-FFF2-40B4-BE49-F238E27FC236}">
                <a16:creationId xmlns:a16="http://schemas.microsoft.com/office/drawing/2014/main" id="{3227C2FA-AD8E-4D45-B596-EF90D9447EF0}"/>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47741" y="84301"/>
            <a:ext cx="1444575" cy="6341259"/>
          </a:xfrm>
          <a:prstGeom prst="rect">
            <a:avLst/>
          </a:prstGeom>
        </p:spPr>
      </p:pic>
      <p:sp>
        <p:nvSpPr>
          <p:cNvPr id="7" name="Rectangle 6">
            <a:extLst>
              <a:ext uri="{FF2B5EF4-FFF2-40B4-BE49-F238E27FC236}">
                <a16:creationId xmlns:a16="http://schemas.microsoft.com/office/drawing/2014/main" id="{4AC71F7C-759D-65D3-841A-FE483227642D}"/>
              </a:ext>
            </a:extLst>
          </p:cNvPr>
          <p:cNvSpPr/>
          <p:nvPr/>
        </p:nvSpPr>
        <p:spPr bwMode="auto">
          <a:xfrm>
            <a:off x="12199621" y="1613659"/>
            <a:ext cx="3226790" cy="7655341"/>
          </a:xfrm>
          <a:prstGeom prst="rect">
            <a:avLst/>
          </a:prstGeom>
          <a:solidFill>
            <a:srgbClr val="ECEC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40" name="Rectangle 39">
            <a:extLst>
              <a:ext uri="{FF2B5EF4-FFF2-40B4-BE49-F238E27FC236}">
                <a16:creationId xmlns:a16="http://schemas.microsoft.com/office/drawing/2014/main" id="{0C446FC8-3FE4-B388-9490-63683D5FDDB2}"/>
              </a:ext>
            </a:extLst>
          </p:cNvPr>
          <p:cNvSpPr/>
          <p:nvPr/>
        </p:nvSpPr>
        <p:spPr bwMode="auto">
          <a:xfrm>
            <a:off x="-1" y="6858000"/>
            <a:ext cx="15206134" cy="7655341"/>
          </a:xfrm>
          <a:prstGeom prst="rect">
            <a:avLst/>
          </a:prstGeom>
          <a:solidFill>
            <a:srgbClr val="ECECE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55" name="Rectangle 54">
            <a:extLst>
              <a:ext uri="{FF2B5EF4-FFF2-40B4-BE49-F238E27FC236}">
                <a16:creationId xmlns:a16="http://schemas.microsoft.com/office/drawing/2014/main" id="{8D48C1A2-4C9B-BF77-D4EF-E62393643783}"/>
              </a:ext>
            </a:extLst>
          </p:cNvPr>
          <p:cNvSpPr/>
          <p:nvPr/>
        </p:nvSpPr>
        <p:spPr bwMode="auto">
          <a:xfrm>
            <a:off x="2536165" y="6432457"/>
            <a:ext cx="9655833" cy="425544"/>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pic>
        <p:nvPicPr>
          <p:cNvPr id="56" name="Picture 55">
            <a:extLst>
              <a:ext uri="{FF2B5EF4-FFF2-40B4-BE49-F238E27FC236}">
                <a16:creationId xmlns:a16="http://schemas.microsoft.com/office/drawing/2014/main" id="{49F257A6-79C2-BC25-B934-91006449E30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755190" y="6484036"/>
            <a:ext cx="358078" cy="358973"/>
          </a:xfrm>
          <a:prstGeom prst="rect">
            <a:avLst/>
          </a:prstGeom>
        </p:spPr>
      </p:pic>
      <p:pic>
        <p:nvPicPr>
          <p:cNvPr id="57" name="Picture 56" descr="Text, logo&#10;&#10;Description automatically generated">
            <a:extLst>
              <a:ext uri="{FF2B5EF4-FFF2-40B4-BE49-F238E27FC236}">
                <a16:creationId xmlns:a16="http://schemas.microsoft.com/office/drawing/2014/main" id="{7B205EFF-2D03-84B5-36FB-C44F959DB9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68682" y="6499036"/>
            <a:ext cx="821634" cy="32897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42E35D4E-73E6-FFD8-E641-012ACFDA48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3689" y="2871447"/>
            <a:ext cx="1011306" cy="1542302"/>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66E3109E-0AA2-9B95-717B-ACA995A664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7830" y="869555"/>
            <a:ext cx="1091563" cy="1078694"/>
          </a:xfrm>
          <a:prstGeom prst="rect">
            <a:avLst/>
          </a:prstGeom>
        </p:spPr>
      </p:pic>
      <p:pic>
        <p:nvPicPr>
          <p:cNvPr id="22" name="Picture 21" descr="Icon&#10;&#10;Description automatically generated">
            <a:extLst>
              <a:ext uri="{FF2B5EF4-FFF2-40B4-BE49-F238E27FC236}">
                <a16:creationId xmlns:a16="http://schemas.microsoft.com/office/drawing/2014/main" id="{46BC9B8A-52A8-954D-5A2D-25E049332C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7321568">
            <a:off x="7743092" y="1309867"/>
            <a:ext cx="697634" cy="1431340"/>
          </a:xfrm>
          <a:prstGeom prst="rect">
            <a:avLst/>
          </a:prstGeom>
        </p:spPr>
      </p:pic>
      <p:grpSp>
        <p:nvGrpSpPr>
          <p:cNvPr id="62" name="Group 61">
            <a:extLst>
              <a:ext uri="{FF2B5EF4-FFF2-40B4-BE49-F238E27FC236}">
                <a16:creationId xmlns:a16="http://schemas.microsoft.com/office/drawing/2014/main" id="{42BF41AC-B152-BF96-6940-9E45961EDEC7}"/>
              </a:ext>
            </a:extLst>
          </p:cNvPr>
          <p:cNvGrpSpPr/>
          <p:nvPr/>
        </p:nvGrpSpPr>
        <p:grpSpPr>
          <a:xfrm>
            <a:off x="8320410" y="4367715"/>
            <a:ext cx="1428276" cy="1428276"/>
            <a:chOff x="7988990" y="4036295"/>
            <a:chExt cx="1759696" cy="1759696"/>
          </a:xfrm>
        </p:grpSpPr>
        <p:grpSp>
          <p:nvGrpSpPr>
            <p:cNvPr id="8" name="Group 7">
              <a:extLst>
                <a:ext uri="{FF2B5EF4-FFF2-40B4-BE49-F238E27FC236}">
                  <a16:creationId xmlns:a16="http://schemas.microsoft.com/office/drawing/2014/main" id="{61AEC310-7123-CE81-A4E5-C7090A44A921}"/>
                </a:ext>
              </a:extLst>
            </p:cNvPr>
            <p:cNvGrpSpPr/>
            <p:nvPr/>
          </p:nvGrpSpPr>
          <p:grpSpPr>
            <a:xfrm rot="21334957">
              <a:off x="7988990" y="4036295"/>
              <a:ext cx="1759696" cy="1759696"/>
              <a:chOff x="10028884" y="2326164"/>
              <a:chExt cx="2007797" cy="2007797"/>
            </a:xfrm>
          </p:grpSpPr>
          <p:sp>
            <p:nvSpPr>
              <p:cNvPr id="5" name="Teardrop 4">
                <a:extLst>
                  <a:ext uri="{FF2B5EF4-FFF2-40B4-BE49-F238E27FC236}">
                    <a16:creationId xmlns:a16="http://schemas.microsoft.com/office/drawing/2014/main" id="{906D6DD5-E4F7-6463-50E8-66DAB2113320}"/>
                  </a:ext>
                </a:extLst>
              </p:cNvPr>
              <p:cNvSpPr/>
              <p:nvPr/>
            </p:nvSpPr>
            <p:spPr bwMode="auto">
              <a:xfrm rot="4604905">
                <a:off x="10028884" y="2326164"/>
                <a:ext cx="2007797" cy="2007797"/>
              </a:xfrm>
              <a:prstGeom prst="teardrop">
                <a:avLst/>
              </a:prstGeom>
              <a:solidFill>
                <a:srgbClr val="EC536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6" name="Oval 5">
                <a:extLst>
                  <a:ext uri="{FF2B5EF4-FFF2-40B4-BE49-F238E27FC236}">
                    <a16:creationId xmlns:a16="http://schemas.microsoft.com/office/drawing/2014/main" id="{2F2BF4A2-A5DD-7E28-8848-D051ADD6681E}"/>
                  </a:ext>
                </a:extLst>
              </p:cNvPr>
              <p:cNvSpPr/>
              <p:nvPr/>
            </p:nvSpPr>
            <p:spPr bwMode="auto">
              <a:xfrm>
                <a:off x="10118382" y="2396552"/>
                <a:ext cx="1828800" cy="1828800"/>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grpSp>
        <p:pic>
          <p:nvPicPr>
            <p:cNvPr id="24" name="Picture 23" descr="A picture containing company name&#10;&#10;Description automatically generated">
              <a:extLst>
                <a:ext uri="{FF2B5EF4-FFF2-40B4-BE49-F238E27FC236}">
                  <a16:creationId xmlns:a16="http://schemas.microsoft.com/office/drawing/2014/main" id="{09476850-E51F-D76E-949E-B6B3EB1EA25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773"/>
            <a:stretch/>
          </p:blipFill>
          <p:spPr>
            <a:xfrm>
              <a:off x="8270548" y="4535638"/>
              <a:ext cx="1118894" cy="694852"/>
            </a:xfrm>
            <a:prstGeom prst="rect">
              <a:avLst/>
            </a:prstGeom>
          </p:spPr>
        </p:pic>
      </p:grpSp>
      <p:grpSp>
        <p:nvGrpSpPr>
          <p:cNvPr id="61" name="Group 60">
            <a:extLst>
              <a:ext uri="{FF2B5EF4-FFF2-40B4-BE49-F238E27FC236}">
                <a16:creationId xmlns:a16="http://schemas.microsoft.com/office/drawing/2014/main" id="{0D562FEC-A4DC-4F2A-731B-4428DF982346}"/>
              </a:ext>
            </a:extLst>
          </p:cNvPr>
          <p:cNvGrpSpPr/>
          <p:nvPr/>
        </p:nvGrpSpPr>
        <p:grpSpPr>
          <a:xfrm>
            <a:off x="9407358" y="2826809"/>
            <a:ext cx="1428276" cy="1428276"/>
            <a:chOff x="9259344" y="2289687"/>
            <a:chExt cx="1759696" cy="1759696"/>
          </a:xfrm>
        </p:grpSpPr>
        <p:grpSp>
          <p:nvGrpSpPr>
            <p:cNvPr id="42" name="Group 41">
              <a:extLst>
                <a:ext uri="{FF2B5EF4-FFF2-40B4-BE49-F238E27FC236}">
                  <a16:creationId xmlns:a16="http://schemas.microsoft.com/office/drawing/2014/main" id="{CA30A914-F465-B511-F218-648363560294}"/>
                </a:ext>
              </a:extLst>
            </p:cNvPr>
            <p:cNvGrpSpPr/>
            <p:nvPr/>
          </p:nvGrpSpPr>
          <p:grpSpPr>
            <a:xfrm rot="3533938">
              <a:off x="9259344" y="2289687"/>
              <a:ext cx="1759696" cy="1759696"/>
              <a:chOff x="10028884" y="2326164"/>
              <a:chExt cx="2007797" cy="2007797"/>
            </a:xfrm>
          </p:grpSpPr>
          <p:sp>
            <p:nvSpPr>
              <p:cNvPr id="44" name="Teardrop 43">
                <a:extLst>
                  <a:ext uri="{FF2B5EF4-FFF2-40B4-BE49-F238E27FC236}">
                    <a16:creationId xmlns:a16="http://schemas.microsoft.com/office/drawing/2014/main" id="{8E801CC4-1756-C822-BBE7-36226DB49BD6}"/>
                  </a:ext>
                </a:extLst>
              </p:cNvPr>
              <p:cNvSpPr/>
              <p:nvPr/>
            </p:nvSpPr>
            <p:spPr bwMode="auto">
              <a:xfrm rot="4604905">
                <a:off x="10028884" y="2326164"/>
                <a:ext cx="2007797" cy="2007797"/>
              </a:xfrm>
              <a:prstGeom prst="teardrop">
                <a:avLst/>
              </a:prstGeom>
              <a:solidFill>
                <a:srgbClr val="EC536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45" name="Oval 44">
                <a:extLst>
                  <a:ext uri="{FF2B5EF4-FFF2-40B4-BE49-F238E27FC236}">
                    <a16:creationId xmlns:a16="http://schemas.microsoft.com/office/drawing/2014/main" id="{98B68F0F-400D-BC37-F9F5-5DAC90594FF4}"/>
                  </a:ext>
                </a:extLst>
              </p:cNvPr>
              <p:cNvSpPr/>
              <p:nvPr/>
            </p:nvSpPr>
            <p:spPr bwMode="auto">
              <a:xfrm>
                <a:off x="10109930" y="2410563"/>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grpSp>
        <p:pic>
          <p:nvPicPr>
            <p:cNvPr id="27" name="Graphic 26">
              <a:extLst>
                <a:ext uri="{FF2B5EF4-FFF2-40B4-BE49-F238E27FC236}">
                  <a16:creationId xmlns:a16="http://schemas.microsoft.com/office/drawing/2014/main" id="{5103549F-45B8-A26D-518B-CDEF9167900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615395" y="2723296"/>
              <a:ext cx="1096088" cy="819583"/>
            </a:xfrm>
            <a:prstGeom prst="rect">
              <a:avLst/>
            </a:prstGeom>
          </p:spPr>
        </p:pic>
      </p:grpSp>
      <p:grpSp>
        <p:nvGrpSpPr>
          <p:cNvPr id="63" name="Group 62">
            <a:extLst>
              <a:ext uri="{FF2B5EF4-FFF2-40B4-BE49-F238E27FC236}">
                <a16:creationId xmlns:a16="http://schemas.microsoft.com/office/drawing/2014/main" id="{5C146FA7-6A83-FC81-8862-3232911E5358}"/>
              </a:ext>
            </a:extLst>
          </p:cNvPr>
          <p:cNvGrpSpPr/>
          <p:nvPr/>
        </p:nvGrpSpPr>
        <p:grpSpPr>
          <a:xfrm>
            <a:off x="10623692" y="4177934"/>
            <a:ext cx="1428276" cy="1428276"/>
            <a:chOff x="10292272" y="3846514"/>
            <a:chExt cx="1759696" cy="1759696"/>
          </a:xfrm>
        </p:grpSpPr>
        <p:grpSp>
          <p:nvGrpSpPr>
            <p:cNvPr id="47" name="Group 46">
              <a:extLst>
                <a:ext uri="{FF2B5EF4-FFF2-40B4-BE49-F238E27FC236}">
                  <a16:creationId xmlns:a16="http://schemas.microsoft.com/office/drawing/2014/main" id="{5AADC6D6-0318-82B9-DBF4-3D924108592E}"/>
                </a:ext>
              </a:extLst>
            </p:cNvPr>
            <p:cNvGrpSpPr/>
            <p:nvPr/>
          </p:nvGrpSpPr>
          <p:grpSpPr>
            <a:xfrm rot="528531" flipH="1">
              <a:off x="10292272" y="3846514"/>
              <a:ext cx="1759696" cy="1759696"/>
              <a:chOff x="10028884" y="2326164"/>
              <a:chExt cx="2007797" cy="2007797"/>
            </a:xfrm>
          </p:grpSpPr>
          <p:sp>
            <p:nvSpPr>
              <p:cNvPr id="49" name="Teardrop 48">
                <a:extLst>
                  <a:ext uri="{FF2B5EF4-FFF2-40B4-BE49-F238E27FC236}">
                    <a16:creationId xmlns:a16="http://schemas.microsoft.com/office/drawing/2014/main" id="{A0CEBEA0-21E2-6FC1-FD5E-B7166D9C2FB3}"/>
                  </a:ext>
                </a:extLst>
              </p:cNvPr>
              <p:cNvSpPr/>
              <p:nvPr/>
            </p:nvSpPr>
            <p:spPr bwMode="auto">
              <a:xfrm rot="4604905">
                <a:off x="10028884" y="2326164"/>
                <a:ext cx="2007797" cy="2007797"/>
              </a:xfrm>
              <a:prstGeom prst="teardrop">
                <a:avLst/>
              </a:prstGeom>
              <a:solidFill>
                <a:srgbClr val="EC536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50" name="Oval 49">
                <a:extLst>
                  <a:ext uri="{FF2B5EF4-FFF2-40B4-BE49-F238E27FC236}">
                    <a16:creationId xmlns:a16="http://schemas.microsoft.com/office/drawing/2014/main" id="{9DC4ED56-4757-2B42-F213-C26F567E86DB}"/>
                  </a:ext>
                </a:extLst>
              </p:cNvPr>
              <p:cNvSpPr/>
              <p:nvPr/>
            </p:nvSpPr>
            <p:spPr bwMode="auto">
              <a:xfrm>
                <a:off x="10115490" y="2415215"/>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grpSp>
        <p:pic>
          <p:nvPicPr>
            <p:cNvPr id="60" name="Graphic 59" descr="Swimming with solid fill">
              <a:extLst>
                <a:ext uri="{FF2B5EF4-FFF2-40B4-BE49-F238E27FC236}">
                  <a16:creationId xmlns:a16="http://schemas.microsoft.com/office/drawing/2014/main" id="{2185900C-13F2-AB44-74A6-1BD26F8B26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82492" y="3992351"/>
              <a:ext cx="1305211" cy="1305211"/>
            </a:xfrm>
            <a:prstGeom prst="rect">
              <a:avLst/>
            </a:prstGeom>
          </p:spPr>
        </p:pic>
      </p:grpSp>
      <p:sp>
        <p:nvSpPr>
          <p:cNvPr id="36" name="Rectangle 35">
            <a:extLst>
              <a:ext uri="{FF2B5EF4-FFF2-40B4-BE49-F238E27FC236}">
                <a16:creationId xmlns:a16="http://schemas.microsoft.com/office/drawing/2014/main" id="{904077A0-C909-8E0E-68AE-DD979A1F90D9}"/>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37" name="Rectangle 36">
            <a:extLst>
              <a:ext uri="{FF2B5EF4-FFF2-40B4-BE49-F238E27FC236}">
                <a16:creationId xmlns:a16="http://schemas.microsoft.com/office/drawing/2014/main" id="{06B9BD88-4021-AA78-B207-42E7108DE142}"/>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E8B04F86-70F4-80A8-E280-41BA38D39B73}"/>
              </a:ext>
            </a:extLst>
          </p:cNvPr>
          <p:cNvSpPr>
            <a:spLocks noGrp="1"/>
          </p:cNvSpPr>
          <p:nvPr>
            <p:ph type="sldNum" sz="quarter" idx="10"/>
          </p:nvPr>
        </p:nvSpPr>
        <p:spPr/>
        <p:txBody>
          <a:bodyPr/>
          <a:lstStyle/>
          <a:p>
            <a:pPr>
              <a:defRPr/>
            </a:pPr>
            <a:fld id="{D68E8870-17DE-45C4-A8DD-7644B2422933}" type="slidenum">
              <a:rPr lang="en-US" smtClean="0"/>
              <a:pPr>
                <a:defRPr/>
              </a:pPr>
              <a:t>33</a:t>
            </a:fld>
            <a:endParaRPr lang="en-US"/>
          </a:p>
        </p:txBody>
      </p:sp>
      <p:pic>
        <p:nvPicPr>
          <p:cNvPr id="9" name="Picture 8">
            <a:extLst>
              <a:ext uri="{FF2B5EF4-FFF2-40B4-BE49-F238E27FC236}">
                <a16:creationId xmlns:a16="http://schemas.microsoft.com/office/drawing/2014/main" id="{21F59962-261C-C744-1712-0280D1E9F33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33" t="58959" r="-659" b="730"/>
          <a:stretch/>
        </p:blipFill>
        <p:spPr>
          <a:xfrm>
            <a:off x="161423" y="3820161"/>
            <a:ext cx="1444575" cy="2559039"/>
          </a:xfrm>
          <a:prstGeom prst="rect">
            <a:avLst/>
          </a:prstGeom>
          <a:ln w="19050">
            <a:solidFill>
              <a:schemeClr val="bg1"/>
            </a:solidFill>
          </a:ln>
        </p:spPr>
      </p:pic>
      <p:pic>
        <p:nvPicPr>
          <p:cNvPr id="10" name="Picture 9">
            <a:extLst>
              <a:ext uri="{FF2B5EF4-FFF2-40B4-BE49-F238E27FC236}">
                <a16:creationId xmlns:a16="http://schemas.microsoft.com/office/drawing/2014/main" id="{F8E8C522-79BB-83F3-DEB0-505EB4B1BA2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641058" y="621271"/>
            <a:ext cx="3026269" cy="5804289"/>
          </a:xfrm>
          <a:prstGeom prst="rect">
            <a:avLst/>
          </a:prstGeom>
        </p:spPr>
      </p:pic>
      <p:sp>
        <p:nvSpPr>
          <p:cNvPr id="11" name="Arrow: Left 10">
            <a:extLst>
              <a:ext uri="{FF2B5EF4-FFF2-40B4-BE49-F238E27FC236}">
                <a16:creationId xmlns:a16="http://schemas.microsoft.com/office/drawing/2014/main" id="{743A138E-362D-FAA4-3525-A4CAA5A80AD5}"/>
              </a:ext>
            </a:extLst>
          </p:cNvPr>
          <p:cNvSpPr/>
          <p:nvPr/>
        </p:nvSpPr>
        <p:spPr bwMode="auto">
          <a:xfrm>
            <a:off x="4369278" y="3310842"/>
            <a:ext cx="1263696" cy="720661"/>
          </a:xfrm>
          <a:prstGeom prst="leftArrow">
            <a:avLst/>
          </a:prstGeom>
          <a:solidFill>
            <a:schemeClr val="bg1"/>
          </a:solidFill>
          <a:ln w="571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2181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70D7-BF32-362C-1881-3E90939AF246}"/>
              </a:ext>
            </a:extLst>
          </p:cNvPr>
          <p:cNvSpPr>
            <a:spLocks noGrp="1"/>
          </p:cNvSpPr>
          <p:nvPr>
            <p:ph type="title"/>
          </p:nvPr>
        </p:nvSpPr>
        <p:spPr/>
        <p:txBody>
          <a:bodyPr/>
          <a:lstStyle/>
          <a:p>
            <a:r>
              <a:rPr lang="en-US"/>
              <a:t>What is an xAPI Profile?</a:t>
            </a:r>
          </a:p>
        </p:txBody>
      </p:sp>
      <p:sp>
        <p:nvSpPr>
          <p:cNvPr id="8" name="Rectangle 7">
            <a:extLst>
              <a:ext uri="{FF2B5EF4-FFF2-40B4-BE49-F238E27FC236}">
                <a16:creationId xmlns:a16="http://schemas.microsoft.com/office/drawing/2014/main" id="{FF57526A-1FB2-E625-EFAD-4524C6694297}"/>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9" name="Rectangle 8">
            <a:extLst>
              <a:ext uri="{FF2B5EF4-FFF2-40B4-BE49-F238E27FC236}">
                <a16:creationId xmlns:a16="http://schemas.microsoft.com/office/drawing/2014/main" id="{7C4D3B41-D6B1-B259-CB61-458C94B19B2C}"/>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4B89CF9E-E953-0851-E37A-CFF2BF4D7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288" y="761327"/>
            <a:ext cx="3639425" cy="5670733"/>
          </a:xfrm>
          <a:prstGeom prst="rect">
            <a:avLst/>
          </a:prstGeom>
        </p:spPr>
      </p:pic>
      <p:sp>
        <p:nvSpPr>
          <p:cNvPr id="10" name="Rectangle 9">
            <a:extLst>
              <a:ext uri="{FF2B5EF4-FFF2-40B4-BE49-F238E27FC236}">
                <a16:creationId xmlns:a16="http://schemas.microsoft.com/office/drawing/2014/main" id="{2E8858F9-2F0D-8F4C-D92A-6A88156AC87F}"/>
              </a:ext>
            </a:extLst>
          </p:cNvPr>
          <p:cNvSpPr/>
          <p:nvPr/>
        </p:nvSpPr>
        <p:spPr>
          <a:xfrm>
            <a:off x="680644" y="909923"/>
            <a:ext cx="2956266" cy="626686"/>
          </a:xfrm>
          <a:prstGeom prst="rect">
            <a:avLst/>
          </a:prstGeom>
          <a:noFill/>
          <a:ln w="19050">
            <a:noFill/>
          </a:ln>
        </p:spPr>
        <p:txBody>
          <a:bodyPr wrap="square" lIns="274320" tIns="91440" rIns="274320" bIns="91440" anchor="t" anchorCtr="0">
            <a:noAutofit/>
          </a:bodyPr>
          <a:lstStyle/>
          <a:p>
            <a:pPr lvl="0">
              <a:spcBef>
                <a:spcPts val="560"/>
              </a:spcBef>
              <a:spcAft>
                <a:spcPts val="0"/>
              </a:spcAft>
              <a:buSzPts val="2100"/>
            </a:pPr>
            <a:r>
              <a:rPr lang="en-US" sz="24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rPr>
              <a:t>The language and purpose of your project</a:t>
            </a:r>
          </a:p>
        </p:txBody>
      </p:sp>
      <p:grpSp>
        <p:nvGrpSpPr>
          <p:cNvPr id="34" name="Group 33">
            <a:extLst>
              <a:ext uri="{FF2B5EF4-FFF2-40B4-BE49-F238E27FC236}">
                <a16:creationId xmlns:a16="http://schemas.microsoft.com/office/drawing/2014/main" id="{FC83BF9B-2EC9-D5E5-B2B8-658E4874E1F2}"/>
              </a:ext>
            </a:extLst>
          </p:cNvPr>
          <p:cNvGrpSpPr/>
          <p:nvPr/>
        </p:nvGrpSpPr>
        <p:grpSpPr>
          <a:xfrm>
            <a:off x="7145867" y="1138326"/>
            <a:ext cx="4156503" cy="1142714"/>
            <a:chOff x="7145867" y="1138326"/>
            <a:chExt cx="4156503" cy="1142714"/>
          </a:xfrm>
        </p:grpSpPr>
        <p:grpSp>
          <p:nvGrpSpPr>
            <p:cNvPr id="20" name="Group 19">
              <a:extLst>
                <a:ext uri="{FF2B5EF4-FFF2-40B4-BE49-F238E27FC236}">
                  <a16:creationId xmlns:a16="http://schemas.microsoft.com/office/drawing/2014/main" id="{9D71CE43-F7DB-52AF-CEBB-3E3ABFFF5462}"/>
                </a:ext>
              </a:extLst>
            </p:cNvPr>
            <p:cNvGrpSpPr/>
            <p:nvPr/>
          </p:nvGrpSpPr>
          <p:grpSpPr>
            <a:xfrm>
              <a:off x="8197514" y="1138326"/>
              <a:ext cx="3104856" cy="1142714"/>
              <a:chOff x="8197514" y="1138326"/>
              <a:chExt cx="3104856" cy="1142714"/>
            </a:xfrm>
          </p:grpSpPr>
          <p:sp>
            <p:nvSpPr>
              <p:cNvPr id="19" name="TextBox 18">
                <a:extLst>
                  <a:ext uri="{FF2B5EF4-FFF2-40B4-BE49-F238E27FC236}">
                    <a16:creationId xmlns:a16="http://schemas.microsoft.com/office/drawing/2014/main" id="{FC842EC1-AB78-8AD0-3BEC-845533EB1C2F}"/>
                  </a:ext>
                </a:extLst>
              </p:cNvPr>
              <p:cNvSpPr txBox="1"/>
              <p:nvPr/>
            </p:nvSpPr>
            <p:spPr>
              <a:xfrm>
                <a:off x="8197514" y="1138326"/>
                <a:ext cx="3104855" cy="394216"/>
              </a:xfrm>
              <a:prstGeom prst="round2SameRect">
                <a:avLst>
                  <a:gd name="adj1" fmla="val 50000"/>
                  <a:gd name="adj2" fmla="val 0"/>
                </a:avLst>
              </a:prstGeom>
              <a:solidFill>
                <a:schemeClr val="tx1"/>
              </a:solidFill>
              <a:ln w="19050">
                <a:solidFill>
                  <a:schemeClr val="tx1"/>
                </a:solidFill>
              </a:ln>
            </p:spPr>
            <p:txBody>
              <a:bodyPr wrap="square" rtlCol="0">
                <a:spAutoFit/>
              </a:bodyPr>
              <a:lstStyle/>
              <a:p>
                <a:pPr algn="ct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50AD53C-54BE-4E72-592E-E770D875AB93}"/>
                  </a:ext>
                </a:extLst>
              </p:cNvPr>
              <p:cNvSpPr txBox="1"/>
              <p:nvPr/>
            </p:nvSpPr>
            <p:spPr>
              <a:xfrm>
                <a:off x="8197515" y="1242458"/>
                <a:ext cx="3104855" cy="1038582"/>
              </a:xfrm>
              <a:prstGeom prst="roundRect">
                <a:avLst>
                  <a:gd name="adj" fmla="val 15881"/>
                </a:avLst>
              </a:prstGeom>
              <a:solidFill>
                <a:schemeClr val="bg1">
                  <a:lumMod val="95000"/>
                </a:schemeClr>
              </a:solidFill>
              <a:ln w="19050">
                <a:solidFill>
                  <a:schemeClr val="tx1"/>
                </a:solidFill>
              </a:ln>
            </p:spPr>
            <p:txBody>
              <a:bodyPr wrap="square" rtlCol="0">
                <a:spAutoFit/>
              </a:bodyPr>
              <a:lstStyle/>
              <a:p>
                <a:pPr algn="ctr">
                  <a:spcAft>
                    <a:spcPts val="600"/>
                  </a:spcAft>
                </a:pPr>
                <a:r>
                  <a:rPr lang="en-US" sz="1800" u="sng">
                    <a:latin typeface="Calibri" panose="020F0502020204030204" pitchFamily="34" charset="0"/>
                    <a:ea typeface="Calibri" panose="020F0502020204030204" pitchFamily="34" charset="0"/>
                    <a:cs typeface="Calibri" panose="020F0502020204030204" pitchFamily="34" charset="0"/>
                  </a:rPr>
                  <a:t>Profile Information</a:t>
                </a:r>
              </a:p>
              <a:p>
                <a:pPr algn="ctr">
                  <a:spcAft>
                    <a:spcPts val="600"/>
                  </a:spcAft>
                </a:pPr>
                <a:r>
                  <a:rPr lang="en-US" sz="1600">
                    <a:latin typeface="Calibri" panose="020F0502020204030204" pitchFamily="34" charset="0"/>
                    <a:ea typeface="Calibri" panose="020F0502020204030204" pitchFamily="34" charset="0"/>
                    <a:cs typeface="Calibri" panose="020F0502020204030204" pitchFamily="34" charset="0"/>
                  </a:rPr>
                  <a:t>The Who, What, When, and Why of the xAPI Profile</a:t>
                </a:r>
              </a:p>
            </p:txBody>
          </p:sp>
        </p:grpSp>
        <p:cxnSp>
          <p:nvCxnSpPr>
            <p:cNvPr id="22" name="Straight Connector 21">
              <a:extLst>
                <a:ext uri="{FF2B5EF4-FFF2-40B4-BE49-F238E27FC236}">
                  <a16:creationId xmlns:a16="http://schemas.microsoft.com/office/drawing/2014/main" id="{094B4002-FAB5-C217-8108-BFD8615CF7DB}"/>
                </a:ext>
              </a:extLst>
            </p:cNvPr>
            <p:cNvCxnSpPr>
              <a:cxnSpLocks/>
              <a:endCxn id="6" idx="1"/>
            </p:cNvCxnSpPr>
            <p:nvPr/>
          </p:nvCxnSpPr>
          <p:spPr bwMode="auto">
            <a:xfrm>
              <a:off x="7145867" y="1719185"/>
              <a:ext cx="1051648" cy="42564"/>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grpSp>
      <p:grpSp>
        <p:nvGrpSpPr>
          <p:cNvPr id="35" name="Group 34">
            <a:extLst>
              <a:ext uri="{FF2B5EF4-FFF2-40B4-BE49-F238E27FC236}">
                <a16:creationId xmlns:a16="http://schemas.microsoft.com/office/drawing/2014/main" id="{900761F5-7743-ACAC-74F4-80A451B5C589}"/>
              </a:ext>
            </a:extLst>
          </p:cNvPr>
          <p:cNvGrpSpPr/>
          <p:nvPr/>
        </p:nvGrpSpPr>
        <p:grpSpPr>
          <a:xfrm>
            <a:off x="889628" y="2542503"/>
            <a:ext cx="3665010" cy="1775446"/>
            <a:chOff x="889628" y="2681986"/>
            <a:chExt cx="3665010" cy="1775446"/>
          </a:xfrm>
        </p:grpSpPr>
        <p:grpSp>
          <p:nvGrpSpPr>
            <p:cNvPr id="17" name="Group 16">
              <a:extLst>
                <a:ext uri="{FF2B5EF4-FFF2-40B4-BE49-F238E27FC236}">
                  <a16:creationId xmlns:a16="http://schemas.microsoft.com/office/drawing/2014/main" id="{61D2175E-438C-0E83-19F5-62FD52545664}"/>
                </a:ext>
              </a:extLst>
            </p:cNvPr>
            <p:cNvGrpSpPr/>
            <p:nvPr/>
          </p:nvGrpSpPr>
          <p:grpSpPr>
            <a:xfrm>
              <a:off x="889628" y="2681986"/>
              <a:ext cx="3104856" cy="1775446"/>
              <a:chOff x="889628" y="2681986"/>
              <a:chExt cx="3104856" cy="1775446"/>
            </a:xfrm>
          </p:grpSpPr>
          <p:sp>
            <p:nvSpPr>
              <p:cNvPr id="14" name="TextBox 13">
                <a:extLst>
                  <a:ext uri="{FF2B5EF4-FFF2-40B4-BE49-F238E27FC236}">
                    <a16:creationId xmlns:a16="http://schemas.microsoft.com/office/drawing/2014/main" id="{B073E132-7282-B142-2BD9-5F59E85CD3F8}"/>
                  </a:ext>
                </a:extLst>
              </p:cNvPr>
              <p:cNvSpPr txBox="1"/>
              <p:nvPr/>
            </p:nvSpPr>
            <p:spPr>
              <a:xfrm>
                <a:off x="889628" y="2681986"/>
                <a:ext cx="3104855" cy="394216"/>
              </a:xfrm>
              <a:prstGeom prst="round2SameRect">
                <a:avLst>
                  <a:gd name="adj1" fmla="val 50000"/>
                  <a:gd name="adj2" fmla="val 0"/>
                </a:avLst>
              </a:prstGeom>
              <a:solidFill>
                <a:srgbClr val="F47B38"/>
              </a:solidFill>
              <a:ln w="19050">
                <a:solidFill>
                  <a:schemeClr val="tx1"/>
                </a:solidFill>
              </a:ln>
            </p:spPr>
            <p:txBody>
              <a:bodyPr wrap="square" rtlCol="0">
                <a:spAutoFit/>
              </a:bodyPr>
              <a:lstStyle/>
              <a:p>
                <a:pPr algn="ct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9161F06-9AF1-1066-A6D9-AC7DB0D6F585}"/>
                  </a:ext>
                </a:extLst>
              </p:cNvPr>
              <p:cNvSpPr txBox="1"/>
              <p:nvPr/>
            </p:nvSpPr>
            <p:spPr>
              <a:xfrm>
                <a:off x="889629" y="2788890"/>
                <a:ext cx="3104855" cy="1668542"/>
              </a:xfrm>
              <a:prstGeom prst="roundRect">
                <a:avLst>
                  <a:gd name="adj" fmla="val 11774"/>
                </a:avLst>
              </a:prstGeom>
              <a:solidFill>
                <a:schemeClr val="bg1">
                  <a:lumMod val="95000"/>
                </a:schemeClr>
              </a:solidFill>
              <a:ln w="19050">
                <a:solidFill>
                  <a:schemeClr val="tx1"/>
                </a:solidFill>
              </a:ln>
            </p:spPr>
            <p:txBody>
              <a:bodyPr wrap="square" rtlCol="0">
                <a:spAutoFit/>
              </a:bodyPr>
              <a:lstStyle/>
              <a:p>
                <a:pPr algn="ctr">
                  <a:spcAft>
                    <a:spcPts val="600"/>
                  </a:spcAft>
                </a:pPr>
                <a:r>
                  <a:rPr lang="en-US" sz="1800" u="sng">
                    <a:latin typeface="Calibri" panose="020F0502020204030204" pitchFamily="34" charset="0"/>
                    <a:ea typeface="Calibri" panose="020F0502020204030204" pitchFamily="34" charset="0"/>
                    <a:cs typeface="Calibri" panose="020F0502020204030204" pitchFamily="34" charset="0"/>
                  </a:rPr>
                  <a:t>Words</a:t>
                </a:r>
              </a:p>
              <a:p>
                <a:pPr algn="ctr">
                  <a:spcAft>
                    <a:spcPts val="600"/>
                  </a:spcAft>
                </a:pPr>
                <a:r>
                  <a:rPr lang="en-US" sz="1600">
                    <a:latin typeface="Calibri" panose="020F0502020204030204" pitchFamily="34" charset="0"/>
                    <a:ea typeface="Calibri" panose="020F0502020204030204" pitchFamily="34" charset="0"/>
                    <a:cs typeface="Calibri" panose="020F0502020204030204" pitchFamily="34" charset="0"/>
                  </a:rPr>
                  <a:t>An array of words and extensions that are unique </a:t>
                </a:r>
                <a:br>
                  <a:rPr lang="en-US" sz="1600">
                    <a:latin typeface="Calibri" panose="020F0502020204030204" pitchFamily="34" charset="0"/>
                    <a:ea typeface="Calibri" panose="020F0502020204030204" pitchFamily="34" charset="0"/>
                    <a:cs typeface="Calibri" panose="020F0502020204030204" pitchFamily="34" charset="0"/>
                  </a:rPr>
                </a:br>
                <a:r>
                  <a:rPr lang="en-US" sz="1600">
                    <a:latin typeface="Calibri" panose="020F0502020204030204" pitchFamily="34" charset="0"/>
                    <a:ea typeface="Calibri" panose="020F0502020204030204" pitchFamily="34" charset="0"/>
                    <a:cs typeface="Calibri" panose="020F0502020204030204" pitchFamily="34" charset="0"/>
                  </a:rPr>
                  <a:t>to the profile</a:t>
                </a:r>
              </a:p>
              <a:p>
                <a:pPr algn="ctr">
                  <a:spcAft>
                    <a:spcPts val="600"/>
                  </a:spcAft>
                </a:pPr>
                <a:r>
                  <a:rPr lang="en-US" sz="1600" b="1" i="1">
                    <a:solidFill>
                      <a:srgbClr val="F47B38"/>
                    </a:solidFill>
                    <a:latin typeface="Calibri" panose="020F0502020204030204" pitchFamily="34" charset="0"/>
                    <a:ea typeface="Calibri" panose="020F0502020204030204" pitchFamily="34" charset="0"/>
                    <a:cs typeface="Calibri" panose="020F0502020204030204" pitchFamily="34" charset="0"/>
                  </a:rPr>
                  <a:t>“Learned”</a:t>
                </a:r>
              </a:p>
            </p:txBody>
          </p:sp>
        </p:grpSp>
        <p:cxnSp>
          <p:nvCxnSpPr>
            <p:cNvPr id="24" name="Straight Connector 23">
              <a:extLst>
                <a:ext uri="{FF2B5EF4-FFF2-40B4-BE49-F238E27FC236}">
                  <a16:creationId xmlns:a16="http://schemas.microsoft.com/office/drawing/2014/main" id="{E297565D-7AB4-6299-2698-76D7D9AF3FEA}"/>
                </a:ext>
              </a:extLst>
            </p:cNvPr>
            <p:cNvCxnSpPr>
              <a:cxnSpLocks/>
            </p:cNvCxnSpPr>
            <p:nvPr/>
          </p:nvCxnSpPr>
          <p:spPr bwMode="auto">
            <a:xfrm flipV="1">
              <a:off x="3992219" y="2928395"/>
              <a:ext cx="562419" cy="500605"/>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grpSp>
      <p:grpSp>
        <p:nvGrpSpPr>
          <p:cNvPr id="36" name="Group 35">
            <a:extLst>
              <a:ext uri="{FF2B5EF4-FFF2-40B4-BE49-F238E27FC236}">
                <a16:creationId xmlns:a16="http://schemas.microsoft.com/office/drawing/2014/main" id="{3576A140-2623-40AB-29A6-7F01AD99BD8A}"/>
              </a:ext>
            </a:extLst>
          </p:cNvPr>
          <p:cNvGrpSpPr/>
          <p:nvPr/>
        </p:nvGrpSpPr>
        <p:grpSpPr>
          <a:xfrm>
            <a:off x="887364" y="4532330"/>
            <a:ext cx="3667274" cy="1693671"/>
            <a:chOff x="887364" y="4671813"/>
            <a:chExt cx="3667274" cy="1693671"/>
          </a:xfrm>
        </p:grpSpPr>
        <p:grpSp>
          <p:nvGrpSpPr>
            <p:cNvPr id="18" name="Group 17">
              <a:extLst>
                <a:ext uri="{FF2B5EF4-FFF2-40B4-BE49-F238E27FC236}">
                  <a16:creationId xmlns:a16="http://schemas.microsoft.com/office/drawing/2014/main" id="{554C29A1-0116-FA14-3992-74E938C20497}"/>
                </a:ext>
              </a:extLst>
            </p:cNvPr>
            <p:cNvGrpSpPr/>
            <p:nvPr/>
          </p:nvGrpSpPr>
          <p:grpSpPr>
            <a:xfrm>
              <a:off x="887364" y="4671813"/>
              <a:ext cx="3104856" cy="1693671"/>
              <a:chOff x="889628" y="5010141"/>
              <a:chExt cx="3104856" cy="1693671"/>
            </a:xfrm>
          </p:grpSpPr>
          <p:sp>
            <p:nvSpPr>
              <p:cNvPr id="15" name="TextBox 14">
                <a:extLst>
                  <a:ext uri="{FF2B5EF4-FFF2-40B4-BE49-F238E27FC236}">
                    <a16:creationId xmlns:a16="http://schemas.microsoft.com/office/drawing/2014/main" id="{FB9798EF-1EAE-F35F-963F-C0CA19B0C3F4}"/>
                  </a:ext>
                </a:extLst>
              </p:cNvPr>
              <p:cNvSpPr txBox="1"/>
              <p:nvPr/>
            </p:nvSpPr>
            <p:spPr>
              <a:xfrm>
                <a:off x="889628" y="5010141"/>
                <a:ext cx="3104855" cy="394216"/>
              </a:xfrm>
              <a:prstGeom prst="round2SameRect">
                <a:avLst>
                  <a:gd name="adj1" fmla="val 50000"/>
                  <a:gd name="adj2" fmla="val 0"/>
                </a:avLst>
              </a:prstGeom>
              <a:solidFill>
                <a:srgbClr val="2AB88E"/>
              </a:solidFill>
              <a:ln w="19050">
                <a:solidFill>
                  <a:schemeClr val="tx1"/>
                </a:solidFill>
              </a:ln>
            </p:spPr>
            <p:txBody>
              <a:bodyPr wrap="square" rtlCol="0">
                <a:spAutoFit/>
              </a:bodyPr>
              <a:lstStyle/>
              <a:p>
                <a:pPr algn="ct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13CC31C-2895-9036-5018-5DC1C80A5FCA}"/>
                  </a:ext>
                </a:extLst>
              </p:cNvPr>
              <p:cNvSpPr txBox="1"/>
              <p:nvPr/>
            </p:nvSpPr>
            <p:spPr>
              <a:xfrm>
                <a:off x="889629" y="5108196"/>
                <a:ext cx="3104855" cy="1595616"/>
              </a:xfrm>
              <a:prstGeom prst="roundRect">
                <a:avLst>
                  <a:gd name="adj" fmla="val 10821"/>
                </a:avLst>
              </a:prstGeom>
              <a:solidFill>
                <a:schemeClr val="bg1">
                  <a:lumMod val="95000"/>
                </a:schemeClr>
              </a:solidFill>
              <a:ln w="19050">
                <a:solidFill>
                  <a:schemeClr val="tx1"/>
                </a:solidFill>
              </a:ln>
            </p:spPr>
            <p:txBody>
              <a:bodyPr wrap="square" rtlCol="0">
                <a:spAutoFit/>
              </a:bodyPr>
              <a:lstStyle/>
              <a:p>
                <a:pPr algn="ctr">
                  <a:spcAft>
                    <a:spcPts val="600"/>
                  </a:spcAft>
                </a:pPr>
                <a:r>
                  <a:rPr lang="en-US" sz="1800" u="sng" dirty="0">
                    <a:latin typeface="Calibri" panose="020F0502020204030204" pitchFamily="34" charset="0"/>
                    <a:ea typeface="Calibri" panose="020F0502020204030204" pitchFamily="34" charset="0"/>
                    <a:cs typeface="Calibri" panose="020F0502020204030204" pitchFamily="34" charset="0"/>
                  </a:rPr>
                  <a:t>Story</a:t>
                </a:r>
              </a:p>
              <a:p>
                <a:pPr algn="ctr">
                  <a:spcAft>
                    <a:spcPts val="600"/>
                  </a:spcAft>
                </a:pPr>
                <a:r>
                  <a:rPr lang="en-US" sz="1600" dirty="0">
                    <a:latin typeface="Calibri" panose="020F0502020204030204" pitchFamily="34" charset="0"/>
                    <a:ea typeface="Calibri" panose="020F0502020204030204" pitchFamily="34" charset="0"/>
                    <a:cs typeface="Calibri" panose="020F0502020204030204" pitchFamily="34" charset="0"/>
                  </a:rPr>
                  <a:t>Sequencing of statements with added context</a:t>
                </a:r>
              </a:p>
              <a:p>
                <a:pPr algn="ctr">
                  <a:spcAft>
                    <a:spcPts val="600"/>
                  </a:spcAft>
                </a:pPr>
                <a:r>
                  <a:rPr lang="en-US" sz="1600" b="1" i="1" dirty="0">
                    <a:solidFill>
                      <a:srgbClr val="2AB88E"/>
                    </a:solidFill>
                    <a:latin typeface="Calibri" panose="020F0502020204030204" pitchFamily="34" charset="0"/>
                    <a:ea typeface="Calibri" panose="020F0502020204030204" pitchFamily="34" charset="0"/>
                    <a:cs typeface="Calibri" panose="020F0502020204030204" pitchFamily="34" charset="0"/>
                  </a:rPr>
                  <a:t>“Mike read the slide. Then Mike understood xAPI.”</a:t>
                </a:r>
              </a:p>
            </p:txBody>
          </p:sp>
        </p:grpSp>
        <p:cxnSp>
          <p:nvCxnSpPr>
            <p:cNvPr id="27" name="Straight Connector 26">
              <a:extLst>
                <a:ext uri="{FF2B5EF4-FFF2-40B4-BE49-F238E27FC236}">
                  <a16:creationId xmlns:a16="http://schemas.microsoft.com/office/drawing/2014/main" id="{56554D4E-A0E7-2162-03CE-7E01C90205D7}"/>
                </a:ext>
              </a:extLst>
            </p:cNvPr>
            <p:cNvCxnSpPr>
              <a:cxnSpLocks/>
            </p:cNvCxnSpPr>
            <p:nvPr/>
          </p:nvCxnSpPr>
          <p:spPr bwMode="auto">
            <a:xfrm>
              <a:off x="3992218" y="5570230"/>
              <a:ext cx="562420" cy="0"/>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grpSp>
      <p:grpSp>
        <p:nvGrpSpPr>
          <p:cNvPr id="33" name="Group 32">
            <a:extLst>
              <a:ext uri="{FF2B5EF4-FFF2-40B4-BE49-F238E27FC236}">
                <a16:creationId xmlns:a16="http://schemas.microsoft.com/office/drawing/2014/main" id="{F37F4418-36B8-1E03-69BF-F5449E27CBFA}"/>
              </a:ext>
            </a:extLst>
          </p:cNvPr>
          <p:cNvGrpSpPr/>
          <p:nvPr/>
        </p:nvGrpSpPr>
        <p:grpSpPr>
          <a:xfrm>
            <a:off x="7625080" y="3488370"/>
            <a:ext cx="3679556" cy="1776865"/>
            <a:chOff x="7625080" y="3488370"/>
            <a:chExt cx="3679556" cy="1776865"/>
          </a:xfrm>
        </p:grpSpPr>
        <p:grpSp>
          <p:nvGrpSpPr>
            <p:cNvPr id="7" name="Group 6">
              <a:extLst>
                <a:ext uri="{FF2B5EF4-FFF2-40B4-BE49-F238E27FC236}">
                  <a16:creationId xmlns:a16="http://schemas.microsoft.com/office/drawing/2014/main" id="{45041ADC-AA02-571A-3BF8-DCA714D77D75}"/>
                </a:ext>
              </a:extLst>
            </p:cNvPr>
            <p:cNvGrpSpPr/>
            <p:nvPr/>
          </p:nvGrpSpPr>
          <p:grpSpPr>
            <a:xfrm>
              <a:off x="8199781" y="3488370"/>
              <a:ext cx="3104855" cy="1776865"/>
              <a:chOff x="8199781" y="3488370"/>
              <a:chExt cx="3104855" cy="1776865"/>
            </a:xfrm>
          </p:grpSpPr>
          <p:sp>
            <p:nvSpPr>
              <p:cNvPr id="16" name="TextBox 15">
                <a:extLst>
                  <a:ext uri="{FF2B5EF4-FFF2-40B4-BE49-F238E27FC236}">
                    <a16:creationId xmlns:a16="http://schemas.microsoft.com/office/drawing/2014/main" id="{BBC23222-B7E8-AB69-6AF4-73CF5625AC47}"/>
                  </a:ext>
                </a:extLst>
              </p:cNvPr>
              <p:cNvSpPr txBox="1"/>
              <p:nvPr/>
            </p:nvSpPr>
            <p:spPr>
              <a:xfrm>
                <a:off x="8199781" y="3488370"/>
                <a:ext cx="3104855" cy="394216"/>
              </a:xfrm>
              <a:prstGeom prst="round2SameRect">
                <a:avLst>
                  <a:gd name="adj1" fmla="val 50000"/>
                  <a:gd name="adj2" fmla="val 0"/>
                </a:avLst>
              </a:prstGeom>
              <a:solidFill>
                <a:srgbClr val="97D6F3"/>
              </a:solidFill>
              <a:ln w="19050">
                <a:solidFill>
                  <a:schemeClr val="tx1"/>
                </a:solidFill>
              </a:ln>
            </p:spPr>
            <p:txBody>
              <a:bodyPr wrap="square" rtlCol="0">
                <a:spAutoFit/>
              </a:bodyPr>
              <a:lstStyle/>
              <a:p>
                <a:pPr algn="ct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4934403-0B84-1631-0AD8-12026846D0BA}"/>
                  </a:ext>
                </a:extLst>
              </p:cNvPr>
              <p:cNvSpPr txBox="1"/>
              <p:nvPr/>
            </p:nvSpPr>
            <p:spPr>
              <a:xfrm>
                <a:off x="8199781" y="3596693"/>
                <a:ext cx="3104855" cy="1668542"/>
              </a:xfrm>
              <a:prstGeom prst="roundRect">
                <a:avLst>
                  <a:gd name="adj" fmla="val 11774"/>
                </a:avLst>
              </a:prstGeom>
              <a:solidFill>
                <a:schemeClr val="bg1">
                  <a:lumMod val="95000"/>
                </a:schemeClr>
              </a:solidFill>
              <a:ln w="19050">
                <a:solidFill>
                  <a:schemeClr val="tx1"/>
                </a:solidFill>
              </a:ln>
            </p:spPr>
            <p:txBody>
              <a:bodyPr wrap="square" rtlCol="0">
                <a:spAutoFit/>
              </a:bodyPr>
              <a:lstStyle/>
              <a:p>
                <a:pPr algn="ctr">
                  <a:spcAft>
                    <a:spcPts val="600"/>
                  </a:spcAft>
                </a:pPr>
                <a:r>
                  <a:rPr lang="en-US" sz="1800" u="sng" dirty="0">
                    <a:latin typeface="Calibri" panose="020F0502020204030204" pitchFamily="34" charset="0"/>
                    <a:ea typeface="Calibri" panose="020F0502020204030204" pitchFamily="34" charset="0"/>
                    <a:cs typeface="Calibri" panose="020F0502020204030204" pitchFamily="34" charset="0"/>
                  </a:rPr>
                  <a:t>Statements</a:t>
                </a:r>
              </a:p>
              <a:p>
                <a:pPr algn="ctr">
                  <a:spcAft>
                    <a:spcPts val="600"/>
                  </a:spcAft>
                </a:pPr>
                <a:r>
                  <a:rPr lang="en-US" sz="1600" dirty="0">
                    <a:latin typeface="Calibri" panose="020F0502020204030204" pitchFamily="34" charset="0"/>
                    <a:ea typeface="Calibri" panose="020F0502020204030204" pitchFamily="34" charset="0"/>
                    <a:cs typeface="Calibri" panose="020F0502020204030204" pitchFamily="34" charset="0"/>
                  </a:rPr>
                  <a:t>An array of possible statements and the information they should hold</a:t>
                </a:r>
              </a:p>
              <a:p>
                <a:pPr algn="ctr">
                  <a:spcAft>
                    <a:spcPts val="600"/>
                  </a:spcAft>
                </a:pPr>
                <a:r>
                  <a:rPr lang="en-US" sz="1600" b="1" i="1" dirty="0">
                    <a:solidFill>
                      <a:srgbClr val="6C99B0"/>
                    </a:solidFill>
                    <a:latin typeface="Calibri" panose="020F0502020204030204" pitchFamily="34" charset="0"/>
                    <a:ea typeface="Calibri" panose="020F0502020204030204" pitchFamily="34" charset="0"/>
                    <a:cs typeface="Calibri" panose="020F0502020204030204" pitchFamily="34" charset="0"/>
                  </a:rPr>
                  <a:t>“Mike learned about xAPI”</a:t>
                </a:r>
                <a:endParaRPr lang="en-US" sz="1600" dirty="0">
                  <a:solidFill>
                    <a:srgbClr val="6C99B0"/>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29" name="Straight Connector 28">
              <a:extLst>
                <a:ext uri="{FF2B5EF4-FFF2-40B4-BE49-F238E27FC236}">
                  <a16:creationId xmlns:a16="http://schemas.microsoft.com/office/drawing/2014/main" id="{83B5CEC8-4C1E-ADF6-6C02-C51F948DD3D4}"/>
                </a:ext>
              </a:extLst>
            </p:cNvPr>
            <p:cNvCxnSpPr>
              <a:cxnSpLocks/>
            </p:cNvCxnSpPr>
            <p:nvPr/>
          </p:nvCxnSpPr>
          <p:spPr bwMode="auto">
            <a:xfrm>
              <a:off x="7625080" y="4287173"/>
              <a:ext cx="572435" cy="0"/>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grpSp>
      <p:sp>
        <p:nvSpPr>
          <p:cNvPr id="3" name="Slide Number Placeholder 2">
            <a:extLst>
              <a:ext uri="{FF2B5EF4-FFF2-40B4-BE49-F238E27FC236}">
                <a16:creationId xmlns:a16="http://schemas.microsoft.com/office/drawing/2014/main" id="{B9DCECBF-7296-26A8-70F2-50D6EEB815CC}"/>
              </a:ext>
            </a:extLst>
          </p:cNvPr>
          <p:cNvSpPr>
            <a:spLocks noGrp="1"/>
          </p:cNvSpPr>
          <p:nvPr>
            <p:ph type="sldNum" sz="quarter" idx="10"/>
          </p:nvPr>
        </p:nvSpPr>
        <p:spPr/>
        <p:txBody>
          <a:bodyPr/>
          <a:lstStyle/>
          <a:p>
            <a:pPr>
              <a:defRPr/>
            </a:pPr>
            <a:fld id="{D68E8870-17DE-45C4-A8DD-7644B2422933}" type="slidenum">
              <a:rPr lang="en-US" smtClean="0"/>
              <a:pPr>
                <a:defRPr/>
              </a:pPr>
              <a:t>34</a:t>
            </a:fld>
            <a:endParaRPr lang="en-US"/>
          </a:p>
        </p:txBody>
      </p:sp>
    </p:spTree>
    <p:extLst>
      <p:ext uri="{BB962C8B-B14F-4D97-AF65-F5344CB8AC3E}">
        <p14:creationId xmlns:p14="http://schemas.microsoft.com/office/powerpoint/2010/main" val="18377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70D7-BF32-362C-1881-3E90939AF246}"/>
              </a:ext>
            </a:extLst>
          </p:cNvPr>
          <p:cNvSpPr>
            <a:spLocks noGrp="1"/>
          </p:cNvSpPr>
          <p:nvPr>
            <p:ph type="title"/>
          </p:nvPr>
        </p:nvSpPr>
        <p:spPr/>
        <p:txBody>
          <a:bodyPr/>
          <a:lstStyle/>
          <a:p>
            <a:r>
              <a:rPr lang="en-US" dirty="0"/>
              <a:t>Using an xAPI Profile</a:t>
            </a:r>
          </a:p>
        </p:txBody>
      </p:sp>
      <p:sp>
        <p:nvSpPr>
          <p:cNvPr id="9" name="Rectangle 8">
            <a:extLst>
              <a:ext uri="{FF2B5EF4-FFF2-40B4-BE49-F238E27FC236}">
                <a16:creationId xmlns:a16="http://schemas.microsoft.com/office/drawing/2014/main" id="{DFEDD2CD-2491-3249-FF65-58A0177280B4}"/>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0" name="Rectangle 9">
            <a:extLst>
              <a:ext uri="{FF2B5EF4-FFF2-40B4-BE49-F238E27FC236}">
                <a16:creationId xmlns:a16="http://schemas.microsoft.com/office/drawing/2014/main" id="{CA8E84FC-72A7-1438-57FB-806499A0A5FB}"/>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15" name="TextBox 14">
            <a:extLst>
              <a:ext uri="{FF2B5EF4-FFF2-40B4-BE49-F238E27FC236}">
                <a16:creationId xmlns:a16="http://schemas.microsoft.com/office/drawing/2014/main" id="{91123660-8EAC-7E1C-0101-6ABD669E41E1}"/>
              </a:ext>
            </a:extLst>
          </p:cNvPr>
          <p:cNvSpPr txBox="1"/>
          <p:nvPr/>
        </p:nvSpPr>
        <p:spPr>
          <a:xfrm>
            <a:off x="978370" y="1430828"/>
            <a:ext cx="10235264" cy="2831837"/>
          </a:xfrm>
          <a:prstGeom prst="roundRect">
            <a:avLst>
              <a:gd name="adj" fmla="val 0"/>
            </a:avLst>
          </a:prstGeom>
          <a:solidFill>
            <a:schemeClr val="bg1">
              <a:lumMod val="95000"/>
            </a:schemeClr>
          </a:solidFill>
          <a:ln w="19050">
            <a:noFill/>
          </a:ln>
        </p:spPr>
        <p:txBody>
          <a:bodyPr wrap="square" tIns="182880" rtlCol="0">
            <a:noAutofit/>
          </a:bodyPr>
          <a:lstStyle/>
          <a:p>
            <a:pPr algn="ctr">
              <a:spcAft>
                <a:spcPts val="600"/>
              </a:spcAft>
            </a:pPr>
            <a:r>
              <a:rPr lang="en-US" sz="1800" b="1">
                <a:latin typeface="Arial" panose="020B0604020202020204" pitchFamily="34" charset="0"/>
                <a:cs typeface="Arial" panose="020B0604020202020204" pitchFamily="34" charset="0"/>
              </a:rPr>
              <a:t>Designing a Learning Path</a:t>
            </a:r>
          </a:p>
        </p:txBody>
      </p:sp>
      <p:grpSp>
        <p:nvGrpSpPr>
          <p:cNvPr id="17" name="Group 16">
            <a:extLst>
              <a:ext uri="{FF2B5EF4-FFF2-40B4-BE49-F238E27FC236}">
                <a16:creationId xmlns:a16="http://schemas.microsoft.com/office/drawing/2014/main" id="{21C5FCBA-E3E7-4E23-2BC9-30F8562AF292}"/>
              </a:ext>
            </a:extLst>
          </p:cNvPr>
          <p:cNvGrpSpPr/>
          <p:nvPr/>
        </p:nvGrpSpPr>
        <p:grpSpPr>
          <a:xfrm rot="21334957">
            <a:off x="3590595" y="2163629"/>
            <a:ext cx="1023293" cy="1023293"/>
            <a:chOff x="10028884" y="2326164"/>
            <a:chExt cx="2007797" cy="2007797"/>
          </a:xfrm>
        </p:grpSpPr>
        <p:sp>
          <p:nvSpPr>
            <p:cNvPr id="19" name="Oval 18">
              <a:extLst>
                <a:ext uri="{FF2B5EF4-FFF2-40B4-BE49-F238E27FC236}">
                  <a16:creationId xmlns:a16="http://schemas.microsoft.com/office/drawing/2014/main" id="{7F196579-9957-0F8A-8140-E11E7D5FBF59}"/>
                </a:ext>
              </a:extLst>
            </p:cNvPr>
            <p:cNvSpPr/>
            <p:nvPr/>
          </p:nvSpPr>
          <p:spPr bwMode="auto">
            <a:xfrm rot="4604905">
              <a:off x="10028884" y="2326164"/>
              <a:ext cx="2007797" cy="2007797"/>
            </a:xfrm>
            <a:prstGeom prst="ellipse">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Oval 19">
              <a:extLst>
                <a:ext uri="{FF2B5EF4-FFF2-40B4-BE49-F238E27FC236}">
                  <a16:creationId xmlns:a16="http://schemas.microsoft.com/office/drawing/2014/main" id="{CD8E0AFE-D4CD-55A1-20F6-8C41A2C2411C}"/>
                </a:ext>
              </a:extLst>
            </p:cNvPr>
            <p:cNvSpPr/>
            <p:nvPr/>
          </p:nvSpPr>
          <p:spPr bwMode="auto">
            <a:xfrm>
              <a:off x="10118382" y="2396552"/>
              <a:ext cx="1828800" cy="1828800"/>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1" name="Group 20">
            <a:extLst>
              <a:ext uri="{FF2B5EF4-FFF2-40B4-BE49-F238E27FC236}">
                <a16:creationId xmlns:a16="http://schemas.microsoft.com/office/drawing/2014/main" id="{04E728EB-BA49-41D8-70C5-FB63F88CA6EC}"/>
              </a:ext>
            </a:extLst>
          </p:cNvPr>
          <p:cNvGrpSpPr/>
          <p:nvPr/>
        </p:nvGrpSpPr>
        <p:grpSpPr>
          <a:xfrm>
            <a:off x="1566815" y="2163629"/>
            <a:ext cx="1023293" cy="1023293"/>
            <a:chOff x="9259344" y="2289687"/>
            <a:chExt cx="1759696" cy="1759696"/>
          </a:xfrm>
        </p:grpSpPr>
        <p:grpSp>
          <p:nvGrpSpPr>
            <p:cNvPr id="22" name="Group 21">
              <a:extLst>
                <a:ext uri="{FF2B5EF4-FFF2-40B4-BE49-F238E27FC236}">
                  <a16:creationId xmlns:a16="http://schemas.microsoft.com/office/drawing/2014/main" id="{01CA5708-6F93-874E-D6BF-8F53D9B8D672}"/>
                </a:ext>
              </a:extLst>
            </p:cNvPr>
            <p:cNvGrpSpPr/>
            <p:nvPr/>
          </p:nvGrpSpPr>
          <p:grpSpPr>
            <a:xfrm rot="3533938">
              <a:off x="9259344" y="2289687"/>
              <a:ext cx="1759696" cy="1759696"/>
              <a:chOff x="10028884" y="2326164"/>
              <a:chExt cx="2007797" cy="2007797"/>
            </a:xfrm>
          </p:grpSpPr>
          <p:sp>
            <p:nvSpPr>
              <p:cNvPr id="24" name="Oval 23">
                <a:extLst>
                  <a:ext uri="{FF2B5EF4-FFF2-40B4-BE49-F238E27FC236}">
                    <a16:creationId xmlns:a16="http://schemas.microsoft.com/office/drawing/2014/main" id="{3144258A-538A-5D90-BD9E-160C512FD3B2}"/>
                  </a:ext>
                </a:extLst>
              </p:cNvPr>
              <p:cNvSpPr/>
              <p:nvPr/>
            </p:nvSpPr>
            <p:spPr bwMode="auto">
              <a:xfrm rot="7266062">
                <a:off x="10028884" y="2326164"/>
                <a:ext cx="2007797" cy="2007797"/>
              </a:xfrm>
              <a:prstGeom prst="ellipse">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8402FA77-7542-DC6F-692E-EF9B70578399}"/>
                  </a:ext>
                </a:extLst>
              </p:cNvPr>
              <p:cNvSpPr/>
              <p:nvPr/>
            </p:nvSpPr>
            <p:spPr bwMode="auto">
              <a:xfrm rot="2661157">
                <a:off x="10118384" y="2415663"/>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23" name="Graphic 26" descr="Classroom with solid fill">
              <a:extLst>
                <a:ext uri="{FF2B5EF4-FFF2-40B4-BE49-F238E27FC236}">
                  <a16:creationId xmlns:a16="http://schemas.microsoft.com/office/drawing/2014/main" id="{73893E4D-E9E4-859E-D42F-448FC2B2DF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48669" y="2578375"/>
              <a:ext cx="1186125" cy="1186125"/>
            </a:xfrm>
            <a:prstGeom prst="rect">
              <a:avLst/>
            </a:prstGeom>
          </p:spPr>
        </p:pic>
      </p:grpSp>
      <p:grpSp>
        <p:nvGrpSpPr>
          <p:cNvPr id="26" name="Group 25">
            <a:extLst>
              <a:ext uri="{FF2B5EF4-FFF2-40B4-BE49-F238E27FC236}">
                <a16:creationId xmlns:a16="http://schemas.microsoft.com/office/drawing/2014/main" id="{BB00BD36-B87A-CB8F-0817-72298A8725CF}"/>
              </a:ext>
            </a:extLst>
          </p:cNvPr>
          <p:cNvGrpSpPr/>
          <p:nvPr/>
        </p:nvGrpSpPr>
        <p:grpSpPr>
          <a:xfrm>
            <a:off x="5614375" y="2163629"/>
            <a:ext cx="1023293" cy="1023293"/>
            <a:chOff x="5898461" y="2714861"/>
            <a:chExt cx="1428276" cy="1428276"/>
          </a:xfrm>
        </p:grpSpPr>
        <p:grpSp>
          <p:nvGrpSpPr>
            <p:cNvPr id="27" name="Group 26">
              <a:extLst>
                <a:ext uri="{FF2B5EF4-FFF2-40B4-BE49-F238E27FC236}">
                  <a16:creationId xmlns:a16="http://schemas.microsoft.com/office/drawing/2014/main" id="{540BFD78-14E8-21B0-C472-B7A5225351BB}"/>
                </a:ext>
              </a:extLst>
            </p:cNvPr>
            <p:cNvGrpSpPr/>
            <p:nvPr/>
          </p:nvGrpSpPr>
          <p:grpSpPr>
            <a:xfrm flipH="1">
              <a:off x="5898461" y="2714861"/>
              <a:ext cx="1428276" cy="1428276"/>
              <a:chOff x="10028884" y="2326164"/>
              <a:chExt cx="2007797" cy="2007797"/>
            </a:xfrm>
          </p:grpSpPr>
          <p:sp>
            <p:nvSpPr>
              <p:cNvPr id="35" name="Oval 34">
                <a:extLst>
                  <a:ext uri="{FF2B5EF4-FFF2-40B4-BE49-F238E27FC236}">
                    <a16:creationId xmlns:a16="http://schemas.microsoft.com/office/drawing/2014/main" id="{84BED1C7-53E3-DC07-FA78-C92FE47EEBF4}"/>
                  </a:ext>
                </a:extLst>
              </p:cNvPr>
              <p:cNvSpPr/>
              <p:nvPr/>
            </p:nvSpPr>
            <p:spPr bwMode="auto">
              <a:xfrm rot="4604905">
                <a:off x="10028884" y="2326164"/>
                <a:ext cx="2007797" cy="2007797"/>
              </a:xfrm>
              <a:prstGeom prst="ellipse">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Oval 35">
                <a:extLst>
                  <a:ext uri="{FF2B5EF4-FFF2-40B4-BE49-F238E27FC236}">
                    <a16:creationId xmlns:a16="http://schemas.microsoft.com/office/drawing/2014/main" id="{A501C704-915C-8EF3-B64D-3C763372351F}"/>
                  </a:ext>
                </a:extLst>
              </p:cNvPr>
              <p:cNvSpPr/>
              <p:nvPr/>
            </p:nvSpPr>
            <p:spPr bwMode="auto">
              <a:xfrm>
                <a:off x="10115490" y="2415215"/>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8" name="Group 27">
              <a:extLst>
                <a:ext uri="{FF2B5EF4-FFF2-40B4-BE49-F238E27FC236}">
                  <a16:creationId xmlns:a16="http://schemas.microsoft.com/office/drawing/2014/main" id="{32151F07-4CFC-062C-871D-F5FB17B753D3}"/>
                </a:ext>
              </a:extLst>
            </p:cNvPr>
            <p:cNvGrpSpPr/>
            <p:nvPr/>
          </p:nvGrpSpPr>
          <p:grpSpPr>
            <a:xfrm>
              <a:off x="6218482" y="3147651"/>
              <a:ext cx="788235" cy="562697"/>
              <a:chOff x="6166480" y="2818275"/>
              <a:chExt cx="892238" cy="636942"/>
            </a:xfrm>
          </p:grpSpPr>
          <p:grpSp>
            <p:nvGrpSpPr>
              <p:cNvPr id="29" name="Group 28">
                <a:extLst>
                  <a:ext uri="{FF2B5EF4-FFF2-40B4-BE49-F238E27FC236}">
                    <a16:creationId xmlns:a16="http://schemas.microsoft.com/office/drawing/2014/main" id="{81684521-506E-9BA9-14F6-A1F5B0924E54}"/>
                  </a:ext>
                </a:extLst>
              </p:cNvPr>
              <p:cNvGrpSpPr/>
              <p:nvPr/>
            </p:nvGrpSpPr>
            <p:grpSpPr>
              <a:xfrm>
                <a:off x="6166480" y="2818275"/>
                <a:ext cx="892238" cy="636942"/>
                <a:chOff x="6166480" y="2818275"/>
                <a:chExt cx="892238" cy="636942"/>
              </a:xfrm>
            </p:grpSpPr>
            <p:sp>
              <p:nvSpPr>
                <p:cNvPr id="33" name="Rectangle 32">
                  <a:extLst>
                    <a:ext uri="{FF2B5EF4-FFF2-40B4-BE49-F238E27FC236}">
                      <a16:creationId xmlns:a16="http://schemas.microsoft.com/office/drawing/2014/main" id="{F3DDFDD0-E524-EEFF-63F3-F2945E03E48F}"/>
                    </a:ext>
                  </a:extLst>
                </p:cNvPr>
                <p:cNvSpPr/>
                <p:nvPr/>
              </p:nvSpPr>
              <p:spPr bwMode="auto">
                <a:xfrm>
                  <a:off x="6166480" y="2860493"/>
                  <a:ext cx="892238" cy="594724"/>
                </a:xfrm>
                <a:prstGeom prst="rect">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Rectangle 33">
                  <a:extLst>
                    <a:ext uri="{FF2B5EF4-FFF2-40B4-BE49-F238E27FC236}">
                      <a16:creationId xmlns:a16="http://schemas.microsoft.com/office/drawing/2014/main" id="{C68F7C82-AAB0-EA49-5A5F-567A63B0CEED}"/>
                    </a:ext>
                  </a:extLst>
                </p:cNvPr>
                <p:cNvSpPr/>
                <p:nvPr/>
              </p:nvSpPr>
              <p:spPr bwMode="auto">
                <a:xfrm>
                  <a:off x="6166480" y="2818275"/>
                  <a:ext cx="892238" cy="45719"/>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0" name="Group 29">
                <a:extLst>
                  <a:ext uri="{FF2B5EF4-FFF2-40B4-BE49-F238E27FC236}">
                    <a16:creationId xmlns:a16="http://schemas.microsoft.com/office/drawing/2014/main" id="{F8845BB2-CA82-1511-E95C-2203515FD6BB}"/>
                  </a:ext>
                </a:extLst>
              </p:cNvPr>
              <p:cNvGrpSpPr/>
              <p:nvPr/>
            </p:nvGrpSpPr>
            <p:grpSpPr>
              <a:xfrm>
                <a:off x="6414747" y="2962676"/>
                <a:ext cx="395705" cy="390358"/>
                <a:chOff x="6414747" y="2962676"/>
                <a:chExt cx="395705" cy="390358"/>
              </a:xfrm>
            </p:grpSpPr>
            <p:sp>
              <p:nvSpPr>
                <p:cNvPr id="31" name="Oval 30">
                  <a:extLst>
                    <a:ext uri="{FF2B5EF4-FFF2-40B4-BE49-F238E27FC236}">
                      <a16:creationId xmlns:a16="http://schemas.microsoft.com/office/drawing/2014/main" id="{93449737-300E-AA4F-CB0C-B03AC453683D}"/>
                    </a:ext>
                  </a:extLst>
                </p:cNvPr>
                <p:cNvSpPr/>
                <p:nvPr/>
              </p:nvSpPr>
              <p:spPr bwMode="auto">
                <a:xfrm>
                  <a:off x="6414747" y="2962676"/>
                  <a:ext cx="395705" cy="390358"/>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2" name="Graphic 31" descr="Play with solid fill">
                  <a:extLst>
                    <a:ext uri="{FF2B5EF4-FFF2-40B4-BE49-F238E27FC236}">
                      <a16:creationId xmlns:a16="http://schemas.microsoft.com/office/drawing/2014/main" id="{12752D9E-E805-6ED7-C83C-DEA377A328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488505" y="3002765"/>
                  <a:ext cx="310181" cy="310181"/>
                </a:xfrm>
                <a:prstGeom prst="rect">
                  <a:avLst/>
                </a:prstGeom>
              </p:spPr>
            </p:pic>
          </p:grpSp>
        </p:grpSp>
      </p:grpSp>
      <p:grpSp>
        <p:nvGrpSpPr>
          <p:cNvPr id="39" name="Group 38">
            <a:extLst>
              <a:ext uri="{FF2B5EF4-FFF2-40B4-BE49-F238E27FC236}">
                <a16:creationId xmlns:a16="http://schemas.microsoft.com/office/drawing/2014/main" id="{41BC2A4B-8515-130C-50A3-A06DFCA198A0}"/>
              </a:ext>
            </a:extLst>
          </p:cNvPr>
          <p:cNvGrpSpPr/>
          <p:nvPr/>
        </p:nvGrpSpPr>
        <p:grpSpPr>
          <a:xfrm flipH="1">
            <a:off x="7638155" y="2142815"/>
            <a:ext cx="1023293" cy="1023293"/>
            <a:chOff x="10028884" y="2326164"/>
            <a:chExt cx="2007797" cy="2007797"/>
          </a:xfrm>
        </p:grpSpPr>
        <p:sp>
          <p:nvSpPr>
            <p:cNvPr id="47" name="Oval 46">
              <a:extLst>
                <a:ext uri="{FF2B5EF4-FFF2-40B4-BE49-F238E27FC236}">
                  <a16:creationId xmlns:a16="http://schemas.microsoft.com/office/drawing/2014/main" id="{450D8B0A-A24B-B284-EBEA-C1AA5AFC02F5}"/>
                </a:ext>
              </a:extLst>
            </p:cNvPr>
            <p:cNvSpPr/>
            <p:nvPr/>
          </p:nvSpPr>
          <p:spPr bwMode="auto">
            <a:xfrm rot="4604905">
              <a:off x="10028884" y="2326164"/>
              <a:ext cx="2007797" cy="2007797"/>
            </a:xfrm>
            <a:prstGeom prst="ellipse">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8" name="Oval 47">
              <a:extLst>
                <a:ext uri="{FF2B5EF4-FFF2-40B4-BE49-F238E27FC236}">
                  <a16:creationId xmlns:a16="http://schemas.microsoft.com/office/drawing/2014/main" id="{31304044-75E9-4A79-2780-BABD83286429}"/>
                </a:ext>
              </a:extLst>
            </p:cNvPr>
            <p:cNvSpPr/>
            <p:nvPr/>
          </p:nvSpPr>
          <p:spPr bwMode="auto">
            <a:xfrm>
              <a:off x="10115490" y="2415215"/>
              <a:ext cx="1828799" cy="1828799"/>
            </a:xfrm>
            <a:prstGeom prst="ellipse">
              <a:avLst/>
            </a:prstGeom>
            <a:no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50" name="Group 49">
            <a:extLst>
              <a:ext uri="{FF2B5EF4-FFF2-40B4-BE49-F238E27FC236}">
                <a16:creationId xmlns:a16="http://schemas.microsoft.com/office/drawing/2014/main" id="{4BDB7FE3-CD36-0733-CF32-C12913E9E2D9}"/>
              </a:ext>
            </a:extLst>
          </p:cNvPr>
          <p:cNvGrpSpPr/>
          <p:nvPr/>
        </p:nvGrpSpPr>
        <p:grpSpPr>
          <a:xfrm flipH="1">
            <a:off x="9661936" y="2150973"/>
            <a:ext cx="1023293" cy="1023293"/>
            <a:chOff x="10028884" y="2326164"/>
            <a:chExt cx="2007797" cy="2007797"/>
          </a:xfrm>
          <a:solidFill>
            <a:schemeClr val="accent3"/>
          </a:solidFill>
        </p:grpSpPr>
        <p:sp>
          <p:nvSpPr>
            <p:cNvPr id="58" name="Oval 57">
              <a:extLst>
                <a:ext uri="{FF2B5EF4-FFF2-40B4-BE49-F238E27FC236}">
                  <a16:creationId xmlns:a16="http://schemas.microsoft.com/office/drawing/2014/main" id="{E961A22B-C79D-5A4F-058B-BD73D99688D7}"/>
                </a:ext>
              </a:extLst>
            </p:cNvPr>
            <p:cNvSpPr/>
            <p:nvPr/>
          </p:nvSpPr>
          <p:spPr bwMode="auto">
            <a:xfrm rot="4604905">
              <a:off x="10028884" y="2326164"/>
              <a:ext cx="2007797" cy="2007797"/>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9" name="Oval 58">
              <a:extLst>
                <a:ext uri="{FF2B5EF4-FFF2-40B4-BE49-F238E27FC236}">
                  <a16:creationId xmlns:a16="http://schemas.microsoft.com/office/drawing/2014/main" id="{D07C0856-76B0-885B-4844-F0C21B206303}"/>
                </a:ext>
              </a:extLst>
            </p:cNvPr>
            <p:cNvSpPr/>
            <p:nvPr/>
          </p:nvSpPr>
          <p:spPr bwMode="auto">
            <a:xfrm>
              <a:off x="10115490" y="2415215"/>
              <a:ext cx="1828799" cy="1828799"/>
            </a:xfrm>
            <a:prstGeom prst="ellipse">
              <a:avLst/>
            </a:prstGeom>
            <a:grp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61" name="Picture 60" descr="A picture containing text, clipart&#10;&#10;Description automatically generated">
            <a:extLst>
              <a:ext uri="{FF2B5EF4-FFF2-40B4-BE49-F238E27FC236}">
                <a16:creationId xmlns:a16="http://schemas.microsoft.com/office/drawing/2014/main" id="{980889BD-16A9-991C-DFE6-7435C5AE60A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8804" t="-4704" r="-18804" b="58409"/>
          <a:stretch/>
        </p:blipFill>
        <p:spPr>
          <a:xfrm>
            <a:off x="7757747" y="2258016"/>
            <a:ext cx="810762" cy="807999"/>
          </a:xfrm>
          <a:prstGeom prst="ellipse">
            <a:avLst/>
          </a:prstGeom>
        </p:spPr>
      </p:pic>
      <p:pic>
        <p:nvPicPr>
          <p:cNvPr id="62" name="Graphic 26" descr="Clipboard Mixed outline">
            <a:extLst>
              <a:ext uri="{FF2B5EF4-FFF2-40B4-BE49-F238E27FC236}">
                <a16:creationId xmlns:a16="http://schemas.microsoft.com/office/drawing/2014/main" id="{43E665A9-DE59-7FFC-DFD1-DA8580AAE0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57795" y="2317139"/>
            <a:ext cx="689752" cy="689752"/>
          </a:xfrm>
          <a:prstGeom prst="rect">
            <a:avLst/>
          </a:prstGeom>
        </p:spPr>
      </p:pic>
      <p:pic>
        <p:nvPicPr>
          <p:cNvPr id="63" name="Graphic 26" descr="Graduation cap with solid fill">
            <a:extLst>
              <a:ext uri="{FF2B5EF4-FFF2-40B4-BE49-F238E27FC236}">
                <a16:creationId xmlns:a16="http://schemas.microsoft.com/office/drawing/2014/main" id="{5B26FA20-E88F-3C06-256B-830295E7E5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27486" y="2309357"/>
            <a:ext cx="689752" cy="689752"/>
          </a:xfrm>
          <a:prstGeom prst="rect">
            <a:avLst/>
          </a:prstGeom>
        </p:spPr>
      </p:pic>
      <p:sp>
        <p:nvSpPr>
          <p:cNvPr id="64" name="TextBox 63">
            <a:extLst>
              <a:ext uri="{FF2B5EF4-FFF2-40B4-BE49-F238E27FC236}">
                <a16:creationId xmlns:a16="http://schemas.microsoft.com/office/drawing/2014/main" id="{67A718B1-ABF6-E17B-3B0C-0B0AB62EA24F}"/>
              </a:ext>
            </a:extLst>
          </p:cNvPr>
          <p:cNvSpPr txBox="1"/>
          <p:nvPr/>
        </p:nvSpPr>
        <p:spPr>
          <a:xfrm>
            <a:off x="1345100" y="3318080"/>
            <a:ext cx="1466721" cy="476701"/>
          </a:xfrm>
          <a:prstGeom prst="roundRect">
            <a:avLst>
              <a:gd name="adj" fmla="val 8321"/>
            </a:avLst>
          </a:prstGeom>
          <a:noFill/>
          <a:ln w="19050">
            <a:noFill/>
          </a:ln>
        </p:spPr>
        <p:txBody>
          <a:bodyPr wrap="square" rtlCol="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Start a Course</a:t>
            </a:r>
          </a:p>
        </p:txBody>
      </p:sp>
      <p:sp>
        <p:nvSpPr>
          <p:cNvPr id="65" name="TextBox 64">
            <a:extLst>
              <a:ext uri="{FF2B5EF4-FFF2-40B4-BE49-F238E27FC236}">
                <a16:creationId xmlns:a16="http://schemas.microsoft.com/office/drawing/2014/main" id="{68FE2169-B8DA-B3A0-22E5-AAA5270188BE}"/>
              </a:ext>
            </a:extLst>
          </p:cNvPr>
          <p:cNvSpPr txBox="1"/>
          <p:nvPr/>
        </p:nvSpPr>
        <p:spPr>
          <a:xfrm>
            <a:off x="3368129" y="3318080"/>
            <a:ext cx="1466721" cy="476701"/>
          </a:xfrm>
          <a:prstGeom prst="roundRect">
            <a:avLst>
              <a:gd name="adj" fmla="val 8321"/>
            </a:avLst>
          </a:prstGeom>
          <a:noFill/>
          <a:ln w="19050">
            <a:noFill/>
          </a:ln>
        </p:spPr>
        <p:txBody>
          <a:bodyPr wrap="square" rtlCol="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Various Assessment</a:t>
            </a:r>
          </a:p>
        </p:txBody>
      </p:sp>
      <p:sp>
        <p:nvSpPr>
          <p:cNvPr id="66" name="TextBox 65">
            <a:extLst>
              <a:ext uri="{FF2B5EF4-FFF2-40B4-BE49-F238E27FC236}">
                <a16:creationId xmlns:a16="http://schemas.microsoft.com/office/drawing/2014/main" id="{00EB671D-0F19-10C0-4C62-E540AA2D2BED}"/>
              </a:ext>
            </a:extLst>
          </p:cNvPr>
          <p:cNvSpPr txBox="1"/>
          <p:nvPr/>
        </p:nvSpPr>
        <p:spPr>
          <a:xfrm>
            <a:off x="5391158" y="3322855"/>
            <a:ext cx="1466721" cy="476701"/>
          </a:xfrm>
          <a:prstGeom prst="roundRect">
            <a:avLst>
              <a:gd name="adj" fmla="val 8321"/>
            </a:avLst>
          </a:prstGeom>
          <a:noFill/>
          <a:ln w="19050">
            <a:noFill/>
          </a:ln>
        </p:spPr>
        <p:txBody>
          <a:bodyPr wrap="square" rtlCol="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Watch Videos</a:t>
            </a:r>
          </a:p>
        </p:txBody>
      </p:sp>
      <p:sp>
        <p:nvSpPr>
          <p:cNvPr id="67" name="TextBox 66">
            <a:extLst>
              <a:ext uri="{FF2B5EF4-FFF2-40B4-BE49-F238E27FC236}">
                <a16:creationId xmlns:a16="http://schemas.microsoft.com/office/drawing/2014/main" id="{0E76A2A0-4154-8561-D03D-DEAC5C7F385E}"/>
              </a:ext>
            </a:extLst>
          </p:cNvPr>
          <p:cNvSpPr txBox="1"/>
          <p:nvPr/>
        </p:nvSpPr>
        <p:spPr>
          <a:xfrm>
            <a:off x="7486766" y="3320859"/>
            <a:ext cx="1466721" cy="476701"/>
          </a:xfrm>
          <a:prstGeom prst="roundRect">
            <a:avLst>
              <a:gd name="adj" fmla="val 8321"/>
            </a:avLst>
          </a:prstGeom>
          <a:noFill/>
          <a:ln w="19050">
            <a:noFill/>
          </a:ln>
        </p:spPr>
        <p:txBody>
          <a:bodyPr wrap="square" rtlCol="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Use the Arena</a:t>
            </a:r>
          </a:p>
        </p:txBody>
      </p:sp>
      <p:sp>
        <p:nvSpPr>
          <p:cNvPr id="68" name="TextBox 67">
            <a:extLst>
              <a:ext uri="{FF2B5EF4-FFF2-40B4-BE49-F238E27FC236}">
                <a16:creationId xmlns:a16="http://schemas.microsoft.com/office/drawing/2014/main" id="{649E409B-9FF7-7502-30D1-0043A725C108}"/>
              </a:ext>
            </a:extLst>
          </p:cNvPr>
          <p:cNvSpPr txBox="1"/>
          <p:nvPr/>
        </p:nvSpPr>
        <p:spPr>
          <a:xfrm>
            <a:off x="9439001" y="3327013"/>
            <a:ext cx="1466721" cy="476701"/>
          </a:xfrm>
          <a:prstGeom prst="roundRect">
            <a:avLst>
              <a:gd name="adj" fmla="val 8321"/>
            </a:avLst>
          </a:prstGeom>
          <a:noFill/>
          <a:ln w="19050">
            <a:noFill/>
          </a:ln>
        </p:spPr>
        <p:txBody>
          <a:bodyPr wrap="square" rtlCol="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Complete the Course</a:t>
            </a:r>
          </a:p>
        </p:txBody>
      </p:sp>
      <p:cxnSp>
        <p:nvCxnSpPr>
          <p:cNvPr id="6" name="Straight Connector 5">
            <a:extLst>
              <a:ext uri="{FF2B5EF4-FFF2-40B4-BE49-F238E27FC236}">
                <a16:creationId xmlns:a16="http://schemas.microsoft.com/office/drawing/2014/main" id="{35654E06-7B9D-1D41-196C-9C6543D8C072}"/>
              </a:ext>
            </a:extLst>
          </p:cNvPr>
          <p:cNvCxnSpPr>
            <a:cxnSpLocks/>
          </p:cNvCxnSpPr>
          <p:nvPr/>
        </p:nvCxnSpPr>
        <p:spPr bwMode="auto">
          <a:xfrm>
            <a:off x="4092315" y="4022824"/>
            <a:ext cx="0" cy="779489"/>
          </a:xfrm>
          <a:prstGeom prst="line">
            <a:avLst/>
          </a:prstGeom>
          <a:solidFill>
            <a:schemeClr val="accent1"/>
          </a:solidFill>
          <a:ln w="12700" cap="flat" cmpd="sng" algn="ctr">
            <a:solidFill>
              <a:srgbClr val="006698"/>
            </a:solidFill>
            <a:prstDash val="solid"/>
            <a:miter lim="800000"/>
            <a:headEnd type="none" w="med" len="med"/>
            <a:tailEnd type="none" w="med" len="med"/>
          </a:ln>
          <a:effectLst/>
        </p:spPr>
      </p:cxnSp>
      <p:cxnSp>
        <p:nvCxnSpPr>
          <p:cNvPr id="69" name="Straight Connector 68">
            <a:extLst>
              <a:ext uri="{FF2B5EF4-FFF2-40B4-BE49-F238E27FC236}">
                <a16:creationId xmlns:a16="http://schemas.microsoft.com/office/drawing/2014/main" id="{7F1DB6A1-F187-CEDB-FA92-405A2441667D}"/>
              </a:ext>
            </a:extLst>
          </p:cNvPr>
          <p:cNvCxnSpPr>
            <a:cxnSpLocks/>
          </p:cNvCxnSpPr>
          <p:nvPr/>
        </p:nvCxnSpPr>
        <p:spPr bwMode="auto">
          <a:xfrm>
            <a:off x="6113489" y="4022824"/>
            <a:ext cx="0" cy="779489"/>
          </a:xfrm>
          <a:prstGeom prst="line">
            <a:avLst/>
          </a:prstGeom>
          <a:solidFill>
            <a:schemeClr val="accent1"/>
          </a:solidFill>
          <a:ln w="12700" cap="flat" cmpd="sng" algn="ctr">
            <a:solidFill>
              <a:srgbClr val="006698"/>
            </a:solidFill>
            <a:prstDash val="solid"/>
            <a:miter lim="800000"/>
            <a:headEnd type="none" w="med" len="med"/>
            <a:tailEnd type="none" w="med" len="med"/>
          </a:ln>
          <a:effectLst/>
        </p:spPr>
      </p:cxnSp>
      <p:cxnSp>
        <p:nvCxnSpPr>
          <p:cNvPr id="70" name="Straight Connector 69">
            <a:extLst>
              <a:ext uri="{FF2B5EF4-FFF2-40B4-BE49-F238E27FC236}">
                <a16:creationId xmlns:a16="http://schemas.microsoft.com/office/drawing/2014/main" id="{56CA54D3-2555-9322-8E8E-D760191DFB83}"/>
              </a:ext>
            </a:extLst>
          </p:cNvPr>
          <p:cNvCxnSpPr>
            <a:cxnSpLocks/>
          </p:cNvCxnSpPr>
          <p:nvPr/>
        </p:nvCxnSpPr>
        <p:spPr bwMode="auto">
          <a:xfrm>
            <a:off x="8217108" y="4022824"/>
            <a:ext cx="0" cy="779489"/>
          </a:xfrm>
          <a:prstGeom prst="line">
            <a:avLst/>
          </a:prstGeom>
          <a:solidFill>
            <a:schemeClr val="accent1"/>
          </a:solidFill>
          <a:ln w="12700" cap="flat" cmpd="sng" algn="ctr">
            <a:solidFill>
              <a:srgbClr val="006698"/>
            </a:solidFill>
            <a:prstDash val="solid"/>
            <a:miter lim="800000"/>
            <a:headEnd type="none" w="med" len="med"/>
            <a:tailEnd type="none" w="med" len="med"/>
          </a:ln>
          <a:effectLst/>
        </p:spPr>
      </p:cxnSp>
      <p:cxnSp>
        <p:nvCxnSpPr>
          <p:cNvPr id="71" name="Straight Connector 70">
            <a:extLst>
              <a:ext uri="{FF2B5EF4-FFF2-40B4-BE49-F238E27FC236}">
                <a16:creationId xmlns:a16="http://schemas.microsoft.com/office/drawing/2014/main" id="{1FCF41BF-0819-31AC-BD34-8231576D963C}"/>
              </a:ext>
            </a:extLst>
          </p:cNvPr>
          <p:cNvCxnSpPr>
            <a:cxnSpLocks/>
            <a:endCxn id="76" idx="3"/>
          </p:cNvCxnSpPr>
          <p:nvPr/>
        </p:nvCxnSpPr>
        <p:spPr bwMode="auto">
          <a:xfrm rot="5400000">
            <a:off x="8721861" y="4330289"/>
            <a:ext cx="1796406" cy="1194174"/>
          </a:xfrm>
          <a:prstGeom prst="bentConnector2">
            <a:avLst/>
          </a:prstGeom>
          <a:solidFill>
            <a:schemeClr val="accent1"/>
          </a:solidFill>
          <a:ln w="12700" cap="flat" cmpd="sng" algn="ctr">
            <a:solidFill>
              <a:srgbClr val="006698"/>
            </a:solidFill>
            <a:prstDash val="solid"/>
            <a:miter lim="800000"/>
            <a:headEnd type="none" w="med" len="med"/>
            <a:tailEnd type="none" w="med" len="med"/>
          </a:ln>
          <a:effectLst/>
        </p:spPr>
      </p:cxnSp>
      <p:cxnSp>
        <p:nvCxnSpPr>
          <p:cNvPr id="72" name="Straight Connector 71">
            <a:extLst>
              <a:ext uri="{FF2B5EF4-FFF2-40B4-BE49-F238E27FC236}">
                <a16:creationId xmlns:a16="http://schemas.microsoft.com/office/drawing/2014/main" id="{E09BA1D4-B3B2-F7F4-5007-82CF4F2AB29A}"/>
              </a:ext>
            </a:extLst>
          </p:cNvPr>
          <p:cNvCxnSpPr>
            <a:cxnSpLocks/>
            <a:endCxn id="76" idx="1"/>
          </p:cNvCxnSpPr>
          <p:nvPr/>
        </p:nvCxnSpPr>
        <p:spPr bwMode="auto">
          <a:xfrm rot="16200000" flipH="1">
            <a:off x="1776271" y="4315403"/>
            <a:ext cx="1796406" cy="1223946"/>
          </a:xfrm>
          <a:prstGeom prst="bentConnector2">
            <a:avLst/>
          </a:prstGeom>
          <a:solidFill>
            <a:schemeClr val="accent1"/>
          </a:solidFill>
          <a:ln w="12700" cap="flat" cmpd="sng" algn="ctr">
            <a:solidFill>
              <a:srgbClr val="006698"/>
            </a:solidFill>
            <a:prstDash val="solid"/>
            <a:miter lim="800000"/>
            <a:headEnd type="none" w="med" len="med"/>
            <a:tailEnd type="none" w="med" len="med"/>
          </a:ln>
          <a:effectLst/>
        </p:spPr>
      </p:cxnSp>
      <p:sp>
        <p:nvSpPr>
          <p:cNvPr id="73" name="TextBox 72">
            <a:extLst>
              <a:ext uri="{FF2B5EF4-FFF2-40B4-BE49-F238E27FC236}">
                <a16:creationId xmlns:a16="http://schemas.microsoft.com/office/drawing/2014/main" id="{CD9A7F83-D7CE-40B5-7B4F-13E52E89D33B}"/>
              </a:ext>
            </a:extLst>
          </p:cNvPr>
          <p:cNvSpPr txBox="1"/>
          <p:nvPr/>
        </p:nvSpPr>
        <p:spPr>
          <a:xfrm>
            <a:off x="3286446" y="4428355"/>
            <a:ext cx="1611738" cy="947179"/>
          </a:xfrm>
          <a:prstGeom prst="roundRect">
            <a:avLst>
              <a:gd name="adj" fmla="val 0"/>
            </a:avLst>
          </a:prstGeom>
          <a:solidFill>
            <a:schemeClr val="bg1">
              <a:lumMod val="95000"/>
            </a:schemeClr>
          </a:solidFill>
          <a:ln w="19050">
            <a:noFill/>
          </a:ln>
        </p:spPr>
        <p:txBody>
          <a:bodyPr wrap="square" tIns="91440" bIns="91440" rtlCol="0" anchor="ctr" anchorCtr="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SCORM, biometrics, etc.</a:t>
            </a:r>
          </a:p>
        </p:txBody>
      </p:sp>
      <p:sp>
        <p:nvSpPr>
          <p:cNvPr id="74" name="TextBox 73">
            <a:extLst>
              <a:ext uri="{FF2B5EF4-FFF2-40B4-BE49-F238E27FC236}">
                <a16:creationId xmlns:a16="http://schemas.microsoft.com/office/drawing/2014/main" id="{7DFDBF1E-0D32-A43F-1ECE-115C7C460ECF}"/>
              </a:ext>
            </a:extLst>
          </p:cNvPr>
          <p:cNvSpPr txBox="1"/>
          <p:nvPr/>
        </p:nvSpPr>
        <p:spPr>
          <a:xfrm>
            <a:off x="5307620" y="4428355"/>
            <a:ext cx="1611738" cy="947179"/>
          </a:xfrm>
          <a:prstGeom prst="roundRect">
            <a:avLst>
              <a:gd name="adj" fmla="val 0"/>
            </a:avLst>
          </a:prstGeom>
          <a:solidFill>
            <a:schemeClr val="bg1">
              <a:lumMod val="95000"/>
            </a:schemeClr>
          </a:solidFill>
          <a:ln w="19050">
            <a:noFill/>
          </a:ln>
        </p:spPr>
        <p:txBody>
          <a:bodyPr wrap="square" tIns="91440" bIns="91440" rtlCol="0" anchor="ctr" anchorCtr="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Video</a:t>
            </a:r>
          </a:p>
        </p:txBody>
      </p:sp>
      <p:sp>
        <p:nvSpPr>
          <p:cNvPr id="75" name="TextBox 74">
            <a:extLst>
              <a:ext uri="{FF2B5EF4-FFF2-40B4-BE49-F238E27FC236}">
                <a16:creationId xmlns:a16="http://schemas.microsoft.com/office/drawing/2014/main" id="{ABE625F8-005A-6581-2838-46233553B7AB}"/>
              </a:ext>
            </a:extLst>
          </p:cNvPr>
          <p:cNvSpPr txBox="1"/>
          <p:nvPr/>
        </p:nvSpPr>
        <p:spPr>
          <a:xfrm>
            <a:off x="7411239" y="4428355"/>
            <a:ext cx="1611738" cy="933771"/>
          </a:xfrm>
          <a:prstGeom prst="roundRect">
            <a:avLst>
              <a:gd name="adj" fmla="val 0"/>
            </a:avLst>
          </a:prstGeom>
          <a:solidFill>
            <a:schemeClr val="bg1">
              <a:lumMod val="95000"/>
            </a:schemeClr>
          </a:solidFill>
          <a:ln w="19050">
            <a:noFill/>
          </a:ln>
        </p:spPr>
        <p:txBody>
          <a:bodyPr wrap="square" tIns="91440" bIns="91440" rtlCol="0" anchor="ctr" anchorCtr="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New, </a:t>
            </a:r>
            <a:b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b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reuse gift</a:t>
            </a:r>
          </a:p>
        </p:txBody>
      </p:sp>
      <p:sp>
        <p:nvSpPr>
          <p:cNvPr id="76" name="TextBox 75">
            <a:extLst>
              <a:ext uri="{FF2B5EF4-FFF2-40B4-BE49-F238E27FC236}">
                <a16:creationId xmlns:a16="http://schemas.microsoft.com/office/drawing/2014/main" id="{C7D3F1BB-5BE2-AA93-8B97-9E1333FC769F}"/>
              </a:ext>
            </a:extLst>
          </p:cNvPr>
          <p:cNvSpPr txBox="1"/>
          <p:nvPr/>
        </p:nvSpPr>
        <p:spPr>
          <a:xfrm>
            <a:off x="3286447" y="5593853"/>
            <a:ext cx="5736530" cy="463452"/>
          </a:xfrm>
          <a:prstGeom prst="roundRect">
            <a:avLst>
              <a:gd name="adj" fmla="val 0"/>
            </a:avLst>
          </a:prstGeom>
          <a:solidFill>
            <a:schemeClr val="bg1">
              <a:lumMod val="95000"/>
            </a:schemeClr>
          </a:solidFill>
          <a:ln w="19050">
            <a:noFill/>
          </a:ln>
        </p:spPr>
        <p:txBody>
          <a:bodyPr wrap="square" tIns="91440" bIns="91440" rtlCol="0">
            <a:noAutofit/>
          </a:bodyPr>
          <a:lstStyle/>
          <a:p>
            <a:pPr algn="ctr">
              <a:spcAft>
                <a:spcPts val="600"/>
              </a:spcAft>
            </a:pPr>
            <a:r>
              <a:rPr lang="en-US" sz="1800">
                <a:solidFill>
                  <a:schemeClr val="accent3"/>
                </a:solidFill>
                <a:latin typeface="Calibri" panose="020F0502020204030204" pitchFamily="34" charset="0"/>
                <a:ea typeface="Calibri" panose="020F0502020204030204" pitchFamily="34" charset="0"/>
                <a:cs typeface="Calibri" panose="020F0502020204030204" pitchFamily="34" charset="0"/>
              </a:rPr>
              <a:t>Navy eLearning profile</a:t>
            </a:r>
          </a:p>
        </p:txBody>
      </p:sp>
      <p:sp>
        <p:nvSpPr>
          <p:cNvPr id="3" name="Slide Number Placeholder 2">
            <a:extLst>
              <a:ext uri="{FF2B5EF4-FFF2-40B4-BE49-F238E27FC236}">
                <a16:creationId xmlns:a16="http://schemas.microsoft.com/office/drawing/2014/main" id="{DE0610AD-DCF4-DE55-5B66-5865F457F476}"/>
              </a:ext>
            </a:extLst>
          </p:cNvPr>
          <p:cNvSpPr>
            <a:spLocks noGrp="1"/>
          </p:cNvSpPr>
          <p:nvPr>
            <p:ph type="sldNum" sz="quarter" idx="10"/>
          </p:nvPr>
        </p:nvSpPr>
        <p:spPr/>
        <p:txBody>
          <a:bodyPr/>
          <a:lstStyle/>
          <a:p>
            <a:pPr>
              <a:defRPr/>
            </a:pPr>
            <a:fld id="{D68E8870-17DE-45C4-A8DD-7644B2422933}" type="slidenum">
              <a:rPr lang="en-US" smtClean="0"/>
              <a:pPr>
                <a:defRPr/>
              </a:pPr>
              <a:t>35</a:t>
            </a:fld>
            <a:endParaRPr lang="en-US"/>
          </a:p>
        </p:txBody>
      </p:sp>
    </p:spTree>
    <p:extLst>
      <p:ext uri="{BB962C8B-B14F-4D97-AF65-F5344CB8AC3E}">
        <p14:creationId xmlns:p14="http://schemas.microsoft.com/office/powerpoint/2010/main" val="1149656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CBAF-374F-A072-EB51-39B9214A928A}"/>
              </a:ext>
            </a:extLst>
          </p:cNvPr>
          <p:cNvSpPr>
            <a:spLocks noGrp="1"/>
          </p:cNvSpPr>
          <p:nvPr>
            <p:ph type="title"/>
          </p:nvPr>
        </p:nvSpPr>
        <p:spPr>
          <a:xfrm>
            <a:off x="1939738" y="0"/>
            <a:ext cx="8312525" cy="795130"/>
          </a:xfrm>
        </p:spPr>
        <p:txBody>
          <a:bodyPr/>
          <a:lstStyle/>
          <a:p>
            <a:r>
              <a:rPr lang="en-US"/>
              <a:t>ADDIE, xAPI Profiles, and a Data Strategy</a:t>
            </a:r>
          </a:p>
        </p:txBody>
      </p:sp>
      <p:sp>
        <p:nvSpPr>
          <p:cNvPr id="3" name="Content Placeholder 2">
            <a:extLst>
              <a:ext uri="{FF2B5EF4-FFF2-40B4-BE49-F238E27FC236}">
                <a16:creationId xmlns:a16="http://schemas.microsoft.com/office/drawing/2014/main" id="{18CF629F-2C06-CBA7-55BE-33CD3F5C79E8}"/>
              </a:ext>
            </a:extLst>
          </p:cNvPr>
          <p:cNvSpPr>
            <a:spLocks noGrp="1"/>
          </p:cNvSpPr>
          <p:nvPr>
            <p:ph sz="quarter" idx="11"/>
          </p:nvPr>
        </p:nvSpPr>
        <p:spPr/>
        <p:txBody>
          <a:bodyPr/>
          <a:lstStyle/>
          <a:p>
            <a:pPr marL="0" indent="0">
              <a:spcBef>
                <a:spcPts val="0"/>
              </a:spcBef>
              <a:spcAft>
                <a:spcPts val="0"/>
              </a:spcAft>
              <a:buSzPts val="2100"/>
              <a:buNone/>
            </a:pPr>
            <a:endParaRPr lang="en-US" sz="20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CD7A5E8-BF3C-BA33-B64B-B13C101352C5}"/>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7" name="Rectangle 6">
            <a:extLst>
              <a:ext uri="{FF2B5EF4-FFF2-40B4-BE49-F238E27FC236}">
                <a16:creationId xmlns:a16="http://schemas.microsoft.com/office/drawing/2014/main" id="{09FD61C8-C3DF-E3DC-B5A6-C5246632D947}"/>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graphicFrame>
        <p:nvGraphicFramePr>
          <p:cNvPr id="4" name="Table 4">
            <a:extLst>
              <a:ext uri="{FF2B5EF4-FFF2-40B4-BE49-F238E27FC236}">
                <a16:creationId xmlns:a16="http://schemas.microsoft.com/office/drawing/2014/main" id="{9824D01A-C073-2CC6-5894-92E74A732697}"/>
              </a:ext>
            </a:extLst>
          </p:cNvPr>
          <p:cNvGraphicFramePr>
            <a:graphicFrameLocks noGrp="1"/>
          </p:cNvGraphicFramePr>
          <p:nvPr>
            <p:extLst>
              <p:ext uri="{D42A27DB-BD31-4B8C-83A1-F6EECF244321}">
                <p14:modId xmlns:p14="http://schemas.microsoft.com/office/powerpoint/2010/main" val="986350044"/>
              </p:ext>
            </p:extLst>
          </p:nvPr>
        </p:nvGraphicFramePr>
        <p:xfrm>
          <a:off x="497231" y="1003700"/>
          <a:ext cx="11250618" cy="5118252"/>
        </p:xfrm>
        <a:graphic>
          <a:graphicData uri="http://schemas.openxmlformats.org/drawingml/2006/table">
            <a:tbl>
              <a:tblPr firstRow="1" bandRow="1">
                <a:tableStyleId>{5C22544A-7EE6-4342-B048-85BDC9FD1C3A}</a:tableStyleId>
              </a:tblPr>
              <a:tblGrid>
                <a:gridCol w="1875103">
                  <a:extLst>
                    <a:ext uri="{9D8B030D-6E8A-4147-A177-3AD203B41FA5}">
                      <a16:colId xmlns:a16="http://schemas.microsoft.com/office/drawing/2014/main" val="4279862434"/>
                    </a:ext>
                  </a:extLst>
                </a:gridCol>
                <a:gridCol w="1875103">
                  <a:extLst>
                    <a:ext uri="{9D8B030D-6E8A-4147-A177-3AD203B41FA5}">
                      <a16:colId xmlns:a16="http://schemas.microsoft.com/office/drawing/2014/main" val="1416228295"/>
                    </a:ext>
                  </a:extLst>
                </a:gridCol>
                <a:gridCol w="1875103">
                  <a:extLst>
                    <a:ext uri="{9D8B030D-6E8A-4147-A177-3AD203B41FA5}">
                      <a16:colId xmlns:a16="http://schemas.microsoft.com/office/drawing/2014/main" val="4066972423"/>
                    </a:ext>
                  </a:extLst>
                </a:gridCol>
                <a:gridCol w="1875103">
                  <a:extLst>
                    <a:ext uri="{9D8B030D-6E8A-4147-A177-3AD203B41FA5}">
                      <a16:colId xmlns:a16="http://schemas.microsoft.com/office/drawing/2014/main" val="491171293"/>
                    </a:ext>
                  </a:extLst>
                </a:gridCol>
                <a:gridCol w="1875103">
                  <a:extLst>
                    <a:ext uri="{9D8B030D-6E8A-4147-A177-3AD203B41FA5}">
                      <a16:colId xmlns:a16="http://schemas.microsoft.com/office/drawing/2014/main" val="2171770894"/>
                    </a:ext>
                  </a:extLst>
                </a:gridCol>
                <a:gridCol w="1875103">
                  <a:extLst>
                    <a:ext uri="{9D8B030D-6E8A-4147-A177-3AD203B41FA5}">
                      <a16:colId xmlns:a16="http://schemas.microsoft.com/office/drawing/2014/main" val="553226409"/>
                    </a:ext>
                  </a:extLst>
                </a:gridCol>
              </a:tblGrid>
              <a:tr h="609878">
                <a:tc>
                  <a:txBody>
                    <a:bodyPr/>
                    <a:lstStyle/>
                    <a:p>
                      <a:pPr marL="0" algn="l" defTabSz="1219170" rtl="0" eaLnBrk="1" latinLnBrk="0" hangingPunct="1"/>
                      <a:endParaRPr lang="en-US" sz="2000" b="1" kern="1200">
                        <a:solidFill>
                          <a:schemeClr val="lt1"/>
                        </a:solidFill>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nchor="ctr">
                    <a:solidFill>
                      <a:srgbClr val="006698"/>
                    </a:solidFill>
                  </a:tcPr>
                </a:tc>
                <a:tc>
                  <a:txBody>
                    <a:bodyPr/>
                    <a:lstStyle/>
                    <a:p>
                      <a:pPr marL="0" algn="l" defTabSz="1219170" rtl="0" eaLnBrk="1" latinLnBrk="0" hangingPunct="1"/>
                      <a:r>
                        <a:rPr lang="en-US" sz="2000" b="1" kern="1200">
                          <a:solidFill>
                            <a:schemeClr val="lt1"/>
                          </a:solidFill>
                          <a:latin typeface="Calibri" panose="020F0502020204030204" pitchFamily="34" charset="0"/>
                          <a:ea typeface="Calibri" panose="020F0502020204030204" pitchFamily="34" charset="0"/>
                          <a:cs typeface="Calibri" panose="020F0502020204030204" pitchFamily="34" charset="0"/>
                        </a:rPr>
                        <a:t>Analyze</a:t>
                      </a:r>
                    </a:p>
                  </a:txBody>
                  <a:tcPr marL="182880" marR="182880" marT="91440" marB="91440" anchor="ctr">
                    <a:solidFill>
                      <a:srgbClr val="006698"/>
                    </a:solidFill>
                  </a:tcPr>
                </a:tc>
                <a:tc>
                  <a:txBody>
                    <a:bodyPr/>
                    <a:lstStyle/>
                    <a:p>
                      <a:pPr marL="0" algn="l" defTabSz="1219170" rtl="0" eaLnBrk="1" latinLnBrk="0" hangingPunct="1"/>
                      <a:r>
                        <a:rPr lang="en-US" sz="2000" b="1" kern="1200">
                          <a:solidFill>
                            <a:schemeClr val="lt1"/>
                          </a:solidFill>
                          <a:latin typeface="Calibri" panose="020F0502020204030204" pitchFamily="34" charset="0"/>
                          <a:ea typeface="Calibri" panose="020F0502020204030204" pitchFamily="34" charset="0"/>
                          <a:cs typeface="Calibri" panose="020F0502020204030204" pitchFamily="34" charset="0"/>
                        </a:rPr>
                        <a:t>Design</a:t>
                      </a:r>
                    </a:p>
                  </a:txBody>
                  <a:tcPr marL="182880" marR="182880" marT="91440" marB="91440" anchor="ctr">
                    <a:solidFill>
                      <a:srgbClr val="006698"/>
                    </a:solidFill>
                  </a:tcPr>
                </a:tc>
                <a:tc>
                  <a:txBody>
                    <a:bodyPr/>
                    <a:lstStyle/>
                    <a:p>
                      <a:pPr marL="0" algn="l" defTabSz="1219170" rtl="0" eaLnBrk="1" latinLnBrk="0" hangingPunct="1"/>
                      <a:r>
                        <a:rPr lang="en-US" sz="2000" b="1" kern="1200">
                          <a:solidFill>
                            <a:schemeClr val="lt1"/>
                          </a:solidFill>
                          <a:latin typeface="Calibri" panose="020F0502020204030204" pitchFamily="34" charset="0"/>
                          <a:ea typeface="Calibri" panose="020F0502020204030204" pitchFamily="34" charset="0"/>
                          <a:cs typeface="Calibri" panose="020F0502020204030204" pitchFamily="34" charset="0"/>
                        </a:rPr>
                        <a:t>Develop</a:t>
                      </a:r>
                    </a:p>
                  </a:txBody>
                  <a:tcPr marL="182880" marR="182880" marT="91440" marB="91440" anchor="ctr">
                    <a:solidFill>
                      <a:srgbClr val="006698"/>
                    </a:solidFill>
                  </a:tcPr>
                </a:tc>
                <a:tc>
                  <a:txBody>
                    <a:bodyPr/>
                    <a:lstStyle/>
                    <a:p>
                      <a:pPr marL="0" algn="l" defTabSz="1219170" rtl="0" eaLnBrk="1" latinLnBrk="0" hangingPunct="1"/>
                      <a:r>
                        <a:rPr lang="en-US" sz="2000" b="1" kern="1200">
                          <a:solidFill>
                            <a:schemeClr val="lt1"/>
                          </a:solidFill>
                          <a:latin typeface="Calibri" panose="020F0502020204030204" pitchFamily="34" charset="0"/>
                          <a:ea typeface="Calibri" panose="020F0502020204030204" pitchFamily="34" charset="0"/>
                          <a:cs typeface="Calibri" panose="020F0502020204030204" pitchFamily="34" charset="0"/>
                        </a:rPr>
                        <a:t>Implement</a:t>
                      </a:r>
                    </a:p>
                  </a:txBody>
                  <a:tcPr marL="182880" marR="182880" marT="91440" marB="91440" anchor="ctr">
                    <a:solidFill>
                      <a:srgbClr val="006698"/>
                    </a:solidFill>
                  </a:tcPr>
                </a:tc>
                <a:tc>
                  <a:txBody>
                    <a:bodyPr/>
                    <a:lstStyle/>
                    <a:p>
                      <a:pPr marL="0" algn="l" defTabSz="1219170" rtl="0" eaLnBrk="1" latinLnBrk="0" hangingPunct="1"/>
                      <a:r>
                        <a:rPr lang="en-US" sz="2000" b="1" kern="1200">
                          <a:solidFill>
                            <a:schemeClr val="lt1"/>
                          </a:solidFill>
                          <a:latin typeface="Calibri" panose="020F0502020204030204" pitchFamily="34" charset="0"/>
                          <a:ea typeface="Calibri" panose="020F0502020204030204" pitchFamily="34" charset="0"/>
                          <a:cs typeface="Calibri" panose="020F0502020204030204" pitchFamily="34" charset="0"/>
                        </a:rPr>
                        <a:t>Evaluate</a:t>
                      </a:r>
                    </a:p>
                  </a:txBody>
                  <a:tcPr marL="182880" marR="182880" marT="91440" marB="91440" anchor="ctr">
                    <a:solidFill>
                      <a:srgbClr val="006698"/>
                    </a:solidFill>
                  </a:tcPr>
                </a:tc>
                <a:extLst>
                  <a:ext uri="{0D108BD9-81ED-4DB2-BD59-A6C34878D82A}">
                    <a16:rowId xmlns:a16="http://schemas.microsoft.com/office/drawing/2014/main" val="598662602"/>
                  </a:ext>
                </a:extLst>
              </a:tr>
              <a:tr h="2258623">
                <a:tc>
                  <a:txBody>
                    <a:bodyPr/>
                    <a:lstStyle/>
                    <a:p>
                      <a:pPr marL="0" algn="l" defTabSz="1219170" rtl="0" eaLnBrk="1" latinLnBrk="0" hangingPunct="1"/>
                      <a:r>
                        <a:rPr lang="en-US" sz="1600" b="1" kern="1200">
                          <a:solidFill>
                            <a:schemeClr val="dk1"/>
                          </a:solidFill>
                          <a:latin typeface="Calibri" panose="020F0502020204030204" pitchFamily="34" charset="0"/>
                          <a:ea typeface="Calibri" panose="020F0502020204030204" pitchFamily="34" charset="0"/>
                          <a:cs typeface="Calibri" panose="020F0502020204030204" pitchFamily="34" charset="0"/>
                        </a:rPr>
                        <a:t>For existing</a:t>
                      </a:r>
                      <a:br>
                        <a:rPr lang="en-US" sz="1600" b="1" kern="1200">
                          <a:solidFill>
                            <a:schemeClr val="dk1"/>
                          </a:solidFill>
                          <a:latin typeface="Calibri" panose="020F0502020204030204" pitchFamily="34" charset="0"/>
                          <a:ea typeface="Calibri" panose="020F0502020204030204" pitchFamily="34" charset="0"/>
                          <a:cs typeface="Calibri" panose="020F0502020204030204" pitchFamily="34" charset="0"/>
                        </a:rPr>
                      </a:br>
                      <a:r>
                        <a:rPr lang="en-US" sz="1600" b="1" kern="1200">
                          <a:solidFill>
                            <a:schemeClr val="dk1"/>
                          </a:solidFill>
                          <a:latin typeface="Calibri" panose="020F0502020204030204" pitchFamily="34" charset="0"/>
                          <a:ea typeface="Calibri" panose="020F0502020204030204" pitchFamily="34" charset="0"/>
                          <a:cs typeface="Calibri" panose="020F0502020204030204" pitchFamily="34" charset="0"/>
                        </a:rPr>
                        <a:t>Training Solution</a:t>
                      </a:r>
                    </a:p>
                  </a:txBody>
                  <a:tcPr marL="182880" marR="182880" marT="91440" marB="91440">
                    <a:solidFill>
                      <a:srgbClr val="FAFCFF"/>
                    </a:solidFill>
                  </a:tcPr>
                </a:tc>
                <a:tc>
                  <a:txBody>
                    <a:bodyPr/>
                    <a:lstStyle/>
                    <a:p>
                      <a:pPr marL="0" algn="l" defTabSz="1219170" rtl="0" eaLnBrk="1" latinLnBrk="0" hangingPunct="1"/>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Identify what systems can generate xAPI</a:t>
                      </a:r>
                    </a:p>
                    <a:p>
                      <a:pPr marL="0" algn="l" defTabSz="1219170" rtl="0" eaLnBrk="1" latinLnBrk="0" hangingPunct="1"/>
                      <a:endPar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Identify what moments of learning have value</a:t>
                      </a:r>
                    </a:p>
                  </a:txBody>
                  <a:tcPr marL="182880" marR="182880" marT="91440" marB="91440">
                    <a:solidFill>
                      <a:srgbClr val="FAFC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Identify existing xAPI profiles and/or create new profiles</a:t>
                      </a:r>
                    </a:p>
                    <a:p>
                      <a:pPr marL="0" marR="0" lvl="0" indent="0" algn="l" defTabSz="1219170" rtl="0" eaLnBrk="1" fontAlgn="auto" latinLnBrk="0" hangingPunct="1">
                        <a:lnSpc>
                          <a:spcPct val="100000"/>
                        </a:lnSpc>
                        <a:spcBef>
                          <a:spcPts val="0"/>
                        </a:spcBef>
                        <a:spcAft>
                          <a:spcPts val="0"/>
                        </a:spcAft>
                        <a:buClrTx/>
                        <a:buSzTx/>
                        <a:buFontTx/>
                        <a:buNone/>
                        <a:tabLst/>
                        <a:defRPr/>
                      </a:pPr>
                      <a:b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b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Align new xAPI data with existing metrics</a:t>
                      </a:r>
                    </a:p>
                  </a:txBody>
                  <a:tcPr marL="182880" marR="182880" marT="91440" marB="91440">
                    <a:solidFill>
                      <a:srgbClr val="FAFC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Leverage existing DIDs and one-time DIDs</a:t>
                      </a:r>
                    </a:p>
                    <a:p>
                      <a:pPr marL="0" algn="l" defTabSz="1219170" rtl="0" eaLnBrk="1" latinLnBrk="0" hangingPunct="1"/>
                      <a:endPar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algn="l" defTabSz="1219170" rtl="0" eaLnBrk="1" latinLnBrk="0" hangingPunct="1"/>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https://netc.usalearning.net/xapi-library/xapi-did.html</a:t>
                      </a: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 </a:t>
                      </a:r>
                    </a:p>
                  </a:txBody>
                  <a:tcPr marL="182880" marR="182880" marT="91440" marB="91440">
                    <a:solidFill>
                      <a:srgbClr val="FAFCFF"/>
                    </a:solidFill>
                  </a:tcPr>
                </a:tc>
                <a:tc>
                  <a:txBody>
                    <a:bodyPr/>
                    <a:lstStyle/>
                    <a:p>
                      <a:pPr marL="0" algn="l" defTabSz="1219170" rtl="0" eaLnBrk="1" latinLnBrk="0" hangingPunct="1"/>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Instantiate xAPI code in the system</a:t>
                      </a:r>
                    </a:p>
                  </a:txBody>
                  <a:tcPr marL="182880" marR="182880" marT="91440" marB="91440">
                    <a:solidFill>
                      <a:srgbClr val="FAFCFF"/>
                    </a:solidFill>
                  </a:tcPr>
                </a:tc>
                <a:tc>
                  <a:txBody>
                    <a:bodyPr/>
                    <a:lstStyle/>
                    <a:p>
                      <a:pPr marL="0" algn="l" defTabSz="1219170" rtl="0" eaLnBrk="1" latinLnBrk="0" hangingPunct="1"/>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Leverage dashboards and conformance suites</a:t>
                      </a:r>
                    </a:p>
                  </a:txBody>
                  <a:tcPr marL="182880" marR="182880" marT="91440" marB="91440">
                    <a:solidFill>
                      <a:srgbClr val="FAFCFF"/>
                    </a:solidFill>
                  </a:tcPr>
                </a:tc>
                <a:extLst>
                  <a:ext uri="{0D108BD9-81ED-4DB2-BD59-A6C34878D82A}">
                    <a16:rowId xmlns:a16="http://schemas.microsoft.com/office/drawing/2014/main" val="2433440353"/>
                  </a:ext>
                </a:extLst>
              </a:tr>
              <a:tr h="2249751">
                <a:tc>
                  <a:txBody>
                    <a:bodyPr/>
                    <a:lstStyle/>
                    <a:p>
                      <a:pPr marL="0" algn="l" defTabSz="1219170" rtl="0" eaLnBrk="1" latinLnBrk="0" hangingPunct="1"/>
                      <a:r>
                        <a:rPr lang="en-US" sz="1600" b="1" kern="1200">
                          <a:solidFill>
                            <a:schemeClr val="dk1"/>
                          </a:solidFill>
                          <a:latin typeface="Calibri" panose="020F0502020204030204" pitchFamily="34" charset="0"/>
                          <a:ea typeface="Calibri" panose="020F0502020204030204" pitchFamily="34" charset="0"/>
                          <a:cs typeface="Calibri" panose="020F0502020204030204" pitchFamily="34" charset="0"/>
                        </a:rPr>
                        <a:t>For new Training Solution</a:t>
                      </a:r>
                    </a:p>
                  </a:txBody>
                  <a:tcPr marL="182880" marR="182880" marT="91440" marB="91440">
                    <a:solidFill>
                      <a:srgbClr val="E2E9EF"/>
                    </a:solidFill>
                  </a:tcPr>
                </a:tc>
                <a:tc>
                  <a:txBody>
                    <a:bodyPr/>
                    <a:lstStyle/>
                    <a:p>
                      <a:pPr marL="0" algn="l" defTabSz="1219170" rtl="0" eaLnBrk="1" latinLnBrk="0" hangingPunct="1"/>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Ensure analysis includes requirements for xAPI to support Engineering</a:t>
                      </a:r>
                    </a:p>
                  </a:txBody>
                  <a:tcPr marL="182880" marR="182880" marT="91440" marB="91440">
                    <a:solidFill>
                      <a:srgbClr val="E2E9EF"/>
                    </a:solidFill>
                  </a:tcPr>
                </a:tc>
                <a:tc>
                  <a:txBody>
                    <a:bodyPr/>
                    <a:lstStyle/>
                    <a:p>
                      <a:pPr marL="0" algn="l" defTabSz="1219170" rtl="0" eaLnBrk="1" latinLnBrk="0" hangingPunct="1"/>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Identify existing xAPI profiles and/or create new profiles</a:t>
                      </a:r>
                    </a:p>
                  </a:txBody>
                  <a:tcPr marL="182880" marR="182880" marT="91440" marB="91440">
                    <a:solidFill>
                      <a:srgbClr val="E2E9E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Leverage existing DIDs and one-time DIDs</a:t>
                      </a:r>
                    </a:p>
                    <a:p>
                      <a:pPr marL="0" algn="l" defTabSz="1219170" rtl="0" eaLnBrk="1" latinLnBrk="0" hangingPunct="1"/>
                      <a:endPar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solidFill>
                      <a:srgbClr val="E2E9E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Instantiate xAPI code in the system</a:t>
                      </a:r>
                    </a:p>
                    <a:p>
                      <a:pPr marL="0" algn="l" defTabSz="1219170" rtl="0" eaLnBrk="1" latinLnBrk="0" hangingPunct="1"/>
                      <a:endPar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solidFill>
                      <a:srgbClr val="E2E9E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rPr>
                        <a:t>Leverage dashboards and conformance suites</a:t>
                      </a:r>
                    </a:p>
                    <a:p>
                      <a:pPr marL="0" algn="l" defTabSz="1219170" rtl="0" eaLnBrk="1" latinLnBrk="0" hangingPunct="1"/>
                      <a:endParaRPr lang="en-US" sz="16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solidFill>
                      <a:srgbClr val="E2E9EF"/>
                    </a:solidFill>
                  </a:tcPr>
                </a:tc>
                <a:extLst>
                  <a:ext uri="{0D108BD9-81ED-4DB2-BD59-A6C34878D82A}">
                    <a16:rowId xmlns:a16="http://schemas.microsoft.com/office/drawing/2014/main" val="134866114"/>
                  </a:ext>
                </a:extLst>
              </a:tr>
            </a:tbl>
          </a:graphicData>
        </a:graphic>
      </p:graphicFrame>
      <p:sp>
        <p:nvSpPr>
          <p:cNvPr id="5" name="Slide Number Placeholder 4">
            <a:extLst>
              <a:ext uri="{FF2B5EF4-FFF2-40B4-BE49-F238E27FC236}">
                <a16:creationId xmlns:a16="http://schemas.microsoft.com/office/drawing/2014/main" id="{82FD342D-2ED3-870D-2F55-81AA7F2AC6F7}"/>
              </a:ext>
            </a:extLst>
          </p:cNvPr>
          <p:cNvSpPr>
            <a:spLocks noGrp="1"/>
          </p:cNvSpPr>
          <p:nvPr>
            <p:ph type="sldNum" sz="quarter" idx="10"/>
          </p:nvPr>
        </p:nvSpPr>
        <p:spPr/>
        <p:txBody>
          <a:bodyPr/>
          <a:lstStyle/>
          <a:p>
            <a:pPr>
              <a:defRPr/>
            </a:pPr>
            <a:fld id="{D68E8870-17DE-45C4-A8DD-7644B2422933}" type="slidenum">
              <a:rPr lang="en-US" smtClean="0"/>
              <a:pPr>
                <a:defRPr/>
              </a:pPr>
              <a:t>36</a:t>
            </a:fld>
            <a:endParaRPr lang="en-US"/>
          </a:p>
        </p:txBody>
      </p:sp>
      <p:sp>
        <p:nvSpPr>
          <p:cNvPr id="8" name="Rectangle 7">
            <a:extLst>
              <a:ext uri="{FF2B5EF4-FFF2-40B4-BE49-F238E27FC236}">
                <a16:creationId xmlns:a16="http://schemas.microsoft.com/office/drawing/2014/main" id="{DDEC4AC5-8E8A-4159-06E1-359D5AEA79EB}"/>
              </a:ext>
            </a:extLst>
          </p:cNvPr>
          <p:cNvSpPr/>
          <p:nvPr/>
        </p:nvSpPr>
        <p:spPr bwMode="auto">
          <a:xfrm>
            <a:off x="2266950" y="904874"/>
            <a:ext cx="3962400" cy="5314951"/>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94001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DL in Exercises (MADLx) | ADL Initiative">
            <a:extLst>
              <a:ext uri="{FF2B5EF4-FFF2-40B4-BE49-F238E27FC236}">
                <a16:creationId xmlns:a16="http://schemas.microsoft.com/office/drawing/2014/main" id="{7EA3BF26-666A-0AF6-47C1-BD78A63E9F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8" t="7073" r="35204" b="6588"/>
          <a:stretch/>
        </p:blipFill>
        <p:spPr bwMode="auto">
          <a:xfrm>
            <a:off x="7439727" y="2605522"/>
            <a:ext cx="4396850" cy="2405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C9D7C9-C8A9-6D6A-B8B0-CC93C5107D53}"/>
              </a:ext>
            </a:extLst>
          </p:cNvPr>
          <p:cNvSpPr>
            <a:spLocks noGrp="1"/>
          </p:cNvSpPr>
          <p:nvPr>
            <p:ph type="title"/>
          </p:nvPr>
        </p:nvSpPr>
        <p:spPr/>
        <p:txBody>
          <a:bodyPr/>
          <a:lstStyle/>
          <a:p>
            <a:r>
              <a:rPr lang="en-US"/>
              <a:t>Data Strategy</a:t>
            </a:r>
          </a:p>
        </p:txBody>
      </p:sp>
      <p:sp>
        <p:nvSpPr>
          <p:cNvPr id="4" name="Rectangle 3">
            <a:extLst>
              <a:ext uri="{FF2B5EF4-FFF2-40B4-BE49-F238E27FC236}">
                <a16:creationId xmlns:a16="http://schemas.microsoft.com/office/drawing/2014/main" id="{370C65DA-9D36-C8D3-FC7D-B9A5916D3C63}"/>
              </a:ext>
            </a:extLst>
          </p:cNvPr>
          <p:cNvSpPr/>
          <p:nvPr/>
        </p:nvSpPr>
        <p:spPr>
          <a:xfrm>
            <a:off x="1269402" y="1270826"/>
            <a:ext cx="9575702"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A Data Strategy is only as good as the story it can tell</a:t>
            </a:r>
            <a:endPar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endParaRPr>
          </a:p>
        </p:txBody>
      </p:sp>
      <p:pic>
        <p:nvPicPr>
          <p:cNvPr id="6146" name="Picture 2" descr="How to Set-Up A Freshly Installed Learning Locker LRS | HT2 Labs - YouTube">
            <a:extLst>
              <a:ext uri="{FF2B5EF4-FFF2-40B4-BE49-F238E27FC236}">
                <a16:creationId xmlns:a16="http://schemas.microsoft.com/office/drawing/2014/main" id="{2C3080E4-0BD7-49DB-F3E6-BC4B2F7A5C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483" y="2836477"/>
            <a:ext cx="3478238" cy="1956509"/>
          </a:xfrm>
          <a:prstGeom prst="rect">
            <a:avLst/>
          </a:prstGeom>
          <a:noFill/>
          <a:ln>
            <a:solidFill>
              <a:schemeClr val="tx1"/>
            </a:solidFill>
          </a:ln>
          <a:effectLst>
            <a:outerShdw blurRad="762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6FBF9AB-9631-21CB-ADE3-422A86A155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60" y="2837836"/>
            <a:ext cx="3478238" cy="1955150"/>
          </a:xfrm>
          <a:prstGeom prst="rect">
            <a:avLst/>
          </a:prstGeom>
          <a:noFill/>
          <a:ln>
            <a:solidFill>
              <a:schemeClr val="tx1"/>
            </a:solid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B17A98-AA58-B7A2-3F75-68218475DCAB}"/>
              </a:ext>
            </a:extLst>
          </p:cNvPr>
          <p:cNvSpPr txBox="1"/>
          <p:nvPr/>
        </p:nvSpPr>
        <p:spPr>
          <a:xfrm>
            <a:off x="9967686" y="5891119"/>
            <a:ext cx="2378161" cy="461665"/>
          </a:xfrm>
          <a:prstGeom prst="rect">
            <a:avLst/>
          </a:prstGeom>
          <a:noFill/>
        </p:spPr>
        <p:txBody>
          <a:bodyPr wrap="square" rtlCol="0">
            <a:spAutoFit/>
          </a:bodyPr>
          <a:lstStyle/>
          <a:p>
            <a:r>
              <a:rPr lang="en-US" sz="1200" dirty="0"/>
              <a:t>*these images are not an endorsement of any product</a:t>
            </a:r>
          </a:p>
        </p:txBody>
      </p:sp>
      <p:sp>
        <p:nvSpPr>
          <p:cNvPr id="14" name="Rectangle 13">
            <a:extLst>
              <a:ext uri="{FF2B5EF4-FFF2-40B4-BE49-F238E27FC236}">
                <a16:creationId xmlns:a16="http://schemas.microsoft.com/office/drawing/2014/main" id="{545D5489-A159-CCB6-26BD-CAFD3845DC97}"/>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5" name="Rectangle 14">
            <a:extLst>
              <a:ext uri="{FF2B5EF4-FFF2-40B4-BE49-F238E27FC236}">
                <a16:creationId xmlns:a16="http://schemas.microsoft.com/office/drawing/2014/main" id="{E4C8DF69-04BB-821E-C9DC-8A235DC1DAC8}"/>
              </a:ext>
            </a:extLst>
          </p:cNvPr>
          <p:cNvSpPr/>
          <p:nvPr/>
        </p:nvSpPr>
        <p:spPr>
          <a:xfrm>
            <a:off x="11488642" y="98873"/>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alpha val="50375"/>
                  </a:schemeClr>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31F896D3-5033-AFD9-5E12-E4ECE3720C87}"/>
              </a:ext>
            </a:extLst>
          </p:cNvPr>
          <p:cNvSpPr>
            <a:spLocks noGrp="1"/>
          </p:cNvSpPr>
          <p:nvPr>
            <p:ph type="sldNum" sz="quarter" idx="10"/>
          </p:nvPr>
        </p:nvSpPr>
        <p:spPr/>
        <p:txBody>
          <a:bodyPr/>
          <a:lstStyle/>
          <a:p>
            <a:pPr>
              <a:defRPr/>
            </a:pPr>
            <a:fld id="{D68E8870-17DE-45C4-A8DD-7644B2422933}" type="slidenum">
              <a:rPr lang="en-US" smtClean="0"/>
              <a:pPr>
                <a:defRPr/>
              </a:pPr>
              <a:t>37</a:t>
            </a:fld>
            <a:endParaRPr lang="en-US"/>
          </a:p>
        </p:txBody>
      </p:sp>
    </p:spTree>
    <p:extLst>
      <p:ext uri="{BB962C8B-B14F-4D97-AF65-F5344CB8AC3E}">
        <p14:creationId xmlns:p14="http://schemas.microsoft.com/office/powerpoint/2010/main" val="114867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32CA-3A92-734A-96BC-1204C013AC50}"/>
              </a:ext>
            </a:extLst>
          </p:cNvPr>
          <p:cNvSpPr>
            <a:spLocks noGrp="1"/>
          </p:cNvSpPr>
          <p:nvPr>
            <p:ph type="title"/>
          </p:nvPr>
        </p:nvSpPr>
        <p:spPr/>
        <p:txBody>
          <a:bodyPr/>
          <a:lstStyle/>
          <a:p>
            <a:r>
              <a:rPr lang="en-US" dirty="0"/>
              <a:t>Bringing it All Together</a:t>
            </a:r>
          </a:p>
        </p:txBody>
      </p:sp>
      <p:pic>
        <p:nvPicPr>
          <p:cNvPr id="4" name="Picture 3" descr="Background pattern&#10;&#10;Description automatically generated">
            <a:extLst>
              <a:ext uri="{FF2B5EF4-FFF2-40B4-BE49-F238E27FC236}">
                <a16:creationId xmlns:a16="http://schemas.microsoft.com/office/drawing/2014/main" id="{C0281DC1-ACF0-61AF-EA0F-4CD6155DEC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41" b="5902"/>
          <a:stretch/>
        </p:blipFill>
        <p:spPr>
          <a:xfrm>
            <a:off x="0" y="674557"/>
            <a:ext cx="12192000" cy="5741862"/>
          </a:xfrm>
          <a:prstGeom prst="rect">
            <a:avLst/>
          </a:prstGeom>
        </p:spPr>
      </p:pic>
      <p:pic>
        <p:nvPicPr>
          <p:cNvPr id="5" name="Picture 4">
            <a:extLst>
              <a:ext uri="{FF2B5EF4-FFF2-40B4-BE49-F238E27FC236}">
                <a16:creationId xmlns:a16="http://schemas.microsoft.com/office/drawing/2014/main" id="{0E78F54C-FCBC-4B4D-6EC1-92A423E941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85065" y="851352"/>
            <a:ext cx="1259560" cy="5508844"/>
          </a:xfrm>
          <a:prstGeom prst="rect">
            <a:avLst/>
          </a:prstGeom>
        </p:spPr>
      </p:pic>
      <p:sp>
        <p:nvSpPr>
          <p:cNvPr id="6" name="Rectangle 5">
            <a:extLst>
              <a:ext uri="{FF2B5EF4-FFF2-40B4-BE49-F238E27FC236}">
                <a16:creationId xmlns:a16="http://schemas.microsoft.com/office/drawing/2014/main" id="{E2CC167F-8ECE-3DC4-5E2A-88C286AB7B6C}"/>
              </a:ext>
            </a:extLst>
          </p:cNvPr>
          <p:cNvSpPr/>
          <p:nvPr/>
        </p:nvSpPr>
        <p:spPr>
          <a:xfrm>
            <a:off x="10711504" y="105561"/>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7" name="Rectangle 6">
            <a:extLst>
              <a:ext uri="{FF2B5EF4-FFF2-40B4-BE49-F238E27FC236}">
                <a16:creationId xmlns:a16="http://schemas.microsoft.com/office/drawing/2014/main" id="{863A22B4-4A06-D9F4-8690-AF2A9BAC5D08}"/>
              </a:ext>
            </a:extLst>
          </p:cNvPr>
          <p:cNvSpPr/>
          <p:nvPr/>
        </p:nvSpPr>
        <p:spPr>
          <a:xfrm>
            <a:off x="11355042" y="105560"/>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B71C0954-93FB-7F6C-4709-7A7CAC264E83}"/>
              </a:ext>
            </a:extLst>
          </p:cNvPr>
          <p:cNvSpPr>
            <a:spLocks noGrp="1"/>
          </p:cNvSpPr>
          <p:nvPr>
            <p:ph type="sldNum" sz="quarter" idx="10"/>
          </p:nvPr>
        </p:nvSpPr>
        <p:spPr/>
        <p:txBody>
          <a:bodyPr/>
          <a:lstStyle/>
          <a:p>
            <a:pPr>
              <a:defRPr/>
            </a:pPr>
            <a:fld id="{D68E8870-17DE-45C4-A8DD-7644B2422933}" type="slidenum">
              <a:rPr lang="en-US" smtClean="0"/>
              <a:pPr>
                <a:defRPr/>
              </a:pPr>
              <a:t>38</a:t>
            </a:fld>
            <a:endParaRPr lang="en-US"/>
          </a:p>
        </p:txBody>
      </p:sp>
    </p:spTree>
    <p:extLst>
      <p:ext uri="{BB962C8B-B14F-4D97-AF65-F5344CB8AC3E}">
        <p14:creationId xmlns:p14="http://schemas.microsoft.com/office/powerpoint/2010/main" val="512529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21B9-C026-1C67-7CCC-214E9E576F81}"/>
              </a:ext>
            </a:extLst>
          </p:cNvPr>
          <p:cNvSpPr>
            <a:spLocks noGrp="1"/>
          </p:cNvSpPr>
          <p:nvPr>
            <p:ph type="title"/>
          </p:nvPr>
        </p:nvSpPr>
        <p:spPr/>
        <p:txBody>
          <a:bodyPr/>
          <a:lstStyle/>
          <a:p>
            <a:r>
              <a:rPr lang="en-US" dirty="0"/>
              <a:t>Learning Objectives Regarding </a:t>
            </a:r>
            <a:r>
              <a:rPr lang="en-US" dirty="0" err="1"/>
              <a:t>xAPI</a:t>
            </a:r>
            <a:endParaRPr lang="en-US" dirty="0"/>
          </a:p>
        </p:txBody>
      </p:sp>
      <p:sp>
        <p:nvSpPr>
          <p:cNvPr id="4" name="Rectangle 3">
            <a:extLst>
              <a:ext uri="{FF2B5EF4-FFF2-40B4-BE49-F238E27FC236}">
                <a16:creationId xmlns:a16="http://schemas.microsoft.com/office/drawing/2014/main" id="{7AFD1CFD-20C4-ADE1-74DD-2317EEC5AD65}"/>
              </a:ext>
            </a:extLst>
          </p:cNvPr>
          <p:cNvSpPr/>
          <p:nvPr/>
        </p:nvSpPr>
        <p:spPr>
          <a:xfrm>
            <a:off x="2397039" y="3294808"/>
            <a:ext cx="3481473" cy="3139321"/>
          </a:xfrm>
          <a:prstGeom prst="rect">
            <a:avLst/>
          </a:prstGeom>
          <a:noFill/>
          <a:ln w="19050">
            <a:noFill/>
          </a:ln>
        </p:spPr>
        <p:txBody>
          <a:bodyPr wrap="square" lIns="274320" tIns="91440" rIns="274320" bIns="91440" anchor="t" anchorCtr="0">
            <a:noAutofit/>
          </a:bodyPr>
          <a:lstStyle/>
          <a:p>
            <a:pPr algn="ctr">
              <a:spcBef>
                <a:spcPts val="560"/>
              </a:spcBef>
              <a:spcAft>
                <a:spcPts val="0"/>
              </a:spcAft>
              <a:buSzPts val="2100"/>
            </a:pPr>
            <a:r>
              <a:rPr lang="en-US" sz="2000" b="1" dirty="0">
                <a:solidFill>
                  <a:schemeClr val="accent3"/>
                </a:solidFill>
                <a:latin typeface="Arial" panose="020B0604020202020204" pitchFamily="34" charset="0"/>
                <a:ea typeface="Arial Narrow"/>
                <a:cs typeface="Arial" panose="020B0604020202020204" pitchFamily="34" charset="0"/>
                <a:sym typeface="Arial Narrow"/>
              </a:rPr>
              <a:t>Describe</a:t>
            </a:r>
            <a:br>
              <a:rPr lang="en-US" sz="2000" b="1" dirty="0">
                <a:latin typeface="Arial"/>
                <a:ea typeface="Arial Narrow"/>
                <a:cs typeface="Arial"/>
                <a:sym typeface="Arial Narrow"/>
              </a:rPr>
            </a:br>
            <a:r>
              <a:rPr lang="en-US" sz="2000" dirty="0">
                <a:latin typeface="Arial"/>
                <a:ea typeface="Arial Narrow"/>
                <a:cs typeface="Arial"/>
                <a:sym typeface="Arial Narrow"/>
              </a:rPr>
              <a:t>the qualities of </a:t>
            </a:r>
            <a:r>
              <a:rPr lang="en-US" sz="2000" dirty="0" err="1">
                <a:latin typeface="Arial"/>
                <a:ea typeface="Arial Narrow"/>
                <a:cs typeface="Arial"/>
                <a:sym typeface="Arial Narrow"/>
              </a:rPr>
              <a:t>xAPI</a:t>
            </a:r>
            <a:r>
              <a:rPr lang="en-US" sz="2000" dirty="0">
                <a:latin typeface="Arial"/>
                <a:ea typeface="Arial Narrow"/>
                <a:cs typeface="Arial"/>
                <a:sym typeface="Arial Narrow"/>
              </a:rPr>
              <a:t> and </a:t>
            </a:r>
            <a:r>
              <a:rPr lang="en-US" sz="2000" dirty="0" err="1">
                <a:latin typeface="Arial"/>
                <a:ea typeface="Arial Narrow"/>
                <a:cs typeface="Arial"/>
                <a:sym typeface="Arial Narrow"/>
              </a:rPr>
              <a:t>xAPI</a:t>
            </a:r>
            <a:r>
              <a:rPr lang="en-US" sz="2000" dirty="0">
                <a:latin typeface="Arial"/>
                <a:ea typeface="Arial Narrow"/>
                <a:cs typeface="Arial"/>
                <a:sym typeface="Arial Narrow"/>
              </a:rPr>
              <a:t> profiles and create a data strategy </a:t>
            </a:r>
          </a:p>
        </p:txBody>
      </p:sp>
      <p:sp>
        <p:nvSpPr>
          <p:cNvPr id="7" name="Rectangle 6">
            <a:extLst>
              <a:ext uri="{FF2B5EF4-FFF2-40B4-BE49-F238E27FC236}">
                <a16:creationId xmlns:a16="http://schemas.microsoft.com/office/drawing/2014/main" id="{5CEFFEA1-1BD0-84BA-B034-1A8C1CB41CEA}"/>
              </a:ext>
            </a:extLst>
          </p:cNvPr>
          <p:cNvSpPr/>
          <p:nvPr/>
        </p:nvSpPr>
        <p:spPr>
          <a:xfrm>
            <a:off x="6113457" y="3294808"/>
            <a:ext cx="3481473" cy="3139321"/>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r>
              <a:rPr lang="en-US" sz="2000" b="1">
                <a:solidFill>
                  <a:schemeClr val="accent3"/>
                </a:solidFill>
                <a:latin typeface="Arial" panose="020B0604020202020204" pitchFamily="34" charset="0"/>
                <a:ea typeface="Arial Narrow"/>
                <a:cs typeface="Arial" panose="020B0604020202020204" pitchFamily="34" charset="0"/>
                <a:sym typeface="Arial Narrow"/>
              </a:rPr>
              <a:t>Form </a:t>
            </a:r>
            <a:br>
              <a:rPr lang="en-US" sz="2000" b="1">
                <a:solidFill>
                  <a:schemeClr val="accent3"/>
                </a:solidFill>
                <a:latin typeface="Arial" panose="020B0604020202020204" pitchFamily="34" charset="0"/>
                <a:ea typeface="Arial Narrow"/>
                <a:cs typeface="Arial" panose="020B0604020202020204" pitchFamily="34" charset="0"/>
                <a:sym typeface="Arial Narrow"/>
              </a:rPr>
            </a:br>
            <a:r>
              <a:rPr lang="en-US" sz="2000">
                <a:latin typeface="Arial" panose="020B0604020202020204" pitchFamily="34" charset="0"/>
                <a:ea typeface="Arial Narrow"/>
                <a:cs typeface="Arial" panose="020B0604020202020204" pitchFamily="34" charset="0"/>
                <a:sym typeface="Arial Narrow"/>
              </a:rPr>
              <a:t>a comprehensive xAPI composition for experiential contexts</a:t>
            </a:r>
            <a:br>
              <a:rPr lang="en-US" sz="2000">
                <a:latin typeface="Arial" panose="020B0604020202020204" pitchFamily="34" charset="0"/>
                <a:ea typeface="Arial Narrow"/>
                <a:cs typeface="Arial" panose="020B0604020202020204" pitchFamily="34" charset="0"/>
                <a:sym typeface="Arial Narrow"/>
              </a:rPr>
            </a:br>
            <a:endParaRPr lang="en-US" sz="2000">
              <a:latin typeface="Arial" panose="020B0604020202020204" pitchFamily="34" charset="0"/>
              <a:ea typeface="Arial Narrow"/>
              <a:cs typeface="Arial" panose="020B0604020202020204" pitchFamily="34" charset="0"/>
              <a:sym typeface="Arial Narrow"/>
            </a:endParaRPr>
          </a:p>
        </p:txBody>
      </p:sp>
      <p:cxnSp>
        <p:nvCxnSpPr>
          <p:cNvPr id="13" name="Straight Connector 12">
            <a:extLst>
              <a:ext uri="{FF2B5EF4-FFF2-40B4-BE49-F238E27FC236}">
                <a16:creationId xmlns:a16="http://schemas.microsoft.com/office/drawing/2014/main" id="{1D31FBB4-54CE-9034-7FF4-F9DA9D3F3C08}"/>
              </a:ext>
            </a:extLst>
          </p:cNvPr>
          <p:cNvCxnSpPr>
            <a:cxnSpLocks/>
          </p:cNvCxnSpPr>
          <p:nvPr/>
        </p:nvCxnSpPr>
        <p:spPr bwMode="auto">
          <a:xfrm>
            <a:off x="2966200" y="2731376"/>
            <a:ext cx="2343150"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11F5020F-9836-1D5E-440B-22753A4F1D66}"/>
              </a:ext>
            </a:extLst>
          </p:cNvPr>
          <p:cNvCxnSpPr>
            <a:cxnSpLocks/>
          </p:cNvCxnSpPr>
          <p:nvPr/>
        </p:nvCxnSpPr>
        <p:spPr bwMode="auto">
          <a:xfrm>
            <a:off x="6682618" y="2731376"/>
            <a:ext cx="2343150"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9E96AB3D-173F-A47D-EC1D-45914CCFD343}"/>
              </a:ext>
            </a:extLst>
          </p:cNvPr>
          <p:cNvSpPr/>
          <p:nvPr/>
        </p:nvSpPr>
        <p:spPr>
          <a:xfrm>
            <a:off x="3804421" y="2418034"/>
            <a:ext cx="666708" cy="626685"/>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80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16" name="Rectangle 15">
            <a:extLst>
              <a:ext uri="{FF2B5EF4-FFF2-40B4-BE49-F238E27FC236}">
                <a16:creationId xmlns:a16="http://schemas.microsoft.com/office/drawing/2014/main" id="{3CF5ACEB-DD98-E02A-9283-3A985FE9A306}"/>
              </a:ext>
            </a:extLst>
          </p:cNvPr>
          <p:cNvSpPr/>
          <p:nvPr/>
        </p:nvSpPr>
        <p:spPr>
          <a:xfrm>
            <a:off x="7520839" y="2418034"/>
            <a:ext cx="666708" cy="626685"/>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800">
                <a:solidFill>
                  <a:schemeClr val="accent3"/>
                </a:solidFill>
                <a:latin typeface="Arial" panose="020B0604020202020204" pitchFamily="34" charset="0"/>
                <a:ea typeface="Arial Narrow"/>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6106F728-1EBF-1A6D-AD1D-B60450FF7BFC}"/>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a:p>
        </p:txBody>
      </p:sp>
    </p:spTree>
    <p:extLst>
      <p:ext uri="{BB962C8B-B14F-4D97-AF65-F5344CB8AC3E}">
        <p14:creationId xmlns:p14="http://schemas.microsoft.com/office/powerpoint/2010/main" val="91043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99B590-7E08-625B-5C19-E7E6248D58EB}"/>
              </a:ext>
            </a:extLst>
          </p:cNvPr>
          <p:cNvSpPr>
            <a:spLocks noGrp="1"/>
          </p:cNvSpPr>
          <p:nvPr>
            <p:ph type="sldNum" sz="quarter" idx="10"/>
          </p:nvPr>
        </p:nvSpPr>
        <p:spPr/>
        <p:txBody>
          <a:bodyPr/>
          <a:lstStyle/>
          <a:p>
            <a:pPr>
              <a:defRPr/>
            </a:pPr>
            <a:fld id="{D68E8870-17DE-45C4-A8DD-7644B2422933}" type="slidenum">
              <a:rPr lang="en-US" smtClean="0"/>
              <a:pPr>
                <a:defRPr/>
              </a:pPr>
              <a:t>39</a:t>
            </a:fld>
            <a:endParaRPr lang="en-US"/>
          </a:p>
        </p:txBody>
      </p:sp>
      <p:sp>
        <p:nvSpPr>
          <p:cNvPr id="3" name="Title 2">
            <a:extLst>
              <a:ext uri="{FF2B5EF4-FFF2-40B4-BE49-F238E27FC236}">
                <a16:creationId xmlns:a16="http://schemas.microsoft.com/office/drawing/2014/main" id="{F19D3C33-D405-F4B8-C8F3-F4CA45D34639}"/>
              </a:ext>
            </a:extLst>
          </p:cNvPr>
          <p:cNvSpPr>
            <a:spLocks noGrp="1"/>
          </p:cNvSpPr>
          <p:nvPr>
            <p:ph type="title"/>
          </p:nvPr>
        </p:nvSpPr>
        <p:spPr/>
        <p:txBody>
          <a:bodyPr/>
          <a:lstStyle/>
          <a:p>
            <a:r>
              <a:rPr lang="en-US" dirty="0"/>
              <a:t>The Evolution of xAPI</a:t>
            </a:r>
          </a:p>
        </p:txBody>
      </p:sp>
      <p:sp>
        <p:nvSpPr>
          <p:cNvPr id="4" name="Content Placeholder 3">
            <a:extLst>
              <a:ext uri="{FF2B5EF4-FFF2-40B4-BE49-F238E27FC236}">
                <a16:creationId xmlns:a16="http://schemas.microsoft.com/office/drawing/2014/main" id="{529E17F4-A9BA-3031-8856-E8D2C23C350D}"/>
              </a:ext>
            </a:extLst>
          </p:cNvPr>
          <p:cNvSpPr>
            <a:spLocks noGrp="1"/>
          </p:cNvSpPr>
          <p:nvPr>
            <p:ph sz="quarter" idx="11"/>
          </p:nvPr>
        </p:nvSpPr>
        <p:spPr>
          <a:xfrm>
            <a:off x="480132" y="989565"/>
            <a:ext cx="11250613" cy="5075237"/>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xAPI Profiles</a:t>
            </a:r>
          </a:p>
          <a:p>
            <a:pPr lvl="1"/>
            <a:r>
              <a:rPr lang="en-US" dirty="0">
                <a:latin typeface="Calibri" panose="020F0502020204030204" pitchFamily="34" charset="0"/>
                <a:ea typeface="Calibri" panose="020F0502020204030204" pitchFamily="34" charset="0"/>
                <a:cs typeface="Calibri" panose="020F0502020204030204" pitchFamily="34" charset="0"/>
              </a:rPr>
              <a:t>Publicly published profiles help multiple organizations work together</a:t>
            </a:r>
          </a:p>
          <a:p>
            <a:r>
              <a:rPr lang="en-US" dirty="0">
                <a:latin typeface="Calibri" panose="020F0502020204030204" pitchFamily="34" charset="0"/>
                <a:ea typeface="Calibri" panose="020F0502020204030204" pitchFamily="34" charset="0"/>
                <a:cs typeface="Calibri" panose="020F0502020204030204" pitchFamily="34" charset="0"/>
              </a:rPr>
              <a:t>cmi5</a:t>
            </a:r>
          </a:p>
          <a:p>
            <a:pPr lvl="1"/>
            <a:r>
              <a:rPr lang="en-US" dirty="0">
                <a:latin typeface="Calibri" panose="020F0502020204030204" pitchFamily="34" charset="0"/>
                <a:ea typeface="Calibri" panose="020F0502020204030204" pitchFamily="34" charset="0"/>
                <a:cs typeface="Calibri" panose="020F0502020204030204" pitchFamily="34" charset="0"/>
              </a:rPr>
              <a:t>An Example of the limitations of an xAPI profile</a:t>
            </a:r>
          </a:p>
          <a:p>
            <a:pPr lvl="1"/>
            <a:r>
              <a:rPr lang="en-US" dirty="0">
                <a:latin typeface="Calibri" panose="020F0502020204030204" pitchFamily="34" charset="0"/>
                <a:ea typeface="Calibri" panose="020F0502020204030204" pitchFamily="34" charset="0"/>
                <a:cs typeface="Calibri" panose="020F0502020204030204" pitchFamily="34" charset="0"/>
              </a:rPr>
              <a:t>IEEE standard that includes:</a:t>
            </a:r>
          </a:p>
          <a:p>
            <a:pPr lvl="2"/>
            <a:r>
              <a:rPr lang="en-US" dirty="0">
                <a:latin typeface="Calibri" panose="020F0502020204030204" pitchFamily="34" charset="0"/>
                <a:ea typeface="Calibri" panose="020F0502020204030204" pitchFamily="34" charset="0"/>
                <a:cs typeface="Calibri" panose="020F0502020204030204" pitchFamily="34" charset="0"/>
              </a:rPr>
              <a:t>An xAPI Profile</a:t>
            </a:r>
          </a:p>
          <a:p>
            <a:pPr lvl="2"/>
            <a:r>
              <a:rPr lang="en-US" dirty="0">
                <a:latin typeface="Calibri" panose="020F0502020204030204" pitchFamily="34" charset="0"/>
                <a:ea typeface="Calibri" panose="020F0502020204030204" pitchFamily="34" charset="0"/>
                <a:cs typeface="Calibri" panose="020F0502020204030204" pitchFamily="34" charset="0"/>
              </a:rPr>
              <a:t>Packaging Requirements for content</a:t>
            </a:r>
          </a:p>
          <a:p>
            <a:pPr lvl="2"/>
            <a:r>
              <a:rPr lang="en-US" dirty="0">
                <a:latin typeface="Calibri" panose="020F0502020204030204" pitchFamily="34" charset="0"/>
                <a:ea typeface="Calibri" panose="020F0502020204030204" pitchFamily="34" charset="0"/>
                <a:cs typeface="Calibri" panose="020F0502020204030204" pitchFamily="34" charset="0"/>
              </a:rPr>
              <a:t>Course structuring</a:t>
            </a:r>
          </a:p>
          <a:p>
            <a:r>
              <a:rPr lang="en-US" dirty="0">
                <a:latin typeface="Calibri" panose="020F0502020204030204" pitchFamily="34" charset="0"/>
                <a:ea typeface="Calibri" panose="020F0502020204030204" pitchFamily="34" charset="0"/>
                <a:cs typeface="Calibri" panose="020F0502020204030204" pitchFamily="34" charset="0"/>
              </a:rPr>
              <a:t>xAPI 2.0</a:t>
            </a:r>
          </a:p>
          <a:p>
            <a:pPr lvl="1"/>
            <a:r>
              <a:rPr lang="en-US" dirty="0">
                <a:latin typeface="Calibri" panose="020F0502020204030204" pitchFamily="34" charset="0"/>
                <a:ea typeface="Calibri" panose="020F0502020204030204" pitchFamily="34" charset="0"/>
                <a:cs typeface="Calibri" panose="020F0502020204030204" pitchFamily="34" charset="0"/>
              </a:rPr>
              <a:t>Newest open-source release of the xAPI specification</a:t>
            </a:r>
          </a:p>
          <a:p>
            <a:pPr lvl="1"/>
            <a:r>
              <a:rPr lang="en-US" dirty="0">
                <a:latin typeface="Calibri" panose="020F0502020204030204" pitchFamily="34" charset="0"/>
                <a:ea typeface="Calibri" panose="020F0502020204030204" pitchFamily="34" charset="0"/>
                <a:cs typeface="Calibri" panose="020F0502020204030204" pitchFamily="34" charset="0"/>
              </a:rPr>
              <a:t>Adds context Agents and groups</a:t>
            </a:r>
          </a:p>
          <a:p>
            <a:pPr lvl="1"/>
            <a:r>
              <a:rPr lang="en-US" dirty="0">
                <a:latin typeface="Calibri" panose="020F0502020204030204" pitchFamily="34" charset="0"/>
                <a:ea typeface="Calibri" panose="020F0502020204030204" pitchFamily="34" charset="0"/>
                <a:cs typeface="Calibri" panose="020F0502020204030204" pitchFamily="34" charset="0"/>
              </a:rPr>
              <a:t>elevates interoperability</a:t>
            </a:r>
          </a:p>
        </p:txBody>
      </p:sp>
      <p:sp>
        <p:nvSpPr>
          <p:cNvPr id="8" name="Rectangle 7">
            <a:extLst>
              <a:ext uri="{FF2B5EF4-FFF2-40B4-BE49-F238E27FC236}">
                <a16:creationId xmlns:a16="http://schemas.microsoft.com/office/drawing/2014/main" id="{A4D5766E-ED8A-AD82-03B4-80E61957DEB4}"/>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dirty="0">
                <a:solidFill>
                  <a:schemeClr val="accent3"/>
                </a:solidFill>
                <a:latin typeface="Arial" panose="020B0604020202020204" pitchFamily="34" charset="0"/>
                <a:ea typeface="Arial Narrow"/>
                <a:cs typeface="Arial" panose="020B0604020202020204" pitchFamily="34" charset="0"/>
                <a:sym typeface="Arial Narrow"/>
              </a:rPr>
              <a:t>1</a:t>
            </a:r>
          </a:p>
        </p:txBody>
      </p:sp>
      <p:sp>
        <p:nvSpPr>
          <p:cNvPr id="9" name="Rectangle 8">
            <a:extLst>
              <a:ext uri="{FF2B5EF4-FFF2-40B4-BE49-F238E27FC236}">
                <a16:creationId xmlns:a16="http://schemas.microsoft.com/office/drawing/2014/main" id="{685936BD-82F5-791A-2021-A8CC8A209C25}"/>
              </a:ext>
            </a:extLst>
          </p:cNvPr>
          <p:cNvSpPr/>
          <p:nvPr/>
        </p:nvSpPr>
        <p:spPr>
          <a:xfrm>
            <a:off x="11492069"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lvl="0" algn="ctr">
              <a:spcBef>
                <a:spcPts val="560"/>
              </a:spcBef>
              <a:spcAft>
                <a:spcPts val="0"/>
              </a:spcAft>
              <a:buSzPts val="2100"/>
            </a:pPr>
            <a:r>
              <a:rPr lang="en-US" sz="2400">
                <a:solidFill>
                  <a:schemeClr val="accent3"/>
                </a:solidFill>
                <a:latin typeface="Arial" panose="020B0604020202020204" pitchFamily="34" charset="0"/>
                <a:ea typeface="Arial Narrow"/>
                <a:cs typeface="Arial" panose="020B0604020202020204" pitchFamily="34" charset="0"/>
                <a:sym typeface="Arial Narrow"/>
              </a:rPr>
              <a:t>2</a:t>
            </a:r>
          </a:p>
        </p:txBody>
      </p:sp>
    </p:spTree>
    <p:extLst>
      <p:ext uri="{BB962C8B-B14F-4D97-AF65-F5344CB8AC3E}">
        <p14:creationId xmlns:p14="http://schemas.microsoft.com/office/powerpoint/2010/main" val="141286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C65DA-9D36-C8D3-FC7D-B9A5916D3C63}"/>
              </a:ext>
            </a:extLst>
          </p:cNvPr>
          <p:cNvSpPr/>
          <p:nvPr/>
        </p:nvSpPr>
        <p:spPr>
          <a:xfrm>
            <a:off x="392041" y="3115657"/>
            <a:ext cx="11407917"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r>
              <a:rPr lang="en-US" b="1">
                <a:solidFill>
                  <a:schemeClr val="accent3"/>
                </a:solidFill>
                <a:latin typeface="Arial" panose="020B0604020202020204" pitchFamily="34" charset="0"/>
                <a:cs typeface="Arial" panose="020B0604020202020204" pitchFamily="34" charset="0"/>
              </a:rPr>
              <a:t>References</a:t>
            </a:r>
            <a:endParaRPr lang="en-US" b="1">
              <a:solidFill>
                <a:schemeClr val="accent3"/>
              </a:solidFill>
              <a:latin typeface="Arial" panose="020B0604020202020204" pitchFamily="34" charset="0"/>
              <a:ea typeface="Arial Narrow"/>
              <a:cs typeface="Arial" panose="020B0604020202020204" pitchFamily="34" charset="0"/>
              <a:sym typeface="Arial Narrow"/>
            </a:endParaRPr>
          </a:p>
        </p:txBody>
      </p:sp>
      <p:sp>
        <p:nvSpPr>
          <p:cNvPr id="2" name="Slide Number Placeholder 1">
            <a:extLst>
              <a:ext uri="{FF2B5EF4-FFF2-40B4-BE49-F238E27FC236}">
                <a16:creationId xmlns:a16="http://schemas.microsoft.com/office/drawing/2014/main" id="{12ADD263-5483-FC13-3B50-075783C22068}"/>
              </a:ext>
            </a:extLst>
          </p:cNvPr>
          <p:cNvSpPr>
            <a:spLocks noGrp="1"/>
          </p:cNvSpPr>
          <p:nvPr>
            <p:ph type="sldNum" sz="quarter" idx="10"/>
          </p:nvPr>
        </p:nvSpPr>
        <p:spPr/>
        <p:txBody>
          <a:bodyPr/>
          <a:lstStyle/>
          <a:p>
            <a:pPr>
              <a:defRPr/>
            </a:pPr>
            <a:fld id="{D68E8870-17DE-45C4-A8DD-7644B2422933}" type="slidenum">
              <a:rPr lang="en-US" smtClean="0"/>
              <a:pPr>
                <a:defRPr/>
              </a:pPr>
              <a:t>40</a:t>
            </a:fld>
            <a:endParaRPr lang="en-US"/>
          </a:p>
        </p:txBody>
      </p:sp>
    </p:spTree>
    <p:extLst>
      <p:ext uri="{BB962C8B-B14F-4D97-AF65-F5344CB8AC3E}">
        <p14:creationId xmlns:p14="http://schemas.microsoft.com/office/powerpoint/2010/main" val="196550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References</a:t>
            </a:r>
            <a:endParaRPr/>
          </a:p>
        </p:txBody>
      </p:sp>
      <p:sp>
        <p:nvSpPr>
          <p:cNvPr id="420" name="Google Shape;420;p29"/>
          <p:cNvSpPr txBox="1">
            <a:spLocks noGrp="1"/>
          </p:cNvSpPr>
          <p:nvPr>
            <p:ph type="body" idx="1"/>
          </p:nvPr>
        </p:nvSpPr>
        <p:spPr>
          <a:xfrm>
            <a:off x="480132" y="1304407"/>
            <a:ext cx="11250613" cy="4249185"/>
          </a:xfrm>
          <a:prstGeom prst="rect">
            <a:avLst/>
          </a:prstGeom>
          <a:noFill/>
          <a:ln>
            <a:noFill/>
          </a:ln>
        </p:spPr>
        <p:txBody>
          <a:bodyPr spcFirstLastPara="1" wrap="square" lIns="91425" tIns="45700" rIns="91425" bIns="45700" anchor="t" anchorCtr="0">
            <a:noAutofit/>
          </a:bodyPr>
          <a:lstStyle/>
          <a:p>
            <a:pPr lvl="0" indent="-457200" algn="l" rtl="0">
              <a:spcBef>
                <a:spcPts val="0"/>
              </a:spcBef>
              <a:spcAft>
                <a:spcPts val="1200"/>
              </a:spcAft>
              <a:buSzPts val="2100"/>
              <a:buFont typeface="Arial" panose="020B0604020202020204" pitchFamily="34" charset="0"/>
              <a:buChar char="•"/>
            </a:pPr>
            <a:r>
              <a:rPr lang="en-US" sz="1600">
                <a:effectLst/>
                <a:latin typeface="Arial" panose="020B0604020202020204" pitchFamily="34" charset="0"/>
                <a:cs typeface="Arial" panose="020B0604020202020204" pitchFamily="34" charset="0"/>
              </a:rPr>
              <a:t>ADL Initiative (2017). </a:t>
            </a:r>
            <a:r>
              <a:rPr lang="en-US" sz="1600" i="1">
                <a:effectLst/>
                <a:latin typeface="Arial" panose="020B0604020202020204" pitchFamily="34" charset="0"/>
                <a:cs typeface="Arial" panose="020B0604020202020204" pitchFamily="34" charset="0"/>
              </a:rPr>
              <a:t>Experience API Specification.</a:t>
            </a:r>
            <a:r>
              <a:rPr lang="en-US" sz="1600">
                <a:effectLst/>
                <a:latin typeface="Arial" panose="020B0604020202020204" pitchFamily="34" charset="0"/>
                <a:cs typeface="Arial" panose="020B0604020202020204" pitchFamily="34" charset="0"/>
              </a:rPr>
              <a:t> Retrieved July 5, 2022, from </a:t>
            </a:r>
            <a:r>
              <a:rPr lang="en-US" sz="1600">
                <a:effectLst/>
                <a:latin typeface="Arial" panose="020B0604020202020204" pitchFamily="34" charset="0"/>
                <a:cs typeface="Arial" panose="020B0604020202020204" pitchFamily="34" charset="0"/>
                <a:hlinkClick r:id="rId3"/>
              </a:rPr>
              <a:t>https://github.com/adlnet/xAPI-Spec</a:t>
            </a:r>
            <a:endParaRPr lang="en-US" sz="1600">
              <a:effectLst/>
              <a:latin typeface="Arial" panose="020B0604020202020204" pitchFamily="34" charset="0"/>
              <a:cs typeface="Arial" panose="020B0604020202020204" pitchFamily="34" charset="0"/>
            </a:endParaRPr>
          </a:p>
          <a:p>
            <a:pPr lvl="0" indent="-457200" algn="l" rtl="0">
              <a:spcBef>
                <a:spcPts val="0"/>
              </a:spcBef>
              <a:spcAft>
                <a:spcPts val="1200"/>
              </a:spcAft>
              <a:buSzPts val="2100"/>
              <a:buFont typeface="Arial" panose="020B0604020202020204" pitchFamily="34" charset="0"/>
              <a:buChar cha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ADL Initiative (2017). </a:t>
            </a:r>
            <a:r>
              <a:rPr kumimoji="0" lang="en-US" sz="16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xAPI Profile Specification.</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Retrieved July 5, 2022, from </a:t>
            </a:r>
            <a:r>
              <a:rPr lang="en-US" sz="1600">
                <a:effectLst/>
                <a:latin typeface="Arial" panose="020B0604020202020204" pitchFamily="34" charset="0"/>
                <a:cs typeface="Arial" panose="020B0604020202020204" pitchFamily="34" charset="0"/>
                <a:hlinkClick r:id="rId4"/>
              </a:rPr>
              <a:t>https://github.com/adlnet/xapi-profiles</a:t>
            </a:r>
            <a:r>
              <a:rPr lang="en-US" sz="1600">
                <a:effectLst/>
                <a:latin typeface="Arial" panose="020B0604020202020204" pitchFamily="34" charset="0"/>
                <a:cs typeface="Arial" panose="020B0604020202020204" pitchFamily="34" charset="0"/>
              </a:rPr>
              <a:t> </a:t>
            </a:r>
            <a:endParaRPr sz="1600">
              <a:latin typeface="Arial" panose="020B0604020202020204" pitchFamily="34" charset="0"/>
              <a:cs typeface="Arial" panose="020B0604020202020204" pitchFamily="34" charset="0"/>
            </a:endParaRPr>
          </a:p>
          <a:p>
            <a:pPr lvl="0" indent="-457200" algn="l" rtl="0">
              <a:spcBef>
                <a:spcPts val="560"/>
              </a:spcBef>
              <a:spcAft>
                <a:spcPts val="1200"/>
              </a:spcAft>
              <a:buSzPts val="2100"/>
              <a:buFont typeface="Arial" panose="020B0604020202020204" pitchFamily="34" charset="0"/>
              <a:buChar char="•"/>
            </a:pPr>
            <a:r>
              <a:rPr lang="en-US" sz="1600">
                <a:effectLst/>
                <a:latin typeface="Arial" panose="020B0604020202020204" pitchFamily="34" charset="0"/>
                <a:cs typeface="Arial" panose="020B0604020202020204" pitchFamily="34" charset="0"/>
              </a:rPr>
              <a:t>DoD (2017).</a:t>
            </a:r>
            <a:r>
              <a:rPr lang="en-US" sz="1600" i="1">
                <a:effectLst/>
                <a:latin typeface="Arial" panose="020B0604020202020204" pitchFamily="34" charset="0"/>
                <a:cs typeface="Arial" panose="020B0604020202020204" pitchFamily="34" charset="0"/>
              </a:rPr>
              <a:t> DoD Instruction 1322.26 Distributed Learning</a:t>
            </a:r>
            <a:r>
              <a:rPr lang="en-US" sz="1600">
                <a:effectLst/>
                <a:latin typeface="Arial" panose="020B0604020202020204" pitchFamily="34" charset="0"/>
                <a:cs typeface="Arial" panose="020B0604020202020204" pitchFamily="34" charset="0"/>
              </a:rPr>
              <a:t>. Retrieved May 6, 2019, from</a:t>
            </a:r>
            <a:br>
              <a:rPr lang="en-US" sz="1600">
                <a:latin typeface="Arial" panose="020B0604020202020204" pitchFamily="34" charset="0"/>
                <a:cs typeface="Arial" panose="020B0604020202020204" pitchFamily="34" charset="0"/>
              </a:rPr>
            </a:br>
            <a:r>
              <a:rPr lang="en-US" sz="1600">
                <a:effectLst/>
                <a:latin typeface="Arial" panose="020B0604020202020204" pitchFamily="34" charset="0"/>
                <a:cs typeface="Arial" panose="020B0604020202020204" pitchFamily="34" charset="0"/>
                <a:hlinkClick r:id="rId5"/>
              </a:rPr>
              <a:t>https://www.esd.whs.mil/Directives/issuances/dodi</a:t>
            </a:r>
            <a:r>
              <a:rPr lang="en-US" sz="1600">
                <a:effectLst/>
                <a:latin typeface="Arial" panose="020B0604020202020204" pitchFamily="34" charset="0"/>
                <a:cs typeface="Arial" panose="020B0604020202020204" pitchFamily="34" charset="0"/>
              </a:rPr>
              <a:t> </a:t>
            </a:r>
          </a:p>
          <a:p>
            <a:pPr lvl="0" indent="-457200" algn="l" rtl="0">
              <a:spcBef>
                <a:spcPts val="560"/>
              </a:spcBef>
              <a:spcAft>
                <a:spcPts val="1200"/>
              </a:spcAft>
              <a:buSzPts val="2100"/>
              <a:buFont typeface="Arial" panose="020B0604020202020204" pitchFamily="34" charset="0"/>
              <a:buChar char="•"/>
            </a:pPr>
            <a:r>
              <a:rPr lang="en-US" sz="1600">
                <a:effectLst/>
                <a:latin typeface="Arial" panose="020B0604020202020204" pitchFamily="34" charset="0"/>
                <a:cs typeface="Arial" panose="020B0604020202020204" pitchFamily="34" charset="0"/>
              </a:rPr>
              <a:t>W3Schools (2019). </a:t>
            </a:r>
            <a:r>
              <a:rPr lang="en-US" sz="1600" i="1">
                <a:effectLst/>
                <a:latin typeface="Arial" panose="020B0604020202020204" pitchFamily="34" charset="0"/>
                <a:cs typeface="Arial" panose="020B0604020202020204" pitchFamily="34" charset="0"/>
              </a:rPr>
              <a:t>JavaScript JSON.</a:t>
            </a:r>
            <a:r>
              <a:rPr lang="en-US" sz="1600">
                <a:effectLst/>
                <a:latin typeface="Arial" panose="020B0604020202020204" pitchFamily="34" charset="0"/>
                <a:cs typeface="Arial" panose="020B0604020202020204" pitchFamily="34" charset="0"/>
              </a:rPr>
              <a:t> Retrieved May 6, 2019, from </a:t>
            </a:r>
            <a:r>
              <a:rPr lang="en-US" sz="1600">
                <a:effectLst/>
                <a:latin typeface="Arial" panose="020B0604020202020204" pitchFamily="34" charset="0"/>
                <a:cs typeface="Arial" panose="020B0604020202020204" pitchFamily="34" charset="0"/>
                <a:hlinkClick r:id="rId6"/>
              </a:rPr>
              <a:t>https://www.w3schools.com/js/js_json.asp</a:t>
            </a:r>
            <a:r>
              <a:rPr lang="en-US" sz="1600">
                <a:latin typeface="Arial" panose="020B0604020202020204" pitchFamily="34" charset="0"/>
                <a:cs typeface="Arial" panose="020B0604020202020204" pitchFamily="34" charset="0"/>
              </a:rPr>
              <a:t> </a:t>
            </a:r>
            <a:endParaRPr sz="1600">
              <a:latin typeface="Arial" panose="020B0604020202020204" pitchFamily="34" charset="0"/>
              <a:cs typeface="Arial" panose="020B0604020202020204" pitchFamily="34" charset="0"/>
            </a:endParaRPr>
          </a:p>
          <a:p>
            <a:pPr lvl="0" indent="-457200" algn="l" rtl="0">
              <a:spcBef>
                <a:spcPts val="560"/>
              </a:spcBef>
              <a:spcAft>
                <a:spcPts val="1200"/>
              </a:spcAft>
              <a:buSzPts val="2100"/>
              <a:buFont typeface="Arial" panose="020B0604020202020204" pitchFamily="34" charset="0"/>
              <a:buChar cha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ADL Initiative (2019). 2019 Total Learning Architecture Report. Retrieved July 5, 2022, from </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hlinkClick r:id="rId7"/>
              </a:rPr>
              <a:t>https://adlnet.gov/publications/2020/04/2019-Total-Learning-Architecture-Report/</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a:p>
            <a:pPr lvl="0" indent="-457200" algn="l" rtl="0">
              <a:spcBef>
                <a:spcPts val="560"/>
              </a:spcBef>
              <a:spcAft>
                <a:spcPts val="1200"/>
              </a:spcAft>
              <a:buSzPts val="2100"/>
              <a:buFont typeface="Arial" panose="020B0604020202020204" pitchFamily="34" charset="0"/>
              <a:buChar char="•"/>
            </a:pPr>
            <a:r>
              <a:rPr lang="en-US" sz="1600">
                <a:effectLst/>
                <a:latin typeface="Arial" panose="020B0604020202020204" pitchFamily="34" charset="0"/>
                <a:cs typeface="Arial" panose="020B0604020202020204" pitchFamily="34" charset="0"/>
              </a:rPr>
              <a:t>Fleener G., Mayor. M, &amp; Zou C. </a:t>
            </a:r>
            <a:r>
              <a:rPr lang="en-US" sz="1600" i="1">
                <a:effectLst/>
                <a:latin typeface="Arial" panose="020B0604020202020204" pitchFamily="34" charset="0"/>
                <a:cs typeface="Arial" panose="020B0604020202020204" pitchFamily="34" charset="0"/>
              </a:rPr>
              <a:t>(2015) Risk management Framework (RMF) Transition Impacts in Training</a:t>
            </a:r>
            <a:br>
              <a:rPr lang="en-US" sz="1600" i="1">
                <a:latin typeface="Arial" panose="020B0604020202020204" pitchFamily="34" charset="0"/>
                <a:cs typeface="Arial" panose="020B0604020202020204" pitchFamily="34" charset="0"/>
              </a:rPr>
            </a:br>
            <a:r>
              <a:rPr lang="en-US" sz="1600" i="1">
                <a:effectLst/>
                <a:latin typeface="Arial" panose="020B0604020202020204" pitchFamily="34" charset="0"/>
                <a:cs typeface="Arial" panose="020B0604020202020204" pitchFamily="34" charset="0"/>
              </a:rPr>
              <a:t>Simulation Systems.</a:t>
            </a:r>
            <a:r>
              <a:rPr lang="en-US" sz="1600">
                <a:effectLst/>
                <a:latin typeface="Arial" panose="020B0604020202020204" pitchFamily="34" charset="0"/>
                <a:cs typeface="Arial" panose="020B0604020202020204" pitchFamily="34" charset="0"/>
              </a:rPr>
              <a:t> Proceedings of the I/ITSEC, Arlington, VA:NTSA </a:t>
            </a:r>
            <a:r>
              <a:rPr lang="en-US" sz="1600">
                <a:latin typeface="Arial" panose="020B0604020202020204" pitchFamily="34" charset="0"/>
                <a:ea typeface="Arial Narrow"/>
                <a:cs typeface="Arial" panose="020B0604020202020204" pitchFamily="34" charset="0"/>
                <a:sym typeface="Arial Narrow"/>
              </a:rPr>
              <a:t> </a:t>
            </a:r>
            <a:endParaRPr sz="1600">
              <a:latin typeface="Arial" panose="020B0604020202020204" pitchFamily="34" charset="0"/>
              <a:cs typeface="Arial" panose="020B0604020202020204" pitchFamily="34" charset="0"/>
            </a:endParaRPr>
          </a:p>
          <a:p>
            <a:pPr lvl="0" indent="-457200" algn="l" rtl="0">
              <a:spcBef>
                <a:spcPts val="560"/>
              </a:spcBef>
              <a:spcAft>
                <a:spcPts val="1200"/>
              </a:spcAft>
              <a:buSzPts val="2100"/>
              <a:buFont typeface="Arial" panose="020B0604020202020204" pitchFamily="34" charset="0"/>
              <a:buChar char="•"/>
            </a:pPr>
            <a:r>
              <a:rPr lang="en-US" sz="1600">
                <a:effectLst/>
                <a:latin typeface="Arial" panose="020B0604020202020204" pitchFamily="34" charset="0"/>
                <a:cs typeface="Arial" panose="020B0604020202020204" pitchFamily="34" charset="0"/>
              </a:rPr>
              <a:t>United States Army (2019). </a:t>
            </a:r>
            <a:r>
              <a:rPr lang="en-US" sz="1600" i="1">
                <a:effectLst/>
                <a:latin typeface="Arial" panose="020B0604020202020204" pitchFamily="34" charset="0"/>
                <a:cs typeface="Arial" panose="020B0604020202020204" pitchFamily="34" charset="0"/>
              </a:rPr>
              <a:t>Personally Identifiable Information (PII).</a:t>
            </a:r>
            <a:r>
              <a:rPr lang="en-US" sz="1600">
                <a:effectLst/>
                <a:latin typeface="Arial" panose="020B0604020202020204" pitchFamily="34" charset="0"/>
                <a:cs typeface="Arial" panose="020B0604020202020204" pitchFamily="34" charset="0"/>
              </a:rPr>
              <a:t> Retrieved May 6, 2019, from</a:t>
            </a:r>
            <a:br>
              <a:rPr lang="en-US" sz="1600">
                <a:latin typeface="Arial" panose="020B0604020202020204" pitchFamily="34" charset="0"/>
                <a:cs typeface="Arial" panose="020B0604020202020204" pitchFamily="34" charset="0"/>
              </a:rPr>
            </a:br>
            <a:r>
              <a:rPr lang="en-US" sz="1600">
                <a:effectLst/>
                <a:latin typeface="Arial" panose="020B0604020202020204" pitchFamily="34" charset="0"/>
                <a:cs typeface="Arial" panose="020B0604020202020204" pitchFamily="34" charset="0"/>
                <a:hlinkClick r:id="rId8"/>
              </a:rPr>
              <a:t>https://www.rmda.army.mil/privacy/PII/PII.htm</a:t>
            </a:r>
            <a:endParaRPr lang="en-US" sz="1600">
              <a:effectLs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8434179-3255-3C0B-95FD-80E3925756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C65DA-9D36-C8D3-FC7D-B9A5916D3C63}"/>
              </a:ext>
            </a:extLst>
          </p:cNvPr>
          <p:cNvSpPr/>
          <p:nvPr/>
        </p:nvSpPr>
        <p:spPr>
          <a:xfrm>
            <a:off x="392041" y="3115657"/>
            <a:ext cx="11407917"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r>
              <a:rPr lang="en-US" b="1" dirty="0" err="1">
                <a:solidFill>
                  <a:schemeClr val="accent3"/>
                </a:solidFill>
                <a:latin typeface="Arial" panose="020B0604020202020204" pitchFamily="34" charset="0"/>
                <a:cs typeface="Arial" panose="020B0604020202020204" pitchFamily="34" charset="0"/>
              </a:rPr>
              <a:t>BackupSlides</a:t>
            </a:r>
            <a:endParaRPr lang="en-US" b="1" dirty="0">
              <a:solidFill>
                <a:schemeClr val="accent3"/>
              </a:solidFill>
              <a:latin typeface="Arial" panose="020B0604020202020204" pitchFamily="34" charset="0"/>
              <a:ea typeface="Arial Narrow"/>
              <a:cs typeface="Arial" panose="020B0604020202020204" pitchFamily="34" charset="0"/>
              <a:sym typeface="Arial Narrow"/>
            </a:endParaRPr>
          </a:p>
        </p:txBody>
      </p:sp>
      <p:sp>
        <p:nvSpPr>
          <p:cNvPr id="2" name="Slide Number Placeholder 1">
            <a:extLst>
              <a:ext uri="{FF2B5EF4-FFF2-40B4-BE49-F238E27FC236}">
                <a16:creationId xmlns:a16="http://schemas.microsoft.com/office/drawing/2014/main" id="{12ADD263-5483-FC13-3B50-075783C22068}"/>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a:p>
        </p:txBody>
      </p:sp>
    </p:spTree>
    <p:extLst>
      <p:ext uri="{BB962C8B-B14F-4D97-AF65-F5344CB8AC3E}">
        <p14:creationId xmlns:p14="http://schemas.microsoft.com/office/powerpoint/2010/main" val="3933081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BF2A-0A85-AC90-D33E-12DACF455B5F}"/>
              </a:ext>
            </a:extLst>
          </p:cNvPr>
          <p:cNvSpPr>
            <a:spLocks noGrp="1"/>
          </p:cNvSpPr>
          <p:nvPr>
            <p:ph type="title"/>
          </p:nvPr>
        </p:nvSpPr>
        <p:spPr/>
        <p:txBody>
          <a:bodyPr/>
          <a:lstStyle/>
          <a:p>
            <a:r>
              <a:rPr lang="en-US"/>
              <a:t>Multi-Model Data Collection</a:t>
            </a:r>
          </a:p>
        </p:txBody>
      </p:sp>
      <p:graphicFrame>
        <p:nvGraphicFramePr>
          <p:cNvPr id="4" name="Table 4">
            <a:extLst>
              <a:ext uri="{FF2B5EF4-FFF2-40B4-BE49-F238E27FC236}">
                <a16:creationId xmlns:a16="http://schemas.microsoft.com/office/drawing/2014/main" id="{4489FB39-D479-635F-FA0D-034F3B3F59E5}"/>
              </a:ext>
            </a:extLst>
          </p:cNvPr>
          <p:cNvGraphicFramePr>
            <a:graphicFrameLocks noGrp="1"/>
          </p:cNvGraphicFramePr>
          <p:nvPr>
            <p:ph sz="quarter" idx="11"/>
            <p:extLst>
              <p:ext uri="{D42A27DB-BD31-4B8C-83A1-F6EECF244321}">
                <p14:modId xmlns:p14="http://schemas.microsoft.com/office/powerpoint/2010/main" val="676750722"/>
              </p:ext>
            </p:extLst>
          </p:nvPr>
        </p:nvGraphicFramePr>
        <p:xfrm>
          <a:off x="219435" y="985631"/>
          <a:ext cx="11787622" cy="5296910"/>
        </p:xfrm>
        <a:graphic>
          <a:graphicData uri="http://schemas.openxmlformats.org/drawingml/2006/table">
            <a:tbl>
              <a:tblPr firstRow="1" bandRow="1">
                <a:tableStyleId>{5C22544A-7EE6-4342-B048-85BDC9FD1C3A}</a:tableStyleId>
              </a:tblPr>
              <a:tblGrid>
                <a:gridCol w="2208137">
                  <a:extLst>
                    <a:ext uri="{9D8B030D-6E8A-4147-A177-3AD203B41FA5}">
                      <a16:colId xmlns:a16="http://schemas.microsoft.com/office/drawing/2014/main" val="2019434882"/>
                    </a:ext>
                  </a:extLst>
                </a:gridCol>
                <a:gridCol w="3133066">
                  <a:extLst>
                    <a:ext uri="{9D8B030D-6E8A-4147-A177-3AD203B41FA5}">
                      <a16:colId xmlns:a16="http://schemas.microsoft.com/office/drawing/2014/main" val="2530656535"/>
                    </a:ext>
                  </a:extLst>
                </a:gridCol>
                <a:gridCol w="3018443">
                  <a:extLst>
                    <a:ext uri="{9D8B030D-6E8A-4147-A177-3AD203B41FA5}">
                      <a16:colId xmlns:a16="http://schemas.microsoft.com/office/drawing/2014/main" val="2610721565"/>
                    </a:ext>
                  </a:extLst>
                </a:gridCol>
                <a:gridCol w="3427976">
                  <a:extLst>
                    <a:ext uri="{9D8B030D-6E8A-4147-A177-3AD203B41FA5}">
                      <a16:colId xmlns:a16="http://schemas.microsoft.com/office/drawing/2014/main" val="4071793649"/>
                    </a:ext>
                  </a:extLst>
                </a:gridCol>
              </a:tblGrid>
              <a:tr h="73896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Learning Environment</a:t>
                      </a:r>
                    </a:p>
                  </a:txBody>
                  <a:tcPr marL="182880" marR="182880" marT="91440" marB="91440" anchor="ctr">
                    <a:solidFill>
                      <a:schemeClr val="accent3"/>
                    </a:solidFill>
                  </a:tcPr>
                </a:tc>
                <a:tc>
                  <a:txBody>
                    <a:bodyPr/>
                    <a:lstStyle/>
                    <a:p>
                      <a:r>
                        <a:rPr lang="en-US" sz="1800">
                          <a:latin typeface="Calibri" panose="020F0502020204030204" pitchFamily="34" charset="0"/>
                          <a:ea typeface="Calibri" panose="020F0502020204030204" pitchFamily="34" charset="0"/>
                          <a:cs typeface="Calibri" panose="020F0502020204030204" pitchFamily="34" charset="0"/>
                        </a:rPr>
                        <a:t>Value of the data</a:t>
                      </a:r>
                    </a:p>
                  </a:txBody>
                  <a:tcPr marL="182880" marR="182880" marT="91440" marB="91440" anchor="ctr">
                    <a:solidFill>
                      <a:schemeClr val="accent3"/>
                    </a:solidFill>
                  </a:tcPr>
                </a:tc>
                <a:tc>
                  <a:txBody>
                    <a:bodyPr/>
                    <a:lstStyle/>
                    <a:p>
                      <a:r>
                        <a:rPr lang="en-US" sz="1800">
                          <a:latin typeface="Calibri" panose="020F0502020204030204" pitchFamily="34" charset="0"/>
                          <a:ea typeface="Calibri" panose="020F0502020204030204" pitchFamily="34" charset="0"/>
                          <a:cs typeface="Calibri" panose="020F0502020204030204" pitchFamily="34" charset="0"/>
                        </a:rPr>
                        <a:t>How do we capture it?</a:t>
                      </a:r>
                    </a:p>
                  </a:txBody>
                  <a:tcPr marL="182880" marR="182880" marT="91440" marB="91440" anchor="ctr">
                    <a:solidFill>
                      <a:schemeClr val="accent3"/>
                    </a:solidFill>
                  </a:tcPr>
                </a:tc>
                <a:tc>
                  <a:txBody>
                    <a:bodyPr/>
                    <a:lstStyle/>
                    <a:p>
                      <a:r>
                        <a:rPr lang="en-US" sz="1800">
                          <a:latin typeface="Calibri" panose="020F0502020204030204" pitchFamily="34" charset="0"/>
                          <a:ea typeface="Calibri" panose="020F0502020204030204" pitchFamily="34" charset="0"/>
                          <a:cs typeface="Calibri" panose="020F0502020204030204" pitchFamily="34" charset="0"/>
                        </a:rPr>
                        <a:t>Place in a chain of evidence</a:t>
                      </a:r>
                    </a:p>
                  </a:txBody>
                  <a:tcPr marL="182880" marR="182880" marT="91440" marB="91440" anchor="ctr">
                    <a:solidFill>
                      <a:schemeClr val="accent3"/>
                    </a:solidFill>
                  </a:tcPr>
                </a:tc>
                <a:extLst>
                  <a:ext uri="{0D108BD9-81ED-4DB2-BD59-A6C34878D82A}">
                    <a16:rowId xmlns:a16="http://schemas.microsoft.com/office/drawing/2014/main" val="2716492100"/>
                  </a:ext>
                </a:extLst>
              </a:tr>
              <a:tr h="854730">
                <a:tc>
                  <a:txBody>
                    <a:bodyPr/>
                    <a:lstStyle/>
                    <a:p>
                      <a:r>
                        <a:rPr lang="en-US" sz="1400" b="1">
                          <a:latin typeface="Calibri" panose="020F0502020204030204" pitchFamily="34" charset="0"/>
                          <a:ea typeface="Calibri" panose="020F0502020204030204" pitchFamily="34" charset="0"/>
                          <a:cs typeface="Calibri" panose="020F0502020204030204" pitchFamily="34" charset="0"/>
                        </a:rPr>
                        <a:t>Classroom Performance</a:t>
                      </a:r>
                    </a:p>
                  </a:txBody>
                  <a:tcPr marL="182880" marR="182880" marT="91440" marB="91440">
                    <a:solidFill>
                      <a:srgbClr val="FAFCFF">
                        <a:alpha val="14510"/>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Establish if the student understands underlying theory</a:t>
                      </a:r>
                    </a:p>
                  </a:txBody>
                  <a:tcPr marL="182880" marR="182880" marT="91440" marB="91440">
                    <a:solidFill>
                      <a:srgbClr val="FAFCFF">
                        <a:alpha val="14510"/>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Traditional assessments, social learning participation, instructor observation</a:t>
                      </a:r>
                    </a:p>
                  </a:txBody>
                  <a:tcPr marL="182880" marR="182880" marT="91440" marB="91440">
                    <a:solidFill>
                      <a:srgbClr val="FAFCFF">
                        <a:alpha val="14510"/>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Foundational data to inform future analysis of performance</a:t>
                      </a:r>
                    </a:p>
                  </a:txBody>
                  <a:tcPr marL="182880" marR="182880" marT="91440" marB="91440">
                    <a:solidFill>
                      <a:srgbClr val="FAFCFF">
                        <a:alpha val="14510"/>
                      </a:srgbClr>
                    </a:solidFill>
                  </a:tcPr>
                </a:tc>
                <a:extLst>
                  <a:ext uri="{0D108BD9-81ED-4DB2-BD59-A6C34878D82A}">
                    <a16:rowId xmlns:a16="http://schemas.microsoft.com/office/drawing/2014/main" val="3138986463"/>
                  </a:ext>
                </a:extLst>
              </a:tr>
              <a:tr h="843890">
                <a:tc>
                  <a:txBody>
                    <a:bodyPr/>
                    <a:lstStyle/>
                    <a:p>
                      <a:r>
                        <a:rPr lang="en-US" sz="1400" b="1">
                          <a:latin typeface="Calibri" panose="020F0502020204030204" pitchFamily="34" charset="0"/>
                          <a:ea typeface="Calibri" panose="020F0502020204030204" pitchFamily="34" charset="0"/>
                          <a:cs typeface="Calibri" panose="020F0502020204030204" pitchFamily="34" charset="0"/>
                        </a:rPr>
                        <a:t>Self-Study</a:t>
                      </a:r>
                    </a:p>
                  </a:txBody>
                  <a:tcPr marL="182880" marR="182880" marT="91440" marB="91440">
                    <a:solidFill>
                      <a:srgbClr val="D9E6EF">
                        <a:alpha val="49804"/>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Evidence if a student is self-starting to fill their own gaps in understanding</a:t>
                      </a:r>
                    </a:p>
                  </a:txBody>
                  <a:tcPr marL="182880" marR="182880" marT="91440" marB="91440">
                    <a:solidFill>
                      <a:srgbClr val="D9E6EF">
                        <a:alpha val="49804"/>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Flipping the classroom and providing materials before formal instruction</a:t>
                      </a:r>
                    </a:p>
                  </a:txBody>
                  <a:tcPr marL="182880" marR="182880" marT="91440" marB="91440">
                    <a:solidFill>
                      <a:srgbClr val="D9E6EF">
                        <a:alpha val="49804"/>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Supplements the classroom assessments. Beginning of behavioral data through their choice to study.</a:t>
                      </a:r>
                    </a:p>
                  </a:txBody>
                  <a:tcPr marL="182880" marR="182880" marT="91440" marB="91440">
                    <a:solidFill>
                      <a:srgbClr val="D9E6EF">
                        <a:alpha val="49804"/>
                      </a:srgbClr>
                    </a:solidFill>
                  </a:tcPr>
                </a:tc>
                <a:extLst>
                  <a:ext uri="{0D108BD9-81ED-4DB2-BD59-A6C34878D82A}">
                    <a16:rowId xmlns:a16="http://schemas.microsoft.com/office/drawing/2014/main" val="2214296981"/>
                  </a:ext>
                </a:extLst>
              </a:tr>
              <a:tr h="839164">
                <a:tc>
                  <a:txBody>
                    <a:bodyPr/>
                    <a:lstStyle/>
                    <a:p>
                      <a:r>
                        <a:rPr lang="en-US" sz="1400" b="1">
                          <a:latin typeface="Calibri" panose="020F0502020204030204" pitchFamily="34" charset="0"/>
                          <a:ea typeface="Calibri" panose="020F0502020204030204" pitchFamily="34" charset="0"/>
                          <a:cs typeface="Calibri" panose="020F0502020204030204" pitchFamily="34" charset="0"/>
                        </a:rPr>
                        <a:t>Simulation</a:t>
                      </a:r>
                    </a:p>
                  </a:txBody>
                  <a:tcPr marL="182880" marR="182880" marT="91440" marB="91440">
                    <a:solidFill>
                      <a:srgbClr val="FAFCFE"/>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Experiential learning that captures their ability to translate knowledge on the task into action</a:t>
                      </a:r>
                    </a:p>
                  </a:txBody>
                  <a:tcPr marL="182880" marR="182880" marT="91440" marB="91440">
                    <a:solidFill>
                      <a:srgbClr val="FAFCFE"/>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Wrappers on the simulations to generate xAPI, instructor observation</a:t>
                      </a:r>
                    </a:p>
                  </a:txBody>
                  <a:tcPr marL="182880" marR="182880" marT="91440" marB="91440">
                    <a:solidFill>
                      <a:srgbClr val="FAFCFE"/>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This data does not transfer the same impact as live, but informs on the students’ expected proficiency</a:t>
                      </a:r>
                    </a:p>
                  </a:txBody>
                  <a:tcPr marL="182880" marR="182880" marT="91440" marB="91440">
                    <a:solidFill>
                      <a:srgbClr val="FAFCFE"/>
                    </a:solidFill>
                  </a:tcPr>
                </a:tc>
                <a:extLst>
                  <a:ext uri="{0D108BD9-81ED-4DB2-BD59-A6C34878D82A}">
                    <a16:rowId xmlns:a16="http://schemas.microsoft.com/office/drawing/2014/main" val="3370942444"/>
                  </a:ext>
                </a:extLst>
              </a:tr>
              <a:tr h="1109716">
                <a:tc>
                  <a:txBody>
                    <a:bodyPr/>
                    <a:lstStyle/>
                    <a:p>
                      <a:r>
                        <a:rPr lang="en-US" sz="1400" b="1">
                          <a:latin typeface="Calibri" panose="020F0502020204030204" pitchFamily="34" charset="0"/>
                          <a:ea typeface="Calibri" panose="020F0502020204030204" pitchFamily="34" charset="0"/>
                          <a:cs typeface="Calibri" panose="020F0502020204030204" pitchFamily="34" charset="0"/>
                        </a:rPr>
                        <a:t>Vicarious learning</a:t>
                      </a:r>
                    </a:p>
                  </a:txBody>
                  <a:tcPr marL="182880" marR="182880" marT="91440" marB="91440">
                    <a:solidFill>
                      <a:srgbClr val="D9E6EF">
                        <a:alpha val="50196"/>
                      </a:srgbClr>
                    </a:solidFill>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The student’s ability to identify both positive and negative performance in recordings or demonstrations of the subject being trained.</a:t>
                      </a:r>
                    </a:p>
                  </a:txBody>
                  <a:tcPr marL="182880" marR="182880" marT="91440" marB="91440">
                    <a:solidFill>
                      <a:srgbClr val="D9E6EF">
                        <a:alpha val="50196"/>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Direct assessment, supporting data if they are replaying sections of video, and instructor documentation of their feedback after exposure</a:t>
                      </a:r>
                    </a:p>
                  </a:txBody>
                  <a:tcPr marL="182880" marR="182880" marT="91440" marB="91440">
                    <a:solidFill>
                      <a:srgbClr val="D9E6EF">
                        <a:alpha val="50196"/>
                      </a:srgb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Experiential learning through observation of others. Provides supporting data at a low cost and stress level.</a:t>
                      </a:r>
                    </a:p>
                  </a:txBody>
                  <a:tcPr marL="182880" marR="182880" marT="91440" marB="91440">
                    <a:solidFill>
                      <a:srgbClr val="D9E6EF">
                        <a:alpha val="50196"/>
                      </a:srgbClr>
                    </a:solidFill>
                  </a:tcPr>
                </a:tc>
                <a:extLst>
                  <a:ext uri="{0D108BD9-81ED-4DB2-BD59-A6C34878D82A}">
                    <a16:rowId xmlns:a16="http://schemas.microsoft.com/office/drawing/2014/main" val="2794066619"/>
                  </a:ext>
                </a:extLst>
              </a:tr>
              <a:tr h="910441">
                <a:tc>
                  <a:txBody>
                    <a:bodyPr/>
                    <a:lstStyle/>
                    <a:p>
                      <a:r>
                        <a:rPr lang="en-US" sz="1400" b="1">
                          <a:latin typeface="Calibri" panose="020F0502020204030204" pitchFamily="34" charset="0"/>
                          <a:ea typeface="Calibri" panose="020F0502020204030204" pitchFamily="34" charset="0"/>
                          <a:cs typeface="Calibri" panose="020F0502020204030204" pitchFamily="34" charset="0"/>
                        </a:rPr>
                        <a:t>Actual experience </a:t>
                      </a:r>
                      <a:br>
                        <a:rPr lang="en-US" sz="1400" b="1">
                          <a:latin typeface="Calibri" panose="020F0502020204030204" pitchFamily="34" charset="0"/>
                          <a:ea typeface="Calibri" panose="020F0502020204030204" pitchFamily="34" charset="0"/>
                          <a:cs typeface="Calibri" panose="020F0502020204030204" pitchFamily="34" charset="0"/>
                        </a:rPr>
                      </a:br>
                      <a:r>
                        <a:rPr lang="en-US" sz="1400" b="1">
                          <a:latin typeface="Calibri" panose="020F0502020204030204" pitchFamily="34" charset="0"/>
                          <a:ea typeface="Calibri" panose="020F0502020204030204" pitchFamily="34" charset="0"/>
                          <a:cs typeface="Calibri" panose="020F0502020204030204" pitchFamily="34" charset="0"/>
                        </a:rPr>
                        <a:t>in the arena</a:t>
                      </a:r>
                    </a:p>
                  </a:txBody>
                  <a:tcPr marL="182880" marR="182880" marT="91440" marB="91440">
                    <a:solidFill>
                      <a:srgbClr val="FAFCFE"/>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Closest data to performance in actual combat. </a:t>
                      </a:r>
                    </a:p>
                  </a:txBody>
                  <a:tcPr marL="182880" marR="182880" marT="91440" marB="91440">
                    <a:solidFill>
                      <a:srgbClr val="FAFCFE"/>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Video capture, direct telemetry from worn sensors, instrumented facilities and weapons, etc. </a:t>
                      </a:r>
                    </a:p>
                  </a:txBody>
                  <a:tcPr marL="182880" marR="182880" marT="91440" marB="91440">
                    <a:solidFill>
                      <a:srgbClr val="FAFCFE"/>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Acts as the formal measure that the supporting data is tied to for after action analysis. </a:t>
                      </a:r>
                    </a:p>
                  </a:txBody>
                  <a:tcPr marL="182880" marR="182880" marT="91440" marB="91440">
                    <a:solidFill>
                      <a:srgbClr val="FAFCFE"/>
                    </a:solidFill>
                  </a:tcPr>
                </a:tc>
                <a:extLst>
                  <a:ext uri="{0D108BD9-81ED-4DB2-BD59-A6C34878D82A}">
                    <a16:rowId xmlns:a16="http://schemas.microsoft.com/office/drawing/2014/main" val="3469975264"/>
                  </a:ext>
                </a:extLst>
              </a:tr>
            </a:tbl>
          </a:graphicData>
        </a:graphic>
      </p:graphicFrame>
      <p:sp>
        <p:nvSpPr>
          <p:cNvPr id="7" name="Rectangle 6">
            <a:extLst>
              <a:ext uri="{FF2B5EF4-FFF2-40B4-BE49-F238E27FC236}">
                <a16:creationId xmlns:a16="http://schemas.microsoft.com/office/drawing/2014/main" id="{56D4DF84-0AF3-2B02-7A6D-A6FC1A55DE74}"/>
              </a:ext>
            </a:extLst>
          </p:cNvPr>
          <p:cNvSpPr/>
          <p:nvPr/>
        </p:nvSpPr>
        <p:spPr>
          <a:xfrm>
            <a:off x="10845104" y="98874"/>
            <a:ext cx="518415" cy="487294"/>
          </a:xfrm>
          <a:prstGeom prst="rect">
            <a:avLst/>
          </a:prstGeom>
          <a:solidFill>
            <a:schemeClr val="bg1">
              <a:alpha val="50196"/>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alpha val="50375"/>
                  </a:schemeClr>
                </a:solidFill>
                <a:latin typeface="Arial" panose="020B0604020202020204" pitchFamily="34" charset="0"/>
                <a:cs typeface="Arial" panose="020B0604020202020204" pitchFamily="34" charset="0"/>
                <a:sym typeface="Arial Narrow"/>
              </a:rPr>
              <a:t>1</a:t>
            </a:r>
          </a:p>
        </p:txBody>
      </p:sp>
      <p:sp>
        <p:nvSpPr>
          <p:cNvPr id="8" name="Rectangle 7">
            <a:extLst>
              <a:ext uri="{FF2B5EF4-FFF2-40B4-BE49-F238E27FC236}">
                <a16:creationId xmlns:a16="http://schemas.microsoft.com/office/drawing/2014/main" id="{44824D82-0FA9-A0BA-25B8-53CDA69066C4}"/>
              </a:ext>
            </a:extLst>
          </p:cNvPr>
          <p:cNvSpPr/>
          <p:nvPr/>
        </p:nvSpPr>
        <p:spPr>
          <a:xfrm>
            <a:off x="11488642"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solidFill>
                <a:latin typeface="Arial" panose="020B0604020202020204" pitchFamily="34" charset="0"/>
                <a:cs typeface="Arial" panose="020B0604020202020204" pitchFamily="34" charset="0"/>
                <a:sym typeface="Arial Narrow"/>
              </a:rPr>
              <a:t>2</a:t>
            </a:r>
          </a:p>
        </p:txBody>
      </p:sp>
      <p:sp>
        <p:nvSpPr>
          <p:cNvPr id="3" name="Slide Number Placeholder 2">
            <a:extLst>
              <a:ext uri="{FF2B5EF4-FFF2-40B4-BE49-F238E27FC236}">
                <a16:creationId xmlns:a16="http://schemas.microsoft.com/office/drawing/2014/main" id="{37CDEAA8-1177-12AE-24C4-8000EF0BB588}"/>
              </a:ext>
            </a:extLst>
          </p:cNvPr>
          <p:cNvSpPr>
            <a:spLocks noGrp="1"/>
          </p:cNvSpPr>
          <p:nvPr>
            <p:ph type="sldNum" sz="quarter" idx="10"/>
          </p:nvPr>
        </p:nvSpPr>
        <p:spPr/>
        <p:txBody>
          <a:bodyPr/>
          <a:lstStyle/>
          <a:p>
            <a:pPr>
              <a:defRPr/>
            </a:pPr>
            <a:fld id="{D68E8870-17DE-45C4-A8DD-7644B2422933}" type="slidenum">
              <a:rPr lang="en-US" smtClean="0"/>
              <a:pPr>
                <a:defRPr/>
              </a:pPr>
              <a:t>43</a:t>
            </a:fld>
            <a:endParaRPr lang="en-US"/>
          </a:p>
        </p:txBody>
      </p:sp>
    </p:spTree>
    <p:extLst>
      <p:ext uri="{BB962C8B-B14F-4D97-AF65-F5344CB8AC3E}">
        <p14:creationId xmlns:p14="http://schemas.microsoft.com/office/powerpoint/2010/main" val="1839901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D4825F5-5959-7270-04C2-4FB65B6EE361}"/>
              </a:ext>
            </a:extLst>
          </p:cNvPr>
          <p:cNvGrpSpPr/>
          <p:nvPr/>
        </p:nvGrpSpPr>
        <p:grpSpPr>
          <a:xfrm>
            <a:off x="1050841" y="3487004"/>
            <a:ext cx="10800420" cy="1113861"/>
            <a:chOff x="605968" y="3664804"/>
            <a:chExt cx="11245293" cy="1113861"/>
          </a:xfrm>
        </p:grpSpPr>
        <p:sp>
          <p:nvSpPr>
            <p:cNvPr id="20" name="Rectangle 19">
              <a:extLst>
                <a:ext uri="{FF2B5EF4-FFF2-40B4-BE49-F238E27FC236}">
                  <a16:creationId xmlns:a16="http://schemas.microsoft.com/office/drawing/2014/main" id="{3439AC99-4162-4EBD-0A68-17A4856B1C98}"/>
                </a:ext>
              </a:extLst>
            </p:cNvPr>
            <p:cNvSpPr/>
            <p:nvPr/>
          </p:nvSpPr>
          <p:spPr>
            <a:xfrm>
              <a:off x="605968" y="3665206"/>
              <a:ext cx="11245293" cy="1106232"/>
            </a:xfrm>
            <a:prstGeom prst="rect">
              <a:avLst/>
            </a:prstGeom>
            <a:solidFill>
              <a:schemeClr val="bg1">
                <a:lumMod val="95000"/>
              </a:schemeClr>
            </a:solidFill>
            <a:ln w="19050">
              <a:noFill/>
            </a:ln>
          </p:spPr>
          <p:txBody>
            <a:bodyPr wrap="square" lIns="274320" tIns="91440" rIns="274320" bIns="91440" anchor="ctr" anchorCtr="0">
              <a:noAutofit/>
            </a:bodyPr>
            <a:lstStyle/>
            <a:p>
              <a:pPr lvl="3">
                <a:spcBef>
                  <a:spcPts val="560"/>
                </a:spcBef>
                <a:spcAft>
                  <a:spcPts val="0"/>
                </a:spcAft>
                <a:buSzPts val="2100"/>
              </a:pPr>
              <a:r>
                <a:rPr lang="en-US" sz="2000" dirty="0">
                  <a:latin typeface="Arial" panose="020B0604020202020204" pitchFamily="34" charset="0"/>
                  <a:ea typeface="Arial Narrow"/>
                  <a:cs typeface="Arial" panose="020B0604020202020204" pitchFamily="34" charset="0"/>
                  <a:sym typeface="Arial Narrow"/>
                </a:rPr>
                <a:t>xAPI enables tracking both formal and informal learning</a:t>
              </a:r>
              <a:br>
                <a:rPr lang="en-US" sz="2000" dirty="0">
                  <a:latin typeface="Arial" panose="020B0604020202020204" pitchFamily="34" charset="0"/>
                  <a:ea typeface="Arial Narrow"/>
                  <a:cs typeface="Arial" panose="020B0604020202020204" pitchFamily="34" charset="0"/>
                  <a:sym typeface="Arial Narrow"/>
                </a:rPr>
              </a:br>
              <a:r>
                <a:rPr lang="en-US" sz="1800" i="1" dirty="0">
                  <a:latin typeface="Arial Narrow"/>
                  <a:ea typeface="Arial Narrow"/>
                  <a:cs typeface="Arial Narrow"/>
                  <a:sym typeface="Arial Narrow"/>
                </a:rPr>
                <a:t>(Supports metrics instrumentation)</a:t>
              </a:r>
              <a:endParaRPr lang="en-US" sz="2000" i="1" dirty="0"/>
            </a:p>
          </p:txBody>
        </p:sp>
        <p:grpSp>
          <p:nvGrpSpPr>
            <p:cNvPr id="27" name="Group 26">
              <a:extLst>
                <a:ext uri="{FF2B5EF4-FFF2-40B4-BE49-F238E27FC236}">
                  <a16:creationId xmlns:a16="http://schemas.microsoft.com/office/drawing/2014/main" id="{1C768925-2538-C5C6-3031-3A6DF0A324FE}"/>
                </a:ext>
              </a:extLst>
            </p:cNvPr>
            <p:cNvGrpSpPr/>
            <p:nvPr/>
          </p:nvGrpSpPr>
          <p:grpSpPr>
            <a:xfrm>
              <a:off x="1031927" y="3664804"/>
              <a:ext cx="1319232" cy="1113861"/>
              <a:chOff x="1031927" y="3664804"/>
              <a:chExt cx="1319232" cy="1113861"/>
            </a:xfrm>
          </p:grpSpPr>
          <p:sp>
            <p:nvSpPr>
              <p:cNvPr id="26" name="Rectangle 25">
                <a:extLst>
                  <a:ext uri="{FF2B5EF4-FFF2-40B4-BE49-F238E27FC236}">
                    <a16:creationId xmlns:a16="http://schemas.microsoft.com/office/drawing/2014/main" id="{18E792B5-4CFA-D2A2-DAF2-32B6C999ADA7}"/>
                  </a:ext>
                </a:extLst>
              </p:cNvPr>
              <p:cNvSpPr/>
              <p:nvPr/>
            </p:nvSpPr>
            <p:spPr bwMode="auto">
              <a:xfrm>
                <a:off x="1031927" y="3718468"/>
                <a:ext cx="1319232" cy="999708"/>
              </a:xfrm>
              <a:prstGeom prst="rect">
                <a:avLst/>
              </a:prstGeom>
              <a:solidFill>
                <a:schemeClr val="bg1"/>
              </a:solidFill>
              <a:ln w="19050"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2" name="Graphic 21" descr="Vlog outline">
                <a:extLst>
                  <a:ext uri="{FF2B5EF4-FFF2-40B4-BE49-F238E27FC236}">
                    <a16:creationId xmlns:a16="http://schemas.microsoft.com/office/drawing/2014/main" id="{BD584705-3722-4CC2-374C-2FDD2BD040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8127" y="3664804"/>
                <a:ext cx="1113861" cy="1113861"/>
              </a:xfrm>
              <a:prstGeom prst="rect">
                <a:avLst/>
              </a:prstGeom>
            </p:spPr>
          </p:pic>
        </p:grpSp>
      </p:grpSp>
      <p:sp>
        <p:nvSpPr>
          <p:cNvPr id="2" name="Title 1">
            <a:extLst>
              <a:ext uri="{FF2B5EF4-FFF2-40B4-BE49-F238E27FC236}">
                <a16:creationId xmlns:a16="http://schemas.microsoft.com/office/drawing/2014/main" id="{A0A921B9-C026-1C67-7CCC-214E9E576F81}"/>
              </a:ext>
            </a:extLst>
          </p:cNvPr>
          <p:cNvSpPr>
            <a:spLocks noGrp="1"/>
          </p:cNvSpPr>
          <p:nvPr>
            <p:ph type="title"/>
          </p:nvPr>
        </p:nvSpPr>
        <p:spPr/>
        <p:txBody>
          <a:bodyPr/>
          <a:lstStyle/>
          <a:p>
            <a:r>
              <a:rPr lang="en-US"/>
              <a:t>xAPI Specification</a:t>
            </a:r>
          </a:p>
        </p:txBody>
      </p:sp>
      <p:sp>
        <p:nvSpPr>
          <p:cNvPr id="12" name="Rectangle 11">
            <a:extLst>
              <a:ext uri="{FF2B5EF4-FFF2-40B4-BE49-F238E27FC236}">
                <a16:creationId xmlns:a16="http://schemas.microsoft.com/office/drawing/2014/main" id="{374B0DD7-3BAF-A820-D248-3F8A0D35F4B8}"/>
              </a:ext>
            </a:extLst>
          </p:cNvPr>
          <p:cNvSpPr/>
          <p:nvPr/>
        </p:nvSpPr>
        <p:spPr>
          <a:xfrm>
            <a:off x="340738" y="836442"/>
            <a:ext cx="11688146"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endParaRPr lang="en-US" sz="2800" b="1">
              <a:solidFill>
                <a:schemeClr val="accent3"/>
              </a:solidFill>
              <a:latin typeface="Arial" panose="020B0604020202020204" pitchFamily="34" charset="0"/>
              <a:ea typeface="Arial Narrow"/>
              <a:cs typeface="Arial" panose="020B0604020202020204" pitchFamily="34" charset="0"/>
              <a:sym typeface="Arial Narrow"/>
            </a:endParaRPr>
          </a:p>
        </p:txBody>
      </p:sp>
      <p:grpSp>
        <p:nvGrpSpPr>
          <p:cNvPr id="29" name="Group 28">
            <a:extLst>
              <a:ext uri="{FF2B5EF4-FFF2-40B4-BE49-F238E27FC236}">
                <a16:creationId xmlns:a16="http://schemas.microsoft.com/office/drawing/2014/main" id="{48ABD87D-BC42-7A2F-92D7-62D9DCC413AD}"/>
              </a:ext>
            </a:extLst>
          </p:cNvPr>
          <p:cNvGrpSpPr/>
          <p:nvPr/>
        </p:nvGrpSpPr>
        <p:grpSpPr>
          <a:xfrm>
            <a:off x="605967" y="1357861"/>
            <a:ext cx="11245295" cy="840310"/>
            <a:chOff x="605967" y="1535661"/>
            <a:chExt cx="11245295" cy="840310"/>
          </a:xfrm>
        </p:grpSpPr>
        <p:sp>
          <p:nvSpPr>
            <p:cNvPr id="18" name="Rectangle 17">
              <a:extLst>
                <a:ext uri="{FF2B5EF4-FFF2-40B4-BE49-F238E27FC236}">
                  <a16:creationId xmlns:a16="http://schemas.microsoft.com/office/drawing/2014/main" id="{3887F6D8-C048-833F-878C-9367F9992D6A}"/>
                </a:ext>
              </a:extLst>
            </p:cNvPr>
            <p:cNvSpPr/>
            <p:nvPr/>
          </p:nvSpPr>
          <p:spPr>
            <a:xfrm>
              <a:off x="605967" y="1535661"/>
              <a:ext cx="11245295" cy="840310"/>
            </a:xfrm>
            <a:prstGeom prst="rect">
              <a:avLst/>
            </a:prstGeom>
            <a:solidFill>
              <a:schemeClr val="bg1">
                <a:lumMod val="95000"/>
              </a:schemeClr>
            </a:solidFill>
            <a:ln w="19050">
              <a:noFill/>
            </a:ln>
          </p:spPr>
          <p:txBody>
            <a:bodyPr wrap="square" lIns="274320" tIns="91440" rIns="274320" bIns="91440" anchor="ctr" anchorCtr="0">
              <a:noAutofit/>
            </a:bodyPr>
            <a:lstStyle/>
            <a:p>
              <a:pPr marL="1828165" lvl="3">
                <a:spcBef>
                  <a:spcPts val="0"/>
                </a:spcBef>
                <a:spcAft>
                  <a:spcPts val="0"/>
                </a:spcAft>
                <a:buSzPts val="2100"/>
              </a:pPr>
              <a:r>
                <a:rPr lang="en-US" sz="2000">
                  <a:latin typeface="Arial"/>
                  <a:ea typeface="Arial Narrow"/>
                  <a:cs typeface="Arial"/>
                  <a:sym typeface="Arial Narrow"/>
                </a:rPr>
                <a:t>IEEE standard p9274.1.1 </a:t>
              </a:r>
              <a:r>
                <a:rPr lang="en-US" sz="1800" i="1">
                  <a:latin typeface="Arial Narrow"/>
                  <a:ea typeface="Arial Narrow"/>
                  <a:cs typeface="Arial Narrow"/>
                  <a:sym typeface="Arial Narrow"/>
                </a:rPr>
                <a:t>(Enables contract standardization</a:t>
              </a:r>
              <a:r>
                <a:rPr lang="en-US" sz="2000" i="1">
                  <a:latin typeface="Arial Narrow"/>
                  <a:ea typeface="Arial Narrow"/>
                  <a:cs typeface="Arial Narrow"/>
                  <a:sym typeface="Arial Narrow"/>
                </a:rPr>
                <a:t>)</a:t>
              </a:r>
              <a:endParaRPr lang="en-US"/>
            </a:p>
          </p:txBody>
        </p:sp>
        <p:pic>
          <p:nvPicPr>
            <p:cNvPr id="2052" name="Picture 4" descr="IEEE SA - The IEEE Standards Association - Home">
              <a:extLst>
                <a:ext uri="{FF2B5EF4-FFF2-40B4-BE49-F238E27FC236}">
                  <a16:creationId xmlns:a16="http://schemas.microsoft.com/office/drawing/2014/main" id="{43A48413-0EED-0116-400A-7652C0F0D4E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0841" y="1573140"/>
              <a:ext cx="1281404" cy="768842"/>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772CB9E2-DC2B-B80E-D086-AE6698910FB3}"/>
              </a:ext>
            </a:extLst>
          </p:cNvPr>
          <p:cNvGrpSpPr/>
          <p:nvPr/>
        </p:nvGrpSpPr>
        <p:grpSpPr>
          <a:xfrm>
            <a:off x="1050841" y="2289673"/>
            <a:ext cx="10800420" cy="1106231"/>
            <a:chOff x="605967" y="2467473"/>
            <a:chExt cx="11245294" cy="1106231"/>
          </a:xfrm>
        </p:grpSpPr>
        <p:sp>
          <p:nvSpPr>
            <p:cNvPr id="19" name="Rectangle 18">
              <a:extLst>
                <a:ext uri="{FF2B5EF4-FFF2-40B4-BE49-F238E27FC236}">
                  <a16:creationId xmlns:a16="http://schemas.microsoft.com/office/drawing/2014/main" id="{3AD37B0B-74E1-C06C-9F07-308D21E203D1}"/>
                </a:ext>
              </a:extLst>
            </p:cNvPr>
            <p:cNvSpPr/>
            <p:nvPr/>
          </p:nvSpPr>
          <p:spPr>
            <a:xfrm>
              <a:off x="605967" y="2467473"/>
              <a:ext cx="11245294" cy="1106231"/>
            </a:xfrm>
            <a:prstGeom prst="rect">
              <a:avLst/>
            </a:prstGeom>
            <a:solidFill>
              <a:schemeClr val="bg1">
                <a:lumMod val="95000"/>
              </a:schemeClr>
            </a:solidFill>
            <a:ln w="19050">
              <a:noFill/>
            </a:ln>
          </p:spPr>
          <p:txBody>
            <a:bodyPr wrap="square" lIns="274320" tIns="91440" rIns="274320" bIns="91440" anchor="ctr" anchorCtr="0">
              <a:noAutofit/>
            </a:bodyPr>
            <a:lstStyle/>
            <a:p>
              <a:pPr lvl="3">
                <a:spcBef>
                  <a:spcPts val="560"/>
                </a:spcBef>
                <a:spcAft>
                  <a:spcPts val="0"/>
                </a:spcAft>
                <a:buSzPts val="2100"/>
              </a:pPr>
              <a:r>
                <a:rPr lang="en-US" sz="2000">
                  <a:latin typeface="Arial" panose="020B0604020202020204" pitchFamily="34" charset="0"/>
                  <a:ea typeface="Arial Narrow"/>
                  <a:cs typeface="Arial" panose="020B0604020202020204" pitchFamily="34" charset="0"/>
                  <a:sym typeface="Arial Narrow"/>
                </a:rPr>
                <a:t>xAPI statements formed using JavaScript Object Notation (JSON) </a:t>
              </a:r>
              <a:br>
                <a:rPr lang="en-US" sz="2000">
                  <a:latin typeface="Arial" panose="020B0604020202020204" pitchFamily="34" charset="0"/>
                  <a:ea typeface="Arial Narrow"/>
                  <a:cs typeface="Arial" panose="020B0604020202020204" pitchFamily="34" charset="0"/>
                  <a:sym typeface="Arial Narrow"/>
                </a:rPr>
              </a:br>
              <a:r>
                <a:rPr lang="en-US" sz="1800">
                  <a:latin typeface="Arial" panose="020B0604020202020204" pitchFamily="34" charset="0"/>
                  <a:ea typeface="Arial Narrow"/>
                  <a:cs typeface="Arial" panose="020B0604020202020204" pitchFamily="34" charset="0"/>
                  <a:sym typeface="Arial Narrow"/>
                </a:rPr>
                <a:t>(</a:t>
              </a:r>
              <a:r>
                <a:rPr lang="en-US" sz="1800" i="1">
                  <a:latin typeface="Arial Narrow"/>
                  <a:ea typeface="Arial Narrow"/>
                  <a:cs typeface="Arial Narrow"/>
                  <a:sym typeface="Arial Narrow"/>
                </a:rPr>
                <a:t>Both human and machine-readable data</a:t>
              </a:r>
              <a:r>
                <a:rPr lang="en-US" sz="1800" i="1">
                  <a:latin typeface="Arial" panose="020B0604020202020204" pitchFamily="34" charset="0"/>
                  <a:ea typeface="Arial Narrow"/>
                  <a:cs typeface="Arial" panose="020B0604020202020204" pitchFamily="34" charset="0"/>
                  <a:sym typeface="Arial Narrow"/>
                </a:rPr>
                <a:t>)</a:t>
              </a:r>
              <a:endParaRPr lang="en-US" sz="2000"/>
            </a:p>
          </p:txBody>
        </p:sp>
        <p:grpSp>
          <p:nvGrpSpPr>
            <p:cNvPr id="6" name="Group 5">
              <a:extLst>
                <a:ext uri="{FF2B5EF4-FFF2-40B4-BE49-F238E27FC236}">
                  <a16:creationId xmlns:a16="http://schemas.microsoft.com/office/drawing/2014/main" id="{367C339E-4A5B-C2C8-D011-926A9CB6DB3F}"/>
                </a:ext>
              </a:extLst>
            </p:cNvPr>
            <p:cNvGrpSpPr/>
            <p:nvPr/>
          </p:nvGrpSpPr>
          <p:grpSpPr>
            <a:xfrm>
              <a:off x="1031927" y="2538132"/>
              <a:ext cx="1322818" cy="1002235"/>
              <a:chOff x="9977427" y="2634965"/>
              <a:chExt cx="1419240" cy="1075289"/>
            </a:xfrm>
          </p:grpSpPr>
          <p:pic>
            <p:nvPicPr>
              <p:cNvPr id="2056" name="Picture 8" descr="JSON | AppCode">
                <a:extLst>
                  <a:ext uri="{FF2B5EF4-FFF2-40B4-BE49-F238E27FC236}">
                    <a16:creationId xmlns:a16="http://schemas.microsoft.com/office/drawing/2014/main" id="{19FC7A01-BB8A-16CF-AD91-C0161E5B961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9977427" y="2919987"/>
                <a:ext cx="1419240" cy="790267"/>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4" name="Picture 6" descr="Json, logo Icon in Vector Logo">
                <a:extLst>
                  <a:ext uri="{FF2B5EF4-FFF2-40B4-BE49-F238E27FC236}">
                    <a16:creationId xmlns:a16="http://schemas.microsoft.com/office/drawing/2014/main" id="{AE25BBB8-480A-6609-569B-98487928898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13479" b="22043"/>
              <a:stretch/>
            </p:blipFill>
            <p:spPr bwMode="auto">
              <a:xfrm>
                <a:off x="9977427" y="2634965"/>
                <a:ext cx="1415393" cy="456302"/>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grpSp>
      </p:grpSp>
      <p:grpSp>
        <p:nvGrpSpPr>
          <p:cNvPr id="34" name="Group 33">
            <a:extLst>
              <a:ext uri="{FF2B5EF4-FFF2-40B4-BE49-F238E27FC236}">
                <a16:creationId xmlns:a16="http://schemas.microsoft.com/office/drawing/2014/main" id="{DE0B7FFF-3501-B032-F89B-55940BABE59E}"/>
              </a:ext>
            </a:extLst>
          </p:cNvPr>
          <p:cNvGrpSpPr/>
          <p:nvPr/>
        </p:nvGrpSpPr>
        <p:grpSpPr>
          <a:xfrm>
            <a:off x="605967" y="4685140"/>
            <a:ext cx="11245292" cy="1404085"/>
            <a:chOff x="605967" y="4862940"/>
            <a:chExt cx="11245292" cy="1404085"/>
          </a:xfrm>
        </p:grpSpPr>
        <p:sp>
          <p:nvSpPr>
            <p:cNvPr id="21" name="Rectangle 20">
              <a:extLst>
                <a:ext uri="{FF2B5EF4-FFF2-40B4-BE49-F238E27FC236}">
                  <a16:creationId xmlns:a16="http://schemas.microsoft.com/office/drawing/2014/main" id="{9A6D97A0-9624-E5AD-637D-40E5BD99236F}"/>
                </a:ext>
              </a:extLst>
            </p:cNvPr>
            <p:cNvSpPr/>
            <p:nvPr/>
          </p:nvSpPr>
          <p:spPr>
            <a:xfrm>
              <a:off x="605967" y="4862940"/>
              <a:ext cx="11245292" cy="1404085"/>
            </a:xfrm>
            <a:prstGeom prst="rect">
              <a:avLst/>
            </a:prstGeom>
            <a:solidFill>
              <a:schemeClr val="bg1">
                <a:lumMod val="95000"/>
              </a:schemeClr>
            </a:solidFill>
            <a:ln w="19050">
              <a:noFill/>
            </a:ln>
          </p:spPr>
          <p:txBody>
            <a:bodyPr wrap="square" lIns="274320" tIns="91440" rIns="274320" bIns="91440" anchor="ctr" anchorCtr="0">
              <a:noAutofit/>
            </a:bodyPr>
            <a:lstStyle/>
            <a:p>
              <a:pPr lvl="3">
                <a:spcBef>
                  <a:spcPts val="560"/>
                </a:spcBef>
                <a:spcAft>
                  <a:spcPts val="0"/>
                </a:spcAft>
                <a:buSzPts val="2100"/>
              </a:pPr>
              <a:r>
                <a:rPr lang="en-US" sz="2000" dirty="0">
                  <a:latin typeface="Arial" panose="020B0604020202020204" pitchFamily="34" charset="0"/>
                  <a:ea typeface="Arial Narrow"/>
                  <a:cs typeface="Arial" panose="020B0604020202020204" pitchFamily="34" charset="0"/>
                  <a:sym typeface="Arial Narrow"/>
                </a:rPr>
                <a:t>Department of Defense (DoD) Instruction 1322.26 promotes the</a:t>
              </a:r>
              <a:br>
                <a:rPr lang="en-US" sz="2000" dirty="0">
                  <a:latin typeface="Arial" panose="020B0604020202020204" pitchFamily="34" charset="0"/>
                  <a:ea typeface="Arial Narrow"/>
                  <a:cs typeface="Arial" panose="020B0604020202020204" pitchFamily="34" charset="0"/>
                  <a:sym typeface="Arial Narrow"/>
                </a:rPr>
              </a:br>
              <a:r>
                <a:rPr lang="en-US" sz="2000" dirty="0">
                  <a:latin typeface="Arial" panose="020B0604020202020204" pitchFamily="34" charset="0"/>
                  <a:ea typeface="Arial Narrow"/>
                  <a:cs typeface="Arial" panose="020B0604020202020204" pitchFamily="34" charset="0"/>
                  <a:sym typeface="Arial Narrow"/>
                </a:rPr>
                <a:t>sharing of performance data across the DoD by use of xAPI</a:t>
              </a:r>
              <a:br>
                <a:rPr lang="en-US" sz="2000" dirty="0">
                  <a:latin typeface="Arial" panose="020B0604020202020204" pitchFamily="34" charset="0"/>
                  <a:ea typeface="Arial Narrow"/>
                  <a:cs typeface="Arial" panose="020B0604020202020204" pitchFamily="34" charset="0"/>
                  <a:sym typeface="Arial Narrow"/>
                </a:rPr>
              </a:br>
              <a:r>
                <a:rPr lang="en-US" sz="1800" i="1" dirty="0">
                  <a:latin typeface="Arial" panose="020B0604020202020204" pitchFamily="34" charset="0"/>
                  <a:ea typeface="Arial Narrow"/>
                  <a:cs typeface="Arial" panose="020B0604020202020204" pitchFamily="34" charset="0"/>
                  <a:sym typeface="Arial Narrow"/>
                </a:rPr>
                <a:t>(</a:t>
              </a:r>
              <a:r>
                <a:rPr lang="en-US" sz="1800" i="1" dirty="0">
                  <a:latin typeface="Arial Narrow"/>
                  <a:ea typeface="Arial Narrow"/>
                  <a:cs typeface="Arial Narrow"/>
                  <a:sym typeface="Arial Narrow"/>
                </a:rPr>
                <a:t>Industry momentum is building around xAPI adoption)</a:t>
              </a:r>
              <a:endParaRPr lang="en-US" sz="1800" i="1" dirty="0"/>
            </a:p>
          </p:txBody>
        </p:sp>
        <p:grpSp>
          <p:nvGrpSpPr>
            <p:cNvPr id="28" name="Group 27">
              <a:extLst>
                <a:ext uri="{FF2B5EF4-FFF2-40B4-BE49-F238E27FC236}">
                  <a16:creationId xmlns:a16="http://schemas.microsoft.com/office/drawing/2014/main" id="{D5A8FADF-2F55-EF19-FD2F-8E15960A0E11}"/>
                </a:ext>
              </a:extLst>
            </p:cNvPr>
            <p:cNvGrpSpPr/>
            <p:nvPr/>
          </p:nvGrpSpPr>
          <p:grpSpPr>
            <a:xfrm>
              <a:off x="1031640" y="4921280"/>
              <a:ext cx="1319232" cy="1281349"/>
              <a:chOff x="1031640" y="4921280"/>
              <a:chExt cx="1319232" cy="1281349"/>
            </a:xfrm>
          </p:grpSpPr>
          <p:sp>
            <p:nvSpPr>
              <p:cNvPr id="32" name="Rectangle 31">
                <a:extLst>
                  <a:ext uri="{FF2B5EF4-FFF2-40B4-BE49-F238E27FC236}">
                    <a16:creationId xmlns:a16="http://schemas.microsoft.com/office/drawing/2014/main" id="{AEE37172-759A-47F1-F693-428D3CC638B6}"/>
                  </a:ext>
                </a:extLst>
              </p:cNvPr>
              <p:cNvSpPr/>
              <p:nvPr/>
            </p:nvSpPr>
            <p:spPr bwMode="auto">
              <a:xfrm>
                <a:off x="1031640" y="4921280"/>
                <a:ext cx="1319232" cy="1281349"/>
              </a:xfrm>
              <a:prstGeom prst="rect">
                <a:avLst/>
              </a:prstGeom>
              <a:solidFill>
                <a:schemeClr val="bg1"/>
              </a:solidFill>
              <a:ln w="19050"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058" name="Picture 10" descr="United States Department of Defense - Wikipedia">
                <a:extLst>
                  <a:ext uri="{FF2B5EF4-FFF2-40B4-BE49-F238E27FC236}">
                    <a16:creationId xmlns:a16="http://schemas.microsoft.com/office/drawing/2014/main" id="{601D70FF-0099-5210-F445-903362CF69E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93857" y="5065015"/>
                <a:ext cx="994799" cy="99387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Slide Number Placeholder 2">
            <a:extLst>
              <a:ext uri="{FF2B5EF4-FFF2-40B4-BE49-F238E27FC236}">
                <a16:creationId xmlns:a16="http://schemas.microsoft.com/office/drawing/2014/main" id="{4E88BB73-EDAF-A774-4CE6-D18231F740B9}"/>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a:p>
        </p:txBody>
      </p:sp>
      <p:sp>
        <p:nvSpPr>
          <p:cNvPr id="4" name="Rectangle 3">
            <a:extLst>
              <a:ext uri="{FF2B5EF4-FFF2-40B4-BE49-F238E27FC236}">
                <a16:creationId xmlns:a16="http://schemas.microsoft.com/office/drawing/2014/main" id="{EE996834-45A6-2F01-9E82-883C75271715}"/>
              </a:ext>
            </a:extLst>
          </p:cNvPr>
          <p:cNvSpPr/>
          <p:nvPr/>
        </p:nvSpPr>
        <p:spPr>
          <a:xfrm>
            <a:off x="10845104" y="98874"/>
            <a:ext cx="518415" cy="487294"/>
          </a:xfrm>
          <a:prstGeom prst="rect">
            <a:avLst/>
          </a:prstGeom>
          <a:solidFill>
            <a:schemeClr val="accent6">
              <a:lumMod val="20000"/>
              <a:lumOff val="80000"/>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solidFill>
                <a:latin typeface="Arial" panose="020B0604020202020204" pitchFamily="34" charset="0"/>
                <a:cs typeface="Arial" panose="020B0604020202020204" pitchFamily="34" charset="0"/>
                <a:sym typeface="Arial Narrow"/>
              </a:rPr>
              <a:t>1</a:t>
            </a:r>
          </a:p>
        </p:txBody>
      </p:sp>
      <p:sp>
        <p:nvSpPr>
          <p:cNvPr id="5" name="Rectangle 4">
            <a:extLst>
              <a:ext uri="{FF2B5EF4-FFF2-40B4-BE49-F238E27FC236}">
                <a16:creationId xmlns:a16="http://schemas.microsoft.com/office/drawing/2014/main" id="{CAA4EB01-4E40-B507-CC27-9E5726403EA8}"/>
              </a:ext>
            </a:extLst>
          </p:cNvPr>
          <p:cNvSpPr/>
          <p:nvPr/>
        </p:nvSpPr>
        <p:spPr>
          <a:xfrm>
            <a:off x="11488642" y="98873"/>
            <a:ext cx="518415" cy="487294"/>
          </a:xfrm>
          <a:prstGeom prst="rect">
            <a:avLst/>
          </a:prstGeom>
          <a:solidFill>
            <a:schemeClr val="accent4">
              <a:lumMod val="20000"/>
              <a:lumOff val="80000"/>
            </a:schemeClr>
          </a:solidFill>
          <a:ln w="19050">
            <a:solidFill>
              <a:schemeClr val="accent3"/>
            </a:solidFill>
          </a:ln>
        </p:spPr>
        <p:txBody>
          <a:bodyPr wrap="square" lIns="0" tIns="0" rIns="0" bIns="0" anchor="ctr" anchorCtr="0">
            <a:noAutofit/>
          </a:bodyPr>
          <a:lstStyle/>
          <a:p>
            <a:pPr algn="ctr">
              <a:spcBef>
                <a:spcPts val="560"/>
              </a:spcBef>
              <a:spcAft>
                <a:spcPts val="0"/>
              </a:spcAft>
              <a:buSzPts val="2100"/>
            </a:pPr>
            <a:r>
              <a:rPr lang="en-US" sz="2400">
                <a:solidFill>
                  <a:schemeClr val="accent3"/>
                </a:solidFill>
                <a:latin typeface="Arial" panose="020B0604020202020204" pitchFamily="34" charset="0"/>
                <a:cs typeface="Arial" panose="020B0604020202020204" pitchFamily="34" charset="0"/>
                <a:sym typeface="Arial Narrow"/>
              </a:rPr>
              <a:t>2</a:t>
            </a:r>
          </a:p>
        </p:txBody>
      </p:sp>
    </p:spTree>
    <p:extLst>
      <p:ext uri="{BB962C8B-B14F-4D97-AF65-F5344CB8AC3E}">
        <p14:creationId xmlns:p14="http://schemas.microsoft.com/office/powerpoint/2010/main" val="1263540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21B9-C026-1C67-7CCC-214E9E576F81}"/>
              </a:ext>
            </a:extLst>
          </p:cNvPr>
          <p:cNvSpPr>
            <a:spLocks noGrp="1"/>
          </p:cNvSpPr>
          <p:nvPr>
            <p:ph type="title"/>
          </p:nvPr>
        </p:nvSpPr>
        <p:spPr/>
        <p:txBody>
          <a:bodyPr/>
          <a:lstStyle/>
          <a:p>
            <a:r>
              <a:rPr lang="en-US"/>
              <a:t>Tutorial Scenario</a:t>
            </a:r>
          </a:p>
        </p:txBody>
      </p:sp>
      <p:sp>
        <p:nvSpPr>
          <p:cNvPr id="12" name="Rectangle 11">
            <a:extLst>
              <a:ext uri="{FF2B5EF4-FFF2-40B4-BE49-F238E27FC236}">
                <a16:creationId xmlns:a16="http://schemas.microsoft.com/office/drawing/2014/main" id="{374B0DD7-3BAF-A820-D248-3F8A0D35F4B8}"/>
              </a:ext>
            </a:extLst>
          </p:cNvPr>
          <p:cNvSpPr/>
          <p:nvPr/>
        </p:nvSpPr>
        <p:spPr>
          <a:xfrm>
            <a:off x="340738" y="879306"/>
            <a:ext cx="11688146" cy="626686"/>
          </a:xfrm>
          <a:prstGeom prst="rect">
            <a:avLst/>
          </a:prstGeom>
          <a:noFill/>
          <a:ln w="19050">
            <a:noFill/>
          </a:ln>
        </p:spPr>
        <p:txBody>
          <a:bodyPr wrap="square" lIns="274320" tIns="91440" rIns="274320" bIns="91440" anchor="t" anchorCtr="0">
            <a:noAutofit/>
          </a:bodyPr>
          <a:lstStyle/>
          <a:p>
            <a:pPr lvl="0" algn="ctr">
              <a:spcBef>
                <a:spcPts val="560"/>
              </a:spcBef>
              <a:spcAft>
                <a:spcPts val="0"/>
              </a:spcAft>
              <a:buSzPts val="2100"/>
            </a:pPr>
            <a:endParaRPr lang="en-US" sz="3600" b="1">
              <a:solidFill>
                <a:schemeClr val="accent3"/>
              </a:solidFill>
              <a:latin typeface="Calibri" panose="020F0502020204030204" pitchFamily="34" charset="0"/>
              <a:ea typeface="Calibri" panose="020F0502020204030204" pitchFamily="34" charset="0"/>
              <a:cs typeface="Calibri" panose="020F0502020204030204" pitchFamily="34" charset="0"/>
              <a:sym typeface="Arial Narrow"/>
            </a:endParaRPr>
          </a:p>
        </p:txBody>
      </p:sp>
      <p:sp>
        <p:nvSpPr>
          <p:cNvPr id="25" name="Rectangle 24">
            <a:extLst>
              <a:ext uri="{FF2B5EF4-FFF2-40B4-BE49-F238E27FC236}">
                <a16:creationId xmlns:a16="http://schemas.microsoft.com/office/drawing/2014/main" id="{8D1C9D93-C8CC-17C8-3AAF-4AB9C4CDEDE7}"/>
              </a:ext>
            </a:extLst>
          </p:cNvPr>
          <p:cNvSpPr/>
          <p:nvPr/>
        </p:nvSpPr>
        <p:spPr>
          <a:xfrm>
            <a:off x="6764798" y="1744056"/>
            <a:ext cx="5115040" cy="1415772"/>
          </a:xfrm>
          <a:prstGeom prst="rect">
            <a:avLst/>
          </a:prstGeom>
          <a:solidFill>
            <a:schemeClr val="bg1">
              <a:lumMod val="95000"/>
            </a:schemeClr>
          </a:solidFill>
          <a:ln w="19050">
            <a:noFill/>
          </a:ln>
        </p:spPr>
        <p:txBody>
          <a:bodyPr wrap="square" lIns="274320" tIns="91440" rIns="274320" bIns="91440" anchor="ctr" anchorCtr="0">
            <a:spAutoFit/>
          </a:bodyPr>
          <a:lstStyle/>
          <a:p>
            <a:pPr lvl="0">
              <a:spcBef>
                <a:spcPts val="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The overarching learning objective is to teach students how to fight in a weightless exercise to develop the ability to attack and secure a space station. </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DFC9604-980F-5D7B-6BF8-E8A8A351B38F}"/>
              </a:ext>
            </a:extLst>
          </p:cNvPr>
          <p:cNvSpPr/>
          <p:nvPr/>
        </p:nvSpPr>
        <p:spPr>
          <a:xfrm>
            <a:off x="6764798" y="3397892"/>
            <a:ext cx="5115040" cy="1107996"/>
          </a:xfrm>
          <a:prstGeom prst="rect">
            <a:avLst/>
          </a:prstGeom>
          <a:solidFill>
            <a:schemeClr val="bg1">
              <a:lumMod val="95000"/>
            </a:schemeClr>
          </a:solidFill>
          <a:ln w="19050">
            <a:noFill/>
          </a:ln>
        </p:spPr>
        <p:txBody>
          <a:bodyPr wrap="square" lIns="274320" tIns="91440" rIns="274320" bIns="91440" anchor="ctr" anchorCtr="0">
            <a:spAutoFit/>
          </a:bodyPr>
          <a:lstStyle/>
          <a:p>
            <a:pPr lvl="0">
              <a:spcBef>
                <a:spcPts val="56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Throughout this tutorial, use of the xAPI standard will be described to track the learning experience.</a:t>
            </a:r>
          </a:p>
        </p:txBody>
      </p:sp>
      <p:sp>
        <p:nvSpPr>
          <p:cNvPr id="35" name="Rectangle 34">
            <a:extLst>
              <a:ext uri="{FF2B5EF4-FFF2-40B4-BE49-F238E27FC236}">
                <a16:creationId xmlns:a16="http://schemas.microsoft.com/office/drawing/2014/main" id="{DC9142E7-76C2-3A4B-D6D9-2CCC480005FC}"/>
              </a:ext>
            </a:extLst>
          </p:cNvPr>
          <p:cNvSpPr/>
          <p:nvPr/>
        </p:nvSpPr>
        <p:spPr>
          <a:xfrm>
            <a:off x="6764798" y="4743952"/>
            <a:ext cx="5115039" cy="1107996"/>
          </a:xfrm>
          <a:prstGeom prst="rect">
            <a:avLst/>
          </a:prstGeom>
          <a:solidFill>
            <a:schemeClr val="bg1">
              <a:lumMod val="95000"/>
            </a:schemeClr>
          </a:solidFill>
          <a:ln w="19050">
            <a:noFill/>
          </a:ln>
        </p:spPr>
        <p:txBody>
          <a:bodyPr wrap="square" lIns="274320" tIns="91440" rIns="274320" bIns="91440" anchor="ctr" anchorCtr="0">
            <a:spAutoFit/>
          </a:bodyPr>
          <a:lstStyle/>
          <a:p>
            <a:pPr lvl="0">
              <a:spcBef>
                <a:spcPts val="560"/>
              </a:spcBef>
              <a:spcAft>
                <a:spcPts val="0"/>
              </a:spcAft>
              <a:buSzPts val="2100"/>
            </a:pPr>
            <a:r>
              <a:rPr lang="en-US" sz="2000">
                <a:latin typeface="Calibri" panose="020F0502020204030204" pitchFamily="34" charset="0"/>
                <a:ea typeface="Calibri" panose="020F0502020204030204" pitchFamily="34" charset="0"/>
                <a:cs typeface="Calibri" panose="020F0502020204030204" pitchFamily="34" charset="0"/>
                <a:sym typeface="Arial Narrow"/>
              </a:rPr>
              <a:t>This is a </a:t>
            </a:r>
            <a:r>
              <a:rPr lang="en-US" sz="2000" b="1">
                <a:latin typeface="Calibri" panose="020F0502020204030204" pitchFamily="34" charset="0"/>
                <a:ea typeface="Calibri" panose="020F0502020204030204" pitchFamily="34" charset="0"/>
                <a:cs typeface="Calibri" panose="020F0502020204030204" pitchFamily="34" charset="0"/>
                <a:sym typeface="Arial Narrow"/>
              </a:rPr>
              <a:t>purely fictional </a:t>
            </a:r>
            <a:r>
              <a:rPr lang="en-US" sz="2000">
                <a:latin typeface="Calibri" panose="020F0502020204030204" pitchFamily="34" charset="0"/>
                <a:ea typeface="Calibri" panose="020F0502020204030204" pitchFamily="34" charset="0"/>
                <a:cs typeface="Calibri" panose="020F0502020204030204" pitchFamily="34" charset="0"/>
                <a:sym typeface="Arial Narrow"/>
              </a:rPr>
              <a:t>scenario</a:t>
            </a:r>
            <a:r>
              <a:rPr lang="en-US" sz="2000" b="1">
                <a:latin typeface="Calibri" panose="020F0502020204030204" pitchFamily="34" charset="0"/>
                <a:ea typeface="Calibri" panose="020F0502020204030204" pitchFamily="34" charset="0"/>
                <a:cs typeface="Calibri" panose="020F0502020204030204" pitchFamily="34" charset="0"/>
                <a:sym typeface="Arial Narrow"/>
              </a:rPr>
              <a:t> </a:t>
            </a:r>
            <a:r>
              <a:rPr lang="en-US" sz="2000">
                <a:latin typeface="Calibri" panose="020F0502020204030204" pitchFamily="34" charset="0"/>
                <a:ea typeface="Calibri" panose="020F0502020204030204" pitchFamily="34" charset="0"/>
                <a:cs typeface="Calibri" panose="020F0502020204030204" pitchFamily="34" charset="0"/>
                <a:sym typeface="Arial Narrow"/>
              </a:rPr>
              <a:t>with the same level of complexity as a modern real-world training experience.</a:t>
            </a:r>
          </a:p>
        </p:txBody>
      </p:sp>
      <p:pic>
        <p:nvPicPr>
          <p:cNvPr id="4" name="Picture 3" descr="Background pattern&#10;&#10;Description automatically generated">
            <a:extLst>
              <a:ext uri="{FF2B5EF4-FFF2-40B4-BE49-F238E27FC236}">
                <a16:creationId xmlns:a16="http://schemas.microsoft.com/office/drawing/2014/main" id="{9315F3C6-163D-E67A-8139-6C62237DBF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2162" y="1719421"/>
            <a:ext cx="6153475" cy="3419157"/>
          </a:xfrm>
          <a:prstGeom prst="roundRect">
            <a:avLst>
              <a:gd name="adj" fmla="val 5588"/>
            </a:avLst>
          </a:prstGeom>
        </p:spPr>
      </p:pic>
      <p:sp>
        <p:nvSpPr>
          <p:cNvPr id="3" name="Slide Number Placeholder 2">
            <a:extLst>
              <a:ext uri="{FF2B5EF4-FFF2-40B4-BE49-F238E27FC236}">
                <a16:creationId xmlns:a16="http://schemas.microsoft.com/office/drawing/2014/main" id="{D72A9DA6-E9DB-D1A8-C56D-8E94B2BD5BE1}"/>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a:p>
        </p:txBody>
      </p:sp>
    </p:spTree>
    <p:extLst>
      <p:ext uri="{BB962C8B-B14F-4D97-AF65-F5344CB8AC3E}">
        <p14:creationId xmlns:p14="http://schemas.microsoft.com/office/powerpoint/2010/main" val="344697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69CE80C0-C5E5-8024-5670-3F824ED5C3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Tutorial Scenario – How to Win</a:t>
            </a:r>
          </a:p>
        </p:txBody>
      </p:sp>
      <p:pic>
        <p:nvPicPr>
          <p:cNvPr id="23" name="Picture 22" descr="A picture containing glass, tableware, dark, dishware&#10;&#10;Description automatically generated">
            <a:extLst>
              <a:ext uri="{FF2B5EF4-FFF2-40B4-BE49-F238E27FC236}">
                <a16:creationId xmlns:a16="http://schemas.microsoft.com/office/drawing/2014/main" id="{7B06A8D2-03A9-2E45-24D0-A433AF3F854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24"/>
          <a:stretch/>
        </p:blipFill>
        <p:spPr>
          <a:xfrm>
            <a:off x="-2160893" y="1658318"/>
            <a:ext cx="5202702" cy="1493113"/>
          </a:xfrm>
          <a:prstGeom prst="rect">
            <a:avLst/>
          </a:prstGeom>
        </p:spPr>
      </p:pic>
      <p:pic>
        <p:nvPicPr>
          <p:cNvPr id="24" name="Picture 23" descr="A picture containing glass, tableware, dark, dishware&#10;&#10;Description automatically generated">
            <a:extLst>
              <a:ext uri="{FF2B5EF4-FFF2-40B4-BE49-F238E27FC236}">
                <a16:creationId xmlns:a16="http://schemas.microsoft.com/office/drawing/2014/main" id="{A2CB20EA-90BF-D9F6-2139-DDCE444CCF5F}"/>
              </a:ext>
            </a:extLst>
          </p:cNvPr>
          <p:cNvPicPr>
            <a:picLocks noChangeAspect="1"/>
          </p:cNvPicPr>
          <p:nvPr/>
        </p:nvPicPr>
        <p:blipFill rotWithShape="1">
          <a:blip r:embed="rId5"/>
          <a:srcRect/>
          <a:stretch/>
        </p:blipFill>
        <p:spPr>
          <a:xfrm>
            <a:off x="6850967" y="1529844"/>
            <a:ext cx="5202702" cy="2041274"/>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FD89DFE5-9DDF-19C5-6BB4-77C48D925A9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2939" y="970158"/>
            <a:ext cx="810762" cy="1745349"/>
          </a:xfrm>
          <a:prstGeom prst="rect">
            <a:avLst/>
          </a:prstGeom>
        </p:spPr>
      </p:pic>
      <p:pic>
        <p:nvPicPr>
          <p:cNvPr id="33" name="Picture 32" descr="A picture containing glass, tableware, dark, dishware&#10;&#10;Description automatically generated">
            <a:extLst>
              <a:ext uri="{FF2B5EF4-FFF2-40B4-BE49-F238E27FC236}">
                <a16:creationId xmlns:a16="http://schemas.microsoft.com/office/drawing/2014/main" id="{93144FCD-A5F4-CEA8-15F2-5B306F681B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68644" y="489351"/>
            <a:ext cx="4364700" cy="611557"/>
          </a:xfrm>
          <a:prstGeom prst="ellipse">
            <a:avLst/>
          </a:prstGeom>
        </p:spPr>
      </p:pic>
      <p:pic>
        <p:nvPicPr>
          <p:cNvPr id="35" name="Picture 34" descr="A picture containing glass, tableware, dark, dishware&#10;&#10;Description automatically generated">
            <a:extLst>
              <a:ext uri="{FF2B5EF4-FFF2-40B4-BE49-F238E27FC236}">
                <a16:creationId xmlns:a16="http://schemas.microsoft.com/office/drawing/2014/main" id="{B46F5873-C3DF-A366-8009-4D59C21D28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24"/>
          <a:stretch/>
        </p:blipFill>
        <p:spPr>
          <a:xfrm flipH="1">
            <a:off x="9330068" y="4475992"/>
            <a:ext cx="5202702" cy="1493113"/>
          </a:xfrm>
          <a:prstGeom prst="rect">
            <a:avLst/>
          </a:prstGeom>
        </p:spPr>
      </p:pic>
      <p:pic>
        <p:nvPicPr>
          <p:cNvPr id="36" name="Picture 35" descr="A picture containing text, clipart&#10;&#10;Description automatically generated">
            <a:extLst>
              <a:ext uri="{FF2B5EF4-FFF2-40B4-BE49-F238E27FC236}">
                <a16:creationId xmlns:a16="http://schemas.microsoft.com/office/drawing/2014/main" id="{DBE3675C-051E-FA00-5C70-95FBB9F0832E}"/>
              </a:ext>
            </a:extLst>
          </p:cNvPr>
          <p:cNvPicPr>
            <a:picLocks noChangeAspect="1"/>
          </p:cNvPicPr>
          <p:nvPr/>
        </p:nvPicPr>
        <p:blipFill>
          <a:blip r:embed="rId6"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10593477" y="3787832"/>
            <a:ext cx="810762" cy="1745349"/>
          </a:xfrm>
          <a:prstGeom prst="rect">
            <a:avLst/>
          </a:prstGeom>
        </p:spPr>
      </p:pic>
      <p:pic>
        <p:nvPicPr>
          <p:cNvPr id="37" name="Picture 36" descr="A picture containing glass, tableware, dark, dishware&#10;&#10;Description automatically generated">
            <a:extLst>
              <a:ext uri="{FF2B5EF4-FFF2-40B4-BE49-F238E27FC236}">
                <a16:creationId xmlns:a16="http://schemas.microsoft.com/office/drawing/2014/main" id="{1BE082E2-9B71-9C17-299D-B621DEFBCF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a:off x="9434486" y="3307025"/>
            <a:ext cx="4364700" cy="611557"/>
          </a:xfrm>
          <a:prstGeom prst="ellipse">
            <a:avLst/>
          </a:prstGeom>
        </p:spPr>
      </p:pic>
      <p:sp>
        <p:nvSpPr>
          <p:cNvPr id="43" name="Oval 42">
            <a:extLst>
              <a:ext uri="{FF2B5EF4-FFF2-40B4-BE49-F238E27FC236}">
                <a16:creationId xmlns:a16="http://schemas.microsoft.com/office/drawing/2014/main" id="{5848E4C8-B6C5-CF07-1CC3-BCAA328BECA1}"/>
              </a:ext>
            </a:extLst>
          </p:cNvPr>
          <p:cNvSpPr/>
          <p:nvPr/>
        </p:nvSpPr>
        <p:spPr bwMode="auto">
          <a:xfrm>
            <a:off x="42005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Oval 43">
            <a:extLst>
              <a:ext uri="{FF2B5EF4-FFF2-40B4-BE49-F238E27FC236}">
                <a16:creationId xmlns:a16="http://schemas.microsoft.com/office/drawing/2014/main" id="{F003CA72-096E-726F-E439-FAC6A5AF302D}"/>
              </a:ext>
            </a:extLst>
          </p:cNvPr>
          <p:cNvSpPr/>
          <p:nvPr/>
        </p:nvSpPr>
        <p:spPr bwMode="auto">
          <a:xfrm>
            <a:off x="66389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Oval 44">
            <a:extLst>
              <a:ext uri="{FF2B5EF4-FFF2-40B4-BE49-F238E27FC236}">
                <a16:creationId xmlns:a16="http://schemas.microsoft.com/office/drawing/2014/main" id="{1A4C01E5-BBEE-989A-4FDF-FB09B07D275B}"/>
              </a:ext>
            </a:extLst>
          </p:cNvPr>
          <p:cNvSpPr/>
          <p:nvPr/>
        </p:nvSpPr>
        <p:spPr bwMode="auto">
          <a:xfrm>
            <a:off x="566844" y="2715507"/>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6" name="Oval 45">
            <a:extLst>
              <a:ext uri="{FF2B5EF4-FFF2-40B4-BE49-F238E27FC236}">
                <a16:creationId xmlns:a16="http://schemas.microsoft.com/office/drawing/2014/main" id="{BA7A94E8-5C22-9E5A-7A77-722053BDB4F3}"/>
              </a:ext>
            </a:extLst>
          </p:cNvPr>
          <p:cNvSpPr/>
          <p:nvPr/>
        </p:nvSpPr>
        <p:spPr bwMode="auto">
          <a:xfrm>
            <a:off x="10149625" y="549272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27784A91-7291-1D62-94A8-2953BF4C1997}"/>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a:p>
        </p:txBody>
      </p:sp>
    </p:spTree>
    <p:extLst>
      <p:ext uri="{BB962C8B-B14F-4D97-AF65-F5344CB8AC3E}">
        <p14:creationId xmlns:p14="http://schemas.microsoft.com/office/powerpoint/2010/main" val="4206417843"/>
      </p:ext>
    </p:extLst>
  </p:cSld>
  <p:clrMapOvr>
    <a:masterClrMapping/>
  </p:clrMapOvr>
  <mc:AlternateContent xmlns:mc="http://schemas.openxmlformats.org/markup-compatibility/2006" xmlns:p14="http://schemas.microsoft.com/office/powerpoint/2010/main">
    <mc:Choice Requires="p14">
      <p:transition spd="slow" p14:dur="900" advTm="5000">
        <p14:warp dir="in"/>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1" presetClass="path" presetSubtype="0" fill="hold" nodeType="withEffect">
                                  <p:stCondLst>
                                    <p:cond delay="0"/>
                                  </p:stCondLst>
                                  <p:childTnLst>
                                    <p:animMotion origin="layout" path="M 3.54167E-6 -3.33333E-6 C 0.00481 0.05787 -0.0056 0.31505 -0.00157 0.31019 C 0.00247 0.30486 -0.00404 0.08264 -0.00196 0.00162 " pathEditMode="relative" rAng="0" ptsTypes="AAA">
                                      <p:cBhvr>
                                        <p:cTn id="9" dur="1000" fill="hold"/>
                                        <p:tgtEl>
                                          <p:spTgt spid="33"/>
                                        </p:tgtEl>
                                        <p:attrNameLst>
                                          <p:attrName>ppt_x</p:attrName>
                                          <p:attrName>ppt_y</p:attrName>
                                        </p:attrNameLst>
                                      </p:cBhvr>
                                      <p:rCtr x="-65" y="15509"/>
                                    </p:animMotion>
                                  </p:childTnLst>
                                </p:cTn>
                              </p:par>
                              <p:par>
                                <p:cTn id="10" presetID="22" presetClass="entr" presetSubtype="4" fill="hold"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41" presetClass="path" presetSubtype="0" fill="hold" nodeType="withEffect">
                                  <p:stCondLst>
                                    <p:cond delay="0"/>
                                  </p:stCondLst>
                                  <p:childTnLst>
                                    <p:animMotion origin="layout" path="M -4.375E-6 -3.7037E-7 C 0.00482 0.05787 -0.00559 0.31505 -0.00156 0.31019 C 0.00248 0.30486 -0.00403 0.08264 -0.00195 0.00162 " pathEditMode="relative" rAng="0" ptsTypes="AAA">
                                      <p:cBhvr>
                                        <p:cTn id="32" dur="1000" fill="hold"/>
                                        <p:tgtEl>
                                          <p:spTgt spid="37"/>
                                        </p:tgtEl>
                                        <p:attrNameLst>
                                          <p:attrName>ppt_x</p:attrName>
                                          <p:attrName>ppt_y</p:attrName>
                                        </p:attrNameLst>
                                      </p:cBhvr>
                                      <p:rCtr x="-78" y="15509"/>
                                    </p:animMotion>
                                  </p:childTnLst>
                                </p:cTn>
                              </p:par>
                              <p:par>
                                <p:cTn id="33" presetID="22" presetClass="entr" presetSubtype="4" fill="hold" nodeType="withEffect">
                                  <p:stCondLst>
                                    <p:cond delay="50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par>
                                <p:cTn id="36" presetID="22" presetClass="entr" presetSubtype="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up)">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0" presetClass="path" presetSubtype="0" decel="50000" fill="hold" nodeType="clickEffect">
                                  <p:stCondLst>
                                    <p:cond delay="0"/>
                                  </p:stCondLst>
                                  <p:childTnLst>
                                    <p:animMotion origin="layout" path="M 5E-6 0 L 0.12461 0 C 0.22683 0.02847 0.29297 0.08032 0.30769 0.29954 " pathEditMode="relative" rAng="0" ptsTypes="AAA">
                                      <p:cBhvr>
                                        <p:cTn id="52" dur="1000" fill="hold"/>
                                        <p:tgtEl>
                                          <p:spTgt spid="31"/>
                                        </p:tgtEl>
                                        <p:attrNameLst>
                                          <p:attrName>ppt_x</p:attrName>
                                          <p:attrName>ppt_y</p:attrName>
                                        </p:attrNameLst>
                                      </p:cBhvr>
                                      <p:rCtr x="15378" y="14977"/>
                                    </p:animMotion>
                                  </p:childTnLst>
                                </p:cTn>
                              </p:par>
                              <p:par>
                                <p:cTn id="53" presetID="57" presetClass="path" presetSubtype="0" decel="50000" fill="hold" nodeType="withEffect">
                                  <p:stCondLst>
                                    <p:cond delay="0"/>
                                  </p:stCondLst>
                                  <p:childTnLst>
                                    <p:animMotion origin="layout" path="M -0.00065 1.85185E-6 C -0.00065 -0.04283 0.00795 -0.09259 -0.01784 -0.14051 C -0.06341 -0.18912 -0.23164 -0.2507 -0.28593 -0.12847 " pathEditMode="relative" rAng="0" ptsTypes="AAA">
                                      <p:cBhvr>
                                        <p:cTn id="54" dur="1000" fill="hold"/>
                                        <p:tgtEl>
                                          <p:spTgt spid="36"/>
                                        </p:tgtEl>
                                        <p:attrNameLst>
                                          <p:attrName>ppt_x</p:attrName>
                                          <p:attrName>ppt_y</p:attrName>
                                        </p:attrNameLst>
                                      </p:cBhvr>
                                      <p:rCtr x="-14193" y="-10000"/>
                                    </p:animMotion>
                                  </p:childTnLst>
                                </p:cTn>
                              </p:par>
                              <p:par>
                                <p:cTn id="55" presetID="10" presetClass="exit" presetSubtype="0" fill="hold" grpId="1" nodeType="with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par>
                                <p:cTn id="61" presetID="10" presetClass="entr" presetSubtype="0" fill="hold" grpId="0" nodeType="withEffect">
                                  <p:stCondLst>
                                    <p:cond delay="10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5" grpId="1" animBg="1"/>
      <p:bldP spid="46" grpId="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BEA43FBE-295E-9E52-C834-FCD5BEF0C7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The Narrative – How to Win</a:t>
            </a:r>
          </a:p>
        </p:txBody>
      </p:sp>
      <p:pic>
        <p:nvPicPr>
          <p:cNvPr id="18" name="Picture 17" descr="Icon&#10;&#10;Description automatically generated">
            <a:extLst>
              <a:ext uri="{FF2B5EF4-FFF2-40B4-BE49-F238E27FC236}">
                <a16:creationId xmlns:a16="http://schemas.microsoft.com/office/drawing/2014/main" id="{AE1C8118-26B8-C59A-DF26-6059EF2C0524}"/>
              </a:ext>
            </a:extLst>
          </p:cNvPr>
          <p:cNvPicPr>
            <a:picLocks noChangeAspect="1"/>
          </p:cNvPicPr>
          <p:nvPr/>
        </p:nvPicPr>
        <p:blipFill>
          <a:blip r:embed="rId4"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7082202" y="2876223"/>
            <a:ext cx="947373" cy="1746436"/>
          </a:xfrm>
          <a:prstGeom prst="rect">
            <a:avLst/>
          </a:prstGeom>
        </p:spPr>
      </p:pic>
      <p:pic>
        <p:nvPicPr>
          <p:cNvPr id="20" name="Picture 19" descr="Icon&#10;&#10;Description automatically generated">
            <a:extLst>
              <a:ext uri="{FF2B5EF4-FFF2-40B4-BE49-F238E27FC236}">
                <a16:creationId xmlns:a16="http://schemas.microsoft.com/office/drawing/2014/main" id="{D2FB0F9F-5773-7DCB-E7D1-1C324D237B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103632">
            <a:off x="4348720" y="2799305"/>
            <a:ext cx="1522155" cy="1900270"/>
          </a:xfrm>
          <a:prstGeom prst="rect">
            <a:avLst/>
          </a:prstGeom>
        </p:spPr>
      </p:pic>
      <p:sp>
        <p:nvSpPr>
          <p:cNvPr id="21" name="Oval 20">
            <a:extLst>
              <a:ext uri="{FF2B5EF4-FFF2-40B4-BE49-F238E27FC236}">
                <a16:creationId xmlns:a16="http://schemas.microsoft.com/office/drawing/2014/main" id="{105A131A-0EB9-B91D-F1A3-E7546966D25E}"/>
              </a:ext>
            </a:extLst>
          </p:cNvPr>
          <p:cNvSpPr/>
          <p:nvPr/>
        </p:nvSpPr>
        <p:spPr bwMode="auto">
          <a:xfrm>
            <a:off x="42005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E6C70EFB-EF04-7009-EC9F-5C180C98AAF2}"/>
              </a:ext>
            </a:extLst>
          </p:cNvPr>
          <p:cNvSpPr/>
          <p:nvPr/>
        </p:nvSpPr>
        <p:spPr bwMode="auto">
          <a:xfrm>
            <a:off x="6638925" y="582930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Oval 22">
            <a:extLst>
              <a:ext uri="{FF2B5EF4-FFF2-40B4-BE49-F238E27FC236}">
                <a16:creationId xmlns:a16="http://schemas.microsoft.com/office/drawing/2014/main" id="{6F1F4E3E-C348-FB05-2618-9D99B5FBBADD}"/>
              </a:ext>
            </a:extLst>
          </p:cNvPr>
          <p:cNvSpPr/>
          <p:nvPr/>
        </p:nvSpPr>
        <p:spPr bwMode="auto">
          <a:xfrm>
            <a:off x="9748828" y="554355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B093F6CA-2C96-25DB-43AA-CC8D9E4AE3A4}"/>
              </a:ext>
            </a:extLst>
          </p:cNvPr>
          <p:cNvSpPr/>
          <p:nvPr/>
        </p:nvSpPr>
        <p:spPr bwMode="auto">
          <a:xfrm>
            <a:off x="1693578" y="594712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093DD44E-234A-1A04-921E-36EB765C9C05}"/>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a:p>
        </p:txBody>
      </p:sp>
    </p:spTree>
    <p:extLst>
      <p:ext uri="{BB962C8B-B14F-4D97-AF65-F5344CB8AC3E}">
        <p14:creationId xmlns:p14="http://schemas.microsoft.com/office/powerpoint/2010/main" val="160659174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29000" fill="hold" nodeType="afterEffect">
                                  <p:stCondLst>
                                    <p:cond delay="0"/>
                                  </p:stCondLst>
                                  <p:childTnLst>
                                    <p:animMotion origin="layout" path="M -0.41315 0.20139 C -0.33164 0.125 -0.34049 0.06829 -0.28633 -0.02639 C -0.21419 -0.14352 -0.10234 -0.10972 -1.45833E-6 -3.7037E-7 " pathEditMode="relative" rAng="0" ptsTypes="AAA">
                                      <p:cBhvr>
                                        <p:cTn id="6" dur="1500" spd="-100000" fill="hold"/>
                                        <p:tgtEl>
                                          <p:spTgt spid="18"/>
                                        </p:tgtEl>
                                        <p:attrNameLst>
                                          <p:attrName>ppt_x</p:attrName>
                                          <p:attrName>ppt_y</p:attrName>
                                        </p:attrNameLst>
                                      </p:cBhvr>
                                      <p:rCtr x="20651" y="-15046"/>
                                    </p:animMotion>
                                  </p:childTnLst>
                                </p:cTn>
                              </p:par>
                              <p:par>
                                <p:cTn id="7" presetID="10" presetClass="exit" presetSubtype="0" fill="hold" grpId="0" nodeType="withEffect">
                                  <p:stCondLst>
                                    <p:cond delay="0"/>
                                  </p:stCondLst>
                                  <p:childTnLst>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par>
                                <p:cTn id="10" presetID="36" presetClass="path" presetSubtype="0" decel="58000" fill="hold" nodeType="withEffect">
                                  <p:stCondLst>
                                    <p:cond delay="500"/>
                                  </p:stCondLst>
                                  <p:childTnLst>
                                    <p:animMotion origin="layout" path="M -4.16667E-7 2.22222E-6 C 0.14362 0.50324 0.24167 -0.00278 0.43984 0.11366 " pathEditMode="relative" rAng="0" ptsTypes="AA">
                                      <p:cBhvr>
                                        <p:cTn id="11" dur="1000" fill="hold"/>
                                        <p:tgtEl>
                                          <p:spTgt spid="20"/>
                                        </p:tgtEl>
                                        <p:attrNameLst>
                                          <p:attrName>ppt_x</p:attrName>
                                          <p:attrName>ppt_y</p:attrName>
                                        </p:attrNameLst>
                                      </p:cBhvr>
                                      <p:rCtr x="21992" y="11366"/>
                                    </p:animMotion>
                                  </p:childTnLst>
                                </p:cTn>
                              </p:par>
                              <p:par>
                                <p:cTn id="12" presetID="10" presetClass="exit" presetSubtype="0" fill="hold" grpId="0" nodeType="with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10" presetClass="entr" presetSubtype="0" fill="hold" grpId="0" nodeType="withEffect">
                                  <p:stCondLst>
                                    <p:cond delay="7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BEA43FBE-295E-9E52-C834-FCD5BEF0C7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17" b="7135"/>
          <a:stretch/>
        </p:blipFill>
        <p:spPr>
          <a:xfrm>
            <a:off x="-1" y="714375"/>
            <a:ext cx="12199137" cy="5654274"/>
          </a:xfrm>
          <a:prstGeom prst="rect">
            <a:avLst/>
          </a:prstGeom>
        </p:spPr>
      </p:pic>
      <p:sp>
        <p:nvSpPr>
          <p:cNvPr id="2" name="Title 1">
            <a:extLst>
              <a:ext uri="{FF2B5EF4-FFF2-40B4-BE49-F238E27FC236}">
                <a16:creationId xmlns:a16="http://schemas.microsoft.com/office/drawing/2014/main" id="{E1FC7961-F60A-2A26-7167-1F92844FD10C}"/>
              </a:ext>
            </a:extLst>
          </p:cNvPr>
          <p:cNvSpPr>
            <a:spLocks noGrp="1"/>
          </p:cNvSpPr>
          <p:nvPr>
            <p:ph type="title"/>
          </p:nvPr>
        </p:nvSpPr>
        <p:spPr/>
        <p:txBody>
          <a:bodyPr/>
          <a:lstStyle/>
          <a:p>
            <a:r>
              <a:rPr lang="en-US"/>
              <a:t>The Narrative – How to Win</a:t>
            </a:r>
          </a:p>
        </p:txBody>
      </p:sp>
      <p:sp>
        <p:nvSpPr>
          <p:cNvPr id="23" name="Oval 22">
            <a:extLst>
              <a:ext uri="{FF2B5EF4-FFF2-40B4-BE49-F238E27FC236}">
                <a16:creationId xmlns:a16="http://schemas.microsoft.com/office/drawing/2014/main" id="{6F1F4E3E-C348-FB05-2618-9D99B5FBBADD}"/>
              </a:ext>
            </a:extLst>
          </p:cNvPr>
          <p:cNvSpPr/>
          <p:nvPr/>
        </p:nvSpPr>
        <p:spPr bwMode="auto">
          <a:xfrm>
            <a:off x="9748828" y="5543550"/>
            <a:ext cx="1698466" cy="314325"/>
          </a:xfrm>
          <a:prstGeom prst="ellipse">
            <a:avLst/>
          </a:prstGeom>
          <a:solidFill>
            <a:srgbClr val="000000">
              <a:alpha val="55294"/>
            </a:srgbClr>
          </a:solidFill>
          <a:ln w="9525" cap="flat" cmpd="sng" algn="ctr">
            <a:noFill/>
            <a:prstDash val="solid"/>
            <a:miter lim="800000"/>
            <a:headEnd type="none" w="med" len="med"/>
            <a:tailEnd type="none" w="med" len="med"/>
          </a:ln>
          <a:effectLst>
            <a:softEdge rad="1270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5" name="Picture 24" descr="Icon&#10;&#10;Description automatically generated">
            <a:extLst>
              <a:ext uri="{FF2B5EF4-FFF2-40B4-BE49-F238E27FC236}">
                <a16:creationId xmlns:a16="http://schemas.microsoft.com/office/drawing/2014/main" id="{0D6109A2-8A08-7CB9-4369-C37B14F1DF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38335" y="3307937"/>
            <a:ext cx="1952040" cy="2235613"/>
          </a:xfrm>
          <a:prstGeom prst="rect">
            <a:avLst/>
          </a:prstGeom>
        </p:spPr>
      </p:pic>
      <p:sp>
        <p:nvSpPr>
          <p:cNvPr id="3" name="Slide Number Placeholder 2">
            <a:extLst>
              <a:ext uri="{FF2B5EF4-FFF2-40B4-BE49-F238E27FC236}">
                <a16:creationId xmlns:a16="http://schemas.microsoft.com/office/drawing/2014/main" id="{E3F2FC33-7D73-EA64-8A42-F27F59E89C32}"/>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a:p>
        </p:txBody>
      </p:sp>
    </p:spTree>
    <p:extLst>
      <p:ext uri="{BB962C8B-B14F-4D97-AF65-F5344CB8AC3E}">
        <p14:creationId xmlns:p14="http://schemas.microsoft.com/office/powerpoint/2010/main" val="43234485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49000" decel="51000" fill="hold" nodeType="afterEffect">
                                  <p:stCondLst>
                                    <p:cond delay="0"/>
                                  </p:stCondLst>
                                  <p:childTnLst>
                                    <p:animMotion origin="layout" path="M 2.70833E-6 -3.7037E-7 L 0.27148 -3.7037E-7 " pathEditMode="relative" rAng="0" ptsTypes="AA">
                                      <p:cBhvr>
                                        <p:cTn id="6" dur="1000" fill="hold"/>
                                        <p:tgtEl>
                                          <p:spTgt spid="25"/>
                                        </p:tgtEl>
                                        <p:attrNameLst>
                                          <p:attrName>ppt_x</p:attrName>
                                          <p:attrName>ppt_y</p:attrName>
                                        </p:attrNameLst>
                                      </p:cBhvr>
                                      <p:rCtr x="13568" y="0"/>
                                    </p:animMotion>
                                  </p:childTnLst>
                                </p:cTn>
                              </p:par>
                              <p:par>
                                <p:cTn id="7" presetID="42" presetClass="path" presetSubtype="0" accel="50000" decel="50000" fill="hold" grpId="0" nodeType="withEffect">
                                  <p:stCondLst>
                                    <p:cond delay="0"/>
                                  </p:stCondLst>
                                  <p:childTnLst>
                                    <p:animMotion origin="layout" path="M -8.33333E-7 0 L 0.26263 0.00463 " pathEditMode="relative" rAng="0" ptsTypes="AA">
                                      <p:cBhvr>
                                        <p:cTn id="8" dur="1000" fill="hold"/>
                                        <p:tgtEl>
                                          <p:spTgt spid="23"/>
                                        </p:tgtEl>
                                        <p:attrNameLst>
                                          <p:attrName>ppt_x</p:attrName>
                                          <p:attrName>ppt_y</p:attrName>
                                        </p:attrNameLst>
                                      </p:cBhvr>
                                      <p:rCtr x="13125"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Blends">
  <a:themeElements>
    <a:clrScheme name="ADL Initiative">
      <a:dk1>
        <a:srgbClr val="000000"/>
      </a:dk1>
      <a:lt1>
        <a:srgbClr val="FFFFFF"/>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8EFF"/>
      </a:hlink>
      <a:folHlink>
        <a:srgbClr val="8538D3"/>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activity xmlns="87c87671-1391-4604-b8d1-187e834ac98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CD6931C3C6614788B70EF1DD09FE3B" ma:contentTypeVersion="14" ma:contentTypeDescription="Create a new document." ma:contentTypeScope="" ma:versionID="28cb13cf147c55791415dacdd40e1554">
  <xsd:schema xmlns:xsd="http://www.w3.org/2001/XMLSchema" xmlns:xs="http://www.w3.org/2001/XMLSchema" xmlns:p="http://schemas.microsoft.com/office/2006/metadata/properties" xmlns:ns3="87c87671-1391-4604-b8d1-187e834ac98c" xmlns:ns4="b8a63505-45d3-4c98-b044-42d3eecc3045" targetNamespace="http://schemas.microsoft.com/office/2006/metadata/properties" ma:root="true" ma:fieldsID="b8e758033fecf7038c6c783e6d7c0089" ns3:_="" ns4:_="">
    <xsd:import namespace="87c87671-1391-4604-b8d1-187e834ac98c"/>
    <xsd:import namespace="b8a63505-45d3-4c98-b044-42d3eecc30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87671-1391-4604-b8d1-187e834ac9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a63505-45d3-4c98-b044-42d3eecc30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www.w3.org/XML/1998/namespace"/>
    <ds:schemaRef ds:uri="b8a63505-45d3-4c98-b044-42d3eecc3045"/>
    <ds:schemaRef ds:uri="http://purl.org/dc/dcmitype/"/>
    <ds:schemaRef ds:uri="87c87671-1391-4604-b8d1-187e834ac98c"/>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A235B65F-D9E3-4259-89EA-92DF41826CCA}">
  <ds:schemaRefs>
    <ds:schemaRef ds:uri="87c87671-1391-4604-b8d1-187e834ac98c"/>
    <ds:schemaRef ds:uri="b8a63505-45d3-4c98-b044-42d3eecc30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26650</TotalTime>
  <Words>5235</Words>
  <Application>Microsoft Macintosh PowerPoint</Application>
  <PresentationFormat>Widescreen</PresentationFormat>
  <Paragraphs>539</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Andale Mono</vt:lpstr>
      <vt:lpstr>Arial</vt:lpstr>
      <vt:lpstr>Arial Narrow</vt:lpstr>
      <vt:lpstr>Calibri</vt:lpstr>
      <vt:lpstr>Noto Sans Symbols</vt:lpstr>
      <vt:lpstr>Tahoma</vt:lpstr>
      <vt:lpstr>Wingdings</vt:lpstr>
      <vt:lpstr>Blends</vt:lpstr>
      <vt:lpstr>PowerPoint Presentation</vt:lpstr>
      <vt:lpstr>Introduction</vt:lpstr>
      <vt:lpstr>Tutorial Approach</vt:lpstr>
      <vt:lpstr>Learning Objectives Regarding xAPI</vt:lpstr>
      <vt:lpstr>xAPI Specification</vt:lpstr>
      <vt:lpstr>Tutorial Scenario</vt:lpstr>
      <vt:lpstr>Tutorial Scenario – How to Win</vt:lpstr>
      <vt:lpstr>The Narrative – How to Win</vt:lpstr>
      <vt:lpstr>The Narrative – How to Win</vt:lpstr>
      <vt:lpstr>The Narrative – How to Win</vt:lpstr>
      <vt:lpstr>The Narrative – How to Win</vt:lpstr>
      <vt:lpstr>The Narrative – How to Win</vt:lpstr>
      <vt:lpstr>The Narrative – How to Win</vt:lpstr>
      <vt:lpstr>Multi-Model Data Collection</vt:lpstr>
      <vt:lpstr>Tutorial Key Terms</vt:lpstr>
      <vt:lpstr>JSON is Easier to Use</vt:lpstr>
      <vt:lpstr>What is a Learning Record Store (LRS)?</vt:lpstr>
      <vt:lpstr>What is a Minimal xAPI Statement?</vt:lpstr>
      <vt:lpstr>Full Statement</vt:lpstr>
      <vt:lpstr>Full Statement</vt:lpstr>
      <vt:lpstr>Full Statement</vt:lpstr>
      <vt:lpstr>Full Statement</vt:lpstr>
      <vt:lpstr>What is an xAPI actor?</vt:lpstr>
      <vt:lpstr>What can an object’s objectType be?</vt:lpstr>
      <vt:lpstr>What is a verb?</vt:lpstr>
      <vt:lpstr>What is an authority property?</vt:lpstr>
      <vt:lpstr>What is a result property?</vt:lpstr>
      <vt:lpstr>What is a context property?</vt:lpstr>
      <vt:lpstr>What are attachments?</vt:lpstr>
      <vt:lpstr>What are extensions?</vt:lpstr>
      <vt:lpstr>Linked Data – Identity</vt:lpstr>
      <vt:lpstr>Linked Data – The Basics</vt:lpstr>
      <vt:lpstr>What is an xAPI Profile?</vt:lpstr>
      <vt:lpstr>What is an xAPI Profile?</vt:lpstr>
      <vt:lpstr>What is an xAPI Profile?</vt:lpstr>
      <vt:lpstr>Using an xAPI Profile</vt:lpstr>
      <vt:lpstr>ADDIE, xAPI Profiles, and a Data Strategy</vt:lpstr>
      <vt:lpstr>Data Strategy</vt:lpstr>
      <vt:lpstr>Bringing it All Together</vt:lpstr>
      <vt:lpstr>The Evolution of xAPI</vt:lpstr>
      <vt:lpstr>PowerPoint Presentation</vt:lpstr>
      <vt:lpstr>References</vt:lpstr>
      <vt:lpstr>PowerPoint Presentation</vt:lpstr>
      <vt:lpstr>Multi-Model Data Collection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Liz Bradley</cp:lastModifiedBy>
  <cp:revision>22</cp:revision>
  <cp:lastPrinted>2023-11-20T01:58:08Z</cp:lastPrinted>
  <dcterms:created xsi:type="dcterms:W3CDTF">2016-03-29T15:29:36Z</dcterms:created>
  <dcterms:modified xsi:type="dcterms:W3CDTF">2023-11-20T18:26:56Z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0x0101006BCD6931C3C6614788B70EF1DD09FE3B</vt:lpwstr>
  </property>
  <property fmtid="{D5CDD505-2E9C-101B-9397-08002B2CF9AE}" pid="3" name="DocumentDescription">
    <vt:lpwstr>&lt;div class=ExternalClass9DF5FD6F97034AAA9FF0AABB8157F05A&gt; &lt;/div&gt;</vt:lpwstr>
  </property>
</Properties>
</file>