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4" r:id="rId4"/>
  </p:sldMasterIdLst>
  <p:notesMasterIdLst>
    <p:notesMasterId r:id="rId72"/>
  </p:notesMasterIdLst>
  <p:handoutMasterIdLst>
    <p:handoutMasterId r:id="rId73"/>
  </p:handoutMasterIdLst>
  <p:sldIdLst>
    <p:sldId id="289" r:id="rId5"/>
    <p:sldId id="290" r:id="rId6"/>
    <p:sldId id="291" r:id="rId7"/>
    <p:sldId id="293" r:id="rId8"/>
    <p:sldId id="292" r:id="rId9"/>
    <p:sldId id="335" r:id="rId10"/>
    <p:sldId id="304" r:id="rId11"/>
    <p:sldId id="388" r:id="rId12"/>
    <p:sldId id="386" r:id="rId13"/>
    <p:sldId id="387" r:id="rId14"/>
    <p:sldId id="372" r:id="rId15"/>
    <p:sldId id="357" r:id="rId16"/>
    <p:sldId id="362" r:id="rId17"/>
    <p:sldId id="369" r:id="rId18"/>
    <p:sldId id="378" r:id="rId19"/>
    <p:sldId id="395" r:id="rId20"/>
    <p:sldId id="334" r:id="rId21"/>
    <p:sldId id="305" r:id="rId22"/>
    <p:sldId id="309" r:id="rId23"/>
    <p:sldId id="311" r:id="rId24"/>
    <p:sldId id="314" r:id="rId25"/>
    <p:sldId id="312" r:id="rId26"/>
    <p:sldId id="333" r:id="rId27"/>
    <p:sldId id="397" r:id="rId28"/>
    <p:sldId id="398" r:id="rId29"/>
    <p:sldId id="307" r:id="rId30"/>
    <p:sldId id="338" r:id="rId31"/>
    <p:sldId id="337" r:id="rId32"/>
    <p:sldId id="296" r:id="rId33"/>
    <p:sldId id="379" r:id="rId34"/>
    <p:sldId id="367" r:id="rId35"/>
    <p:sldId id="389" r:id="rId36"/>
    <p:sldId id="392" r:id="rId37"/>
    <p:sldId id="373" r:id="rId38"/>
    <p:sldId id="385" r:id="rId39"/>
    <p:sldId id="390" r:id="rId40"/>
    <p:sldId id="377" r:id="rId41"/>
    <p:sldId id="394" r:id="rId42"/>
    <p:sldId id="396" r:id="rId43"/>
    <p:sldId id="380" r:id="rId44"/>
    <p:sldId id="375" r:id="rId45"/>
    <p:sldId id="376" r:id="rId46"/>
    <p:sldId id="382" r:id="rId47"/>
    <p:sldId id="381" r:id="rId48"/>
    <p:sldId id="365" r:id="rId49"/>
    <p:sldId id="393" r:id="rId50"/>
    <p:sldId id="391" r:id="rId51"/>
    <p:sldId id="351" r:id="rId52"/>
    <p:sldId id="315" r:id="rId53"/>
    <p:sldId id="368" r:id="rId54"/>
    <p:sldId id="316" r:id="rId55"/>
    <p:sldId id="319" r:id="rId56"/>
    <p:sldId id="320" r:id="rId57"/>
    <p:sldId id="321" r:id="rId58"/>
    <p:sldId id="322" r:id="rId59"/>
    <p:sldId id="323" r:id="rId60"/>
    <p:sldId id="324" r:id="rId61"/>
    <p:sldId id="325" r:id="rId62"/>
    <p:sldId id="317" r:id="rId63"/>
    <p:sldId id="326" r:id="rId64"/>
    <p:sldId id="327" r:id="rId65"/>
    <p:sldId id="328" r:id="rId66"/>
    <p:sldId id="353" r:id="rId67"/>
    <p:sldId id="302" r:id="rId68"/>
    <p:sldId id="301" r:id="rId69"/>
    <p:sldId id="356" r:id="rId70"/>
    <p:sldId id="364" r:id="rId71"/>
  </p:sldIdLst>
  <p:sldSz cx="12192000" cy="6858000"/>
  <p:notesSz cx="6858000" cy="9029700"/>
  <p:defaultTextStyle>
    <a:defPPr>
      <a:defRPr lang="en-US"/>
    </a:defPPr>
    <a:lvl1pPr algn="l" rtl="0" fontAlgn="base">
      <a:spcBef>
        <a:spcPct val="0"/>
      </a:spcBef>
      <a:spcAft>
        <a:spcPct val="0"/>
      </a:spcAft>
      <a:defRPr sz="3200" kern="1200">
        <a:solidFill>
          <a:schemeClr val="tx1"/>
        </a:solidFill>
        <a:latin typeface="Tahoma" charset="0"/>
        <a:ea typeface="+mn-ea"/>
        <a:cs typeface="+mn-cs"/>
      </a:defRPr>
    </a:lvl1pPr>
    <a:lvl2pPr marL="609585" algn="l" rtl="0" fontAlgn="base">
      <a:spcBef>
        <a:spcPct val="0"/>
      </a:spcBef>
      <a:spcAft>
        <a:spcPct val="0"/>
      </a:spcAft>
      <a:defRPr sz="3200" kern="1200">
        <a:solidFill>
          <a:schemeClr val="tx1"/>
        </a:solidFill>
        <a:latin typeface="Tahoma" charset="0"/>
        <a:ea typeface="+mn-ea"/>
        <a:cs typeface="+mn-cs"/>
      </a:defRPr>
    </a:lvl2pPr>
    <a:lvl3pPr marL="1219170" algn="l" rtl="0" fontAlgn="base">
      <a:spcBef>
        <a:spcPct val="0"/>
      </a:spcBef>
      <a:spcAft>
        <a:spcPct val="0"/>
      </a:spcAft>
      <a:defRPr sz="3200" kern="1200">
        <a:solidFill>
          <a:schemeClr val="tx1"/>
        </a:solidFill>
        <a:latin typeface="Tahoma" charset="0"/>
        <a:ea typeface="+mn-ea"/>
        <a:cs typeface="+mn-cs"/>
      </a:defRPr>
    </a:lvl3pPr>
    <a:lvl4pPr marL="1828754" algn="l" rtl="0" fontAlgn="base">
      <a:spcBef>
        <a:spcPct val="0"/>
      </a:spcBef>
      <a:spcAft>
        <a:spcPct val="0"/>
      </a:spcAft>
      <a:defRPr sz="3200" kern="1200">
        <a:solidFill>
          <a:schemeClr val="tx1"/>
        </a:solidFill>
        <a:latin typeface="Tahoma" charset="0"/>
        <a:ea typeface="+mn-ea"/>
        <a:cs typeface="+mn-cs"/>
      </a:defRPr>
    </a:lvl4pPr>
    <a:lvl5pPr marL="2438339" algn="l" rtl="0" fontAlgn="base">
      <a:spcBef>
        <a:spcPct val="0"/>
      </a:spcBef>
      <a:spcAft>
        <a:spcPct val="0"/>
      </a:spcAft>
      <a:defRPr sz="3200" kern="1200">
        <a:solidFill>
          <a:schemeClr val="tx1"/>
        </a:solidFill>
        <a:latin typeface="Tahoma" charset="0"/>
        <a:ea typeface="+mn-ea"/>
        <a:cs typeface="+mn-cs"/>
      </a:defRPr>
    </a:lvl5pPr>
    <a:lvl6pPr marL="3047924" algn="l" defTabSz="1219170" rtl="0" eaLnBrk="1" latinLnBrk="0" hangingPunct="1">
      <a:defRPr sz="3200" kern="1200">
        <a:solidFill>
          <a:schemeClr val="tx1"/>
        </a:solidFill>
        <a:latin typeface="Tahoma" charset="0"/>
        <a:ea typeface="+mn-ea"/>
        <a:cs typeface="+mn-cs"/>
      </a:defRPr>
    </a:lvl6pPr>
    <a:lvl7pPr marL="3657509" algn="l" defTabSz="1219170" rtl="0" eaLnBrk="1" latinLnBrk="0" hangingPunct="1">
      <a:defRPr sz="3200" kern="1200">
        <a:solidFill>
          <a:schemeClr val="tx1"/>
        </a:solidFill>
        <a:latin typeface="Tahoma" charset="0"/>
        <a:ea typeface="+mn-ea"/>
        <a:cs typeface="+mn-cs"/>
      </a:defRPr>
    </a:lvl7pPr>
    <a:lvl8pPr marL="4267093" algn="l" defTabSz="1219170" rtl="0" eaLnBrk="1" latinLnBrk="0" hangingPunct="1">
      <a:defRPr sz="3200" kern="1200">
        <a:solidFill>
          <a:schemeClr val="tx1"/>
        </a:solidFill>
        <a:latin typeface="Tahoma" charset="0"/>
        <a:ea typeface="+mn-ea"/>
        <a:cs typeface="+mn-cs"/>
      </a:defRPr>
    </a:lvl8pPr>
    <a:lvl9pPr marL="4876678" algn="l" defTabSz="1219170" rtl="0" eaLnBrk="1" latinLnBrk="0" hangingPunct="1">
      <a:defRPr sz="3200" kern="1200">
        <a:solidFill>
          <a:schemeClr val="tx1"/>
        </a:solidFill>
        <a:latin typeface="Tahoma"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44">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9448136-CFE8-BCFC-9A38-5652FE22CA9F}" name="Conrady, Roselynn A [M E]" initials="CRA[E" userId="Conrady, Roselynn A [M E]" providerId="None"/>
  <p188:author id="{03149353-73BC-57D5-880F-EB97FC373A93}" name="Winer, Eliot H [VRAC]" initials="WEH[" userId="S::ewiner@iastate.edu::4cd012f6-81fc-4d7a-8a7d-27cfe4fcda9e" providerId="AD"/>
  <p188:author id="{B3C56590-B914-BC4E-476C-57EA7BF7DF9C}" name="Kohl, Adam R [M E]" initials="KAR[E" userId="S::adamkohl@iastate.edu::a2ca70e4-e487-430d-8503-673fccbf953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3300"/>
    <a:srgbClr val="22458A"/>
    <a:srgbClr val="2B56AB"/>
    <a:srgbClr val="0033CC"/>
    <a:srgbClr val="3366CC"/>
    <a:srgbClr val="0066CC"/>
    <a:srgbClr val="F77B0B"/>
    <a:srgbClr val="B2F50B"/>
    <a:srgbClr val="F88C2A"/>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266" autoAdjust="0"/>
    <p:restoredTop sz="96338" autoAdjust="0"/>
  </p:normalViewPr>
  <p:slideViewPr>
    <p:cSldViewPr snapToGrid="0">
      <p:cViewPr varScale="1">
        <p:scale>
          <a:sx n="256" d="100"/>
          <a:sy n="256" d="100"/>
        </p:scale>
        <p:origin x="1768" y="168"/>
      </p:cViewPr>
      <p:guideLst>
        <p:guide orient="horz" pos="2160"/>
        <p:guide pos="3840"/>
      </p:guideLst>
    </p:cSldViewPr>
  </p:slideViewPr>
  <p:outlineViewPr>
    <p:cViewPr>
      <p:scale>
        <a:sx n="33" d="100"/>
        <a:sy n="33" d="100"/>
      </p:scale>
      <p:origin x="0" y="-40032"/>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70" d="100"/>
          <a:sy n="70" d="100"/>
        </p:scale>
        <p:origin x="-2814" y="-102"/>
      </p:cViewPr>
      <p:guideLst>
        <p:guide orient="horz" pos="2844"/>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handoutMaster" Target="handoutMasters/handoutMaster1.xml"/><Relationship Id="rId78"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theme" Target="theme/theme1.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8546" name="Rectangle 2"/>
          <p:cNvSpPr>
            <a:spLocks noGrp="1" noChangeArrowheads="1"/>
          </p:cNvSpPr>
          <p:nvPr>
            <p:ph type="hdr" sz="quarter"/>
          </p:nvPr>
        </p:nvSpPr>
        <p:spPr bwMode="auto">
          <a:xfrm>
            <a:off x="0" y="0"/>
            <a:ext cx="2971800" cy="452438"/>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lvl1pPr defTabSz="908050">
              <a:defRPr sz="1200"/>
            </a:lvl1pPr>
          </a:lstStyle>
          <a:p>
            <a:endParaRPr lang="en-US" dirty="0"/>
          </a:p>
        </p:txBody>
      </p:sp>
      <p:sp>
        <p:nvSpPr>
          <p:cNvPr id="108547" name="Rectangle 3"/>
          <p:cNvSpPr>
            <a:spLocks noGrp="1" noChangeArrowheads="1"/>
          </p:cNvSpPr>
          <p:nvPr>
            <p:ph type="dt" sz="quarter" idx="1"/>
          </p:nvPr>
        </p:nvSpPr>
        <p:spPr bwMode="auto">
          <a:xfrm>
            <a:off x="3886200" y="0"/>
            <a:ext cx="2971800" cy="452438"/>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lvl1pPr algn="r" defTabSz="908050">
              <a:defRPr sz="1200"/>
            </a:lvl1pPr>
          </a:lstStyle>
          <a:p>
            <a:endParaRPr lang="en-US" dirty="0"/>
          </a:p>
        </p:txBody>
      </p:sp>
      <p:sp>
        <p:nvSpPr>
          <p:cNvPr id="108548" name="Rectangle 4"/>
          <p:cNvSpPr>
            <a:spLocks noGrp="1" noChangeArrowheads="1"/>
          </p:cNvSpPr>
          <p:nvPr>
            <p:ph type="ftr" sz="quarter" idx="2"/>
          </p:nvPr>
        </p:nvSpPr>
        <p:spPr bwMode="auto">
          <a:xfrm>
            <a:off x="0" y="8577263"/>
            <a:ext cx="2971800" cy="452437"/>
          </a:xfrm>
          <a:prstGeom prst="rect">
            <a:avLst/>
          </a:prstGeom>
          <a:noFill/>
          <a:ln w="9525">
            <a:noFill/>
            <a:miter lim="800000"/>
            <a:headEnd/>
            <a:tailEnd/>
          </a:ln>
          <a:effectLst/>
        </p:spPr>
        <p:txBody>
          <a:bodyPr vert="horz" wrap="square" lIns="90773" tIns="45387" rIns="90773" bIns="45387" numCol="1" anchor="b" anchorCtr="0" compatLnSpc="1">
            <a:prstTxWarp prst="textNoShape">
              <a:avLst/>
            </a:prstTxWarp>
          </a:bodyPr>
          <a:lstStyle>
            <a:lvl1pPr defTabSz="908050">
              <a:defRPr sz="1200"/>
            </a:lvl1pPr>
          </a:lstStyle>
          <a:p>
            <a:endParaRPr lang="en-US" dirty="0"/>
          </a:p>
        </p:txBody>
      </p:sp>
      <p:sp>
        <p:nvSpPr>
          <p:cNvPr id="108549" name="Rectangle 5"/>
          <p:cNvSpPr>
            <a:spLocks noGrp="1" noChangeArrowheads="1"/>
          </p:cNvSpPr>
          <p:nvPr>
            <p:ph type="sldNum" sz="quarter" idx="3"/>
          </p:nvPr>
        </p:nvSpPr>
        <p:spPr bwMode="auto">
          <a:xfrm>
            <a:off x="3886200" y="8577263"/>
            <a:ext cx="2971800" cy="452437"/>
          </a:xfrm>
          <a:prstGeom prst="rect">
            <a:avLst/>
          </a:prstGeom>
          <a:noFill/>
          <a:ln w="9525">
            <a:noFill/>
            <a:miter lim="800000"/>
            <a:headEnd/>
            <a:tailEnd/>
          </a:ln>
          <a:effectLst/>
        </p:spPr>
        <p:txBody>
          <a:bodyPr vert="horz" wrap="square" lIns="90773" tIns="45387" rIns="90773" bIns="45387" numCol="1" anchor="b" anchorCtr="0" compatLnSpc="1">
            <a:prstTxWarp prst="textNoShape">
              <a:avLst/>
            </a:prstTxWarp>
          </a:bodyPr>
          <a:lstStyle>
            <a:lvl1pPr algn="r" defTabSz="908050">
              <a:defRPr sz="1200"/>
            </a:lvl1pPr>
          </a:lstStyle>
          <a:p>
            <a:fld id="{4F2942F5-6495-4924-A5BF-A11924438D24}" type="slidenum">
              <a:rPr lang="en-US"/>
              <a:pPr/>
              <a:t>‹#›</a:t>
            </a:fld>
            <a:endParaRPr lang="en-US" dirty="0"/>
          </a:p>
        </p:txBody>
      </p:sp>
    </p:spTree>
    <p:extLst>
      <p:ext uri="{BB962C8B-B14F-4D97-AF65-F5344CB8AC3E}">
        <p14:creationId xmlns:p14="http://schemas.microsoft.com/office/powerpoint/2010/main" val="40371026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5474" name="Rectangle 2"/>
          <p:cNvSpPr>
            <a:spLocks noGrp="1" noChangeArrowheads="1"/>
          </p:cNvSpPr>
          <p:nvPr>
            <p:ph type="hdr" sz="quarter"/>
          </p:nvPr>
        </p:nvSpPr>
        <p:spPr bwMode="auto">
          <a:xfrm>
            <a:off x="0" y="0"/>
            <a:ext cx="2971800" cy="452438"/>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lvl1pPr defTabSz="908050">
              <a:defRPr sz="1200"/>
            </a:lvl1pPr>
          </a:lstStyle>
          <a:p>
            <a:endParaRPr lang="en-US" dirty="0"/>
          </a:p>
        </p:txBody>
      </p:sp>
      <p:sp>
        <p:nvSpPr>
          <p:cNvPr id="105475" name="Rectangle 3"/>
          <p:cNvSpPr>
            <a:spLocks noGrp="1" noChangeArrowheads="1"/>
          </p:cNvSpPr>
          <p:nvPr>
            <p:ph type="dt" idx="1"/>
          </p:nvPr>
        </p:nvSpPr>
        <p:spPr bwMode="auto">
          <a:xfrm>
            <a:off x="3886200" y="0"/>
            <a:ext cx="2971800" cy="452438"/>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lvl1pPr algn="r" defTabSz="908050">
              <a:defRPr sz="1200"/>
            </a:lvl1pPr>
          </a:lstStyle>
          <a:p>
            <a:endParaRPr lang="en-US" dirty="0"/>
          </a:p>
        </p:txBody>
      </p:sp>
      <p:sp>
        <p:nvSpPr>
          <p:cNvPr id="105476" name="Rectangle 4"/>
          <p:cNvSpPr>
            <a:spLocks noGrp="1" noRot="1" noChangeAspect="1" noChangeArrowheads="1" noTextEdit="1"/>
          </p:cNvSpPr>
          <p:nvPr>
            <p:ph type="sldImg" idx="2"/>
          </p:nvPr>
        </p:nvSpPr>
        <p:spPr bwMode="auto">
          <a:xfrm>
            <a:off x="419100" y="676275"/>
            <a:ext cx="6019800" cy="3386138"/>
          </a:xfrm>
          <a:prstGeom prst="rect">
            <a:avLst/>
          </a:prstGeom>
          <a:noFill/>
          <a:ln w="9525">
            <a:solidFill>
              <a:srgbClr val="000000"/>
            </a:solidFill>
            <a:miter lim="800000"/>
            <a:headEnd/>
            <a:tailEnd/>
          </a:ln>
          <a:effectLst/>
        </p:spPr>
      </p:sp>
      <p:sp>
        <p:nvSpPr>
          <p:cNvPr id="105477" name="Rectangle 5"/>
          <p:cNvSpPr>
            <a:spLocks noGrp="1" noChangeArrowheads="1"/>
          </p:cNvSpPr>
          <p:nvPr>
            <p:ph type="body" sz="quarter" idx="3"/>
          </p:nvPr>
        </p:nvSpPr>
        <p:spPr bwMode="auto">
          <a:xfrm>
            <a:off x="914400" y="4289425"/>
            <a:ext cx="5029200" cy="4064000"/>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5478" name="Rectangle 6"/>
          <p:cNvSpPr>
            <a:spLocks noGrp="1" noChangeArrowheads="1"/>
          </p:cNvSpPr>
          <p:nvPr>
            <p:ph type="ftr" sz="quarter" idx="4"/>
          </p:nvPr>
        </p:nvSpPr>
        <p:spPr bwMode="auto">
          <a:xfrm>
            <a:off x="0" y="8577263"/>
            <a:ext cx="2971800" cy="452437"/>
          </a:xfrm>
          <a:prstGeom prst="rect">
            <a:avLst/>
          </a:prstGeom>
          <a:noFill/>
          <a:ln w="9525">
            <a:noFill/>
            <a:miter lim="800000"/>
            <a:headEnd/>
            <a:tailEnd/>
          </a:ln>
          <a:effectLst/>
        </p:spPr>
        <p:txBody>
          <a:bodyPr vert="horz" wrap="square" lIns="90773" tIns="45387" rIns="90773" bIns="45387" numCol="1" anchor="b" anchorCtr="0" compatLnSpc="1">
            <a:prstTxWarp prst="textNoShape">
              <a:avLst/>
            </a:prstTxWarp>
          </a:bodyPr>
          <a:lstStyle>
            <a:lvl1pPr defTabSz="908050">
              <a:defRPr sz="1200"/>
            </a:lvl1pPr>
          </a:lstStyle>
          <a:p>
            <a:endParaRPr lang="en-US" dirty="0"/>
          </a:p>
        </p:txBody>
      </p:sp>
      <p:sp>
        <p:nvSpPr>
          <p:cNvPr id="105479" name="Rectangle 7"/>
          <p:cNvSpPr>
            <a:spLocks noGrp="1" noChangeArrowheads="1"/>
          </p:cNvSpPr>
          <p:nvPr>
            <p:ph type="sldNum" sz="quarter" idx="5"/>
          </p:nvPr>
        </p:nvSpPr>
        <p:spPr bwMode="auto">
          <a:xfrm>
            <a:off x="3886200" y="8577263"/>
            <a:ext cx="2971800" cy="452437"/>
          </a:xfrm>
          <a:prstGeom prst="rect">
            <a:avLst/>
          </a:prstGeom>
          <a:noFill/>
          <a:ln w="9525">
            <a:noFill/>
            <a:miter lim="800000"/>
            <a:headEnd/>
            <a:tailEnd/>
          </a:ln>
          <a:effectLst/>
        </p:spPr>
        <p:txBody>
          <a:bodyPr vert="horz" wrap="square" lIns="90773" tIns="45387" rIns="90773" bIns="45387" numCol="1" anchor="b" anchorCtr="0" compatLnSpc="1">
            <a:prstTxWarp prst="textNoShape">
              <a:avLst/>
            </a:prstTxWarp>
          </a:bodyPr>
          <a:lstStyle>
            <a:lvl1pPr algn="r" defTabSz="908050">
              <a:defRPr sz="1200"/>
            </a:lvl1pPr>
          </a:lstStyle>
          <a:p>
            <a:fld id="{85D9B890-3B6E-417C-BD92-47816D5AB620}" type="slidenum">
              <a:rPr lang="en-US"/>
              <a:pPr/>
              <a:t>‹#›</a:t>
            </a:fld>
            <a:endParaRPr lang="en-US" dirty="0"/>
          </a:p>
        </p:txBody>
      </p:sp>
    </p:spTree>
    <p:extLst>
      <p:ext uri="{BB962C8B-B14F-4D97-AF65-F5344CB8AC3E}">
        <p14:creationId xmlns:p14="http://schemas.microsoft.com/office/powerpoint/2010/main" val="328056145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600" kern="1200">
        <a:solidFill>
          <a:schemeClr val="tx1"/>
        </a:solidFill>
        <a:latin typeface="Arial" charset="0"/>
        <a:ea typeface="+mn-ea"/>
        <a:cs typeface="+mn-cs"/>
      </a:defRPr>
    </a:lvl1pPr>
    <a:lvl2pPr marL="609585" algn="l" rtl="0" eaLnBrk="0" fontAlgn="base" hangingPunct="0">
      <a:spcBef>
        <a:spcPct val="30000"/>
      </a:spcBef>
      <a:spcAft>
        <a:spcPct val="0"/>
      </a:spcAft>
      <a:defRPr kumimoji="1" sz="1600" kern="1200">
        <a:solidFill>
          <a:schemeClr val="tx1"/>
        </a:solidFill>
        <a:latin typeface="Arial" charset="0"/>
        <a:ea typeface="+mn-ea"/>
        <a:cs typeface="+mn-cs"/>
      </a:defRPr>
    </a:lvl2pPr>
    <a:lvl3pPr marL="1219170" algn="l" rtl="0" eaLnBrk="0" fontAlgn="base" hangingPunct="0">
      <a:spcBef>
        <a:spcPct val="30000"/>
      </a:spcBef>
      <a:spcAft>
        <a:spcPct val="0"/>
      </a:spcAft>
      <a:defRPr kumimoji="1" sz="1600" kern="1200">
        <a:solidFill>
          <a:schemeClr val="tx1"/>
        </a:solidFill>
        <a:latin typeface="Arial" charset="0"/>
        <a:ea typeface="+mn-ea"/>
        <a:cs typeface="+mn-cs"/>
      </a:defRPr>
    </a:lvl3pPr>
    <a:lvl4pPr marL="1828754" algn="l" rtl="0" eaLnBrk="0" fontAlgn="base" hangingPunct="0">
      <a:spcBef>
        <a:spcPct val="30000"/>
      </a:spcBef>
      <a:spcAft>
        <a:spcPct val="0"/>
      </a:spcAft>
      <a:defRPr kumimoji="1" sz="1600" kern="1200">
        <a:solidFill>
          <a:schemeClr val="tx1"/>
        </a:solidFill>
        <a:latin typeface="Arial" charset="0"/>
        <a:ea typeface="+mn-ea"/>
        <a:cs typeface="+mn-cs"/>
      </a:defRPr>
    </a:lvl4pPr>
    <a:lvl5pPr marL="2438339" algn="l" rtl="0" eaLnBrk="0" fontAlgn="base" hangingPunct="0">
      <a:spcBef>
        <a:spcPct val="30000"/>
      </a:spcBef>
      <a:spcAft>
        <a:spcPct val="0"/>
      </a:spcAft>
      <a:defRPr kumimoji="1" sz="1600" kern="1200">
        <a:solidFill>
          <a:schemeClr val="tx1"/>
        </a:solidFill>
        <a:latin typeface="Arial" charset="0"/>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kubernetes.io/docs/concepts/workloads/pods/pod/"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8" Type="http://schemas.openxmlformats.org/officeDocument/2006/relationships/hyperlink" Target="https://www.forbes.com/sites/solrogers/2019/09/11/what-we-know-about-hololens-2/?sh=176563cf4662" TargetMode="External"/><Relationship Id="rId3" Type="http://schemas.openxmlformats.org/officeDocument/2006/relationships/hyperlink" Target="https://www.vive.com/us/product/vive-pro2/specs/" TargetMode="External"/><Relationship Id="rId7" Type="http://schemas.openxmlformats.org/officeDocument/2006/relationships/hyperlink" Target="https://www.microsoft.com/en-us/hololens/hardware" TargetMode="External"/><Relationship Id="rId2" Type="http://schemas.openxmlformats.org/officeDocument/2006/relationships/slide" Target="../slides/slide12.xml"/><Relationship Id="rId1" Type="http://schemas.openxmlformats.org/officeDocument/2006/relationships/notesMaster" Target="../notesMasters/notesMaster1.xml"/><Relationship Id="rId6" Type="http://schemas.openxmlformats.org/officeDocument/2006/relationships/hyperlink" Target="https://store.varjo.com/xr-3" TargetMode="External"/><Relationship Id="rId11" Type="http://schemas.openxmlformats.org/officeDocument/2006/relationships/hyperlink" Target="https://www.magicleap.com/magic-leap-1" TargetMode="External"/><Relationship Id="rId5" Type="http://schemas.openxmlformats.org/officeDocument/2006/relationships/hyperlink" Target="https://store.facebook.com/quest/products/quest-2/" TargetMode="External"/><Relationship Id="rId10" Type="http://schemas.openxmlformats.org/officeDocument/2006/relationships/hyperlink" Target="https://shop.magicleap.com/#/" TargetMode="External"/><Relationship Id="rId4" Type="http://schemas.openxmlformats.org/officeDocument/2006/relationships/hyperlink" Target="https://www.vive.com/us/product/vive-focus3/specs/" TargetMode="External"/><Relationship Id="rId9" Type="http://schemas.openxmlformats.org/officeDocument/2006/relationships/hyperlink" Target="https://docs.microsoft.com/en-us/hololens/hololens2-display"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C86FA95-754A-4FEF-9130-0A7EC231E6A0}" type="slidenum">
              <a:rPr lang="en-US"/>
              <a:pPr/>
              <a:t>1</a:t>
            </a:fld>
            <a:endParaRPr lang="en-US" dirty="0"/>
          </a:p>
        </p:txBody>
      </p:sp>
      <p:sp>
        <p:nvSpPr>
          <p:cNvPr id="132098" name="Rectangle 2"/>
          <p:cNvSpPr>
            <a:spLocks noGrp="1" noRot="1" noChangeAspect="1" noChangeArrowheads="1" noTextEdit="1"/>
          </p:cNvSpPr>
          <p:nvPr>
            <p:ph type="sldImg"/>
          </p:nvPr>
        </p:nvSpPr>
        <p:spPr>
          <a:xfrm>
            <a:off x="419100" y="676275"/>
            <a:ext cx="6019800" cy="3386138"/>
          </a:xfrm>
          <a:ln/>
        </p:spPr>
      </p:sp>
      <p:sp>
        <p:nvSpPr>
          <p:cNvPr id="13209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7859815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09585" marR="0" lvl="1" indent="0" algn="l" defTabSz="914400" rtl="0" eaLnBrk="0" fontAlgn="base" latinLnBrk="0" hangingPunct="0">
              <a:lnSpc>
                <a:spcPct val="100000"/>
              </a:lnSpc>
              <a:spcBef>
                <a:spcPct val="30000"/>
              </a:spcBef>
              <a:spcAft>
                <a:spcPts val="600"/>
              </a:spcAft>
              <a:buClrTx/>
              <a:buSzTx/>
              <a:buFontTx/>
              <a:buNone/>
              <a:tabLst/>
              <a:defRPr/>
            </a:pPr>
            <a:r>
              <a:rPr lang="en-US" dirty="0"/>
              <a:t>Four major factors influence learning ability</a:t>
            </a:r>
          </a:p>
          <a:p>
            <a:pPr lvl="1">
              <a:spcAft>
                <a:spcPts val="600"/>
              </a:spcAft>
            </a:pPr>
            <a:endParaRPr lang="en-US" dirty="0"/>
          </a:p>
          <a:p>
            <a:pPr lvl="1">
              <a:spcAft>
                <a:spcPts val="600"/>
              </a:spcAft>
            </a:pPr>
            <a:r>
              <a:rPr lang="en-US" dirty="0"/>
              <a:t>The component to be improved</a:t>
            </a:r>
          </a:p>
          <a:p>
            <a:pPr lvl="1">
              <a:spcAft>
                <a:spcPts val="600"/>
              </a:spcAft>
            </a:pPr>
            <a:r>
              <a:rPr lang="en-US" dirty="0"/>
              <a:t>Prior knowledge</a:t>
            </a:r>
          </a:p>
          <a:p>
            <a:pPr lvl="1">
              <a:spcAft>
                <a:spcPts val="600"/>
              </a:spcAft>
            </a:pPr>
            <a:r>
              <a:rPr lang="en-US" dirty="0"/>
              <a:t>Representation of the data and the component </a:t>
            </a:r>
          </a:p>
          <a:p>
            <a:pPr lvl="1">
              <a:spcAft>
                <a:spcPts val="600"/>
              </a:spcAft>
            </a:pPr>
            <a:r>
              <a:rPr lang="en-US" dirty="0"/>
              <a:t>Available feedback</a:t>
            </a:r>
          </a:p>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18</a:t>
            </a:fld>
            <a:endParaRPr lang="en-US" dirty="0"/>
          </a:p>
        </p:txBody>
      </p:sp>
    </p:spTree>
    <p:extLst>
      <p:ext uri="{BB962C8B-B14F-4D97-AF65-F5344CB8AC3E}">
        <p14:creationId xmlns:p14="http://schemas.microsoft.com/office/powerpoint/2010/main" val="40819930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Number of trainable parameters is proportional to the number of training samples</a:t>
            </a:r>
          </a:p>
        </p:txBody>
      </p:sp>
      <p:sp>
        <p:nvSpPr>
          <p:cNvPr id="4" name="Slide Number Placeholder 3"/>
          <p:cNvSpPr>
            <a:spLocks noGrp="1"/>
          </p:cNvSpPr>
          <p:nvPr>
            <p:ph type="sldNum" sz="quarter" idx="5"/>
          </p:nvPr>
        </p:nvSpPr>
        <p:spPr/>
        <p:txBody>
          <a:bodyPr/>
          <a:lstStyle/>
          <a:p>
            <a:fld id="{85D9B890-3B6E-417C-BD92-47816D5AB620}" type="slidenum">
              <a:rPr lang="en-US" smtClean="0"/>
              <a:pPr/>
              <a:t>21</a:t>
            </a:fld>
            <a:endParaRPr lang="en-US" dirty="0"/>
          </a:p>
        </p:txBody>
      </p:sp>
    </p:spTree>
    <p:extLst>
      <p:ext uri="{BB962C8B-B14F-4D97-AF65-F5344CB8AC3E}">
        <p14:creationId xmlns:p14="http://schemas.microsoft.com/office/powerpoint/2010/main" val="17201913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reference: Singh et al.,2021, Challenges and Opportunities in Machine-Augmented Plant Stress Phenotyping</a:t>
            </a:r>
          </a:p>
        </p:txBody>
      </p:sp>
      <p:sp>
        <p:nvSpPr>
          <p:cNvPr id="4" name="Slide Number Placeholder 3"/>
          <p:cNvSpPr>
            <a:spLocks noGrp="1"/>
          </p:cNvSpPr>
          <p:nvPr>
            <p:ph type="sldNum" sz="quarter" idx="5"/>
          </p:nvPr>
        </p:nvSpPr>
        <p:spPr/>
        <p:txBody>
          <a:bodyPr/>
          <a:lstStyle/>
          <a:p>
            <a:fld id="{85D9B890-3B6E-417C-BD92-47816D5AB620}" type="slidenum">
              <a:rPr lang="en-US" smtClean="0"/>
              <a:pPr/>
              <a:t>23</a:t>
            </a:fld>
            <a:endParaRPr lang="en-US" dirty="0"/>
          </a:p>
        </p:txBody>
      </p:sp>
    </p:spTree>
    <p:extLst>
      <p:ext uri="{BB962C8B-B14F-4D97-AF65-F5344CB8AC3E}">
        <p14:creationId xmlns:p14="http://schemas.microsoft.com/office/powerpoint/2010/main" val="32827593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26</a:t>
            </a:fld>
            <a:endParaRPr lang="en-US" dirty="0"/>
          </a:p>
        </p:txBody>
      </p:sp>
    </p:spTree>
    <p:extLst>
      <p:ext uri="{BB962C8B-B14F-4D97-AF65-F5344CB8AC3E}">
        <p14:creationId xmlns:p14="http://schemas.microsoft.com/office/powerpoint/2010/main" val="9500830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27</a:t>
            </a:fld>
            <a:endParaRPr lang="en-US" dirty="0"/>
          </a:p>
        </p:txBody>
      </p:sp>
    </p:spTree>
    <p:extLst>
      <p:ext uri="{BB962C8B-B14F-4D97-AF65-F5344CB8AC3E}">
        <p14:creationId xmlns:p14="http://schemas.microsoft.com/office/powerpoint/2010/main" val="16835910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en-US" sz="1600" b="0" i="0" u="none" strike="noStrike" kern="1200" dirty="0">
                <a:solidFill>
                  <a:schemeClr val="tx1"/>
                </a:solidFill>
                <a:effectLst/>
                <a:latin typeface="Arial" charset="0"/>
                <a:ea typeface="+mn-ea"/>
                <a:cs typeface="+mn-cs"/>
              </a:rPr>
              <a:t>1)</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Avoid scenarios where multiple agents each require rendered from a unique camera </a:t>
            </a:r>
          </a:p>
          <a:p>
            <a:endParaRPr kumimoji="1" lang="en-US" sz="1600" b="0" i="0" u="none" strike="noStrike" kern="1200" dirty="0">
              <a:solidFill>
                <a:schemeClr val="tx1"/>
              </a:solidFill>
              <a:effectLst/>
              <a:latin typeface="Arial" charset="0"/>
              <a:ea typeface="+mn-ea"/>
              <a:cs typeface="+mn-cs"/>
            </a:endParaRPr>
          </a:p>
          <a:p>
            <a:r>
              <a:rPr kumimoji="1" lang="en-US" sz="1600" b="0" i="0" u="none" strike="noStrike" kern="1200" dirty="0">
                <a:solidFill>
                  <a:schemeClr val="tx1"/>
                </a:solidFill>
                <a:effectLst/>
                <a:latin typeface="Arial" charset="0"/>
                <a:ea typeface="+mn-ea"/>
                <a:cs typeface="+mn-cs"/>
              </a:rPr>
              <a:t>such as when multiple autonomous agents are interacting in a single shared virtual environment</a:t>
            </a:r>
            <a:endParaRPr lang="en-US" dirty="0"/>
          </a:p>
          <a:p>
            <a:r>
              <a:rPr lang="en-US" dirty="0"/>
              <a:t>not well-suited to scenarios where multiple agents each require rendered frames from a unique camera, since the GPUs attached to the simulation container will quickly become a bottleneck as the number of connected agents increases</a:t>
            </a:r>
          </a:p>
          <a:p>
            <a:endParaRPr lang="en-US" dirty="0"/>
          </a:p>
          <a:p>
            <a:r>
              <a:rPr lang="en-US" dirty="0"/>
              <a:t>2)</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However, simulation and model both run on host system’s GPU</a:t>
            </a:r>
          </a:p>
          <a:p>
            <a:endParaRPr lang="en-US" dirty="0"/>
          </a:p>
          <a:p>
            <a:r>
              <a:rPr kumimoji="1" lang="en-US" sz="1600" b="0" i="0" u="none" strike="noStrike" kern="1200" dirty="0">
                <a:solidFill>
                  <a:schemeClr val="tx1"/>
                </a:solidFill>
                <a:effectLst/>
                <a:latin typeface="Arial" charset="0"/>
                <a:ea typeface="+mn-ea"/>
                <a:cs typeface="+mn-cs"/>
              </a:rPr>
              <a:t>grouped together using a mechanism such as a </a:t>
            </a:r>
            <a:r>
              <a:rPr kumimoji="1" lang="en-US" sz="1600" b="0" i="0" u="none" strike="noStrike" kern="1200" dirty="0">
                <a:solidFill>
                  <a:schemeClr val="tx1"/>
                </a:solidFill>
                <a:effectLst/>
                <a:latin typeface="Arial" charset="0"/>
                <a:ea typeface="+mn-ea"/>
                <a:cs typeface="+mn-cs"/>
                <a:hlinkClick r:id="rId3"/>
              </a:rPr>
              <a:t>Kubernetes Pod</a:t>
            </a:r>
            <a:r>
              <a:rPr kumimoji="1" lang="en-US" sz="1600" b="0" i="0" u="none" strike="noStrike" kern="1200" dirty="0">
                <a:solidFill>
                  <a:schemeClr val="tx1"/>
                </a:solidFill>
                <a:effectLst/>
                <a:latin typeface="Arial" charset="0"/>
                <a:ea typeface="+mn-ea"/>
                <a:cs typeface="+mn-cs"/>
              </a:rPr>
              <a:t>. This ensures the containers will be scheduled on the same underlying host system and allows them to share their network and IPC namespaces, facilitating both network-based and IPC-based communication.</a:t>
            </a:r>
          </a:p>
          <a:p>
            <a:r>
              <a:rPr kumimoji="1" lang="en-US" sz="1600" b="0" i="0" u="none" strike="noStrike" kern="1200" dirty="0">
                <a:solidFill>
                  <a:schemeClr val="tx1"/>
                </a:solidFill>
                <a:effectLst/>
                <a:latin typeface="Arial" charset="0"/>
                <a:ea typeface="+mn-ea"/>
                <a:cs typeface="+mn-cs"/>
              </a:rPr>
              <a:t>However, Kubernetes don’t yet support GPU accelerated Windows containers so </a:t>
            </a:r>
            <a:r>
              <a:rPr kumimoji="1" lang="en-US" sz="1600" b="0" i="0" u="none" strike="noStrike" kern="1200" dirty="0" err="1">
                <a:solidFill>
                  <a:schemeClr val="tx1"/>
                </a:solidFill>
                <a:effectLst/>
                <a:latin typeface="Arial" charset="0"/>
                <a:ea typeface="+mn-ea"/>
                <a:cs typeface="+mn-cs"/>
              </a:rPr>
              <a:t>linux</a:t>
            </a:r>
            <a:r>
              <a:rPr kumimoji="1" lang="en-US" sz="1600" b="0" i="0" u="none" strike="noStrike" kern="1200" dirty="0">
                <a:solidFill>
                  <a:schemeClr val="tx1"/>
                </a:solidFill>
                <a:effectLst/>
                <a:latin typeface="Arial" charset="0"/>
                <a:ea typeface="+mn-ea"/>
                <a:cs typeface="+mn-cs"/>
              </a:rPr>
              <a:t> is the best bet for machine learning workloads</a:t>
            </a:r>
          </a:p>
          <a:p>
            <a:r>
              <a:rPr kumimoji="1" lang="en-US" sz="1600" b="0" i="0" u="none" strike="noStrike" kern="1200" dirty="0">
                <a:solidFill>
                  <a:schemeClr val="tx1"/>
                </a:solidFill>
                <a:effectLst/>
                <a:latin typeface="Arial" charset="0"/>
                <a:ea typeface="+mn-ea"/>
                <a:cs typeface="+mn-cs"/>
              </a:rPr>
              <a:t>the size of the container image for the simulation can still be kept to a minimum by excluding GPU acceleration support if the simulation does not perform rendering.</a:t>
            </a:r>
          </a:p>
          <a:p>
            <a:endParaRPr lang="en-US" dirty="0"/>
          </a:p>
          <a:p>
            <a:r>
              <a:rPr lang="en-US" dirty="0"/>
              <a:t>3)</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Violates industry best practice of containers encapsulating a single concern</a:t>
            </a:r>
          </a:p>
          <a:p>
            <a:endParaRPr lang="en-US" dirty="0"/>
          </a:p>
          <a:p>
            <a:r>
              <a:rPr kumimoji="1" lang="en-US" sz="1600" b="0" i="0" u="none" strike="noStrike" kern="1200" dirty="0">
                <a:solidFill>
                  <a:schemeClr val="tx1"/>
                </a:solidFill>
                <a:effectLst/>
                <a:latin typeface="Arial" charset="0"/>
                <a:ea typeface="+mn-ea"/>
                <a:cs typeface="+mn-cs"/>
              </a:rPr>
              <a:t>Modifications to either the simulation or the machine learning model will necessitate a rebuild of the single shared container image.</a:t>
            </a:r>
          </a:p>
        </p:txBody>
      </p:sp>
      <p:sp>
        <p:nvSpPr>
          <p:cNvPr id="4" name="Slide Number Placeholder 3"/>
          <p:cNvSpPr>
            <a:spLocks noGrp="1"/>
          </p:cNvSpPr>
          <p:nvPr>
            <p:ph type="sldNum" sz="quarter" idx="5"/>
          </p:nvPr>
        </p:nvSpPr>
        <p:spPr/>
        <p:txBody>
          <a:bodyPr/>
          <a:lstStyle/>
          <a:p>
            <a:fld id="{85D9B890-3B6E-417C-BD92-47816D5AB620}" type="slidenum">
              <a:rPr lang="en-US" smtClean="0"/>
              <a:pPr/>
              <a:t>28</a:t>
            </a:fld>
            <a:endParaRPr lang="en-US" dirty="0"/>
          </a:p>
        </p:txBody>
      </p:sp>
    </p:spTree>
    <p:extLst>
      <p:ext uri="{BB962C8B-B14F-4D97-AF65-F5344CB8AC3E}">
        <p14:creationId xmlns:p14="http://schemas.microsoft.com/office/powerpoint/2010/main" val="32430271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en-US" sz="1600" b="0" i="0" u="none" strike="noStrike" kern="1200" dirty="0">
                <a:solidFill>
                  <a:schemeClr val="tx1"/>
                </a:solidFill>
                <a:effectLst/>
                <a:latin typeface="Arial" charset="0"/>
                <a:ea typeface="+mn-ea"/>
                <a:cs typeface="+mn-cs"/>
              </a:rPr>
              <a:t>This time, the mapped function is called once and applies to a batch of sample. As the data execution time plot shows, while the function could takes more time to execute, the overhead appear only once, improving the overall time performance.</a:t>
            </a:r>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29</a:t>
            </a:fld>
            <a:endParaRPr lang="en-US" dirty="0"/>
          </a:p>
        </p:txBody>
      </p:sp>
    </p:spTree>
    <p:extLst>
      <p:ext uri="{BB962C8B-B14F-4D97-AF65-F5344CB8AC3E}">
        <p14:creationId xmlns:p14="http://schemas.microsoft.com/office/powerpoint/2010/main" val="31865431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D9B890-3B6E-417C-BD92-47816D5AB620}" type="slidenum">
              <a:rPr lang="en-US" smtClean="0"/>
              <a:pPr/>
              <a:t>38</a:t>
            </a:fld>
            <a:endParaRPr lang="en-US" dirty="0"/>
          </a:p>
        </p:txBody>
      </p:sp>
    </p:spTree>
    <p:extLst>
      <p:ext uri="{BB962C8B-B14F-4D97-AF65-F5344CB8AC3E}">
        <p14:creationId xmlns:p14="http://schemas.microsoft.com/office/powerpoint/2010/main" val="3283910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D9B890-3B6E-417C-BD92-47816D5AB620}" type="slidenum">
              <a:rPr lang="en-US" smtClean="0"/>
              <a:pPr/>
              <a:t>39</a:t>
            </a:fld>
            <a:endParaRPr lang="en-US" dirty="0"/>
          </a:p>
        </p:txBody>
      </p:sp>
    </p:spTree>
    <p:extLst>
      <p:ext uri="{BB962C8B-B14F-4D97-AF65-F5344CB8AC3E}">
        <p14:creationId xmlns:p14="http://schemas.microsoft.com/office/powerpoint/2010/main" val="10606687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Pass back to Eliot</a:t>
            </a:r>
          </a:p>
        </p:txBody>
      </p:sp>
      <p:sp>
        <p:nvSpPr>
          <p:cNvPr id="4" name="Slide Number Placeholder 3"/>
          <p:cNvSpPr>
            <a:spLocks noGrp="1"/>
          </p:cNvSpPr>
          <p:nvPr>
            <p:ph type="sldNum" sz="quarter" idx="5"/>
          </p:nvPr>
        </p:nvSpPr>
        <p:spPr/>
        <p:txBody>
          <a:bodyPr/>
          <a:lstStyle/>
          <a:p>
            <a:fld id="{85D9B890-3B6E-417C-BD92-47816D5AB620}" type="slidenum">
              <a:rPr lang="en-US" smtClean="0"/>
              <a:pPr/>
              <a:t>45</a:t>
            </a:fld>
            <a:endParaRPr lang="en-US" dirty="0"/>
          </a:p>
        </p:txBody>
      </p:sp>
    </p:spTree>
    <p:extLst>
      <p:ext uri="{BB962C8B-B14F-4D97-AF65-F5344CB8AC3E}">
        <p14:creationId xmlns:p14="http://schemas.microsoft.com/office/powerpoint/2010/main" val="10859718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2</a:t>
            </a:fld>
            <a:endParaRPr lang="en-US" dirty="0"/>
          </a:p>
        </p:txBody>
      </p:sp>
    </p:spTree>
    <p:extLst>
      <p:ext uri="{BB962C8B-B14F-4D97-AF65-F5344CB8AC3E}">
        <p14:creationId xmlns:p14="http://schemas.microsoft.com/office/powerpoint/2010/main" val="6768977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49</a:t>
            </a:fld>
            <a:endParaRPr lang="en-US" dirty="0"/>
          </a:p>
        </p:txBody>
      </p:sp>
    </p:spTree>
    <p:extLst>
      <p:ext uri="{BB962C8B-B14F-4D97-AF65-F5344CB8AC3E}">
        <p14:creationId xmlns:p14="http://schemas.microsoft.com/office/powerpoint/2010/main" val="2335314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31 hand off potentially</a:t>
            </a:r>
          </a:p>
        </p:txBody>
      </p:sp>
      <p:sp>
        <p:nvSpPr>
          <p:cNvPr id="4" name="Slide Number Placeholder 3"/>
          <p:cNvSpPr>
            <a:spLocks noGrp="1"/>
          </p:cNvSpPr>
          <p:nvPr>
            <p:ph type="sldNum" sz="quarter" idx="5"/>
          </p:nvPr>
        </p:nvSpPr>
        <p:spPr/>
        <p:txBody>
          <a:bodyPr/>
          <a:lstStyle/>
          <a:p>
            <a:fld id="{85D9B890-3B6E-417C-BD92-47816D5AB620}" type="slidenum">
              <a:rPr lang="en-US" smtClean="0"/>
              <a:pPr/>
              <a:t>51</a:t>
            </a:fld>
            <a:endParaRPr lang="en-US" dirty="0"/>
          </a:p>
        </p:txBody>
      </p:sp>
    </p:spTree>
    <p:extLst>
      <p:ext uri="{BB962C8B-B14F-4D97-AF65-F5344CB8AC3E}">
        <p14:creationId xmlns:p14="http://schemas.microsoft.com/office/powerpoint/2010/main" val="17568591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52</a:t>
            </a:fld>
            <a:endParaRPr lang="en-US" dirty="0"/>
          </a:p>
        </p:txBody>
      </p:sp>
    </p:spTree>
    <p:extLst>
      <p:ext uri="{BB962C8B-B14F-4D97-AF65-F5344CB8AC3E}">
        <p14:creationId xmlns:p14="http://schemas.microsoft.com/office/powerpoint/2010/main" val="16777992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 have distinguishing features. For e.g., NVIDIA DRIVE has a suite of hardware and software to perform deep neural network training and generate driving controls in real-time</a:t>
            </a:r>
          </a:p>
        </p:txBody>
      </p:sp>
      <p:sp>
        <p:nvSpPr>
          <p:cNvPr id="4" name="Slide Number Placeholder 3"/>
          <p:cNvSpPr>
            <a:spLocks noGrp="1"/>
          </p:cNvSpPr>
          <p:nvPr>
            <p:ph type="sldNum" sz="quarter" idx="5"/>
          </p:nvPr>
        </p:nvSpPr>
        <p:spPr/>
        <p:txBody>
          <a:bodyPr/>
          <a:lstStyle/>
          <a:p>
            <a:fld id="{85D9B890-3B6E-417C-BD92-47816D5AB620}" type="slidenum">
              <a:rPr lang="en-US" smtClean="0"/>
              <a:pPr/>
              <a:t>61</a:t>
            </a:fld>
            <a:endParaRPr lang="en-US" dirty="0"/>
          </a:p>
        </p:txBody>
      </p:sp>
    </p:spTree>
    <p:extLst>
      <p:ext uri="{BB962C8B-B14F-4D97-AF65-F5344CB8AC3E}">
        <p14:creationId xmlns:p14="http://schemas.microsoft.com/office/powerpoint/2010/main" val="39016548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63</a:t>
            </a:fld>
            <a:endParaRPr lang="en-US" dirty="0"/>
          </a:p>
        </p:txBody>
      </p:sp>
    </p:spTree>
    <p:extLst>
      <p:ext uri="{BB962C8B-B14F-4D97-AF65-F5344CB8AC3E}">
        <p14:creationId xmlns:p14="http://schemas.microsoft.com/office/powerpoint/2010/main" val="1798484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64</a:t>
            </a:fld>
            <a:endParaRPr lang="en-US" dirty="0"/>
          </a:p>
        </p:txBody>
      </p:sp>
    </p:spTree>
    <p:extLst>
      <p:ext uri="{BB962C8B-B14F-4D97-AF65-F5344CB8AC3E}">
        <p14:creationId xmlns:p14="http://schemas.microsoft.com/office/powerpoint/2010/main" val="23796795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65</a:t>
            </a:fld>
            <a:endParaRPr lang="en-US" dirty="0"/>
          </a:p>
        </p:txBody>
      </p:sp>
    </p:spTree>
    <p:extLst>
      <p:ext uri="{BB962C8B-B14F-4D97-AF65-F5344CB8AC3E}">
        <p14:creationId xmlns:p14="http://schemas.microsoft.com/office/powerpoint/2010/main" val="40753211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66</a:t>
            </a:fld>
            <a:endParaRPr lang="en-US" dirty="0"/>
          </a:p>
        </p:txBody>
      </p:sp>
    </p:spTree>
    <p:extLst>
      <p:ext uri="{BB962C8B-B14F-4D97-AF65-F5344CB8AC3E}">
        <p14:creationId xmlns:p14="http://schemas.microsoft.com/office/powerpoint/2010/main" val="403271694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67</a:t>
            </a:fld>
            <a:endParaRPr lang="en-US" dirty="0"/>
          </a:p>
        </p:txBody>
      </p:sp>
    </p:spTree>
    <p:extLst>
      <p:ext uri="{BB962C8B-B14F-4D97-AF65-F5344CB8AC3E}">
        <p14:creationId xmlns:p14="http://schemas.microsoft.com/office/powerpoint/2010/main" val="14859237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3</a:t>
            </a:fld>
            <a:endParaRPr lang="en-US" dirty="0"/>
          </a:p>
        </p:txBody>
      </p:sp>
    </p:spTree>
    <p:extLst>
      <p:ext uri="{BB962C8B-B14F-4D97-AF65-F5344CB8AC3E}">
        <p14:creationId xmlns:p14="http://schemas.microsoft.com/office/powerpoint/2010/main" val="15797255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4</a:t>
            </a:fld>
            <a:endParaRPr lang="en-US" dirty="0"/>
          </a:p>
        </p:txBody>
      </p:sp>
    </p:spTree>
    <p:extLst>
      <p:ext uri="{BB962C8B-B14F-4D97-AF65-F5344CB8AC3E}">
        <p14:creationId xmlns:p14="http://schemas.microsoft.com/office/powerpoint/2010/main" val="24246622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6</a:t>
            </a:fld>
            <a:endParaRPr lang="en-US" dirty="0"/>
          </a:p>
        </p:txBody>
      </p:sp>
    </p:spTree>
    <p:extLst>
      <p:ext uri="{BB962C8B-B14F-4D97-AF65-F5344CB8AC3E}">
        <p14:creationId xmlns:p14="http://schemas.microsoft.com/office/powerpoint/2010/main" val="42556427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en-US" sz="1600" i="1" kern="1200" dirty="0">
                <a:solidFill>
                  <a:schemeClr val="tx1"/>
                </a:solidFill>
                <a:effectLst/>
                <a:latin typeface="Arial" charset="0"/>
                <a:ea typeface="+mn-ea"/>
                <a:cs typeface="+mn-cs"/>
              </a:rPr>
              <a:t>Mixed reality (MR) </a:t>
            </a:r>
            <a:r>
              <a:rPr kumimoji="1" lang="en-US" sz="1600" kern="1200" dirty="0">
                <a:solidFill>
                  <a:schemeClr val="tx1"/>
                </a:solidFill>
                <a:effectLst/>
                <a:latin typeface="Arial" charset="0"/>
                <a:ea typeface="+mn-ea"/>
                <a:cs typeface="+mn-cs"/>
              </a:rPr>
              <a:t>refers to a more sophisticated version of AR, in which certain virtual components are integrated into the physical environment to create the illusion that they are part of the real scene. </a:t>
            </a:r>
            <a:endParaRPr lang="en-US" dirty="0"/>
          </a:p>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7</a:t>
            </a:fld>
            <a:endParaRPr lang="en-US" dirty="0"/>
          </a:p>
        </p:txBody>
      </p:sp>
    </p:spTree>
    <p:extLst>
      <p:ext uri="{BB962C8B-B14F-4D97-AF65-F5344CB8AC3E}">
        <p14:creationId xmlns:p14="http://schemas.microsoft.com/office/powerpoint/2010/main" val="41693381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480"/>
              </a:spcBef>
              <a:spcAft>
                <a:spcPts val="0"/>
              </a:spcAft>
              <a:buNone/>
            </a:pPr>
            <a:r>
              <a:rPr lang="en-US" sz="1600" dirty="0">
                <a:latin typeface="Calibri"/>
                <a:ea typeface="Calibri"/>
                <a:cs typeface="Calibri"/>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0"/>
                  </a:ext>
                </a:extLst>
              </a:rPr>
              <a:t>HTC </a:t>
            </a:r>
            <a:r>
              <a:rPr lang="en-US" sz="1600" dirty="0" err="1">
                <a:latin typeface="Calibri"/>
                <a:ea typeface="Calibri"/>
                <a:cs typeface="Calibri"/>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0"/>
                  </a:ext>
                </a:extLst>
              </a:rPr>
              <a:t>Vive</a:t>
            </a:r>
            <a:r>
              <a:rPr lang="en-US" sz="1600" dirty="0">
                <a:latin typeface="Calibri"/>
                <a:ea typeface="Calibri"/>
                <a:cs typeface="Calibri"/>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0"/>
                  </a:ext>
                </a:extLst>
              </a:rPr>
              <a:t> Pro 2: </a:t>
            </a:r>
            <a:r>
              <a:rPr lang="en-US" sz="1600" u="sng" dirty="0">
                <a:solidFill>
                  <a:schemeClr val="hlink"/>
                </a:solidFill>
                <a:latin typeface="Calibri"/>
                <a:ea typeface="Calibri"/>
                <a:cs typeface="Calibri"/>
                <a:sym typeface="Calibri"/>
                <a:hlinkClick r:id="rId3"/>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1"/>
                  </a:ext>
                </a:extLst>
              </a:rPr>
              <a:t>https://www.vive.com/us/product/vive-pro2/specs/</a:t>
            </a:r>
            <a:endParaRPr lang="en-US" sz="1600" dirty="0">
              <a:latin typeface="Calibri"/>
              <a:ea typeface="Calibri"/>
              <a:cs typeface="Calibri"/>
              <a:sym typeface="Calibri"/>
            </a:endParaRPr>
          </a:p>
          <a:p>
            <a:pPr marL="0" lvl="0" indent="0" algn="l" rtl="0">
              <a:spcBef>
                <a:spcPts val="480"/>
              </a:spcBef>
              <a:spcAft>
                <a:spcPts val="0"/>
              </a:spcAft>
              <a:buNone/>
            </a:pPr>
            <a:r>
              <a:rPr lang="en-US" sz="1600" dirty="0">
                <a:latin typeface="Calibri"/>
                <a:ea typeface="Calibri"/>
                <a:cs typeface="Calibri"/>
                <a:sym typeface="Calibri"/>
              </a:rPr>
              <a:t>HTC </a:t>
            </a:r>
            <a:r>
              <a:rPr lang="en-US" sz="1600" dirty="0" err="1">
                <a:latin typeface="Calibri"/>
                <a:ea typeface="Calibri"/>
                <a:cs typeface="Calibri"/>
                <a:sym typeface="Calibri"/>
              </a:rPr>
              <a:t>Vive</a:t>
            </a:r>
            <a:r>
              <a:rPr lang="en-US" sz="1600" dirty="0">
                <a:latin typeface="Calibri"/>
                <a:ea typeface="Calibri"/>
                <a:cs typeface="Calibri"/>
                <a:sym typeface="Calibri"/>
              </a:rPr>
              <a:t> Focus 3: </a:t>
            </a:r>
            <a:r>
              <a:rPr lang="en-US" sz="1600" u="sng" dirty="0">
                <a:solidFill>
                  <a:schemeClr val="hlink"/>
                </a:solidFill>
                <a:latin typeface="Calibri"/>
                <a:ea typeface="Calibri"/>
                <a:cs typeface="Calibri"/>
                <a:sym typeface="Calibri"/>
                <a:hlinkClick r:id="rId4"/>
              </a:rPr>
              <a:t>https://www.vive.com/us/product/vive-focus3/specs/</a:t>
            </a:r>
            <a:r>
              <a:rPr lang="en-US" sz="1600" dirty="0">
                <a:latin typeface="Calibri"/>
                <a:ea typeface="Calibri"/>
                <a:cs typeface="Calibri"/>
                <a:sym typeface="Calibri"/>
              </a:rPr>
              <a:t> </a:t>
            </a:r>
          </a:p>
          <a:p>
            <a:pPr marL="0" lvl="0" indent="0" algn="l" rtl="0">
              <a:spcBef>
                <a:spcPts val="480"/>
              </a:spcBef>
              <a:spcAft>
                <a:spcPts val="0"/>
              </a:spcAft>
              <a:buNone/>
            </a:pPr>
            <a:r>
              <a:rPr lang="en-US" sz="1600" dirty="0">
                <a:latin typeface="Calibri"/>
                <a:ea typeface="Calibri"/>
                <a:cs typeface="Calibri"/>
                <a:sym typeface="Calibri"/>
              </a:rPr>
              <a:t>Oculus Quest 2: </a:t>
            </a:r>
            <a:r>
              <a:rPr lang="en-US" sz="1600" u="sng" dirty="0">
                <a:solidFill>
                  <a:schemeClr val="hlink"/>
                </a:solidFill>
                <a:latin typeface="Calibri"/>
                <a:ea typeface="Calibri"/>
                <a:cs typeface="Calibri"/>
                <a:sym typeface="Calibri"/>
                <a:hlinkClick r:id="rId5"/>
              </a:rPr>
              <a:t>https://store.facebook.com/quest/products/quest-2/</a:t>
            </a:r>
            <a:r>
              <a:rPr lang="en-US" sz="1600" dirty="0">
                <a:latin typeface="Calibri"/>
                <a:ea typeface="Calibri"/>
                <a:cs typeface="Calibri"/>
                <a:sym typeface="Calibri"/>
              </a:rPr>
              <a:t> </a:t>
            </a:r>
          </a:p>
          <a:p>
            <a:pPr marL="0" lvl="0" indent="0" algn="l" rtl="0">
              <a:spcBef>
                <a:spcPts val="480"/>
              </a:spcBef>
              <a:spcAft>
                <a:spcPts val="0"/>
              </a:spcAft>
              <a:buNone/>
            </a:pPr>
            <a:r>
              <a:rPr lang="en-US" sz="1600" dirty="0" err="1">
                <a:latin typeface="Calibri"/>
                <a:ea typeface="Calibri"/>
                <a:cs typeface="Calibri"/>
                <a:sym typeface="Calibri"/>
              </a:rPr>
              <a:t>Varjo</a:t>
            </a:r>
            <a:r>
              <a:rPr lang="en-US" sz="1600" dirty="0">
                <a:latin typeface="Calibri"/>
                <a:ea typeface="Calibri"/>
                <a:cs typeface="Calibri"/>
                <a:sym typeface="Calibri"/>
              </a:rPr>
              <a:t> XR-3: </a:t>
            </a:r>
            <a:r>
              <a:rPr lang="en-US" sz="1600" u="sng" dirty="0">
                <a:solidFill>
                  <a:schemeClr val="hlink"/>
                </a:solidFill>
                <a:latin typeface="Calibri"/>
                <a:ea typeface="Calibri"/>
                <a:cs typeface="Calibri"/>
                <a:sym typeface="Calibri"/>
                <a:hlinkClick r:id="rId6"/>
              </a:rPr>
              <a:t>https://store.varjo.com/xr-3</a:t>
            </a:r>
            <a:r>
              <a:rPr lang="en-US" sz="1600" dirty="0">
                <a:latin typeface="Calibri"/>
                <a:ea typeface="Calibri"/>
                <a:cs typeface="Calibri"/>
                <a:sym typeface="Calibri"/>
              </a:rPr>
              <a:t> </a:t>
            </a:r>
          </a:p>
          <a:p>
            <a:pPr marL="0" lvl="0" indent="0" algn="l" rtl="0">
              <a:spcBef>
                <a:spcPts val="480"/>
              </a:spcBef>
              <a:spcAft>
                <a:spcPts val="0"/>
              </a:spcAft>
              <a:buNone/>
            </a:pPr>
            <a:r>
              <a:rPr lang="en-US" sz="1600" dirty="0">
                <a:latin typeface="Calibri"/>
                <a:ea typeface="Calibri"/>
                <a:cs typeface="Calibri"/>
                <a:sym typeface="Calibri"/>
              </a:rPr>
              <a:t>Microsoft HoloLens 2: </a:t>
            </a:r>
            <a:r>
              <a:rPr lang="en-US" sz="1600" u="sng" dirty="0">
                <a:solidFill>
                  <a:schemeClr val="hlink"/>
                </a:solidFill>
                <a:latin typeface="Calibri"/>
                <a:ea typeface="Calibri"/>
                <a:cs typeface="Calibri"/>
                <a:sym typeface="Calibri"/>
                <a:hlinkClick r:id="rId7"/>
              </a:rPr>
              <a:t>https://www.microsoft.com/en-us/hololens/hardware</a:t>
            </a:r>
            <a:r>
              <a:rPr lang="en-US" sz="1600" dirty="0">
                <a:latin typeface="Calibri"/>
                <a:ea typeface="Calibri"/>
                <a:cs typeface="Calibri"/>
                <a:sym typeface="Calibri"/>
              </a:rPr>
              <a:t>          </a:t>
            </a:r>
            <a:r>
              <a:rPr lang="en-US" sz="1600" u="sng" dirty="0">
                <a:solidFill>
                  <a:schemeClr val="hlink"/>
                </a:solidFill>
                <a:latin typeface="Calibri"/>
                <a:ea typeface="Calibri"/>
                <a:cs typeface="Calibri"/>
                <a:sym typeface="Calibri"/>
                <a:hlinkClick r:id="rId8"/>
              </a:rPr>
              <a:t>https://www.forbes.com/sites/solrogers/2019/09/11/what-we-know-about-hololens-2/?sh=176563cf4662</a:t>
            </a:r>
            <a:r>
              <a:rPr lang="en-US" sz="1600" dirty="0">
                <a:latin typeface="Calibri"/>
                <a:ea typeface="Calibri"/>
                <a:cs typeface="Calibri"/>
                <a:sym typeface="Calibri"/>
              </a:rPr>
              <a:t>  </a:t>
            </a:r>
            <a:r>
              <a:rPr lang="en-US" sz="1600" u="sng" dirty="0">
                <a:solidFill>
                  <a:schemeClr val="hlink"/>
                </a:solidFill>
                <a:latin typeface="Calibri"/>
                <a:ea typeface="Calibri"/>
                <a:cs typeface="Calibri"/>
                <a:sym typeface="Calibri"/>
                <a:hlinkClick r:id="rId9"/>
              </a:rPr>
              <a:t>https://docs.microsoft.com/en-us/hololens/hololens2-display</a:t>
            </a:r>
            <a:r>
              <a:rPr lang="en-US" sz="1600" dirty="0">
                <a:latin typeface="Calibri"/>
                <a:ea typeface="Calibri"/>
                <a:cs typeface="Calibri"/>
                <a:sym typeface="Calibri"/>
              </a:rPr>
              <a:t> </a:t>
            </a:r>
          </a:p>
          <a:p>
            <a:pPr marL="0" lvl="0" indent="0" algn="l" rtl="0">
              <a:spcBef>
                <a:spcPts val="480"/>
              </a:spcBef>
              <a:spcAft>
                <a:spcPts val="0"/>
              </a:spcAft>
              <a:buNone/>
            </a:pPr>
            <a:r>
              <a:rPr lang="en-US" sz="1600" dirty="0">
                <a:latin typeface="Calibri"/>
                <a:ea typeface="Calibri"/>
                <a:cs typeface="Calibri"/>
                <a:sym typeface="Calibri"/>
              </a:rPr>
              <a:t>Magic Leap: </a:t>
            </a:r>
            <a:r>
              <a:rPr lang="en-US" sz="1600" u="sng" dirty="0">
                <a:solidFill>
                  <a:schemeClr val="hlink"/>
                </a:solidFill>
                <a:latin typeface="Calibri"/>
                <a:ea typeface="Calibri"/>
                <a:cs typeface="Calibri"/>
                <a:sym typeface="Calibri"/>
                <a:hlinkClick r:id="rId10"/>
              </a:rPr>
              <a:t>https://shop.magicleap.com/#/</a:t>
            </a:r>
            <a:r>
              <a:rPr lang="en-US" sz="1600" dirty="0">
                <a:latin typeface="Calibri"/>
                <a:ea typeface="Calibri"/>
                <a:cs typeface="Calibri"/>
                <a:sym typeface="Calibri"/>
              </a:rPr>
              <a:t>    </a:t>
            </a:r>
            <a:r>
              <a:rPr lang="en-US" sz="1600" u="sng" dirty="0">
                <a:solidFill>
                  <a:schemeClr val="hlink"/>
                </a:solidFill>
                <a:latin typeface="Calibri"/>
                <a:ea typeface="Calibri"/>
                <a:cs typeface="Calibri"/>
                <a:sym typeface="Calibri"/>
                <a:hlinkClick r:id="rId11"/>
              </a:rPr>
              <a:t>https://www.magicleap.com/magic-leap-1</a:t>
            </a:r>
            <a:r>
              <a:rPr lang="en-US" sz="1600" dirty="0">
                <a:latin typeface="Calibri"/>
                <a:ea typeface="Calibri"/>
                <a:cs typeface="Calibri"/>
                <a:sym typeface="Calibri"/>
              </a:rPr>
              <a:t> </a:t>
            </a:r>
          </a:p>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12</a:t>
            </a:fld>
            <a:endParaRPr lang="en-US" dirty="0"/>
          </a:p>
        </p:txBody>
      </p:sp>
    </p:spTree>
    <p:extLst>
      <p:ext uri="{BB962C8B-B14F-4D97-AF65-F5344CB8AC3E}">
        <p14:creationId xmlns:p14="http://schemas.microsoft.com/office/powerpoint/2010/main" val="25800752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3200" dirty="0"/>
              <a:t>Eliot through 11 </a:t>
            </a:r>
          </a:p>
          <a:p>
            <a:r>
              <a:rPr lang="en-US" sz="3200" dirty="0"/>
              <a:t>Hand over to me start at 12</a:t>
            </a:r>
          </a:p>
        </p:txBody>
      </p:sp>
      <p:sp>
        <p:nvSpPr>
          <p:cNvPr id="4" name="Slide Number Placeholder 3"/>
          <p:cNvSpPr>
            <a:spLocks noGrp="1"/>
          </p:cNvSpPr>
          <p:nvPr>
            <p:ph type="sldNum" sz="quarter" idx="5"/>
          </p:nvPr>
        </p:nvSpPr>
        <p:spPr/>
        <p:txBody>
          <a:bodyPr/>
          <a:lstStyle/>
          <a:p>
            <a:fld id="{85D9B890-3B6E-417C-BD92-47816D5AB620}" type="slidenum">
              <a:rPr lang="en-US" smtClean="0"/>
              <a:pPr/>
              <a:t>14</a:t>
            </a:fld>
            <a:endParaRPr lang="en-US" dirty="0"/>
          </a:p>
        </p:txBody>
      </p:sp>
    </p:spTree>
    <p:extLst>
      <p:ext uri="{BB962C8B-B14F-4D97-AF65-F5344CB8AC3E}">
        <p14:creationId xmlns:p14="http://schemas.microsoft.com/office/powerpoint/2010/main" val="27654233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Adam start here</a:t>
            </a:r>
          </a:p>
        </p:txBody>
      </p:sp>
      <p:sp>
        <p:nvSpPr>
          <p:cNvPr id="4" name="Slide Number Placeholder 3"/>
          <p:cNvSpPr>
            <a:spLocks noGrp="1"/>
          </p:cNvSpPr>
          <p:nvPr>
            <p:ph type="sldNum" sz="quarter" idx="5"/>
          </p:nvPr>
        </p:nvSpPr>
        <p:spPr/>
        <p:txBody>
          <a:bodyPr/>
          <a:lstStyle/>
          <a:p>
            <a:fld id="{85D9B890-3B6E-417C-BD92-47816D5AB620}" type="slidenum">
              <a:rPr lang="en-US" smtClean="0"/>
              <a:pPr/>
              <a:t>17</a:t>
            </a:fld>
            <a:endParaRPr lang="en-US" dirty="0"/>
          </a:p>
        </p:txBody>
      </p:sp>
    </p:spTree>
    <p:extLst>
      <p:ext uri="{BB962C8B-B14F-4D97-AF65-F5344CB8AC3E}">
        <p14:creationId xmlns:p14="http://schemas.microsoft.com/office/powerpoint/2010/main" val="373486105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3.png"/><Relationship Id="rId4" Type="http://schemas.openxmlformats.org/officeDocument/2006/relationships/image" Target="../media/image7.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9.gif"/><Relationship Id="rId4" Type="http://schemas.openxmlformats.org/officeDocument/2006/relationships/image" Target="../media/image8.jp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39" name="Text Placeholder 38"/>
          <p:cNvSpPr>
            <a:spLocks noGrp="1"/>
          </p:cNvSpPr>
          <p:nvPr>
            <p:ph type="body" sz="quarter" idx="10"/>
          </p:nvPr>
        </p:nvSpPr>
        <p:spPr>
          <a:xfrm>
            <a:off x="871093" y="1858346"/>
            <a:ext cx="10449813" cy="1229411"/>
          </a:xfrm>
        </p:spPr>
        <p:txBody>
          <a:bodyPr/>
          <a:lstStyle>
            <a:lvl1pPr marL="0" indent="0" algn="ctr">
              <a:buNone/>
              <a:defRPr sz="2800" b="1">
                <a:solidFill>
                  <a:srgbClr val="CC3300"/>
                </a:solidFill>
                <a:latin typeface="+mj-lt"/>
              </a:defRPr>
            </a:lvl1pPr>
          </a:lstStyle>
          <a:p>
            <a:pPr lvl="0"/>
            <a:r>
              <a:rPr lang="en-US"/>
              <a:t>Click to edit Master text styles</a:t>
            </a:r>
          </a:p>
        </p:txBody>
      </p:sp>
      <p:sp>
        <p:nvSpPr>
          <p:cNvPr id="41" name="Text Placeholder 40"/>
          <p:cNvSpPr>
            <a:spLocks noGrp="1"/>
          </p:cNvSpPr>
          <p:nvPr>
            <p:ph type="body" sz="quarter" idx="11"/>
          </p:nvPr>
        </p:nvSpPr>
        <p:spPr>
          <a:xfrm>
            <a:off x="2070100" y="3565525"/>
            <a:ext cx="8478838" cy="1934127"/>
          </a:xfrm>
        </p:spPr>
        <p:txBody>
          <a:bodyPr/>
          <a:lstStyle>
            <a:lvl1pPr marL="0" indent="0" algn="ctr">
              <a:buNone/>
              <a:defRPr sz="2400" b="1">
                <a:latin typeface="Arial Narrow" charset="0"/>
                <a:ea typeface="Arial Narrow" charset="0"/>
                <a:cs typeface="Arial Narrow" charset="0"/>
              </a:defRPr>
            </a:lvl1pPr>
          </a:lstStyle>
          <a:p>
            <a:pPr lvl="0"/>
            <a:r>
              <a:rPr lang="en-US"/>
              <a:t>Click to edit Master text styles</a:t>
            </a:r>
          </a:p>
        </p:txBody>
      </p:sp>
      <p:grpSp>
        <p:nvGrpSpPr>
          <p:cNvPr id="17" name="Group 16"/>
          <p:cNvGrpSpPr/>
          <p:nvPr userDrawn="1"/>
        </p:nvGrpSpPr>
        <p:grpSpPr>
          <a:xfrm>
            <a:off x="177576" y="6503087"/>
            <a:ext cx="1127548" cy="282877"/>
            <a:chOff x="177576" y="6503087"/>
            <a:chExt cx="1127548" cy="282877"/>
          </a:xfrm>
        </p:grpSpPr>
        <p:sp>
          <p:nvSpPr>
            <p:cNvPr id="18" name="Rectangle 17"/>
            <p:cNvSpPr/>
            <p:nvPr/>
          </p:nvSpPr>
          <p:spPr>
            <a:xfrm>
              <a:off x="468035" y="6508965"/>
              <a:ext cx="837089" cy="276999"/>
            </a:xfrm>
            <a:prstGeom prst="rect">
              <a:avLst/>
            </a:prstGeom>
          </p:spPr>
          <p:txBody>
            <a:bodyPr wrap="none">
              <a:spAutoFit/>
            </a:bodyPr>
            <a:lstStyle/>
            <a:p>
              <a:r>
                <a:rPr lang="en-US" sz="1200" b="1" dirty="0">
                  <a:latin typeface="Arial"/>
                  <a:cs typeface="Arial"/>
                </a:rPr>
                <a:t>@IITSEC</a:t>
              </a:r>
            </a:p>
          </p:txBody>
        </p:sp>
        <p:pic>
          <p:nvPicPr>
            <p:cNvPr id="19" name="Picture 18" descr="twitterlogosmall.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7576" y="6503087"/>
              <a:ext cx="424387" cy="257814"/>
            </a:xfrm>
            <a:prstGeom prst="rect">
              <a:avLst/>
            </a:prstGeom>
          </p:spPr>
        </p:pic>
      </p:grpSp>
      <p:grpSp>
        <p:nvGrpSpPr>
          <p:cNvPr id="20" name="Group 19"/>
          <p:cNvGrpSpPr/>
          <p:nvPr userDrawn="1"/>
        </p:nvGrpSpPr>
        <p:grpSpPr>
          <a:xfrm>
            <a:off x="1305124" y="6512595"/>
            <a:ext cx="1338900" cy="276999"/>
            <a:chOff x="2207996" y="6472185"/>
            <a:chExt cx="1338900" cy="276999"/>
          </a:xfrm>
        </p:grpSpPr>
        <p:pic>
          <p:nvPicPr>
            <p:cNvPr id="21" name="Picture 20" descr="YouTube_icon_block.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07996" y="6485179"/>
              <a:ext cx="334590" cy="250942"/>
            </a:xfrm>
            <a:prstGeom prst="rect">
              <a:avLst/>
            </a:prstGeom>
          </p:spPr>
        </p:pic>
        <p:sp>
          <p:nvSpPr>
            <p:cNvPr id="22" name="Rectangle 21"/>
            <p:cNvSpPr/>
            <p:nvPr/>
          </p:nvSpPr>
          <p:spPr>
            <a:xfrm>
              <a:off x="2513023" y="6472185"/>
              <a:ext cx="1033873" cy="276999"/>
            </a:xfrm>
            <a:prstGeom prst="rect">
              <a:avLst/>
            </a:prstGeom>
          </p:spPr>
          <p:txBody>
            <a:bodyPr wrap="none">
              <a:spAutoFit/>
            </a:bodyPr>
            <a:lstStyle/>
            <a:p>
              <a:r>
                <a:rPr lang="en-US" sz="1200" b="1" dirty="0" err="1">
                  <a:latin typeface="Arial"/>
                  <a:cs typeface="Arial"/>
                </a:rPr>
                <a:t>NTSAToday</a:t>
              </a:r>
              <a:endParaRPr lang="en-US" sz="1200" b="1" dirty="0">
                <a:latin typeface="Arial"/>
                <a:cs typeface="Arial"/>
              </a:endParaRPr>
            </a:p>
          </p:txBody>
        </p:sp>
      </p:grpSp>
      <p:cxnSp>
        <p:nvCxnSpPr>
          <p:cNvPr id="2" name="Straight Connector 1">
            <a:extLst>
              <a:ext uri="{FF2B5EF4-FFF2-40B4-BE49-F238E27FC236}">
                <a16:creationId xmlns:a16="http://schemas.microsoft.com/office/drawing/2014/main" id="{763CD88B-3D8E-5930-8860-B89DE42D2953}"/>
              </a:ext>
            </a:extLst>
          </p:cNvPr>
          <p:cNvCxnSpPr/>
          <p:nvPr userDrawn="1"/>
        </p:nvCxnSpPr>
        <p:spPr bwMode="auto">
          <a:xfrm>
            <a:off x="0" y="1352225"/>
            <a:ext cx="12192000" cy="0"/>
          </a:xfrm>
          <a:prstGeom prst="line">
            <a:avLst/>
          </a:prstGeom>
          <a:ln>
            <a:headEnd type="none" w="med" len="med"/>
            <a:tailEnd type="none" w="med" len="med"/>
          </a:ln>
        </p:spPr>
        <p:style>
          <a:lnRef idx="3">
            <a:schemeClr val="accent6"/>
          </a:lnRef>
          <a:fillRef idx="0">
            <a:schemeClr val="accent6"/>
          </a:fillRef>
          <a:effectRef idx="2">
            <a:schemeClr val="accent6"/>
          </a:effectRef>
          <a:fontRef idx="minor">
            <a:schemeClr val="tx1"/>
          </a:fontRef>
        </p:style>
      </p:cxnSp>
      <p:pic>
        <p:nvPicPr>
          <p:cNvPr id="5" name="Picture 4">
            <a:extLst>
              <a:ext uri="{FF2B5EF4-FFF2-40B4-BE49-F238E27FC236}">
                <a16:creationId xmlns:a16="http://schemas.microsoft.com/office/drawing/2014/main" id="{C33F177E-FD1D-3429-0967-6E068024731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16800"/>
            <a:ext cx="12192000" cy="1357376"/>
          </a:xfrm>
          <a:prstGeom prst="rect">
            <a:avLst/>
          </a:prstGeom>
        </p:spPr>
      </p:pic>
      <p:sp>
        <p:nvSpPr>
          <p:cNvPr id="3" name="Rectangle 3">
            <a:extLst>
              <a:ext uri="{FF2B5EF4-FFF2-40B4-BE49-F238E27FC236}">
                <a16:creationId xmlns:a16="http://schemas.microsoft.com/office/drawing/2014/main" id="{A766377A-1CC7-F23C-F050-9E1DCE18A19A}"/>
              </a:ext>
            </a:extLst>
          </p:cNvPr>
          <p:cNvSpPr>
            <a:spLocks noGrp="1" noChangeArrowheads="1"/>
          </p:cNvSpPr>
          <p:nvPr>
            <p:ph type="sldNum" sz="quarter" idx="4"/>
          </p:nvPr>
        </p:nvSpPr>
        <p:spPr>
          <a:xfrm>
            <a:off x="10893288" y="6477001"/>
            <a:ext cx="821634" cy="340935"/>
          </a:xfrm>
          <a:prstGeom prst="rect">
            <a:avLst/>
          </a:prstGeom>
        </p:spPr>
        <p:txBody>
          <a:bodyPr/>
          <a:lstStyle>
            <a:lvl1pPr algn="r">
              <a:defRPr sz="2133"/>
            </a:lvl1pPr>
          </a:lstStyle>
          <a:p>
            <a:pPr>
              <a:defRPr/>
            </a:pPr>
            <a:fld id="{D68E8870-17DE-45C4-A8DD-7644B2422933}" type="slidenum">
              <a:rPr lang="en-US" smtClean="0"/>
              <a:pPr>
                <a:defRPr/>
              </a:pPr>
              <a:t>‹#›</a:t>
            </a:fld>
            <a:endParaRPr lang="en-US" dirty="0"/>
          </a:p>
        </p:txBody>
      </p:sp>
      <p:pic>
        <p:nvPicPr>
          <p:cNvPr id="6" name="Picture 5" descr="Text, logo&#10;&#10;Description automatically generated">
            <a:extLst>
              <a:ext uri="{FF2B5EF4-FFF2-40B4-BE49-F238E27FC236}">
                <a16:creationId xmlns:a16="http://schemas.microsoft.com/office/drawing/2014/main" id="{C4D1BEE9-8F14-69B8-58BA-5D627C31D0F8}"/>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937392" y="6352841"/>
            <a:ext cx="1094689" cy="438303"/>
          </a:xfrm>
          <a:prstGeom prst="rect">
            <a:avLst/>
          </a:prstGeom>
        </p:spPr>
      </p:pic>
      <p:pic>
        <p:nvPicPr>
          <p:cNvPr id="7" name="Picture 6" descr="Icon&#10;&#10;Description automatically generated">
            <a:extLst>
              <a:ext uri="{FF2B5EF4-FFF2-40B4-BE49-F238E27FC236}">
                <a16:creationId xmlns:a16="http://schemas.microsoft.com/office/drawing/2014/main" id="{C73F2B42-8C5E-9E9F-6EEB-8313D0556BDE}"/>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21866" t="14373" r="23364" b="14479"/>
          <a:stretch/>
        </p:blipFill>
        <p:spPr>
          <a:xfrm>
            <a:off x="11440127" y="6051587"/>
            <a:ext cx="754512" cy="757378"/>
          </a:xfrm>
          <a:prstGeom prst="rect">
            <a:avLst/>
          </a:prstGeom>
        </p:spPr>
      </p:pic>
    </p:spTree>
    <p:extLst>
      <p:ext uri="{BB962C8B-B14F-4D97-AF65-F5344CB8AC3E}">
        <p14:creationId xmlns:p14="http://schemas.microsoft.com/office/powerpoint/2010/main" val="37382126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ulleted Tex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a:defRPr/>
            </a:pPr>
            <a:fld id="{D68E8870-17DE-45C4-A8DD-7644B2422933}" type="slidenum">
              <a:rPr lang="en-US" smtClean="0"/>
              <a:pPr>
                <a:defRPr/>
              </a:pPr>
              <a:t>‹#›</a:t>
            </a:fld>
            <a:endParaRPr lang="en-US" dirty="0"/>
          </a:p>
        </p:txBody>
      </p:sp>
      <p:sp>
        <p:nvSpPr>
          <p:cNvPr id="4" name="Title 3"/>
          <p:cNvSpPr>
            <a:spLocks noGrp="1"/>
          </p:cNvSpPr>
          <p:nvPr>
            <p:ph type="title"/>
          </p:nvPr>
        </p:nvSpPr>
        <p:spPr/>
        <p:txBody>
          <a:bodyPr/>
          <a:lstStyle/>
          <a:p>
            <a:r>
              <a:rPr lang="en-US"/>
              <a:t>Click to edit Master title style</a:t>
            </a:r>
          </a:p>
        </p:txBody>
      </p:sp>
      <p:sp>
        <p:nvSpPr>
          <p:cNvPr id="7" name="Content Placeholder 6"/>
          <p:cNvSpPr>
            <a:spLocks noGrp="1"/>
          </p:cNvSpPr>
          <p:nvPr>
            <p:ph sz="quarter" idx="11"/>
          </p:nvPr>
        </p:nvSpPr>
        <p:spPr>
          <a:xfrm>
            <a:off x="480132" y="1046715"/>
            <a:ext cx="11250613" cy="5075237"/>
          </a:xfrm>
        </p:spPr>
        <p:txBody>
          <a:bodyPr/>
          <a:lstStyle>
            <a:lvl3pPr marL="1523962" indent="-304792">
              <a:buClr>
                <a:schemeClr val="tx1"/>
              </a:buClr>
              <a:buFont typeface="Wingdings" charset="2"/>
              <a:buChar char="v"/>
              <a:defRPr sz="2000">
                <a:latin typeface="Arial Narrow" charset="0"/>
                <a:ea typeface="Arial Narrow" charset="0"/>
                <a:cs typeface="Arial Narrow" charset="0"/>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3705438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ulleted Text and Pict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pPr>
              <a:defRPr/>
            </a:pPr>
            <a:fld id="{D68E8870-17DE-45C4-A8DD-7644B2422933}" type="slidenum">
              <a:rPr lang="en-US" smtClean="0"/>
              <a:pPr>
                <a:defRPr/>
              </a:pPr>
              <a:t>‹#›</a:t>
            </a:fld>
            <a:endParaRPr lang="en-US" dirty="0"/>
          </a:p>
        </p:txBody>
      </p:sp>
      <p:sp>
        <p:nvSpPr>
          <p:cNvPr id="6" name="Picture Placeholder 5"/>
          <p:cNvSpPr>
            <a:spLocks noGrp="1"/>
          </p:cNvSpPr>
          <p:nvPr>
            <p:ph type="pic" sz="quarter" idx="11"/>
          </p:nvPr>
        </p:nvSpPr>
        <p:spPr>
          <a:xfrm>
            <a:off x="6105439" y="989946"/>
            <a:ext cx="5609483" cy="4896678"/>
          </a:xfrm>
        </p:spPr>
        <p:txBody>
          <a:bodyPr/>
          <a:lstStyle/>
          <a:p>
            <a:r>
              <a:rPr lang="en-US"/>
              <a:t>Click icon to add picture</a:t>
            </a:r>
          </a:p>
        </p:txBody>
      </p:sp>
      <p:sp>
        <p:nvSpPr>
          <p:cNvPr id="8" name="Text Placeholder 7"/>
          <p:cNvSpPr>
            <a:spLocks noGrp="1"/>
          </p:cNvSpPr>
          <p:nvPr>
            <p:ph type="body" sz="quarter" idx="12"/>
          </p:nvPr>
        </p:nvSpPr>
        <p:spPr>
          <a:xfrm>
            <a:off x="410817" y="990774"/>
            <a:ext cx="5446091" cy="4895850"/>
          </a:xfrm>
        </p:spPr>
        <p:txBody>
          <a:bodyPr/>
          <a:lstStyle>
            <a:lvl3pPr marL="1523962" indent="-304792">
              <a:defRPr lang="en-US" sz="2000" dirty="0" smtClean="0">
                <a:solidFill>
                  <a:schemeClr val="tx1"/>
                </a:solidFill>
                <a:latin typeface="Arial Narrow" charset="0"/>
                <a:ea typeface="Arial Narrow" charset="0"/>
                <a:cs typeface="Arial Narrow" charset="0"/>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7844134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345741" y="0"/>
            <a:ext cx="7416800" cy="841248"/>
          </a:xfrm>
        </p:spPr>
        <p:txBody>
          <a:bodyPr/>
          <a:lstStyle>
            <a:lvl1pPr>
              <a:defRPr sz="2400">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a:xfrm>
            <a:off x="593061" y="1053389"/>
            <a:ext cx="10928351" cy="4890211"/>
          </a:xfrm>
        </p:spPr>
        <p:txBody>
          <a:bodyPr/>
          <a:lstStyle>
            <a:lvl1pPr>
              <a:buClr>
                <a:schemeClr val="tx1"/>
              </a:buClr>
              <a:defRPr sz="2800">
                <a:solidFill>
                  <a:schemeClr val="tx1"/>
                </a:solidFill>
                <a:latin typeface="Arial Narrow" pitchFamily="34" charset="0"/>
              </a:defRPr>
            </a:lvl1pPr>
            <a:lvl2pPr>
              <a:buClr>
                <a:schemeClr val="tx1"/>
              </a:buClr>
              <a:defRPr sz="2400">
                <a:solidFill>
                  <a:schemeClr val="tx1"/>
                </a:solidFill>
                <a:latin typeface="Arial Narrow" pitchFamily="34" charset="0"/>
              </a:defRPr>
            </a:lvl2pPr>
            <a:lvl3pPr>
              <a:buClr>
                <a:schemeClr val="tx1"/>
              </a:buClr>
              <a:defRPr sz="2000">
                <a:solidFill>
                  <a:schemeClr val="tx1"/>
                </a:solidFill>
                <a:latin typeface="Arial Narrow" pitchFamily="34" charset="0"/>
              </a:defRPr>
            </a:lvl3pPr>
            <a:lvl4pPr>
              <a:buClr>
                <a:schemeClr val="tx1"/>
              </a:buClr>
              <a:defRPr sz="1800">
                <a:solidFill>
                  <a:schemeClr val="tx1"/>
                </a:solidFill>
                <a:latin typeface="Arial Narrow" pitchFamily="34" charset="0"/>
              </a:defRPr>
            </a:lvl4pPr>
            <a:lvl5pPr>
              <a:buClr>
                <a:schemeClr val="tx1"/>
              </a:buClr>
              <a:defRPr sz="1800">
                <a:solidFill>
                  <a:schemeClr val="tx1"/>
                </a:solidFill>
                <a:latin typeface="Arial Narrow" pitchFamily="34" charset="0"/>
              </a:defRPr>
            </a:lvl5pPr>
          </a:lstStyle>
          <a:p>
            <a:pPr lvl="0"/>
            <a:r>
              <a:rPr lang="en-US"/>
              <a:t>Click to edit Master text styles</a:t>
            </a:r>
          </a:p>
          <a:p>
            <a:pPr lvl="1"/>
            <a:r>
              <a:rPr lang="en-US"/>
              <a:t>Second level</a:t>
            </a:r>
          </a:p>
          <a:p>
            <a:pPr lvl="2"/>
            <a:r>
              <a:rPr lang="en-US"/>
              <a:t>Third level</a:t>
            </a:r>
          </a:p>
        </p:txBody>
      </p:sp>
      <p:sp>
        <p:nvSpPr>
          <p:cNvPr id="4" name="Slide Number Placeholder 3"/>
          <p:cNvSpPr>
            <a:spLocks noGrp="1" noChangeArrowheads="1"/>
          </p:cNvSpPr>
          <p:nvPr>
            <p:ph type="sldNum" sz="quarter" idx="4"/>
          </p:nvPr>
        </p:nvSpPr>
        <p:spPr>
          <a:xfrm>
            <a:off x="8432800" y="6477001"/>
            <a:ext cx="2844800" cy="244475"/>
          </a:xfrm>
          <a:prstGeom prst="rect">
            <a:avLst/>
          </a:prstGeom>
        </p:spPr>
        <p:txBody>
          <a:bodyPr/>
          <a:lstStyle>
            <a:lvl1pPr algn="r">
              <a:defRPr sz="1600"/>
            </a:lvl1pPr>
          </a:lstStyle>
          <a:p>
            <a:pPr>
              <a:defRPr/>
            </a:pPr>
            <a:fld id="{D68E8870-17DE-45C4-A8DD-7644B2422933}"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6567902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287219" y="1"/>
            <a:ext cx="7416800" cy="833933"/>
          </a:xfrm>
        </p:spPr>
        <p:txBody>
          <a:bodyPr/>
          <a:lstStyle>
            <a:lvl1pPr>
              <a:defRPr sz="2400">
                <a:solidFill>
                  <a:schemeClr val="bg1"/>
                </a:solidFill>
              </a:defRPr>
            </a:lvl1pPr>
          </a:lstStyle>
          <a:p>
            <a:r>
              <a:rPr lang="en-US"/>
              <a:t>Click to edit Master title style</a:t>
            </a:r>
            <a:endParaRPr lang="en-US" dirty="0"/>
          </a:p>
        </p:txBody>
      </p:sp>
      <p:sp>
        <p:nvSpPr>
          <p:cNvPr id="3" name="Content Placeholder 2"/>
          <p:cNvSpPr>
            <a:spLocks noGrp="1"/>
          </p:cNvSpPr>
          <p:nvPr>
            <p:ph sz="half" idx="1"/>
          </p:nvPr>
        </p:nvSpPr>
        <p:spPr>
          <a:xfrm>
            <a:off x="508000" y="1097300"/>
            <a:ext cx="5361517" cy="4114800"/>
          </a:xfrm>
        </p:spPr>
        <p:txBody>
          <a:bodyPr/>
          <a:lstStyle>
            <a:lvl1pPr>
              <a:buClr>
                <a:schemeClr val="tx1"/>
              </a:buClr>
              <a:defRPr sz="2400">
                <a:solidFill>
                  <a:schemeClr val="tx1"/>
                </a:solidFill>
                <a:latin typeface="Arial Narrow" pitchFamily="34" charset="0"/>
              </a:defRPr>
            </a:lvl1pPr>
            <a:lvl2pPr>
              <a:buClr>
                <a:schemeClr val="tx1"/>
              </a:buClr>
              <a:defRPr sz="2000">
                <a:solidFill>
                  <a:schemeClr val="tx1"/>
                </a:solidFill>
              </a:defRPr>
            </a:lvl2pPr>
            <a:lvl3pPr>
              <a:buClr>
                <a:schemeClr val="tx1"/>
              </a:buClr>
              <a:defRPr sz="1800">
                <a:solidFill>
                  <a:schemeClr val="tx1"/>
                </a:solidFill>
              </a:defRPr>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
        <p:nvSpPr>
          <p:cNvPr id="4" name="Content Placeholder 3"/>
          <p:cNvSpPr>
            <a:spLocks noGrp="1"/>
          </p:cNvSpPr>
          <p:nvPr>
            <p:ph sz="half" idx="2"/>
          </p:nvPr>
        </p:nvSpPr>
        <p:spPr>
          <a:xfrm>
            <a:off x="6072718" y="1097300"/>
            <a:ext cx="5363633" cy="4114800"/>
          </a:xfrm>
        </p:spPr>
        <p:txBody>
          <a:bodyPr/>
          <a:lstStyle>
            <a:lvl1pPr>
              <a:buClr>
                <a:schemeClr val="tx1"/>
              </a:buClr>
              <a:defRPr sz="2400">
                <a:solidFill>
                  <a:schemeClr val="tx1"/>
                </a:solidFill>
                <a:latin typeface="Arial Narrow" pitchFamily="34" charset="0"/>
              </a:defRPr>
            </a:lvl1pPr>
            <a:lvl2pPr>
              <a:buClr>
                <a:schemeClr val="tx1"/>
              </a:buClr>
              <a:defRPr sz="2000">
                <a:solidFill>
                  <a:schemeClr val="tx1"/>
                </a:solidFill>
                <a:latin typeface="Arial Narrow" pitchFamily="34" charset="0"/>
              </a:defRPr>
            </a:lvl2pPr>
            <a:lvl3pPr>
              <a:buClr>
                <a:schemeClr val="tx1"/>
              </a:buClr>
              <a:defRPr sz="1800">
                <a:solidFill>
                  <a:schemeClr val="tx1"/>
                </a:solidFill>
                <a:latin typeface="Arial Narrow" pitchFamily="34" charset="0"/>
              </a:defRPr>
            </a:lvl3pPr>
            <a:lvl4pPr>
              <a:defRPr sz="1600">
                <a:latin typeface="Arial Narrow" pitchFamily="34" charset="0"/>
              </a:defRPr>
            </a:lvl4pPr>
            <a:lvl5pPr>
              <a:defRPr sz="1600">
                <a:latin typeface="Arial Narrow"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
        <p:nvSpPr>
          <p:cNvPr id="5" name="Rectangle 3"/>
          <p:cNvSpPr>
            <a:spLocks noGrp="1" noChangeArrowheads="1"/>
          </p:cNvSpPr>
          <p:nvPr>
            <p:ph type="sldNum" sz="quarter" idx="4"/>
          </p:nvPr>
        </p:nvSpPr>
        <p:spPr>
          <a:xfrm>
            <a:off x="8432800" y="6477001"/>
            <a:ext cx="2844800" cy="244475"/>
          </a:xfrm>
          <a:prstGeom prst="rect">
            <a:avLst/>
          </a:prstGeom>
        </p:spPr>
        <p:txBody>
          <a:bodyPr/>
          <a:lstStyle>
            <a:lvl1pPr algn="r">
              <a:defRPr sz="1600"/>
            </a:lvl1pPr>
          </a:lstStyle>
          <a:p>
            <a:pPr>
              <a:defRPr/>
            </a:pPr>
            <a:fld id="{D68E8870-17DE-45C4-A8DD-7644B2422933}"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2545437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cxnSp>
        <p:nvCxnSpPr>
          <p:cNvPr id="27" name="Straight Connector 26"/>
          <p:cNvCxnSpPr/>
          <p:nvPr/>
        </p:nvCxnSpPr>
        <p:spPr bwMode="auto">
          <a:xfrm>
            <a:off x="0" y="1352225"/>
            <a:ext cx="12192000" cy="0"/>
          </a:xfrm>
          <a:prstGeom prst="line">
            <a:avLst/>
          </a:prstGeom>
          <a:ln>
            <a:headEnd type="none" w="med" len="med"/>
            <a:tailEnd type="none" w="med" len="med"/>
          </a:ln>
        </p:spPr>
        <p:style>
          <a:lnRef idx="3">
            <a:schemeClr val="accent6"/>
          </a:lnRef>
          <a:fillRef idx="0">
            <a:schemeClr val="accent6"/>
          </a:fillRef>
          <a:effectRef idx="2">
            <a:schemeClr val="accent6"/>
          </a:effectRef>
          <a:fontRef idx="minor">
            <a:schemeClr val="tx1"/>
          </a:fontRef>
        </p:style>
      </p:cxnSp>
      <p:sp>
        <p:nvSpPr>
          <p:cNvPr id="39" name="Text Placeholder 38"/>
          <p:cNvSpPr>
            <a:spLocks noGrp="1"/>
          </p:cNvSpPr>
          <p:nvPr>
            <p:ph type="body" sz="quarter" idx="10"/>
          </p:nvPr>
        </p:nvSpPr>
        <p:spPr>
          <a:xfrm>
            <a:off x="871093" y="1858346"/>
            <a:ext cx="10449813" cy="1229411"/>
          </a:xfrm>
        </p:spPr>
        <p:txBody>
          <a:bodyPr/>
          <a:lstStyle>
            <a:lvl1pPr marL="0" indent="0" algn="ctr">
              <a:buNone/>
              <a:defRPr sz="2800" b="1">
                <a:solidFill>
                  <a:srgbClr val="CC3300"/>
                </a:solidFill>
                <a:latin typeface="+mj-lt"/>
              </a:defRPr>
            </a:lvl1pPr>
          </a:lstStyle>
          <a:p>
            <a:pPr lvl="0"/>
            <a:r>
              <a:rPr lang="en-US"/>
              <a:t>Click to edit Master text styles</a:t>
            </a:r>
          </a:p>
        </p:txBody>
      </p:sp>
      <p:sp>
        <p:nvSpPr>
          <p:cNvPr id="41" name="Text Placeholder 40"/>
          <p:cNvSpPr>
            <a:spLocks noGrp="1"/>
          </p:cNvSpPr>
          <p:nvPr>
            <p:ph type="body" sz="quarter" idx="11"/>
          </p:nvPr>
        </p:nvSpPr>
        <p:spPr>
          <a:xfrm>
            <a:off x="2070100" y="3565525"/>
            <a:ext cx="8478838" cy="1934127"/>
          </a:xfrm>
        </p:spPr>
        <p:txBody>
          <a:bodyPr/>
          <a:lstStyle>
            <a:lvl1pPr marL="0" indent="0" algn="ctr">
              <a:buNone/>
              <a:defRPr sz="2400" b="1">
                <a:latin typeface="Arial Narrow" charset="0"/>
                <a:ea typeface="Arial Narrow" charset="0"/>
                <a:cs typeface="Arial Narrow" charset="0"/>
              </a:defRPr>
            </a:lvl1pPr>
          </a:lstStyle>
          <a:p>
            <a:pPr lvl="0"/>
            <a:r>
              <a:rPr lang="en-US"/>
              <a:t>Click to edit Master text styles</a:t>
            </a:r>
          </a:p>
        </p:txBody>
      </p:sp>
      <p:grpSp>
        <p:nvGrpSpPr>
          <p:cNvPr id="17" name="Group 16"/>
          <p:cNvGrpSpPr/>
          <p:nvPr userDrawn="1"/>
        </p:nvGrpSpPr>
        <p:grpSpPr>
          <a:xfrm>
            <a:off x="177576" y="6503087"/>
            <a:ext cx="1127548" cy="282877"/>
            <a:chOff x="177576" y="6503087"/>
            <a:chExt cx="1127548" cy="282877"/>
          </a:xfrm>
        </p:grpSpPr>
        <p:sp>
          <p:nvSpPr>
            <p:cNvPr id="18" name="Rectangle 17"/>
            <p:cNvSpPr/>
            <p:nvPr/>
          </p:nvSpPr>
          <p:spPr>
            <a:xfrm>
              <a:off x="468035" y="6508965"/>
              <a:ext cx="837089" cy="276999"/>
            </a:xfrm>
            <a:prstGeom prst="rect">
              <a:avLst/>
            </a:prstGeom>
          </p:spPr>
          <p:txBody>
            <a:bodyPr wrap="none">
              <a:spAutoFit/>
            </a:bodyPr>
            <a:lstStyle/>
            <a:p>
              <a:r>
                <a:rPr lang="en-US" sz="1200" b="1" dirty="0">
                  <a:latin typeface="Arial"/>
                  <a:cs typeface="Arial"/>
                </a:rPr>
                <a:t>@IITSEC</a:t>
              </a:r>
            </a:p>
          </p:txBody>
        </p:sp>
        <p:pic>
          <p:nvPicPr>
            <p:cNvPr id="19" name="Picture 18" descr="twitterlogosmall.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7576" y="6503087"/>
              <a:ext cx="424387" cy="257814"/>
            </a:xfrm>
            <a:prstGeom prst="rect">
              <a:avLst/>
            </a:prstGeom>
          </p:spPr>
        </p:pic>
      </p:grpSp>
      <p:grpSp>
        <p:nvGrpSpPr>
          <p:cNvPr id="20" name="Group 19"/>
          <p:cNvGrpSpPr/>
          <p:nvPr userDrawn="1"/>
        </p:nvGrpSpPr>
        <p:grpSpPr>
          <a:xfrm>
            <a:off x="1305124" y="6512595"/>
            <a:ext cx="1338900" cy="276999"/>
            <a:chOff x="2207996" y="6472185"/>
            <a:chExt cx="1338900" cy="276999"/>
          </a:xfrm>
        </p:grpSpPr>
        <p:pic>
          <p:nvPicPr>
            <p:cNvPr id="21" name="Picture 20" descr="YouTube_icon_block.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07996" y="6485179"/>
              <a:ext cx="334590" cy="250942"/>
            </a:xfrm>
            <a:prstGeom prst="rect">
              <a:avLst/>
            </a:prstGeom>
          </p:spPr>
        </p:pic>
        <p:sp>
          <p:nvSpPr>
            <p:cNvPr id="22" name="Rectangle 21"/>
            <p:cNvSpPr/>
            <p:nvPr/>
          </p:nvSpPr>
          <p:spPr>
            <a:xfrm>
              <a:off x="2513023" y="6472185"/>
              <a:ext cx="1033873" cy="276999"/>
            </a:xfrm>
            <a:prstGeom prst="rect">
              <a:avLst/>
            </a:prstGeom>
          </p:spPr>
          <p:txBody>
            <a:bodyPr wrap="none">
              <a:spAutoFit/>
            </a:bodyPr>
            <a:lstStyle/>
            <a:p>
              <a:r>
                <a:rPr lang="en-US" sz="1200" b="1" dirty="0" err="1">
                  <a:latin typeface="Arial"/>
                  <a:cs typeface="Arial"/>
                </a:rPr>
                <a:t>NTSAToday</a:t>
              </a:r>
              <a:endParaRPr lang="en-US" sz="1200" b="1" dirty="0">
                <a:latin typeface="Arial"/>
                <a:cs typeface="Arial"/>
              </a:endParaRPr>
            </a:p>
          </p:txBody>
        </p:sp>
      </p:grpSp>
      <p:pic>
        <p:nvPicPr>
          <p:cNvPr id="25" name="Picture 24">
            <a:extLst>
              <a:ext uri="{FF2B5EF4-FFF2-40B4-BE49-F238E27FC236}">
                <a16:creationId xmlns:a16="http://schemas.microsoft.com/office/drawing/2014/main" id="{EA508D17-FC30-734B-9063-A010DE3C945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18324"/>
            <a:ext cx="12192000" cy="1357486"/>
          </a:xfrm>
          <a:prstGeom prst="rect">
            <a:avLst/>
          </a:prstGeom>
        </p:spPr>
      </p:pic>
      <p:pic>
        <p:nvPicPr>
          <p:cNvPr id="26" name="Picture 25">
            <a:extLst>
              <a:ext uri="{FF2B5EF4-FFF2-40B4-BE49-F238E27FC236}">
                <a16:creationId xmlns:a16="http://schemas.microsoft.com/office/drawing/2014/main" id="{7F163B41-CF05-784C-B8DA-01C52B38187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7986" y="50819"/>
            <a:ext cx="1216160" cy="1219200"/>
          </a:xfrm>
          <a:prstGeom prst="rect">
            <a:avLst/>
          </a:prstGeom>
        </p:spPr>
      </p:pic>
      <p:pic>
        <p:nvPicPr>
          <p:cNvPr id="28" name="Picture 27">
            <a:extLst>
              <a:ext uri="{FF2B5EF4-FFF2-40B4-BE49-F238E27FC236}">
                <a16:creationId xmlns:a16="http://schemas.microsoft.com/office/drawing/2014/main" id="{54AF7A4F-15AA-D440-8EAA-E693B472F697}"/>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735242" y="6332858"/>
            <a:ext cx="477078" cy="478270"/>
          </a:xfrm>
          <a:prstGeom prst="rect">
            <a:avLst/>
          </a:prstGeom>
        </p:spPr>
      </p:pic>
      <p:pic>
        <p:nvPicPr>
          <p:cNvPr id="29" name="Picture 28" descr="Text, logo&#10;&#10;Description automatically generated">
            <a:extLst>
              <a:ext uri="{FF2B5EF4-FFF2-40B4-BE49-F238E27FC236}">
                <a16:creationId xmlns:a16="http://schemas.microsoft.com/office/drawing/2014/main" id="{1268F2DD-8B4A-B745-B423-049FE7016817}"/>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9848997" y="6371281"/>
            <a:ext cx="1094689" cy="438303"/>
          </a:xfrm>
          <a:prstGeom prst="rect">
            <a:avLst/>
          </a:prstGeom>
        </p:spPr>
      </p:pic>
      <p:sp>
        <p:nvSpPr>
          <p:cNvPr id="30" name="Slide Number Placeholder 2">
            <a:extLst>
              <a:ext uri="{FF2B5EF4-FFF2-40B4-BE49-F238E27FC236}">
                <a16:creationId xmlns:a16="http://schemas.microsoft.com/office/drawing/2014/main" id="{8FAAA619-D59D-024E-83F2-04B759B36D5D}"/>
              </a:ext>
            </a:extLst>
          </p:cNvPr>
          <p:cNvSpPr>
            <a:spLocks noGrp="1"/>
          </p:cNvSpPr>
          <p:nvPr>
            <p:ph type="sldNum" sz="quarter" idx="12"/>
          </p:nvPr>
        </p:nvSpPr>
        <p:spPr>
          <a:xfrm>
            <a:off x="10886876" y="6419966"/>
            <a:ext cx="821634" cy="340935"/>
          </a:xfrm>
        </p:spPr>
        <p:txBody>
          <a:bodyPr/>
          <a:lstStyle/>
          <a:p>
            <a:pPr>
              <a:defRPr/>
            </a:pPr>
            <a:fld id="{D68E8870-17DE-45C4-A8DD-7644B2422933}" type="slidenum">
              <a:rPr lang="en-US" smtClean="0"/>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Bulleted Tex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a:defRPr/>
            </a:pPr>
            <a:fld id="{D68E8870-17DE-45C4-A8DD-7644B2422933}" type="slidenum">
              <a:rPr lang="en-US" smtClean="0"/>
              <a:pPr>
                <a:defRPr/>
              </a:pPr>
              <a:t>‹#›</a:t>
            </a:fld>
            <a:endParaRPr lang="en-US" dirty="0"/>
          </a:p>
        </p:txBody>
      </p:sp>
      <p:sp>
        <p:nvSpPr>
          <p:cNvPr id="4" name="Title 3"/>
          <p:cNvSpPr>
            <a:spLocks noGrp="1"/>
          </p:cNvSpPr>
          <p:nvPr>
            <p:ph type="title"/>
          </p:nvPr>
        </p:nvSpPr>
        <p:spPr/>
        <p:txBody>
          <a:bodyPr/>
          <a:lstStyle/>
          <a:p>
            <a:r>
              <a:rPr lang="en-US"/>
              <a:t>Click to edit Master title style</a:t>
            </a:r>
          </a:p>
        </p:txBody>
      </p:sp>
      <p:sp>
        <p:nvSpPr>
          <p:cNvPr id="7" name="Content Placeholder 6"/>
          <p:cNvSpPr>
            <a:spLocks noGrp="1"/>
          </p:cNvSpPr>
          <p:nvPr>
            <p:ph sz="quarter" idx="11"/>
          </p:nvPr>
        </p:nvSpPr>
        <p:spPr>
          <a:xfrm>
            <a:off x="480132" y="1046715"/>
            <a:ext cx="11250613" cy="5075237"/>
          </a:xfrm>
        </p:spPr>
        <p:txBody>
          <a:bodyPr/>
          <a:lstStyle>
            <a:lvl3pPr marL="1523962" indent="-304792">
              <a:buClr>
                <a:schemeClr val="tx1"/>
              </a:buClr>
              <a:buFont typeface="Wingdings" charset="2"/>
              <a:buChar char="v"/>
              <a:defRPr sz="2000">
                <a:latin typeface="Arial Narrow" charset="0"/>
                <a:ea typeface="Arial Narrow" charset="0"/>
                <a:cs typeface="Arial Narrow" charset="0"/>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9810832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Bulleted Text and Pict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pPr>
              <a:defRPr/>
            </a:pPr>
            <a:fld id="{D68E8870-17DE-45C4-A8DD-7644B2422933}" type="slidenum">
              <a:rPr lang="en-US" smtClean="0"/>
              <a:pPr>
                <a:defRPr/>
              </a:pPr>
              <a:t>‹#›</a:t>
            </a:fld>
            <a:endParaRPr lang="en-US" dirty="0"/>
          </a:p>
        </p:txBody>
      </p:sp>
      <p:sp>
        <p:nvSpPr>
          <p:cNvPr id="6" name="Picture Placeholder 5"/>
          <p:cNvSpPr>
            <a:spLocks noGrp="1"/>
          </p:cNvSpPr>
          <p:nvPr>
            <p:ph type="pic" sz="quarter" idx="11"/>
          </p:nvPr>
        </p:nvSpPr>
        <p:spPr>
          <a:xfrm>
            <a:off x="6105439" y="989946"/>
            <a:ext cx="5609483" cy="4896678"/>
          </a:xfrm>
        </p:spPr>
        <p:txBody>
          <a:bodyPr/>
          <a:lstStyle/>
          <a:p>
            <a:r>
              <a:rPr lang="en-US"/>
              <a:t>Click icon to add picture</a:t>
            </a:r>
          </a:p>
        </p:txBody>
      </p:sp>
      <p:sp>
        <p:nvSpPr>
          <p:cNvPr id="8" name="Text Placeholder 7"/>
          <p:cNvSpPr>
            <a:spLocks noGrp="1"/>
          </p:cNvSpPr>
          <p:nvPr>
            <p:ph type="body" sz="quarter" idx="12"/>
          </p:nvPr>
        </p:nvSpPr>
        <p:spPr>
          <a:xfrm>
            <a:off x="410817" y="990774"/>
            <a:ext cx="5446091" cy="4895850"/>
          </a:xfrm>
        </p:spPr>
        <p:txBody>
          <a:bodyPr/>
          <a:lstStyle>
            <a:lvl3pPr marL="1523962" indent="-304792">
              <a:defRPr lang="en-US" sz="2000" dirty="0" smtClean="0">
                <a:solidFill>
                  <a:schemeClr val="tx1"/>
                </a:solidFill>
                <a:latin typeface="Arial Narrow" charset="0"/>
                <a:ea typeface="Arial Narrow" charset="0"/>
                <a:cs typeface="Arial Narrow" charset="0"/>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9332139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4.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5" Type="http://schemas.openxmlformats.org/officeDocument/2006/relationships/image" Target="../media/image6.png"/><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 Id="rId14"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8314" name="Rectangle 10"/>
          <p:cNvSpPr>
            <a:spLocks noGrp="1" noChangeArrowheads="1"/>
          </p:cNvSpPr>
          <p:nvPr>
            <p:ph type="body" idx="1"/>
          </p:nvPr>
        </p:nvSpPr>
        <p:spPr bwMode="auto">
          <a:xfrm>
            <a:off x="601963" y="989946"/>
            <a:ext cx="11006952" cy="489667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p:txBody>
      </p:sp>
      <p:sp>
        <p:nvSpPr>
          <p:cNvPr id="98324" name="Rectangle 20"/>
          <p:cNvSpPr>
            <a:spLocks noGrp="1" noChangeArrowheads="1"/>
          </p:cNvSpPr>
          <p:nvPr>
            <p:ph type="title"/>
          </p:nvPr>
        </p:nvSpPr>
        <p:spPr bwMode="auto">
          <a:xfrm>
            <a:off x="2397039" y="0"/>
            <a:ext cx="7416800" cy="7951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a:t>
            </a:r>
          </a:p>
        </p:txBody>
      </p:sp>
      <p:sp>
        <p:nvSpPr>
          <p:cNvPr id="10" name="Rectangle 3"/>
          <p:cNvSpPr>
            <a:spLocks noGrp="1" noChangeArrowheads="1"/>
          </p:cNvSpPr>
          <p:nvPr>
            <p:ph type="sldNum" sz="quarter" idx="4"/>
          </p:nvPr>
        </p:nvSpPr>
        <p:spPr>
          <a:xfrm>
            <a:off x="10893288" y="6477001"/>
            <a:ext cx="821634" cy="340935"/>
          </a:xfrm>
          <a:prstGeom prst="rect">
            <a:avLst/>
          </a:prstGeom>
        </p:spPr>
        <p:txBody>
          <a:bodyPr/>
          <a:lstStyle>
            <a:lvl1pPr algn="r">
              <a:defRPr sz="2133"/>
            </a:lvl1pPr>
          </a:lstStyle>
          <a:p>
            <a:pPr>
              <a:defRPr/>
            </a:pPr>
            <a:fld id="{D68E8870-17DE-45C4-A8DD-7644B2422933}" type="slidenum">
              <a:rPr lang="en-US" smtClean="0"/>
              <a:pPr>
                <a:defRPr/>
              </a:pPr>
              <a:t>‹#›</a:t>
            </a:fld>
            <a:endParaRPr lang="en-US" dirty="0"/>
          </a:p>
        </p:txBody>
      </p:sp>
      <p:grpSp>
        <p:nvGrpSpPr>
          <p:cNvPr id="6" name="Group 5"/>
          <p:cNvGrpSpPr/>
          <p:nvPr/>
        </p:nvGrpSpPr>
        <p:grpSpPr>
          <a:xfrm>
            <a:off x="177576" y="6503087"/>
            <a:ext cx="1127548" cy="282877"/>
            <a:chOff x="177576" y="6503087"/>
            <a:chExt cx="1127548" cy="282877"/>
          </a:xfrm>
        </p:grpSpPr>
        <p:sp>
          <p:nvSpPr>
            <p:cNvPr id="22" name="Rectangle 21"/>
            <p:cNvSpPr/>
            <p:nvPr/>
          </p:nvSpPr>
          <p:spPr>
            <a:xfrm>
              <a:off x="468035" y="6508965"/>
              <a:ext cx="837089" cy="276999"/>
            </a:xfrm>
            <a:prstGeom prst="rect">
              <a:avLst/>
            </a:prstGeom>
          </p:spPr>
          <p:txBody>
            <a:bodyPr wrap="none">
              <a:spAutoFit/>
            </a:bodyPr>
            <a:lstStyle/>
            <a:p>
              <a:r>
                <a:rPr lang="en-US" sz="1200" b="1" dirty="0">
                  <a:latin typeface="Arial"/>
                  <a:cs typeface="Arial"/>
                </a:rPr>
                <a:t>@IITSEC</a:t>
              </a:r>
            </a:p>
          </p:txBody>
        </p:sp>
        <p:pic>
          <p:nvPicPr>
            <p:cNvPr id="23" name="Picture 22" descr="twitterlogosmall.png"/>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77576" y="6503087"/>
              <a:ext cx="424387" cy="257814"/>
            </a:xfrm>
            <a:prstGeom prst="rect">
              <a:avLst/>
            </a:prstGeom>
          </p:spPr>
        </p:pic>
      </p:grpSp>
      <p:grpSp>
        <p:nvGrpSpPr>
          <p:cNvPr id="5" name="Group 4"/>
          <p:cNvGrpSpPr/>
          <p:nvPr/>
        </p:nvGrpSpPr>
        <p:grpSpPr>
          <a:xfrm>
            <a:off x="1305124" y="6512595"/>
            <a:ext cx="1338900" cy="276999"/>
            <a:chOff x="2207996" y="6472185"/>
            <a:chExt cx="1338900" cy="276999"/>
          </a:xfrm>
        </p:grpSpPr>
        <p:pic>
          <p:nvPicPr>
            <p:cNvPr id="25" name="Picture 24" descr="YouTube_icon_block.png"/>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207996" y="6485179"/>
              <a:ext cx="334590" cy="250942"/>
            </a:xfrm>
            <a:prstGeom prst="rect">
              <a:avLst/>
            </a:prstGeom>
          </p:spPr>
        </p:pic>
        <p:sp>
          <p:nvSpPr>
            <p:cNvPr id="26" name="Rectangle 25"/>
            <p:cNvSpPr/>
            <p:nvPr/>
          </p:nvSpPr>
          <p:spPr>
            <a:xfrm>
              <a:off x="2513023" y="6472185"/>
              <a:ext cx="1033873" cy="276999"/>
            </a:xfrm>
            <a:prstGeom prst="rect">
              <a:avLst/>
            </a:prstGeom>
          </p:spPr>
          <p:txBody>
            <a:bodyPr wrap="none">
              <a:spAutoFit/>
            </a:bodyPr>
            <a:lstStyle/>
            <a:p>
              <a:r>
                <a:rPr lang="en-US" sz="1200" b="1" dirty="0" err="1">
                  <a:latin typeface="Arial"/>
                  <a:cs typeface="Arial"/>
                </a:rPr>
                <a:t>NTSAToday</a:t>
              </a:r>
              <a:endParaRPr lang="en-US" sz="1200" b="1" dirty="0">
                <a:latin typeface="Arial"/>
                <a:cs typeface="Arial"/>
              </a:endParaRPr>
            </a:p>
          </p:txBody>
        </p:sp>
      </p:grpSp>
      <p:pic>
        <p:nvPicPr>
          <p:cNvPr id="17" name="Picture 16" descr="Text, logo&#10;&#10;Description automatically generated">
            <a:extLst>
              <a:ext uri="{FF2B5EF4-FFF2-40B4-BE49-F238E27FC236}">
                <a16:creationId xmlns:a16="http://schemas.microsoft.com/office/drawing/2014/main" id="{54782887-490E-0144-831D-68E3D84E5E2D}"/>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937392" y="6352841"/>
            <a:ext cx="1094689" cy="438303"/>
          </a:xfrm>
          <a:prstGeom prst="rect">
            <a:avLst/>
          </a:prstGeom>
        </p:spPr>
      </p:pic>
      <p:pic>
        <p:nvPicPr>
          <p:cNvPr id="2" name="Picture 1" descr="Background pattern&#10;&#10;Description automatically generated">
            <a:extLst>
              <a:ext uri="{FF2B5EF4-FFF2-40B4-BE49-F238E27FC236}">
                <a16:creationId xmlns:a16="http://schemas.microsoft.com/office/drawing/2014/main" id="{E329B4E3-77EA-8607-736D-5A7B3EC41ECC}"/>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499" t="40511" b="50000"/>
          <a:stretch/>
        </p:blipFill>
        <p:spPr>
          <a:xfrm>
            <a:off x="0" y="1474"/>
            <a:ext cx="12212320" cy="823509"/>
          </a:xfrm>
          <a:prstGeom prst="rect">
            <a:avLst/>
          </a:prstGeom>
        </p:spPr>
      </p:pic>
      <p:pic>
        <p:nvPicPr>
          <p:cNvPr id="3" name="Picture 2" descr="A picture containing invertebrate, coelenterate, jellyfish, blue&#10;&#10;Description automatically generated">
            <a:extLst>
              <a:ext uri="{FF2B5EF4-FFF2-40B4-BE49-F238E27FC236}">
                <a16:creationId xmlns:a16="http://schemas.microsoft.com/office/drawing/2014/main" id="{CBD59682-4B33-AFD0-0B4D-7723900C6F9A}"/>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19651" t="12754" b="39872"/>
          <a:stretch/>
        </p:blipFill>
        <p:spPr>
          <a:xfrm>
            <a:off x="0" y="0"/>
            <a:ext cx="1978893" cy="824983"/>
          </a:xfrm>
          <a:prstGeom prst="rect">
            <a:avLst/>
          </a:prstGeom>
        </p:spPr>
      </p:pic>
      <p:pic>
        <p:nvPicPr>
          <p:cNvPr id="4" name="Picture 3" descr="Icon&#10;&#10;Description automatically generated">
            <a:extLst>
              <a:ext uri="{FF2B5EF4-FFF2-40B4-BE49-F238E27FC236}">
                <a16:creationId xmlns:a16="http://schemas.microsoft.com/office/drawing/2014/main" id="{75EB692B-7839-957D-8369-379C66509042}"/>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1866" t="14373" r="23364" b="14479"/>
          <a:stretch/>
        </p:blipFill>
        <p:spPr>
          <a:xfrm>
            <a:off x="11440127" y="6051587"/>
            <a:ext cx="754512" cy="757378"/>
          </a:xfrm>
          <a:prstGeom prst="rect">
            <a:avLst/>
          </a:prstGeom>
        </p:spPr>
      </p:pic>
    </p:spTree>
    <p:extLst>
      <p:ext uri="{BB962C8B-B14F-4D97-AF65-F5344CB8AC3E}">
        <p14:creationId xmlns:p14="http://schemas.microsoft.com/office/powerpoint/2010/main" val="2390388992"/>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60" r:id="rId6"/>
    <p:sldLayoutId id="2147483661" r:id="rId7"/>
    <p:sldLayoutId id="2147483662" r:id="rId8"/>
  </p:sldLayoutIdLst>
  <p:txStyles>
    <p:titleStyle>
      <a:lvl1pPr algn="ctr" rtl="0" eaLnBrk="1" fontAlgn="base" hangingPunct="1">
        <a:spcBef>
          <a:spcPct val="0"/>
        </a:spcBef>
        <a:spcAft>
          <a:spcPct val="0"/>
        </a:spcAft>
        <a:defRPr sz="2800" b="1">
          <a:solidFill>
            <a:schemeClr val="bg1"/>
          </a:solidFill>
          <a:latin typeface="+mj-lt"/>
          <a:ea typeface="+mj-ea"/>
          <a:cs typeface="+mj-cs"/>
        </a:defRPr>
      </a:lvl1pPr>
      <a:lvl2pPr algn="l" rtl="0" eaLnBrk="1" fontAlgn="base" hangingPunct="1">
        <a:spcBef>
          <a:spcPct val="0"/>
        </a:spcBef>
        <a:spcAft>
          <a:spcPct val="0"/>
        </a:spcAft>
        <a:defRPr sz="4267" b="1">
          <a:solidFill>
            <a:srgbClr val="F77B0B"/>
          </a:solidFill>
          <a:latin typeface="Tahoma" charset="0"/>
        </a:defRPr>
      </a:lvl2pPr>
      <a:lvl3pPr algn="l" rtl="0" eaLnBrk="1" fontAlgn="base" hangingPunct="1">
        <a:spcBef>
          <a:spcPct val="0"/>
        </a:spcBef>
        <a:spcAft>
          <a:spcPct val="0"/>
        </a:spcAft>
        <a:defRPr sz="4267" b="1">
          <a:solidFill>
            <a:srgbClr val="F77B0B"/>
          </a:solidFill>
          <a:latin typeface="Tahoma" charset="0"/>
        </a:defRPr>
      </a:lvl3pPr>
      <a:lvl4pPr algn="l" rtl="0" eaLnBrk="1" fontAlgn="base" hangingPunct="1">
        <a:spcBef>
          <a:spcPct val="0"/>
        </a:spcBef>
        <a:spcAft>
          <a:spcPct val="0"/>
        </a:spcAft>
        <a:defRPr sz="4267" b="1">
          <a:solidFill>
            <a:srgbClr val="F77B0B"/>
          </a:solidFill>
          <a:latin typeface="Tahoma" charset="0"/>
        </a:defRPr>
      </a:lvl4pPr>
      <a:lvl5pPr algn="l" rtl="0" eaLnBrk="1" fontAlgn="base" hangingPunct="1">
        <a:spcBef>
          <a:spcPct val="0"/>
        </a:spcBef>
        <a:spcAft>
          <a:spcPct val="0"/>
        </a:spcAft>
        <a:defRPr sz="4267" b="1">
          <a:solidFill>
            <a:srgbClr val="F77B0B"/>
          </a:solidFill>
          <a:latin typeface="Tahoma" charset="0"/>
        </a:defRPr>
      </a:lvl5pPr>
      <a:lvl6pPr marL="609585" algn="l" rtl="0" eaLnBrk="1" fontAlgn="base" hangingPunct="1">
        <a:spcBef>
          <a:spcPct val="0"/>
        </a:spcBef>
        <a:spcAft>
          <a:spcPct val="0"/>
        </a:spcAft>
        <a:defRPr sz="4267" b="1">
          <a:solidFill>
            <a:srgbClr val="F77B0B"/>
          </a:solidFill>
          <a:latin typeface="Tahoma" charset="0"/>
        </a:defRPr>
      </a:lvl6pPr>
      <a:lvl7pPr marL="1219170" algn="l" rtl="0" eaLnBrk="1" fontAlgn="base" hangingPunct="1">
        <a:spcBef>
          <a:spcPct val="0"/>
        </a:spcBef>
        <a:spcAft>
          <a:spcPct val="0"/>
        </a:spcAft>
        <a:defRPr sz="4267" b="1">
          <a:solidFill>
            <a:srgbClr val="F77B0B"/>
          </a:solidFill>
          <a:latin typeface="Tahoma" charset="0"/>
        </a:defRPr>
      </a:lvl7pPr>
      <a:lvl8pPr marL="1828754" algn="l" rtl="0" eaLnBrk="1" fontAlgn="base" hangingPunct="1">
        <a:spcBef>
          <a:spcPct val="0"/>
        </a:spcBef>
        <a:spcAft>
          <a:spcPct val="0"/>
        </a:spcAft>
        <a:defRPr sz="4267" b="1">
          <a:solidFill>
            <a:srgbClr val="F77B0B"/>
          </a:solidFill>
          <a:latin typeface="Tahoma" charset="0"/>
        </a:defRPr>
      </a:lvl8pPr>
      <a:lvl9pPr marL="2438339" algn="l" rtl="0" eaLnBrk="1" fontAlgn="base" hangingPunct="1">
        <a:spcBef>
          <a:spcPct val="0"/>
        </a:spcBef>
        <a:spcAft>
          <a:spcPct val="0"/>
        </a:spcAft>
        <a:defRPr sz="4267" b="1">
          <a:solidFill>
            <a:srgbClr val="F77B0B"/>
          </a:solidFill>
          <a:latin typeface="Tahoma" charset="0"/>
        </a:defRPr>
      </a:lvl9pPr>
    </p:titleStyle>
    <p:bodyStyle>
      <a:lvl1pPr marL="457189" indent="-457189" algn="l" rtl="0" eaLnBrk="1" fontAlgn="base" hangingPunct="1">
        <a:spcBef>
          <a:spcPct val="20000"/>
        </a:spcBef>
        <a:spcAft>
          <a:spcPct val="0"/>
        </a:spcAft>
        <a:buClr>
          <a:schemeClr val="tx1"/>
        </a:buClr>
        <a:buSzPct val="75000"/>
        <a:buFont typeface="Wingdings" charset="2"/>
        <a:buChar char="Ø"/>
        <a:defRPr sz="2800">
          <a:solidFill>
            <a:schemeClr val="tx1"/>
          </a:solidFill>
          <a:latin typeface="Arial Narrow"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Arial Narrow" charset="0"/>
          <a:ea typeface="Arial Narrow" charset="0"/>
          <a:cs typeface="Arial Narrow" charset="0"/>
        </a:defRPr>
      </a:lvl2pPr>
      <a:lvl3pPr marL="1523962" indent="-304792" algn="l" rtl="0" eaLnBrk="1" fontAlgn="base" hangingPunct="1">
        <a:spcBef>
          <a:spcPct val="20000"/>
        </a:spcBef>
        <a:spcAft>
          <a:spcPct val="0"/>
        </a:spcAft>
        <a:buClr>
          <a:schemeClr val="folHlink"/>
        </a:buClr>
        <a:buSzPct val="50000"/>
        <a:buFont typeface="Wingdings" pitchFamily="2" charset="2"/>
        <a:buChar char="n"/>
        <a:defRPr sz="3200">
          <a:solidFill>
            <a:schemeClr val="tx1"/>
          </a:solidFill>
          <a:latin typeface="+mn-lt"/>
        </a:defRPr>
      </a:lvl3pPr>
      <a:lvl4pPr marL="2133547" indent="-304792" algn="l" rtl="0" eaLnBrk="1" fontAlgn="base" hangingPunct="1">
        <a:spcBef>
          <a:spcPct val="20000"/>
        </a:spcBef>
        <a:spcAft>
          <a:spcPct val="0"/>
        </a:spcAft>
        <a:buClr>
          <a:schemeClr val="accent2"/>
        </a:buClr>
        <a:buSzPct val="55000"/>
        <a:buFont typeface="Wingdings" pitchFamily="2" charset="2"/>
        <a:buChar char="n"/>
        <a:defRPr sz="2667">
          <a:solidFill>
            <a:schemeClr val="tx1"/>
          </a:solidFill>
          <a:latin typeface="+mn-lt"/>
        </a:defRPr>
      </a:lvl4pPr>
      <a:lvl5pPr marL="274313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7.jpg"/><Relationship Id="rId5" Type="http://schemas.openxmlformats.org/officeDocument/2006/relationships/image" Target="../media/image26.png"/><Relationship Id="rId4" Type="http://schemas.openxmlformats.org/officeDocument/2006/relationships/image" Target="../media/image25.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5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5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5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image" Target="../media/image60.png"/></Relationships>
</file>

<file path=ppt/slides/_rels/slide5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3.tiff"/></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hyperlink" Target="https://doi.org/10.1007/s10639-017-%209676-0"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a:xfrm>
            <a:off x="871093" y="1858347"/>
            <a:ext cx="10449813" cy="1163150"/>
          </a:xfrm>
        </p:spPr>
        <p:txBody>
          <a:bodyPr/>
          <a:lstStyle/>
          <a:p>
            <a:r>
              <a:rPr lang="en-US" dirty="0"/>
              <a:t>Machine Learning and the Benefits of Applying it to XR Training Systems</a:t>
            </a:r>
          </a:p>
        </p:txBody>
      </p:sp>
      <p:sp>
        <p:nvSpPr>
          <p:cNvPr id="10" name="Text Placeholder 9"/>
          <p:cNvSpPr>
            <a:spLocks noGrp="1"/>
          </p:cNvSpPr>
          <p:nvPr>
            <p:ph type="body" sz="quarter" idx="11"/>
          </p:nvPr>
        </p:nvSpPr>
        <p:spPr>
          <a:xfrm>
            <a:off x="1623862" y="4437948"/>
            <a:ext cx="8478838" cy="1934127"/>
          </a:xfrm>
        </p:spPr>
        <p:txBody>
          <a:bodyPr/>
          <a:lstStyle/>
          <a:p>
            <a:pPr eaLnBrk="1" hangingPunct="1"/>
            <a:r>
              <a:rPr lang="en-US" dirty="0">
                <a:latin typeface="Arial Narrow" pitchFamily="34" charset="0"/>
              </a:rPr>
              <a:t>Adam Kohl, Iowa State University</a:t>
            </a:r>
          </a:p>
          <a:p>
            <a:r>
              <a:rPr lang="en-US" dirty="0">
                <a:latin typeface="Arial Narrow" pitchFamily="34" charset="0"/>
              </a:rPr>
              <a:t>Eliot Winer, Ph.D., Iowa State University</a:t>
            </a:r>
          </a:p>
          <a:p>
            <a:endParaRPr lang="en-US" dirty="0"/>
          </a:p>
        </p:txBody>
      </p:sp>
    </p:spTree>
    <p:extLst>
      <p:ext uri="{BB962C8B-B14F-4D97-AF65-F5344CB8AC3E}">
        <p14:creationId xmlns:p14="http://schemas.microsoft.com/office/powerpoint/2010/main" val="36646863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C86654-1CED-13B4-11B7-8C744FD59261}"/>
              </a:ext>
            </a:extLst>
          </p:cNvPr>
          <p:cNvSpPr>
            <a:spLocks noGrp="1"/>
          </p:cNvSpPr>
          <p:nvPr>
            <p:ph type="title"/>
          </p:nvPr>
        </p:nvSpPr>
        <p:spPr/>
        <p:txBody>
          <a:bodyPr/>
          <a:lstStyle/>
          <a:p>
            <a:r>
              <a:rPr lang="en-US" dirty="0"/>
              <a:t>Mixed Reality (MR)</a:t>
            </a:r>
          </a:p>
        </p:txBody>
      </p:sp>
      <p:sp>
        <p:nvSpPr>
          <p:cNvPr id="3" name="Content Placeholder 2">
            <a:extLst>
              <a:ext uri="{FF2B5EF4-FFF2-40B4-BE49-F238E27FC236}">
                <a16:creationId xmlns:a16="http://schemas.microsoft.com/office/drawing/2014/main" id="{AE3F87F3-6632-B213-4488-EF896F73AC49}"/>
              </a:ext>
            </a:extLst>
          </p:cNvPr>
          <p:cNvSpPr>
            <a:spLocks noGrp="1"/>
          </p:cNvSpPr>
          <p:nvPr>
            <p:ph sz="quarter" idx="11"/>
          </p:nvPr>
        </p:nvSpPr>
        <p:spPr>
          <a:xfrm>
            <a:off x="480133" y="1046715"/>
            <a:ext cx="5278395" cy="5075237"/>
          </a:xfrm>
        </p:spPr>
        <p:txBody>
          <a:bodyPr/>
          <a:lstStyle/>
          <a:p>
            <a:pPr>
              <a:lnSpc>
                <a:spcPct val="150000"/>
              </a:lnSpc>
            </a:pPr>
            <a:r>
              <a:rPr lang="en-US" dirty="0"/>
              <a:t>Fusion of VR, AR, and other simulation technologies with physical pieces or equipment</a:t>
            </a:r>
          </a:p>
          <a:p>
            <a:pPr>
              <a:lnSpc>
                <a:spcPct val="150000"/>
              </a:lnSpc>
            </a:pPr>
            <a:r>
              <a:rPr lang="en-US" dirty="0"/>
              <a:t>Reconfigurable - to avoid learning the environment</a:t>
            </a:r>
          </a:p>
          <a:p>
            <a:pPr>
              <a:lnSpc>
                <a:spcPct val="150000"/>
              </a:lnSpc>
            </a:pPr>
            <a:r>
              <a:rPr lang="en-US" dirty="0"/>
              <a:t>Full body tracking - environment responds to user(s)</a:t>
            </a:r>
          </a:p>
        </p:txBody>
      </p:sp>
      <p:pic>
        <p:nvPicPr>
          <p:cNvPr id="6" name="Picture 5">
            <a:extLst>
              <a:ext uri="{FF2B5EF4-FFF2-40B4-BE49-F238E27FC236}">
                <a16:creationId xmlns:a16="http://schemas.microsoft.com/office/drawing/2014/main" id="{65D9C2EF-07E3-E189-ABF4-EFB6C90C44BD}"/>
              </a:ext>
            </a:extLst>
          </p:cNvPr>
          <p:cNvPicPr>
            <a:picLocks noChangeAspect="1"/>
          </p:cNvPicPr>
          <p:nvPr/>
        </p:nvPicPr>
        <p:blipFill rotWithShape="1">
          <a:blip r:embed="rId2"/>
          <a:srcRect b="29640"/>
          <a:stretch/>
        </p:blipFill>
        <p:spPr>
          <a:xfrm>
            <a:off x="8106032" y="1046716"/>
            <a:ext cx="3966520" cy="1859842"/>
          </a:xfrm>
          <a:prstGeom prst="rect">
            <a:avLst/>
          </a:prstGeom>
        </p:spPr>
      </p:pic>
      <p:pic>
        <p:nvPicPr>
          <p:cNvPr id="7" name="Picture 6">
            <a:extLst>
              <a:ext uri="{FF2B5EF4-FFF2-40B4-BE49-F238E27FC236}">
                <a16:creationId xmlns:a16="http://schemas.microsoft.com/office/drawing/2014/main" id="{17269E7A-D94B-65D0-0411-4597423AA32D}"/>
              </a:ext>
            </a:extLst>
          </p:cNvPr>
          <p:cNvPicPr>
            <a:picLocks noChangeAspect="1"/>
          </p:cNvPicPr>
          <p:nvPr/>
        </p:nvPicPr>
        <p:blipFill>
          <a:blip r:embed="rId3"/>
          <a:stretch>
            <a:fillRect/>
          </a:stretch>
        </p:blipFill>
        <p:spPr>
          <a:xfrm>
            <a:off x="5963917" y="3463123"/>
            <a:ext cx="4029456" cy="2464352"/>
          </a:xfrm>
          <a:prstGeom prst="rect">
            <a:avLst/>
          </a:prstGeom>
        </p:spPr>
      </p:pic>
      <p:sp>
        <p:nvSpPr>
          <p:cNvPr id="8" name="TextBox 7">
            <a:extLst>
              <a:ext uri="{FF2B5EF4-FFF2-40B4-BE49-F238E27FC236}">
                <a16:creationId xmlns:a16="http://schemas.microsoft.com/office/drawing/2014/main" id="{B97CD639-06DF-A4F1-2EAE-6E4641EAF71B}"/>
              </a:ext>
            </a:extLst>
          </p:cNvPr>
          <p:cNvSpPr txBox="1"/>
          <p:nvPr/>
        </p:nvSpPr>
        <p:spPr>
          <a:xfrm>
            <a:off x="5339447" y="5968154"/>
            <a:ext cx="5278395" cy="646331"/>
          </a:xfrm>
          <a:prstGeom prst="rect">
            <a:avLst/>
          </a:prstGeom>
          <a:noFill/>
        </p:spPr>
        <p:txBody>
          <a:bodyPr wrap="square">
            <a:spAutoFit/>
          </a:bodyPr>
          <a:lstStyle/>
          <a:p>
            <a:pPr algn="ctr"/>
            <a:r>
              <a:rPr lang="en-US" sz="1800" dirty="0" err="1">
                <a:latin typeface="Arial Narrow" charset="0"/>
                <a:cs typeface="Arial Narrow" charset="0"/>
              </a:rPr>
              <a:t>Flatworld</a:t>
            </a:r>
            <a:r>
              <a:rPr lang="en-US" sz="1800" dirty="0">
                <a:latin typeface="Arial Narrow" charset="0"/>
                <a:cs typeface="Arial Narrow" charset="0"/>
              </a:rPr>
              <a:t> - USC Institute for Creative Technologies, https://</a:t>
            </a:r>
            <a:r>
              <a:rPr lang="en-US" sz="1800" dirty="0" err="1">
                <a:latin typeface="Arial Narrow" charset="0"/>
                <a:cs typeface="Arial Narrow" charset="0"/>
              </a:rPr>
              <a:t>ict.usc.edu</a:t>
            </a:r>
            <a:r>
              <a:rPr lang="en-US" sz="1800" dirty="0">
                <a:latin typeface="Arial Narrow" charset="0"/>
                <a:cs typeface="Arial Narrow" charset="0"/>
              </a:rPr>
              <a:t>/prototypes/</a:t>
            </a:r>
            <a:r>
              <a:rPr lang="en-US" sz="1800" dirty="0" err="1">
                <a:latin typeface="Arial Narrow" charset="0"/>
                <a:cs typeface="Arial Narrow" charset="0"/>
              </a:rPr>
              <a:t>flatworld</a:t>
            </a:r>
            <a:r>
              <a:rPr lang="en-US" sz="1800" dirty="0">
                <a:latin typeface="Arial Narrow" charset="0"/>
                <a:cs typeface="Arial Narrow" charset="0"/>
              </a:rPr>
              <a:t>/</a:t>
            </a:r>
          </a:p>
        </p:txBody>
      </p:sp>
      <p:sp>
        <p:nvSpPr>
          <p:cNvPr id="10" name="TextBox 9">
            <a:extLst>
              <a:ext uri="{FF2B5EF4-FFF2-40B4-BE49-F238E27FC236}">
                <a16:creationId xmlns:a16="http://schemas.microsoft.com/office/drawing/2014/main" id="{465E872D-76C6-4B3E-9AE9-898733574554}"/>
              </a:ext>
            </a:extLst>
          </p:cNvPr>
          <p:cNvSpPr txBox="1"/>
          <p:nvPr/>
        </p:nvSpPr>
        <p:spPr>
          <a:xfrm>
            <a:off x="8283807" y="2926690"/>
            <a:ext cx="3610969" cy="369332"/>
          </a:xfrm>
          <a:prstGeom prst="rect">
            <a:avLst/>
          </a:prstGeom>
          <a:noFill/>
        </p:spPr>
        <p:txBody>
          <a:bodyPr wrap="square">
            <a:spAutoFit/>
          </a:bodyPr>
          <a:lstStyle/>
          <a:p>
            <a:pPr algn="ctr"/>
            <a:r>
              <a:rPr lang="en-US" sz="1800" dirty="0">
                <a:latin typeface="Arial Narrow" charset="0"/>
                <a:cs typeface="Arial Narrow" charset="0"/>
              </a:rPr>
              <a:t>MIRAGE - Iowa State University</a:t>
            </a:r>
          </a:p>
        </p:txBody>
      </p:sp>
    </p:spTree>
    <p:extLst>
      <p:ext uri="{BB962C8B-B14F-4D97-AF65-F5344CB8AC3E}">
        <p14:creationId xmlns:p14="http://schemas.microsoft.com/office/powerpoint/2010/main" val="11927002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B3DAB7-AFE2-E42E-FBE1-AFF244DAA209}"/>
              </a:ext>
            </a:extLst>
          </p:cNvPr>
          <p:cNvSpPr>
            <a:spLocks noGrp="1"/>
          </p:cNvSpPr>
          <p:nvPr>
            <p:ph type="title"/>
          </p:nvPr>
        </p:nvSpPr>
        <p:spPr/>
        <p:txBody>
          <a:bodyPr/>
          <a:lstStyle/>
          <a:p>
            <a:r>
              <a:rPr lang="en-US" dirty="0"/>
              <a:t>XR Software &amp; Tools</a:t>
            </a:r>
          </a:p>
        </p:txBody>
      </p:sp>
      <p:sp>
        <p:nvSpPr>
          <p:cNvPr id="3" name="Content Placeholder 2">
            <a:extLst>
              <a:ext uri="{FF2B5EF4-FFF2-40B4-BE49-F238E27FC236}">
                <a16:creationId xmlns:a16="http://schemas.microsoft.com/office/drawing/2014/main" id="{8B797596-5455-F152-CB15-137F769B3912}"/>
              </a:ext>
            </a:extLst>
          </p:cNvPr>
          <p:cNvSpPr>
            <a:spLocks noGrp="1"/>
          </p:cNvSpPr>
          <p:nvPr>
            <p:ph sz="quarter" idx="11"/>
          </p:nvPr>
        </p:nvSpPr>
        <p:spPr>
          <a:xfrm>
            <a:off x="134451" y="1237753"/>
            <a:ext cx="5473859" cy="5075546"/>
          </a:xfrm>
        </p:spPr>
        <p:txBody>
          <a:bodyPr/>
          <a:lstStyle/>
          <a:p>
            <a:r>
              <a:rPr lang="en-US" dirty="0"/>
              <a:t>VR Head Mounted Displays (HMDs)</a:t>
            </a:r>
          </a:p>
          <a:p>
            <a:pPr lvl="1"/>
            <a:r>
              <a:rPr lang="en-US" dirty="0"/>
              <a:t>HTC VIVE Pro 2</a:t>
            </a:r>
          </a:p>
          <a:p>
            <a:pPr lvl="1"/>
            <a:r>
              <a:rPr lang="en-US" dirty="0"/>
              <a:t>Valve Index</a:t>
            </a:r>
          </a:p>
          <a:p>
            <a:pPr marL="609585" lvl="1" indent="0">
              <a:buNone/>
            </a:pPr>
            <a:endParaRPr lang="en-US" sz="600" dirty="0"/>
          </a:p>
          <a:p>
            <a:r>
              <a:rPr lang="en-US" dirty="0"/>
              <a:t>AR HMDs</a:t>
            </a:r>
          </a:p>
          <a:p>
            <a:pPr lvl="1"/>
            <a:r>
              <a:rPr lang="en-US" dirty="0"/>
              <a:t>Microsoft HoloLens 2</a:t>
            </a:r>
          </a:p>
          <a:p>
            <a:pPr lvl="1"/>
            <a:r>
              <a:rPr lang="en-US" dirty="0"/>
              <a:t>Magic Leap 2</a:t>
            </a:r>
          </a:p>
          <a:p>
            <a:pPr marL="609585" lvl="1" indent="0">
              <a:buNone/>
            </a:pPr>
            <a:endParaRPr lang="en-US" sz="600" dirty="0"/>
          </a:p>
          <a:p>
            <a:r>
              <a:rPr lang="en-US" dirty="0"/>
              <a:t>MR HMDs</a:t>
            </a:r>
          </a:p>
          <a:p>
            <a:pPr lvl="1"/>
            <a:r>
              <a:rPr lang="en-US" dirty="0"/>
              <a:t>HTC VIVE XR Elite</a:t>
            </a:r>
          </a:p>
          <a:p>
            <a:pPr lvl="1"/>
            <a:r>
              <a:rPr lang="en-US" dirty="0"/>
              <a:t>Meta Quest Pro</a:t>
            </a:r>
          </a:p>
          <a:p>
            <a:pPr lvl="1"/>
            <a:r>
              <a:rPr lang="en-US" dirty="0"/>
              <a:t>Apple Vision Pro</a:t>
            </a:r>
          </a:p>
        </p:txBody>
      </p:sp>
      <p:pic>
        <p:nvPicPr>
          <p:cNvPr id="1026" name="Picture 2" descr="Unity Real-Time Development Platform | 3D, 2D VR &amp; AR Engine">
            <a:extLst>
              <a:ext uri="{FF2B5EF4-FFF2-40B4-BE49-F238E27FC236}">
                <a16:creationId xmlns:a16="http://schemas.microsoft.com/office/drawing/2014/main" id="{1CCB069B-97CC-6CD0-461C-8596B3BAE15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729" t="28994" r="14975" b="26480"/>
          <a:stretch/>
        </p:blipFill>
        <p:spPr bwMode="auto">
          <a:xfrm>
            <a:off x="7758003" y="1420108"/>
            <a:ext cx="1931158" cy="72045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50B57FC8-B9A9-DA5F-511B-786D38A01DF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06266" y="1381472"/>
            <a:ext cx="768179" cy="797725"/>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2">
            <a:extLst>
              <a:ext uri="{FF2B5EF4-FFF2-40B4-BE49-F238E27FC236}">
                <a16:creationId xmlns:a16="http://schemas.microsoft.com/office/drawing/2014/main" id="{DE1221D9-19C3-3531-39DC-F22DABAB6B28}"/>
              </a:ext>
            </a:extLst>
          </p:cNvPr>
          <p:cNvSpPr txBox="1">
            <a:spLocks/>
          </p:cNvSpPr>
          <p:nvPr/>
        </p:nvSpPr>
        <p:spPr bwMode="auto">
          <a:xfrm>
            <a:off x="7301370" y="891372"/>
            <a:ext cx="5473859" cy="52873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457189" indent="-457189" algn="l" rtl="0" eaLnBrk="1" fontAlgn="base" hangingPunct="1">
              <a:spcBef>
                <a:spcPct val="20000"/>
              </a:spcBef>
              <a:spcAft>
                <a:spcPct val="0"/>
              </a:spcAft>
              <a:buClr>
                <a:schemeClr val="tx1"/>
              </a:buClr>
              <a:buSzPct val="75000"/>
              <a:buFont typeface="Wingdings" charset="2"/>
              <a:buChar char="Ø"/>
              <a:defRPr sz="2800">
                <a:solidFill>
                  <a:schemeClr val="tx1"/>
                </a:solidFill>
                <a:latin typeface="Arial Narrow"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Arial Narrow" charset="0"/>
                <a:ea typeface="Arial Narrow" charset="0"/>
                <a:cs typeface="Arial Narrow" charset="0"/>
              </a:defRPr>
            </a:lvl2pPr>
            <a:lvl3pPr marL="1523962" indent="-304792" algn="l" rtl="0" eaLnBrk="1" fontAlgn="base" hangingPunct="1">
              <a:spcBef>
                <a:spcPct val="20000"/>
              </a:spcBef>
              <a:spcAft>
                <a:spcPct val="0"/>
              </a:spcAft>
              <a:buClr>
                <a:schemeClr val="tx1"/>
              </a:buClr>
              <a:buSzPct val="50000"/>
              <a:buFont typeface="Wingdings" charset="2"/>
              <a:buChar char="v"/>
              <a:defRPr sz="2000">
                <a:solidFill>
                  <a:schemeClr val="tx1"/>
                </a:solidFill>
                <a:latin typeface="Arial Narrow" charset="0"/>
                <a:ea typeface="Arial Narrow" charset="0"/>
                <a:cs typeface="Arial Narrow" charset="0"/>
              </a:defRPr>
            </a:lvl3pPr>
            <a:lvl4pPr marL="2133547" indent="-304792" algn="l" rtl="0" eaLnBrk="1" fontAlgn="base" hangingPunct="1">
              <a:spcBef>
                <a:spcPct val="20000"/>
              </a:spcBef>
              <a:spcAft>
                <a:spcPct val="0"/>
              </a:spcAft>
              <a:buClr>
                <a:schemeClr val="accent2"/>
              </a:buClr>
              <a:buSzPct val="55000"/>
              <a:buFont typeface="Wingdings" pitchFamily="2" charset="2"/>
              <a:buChar char="n"/>
              <a:defRPr sz="2667">
                <a:solidFill>
                  <a:schemeClr val="tx1"/>
                </a:solidFill>
                <a:latin typeface="+mn-lt"/>
              </a:defRPr>
            </a:lvl4pPr>
            <a:lvl5pPr marL="274313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a:lstStyle>
          <a:p>
            <a:r>
              <a:rPr lang="en-US" kern="0" dirty="0"/>
              <a:t>Software development platforms</a:t>
            </a:r>
          </a:p>
        </p:txBody>
      </p:sp>
      <p:grpSp>
        <p:nvGrpSpPr>
          <p:cNvPr id="14" name="Group 13">
            <a:extLst>
              <a:ext uri="{FF2B5EF4-FFF2-40B4-BE49-F238E27FC236}">
                <a16:creationId xmlns:a16="http://schemas.microsoft.com/office/drawing/2014/main" id="{5147C281-E9C7-DDE7-04BD-1EED5681A0E1}"/>
              </a:ext>
            </a:extLst>
          </p:cNvPr>
          <p:cNvGrpSpPr/>
          <p:nvPr/>
        </p:nvGrpSpPr>
        <p:grpSpPr>
          <a:xfrm>
            <a:off x="5786855" y="2257481"/>
            <a:ext cx="2111461" cy="1868378"/>
            <a:chOff x="6307893" y="1274802"/>
            <a:chExt cx="2111461" cy="1868378"/>
          </a:xfrm>
        </p:grpSpPr>
        <p:pic>
          <p:nvPicPr>
            <p:cNvPr id="9" name="Picture 6" descr="Amazon.com: HTC Vive Pro 2 Headset Only : Video Games">
              <a:extLst>
                <a:ext uri="{FF2B5EF4-FFF2-40B4-BE49-F238E27FC236}">
                  <a16:creationId xmlns:a16="http://schemas.microsoft.com/office/drawing/2014/main" id="{AA7D10F6-368A-331F-FAD2-1F224A7E749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39680" y="1274802"/>
              <a:ext cx="2079674" cy="146826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CB511777-9463-5B8B-A76A-2FEBE95CD525}"/>
                </a:ext>
              </a:extLst>
            </p:cNvPr>
            <p:cNvSpPr txBox="1"/>
            <p:nvPr/>
          </p:nvSpPr>
          <p:spPr>
            <a:xfrm>
              <a:off x="6307893" y="2743070"/>
              <a:ext cx="2111461" cy="400110"/>
            </a:xfrm>
            <a:prstGeom prst="rect">
              <a:avLst/>
            </a:prstGeom>
            <a:noFill/>
          </p:spPr>
          <p:txBody>
            <a:bodyPr wrap="square">
              <a:spAutoFit/>
            </a:bodyPr>
            <a:lstStyle/>
            <a:p>
              <a:pPr algn="ctr"/>
              <a:r>
                <a:rPr lang="en-US" sz="2000" dirty="0">
                  <a:latin typeface="Arial Narrow" charset="0"/>
                  <a:cs typeface="Arial Narrow" charset="0"/>
                </a:rPr>
                <a:t>HTC VIVE Pro 2</a:t>
              </a:r>
            </a:p>
          </p:txBody>
        </p:sp>
      </p:grpSp>
      <p:grpSp>
        <p:nvGrpSpPr>
          <p:cNvPr id="15" name="Group 14">
            <a:extLst>
              <a:ext uri="{FF2B5EF4-FFF2-40B4-BE49-F238E27FC236}">
                <a16:creationId xmlns:a16="http://schemas.microsoft.com/office/drawing/2014/main" id="{95E74DC8-67A0-22B3-8058-286EBB34654F}"/>
              </a:ext>
            </a:extLst>
          </p:cNvPr>
          <p:cNvGrpSpPr/>
          <p:nvPr/>
        </p:nvGrpSpPr>
        <p:grpSpPr>
          <a:xfrm>
            <a:off x="8982568" y="3246853"/>
            <a:ext cx="2111461" cy="1708531"/>
            <a:chOff x="9381274" y="2063578"/>
            <a:chExt cx="2111461" cy="1708531"/>
          </a:xfrm>
        </p:grpSpPr>
        <p:pic>
          <p:nvPicPr>
            <p:cNvPr id="1034" name="Picture 10" descr="HoloLens 2 vs HoloLens 1: what's new? | 4Experience's AR/VR Blog">
              <a:extLst>
                <a:ext uri="{FF2B5EF4-FFF2-40B4-BE49-F238E27FC236}">
                  <a16:creationId xmlns:a16="http://schemas.microsoft.com/office/drawing/2014/main" id="{2BE1DDCB-D64F-57E6-D5EF-C5B1267BBF0A}"/>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989" t="21647" r="13177" b="9880"/>
            <a:stretch/>
          </p:blipFill>
          <p:spPr bwMode="auto">
            <a:xfrm>
              <a:off x="9437815" y="2063578"/>
              <a:ext cx="1998380" cy="125406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02FD594B-84A7-3503-E5C1-2730904E6A0D}"/>
                </a:ext>
              </a:extLst>
            </p:cNvPr>
            <p:cNvSpPr txBox="1"/>
            <p:nvPr/>
          </p:nvSpPr>
          <p:spPr>
            <a:xfrm>
              <a:off x="9381274" y="3371999"/>
              <a:ext cx="2111461" cy="400110"/>
            </a:xfrm>
            <a:prstGeom prst="rect">
              <a:avLst/>
            </a:prstGeom>
            <a:noFill/>
          </p:spPr>
          <p:txBody>
            <a:bodyPr wrap="square">
              <a:spAutoFit/>
            </a:bodyPr>
            <a:lstStyle/>
            <a:p>
              <a:pPr algn="ctr"/>
              <a:r>
                <a:rPr lang="en-US" sz="2000" dirty="0">
                  <a:latin typeface="Arial Narrow" charset="0"/>
                  <a:cs typeface="Arial Narrow" charset="0"/>
                </a:rPr>
                <a:t>HoloLens 2</a:t>
              </a:r>
            </a:p>
          </p:txBody>
        </p:sp>
      </p:grpSp>
      <p:grpSp>
        <p:nvGrpSpPr>
          <p:cNvPr id="16" name="Group 15">
            <a:extLst>
              <a:ext uri="{FF2B5EF4-FFF2-40B4-BE49-F238E27FC236}">
                <a16:creationId xmlns:a16="http://schemas.microsoft.com/office/drawing/2014/main" id="{01A6B167-ADD4-2EA0-C39A-174613240EB7}"/>
              </a:ext>
            </a:extLst>
          </p:cNvPr>
          <p:cNvGrpSpPr/>
          <p:nvPr/>
        </p:nvGrpSpPr>
        <p:grpSpPr>
          <a:xfrm>
            <a:off x="3859106" y="4116017"/>
            <a:ext cx="2449135" cy="1598225"/>
            <a:chOff x="6463693" y="3915007"/>
            <a:chExt cx="2449135" cy="1598225"/>
          </a:xfrm>
        </p:grpSpPr>
        <p:pic>
          <p:nvPicPr>
            <p:cNvPr id="5" name="Picture 4" descr="A close-up of a virtual reality goggles&#10;&#10;Description automatically generated">
              <a:extLst>
                <a:ext uri="{FF2B5EF4-FFF2-40B4-BE49-F238E27FC236}">
                  <a16:creationId xmlns:a16="http://schemas.microsoft.com/office/drawing/2014/main" id="{807F8DDA-44B5-6B0C-A94F-E20958852671}"/>
                </a:ext>
              </a:extLst>
            </p:cNvPr>
            <p:cNvPicPr>
              <a:picLocks noChangeAspect="1"/>
            </p:cNvPicPr>
            <p:nvPr/>
          </p:nvPicPr>
          <p:blipFill rotWithShape="1">
            <a:blip r:embed="rId6">
              <a:extLst>
                <a:ext uri="{28A0092B-C50C-407E-A947-70E740481C1C}">
                  <a14:useLocalDpi xmlns:a14="http://schemas.microsoft.com/office/drawing/2010/main" val="0"/>
                </a:ext>
              </a:extLst>
            </a:blip>
            <a:srcRect l="3902" t="14873" r="2977" b="8653"/>
            <a:stretch/>
          </p:blipFill>
          <p:spPr>
            <a:xfrm>
              <a:off x="6626100" y="3915007"/>
              <a:ext cx="2079674" cy="1137809"/>
            </a:xfrm>
            <a:prstGeom prst="rect">
              <a:avLst/>
            </a:prstGeom>
          </p:spPr>
        </p:pic>
        <p:sp>
          <p:nvSpPr>
            <p:cNvPr id="11" name="TextBox 10">
              <a:extLst>
                <a:ext uri="{FF2B5EF4-FFF2-40B4-BE49-F238E27FC236}">
                  <a16:creationId xmlns:a16="http://schemas.microsoft.com/office/drawing/2014/main" id="{38E77EAC-6F7A-9466-0B03-6370BB8AFB67}"/>
                </a:ext>
              </a:extLst>
            </p:cNvPr>
            <p:cNvSpPr txBox="1"/>
            <p:nvPr/>
          </p:nvSpPr>
          <p:spPr>
            <a:xfrm>
              <a:off x="6463693" y="5113122"/>
              <a:ext cx="2449135" cy="400110"/>
            </a:xfrm>
            <a:prstGeom prst="rect">
              <a:avLst/>
            </a:prstGeom>
            <a:noFill/>
          </p:spPr>
          <p:txBody>
            <a:bodyPr wrap="square">
              <a:spAutoFit/>
            </a:bodyPr>
            <a:lstStyle>
              <a:defPPr>
                <a:defRPr lang="en-US"/>
              </a:defPPr>
              <a:lvl1pPr algn="ctr">
                <a:defRPr sz="2000">
                  <a:latin typeface="Arial Narrow" charset="0"/>
                  <a:cs typeface="Arial Narrow" charset="0"/>
                </a:defRPr>
              </a:lvl1pPr>
            </a:lstStyle>
            <a:p>
              <a:r>
                <a:rPr lang="en-US" dirty="0"/>
                <a:t>HTC VIVE XR Elite </a:t>
              </a:r>
            </a:p>
          </p:txBody>
        </p:sp>
      </p:grpSp>
      <p:grpSp>
        <p:nvGrpSpPr>
          <p:cNvPr id="17" name="Group 16">
            <a:extLst>
              <a:ext uri="{FF2B5EF4-FFF2-40B4-BE49-F238E27FC236}">
                <a16:creationId xmlns:a16="http://schemas.microsoft.com/office/drawing/2014/main" id="{DB627DA0-1083-85AF-BA78-3847FFE5B7B5}"/>
              </a:ext>
            </a:extLst>
          </p:cNvPr>
          <p:cNvGrpSpPr/>
          <p:nvPr/>
        </p:nvGrpSpPr>
        <p:grpSpPr>
          <a:xfrm>
            <a:off x="6917472" y="4755329"/>
            <a:ext cx="2449135" cy="1603247"/>
            <a:chOff x="9360167" y="4291263"/>
            <a:chExt cx="2449135" cy="1603247"/>
          </a:xfrm>
        </p:grpSpPr>
        <p:pic>
          <p:nvPicPr>
            <p:cNvPr id="6" name="Picture 2" descr="Meta Quest Pro Headset">
              <a:extLst>
                <a:ext uri="{FF2B5EF4-FFF2-40B4-BE49-F238E27FC236}">
                  <a16:creationId xmlns:a16="http://schemas.microsoft.com/office/drawing/2014/main" id="{6B09841A-CE56-8B61-6CBA-F583F45EC390}"/>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7106" t="12712" r="11026" b="10775"/>
            <a:stretch/>
          </p:blipFill>
          <p:spPr bwMode="auto">
            <a:xfrm>
              <a:off x="9628492" y="4291263"/>
              <a:ext cx="2164308" cy="1137809"/>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4284243B-DCF5-5019-D324-B4AC5158F73A}"/>
                </a:ext>
              </a:extLst>
            </p:cNvPr>
            <p:cNvSpPr txBox="1"/>
            <p:nvPr/>
          </p:nvSpPr>
          <p:spPr>
            <a:xfrm>
              <a:off x="9360167" y="5494400"/>
              <a:ext cx="2449135" cy="400110"/>
            </a:xfrm>
            <a:prstGeom prst="rect">
              <a:avLst/>
            </a:prstGeom>
            <a:noFill/>
          </p:spPr>
          <p:txBody>
            <a:bodyPr wrap="square">
              <a:spAutoFit/>
            </a:bodyPr>
            <a:lstStyle>
              <a:defPPr>
                <a:defRPr lang="en-US"/>
              </a:defPPr>
              <a:lvl1pPr algn="ctr">
                <a:defRPr sz="2000">
                  <a:latin typeface="Arial Narrow" charset="0"/>
                  <a:cs typeface="Arial Narrow" charset="0"/>
                </a:defRPr>
              </a:lvl1pPr>
            </a:lstStyle>
            <a:p>
              <a:r>
                <a:rPr lang="en-US" dirty="0"/>
                <a:t>Meta Quest Pro</a:t>
              </a:r>
            </a:p>
          </p:txBody>
        </p:sp>
      </p:grpSp>
    </p:spTree>
    <p:extLst>
      <p:ext uri="{BB962C8B-B14F-4D97-AF65-F5344CB8AC3E}">
        <p14:creationId xmlns:p14="http://schemas.microsoft.com/office/powerpoint/2010/main" val="18354387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5A37B1-23D7-F5AC-90C6-A1D11D785D0F}"/>
              </a:ext>
            </a:extLst>
          </p:cNvPr>
          <p:cNvSpPr>
            <a:spLocks noGrp="1"/>
          </p:cNvSpPr>
          <p:nvPr>
            <p:ph type="title"/>
          </p:nvPr>
        </p:nvSpPr>
        <p:spPr/>
        <p:txBody>
          <a:bodyPr/>
          <a:lstStyle/>
          <a:p>
            <a:r>
              <a:rPr lang="en-US" dirty="0">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XR Software &amp; Tools</a:t>
            </a:r>
            <a:endParaRPr lang="en-US" dirty="0"/>
          </a:p>
        </p:txBody>
      </p:sp>
      <p:graphicFrame>
        <p:nvGraphicFramePr>
          <p:cNvPr id="10" name="Google Shape;123;g13b98e78190_0_28">
            <a:extLst>
              <a:ext uri="{FF2B5EF4-FFF2-40B4-BE49-F238E27FC236}">
                <a16:creationId xmlns:a16="http://schemas.microsoft.com/office/drawing/2014/main" id="{DFD744E8-3C00-D69C-574D-73ED38BB436C}"/>
              </a:ext>
            </a:extLst>
          </p:cNvPr>
          <p:cNvGraphicFramePr>
            <a:graphicFrameLocks noGrp="1"/>
          </p:cNvGraphicFramePr>
          <p:nvPr>
            <p:ph sz="quarter" idx="11"/>
            <p:extLst>
              <p:ext uri="{D42A27DB-BD31-4B8C-83A1-F6EECF244321}">
                <p14:modId xmlns:p14="http://schemas.microsoft.com/office/powerpoint/2010/main" val="4286122385"/>
              </p:ext>
            </p:extLst>
          </p:nvPr>
        </p:nvGraphicFramePr>
        <p:xfrm>
          <a:off x="388539" y="1008020"/>
          <a:ext cx="11433800" cy="4660110"/>
        </p:xfrm>
        <a:graphic>
          <a:graphicData uri="http://schemas.openxmlformats.org/drawingml/2006/table">
            <a:tbl>
              <a:tblPr>
                <a:tableStyleId>{5940675A-B579-460E-94D1-54222C63F5DA}</a:tableStyleId>
              </a:tblPr>
              <a:tblGrid>
                <a:gridCol w="1633400">
                  <a:extLst>
                    <a:ext uri="{9D8B030D-6E8A-4147-A177-3AD203B41FA5}">
                      <a16:colId xmlns:a16="http://schemas.microsoft.com/office/drawing/2014/main" val="20000"/>
                    </a:ext>
                  </a:extLst>
                </a:gridCol>
                <a:gridCol w="1633400">
                  <a:extLst>
                    <a:ext uri="{9D8B030D-6E8A-4147-A177-3AD203B41FA5}">
                      <a16:colId xmlns:a16="http://schemas.microsoft.com/office/drawing/2014/main" val="20001"/>
                    </a:ext>
                  </a:extLst>
                </a:gridCol>
                <a:gridCol w="1633400">
                  <a:extLst>
                    <a:ext uri="{9D8B030D-6E8A-4147-A177-3AD203B41FA5}">
                      <a16:colId xmlns:a16="http://schemas.microsoft.com/office/drawing/2014/main" val="20002"/>
                    </a:ext>
                  </a:extLst>
                </a:gridCol>
                <a:gridCol w="1633400">
                  <a:extLst>
                    <a:ext uri="{9D8B030D-6E8A-4147-A177-3AD203B41FA5}">
                      <a16:colId xmlns:a16="http://schemas.microsoft.com/office/drawing/2014/main" val="20003"/>
                    </a:ext>
                  </a:extLst>
                </a:gridCol>
                <a:gridCol w="1633400">
                  <a:extLst>
                    <a:ext uri="{9D8B030D-6E8A-4147-A177-3AD203B41FA5}">
                      <a16:colId xmlns:a16="http://schemas.microsoft.com/office/drawing/2014/main" val="20004"/>
                    </a:ext>
                  </a:extLst>
                </a:gridCol>
                <a:gridCol w="1633400">
                  <a:extLst>
                    <a:ext uri="{9D8B030D-6E8A-4147-A177-3AD203B41FA5}">
                      <a16:colId xmlns:a16="http://schemas.microsoft.com/office/drawing/2014/main" val="20005"/>
                    </a:ext>
                  </a:extLst>
                </a:gridCol>
                <a:gridCol w="1633400">
                  <a:extLst>
                    <a:ext uri="{9D8B030D-6E8A-4147-A177-3AD203B41FA5}">
                      <a16:colId xmlns:a16="http://schemas.microsoft.com/office/drawing/2014/main" val="20006"/>
                    </a:ext>
                  </a:extLst>
                </a:gridCol>
              </a:tblGrid>
              <a:tr h="648350">
                <a:tc>
                  <a:txBody>
                    <a:bodyPr/>
                    <a:lstStyle/>
                    <a:p>
                      <a:pPr marL="0" lvl="0" indent="0" algn="ctr" rtl="0">
                        <a:spcBef>
                          <a:spcPts val="0"/>
                        </a:spcBef>
                        <a:spcAft>
                          <a:spcPts val="0"/>
                        </a:spcAft>
                        <a:buNone/>
                      </a:pPr>
                      <a:endParaRPr sz="1400" dirty="0"/>
                    </a:p>
                  </a:txBody>
                  <a:tcPr marL="91425" marR="91425" marT="91425" marB="91425">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spcBef>
                          <a:spcPts val="0"/>
                        </a:spcBef>
                        <a:spcAft>
                          <a:spcPts val="0"/>
                        </a:spcAft>
                        <a:buNone/>
                      </a:pPr>
                      <a:r>
                        <a:rPr lang="en-US" sz="1400" dirty="0"/>
                        <a:t>HTC VIVE Pro 2</a:t>
                      </a:r>
                      <a:endParaRPr sz="1400" dirty="0"/>
                    </a:p>
                  </a:txBody>
                  <a:tcPr marL="91425" marR="91425" marT="91425" marB="91425">
                    <a:lnL w="12700" cap="flat" cmpd="sng" algn="ctr">
                      <a:solidFill>
                        <a:schemeClr val="tx1"/>
                      </a:solidFill>
                      <a:prstDash val="solid"/>
                      <a:round/>
                      <a:headEnd type="none" w="med" len="med"/>
                      <a:tailEnd type="none" w="med" len="med"/>
                    </a:lnL>
                  </a:tcPr>
                </a:tc>
                <a:tc>
                  <a:txBody>
                    <a:bodyPr/>
                    <a:lstStyle/>
                    <a:p>
                      <a:pPr marL="0" lvl="0" indent="0" algn="ctr" rtl="0">
                        <a:spcBef>
                          <a:spcPts val="0"/>
                        </a:spcBef>
                        <a:spcAft>
                          <a:spcPts val="0"/>
                        </a:spcAft>
                        <a:buNone/>
                      </a:pPr>
                      <a:r>
                        <a:rPr lang="en-US" sz="1400" dirty="0"/>
                        <a:t>Valve Index</a:t>
                      </a:r>
                      <a:endParaRPr sz="1400" dirty="0"/>
                    </a:p>
                  </a:txBody>
                  <a:tcPr marL="91425" marR="91425" marT="91425" marB="91425"/>
                </a:tc>
                <a:tc>
                  <a:txBody>
                    <a:bodyPr/>
                    <a:lstStyle/>
                    <a:p>
                      <a:pPr marL="0" lvl="0" indent="0" algn="ctr" rtl="0">
                        <a:spcBef>
                          <a:spcPts val="0"/>
                        </a:spcBef>
                        <a:spcAft>
                          <a:spcPts val="0"/>
                        </a:spcAft>
                        <a:buNone/>
                      </a:pPr>
                      <a:r>
                        <a:rPr lang="en-US" sz="1400"/>
                        <a:t>Microsoft HoloLens 2</a:t>
                      </a:r>
                      <a:endParaRPr sz="1400"/>
                    </a:p>
                  </a:txBody>
                  <a:tcPr marL="91425" marR="91425" marT="91425" marB="91425"/>
                </a:tc>
                <a:tc>
                  <a:txBody>
                    <a:bodyPr/>
                    <a:lstStyle/>
                    <a:p>
                      <a:pPr marL="0" lvl="0" indent="0" algn="ctr" rtl="0">
                        <a:spcBef>
                          <a:spcPts val="0"/>
                        </a:spcBef>
                        <a:spcAft>
                          <a:spcPts val="0"/>
                        </a:spcAft>
                        <a:buNone/>
                      </a:pPr>
                      <a:r>
                        <a:rPr lang="en-US" sz="1400" dirty="0"/>
                        <a:t>Magic Leap 2 </a:t>
                      </a:r>
                      <a:endParaRPr sz="1400" dirty="0"/>
                    </a:p>
                  </a:txBody>
                  <a:tcPr marL="91425" marR="91425" marT="91425" marB="91425"/>
                </a:tc>
                <a:tc>
                  <a:txBody>
                    <a:bodyPr/>
                    <a:lstStyle/>
                    <a:p>
                      <a:pPr marL="0" lvl="0" indent="0" algn="ctr" rtl="0">
                        <a:spcBef>
                          <a:spcPts val="0"/>
                        </a:spcBef>
                        <a:spcAft>
                          <a:spcPts val="0"/>
                        </a:spcAft>
                        <a:buNone/>
                      </a:pPr>
                      <a:r>
                        <a:rPr lang="en-US" sz="1400" dirty="0"/>
                        <a:t>HTC VIVE XR Elite</a:t>
                      </a:r>
                      <a:endParaRPr sz="1400" dirty="0"/>
                    </a:p>
                  </a:txBody>
                  <a:tcPr marL="91425" marR="91425" marT="91425" marB="91425"/>
                </a:tc>
                <a:tc>
                  <a:txBody>
                    <a:bodyPr/>
                    <a:lstStyle/>
                    <a:p>
                      <a:pPr marL="0" lvl="0" indent="0" algn="ctr" rtl="0">
                        <a:spcBef>
                          <a:spcPts val="0"/>
                        </a:spcBef>
                        <a:spcAft>
                          <a:spcPts val="0"/>
                        </a:spcAft>
                        <a:buNone/>
                      </a:pPr>
                      <a:r>
                        <a:rPr lang="en-US" sz="1400" dirty="0"/>
                        <a:t>Meta Quest Pro</a:t>
                      </a:r>
                      <a:endParaRPr sz="1400" dirty="0"/>
                    </a:p>
                  </a:txBody>
                  <a:tcPr marL="91425" marR="91425" marT="91425" marB="91425"/>
                </a:tc>
                <a:extLst>
                  <a:ext uri="{0D108BD9-81ED-4DB2-BD59-A6C34878D82A}">
                    <a16:rowId xmlns:a16="http://schemas.microsoft.com/office/drawing/2014/main" val="10000"/>
                  </a:ext>
                </a:extLst>
              </a:tr>
              <a:tr h="454725">
                <a:tc>
                  <a:txBody>
                    <a:bodyPr/>
                    <a:lstStyle/>
                    <a:p>
                      <a:pPr marL="0" lvl="0" indent="0" algn="ctr" rtl="0">
                        <a:spcBef>
                          <a:spcPts val="0"/>
                        </a:spcBef>
                        <a:spcAft>
                          <a:spcPts val="0"/>
                        </a:spcAft>
                        <a:buNone/>
                      </a:pPr>
                      <a:r>
                        <a:rPr lang="en-US" sz="1400" dirty="0"/>
                        <a:t>HMD Type</a:t>
                      </a:r>
                      <a:endParaRPr sz="1400" dirty="0"/>
                    </a:p>
                  </a:txBody>
                  <a:tcPr marL="91425" marR="91425" marT="91425" marB="91425">
                    <a:lnT w="12700" cap="flat" cmpd="sng" algn="ctr">
                      <a:solidFill>
                        <a:schemeClr val="tx1"/>
                      </a:solidFill>
                      <a:prstDash val="solid"/>
                      <a:round/>
                      <a:headEnd type="none" w="med" len="med"/>
                      <a:tailEnd type="none" w="med" len="med"/>
                    </a:lnT>
                  </a:tcPr>
                </a:tc>
                <a:tc>
                  <a:txBody>
                    <a:bodyPr/>
                    <a:lstStyle/>
                    <a:p>
                      <a:pPr marL="0" lvl="0" indent="0" algn="ctr" rtl="0">
                        <a:spcBef>
                          <a:spcPts val="0"/>
                        </a:spcBef>
                        <a:spcAft>
                          <a:spcPts val="0"/>
                        </a:spcAft>
                        <a:buNone/>
                      </a:pPr>
                      <a:r>
                        <a:rPr lang="en-US" sz="1400" dirty="0"/>
                        <a:t>VR</a:t>
                      </a:r>
                      <a:endParaRPr sz="1400" dirty="0"/>
                    </a:p>
                  </a:txBody>
                  <a:tcPr marL="91425" marR="91425" marT="91425" marB="91425"/>
                </a:tc>
                <a:tc>
                  <a:txBody>
                    <a:bodyPr/>
                    <a:lstStyle/>
                    <a:p>
                      <a:pPr marL="0" lvl="0" indent="0" algn="ctr" rtl="0">
                        <a:spcBef>
                          <a:spcPts val="0"/>
                        </a:spcBef>
                        <a:spcAft>
                          <a:spcPts val="0"/>
                        </a:spcAft>
                        <a:buNone/>
                      </a:pPr>
                      <a:r>
                        <a:rPr lang="en-US" sz="1400"/>
                        <a:t>VR</a:t>
                      </a:r>
                      <a:endParaRPr sz="1400"/>
                    </a:p>
                  </a:txBody>
                  <a:tcPr marL="91425" marR="91425" marT="91425" marB="91425"/>
                </a:tc>
                <a:tc>
                  <a:txBody>
                    <a:bodyPr/>
                    <a:lstStyle/>
                    <a:p>
                      <a:pPr marL="0" lvl="0" indent="0" algn="ctr" rtl="0">
                        <a:spcBef>
                          <a:spcPts val="0"/>
                        </a:spcBef>
                        <a:spcAft>
                          <a:spcPts val="0"/>
                        </a:spcAft>
                        <a:buNone/>
                      </a:pPr>
                      <a:r>
                        <a:rPr lang="en-US" sz="1400"/>
                        <a:t>AR</a:t>
                      </a:r>
                      <a:endParaRPr sz="1400"/>
                    </a:p>
                  </a:txBody>
                  <a:tcPr marL="91425" marR="91425" marT="91425" marB="91425"/>
                </a:tc>
                <a:tc>
                  <a:txBody>
                    <a:bodyPr/>
                    <a:lstStyle/>
                    <a:p>
                      <a:pPr marL="0" lvl="0" indent="0" algn="ctr" rtl="0">
                        <a:spcBef>
                          <a:spcPts val="0"/>
                        </a:spcBef>
                        <a:spcAft>
                          <a:spcPts val="0"/>
                        </a:spcAft>
                        <a:buNone/>
                      </a:pPr>
                      <a:r>
                        <a:rPr lang="en-US" sz="1400"/>
                        <a:t>AR</a:t>
                      </a:r>
                      <a:endParaRPr sz="1400"/>
                    </a:p>
                  </a:txBody>
                  <a:tcPr marL="91425" marR="91425" marT="91425" marB="91425"/>
                </a:tc>
                <a:tc>
                  <a:txBody>
                    <a:bodyPr/>
                    <a:lstStyle/>
                    <a:p>
                      <a:pPr marL="0" lvl="0" indent="0" algn="ctr" rtl="0">
                        <a:spcBef>
                          <a:spcPts val="0"/>
                        </a:spcBef>
                        <a:spcAft>
                          <a:spcPts val="0"/>
                        </a:spcAft>
                        <a:buNone/>
                      </a:pPr>
                      <a:r>
                        <a:rPr lang="en-US" sz="1400" dirty="0"/>
                        <a:t>MR</a:t>
                      </a:r>
                      <a:endParaRPr sz="1400" dirty="0"/>
                    </a:p>
                  </a:txBody>
                  <a:tcPr marL="91425" marR="91425" marT="91425" marB="91425"/>
                </a:tc>
                <a:tc>
                  <a:txBody>
                    <a:bodyPr/>
                    <a:lstStyle/>
                    <a:p>
                      <a:pPr marL="0" lvl="0" indent="0" algn="ctr" rtl="0">
                        <a:spcBef>
                          <a:spcPts val="0"/>
                        </a:spcBef>
                        <a:spcAft>
                          <a:spcPts val="0"/>
                        </a:spcAft>
                        <a:buNone/>
                      </a:pPr>
                      <a:r>
                        <a:rPr lang="en-US" sz="1400" dirty="0"/>
                        <a:t>MR</a:t>
                      </a:r>
                      <a:endParaRPr sz="1400" dirty="0"/>
                    </a:p>
                  </a:txBody>
                  <a:tcPr marL="91425" marR="91425" marT="91425" marB="91425"/>
                </a:tc>
                <a:extLst>
                  <a:ext uri="{0D108BD9-81ED-4DB2-BD59-A6C34878D82A}">
                    <a16:rowId xmlns:a16="http://schemas.microsoft.com/office/drawing/2014/main" val="10001"/>
                  </a:ext>
                </a:extLst>
              </a:tr>
              <a:tr h="590125">
                <a:tc>
                  <a:txBody>
                    <a:bodyPr/>
                    <a:lstStyle/>
                    <a:p>
                      <a:pPr marL="0" lvl="0" indent="0" algn="ctr" rtl="0">
                        <a:spcBef>
                          <a:spcPts val="0"/>
                        </a:spcBef>
                        <a:spcAft>
                          <a:spcPts val="0"/>
                        </a:spcAft>
                        <a:buNone/>
                      </a:pPr>
                      <a:r>
                        <a:rPr lang="en-US" sz="1400" dirty="0"/>
                        <a:t>Connection</a:t>
                      </a:r>
                      <a:endParaRPr sz="1400" dirty="0"/>
                    </a:p>
                  </a:txBody>
                  <a:tcPr marL="91425" marR="91425" marT="91425" marB="91425"/>
                </a:tc>
                <a:tc>
                  <a:txBody>
                    <a:bodyPr/>
                    <a:lstStyle/>
                    <a:p>
                      <a:pPr marL="0" lvl="0" indent="0" algn="ctr" rtl="0">
                        <a:spcBef>
                          <a:spcPts val="0"/>
                        </a:spcBef>
                        <a:spcAft>
                          <a:spcPts val="0"/>
                        </a:spcAft>
                        <a:buNone/>
                      </a:pPr>
                      <a:r>
                        <a:rPr lang="en-US" sz="1400" dirty="0"/>
                        <a:t>Tethered</a:t>
                      </a:r>
                      <a:endParaRPr sz="1400" dirty="0"/>
                    </a:p>
                  </a:txBody>
                  <a:tcPr marL="91425" marR="91425" marT="91425" marB="91425"/>
                </a:tc>
                <a:tc>
                  <a:txBody>
                    <a:bodyPr/>
                    <a:lstStyle/>
                    <a:p>
                      <a:pPr marL="0" lvl="0" indent="0" algn="ctr" rtl="0">
                        <a:spcBef>
                          <a:spcPts val="0"/>
                        </a:spcBef>
                        <a:spcAft>
                          <a:spcPts val="0"/>
                        </a:spcAft>
                        <a:buNone/>
                      </a:pPr>
                      <a:r>
                        <a:rPr lang="en-US" sz="1400" dirty="0"/>
                        <a:t>Tethered</a:t>
                      </a:r>
                      <a:endParaRPr sz="1400" dirty="0"/>
                    </a:p>
                  </a:txBody>
                  <a:tcPr marL="91425" marR="91425" marT="91425" marB="91425"/>
                </a:tc>
                <a:tc>
                  <a:txBody>
                    <a:bodyPr/>
                    <a:lstStyle/>
                    <a:p>
                      <a:pPr marL="0" lvl="0" indent="0" algn="ctr" rtl="0">
                        <a:spcBef>
                          <a:spcPts val="0"/>
                        </a:spcBef>
                        <a:spcAft>
                          <a:spcPts val="0"/>
                        </a:spcAft>
                        <a:buNone/>
                      </a:pPr>
                      <a:r>
                        <a:rPr lang="en-US" sz="1400"/>
                        <a:t>Untethered</a:t>
                      </a:r>
                      <a:endParaRPr sz="1400"/>
                    </a:p>
                  </a:txBody>
                  <a:tcPr marL="91425" marR="91425" marT="91425" marB="91425"/>
                </a:tc>
                <a:tc>
                  <a:txBody>
                    <a:bodyPr/>
                    <a:lstStyle/>
                    <a:p>
                      <a:pPr marL="0" lvl="0" indent="0" algn="ctr" rtl="0">
                        <a:spcBef>
                          <a:spcPts val="0"/>
                        </a:spcBef>
                        <a:spcAft>
                          <a:spcPts val="0"/>
                        </a:spcAft>
                        <a:buNone/>
                      </a:pPr>
                      <a:r>
                        <a:rPr lang="en-US" sz="1400" dirty="0"/>
                        <a:t>Untethered</a:t>
                      </a:r>
                      <a:endParaRPr sz="1400" dirty="0"/>
                    </a:p>
                  </a:txBody>
                  <a:tcPr marL="91425" marR="91425" marT="91425" marB="91425"/>
                </a:tc>
                <a:tc>
                  <a:txBody>
                    <a:bodyPr/>
                    <a:lstStyle/>
                    <a:p>
                      <a:pPr marL="0" lvl="0" indent="0" algn="ctr" rtl="0">
                        <a:spcBef>
                          <a:spcPts val="0"/>
                        </a:spcBef>
                        <a:spcAft>
                          <a:spcPts val="0"/>
                        </a:spcAft>
                        <a:buNone/>
                      </a:pPr>
                      <a:r>
                        <a:rPr lang="en-US" sz="1400"/>
                        <a:t>Untethered</a:t>
                      </a:r>
                      <a:endParaRPr sz="1400"/>
                    </a:p>
                  </a:txBody>
                  <a:tcPr marL="91425" marR="91425" marT="91425" marB="91425"/>
                </a:tc>
                <a:tc>
                  <a:txBody>
                    <a:bodyPr/>
                    <a:lstStyle/>
                    <a:p>
                      <a:pPr marL="0" lvl="0" indent="0" algn="ctr" rtl="0">
                        <a:spcBef>
                          <a:spcPts val="0"/>
                        </a:spcBef>
                        <a:spcAft>
                          <a:spcPts val="0"/>
                        </a:spcAft>
                        <a:buNone/>
                      </a:pPr>
                      <a:r>
                        <a:rPr lang="en-US" sz="1400" dirty="0"/>
                        <a:t>Untethered</a:t>
                      </a:r>
                      <a:endParaRPr sz="1400" dirty="0"/>
                    </a:p>
                  </a:txBody>
                  <a:tcPr marL="91425" marR="91425" marT="91425" marB="91425"/>
                </a:tc>
                <a:extLst>
                  <a:ext uri="{0D108BD9-81ED-4DB2-BD59-A6C34878D82A}">
                    <a16:rowId xmlns:a16="http://schemas.microsoft.com/office/drawing/2014/main" val="10002"/>
                  </a:ext>
                </a:extLst>
              </a:tr>
              <a:tr h="660525">
                <a:tc>
                  <a:txBody>
                    <a:bodyPr/>
                    <a:lstStyle/>
                    <a:p>
                      <a:pPr marL="0" lvl="0" indent="0" algn="ctr" rtl="0">
                        <a:spcBef>
                          <a:spcPts val="0"/>
                        </a:spcBef>
                        <a:spcAft>
                          <a:spcPts val="0"/>
                        </a:spcAft>
                        <a:buNone/>
                      </a:pPr>
                      <a:r>
                        <a:rPr lang="en-US" sz="1400"/>
                        <a:t>Resolution</a:t>
                      </a:r>
                      <a:endParaRPr sz="1400"/>
                    </a:p>
                  </a:txBody>
                  <a:tcPr marL="91425" marR="91425" marT="91425" marB="91425"/>
                </a:tc>
                <a:tc>
                  <a:txBody>
                    <a:bodyPr/>
                    <a:lstStyle/>
                    <a:p>
                      <a:pPr marL="0" lvl="0" indent="0" algn="ctr" rtl="0">
                        <a:spcBef>
                          <a:spcPts val="0"/>
                        </a:spcBef>
                        <a:spcAft>
                          <a:spcPts val="0"/>
                        </a:spcAft>
                        <a:buNone/>
                      </a:pPr>
                      <a:r>
                        <a:rPr lang="en-US" sz="1400"/>
                        <a:t>2448 x 2448 pixels per eye </a:t>
                      </a:r>
                      <a:endParaRPr sz="1400"/>
                    </a:p>
                  </a:txBody>
                  <a:tcPr marL="91425" marR="91425" marT="91425" marB="91425"/>
                </a:tc>
                <a:tc>
                  <a:txBody>
                    <a:bodyPr/>
                    <a:lstStyle/>
                    <a:p>
                      <a:pPr marL="0" lvl="0" indent="0" algn="ctr" rtl="0">
                        <a:spcBef>
                          <a:spcPts val="0"/>
                        </a:spcBef>
                        <a:spcAft>
                          <a:spcPts val="0"/>
                        </a:spcAft>
                        <a:buClr>
                          <a:schemeClr val="dk1"/>
                        </a:buClr>
                        <a:buSzPts val="1100"/>
                        <a:buFont typeface="Arial"/>
                        <a:buNone/>
                      </a:pPr>
                      <a:r>
                        <a:rPr lang="en-US" sz="1400" dirty="0">
                          <a:solidFill>
                            <a:schemeClr val="dk1"/>
                          </a:solidFill>
                        </a:rPr>
                        <a:t>1440 x 1600 pixels per eye </a:t>
                      </a:r>
                      <a:endParaRPr sz="1400" dirty="0"/>
                    </a:p>
                  </a:txBody>
                  <a:tcPr marL="91425" marR="91425" marT="91425" marB="91425"/>
                </a:tc>
                <a:tc>
                  <a:txBody>
                    <a:bodyPr/>
                    <a:lstStyle/>
                    <a:p>
                      <a:pPr marL="0" lvl="0" indent="0" algn="ctr" rtl="0">
                        <a:spcBef>
                          <a:spcPts val="0"/>
                        </a:spcBef>
                        <a:spcAft>
                          <a:spcPts val="0"/>
                        </a:spcAft>
                        <a:buNone/>
                      </a:pPr>
                      <a:r>
                        <a:rPr lang="en-US" sz="1400" dirty="0"/>
                        <a:t>1440 x 936 pixels per eye</a:t>
                      </a:r>
                      <a:endParaRPr sz="1400" dirty="0"/>
                    </a:p>
                  </a:txBody>
                  <a:tcPr marL="91425" marR="91425" marT="91425" marB="91425"/>
                </a:tc>
                <a:tc>
                  <a:txBody>
                    <a:bodyPr/>
                    <a:lstStyle/>
                    <a:p>
                      <a:pPr marL="0" lvl="0" indent="0" algn="ctr" rtl="0">
                        <a:spcBef>
                          <a:spcPts val="0"/>
                        </a:spcBef>
                        <a:spcAft>
                          <a:spcPts val="0"/>
                        </a:spcAft>
                        <a:buNone/>
                      </a:pPr>
                      <a:r>
                        <a:rPr lang="en-US" sz="1400" dirty="0"/>
                        <a:t>1440 x 1760 pixels per eye</a:t>
                      </a:r>
                      <a:endParaRPr sz="1400" dirty="0"/>
                    </a:p>
                  </a:txBody>
                  <a:tcPr marL="91425" marR="91425" marT="91425" marB="91425"/>
                </a:tc>
                <a:tc>
                  <a:txBody>
                    <a:bodyPr/>
                    <a:lstStyle/>
                    <a:p>
                      <a:pPr marL="0" lvl="0" indent="0" algn="ctr" rtl="0">
                        <a:spcBef>
                          <a:spcPts val="0"/>
                        </a:spcBef>
                        <a:spcAft>
                          <a:spcPts val="0"/>
                        </a:spcAft>
                        <a:buNone/>
                      </a:pPr>
                      <a:r>
                        <a:rPr lang="en-US" sz="1400" dirty="0"/>
                        <a:t>1920 x 1920 pixels per eye</a:t>
                      </a:r>
                      <a:endParaRPr sz="1400" dirty="0"/>
                    </a:p>
                  </a:txBody>
                  <a:tcPr marL="91425" marR="91425" marT="91425" marB="91425"/>
                </a:tc>
                <a:tc>
                  <a:txBody>
                    <a:bodyPr/>
                    <a:lstStyle/>
                    <a:p>
                      <a:pPr marL="0" lvl="0" indent="0" algn="ctr" rtl="0">
                        <a:spcBef>
                          <a:spcPts val="0"/>
                        </a:spcBef>
                        <a:spcAft>
                          <a:spcPts val="0"/>
                        </a:spcAft>
                        <a:buNone/>
                      </a:pPr>
                      <a:r>
                        <a:rPr lang="en-US" sz="1400" dirty="0"/>
                        <a:t>1800 x 1920 pixels per eye</a:t>
                      </a:r>
                      <a:endParaRPr sz="1400" dirty="0"/>
                    </a:p>
                  </a:txBody>
                  <a:tcPr marL="91425" marR="91425" marT="91425" marB="91425"/>
                </a:tc>
                <a:extLst>
                  <a:ext uri="{0D108BD9-81ED-4DB2-BD59-A6C34878D82A}">
                    <a16:rowId xmlns:a16="http://schemas.microsoft.com/office/drawing/2014/main" val="10003"/>
                  </a:ext>
                </a:extLst>
              </a:tr>
              <a:tr h="660525">
                <a:tc>
                  <a:txBody>
                    <a:bodyPr/>
                    <a:lstStyle/>
                    <a:p>
                      <a:pPr marL="0" lvl="0" indent="0" algn="ctr" rtl="0">
                        <a:spcBef>
                          <a:spcPts val="0"/>
                        </a:spcBef>
                        <a:spcAft>
                          <a:spcPts val="0"/>
                        </a:spcAft>
                        <a:buNone/>
                      </a:pPr>
                      <a:r>
                        <a:rPr lang="en-US" sz="1400"/>
                        <a:t>Colors/Screen</a:t>
                      </a:r>
                      <a:endParaRPr sz="1400"/>
                    </a:p>
                  </a:txBody>
                  <a:tcPr marL="91425" marR="91425" marT="91425" marB="91425"/>
                </a:tc>
                <a:tc>
                  <a:txBody>
                    <a:bodyPr/>
                    <a:lstStyle/>
                    <a:p>
                      <a:pPr marL="0" lvl="0" indent="0" algn="ctr" rtl="0">
                        <a:spcBef>
                          <a:spcPts val="0"/>
                        </a:spcBef>
                        <a:spcAft>
                          <a:spcPts val="0"/>
                        </a:spcAft>
                        <a:buNone/>
                      </a:pPr>
                      <a:r>
                        <a:rPr lang="en-US" sz="1400"/>
                        <a:t>Dual RGB low persistence LCD</a:t>
                      </a:r>
                      <a:endParaRPr sz="1400"/>
                    </a:p>
                  </a:txBody>
                  <a:tcPr marL="91425" marR="91425" marT="91425" marB="91425"/>
                </a:tc>
                <a:tc>
                  <a:txBody>
                    <a:bodyPr/>
                    <a:lstStyle/>
                    <a:p>
                      <a:pPr marL="0" lvl="0" indent="0" algn="ctr" rtl="0">
                        <a:spcBef>
                          <a:spcPts val="0"/>
                        </a:spcBef>
                        <a:spcAft>
                          <a:spcPts val="0"/>
                        </a:spcAft>
                        <a:buNone/>
                      </a:pPr>
                      <a:r>
                        <a:rPr lang="en-US" sz="1400" dirty="0"/>
                        <a:t>Dual RGB ultra-low global backlight LCD</a:t>
                      </a:r>
                      <a:endParaRPr sz="1400" dirty="0"/>
                    </a:p>
                  </a:txBody>
                  <a:tcPr marL="91425" marR="91425" marT="91425" marB="91425"/>
                </a:tc>
                <a:tc>
                  <a:txBody>
                    <a:bodyPr/>
                    <a:lstStyle/>
                    <a:p>
                      <a:pPr marL="0" lvl="0" indent="0" algn="ctr" rtl="0">
                        <a:spcBef>
                          <a:spcPts val="0"/>
                        </a:spcBef>
                        <a:spcAft>
                          <a:spcPts val="0"/>
                        </a:spcAft>
                        <a:buNone/>
                      </a:pPr>
                      <a:r>
                        <a:rPr lang="en-US" sz="1400" dirty="0"/>
                        <a:t>See-through holographic lenses (waveguides)</a:t>
                      </a:r>
                      <a:endParaRPr sz="1400" dirty="0"/>
                    </a:p>
                  </a:txBody>
                  <a:tcPr marL="91425" marR="91425" marT="91425" marB="91425"/>
                </a:tc>
                <a:tc>
                  <a:txBody>
                    <a:bodyPr/>
                    <a:lstStyle/>
                    <a:p>
                      <a:pPr marL="0" lvl="0" indent="0" algn="ctr" rtl="0">
                        <a:spcBef>
                          <a:spcPts val="0"/>
                        </a:spcBef>
                        <a:spcAft>
                          <a:spcPts val="0"/>
                        </a:spcAft>
                        <a:buNone/>
                      </a:pPr>
                      <a:r>
                        <a:rPr lang="en-US" sz="1400" dirty="0"/>
                        <a:t>Dual LCOS display (waveguides)</a:t>
                      </a:r>
                      <a:endParaRPr sz="1400" dirty="0">
                        <a:highlight>
                          <a:srgbClr val="FFFF00"/>
                        </a:highlight>
                      </a:endParaRPr>
                    </a:p>
                  </a:txBody>
                  <a:tcPr marL="91425" marR="91425" marT="91425" marB="91425"/>
                </a:tc>
                <a:tc>
                  <a:txBody>
                    <a:bodyPr/>
                    <a:lstStyle/>
                    <a:p>
                      <a:pPr marL="0" lvl="0" indent="0" algn="ctr" rtl="0">
                        <a:spcBef>
                          <a:spcPts val="0"/>
                        </a:spcBef>
                        <a:spcAft>
                          <a:spcPts val="0"/>
                        </a:spcAft>
                        <a:buNone/>
                      </a:pPr>
                      <a:r>
                        <a:rPr lang="en-US" sz="1400" dirty="0"/>
                        <a:t>Dual LCD RGB stripe subpixel layout</a:t>
                      </a:r>
                      <a:endParaRPr sz="1400" dirty="0"/>
                    </a:p>
                  </a:txBody>
                  <a:tcPr marL="91425" marR="91425" marT="91425" marB="91425"/>
                </a:tc>
                <a:tc>
                  <a:txBody>
                    <a:bodyPr/>
                    <a:lstStyle/>
                    <a:p>
                      <a:pPr marL="0" lvl="0" indent="0" algn="ctr" rtl="0">
                        <a:spcBef>
                          <a:spcPts val="0"/>
                        </a:spcBef>
                        <a:spcAft>
                          <a:spcPts val="0"/>
                        </a:spcAft>
                        <a:buNone/>
                      </a:pPr>
                      <a:r>
                        <a:rPr lang="en-US" sz="1400" dirty="0"/>
                        <a:t>Dual QD-LCD with local dimming backlight</a:t>
                      </a:r>
                      <a:endParaRPr sz="1400" dirty="0"/>
                    </a:p>
                  </a:txBody>
                  <a:tcPr marL="91425" marR="91425" marT="91425" marB="91425"/>
                </a:tc>
                <a:extLst>
                  <a:ext uri="{0D108BD9-81ED-4DB2-BD59-A6C34878D82A}">
                    <a16:rowId xmlns:a16="http://schemas.microsoft.com/office/drawing/2014/main" val="10004"/>
                  </a:ext>
                </a:extLst>
              </a:tr>
              <a:tr h="660525">
                <a:tc>
                  <a:txBody>
                    <a:bodyPr/>
                    <a:lstStyle/>
                    <a:p>
                      <a:pPr marL="0" lvl="0" indent="0" algn="ctr" rtl="0">
                        <a:spcBef>
                          <a:spcPts val="0"/>
                        </a:spcBef>
                        <a:spcAft>
                          <a:spcPts val="0"/>
                        </a:spcAft>
                        <a:buNone/>
                      </a:pPr>
                      <a:r>
                        <a:rPr lang="en-US" sz="1400"/>
                        <a:t>Refresh rate</a:t>
                      </a:r>
                      <a:endParaRPr sz="1400"/>
                    </a:p>
                  </a:txBody>
                  <a:tcPr marL="91425" marR="91425" marT="91425" marB="91425"/>
                </a:tc>
                <a:tc>
                  <a:txBody>
                    <a:bodyPr/>
                    <a:lstStyle/>
                    <a:p>
                      <a:pPr marL="0" lvl="0" indent="0" algn="ctr" rtl="0">
                        <a:spcBef>
                          <a:spcPts val="0"/>
                        </a:spcBef>
                        <a:spcAft>
                          <a:spcPts val="0"/>
                        </a:spcAft>
                        <a:buNone/>
                      </a:pPr>
                      <a:r>
                        <a:rPr lang="en-US" sz="1400"/>
                        <a:t>90/120 Hz (90 Hz with wireless adapter)</a:t>
                      </a:r>
                      <a:endParaRPr sz="1400"/>
                    </a:p>
                  </a:txBody>
                  <a:tcPr marL="91425" marR="91425" marT="91425" marB="91425"/>
                </a:tc>
                <a:tc>
                  <a:txBody>
                    <a:bodyPr/>
                    <a:lstStyle/>
                    <a:p>
                      <a:pPr marL="0" lvl="0" indent="0" algn="ctr" rtl="0">
                        <a:spcBef>
                          <a:spcPts val="0"/>
                        </a:spcBef>
                        <a:spcAft>
                          <a:spcPts val="0"/>
                        </a:spcAft>
                        <a:buNone/>
                      </a:pPr>
                      <a:r>
                        <a:rPr lang="en-US" sz="1400" dirty="0"/>
                        <a:t>90/120/144 Hz</a:t>
                      </a:r>
                      <a:endParaRPr sz="1400" dirty="0"/>
                    </a:p>
                  </a:txBody>
                  <a:tcPr marL="91425" marR="91425" marT="91425" marB="91425"/>
                </a:tc>
                <a:tc>
                  <a:txBody>
                    <a:bodyPr/>
                    <a:lstStyle/>
                    <a:p>
                      <a:pPr marL="0" lvl="0" indent="0" algn="ctr" rtl="0">
                        <a:spcBef>
                          <a:spcPts val="0"/>
                        </a:spcBef>
                        <a:spcAft>
                          <a:spcPts val="0"/>
                        </a:spcAft>
                        <a:buNone/>
                      </a:pPr>
                      <a:r>
                        <a:rPr lang="en-US" sz="1400"/>
                        <a:t>120 Hz</a:t>
                      </a:r>
                      <a:endParaRPr sz="1400"/>
                    </a:p>
                  </a:txBody>
                  <a:tcPr marL="91425" marR="91425" marT="91425" marB="91425"/>
                </a:tc>
                <a:tc>
                  <a:txBody>
                    <a:bodyPr/>
                    <a:lstStyle/>
                    <a:p>
                      <a:pPr marL="0" lvl="0" indent="0" algn="ctr" rtl="0">
                        <a:spcBef>
                          <a:spcPts val="0"/>
                        </a:spcBef>
                        <a:spcAft>
                          <a:spcPts val="0"/>
                        </a:spcAft>
                        <a:buNone/>
                      </a:pPr>
                      <a:r>
                        <a:rPr lang="en-US" sz="1400" dirty="0"/>
                        <a:t>120 Hz</a:t>
                      </a:r>
                      <a:endParaRPr sz="1400" dirty="0"/>
                    </a:p>
                  </a:txBody>
                  <a:tcPr marL="91425" marR="91425" marT="91425" marB="91425"/>
                </a:tc>
                <a:tc>
                  <a:txBody>
                    <a:bodyPr/>
                    <a:lstStyle/>
                    <a:p>
                      <a:pPr marL="0" lvl="0" indent="0" algn="ctr" rtl="0">
                        <a:spcBef>
                          <a:spcPts val="0"/>
                        </a:spcBef>
                        <a:spcAft>
                          <a:spcPts val="0"/>
                        </a:spcAft>
                        <a:buNone/>
                      </a:pPr>
                      <a:r>
                        <a:rPr lang="en-US" sz="1400" dirty="0"/>
                        <a:t>90 Hz</a:t>
                      </a:r>
                      <a:endParaRPr sz="1400" dirty="0"/>
                    </a:p>
                  </a:txBody>
                  <a:tcPr marL="91425" marR="91425" marT="91425" marB="91425"/>
                </a:tc>
                <a:tc>
                  <a:txBody>
                    <a:bodyPr/>
                    <a:lstStyle/>
                    <a:p>
                      <a:pPr marL="0" lvl="0" indent="0" algn="ctr" rtl="0">
                        <a:spcBef>
                          <a:spcPts val="0"/>
                        </a:spcBef>
                        <a:spcAft>
                          <a:spcPts val="0"/>
                        </a:spcAft>
                        <a:buNone/>
                      </a:pPr>
                      <a:r>
                        <a:rPr lang="en-US" sz="1400" dirty="0"/>
                        <a:t>90 Hz</a:t>
                      </a:r>
                      <a:endParaRPr sz="1400" dirty="0"/>
                    </a:p>
                  </a:txBody>
                  <a:tcPr marL="91425" marR="91425" marT="91425" marB="91425"/>
                </a:tc>
                <a:extLst>
                  <a:ext uri="{0D108BD9-81ED-4DB2-BD59-A6C34878D82A}">
                    <a16:rowId xmlns:a16="http://schemas.microsoft.com/office/drawing/2014/main" val="10005"/>
                  </a:ext>
                </a:extLst>
              </a:tr>
              <a:tr h="660525">
                <a:tc>
                  <a:txBody>
                    <a:bodyPr/>
                    <a:lstStyle/>
                    <a:p>
                      <a:pPr marL="0" lvl="0" indent="0" algn="ctr" rtl="0">
                        <a:spcBef>
                          <a:spcPts val="0"/>
                        </a:spcBef>
                        <a:spcAft>
                          <a:spcPts val="0"/>
                        </a:spcAft>
                        <a:buNone/>
                      </a:pPr>
                      <a:r>
                        <a:rPr lang="en-US" sz="1400"/>
                        <a:t>Cost</a:t>
                      </a:r>
                      <a:endParaRPr sz="1400"/>
                    </a:p>
                  </a:txBody>
                  <a:tcPr marL="91425" marR="91425" marT="91425" marB="91425"/>
                </a:tc>
                <a:tc>
                  <a:txBody>
                    <a:bodyPr/>
                    <a:lstStyle/>
                    <a:p>
                      <a:pPr marL="0" lvl="0" indent="0" algn="ctr" rtl="0">
                        <a:spcBef>
                          <a:spcPts val="0"/>
                        </a:spcBef>
                        <a:spcAft>
                          <a:spcPts val="0"/>
                        </a:spcAft>
                        <a:buNone/>
                      </a:pPr>
                      <a:r>
                        <a:rPr lang="en-US" sz="1400"/>
                        <a:t>$799.00</a:t>
                      </a:r>
                      <a:endParaRPr sz="1400"/>
                    </a:p>
                  </a:txBody>
                  <a:tcPr marL="91425" marR="91425" marT="91425" marB="91425"/>
                </a:tc>
                <a:tc>
                  <a:txBody>
                    <a:bodyPr/>
                    <a:lstStyle/>
                    <a:p>
                      <a:pPr marL="0" lvl="0" indent="0" algn="ctr" rtl="0">
                        <a:spcBef>
                          <a:spcPts val="0"/>
                        </a:spcBef>
                        <a:spcAft>
                          <a:spcPts val="0"/>
                        </a:spcAft>
                        <a:buNone/>
                      </a:pPr>
                      <a:r>
                        <a:rPr lang="en-US" sz="1400" dirty="0"/>
                        <a:t>$999.00</a:t>
                      </a:r>
                      <a:endParaRPr sz="1400" dirty="0"/>
                    </a:p>
                  </a:txBody>
                  <a:tcPr marL="91425" marR="91425" marT="91425" marB="91425"/>
                </a:tc>
                <a:tc>
                  <a:txBody>
                    <a:bodyPr/>
                    <a:lstStyle/>
                    <a:p>
                      <a:pPr marL="0" lvl="0" indent="0" algn="ctr" rtl="0">
                        <a:spcBef>
                          <a:spcPts val="0"/>
                        </a:spcBef>
                        <a:spcAft>
                          <a:spcPts val="0"/>
                        </a:spcAft>
                        <a:buNone/>
                      </a:pPr>
                      <a:r>
                        <a:rPr lang="en-US" sz="1400" dirty="0"/>
                        <a:t>$3,500.00</a:t>
                      </a:r>
                      <a:endParaRPr sz="1400" dirty="0"/>
                    </a:p>
                  </a:txBody>
                  <a:tcPr marL="91425" marR="91425" marT="91425" marB="91425"/>
                </a:tc>
                <a:tc>
                  <a:txBody>
                    <a:bodyPr/>
                    <a:lstStyle/>
                    <a:p>
                      <a:pPr marL="0" lvl="0" indent="0" algn="ctr" rtl="0">
                        <a:spcBef>
                          <a:spcPts val="0"/>
                        </a:spcBef>
                        <a:spcAft>
                          <a:spcPts val="0"/>
                        </a:spcAft>
                        <a:buNone/>
                      </a:pPr>
                      <a:r>
                        <a:rPr lang="en-US" sz="1400" dirty="0"/>
                        <a:t>$3,299.00</a:t>
                      </a:r>
                      <a:endParaRPr sz="1400" dirty="0"/>
                    </a:p>
                  </a:txBody>
                  <a:tcPr marL="91425" marR="91425" marT="91425" marB="91425"/>
                </a:tc>
                <a:tc>
                  <a:txBody>
                    <a:bodyPr/>
                    <a:lstStyle/>
                    <a:p>
                      <a:pPr marL="0" lvl="0" indent="0" algn="ctr" rtl="0">
                        <a:spcBef>
                          <a:spcPts val="0"/>
                        </a:spcBef>
                        <a:spcAft>
                          <a:spcPts val="0"/>
                        </a:spcAft>
                        <a:buNone/>
                      </a:pPr>
                      <a:r>
                        <a:rPr lang="en-US" sz="1400" dirty="0"/>
                        <a:t>$1,099.00</a:t>
                      </a:r>
                      <a:endParaRPr sz="1400" dirty="0"/>
                    </a:p>
                  </a:txBody>
                  <a:tcPr marL="91425" marR="91425" marT="91425" marB="91425"/>
                </a:tc>
                <a:tc>
                  <a:txBody>
                    <a:bodyPr/>
                    <a:lstStyle/>
                    <a:p>
                      <a:pPr marL="0" lvl="0" indent="0" algn="ctr" rtl="0">
                        <a:spcBef>
                          <a:spcPts val="0"/>
                        </a:spcBef>
                        <a:spcAft>
                          <a:spcPts val="0"/>
                        </a:spcAft>
                        <a:buNone/>
                      </a:pPr>
                      <a:r>
                        <a:rPr lang="en-US" sz="1400" dirty="0"/>
                        <a:t>$999.00</a:t>
                      </a:r>
                      <a:endParaRPr sz="1400" dirty="0"/>
                    </a:p>
                  </a:txBody>
                  <a:tcPr marL="91425" marR="91425" marT="91425" marB="91425"/>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29258299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06D461-CC20-23FA-3A8D-108CAB045AE4}"/>
              </a:ext>
            </a:extLst>
          </p:cNvPr>
          <p:cNvSpPr>
            <a:spLocks noGrp="1"/>
          </p:cNvSpPr>
          <p:nvPr>
            <p:ph type="title"/>
          </p:nvPr>
        </p:nvSpPr>
        <p:spPr>
          <a:xfrm>
            <a:off x="912341" y="0"/>
            <a:ext cx="10367318" cy="795338"/>
          </a:xfrm>
        </p:spPr>
        <p:txBody>
          <a:bodyPr/>
          <a:lstStyle/>
          <a:p>
            <a:r>
              <a:rPr lang="en-US" dirty="0"/>
              <a:t>XR Environments – Out of the lab and into production</a:t>
            </a:r>
          </a:p>
        </p:txBody>
      </p:sp>
      <p:sp>
        <p:nvSpPr>
          <p:cNvPr id="8" name="Content Placeholder 7">
            <a:extLst>
              <a:ext uri="{FF2B5EF4-FFF2-40B4-BE49-F238E27FC236}">
                <a16:creationId xmlns:a16="http://schemas.microsoft.com/office/drawing/2014/main" id="{3BEBFE51-2ABF-7FDD-900A-1A85027BE002}"/>
              </a:ext>
            </a:extLst>
          </p:cNvPr>
          <p:cNvSpPr>
            <a:spLocks noGrp="1"/>
          </p:cNvSpPr>
          <p:nvPr>
            <p:ph sz="quarter" idx="11"/>
          </p:nvPr>
        </p:nvSpPr>
        <p:spPr>
          <a:xfrm>
            <a:off x="480132" y="1046715"/>
            <a:ext cx="11250613" cy="2382285"/>
          </a:xfrm>
        </p:spPr>
        <p:txBody>
          <a:bodyPr/>
          <a:lstStyle/>
          <a:p>
            <a:pPr>
              <a:lnSpc>
                <a:spcPct val="150000"/>
              </a:lnSpc>
            </a:pPr>
            <a:r>
              <a:rPr lang="en-US" sz="2400" dirty="0"/>
              <a:t>Ford Motor Company — Design (https://</a:t>
            </a:r>
            <a:r>
              <a:rPr lang="en-US" sz="2400" dirty="0" err="1"/>
              <a:t>www.autonews.com</a:t>
            </a:r>
            <a:r>
              <a:rPr lang="en-US" sz="2400" dirty="0"/>
              <a:t>/article/20170921/OEM03/170929971/ford-expands-use-of-augmented-reality-for-design)</a:t>
            </a:r>
          </a:p>
          <a:p>
            <a:pPr>
              <a:lnSpc>
                <a:spcPct val="150000"/>
              </a:lnSpc>
            </a:pPr>
            <a:r>
              <a:rPr lang="en-US" sz="2400" dirty="0"/>
              <a:t>Boeing — Assembly (https://</a:t>
            </a:r>
            <a:r>
              <a:rPr lang="en-US" sz="2400" dirty="0" err="1"/>
              <a:t>www.boeing.com</a:t>
            </a:r>
            <a:r>
              <a:rPr lang="en-US" sz="2400" dirty="0"/>
              <a:t>/features/2018/01/augmented-reality-01-18.page)</a:t>
            </a:r>
          </a:p>
        </p:txBody>
      </p:sp>
      <p:pic>
        <p:nvPicPr>
          <p:cNvPr id="3" name="Picture 2">
            <a:extLst>
              <a:ext uri="{FF2B5EF4-FFF2-40B4-BE49-F238E27FC236}">
                <a16:creationId xmlns:a16="http://schemas.microsoft.com/office/drawing/2014/main" id="{03D26E02-AD4A-23D5-3991-281835CD7909}"/>
              </a:ext>
            </a:extLst>
          </p:cNvPr>
          <p:cNvPicPr>
            <a:picLocks noChangeAspect="1"/>
          </p:cNvPicPr>
          <p:nvPr/>
        </p:nvPicPr>
        <p:blipFill>
          <a:blip r:embed="rId2"/>
          <a:stretch>
            <a:fillRect/>
          </a:stretch>
        </p:blipFill>
        <p:spPr>
          <a:xfrm>
            <a:off x="1258330" y="3546392"/>
            <a:ext cx="4518257" cy="2782466"/>
          </a:xfrm>
          <a:prstGeom prst="rect">
            <a:avLst/>
          </a:prstGeom>
        </p:spPr>
      </p:pic>
      <p:pic>
        <p:nvPicPr>
          <p:cNvPr id="4" name="Picture 3">
            <a:extLst>
              <a:ext uri="{FF2B5EF4-FFF2-40B4-BE49-F238E27FC236}">
                <a16:creationId xmlns:a16="http://schemas.microsoft.com/office/drawing/2014/main" id="{0F49BEDC-E9E9-898F-E933-4A46262CF99B}"/>
              </a:ext>
            </a:extLst>
          </p:cNvPr>
          <p:cNvPicPr>
            <a:picLocks noChangeAspect="1"/>
          </p:cNvPicPr>
          <p:nvPr/>
        </p:nvPicPr>
        <p:blipFill>
          <a:blip r:embed="rId3"/>
          <a:stretch>
            <a:fillRect/>
          </a:stretch>
        </p:blipFill>
        <p:spPr>
          <a:xfrm>
            <a:off x="6250461" y="3547080"/>
            <a:ext cx="4882978" cy="2781777"/>
          </a:xfrm>
          <a:prstGeom prst="rect">
            <a:avLst/>
          </a:prstGeom>
        </p:spPr>
      </p:pic>
    </p:spTree>
    <p:extLst>
      <p:ext uri="{BB962C8B-B14F-4D97-AF65-F5344CB8AC3E}">
        <p14:creationId xmlns:p14="http://schemas.microsoft.com/office/powerpoint/2010/main" val="10865542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A8EF38-ED8C-6514-B6A6-121B7C79F20B}"/>
              </a:ext>
            </a:extLst>
          </p:cNvPr>
          <p:cNvSpPr>
            <a:spLocks noGrp="1"/>
          </p:cNvSpPr>
          <p:nvPr>
            <p:ph type="title"/>
          </p:nvPr>
        </p:nvSpPr>
        <p:spPr>
          <a:xfrm>
            <a:off x="1326382" y="0"/>
            <a:ext cx="9455499" cy="795130"/>
          </a:xfrm>
        </p:spPr>
        <p:txBody>
          <a:bodyPr/>
          <a:lstStyle/>
          <a:p>
            <a:r>
              <a:rPr lang="en-US" dirty="0"/>
              <a:t>Benefits of Using ML in XR Environments</a:t>
            </a:r>
          </a:p>
        </p:txBody>
      </p:sp>
      <p:sp>
        <p:nvSpPr>
          <p:cNvPr id="3" name="Content Placeholder 2">
            <a:extLst>
              <a:ext uri="{FF2B5EF4-FFF2-40B4-BE49-F238E27FC236}">
                <a16:creationId xmlns:a16="http://schemas.microsoft.com/office/drawing/2014/main" id="{E346F988-526C-4B23-A496-0BFEAEFD2146}"/>
              </a:ext>
            </a:extLst>
          </p:cNvPr>
          <p:cNvSpPr>
            <a:spLocks noGrp="1"/>
          </p:cNvSpPr>
          <p:nvPr>
            <p:ph sz="quarter" idx="11"/>
          </p:nvPr>
        </p:nvSpPr>
        <p:spPr/>
        <p:txBody>
          <a:bodyPr anchor="ctr"/>
          <a:lstStyle/>
          <a:p>
            <a:r>
              <a:rPr lang="en-US" dirty="0"/>
              <a:t>As XR environments become more pervasive, demands on their capabilities are increasing</a:t>
            </a:r>
          </a:p>
          <a:p>
            <a:pPr lvl="1"/>
            <a:r>
              <a:rPr lang="en-US" dirty="0"/>
              <a:t>People expect proper “responses” from the environment to their interactions</a:t>
            </a:r>
          </a:p>
          <a:p>
            <a:pPr marL="609585" lvl="1" indent="0">
              <a:buNone/>
            </a:pPr>
            <a:endParaRPr lang="en-US" sz="1200" dirty="0"/>
          </a:p>
          <a:p>
            <a:r>
              <a:rPr lang="en-US" dirty="0"/>
              <a:t>Impossible to program all these variations</a:t>
            </a:r>
          </a:p>
          <a:p>
            <a:pPr marL="0" indent="0">
              <a:buNone/>
            </a:pPr>
            <a:endParaRPr lang="en-US" sz="1200" dirty="0"/>
          </a:p>
          <a:p>
            <a:r>
              <a:rPr lang="en-US" dirty="0"/>
              <a:t>ML provides methods to have an environment react appropriately without an explicit “rule” being put in for every potential user interaction</a:t>
            </a:r>
          </a:p>
          <a:p>
            <a:pPr marL="0" indent="0">
              <a:buNone/>
            </a:pPr>
            <a:endParaRPr lang="en-US" sz="1200" dirty="0"/>
          </a:p>
          <a:p>
            <a:r>
              <a:rPr lang="en-US" dirty="0"/>
              <a:t>ML methods can address a series of highly complicated issues and make XR environments more responsive and realistic</a:t>
            </a:r>
          </a:p>
        </p:txBody>
      </p:sp>
    </p:spTree>
    <p:extLst>
      <p:ext uri="{BB962C8B-B14F-4D97-AF65-F5344CB8AC3E}">
        <p14:creationId xmlns:p14="http://schemas.microsoft.com/office/powerpoint/2010/main" val="28888691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90514A-80A5-7FD0-01FE-4337354534AE}"/>
              </a:ext>
            </a:extLst>
          </p:cNvPr>
          <p:cNvSpPr>
            <a:spLocks noGrp="1"/>
          </p:cNvSpPr>
          <p:nvPr>
            <p:ph type="title"/>
          </p:nvPr>
        </p:nvSpPr>
        <p:spPr>
          <a:xfrm>
            <a:off x="1688123" y="0"/>
            <a:ext cx="8621486" cy="795130"/>
          </a:xfrm>
        </p:spPr>
        <p:txBody>
          <a:bodyPr/>
          <a:lstStyle/>
          <a:p>
            <a:r>
              <a:rPr lang="en-US" dirty="0"/>
              <a:t>Benefits of Using ML in XR Environments</a:t>
            </a:r>
          </a:p>
        </p:txBody>
      </p:sp>
      <p:sp>
        <p:nvSpPr>
          <p:cNvPr id="3" name="Content Placeholder 2">
            <a:extLst>
              <a:ext uri="{FF2B5EF4-FFF2-40B4-BE49-F238E27FC236}">
                <a16:creationId xmlns:a16="http://schemas.microsoft.com/office/drawing/2014/main" id="{A0D26456-6641-2D53-9D9A-1BC54234F52F}"/>
              </a:ext>
            </a:extLst>
          </p:cNvPr>
          <p:cNvSpPr>
            <a:spLocks noGrp="1"/>
          </p:cNvSpPr>
          <p:nvPr>
            <p:ph sz="quarter" idx="11"/>
          </p:nvPr>
        </p:nvSpPr>
        <p:spPr/>
        <p:txBody>
          <a:bodyPr anchor="ctr"/>
          <a:lstStyle/>
          <a:p>
            <a:r>
              <a:rPr lang="en-US" dirty="0"/>
              <a:t>Gesture and object recognition</a:t>
            </a:r>
          </a:p>
          <a:p>
            <a:endParaRPr lang="en-US" sz="1000" dirty="0"/>
          </a:p>
          <a:p>
            <a:r>
              <a:rPr lang="en-US" dirty="0"/>
              <a:t>Pose Estimation</a:t>
            </a:r>
          </a:p>
          <a:p>
            <a:endParaRPr lang="en-US" sz="1000" dirty="0"/>
          </a:p>
          <a:p>
            <a:r>
              <a:rPr lang="en-US" dirty="0"/>
              <a:t>Environmental understanding</a:t>
            </a:r>
          </a:p>
          <a:p>
            <a:endParaRPr lang="en-US" sz="1000" dirty="0"/>
          </a:p>
          <a:p>
            <a:r>
              <a:rPr lang="en-US" dirty="0"/>
              <a:t>Natural Language Processing (NLP)</a:t>
            </a:r>
          </a:p>
          <a:p>
            <a:endParaRPr lang="en-US" sz="1000" dirty="0"/>
          </a:p>
          <a:p>
            <a:r>
              <a:rPr lang="en-US" dirty="0"/>
              <a:t>Virtual agents</a:t>
            </a:r>
          </a:p>
          <a:p>
            <a:endParaRPr lang="en-US" sz="1000" dirty="0"/>
          </a:p>
          <a:p>
            <a:r>
              <a:rPr lang="en-US" dirty="0"/>
              <a:t>Content generation and synthesis</a:t>
            </a:r>
          </a:p>
          <a:p>
            <a:endParaRPr lang="en-US" sz="1000" dirty="0"/>
          </a:p>
          <a:p>
            <a:r>
              <a:rPr lang="en-US" dirty="0"/>
              <a:t>Procedural generation</a:t>
            </a:r>
          </a:p>
        </p:txBody>
      </p:sp>
    </p:spTree>
    <p:extLst>
      <p:ext uri="{BB962C8B-B14F-4D97-AF65-F5344CB8AC3E}">
        <p14:creationId xmlns:p14="http://schemas.microsoft.com/office/powerpoint/2010/main" val="34130950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90514A-80A5-7FD0-01FE-4337354534AE}"/>
              </a:ext>
            </a:extLst>
          </p:cNvPr>
          <p:cNvSpPr>
            <a:spLocks noGrp="1"/>
          </p:cNvSpPr>
          <p:nvPr>
            <p:ph type="title"/>
          </p:nvPr>
        </p:nvSpPr>
        <p:spPr>
          <a:xfrm>
            <a:off x="1688123" y="0"/>
            <a:ext cx="8621486" cy="795130"/>
          </a:xfrm>
        </p:spPr>
        <p:txBody>
          <a:bodyPr/>
          <a:lstStyle/>
          <a:p>
            <a:r>
              <a:rPr lang="en-US" dirty="0"/>
              <a:t>Benefits of Using ML in XR Environments</a:t>
            </a:r>
          </a:p>
        </p:txBody>
      </p:sp>
      <p:sp>
        <p:nvSpPr>
          <p:cNvPr id="3" name="Content Placeholder 2">
            <a:extLst>
              <a:ext uri="{FF2B5EF4-FFF2-40B4-BE49-F238E27FC236}">
                <a16:creationId xmlns:a16="http://schemas.microsoft.com/office/drawing/2014/main" id="{A0D26456-6641-2D53-9D9A-1BC54234F52F}"/>
              </a:ext>
            </a:extLst>
          </p:cNvPr>
          <p:cNvSpPr>
            <a:spLocks noGrp="1"/>
          </p:cNvSpPr>
          <p:nvPr>
            <p:ph sz="quarter" idx="11"/>
          </p:nvPr>
        </p:nvSpPr>
        <p:spPr>
          <a:xfrm>
            <a:off x="480133" y="1046715"/>
            <a:ext cx="6684342" cy="5075237"/>
          </a:xfrm>
        </p:spPr>
        <p:txBody>
          <a:bodyPr anchor="t"/>
          <a:lstStyle/>
          <a:p>
            <a:r>
              <a:rPr lang="en-US" dirty="0"/>
              <a:t>Create self-paced, autonomous XR trainers </a:t>
            </a:r>
          </a:p>
          <a:p>
            <a:r>
              <a:rPr lang="en-US" dirty="0"/>
              <a:t>XR Training Systems already proven to have tremendous benefits</a:t>
            </a:r>
          </a:p>
          <a:p>
            <a:pPr lvl="1"/>
            <a:r>
              <a:rPr lang="en-US" dirty="0"/>
              <a:t>8X faster than conventional methods (</a:t>
            </a:r>
            <a:r>
              <a:rPr lang="en-US" dirty="0" err="1"/>
              <a:t>Boud</a:t>
            </a:r>
            <a:r>
              <a:rPr lang="en-US" dirty="0"/>
              <a:t>, 1999)</a:t>
            </a:r>
          </a:p>
          <a:p>
            <a:pPr lvl="1"/>
            <a:r>
              <a:rPr lang="en-US" dirty="0"/>
              <a:t>60% reduction in error and 100% improvement in speed (Henderson, 2011)</a:t>
            </a:r>
          </a:p>
          <a:p>
            <a:pPr lvl="1"/>
            <a:r>
              <a:rPr lang="en-US" dirty="0"/>
              <a:t>Reduce time and errors by as much as 50% (Hou et al., 2015)</a:t>
            </a:r>
          </a:p>
          <a:p>
            <a:pPr lvl="1"/>
            <a:r>
              <a:rPr lang="en-US" dirty="0"/>
              <a:t>AR instructions can help eliminate time spent on classroom training (</a:t>
            </a:r>
            <a:r>
              <a:rPr lang="en-US" dirty="0" err="1"/>
              <a:t>Webel</a:t>
            </a:r>
            <a:r>
              <a:rPr lang="en-US" dirty="0"/>
              <a:t> et al., 2013)</a:t>
            </a:r>
          </a:p>
        </p:txBody>
      </p:sp>
      <p:pic>
        <p:nvPicPr>
          <p:cNvPr id="4" name="Picture 3">
            <a:extLst>
              <a:ext uri="{FF2B5EF4-FFF2-40B4-BE49-F238E27FC236}">
                <a16:creationId xmlns:a16="http://schemas.microsoft.com/office/drawing/2014/main" id="{CE1039FD-A8DE-836C-410A-93EACCBA9485}"/>
              </a:ext>
            </a:extLst>
          </p:cNvPr>
          <p:cNvPicPr>
            <a:picLocks noChangeAspect="1"/>
          </p:cNvPicPr>
          <p:nvPr/>
        </p:nvPicPr>
        <p:blipFill>
          <a:blip r:embed="rId2"/>
          <a:stretch>
            <a:fillRect/>
          </a:stretch>
        </p:blipFill>
        <p:spPr>
          <a:xfrm>
            <a:off x="8007699" y="1046715"/>
            <a:ext cx="3886200" cy="2608814"/>
          </a:xfrm>
          <a:prstGeom prst="rect">
            <a:avLst/>
          </a:prstGeom>
        </p:spPr>
      </p:pic>
      <p:pic>
        <p:nvPicPr>
          <p:cNvPr id="5" name="Picture 4">
            <a:extLst>
              <a:ext uri="{FF2B5EF4-FFF2-40B4-BE49-F238E27FC236}">
                <a16:creationId xmlns:a16="http://schemas.microsoft.com/office/drawing/2014/main" id="{AC9A7957-FB0D-155D-DF2A-5125B229A492}"/>
              </a:ext>
            </a:extLst>
          </p:cNvPr>
          <p:cNvPicPr>
            <a:picLocks noChangeAspect="1"/>
          </p:cNvPicPr>
          <p:nvPr/>
        </p:nvPicPr>
        <p:blipFill>
          <a:blip r:embed="rId3"/>
          <a:stretch>
            <a:fillRect/>
          </a:stretch>
        </p:blipFill>
        <p:spPr>
          <a:xfrm>
            <a:off x="7444993" y="3655529"/>
            <a:ext cx="3527808" cy="2657163"/>
          </a:xfrm>
          <a:prstGeom prst="rect">
            <a:avLst/>
          </a:prstGeom>
        </p:spPr>
      </p:pic>
      <p:sp>
        <p:nvSpPr>
          <p:cNvPr id="6" name="TextBox 5">
            <a:extLst>
              <a:ext uri="{FF2B5EF4-FFF2-40B4-BE49-F238E27FC236}">
                <a16:creationId xmlns:a16="http://schemas.microsoft.com/office/drawing/2014/main" id="{944DB1F2-5B0C-19EB-310E-F58DFD28A60E}"/>
              </a:ext>
            </a:extLst>
          </p:cNvPr>
          <p:cNvSpPr txBox="1"/>
          <p:nvPr/>
        </p:nvSpPr>
        <p:spPr>
          <a:xfrm>
            <a:off x="2811886" y="6262832"/>
            <a:ext cx="7001953" cy="5897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457189" indent="-457189" eaLnBrk="1" hangingPunct="1">
              <a:spcBef>
                <a:spcPct val="20000"/>
              </a:spcBef>
              <a:buClr>
                <a:schemeClr val="tx1"/>
              </a:buClr>
              <a:buSzPct val="75000"/>
              <a:buFont typeface="Wingdings" charset="2"/>
              <a:buChar char="Ø"/>
              <a:defRPr sz="2800">
                <a:latin typeface="Arial Narrow" charset="0"/>
                <a:ea typeface="Arial Narrow" charset="0"/>
                <a:cs typeface="Arial Narrow" charset="0"/>
              </a:defRPr>
            </a:lvl1pPr>
            <a:lvl2pPr marL="990575" lvl="1" indent="-380990" eaLnBrk="1" hangingPunct="1">
              <a:spcBef>
                <a:spcPct val="20000"/>
              </a:spcBef>
              <a:buClr>
                <a:schemeClr val="tx1"/>
              </a:buClr>
              <a:buSzPct val="75000"/>
              <a:buFont typeface="Wingdings" pitchFamily="2" charset="2"/>
              <a:buChar char="n"/>
              <a:defRPr sz="2400">
                <a:latin typeface="Arial Narrow" charset="0"/>
                <a:ea typeface="Arial Narrow" charset="0"/>
                <a:cs typeface="Arial Narrow" charset="0"/>
              </a:defRPr>
            </a:lvl2pPr>
            <a:lvl3pPr marL="1523962" indent="-304792" eaLnBrk="1" hangingPunct="1">
              <a:spcBef>
                <a:spcPct val="20000"/>
              </a:spcBef>
              <a:buClr>
                <a:schemeClr val="tx1"/>
              </a:buClr>
              <a:buSzPct val="50000"/>
              <a:buFont typeface="Wingdings" charset="2"/>
              <a:buChar char="v"/>
              <a:defRPr sz="2000">
                <a:latin typeface="Arial Narrow" charset="0"/>
                <a:ea typeface="Arial Narrow" charset="0"/>
                <a:cs typeface="Arial Narrow" charset="0"/>
              </a:defRPr>
            </a:lvl3pPr>
            <a:lvl4pPr marL="2133547" indent="-304792" eaLnBrk="1" hangingPunct="1">
              <a:spcBef>
                <a:spcPct val="20000"/>
              </a:spcBef>
              <a:buClr>
                <a:schemeClr val="accent2"/>
              </a:buClr>
              <a:buSzPct val="55000"/>
              <a:buFont typeface="Wingdings" pitchFamily="2" charset="2"/>
              <a:buChar char="n"/>
              <a:defRPr sz="2667">
                <a:latin typeface="+mn-lt"/>
              </a:defRPr>
            </a:lvl4pPr>
            <a:lvl5pPr marL="2743131" indent="-304792" eaLnBrk="1" hangingPunct="1">
              <a:spcBef>
                <a:spcPct val="20000"/>
              </a:spcBef>
              <a:buClr>
                <a:schemeClr val="accent1"/>
              </a:buClr>
              <a:buSzPct val="50000"/>
              <a:buFont typeface="Wingdings" pitchFamily="2" charset="2"/>
              <a:buChar char="n"/>
              <a:defRPr sz="2667">
                <a:latin typeface="+mn-lt"/>
              </a:defRPr>
            </a:lvl5pPr>
            <a:lvl6pPr marL="3352716" indent="-304792" fontAlgn="base">
              <a:spcBef>
                <a:spcPct val="20000"/>
              </a:spcBef>
              <a:spcAft>
                <a:spcPct val="0"/>
              </a:spcAft>
              <a:buClr>
                <a:schemeClr val="accent1"/>
              </a:buClr>
              <a:buSzPct val="50000"/>
              <a:buFont typeface="Wingdings" pitchFamily="2" charset="2"/>
              <a:buChar char="n"/>
              <a:defRPr sz="2667">
                <a:latin typeface="+mn-lt"/>
              </a:defRPr>
            </a:lvl6pPr>
            <a:lvl7pPr marL="3962301" indent="-304792" fontAlgn="base">
              <a:spcBef>
                <a:spcPct val="20000"/>
              </a:spcBef>
              <a:spcAft>
                <a:spcPct val="0"/>
              </a:spcAft>
              <a:buClr>
                <a:schemeClr val="accent1"/>
              </a:buClr>
              <a:buSzPct val="50000"/>
              <a:buFont typeface="Wingdings" pitchFamily="2" charset="2"/>
              <a:buChar char="n"/>
              <a:defRPr sz="2667">
                <a:latin typeface="+mn-lt"/>
              </a:defRPr>
            </a:lvl7pPr>
            <a:lvl8pPr marL="4571886" indent="-304792" fontAlgn="base">
              <a:spcBef>
                <a:spcPct val="20000"/>
              </a:spcBef>
              <a:spcAft>
                <a:spcPct val="0"/>
              </a:spcAft>
              <a:buClr>
                <a:schemeClr val="accent1"/>
              </a:buClr>
              <a:buSzPct val="50000"/>
              <a:buFont typeface="Wingdings" pitchFamily="2" charset="2"/>
              <a:buChar char="n"/>
              <a:defRPr sz="2667">
                <a:latin typeface="+mn-lt"/>
              </a:defRPr>
            </a:lvl8pPr>
            <a:lvl9pPr marL="5181470" indent="-304792" fontAlgn="base">
              <a:spcBef>
                <a:spcPct val="20000"/>
              </a:spcBef>
              <a:spcAft>
                <a:spcPct val="0"/>
              </a:spcAft>
              <a:buClr>
                <a:schemeClr val="accent1"/>
              </a:buClr>
              <a:buSzPct val="50000"/>
              <a:buFont typeface="Wingdings" pitchFamily="2" charset="2"/>
              <a:buChar char="n"/>
              <a:defRPr sz="2667">
                <a:latin typeface="+mn-lt"/>
              </a:defRPr>
            </a:lvl9pPr>
          </a:lstStyle>
          <a:p>
            <a:pPr marL="0" indent="0">
              <a:buNone/>
            </a:pPr>
            <a:r>
              <a:rPr lang="en-US" sz="1800" b="1" i="1" dirty="0">
                <a:solidFill>
                  <a:srgbClr val="C00000"/>
                </a:solidFill>
              </a:rPr>
              <a:t>LO3: List and compute savings (i.e., time, cost, etc.) from applying machine learning to relevant XR-enabled MS&amp;T applications from recent case studies</a:t>
            </a:r>
          </a:p>
          <a:p>
            <a:pPr marL="0" indent="0">
              <a:buNone/>
            </a:pPr>
            <a:endParaRPr lang="en-US" sz="1800" b="1" i="1" dirty="0">
              <a:solidFill>
                <a:srgbClr val="C00000"/>
              </a:solidFill>
            </a:endParaRPr>
          </a:p>
          <a:p>
            <a:pPr marL="0" indent="0">
              <a:buNone/>
            </a:pPr>
            <a:endParaRPr lang="en-US" sz="1800" b="1" i="1" dirty="0">
              <a:solidFill>
                <a:srgbClr val="C00000"/>
              </a:solidFill>
            </a:endParaRPr>
          </a:p>
        </p:txBody>
      </p:sp>
    </p:spTree>
    <p:extLst>
      <p:ext uri="{BB962C8B-B14F-4D97-AF65-F5344CB8AC3E}">
        <p14:creationId xmlns:p14="http://schemas.microsoft.com/office/powerpoint/2010/main" val="5071223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E58FC9-8D1E-28F5-1A3A-EF16C5AD848F}"/>
              </a:ext>
            </a:extLst>
          </p:cNvPr>
          <p:cNvSpPr>
            <a:spLocks noGrp="1"/>
          </p:cNvSpPr>
          <p:nvPr>
            <p:ph type="title"/>
          </p:nvPr>
        </p:nvSpPr>
        <p:spPr/>
        <p:txBody>
          <a:bodyPr/>
          <a:lstStyle/>
          <a:p>
            <a:r>
              <a:rPr lang="en-US" dirty="0"/>
              <a:t>Background - ML</a:t>
            </a:r>
          </a:p>
        </p:txBody>
      </p:sp>
      <p:sp>
        <p:nvSpPr>
          <p:cNvPr id="3" name="Content Placeholder 2">
            <a:extLst>
              <a:ext uri="{FF2B5EF4-FFF2-40B4-BE49-F238E27FC236}">
                <a16:creationId xmlns:a16="http://schemas.microsoft.com/office/drawing/2014/main" id="{40BA514F-B721-B9EA-CC93-73CCDF05002F}"/>
              </a:ext>
            </a:extLst>
          </p:cNvPr>
          <p:cNvSpPr>
            <a:spLocks noGrp="1"/>
          </p:cNvSpPr>
          <p:nvPr>
            <p:ph sz="quarter" idx="11"/>
          </p:nvPr>
        </p:nvSpPr>
        <p:spPr/>
        <p:txBody>
          <a:bodyPr anchor="ctr"/>
          <a:lstStyle/>
          <a:p>
            <a:r>
              <a:rPr lang="en-US" dirty="0"/>
              <a:t>US military</a:t>
            </a:r>
          </a:p>
          <a:p>
            <a:pPr lvl="1"/>
            <a:r>
              <a:rPr lang="en-US" dirty="0"/>
              <a:t>Department of Defense (DoD) is making artificial intelligence (AI) research a “top priority”</a:t>
            </a:r>
          </a:p>
          <a:p>
            <a:pPr lvl="1"/>
            <a:r>
              <a:rPr lang="en-US" dirty="0"/>
              <a:t>Investing ~ $1.5 billion in AI project over the next five years at the Defense Advanced Research Project Agency (DARPA)</a:t>
            </a:r>
          </a:p>
          <a:p>
            <a:pPr lvl="1"/>
            <a:r>
              <a:rPr lang="en-US" dirty="0"/>
              <a:t>Serious consideration must be given to how these agents will interact with humans</a:t>
            </a:r>
          </a:p>
          <a:p>
            <a:pPr lvl="1"/>
            <a:endParaRPr lang="en-US" sz="800" dirty="0"/>
          </a:p>
          <a:p>
            <a:r>
              <a:rPr lang="en-US" dirty="0"/>
              <a:t>ML can be combined with XR environments to fundamentally change how humans interact with training systems</a:t>
            </a:r>
          </a:p>
          <a:p>
            <a:pPr lvl="1"/>
            <a:r>
              <a:rPr lang="en-US" dirty="0"/>
              <a:t>The technology has the potential to aide warfighter training in several key aspects</a:t>
            </a:r>
          </a:p>
          <a:p>
            <a:pPr lvl="2"/>
            <a:r>
              <a:rPr lang="en-US" dirty="0"/>
              <a:t>Improve efficiency</a:t>
            </a:r>
          </a:p>
          <a:p>
            <a:pPr lvl="2"/>
            <a:r>
              <a:rPr lang="en-US" dirty="0"/>
              <a:t>Lower costs</a:t>
            </a:r>
          </a:p>
          <a:p>
            <a:pPr lvl="2"/>
            <a:r>
              <a:rPr lang="en-US" dirty="0"/>
              <a:t>Reduce training time</a:t>
            </a:r>
          </a:p>
          <a:p>
            <a:pPr lvl="2"/>
            <a:r>
              <a:rPr lang="en-US" dirty="0"/>
              <a:t>A step towards “Obi Wan in the cockpit with Luke”</a:t>
            </a:r>
          </a:p>
        </p:txBody>
      </p:sp>
    </p:spTree>
    <p:extLst>
      <p:ext uri="{BB962C8B-B14F-4D97-AF65-F5344CB8AC3E}">
        <p14:creationId xmlns:p14="http://schemas.microsoft.com/office/powerpoint/2010/main" val="1206659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F9A9A0-D684-FF63-73FE-854E1BCC3EDA}"/>
              </a:ext>
            </a:extLst>
          </p:cNvPr>
          <p:cNvSpPr>
            <a:spLocks noGrp="1"/>
          </p:cNvSpPr>
          <p:nvPr>
            <p:ph type="title"/>
          </p:nvPr>
        </p:nvSpPr>
        <p:spPr/>
        <p:txBody>
          <a:bodyPr/>
          <a:lstStyle/>
          <a:p>
            <a:r>
              <a:rPr lang="en-US" dirty="0"/>
              <a:t>ML Strategies</a:t>
            </a:r>
          </a:p>
        </p:txBody>
      </p:sp>
      <p:sp>
        <p:nvSpPr>
          <p:cNvPr id="3" name="Content Placeholder 2">
            <a:extLst>
              <a:ext uri="{FF2B5EF4-FFF2-40B4-BE49-F238E27FC236}">
                <a16:creationId xmlns:a16="http://schemas.microsoft.com/office/drawing/2014/main" id="{FE5DD4CD-A373-4B9D-6EE9-454E4F22D786}"/>
              </a:ext>
            </a:extLst>
          </p:cNvPr>
          <p:cNvSpPr>
            <a:spLocks noGrp="1"/>
          </p:cNvSpPr>
          <p:nvPr>
            <p:ph sz="quarter" idx="11"/>
          </p:nvPr>
        </p:nvSpPr>
        <p:spPr>
          <a:xfrm>
            <a:off x="480133" y="1011243"/>
            <a:ext cx="7613442" cy="4734649"/>
          </a:xfrm>
        </p:spPr>
        <p:txBody>
          <a:bodyPr/>
          <a:lstStyle/>
          <a:p>
            <a:pPr>
              <a:spcAft>
                <a:spcPts val="600"/>
              </a:spcAft>
            </a:pPr>
            <a:r>
              <a:rPr lang="en-US" dirty="0"/>
              <a:t>Learning addresses three main design flaws</a:t>
            </a:r>
          </a:p>
          <a:p>
            <a:pPr lvl="1">
              <a:spcAft>
                <a:spcPts val="600"/>
              </a:spcAft>
            </a:pPr>
            <a:r>
              <a:rPr lang="en-US" dirty="0"/>
              <a:t>All possible situations cannot be anticipated </a:t>
            </a:r>
          </a:p>
          <a:p>
            <a:pPr lvl="1">
              <a:spcAft>
                <a:spcPts val="600"/>
              </a:spcAft>
            </a:pPr>
            <a:r>
              <a:rPr lang="en-US" dirty="0"/>
              <a:t>All changes over time cannot be anticipated </a:t>
            </a:r>
          </a:p>
          <a:p>
            <a:pPr lvl="1">
              <a:spcAft>
                <a:spcPts val="600"/>
              </a:spcAft>
            </a:pPr>
            <a:r>
              <a:rPr lang="en-US" dirty="0"/>
              <a:t>It may not be understood how to program the solution</a:t>
            </a:r>
          </a:p>
          <a:p>
            <a:pPr marL="609585" lvl="1" indent="0">
              <a:spcAft>
                <a:spcPts val="600"/>
              </a:spcAft>
              <a:buNone/>
            </a:pPr>
            <a:r>
              <a:rPr lang="en-US" sz="1200" dirty="0"/>
              <a:t> </a:t>
            </a:r>
          </a:p>
          <a:p>
            <a:pPr>
              <a:spcAft>
                <a:spcPts val="600"/>
              </a:spcAft>
            </a:pPr>
            <a:r>
              <a:rPr lang="en-US" dirty="0"/>
              <a:t>Feedback types determine learning strategy</a:t>
            </a:r>
          </a:p>
          <a:p>
            <a:pPr lvl="1">
              <a:spcAft>
                <a:spcPts val="600"/>
              </a:spcAft>
            </a:pPr>
            <a:r>
              <a:rPr lang="en-US" dirty="0"/>
              <a:t>No explicit feedback </a:t>
            </a:r>
            <a:r>
              <a:rPr lang="en-US" dirty="0">
                <a:sym typeface="Wingdings" pitchFamily="2" charset="2"/>
              </a:rPr>
              <a:t> unsupervised</a:t>
            </a:r>
          </a:p>
          <a:p>
            <a:pPr lvl="1">
              <a:spcAft>
                <a:spcPts val="600"/>
              </a:spcAft>
            </a:pPr>
            <a:r>
              <a:rPr lang="en-US" dirty="0">
                <a:sym typeface="Wingdings" pitchFamily="2" charset="2"/>
              </a:rPr>
              <a:t>Input-output pairs  supervised</a:t>
            </a:r>
          </a:p>
          <a:p>
            <a:pPr lvl="1">
              <a:spcAft>
                <a:spcPts val="600"/>
              </a:spcAft>
            </a:pPr>
            <a:r>
              <a:rPr lang="en-US" dirty="0">
                <a:sym typeface="Wingdings" pitchFamily="2" charset="2"/>
              </a:rPr>
              <a:t>Series of rewards punishments  reinforcement</a:t>
            </a:r>
            <a:r>
              <a:rPr lang="en-US" dirty="0"/>
              <a:t> </a:t>
            </a:r>
          </a:p>
        </p:txBody>
      </p:sp>
      <p:sp>
        <p:nvSpPr>
          <p:cNvPr id="4" name="TextBox 3">
            <a:extLst>
              <a:ext uri="{FF2B5EF4-FFF2-40B4-BE49-F238E27FC236}">
                <a16:creationId xmlns:a16="http://schemas.microsoft.com/office/drawing/2014/main" id="{C9B417C0-3DD0-4179-61AB-D944EF6148FE}"/>
              </a:ext>
            </a:extLst>
          </p:cNvPr>
          <p:cNvSpPr txBox="1"/>
          <p:nvPr/>
        </p:nvSpPr>
        <p:spPr>
          <a:xfrm>
            <a:off x="0" y="5784067"/>
            <a:ext cx="3579216" cy="369332"/>
          </a:xfrm>
          <a:prstGeom prst="rect">
            <a:avLst/>
          </a:prstGeom>
          <a:noFill/>
        </p:spPr>
        <p:txBody>
          <a:bodyPr wrap="square" rtlCol="0">
            <a:spAutoFit/>
          </a:bodyPr>
          <a:lstStyle/>
          <a:p>
            <a:pPr algn="ctr"/>
            <a:r>
              <a:rPr lang="en-US" sz="1800" b="1" i="1" dirty="0">
                <a:latin typeface="Arial" panose="020B0604020202020204" pitchFamily="34" charset="0"/>
                <a:cs typeface="Arial" panose="020B0604020202020204" pitchFamily="34" charset="0"/>
              </a:rPr>
              <a:t>Russell, Norvig &amp; Davis (2010) </a:t>
            </a:r>
          </a:p>
        </p:txBody>
      </p:sp>
      <p:sp>
        <p:nvSpPr>
          <p:cNvPr id="35" name="Unsupervised">
            <a:extLst>
              <a:ext uri="{FF2B5EF4-FFF2-40B4-BE49-F238E27FC236}">
                <a16:creationId xmlns:a16="http://schemas.microsoft.com/office/drawing/2014/main" id="{46BAAF75-8CF8-F8A3-B0A3-ED9FE6C51D5D}"/>
              </a:ext>
            </a:extLst>
          </p:cNvPr>
          <p:cNvSpPr/>
          <p:nvPr/>
        </p:nvSpPr>
        <p:spPr>
          <a:xfrm>
            <a:off x="10292665" y="2124904"/>
            <a:ext cx="1753230" cy="487413"/>
          </a:xfrm>
          <a:prstGeom prst="roundRect">
            <a:avLst>
              <a:gd name="adj" fmla="val 20459"/>
            </a:avLst>
          </a:prstGeom>
          <a:solidFill>
            <a:srgbClr val="808785"/>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xmlns:lc="http://schemas.openxmlformats.org/drawingml/2006/lockedCanvas" val="1"/>
            </a:ext>
          </a:extLst>
        </p:spPr>
        <p:txBody>
          <a:bodyPr wrap="square" lIns="71437" tIns="71437" rIns="71437" bIns="71437" numCol="1"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535353"/>
                </a:solidFill>
                <a:effectLst/>
                <a:uFillTx/>
                <a:latin typeface="+mn-lt"/>
                <a:ea typeface="+mn-ea"/>
                <a:cs typeface="+mn-cs"/>
                <a:sym typeface="Gill Sans Light"/>
              </a:defRPr>
            </a:lvl1pPr>
            <a:lvl2pPr marL="0" marR="0" indent="228600" algn="ctr" defTabSz="5842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535353"/>
                </a:solidFill>
                <a:effectLst/>
                <a:uFillTx/>
                <a:latin typeface="+mn-lt"/>
                <a:ea typeface="+mn-ea"/>
                <a:cs typeface="+mn-cs"/>
                <a:sym typeface="Gill Sans Light"/>
              </a:defRPr>
            </a:lvl2pPr>
            <a:lvl3pPr marL="0" marR="0" indent="457200" algn="ctr" defTabSz="5842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535353"/>
                </a:solidFill>
                <a:effectLst/>
                <a:uFillTx/>
                <a:latin typeface="+mn-lt"/>
                <a:ea typeface="+mn-ea"/>
                <a:cs typeface="+mn-cs"/>
                <a:sym typeface="Gill Sans Light"/>
              </a:defRPr>
            </a:lvl3pPr>
            <a:lvl4pPr marL="0" marR="0" indent="685800" algn="ctr" defTabSz="5842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535353"/>
                </a:solidFill>
                <a:effectLst/>
                <a:uFillTx/>
                <a:latin typeface="+mn-lt"/>
                <a:ea typeface="+mn-ea"/>
                <a:cs typeface="+mn-cs"/>
                <a:sym typeface="Gill Sans Light"/>
              </a:defRPr>
            </a:lvl4pPr>
            <a:lvl5pPr marL="0" marR="0" indent="914400" algn="ctr" defTabSz="5842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535353"/>
                </a:solidFill>
                <a:effectLst/>
                <a:uFillTx/>
                <a:latin typeface="+mn-lt"/>
                <a:ea typeface="+mn-ea"/>
                <a:cs typeface="+mn-cs"/>
                <a:sym typeface="Gill Sans Light"/>
              </a:defRPr>
            </a:lvl5pPr>
            <a:lvl6pPr marL="0" marR="0" indent="1143000" algn="ctr" defTabSz="5842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535353"/>
                </a:solidFill>
                <a:effectLst/>
                <a:uFillTx/>
                <a:latin typeface="+mn-lt"/>
                <a:ea typeface="+mn-ea"/>
                <a:cs typeface="+mn-cs"/>
                <a:sym typeface="Gill Sans Light"/>
              </a:defRPr>
            </a:lvl6pPr>
            <a:lvl7pPr marL="0" marR="0" indent="1371600" algn="ctr" defTabSz="5842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535353"/>
                </a:solidFill>
                <a:effectLst/>
                <a:uFillTx/>
                <a:latin typeface="+mn-lt"/>
                <a:ea typeface="+mn-ea"/>
                <a:cs typeface="+mn-cs"/>
                <a:sym typeface="Gill Sans Light"/>
              </a:defRPr>
            </a:lvl7pPr>
            <a:lvl8pPr marL="0" marR="0" indent="1600200" algn="ctr" defTabSz="5842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535353"/>
                </a:solidFill>
                <a:effectLst/>
                <a:uFillTx/>
                <a:latin typeface="+mn-lt"/>
                <a:ea typeface="+mn-ea"/>
                <a:cs typeface="+mn-cs"/>
                <a:sym typeface="Gill Sans Light"/>
              </a:defRPr>
            </a:lvl8pPr>
            <a:lvl9pPr marL="0" marR="0" indent="1828800" algn="ctr" defTabSz="5842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535353"/>
                </a:solidFill>
                <a:effectLst/>
                <a:uFillTx/>
                <a:latin typeface="+mn-lt"/>
                <a:ea typeface="+mn-ea"/>
                <a:cs typeface="+mn-cs"/>
                <a:sym typeface="Gill Sans Light"/>
              </a:defRPr>
            </a:lvl9pPr>
          </a:lstStyle>
          <a:p>
            <a:r>
              <a:rPr sz="1600" dirty="0">
                <a:solidFill>
                  <a:schemeClr val="bg1"/>
                </a:solidFill>
                <a:latin typeface="Arial" panose="020B0604020202020204" pitchFamily="34" charset="0"/>
                <a:cs typeface="Arial" panose="020B0604020202020204" pitchFamily="34" charset="0"/>
              </a:rPr>
              <a:t>Unsupervised</a:t>
            </a:r>
          </a:p>
        </p:txBody>
      </p:sp>
      <p:sp>
        <p:nvSpPr>
          <p:cNvPr id="36" name="Supervised">
            <a:extLst>
              <a:ext uri="{FF2B5EF4-FFF2-40B4-BE49-F238E27FC236}">
                <a16:creationId xmlns:a16="http://schemas.microsoft.com/office/drawing/2014/main" id="{11BD3FE6-EDE5-9D5B-314D-07EC85C73997}"/>
              </a:ext>
            </a:extLst>
          </p:cNvPr>
          <p:cNvSpPr/>
          <p:nvPr/>
        </p:nvSpPr>
        <p:spPr>
          <a:xfrm>
            <a:off x="10292665" y="3428999"/>
            <a:ext cx="1753232" cy="490905"/>
          </a:xfrm>
          <a:prstGeom prst="roundRect">
            <a:avLst>
              <a:gd name="adj" fmla="val 16745"/>
            </a:avLst>
          </a:prstGeom>
          <a:solidFill>
            <a:srgbClr val="808785"/>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xmlns:lc="http://schemas.openxmlformats.org/drawingml/2006/lockedCanvas" val="1"/>
            </a:ext>
          </a:extLst>
        </p:spPr>
        <p:txBody>
          <a:bodyPr wrap="square" lIns="71437" tIns="71437" rIns="71437" bIns="71437" numCol="1"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535353"/>
                </a:solidFill>
                <a:effectLst/>
                <a:uFillTx/>
                <a:latin typeface="+mn-lt"/>
                <a:ea typeface="+mn-ea"/>
                <a:cs typeface="+mn-cs"/>
                <a:sym typeface="Gill Sans Light"/>
              </a:defRPr>
            </a:lvl1pPr>
            <a:lvl2pPr marL="0" marR="0" indent="228600" algn="ctr" defTabSz="5842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535353"/>
                </a:solidFill>
                <a:effectLst/>
                <a:uFillTx/>
                <a:latin typeface="+mn-lt"/>
                <a:ea typeface="+mn-ea"/>
                <a:cs typeface="+mn-cs"/>
                <a:sym typeface="Gill Sans Light"/>
              </a:defRPr>
            </a:lvl2pPr>
            <a:lvl3pPr marL="0" marR="0" indent="457200" algn="ctr" defTabSz="5842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535353"/>
                </a:solidFill>
                <a:effectLst/>
                <a:uFillTx/>
                <a:latin typeface="+mn-lt"/>
                <a:ea typeface="+mn-ea"/>
                <a:cs typeface="+mn-cs"/>
                <a:sym typeface="Gill Sans Light"/>
              </a:defRPr>
            </a:lvl3pPr>
            <a:lvl4pPr marL="0" marR="0" indent="685800" algn="ctr" defTabSz="5842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535353"/>
                </a:solidFill>
                <a:effectLst/>
                <a:uFillTx/>
                <a:latin typeface="+mn-lt"/>
                <a:ea typeface="+mn-ea"/>
                <a:cs typeface="+mn-cs"/>
                <a:sym typeface="Gill Sans Light"/>
              </a:defRPr>
            </a:lvl4pPr>
            <a:lvl5pPr marL="0" marR="0" indent="914400" algn="ctr" defTabSz="5842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535353"/>
                </a:solidFill>
                <a:effectLst/>
                <a:uFillTx/>
                <a:latin typeface="+mn-lt"/>
                <a:ea typeface="+mn-ea"/>
                <a:cs typeface="+mn-cs"/>
                <a:sym typeface="Gill Sans Light"/>
              </a:defRPr>
            </a:lvl5pPr>
            <a:lvl6pPr marL="0" marR="0" indent="1143000" algn="ctr" defTabSz="5842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535353"/>
                </a:solidFill>
                <a:effectLst/>
                <a:uFillTx/>
                <a:latin typeface="+mn-lt"/>
                <a:ea typeface="+mn-ea"/>
                <a:cs typeface="+mn-cs"/>
                <a:sym typeface="Gill Sans Light"/>
              </a:defRPr>
            </a:lvl6pPr>
            <a:lvl7pPr marL="0" marR="0" indent="1371600" algn="ctr" defTabSz="5842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535353"/>
                </a:solidFill>
                <a:effectLst/>
                <a:uFillTx/>
                <a:latin typeface="+mn-lt"/>
                <a:ea typeface="+mn-ea"/>
                <a:cs typeface="+mn-cs"/>
                <a:sym typeface="Gill Sans Light"/>
              </a:defRPr>
            </a:lvl7pPr>
            <a:lvl8pPr marL="0" marR="0" indent="1600200" algn="ctr" defTabSz="5842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535353"/>
                </a:solidFill>
                <a:effectLst/>
                <a:uFillTx/>
                <a:latin typeface="+mn-lt"/>
                <a:ea typeface="+mn-ea"/>
                <a:cs typeface="+mn-cs"/>
                <a:sym typeface="Gill Sans Light"/>
              </a:defRPr>
            </a:lvl8pPr>
            <a:lvl9pPr marL="0" marR="0" indent="1828800" algn="ctr" defTabSz="5842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535353"/>
                </a:solidFill>
                <a:effectLst/>
                <a:uFillTx/>
                <a:latin typeface="+mn-lt"/>
                <a:ea typeface="+mn-ea"/>
                <a:cs typeface="+mn-cs"/>
                <a:sym typeface="Gill Sans Light"/>
              </a:defRPr>
            </a:lvl9pPr>
          </a:lstStyle>
          <a:p>
            <a:r>
              <a:rPr sz="1600" dirty="0">
                <a:solidFill>
                  <a:schemeClr val="bg1"/>
                </a:solidFill>
                <a:latin typeface="Arial" panose="020B0604020202020204" pitchFamily="34" charset="0"/>
                <a:cs typeface="Arial" panose="020B0604020202020204" pitchFamily="34" charset="0"/>
              </a:rPr>
              <a:t>Supervised</a:t>
            </a:r>
          </a:p>
        </p:txBody>
      </p:sp>
      <p:sp>
        <p:nvSpPr>
          <p:cNvPr id="37" name="Reinforcement">
            <a:extLst>
              <a:ext uri="{FF2B5EF4-FFF2-40B4-BE49-F238E27FC236}">
                <a16:creationId xmlns:a16="http://schemas.microsoft.com/office/drawing/2014/main" id="{484C0C5C-DEE3-79C2-5DEE-79A67D2C1767}"/>
              </a:ext>
            </a:extLst>
          </p:cNvPr>
          <p:cNvSpPr/>
          <p:nvPr/>
        </p:nvSpPr>
        <p:spPr>
          <a:xfrm>
            <a:off x="10292663" y="4095812"/>
            <a:ext cx="1753232" cy="500224"/>
          </a:xfrm>
          <a:prstGeom prst="roundRect">
            <a:avLst>
              <a:gd name="adj" fmla="val 20372"/>
            </a:avLst>
          </a:prstGeom>
          <a:solidFill>
            <a:srgbClr val="808785"/>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xmlns:lc="http://schemas.openxmlformats.org/drawingml/2006/lockedCanvas" val="1"/>
            </a:ext>
          </a:extLst>
        </p:spPr>
        <p:txBody>
          <a:bodyPr wrap="square" lIns="71437" tIns="71437" rIns="71437" bIns="71437" numCol="1"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535353"/>
                </a:solidFill>
                <a:effectLst/>
                <a:uFillTx/>
                <a:latin typeface="+mn-lt"/>
                <a:ea typeface="+mn-ea"/>
                <a:cs typeface="+mn-cs"/>
                <a:sym typeface="Gill Sans Light"/>
              </a:defRPr>
            </a:lvl1pPr>
            <a:lvl2pPr marL="0" marR="0" indent="228600" algn="ctr" defTabSz="5842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535353"/>
                </a:solidFill>
                <a:effectLst/>
                <a:uFillTx/>
                <a:latin typeface="+mn-lt"/>
                <a:ea typeface="+mn-ea"/>
                <a:cs typeface="+mn-cs"/>
                <a:sym typeface="Gill Sans Light"/>
              </a:defRPr>
            </a:lvl2pPr>
            <a:lvl3pPr marL="0" marR="0" indent="457200" algn="ctr" defTabSz="5842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535353"/>
                </a:solidFill>
                <a:effectLst/>
                <a:uFillTx/>
                <a:latin typeface="+mn-lt"/>
                <a:ea typeface="+mn-ea"/>
                <a:cs typeface="+mn-cs"/>
                <a:sym typeface="Gill Sans Light"/>
              </a:defRPr>
            </a:lvl3pPr>
            <a:lvl4pPr marL="0" marR="0" indent="685800" algn="ctr" defTabSz="5842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535353"/>
                </a:solidFill>
                <a:effectLst/>
                <a:uFillTx/>
                <a:latin typeface="+mn-lt"/>
                <a:ea typeface="+mn-ea"/>
                <a:cs typeface="+mn-cs"/>
                <a:sym typeface="Gill Sans Light"/>
              </a:defRPr>
            </a:lvl4pPr>
            <a:lvl5pPr marL="0" marR="0" indent="914400" algn="ctr" defTabSz="5842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535353"/>
                </a:solidFill>
                <a:effectLst/>
                <a:uFillTx/>
                <a:latin typeface="+mn-lt"/>
                <a:ea typeface="+mn-ea"/>
                <a:cs typeface="+mn-cs"/>
                <a:sym typeface="Gill Sans Light"/>
              </a:defRPr>
            </a:lvl5pPr>
            <a:lvl6pPr marL="0" marR="0" indent="1143000" algn="ctr" defTabSz="5842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535353"/>
                </a:solidFill>
                <a:effectLst/>
                <a:uFillTx/>
                <a:latin typeface="+mn-lt"/>
                <a:ea typeface="+mn-ea"/>
                <a:cs typeface="+mn-cs"/>
                <a:sym typeface="Gill Sans Light"/>
              </a:defRPr>
            </a:lvl6pPr>
            <a:lvl7pPr marL="0" marR="0" indent="1371600" algn="ctr" defTabSz="5842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535353"/>
                </a:solidFill>
                <a:effectLst/>
                <a:uFillTx/>
                <a:latin typeface="+mn-lt"/>
                <a:ea typeface="+mn-ea"/>
                <a:cs typeface="+mn-cs"/>
                <a:sym typeface="Gill Sans Light"/>
              </a:defRPr>
            </a:lvl7pPr>
            <a:lvl8pPr marL="0" marR="0" indent="1600200" algn="ctr" defTabSz="5842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535353"/>
                </a:solidFill>
                <a:effectLst/>
                <a:uFillTx/>
                <a:latin typeface="+mn-lt"/>
                <a:ea typeface="+mn-ea"/>
                <a:cs typeface="+mn-cs"/>
                <a:sym typeface="Gill Sans Light"/>
              </a:defRPr>
            </a:lvl8pPr>
            <a:lvl9pPr marL="0" marR="0" indent="1828800" algn="ctr" defTabSz="5842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535353"/>
                </a:solidFill>
                <a:effectLst/>
                <a:uFillTx/>
                <a:latin typeface="+mn-lt"/>
                <a:ea typeface="+mn-ea"/>
                <a:cs typeface="+mn-cs"/>
                <a:sym typeface="Gill Sans Light"/>
              </a:defRPr>
            </a:lvl9pPr>
          </a:lstStyle>
          <a:p>
            <a:r>
              <a:rPr sz="1600" dirty="0">
                <a:solidFill>
                  <a:schemeClr val="bg1"/>
                </a:solidFill>
                <a:latin typeface="Arial" panose="020B0604020202020204" pitchFamily="34" charset="0"/>
                <a:cs typeface="Arial" panose="020B0604020202020204" pitchFamily="34" charset="0"/>
              </a:rPr>
              <a:t>Reinforcement </a:t>
            </a:r>
          </a:p>
        </p:txBody>
      </p:sp>
      <p:sp>
        <p:nvSpPr>
          <p:cNvPr id="38" name="Learning Strategies">
            <a:extLst>
              <a:ext uri="{FF2B5EF4-FFF2-40B4-BE49-F238E27FC236}">
                <a16:creationId xmlns:a16="http://schemas.microsoft.com/office/drawing/2014/main" id="{1DBC4F8F-DC43-EA5F-784E-7E4EB2477B4D}"/>
              </a:ext>
            </a:extLst>
          </p:cNvPr>
          <p:cNvSpPr/>
          <p:nvPr/>
        </p:nvSpPr>
        <p:spPr>
          <a:xfrm>
            <a:off x="7543550" y="3429000"/>
            <a:ext cx="1997326" cy="490905"/>
          </a:xfrm>
          <a:prstGeom prst="roundRect">
            <a:avLst>
              <a:gd name="adj" fmla="val 15612"/>
            </a:avLst>
          </a:prstGeom>
          <a:solidFill>
            <a:srgbClr val="808785"/>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xmlns:lc="http://schemas.openxmlformats.org/drawingml/2006/lockedCanvas" val="1"/>
            </a:ext>
          </a:extLst>
        </p:spPr>
        <p:txBody>
          <a:bodyPr wrap="square" lIns="71437" tIns="71437" rIns="71437" bIns="71437" numCol="1"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535353"/>
                </a:solidFill>
                <a:effectLst/>
                <a:uFillTx/>
                <a:latin typeface="+mn-lt"/>
                <a:ea typeface="+mn-ea"/>
                <a:cs typeface="+mn-cs"/>
                <a:sym typeface="Gill Sans Light"/>
              </a:defRPr>
            </a:lvl1pPr>
            <a:lvl2pPr marL="0" marR="0" indent="228600" algn="ctr" defTabSz="5842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535353"/>
                </a:solidFill>
                <a:effectLst/>
                <a:uFillTx/>
                <a:latin typeface="+mn-lt"/>
                <a:ea typeface="+mn-ea"/>
                <a:cs typeface="+mn-cs"/>
                <a:sym typeface="Gill Sans Light"/>
              </a:defRPr>
            </a:lvl2pPr>
            <a:lvl3pPr marL="0" marR="0" indent="457200" algn="ctr" defTabSz="5842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535353"/>
                </a:solidFill>
                <a:effectLst/>
                <a:uFillTx/>
                <a:latin typeface="+mn-lt"/>
                <a:ea typeface="+mn-ea"/>
                <a:cs typeface="+mn-cs"/>
                <a:sym typeface="Gill Sans Light"/>
              </a:defRPr>
            </a:lvl3pPr>
            <a:lvl4pPr marL="0" marR="0" indent="685800" algn="ctr" defTabSz="5842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535353"/>
                </a:solidFill>
                <a:effectLst/>
                <a:uFillTx/>
                <a:latin typeface="+mn-lt"/>
                <a:ea typeface="+mn-ea"/>
                <a:cs typeface="+mn-cs"/>
                <a:sym typeface="Gill Sans Light"/>
              </a:defRPr>
            </a:lvl4pPr>
            <a:lvl5pPr marL="0" marR="0" indent="914400" algn="ctr" defTabSz="5842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535353"/>
                </a:solidFill>
                <a:effectLst/>
                <a:uFillTx/>
                <a:latin typeface="+mn-lt"/>
                <a:ea typeface="+mn-ea"/>
                <a:cs typeface="+mn-cs"/>
                <a:sym typeface="Gill Sans Light"/>
              </a:defRPr>
            </a:lvl5pPr>
            <a:lvl6pPr marL="0" marR="0" indent="1143000" algn="ctr" defTabSz="5842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535353"/>
                </a:solidFill>
                <a:effectLst/>
                <a:uFillTx/>
                <a:latin typeface="+mn-lt"/>
                <a:ea typeface="+mn-ea"/>
                <a:cs typeface="+mn-cs"/>
                <a:sym typeface="Gill Sans Light"/>
              </a:defRPr>
            </a:lvl6pPr>
            <a:lvl7pPr marL="0" marR="0" indent="1371600" algn="ctr" defTabSz="5842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535353"/>
                </a:solidFill>
                <a:effectLst/>
                <a:uFillTx/>
                <a:latin typeface="+mn-lt"/>
                <a:ea typeface="+mn-ea"/>
                <a:cs typeface="+mn-cs"/>
                <a:sym typeface="Gill Sans Light"/>
              </a:defRPr>
            </a:lvl7pPr>
            <a:lvl8pPr marL="0" marR="0" indent="1600200" algn="ctr" defTabSz="5842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535353"/>
                </a:solidFill>
                <a:effectLst/>
                <a:uFillTx/>
                <a:latin typeface="+mn-lt"/>
                <a:ea typeface="+mn-ea"/>
                <a:cs typeface="+mn-cs"/>
                <a:sym typeface="Gill Sans Light"/>
              </a:defRPr>
            </a:lvl8pPr>
            <a:lvl9pPr marL="0" marR="0" indent="1828800" algn="ctr" defTabSz="5842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535353"/>
                </a:solidFill>
                <a:effectLst/>
                <a:uFillTx/>
                <a:latin typeface="+mn-lt"/>
                <a:ea typeface="+mn-ea"/>
                <a:cs typeface="+mn-cs"/>
                <a:sym typeface="Gill Sans Light"/>
              </a:defRPr>
            </a:lvl9pPr>
          </a:lstStyle>
          <a:p>
            <a:r>
              <a:rPr sz="1600" dirty="0">
                <a:solidFill>
                  <a:schemeClr val="bg1"/>
                </a:solidFill>
                <a:latin typeface="Arial" panose="020B0604020202020204" pitchFamily="34" charset="0"/>
                <a:cs typeface="Arial" panose="020B0604020202020204" pitchFamily="34" charset="0"/>
              </a:rPr>
              <a:t>Learning Strategies</a:t>
            </a:r>
          </a:p>
        </p:txBody>
      </p:sp>
      <p:sp>
        <p:nvSpPr>
          <p:cNvPr id="39" name="Semi-supervised">
            <a:extLst>
              <a:ext uri="{FF2B5EF4-FFF2-40B4-BE49-F238E27FC236}">
                <a16:creationId xmlns:a16="http://schemas.microsoft.com/office/drawing/2014/main" id="{5D922D43-9F80-3009-5510-C098CF17B510}"/>
              </a:ext>
            </a:extLst>
          </p:cNvPr>
          <p:cNvSpPr/>
          <p:nvPr/>
        </p:nvSpPr>
        <p:spPr>
          <a:xfrm>
            <a:off x="10292667" y="2768695"/>
            <a:ext cx="1753229" cy="490905"/>
          </a:xfrm>
          <a:prstGeom prst="roundRect">
            <a:avLst>
              <a:gd name="adj" fmla="val 16614"/>
            </a:avLst>
          </a:prstGeom>
          <a:solidFill>
            <a:srgbClr val="808785"/>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xmlns:lc="http://schemas.openxmlformats.org/drawingml/2006/lockedCanvas" val="1"/>
            </a:ext>
          </a:extLst>
        </p:spPr>
        <p:txBody>
          <a:bodyPr wrap="square" lIns="71437" tIns="71437" rIns="71437" bIns="71437" numCol="1"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535353"/>
                </a:solidFill>
                <a:effectLst/>
                <a:uFillTx/>
                <a:latin typeface="+mn-lt"/>
                <a:ea typeface="+mn-ea"/>
                <a:cs typeface="+mn-cs"/>
                <a:sym typeface="Gill Sans Light"/>
              </a:defRPr>
            </a:lvl1pPr>
            <a:lvl2pPr marL="0" marR="0" indent="228600" algn="ctr" defTabSz="5842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535353"/>
                </a:solidFill>
                <a:effectLst/>
                <a:uFillTx/>
                <a:latin typeface="+mn-lt"/>
                <a:ea typeface="+mn-ea"/>
                <a:cs typeface="+mn-cs"/>
                <a:sym typeface="Gill Sans Light"/>
              </a:defRPr>
            </a:lvl2pPr>
            <a:lvl3pPr marL="0" marR="0" indent="457200" algn="ctr" defTabSz="5842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535353"/>
                </a:solidFill>
                <a:effectLst/>
                <a:uFillTx/>
                <a:latin typeface="+mn-lt"/>
                <a:ea typeface="+mn-ea"/>
                <a:cs typeface="+mn-cs"/>
                <a:sym typeface="Gill Sans Light"/>
              </a:defRPr>
            </a:lvl3pPr>
            <a:lvl4pPr marL="0" marR="0" indent="685800" algn="ctr" defTabSz="5842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535353"/>
                </a:solidFill>
                <a:effectLst/>
                <a:uFillTx/>
                <a:latin typeface="+mn-lt"/>
                <a:ea typeface="+mn-ea"/>
                <a:cs typeface="+mn-cs"/>
                <a:sym typeface="Gill Sans Light"/>
              </a:defRPr>
            </a:lvl4pPr>
            <a:lvl5pPr marL="0" marR="0" indent="914400" algn="ctr" defTabSz="5842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535353"/>
                </a:solidFill>
                <a:effectLst/>
                <a:uFillTx/>
                <a:latin typeface="+mn-lt"/>
                <a:ea typeface="+mn-ea"/>
                <a:cs typeface="+mn-cs"/>
                <a:sym typeface="Gill Sans Light"/>
              </a:defRPr>
            </a:lvl5pPr>
            <a:lvl6pPr marL="0" marR="0" indent="1143000" algn="ctr" defTabSz="5842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535353"/>
                </a:solidFill>
                <a:effectLst/>
                <a:uFillTx/>
                <a:latin typeface="+mn-lt"/>
                <a:ea typeface="+mn-ea"/>
                <a:cs typeface="+mn-cs"/>
                <a:sym typeface="Gill Sans Light"/>
              </a:defRPr>
            </a:lvl6pPr>
            <a:lvl7pPr marL="0" marR="0" indent="1371600" algn="ctr" defTabSz="5842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535353"/>
                </a:solidFill>
                <a:effectLst/>
                <a:uFillTx/>
                <a:latin typeface="+mn-lt"/>
                <a:ea typeface="+mn-ea"/>
                <a:cs typeface="+mn-cs"/>
                <a:sym typeface="Gill Sans Light"/>
              </a:defRPr>
            </a:lvl7pPr>
            <a:lvl8pPr marL="0" marR="0" indent="1600200" algn="ctr" defTabSz="5842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535353"/>
                </a:solidFill>
                <a:effectLst/>
                <a:uFillTx/>
                <a:latin typeface="+mn-lt"/>
                <a:ea typeface="+mn-ea"/>
                <a:cs typeface="+mn-cs"/>
                <a:sym typeface="Gill Sans Light"/>
              </a:defRPr>
            </a:lvl8pPr>
            <a:lvl9pPr marL="0" marR="0" indent="1828800" algn="ctr" defTabSz="5842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535353"/>
                </a:solidFill>
                <a:effectLst/>
                <a:uFillTx/>
                <a:latin typeface="+mn-lt"/>
                <a:ea typeface="+mn-ea"/>
                <a:cs typeface="+mn-cs"/>
                <a:sym typeface="Gill Sans Light"/>
              </a:defRPr>
            </a:lvl9pPr>
          </a:lstStyle>
          <a:p>
            <a:r>
              <a:rPr sz="1600" dirty="0">
                <a:solidFill>
                  <a:schemeClr val="bg1"/>
                </a:solidFill>
                <a:latin typeface="Arial" panose="020B0604020202020204" pitchFamily="34" charset="0"/>
                <a:cs typeface="Arial" panose="020B0604020202020204" pitchFamily="34" charset="0"/>
              </a:rPr>
              <a:t>Semi-supervised</a:t>
            </a:r>
          </a:p>
        </p:txBody>
      </p:sp>
      <p:sp>
        <p:nvSpPr>
          <p:cNvPr id="40" name="Transfer">
            <a:extLst>
              <a:ext uri="{FF2B5EF4-FFF2-40B4-BE49-F238E27FC236}">
                <a16:creationId xmlns:a16="http://schemas.microsoft.com/office/drawing/2014/main" id="{45F7D938-3838-4A3D-6C3A-D9CA7BEB6E72}"/>
              </a:ext>
            </a:extLst>
          </p:cNvPr>
          <p:cNvSpPr/>
          <p:nvPr/>
        </p:nvSpPr>
        <p:spPr>
          <a:xfrm>
            <a:off x="10292663" y="4740450"/>
            <a:ext cx="1753232" cy="516211"/>
          </a:xfrm>
          <a:prstGeom prst="roundRect">
            <a:avLst>
              <a:gd name="adj" fmla="val 11050"/>
            </a:avLst>
          </a:prstGeom>
          <a:solidFill>
            <a:srgbClr val="808785"/>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xmlns:lc="http://schemas.openxmlformats.org/drawingml/2006/lockedCanvas" val="1"/>
            </a:ext>
          </a:extLst>
        </p:spPr>
        <p:txBody>
          <a:bodyPr wrap="square" lIns="71437" tIns="71437" rIns="71437" bIns="71437" numCol="1"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535353"/>
                </a:solidFill>
                <a:effectLst/>
                <a:uFillTx/>
                <a:latin typeface="+mn-lt"/>
                <a:ea typeface="+mn-ea"/>
                <a:cs typeface="+mn-cs"/>
                <a:sym typeface="Gill Sans Light"/>
              </a:defRPr>
            </a:lvl1pPr>
            <a:lvl2pPr marL="0" marR="0" indent="228600" algn="ctr" defTabSz="5842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535353"/>
                </a:solidFill>
                <a:effectLst/>
                <a:uFillTx/>
                <a:latin typeface="+mn-lt"/>
                <a:ea typeface="+mn-ea"/>
                <a:cs typeface="+mn-cs"/>
                <a:sym typeface="Gill Sans Light"/>
              </a:defRPr>
            </a:lvl2pPr>
            <a:lvl3pPr marL="0" marR="0" indent="457200" algn="ctr" defTabSz="5842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535353"/>
                </a:solidFill>
                <a:effectLst/>
                <a:uFillTx/>
                <a:latin typeface="+mn-lt"/>
                <a:ea typeface="+mn-ea"/>
                <a:cs typeface="+mn-cs"/>
                <a:sym typeface="Gill Sans Light"/>
              </a:defRPr>
            </a:lvl3pPr>
            <a:lvl4pPr marL="0" marR="0" indent="685800" algn="ctr" defTabSz="5842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535353"/>
                </a:solidFill>
                <a:effectLst/>
                <a:uFillTx/>
                <a:latin typeface="+mn-lt"/>
                <a:ea typeface="+mn-ea"/>
                <a:cs typeface="+mn-cs"/>
                <a:sym typeface="Gill Sans Light"/>
              </a:defRPr>
            </a:lvl4pPr>
            <a:lvl5pPr marL="0" marR="0" indent="914400" algn="ctr" defTabSz="5842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535353"/>
                </a:solidFill>
                <a:effectLst/>
                <a:uFillTx/>
                <a:latin typeface="+mn-lt"/>
                <a:ea typeface="+mn-ea"/>
                <a:cs typeface="+mn-cs"/>
                <a:sym typeface="Gill Sans Light"/>
              </a:defRPr>
            </a:lvl5pPr>
            <a:lvl6pPr marL="0" marR="0" indent="1143000" algn="ctr" defTabSz="5842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535353"/>
                </a:solidFill>
                <a:effectLst/>
                <a:uFillTx/>
                <a:latin typeface="+mn-lt"/>
                <a:ea typeface="+mn-ea"/>
                <a:cs typeface="+mn-cs"/>
                <a:sym typeface="Gill Sans Light"/>
              </a:defRPr>
            </a:lvl6pPr>
            <a:lvl7pPr marL="0" marR="0" indent="1371600" algn="ctr" defTabSz="5842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535353"/>
                </a:solidFill>
                <a:effectLst/>
                <a:uFillTx/>
                <a:latin typeface="+mn-lt"/>
                <a:ea typeface="+mn-ea"/>
                <a:cs typeface="+mn-cs"/>
                <a:sym typeface="Gill Sans Light"/>
              </a:defRPr>
            </a:lvl7pPr>
            <a:lvl8pPr marL="0" marR="0" indent="1600200" algn="ctr" defTabSz="5842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535353"/>
                </a:solidFill>
                <a:effectLst/>
                <a:uFillTx/>
                <a:latin typeface="+mn-lt"/>
                <a:ea typeface="+mn-ea"/>
                <a:cs typeface="+mn-cs"/>
                <a:sym typeface="Gill Sans Light"/>
              </a:defRPr>
            </a:lvl8pPr>
            <a:lvl9pPr marL="0" marR="0" indent="1828800" algn="ctr" defTabSz="5842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535353"/>
                </a:solidFill>
                <a:effectLst/>
                <a:uFillTx/>
                <a:latin typeface="+mn-lt"/>
                <a:ea typeface="+mn-ea"/>
                <a:cs typeface="+mn-cs"/>
                <a:sym typeface="Gill Sans Light"/>
              </a:defRPr>
            </a:lvl9pPr>
          </a:lstStyle>
          <a:p>
            <a:r>
              <a:rPr sz="1600" dirty="0">
                <a:solidFill>
                  <a:schemeClr val="bg1"/>
                </a:solidFill>
                <a:latin typeface="Arial" panose="020B0604020202020204" pitchFamily="34" charset="0"/>
                <a:cs typeface="Arial" panose="020B0604020202020204" pitchFamily="34" charset="0"/>
              </a:rPr>
              <a:t>Transfer</a:t>
            </a:r>
          </a:p>
        </p:txBody>
      </p:sp>
      <p:cxnSp>
        <p:nvCxnSpPr>
          <p:cNvPr id="54" name="Straight Connector 53">
            <a:extLst>
              <a:ext uri="{FF2B5EF4-FFF2-40B4-BE49-F238E27FC236}">
                <a16:creationId xmlns:a16="http://schemas.microsoft.com/office/drawing/2014/main" id="{2AC185C5-F825-9AFC-19AB-B224CD711891}"/>
              </a:ext>
            </a:extLst>
          </p:cNvPr>
          <p:cNvCxnSpPr>
            <a:stCxn id="38" idx="3"/>
            <a:endCxn id="35" idx="1"/>
          </p:cNvCxnSpPr>
          <p:nvPr/>
        </p:nvCxnSpPr>
        <p:spPr bwMode="auto">
          <a:xfrm flipV="1">
            <a:off x="9540876" y="2368611"/>
            <a:ext cx="751789" cy="1305842"/>
          </a:xfrm>
          <a:prstGeom prst="line">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56" name="Straight Connector 55">
            <a:extLst>
              <a:ext uri="{FF2B5EF4-FFF2-40B4-BE49-F238E27FC236}">
                <a16:creationId xmlns:a16="http://schemas.microsoft.com/office/drawing/2014/main" id="{A62C8691-AF36-4046-B4C1-95B45524F7D9}"/>
              </a:ext>
            </a:extLst>
          </p:cNvPr>
          <p:cNvCxnSpPr>
            <a:stCxn id="38" idx="3"/>
            <a:endCxn id="39" idx="1"/>
          </p:cNvCxnSpPr>
          <p:nvPr/>
        </p:nvCxnSpPr>
        <p:spPr bwMode="auto">
          <a:xfrm flipV="1">
            <a:off x="9540876" y="3014148"/>
            <a:ext cx="751791" cy="660305"/>
          </a:xfrm>
          <a:prstGeom prst="line">
            <a:avLst/>
          </a:prstGeom>
          <a:solidFill>
            <a:schemeClr val="accent1"/>
          </a:solidFill>
          <a:ln w="9525" cap="flat" cmpd="sng" algn="ctr">
            <a:solidFill>
              <a:schemeClr val="tx1"/>
            </a:solidFill>
            <a:prstDash val="solid"/>
            <a:miter lim="800000"/>
            <a:headEnd type="none" w="med" len="med"/>
            <a:tailEnd type="none" w="med" len="med"/>
          </a:ln>
          <a:effectLst/>
        </p:spPr>
      </p:cxnSp>
      <p:cxnSp>
        <p:nvCxnSpPr>
          <p:cNvPr id="58" name="Straight Connector 57">
            <a:extLst>
              <a:ext uri="{FF2B5EF4-FFF2-40B4-BE49-F238E27FC236}">
                <a16:creationId xmlns:a16="http://schemas.microsoft.com/office/drawing/2014/main" id="{A892A943-CFC0-34AB-8F09-B820DF664400}"/>
              </a:ext>
            </a:extLst>
          </p:cNvPr>
          <p:cNvCxnSpPr>
            <a:stCxn id="38" idx="3"/>
            <a:endCxn id="36" idx="1"/>
          </p:cNvCxnSpPr>
          <p:nvPr/>
        </p:nvCxnSpPr>
        <p:spPr bwMode="auto">
          <a:xfrm flipV="1">
            <a:off x="9540876" y="3674452"/>
            <a:ext cx="751789" cy="1"/>
          </a:xfrm>
          <a:prstGeom prst="line">
            <a:avLst/>
          </a:prstGeom>
          <a:solidFill>
            <a:schemeClr val="accent1"/>
          </a:solidFill>
          <a:ln w="9525" cap="flat" cmpd="sng" algn="ctr">
            <a:solidFill>
              <a:schemeClr val="tx1"/>
            </a:solidFill>
            <a:prstDash val="solid"/>
            <a:miter lim="800000"/>
            <a:headEnd type="none" w="med" len="med"/>
            <a:tailEnd type="none" w="med" len="med"/>
          </a:ln>
          <a:effectLst/>
        </p:spPr>
      </p:cxnSp>
      <p:cxnSp>
        <p:nvCxnSpPr>
          <p:cNvPr id="60" name="Straight Connector 59">
            <a:extLst>
              <a:ext uri="{FF2B5EF4-FFF2-40B4-BE49-F238E27FC236}">
                <a16:creationId xmlns:a16="http://schemas.microsoft.com/office/drawing/2014/main" id="{4DE0E0D5-A68D-A06B-5D81-B257FBBCD11A}"/>
              </a:ext>
            </a:extLst>
          </p:cNvPr>
          <p:cNvCxnSpPr>
            <a:stCxn id="38" idx="3"/>
            <a:endCxn id="37" idx="1"/>
          </p:cNvCxnSpPr>
          <p:nvPr/>
        </p:nvCxnSpPr>
        <p:spPr bwMode="auto">
          <a:xfrm>
            <a:off x="9540876" y="3674453"/>
            <a:ext cx="751787" cy="671471"/>
          </a:xfrm>
          <a:prstGeom prst="line">
            <a:avLst/>
          </a:prstGeom>
          <a:solidFill>
            <a:schemeClr val="accent1"/>
          </a:solidFill>
          <a:ln w="9525" cap="flat" cmpd="sng" algn="ctr">
            <a:solidFill>
              <a:schemeClr val="tx1"/>
            </a:solidFill>
            <a:prstDash val="solid"/>
            <a:miter lim="800000"/>
            <a:headEnd type="none" w="med" len="med"/>
            <a:tailEnd type="none" w="med" len="med"/>
          </a:ln>
          <a:effectLst/>
        </p:spPr>
      </p:cxnSp>
      <p:cxnSp>
        <p:nvCxnSpPr>
          <p:cNvPr id="62" name="Straight Connector 61">
            <a:extLst>
              <a:ext uri="{FF2B5EF4-FFF2-40B4-BE49-F238E27FC236}">
                <a16:creationId xmlns:a16="http://schemas.microsoft.com/office/drawing/2014/main" id="{77129D5C-BC1E-8011-FCFA-70D86743D83D}"/>
              </a:ext>
            </a:extLst>
          </p:cNvPr>
          <p:cNvCxnSpPr>
            <a:stCxn id="38" idx="3"/>
            <a:endCxn id="40" idx="1"/>
          </p:cNvCxnSpPr>
          <p:nvPr/>
        </p:nvCxnSpPr>
        <p:spPr bwMode="auto">
          <a:xfrm>
            <a:off x="9540876" y="3674453"/>
            <a:ext cx="751787" cy="1324103"/>
          </a:xfrm>
          <a:prstGeom prst="line">
            <a:avLst/>
          </a:prstGeom>
          <a:solidFill>
            <a:schemeClr val="accent1"/>
          </a:solidFill>
          <a:ln w="9525" cap="flat" cmpd="sng" algn="ctr">
            <a:solidFill>
              <a:schemeClr val="tx1"/>
            </a:solidFill>
            <a:prstDash val="solid"/>
            <a:miter lim="800000"/>
            <a:headEnd type="none" w="med" len="med"/>
            <a:tailEnd type="none" w="med" len="med"/>
          </a:ln>
          <a:effectLst/>
        </p:spPr>
      </p:cxnSp>
      <p:sp>
        <p:nvSpPr>
          <p:cNvPr id="6" name="TextBox 5">
            <a:extLst>
              <a:ext uri="{FF2B5EF4-FFF2-40B4-BE49-F238E27FC236}">
                <a16:creationId xmlns:a16="http://schemas.microsoft.com/office/drawing/2014/main" id="{D0387259-3E5B-2568-CD6A-9FAF3E60F07D}"/>
              </a:ext>
            </a:extLst>
          </p:cNvPr>
          <p:cNvSpPr txBox="1"/>
          <p:nvPr/>
        </p:nvSpPr>
        <p:spPr>
          <a:xfrm>
            <a:off x="2755557" y="6228634"/>
            <a:ext cx="7058282" cy="5897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457189" indent="-457189" eaLnBrk="1" hangingPunct="1">
              <a:spcBef>
                <a:spcPct val="20000"/>
              </a:spcBef>
              <a:buClr>
                <a:schemeClr val="tx1"/>
              </a:buClr>
              <a:buSzPct val="75000"/>
              <a:buFont typeface="Wingdings" charset="2"/>
              <a:buChar char="Ø"/>
              <a:defRPr sz="2800">
                <a:latin typeface="Arial Narrow" charset="0"/>
                <a:ea typeface="Arial Narrow" charset="0"/>
                <a:cs typeface="Arial Narrow" charset="0"/>
              </a:defRPr>
            </a:lvl1pPr>
            <a:lvl2pPr marL="990575" lvl="1" indent="-380990" eaLnBrk="1" hangingPunct="1">
              <a:spcBef>
                <a:spcPct val="20000"/>
              </a:spcBef>
              <a:buClr>
                <a:schemeClr val="tx1"/>
              </a:buClr>
              <a:buSzPct val="75000"/>
              <a:buFont typeface="Wingdings" pitchFamily="2" charset="2"/>
              <a:buChar char="n"/>
              <a:defRPr sz="2400">
                <a:latin typeface="Arial Narrow" charset="0"/>
                <a:ea typeface="Arial Narrow" charset="0"/>
                <a:cs typeface="Arial Narrow" charset="0"/>
              </a:defRPr>
            </a:lvl2pPr>
            <a:lvl3pPr marL="1523962" indent="-304792" eaLnBrk="1" hangingPunct="1">
              <a:spcBef>
                <a:spcPct val="20000"/>
              </a:spcBef>
              <a:buClr>
                <a:schemeClr val="tx1"/>
              </a:buClr>
              <a:buSzPct val="50000"/>
              <a:buFont typeface="Wingdings" charset="2"/>
              <a:buChar char="v"/>
              <a:defRPr sz="2000">
                <a:latin typeface="Arial Narrow" charset="0"/>
                <a:ea typeface="Arial Narrow" charset="0"/>
                <a:cs typeface="Arial Narrow" charset="0"/>
              </a:defRPr>
            </a:lvl3pPr>
            <a:lvl4pPr marL="2133547" indent="-304792" eaLnBrk="1" hangingPunct="1">
              <a:spcBef>
                <a:spcPct val="20000"/>
              </a:spcBef>
              <a:buClr>
                <a:schemeClr val="accent2"/>
              </a:buClr>
              <a:buSzPct val="55000"/>
              <a:buFont typeface="Wingdings" pitchFamily="2" charset="2"/>
              <a:buChar char="n"/>
              <a:defRPr sz="2667">
                <a:latin typeface="+mn-lt"/>
              </a:defRPr>
            </a:lvl4pPr>
            <a:lvl5pPr marL="2743131" indent="-304792" eaLnBrk="1" hangingPunct="1">
              <a:spcBef>
                <a:spcPct val="20000"/>
              </a:spcBef>
              <a:buClr>
                <a:schemeClr val="accent1"/>
              </a:buClr>
              <a:buSzPct val="50000"/>
              <a:buFont typeface="Wingdings" pitchFamily="2" charset="2"/>
              <a:buChar char="n"/>
              <a:defRPr sz="2667">
                <a:latin typeface="+mn-lt"/>
              </a:defRPr>
            </a:lvl5pPr>
            <a:lvl6pPr marL="3352716" indent="-304792" fontAlgn="base">
              <a:spcBef>
                <a:spcPct val="20000"/>
              </a:spcBef>
              <a:spcAft>
                <a:spcPct val="0"/>
              </a:spcAft>
              <a:buClr>
                <a:schemeClr val="accent1"/>
              </a:buClr>
              <a:buSzPct val="50000"/>
              <a:buFont typeface="Wingdings" pitchFamily="2" charset="2"/>
              <a:buChar char="n"/>
              <a:defRPr sz="2667">
                <a:latin typeface="+mn-lt"/>
              </a:defRPr>
            </a:lvl6pPr>
            <a:lvl7pPr marL="3962301" indent="-304792" fontAlgn="base">
              <a:spcBef>
                <a:spcPct val="20000"/>
              </a:spcBef>
              <a:spcAft>
                <a:spcPct val="0"/>
              </a:spcAft>
              <a:buClr>
                <a:schemeClr val="accent1"/>
              </a:buClr>
              <a:buSzPct val="50000"/>
              <a:buFont typeface="Wingdings" pitchFamily="2" charset="2"/>
              <a:buChar char="n"/>
              <a:defRPr sz="2667">
                <a:latin typeface="+mn-lt"/>
              </a:defRPr>
            </a:lvl7pPr>
            <a:lvl8pPr marL="4571886" indent="-304792" fontAlgn="base">
              <a:spcBef>
                <a:spcPct val="20000"/>
              </a:spcBef>
              <a:spcAft>
                <a:spcPct val="0"/>
              </a:spcAft>
              <a:buClr>
                <a:schemeClr val="accent1"/>
              </a:buClr>
              <a:buSzPct val="50000"/>
              <a:buFont typeface="Wingdings" pitchFamily="2" charset="2"/>
              <a:buChar char="n"/>
              <a:defRPr sz="2667">
                <a:latin typeface="+mn-lt"/>
              </a:defRPr>
            </a:lvl8pPr>
            <a:lvl9pPr marL="5181470" indent="-304792" fontAlgn="base">
              <a:spcBef>
                <a:spcPct val="20000"/>
              </a:spcBef>
              <a:spcAft>
                <a:spcPct val="0"/>
              </a:spcAft>
              <a:buClr>
                <a:schemeClr val="accent1"/>
              </a:buClr>
              <a:buSzPct val="50000"/>
              <a:buFont typeface="Wingdings" pitchFamily="2" charset="2"/>
              <a:buChar char="n"/>
              <a:defRPr sz="2667">
                <a:latin typeface="+mn-lt"/>
              </a:defRPr>
            </a:lvl9pPr>
          </a:lstStyle>
          <a:p>
            <a:pPr marL="0" indent="0">
              <a:buNone/>
            </a:pPr>
            <a:r>
              <a:rPr lang="en-US" sz="1800" b="1" i="1" dirty="0">
                <a:solidFill>
                  <a:srgbClr val="C00000"/>
                </a:solidFill>
              </a:rPr>
              <a:t>LO1: Describe categories of ML technologies and several of their most used algorithm architectures</a:t>
            </a:r>
          </a:p>
        </p:txBody>
      </p:sp>
    </p:spTree>
    <p:extLst>
      <p:ext uri="{BB962C8B-B14F-4D97-AF65-F5344CB8AC3E}">
        <p14:creationId xmlns:p14="http://schemas.microsoft.com/office/powerpoint/2010/main" val="5941258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30DEB-F805-854C-7B9C-6207A78A90E4}"/>
              </a:ext>
            </a:extLst>
          </p:cNvPr>
          <p:cNvSpPr>
            <a:spLocks noGrp="1"/>
          </p:cNvSpPr>
          <p:nvPr>
            <p:ph type="title"/>
          </p:nvPr>
        </p:nvSpPr>
        <p:spPr/>
        <p:txBody>
          <a:bodyPr/>
          <a:lstStyle/>
          <a:p>
            <a:r>
              <a:rPr lang="en-US" dirty="0"/>
              <a:t>ML Strategies - Unsupervised</a:t>
            </a:r>
          </a:p>
        </p:txBody>
      </p:sp>
      <p:sp>
        <p:nvSpPr>
          <p:cNvPr id="3" name="Content Placeholder 2">
            <a:extLst>
              <a:ext uri="{FF2B5EF4-FFF2-40B4-BE49-F238E27FC236}">
                <a16:creationId xmlns:a16="http://schemas.microsoft.com/office/drawing/2014/main" id="{BC83E02A-EC0F-4AC4-6376-2506C387311B}"/>
              </a:ext>
            </a:extLst>
          </p:cNvPr>
          <p:cNvSpPr>
            <a:spLocks noGrp="1"/>
          </p:cNvSpPr>
          <p:nvPr>
            <p:ph sz="quarter" idx="11"/>
          </p:nvPr>
        </p:nvSpPr>
        <p:spPr>
          <a:xfrm>
            <a:off x="480133" y="1046715"/>
            <a:ext cx="7198000" cy="5075237"/>
          </a:xfrm>
        </p:spPr>
        <p:txBody>
          <a:bodyPr anchor="ctr"/>
          <a:lstStyle/>
          <a:p>
            <a:r>
              <a:rPr lang="en-US" dirty="0"/>
              <a:t>Learns patterns from inputs without being provided explicit feedback</a:t>
            </a:r>
          </a:p>
          <a:p>
            <a:pPr marL="0" indent="0">
              <a:buNone/>
            </a:pPr>
            <a:endParaRPr lang="en-US" dirty="0"/>
          </a:p>
          <a:p>
            <a:r>
              <a:rPr lang="en-US" dirty="0"/>
              <a:t>Classify unlabeled data</a:t>
            </a:r>
          </a:p>
          <a:p>
            <a:pPr marL="0" indent="0">
              <a:buNone/>
            </a:pPr>
            <a:endParaRPr lang="en-US" dirty="0"/>
          </a:p>
          <a:p>
            <a:r>
              <a:rPr lang="en-US" dirty="0"/>
              <a:t>Reduce the dimensional complexity of data </a:t>
            </a:r>
          </a:p>
          <a:p>
            <a:pPr lvl="1"/>
            <a:r>
              <a:rPr lang="en-US" dirty="0"/>
              <a:t>Extract features for data-driven design</a:t>
            </a:r>
          </a:p>
          <a:p>
            <a:pPr lvl="2"/>
            <a:r>
              <a:rPr lang="en-US" dirty="0"/>
              <a:t>Linear and non-linear methods </a:t>
            </a:r>
          </a:p>
          <a:p>
            <a:pPr lvl="2"/>
            <a:r>
              <a:rPr lang="en-US" dirty="0"/>
              <a:t>Autoencoders</a:t>
            </a:r>
          </a:p>
        </p:txBody>
      </p:sp>
      <p:graphicFrame>
        <p:nvGraphicFramePr>
          <p:cNvPr id="4" name="Table 4">
            <a:extLst>
              <a:ext uri="{FF2B5EF4-FFF2-40B4-BE49-F238E27FC236}">
                <a16:creationId xmlns:a16="http://schemas.microsoft.com/office/drawing/2014/main" id="{73525989-C516-E243-BA48-61C8043E8822}"/>
              </a:ext>
            </a:extLst>
          </p:cNvPr>
          <p:cNvGraphicFramePr>
            <a:graphicFrameLocks noGrp="1"/>
          </p:cNvGraphicFramePr>
          <p:nvPr>
            <p:extLst>
              <p:ext uri="{D42A27DB-BD31-4B8C-83A1-F6EECF244321}">
                <p14:modId xmlns:p14="http://schemas.microsoft.com/office/powerpoint/2010/main" val="580346722"/>
              </p:ext>
            </p:extLst>
          </p:nvPr>
        </p:nvGraphicFramePr>
        <p:xfrm>
          <a:off x="7719779" y="2154339"/>
          <a:ext cx="4188119" cy="3708400"/>
        </p:xfrm>
        <a:graphic>
          <a:graphicData uri="http://schemas.openxmlformats.org/drawingml/2006/table">
            <a:tbl>
              <a:tblPr firstRow="1" bandRow="1">
                <a:tableStyleId>{7E9639D4-E3E2-4D34-9284-5A2195B3D0D7}</a:tableStyleId>
              </a:tblPr>
              <a:tblGrid>
                <a:gridCol w="4188119">
                  <a:extLst>
                    <a:ext uri="{9D8B030D-6E8A-4147-A177-3AD203B41FA5}">
                      <a16:colId xmlns:a16="http://schemas.microsoft.com/office/drawing/2014/main" val="2223488015"/>
                    </a:ext>
                  </a:extLst>
                </a:gridCol>
              </a:tblGrid>
              <a:tr h="370840">
                <a:tc>
                  <a:txBody>
                    <a:bodyPr/>
                    <a:lstStyle/>
                    <a:p>
                      <a:pPr algn="ctr"/>
                      <a:r>
                        <a:rPr lang="en-US" sz="1800" dirty="0">
                          <a:latin typeface="Arial" panose="020B0604020202020204" pitchFamily="34" charset="0"/>
                          <a:cs typeface="Arial" panose="020B0604020202020204" pitchFamily="34" charset="0"/>
                        </a:rPr>
                        <a:t>Common Techniques </a:t>
                      </a:r>
                    </a:p>
                  </a:txBody>
                  <a:tcPr/>
                </a:tc>
                <a:extLst>
                  <a:ext uri="{0D108BD9-81ED-4DB2-BD59-A6C34878D82A}">
                    <a16:rowId xmlns:a16="http://schemas.microsoft.com/office/drawing/2014/main" val="462807200"/>
                  </a:ext>
                </a:extLst>
              </a:tr>
              <a:tr h="370840">
                <a:tc>
                  <a:txBody>
                    <a:bodyPr/>
                    <a:lstStyle/>
                    <a:p>
                      <a:pPr algn="ctr"/>
                      <a:r>
                        <a:rPr lang="en-US" sz="1800" dirty="0">
                          <a:latin typeface="Arial" panose="020B0604020202020204" pitchFamily="34" charset="0"/>
                          <a:cs typeface="Arial" panose="020B0604020202020204" pitchFamily="34" charset="0"/>
                        </a:rPr>
                        <a:t>Boltzmann Machine</a:t>
                      </a:r>
                    </a:p>
                  </a:txBody>
                  <a:tcPr/>
                </a:tc>
                <a:extLst>
                  <a:ext uri="{0D108BD9-81ED-4DB2-BD59-A6C34878D82A}">
                    <a16:rowId xmlns:a16="http://schemas.microsoft.com/office/drawing/2014/main" val="647495133"/>
                  </a:ext>
                </a:extLst>
              </a:tr>
              <a:tr h="370840">
                <a:tc>
                  <a:txBody>
                    <a:bodyPr/>
                    <a:lstStyle/>
                    <a:p>
                      <a:pPr algn="ctr"/>
                      <a:r>
                        <a:rPr lang="en-US" sz="1800" dirty="0">
                          <a:latin typeface="Arial" panose="020B0604020202020204" pitchFamily="34" charset="0"/>
                          <a:cs typeface="Arial" panose="020B0604020202020204" pitchFamily="34" charset="0"/>
                        </a:rPr>
                        <a:t>Density-based clustering</a:t>
                      </a:r>
                    </a:p>
                  </a:txBody>
                  <a:tcPr/>
                </a:tc>
                <a:extLst>
                  <a:ext uri="{0D108BD9-81ED-4DB2-BD59-A6C34878D82A}">
                    <a16:rowId xmlns:a16="http://schemas.microsoft.com/office/drawing/2014/main" val="646574729"/>
                  </a:ext>
                </a:extLst>
              </a:tr>
              <a:tr h="370840">
                <a:tc>
                  <a:txBody>
                    <a:bodyPr/>
                    <a:lstStyle/>
                    <a:p>
                      <a:pPr algn="ctr"/>
                      <a:r>
                        <a:rPr lang="en-US" sz="1800" dirty="0">
                          <a:latin typeface="Arial" panose="020B0604020202020204" pitchFamily="34" charset="0"/>
                          <a:cs typeface="Arial" panose="020B0604020202020204" pitchFamily="34" charset="0"/>
                        </a:rPr>
                        <a:t>Gaussian Mixture Model (GMM)</a:t>
                      </a:r>
                    </a:p>
                  </a:txBody>
                  <a:tcPr/>
                </a:tc>
                <a:extLst>
                  <a:ext uri="{0D108BD9-81ED-4DB2-BD59-A6C34878D82A}">
                    <a16:rowId xmlns:a16="http://schemas.microsoft.com/office/drawing/2014/main" val="4140785269"/>
                  </a:ext>
                </a:extLst>
              </a:tr>
              <a:tr h="370840">
                <a:tc>
                  <a:txBody>
                    <a:bodyPr/>
                    <a:lstStyle/>
                    <a:p>
                      <a:pPr algn="ctr"/>
                      <a:r>
                        <a:rPr lang="en-US" sz="1800" dirty="0">
                          <a:latin typeface="Arial" panose="020B0604020202020204" pitchFamily="34" charset="0"/>
                          <a:cs typeface="Arial" panose="020B0604020202020204" pitchFamily="34" charset="0"/>
                        </a:rPr>
                        <a:t>Generative Adversarial Network (GAN)</a:t>
                      </a:r>
                    </a:p>
                  </a:txBody>
                  <a:tcPr/>
                </a:tc>
                <a:extLst>
                  <a:ext uri="{0D108BD9-81ED-4DB2-BD59-A6C34878D82A}">
                    <a16:rowId xmlns:a16="http://schemas.microsoft.com/office/drawing/2014/main" val="1198706541"/>
                  </a:ext>
                </a:extLst>
              </a:tr>
              <a:tr h="370840">
                <a:tc>
                  <a:txBody>
                    <a:bodyPr/>
                    <a:lstStyle/>
                    <a:p>
                      <a:pPr algn="ctr"/>
                      <a:r>
                        <a:rPr lang="en-US" sz="1800" dirty="0">
                          <a:latin typeface="Arial" panose="020B0604020202020204" pitchFamily="34" charset="0"/>
                          <a:cs typeface="Arial" panose="020B0604020202020204" pitchFamily="34" charset="0"/>
                        </a:rPr>
                        <a:t>Generative Topographic Map (GTM)</a:t>
                      </a:r>
                    </a:p>
                  </a:txBody>
                  <a:tcPr/>
                </a:tc>
                <a:extLst>
                  <a:ext uri="{0D108BD9-81ED-4DB2-BD59-A6C34878D82A}">
                    <a16:rowId xmlns:a16="http://schemas.microsoft.com/office/drawing/2014/main" val="4197227043"/>
                  </a:ext>
                </a:extLst>
              </a:tr>
              <a:tr h="370840">
                <a:tc>
                  <a:txBody>
                    <a:bodyPr/>
                    <a:lstStyle/>
                    <a:p>
                      <a:pPr algn="ctr"/>
                      <a:r>
                        <a:rPr lang="en-US" sz="1800" dirty="0">
                          <a:latin typeface="Arial" panose="020B0604020202020204" pitchFamily="34" charset="0"/>
                          <a:cs typeface="Arial" panose="020B0604020202020204" pitchFamily="34" charset="0"/>
                        </a:rPr>
                        <a:t>K-means</a:t>
                      </a:r>
                    </a:p>
                  </a:txBody>
                  <a:tcPr/>
                </a:tc>
                <a:extLst>
                  <a:ext uri="{0D108BD9-81ED-4DB2-BD59-A6C34878D82A}">
                    <a16:rowId xmlns:a16="http://schemas.microsoft.com/office/drawing/2014/main" val="1463465005"/>
                  </a:ext>
                </a:extLst>
              </a:tr>
              <a:tr h="370840">
                <a:tc>
                  <a:txBody>
                    <a:bodyPr/>
                    <a:lstStyle/>
                    <a:p>
                      <a:pPr algn="ctr"/>
                      <a:r>
                        <a:rPr lang="en-US" sz="1800" dirty="0">
                          <a:latin typeface="Arial" panose="020B0604020202020204" pitchFamily="34" charset="0"/>
                          <a:cs typeface="Arial" panose="020B0604020202020204" pitchFamily="34" charset="0"/>
                        </a:rPr>
                        <a:t>Principal Component Analysis (PCA)</a:t>
                      </a:r>
                    </a:p>
                  </a:txBody>
                  <a:tcPr/>
                </a:tc>
                <a:extLst>
                  <a:ext uri="{0D108BD9-81ED-4DB2-BD59-A6C34878D82A}">
                    <a16:rowId xmlns:a16="http://schemas.microsoft.com/office/drawing/2014/main" val="1193022480"/>
                  </a:ext>
                </a:extLst>
              </a:tr>
              <a:tr h="370840">
                <a:tc>
                  <a:txBody>
                    <a:bodyPr/>
                    <a:lstStyle/>
                    <a:p>
                      <a:pPr algn="ctr"/>
                      <a:r>
                        <a:rPr lang="en-US" sz="1800" dirty="0">
                          <a:latin typeface="Arial" panose="020B0604020202020204" pitchFamily="34" charset="0"/>
                          <a:cs typeface="Arial" panose="020B0604020202020204" pitchFamily="34" charset="0"/>
                        </a:rPr>
                        <a:t>Self-Organizing Map (SOM)</a:t>
                      </a:r>
                    </a:p>
                  </a:txBody>
                  <a:tcPr/>
                </a:tc>
                <a:extLst>
                  <a:ext uri="{0D108BD9-81ED-4DB2-BD59-A6C34878D82A}">
                    <a16:rowId xmlns:a16="http://schemas.microsoft.com/office/drawing/2014/main" val="1523204666"/>
                  </a:ext>
                </a:extLst>
              </a:tr>
              <a:tr h="370840">
                <a:tc>
                  <a:txBody>
                    <a:bodyPr/>
                    <a:lstStyle/>
                    <a:p>
                      <a:pPr algn="ctr"/>
                      <a:r>
                        <a:rPr lang="en-US" sz="1800" dirty="0">
                          <a:latin typeface="Arial" panose="020B0604020202020204" pitchFamily="34" charset="0"/>
                          <a:cs typeface="Arial" panose="020B0604020202020204" pitchFamily="34" charset="0"/>
                        </a:rPr>
                        <a:t>Variational Autoencoder (VAE)</a:t>
                      </a:r>
                    </a:p>
                  </a:txBody>
                  <a:tcPr/>
                </a:tc>
                <a:extLst>
                  <a:ext uri="{0D108BD9-81ED-4DB2-BD59-A6C34878D82A}">
                    <a16:rowId xmlns:a16="http://schemas.microsoft.com/office/drawing/2014/main" val="3987486823"/>
                  </a:ext>
                </a:extLst>
              </a:tr>
            </a:tbl>
          </a:graphicData>
        </a:graphic>
      </p:graphicFrame>
      <p:sp>
        <p:nvSpPr>
          <p:cNvPr id="5" name="TextBox 4">
            <a:extLst>
              <a:ext uri="{FF2B5EF4-FFF2-40B4-BE49-F238E27FC236}">
                <a16:creationId xmlns:a16="http://schemas.microsoft.com/office/drawing/2014/main" id="{7F6E2BF8-FB7E-300B-34C8-D2FB80C719D8}"/>
              </a:ext>
            </a:extLst>
          </p:cNvPr>
          <p:cNvSpPr txBox="1"/>
          <p:nvPr/>
        </p:nvSpPr>
        <p:spPr>
          <a:xfrm>
            <a:off x="2755557" y="6240991"/>
            <a:ext cx="7058282" cy="5897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457189" indent="-457189" eaLnBrk="1" hangingPunct="1">
              <a:spcBef>
                <a:spcPct val="20000"/>
              </a:spcBef>
              <a:buClr>
                <a:schemeClr val="tx1"/>
              </a:buClr>
              <a:buSzPct val="75000"/>
              <a:buFont typeface="Wingdings" charset="2"/>
              <a:buChar char="Ø"/>
              <a:defRPr sz="2800">
                <a:latin typeface="Arial Narrow" charset="0"/>
                <a:ea typeface="Arial Narrow" charset="0"/>
                <a:cs typeface="Arial Narrow" charset="0"/>
              </a:defRPr>
            </a:lvl1pPr>
            <a:lvl2pPr marL="990575" lvl="1" indent="-380990" eaLnBrk="1" hangingPunct="1">
              <a:spcBef>
                <a:spcPct val="20000"/>
              </a:spcBef>
              <a:buClr>
                <a:schemeClr val="tx1"/>
              </a:buClr>
              <a:buSzPct val="75000"/>
              <a:buFont typeface="Wingdings" pitchFamily="2" charset="2"/>
              <a:buChar char="n"/>
              <a:defRPr sz="2400">
                <a:latin typeface="Arial Narrow" charset="0"/>
                <a:ea typeface="Arial Narrow" charset="0"/>
                <a:cs typeface="Arial Narrow" charset="0"/>
              </a:defRPr>
            </a:lvl2pPr>
            <a:lvl3pPr marL="1523962" indent="-304792" eaLnBrk="1" hangingPunct="1">
              <a:spcBef>
                <a:spcPct val="20000"/>
              </a:spcBef>
              <a:buClr>
                <a:schemeClr val="tx1"/>
              </a:buClr>
              <a:buSzPct val="50000"/>
              <a:buFont typeface="Wingdings" charset="2"/>
              <a:buChar char="v"/>
              <a:defRPr sz="2000">
                <a:latin typeface="Arial Narrow" charset="0"/>
                <a:ea typeface="Arial Narrow" charset="0"/>
                <a:cs typeface="Arial Narrow" charset="0"/>
              </a:defRPr>
            </a:lvl3pPr>
            <a:lvl4pPr marL="2133547" indent="-304792" eaLnBrk="1" hangingPunct="1">
              <a:spcBef>
                <a:spcPct val="20000"/>
              </a:spcBef>
              <a:buClr>
                <a:schemeClr val="accent2"/>
              </a:buClr>
              <a:buSzPct val="55000"/>
              <a:buFont typeface="Wingdings" pitchFamily="2" charset="2"/>
              <a:buChar char="n"/>
              <a:defRPr sz="2667">
                <a:latin typeface="+mn-lt"/>
              </a:defRPr>
            </a:lvl4pPr>
            <a:lvl5pPr marL="2743131" indent="-304792" eaLnBrk="1" hangingPunct="1">
              <a:spcBef>
                <a:spcPct val="20000"/>
              </a:spcBef>
              <a:buClr>
                <a:schemeClr val="accent1"/>
              </a:buClr>
              <a:buSzPct val="50000"/>
              <a:buFont typeface="Wingdings" pitchFamily="2" charset="2"/>
              <a:buChar char="n"/>
              <a:defRPr sz="2667">
                <a:latin typeface="+mn-lt"/>
              </a:defRPr>
            </a:lvl5pPr>
            <a:lvl6pPr marL="3352716" indent="-304792" fontAlgn="base">
              <a:spcBef>
                <a:spcPct val="20000"/>
              </a:spcBef>
              <a:spcAft>
                <a:spcPct val="0"/>
              </a:spcAft>
              <a:buClr>
                <a:schemeClr val="accent1"/>
              </a:buClr>
              <a:buSzPct val="50000"/>
              <a:buFont typeface="Wingdings" pitchFamily="2" charset="2"/>
              <a:buChar char="n"/>
              <a:defRPr sz="2667">
                <a:latin typeface="+mn-lt"/>
              </a:defRPr>
            </a:lvl6pPr>
            <a:lvl7pPr marL="3962301" indent="-304792" fontAlgn="base">
              <a:spcBef>
                <a:spcPct val="20000"/>
              </a:spcBef>
              <a:spcAft>
                <a:spcPct val="0"/>
              </a:spcAft>
              <a:buClr>
                <a:schemeClr val="accent1"/>
              </a:buClr>
              <a:buSzPct val="50000"/>
              <a:buFont typeface="Wingdings" pitchFamily="2" charset="2"/>
              <a:buChar char="n"/>
              <a:defRPr sz="2667">
                <a:latin typeface="+mn-lt"/>
              </a:defRPr>
            </a:lvl7pPr>
            <a:lvl8pPr marL="4571886" indent="-304792" fontAlgn="base">
              <a:spcBef>
                <a:spcPct val="20000"/>
              </a:spcBef>
              <a:spcAft>
                <a:spcPct val="0"/>
              </a:spcAft>
              <a:buClr>
                <a:schemeClr val="accent1"/>
              </a:buClr>
              <a:buSzPct val="50000"/>
              <a:buFont typeface="Wingdings" pitchFamily="2" charset="2"/>
              <a:buChar char="n"/>
              <a:defRPr sz="2667">
                <a:latin typeface="+mn-lt"/>
              </a:defRPr>
            </a:lvl8pPr>
            <a:lvl9pPr marL="5181470" indent="-304792" fontAlgn="base">
              <a:spcBef>
                <a:spcPct val="20000"/>
              </a:spcBef>
              <a:spcAft>
                <a:spcPct val="0"/>
              </a:spcAft>
              <a:buClr>
                <a:schemeClr val="accent1"/>
              </a:buClr>
              <a:buSzPct val="50000"/>
              <a:buFont typeface="Wingdings" pitchFamily="2" charset="2"/>
              <a:buChar char="n"/>
              <a:defRPr sz="2667">
                <a:latin typeface="+mn-lt"/>
              </a:defRPr>
            </a:lvl9pPr>
          </a:lstStyle>
          <a:p>
            <a:pPr marL="0" indent="0">
              <a:buNone/>
            </a:pPr>
            <a:r>
              <a:rPr lang="en-US" sz="1800" b="1" i="1" dirty="0">
                <a:solidFill>
                  <a:srgbClr val="C00000"/>
                </a:solidFill>
              </a:rPr>
              <a:t>LO1: Describe categories of ML technologies and several of their most used algorithm architectures</a:t>
            </a:r>
          </a:p>
        </p:txBody>
      </p:sp>
    </p:spTree>
    <p:extLst>
      <p:ext uri="{BB962C8B-B14F-4D97-AF65-F5344CB8AC3E}">
        <p14:creationId xmlns:p14="http://schemas.microsoft.com/office/powerpoint/2010/main" val="31343198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F0659A-F110-1D04-42F9-00C50D4518E4}"/>
              </a:ext>
            </a:extLst>
          </p:cNvPr>
          <p:cNvSpPr>
            <a:spLocks noGrp="1"/>
          </p:cNvSpPr>
          <p:nvPr>
            <p:ph type="title"/>
          </p:nvPr>
        </p:nvSpPr>
        <p:spPr/>
        <p:txBody>
          <a:bodyPr/>
          <a:lstStyle/>
          <a:p>
            <a:r>
              <a:rPr lang="en-US" dirty="0"/>
              <a:t>Tutorial Audience</a:t>
            </a:r>
          </a:p>
        </p:txBody>
      </p:sp>
      <p:sp>
        <p:nvSpPr>
          <p:cNvPr id="3" name="Content Placeholder 2">
            <a:extLst>
              <a:ext uri="{FF2B5EF4-FFF2-40B4-BE49-F238E27FC236}">
                <a16:creationId xmlns:a16="http://schemas.microsoft.com/office/drawing/2014/main" id="{C3F06784-D404-99BB-F1F1-B937FE090630}"/>
              </a:ext>
            </a:extLst>
          </p:cNvPr>
          <p:cNvSpPr>
            <a:spLocks noGrp="1"/>
          </p:cNvSpPr>
          <p:nvPr>
            <p:ph sz="quarter" idx="11"/>
          </p:nvPr>
        </p:nvSpPr>
        <p:spPr/>
        <p:txBody>
          <a:bodyPr anchor="ctr"/>
          <a:lstStyle/>
          <a:p>
            <a:r>
              <a:rPr lang="en-US" dirty="0"/>
              <a:t>This tutorial is suitable for beginners and has no pre-requisites</a:t>
            </a:r>
          </a:p>
          <a:p>
            <a:pPr lvl="1"/>
            <a:r>
              <a:rPr lang="en-US" dirty="0"/>
              <a:t>For those interested in gaining a basic understanding of ML for administrative level decision making </a:t>
            </a:r>
          </a:p>
          <a:p>
            <a:pPr lvl="1"/>
            <a:r>
              <a:rPr lang="en-US" dirty="0"/>
              <a:t>For those seeking detailed methods and integration techniques within XR-enabled training environments</a:t>
            </a:r>
          </a:p>
          <a:p>
            <a:pPr lvl="1"/>
            <a:endParaRPr lang="en-US" sz="1600" dirty="0"/>
          </a:p>
          <a:p>
            <a:r>
              <a:rPr lang="en-US" dirty="0"/>
              <a:t>Integrating Machine Learning (ML) with Extended Reality (XR) training systems is uniquely relevant to this year’s I/ITSEC theme: Sustaining a Global Force in a Digital World</a:t>
            </a:r>
          </a:p>
          <a:p>
            <a:endParaRPr lang="en-US" sz="600" dirty="0"/>
          </a:p>
          <a:p>
            <a:pPr lvl="1"/>
            <a:r>
              <a:rPr lang="en-US" dirty="0"/>
              <a:t>Understanding the fundamentals of ML, and its application to XR, will empower managers to make appropriate strategic and costing decisions and allow designers, developers, and engineers to successfully implement effective training systems.</a:t>
            </a:r>
          </a:p>
        </p:txBody>
      </p:sp>
    </p:spTree>
    <p:extLst>
      <p:ext uri="{BB962C8B-B14F-4D97-AF65-F5344CB8AC3E}">
        <p14:creationId xmlns:p14="http://schemas.microsoft.com/office/powerpoint/2010/main" val="4541612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579ABD-5AB9-077D-9092-05CC0493DA73}"/>
              </a:ext>
            </a:extLst>
          </p:cNvPr>
          <p:cNvSpPr>
            <a:spLocks noGrp="1"/>
          </p:cNvSpPr>
          <p:nvPr>
            <p:ph type="title"/>
          </p:nvPr>
        </p:nvSpPr>
        <p:spPr/>
        <p:txBody>
          <a:bodyPr/>
          <a:lstStyle/>
          <a:p>
            <a:r>
              <a:rPr lang="en-US" dirty="0"/>
              <a:t>ML Strategies - Supervised</a:t>
            </a:r>
          </a:p>
        </p:txBody>
      </p:sp>
      <p:sp>
        <p:nvSpPr>
          <p:cNvPr id="3" name="Content Placeholder 2">
            <a:extLst>
              <a:ext uri="{FF2B5EF4-FFF2-40B4-BE49-F238E27FC236}">
                <a16:creationId xmlns:a16="http://schemas.microsoft.com/office/drawing/2014/main" id="{85367C0A-3328-41BF-7C08-C6DACF2E290B}"/>
              </a:ext>
            </a:extLst>
          </p:cNvPr>
          <p:cNvSpPr>
            <a:spLocks noGrp="1"/>
          </p:cNvSpPr>
          <p:nvPr>
            <p:ph sz="quarter" idx="11"/>
          </p:nvPr>
        </p:nvSpPr>
        <p:spPr>
          <a:xfrm>
            <a:off x="480133" y="1046715"/>
            <a:ext cx="7042458" cy="5075237"/>
          </a:xfrm>
        </p:spPr>
        <p:txBody>
          <a:bodyPr anchor="ctr"/>
          <a:lstStyle/>
          <a:p>
            <a:r>
              <a:rPr lang="en-US" dirty="0"/>
              <a:t>Learns a function that maps from input to output based on observing example input-output pairs</a:t>
            </a:r>
          </a:p>
          <a:p>
            <a:endParaRPr lang="en-US" sz="1600" dirty="0"/>
          </a:p>
          <a:p>
            <a:r>
              <a:rPr lang="en-US" dirty="0"/>
              <a:t>Engineering applications</a:t>
            </a:r>
          </a:p>
          <a:p>
            <a:pPr lvl="1"/>
            <a:r>
              <a:rPr lang="en-US" dirty="0"/>
              <a:t>Classification, control and decision making, monitoring and anomaly detection, performance modeling </a:t>
            </a:r>
          </a:p>
          <a:p>
            <a:pPr marL="609585" lvl="1" indent="0">
              <a:buNone/>
            </a:pPr>
            <a:endParaRPr lang="en-US" sz="1600" dirty="0"/>
          </a:p>
          <a:p>
            <a:r>
              <a:rPr lang="en-US" dirty="0"/>
              <a:t>Identify, bound, and map feasible design space </a:t>
            </a:r>
          </a:p>
          <a:p>
            <a:pPr lvl="1"/>
            <a:r>
              <a:rPr lang="en-US" dirty="0"/>
              <a:t>Prevent expensive simulations and experiments</a:t>
            </a:r>
          </a:p>
          <a:p>
            <a:pPr lvl="1"/>
            <a:r>
              <a:rPr lang="en-US" dirty="0"/>
              <a:t>Guide and improve exploration efficiency</a:t>
            </a:r>
          </a:p>
        </p:txBody>
      </p:sp>
      <p:graphicFrame>
        <p:nvGraphicFramePr>
          <p:cNvPr id="4" name="Table 4">
            <a:extLst>
              <a:ext uri="{FF2B5EF4-FFF2-40B4-BE49-F238E27FC236}">
                <a16:creationId xmlns:a16="http://schemas.microsoft.com/office/drawing/2014/main" id="{EE1CB862-55B5-B22D-8A48-504D639BBA96}"/>
              </a:ext>
            </a:extLst>
          </p:cNvPr>
          <p:cNvGraphicFramePr>
            <a:graphicFrameLocks noGrp="1"/>
          </p:cNvGraphicFramePr>
          <p:nvPr>
            <p:extLst>
              <p:ext uri="{D42A27DB-BD31-4B8C-83A1-F6EECF244321}">
                <p14:modId xmlns:p14="http://schemas.microsoft.com/office/powerpoint/2010/main" val="1850860460"/>
              </p:ext>
            </p:extLst>
          </p:nvPr>
        </p:nvGraphicFramePr>
        <p:xfrm>
          <a:off x="7719779" y="1730133"/>
          <a:ext cx="4188119" cy="3708400"/>
        </p:xfrm>
        <a:graphic>
          <a:graphicData uri="http://schemas.openxmlformats.org/drawingml/2006/table">
            <a:tbl>
              <a:tblPr firstRow="1" bandRow="1">
                <a:tableStyleId>{7E9639D4-E3E2-4D34-9284-5A2195B3D0D7}</a:tableStyleId>
              </a:tblPr>
              <a:tblGrid>
                <a:gridCol w="4188119">
                  <a:extLst>
                    <a:ext uri="{9D8B030D-6E8A-4147-A177-3AD203B41FA5}">
                      <a16:colId xmlns:a16="http://schemas.microsoft.com/office/drawing/2014/main" val="2223488015"/>
                    </a:ext>
                  </a:extLst>
                </a:gridCol>
              </a:tblGrid>
              <a:tr h="370840">
                <a:tc>
                  <a:txBody>
                    <a:bodyPr/>
                    <a:lstStyle/>
                    <a:p>
                      <a:pPr algn="ctr"/>
                      <a:r>
                        <a:rPr lang="en-US" sz="1800" dirty="0">
                          <a:latin typeface="Arial" panose="020B0604020202020204" pitchFamily="34" charset="0"/>
                          <a:cs typeface="Arial" panose="020B0604020202020204" pitchFamily="34" charset="0"/>
                        </a:rPr>
                        <a:t>Common Techniques </a:t>
                      </a:r>
                    </a:p>
                  </a:txBody>
                  <a:tcPr/>
                </a:tc>
                <a:extLst>
                  <a:ext uri="{0D108BD9-81ED-4DB2-BD59-A6C34878D82A}">
                    <a16:rowId xmlns:a16="http://schemas.microsoft.com/office/drawing/2014/main" val="462807200"/>
                  </a:ext>
                </a:extLst>
              </a:tr>
              <a:tr h="370840">
                <a:tc>
                  <a:txBody>
                    <a:bodyPr/>
                    <a:lstStyle/>
                    <a:p>
                      <a:pPr algn="ctr"/>
                      <a:r>
                        <a:rPr lang="en-US" sz="1800" dirty="0">
                          <a:latin typeface="Arial" panose="020B0604020202020204" pitchFamily="34" charset="0"/>
                          <a:cs typeface="Arial" panose="020B0604020202020204" pitchFamily="34" charset="0"/>
                        </a:rPr>
                        <a:t>Artificial Neural Network (ANN)</a:t>
                      </a:r>
                    </a:p>
                  </a:txBody>
                  <a:tcPr/>
                </a:tc>
                <a:extLst>
                  <a:ext uri="{0D108BD9-81ED-4DB2-BD59-A6C34878D82A}">
                    <a16:rowId xmlns:a16="http://schemas.microsoft.com/office/drawing/2014/main" val="647495133"/>
                  </a:ext>
                </a:extLst>
              </a:tr>
              <a:tr h="370840">
                <a:tc>
                  <a:txBody>
                    <a:bodyPr/>
                    <a:lstStyle/>
                    <a:p>
                      <a:pPr algn="ctr"/>
                      <a:r>
                        <a:rPr lang="en-US" sz="1800" dirty="0">
                          <a:latin typeface="Arial" panose="020B0604020202020204" pitchFamily="34" charset="0"/>
                          <a:cs typeface="Arial" panose="020B0604020202020204" pitchFamily="34" charset="0"/>
                        </a:rPr>
                        <a:t>Bayesian Network</a:t>
                      </a:r>
                    </a:p>
                  </a:txBody>
                  <a:tcPr/>
                </a:tc>
                <a:extLst>
                  <a:ext uri="{0D108BD9-81ED-4DB2-BD59-A6C34878D82A}">
                    <a16:rowId xmlns:a16="http://schemas.microsoft.com/office/drawing/2014/main" val="646574729"/>
                  </a:ext>
                </a:extLst>
              </a:tr>
              <a:tr h="370840">
                <a:tc>
                  <a:txBody>
                    <a:bodyPr/>
                    <a:lstStyle/>
                    <a:p>
                      <a:pPr algn="ctr"/>
                      <a:r>
                        <a:rPr lang="en-US" sz="1800" dirty="0">
                          <a:latin typeface="Arial" panose="020B0604020202020204" pitchFamily="34" charset="0"/>
                          <a:cs typeface="Arial" panose="020B0604020202020204" pitchFamily="34" charset="0"/>
                        </a:rPr>
                        <a:t>Convolutional Neural Network (CNN)</a:t>
                      </a:r>
                    </a:p>
                  </a:txBody>
                  <a:tcPr/>
                </a:tc>
                <a:extLst>
                  <a:ext uri="{0D108BD9-81ED-4DB2-BD59-A6C34878D82A}">
                    <a16:rowId xmlns:a16="http://schemas.microsoft.com/office/drawing/2014/main" val="4140785269"/>
                  </a:ext>
                </a:extLst>
              </a:tr>
              <a:tr h="370840">
                <a:tc>
                  <a:txBody>
                    <a:bodyPr/>
                    <a:lstStyle/>
                    <a:p>
                      <a:pPr algn="ctr"/>
                      <a:r>
                        <a:rPr lang="en-US" sz="1800" dirty="0">
                          <a:latin typeface="Arial" panose="020B0604020202020204" pitchFamily="34" charset="0"/>
                          <a:cs typeface="Arial" panose="020B0604020202020204" pitchFamily="34" charset="0"/>
                        </a:rPr>
                        <a:t>Deep Neural Network (DNN)</a:t>
                      </a:r>
                    </a:p>
                  </a:txBody>
                  <a:tcPr/>
                </a:tc>
                <a:extLst>
                  <a:ext uri="{0D108BD9-81ED-4DB2-BD59-A6C34878D82A}">
                    <a16:rowId xmlns:a16="http://schemas.microsoft.com/office/drawing/2014/main" val="1198706541"/>
                  </a:ext>
                </a:extLst>
              </a:tr>
              <a:tr h="370840">
                <a:tc>
                  <a:txBody>
                    <a:bodyPr/>
                    <a:lstStyle/>
                    <a:p>
                      <a:pPr algn="ctr"/>
                      <a:r>
                        <a:rPr lang="en-US" sz="1800" dirty="0">
                          <a:latin typeface="Arial" panose="020B0604020202020204" pitchFamily="34" charset="0"/>
                          <a:cs typeface="Arial" panose="020B0604020202020204" pitchFamily="34" charset="0"/>
                        </a:rPr>
                        <a:t>Hidden Markov Model (HMM)</a:t>
                      </a:r>
                    </a:p>
                  </a:txBody>
                  <a:tcPr/>
                </a:tc>
                <a:extLst>
                  <a:ext uri="{0D108BD9-81ED-4DB2-BD59-A6C34878D82A}">
                    <a16:rowId xmlns:a16="http://schemas.microsoft.com/office/drawing/2014/main" val="4197227043"/>
                  </a:ext>
                </a:extLst>
              </a:tr>
              <a:tr h="370840">
                <a:tc>
                  <a:txBody>
                    <a:bodyPr/>
                    <a:lstStyle/>
                    <a:p>
                      <a:pPr algn="ctr"/>
                      <a:r>
                        <a:rPr lang="en-US" sz="1800" dirty="0">
                          <a:latin typeface="Arial" panose="020B0604020202020204" pitchFamily="34" charset="0"/>
                          <a:cs typeface="Arial" panose="020B0604020202020204" pitchFamily="34" charset="0"/>
                        </a:rPr>
                        <a:t>Naïve Bayes</a:t>
                      </a:r>
                    </a:p>
                  </a:txBody>
                  <a:tcPr/>
                </a:tc>
                <a:extLst>
                  <a:ext uri="{0D108BD9-81ED-4DB2-BD59-A6C34878D82A}">
                    <a16:rowId xmlns:a16="http://schemas.microsoft.com/office/drawing/2014/main" val="1463465005"/>
                  </a:ext>
                </a:extLst>
              </a:tr>
              <a:tr h="370840">
                <a:tc>
                  <a:txBody>
                    <a:bodyPr/>
                    <a:lstStyle/>
                    <a:p>
                      <a:pPr algn="ctr"/>
                      <a:r>
                        <a:rPr lang="en-US" sz="1800" dirty="0">
                          <a:latin typeface="Arial" panose="020B0604020202020204" pitchFamily="34" charset="0"/>
                          <a:cs typeface="Arial" panose="020B0604020202020204" pitchFamily="34" charset="0"/>
                        </a:rPr>
                        <a:t>Random Forest</a:t>
                      </a:r>
                    </a:p>
                  </a:txBody>
                  <a:tcPr/>
                </a:tc>
                <a:extLst>
                  <a:ext uri="{0D108BD9-81ED-4DB2-BD59-A6C34878D82A}">
                    <a16:rowId xmlns:a16="http://schemas.microsoft.com/office/drawing/2014/main" val="1193022480"/>
                  </a:ext>
                </a:extLst>
              </a:tr>
              <a:tr h="370840">
                <a:tc>
                  <a:txBody>
                    <a:bodyPr/>
                    <a:lstStyle/>
                    <a:p>
                      <a:pPr algn="ctr"/>
                      <a:r>
                        <a:rPr lang="en-US" sz="1800" dirty="0">
                          <a:latin typeface="Arial" panose="020B0604020202020204" pitchFamily="34" charset="0"/>
                          <a:cs typeface="Arial" panose="020B0604020202020204" pitchFamily="34" charset="0"/>
                        </a:rPr>
                        <a:t>Recurrent Neural Network (RNN)</a:t>
                      </a:r>
                    </a:p>
                  </a:txBody>
                  <a:tcPr/>
                </a:tc>
                <a:extLst>
                  <a:ext uri="{0D108BD9-81ED-4DB2-BD59-A6C34878D82A}">
                    <a16:rowId xmlns:a16="http://schemas.microsoft.com/office/drawing/2014/main" val="1523204666"/>
                  </a:ext>
                </a:extLst>
              </a:tr>
              <a:tr h="370840">
                <a:tc>
                  <a:txBody>
                    <a:bodyPr/>
                    <a:lstStyle/>
                    <a:p>
                      <a:pPr algn="ctr"/>
                      <a:r>
                        <a:rPr lang="en-US" sz="1800" dirty="0">
                          <a:latin typeface="Arial" panose="020B0604020202020204" pitchFamily="34" charset="0"/>
                          <a:cs typeface="Arial" panose="020B0604020202020204" pitchFamily="34" charset="0"/>
                        </a:rPr>
                        <a:t>Support Vector Machine (SVM)</a:t>
                      </a:r>
                    </a:p>
                  </a:txBody>
                  <a:tcPr/>
                </a:tc>
                <a:extLst>
                  <a:ext uri="{0D108BD9-81ED-4DB2-BD59-A6C34878D82A}">
                    <a16:rowId xmlns:a16="http://schemas.microsoft.com/office/drawing/2014/main" val="3987486823"/>
                  </a:ext>
                </a:extLst>
              </a:tr>
            </a:tbl>
          </a:graphicData>
        </a:graphic>
      </p:graphicFrame>
      <p:sp>
        <p:nvSpPr>
          <p:cNvPr id="5" name="TextBox 4">
            <a:extLst>
              <a:ext uri="{FF2B5EF4-FFF2-40B4-BE49-F238E27FC236}">
                <a16:creationId xmlns:a16="http://schemas.microsoft.com/office/drawing/2014/main" id="{A6AF5F45-3532-AD16-DCF9-9C957A255906}"/>
              </a:ext>
            </a:extLst>
          </p:cNvPr>
          <p:cNvSpPr txBox="1"/>
          <p:nvPr/>
        </p:nvSpPr>
        <p:spPr>
          <a:xfrm>
            <a:off x="2755557" y="6228634"/>
            <a:ext cx="7058282" cy="5897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457189" indent="-457189" eaLnBrk="1" hangingPunct="1">
              <a:spcBef>
                <a:spcPct val="20000"/>
              </a:spcBef>
              <a:buClr>
                <a:schemeClr val="tx1"/>
              </a:buClr>
              <a:buSzPct val="75000"/>
              <a:buFont typeface="Wingdings" charset="2"/>
              <a:buChar char="Ø"/>
              <a:defRPr sz="2800">
                <a:latin typeface="Arial Narrow" charset="0"/>
                <a:ea typeface="Arial Narrow" charset="0"/>
                <a:cs typeface="Arial Narrow" charset="0"/>
              </a:defRPr>
            </a:lvl1pPr>
            <a:lvl2pPr marL="990575" lvl="1" indent="-380990" eaLnBrk="1" hangingPunct="1">
              <a:spcBef>
                <a:spcPct val="20000"/>
              </a:spcBef>
              <a:buClr>
                <a:schemeClr val="tx1"/>
              </a:buClr>
              <a:buSzPct val="75000"/>
              <a:buFont typeface="Wingdings" pitchFamily="2" charset="2"/>
              <a:buChar char="n"/>
              <a:defRPr sz="2400">
                <a:latin typeface="Arial Narrow" charset="0"/>
                <a:ea typeface="Arial Narrow" charset="0"/>
                <a:cs typeface="Arial Narrow" charset="0"/>
              </a:defRPr>
            </a:lvl2pPr>
            <a:lvl3pPr marL="1523962" indent="-304792" eaLnBrk="1" hangingPunct="1">
              <a:spcBef>
                <a:spcPct val="20000"/>
              </a:spcBef>
              <a:buClr>
                <a:schemeClr val="tx1"/>
              </a:buClr>
              <a:buSzPct val="50000"/>
              <a:buFont typeface="Wingdings" charset="2"/>
              <a:buChar char="v"/>
              <a:defRPr sz="2000">
                <a:latin typeface="Arial Narrow" charset="0"/>
                <a:ea typeface="Arial Narrow" charset="0"/>
                <a:cs typeface="Arial Narrow" charset="0"/>
              </a:defRPr>
            </a:lvl3pPr>
            <a:lvl4pPr marL="2133547" indent="-304792" eaLnBrk="1" hangingPunct="1">
              <a:spcBef>
                <a:spcPct val="20000"/>
              </a:spcBef>
              <a:buClr>
                <a:schemeClr val="accent2"/>
              </a:buClr>
              <a:buSzPct val="55000"/>
              <a:buFont typeface="Wingdings" pitchFamily="2" charset="2"/>
              <a:buChar char="n"/>
              <a:defRPr sz="2667">
                <a:latin typeface="+mn-lt"/>
              </a:defRPr>
            </a:lvl4pPr>
            <a:lvl5pPr marL="2743131" indent="-304792" eaLnBrk="1" hangingPunct="1">
              <a:spcBef>
                <a:spcPct val="20000"/>
              </a:spcBef>
              <a:buClr>
                <a:schemeClr val="accent1"/>
              </a:buClr>
              <a:buSzPct val="50000"/>
              <a:buFont typeface="Wingdings" pitchFamily="2" charset="2"/>
              <a:buChar char="n"/>
              <a:defRPr sz="2667">
                <a:latin typeface="+mn-lt"/>
              </a:defRPr>
            </a:lvl5pPr>
            <a:lvl6pPr marL="3352716" indent="-304792" fontAlgn="base">
              <a:spcBef>
                <a:spcPct val="20000"/>
              </a:spcBef>
              <a:spcAft>
                <a:spcPct val="0"/>
              </a:spcAft>
              <a:buClr>
                <a:schemeClr val="accent1"/>
              </a:buClr>
              <a:buSzPct val="50000"/>
              <a:buFont typeface="Wingdings" pitchFamily="2" charset="2"/>
              <a:buChar char="n"/>
              <a:defRPr sz="2667">
                <a:latin typeface="+mn-lt"/>
              </a:defRPr>
            </a:lvl6pPr>
            <a:lvl7pPr marL="3962301" indent="-304792" fontAlgn="base">
              <a:spcBef>
                <a:spcPct val="20000"/>
              </a:spcBef>
              <a:spcAft>
                <a:spcPct val="0"/>
              </a:spcAft>
              <a:buClr>
                <a:schemeClr val="accent1"/>
              </a:buClr>
              <a:buSzPct val="50000"/>
              <a:buFont typeface="Wingdings" pitchFamily="2" charset="2"/>
              <a:buChar char="n"/>
              <a:defRPr sz="2667">
                <a:latin typeface="+mn-lt"/>
              </a:defRPr>
            </a:lvl7pPr>
            <a:lvl8pPr marL="4571886" indent="-304792" fontAlgn="base">
              <a:spcBef>
                <a:spcPct val="20000"/>
              </a:spcBef>
              <a:spcAft>
                <a:spcPct val="0"/>
              </a:spcAft>
              <a:buClr>
                <a:schemeClr val="accent1"/>
              </a:buClr>
              <a:buSzPct val="50000"/>
              <a:buFont typeface="Wingdings" pitchFamily="2" charset="2"/>
              <a:buChar char="n"/>
              <a:defRPr sz="2667">
                <a:latin typeface="+mn-lt"/>
              </a:defRPr>
            </a:lvl8pPr>
            <a:lvl9pPr marL="5181470" indent="-304792" fontAlgn="base">
              <a:spcBef>
                <a:spcPct val="20000"/>
              </a:spcBef>
              <a:spcAft>
                <a:spcPct val="0"/>
              </a:spcAft>
              <a:buClr>
                <a:schemeClr val="accent1"/>
              </a:buClr>
              <a:buSzPct val="50000"/>
              <a:buFont typeface="Wingdings" pitchFamily="2" charset="2"/>
              <a:buChar char="n"/>
              <a:defRPr sz="2667">
                <a:latin typeface="+mn-lt"/>
              </a:defRPr>
            </a:lvl9pPr>
          </a:lstStyle>
          <a:p>
            <a:pPr marL="0" indent="0">
              <a:buNone/>
            </a:pPr>
            <a:r>
              <a:rPr lang="en-US" sz="1800" b="1" i="1" dirty="0">
                <a:solidFill>
                  <a:srgbClr val="C00000"/>
                </a:solidFill>
              </a:rPr>
              <a:t>LO1: Describe categories of ML technologies and several of their most used algorithm architectures</a:t>
            </a:r>
          </a:p>
        </p:txBody>
      </p:sp>
    </p:spTree>
    <p:extLst>
      <p:ext uri="{BB962C8B-B14F-4D97-AF65-F5344CB8AC3E}">
        <p14:creationId xmlns:p14="http://schemas.microsoft.com/office/powerpoint/2010/main" val="34658712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58A04-EB7A-E55B-20F2-A3F7EF32F762}"/>
              </a:ext>
            </a:extLst>
          </p:cNvPr>
          <p:cNvSpPr>
            <a:spLocks noGrp="1"/>
          </p:cNvSpPr>
          <p:nvPr>
            <p:ph type="title"/>
          </p:nvPr>
        </p:nvSpPr>
        <p:spPr/>
        <p:txBody>
          <a:bodyPr/>
          <a:lstStyle/>
          <a:p>
            <a:r>
              <a:rPr lang="en-US" dirty="0"/>
              <a:t>ML Strategies - Supervised</a:t>
            </a:r>
          </a:p>
        </p:txBody>
      </p:sp>
      <p:sp>
        <p:nvSpPr>
          <p:cNvPr id="3" name="Content Placeholder 2">
            <a:extLst>
              <a:ext uri="{FF2B5EF4-FFF2-40B4-BE49-F238E27FC236}">
                <a16:creationId xmlns:a16="http://schemas.microsoft.com/office/drawing/2014/main" id="{C62910CC-2FBF-FB6D-53D7-EE273E0B937F}"/>
              </a:ext>
            </a:extLst>
          </p:cNvPr>
          <p:cNvSpPr>
            <a:spLocks noGrp="1"/>
          </p:cNvSpPr>
          <p:nvPr>
            <p:ph sz="quarter" idx="11"/>
          </p:nvPr>
        </p:nvSpPr>
        <p:spPr>
          <a:xfrm>
            <a:off x="480134" y="1046715"/>
            <a:ext cx="6710720" cy="5075237"/>
          </a:xfrm>
        </p:spPr>
        <p:txBody>
          <a:bodyPr anchor="ctr"/>
          <a:lstStyle/>
          <a:p>
            <a:r>
              <a:rPr lang="en-US" dirty="0"/>
              <a:t>Deep networks</a:t>
            </a:r>
          </a:p>
          <a:p>
            <a:pPr lvl="1"/>
            <a:r>
              <a:rPr lang="en-US" dirty="0"/>
              <a:t>&gt; 1 stage of non-linear feature transformation</a:t>
            </a:r>
          </a:p>
          <a:p>
            <a:pPr lvl="1"/>
            <a:r>
              <a:rPr lang="en-US" dirty="0"/>
              <a:t>Three fundamental architecture types</a:t>
            </a:r>
          </a:p>
          <a:p>
            <a:pPr lvl="2"/>
            <a:r>
              <a:rPr lang="en-US" dirty="0"/>
              <a:t>Feed-forward, feed-back, and bi-directional</a:t>
            </a:r>
          </a:p>
          <a:p>
            <a:pPr lvl="2"/>
            <a:endParaRPr lang="en-US" sz="1600" dirty="0"/>
          </a:p>
          <a:p>
            <a:r>
              <a:rPr lang="en-US" dirty="0"/>
              <a:t>The reasoning encompassing why a model predicted a value cannot be simply derived </a:t>
            </a:r>
          </a:p>
          <a:p>
            <a:endParaRPr lang="en-US" sz="1600" dirty="0"/>
          </a:p>
          <a:p>
            <a:r>
              <a:rPr lang="en-US" dirty="0"/>
              <a:t>Model architecture is dependent on the data and application</a:t>
            </a:r>
          </a:p>
          <a:p>
            <a:pPr lvl="1"/>
            <a:r>
              <a:rPr lang="en-US" dirty="0"/>
              <a:t>New designs are constantly emerging</a:t>
            </a:r>
          </a:p>
        </p:txBody>
      </p:sp>
      <p:sp>
        <p:nvSpPr>
          <p:cNvPr id="64" name="Line">
            <a:extLst>
              <a:ext uri="{FF2B5EF4-FFF2-40B4-BE49-F238E27FC236}">
                <a16:creationId xmlns:a16="http://schemas.microsoft.com/office/drawing/2014/main" id="{C8AF647F-BAF4-A682-BD0D-1847D8FB974C}"/>
              </a:ext>
            </a:extLst>
          </p:cNvPr>
          <p:cNvSpPr/>
          <p:nvPr/>
        </p:nvSpPr>
        <p:spPr>
          <a:xfrm>
            <a:off x="10573295" y="3080401"/>
            <a:ext cx="1066756" cy="2608"/>
          </a:xfrm>
          <a:prstGeom prst="line">
            <a:avLst/>
          </a:prstGeom>
          <a:ln w="12700">
            <a:solidFill>
              <a:srgbClr val="000000"/>
            </a:solidFill>
            <a:miter lim="400000"/>
            <a:tailEnd type="triangle"/>
          </a:ln>
        </p:spPr>
        <p:txBody>
          <a:bodyPr lIns="71437" tIns="71437" rIns="71437" bIns="71437" anchor="ctr"/>
          <a:lstStyle/>
          <a:p>
            <a:endParaRPr/>
          </a:p>
        </p:txBody>
      </p:sp>
      <p:sp>
        <p:nvSpPr>
          <p:cNvPr id="65" name="Line">
            <a:extLst>
              <a:ext uri="{FF2B5EF4-FFF2-40B4-BE49-F238E27FC236}">
                <a16:creationId xmlns:a16="http://schemas.microsoft.com/office/drawing/2014/main" id="{25C34866-C4F4-D813-578C-B39BD2842B8F}"/>
              </a:ext>
            </a:extLst>
          </p:cNvPr>
          <p:cNvSpPr/>
          <p:nvPr/>
        </p:nvSpPr>
        <p:spPr>
          <a:xfrm>
            <a:off x="10590094" y="2267196"/>
            <a:ext cx="1061459" cy="762690"/>
          </a:xfrm>
          <a:prstGeom prst="line">
            <a:avLst/>
          </a:prstGeom>
          <a:ln w="12700">
            <a:solidFill>
              <a:srgbClr val="000000"/>
            </a:solidFill>
            <a:miter lim="400000"/>
            <a:tailEnd type="triangle"/>
          </a:ln>
        </p:spPr>
        <p:txBody>
          <a:bodyPr lIns="71437" tIns="71437" rIns="71437" bIns="71437" anchor="ctr"/>
          <a:lstStyle/>
          <a:p>
            <a:endParaRPr/>
          </a:p>
        </p:txBody>
      </p:sp>
      <p:sp>
        <p:nvSpPr>
          <p:cNvPr id="66" name="Line">
            <a:extLst>
              <a:ext uri="{FF2B5EF4-FFF2-40B4-BE49-F238E27FC236}">
                <a16:creationId xmlns:a16="http://schemas.microsoft.com/office/drawing/2014/main" id="{4F4FE374-22D6-9599-B5D7-A3D2E6AC249C}"/>
              </a:ext>
            </a:extLst>
          </p:cNvPr>
          <p:cNvSpPr/>
          <p:nvPr/>
        </p:nvSpPr>
        <p:spPr>
          <a:xfrm flipV="1">
            <a:off x="10575376" y="3131900"/>
            <a:ext cx="1068146" cy="803865"/>
          </a:xfrm>
          <a:prstGeom prst="line">
            <a:avLst/>
          </a:prstGeom>
          <a:ln w="12700">
            <a:solidFill>
              <a:srgbClr val="000000"/>
            </a:solidFill>
            <a:miter lim="400000"/>
            <a:tailEnd type="triangle"/>
          </a:ln>
        </p:spPr>
        <p:txBody>
          <a:bodyPr lIns="71437" tIns="71437" rIns="71437" bIns="71437" anchor="ctr"/>
          <a:lstStyle/>
          <a:p>
            <a:endParaRPr/>
          </a:p>
        </p:txBody>
      </p:sp>
      <p:sp>
        <p:nvSpPr>
          <p:cNvPr id="67" name="Line">
            <a:extLst>
              <a:ext uri="{FF2B5EF4-FFF2-40B4-BE49-F238E27FC236}">
                <a16:creationId xmlns:a16="http://schemas.microsoft.com/office/drawing/2014/main" id="{04F23E30-67A2-BF52-7975-CEBA393B04C1}"/>
              </a:ext>
            </a:extLst>
          </p:cNvPr>
          <p:cNvSpPr/>
          <p:nvPr/>
        </p:nvSpPr>
        <p:spPr>
          <a:xfrm flipV="1">
            <a:off x="9213622" y="3093773"/>
            <a:ext cx="1046076" cy="1631"/>
          </a:xfrm>
          <a:prstGeom prst="line">
            <a:avLst/>
          </a:prstGeom>
          <a:ln w="12700">
            <a:solidFill>
              <a:srgbClr val="000000"/>
            </a:solidFill>
            <a:miter lim="400000"/>
            <a:tailEnd type="triangle"/>
          </a:ln>
        </p:spPr>
        <p:txBody>
          <a:bodyPr lIns="71437" tIns="71437" rIns="71437" bIns="71437" anchor="ctr"/>
          <a:lstStyle/>
          <a:p>
            <a:endParaRPr/>
          </a:p>
        </p:txBody>
      </p:sp>
      <p:sp>
        <p:nvSpPr>
          <p:cNvPr id="68" name="Line">
            <a:extLst>
              <a:ext uri="{FF2B5EF4-FFF2-40B4-BE49-F238E27FC236}">
                <a16:creationId xmlns:a16="http://schemas.microsoft.com/office/drawing/2014/main" id="{38CBCC6C-6B20-AB27-FF25-7CBF54C42C55}"/>
              </a:ext>
            </a:extLst>
          </p:cNvPr>
          <p:cNvSpPr/>
          <p:nvPr/>
        </p:nvSpPr>
        <p:spPr>
          <a:xfrm flipV="1">
            <a:off x="9212358" y="2255659"/>
            <a:ext cx="1045737" cy="2677"/>
          </a:xfrm>
          <a:prstGeom prst="line">
            <a:avLst/>
          </a:prstGeom>
          <a:ln w="12700">
            <a:solidFill>
              <a:srgbClr val="000000"/>
            </a:solidFill>
            <a:miter lim="400000"/>
            <a:tailEnd type="triangle"/>
          </a:ln>
        </p:spPr>
        <p:txBody>
          <a:bodyPr lIns="71437" tIns="71437" rIns="71437" bIns="71437" anchor="ctr"/>
          <a:lstStyle/>
          <a:p>
            <a:endParaRPr/>
          </a:p>
        </p:txBody>
      </p:sp>
      <p:sp>
        <p:nvSpPr>
          <p:cNvPr id="69" name="Line">
            <a:extLst>
              <a:ext uri="{FF2B5EF4-FFF2-40B4-BE49-F238E27FC236}">
                <a16:creationId xmlns:a16="http://schemas.microsoft.com/office/drawing/2014/main" id="{061F1E04-3AE7-5857-DF25-18ECFC4CD55F}"/>
              </a:ext>
            </a:extLst>
          </p:cNvPr>
          <p:cNvSpPr/>
          <p:nvPr/>
        </p:nvSpPr>
        <p:spPr>
          <a:xfrm>
            <a:off x="9212074" y="3939157"/>
            <a:ext cx="1044551" cy="0"/>
          </a:xfrm>
          <a:prstGeom prst="line">
            <a:avLst/>
          </a:prstGeom>
          <a:ln w="12700">
            <a:solidFill>
              <a:srgbClr val="000000"/>
            </a:solidFill>
            <a:miter lim="400000"/>
            <a:tailEnd type="triangle"/>
          </a:ln>
        </p:spPr>
        <p:txBody>
          <a:bodyPr lIns="71437" tIns="71437" rIns="71437" bIns="71437" anchor="ctr"/>
          <a:lstStyle/>
          <a:p>
            <a:endParaRPr/>
          </a:p>
        </p:txBody>
      </p:sp>
      <p:grpSp>
        <p:nvGrpSpPr>
          <p:cNvPr id="70" name="Group">
            <a:extLst>
              <a:ext uri="{FF2B5EF4-FFF2-40B4-BE49-F238E27FC236}">
                <a16:creationId xmlns:a16="http://schemas.microsoft.com/office/drawing/2014/main" id="{EBAE9BC0-9B7F-A7F0-7D28-309967670D8B}"/>
              </a:ext>
            </a:extLst>
          </p:cNvPr>
          <p:cNvGrpSpPr/>
          <p:nvPr/>
        </p:nvGrpSpPr>
        <p:grpSpPr>
          <a:xfrm>
            <a:off x="9212651" y="2259548"/>
            <a:ext cx="1069353" cy="1678931"/>
            <a:chOff x="0" y="0"/>
            <a:chExt cx="2319224" cy="3641291"/>
          </a:xfrm>
        </p:grpSpPr>
        <p:sp>
          <p:nvSpPr>
            <p:cNvPr id="71" name="Line">
              <a:extLst>
                <a:ext uri="{FF2B5EF4-FFF2-40B4-BE49-F238E27FC236}">
                  <a16:creationId xmlns:a16="http://schemas.microsoft.com/office/drawing/2014/main" id="{B22EDB7B-5BAA-D509-25EC-35224429EA1B}"/>
                </a:ext>
              </a:extLst>
            </p:cNvPr>
            <p:cNvSpPr/>
            <p:nvPr/>
          </p:nvSpPr>
          <p:spPr>
            <a:xfrm flipV="1">
              <a:off x="0" y="88237"/>
              <a:ext cx="2270661" cy="1739665"/>
            </a:xfrm>
            <a:prstGeom prst="line">
              <a:avLst/>
            </a:prstGeom>
            <a:ln w="12700">
              <a:solidFill>
                <a:srgbClr val="000000"/>
              </a:solidFill>
              <a:miter lim="400000"/>
              <a:tailEnd type="triangle"/>
            </a:ln>
          </p:spPr>
          <p:txBody>
            <a:bodyPr lIns="71437" tIns="71437" rIns="71437" bIns="71437" anchor="ctr"/>
            <a:lstStyle/>
            <a:p>
              <a:endParaRPr/>
            </a:p>
          </p:txBody>
        </p:sp>
        <p:sp>
          <p:nvSpPr>
            <p:cNvPr id="72" name="Line">
              <a:extLst>
                <a:ext uri="{FF2B5EF4-FFF2-40B4-BE49-F238E27FC236}">
                  <a16:creationId xmlns:a16="http://schemas.microsoft.com/office/drawing/2014/main" id="{10B7A3E1-A254-BCA1-9579-90593FCBB52C}"/>
                </a:ext>
              </a:extLst>
            </p:cNvPr>
            <p:cNvSpPr/>
            <p:nvPr/>
          </p:nvSpPr>
          <p:spPr>
            <a:xfrm>
              <a:off x="19832" y="1839472"/>
              <a:ext cx="2243794" cy="1710327"/>
            </a:xfrm>
            <a:prstGeom prst="line">
              <a:avLst/>
            </a:prstGeom>
            <a:ln w="12700">
              <a:solidFill>
                <a:srgbClr val="000000"/>
              </a:solidFill>
              <a:miter lim="400000"/>
              <a:tailEnd type="triangle"/>
            </a:ln>
          </p:spPr>
          <p:txBody>
            <a:bodyPr lIns="71437" tIns="71437" rIns="71437" bIns="71437" anchor="ctr"/>
            <a:lstStyle/>
            <a:p>
              <a:endParaRPr/>
            </a:p>
          </p:txBody>
        </p:sp>
        <p:sp>
          <p:nvSpPr>
            <p:cNvPr id="73" name="Line">
              <a:extLst>
                <a:ext uri="{FF2B5EF4-FFF2-40B4-BE49-F238E27FC236}">
                  <a16:creationId xmlns:a16="http://schemas.microsoft.com/office/drawing/2014/main" id="{4672BB7E-AA51-7E0B-4913-A3D1F4F809B3}"/>
                </a:ext>
              </a:extLst>
            </p:cNvPr>
            <p:cNvSpPr/>
            <p:nvPr/>
          </p:nvSpPr>
          <p:spPr>
            <a:xfrm>
              <a:off x="24030" y="5563"/>
              <a:ext cx="2247500" cy="1712528"/>
            </a:xfrm>
            <a:prstGeom prst="line">
              <a:avLst/>
            </a:prstGeom>
            <a:ln w="12700">
              <a:solidFill>
                <a:srgbClr val="000000"/>
              </a:solidFill>
              <a:miter lim="400000"/>
              <a:tailEnd type="triangle"/>
            </a:ln>
          </p:spPr>
          <p:txBody>
            <a:bodyPr lIns="71437" tIns="71437" rIns="71437" bIns="71437" anchor="ctr"/>
            <a:lstStyle/>
            <a:p>
              <a:endParaRPr/>
            </a:p>
          </p:txBody>
        </p:sp>
        <p:sp>
          <p:nvSpPr>
            <p:cNvPr id="74" name="Line">
              <a:extLst>
                <a:ext uri="{FF2B5EF4-FFF2-40B4-BE49-F238E27FC236}">
                  <a16:creationId xmlns:a16="http://schemas.microsoft.com/office/drawing/2014/main" id="{A14898F3-974F-9085-B926-DF2DE2696BBA}"/>
                </a:ext>
              </a:extLst>
            </p:cNvPr>
            <p:cNvSpPr/>
            <p:nvPr/>
          </p:nvSpPr>
          <p:spPr>
            <a:xfrm>
              <a:off x="10843" y="-1"/>
              <a:ext cx="2298419" cy="3412535"/>
            </a:xfrm>
            <a:prstGeom prst="line">
              <a:avLst/>
            </a:prstGeom>
            <a:ln w="12700">
              <a:solidFill>
                <a:srgbClr val="000000"/>
              </a:solidFill>
              <a:miter lim="400000"/>
              <a:tailEnd type="triangle"/>
            </a:ln>
          </p:spPr>
          <p:txBody>
            <a:bodyPr lIns="71437" tIns="71437" rIns="71437" bIns="71437" anchor="ctr"/>
            <a:lstStyle/>
            <a:p>
              <a:endParaRPr/>
            </a:p>
          </p:txBody>
        </p:sp>
        <p:sp>
          <p:nvSpPr>
            <p:cNvPr id="75" name="Line">
              <a:extLst>
                <a:ext uri="{FF2B5EF4-FFF2-40B4-BE49-F238E27FC236}">
                  <a16:creationId xmlns:a16="http://schemas.microsoft.com/office/drawing/2014/main" id="{91487CDC-D6AC-18B6-7F6F-E3DB4875AFDB}"/>
                </a:ext>
              </a:extLst>
            </p:cNvPr>
            <p:cNvSpPr/>
            <p:nvPr/>
          </p:nvSpPr>
          <p:spPr>
            <a:xfrm flipV="1">
              <a:off x="6106" y="1893198"/>
              <a:ext cx="2283103" cy="1748094"/>
            </a:xfrm>
            <a:prstGeom prst="line">
              <a:avLst/>
            </a:prstGeom>
            <a:ln w="12700">
              <a:solidFill>
                <a:srgbClr val="000000"/>
              </a:solidFill>
              <a:miter lim="400000"/>
              <a:tailEnd type="triangle"/>
            </a:ln>
          </p:spPr>
          <p:txBody>
            <a:bodyPr lIns="71437" tIns="71437" rIns="71437" bIns="71437" anchor="ctr"/>
            <a:lstStyle/>
            <a:p>
              <a:endParaRPr/>
            </a:p>
          </p:txBody>
        </p:sp>
        <p:sp>
          <p:nvSpPr>
            <p:cNvPr id="76" name="Line">
              <a:extLst>
                <a:ext uri="{FF2B5EF4-FFF2-40B4-BE49-F238E27FC236}">
                  <a16:creationId xmlns:a16="http://schemas.microsoft.com/office/drawing/2014/main" id="{920F4DB9-8E23-8E6B-3402-C532CDFE3EC9}"/>
                </a:ext>
              </a:extLst>
            </p:cNvPr>
            <p:cNvSpPr/>
            <p:nvPr/>
          </p:nvSpPr>
          <p:spPr>
            <a:xfrm flipV="1">
              <a:off x="20143" y="190279"/>
              <a:ext cx="2299082" cy="3450075"/>
            </a:xfrm>
            <a:prstGeom prst="line">
              <a:avLst/>
            </a:prstGeom>
            <a:ln w="12700">
              <a:solidFill>
                <a:srgbClr val="000000"/>
              </a:solidFill>
              <a:miter lim="400000"/>
              <a:tailEnd type="triangle"/>
            </a:ln>
          </p:spPr>
          <p:txBody>
            <a:bodyPr lIns="71437" tIns="71437" rIns="71437" bIns="71437" anchor="ctr"/>
            <a:lstStyle/>
            <a:p>
              <a:endParaRPr/>
            </a:p>
          </p:txBody>
        </p:sp>
      </p:grpSp>
      <p:sp>
        <p:nvSpPr>
          <p:cNvPr id="77" name="Circle">
            <a:extLst>
              <a:ext uri="{FF2B5EF4-FFF2-40B4-BE49-F238E27FC236}">
                <a16:creationId xmlns:a16="http://schemas.microsoft.com/office/drawing/2014/main" id="{49EAAAED-E88A-EB92-20A2-1C2959E2294E}"/>
              </a:ext>
            </a:extLst>
          </p:cNvPr>
          <p:cNvSpPr/>
          <p:nvPr/>
        </p:nvSpPr>
        <p:spPr>
          <a:xfrm>
            <a:off x="7565711" y="2505642"/>
            <a:ext cx="292788" cy="292787"/>
          </a:xfrm>
          <a:prstGeom prst="ellipse">
            <a:avLst/>
          </a:prstGeom>
          <a:ln w="25400">
            <a:solidFill>
              <a:srgbClr val="000000"/>
            </a:solidFill>
            <a:miter lim="400000"/>
          </a:ln>
        </p:spPr>
        <p:txBody>
          <a:bodyPr lIns="71437" tIns="71437" rIns="71437" bIns="71437" anchor="ctr"/>
          <a:lstStyle/>
          <a:p>
            <a:endParaRPr>
              <a:solidFill>
                <a:srgbClr val="FFFFFF"/>
              </a:solidFill>
            </a:endParaRPr>
          </a:p>
        </p:txBody>
      </p:sp>
      <p:sp>
        <p:nvSpPr>
          <p:cNvPr id="78" name="Circle">
            <a:extLst>
              <a:ext uri="{FF2B5EF4-FFF2-40B4-BE49-F238E27FC236}">
                <a16:creationId xmlns:a16="http://schemas.microsoft.com/office/drawing/2014/main" id="{09E0F5E1-3681-B52E-1698-6DA7139519EA}"/>
              </a:ext>
            </a:extLst>
          </p:cNvPr>
          <p:cNvSpPr/>
          <p:nvPr/>
        </p:nvSpPr>
        <p:spPr>
          <a:xfrm>
            <a:off x="7565711" y="4155687"/>
            <a:ext cx="292788" cy="292787"/>
          </a:xfrm>
          <a:prstGeom prst="ellipse">
            <a:avLst/>
          </a:prstGeom>
          <a:ln w="25400">
            <a:solidFill>
              <a:srgbClr val="000000"/>
            </a:solidFill>
            <a:miter lim="400000"/>
          </a:ln>
        </p:spPr>
        <p:txBody>
          <a:bodyPr lIns="71437" tIns="71437" rIns="71437" bIns="71437" anchor="ctr"/>
          <a:lstStyle/>
          <a:p>
            <a:endParaRPr>
              <a:solidFill>
                <a:srgbClr val="FFFFFF"/>
              </a:solidFill>
            </a:endParaRPr>
          </a:p>
        </p:txBody>
      </p:sp>
      <p:sp>
        <p:nvSpPr>
          <p:cNvPr id="79" name="Circle">
            <a:extLst>
              <a:ext uri="{FF2B5EF4-FFF2-40B4-BE49-F238E27FC236}">
                <a16:creationId xmlns:a16="http://schemas.microsoft.com/office/drawing/2014/main" id="{E7878B50-95EC-9EE3-4B67-91AB0ED5F6F2}"/>
              </a:ext>
            </a:extLst>
          </p:cNvPr>
          <p:cNvSpPr/>
          <p:nvPr/>
        </p:nvSpPr>
        <p:spPr>
          <a:xfrm>
            <a:off x="7565711" y="3330664"/>
            <a:ext cx="292788" cy="292787"/>
          </a:xfrm>
          <a:prstGeom prst="ellipse">
            <a:avLst/>
          </a:prstGeom>
          <a:ln w="25400">
            <a:solidFill>
              <a:srgbClr val="000000"/>
            </a:solidFill>
            <a:miter lim="400000"/>
          </a:ln>
        </p:spPr>
        <p:txBody>
          <a:bodyPr lIns="71437" tIns="71437" rIns="71437" bIns="71437" anchor="ctr"/>
          <a:lstStyle/>
          <a:p>
            <a:endParaRPr>
              <a:solidFill>
                <a:srgbClr val="FFFFFF"/>
              </a:solidFill>
            </a:endParaRPr>
          </a:p>
        </p:txBody>
      </p:sp>
      <p:sp>
        <p:nvSpPr>
          <p:cNvPr id="80" name="Circle">
            <a:extLst>
              <a:ext uri="{FF2B5EF4-FFF2-40B4-BE49-F238E27FC236}">
                <a16:creationId xmlns:a16="http://schemas.microsoft.com/office/drawing/2014/main" id="{B909EE6F-C376-3EA1-6043-0B8ABAFED042}"/>
              </a:ext>
            </a:extLst>
          </p:cNvPr>
          <p:cNvSpPr/>
          <p:nvPr/>
        </p:nvSpPr>
        <p:spPr>
          <a:xfrm>
            <a:off x="7565711" y="1680619"/>
            <a:ext cx="292788" cy="292787"/>
          </a:xfrm>
          <a:prstGeom prst="ellipse">
            <a:avLst/>
          </a:prstGeom>
          <a:ln w="25400">
            <a:solidFill>
              <a:srgbClr val="000000"/>
            </a:solidFill>
            <a:miter lim="400000"/>
          </a:ln>
        </p:spPr>
        <p:txBody>
          <a:bodyPr lIns="71437" tIns="71437" rIns="71437" bIns="71437" anchor="ctr"/>
          <a:lstStyle/>
          <a:p>
            <a:endParaRPr dirty="0">
              <a:solidFill>
                <a:srgbClr val="FFFFFF"/>
              </a:solidFill>
            </a:endParaRPr>
          </a:p>
        </p:txBody>
      </p:sp>
      <p:sp>
        <p:nvSpPr>
          <p:cNvPr id="81" name="Circle">
            <a:extLst>
              <a:ext uri="{FF2B5EF4-FFF2-40B4-BE49-F238E27FC236}">
                <a16:creationId xmlns:a16="http://schemas.microsoft.com/office/drawing/2014/main" id="{65D6CD79-D33D-E945-201A-2681166270D6}"/>
              </a:ext>
            </a:extLst>
          </p:cNvPr>
          <p:cNvSpPr/>
          <p:nvPr/>
        </p:nvSpPr>
        <p:spPr>
          <a:xfrm>
            <a:off x="8924105" y="2937706"/>
            <a:ext cx="292788" cy="292787"/>
          </a:xfrm>
          <a:prstGeom prst="ellipse">
            <a:avLst/>
          </a:prstGeom>
          <a:ln w="25400">
            <a:solidFill>
              <a:srgbClr val="0433FF"/>
            </a:solidFill>
            <a:miter lim="400000"/>
          </a:ln>
        </p:spPr>
        <p:txBody>
          <a:bodyPr lIns="71437" tIns="71437" rIns="71437" bIns="71437" anchor="ctr"/>
          <a:lstStyle/>
          <a:p>
            <a:endParaRPr>
              <a:solidFill>
                <a:srgbClr val="FFFFFF"/>
              </a:solidFill>
            </a:endParaRPr>
          </a:p>
        </p:txBody>
      </p:sp>
      <p:sp>
        <p:nvSpPr>
          <p:cNvPr id="82" name="Circle">
            <a:extLst>
              <a:ext uri="{FF2B5EF4-FFF2-40B4-BE49-F238E27FC236}">
                <a16:creationId xmlns:a16="http://schemas.microsoft.com/office/drawing/2014/main" id="{14EEE838-2ED9-2E20-659B-18B92EC1355A}"/>
              </a:ext>
            </a:extLst>
          </p:cNvPr>
          <p:cNvSpPr/>
          <p:nvPr/>
        </p:nvSpPr>
        <p:spPr>
          <a:xfrm>
            <a:off x="8924105" y="3762729"/>
            <a:ext cx="292788" cy="292787"/>
          </a:xfrm>
          <a:prstGeom prst="ellipse">
            <a:avLst/>
          </a:prstGeom>
          <a:ln w="25400">
            <a:solidFill>
              <a:srgbClr val="0433FF"/>
            </a:solidFill>
            <a:miter lim="400000"/>
          </a:ln>
        </p:spPr>
        <p:txBody>
          <a:bodyPr lIns="71437" tIns="71437" rIns="71437" bIns="71437" anchor="ctr"/>
          <a:lstStyle/>
          <a:p>
            <a:endParaRPr>
              <a:solidFill>
                <a:srgbClr val="FFFFFF"/>
              </a:solidFill>
            </a:endParaRPr>
          </a:p>
        </p:txBody>
      </p:sp>
      <p:sp>
        <p:nvSpPr>
          <p:cNvPr id="83" name="Circle">
            <a:extLst>
              <a:ext uri="{FF2B5EF4-FFF2-40B4-BE49-F238E27FC236}">
                <a16:creationId xmlns:a16="http://schemas.microsoft.com/office/drawing/2014/main" id="{9784BB33-B1BC-C6B0-C656-7807A555E182}"/>
              </a:ext>
            </a:extLst>
          </p:cNvPr>
          <p:cNvSpPr/>
          <p:nvPr/>
        </p:nvSpPr>
        <p:spPr>
          <a:xfrm>
            <a:off x="8924105" y="2112683"/>
            <a:ext cx="292788" cy="292787"/>
          </a:xfrm>
          <a:prstGeom prst="ellipse">
            <a:avLst/>
          </a:prstGeom>
          <a:ln w="25400">
            <a:solidFill>
              <a:srgbClr val="0433FF"/>
            </a:solidFill>
            <a:miter lim="400000"/>
          </a:ln>
        </p:spPr>
        <p:txBody>
          <a:bodyPr lIns="71437" tIns="71437" rIns="71437" bIns="71437" anchor="ctr"/>
          <a:lstStyle/>
          <a:p>
            <a:endParaRPr>
              <a:solidFill>
                <a:srgbClr val="FFFFFF"/>
              </a:solidFill>
            </a:endParaRPr>
          </a:p>
        </p:txBody>
      </p:sp>
      <p:sp>
        <p:nvSpPr>
          <p:cNvPr id="84" name="Circle">
            <a:extLst>
              <a:ext uri="{FF2B5EF4-FFF2-40B4-BE49-F238E27FC236}">
                <a16:creationId xmlns:a16="http://schemas.microsoft.com/office/drawing/2014/main" id="{2BD4067C-7948-5BCF-38CF-8E77C24240D1}"/>
              </a:ext>
            </a:extLst>
          </p:cNvPr>
          <p:cNvSpPr/>
          <p:nvPr/>
        </p:nvSpPr>
        <p:spPr>
          <a:xfrm>
            <a:off x="10284058" y="2937706"/>
            <a:ext cx="292788" cy="292787"/>
          </a:xfrm>
          <a:prstGeom prst="ellipse">
            <a:avLst/>
          </a:prstGeom>
          <a:ln w="25400">
            <a:solidFill>
              <a:srgbClr val="0433FF"/>
            </a:solidFill>
            <a:miter lim="400000"/>
          </a:ln>
        </p:spPr>
        <p:txBody>
          <a:bodyPr lIns="71437" tIns="71437" rIns="71437" bIns="71437" anchor="ctr"/>
          <a:lstStyle/>
          <a:p>
            <a:endParaRPr>
              <a:solidFill>
                <a:srgbClr val="FFFFFF"/>
              </a:solidFill>
            </a:endParaRPr>
          </a:p>
        </p:txBody>
      </p:sp>
      <p:sp>
        <p:nvSpPr>
          <p:cNvPr id="85" name="Circle">
            <a:extLst>
              <a:ext uri="{FF2B5EF4-FFF2-40B4-BE49-F238E27FC236}">
                <a16:creationId xmlns:a16="http://schemas.microsoft.com/office/drawing/2014/main" id="{CF2B38EA-E173-045D-EBFC-773818273177}"/>
              </a:ext>
            </a:extLst>
          </p:cNvPr>
          <p:cNvSpPr/>
          <p:nvPr/>
        </p:nvSpPr>
        <p:spPr>
          <a:xfrm>
            <a:off x="10284058" y="3762729"/>
            <a:ext cx="292788" cy="292787"/>
          </a:xfrm>
          <a:prstGeom prst="ellipse">
            <a:avLst/>
          </a:prstGeom>
          <a:ln w="25400">
            <a:solidFill>
              <a:srgbClr val="0433FF"/>
            </a:solidFill>
            <a:miter lim="400000"/>
          </a:ln>
        </p:spPr>
        <p:txBody>
          <a:bodyPr lIns="71437" tIns="71437" rIns="71437" bIns="71437" anchor="ctr"/>
          <a:lstStyle/>
          <a:p>
            <a:endParaRPr>
              <a:solidFill>
                <a:srgbClr val="FFFFFF"/>
              </a:solidFill>
            </a:endParaRPr>
          </a:p>
        </p:txBody>
      </p:sp>
      <p:sp>
        <p:nvSpPr>
          <p:cNvPr id="86" name="Circle">
            <a:extLst>
              <a:ext uri="{FF2B5EF4-FFF2-40B4-BE49-F238E27FC236}">
                <a16:creationId xmlns:a16="http://schemas.microsoft.com/office/drawing/2014/main" id="{19EE23A5-81E7-DD00-D857-ACEC91EE7B79}"/>
              </a:ext>
            </a:extLst>
          </p:cNvPr>
          <p:cNvSpPr/>
          <p:nvPr/>
        </p:nvSpPr>
        <p:spPr>
          <a:xfrm>
            <a:off x="10284058" y="2112683"/>
            <a:ext cx="292788" cy="292787"/>
          </a:xfrm>
          <a:prstGeom prst="ellipse">
            <a:avLst/>
          </a:prstGeom>
          <a:ln w="25400">
            <a:solidFill>
              <a:srgbClr val="0433FF"/>
            </a:solidFill>
            <a:miter lim="400000"/>
          </a:ln>
        </p:spPr>
        <p:txBody>
          <a:bodyPr lIns="71437" tIns="71437" rIns="71437" bIns="71437" anchor="ctr"/>
          <a:lstStyle/>
          <a:p>
            <a:endParaRPr>
              <a:solidFill>
                <a:srgbClr val="FFFFFF"/>
              </a:solidFill>
            </a:endParaRPr>
          </a:p>
        </p:txBody>
      </p:sp>
      <p:sp>
        <p:nvSpPr>
          <p:cNvPr id="87" name="Circle">
            <a:extLst>
              <a:ext uri="{FF2B5EF4-FFF2-40B4-BE49-F238E27FC236}">
                <a16:creationId xmlns:a16="http://schemas.microsoft.com/office/drawing/2014/main" id="{4EAC34D0-90F0-2EE5-2B15-C99F0643EC41}"/>
              </a:ext>
            </a:extLst>
          </p:cNvPr>
          <p:cNvSpPr/>
          <p:nvPr/>
        </p:nvSpPr>
        <p:spPr>
          <a:xfrm>
            <a:off x="11669425" y="2937706"/>
            <a:ext cx="292788" cy="292787"/>
          </a:xfrm>
          <a:prstGeom prst="ellipse">
            <a:avLst/>
          </a:prstGeom>
          <a:ln w="25400">
            <a:solidFill>
              <a:srgbClr val="000000"/>
            </a:solidFill>
            <a:miter lim="400000"/>
          </a:ln>
        </p:spPr>
        <p:txBody>
          <a:bodyPr lIns="71437" tIns="71437" rIns="71437" bIns="71437" anchor="ctr"/>
          <a:lstStyle/>
          <a:p>
            <a:pPr>
              <a:defRPr>
                <a:solidFill>
                  <a:srgbClr val="FFFFFF"/>
                </a:solidFill>
              </a:defRPr>
            </a:pPr>
            <a:endParaRPr dirty="0"/>
          </a:p>
        </p:txBody>
      </p:sp>
      <p:sp>
        <p:nvSpPr>
          <p:cNvPr id="88" name="Line">
            <a:extLst>
              <a:ext uri="{FF2B5EF4-FFF2-40B4-BE49-F238E27FC236}">
                <a16:creationId xmlns:a16="http://schemas.microsoft.com/office/drawing/2014/main" id="{0820A306-2017-9A63-8F0F-BD9F80444126}"/>
              </a:ext>
            </a:extLst>
          </p:cNvPr>
          <p:cNvSpPr/>
          <p:nvPr/>
        </p:nvSpPr>
        <p:spPr>
          <a:xfrm flipV="1">
            <a:off x="7861847" y="3954445"/>
            <a:ext cx="1043365" cy="359654"/>
          </a:xfrm>
          <a:prstGeom prst="line">
            <a:avLst/>
          </a:prstGeom>
          <a:ln w="12700">
            <a:solidFill>
              <a:srgbClr val="000000"/>
            </a:solidFill>
            <a:miter lim="400000"/>
            <a:tailEnd type="triangle"/>
          </a:ln>
        </p:spPr>
        <p:txBody>
          <a:bodyPr lIns="71437" tIns="71437" rIns="71437" bIns="71437" anchor="ctr"/>
          <a:lstStyle/>
          <a:p>
            <a:endParaRPr/>
          </a:p>
        </p:txBody>
      </p:sp>
      <p:sp>
        <p:nvSpPr>
          <p:cNvPr id="89" name="Line">
            <a:extLst>
              <a:ext uri="{FF2B5EF4-FFF2-40B4-BE49-F238E27FC236}">
                <a16:creationId xmlns:a16="http://schemas.microsoft.com/office/drawing/2014/main" id="{DDD88719-310C-2DE7-4581-755E15CA3234}"/>
              </a:ext>
            </a:extLst>
          </p:cNvPr>
          <p:cNvSpPr/>
          <p:nvPr/>
        </p:nvSpPr>
        <p:spPr>
          <a:xfrm>
            <a:off x="7862619" y="1852735"/>
            <a:ext cx="1031528" cy="380095"/>
          </a:xfrm>
          <a:prstGeom prst="line">
            <a:avLst/>
          </a:prstGeom>
          <a:ln w="12700">
            <a:solidFill>
              <a:srgbClr val="000000"/>
            </a:solidFill>
            <a:miter lim="400000"/>
            <a:tailEnd type="triangle"/>
          </a:ln>
        </p:spPr>
        <p:txBody>
          <a:bodyPr lIns="71437" tIns="71437" rIns="71437" bIns="71437" anchor="ctr"/>
          <a:lstStyle/>
          <a:p>
            <a:endParaRPr/>
          </a:p>
        </p:txBody>
      </p:sp>
      <p:sp>
        <p:nvSpPr>
          <p:cNvPr id="90" name="Line">
            <a:extLst>
              <a:ext uri="{FF2B5EF4-FFF2-40B4-BE49-F238E27FC236}">
                <a16:creationId xmlns:a16="http://schemas.microsoft.com/office/drawing/2014/main" id="{E4B5D2D5-46FC-840D-2017-94773F8E871F}"/>
              </a:ext>
            </a:extLst>
          </p:cNvPr>
          <p:cNvSpPr/>
          <p:nvPr/>
        </p:nvSpPr>
        <p:spPr>
          <a:xfrm flipV="1">
            <a:off x="7856437" y="2283596"/>
            <a:ext cx="1036066" cy="378807"/>
          </a:xfrm>
          <a:prstGeom prst="line">
            <a:avLst/>
          </a:prstGeom>
          <a:ln w="12700">
            <a:solidFill>
              <a:srgbClr val="000000"/>
            </a:solidFill>
            <a:miter lim="400000"/>
            <a:tailEnd type="triangle"/>
          </a:ln>
        </p:spPr>
        <p:txBody>
          <a:bodyPr lIns="71437" tIns="71437" rIns="71437" bIns="71437" anchor="ctr"/>
          <a:lstStyle/>
          <a:p>
            <a:endParaRPr/>
          </a:p>
        </p:txBody>
      </p:sp>
      <p:sp>
        <p:nvSpPr>
          <p:cNvPr id="91" name="Line">
            <a:extLst>
              <a:ext uri="{FF2B5EF4-FFF2-40B4-BE49-F238E27FC236}">
                <a16:creationId xmlns:a16="http://schemas.microsoft.com/office/drawing/2014/main" id="{7825B8CE-C229-E440-8C5A-C834135F1877}"/>
              </a:ext>
            </a:extLst>
          </p:cNvPr>
          <p:cNvSpPr/>
          <p:nvPr/>
        </p:nvSpPr>
        <p:spPr>
          <a:xfrm flipV="1">
            <a:off x="7860933" y="3095392"/>
            <a:ext cx="1035320" cy="376716"/>
          </a:xfrm>
          <a:prstGeom prst="line">
            <a:avLst/>
          </a:prstGeom>
          <a:ln w="12700">
            <a:solidFill>
              <a:srgbClr val="000000"/>
            </a:solidFill>
            <a:miter lim="400000"/>
            <a:tailEnd type="triangle"/>
          </a:ln>
        </p:spPr>
        <p:txBody>
          <a:bodyPr lIns="71437" tIns="71437" rIns="71437" bIns="71437" anchor="ctr"/>
          <a:lstStyle/>
          <a:p>
            <a:endParaRPr/>
          </a:p>
        </p:txBody>
      </p:sp>
      <p:sp>
        <p:nvSpPr>
          <p:cNvPr id="92" name="Line">
            <a:extLst>
              <a:ext uri="{FF2B5EF4-FFF2-40B4-BE49-F238E27FC236}">
                <a16:creationId xmlns:a16="http://schemas.microsoft.com/office/drawing/2014/main" id="{9486B822-8AE0-3DD1-0DA0-545096F39101}"/>
              </a:ext>
            </a:extLst>
          </p:cNvPr>
          <p:cNvSpPr/>
          <p:nvPr/>
        </p:nvSpPr>
        <p:spPr>
          <a:xfrm>
            <a:off x="7862965" y="2661044"/>
            <a:ext cx="1032836" cy="381974"/>
          </a:xfrm>
          <a:prstGeom prst="line">
            <a:avLst/>
          </a:prstGeom>
          <a:ln w="12700">
            <a:solidFill>
              <a:srgbClr val="000000"/>
            </a:solidFill>
            <a:miter lim="400000"/>
            <a:tailEnd type="triangle"/>
          </a:ln>
        </p:spPr>
        <p:txBody>
          <a:bodyPr lIns="71437" tIns="71437" rIns="71437" bIns="71437" anchor="ctr"/>
          <a:lstStyle/>
          <a:p>
            <a:endParaRPr/>
          </a:p>
        </p:txBody>
      </p:sp>
      <p:sp>
        <p:nvSpPr>
          <p:cNvPr id="93" name="Line">
            <a:extLst>
              <a:ext uri="{FF2B5EF4-FFF2-40B4-BE49-F238E27FC236}">
                <a16:creationId xmlns:a16="http://schemas.microsoft.com/office/drawing/2014/main" id="{70674D5D-D095-3C66-F61D-25C24B88ECED}"/>
              </a:ext>
            </a:extLst>
          </p:cNvPr>
          <p:cNvSpPr/>
          <p:nvPr/>
        </p:nvSpPr>
        <p:spPr>
          <a:xfrm>
            <a:off x="7860053" y="3468841"/>
            <a:ext cx="1038085" cy="442999"/>
          </a:xfrm>
          <a:prstGeom prst="line">
            <a:avLst/>
          </a:prstGeom>
          <a:ln w="12700">
            <a:solidFill>
              <a:srgbClr val="000000"/>
            </a:solidFill>
            <a:miter lim="400000"/>
            <a:tailEnd type="triangle"/>
          </a:ln>
        </p:spPr>
        <p:txBody>
          <a:bodyPr lIns="71437" tIns="71437" rIns="71437" bIns="71437" anchor="ctr"/>
          <a:lstStyle/>
          <a:p>
            <a:endParaRPr/>
          </a:p>
        </p:txBody>
      </p:sp>
      <p:sp>
        <p:nvSpPr>
          <p:cNvPr id="94" name="Line">
            <a:extLst>
              <a:ext uri="{FF2B5EF4-FFF2-40B4-BE49-F238E27FC236}">
                <a16:creationId xmlns:a16="http://schemas.microsoft.com/office/drawing/2014/main" id="{9A54B319-DECC-914C-CE59-3C31D7407AF5}"/>
              </a:ext>
            </a:extLst>
          </p:cNvPr>
          <p:cNvSpPr/>
          <p:nvPr/>
        </p:nvSpPr>
        <p:spPr>
          <a:xfrm flipV="1">
            <a:off x="7853762" y="2337372"/>
            <a:ext cx="1059541" cy="1147135"/>
          </a:xfrm>
          <a:prstGeom prst="line">
            <a:avLst/>
          </a:prstGeom>
          <a:ln w="12700">
            <a:solidFill>
              <a:srgbClr val="000000"/>
            </a:solidFill>
            <a:miter lim="400000"/>
            <a:tailEnd type="triangle"/>
          </a:ln>
        </p:spPr>
        <p:txBody>
          <a:bodyPr lIns="71437" tIns="71437" rIns="71437" bIns="71437" anchor="ctr"/>
          <a:lstStyle/>
          <a:p>
            <a:endParaRPr/>
          </a:p>
        </p:txBody>
      </p:sp>
      <p:sp>
        <p:nvSpPr>
          <p:cNvPr id="95" name="Line">
            <a:extLst>
              <a:ext uri="{FF2B5EF4-FFF2-40B4-BE49-F238E27FC236}">
                <a16:creationId xmlns:a16="http://schemas.microsoft.com/office/drawing/2014/main" id="{05BB9567-39C0-F22E-36F1-A9276A906545}"/>
              </a:ext>
            </a:extLst>
          </p:cNvPr>
          <p:cNvSpPr/>
          <p:nvPr/>
        </p:nvSpPr>
        <p:spPr>
          <a:xfrm flipV="1">
            <a:off x="7864877" y="3147780"/>
            <a:ext cx="1046839" cy="1164774"/>
          </a:xfrm>
          <a:prstGeom prst="line">
            <a:avLst/>
          </a:prstGeom>
          <a:ln w="12700">
            <a:solidFill>
              <a:srgbClr val="000000"/>
            </a:solidFill>
            <a:miter lim="400000"/>
            <a:tailEnd type="triangle"/>
          </a:ln>
        </p:spPr>
        <p:txBody>
          <a:bodyPr lIns="71437" tIns="71437" rIns="71437" bIns="71437" anchor="ctr"/>
          <a:lstStyle/>
          <a:p>
            <a:endParaRPr/>
          </a:p>
        </p:txBody>
      </p:sp>
      <p:sp>
        <p:nvSpPr>
          <p:cNvPr id="96" name="Line">
            <a:extLst>
              <a:ext uri="{FF2B5EF4-FFF2-40B4-BE49-F238E27FC236}">
                <a16:creationId xmlns:a16="http://schemas.microsoft.com/office/drawing/2014/main" id="{3E9F26A9-CE4D-B88D-8530-2A02B46ED6B8}"/>
              </a:ext>
            </a:extLst>
          </p:cNvPr>
          <p:cNvSpPr/>
          <p:nvPr/>
        </p:nvSpPr>
        <p:spPr>
          <a:xfrm flipV="1">
            <a:off x="7857852" y="2385844"/>
            <a:ext cx="1110006" cy="1931341"/>
          </a:xfrm>
          <a:prstGeom prst="line">
            <a:avLst/>
          </a:prstGeom>
          <a:ln w="12700">
            <a:solidFill>
              <a:srgbClr val="000000"/>
            </a:solidFill>
            <a:miter lim="400000"/>
            <a:tailEnd type="triangle"/>
          </a:ln>
        </p:spPr>
        <p:txBody>
          <a:bodyPr lIns="71437" tIns="71437" rIns="71437" bIns="71437" anchor="ctr"/>
          <a:lstStyle/>
          <a:p>
            <a:endParaRPr/>
          </a:p>
        </p:txBody>
      </p:sp>
      <p:sp>
        <p:nvSpPr>
          <p:cNvPr id="97" name="Line">
            <a:extLst>
              <a:ext uri="{FF2B5EF4-FFF2-40B4-BE49-F238E27FC236}">
                <a16:creationId xmlns:a16="http://schemas.microsoft.com/office/drawing/2014/main" id="{0E3831D1-F25D-4357-F488-B79F63D3F209}"/>
              </a:ext>
            </a:extLst>
          </p:cNvPr>
          <p:cNvSpPr/>
          <p:nvPr/>
        </p:nvSpPr>
        <p:spPr>
          <a:xfrm>
            <a:off x="7864090" y="1850444"/>
            <a:ext cx="1054713" cy="1143511"/>
          </a:xfrm>
          <a:prstGeom prst="line">
            <a:avLst/>
          </a:prstGeom>
          <a:ln w="12700">
            <a:solidFill>
              <a:srgbClr val="000000"/>
            </a:solidFill>
            <a:miter lim="400000"/>
            <a:tailEnd type="triangle"/>
          </a:ln>
        </p:spPr>
        <p:txBody>
          <a:bodyPr lIns="71437" tIns="71437" rIns="71437" bIns="71437" anchor="ctr"/>
          <a:lstStyle/>
          <a:p>
            <a:endParaRPr/>
          </a:p>
        </p:txBody>
      </p:sp>
      <p:sp>
        <p:nvSpPr>
          <p:cNvPr id="98" name="Line">
            <a:extLst>
              <a:ext uri="{FF2B5EF4-FFF2-40B4-BE49-F238E27FC236}">
                <a16:creationId xmlns:a16="http://schemas.microsoft.com/office/drawing/2014/main" id="{35C8D24B-81B3-9A14-685D-B4C5B482204C}"/>
              </a:ext>
            </a:extLst>
          </p:cNvPr>
          <p:cNvSpPr/>
          <p:nvPr/>
        </p:nvSpPr>
        <p:spPr>
          <a:xfrm>
            <a:off x="7857577" y="1846485"/>
            <a:ext cx="1084191" cy="1946134"/>
          </a:xfrm>
          <a:prstGeom prst="line">
            <a:avLst/>
          </a:prstGeom>
          <a:ln w="12700">
            <a:solidFill>
              <a:srgbClr val="000000"/>
            </a:solidFill>
            <a:miter lim="400000"/>
            <a:tailEnd type="triangle"/>
          </a:ln>
        </p:spPr>
        <p:txBody>
          <a:bodyPr lIns="71437" tIns="71437" rIns="71437" bIns="71437" anchor="ctr"/>
          <a:lstStyle/>
          <a:p>
            <a:endParaRPr/>
          </a:p>
        </p:txBody>
      </p:sp>
      <p:sp>
        <p:nvSpPr>
          <p:cNvPr id="99" name="Line">
            <a:extLst>
              <a:ext uri="{FF2B5EF4-FFF2-40B4-BE49-F238E27FC236}">
                <a16:creationId xmlns:a16="http://schemas.microsoft.com/office/drawing/2014/main" id="{B4E6A9A0-B0F4-5A21-DF4A-77637D2BD3A7}"/>
              </a:ext>
            </a:extLst>
          </p:cNvPr>
          <p:cNvSpPr/>
          <p:nvPr/>
        </p:nvSpPr>
        <p:spPr>
          <a:xfrm>
            <a:off x="7864135" y="2653911"/>
            <a:ext cx="1042978" cy="1191413"/>
          </a:xfrm>
          <a:prstGeom prst="line">
            <a:avLst/>
          </a:prstGeom>
          <a:ln w="12700">
            <a:solidFill>
              <a:srgbClr val="000000"/>
            </a:solidFill>
            <a:miter lim="400000"/>
            <a:tailEnd type="triangle"/>
          </a:ln>
        </p:spPr>
        <p:txBody>
          <a:bodyPr lIns="71437" tIns="71437" rIns="71437" bIns="71437" anchor="ctr"/>
          <a:lstStyle/>
          <a:p>
            <a:endParaRPr/>
          </a:p>
        </p:txBody>
      </p:sp>
      <p:sp>
        <p:nvSpPr>
          <p:cNvPr id="100" name="Hidden">
            <a:extLst>
              <a:ext uri="{FF2B5EF4-FFF2-40B4-BE49-F238E27FC236}">
                <a16:creationId xmlns:a16="http://schemas.microsoft.com/office/drawing/2014/main" id="{FE40AEF4-3A3D-7717-4080-C408919DA3E0}"/>
              </a:ext>
            </a:extLst>
          </p:cNvPr>
          <p:cNvSpPr txBox="1"/>
          <p:nvPr/>
        </p:nvSpPr>
        <p:spPr>
          <a:xfrm>
            <a:off x="8640686" y="4760828"/>
            <a:ext cx="791882" cy="3904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defRPr sz="3000">
                <a:solidFill>
                  <a:srgbClr val="0433FF"/>
                </a:solidFill>
              </a:defRPr>
            </a:lvl1pPr>
          </a:lstStyle>
          <a:p>
            <a:r>
              <a:rPr sz="1600" dirty="0">
                <a:latin typeface="Arial" panose="020B0604020202020204" pitchFamily="34" charset="0"/>
                <a:cs typeface="Arial" panose="020B0604020202020204" pitchFamily="34" charset="0"/>
              </a:rPr>
              <a:t>Hidden</a:t>
            </a:r>
          </a:p>
        </p:txBody>
      </p:sp>
      <p:grpSp>
        <p:nvGrpSpPr>
          <p:cNvPr id="101" name="Group">
            <a:extLst>
              <a:ext uri="{FF2B5EF4-FFF2-40B4-BE49-F238E27FC236}">
                <a16:creationId xmlns:a16="http://schemas.microsoft.com/office/drawing/2014/main" id="{1931D52C-5829-27D2-331D-082E2C12EB00}"/>
              </a:ext>
            </a:extLst>
          </p:cNvPr>
          <p:cNvGrpSpPr/>
          <p:nvPr/>
        </p:nvGrpSpPr>
        <p:grpSpPr>
          <a:xfrm>
            <a:off x="9268011" y="1664196"/>
            <a:ext cx="1492671" cy="2236099"/>
            <a:chOff x="38099" y="0"/>
            <a:chExt cx="3237319" cy="4849686"/>
          </a:xfrm>
        </p:grpSpPr>
        <p:sp>
          <p:nvSpPr>
            <p:cNvPr id="102" name="Line">
              <a:extLst>
                <a:ext uri="{FF2B5EF4-FFF2-40B4-BE49-F238E27FC236}">
                  <a16:creationId xmlns:a16="http://schemas.microsoft.com/office/drawing/2014/main" id="{F21DC3A1-7FEF-F8C5-01EA-504B64A80865}"/>
                </a:ext>
              </a:extLst>
            </p:cNvPr>
            <p:cNvSpPr/>
            <p:nvPr/>
          </p:nvSpPr>
          <p:spPr>
            <a:xfrm flipV="1">
              <a:off x="38099" y="12699"/>
              <a:ext cx="3235527" cy="10007"/>
            </a:xfrm>
            <a:prstGeom prst="line">
              <a:avLst/>
            </a:prstGeom>
            <a:noFill/>
            <a:ln w="12700" cap="flat">
              <a:solidFill>
                <a:srgbClr val="AB1802"/>
              </a:solidFill>
              <a:prstDash val="solid"/>
              <a:miter lim="400000"/>
            </a:ln>
            <a:effectLst/>
          </p:spPr>
          <p:txBody>
            <a:bodyPr wrap="square" lIns="71437" tIns="71437" rIns="71437" bIns="71437" numCol="1" anchor="ctr">
              <a:noAutofit/>
            </a:bodyPr>
            <a:lstStyle/>
            <a:p>
              <a:endParaRPr/>
            </a:p>
          </p:txBody>
        </p:sp>
        <p:sp>
          <p:nvSpPr>
            <p:cNvPr id="103" name="Line">
              <a:extLst>
                <a:ext uri="{FF2B5EF4-FFF2-40B4-BE49-F238E27FC236}">
                  <a16:creationId xmlns:a16="http://schemas.microsoft.com/office/drawing/2014/main" id="{A6498B23-5A28-4DB8-0B49-AA95C5E407AE}"/>
                </a:ext>
              </a:extLst>
            </p:cNvPr>
            <p:cNvSpPr/>
            <p:nvPr/>
          </p:nvSpPr>
          <p:spPr>
            <a:xfrm>
              <a:off x="51080" y="16682"/>
              <a:ext cx="2161609" cy="1118837"/>
            </a:xfrm>
            <a:prstGeom prst="line">
              <a:avLst/>
            </a:prstGeom>
            <a:noFill/>
            <a:ln w="12700" cap="flat">
              <a:solidFill>
                <a:srgbClr val="AB1802"/>
              </a:solidFill>
              <a:prstDash val="solid"/>
              <a:miter lim="400000"/>
            </a:ln>
            <a:effectLst/>
          </p:spPr>
          <p:txBody>
            <a:bodyPr wrap="square" lIns="71437" tIns="71437" rIns="71437" bIns="71437" numCol="1" anchor="ctr">
              <a:noAutofit/>
            </a:bodyPr>
            <a:lstStyle/>
            <a:p>
              <a:endParaRPr/>
            </a:p>
          </p:txBody>
        </p:sp>
        <p:sp>
          <p:nvSpPr>
            <p:cNvPr id="104" name="Line">
              <a:extLst>
                <a:ext uri="{FF2B5EF4-FFF2-40B4-BE49-F238E27FC236}">
                  <a16:creationId xmlns:a16="http://schemas.microsoft.com/office/drawing/2014/main" id="{86CDF119-4DD3-BF37-53EF-5D3F175F75EB}"/>
                </a:ext>
              </a:extLst>
            </p:cNvPr>
            <p:cNvSpPr/>
            <p:nvPr/>
          </p:nvSpPr>
          <p:spPr>
            <a:xfrm>
              <a:off x="74190" y="1774521"/>
              <a:ext cx="3199437" cy="1"/>
            </a:xfrm>
            <a:prstGeom prst="line">
              <a:avLst/>
            </a:prstGeom>
            <a:noFill/>
            <a:ln w="12700" cap="flat">
              <a:solidFill>
                <a:srgbClr val="AB1802"/>
              </a:solidFill>
              <a:prstDash val="solid"/>
              <a:miter lim="400000"/>
            </a:ln>
            <a:effectLst/>
          </p:spPr>
          <p:txBody>
            <a:bodyPr wrap="square" lIns="71437" tIns="71437" rIns="71437" bIns="71437" numCol="1" anchor="ctr">
              <a:noAutofit/>
            </a:bodyPr>
            <a:lstStyle/>
            <a:p>
              <a:endParaRPr/>
            </a:p>
          </p:txBody>
        </p:sp>
        <p:sp>
          <p:nvSpPr>
            <p:cNvPr id="105" name="Line">
              <a:extLst>
                <a:ext uri="{FF2B5EF4-FFF2-40B4-BE49-F238E27FC236}">
                  <a16:creationId xmlns:a16="http://schemas.microsoft.com/office/drawing/2014/main" id="{62BDFD0A-D951-A600-B185-972314C481CD}"/>
                </a:ext>
              </a:extLst>
            </p:cNvPr>
            <p:cNvSpPr/>
            <p:nvPr/>
          </p:nvSpPr>
          <p:spPr>
            <a:xfrm>
              <a:off x="88934" y="1773082"/>
              <a:ext cx="2140726" cy="1120419"/>
            </a:xfrm>
            <a:prstGeom prst="line">
              <a:avLst/>
            </a:prstGeom>
            <a:noFill/>
            <a:ln w="12700" cap="flat">
              <a:solidFill>
                <a:srgbClr val="AB1802"/>
              </a:solidFill>
              <a:prstDash val="solid"/>
              <a:miter lim="400000"/>
            </a:ln>
            <a:effectLst/>
          </p:spPr>
          <p:txBody>
            <a:bodyPr wrap="square" lIns="71437" tIns="71437" rIns="71437" bIns="71437" numCol="1" anchor="ctr">
              <a:noAutofit/>
            </a:bodyPr>
            <a:lstStyle/>
            <a:p>
              <a:endParaRPr/>
            </a:p>
          </p:txBody>
        </p:sp>
        <p:sp>
          <p:nvSpPr>
            <p:cNvPr id="106" name="Line">
              <a:extLst>
                <a:ext uri="{FF2B5EF4-FFF2-40B4-BE49-F238E27FC236}">
                  <a16:creationId xmlns:a16="http://schemas.microsoft.com/office/drawing/2014/main" id="{77CD0D40-C49D-2D96-8401-825B04B35481}"/>
                </a:ext>
              </a:extLst>
            </p:cNvPr>
            <p:cNvSpPr/>
            <p:nvPr/>
          </p:nvSpPr>
          <p:spPr>
            <a:xfrm flipV="1">
              <a:off x="129686" y="3579686"/>
              <a:ext cx="3140989" cy="6319"/>
            </a:xfrm>
            <a:prstGeom prst="line">
              <a:avLst/>
            </a:prstGeom>
            <a:noFill/>
            <a:ln w="12700" cap="flat">
              <a:solidFill>
                <a:srgbClr val="AB1802"/>
              </a:solidFill>
              <a:prstDash val="solid"/>
              <a:miter lim="400000"/>
            </a:ln>
            <a:effectLst/>
          </p:spPr>
          <p:txBody>
            <a:bodyPr wrap="square" lIns="71437" tIns="71437" rIns="71437" bIns="71437" numCol="1" anchor="ctr">
              <a:noAutofit/>
            </a:bodyPr>
            <a:lstStyle/>
            <a:p>
              <a:endParaRPr/>
            </a:p>
          </p:txBody>
        </p:sp>
        <p:sp>
          <p:nvSpPr>
            <p:cNvPr id="107" name="Line">
              <a:extLst>
                <a:ext uri="{FF2B5EF4-FFF2-40B4-BE49-F238E27FC236}">
                  <a16:creationId xmlns:a16="http://schemas.microsoft.com/office/drawing/2014/main" id="{9B532ACF-DD45-5297-1C46-E97935B1B44E}"/>
                </a:ext>
              </a:extLst>
            </p:cNvPr>
            <p:cNvSpPr/>
            <p:nvPr/>
          </p:nvSpPr>
          <p:spPr>
            <a:xfrm>
              <a:off x="115867" y="3597922"/>
              <a:ext cx="2075834" cy="1251765"/>
            </a:xfrm>
            <a:prstGeom prst="line">
              <a:avLst/>
            </a:prstGeom>
            <a:noFill/>
            <a:ln w="12700" cap="flat">
              <a:solidFill>
                <a:srgbClr val="AB1802"/>
              </a:solidFill>
              <a:prstDash val="solid"/>
              <a:miter lim="400000"/>
            </a:ln>
            <a:effectLst/>
          </p:spPr>
          <p:txBody>
            <a:bodyPr wrap="square" lIns="71437" tIns="71437" rIns="71437" bIns="71437" numCol="1" anchor="ctr">
              <a:noAutofit/>
            </a:bodyPr>
            <a:lstStyle/>
            <a:p>
              <a:endParaRPr/>
            </a:p>
          </p:txBody>
        </p:sp>
        <p:sp>
          <p:nvSpPr>
            <p:cNvPr id="108" name="Line">
              <a:extLst>
                <a:ext uri="{FF2B5EF4-FFF2-40B4-BE49-F238E27FC236}">
                  <a16:creationId xmlns:a16="http://schemas.microsoft.com/office/drawing/2014/main" id="{7885F13F-1E7E-E6A2-D89E-2D5874544A4D}"/>
                </a:ext>
              </a:extLst>
            </p:cNvPr>
            <p:cNvSpPr/>
            <p:nvPr/>
          </p:nvSpPr>
          <p:spPr>
            <a:xfrm flipH="1">
              <a:off x="3273335" y="0"/>
              <a:ext cx="2085" cy="1574425"/>
            </a:xfrm>
            <a:prstGeom prst="line">
              <a:avLst/>
            </a:prstGeom>
            <a:noFill/>
            <a:ln w="12700" cap="flat">
              <a:solidFill>
                <a:srgbClr val="AB1802"/>
              </a:solidFill>
              <a:prstDash val="solid"/>
              <a:miter lim="400000"/>
            </a:ln>
            <a:effectLst/>
          </p:spPr>
          <p:txBody>
            <a:bodyPr wrap="square" lIns="71437" tIns="71437" rIns="71437" bIns="71437" numCol="1" anchor="ctr">
              <a:noAutofit/>
            </a:bodyPr>
            <a:lstStyle/>
            <a:p>
              <a:endParaRPr/>
            </a:p>
          </p:txBody>
        </p:sp>
        <p:sp>
          <p:nvSpPr>
            <p:cNvPr id="109" name="Line">
              <a:extLst>
                <a:ext uri="{FF2B5EF4-FFF2-40B4-BE49-F238E27FC236}">
                  <a16:creationId xmlns:a16="http://schemas.microsoft.com/office/drawing/2014/main" id="{8D7A4A92-116F-7089-BF78-D04528E2FA71}"/>
                </a:ext>
              </a:extLst>
            </p:cNvPr>
            <p:cNvSpPr/>
            <p:nvPr/>
          </p:nvSpPr>
          <p:spPr>
            <a:xfrm>
              <a:off x="3263011" y="1767092"/>
              <a:ext cx="3761" cy="1304214"/>
            </a:xfrm>
            <a:prstGeom prst="line">
              <a:avLst/>
            </a:prstGeom>
            <a:noFill/>
            <a:ln w="12700" cap="flat">
              <a:solidFill>
                <a:srgbClr val="AB1802"/>
              </a:solidFill>
              <a:prstDash val="solid"/>
              <a:miter lim="400000"/>
            </a:ln>
            <a:effectLst/>
          </p:spPr>
          <p:txBody>
            <a:bodyPr wrap="square" lIns="71437" tIns="71437" rIns="71437" bIns="71437" numCol="1" anchor="ctr">
              <a:noAutofit/>
            </a:bodyPr>
            <a:lstStyle/>
            <a:p>
              <a:endParaRPr/>
            </a:p>
          </p:txBody>
        </p:sp>
        <p:sp>
          <p:nvSpPr>
            <p:cNvPr id="110" name="Line">
              <a:extLst>
                <a:ext uri="{FF2B5EF4-FFF2-40B4-BE49-F238E27FC236}">
                  <a16:creationId xmlns:a16="http://schemas.microsoft.com/office/drawing/2014/main" id="{7F873DB5-334C-ECBE-CE2A-257700359C28}"/>
                </a:ext>
              </a:extLst>
            </p:cNvPr>
            <p:cNvSpPr/>
            <p:nvPr/>
          </p:nvSpPr>
          <p:spPr>
            <a:xfrm>
              <a:off x="3258803" y="3591587"/>
              <a:ext cx="2780" cy="1045096"/>
            </a:xfrm>
            <a:prstGeom prst="line">
              <a:avLst/>
            </a:prstGeom>
            <a:noFill/>
            <a:ln w="12700" cap="flat">
              <a:solidFill>
                <a:srgbClr val="AB1802"/>
              </a:solidFill>
              <a:prstDash val="solid"/>
              <a:miter lim="400000"/>
            </a:ln>
            <a:effectLst/>
          </p:spPr>
          <p:txBody>
            <a:bodyPr wrap="square" lIns="71437" tIns="71437" rIns="71437" bIns="71437" numCol="1" anchor="ctr">
              <a:noAutofit/>
            </a:bodyPr>
            <a:lstStyle/>
            <a:p>
              <a:endParaRPr/>
            </a:p>
          </p:txBody>
        </p:sp>
        <p:sp>
          <p:nvSpPr>
            <p:cNvPr id="111" name="Line">
              <a:extLst>
                <a:ext uri="{FF2B5EF4-FFF2-40B4-BE49-F238E27FC236}">
                  <a16:creationId xmlns:a16="http://schemas.microsoft.com/office/drawing/2014/main" id="{34712895-1352-D084-48A2-2B2B5D5B0BD2}"/>
                </a:ext>
              </a:extLst>
            </p:cNvPr>
            <p:cNvSpPr/>
            <p:nvPr/>
          </p:nvSpPr>
          <p:spPr>
            <a:xfrm flipV="1">
              <a:off x="93527" y="1392161"/>
              <a:ext cx="2113321" cy="370435"/>
            </a:xfrm>
            <a:prstGeom prst="line">
              <a:avLst/>
            </a:prstGeom>
            <a:noFill/>
            <a:ln w="12700" cap="flat">
              <a:solidFill>
                <a:srgbClr val="AB1802"/>
              </a:solidFill>
              <a:prstDash val="solid"/>
              <a:miter lim="400000"/>
            </a:ln>
            <a:effectLst/>
          </p:spPr>
          <p:txBody>
            <a:bodyPr wrap="square" lIns="71437" tIns="71437" rIns="71437" bIns="71437" numCol="1" anchor="ctr">
              <a:noAutofit/>
            </a:bodyPr>
            <a:lstStyle/>
            <a:p>
              <a:endParaRPr/>
            </a:p>
          </p:txBody>
        </p:sp>
        <p:sp>
          <p:nvSpPr>
            <p:cNvPr id="112" name="Line">
              <a:extLst>
                <a:ext uri="{FF2B5EF4-FFF2-40B4-BE49-F238E27FC236}">
                  <a16:creationId xmlns:a16="http://schemas.microsoft.com/office/drawing/2014/main" id="{9518C798-F1E0-92A2-99B5-B3DF0C5A4C71}"/>
                </a:ext>
              </a:extLst>
            </p:cNvPr>
            <p:cNvSpPr/>
            <p:nvPr/>
          </p:nvSpPr>
          <p:spPr>
            <a:xfrm flipV="1">
              <a:off x="121887" y="3216656"/>
              <a:ext cx="2064352" cy="373595"/>
            </a:xfrm>
            <a:prstGeom prst="line">
              <a:avLst/>
            </a:prstGeom>
            <a:noFill/>
            <a:ln w="12700" cap="flat">
              <a:solidFill>
                <a:srgbClr val="AB1802"/>
              </a:solidFill>
              <a:prstDash val="solid"/>
              <a:miter lim="400000"/>
            </a:ln>
            <a:effectLst/>
          </p:spPr>
          <p:txBody>
            <a:bodyPr wrap="square" lIns="71437" tIns="71437" rIns="71437" bIns="71437" numCol="1" anchor="ctr">
              <a:noAutofit/>
            </a:bodyPr>
            <a:lstStyle/>
            <a:p>
              <a:endParaRPr/>
            </a:p>
          </p:txBody>
        </p:sp>
        <p:sp>
          <p:nvSpPr>
            <p:cNvPr id="113" name="Line">
              <a:extLst>
                <a:ext uri="{FF2B5EF4-FFF2-40B4-BE49-F238E27FC236}">
                  <a16:creationId xmlns:a16="http://schemas.microsoft.com/office/drawing/2014/main" id="{2F069DA5-B24D-99B8-5EBE-25EE9F5F28A9}"/>
                </a:ext>
              </a:extLst>
            </p:cNvPr>
            <p:cNvSpPr/>
            <p:nvPr/>
          </p:nvSpPr>
          <p:spPr>
            <a:xfrm>
              <a:off x="60473" y="62191"/>
              <a:ext cx="2261753" cy="4536596"/>
            </a:xfrm>
            <a:prstGeom prst="line">
              <a:avLst/>
            </a:prstGeom>
            <a:noFill/>
            <a:ln w="12700" cap="flat">
              <a:solidFill>
                <a:srgbClr val="AB1802"/>
              </a:solidFill>
              <a:prstDash val="solid"/>
              <a:miter lim="400000"/>
            </a:ln>
            <a:effectLst/>
          </p:spPr>
          <p:txBody>
            <a:bodyPr wrap="square" lIns="71437" tIns="71437" rIns="71437" bIns="71437" numCol="1" anchor="ctr">
              <a:noAutofit/>
            </a:bodyPr>
            <a:lstStyle/>
            <a:p>
              <a:endParaRPr/>
            </a:p>
          </p:txBody>
        </p:sp>
        <p:sp>
          <p:nvSpPr>
            <p:cNvPr id="114" name="Line">
              <a:extLst>
                <a:ext uri="{FF2B5EF4-FFF2-40B4-BE49-F238E27FC236}">
                  <a16:creationId xmlns:a16="http://schemas.microsoft.com/office/drawing/2014/main" id="{0D78BB89-8C41-CD3C-2213-3A83EFA39566}"/>
                </a:ext>
              </a:extLst>
            </p:cNvPr>
            <p:cNvSpPr/>
            <p:nvPr/>
          </p:nvSpPr>
          <p:spPr>
            <a:xfrm>
              <a:off x="87342" y="1774567"/>
              <a:ext cx="2136266" cy="2924652"/>
            </a:xfrm>
            <a:prstGeom prst="line">
              <a:avLst/>
            </a:prstGeom>
            <a:noFill/>
            <a:ln w="12700" cap="flat">
              <a:solidFill>
                <a:srgbClr val="AB1802"/>
              </a:solidFill>
              <a:prstDash val="solid"/>
              <a:miter lim="400000"/>
            </a:ln>
            <a:effectLst/>
          </p:spPr>
          <p:txBody>
            <a:bodyPr wrap="square" lIns="71437" tIns="71437" rIns="71437" bIns="71437" numCol="1" anchor="ctr">
              <a:noAutofit/>
            </a:bodyPr>
            <a:lstStyle/>
            <a:p>
              <a:endParaRPr/>
            </a:p>
          </p:txBody>
        </p:sp>
        <p:sp>
          <p:nvSpPr>
            <p:cNvPr id="115" name="Line">
              <a:extLst>
                <a:ext uri="{FF2B5EF4-FFF2-40B4-BE49-F238E27FC236}">
                  <a16:creationId xmlns:a16="http://schemas.microsoft.com/office/drawing/2014/main" id="{5175CD84-C02B-DA7A-75C0-C4E6D538D2F3}"/>
                </a:ext>
              </a:extLst>
            </p:cNvPr>
            <p:cNvSpPr/>
            <p:nvPr/>
          </p:nvSpPr>
          <p:spPr>
            <a:xfrm>
              <a:off x="59045" y="10329"/>
              <a:ext cx="2219737" cy="2795460"/>
            </a:xfrm>
            <a:prstGeom prst="line">
              <a:avLst/>
            </a:prstGeom>
            <a:noFill/>
            <a:ln w="12700" cap="flat">
              <a:solidFill>
                <a:srgbClr val="AB1802"/>
              </a:solidFill>
              <a:prstDash val="solid"/>
              <a:miter lim="400000"/>
            </a:ln>
            <a:effectLst/>
          </p:spPr>
          <p:txBody>
            <a:bodyPr wrap="square" lIns="71437" tIns="71437" rIns="71437" bIns="71437" numCol="1" anchor="ctr">
              <a:noAutofit/>
            </a:bodyPr>
            <a:lstStyle/>
            <a:p>
              <a:endParaRPr/>
            </a:p>
          </p:txBody>
        </p:sp>
        <p:sp>
          <p:nvSpPr>
            <p:cNvPr id="116" name="Line">
              <a:extLst>
                <a:ext uri="{FF2B5EF4-FFF2-40B4-BE49-F238E27FC236}">
                  <a16:creationId xmlns:a16="http://schemas.microsoft.com/office/drawing/2014/main" id="{6669804B-F385-0B38-EB53-5869F689692C}"/>
                </a:ext>
              </a:extLst>
            </p:cNvPr>
            <p:cNvSpPr/>
            <p:nvPr/>
          </p:nvSpPr>
          <p:spPr>
            <a:xfrm flipV="1">
              <a:off x="147514" y="1485801"/>
              <a:ext cx="2099131" cy="2092169"/>
            </a:xfrm>
            <a:prstGeom prst="line">
              <a:avLst/>
            </a:prstGeom>
            <a:noFill/>
            <a:ln w="12700" cap="flat">
              <a:solidFill>
                <a:srgbClr val="AB1802"/>
              </a:solidFill>
              <a:prstDash val="solid"/>
              <a:miter lim="400000"/>
            </a:ln>
            <a:effectLst/>
          </p:spPr>
          <p:txBody>
            <a:bodyPr wrap="square" lIns="71437" tIns="71437" rIns="71437" bIns="71437" numCol="1" anchor="ctr">
              <a:noAutofit/>
            </a:bodyPr>
            <a:lstStyle/>
            <a:p>
              <a:endParaRPr/>
            </a:p>
          </p:txBody>
        </p:sp>
      </p:grpSp>
      <p:sp>
        <p:nvSpPr>
          <p:cNvPr id="117" name="Line">
            <a:extLst>
              <a:ext uri="{FF2B5EF4-FFF2-40B4-BE49-F238E27FC236}">
                <a16:creationId xmlns:a16="http://schemas.microsoft.com/office/drawing/2014/main" id="{0319E09D-5D58-4ED8-F343-B7E8A93A57D1}"/>
              </a:ext>
            </a:extLst>
          </p:cNvPr>
          <p:cNvSpPr/>
          <p:nvPr/>
        </p:nvSpPr>
        <p:spPr>
          <a:xfrm flipV="1">
            <a:off x="7707777" y="1311904"/>
            <a:ext cx="0" cy="3505285"/>
          </a:xfrm>
          <a:prstGeom prst="line">
            <a:avLst/>
          </a:prstGeom>
          <a:ln w="25400" cap="rnd">
            <a:solidFill>
              <a:srgbClr val="808785"/>
            </a:solidFill>
            <a:custDash>
              <a:ds d="100000" sp="200000"/>
            </a:custDash>
            <a:miter lim="400000"/>
          </a:ln>
        </p:spPr>
        <p:txBody>
          <a:bodyPr lIns="71437" tIns="71437" rIns="71437" bIns="71437" anchor="ctr"/>
          <a:lstStyle/>
          <a:p>
            <a:endParaRPr/>
          </a:p>
        </p:txBody>
      </p:sp>
      <p:sp>
        <p:nvSpPr>
          <p:cNvPr id="118" name="Hidden">
            <a:extLst>
              <a:ext uri="{FF2B5EF4-FFF2-40B4-BE49-F238E27FC236}">
                <a16:creationId xmlns:a16="http://schemas.microsoft.com/office/drawing/2014/main" id="{55EE331F-277A-4E47-61EA-3500F144E5F1}"/>
              </a:ext>
            </a:extLst>
          </p:cNvPr>
          <p:cNvSpPr txBox="1"/>
          <p:nvPr/>
        </p:nvSpPr>
        <p:spPr>
          <a:xfrm>
            <a:off x="10062373" y="4760827"/>
            <a:ext cx="791882" cy="3904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defRPr sz="3000">
                <a:solidFill>
                  <a:srgbClr val="0433FF"/>
                </a:solidFill>
              </a:defRPr>
            </a:lvl1pPr>
          </a:lstStyle>
          <a:p>
            <a:r>
              <a:rPr sz="1600" dirty="0">
                <a:latin typeface="Arial" panose="020B0604020202020204" pitchFamily="34" charset="0"/>
                <a:cs typeface="Arial" panose="020B0604020202020204" pitchFamily="34" charset="0"/>
              </a:rPr>
              <a:t>Hidden</a:t>
            </a:r>
          </a:p>
        </p:txBody>
      </p:sp>
      <p:sp>
        <p:nvSpPr>
          <p:cNvPr id="119" name="Line">
            <a:extLst>
              <a:ext uri="{FF2B5EF4-FFF2-40B4-BE49-F238E27FC236}">
                <a16:creationId xmlns:a16="http://schemas.microsoft.com/office/drawing/2014/main" id="{D8CBED97-4656-900C-1014-E1E8A133F0D5}"/>
              </a:ext>
            </a:extLst>
          </p:cNvPr>
          <p:cNvSpPr/>
          <p:nvPr/>
        </p:nvSpPr>
        <p:spPr>
          <a:xfrm flipV="1">
            <a:off x="9071739" y="1311904"/>
            <a:ext cx="0" cy="3505285"/>
          </a:xfrm>
          <a:prstGeom prst="line">
            <a:avLst/>
          </a:prstGeom>
          <a:ln w="25400" cap="rnd">
            <a:solidFill>
              <a:srgbClr val="808785"/>
            </a:solidFill>
            <a:custDash>
              <a:ds d="100000" sp="200000"/>
            </a:custDash>
            <a:miter lim="400000"/>
          </a:ln>
        </p:spPr>
        <p:txBody>
          <a:bodyPr lIns="71437" tIns="71437" rIns="71437" bIns="71437" anchor="ctr"/>
          <a:lstStyle/>
          <a:p>
            <a:endParaRPr/>
          </a:p>
        </p:txBody>
      </p:sp>
      <p:sp>
        <p:nvSpPr>
          <p:cNvPr id="120" name="Line">
            <a:extLst>
              <a:ext uri="{FF2B5EF4-FFF2-40B4-BE49-F238E27FC236}">
                <a16:creationId xmlns:a16="http://schemas.microsoft.com/office/drawing/2014/main" id="{FCB356CB-170B-458E-E254-FCFADD5441FC}"/>
              </a:ext>
            </a:extLst>
          </p:cNvPr>
          <p:cNvSpPr/>
          <p:nvPr/>
        </p:nvSpPr>
        <p:spPr>
          <a:xfrm flipV="1">
            <a:off x="10430452" y="1311904"/>
            <a:ext cx="0" cy="3505285"/>
          </a:xfrm>
          <a:prstGeom prst="line">
            <a:avLst/>
          </a:prstGeom>
          <a:ln w="25400" cap="rnd">
            <a:solidFill>
              <a:srgbClr val="808785"/>
            </a:solidFill>
            <a:custDash>
              <a:ds d="100000" sp="200000"/>
            </a:custDash>
            <a:miter lim="400000"/>
          </a:ln>
        </p:spPr>
        <p:txBody>
          <a:bodyPr lIns="71437" tIns="71437" rIns="71437" bIns="71437" anchor="ctr"/>
          <a:lstStyle/>
          <a:p>
            <a:endParaRPr/>
          </a:p>
        </p:txBody>
      </p:sp>
      <p:sp>
        <p:nvSpPr>
          <p:cNvPr id="121" name="Line">
            <a:extLst>
              <a:ext uri="{FF2B5EF4-FFF2-40B4-BE49-F238E27FC236}">
                <a16:creationId xmlns:a16="http://schemas.microsoft.com/office/drawing/2014/main" id="{C540DD1C-A3E1-005A-CAAE-B3FA6BE59F32}"/>
              </a:ext>
            </a:extLst>
          </p:cNvPr>
          <p:cNvSpPr/>
          <p:nvPr/>
        </p:nvSpPr>
        <p:spPr>
          <a:xfrm flipV="1">
            <a:off x="11815819" y="1311904"/>
            <a:ext cx="0" cy="3505285"/>
          </a:xfrm>
          <a:prstGeom prst="line">
            <a:avLst/>
          </a:prstGeom>
          <a:ln w="25400" cap="rnd">
            <a:solidFill>
              <a:srgbClr val="808785"/>
            </a:solidFill>
            <a:custDash>
              <a:ds d="100000" sp="200000"/>
            </a:custDash>
            <a:miter lim="400000"/>
          </a:ln>
        </p:spPr>
        <p:txBody>
          <a:bodyPr lIns="71437" tIns="71437" rIns="71437" bIns="71437" anchor="ctr"/>
          <a:lstStyle/>
          <a:p>
            <a:endParaRPr/>
          </a:p>
        </p:txBody>
      </p:sp>
      <p:sp>
        <p:nvSpPr>
          <p:cNvPr id="125" name="Input">
            <a:extLst>
              <a:ext uri="{FF2B5EF4-FFF2-40B4-BE49-F238E27FC236}">
                <a16:creationId xmlns:a16="http://schemas.microsoft.com/office/drawing/2014/main" id="{C78EEE32-B463-93C8-0FF1-CD28E81F6B25}"/>
              </a:ext>
            </a:extLst>
          </p:cNvPr>
          <p:cNvSpPr txBox="1"/>
          <p:nvPr/>
        </p:nvSpPr>
        <p:spPr>
          <a:xfrm>
            <a:off x="7367029" y="4742150"/>
            <a:ext cx="601126" cy="3904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defRPr sz="3000">
                <a:solidFill>
                  <a:srgbClr val="000000"/>
                </a:solidFill>
              </a:defRPr>
            </a:lvl1pPr>
          </a:lstStyle>
          <a:p>
            <a:r>
              <a:rPr sz="1600" dirty="0">
                <a:latin typeface="Arial" panose="020B0604020202020204" pitchFamily="34" charset="0"/>
                <a:cs typeface="Arial" panose="020B0604020202020204" pitchFamily="34" charset="0"/>
              </a:rPr>
              <a:t>Input</a:t>
            </a:r>
          </a:p>
        </p:txBody>
      </p:sp>
      <p:sp>
        <p:nvSpPr>
          <p:cNvPr id="127" name="Output">
            <a:extLst>
              <a:ext uri="{FF2B5EF4-FFF2-40B4-BE49-F238E27FC236}">
                <a16:creationId xmlns:a16="http://schemas.microsoft.com/office/drawing/2014/main" id="{92A84FB7-F4DC-1638-653E-5D46F68500C5}"/>
              </a:ext>
            </a:extLst>
          </p:cNvPr>
          <p:cNvSpPr txBox="1"/>
          <p:nvPr/>
        </p:nvSpPr>
        <p:spPr>
          <a:xfrm>
            <a:off x="11404445" y="4760826"/>
            <a:ext cx="769440" cy="3904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defRPr sz="3000">
                <a:solidFill>
                  <a:srgbClr val="000000"/>
                </a:solidFill>
              </a:defRPr>
            </a:lvl1pPr>
          </a:lstStyle>
          <a:p>
            <a:r>
              <a:rPr sz="1600" dirty="0">
                <a:latin typeface="Arial" panose="020B0604020202020204" pitchFamily="34" charset="0"/>
                <a:cs typeface="Arial" panose="020B0604020202020204" pitchFamily="34" charset="0"/>
              </a:rPr>
              <a:t>Output</a:t>
            </a:r>
          </a:p>
        </p:txBody>
      </p:sp>
      <p:sp>
        <p:nvSpPr>
          <p:cNvPr id="128" name="Input">
            <a:extLst>
              <a:ext uri="{FF2B5EF4-FFF2-40B4-BE49-F238E27FC236}">
                <a16:creationId xmlns:a16="http://schemas.microsoft.com/office/drawing/2014/main" id="{053F344F-BF42-2E44-3838-F1678670EDD5}"/>
              </a:ext>
            </a:extLst>
          </p:cNvPr>
          <p:cNvSpPr txBox="1"/>
          <p:nvPr/>
        </p:nvSpPr>
        <p:spPr>
          <a:xfrm>
            <a:off x="8592962" y="5289463"/>
            <a:ext cx="2529277" cy="3904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7" tIns="71437" rIns="71437" bIns="71437" anchor="ctr">
            <a:spAutoFit/>
          </a:bodyPr>
          <a:lstStyle>
            <a:lvl1pPr>
              <a:defRPr sz="3000">
                <a:solidFill>
                  <a:srgbClr val="000000"/>
                </a:solidFill>
              </a:defRPr>
            </a:lvl1pPr>
          </a:lstStyle>
          <a:p>
            <a:pPr algn="ctr"/>
            <a:r>
              <a:rPr lang="en-US" sz="1600" dirty="0">
                <a:latin typeface="Arial" panose="020B0604020202020204" pitchFamily="34" charset="0"/>
                <a:cs typeface="Arial" panose="020B0604020202020204" pitchFamily="34" charset="0"/>
              </a:rPr>
              <a:t>Feed-forward network</a:t>
            </a:r>
            <a:endParaRPr sz="1600" dirty="0">
              <a:latin typeface="Arial" panose="020B0604020202020204" pitchFamily="34" charset="0"/>
              <a:cs typeface="Arial" panose="020B0604020202020204" pitchFamily="34" charset="0"/>
            </a:endParaRPr>
          </a:p>
        </p:txBody>
      </p:sp>
      <p:sp>
        <p:nvSpPr>
          <p:cNvPr id="131" name="Input">
            <a:extLst>
              <a:ext uri="{FF2B5EF4-FFF2-40B4-BE49-F238E27FC236}">
                <a16:creationId xmlns:a16="http://schemas.microsoft.com/office/drawing/2014/main" id="{DB62294C-DED9-BCDD-104D-62C9D280DDC0}"/>
              </a:ext>
            </a:extLst>
          </p:cNvPr>
          <p:cNvSpPr txBox="1"/>
          <p:nvPr/>
        </p:nvSpPr>
        <p:spPr>
          <a:xfrm>
            <a:off x="8640686" y="5563680"/>
            <a:ext cx="2529277" cy="3904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7" tIns="71437" rIns="71437" bIns="71437" anchor="ctr">
            <a:spAutoFit/>
          </a:bodyPr>
          <a:lstStyle>
            <a:lvl1pPr>
              <a:defRPr sz="3000">
                <a:solidFill>
                  <a:srgbClr val="000000"/>
                </a:solidFill>
              </a:defRPr>
            </a:lvl1pPr>
          </a:lstStyle>
          <a:p>
            <a:pPr algn="ctr"/>
            <a:r>
              <a:rPr lang="en-US" sz="1600" dirty="0">
                <a:solidFill>
                  <a:srgbClr val="C00000"/>
                </a:solidFill>
                <a:latin typeface="Arial" panose="020B0604020202020204" pitchFamily="34" charset="0"/>
                <a:cs typeface="Arial" panose="020B0604020202020204" pitchFamily="34" charset="0"/>
              </a:rPr>
              <a:t>Feed-back layer</a:t>
            </a:r>
            <a:endParaRPr sz="1600" dirty="0">
              <a:solidFill>
                <a:srgbClr val="C00000"/>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80CABDDB-8363-E302-E2C9-83C508823C61}"/>
              </a:ext>
            </a:extLst>
          </p:cNvPr>
          <p:cNvSpPr txBox="1"/>
          <p:nvPr/>
        </p:nvSpPr>
        <p:spPr>
          <a:xfrm>
            <a:off x="2755557" y="6228634"/>
            <a:ext cx="7058282" cy="5897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457189" indent="-457189" eaLnBrk="1" hangingPunct="1">
              <a:spcBef>
                <a:spcPct val="20000"/>
              </a:spcBef>
              <a:buClr>
                <a:schemeClr val="tx1"/>
              </a:buClr>
              <a:buSzPct val="75000"/>
              <a:buFont typeface="Wingdings" charset="2"/>
              <a:buChar char="Ø"/>
              <a:defRPr sz="2800">
                <a:latin typeface="Arial Narrow" charset="0"/>
                <a:ea typeface="Arial Narrow" charset="0"/>
                <a:cs typeface="Arial Narrow" charset="0"/>
              </a:defRPr>
            </a:lvl1pPr>
            <a:lvl2pPr marL="990575" lvl="1" indent="-380990" eaLnBrk="1" hangingPunct="1">
              <a:spcBef>
                <a:spcPct val="20000"/>
              </a:spcBef>
              <a:buClr>
                <a:schemeClr val="tx1"/>
              </a:buClr>
              <a:buSzPct val="75000"/>
              <a:buFont typeface="Wingdings" pitchFamily="2" charset="2"/>
              <a:buChar char="n"/>
              <a:defRPr sz="2400">
                <a:latin typeface="Arial Narrow" charset="0"/>
                <a:ea typeface="Arial Narrow" charset="0"/>
                <a:cs typeface="Arial Narrow" charset="0"/>
              </a:defRPr>
            </a:lvl2pPr>
            <a:lvl3pPr marL="1523962" indent="-304792" eaLnBrk="1" hangingPunct="1">
              <a:spcBef>
                <a:spcPct val="20000"/>
              </a:spcBef>
              <a:buClr>
                <a:schemeClr val="tx1"/>
              </a:buClr>
              <a:buSzPct val="50000"/>
              <a:buFont typeface="Wingdings" charset="2"/>
              <a:buChar char="v"/>
              <a:defRPr sz="2000">
                <a:latin typeface="Arial Narrow" charset="0"/>
                <a:ea typeface="Arial Narrow" charset="0"/>
                <a:cs typeface="Arial Narrow" charset="0"/>
              </a:defRPr>
            </a:lvl3pPr>
            <a:lvl4pPr marL="2133547" indent="-304792" eaLnBrk="1" hangingPunct="1">
              <a:spcBef>
                <a:spcPct val="20000"/>
              </a:spcBef>
              <a:buClr>
                <a:schemeClr val="accent2"/>
              </a:buClr>
              <a:buSzPct val="55000"/>
              <a:buFont typeface="Wingdings" pitchFamily="2" charset="2"/>
              <a:buChar char="n"/>
              <a:defRPr sz="2667">
                <a:latin typeface="+mn-lt"/>
              </a:defRPr>
            </a:lvl4pPr>
            <a:lvl5pPr marL="2743131" indent="-304792" eaLnBrk="1" hangingPunct="1">
              <a:spcBef>
                <a:spcPct val="20000"/>
              </a:spcBef>
              <a:buClr>
                <a:schemeClr val="accent1"/>
              </a:buClr>
              <a:buSzPct val="50000"/>
              <a:buFont typeface="Wingdings" pitchFamily="2" charset="2"/>
              <a:buChar char="n"/>
              <a:defRPr sz="2667">
                <a:latin typeface="+mn-lt"/>
              </a:defRPr>
            </a:lvl5pPr>
            <a:lvl6pPr marL="3352716" indent="-304792" fontAlgn="base">
              <a:spcBef>
                <a:spcPct val="20000"/>
              </a:spcBef>
              <a:spcAft>
                <a:spcPct val="0"/>
              </a:spcAft>
              <a:buClr>
                <a:schemeClr val="accent1"/>
              </a:buClr>
              <a:buSzPct val="50000"/>
              <a:buFont typeface="Wingdings" pitchFamily="2" charset="2"/>
              <a:buChar char="n"/>
              <a:defRPr sz="2667">
                <a:latin typeface="+mn-lt"/>
              </a:defRPr>
            </a:lvl6pPr>
            <a:lvl7pPr marL="3962301" indent="-304792" fontAlgn="base">
              <a:spcBef>
                <a:spcPct val="20000"/>
              </a:spcBef>
              <a:spcAft>
                <a:spcPct val="0"/>
              </a:spcAft>
              <a:buClr>
                <a:schemeClr val="accent1"/>
              </a:buClr>
              <a:buSzPct val="50000"/>
              <a:buFont typeface="Wingdings" pitchFamily="2" charset="2"/>
              <a:buChar char="n"/>
              <a:defRPr sz="2667">
                <a:latin typeface="+mn-lt"/>
              </a:defRPr>
            </a:lvl7pPr>
            <a:lvl8pPr marL="4571886" indent="-304792" fontAlgn="base">
              <a:spcBef>
                <a:spcPct val="20000"/>
              </a:spcBef>
              <a:spcAft>
                <a:spcPct val="0"/>
              </a:spcAft>
              <a:buClr>
                <a:schemeClr val="accent1"/>
              </a:buClr>
              <a:buSzPct val="50000"/>
              <a:buFont typeface="Wingdings" pitchFamily="2" charset="2"/>
              <a:buChar char="n"/>
              <a:defRPr sz="2667">
                <a:latin typeface="+mn-lt"/>
              </a:defRPr>
            </a:lvl8pPr>
            <a:lvl9pPr marL="5181470" indent="-304792" fontAlgn="base">
              <a:spcBef>
                <a:spcPct val="20000"/>
              </a:spcBef>
              <a:spcAft>
                <a:spcPct val="0"/>
              </a:spcAft>
              <a:buClr>
                <a:schemeClr val="accent1"/>
              </a:buClr>
              <a:buSzPct val="50000"/>
              <a:buFont typeface="Wingdings" pitchFamily="2" charset="2"/>
              <a:buChar char="n"/>
              <a:defRPr sz="2667">
                <a:latin typeface="+mn-lt"/>
              </a:defRPr>
            </a:lvl9pPr>
          </a:lstStyle>
          <a:p>
            <a:pPr marL="0" indent="0">
              <a:buNone/>
            </a:pPr>
            <a:r>
              <a:rPr lang="en-US" sz="1800" b="1" i="1" dirty="0">
                <a:solidFill>
                  <a:srgbClr val="C00000"/>
                </a:solidFill>
              </a:rPr>
              <a:t>LO1: Describe categories of ML technologies and several of their most used algorithm architectures</a:t>
            </a:r>
          </a:p>
        </p:txBody>
      </p:sp>
    </p:spTree>
    <p:extLst>
      <p:ext uri="{BB962C8B-B14F-4D97-AF65-F5344CB8AC3E}">
        <p14:creationId xmlns:p14="http://schemas.microsoft.com/office/powerpoint/2010/main" val="191101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1" nodeType="clickEffect">
                                  <p:stCondLst>
                                    <p:cond delay="0"/>
                                  </p:stCondLst>
                                  <p:childTnLst>
                                    <p:set>
                                      <p:cBhvr>
                                        <p:cTn id="6" dur="1" fill="hold">
                                          <p:stCondLst>
                                            <p:cond delay="0"/>
                                          </p:stCondLst>
                                        </p:cTn>
                                        <p:tgtEl>
                                          <p:spTgt spid="131"/>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101"/>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2" nodeType="clickEffect">
                                  <p:stCondLst>
                                    <p:cond delay="0"/>
                                  </p:stCondLst>
                                  <p:childTnLst>
                                    <p:set>
                                      <p:cBhvr>
                                        <p:cTn id="12" dur="1" fill="hold">
                                          <p:stCondLst>
                                            <p:cond delay="0"/>
                                          </p:stCondLst>
                                        </p:cTn>
                                        <p:tgtEl>
                                          <p:spTgt spid="13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 grpId="1" animBg="1"/>
      <p:bldP spid="131" grpId="2"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D944D9-619E-EC5A-0896-D2090313FAD4}"/>
              </a:ext>
            </a:extLst>
          </p:cNvPr>
          <p:cNvSpPr>
            <a:spLocks noGrp="1"/>
          </p:cNvSpPr>
          <p:nvPr>
            <p:ph type="title"/>
          </p:nvPr>
        </p:nvSpPr>
        <p:spPr/>
        <p:txBody>
          <a:bodyPr/>
          <a:lstStyle/>
          <a:p>
            <a:r>
              <a:rPr lang="en-US" dirty="0"/>
              <a:t>ML Strategies - Reinforcement </a:t>
            </a:r>
          </a:p>
        </p:txBody>
      </p:sp>
      <p:sp>
        <p:nvSpPr>
          <p:cNvPr id="3" name="Content Placeholder 2">
            <a:extLst>
              <a:ext uri="{FF2B5EF4-FFF2-40B4-BE49-F238E27FC236}">
                <a16:creationId xmlns:a16="http://schemas.microsoft.com/office/drawing/2014/main" id="{D47939C5-DD5D-248D-EC8E-8D96D262C3BC}"/>
              </a:ext>
            </a:extLst>
          </p:cNvPr>
          <p:cNvSpPr>
            <a:spLocks noGrp="1"/>
          </p:cNvSpPr>
          <p:nvPr>
            <p:ph sz="quarter" idx="11"/>
          </p:nvPr>
        </p:nvSpPr>
        <p:spPr>
          <a:xfrm>
            <a:off x="480133" y="1046715"/>
            <a:ext cx="7154664" cy="5075237"/>
          </a:xfrm>
        </p:spPr>
        <p:txBody>
          <a:bodyPr anchor="ctr"/>
          <a:lstStyle/>
          <a:p>
            <a:r>
              <a:rPr lang="en-US" dirty="0"/>
              <a:t>Reinforcement learning focuses on sequential decision making</a:t>
            </a:r>
          </a:p>
          <a:p>
            <a:endParaRPr lang="en-US" sz="1600" dirty="0"/>
          </a:p>
          <a:p>
            <a:r>
              <a:rPr lang="en-US" dirty="0"/>
              <a:t>An agent is trained to optimize actions that maximize a reward in an environment</a:t>
            </a:r>
          </a:p>
          <a:p>
            <a:pPr lvl="1"/>
            <a:r>
              <a:rPr lang="en-US" dirty="0"/>
              <a:t>This process is done through trial and error</a:t>
            </a:r>
          </a:p>
          <a:p>
            <a:pPr lvl="1"/>
            <a:endParaRPr lang="en-US" sz="1600" dirty="0"/>
          </a:p>
          <a:p>
            <a:r>
              <a:rPr lang="en-US" dirty="0"/>
              <a:t>An agent may consist of the following attributes:</a:t>
            </a:r>
          </a:p>
          <a:p>
            <a:pPr lvl="1"/>
            <a:r>
              <a:rPr lang="en-US" b="1" i="1" dirty="0"/>
              <a:t>Policy</a:t>
            </a:r>
            <a:r>
              <a:rPr lang="en-US" dirty="0"/>
              <a:t>: an agent’s behavior function</a:t>
            </a:r>
          </a:p>
          <a:p>
            <a:pPr lvl="1"/>
            <a:r>
              <a:rPr lang="en-US" b="1" i="1" dirty="0"/>
              <a:t>Value function</a:t>
            </a:r>
            <a:r>
              <a:rPr lang="en-US" dirty="0"/>
              <a:t>: how good it is for an agent to be in each state or state-action pair (Q)</a:t>
            </a:r>
          </a:p>
          <a:p>
            <a:pPr lvl="1"/>
            <a:r>
              <a:rPr lang="en-US" b="1" i="1" dirty="0"/>
              <a:t>Model</a:t>
            </a:r>
            <a:r>
              <a:rPr lang="en-US" dirty="0"/>
              <a:t>: an agent’s representation of the environment</a:t>
            </a:r>
          </a:p>
        </p:txBody>
      </p:sp>
      <p:graphicFrame>
        <p:nvGraphicFramePr>
          <p:cNvPr id="4" name="Table 4">
            <a:extLst>
              <a:ext uri="{FF2B5EF4-FFF2-40B4-BE49-F238E27FC236}">
                <a16:creationId xmlns:a16="http://schemas.microsoft.com/office/drawing/2014/main" id="{3094250D-A95D-49EE-2DFA-B0022B2C4985}"/>
              </a:ext>
            </a:extLst>
          </p:cNvPr>
          <p:cNvGraphicFramePr>
            <a:graphicFrameLocks noGrp="1"/>
          </p:cNvGraphicFramePr>
          <p:nvPr>
            <p:extLst>
              <p:ext uri="{D42A27DB-BD31-4B8C-83A1-F6EECF244321}">
                <p14:modId xmlns:p14="http://schemas.microsoft.com/office/powerpoint/2010/main" val="906385963"/>
              </p:ext>
            </p:extLst>
          </p:nvPr>
        </p:nvGraphicFramePr>
        <p:xfrm>
          <a:off x="7719779" y="1730133"/>
          <a:ext cx="4188119" cy="3977640"/>
        </p:xfrm>
        <a:graphic>
          <a:graphicData uri="http://schemas.openxmlformats.org/drawingml/2006/table">
            <a:tbl>
              <a:tblPr firstRow="1" bandRow="1">
                <a:tableStyleId>{7E9639D4-E3E2-4D34-9284-5A2195B3D0D7}</a:tableStyleId>
              </a:tblPr>
              <a:tblGrid>
                <a:gridCol w="4188119">
                  <a:extLst>
                    <a:ext uri="{9D8B030D-6E8A-4147-A177-3AD203B41FA5}">
                      <a16:colId xmlns:a16="http://schemas.microsoft.com/office/drawing/2014/main" val="2223488015"/>
                    </a:ext>
                  </a:extLst>
                </a:gridCol>
              </a:tblGrid>
              <a:tr h="370840">
                <a:tc>
                  <a:txBody>
                    <a:bodyPr/>
                    <a:lstStyle/>
                    <a:p>
                      <a:pPr algn="ctr"/>
                      <a:r>
                        <a:rPr lang="en-US" sz="1800" dirty="0">
                          <a:latin typeface="Arial" panose="020B0604020202020204" pitchFamily="34" charset="0"/>
                          <a:cs typeface="Arial" panose="020B0604020202020204" pitchFamily="34" charset="0"/>
                        </a:rPr>
                        <a:t>Common Techniques </a:t>
                      </a:r>
                    </a:p>
                  </a:txBody>
                  <a:tcPr/>
                </a:tc>
                <a:extLst>
                  <a:ext uri="{0D108BD9-81ED-4DB2-BD59-A6C34878D82A}">
                    <a16:rowId xmlns:a16="http://schemas.microsoft.com/office/drawing/2014/main" val="462807200"/>
                  </a:ext>
                </a:extLst>
              </a:tr>
              <a:tr h="370840">
                <a:tc>
                  <a:txBody>
                    <a:bodyPr/>
                    <a:lstStyle/>
                    <a:p>
                      <a:pPr algn="ctr"/>
                      <a:r>
                        <a:rPr lang="en-US" sz="1800" dirty="0">
                          <a:latin typeface="Arial" panose="020B0604020202020204" pitchFamily="34" charset="0"/>
                          <a:cs typeface="Arial" panose="020B0604020202020204" pitchFamily="34" charset="0"/>
                        </a:rPr>
                        <a:t>Policy Optimization</a:t>
                      </a:r>
                    </a:p>
                  </a:txBody>
                  <a:tcPr/>
                </a:tc>
                <a:extLst>
                  <a:ext uri="{0D108BD9-81ED-4DB2-BD59-A6C34878D82A}">
                    <a16:rowId xmlns:a16="http://schemas.microsoft.com/office/drawing/2014/main" val="647495133"/>
                  </a:ext>
                </a:extLst>
              </a:tr>
              <a:tr h="370840">
                <a:tc>
                  <a:txBody>
                    <a:bodyPr/>
                    <a:lstStyle/>
                    <a:p>
                      <a:pPr algn="ctr"/>
                      <a:r>
                        <a:rPr lang="en-US" sz="1800" dirty="0">
                          <a:latin typeface="Arial" panose="020B0604020202020204" pitchFamily="34" charset="0"/>
                          <a:cs typeface="Arial" panose="020B0604020202020204" pitchFamily="34" charset="0"/>
                        </a:rPr>
                        <a:t>Derivative Free Optimization (DFO) / Evolution</a:t>
                      </a:r>
                    </a:p>
                  </a:txBody>
                  <a:tcPr/>
                </a:tc>
                <a:extLst>
                  <a:ext uri="{0D108BD9-81ED-4DB2-BD59-A6C34878D82A}">
                    <a16:rowId xmlns:a16="http://schemas.microsoft.com/office/drawing/2014/main" val="4140785269"/>
                  </a:ext>
                </a:extLst>
              </a:tr>
              <a:tr h="370840">
                <a:tc>
                  <a:txBody>
                    <a:bodyPr/>
                    <a:lstStyle/>
                    <a:p>
                      <a:pPr algn="ctr"/>
                      <a:r>
                        <a:rPr lang="en-US" sz="1800" dirty="0">
                          <a:latin typeface="Arial" panose="020B0604020202020204" pitchFamily="34" charset="0"/>
                          <a:cs typeface="Arial" panose="020B0604020202020204" pitchFamily="34" charset="0"/>
                        </a:rPr>
                        <a:t>Actor-Critic Methods</a:t>
                      </a:r>
                    </a:p>
                  </a:txBody>
                  <a:tcPr/>
                </a:tc>
                <a:extLst>
                  <a:ext uri="{0D108BD9-81ED-4DB2-BD59-A6C34878D82A}">
                    <a16:rowId xmlns:a16="http://schemas.microsoft.com/office/drawing/2014/main" val="1198706541"/>
                  </a:ext>
                </a:extLst>
              </a:tr>
              <a:tr h="370840">
                <a:tc>
                  <a:txBody>
                    <a:bodyPr/>
                    <a:lstStyle/>
                    <a:p>
                      <a:pPr algn="ctr"/>
                      <a:r>
                        <a:rPr lang="en-US" sz="1800" dirty="0">
                          <a:latin typeface="Arial" panose="020B0604020202020204" pitchFamily="34" charset="0"/>
                          <a:cs typeface="Arial" panose="020B0604020202020204" pitchFamily="34" charset="0"/>
                        </a:rPr>
                        <a:t>Dynamic Programming</a:t>
                      </a:r>
                    </a:p>
                  </a:txBody>
                  <a:tcPr/>
                </a:tc>
                <a:extLst>
                  <a:ext uri="{0D108BD9-81ED-4DB2-BD59-A6C34878D82A}">
                    <a16:rowId xmlns:a16="http://schemas.microsoft.com/office/drawing/2014/main" val="4197227043"/>
                  </a:ext>
                </a:extLst>
              </a:tr>
              <a:tr h="370840">
                <a:tc>
                  <a:txBody>
                    <a:bodyPr/>
                    <a:lstStyle/>
                    <a:p>
                      <a:pPr algn="ctr"/>
                      <a:r>
                        <a:rPr lang="en-US" sz="1800" dirty="0">
                          <a:latin typeface="Arial" panose="020B0604020202020204" pitchFamily="34" charset="0"/>
                          <a:cs typeface="Arial" panose="020B0604020202020204" pitchFamily="34" charset="0"/>
                        </a:rPr>
                        <a:t>Policy Iteration</a:t>
                      </a:r>
                    </a:p>
                  </a:txBody>
                  <a:tcPr/>
                </a:tc>
                <a:extLst>
                  <a:ext uri="{0D108BD9-81ED-4DB2-BD59-A6C34878D82A}">
                    <a16:rowId xmlns:a16="http://schemas.microsoft.com/office/drawing/2014/main" val="1463465005"/>
                  </a:ext>
                </a:extLst>
              </a:tr>
              <a:tr h="370840">
                <a:tc>
                  <a:txBody>
                    <a:bodyPr/>
                    <a:lstStyle/>
                    <a:p>
                      <a:pPr algn="ctr"/>
                      <a:r>
                        <a:rPr lang="en-US" sz="1800" dirty="0">
                          <a:latin typeface="Arial" panose="020B0604020202020204" pitchFamily="34" charset="0"/>
                          <a:cs typeface="Arial" panose="020B0604020202020204" pitchFamily="34" charset="0"/>
                        </a:rPr>
                        <a:t>Value Iteration</a:t>
                      </a:r>
                    </a:p>
                  </a:txBody>
                  <a:tcPr/>
                </a:tc>
                <a:extLst>
                  <a:ext uri="{0D108BD9-81ED-4DB2-BD59-A6C34878D82A}">
                    <a16:rowId xmlns:a16="http://schemas.microsoft.com/office/drawing/2014/main" val="1193022480"/>
                  </a:ext>
                </a:extLst>
              </a:tr>
              <a:tr h="370840">
                <a:tc>
                  <a:txBody>
                    <a:bodyPr/>
                    <a:lstStyle/>
                    <a:p>
                      <a:pPr algn="ctr"/>
                      <a:r>
                        <a:rPr lang="en-US" sz="1800" dirty="0">
                          <a:latin typeface="Arial" panose="020B0604020202020204" pitchFamily="34" charset="0"/>
                          <a:cs typeface="Arial" panose="020B0604020202020204" pitchFamily="34" charset="0"/>
                        </a:rPr>
                        <a:t>Q-Learning</a:t>
                      </a:r>
                    </a:p>
                  </a:txBody>
                  <a:tcPr/>
                </a:tc>
                <a:extLst>
                  <a:ext uri="{0D108BD9-81ED-4DB2-BD59-A6C34878D82A}">
                    <a16:rowId xmlns:a16="http://schemas.microsoft.com/office/drawing/2014/main" val="1523204666"/>
                  </a:ext>
                </a:extLst>
              </a:tr>
              <a:tr h="370840">
                <a:tc>
                  <a:txBody>
                    <a:bodyPr/>
                    <a:lstStyle/>
                    <a:p>
                      <a:pPr algn="ctr"/>
                      <a:r>
                        <a:rPr lang="en-US" sz="1800" dirty="0">
                          <a:latin typeface="Arial" panose="020B0604020202020204" pitchFamily="34" charset="0"/>
                          <a:cs typeface="Arial" panose="020B0604020202020204" pitchFamily="34" charset="0"/>
                        </a:rPr>
                        <a:t>Deep Q-Networks (DQN)</a:t>
                      </a:r>
                    </a:p>
                  </a:txBody>
                  <a:tcPr/>
                </a:tc>
                <a:extLst>
                  <a:ext uri="{0D108BD9-81ED-4DB2-BD59-A6C34878D82A}">
                    <a16:rowId xmlns:a16="http://schemas.microsoft.com/office/drawing/2014/main" val="3987486823"/>
                  </a:ext>
                </a:extLst>
              </a:tr>
              <a:tr h="370840">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sz="1800" dirty="0">
                          <a:latin typeface="Arial" panose="020B0604020202020204" pitchFamily="34" charset="0"/>
                          <a:cs typeface="Arial" panose="020B0604020202020204" pitchFamily="34" charset="0"/>
                        </a:rPr>
                        <a:t>Actor-Critic Methods</a:t>
                      </a:r>
                    </a:p>
                  </a:txBody>
                  <a:tcPr/>
                </a:tc>
                <a:extLst>
                  <a:ext uri="{0D108BD9-81ED-4DB2-BD59-A6C34878D82A}">
                    <a16:rowId xmlns:a16="http://schemas.microsoft.com/office/drawing/2014/main" val="3383925393"/>
                  </a:ext>
                </a:extLst>
              </a:tr>
            </a:tbl>
          </a:graphicData>
        </a:graphic>
      </p:graphicFrame>
      <p:sp>
        <p:nvSpPr>
          <p:cNvPr id="5" name="TextBox 4">
            <a:extLst>
              <a:ext uri="{FF2B5EF4-FFF2-40B4-BE49-F238E27FC236}">
                <a16:creationId xmlns:a16="http://schemas.microsoft.com/office/drawing/2014/main" id="{977B86F8-6902-84DF-03B9-1E985EF8B3FF}"/>
              </a:ext>
            </a:extLst>
          </p:cNvPr>
          <p:cNvSpPr txBox="1"/>
          <p:nvPr/>
        </p:nvSpPr>
        <p:spPr>
          <a:xfrm>
            <a:off x="2755557" y="6228634"/>
            <a:ext cx="7058282" cy="5897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457189" indent="-457189" eaLnBrk="1" hangingPunct="1">
              <a:spcBef>
                <a:spcPct val="20000"/>
              </a:spcBef>
              <a:buClr>
                <a:schemeClr val="tx1"/>
              </a:buClr>
              <a:buSzPct val="75000"/>
              <a:buFont typeface="Wingdings" charset="2"/>
              <a:buChar char="Ø"/>
              <a:defRPr sz="2800">
                <a:latin typeface="Arial Narrow" charset="0"/>
                <a:ea typeface="Arial Narrow" charset="0"/>
                <a:cs typeface="Arial Narrow" charset="0"/>
              </a:defRPr>
            </a:lvl1pPr>
            <a:lvl2pPr marL="990575" lvl="1" indent="-380990" eaLnBrk="1" hangingPunct="1">
              <a:spcBef>
                <a:spcPct val="20000"/>
              </a:spcBef>
              <a:buClr>
                <a:schemeClr val="tx1"/>
              </a:buClr>
              <a:buSzPct val="75000"/>
              <a:buFont typeface="Wingdings" pitchFamily="2" charset="2"/>
              <a:buChar char="n"/>
              <a:defRPr sz="2400">
                <a:latin typeface="Arial Narrow" charset="0"/>
                <a:ea typeface="Arial Narrow" charset="0"/>
                <a:cs typeface="Arial Narrow" charset="0"/>
              </a:defRPr>
            </a:lvl2pPr>
            <a:lvl3pPr marL="1523962" indent="-304792" eaLnBrk="1" hangingPunct="1">
              <a:spcBef>
                <a:spcPct val="20000"/>
              </a:spcBef>
              <a:buClr>
                <a:schemeClr val="tx1"/>
              </a:buClr>
              <a:buSzPct val="50000"/>
              <a:buFont typeface="Wingdings" charset="2"/>
              <a:buChar char="v"/>
              <a:defRPr sz="2000">
                <a:latin typeface="Arial Narrow" charset="0"/>
                <a:ea typeface="Arial Narrow" charset="0"/>
                <a:cs typeface="Arial Narrow" charset="0"/>
              </a:defRPr>
            </a:lvl3pPr>
            <a:lvl4pPr marL="2133547" indent="-304792" eaLnBrk="1" hangingPunct="1">
              <a:spcBef>
                <a:spcPct val="20000"/>
              </a:spcBef>
              <a:buClr>
                <a:schemeClr val="accent2"/>
              </a:buClr>
              <a:buSzPct val="55000"/>
              <a:buFont typeface="Wingdings" pitchFamily="2" charset="2"/>
              <a:buChar char="n"/>
              <a:defRPr sz="2667">
                <a:latin typeface="+mn-lt"/>
              </a:defRPr>
            </a:lvl4pPr>
            <a:lvl5pPr marL="2743131" indent="-304792" eaLnBrk="1" hangingPunct="1">
              <a:spcBef>
                <a:spcPct val="20000"/>
              </a:spcBef>
              <a:buClr>
                <a:schemeClr val="accent1"/>
              </a:buClr>
              <a:buSzPct val="50000"/>
              <a:buFont typeface="Wingdings" pitchFamily="2" charset="2"/>
              <a:buChar char="n"/>
              <a:defRPr sz="2667">
                <a:latin typeface="+mn-lt"/>
              </a:defRPr>
            </a:lvl5pPr>
            <a:lvl6pPr marL="3352716" indent="-304792" fontAlgn="base">
              <a:spcBef>
                <a:spcPct val="20000"/>
              </a:spcBef>
              <a:spcAft>
                <a:spcPct val="0"/>
              </a:spcAft>
              <a:buClr>
                <a:schemeClr val="accent1"/>
              </a:buClr>
              <a:buSzPct val="50000"/>
              <a:buFont typeface="Wingdings" pitchFamily="2" charset="2"/>
              <a:buChar char="n"/>
              <a:defRPr sz="2667">
                <a:latin typeface="+mn-lt"/>
              </a:defRPr>
            </a:lvl6pPr>
            <a:lvl7pPr marL="3962301" indent="-304792" fontAlgn="base">
              <a:spcBef>
                <a:spcPct val="20000"/>
              </a:spcBef>
              <a:spcAft>
                <a:spcPct val="0"/>
              </a:spcAft>
              <a:buClr>
                <a:schemeClr val="accent1"/>
              </a:buClr>
              <a:buSzPct val="50000"/>
              <a:buFont typeface="Wingdings" pitchFamily="2" charset="2"/>
              <a:buChar char="n"/>
              <a:defRPr sz="2667">
                <a:latin typeface="+mn-lt"/>
              </a:defRPr>
            </a:lvl7pPr>
            <a:lvl8pPr marL="4571886" indent="-304792" fontAlgn="base">
              <a:spcBef>
                <a:spcPct val="20000"/>
              </a:spcBef>
              <a:spcAft>
                <a:spcPct val="0"/>
              </a:spcAft>
              <a:buClr>
                <a:schemeClr val="accent1"/>
              </a:buClr>
              <a:buSzPct val="50000"/>
              <a:buFont typeface="Wingdings" pitchFamily="2" charset="2"/>
              <a:buChar char="n"/>
              <a:defRPr sz="2667">
                <a:latin typeface="+mn-lt"/>
              </a:defRPr>
            </a:lvl8pPr>
            <a:lvl9pPr marL="5181470" indent="-304792" fontAlgn="base">
              <a:spcBef>
                <a:spcPct val="20000"/>
              </a:spcBef>
              <a:spcAft>
                <a:spcPct val="0"/>
              </a:spcAft>
              <a:buClr>
                <a:schemeClr val="accent1"/>
              </a:buClr>
              <a:buSzPct val="50000"/>
              <a:buFont typeface="Wingdings" pitchFamily="2" charset="2"/>
              <a:buChar char="n"/>
              <a:defRPr sz="2667">
                <a:latin typeface="+mn-lt"/>
              </a:defRPr>
            </a:lvl9pPr>
          </a:lstStyle>
          <a:p>
            <a:pPr marL="0" indent="0">
              <a:buNone/>
            </a:pPr>
            <a:r>
              <a:rPr lang="en-US" sz="1800" b="1" i="1" dirty="0">
                <a:solidFill>
                  <a:srgbClr val="C00000"/>
                </a:solidFill>
              </a:rPr>
              <a:t>LO1: Describe categories of ML technologies and several of their most used algorithm architectures</a:t>
            </a:r>
          </a:p>
        </p:txBody>
      </p:sp>
    </p:spTree>
    <p:extLst>
      <p:ext uri="{BB962C8B-B14F-4D97-AF65-F5344CB8AC3E}">
        <p14:creationId xmlns:p14="http://schemas.microsoft.com/office/powerpoint/2010/main" val="38054297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4FA36-167E-30DE-3706-DDB9143B05BF}"/>
              </a:ext>
            </a:extLst>
          </p:cNvPr>
          <p:cNvSpPr>
            <a:spLocks noGrp="1"/>
          </p:cNvSpPr>
          <p:nvPr>
            <p:ph type="title"/>
          </p:nvPr>
        </p:nvSpPr>
        <p:spPr/>
        <p:txBody>
          <a:bodyPr/>
          <a:lstStyle/>
          <a:p>
            <a:r>
              <a:rPr lang="en-US" dirty="0"/>
              <a:t>ML Strategies - Transfer</a:t>
            </a:r>
          </a:p>
        </p:txBody>
      </p:sp>
      <p:sp>
        <p:nvSpPr>
          <p:cNvPr id="3" name="Content Placeholder 2">
            <a:extLst>
              <a:ext uri="{FF2B5EF4-FFF2-40B4-BE49-F238E27FC236}">
                <a16:creationId xmlns:a16="http://schemas.microsoft.com/office/drawing/2014/main" id="{DAB9E24D-15BF-45E2-EC1D-377C97530026}"/>
              </a:ext>
            </a:extLst>
          </p:cNvPr>
          <p:cNvSpPr>
            <a:spLocks noGrp="1"/>
          </p:cNvSpPr>
          <p:nvPr>
            <p:ph sz="quarter" idx="11"/>
          </p:nvPr>
        </p:nvSpPr>
        <p:spPr>
          <a:xfrm>
            <a:off x="342901" y="1046715"/>
            <a:ext cx="4229100" cy="5075237"/>
          </a:xfrm>
        </p:spPr>
        <p:txBody>
          <a:bodyPr anchor="t"/>
          <a:lstStyle/>
          <a:p>
            <a:r>
              <a:rPr lang="en-US" sz="2400" dirty="0"/>
              <a:t>Transfer learning provides an ‘informed’ starting point for a similar design space</a:t>
            </a:r>
          </a:p>
          <a:p>
            <a:r>
              <a:rPr lang="en-US" sz="2400" dirty="0"/>
              <a:t>Helps with inadequate datasets</a:t>
            </a:r>
            <a:endParaRPr lang="en-US" sz="800" dirty="0"/>
          </a:p>
          <a:p>
            <a:r>
              <a:rPr lang="en-US" sz="2400" dirty="0"/>
              <a:t>Utilizes pre-trained models for a different task</a:t>
            </a:r>
          </a:p>
          <a:p>
            <a:pPr lvl="1">
              <a:buFont typeface="System Font Regular"/>
              <a:buChar char="✅"/>
            </a:pPr>
            <a:r>
              <a:rPr lang="en-US" sz="2000" dirty="0"/>
              <a:t>Saves time and eliminates prior training computation expenses</a:t>
            </a:r>
          </a:p>
          <a:p>
            <a:pPr lvl="1">
              <a:buFont typeface="System Font Regular"/>
              <a:buChar char="❌"/>
            </a:pPr>
            <a:r>
              <a:rPr lang="en-US" sz="2000" dirty="0"/>
              <a:t>Scope of the new task is often limited by the previous training dataset</a:t>
            </a:r>
          </a:p>
        </p:txBody>
      </p:sp>
      <p:pic>
        <p:nvPicPr>
          <p:cNvPr id="1026" name="Picture 2">
            <a:extLst>
              <a:ext uri="{FF2B5EF4-FFF2-40B4-BE49-F238E27FC236}">
                <a16:creationId xmlns:a16="http://schemas.microsoft.com/office/drawing/2014/main" id="{CA2E26FD-2ADB-4BD2-6EB4-BC1CCAA2855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104" r="4983"/>
          <a:stretch/>
        </p:blipFill>
        <p:spPr bwMode="auto">
          <a:xfrm>
            <a:off x="4797928" y="1022880"/>
            <a:ext cx="7081629" cy="478111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5CDCD5E-6F60-959A-1072-A2E2F44DD261}"/>
              </a:ext>
            </a:extLst>
          </p:cNvPr>
          <p:cNvSpPr txBox="1"/>
          <p:nvPr/>
        </p:nvSpPr>
        <p:spPr>
          <a:xfrm>
            <a:off x="7167928" y="5671180"/>
            <a:ext cx="2428943" cy="369332"/>
          </a:xfrm>
          <a:prstGeom prst="rect">
            <a:avLst/>
          </a:prstGeom>
          <a:noFill/>
        </p:spPr>
        <p:txBody>
          <a:bodyPr wrap="square" rtlCol="0">
            <a:spAutoFit/>
          </a:bodyPr>
          <a:lstStyle/>
          <a:p>
            <a:pPr algn="ctr"/>
            <a:r>
              <a:rPr lang="en-US" sz="1800" b="1" i="1" dirty="0">
                <a:latin typeface="Arial" panose="020B0604020202020204" pitchFamily="34" charset="0"/>
                <a:cs typeface="Arial" panose="020B0604020202020204" pitchFamily="34" charset="0"/>
              </a:rPr>
              <a:t>Singh et al. (2021)</a:t>
            </a:r>
          </a:p>
        </p:txBody>
      </p:sp>
      <p:sp>
        <p:nvSpPr>
          <p:cNvPr id="4" name="TextBox 3">
            <a:extLst>
              <a:ext uri="{FF2B5EF4-FFF2-40B4-BE49-F238E27FC236}">
                <a16:creationId xmlns:a16="http://schemas.microsoft.com/office/drawing/2014/main" id="{53B36E1E-1C19-3440-291E-BC5EA516E444}"/>
              </a:ext>
            </a:extLst>
          </p:cNvPr>
          <p:cNvSpPr txBox="1"/>
          <p:nvPr/>
        </p:nvSpPr>
        <p:spPr>
          <a:xfrm>
            <a:off x="2811886" y="6268262"/>
            <a:ext cx="7001953" cy="5897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457189" indent="-457189" eaLnBrk="1" hangingPunct="1">
              <a:spcBef>
                <a:spcPct val="20000"/>
              </a:spcBef>
              <a:buClr>
                <a:schemeClr val="tx1"/>
              </a:buClr>
              <a:buSzPct val="75000"/>
              <a:buFont typeface="Wingdings" charset="2"/>
              <a:buChar char="Ø"/>
              <a:defRPr sz="2800">
                <a:latin typeface="Arial Narrow" charset="0"/>
                <a:ea typeface="Arial Narrow" charset="0"/>
                <a:cs typeface="Arial Narrow" charset="0"/>
              </a:defRPr>
            </a:lvl1pPr>
            <a:lvl2pPr marL="990575" lvl="1" indent="-380990" eaLnBrk="1" hangingPunct="1">
              <a:spcBef>
                <a:spcPct val="20000"/>
              </a:spcBef>
              <a:buClr>
                <a:schemeClr val="tx1"/>
              </a:buClr>
              <a:buSzPct val="75000"/>
              <a:buFont typeface="Wingdings" pitchFamily="2" charset="2"/>
              <a:buChar char="n"/>
              <a:defRPr sz="2400">
                <a:latin typeface="Arial Narrow" charset="0"/>
                <a:ea typeface="Arial Narrow" charset="0"/>
                <a:cs typeface="Arial Narrow" charset="0"/>
              </a:defRPr>
            </a:lvl2pPr>
            <a:lvl3pPr marL="1523962" indent="-304792" eaLnBrk="1" hangingPunct="1">
              <a:spcBef>
                <a:spcPct val="20000"/>
              </a:spcBef>
              <a:buClr>
                <a:schemeClr val="tx1"/>
              </a:buClr>
              <a:buSzPct val="50000"/>
              <a:buFont typeface="Wingdings" charset="2"/>
              <a:buChar char="v"/>
              <a:defRPr sz="2000">
                <a:latin typeface="Arial Narrow" charset="0"/>
                <a:ea typeface="Arial Narrow" charset="0"/>
                <a:cs typeface="Arial Narrow" charset="0"/>
              </a:defRPr>
            </a:lvl3pPr>
            <a:lvl4pPr marL="2133547" indent="-304792" eaLnBrk="1" hangingPunct="1">
              <a:spcBef>
                <a:spcPct val="20000"/>
              </a:spcBef>
              <a:buClr>
                <a:schemeClr val="accent2"/>
              </a:buClr>
              <a:buSzPct val="55000"/>
              <a:buFont typeface="Wingdings" pitchFamily="2" charset="2"/>
              <a:buChar char="n"/>
              <a:defRPr sz="2667">
                <a:latin typeface="+mn-lt"/>
              </a:defRPr>
            </a:lvl4pPr>
            <a:lvl5pPr marL="2743131" indent="-304792" eaLnBrk="1" hangingPunct="1">
              <a:spcBef>
                <a:spcPct val="20000"/>
              </a:spcBef>
              <a:buClr>
                <a:schemeClr val="accent1"/>
              </a:buClr>
              <a:buSzPct val="50000"/>
              <a:buFont typeface="Wingdings" pitchFamily="2" charset="2"/>
              <a:buChar char="n"/>
              <a:defRPr sz="2667">
                <a:latin typeface="+mn-lt"/>
              </a:defRPr>
            </a:lvl5pPr>
            <a:lvl6pPr marL="3352716" indent="-304792" fontAlgn="base">
              <a:spcBef>
                <a:spcPct val="20000"/>
              </a:spcBef>
              <a:spcAft>
                <a:spcPct val="0"/>
              </a:spcAft>
              <a:buClr>
                <a:schemeClr val="accent1"/>
              </a:buClr>
              <a:buSzPct val="50000"/>
              <a:buFont typeface="Wingdings" pitchFamily="2" charset="2"/>
              <a:buChar char="n"/>
              <a:defRPr sz="2667">
                <a:latin typeface="+mn-lt"/>
              </a:defRPr>
            </a:lvl6pPr>
            <a:lvl7pPr marL="3962301" indent="-304792" fontAlgn="base">
              <a:spcBef>
                <a:spcPct val="20000"/>
              </a:spcBef>
              <a:spcAft>
                <a:spcPct val="0"/>
              </a:spcAft>
              <a:buClr>
                <a:schemeClr val="accent1"/>
              </a:buClr>
              <a:buSzPct val="50000"/>
              <a:buFont typeface="Wingdings" pitchFamily="2" charset="2"/>
              <a:buChar char="n"/>
              <a:defRPr sz="2667">
                <a:latin typeface="+mn-lt"/>
              </a:defRPr>
            </a:lvl7pPr>
            <a:lvl8pPr marL="4571886" indent="-304792" fontAlgn="base">
              <a:spcBef>
                <a:spcPct val="20000"/>
              </a:spcBef>
              <a:spcAft>
                <a:spcPct val="0"/>
              </a:spcAft>
              <a:buClr>
                <a:schemeClr val="accent1"/>
              </a:buClr>
              <a:buSzPct val="50000"/>
              <a:buFont typeface="Wingdings" pitchFamily="2" charset="2"/>
              <a:buChar char="n"/>
              <a:defRPr sz="2667">
                <a:latin typeface="+mn-lt"/>
              </a:defRPr>
            </a:lvl8pPr>
            <a:lvl9pPr marL="5181470" indent="-304792" fontAlgn="base">
              <a:spcBef>
                <a:spcPct val="20000"/>
              </a:spcBef>
              <a:spcAft>
                <a:spcPct val="0"/>
              </a:spcAft>
              <a:buClr>
                <a:schemeClr val="accent1"/>
              </a:buClr>
              <a:buSzPct val="50000"/>
              <a:buFont typeface="Wingdings" pitchFamily="2" charset="2"/>
              <a:buChar char="n"/>
              <a:defRPr sz="2667">
                <a:latin typeface="+mn-lt"/>
              </a:defRPr>
            </a:lvl9pPr>
          </a:lstStyle>
          <a:p>
            <a:pPr marL="0" indent="0">
              <a:buNone/>
            </a:pPr>
            <a:r>
              <a:rPr lang="en-US" sz="1800" b="1" i="1" dirty="0">
                <a:solidFill>
                  <a:srgbClr val="C00000"/>
                </a:solidFill>
              </a:rPr>
              <a:t>LO2: Describe how machine learning architectures can be leveraged for XR-enabled Modeling, Simulation, and Technology (MS&amp;T) applications</a:t>
            </a:r>
          </a:p>
          <a:p>
            <a:pPr marL="0" indent="0">
              <a:buNone/>
            </a:pPr>
            <a:endParaRPr lang="en-US" sz="1800" b="1" i="1" dirty="0">
              <a:solidFill>
                <a:srgbClr val="C00000"/>
              </a:solidFill>
            </a:endParaRPr>
          </a:p>
        </p:txBody>
      </p:sp>
    </p:spTree>
    <p:extLst>
      <p:ext uri="{BB962C8B-B14F-4D97-AF65-F5344CB8AC3E}">
        <p14:creationId xmlns:p14="http://schemas.microsoft.com/office/powerpoint/2010/main" val="39912159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0245CD-7B2B-0E07-09E8-E77AB987DC6F}"/>
              </a:ext>
            </a:extLst>
          </p:cNvPr>
          <p:cNvSpPr>
            <a:spLocks noGrp="1"/>
          </p:cNvSpPr>
          <p:nvPr>
            <p:ph type="title"/>
          </p:nvPr>
        </p:nvSpPr>
        <p:spPr/>
        <p:txBody>
          <a:bodyPr/>
          <a:lstStyle/>
          <a:p>
            <a:r>
              <a:rPr lang="en-US" dirty="0"/>
              <a:t>ML Strategies – Cost Factors &amp; Limitations</a:t>
            </a:r>
          </a:p>
        </p:txBody>
      </p:sp>
      <p:sp>
        <p:nvSpPr>
          <p:cNvPr id="3" name="Content Placeholder 2">
            <a:extLst>
              <a:ext uri="{FF2B5EF4-FFF2-40B4-BE49-F238E27FC236}">
                <a16:creationId xmlns:a16="http://schemas.microsoft.com/office/drawing/2014/main" id="{C4DA59BF-AFBB-5F83-34BF-1C3D971BB569}"/>
              </a:ext>
            </a:extLst>
          </p:cNvPr>
          <p:cNvSpPr>
            <a:spLocks noGrp="1"/>
          </p:cNvSpPr>
          <p:nvPr>
            <p:ph sz="half" idx="1"/>
          </p:nvPr>
        </p:nvSpPr>
        <p:spPr>
          <a:xfrm>
            <a:off x="508000" y="1097300"/>
            <a:ext cx="6022715" cy="4114800"/>
          </a:xfrm>
        </p:spPr>
        <p:txBody>
          <a:bodyPr/>
          <a:lstStyle/>
          <a:p>
            <a:pPr marL="0" indent="0" algn="ctr">
              <a:buNone/>
            </a:pPr>
            <a:r>
              <a:rPr lang="en-US" b="1" dirty="0"/>
              <a:t>Unsupervised Learning</a:t>
            </a:r>
          </a:p>
          <a:p>
            <a:pPr marL="0" indent="0">
              <a:buNone/>
            </a:pPr>
            <a:r>
              <a:rPr lang="en-US" i="1" dirty="0"/>
              <a:t>Cost Factors</a:t>
            </a:r>
          </a:p>
          <a:p>
            <a:r>
              <a:rPr lang="en-US" dirty="0"/>
              <a:t>Data preparation ($$-$$$)</a:t>
            </a:r>
          </a:p>
          <a:p>
            <a:r>
              <a:rPr lang="en-US" dirty="0"/>
              <a:t>Computationally intensive ($-$$)</a:t>
            </a:r>
          </a:p>
          <a:p>
            <a:r>
              <a:rPr lang="en-US" dirty="0"/>
              <a:t>Interpretability requires domain expertise ($)</a:t>
            </a:r>
          </a:p>
          <a:p>
            <a:r>
              <a:rPr lang="en-US" dirty="0"/>
              <a:t>Evaluation &amp; validation ($$)</a:t>
            </a:r>
          </a:p>
          <a:p>
            <a:endParaRPr lang="en-US" dirty="0"/>
          </a:p>
          <a:p>
            <a:pPr marL="0" indent="0">
              <a:buNone/>
            </a:pPr>
            <a:r>
              <a:rPr lang="en-US" i="1" dirty="0"/>
              <a:t>Limitations</a:t>
            </a:r>
          </a:p>
          <a:p>
            <a:r>
              <a:rPr lang="en-US" dirty="0"/>
              <a:t>No ground truth &amp; limited guidance</a:t>
            </a:r>
          </a:p>
          <a:p>
            <a:r>
              <a:rPr lang="en-US" dirty="0"/>
              <a:t>Curse of dimensionality</a:t>
            </a:r>
          </a:p>
          <a:p>
            <a:r>
              <a:rPr lang="en-US" dirty="0"/>
              <a:t>Scalability</a:t>
            </a:r>
          </a:p>
          <a:p>
            <a:r>
              <a:rPr lang="en-US" dirty="0"/>
              <a:t>Noise and Outliers</a:t>
            </a:r>
          </a:p>
        </p:txBody>
      </p:sp>
      <p:sp>
        <p:nvSpPr>
          <p:cNvPr id="4" name="Content Placeholder 3">
            <a:extLst>
              <a:ext uri="{FF2B5EF4-FFF2-40B4-BE49-F238E27FC236}">
                <a16:creationId xmlns:a16="http://schemas.microsoft.com/office/drawing/2014/main" id="{DD1D2582-B603-2764-91DC-F3524B2CEA85}"/>
              </a:ext>
            </a:extLst>
          </p:cNvPr>
          <p:cNvSpPr>
            <a:spLocks noGrp="1"/>
          </p:cNvSpPr>
          <p:nvPr>
            <p:ph sz="half" idx="2"/>
          </p:nvPr>
        </p:nvSpPr>
        <p:spPr>
          <a:xfrm>
            <a:off x="6435777" y="1097300"/>
            <a:ext cx="5411448" cy="5278516"/>
          </a:xfrm>
        </p:spPr>
        <p:txBody>
          <a:bodyPr/>
          <a:lstStyle/>
          <a:p>
            <a:pPr marL="0" indent="0" algn="ctr">
              <a:buNone/>
            </a:pPr>
            <a:r>
              <a:rPr lang="en-US" b="1" dirty="0"/>
              <a:t>Supervised Learning</a:t>
            </a:r>
          </a:p>
          <a:p>
            <a:pPr marL="0" indent="0" algn="ctr">
              <a:buNone/>
            </a:pPr>
            <a:endParaRPr lang="en-US" b="1" dirty="0"/>
          </a:p>
          <a:p>
            <a:r>
              <a:rPr lang="en-US" dirty="0"/>
              <a:t>Data annotation ($$)</a:t>
            </a:r>
          </a:p>
          <a:p>
            <a:r>
              <a:rPr lang="en-US" dirty="0"/>
              <a:t>Data collection ($-$$)</a:t>
            </a:r>
          </a:p>
          <a:p>
            <a:r>
              <a:rPr lang="en-US" dirty="0"/>
              <a:t>Computationally intensive ($$)</a:t>
            </a:r>
          </a:p>
          <a:p>
            <a:r>
              <a:rPr lang="en-US" dirty="0"/>
              <a:t>Model selection &amp; hyperparameter tuning ($$-$$$)</a:t>
            </a:r>
          </a:p>
          <a:p>
            <a:endParaRPr lang="en-US" sz="2800" dirty="0"/>
          </a:p>
          <a:p>
            <a:r>
              <a:rPr lang="en-US" dirty="0"/>
              <a:t>Labeled data dependency </a:t>
            </a:r>
          </a:p>
          <a:p>
            <a:r>
              <a:rPr lang="en-US" dirty="0"/>
              <a:t>Limited generalization and overfitting</a:t>
            </a:r>
          </a:p>
          <a:p>
            <a:r>
              <a:rPr lang="en-US" dirty="0"/>
              <a:t>Scalability</a:t>
            </a:r>
          </a:p>
          <a:p>
            <a:r>
              <a:rPr lang="en-US" dirty="0"/>
              <a:t>Lack of explainability</a:t>
            </a:r>
          </a:p>
          <a:p>
            <a:endParaRPr lang="en-US" dirty="0"/>
          </a:p>
        </p:txBody>
      </p:sp>
      <p:cxnSp>
        <p:nvCxnSpPr>
          <p:cNvPr id="6" name="Straight Connector 5">
            <a:extLst>
              <a:ext uri="{FF2B5EF4-FFF2-40B4-BE49-F238E27FC236}">
                <a16:creationId xmlns:a16="http://schemas.microsoft.com/office/drawing/2014/main" id="{57329078-28C9-E7FF-1A9E-85086DC2A35B}"/>
              </a:ext>
            </a:extLst>
          </p:cNvPr>
          <p:cNvCxnSpPr/>
          <p:nvPr/>
        </p:nvCxnSpPr>
        <p:spPr bwMode="auto">
          <a:xfrm>
            <a:off x="613318" y="1963711"/>
            <a:ext cx="10992787" cy="0"/>
          </a:xfrm>
          <a:prstGeom prst="line">
            <a:avLst/>
          </a:prstGeom>
          <a:solidFill>
            <a:schemeClr val="accent1"/>
          </a:solidFill>
          <a:ln w="9525" cap="flat" cmpd="sng" algn="ctr">
            <a:solidFill>
              <a:schemeClr val="tx1"/>
            </a:solidFill>
            <a:prstDash val="solid"/>
            <a:miter lim="800000"/>
            <a:headEnd type="none" w="med" len="med"/>
            <a:tailEnd type="none" w="med" len="med"/>
          </a:ln>
          <a:effectLst/>
        </p:spPr>
      </p:cxnSp>
      <p:cxnSp>
        <p:nvCxnSpPr>
          <p:cNvPr id="7" name="Straight Connector 6">
            <a:extLst>
              <a:ext uri="{FF2B5EF4-FFF2-40B4-BE49-F238E27FC236}">
                <a16:creationId xmlns:a16="http://schemas.microsoft.com/office/drawing/2014/main" id="{A9E9DF86-83D4-9883-1711-4078C7480B75}"/>
              </a:ext>
            </a:extLst>
          </p:cNvPr>
          <p:cNvCxnSpPr/>
          <p:nvPr/>
        </p:nvCxnSpPr>
        <p:spPr bwMode="auto">
          <a:xfrm>
            <a:off x="599606" y="4604477"/>
            <a:ext cx="10992787" cy="0"/>
          </a:xfrm>
          <a:prstGeom prst="line">
            <a:avLst/>
          </a:prstGeom>
          <a:solidFill>
            <a:schemeClr val="accent1"/>
          </a:solidFill>
          <a:ln w="9525" cap="flat" cmpd="sng" algn="ctr">
            <a:solidFill>
              <a:schemeClr val="tx1"/>
            </a:solidFill>
            <a:prstDash val="solid"/>
            <a:miter lim="800000"/>
            <a:headEnd type="none" w="med" len="med"/>
            <a:tailEnd type="none" w="med" len="med"/>
          </a:ln>
          <a:effectLst/>
        </p:spPr>
      </p:cxnSp>
      <p:cxnSp>
        <p:nvCxnSpPr>
          <p:cNvPr id="8" name="Straight Connector 7">
            <a:extLst>
              <a:ext uri="{FF2B5EF4-FFF2-40B4-BE49-F238E27FC236}">
                <a16:creationId xmlns:a16="http://schemas.microsoft.com/office/drawing/2014/main" id="{A3697E72-DC76-38FB-9ADC-BD90607B96F8}"/>
              </a:ext>
            </a:extLst>
          </p:cNvPr>
          <p:cNvCxnSpPr>
            <a:cxnSpLocks/>
          </p:cNvCxnSpPr>
          <p:nvPr/>
        </p:nvCxnSpPr>
        <p:spPr bwMode="auto">
          <a:xfrm>
            <a:off x="6026046" y="1214203"/>
            <a:ext cx="0" cy="5346492"/>
          </a:xfrm>
          <a:prstGeom prst="line">
            <a:avLst/>
          </a:prstGeom>
          <a:solidFill>
            <a:schemeClr val="accent1"/>
          </a:solidFill>
          <a:ln w="9525" cap="flat" cmpd="sng" algn="ctr">
            <a:solidFill>
              <a:schemeClr val="tx1"/>
            </a:solidFill>
            <a:prstDash val="solid"/>
            <a:miter lim="800000"/>
            <a:headEnd type="none" w="med" len="med"/>
            <a:tailEnd type="none" w="med" len="med"/>
          </a:ln>
          <a:effectLst/>
        </p:spPr>
      </p:cxnSp>
    </p:spTree>
    <p:extLst>
      <p:ext uri="{BB962C8B-B14F-4D97-AF65-F5344CB8AC3E}">
        <p14:creationId xmlns:p14="http://schemas.microsoft.com/office/powerpoint/2010/main" val="34679823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0245CD-7B2B-0E07-09E8-E77AB987DC6F}"/>
              </a:ext>
            </a:extLst>
          </p:cNvPr>
          <p:cNvSpPr>
            <a:spLocks noGrp="1"/>
          </p:cNvSpPr>
          <p:nvPr>
            <p:ph type="title"/>
          </p:nvPr>
        </p:nvSpPr>
        <p:spPr/>
        <p:txBody>
          <a:bodyPr/>
          <a:lstStyle/>
          <a:p>
            <a:r>
              <a:rPr lang="en-US" dirty="0"/>
              <a:t>ML Strategies – Cost Factors &amp; Limitations</a:t>
            </a:r>
          </a:p>
        </p:txBody>
      </p:sp>
      <p:sp>
        <p:nvSpPr>
          <p:cNvPr id="3" name="Content Placeholder 2">
            <a:extLst>
              <a:ext uri="{FF2B5EF4-FFF2-40B4-BE49-F238E27FC236}">
                <a16:creationId xmlns:a16="http://schemas.microsoft.com/office/drawing/2014/main" id="{C4DA59BF-AFBB-5F83-34BF-1C3D971BB569}"/>
              </a:ext>
            </a:extLst>
          </p:cNvPr>
          <p:cNvSpPr>
            <a:spLocks noGrp="1"/>
          </p:cNvSpPr>
          <p:nvPr>
            <p:ph sz="half" idx="1"/>
          </p:nvPr>
        </p:nvSpPr>
        <p:spPr>
          <a:xfrm>
            <a:off x="508000" y="1097300"/>
            <a:ext cx="6022715" cy="4114800"/>
          </a:xfrm>
        </p:spPr>
        <p:txBody>
          <a:bodyPr/>
          <a:lstStyle/>
          <a:p>
            <a:pPr marL="0" indent="0" algn="ctr">
              <a:buNone/>
            </a:pPr>
            <a:r>
              <a:rPr lang="en-US" b="1" dirty="0"/>
              <a:t>Reinforcement Learning</a:t>
            </a:r>
          </a:p>
          <a:p>
            <a:pPr marL="0" indent="0">
              <a:buNone/>
            </a:pPr>
            <a:r>
              <a:rPr lang="en-US" i="1" dirty="0"/>
              <a:t>Cost Factors</a:t>
            </a:r>
          </a:p>
          <a:p>
            <a:r>
              <a:rPr lang="en-US" dirty="0"/>
              <a:t>Simulation or real-world interaction ($$-$$$)</a:t>
            </a:r>
          </a:p>
          <a:p>
            <a:r>
              <a:rPr lang="en-US" dirty="0"/>
              <a:t>Data collection ($-$$)</a:t>
            </a:r>
          </a:p>
          <a:p>
            <a:r>
              <a:rPr lang="en-US" dirty="0"/>
              <a:t>Computationally intensive ($$)</a:t>
            </a:r>
          </a:p>
          <a:p>
            <a:r>
              <a:rPr lang="en-US" dirty="0"/>
              <a:t>Reward engineering ($$-$$$)</a:t>
            </a:r>
          </a:p>
          <a:p>
            <a:endParaRPr lang="en-US" dirty="0"/>
          </a:p>
          <a:p>
            <a:pPr marL="0" indent="0">
              <a:buNone/>
            </a:pPr>
            <a:r>
              <a:rPr lang="en-US" i="1" dirty="0"/>
              <a:t>Limitations</a:t>
            </a:r>
          </a:p>
          <a:p>
            <a:r>
              <a:rPr lang="en-US" dirty="0"/>
              <a:t>Sample efficiency</a:t>
            </a:r>
          </a:p>
          <a:p>
            <a:r>
              <a:rPr lang="en-US" dirty="0"/>
              <a:t>Exploration and exploitation balancing</a:t>
            </a:r>
          </a:p>
          <a:p>
            <a:r>
              <a:rPr lang="en-US" dirty="0"/>
              <a:t>Partial observability</a:t>
            </a:r>
          </a:p>
          <a:p>
            <a:r>
              <a:rPr lang="en-US" dirty="0"/>
              <a:t>Generalization</a:t>
            </a:r>
          </a:p>
        </p:txBody>
      </p:sp>
      <p:sp>
        <p:nvSpPr>
          <p:cNvPr id="4" name="Content Placeholder 3">
            <a:extLst>
              <a:ext uri="{FF2B5EF4-FFF2-40B4-BE49-F238E27FC236}">
                <a16:creationId xmlns:a16="http://schemas.microsoft.com/office/drawing/2014/main" id="{DD1D2582-B603-2764-91DC-F3524B2CEA85}"/>
              </a:ext>
            </a:extLst>
          </p:cNvPr>
          <p:cNvSpPr>
            <a:spLocks noGrp="1"/>
          </p:cNvSpPr>
          <p:nvPr>
            <p:ph sz="half" idx="2"/>
          </p:nvPr>
        </p:nvSpPr>
        <p:spPr>
          <a:xfrm>
            <a:off x="6435777" y="1097300"/>
            <a:ext cx="5411448" cy="5278516"/>
          </a:xfrm>
        </p:spPr>
        <p:txBody>
          <a:bodyPr/>
          <a:lstStyle/>
          <a:p>
            <a:pPr marL="0" indent="0" algn="ctr">
              <a:buNone/>
            </a:pPr>
            <a:r>
              <a:rPr lang="en-US" b="1" dirty="0"/>
              <a:t>Transfer Learning</a:t>
            </a:r>
          </a:p>
          <a:p>
            <a:pPr marL="0" indent="0" algn="ctr">
              <a:buNone/>
            </a:pPr>
            <a:endParaRPr lang="en-US" b="1" dirty="0"/>
          </a:p>
          <a:p>
            <a:r>
              <a:rPr lang="en-US" dirty="0"/>
              <a:t>Data annotation, collection, &amp; compatibility ($$-$$$)</a:t>
            </a:r>
          </a:p>
          <a:p>
            <a:r>
              <a:rPr lang="en-US" dirty="0"/>
              <a:t>Computationally intensive ($-$$)</a:t>
            </a:r>
          </a:p>
          <a:p>
            <a:r>
              <a:rPr lang="en-US" dirty="0"/>
              <a:t>Model selection &amp; hyperparameter tuning ($$-$$$)</a:t>
            </a:r>
          </a:p>
          <a:p>
            <a:r>
              <a:rPr lang="en-US" dirty="0"/>
              <a:t>Doman knowledge &amp; expertise ($)</a:t>
            </a:r>
          </a:p>
          <a:p>
            <a:endParaRPr lang="en-US" sz="800" dirty="0"/>
          </a:p>
          <a:p>
            <a:r>
              <a:rPr lang="en-US" dirty="0"/>
              <a:t>Domain shift</a:t>
            </a:r>
          </a:p>
          <a:p>
            <a:r>
              <a:rPr lang="en-US" dirty="0"/>
              <a:t>Catastrophic forgetting</a:t>
            </a:r>
          </a:p>
          <a:p>
            <a:r>
              <a:rPr lang="en-US" dirty="0"/>
              <a:t>Limited transferability</a:t>
            </a:r>
          </a:p>
          <a:p>
            <a:r>
              <a:rPr lang="en-US" dirty="0"/>
              <a:t>Overfitting</a:t>
            </a:r>
          </a:p>
          <a:p>
            <a:endParaRPr lang="en-US" dirty="0"/>
          </a:p>
        </p:txBody>
      </p:sp>
      <p:cxnSp>
        <p:nvCxnSpPr>
          <p:cNvPr id="6" name="Straight Connector 5">
            <a:extLst>
              <a:ext uri="{FF2B5EF4-FFF2-40B4-BE49-F238E27FC236}">
                <a16:creationId xmlns:a16="http://schemas.microsoft.com/office/drawing/2014/main" id="{57329078-28C9-E7FF-1A9E-85086DC2A35B}"/>
              </a:ext>
            </a:extLst>
          </p:cNvPr>
          <p:cNvCxnSpPr/>
          <p:nvPr/>
        </p:nvCxnSpPr>
        <p:spPr bwMode="auto">
          <a:xfrm>
            <a:off x="613318" y="1963711"/>
            <a:ext cx="10992787" cy="0"/>
          </a:xfrm>
          <a:prstGeom prst="line">
            <a:avLst/>
          </a:prstGeom>
          <a:solidFill>
            <a:schemeClr val="accent1"/>
          </a:solidFill>
          <a:ln w="9525" cap="flat" cmpd="sng" algn="ctr">
            <a:solidFill>
              <a:schemeClr val="tx1"/>
            </a:solidFill>
            <a:prstDash val="solid"/>
            <a:miter lim="800000"/>
            <a:headEnd type="none" w="med" len="med"/>
            <a:tailEnd type="none" w="med" len="med"/>
          </a:ln>
          <a:effectLst/>
        </p:spPr>
      </p:cxnSp>
      <p:cxnSp>
        <p:nvCxnSpPr>
          <p:cNvPr id="7" name="Straight Connector 6">
            <a:extLst>
              <a:ext uri="{FF2B5EF4-FFF2-40B4-BE49-F238E27FC236}">
                <a16:creationId xmlns:a16="http://schemas.microsoft.com/office/drawing/2014/main" id="{A9E9DF86-83D4-9883-1711-4078C7480B75}"/>
              </a:ext>
            </a:extLst>
          </p:cNvPr>
          <p:cNvCxnSpPr/>
          <p:nvPr/>
        </p:nvCxnSpPr>
        <p:spPr bwMode="auto">
          <a:xfrm>
            <a:off x="599606" y="4604477"/>
            <a:ext cx="10992787" cy="0"/>
          </a:xfrm>
          <a:prstGeom prst="line">
            <a:avLst/>
          </a:prstGeom>
          <a:solidFill>
            <a:schemeClr val="accent1"/>
          </a:solidFill>
          <a:ln w="9525" cap="flat" cmpd="sng" algn="ctr">
            <a:solidFill>
              <a:schemeClr val="tx1"/>
            </a:solidFill>
            <a:prstDash val="solid"/>
            <a:miter lim="800000"/>
            <a:headEnd type="none" w="med" len="med"/>
            <a:tailEnd type="none" w="med" len="med"/>
          </a:ln>
          <a:effectLst/>
        </p:spPr>
      </p:cxnSp>
      <p:cxnSp>
        <p:nvCxnSpPr>
          <p:cNvPr id="8" name="Straight Connector 7">
            <a:extLst>
              <a:ext uri="{FF2B5EF4-FFF2-40B4-BE49-F238E27FC236}">
                <a16:creationId xmlns:a16="http://schemas.microsoft.com/office/drawing/2014/main" id="{A3697E72-DC76-38FB-9ADC-BD90607B96F8}"/>
              </a:ext>
            </a:extLst>
          </p:cNvPr>
          <p:cNvCxnSpPr>
            <a:cxnSpLocks/>
          </p:cNvCxnSpPr>
          <p:nvPr/>
        </p:nvCxnSpPr>
        <p:spPr bwMode="auto">
          <a:xfrm>
            <a:off x="6026046" y="1214203"/>
            <a:ext cx="0" cy="5346492"/>
          </a:xfrm>
          <a:prstGeom prst="line">
            <a:avLst/>
          </a:prstGeom>
          <a:solidFill>
            <a:schemeClr val="accent1"/>
          </a:solidFill>
          <a:ln w="9525" cap="flat" cmpd="sng" algn="ctr">
            <a:solidFill>
              <a:schemeClr val="tx1"/>
            </a:solidFill>
            <a:prstDash val="solid"/>
            <a:miter lim="800000"/>
            <a:headEnd type="none" w="med" len="med"/>
            <a:tailEnd type="none" w="med" len="med"/>
          </a:ln>
          <a:effectLst/>
        </p:spPr>
      </p:cxnSp>
    </p:spTree>
    <p:extLst>
      <p:ext uri="{BB962C8B-B14F-4D97-AF65-F5344CB8AC3E}">
        <p14:creationId xmlns:p14="http://schemas.microsoft.com/office/powerpoint/2010/main" val="16778438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2329E5-2D43-3FD1-7546-54AA5A145652}"/>
              </a:ext>
            </a:extLst>
          </p:cNvPr>
          <p:cNvSpPr>
            <a:spLocks noGrp="1"/>
          </p:cNvSpPr>
          <p:nvPr>
            <p:ph type="title"/>
          </p:nvPr>
        </p:nvSpPr>
        <p:spPr/>
        <p:txBody>
          <a:bodyPr/>
          <a:lstStyle/>
          <a:p>
            <a:r>
              <a:rPr lang="en-US" dirty="0"/>
              <a:t>ML Software &amp; Tools</a:t>
            </a:r>
          </a:p>
        </p:txBody>
      </p:sp>
      <p:sp>
        <p:nvSpPr>
          <p:cNvPr id="3" name="Content Placeholder 2">
            <a:extLst>
              <a:ext uri="{FF2B5EF4-FFF2-40B4-BE49-F238E27FC236}">
                <a16:creationId xmlns:a16="http://schemas.microsoft.com/office/drawing/2014/main" id="{6A1A2571-20DD-754D-7824-BF53F6560BAD}"/>
              </a:ext>
            </a:extLst>
          </p:cNvPr>
          <p:cNvSpPr>
            <a:spLocks noGrp="1"/>
          </p:cNvSpPr>
          <p:nvPr>
            <p:ph sz="quarter" idx="11"/>
          </p:nvPr>
        </p:nvSpPr>
        <p:spPr>
          <a:xfrm>
            <a:off x="480133" y="1046715"/>
            <a:ext cx="5615868" cy="5075237"/>
          </a:xfrm>
        </p:spPr>
        <p:txBody>
          <a:bodyPr/>
          <a:lstStyle/>
          <a:p>
            <a:pPr>
              <a:spcAft>
                <a:spcPts val="600"/>
              </a:spcAft>
            </a:pPr>
            <a:r>
              <a:rPr lang="en-US" dirty="0"/>
              <a:t>Processing hardware </a:t>
            </a:r>
          </a:p>
          <a:p>
            <a:pPr lvl="1">
              <a:spcAft>
                <a:spcPts val="600"/>
              </a:spcAft>
            </a:pPr>
            <a:r>
              <a:rPr lang="en-US" dirty="0"/>
              <a:t>CPU, GPU, TPU</a:t>
            </a:r>
          </a:p>
          <a:p>
            <a:pPr>
              <a:spcAft>
                <a:spcPts val="600"/>
              </a:spcAft>
            </a:pPr>
            <a:r>
              <a:rPr lang="en-US" dirty="0"/>
              <a:t>Popular libraries and APIs</a:t>
            </a:r>
          </a:p>
          <a:p>
            <a:pPr lvl="1">
              <a:spcAft>
                <a:spcPts val="600"/>
              </a:spcAft>
            </a:pPr>
            <a:r>
              <a:rPr lang="en-US" dirty="0"/>
              <a:t>Traditional machine learning: Scikit-learn, </a:t>
            </a:r>
            <a:r>
              <a:rPr lang="en-US" dirty="0" err="1"/>
              <a:t>MatLab</a:t>
            </a:r>
            <a:endParaRPr lang="en-US" dirty="0"/>
          </a:p>
          <a:p>
            <a:pPr lvl="1">
              <a:spcAft>
                <a:spcPts val="600"/>
              </a:spcAft>
            </a:pPr>
            <a:r>
              <a:rPr lang="en-US" dirty="0"/>
              <a:t>Deep Learning: TensorFlow, </a:t>
            </a:r>
            <a:r>
              <a:rPr lang="en-US" dirty="0" err="1"/>
              <a:t>PyTorch</a:t>
            </a:r>
            <a:r>
              <a:rPr lang="en-US" dirty="0"/>
              <a:t>, </a:t>
            </a:r>
            <a:r>
              <a:rPr lang="en-US" dirty="0" err="1"/>
              <a:t>Keras</a:t>
            </a:r>
            <a:endParaRPr lang="en-US" dirty="0"/>
          </a:p>
          <a:p>
            <a:pPr>
              <a:spcAft>
                <a:spcPts val="600"/>
              </a:spcAft>
            </a:pPr>
            <a:r>
              <a:rPr lang="en-US" dirty="0"/>
              <a:t>Distributed computing</a:t>
            </a:r>
          </a:p>
          <a:p>
            <a:pPr lvl="1">
              <a:spcAft>
                <a:spcPts val="600"/>
              </a:spcAft>
            </a:pPr>
            <a:r>
              <a:rPr lang="en-US" dirty="0"/>
              <a:t>OpenMP, MPI, CUDA</a:t>
            </a:r>
          </a:p>
          <a:p>
            <a:pPr lvl="1">
              <a:spcAft>
                <a:spcPts val="600"/>
              </a:spcAft>
            </a:pPr>
            <a:r>
              <a:rPr lang="en-US" dirty="0"/>
              <a:t>TensorFlow, </a:t>
            </a:r>
            <a:r>
              <a:rPr lang="en-US" dirty="0" err="1"/>
              <a:t>PyTorch</a:t>
            </a:r>
            <a:r>
              <a:rPr lang="en-US" dirty="0"/>
              <a:t> - Lightning</a:t>
            </a:r>
          </a:p>
        </p:txBody>
      </p:sp>
      <p:pic>
        <p:nvPicPr>
          <p:cNvPr id="5" name="Picture 4" descr="Diagram&#10;&#10;Description automatically generated">
            <a:extLst>
              <a:ext uri="{FF2B5EF4-FFF2-40B4-BE49-F238E27FC236}">
                <a16:creationId xmlns:a16="http://schemas.microsoft.com/office/drawing/2014/main" id="{38A7B1F1-F956-161F-4E1C-20DE3A3DE63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1" y="2043895"/>
            <a:ext cx="5893842" cy="327022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Box 3">
            <a:extLst>
              <a:ext uri="{FF2B5EF4-FFF2-40B4-BE49-F238E27FC236}">
                <a16:creationId xmlns:a16="http://schemas.microsoft.com/office/drawing/2014/main" id="{6A84186D-CD5F-2E43-A568-A286DB801247}"/>
              </a:ext>
            </a:extLst>
          </p:cNvPr>
          <p:cNvSpPr txBox="1"/>
          <p:nvPr/>
        </p:nvSpPr>
        <p:spPr>
          <a:xfrm>
            <a:off x="2811886" y="6272880"/>
            <a:ext cx="7001953" cy="5897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457189" indent="-457189" eaLnBrk="1" hangingPunct="1">
              <a:spcBef>
                <a:spcPct val="20000"/>
              </a:spcBef>
              <a:buClr>
                <a:schemeClr val="tx1"/>
              </a:buClr>
              <a:buSzPct val="75000"/>
              <a:buFont typeface="Wingdings" charset="2"/>
              <a:buChar char="Ø"/>
              <a:defRPr sz="2800">
                <a:latin typeface="Arial Narrow" charset="0"/>
                <a:ea typeface="Arial Narrow" charset="0"/>
                <a:cs typeface="Arial Narrow" charset="0"/>
              </a:defRPr>
            </a:lvl1pPr>
            <a:lvl2pPr marL="990575" lvl="1" indent="-380990" eaLnBrk="1" hangingPunct="1">
              <a:spcBef>
                <a:spcPct val="20000"/>
              </a:spcBef>
              <a:buClr>
                <a:schemeClr val="tx1"/>
              </a:buClr>
              <a:buSzPct val="75000"/>
              <a:buFont typeface="Wingdings" pitchFamily="2" charset="2"/>
              <a:buChar char="n"/>
              <a:defRPr sz="2400">
                <a:latin typeface="Arial Narrow" charset="0"/>
                <a:ea typeface="Arial Narrow" charset="0"/>
                <a:cs typeface="Arial Narrow" charset="0"/>
              </a:defRPr>
            </a:lvl2pPr>
            <a:lvl3pPr marL="1523962" indent="-304792" eaLnBrk="1" hangingPunct="1">
              <a:spcBef>
                <a:spcPct val="20000"/>
              </a:spcBef>
              <a:buClr>
                <a:schemeClr val="tx1"/>
              </a:buClr>
              <a:buSzPct val="50000"/>
              <a:buFont typeface="Wingdings" charset="2"/>
              <a:buChar char="v"/>
              <a:defRPr sz="2000">
                <a:latin typeface="Arial Narrow" charset="0"/>
                <a:ea typeface="Arial Narrow" charset="0"/>
                <a:cs typeface="Arial Narrow" charset="0"/>
              </a:defRPr>
            </a:lvl3pPr>
            <a:lvl4pPr marL="2133547" indent="-304792" eaLnBrk="1" hangingPunct="1">
              <a:spcBef>
                <a:spcPct val="20000"/>
              </a:spcBef>
              <a:buClr>
                <a:schemeClr val="accent2"/>
              </a:buClr>
              <a:buSzPct val="55000"/>
              <a:buFont typeface="Wingdings" pitchFamily="2" charset="2"/>
              <a:buChar char="n"/>
              <a:defRPr sz="2667">
                <a:latin typeface="+mn-lt"/>
              </a:defRPr>
            </a:lvl4pPr>
            <a:lvl5pPr marL="2743131" indent="-304792" eaLnBrk="1" hangingPunct="1">
              <a:spcBef>
                <a:spcPct val="20000"/>
              </a:spcBef>
              <a:buClr>
                <a:schemeClr val="accent1"/>
              </a:buClr>
              <a:buSzPct val="50000"/>
              <a:buFont typeface="Wingdings" pitchFamily="2" charset="2"/>
              <a:buChar char="n"/>
              <a:defRPr sz="2667">
                <a:latin typeface="+mn-lt"/>
              </a:defRPr>
            </a:lvl5pPr>
            <a:lvl6pPr marL="3352716" indent="-304792" fontAlgn="base">
              <a:spcBef>
                <a:spcPct val="20000"/>
              </a:spcBef>
              <a:spcAft>
                <a:spcPct val="0"/>
              </a:spcAft>
              <a:buClr>
                <a:schemeClr val="accent1"/>
              </a:buClr>
              <a:buSzPct val="50000"/>
              <a:buFont typeface="Wingdings" pitchFamily="2" charset="2"/>
              <a:buChar char="n"/>
              <a:defRPr sz="2667">
                <a:latin typeface="+mn-lt"/>
              </a:defRPr>
            </a:lvl6pPr>
            <a:lvl7pPr marL="3962301" indent="-304792" fontAlgn="base">
              <a:spcBef>
                <a:spcPct val="20000"/>
              </a:spcBef>
              <a:spcAft>
                <a:spcPct val="0"/>
              </a:spcAft>
              <a:buClr>
                <a:schemeClr val="accent1"/>
              </a:buClr>
              <a:buSzPct val="50000"/>
              <a:buFont typeface="Wingdings" pitchFamily="2" charset="2"/>
              <a:buChar char="n"/>
              <a:defRPr sz="2667">
                <a:latin typeface="+mn-lt"/>
              </a:defRPr>
            </a:lvl7pPr>
            <a:lvl8pPr marL="4571886" indent="-304792" fontAlgn="base">
              <a:spcBef>
                <a:spcPct val="20000"/>
              </a:spcBef>
              <a:spcAft>
                <a:spcPct val="0"/>
              </a:spcAft>
              <a:buClr>
                <a:schemeClr val="accent1"/>
              </a:buClr>
              <a:buSzPct val="50000"/>
              <a:buFont typeface="Wingdings" pitchFamily="2" charset="2"/>
              <a:buChar char="n"/>
              <a:defRPr sz="2667">
                <a:latin typeface="+mn-lt"/>
              </a:defRPr>
            </a:lvl8pPr>
            <a:lvl9pPr marL="5181470" indent="-304792" fontAlgn="base">
              <a:spcBef>
                <a:spcPct val="20000"/>
              </a:spcBef>
              <a:spcAft>
                <a:spcPct val="0"/>
              </a:spcAft>
              <a:buClr>
                <a:schemeClr val="accent1"/>
              </a:buClr>
              <a:buSzPct val="50000"/>
              <a:buFont typeface="Wingdings" pitchFamily="2" charset="2"/>
              <a:buChar char="n"/>
              <a:defRPr sz="2667">
                <a:latin typeface="+mn-lt"/>
              </a:defRPr>
            </a:lvl9pPr>
          </a:lstStyle>
          <a:p>
            <a:pPr marL="0" indent="0">
              <a:buNone/>
            </a:pPr>
            <a:r>
              <a:rPr lang="en-US" sz="1800" b="1" i="1" dirty="0">
                <a:solidFill>
                  <a:srgbClr val="C00000"/>
                </a:solidFill>
              </a:rPr>
              <a:t>LO2: Describe how machine learning architectures can be leveraged for XR-enabled Modeling, Simulation, and Technology (MS&amp;T) applications</a:t>
            </a:r>
          </a:p>
          <a:p>
            <a:pPr marL="0" indent="0">
              <a:buNone/>
            </a:pPr>
            <a:endParaRPr lang="en-US" sz="1800" b="1" i="1" dirty="0">
              <a:solidFill>
                <a:srgbClr val="C00000"/>
              </a:solidFill>
            </a:endParaRPr>
          </a:p>
        </p:txBody>
      </p:sp>
    </p:spTree>
    <p:extLst>
      <p:ext uri="{BB962C8B-B14F-4D97-AF65-F5344CB8AC3E}">
        <p14:creationId xmlns:p14="http://schemas.microsoft.com/office/powerpoint/2010/main" val="29601975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792F16-0E56-F5DE-D09C-5CB32F1916AA}"/>
              </a:ext>
            </a:extLst>
          </p:cNvPr>
          <p:cNvSpPr>
            <a:spLocks noGrp="1"/>
          </p:cNvSpPr>
          <p:nvPr>
            <p:ph type="title"/>
          </p:nvPr>
        </p:nvSpPr>
        <p:spPr/>
        <p:txBody>
          <a:bodyPr/>
          <a:lstStyle/>
          <a:p>
            <a:r>
              <a:rPr lang="en-US" dirty="0"/>
              <a:t>ML &amp; XR Integration - Communication</a:t>
            </a:r>
          </a:p>
        </p:txBody>
      </p:sp>
      <p:sp>
        <p:nvSpPr>
          <p:cNvPr id="3" name="Content Placeholder 2">
            <a:extLst>
              <a:ext uri="{FF2B5EF4-FFF2-40B4-BE49-F238E27FC236}">
                <a16:creationId xmlns:a16="http://schemas.microsoft.com/office/drawing/2014/main" id="{F17DA7C1-1EDA-81BE-8762-A93EF38A08CF}"/>
              </a:ext>
            </a:extLst>
          </p:cNvPr>
          <p:cNvSpPr>
            <a:spLocks noGrp="1"/>
          </p:cNvSpPr>
          <p:nvPr>
            <p:ph sz="quarter" idx="11"/>
          </p:nvPr>
        </p:nvSpPr>
        <p:spPr/>
        <p:txBody>
          <a:bodyPr/>
          <a:lstStyle/>
          <a:p>
            <a:r>
              <a:rPr lang="en-US" dirty="0"/>
              <a:t>Mechanisms</a:t>
            </a:r>
          </a:p>
          <a:p>
            <a:pPr lvl="1"/>
            <a:r>
              <a:rPr lang="en-US" dirty="0"/>
              <a:t>Allow for simulations to interact with the software encapsulating ML models</a:t>
            </a:r>
          </a:p>
          <a:p>
            <a:pPr lvl="1"/>
            <a:r>
              <a:rPr lang="en-US" dirty="0"/>
              <a:t>Network-based</a:t>
            </a:r>
          </a:p>
          <a:p>
            <a:pPr lvl="2">
              <a:buFont typeface="System Font Regular"/>
              <a:buChar char="✅"/>
            </a:pPr>
            <a:r>
              <a:rPr lang="en-US" dirty="0"/>
              <a:t>Most flexible approach </a:t>
            </a:r>
          </a:p>
          <a:p>
            <a:pPr lvl="2">
              <a:buFont typeface="System Font Regular"/>
              <a:buChar char="✅"/>
            </a:pPr>
            <a:r>
              <a:rPr lang="en-US" dirty="0"/>
              <a:t>Eliminates the need to integrate additional third-party libraries</a:t>
            </a:r>
          </a:p>
          <a:p>
            <a:pPr lvl="2">
              <a:buFont typeface="System Font Regular"/>
              <a:buChar char="✅"/>
            </a:pPr>
            <a:r>
              <a:rPr lang="en-US" dirty="0"/>
              <a:t>Allows the simulation and model to communicate across different containers</a:t>
            </a:r>
          </a:p>
          <a:p>
            <a:pPr lvl="1"/>
            <a:r>
              <a:rPr lang="en-US" dirty="0"/>
              <a:t>IPC-based</a:t>
            </a:r>
          </a:p>
          <a:p>
            <a:pPr lvl="2">
              <a:buFont typeface="System Font Regular"/>
              <a:buChar char="❌"/>
            </a:pPr>
            <a:r>
              <a:rPr lang="en-US" dirty="0"/>
              <a:t>Reduced flexibility – the simulation and model must be located on the same underlying host system</a:t>
            </a:r>
          </a:p>
          <a:p>
            <a:pPr lvl="2">
              <a:buFont typeface="System Font Regular"/>
              <a:buChar char="✅"/>
            </a:pPr>
            <a:r>
              <a:rPr lang="en-US" dirty="0"/>
              <a:t>Can provide increased performance when transmitting large quantities of data</a:t>
            </a:r>
          </a:p>
          <a:p>
            <a:pPr lvl="1"/>
            <a:r>
              <a:rPr lang="en-US" dirty="0"/>
              <a:t>In-process</a:t>
            </a:r>
          </a:p>
          <a:p>
            <a:pPr lvl="2">
              <a:buFont typeface="System Font Regular"/>
              <a:buChar char="❌"/>
            </a:pPr>
            <a:r>
              <a:rPr lang="en-US" dirty="0"/>
              <a:t>Least flexible and most brittle</a:t>
            </a:r>
          </a:p>
          <a:p>
            <a:pPr lvl="2">
              <a:buFont typeface="System Font Regular"/>
              <a:buChar char="❌"/>
            </a:pPr>
            <a:r>
              <a:rPr lang="en-US" dirty="0"/>
              <a:t>In most cases, cost of engineering efforts (i.e., implementation &amp; maintenance) outweigh performance benefits  </a:t>
            </a:r>
          </a:p>
        </p:txBody>
      </p:sp>
      <p:sp>
        <p:nvSpPr>
          <p:cNvPr id="4" name="TextBox 3">
            <a:extLst>
              <a:ext uri="{FF2B5EF4-FFF2-40B4-BE49-F238E27FC236}">
                <a16:creationId xmlns:a16="http://schemas.microsoft.com/office/drawing/2014/main" id="{05624155-21F7-9F37-5F9E-07DCC486B4FF}"/>
              </a:ext>
            </a:extLst>
          </p:cNvPr>
          <p:cNvSpPr txBox="1"/>
          <p:nvPr/>
        </p:nvSpPr>
        <p:spPr>
          <a:xfrm>
            <a:off x="2811886" y="6268262"/>
            <a:ext cx="7001953" cy="5897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457189" indent="-457189" eaLnBrk="1" hangingPunct="1">
              <a:spcBef>
                <a:spcPct val="20000"/>
              </a:spcBef>
              <a:buClr>
                <a:schemeClr val="tx1"/>
              </a:buClr>
              <a:buSzPct val="75000"/>
              <a:buFont typeface="Wingdings" charset="2"/>
              <a:buChar char="Ø"/>
              <a:defRPr sz="2800">
                <a:latin typeface="Arial Narrow" charset="0"/>
                <a:ea typeface="Arial Narrow" charset="0"/>
                <a:cs typeface="Arial Narrow" charset="0"/>
              </a:defRPr>
            </a:lvl1pPr>
            <a:lvl2pPr marL="990575" lvl="1" indent="-380990" eaLnBrk="1" hangingPunct="1">
              <a:spcBef>
                <a:spcPct val="20000"/>
              </a:spcBef>
              <a:buClr>
                <a:schemeClr val="tx1"/>
              </a:buClr>
              <a:buSzPct val="75000"/>
              <a:buFont typeface="Wingdings" pitchFamily="2" charset="2"/>
              <a:buChar char="n"/>
              <a:defRPr sz="2400">
                <a:latin typeface="Arial Narrow" charset="0"/>
                <a:ea typeface="Arial Narrow" charset="0"/>
                <a:cs typeface="Arial Narrow" charset="0"/>
              </a:defRPr>
            </a:lvl2pPr>
            <a:lvl3pPr marL="1523962" indent="-304792" eaLnBrk="1" hangingPunct="1">
              <a:spcBef>
                <a:spcPct val="20000"/>
              </a:spcBef>
              <a:buClr>
                <a:schemeClr val="tx1"/>
              </a:buClr>
              <a:buSzPct val="50000"/>
              <a:buFont typeface="Wingdings" charset="2"/>
              <a:buChar char="v"/>
              <a:defRPr sz="2000">
                <a:latin typeface="Arial Narrow" charset="0"/>
                <a:ea typeface="Arial Narrow" charset="0"/>
                <a:cs typeface="Arial Narrow" charset="0"/>
              </a:defRPr>
            </a:lvl3pPr>
            <a:lvl4pPr marL="2133547" indent="-304792" eaLnBrk="1" hangingPunct="1">
              <a:spcBef>
                <a:spcPct val="20000"/>
              </a:spcBef>
              <a:buClr>
                <a:schemeClr val="accent2"/>
              </a:buClr>
              <a:buSzPct val="55000"/>
              <a:buFont typeface="Wingdings" pitchFamily="2" charset="2"/>
              <a:buChar char="n"/>
              <a:defRPr sz="2667">
                <a:latin typeface="+mn-lt"/>
              </a:defRPr>
            </a:lvl4pPr>
            <a:lvl5pPr marL="2743131" indent="-304792" eaLnBrk="1" hangingPunct="1">
              <a:spcBef>
                <a:spcPct val="20000"/>
              </a:spcBef>
              <a:buClr>
                <a:schemeClr val="accent1"/>
              </a:buClr>
              <a:buSzPct val="50000"/>
              <a:buFont typeface="Wingdings" pitchFamily="2" charset="2"/>
              <a:buChar char="n"/>
              <a:defRPr sz="2667">
                <a:latin typeface="+mn-lt"/>
              </a:defRPr>
            </a:lvl5pPr>
            <a:lvl6pPr marL="3352716" indent="-304792" fontAlgn="base">
              <a:spcBef>
                <a:spcPct val="20000"/>
              </a:spcBef>
              <a:spcAft>
                <a:spcPct val="0"/>
              </a:spcAft>
              <a:buClr>
                <a:schemeClr val="accent1"/>
              </a:buClr>
              <a:buSzPct val="50000"/>
              <a:buFont typeface="Wingdings" pitchFamily="2" charset="2"/>
              <a:buChar char="n"/>
              <a:defRPr sz="2667">
                <a:latin typeface="+mn-lt"/>
              </a:defRPr>
            </a:lvl6pPr>
            <a:lvl7pPr marL="3962301" indent="-304792" fontAlgn="base">
              <a:spcBef>
                <a:spcPct val="20000"/>
              </a:spcBef>
              <a:spcAft>
                <a:spcPct val="0"/>
              </a:spcAft>
              <a:buClr>
                <a:schemeClr val="accent1"/>
              </a:buClr>
              <a:buSzPct val="50000"/>
              <a:buFont typeface="Wingdings" pitchFamily="2" charset="2"/>
              <a:buChar char="n"/>
              <a:defRPr sz="2667">
                <a:latin typeface="+mn-lt"/>
              </a:defRPr>
            </a:lvl7pPr>
            <a:lvl8pPr marL="4571886" indent="-304792" fontAlgn="base">
              <a:spcBef>
                <a:spcPct val="20000"/>
              </a:spcBef>
              <a:spcAft>
                <a:spcPct val="0"/>
              </a:spcAft>
              <a:buClr>
                <a:schemeClr val="accent1"/>
              </a:buClr>
              <a:buSzPct val="50000"/>
              <a:buFont typeface="Wingdings" pitchFamily="2" charset="2"/>
              <a:buChar char="n"/>
              <a:defRPr sz="2667">
                <a:latin typeface="+mn-lt"/>
              </a:defRPr>
            </a:lvl8pPr>
            <a:lvl9pPr marL="5181470" indent="-304792" fontAlgn="base">
              <a:spcBef>
                <a:spcPct val="20000"/>
              </a:spcBef>
              <a:spcAft>
                <a:spcPct val="0"/>
              </a:spcAft>
              <a:buClr>
                <a:schemeClr val="accent1"/>
              </a:buClr>
              <a:buSzPct val="50000"/>
              <a:buFont typeface="Wingdings" pitchFamily="2" charset="2"/>
              <a:buChar char="n"/>
              <a:defRPr sz="2667">
                <a:latin typeface="+mn-lt"/>
              </a:defRPr>
            </a:lvl9pPr>
          </a:lstStyle>
          <a:p>
            <a:pPr marL="0" indent="0">
              <a:buNone/>
            </a:pPr>
            <a:r>
              <a:rPr lang="en-US" sz="1800" b="1" i="1" dirty="0">
                <a:solidFill>
                  <a:srgbClr val="C00000"/>
                </a:solidFill>
              </a:rPr>
              <a:t>LO2: Describe how machine learning architectures can be leveraged for XR-enabled Modeling, Simulation, and Technology (MS&amp;T) applications</a:t>
            </a:r>
          </a:p>
          <a:p>
            <a:pPr marL="0" indent="0">
              <a:buNone/>
            </a:pPr>
            <a:endParaRPr lang="en-US" sz="1800" b="1" i="1" dirty="0">
              <a:solidFill>
                <a:srgbClr val="C00000"/>
              </a:solidFill>
            </a:endParaRPr>
          </a:p>
        </p:txBody>
      </p:sp>
    </p:spTree>
    <p:extLst>
      <p:ext uri="{BB962C8B-B14F-4D97-AF65-F5344CB8AC3E}">
        <p14:creationId xmlns:p14="http://schemas.microsoft.com/office/powerpoint/2010/main" val="21615403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9020B-475B-098D-5DBF-2246DDEFFA0C}"/>
              </a:ext>
            </a:extLst>
          </p:cNvPr>
          <p:cNvSpPr>
            <a:spLocks noGrp="1"/>
          </p:cNvSpPr>
          <p:nvPr>
            <p:ph type="title"/>
          </p:nvPr>
        </p:nvSpPr>
        <p:spPr/>
        <p:txBody>
          <a:bodyPr/>
          <a:lstStyle/>
          <a:p>
            <a:r>
              <a:rPr lang="en-US" dirty="0"/>
              <a:t>ML &amp; XR Integration - Deployment</a:t>
            </a:r>
          </a:p>
        </p:txBody>
      </p:sp>
      <p:sp>
        <p:nvSpPr>
          <p:cNvPr id="3" name="Content Placeholder 2">
            <a:extLst>
              <a:ext uri="{FF2B5EF4-FFF2-40B4-BE49-F238E27FC236}">
                <a16:creationId xmlns:a16="http://schemas.microsoft.com/office/drawing/2014/main" id="{25E46C99-0B59-7684-DF72-028AA7223D08}"/>
              </a:ext>
            </a:extLst>
          </p:cNvPr>
          <p:cNvSpPr>
            <a:spLocks noGrp="1"/>
          </p:cNvSpPr>
          <p:nvPr>
            <p:ph sz="quarter" idx="11"/>
          </p:nvPr>
        </p:nvSpPr>
        <p:spPr/>
        <p:txBody>
          <a:bodyPr anchor="ctr"/>
          <a:lstStyle/>
          <a:p>
            <a:r>
              <a:rPr lang="en-US" dirty="0"/>
              <a:t>Strategies</a:t>
            </a:r>
          </a:p>
          <a:p>
            <a:pPr lvl="1"/>
            <a:r>
              <a:rPr lang="en-US" dirty="0"/>
              <a:t>Separate containers - loosely coupled</a:t>
            </a:r>
          </a:p>
          <a:p>
            <a:pPr lvl="2"/>
            <a:r>
              <a:rPr lang="en-US" dirty="0"/>
              <a:t>Supported communication: network-based</a:t>
            </a:r>
          </a:p>
          <a:p>
            <a:pPr lvl="2"/>
            <a:r>
              <a:rPr lang="en-US" dirty="0"/>
              <a:t>Well-suited for scenarios with a single simulation and multiple ML models</a:t>
            </a:r>
          </a:p>
          <a:p>
            <a:pPr lvl="2"/>
            <a:endParaRPr lang="en-US" sz="1600" dirty="0"/>
          </a:p>
          <a:p>
            <a:pPr lvl="1"/>
            <a:r>
              <a:rPr lang="en-US" dirty="0"/>
              <a:t>Separate containers - tightly coupled</a:t>
            </a:r>
          </a:p>
          <a:p>
            <a:pPr lvl="2"/>
            <a:r>
              <a:rPr lang="en-US" dirty="0"/>
              <a:t>Supported communication: network-based, IPC-based</a:t>
            </a:r>
          </a:p>
          <a:p>
            <a:pPr lvl="2"/>
            <a:r>
              <a:rPr lang="en-US" dirty="0"/>
              <a:t>Well-suited for scenarios where the simulation and model relationship are one-to-one</a:t>
            </a:r>
          </a:p>
          <a:p>
            <a:pPr lvl="2"/>
            <a:endParaRPr lang="en-US" sz="1600" dirty="0"/>
          </a:p>
          <a:p>
            <a:pPr lvl="1"/>
            <a:r>
              <a:rPr lang="en-US" dirty="0"/>
              <a:t>Single container</a:t>
            </a:r>
          </a:p>
          <a:p>
            <a:pPr lvl="2"/>
            <a:r>
              <a:rPr lang="en-US" dirty="0"/>
              <a:t>Supported communication: network-based, IPC-based, in-process</a:t>
            </a:r>
          </a:p>
          <a:p>
            <a:pPr lvl="2"/>
            <a:r>
              <a:rPr lang="en-US" dirty="0"/>
              <a:t>Forces one-to-one relationship between simulation and model instances</a:t>
            </a:r>
          </a:p>
          <a:p>
            <a:pPr lvl="1"/>
            <a:endParaRPr lang="en-US" dirty="0"/>
          </a:p>
        </p:txBody>
      </p:sp>
      <p:sp>
        <p:nvSpPr>
          <p:cNvPr id="4" name="TextBox 3">
            <a:extLst>
              <a:ext uri="{FF2B5EF4-FFF2-40B4-BE49-F238E27FC236}">
                <a16:creationId xmlns:a16="http://schemas.microsoft.com/office/drawing/2014/main" id="{F0FC1F9F-AC85-08E3-2F1D-1E1BD62BA61A}"/>
              </a:ext>
            </a:extLst>
          </p:cNvPr>
          <p:cNvSpPr txBox="1"/>
          <p:nvPr/>
        </p:nvSpPr>
        <p:spPr>
          <a:xfrm>
            <a:off x="3165076" y="5805124"/>
            <a:ext cx="5861848" cy="338554"/>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 Containers are a form of operating system virtualization</a:t>
            </a:r>
          </a:p>
        </p:txBody>
      </p:sp>
      <p:sp>
        <p:nvSpPr>
          <p:cNvPr id="5" name="TextBox 4">
            <a:extLst>
              <a:ext uri="{FF2B5EF4-FFF2-40B4-BE49-F238E27FC236}">
                <a16:creationId xmlns:a16="http://schemas.microsoft.com/office/drawing/2014/main" id="{D219E2B3-76CA-2A51-7738-66E866599A74}"/>
              </a:ext>
            </a:extLst>
          </p:cNvPr>
          <p:cNvSpPr txBox="1"/>
          <p:nvPr/>
        </p:nvSpPr>
        <p:spPr>
          <a:xfrm>
            <a:off x="2811886" y="6268262"/>
            <a:ext cx="7001953" cy="5897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457189" indent="-457189" eaLnBrk="1" hangingPunct="1">
              <a:spcBef>
                <a:spcPct val="20000"/>
              </a:spcBef>
              <a:buClr>
                <a:schemeClr val="tx1"/>
              </a:buClr>
              <a:buSzPct val="75000"/>
              <a:buFont typeface="Wingdings" charset="2"/>
              <a:buChar char="Ø"/>
              <a:defRPr sz="2800">
                <a:latin typeface="Arial Narrow" charset="0"/>
                <a:ea typeface="Arial Narrow" charset="0"/>
                <a:cs typeface="Arial Narrow" charset="0"/>
              </a:defRPr>
            </a:lvl1pPr>
            <a:lvl2pPr marL="990575" lvl="1" indent="-380990" eaLnBrk="1" hangingPunct="1">
              <a:spcBef>
                <a:spcPct val="20000"/>
              </a:spcBef>
              <a:buClr>
                <a:schemeClr val="tx1"/>
              </a:buClr>
              <a:buSzPct val="75000"/>
              <a:buFont typeface="Wingdings" pitchFamily="2" charset="2"/>
              <a:buChar char="n"/>
              <a:defRPr sz="2400">
                <a:latin typeface="Arial Narrow" charset="0"/>
                <a:ea typeface="Arial Narrow" charset="0"/>
                <a:cs typeface="Arial Narrow" charset="0"/>
              </a:defRPr>
            </a:lvl2pPr>
            <a:lvl3pPr marL="1523962" indent="-304792" eaLnBrk="1" hangingPunct="1">
              <a:spcBef>
                <a:spcPct val="20000"/>
              </a:spcBef>
              <a:buClr>
                <a:schemeClr val="tx1"/>
              </a:buClr>
              <a:buSzPct val="50000"/>
              <a:buFont typeface="Wingdings" charset="2"/>
              <a:buChar char="v"/>
              <a:defRPr sz="2000">
                <a:latin typeface="Arial Narrow" charset="0"/>
                <a:ea typeface="Arial Narrow" charset="0"/>
                <a:cs typeface="Arial Narrow" charset="0"/>
              </a:defRPr>
            </a:lvl3pPr>
            <a:lvl4pPr marL="2133547" indent="-304792" eaLnBrk="1" hangingPunct="1">
              <a:spcBef>
                <a:spcPct val="20000"/>
              </a:spcBef>
              <a:buClr>
                <a:schemeClr val="accent2"/>
              </a:buClr>
              <a:buSzPct val="55000"/>
              <a:buFont typeface="Wingdings" pitchFamily="2" charset="2"/>
              <a:buChar char="n"/>
              <a:defRPr sz="2667">
                <a:latin typeface="+mn-lt"/>
              </a:defRPr>
            </a:lvl4pPr>
            <a:lvl5pPr marL="2743131" indent="-304792" eaLnBrk="1" hangingPunct="1">
              <a:spcBef>
                <a:spcPct val="20000"/>
              </a:spcBef>
              <a:buClr>
                <a:schemeClr val="accent1"/>
              </a:buClr>
              <a:buSzPct val="50000"/>
              <a:buFont typeface="Wingdings" pitchFamily="2" charset="2"/>
              <a:buChar char="n"/>
              <a:defRPr sz="2667">
                <a:latin typeface="+mn-lt"/>
              </a:defRPr>
            </a:lvl5pPr>
            <a:lvl6pPr marL="3352716" indent="-304792" fontAlgn="base">
              <a:spcBef>
                <a:spcPct val="20000"/>
              </a:spcBef>
              <a:spcAft>
                <a:spcPct val="0"/>
              </a:spcAft>
              <a:buClr>
                <a:schemeClr val="accent1"/>
              </a:buClr>
              <a:buSzPct val="50000"/>
              <a:buFont typeface="Wingdings" pitchFamily="2" charset="2"/>
              <a:buChar char="n"/>
              <a:defRPr sz="2667">
                <a:latin typeface="+mn-lt"/>
              </a:defRPr>
            </a:lvl6pPr>
            <a:lvl7pPr marL="3962301" indent="-304792" fontAlgn="base">
              <a:spcBef>
                <a:spcPct val="20000"/>
              </a:spcBef>
              <a:spcAft>
                <a:spcPct val="0"/>
              </a:spcAft>
              <a:buClr>
                <a:schemeClr val="accent1"/>
              </a:buClr>
              <a:buSzPct val="50000"/>
              <a:buFont typeface="Wingdings" pitchFamily="2" charset="2"/>
              <a:buChar char="n"/>
              <a:defRPr sz="2667">
                <a:latin typeface="+mn-lt"/>
              </a:defRPr>
            </a:lvl7pPr>
            <a:lvl8pPr marL="4571886" indent="-304792" fontAlgn="base">
              <a:spcBef>
                <a:spcPct val="20000"/>
              </a:spcBef>
              <a:spcAft>
                <a:spcPct val="0"/>
              </a:spcAft>
              <a:buClr>
                <a:schemeClr val="accent1"/>
              </a:buClr>
              <a:buSzPct val="50000"/>
              <a:buFont typeface="Wingdings" pitchFamily="2" charset="2"/>
              <a:buChar char="n"/>
              <a:defRPr sz="2667">
                <a:latin typeface="+mn-lt"/>
              </a:defRPr>
            </a:lvl8pPr>
            <a:lvl9pPr marL="5181470" indent="-304792" fontAlgn="base">
              <a:spcBef>
                <a:spcPct val="20000"/>
              </a:spcBef>
              <a:spcAft>
                <a:spcPct val="0"/>
              </a:spcAft>
              <a:buClr>
                <a:schemeClr val="accent1"/>
              </a:buClr>
              <a:buSzPct val="50000"/>
              <a:buFont typeface="Wingdings" pitchFamily="2" charset="2"/>
              <a:buChar char="n"/>
              <a:defRPr sz="2667">
                <a:latin typeface="+mn-lt"/>
              </a:defRPr>
            </a:lvl9pPr>
          </a:lstStyle>
          <a:p>
            <a:pPr marL="0" indent="0">
              <a:buNone/>
            </a:pPr>
            <a:r>
              <a:rPr lang="en-US" sz="1800" b="1" i="1" dirty="0">
                <a:solidFill>
                  <a:srgbClr val="C00000"/>
                </a:solidFill>
              </a:rPr>
              <a:t>LO2: Describe how machine learning architectures can be leveraged for XR-enabled Modeling, Simulation, and Technology (MS&amp;T) applications</a:t>
            </a:r>
          </a:p>
          <a:p>
            <a:pPr marL="0" indent="0">
              <a:buNone/>
            </a:pPr>
            <a:endParaRPr lang="en-US" sz="1800" b="1" i="1" dirty="0">
              <a:solidFill>
                <a:srgbClr val="C00000"/>
              </a:solidFill>
            </a:endParaRPr>
          </a:p>
        </p:txBody>
      </p:sp>
    </p:spTree>
    <p:extLst>
      <p:ext uri="{BB962C8B-B14F-4D97-AF65-F5344CB8AC3E}">
        <p14:creationId xmlns:p14="http://schemas.microsoft.com/office/powerpoint/2010/main" val="37344305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hart, timeline&#10;&#10;Description automatically generated">
            <a:extLst>
              <a:ext uri="{FF2B5EF4-FFF2-40B4-BE49-F238E27FC236}">
                <a16:creationId xmlns:a16="http://schemas.microsoft.com/office/drawing/2014/main" id="{DDD89325-0752-153F-9E4A-22FC2B2D24E2}"/>
              </a:ext>
            </a:extLst>
          </p:cNvPr>
          <p:cNvPicPr>
            <a:picLocks noChangeAspect="1"/>
          </p:cNvPicPr>
          <p:nvPr/>
        </p:nvPicPr>
        <p:blipFill rotWithShape="1">
          <a:blip r:embed="rId3">
            <a:extLst>
              <a:ext uri="{28A0092B-C50C-407E-A947-70E740481C1C}">
                <a14:useLocalDpi xmlns:a14="http://schemas.microsoft.com/office/drawing/2010/main" val="0"/>
              </a:ext>
            </a:extLst>
          </a:blip>
          <a:srcRect l="2452" t="3795" r="4144"/>
          <a:stretch/>
        </p:blipFill>
        <p:spPr>
          <a:xfrm>
            <a:off x="1060084" y="3756300"/>
            <a:ext cx="6570760" cy="2308022"/>
          </a:xfrm>
          <a:prstGeom prst="rect">
            <a:avLst/>
          </a:prstGeom>
        </p:spPr>
      </p:pic>
      <p:sp>
        <p:nvSpPr>
          <p:cNvPr id="2" name="Title 1">
            <a:extLst>
              <a:ext uri="{FF2B5EF4-FFF2-40B4-BE49-F238E27FC236}">
                <a16:creationId xmlns:a16="http://schemas.microsoft.com/office/drawing/2014/main" id="{2A71E2A3-60AE-9F1E-14FF-250E5CDB4E0B}"/>
              </a:ext>
            </a:extLst>
          </p:cNvPr>
          <p:cNvSpPr>
            <a:spLocks noGrp="1"/>
          </p:cNvSpPr>
          <p:nvPr>
            <p:ph type="title"/>
          </p:nvPr>
        </p:nvSpPr>
        <p:spPr/>
        <p:txBody>
          <a:bodyPr/>
          <a:lstStyle/>
          <a:p>
            <a:r>
              <a:rPr lang="en-US" dirty="0"/>
              <a:t>ML Challenges</a:t>
            </a:r>
          </a:p>
        </p:txBody>
      </p:sp>
      <p:sp>
        <p:nvSpPr>
          <p:cNvPr id="3" name="Content Placeholder 2">
            <a:extLst>
              <a:ext uri="{FF2B5EF4-FFF2-40B4-BE49-F238E27FC236}">
                <a16:creationId xmlns:a16="http://schemas.microsoft.com/office/drawing/2014/main" id="{B05460BC-59B8-5048-71F4-ECC6B901F31A}"/>
              </a:ext>
            </a:extLst>
          </p:cNvPr>
          <p:cNvSpPr>
            <a:spLocks noGrp="1"/>
          </p:cNvSpPr>
          <p:nvPr>
            <p:ph sz="quarter" idx="11"/>
          </p:nvPr>
        </p:nvSpPr>
        <p:spPr>
          <a:xfrm>
            <a:off x="480132" y="1046715"/>
            <a:ext cx="11492420" cy="5075237"/>
          </a:xfrm>
        </p:spPr>
        <p:txBody>
          <a:bodyPr/>
          <a:lstStyle/>
          <a:p>
            <a:r>
              <a:rPr lang="en-US" dirty="0"/>
              <a:t>Data preprocessing and input pipelines - Dependent on resource allocation</a:t>
            </a:r>
          </a:p>
        </p:txBody>
      </p:sp>
      <p:pic>
        <p:nvPicPr>
          <p:cNvPr id="7" name="Picture 6" descr="Chart, bar chart&#10;&#10;Description automatically generated">
            <a:extLst>
              <a:ext uri="{FF2B5EF4-FFF2-40B4-BE49-F238E27FC236}">
                <a16:creationId xmlns:a16="http://schemas.microsoft.com/office/drawing/2014/main" id="{F34B565A-365C-85D4-7132-26E0753E746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183" t="4896" r="1499" b="4317"/>
          <a:stretch/>
        </p:blipFill>
        <p:spPr>
          <a:xfrm>
            <a:off x="1060084" y="1720658"/>
            <a:ext cx="6570760" cy="1844320"/>
          </a:xfrm>
          <a:prstGeom prst="rect">
            <a:avLst/>
          </a:prstGeom>
        </p:spPr>
      </p:pic>
      <p:sp>
        <p:nvSpPr>
          <p:cNvPr id="4" name="TextBox 3">
            <a:extLst>
              <a:ext uri="{FF2B5EF4-FFF2-40B4-BE49-F238E27FC236}">
                <a16:creationId xmlns:a16="http://schemas.microsoft.com/office/drawing/2014/main" id="{05E03D31-9054-C116-F495-9C35BEFB1E2C}"/>
              </a:ext>
            </a:extLst>
          </p:cNvPr>
          <p:cNvSpPr txBox="1"/>
          <p:nvPr/>
        </p:nvSpPr>
        <p:spPr>
          <a:xfrm>
            <a:off x="8160774" y="2042653"/>
            <a:ext cx="4031226" cy="646331"/>
          </a:xfrm>
          <a:prstGeom prst="rect">
            <a:avLst/>
          </a:prstGeom>
          <a:noFill/>
        </p:spPr>
        <p:txBody>
          <a:bodyPr wrap="square" rtlCol="0">
            <a:spAutoFit/>
          </a:bodyPr>
          <a:lstStyle/>
          <a:p>
            <a:r>
              <a:rPr lang="en-US" sz="1800" dirty="0">
                <a:latin typeface="Arial" panose="020B0604020202020204" pitchFamily="34" charset="0"/>
                <a:cs typeface="Arial" panose="020B0604020202020204" pitchFamily="34" charset="0"/>
              </a:rPr>
              <a:t>TensorFlow naive pipeline using no tricks, iterating over a dataset as-is</a:t>
            </a:r>
          </a:p>
        </p:txBody>
      </p:sp>
      <p:sp>
        <p:nvSpPr>
          <p:cNvPr id="8" name="TextBox 7">
            <a:extLst>
              <a:ext uri="{FF2B5EF4-FFF2-40B4-BE49-F238E27FC236}">
                <a16:creationId xmlns:a16="http://schemas.microsoft.com/office/drawing/2014/main" id="{02DDD082-7795-1253-F143-DA9CB13A29C9}"/>
              </a:ext>
            </a:extLst>
          </p:cNvPr>
          <p:cNvSpPr txBox="1"/>
          <p:nvPr/>
        </p:nvSpPr>
        <p:spPr>
          <a:xfrm>
            <a:off x="8160774" y="3896196"/>
            <a:ext cx="4031226" cy="1200329"/>
          </a:xfrm>
          <a:prstGeom prst="rect">
            <a:avLst/>
          </a:prstGeom>
          <a:noFill/>
        </p:spPr>
        <p:txBody>
          <a:bodyPr wrap="square" rtlCol="0">
            <a:spAutoFit/>
          </a:bodyPr>
          <a:lstStyle/>
          <a:p>
            <a:r>
              <a:rPr lang="en-US" sz="1800" dirty="0">
                <a:latin typeface="Arial" panose="020B0604020202020204" pitchFamily="34" charset="0"/>
                <a:cs typeface="Arial" panose="020B0604020202020204" pitchFamily="34" charset="0"/>
              </a:rPr>
              <a:t>Using the same dataset, the input pipeline uses vectorized mapping to reduce overhead and memory footprint </a:t>
            </a:r>
          </a:p>
        </p:txBody>
      </p:sp>
      <p:sp>
        <p:nvSpPr>
          <p:cNvPr id="9" name="TextBox 8">
            <a:extLst>
              <a:ext uri="{FF2B5EF4-FFF2-40B4-BE49-F238E27FC236}">
                <a16:creationId xmlns:a16="http://schemas.microsoft.com/office/drawing/2014/main" id="{00BE7196-D185-58ED-9EAC-C3FE3E93DADA}"/>
              </a:ext>
            </a:extLst>
          </p:cNvPr>
          <p:cNvSpPr txBox="1"/>
          <p:nvPr/>
        </p:nvSpPr>
        <p:spPr>
          <a:xfrm>
            <a:off x="8160774" y="5096525"/>
            <a:ext cx="3916341" cy="461665"/>
          </a:xfrm>
          <a:prstGeom prst="rect">
            <a:avLst/>
          </a:prstGeom>
          <a:noFill/>
        </p:spPr>
        <p:txBody>
          <a:bodyPr wrap="square">
            <a:spAutoFit/>
          </a:bodyPr>
          <a:lstStyle>
            <a:defPPr>
              <a:defRPr lang="en-US"/>
            </a:defPPr>
            <a:lvl1pPr>
              <a:defRPr sz="2400" b="1">
                <a:solidFill>
                  <a:srgbClr val="FF0000"/>
                </a:solidFill>
                <a:latin typeface="Arial" panose="020B0604020202020204" pitchFamily="34" charset="0"/>
                <a:cs typeface="Arial" panose="020B0604020202020204" pitchFamily="34" charset="0"/>
              </a:defRPr>
            </a:lvl1pPr>
          </a:lstStyle>
          <a:p>
            <a:r>
              <a:rPr lang="en-US" dirty="0"/>
              <a:t>Execution time = 27.4 </a:t>
            </a:r>
            <a:r>
              <a:rPr lang="en-US" dirty="0" err="1"/>
              <a:t>ms</a:t>
            </a:r>
            <a:endParaRPr lang="en-US" dirty="0"/>
          </a:p>
        </p:txBody>
      </p:sp>
      <p:sp>
        <p:nvSpPr>
          <p:cNvPr id="11" name="TextBox 10">
            <a:extLst>
              <a:ext uri="{FF2B5EF4-FFF2-40B4-BE49-F238E27FC236}">
                <a16:creationId xmlns:a16="http://schemas.microsoft.com/office/drawing/2014/main" id="{1CAA1939-0905-C67E-E5CB-EDAD40360995}"/>
              </a:ext>
            </a:extLst>
          </p:cNvPr>
          <p:cNvSpPr txBox="1"/>
          <p:nvPr/>
        </p:nvSpPr>
        <p:spPr>
          <a:xfrm>
            <a:off x="8160774" y="2715024"/>
            <a:ext cx="3811778" cy="461665"/>
          </a:xfrm>
          <a:prstGeom prst="rect">
            <a:avLst/>
          </a:prstGeom>
          <a:noFill/>
        </p:spPr>
        <p:txBody>
          <a:bodyPr wrap="square">
            <a:spAutoFit/>
          </a:bodyPr>
          <a:lstStyle/>
          <a:p>
            <a:r>
              <a:rPr lang="en-US" sz="2400" b="1" dirty="0">
                <a:solidFill>
                  <a:srgbClr val="FF0000"/>
                </a:solidFill>
                <a:latin typeface="Arial" panose="020B0604020202020204" pitchFamily="34" charset="0"/>
                <a:cs typeface="Arial" panose="020B0604020202020204" pitchFamily="34" charset="0"/>
              </a:rPr>
              <a:t>Execution time = 265 </a:t>
            </a:r>
            <a:r>
              <a:rPr lang="en-US" sz="2400" b="1" dirty="0" err="1">
                <a:solidFill>
                  <a:srgbClr val="FF0000"/>
                </a:solidFill>
                <a:latin typeface="Arial" panose="020B0604020202020204" pitchFamily="34" charset="0"/>
                <a:cs typeface="Arial" panose="020B0604020202020204" pitchFamily="34" charset="0"/>
              </a:rPr>
              <a:t>ms</a:t>
            </a:r>
            <a:endParaRPr lang="en-US" sz="2400" b="1" dirty="0">
              <a:solidFill>
                <a:srgbClr val="FF0000"/>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9E546C5C-CC35-B61E-DFA5-630D6B1B77AE}"/>
              </a:ext>
            </a:extLst>
          </p:cNvPr>
          <p:cNvSpPr txBox="1"/>
          <p:nvPr/>
        </p:nvSpPr>
        <p:spPr>
          <a:xfrm>
            <a:off x="2811886" y="6262832"/>
            <a:ext cx="7001953" cy="5897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457189" indent="-457189" eaLnBrk="1" hangingPunct="1">
              <a:spcBef>
                <a:spcPct val="20000"/>
              </a:spcBef>
              <a:buClr>
                <a:schemeClr val="tx1"/>
              </a:buClr>
              <a:buSzPct val="75000"/>
              <a:buFont typeface="Wingdings" charset="2"/>
              <a:buChar char="Ø"/>
              <a:defRPr sz="2800">
                <a:latin typeface="Arial Narrow" charset="0"/>
                <a:ea typeface="Arial Narrow" charset="0"/>
                <a:cs typeface="Arial Narrow" charset="0"/>
              </a:defRPr>
            </a:lvl1pPr>
            <a:lvl2pPr marL="990575" lvl="1" indent="-380990" eaLnBrk="1" hangingPunct="1">
              <a:spcBef>
                <a:spcPct val="20000"/>
              </a:spcBef>
              <a:buClr>
                <a:schemeClr val="tx1"/>
              </a:buClr>
              <a:buSzPct val="75000"/>
              <a:buFont typeface="Wingdings" pitchFamily="2" charset="2"/>
              <a:buChar char="n"/>
              <a:defRPr sz="2400">
                <a:latin typeface="Arial Narrow" charset="0"/>
                <a:ea typeface="Arial Narrow" charset="0"/>
                <a:cs typeface="Arial Narrow" charset="0"/>
              </a:defRPr>
            </a:lvl2pPr>
            <a:lvl3pPr marL="1523962" indent="-304792" eaLnBrk="1" hangingPunct="1">
              <a:spcBef>
                <a:spcPct val="20000"/>
              </a:spcBef>
              <a:buClr>
                <a:schemeClr val="tx1"/>
              </a:buClr>
              <a:buSzPct val="50000"/>
              <a:buFont typeface="Wingdings" charset="2"/>
              <a:buChar char="v"/>
              <a:defRPr sz="2000">
                <a:latin typeface="Arial Narrow" charset="0"/>
                <a:ea typeface="Arial Narrow" charset="0"/>
                <a:cs typeface="Arial Narrow" charset="0"/>
              </a:defRPr>
            </a:lvl3pPr>
            <a:lvl4pPr marL="2133547" indent="-304792" eaLnBrk="1" hangingPunct="1">
              <a:spcBef>
                <a:spcPct val="20000"/>
              </a:spcBef>
              <a:buClr>
                <a:schemeClr val="accent2"/>
              </a:buClr>
              <a:buSzPct val="55000"/>
              <a:buFont typeface="Wingdings" pitchFamily="2" charset="2"/>
              <a:buChar char="n"/>
              <a:defRPr sz="2667">
                <a:latin typeface="+mn-lt"/>
              </a:defRPr>
            </a:lvl4pPr>
            <a:lvl5pPr marL="2743131" indent="-304792" eaLnBrk="1" hangingPunct="1">
              <a:spcBef>
                <a:spcPct val="20000"/>
              </a:spcBef>
              <a:buClr>
                <a:schemeClr val="accent1"/>
              </a:buClr>
              <a:buSzPct val="50000"/>
              <a:buFont typeface="Wingdings" pitchFamily="2" charset="2"/>
              <a:buChar char="n"/>
              <a:defRPr sz="2667">
                <a:latin typeface="+mn-lt"/>
              </a:defRPr>
            </a:lvl5pPr>
            <a:lvl6pPr marL="3352716" indent="-304792" fontAlgn="base">
              <a:spcBef>
                <a:spcPct val="20000"/>
              </a:spcBef>
              <a:spcAft>
                <a:spcPct val="0"/>
              </a:spcAft>
              <a:buClr>
                <a:schemeClr val="accent1"/>
              </a:buClr>
              <a:buSzPct val="50000"/>
              <a:buFont typeface="Wingdings" pitchFamily="2" charset="2"/>
              <a:buChar char="n"/>
              <a:defRPr sz="2667">
                <a:latin typeface="+mn-lt"/>
              </a:defRPr>
            </a:lvl6pPr>
            <a:lvl7pPr marL="3962301" indent="-304792" fontAlgn="base">
              <a:spcBef>
                <a:spcPct val="20000"/>
              </a:spcBef>
              <a:spcAft>
                <a:spcPct val="0"/>
              </a:spcAft>
              <a:buClr>
                <a:schemeClr val="accent1"/>
              </a:buClr>
              <a:buSzPct val="50000"/>
              <a:buFont typeface="Wingdings" pitchFamily="2" charset="2"/>
              <a:buChar char="n"/>
              <a:defRPr sz="2667">
                <a:latin typeface="+mn-lt"/>
              </a:defRPr>
            </a:lvl7pPr>
            <a:lvl8pPr marL="4571886" indent="-304792" fontAlgn="base">
              <a:spcBef>
                <a:spcPct val="20000"/>
              </a:spcBef>
              <a:spcAft>
                <a:spcPct val="0"/>
              </a:spcAft>
              <a:buClr>
                <a:schemeClr val="accent1"/>
              </a:buClr>
              <a:buSzPct val="50000"/>
              <a:buFont typeface="Wingdings" pitchFamily="2" charset="2"/>
              <a:buChar char="n"/>
              <a:defRPr sz="2667">
                <a:latin typeface="+mn-lt"/>
              </a:defRPr>
            </a:lvl8pPr>
            <a:lvl9pPr marL="5181470" indent="-304792" fontAlgn="base">
              <a:spcBef>
                <a:spcPct val="20000"/>
              </a:spcBef>
              <a:spcAft>
                <a:spcPct val="0"/>
              </a:spcAft>
              <a:buClr>
                <a:schemeClr val="accent1"/>
              </a:buClr>
              <a:buSzPct val="50000"/>
              <a:buFont typeface="Wingdings" pitchFamily="2" charset="2"/>
              <a:buChar char="n"/>
              <a:defRPr sz="2667">
                <a:latin typeface="+mn-lt"/>
              </a:defRPr>
            </a:lvl9pPr>
          </a:lstStyle>
          <a:p>
            <a:pPr marL="0" indent="0">
              <a:buNone/>
            </a:pPr>
            <a:r>
              <a:rPr lang="en-US" sz="1800" b="1" i="1" dirty="0">
                <a:solidFill>
                  <a:srgbClr val="C00000"/>
                </a:solidFill>
              </a:rPr>
              <a:t>LO3: List and compute savings (i.e., time, cost, etc.) from applying machine learning to relevant XR-enabled MS&amp;T applications from recent case studies</a:t>
            </a:r>
          </a:p>
          <a:p>
            <a:pPr marL="0" indent="0">
              <a:buNone/>
            </a:pPr>
            <a:endParaRPr lang="en-US" sz="1800" b="1" i="1" dirty="0">
              <a:solidFill>
                <a:srgbClr val="C00000"/>
              </a:solidFill>
            </a:endParaRPr>
          </a:p>
          <a:p>
            <a:pPr marL="0" indent="0">
              <a:buNone/>
            </a:pPr>
            <a:endParaRPr lang="en-US" sz="1800" b="1" i="1" dirty="0">
              <a:solidFill>
                <a:srgbClr val="C00000"/>
              </a:solidFill>
            </a:endParaRPr>
          </a:p>
        </p:txBody>
      </p:sp>
    </p:spTree>
    <p:extLst>
      <p:ext uri="{BB962C8B-B14F-4D97-AF65-F5344CB8AC3E}">
        <p14:creationId xmlns:p14="http://schemas.microsoft.com/office/powerpoint/2010/main" val="2518883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A128B7-0283-B697-0AA2-9B84A5DF14C5}"/>
              </a:ext>
            </a:extLst>
          </p:cNvPr>
          <p:cNvSpPr>
            <a:spLocks noGrp="1"/>
          </p:cNvSpPr>
          <p:nvPr>
            <p:ph type="title"/>
          </p:nvPr>
        </p:nvSpPr>
        <p:spPr/>
        <p:txBody>
          <a:bodyPr/>
          <a:lstStyle/>
          <a:p>
            <a:r>
              <a:rPr lang="en-US" dirty="0"/>
              <a:t>Facilitator Introductions</a:t>
            </a:r>
          </a:p>
        </p:txBody>
      </p:sp>
      <p:sp>
        <p:nvSpPr>
          <p:cNvPr id="3" name="Content Placeholder 2">
            <a:extLst>
              <a:ext uri="{FF2B5EF4-FFF2-40B4-BE49-F238E27FC236}">
                <a16:creationId xmlns:a16="http://schemas.microsoft.com/office/drawing/2014/main" id="{C894B9AF-8869-9A66-4914-ED5CFA45EB20}"/>
              </a:ext>
            </a:extLst>
          </p:cNvPr>
          <p:cNvSpPr>
            <a:spLocks noGrp="1"/>
          </p:cNvSpPr>
          <p:nvPr>
            <p:ph sz="quarter" idx="11"/>
          </p:nvPr>
        </p:nvSpPr>
        <p:spPr>
          <a:xfrm>
            <a:off x="480132" y="1046715"/>
            <a:ext cx="9683424" cy="5075237"/>
          </a:xfrm>
        </p:spPr>
        <p:txBody>
          <a:bodyPr anchor="ctr"/>
          <a:lstStyle/>
          <a:p>
            <a:pPr algn="just"/>
            <a:r>
              <a:rPr lang="en-US" sz="2200" b="1" dirty="0"/>
              <a:t>Adam Kohl</a:t>
            </a:r>
            <a:r>
              <a:rPr lang="en-US" sz="2200" dirty="0"/>
              <a:t> is a Ph.D. candidate in Mechanical Engineering and Computer Engineering at Iowa State University’s VRAC (Visualize • Reason • Analyze • Collaborate). His research focuses on utilizing machine learning and visualization techniques in the design of large-complex systems for engineering applications.</a:t>
            </a:r>
          </a:p>
          <a:p>
            <a:pPr marL="0" indent="0" algn="just">
              <a:buNone/>
            </a:pPr>
            <a:endParaRPr lang="en-US" sz="2200" dirty="0"/>
          </a:p>
          <a:p>
            <a:pPr algn="just"/>
            <a:endParaRPr lang="en-US" sz="400" dirty="0"/>
          </a:p>
          <a:p>
            <a:pPr algn="just"/>
            <a:endParaRPr lang="en-US" sz="400" dirty="0"/>
          </a:p>
          <a:p>
            <a:pPr algn="just"/>
            <a:r>
              <a:rPr lang="en-US" sz="2200" b="1" dirty="0"/>
              <a:t>Eliot Winer, Ph.D.,</a:t>
            </a:r>
            <a:r>
              <a:rPr lang="en-US" sz="2200" dirty="0"/>
              <a:t> is the director of the VRAC (Visualize • Reason • Analyze • Collaborate) and professor of Mechanical Engineering, Electrical and Computer Engineering, and Aerospace Engineering at Iowa State University. Dr. Winer has over 23 years of experience working in XR and 3D computer graphics technologies on sponsored projects for the Department of Defense, Air Force Office of Scientific Research, Department of the Army, National Science Foundation, Department of Agriculture, Boeing, and John Deere.</a:t>
            </a:r>
            <a:endParaRPr lang="en-US" sz="2200" b="1" dirty="0"/>
          </a:p>
        </p:txBody>
      </p:sp>
      <p:pic>
        <p:nvPicPr>
          <p:cNvPr id="11" name="Picture 10">
            <a:extLst>
              <a:ext uri="{FF2B5EF4-FFF2-40B4-BE49-F238E27FC236}">
                <a16:creationId xmlns:a16="http://schemas.microsoft.com/office/drawing/2014/main" id="{5D0F2F72-2B34-19B9-EC8B-15A0DBA1B673}"/>
              </a:ext>
            </a:extLst>
          </p:cNvPr>
          <p:cNvPicPr>
            <a:picLocks noChangeAspect="1"/>
          </p:cNvPicPr>
          <p:nvPr/>
        </p:nvPicPr>
        <p:blipFill rotWithShape="1">
          <a:blip r:embed="rId3"/>
          <a:srcRect l="29185" t="5600" r="24415" b="21934"/>
          <a:stretch/>
        </p:blipFill>
        <p:spPr>
          <a:xfrm>
            <a:off x="10530494" y="1536148"/>
            <a:ext cx="1536899" cy="1600200"/>
          </a:xfrm>
          <a:prstGeom prst="rect">
            <a:avLst/>
          </a:prstGeom>
        </p:spPr>
      </p:pic>
      <p:pic>
        <p:nvPicPr>
          <p:cNvPr id="15" name="Picture 14">
            <a:extLst>
              <a:ext uri="{FF2B5EF4-FFF2-40B4-BE49-F238E27FC236}">
                <a16:creationId xmlns:a16="http://schemas.microsoft.com/office/drawing/2014/main" id="{07D40B4D-D632-CC1A-E29F-1E976C598AD8}"/>
              </a:ext>
            </a:extLst>
          </p:cNvPr>
          <p:cNvPicPr>
            <a:picLocks noChangeAspect="1"/>
          </p:cNvPicPr>
          <p:nvPr/>
        </p:nvPicPr>
        <p:blipFill rotWithShape="1">
          <a:blip r:embed="rId4"/>
          <a:srcRect l="5249" r="5249"/>
          <a:stretch/>
        </p:blipFill>
        <p:spPr>
          <a:xfrm>
            <a:off x="10530493" y="3721653"/>
            <a:ext cx="1536899" cy="1600200"/>
          </a:xfrm>
          <a:prstGeom prst="rect">
            <a:avLst/>
          </a:prstGeom>
        </p:spPr>
      </p:pic>
    </p:spTree>
    <p:extLst>
      <p:ext uri="{BB962C8B-B14F-4D97-AF65-F5344CB8AC3E}">
        <p14:creationId xmlns:p14="http://schemas.microsoft.com/office/powerpoint/2010/main" val="1715571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8D9023-9810-5275-7BB1-D441602A14C4}"/>
              </a:ext>
            </a:extLst>
          </p:cNvPr>
          <p:cNvSpPr>
            <a:spLocks noGrp="1"/>
          </p:cNvSpPr>
          <p:nvPr>
            <p:ph type="title"/>
          </p:nvPr>
        </p:nvSpPr>
        <p:spPr/>
        <p:txBody>
          <a:bodyPr/>
          <a:lstStyle/>
          <a:p>
            <a:r>
              <a:rPr lang="en-US" dirty="0"/>
              <a:t>XR – Pitfalls of Utilizing ML</a:t>
            </a:r>
          </a:p>
        </p:txBody>
      </p:sp>
      <p:sp>
        <p:nvSpPr>
          <p:cNvPr id="3" name="Content Placeholder 2">
            <a:extLst>
              <a:ext uri="{FF2B5EF4-FFF2-40B4-BE49-F238E27FC236}">
                <a16:creationId xmlns:a16="http://schemas.microsoft.com/office/drawing/2014/main" id="{B0F31C18-E4F6-45CF-C330-C73597064094}"/>
              </a:ext>
            </a:extLst>
          </p:cNvPr>
          <p:cNvSpPr>
            <a:spLocks noGrp="1"/>
          </p:cNvSpPr>
          <p:nvPr>
            <p:ph sz="quarter" idx="11"/>
          </p:nvPr>
        </p:nvSpPr>
        <p:spPr/>
        <p:txBody>
          <a:bodyPr/>
          <a:lstStyle/>
          <a:p>
            <a:r>
              <a:rPr lang="en-US" dirty="0"/>
              <a:t>Data</a:t>
            </a:r>
          </a:p>
          <a:p>
            <a:pPr lvl="1"/>
            <a:r>
              <a:rPr lang="en-US" dirty="0"/>
              <a:t>Limited training samples</a:t>
            </a:r>
          </a:p>
          <a:p>
            <a:pPr lvl="1"/>
            <a:r>
              <a:rPr lang="en-US" dirty="0"/>
              <a:t>Complex or unstructured</a:t>
            </a:r>
          </a:p>
          <a:p>
            <a:pPr lvl="1"/>
            <a:r>
              <a:rPr lang="en-US" dirty="0"/>
              <a:t>Insufficient and low-quality</a:t>
            </a:r>
          </a:p>
          <a:p>
            <a:pPr lvl="1"/>
            <a:endParaRPr lang="en-US" sz="1600" dirty="0"/>
          </a:p>
          <a:p>
            <a:r>
              <a:rPr lang="en-US" dirty="0"/>
              <a:t>Real-time requirements</a:t>
            </a:r>
          </a:p>
          <a:p>
            <a:pPr lvl="1"/>
            <a:r>
              <a:rPr lang="en-US" dirty="0"/>
              <a:t>ML model size and processing time</a:t>
            </a:r>
          </a:p>
          <a:p>
            <a:pPr lvl="1"/>
            <a:r>
              <a:rPr lang="en-US" dirty="0"/>
              <a:t>Decreased frame-rate can lead to cybersickness</a:t>
            </a:r>
          </a:p>
          <a:p>
            <a:pPr marL="609585" lvl="1" indent="0">
              <a:buNone/>
            </a:pPr>
            <a:endParaRPr lang="en-US" sz="1600" dirty="0"/>
          </a:p>
          <a:p>
            <a:r>
              <a:rPr lang="en-US" dirty="0"/>
              <a:t>Human expertise and domain knowledge</a:t>
            </a:r>
          </a:p>
          <a:p>
            <a:endParaRPr lang="en-US" sz="1600" dirty="0"/>
          </a:p>
          <a:p>
            <a:r>
              <a:rPr lang="en-US" dirty="0"/>
              <a:t>Complex and dynamic environments</a:t>
            </a:r>
          </a:p>
          <a:p>
            <a:endParaRPr lang="en-US" dirty="0"/>
          </a:p>
        </p:txBody>
      </p:sp>
    </p:spTree>
    <p:extLst>
      <p:ext uri="{BB962C8B-B14F-4D97-AF65-F5344CB8AC3E}">
        <p14:creationId xmlns:p14="http://schemas.microsoft.com/office/powerpoint/2010/main" val="14437896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2765E35B-298B-888E-8F35-0F2572F67645}"/>
              </a:ext>
            </a:extLst>
          </p:cNvPr>
          <p:cNvSpPr>
            <a:spLocks noGrp="1"/>
          </p:cNvSpPr>
          <p:nvPr>
            <p:ph sz="quarter" idx="11"/>
          </p:nvPr>
        </p:nvSpPr>
        <p:spPr>
          <a:xfrm>
            <a:off x="470693" y="2488591"/>
            <a:ext cx="11250613" cy="2675945"/>
          </a:xfrm>
        </p:spPr>
        <p:txBody>
          <a:bodyPr/>
          <a:lstStyle/>
          <a:p>
            <a:pPr marL="0" indent="0" algn="ctr">
              <a:buNone/>
            </a:pPr>
            <a:r>
              <a:rPr lang="en-US" sz="4800" b="1" dirty="0"/>
              <a:t>Case Study 1</a:t>
            </a:r>
          </a:p>
          <a:p>
            <a:pPr marL="0" indent="0" algn="ctr">
              <a:buNone/>
            </a:pPr>
            <a:endParaRPr lang="en-US" sz="2400" b="1" dirty="0"/>
          </a:p>
          <a:p>
            <a:r>
              <a:rPr lang="en-US" dirty="0"/>
              <a:t>Performance gains from adaptive </a:t>
            </a:r>
            <a:r>
              <a:rPr lang="en-US" dirty="0" err="1"/>
              <a:t>eXtended</a:t>
            </a:r>
            <a:r>
              <a:rPr lang="en-US" dirty="0"/>
              <a:t> Reality training fueled by artificial intelligence</a:t>
            </a:r>
          </a:p>
          <a:p>
            <a:pPr lvl="1"/>
            <a:r>
              <a:rPr lang="en-US" b="1" i="1" dirty="0" err="1"/>
              <a:t>Stanney</a:t>
            </a:r>
            <a:r>
              <a:rPr lang="en-US" b="1" i="1" dirty="0"/>
              <a:t>, Archer, Skinner, et al. (2022)</a:t>
            </a:r>
          </a:p>
        </p:txBody>
      </p:sp>
    </p:spTree>
    <p:extLst>
      <p:ext uri="{BB962C8B-B14F-4D97-AF65-F5344CB8AC3E}">
        <p14:creationId xmlns:p14="http://schemas.microsoft.com/office/powerpoint/2010/main" val="7671557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8798C-96DD-FB77-1B9C-48C5774B6B88}"/>
              </a:ext>
            </a:extLst>
          </p:cNvPr>
          <p:cNvSpPr>
            <a:spLocks noGrp="1"/>
          </p:cNvSpPr>
          <p:nvPr>
            <p:ph type="title"/>
          </p:nvPr>
        </p:nvSpPr>
        <p:spPr/>
        <p:txBody>
          <a:bodyPr/>
          <a:lstStyle/>
          <a:p>
            <a:r>
              <a:rPr lang="en-US" dirty="0"/>
              <a:t>ML for Adaptive Training</a:t>
            </a:r>
          </a:p>
        </p:txBody>
      </p:sp>
      <p:sp>
        <p:nvSpPr>
          <p:cNvPr id="3" name="Content Placeholder 2">
            <a:extLst>
              <a:ext uri="{FF2B5EF4-FFF2-40B4-BE49-F238E27FC236}">
                <a16:creationId xmlns:a16="http://schemas.microsoft.com/office/drawing/2014/main" id="{2C475DCA-0058-013C-760D-F1E81463C94A}"/>
              </a:ext>
            </a:extLst>
          </p:cNvPr>
          <p:cNvSpPr>
            <a:spLocks noGrp="1"/>
          </p:cNvSpPr>
          <p:nvPr>
            <p:ph sz="quarter" idx="11"/>
          </p:nvPr>
        </p:nvSpPr>
        <p:spPr/>
        <p:txBody>
          <a:bodyPr/>
          <a:lstStyle/>
          <a:p>
            <a:pPr>
              <a:lnSpc>
                <a:spcPct val="150000"/>
              </a:lnSpc>
            </a:pPr>
            <a:r>
              <a:rPr lang="en-US" dirty="0"/>
              <a:t>Project was to explore a continuum of XR technologies and how they can be coupled with numerous adaptation strategies and supportive artificial intelligence (AI) techniques to realize personalized, competency-based training solutions that accelerate time to proficiency</a:t>
            </a:r>
          </a:p>
          <a:p>
            <a:pPr>
              <a:lnSpc>
                <a:spcPct val="150000"/>
              </a:lnSpc>
            </a:pPr>
            <a:r>
              <a:rPr lang="en-US" b="1" i="1" dirty="0"/>
              <a:t>ML Techniques used:</a:t>
            </a:r>
          </a:p>
          <a:p>
            <a:pPr lvl="1">
              <a:lnSpc>
                <a:spcPct val="150000"/>
              </a:lnSpc>
            </a:pPr>
            <a:r>
              <a:rPr lang="en-US" dirty="0"/>
              <a:t>Bayesian Knowledge Tracing (BKT) – uses probabilities from Bayes’ Theorem</a:t>
            </a:r>
          </a:p>
          <a:p>
            <a:pPr lvl="1">
              <a:lnSpc>
                <a:spcPct val="150000"/>
              </a:lnSpc>
            </a:pPr>
            <a:r>
              <a:rPr lang="en-US" dirty="0"/>
              <a:t>Genetic algorithms coupled with novelty search and combinatorial optimization</a:t>
            </a:r>
          </a:p>
        </p:txBody>
      </p:sp>
    </p:spTree>
    <p:extLst>
      <p:ext uri="{BB962C8B-B14F-4D97-AF65-F5344CB8AC3E}">
        <p14:creationId xmlns:p14="http://schemas.microsoft.com/office/powerpoint/2010/main" val="17597766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2E90F-36C5-0E86-06DC-3B74D4BE377D}"/>
              </a:ext>
            </a:extLst>
          </p:cNvPr>
          <p:cNvSpPr>
            <a:spLocks noGrp="1"/>
          </p:cNvSpPr>
          <p:nvPr>
            <p:ph type="title"/>
          </p:nvPr>
        </p:nvSpPr>
        <p:spPr/>
        <p:txBody>
          <a:bodyPr/>
          <a:lstStyle/>
          <a:p>
            <a:r>
              <a:rPr lang="en-US" dirty="0"/>
              <a:t>Learning Objectives Covered</a:t>
            </a:r>
          </a:p>
        </p:txBody>
      </p:sp>
      <p:sp>
        <p:nvSpPr>
          <p:cNvPr id="3" name="Content Placeholder 2">
            <a:extLst>
              <a:ext uri="{FF2B5EF4-FFF2-40B4-BE49-F238E27FC236}">
                <a16:creationId xmlns:a16="http://schemas.microsoft.com/office/drawing/2014/main" id="{9C35167B-464C-1E67-B644-6C31373E161E}"/>
              </a:ext>
            </a:extLst>
          </p:cNvPr>
          <p:cNvSpPr>
            <a:spLocks noGrp="1"/>
          </p:cNvSpPr>
          <p:nvPr>
            <p:ph sz="quarter" idx="11"/>
          </p:nvPr>
        </p:nvSpPr>
        <p:spPr/>
        <p:txBody>
          <a:bodyPr anchor="ctr"/>
          <a:lstStyle/>
          <a:p>
            <a:pPr marL="0" indent="0">
              <a:buNone/>
            </a:pPr>
            <a:r>
              <a:rPr lang="en-US" dirty="0"/>
              <a:t>LO3: List and compute savings (i.e., time, cost, etc.) from applying machine learning to relevant XR-enabled MS&amp;T applications from recent case studies</a:t>
            </a:r>
          </a:p>
          <a:p>
            <a:pPr marL="0" indent="0">
              <a:buNone/>
            </a:pPr>
            <a:endParaRPr lang="en-US" dirty="0"/>
          </a:p>
          <a:p>
            <a:endParaRPr lang="en-US" sz="1000" dirty="0"/>
          </a:p>
          <a:p>
            <a:pPr marL="0" indent="0">
              <a:buNone/>
            </a:pPr>
            <a:r>
              <a:rPr lang="en-US" dirty="0"/>
              <a:t>LO4: Describe several ways of incorporating machine learning technology into warfighter training to increase efficacy, efficiency, cost, or time</a:t>
            </a:r>
          </a:p>
          <a:p>
            <a:pPr marL="0" indent="0">
              <a:buNone/>
            </a:pPr>
            <a:endParaRPr lang="en-US" dirty="0"/>
          </a:p>
        </p:txBody>
      </p:sp>
    </p:spTree>
    <p:extLst>
      <p:ext uri="{BB962C8B-B14F-4D97-AF65-F5344CB8AC3E}">
        <p14:creationId xmlns:p14="http://schemas.microsoft.com/office/powerpoint/2010/main" val="33014018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5E1EB4DD-A7F4-239F-CE96-AE3325E280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1216" y="3518957"/>
            <a:ext cx="9929567" cy="294525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EB497106-61D4-191D-1245-AC3B38C72AD2}"/>
              </a:ext>
            </a:extLst>
          </p:cNvPr>
          <p:cNvSpPr>
            <a:spLocks noGrp="1"/>
          </p:cNvSpPr>
          <p:nvPr>
            <p:ph type="title"/>
          </p:nvPr>
        </p:nvSpPr>
        <p:spPr/>
        <p:txBody>
          <a:bodyPr/>
          <a:lstStyle/>
          <a:p>
            <a:r>
              <a:rPr lang="en-US" dirty="0"/>
              <a:t>AUGMED – TCCC Training</a:t>
            </a:r>
          </a:p>
        </p:txBody>
      </p:sp>
      <p:sp>
        <p:nvSpPr>
          <p:cNvPr id="3" name="Content Placeholder 2">
            <a:extLst>
              <a:ext uri="{FF2B5EF4-FFF2-40B4-BE49-F238E27FC236}">
                <a16:creationId xmlns:a16="http://schemas.microsoft.com/office/drawing/2014/main" id="{C1DB962B-E59B-DBB2-511E-FF4D155F11F7}"/>
              </a:ext>
            </a:extLst>
          </p:cNvPr>
          <p:cNvSpPr>
            <a:spLocks noGrp="1"/>
          </p:cNvSpPr>
          <p:nvPr>
            <p:ph sz="quarter" idx="11"/>
          </p:nvPr>
        </p:nvSpPr>
        <p:spPr/>
        <p:txBody>
          <a:bodyPr/>
          <a:lstStyle/>
          <a:p>
            <a:r>
              <a:rPr lang="en-US" dirty="0"/>
              <a:t>XR solution developed by Design Interactive, Inc.</a:t>
            </a:r>
          </a:p>
          <a:p>
            <a:pPr lvl="1"/>
            <a:r>
              <a:rPr lang="en-US" dirty="0"/>
              <a:t>Utilizes the HoloLens 2 to immerse the user</a:t>
            </a:r>
          </a:p>
          <a:p>
            <a:r>
              <a:rPr lang="en-US" dirty="0"/>
              <a:t>Adaptive training environment for Tactical Combat Casualty Care (TCCC)</a:t>
            </a:r>
          </a:p>
          <a:p>
            <a:r>
              <a:rPr lang="en-US" dirty="0"/>
              <a:t>Trains TCCC procedures by recreating operational challenges </a:t>
            </a:r>
          </a:p>
          <a:p>
            <a:pPr lvl="1"/>
            <a:r>
              <a:rPr lang="en-US" dirty="0"/>
              <a:t> Places the trainee on a realistic battlefield scenario</a:t>
            </a:r>
          </a:p>
        </p:txBody>
      </p:sp>
      <p:sp>
        <p:nvSpPr>
          <p:cNvPr id="4" name="Title 1">
            <a:extLst>
              <a:ext uri="{FF2B5EF4-FFF2-40B4-BE49-F238E27FC236}">
                <a16:creationId xmlns:a16="http://schemas.microsoft.com/office/drawing/2014/main" id="{91D2EED2-CFA6-382C-3C7A-F43F0485F072}"/>
              </a:ext>
            </a:extLst>
          </p:cNvPr>
          <p:cNvSpPr txBox="1">
            <a:spLocks/>
          </p:cNvSpPr>
          <p:nvPr/>
        </p:nvSpPr>
        <p:spPr bwMode="auto">
          <a:xfrm>
            <a:off x="10202779" y="0"/>
            <a:ext cx="1989221" cy="7951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2800" b="1">
                <a:solidFill>
                  <a:schemeClr val="bg1"/>
                </a:solidFill>
                <a:latin typeface="+mj-lt"/>
                <a:ea typeface="+mj-ea"/>
                <a:cs typeface="+mj-cs"/>
              </a:defRPr>
            </a:lvl1pPr>
            <a:lvl2pPr algn="l" rtl="0" eaLnBrk="1" fontAlgn="base" hangingPunct="1">
              <a:spcBef>
                <a:spcPct val="0"/>
              </a:spcBef>
              <a:spcAft>
                <a:spcPct val="0"/>
              </a:spcAft>
              <a:defRPr sz="4267" b="1">
                <a:solidFill>
                  <a:srgbClr val="F77B0B"/>
                </a:solidFill>
                <a:latin typeface="Tahoma" charset="0"/>
              </a:defRPr>
            </a:lvl2pPr>
            <a:lvl3pPr algn="l" rtl="0" eaLnBrk="1" fontAlgn="base" hangingPunct="1">
              <a:spcBef>
                <a:spcPct val="0"/>
              </a:spcBef>
              <a:spcAft>
                <a:spcPct val="0"/>
              </a:spcAft>
              <a:defRPr sz="4267" b="1">
                <a:solidFill>
                  <a:srgbClr val="F77B0B"/>
                </a:solidFill>
                <a:latin typeface="Tahoma" charset="0"/>
              </a:defRPr>
            </a:lvl3pPr>
            <a:lvl4pPr algn="l" rtl="0" eaLnBrk="1" fontAlgn="base" hangingPunct="1">
              <a:spcBef>
                <a:spcPct val="0"/>
              </a:spcBef>
              <a:spcAft>
                <a:spcPct val="0"/>
              </a:spcAft>
              <a:defRPr sz="4267" b="1">
                <a:solidFill>
                  <a:srgbClr val="F77B0B"/>
                </a:solidFill>
                <a:latin typeface="Tahoma" charset="0"/>
              </a:defRPr>
            </a:lvl4pPr>
            <a:lvl5pPr algn="l" rtl="0" eaLnBrk="1" fontAlgn="base" hangingPunct="1">
              <a:spcBef>
                <a:spcPct val="0"/>
              </a:spcBef>
              <a:spcAft>
                <a:spcPct val="0"/>
              </a:spcAft>
              <a:defRPr sz="4267" b="1">
                <a:solidFill>
                  <a:srgbClr val="F77B0B"/>
                </a:solidFill>
                <a:latin typeface="Tahoma" charset="0"/>
              </a:defRPr>
            </a:lvl5pPr>
            <a:lvl6pPr marL="609585" algn="l" rtl="0" eaLnBrk="1" fontAlgn="base" hangingPunct="1">
              <a:spcBef>
                <a:spcPct val="0"/>
              </a:spcBef>
              <a:spcAft>
                <a:spcPct val="0"/>
              </a:spcAft>
              <a:defRPr sz="4267" b="1">
                <a:solidFill>
                  <a:srgbClr val="F77B0B"/>
                </a:solidFill>
                <a:latin typeface="Tahoma" charset="0"/>
              </a:defRPr>
            </a:lvl6pPr>
            <a:lvl7pPr marL="1219170" algn="l" rtl="0" eaLnBrk="1" fontAlgn="base" hangingPunct="1">
              <a:spcBef>
                <a:spcPct val="0"/>
              </a:spcBef>
              <a:spcAft>
                <a:spcPct val="0"/>
              </a:spcAft>
              <a:defRPr sz="4267" b="1">
                <a:solidFill>
                  <a:srgbClr val="F77B0B"/>
                </a:solidFill>
                <a:latin typeface="Tahoma" charset="0"/>
              </a:defRPr>
            </a:lvl7pPr>
            <a:lvl8pPr marL="1828754" algn="l" rtl="0" eaLnBrk="1" fontAlgn="base" hangingPunct="1">
              <a:spcBef>
                <a:spcPct val="0"/>
              </a:spcBef>
              <a:spcAft>
                <a:spcPct val="0"/>
              </a:spcAft>
              <a:defRPr sz="4267" b="1">
                <a:solidFill>
                  <a:srgbClr val="F77B0B"/>
                </a:solidFill>
                <a:latin typeface="Tahoma" charset="0"/>
              </a:defRPr>
            </a:lvl8pPr>
            <a:lvl9pPr marL="2438339" algn="l" rtl="0" eaLnBrk="1" fontAlgn="base" hangingPunct="1">
              <a:spcBef>
                <a:spcPct val="0"/>
              </a:spcBef>
              <a:spcAft>
                <a:spcPct val="0"/>
              </a:spcAft>
              <a:defRPr sz="4267" b="1">
                <a:solidFill>
                  <a:srgbClr val="F77B0B"/>
                </a:solidFill>
                <a:latin typeface="Tahoma" charset="0"/>
              </a:defRPr>
            </a:lvl9pPr>
          </a:lstStyle>
          <a:p>
            <a:r>
              <a:rPr lang="en-US" sz="2000" kern="0" dirty="0"/>
              <a:t>Case Study 1</a:t>
            </a:r>
          </a:p>
        </p:txBody>
      </p:sp>
    </p:spTree>
    <p:extLst>
      <p:ext uri="{BB962C8B-B14F-4D97-AF65-F5344CB8AC3E}">
        <p14:creationId xmlns:p14="http://schemas.microsoft.com/office/powerpoint/2010/main" val="10056098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D5BE92-146F-ED0E-3D43-C5EF5D0C8FF8}"/>
              </a:ext>
            </a:extLst>
          </p:cNvPr>
          <p:cNvSpPr>
            <a:spLocks noGrp="1"/>
          </p:cNvSpPr>
          <p:nvPr>
            <p:ph type="title"/>
          </p:nvPr>
        </p:nvSpPr>
        <p:spPr/>
        <p:txBody>
          <a:bodyPr/>
          <a:lstStyle/>
          <a:p>
            <a:r>
              <a:rPr lang="en-US" dirty="0"/>
              <a:t>Adaptations Explored</a:t>
            </a:r>
          </a:p>
        </p:txBody>
      </p:sp>
      <p:sp>
        <p:nvSpPr>
          <p:cNvPr id="3" name="Content Placeholder 2">
            <a:extLst>
              <a:ext uri="{FF2B5EF4-FFF2-40B4-BE49-F238E27FC236}">
                <a16:creationId xmlns:a16="http://schemas.microsoft.com/office/drawing/2014/main" id="{EF545021-68A6-5500-66D6-99905574DA91}"/>
              </a:ext>
            </a:extLst>
          </p:cNvPr>
          <p:cNvSpPr>
            <a:spLocks noGrp="1"/>
          </p:cNvSpPr>
          <p:nvPr>
            <p:ph sz="half" idx="1"/>
          </p:nvPr>
        </p:nvSpPr>
        <p:spPr>
          <a:xfrm>
            <a:off x="508000" y="1097299"/>
            <a:ext cx="5361517" cy="5130505"/>
          </a:xfrm>
        </p:spPr>
        <p:txBody>
          <a:bodyPr/>
          <a:lstStyle/>
          <a:p>
            <a:pPr>
              <a:spcAft>
                <a:spcPts val="1800"/>
              </a:spcAft>
            </a:pPr>
            <a:r>
              <a:rPr lang="en-US" dirty="0"/>
              <a:t>Mastery training </a:t>
            </a:r>
          </a:p>
          <a:p>
            <a:pPr>
              <a:spcAft>
                <a:spcPts val="1800"/>
              </a:spcAft>
            </a:pPr>
            <a:r>
              <a:rPr lang="en-US" dirty="0"/>
              <a:t>Faded worked examples</a:t>
            </a:r>
          </a:p>
          <a:p>
            <a:pPr>
              <a:spcAft>
                <a:spcPts val="1800"/>
              </a:spcAft>
            </a:pPr>
            <a:r>
              <a:rPr lang="en-US" dirty="0"/>
              <a:t>Corrective, self-regulation feedback</a:t>
            </a:r>
          </a:p>
          <a:p>
            <a:pPr>
              <a:spcAft>
                <a:spcPts val="1800"/>
              </a:spcAft>
            </a:pPr>
            <a:r>
              <a:rPr lang="en-US" dirty="0"/>
              <a:t>Real-time guidance</a:t>
            </a:r>
          </a:p>
          <a:p>
            <a:pPr>
              <a:spcAft>
                <a:spcPts val="1800"/>
              </a:spcAft>
            </a:pPr>
            <a:r>
              <a:rPr lang="en-US" dirty="0"/>
              <a:t>Self-explanations</a:t>
            </a:r>
          </a:p>
          <a:p>
            <a:pPr>
              <a:spcAft>
                <a:spcPts val="1800"/>
              </a:spcAft>
            </a:pPr>
            <a:r>
              <a:rPr lang="en-US" dirty="0"/>
              <a:t>Direct navigation support</a:t>
            </a:r>
          </a:p>
          <a:p>
            <a:pPr>
              <a:spcAft>
                <a:spcPts val="1800"/>
              </a:spcAft>
            </a:pPr>
            <a:r>
              <a:rPr lang="en-US" dirty="0"/>
              <a:t>Metacognitive prompts</a:t>
            </a:r>
          </a:p>
          <a:p>
            <a:pPr>
              <a:spcAft>
                <a:spcPts val="1800"/>
              </a:spcAft>
            </a:pPr>
            <a:r>
              <a:rPr lang="en-US" dirty="0"/>
              <a:t>Spaced repetition </a:t>
            </a:r>
          </a:p>
          <a:p>
            <a:pPr>
              <a:spcAft>
                <a:spcPts val="1800"/>
              </a:spcAft>
            </a:pPr>
            <a:endParaRPr lang="en-US" dirty="0"/>
          </a:p>
        </p:txBody>
      </p:sp>
      <p:sp>
        <p:nvSpPr>
          <p:cNvPr id="5" name="Content Placeholder 4">
            <a:extLst>
              <a:ext uri="{FF2B5EF4-FFF2-40B4-BE49-F238E27FC236}">
                <a16:creationId xmlns:a16="http://schemas.microsoft.com/office/drawing/2014/main" id="{C6D5F3E5-DABE-59C6-4BC4-7A7591B5225B}"/>
              </a:ext>
            </a:extLst>
          </p:cNvPr>
          <p:cNvSpPr>
            <a:spLocks noGrp="1"/>
          </p:cNvSpPr>
          <p:nvPr>
            <p:ph sz="half" idx="2"/>
          </p:nvPr>
        </p:nvSpPr>
        <p:spPr>
          <a:xfrm>
            <a:off x="6072718" y="1097299"/>
            <a:ext cx="5363633" cy="5130505"/>
          </a:xfrm>
          <a:noFill/>
          <a:ln w="9525">
            <a:noFill/>
            <a:miter lim="800000"/>
            <a:headEnd/>
            <a:tailEnd/>
          </a:ln>
          <a:effectLst/>
        </p:spPr>
        <p:txBody>
          <a:bodyPr vert="horz" wrap="square" lIns="91440" tIns="45720" rIns="91440" bIns="45720" numCol="1" anchor="t" anchorCtr="0" compatLnSpc="1">
            <a:prstTxWarp prst="textNoShape">
              <a:avLst/>
            </a:prstTxWarp>
          </a:bodyPr>
          <a:lstStyle/>
          <a:p>
            <a:pPr>
              <a:spcAft>
                <a:spcPts val="1800"/>
              </a:spcAft>
            </a:pPr>
            <a:r>
              <a:rPr lang="en-US" dirty="0"/>
              <a:t>Each one had a corresponding ML technique to enhance XR training</a:t>
            </a:r>
          </a:p>
          <a:p>
            <a:pPr>
              <a:spcAft>
                <a:spcPts val="1800"/>
              </a:spcAft>
            </a:pPr>
            <a:r>
              <a:rPr lang="en-US" dirty="0"/>
              <a:t>We will examine:</a:t>
            </a:r>
          </a:p>
          <a:p>
            <a:pPr lvl="1">
              <a:spcAft>
                <a:spcPts val="1800"/>
              </a:spcAft>
            </a:pPr>
            <a:r>
              <a:rPr lang="en-US" dirty="0"/>
              <a:t>Mastery training </a:t>
            </a:r>
          </a:p>
          <a:p>
            <a:pPr lvl="1">
              <a:spcAft>
                <a:spcPts val="1800"/>
              </a:spcAft>
            </a:pPr>
            <a:r>
              <a:rPr lang="en-US" dirty="0"/>
              <a:t>Faded worked examples</a:t>
            </a:r>
          </a:p>
          <a:p>
            <a:pPr lvl="1">
              <a:spcAft>
                <a:spcPts val="1800"/>
              </a:spcAft>
            </a:pPr>
            <a:r>
              <a:rPr lang="en-US" dirty="0"/>
              <a:t>Corrective, self-regulation feedback</a:t>
            </a:r>
          </a:p>
        </p:txBody>
      </p:sp>
      <p:sp>
        <p:nvSpPr>
          <p:cNvPr id="4" name="Title 1">
            <a:extLst>
              <a:ext uri="{FF2B5EF4-FFF2-40B4-BE49-F238E27FC236}">
                <a16:creationId xmlns:a16="http://schemas.microsoft.com/office/drawing/2014/main" id="{A1B45859-88D1-7BB9-96A8-AB001C2D77DF}"/>
              </a:ext>
            </a:extLst>
          </p:cNvPr>
          <p:cNvSpPr txBox="1">
            <a:spLocks/>
          </p:cNvSpPr>
          <p:nvPr/>
        </p:nvSpPr>
        <p:spPr bwMode="auto">
          <a:xfrm>
            <a:off x="10202779" y="0"/>
            <a:ext cx="1989221" cy="7951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2800" b="1">
                <a:solidFill>
                  <a:schemeClr val="bg1"/>
                </a:solidFill>
                <a:latin typeface="+mj-lt"/>
                <a:ea typeface="+mj-ea"/>
                <a:cs typeface="+mj-cs"/>
              </a:defRPr>
            </a:lvl1pPr>
            <a:lvl2pPr algn="l" rtl="0" eaLnBrk="1" fontAlgn="base" hangingPunct="1">
              <a:spcBef>
                <a:spcPct val="0"/>
              </a:spcBef>
              <a:spcAft>
                <a:spcPct val="0"/>
              </a:spcAft>
              <a:defRPr sz="4267" b="1">
                <a:solidFill>
                  <a:srgbClr val="F77B0B"/>
                </a:solidFill>
                <a:latin typeface="Tahoma" charset="0"/>
              </a:defRPr>
            </a:lvl2pPr>
            <a:lvl3pPr algn="l" rtl="0" eaLnBrk="1" fontAlgn="base" hangingPunct="1">
              <a:spcBef>
                <a:spcPct val="0"/>
              </a:spcBef>
              <a:spcAft>
                <a:spcPct val="0"/>
              </a:spcAft>
              <a:defRPr sz="4267" b="1">
                <a:solidFill>
                  <a:srgbClr val="F77B0B"/>
                </a:solidFill>
                <a:latin typeface="Tahoma" charset="0"/>
              </a:defRPr>
            </a:lvl3pPr>
            <a:lvl4pPr algn="l" rtl="0" eaLnBrk="1" fontAlgn="base" hangingPunct="1">
              <a:spcBef>
                <a:spcPct val="0"/>
              </a:spcBef>
              <a:spcAft>
                <a:spcPct val="0"/>
              </a:spcAft>
              <a:defRPr sz="4267" b="1">
                <a:solidFill>
                  <a:srgbClr val="F77B0B"/>
                </a:solidFill>
                <a:latin typeface="Tahoma" charset="0"/>
              </a:defRPr>
            </a:lvl4pPr>
            <a:lvl5pPr algn="l" rtl="0" eaLnBrk="1" fontAlgn="base" hangingPunct="1">
              <a:spcBef>
                <a:spcPct val="0"/>
              </a:spcBef>
              <a:spcAft>
                <a:spcPct val="0"/>
              </a:spcAft>
              <a:defRPr sz="4267" b="1">
                <a:solidFill>
                  <a:srgbClr val="F77B0B"/>
                </a:solidFill>
                <a:latin typeface="Tahoma" charset="0"/>
              </a:defRPr>
            </a:lvl5pPr>
            <a:lvl6pPr marL="609585" algn="l" rtl="0" eaLnBrk="1" fontAlgn="base" hangingPunct="1">
              <a:spcBef>
                <a:spcPct val="0"/>
              </a:spcBef>
              <a:spcAft>
                <a:spcPct val="0"/>
              </a:spcAft>
              <a:defRPr sz="4267" b="1">
                <a:solidFill>
                  <a:srgbClr val="F77B0B"/>
                </a:solidFill>
                <a:latin typeface="Tahoma" charset="0"/>
              </a:defRPr>
            </a:lvl6pPr>
            <a:lvl7pPr marL="1219170" algn="l" rtl="0" eaLnBrk="1" fontAlgn="base" hangingPunct="1">
              <a:spcBef>
                <a:spcPct val="0"/>
              </a:spcBef>
              <a:spcAft>
                <a:spcPct val="0"/>
              </a:spcAft>
              <a:defRPr sz="4267" b="1">
                <a:solidFill>
                  <a:srgbClr val="F77B0B"/>
                </a:solidFill>
                <a:latin typeface="Tahoma" charset="0"/>
              </a:defRPr>
            </a:lvl7pPr>
            <a:lvl8pPr marL="1828754" algn="l" rtl="0" eaLnBrk="1" fontAlgn="base" hangingPunct="1">
              <a:spcBef>
                <a:spcPct val="0"/>
              </a:spcBef>
              <a:spcAft>
                <a:spcPct val="0"/>
              </a:spcAft>
              <a:defRPr sz="4267" b="1">
                <a:solidFill>
                  <a:srgbClr val="F77B0B"/>
                </a:solidFill>
                <a:latin typeface="Tahoma" charset="0"/>
              </a:defRPr>
            </a:lvl8pPr>
            <a:lvl9pPr marL="2438339" algn="l" rtl="0" eaLnBrk="1" fontAlgn="base" hangingPunct="1">
              <a:spcBef>
                <a:spcPct val="0"/>
              </a:spcBef>
              <a:spcAft>
                <a:spcPct val="0"/>
              </a:spcAft>
              <a:defRPr sz="4267" b="1">
                <a:solidFill>
                  <a:srgbClr val="F77B0B"/>
                </a:solidFill>
                <a:latin typeface="Tahoma" charset="0"/>
              </a:defRPr>
            </a:lvl9pPr>
          </a:lstStyle>
          <a:p>
            <a:r>
              <a:rPr lang="en-US" sz="2000" kern="0" dirty="0"/>
              <a:t>Case Study 1</a:t>
            </a:r>
          </a:p>
        </p:txBody>
      </p:sp>
    </p:spTree>
    <p:extLst>
      <p:ext uri="{BB962C8B-B14F-4D97-AF65-F5344CB8AC3E}">
        <p14:creationId xmlns:p14="http://schemas.microsoft.com/office/powerpoint/2010/main" val="184850829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D5BE92-146F-ED0E-3D43-C5EF5D0C8FF8}"/>
              </a:ext>
            </a:extLst>
          </p:cNvPr>
          <p:cNvSpPr>
            <a:spLocks noGrp="1"/>
          </p:cNvSpPr>
          <p:nvPr>
            <p:ph type="title"/>
          </p:nvPr>
        </p:nvSpPr>
        <p:spPr/>
        <p:txBody>
          <a:bodyPr/>
          <a:lstStyle/>
          <a:p>
            <a:r>
              <a:rPr lang="en-US" dirty="0"/>
              <a:t>Adaptations used in XR Training</a:t>
            </a:r>
          </a:p>
        </p:txBody>
      </p:sp>
      <p:sp>
        <p:nvSpPr>
          <p:cNvPr id="3" name="Content Placeholder 2">
            <a:extLst>
              <a:ext uri="{FF2B5EF4-FFF2-40B4-BE49-F238E27FC236}">
                <a16:creationId xmlns:a16="http://schemas.microsoft.com/office/drawing/2014/main" id="{EF545021-68A6-5500-66D6-99905574DA91}"/>
              </a:ext>
            </a:extLst>
          </p:cNvPr>
          <p:cNvSpPr>
            <a:spLocks noGrp="1"/>
          </p:cNvSpPr>
          <p:nvPr>
            <p:ph sz="quarter" idx="11"/>
          </p:nvPr>
        </p:nvSpPr>
        <p:spPr/>
        <p:txBody>
          <a:bodyPr/>
          <a:lstStyle/>
          <a:p>
            <a:pPr>
              <a:spcAft>
                <a:spcPts val="2400"/>
              </a:spcAft>
            </a:pPr>
            <a:r>
              <a:rPr lang="en-US" dirty="0"/>
              <a:t>Mastery Training – Match training content to trainee performance</a:t>
            </a:r>
          </a:p>
          <a:p>
            <a:pPr>
              <a:spcAft>
                <a:spcPts val="2400"/>
              </a:spcAft>
            </a:pPr>
            <a:r>
              <a:rPr lang="en-US" dirty="0"/>
              <a:t>Faded worked examples - Faded learning tasks provide individualized support depending on student progress (i.e., more or less support depending on trainee)</a:t>
            </a:r>
          </a:p>
          <a:p>
            <a:pPr>
              <a:spcAft>
                <a:spcPts val="2400"/>
              </a:spcAft>
            </a:pPr>
            <a:r>
              <a:rPr lang="en-US" dirty="0"/>
              <a:t>Corrective, self-regulation feedback – Using data generated from XR training scenarios to evaluate proficiency and provide highly personalized feedback</a:t>
            </a:r>
          </a:p>
        </p:txBody>
      </p:sp>
      <p:sp>
        <p:nvSpPr>
          <p:cNvPr id="4" name="Title 1">
            <a:extLst>
              <a:ext uri="{FF2B5EF4-FFF2-40B4-BE49-F238E27FC236}">
                <a16:creationId xmlns:a16="http://schemas.microsoft.com/office/drawing/2014/main" id="{A1B45859-88D1-7BB9-96A8-AB001C2D77DF}"/>
              </a:ext>
            </a:extLst>
          </p:cNvPr>
          <p:cNvSpPr txBox="1">
            <a:spLocks/>
          </p:cNvSpPr>
          <p:nvPr/>
        </p:nvSpPr>
        <p:spPr bwMode="auto">
          <a:xfrm>
            <a:off x="10202779" y="0"/>
            <a:ext cx="1989221" cy="7951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2800" b="1">
                <a:solidFill>
                  <a:schemeClr val="bg1"/>
                </a:solidFill>
                <a:latin typeface="+mj-lt"/>
                <a:ea typeface="+mj-ea"/>
                <a:cs typeface="+mj-cs"/>
              </a:defRPr>
            </a:lvl1pPr>
            <a:lvl2pPr algn="l" rtl="0" eaLnBrk="1" fontAlgn="base" hangingPunct="1">
              <a:spcBef>
                <a:spcPct val="0"/>
              </a:spcBef>
              <a:spcAft>
                <a:spcPct val="0"/>
              </a:spcAft>
              <a:defRPr sz="4267" b="1">
                <a:solidFill>
                  <a:srgbClr val="F77B0B"/>
                </a:solidFill>
                <a:latin typeface="Tahoma" charset="0"/>
              </a:defRPr>
            </a:lvl2pPr>
            <a:lvl3pPr algn="l" rtl="0" eaLnBrk="1" fontAlgn="base" hangingPunct="1">
              <a:spcBef>
                <a:spcPct val="0"/>
              </a:spcBef>
              <a:spcAft>
                <a:spcPct val="0"/>
              </a:spcAft>
              <a:defRPr sz="4267" b="1">
                <a:solidFill>
                  <a:srgbClr val="F77B0B"/>
                </a:solidFill>
                <a:latin typeface="Tahoma" charset="0"/>
              </a:defRPr>
            </a:lvl3pPr>
            <a:lvl4pPr algn="l" rtl="0" eaLnBrk="1" fontAlgn="base" hangingPunct="1">
              <a:spcBef>
                <a:spcPct val="0"/>
              </a:spcBef>
              <a:spcAft>
                <a:spcPct val="0"/>
              </a:spcAft>
              <a:defRPr sz="4267" b="1">
                <a:solidFill>
                  <a:srgbClr val="F77B0B"/>
                </a:solidFill>
                <a:latin typeface="Tahoma" charset="0"/>
              </a:defRPr>
            </a:lvl4pPr>
            <a:lvl5pPr algn="l" rtl="0" eaLnBrk="1" fontAlgn="base" hangingPunct="1">
              <a:spcBef>
                <a:spcPct val="0"/>
              </a:spcBef>
              <a:spcAft>
                <a:spcPct val="0"/>
              </a:spcAft>
              <a:defRPr sz="4267" b="1">
                <a:solidFill>
                  <a:srgbClr val="F77B0B"/>
                </a:solidFill>
                <a:latin typeface="Tahoma" charset="0"/>
              </a:defRPr>
            </a:lvl5pPr>
            <a:lvl6pPr marL="609585" algn="l" rtl="0" eaLnBrk="1" fontAlgn="base" hangingPunct="1">
              <a:spcBef>
                <a:spcPct val="0"/>
              </a:spcBef>
              <a:spcAft>
                <a:spcPct val="0"/>
              </a:spcAft>
              <a:defRPr sz="4267" b="1">
                <a:solidFill>
                  <a:srgbClr val="F77B0B"/>
                </a:solidFill>
                <a:latin typeface="Tahoma" charset="0"/>
              </a:defRPr>
            </a:lvl6pPr>
            <a:lvl7pPr marL="1219170" algn="l" rtl="0" eaLnBrk="1" fontAlgn="base" hangingPunct="1">
              <a:spcBef>
                <a:spcPct val="0"/>
              </a:spcBef>
              <a:spcAft>
                <a:spcPct val="0"/>
              </a:spcAft>
              <a:defRPr sz="4267" b="1">
                <a:solidFill>
                  <a:srgbClr val="F77B0B"/>
                </a:solidFill>
                <a:latin typeface="Tahoma" charset="0"/>
              </a:defRPr>
            </a:lvl7pPr>
            <a:lvl8pPr marL="1828754" algn="l" rtl="0" eaLnBrk="1" fontAlgn="base" hangingPunct="1">
              <a:spcBef>
                <a:spcPct val="0"/>
              </a:spcBef>
              <a:spcAft>
                <a:spcPct val="0"/>
              </a:spcAft>
              <a:defRPr sz="4267" b="1">
                <a:solidFill>
                  <a:srgbClr val="F77B0B"/>
                </a:solidFill>
                <a:latin typeface="Tahoma" charset="0"/>
              </a:defRPr>
            </a:lvl8pPr>
            <a:lvl9pPr marL="2438339" algn="l" rtl="0" eaLnBrk="1" fontAlgn="base" hangingPunct="1">
              <a:spcBef>
                <a:spcPct val="0"/>
              </a:spcBef>
              <a:spcAft>
                <a:spcPct val="0"/>
              </a:spcAft>
              <a:defRPr sz="4267" b="1">
                <a:solidFill>
                  <a:srgbClr val="F77B0B"/>
                </a:solidFill>
                <a:latin typeface="Tahoma" charset="0"/>
              </a:defRPr>
            </a:lvl9pPr>
          </a:lstStyle>
          <a:p>
            <a:r>
              <a:rPr lang="en-US" sz="2000" kern="0" dirty="0"/>
              <a:t>Case Study 1</a:t>
            </a:r>
          </a:p>
        </p:txBody>
      </p:sp>
      <p:pic>
        <p:nvPicPr>
          <p:cNvPr id="6" name="Picture 5" descr="A picture containing grass, outdoor, mammal, tree&#10;&#10;Description automatically generated">
            <a:extLst>
              <a:ext uri="{FF2B5EF4-FFF2-40B4-BE49-F238E27FC236}">
                <a16:creationId xmlns:a16="http://schemas.microsoft.com/office/drawing/2014/main" id="{C7B94E68-886E-799C-7686-BA0E260B60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17143" y="4178722"/>
            <a:ext cx="5957713" cy="2561124"/>
          </a:xfrm>
          <a:prstGeom prst="rect">
            <a:avLst/>
          </a:prstGeom>
        </p:spPr>
      </p:pic>
    </p:spTree>
    <p:extLst>
      <p:ext uri="{BB962C8B-B14F-4D97-AF65-F5344CB8AC3E}">
        <p14:creationId xmlns:p14="http://schemas.microsoft.com/office/powerpoint/2010/main" val="9107740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A8E38D-CC30-7B33-BCFF-801952103CD8}"/>
              </a:ext>
            </a:extLst>
          </p:cNvPr>
          <p:cNvSpPr>
            <a:spLocks noGrp="1"/>
          </p:cNvSpPr>
          <p:nvPr>
            <p:ph type="title"/>
          </p:nvPr>
        </p:nvSpPr>
        <p:spPr/>
        <p:txBody>
          <a:bodyPr/>
          <a:lstStyle/>
          <a:p>
            <a:r>
              <a:rPr lang="en-US" dirty="0"/>
              <a:t>Mastery Learning Models</a:t>
            </a:r>
          </a:p>
        </p:txBody>
      </p:sp>
      <p:sp>
        <p:nvSpPr>
          <p:cNvPr id="3" name="Content Placeholder 2">
            <a:extLst>
              <a:ext uri="{FF2B5EF4-FFF2-40B4-BE49-F238E27FC236}">
                <a16:creationId xmlns:a16="http://schemas.microsoft.com/office/drawing/2014/main" id="{CBA6411E-DEB6-CF60-F5AD-5DDA05DD7996}"/>
              </a:ext>
            </a:extLst>
          </p:cNvPr>
          <p:cNvSpPr>
            <a:spLocks noGrp="1"/>
          </p:cNvSpPr>
          <p:nvPr>
            <p:ph sz="half" idx="1"/>
          </p:nvPr>
        </p:nvSpPr>
        <p:spPr>
          <a:xfrm>
            <a:off x="508000" y="1097300"/>
            <a:ext cx="5361517" cy="5179932"/>
          </a:xfrm>
        </p:spPr>
        <p:txBody>
          <a:bodyPr anchor="t"/>
          <a:lstStyle/>
          <a:p>
            <a:pPr>
              <a:spcAft>
                <a:spcPts val="1200"/>
              </a:spcAft>
            </a:pPr>
            <a:r>
              <a:rPr lang="en-US" dirty="0"/>
              <a:t>Expertise classification, performance-based content adjustment, and real-time tracking of trainee performance</a:t>
            </a:r>
            <a:endParaRPr lang="en-US" sz="1600" dirty="0"/>
          </a:p>
          <a:p>
            <a:pPr lvl="1">
              <a:spcAft>
                <a:spcPts val="1200"/>
              </a:spcAft>
            </a:pPr>
            <a:endParaRPr lang="en-US" sz="1600" dirty="0"/>
          </a:p>
          <a:p>
            <a:pPr>
              <a:spcAft>
                <a:spcPts val="1200"/>
              </a:spcAft>
            </a:pPr>
            <a:r>
              <a:rPr lang="en-US" dirty="0"/>
              <a:t>Expected learning outcome</a:t>
            </a:r>
          </a:p>
          <a:p>
            <a:pPr lvl="1">
              <a:lnSpc>
                <a:spcPct val="150000"/>
              </a:lnSpc>
              <a:spcAft>
                <a:spcPts val="1200"/>
              </a:spcAft>
            </a:pPr>
            <a:r>
              <a:rPr lang="en-US" dirty="0"/>
              <a:t>Determined using probabilities of correctly performing task as predicted by BKT model </a:t>
            </a:r>
          </a:p>
          <a:p>
            <a:pPr lvl="1">
              <a:spcAft>
                <a:spcPts val="1200"/>
              </a:spcAft>
            </a:pPr>
            <a:r>
              <a:rPr lang="en-US" dirty="0"/>
              <a:t>Decreases with each successfully completed lesson</a:t>
            </a:r>
          </a:p>
          <a:p>
            <a:pPr>
              <a:spcAft>
                <a:spcPts val="1200"/>
              </a:spcAft>
            </a:pPr>
            <a:r>
              <a:rPr lang="en-US" b="1" i="1" dirty="0"/>
              <a:t>ML technique used: </a:t>
            </a:r>
            <a:r>
              <a:rPr lang="en-US" dirty="0"/>
              <a:t>Bayesian Knowledge Tracing (BKT)</a:t>
            </a:r>
          </a:p>
        </p:txBody>
      </p:sp>
      <p:sp>
        <p:nvSpPr>
          <p:cNvPr id="9" name="Content Placeholder 8">
            <a:extLst>
              <a:ext uri="{FF2B5EF4-FFF2-40B4-BE49-F238E27FC236}">
                <a16:creationId xmlns:a16="http://schemas.microsoft.com/office/drawing/2014/main" id="{5316096F-7EAE-3FA0-C56A-5F08B5F8D975}"/>
              </a:ext>
            </a:extLst>
          </p:cNvPr>
          <p:cNvSpPr>
            <a:spLocks noGrp="1"/>
          </p:cNvSpPr>
          <p:nvPr>
            <p:ph sz="half" idx="2"/>
          </p:nvPr>
        </p:nvSpPr>
        <p:spPr>
          <a:xfrm>
            <a:off x="6072718" y="1097299"/>
            <a:ext cx="5363633" cy="5179933"/>
          </a:xfrm>
        </p:spPr>
        <p:txBody>
          <a:bodyPr/>
          <a:lstStyle/>
          <a:p>
            <a:pPr>
              <a:spcBef>
                <a:spcPts val="0"/>
              </a:spcBef>
              <a:spcAft>
                <a:spcPts val="1800"/>
              </a:spcAft>
            </a:pPr>
            <a:r>
              <a:rPr lang="en-US" dirty="0"/>
              <a:t>Four probabilities used to predict a learner’s mastery of a topic:</a:t>
            </a:r>
          </a:p>
          <a:p>
            <a:pPr marL="1123935" lvl="1" indent="-514350">
              <a:spcBef>
                <a:spcPts val="0"/>
              </a:spcBef>
              <a:spcAft>
                <a:spcPts val="1800"/>
              </a:spcAft>
              <a:buFont typeface="+mj-lt"/>
              <a:buAutoNum type="romanUcPeriod"/>
            </a:pPr>
            <a:r>
              <a:rPr lang="en-US" dirty="0"/>
              <a:t>P(L</a:t>
            </a:r>
            <a:r>
              <a:rPr lang="en-US" baseline="-25000" dirty="0"/>
              <a:t>0</a:t>
            </a:r>
            <a:r>
              <a:rPr lang="en-US" dirty="0"/>
              <a:t>): student knowing the skill beforehand</a:t>
            </a:r>
          </a:p>
          <a:p>
            <a:pPr marL="1123935" lvl="1" indent="-514350">
              <a:spcBef>
                <a:spcPts val="0"/>
              </a:spcBef>
              <a:spcAft>
                <a:spcPts val="1800"/>
              </a:spcAft>
              <a:buFont typeface="+mj-lt"/>
              <a:buAutoNum type="romanUcPeriod"/>
            </a:pPr>
            <a:r>
              <a:rPr lang="en-US" dirty="0"/>
              <a:t>P(T): student demonstrating knowledge of the skill after an opportunity to apply it</a:t>
            </a:r>
          </a:p>
          <a:p>
            <a:pPr marL="1123935" lvl="1" indent="-514350">
              <a:spcBef>
                <a:spcPts val="0"/>
              </a:spcBef>
              <a:spcAft>
                <a:spcPts val="1800"/>
              </a:spcAft>
              <a:buFont typeface="+mj-lt"/>
              <a:buAutoNum type="romanUcPeriod"/>
            </a:pPr>
            <a:r>
              <a:rPr lang="en-US" dirty="0"/>
              <a:t>P(S): student mistakes when applying a known skill</a:t>
            </a:r>
          </a:p>
          <a:p>
            <a:pPr marL="1123935" lvl="1" indent="-514350">
              <a:spcBef>
                <a:spcPts val="0"/>
              </a:spcBef>
              <a:spcAft>
                <a:spcPts val="1800"/>
              </a:spcAft>
              <a:buFont typeface="+mj-lt"/>
              <a:buAutoNum type="romanUcPeriod"/>
            </a:pPr>
            <a:r>
              <a:rPr lang="en-US" dirty="0"/>
              <a:t>P(G): student correctly applies an unknown skill</a:t>
            </a:r>
          </a:p>
          <a:p>
            <a:pPr marL="590549" indent="-514350">
              <a:spcBef>
                <a:spcPts val="0"/>
              </a:spcBef>
              <a:spcAft>
                <a:spcPts val="1800"/>
              </a:spcAft>
            </a:pPr>
            <a:r>
              <a:rPr lang="en-US" dirty="0"/>
              <a:t>Probabilities used in Bayes’ Theorem equations to predict likelihood of a student correctly applying the skill on a future task</a:t>
            </a:r>
          </a:p>
        </p:txBody>
      </p:sp>
      <p:sp>
        <p:nvSpPr>
          <p:cNvPr id="4" name="Title 1">
            <a:extLst>
              <a:ext uri="{FF2B5EF4-FFF2-40B4-BE49-F238E27FC236}">
                <a16:creationId xmlns:a16="http://schemas.microsoft.com/office/drawing/2014/main" id="{C7B28319-7613-C2F0-9DF6-2CB6F80F37B1}"/>
              </a:ext>
            </a:extLst>
          </p:cNvPr>
          <p:cNvSpPr txBox="1">
            <a:spLocks/>
          </p:cNvSpPr>
          <p:nvPr/>
        </p:nvSpPr>
        <p:spPr bwMode="auto">
          <a:xfrm>
            <a:off x="10202779" y="0"/>
            <a:ext cx="1989221" cy="7951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2800" b="1">
                <a:solidFill>
                  <a:schemeClr val="bg1"/>
                </a:solidFill>
                <a:latin typeface="+mj-lt"/>
                <a:ea typeface="+mj-ea"/>
                <a:cs typeface="+mj-cs"/>
              </a:defRPr>
            </a:lvl1pPr>
            <a:lvl2pPr algn="l" rtl="0" eaLnBrk="1" fontAlgn="base" hangingPunct="1">
              <a:spcBef>
                <a:spcPct val="0"/>
              </a:spcBef>
              <a:spcAft>
                <a:spcPct val="0"/>
              </a:spcAft>
              <a:defRPr sz="4267" b="1">
                <a:solidFill>
                  <a:srgbClr val="F77B0B"/>
                </a:solidFill>
                <a:latin typeface="Tahoma" charset="0"/>
              </a:defRPr>
            </a:lvl2pPr>
            <a:lvl3pPr algn="l" rtl="0" eaLnBrk="1" fontAlgn="base" hangingPunct="1">
              <a:spcBef>
                <a:spcPct val="0"/>
              </a:spcBef>
              <a:spcAft>
                <a:spcPct val="0"/>
              </a:spcAft>
              <a:defRPr sz="4267" b="1">
                <a:solidFill>
                  <a:srgbClr val="F77B0B"/>
                </a:solidFill>
                <a:latin typeface="Tahoma" charset="0"/>
              </a:defRPr>
            </a:lvl3pPr>
            <a:lvl4pPr algn="l" rtl="0" eaLnBrk="1" fontAlgn="base" hangingPunct="1">
              <a:spcBef>
                <a:spcPct val="0"/>
              </a:spcBef>
              <a:spcAft>
                <a:spcPct val="0"/>
              </a:spcAft>
              <a:defRPr sz="4267" b="1">
                <a:solidFill>
                  <a:srgbClr val="F77B0B"/>
                </a:solidFill>
                <a:latin typeface="Tahoma" charset="0"/>
              </a:defRPr>
            </a:lvl4pPr>
            <a:lvl5pPr algn="l" rtl="0" eaLnBrk="1" fontAlgn="base" hangingPunct="1">
              <a:spcBef>
                <a:spcPct val="0"/>
              </a:spcBef>
              <a:spcAft>
                <a:spcPct val="0"/>
              </a:spcAft>
              <a:defRPr sz="4267" b="1">
                <a:solidFill>
                  <a:srgbClr val="F77B0B"/>
                </a:solidFill>
                <a:latin typeface="Tahoma" charset="0"/>
              </a:defRPr>
            </a:lvl5pPr>
            <a:lvl6pPr marL="609585" algn="l" rtl="0" eaLnBrk="1" fontAlgn="base" hangingPunct="1">
              <a:spcBef>
                <a:spcPct val="0"/>
              </a:spcBef>
              <a:spcAft>
                <a:spcPct val="0"/>
              </a:spcAft>
              <a:defRPr sz="4267" b="1">
                <a:solidFill>
                  <a:srgbClr val="F77B0B"/>
                </a:solidFill>
                <a:latin typeface="Tahoma" charset="0"/>
              </a:defRPr>
            </a:lvl6pPr>
            <a:lvl7pPr marL="1219170" algn="l" rtl="0" eaLnBrk="1" fontAlgn="base" hangingPunct="1">
              <a:spcBef>
                <a:spcPct val="0"/>
              </a:spcBef>
              <a:spcAft>
                <a:spcPct val="0"/>
              </a:spcAft>
              <a:defRPr sz="4267" b="1">
                <a:solidFill>
                  <a:srgbClr val="F77B0B"/>
                </a:solidFill>
                <a:latin typeface="Tahoma" charset="0"/>
              </a:defRPr>
            </a:lvl7pPr>
            <a:lvl8pPr marL="1828754" algn="l" rtl="0" eaLnBrk="1" fontAlgn="base" hangingPunct="1">
              <a:spcBef>
                <a:spcPct val="0"/>
              </a:spcBef>
              <a:spcAft>
                <a:spcPct val="0"/>
              </a:spcAft>
              <a:defRPr sz="4267" b="1">
                <a:solidFill>
                  <a:srgbClr val="F77B0B"/>
                </a:solidFill>
                <a:latin typeface="Tahoma" charset="0"/>
              </a:defRPr>
            </a:lvl8pPr>
            <a:lvl9pPr marL="2438339" algn="l" rtl="0" eaLnBrk="1" fontAlgn="base" hangingPunct="1">
              <a:spcBef>
                <a:spcPct val="0"/>
              </a:spcBef>
              <a:spcAft>
                <a:spcPct val="0"/>
              </a:spcAft>
              <a:defRPr sz="4267" b="1">
                <a:solidFill>
                  <a:srgbClr val="F77B0B"/>
                </a:solidFill>
                <a:latin typeface="Tahoma" charset="0"/>
              </a:defRPr>
            </a:lvl9pPr>
          </a:lstStyle>
          <a:p>
            <a:r>
              <a:rPr lang="en-US" sz="2000" kern="0" dirty="0"/>
              <a:t>Case Study 1</a:t>
            </a:r>
          </a:p>
        </p:txBody>
      </p:sp>
    </p:spTree>
    <p:extLst>
      <p:ext uri="{BB962C8B-B14F-4D97-AF65-F5344CB8AC3E}">
        <p14:creationId xmlns:p14="http://schemas.microsoft.com/office/powerpoint/2010/main" val="91506697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A2DEB12-C06D-B91C-E130-86ADEB0A2943}"/>
              </a:ext>
            </a:extLst>
          </p:cNvPr>
          <p:cNvSpPr>
            <a:spLocks noGrp="1"/>
          </p:cNvSpPr>
          <p:nvPr>
            <p:ph type="title"/>
          </p:nvPr>
        </p:nvSpPr>
        <p:spPr>
          <a:xfrm>
            <a:off x="2397039" y="0"/>
            <a:ext cx="7416800" cy="795130"/>
          </a:xfrm>
        </p:spPr>
        <p:txBody>
          <a:bodyPr wrap="square" anchor="ctr">
            <a:normAutofit/>
          </a:bodyPr>
          <a:lstStyle/>
          <a:p>
            <a:r>
              <a:rPr lang="en-US" dirty="0"/>
              <a:t>Bayesian Knowledge Tracing</a:t>
            </a:r>
          </a:p>
        </p:txBody>
      </p:sp>
      <p:pic>
        <p:nvPicPr>
          <p:cNvPr id="11" name="Content Placeholder 10" descr="A picture containing line, diagram, font, circle&#10;&#10;Description automatically generated">
            <a:extLst>
              <a:ext uri="{FF2B5EF4-FFF2-40B4-BE49-F238E27FC236}">
                <a16:creationId xmlns:a16="http://schemas.microsoft.com/office/drawing/2014/main" id="{CFC3E81E-DEFA-310A-D112-4F8024D16E13}"/>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tretch/>
        </p:blipFill>
        <p:spPr>
          <a:xfrm>
            <a:off x="7598224" y="2678669"/>
            <a:ext cx="4444969" cy="3044802"/>
          </a:xfrm>
          <a:noFill/>
        </p:spPr>
      </p:pic>
      <p:sp>
        <p:nvSpPr>
          <p:cNvPr id="16" name="Text Placeholder 3">
            <a:extLst>
              <a:ext uri="{FF2B5EF4-FFF2-40B4-BE49-F238E27FC236}">
                <a16:creationId xmlns:a16="http://schemas.microsoft.com/office/drawing/2014/main" id="{0D83C257-B971-5300-9CF1-C7F11081A4D5}"/>
              </a:ext>
            </a:extLst>
          </p:cNvPr>
          <p:cNvSpPr>
            <a:spLocks noGrp="1"/>
          </p:cNvSpPr>
          <p:nvPr>
            <p:ph type="body" sz="quarter" idx="12"/>
          </p:nvPr>
        </p:nvSpPr>
        <p:spPr>
          <a:xfrm>
            <a:off x="410817" y="990773"/>
            <a:ext cx="7320762" cy="5370907"/>
          </a:xfrm>
        </p:spPr>
        <p:txBody>
          <a:bodyPr anchor="ctr"/>
          <a:lstStyle/>
          <a:p>
            <a:r>
              <a:rPr lang="en-US" dirty="0"/>
              <a:t>Specialized case of a Hidden Markov Model</a:t>
            </a:r>
          </a:p>
          <a:p>
            <a:endParaRPr lang="en-US" dirty="0"/>
          </a:p>
          <a:p>
            <a:r>
              <a:rPr lang="en-US" dirty="0"/>
              <a:t>Skill is modeled as binary</a:t>
            </a:r>
          </a:p>
          <a:p>
            <a:pPr lvl="1"/>
            <a:r>
              <a:rPr lang="en-US" dirty="0"/>
              <a:t>Known &amp; unknown</a:t>
            </a:r>
          </a:p>
          <a:p>
            <a:pPr marL="609585" lvl="1" indent="0">
              <a:buNone/>
            </a:pPr>
            <a:endParaRPr lang="en-US" dirty="0"/>
          </a:p>
          <a:p>
            <a:r>
              <a:rPr lang="en-US" dirty="0"/>
              <a:t>Learning is modeled as a discrete transition from known to unknown state</a:t>
            </a:r>
          </a:p>
          <a:p>
            <a:pPr marL="0" indent="0">
              <a:buNone/>
            </a:pPr>
            <a:endParaRPr lang="en-US" dirty="0"/>
          </a:p>
        </p:txBody>
      </p:sp>
      <p:sp>
        <p:nvSpPr>
          <p:cNvPr id="13" name="Title 1">
            <a:extLst>
              <a:ext uri="{FF2B5EF4-FFF2-40B4-BE49-F238E27FC236}">
                <a16:creationId xmlns:a16="http://schemas.microsoft.com/office/drawing/2014/main" id="{002B9DBC-AA58-1A8E-AB23-CA142C0C5D4C}"/>
              </a:ext>
            </a:extLst>
          </p:cNvPr>
          <p:cNvSpPr txBox="1">
            <a:spLocks/>
          </p:cNvSpPr>
          <p:nvPr/>
        </p:nvSpPr>
        <p:spPr bwMode="auto">
          <a:xfrm>
            <a:off x="10202779" y="0"/>
            <a:ext cx="1989221" cy="7951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2800" b="1">
                <a:solidFill>
                  <a:schemeClr val="bg1"/>
                </a:solidFill>
                <a:latin typeface="+mj-lt"/>
                <a:ea typeface="+mj-ea"/>
                <a:cs typeface="+mj-cs"/>
              </a:defRPr>
            </a:lvl1pPr>
            <a:lvl2pPr algn="l" rtl="0" eaLnBrk="1" fontAlgn="base" hangingPunct="1">
              <a:spcBef>
                <a:spcPct val="0"/>
              </a:spcBef>
              <a:spcAft>
                <a:spcPct val="0"/>
              </a:spcAft>
              <a:defRPr sz="4267" b="1">
                <a:solidFill>
                  <a:srgbClr val="F77B0B"/>
                </a:solidFill>
                <a:latin typeface="Tahoma" charset="0"/>
              </a:defRPr>
            </a:lvl2pPr>
            <a:lvl3pPr algn="l" rtl="0" eaLnBrk="1" fontAlgn="base" hangingPunct="1">
              <a:spcBef>
                <a:spcPct val="0"/>
              </a:spcBef>
              <a:spcAft>
                <a:spcPct val="0"/>
              </a:spcAft>
              <a:defRPr sz="4267" b="1">
                <a:solidFill>
                  <a:srgbClr val="F77B0B"/>
                </a:solidFill>
                <a:latin typeface="Tahoma" charset="0"/>
              </a:defRPr>
            </a:lvl3pPr>
            <a:lvl4pPr algn="l" rtl="0" eaLnBrk="1" fontAlgn="base" hangingPunct="1">
              <a:spcBef>
                <a:spcPct val="0"/>
              </a:spcBef>
              <a:spcAft>
                <a:spcPct val="0"/>
              </a:spcAft>
              <a:defRPr sz="4267" b="1">
                <a:solidFill>
                  <a:srgbClr val="F77B0B"/>
                </a:solidFill>
                <a:latin typeface="Tahoma" charset="0"/>
              </a:defRPr>
            </a:lvl4pPr>
            <a:lvl5pPr algn="l" rtl="0" eaLnBrk="1" fontAlgn="base" hangingPunct="1">
              <a:spcBef>
                <a:spcPct val="0"/>
              </a:spcBef>
              <a:spcAft>
                <a:spcPct val="0"/>
              </a:spcAft>
              <a:defRPr sz="4267" b="1">
                <a:solidFill>
                  <a:srgbClr val="F77B0B"/>
                </a:solidFill>
                <a:latin typeface="Tahoma" charset="0"/>
              </a:defRPr>
            </a:lvl5pPr>
            <a:lvl6pPr marL="609585" algn="l" rtl="0" eaLnBrk="1" fontAlgn="base" hangingPunct="1">
              <a:spcBef>
                <a:spcPct val="0"/>
              </a:spcBef>
              <a:spcAft>
                <a:spcPct val="0"/>
              </a:spcAft>
              <a:defRPr sz="4267" b="1">
                <a:solidFill>
                  <a:srgbClr val="F77B0B"/>
                </a:solidFill>
                <a:latin typeface="Tahoma" charset="0"/>
              </a:defRPr>
            </a:lvl6pPr>
            <a:lvl7pPr marL="1219170" algn="l" rtl="0" eaLnBrk="1" fontAlgn="base" hangingPunct="1">
              <a:spcBef>
                <a:spcPct val="0"/>
              </a:spcBef>
              <a:spcAft>
                <a:spcPct val="0"/>
              </a:spcAft>
              <a:defRPr sz="4267" b="1">
                <a:solidFill>
                  <a:srgbClr val="F77B0B"/>
                </a:solidFill>
                <a:latin typeface="Tahoma" charset="0"/>
              </a:defRPr>
            </a:lvl7pPr>
            <a:lvl8pPr marL="1828754" algn="l" rtl="0" eaLnBrk="1" fontAlgn="base" hangingPunct="1">
              <a:spcBef>
                <a:spcPct val="0"/>
              </a:spcBef>
              <a:spcAft>
                <a:spcPct val="0"/>
              </a:spcAft>
              <a:defRPr sz="4267" b="1">
                <a:solidFill>
                  <a:srgbClr val="F77B0B"/>
                </a:solidFill>
                <a:latin typeface="Tahoma" charset="0"/>
              </a:defRPr>
            </a:lvl8pPr>
            <a:lvl9pPr marL="2438339" algn="l" rtl="0" eaLnBrk="1" fontAlgn="base" hangingPunct="1">
              <a:spcBef>
                <a:spcPct val="0"/>
              </a:spcBef>
              <a:spcAft>
                <a:spcPct val="0"/>
              </a:spcAft>
              <a:defRPr sz="4267" b="1">
                <a:solidFill>
                  <a:srgbClr val="F77B0B"/>
                </a:solidFill>
                <a:latin typeface="Tahoma" charset="0"/>
              </a:defRPr>
            </a:lvl9pPr>
          </a:lstStyle>
          <a:p>
            <a:r>
              <a:rPr lang="en-US" sz="2000" kern="0" dirty="0"/>
              <a:t>Case Study 1</a:t>
            </a:r>
          </a:p>
        </p:txBody>
      </p:sp>
    </p:spTree>
    <p:extLst>
      <p:ext uri="{BB962C8B-B14F-4D97-AF65-F5344CB8AC3E}">
        <p14:creationId xmlns:p14="http://schemas.microsoft.com/office/powerpoint/2010/main" val="337000296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A2DEB12-C06D-B91C-E130-86ADEB0A2943}"/>
              </a:ext>
            </a:extLst>
          </p:cNvPr>
          <p:cNvSpPr>
            <a:spLocks noGrp="1"/>
          </p:cNvSpPr>
          <p:nvPr>
            <p:ph type="title"/>
          </p:nvPr>
        </p:nvSpPr>
        <p:spPr>
          <a:xfrm>
            <a:off x="2397039" y="0"/>
            <a:ext cx="7416800" cy="795130"/>
          </a:xfrm>
        </p:spPr>
        <p:txBody>
          <a:bodyPr wrap="square" anchor="ctr">
            <a:normAutofit/>
          </a:bodyPr>
          <a:lstStyle/>
          <a:p>
            <a:r>
              <a:rPr lang="en-US" dirty="0"/>
              <a:t>Bayesian Knowledge Tracing</a:t>
            </a:r>
          </a:p>
        </p:txBody>
      </p:sp>
      <p:pic>
        <p:nvPicPr>
          <p:cNvPr id="11" name="Content Placeholder 10" descr="A picture containing line, diagram, font, circle&#10;&#10;Description automatically generated">
            <a:extLst>
              <a:ext uri="{FF2B5EF4-FFF2-40B4-BE49-F238E27FC236}">
                <a16:creationId xmlns:a16="http://schemas.microsoft.com/office/drawing/2014/main" id="{CFC3E81E-DEFA-310A-D112-4F8024D16E13}"/>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tretch/>
        </p:blipFill>
        <p:spPr>
          <a:xfrm>
            <a:off x="7217370" y="2417783"/>
            <a:ext cx="4825824" cy="3305688"/>
          </a:xfrm>
          <a:noFill/>
        </p:spPr>
      </p:pic>
      <p:sp>
        <p:nvSpPr>
          <p:cNvPr id="16" name="Text Placeholder 3">
            <a:extLst>
              <a:ext uri="{FF2B5EF4-FFF2-40B4-BE49-F238E27FC236}">
                <a16:creationId xmlns:a16="http://schemas.microsoft.com/office/drawing/2014/main" id="{0D83C257-B971-5300-9CF1-C7F11081A4D5}"/>
              </a:ext>
            </a:extLst>
          </p:cNvPr>
          <p:cNvSpPr>
            <a:spLocks noGrp="1"/>
          </p:cNvSpPr>
          <p:nvPr>
            <p:ph type="body" sz="quarter" idx="12"/>
          </p:nvPr>
        </p:nvSpPr>
        <p:spPr>
          <a:xfrm>
            <a:off x="410817" y="990773"/>
            <a:ext cx="10718458" cy="5370907"/>
          </a:xfrm>
        </p:spPr>
        <p:txBody>
          <a:bodyPr/>
          <a:lstStyle/>
          <a:p>
            <a:r>
              <a:rPr lang="en-US" dirty="0"/>
              <a:t>Update equation:</a:t>
            </a:r>
          </a:p>
          <a:p>
            <a:endParaRPr lang="en-US" dirty="0"/>
          </a:p>
          <a:p>
            <a:endParaRPr lang="en-US" dirty="0"/>
          </a:p>
          <a:p>
            <a:pPr marL="0" indent="0">
              <a:buNone/>
            </a:pPr>
            <a:endParaRPr lang="en-US" dirty="0"/>
          </a:p>
          <a:p>
            <a:r>
              <a:rPr lang="en-US" dirty="0"/>
              <a:t>Prediction equation:</a:t>
            </a:r>
          </a:p>
          <a:p>
            <a:endParaRPr lang="en-US" dirty="0"/>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C09224E1-48E4-41F9-D922-8A2FD990D843}"/>
                  </a:ext>
                </a:extLst>
              </p:cNvPr>
              <p:cNvSpPr txBox="1"/>
              <p:nvPr/>
            </p:nvSpPr>
            <p:spPr>
              <a:xfrm>
                <a:off x="1148761" y="1935725"/>
                <a:ext cx="4956678" cy="80804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i="1">
                          <a:latin typeface="Cambria Math" panose="02040503050406030204" pitchFamily="18" charset="0"/>
                        </a:rPr>
                        <m:t>𝑖𝑓</m:t>
                      </m:r>
                      <m:r>
                        <a:rPr lang="en-US" sz="2400" i="1">
                          <a:latin typeface="Cambria Math" panose="02040503050406030204" pitchFamily="18" charset="0"/>
                        </a:rPr>
                        <m:t> </m:t>
                      </m:r>
                      <m:r>
                        <a:rPr lang="en-US" sz="2400" i="1">
                          <a:latin typeface="Cambria Math" panose="02040503050406030204" pitchFamily="18" charset="0"/>
                        </a:rPr>
                        <m:t>𝑐</m:t>
                      </m:r>
                      <m:r>
                        <a:rPr lang="en-US" sz="2400" i="1">
                          <a:latin typeface="Cambria Math" panose="02040503050406030204" pitchFamily="18" charset="0"/>
                        </a:rPr>
                        <m:t>=1: </m:t>
                      </m:r>
                      <m:sSup>
                        <m:sSupPr>
                          <m:ctrlPr>
                            <a:rPr lang="en-US" sz="2400" i="1">
                              <a:latin typeface="Cambria Math" panose="02040503050406030204" pitchFamily="18" charset="0"/>
                              <a:ea typeface="Cambria Math" panose="02040503050406030204" pitchFamily="18" charset="0"/>
                            </a:rPr>
                          </m:ctrlPr>
                        </m:sSupPr>
                        <m:e>
                          <m:r>
                            <a:rPr lang="en-US" sz="2400" i="1">
                              <a:latin typeface="Cambria Math" panose="02040503050406030204" pitchFamily="18" charset="0"/>
                              <a:ea typeface="Cambria Math" panose="02040503050406030204" pitchFamily="18" charset="0"/>
                            </a:rPr>
                            <m:t>𝜃</m:t>
                          </m:r>
                        </m:e>
                        <m:sup>
                          <m:r>
                            <a:rPr lang="en-US" sz="2400" i="1">
                              <a:latin typeface="Cambria Math" panose="02040503050406030204" pitchFamily="18" charset="0"/>
                              <a:ea typeface="Cambria Math" panose="02040503050406030204" pitchFamily="18" charset="0"/>
                            </a:rPr>
                            <m:t>′</m:t>
                          </m:r>
                        </m:sup>
                      </m:sSup>
                      <m:r>
                        <a:rPr lang="en-US" sz="2400" i="1">
                          <a:latin typeface="Cambria Math" panose="02040503050406030204" pitchFamily="18" charset="0"/>
                          <a:ea typeface="Cambria Math" panose="02040503050406030204" pitchFamily="18" charset="0"/>
                        </a:rPr>
                        <m:t>≔</m:t>
                      </m:r>
                      <m:f>
                        <m:fPr>
                          <m:ctrlPr>
                            <a:rPr lang="en-US" sz="2400" i="1">
                              <a:latin typeface="Cambria Math" panose="02040503050406030204" pitchFamily="18" charset="0"/>
                              <a:ea typeface="Cambria Math" panose="02040503050406030204" pitchFamily="18" charset="0"/>
                            </a:rPr>
                          </m:ctrlPr>
                        </m:fPr>
                        <m:num>
                          <m:r>
                            <a:rPr lang="en-US" sz="2400" i="1">
                              <a:latin typeface="Cambria Math" panose="02040503050406030204" pitchFamily="18" charset="0"/>
                              <a:ea typeface="Cambria Math" panose="02040503050406030204" pitchFamily="18" charset="0"/>
                            </a:rPr>
                            <m:t>𝜃</m:t>
                          </m:r>
                          <m:r>
                            <a:rPr lang="en-US" sz="2400" i="1">
                              <a:latin typeface="Cambria Math" panose="02040503050406030204" pitchFamily="18" charset="0"/>
                              <a:ea typeface="Cambria Math" panose="02040503050406030204" pitchFamily="18" charset="0"/>
                            </a:rPr>
                            <m:t>(1−</m:t>
                          </m:r>
                          <m:sSub>
                            <m:sSubPr>
                              <m:ctrlPr>
                                <a:rPr lang="en-US" sz="2400" i="1">
                                  <a:latin typeface="Cambria Math" panose="02040503050406030204" pitchFamily="18" charset="0"/>
                                  <a:ea typeface="Cambria Math" panose="02040503050406030204" pitchFamily="18" charset="0"/>
                                </a:rPr>
                              </m:ctrlPr>
                            </m:sSubPr>
                            <m:e>
                              <m:r>
                                <a:rPr lang="en-US" sz="2400" i="1">
                                  <a:latin typeface="Cambria Math" panose="02040503050406030204" pitchFamily="18" charset="0"/>
                                  <a:ea typeface="Cambria Math" panose="02040503050406030204" pitchFamily="18" charset="0"/>
                                </a:rPr>
                                <m:t>𝑃</m:t>
                              </m:r>
                            </m:e>
                            <m:sub>
                              <m:r>
                                <a:rPr lang="en-US" sz="2400" i="1">
                                  <a:latin typeface="Cambria Math" panose="02040503050406030204" pitchFamily="18" charset="0"/>
                                  <a:ea typeface="Cambria Math" panose="02040503050406030204" pitchFamily="18" charset="0"/>
                                </a:rPr>
                                <m:t>𝑠</m:t>
                              </m:r>
                            </m:sub>
                          </m:sSub>
                          <m:r>
                            <a:rPr lang="en-US" sz="2400" i="1">
                              <a:latin typeface="Cambria Math" panose="02040503050406030204" pitchFamily="18" charset="0"/>
                              <a:ea typeface="Cambria Math" panose="02040503050406030204" pitchFamily="18" charset="0"/>
                            </a:rPr>
                            <m:t>)</m:t>
                          </m:r>
                        </m:num>
                        <m:den>
                          <m:r>
                            <a:rPr lang="en-US" sz="2400" i="1">
                              <a:latin typeface="Cambria Math" panose="02040503050406030204" pitchFamily="18" charset="0"/>
                              <a:ea typeface="Cambria Math" panose="02040503050406030204" pitchFamily="18" charset="0"/>
                            </a:rPr>
                            <m:t>𝜃</m:t>
                          </m:r>
                          <m:d>
                            <m:dPr>
                              <m:ctrlPr>
                                <a:rPr lang="en-US" sz="2400" i="1">
                                  <a:latin typeface="Cambria Math" panose="02040503050406030204" pitchFamily="18" charset="0"/>
                                  <a:ea typeface="Cambria Math" panose="02040503050406030204" pitchFamily="18" charset="0"/>
                                </a:rPr>
                              </m:ctrlPr>
                            </m:dPr>
                            <m:e>
                              <m:r>
                                <a:rPr lang="en-US" sz="2400" i="1">
                                  <a:latin typeface="Cambria Math" panose="02040503050406030204" pitchFamily="18" charset="0"/>
                                  <a:ea typeface="Cambria Math" panose="02040503050406030204" pitchFamily="18" charset="0"/>
                                </a:rPr>
                                <m:t>1−</m:t>
                              </m:r>
                              <m:sSub>
                                <m:sSubPr>
                                  <m:ctrlPr>
                                    <a:rPr lang="en-US" sz="2400" i="1">
                                      <a:latin typeface="Cambria Math" panose="02040503050406030204" pitchFamily="18" charset="0"/>
                                      <a:ea typeface="Cambria Math" panose="02040503050406030204" pitchFamily="18" charset="0"/>
                                    </a:rPr>
                                  </m:ctrlPr>
                                </m:sSubPr>
                                <m:e>
                                  <m:r>
                                    <a:rPr lang="en-US" sz="2400" i="1">
                                      <a:latin typeface="Cambria Math" panose="02040503050406030204" pitchFamily="18" charset="0"/>
                                      <a:ea typeface="Cambria Math" panose="02040503050406030204" pitchFamily="18" charset="0"/>
                                    </a:rPr>
                                    <m:t>𝑃</m:t>
                                  </m:r>
                                </m:e>
                                <m:sub>
                                  <m:r>
                                    <a:rPr lang="en-US" sz="2400" i="1">
                                      <a:latin typeface="Cambria Math" panose="02040503050406030204" pitchFamily="18" charset="0"/>
                                      <a:ea typeface="Cambria Math" panose="02040503050406030204" pitchFamily="18" charset="0"/>
                                    </a:rPr>
                                    <m:t>𝑠</m:t>
                                  </m:r>
                                </m:sub>
                              </m:sSub>
                            </m:e>
                          </m:d>
                          <m:r>
                            <a:rPr lang="en-US" sz="2400" i="1">
                              <a:latin typeface="Cambria Math" panose="02040503050406030204" pitchFamily="18" charset="0"/>
                              <a:ea typeface="Cambria Math" panose="02040503050406030204" pitchFamily="18" charset="0"/>
                            </a:rPr>
                            <m:t>+(1−</m:t>
                          </m:r>
                          <m:r>
                            <a:rPr lang="en-US" sz="2400" i="1">
                              <a:latin typeface="Cambria Math" panose="02040503050406030204" pitchFamily="18" charset="0"/>
                              <a:ea typeface="Cambria Math" panose="02040503050406030204" pitchFamily="18" charset="0"/>
                            </a:rPr>
                            <m:t>𝜃</m:t>
                          </m:r>
                          <m:r>
                            <a:rPr lang="en-US" sz="2400" i="1">
                              <a:latin typeface="Cambria Math" panose="02040503050406030204" pitchFamily="18" charset="0"/>
                              <a:ea typeface="Cambria Math" panose="02040503050406030204" pitchFamily="18" charset="0"/>
                            </a:rPr>
                            <m:t>)</m:t>
                          </m:r>
                          <m:sSub>
                            <m:sSubPr>
                              <m:ctrlPr>
                                <a:rPr lang="en-US" sz="2400" i="1">
                                  <a:latin typeface="Cambria Math" panose="02040503050406030204" pitchFamily="18" charset="0"/>
                                  <a:ea typeface="Cambria Math" panose="02040503050406030204" pitchFamily="18" charset="0"/>
                                </a:rPr>
                              </m:ctrlPr>
                            </m:sSubPr>
                            <m:e>
                              <m:r>
                                <a:rPr lang="en-US" sz="2400" i="1">
                                  <a:latin typeface="Cambria Math" panose="02040503050406030204" pitchFamily="18" charset="0"/>
                                  <a:ea typeface="Cambria Math" panose="02040503050406030204" pitchFamily="18" charset="0"/>
                                </a:rPr>
                                <m:t>𝑃</m:t>
                              </m:r>
                            </m:e>
                            <m:sub>
                              <m:r>
                                <a:rPr lang="en-US" sz="2400" i="1">
                                  <a:latin typeface="Cambria Math" panose="02040503050406030204" pitchFamily="18" charset="0"/>
                                  <a:ea typeface="Cambria Math" panose="02040503050406030204" pitchFamily="18" charset="0"/>
                                </a:rPr>
                                <m:t>𝑔</m:t>
                              </m:r>
                            </m:sub>
                          </m:sSub>
                        </m:den>
                      </m:f>
                    </m:oMath>
                  </m:oMathPara>
                </a14:m>
                <a:endParaRPr lang="en-US" sz="2400" dirty="0"/>
              </a:p>
            </p:txBody>
          </p:sp>
        </mc:Choice>
        <mc:Fallback xmlns="">
          <p:sp>
            <p:nvSpPr>
              <p:cNvPr id="12" name="TextBox 11">
                <a:extLst>
                  <a:ext uri="{FF2B5EF4-FFF2-40B4-BE49-F238E27FC236}">
                    <a16:creationId xmlns:a16="http://schemas.microsoft.com/office/drawing/2014/main" id="{C09224E1-48E4-41F9-D922-8A2FD990D843}"/>
                  </a:ext>
                </a:extLst>
              </p:cNvPr>
              <p:cNvSpPr txBox="1">
                <a:spLocks noRot="1" noChangeAspect="1" noMove="1" noResize="1" noEditPoints="1" noAdjustHandles="1" noChangeArrowheads="1" noChangeShapeType="1" noTextEdit="1"/>
              </p:cNvSpPr>
              <p:nvPr/>
            </p:nvSpPr>
            <p:spPr>
              <a:xfrm>
                <a:off x="1148761" y="1935725"/>
                <a:ext cx="4956678" cy="808042"/>
              </a:xfrm>
              <a:prstGeom prst="rect">
                <a:avLst/>
              </a:prstGeom>
              <a:blipFill>
                <a:blip r:embed="rId4"/>
                <a:stretch>
                  <a:fillRect l="-1535" t="-3077" b="-10769"/>
                </a:stretch>
              </a:blipFill>
            </p:spPr>
            <p:txBody>
              <a:bodyPr/>
              <a:lstStyle/>
              <a:p>
                <a:r>
                  <a:rPr lang="en-US">
                    <a:noFill/>
                  </a:rPr>
                  <a:t> </a:t>
                </a:r>
              </a:p>
            </p:txBody>
          </p:sp>
        </mc:Fallback>
      </mc:AlternateContent>
      <p:sp>
        <p:nvSpPr>
          <p:cNvPr id="13" name="Title 1">
            <a:extLst>
              <a:ext uri="{FF2B5EF4-FFF2-40B4-BE49-F238E27FC236}">
                <a16:creationId xmlns:a16="http://schemas.microsoft.com/office/drawing/2014/main" id="{002B9DBC-AA58-1A8E-AB23-CA142C0C5D4C}"/>
              </a:ext>
            </a:extLst>
          </p:cNvPr>
          <p:cNvSpPr txBox="1">
            <a:spLocks/>
          </p:cNvSpPr>
          <p:nvPr/>
        </p:nvSpPr>
        <p:spPr bwMode="auto">
          <a:xfrm>
            <a:off x="10202779" y="0"/>
            <a:ext cx="1989221" cy="7951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2800" b="1">
                <a:solidFill>
                  <a:schemeClr val="bg1"/>
                </a:solidFill>
                <a:latin typeface="+mj-lt"/>
                <a:ea typeface="+mj-ea"/>
                <a:cs typeface="+mj-cs"/>
              </a:defRPr>
            </a:lvl1pPr>
            <a:lvl2pPr algn="l" rtl="0" eaLnBrk="1" fontAlgn="base" hangingPunct="1">
              <a:spcBef>
                <a:spcPct val="0"/>
              </a:spcBef>
              <a:spcAft>
                <a:spcPct val="0"/>
              </a:spcAft>
              <a:defRPr sz="4267" b="1">
                <a:solidFill>
                  <a:srgbClr val="F77B0B"/>
                </a:solidFill>
                <a:latin typeface="Tahoma" charset="0"/>
              </a:defRPr>
            </a:lvl2pPr>
            <a:lvl3pPr algn="l" rtl="0" eaLnBrk="1" fontAlgn="base" hangingPunct="1">
              <a:spcBef>
                <a:spcPct val="0"/>
              </a:spcBef>
              <a:spcAft>
                <a:spcPct val="0"/>
              </a:spcAft>
              <a:defRPr sz="4267" b="1">
                <a:solidFill>
                  <a:srgbClr val="F77B0B"/>
                </a:solidFill>
                <a:latin typeface="Tahoma" charset="0"/>
              </a:defRPr>
            </a:lvl3pPr>
            <a:lvl4pPr algn="l" rtl="0" eaLnBrk="1" fontAlgn="base" hangingPunct="1">
              <a:spcBef>
                <a:spcPct val="0"/>
              </a:spcBef>
              <a:spcAft>
                <a:spcPct val="0"/>
              </a:spcAft>
              <a:defRPr sz="4267" b="1">
                <a:solidFill>
                  <a:srgbClr val="F77B0B"/>
                </a:solidFill>
                <a:latin typeface="Tahoma" charset="0"/>
              </a:defRPr>
            </a:lvl4pPr>
            <a:lvl5pPr algn="l" rtl="0" eaLnBrk="1" fontAlgn="base" hangingPunct="1">
              <a:spcBef>
                <a:spcPct val="0"/>
              </a:spcBef>
              <a:spcAft>
                <a:spcPct val="0"/>
              </a:spcAft>
              <a:defRPr sz="4267" b="1">
                <a:solidFill>
                  <a:srgbClr val="F77B0B"/>
                </a:solidFill>
                <a:latin typeface="Tahoma" charset="0"/>
              </a:defRPr>
            </a:lvl5pPr>
            <a:lvl6pPr marL="609585" algn="l" rtl="0" eaLnBrk="1" fontAlgn="base" hangingPunct="1">
              <a:spcBef>
                <a:spcPct val="0"/>
              </a:spcBef>
              <a:spcAft>
                <a:spcPct val="0"/>
              </a:spcAft>
              <a:defRPr sz="4267" b="1">
                <a:solidFill>
                  <a:srgbClr val="F77B0B"/>
                </a:solidFill>
                <a:latin typeface="Tahoma" charset="0"/>
              </a:defRPr>
            </a:lvl6pPr>
            <a:lvl7pPr marL="1219170" algn="l" rtl="0" eaLnBrk="1" fontAlgn="base" hangingPunct="1">
              <a:spcBef>
                <a:spcPct val="0"/>
              </a:spcBef>
              <a:spcAft>
                <a:spcPct val="0"/>
              </a:spcAft>
              <a:defRPr sz="4267" b="1">
                <a:solidFill>
                  <a:srgbClr val="F77B0B"/>
                </a:solidFill>
                <a:latin typeface="Tahoma" charset="0"/>
              </a:defRPr>
            </a:lvl7pPr>
            <a:lvl8pPr marL="1828754" algn="l" rtl="0" eaLnBrk="1" fontAlgn="base" hangingPunct="1">
              <a:spcBef>
                <a:spcPct val="0"/>
              </a:spcBef>
              <a:spcAft>
                <a:spcPct val="0"/>
              </a:spcAft>
              <a:defRPr sz="4267" b="1">
                <a:solidFill>
                  <a:srgbClr val="F77B0B"/>
                </a:solidFill>
                <a:latin typeface="Tahoma" charset="0"/>
              </a:defRPr>
            </a:lvl8pPr>
            <a:lvl9pPr marL="2438339" algn="l" rtl="0" eaLnBrk="1" fontAlgn="base" hangingPunct="1">
              <a:spcBef>
                <a:spcPct val="0"/>
              </a:spcBef>
              <a:spcAft>
                <a:spcPct val="0"/>
              </a:spcAft>
              <a:defRPr sz="4267" b="1">
                <a:solidFill>
                  <a:srgbClr val="F77B0B"/>
                </a:solidFill>
                <a:latin typeface="Tahoma" charset="0"/>
              </a:defRPr>
            </a:lvl9pPr>
          </a:lstStyle>
          <a:p>
            <a:r>
              <a:rPr lang="en-US" sz="2000" kern="0" dirty="0"/>
              <a:t>Case Study 1</a:t>
            </a:r>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77A8559E-81E9-7BDB-BBD7-46273A08880A}"/>
                  </a:ext>
                </a:extLst>
              </p:cNvPr>
              <p:cNvSpPr txBox="1"/>
              <p:nvPr/>
            </p:nvSpPr>
            <p:spPr>
              <a:xfrm>
                <a:off x="-176752" y="3688719"/>
                <a:ext cx="8373851" cy="89389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𝑖𝑓</m:t>
                      </m:r>
                      <m:r>
                        <a:rPr lang="en-US" sz="2400" b="0" i="1" smtClean="0">
                          <a:latin typeface="Cambria Math" panose="02040503050406030204" pitchFamily="18" charset="0"/>
                        </a:rPr>
                        <m:t> </m:t>
                      </m:r>
                      <m:r>
                        <a:rPr lang="en-US" sz="2400" b="0" i="1" smtClean="0">
                          <a:latin typeface="Cambria Math" panose="02040503050406030204" pitchFamily="18" charset="0"/>
                        </a:rPr>
                        <m:t>𝑐</m:t>
                      </m:r>
                      <m:r>
                        <a:rPr lang="en-US" sz="2400" b="0" i="1" smtClean="0">
                          <a:latin typeface="Cambria Math" panose="02040503050406030204" pitchFamily="18" charset="0"/>
                        </a:rPr>
                        <m:t>=0: </m:t>
                      </m:r>
                      <m:sSup>
                        <m:sSupPr>
                          <m:ctrlPr>
                            <a:rPr lang="en-US" sz="2400" b="0" i="1" smtClean="0">
                              <a:latin typeface="Cambria Math" panose="02040503050406030204" pitchFamily="18" charset="0"/>
                              <a:ea typeface="Cambria Math" panose="02040503050406030204" pitchFamily="18" charset="0"/>
                            </a:rPr>
                          </m:ctrlPr>
                        </m:sSupPr>
                        <m:e>
                          <m:r>
                            <a:rPr lang="en-US" sz="2400" b="0" i="1" smtClean="0">
                              <a:latin typeface="Cambria Math" panose="02040503050406030204" pitchFamily="18" charset="0"/>
                              <a:ea typeface="Cambria Math" panose="02040503050406030204" pitchFamily="18" charset="0"/>
                            </a:rPr>
                            <m:t>𝜃</m:t>
                          </m:r>
                        </m:e>
                        <m:sup>
                          <m:r>
                            <a:rPr lang="en-US" sz="2400" b="0" i="1" smtClean="0">
                              <a:latin typeface="Cambria Math" panose="02040503050406030204" pitchFamily="18" charset="0"/>
                              <a:ea typeface="Cambria Math" panose="02040503050406030204" pitchFamily="18" charset="0"/>
                            </a:rPr>
                            <m:t>′</m:t>
                          </m:r>
                        </m:sup>
                      </m:sSup>
                      <m:r>
                        <a:rPr lang="en-US" sz="2400" b="0" i="1" smtClean="0">
                          <a:latin typeface="Cambria Math" panose="02040503050406030204" pitchFamily="18" charset="0"/>
                          <a:ea typeface="Cambria Math" panose="02040503050406030204" pitchFamily="18" charset="0"/>
                        </a:rPr>
                        <m:t>≔</m:t>
                      </m:r>
                      <m:f>
                        <m:fPr>
                          <m:ctrlPr>
                            <a:rPr lang="en-US" sz="2400" b="0" i="1" smtClean="0">
                              <a:latin typeface="Cambria Math" panose="02040503050406030204" pitchFamily="18" charset="0"/>
                              <a:ea typeface="Cambria Math" panose="02040503050406030204" pitchFamily="18" charset="0"/>
                            </a:rPr>
                          </m:ctrlPr>
                        </m:fPr>
                        <m:num>
                          <m:r>
                            <a:rPr lang="en-US" sz="2400" i="1">
                              <a:latin typeface="Cambria Math" panose="02040503050406030204" pitchFamily="18" charset="0"/>
                              <a:ea typeface="Cambria Math" panose="02040503050406030204" pitchFamily="18" charset="0"/>
                            </a:rPr>
                            <m:t>𝜃</m:t>
                          </m:r>
                          <m:sSub>
                            <m:sSubPr>
                              <m:ctrlPr>
                                <a:rPr lang="en-US" sz="2400" b="0" i="1" smtClean="0">
                                  <a:latin typeface="Cambria Math" panose="02040503050406030204" pitchFamily="18" charset="0"/>
                                  <a:ea typeface="Cambria Math" panose="02040503050406030204" pitchFamily="18" charset="0"/>
                                </a:rPr>
                              </m:ctrlPr>
                            </m:sSubPr>
                            <m:e>
                              <m:r>
                                <a:rPr lang="en-US" sz="2400" b="0" i="1" smtClean="0">
                                  <a:latin typeface="Cambria Math" panose="02040503050406030204" pitchFamily="18" charset="0"/>
                                  <a:ea typeface="Cambria Math" panose="02040503050406030204" pitchFamily="18" charset="0"/>
                                </a:rPr>
                                <m:t>𝑃</m:t>
                              </m:r>
                            </m:e>
                            <m:sub>
                              <m:r>
                                <a:rPr lang="en-US" sz="2400" b="0" i="1" smtClean="0">
                                  <a:latin typeface="Cambria Math" panose="02040503050406030204" pitchFamily="18" charset="0"/>
                                  <a:ea typeface="Cambria Math" panose="02040503050406030204" pitchFamily="18" charset="0"/>
                                </a:rPr>
                                <m:t>𝑠</m:t>
                              </m:r>
                            </m:sub>
                          </m:sSub>
                        </m:num>
                        <m:den>
                          <m:r>
                            <a:rPr lang="en-US" sz="2400" i="1">
                              <a:latin typeface="Cambria Math" panose="02040503050406030204" pitchFamily="18" charset="0"/>
                              <a:ea typeface="Cambria Math" panose="02040503050406030204" pitchFamily="18" charset="0"/>
                            </a:rPr>
                            <m:t>𝜃</m:t>
                          </m:r>
                          <m:sSub>
                            <m:sSubPr>
                              <m:ctrlPr>
                                <a:rPr lang="en-US" sz="2400" i="1">
                                  <a:latin typeface="Cambria Math" panose="02040503050406030204" pitchFamily="18" charset="0"/>
                                  <a:ea typeface="Cambria Math" panose="02040503050406030204" pitchFamily="18" charset="0"/>
                                </a:rPr>
                              </m:ctrlPr>
                            </m:sSubPr>
                            <m:e>
                              <m:r>
                                <a:rPr lang="en-US" sz="2400" i="1">
                                  <a:latin typeface="Cambria Math" panose="02040503050406030204" pitchFamily="18" charset="0"/>
                                  <a:ea typeface="Cambria Math" panose="02040503050406030204" pitchFamily="18" charset="0"/>
                                </a:rPr>
                                <m:t>𝑃</m:t>
                              </m:r>
                            </m:e>
                            <m:sub>
                              <m:r>
                                <a:rPr lang="en-US" sz="2400" i="1">
                                  <a:latin typeface="Cambria Math" panose="02040503050406030204" pitchFamily="18" charset="0"/>
                                  <a:ea typeface="Cambria Math" panose="02040503050406030204" pitchFamily="18" charset="0"/>
                                </a:rPr>
                                <m:t>𝑠</m:t>
                              </m:r>
                            </m:sub>
                          </m:sSub>
                          <m:r>
                            <a:rPr lang="en-US" sz="2400" b="0" i="1" smtClean="0">
                              <a:latin typeface="Cambria Math" panose="02040503050406030204" pitchFamily="18" charset="0"/>
                              <a:ea typeface="Cambria Math" panose="02040503050406030204" pitchFamily="18" charset="0"/>
                            </a:rPr>
                            <m:t>+(1−</m:t>
                          </m:r>
                          <m:r>
                            <a:rPr lang="en-US" sz="2400" i="1">
                              <a:latin typeface="Cambria Math" panose="02040503050406030204" pitchFamily="18" charset="0"/>
                              <a:ea typeface="Cambria Math" panose="02040503050406030204" pitchFamily="18" charset="0"/>
                            </a:rPr>
                            <m:t>𝜃</m:t>
                          </m:r>
                          <m:r>
                            <a:rPr lang="en-US" sz="2400" b="0" i="1" smtClean="0">
                              <a:latin typeface="Cambria Math" panose="02040503050406030204" pitchFamily="18" charset="0"/>
                              <a:ea typeface="Cambria Math" panose="02040503050406030204" pitchFamily="18" charset="0"/>
                            </a:rPr>
                            <m:t>)(1−</m:t>
                          </m:r>
                          <m:sSub>
                            <m:sSubPr>
                              <m:ctrlPr>
                                <a:rPr lang="en-US" sz="2400" b="0" i="1" smtClean="0">
                                  <a:latin typeface="Cambria Math" panose="02040503050406030204" pitchFamily="18" charset="0"/>
                                  <a:ea typeface="Cambria Math" panose="02040503050406030204" pitchFamily="18" charset="0"/>
                                </a:rPr>
                              </m:ctrlPr>
                            </m:sSubPr>
                            <m:e>
                              <m:r>
                                <a:rPr lang="en-US" sz="2400" b="0" i="1" smtClean="0">
                                  <a:latin typeface="Cambria Math" panose="02040503050406030204" pitchFamily="18" charset="0"/>
                                  <a:ea typeface="Cambria Math" panose="02040503050406030204" pitchFamily="18" charset="0"/>
                                </a:rPr>
                                <m:t>𝑃</m:t>
                              </m:r>
                            </m:e>
                            <m:sub>
                              <m:r>
                                <a:rPr lang="en-US" sz="2400" b="0" i="1" smtClean="0">
                                  <a:latin typeface="Cambria Math" panose="02040503050406030204" pitchFamily="18" charset="0"/>
                                  <a:ea typeface="Cambria Math" panose="02040503050406030204" pitchFamily="18" charset="0"/>
                                </a:rPr>
                                <m:t>𝑔</m:t>
                              </m:r>
                            </m:sub>
                          </m:sSub>
                          <m:r>
                            <a:rPr lang="en-US" sz="2400" b="0" i="1" smtClean="0">
                              <a:latin typeface="Cambria Math" panose="02040503050406030204" pitchFamily="18" charset="0"/>
                              <a:ea typeface="Cambria Math" panose="02040503050406030204" pitchFamily="18" charset="0"/>
                            </a:rPr>
                            <m:t>)</m:t>
                          </m:r>
                        </m:den>
                      </m:f>
                    </m:oMath>
                  </m:oMathPara>
                </a14:m>
                <a:endParaRPr lang="en-US" sz="2400" dirty="0"/>
              </a:p>
            </p:txBody>
          </p:sp>
        </mc:Choice>
        <mc:Fallback xmlns="">
          <p:sp>
            <p:nvSpPr>
              <p:cNvPr id="15" name="TextBox 14">
                <a:extLst>
                  <a:ext uri="{FF2B5EF4-FFF2-40B4-BE49-F238E27FC236}">
                    <a16:creationId xmlns:a16="http://schemas.microsoft.com/office/drawing/2014/main" id="{77A8559E-81E9-7BDB-BBD7-46273A08880A}"/>
                  </a:ext>
                </a:extLst>
              </p:cNvPr>
              <p:cNvSpPr txBox="1">
                <a:spLocks noRot="1" noChangeAspect="1" noMove="1" noResize="1" noEditPoints="1" noAdjustHandles="1" noChangeArrowheads="1" noChangeShapeType="1" noTextEdit="1"/>
              </p:cNvSpPr>
              <p:nvPr/>
            </p:nvSpPr>
            <p:spPr>
              <a:xfrm>
                <a:off x="-176752" y="3688719"/>
                <a:ext cx="8373851" cy="893899"/>
              </a:xfrm>
              <a:prstGeom prst="rect">
                <a:avLst/>
              </a:prstGeom>
              <a:blipFill>
                <a:blip r:embed="rId5"/>
                <a:stretch>
                  <a:fillRect b="-563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5868BD9E-7153-D1AC-48C4-6517FFF63FB7}"/>
                  </a:ext>
                </a:extLst>
              </p:cNvPr>
              <p:cNvSpPr txBox="1"/>
              <p:nvPr/>
            </p:nvSpPr>
            <p:spPr>
              <a:xfrm>
                <a:off x="1522747" y="4898812"/>
                <a:ext cx="2814167"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2400" i="1" smtClean="0">
                              <a:latin typeface="Cambria Math" panose="02040503050406030204" pitchFamily="18" charset="0"/>
                              <a:ea typeface="Cambria Math" panose="02040503050406030204" pitchFamily="18" charset="0"/>
                            </a:rPr>
                          </m:ctrlPr>
                        </m:sSupPr>
                        <m:e>
                          <m:r>
                            <a:rPr lang="en-US" sz="2400" i="1">
                              <a:latin typeface="Cambria Math" panose="02040503050406030204" pitchFamily="18" charset="0"/>
                              <a:ea typeface="Cambria Math" panose="02040503050406030204" pitchFamily="18" charset="0"/>
                            </a:rPr>
                            <m:t>𝜃</m:t>
                          </m:r>
                        </m:e>
                        <m:sup>
                          <m:r>
                            <a:rPr lang="en-US" sz="2400" i="1">
                              <a:latin typeface="Cambria Math" panose="02040503050406030204" pitchFamily="18" charset="0"/>
                              <a:ea typeface="Cambria Math" panose="02040503050406030204" pitchFamily="18" charset="0"/>
                            </a:rPr>
                            <m:t>′</m:t>
                          </m:r>
                        </m:sup>
                      </m:sSup>
                      <m:r>
                        <a:rPr lang="en-US" sz="2400" i="1">
                          <a:latin typeface="Cambria Math" panose="02040503050406030204" pitchFamily="18" charset="0"/>
                          <a:ea typeface="Cambria Math" panose="02040503050406030204" pitchFamily="18" charset="0"/>
                        </a:rPr>
                        <m:t>≔</m:t>
                      </m:r>
                      <m:sSup>
                        <m:sSupPr>
                          <m:ctrlPr>
                            <a:rPr lang="en-US" sz="2400" b="0" i="1" smtClean="0">
                              <a:latin typeface="Cambria Math" panose="02040503050406030204" pitchFamily="18" charset="0"/>
                              <a:ea typeface="Cambria Math" panose="02040503050406030204" pitchFamily="18" charset="0"/>
                            </a:rPr>
                          </m:ctrlPr>
                        </m:sSupPr>
                        <m:e>
                          <m:r>
                            <a:rPr lang="en-US" sz="2400" i="1" smtClean="0">
                              <a:latin typeface="Cambria Math" panose="02040503050406030204" pitchFamily="18" charset="0"/>
                              <a:ea typeface="Cambria Math" panose="02040503050406030204" pitchFamily="18" charset="0"/>
                            </a:rPr>
                            <m:t>𝜃</m:t>
                          </m:r>
                        </m:e>
                        <m:sup>
                          <m:r>
                            <a:rPr lang="en-US" sz="2400" b="0" i="1" smtClean="0">
                              <a:latin typeface="Cambria Math" panose="02040503050406030204" pitchFamily="18" charset="0"/>
                              <a:ea typeface="Cambria Math" panose="02040503050406030204" pitchFamily="18" charset="0"/>
                            </a:rPr>
                            <m:t>′</m:t>
                          </m:r>
                        </m:sup>
                      </m:sSup>
                      <m:r>
                        <a:rPr lang="en-US" sz="2400" b="0" i="1" smtClean="0">
                          <a:latin typeface="Cambria Math" panose="02040503050406030204" pitchFamily="18" charset="0"/>
                          <a:ea typeface="Cambria Math" panose="02040503050406030204" pitchFamily="18" charset="0"/>
                        </a:rPr>
                        <m:t>+(1−</m:t>
                      </m:r>
                      <m:sSup>
                        <m:sSupPr>
                          <m:ctrlPr>
                            <a:rPr lang="en-US" sz="2400" b="0" i="1" smtClean="0">
                              <a:latin typeface="Cambria Math" panose="02040503050406030204" pitchFamily="18" charset="0"/>
                              <a:ea typeface="Cambria Math" panose="02040503050406030204" pitchFamily="18" charset="0"/>
                            </a:rPr>
                          </m:ctrlPr>
                        </m:sSupPr>
                        <m:e>
                          <m:r>
                            <a:rPr lang="en-US" sz="2400" b="0" i="1" smtClean="0">
                              <a:latin typeface="Cambria Math" panose="02040503050406030204" pitchFamily="18" charset="0"/>
                              <a:ea typeface="Cambria Math" panose="02040503050406030204" pitchFamily="18" charset="0"/>
                            </a:rPr>
                            <m:t>𝜃</m:t>
                          </m:r>
                        </m:e>
                        <m:sup>
                          <m:r>
                            <a:rPr lang="en-US" sz="2400" b="0" i="1" smtClean="0">
                              <a:latin typeface="Cambria Math" panose="02040503050406030204" pitchFamily="18" charset="0"/>
                              <a:ea typeface="Cambria Math" panose="02040503050406030204" pitchFamily="18" charset="0"/>
                            </a:rPr>
                            <m:t>′</m:t>
                          </m:r>
                        </m:sup>
                      </m:sSup>
                      <m:r>
                        <a:rPr lang="en-US" sz="2400" b="0" i="1" smtClean="0">
                          <a:latin typeface="Cambria Math" panose="02040503050406030204" pitchFamily="18" charset="0"/>
                          <a:ea typeface="Cambria Math" panose="02040503050406030204" pitchFamily="18" charset="0"/>
                        </a:rPr>
                        <m:t>)</m:t>
                      </m:r>
                      <m:sSub>
                        <m:sSubPr>
                          <m:ctrlPr>
                            <a:rPr lang="en-US" sz="2400" b="0" i="1" smtClean="0">
                              <a:latin typeface="Cambria Math" panose="02040503050406030204" pitchFamily="18" charset="0"/>
                              <a:ea typeface="Cambria Math" panose="02040503050406030204" pitchFamily="18" charset="0"/>
                            </a:rPr>
                          </m:ctrlPr>
                        </m:sSubPr>
                        <m:e>
                          <m:r>
                            <a:rPr lang="en-US" sz="2400" b="0" i="1" smtClean="0">
                              <a:latin typeface="Cambria Math" panose="02040503050406030204" pitchFamily="18" charset="0"/>
                              <a:ea typeface="Cambria Math" panose="02040503050406030204" pitchFamily="18" charset="0"/>
                            </a:rPr>
                            <m:t>𝑃</m:t>
                          </m:r>
                        </m:e>
                        <m:sub>
                          <m:r>
                            <a:rPr lang="en-US" sz="2400" b="0" i="1" smtClean="0">
                              <a:latin typeface="Cambria Math" panose="02040503050406030204" pitchFamily="18" charset="0"/>
                              <a:ea typeface="Cambria Math" panose="02040503050406030204" pitchFamily="18" charset="0"/>
                            </a:rPr>
                            <m:t>𝑙</m:t>
                          </m:r>
                        </m:sub>
                      </m:sSub>
                    </m:oMath>
                  </m:oMathPara>
                </a14:m>
                <a:endParaRPr lang="en-US" sz="2400" dirty="0"/>
              </a:p>
            </p:txBody>
          </p:sp>
        </mc:Choice>
        <mc:Fallback xmlns="">
          <p:sp>
            <p:nvSpPr>
              <p:cNvPr id="18" name="TextBox 17">
                <a:extLst>
                  <a:ext uri="{FF2B5EF4-FFF2-40B4-BE49-F238E27FC236}">
                    <a16:creationId xmlns:a16="http://schemas.microsoft.com/office/drawing/2014/main" id="{5868BD9E-7153-D1AC-48C4-6517FFF63FB7}"/>
                  </a:ext>
                </a:extLst>
              </p:cNvPr>
              <p:cNvSpPr txBox="1">
                <a:spLocks noRot="1" noChangeAspect="1" noMove="1" noResize="1" noEditPoints="1" noAdjustHandles="1" noChangeArrowheads="1" noChangeShapeType="1" noTextEdit="1"/>
              </p:cNvSpPr>
              <p:nvPr/>
            </p:nvSpPr>
            <p:spPr>
              <a:xfrm>
                <a:off x="1522747" y="4898812"/>
                <a:ext cx="2814167" cy="369332"/>
              </a:xfrm>
              <a:prstGeom prst="rect">
                <a:avLst/>
              </a:prstGeom>
              <a:blipFill>
                <a:blip r:embed="rId6"/>
                <a:stretch>
                  <a:fillRect l="-1802" b="-3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97AD4AFB-E99F-E2C6-6274-63846BCC46EA}"/>
                  </a:ext>
                </a:extLst>
              </p:cNvPr>
              <p:cNvSpPr txBox="1"/>
              <p:nvPr/>
            </p:nvSpPr>
            <p:spPr>
              <a:xfrm>
                <a:off x="1522747" y="5778564"/>
                <a:ext cx="3616310" cy="39940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ea typeface="Cambria Math" panose="02040503050406030204" pitchFamily="18" charset="0"/>
                            </a:rPr>
                          </m:ctrlPr>
                        </m:sSubPr>
                        <m:e>
                          <m:r>
                            <a:rPr lang="en-US" sz="2400" b="0" i="1" smtClean="0">
                              <a:latin typeface="Cambria Math" panose="02040503050406030204" pitchFamily="18" charset="0"/>
                              <a:ea typeface="Cambria Math" panose="02040503050406030204" pitchFamily="18" charset="0"/>
                            </a:rPr>
                            <m:t>𝑃</m:t>
                          </m:r>
                        </m:e>
                        <m:sub>
                          <m:r>
                            <a:rPr lang="en-US" sz="2400" b="0" i="1" smtClean="0">
                              <a:latin typeface="Cambria Math" panose="02040503050406030204" pitchFamily="18" charset="0"/>
                              <a:ea typeface="Cambria Math" panose="02040503050406030204" pitchFamily="18" charset="0"/>
                            </a:rPr>
                            <m:t>𝑐</m:t>
                          </m:r>
                        </m:sub>
                      </m:sSub>
                      <m:r>
                        <a:rPr lang="en-US" sz="2400" b="0" i="1" smtClean="0">
                          <a:latin typeface="Cambria Math" panose="02040503050406030204" pitchFamily="18" charset="0"/>
                          <a:ea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𝜃</m:t>
                      </m:r>
                      <m:sSub>
                        <m:sSubPr>
                          <m:ctrlPr>
                            <a:rPr lang="en-US" sz="2400" b="0" i="1" smtClean="0">
                              <a:latin typeface="Cambria Math" panose="02040503050406030204" pitchFamily="18" charset="0"/>
                              <a:ea typeface="Cambria Math" panose="02040503050406030204" pitchFamily="18" charset="0"/>
                            </a:rPr>
                          </m:ctrlPr>
                        </m:sSubPr>
                        <m:e>
                          <m:r>
                            <a:rPr lang="en-US" sz="2400" b="0" i="1" smtClean="0">
                              <a:latin typeface="Cambria Math" panose="02040503050406030204" pitchFamily="18" charset="0"/>
                              <a:ea typeface="Cambria Math" panose="02040503050406030204" pitchFamily="18" charset="0"/>
                            </a:rPr>
                            <m:t>𝑃</m:t>
                          </m:r>
                        </m:e>
                        <m:sub>
                          <m:r>
                            <a:rPr lang="en-US" sz="2400" b="0" i="1" smtClean="0">
                              <a:latin typeface="Cambria Math" panose="02040503050406030204" pitchFamily="18" charset="0"/>
                              <a:ea typeface="Cambria Math" panose="02040503050406030204" pitchFamily="18" charset="0"/>
                            </a:rPr>
                            <m:t>𝑔</m:t>
                          </m:r>
                        </m:sub>
                      </m:sSub>
                      <m:r>
                        <a:rPr lang="en-US" sz="2400" b="0" i="1" smtClean="0">
                          <a:latin typeface="Cambria Math" panose="02040503050406030204" pitchFamily="18" charset="0"/>
                          <a:ea typeface="Cambria Math" panose="02040503050406030204" pitchFamily="18" charset="0"/>
                        </a:rPr>
                        <m:t>+(1−</m:t>
                      </m:r>
                      <m:sSub>
                        <m:sSubPr>
                          <m:ctrlPr>
                            <a:rPr lang="en-US" sz="2400" b="0" i="1" smtClean="0">
                              <a:latin typeface="Cambria Math" panose="02040503050406030204" pitchFamily="18" charset="0"/>
                              <a:ea typeface="Cambria Math" panose="02040503050406030204" pitchFamily="18" charset="0"/>
                            </a:rPr>
                          </m:ctrlPr>
                        </m:sSubPr>
                        <m:e>
                          <m:r>
                            <a:rPr lang="en-US" sz="2400" b="0" i="1" smtClean="0">
                              <a:latin typeface="Cambria Math" panose="02040503050406030204" pitchFamily="18" charset="0"/>
                              <a:ea typeface="Cambria Math" panose="02040503050406030204" pitchFamily="18" charset="0"/>
                            </a:rPr>
                            <m:t>𝑃</m:t>
                          </m:r>
                        </m:e>
                        <m:sub>
                          <m:r>
                            <a:rPr lang="en-US" sz="2400" b="0" i="1" smtClean="0">
                              <a:latin typeface="Cambria Math" panose="02040503050406030204" pitchFamily="18" charset="0"/>
                              <a:ea typeface="Cambria Math" panose="02040503050406030204" pitchFamily="18" charset="0"/>
                            </a:rPr>
                            <m:t>𝑠</m:t>
                          </m:r>
                        </m:sub>
                      </m:sSub>
                      <m:r>
                        <a:rPr lang="en-US" sz="2400" b="0" i="1" smtClean="0">
                          <a:latin typeface="Cambria Math" panose="02040503050406030204" pitchFamily="18" charset="0"/>
                          <a:ea typeface="Cambria Math" panose="02040503050406030204" pitchFamily="18" charset="0"/>
                        </a:rPr>
                        <m:t>)(1−</m:t>
                      </m:r>
                      <m:r>
                        <a:rPr lang="en-US" sz="2400" b="0" i="1" smtClean="0">
                          <a:latin typeface="Cambria Math" panose="02040503050406030204" pitchFamily="18" charset="0"/>
                          <a:ea typeface="Cambria Math" panose="02040503050406030204" pitchFamily="18" charset="0"/>
                        </a:rPr>
                        <m:t>𝜃</m:t>
                      </m:r>
                      <m:r>
                        <a:rPr lang="en-US" sz="2400" b="0" i="1" smtClean="0">
                          <a:latin typeface="Cambria Math" panose="02040503050406030204" pitchFamily="18" charset="0"/>
                          <a:ea typeface="Cambria Math" panose="02040503050406030204" pitchFamily="18" charset="0"/>
                        </a:rPr>
                        <m:t>)</m:t>
                      </m:r>
                    </m:oMath>
                  </m:oMathPara>
                </a14:m>
                <a:endParaRPr lang="en-US" sz="2400" dirty="0"/>
              </a:p>
            </p:txBody>
          </p:sp>
        </mc:Choice>
        <mc:Fallback xmlns="">
          <p:sp>
            <p:nvSpPr>
              <p:cNvPr id="19" name="TextBox 18">
                <a:extLst>
                  <a:ext uri="{FF2B5EF4-FFF2-40B4-BE49-F238E27FC236}">
                    <a16:creationId xmlns:a16="http://schemas.microsoft.com/office/drawing/2014/main" id="{97AD4AFB-E99F-E2C6-6274-63846BCC46EA}"/>
                  </a:ext>
                </a:extLst>
              </p:cNvPr>
              <p:cNvSpPr txBox="1">
                <a:spLocks noRot="1" noChangeAspect="1" noMove="1" noResize="1" noEditPoints="1" noAdjustHandles="1" noChangeArrowheads="1" noChangeShapeType="1" noTextEdit="1"/>
              </p:cNvSpPr>
              <p:nvPr/>
            </p:nvSpPr>
            <p:spPr>
              <a:xfrm>
                <a:off x="1522747" y="5778564"/>
                <a:ext cx="3616310" cy="399405"/>
              </a:xfrm>
              <a:prstGeom prst="rect">
                <a:avLst/>
              </a:prstGeom>
              <a:blipFill>
                <a:blip r:embed="rId7"/>
                <a:stretch>
                  <a:fillRect l="-1404" r="-2105" b="-25000"/>
                </a:stretch>
              </a:blipFill>
            </p:spPr>
            <p:txBody>
              <a:bodyPr/>
              <a:lstStyle/>
              <a:p>
                <a:r>
                  <a:rPr lang="en-US">
                    <a:noFill/>
                  </a:rPr>
                  <a:t> </a:t>
                </a:r>
              </a:p>
            </p:txBody>
          </p:sp>
        </mc:Fallback>
      </mc:AlternateContent>
      <p:sp>
        <p:nvSpPr>
          <p:cNvPr id="20" name="TextBox 19">
            <a:extLst>
              <a:ext uri="{FF2B5EF4-FFF2-40B4-BE49-F238E27FC236}">
                <a16:creationId xmlns:a16="http://schemas.microsoft.com/office/drawing/2014/main" id="{36577A5E-F613-547A-4653-705BE1D04F96}"/>
              </a:ext>
            </a:extLst>
          </p:cNvPr>
          <p:cNvSpPr txBox="1"/>
          <p:nvPr/>
        </p:nvSpPr>
        <p:spPr>
          <a:xfrm>
            <a:off x="3540692" y="6361680"/>
            <a:ext cx="6273147" cy="400110"/>
          </a:xfrm>
          <a:prstGeom prst="rect">
            <a:avLst/>
          </a:prstGeom>
          <a:noFill/>
        </p:spPr>
        <p:txBody>
          <a:bodyPr wrap="square" rtlCol="0">
            <a:spAutoFit/>
          </a:bodyPr>
          <a:lstStyle/>
          <a:p>
            <a:r>
              <a:rPr lang="en-US" sz="2000" dirty="0"/>
              <a:t>*</a:t>
            </a:r>
            <a:r>
              <a:rPr lang="en-US" sz="2000" i="1" dirty="0"/>
              <a:t>c denotes the correctness of an observed answer</a:t>
            </a:r>
            <a:endParaRPr lang="en-US" sz="2000" dirty="0"/>
          </a:p>
        </p:txBody>
      </p:sp>
    </p:spTree>
    <p:extLst>
      <p:ext uri="{BB962C8B-B14F-4D97-AF65-F5344CB8AC3E}">
        <p14:creationId xmlns:p14="http://schemas.microsoft.com/office/powerpoint/2010/main" val="11860060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90035A-74EF-6598-3733-DDCAA7E7BDFA}"/>
              </a:ext>
            </a:extLst>
          </p:cNvPr>
          <p:cNvSpPr>
            <a:spLocks noGrp="1"/>
          </p:cNvSpPr>
          <p:nvPr>
            <p:ph type="title"/>
          </p:nvPr>
        </p:nvSpPr>
        <p:spPr/>
        <p:txBody>
          <a:bodyPr/>
          <a:lstStyle/>
          <a:p>
            <a:r>
              <a:rPr lang="en-US" dirty="0"/>
              <a:t>Tutorial Overview</a:t>
            </a:r>
          </a:p>
        </p:txBody>
      </p:sp>
      <p:sp>
        <p:nvSpPr>
          <p:cNvPr id="3" name="Content Placeholder 2">
            <a:extLst>
              <a:ext uri="{FF2B5EF4-FFF2-40B4-BE49-F238E27FC236}">
                <a16:creationId xmlns:a16="http://schemas.microsoft.com/office/drawing/2014/main" id="{E4F8124D-2B5E-DC77-A3BB-58BEA5EBC364}"/>
              </a:ext>
            </a:extLst>
          </p:cNvPr>
          <p:cNvSpPr>
            <a:spLocks noGrp="1"/>
          </p:cNvSpPr>
          <p:nvPr>
            <p:ph sz="quarter" idx="11"/>
          </p:nvPr>
        </p:nvSpPr>
        <p:spPr/>
        <p:txBody>
          <a:bodyPr/>
          <a:lstStyle/>
          <a:p>
            <a:r>
              <a:rPr lang="en-US" dirty="0"/>
              <a:t>Learning objectives</a:t>
            </a:r>
          </a:p>
          <a:p>
            <a:r>
              <a:rPr lang="en-US" dirty="0"/>
              <a:t>Background – Extended Reality (XR) and Machine Learning (ML)</a:t>
            </a:r>
          </a:p>
          <a:p>
            <a:r>
              <a:rPr lang="en-US" dirty="0"/>
              <a:t>Benefits of using ML in XR environments</a:t>
            </a:r>
          </a:p>
          <a:p>
            <a:r>
              <a:rPr lang="en-US" dirty="0"/>
              <a:t>Machine learning strategies</a:t>
            </a:r>
          </a:p>
          <a:p>
            <a:r>
              <a:rPr lang="en-US" dirty="0"/>
              <a:t>Popular machine learning APIs &amp; tools</a:t>
            </a:r>
          </a:p>
          <a:p>
            <a:r>
              <a:rPr lang="en-US" dirty="0"/>
              <a:t>Integrating ML &amp; XR</a:t>
            </a:r>
          </a:p>
          <a:p>
            <a:r>
              <a:rPr lang="en-US" dirty="0"/>
              <a:t>Case studies demonstrating ML use in XR environments</a:t>
            </a:r>
          </a:p>
          <a:p>
            <a:r>
              <a:rPr lang="en-US" dirty="0"/>
              <a:t>Questions</a:t>
            </a:r>
          </a:p>
        </p:txBody>
      </p:sp>
    </p:spTree>
    <p:extLst>
      <p:ext uri="{BB962C8B-B14F-4D97-AF65-F5344CB8AC3E}">
        <p14:creationId xmlns:p14="http://schemas.microsoft.com/office/powerpoint/2010/main" val="416761147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03AC9B-0811-456D-12B2-1D3E4FBCAF09}"/>
              </a:ext>
            </a:extLst>
          </p:cNvPr>
          <p:cNvSpPr>
            <a:spLocks noGrp="1"/>
          </p:cNvSpPr>
          <p:nvPr>
            <p:ph type="title"/>
          </p:nvPr>
        </p:nvSpPr>
        <p:spPr/>
        <p:txBody>
          <a:bodyPr/>
          <a:lstStyle/>
          <a:p>
            <a:r>
              <a:rPr lang="en-US" dirty="0"/>
              <a:t>Mastery Learning Models</a:t>
            </a:r>
          </a:p>
        </p:txBody>
      </p:sp>
      <p:sp>
        <p:nvSpPr>
          <p:cNvPr id="3" name="Content Placeholder 2">
            <a:extLst>
              <a:ext uri="{FF2B5EF4-FFF2-40B4-BE49-F238E27FC236}">
                <a16:creationId xmlns:a16="http://schemas.microsoft.com/office/drawing/2014/main" id="{BBF22769-AA05-0D38-4705-B3B454F22140}"/>
              </a:ext>
            </a:extLst>
          </p:cNvPr>
          <p:cNvSpPr>
            <a:spLocks noGrp="1"/>
          </p:cNvSpPr>
          <p:nvPr>
            <p:ph sz="quarter" idx="11"/>
          </p:nvPr>
        </p:nvSpPr>
        <p:spPr/>
        <p:txBody>
          <a:bodyPr anchor="ctr"/>
          <a:lstStyle/>
          <a:p>
            <a:r>
              <a:rPr lang="en-US" dirty="0"/>
              <a:t>Average concept knowledge score</a:t>
            </a:r>
          </a:p>
          <a:p>
            <a:pPr lvl="1"/>
            <a:r>
              <a:rPr lang="en-US" dirty="0"/>
              <a:t>Determined by BKT</a:t>
            </a:r>
          </a:p>
          <a:p>
            <a:pPr lvl="1"/>
            <a:r>
              <a:rPr lang="en-US" dirty="0"/>
              <a:t>Required for a trainee to progress to a higher proficiency level</a:t>
            </a:r>
          </a:p>
          <a:p>
            <a:pPr lvl="1"/>
            <a:r>
              <a:rPr lang="en-US" dirty="0"/>
              <a:t>Content mastery = BKT knowledge score &gt; 0.9 </a:t>
            </a:r>
          </a:p>
          <a:p>
            <a:pPr marL="609585" lvl="1" indent="0">
              <a:buNone/>
            </a:pPr>
            <a:endParaRPr lang="en-US" dirty="0"/>
          </a:p>
          <a:p>
            <a:r>
              <a:rPr lang="en-US" dirty="0"/>
              <a:t>Scheduled spaced repetitions of lessons</a:t>
            </a:r>
          </a:p>
          <a:p>
            <a:pPr lvl="1"/>
            <a:r>
              <a:rPr lang="en-US" dirty="0"/>
              <a:t>BKT knowledge score &lt; 0.9</a:t>
            </a:r>
          </a:p>
          <a:p>
            <a:pPr lvl="1"/>
            <a:r>
              <a:rPr lang="en-US" dirty="0"/>
              <a:t>Heuristic algorithms determine the scheduling</a:t>
            </a:r>
          </a:p>
          <a:p>
            <a:pPr lvl="1"/>
            <a:endParaRPr lang="en-US" dirty="0"/>
          </a:p>
          <a:p>
            <a:r>
              <a:rPr lang="en-US" dirty="0"/>
              <a:t>Entire process terminates when curriculum is mastered</a:t>
            </a:r>
          </a:p>
        </p:txBody>
      </p:sp>
      <p:sp>
        <p:nvSpPr>
          <p:cNvPr id="4" name="Title 1">
            <a:extLst>
              <a:ext uri="{FF2B5EF4-FFF2-40B4-BE49-F238E27FC236}">
                <a16:creationId xmlns:a16="http://schemas.microsoft.com/office/drawing/2014/main" id="{CCA63D25-8853-B50E-B46F-236B76FBF281}"/>
              </a:ext>
            </a:extLst>
          </p:cNvPr>
          <p:cNvSpPr txBox="1">
            <a:spLocks/>
          </p:cNvSpPr>
          <p:nvPr/>
        </p:nvSpPr>
        <p:spPr bwMode="auto">
          <a:xfrm>
            <a:off x="10202779" y="0"/>
            <a:ext cx="1989221" cy="7951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2800" b="1">
                <a:solidFill>
                  <a:schemeClr val="bg1"/>
                </a:solidFill>
                <a:latin typeface="+mj-lt"/>
                <a:ea typeface="+mj-ea"/>
                <a:cs typeface="+mj-cs"/>
              </a:defRPr>
            </a:lvl1pPr>
            <a:lvl2pPr algn="l" rtl="0" eaLnBrk="1" fontAlgn="base" hangingPunct="1">
              <a:spcBef>
                <a:spcPct val="0"/>
              </a:spcBef>
              <a:spcAft>
                <a:spcPct val="0"/>
              </a:spcAft>
              <a:defRPr sz="4267" b="1">
                <a:solidFill>
                  <a:srgbClr val="F77B0B"/>
                </a:solidFill>
                <a:latin typeface="Tahoma" charset="0"/>
              </a:defRPr>
            </a:lvl2pPr>
            <a:lvl3pPr algn="l" rtl="0" eaLnBrk="1" fontAlgn="base" hangingPunct="1">
              <a:spcBef>
                <a:spcPct val="0"/>
              </a:spcBef>
              <a:spcAft>
                <a:spcPct val="0"/>
              </a:spcAft>
              <a:defRPr sz="4267" b="1">
                <a:solidFill>
                  <a:srgbClr val="F77B0B"/>
                </a:solidFill>
                <a:latin typeface="Tahoma" charset="0"/>
              </a:defRPr>
            </a:lvl3pPr>
            <a:lvl4pPr algn="l" rtl="0" eaLnBrk="1" fontAlgn="base" hangingPunct="1">
              <a:spcBef>
                <a:spcPct val="0"/>
              </a:spcBef>
              <a:spcAft>
                <a:spcPct val="0"/>
              </a:spcAft>
              <a:defRPr sz="4267" b="1">
                <a:solidFill>
                  <a:srgbClr val="F77B0B"/>
                </a:solidFill>
                <a:latin typeface="Tahoma" charset="0"/>
              </a:defRPr>
            </a:lvl4pPr>
            <a:lvl5pPr algn="l" rtl="0" eaLnBrk="1" fontAlgn="base" hangingPunct="1">
              <a:spcBef>
                <a:spcPct val="0"/>
              </a:spcBef>
              <a:spcAft>
                <a:spcPct val="0"/>
              </a:spcAft>
              <a:defRPr sz="4267" b="1">
                <a:solidFill>
                  <a:srgbClr val="F77B0B"/>
                </a:solidFill>
                <a:latin typeface="Tahoma" charset="0"/>
              </a:defRPr>
            </a:lvl5pPr>
            <a:lvl6pPr marL="609585" algn="l" rtl="0" eaLnBrk="1" fontAlgn="base" hangingPunct="1">
              <a:spcBef>
                <a:spcPct val="0"/>
              </a:spcBef>
              <a:spcAft>
                <a:spcPct val="0"/>
              </a:spcAft>
              <a:defRPr sz="4267" b="1">
                <a:solidFill>
                  <a:srgbClr val="F77B0B"/>
                </a:solidFill>
                <a:latin typeface="Tahoma" charset="0"/>
              </a:defRPr>
            </a:lvl6pPr>
            <a:lvl7pPr marL="1219170" algn="l" rtl="0" eaLnBrk="1" fontAlgn="base" hangingPunct="1">
              <a:spcBef>
                <a:spcPct val="0"/>
              </a:spcBef>
              <a:spcAft>
                <a:spcPct val="0"/>
              </a:spcAft>
              <a:defRPr sz="4267" b="1">
                <a:solidFill>
                  <a:srgbClr val="F77B0B"/>
                </a:solidFill>
                <a:latin typeface="Tahoma" charset="0"/>
              </a:defRPr>
            </a:lvl7pPr>
            <a:lvl8pPr marL="1828754" algn="l" rtl="0" eaLnBrk="1" fontAlgn="base" hangingPunct="1">
              <a:spcBef>
                <a:spcPct val="0"/>
              </a:spcBef>
              <a:spcAft>
                <a:spcPct val="0"/>
              </a:spcAft>
              <a:defRPr sz="4267" b="1">
                <a:solidFill>
                  <a:srgbClr val="F77B0B"/>
                </a:solidFill>
                <a:latin typeface="Tahoma" charset="0"/>
              </a:defRPr>
            </a:lvl8pPr>
            <a:lvl9pPr marL="2438339" algn="l" rtl="0" eaLnBrk="1" fontAlgn="base" hangingPunct="1">
              <a:spcBef>
                <a:spcPct val="0"/>
              </a:spcBef>
              <a:spcAft>
                <a:spcPct val="0"/>
              </a:spcAft>
              <a:defRPr sz="4267" b="1">
                <a:solidFill>
                  <a:srgbClr val="F77B0B"/>
                </a:solidFill>
                <a:latin typeface="Tahoma" charset="0"/>
              </a:defRPr>
            </a:lvl9pPr>
          </a:lstStyle>
          <a:p>
            <a:r>
              <a:rPr lang="en-US" sz="2000" kern="0" dirty="0"/>
              <a:t>Case Study 1</a:t>
            </a:r>
          </a:p>
        </p:txBody>
      </p:sp>
    </p:spTree>
    <p:extLst>
      <p:ext uri="{BB962C8B-B14F-4D97-AF65-F5344CB8AC3E}">
        <p14:creationId xmlns:p14="http://schemas.microsoft.com/office/powerpoint/2010/main" val="51833478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3F2BD-A925-AB68-852E-4B75142AAC7A}"/>
              </a:ext>
            </a:extLst>
          </p:cNvPr>
          <p:cNvSpPr>
            <a:spLocks noGrp="1"/>
          </p:cNvSpPr>
          <p:nvPr>
            <p:ph type="title"/>
          </p:nvPr>
        </p:nvSpPr>
        <p:spPr/>
        <p:txBody>
          <a:bodyPr/>
          <a:lstStyle/>
          <a:p>
            <a:r>
              <a:rPr lang="en-US" dirty="0"/>
              <a:t>Evaluation – Mastery Learning Models</a:t>
            </a:r>
          </a:p>
        </p:txBody>
      </p:sp>
      <p:sp>
        <p:nvSpPr>
          <p:cNvPr id="3" name="Content Placeholder 2">
            <a:extLst>
              <a:ext uri="{FF2B5EF4-FFF2-40B4-BE49-F238E27FC236}">
                <a16:creationId xmlns:a16="http://schemas.microsoft.com/office/drawing/2014/main" id="{1953420D-95C6-36E5-ACEC-A692D4522EF7}"/>
              </a:ext>
            </a:extLst>
          </p:cNvPr>
          <p:cNvSpPr>
            <a:spLocks noGrp="1"/>
          </p:cNvSpPr>
          <p:nvPr>
            <p:ph sz="quarter" idx="11"/>
          </p:nvPr>
        </p:nvSpPr>
        <p:spPr/>
        <p:txBody>
          <a:bodyPr anchor="ctr"/>
          <a:lstStyle/>
          <a:p>
            <a:r>
              <a:rPr lang="en-US" dirty="0"/>
              <a:t>Data collected from 342 simulated trainees’ trial lessons</a:t>
            </a:r>
          </a:p>
          <a:p>
            <a:endParaRPr lang="en-US" sz="1600" dirty="0"/>
          </a:p>
          <a:p>
            <a:r>
              <a:rPr lang="en-US" dirty="0"/>
              <a:t>Trainees of varying preexisting knowledge classified into proficiency levels:</a:t>
            </a:r>
          </a:p>
          <a:p>
            <a:pPr lvl="1"/>
            <a:r>
              <a:rPr lang="en-US" dirty="0"/>
              <a:t>Novice: 17-27 lessons</a:t>
            </a:r>
          </a:p>
          <a:p>
            <a:pPr lvl="1"/>
            <a:r>
              <a:rPr lang="en-US" dirty="0"/>
              <a:t>Advanced beginner: 12-16 lessons</a:t>
            </a:r>
          </a:p>
          <a:p>
            <a:pPr lvl="1"/>
            <a:r>
              <a:rPr lang="en-US" dirty="0"/>
              <a:t>Competent: 4-14 lessons</a:t>
            </a:r>
          </a:p>
          <a:p>
            <a:pPr lvl="1"/>
            <a:endParaRPr lang="en-US" sz="1600" dirty="0"/>
          </a:p>
          <a:p>
            <a:r>
              <a:rPr lang="en-US" dirty="0"/>
              <a:t>Automatic progression to proficiency determined using the adaptive framework</a:t>
            </a:r>
          </a:p>
          <a:p>
            <a:pPr lvl="1"/>
            <a:r>
              <a:rPr lang="en-US" dirty="0"/>
              <a:t>Worst case ~ 2.25 h (27 lessons @ ~5 min per lesson)</a:t>
            </a:r>
          </a:p>
          <a:p>
            <a:pPr marL="609585" lvl="1" indent="0">
              <a:buNone/>
            </a:pPr>
            <a:endParaRPr lang="en-US" sz="1600" dirty="0"/>
          </a:p>
          <a:p>
            <a:r>
              <a:rPr lang="en-US" dirty="0"/>
              <a:t>Traditional CLS classroom-based training requires ~ 20 h</a:t>
            </a:r>
          </a:p>
        </p:txBody>
      </p:sp>
      <p:sp>
        <p:nvSpPr>
          <p:cNvPr id="4" name="Title 1">
            <a:extLst>
              <a:ext uri="{FF2B5EF4-FFF2-40B4-BE49-F238E27FC236}">
                <a16:creationId xmlns:a16="http://schemas.microsoft.com/office/drawing/2014/main" id="{8DCF068E-3C4D-1F0D-D78C-3158759C9332}"/>
              </a:ext>
            </a:extLst>
          </p:cNvPr>
          <p:cNvSpPr txBox="1">
            <a:spLocks/>
          </p:cNvSpPr>
          <p:nvPr/>
        </p:nvSpPr>
        <p:spPr bwMode="auto">
          <a:xfrm>
            <a:off x="10202779" y="0"/>
            <a:ext cx="1989221" cy="7951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2800" b="1">
                <a:solidFill>
                  <a:schemeClr val="bg1"/>
                </a:solidFill>
                <a:latin typeface="+mj-lt"/>
                <a:ea typeface="+mj-ea"/>
                <a:cs typeface="+mj-cs"/>
              </a:defRPr>
            </a:lvl1pPr>
            <a:lvl2pPr algn="l" rtl="0" eaLnBrk="1" fontAlgn="base" hangingPunct="1">
              <a:spcBef>
                <a:spcPct val="0"/>
              </a:spcBef>
              <a:spcAft>
                <a:spcPct val="0"/>
              </a:spcAft>
              <a:defRPr sz="4267" b="1">
                <a:solidFill>
                  <a:srgbClr val="F77B0B"/>
                </a:solidFill>
                <a:latin typeface="Tahoma" charset="0"/>
              </a:defRPr>
            </a:lvl2pPr>
            <a:lvl3pPr algn="l" rtl="0" eaLnBrk="1" fontAlgn="base" hangingPunct="1">
              <a:spcBef>
                <a:spcPct val="0"/>
              </a:spcBef>
              <a:spcAft>
                <a:spcPct val="0"/>
              </a:spcAft>
              <a:defRPr sz="4267" b="1">
                <a:solidFill>
                  <a:srgbClr val="F77B0B"/>
                </a:solidFill>
                <a:latin typeface="Tahoma" charset="0"/>
              </a:defRPr>
            </a:lvl3pPr>
            <a:lvl4pPr algn="l" rtl="0" eaLnBrk="1" fontAlgn="base" hangingPunct="1">
              <a:spcBef>
                <a:spcPct val="0"/>
              </a:spcBef>
              <a:spcAft>
                <a:spcPct val="0"/>
              </a:spcAft>
              <a:defRPr sz="4267" b="1">
                <a:solidFill>
                  <a:srgbClr val="F77B0B"/>
                </a:solidFill>
                <a:latin typeface="Tahoma" charset="0"/>
              </a:defRPr>
            </a:lvl4pPr>
            <a:lvl5pPr algn="l" rtl="0" eaLnBrk="1" fontAlgn="base" hangingPunct="1">
              <a:spcBef>
                <a:spcPct val="0"/>
              </a:spcBef>
              <a:spcAft>
                <a:spcPct val="0"/>
              </a:spcAft>
              <a:defRPr sz="4267" b="1">
                <a:solidFill>
                  <a:srgbClr val="F77B0B"/>
                </a:solidFill>
                <a:latin typeface="Tahoma" charset="0"/>
              </a:defRPr>
            </a:lvl5pPr>
            <a:lvl6pPr marL="609585" algn="l" rtl="0" eaLnBrk="1" fontAlgn="base" hangingPunct="1">
              <a:spcBef>
                <a:spcPct val="0"/>
              </a:spcBef>
              <a:spcAft>
                <a:spcPct val="0"/>
              </a:spcAft>
              <a:defRPr sz="4267" b="1">
                <a:solidFill>
                  <a:srgbClr val="F77B0B"/>
                </a:solidFill>
                <a:latin typeface="Tahoma" charset="0"/>
              </a:defRPr>
            </a:lvl6pPr>
            <a:lvl7pPr marL="1219170" algn="l" rtl="0" eaLnBrk="1" fontAlgn="base" hangingPunct="1">
              <a:spcBef>
                <a:spcPct val="0"/>
              </a:spcBef>
              <a:spcAft>
                <a:spcPct val="0"/>
              </a:spcAft>
              <a:defRPr sz="4267" b="1">
                <a:solidFill>
                  <a:srgbClr val="F77B0B"/>
                </a:solidFill>
                <a:latin typeface="Tahoma" charset="0"/>
              </a:defRPr>
            </a:lvl7pPr>
            <a:lvl8pPr marL="1828754" algn="l" rtl="0" eaLnBrk="1" fontAlgn="base" hangingPunct="1">
              <a:spcBef>
                <a:spcPct val="0"/>
              </a:spcBef>
              <a:spcAft>
                <a:spcPct val="0"/>
              </a:spcAft>
              <a:defRPr sz="4267" b="1">
                <a:solidFill>
                  <a:srgbClr val="F77B0B"/>
                </a:solidFill>
                <a:latin typeface="Tahoma" charset="0"/>
              </a:defRPr>
            </a:lvl8pPr>
            <a:lvl9pPr marL="2438339" algn="l" rtl="0" eaLnBrk="1" fontAlgn="base" hangingPunct="1">
              <a:spcBef>
                <a:spcPct val="0"/>
              </a:spcBef>
              <a:spcAft>
                <a:spcPct val="0"/>
              </a:spcAft>
              <a:defRPr sz="4267" b="1">
                <a:solidFill>
                  <a:srgbClr val="F77B0B"/>
                </a:solidFill>
                <a:latin typeface="Tahoma" charset="0"/>
              </a:defRPr>
            </a:lvl9pPr>
          </a:lstStyle>
          <a:p>
            <a:r>
              <a:rPr lang="en-US" sz="2000" kern="0" dirty="0"/>
              <a:t>Case Study 1</a:t>
            </a:r>
          </a:p>
        </p:txBody>
      </p:sp>
      <p:sp>
        <p:nvSpPr>
          <p:cNvPr id="5" name="TextBox 4">
            <a:extLst>
              <a:ext uri="{FF2B5EF4-FFF2-40B4-BE49-F238E27FC236}">
                <a16:creationId xmlns:a16="http://schemas.microsoft.com/office/drawing/2014/main" id="{08544CB6-8FD9-B5D4-CA3A-01C99A5FA7FD}"/>
              </a:ext>
            </a:extLst>
          </p:cNvPr>
          <p:cNvSpPr txBox="1"/>
          <p:nvPr/>
        </p:nvSpPr>
        <p:spPr>
          <a:xfrm>
            <a:off x="2811886" y="6292976"/>
            <a:ext cx="7001953" cy="5897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457189" indent="-457189" eaLnBrk="1" hangingPunct="1">
              <a:spcBef>
                <a:spcPct val="20000"/>
              </a:spcBef>
              <a:buClr>
                <a:schemeClr val="tx1"/>
              </a:buClr>
              <a:buSzPct val="75000"/>
              <a:buFont typeface="Wingdings" charset="2"/>
              <a:buChar char="Ø"/>
              <a:defRPr sz="2800">
                <a:latin typeface="Arial Narrow" charset="0"/>
                <a:ea typeface="Arial Narrow" charset="0"/>
                <a:cs typeface="Arial Narrow" charset="0"/>
              </a:defRPr>
            </a:lvl1pPr>
            <a:lvl2pPr marL="990575" lvl="1" indent="-380990" eaLnBrk="1" hangingPunct="1">
              <a:spcBef>
                <a:spcPct val="20000"/>
              </a:spcBef>
              <a:buClr>
                <a:schemeClr val="tx1"/>
              </a:buClr>
              <a:buSzPct val="75000"/>
              <a:buFont typeface="Wingdings" pitchFamily="2" charset="2"/>
              <a:buChar char="n"/>
              <a:defRPr sz="2400">
                <a:latin typeface="Arial Narrow" charset="0"/>
                <a:ea typeface="Arial Narrow" charset="0"/>
                <a:cs typeface="Arial Narrow" charset="0"/>
              </a:defRPr>
            </a:lvl2pPr>
            <a:lvl3pPr marL="1523962" indent="-304792" eaLnBrk="1" hangingPunct="1">
              <a:spcBef>
                <a:spcPct val="20000"/>
              </a:spcBef>
              <a:buClr>
                <a:schemeClr val="tx1"/>
              </a:buClr>
              <a:buSzPct val="50000"/>
              <a:buFont typeface="Wingdings" charset="2"/>
              <a:buChar char="v"/>
              <a:defRPr sz="2000">
                <a:latin typeface="Arial Narrow" charset="0"/>
                <a:ea typeface="Arial Narrow" charset="0"/>
                <a:cs typeface="Arial Narrow" charset="0"/>
              </a:defRPr>
            </a:lvl3pPr>
            <a:lvl4pPr marL="2133547" indent="-304792" eaLnBrk="1" hangingPunct="1">
              <a:spcBef>
                <a:spcPct val="20000"/>
              </a:spcBef>
              <a:buClr>
                <a:schemeClr val="accent2"/>
              </a:buClr>
              <a:buSzPct val="55000"/>
              <a:buFont typeface="Wingdings" pitchFamily="2" charset="2"/>
              <a:buChar char="n"/>
              <a:defRPr sz="2667">
                <a:latin typeface="+mn-lt"/>
              </a:defRPr>
            </a:lvl4pPr>
            <a:lvl5pPr marL="2743131" indent="-304792" eaLnBrk="1" hangingPunct="1">
              <a:spcBef>
                <a:spcPct val="20000"/>
              </a:spcBef>
              <a:buClr>
                <a:schemeClr val="accent1"/>
              </a:buClr>
              <a:buSzPct val="50000"/>
              <a:buFont typeface="Wingdings" pitchFamily="2" charset="2"/>
              <a:buChar char="n"/>
              <a:defRPr sz="2667">
                <a:latin typeface="+mn-lt"/>
              </a:defRPr>
            </a:lvl5pPr>
            <a:lvl6pPr marL="3352716" indent="-304792" fontAlgn="base">
              <a:spcBef>
                <a:spcPct val="20000"/>
              </a:spcBef>
              <a:spcAft>
                <a:spcPct val="0"/>
              </a:spcAft>
              <a:buClr>
                <a:schemeClr val="accent1"/>
              </a:buClr>
              <a:buSzPct val="50000"/>
              <a:buFont typeface="Wingdings" pitchFamily="2" charset="2"/>
              <a:buChar char="n"/>
              <a:defRPr sz="2667">
                <a:latin typeface="+mn-lt"/>
              </a:defRPr>
            </a:lvl6pPr>
            <a:lvl7pPr marL="3962301" indent="-304792" fontAlgn="base">
              <a:spcBef>
                <a:spcPct val="20000"/>
              </a:spcBef>
              <a:spcAft>
                <a:spcPct val="0"/>
              </a:spcAft>
              <a:buClr>
                <a:schemeClr val="accent1"/>
              </a:buClr>
              <a:buSzPct val="50000"/>
              <a:buFont typeface="Wingdings" pitchFamily="2" charset="2"/>
              <a:buChar char="n"/>
              <a:defRPr sz="2667">
                <a:latin typeface="+mn-lt"/>
              </a:defRPr>
            </a:lvl7pPr>
            <a:lvl8pPr marL="4571886" indent="-304792" fontAlgn="base">
              <a:spcBef>
                <a:spcPct val="20000"/>
              </a:spcBef>
              <a:spcAft>
                <a:spcPct val="0"/>
              </a:spcAft>
              <a:buClr>
                <a:schemeClr val="accent1"/>
              </a:buClr>
              <a:buSzPct val="50000"/>
              <a:buFont typeface="Wingdings" pitchFamily="2" charset="2"/>
              <a:buChar char="n"/>
              <a:defRPr sz="2667">
                <a:latin typeface="+mn-lt"/>
              </a:defRPr>
            </a:lvl8pPr>
            <a:lvl9pPr marL="5181470" indent="-304792" fontAlgn="base">
              <a:spcBef>
                <a:spcPct val="20000"/>
              </a:spcBef>
              <a:spcAft>
                <a:spcPct val="0"/>
              </a:spcAft>
              <a:buClr>
                <a:schemeClr val="accent1"/>
              </a:buClr>
              <a:buSzPct val="50000"/>
              <a:buFont typeface="Wingdings" pitchFamily="2" charset="2"/>
              <a:buChar char="n"/>
              <a:defRPr sz="2667">
                <a:latin typeface="+mn-lt"/>
              </a:defRPr>
            </a:lvl9pPr>
          </a:lstStyle>
          <a:p>
            <a:pPr marL="0" indent="0">
              <a:buNone/>
            </a:pPr>
            <a:r>
              <a:rPr lang="en-US" sz="1800" b="1" i="1" dirty="0">
                <a:solidFill>
                  <a:srgbClr val="C00000"/>
                </a:solidFill>
              </a:rPr>
              <a:t>LO3: List and compute savings (i.e., time, cost, etc.) from applying machine learning to relevant XR-enabled MS&amp;T applications from recent case studies</a:t>
            </a:r>
          </a:p>
          <a:p>
            <a:pPr marL="0" indent="0">
              <a:buNone/>
            </a:pPr>
            <a:endParaRPr lang="en-US" sz="1800" b="1" i="1" dirty="0">
              <a:solidFill>
                <a:srgbClr val="C00000"/>
              </a:solidFill>
            </a:endParaRPr>
          </a:p>
          <a:p>
            <a:pPr marL="0" indent="0">
              <a:buNone/>
            </a:pPr>
            <a:endParaRPr lang="en-US" sz="1800" b="1" i="1" dirty="0">
              <a:solidFill>
                <a:srgbClr val="C00000"/>
              </a:solidFill>
            </a:endParaRPr>
          </a:p>
        </p:txBody>
      </p:sp>
    </p:spTree>
    <p:extLst>
      <p:ext uri="{BB962C8B-B14F-4D97-AF65-F5344CB8AC3E}">
        <p14:creationId xmlns:p14="http://schemas.microsoft.com/office/powerpoint/2010/main" val="411858058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49CFC3-A334-1D3D-D9E0-AA3F2D1A4EF8}"/>
              </a:ext>
            </a:extLst>
          </p:cNvPr>
          <p:cNvSpPr>
            <a:spLocks noGrp="1"/>
          </p:cNvSpPr>
          <p:nvPr>
            <p:ph type="title"/>
          </p:nvPr>
        </p:nvSpPr>
        <p:spPr/>
        <p:txBody>
          <a:bodyPr/>
          <a:lstStyle/>
          <a:p>
            <a:r>
              <a:rPr lang="en-US" dirty="0"/>
              <a:t>Faded Worked Examples</a:t>
            </a:r>
          </a:p>
        </p:txBody>
      </p:sp>
      <p:sp>
        <p:nvSpPr>
          <p:cNvPr id="3" name="Content Placeholder 2">
            <a:extLst>
              <a:ext uri="{FF2B5EF4-FFF2-40B4-BE49-F238E27FC236}">
                <a16:creationId xmlns:a16="http://schemas.microsoft.com/office/drawing/2014/main" id="{744FB556-5AA4-E4DC-7452-6DEC75C4099A}"/>
              </a:ext>
            </a:extLst>
          </p:cNvPr>
          <p:cNvSpPr>
            <a:spLocks noGrp="1"/>
          </p:cNvSpPr>
          <p:nvPr>
            <p:ph sz="quarter" idx="11"/>
          </p:nvPr>
        </p:nvSpPr>
        <p:spPr/>
        <p:txBody>
          <a:bodyPr/>
          <a:lstStyle/>
          <a:p>
            <a:pPr>
              <a:spcAft>
                <a:spcPts val="1200"/>
              </a:spcAft>
            </a:pPr>
            <a:r>
              <a:rPr lang="en-US" dirty="0"/>
              <a:t>Worked examples implemented at novice and advanced beginner levels</a:t>
            </a:r>
            <a:r>
              <a:rPr lang="en-US" i="1" dirty="0"/>
              <a:t> </a:t>
            </a:r>
          </a:p>
          <a:p>
            <a:pPr lvl="1">
              <a:spcAft>
                <a:spcPts val="1200"/>
              </a:spcAft>
            </a:pPr>
            <a:r>
              <a:rPr lang="en-US" dirty="0"/>
              <a:t>Visually demonstrate animations of proper procedure (i.e., what success looks like)</a:t>
            </a:r>
          </a:p>
          <a:p>
            <a:pPr>
              <a:spcAft>
                <a:spcPts val="1200"/>
              </a:spcAft>
            </a:pPr>
            <a:r>
              <a:rPr lang="en-US" b="1" i="1" dirty="0"/>
              <a:t>ML technique used: </a:t>
            </a:r>
            <a:r>
              <a:rPr lang="en-US" dirty="0"/>
              <a:t>Genetic algorithms coupled with novelty search and combinatorial optimization</a:t>
            </a:r>
          </a:p>
          <a:p>
            <a:pPr lvl="1">
              <a:spcAft>
                <a:spcPts val="1200"/>
              </a:spcAft>
            </a:pPr>
            <a:r>
              <a:rPr lang="en-US" dirty="0"/>
              <a:t>Trainees reach levels determined by ML and worked examples are adaptively faded within XR scenarios to increase retention</a:t>
            </a:r>
          </a:p>
          <a:p>
            <a:pPr>
              <a:spcAft>
                <a:spcPts val="1200"/>
              </a:spcAft>
            </a:pPr>
            <a:r>
              <a:rPr lang="en-US" b="1" i="1" dirty="0"/>
              <a:t>ML technique used: </a:t>
            </a:r>
            <a:r>
              <a:rPr lang="en-US" dirty="0"/>
              <a:t>BKT</a:t>
            </a:r>
          </a:p>
          <a:p>
            <a:pPr lvl="1">
              <a:spcAft>
                <a:spcPts val="1200"/>
              </a:spcAft>
            </a:pPr>
            <a:r>
              <a:rPr lang="en-US" dirty="0"/>
              <a:t>Determines detail of animation demonstration &amp; application activities</a:t>
            </a:r>
          </a:p>
          <a:p>
            <a:pPr lvl="1">
              <a:spcAft>
                <a:spcPts val="1200"/>
              </a:spcAft>
            </a:pPr>
            <a:r>
              <a:rPr lang="en-US" dirty="0"/>
              <a:t>E.g., Applying a tourniquet on a manikin within an allotted amount of time</a:t>
            </a:r>
          </a:p>
        </p:txBody>
      </p:sp>
      <p:sp>
        <p:nvSpPr>
          <p:cNvPr id="4" name="Title 1">
            <a:extLst>
              <a:ext uri="{FF2B5EF4-FFF2-40B4-BE49-F238E27FC236}">
                <a16:creationId xmlns:a16="http://schemas.microsoft.com/office/drawing/2014/main" id="{3FEE6A51-86E0-F138-5163-1056E8767059}"/>
              </a:ext>
            </a:extLst>
          </p:cNvPr>
          <p:cNvSpPr txBox="1">
            <a:spLocks/>
          </p:cNvSpPr>
          <p:nvPr/>
        </p:nvSpPr>
        <p:spPr bwMode="auto">
          <a:xfrm>
            <a:off x="10202779" y="0"/>
            <a:ext cx="1989221" cy="7951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2800" b="1">
                <a:solidFill>
                  <a:schemeClr val="bg1"/>
                </a:solidFill>
                <a:latin typeface="+mj-lt"/>
                <a:ea typeface="+mj-ea"/>
                <a:cs typeface="+mj-cs"/>
              </a:defRPr>
            </a:lvl1pPr>
            <a:lvl2pPr algn="l" rtl="0" eaLnBrk="1" fontAlgn="base" hangingPunct="1">
              <a:spcBef>
                <a:spcPct val="0"/>
              </a:spcBef>
              <a:spcAft>
                <a:spcPct val="0"/>
              </a:spcAft>
              <a:defRPr sz="4267" b="1">
                <a:solidFill>
                  <a:srgbClr val="F77B0B"/>
                </a:solidFill>
                <a:latin typeface="Tahoma" charset="0"/>
              </a:defRPr>
            </a:lvl2pPr>
            <a:lvl3pPr algn="l" rtl="0" eaLnBrk="1" fontAlgn="base" hangingPunct="1">
              <a:spcBef>
                <a:spcPct val="0"/>
              </a:spcBef>
              <a:spcAft>
                <a:spcPct val="0"/>
              </a:spcAft>
              <a:defRPr sz="4267" b="1">
                <a:solidFill>
                  <a:srgbClr val="F77B0B"/>
                </a:solidFill>
                <a:latin typeface="Tahoma" charset="0"/>
              </a:defRPr>
            </a:lvl3pPr>
            <a:lvl4pPr algn="l" rtl="0" eaLnBrk="1" fontAlgn="base" hangingPunct="1">
              <a:spcBef>
                <a:spcPct val="0"/>
              </a:spcBef>
              <a:spcAft>
                <a:spcPct val="0"/>
              </a:spcAft>
              <a:defRPr sz="4267" b="1">
                <a:solidFill>
                  <a:srgbClr val="F77B0B"/>
                </a:solidFill>
                <a:latin typeface="Tahoma" charset="0"/>
              </a:defRPr>
            </a:lvl4pPr>
            <a:lvl5pPr algn="l" rtl="0" eaLnBrk="1" fontAlgn="base" hangingPunct="1">
              <a:spcBef>
                <a:spcPct val="0"/>
              </a:spcBef>
              <a:spcAft>
                <a:spcPct val="0"/>
              </a:spcAft>
              <a:defRPr sz="4267" b="1">
                <a:solidFill>
                  <a:srgbClr val="F77B0B"/>
                </a:solidFill>
                <a:latin typeface="Tahoma" charset="0"/>
              </a:defRPr>
            </a:lvl5pPr>
            <a:lvl6pPr marL="609585" algn="l" rtl="0" eaLnBrk="1" fontAlgn="base" hangingPunct="1">
              <a:spcBef>
                <a:spcPct val="0"/>
              </a:spcBef>
              <a:spcAft>
                <a:spcPct val="0"/>
              </a:spcAft>
              <a:defRPr sz="4267" b="1">
                <a:solidFill>
                  <a:srgbClr val="F77B0B"/>
                </a:solidFill>
                <a:latin typeface="Tahoma" charset="0"/>
              </a:defRPr>
            </a:lvl6pPr>
            <a:lvl7pPr marL="1219170" algn="l" rtl="0" eaLnBrk="1" fontAlgn="base" hangingPunct="1">
              <a:spcBef>
                <a:spcPct val="0"/>
              </a:spcBef>
              <a:spcAft>
                <a:spcPct val="0"/>
              </a:spcAft>
              <a:defRPr sz="4267" b="1">
                <a:solidFill>
                  <a:srgbClr val="F77B0B"/>
                </a:solidFill>
                <a:latin typeface="Tahoma" charset="0"/>
              </a:defRPr>
            </a:lvl7pPr>
            <a:lvl8pPr marL="1828754" algn="l" rtl="0" eaLnBrk="1" fontAlgn="base" hangingPunct="1">
              <a:spcBef>
                <a:spcPct val="0"/>
              </a:spcBef>
              <a:spcAft>
                <a:spcPct val="0"/>
              </a:spcAft>
              <a:defRPr sz="4267" b="1">
                <a:solidFill>
                  <a:srgbClr val="F77B0B"/>
                </a:solidFill>
                <a:latin typeface="Tahoma" charset="0"/>
              </a:defRPr>
            </a:lvl8pPr>
            <a:lvl9pPr marL="2438339" algn="l" rtl="0" eaLnBrk="1" fontAlgn="base" hangingPunct="1">
              <a:spcBef>
                <a:spcPct val="0"/>
              </a:spcBef>
              <a:spcAft>
                <a:spcPct val="0"/>
              </a:spcAft>
              <a:defRPr sz="4267" b="1">
                <a:solidFill>
                  <a:srgbClr val="F77B0B"/>
                </a:solidFill>
                <a:latin typeface="Tahoma" charset="0"/>
              </a:defRPr>
            </a:lvl9pPr>
          </a:lstStyle>
          <a:p>
            <a:r>
              <a:rPr lang="en-US" sz="2000" kern="0" dirty="0"/>
              <a:t>Case Study 1</a:t>
            </a:r>
          </a:p>
        </p:txBody>
      </p:sp>
    </p:spTree>
    <p:extLst>
      <p:ext uri="{BB962C8B-B14F-4D97-AF65-F5344CB8AC3E}">
        <p14:creationId xmlns:p14="http://schemas.microsoft.com/office/powerpoint/2010/main" val="135374374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B55DE2-B4E8-2C45-D21A-8A1C573EC54F}"/>
              </a:ext>
            </a:extLst>
          </p:cNvPr>
          <p:cNvSpPr>
            <a:spLocks noGrp="1"/>
          </p:cNvSpPr>
          <p:nvPr>
            <p:ph type="title"/>
          </p:nvPr>
        </p:nvSpPr>
        <p:spPr/>
        <p:txBody>
          <a:bodyPr/>
          <a:lstStyle/>
          <a:p>
            <a:r>
              <a:rPr lang="en-US" dirty="0"/>
              <a:t>Corrective Self-Regulation Feedback</a:t>
            </a:r>
          </a:p>
        </p:txBody>
      </p:sp>
      <p:sp>
        <p:nvSpPr>
          <p:cNvPr id="3" name="Content Placeholder 2">
            <a:extLst>
              <a:ext uri="{FF2B5EF4-FFF2-40B4-BE49-F238E27FC236}">
                <a16:creationId xmlns:a16="http://schemas.microsoft.com/office/drawing/2014/main" id="{5B846FA5-D936-6C95-79A3-534A61D4104D}"/>
              </a:ext>
            </a:extLst>
          </p:cNvPr>
          <p:cNvSpPr>
            <a:spLocks noGrp="1"/>
          </p:cNvSpPr>
          <p:nvPr>
            <p:ph sz="quarter" idx="11"/>
          </p:nvPr>
        </p:nvSpPr>
        <p:spPr/>
        <p:txBody>
          <a:bodyPr anchor="ctr"/>
          <a:lstStyle/>
          <a:p>
            <a:pPr>
              <a:spcAft>
                <a:spcPts val="1200"/>
              </a:spcAft>
            </a:pPr>
            <a:r>
              <a:rPr lang="en-US" b="1" i="1" dirty="0"/>
              <a:t>ML technique used: </a:t>
            </a:r>
            <a:r>
              <a:rPr lang="en-US" dirty="0"/>
              <a:t>BKT</a:t>
            </a:r>
          </a:p>
          <a:p>
            <a:pPr lvl="1">
              <a:spcAft>
                <a:spcPts val="1200"/>
              </a:spcAft>
            </a:pPr>
            <a:r>
              <a:rPr lang="en-US" dirty="0"/>
              <a:t>Trainee must achieve understanding predicted by the BKT</a:t>
            </a:r>
          </a:p>
          <a:p>
            <a:pPr lvl="1">
              <a:spcAft>
                <a:spcPts val="1200"/>
              </a:spcAft>
            </a:pPr>
            <a:r>
              <a:rPr lang="en-US" dirty="0"/>
              <a:t>If poor performance is observed, the BKT parameters are updated and the expected amount of learning for lessons covering the same concepts increases.</a:t>
            </a:r>
          </a:p>
          <a:p>
            <a:pPr>
              <a:spcAft>
                <a:spcPts val="1200"/>
              </a:spcAft>
            </a:pPr>
            <a:r>
              <a:rPr lang="en-US" dirty="0">
                <a:sym typeface="Wingdings" pitchFamily="2" charset="2"/>
              </a:rPr>
              <a:t>Trainee demonstrates spatial knowledge by selecting digitally rendered object</a:t>
            </a:r>
          </a:p>
          <a:p>
            <a:pPr lvl="1">
              <a:spcAft>
                <a:spcPts val="1200"/>
              </a:spcAft>
            </a:pPr>
            <a:r>
              <a:rPr lang="en-US" dirty="0">
                <a:sym typeface="Wingdings" pitchFamily="2" charset="2"/>
              </a:rPr>
              <a:t>E.g., placing a needle chest decompression (NCD) at the correct injury site</a:t>
            </a:r>
          </a:p>
          <a:p>
            <a:pPr>
              <a:spcAft>
                <a:spcPts val="1200"/>
              </a:spcAft>
            </a:pPr>
            <a:r>
              <a:rPr lang="en-US" dirty="0">
                <a:sym typeface="Wingdings" pitchFamily="2" charset="2"/>
              </a:rPr>
              <a:t>Provides corrective feedback by incorporating Q&amp;A feedback prompts</a:t>
            </a:r>
          </a:p>
          <a:p>
            <a:pPr>
              <a:spcAft>
                <a:spcPts val="1200"/>
              </a:spcAft>
            </a:pPr>
            <a:r>
              <a:rPr lang="en-US" dirty="0">
                <a:sym typeface="Wingdings" pitchFamily="2" charset="2"/>
              </a:rPr>
              <a:t>As a trainee’s proficiency increases feedback is reduced so mistakes have more dire consequences</a:t>
            </a:r>
          </a:p>
        </p:txBody>
      </p:sp>
      <p:sp>
        <p:nvSpPr>
          <p:cNvPr id="4" name="Title 1">
            <a:extLst>
              <a:ext uri="{FF2B5EF4-FFF2-40B4-BE49-F238E27FC236}">
                <a16:creationId xmlns:a16="http://schemas.microsoft.com/office/drawing/2014/main" id="{7B1C9ABD-AEE2-7D21-ABBF-DCABCD727D24}"/>
              </a:ext>
            </a:extLst>
          </p:cNvPr>
          <p:cNvSpPr txBox="1">
            <a:spLocks/>
          </p:cNvSpPr>
          <p:nvPr/>
        </p:nvSpPr>
        <p:spPr bwMode="auto">
          <a:xfrm>
            <a:off x="10202779" y="0"/>
            <a:ext cx="1989221" cy="7951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2800" b="1">
                <a:solidFill>
                  <a:schemeClr val="bg1"/>
                </a:solidFill>
                <a:latin typeface="+mj-lt"/>
                <a:ea typeface="+mj-ea"/>
                <a:cs typeface="+mj-cs"/>
              </a:defRPr>
            </a:lvl1pPr>
            <a:lvl2pPr algn="l" rtl="0" eaLnBrk="1" fontAlgn="base" hangingPunct="1">
              <a:spcBef>
                <a:spcPct val="0"/>
              </a:spcBef>
              <a:spcAft>
                <a:spcPct val="0"/>
              </a:spcAft>
              <a:defRPr sz="4267" b="1">
                <a:solidFill>
                  <a:srgbClr val="F77B0B"/>
                </a:solidFill>
                <a:latin typeface="Tahoma" charset="0"/>
              </a:defRPr>
            </a:lvl2pPr>
            <a:lvl3pPr algn="l" rtl="0" eaLnBrk="1" fontAlgn="base" hangingPunct="1">
              <a:spcBef>
                <a:spcPct val="0"/>
              </a:spcBef>
              <a:spcAft>
                <a:spcPct val="0"/>
              </a:spcAft>
              <a:defRPr sz="4267" b="1">
                <a:solidFill>
                  <a:srgbClr val="F77B0B"/>
                </a:solidFill>
                <a:latin typeface="Tahoma" charset="0"/>
              </a:defRPr>
            </a:lvl3pPr>
            <a:lvl4pPr algn="l" rtl="0" eaLnBrk="1" fontAlgn="base" hangingPunct="1">
              <a:spcBef>
                <a:spcPct val="0"/>
              </a:spcBef>
              <a:spcAft>
                <a:spcPct val="0"/>
              </a:spcAft>
              <a:defRPr sz="4267" b="1">
                <a:solidFill>
                  <a:srgbClr val="F77B0B"/>
                </a:solidFill>
                <a:latin typeface="Tahoma" charset="0"/>
              </a:defRPr>
            </a:lvl4pPr>
            <a:lvl5pPr algn="l" rtl="0" eaLnBrk="1" fontAlgn="base" hangingPunct="1">
              <a:spcBef>
                <a:spcPct val="0"/>
              </a:spcBef>
              <a:spcAft>
                <a:spcPct val="0"/>
              </a:spcAft>
              <a:defRPr sz="4267" b="1">
                <a:solidFill>
                  <a:srgbClr val="F77B0B"/>
                </a:solidFill>
                <a:latin typeface="Tahoma" charset="0"/>
              </a:defRPr>
            </a:lvl5pPr>
            <a:lvl6pPr marL="609585" algn="l" rtl="0" eaLnBrk="1" fontAlgn="base" hangingPunct="1">
              <a:spcBef>
                <a:spcPct val="0"/>
              </a:spcBef>
              <a:spcAft>
                <a:spcPct val="0"/>
              </a:spcAft>
              <a:defRPr sz="4267" b="1">
                <a:solidFill>
                  <a:srgbClr val="F77B0B"/>
                </a:solidFill>
                <a:latin typeface="Tahoma" charset="0"/>
              </a:defRPr>
            </a:lvl6pPr>
            <a:lvl7pPr marL="1219170" algn="l" rtl="0" eaLnBrk="1" fontAlgn="base" hangingPunct="1">
              <a:spcBef>
                <a:spcPct val="0"/>
              </a:spcBef>
              <a:spcAft>
                <a:spcPct val="0"/>
              </a:spcAft>
              <a:defRPr sz="4267" b="1">
                <a:solidFill>
                  <a:srgbClr val="F77B0B"/>
                </a:solidFill>
                <a:latin typeface="Tahoma" charset="0"/>
              </a:defRPr>
            </a:lvl7pPr>
            <a:lvl8pPr marL="1828754" algn="l" rtl="0" eaLnBrk="1" fontAlgn="base" hangingPunct="1">
              <a:spcBef>
                <a:spcPct val="0"/>
              </a:spcBef>
              <a:spcAft>
                <a:spcPct val="0"/>
              </a:spcAft>
              <a:defRPr sz="4267" b="1">
                <a:solidFill>
                  <a:srgbClr val="F77B0B"/>
                </a:solidFill>
                <a:latin typeface="Tahoma" charset="0"/>
              </a:defRPr>
            </a:lvl8pPr>
            <a:lvl9pPr marL="2438339" algn="l" rtl="0" eaLnBrk="1" fontAlgn="base" hangingPunct="1">
              <a:spcBef>
                <a:spcPct val="0"/>
              </a:spcBef>
              <a:spcAft>
                <a:spcPct val="0"/>
              </a:spcAft>
              <a:defRPr sz="4267" b="1">
                <a:solidFill>
                  <a:srgbClr val="F77B0B"/>
                </a:solidFill>
                <a:latin typeface="Tahoma" charset="0"/>
              </a:defRPr>
            </a:lvl9pPr>
          </a:lstStyle>
          <a:p>
            <a:r>
              <a:rPr lang="en-US" sz="2000" kern="0" dirty="0"/>
              <a:t>Case Study 1</a:t>
            </a:r>
          </a:p>
        </p:txBody>
      </p:sp>
    </p:spTree>
    <p:extLst>
      <p:ext uri="{BB962C8B-B14F-4D97-AF65-F5344CB8AC3E}">
        <p14:creationId xmlns:p14="http://schemas.microsoft.com/office/powerpoint/2010/main" val="40839472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13ABA-5C34-B10F-EC45-7646A400D275}"/>
              </a:ext>
            </a:extLst>
          </p:cNvPr>
          <p:cNvSpPr>
            <a:spLocks noGrp="1"/>
          </p:cNvSpPr>
          <p:nvPr>
            <p:ph type="title"/>
          </p:nvPr>
        </p:nvSpPr>
        <p:spPr/>
        <p:txBody>
          <a:bodyPr/>
          <a:lstStyle/>
          <a:p>
            <a:r>
              <a:rPr lang="en-US" dirty="0"/>
              <a:t>Summary</a:t>
            </a:r>
          </a:p>
        </p:txBody>
      </p:sp>
      <p:sp>
        <p:nvSpPr>
          <p:cNvPr id="3" name="Content Placeholder 2">
            <a:extLst>
              <a:ext uri="{FF2B5EF4-FFF2-40B4-BE49-F238E27FC236}">
                <a16:creationId xmlns:a16="http://schemas.microsoft.com/office/drawing/2014/main" id="{5191D2A5-AC90-E109-28CA-F6D531B9A853}"/>
              </a:ext>
            </a:extLst>
          </p:cNvPr>
          <p:cNvSpPr>
            <a:spLocks noGrp="1"/>
          </p:cNvSpPr>
          <p:nvPr>
            <p:ph sz="quarter" idx="11"/>
          </p:nvPr>
        </p:nvSpPr>
        <p:spPr/>
        <p:txBody>
          <a:bodyPr>
            <a:normAutofit fontScale="92500"/>
          </a:bodyPr>
          <a:lstStyle/>
          <a:p>
            <a:r>
              <a:rPr lang="en-US" dirty="0"/>
              <a:t>Mastery learning models substantially decrease time to reach proficiency</a:t>
            </a:r>
          </a:p>
          <a:p>
            <a:pPr lvl="1"/>
            <a:r>
              <a:rPr lang="en-US" dirty="0"/>
              <a:t>30 – 75 precent</a:t>
            </a:r>
          </a:p>
          <a:p>
            <a:endParaRPr lang="en-US" sz="1200" dirty="0"/>
          </a:p>
          <a:p>
            <a:r>
              <a:rPr lang="en-US" dirty="0"/>
              <a:t>The adaptive training system focuses on matching trainee performance to level of XR immersion</a:t>
            </a:r>
          </a:p>
          <a:p>
            <a:endParaRPr lang="en-US" sz="1200" dirty="0"/>
          </a:p>
          <a:p>
            <a:r>
              <a:rPr lang="en-US" dirty="0"/>
              <a:t>Maintains an optimal level of challenge for trainees</a:t>
            </a:r>
          </a:p>
          <a:p>
            <a:endParaRPr lang="en-US" sz="1200" dirty="0"/>
          </a:p>
          <a:p>
            <a:r>
              <a:rPr lang="en-US" dirty="0"/>
              <a:t>Provides real-time support and corrective feedback</a:t>
            </a:r>
          </a:p>
          <a:p>
            <a:endParaRPr lang="en-US" sz="1200" dirty="0"/>
          </a:p>
          <a:p>
            <a:r>
              <a:rPr lang="en-US" dirty="0"/>
              <a:t>Resolves common trainee misconceptions</a:t>
            </a:r>
          </a:p>
          <a:p>
            <a:pPr lvl="1"/>
            <a:r>
              <a:rPr lang="en-US" dirty="0"/>
              <a:t>Increased confidence &gt; 35 percent</a:t>
            </a:r>
          </a:p>
          <a:p>
            <a:endParaRPr lang="en-US" sz="1200" dirty="0"/>
          </a:p>
          <a:p>
            <a:r>
              <a:rPr lang="en-US" dirty="0"/>
              <a:t>Supports military sustainability efforts by providing the correct training at the right time</a:t>
            </a:r>
          </a:p>
          <a:p>
            <a:endParaRPr lang="en-US" dirty="0"/>
          </a:p>
          <a:p>
            <a:pPr marL="0" indent="0">
              <a:buNone/>
            </a:pPr>
            <a:endParaRPr lang="en-US" dirty="0"/>
          </a:p>
        </p:txBody>
      </p:sp>
      <p:sp>
        <p:nvSpPr>
          <p:cNvPr id="4" name="Title 1">
            <a:extLst>
              <a:ext uri="{FF2B5EF4-FFF2-40B4-BE49-F238E27FC236}">
                <a16:creationId xmlns:a16="http://schemas.microsoft.com/office/drawing/2014/main" id="{294FD7EA-B0A3-EF17-C621-12A80020BDBE}"/>
              </a:ext>
            </a:extLst>
          </p:cNvPr>
          <p:cNvSpPr txBox="1">
            <a:spLocks/>
          </p:cNvSpPr>
          <p:nvPr/>
        </p:nvSpPr>
        <p:spPr bwMode="auto">
          <a:xfrm>
            <a:off x="10202779" y="0"/>
            <a:ext cx="1989221" cy="7951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2800" b="1">
                <a:solidFill>
                  <a:schemeClr val="bg1"/>
                </a:solidFill>
                <a:latin typeface="+mj-lt"/>
                <a:ea typeface="+mj-ea"/>
                <a:cs typeface="+mj-cs"/>
              </a:defRPr>
            </a:lvl1pPr>
            <a:lvl2pPr algn="l" rtl="0" eaLnBrk="1" fontAlgn="base" hangingPunct="1">
              <a:spcBef>
                <a:spcPct val="0"/>
              </a:spcBef>
              <a:spcAft>
                <a:spcPct val="0"/>
              </a:spcAft>
              <a:defRPr sz="4267" b="1">
                <a:solidFill>
                  <a:srgbClr val="F77B0B"/>
                </a:solidFill>
                <a:latin typeface="Tahoma" charset="0"/>
              </a:defRPr>
            </a:lvl2pPr>
            <a:lvl3pPr algn="l" rtl="0" eaLnBrk="1" fontAlgn="base" hangingPunct="1">
              <a:spcBef>
                <a:spcPct val="0"/>
              </a:spcBef>
              <a:spcAft>
                <a:spcPct val="0"/>
              </a:spcAft>
              <a:defRPr sz="4267" b="1">
                <a:solidFill>
                  <a:srgbClr val="F77B0B"/>
                </a:solidFill>
                <a:latin typeface="Tahoma" charset="0"/>
              </a:defRPr>
            </a:lvl3pPr>
            <a:lvl4pPr algn="l" rtl="0" eaLnBrk="1" fontAlgn="base" hangingPunct="1">
              <a:spcBef>
                <a:spcPct val="0"/>
              </a:spcBef>
              <a:spcAft>
                <a:spcPct val="0"/>
              </a:spcAft>
              <a:defRPr sz="4267" b="1">
                <a:solidFill>
                  <a:srgbClr val="F77B0B"/>
                </a:solidFill>
                <a:latin typeface="Tahoma" charset="0"/>
              </a:defRPr>
            </a:lvl4pPr>
            <a:lvl5pPr algn="l" rtl="0" eaLnBrk="1" fontAlgn="base" hangingPunct="1">
              <a:spcBef>
                <a:spcPct val="0"/>
              </a:spcBef>
              <a:spcAft>
                <a:spcPct val="0"/>
              </a:spcAft>
              <a:defRPr sz="4267" b="1">
                <a:solidFill>
                  <a:srgbClr val="F77B0B"/>
                </a:solidFill>
                <a:latin typeface="Tahoma" charset="0"/>
              </a:defRPr>
            </a:lvl5pPr>
            <a:lvl6pPr marL="609585" algn="l" rtl="0" eaLnBrk="1" fontAlgn="base" hangingPunct="1">
              <a:spcBef>
                <a:spcPct val="0"/>
              </a:spcBef>
              <a:spcAft>
                <a:spcPct val="0"/>
              </a:spcAft>
              <a:defRPr sz="4267" b="1">
                <a:solidFill>
                  <a:srgbClr val="F77B0B"/>
                </a:solidFill>
                <a:latin typeface="Tahoma" charset="0"/>
              </a:defRPr>
            </a:lvl6pPr>
            <a:lvl7pPr marL="1219170" algn="l" rtl="0" eaLnBrk="1" fontAlgn="base" hangingPunct="1">
              <a:spcBef>
                <a:spcPct val="0"/>
              </a:spcBef>
              <a:spcAft>
                <a:spcPct val="0"/>
              </a:spcAft>
              <a:defRPr sz="4267" b="1">
                <a:solidFill>
                  <a:srgbClr val="F77B0B"/>
                </a:solidFill>
                <a:latin typeface="Tahoma" charset="0"/>
              </a:defRPr>
            </a:lvl7pPr>
            <a:lvl8pPr marL="1828754" algn="l" rtl="0" eaLnBrk="1" fontAlgn="base" hangingPunct="1">
              <a:spcBef>
                <a:spcPct val="0"/>
              </a:spcBef>
              <a:spcAft>
                <a:spcPct val="0"/>
              </a:spcAft>
              <a:defRPr sz="4267" b="1">
                <a:solidFill>
                  <a:srgbClr val="F77B0B"/>
                </a:solidFill>
                <a:latin typeface="Tahoma" charset="0"/>
              </a:defRPr>
            </a:lvl8pPr>
            <a:lvl9pPr marL="2438339" algn="l" rtl="0" eaLnBrk="1" fontAlgn="base" hangingPunct="1">
              <a:spcBef>
                <a:spcPct val="0"/>
              </a:spcBef>
              <a:spcAft>
                <a:spcPct val="0"/>
              </a:spcAft>
              <a:defRPr sz="4267" b="1">
                <a:solidFill>
                  <a:srgbClr val="F77B0B"/>
                </a:solidFill>
                <a:latin typeface="Tahoma" charset="0"/>
              </a:defRPr>
            </a:lvl9pPr>
          </a:lstStyle>
          <a:p>
            <a:r>
              <a:rPr lang="en-US" sz="2000" kern="0" dirty="0"/>
              <a:t>Case Study 1</a:t>
            </a:r>
          </a:p>
        </p:txBody>
      </p:sp>
    </p:spTree>
    <p:extLst>
      <p:ext uri="{BB962C8B-B14F-4D97-AF65-F5344CB8AC3E}">
        <p14:creationId xmlns:p14="http://schemas.microsoft.com/office/powerpoint/2010/main" val="93502380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2765E35B-298B-888E-8F35-0F2572F67645}"/>
              </a:ext>
            </a:extLst>
          </p:cNvPr>
          <p:cNvSpPr>
            <a:spLocks noGrp="1"/>
          </p:cNvSpPr>
          <p:nvPr>
            <p:ph sz="quarter" idx="11"/>
          </p:nvPr>
        </p:nvSpPr>
        <p:spPr>
          <a:xfrm>
            <a:off x="470693" y="2488591"/>
            <a:ext cx="11250613" cy="2675945"/>
          </a:xfrm>
        </p:spPr>
        <p:txBody>
          <a:bodyPr/>
          <a:lstStyle/>
          <a:p>
            <a:pPr marL="0" indent="0" algn="ctr">
              <a:buNone/>
            </a:pPr>
            <a:r>
              <a:rPr lang="en-US" sz="4800" b="1" dirty="0"/>
              <a:t>Case Study 2</a:t>
            </a:r>
          </a:p>
          <a:p>
            <a:pPr marL="0" indent="0" algn="ctr">
              <a:buNone/>
            </a:pPr>
            <a:endParaRPr lang="en-US" sz="2400" b="1" dirty="0"/>
          </a:p>
          <a:p>
            <a:r>
              <a:rPr lang="en-US" dirty="0"/>
              <a:t>Designing a Deep Learning and Computer-Vision Based Autonomous Vehicle Within a Multimodal Traffic Simulation Framework</a:t>
            </a:r>
          </a:p>
          <a:p>
            <a:pPr lvl="1"/>
            <a:r>
              <a:rPr lang="en-US" b="1" i="1" dirty="0" err="1"/>
              <a:t>Kalivarapu</a:t>
            </a:r>
            <a:r>
              <a:rPr lang="en-US" b="1" i="1" dirty="0"/>
              <a:t>, Kohl, Miller, &amp; Winer (2020)</a:t>
            </a:r>
          </a:p>
        </p:txBody>
      </p:sp>
    </p:spTree>
    <p:extLst>
      <p:ext uri="{BB962C8B-B14F-4D97-AF65-F5344CB8AC3E}">
        <p14:creationId xmlns:p14="http://schemas.microsoft.com/office/powerpoint/2010/main" val="265430362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2E90F-36C5-0E86-06DC-3B74D4BE377D}"/>
              </a:ext>
            </a:extLst>
          </p:cNvPr>
          <p:cNvSpPr>
            <a:spLocks noGrp="1"/>
          </p:cNvSpPr>
          <p:nvPr>
            <p:ph type="title"/>
          </p:nvPr>
        </p:nvSpPr>
        <p:spPr/>
        <p:txBody>
          <a:bodyPr/>
          <a:lstStyle/>
          <a:p>
            <a:r>
              <a:rPr lang="en-US" dirty="0"/>
              <a:t>Learning Objectives Covered</a:t>
            </a:r>
          </a:p>
        </p:txBody>
      </p:sp>
      <p:sp>
        <p:nvSpPr>
          <p:cNvPr id="3" name="Content Placeholder 2">
            <a:extLst>
              <a:ext uri="{FF2B5EF4-FFF2-40B4-BE49-F238E27FC236}">
                <a16:creationId xmlns:a16="http://schemas.microsoft.com/office/drawing/2014/main" id="{9C35167B-464C-1E67-B644-6C31373E161E}"/>
              </a:ext>
            </a:extLst>
          </p:cNvPr>
          <p:cNvSpPr>
            <a:spLocks noGrp="1"/>
          </p:cNvSpPr>
          <p:nvPr>
            <p:ph sz="quarter" idx="11"/>
          </p:nvPr>
        </p:nvSpPr>
        <p:spPr/>
        <p:txBody>
          <a:bodyPr anchor="ctr"/>
          <a:lstStyle/>
          <a:p>
            <a:pPr marL="0" indent="0">
              <a:buNone/>
            </a:pPr>
            <a:r>
              <a:rPr lang="en-US" dirty="0"/>
              <a:t>LO3: List and compute savings (i.e., time, cost, etc.) from applying machine learning to relevant XR-enabled MS&amp;T applications from recent case studies</a:t>
            </a:r>
          </a:p>
          <a:p>
            <a:pPr marL="0" indent="0">
              <a:buNone/>
            </a:pPr>
            <a:endParaRPr lang="en-US" dirty="0"/>
          </a:p>
          <a:p>
            <a:endParaRPr lang="en-US" sz="1000" dirty="0"/>
          </a:p>
          <a:p>
            <a:pPr marL="0" indent="0">
              <a:buNone/>
            </a:pPr>
            <a:r>
              <a:rPr lang="en-US" dirty="0"/>
              <a:t>LO4: Describe several ways of incorporating machine learning technology into warfighter training to increase efficacy, efficiency, cost, or time</a:t>
            </a:r>
          </a:p>
          <a:p>
            <a:pPr marL="0" indent="0">
              <a:buNone/>
            </a:pPr>
            <a:endParaRPr lang="en-US" dirty="0"/>
          </a:p>
        </p:txBody>
      </p:sp>
    </p:spTree>
    <p:extLst>
      <p:ext uri="{BB962C8B-B14F-4D97-AF65-F5344CB8AC3E}">
        <p14:creationId xmlns:p14="http://schemas.microsoft.com/office/powerpoint/2010/main" val="389631549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C7252-9F68-AD08-4566-002DC416D86E}"/>
              </a:ext>
            </a:extLst>
          </p:cNvPr>
          <p:cNvSpPr>
            <a:spLocks noGrp="1"/>
          </p:cNvSpPr>
          <p:nvPr>
            <p:ph type="title"/>
          </p:nvPr>
        </p:nvSpPr>
        <p:spPr/>
        <p:txBody>
          <a:bodyPr/>
          <a:lstStyle/>
          <a:p>
            <a:r>
              <a:rPr lang="en-US" dirty="0"/>
              <a:t>Motivation – Need for ML</a:t>
            </a:r>
          </a:p>
        </p:txBody>
      </p:sp>
      <p:sp>
        <p:nvSpPr>
          <p:cNvPr id="3" name="Content Placeholder 2">
            <a:extLst>
              <a:ext uri="{FF2B5EF4-FFF2-40B4-BE49-F238E27FC236}">
                <a16:creationId xmlns:a16="http://schemas.microsoft.com/office/drawing/2014/main" id="{A2AD9D3F-A93B-0F93-F851-C42CD6887574}"/>
              </a:ext>
            </a:extLst>
          </p:cNvPr>
          <p:cNvSpPr>
            <a:spLocks noGrp="1"/>
          </p:cNvSpPr>
          <p:nvPr>
            <p:ph sz="quarter" idx="11"/>
          </p:nvPr>
        </p:nvSpPr>
        <p:spPr/>
        <p:txBody>
          <a:bodyPr/>
          <a:lstStyle/>
          <a:p>
            <a:pPr>
              <a:spcAft>
                <a:spcPts val="1800"/>
              </a:spcAft>
            </a:pPr>
            <a:r>
              <a:rPr lang="en-US" dirty="0"/>
              <a:t>Multi-modal XR environment to create, test, and study different roadway designs with all associated traffic, pedestrians, etc.</a:t>
            </a:r>
          </a:p>
          <a:p>
            <a:pPr lvl="1">
              <a:spcAft>
                <a:spcPts val="1800"/>
              </a:spcAft>
            </a:pPr>
            <a:r>
              <a:rPr lang="en-US" dirty="0"/>
              <a:t>Particular emphasis on studying interactions with Autonomous Vehicles (AVs)</a:t>
            </a:r>
          </a:p>
          <a:p>
            <a:pPr>
              <a:spcAft>
                <a:spcPts val="1800"/>
              </a:spcAft>
            </a:pPr>
            <a:r>
              <a:rPr lang="en-US" dirty="0"/>
              <a:t>How to simulate AVs in this XR environment without adding more humans into a running simulation / experiment</a:t>
            </a:r>
          </a:p>
          <a:p>
            <a:pPr>
              <a:lnSpc>
                <a:spcPct val="150000"/>
              </a:lnSpc>
            </a:pPr>
            <a:r>
              <a:rPr lang="en-US" b="1" i="1" dirty="0"/>
              <a:t>ML Technique used:</a:t>
            </a:r>
          </a:p>
          <a:p>
            <a:pPr lvl="1">
              <a:lnSpc>
                <a:spcPct val="150000"/>
              </a:lnSpc>
            </a:pPr>
            <a:r>
              <a:rPr lang="en-US" dirty="0"/>
              <a:t>Convolutional Neural Networks (CNN)</a:t>
            </a:r>
          </a:p>
          <a:p>
            <a:pPr lvl="1">
              <a:lnSpc>
                <a:spcPct val="150000"/>
              </a:lnSpc>
            </a:pPr>
            <a:endParaRPr lang="en-US" dirty="0"/>
          </a:p>
          <a:p>
            <a:pPr>
              <a:spcAft>
                <a:spcPts val="1800"/>
              </a:spcAft>
            </a:pPr>
            <a:endParaRPr lang="en-US" dirty="0"/>
          </a:p>
        </p:txBody>
      </p:sp>
      <p:pic>
        <p:nvPicPr>
          <p:cNvPr id="4" name="Picture 3">
            <a:extLst>
              <a:ext uri="{FF2B5EF4-FFF2-40B4-BE49-F238E27FC236}">
                <a16:creationId xmlns:a16="http://schemas.microsoft.com/office/drawing/2014/main" id="{505AB8E5-3E8E-CE0D-9E66-72511189B20B}"/>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6790974" y="4677150"/>
            <a:ext cx="5380478" cy="2151638"/>
          </a:xfrm>
          <a:prstGeom prst="rect">
            <a:avLst/>
          </a:prstGeom>
          <a:noFill/>
          <a:ln w="19050">
            <a:solidFill>
              <a:srgbClr val="C00000"/>
            </a:solidFill>
          </a:ln>
        </p:spPr>
      </p:pic>
      <p:sp>
        <p:nvSpPr>
          <p:cNvPr id="5" name="Oval 4">
            <a:extLst>
              <a:ext uri="{FF2B5EF4-FFF2-40B4-BE49-F238E27FC236}">
                <a16:creationId xmlns:a16="http://schemas.microsoft.com/office/drawing/2014/main" id="{075E8712-EE04-1815-8E3F-0EF07F832C56}"/>
              </a:ext>
            </a:extLst>
          </p:cNvPr>
          <p:cNvSpPr/>
          <p:nvPr/>
        </p:nvSpPr>
        <p:spPr bwMode="auto">
          <a:xfrm rot="10800000">
            <a:off x="9153140" y="6014624"/>
            <a:ext cx="519739" cy="416846"/>
          </a:xfrm>
          <a:prstGeom prst="ellipse">
            <a:avLst/>
          </a:prstGeom>
          <a:noFill/>
          <a:ln w="28575" cap="flat" cmpd="sng" algn="ctr">
            <a:solidFill>
              <a:srgbClr val="C0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cxnSp>
        <p:nvCxnSpPr>
          <p:cNvPr id="6" name="Straight Arrow Connector 5">
            <a:extLst>
              <a:ext uri="{FF2B5EF4-FFF2-40B4-BE49-F238E27FC236}">
                <a16:creationId xmlns:a16="http://schemas.microsoft.com/office/drawing/2014/main" id="{07D1A8A3-0E9C-964B-BE82-1686DA21DCC7}"/>
              </a:ext>
            </a:extLst>
          </p:cNvPr>
          <p:cNvCxnSpPr>
            <a:cxnSpLocks/>
            <a:stCxn id="5" idx="6"/>
          </p:cNvCxnSpPr>
          <p:nvPr/>
        </p:nvCxnSpPr>
        <p:spPr bwMode="auto">
          <a:xfrm flipH="1" flipV="1">
            <a:off x="5917915" y="5988518"/>
            <a:ext cx="3235225" cy="234529"/>
          </a:xfrm>
          <a:prstGeom prst="straightConnector1">
            <a:avLst/>
          </a:prstGeom>
          <a:solidFill>
            <a:schemeClr val="accent1"/>
          </a:solidFill>
          <a:ln w="28575" cap="flat" cmpd="sng" algn="ctr">
            <a:solidFill>
              <a:srgbClr val="C00000"/>
            </a:solidFill>
            <a:prstDash val="solid"/>
            <a:miter lim="800000"/>
            <a:headEnd type="none" w="med" len="med"/>
            <a:tailEnd type="triangle"/>
          </a:ln>
          <a:effectLst/>
        </p:spPr>
      </p:cxnSp>
      <p:sp>
        <p:nvSpPr>
          <p:cNvPr id="7" name="TextBox 6">
            <a:extLst>
              <a:ext uri="{FF2B5EF4-FFF2-40B4-BE49-F238E27FC236}">
                <a16:creationId xmlns:a16="http://schemas.microsoft.com/office/drawing/2014/main" id="{B6089189-9CDF-396C-61C3-519C6A325550}"/>
              </a:ext>
            </a:extLst>
          </p:cNvPr>
          <p:cNvSpPr txBox="1"/>
          <p:nvPr/>
        </p:nvSpPr>
        <p:spPr>
          <a:xfrm>
            <a:off x="5398176" y="5742599"/>
            <a:ext cx="545086" cy="461665"/>
          </a:xfrm>
          <a:prstGeom prst="rect">
            <a:avLst/>
          </a:prstGeom>
          <a:noFill/>
        </p:spPr>
        <p:txBody>
          <a:bodyPr wrap="none" rtlCol="0">
            <a:spAutoFit/>
          </a:bodyPr>
          <a:lstStyle/>
          <a:p>
            <a:pPr algn="ctr"/>
            <a:r>
              <a:rPr lang="en-US" sz="2400" dirty="0"/>
              <a:t>AV</a:t>
            </a:r>
          </a:p>
        </p:txBody>
      </p:sp>
    </p:spTree>
    <p:extLst>
      <p:ext uri="{BB962C8B-B14F-4D97-AF65-F5344CB8AC3E}">
        <p14:creationId xmlns:p14="http://schemas.microsoft.com/office/powerpoint/2010/main" val="136443368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7F3669-5881-2F35-9FCC-1D74793F1E24}"/>
              </a:ext>
            </a:extLst>
          </p:cNvPr>
          <p:cNvSpPr>
            <a:spLocks noGrp="1"/>
          </p:cNvSpPr>
          <p:nvPr>
            <p:ph type="title"/>
          </p:nvPr>
        </p:nvSpPr>
        <p:spPr/>
        <p:txBody>
          <a:bodyPr/>
          <a:lstStyle/>
          <a:p>
            <a:r>
              <a:rPr lang="en-US" dirty="0"/>
              <a:t>Background - Simulated AVs</a:t>
            </a:r>
          </a:p>
        </p:txBody>
      </p:sp>
      <p:sp>
        <p:nvSpPr>
          <p:cNvPr id="3" name="Content Placeholder 2">
            <a:extLst>
              <a:ext uri="{FF2B5EF4-FFF2-40B4-BE49-F238E27FC236}">
                <a16:creationId xmlns:a16="http://schemas.microsoft.com/office/drawing/2014/main" id="{3D159439-BBC1-8B65-DB3A-AADEF72E203D}"/>
              </a:ext>
            </a:extLst>
          </p:cNvPr>
          <p:cNvSpPr>
            <a:spLocks noGrp="1"/>
          </p:cNvSpPr>
          <p:nvPr>
            <p:ph sz="quarter" idx="11"/>
          </p:nvPr>
        </p:nvSpPr>
        <p:spPr/>
        <p:txBody>
          <a:bodyPr/>
          <a:lstStyle/>
          <a:p>
            <a:pPr>
              <a:lnSpc>
                <a:spcPct val="150000"/>
              </a:lnSpc>
            </a:pPr>
            <a:r>
              <a:rPr lang="en-US" dirty="0"/>
              <a:t>Autonomous vehicle (AV) simulators are a platform for development, training, and validation of autonomous algorithms</a:t>
            </a:r>
          </a:p>
          <a:p>
            <a:pPr lvl="1">
              <a:lnSpc>
                <a:spcPct val="150000"/>
              </a:lnSpc>
            </a:pPr>
            <a:r>
              <a:rPr lang="en-US" dirty="0"/>
              <a:t>CARLA, Microsoft Air Sim, NVIDIA DRIVE Platform/Constellation, Gazebo, etc.</a:t>
            </a:r>
          </a:p>
          <a:p>
            <a:pPr lvl="1">
              <a:lnSpc>
                <a:spcPct val="150000"/>
              </a:lnSpc>
            </a:pPr>
            <a:r>
              <a:rPr lang="en-US" dirty="0"/>
              <a:t>Virtual cameras and sensors mounted on top of the vehicle capture virtual surroundings</a:t>
            </a:r>
          </a:p>
          <a:p>
            <a:pPr lvl="1">
              <a:lnSpc>
                <a:spcPct val="150000"/>
              </a:lnSpc>
            </a:pPr>
            <a:r>
              <a:rPr lang="en-US" dirty="0"/>
              <a:t>Images processed exactly like the ones captured from a physical AV</a:t>
            </a:r>
          </a:p>
          <a:p>
            <a:pPr>
              <a:lnSpc>
                <a:spcPct val="150000"/>
              </a:lnSpc>
            </a:pPr>
            <a:r>
              <a:rPr lang="en-US" dirty="0"/>
              <a:t>Simulated AV + traffic simulator program</a:t>
            </a:r>
          </a:p>
          <a:p>
            <a:pPr lvl="1">
              <a:lnSpc>
                <a:spcPct val="150000"/>
              </a:lnSpc>
            </a:pPr>
            <a:r>
              <a:rPr lang="en-US" dirty="0"/>
              <a:t>System behaves like a physical AV in real-world</a:t>
            </a:r>
          </a:p>
          <a:p>
            <a:endParaRPr lang="en-US" dirty="0"/>
          </a:p>
        </p:txBody>
      </p:sp>
      <p:sp>
        <p:nvSpPr>
          <p:cNvPr id="4" name="Title 1">
            <a:extLst>
              <a:ext uri="{FF2B5EF4-FFF2-40B4-BE49-F238E27FC236}">
                <a16:creationId xmlns:a16="http://schemas.microsoft.com/office/drawing/2014/main" id="{649C7C99-6EE7-AD95-7CA5-2958882C8566}"/>
              </a:ext>
            </a:extLst>
          </p:cNvPr>
          <p:cNvSpPr txBox="1">
            <a:spLocks/>
          </p:cNvSpPr>
          <p:nvPr/>
        </p:nvSpPr>
        <p:spPr bwMode="auto">
          <a:xfrm>
            <a:off x="10202779" y="0"/>
            <a:ext cx="1989221" cy="7951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2800" b="1">
                <a:solidFill>
                  <a:schemeClr val="bg1"/>
                </a:solidFill>
                <a:latin typeface="+mj-lt"/>
                <a:ea typeface="+mj-ea"/>
                <a:cs typeface="+mj-cs"/>
              </a:defRPr>
            </a:lvl1pPr>
            <a:lvl2pPr algn="l" rtl="0" eaLnBrk="1" fontAlgn="base" hangingPunct="1">
              <a:spcBef>
                <a:spcPct val="0"/>
              </a:spcBef>
              <a:spcAft>
                <a:spcPct val="0"/>
              </a:spcAft>
              <a:defRPr sz="4267" b="1">
                <a:solidFill>
                  <a:srgbClr val="F77B0B"/>
                </a:solidFill>
                <a:latin typeface="Tahoma" charset="0"/>
              </a:defRPr>
            </a:lvl2pPr>
            <a:lvl3pPr algn="l" rtl="0" eaLnBrk="1" fontAlgn="base" hangingPunct="1">
              <a:spcBef>
                <a:spcPct val="0"/>
              </a:spcBef>
              <a:spcAft>
                <a:spcPct val="0"/>
              </a:spcAft>
              <a:defRPr sz="4267" b="1">
                <a:solidFill>
                  <a:srgbClr val="F77B0B"/>
                </a:solidFill>
                <a:latin typeface="Tahoma" charset="0"/>
              </a:defRPr>
            </a:lvl3pPr>
            <a:lvl4pPr algn="l" rtl="0" eaLnBrk="1" fontAlgn="base" hangingPunct="1">
              <a:spcBef>
                <a:spcPct val="0"/>
              </a:spcBef>
              <a:spcAft>
                <a:spcPct val="0"/>
              </a:spcAft>
              <a:defRPr sz="4267" b="1">
                <a:solidFill>
                  <a:srgbClr val="F77B0B"/>
                </a:solidFill>
                <a:latin typeface="Tahoma" charset="0"/>
              </a:defRPr>
            </a:lvl4pPr>
            <a:lvl5pPr algn="l" rtl="0" eaLnBrk="1" fontAlgn="base" hangingPunct="1">
              <a:spcBef>
                <a:spcPct val="0"/>
              </a:spcBef>
              <a:spcAft>
                <a:spcPct val="0"/>
              </a:spcAft>
              <a:defRPr sz="4267" b="1">
                <a:solidFill>
                  <a:srgbClr val="F77B0B"/>
                </a:solidFill>
                <a:latin typeface="Tahoma" charset="0"/>
              </a:defRPr>
            </a:lvl5pPr>
            <a:lvl6pPr marL="609585" algn="l" rtl="0" eaLnBrk="1" fontAlgn="base" hangingPunct="1">
              <a:spcBef>
                <a:spcPct val="0"/>
              </a:spcBef>
              <a:spcAft>
                <a:spcPct val="0"/>
              </a:spcAft>
              <a:defRPr sz="4267" b="1">
                <a:solidFill>
                  <a:srgbClr val="F77B0B"/>
                </a:solidFill>
                <a:latin typeface="Tahoma" charset="0"/>
              </a:defRPr>
            </a:lvl6pPr>
            <a:lvl7pPr marL="1219170" algn="l" rtl="0" eaLnBrk="1" fontAlgn="base" hangingPunct="1">
              <a:spcBef>
                <a:spcPct val="0"/>
              </a:spcBef>
              <a:spcAft>
                <a:spcPct val="0"/>
              </a:spcAft>
              <a:defRPr sz="4267" b="1">
                <a:solidFill>
                  <a:srgbClr val="F77B0B"/>
                </a:solidFill>
                <a:latin typeface="Tahoma" charset="0"/>
              </a:defRPr>
            </a:lvl7pPr>
            <a:lvl8pPr marL="1828754" algn="l" rtl="0" eaLnBrk="1" fontAlgn="base" hangingPunct="1">
              <a:spcBef>
                <a:spcPct val="0"/>
              </a:spcBef>
              <a:spcAft>
                <a:spcPct val="0"/>
              </a:spcAft>
              <a:defRPr sz="4267" b="1">
                <a:solidFill>
                  <a:srgbClr val="F77B0B"/>
                </a:solidFill>
                <a:latin typeface="Tahoma" charset="0"/>
              </a:defRPr>
            </a:lvl8pPr>
            <a:lvl9pPr marL="2438339" algn="l" rtl="0" eaLnBrk="1" fontAlgn="base" hangingPunct="1">
              <a:spcBef>
                <a:spcPct val="0"/>
              </a:spcBef>
              <a:spcAft>
                <a:spcPct val="0"/>
              </a:spcAft>
              <a:defRPr sz="4267" b="1">
                <a:solidFill>
                  <a:srgbClr val="F77B0B"/>
                </a:solidFill>
                <a:latin typeface="Tahoma" charset="0"/>
              </a:defRPr>
            </a:lvl9pPr>
          </a:lstStyle>
          <a:p>
            <a:r>
              <a:rPr lang="en-US" sz="2000" kern="0" dirty="0"/>
              <a:t>Case Study 2</a:t>
            </a:r>
          </a:p>
        </p:txBody>
      </p:sp>
    </p:spTree>
    <p:extLst>
      <p:ext uri="{BB962C8B-B14F-4D97-AF65-F5344CB8AC3E}">
        <p14:creationId xmlns:p14="http://schemas.microsoft.com/office/powerpoint/2010/main" val="275639278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1C8217-3650-5B7B-5738-5A8205E0FEE1}"/>
              </a:ext>
            </a:extLst>
          </p:cNvPr>
          <p:cNvSpPr>
            <a:spLocks noGrp="1"/>
          </p:cNvSpPr>
          <p:nvPr>
            <p:ph type="title"/>
          </p:nvPr>
        </p:nvSpPr>
        <p:spPr/>
        <p:txBody>
          <a:bodyPr/>
          <a:lstStyle/>
          <a:p>
            <a:r>
              <a:rPr lang="en-US" dirty="0"/>
              <a:t>System Architecture</a:t>
            </a:r>
          </a:p>
        </p:txBody>
      </p:sp>
      <p:pic>
        <p:nvPicPr>
          <p:cNvPr id="5" name="Picture 4">
            <a:extLst>
              <a:ext uri="{FF2B5EF4-FFF2-40B4-BE49-F238E27FC236}">
                <a16:creationId xmlns:a16="http://schemas.microsoft.com/office/drawing/2014/main" id="{1BAE14BC-4B44-0B61-9D9C-8D133DB11F54}"/>
              </a:ext>
            </a:extLst>
          </p:cNvPr>
          <p:cNvPicPr/>
          <p:nvPr/>
        </p:nvPicPr>
        <p:blipFill>
          <a:blip r:embed="rId3">
            <a:extLst>
              <a:ext uri="{28A0092B-C50C-407E-A947-70E740481C1C}">
                <a14:useLocalDpi xmlns:a14="http://schemas.microsoft.com/office/drawing/2010/main" val="0"/>
              </a:ext>
            </a:extLst>
          </a:blip>
          <a:stretch>
            <a:fillRect/>
          </a:stretch>
        </p:blipFill>
        <p:spPr>
          <a:xfrm>
            <a:off x="284983" y="976964"/>
            <a:ext cx="11622034" cy="5366084"/>
          </a:xfrm>
          <a:prstGeom prst="rect">
            <a:avLst/>
          </a:prstGeom>
        </p:spPr>
      </p:pic>
      <p:sp>
        <p:nvSpPr>
          <p:cNvPr id="3" name="Title 1">
            <a:extLst>
              <a:ext uri="{FF2B5EF4-FFF2-40B4-BE49-F238E27FC236}">
                <a16:creationId xmlns:a16="http://schemas.microsoft.com/office/drawing/2014/main" id="{5A281CF9-86BB-5E47-7D6F-D29033AA04F8}"/>
              </a:ext>
            </a:extLst>
          </p:cNvPr>
          <p:cNvSpPr txBox="1">
            <a:spLocks/>
          </p:cNvSpPr>
          <p:nvPr/>
        </p:nvSpPr>
        <p:spPr bwMode="auto">
          <a:xfrm>
            <a:off x="10202779" y="0"/>
            <a:ext cx="1989221" cy="7951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2800" b="1">
                <a:solidFill>
                  <a:schemeClr val="bg1"/>
                </a:solidFill>
                <a:latin typeface="+mj-lt"/>
                <a:ea typeface="+mj-ea"/>
                <a:cs typeface="+mj-cs"/>
              </a:defRPr>
            </a:lvl1pPr>
            <a:lvl2pPr algn="l" rtl="0" eaLnBrk="1" fontAlgn="base" hangingPunct="1">
              <a:spcBef>
                <a:spcPct val="0"/>
              </a:spcBef>
              <a:spcAft>
                <a:spcPct val="0"/>
              </a:spcAft>
              <a:defRPr sz="4267" b="1">
                <a:solidFill>
                  <a:srgbClr val="F77B0B"/>
                </a:solidFill>
                <a:latin typeface="Tahoma" charset="0"/>
              </a:defRPr>
            </a:lvl2pPr>
            <a:lvl3pPr algn="l" rtl="0" eaLnBrk="1" fontAlgn="base" hangingPunct="1">
              <a:spcBef>
                <a:spcPct val="0"/>
              </a:spcBef>
              <a:spcAft>
                <a:spcPct val="0"/>
              </a:spcAft>
              <a:defRPr sz="4267" b="1">
                <a:solidFill>
                  <a:srgbClr val="F77B0B"/>
                </a:solidFill>
                <a:latin typeface="Tahoma" charset="0"/>
              </a:defRPr>
            </a:lvl3pPr>
            <a:lvl4pPr algn="l" rtl="0" eaLnBrk="1" fontAlgn="base" hangingPunct="1">
              <a:spcBef>
                <a:spcPct val="0"/>
              </a:spcBef>
              <a:spcAft>
                <a:spcPct val="0"/>
              </a:spcAft>
              <a:defRPr sz="4267" b="1">
                <a:solidFill>
                  <a:srgbClr val="F77B0B"/>
                </a:solidFill>
                <a:latin typeface="Tahoma" charset="0"/>
              </a:defRPr>
            </a:lvl4pPr>
            <a:lvl5pPr algn="l" rtl="0" eaLnBrk="1" fontAlgn="base" hangingPunct="1">
              <a:spcBef>
                <a:spcPct val="0"/>
              </a:spcBef>
              <a:spcAft>
                <a:spcPct val="0"/>
              </a:spcAft>
              <a:defRPr sz="4267" b="1">
                <a:solidFill>
                  <a:srgbClr val="F77B0B"/>
                </a:solidFill>
                <a:latin typeface="Tahoma" charset="0"/>
              </a:defRPr>
            </a:lvl5pPr>
            <a:lvl6pPr marL="609585" algn="l" rtl="0" eaLnBrk="1" fontAlgn="base" hangingPunct="1">
              <a:spcBef>
                <a:spcPct val="0"/>
              </a:spcBef>
              <a:spcAft>
                <a:spcPct val="0"/>
              </a:spcAft>
              <a:defRPr sz="4267" b="1">
                <a:solidFill>
                  <a:srgbClr val="F77B0B"/>
                </a:solidFill>
                <a:latin typeface="Tahoma" charset="0"/>
              </a:defRPr>
            </a:lvl6pPr>
            <a:lvl7pPr marL="1219170" algn="l" rtl="0" eaLnBrk="1" fontAlgn="base" hangingPunct="1">
              <a:spcBef>
                <a:spcPct val="0"/>
              </a:spcBef>
              <a:spcAft>
                <a:spcPct val="0"/>
              </a:spcAft>
              <a:defRPr sz="4267" b="1">
                <a:solidFill>
                  <a:srgbClr val="F77B0B"/>
                </a:solidFill>
                <a:latin typeface="Tahoma" charset="0"/>
              </a:defRPr>
            </a:lvl7pPr>
            <a:lvl8pPr marL="1828754" algn="l" rtl="0" eaLnBrk="1" fontAlgn="base" hangingPunct="1">
              <a:spcBef>
                <a:spcPct val="0"/>
              </a:spcBef>
              <a:spcAft>
                <a:spcPct val="0"/>
              </a:spcAft>
              <a:defRPr sz="4267" b="1">
                <a:solidFill>
                  <a:srgbClr val="F77B0B"/>
                </a:solidFill>
                <a:latin typeface="Tahoma" charset="0"/>
              </a:defRPr>
            </a:lvl8pPr>
            <a:lvl9pPr marL="2438339" algn="l" rtl="0" eaLnBrk="1" fontAlgn="base" hangingPunct="1">
              <a:spcBef>
                <a:spcPct val="0"/>
              </a:spcBef>
              <a:spcAft>
                <a:spcPct val="0"/>
              </a:spcAft>
              <a:defRPr sz="4267" b="1">
                <a:solidFill>
                  <a:srgbClr val="F77B0B"/>
                </a:solidFill>
                <a:latin typeface="Tahoma" charset="0"/>
              </a:defRPr>
            </a:lvl9pPr>
          </a:lstStyle>
          <a:p>
            <a:r>
              <a:rPr lang="en-US" sz="2000" kern="0" dirty="0"/>
              <a:t>Case Study 2</a:t>
            </a:r>
          </a:p>
        </p:txBody>
      </p:sp>
    </p:spTree>
    <p:extLst>
      <p:ext uri="{BB962C8B-B14F-4D97-AF65-F5344CB8AC3E}">
        <p14:creationId xmlns:p14="http://schemas.microsoft.com/office/powerpoint/2010/main" val="29213058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8A986-C546-3E8A-88C3-D7BD81625D9A}"/>
              </a:ext>
            </a:extLst>
          </p:cNvPr>
          <p:cNvSpPr>
            <a:spLocks noGrp="1"/>
          </p:cNvSpPr>
          <p:nvPr>
            <p:ph type="title"/>
          </p:nvPr>
        </p:nvSpPr>
        <p:spPr/>
        <p:txBody>
          <a:bodyPr/>
          <a:lstStyle/>
          <a:p>
            <a:r>
              <a:rPr lang="en-US" dirty="0"/>
              <a:t>Learning Objectives (LO)</a:t>
            </a:r>
          </a:p>
        </p:txBody>
      </p:sp>
      <p:sp>
        <p:nvSpPr>
          <p:cNvPr id="3" name="Content Placeholder 2">
            <a:extLst>
              <a:ext uri="{FF2B5EF4-FFF2-40B4-BE49-F238E27FC236}">
                <a16:creationId xmlns:a16="http://schemas.microsoft.com/office/drawing/2014/main" id="{DEDBE9E5-259A-28C4-0413-14C04451FB4C}"/>
              </a:ext>
            </a:extLst>
          </p:cNvPr>
          <p:cNvSpPr>
            <a:spLocks noGrp="1"/>
          </p:cNvSpPr>
          <p:nvPr>
            <p:ph sz="quarter" idx="11"/>
          </p:nvPr>
        </p:nvSpPr>
        <p:spPr/>
        <p:txBody>
          <a:bodyPr anchor="ctr"/>
          <a:lstStyle/>
          <a:p>
            <a:pPr marL="0" indent="0">
              <a:buNone/>
            </a:pPr>
            <a:r>
              <a:rPr lang="en-US" dirty="0"/>
              <a:t>LO1: Describe categories of machine learning technologies and several of their most used algorithm architectures</a:t>
            </a:r>
          </a:p>
          <a:p>
            <a:endParaRPr lang="en-US" sz="1000" dirty="0"/>
          </a:p>
          <a:p>
            <a:pPr marL="0" indent="0">
              <a:buNone/>
            </a:pPr>
            <a:r>
              <a:rPr lang="en-US" dirty="0"/>
              <a:t>LO2: Describe how machine learning architectures can be leveraged for XR-enabled Modeling, Simulation, and Technology (MS&amp;T) applications</a:t>
            </a:r>
          </a:p>
          <a:p>
            <a:endParaRPr lang="en-US" sz="1000" dirty="0"/>
          </a:p>
          <a:p>
            <a:pPr marL="0" indent="0">
              <a:buNone/>
            </a:pPr>
            <a:r>
              <a:rPr lang="en-US" dirty="0"/>
              <a:t>LO3: List and compute savings (i.e., time, cost, etc.) from applying machine learning to relevant XR-enabled MS&amp;T applications from recent case studies</a:t>
            </a:r>
          </a:p>
          <a:p>
            <a:endParaRPr lang="en-US" sz="1000" dirty="0"/>
          </a:p>
          <a:p>
            <a:pPr marL="0" indent="0">
              <a:buNone/>
            </a:pPr>
            <a:r>
              <a:rPr lang="en-US" dirty="0"/>
              <a:t>LO4: Describe several ways of incorporating machine learning technology into warfighter training to increase efficacy, efficiency, cost, or time</a:t>
            </a:r>
          </a:p>
        </p:txBody>
      </p:sp>
    </p:spTree>
    <p:extLst>
      <p:ext uri="{BB962C8B-B14F-4D97-AF65-F5344CB8AC3E}">
        <p14:creationId xmlns:p14="http://schemas.microsoft.com/office/powerpoint/2010/main" val="56271263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354496-A9B9-46AF-CA6F-246E37AC1A78}"/>
              </a:ext>
            </a:extLst>
          </p:cNvPr>
          <p:cNvSpPr>
            <a:spLocks noGrp="1"/>
          </p:cNvSpPr>
          <p:nvPr>
            <p:ph type="title"/>
          </p:nvPr>
        </p:nvSpPr>
        <p:spPr/>
        <p:txBody>
          <a:bodyPr/>
          <a:lstStyle/>
          <a:p>
            <a:r>
              <a:rPr lang="en-US" dirty="0"/>
              <a:t>System Architecture</a:t>
            </a:r>
          </a:p>
        </p:txBody>
      </p:sp>
      <p:sp>
        <p:nvSpPr>
          <p:cNvPr id="3" name="Content Placeholder 2">
            <a:extLst>
              <a:ext uri="{FF2B5EF4-FFF2-40B4-BE49-F238E27FC236}">
                <a16:creationId xmlns:a16="http://schemas.microsoft.com/office/drawing/2014/main" id="{65786BF1-B6EC-9A0D-7649-B65664E1A647}"/>
              </a:ext>
            </a:extLst>
          </p:cNvPr>
          <p:cNvSpPr>
            <a:spLocks noGrp="1"/>
          </p:cNvSpPr>
          <p:nvPr>
            <p:ph sz="quarter" idx="11"/>
          </p:nvPr>
        </p:nvSpPr>
        <p:spPr/>
        <p:txBody>
          <a:bodyPr anchor="ctr"/>
          <a:lstStyle/>
          <a:p>
            <a:r>
              <a:rPr lang="en-US" dirty="0"/>
              <a:t>Client-server architecture doubles as the XR environment system</a:t>
            </a:r>
          </a:p>
          <a:p>
            <a:pPr lvl="1"/>
            <a:r>
              <a:rPr lang="en-US" dirty="0"/>
              <a:t>System platform visualization utilizes VR, AR, </a:t>
            </a:r>
            <a:r>
              <a:rPr lang="en-US"/>
              <a:t>and desktop</a:t>
            </a:r>
            <a:endParaRPr lang="en-US" dirty="0"/>
          </a:p>
          <a:p>
            <a:pPr lvl="1"/>
            <a:r>
              <a:rPr lang="en-US" dirty="0"/>
              <a:t>Human interaction with ML AV agents is capable with multiple devices</a:t>
            </a:r>
          </a:p>
          <a:p>
            <a:pPr marL="0" indent="0">
              <a:buNone/>
            </a:pPr>
            <a:endParaRPr lang="en-US" sz="1800" dirty="0"/>
          </a:p>
          <a:p>
            <a:r>
              <a:rPr lang="en-US" dirty="0"/>
              <a:t>Driving states of the physical agents and AVs are synchronized the client-server architecture with a traffic simulator </a:t>
            </a:r>
          </a:p>
          <a:p>
            <a:pPr lvl="1"/>
            <a:r>
              <a:rPr lang="en-US" dirty="0"/>
              <a:t>Simulator probabilistically generates vehicle and pedestrian traffic. </a:t>
            </a:r>
          </a:p>
          <a:p>
            <a:pPr marL="0" indent="0">
              <a:buNone/>
            </a:pPr>
            <a:endParaRPr lang="en-US" sz="1800" dirty="0"/>
          </a:p>
          <a:p>
            <a:r>
              <a:rPr lang="en-US" dirty="0"/>
              <a:t>Generated traffic computes responses and are network synchronized to form a multimodal traffic simulation system collectively </a:t>
            </a:r>
          </a:p>
          <a:p>
            <a:endParaRPr lang="en-US" dirty="0"/>
          </a:p>
        </p:txBody>
      </p:sp>
      <p:sp>
        <p:nvSpPr>
          <p:cNvPr id="4" name="Title 1">
            <a:extLst>
              <a:ext uri="{FF2B5EF4-FFF2-40B4-BE49-F238E27FC236}">
                <a16:creationId xmlns:a16="http://schemas.microsoft.com/office/drawing/2014/main" id="{C613A8CD-0D3C-5248-235C-4BABD7335055}"/>
              </a:ext>
            </a:extLst>
          </p:cNvPr>
          <p:cNvSpPr txBox="1">
            <a:spLocks/>
          </p:cNvSpPr>
          <p:nvPr/>
        </p:nvSpPr>
        <p:spPr bwMode="auto">
          <a:xfrm>
            <a:off x="10202779" y="0"/>
            <a:ext cx="1989221" cy="7951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2800" b="1">
                <a:solidFill>
                  <a:schemeClr val="bg1"/>
                </a:solidFill>
                <a:latin typeface="+mj-lt"/>
                <a:ea typeface="+mj-ea"/>
                <a:cs typeface="+mj-cs"/>
              </a:defRPr>
            </a:lvl1pPr>
            <a:lvl2pPr algn="l" rtl="0" eaLnBrk="1" fontAlgn="base" hangingPunct="1">
              <a:spcBef>
                <a:spcPct val="0"/>
              </a:spcBef>
              <a:spcAft>
                <a:spcPct val="0"/>
              </a:spcAft>
              <a:defRPr sz="4267" b="1">
                <a:solidFill>
                  <a:srgbClr val="F77B0B"/>
                </a:solidFill>
                <a:latin typeface="Tahoma" charset="0"/>
              </a:defRPr>
            </a:lvl2pPr>
            <a:lvl3pPr algn="l" rtl="0" eaLnBrk="1" fontAlgn="base" hangingPunct="1">
              <a:spcBef>
                <a:spcPct val="0"/>
              </a:spcBef>
              <a:spcAft>
                <a:spcPct val="0"/>
              </a:spcAft>
              <a:defRPr sz="4267" b="1">
                <a:solidFill>
                  <a:srgbClr val="F77B0B"/>
                </a:solidFill>
                <a:latin typeface="Tahoma" charset="0"/>
              </a:defRPr>
            </a:lvl3pPr>
            <a:lvl4pPr algn="l" rtl="0" eaLnBrk="1" fontAlgn="base" hangingPunct="1">
              <a:spcBef>
                <a:spcPct val="0"/>
              </a:spcBef>
              <a:spcAft>
                <a:spcPct val="0"/>
              </a:spcAft>
              <a:defRPr sz="4267" b="1">
                <a:solidFill>
                  <a:srgbClr val="F77B0B"/>
                </a:solidFill>
                <a:latin typeface="Tahoma" charset="0"/>
              </a:defRPr>
            </a:lvl4pPr>
            <a:lvl5pPr algn="l" rtl="0" eaLnBrk="1" fontAlgn="base" hangingPunct="1">
              <a:spcBef>
                <a:spcPct val="0"/>
              </a:spcBef>
              <a:spcAft>
                <a:spcPct val="0"/>
              </a:spcAft>
              <a:defRPr sz="4267" b="1">
                <a:solidFill>
                  <a:srgbClr val="F77B0B"/>
                </a:solidFill>
                <a:latin typeface="Tahoma" charset="0"/>
              </a:defRPr>
            </a:lvl5pPr>
            <a:lvl6pPr marL="609585" algn="l" rtl="0" eaLnBrk="1" fontAlgn="base" hangingPunct="1">
              <a:spcBef>
                <a:spcPct val="0"/>
              </a:spcBef>
              <a:spcAft>
                <a:spcPct val="0"/>
              </a:spcAft>
              <a:defRPr sz="4267" b="1">
                <a:solidFill>
                  <a:srgbClr val="F77B0B"/>
                </a:solidFill>
                <a:latin typeface="Tahoma" charset="0"/>
              </a:defRPr>
            </a:lvl6pPr>
            <a:lvl7pPr marL="1219170" algn="l" rtl="0" eaLnBrk="1" fontAlgn="base" hangingPunct="1">
              <a:spcBef>
                <a:spcPct val="0"/>
              </a:spcBef>
              <a:spcAft>
                <a:spcPct val="0"/>
              </a:spcAft>
              <a:defRPr sz="4267" b="1">
                <a:solidFill>
                  <a:srgbClr val="F77B0B"/>
                </a:solidFill>
                <a:latin typeface="Tahoma" charset="0"/>
              </a:defRPr>
            </a:lvl7pPr>
            <a:lvl8pPr marL="1828754" algn="l" rtl="0" eaLnBrk="1" fontAlgn="base" hangingPunct="1">
              <a:spcBef>
                <a:spcPct val="0"/>
              </a:spcBef>
              <a:spcAft>
                <a:spcPct val="0"/>
              </a:spcAft>
              <a:defRPr sz="4267" b="1">
                <a:solidFill>
                  <a:srgbClr val="F77B0B"/>
                </a:solidFill>
                <a:latin typeface="Tahoma" charset="0"/>
              </a:defRPr>
            </a:lvl8pPr>
            <a:lvl9pPr marL="2438339" algn="l" rtl="0" eaLnBrk="1" fontAlgn="base" hangingPunct="1">
              <a:spcBef>
                <a:spcPct val="0"/>
              </a:spcBef>
              <a:spcAft>
                <a:spcPct val="0"/>
              </a:spcAft>
              <a:defRPr sz="4267" b="1">
                <a:solidFill>
                  <a:srgbClr val="F77B0B"/>
                </a:solidFill>
                <a:latin typeface="Tahoma" charset="0"/>
              </a:defRPr>
            </a:lvl9pPr>
          </a:lstStyle>
          <a:p>
            <a:r>
              <a:rPr lang="en-US" sz="2000" kern="0" dirty="0"/>
              <a:t>Case Study 2</a:t>
            </a:r>
          </a:p>
        </p:txBody>
      </p:sp>
    </p:spTree>
    <p:extLst>
      <p:ext uri="{BB962C8B-B14F-4D97-AF65-F5344CB8AC3E}">
        <p14:creationId xmlns:p14="http://schemas.microsoft.com/office/powerpoint/2010/main" val="395669804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ECBE21-3DE8-439A-34AD-8AFE326F411D}"/>
              </a:ext>
            </a:extLst>
          </p:cNvPr>
          <p:cNvSpPr>
            <a:spLocks noGrp="1"/>
          </p:cNvSpPr>
          <p:nvPr>
            <p:ph type="title"/>
          </p:nvPr>
        </p:nvSpPr>
        <p:spPr/>
        <p:txBody>
          <a:bodyPr/>
          <a:lstStyle/>
          <a:p>
            <a:r>
              <a:rPr lang="en-US" dirty="0"/>
              <a:t>AV Design</a:t>
            </a:r>
          </a:p>
        </p:txBody>
      </p:sp>
      <p:sp>
        <p:nvSpPr>
          <p:cNvPr id="4" name="Content Placeholder 2">
            <a:extLst>
              <a:ext uri="{FF2B5EF4-FFF2-40B4-BE49-F238E27FC236}">
                <a16:creationId xmlns:a16="http://schemas.microsoft.com/office/drawing/2014/main" id="{30AEE82D-C4ED-8D1E-C094-4210B62EA4F3}"/>
              </a:ext>
            </a:extLst>
          </p:cNvPr>
          <p:cNvSpPr>
            <a:spLocks noGrp="1"/>
          </p:cNvSpPr>
          <p:nvPr>
            <p:ph sz="quarter" idx="11"/>
          </p:nvPr>
        </p:nvSpPr>
        <p:spPr/>
        <p:txBody>
          <a:bodyPr/>
          <a:lstStyle/>
          <a:p>
            <a:pPr>
              <a:lnSpc>
                <a:spcPct val="150000"/>
              </a:lnSpc>
            </a:pPr>
            <a:r>
              <a:rPr lang="en-US" dirty="0"/>
              <a:t>AV implemented on a single-lane road and a three-lane highway</a:t>
            </a:r>
          </a:p>
          <a:p>
            <a:pPr lvl="1">
              <a:lnSpc>
                <a:spcPct val="150000"/>
              </a:lnSpc>
            </a:pPr>
            <a:r>
              <a:rPr lang="en-US" dirty="0"/>
              <a:t>Uses supervised and imitation based machine learning approaches</a:t>
            </a:r>
          </a:p>
          <a:p>
            <a:pPr lvl="1">
              <a:lnSpc>
                <a:spcPct val="150000"/>
              </a:lnSpc>
            </a:pPr>
            <a:r>
              <a:rPr lang="en-US" dirty="0"/>
              <a:t>Other vehicle traffic, pedestrians, and traffic signs were not implemented</a:t>
            </a:r>
          </a:p>
          <a:p>
            <a:pPr>
              <a:lnSpc>
                <a:spcPct val="150000"/>
              </a:lnSpc>
            </a:pPr>
            <a:r>
              <a:rPr lang="en-US" b="1" i="1" dirty="0"/>
              <a:t>ML technique used: </a:t>
            </a:r>
            <a:r>
              <a:rPr lang="en-US" dirty="0"/>
              <a:t>Deep learning using Convolutional Neural Networks (CNN)</a:t>
            </a:r>
          </a:p>
          <a:p>
            <a:pPr lvl="1">
              <a:lnSpc>
                <a:spcPct val="150000"/>
              </a:lnSpc>
            </a:pPr>
            <a:r>
              <a:rPr lang="en-US" dirty="0"/>
              <a:t>CNNs are highly effective at image recognition and classification</a:t>
            </a:r>
          </a:p>
        </p:txBody>
      </p:sp>
      <p:pic>
        <p:nvPicPr>
          <p:cNvPr id="5" name="Picture 4">
            <a:extLst>
              <a:ext uri="{FF2B5EF4-FFF2-40B4-BE49-F238E27FC236}">
                <a16:creationId xmlns:a16="http://schemas.microsoft.com/office/drawing/2014/main" id="{45016D9B-51C3-E353-2A71-ACC00D3EC2FA}"/>
              </a:ext>
            </a:extLst>
          </p:cNvPr>
          <p:cNvPicPr/>
          <p:nvPr/>
        </p:nvPicPr>
        <p:blipFill rotWithShape="1">
          <a:blip r:embed="rId3">
            <a:extLst>
              <a:ext uri="{28A0092B-C50C-407E-A947-70E740481C1C}">
                <a14:useLocalDpi xmlns:a14="http://schemas.microsoft.com/office/drawing/2010/main" val="0"/>
              </a:ext>
            </a:extLst>
          </a:blip>
          <a:srcRect t="18543"/>
          <a:stretch/>
        </p:blipFill>
        <p:spPr>
          <a:xfrm>
            <a:off x="2973756" y="4966300"/>
            <a:ext cx="7402278" cy="1334070"/>
          </a:xfrm>
          <a:prstGeom prst="rect">
            <a:avLst/>
          </a:prstGeom>
        </p:spPr>
      </p:pic>
      <p:sp>
        <p:nvSpPr>
          <p:cNvPr id="6" name="TextBox 5">
            <a:extLst>
              <a:ext uri="{FF2B5EF4-FFF2-40B4-BE49-F238E27FC236}">
                <a16:creationId xmlns:a16="http://schemas.microsoft.com/office/drawing/2014/main" id="{D3F434B8-9E76-B680-079D-D62FE6CA6707}"/>
              </a:ext>
            </a:extLst>
          </p:cNvPr>
          <p:cNvSpPr txBox="1"/>
          <p:nvPr/>
        </p:nvSpPr>
        <p:spPr>
          <a:xfrm>
            <a:off x="207251" y="5456035"/>
            <a:ext cx="1489767" cy="646331"/>
          </a:xfrm>
          <a:prstGeom prst="rect">
            <a:avLst/>
          </a:prstGeom>
          <a:noFill/>
        </p:spPr>
        <p:txBody>
          <a:bodyPr wrap="none" rtlCol="0">
            <a:spAutoFit/>
          </a:bodyPr>
          <a:lstStyle/>
          <a:p>
            <a:pPr algn="ctr"/>
            <a:r>
              <a:rPr lang="en-US" sz="1800" dirty="0"/>
              <a:t>Simplified</a:t>
            </a:r>
          </a:p>
          <a:p>
            <a:pPr algn="ctr"/>
            <a:r>
              <a:rPr lang="en-US" sz="1800" dirty="0"/>
              <a:t>CNN pipeline</a:t>
            </a:r>
          </a:p>
        </p:txBody>
      </p:sp>
      <p:sp>
        <p:nvSpPr>
          <p:cNvPr id="7" name="TextBox 6">
            <a:extLst>
              <a:ext uri="{FF2B5EF4-FFF2-40B4-BE49-F238E27FC236}">
                <a16:creationId xmlns:a16="http://schemas.microsoft.com/office/drawing/2014/main" id="{2F3DB824-6529-FA2C-369B-B7820DBF8AC7}"/>
              </a:ext>
            </a:extLst>
          </p:cNvPr>
          <p:cNvSpPr txBox="1"/>
          <p:nvPr/>
        </p:nvSpPr>
        <p:spPr>
          <a:xfrm>
            <a:off x="5162080" y="4364690"/>
            <a:ext cx="1376659" cy="646331"/>
          </a:xfrm>
          <a:prstGeom prst="rect">
            <a:avLst/>
          </a:prstGeom>
          <a:noFill/>
        </p:spPr>
        <p:txBody>
          <a:bodyPr wrap="none" rtlCol="0">
            <a:spAutoFit/>
          </a:bodyPr>
          <a:lstStyle/>
          <a:p>
            <a:pPr algn="ctr"/>
            <a:r>
              <a:rPr lang="en-US" sz="1800" dirty="0"/>
              <a:t>Convolution</a:t>
            </a:r>
          </a:p>
          <a:p>
            <a:pPr algn="ctr"/>
            <a:r>
              <a:rPr lang="en-US" sz="1800" dirty="0"/>
              <a:t>layer</a:t>
            </a:r>
          </a:p>
        </p:txBody>
      </p:sp>
      <p:cxnSp>
        <p:nvCxnSpPr>
          <p:cNvPr id="8" name="Straight Arrow Connector 7">
            <a:extLst>
              <a:ext uri="{FF2B5EF4-FFF2-40B4-BE49-F238E27FC236}">
                <a16:creationId xmlns:a16="http://schemas.microsoft.com/office/drawing/2014/main" id="{CC1D1854-3155-BF0D-261F-7D9480A9145D}"/>
              </a:ext>
            </a:extLst>
          </p:cNvPr>
          <p:cNvCxnSpPr>
            <a:cxnSpLocks/>
          </p:cNvCxnSpPr>
          <p:nvPr/>
        </p:nvCxnSpPr>
        <p:spPr bwMode="auto">
          <a:xfrm flipH="1">
            <a:off x="4918510" y="4662618"/>
            <a:ext cx="303245" cy="246266"/>
          </a:xfrm>
          <a:prstGeom prst="straightConnector1">
            <a:avLst/>
          </a:prstGeom>
          <a:solidFill>
            <a:schemeClr val="accent1"/>
          </a:solidFill>
          <a:ln w="28575" cap="flat" cmpd="sng" algn="ctr">
            <a:solidFill>
              <a:srgbClr val="3366CC"/>
            </a:solidFill>
            <a:prstDash val="solid"/>
            <a:miter lim="800000"/>
            <a:headEnd type="none" w="med" len="med"/>
            <a:tailEnd type="triangle"/>
          </a:ln>
          <a:effectLst/>
        </p:spPr>
      </p:cxnSp>
      <p:cxnSp>
        <p:nvCxnSpPr>
          <p:cNvPr id="9" name="Straight Arrow Connector 8">
            <a:extLst>
              <a:ext uri="{FF2B5EF4-FFF2-40B4-BE49-F238E27FC236}">
                <a16:creationId xmlns:a16="http://schemas.microsoft.com/office/drawing/2014/main" id="{C653D86E-9C52-CD50-8FFE-1DCFED71B875}"/>
              </a:ext>
            </a:extLst>
          </p:cNvPr>
          <p:cNvCxnSpPr>
            <a:cxnSpLocks/>
          </p:cNvCxnSpPr>
          <p:nvPr/>
        </p:nvCxnSpPr>
        <p:spPr bwMode="auto">
          <a:xfrm>
            <a:off x="6445858" y="4694085"/>
            <a:ext cx="380887" cy="484307"/>
          </a:xfrm>
          <a:prstGeom prst="straightConnector1">
            <a:avLst/>
          </a:prstGeom>
          <a:solidFill>
            <a:schemeClr val="accent1"/>
          </a:solidFill>
          <a:ln w="28575" cap="flat" cmpd="sng" algn="ctr">
            <a:solidFill>
              <a:srgbClr val="3366CC"/>
            </a:solidFill>
            <a:prstDash val="solid"/>
            <a:miter lim="800000"/>
            <a:headEnd type="none" w="med" len="med"/>
            <a:tailEnd type="triangle"/>
          </a:ln>
          <a:effectLst/>
        </p:spPr>
      </p:cxnSp>
      <p:cxnSp>
        <p:nvCxnSpPr>
          <p:cNvPr id="14" name="Straight Arrow Connector 13">
            <a:extLst>
              <a:ext uri="{FF2B5EF4-FFF2-40B4-BE49-F238E27FC236}">
                <a16:creationId xmlns:a16="http://schemas.microsoft.com/office/drawing/2014/main" id="{25F173A2-45E6-3DE2-AB12-90550BC33A4E}"/>
              </a:ext>
            </a:extLst>
          </p:cNvPr>
          <p:cNvCxnSpPr>
            <a:cxnSpLocks/>
          </p:cNvCxnSpPr>
          <p:nvPr/>
        </p:nvCxnSpPr>
        <p:spPr bwMode="auto">
          <a:xfrm>
            <a:off x="1697018" y="5781876"/>
            <a:ext cx="1125116" cy="0"/>
          </a:xfrm>
          <a:prstGeom prst="straightConnector1">
            <a:avLst/>
          </a:prstGeom>
          <a:solidFill>
            <a:schemeClr val="accent1"/>
          </a:solidFill>
          <a:ln w="28575" cap="flat" cmpd="sng" algn="ctr">
            <a:solidFill>
              <a:srgbClr val="3366CC"/>
            </a:solidFill>
            <a:prstDash val="solid"/>
            <a:miter lim="800000"/>
            <a:headEnd type="none" w="med" len="med"/>
            <a:tailEnd type="triangle"/>
          </a:ln>
          <a:effectLst/>
        </p:spPr>
      </p:cxnSp>
      <p:cxnSp>
        <p:nvCxnSpPr>
          <p:cNvPr id="15" name="Straight Arrow Connector 14">
            <a:extLst>
              <a:ext uri="{FF2B5EF4-FFF2-40B4-BE49-F238E27FC236}">
                <a16:creationId xmlns:a16="http://schemas.microsoft.com/office/drawing/2014/main" id="{BAA237B6-1A52-5660-5325-43C996C372A7}"/>
              </a:ext>
            </a:extLst>
          </p:cNvPr>
          <p:cNvCxnSpPr>
            <a:cxnSpLocks/>
          </p:cNvCxnSpPr>
          <p:nvPr/>
        </p:nvCxnSpPr>
        <p:spPr bwMode="auto">
          <a:xfrm flipH="1">
            <a:off x="9077325" y="5057775"/>
            <a:ext cx="102941" cy="398260"/>
          </a:xfrm>
          <a:prstGeom prst="straightConnector1">
            <a:avLst/>
          </a:prstGeom>
          <a:solidFill>
            <a:schemeClr val="accent1"/>
          </a:solidFill>
          <a:ln w="28575" cap="flat" cmpd="sng" algn="ctr">
            <a:solidFill>
              <a:srgbClr val="3366CC"/>
            </a:solidFill>
            <a:prstDash val="solid"/>
            <a:miter lim="800000"/>
            <a:headEnd type="none" w="med" len="med"/>
            <a:tailEnd type="triangle"/>
          </a:ln>
          <a:effectLst/>
        </p:spPr>
      </p:cxnSp>
      <p:sp>
        <p:nvSpPr>
          <p:cNvPr id="16" name="TextBox 15">
            <a:extLst>
              <a:ext uri="{FF2B5EF4-FFF2-40B4-BE49-F238E27FC236}">
                <a16:creationId xmlns:a16="http://schemas.microsoft.com/office/drawing/2014/main" id="{0FA22BE6-93E7-448D-A8CE-7F3BB6098D8E}"/>
              </a:ext>
            </a:extLst>
          </p:cNvPr>
          <p:cNvSpPr txBox="1"/>
          <p:nvPr/>
        </p:nvSpPr>
        <p:spPr>
          <a:xfrm>
            <a:off x="8337604" y="4411444"/>
            <a:ext cx="1961243" cy="646331"/>
          </a:xfrm>
          <a:prstGeom prst="rect">
            <a:avLst/>
          </a:prstGeom>
          <a:noFill/>
        </p:spPr>
        <p:txBody>
          <a:bodyPr wrap="none" rtlCol="0">
            <a:spAutoFit/>
          </a:bodyPr>
          <a:lstStyle/>
          <a:p>
            <a:pPr algn="ctr"/>
            <a:r>
              <a:rPr lang="en-US" sz="1800" dirty="0"/>
              <a:t>Output prediction</a:t>
            </a:r>
          </a:p>
          <a:p>
            <a:pPr algn="ctr"/>
            <a:r>
              <a:rPr lang="en-US" sz="1800" dirty="0"/>
              <a:t>layer</a:t>
            </a:r>
          </a:p>
        </p:txBody>
      </p:sp>
      <p:sp>
        <p:nvSpPr>
          <p:cNvPr id="3" name="Title 1">
            <a:extLst>
              <a:ext uri="{FF2B5EF4-FFF2-40B4-BE49-F238E27FC236}">
                <a16:creationId xmlns:a16="http://schemas.microsoft.com/office/drawing/2014/main" id="{3F2C6194-0EE9-C1DF-1A76-41934CFE7D1B}"/>
              </a:ext>
            </a:extLst>
          </p:cNvPr>
          <p:cNvSpPr txBox="1">
            <a:spLocks/>
          </p:cNvSpPr>
          <p:nvPr/>
        </p:nvSpPr>
        <p:spPr bwMode="auto">
          <a:xfrm>
            <a:off x="10202779" y="0"/>
            <a:ext cx="1989221" cy="7951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2800" b="1">
                <a:solidFill>
                  <a:schemeClr val="bg1"/>
                </a:solidFill>
                <a:latin typeface="+mj-lt"/>
                <a:ea typeface="+mj-ea"/>
                <a:cs typeface="+mj-cs"/>
              </a:defRPr>
            </a:lvl1pPr>
            <a:lvl2pPr algn="l" rtl="0" eaLnBrk="1" fontAlgn="base" hangingPunct="1">
              <a:spcBef>
                <a:spcPct val="0"/>
              </a:spcBef>
              <a:spcAft>
                <a:spcPct val="0"/>
              </a:spcAft>
              <a:defRPr sz="4267" b="1">
                <a:solidFill>
                  <a:srgbClr val="F77B0B"/>
                </a:solidFill>
                <a:latin typeface="Tahoma" charset="0"/>
              </a:defRPr>
            </a:lvl2pPr>
            <a:lvl3pPr algn="l" rtl="0" eaLnBrk="1" fontAlgn="base" hangingPunct="1">
              <a:spcBef>
                <a:spcPct val="0"/>
              </a:spcBef>
              <a:spcAft>
                <a:spcPct val="0"/>
              </a:spcAft>
              <a:defRPr sz="4267" b="1">
                <a:solidFill>
                  <a:srgbClr val="F77B0B"/>
                </a:solidFill>
                <a:latin typeface="Tahoma" charset="0"/>
              </a:defRPr>
            </a:lvl3pPr>
            <a:lvl4pPr algn="l" rtl="0" eaLnBrk="1" fontAlgn="base" hangingPunct="1">
              <a:spcBef>
                <a:spcPct val="0"/>
              </a:spcBef>
              <a:spcAft>
                <a:spcPct val="0"/>
              </a:spcAft>
              <a:defRPr sz="4267" b="1">
                <a:solidFill>
                  <a:srgbClr val="F77B0B"/>
                </a:solidFill>
                <a:latin typeface="Tahoma" charset="0"/>
              </a:defRPr>
            </a:lvl4pPr>
            <a:lvl5pPr algn="l" rtl="0" eaLnBrk="1" fontAlgn="base" hangingPunct="1">
              <a:spcBef>
                <a:spcPct val="0"/>
              </a:spcBef>
              <a:spcAft>
                <a:spcPct val="0"/>
              </a:spcAft>
              <a:defRPr sz="4267" b="1">
                <a:solidFill>
                  <a:srgbClr val="F77B0B"/>
                </a:solidFill>
                <a:latin typeface="Tahoma" charset="0"/>
              </a:defRPr>
            </a:lvl5pPr>
            <a:lvl6pPr marL="609585" algn="l" rtl="0" eaLnBrk="1" fontAlgn="base" hangingPunct="1">
              <a:spcBef>
                <a:spcPct val="0"/>
              </a:spcBef>
              <a:spcAft>
                <a:spcPct val="0"/>
              </a:spcAft>
              <a:defRPr sz="4267" b="1">
                <a:solidFill>
                  <a:srgbClr val="F77B0B"/>
                </a:solidFill>
                <a:latin typeface="Tahoma" charset="0"/>
              </a:defRPr>
            </a:lvl6pPr>
            <a:lvl7pPr marL="1219170" algn="l" rtl="0" eaLnBrk="1" fontAlgn="base" hangingPunct="1">
              <a:spcBef>
                <a:spcPct val="0"/>
              </a:spcBef>
              <a:spcAft>
                <a:spcPct val="0"/>
              </a:spcAft>
              <a:defRPr sz="4267" b="1">
                <a:solidFill>
                  <a:srgbClr val="F77B0B"/>
                </a:solidFill>
                <a:latin typeface="Tahoma" charset="0"/>
              </a:defRPr>
            </a:lvl7pPr>
            <a:lvl8pPr marL="1828754" algn="l" rtl="0" eaLnBrk="1" fontAlgn="base" hangingPunct="1">
              <a:spcBef>
                <a:spcPct val="0"/>
              </a:spcBef>
              <a:spcAft>
                <a:spcPct val="0"/>
              </a:spcAft>
              <a:defRPr sz="4267" b="1">
                <a:solidFill>
                  <a:srgbClr val="F77B0B"/>
                </a:solidFill>
                <a:latin typeface="Tahoma" charset="0"/>
              </a:defRPr>
            </a:lvl8pPr>
            <a:lvl9pPr marL="2438339" algn="l" rtl="0" eaLnBrk="1" fontAlgn="base" hangingPunct="1">
              <a:spcBef>
                <a:spcPct val="0"/>
              </a:spcBef>
              <a:spcAft>
                <a:spcPct val="0"/>
              </a:spcAft>
              <a:defRPr sz="4267" b="1">
                <a:solidFill>
                  <a:srgbClr val="F77B0B"/>
                </a:solidFill>
                <a:latin typeface="Tahoma" charset="0"/>
              </a:defRPr>
            </a:lvl9pPr>
          </a:lstStyle>
          <a:p>
            <a:r>
              <a:rPr lang="en-US" sz="2000" kern="0" dirty="0"/>
              <a:t>Case Study 2</a:t>
            </a:r>
          </a:p>
        </p:txBody>
      </p:sp>
    </p:spTree>
    <p:extLst>
      <p:ext uri="{BB962C8B-B14F-4D97-AF65-F5344CB8AC3E}">
        <p14:creationId xmlns:p14="http://schemas.microsoft.com/office/powerpoint/2010/main" val="237034034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C56BA3-79DA-4D4B-8675-CF39E2994F68}"/>
              </a:ext>
            </a:extLst>
          </p:cNvPr>
          <p:cNvSpPr>
            <a:spLocks noGrp="1"/>
          </p:cNvSpPr>
          <p:nvPr>
            <p:ph type="title"/>
          </p:nvPr>
        </p:nvSpPr>
        <p:spPr/>
        <p:txBody>
          <a:bodyPr/>
          <a:lstStyle/>
          <a:p>
            <a:r>
              <a:rPr lang="en-US" dirty="0"/>
              <a:t>Feature Extraction</a:t>
            </a:r>
          </a:p>
        </p:txBody>
      </p:sp>
      <p:sp>
        <p:nvSpPr>
          <p:cNvPr id="3" name="Content Placeholder 2">
            <a:extLst>
              <a:ext uri="{FF2B5EF4-FFF2-40B4-BE49-F238E27FC236}">
                <a16:creationId xmlns:a16="http://schemas.microsoft.com/office/drawing/2014/main" id="{63C3A5DD-E140-4983-A7F6-7978F9248694}"/>
              </a:ext>
            </a:extLst>
          </p:cNvPr>
          <p:cNvSpPr>
            <a:spLocks noGrp="1"/>
          </p:cNvSpPr>
          <p:nvPr>
            <p:ph sz="quarter" idx="11"/>
          </p:nvPr>
        </p:nvSpPr>
        <p:spPr>
          <a:xfrm>
            <a:off x="98300" y="1046715"/>
            <a:ext cx="6816015" cy="5163212"/>
          </a:xfrm>
        </p:spPr>
        <p:txBody>
          <a:bodyPr/>
          <a:lstStyle/>
          <a:p>
            <a:pPr>
              <a:spcAft>
                <a:spcPts val="1200"/>
              </a:spcAft>
            </a:pPr>
            <a:r>
              <a:rPr lang="en-US" dirty="0"/>
              <a:t>Convolution layer for feature extraction</a:t>
            </a:r>
          </a:p>
          <a:p>
            <a:pPr lvl="1">
              <a:spcAft>
                <a:spcPts val="1200"/>
              </a:spcAft>
            </a:pPr>
            <a:r>
              <a:rPr lang="en-US" dirty="0"/>
              <a:t>A kernel Matrix processes each input image pixel</a:t>
            </a:r>
          </a:p>
          <a:p>
            <a:pPr lvl="1">
              <a:spcAft>
                <a:spcPts val="1200"/>
              </a:spcAft>
            </a:pPr>
            <a:r>
              <a:rPr lang="en-US" dirty="0"/>
              <a:t>Feature map computed via element wise matrix multiplication</a:t>
            </a:r>
          </a:p>
          <a:p>
            <a:pPr lvl="1">
              <a:spcAft>
                <a:spcPts val="1200"/>
              </a:spcAft>
            </a:pPr>
            <a:r>
              <a:rPr lang="en-US" dirty="0"/>
              <a:t>Kernel matrices can be different for image sharpening, edge detection, gaussian blurring, etc.</a:t>
            </a:r>
          </a:p>
          <a:p>
            <a:pPr>
              <a:spcAft>
                <a:spcPts val="1200"/>
              </a:spcAft>
            </a:pPr>
            <a:r>
              <a:rPr lang="en-US" dirty="0"/>
              <a:t>Pooling layer shrinks the image stack by reducing the dimensionality of each feature</a:t>
            </a:r>
          </a:p>
          <a:p>
            <a:pPr>
              <a:spcAft>
                <a:spcPts val="1200"/>
              </a:spcAft>
            </a:pPr>
            <a:r>
              <a:rPr lang="en-US" dirty="0"/>
              <a:t>A series of convolution and pooling layers extracts essential features from the input image</a:t>
            </a:r>
          </a:p>
        </p:txBody>
      </p:sp>
      <p:grpSp>
        <p:nvGrpSpPr>
          <p:cNvPr id="41" name="Group 40">
            <a:extLst>
              <a:ext uri="{FF2B5EF4-FFF2-40B4-BE49-F238E27FC236}">
                <a16:creationId xmlns:a16="http://schemas.microsoft.com/office/drawing/2014/main" id="{BFBD22A8-8D1F-4A00-9232-1232A9980718}"/>
              </a:ext>
            </a:extLst>
          </p:cNvPr>
          <p:cNvGrpSpPr/>
          <p:nvPr/>
        </p:nvGrpSpPr>
        <p:grpSpPr>
          <a:xfrm>
            <a:off x="7044858" y="1227136"/>
            <a:ext cx="4861503" cy="5229225"/>
            <a:chOff x="7000936" y="1159826"/>
            <a:chExt cx="5067240" cy="5450524"/>
          </a:xfrm>
        </p:grpSpPr>
        <p:pic>
          <p:nvPicPr>
            <p:cNvPr id="31" name="Picture 30">
              <a:extLst>
                <a:ext uri="{FF2B5EF4-FFF2-40B4-BE49-F238E27FC236}">
                  <a16:creationId xmlns:a16="http://schemas.microsoft.com/office/drawing/2014/main" id="{80AA0C26-2BDB-4E79-9396-15E70E205762}"/>
                </a:ext>
              </a:extLst>
            </p:cNvPr>
            <p:cNvPicPr/>
            <p:nvPr/>
          </p:nvPicPr>
          <p:blipFill rotWithShape="1">
            <a:blip r:embed="rId3" cstate="print">
              <a:extLst>
                <a:ext uri="{28A0092B-C50C-407E-A947-70E740481C1C}">
                  <a14:useLocalDpi xmlns:a14="http://schemas.microsoft.com/office/drawing/2010/main" val="0"/>
                </a:ext>
              </a:extLst>
            </a:blip>
            <a:srcRect r="26323"/>
            <a:stretch/>
          </p:blipFill>
          <p:spPr>
            <a:xfrm>
              <a:off x="7000936" y="1159826"/>
              <a:ext cx="5067240" cy="2821623"/>
            </a:xfrm>
            <a:prstGeom prst="rect">
              <a:avLst/>
            </a:prstGeom>
          </p:spPr>
        </p:pic>
        <p:pic>
          <p:nvPicPr>
            <p:cNvPr id="32" name="Picture 31">
              <a:extLst>
                <a:ext uri="{FF2B5EF4-FFF2-40B4-BE49-F238E27FC236}">
                  <a16:creationId xmlns:a16="http://schemas.microsoft.com/office/drawing/2014/main" id="{D6C98F0C-7AEA-47A3-B202-BF165CA85BB9}"/>
                </a:ext>
              </a:extLst>
            </p:cNvPr>
            <p:cNvPicPr/>
            <p:nvPr/>
          </p:nvPicPr>
          <p:blipFill rotWithShape="1">
            <a:blip r:embed="rId3" cstate="print">
              <a:extLst>
                <a:ext uri="{28A0092B-C50C-407E-A947-70E740481C1C}">
                  <a14:useLocalDpi xmlns:a14="http://schemas.microsoft.com/office/drawing/2010/main" val="0"/>
                </a:ext>
              </a:extLst>
            </a:blip>
            <a:srcRect l="81433" t="7168" b="11140"/>
            <a:stretch/>
          </p:blipFill>
          <p:spPr>
            <a:xfrm>
              <a:off x="10144125" y="4305299"/>
              <a:ext cx="1276986" cy="2305051"/>
            </a:xfrm>
            <a:prstGeom prst="rect">
              <a:avLst/>
            </a:prstGeom>
          </p:spPr>
        </p:pic>
        <p:cxnSp>
          <p:nvCxnSpPr>
            <p:cNvPr id="34" name="Straight Connector 33">
              <a:extLst>
                <a:ext uri="{FF2B5EF4-FFF2-40B4-BE49-F238E27FC236}">
                  <a16:creationId xmlns:a16="http://schemas.microsoft.com/office/drawing/2014/main" id="{15BD468B-BEAF-47A3-A743-5AC4C5BEBC71}"/>
                </a:ext>
              </a:extLst>
            </p:cNvPr>
            <p:cNvCxnSpPr/>
            <p:nvPr/>
          </p:nvCxnSpPr>
          <p:spPr bwMode="auto">
            <a:xfrm flipH="1">
              <a:off x="9934575" y="4570816"/>
              <a:ext cx="209550" cy="0"/>
            </a:xfrm>
            <a:prstGeom prst="line">
              <a:avLst/>
            </a:prstGeom>
            <a:solidFill>
              <a:schemeClr val="accent1"/>
            </a:solidFill>
            <a:ln w="28575" cap="flat" cmpd="sng" algn="ctr">
              <a:solidFill>
                <a:srgbClr val="C00000"/>
              </a:solidFill>
              <a:prstDash val="solid"/>
              <a:miter lim="800000"/>
              <a:headEnd type="none" w="med" len="med"/>
              <a:tailEnd type="none" w="med" len="med"/>
            </a:ln>
            <a:effectLst/>
          </p:spPr>
        </p:cxnSp>
        <p:cxnSp>
          <p:nvCxnSpPr>
            <p:cNvPr id="36" name="Straight Connector 35">
              <a:extLst>
                <a:ext uri="{FF2B5EF4-FFF2-40B4-BE49-F238E27FC236}">
                  <a16:creationId xmlns:a16="http://schemas.microsoft.com/office/drawing/2014/main" id="{CB7E8F39-BCA8-4793-B692-A09EE23A65BB}"/>
                </a:ext>
              </a:extLst>
            </p:cNvPr>
            <p:cNvCxnSpPr/>
            <p:nvPr/>
          </p:nvCxnSpPr>
          <p:spPr bwMode="auto">
            <a:xfrm flipV="1">
              <a:off x="9944100" y="4143375"/>
              <a:ext cx="0" cy="447675"/>
            </a:xfrm>
            <a:prstGeom prst="line">
              <a:avLst/>
            </a:prstGeom>
            <a:solidFill>
              <a:schemeClr val="accent1"/>
            </a:solidFill>
            <a:ln w="28575" cap="flat" cmpd="sng" algn="ctr">
              <a:solidFill>
                <a:srgbClr val="C00000"/>
              </a:solidFill>
              <a:prstDash val="solid"/>
              <a:miter lim="800000"/>
              <a:headEnd type="none" w="med" len="med"/>
              <a:tailEnd type="none" w="med" len="med"/>
            </a:ln>
            <a:effectLst/>
          </p:spPr>
        </p:cxnSp>
        <p:cxnSp>
          <p:nvCxnSpPr>
            <p:cNvPr id="38" name="Straight Connector 37">
              <a:extLst>
                <a:ext uri="{FF2B5EF4-FFF2-40B4-BE49-F238E27FC236}">
                  <a16:creationId xmlns:a16="http://schemas.microsoft.com/office/drawing/2014/main" id="{B4E9735B-4745-4500-B91C-3BCD1E275E7E}"/>
                </a:ext>
              </a:extLst>
            </p:cNvPr>
            <p:cNvCxnSpPr/>
            <p:nvPr/>
          </p:nvCxnSpPr>
          <p:spPr bwMode="auto">
            <a:xfrm>
              <a:off x="9934575" y="4152900"/>
              <a:ext cx="2133601" cy="0"/>
            </a:xfrm>
            <a:prstGeom prst="line">
              <a:avLst/>
            </a:prstGeom>
            <a:solidFill>
              <a:schemeClr val="accent1"/>
            </a:solidFill>
            <a:ln w="28575" cap="flat" cmpd="sng" algn="ctr">
              <a:solidFill>
                <a:srgbClr val="C00000"/>
              </a:solidFill>
              <a:prstDash val="solid"/>
              <a:miter lim="800000"/>
              <a:headEnd type="none" w="med" len="med"/>
              <a:tailEnd type="none" w="med" len="med"/>
            </a:ln>
            <a:effectLst/>
          </p:spPr>
        </p:cxnSp>
        <p:cxnSp>
          <p:nvCxnSpPr>
            <p:cNvPr id="40" name="Straight Connector 39">
              <a:extLst>
                <a:ext uri="{FF2B5EF4-FFF2-40B4-BE49-F238E27FC236}">
                  <a16:creationId xmlns:a16="http://schemas.microsoft.com/office/drawing/2014/main" id="{F91B03B3-5B77-4913-BBD2-D0A3D5368819}"/>
                </a:ext>
              </a:extLst>
            </p:cNvPr>
            <p:cNvCxnSpPr/>
            <p:nvPr/>
          </p:nvCxnSpPr>
          <p:spPr bwMode="auto">
            <a:xfrm>
              <a:off x="12054528" y="3584333"/>
              <a:ext cx="0" cy="559042"/>
            </a:xfrm>
            <a:prstGeom prst="line">
              <a:avLst/>
            </a:prstGeom>
            <a:solidFill>
              <a:schemeClr val="accent1"/>
            </a:solidFill>
            <a:ln w="28575" cap="flat" cmpd="sng" algn="ctr">
              <a:solidFill>
                <a:srgbClr val="C00000"/>
              </a:solidFill>
              <a:prstDash val="solid"/>
              <a:miter lim="800000"/>
              <a:headEnd type="none" w="med" len="med"/>
              <a:tailEnd type="none" w="med" len="med"/>
            </a:ln>
            <a:effectLst/>
          </p:spPr>
        </p:cxnSp>
      </p:grpSp>
      <p:sp>
        <p:nvSpPr>
          <p:cNvPr id="42" name="TextBox 41">
            <a:extLst>
              <a:ext uri="{FF2B5EF4-FFF2-40B4-BE49-F238E27FC236}">
                <a16:creationId xmlns:a16="http://schemas.microsoft.com/office/drawing/2014/main" id="{B8016C7E-3A4D-4085-BD10-400ACAA3F037}"/>
              </a:ext>
            </a:extLst>
          </p:cNvPr>
          <p:cNvSpPr txBox="1"/>
          <p:nvPr/>
        </p:nvSpPr>
        <p:spPr>
          <a:xfrm>
            <a:off x="7597711" y="4732604"/>
            <a:ext cx="2362197" cy="1477328"/>
          </a:xfrm>
          <a:prstGeom prst="rect">
            <a:avLst/>
          </a:prstGeom>
          <a:noFill/>
        </p:spPr>
        <p:txBody>
          <a:bodyPr wrap="square" rtlCol="0">
            <a:spAutoFit/>
          </a:bodyPr>
          <a:lstStyle/>
          <a:p>
            <a:pPr algn="r"/>
            <a:r>
              <a:rPr lang="en-US" sz="1800" dirty="0"/>
              <a:t>Feature map value of -6.1 indicates asphalt road while 45.5 indicates white lane markings</a:t>
            </a:r>
          </a:p>
        </p:txBody>
      </p:sp>
      <p:sp>
        <p:nvSpPr>
          <p:cNvPr id="4" name="Title 1">
            <a:extLst>
              <a:ext uri="{FF2B5EF4-FFF2-40B4-BE49-F238E27FC236}">
                <a16:creationId xmlns:a16="http://schemas.microsoft.com/office/drawing/2014/main" id="{5F5FE36E-E8AC-8C9C-C53C-AB53CD59B170}"/>
              </a:ext>
            </a:extLst>
          </p:cNvPr>
          <p:cNvSpPr txBox="1">
            <a:spLocks/>
          </p:cNvSpPr>
          <p:nvPr/>
        </p:nvSpPr>
        <p:spPr bwMode="auto">
          <a:xfrm>
            <a:off x="10202779" y="0"/>
            <a:ext cx="1989221" cy="7951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2800" b="1">
                <a:solidFill>
                  <a:schemeClr val="bg1"/>
                </a:solidFill>
                <a:latin typeface="+mj-lt"/>
                <a:ea typeface="+mj-ea"/>
                <a:cs typeface="+mj-cs"/>
              </a:defRPr>
            </a:lvl1pPr>
            <a:lvl2pPr algn="l" rtl="0" eaLnBrk="1" fontAlgn="base" hangingPunct="1">
              <a:spcBef>
                <a:spcPct val="0"/>
              </a:spcBef>
              <a:spcAft>
                <a:spcPct val="0"/>
              </a:spcAft>
              <a:defRPr sz="4267" b="1">
                <a:solidFill>
                  <a:srgbClr val="F77B0B"/>
                </a:solidFill>
                <a:latin typeface="Tahoma" charset="0"/>
              </a:defRPr>
            </a:lvl2pPr>
            <a:lvl3pPr algn="l" rtl="0" eaLnBrk="1" fontAlgn="base" hangingPunct="1">
              <a:spcBef>
                <a:spcPct val="0"/>
              </a:spcBef>
              <a:spcAft>
                <a:spcPct val="0"/>
              </a:spcAft>
              <a:defRPr sz="4267" b="1">
                <a:solidFill>
                  <a:srgbClr val="F77B0B"/>
                </a:solidFill>
                <a:latin typeface="Tahoma" charset="0"/>
              </a:defRPr>
            </a:lvl3pPr>
            <a:lvl4pPr algn="l" rtl="0" eaLnBrk="1" fontAlgn="base" hangingPunct="1">
              <a:spcBef>
                <a:spcPct val="0"/>
              </a:spcBef>
              <a:spcAft>
                <a:spcPct val="0"/>
              </a:spcAft>
              <a:defRPr sz="4267" b="1">
                <a:solidFill>
                  <a:srgbClr val="F77B0B"/>
                </a:solidFill>
                <a:latin typeface="Tahoma" charset="0"/>
              </a:defRPr>
            </a:lvl4pPr>
            <a:lvl5pPr algn="l" rtl="0" eaLnBrk="1" fontAlgn="base" hangingPunct="1">
              <a:spcBef>
                <a:spcPct val="0"/>
              </a:spcBef>
              <a:spcAft>
                <a:spcPct val="0"/>
              </a:spcAft>
              <a:defRPr sz="4267" b="1">
                <a:solidFill>
                  <a:srgbClr val="F77B0B"/>
                </a:solidFill>
                <a:latin typeface="Tahoma" charset="0"/>
              </a:defRPr>
            </a:lvl5pPr>
            <a:lvl6pPr marL="609585" algn="l" rtl="0" eaLnBrk="1" fontAlgn="base" hangingPunct="1">
              <a:spcBef>
                <a:spcPct val="0"/>
              </a:spcBef>
              <a:spcAft>
                <a:spcPct val="0"/>
              </a:spcAft>
              <a:defRPr sz="4267" b="1">
                <a:solidFill>
                  <a:srgbClr val="F77B0B"/>
                </a:solidFill>
                <a:latin typeface="Tahoma" charset="0"/>
              </a:defRPr>
            </a:lvl6pPr>
            <a:lvl7pPr marL="1219170" algn="l" rtl="0" eaLnBrk="1" fontAlgn="base" hangingPunct="1">
              <a:spcBef>
                <a:spcPct val="0"/>
              </a:spcBef>
              <a:spcAft>
                <a:spcPct val="0"/>
              </a:spcAft>
              <a:defRPr sz="4267" b="1">
                <a:solidFill>
                  <a:srgbClr val="F77B0B"/>
                </a:solidFill>
                <a:latin typeface="Tahoma" charset="0"/>
              </a:defRPr>
            </a:lvl7pPr>
            <a:lvl8pPr marL="1828754" algn="l" rtl="0" eaLnBrk="1" fontAlgn="base" hangingPunct="1">
              <a:spcBef>
                <a:spcPct val="0"/>
              </a:spcBef>
              <a:spcAft>
                <a:spcPct val="0"/>
              </a:spcAft>
              <a:defRPr sz="4267" b="1">
                <a:solidFill>
                  <a:srgbClr val="F77B0B"/>
                </a:solidFill>
                <a:latin typeface="Tahoma" charset="0"/>
              </a:defRPr>
            </a:lvl8pPr>
            <a:lvl9pPr marL="2438339" algn="l" rtl="0" eaLnBrk="1" fontAlgn="base" hangingPunct="1">
              <a:spcBef>
                <a:spcPct val="0"/>
              </a:spcBef>
              <a:spcAft>
                <a:spcPct val="0"/>
              </a:spcAft>
              <a:defRPr sz="4267" b="1">
                <a:solidFill>
                  <a:srgbClr val="F77B0B"/>
                </a:solidFill>
                <a:latin typeface="Tahoma" charset="0"/>
              </a:defRPr>
            </a:lvl9pPr>
          </a:lstStyle>
          <a:p>
            <a:r>
              <a:rPr lang="en-US" sz="2000" kern="0" dirty="0"/>
              <a:t>Case Study 2</a:t>
            </a:r>
          </a:p>
        </p:txBody>
      </p:sp>
    </p:spTree>
    <p:extLst>
      <p:ext uri="{BB962C8B-B14F-4D97-AF65-F5344CB8AC3E}">
        <p14:creationId xmlns:p14="http://schemas.microsoft.com/office/powerpoint/2010/main" val="73272660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5698C-9DD8-4227-BB40-7161729870F9}"/>
              </a:ext>
            </a:extLst>
          </p:cNvPr>
          <p:cNvSpPr>
            <a:spLocks noGrp="1"/>
          </p:cNvSpPr>
          <p:nvPr>
            <p:ph type="title"/>
          </p:nvPr>
        </p:nvSpPr>
        <p:spPr/>
        <p:txBody>
          <a:bodyPr/>
          <a:lstStyle/>
          <a:p>
            <a:r>
              <a:rPr lang="en-US" dirty="0"/>
              <a:t>Feature Classification</a:t>
            </a:r>
          </a:p>
        </p:txBody>
      </p:sp>
      <p:sp>
        <p:nvSpPr>
          <p:cNvPr id="3" name="Content Placeholder 2">
            <a:extLst>
              <a:ext uri="{FF2B5EF4-FFF2-40B4-BE49-F238E27FC236}">
                <a16:creationId xmlns:a16="http://schemas.microsoft.com/office/drawing/2014/main" id="{85B0AFF1-D9A2-443A-8F72-C9D86C69FEF3}"/>
              </a:ext>
            </a:extLst>
          </p:cNvPr>
          <p:cNvSpPr>
            <a:spLocks noGrp="1"/>
          </p:cNvSpPr>
          <p:nvPr>
            <p:ph sz="quarter" idx="11"/>
          </p:nvPr>
        </p:nvSpPr>
        <p:spPr>
          <a:xfrm>
            <a:off x="480133" y="1046715"/>
            <a:ext cx="5615868" cy="5075237"/>
          </a:xfrm>
        </p:spPr>
        <p:txBody>
          <a:bodyPr/>
          <a:lstStyle/>
          <a:p>
            <a:pPr>
              <a:spcAft>
                <a:spcPts val="1200"/>
              </a:spcAft>
            </a:pPr>
            <a:r>
              <a:rPr lang="en-US" dirty="0"/>
              <a:t>Output from convolution and pooling flattened into 1D array of pixels</a:t>
            </a:r>
          </a:p>
          <a:p>
            <a:pPr>
              <a:spcAft>
                <a:spcPts val="1200"/>
              </a:spcAft>
            </a:pPr>
            <a:r>
              <a:rPr lang="en-US" dirty="0"/>
              <a:t>Serves as input to the fully connected network</a:t>
            </a:r>
          </a:p>
          <a:p>
            <a:pPr lvl="1">
              <a:spcAft>
                <a:spcPts val="1200"/>
              </a:spcAft>
            </a:pPr>
            <a:r>
              <a:rPr lang="en-US" dirty="0"/>
              <a:t>Each pixel corresponds to a node in the input layer</a:t>
            </a:r>
          </a:p>
          <a:p>
            <a:pPr>
              <a:spcAft>
                <a:spcPts val="1200"/>
              </a:spcAft>
            </a:pPr>
            <a:r>
              <a:rPr lang="en-US" dirty="0"/>
              <a:t>Fully connected network processes these features and outputs a probability of the class the input image belongs to</a:t>
            </a:r>
          </a:p>
        </p:txBody>
      </p:sp>
      <p:pic>
        <p:nvPicPr>
          <p:cNvPr id="4" name="Picture 3">
            <a:extLst>
              <a:ext uri="{FF2B5EF4-FFF2-40B4-BE49-F238E27FC236}">
                <a16:creationId xmlns:a16="http://schemas.microsoft.com/office/drawing/2014/main" id="{EC6A6E5E-BFE2-44A7-8D24-12FD7324C101}"/>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6197161" y="1867933"/>
            <a:ext cx="5303128" cy="3943352"/>
          </a:xfrm>
          <a:prstGeom prst="rect">
            <a:avLst/>
          </a:prstGeom>
          <a:noFill/>
          <a:ln>
            <a:noFill/>
          </a:ln>
        </p:spPr>
      </p:pic>
      <p:sp>
        <p:nvSpPr>
          <p:cNvPr id="5" name="Title 1">
            <a:extLst>
              <a:ext uri="{FF2B5EF4-FFF2-40B4-BE49-F238E27FC236}">
                <a16:creationId xmlns:a16="http://schemas.microsoft.com/office/drawing/2014/main" id="{51EE36DE-8457-8910-AE88-6C2627995BC4}"/>
              </a:ext>
            </a:extLst>
          </p:cNvPr>
          <p:cNvSpPr txBox="1">
            <a:spLocks/>
          </p:cNvSpPr>
          <p:nvPr/>
        </p:nvSpPr>
        <p:spPr bwMode="auto">
          <a:xfrm>
            <a:off x="10202779" y="0"/>
            <a:ext cx="1989221" cy="7951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2800" b="1">
                <a:solidFill>
                  <a:schemeClr val="bg1"/>
                </a:solidFill>
                <a:latin typeface="+mj-lt"/>
                <a:ea typeface="+mj-ea"/>
                <a:cs typeface="+mj-cs"/>
              </a:defRPr>
            </a:lvl1pPr>
            <a:lvl2pPr algn="l" rtl="0" eaLnBrk="1" fontAlgn="base" hangingPunct="1">
              <a:spcBef>
                <a:spcPct val="0"/>
              </a:spcBef>
              <a:spcAft>
                <a:spcPct val="0"/>
              </a:spcAft>
              <a:defRPr sz="4267" b="1">
                <a:solidFill>
                  <a:srgbClr val="F77B0B"/>
                </a:solidFill>
                <a:latin typeface="Tahoma" charset="0"/>
              </a:defRPr>
            </a:lvl2pPr>
            <a:lvl3pPr algn="l" rtl="0" eaLnBrk="1" fontAlgn="base" hangingPunct="1">
              <a:spcBef>
                <a:spcPct val="0"/>
              </a:spcBef>
              <a:spcAft>
                <a:spcPct val="0"/>
              </a:spcAft>
              <a:defRPr sz="4267" b="1">
                <a:solidFill>
                  <a:srgbClr val="F77B0B"/>
                </a:solidFill>
                <a:latin typeface="Tahoma" charset="0"/>
              </a:defRPr>
            </a:lvl3pPr>
            <a:lvl4pPr algn="l" rtl="0" eaLnBrk="1" fontAlgn="base" hangingPunct="1">
              <a:spcBef>
                <a:spcPct val="0"/>
              </a:spcBef>
              <a:spcAft>
                <a:spcPct val="0"/>
              </a:spcAft>
              <a:defRPr sz="4267" b="1">
                <a:solidFill>
                  <a:srgbClr val="F77B0B"/>
                </a:solidFill>
                <a:latin typeface="Tahoma" charset="0"/>
              </a:defRPr>
            </a:lvl4pPr>
            <a:lvl5pPr algn="l" rtl="0" eaLnBrk="1" fontAlgn="base" hangingPunct="1">
              <a:spcBef>
                <a:spcPct val="0"/>
              </a:spcBef>
              <a:spcAft>
                <a:spcPct val="0"/>
              </a:spcAft>
              <a:defRPr sz="4267" b="1">
                <a:solidFill>
                  <a:srgbClr val="F77B0B"/>
                </a:solidFill>
                <a:latin typeface="Tahoma" charset="0"/>
              </a:defRPr>
            </a:lvl5pPr>
            <a:lvl6pPr marL="609585" algn="l" rtl="0" eaLnBrk="1" fontAlgn="base" hangingPunct="1">
              <a:spcBef>
                <a:spcPct val="0"/>
              </a:spcBef>
              <a:spcAft>
                <a:spcPct val="0"/>
              </a:spcAft>
              <a:defRPr sz="4267" b="1">
                <a:solidFill>
                  <a:srgbClr val="F77B0B"/>
                </a:solidFill>
                <a:latin typeface="Tahoma" charset="0"/>
              </a:defRPr>
            </a:lvl6pPr>
            <a:lvl7pPr marL="1219170" algn="l" rtl="0" eaLnBrk="1" fontAlgn="base" hangingPunct="1">
              <a:spcBef>
                <a:spcPct val="0"/>
              </a:spcBef>
              <a:spcAft>
                <a:spcPct val="0"/>
              </a:spcAft>
              <a:defRPr sz="4267" b="1">
                <a:solidFill>
                  <a:srgbClr val="F77B0B"/>
                </a:solidFill>
                <a:latin typeface="Tahoma" charset="0"/>
              </a:defRPr>
            </a:lvl7pPr>
            <a:lvl8pPr marL="1828754" algn="l" rtl="0" eaLnBrk="1" fontAlgn="base" hangingPunct="1">
              <a:spcBef>
                <a:spcPct val="0"/>
              </a:spcBef>
              <a:spcAft>
                <a:spcPct val="0"/>
              </a:spcAft>
              <a:defRPr sz="4267" b="1">
                <a:solidFill>
                  <a:srgbClr val="F77B0B"/>
                </a:solidFill>
                <a:latin typeface="Tahoma" charset="0"/>
              </a:defRPr>
            </a:lvl8pPr>
            <a:lvl9pPr marL="2438339" algn="l" rtl="0" eaLnBrk="1" fontAlgn="base" hangingPunct="1">
              <a:spcBef>
                <a:spcPct val="0"/>
              </a:spcBef>
              <a:spcAft>
                <a:spcPct val="0"/>
              </a:spcAft>
              <a:defRPr sz="4267" b="1">
                <a:solidFill>
                  <a:srgbClr val="F77B0B"/>
                </a:solidFill>
                <a:latin typeface="Tahoma" charset="0"/>
              </a:defRPr>
            </a:lvl9pPr>
          </a:lstStyle>
          <a:p>
            <a:r>
              <a:rPr lang="en-US" sz="2000" kern="0" dirty="0"/>
              <a:t>Case Study 2</a:t>
            </a:r>
          </a:p>
        </p:txBody>
      </p:sp>
    </p:spTree>
    <p:extLst>
      <p:ext uri="{BB962C8B-B14F-4D97-AF65-F5344CB8AC3E}">
        <p14:creationId xmlns:p14="http://schemas.microsoft.com/office/powerpoint/2010/main" val="1787229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0E1247-E636-452E-9A8C-EC10D6B2E64A}"/>
              </a:ext>
            </a:extLst>
          </p:cNvPr>
          <p:cNvSpPr>
            <a:spLocks noGrp="1"/>
          </p:cNvSpPr>
          <p:nvPr>
            <p:ph type="title"/>
          </p:nvPr>
        </p:nvSpPr>
        <p:spPr/>
        <p:txBody>
          <a:bodyPr/>
          <a:lstStyle/>
          <a:p>
            <a:r>
              <a:rPr lang="en-US" dirty="0"/>
              <a:t>Methodology – AV Implementation</a:t>
            </a:r>
          </a:p>
        </p:txBody>
      </p:sp>
      <p:sp>
        <p:nvSpPr>
          <p:cNvPr id="3" name="Content Placeholder 2">
            <a:extLst>
              <a:ext uri="{FF2B5EF4-FFF2-40B4-BE49-F238E27FC236}">
                <a16:creationId xmlns:a16="http://schemas.microsoft.com/office/drawing/2014/main" id="{99D04525-8F1D-49FF-84AC-1D83B0923501}"/>
              </a:ext>
            </a:extLst>
          </p:cNvPr>
          <p:cNvSpPr>
            <a:spLocks noGrp="1"/>
          </p:cNvSpPr>
          <p:nvPr>
            <p:ph sz="quarter" idx="11"/>
          </p:nvPr>
        </p:nvSpPr>
        <p:spPr/>
        <p:txBody>
          <a:bodyPr/>
          <a:lstStyle/>
          <a:p>
            <a:r>
              <a:rPr lang="en-US" dirty="0"/>
              <a:t>Train an AV using multi-layer Convolutional Neural Network (CNN)</a:t>
            </a:r>
          </a:p>
          <a:p>
            <a:pPr lvl="1"/>
            <a:r>
              <a:rPr lang="en-US" dirty="0"/>
              <a:t>Required manually driving a virtual car on a specified road track</a:t>
            </a:r>
          </a:p>
          <a:p>
            <a:pPr lvl="2"/>
            <a:r>
              <a:rPr lang="en-US" dirty="0"/>
              <a:t>Record images and driving conditions (steering, throttle, reverse, speed) – dependent variables</a:t>
            </a:r>
          </a:p>
          <a:p>
            <a:pPr lvl="1"/>
            <a:r>
              <a:rPr lang="en-US" dirty="0"/>
              <a:t>Virtual cameras mounted on a Unity based car</a:t>
            </a:r>
          </a:p>
          <a:p>
            <a:pPr lvl="2"/>
            <a:r>
              <a:rPr lang="en-US" dirty="0"/>
              <a:t>Left, center, and right images captured as it drives – independent variables</a:t>
            </a:r>
          </a:p>
          <a:p>
            <a:endParaRPr lang="en-US" dirty="0"/>
          </a:p>
          <a:p>
            <a:endParaRPr lang="en-US" dirty="0"/>
          </a:p>
          <a:p>
            <a:endParaRPr lang="en-US" dirty="0"/>
          </a:p>
          <a:p>
            <a:endParaRPr lang="en-US" dirty="0"/>
          </a:p>
          <a:p>
            <a:r>
              <a:rPr lang="en-US" dirty="0"/>
              <a:t>For a given camera capture from the Unity car, what is the predicted steering value?</a:t>
            </a:r>
          </a:p>
        </p:txBody>
      </p:sp>
      <p:pic>
        <p:nvPicPr>
          <p:cNvPr id="5" name="Picture 4" descr="Picture 4">
            <a:extLst>
              <a:ext uri="{FF2B5EF4-FFF2-40B4-BE49-F238E27FC236}">
                <a16:creationId xmlns:a16="http://schemas.microsoft.com/office/drawing/2014/main" id="{5D32C139-4756-4010-A4F8-687BB95915C3}"/>
              </a:ext>
            </a:extLst>
          </p:cNvPr>
          <p:cNvPicPr>
            <a:picLocks noChangeAspect="1"/>
          </p:cNvPicPr>
          <p:nvPr/>
        </p:nvPicPr>
        <p:blipFill>
          <a:blip r:embed="rId2"/>
          <a:stretch>
            <a:fillRect/>
          </a:stretch>
        </p:blipFill>
        <p:spPr>
          <a:xfrm>
            <a:off x="4484632" y="3429000"/>
            <a:ext cx="3048001" cy="1524001"/>
          </a:xfrm>
          <a:prstGeom prst="rect">
            <a:avLst/>
          </a:prstGeom>
          <a:ln w="12700">
            <a:miter lim="400000"/>
          </a:ln>
        </p:spPr>
      </p:pic>
      <p:pic>
        <p:nvPicPr>
          <p:cNvPr id="7" name="Picture 6" descr="Picture 6">
            <a:extLst>
              <a:ext uri="{FF2B5EF4-FFF2-40B4-BE49-F238E27FC236}">
                <a16:creationId xmlns:a16="http://schemas.microsoft.com/office/drawing/2014/main" id="{9DC0EBAF-A0B1-4E6F-B5FA-4902BCDBCFDE}"/>
              </a:ext>
            </a:extLst>
          </p:cNvPr>
          <p:cNvPicPr>
            <a:picLocks noChangeAspect="1"/>
          </p:cNvPicPr>
          <p:nvPr/>
        </p:nvPicPr>
        <p:blipFill>
          <a:blip r:embed="rId3"/>
          <a:stretch>
            <a:fillRect/>
          </a:stretch>
        </p:blipFill>
        <p:spPr>
          <a:xfrm>
            <a:off x="1061545" y="3429000"/>
            <a:ext cx="3048001" cy="1524001"/>
          </a:xfrm>
          <a:prstGeom prst="rect">
            <a:avLst/>
          </a:prstGeom>
          <a:ln w="12700">
            <a:miter lim="400000"/>
          </a:ln>
        </p:spPr>
      </p:pic>
      <p:pic>
        <p:nvPicPr>
          <p:cNvPr id="9" name="Picture 8" descr="Picture 8">
            <a:extLst>
              <a:ext uri="{FF2B5EF4-FFF2-40B4-BE49-F238E27FC236}">
                <a16:creationId xmlns:a16="http://schemas.microsoft.com/office/drawing/2014/main" id="{1B60D15F-8593-43A8-AE88-3A5F138E8E77}"/>
              </a:ext>
            </a:extLst>
          </p:cNvPr>
          <p:cNvPicPr>
            <a:picLocks noChangeAspect="1"/>
          </p:cNvPicPr>
          <p:nvPr/>
        </p:nvPicPr>
        <p:blipFill>
          <a:blip r:embed="rId4"/>
          <a:stretch>
            <a:fillRect/>
          </a:stretch>
        </p:blipFill>
        <p:spPr>
          <a:xfrm>
            <a:off x="7907719" y="3429000"/>
            <a:ext cx="3048001" cy="1524001"/>
          </a:xfrm>
          <a:prstGeom prst="rect">
            <a:avLst/>
          </a:prstGeom>
          <a:ln w="12700">
            <a:miter lim="400000"/>
          </a:ln>
        </p:spPr>
      </p:pic>
      <p:sp>
        <p:nvSpPr>
          <p:cNvPr id="4" name="Title 1">
            <a:extLst>
              <a:ext uri="{FF2B5EF4-FFF2-40B4-BE49-F238E27FC236}">
                <a16:creationId xmlns:a16="http://schemas.microsoft.com/office/drawing/2014/main" id="{4BADE7E2-B32D-BFAF-C0DB-1C19029B3EF8}"/>
              </a:ext>
            </a:extLst>
          </p:cNvPr>
          <p:cNvSpPr txBox="1">
            <a:spLocks/>
          </p:cNvSpPr>
          <p:nvPr/>
        </p:nvSpPr>
        <p:spPr bwMode="auto">
          <a:xfrm>
            <a:off x="10202779" y="0"/>
            <a:ext cx="1989221" cy="7951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2800" b="1">
                <a:solidFill>
                  <a:schemeClr val="bg1"/>
                </a:solidFill>
                <a:latin typeface="+mj-lt"/>
                <a:ea typeface="+mj-ea"/>
                <a:cs typeface="+mj-cs"/>
              </a:defRPr>
            </a:lvl1pPr>
            <a:lvl2pPr algn="l" rtl="0" eaLnBrk="1" fontAlgn="base" hangingPunct="1">
              <a:spcBef>
                <a:spcPct val="0"/>
              </a:spcBef>
              <a:spcAft>
                <a:spcPct val="0"/>
              </a:spcAft>
              <a:defRPr sz="4267" b="1">
                <a:solidFill>
                  <a:srgbClr val="F77B0B"/>
                </a:solidFill>
                <a:latin typeface="Tahoma" charset="0"/>
              </a:defRPr>
            </a:lvl2pPr>
            <a:lvl3pPr algn="l" rtl="0" eaLnBrk="1" fontAlgn="base" hangingPunct="1">
              <a:spcBef>
                <a:spcPct val="0"/>
              </a:spcBef>
              <a:spcAft>
                <a:spcPct val="0"/>
              </a:spcAft>
              <a:defRPr sz="4267" b="1">
                <a:solidFill>
                  <a:srgbClr val="F77B0B"/>
                </a:solidFill>
                <a:latin typeface="Tahoma" charset="0"/>
              </a:defRPr>
            </a:lvl3pPr>
            <a:lvl4pPr algn="l" rtl="0" eaLnBrk="1" fontAlgn="base" hangingPunct="1">
              <a:spcBef>
                <a:spcPct val="0"/>
              </a:spcBef>
              <a:spcAft>
                <a:spcPct val="0"/>
              </a:spcAft>
              <a:defRPr sz="4267" b="1">
                <a:solidFill>
                  <a:srgbClr val="F77B0B"/>
                </a:solidFill>
                <a:latin typeface="Tahoma" charset="0"/>
              </a:defRPr>
            </a:lvl4pPr>
            <a:lvl5pPr algn="l" rtl="0" eaLnBrk="1" fontAlgn="base" hangingPunct="1">
              <a:spcBef>
                <a:spcPct val="0"/>
              </a:spcBef>
              <a:spcAft>
                <a:spcPct val="0"/>
              </a:spcAft>
              <a:defRPr sz="4267" b="1">
                <a:solidFill>
                  <a:srgbClr val="F77B0B"/>
                </a:solidFill>
                <a:latin typeface="Tahoma" charset="0"/>
              </a:defRPr>
            </a:lvl5pPr>
            <a:lvl6pPr marL="609585" algn="l" rtl="0" eaLnBrk="1" fontAlgn="base" hangingPunct="1">
              <a:spcBef>
                <a:spcPct val="0"/>
              </a:spcBef>
              <a:spcAft>
                <a:spcPct val="0"/>
              </a:spcAft>
              <a:defRPr sz="4267" b="1">
                <a:solidFill>
                  <a:srgbClr val="F77B0B"/>
                </a:solidFill>
                <a:latin typeface="Tahoma" charset="0"/>
              </a:defRPr>
            </a:lvl6pPr>
            <a:lvl7pPr marL="1219170" algn="l" rtl="0" eaLnBrk="1" fontAlgn="base" hangingPunct="1">
              <a:spcBef>
                <a:spcPct val="0"/>
              </a:spcBef>
              <a:spcAft>
                <a:spcPct val="0"/>
              </a:spcAft>
              <a:defRPr sz="4267" b="1">
                <a:solidFill>
                  <a:srgbClr val="F77B0B"/>
                </a:solidFill>
                <a:latin typeface="Tahoma" charset="0"/>
              </a:defRPr>
            </a:lvl7pPr>
            <a:lvl8pPr marL="1828754" algn="l" rtl="0" eaLnBrk="1" fontAlgn="base" hangingPunct="1">
              <a:spcBef>
                <a:spcPct val="0"/>
              </a:spcBef>
              <a:spcAft>
                <a:spcPct val="0"/>
              </a:spcAft>
              <a:defRPr sz="4267" b="1">
                <a:solidFill>
                  <a:srgbClr val="F77B0B"/>
                </a:solidFill>
                <a:latin typeface="Tahoma" charset="0"/>
              </a:defRPr>
            </a:lvl8pPr>
            <a:lvl9pPr marL="2438339" algn="l" rtl="0" eaLnBrk="1" fontAlgn="base" hangingPunct="1">
              <a:spcBef>
                <a:spcPct val="0"/>
              </a:spcBef>
              <a:spcAft>
                <a:spcPct val="0"/>
              </a:spcAft>
              <a:defRPr sz="4267" b="1">
                <a:solidFill>
                  <a:srgbClr val="F77B0B"/>
                </a:solidFill>
                <a:latin typeface="Tahoma" charset="0"/>
              </a:defRPr>
            </a:lvl9pPr>
          </a:lstStyle>
          <a:p>
            <a:r>
              <a:rPr lang="en-US" sz="2000" kern="0" dirty="0"/>
              <a:t>Case Study 2</a:t>
            </a:r>
          </a:p>
        </p:txBody>
      </p:sp>
    </p:spTree>
    <p:extLst>
      <p:ext uri="{BB962C8B-B14F-4D97-AF65-F5344CB8AC3E}">
        <p14:creationId xmlns:p14="http://schemas.microsoft.com/office/powerpoint/2010/main" val="29098849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3A4D3-8470-4888-8D54-5F9306BBD03E}"/>
              </a:ext>
            </a:extLst>
          </p:cNvPr>
          <p:cNvSpPr>
            <a:spLocks noGrp="1"/>
          </p:cNvSpPr>
          <p:nvPr>
            <p:ph type="title"/>
          </p:nvPr>
        </p:nvSpPr>
        <p:spPr/>
        <p:txBody>
          <a:bodyPr/>
          <a:lstStyle/>
          <a:p>
            <a:r>
              <a:rPr lang="en-US" dirty="0"/>
              <a:t>AV Implementation</a:t>
            </a:r>
          </a:p>
        </p:txBody>
      </p:sp>
      <p:sp>
        <p:nvSpPr>
          <p:cNvPr id="3" name="Content Placeholder 2">
            <a:extLst>
              <a:ext uri="{FF2B5EF4-FFF2-40B4-BE49-F238E27FC236}">
                <a16:creationId xmlns:a16="http://schemas.microsoft.com/office/drawing/2014/main" id="{25272249-2F4E-4B0E-9B91-4343527EE1E3}"/>
              </a:ext>
            </a:extLst>
          </p:cNvPr>
          <p:cNvSpPr>
            <a:spLocks noGrp="1"/>
          </p:cNvSpPr>
          <p:nvPr>
            <p:ph sz="quarter" idx="11"/>
          </p:nvPr>
        </p:nvSpPr>
        <p:spPr>
          <a:xfrm>
            <a:off x="480132" y="1046715"/>
            <a:ext cx="11250613" cy="705611"/>
          </a:xfrm>
        </p:spPr>
        <p:txBody>
          <a:bodyPr/>
          <a:lstStyle/>
          <a:p>
            <a:r>
              <a:rPr lang="en-US" dirty="0"/>
              <a:t>Two CNNs created</a:t>
            </a:r>
          </a:p>
        </p:txBody>
      </p:sp>
      <p:sp>
        <p:nvSpPr>
          <p:cNvPr id="4" name="Content Placeholder 2">
            <a:extLst>
              <a:ext uri="{FF2B5EF4-FFF2-40B4-BE49-F238E27FC236}">
                <a16:creationId xmlns:a16="http://schemas.microsoft.com/office/drawing/2014/main" id="{78BFCDF4-5155-4E05-978B-22CF5EC4203A}"/>
              </a:ext>
            </a:extLst>
          </p:cNvPr>
          <p:cNvSpPr txBox="1">
            <a:spLocks/>
          </p:cNvSpPr>
          <p:nvPr/>
        </p:nvSpPr>
        <p:spPr bwMode="auto">
          <a:xfrm>
            <a:off x="5129427" y="3258184"/>
            <a:ext cx="7062573" cy="311012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457189" indent="-457189" algn="l" rtl="0" eaLnBrk="1" fontAlgn="base" hangingPunct="1">
              <a:spcBef>
                <a:spcPct val="20000"/>
              </a:spcBef>
              <a:spcAft>
                <a:spcPct val="0"/>
              </a:spcAft>
              <a:buClr>
                <a:schemeClr val="tx1"/>
              </a:buClr>
              <a:buSzPct val="75000"/>
              <a:buFont typeface="Wingdings" charset="2"/>
              <a:buChar char="Ø"/>
              <a:defRPr sz="2800">
                <a:solidFill>
                  <a:schemeClr val="tx1"/>
                </a:solidFill>
                <a:latin typeface="Arial Narrow"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Arial Narrow" charset="0"/>
                <a:ea typeface="Arial Narrow" charset="0"/>
                <a:cs typeface="Arial Narrow" charset="0"/>
              </a:defRPr>
            </a:lvl2pPr>
            <a:lvl3pPr marL="1523962" indent="-304792" algn="l" rtl="0" eaLnBrk="1" fontAlgn="base" hangingPunct="1">
              <a:spcBef>
                <a:spcPct val="20000"/>
              </a:spcBef>
              <a:spcAft>
                <a:spcPct val="0"/>
              </a:spcAft>
              <a:buClr>
                <a:schemeClr val="tx1"/>
              </a:buClr>
              <a:buSzPct val="50000"/>
              <a:buFont typeface="Wingdings" charset="2"/>
              <a:buChar char="v"/>
              <a:defRPr sz="2000">
                <a:solidFill>
                  <a:schemeClr val="tx1"/>
                </a:solidFill>
                <a:latin typeface="Arial Narrow" charset="0"/>
                <a:ea typeface="Arial Narrow" charset="0"/>
                <a:cs typeface="Arial Narrow" charset="0"/>
              </a:defRPr>
            </a:lvl3pPr>
            <a:lvl4pPr marL="2133547" indent="-304792" algn="l" rtl="0" eaLnBrk="1" fontAlgn="base" hangingPunct="1">
              <a:spcBef>
                <a:spcPct val="20000"/>
              </a:spcBef>
              <a:spcAft>
                <a:spcPct val="0"/>
              </a:spcAft>
              <a:buClr>
                <a:schemeClr val="accent2"/>
              </a:buClr>
              <a:buSzPct val="55000"/>
              <a:buFont typeface="Wingdings" pitchFamily="2" charset="2"/>
              <a:buChar char="n"/>
              <a:defRPr sz="2667">
                <a:solidFill>
                  <a:schemeClr val="tx1"/>
                </a:solidFill>
                <a:latin typeface="+mn-lt"/>
              </a:defRPr>
            </a:lvl4pPr>
            <a:lvl5pPr marL="274313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a:lstStyle>
          <a:p>
            <a:r>
              <a:rPr lang="en-US" kern="0" dirty="0"/>
              <a:t>Batch normalization typically used in improving the performance and stability of a neural network</a:t>
            </a:r>
          </a:p>
          <a:p>
            <a:pPr lvl="1"/>
            <a:r>
              <a:rPr lang="en-US" kern="0" dirty="0"/>
              <a:t>Re-centers and re-scales the input convolutional layer</a:t>
            </a:r>
          </a:p>
          <a:p>
            <a:r>
              <a:rPr lang="en-US" dirty="0"/>
              <a:t>Data captured with training car driving along the perimeter of a single- and a three-lane track three times CW and CCW</a:t>
            </a:r>
            <a:endParaRPr lang="en-US" kern="0" dirty="0"/>
          </a:p>
        </p:txBody>
      </p:sp>
      <p:graphicFrame>
        <p:nvGraphicFramePr>
          <p:cNvPr id="5" name="Table 5">
            <a:extLst>
              <a:ext uri="{FF2B5EF4-FFF2-40B4-BE49-F238E27FC236}">
                <a16:creationId xmlns:a16="http://schemas.microsoft.com/office/drawing/2014/main" id="{5CCDD75A-7F67-44AA-87DB-828CE9C9C2F6}"/>
              </a:ext>
            </a:extLst>
          </p:cNvPr>
          <p:cNvGraphicFramePr>
            <a:graphicFrameLocks noGrp="1"/>
          </p:cNvGraphicFramePr>
          <p:nvPr>
            <p:extLst>
              <p:ext uri="{D42A27DB-BD31-4B8C-83A1-F6EECF244321}">
                <p14:modId xmlns:p14="http://schemas.microsoft.com/office/powerpoint/2010/main" val="3343065136"/>
              </p:ext>
            </p:extLst>
          </p:nvPr>
        </p:nvGraphicFramePr>
        <p:xfrm>
          <a:off x="993517" y="1587913"/>
          <a:ext cx="9512644" cy="1554480"/>
        </p:xfrm>
        <a:graphic>
          <a:graphicData uri="http://schemas.openxmlformats.org/drawingml/2006/table">
            <a:tbl>
              <a:tblPr firstRow="1" bandRow="1">
                <a:tableStyleId>{F5AB1C69-6EDB-4FF4-983F-18BD219EF322}</a:tableStyleId>
              </a:tblPr>
              <a:tblGrid>
                <a:gridCol w="4756322">
                  <a:extLst>
                    <a:ext uri="{9D8B030D-6E8A-4147-A177-3AD203B41FA5}">
                      <a16:colId xmlns:a16="http://schemas.microsoft.com/office/drawing/2014/main" val="3774116235"/>
                    </a:ext>
                  </a:extLst>
                </a:gridCol>
                <a:gridCol w="4756322">
                  <a:extLst>
                    <a:ext uri="{9D8B030D-6E8A-4147-A177-3AD203B41FA5}">
                      <a16:colId xmlns:a16="http://schemas.microsoft.com/office/drawing/2014/main" val="1355728191"/>
                    </a:ext>
                  </a:extLst>
                </a:gridCol>
              </a:tblGrid>
              <a:tr h="370840">
                <a:tc>
                  <a:txBody>
                    <a:bodyPr/>
                    <a:lstStyle/>
                    <a:p>
                      <a:r>
                        <a:rPr lang="en-US" b="0" dirty="0">
                          <a:solidFill>
                            <a:schemeClr val="tx1"/>
                          </a:solidFill>
                          <a:latin typeface="Arial Narrow" panose="020B0606020202030204" pitchFamily="34" charset="0"/>
                        </a:rPr>
                        <a:t>9-layer network</a:t>
                      </a:r>
                    </a:p>
                    <a:p>
                      <a:pPr marL="342900" indent="-342900">
                        <a:buFontTx/>
                        <a:buChar char="-"/>
                      </a:pPr>
                      <a:r>
                        <a:rPr lang="en-US" b="0" dirty="0">
                          <a:solidFill>
                            <a:schemeClr val="tx1"/>
                          </a:solidFill>
                          <a:latin typeface="Arial Narrow" panose="020B0606020202030204" pitchFamily="34" charset="0"/>
                        </a:rPr>
                        <a:t>Five convolutional layers</a:t>
                      </a:r>
                    </a:p>
                    <a:p>
                      <a:pPr marL="342900" indent="-342900">
                        <a:buFontTx/>
                        <a:buChar char="-"/>
                      </a:pPr>
                      <a:r>
                        <a:rPr lang="en-US" b="0" dirty="0">
                          <a:solidFill>
                            <a:schemeClr val="tx1"/>
                          </a:solidFill>
                          <a:latin typeface="Arial Narrow" panose="020B0606020202030204" pitchFamily="34" charset="0"/>
                        </a:rPr>
                        <a:t>Four fully-connected layers</a:t>
                      </a:r>
                    </a:p>
                  </a:txBody>
                  <a:tcPr/>
                </a:tc>
                <a:tc>
                  <a:txBody>
                    <a:bodyPr/>
                    <a:lstStyle/>
                    <a:p>
                      <a:r>
                        <a:rPr lang="en-US" sz="2400" b="0" kern="1200" dirty="0">
                          <a:solidFill>
                            <a:schemeClr val="tx1"/>
                          </a:solidFill>
                          <a:latin typeface="Arial Narrow" panose="020B0606020202030204" pitchFamily="34" charset="0"/>
                          <a:ea typeface="+mn-ea"/>
                          <a:cs typeface="+mn-cs"/>
                        </a:rPr>
                        <a:t>14-layer network</a:t>
                      </a:r>
                    </a:p>
                    <a:p>
                      <a:pPr marL="342900" indent="-342900">
                        <a:buFontTx/>
                        <a:buChar char="-"/>
                      </a:pPr>
                      <a:r>
                        <a:rPr lang="en-US" sz="2400" b="0" kern="1200" dirty="0">
                          <a:solidFill>
                            <a:schemeClr val="tx1"/>
                          </a:solidFill>
                          <a:latin typeface="Arial Narrow" panose="020B0606020202030204" pitchFamily="34" charset="0"/>
                          <a:ea typeface="+mn-ea"/>
                          <a:cs typeface="+mn-cs"/>
                        </a:rPr>
                        <a:t>Five convolutional layers, each with a batch normalization layer</a:t>
                      </a:r>
                    </a:p>
                    <a:p>
                      <a:pPr marL="342900" indent="-342900">
                        <a:buFontTx/>
                        <a:buChar char="-"/>
                      </a:pPr>
                      <a:r>
                        <a:rPr lang="en-US" sz="2400" b="0" kern="1200" dirty="0">
                          <a:solidFill>
                            <a:schemeClr val="tx1"/>
                          </a:solidFill>
                          <a:latin typeface="Arial Narrow" panose="020B0606020202030204" pitchFamily="34" charset="0"/>
                          <a:ea typeface="+mn-ea"/>
                          <a:cs typeface="+mn-cs"/>
                        </a:rPr>
                        <a:t>Four fully-connected layers</a:t>
                      </a:r>
                    </a:p>
                  </a:txBody>
                  <a:tcPr/>
                </a:tc>
                <a:extLst>
                  <a:ext uri="{0D108BD9-81ED-4DB2-BD59-A6C34878D82A}">
                    <a16:rowId xmlns:a16="http://schemas.microsoft.com/office/drawing/2014/main" val="3897767695"/>
                  </a:ext>
                </a:extLst>
              </a:tr>
            </a:tbl>
          </a:graphicData>
        </a:graphic>
      </p:graphicFrame>
      <p:pic>
        <p:nvPicPr>
          <p:cNvPr id="6" name="Picture 5">
            <a:extLst>
              <a:ext uri="{FF2B5EF4-FFF2-40B4-BE49-F238E27FC236}">
                <a16:creationId xmlns:a16="http://schemas.microsoft.com/office/drawing/2014/main" id="{7D040148-4AFB-4139-BA32-F6B2B6A669E3}"/>
              </a:ext>
            </a:extLst>
          </p:cNvPr>
          <p:cNvPicPr/>
          <p:nvPr/>
        </p:nvPicPr>
        <p:blipFill>
          <a:blip r:embed="rId2"/>
          <a:stretch>
            <a:fillRect/>
          </a:stretch>
        </p:blipFill>
        <p:spPr>
          <a:xfrm>
            <a:off x="225626" y="3468029"/>
            <a:ext cx="2610022" cy="2560976"/>
          </a:xfrm>
          <a:prstGeom prst="rect">
            <a:avLst/>
          </a:prstGeom>
          <a:ln w="19050">
            <a:solidFill>
              <a:srgbClr val="C00000"/>
            </a:solidFill>
          </a:ln>
        </p:spPr>
      </p:pic>
      <p:pic>
        <p:nvPicPr>
          <p:cNvPr id="7" name="Picture 6" descr="A screenshot of a computer&#10;&#10;Description automatically generated">
            <a:extLst>
              <a:ext uri="{FF2B5EF4-FFF2-40B4-BE49-F238E27FC236}">
                <a16:creationId xmlns:a16="http://schemas.microsoft.com/office/drawing/2014/main" id="{D48D8256-790A-46F6-A5CE-65FCF0D8D7D8}"/>
              </a:ext>
            </a:extLst>
          </p:cNvPr>
          <p:cNvPicPr/>
          <p:nvPr/>
        </p:nvPicPr>
        <p:blipFill rotWithShape="1">
          <a:blip r:embed="rId3" cstate="print">
            <a:extLst>
              <a:ext uri="{28A0092B-C50C-407E-A947-70E740481C1C}">
                <a14:useLocalDpi xmlns:a14="http://schemas.microsoft.com/office/drawing/2010/main" val="0"/>
              </a:ext>
            </a:extLst>
          </a:blip>
          <a:srcRect l="2270" t="10806" r="2684" b="6596"/>
          <a:stretch/>
        </p:blipFill>
        <p:spPr>
          <a:xfrm>
            <a:off x="3078578" y="3443786"/>
            <a:ext cx="1848414" cy="972902"/>
          </a:xfrm>
          <a:prstGeom prst="rect">
            <a:avLst/>
          </a:prstGeom>
          <a:ln w="28575">
            <a:solidFill>
              <a:srgbClr val="C00000"/>
            </a:solidFill>
          </a:ln>
        </p:spPr>
      </p:pic>
      <p:pic>
        <p:nvPicPr>
          <p:cNvPr id="8" name="Picture 7" descr="A screenshot of a computer&#10;&#10;Description automatically generated">
            <a:extLst>
              <a:ext uri="{FF2B5EF4-FFF2-40B4-BE49-F238E27FC236}">
                <a16:creationId xmlns:a16="http://schemas.microsoft.com/office/drawing/2014/main" id="{DC6C7097-9803-48B6-BE3F-5A6DC133636D}"/>
              </a:ext>
            </a:extLst>
          </p:cNvPr>
          <p:cNvPicPr/>
          <p:nvPr/>
        </p:nvPicPr>
        <p:blipFill rotWithShape="1">
          <a:blip r:embed="rId4" cstate="print">
            <a:extLst>
              <a:ext uri="{28A0092B-C50C-407E-A947-70E740481C1C}">
                <a14:useLocalDpi xmlns:a14="http://schemas.microsoft.com/office/drawing/2010/main" val="0"/>
              </a:ext>
            </a:extLst>
          </a:blip>
          <a:srcRect l="843" t="10878" r="843" b="6045"/>
          <a:stretch/>
        </p:blipFill>
        <p:spPr>
          <a:xfrm>
            <a:off x="3083340" y="5056103"/>
            <a:ext cx="1842920" cy="972902"/>
          </a:xfrm>
          <a:prstGeom prst="rect">
            <a:avLst/>
          </a:prstGeom>
          <a:ln w="28575">
            <a:solidFill>
              <a:srgbClr val="C00000"/>
            </a:solidFill>
          </a:ln>
        </p:spPr>
      </p:pic>
      <p:sp>
        <p:nvSpPr>
          <p:cNvPr id="9" name="Oval 8">
            <a:extLst>
              <a:ext uri="{FF2B5EF4-FFF2-40B4-BE49-F238E27FC236}">
                <a16:creationId xmlns:a16="http://schemas.microsoft.com/office/drawing/2014/main" id="{B7CA6C9C-6161-40FC-901D-3B025D04C50B}"/>
              </a:ext>
            </a:extLst>
          </p:cNvPr>
          <p:cNvSpPr/>
          <p:nvPr/>
        </p:nvSpPr>
        <p:spPr bwMode="auto">
          <a:xfrm>
            <a:off x="2257841" y="4181062"/>
            <a:ext cx="209550" cy="209550"/>
          </a:xfrm>
          <a:prstGeom prst="ellipse">
            <a:avLst/>
          </a:prstGeom>
          <a:noFill/>
          <a:ln w="28575" cap="flat" cmpd="sng" algn="ctr">
            <a:solidFill>
              <a:srgbClr val="C0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cxnSp>
        <p:nvCxnSpPr>
          <p:cNvPr id="11" name="Straight Arrow Connector 10">
            <a:extLst>
              <a:ext uri="{FF2B5EF4-FFF2-40B4-BE49-F238E27FC236}">
                <a16:creationId xmlns:a16="http://schemas.microsoft.com/office/drawing/2014/main" id="{FDBA1E40-B42F-4DDE-B70A-A6091DFE9480}"/>
              </a:ext>
            </a:extLst>
          </p:cNvPr>
          <p:cNvCxnSpPr>
            <a:cxnSpLocks/>
            <a:stCxn id="9" idx="6"/>
            <a:endCxn id="7" idx="1"/>
          </p:cNvCxnSpPr>
          <p:nvPr/>
        </p:nvCxnSpPr>
        <p:spPr bwMode="auto">
          <a:xfrm flipV="1">
            <a:off x="2467391" y="3930237"/>
            <a:ext cx="611187" cy="355600"/>
          </a:xfrm>
          <a:prstGeom prst="straightConnector1">
            <a:avLst/>
          </a:prstGeom>
          <a:solidFill>
            <a:schemeClr val="accent1"/>
          </a:solidFill>
          <a:ln w="28575" cap="flat" cmpd="sng" algn="ctr">
            <a:solidFill>
              <a:srgbClr val="C00000"/>
            </a:solidFill>
            <a:prstDash val="solid"/>
            <a:miter lim="800000"/>
            <a:headEnd type="none" w="med" len="med"/>
            <a:tailEnd type="triangle"/>
          </a:ln>
          <a:effectLst/>
        </p:spPr>
      </p:cxnSp>
      <p:cxnSp>
        <p:nvCxnSpPr>
          <p:cNvPr id="12" name="Straight Arrow Connector 11">
            <a:extLst>
              <a:ext uri="{FF2B5EF4-FFF2-40B4-BE49-F238E27FC236}">
                <a16:creationId xmlns:a16="http://schemas.microsoft.com/office/drawing/2014/main" id="{FE66ABBD-B370-4397-B1BD-803ADB6FFB54}"/>
              </a:ext>
            </a:extLst>
          </p:cNvPr>
          <p:cNvCxnSpPr>
            <a:cxnSpLocks/>
            <a:endCxn id="8" idx="1"/>
          </p:cNvCxnSpPr>
          <p:nvPr/>
        </p:nvCxnSpPr>
        <p:spPr bwMode="auto">
          <a:xfrm>
            <a:off x="2467391" y="4392445"/>
            <a:ext cx="615949" cy="1150109"/>
          </a:xfrm>
          <a:prstGeom prst="straightConnector1">
            <a:avLst/>
          </a:prstGeom>
          <a:solidFill>
            <a:schemeClr val="accent1"/>
          </a:solidFill>
          <a:ln w="28575" cap="flat" cmpd="sng" algn="ctr">
            <a:solidFill>
              <a:srgbClr val="C00000"/>
            </a:solidFill>
            <a:prstDash val="solid"/>
            <a:miter lim="800000"/>
            <a:headEnd type="none" w="med" len="med"/>
            <a:tailEnd type="triangle"/>
          </a:ln>
          <a:effectLst/>
        </p:spPr>
      </p:cxnSp>
      <p:sp>
        <p:nvSpPr>
          <p:cNvPr id="10" name="Title 1">
            <a:extLst>
              <a:ext uri="{FF2B5EF4-FFF2-40B4-BE49-F238E27FC236}">
                <a16:creationId xmlns:a16="http://schemas.microsoft.com/office/drawing/2014/main" id="{B3DA40BC-116A-C630-2EDC-005E768D0DA3}"/>
              </a:ext>
            </a:extLst>
          </p:cNvPr>
          <p:cNvSpPr txBox="1">
            <a:spLocks/>
          </p:cNvSpPr>
          <p:nvPr/>
        </p:nvSpPr>
        <p:spPr bwMode="auto">
          <a:xfrm>
            <a:off x="10202779" y="0"/>
            <a:ext cx="1989221" cy="7951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2800" b="1">
                <a:solidFill>
                  <a:schemeClr val="bg1"/>
                </a:solidFill>
                <a:latin typeface="+mj-lt"/>
                <a:ea typeface="+mj-ea"/>
                <a:cs typeface="+mj-cs"/>
              </a:defRPr>
            </a:lvl1pPr>
            <a:lvl2pPr algn="l" rtl="0" eaLnBrk="1" fontAlgn="base" hangingPunct="1">
              <a:spcBef>
                <a:spcPct val="0"/>
              </a:spcBef>
              <a:spcAft>
                <a:spcPct val="0"/>
              </a:spcAft>
              <a:defRPr sz="4267" b="1">
                <a:solidFill>
                  <a:srgbClr val="F77B0B"/>
                </a:solidFill>
                <a:latin typeface="Tahoma" charset="0"/>
              </a:defRPr>
            </a:lvl2pPr>
            <a:lvl3pPr algn="l" rtl="0" eaLnBrk="1" fontAlgn="base" hangingPunct="1">
              <a:spcBef>
                <a:spcPct val="0"/>
              </a:spcBef>
              <a:spcAft>
                <a:spcPct val="0"/>
              </a:spcAft>
              <a:defRPr sz="4267" b="1">
                <a:solidFill>
                  <a:srgbClr val="F77B0B"/>
                </a:solidFill>
                <a:latin typeface="Tahoma" charset="0"/>
              </a:defRPr>
            </a:lvl3pPr>
            <a:lvl4pPr algn="l" rtl="0" eaLnBrk="1" fontAlgn="base" hangingPunct="1">
              <a:spcBef>
                <a:spcPct val="0"/>
              </a:spcBef>
              <a:spcAft>
                <a:spcPct val="0"/>
              </a:spcAft>
              <a:defRPr sz="4267" b="1">
                <a:solidFill>
                  <a:srgbClr val="F77B0B"/>
                </a:solidFill>
                <a:latin typeface="Tahoma" charset="0"/>
              </a:defRPr>
            </a:lvl4pPr>
            <a:lvl5pPr algn="l" rtl="0" eaLnBrk="1" fontAlgn="base" hangingPunct="1">
              <a:spcBef>
                <a:spcPct val="0"/>
              </a:spcBef>
              <a:spcAft>
                <a:spcPct val="0"/>
              </a:spcAft>
              <a:defRPr sz="4267" b="1">
                <a:solidFill>
                  <a:srgbClr val="F77B0B"/>
                </a:solidFill>
                <a:latin typeface="Tahoma" charset="0"/>
              </a:defRPr>
            </a:lvl5pPr>
            <a:lvl6pPr marL="609585" algn="l" rtl="0" eaLnBrk="1" fontAlgn="base" hangingPunct="1">
              <a:spcBef>
                <a:spcPct val="0"/>
              </a:spcBef>
              <a:spcAft>
                <a:spcPct val="0"/>
              </a:spcAft>
              <a:defRPr sz="4267" b="1">
                <a:solidFill>
                  <a:srgbClr val="F77B0B"/>
                </a:solidFill>
                <a:latin typeface="Tahoma" charset="0"/>
              </a:defRPr>
            </a:lvl6pPr>
            <a:lvl7pPr marL="1219170" algn="l" rtl="0" eaLnBrk="1" fontAlgn="base" hangingPunct="1">
              <a:spcBef>
                <a:spcPct val="0"/>
              </a:spcBef>
              <a:spcAft>
                <a:spcPct val="0"/>
              </a:spcAft>
              <a:defRPr sz="4267" b="1">
                <a:solidFill>
                  <a:srgbClr val="F77B0B"/>
                </a:solidFill>
                <a:latin typeface="Tahoma" charset="0"/>
              </a:defRPr>
            </a:lvl7pPr>
            <a:lvl8pPr marL="1828754" algn="l" rtl="0" eaLnBrk="1" fontAlgn="base" hangingPunct="1">
              <a:spcBef>
                <a:spcPct val="0"/>
              </a:spcBef>
              <a:spcAft>
                <a:spcPct val="0"/>
              </a:spcAft>
              <a:defRPr sz="4267" b="1">
                <a:solidFill>
                  <a:srgbClr val="F77B0B"/>
                </a:solidFill>
                <a:latin typeface="Tahoma" charset="0"/>
              </a:defRPr>
            </a:lvl8pPr>
            <a:lvl9pPr marL="2438339" algn="l" rtl="0" eaLnBrk="1" fontAlgn="base" hangingPunct="1">
              <a:spcBef>
                <a:spcPct val="0"/>
              </a:spcBef>
              <a:spcAft>
                <a:spcPct val="0"/>
              </a:spcAft>
              <a:defRPr sz="4267" b="1">
                <a:solidFill>
                  <a:srgbClr val="F77B0B"/>
                </a:solidFill>
                <a:latin typeface="Tahoma" charset="0"/>
              </a:defRPr>
            </a:lvl9pPr>
          </a:lstStyle>
          <a:p>
            <a:r>
              <a:rPr lang="en-US" sz="2000" kern="0" dirty="0"/>
              <a:t>Case Study 2</a:t>
            </a:r>
          </a:p>
        </p:txBody>
      </p:sp>
    </p:spTree>
    <p:extLst>
      <p:ext uri="{BB962C8B-B14F-4D97-AF65-F5344CB8AC3E}">
        <p14:creationId xmlns:p14="http://schemas.microsoft.com/office/powerpoint/2010/main" val="348860106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BDC82F-3443-43DF-B0F7-9CFD4CE467DF}"/>
              </a:ext>
            </a:extLst>
          </p:cNvPr>
          <p:cNvSpPr>
            <a:spLocks noGrp="1"/>
          </p:cNvSpPr>
          <p:nvPr>
            <p:ph type="title"/>
          </p:nvPr>
        </p:nvSpPr>
        <p:spPr/>
        <p:txBody>
          <a:bodyPr/>
          <a:lstStyle/>
          <a:p>
            <a:r>
              <a:rPr lang="en-US" dirty="0"/>
              <a:t>AV Implementation</a:t>
            </a:r>
          </a:p>
        </p:txBody>
      </p:sp>
      <p:sp>
        <p:nvSpPr>
          <p:cNvPr id="3" name="Content Placeholder 2">
            <a:extLst>
              <a:ext uri="{FF2B5EF4-FFF2-40B4-BE49-F238E27FC236}">
                <a16:creationId xmlns:a16="http://schemas.microsoft.com/office/drawing/2014/main" id="{C73DAA1B-E40E-47D3-8B8D-258507E828AE}"/>
              </a:ext>
            </a:extLst>
          </p:cNvPr>
          <p:cNvSpPr>
            <a:spLocks noGrp="1"/>
          </p:cNvSpPr>
          <p:nvPr>
            <p:ph sz="quarter" idx="11"/>
          </p:nvPr>
        </p:nvSpPr>
        <p:spPr>
          <a:xfrm>
            <a:off x="480133" y="1046715"/>
            <a:ext cx="8312994" cy="5075237"/>
          </a:xfrm>
        </p:spPr>
        <p:txBody>
          <a:bodyPr/>
          <a:lstStyle/>
          <a:p>
            <a:r>
              <a:rPr lang="en-US" dirty="0"/>
              <a:t>Biases removed</a:t>
            </a:r>
          </a:p>
          <a:p>
            <a:pPr lvl="1"/>
            <a:r>
              <a:rPr lang="en-US" dirty="0"/>
              <a:t>Non-zero steering values recorded due to left and right turns</a:t>
            </a:r>
          </a:p>
          <a:p>
            <a:pPr lvl="1"/>
            <a:r>
              <a:rPr lang="en-US" dirty="0"/>
              <a:t>Data predominantly straight steered, so straight path bias decreased (i.e., outlier reduction)</a:t>
            </a:r>
          </a:p>
          <a:p>
            <a:r>
              <a:rPr lang="en-US" dirty="0"/>
              <a:t>Split data into training and validation (~20% used for validation)</a:t>
            </a:r>
          </a:p>
          <a:p>
            <a:endParaRPr lang="en-US" dirty="0"/>
          </a:p>
        </p:txBody>
      </p:sp>
      <p:pic>
        <p:nvPicPr>
          <p:cNvPr id="7" name="Picture 2" descr="Picture 2">
            <a:extLst>
              <a:ext uri="{FF2B5EF4-FFF2-40B4-BE49-F238E27FC236}">
                <a16:creationId xmlns:a16="http://schemas.microsoft.com/office/drawing/2014/main" id="{1061B6D0-BA78-4061-9B00-16AD99050160}"/>
              </a:ext>
            </a:extLst>
          </p:cNvPr>
          <p:cNvPicPr>
            <a:picLocks noChangeAspect="1"/>
          </p:cNvPicPr>
          <p:nvPr/>
        </p:nvPicPr>
        <p:blipFill>
          <a:blip r:embed="rId2"/>
          <a:stretch>
            <a:fillRect/>
          </a:stretch>
        </p:blipFill>
        <p:spPr>
          <a:xfrm>
            <a:off x="9180401" y="935785"/>
            <a:ext cx="2949956" cy="1920182"/>
          </a:xfrm>
          <a:prstGeom prst="rect">
            <a:avLst/>
          </a:prstGeom>
          <a:ln w="19050">
            <a:solidFill>
              <a:srgbClr val="C00000"/>
            </a:solidFill>
            <a:miter lim="400000"/>
          </a:ln>
        </p:spPr>
      </p:pic>
      <p:pic>
        <p:nvPicPr>
          <p:cNvPr id="9" name="Picture 4" descr="Picture 4">
            <a:extLst>
              <a:ext uri="{FF2B5EF4-FFF2-40B4-BE49-F238E27FC236}">
                <a16:creationId xmlns:a16="http://schemas.microsoft.com/office/drawing/2014/main" id="{A60B7405-ECFB-4376-9DEA-979DF3EE4C66}"/>
              </a:ext>
            </a:extLst>
          </p:cNvPr>
          <p:cNvPicPr>
            <a:picLocks noChangeAspect="1"/>
          </p:cNvPicPr>
          <p:nvPr/>
        </p:nvPicPr>
        <p:blipFill>
          <a:blip r:embed="rId3"/>
          <a:stretch>
            <a:fillRect/>
          </a:stretch>
        </p:blipFill>
        <p:spPr>
          <a:xfrm>
            <a:off x="9180401" y="2980817"/>
            <a:ext cx="2949956" cy="1920182"/>
          </a:xfrm>
          <a:prstGeom prst="rect">
            <a:avLst/>
          </a:prstGeom>
          <a:ln w="19050">
            <a:solidFill>
              <a:srgbClr val="C00000"/>
            </a:solidFill>
            <a:miter lim="400000"/>
          </a:ln>
        </p:spPr>
      </p:pic>
      <p:cxnSp>
        <p:nvCxnSpPr>
          <p:cNvPr id="11" name="Straight Arrow Connector 10">
            <a:extLst>
              <a:ext uri="{FF2B5EF4-FFF2-40B4-BE49-F238E27FC236}">
                <a16:creationId xmlns:a16="http://schemas.microsoft.com/office/drawing/2014/main" id="{A713B768-CEEC-4141-A3A6-B92996AA48EF}"/>
              </a:ext>
            </a:extLst>
          </p:cNvPr>
          <p:cNvCxnSpPr>
            <a:cxnSpLocks/>
          </p:cNvCxnSpPr>
          <p:nvPr/>
        </p:nvCxnSpPr>
        <p:spPr bwMode="auto">
          <a:xfrm flipV="1">
            <a:off x="8060220" y="1993187"/>
            <a:ext cx="970297" cy="629959"/>
          </a:xfrm>
          <a:prstGeom prst="straightConnector1">
            <a:avLst/>
          </a:prstGeom>
          <a:solidFill>
            <a:schemeClr val="accent1"/>
          </a:solidFill>
          <a:ln w="28575" cap="flat" cmpd="sng" algn="ctr">
            <a:solidFill>
              <a:srgbClr val="C00000"/>
            </a:solidFill>
            <a:prstDash val="solid"/>
            <a:miter lim="800000"/>
            <a:headEnd type="none" w="med" len="med"/>
            <a:tailEnd type="triangle"/>
          </a:ln>
          <a:effectLst/>
        </p:spPr>
      </p:cxnSp>
      <p:cxnSp>
        <p:nvCxnSpPr>
          <p:cNvPr id="13" name="Straight Arrow Connector 12">
            <a:extLst>
              <a:ext uri="{FF2B5EF4-FFF2-40B4-BE49-F238E27FC236}">
                <a16:creationId xmlns:a16="http://schemas.microsoft.com/office/drawing/2014/main" id="{0761BA91-B9B1-40FE-B0D5-8F97C7303721}"/>
              </a:ext>
            </a:extLst>
          </p:cNvPr>
          <p:cNvCxnSpPr>
            <a:cxnSpLocks/>
          </p:cNvCxnSpPr>
          <p:nvPr/>
        </p:nvCxnSpPr>
        <p:spPr bwMode="auto">
          <a:xfrm>
            <a:off x="8060220" y="2623145"/>
            <a:ext cx="994492" cy="1096100"/>
          </a:xfrm>
          <a:prstGeom prst="straightConnector1">
            <a:avLst/>
          </a:prstGeom>
          <a:solidFill>
            <a:schemeClr val="accent1"/>
          </a:solidFill>
          <a:ln w="28575" cap="flat" cmpd="sng" algn="ctr">
            <a:solidFill>
              <a:srgbClr val="C00000"/>
            </a:solidFill>
            <a:prstDash val="solid"/>
            <a:miter lim="800000"/>
            <a:headEnd type="none" w="med" len="med"/>
            <a:tailEnd type="triangle"/>
          </a:ln>
          <a:effectLst/>
        </p:spPr>
      </p:cxnSp>
      <p:pic>
        <p:nvPicPr>
          <p:cNvPr id="18" name="Picture 6" descr="Picture 6">
            <a:extLst>
              <a:ext uri="{FF2B5EF4-FFF2-40B4-BE49-F238E27FC236}">
                <a16:creationId xmlns:a16="http://schemas.microsoft.com/office/drawing/2014/main" id="{8BBE03C0-F2D0-4C54-8963-93081599C727}"/>
              </a:ext>
            </a:extLst>
          </p:cNvPr>
          <p:cNvPicPr>
            <a:picLocks noChangeAspect="1"/>
          </p:cNvPicPr>
          <p:nvPr/>
        </p:nvPicPr>
        <p:blipFill rotWithShape="1">
          <a:blip r:embed="rId4"/>
          <a:srcRect t="7669"/>
          <a:stretch/>
        </p:blipFill>
        <p:spPr>
          <a:xfrm>
            <a:off x="1654820" y="4194326"/>
            <a:ext cx="6405400" cy="2180654"/>
          </a:xfrm>
          <a:prstGeom prst="rect">
            <a:avLst/>
          </a:prstGeom>
          <a:ln w="19050">
            <a:solidFill>
              <a:srgbClr val="C00000"/>
            </a:solidFill>
            <a:miter lim="400000"/>
          </a:ln>
        </p:spPr>
      </p:pic>
      <p:sp>
        <p:nvSpPr>
          <p:cNvPr id="19" name="TextBox 18">
            <a:extLst>
              <a:ext uri="{FF2B5EF4-FFF2-40B4-BE49-F238E27FC236}">
                <a16:creationId xmlns:a16="http://schemas.microsoft.com/office/drawing/2014/main" id="{AAC80ED6-5D82-40FC-A4EF-B37236A8B59E}"/>
              </a:ext>
            </a:extLst>
          </p:cNvPr>
          <p:cNvSpPr txBox="1"/>
          <p:nvPr/>
        </p:nvSpPr>
        <p:spPr>
          <a:xfrm>
            <a:off x="239849" y="4930710"/>
            <a:ext cx="1078244" cy="707886"/>
          </a:xfrm>
          <a:prstGeom prst="rect">
            <a:avLst/>
          </a:prstGeom>
          <a:noFill/>
        </p:spPr>
        <p:txBody>
          <a:bodyPr wrap="none" rtlCol="0">
            <a:spAutoFit/>
          </a:bodyPr>
          <a:lstStyle/>
          <a:p>
            <a:r>
              <a:rPr lang="en-US" sz="2000" dirty="0"/>
              <a:t>Training</a:t>
            </a:r>
          </a:p>
          <a:p>
            <a:r>
              <a:rPr lang="en-US" sz="2000" dirty="0"/>
              <a:t>dataset</a:t>
            </a:r>
          </a:p>
        </p:txBody>
      </p:sp>
      <p:cxnSp>
        <p:nvCxnSpPr>
          <p:cNvPr id="21" name="Straight Arrow Connector 20">
            <a:extLst>
              <a:ext uri="{FF2B5EF4-FFF2-40B4-BE49-F238E27FC236}">
                <a16:creationId xmlns:a16="http://schemas.microsoft.com/office/drawing/2014/main" id="{7D21D681-E559-48CA-B8AA-6135F7641B90}"/>
              </a:ext>
            </a:extLst>
          </p:cNvPr>
          <p:cNvCxnSpPr>
            <a:cxnSpLocks/>
            <a:stCxn id="19" idx="3"/>
            <a:endCxn id="18" idx="1"/>
          </p:cNvCxnSpPr>
          <p:nvPr/>
        </p:nvCxnSpPr>
        <p:spPr bwMode="auto">
          <a:xfrm>
            <a:off x="1318093" y="5284653"/>
            <a:ext cx="336727" cy="0"/>
          </a:xfrm>
          <a:prstGeom prst="straightConnector1">
            <a:avLst/>
          </a:prstGeom>
          <a:solidFill>
            <a:schemeClr val="accent1"/>
          </a:solidFill>
          <a:ln w="28575" cap="flat" cmpd="sng" algn="ctr">
            <a:solidFill>
              <a:srgbClr val="C00000"/>
            </a:solidFill>
            <a:prstDash val="solid"/>
            <a:miter lim="800000"/>
            <a:headEnd type="none" w="med" len="med"/>
            <a:tailEnd type="triangle"/>
          </a:ln>
          <a:effectLst/>
        </p:spPr>
      </p:cxnSp>
      <p:sp>
        <p:nvSpPr>
          <p:cNvPr id="25" name="TextBox 24">
            <a:extLst>
              <a:ext uri="{FF2B5EF4-FFF2-40B4-BE49-F238E27FC236}">
                <a16:creationId xmlns:a16="http://schemas.microsoft.com/office/drawing/2014/main" id="{3A33DE32-1AE6-49F9-AFB4-0A368FF09769}"/>
              </a:ext>
            </a:extLst>
          </p:cNvPr>
          <p:cNvSpPr txBox="1"/>
          <p:nvPr/>
        </p:nvSpPr>
        <p:spPr>
          <a:xfrm>
            <a:off x="8396946" y="4930710"/>
            <a:ext cx="1282402" cy="707886"/>
          </a:xfrm>
          <a:prstGeom prst="rect">
            <a:avLst/>
          </a:prstGeom>
          <a:noFill/>
        </p:spPr>
        <p:txBody>
          <a:bodyPr wrap="none" rtlCol="0">
            <a:spAutoFit/>
          </a:bodyPr>
          <a:lstStyle/>
          <a:p>
            <a:r>
              <a:rPr lang="en-US" sz="2000" dirty="0"/>
              <a:t>Validation</a:t>
            </a:r>
          </a:p>
          <a:p>
            <a:r>
              <a:rPr lang="en-US" sz="2000" dirty="0"/>
              <a:t>dataset</a:t>
            </a:r>
          </a:p>
        </p:txBody>
      </p:sp>
      <p:cxnSp>
        <p:nvCxnSpPr>
          <p:cNvPr id="27" name="Straight Arrow Connector 26">
            <a:extLst>
              <a:ext uri="{FF2B5EF4-FFF2-40B4-BE49-F238E27FC236}">
                <a16:creationId xmlns:a16="http://schemas.microsoft.com/office/drawing/2014/main" id="{4E3BE782-FEA5-4424-A54A-CAFFB19A812B}"/>
              </a:ext>
            </a:extLst>
          </p:cNvPr>
          <p:cNvCxnSpPr>
            <a:cxnSpLocks/>
            <a:stCxn id="25" idx="1"/>
            <a:endCxn id="18" idx="3"/>
          </p:cNvCxnSpPr>
          <p:nvPr/>
        </p:nvCxnSpPr>
        <p:spPr bwMode="auto">
          <a:xfrm flipH="1">
            <a:off x="8060220" y="5284653"/>
            <a:ext cx="336726" cy="0"/>
          </a:xfrm>
          <a:prstGeom prst="straightConnector1">
            <a:avLst/>
          </a:prstGeom>
          <a:solidFill>
            <a:schemeClr val="accent1"/>
          </a:solidFill>
          <a:ln w="28575" cap="flat" cmpd="sng" algn="ctr">
            <a:solidFill>
              <a:srgbClr val="C00000"/>
            </a:solidFill>
            <a:prstDash val="solid"/>
            <a:miter lim="800000"/>
            <a:headEnd type="none" w="med" len="med"/>
            <a:tailEnd type="triangle"/>
          </a:ln>
          <a:effectLst/>
        </p:spPr>
      </p:cxnSp>
      <p:cxnSp>
        <p:nvCxnSpPr>
          <p:cNvPr id="6" name="Straight Connector 5">
            <a:extLst>
              <a:ext uri="{FF2B5EF4-FFF2-40B4-BE49-F238E27FC236}">
                <a16:creationId xmlns:a16="http://schemas.microsoft.com/office/drawing/2014/main" id="{B6BE6FE7-41DC-442E-B649-46FFCE47E3A6}"/>
              </a:ext>
            </a:extLst>
          </p:cNvPr>
          <p:cNvCxnSpPr>
            <a:cxnSpLocks/>
          </p:cNvCxnSpPr>
          <p:nvPr/>
        </p:nvCxnSpPr>
        <p:spPr bwMode="auto">
          <a:xfrm>
            <a:off x="5393932" y="2620520"/>
            <a:ext cx="2686836" cy="0"/>
          </a:xfrm>
          <a:prstGeom prst="line">
            <a:avLst/>
          </a:prstGeom>
          <a:solidFill>
            <a:schemeClr val="accent1"/>
          </a:solidFill>
          <a:ln w="28575" cap="flat" cmpd="sng" algn="ctr">
            <a:solidFill>
              <a:srgbClr val="C00000"/>
            </a:solidFill>
            <a:prstDash val="solid"/>
            <a:miter lim="800000"/>
            <a:headEnd type="none" w="med" len="med"/>
            <a:tailEnd type="none" w="med" len="med"/>
          </a:ln>
          <a:effectLst/>
        </p:spPr>
      </p:cxnSp>
      <p:sp>
        <p:nvSpPr>
          <p:cNvPr id="4" name="Title 1">
            <a:extLst>
              <a:ext uri="{FF2B5EF4-FFF2-40B4-BE49-F238E27FC236}">
                <a16:creationId xmlns:a16="http://schemas.microsoft.com/office/drawing/2014/main" id="{55E42DB1-F2DF-BDF5-77EB-D2CA9C0B98DE}"/>
              </a:ext>
            </a:extLst>
          </p:cNvPr>
          <p:cNvSpPr txBox="1">
            <a:spLocks/>
          </p:cNvSpPr>
          <p:nvPr/>
        </p:nvSpPr>
        <p:spPr bwMode="auto">
          <a:xfrm>
            <a:off x="10202779" y="0"/>
            <a:ext cx="1989221" cy="7951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2800" b="1">
                <a:solidFill>
                  <a:schemeClr val="bg1"/>
                </a:solidFill>
                <a:latin typeface="+mj-lt"/>
                <a:ea typeface="+mj-ea"/>
                <a:cs typeface="+mj-cs"/>
              </a:defRPr>
            </a:lvl1pPr>
            <a:lvl2pPr algn="l" rtl="0" eaLnBrk="1" fontAlgn="base" hangingPunct="1">
              <a:spcBef>
                <a:spcPct val="0"/>
              </a:spcBef>
              <a:spcAft>
                <a:spcPct val="0"/>
              </a:spcAft>
              <a:defRPr sz="4267" b="1">
                <a:solidFill>
                  <a:srgbClr val="F77B0B"/>
                </a:solidFill>
                <a:latin typeface="Tahoma" charset="0"/>
              </a:defRPr>
            </a:lvl2pPr>
            <a:lvl3pPr algn="l" rtl="0" eaLnBrk="1" fontAlgn="base" hangingPunct="1">
              <a:spcBef>
                <a:spcPct val="0"/>
              </a:spcBef>
              <a:spcAft>
                <a:spcPct val="0"/>
              </a:spcAft>
              <a:defRPr sz="4267" b="1">
                <a:solidFill>
                  <a:srgbClr val="F77B0B"/>
                </a:solidFill>
                <a:latin typeface="Tahoma" charset="0"/>
              </a:defRPr>
            </a:lvl3pPr>
            <a:lvl4pPr algn="l" rtl="0" eaLnBrk="1" fontAlgn="base" hangingPunct="1">
              <a:spcBef>
                <a:spcPct val="0"/>
              </a:spcBef>
              <a:spcAft>
                <a:spcPct val="0"/>
              </a:spcAft>
              <a:defRPr sz="4267" b="1">
                <a:solidFill>
                  <a:srgbClr val="F77B0B"/>
                </a:solidFill>
                <a:latin typeface="Tahoma" charset="0"/>
              </a:defRPr>
            </a:lvl4pPr>
            <a:lvl5pPr algn="l" rtl="0" eaLnBrk="1" fontAlgn="base" hangingPunct="1">
              <a:spcBef>
                <a:spcPct val="0"/>
              </a:spcBef>
              <a:spcAft>
                <a:spcPct val="0"/>
              </a:spcAft>
              <a:defRPr sz="4267" b="1">
                <a:solidFill>
                  <a:srgbClr val="F77B0B"/>
                </a:solidFill>
                <a:latin typeface="Tahoma" charset="0"/>
              </a:defRPr>
            </a:lvl5pPr>
            <a:lvl6pPr marL="609585" algn="l" rtl="0" eaLnBrk="1" fontAlgn="base" hangingPunct="1">
              <a:spcBef>
                <a:spcPct val="0"/>
              </a:spcBef>
              <a:spcAft>
                <a:spcPct val="0"/>
              </a:spcAft>
              <a:defRPr sz="4267" b="1">
                <a:solidFill>
                  <a:srgbClr val="F77B0B"/>
                </a:solidFill>
                <a:latin typeface="Tahoma" charset="0"/>
              </a:defRPr>
            </a:lvl6pPr>
            <a:lvl7pPr marL="1219170" algn="l" rtl="0" eaLnBrk="1" fontAlgn="base" hangingPunct="1">
              <a:spcBef>
                <a:spcPct val="0"/>
              </a:spcBef>
              <a:spcAft>
                <a:spcPct val="0"/>
              </a:spcAft>
              <a:defRPr sz="4267" b="1">
                <a:solidFill>
                  <a:srgbClr val="F77B0B"/>
                </a:solidFill>
                <a:latin typeface="Tahoma" charset="0"/>
              </a:defRPr>
            </a:lvl7pPr>
            <a:lvl8pPr marL="1828754" algn="l" rtl="0" eaLnBrk="1" fontAlgn="base" hangingPunct="1">
              <a:spcBef>
                <a:spcPct val="0"/>
              </a:spcBef>
              <a:spcAft>
                <a:spcPct val="0"/>
              </a:spcAft>
              <a:defRPr sz="4267" b="1">
                <a:solidFill>
                  <a:srgbClr val="F77B0B"/>
                </a:solidFill>
                <a:latin typeface="Tahoma" charset="0"/>
              </a:defRPr>
            </a:lvl8pPr>
            <a:lvl9pPr marL="2438339" algn="l" rtl="0" eaLnBrk="1" fontAlgn="base" hangingPunct="1">
              <a:spcBef>
                <a:spcPct val="0"/>
              </a:spcBef>
              <a:spcAft>
                <a:spcPct val="0"/>
              </a:spcAft>
              <a:defRPr sz="4267" b="1">
                <a:solidFill>
                  <a:srgbClr val="F77B0B"/>
                </a:solidFill>
                <a:latin typeface="Tahoma" charset="0"/>
              </a:defRPr>
            </a:lvl9pPr>
          </a:lstStyle>
          <a:p>
            <a:r>
              <a:rPr lang="en-US" sz="2000" kern="0" dirty="0"/>
              <a:t>Case Study 2</a:t>
            </a:r>
          </a:p>
        </p:txBody>
      </p:sp>
    </p:spTree>
    <p:extLst>
      <p:ext uri="{BB962C8B-B14F-4D97-AF65-F5344CB8AC3E}">
        <p14:creationId xmlns:p14="http://schemas.microsoft.com/office/powerpoint/2010/main" val="84771466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0BC0FA-83D8-4E47-A83D-FEE7EF4B9BE9}"/>
              </a:ext>
            </a:extLst>
          </p:cNvPr>
          <p:cNvSpPr>
            <a:spLocks noGrp="1"/>
          </p:cNvSpPr>
          <p:nvPr>
            <p:ph type="title"/>
          </p:nvPr>
        </p:nvSpPr>
        <p:spPr/>
        <p:txBody>
          <a:bodyPr/>
          <a:lstStyle/>
          <a:p>
            <a:r>
              <a:rPr lang="en-US" dirty="0"/>
              <a:t>AV Implementation</a:t>
            </a:r>
          </a:p>
        </p:txBody>
      </p:sp>
      <p:sp>
        <p:nvSpPr>
          <p:cNvPr id="3" name="Content Placeholder 2">
            <a:extLst>
              <a:ext uri="{FF2B5EF4-FFF2-40B4-BE49-F238E27FC236}">
                <a16:creationId xmlns:a16="http://schemas.microsoft.com/office/drawing/2014/main" id="{555F9916-B03B-4107-98E8-BF70F9A7BE6E}"/>
              </a:ext>
            </a:extLst>
          </p:cNvPr>
          <p:cNvSpPr>
            <a:spLocks noGrp="1"/>
          </p:cNvSpPr>
          <p:nvPr>
            <p:ph sz="quarter" idx="11"/>
          </p:nvPr>
        </p:nvSpPr>
        <p:spPr/>
        <p:txBody>
          <a:bodyPr/>
          <a:lstStyle/>
          <a:p>
            <a:r>
              <a:rPr lang="en-US" dirty="0"/>
              <a:t>Augment a subset of training images to increase data diversity</a:t>
            </a:r>
          </a:p>
          <a:p>
            <a:pPr lvl="1"/>
            <a:r>
              <a:rPr lang="en-US" dirty="0"/>
              <a:t>Helps prevent AV drifting off-road and recover from a poor orientation</a:t>
            </a:r>
          </a:p>
          <a:p>
            <a:pPr lvl="1"/>
            <a:r>
              <a:rPr lang="en-US" dirty="0"/>
              <a:t>Zoom, pan, flip, brightness alter images with a 50% probability</a:t>
            </a:r>
          </a:p>
          <a:p>
            <a:endParaRPr lang="en-US" dirty="0"/>
          </a:p>
          <a:p>
            <a:endParaRPr lang="en-US" dirty="0"/>
          </a:p>
          <a:p>
            <a:endParaRPr lang="en-US" dirty="0"/>
          </a:p>
          <a:p>
            <a:r>
              <a:rPr lang="en-US" dirty="0"/>
              <a:t>Crop images to keep only relevant road data and convert from RGB to YUV color space</a:t>
            </a:r>
          </a:p>
        </p:txBody>
      </p:sp>
      <p:pic>
        <p:nvPicPr>
          <p:cNvPr id="5" name="Picture 2" descr="Picture 2">
            <a:extLst>
              <a:ext uri="{FF2B5EF4-FFF2-40B4-BE49-F238E27FC236}">
                <a16:creationId xmlns:a16="http://schemas.microsoft.com/office/drawing/2014/main" id="{5929EBB7-5118-43AA-92D7-F582D733AB5D}"/>
              </a:ext>
            </a:extLst>
          </p:cNvPr>
          <p:cNvPicPr>
            <a:picLocks noChangeAspect="1"/>
          </p:cNvPicPr>
          <p:nvPr/>
        </p:nvPicPr>
        <p:blipFill>
          <a:blip r:embed="rId2"/>
          <a:stretch>
            <a:fillRect/>
          </a:stretch>
        </p:blipFill>
        <p:spPr>
          <a:xfrm>
            <a:off x="838200" y="2614936"/>
            <a:ext cx="4953000" cy="1360103"/>
          </a:xfrm>
          <a:prstGeom prst="rect">
            <a:avLst/>
          </a:prstGeom>
          <a:ln w="19050">
            <a:solidFill>
              <a:srgbClr val="C00000"/>
            </a:solidFill>
          </a:ln>
        </p:spPr>
      </p:pic>
      <p:pic>
        <p:nvPicPr>
          <p:cNvPr id="7" name="Picture 4" descr="Picture 4">
            <a:extLst>
              <a:ext uri="{FF2B5EF4-FFF2-40B4-BE49-F238E27FC236}">
                <a16:creationId xmlns:a16="http://schemas.microsoft.com/office/drawing/2014/main" id="{3332E6FB-BD13-46C0-B243-BAE944F7C9AB}"/>
              </a:ext>
            </a:extLst>
          </p:cNvPr>
          <p:cNvPicPr>
            <a:picLocks noChangeAspect="1"/>
          </p:cNvPicPr>
          <p:nvPr/>
        </p:nvPicPr>
        <p:blipFill>
          <a:blip r:embed="rId3"/>
          <a:stretch>
            <a:fillRect/>
          </a:stretch>
        </p:blipFill>
        <p:spPr>
          <a:xfrm>
            <a:off x="6400801" y="2614936"/>
            <a:ext cx="4953001" cy="1360103"/>
          </a:xfrm>
          <a:prstGeom prst="rect">
            <a:avLst/>
          </a:prstGeom>
          <a:ln w="19050">
            <a:solidFill>
              <a:srgbClr val="C00000"/>
            </a:solidFill>
          </a:ln>
        </p:spPr>
      </p:pic>
      <p:pic>
        <p:nvPicPr>
          <p:cNvPr id="9" name="Picture 6" descr="Picture 6">
            <a:extLst>
              <a:ext uri="{FF2B5EF4-FFF2-40B4-BE49-F238E27FC236}">
                <a16:creationId xmlns:a16="http://schemas.microsoft.com/office/drawing/2014/main" id="{AFCFF39D-5684-455B-883B-2FA980C0C90F}"/>
              </a:ext>
            </a:extLst>
          </p:cNvPr>
          <p:cNvPicPr>
            <a:picLocks noChangeAspect="1"/>
          </p:cNvPicPr>
          <p:nvPr/>
        </p:nvPicPr>
        <p:blipFill>
          <a:blip r:embed="rId4"/>
          <a:stretch>
            <a:fillRect/>
          </a:stretch>
        </p:blipFill>
        <p:spPr>
          <a:xfrm>
            <a:off x="838197" y="5017029"/>
            <a:ext cx="4953001" cy="1360104"/>
          </a:xfrm>
          <a:prstGeom prst="rect">
            <a:avLst/>
          </a:prstGeom>
          <a:ln w="19050">
            <a:solidFill>
              <a:srgbClr val="C00000"/>
            </a:solidFill>
          </a:ln>
        </p:spPr>
      </p:pic>
      <p:pic>
        <p:nvPicPr>
          <p:cNvPr id="11" name="Picture 8" descr="Picture 8">
            <a:extLst>
              <a:ext uri="{FF2B5EF4-FFF2-40B4-BE49-F238E27FC236}">
                <a16:creationId xmlns:a16="http://schemas.microsoft.com/office/drawing/2014/main" id="{BA7BB076-44AD-4AEB-88AE-4B7F2ACB413E}"/>
              </a:ext>
            </a:extLst>
          </p:cNvPr>
          <p:cNvPicPr>
            <a:picLocks noChangeAspect="1"/>
          </p:cNvPicPr>
          <p:nvPr/>
        </p:nvPicPr>
        <p:blipFill rotWithShape="1">
          <a:blip r:embed="rId5"/>
          <a:srcRect l="49589"/>
          <a:stretch/>
        </p:blipFill>
        <p:spPr>
          <a:xfrm>
            <a:off x="6400801" y="5017030"/>
            <a:ext cx="2496883" cy="1360103"/>
          </a:xfrm>
          <a:prstGeom prst="rect">
            <a:avLst/>
          </a:prstGeom>
          <a:ln w="19050">
            <a:solidFill>
              <a:srgbClr val="C00000"/>
            </a:solidFill>
          </a:ln>
        </p:spPr>
      </p:pic>
      <p:sp>
        <p:nvSpPr>
          <p:cNvPr id="4" name="Title 1">
            <a:extLst>
              <a:ext uri="{FF2B5EF4-FFF2-40B4-BE49-F238E27FC236}">
                <a16:creationId xmlns:a16="http://schemas.microsoft.com/office/drawing/2014/main" id="{0C156C00-639C-AC5F-E4B2-A1180C279324}"/>
              </a:ext>
            </a:extLst>
          </p:cNvPr>
          <p:cNvSpPr txBox="1">
            <a:spLocks/>
          </p:cNvSpPr>
          <p:nvPr/>
        </p:nvSpPr>
        <p:spPr bwMode="auto">
          <a:xfrm>
            <a:off x="10202779" y="0"/>
            <a:ext cx="1989221" cy="7951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2800" b="1">
                <a:solidFill>
                  <a:schemeClr val="bg1"/>
                </a:solidFill>
                <a:latin typeface="+mj-lt"/>
                <a:ea typeface="+mj-ea"/>
                <a:cs typeface="+mj-cs"/>
              </a:defRPr>
            </a:lvl1pPr>
            <a:lvl2pPr algn="l" rtl="0" eaLnBrk="1" fontAlgn="base" hangingPunct="1">
              <a:spcBef>
                <a:spcPct val="0"/>
              </a:spcBef>
              <a:spcAft>
                <a:spcPct val="0"/>
              </a:spcAft>
              <a:defRPr sz="4267" b="1">
                <a:solidFill>
                  <a:srgbClr val="F77B0B"/>
                </a:solidFill>
                <a:latin typeface="Tahoma" charset="0"/>
              </a:defRPr>
            </a:lvl2pPr>
            <a:lvl3pPr algn="l" rtl="0" eaLnBrk="1" fontAlgn="base" hangingPunct="1">
              <a:spcBef>
                <a:spcPct val="0"/>
              </a:spcBef>
              <a:spcAft>
                <a:spcPct val="0"/>
              </a:spcAft>
              <a:defRPr sz="4267" b="1">
                <a:solidFill>
                  <a:srgbClr val="F77B0B"/>
                </a:solidFill>
                <a:latin typeface="Tahoma" charset="0"/>
              </a:defRPr>
            </a:lvl3pPr>
            <a:lvl4pPr algn="l" rtl="0" eaLnBrk="1" fontAlgn="base" hangingPunct="1">
              <a:spcBef>
                <a:spcPct val="0"/>
              </a:spcBef>
              <a:spcAft>
                <a:spcPct val="0"/>
              </a:spcAft>
              <a:defRPr sz="4267" b="1">
                <a:solidFill>
                  <a:srgbClr val="F77B0B"/>
                </a:solidFill>
                <a:latin typeface="Tahoma" charset="0"/>
              </a:defRPr>
            </a:lvl4pPr>
            <a:lvl5pPr algn="l" rtl="0" eaLnBrk="1" fontAlgn="base" hangingPunct="1">
              <a:spcBef>
                <a:spcPct val="0"/>
              </a:spcBef>
              <a:spcAft>
                <a:spcPct val="0"/>
              </a:spcAft>
              <a:defRPr sz="4267" b="1">
                <a:solidFill>
                  <a:srgbClr val="F77B0B"/>
                </a:solidFill>
                <a:latin typeface="Tahoma" charset="0"/>
              </a:defRPr>
            </a:lvl5pPr>
            <a:lvl6pPr marL="609585" algn="l" rtl="0" eaLnBrk="1" fontAlgn="base" hangingPunct="1">
              <a:spcBef>
                <a:spcPct val="0"/>
              </a:spcBef>
              <a:spcAft>
                <a:spcPct val="0"/>
              </a:spcAft>
              <a:defRPr sz="4267" b="1">
                <a:solidFill>
                  <a:srgbClr val="F77B0B"/>
                </a:solidFill>
                <a:latin typeface="Tahoma" charset="0"/>
              </a:defRPr>
            </a:lvl6pPr>
            <a:lvl7pPr marL="1219170" algn="l" rtl="0" eaLnBrk="1" fontAlgn="base" hangingPunct="1">
              <a:spcBef>
                <a:spcPct val="0"/>
              </a:spcBef>
              <a:spcAft>
                <a:spcPct val="0"/>
              </a:spcAft>
              <a:defRPr sz="4267" b="1">
                <a:solidFill>
                  <a:srgbClr val="F77B0B"/>
                </a:solidFill>
                <a:latin typeface="Tahoma" charset="0"/>
              </a:defRPr>
            </a:lvl7pPr>
            <a:lvl8pPr marL="1828754" algn="l" rtl="0" eaLnBrk="1" fontAlgn="base" hangingPunct="1">
              <a:spcBef>
                <a:spcPct val="0"/>
              </a:spcBef>
              <a:spcAft>
                <a:spcPct val="0"/>
              </a:spcAft>
              <a:defRPr sz="4267" b="1">
                <a:solidFill>
                  <a:srgbClr val="F77B0B"/>
                </a:solidFill>
                <a:latin typeface="Tahoma" charset="0"/>
              </a:defRPr>
            </a:lvl8pPr>
            <a:lvl9pPr marL="2438339" algn="l" rtl="0" eaLnBrk="1" fontAlgn="base" hangingPunct="1">
              <a:spcBef>
                <a:spcPct val="0"/>
              </a:spcBef>
              <a:spcAft>
                <a:spcPct val="0"/>
              </a:spcAft>
              <a:defRPr sz="4267" b="1">
                <a:solidFill>
                  <a:srgbClr val="F77B0B"/>
                </a:solidFill>
                <a:latin typeface="Tahoma" charset="0"/>
              </a:defRPr>
            </a:lvl9pPr>
          </a:lstStyle>
          <a:p>
            <a:r>
              <a:rPr lang="en-US" sz="2000" kern="0" dirty="0"/>
              <a:t>Case Study 2</a:t>
            </a:r>
          </a:p>
        </p:txBody>
      </p:sp>
    </p:spTree>
    <p:extLst>
      <p:ext uri="{BB962C8B-B14F-4D97-AF65-F5344CB8AC3E}">
        <p14:creationId xmlns:p14="http://schemas.microsoft.com/office/powerpoint/2010/main" val="417618205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1A77A9-867C-4EB0-8129-43624EEE7314}"/>
              </a:ext>
            </a:extLst>
          </p:cNvPr>
          <p:cNvSpPr>
            <a:spLocks noGrp="1"/>
          </p:cNvSpPr>
          <p:nvPr>
            <p:ph type="title"/>
          </p:nvPr>
        </p:nvSpPr>
        <p:spPr>
          <a:xfrm>
            <a:off x="2397039" y="0"/>
            <a:ext cx="7416800" cy="705610"/>
          </a:xfrm>
        </p:spPr>
        <p:txBody>
          <a:bodyPr wrap="square" anchor="ctr">
            <a:normAutofit/>
          </a:bodyPr>
          <a:lstStyle/>
          <a:p>
            <a:r>
              <a:rPr lang="en-US" dirty="0"/>
              <a:t>Results and Discussion – Testcase Setup</a:t>
            </a:r>
          </a:p>
        </p:txBody>
      </p:sp>
      <p:sp>
        <p:nvSpPr>
          <p:cNvPr id="3" name="Content Placeholder 2">
            <a:extLst>
              <a:ext uri="{FF2B5EF4-FFF2-40B4-BE49-F238E27FC236}">
                <a16:creationId xmlns:a16="http://schemas.microsoft.com/office/drawing/2014/main" id="{8CFC63B6-858E-4D13-A1D9-8900C90D77BA}"/>
              </a:ext>
            </a:extLst>
          </p:cNvPr>
          <p:cNvSpPr>
            <a:spLocks noGrp="1"/>
          </p:cNvSpPr>
          <p:nvPr>
            <p:ph type="body" sz="quarter" idx="12"/>
          </p:nvPr>
        </p:nvSpPr>
        <p:spPr>
          <a:xfrm>
            <a:off x="410817" y="990774"/>
            <a:ext cx="5609483" cy="4895850"/>
          </a:xfrm>
        </p:spPr>
        <p:txBody>
          <a:bodyPr wrap="square" anchor="t">
            <a:normAutofit fontScale="92500"/>
          </a:bodyPr>
          <a:lstStyle/>
          <a:p>
            <a:r>
              <a:rPr lang="en-US" dirty="0"/>
              <a:t>Four exits leading in and out of the town</a:t>
            </a:r>
          </a:p>
          <a:p>
            <a:r>
              <a:rPr lang="en-US" dirty="0"/>
              <a:t>Evaluation metrics</a:t>
            </a:r>
          </a:p>
          <a:p>
            <a:pPr lvl="1"/>
            <a:r>
              <a:rPr lang="en-US" dirty="0"/>
              <a:t>Model training time</a:t>
            </a:r>
          </a:p>
          <a:p>
            <a:pPr lvl="1"/>
            <a:r>
              <a:rPr lang="en-US" dirty="0"/>
              <a:t>Lane departures</a:t>
            </a:r>
          </a:p>
          <a:p>
            <a:pPr lvl="1"/>
            <a:r>
              <a:rPr lang="en-US" dirty="0"/>
              <a:t>Did the AV exit into a local road?</a:t>
            </a:r>
          </a:p>
          <a:p>
            <a:pPr lvl="1"/>
            <a:r>
              <a:rPr lang="en-US" dirty="0"/>
              <a:t>Did the AV perform path correction?</a:t>
            </a:r>
          </a:p>
          <a:p>
            <a:pPr lvl="1"/>
            <a:r>
              <a:rPr lang="en-US" dirty="0"/>
              <a:t>Did the AV drift away?</a:t>
            </a:r>
          </a:p>
          <a:p>
            <a:r>
              <a:rPr lang="en-US" dirty="0"/>
              <a:t>The above metrics were evaluated for single- and three-lane AV</a:t>
            </a:r>
          </a:p>
          <a:p>
            <a:pPr lvl="1"/>
            <a:r>
              <a:rPr lang="en-US" dirty="0"/>
              <a:t>With and without batch normalization</a:t>
            </a:r>
          </a:p>
          <a:p>
            <a:pPr lvl="1"/>
            <a:r>
              <a:rPr lang="en-US" dirty="0"/>
              <a:t>With and reduced zero-steering angle bias</a:t>
            </a:r>
          </a:p>
          <a:p>
            <a:pPr lvl="1"/>
            <a:endParaRPr lang="en-US" dirty="0"/>
          </a:p>
          <a:p>
            <a:endParaRPr lang="en-US" dirty="0"/>
          </a:p>
        </p:txBody>
      </p:sp>
      <p:pic>
        <p:nvPicPr>
          <p:cNvPr id="5" name="Picture 4" descr="Diagram&#10;&#10;Description automatically generated">
            <a:extLst>
              <a:ext uri="{FF2B5EF4-FFF2-40B4-BE49-F238E27FC236}">
                <a16:creationId xmlns:a16="http://schemas.microsoft.com/office/drawing/2014/main" id="{F10ED25E-7C1D-4DF5-AFF2-AD2A6F8B2840}"/>
              </a:ext>
            </a:extLst>
          </p:cNvPr>
          <p:cNvPicPr/>
          <p:nvPr/>
        </p:nvPicPr>
        <p:blipFill rotWithShape="1">
          <a:blip r:embed="rId2"/>
          <a:srcRect t="6004" r="2" b="5150"/>
          <a:stretch/>
        </p:blipFill>
        <p:spPr>
          <a:xfrm>
            <a:off x="6105439" y="989946"/>
            <a:ext cx="5609483" cy="4896678"/>
          </a:xfrm>
          <a:prstGeom prst="rect">
            <a:avLst/>
          </a:prstGeom>
          <a:noFill/>
          <a:ln w="19050">
            <a:solidFill>
              <a:srgbClr val="C00000"/>
            </a:solidFill>
          </a:ln>
        </p:spPr>
      </p:pic>
      <p:sp>
        <p:nvSpPr>
          <p:cNvPr id="4" name="Title 1">
            <a:extLst>
              <a:ext uri="{FF2B5EF4-FFF2-40B4-BE49-F238E27FC236}">
                <a16:creationId xmlns:a16="http://schemas.microsoft.com/office/drawing/2014/main" id="{C63ED3CD-B391-55C7-CD49-22A6565DA8DE}"/>
              </a:ext>
            </a:extLst>
          </p:cNvPr>
          <p:cNvSpPr txBox="1">
            <a:spLocks/>
          </p:cNvSpPr>
          <p:nvPr/>
        </p:nvSpPr>
        <p:spPr bwMode="auto">
          <a:xfrm>
            <a:off x="10202779" y="0"/>
            <a:ext cx="1989221" cy="7951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2800" b="1">
                <a:solidFill>
                  <a:schemeClr val="bg1"/>
                </a:solidFill>
                <a:latin typeface="+mj-lt"/>
                <a:ea typeface="+mj-ea"/>
                <a:cs typeface="+mj-cs"/>
              </a:defRPr>
            </a:lvl1pPr>
            <a:lvl2pPr algn="l" rtl="0" eaLnBrk="1" fontAlgn="base" hangingPunct="1">
              <a:spcBef>
                <a:spcPct val="0"/>
              </a:spcBef>
              <a:spcAft>
                <a:spcPct val="0"/>
              </a:spcAft>
              <a:defRPr sz="4267" b="1">
                <a:solidFill>
                  <a:srgbClr val="F77B0B"/>
                </a:solidFill>
                <a:latin typeface="Tahoma" charset="0"/>
              </a:defRPr>
            </a:lvl2pPr>
            <a:lvl3pPr algn="l" rtl="0" eaLnBrk="1" fontAlgn="base" hangingPunct="1">
              <a:spcBef>
                <a:spcPct val="0"/>
              </a:spcBef>
              <a:spcAft>
                <a:spcPct val="0"/>
              </a:spcAft>
              <a:defRPr sz="4267" b="1">
                <a:solidFill>
                  <a:srgbClr val="F77B0B"/>
                </a:solidFill>
                <a:latin typeface="Tahoma" charset="0"/>
              </a:defRPr>
            </a:lvl3pPr>
            <a:lvl4pPr algn="l" rtl="0" eaLnBrk="1" fontAlgn="base" hangingPunct="1">
              <a:spcBef>
                <a:spcPct val="0"/>
              </a:spcBef>
              <a:spcAft>
                <a:spcPct val="0"/>
              </a:spcAft>
              <a:defRPr sz="4267" b="1">
                <a:solidFill>
                  <a:srgbClr val="F77B0B"/>
                </a:solidFill>
                <a:latin typeface="Tahoma" charset="0"/>
              </a:defRPr>
            </a:lvl4pPr>
            <a:lvl5pPr algn="l" rtl="0" eaLnBrk="1" fontAlgn="base" hangingPunct="1">
              <a:spcBef>
                <a:spcPct val="0"/>
              </a:spcBef>
              <a:spcAft>
                <a:spcPct val="0"/>
              </a:spcAft>
              <a:defRPr sz="4267" b="1">
                <a:solidFill>
                  <a:srgbClr val="F77B0B"/>
                </a:solidFill>
                <a:latin typeface="Tahoma" charset="0"/>
              </a:defRPr>
            </a:lvl5pPr>
            <a:lvl6pPr marL="609585" algn="l" rtl="0" eaLnBrk="1" fontAlgn="base" hangingPunct="1">
              <a:spcBef>
                <a:spcPct val="0"/>
              </a:spcBef>
              <a:spcAft>
                <a:spcPct val="0"/>
              </a:spcAft>
              <a:defRPr sz="4267" b="1">
                <a:solidFill>
                  <a:srgbClr val="F77B0B"/>
                </a:solidFill>
                <a:latin typeface="Tahoma" charset="0"/>
              </a:defRPr>
            </a:lvl6pPr>
            <a:lvl7pPr marL="1219170" algn="l" rtl="0" eaLnBrk="1" fontAlgn="base" hangingPunct="1">
              <a:spcBef>
                <a:spcPct val="0"/>
              </a:spcBef>
              <a:spcAft>
                <a:spcPct val="0"/>
              </a:spcAft>
              <a:defRPr sz="4267" b="1">
                <a:solidFill>
                  <a:srgbClr val="F77B0B"/>
                </a:solidFill>
                <a:latin typeface="Tahoma" charset="0"/>
              </a:defRPr>
            </a:lvl7pPr>
            <a:lvl8pPr marL="1828754" algn="l" rtl="0" eaLnBrk="1" fontAlgn="base" hangingPunct="1">
              <a:spcBef>
                <a:spcPct val="0"/>
              </a:spcBef>
              <a:spcAft>
                <a:spcPct val="0"/>
              </a:spcAft>
              <a:defRPr sz="4267" b="1">
                <a:solidFill>
                  <a:srgbClr val="F77B0B"/>
                </a:solidFill>
                <a:latin typeface="Tahoma" charset="0"/>
              </a:defRPr>
            </a:lvl8pPr>
            <a:lvl9pPr marL="2438339" algn="l" rtl="0" eaLnBrk="1" fontAlgn="base" hangingPunct="1">
              <a:spcBef>
                <a:spcPct val="0"/>
              </a:spcBef>
              <a:spcAft>
                <a:spcPct val="0"/>
              </a:spcAft>
              <a:defRPr sz="4267" b="1">
                <a:solidFill>
                  <a:srgbClr val="F77B0B"/>
                </a:solidFill>
                <a:latin typeface="Tahoma" charset="0"/>
              </a:defRPr>
            </a:lvl9pPr>
          </a:lstStyle>
          <a:p>
            <a:r>
              <a:rPr lang="en-US" sz="2000" kern="0" dirty="0"/>
              <a:t>Case Study 2</a:t>
            </a:r>
          </a:p>
        </p:txBody>
      </p:sp>
    </p:spTree>
    <p:extLst>
      <p:ext uri="{BB962C8B-B14F-4D97-AF65-F5344CB8AC3E}">
        <p14:creationId xmlns:p14="http://schemas.microsoft.com/office/powerpoint/2010/main" val="375275315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CEC6C4B-EFF4-4593-A7EC-1549A614A45F}"/>
              </a:ext>
            </a:extLst>
          </p:cNvPr>
          <p:cNvSpPr>
            <a:spLocks noGrp="1"/>
          </p:cNvSpPr>
          <p:nvPr>
            <p:ph type="title"/>
          </p:nvPr>
        </p:nvSpPr>
        <p:spPr/>
        <p:txBody>
          <a:bodyPr/>
          <a:lstStyle/>
          <a:p>
            <a:r>
              <a:rPr lang="en-US" dirty="0"/>
              <a:t>Results and Discussion – Single Lane AV</a:t>
            </a:r>
          </a:p>
        </p:txBody>
      </p:sp>
      <p:graphicFrame>
        <p:nvGraphicFramePr>
          <p:cNvPr id="7" name="Table 7">
            <a:extLst>
              <a:ext uri="{FF2B5EF4-FFF2-40B4-BE49-F238E27FC236}">
                <a16:creationId xmlns:a16="http://schemas.microsoft.com/office/drawing/2014/main" id="{D91D3A71-B47E-47D2-BA7B-95123AC60A70}"/>
              </a:ext>
            </a:extLst>
          </p:cNvPr>
          <p:cNvGraphicFramePr>
            <a:graphicFrameLocks noGrp="1"/>
          </p:cNvGraphicFramePr>
          <p:nvPr>
            <p:ph idx="1"/>
            <p:extLst>
              <p:ext uri="{D42A27DB-BD31-4B8C-83A1-F6EECF244321}">
                <p14:modId xmlns:p14="http://schemas.microsoft.com/office/powerpoint/2010/main" val="3459496306"/>
              </p:ext>
            </p:extLst>
          </p:nvPr>
        </p:nvGraphicFramePr>
        <p:xfrm>
          <a:off x="631825" y="1186091"/>
          <a:ext cx="10928350" cy="4511040"/>
        </p:xfrm>
        <a:graphic>
          <a:graphicData uri="http://schemas.openxmlformats.org/drawingml/2006/table">
            <a:tbl>
              <a:tblPr firstRow="1" bandRow="1">
                <a:tableStyleId>{5C22544A-7EE6-4342-B048-85BDC9FD1C3A}</a:tableStyleId>
              </a:tblPr>
              <a:tblGrid>
                <a:gridCol w="2185670">
                  <a:extLst>
                    <a:ext uri="{9D8B030D-6E8A-4147-A177-3AD203B41FA5}">
                      <a16:colId xmlns:a16="http://schemas.microsoft.com/office/drawing/2014/main" val="3593504939"/>
                    </a:ext>
                  </a:extLst>
                </a:gridCol>
                <a:gridCol w="2185670">
                  <a:extLst>
                    <a:ext uri="{9D8B030D-6E8A-4147-A177-3AD203B41FA5}">
                      <a16:colId xmlns:a16="http://schemas.microsoft.com/office/drawing/2014/main" val="3879533424"/>
                    </a:ext>
                  </a:extLst>
                </a:gridCol>
                <a:gridCol w="2185670">
                  <a:extLst>
                    <a:ext uri="{9D8B030D-6E8A-4147-A177-3AD203B41FA5}">
                      <a16:colId xmlns:a16="http://schemas.microsoft.com/office/drawing/2014/main" val="4099512613"/>
                    </a:ext>
                  </a:extLst>
                </a:gridCol>
                <a:gridCol w="2185670">
                  <a:extLst>
                    <a:ext uri="{9D8B030D-6E8A-4147-A177-3AD203B41FA5}">
                      <a16:colId xmlns:a16="http://schemas.microsoft.com/office/drawing/2014/main" val="4275646212"/>
                    </a:ext>
                  </a:extLst>
                </a:gridCol>
                <a:gridCol w="2185670">
                  <a:extLst>
                    <a:ext uri="{9D8B030D-6E8A-4147-A177-3AD203B41FA5}">
                      <a16:colId xmlns:a16="http://schemas.microsoft.com/office/drawing/2014/main" val="2559060125"/>
                    </a:ext>
                  </a:extLst>
                </a:gridCol>
              </a:tblGrid>
              <a:tr h="370840">
                <a:tc rowSpan="2">
                  <a:txBody>
                    <a:bodyPr/>
                    <a:lstStyle/>
                    <a:p>
                      <a:pPr algn="ctr"/>
                      <a:r>
                        <a:rPr lang="en-US" sz="2000" dirty="0">
                          <a:solidFill>
                            <a:schemeClr val="bg1"/>
                          </a:solidFill>
                        </a:rPr>
                        <a:t>Cases</a:t>
                      </a:r>
                    </a:p>
                    <a:p>
                      <a:pPr algn="ctr"/>
                      <a:endParaRPr lang="en-US" sz="2000" dirty="0">
                        <a:solidFill>
                          <a:schemeClr val="bg1"/>
                        </a:solidFill>
                      </a:endParaRPr>
                    </a:p>
                    <a:p>
                      <a:pPr algn="ctr"/>
                      <a:endParaRPr lang="en-US" sz="2000" dirty="0">
                        <a:solidFill>
                          <a:schemeClr val="bg1"/>
                        </a:solidFill>
                      </a:endParaRPr>
                    </a:p>
                    <a:p>
                      <a:pPr algn="ctr"/>
                      <a:r>
                        <a:rPr lang="en-US" sz="2000" dirty="0">
                          <a:solidFill>
                            <a:schemeClr val="bg1"/>
                          </a:solidFill>
                        </a:rPr>
                        <a:t>Metrics</a:t>
                      </a:r>
                    </a:p>
                  </a:txBody>
                  <a:tcPr>
                    <a:solidFill>
                      <a:srgbClr val="595959"/>
                    </a:solidFill>
                  </a:tcPr>
                </a:tc>
                <a:tc gridSpan="2">
                  <a:txBody>
                    <a:bodyPr/>
                    <a:lstStyle/>
                    <a:p>
                      <a:pPr algn="ctr"/>
                      <a:r>
                        <a:rPr lang="en-US" sz="2000" dirty="0">
                          <a:solidFill>
                            <a:schemeClr val="bg1"/>
                          </a:solidFill>
                        </a:rPr>
                        <a:t>With batch normalization</a:t>
                      </a:r>
                    </a:p>
                  </a:txBody>
                  <a:tcPr anchor="ctr">
                    <a:solidFill>
                      <a:srgbClr val="595959"/>
                    </a:solidFill>
                  </a:tcPr>
                </a:tc>
                <a:tc hMerge="1">
                  <a:txBody>
                    <a:bodyPr/>
                    <a:lstStyle/>
                    <a:p>
                      <a:endParaRPr lang="en-US" dirty="0"/>
                    </a:p>
                  </a:txBody>
                  <a:tcPr/>
                </a:tc>
                <a:tc gridSpan="2">
                  <a:txBody>
                    <a:bodyPr/>
                    <a:lstStyle/>
                    <a:p>
                      <a:pPr algn="ctr"/>
                      <a:r>
                        <a:rPr lang="en-US" sz="2000" dirty="0">
                          <a:solidFill>
                            <a:schemeClr val="bg1"/>
                          </a:solidFill>
                        </a:rPr>
                        <a:t>Without batch normalization</a:t>
                      </a:r>
                    </a:p>
                  </a:txBody>
                  <a:tcPr anchor="ctr">
                    <a:solidFill>
                      <a:srgbClr val="595959"/>
                    </a:solidFill>
                  </a:tcPr>
                </a:tc>
                <a:tc hMerge="1">
                  <a:txBody>
                    <a:bodyPr/>
                    <a:lstStyle/>
                    <a:p>
                      <a:endParaRPr lang="en-US" dirty="0"/>
                    </a:p>
                  </a:txBody>
                  <a:tcPr/>
                </a:tc>
                <a:extLst>
                  <a:ext uri="{0D108BD9-81ED-4DB2-BD59-A6C34878D82A}">
                    <a16:rowId xmlns:a16="http://schemas.microsoft.com/office/drawing/2014/main" val="3735317772"/>
                  </a:ext>
                </a:extLst>
              </a:tr>
              <a:tr h="370840">
                <a:tc vMerge="1">
                  <a:txBody>
                    <a:bodyPr/>
                    <a:lstStyle/>
                    <a:p>
                      <a:endParaRPr lang="en-US" dirty="0"/>
                    </a:p>
                  </a:txBody>
                  <a:tcPr/>
                </a:tc>
                <a:tc>
                  <a:txBody>
                    <a:bodyPr/>
                    <a:lstStyle/>
                    <a:p>
                      <a:pPr algn="ctr"/>
                      <a:r>
                        <a:rPr lang="en-US" sz="2000" dirty="0">
                          <a:solidFill>
                            <a:schemeClr val="bg1"/>
                          </a:solidFill>
                        </a:rPr>
                        <a:t>With zero-steer bias</a:t>
                      </a:r>
                    </a:p>
                  </a:txBody>
                  <a:tcPr anchor="ctr">
                    <a:solidFill>
                      <a:srgbClr val="595959"/>
                    </a:solidFill>
                  </a:tcPr>
                </a:tc>
                <a:tc>
                  <a:txBody>
                    <a:bodyPr/>
                    <a:lstStyle/>
                    <a:p>
                      <a:pPr algn="ctr"/>
                      <a:r>
                        <a:rPr lang="en-US" sz="2000" dirty="0">
                          <a:solidFill>
                            <a:schemeClr val="bg1"/>
                          </a:solidFill>
                        </a:rPr>
                        <a:t>Reduced zero-steer bias</a:t>
                      </a:r>
                    </a:p>
                  </a:txBody>
                  <a:tcPr anchor="ctr">
                    <a:solidFill>
                      <a:srgbClr val="595959"/>
                    </a:solidFill>
                  </a:tcPr>
                </a:tc>
                <a:tc>
                  <a:txBody>
                    <a:bodyPr/>
                    <a:lstStyle/>
                    <a:p>
                      <a:pPr algn="ctr"/>
                      <a:r>
                        <a:rPr lang="en-US" sz="2000" dirty="0">
                          <a:solidFill>
                            <a:schemeClr val="bg1"/>
                          </a:solidFill>
                        </a:rPr>
                        <a:t>With zero-steer bias</a:t>
                      </a:r>
                    </a:p>
                  </a:txBody>
                  <a:tcPr anchor="ctr">
                    <a:solidFill>
                      <a:srgbClr val="595959"/>
                    </a:solidFill>
                  </a:tcPr>
                </a:tc>
                <a:tc>
                  <a:txBody>
                    <a:bodyPr/>
                    <a:lstStyle/>
                    <a:p>
                      <a:pPr algn="ctr"/>
                      <a:r>
                        <a:rPr lang="en-US" sz="2000" dirty="0">
                          <a:solidFill>
                            <a:schemeClr val="bg1"/>
                          </a:solidFill>
                        </a:rPr>
                        <a:t>Without zero-steer bias</a:t>
                      </a:r>
                    </a:p>
                  </a:txBody>
                  <a:tcPr anchor="ctr">
                    <a:solidFill>
                      <a:srgbClr val="595959"/>
                    </a:solidFill>
                  </a:tcPr>
                </a:tc>
                <a:extLst>
                  <a:ext uri="{0D108BD9-81ED-4DB2-BD59-A6C34878D82A}">
                    <a16:rowId xmlns:a16="http://schemas.microsoft.com/office/drawing/2014/main" val="3494570730"/>
                  </a:ext>
                </a:extLst>
              </a:tr>
              <a:tr h="370840">
                <a:tc>
                  <a:txBody>
                    <a:bodyPr/>
                    <a:lstStyle/>
                    <a:p>
                      <a:pPr algn="ctr"/>
                      <a:r>
                        <a:rPr lang="en-US" sz="2000" dirty="0">
                          <a:solidFill>
                            <a:schemeClr val="bg1"/>
                          </a:solidFill>
                        </a:rPr>
                        <a:t>Model training time</a:t>
                      </a:r>
                    </a:p>
                  </a:txBody>
                  <a:tcPr anchor="ctr">
                    <a:solidFill>
                      <a:srgbClr val="595959"/>
                    </a:solidFill>
                  </a:tcPr>
                </a:tc>
                <a:tc>
                  <a:txBody>
                    <a:bodyPr/>
                    <a:lstStyle/>
                    <a:p>
                      <a:pPr algn="ctr"/>
                      <a:r>
                        <a:rPr lang="en-US" sz="2000" dirty="0"/>
                        <a:t>22.1 minutes</a:t>
                      </a:r>
                    </a:p>
                  </a:txBody>
                  <a:tcPr anchor="ctr">
                    <a:solidFill>
                      <a:srgbClr val="D9D9D9"/>
                    </a:solidFill>
                  </a:tcPr>
                </a:tc>
                <a:tc>
                  <a:txBody>
                    <a:bodyPr/>
                    <a:lstStyle/>
                    <a:p>
                      <a:pPr algn="ctr"/>
                      <a:r>
                        <a:rPr lang="en-US" sz="2000" dirty="0"/>
                        <a:t>22.3 minutes</a:t>
                      </a:r>
                    </a:p>
                  </a:txBody>
                  <a:tcPr anchor="ctr">
                    <a:solidFill>
                      <a:srgbClr val="D9D9D9"/>
                    </a:solidFill>
                  </a:tcPr>
                </a:tc>
                <a:tc>
                  <a:txBody>
                    <a:bodyPr/>
                    <a:lstStyle/>
                    <a:p>
                      <a:pPr algn="ctr"/>
                      <a:r>
                        <a:rPr lang="en-US" sz="2000" dirty="0"/>
                        <a:t>20.6 minutes</a:t>
                      </a:r>
                    </a:p>
                  </a:txBody>
                  <a:tcPr anchor="ctr">
                    <a:solidFill>
                      <a:srgbClr val="D9D9D9"/>
                    </a:solidFill>
                  </a:tcPr>
                </a:tc>
                <a:tc>
                  <a:txBody>
                    <a:bodyPr/>
                    <a:lstStyle/>
                    <a:p>
                      <a:pPr algn="ctr"/>
                      <a:r>
                        <a:rPr lang="en-US" sz="2000" dirty="0"/>
                        <a:t>20.5 minutes</a:t>
                      </a:r>
                    </a:p>
                  </a:txBody>
                  <a:tcPr anchor="ctr">
                    <a:solidFill>
                      <a:srgbClr val="D9D9D9"/>
                    </a:solidFill>
                  </a:tcPr>
                </a:tc>
                <a:extLst>
                  <a:ext uri="{0D108BD9-81ED-4DB2-BD59-A6C34878D82A}">
                    <a16:rowId xmlns:a16="http://schemas.microsoft.com/office/drawing/2014/main" val="3032507017"/>
                  </a:ext>
                </a:extLst>
              </a:tr>
              <a:tr h="370840">
                <a:tc>
                  <a:txBody>
                    <a:bodyPr/>
                    <a:lstStyle/>
                    <a:p>
                      <a:pPr algn="ctr"/>
                      <a:r>
                        <a:rPr lang="en-US" sz="2000" dirty="0">
                          <a:solidFill>
                            <a:schemeClr val="bg1"/>
                          </a:solidFill>
                        </a:rPr>
                        <a:t>Lane departures</a:t>
                      </a:r>
                    </a:p>
                  </a:txBody>
                  <a:tcPr anchor="ctr">
                    <a:solidFill>
                      <a:srgbClr val="595959"/>
                    </a:solidFill>
                  </a:tcPr>
                </a:tc>
                <a:tc>
                  <a:txBody>
                    <a:bodyPr/>
                    <a:lstStyle/>
                    <a:p>
                      <a:pPr algn="ctr"/>
                      <a:r>
                        <a:rPr lang="en-US" sz="2000" dirty="0"/>
                        <a:t>No</a:t>
                      </a:r>
                    </a:p>
                  </a:txBody>
                  <a:tcPr anchor="ctr">
                    <a:solidFill>
                      <a:srgbClr val="F2F2F2"/>
                    </a:solidFill>
                  </a:tcPr>
                </a:tc>
                <a:tc>
                  <a:txBody>
                    <a:bodyPr/>
                    <a:lstStyle/>
                    <a:p>
                      <a:pPr algn="ctr"/>
                      <a:r>
                        <a:rPr lang="en-US" sz="2000" dirty="0"/>
                        <a:t>No</a:t>
                      </a:r>
                    </a:p>
                  </a:txBody>
                  <a:tcPr anchor="ctr">
                    <a:solidFill>
                      <a:srgbClr val="F2F2F2"/>
                    </a:solidFill>
                  </a:tcPr>
                </a:tc>
                <a:tc>
                  <a:txBody>
                    <a:bodyPr/>
                    <a:lstStyle/>
                    <a:p>
                      <a:pPr algn="ctr"/>
                      <a:r>
                        <a:rPr lang="en-US" sz="2000" dirty="0"/>
                        <a:t>No</a:t>
                      </a:r>
                    </a:p>
                  </a:txBody>
                  <a:tcPr anchor="ctr">
                    <a:solidFill>
                      <a:srgbClr val="F2F2F2"/>
                    </a:solidFill>
                  </a:tcPr>
                </a:tc>
                <a:tc>
                  <a:txBody>
                    <a:bodyPr/>
                    <a:lstStyle/>
                    <a:p>
                      <a:pPr algn="ctr"/>
                      <a:r>
                        <a:rPr lang="en-US" sz="2000" dirty="0"/>
                        <a:t>No</a:t>
                      </a:r>
                    </a:p>
                  </a:txBody>
                  <a:tcPr anchor="ctr">
                    <a:solidFill>
                      <a:srgbClr val="F2F2F2"/>
                    </a:solidFill>
                  </a:tcPr>
                </a:tc>
                <a:extLst>
                  <a:ext uri="{0D108BD9-81ED-4DB2-BD59-A6C34878D82A}">
                    <a16:rowId xmlns:a16="http://schemas.microsoft.com/office/drawing/2014/main" val="2163725902"/>
                  </a:ext>
                </a:extLst>
              </a:tr>
              <a:tr h="370840">
                <a:tc>
                  <a:txBody>
                    <a:bodyPr/>
                    <a:lstStyle/>
                    <a:p>
                      <a:pPr algn="ctr"/>
                      <a:r>
                        <a:rPr lang="en-US" sz="2000" dirty="0">
                          <a:solidFill>
                            <a:schemeClr val="bg1"/>
                          </a:solidFill>
                        </a:rPr>
                        <a:t>Did the AV exit into local road?</a:t>
                      </a:r>
                    </a:p>
                  </a:txBody>
                  <a:tcPr anchor="ctr">
                    <a:solidFill>
                      <a:srgbClr val="595959"/>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sz="2000" dirty="0"/>
                        <a:t>No</a:t>
                      </a:r>
                    </a:p>
                  </a:txBody>
                  <a:tcPr anchor="ctr">
                    <a:solidFill>
                      <a:srgbClr val="D9D9D9"/>
                    </a:solidFill>
                  </a:tcPr>
                </a:tc>
                <a:tc>
                  <a:txBody>
                    <a:bodyPr/>
                    <a:lstStyle/>
                    <a:p>
                      <a:pPr algn="ctr"/>
                      <a:r>
                        <a:rPr lang="en-US" sz="2000" dirty="0"/>
                        <a:t>No</a:t>
                      </a:r>
                    </a:p>
                  </a:txBody>
                  <a:tcPr anchor="ctr">
                    <a:solidFill>
                      <a:srgbClr val="D9D9D9"/>
                    </a:solidFill>
                  </a:tcPr>
                </a:tc>
                <a:tc>
                  <a:txBody>
                    <a:bodyPr/>
                    <a:lstStyle/>
                    <a:p>
                      <a:pPr algn="ctr"/>
                      <a:r>
                        <a:rPr lang="en-US" sz="2000" dirty="0"/>
                        <a:t>No</a:t>
                      </a:r>
                    </a:p>
                  </a:txBody>
                  <a:tcPr anchor="ctr">
                    <a:solidFill>
                      <a:srgbClr val="D9D9D9"/>
                    </a:solidFill>
                  </a:tcPr>
                </a:tc>
                <a:tc>
                  <a:txBody>
                    <a:bodyPr/>
                    <a:lstStyle/>
                    <a:p>
                      <a:pPr algn="ctr"/>
                      <a:r>
                        <a:rPr lang="en-US" sz="2000" dirty="0"/>
                        <a:t>No</a:t>
                      </a:r>
                    </a:p>
                  </a:txBody>
                  <a:tcPr anchor="ctr">
                    <a:solidFill>
                      <a:srgbClr val="D9D9D9"/>
                    </a:solidFill>
                  </a:tcPr>
                </a:tc>
                <a:extLst>
                  <a:ext uri="{0D108BD9-81ED-4DB2-BD59-A6C34878D82A}">
                    <a16:rowId xmlns:a16="http://schemas.microsoft.com/office/drawing/2014/main" val="2864645626"/>
                  </a:ext>
                </a:extLst>
              </a:tr>
              <a:tr h="370840">
                <a:tc>
                  <a:txBody>
                    <a:bodyPr/>
                    <a:lstStyle/>
                    <a:p>
                      <a:pPr algn="ctr"/>
                      <a:r>
                        <a:rPr lang="en-US" sz="2000" dirty="0">
                          <a:solidFill>
                            <a:schemeClr val="bg1"/>
                          </a:solidFill>
                        </a:rPr>
                        <a:t>Did the AV perform path correction?</a:t>
                      </a:r>
                    </a:p>
                  </a:txBody>
                  <a:tcPr anchor="ctr">
                    <a:solidFill>
                      <a:srgbClr val="595959"/>
                    </a:solidFill>
                  </a:tcPr>
                </a:tc>
                <a:tc>
                  <a:txBody>
                    <a:bodyPr/>
                    <a:lstStyle/>
                    <a:p>
                      <a:pPr algn="ctr"/>
                      <a:r>
                        <a:rPr lang="en-US" sz="2000" dirty="0"/>
                        <a:t>Did not stray</a:t>
                      </a:r>
                    </a:p>
                  </a:txBody>
                  <a:tcPr anchor="ctr">
                    <a:solidFill>
                      <a:srgbClr val="F2F2F2"/>
                    </a:solidFill>
                  </a:tcPr>
                </a:tc>
                <a:tc>
                  <a:txBody>
                    <a:bodyPr/>
                    <a:lstStyle/>
                    <a:p>
                      <a:pPr algn="ctr"/>
                      <a:r>
                        <a:rPr lang="en-US" sz="2000" dirty="0"/>
                        <a:t>Yes, recovered from the green grass area</a:t>
                      </a:r>
                    </a:p>
                  </a:txBody>
                  <a:tcPr anchor="ctr">
                    <a:solidFill>
                      <a:srgbClr val="F2F2F2"/>
                    </a:solidFill>
                  </a:tcPr>
                </a:tc>
                <a:tc>
                  <a:txBody>
                    <a:bodyPr/>
                    <a:lstStyle/>
                    <a:p>
                      <a:pPr algn="ctr"/>
                      <a:r>
                        <a:rPr lang="en-US" sz="2000" dirty="0"/>
                        <a:t>Did not stray</a:t>
                      </a:r>
                    </a:p>
                  </a:txBody>
                  <a:tcPr anchor="ctr">
                    <a:solidFill>
                      <a:srgbClr val="F2F2F2"/>
                    </a:solidFill>
                  </a:tcPr>
                </a:tc>
                <a:tc>
                  <a:txBody>
                    <a:bodyPr/>
                    <a:lstStyle/>
                    <a:p>
                      <a:pPr algn="ctr"/>
                      <a:r>
                        <a:rPr lang="en-US" sz="2000" dirty="0"/>
                        <a:t>Did not stray</a:t>
                      </a:r>
                    </a:p>
                  </a:txBody>
                  <a:tcPr anchor="ctr">
                    <a:solidFill>
                      <a:srgbClr val="F2F2F2"/>
                    </a:solidFill>
                  </a:tcPr>
                </a:tc>
                <a:extLst>
                  <a:ext uri="{0D108BD9-81ED-4DB2-BD59-A6C34878D82A}">
                    <a16:rowId xmlns:a16="http://schemas.microsoft.com/office/drawing/2014/main" val="3303859867"/>
                  </a:ext>
                </a:extLst>
              </a:tr>
              <a:tr h="370840">
                <a:tc>
                  <a:txBody>
                    <a:bodyPr/>
                    <a:lstStyle/>
                    <a:p>
                      <a:pPr algn="ctr"/>
                      <a:r>
                        <a:rPr lang="en-US" sz="2000" dirty="0">
                          <a:solidFill>
                            <a:schemeClr val="bg1"/>
                          </a:solidFill>
                        </a:rPr>
                        <a:t>Did the AV drift?</a:t>
                      </a:r>
                    </a:p>
                  </a:txBody>
                  <a:tcPr anchor="ctr">
                    <a:solidFill>
                      <a:srgbClr val="595959"/>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sz="2000" dirty="0"/>
                        <a:t>No</a:t>
                      </a:r>
                    </a:p>
                  </a:txBody>
                  <a:tcPr anchor="ctr">
                    <a:solidFill>
                      <a:srgbClr val="D9D9D9"/>
                    </a:solidFill>
                  </a:tcPr>
                </a:tc>
                <a:tc>
                  <a:txBody>
                    <a:bodyPr/>
                    <a:lstStyle/>
                    <a:p>
                      <a:pPr algn="ctr"/>
                      <a:r>
                        <a:rPr lang="en-US" sz="2000" dirty="0"/>
                        <a:t>No</a:t>
                      </a:r>
                    </a:p>
                  </a:txBody>
                  <a:tcPr anchor="ctr">
                    <a:solidFill>
                      <a:srgbClr val="D9D9D9"/>
                    </a:solidFill>
                  </a:tcPr>
                </a:tc>
                <a:tc>
                  <a:txBody>
                    <a:bodyPr/>
                    <a:lstStyle/>
                    <a:p>
                      <a:pPr algn="ctr"/>
                      <a:r>
                        <a:rPr lang="en-US" sz="2000" dirty="0"/>
                        <a:t>No</a:t>
                      </a:r>
                    </a:p>
                  </a:txBody>
                  <a:tcPr anchor="ctr">
                    <a:solidFill>
                      <a:srgbClr val="D9D9D9"/>
                    </a:solidFill>
                  </a:tcPr>
                </a:tc>
                <a:tc>
                  <a:txBody>
                    <a:bodyPr/>
                    <a:lstStyle/>
                    <a:p>
                      <a:pPr algn="ctr"/>
                      <a:r>
                        <a:rPr lang="en-US" sz="2000" dirty="0"/>
                        <a:t>No</a:t>
                      </a:r>
                    </a:p>
                  </a:txBody>
                  <a:tcPr anchor="ctr">
                    <a:solidFill>
                      <a:srgbClr val="D9D9D9"/>
                    </a:solidFill>
                  </a:tcPr>
                </a:tc>
                <a:extLst>
                  <a:ext uri="{0D108BD9-81ED-4DB2-BD59-A6C34878D82A}">
                    <a16:rowId xmlns:a16="http://schemas.microsoft.com/office/drawing/2014/main" val="4030181395"/>
                  </a:ext>
                </a:extLst>
              </a:tr>
            </a:tbl>
          </a:graphicData>
        </a:graphic>
      </p:graphicFrame>
      <p:cxnSp>
        <p:nvCxnSpPr>
          <p:cNvPr id="9" name="Straight Connector 8">
            <a:extLst>
              <a:ext uri="{FF2B5EF4-FFF2-40B4-BE49-F238E27FC236}">
                <a16:creationId xmlns:a16="http://schemas.microsoft.com/office/drawing/2014/main" id="{6D7C7A03-1C62-42E8-9E08-1050FFC31805}"/>
              </a:ext>
            </a:extLst>
          </p:cNvPr>
          <p:cNvCxnSpPr>
            <a:cxnSpLocks/>
          </p:cNvCxnSpPr>
          <p:nvPr/>
        </p:nvCxnSpPr>
        <p:spPr bwMode="auto">
          <a:xfrm>
            <a:off x="633523" y="1205878"/>
            <a:ext cx="2179675" cy="1265275"/>
          </a:xfrm>
          <a:prstGeom prst="line">
            <a:avLst/>
          </a:prstGeom>
          <a:solidFill>
            <a:schemeClr val="accent1"/>
          </a:solidFill>
          <a:ln w="28575" cap="flat" cmpd="sng" algn="ctr">
            <a:solidFill>
              <a:srgbClr val="C00000"/>
            </a:solidFill>
            <a:prstDash val="solid"/>
            <a:miter lim="800000"/>
            <a:headEnd type="none" w="med" len="med"/>
            <a:tailEnd type="none" w="med" len="med"/>
          </a:ln>
          <a:effectLst/>
        </p:spPr>
      </p:cxnSp>
      <p:sp>
        <p:nvSpPr>
          <p:cNvPr id="11" name="TextBox 10">
            <a:extLst>
              <a:ext uri="{FF2B5EF4-FFF2-40B4-BE49-F238E27FC236}">
                <a16:creationId xmlns:a16="http://schemas.microsoft.com/office/drawing/2014/main" id="{243600D1-9C44-4F51-9AB0-AFFB00C76E05}"/>
              </a:ext>
            </a:extLst>
          </p:cNvPr>
          <p:cNvSpPr txBox="1"/>
          <p:nvPr/>
        </p:nvSpPr>
        <p:spPr>
          <a:xfrm>
            <a:off x="1586271" y="5977300"/>
            <a:ext cx="9019457" cy="461665"/>
          </a:xfrm>
          <a:prstGeom prst="rect">
            <a:avLst/>
          </a:prstGeom>
          <a:noFill/>
        </p:spPr>
        <p:txBody>
          <a:bodyPr wrap="none" rtlCol="0">
            <a:spAutoFit/>
          </a:bodyPr>
          <a:lstStyle/>
          <a:p>
            <a:r>
              <a:rPr lang="en-US" sz="2400" dirty="0"/>
              <a:t>Computing environment: 3.6 GHz CPU, Nvidia GeForce GTX 2060</a:t>
            </a:r>
          </a:p>
        </p:txBody>
      </p:sp>
      <p:sp>
        <p:nvSpPr>
          <p:cNvPr id="2" name="Title 1">
            <a:extLst>
              <a:ext uri="{FF2B5EF4-FFF2-40B4-BE49-F238E27FC236}">
                <a16:creationId xmlns:a16="http://schemas.microsoft.com/office/drawing/2014/main" id="{F4B6B6DB-0082-8898-CA26-F73B38DD1213}"/>
              </a:ext>
            </a:extLst>
          </p:cNvPr>
          <p:cNvSpPr txBox="1">
            <a:spLocks/>
          </p:cNvSpPr>
          <p:nvPr/>
        </p:nvSpPr>
        <p:spPr bwMode="auto">
          <a:xfrm>
            <a:off x="10202779" y="0"/>
            <a:ext cx="1989221" cy="7951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2800" b="1">
                <a:solidFill>
                  <a:schemeClr val="bg1"/>
                </a:solidFill>
                <a:latin typeface="+mj-lt"/>
                <a:ea typeface="+mj-ea"/>
                <a:cs typeface="+mj-cs"/>
              </a:defRPr>
            </a:lvl1pPr>
            <a:lvl2pPr algn="l" rtl="0" eaLnBrk="1" fontAlgn="base" hangingPunct="1">
              <a:spcBef>
                <a:spcPct val="0"/>
              </a:spcBef>
              <a:spcAft>
                <a:spcPct val="0"/>
              </a:spcAft>
              <a:defRPr sz="4267" b="1">
                <a:solidFill>
                  <a:srgbClr val="F77B0B"/>
                </a:solidFill>
                <a:latin typeface="Tahoma" charset="0"/>
              </a:defRPr>
            </a:lvl2pPr>
            <a:lvl3pPr algn="l" rtl="0" eaLnBrk="1" fontAlgn="base" hangingPunct="1">
              <a:spcBef>
                <a:spcPct val="0"/>
              </a:spcBef>
              <a:spcAft>
                <a:spcPct val="0"/>
              </a:spcAft>
              <a:defRPr sz="4267" b="1">
                <a:solidFill>
                  <a:srgbClr val="F77B0B"/>
                </a:solidFill>
                <a:latin typeface="Tahoma" charset="0"/>
              </a:defRPr>
            </a:lvl3pPr>
            <a:lvl4pPr algn="l" rtl="0" eaLnBrk="1" fontAlgn="base" hangingPunct="1">
              <a:spcBef>
                <a:spcPct val="0"/>
              </a:spcBef>
              <a:spcAft>
                <a:spcPct val="0"/>
              </a:spcAft>
              <a:defRPr sz="4267" b="1">
                <a:solidFill>
                  <a:srgbClr val="F77B0B"/>
                </a:solidFill>
                <a:latin typeface="Tahoma" charset="0"/>
              </a:defRPr>
            </a:lvl4pPr>
            <a:lvl5pPr algn="l" rtl="0" eaLnBrk="1" fontAlgn="base" hangingPunct="1">
              <a:spcBef>
                <a:spcPct val="0"/>
              </a:spcBef>
              <a:spcAft>
                <a:spcPct val="0"/>
              </a:spcAft>
              <a:defRPr sz="4267" b="1">
                <a:solidFill>
                  <a:srgbClr val="F77B0B"/>
                </a:solidFill>
                <a:latin typeface="Tahoma" charset="0"/>
              </a:defRPr>
            </a:lvl5pPr>
            <a:lvl6pPr marL="609585" algn="l" rtl="0" eaLnBrk="1" fontAlgn="base" hangingPunct="1">
              <a:spcBef>
                <a:spcPct val="0"/>
              </a:spcBef>
              <a:spcAft>
                <a:spcPct val="0"/>
              </a:spcAft>
              <a:defRPr sz="4267" b="1">
                <a:solidFill>
                  <a:srgbClr val="F77B0B"/>
                </a:solidFill>
                <a:latin typeface="Tahoma" charset="0"/>
              </a:defRPr>
            </a:lvl6pPr>
            <a:lvl7pPr marL="1219170" algn="l" rtl="0" eaLnBrk="1" fontAlgn="base" hangingPunct="1">
              <a:spcBef>
                <a:spcPct val="0"/>
              </a:spcBef>
              <a:spcAft>
                <a:spcPct val="0"/>
              </a:spcAft>
              <a:defRPr sz="4267" b="1">
                <a:solidFill>
                  <a:srgbClr val="F77B0B"/>
                </a:solidFill>
                <a:latin typeface="Tahoma" charset="0"/>
              </a:defRPr>
            </a:lvl7pPr>
            <a:lvl8pPr marL="1828754" algn="l" rtl="0" eaLnBrk="1" fontAlgn="base" hangingPunct="1">
              <a:spcBef>
                <a:spcPct val="0"/>
              </a:spcBef>
              <a:spcAft>
                <a:spcPct val="0"/>
              </a:spcAft>
              <a:defRPr sz="4267" b="1">
                <a:solidFill>
                  <a:srgbClr val="F77B0B"/>
                </a:solidFill>
                <a:latin typeface="Tahoma" charset="0"/>
              </a:defRPr>
            </a:lvl8pPr>
            <a:lvl9pPr marL="2438339" algn="l" rtl="0" eaLnBrk="1" fontAlgn="base" hangingPunct="1">
              <a:spcBef>
                <a:spcPct val="0"/>
              </a:spcBef>
              <a:spcAft>
                <a:spcPct val="0"/>
              </a:spcAft>
              <a:defRPr sz="4267" b="1">
                <a:solidFill>
                  <a:srgbClr val="F77B0B"/>
                </a:solidFill>
                <a:latin typeface="Tahoma" charset="0"/>
              </a:defRPr>
            </a:lvl9pPr>
          </a:lstStyle>
          <a:p>
            <a:r>
              <a:rPr lang="en-US" sz="2000" kern="0" dirty="0"/>
              <a:t>Case Study 2</a:t>
            </a:r>
          </a:p>
        </p:txBody>
      </p:sp>
    </p:spTree>
    <p:extLst>
      <p:ext uri="{BB962C8B-B14F-4D97-AF65-F5344CB8AC3E}">
        <p14:creationId xmlns:p14="http://schemas.microsoft.com/office/powerpoint/2010/main" val="39615774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08F5B1-E76D-06D4-AC3A-86DF281E2D7E}"/>
              </a:ext>
            </a:extLst>
          </p:cNvPr>
          <p:cNvSpPr>
            <a:spLocks noGrp="1"/>
          </p:cNvSpPr>
          <p:nvPr>
            <p:ph type="title"/>
          </p:nvPr>
        </p:nvSpPr>
        <p:spPr/>
        <p:txBody>
          <a:bodyPr/>
          <a:lstStyle/>
          <a:p>
            <a:r>
              <a:rPr lang="en-US" dirty="0"/>
              <a:t>Background - XR</a:t>
            </a:r>
          </a:p>
        </p:txBody>
      </p:sp>
      <p:sp>
        <p:nvSpPr>
          <p:cNvPr id="3" name="Content Placeholder 2">
            <a:extLst>
              <a:ext uri="{FF2B5EF4-FFF2-40B4-BE49-F238E27FC236}">
                <a16:creationId xmlns:a16="http://schemas.microsoft.com/office/drawing/2014/main" id="{A027FC0C-1F9E-AB18-17E1-2D729C0CB5E2}"/>
              </a:ext>
            </a:extLst>
          </p:cNvPr>
          <p:cNvSpPr>
            <a:spLocks noGrp="1"/>
          </p:cNvSpPr>
          <p:nvPr>
            <p:ph sz="quarter" idx="11"/>
          </p:nvPr>
        </p:nvSpPr>
        <p:spPr>
          <a:xfrm>
            <a:off x="480132" y="1046715"/>
            <a:ext cx="6853235" cy="5075237"/>
          </a:xfrm>
        </p:spPr>
        <p:txBody>
          <a:bodyPr/>
          <a:lstStyle/>
          <a:p>
            <a:r>
              <a:rPr lang="en-US" dirty="0"/>
              <a:t>More and more industries are turning to XR technologies (i.e., Virtual, Augmented, and Mixed) for training </a:t>
            </a:r>
          </a:p>
          <a:p>
            <a:endParaRPr lang="en-US" sz="1600" dirty="0"/>
          </a:p>
          <a:p>
            <a:r>
              <a:rPr lang="en-US" dirty="0"/>
              <a:t>Attractive because these technologies: </a:t>
            </a:r>
          </a:p>
          <a:p>
            <a:pPr lvl="1"/>
            <a:r>
              <a:rPr lang="en-US" dirty="0"/>
              <a:t>Increase performance in psychomotor skills acquisition </a:t>
            </a:r>
          </a:p>
          <a:p>
            <a:pPr lvl="1"/>
            <a:r>
              <a:rPr lang="en-US" dirty="0"/>
              <a:t>Decrease cost due to errors </a:t>
            </a:r>
          </a:p>
          <a:p>
            <a:pPr lvl="1"/>
            <a:r>
              <a:rPr lang="en-US" dirty="0"/>
              <a:t>Capable of simulating uncommon and dangerous scenarios</a:t>
            </a:r>
          </a:p>
        </p:txBody>
      </p:sp>
      <p:sp>
        <p:nvSpPr>
          <p:cNvPr id="4" name="TextBox 3">
            <a:extLst>
              <a:ext uri="{FF2B5EF4-FFF2-40B4-BE49-F238E27FC236}">
                <a16:creationId xmlns:a16="http://schemas.microsoft.com/office/drawing/2014/main" id="{87434667-4695-F910-1A9A-C7905455DEB7}"/>
              </a:ext>
            </a:extLst>
          </p:cNvPr>
          <p:cNvSpPr txBox="1"/>
          <p:nvPr/>
        </p:nvSpPr>
        <p:spPr>
          <a:xfrm>
            <a:off x="959742" y="5450207"/>
            <a:ext cx="4429767" cy="923330"/>
          </a:xfrm>
          <a:prstGeom prst="rect">
            <a:avLst/>
          </a:prstGeom>
          <a:noFill/>
        </p:spPr>
        <p:txBody>
          <a:bodyPr wrap="square" rtlCol="0">
            <a:spAutoFit/>
          </a:bodyPr>
          <a:lstStyle/>
          <a:p>
            <a:r>
              <a:rPr lang="en-US" sz="1800" b="1" i="1" dirty="0" err="1">
                <a:latin typeface="Arial" panose="020B0604020202020204" pitchFamily="34" charset="0"/>
                <a:cs typeface="Arial" panose="020B0604020202020204" pitchFamily="34" charset="0"/>
              </a:rPr>
              <a:t>Checa</a:t>
            </a:r>
            <a:r>
              <a:rPr lang="en-US" sz="1800" b="1" i="1" dirty="0">
                <a:latin typeface="Arial" panose="020B0604020202020204" pitchFamily="34" charset="0"/>
                <a:cs typeface="Arial" panose="020B0604020202020204" pitchFamily="34" charset="0"/>
              </a:rPr>
              <a:t> &amp; Bustillo, 2020 </a:t>
            </a:r>
          </a:p>
          <a:p>
            <a:r>
              <a:rPr lang="en-US" sz="1800" b="1" i="1" dirty="0">
                <a:latin typeface="Arial" panose="020B0604020202020204" pitchFamily="34" charset="0"/>
                <a:cs typeface="Arial" panose="020B0604020202020204" pitchFamily="34" charset="0"/>
              </a:rPr>
              <a:t>Jensen &amp; </a:t>
            </a:r>
            <a:r>
              <a:rPr lang="en-US" sz="1800" b="1" i="1" dirty="0" err="1">
                <a:latin typeface="Arial" panose="020B0604020202020204" pitchFamily="34" charset="0"/>
                <a:cs typeface="Arial" panose="020B0604020202020204" pitchFamily="34" charset="0"/>
              </a:rPr>
              <a:t>Konradsen</a:t>
            </a:r>
            <a:r>
              <a:rPr lang="en-US" sz="1800" b="1" i="1" dirty="0">
                <a:latin typeface="Arial" panose="020B0604020202020204" pitchFamily="34" charset="0"/>
                <a:cs typeface="Arial" panose="020B0604020202020204" pitchFamily="34" charset="0"/>
              </a:rPr>
              <a:t>, 2018</a:t>
            </a:r>
          </a:p>
          <a:p>
            <a:r>
              <a:rPr lang="en-US" sz="1800" b="1" i="1" dirty="0" err="1">
                <a:latin typeface="Arial" panose="020B0604020202020204" pitchFamily="34" charset="0"/>
                <a:cs typeface="Arial" panose="020B0604020202020204" pitchFamily="34" charset="0"/>
              </a:rPr>
              <a:t>Lele</a:t>
            </a:r>
            <a:r>
              <a:rPr lang="en-US" sz="1800" b="1" i="1" dirty="0">
                <a:latin typeface="Arial" panose="020B0604020202020204" pitchFamily="34" charset="0"/>
                <a:cs typeface="Arial" panose="020B0604020202020204" pitchFamily="34" charset="0"/>
              </a:rPr>
              <a:t>, 2013</a:t>
            </a:r>
          </a:p>
        </p:txBody>
      </p:sp>
      <p:pic>
        <p:nvPicPr>
          <p:cNvPr id="5" name="Picture 2" descr="Academy brings VR pilot training to cadets">
            <a:extLst>
              <a:ext uri="{FF2B5EF4-FFF2-40B4-BE49-F238E27FC236}">
                <a16:creationId xmlns:a16="http://schemas.microsoft.com/office/drawing/2014/main" id="{AADA3D57-A3CB-ABCA-9929-F5A5C1A2FED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09128" y="1121529"/>
            <a:ext cx="3720875" cy="239698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 name="Picture 4">
            <a:extLst>
              <a:ext uri="{FF2B5EF4-FFF2-40B4-BE49-F238E27FC236}">
                <a16:creationId xmlns:a16="http://schemas.microsoft.com/office/drawing/2014/main" id="{D966EDB0-0EA4-95D5-264C-D92C6FC5153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4365" b="4365"/>
          <a:stretch/>
        </p:blipFill>
        <p:spPr bwMode="auto">
          <a:xfrm>
            <a:off x="7709127" y="3742995"/>
            <a:ext cx="3720876" cy="226402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052448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CEC6C4B-EFF4-4593-A7EC-1549A614A45F}"/>
              </a:ext>
            </a:extLst>
          </p:cNvPr>
          <p:cNvSpPr>
            <a:spLocks noGrp="1"/>
          </p:cNvSpPr>
          <p:nvPr>
            <p:ph type="title"/>
          </p:nvPr>
        </p:nvSpPr>
        <p:spPr/>
        <p:txBody>
          <a:bodyPr/>
          <a:lstStyle/>
          <a:p>
            <a:r>
              <a:rPr lang="en-US" dirty="0"/>
              <a:t>Results and Discussion – Three Lane AV</a:t>
            </a:r>
          </a:p>
        </p:txBody>
      </p:sp>
      <p:graphicFrame>
        <p:nvGraphicFramePr>
          <p:cNvPr id="7" name="Table 7">
            <a:extLst>
              <a:ext uri="{FF2B5EF4-FFF2-40B4-BE49-F238E27FC236}">
                <a16:creationId xmlns:a16="http://schemas.microsoft.com/office/drawing/2014/main" id="{D91D3A71-B47E-47D2-BA7B-95123AC60A70}"/>
              </a:ext>
            </a:extLst>
          </p:cNvPr>
          <p:cNvGraphicFramePr>
            <a:graphicFrameLocks noGrp="1"/>
          </p:cNvGraphicFramePr>
          <p:nvPr>
            <p:ph idx="1"/>
          </p:nvPr>
        </p:nvGraphicFramePr>
        <p:xfrm>
          <a:off x="631825" y="854496"/>
          <a:ext cx="10928350" cy="5120640"/>
        </p:xfrm>
        <a:graphic>
          <a:graphicData uri="http://schemas.openxmlformats.org/drawingml/2006/table">
            <a:tbl>
              <a:tblPr firstRow="1" bandRow="1">
                <a:tableStyleId>{5C22544A-7EE6-4342-B048-85BDC9FD1C3A}</a:tableStyleId>
              </a:tblPr>
              <a:tblGrid>
                <a:gridCol w="2185670">
                  <a:extLst>
                    <a:ext uri="{9D8B030D-6E8A-4147-A177-3AD203B41FA5}">
                      <a16:colId xmlns:a16="http://schemas.microsoft.com/office/drawing/2014/main" val="3593504939"/>
                    </a:ext>
                  </a:extLst>
                </a:gridCol>
                <a:gridCol w="2185670">
                  <a:extLst>
                    <a:ext uri="{9D8B030D-6E8A-4147-A177-3AD203B41FA5}">
                      <a16:colId xmlns:a16="http://schemas.microsoft.com/office/drawing/2014/main" val="3879533424"/>
                    </a:ext>
                  </a:extLst>
                </a:gridCol>
                <a:gridCol w="2185670">
                  <a:extLst>
                    <a:ext uri="{9D8B030D-6E8A-4147-A177-3AD203B41FA5}">
                      <a16:colId xmlns:a16="http://schemas.microsoft.com/office/drawing/2014/main" val="4099512613"/>
                    </a:ext>
                  </a:extLst>
                </a:gridCol>
                <a:gridCol w="2185670">
                  <a:extLst>
                    <a:ext uri="{9D8B030D-6E8A-4147-A177-3AD203B41FA5}">
                      <a16:colId xmlns:a16="http://schemas.microsoft.com/office/drawing/2014/main" val="4275646212"/>
                    </a:ext>
                  </a:extLst>
                </a:gridCol>
                <a:gridCol w="2185670">
                  <a:extLst>
                    <a:ext uri="{9D8B030D-6E8A-4147-A177-3AD203B41FA5}">
                      <a16:colId xmlns:a16="http://schemas.microsoft.com/office/drawing/2014/main" val="2559060125"/>
                    </a:ext>
                  </a:extLst>
                </a:gridCol>
              </a:tblGrid>
              <a:tr h="370840">
                <a:tc rowSpan="2">
                  <a:txBody>
                    <a:bodyPr/>
                    <a:lstStyle/>
                    <a:p>
                      <a:pPr algn="ctr"/>
                      <a:r>
                        <a:rPr lang="en-US" sz="2000" dirty="0">
                          <a:solidFill>
                            <a:schemeClr val="bg1"/>
                          </a:solidFill>
                        </a:rPr>
                        <a:t>Cases</a:t>
                      </a:r>
                    </a:p>
                    <a:p>
                      <a:pPr algn="ctr"/>
                      <a:endParaRPr lang="en-US" sz="2000" dirty="0">
                        <a:solidFill>
                          <a:schemeClr val="bg1"/>
                        </a:solidFill>
                      </a:endParaRPr>
                    </a:p>
                    <a:p>
                      <a:pPr algn="ctr"/>
                      <a:endParaRPr lang="en-US" sz="2000" dirty="0">
                        <a:solidFill>
                          <a:schemeClr val="bg1"/>
                        </a:solidFill>
                      </a:endParaRPr>
                    </a:p>
                    <a:p>
                      <a:pPr algn="ctr"/>
                      <a:r>
                        <a:rPr lang="en-US" sz="2000" dirty="0">
                          <a:solidFill>
                            <a:schemeClr val="bg1"/>
                          </a:solidFill>
                        </a:rPr>
                        <a:t>Metrics</a:t>
                      </a:r>
                    </a:p>
                  </a:txBody>
                  <a:tcPr>
                    <a:solidFill>
                      <a:srgbClr val="595959"/>
                    </a:solidFill>
                  </a:tcPr>
                </a:tc>
                <a:tc gridSpan="2">
                  <a:txBody>
                    <a:bodyPr/>
                    <a:lstStyle/>
                    <a:p>
                      <a:pPr algn="ctr"/>
                      <a:r>
                        <a:rPr lang="en-US" sz="2000" dirty="0">
                          <a:solidFill>
                            <a:schemeClr val="bg1"/>
                          </a:solidFill>
                        </a:rPr>
                        <a:t>With batch normalization</a:t>
                      </a:r>
                    </a:p>
                  </a:txBody>
                  <a:tcPr anchor="ctr">
                    <a:solidFill>
                      <a:srgbClr val="595959"/>
                    </a:solidFill>
                  </a:tcPr>
                </a:tc>
                <a:tc hMerge="1">
                  <a:txBody>
                    <a:bodyPr/>
                    <a:lstStyle/>
                    <a:p>
                      <a:endParaRPr lang="en-US" dirty="0"/>
                    </a:p>
                  </a:txBody>
                  <a:tcPr/>
                </a:tc>
                <a:tc gridSpan="2">
                  <a:txBody>
                    <a:bodyPr/>
                    <a:lstStyle/>
                    <a:p>
                      <a:pPr algn="ctr"/>
                      <a:r>
                        <a:rPr lang="en-US" sz="2000" dirty="0">
                          <a:solidFill>
                            <a:schemeClr val="bg1"/>
                          </a:solidFill>
                        </a:rPr>
                        <a:t>Without batch normalization</a:t>
                      </a:r>
                    </a:p>
                  </a:txBody>
                  <a:tcPr anchor="ctr">
                    <a:solidFill>
                      <a:srgbClr val="595959"/>
                    </a:solidFill>
                  </a:tcPr>
                </a:tc>
                <a:tc hMerge="1">
                  <a:txBody>
                    <a:bodyPr/>
                    <a:lstStyle/>
                    <a:p>
                      <a:endParaRPr lang="en-US" dirty="0"/>
                    </a:p>
                  </a:txBody>
                  <a:tcPr/>
                </a:tc>
                <a:extLst>
                  <a:ext uri="{0D108BD9-81ED-4DB2-BD59-A6C34878D82A}">
                    <a16:rowId xmlns:a16="http://schemas.microsoft.com/office/drawing/2014/main" val="3735317772"/>
                  </a:ext>
                </a:extLst>
              </a:tr>
              <a:tr h="370840">
                <a:tc vMerge="1">
                  <a:txBody>
                    <a:bodyPr/>
                    <a:lstStyle/>
                    <a:p>
                      <a:endParaRPr lang="en-US" dirty="0"/>
                    </a:p>
                  </a:txBody>
                  <a:tcPr/>
                </a:tc>
                <a:tc>
                  <a:txBody>
                    <a:bodyPr/>
                    <a:lstStyle/>
                    <a:p>
                      <a:pPr algn="ctr"/>
                      <a:r>
                        <a:rPr lang="en-US" sz="2000" dirty="0">
                          <a:solidFill>
                            <a:schemeClr val="bg1"/>
                          </a:solidFill>
                        </a:rPr>
                        <a:t>With zero-steer bias</a:t>
                      </a:r>
                    </a:p>
                  </a:txBody>
                  <a:tcPr anchor="ctr">
                    <a:solidFill>
                      <a:srgbClr val="595959"/>
                    </a:solidFill>
                  </a:tcPr>
                </a:tc>
                <a:tc>
                  <a:txBody>
                    <a:bodyPr/>
                    <a:lstStyle/>
                    <a:p>
                      <a:pPr algn="ctr"/>
                      <a:r>
                        <a:rPr lang="en-US" sz="2000" dirty="0">
                          <a:solidFill>
                            <a:schemeClr val="bg1"/>
                          </a:solidFill>
                        </a:rPr>
                        <a:t>Reduced zero-steer bias</a:t>
                      </a:r>
                    </a:p>
                  </a:txBody>
                  <a:tcPr anchor="ctr">
                    <a:solidFill>
                      <a:srgbClr val="595959"/>
                    </a:solidFill>
                  </a:tcPr>
                </a:tc>
                <a:tc>
                  <a:txBody>
                    <a:bodyPr/>
                    <a:lstStyle/>
                    <a:p>
                      <a:pPr algn="ctr"/>
                      <a:r>
                        <a:rPr lang="en-US" sz="2000" dirty="0">
                          <a:solidFill>
                            <a:schemeClr val="bg1"/>
                          </a:solidFill>
                        </a:rPr>
                        <a:t>With zero-steer bias</a:t>
                      </a:r>
                    </a:p>
                  </a:txBody>
                  <a:tcPr anchor="ctr">
                    <a:solidFill>
                      <a:srgbClr val="595959"/>
                    </a:solidFill>
                  </a:tcPr>
                </a:tc>
                <a:tc>
                  <a:txBody>
                    <a:bodyPr/>
                    <a:lstStyle/>
                    <a:p>
                      <a:pPr algn="ctr"/>
                      <a:r>
                        <a:rPr lang="en-US" sz="2000" dirty="0">
                          <a:solidFill>
                            <a:schemeClr val="bg1"/>
                          </a:solidFill>
                        </a:rPr>
                        <a:t>Without zero-steer bias</a:t>
                      </a:r>
                    </a:p>
                  </a:txBody>
                  <a:tcPr anchor="ctr">
                    <a:solidFill>
                      <a:srgbClr val="595959"/>
                    </a:solidFill>
                  </a:tcPr>
                </a:tc>
                <a:extLst>
                  <a:ext uri="{0D108BD9-81ED-4DB2-BD59-A6C34878D82A}">
                    <a16:rowId xmlns:a16="http://schemas.microsoft.com/office/drawing/2014/main" val="3494570730"/>
                  </a:ext>
                </a:extLst>
              </a:tr>
              <a:tr h="370840">
                <a:tc>
                  <a:txBody>
                    <a:bodyPr/>
                    <a:lstStyle/>
                    <a:p>
                      <a:pPr algn="ctr"/>
                      <a:r>
                        <a:rPr lang="en-US" sz="2000" dirty="0">
                          <a:solidFill>
                            <a:schemeClr val="bg1"/>
                          </a:solidFill>
                        </a:rPr>
                        <a:t>Model training time</a:t>
                      </a:r>
                    </a:p>
                  </a:txBody>
                  <a:tcPr anchor="ctr">
                    <a:solidFill>
                      <a:srgbClr val="595959"/>
                    </a:solidFill>
                  </a:tcPr>
                </a:tc>
                <a:tc>
                  <a:txBody>
                    <a:bodyPr/>
                    <a:lstStyle/>
                    <a:p>
                      <a:pPr algn="ctr"/>
                      <a:r>
                        <a:rPr lang="en-US" sz="2000" dirty="0"/>
                        <a:t>48.5 minutes</a:t>
                      </a:r>
                    </a:p>
                  </a:txBody>
                  <a:tcPr anchor="ctr">
                    <a:solidFill>
                      <a:srgbClr val="D9D9D9"/>
                    </a:solidFill>
                  </a:tcPr>
                </a:tc>
                <a:tc>
                  <a:txBody>
                    <a:bodyPr/>
                    <a:lstStyle/>
                    <a:p>
                      <a:pPr algn="ctr"/>
                      <a:r>
                        <a:rPr lang="en-US" sz="2000" dirty="0"/>
                        <a:t>47.9 minutes</a:t>
                      </a:r>
                    </a:p>
                  </a:txBody>
                  <a:tcPr anchor="ctr">
                    <a:solidFill>
                      <a:srgbClr val="D9D9D9"/>
                    </a:solidFill>
                  </a:tcPr>
                </a:tc>
                <a:tc>
                  <a:txBody>
                    <a:bodyPr/>
                    <a:lstStyle/>
                    <a:p>
                      <a:pPr algn="ctr"/>
                      <a:r>
                        <a:rPr lang="en-US" sz="2000" dirty="0"/>
                        <a:t>45.7 minutes</a:t>
                      </a:r>
                    </a:p>
                  </a:txBody>
                  <a:tcPr anchor="ctr">
                    <a:solidFill>
                      <a:srgbClr val="D9D9D9"/>
                    </a:solidFill>
                  </a:tcPr>
                </a:tc>
                <a:tc>
                  <a:txBody>
                    <a:bodyPr/>
                    <a:lstStyle/>
                    <a:p>
                      <a:pPr algn="ctr"/>
                      <a:r>
                        <a:rPr lang="en-US" sz="2000" dirty="0"/>
                        <a:t>45.8 minutes</a:t>
                      </a:r>
                    </a:p>
                  </a:txBody>
                  <a:tcPr anchor="ctr">
                    <a:solidFill>
                      <a:srgbClr val="D9D9D9"/>
                    </a:solidFill>
                  </a:tcPr>
                </a:tc>
                <a:extLst>
                  <a:ext uri="{0D108BD9-81ED-4DB2-BD59-A6C34878D82A}">
                    <a16:rowId xmlns:a16="http://schemas.microsoft.com/office/drawing/2014/main" val="3032507017"/>
                  </a:ext>
                </a:extLst>
              </a:tr>
              <a:tr h="370840">
                <a:tc>
                  <a:txBody>
                    <a:bodyPr/>
                    <a:lstStyle/>
                    <a:p>
                      <a:pPr algn="ctr"/>
                      <a:r>
                        <a:rPr lang="en-US" sz="2000" dirty="0">
                          <a:solidFill>
                            <a:schemeClr val="bg1"/>
                          </a:solidFill>
                        </a:rPr>
                        <a:t>Lane departures</a:t>
                      </a:r>
                    </a:p>
                  </a:txBody>
                  <a:tcPr anchor="ctr">
                    <a:solidFill>
                      <a:srgbClr val="595959"/>
                    </a:solidFill>
                  </a:tcPr>
                </a:tc>
                <a:tc>
                  <a:txBody>
                    <a:bodyPr/>
                    <a:lstStyle/>
                    <a:p>
                      <a:pPr algn="ctr"/>
                      <a:r>
                        <a:rPr lang="en-US" sz="2000" dirty="0"/>
                        <a:t>Continuous fishtailing but stayed in lane</a:t>
                      </a:r>
                    </a:p>
                  </a:txBody>
                  <a:tcPr anchor="ctr">
                    <a:solidFill>
                      <a:srgbClr val="F2F2F2"/>
                    </a:solidFill>
                  </a:tcPr>
                </a:tc>
                <a:tc>
                  <a:txBody>
                    <a:bodyPr/>
                    <a:lstStyle/>
                    <a:p>
                      <a:pPr algn="ctr"/>
                      <a:r>
                        <a:rPr lang="en-US" sz="2000" dirty="0"/>
                        <a:t>Fishtailed, and deviated</a:t>
                      </a:r>
                    </a:p>
                  </a:txBody>
                  <a:tcPr anchor="ctr">
                    <a:solidFill>
                      <a:srgbClr val="F2F2F2"/>
                    </a:solidFill>
                  </a:tcPr>
                </a:tc>
                <a:tc>
                  <a:txBody>
                    <a:bodyPr/>
                    <a:lstStyle/>
                    <a:p>
                      <a:pPr algn="ctr"/>
                      <a:r>
                        <a:rPr lang="en-US" sz="2000" dirty="0"/>
                        <a:t>No</a:t>
                      </a:r>
                    </a:p>
                  </a:txBody>
                  <a:tcPr anchor="ctr">
                    <a:solidFill>
                      <a:srgbClr val="F2F2F2"/>
                    </a:solidFill>
                  </a:tcPr>
                </a:tc>
                <a:tc>
                  <a:txBody>
                    <a:bodyPr/>
                    <a:lstStyle/>
                    <a:p>
                      <a:pPr algn="ctr"/>
                      <a:r>
                        <a:rPr lang="en-US" sz="2000" dirty="0"/>
                        <a:t>No</a:t>
                      </a:r>
                    </a:p>
                  </a:txBody>
                  <a:tcPr anchor="ctr">
                    <a:solidFill>
                      <a:srgbClr val="F2F2F2"/>
                    </a:solidFill>
                  </a:tcPr>
                </a:tc>
                <a:extLst>
                  <a:ext uri="{0D108BD9-81ED-4DB2-BD59-A6C34878D82A}">
                    <a16:rowId xmlns:a16="http://schemas.microsoft.com/office/drawing/2014/main" val="2163725902"/>
                  </a:ext>
                </a:extLst>
              </a:tr>
              <a:tr h="167758">
                <a:tc>
                  <a:txBody>
                    <a:bodyPr/>
                    <a:lstStyle/>
                    <a:p>
                      <a:pPr algn="ctr"/>
                      <a:r>
                        <a:rPr lang="en-US" sz="2000" dirty="0">
                          <a:solidFill>
                            <a:schemeClr val="bg1"/>
                          </a:solidFill>
                        </a:rPr>
                        <a:t>Did the AV exit into local road?</a:t>
                      </a:r>
                    </a:p>
                  </a:txBody>
                  <a:tcPr anchor="ctr">
                    <a:solidFill>
                      <a:srgbClr val="595959"/>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sz="2000" dirty="0"/>
                        <a:t>No</a:t>
                      </a:r>
                    </a:p>
                  </a:txBody>
                  <a:tcPr anchor="ctr">
                    <a:solidFill>
                      <a:srgbClr val="D9D9D9"/>
                    </a:solidFill>
                  </a:tcPr>
                </a:tc>
                <a:tc>
                  <a:txBody>
                    <a:bodyPr/>
                    <a:lstStyle/>
                    <a:p>
                      <a:pPr algn="ctr"/>
                      <a:r>
                        <a:rPr lang="en-US" sz="2000" dirty="0"/>
                        <a:t>Yes</a:t>
                      </a:r>
                    </a:p>
                  </a:txBody>
                  <a:tcPr anchor="ctr">
                    <a:solidFill>
                      <a:srgbClr val="D9D9D9"/>
                    </a:solidFill>
                  </a:tcPr>
                </a:tc>
                <a:tc>
                  <a:txBody>
                    <a:bodyPr/>
                    <a:lstStyle/>
                    <a:p>
                      <a:pPr algn="ctr"/>
                      <a:r>
                        <a:rPr lang="en-US" sz="2000" dirty="0"/>
                        <a:t>No</a:t>
                      </a:r>
                    </a:p>
                  </a:txBody>
                  <a:tcPr anchor="ctr">
                    <a:solidFill>
                      <a:srgbClr val="D9D9D9"/>
                    </a:solidFill>
                  </a:tcPr>
                </a:tc>
                <a:tc>
                  <a:txBody>
                    <a:bodyPr/>
                    <a:lstStyle/>
                    <a:p>
                      <a:pPr algn="ctr"/>
                      <a:r>
                        <a:rPr lang="en-US" sz="2000" dirty="0"/>
                        <a:t>No</a:t>
                      </a:r>
                    </a:p>
                  </a:txBody>
                  <a:tcPr anchor="ctr">
                    <a:solidFill>
                      <a:srgbClr val="D9D9D9"/>
                    </a:solidFill>
                  </a:tcPr>
                </a:tc>
                <a:extLst>
                  <a:ext uri="{0D108BD9-81ED-4DB2-BD59-A6C34878D82A}">
                    <a16:rowId xmlns:a16="http://schemas.microsoft.com/office/drawing/2014/main" val="2864645626"/>
                  </a:ext>
                </a:extLst>
              </a:tr>
              <a:tr h="370840">
                <a:tc>
                  <a:txBody>
                    <a:bodyPr/>
                    <a:lstStyle/>
                    <a:p>
                      <a:pPr algn="ctr"/>
                      <a:r>
                        <a:rPr lang="en-US" sz="2000" dirty="0">
                          <a:solidFill>
                            <a:schemeClr val="bg1"/>
                          </a:solidFill>
                        </a:rPr>
                        <a:t>Did the AV perform path correction?</a:t>
                      </a:r>
                    </a:p>
                  </a:txBody>
                  <a:tcPr anchor="ctr">
                    <a:solidFill>
                      <a:srgbClr val="595959"/>
                    </a:solidFill>
                  </a:tcPr>
                </a:tc>
                <a:tc>
                  <a:txBody>
                    <a:bodyPr/>
                    <a:lstStyle/>
                    <a:p>
                      <a:pPr algn="ctr"/>
                      <a:r>
                        <a:rPr lang="en-US" sz="2000" dirty="0"/>
                        <a:t>Corrected instantly</a:t>
                      </a:r>
                    </a:p>
                  </a:txBody>
                  <a:tcPr anchor="ctr">
                    <a:solidFill>
                      <a:srgbClr val="F2F2F2"/>
                    </a:solidFill>
                  </a:tcPr>
                </a:tc>
                <a:tc>
                  <a:txBody>
                    <a:bodyPr/>
                    <a:lstStyle/>
                    <a:p>
                      <a:pPr algn="ctr"/>
                      <a:r>
                        <a:rPr lang="en-US" sz="2000" dirty="0"/>
                        <a:t>Eventually drove back to the 3-lane road</a:t>
                      </a:r>
                    </a:p>
                  </a:txBody>
                  <a:tcPr anchor="ctr">
                    <a:solidFill>
                      <a:srgbClr val="F2F2F2"/>
                    </a:solidFill>
                  </a:tcPr>
                </a:tc>
                <a:tc>
                  <a:txBody>
                    <a:bodyPr/>
                    <a:lstStyle/>
                    <a:p>
                      <a:pPr algn="ctr"/>
                      <a:r>
                        <a:rPr lang="en-US" sz="2000" dirty="0"/>
                        <a:t>Corrected when the edge of lane marking reached</a:t>
                      </a:r>
                    </a:p>
                  </a:txBody>
                  <a:tcPr anchor="ctr">
                    <a:solidFill>
                      <a:srgbClr val="F2F2F2"/>
                    </a:solidFill>
                  </a:tcPr>
                </a:tc>
                <a:tc>
                  <a:txBody>
                    <a:bodyPr/>
                    <a:lstStyle/>
                    <a:p>
                      <a:pPr algn="ctr"/>
                      <a:r>
                        <a:rPr lang="en-US" sz="2000" dirty="0"/>
                        <a:t>No correction required</a:t>
                      </a:r>
                    </a:p>
                  </a:txBody>
                  <a:tcPr anchor="ctr">
                    <a:solidFill>
                      <a:srgbClr val="F2F2F2"/>
                    </a:solidFill>
                  </a:tcPr>
                </a:tc>
                <a:extLst>
                  <a:ext uri="{0D108BD9-81ED-4DB2-BD59-A6C34878D82A}">
                    <a16:rowId xmlns:a16="http://schemas.microsoft.com/office/drawing/2014/main" val="3303859867"/>
                  </a:ext>
                </a:extLst>
              </a:tr>
              <a:tr h="370840">
                <a:tc>
                  <a:txBody>
                    <a:bodyPr/>
                    <a:lstStyle/>
                    <a:p>
                      <a:pPr algn="ctr"/>
                      <a:r>
                        <a:rPr lang="en-US" sz="2000" dirty="0">
                          <a:solidFill>
                            <a:schemeClr val="bg1"/>
                          </a:solidFill>
                        </a:rPr>
                        <a:t>Did the AV drift?</a:t>
                      </a:r>
                    </a:p>
                  </a:txBody>
                  <a:tcPr anchor="ctr">
                    <a:solidFill>
                      <a:srgbClr val="595959"/>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sz="2000" dirty="0"/>
                        <a:t>No</a:t>
                      </a:r>
                    </a:p>
                  </a:txBody>
                  <a:tcPr anchor="ctr">
                    <a:solidFill>
                      <a:srgbClr val="D9D9D9"/>
                    </a:solidFill>
                  </a:tcPr>
                </a:tc>
                <a:tc>
                  <a:txBody>
                    <a:bodyPr/>
                    <a:lstStyle/>
                    <a:p>
                      <a:pPr algn="ctr"/>
                      <a:r>
                        <a:rPr lang="en-US" sz="2000" dirty="0"/>
                        <a:t>No</a:t>
                      </a:r>
                    </a:p>
                  </a:txBody>
                  <a:tcPr anchor="ctr">
                    <a:solidFill>
                      <a:srgbClr val="D9D9D9"/>
                    </a:solidFill>
                  </a:tcPr>
                </a:tc>
                <a:tc>
                  <a:txBody>
                    <a:bodyPr/>
                    <a:lstStyle/>
                    <a:p>
                      <a:pPr algn="ctr"/>
                      <a:r>
                        <a:rPr lang="en-US" sz="2000" dirty="0"/>
                        <a:t>No</a:t>
                      </a:r>
                    </a:p>
                  </a:txBody>
                  <a:tcPr anchor="ctr">
                    <a:solidFill>
                      <a:srgbClr val="D9D9D9"/>
                    </a:solidFill>
                  </a:tcPr>
                </a:tc>
                <a:tc>
                  <a:txBody>
                    <a:bodyPr/>
                    <a:lstStyle/>
                    <a:p>
                      <a:pPr algn="ctr"/>
                      <a:r>
                        <a:rPr lang="en-US" sz="2000" dirty="0"/>
                        <a:t>No</a:t>
                      </a:r>
                    </a:p>
                  </a:txBody>
                  <a:tcPr anchor="ctr">
                    <a:solidFill>
                      <a:srgbClr val="D9D9D9"/>
                    </a:solidFill>
                  </a:tcPr>
                </a:tc>
                <a:extLst>
                  <a:ext uri="{0D108BD9-81ED-4DB2-BD59-A6C34878D82A}">
                    <a16:rowId xmlns:a16="http://schemas.microsoft.com/office/drawing/2014/main" val="4030181395"/>
                  </a:ext>
                </a:extLst>
              </a:tr>
            </a:tbl>
          </a:graphicData>
        </a:graphic>
      </p:graphicFrame>
      <p:cxnSp>
        <p:nvCxnSpPr>
          <p:cNvPr id="9" name="Straight Connector 8">
            <a:extLst>
              <a:ext uri="{FF2B5EF4-FFF2-40B4-BE49-F238E27FC236}">
                <a16:creationId xmlns:a16="http://schemas.microsoft.com/office/drawing/2014/main" id="{6D7C7A03-1C62-42E8-9E08-1050FFC31805}"/>
              </a:ext>
            </a:extLst>
          </p:cNvPr>
          <p:cNvCxnSpPr>
            <a:cxnSpLocks/>
          </p:cNvCxnSpPr>
          <p:nvPr/>
        </p:nvCxnSpPr>
        <p:spPr bwMode="auto">
          <a:xfrm>
            <a:off x="633523" y="874284"/>
            <a:ext cx="2179675" cy="1265275"/>
          </a:xfrm>
          <a:prstGeom prst="line">
            <a:avLst/>
          </a:prstGeom>
          <a:solidFill>
            <a:schemeClr val="accent1"/>
          </a:solidFill>
          <a:ln w="28575" cap="flat" cmpd="sng" algn="ctr">
            <a:solidFill>
              <a:srgbClr val="C00000"/>
            </a:solidFill>
            <a:prstDash val="solid"/>
            <a:miter lim="800000"/>
            <a:headEnd type="none" w="med" len="med"/>
            <a:tailEnd type="none" w="med" len="med"/>
          </a:ln>
          <a:effectLst/>
        </p:spPr>
      </p:cxnSp>
      <p:sp>
        <p:nvSpPr>
          <p:cNvPr id="11" name="TextBox 10">
            <a:extLst>
              <a:ext uri="{FF2B5EF4-FFF2-40B4-BE49-F238E27FC236}">
                <a16:creationId xmlns:a16="http://schemas.microsoft.com/office/drawing/2014/main" id="{243600D1-9C44-4F51-9AB0-AFFB00C76E05}"/>
              </a:ext>
            </a:extLst>
          </p:cNvPr>
          <p:cNvSpPr txBox="1"/>
          <p:nvPr/>
        </p:nvSpPr>
        <p:spPr>
          <a:xfrm>
            <a:off x="1586271" y="5985769"/>
            <a:ext cx="9016443" cy="461665"/>
          </a:xfrm>
          <a:prstGeom prst="rect">
            <a:avLst/>
          </a:prstGeom>
          <a:noFill/>
        </p:spPr>
        <p:txBody>
          <a:bodyPr wrap="none" rtlCol="0">
            <a:spAutoFit/>
          </a:bodyPr>
          <a:lstStyle/>
          <a:p>
            <a:r>
              <a:rPr lang="en-US" sz="2400" dirty="0"/>
              <a:t>Computing environment: 4.2 GHz CPU, Nvidia GeForce GTX 1070</a:t>
            </a:r>
          </a:p>
        </p:txBody>
      </p:sp>
      <p:sp>
        <p:nvSpPr>
          <p:cNvPr id="2" name="Title 1">
            <a:extLst>
              <a:ext uri="{FF2B5EF4-FFF2-40B4-BE49-F238E27FC236}">
                <a16:creationId xmlns:a16="http://schemas.microsoft.com/office/drawing/2014/main" id="{94DA98DA-4E40-625B-B432-81355C210E14}"/>
              </a:ext>
            </a:extLst>
          </p:cNvPr>
          <p:cNvSpPr txBox="1">
            <a:spLocks/>
          </p:cNvSpPr>
          <p:nvPr/>
        </p:nvSpPr>
        <p:spPr bwMode="auto">
          <a:xfrm>
            <a:off x="10202779" y="0"/>
            <a:ext cx="1989221" cy="7951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2800" b="1">
                <a:solidFill>
                  <a:schemeClr val="bg1"/>
                </a:solidFill>
                <a:latin typeface="+mj-lt"/>
                <a:ea typeface="+mj-ea"/>
                <a:cs typeface="+mj-cs"/>
              </a:defRPr>
            </a:lvl1pPr>
            <a:lvl2pPr algn="l" rtl="0" eaLnBrk="1" fontAlgn="base" hangingPunct="1">
              <a:spcBef>
                <a:spcPct val="0"/>
              </a:spcBef>
              <a:spcAft>
                <a:spcPct val="0"/>
              </a:spcAft>
              <a:defRPr sz="4267" b="1">
                <a:solidFill>
                  <a:srgbClr val="F77B0B"/>
                </a:solidFill>
                <a:latin typeface="Tahoma" charset="0"/>
              </a:defRPr>
            </a:lvl2pPr>
            <a:lvl3pPr algn="l" rtl="0" eaLnBrk="1" fontAlgn="base" hangingPunct="1">
              <a:spcBef>
                <a:spcPct val="0"/>
              </a:spcBef>
              <a:spcAft>
                <a:spcPct val="0"/>
              </a:spcAft>
              <a:defRPr sz="4267" b="1">
                <a:solidFill>
                  <a:srgbClr val="F77B0B"/>
                </a:solidFill>
                <a:latin typeface="Tahoma" charset="0"/>
              </a:defRPr>
            </a:lvl3pPr>
            <a:lvl4pPr algn="l" rtl="0" eaLnBrk="1" fontAlgn="base" hangingPunct="1">
              <a:spcBef>
                <a:spcPct val="0"/>
              </a:spcBef>
              <a:spcAft>
                <a:spcPct val="0"/>
              </a:spcAft>
              <a:defRPr sz="4267" b="1">
                <a:solidFill>
                  <a:srgbClr val="F77B0B"/>
                </a:solidFill>
                <a:latin typeface="Tahoma" charset="0"/>
              </a:defRPr>
            </a:lvl4pPr>
            <a:lvl5pPr algn="l" rtl="0" eaLnBrk="1" fontAlgn="base" hangingPunct="1">
              <a:spcBef>
                <a:spcPct val="0"/>
              </a:spcBef>
              <a:spcAft>
                <a:spcPct val="0"/>
              </a:spcAft>
              <a:defRPr sz="4267" b="1">
                <a:solidFill>
                  <a:srgbClr val="F77B0B"/>
                </a:solidFill>
                <a:latin typeface="Tahoma" charset="0"/>
              </a:defRPr>
            </a:lvl5pPr>
            <a:lvl6pPr marL="609585" algn="l" rtl="0" eaLnBrk="1" fontAlgn="base" hangingPunct="1">
              <a:spcBef>
                <a:spcPct val="0"/>
              </a:spcBef>
              <a:spcAft>
                <a:spcPct val="0"/>
              </a:spcAft>
              <a:defRPr sz="4267" b="1">
                <a:solidFill>
                  <a:srgbClr val="F77B0B"/>
                </a:solidFill>
                <a:latin typeface="Tahoma" charset="0"/>
              </a:defRPr>
            </a:lvl6pPr>
            <a:lvl7pPr marL="1219170" algn="l" rtl="0" eaLnBrk="1" fontAlgn="base" hangingPunct="1">
              <a:spcBef>
                <a:spcPct val="0"/>
              </a:spcBef>
              <a:spcAft>
                <a:spcPct val="0"/>
              </a:spcAft>
              <a:defRPr sz="4267" b="1">
                <a:solidFill>
                  <a:srgbClr val="F77B0B"/>
                </a:solidFill>
                <a:latin typeface="Tahoma" charset="0"/>
              </a:defRPr>
            </a:lvl7pPr>
            <a:lvl8pPr marL="1828754" algn="l" rtl="0" eaLnBrk="1" fontAlgn="base" hangingPunct="1">
              <a:spcBef>
                <a:spcPct val="0"/>
              </a:spcBef>
              <a:spcAft>
                <a:spcPct val="0"/>
              </a:spcAft>
              <a:defRPr sz="4267" b="1">
                <a:solidFill>
                  <a:srgbClr val="F77B0B"/>
                </a:solidFill>
                <a:latin typeface="Tahoma" charset="0"/>
              </a:defRPr>
            </a:lvl8pPr>
            <a:lvl9pPr marL="2438339" algn="l" rtl="0" eaLnBrk="1" fontAlgn="base" hangingPunct="1">
              <a:spcBef>
                <a:spcPct val="0"/>
              </a:spcBef>
              <a:spcAft>
                <a:spcPct val="0"/>
              </a:spcAft>
              <a:defRPr sz="4267" b="1">
                <a:solidFill>
                  <a:srgbClr val="F77B0B"/>
                </a:solidFill>
                <a:latin typeface="Tahoma" charset="0"/>
              </a:defRPr>
            </a:lvl9pPr>
          </a:lstStyle>
          <a:p>
            <a:r>
              <a:rPr lang="en-US" sz="2000" kern="0" dirty="0"/>
              <a:t>Case Study 2</a:t>
            </a:r>
          </a:p>
        </p:txBody>
      </p:sp>
    </p:spTree>
    <p:extLst>
      <p:ext uri="{BB962C8B-B14F-4D97-AF65-F5344CB8AC3E}">
        <p14:creationId xmlns:p14="http://schemas.microsoft.com/office/powerpoint/2010/main" val="287225077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5488A8-0062-48B3-84F2-E381D149C979}"/>
              </a:ext>
            </a:extLst>
          </p:cNvPr>
          <p:cNvSpPr>
            <a:spLocks noGrp="1"/>
          </p:cNvSpPr>
          <p:nvPr>
            <p:ph type="title"/>
          </p:nvPr>
        </p:nvSpPr>
        <p:spPr>
          <a:xfrm>
            <a:off x="1420958" y="0"/>
            <a:ext cx="9368962" cy="705610"/>
          </a:xfrm>
        </p:spPr>
        <p:txBody>
          <a:bodyPr/>
          <a:lstStyle/>
          <a:p>
            <a:r>
              <a:rPr lang="en-US" dirty="0"/>
              <a:t>Results and Discussion</a:t>
            </a:r>
          </a:p>
        </p:txBody>
      </p:sp>
      <p:sp>
        <p:nvSpPr>
          <p:cNvPr id="3" name="Content Placeholder 2">
            <a:extLst>
              <a:ext uri="{FF2B5EF4-FFF2-40B4-BE49-F238E27FC236}">
                <a16:creationId xmlns:a16="http://schemas.microsoft.com/office/drawing/2014/main" id="{C173CDCE-DB2B-48B0-B8E3-D39311CA8536}"/>
              </a:ext>
            </a:extLst>
          </p:cNvPr>
          <p:cNvSpPr>
            <a:spLocks noGrp="1"/>
          </p:cNvSpPr>
          <p:nvPr>
            <p:ph sz="quarter" idx="11"/>
          </p:nvPr>
        </p:nvSpPr>
        <p:spPr>
          <a:xfrm>
            <a:off x="480132" y="811935"/>
            <a:ext cx="11250613" cy="5075237"/>
          </a:xfrm>
        </p:spPr>
        <p:txBody>
          <a:bodyPr/>
          <a:lstStyle/>
          <a:p>
            <a:pPr>
              <a:lnSpc>
                <a:spcPct val="150000"/>
              </a:lnSpc>
            </a:pPr>
            <a:r>
              <a:rPr lang="en-US" dirty="0"/>
              <a:t>PTV VISSIM traffic simulator</a:t>
            </a:r>
          </a:p>
          <a:p>
            <a:pPr lvl="1">
              <a:lnSpc>
                <a:spcPct val="150000"/>
              </a:lnSpc>
            </a:pPr>
            <a:r>
              <a:rPr lang="en-US" dirty="0"/>
              <a:t>Can probabilistically generate 1000s of vehicles</a:t>
            </a:r>
          </a:p>
          <a:p>
            <a:pPr lvl="1">
              <a:lnSpc>
                <a:spcPct val="150000"/>
              </a:lnSpc>
            </a:pPr>
            <a:r>
              <a:rPr lang="en-US" dirty="0"/>
              <a:t>Vehicles auto-steer based on rules stipulated by the computational road network</a:t>
            </a:r>
          </a:p>
          <a:p>
            <a:pPr lvl="1">
              <a:lnSpc>
                <a:spcPct val="150000"/>
              </a:lnSpc>
            </a:pPr>
            <a:r>
              <a:rPr lang="en-US" dirty="0"/>
              <a:t>Synchronized traffic into Unity based visualization framework using COM server</a:t>
            </a:r>
          </a:p>
          <a:p>
            <a:pPr lvl="1">
              <a:lnSpc>
                <a:spcPct val="150000"/>
              </a:lnSpc>
            </a:pPr>
            <a:r>
              <a:rPr lang="en-US" dirty="0"/>
              <a:t>AV integrated into VISSIM as another traffic entity via Unity and COM server</a:t>
            </a:r>
          </a:p>
          <a:p>
            <a:pPr lvl="2">
              <a:lnSpc>
                <a:spcPct val="150000"/>
              </a:lnSpc>
            </a:pPr>
            <a:r>
              <a:rPr lang="en-US" dirty="0"/>
              <a:t>Position and direction updates from Unity are relayed to VISSIM in real-time</a:t>
            </a:r>
          </a:p>
        </p:txBody>
      </p:sp>
      <p:pic>
        <p:nvPicPr>
          <p:cNvPr id="4" name="Picture 3">
            <a:extLst>
              <a:ext uri="{FF2B5EF4-FFF2-40B4-BE49-F238E27FC236}">
                <a16:creationId xmlns:a16="http://schemas.microsoft.com/office/drawing/2014/main" id="{C9D64298-2FDD-476A-AA25-DA267BE6E777}"/>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6790974" y="4677150"/>
            <a:ext cx="5380478" cy="2151638"/>
          </a:xfrm>
          <a:prstGeom prst="rect">
            <a:avLst/>
          </a:prstGeom>
          <a:noFill/>
          <a:ln w="19050">
            <a:solidFill>
              <a:srgbClr val="C00000"/>
            </a:solidFill>
          </a:ln>
        </p:spPr>
      </p:pic>
      <p:sp>
        <p:nvSpPr>
          <p:cNvPr id="5" name="Oval 4">
            <a:extLst>
              <a:ext uri="{FF2B5EF4-FFF2-40B4-BE49-F238E27FC236}">
                <a16:creationId xmlns:a16="http://schemas.microsoft.com/office/drawing/2014/main" id="{F348835C-6FEF-4BC4-AF79-6885F06E1689}"/>
              </a:ext>
            </a:extLst>
          </p:cNvPr>
          <p:cNvSpPr/>
          <p:nvPr/>
        </p:nvSpPr>
        <p:spPr bwMode="auto">
          <a:xfrm rot="10800000">
            <a:off x="9153140" y="6014624"/>
            <a:ext cx="519739" cy="416846"/>
          </a:xfrm>
          <a:prstGeom prst="ellipse">
            <a:avLst/>
          </a:prstGeom>
          <a:noFill/>
          <a:ln w="28575" cap="flat" cmpd="sng" algn="ctr">
            <a:solidFill>
              <a:srgbClr val="C0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cxnSp>
        <p:nvCxnSpPr>
          <p:cNvPr id="7" name="Straight Arrow Connector 6">
            <a:extLst>
              <a:ext uri="{FF2B5EF4-FFF2-40B4-BE49-F238E27FC236}">
                <a16:creationId xmlns:a16="http://schemas.microsoft.com/office/drawing/2014/main" id="{603099C4-A139-453D-80D3-C77C3F27C501}"/>
              </a:ext>
            </a:extLst>
          </p:cNvPr>
          <p:cNvCxnSpPr>
            <a:cxnSpLocks/>
            <a:stCxn id="5" idx="6"/>
          </p:cNvCxnSpPr>
          <p:nvPr/>
        </p:nvCxnSpPr>
        <p:spPr bwMode="auto">
          <a:xfrm flipH="1" flipV="1">
            <a:off x="5917915" y="5988518"/>
            <a:ext cx="3235225" cy="234529"/>
          </a:xfrm>
          <a:prstGeom prst="straightConnector1">
            <a:avLst/>
          </a:prstGeom>
          <a:solidFill>
            <a:schemeClr val="accent1"/>
          </a:solidFill>
          <a:ln w="28575" cap="flat" cmpd="sng" algn="ctr">
            <a:solidFill>
              <a:srgbClr val="C00000"/>
            </a:solidFill>
            <a:prstDash val="solid"/>
            <a:miter lim="800000"/>
            <a:headEnd type="none" w="med" len="med"/>
            <a:tailEnd type="triangle"/>
          </a:ln>
          <a:effectLst/>
        </p:spPr>
      </p:cxnSp>
      <p:sp>
        <p:nvSpPr>
          <p:cNvPr id="8" name="TextBox 7">
            <a:extLst>
              <a:ext uri="{FF2B5EF4-FFF2-40B4-BE49-F238E27FC236}">
                <a16:creationId xmlns:a16="http://schemas.microsoft.com/office/drawing/2014/main" id="{F0FD9B15-7982-434D-B74C-51181FB8DAA8}"/>
              </a:ext>
            </a:extLst>
          </p:cNvPr>
          <p:cNvSpPr txBox="1"/>
          <p:nvPr/>
        </p:nvSpPr>
        <p:spPr>
          <a:xfrm>
            <a:off x="5398176" y="5742599"/>
            <a:ext cx="545086" cy="461665"/>
          </a:xfrm>
          <a:prstGeom prst="rect">
            <a:avLst/>
          </a:prstGeom>
          <a:noFill/>
        </p:spPr>
        <p:txBody>
          <a:bodyPr wrap="none" rtlCol="0">
            <a:spAutoFit/>
          </a:bodyPr>
          <a:lstStyle/>
          <a:p>
            <a:pPr algn="ctr"/>
            <a:r>
              <a:rPr lang="en-US" sz="2400" dirty="0"/>
              <a:t>AV</a:t>
            </a:r>
          </a:p>
        </p:txBody>
      </p:sp>
      <p:sp>
        <p:nvSpPr>
          <p:cNvPr id="6" name="Title 1">
            <a:extLst>
              <a:ext uri="{FF2B5EF4-FFF2-40B4-BE49-F238E27FC236}">
                <a16:creationId xmlns:a16="http://schemas.microsoft.com/office/drawing/2014/main" id="{B69AD6EC-F41E-6595-F576-9B35403513B9}"/>
              </a:ext>
            </a:extLst>
          </p:cNvPr>
          <p:cNvSpPr txBox="1">
            <a:spLocks/>
          </p:cNvSpPr>
          <p:nvPr/>
        </p:nvSpPr>
        <p:spPr bwMode="auto">
          <a:xfrm>
            <a:off x="10202779" y="0"/>
            <a:ext cx="1989221" cy="7951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2800" b="1">
                <a:solidFill>
                  <a:schemeClr val="bg1"/>
                </a:solidFill>
                <a:latin typeface="+mj-lt"/>
                <a:ea typeface="+mj-ea"/>
                <a:cs typeface="+mj-cs"/>
              </a:defRPr>
            </a:lvl1pPr>
            <a:lvl2pPr algn="l" rtl="0" eaLnBrk="1" fontAlgn="base" hangingPunct="1">
              <a:spcBef>
                <a:spcPct val="0"/>
              </a:spcBef>
              <a:spcAft>
                <a:spcPct val="0"/>
              </a:spcAft>
              <a:defRPr sz="4267" b="1">
                <a:solidFill>
                  <a:srgbClr val="F77B0B"/>
                </a:solidFill>
                <a:latin typeface="Tahoma" charset="0"/>
              </a:defRPr>
            </a:lvl2pPr>
            <a:lvl3pPr algn="l" rtl="0" eaLnBrk="1" fontAlgn="base" hangingPunct="1">
              <a:spcBef>
                <a:spcPct val="0"/>
              </a:spcBef>
              <a:spcAft>
                <a:spcPct val="0"/>
              </a:spcAft>
              <a:defRPr sz="4267" b="1">
                <a:solidFill>
                  <a:srgbClr val="F77B0B"/>
                </a:solidFill>
                <a:latin typeface="Tahoma" charset="0"/>
              </a:defRPr>
            </a:lvl3pPr>
            <a:lvl4pPr algn="l" rtl="0" eaLnBrk="1" fontAlgn="base" hangingPunct="1">
              <a:spcBef>
                <a:spcPct val="0"/>
              </a:spcBef>
              <a:spcAft>
                <a:spcPct val="0"/>
              </a:spcAft>
              <a:defRPr sz="4267" b="1">
                <a:solidFill>
                  <a:srgbClr val="F77B0B"/>
                </a:solidFill>
                <a:latin typeface="Tahoma" charset="0"/>
              </a:defRPr>
            </a:lvl4pPr>
            <a:lvl5pPr algn="l" rtl="0" eaLnBrk="1" fontAlgn="base" hangingPunct="1">
              <a:spcBef>
                <a:spcPct val="0"/>
              </a:spcBef>
              <a:spcAft>
                <a:spcPct val="0"/>
              </a:spcAft>
              <a:defRPr sz="4267" b="1">
                <a:solidFill>
                  <a:srgbClr val="F77B0B"/>
                </a:solidFill>
                <a:latin typeface="Tahoma" charset="0"/>
              </a:defRPr>
            </a:lvl5pPr>
            <a:lvl6pPr marL="609585" algn="l" rtl="0" eaLnBrk="1" fontAlgn="base" hangingPunct="1">
              <a:spcBef>
                <a:spcPct val="0"/>
              </a:spcBef>
              <a:spcAft>
                <a:spcPct val="0"/>
              </a:spcAft>
              <a:defRPr sz="4267" b="1">
                <a:solidFill>
                  <a:srgbClr val="F77B0B"/>
                </a:solidFill>
                <a:latin typeface="Tahoma" charset="0"/>
              </a:defRPr>
            </a:lvl6pPr>
            <a:lvl7pPr marL="1219170" algn="l" rtl="0" eaLnBrk="1" fontAlgn="base" hangingPunct="1">
              <a:spcBef>
                <a:spcPct val="0"/>
              </a:spcBef>
              <a:spcAft>
                <a:spcPct val="0"/>
              </a:spcAft>
              <a:defRPr sz="4267" b="1">
                <a:solidFill>
                  <a:srgbClr val="F77B0B"/>
                </a:solidFill>
                <a:latin typeface="Tahoma" charset="0"/>
              </a:defRPr>
            </a:lvl7pPr>
            <a:lvl8pPr marL="1828754" algn="l" rtl="0" eaLnBrk="1" fontAlgn="base" hangingPunct="1">
              <a:spcBef>
                <a:spcPct val="0"/>
              </a:spcBef>
              <a:spcAft>
                <a:spcPct val="0"/>
              </a:spcAft>
              <a:defRPr sz="4267" b="1">
                <a:solidFill>
                  <a:srgbClr val="F77B0B"/>
                </a:solidFill>
                <a:latin typeface="Tahoma" charset="0"/>
              </a:defRPr>
            </a:lvl8pPr>
            <a:lvl9pPr marL="2438339" algn="l" rtl="0" eaLnBrk="1" fontAlgn="base" hangingPunct="1">
              <a:spcBef>
                <a:spcPct val="0"/>
              </a:spcBef>
              <a:spcAft>
                <a:spcPct val="0"/>
              </a:spcAft>
              <a:defRPr sz="4267" b="1">
                <a:solidFill>
                  <a:srgbClr val="F77B0B"/>
                </a:solidFill>
                <a:latin typeface="Tahoma" charset="0"/>
              </a:defRPr>
            </a:lvl9pPr>
          </a:lstStyle>
          <a:p>
            <a:r>
              <a:rPr lang="en-US" sz="2000" kern="0" dirty="0"/>
              <a:t>Case Study 2</a:t>
            </a:r>
          </a:p>
        </p:txBody>
      </p:sp>
    </p:spTree>
    <p:extLst>
      <p:ext uri="{BB962C8B-B14F-4D97-AF65-F5344CB8AC3E}">
        <p14:creationId xmlns:p14="http://schemas.microsoft.com/office/powerpoint/2010/main" val="55668091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878879-DFBB-462B-8C7C-B0AD7BB84EC4}"/>
              </a:ext>
            </a:extLst>
          </p:cNvPr>
          <p:cNvSpPr>
            <a:spLocks noGrp="1"/>
          </p:cNvSpPr>
          <p:nvPr>
            <p:ph type="title"/>
          </p:nvPr>
        </p:nvSpPr>
        <p:spPr>
          <a:xfrm>
            <a:off x="1297172" y="0"/>
            <a:ext cx="9616534" cy="705610"/>
          </a:xfrm>
        </p:spPr>
        <p:txBody>
          <a:bodyPr/>
          <a:lstStyle/>
          <a:p>
            <a:r>
              <a:rPr lang="en-US" dirty="0"/>
              <a:t>Results and Discussion</a:t>
            </a:r>
          </a:p>
        </p:txBody>
      </p:sp>
      <p:sp>
        <p:nvSpPr>
          <p:cNvPr id="5" name="Text Placeholder 4">
            <a:extLst>
              <a:ext uri="{FF2B5EF4-FFF2-40B4-BE49-F238E27FC236}">
                <a16:creationId xmlns:a16="http://schemas.microsoft.com/office/drawing/2014/main" id="{474C19AD-044D-4BEB-8FC7-B05B92E49CC3}"/>
              </a:ext>
            </a:extLst>
          </p:cNvPr>
          <p:cNvSpPr>
            <a:spLocks noGrp="1"/>
          </p:cNvSpPr>
          <p:nvPr>
            <p:ph type="body" sz="quarter" idx="12"/>
          </p:nvPr>
        </p:nvSpPr>
        <p:spPr>
          <a:xfrm>
            <a:off x="410817" y="990774"/>
            <a:ext cx="6542876" cy="4895850"/>
          </a:xfrm>
        </p:spPr>
        <p:txBody>
          <a:bodyPr anchor="ctr"/>
          <a:lstStyle/>
          <a:p>
            <a:r>
              <a:rPr lang="en-US" dirty="0"/>
              <a:t>VISSIM is aware of its traffic position and orientation including AV</a:t>
            </a:r>
          </a:p>
          <a:p>
            <a:pPr lvl="1"/>
            <a:r>
              <a:rPr lang="en-US" dirty="0"/>
              <a:t>None of the VISSIM vehicles ran into the AV</a:t>
            </a:r>
          </a:p>
          <a:p>
            <a:pPr lvl="1"/>
            <a:endParaRPr lang="en-US" sz="1600" dirty="0"/>
          </a:p>
          <a:p>
            <a:r>
              <a:rPr lang="en-US" dirty="0"/>
              <a:t>AV ran into a stopped VISSIM vehicle</a:t>
            </a:r>
          </a:p>
          <a:p>
            <a:pPr lvl="1"/>
            <a:r>
              <a:rPr lang="en-US" dirty="0"/>
              <a:t>It was not trained to veer around an existing vehicle</a:t>
            </a:r>
          </a:p>
          <a:p>
            <a:pPr lvl="1"/>
            <a:r>
              <a:rPr lang="en-US" dirty="0"/>
              <a:t>Currently, the AV behavior in such circumstances is undefined and is work in progress</a:t>
            </a:r>
          </a:p>
          <a:p>
            <a:pPr marL="0" indent="0">
              <a:buNone/>
            </a:pPr>
            <a:endParaRPr lang="en-US" dirty="0"/>
          </a:p>
        </p:txBody>
      </p:sp>
      <p:pic>
        <p:nvPicPr>
          <p:cNvPr id="7" name="Picture 6">
            <a:extLst>
              <a:ext uri="{FF2B5EF4-FFF2-40B4-BE49-F238E27FC236}">
                <a16:creationId xmlns:a16="http://schemas.microsoft.com/office/drawing/2014/main" id="{09603F5D-C4D5-43BC-AAC1-D446FF731EA2}"/>
              </a:ext>
            </a:extLst>
          </p:cNvPr>
          <p:cNvPicPr/>
          <p:nvPr/>
        </p:nvPicPr>
        <p:blipFill rotWithShape="1">
          <a:blip r:embed="rId2">
            <a:extLst>
              <a:ext uri="{28A0092B-C50C-407E-A947-70E740481C1C}">
                <a14:useLocalDpi xmlns:a14="http://schemas.microsoft.com/office/drawing/2010/main" val="0"/>
              </a:ext>
            </a:extLst>
          </a:blip>
          <a:srcRect t="10010"/>
          <a:stretch/>
        </p:blipFill>
        <p:spPr bwMode="auto">
          <a:xfrm>
            <a:off x="7432157" y="990774"/>
            <a:ext cx="4349025" cy="2172250"/>
          </a:xfrm>
          <a:prstGeom prst="rect">
            <a:avLst/>
          </a:prstGeom>
          <a:noFill/>
          <a:ln w="19050">
            <a:solidFill>
              <a:srgbClr val="C00000"/>
            </a:solidFill>
          </a:ln>
          <a:extLst>
            <a:ext uri="{53640926-AAD7-44D8-BBD7-CCE9431645EC}">
              <a14:shadowObscured xmlns:a14="http://schemas.microsoft.com/office/drawing/2010/main"/>
            </a:ext>
          </a:extLst>
        </p:spPr>
      </p:pic>
      <p:pic>
        <p:nvPicPr>
          <p:cNvPr id="8" name="Picture 7">
            <a:extLst>
              <a:ext uri="{FF2B5EF4-FFF2-40B4-BE49-F238E27FC236}">
                <a16:creationId xmlns:a16="http://schemas.microsoft.com/office/drawing/2014/main" id="{2F357881-3E43-4D9F-B91C-C01A04E7EF0D}"/>
              </a:ext>
            </a:extLst>
          </p:cNvPr>
          <p:cNvPicPr/>
          <p:nvPr/>
        </p:nvPicPr>
        <p:blipFill rotWithShape="1">
          <a:blip r:embed="rId3">
            <a:extLst>
              <a:ext uri="{28A0092B-C50C-407E-A947-70E740481C1C}">
                <a14:useLocalDpi xmlns:a14="http://schemas.microsoft.com/office/drawing/2010/main" val="0"/>
              </a:ext>
            </a:extLst>
          </a:blip>
          <a:srcRect l="1010"/>
          <a:stretch/>
        </p:blipFill>
        <p:spPr bwMode="auto">
          <a:xfrm>
            <a:off x="7432157" y="3714165"/>
            <a:ext cx="4349025" cy="2142436"/>
          </a:xfrm>
          <a:prstGeom prst="rect">
            <a:avLst/>
          </a:prstGeom>
          <a:noFill/>
          <a:ln w="19050">
            <a:solidFill>
              <a:srgbClr val="C00000"/>
            </a:solidFill>
          </a:ln>
        </p:spPr>
      </p:pic>
      <p:sp>
        <p:nvSpPr>
          <p:cNvPr id="11" name="TextBox 10">
            <a:extLst>
              <a:ext uri="{FF2B5EF4-FFF2-40B4-BE49-F238E27FC236}">
                <a16:creationId xmlns:a16="http://schemas.microsoft.com/office/drawing/2014/main" id="{C5398BE0-E3BC-4371-B986-FB0B696EA664}"/>
              </a:ext>
            </a:extLst>
          </p:cNvPr>
          <p:cNvSpPr txBox="1"/>
          <p:nvPr/>
        </p:nvSpPr>
        <p:spPr>
          <a:xfrm>
            <a:off x="7485222" y="3143835"/>
            <a:ext cx="4242893" cy="400110"/>
          </a:xfrm>
          <a:prstGeom prst="rect">
            <a:avLst/>
          </a:prstGeom>
          <a:noFill/>
        </p:spPr>
        <p:txBody>
          <a:bodyPr wrap="none" rtlCol="0">
            <a:spAutoFit/>
          </a:bodyPr>
          <a:lstStyle/>
          <a:p>
            <a:r>
              <a:rPr lang="en-US" sz="2000" dirty="0"/>
              <a:t>VISSIM vehicles veer around the AV</a:t>
            </a:r>
          </a:p>
        </p:txBody>
      </p:sp>
      <p:sp>
        <p:nvSpPr>
          <p:cNvPr id="13" name="TextBox 12">
            <a:extLst>
              <a:ext uri="{FF2B5EF4-FFF2-40B4-BE49-F238E27FC236}">
                <a16:creationId xmlns:a16="http://schemas.microsoft.com/office/drawing/2014/main" id="{1CF1145C-9A20-4419-8F03-52973F585B35}"/>
              </a:ext>
            </a:extLst>
          </p:cNvPr>
          <p:cNvSpPr txBox="1"/>
          <p:nvPr/>
        </p:nvSpPr>
        <p:spPr>
          <a:xfrm>
            <a:off x="8094714" y="5890026"/>
            <a:ext cx="3438249" cy="400110"/>
          </a:xfrm>
          <a:prstGeom prst="rect">
            <a:avLst/>
          </a:prstGeom>
          <a:noFill/>
        </p:spPr>
        <p:txBody>
          <a:bodyPr wrap="none" rtlCol="0">
            <a:spAutoFit/>
          </a:bodyPr>
          <a:lstStyle/>
          <a:p>
            <a:r>
              <a:rPr lang="en-US" sz="2000" dirty="0"/>
              <a:t>AV runs into VISSIM vehicles</a:t>
            </a:r>
          </a:p>
        </p:txBody>
      </p:sp>
      <p:sp>
        <p:nvSpPr>
          <p:cNvPr id="3" name="Title 1">
            <a:extLst>
              <a:ext uri="{FF2B5EF4-FFF2-40B4-BE49-F238E27FC236}">
                <a16:creationId xmlns:a16="http://schemas.microsoft.com/office/drawing/2014/main" id="{4B10BEB6-58E9-C4E2-09A3-18715E4C30BE}"/>
              </a:ext>
            </a:extLst>
          </p:cNvPr>
          <p:cNvSpPr txBox="1">
            <a:spLocks/>
          </p:cNvSpPr>
          <p:nvPr/>
        </p:nvSpPr>
        <p:spPr bwMode="auto">
          <a:xfrm>
            <a:off x="10202779" y="0"/>
            <a:ext cx="1989221" cy="7951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2800" b="1">
                <a:solidFill>
                  <a:schemeClr val="bg1"/>
                </a:solidFill>
                <a:latin typeface="+mj-lt"/>
                <a:ea typeface="+mj-ea"/>
                <a:cs typeface="+mj-cs"/>
              </a:defRPr>
            </a:lvl1pPr>
            <a:lvl2pPr algn="l" rtl="0" eaLnBrk="1" fontAlgn="base" hangingPunct="1">
              <a:spcBef>
                <a:spcPct val="0"/>
              </a:spcBef>
              <a:spcAft>
                <a:spcPct val="0"/>
              </a:spcAft>
              <a:defRPr sz="4267" b="1">
                <a:solidFill>
                  <a:srgbClr val="F77B0B"/>
                </a:solidFill>
                <a:latin typeface="Tahoma" charset="0"/>
              </a:defRPr>
            </a:lvl2pPr>
            <a:lvl3pPr algn="l" rtl="0" eaLnBrk="1" fontAlgn="base" hangingPunct="1">
              <a:spcBef>
                <a:spcPct val="0"/>
              </a:spcBef>
              <a:spcAft>
                <a:spcPct val="0"/>
              </a:spcAft>
              <a:defRPr sz="4267" b="1">
                <a:solidFill>
                  <a:srgbClr val="F77B0B"/>
                </a:solidFill>
                <a:latin typeface="Tahoma" charset="0"/>
              </a:defRPr>
            </a:lvl3pPr>
            <a:lvl4pPr algn="l" rtl="0" eaLnBrk="1" fontAlgn="base" hangingPunct="1">
              <a:spcBef>
                <a:spcPct val="0"/>
              </a:spcBef>
              <a:spcAft>
                <a:spcPct val="0"/>
              </a:spcAft>
              <a:defRPr sz="4267" b="1">
                <a:solidFill>
                  <a:srgbClr val="F77B0B"/>
                </a:solidFill>
                <a:latin typeface="Tahoma" charset="0"/>
              </a:defRPr>
            </a:lvl4pPr>
            <a:lvl5pPr algn="l" rtl="0" eaLnBrk="1" fontAlgn="base" hangingPunct="1">
              <a:spcBef>
                <a:spcPct val="0"/>
              </a:spcBef>
              <a:spcAft>
                <a:spcPct val="0"/>
              </a:spcAft>
              <a:defRPr sz="4267" b="1">
                <a:solidFill>
                  <a:srgbClr val="F77B0B"/>
                </a:solidFill>
                <a:latin typeface="Tahoma" charset="0"/>
              </a:defRPr>
            </a:lvl5pPr>
            <a:lvl6pPr marL="609585" algn="l" rtl="0" eaLnBrk="1" fontAlgn="base" hangingPunct="1">
              <a:spcBef>
                <a:spcPct val="0"/>
              </a:spcBef>
              <a:spcAft>
                <a:spcPct val="0"/>
              </a:spcAft>
              <a:defRPr sz="4267" b="1">
                <a:solidFill>
                  <a:srgbClr val="F77B0B"/>
                </a:solidFill>
                <a:latin typeface="Tahoma" charset="0"/>
              </a:defRPr>
            </a:lvl6pPr>
            <a:lvl7pPr marL="1219170" algn="l" rtl="0" eaLnBrk="1" fontAlgn="base" hangingPunct="1">
              <a:spcBef>
                <a:spcPct val="0"/>
              </a:spcBef>
              <a:spcAft>
                <a:spcPct val="0"/>
              </a:spcAft>
              <a:defRPr sz="4267" b="1">
                <a:solidFill>
                  <a:srgbClr val="F77B0B"/>
                </a:solidFill>
                <a:latin typeface="Tahoma" charset="0"/>
              </a:defRPr>
            </a:lvl7pPr>
            <a:lvl8pPr marL="1828754" algn="l" rtl="0" eaLnBrk="1" fontAlgn="base" hangingPunct="1">
              <a:spcBef>
                <a:spcPct val="0"/>
              </a:spcBef>
              <a:spcAft>
                <a:spcPct val="0"/>
              </a:spcAft>
              <a:defRPr sz="4267" b="1">
                <a:solidFill>
                  <a:srgbClr val="F77B0B"/>
                </a:solidFill>
                <a:latin typeface="Tahoma" charset="0"/>
              </a:defRPr>
            </a:lvl8pPr>
            <a:lvl9pPr marL="2438339" algn="l" rtl="0" eaLnBrk="1" fontAlgn="base" hangingPunct="1">
              <a:spcBef>
                <a:spcPct val="0"/>
              </a:spcBef>
              <a:spcAft>
                <a:spcPct val="0"/>
              </a:spcAft>
              <a:defRPr sz="4267" b="1">
                <a:solidFill>
                  <a:srgbClr val="F77B0B"/>
                </a:solidFill>
                <a:latin typeface="Tahoma" charset="0"/>
              </a:defRPr>
            </a:lvl9pPr>
          </a:lstStyle>
          <a:p>
            <a:r>
              <a:rPr lang="en-US" sz="2000" kern="0" dirty="0"/>
              <a:t>Case Study 2</a:t>
            </a:r>
          </a:p>
        </p:txBody>
      </p:sp>
    </p:spTree>
    <p:extLst>
      <p:ext uri="{BB962C8B-B14F-4D97-AF65-F5344CB8AC3E}">
        <p14:creationId xmlns:p14="http://schemas.microsoft.com/office/powerpoint/2010/main" val="152156399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BA65E4-99C8-74E5-EC58-C9EE1A927DD0}"/>
              </a:ext>
            </a:extLst>
          </p:cNvPr>
          <p:cNvSpPr>
            <a:spLocks noGrp="1"/>
          </p:cNvSpPr>
          <p:nvPr>
            <p:ph type="title"/>
          </p:nvPr>
        </p:nvSpPr>
        <p:spPr/>
        <p:txBody>
          <a:bodyPr/>
          <a:lstStyle/>
          <a:p>
            <a:r>
              <a:rPr lang="en-US" dirty="0"/>
              <a:t>Tutorial Goal and Learning Objectives</a:t>
            </a:r>
          </a:p>
        </p:txBody>
      </p:sp>
      <p:sp>
        <p:nvSpPr>
          <p:cNvPr id="3" name="Content Placeholder 2">
            <a:extLst>
              <a:ext uri="{FF2B5EF4-FFF2-40B4-BE49-F238E27FC236}">
                <a16:creationId xmlns:a16="http://schemas.microsoft.com/office/drawing/2014/main" id="{B5E16464-CFCB-CE28-8AD4-37B369F94555}"/>
              </a:ext>
            </a:extLst>
          </p:cNvPr>
          <p:cNvSpPr>
            <a:spLocks noGrp="1"/>
          </p:cNvSpPr>
          <p:nvPr>
            <p:ph sz="quarter" idx="11"/>
          </p:nvPr>
        </p:nvSpPr>
        <p:spPr/>
        <p:txBody>
          <a:bodyPr/>
          <a:lstStyle/>
          <a:p>
            <a:r>
              <a:rPr lang="en-US" b="1" dirty="0"/>
              <a:t>Goal</a:t>
            </a:r>
            <a:r>
              <a:rPr lang="en-US" dirty="0"/>
              <a:t>: </a:t>
            </a:r>
            <a:r>
              <a:rPr lang="en-US" sz="2400" dirty="0"/>
              <a:t>Understanding the fundamentals of ML, and its application to XR, will empower managers to make appropriate strategic and costing decisions and allow designers, developers, and engineers to successfully implement effective training systems.</a:t>
            </a:r>
          </a:p>
          <a:p>
            <a:endParaRPr lang="en-US" sz="1600" dirty="0"/>
          </a:p>
          <a:p>
            <a:r>
              <a:rPr lang="en-US" b="1" dirty="0"/>
              <a:t>Learning objectives</a:t>
            </a:r>
          </a:p>
          <a:p>
            <a:pPr lvl="1"/>
            <a:r>
              <a:rPr lang="en-US" dirty="0"/>
              <a:t>Describe categories of machine learning technologies and several of their most used algorithm architectures</a:t>
            </a:r>
          </a:p>
          <a:p>
            <a:pPr lvl="1"/>
            <a:r>
              <a:rPr lang="en-US" dirty="0"/>
              <a:t>Describe how machine learning architectures can be leveraged for XR-enabled MS&amp;T applications</a:t>
            </a:r>
          </a:p>
          <a:p>
            <a:pPr lvl="1"/>
            <a:r>
              <a:rPr lang="en-US" dirty="0"/>
              <a:t>List and compute savings (i.e., time, cost, etc.) from applying machine learning on relevant XR-enabled MS&amp;T applications from recent case studies</a:t>
            </a:r>
          </a:p>
          <a:p>
            <a:pPr lvl="1"/>
            <a:r>
              <a:rPr lang="en-US" dirty="0"/>
              <a:t>Describe several ways of incorporating machine learning technology into warfighter training to increase efficacy, efficiency, cost, or time</a:t>
            </a:r>
          </a:p>
          <a:p>
            <a:endParaRPr lang="en-US" dirty="0"/>
          </a:p>
        </p:txBody>
      </p:sp>
    </p:spTree>
    <p:extLst>
      <p:ext uri="{BB962C8B-B14F-4D97-AF65-F5344CB8AC3E}">
        <p14:creationId xmlns:p14="http://schemas.microsoft.com/office/powerpoint/2010/main" val="335649057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948AFE7-A7F4-3058-8728-E39FCF52E351}"/>
              </a:ext>
            </a:extLst>
          </p:cNvPr>
          <p:cNvSpPr>
            <a:spLocks noGrp="1"/>
          </p:cNvSpPr>
          <p:nvPr>
            <p:ph sz="quarter" idx="11"/>
          </p:nvPr>
        </p:nvSpPr>
        <p:spPr/>
        <p:txBody>
          <a:bodyPr anchor="ctr"/>
          <a:lstStyle/>
          <a:p>
            <a:pPr marL="0" indent="0" algn="ctr">
              <a:buNone/>
            </a:pPr>
            <a:r>
              <a:rPr lang="en-US" dirty="0"/>
              <a:t>Thank you for your attention</a:t>
            </a:r>
          </a:p>
          <a:p>
            <a:pPr marL="0" indent="0" algn="ctr">
              <a:buNone/>
            </a:pPr>
            <a:endParaRPr lang="en-US" dirty="0"/>
          </a:p>
          <a:p>
            <a:pPr marL="0" indent="0" algn="ctr">
              <a:buNone/>
            </a:pPr>
            <a:r>
              <a:rPr lang="en-US" dirty="0"/>
              <a:t>Questions?</a:t>
            </a:r>
          </a:p>
        </p:txBody>
      </p:sp>
    </p:spTree>
    <p:extLst>
      <p:ext uri="{BB962C8B-B14F-4D97-AF65-F5344CB8AC3E}">
        <p14:creationId xmlns:p14="http://schemas.microsoft.com/office/powerpoint/2010/main" val="320485041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0CE978-0133-A7B0-B5DD-AB4F4DC49B71}"/>
              </a:ext>
            </a:extLst>
          </p:cNvPr>
          <p:cNvSpPr>
            <a:spLocks noGrp="1"/>
          </p:cNvSpPr>
          <p:nvPr>
            <p:ph type="title"/>
          </p:nvPr>
        </p:nvSpPr>
        <p:spPr/>
        <p:txBody>
          <a:bodyPr/>
          <a:lstStyle/>
          <a:p>
            <a:r>
              <a:rPr lang="en-US" dirty="0"/>
              <a:t>References</a:t>
            </a:r>
          </a:p>
        </p:txBody>
      </p:sp>
      <p:sp>
        <p:nvSpPr>
          <p:cNvPr id="3" name="Content Placeholder 2">
            <a:extLst>
              <a:ext uri="{FF2B5EF4-FFF2-40B4-BE49-F238E27FC236}">
                <a16:creationId xmlns:a16="http://schemas.microsoft.com/office/drawing/2014/main" id="{D6683C90-DC82-4F26-D24C-6FE5769D9F61}"/>
              </a:ext>
            </a:extLst>
          </p:cNvPr>
          <p:cNvSpPr>
            <a:spLocks noGrp="1"/>
          </p:cNvSpPr>
          <p:nvPr>
            <p:ph sz="quarter" idx="11"/>
          </p:nvPr>
        </p:nvSpPr>
        <p:spPr/>
        <p:txBody>
          <a:bodyPr/>
          <a:lstStyle/>
          <a:p>
            <a:r>
              <a:rPr lang="en-US" sz="1200" dirty="0"/>
              <a:t>Abadi, M., Barham, P., Chen, J., Chen, Z., Davis, A., Dean, J., Devin, M., Ghemawat, S., Irving, G., </a:t>
            </a:r>
            <a:r>
              <a:rPr lang="en-US" sz="1200" dirty="0" err="1"/>
              <a:t>Isard</a:t>
            </a:r>
            <a:r>
              <a:rPr lang="en-US" sz="1200" dirty="0"/>
              <a:t>, M. &amp; others (2016). TensorFlow: A System for Large-Scale Machine Learning.. OSDI (p./pp. 265—283). </a:t>
            </a:r>
          </a:p>
          <a:p>
            <a:r>
              <a:rPr lang="en-US" sz="1200" dirty="0"/>
              <a:t>Bohemia Interactive. (2016) VBS. [Online]. Available: https: //</a:t>
            </a:r>
            <a:r>
              <a:rPr lang="en-US" sz="1200" dirty="0" err="1"/>
              <a:t>bisimulations.com</a:t>
            </a:r>
            <a:r>
              <a:rPr lang="en-US" sz="1200" dirty="0"/>
              <a:t>/virtual-battlespace-3.</a:t>
            </a:r>
          </a:p>
          <a:p>
            <a:r>
              <a:rPr lang="en-US" sz="1200" dirty="0"/>
              <a:t>Cameron, G. D., Duncan G. I. (1996). PARAMICS – Parallel microscopic simulation of road traffic. The journal of supercomputing, 10(1), pp. 25-53.</a:t>
            </a:r>
          </a:p>
          <a:p>
            <a:r>
              <a:rPr lang="en-US" sz="1200" dirty="0"/>
              <a:t>Casas, J., Ferrer, J. L., Garcia, D., </a:t>
            </a:r>
            <a:r>
              <a:rPr lang="en-US" sz="1200" dirty="0" err="1"/>
              <a:t>Perarnau</a:t>
            </a:r>
            <a:r>
              <a:rPr lang="en-US" sz="1200" dirty="0"/>
              <a:t>, J., </a:t>
            </a:r>
            <a:r>
              <a:rPr lang="en-US" sz="1200" dirty="0" err="1"/>
              <a:t>Torday</a:t>
            </a:r>
            <a:r>
              <a:rPr lang="en-US" sz="1200" dirty="0"/>
              <a:t>, A (2010). Traffic simulation with </a:t>
            </a:r>
            <a:r>
              <a:rPr lang="en-US" sz="1200" dirty="0" err="1"/>
              <a:t>aimsun</a:t>
            </a:r>
            <a:r>
              <a:rPr lang="en-US" sz="1200" dirty="0"/>
              <a:t>. In fundamentals of traffic simulation (pp. 173-232). Springer, New York, NY.</a:t>
            </a:r>
          </a:p>
          <a:p>
            <a:r>
              <a:rPr lang="en-US" sz="1200" dirty="0" err="1"/>
              <a:t>Checa</a:t>
            </a:r>
            <a:r>
              <a:rPr lang="en-US" sz="1200" dirty="0"/>
              <a:t>, D., &amp; Bustillo, A. (2020). A review of immersive virtual reality serious games to enhance learning and training. Multimedia Tools and Applications, 79(9–10), 5501–5527. https://</a:t>
            </a:r>
            <a:r>
              <a:rPr lang="en-US" sz="1200" dirty="0" err="1"/>
              <a:t>doi.org</a:t>
            </a:r>
            <a:r>
              <a:rPr lang="en-US" sz="1200" dirty="0"/>
              <a:t>/10.1007/s11042-019- 08348-9</a:t>
            </a:r>
          </a:p>
          <a:p>
            <a:r>
              <a:rPr lang="en-US" sz="1200" dirty="0" err="1"/>
              <a:t>Dosovitskiy</a:t>
            </a:r>
            <a:r>
              <a:rPr lang="en-US" sz="1200" dirty="0"/>
              <a:t>, A., Ros, G., </a:t>
            </a:r>
            <a:r>
              <a:rPr lang="en-US" sz="1200" dirty="0" err="1"/>
              <a:t>Codevilla</a:t>
            </a:r>
            <a:r>
              <a:rPr lang="en-US" sz="1200" dirty="0"/>
              <a:t>, F., Lopez, A., </a:t>
            </a:r>
            <a:r>
              <a:rPr lang="en-US" sz="1200" dirty="0" err="1"/>
              <a:t>Koltun</a:t>
            </a:r>
            <a:r>
              <a:rPr lang="en-US" sz="1200" dirty="0"/>
              <a:t>, V. (2017). CARLA: An open urban driving simulator. </a:t>
            </a:r>
            <a:r>
              <a:rPr lang="en-US" sz="1200" dirty="0" err="1"/>
              <a:t>arXiv</a:t>
            </a:r>
            <a:r>
              <a:rPr lang="en-US" sz="1200" dirty="0"/>
              <a:t> preprint </a:t>
            </a:r>
            <a:r>
              <a:rPr lang="en-US" sz="1200" dirty="0" err="1"/>
              <a:t>arXiv</a:t>
            </a:r>
            <a:r>
              <a:rPr lang="en-US" sz="1200" dirty="0"/>
              <a:t>: 1711.03938.</a:t>
            </a:r>
          </a:p>
          <a:p>
            <a:r>
              <a:rPr lang="en-US" sz="1200" dirty="0"/>
              <a:t>End to end learning for self-driving cars. </a:t>
            </a:r>
            <a:r>
              <a:rPr lang="en-US" sz="1200" dirty="0" err="1"/>
              <a:t>arXiv</a:t>
            </a:r>
            <a:r>
              <a:rPr lang="en-US" sz="1200" dirty="0"/>
              <a:t> preprint arXiv:1604.07316. </a:t>
            </a:r>
            <a:r>
              <a:rPr lang="en-US" sz="1200" dirty="0" err="1"/>
              <a:t>Kingma</a:t>
            </a:r>
            <a:r>
              <a:rPr lang="en-US" sz="1200" dirty="0"/>
              <a:t>, D. P., &amp; Ba, J. (2014). Adam: A method for stochastic optimization. </a:t>
            </a:r>
            <a:r>
              <a:rPr lang="en-US" sz="1200" dirty="0" err="1"/>
              <a:t>arXiv</a:t>
            </a:r>
            <a:r>
              <a:rPr lang="en-US" sz="1200" dirty="0"/>
              <a:t> preprint arXiv:1412.6980.</a:t>
            </a:r>
          </a:p>
          <a:p>
            <a:r>
              <a:rPr lang="en-US" sz="1200" dirty="0"/>
              <a:t>Epic Games. (2019). Unreal Engine. Retrieved from https://</a:t>
            </a:r>
            <a:r>
              <a:rPr lang="en-US" sz="1200" dirty="0" err="1"/>
              <a:t>www.unrealengine.com</a:t>
            </a:r>
            <a:endParaRPr lang="en-US" sz="1200" dirty="0"/>
          </a:p>
          <a:p>
            <a:r>
              <a:rPr lang="en-US" sz="1200" dirty="0" err="1"/>
              <a:t>Finseth</a:t>
            </a:r>
            <a:r>
              <a:rPr lang="en-US" sz="1200" dirty="0"/>
              <a:t>, T. T., Keren, N., </a:t>
            </a:r>
            <a:r>
              <a:rPr lang="en-US" sz="1200" dirty="0" err="1"/>
              <a:t>Dorneich</a:t>
            </a:r>
            <a:r>
              <a:rPr lang="en-US" sz="1200" dirty="0"/>
              <a:t>, M. C., Franke, W. D., Anderson, C. C., &amp; Shelley, M. C. (2018). Evaluating the effectiveness of graduated stress exposure in virtual spaceflight hazard training. Journal of Cognitive Engineering and Decision Making, 12(4), 248-268.</a:t>
            </a:r>
          </a:p>
          <a:p>
            <a:r>
              <a:rPr lang="en-US" sz="1200" dirty="0"/>
              <a:t>Haas, J. K. (2014). A history of the unity game engine.</a:t>
            </a:r>
          </a:p>
          <a:p>
            <a:r>
              <a:rPr lang="en-US" sz="1200" dirty="0"/>
              <a:t>Hijazi, S., Kumar, R., &amp; Rowen, C. (2015). Using convolutional neural networks for image recognition. Cadence Design Systems Inc.: San Jose, CA, USA, 1-12.</a:t>
            </a:r>
          </a:p>
          <a:p>
            <a:r>
              <a:rPr lang="en-US" sz="1200" dirty="0" err="1"/>
              <a:t>Ioffe</a:t>
            </a:r>
            <a:r>
              <a:rPr lang="en-US" sz="1200" dirty="0"/>
              <a:t>, S., &amp; </a:t>
            </a:r>
            <a:r>
              <a:rPr lang="en-US" sz="1200" dirty="0" err="1"/>
              <a:t>Szegedy</a:t>
            </a:r>
            <a:r>
              <a:rPr lang="en-US" sz="1200" dirty="0"/>
              <a:t>, C. (2015). Batch normalization: Accelerating deep network training by reducing internal covariate shift. </a:t>
            </a:r>
            <a:r>
              <a:rPr lang="en-US" sz="1200" dirty="0" err="1"/>
              <a:t>arXiv</a:t>
            </a:r>
            <a:r>
              <a:rPr lang="en-US" sz="1200" dirty="0"/>
              <a:t> preprint arXiv:1502.03167.</a:t>
            </a:r>
          </a:p>
          <a:p>
            <a:r>
              <a:rPr lang="en-US" sz="1200" dirty="0"/>
              <a:t>J. R. </a:t>
            </a:r>
            <a:r>
              <a:rPr lang="en-US" sz="1200" dirty="0" err="1"/>
              <a:t>Koza</a:t>
            </a:r>
            <a:r>
              <a:rPr lang="en-US" sz="1200" dirty="0"/>
              <a:t>. (1992). Genetic programming: on the programming of computers by means of natural selection. Cambridge, MA, USA: MIT Press</a:t>
            </a:r>
          </a:p>
          <a:p>
            <a:r>
              <a:rPr lang="en-US" sz="1200" dirty="0"/>
              <a:t>Jensen, L., &amp; </a:t>
            </a:r>
            <a:r>
              <a:rPr lang="en-US" sz="1200" dirty="0" err="1"/>
              <a:t>Konradsen</a:t>
            </a:r>
            <a:r>
              <a:rPr lang="en-US" sz="1200" dirty="0"/>
              <a:t>, F. (2018). A review of the use of virtual reality head-mounted displays in education and training. Education and Information Technologies, 23(4), 1515–1529. </a:t>
            </a:r>
            <a:r>
              <a:rPr lang="en-US" sz="1200" dirty="0">
                <a:hlinkClick r:id="rId3"/>
              </a:rPr>
              <a:t>https://doi.org/10.1007/s10639-017- 9676-0</a:t>
            </a:r>
            <a:endParaRPr lang="en-US" sz="1200" dirty="0"/>
          </a:p>
          <a:p>
            <a:r>
              <a:rPr lang="en-US" sz="1200" dirty="0" err="1"/>
              <a:t>Kalivarapu</a:t>
            </a:r>
            <a:r>
              <a:rPr lang="en-US" sz="1200" dirty="0"/>
              <a:t>, V., Kohl. A, Miller. J, &amp; Winer. E (2020). Designing a Deep Learning and Computer-Vision Based Autonomous Vehicle Within a Multimodal Traffic Simulation Framework. Interservice/Industry Training, Simulation, and Education Conference (I/ITSEC) Paper No. 20455 </a:t>
            </a:r>
          </a:p>
          <a:p>
            <a:r>
              <a:rPr lang="en-US" sz="1200" dirty="0"/>
              <a:t>Kohl, A. R., &amp; Winer, E. H. (2019). Visualizing engineering design data using a modified two-level self-organizing map clustering approach. In AIAA Aviation 2019 Forum (p. 3665)</a:t>
            </a:r>
          </a:p>
          <a:p>
            <a:r>
              <a:rPr lang="en-US" sz="1200" dirty="0" err="1"/>
              <a:t>Lele</a:t>
            </a:r>
            <a:r>
              <a:rPr lang="en-US" sz="1200" dirty="0"/>
              <a:t>, A. (2013). Virtual reality and its military utility. Journal of Ambient Intelligence and Humanized Computing, 4(1), 17–26. https://</a:t>
            </a:r>
            <a:r>
              <a:rPr lang="en-US" sz="1200" dirty="0" err="1"/>
              <a:t>doi.org</a:t>
            </a:r>
            <a:r>
              <a:rPr lang="en-US" sz="1200" dirty="0"/>
              <a:t>/10.1007/s12652-011-0052-4</a:t>
            </a:r>
          </a:p>
          <a:p>
            <a:r>
              <a:rPr lang="en-US" sz="1200" dirty="0"/>
              <a:t>Li, Y. (2017). Deep reinforcement learning: An overview. </a:t>
            </a:r>
            <a:r>
              <a:rPr lang="en-US" sz="1200" dirty="0" err="1"/>
              <a:t>arXiv</a:t>
            </a:r>
            <a:r>
              <a:rPr lang="en-US" sz="1200" dirty="0"/>
              <a:t> preprint arXiv:1701.07274</a:t>
            </a:r>
          </a:p>
          <a:p>
            <a:r>
              <a:rPr lang="en-US" sz="1200" dirty="0"/>
              <a:t>Lockheed Martin Defense (2020). Autonomous and Unmanned Systems | Lockheed Martin. Retrieved June 17, 2020, from https://</a:t>
            </a:r>
            <a:r>
              <a:rPr lang="en-US" sz="1200" dirty="0" err="1"/>
              <a:t>www.lockheedmartin.com</a:t>
            </a:r>
            <a:r>
              <a:rPr lang="en-US" sz="1200" dirty="0"/>
              <a:t>/</a:t>
            </a:r>
            <a:r>
              <a:rPr lang="en-US" sz="1200" dirty="0" err="1"/>
              <a:t>en</a:t>
            </a:r>
            <a:r>
              <a:rPr lang="en-US" sz="1200" dirty="0"/>
              <a:t>-us/capabilities/autonomous-unmanned-</a:t>
            </a:r>
            <a:r>
              <a:rPr lang="en-US" sz="1200" dirty="0" err="1"/>
              <a:t>systems.html</a:t>
            </a:r>
            <a:endParaRPr lang="en-US" sz="1200" dirty="0"/>
          </a:p>
          <a:p>
            <a:endParaRPr lang="en-US" sz="1200" dirty="0"/>
          </a:p>
          <a:p>
            <a:endParaRPr lang="en-US" sz="1200" dirty="0"/>
          </a:p>
          <a:p>
            <a:endParaRPr lang="en-US" sz="1200" dirty="0"/>
          </a:p>
          <a:p>
            <a:endParaRPr lang="en-US" sz="1200" dirty="0"/>
          </a:p>
          <a:p>
            <a:endParaRPr lang="en-US" sz="1200" dirty="0"/>
          </a:p>
          <a:p>
            <a:endParaRPr lang="en-US" sz="1200" dirty="0"/>
          </a:p>
        </p:txBody>
      </p:sp>
    </p:spTree>
    <p:extLst>
      <p:ext uri="{BB962C8B-B14F-4D97-AF65-F5344CB8AC3E}">
        <p14:creationId xmlns:p14="http://schemas.microsoft.com/office/powerpoint/2010/main" val="232746160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0CE978-0133-A7B0-B5DD-AB4F4DC49B71}"/>
              </a:ext>
            </a:extLst>
          </p:cNvPr>
          <p:cNvSpPr>
            <a:spLocks noGrp="1"/>
          </p:cNvSpPr>
          <p:nvPr>
            <p:ph type="title"/>
          </p:nvPr>
        </p:nvSpPr>
        <p:spPr/>
        <p:txBody>
          <a:bodyPr/>
          <a:lstStyle/>
          <a:p>
            <a:r>
              <a:rPr lang="en-US" dirty="0"/>
              <a:t>References</a:t>
            </a:r>
          </a:p>
        </p:txBody>
      </p:sp>
      <p:sp>
        <p:nvSpPr>
          <p:cNvPr id="3" name="Content Placeholder 2">
            <a:extLst>
              <a:ext uri="{FF2B5EF4-FFF2-40B4-BE49-F238E27FC236}">
                <a16:creationId xmlns:a16="http://schemas.microsoft.com/office/drawing/2014/main" id="{D6683C90-DC82-4F26-D24C-6FE5769D9F61}"/>
              </a:ext>
            </a:extLst>
          </p:cNvPr>
          <p:cNvSpPr>
            <a:spLocks noGrp="1"/>
          </p:cNvSpPr>
          <p:nvPr>
            <p:ph sz="quarter" idx="11"/>
          </p:nvPr>
        </p:nvSpPr>
        <p:spPr/>
        <p:txBody>
          <a:bodyPr/>
          <a:lstStyle/>
          <a:p>
            <a:r>
              <a:rPr lang="en-US" sz="1200" dirty="0"/>
              <a:t>Magic Leap. (2022). Magic Leap 1 AR Information and Pricing. Retrieved from https://</a:t>
            </a:r>
            <a:r>
              <a:rPr lang="en-US" sz="1200" dirty="0" err="1"/>
              <a:t>www.magicleap.com</a:t>
            </a:r>
            <a:r>
              <a:rPr lang="en-US" sz="1200" dirty="0"/>
              <a:t>/magic-leap-1 </a:t>
            </a:r>
          </a:p>
          <a:p>
            <a:r>
              <a:rPr lang="en-US" sz="1200" dirty="0"/>
              <a:t>Magic Leap. (2022). Shop Magic Leap 1. Retrieved from https://</a:t>
            </a:r>
            <a:r>
              <a:rPr lang="en-US" sz="1200" dirty="0" err="1"/>
              <a:t>shop.magicleap.com</a:t>
            </a:r>
            <a:r>
              <a:rPr lang="en-US" sz="1200" dirty="0"/>
              <a:t>/#/ </a:t>
            </a:r>
          </a:p>
          <a:p>
            <a:r>
              <a:rPr lang="en-US" sz="1200" dirty="0"/>
              <a:t>Microsoft. (2022). HoloLens 2 Display.  Retrieved from https://</a:t>
            </a:r>
            <a:r>
              <a:rPr lang="en-US" sz="1200" dirty="0" err="1"/>
              <a:t>docs.microsoft.com</a:t>
            </a:r>
            <a:r>
              <a:rPr lang="en-US" sz="1200" dirty="0"/>
              <a:t>/</a:t>
            </a:r>
            <a:r>
              <a:rPr lang="en-US" sz="1200" dirty="0" err="1"/>
              <a:t>en</a:t>
            </a:r>
            <a:r>
              <a:rPr lang="en-US" sz="1200" dirty="0"/>
              <a:t>-us/</a:t>
            </a:r>
            <a:r>
              <a:rPr lang="en-US" sz="1200" dirty="0" err="1"/>
              <a:t>hololens</a:t>
            </a:r>
            <a:r>
              <a:rPr lang="en-US" sz="1200" dirty="0"/>
              <a:t>/hololens2-display</a:t>
            </a:r>
          </a:p>
          <a:p>
            <a:r>
              <a:rPr lang="en-US" sz="1200" dirty="0"/>
              <a:t>Microsoft. (2022). HoloLens 2. Retrieved from https://</a:t>
            </a:r>
            <a:r>
              <a:rPr lang="en-US" sz="1200" dirty="0" err="1"/>
              <a:t>www.microsoft.com</a:t>
            </a:r>
            <a:r>
              <a:rPr lang="en-US" sz="1200" dirty="0"/>
              <a:t>/</a:t>
            </a:r>
            <a:r>
              <a:rPr lang="en-US" sz="1200" dirty="0" err="1"/>
              <a:t>en</a:t>
            </a:r>
            <a:r>
              <a:rPr lang="en-US" sz="1200" dirty="0"/>
              <a:t>-us/</a:t>
            </a:r>
            <a:r>
              <a:rPr lang="en-US" sz="1200" dirty="0" err="1"/>
              <a:t>hololens</a:t>
            </a:r>
            <a:r>
              <a:rPr lang="en-US" sz="1200" dirty="0"/>
              <a:t>/hardware</a:t>
            </a:r>
          </a:p>
          <a:p>
            <a:r>
              <a:rPr lang="en-US" sz="1200" dirty="0"/>
              <a:t>Milgram, P., </a:t>
            </a:r>
            <a:r>
              <a:rPr lang="en-US" sz="1200" dirty="0" err="1"/>
              <a:t>Takemura</a:t>
            </a:r>
            <a:r>
              <a:rPr lang="en-US" sz="1200" dirty="0"/>
              <a:t>, H., </a:t>
            </a:r>
            <a:r>
              <a:rPr lang="en-US" sz="1200" dirty="0" err="1"/>
              <a:t>Utsumi</a:t>
            </a:r>
            <a:r>
              <a:rPr lang="en-US" sz="1200" dirty="0"/>
              <a:t>, A., &amp; </a:t>
            </a:r>
            <a:r>
              <a:rPr lang="en-US" sz="1200" dirty="0" err="1"/>
              <a:t>Kishino</a:t>
            </a:r>
            <a:r>
              <a:rPr lang="en-US" sz="1200" dirty="0"/>
              <a:t>, F. (1994). Augmented Reality: A class of displays on the reality-virtuality continuum. </a:t>
            </a:r>
            <a:r>
              <a:rPr lang="en-US" sz="1200" dirty="0" err="1"/>
              <a:t>Telemanipulator</a:t>
            </a:r>
            <a:r>
              <a:rPr lang="en-US" sz="1200" dirty="0"/>
              <a:t> and Telepresence Technologies, 2351, 282–292. http://</a:t>
            </a:r>
            <a:r>
              <a:rPr lang="en-US" sz="1200" dirty="0" err="1"/>
              <a:t>proceedings.spiedigitallibrary.org</a:t>
            </a:r>
            <a:r>
              <a:rPr lang="en-US" sz="1200" dirty="0"/>
              <a:t>/</a:t>
            </a:r>
            <a:r>
              <a:rPr lang="en-US" sz="1200" dirty="0" err="1"/>
              <a:t>proceeding.aspx?articleid</a:t>
            </a:r>
            <a:r>
              <a:rPr lang="en-US" sz="1200" dirty="0"/>
              <a:t>=981543</a:t>
            </a:r>
          </a:p>
          <a:p>
            <a:r>
              <a:rPr lang="en-US" sz="1200" dirty="0"/>
              <a:t>NVIDIA DRIVE CONSTELLATION. (2020). NVIDIA DRIVE CONSTELLATION – Virtual Reality Autonomous Vehicle Simulator. Retrieved June 17, 2020 from https://</a:t>
            </a:r>
            <a:r>
              <a:rPr lang="en-US" sz="1200" dirty="0" err="1"/>
              <a:t>www.nvidia.com</a:t>
            </a:r>
            <a:r>
              <a:rPr lang="en-US" sz="1200" dirty="0"/>
              <a:t>/</a:t>
            </a:r>
            <a:r>
              <a:rPr lang="en-US" sz="1200" dirty="0" err="1"/>
              <a:t>en</a:t>
            </a:r>
            <a:r>
              <a:rPr lang="en-US" sz="1200" dirty="0"/>
              <a:t>-us/self-driving-cars/drive-constellation/ Gazebo (2020). Gazebo Vehicle and City Simulation. Retrieved Jun 22, 2020 from http://</a:t>
            </a:r>
            <a:r>
              <a:rPr lang="en-US" sz="1200" dirty="0" err="1"/>
              <a:t>gazebosim.org</a:t>
            </a:r>
            <a:r>
              <a:rPr lang="en-US" sz="1200" dirty="0"/>
              <a:t>/blog/</a:t>
            </a:r>
            <a:r>
              <a:rPr lang="en-US" sz="1200" dirty="0" err="1"/>
              <a:t>car_sim</a:t>
            </a:r>
            <a:r>
              <a:rPr lang="en-US" sz="1200" dirty="0"/>
              <a:t> Alvarez, S. (2020). Tesla’s controversial vision-based full self-driving approach is finally paying off. Retrieved June 21, 2020. Retrieved from https://</a:t>
            </a:r>
            <a:r>
              <a:rPr lang="en-US" sz="1200" dirty="0" err="1"/>
              <a:t>www.teslarati.com</a:t>
            </a:r>
            <a:r>
              <a:rPr lang="en-US" sz="1200" dirty="0"/>
              <a:t>/tesla-autopilot-full-self-driving-vision-based-approach- validated-video/</a:t>
            </a:r>
          </a:p>
          <a:p>
            <a:r>
              <a:rPr lang="en-US" sz="1200" dirty="0"/>
              <a:t>NVIDIA DRIVE Platform. (2020). NVIDIA DRIVE – Autonomous Vehicle Development Platforms. </a:t>
            </a:r>
          </a:p>
          <a:p>
            <a:r>
              <a:rPr lang="en-US" sz="1200" dirty="0"/>
              <a:t>Oculus Quest 2. (2022). Quest 2 Specs. Retrieved from https://</a:t>
            </a:r>
            <a:r>
              <a:rPr lang="en-US" sz="1200" dirty="0" err="1"/>
              <a:t>store.facebook.com</a:t>
            </a:r>
            <a:r>
              <a:rPr lang="en-US" sz="1200" dirty="0"/>
              <a:t>/quest/products/quest-2/</a:t>
            </a:r>
          </a:p>
          <a:p>
            <a:r>
              <a:rPr lang="en-US" sz="1200" dirty="0" err="1"/>
              <a:t>Paszke</a:t>
            </a:r>
            <a:r>
              <a:rPr lang="en-US" sz="1200" dirty="0"/>
              <a:t>, A., Gross, S., Massa, F., </a:t>
            </a:r>
            <a:r>
              <a:rPr lang="en-US" sz="1200" dirty="0" err="1"/>
              <a:t>Lerer</a:t>
            </a:r>
            <a:r>
              <a:rPr lang="en-US" sz="1200" dirty="0"/>
              <a:t>, A., Bradbury, J., </a:t>
            </a:r>
            <a:r>
              <a:rPr lang="en-US" sz="1200" dirty="0" err="1"/>
              <a:t>Chanan</a:t>
            </a:r>
            <a:r>
              <a:rPr lang="en-US" sz="1200" dirty="0"/>
              <a:t>, G., … </a:t>
            </a:r>
            <a:r>
              <a:rPr lang="en-US" sz="1200" dirty="0" err="1"/>
              <a:t>Chintala</a:t>
            </a:r>
            <a:r>
              <a:rPr lang="en-US" sz="1200" dirty="0"/>
              <a:t>, S. (2019). </a:t>
            </a:r>
            <a:r>
              <a:rPr lang="en-US" sz="1200" dirty="0" err="1"/>
              <a:t>PyTorch</a:t>
            </a:r>
            <a:r>
              <a:rPr lang="en-US" sz="1200" dirty="0"/>
              <a:t>: An Imperative Style, High-Performance Deep Learning Library. In Advances in Neural Information Processing Systems 32 (pp. 8024–8035). Curran Associates, Inc. Retrieved from http://</a:t>
            </a:r>
            <a:r>
              <a:rPr lang="en-US" sz="1200" dirty="0" err="1"/>
              <a:t>papers.neurips.cc</a:t>
            </a:r>
            <a:r>
              <a:rPr lang="en-US" sz="1200" dirty="0"/>
              <a:t>/paper/9015-pytorch-an-imperative-style-high-performance-deep-learning-library.pdf</a:t>
            </a:r>
          </a:p>
          <a:p>
            <a:r>
              <a:rPr lang="en-US" sz="1200" dirty="0"/>
              <a:t>Rogers, S. (2019, September 12). What We Know About HoloLens 2. Forbes. Retrieved July 7, 2022, from https://</a:t>
            </a:r>
            <a:r>
              <a:rPr lang="en-US" sz="1200" dirty="0" err="1"/>
              <a:t>www.forbes.com</a:t>
            </a:r>
            <a:r>
              <a:rPr lang="en-US" sz="1200" dirty="0"/>
              <a:t>/sites/</a:t>
            </a:r>
            <a:r>
              <a:rPr lang="en-US" sz="1200" dirty="0" err="1"/>
              <a:t>solrogers</a:t>
            </a:r>
            <a:r>
              <a:rPr lang="en-US" sz="1200" dirty="0"/>
              <a:t>/2019/09/11/what-we-know-about-hololens-2/?</a:t>
            </a:r>
            <a:r>
              <a:rPr lang="en-US" sz="1200" dirty="0" err="1"/>
              <a:t>sh</a:t>
            </a:r>
            <a:r>
              <a:rPr lang="en-US" sz="1200" dirty="0"/>
              <a:t>=176563cf4662  </a:t>
            </a:r>
          </a:p>
          <a:p>
            <a:r>
              <a:rPr lang="en-US" sz="1200" dirty="0"/>
              <a:t>Russell, S. J., Norvig, P., &amp; Davis, E. (2010). Artificial intelligence: a modern approach. 3rd ed. Upper Saddle River, NJ: Prentice Hall.</a:t>
            </a:r>
          </a:p>
          <a:p>
            <a:r>
              <a:rPr lang="en-US" sz="1200" dirty="0"/>
              <a:t>Shah, S., Dey, D., Lovett, C., &amp; Kapoor, A. (2018). </a:t>
            </a:r>
            <a:r>
              <a:rPr lang="en-US" sz="1200" dirty="0" err="1"/>
              <a:t>Airsim</a:t>
            </a:r>
            <a:r>
              <a:rPr lang="en-US" sz="1200" dirty="0"/>
              <a:t>: High-fidelity visual and physical simulation for autonomous vehicles. In Field and service robotics (pp. 621-635). Springer, Cham.</a:t>
            </a:r>
          </a:p>
          <a:p>
            <a:r>
              <a:rPr lang="en-US" sz="1200" dirty="0"/>
              <a:t>Singh, A., Jones, S., </a:t>
            </a:r>
            <a:r>
              <a:rPr lang="en-US" sz="1200" dirty="0" err="1"/>
              <a:t>Ganapathysubramanian</a:t>
            </a:r>
            <a:r>
              <a:rPr lang="en-US" sz="1200" dirty="0"/>
              <a:t>, B., Sarkar, S., Mueller, D., Sandhu, K., &amp; </a:t>
            </a:r>
            <a:r>
              <a:rPr lang="en-US" sz="1200" dirty="0" err="1"/>
              <a:t>Nagasubramanian</a:t>
            </a:r>
            <a:r>
              <a:rPr lang="en-US" sz="1200" dirty="0"/>
              <a:t>, K. (2021). Challenges and opportunities in machine-augmented plant stress phenotyping. Trends in Plant Science, 26(1), 53-69.</a:t>
            </a:r>
          </a:p>
          <a:p>
            <a:r>
              <a:rPr lang="en-US" sz="1200" dirty="0" err="1"/>
              <a:t>Stanney</a:t>
            </a:r>
            <a:r>
              <a:rPr lang="en-US" sz="1200" dirty="0"/>
              <a:t> KM, Archer J, Skinner A, et al. Performance gains from adaptive </a:t>
            </a:r>
            <a:r>
              <a:rPr lang="en-US" sz="1200" dirty="0" err="1"/>
              <a:t>eXtended</a:t>
            </a:r>
            <a:r>
              <a:rPr lang="en-US" sz="1200" dirty="0"/>
              <a:t> Reality training fueled by artificial intelligence. The Journal of Defense Modeling and Simulation. 2022;19(2):195-218. doi:10.1177/15485129211064809</a:t>
            </a:r>
          </a:p>
          <a:p>
            <a:pPr marL="0" indent="0">
              <a:buNone/>
            </a:pPr>
            <a:endParaRPr lang="en-US" sz="1200" dirty="0"/>
          </a:p>
          <a:p>
            <a:endParaRPr lang="en-US" sz="1200" dirty="0"/>
          </a:p>
          <a:p>
            <a:endParaRPr lang="en-US" sz="1200" dirty="0"/>
          </a:p>
        </p:txBody>
      </p:sp>
    </p:spTree>
    <p:extLst>
      <p:ext uri="{BB962C8B-B14F-4D97-AF65-F5344CB8AC3E}">
        <p14:creationId xmlns:p14="http://schemas.microsoft.com/office/powerpoint/2010/main" val="315810248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0CE978-0133-A7B0-B5DD-AB4F4DC49B71}"/>
              </a:ext>
            </a:extLst>
          </p:cNvPr>
          <p:cNvSpPr>
            <a:spLocks noGrp="1"/>
          </p:cNvSpPr>
          <p:nvPr>
            <p:ph type="title"/>
          </p:nvPr>
        </p:nvSpPr>
        <p:spPr/>
        <p:txBody>
          <a:bodyPr/>
          <a:lstStyle/>
          <a:p>
            <a:r>
              <a:rPr lang="en-US" dirty="0"/>
              <a:t>References</a:t>
            </a:r>
          </a:p>
        </p:txBody>
      </p:sp>
      <p:sp>
        <p:nvSpPr>
          <p:cNvPr id="3" name="Content Placeholder 2">
            <a:extLst>
              <a:ext uri="{FF2B5EF4-FFF2-40B4-BE49-F238E27FC236}">
                <a16:creationId xmlns:a16="http://schemas.microsoft.com/office/drawing/2014/main" id="{D6683C90-DC82-4F26-D24C-6FE5769D9F61}"/>
              </a:ext>
            </a:extLst>
          </p:cNvPr>
          <p:cNvSpPr>
            <a:spLocks noGrp="1"/>
          </p:cNvSpPr>
          <p:nvPr>
            <p:ph sz="quarter" idx="11"/>
          </p:nvPr>
        </p:nvSpPr>
        <p:spPr/>
        <p:txBody>
          <a:bodyPr/>
          <a:lstStyle/>
          <a:p>
            <a:r>
              <a:rPr lang="en-US" sz="1200" dirty="0"/>
              <a:t>The College Tour. (2022, July 3). Graduate College and College of Veterinary Medicine at ISU | The College Tour. YouTube. Retrieved July 7, 2022, from https://</a:t>
            </a:r>
            <a:r>
              <a:rPr lang="en-US" sz="1200" dirty="0" err="1"/>
              <a:t>www.youtube.com</a:t>
            </a:r>
            <a:r>
              <a:rPr lang="en-US" sz="1200" dirty="0"/>
              <a:t>/</a:t>
            </a:r>
            <a:r>
              <a:rPr lang="en-US" sz="1200" dirty="0" err="1"/>
              <a:t>watch?v</a:t>
            </a:r>
            <a:r>
              <a:rPr lang="en-US" sz="1200" dirty="0"/>
              <a:t>=AE-9-nYBN4w</a:t>
            </a:r>
          </a:p>
          <a:p>
            <a:r>
              <a:rPr lang="en-US" sz="1200" dirty="0"/>
              <a:t>V. </a:t>
            </a:r>
            <a:r>
              <a:rPr lang="en-US" sz="1200" dirty="0" err="1"/>
              <a:t>Mnih</a:t>
            </a:r>
            <a:r>
              <a:rPr lang="en-US" sz="1200" dirty="0"/>
              <a:t>, A. P. </a:t>
            </a:r>
            <a:r>
              <a:rPr lang="en-US" sz="1200" dirty="0" err="1"/>
              <a:t>Badia</a:t>
            </a:r>
            <a:r>
              <a:rPr lang="en-US" sz="1200" dirty="0"/>
              <a:t>, M. Mirza, A. Graves, T. P. </a:t>
            </a:r>
            <a:r>
              <a:rPr lang="en-US" sz="1200" dirty="0" err="1"/>
              <a:t>Lillicrap</a:t>
            </a:r>
            <a:r>
              <a:rPr lang="en-US" sz="1200" dirty="0"/>
              <a:t>, T. Harley, D. Silver, and K. </a:t>
            </a:r>
            <a:r>
              <a:rPr lang="en-US" sz="1200" dirty="0" err="1"/>
              <a:t>Kavukcuoglu</a:t>
            </a:r>
            <a:r>
              <a:rPr lang="en-US" sz="1200" dirty="0"/>
              <a:t>. (2016). “Asynchronous methods for deep rein- </a:t>
            </a:r>
            <a:r>
              <a:rPr lang="en-US" sz="1200" dirty="0" err="1"/>
              <a:t>forcement</a:t>
            </a:r>
            <a:r>
              <a:rPr lang="en-US" sz="1200" dirty="0"/>
              <a:t> learning,” in International Conference on Machine Learning.</a:t>
            </a:r>
          </a:p>
          <a:p>
            <a:r>
              <a:rPr lang="en-US" sz="1200" dirty="0" err="1"/>
              <a:t>Varjo</a:t>
            </a:r>
            <a:r>
              <a:rPr lang="en-US" sz="1200" dirty="0"/>
              <a:t> XR-3. (2022). </a:t>
            </a:r>
            <a:r>
              <a:rPr lang="en-US" sz="1200" dirty="0" err="1"/>
              <a:t>Varjo</a:t>
            </a:r>
            <a:r>
              <a:rPr lang="en-US" sz="1200" dirty="0"/>
              <a:t> XR-3. Retrieved from https://</a:t>
            </a:r>
            <a:r>
              <a:rPr lang="en-US" sz="1200" dirty="0" err="1"/>
              <a:t>store.varjo.com</a:t>
            </a:r>
            <a:r>
              <a:rPr lang="en-US" sz="1200" dirty="0"/>
              <a:t>/xr-3</a:t>
            </a:r>
          </a:p>
          <a:p>
            <a:r>
              <a:rPr lang="en-US" sz="1200" dirty="0"/>
              <a:t>Virtual Reality Applications Center. (2022). Public Tour Slide Deck.  </a:t>
            </a:r>
          </a:p>
          <a:p>
            <a:r>
              <a:rPr lang="en-US" sz="1200" dirty="0" err="1"/>
              <a:t>Vive</a:t>
            </a:r>
            <a:r>
              <a:rPr lang="en-US" sz="1200" dirty="0"/>
              <a:t> Focus 3. (2022). VIVE Focus 3 Specs. Retrieved from https://</a:t>
            </a:r>
            <a:r>
              <a:rPr lang="en-US" sz="1200" dirty="0" err="1"/>
              <a:t>www.vive.com</a:t>
            </a:r>
            <a:r>
              <a:rPr lang="en-US" sz="1200" dirty="0"/>
              <a:t>/us/product/vive-focus3/specs/</a:t>
            </a:r>
          </a:p>
          <a:p>
            <a:r>
              <a:rPr lang="en-US" sz="1200" dirty="0" err="1"/>
              <a:t>Vive</a:t>
            </a:r>
            <a:r>
              <a:rPr lang="en-US" sz="1200" dirty="0"/>
              <a:t> Pro 2. (2022). VIVE Pro 2 Specs. Retrieved from https://</a:t>
            </a:r>
            <a:r>
              <a:rPr lang="en-US" sz="1200" dirty="0" err="1"/>
              <a:t>www.vive.com</a:t>
            </a:r>
            <a:r>
              <a:rPr lang="en-US" sz="1200" dirty="0"/>
              <a:t>/us/product/vive-pro2/specs/</a:t>
            </a:r>
          </a:p>
          <a:p>
            <a:pPr marL="0" indent="0">
              <a:buNone/>
            </a:pPr>
            <a:endParaRPr lang="en-US" sz="1200" dirty="0"/>
          </a:p>
          <a:p>
            <a:endParaRPr lang="en-US" sz="1200" dirty="0"/>
          </a:p>
          <a:p>
            <a:endParaRPr lang="en-US" sz="1200" dirty="0"/>
          </a:p>
        </p:txBody>
      </p:sp>
    </p:spTree>
    <p:extLst>
      <p:ext uri="{BB962C8B-B14F-4D97-AF65-F5344CB8AC3E}">
        <p14:creationId xmlns:p14="http://schemas.microsoft.com/office/powerpoint/2010/main" val="15761309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8750E1-7AFA-0511-6258-3522C79A4101}"/>
              </a:ext>
            </a:extLst>
          </p:cNvPr>
          <p:cNvSpPr>
            <a:spLocks noGrp="1"/>
          </p:cNvSpPr>
          <p:nvPr>
            <p:ph type="title"/>
          </p:nvPr>
        </p:nvSpPr>
        <p:spPr>
          <a:xfrm>
            <a:off x="2397039" y="0"/>
            <a:ext cx="7416800" cy="795130"/>
          </a:xfrm>
        </p:spPr>
        <p:txBody>
          <a:bodyPr/>
          <a:lstStyle/>
          <a:p>
            <a:r>
              <a:rPr lang="en-US" dirty="0"/>
              <a:t>Extended Reality (XR)</a:t>
            </a:r>
          </a:p>
        </p:txBody>
      </p:sp>
      <p:sp>
        <p:nvSpPr>
          <p:cNvPr id="3" name="Content Placeholder 2">
            <a:extLst>
              <a:ext uri="{FF2B5EF4-FFF2-40B4-BE49-F238E27FC236}">
                <a16:creationId xmlns:a16="http://schemas.microsoft.com/office/drawing/2014/main" id="{A7837CC9-CD7F-9443-BEF8-E31966779234}"/>
              </a:ext>
            </a:extLst>
          </p:cNvPr>
          <p:cNvSpPr>
            <a:spLocks noGrp="1"/>
          </p:cNvSpPr>
          <p:nvPr>
            <p:ph sz="quarter" idx="11"/>
          </p:nvPr>
        </p:nvSpPr>
        <p:spPr>
          <a:xfrm>
            <a:off x="480132" y="1046716"/>
            <a:ext cx="11250613" cy="1734698"/>
          </a:xfrm>
        </p:spPr>
        <p:txBody>
          <a:bodyPr anchor="t" anchorCtr="0"/>
          <a:lstStyle/>
          <a:p>
            <a:r>
              <a:rPr lang="en-US" dirty="0"/>
              <a:t>Umbrella term covering the range of virtual to mixed to augmented reality</a:t>
            </a:r>
          </a:p>
          <a:p>
            <a:r>
              <a:rPr lang="en-US" dirty="0"/>
              <a:t>The “X” represents current and future spatial computing technologies</a:t>
            </a:r>
          </a:p>
          <a:p>
            <a:pPr lvl="1"/>
            <a:r>
              <a:rPr lang="en-US" dirty="0"/>
              <a:t>Head Mounted Displays (HMDs), projections systems, non-invasive brain interfaces</a:t>
            </a:r>
          </a:p>
        </p:txBody>
      </p:sp>
      <p:pic>
        <p:nvPicPr>
          <p:cNvPr id="4" name="Picture 3">
            <a:extLst>
              <a:ext uri="{FF2B5EF4-FFF2-40B4-BE49-F238E27FC236}">
                <a16:creationId xmlns:a16="http://schemas.microsoft.com/office/drawing/2014/main" id="{CAD77CA9-B5B5-401B-B490-51D82B0E5689}"/>
              </a:ext>
            </a:extLst>
          </p:cNvPr>
          <p:cNvPicPr>
            <a:picLocks noChangeAspect="1"/>
          </p:cNvPicPr>
          <p:nvPr/>
        </p:nvPicPr>
        <p:blipFill>
          <a:blip r:embed="rId3"/>
          <a:stretch>
            <a:fillRect/>
          </a:stretch>
        </p:blipFill>
        <p:spPr>
          <a:xfrm>
            <a:off x="2131876" y="3341639"/>
            <a:ext cx="7772400" cy="196330"/>
          </a:xfrm>
          <a:prstGeom prst="rect">
            <a:avLst/>
          </a:prstGeom>
        </p:spPr>
      </p:pic>
      <p:sp>
        <p:nvSpPr>
          <p:cNvPr id="7" name="TextBox 6">
            <a:extLst>
              <a:ext uri="{FF2B5EF4-FFF2-40B4-BE49-F238E27FC236}">
                <a16:creationId xmlns:a16="http://schemas.microsoft.com/office/drawing/2014/main" id="{807B0259-030B-85EC-5BE0-42FA42F340B6}"/>
              </a:ext>
            </a:extLst>
          </p:cNvPr>
          <p:cNvSpPr txBox="1"/>
          <p:nvPr/>
        </p:nvSpPr>
        <p:spPr>
          <a:xfrm>
            <a:off x="2963377" y="2821986"/>
            <a:ext cx="6109398" cy="52322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457189" indent="-457189" eaLnBrk="1" hangingPunct="1">
              <a:spcBef>
                <a:spcPct val="20000"/>
              </a:spcBef>
              <a:buClr>
                <a:schemeClr val="tx1"/>
              </a:buClr>
              <a:buSzPct val="75000"/>
              <a:buFont typeface="Wingdings" charset="2"/>
              <a:buChar char="Ø"/>
              <a:defRPr sz="2800">
                <a:latin typeface="Arial Narrow" charset="0"/>
                <a:ea typeface="Arial Narrow" charset="0"/>
                <a:cs typeface="Arial Narrow" charset="0"/>
              </a:defRPr>
            </a:lvl1pPr>
            <a:lvl2pPr marL="990575" lvl="1" indent="-380990" eaLnBrk="1" hangingPunct="1">
              <a:spcBef>
                <a:spcPct val="20000"/>
              </a:spcBef>
              <a:buClr>
                <a:schemeClr val="tx1"/>
              </a:buClr>
              <a:buSzPct val="75000"/>
              <a:buFont typeface="Wingdings" pitchFamily="2" charset="2"/>
              <a:buChar char="n"/>
              <a:defRPr sz="2400">
                <a:latin typeface="Arial Narrow" charset="0"/>
                <a:ea typeface="Arial Narrow" charset="0"/>
                <a:cs typeface="Arial Narrow" charset="0"/>
              </a:defRPr>
            </a:lvl2pPr>
            <a:lvl3pPr marL="1523962" indent="-304792" eaLnBrk="1" hangingPunct="1">
              <a:spcBef>
                <a:spcPct val="20000"/>
              </a:spcBef>
              <a:buClr>
                <a:schemeClr val="tx1"/>
              </a:buClr>
              <a:buSzPct val="50000"/>
              <a:buFont typeface="Wingdings" charset="2"/>
              <a:buChar char="v"/>
              <a:defRPr sz="2000">
                <a:latin typeface="Arial Narrow" charset="0"/>
                <a:ea typeface="Arial Narrow" charset="0"/>
                <a:cs typeface="Arial Narrow" charset="0"/>
              </a:defRPr>
            </a:lvl3pPr>
            <a:lvl4pPr marL="2133547" indent="-304792" eaLnBrk="1" hangingPunct="1">
              <a:spcBef>
                <a:spcPct val="20000"/>
              </a:spcBef>
              <a:buClr>
                <a:schemeClr val="accent2"/>
              </a:buClr>
              <a:buSzPct val="55000"/>
              <a:buFont typeface="Wingdings" pitchFamily="2" charset="2"/>
              <a:buChar char="n"/>
              <a:defRPr sz="2667">
                <a:latin typeface="+mn-lt"/>
              </a:defRPr>
            </a:lvl4pPr>
            <a:lvl5pPr marL="2743131" indent="-304792" eaLnBrk="1" hangingPunct="1">
              <a:spcBef>
                <a:spcPct val="20000"/>
              </a:spcBef>
              <a:buClr>
                <a:schemeClr val="accent1"/>
              </a:buClr>
              <a:buSzPct val="50000"/>
              <a:buFont typeface="Wingdings" pitchFamily="2" charset="2"/>
              <a:buChar char="n"/>
              <a:defRPr sz="2667">
                <a:latin typeface="+mn-lt"/>
              </a:defRPr>
            </a:lvl5pPr>
            <a:lvl6pPr marL="3352716" indent="-304792" fontAlgn="base">
              <a:spcBef>
                <a:spcPct val="20000"/>
              </a:spcBef>
              <a:spcAft>
                <a:spcPct val="0"/>
              </a:spcAft>
              <a:buClr>
                <a:schemeClr val="accent1"/>
              </a:buClr>
              <a:buSzPct val="50000"/>
              <a:buFont typeface="Wingdings" pitchFamily="2" charset="2"/>
              <a:buChar char="n"/>
              <a:defRPr sz="2667">
                <a:latin typeface="+mn-lt"/>
              </a:defRPr>
            </a:lvl6pPr>
            <a:lvl7pPr marL="3962301" indent="-304792" fontAlgn="base">
              <a:spcBef>
                <a:spcPct val="20000"/>
              </a:spcBef>
              <a:spcAft>
                <a:spcPct val="0"/>
              </a:spcAft>
              <a:buClr>
                <a:schemeClr val="accent1"/>
              </a:buClr>
              <a:buSzPct val="50000"/>
              <a:buFont typeface="Wingdings" pitchFamily="2" charset="2"/>
              <a:buChar char="n"/>
              <a:defRPr sz="2667">
                <a:latin typeface="+mn-lt"/>
              </a:defRPr>
            </a:lvl7pPr>
            <a:lvl8pPr marL="4571886" indent="-304792" fontAlgn="base">
              <a:spcBef>
                <a:spcPct val="20000"/>
              </a:spcBef>
              <a:spcAft>
                <a:spcPct val="0"/>
              </a:spcAft>
              <a:buClr>
                <a:schemeClr val="accent1"/>
              </a:buClr>
              <a:buSzPct val="50000"/>
              <a:buFont typeface="Wingdings" pitchFamily="2" charset="2"/>
              <a:buChar char="n"/>
              <a:defRPr sz="2667">
                <a:latin typeface="+mn-lt"/>
              </a:defRPr>
            </a:lvl8pPr>
            <a:lvl9pPr marL="5181470" indent="-304792" fontAlgn="base">
              <a:spcBef>
                <a:spcPct val="20000"/>
              </a:spcBef>
              <a:spcAft>
                <a:spcPct val="0"/>
              </a:spcAft>
              <a:buClr>
                <a:schemeClr val="accent1"/>
              </a:buClr>
              <a:buSzPct val="50000"/>
              <a:buFont typeface="Wingdings" pitchFamily="2" charset="2"/>
              <a:buChar char="n"/>
              <a:defRPr sz="2667">
                <a:latin typeface="+mn-lt"/>
              </a:defRPr>
            </a:lvl9pPr>
          </a:lstStyle>
          <a:p>
            <a:pPr marL="0" indent="0" algn="ctr">
              <a:buNone/>
            </a:pPr>
            <a:r>
              <a:rPr lang="en-US" b="1" dirty="0"/>
              <a:t>The Reality Continuum</a:t>
            </a:r>
          </a:p>
        </p:txBody>
      </p:sp>
      <p:sp>
        <p:nvSpPr>
          <p:cNvPr id="9" name="TextBox 8">
            <a:extLst>
              <a:ext uri="{FF2B5EF4-FFF2-40B4-BE49-F238E27FC236}">
                <a16:creationId xmlns:a16="http://schemas.microsoft.com/office/drawing/2014/main" id="{CB07CDAD-0D1C-844D-DCDA-3C5A97ABCC5B}"/>
              </a:ext>
            </a:extLst>
          </p:cNvPr>
          <p:cNvSpPr txBox="1"/>
          <p:nvPr/>
        </p:nvSpPr>
        <p:spPr>
          <a:xfrm>
            <a:off x="971291" y="3618833"/>
            <a:ext cx="2321169" cy="400110"/>
          </a:xfrm>
          <a:prstGeom prst="rect">
            <a:avLst/>
          </a:prstGeom>
          <a:noFill/>
        </p:spPr>
        <p:txBody>
          <a:bodyPr wrap="square">
            <a:spAutoFit/>
          </a:bodyPr>
          <a:lstStyle/>
          <a:p>
            <a:r>
              <a:rPr lang="en-US" sz="2000" dirty="0"/>
              <a:t>Augmented Reality</a:t>
            </a:r>
          </a:p>
        </p:txBody>
      </p:sp>
      <p:sp>
        <p:nvSpPr>
          <p:cNvPr id="10" name="TextBox 9">
            <a:extLst>
              <a:ext uri="{FF2B5EF4-FFF2-40B4-BE49-F238E27FC236}">
                <a16:creationId xmlns:a16="http://schemas.microsoft.com/office/drawing/2014/main" id="{03440513-2E95-A4CE-39A5-26E370208106}"/>
              </a:ext>
            </a:extLst>
          </p:cNvPr>
          <p:cNvSpPr txBox="1"/>
          <p:nvPr/>
        </p:nvSpPr>
        <p:spPr>
          <a:xfrm>
            <a:off x="5121260" y="3622902"/>
            <a:ext cx="1793632" cy="400110"/>
          </a:xfrm>
          <a:prstGeom prst="rect">
            <a:avLst/>
          </a:prstGeom>
          <a:noFill/>
        </p:spPr>
        <p:txBody>
          <a:bodyPr wrap="square">
            <a:spAutoFit/>
          </a:bodyPr>
          <a:lstStyle/>
          <a:p>
            <a:r>
              <a:rPr lang="en-US" sz="2000" dirty="0"/>
              <a:t>Mixed Reality</a:t>
            </a:r>
          </a:p>
        </p:txBody>
      </p:sp>
      <p:sp>
        <p:nvSpPr>
          <p:cNvPr id="11" name="TextBox 10">
            <a:extLst>
              <a:ext uri="{FF2B5EF4-FFF2-40B4-BE49-F238E27FC236}">
                <a16:creationId xmlns:a16="http://schemas.microsoft.com/office/drawing/2014/main" id="{7DD0267A-8317-B0BA-0105-9B3FDB992772}"/>
              </a:ext>
            </a:extLst>
          </p:cNvPr>
          <p:cNvSpPr txBox="1"/>
          <p:nvPr/>
        </p:nvSpPr>
        <p:spPr>
          <a:xfrm>
            <a:off x="9007460" y="3618833"/>
            <a:ext cx="1793631" cy="400110"/>
          </a:xfrm>
          <a:prstGeom prst="rect">
            <a:avLst/>
          </a:prstGeom>
          <a:noFill/>
        </p:spPr>
        <p:txBody>
          <a:bodyPr wrap="square">
            <a:spAutoFit/>
          </a:bodyPr>
          <a:lstStyle/>
          <a:p>
            <a:r>
              <a:rPr lang="en-US" sz="2000" dirty="0"/>
              <a:t>Virtual Reality</a:t>
            </a:r>
          </a:p>
        </p:txBody>
      </p:sp>
      <p:pic>
        <p:nvPicPr>
          <p:cNvPr id="13" name="Picture 12">
            <a:extLst>
              <a:ext uri="{FF2B5EF4-FFF2-40B4-BE49-F238E27FC236}">
                <a16:creationId xmlns:a16="http://schemas.microsoft.com/office/drawing/2014/main" id="{A737AAA8-F8CB-7AB3-70C7-F43BF1729B78}"/>
              </a:ext>
            </a:extLst>
          </p:cNvPr>
          <p:cNvPicPr>
            <a:picLocks noChangeAspect="1"/>
          </p:cNvPicPr>
          <p:nvPr/>
        </p:nvPicPr>
        <p:blipFill>
          <a:blip r:embed="rId4"/>
          <a:stretch>
            <a:fillRect/>
          </a:stretch>
        </p:blipFill>
        <p:spPr>
          <a:xfrm>
            <a:off x="4609137" y="4289755"/>
            <a:ext cx="2817878" cy="1736557"/>
          </a:xfrm>
          <a:prstGeom prst="rect">
            <a:avLst/>
          </a:prstGeom>
        </p:spPr>
      </p:pic>
      <p:pic>
        <p:nvPicPr>
          <p:cNvPr id="15" name="Picture 14">
            <a:extLst>
              <a:ext uri="{FF2B5EF4-FFF2-40B4-BE49-F238E27FC236}">
                <a16:creationId xmlns:a16="http://schemas.microsoft.com/office/drawing/2014/main" id="{0FEED959-82FE-FE08-EB04-4848427CFA25}"/>
              </a:ext>
            </a:extLst>
          </p:cNvPr>
          <p:cNvPicPr>
            <a:picLocks noChangeAspect="1"/>
          </p:cNvPicPr>
          <p:nvPr/>
        </p:nvPicPr>
        <p:blipFill>
          <a:blip r:embed="rId5"/>
          <a:stretch>
            <a:fillRect/>
          </a:stretch>
        </p:blipFill>
        <p:spPr>
          <a:xfrm>
            <a:off x="9095817" y="4057622"/>
            <a:ext cx="1817881" cy="2200825"/>
          </a:xfrm>
          <a:prstGeom prst="rect">
            <a:avLst/>
          </a:prstGeom>
        </p:spPr>
      </p:pic>
      <p:pic>
        <p:nvPicPr>
          <p:cNvPr id="16" name="Picture 15">
            <a:extLst>
              <a:ext uri="{FF2B5EF4-FFF2-40B4-BE49-F238E27FC236}">
                <a16:creationId xmlns:a16="http://schemas.microsoft.com/office/drawing/2014/main" id="{7AE10B83-FC28-3F8E-1922-C06561E27C34}"/>
              </a:ext>
            </a:extLst>
          </p:cNvPr>
          <p:cNvPicPr>
            <a:picLocks noChangeAspect="1"/>
          </p:cNvPicPr>
          <p:nvPr/>
        </p:nvPicPr>
        <p:blipFill>
          <a:blip r:embed="rId6"/>
          <a:stretch>
            <a:fillRect/>
          </a:stretch>
        </p:blipFill>
        <p:spPr>
          <a:xfrm>
            <a:off x="732553" y="4329204"/>
            <a:ext cx="2798643" cy="1657658"/>
          </a:xfrm>
          <a:prstGeom prst="rect">
            <a:avLst/>
          </a:prstGeom>
        </p:spPr>
      </p:pic>
    </p:spTree>
    <p:extLst>
      <p:ext uri="{BB962C8B-B14F-4D97-AF65-F5344CB8AC3E}">
        <p14:creationId xmlns:p14="http://schemas.microsoft.com/office/powerpoint/2010/main" val="11646703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AD97E0-AE57-10D7-C6BA-F444861B22DD}"/>
              </a:ext>
            </a:extLst>
          </p:cNvPr>
          <p:cNvSpPr>
            <a:spLocks noGrp="1"/>
          </p:cNvSpPr>
          <p:nvPr>
            <p:ph type="title"/>
          </p:nvPr>
        </p:nvSpPr>
        <p:spPr/>
        <p:txBody>
          <a:bodyPr/>
          <a:lstStyle/>
          <a:p>
            <a:r>
              <a:rPr lang="en-US" dirty="0"/>
              <a:t>Virtual Reality (VR)</a:t>
            </a:r>
          </a:p>
        </p:txBody>
      </p:sp>
      <p:sp>
        <p:nvSpPr>
          <p:cNvPr id="3" name="Content Placeholder 2">
            <a:extLst>
              <a:ext uri="{FF2B5EF4-FFF2-40B4-BE49-F238E27FC236}">
                <a16:creationId xmlns:a16="http://schemas.microsoft.com/office/drawing/2014/main" id="{C0BFE824-BC15-6B18-B8C0-9A27D46D7AF7}"/>
              </a:ext>
            </a:extLst>
          </p:cNvPr>
          <p:cNvSpPr>
            <a:spLocks noGrp="1"/>
          </p:cNvSpPr>
          <p:nvPr>
            <p:ph sz="quarter" idx="11"/>
          </p:nvPr>
        </p:nvSpPr>
        <p:spPr>
          <a:xfrm>
            <a:off x="480133" y="1046715"/>
            <a:ext cx="6427294" cy="5075237"/>
          </a:xfrm>
        </p:spPr>
        <p:txBody>
          <a:bodyPr/>
          <a:lstStyle/>
          <a:p>
            <a:pPr>
              <a:lnSpc>
                <a:spcPct val="150000"/>
              </a:lnSpc>
            </a:pPr>
            <a:r>
              <a:rPr lang="en-US" dirty="0"/>
              <a:t>The computer-generated simulation of a three-dimensional environment that can be interacted with in a seemingly real or physical way</a:t>
            </a:r>
          </a:p>
          <a:p>
            <a:pPr>
              <a:lnSpc>
                <a:spcPct val="150000"/>
              </a:lnSpc>
            </a:pPr>
            <a:r>
              <a:rPr lang="en-US" dirty="0"/>
              <a:t>An artificial environment experienced through sensory stimuli provided by a computer</a:t>
            </a:r>
          </a:p>
          <a:p>
            <a:pPr>
              <a:lnSpc>
                <a:spcPct val="150000"/>
              </a:lnSpc>
            </a:pPr>
            <a:r>
              <a:rPr lang="en-US" dirty="0"/>
              <a:t>Ideally spans the senses</a:t>
            </a:r>
          </a:p>
        </p:txBody>
      </p:sp>
      <p:pic>
        <p:nvPicPr>
          <p:cNvPr id="5" name="Picture 4">
            <a:extLst>
              <a:ext uri="{FF2B5EF4-FFF2-40B4-BE49-F238E27FC236}">
                <a16:creationId xmlns:a16="http://schemas.microsoft.com/office/drawing/2014/main" id="{8A6B8153-7412-F38D-F9A0-4E9DD99C417C}"/>
              </a:ext>
            </a:extLst>
          </p:cNvPr>
          <p:cNvPicPr>
            <a:picLocks noChangeAspect="1"/>
          </p:cNvPicPr>
          <p:nvPr/>
        </p:nvPicPr>
        <p:blipFill>
          <a:blip r:embed="rId2"/>
          <a:stretch>
            <a:fillRect/>
          </a:stretch>
        </p:blipFill>
        <p:spPr>
          <a:xfrm>
            <a:off x="7020051" y="1781531"/>
            <a:ext cx="5004039" cy="3605604"/>
          </a:xfrm>
          <a:prstGeom prst="rect">
            <a:avLst/>
          </a:prstGeom>
        </p:spPr>
      </p:pic>
      <p:sp>
        <p:nvSpPr>
          <p:cNvPr id="6" name="TextBox 5">
            <a:extLst>
              <a:ext uri="{FF2B5EF4-FFF2-40B4-BE49-F238E27FC236}">
                <a16:creationId xmlns:a16="http://schemas.microsoft.com/office/drawing/2014/main" id="{8AAFB800-40FC-A0D5-B504-0B8B0B0F447F}"/>
              </a:ext>
            </a:extLst>
          </p:cNvPr>
          <p:cNvSpPr txBox="1"/>
          <p:nvPr/>
        </p:nvSpPr>
        <p:spPr>
          <a:xfrm>
            <a:off x="7020051" y="5529836"/>
            <a:ext cx="5004039" cy="400110"/>
          </a:xfrm>
          <a:prstGeom prst="rect">
            <a:avLst/>
          </a:prstGeom>
          <a:noFill/>
        </p:spPr>
        <p:txBody>
          <a:bodyPr wrap="square">
            <a:spAutoFit/>
          </a:bodyPr>
          <a:lstStyle/>
          <a:p>
            <a:pPr algn="ctr"/>
            <a:r>
              <a:rPr lang="en-US" sz="2000" dirty="0">
                <a:latin typeface="Arial Narrow" charset="0"/>
                <a:cs typeface="Arial Narrow" charset="0"/>
              </a:rPr>
              <a:t>CAVE™ system at Iowa State University</a:t>
            </a:r>
          </a:p>
        </p:txBody>
      </p:sp>
    </p:spTree>
    <p:extLst>
      <p:ext uri="{BB962C8B-B14F-4D97-AF65-F5344CB8AC3E}">
        <p14:creationId xmlns:p14="http://schemas.microsoft.com/office/powerpoint/2010/main" val="39661759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1CE039-D09C-A2A0-4523-9C43A98BD6E4}"/>
              </a:ext>
            </a:extLst>
          </p:cNvPr>
          <p:cNvSpPr>
            <a:spLocks noGrp="1"/>
          </p:cNvSpPr>
          <p:nvPr>
            <p:ph type="title"/>
          </p:nvPr>
        </p:nvSpPr>
        <p:spPr/>
        <p:txBody>
          <a:bodyPr/>
          <a:lstStyle/>
          <a:p>
            <a:r>
              <a:rPr lang="en-US" dirty="0"/>
              <a:t>Augmented Reality (AR)</a:t>
            </a:r>
          </a:p>
        </p:txBody>
      </p:sp>
      <p:sp>
        <p:nvSpPr>
          <p:cNvPr id="3" name="Content Placeholder 2">
            <a:extLst>
              <a:ext uri="{FF2B5EF4-FFF2-40B4-BE49-F238E27FC236}">
                <a16:creationId xmlns:a16="http://schemas.microsoft.com/office/drawing/2014/main" id="{A522604C-B13D-B610-CD55-687AC817CA0E}"/>
              </a:ext>
            </a:extLst>
          </p:cNvPr>
          <p:cNvSpPr>
            <a:spLocks noGrp="1"/>
          </p:cNvSpPr>
          <p:nvPr>
            <p:ph sz="quarter" idx="11"/>
          </p:nvPr>
        </p:nvSpPr>
        <p:spPr>
          <a:xfrm>
            <a:off x="480133" y="1046715"/>
            <a:ext cx="5488182" cy="5075237"/>
          </a:xfrm>
        </p:spPr>
        <p:txBody>
          <a:bodyPr/>
          <a:lstStyle/>
          <a:p>
            <a:pPr>
              <a:lnSpc>
                <a:spcPct val="150000"/>
              </a:lnSpc>
            </a:pPr>
            <a:r>
              <a:rPr lang="en-US" dirty="0"/>
              <a:t>Combines real and virtual objects in a real environment</a:t>
            </a:r>
          </a:p>
          <a:p>
            <a:pPr>
              <a:lnSpc>
                <a:spcPct val="150000"/>
              </a:lnSpc>
            </a:pPr>
            <a:r>
              <a:rPr lang="en-US" dirty="0"/>
              <a:t>Runs interactively and in real time</a:t>
            </a:r>
          </a:p>
          <a:p>
            <a:pPr>
              <a:lnSpc>
                <a:spcPct val="150000"/>
              </a:lnSpc>
            </a:pPr>
            <a:r>
              <a:rPr lang="en-US" dirty="0"/>
              <a:t>Registers (aligns) real and virtual objects with each other (Azuma, 1997)</a:t>
            </a:r>
          </a:p>
        </p:txBody>
      </p:sp>
      <p:pic>
        <p:nvPicPr>
          <p:cNvPr id="5" name="Picture 4">
            <a:extLst>
              <a:ext uri="{FF2B5EF4-FFF2-40B4-BE49-F238E27FC236}">
                <a16:creationId xmlns:a16="http://schemas.microsoft.com/office/drawing/2014/main" id="{7D7F3AAC-8EF8-0FE0-78D3-E57B96A976E0}"/>
              </a:ext>
            </a:extLst>
          </p:cNvPr>
          <p:cNvPicPr>
            <a:picLocks noChangeAspect="1"/>
          </p:cNvPicPr>
          <p:nvPr/>
        </p:nvPicPr>
        <p:blipFill>
          <a:blip r:embed="rId2"/>
          <a:stretch>
            <a:fillRect/>
          </a:stretch>
        </p:blipFill>
        <p:spPr>
          <a:xfrm>
            <a:off x="8390238" y="1046715"/>
            <a:ext cx="3632886" cy="2867770"/>
          </a:xfrm>
          <a:prstGeom prst="rect">
            <a:avLst/>
          </a:prstGeom>
        </p:spPr>
      </p:pic>
      <p:pic>
        <p:nvPicPr>
          <p:cNvPr id="6" name="Picture 5">
            <a:extLst>
              <a:ext uri="{FF2B5EF4-FFF2-40B4-BE49-F238E27FC236}">
                <a16:creationId xmlns:a16="http://schemas.microsoft.com/office/drawing/2014/main" id="{6869FDDD-1892-EEF9-382B-98E42B8AF9C7}"/>
              </a:ext>
            </a:extLst>
          </p:cNvPr>
          <p:cNvPicPr>
            <a:picLocks noChangeAspect="1"/>
          </p:cNvPicPr>
          <p:nvPr/>
        </p:nvPicPr>
        <p:blipFill>
          <a:blip r:embed="rId3"/>
          <a:stretch>
            <a:fillRect/>
          </a:stretch>
        </p:blipFill>
        <p:spPr>
          <a:xfrm>
            <a:off x="5780903" y="3413315"/>
            <a:ext cx="4032936" cy="2960221"/>
          </a:xfrm>
          <a:prstGeom prst="rect">
            <a:avLst/>
          </a:prstGeom>
        </p:spPr>
      </p:pic>
    </p:spTree>
    <p:extLst>
      <p:ext uri="{BB962C8B-B14F-4D97-AF65-F5344CB8AC3E}">
        <p14:creationId xmlns:p14="http://schemas.microsoft.com/office/powerpoint/2010/main" val="3388830731"/>
      </p:ext>
    </p:extLst>
  </p:cSld>
  <p:clrMapOvr>
    <a:masterClrMapping/>
  </p:clrMapOvr>
</p:sld>
</file>

<file path=ppt/theme/theme1.xml><?xml version="1.0" encoding="utf-8"?>
<a:theme xmlns:a="http://schemas.openxmlformats.org/drawingml/2006/main" name="1_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IITSEC2023_PresentationTemplate_Tutorials" id="{81E6E341-6908-374B-A0EB-AC27B6FD9C49}" vid="{6B81E3D6-AB48-7F42-961F-3A9C1C50EE61}"/>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67E50F16932FA4DA740AD241DCC42DC" ma:contentTypeVersion="1" ma:contentTypeDescription="Create a new document." ma:contentTypeScope="" ma:versionID="cf3becb063dad1cc8b49e034e445ab8d">
  <xsd:schema xmlns:xsd="http://www.w3.org/2001/XMLSchema" xmlns:p="http://schemas.microsoft.com/office/2006/metadata/properties" xmlns:ns1="http://schemas.microsoft.com/sharepoint/v3" targetNamespace="http://schemas.microsoft.com/office/2006/metadata/properties" ma:root="true" ma:fieldsID="ddb0c952b897a810c8a4e377cff6bff8"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dms="http://schemas.microsoft.com/office/2006/documentManagement/types" targetNamespace="http://schemas.microsoft.com/sharepoint/v3" elementFormDefault="qualified">
    <xsd:import namespace="http://schemas.microsoft.com/office/2006/documentManagement/types"/>
    <xsd:element name="PublishingStartDate" ma:index="8" nillable="true" ma:displayName="Scheduling Start Date" ma:description="" ma:hidden="true" ma:internalName="PublishingStartDate">
      <xsd:simpleType>
        <xsd:restriction base="dms:Unknown"/>
      </xsd:simpleType>
    </xsd:element>
    <xsd:element name="PublishingExpirationDate" ma:index="9" nillable="true" ma:displayName="Scheduling End Date" ma:description=""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2.xml><?xml version="1.0" encoding="utf-8"?>
<p:properties xmlns:p="http://schemas.microsoft.com/office/2006/metadata/properties" xmlns:xsi="http://www.w3.org/2001/XMLSchema-instance">
  <documentManagement>
    <PublishingExpirationDate xmlns="http://schemas.microsoft.com/sharepoint/v3" xsi:nil="true"/>
    <PublishingStartDate xmlns="http://schemas.microsoft.com/sharepoint/v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C5F1E05-96DA-4377-A6E4-484D5E715A8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office/2006/documentManagement/typ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customXml/itemProps2.xml><?xml version="1.0" encoding="utf-8"?>
<ds:datastoreItem xmlns:ds="http://schemas.openxmlformats.org/officeDocument/2006/customXml" ds:itemID="{8C709B06-5FA7-40B8-A752-7128AA94FE0C}">
  <ds:schemaRefs>
    <ds:schemaRef ds:uri="http://schemas.microsoft.com/office/2006/documentManagement/types"/>
    <ds:schemaRef ds:uri="http://purl.org/dc/elements/1.1/"/>
    <ds:schemaRef ds:uri="http://schemas.microsoft.com/office/2006/metadata/properties"/>
    <ds:schemaRef ds:uri="http://schemas.microsoft.com/sharepoint/v3"/>
    <ds:schemaRef ds:uri="http://purl.org/dc/terms/"/>
    <ds:schemaRef ds:uri="http://schemas.openxmlformats.org/package/2006/metadata/core-properties"/>
    <ds:schemaRef ds:uri="http://www.w3.org/XML/1998/namespace"/>
    <ds:schemaRef ds:uri="http://purl.org/dc/dcmitype/"/>
  </ds:schemaRefs>
</ds:datastoreItem>
</file>

<file path=customXml/itemProps3.xml><?xml version="1.0" encoding="utf-8"?>
<ds:datastoreItem xmlns:ds="http://schemas.openxmlformats.org/officeDocument/2006/customXml" ds:itemID="{2F04B76F-4E2B-4E86-86C5-9CCB38AF7D9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45931</TotalTime>
  <Words>6694</Words>
  <Application>Microsoft Macintosh PowerPoint</Application>
  <PresentationFormat>Widescreen</PresentationFormat>
  <Paragraphs>865</Paragraphs>
  <Slides>67</Slides>
  <Notes>28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67</vt:i4>
      </vt:variant>
    </vt:vector>
  </HeadingPairs>
  <TitlesOfParts>
    <vt:vector size="75" baseType="lpstr">
      <vt:lpstr>Arial</vt:lpstr>
      <vt:lpstr>Arial Narrow</vt:lpstr>
      <vt:lpstr>Calibri</vt:lpstr>
      <vt:lpstr>Cambria Math</vt:lpstr>
      <vt:lpstr>System Font Regular</vt:lpstr>
      <vt:lpstr>Tahoma</vt:lpstr>
      <vt:lpstr>Wingdings</vt:lpstr>
      <vt:lpstr>1_Blends</vt:lpstr>
      <vt:lpstr>PowerPoint Presentation</vt:lpstr>
      <vt:lpstr>Tutorial Audience</vt:lpstr>
      <vt:lpstr>Facilitator Introductions</vt:lpstr>
      <vt:lpstr>Tutorial Overview</vt:lpstr>
      <vt:lpstr>Learning Objectives (LO)</vt:lpstr>
      <vt:lpstr>Background - XR</vt:lpstr>
      <vt:lpstr>Extended Reality (XR)</vt:lpstr>
      <vt:lpstr>Virtual Reality (VR)</vt:lpstr>
      <vt:lpstr>Augmented Reality (AR)</vt:lpstr>
      <vt:lpstr>Mixed Reality (MR)</vt:lpstr>
      <vt:lpstr>XR Software &amp; Tools</vt:lpstr>
      <vt:lpstr>XR Software &amp; Tools</vt:lpstr>
      <vt:lpstr>XR Environments – Out of the lab and into production</vt:lpstr>
      <vt:lpstr>Benefits of Using ML in XR Environments</vt:lpstr>
      <vt:lpstr>Benefits of Using ML in XR Environments</vt:lpstr>
      <vt:lpstr>Benefits of Using ML in XR Environments</vt:lpstr>
      <vt:lpstr>Background - ML</vt:lpstr>
      <vt:lpstr>ML Strategies</vt:lpstr>
      <vt:lpstr>ML Strategies - Unsupervised</vt:lpstr>
      <vt:lpstr>ML Strategies - Supervised</vt:lpstr>
      <vt:lpstr>ML Strategies - Supervised</vt:lpstr>
      <vt:lpstr>ML Strategies - Reinforcement </vt:lpstr>
      <vt:lpstr>ML Strategies - Transfer</vt:lpstr>
      <vt:lpstr>ML Strategies – Cost Factors &amp; Limitations</vt:lpstr>
      <vt:lpstr>ML Strategies – Cost Factors &amp; Limitations</vt:lpstr>
      <vt:lpstr>ML Software &amp; Tools</vt:lpstr>
      <vt:lpstr>ML &amp; XR Integration - Communication</vt:lpstr>
      <vt:lpstr>ML &amp; XR Integration - Deployment</vt:lpstr>
      <vt:lpstr>ML Challenges</vt:lpstr>
      <vt:lpstr>XR – Pitfalls of Utilizing ML</vt:lpstr>
      <vt:lpstr>PowerPoint Presentation</vt:lpstr>
      <vt:lpstr>ML for Adaptive Training</vt:lpstr>
      <vt:lpstr>Learning Objectives Covered</vt:lpstr>
      <vt:lpstr>AUGMED – TCCC Training</vt:lpstr>
      <vt:lpstr>Adaptations Explored</vt:lpstr>
      <vt:lpstr>Adaptations used in XR Training</vt:lpstr>
      <vt:lpstr>Mastery Learning Models</vt:lpstr>
      <vt:lpstr>Bayesian Knowledge Tracing</vt:lpstr>
      <vt:lpstr>Bayesian Knowledge Tracing</vt:lpstr>
      <vt:lpstr>Mastery Learning Models</vt:lpstr>
      <vt:lpstr>Evaluation – Mastery Learning Models</vt:lpstr>
      <vt:lpstr>Faded Worked Examples</vt:lpstr>
      <vt:lpstr>Corrective Self-Regulation Feedback</vt:lpstr>
      <vt:lpstr>Summary</vt:lpstr>
      <vt:lpstr>PowerPoint Presentation</vt:lpstr>
      <vt:lpstr>Learning Objectives Covered</vt:lpstr>
      <vt:lpstr>Motivation – Need for ML</vt:lpstr>
      <vt:lpstr>Background - Simulated AVs</vt:lpstr>
      <vt:lpstr>System Architecture</vt:lpstr>
      <vt:lpstr>System Architecture</vt:lpstr>
      <vt:lpstr>AV Design</vt:lpstr>
      <vt:lpstr>Feature Extraction</vt:lpstr>
      <vt:lpstr>Feature Classification</vt:lpstr>
      <vt:lpstr>Methodology – AV Implementation</vt:lpstr>
      <vt:lpstr>AV Implementation</vt:lpstr>
      <vt:lpstr>AV Implementation</vt:lpstr>
      <vt:lpstr>AV Implementation</vt:lpstr>
      <vt:lpstr>Results and Discussion – Testcase Setup</vt:lpstr>
      <vt:lpstr>Results and Discussion – Single Lane AV</vt:lpstr>
      <vt:lpstr>Results and Discussion – Three Lane AV</vt:lpstr>
      <vt:lpstr>Results and Discussion</vt:lpstr>
      <vt:lpstr>Results and Discussion</vt:lpstr>
      <vt:lpstr>Tutorial Goal and Learning Objectives</vt:lpstr>
      <vt:lpstr>PowerPoint Presentation</vt:lpstr>
      <vt:lpstr>References</vt:lpstr>
      <vt:lpstr>References</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Kohl, Adam R [M E]</dc:creator>
  <cp:lastModifiedBy>Kohl, Adam R [M E]</cp:lastModifiedBy>
  <cp:revision>141</cp:revision>
  <cp:lastPrinted>1601-01-01T00:00:00Z</cp:lastPrinted>
  <dcterms:created xsi:type="dcterms:W3CDTF">2022-06-21T23:12:58Z</dcterms:created>
  <dcterms:modified xsi:type="dcterms:W3CDTF">2023-09-19T19:24:46Z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0x010100767E50F16932FA4DA740AD241DCC42DC</vt:lpwstr>
  </property>
  <property fmtid="{D5CDD505-2E9C-101B-9397-08002B2CF9AE}" pid="3" name="DocumentDescription">
    <vt:lpwstr>&lt;div class=ExternalClass9DF5FD6F97034AAA9FF0AABB8157F05A&gt; &lt;/div&gt;</vt:lpwstr>
  </property>
</Properties>
</file>